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71" r:id="rId10"/>
    <p:sldId id="288" r:id="rId11"/>
    <p:sldId id="270" r:id="rId12"/>
    <p:sldId id="277" r:id="rId13"/>
    <p:sldId id="272" r:id="rId14"/>
    <p:sldId id="273" r:id="rId15"/>
    <p:sldId id="274" r:id="rId16"/>
    <p:sldId id="275" r:id="rId17"/>
    <p:sldId id="276" r:id="rId18"/>
    <p:sldId id="287" r:id="rId19"/>
    <p:sldId id="283" r:id="rId20"/>
    <p:sldId id="284" r:id="rId21"/>
    <p:sldId id="285" r:id="rId22"/>
    <p:sldId id="286" r:id="rId23"/>
    <p:sldId id="266" r:id="rId24"/>
    <p:sldId id="280" r:id="rId25"/>
    <p:sldId id="281" r:id="rId26"/>
    <p:sldId id="282" r:id="rId27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53"/>
    <a:srgbClr val="42EFF8"/>
    <a:srgbClr val="66FFCC"/>
    <a:srgbClr val="99FF66"/>
    <a:srgbClr val="CCFFCC"/>
    <a:srgbClr val="FFD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7" autoAdjust="0"/>
  </p:normalViewPr>
  <p:slideViewPr>
    <p:cSldViewPr>
      <p:cViewPr varScale="1">
        <p:scale>
          <a:sx n="87" d="100"/>
          <a:sy n="87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3734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 smtClean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Asymptotic Notations &amp; Complexity Analysis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667000"/>
            <a:ext cx="8382000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800" b="0" i="0" u="none" strike="noStrike" cap="none" baseline="0" dirty="0" smtClean="0">
                <a:solidFill>
                  <a:srgbClr val="99FF66"/>
                </a:solidFill>
                <a:latin typeface="Algerian" pitchFamily="82" charset="0"/>
                <a:sym typeface="Times New Roman"/>
              </a:rPr>
              <a:t>Asymptotic Notations</a:t>
            </a:r>
            <a:endParaRPr lang="en" sz="4800" b="0" i="0" u="none" strike="noStrike" cap="none" baseline="0" dirty="0">
              <a:solidFill>
                <a:srgbClr val="99FF66"/>
              </a:solidFill>
              <a:latin typeface="Algerian" pitchFamily="82" charset="0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sz="2800" dirty="0" smtClean="0">
                <a:solidFill>
                  <a:srgbClr val="CCFFCC"/>
                </a:solidFill>
              </a:rPr>
              <a:t> </a:t>
            </a:r>
            <a:r>
              <a:rPr lang="en-US" sz="2800" dirty="0" smtClean="0">
                <a:solidFill>
                  <a:srgbClr val="FFFF53"/>
                </a:solidFill>
              </a:rPr>
              <a:t>Goal: </a:t>
            </a:r>
            <a:r>
              <a:rPr lang="en-US" sz="2800" dirty="0" smtClean="0">
                <a:solidFill>
                  <a:srgbClr val="CCFFCC"/>
                </a:solidFill>
              </a:rPr>
              <a:t>to simplify analysis of running time .</a:t>
            </a:r>
          </a:p>
          <a:p>
            <a:pPr>
              <a:buNone/>
            </a:pPr>
            <a:endParaRPr lang="en-US" sz="2800" dirty="0" smtClean="0">
              <a:solidFill>
                <a:srgbClr val="CCFFCC"/>
              </a:solidFill>
            </a:endParaRPr>
          </a:p>
          <a:p>
            <a:r>
              <a:rPr lang="en-US" sz="2800" dirty="0" smtClean="0">
                <a:solidFill>
                  <a:srgbClr val="CCFFCC"/>
                </a:solidFill>
              </a:rPr>
              <a:t> Useful to identify how the running time of an algorithm increases with the size of the input in the limit.</a:t>
            </a:r>
          </a:p>
          <a:p>
            <a:pPr>
              <a:buNone/>
            </a:pPr>
            <a:endParaRPr lang="en-US" dirty="0" smtClean="0">
              <a:solidFill>
                <a:srgbClr val="FFFF5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Special Classes of Algorithms</a:t>
            </a:r>
          </a:p>
          <a:p>
            <a:r>
              <a:rPr lang="en-US" sz="2800" dirty="0" smtClean="0">
                <a:solidFill>
                  <a:srgbClr val="CCFFCC"/>
                </a:solidFill>
              </a:rPr>
              <a:t> </a:t>
            </a:r>
            <a:r>
              <a:rPr lang="en-US" sz="2800" dirty="0" smtClean="0">
                <a:solidFill>
                  <a:srgbClr val="99FF66"/>
                </a:solidFill>
              </a:rPr>
              <a:t>Logarithmic: </a:t>
            </a:r>
            <a:r>
              <a:rPr lang="en-US" sz="2800" dirty="0" smtClean="0">
                <a:solidFill>
                  <a:srgbClr val="CCFFCC"/>
                </a:solidFill>
              </a:rPr>
              <a:t>O(log n)</a:t>
            </a:r>
          </a:p>
          <a:p>
            <a:r>
              <a:rPr lang="en-US" sz="2800" dirty="0" smtClean="0">
                <a:solidFill>
                  <a:srgbClr val="CCFFCC"/>
                </a:solidFill>
              </a:rPr>
              <a:t> </a:t>
            </a:r>
            <a:r>
              <a:rPr lang="en-US" sz="2800" dirty="0" smtClean="0">
                <a:solidFill>
                  <a:srgbClr val="99FF66"/>
                </a:solidFill>
              </a:rPr>
              <a:t>Linear: </a:t>
            </a:r>
            <a:r>
              <a:rPr lang="en-US" sz="2800" dirty="0" smtClean="0">
                <a:solidFill>
                  <a:srgbClr val="CCFFCC"/>
                </a:solidFill>
              </a:rPr>
              <a:t>O(n)</a:t>
            </a:r>
          </a:p>
          <a:p>
            <a:r>
              <a:rPr lang="en-US" sz="2800" dirty="0" smtClean="0">
                <a:solidFill>
                  <a:srgbClr val="CCFFCC"/>
                </a:solidFill>
              </a:rPr>
              <a:t> </a:t>
            </a:r>
            <a:r>
              <a:rPr lang="en-US" sz="2800" dirty="0" smtClean="0">
                <a:solidFill>
                  <a:srgbClr val="99FF66"/>
                </a:solidFill>
              </a:rPr>
              <a:t>Quadratic: </a:t>
            </a:r>
            <a:r>
              <a:rPr lang="en-US" sz="2800" dirty="0" smtClean="0">
                <a:solidFill>
                  <a:srgbClr val="CCFFCC"/>
                </a:solidFill>
              </a:rPr>
              <a:t>O(n</a:t>
            </a:r>
            <a:r>
              <a:rPr lang="en-US" sz="2800" baseline="30000" dirty="0" smtClean="0">
                <a:solidFill>
                  <a:srgbClr val="CCFFCC"/>
                </a:solidFill>
              </a:rPr>
              <a:t>2</a:t>
            </a:r>
            <a:r>
              <a:rPr lang="en-US" sz="2800" dirty="0" smtClean="0">
                <a:solidFill>
                  <a:srgbClr val="CCFFCC"/>
                </a:solidFill>
              </a:rPr>
              <a:t>)</a:t>
            </a:r>
          </a:p>
          <a:p>
            <a:r>
              <a:rPr lang="en-US" sz="2800" dirty="0" smtClean="0">
                <a:solidFill>
                  <a:srgbClr val="CCFFCC"/>
                </a:solidFill>
              </a:rPr>
              <a:t> </a:t>
            </a:r>
            <a:r>
              <a:rPr lang="en-US" sz="2800" dirty="0" smtClean="0">
                <a:solidFill>
                  <a:srgbClr val="99FF66"/>
                </a:solidFill>
              </a:rPr>
              <a:t>Polynomial: </a:t>
            </a:r>
            <a:r>
              <a:rPr lang="en-US" sz="2800" dirty="0" smtClean="0">
                <a:solidFill>
                  <a:srgbClr val="CCFFCC"/>
                </a:solidFill>
              </a:rPr>
              <a:t>O(</a:t>
            </a:r>
            <a:r>
              <a:rPr lang="en-US" sz="2800" dirty="0" err="1" smtClean="0">
                <a:solidFill>
                  <a:srgbClr val="CCFFCC"/>
                </a:solidFill>
              </a:rPr>
              <a:t>n</a:t>
            </a:r>
            <a:r>
              <a:rPr lang="en-US" sz="2800" baseline="30000" dirty="0" err="1" smtClean="0">
                <a:solidFill>
                  <a:srgbClr val="CCFFCC"/>
                </a:solidFill>
              </a:rPr>
              <a:t>k</a:t>
            </a:r>
            <a:r>
              <a:rPr lang="en-US" sz="2800" dirty="0" smtClean="0">
                <a:solidFill>
                  <a:srgbClr val="CCFFCC"/>
                </a:solidFill>
              </a:rPr>
              <a:t>), k &gt;= 1</a:t>
            </a:r>
          </a:p>
          <a:p>
            <a:r>
              <a:rPr lang="en-US" sz="2800" dirty="0" smtClean="0">
                <a:solidFill>
                  <a:srgbClr val="CCFFCC"/>
                </a:solidFill>
              </a:rPr>
              <a:t> </a:t>
            </a:r>
            <a:r>
              <a:rPr lang="en-US" sz="2800" dirty="0" smtClean="0">
                <a:solidFill>
                  <a:srgbClr val="99FF66"/>
                </a:solidFill>
              </a:rPr>
              <a:t>Exponential: </a:t>
            </a:r>
            <a:r>
              <a:rPr lang="en-US" sz="2800" dirty="0" smtClean="0">
                <a:solidFill>
                  <a:srgbClr val="CCFFCC"/>
                </a:solidFill>
              </a:rPr>
              <a:t>O(a</a:t>
            </a:r>
            <a:r>
              <a:rPr lang="en-US" sz="2800" baseline="30000" dirty="0" smtClean="0">
                <a:solidFill>
                  <a:srgbClr val="CCFFCC"/>
                </a:solidFill>
              </a:rPr>
              <a:t>n</a:t>
            </a:r>
            <a:r>
              <a:rPr lang="en-US" sz="2800" dirty="0" smtClean="0">
                <a:solidFill>
                  <a:srgbClr val="CCFFCC"/>
                </a:solidFill>
              </a:rPr>
              <a:t>), a &gt; 1</a:t>
            </a:r>
          </a:p>
          <a:p>
            <a:pPr>
              <a:buNone/>
            </a:pPr>
            <a:endParaRPr lang="en-US" dirty="0" smtClean="0">
              <a:solidFill>
                <a:srgbClr val="FFFF5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Big-Oh </a:t>
            </a:r>
            <a:r>
              <a:rPr lang="en-US" sz="4000" i="1" dirty="0" smtClean="0">
                <a:solidFill>
                  <a:srgbClr val="FFFF53"/>
                </a:solidFill>
              </a:rPr>
              <a:t>(O) </a:t>
            </a:r>
            <a:r>
              <a:rPr lang="en-US" sz="4000" dirty="0" smtClean="0">
                <a:solidFill>
                  <a:srgbClr val="FFFF53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Asymptotic upper bound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>
                <a:solidFill>
                  <a:srgbClr val="42EFF8"/>
                </a:solidFill>
              </a:rPr>
              <a:t>f(n)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DA3F"/>
                </a:solidFill>
              </a:rPr>
              <a:t>g(n)</a:t>
            </a:r>
            <a:r>
              <a:rPr lang="en-US" dirty="0" smtClean="0">
                <a:solidFill>
                  <a:srgbClr val="FFFFFF"/>
                </a:solidFill>
              </a:rPr>
              <a:t>), if </a:t>
            </a:r>
            <a:r>
              <a:rPr lang="en-US" b="1" dirty="0" smtClean="0">
                <a:solidFill>
                  <a:srgbClr val="FFFFFF"/>
                </a:solidFill>
              </a:rPr>
              <a:t>there exists constants </a:t>
            </a:r>
            <a:r>
              <a:rPr lang="en-US" b="1" i="1" dirty="0" smtClean="0">
                <a:solidFill>
                  <a:srgbClr val="99FF66"/>
                </a:solidFill>
              </a:rPr>
              <a:t>c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</a:t>
            </a:r>
            <a:r>
              <a:rPr lang="en-US" i="1" dirty="0" smtClean="0">
                <a:solidFill>
                  <a:srgbClr val="99FF66"/>
                </a:solidFill>
              </a:rPr>
              <a:t>n</a:t>
            </a:r>
            <a:r>
              <a:rPr lang="en-US" i="1" baseline="-25000" dirty="0" smtClean="0">
                <a:solidFill>
                  <a:srgbClr val="99FF66"/>
                </a:solidFill>
              </a:rPr>
              <a:t>0  </a:t>
            </a:r>
            <a:r>
              <a:rPr lang="en-US" dirty="0" smtClean="0">
                <a:solidFill>
                  <a:srgbClr val="FFFFFF"/>
                </a:solidFill>
              </a:rPr>
              <a:t>such that,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		</a:t>
            </a:r>
            <a:r>
              <a:rPr lang="en-US" i="1" dirty="0" smtClean="0">
                <a:solidFill>
                  <a:srgbClr val="42EFF8"/>
                </a:solidFill>
              </a:rPr>
              <a:t> f(n) </a:t>
            </a:r>
            <a:r>
              <a:rPr lang="en-US" i="1" dirty="0" smtClean="0">
                <a:solidFill>
                  <a:srgbClr val="FFFFFF"/>
                </a:solidFill>
              </a:rPr>
              <a:t>&lt;= </a:t>
            </a:r>
            <a:r>
              <a:rPr lang="en-US" i="1" dirty="0" smtClean="0">
                <a:solidFill>
                  <a:srgbClr val="99FF66"/>
                </a:solidFill>
              </a:rPr>
              <a:t>c</a:t>
            </a:r>
            <a:r>
              <a:rPr lang="en-US" i="1" dirty="0" smtClean="0">
                <a:solidFill>
                  <a:srgbClr val="42EFF8"/>
                </a:solidFill>
              </a:rPr>
              <a:t> </a:t>
            </a:r>
            <a:r>
              <a:rPr lang="en-US" i="1" dirty="0" smtClean="0">
                <a:solidFill>
                  <a:srgbClr val="FFDA3F"/>
                </a:solidFill>
              </a:rPr>
              <a:t>g(n) </a:t>
            </a:r>
            <a:r>
              <a:rPr lang="en-US" dirty="0" smtClean="0">
                <a:solidFill>
                  <a:srgbClr val="FFFFFF"/>
                </a:solidFill>
              </a:rPr>
              <a:t>for all n &gt;=</a:t>
            </a:r>
            <a:r>
              <a:rPr lang="en-US" dirty="0" smtClean="0">
                <a:solidFill>
                  <a:srgbClr val="FFDA3F"/>
                </a:solidFill>
              </a:rPr>
              <a:t> </a:t>
            </a:r>
            <a:r>
              <a:rPr lang="en-US" i="1" dirty="0" smtClean="0">
                <a:solidFill>
                  <a:srgbClr val="99FF66"/>
                </a:solidFill>
              </a:rPr>
              <a:t>n</a:t>
            </a:r>
            <a:r>
              <a:rPr lang="en-US" i="1" baseline="-25000" dirty="0" smtClean="0">
                <a:solidFill>
                  <a:srgbClr val="99FF66"/>
                </a:solidFill>
              </a:rPr>
              <a:t>0</a:t>
            </a:r>
          </a:p>
          <a:p>
            <a:endParaRPr lang="en-US" i="1" baseline="-25000" dirty="0" smtClean="0">
              <a:solidFill>
                <a:srgbClr val="99FF66"/>
              </a:solidFill>
            </a:endParaRPr>
          </a:p>
          <a:p>
            <a:r>
              <a:rPr lang="en-US" dirty="0" smtClean="0"/>
              <a:t> </a:t>
            </a:r>
            <a:r>
              <a:rPr lang="en-US" sz="2800" i="1" dirty="0" smtClean="0">
                <a:solidFill>
                  <a:srgbClr val="42EFF8"/>
                </a:solidFill>
              </a:rPr>
              <a:t>f(n) </a:t>
            </a:r>
            <a:r>
              <a:rPr lang="en-US" sz="2800" i="1" dirty="0" smtClean="0">
                <a:solidFill>
                  <a:srgbClr val="FFFFFF"/>
                </a:solidFill>
              </a:rPr>
              <a:t>and </a:t>
            </a:r>
            <a:r>
              <a:rPr lang="en-US" sz="2800" i="1" dirty="0" smtClean="0">
                <a:solidFill>
                  <a:srgbClr val="FFDA3F"/>
                </a:solidFill>
              </a:rPr>
              <a:t>g(n) </a:t>
            </a:r>
            <a:r>
              <a:rPr lang="en-US" sz="2800" dirty="0" smtClean="0">
                <a:solidFill>
                  <a:srgbClr val="FFFFFF"/>
                </a:solidFill>
              </a:rPr>
              <a:t>are functions over non-negative integers.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Used for Worst-case analysis.</a:t>
            </a: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Big-Oh </a:t>
            </a:r>
            <a:r>
              <a:rPr lang="en-US" sz="4000" i="1" dirty="0" smtClean="0">
                <a:solidFill>
                  <a:srgbClr val="FFFF53"/>
                </a:solidFill>
              </a:rPr>
              <a:t>(O) </a:t>
            </a:r>
            <a:r>
              <a:rPr lang="en-US" sz="4000" dirty="0" smtClean="0">
                <a:solidFill>
                  <a:srgbClr val="FFFF53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 Simple Rule:</a:t>
            </a:r>
          </a:p>
          <a:p>
            <a:pPr>
              <a:buNone/>
            </a:pPr>
            <a:r>
              <a:rPr lang="en-US" sz="2800" dirty="0" smtClean="0"/>
              <a:t>Drop lower order terms and constant factors.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>
                <a:solidFill>
                  <a:srgbClr val="99FF66"/>
                </a:solidFill>
              </a:rPr>
              <a:t>Example: </a:t>
            </a:r>
          </a:p>
          <a:p>
            <a:r>
              <a:rPr lang="en-US" sz="2800" i="1" dirty="0" smtClean="0">
                <a:solidFill>
                  <a:srgbClr val="99FF66"/>
                </a:solidFill>
              </a:rPr>
              <a:t> </a:t>
            </a:r>
            <a:r>
              <a:rPr lang="en-US" sz="2800" i="1" dirty="0" smtClean="0">
                <a:solidFill>
                  <a:srgbClr val="CCFFCC"/>
                </a:solidFill>
              </a:rPr>
              <a:t>50n log n is </a:t>
            </a:r>
            <a:r>
              <a:rPr lang="en-US" sz="2800" i="1" dirty="0" smtClean="0">
                <a:solidFill>
                  <a:srgbClr val="00B0F0"/>
                </a:solidFill>
              </a:rPr>
              <a:t>O(n log n)</a:t>
            </a:r>
          </a:p>
          <a:p>
            <a:r>
              <a:rPr lang="en-US" sz="2800" i="1" dirty="0" smtClean="0">
                <a:solidFill>
                  <a:srgbClr val="CCFFCC"/>
                </a:solidFill>
              </a:rPr>
              <a:t> 8n</a:t>
            </a:r>
            <a:r>
              <a:rPr lang="en-US" sz="2800" i="1" baseline="30000" dirty="0" smtClean="0">
                <a:solidFill>
                  <a:srgbClr val="CCFFCC"/>
                </a:solidFill>
              </a:rPr>
              <a:t>2</a:t>
            </a:r>
            <a:r>
              <a:rPr lang="en-US" sz="2800" i="1" dirty="0" smtClean="0">
                <a:solidFill>
                  <a:srgbClr val="CCFFCC"/>
                </a:solidFill>
              </a:rPr>
              <a:t> log n + 5 n</a:t>
            </a:r>
            <a:r>
              <a:rPr lang="en-US" sz="2800" i="1" baseline="30000" dirty="0" smtClean="0">
                <a:solidFill>
                  <a:srgbClr val="CCFFCC"/>
                </a:solidFill>
              </a:rPr>
              <a:t>2</a:t>
            </a:r>
            <a:r>
              <a:rPr lang="en-US" sz="2800" i="1" dirty="0" smtClean="0">
                <a:solidFill>
                  <a:srgbClr val="CCFFCC"/>
                </a:solidFill>
              </a:rPr>
              <a:t> + n is </a:t>
            </a:r>
            <a:r>
              <a:rPr lang="en-US" sz="2800" i="1" dirty="0" smtClean="0">
                <a:solidFill>
                  <a:srgbClr val="00B0F0"/>
                </a:solidFill>
              </a:rPr>
              <a:t>O(n</a:t>
            </a:r>
            <a:r>
              <a:rPr lang="en-US" sz="2800" i="1" baseline="30000" dirty="0" smtClean="0">
                <a:solidFill>
                  <a:srgbClr val="00B0F0"/>
                </a:solidFill>
              </a:rPr>
              <a:t>2</a:t>
            </a:r>
            <a:r>
              <a:rPr lang="en-US" sz="2800" i="1" dirty="0" smtClean="0">
                <a:solidFill>
                  <a:srgbClr val="00B0F0"/>
                </a:solidFill>
              </a:rPr>
              <a:t> log 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Big-Omega </a:t>
            </a:r>
            <a:r>
              <a:rPr lang="en-US" sz="4000" i="1" dirty="0" smtClean="0">
                <a:solidFill>
                  <a:srgbClr val="FFFF53"/>
                </a:solidFill>
              </a:rPr>
              <a:t>(Ω) </a:t>
            </a:r>
            <a:r>
              <a:rPr lang="en-US" sz="4000" dirty="0" smtClean="0">
                <a:solidFill>
                  <a:srgbClr val="FFFF53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Asymptotic lower bound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>
                <a:solidFill>
                  <a:srgbClr val="42EFF8"/>
                </a:solidFill>
              </a:rPr>
              <a:t>f(n)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rgbClr val="FFFF53"/>
                </a:solidFill>
              </a:rPr>
              <a:t>Ω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DA3F"/>
                </a:solidFill>
              </a:rPr>
              <a:t>g(n)</a:t>
            </a:r>
            <a:r>
              <a:rPr lang="en-US" dirty="0" smtClean="0">
                <a:solidFill>
                  <a:srgbClr val="FFFFFF"/>
                </a:solidFill>
              </a:rPr>
              <a:t>), </a:t>
            </a:r>
            <a:r>
              <a:rPr lang="en-US" b="1" dirty="0" smtClean="0">
                <a:solidFill>
                  <a:srgbClr val="FFFFFF"/>
                </a:solidFill>
              </a:rPr>
              <a:t>if there exists constants </a:t>
            </a:r>
            <a:r>
              <a:rPr lang="en-US" b="1" i="1" dirty="0" smtClean="0">
                <a:solidFill>
                  <a:srgbClr val="99FF66"/>
                </a:solidFill>
              </a:rPr>
              <a:t>c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</a:t>
            </a:r>
            <a:r>
              <a:rPr lang="en-US" i="1" dirty="0" smtClean="0">
                <a:solidFill>
                  <a:srgbClr val="99FF66"/>
                </a:solidFill>
              </a:rPr>
              <a:t>n</a:t>
            </a:r>
            <a:r>
              <a:rPr lang="en-US" i="1" baseline="-25000" dirty="0" smtClean="0">
                <a:solidFill>
                  <a:srgbClr val="99FF66"/>
                </a:solidFill>
              </a:rPr>
              <a:t>0  </a:t>
            </a:r>
            <a:r>
              <a:rPr lang="en-US" dirty="0" smtClean="0">
                <a:solidFill>
                  <a:srgbClr val="FFFFFF"/>
                </a:solidFill>
              </a:rPr>
              <a:t>such that,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		</a:t>
            </a:r>
            <a:r>
              <a:rPr lang="en-US" i="1" dirty="0" smtClean="0">
                <a:solidFill>
                  <a:srgbClr val="42EFF8"/>
                </a:solidFill>
              </a:rPr>
              <a:t> </a:t>
            </a:r>
            <a:r>
              <a:rPr lang="en-US" i="1" dirty="0" smtClean="0">
                <a:solidFill>
                  <a:srgbClr val="99FF66"/>
                </a:solidFill>
              </a:rPr>
              <a:t>c</a:t>
            </a:r>
            <a:r>
              <a:rPr lang="en-US" i="1" dirty="0" smtClean="0">
                <a:solidFill>
                  <a:srgbClr val="42EFF8"/>
                </a:solidFill>
              </a:rPr>
              <a:t> </a:t>
            </a:r>
            <a:r>
              <a:rPr lang="en-US" i="1" dirty="0" smtClean="0">
                <a:solidFill>
                  <a:srgbClr val="FFDA3F"/>
                </a:solidFill>
              </a:rPr>
              <a:t>g(n) </a:t>
            </a:r>
            <a:r>
              <a:rPr lang="en-US" i="1" dirty="0" smtClean="0">
                <a:solidFill>
                  <a:srgbClr val="FFFFFF"/>
                </a:solidFill>
              </a:rPr>
              <a:t>&lt;= </a:t>
            </a:r>
            <a:r>
              <a:rPr lang="en-US" i="1" dirty="0" smtClean="0">
                <a:solidFill>
                  <a:srgbClr val="42EFF8"/>
                </a:solidFill>
              </a:rPr>
              <a:t>f(n)</a:t>
            </a:r>
            <a:r>
              <a:rPr lang="en-US" i="1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for all n &gt;=</a:t>
            </a:r>
            <a:r>
              <a:rPr lang="en-US" dirty="0" smtClean="0">
                <a:solidFill>
                  <a:srgbClr val="FFDA3F"/>
                </a:solidFill>
              </a:rPr>
              <a:t> </a:t>
            </a:r>
            <a:r>
              <a:rPr lang="en-US" i="1" dirty="0" smtClean="0">
                <a:solidFill>
                  <a:srgbClr val="99FF66"/>
                </a:solidFill>
              </a:rPr>
              <a:t>n</a:t>
            </a:r>
            <a:r>
              <a:rPr lang="en-US" i="1" baseline="-25000" dirty="0" smtClean="0">
                <a:solidFill>
                  <a:srgbClr val="99FF66"/>
                </a:solidFill>
              </a:rPr>
              <a:t>0</a:t>
            </a:r>
          </a:p>
          <a:p>
            <a:endParaRPr lang="en-US" i="1" baseline="-25000" dirty="0" smtClean="0">
              <a:solidFill>
                <a:srgbClr val="99FF66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Used to describe Best-case running time.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Big-Theta </a:t>
            </a:r>
            <a:r>
              <a:rPr lang="en-US" sz="4000" i="1" dirty="0" smtClean="0">
                <a:solidFill>
                  <a:srgbClr val="FFFF53"/>
                </a:solidFill>
              </a:rPr>
              <a:t>(Ө)</a:t>
            </a:r>
            <a:r>
              <a:rPr lang="en-US" sz="4000" dirty="0" smtClean="0">
                <a:solidFill>
                  <a:srgbClr val="FFFF53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Asymptotic tight bound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>
                <a:solidFill>
                  <a:srgbClr val="42EFF8"/>
                </a:solidFill>
              </a:rPr>
              <a:t>f(n)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rgbClr val="FFFF53"/>
                </a:solidFill>
              </a:rPr>
              <a:t>Ө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DA3F"/>
                </a:solidFill>
              </a:rPr>
              <a:t>g(n)</a:t>
            </a:r>
            <a:r>
              <a:rPr lang="en-US" dirty="0" smtClean="0">
                <a:solidFill>
                  <a:srgbClr val="FFFFFF"/>
                </a:solidFill>
              </a:rPr>
              <a:t>), if there exists constants </a:t>
            </a:r>
            <a:r>
              <a:rPr lang="en-US" i="1" dirty="0" smtClean="0">
                <a:solidFill>
                  <a:srgbClr val="99FF66"/>
                </a:solidFill>
              </a:rPr>
              <a:t>c</a:t>
            </a:r>
            <a:r>
              <a:rPr lang="en-US" i="1" baseline="-25000" dirty="0" smtClean="0">
                <a:solidFill>
                  <a:srgbClr val="99FF66"/>
                </a:solidFill>
              </a:rPr>
              <a:t>1</a:t>
            </a:r>
            <a:r>
              <a:rPr lang="en-US" i="1" dirty="0" smtClean="0">
                <a:solidFill>
                  <a:srgbClr val="99FF66"/>
                </a:solidFill>
              </a:rPr>
              <a:t>, c</a:t>
            </a:r>
            <a:r>
              <a:rPr lang="en-US" i="1" baseline="-25000" dirty="0" smtClean="0">
                <a:solidFill>
                  <a:srgbClr val="99FF66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 and </a:t>
            </a:r>
            <a:r>
              <a:rPr lang="en-US" i="1" dirty="0" smtClean="0">
                <a:solidFill>
                  <a:srgbClr val="99FF66"/>
                </a:solidFill>
              </a:rPr>
              <a:t>n</a:t>
            </a:r>
            <a:r>
              <a:rPr lang="en-US" i="1" baseline="-25000" dirty="0" smtClean="0">
                <a:solidFill>
                  <a:srgbClr val="99FF66"/>
                </a:solidFill>
              </a:rPr>
              <a:t>0  </a:t>
            </a:r>
            <a:r>
              <a:rPr lang="en-US" dirty="0" smtClean="0">
                <a:solidFill>
                  <a:srgbClr val="FFFFFF"/>
                </a:solidFill>
              </a:rPr>
              <a:t>such that,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i="1" dirty="0" smtClean="0">
                <a:solidFill>
                  <a:srgbClr val="99FF66"/>
                </a:solidFill>
              </a:rPr>
              <a:t>c</a:t>
            </a:r>
            <a:r>
              <a:rPr lang="en-US" i="1" baseline="-25000" dirty="0" smtClean="0">
                <a:solidFill>
                  <a:srgbClr val="99FF66"/>
                </a:solidFill>
              </a:rPr>
              <a:t>1</a:t>
            </a:r>
            <a:r>
              <a:rPr lang="en-US" i="1" dirty="0" smtClean="0">
                <a:solidFill>
                  <a:srgbClr val="42EFF8"/>
                </a:solidFill>
              </a:rPr>
              <a:t> </a:t>
            </a:r>
            <a:r>
              <a:rPr lang="en-US" i="1" dirty="0" smtClean="0">
                <a:solidFill>
                  <a:srgbClr val="FFDA3F"/>
                </a:solidFill>
              </a:rPr>
              <a:t>g(n) </a:t>
            </a:r>
            <a:r>
              <a:rPr lang="en-US" i="1" dirty="0" smtClean="0">
                <a:solidFill>
                  <a:srgbClr val="FFFFFF"/>
                </a:solidFill>
              </a:rPr>
              <a:t>&lt;= </a:t>
            </a:r>
            <a:r>
              <a:rPr lang="en-US" i="1" dirty="0" smtClean="0">
                <a:solidFill>
                  <a:srgbClr val="42EFF8"/>
                </a:solidFill>
              </a:rPr>
              <a:t>f(n)</a:t>
            </a:r>
            <a:r>
              <a:rPr lang="en-US" i="1" dirty="0" smtClean="0">
                <a:solidFill>
                  <a:srgbClr val="FFFFFF"/>
                </a:solidFill>
              </a:rPr>
              <a:t> &lt;= </a:t>
            </a:r>
            <a:r>
              <a:rPr lang="en-US" i="1" dirty="0" smtClean="0">
                <a:solidFill>
                  <a:srgbClr val="99FF66"/>
                </a:solidFill>
              </a:rPr>
              <a:t>c</a:t>
            </a:r>
            <a:r>
              <a:rPr lang="en-US" i="1" baseline="-25000" dirty="0" smtClean="0">
                <a:solidFill>
                  <a:srgbClr val="99FF66"/>
                </a:solidFill>
              </a:rPr>
              <a:t>2</a:t>
            </a:r>
            <a:r>
              <a:rPr lang="en-US" i="1" dirty="0" smtClean="0">
                <a:solidFill>
                  <a:srgbClr val="42EFF8"/>
                </a:solidFill>
              </a:rPr>
              <a:t> </a:t>
            </a:r>
            <a:r>
              <a:rPr lang="en-US" i="1" dirty="0" smtClean="0">
                <a:solidFill>
                  <a:srgbClr val="FFDA3F"/>
                </a:solidFill>
              </a:rPr>
              <a:t>g(n) </a:t>
            </a:r>
            <a:r>
              <a:rPr lang="en-US" dirty="0" smtClean="0">
                <a:solidFill>
                  <a:srgbClr val="FFFFFF"/>
                </a:solidFill>
              </a:rPr>
              <a:t>for n &gt;=</a:t>
            </a:r>
            <a:r>
              <a:rPr lang="en-US" dirty="0" smtClean="0">
                <a:solidFill>
                  <a:srgbClr val="FFDA3F"/>
                </a:solidFill>
              </a:rPr>
              <a:t> </a:t>
            </a:r>
            <a:r>
              <a:rPr lang="en-US" i="1" dirty="0" smtClean="0">
                <a:solidFill>
                  <a:srgbClr val="99FF66"/>
                </a:solidFill>
              </a:rPr>
              <a:t>n</a:t>
            </a:r>
            <a:r>
              <a:rPr lang="en-US" i="1" baseline="-25000" dirty="0" smtClean="0">
                <a:solidFill>
                  <a:srgbClr val="99FF66"/>
                </a:solidFill>
              </a:rPr>
              <a:t>0</a:t>
            </a:r>
          </a:p>
          <a:p>
            <a:endParaRPr lang="en-US" i="1" baseline="-25000" dirty="0" smtClean="0">
              <a:solidFill>
                <a:srgbClr val="99FF66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i="1" dirty="0" smtClean="0">
                <a:solidFill>
                  <a:srgbClr val="42EFF8"/>
                </a:solidFill>
              </a:rPr>
              <a:t>f(n) </a:t>
            </a:r>
            <a:r>
              <a:rPr lang="en-US" sz="2800" dirty="0" smtClean="0"/>
              <a:t>= </a:t>
            </a:r>
            <a:r>
              <a:rPr lang="en-US" sz="2800" i="1" dirty="0" smtClean="0">
                <a:solidFill>
                  <a:srgbClr val="FFFF53"/>
                </a:solidFill>
              </a:rPr>
              <a:t>Ө</a:t>
            </a:r>
            <a:r>
              <a:rPr lang="en-US" sz="2800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i="1" dirty="0" smtClean="0">
                <a:solidFill>
                  <a:srgbClr val="FFDA3F"/>
                </a:solidFill>
              </a:rPr>
              <a:t>g(n)</a:t>
            </a:r>
            <a:r>
              <a:rPr lang="en-US" sz="2800" dirty="0" smtClean="0">
                <a:solidFill>
                  <a:srgbClr val="FFFFFF"/>
                </a:solidFill>
              </a:rPr>
              <a:t>), </a:t>
            </a:r>
            <a:r>
              <a:rPr lang="en-US" sz="2800" dirty="0" err="1" smtClean="0">
                <a:solidFill>
                  <a:srgbClr val="FFFFFF"/>
                </a:solidFill>
              </a:rPr>
              <a:t>iff</a:t>
            </a:r>
            <a:r>
              <a:rPr lang="en-US" sz="2800" dirty="0" smtClean="0">
                <a:solidFill>
                  <a:srgbClr val="FFFFFF"/>
                </a:solidFill>
              </a:rPr>
              <a:t> f(n) = O(g(n)) and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			  f(n) = Ω (g(n))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Little-Oh</a:t>
            </a:r>
            <a:r>
              <a:rPr lang="en-US" sz="4000" i="1" dirty="0" smtClean="0">
                <a:solidFill>
                  <a:srgbClr val="FFFF53"/>
                </a:solidFill>
              </a:rPr>
              <a:t> (o) </a:t>
            </a:r>
            <a:r>
              <a:rPr lang="en-US" sz="4000" dirty="0" smtClean="0">
                <a:solidFill>
                  <a:srgbClr val="FFFF53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381000"/>
            <a:ext cx="7772400" cy="5181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Non-tight analogue of Big-Oh.</a:t>
            </a:r>
            <a:endParaRPr lang="en-US" dirty="0" smtClean="0"/>
          </a:p>
          <a:p>
            <a:r>
              <a:rPr lang="en-US" i="1" dirty="0" smtClean="0">
                <a:solidFill>
                  <a:srgbClr val="42EFF8"/>
                </a:solidFill>
              </a:rPr>
              <a:t> f(n)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DA3F"/>
                </a:solidFill>
              </a:rPr>
              <a:t>g(n)</a:t>
            </a:r>
            <a:r>
              <a:rPr lang="en-US" dirty="0" smtClean="0">
                <a:solidFill>
                  <a:srgbClr val="FFFFFF"/>
                </a:solidFill>
              </a:rPr>
              <a:t>), if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for every </a:t>
            </a:r>
            <a:r>
              <a:rPr lang="en-US" b="1" i="1" dirty="0" smtClean="0">
                <a:solidFill>
                  <a:srgbClr val="99FF66"/>
                </a:solidFill>
              </a:rPr>
              <a:t>c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there exists </a:t>
            </a:r>
            <a:r>
              <a:rPr lang="en-US" i="1" dirty="0" smtClean="0">
                <a:solidFill>
                  <a:srgbClr val="99FF66"/>
                </a:solidFill>
              </a:rPr>
              <a:t>n</a:t>
            </a:r>
            <a:r>
              <a:rPr lang="en-US" i="1" baseline="-25000" dirty="0" smtClean="0">
                <a:solidFill>
                  <a:srgbClr val="99FF66"/>
                </a:solidFill>
              </a:rPr>
              <a:t>0  </a:t>
            </a:r>
            <a:r>
              <a:rPr lang="en-US" dirty="0" smtClean="0">
                <a:solidFill>
                  <a:srgbClr val="FFFFFF"/>
                </a:solidFill>
              </a:rPr>
              <a:t>such that,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		</a:t>
            </a:r>
            <a:r>
              <a:rPr lang="en-US" i="1" dirty="0" smtClean="0">
                <a:solidFill>
                  <a:srgbClr val="42EFF8"/>
                </a:solidFill>
              </a:rPr>
              <a:t> f(n) </a:t>
            </a:r>
            <a:r>
              <a:rPr lang="en-US" i="1" dirty="0" smtClean="0">
                <a:solidFill>
                  <a:srgbClr val="FFFFFF"/>
                </a:solidFill>
              </a:rPr>
              <a:t>&lt; </a:t>
            </a:r>
            <a:r>
              <a:rPr lang="en-US" i="1" dirty="0" smtClean="0">
                <a:solidFill>
                  <a:srgbClr val="99FF66"/>
                </a:solidFill>
              </a:rPr>
              <a:t>c</a:t>
            </a:r>
            <a:r>
              <a:rPr lang="en-US" i="1" dirty="0" smtClean="0">
                <a:solidFill>
                  <a:srgbClr val="42EFF8"/>
                </a:solidFill>
              </a:rPr>
              <a:t> </a:t>
            </a:r>
            <a:r>
              <a:rPr lang="en-US" i="1" dirty="0" smtClean="0">
                <a:solidFill>
                  <a:srgbClr val="FFDA3F"/>
                </a:solidFill>
              </a:rPr>
              <a:t>g(n) </a:t>
            </a:r>
            <a:r>
              <a:rPr lang="en-US" dirty="0" smtClean="0">
                <a:solidFill>
                  <a:srgbClr val="FFFFFF"/>
                </a:solidFill>
              </a:rPr>
              <a:t>for all n &gt;=</a:t>
            </a:r>
            <a:r>
              <a:rPr lang="en-US" dirty="0" smtClean="0">
                <a:solidFill>
                  <a:srgbClr val="FFDA3F"/>
                </a:solidFill>
              </a:rPr>
              <a:t> </a:t>
            </a:r>
            <a:r>
              <a:rPr lang="en-US" i="1" dirty="0" smtClean="0">
                <a:solidFill>
                  <a:srgbClr val="99FF66"/>
                </a:solidFill>
              </a:rPr>
              <a:t>n</a:t>
            </a:r>
            <a:r>
              <a:rPr lang="en-US" i="1" baseline="-25000" dirty="0" smtClean="0">
                <a:solidFill>
                  <a:srgbClr val="99FF66"/>
                </a:solidFill>
              </a:rPr>
              <a:t>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>
                <a:solidFill>
                  <a:srgbClr val="42EFF8"/>
                </a:solidFill>
              </a:rPr>
              <a:t>f(n)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DA3F"/>
                </a:solidFill>
              </a:rPr>
              <a:t>g(n)</a:t>
            </a:r>
            <a:r>
              <a:rPr lang="en-US" dirty="0" smtClean="0">
                <a:solidFill>
                  <a:srgbClr val="FFFFFF"/>
                </a:solidFill>
              </a:rPr>
              <a:t>), </a:t>
            </a:r>
            <a:r>
              <a:rPr lang="en-US" dirty="0" err="1" smtClean="0">
                <a:solidFill>
                  <a:srgbClr val="FFFFFF"/>
                </a:solidFill>
              </a:rPr>
              <a:t>iff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i="1" dirty="0" smtClean="0">
                <a:solidFill>
                  <a:srgbClr val="42EFF8"/>
                </a:solidFill>
              </a:rPr>
              <a:t> f(n) </a:t>
            </a:r>
            <a:r>
              <a:rPr lang="en-US" dirty="0" smtClean="0">
                <a:solidFill>
                  <a:srgbClr val="42EFF8"/>
                </a:solidFill>
              </a:rPr>
              <a:t>= </a:t>
            </a:r>
            <a:r>
              <a:rPr lang="en-US" i="1" dirty="0" smtClean="0">
                <a:solidFill>
                  <a:srgbClr val="42EFF8"/>
                </a:solidFill>
              </a:rPr>
              <a:t>O </a:t>
            </a:r>
            <a:r>
              <a:rPr lang="en-US" dirty="0" smtClean="0">
                <a:solidFill>
                  <a:srgbClr val="42EFF8"/>
                </a:solidFill>
              </a:rPr>
              <a:t>(</a:t>
            </a:r>
            <a:r>
              <a:rPr lang="en-US" i="1" dirty="0" smtClean="0">
                <a:solidFill>
                  <a:srgbClr val="42EFF8"/>
                </a:solidFill>
              </a:rPr>
              <a:t>g(n)</a:t>
            </a:r>
            <a:r>
              <a:rPr lang="en-US" dirty="0" smtClean="0">
                <a:solidFill>
                  <a:srgbClr val="42EFF8"/>
                </a:solidFill>
              </a:rPr>
              <a:t>) </a:t>
            </a:r>
            <a:r>
              <a:rPr lang="en-US" dirty="0" smtClean="0">
                <a:solidFill>
                  <a:srgbClr val="FFFFFF"/>
                </a:solidFill>
              </a:rPr>
              <a:t>and </a:t>
            </a:r>
            <a:r>
              <a:rPr lang="en-US" i="1" dirty="0" smtClean="0">
                <a:solidFill>
                  <a:srgbClr val="FFFF53"/>
                </a:solidFill>
              </a:rPr>
              <a:t>f(n) </a:t>
            </a:r>
            <a:r>
              <a:rPr lang="en-US" dirty="0" smtClean="0">
                <a:solidFill>
                  <a:srgbClr val="FFFF53"/>
                </a:solidFill>
              </a:rPr>
              <a:t>≠ </a:t>
            </a:r>
            <a:r>
              <a:rPr lang="en-US" i="1" dirty="0" smtClean="0">
                <a:solidFill>
                  <a:srgbClr val="FFFF53"/>
                </a:solidFill>
              </a:rPr>
              <a:t>Ω </a:t>
            </a:r>
            <a:r>
              <a:rPr lang="en-US" dirty="0" smtClean="0">
                <a:solidFill>
                  <a:srgbClr val="FFFF53"/>
                </a:solidFill>
              </a:rPr>
              <a:t>(</a:t>
            </a:r>
            <a:r>
              <a:rPr lang="en-US" i="1" dirty="0" smtClean="0">
                <a:solidFill>
                  <a:srgbClr val="FFFF53"/>
                </a:solidFill>
              </a:rPr>
              <a:t>g(n)</a:t>
            </a:r>
            <a:r>
              <a:rPr lang="en-US" dirty="0" smtClean="0">
                <a:solidFill>
                  <a:srgbClr val="FFFF53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	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Used for comparisons of running times.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743200"/>
            <a:ext cx="8382000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</a:schemeClr>
                </a:solidFill>
                <a:latin typeface="Algerian" pitchFamily="82" charset="0"/>
              </a:rPr>
              <a:t>Searching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Searching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66FFCC"/>
                </a:solidFill>
              </a:rPr>
              <a:t>1. Linear Search:</a:t>
            </a:r>
          </a:p>
          <a:p>
            <a:r>
              <a:rPr lang="en-US" i="1" baseline="-25000" dirty="0" smtClean="0">
                <a:solidFill>
                  <a:srgbClr val="99FF66"/>
                </a:solidFill>
              </a:rPr>
              <a:t> </a:t>
            </a:r>
            <a:r>
              <a:rPr lang="en-US" i="1" dirty="0" smtClean="0">
                <a:solidFill>
                  <a:srgbClr val="99FF66"/>
                </a:solidFill>
              </a:rPr>
              <a:t> </a:t>
            </a:r>
            <a:r>
              <a:rPr lang="en-US" sz="2800" dirty="0" smtClean="0">
                <a:solidFill>
                  <a:srgbClr val="99FF66"/>
                </a:solidFill>
              </a:rPr>
              <a:t>Compares the item of interest with each element of Array one by one.</a:t>
            </a:r>
          </a:p>
          <a:p>
            <a:r>
              <a:rPr lang="en-US" sz="2800" dirty="0" smtClean="0">
                <a:solidFill>
                  <a:srgbClr val="99FF66"/>
                </a:solidFill>
              </a:rPr>
              <a:t> Traverses the Array sequentially to locate the desired item.</a:t>
            </a:r>
          </a:p>
          <a:p>
            <a:pPr>
              <a:buNone/>
            </a:pPr>
            <a:r>
              <a:rPr lang="en-US" sz="2800" dirty="0" smtClean="0">
                <a:solidFill>
                  <a:srgbClr val="99FF66"/>
                </a:solidFill>
              </a:rPr>
              <a:t>  </a:t>
            </a:r>
            <a:endParaRPr lang="en-US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31854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Complexity of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Asymptotic Notations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Linear Search and Binary Search</a:t>
            </a:r>
            <a:endParaRPr lang="en" sz="28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Review Questions</a:t>
            </a: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Linear Search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534400" cy="41148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rgbClr val="66FFCC"/>
                </a:solidFill>
              </a:rPr>
              <a:t>LINEAR (DATA, N, ITEM, LOC)</a:t>
            </a:r>
          </a:p>
          <a:p>
            <a:pPr>
              <a:buNone/>
            </a:pPr>
            <a:endParaRPr lang="en-US" sz="2800" dirty="0" smtClean="0">
              <a:solidFill>
                <a:srgbClr val="66FFCC"/>
              </a:solidFill>
            </a:endParaRP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[Insert ITEM at the end of DATA] Set Data [N]= ITEM.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[Initialize Counter] Set LOC=0.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[Search for ITEM.]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     Repeat while DATA [LOC] != ITEM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	Set LOC = LOC +1.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     [End of loop.]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[Successful?] if LOC = N, then Print “ITEM not found”.</a:t>
            </a:r>
            <a:br>
              <a:rPr lang="en-US" sz="2600" dirty="0" smtClean="0">
                <a:solidFill>
                  <a:srgbClr val="FFFFFF"/>
                </a:solidFill>
              </a:rPr>
            </a:br>
            <a:r>
              <a:rPr lang="en-US" sz="2600" dirty="0" smtClean="0">
                <a:solidFill>
                  <a:srgbClr val="FFFFFF"/>
                </a:solidFill>
              </a:rPr>
              <a:t>	                else return LOC.</a:t>
            </a:r>
          </a:p>
          <a:p>
            <a:pPr>
              <a:buAutoNum type="arabicPeriod"/>
            </a:pPr>
            <a:r>
              <a:rPr lang="en-US" sz="2600" dirty="0" smtClean="0">
                <a:solidFill>
                  <a:srgbClr val="FFFFFF"/>
                </a:solidFill>
              </a:rPr>
              <a:t> Exit.	</a:t>
            </a: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600" y="28275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2. Binary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229600" cy="4038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 baseline="-250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 BINARY ( DATA, LB, </a:t>
            </a:r>
            <a:r>
              <a:rPr lang="en-US" sz="2800" dirty="0" err="1" smtClean="0">
                <a:solidFill>
                  <a:srgbClr val="92D050"/>
                </a:solidFill>
              </a:rPr>
              <a:t>UB</a:t>
            </a:r>
            <a:r>
              <a:rPr lang="en-US" sz="2800" dirty="0" smtClean="0">
                <a:solidFill>
                  <a:srgbClr val="92D050"/>
                </a:solidFill>
              </a:rPr>
              <a:t>, ITEM, LOC )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[Initialize Segment Variables]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      Set BEG = LB, END = </a:t>
            </a:r>
            <a:r>
              <a:rPr lang="en-US" sz="2000" dirty="0" err="1" smtClean="0">
                <a:solidFill>
                  <a:srgbClr val="FFFFFF"/>
                </a:solidFill>
              </a:rPr>
              <a:t>UB</a:t>
            </a:r>
            <a:r>
              <a:rPr lang="en-US" sz="2000" dirty="0" smtClean="0">
                <a:solidFill>
                  <a:srgbClr val="FFFFFF"/>
                </a:solidFill>
              </a:rPr>
              <a:t> and MID = </a:t>
            </a:r>
            <a:r>
              <a:rPr lang="en-US" sz="2000" dirty="0" err="1" smtClean="0">
                <a:solidFill>
                  <a:srgbClr val="FFFFFF"/>
                </a:solidFill>
              </a:rPr>
              <a:t>INT</a:t>
            </a:r>
            <a:r>
              <a:rPr lang="en-US" sz="2000" dirty="0" smtClean="0">
                <a:solidFill>
                  <a:srgbClr val="FFFFFF"/>
                </a:solidFill>
              </a:rPr>
              <a:t> ((</a:t>
            </a:r>
            <a:r>
              <a:rPr lang="en-US" sz="2000" dirty="0" err="1" smtClean="0">
                <a:solidFill>
                  <a:srgbClr val="FFFFFF"/>
                </a:solidFill>
              </a:rPr>
              <a:t>BEG+END</a:t>
            </a:r>
            <a:r>
              <a:rPr lang="en-US" sz="2000" dirty="0" smtClean="0">
                <a:solidFill>
                  <a:srgbClr val="FFFFFF"/>
                </a:solidFill>
              </a:rPr>
              <a:t>)/2).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FF"/>
                </a:solidFill>
              </a:rPr>
              <a:t> Repeat Steps 3 and 4 while BEG &lt;= END and DATA [MID] != ITEM.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FF"/>
                </a:solidFill>
              </a:rPr>
              <a:t>          If ITEM &lt; DATA[MID], then: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		Set END = MID - 1.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	   Else: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		Set BEG = MID + 1.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		[End of if Structure.]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FF"/>
                </a:solidFill>
              </a:rPr>
              <a:t> 	   Set MID = </a:t>
            </a:r>
            <a:r>
              <a:rPr lang="en-US" sz="2000" dirty="0" err="1" smtClean="0">
                <a:solidFill>
                  <a:srgbClr val="FFFFFF"/>
                </a:solidFill>
              </a:rPr>
              <a:t>INT</a:t>
            </a:r>
            <a:r>
              <a:rPr lang="en-US" sz="2000" dirty="0" smtClean="0">
                <a:solidFill>
                  <a:srgbClr val="FFFFFF"/>
                </a:solidFill>
              </a:rPr>
              <a:t> ((</a:t>
            </a:r>
            <a:r>
              <a:rPr lang="en-US" sz="2000" dirty="0" err="1" smtClean="0">
                <a:solidFill>
                  <a:srgbClr val="FFFFFF"/>
                </a:solidFill>
              </a:rPr>
              <a:t>BEG+END</a:t>
            </a:r>
            <a:r>
              <a:rPr lang="en-US" sz="2000" dirty="0" smtClean="0">
                <a:solidFill>
                  <a:srgbClr val="FFFFFF"/>
                </a:solidFill>
              </a:rPr>
              <a:t>)/2).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     [End of Step 2 Loop.]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FF"/>
                </a:solidFill>
              </a:rPr>
              <a:t> If DATA [MID] = ITEM, then: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    Else: 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            Set LOC = NULL.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    [End of if structure.]</a:t>
            </a:r>
          </a:p>
          <a:p>
            <a:pPr>
              <a:buAutoNum type="arabicPeriod"/>
            </a:pPr>
            <a:r>
              <a:rPr lang="en-US" sz="2000" dirty="0" smtClean="0">
                <a:solidFill>
                  <a:srgbClr val="FFFFFF"/>
                </a:solidFill>
              </a:rPr>
              <a:t> Exit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Limitations of Binary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Although the complexity of Binary Search is 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O (log n), it has some limitations:</a:t>
            </a:r>
          </a:p>
          <a:p>
            <a:pPr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 the list must be sorted</a:t>
            </a:r>
          </a:p>
          <a:p>
            <a:pPr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 one must have direct access to the middle element in any </a:t>
            </a:r>
            <a:r>
              <a:rPr lang="en-US" sz="2800" dirty="0" err="1" smtClean="0">
                <a:solidFill>
                  <a:srgbClr val="FFFFFF"/>
                </a:solidFill>
              </a:rPr>
              <a:t>sublist</a:t>
            </a:r>
            <a:r>
              <a:rPr lang="en-US" sz="2800" dirty="0" smtClean="0">
                <a:solidFill>
                  <a:srgbClr val="FFFFFF"/>
                </a:solidFill>
              </a:rPr>
              <a:t>. </a:t>
            </a: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CFFCC"/>
                </a:solidFill>
              </a:rPr>
              <a:t> Questions</a:t>
            </a:r>
            <a:endParaRPr lang="en-US" dirty="0">
              <a:solidFill>
                <a:srgbClr val="CCFFCC"/>
              </a:solidFill>
            </a:endParaRP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 When an algorithm is said to be better than the  other?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Can an algorithm have different running times on different machines?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How the algorithm’ running time is dependent on machines on which it is executed?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42EFF8"/>
                </a:solidFill>
              </a:rPr>
              <a:t>Find out the complexity: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function ()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     {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if (condition)</a:t>
            </a:r>
            <a:endParaRPr lang="en-US" sz="2000" dirty="0" smtClean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{</a:t>
            </a:r>
          </a:p>
          <a:p>
            <a:pPr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  for (</a:t>
            </a:r>
            <a:r>
              <a:rPr lang="en-US" sz="2000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C000"/>
                </a:solidFill>
              </a:rPr>
              <a:t>=0; </a:t>
            </a:r>
            <a:r>
              <a:rPr lang="en-US" sz="2000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C000"/>
                </a:solidFill>
              </a:rPr>
              <a:t>&lt;n; </a:t>
            </a:r>
            <a:r>
              <a:rPr lang="en-US" sz="2000" dirty="0" err="1" smtClean="0">
                <a:solidFill>
                  <a:srgbClr val="FFC000"/>
                </a:solidFill>
              </a:rPr>
              <a:t>i</a:t>
            </a:r>
            <a:r>
              <a:rPr lang="en-US" sz="2000" dirty="0" smtClean="0">
                <a:solidFill>
                  <a:srgbClr val="FFC000"/>
                </a:solidFill>
              </a:rPr>
              <a:t>++) { // simple statements}</a:t>
            </a:r>
          </a:p>
          <a:p>
            <a:pPr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66FFCC"/>
                </a:solidFill>
              </a:rPr>
              <a:t>else</a:t>
            </a:r>
          </a:p>
          <a:p>
            <a:pPr>
              <a:buNone/>
            </a:pPr>
            <a:r>
              <a:rPr lang="en-US" sz="2000" dirty="0" smtClean="0">
                <a:solidFill>
                  <a:srgbClr val="66FFCC"/>
                </a:solidFill>
              </a:rPr>
              <a:t>	  {</a:t>
            </a:r>
          </a:p>
          <a:p>
            <a:pPr>
              <a:buNone/>
            </a:pPr>
            <a:r>
              <a:rPr lang="en-US" sz="2000" dirty="0" smtClean="0">
                <a:solidFill>
                  <a:srgbClr val="66FFCC"/>
                </a:solidFill>
              </a:rPr>
              <a:t> 	     for (j=1; j&lt;n; j++)</a:t>
            </a:r>
          </a:p>
          <a:p>
            <a:pPr>
              <a:buNone/>
            </a:pPr>
            <a:r>
              <a:rPr lang="en-US" sz="2000" dirty="0" smtClean="0">
                <a:solidFill>
                  <a:srgbClr val="66FFCC"/>
                </a:solidFill>
              </a:rPr>
              <a:t>		for (k=n; k&gt;0; k--) {// simple statement}</a:t>
            </a:r>
          </a:p>
          <a:p>
            <a:pPr>
              <a:buNone/>
            </a:pPr>
            <a:r>
              <a:rPr lang="en-US" sz="2000" dirty="0" smtClean="0">
                <a:solidFill>
                  <a:srgbClr val="66FFCC"/>
                </a:solidFill>
              </a:rPr>
              <a:t>	  }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        }</a:t>
            </a:r>
          </a:p>
          <a:p>
            <a:pPr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 smtClean="0">
                <a:solidFill>
                  <a:srgbClr val="FFFF53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42EFF8"/>
                </a:solidFill>
              </a:rPr>
              <a:t>Find out the complexity:</a:t>
            </a:r>
            <a:endParaRPr lang="en-IN" sz="2000" b="1" dirty="0" smtClean="0"/>
          </a:p>
          <a:p>
            <a:r>
              <a:rPr lang="en-IN" sz="2400" dirty="0" smtClean="0"/>
              <a:t> void complex (</a:t>
            </a:r>
            <a:r>
              <a:rPr lang="en-IN" sz="2400" dirty="0" err="1" smtClean="0"/>
              <a:t>int</a:t>
            </a:r>
            <a:r>
              <a:rPr lang="en-IN" sz="2400" dirty="0" smtClean="0"/>
              <a:t> n) { </a:t>
            </a:r>
          </a:p>
          <a:p>
            <a:pPr>
              <a:buNone/>
            </a:pPr>
            <a:r>
              <a:rPr lang="en-IN" sz="2400" dirty="0" smtClean="0"/>
              <a:t>	for 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i</a:t>
            </a:r>
            <a:r>
              <a:rPr lang="en-IN" sz="2400" dirty="0" smtClean="0"/>
              <a:t>=1;i*</a:t>
            </a:r>
            <a:r>
              <a:rPr lang="en-IN" sz="2400" dirty="0" err="1" smtClean="0"/>
              <a:t>i</a:t>
            </a:r>
            <a:r>
              <a:rPr lang="en-IN" sz="2400" dirty="0" smtClean="0"/>
              <a:t>&lt;=</a:t>
            </a:r>
            <a:r>
              <a:rPr lang="en-IN" sz="2400" dirty="0" err="1" smtClean="0"/>
              <a:t>n;i</a:t>
            </a:r>
            <a:r>
              <a:rPr lang="en-IN" sz="2400" dirty="0" smtClean="0"/>
              <a:t>++)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	      for (</a:t>
            </a:r>
            <a:r>
              <a:rPr lang="en-IN" sz="2400" dirty="0" err="1" smtClean="0"/>
              <a:t>int</a:t>
            </a:r>
            <a:r>
              <a:rPr lang="en-IN" sz="2400" dirty="0" smtClean="0"/>
              <a:t> j=1;j*j&lt;=</a:t>
            </a:r>
            <a:r>
              <a:rPr lang="en-IN" sz="2400" dirty="0" err="1" smtClean="0"/>
              <a:t>n;j</a:t>
            </a:r>
            <a:r>
              <a:rPr lang="en-IN" sz="2400" dirty="0" smtClean="0"/>
              <a:t>++)</a:t>
            </a:r>
          </a:p>
          <a:p>
            <a:pPr>
              <a:buNone/>
            </a:pPr>
            <a:r>
              <a:rPr lang="en-IN" sz="2400" dirty="0" smtClean="0"/>
              <a:t>		{ </a:t>
            </a:r>
            <a:r>
              <a:rPr lang="en-IN" sz="2400" dirty="0" err="1" smtClean="0"/>
              <a:t>cout</a:t>
            </a:r>
            <a:r>
              <a:rPr lang="en-IN" sz="2400" dirty="0" smtClean="0"/>
              <a:t>&lt;&lt;” * ”; } }</a:t>
            </a:r>
            <a:endParaRPr lang="en-US" sz="2400" dirty="0" smtClean="0"/>
          </a:p>
          <a:p>
            <a:pPr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void </a:t>
            </a:r>
            <a:r>
              <a:rPr lang="en-US" sz="2400" dirty="0" err="1" smtClean="0">
                <a:solidFill>
                  <a:srgbClr val="FFFFFF"/>
                </a:solidFill>
              </a:rPr>
              <a:t>more_complex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n) </a:t>
            </a:r>
          </a:p>
          <a:p>
            <a:pPr>
              <a:buNone/>
            </a:pPr>
            <a:r>
              <a:rPr lang="en-US" sz="2400" dirty="0" smtClean="0"/>
              <a:t>        {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=1;i&lt;=n/3;i++) {</a:t>
            </a:r>
          </a:p>
          <a:p>
            <a:pPr>
              <a:buNone/>
            </a:pPr>
            <a:r>
              <a:rPr lang="en-US" sz="2400" dirty="0" smtClean="0"/>
              <a:t>             	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j=1;j&lt;=</a:t>
            </a:r>
            <a:r>
              <a:rPr lang="en-US" sz="2400" dirty="0" err="1" smtClean="0"/>
              <a:t>n;j</a:t>
            </a:r>
            <a:r>
              <a:rPr lang="en-US" sz="2400" dirty="0" smtClean="0"/>
              <a:t>+=4) {</a:t>
            </a:r>
          </a:p>
          <a:p>
            <a:pPr>
              <a:buNone/>
            </a:pPr>
            <a:r>
              <a:rPr lang="en-US" sz="2400" dirty="0" smtClean="0"/>
              <a:t>	  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&lt;&lt;” * ”;	break; }</a:t>
            </a:r>
          </a:p>
          <a:p>
            <a:pPr>
              <a:buNone/>
            </a:pPr>
            <a:r>
              <a:rPr lang="en-US" sz="2400" dirty="0" smtClean="0"/>
              <a:t>             	break; </a:t>
            </a:r>
          </a:p>
          <a:p>
            <a:pPr>
              <a:buNone/>
            </a:pPr>
            <a:r>
              <a:rPr lang="en-US" sz="2400" dirty="0" smtClean="0"/>
              <a:t>        }   }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 smtClean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 smtClean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462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 smtClean="0">
                <a:solidFill>
                  <a:srgbClr val="FFFF53"/>
                </a:solidFill>
              </a:rPr>
              <a:t>Algorithm</a:t>
            </a:r>
            <a:r>
              <a:rPr lang="en" sz="3200" i="0" u="none" strike="noStrike" cap="none" baseline="0" dirty="0" smtClean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dirty="0" smtClean="0">
                <a:solidFill>
                  <a:srgbClr val="FFFFFF"/>
                </a:solidFill>
              </a:rPr>
              <a:t>is a finite step by step list of well-defined instructions </a:t>
            </a:r>
            <a:r>
              <a:rPr lang="en" sz="2800" b="0" i="0" u="none" strike="noStrike" cap="none" baseline="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solving a particular problem.</a:t>
            </a:r>
            <a:endParaRPr lang="en" sz="3200" b="0" i="0" u="none" strike="noStrike" cap="none" baseline="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 smtClean="0">
              <a:solidFill>
                <a:srgbClr val="42EF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>
                <a:solidFill>
                  <a:srgbClr val="FFFF53"/>
                </a:solidFill>
              </a:rPr>
              <a:t> Complexity of Algorithm: </a:t>
            </a:r>
            <a:r>
              <a:rPr lang="en" sz="2800" dirty="0" smtClean="0">
                <a:solidFill>
                  <a:srgbClr val="FFFFFF"/>
                </a:solidFill>
              </a:rPr>
              <a:t>is a function which gives running time and/or space requirement in terms of the input size.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 smtClean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>
                <a:solidFill>
                  <a:srgbClr val="FFFFFF"/>
                </a:solidFill>
              </a:rPr>
              <a:t> </a:t>
            </a:r>
            <a:r>
              <a:rPr lang="en" sz="2800" dirty="0" smtClean="0">
                <a:solidFill>
                  <a:srgbClr val="FFFF00"/>
                </a:solidFill>
              </a:rPr>
              <a:t>Time</a:t>
            </a:r>
            <a:r>
              <a:rPr lang="en" sz="2800" dirty="0" smtClean="0">
                <a:solidFill>
                  <a:srgbClr val="FFFFFF"/>
                </a:solidFill>
              </a:rPr>
              <a:t> and </a:t>
            </a:r>
            <a:r>
              <a:rPr lang="en" sz="2800" dirty="0" smtClean="0">
                <a:solidFill>
                  <a:srgbClr val="FFFF00"/>
                </a:solidFill>
              </a:rPr>
              <a:t>Space</a:t>
            </a:r>
            <a:r>
              <a:rPr lang="en" sz="2800" dirty="0" smtClean="0">
                <a:solidFill>
                  <a:srgbClr val="FFFFFF"/>
                </a:solidFill>
              </a:rPr>
              <a:t> are two major measures of efficiency of an algorithm.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2362200"/>
            <a:ext cx="2590800" cy="1752600"/>
          </a:xfrm>
          <a:prstGeom prst="ellipse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057399"/>
            <a:ext cx="2286000" cy="2577353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Input</a:t>
            </a:r>
            <a:b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(e.g. any sequence of natural numbers)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2057399"/>
            <a:ext cx="2286000" cy="2577353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Output as a function of Input</a:t>
            </a:r>
            <a:b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(e.g. sequence of sorted natural numbers)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43200" y="3200400"/>
            <a:ext cx="533400" cy="103094"/>
          </a:xfrm>
          <a:prstGeom prst="rightArrow">
            <a:avLst/>
          </a:prstGeom>
          <a:solidFill>
            <a:schemeClr val="tx1">
              <a:lumMod val="90000"/>
            </a:schemeClr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91200" y="3200400"/>
            <a:ext cx="533400" cy="103094"/>
          </a:xfrm>
          <a:prstGeom prst="rightArrow">
            <a:avLst/>
          </a:prstGeom>
          <a:solidFill>
            <a:schemeClr val="tx1">
              <a:lumMod val="90000"/>
            </a:schemeClr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Good Algorithm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 smtClean="0"/>
              <a:t> Efficient</a:t>
            </a:r>
          </a:p>
          <a:p>
            <a:pPr lvl="1"/>
            <a:r>
              <a:rPr lang="en-US" dirty="0" smtClean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Running Time</a:t>
            </a:r>
          </a:p>
          <a:p>
            <a:pPr lvl="1"/>
            <a:r>
              <a:rPr lang="en-US" dirty="0" smtClean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Space used</a:t>
            </a:r>
          </a:p>
          <a:p>
            <a:r>
              <a:rPr lang="en-US" dirty="0" smtClean="0"/>
              <a:t> Efficiency as a function of input size</a:t>
            </a:r>
          </a:p>
          <a:p>
            <a:pPr lvl="1"/>
            <a:r>
              <a:rPr lang="en-US" dirty="0" smtClean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Size of Input</a:t>
            </a:r>
          </a:p>
          <a:p>
            <a:pPr lvl="1"/>
            <a:r>
              <a:rPr lang="en-US" dirty="0" smtClean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Number of Data elements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7620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Time-Space Tradeoff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>
                    <a:lumMod val="90000"/>
                  </a:schemeClr>
                </a:solidFill>
              </a:rPr>
              <a:t>By increasing the amount of space for storing the data, one may be able to reduce the time needed for processing the data, or vice versa.</a:t>
            </a:r>
            <a:endParaRPr lang="en-US" dirty="0" smtClean="0">
              <a:solidFill>
                <a:schemeClr val="tx1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Algorithm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Time and Space used by the algorithm are two main measures for efficiency of any algorithm </a:t>
            </a:r>
            <a:r>
              <a:rPr lang="en-US" sz="2800" i="1" dirty="0" smtClean="0"/>
              <a:t>M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 Time is measured by counting the number of key operations.</a:t>
            </a:r>
          </a:p>
          <a:p>
            <a:endParaRPr lang="en-US" sz="2800" dirty="0" smtClean="0"/>
          </a:p>
          <a:p>
            <a:r>
              <a:rPr lang="en-US" sz="2800" dirty="0" smtClean="0"/>
              <a:t> Space is measured by counting the maximum of memory needed by the algorithm.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/>
            <a:r>
              <a:rPr lang="en-US" dirty="0" smtClean="0"/>
              <a:t>  </a:t>
            </a:r>
            <a:r>
              <a:rPr lang="en" dirty="0" smtClean="0">
                <a:solidFill>
                  <a:srgbClr val="FFFF53"/>
                </a:solidFill>
              </a:rPr>
              <a:t>Complexity of Algorithm </a:t>
            </a:r>
            <a:r>
              <a:rPr lang="en" dirty="0" smtClean="0">
                <a:solidFill>
                  <a:srgbClr val="FFFFFF"/>
                </a:solidFill>
              </a:rPr>
              <a:t>is a function </a:t>
            </a:r>
            <a:r>
              <a:rPr lang="en" b="1" i="1" dirty="0" smtClean="0">
                <a:solidFill>
                  <a:srgbClr val="42EFF8"/>
                </a:solidFill>
              </a:rPr>
              <a:t>f(n)</a:t>
            </a:r>
            <a:r>
              <a:rPr lang="en" dirty="0" smtClean="0">
                <a:solidFill>
                  <a:srgbClr val="FFFFFF"/>
                </a:solidFill>
              </a:rPr>
              <a:t> which gives running time and/or space requirement of algorithm </a:t>
            </a:r>
            <a:r>
              <a:rPr lang="en" i="1" dirty="0" smtClean="0">
                <a:solidFill>
                  <a:srgbClr val="FFFFFF"/>
                </a:solidFill>
              </a:rPr>
              <a:t>M</a:t>
            </a:r>
            <a:r>
              <a:rPr lang="en" dirty="0" smtClean="0">
                <a:solidFill>
                  <a:srgbClr val="FFFFFF"/>
                </a:solidFill>
              </a:rPr>
              <a:t> in terms of the  size </a:t>
            </a:r>
            <a:r>
              <a:rPr lang="en" i="1" dirty="0" smtClean="0">
                <a:solidFill>
                  <a:srgbClr val="CCFFCC"/>
                </a:solidFill>
              </a:rPr>
              <a:t>n </a:t>
            </a:r>
            <a:r>
              <a:rPr lang="en" dirty="0" smtClean="0">
                <a:solidFill>
                  <a:srgbClr val="FFFFFF"/>
                </a:solidFill>
              </a:rPr>
              <a:t>of the input data.</a:t>
            </a:r>
          </a:p>
          <a:p>
            <a:pPr lvl="0">
              <a:buNone/>
            </a:pPr>
            <a:endParaRPr lang="en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53"/>
                </a:solidFill>
              </a:rPr>
              <a:t> Worst Case: </a:t>
            </a:r>
            <a:r>
              <a:rPr lang="en-US" sz="2800" dirty="0" smtClean="0"/>
              <a:t>The maximum value of </a:t>
            </a:r>
            <a:r>
              <a:rPr lang="en" sz="2800" b="1" i="1" dirty="0" smtClean="0">
                <a:solidFill>
                  <a:srgbClr val="42EFF8"/>
                </a:solidFill>
              </a:rPr>
              <a:t>f(n)</a:t>
            </a:r>
            <a:r>
              <a:rPr lang="en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/>
              <a:t>for any possible input.</a:t>
            </a:r>
            <a:endParaRPr lang="en-US" dirty="0" smtClean="0"/>
          </a:p>
          <a:p>
            <a:r>
              <a:rPr lang="en-US" dirty="0" smtClean="0">
                <a:solidFill>
                  <a:srgbClr val="FFFF53"/>
                </a:solidFill>
              </a:rPr>
              <a:t> Average Case</a:t>
            </a:r>
            <a:r>
              <a:rPr lang="en-US" dirty="0" smtClean="0"/>
              <a:t>: </a:t>
            </a:r>
            <a:r>
              <a:rPr lang="en-US" sz="2800" dirty="0" smtClean="0"/>
              <a:t>The expected or average value of </a:t>
            </a:r>
            <a:r>
              <a:rPr lang="en" sz="2800" b="1" i="1" dirty="0" smtClean="0">
                <a:solidFill>
                  <a:srgbClr val="42EFF8"/>
                </a:solidFill>
              </a:rPr>
              <a:t>f(n)</a:t>
            </a:r>
            <a:r>
              <a:rPr lang="en-US" sz="2800" dirty="0" smtClean="0"/>
              <a:t>.</a:t>
            </a:r>
            <a:endParaRPr lang="en-US" dirty="0" smtClean="0"/>
          </a:p>
          <a:p>
            <a:r>
              <a:rPr lang="en-US" dirty="0" smtClean="0">
                <a:solidFill>
                  <a:srgbClr val="FFFF53"/>
                </a:solidFill>
              </a:rPr>
              <a:t> Best Case: </a:t>
            </a:r>
            <a:r>
              <a:rPr lang="en-US" sz="2800" dirty="0" smtClean="0"/>
              <a:t>Minimum possible value of </a:t>
            </a:r>
            <a:r>
              <a:rPr lang="en" sz="2800" b="1" i="1" dirty="0" smtClean="0">
                <a:solidFill>
                  <a:srgbClr val="42EFF8"/>
                </a:solidFill>
              </a:rPr>
              <a:t>f(n).</a:t>
            </a:r>
            <a:r>
              <a:rPr lang="en" sz="2800" dirty="0" smtClean="0">
                <a:solidFill>
                  <a:srgbClr val="FFFFFF"/>
                </a:solidFill>
              </a:rPr>
              <a:t> </a:t>
            </a:r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Growth</a:t>
            </a:r>
            <a:endParaRPr lang="en" sz="40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50292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2800" dirty="0" smtClean="0"/>
              <a:t>The rate of growth of some standard functions </a:t>
            </a:r>
            <a:r>
              <a:rPr lang="en-US" sz="2800" i="1" dirty="0" smtClean="0">
                <a:solidFill>
                  <a:srgbClr val="00B0F0"/>
                </a:solidFill>
              </a:rPr>
              <a:t>g(n)</a:t>
            </a:r>
            <a:r>
              <a:rPr lang="en-US" sz="2800" dirty="0" smtClean="0"/>
              <a:t> is: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 </a:t>
            </a:r>
            <a:r>
              <a:rPr lang="en-US" dirty="0" smtClean="0">
                <a:solidFill>
                  <a:srgbClr val="CCFFCC"/>
                </a:solidFill>
              </a:rPr>
              <a:t>log</a:t>
            </a:r>
            <a:r>
              <a:rPr lang="en-US" baseline="-25000" dirty="0" smtClean="0">
                <a:solidFill>
                  <a:srgbClr val="CCFFCC"/>
                </a:solidFill>
              </a:rPr>
              <a:t>2</a:t>
            </a:r>
            <a:r>
              <a:rPr lang="en-US" dirty="0" smtClean="0">
                <a:solidFill>
                  <a:srgbClr val="CCFFCC"/>
                </a:solidFill>
              </a:rPr>
              <a:t>n &lt; n </a:t>
            </a:r>
            <a:r>
              <a:rPr lang="en-US" smtClean="0">
                <a:solidFill>
                  <a:srgbClr val="CCFFCC"/>
                </a:solidFill>
              </a:rPr>
              <a:t>&lt; nlog</a:t>
            </a:r>
            <a:r>
              <a:rPr lang="en-US" baseline="-25000" smtClean="0">
                <a:solidFill>
                  <a:srgbClr val="CCFFCC"/>
                </a:solidFill>
              </a:rPr>
              <a:t>2</a:t>
            </a:r>
            <a:r>
              <a:rPr lang="en-US" smtClean="0">
                <a:solidFill>
                  <a:srgbClr val="CCFFCC"/>
                </a:solidFill>
              </a:rPr>
              <a:t>n </a:t>
            </a:r>
            <a:r>
              <a:rPr lang="en-US" dirty="0" smtClean="0">
                <a:solidFill>
                  <a:srgbClr val="CCFFCC"/>
                </a:solidFill>
              </a:rPr>
              <a:t>&lt; n</a:t>
            </a:r>
            <a:r>
              <a:rPr lang="en-US" baseline="30000" dirty="0" smtClean="0">
                <a:solidFill>
                  <a:srgbClr val="CCFFCC"/>
                </a:solidFill>
              </a:rPr>
              <a:t>2</a:t>
            </a:r>
            <a:r>
              <a:rPr lang="en-US" dirty="0" smtClean="0">
                <a:solidFill>
                  <a:srgbClr val="CCFFCC"/>
                </a:solidFill>
              </a:rPr>
              <a:t> &lt; n</a:t>
            </a:r>
            <a:r>
              <a:rPr lang="en-US" baseline="30000" dirty="0" smtClean="0">
                <a:solidFill>
                  <a:srgbClr val="CCFFCC"/>
                </a:solidFill>
              </a:rPr>
              <a:t>3</a:t>
            </a:r>
            <a:r>
              <a:rPr lang="en-US" dirty="0" smtClean="0">
                <a:solidFill>
                  <a:srgbClr val="CCFFCC"/>
                </a:solidFill>
              </a:rPr>
              <a:t> &lt; 2</a:t>
            </a:r>
            <a:r>
              <a:rPr lang="en-US" baseline="30000" dirty="0" smtClean="0">
                <a:solidFill>
                  <a:srgbClr val="CCFFCC"/>
                </a:solidFill>
              </a:rPr>
              <a:t>n</a:t>
            </a:r>
          </a:p>
          <a:p>
            <a:pPr>
              <a:buNone/>
            </a:pPr>
            <a:endParaRPr lang="en-US" baseline="30000" dirty="0" smtClean="0">
              <a:solidFill>
                <a:srgbClr val="CCFFCC"/>
              </a:solidFill>
            </a:endParaRPr>
          </a:p>
          <a:p>
            <a:pPr>
              <a:buNone/>
            </a:pPr>
            <a:endParaRPr lang="en-US" baseline="30000" dirty="0">
              <a:solidFill>
                <a:srgbClr val="CCFFCC"/>
              </a:solidFill>
            </a:endParaRPr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21" y="3429000"/>
            <a:ext cx="6451979" cy="2362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1521</Words>
  <Application>Microsoft Office PowerPoint</Application>
  <PresentationFormat>On-screen Show (4:3)</PresentationFormat>
  <Paragraphs>396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/>
      <vt:lpstr>Data Structures   Asymptotic Notations &amp; Complexity Analysis</vt:lpstr>
      <vt:lpstr>Contents</vt:lpstr>
      <vt:lpstr>Basic Terminology</vt:lpstr>
      <vt:lpstr>Algorithm</vt:lpstr>
      <vt:lpstr>Characteristics of Good Algorithm</vt:lpstr>
      <vt:lpstr>Time-Space Tradeoff</vt:lpstr>
      <vt:lpstr>Complexity of Algorithm</vt:lpstr>
      <vt:lpstr>PowerPoint Presentation</vt:lpstr>
      <vt:lpstr>Rate of Growth</vt:lpstr>
      <vt:lpstr>Asymptotic Notations</vt:lpstr>
      <vt:lpstr>Asymptotic Notations</vt:lpstr>
      <vt:lpstr>Asymptotic Notations</vt:lpstr>
      <vt:lpstr>Big-Oh (O) Notation</vt:lpstr>
      <vt:lpstr>Big-Oh (O) Notation</vt:lpstr>
      <vt:lpstr>Big-Omega (Ω) Notation</vt:lpstr>
      <vt:lpstr>Big-Theta (Ө)Notation</vt:lpstr>
      <vt:lpstr>Little-Oh (o) Notation</vt:lpstr>
      <vt:lpstr>Searching</vt:lpstr>
      <vt:lpstr>Searching</vt:lpstr>
      <vt:lpstr>Linear Search Algorithm</vt:lpstr>
      <vt:lpstr>2. Binary Search</vt:lpstr>
      <vt:lpstr>Limitations of Binary Search</vt:lpstr>
      <vt:lpstr> Questions</vt:lpstr>
      <vt:lpstr>Review Questions</vt:lpstr>
      <vt:lpstr>Review Questions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cp</cp:lastModifiedBy>
  <cp:revision>66</cp:revision>
  <dcterms:modified xsi:type="dcterms:W3CDTF">2018-08-02T07:47:47Z</dcterms:modified>
</cp:coreProperties>
</file>