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6" r:id="rId9"/>
    <p:sldId id="265" r:id="rId10"/>
    <p:sldId id="287" r:id="rId11"/>
    <p:sldId id="288" r:id="rId12"/>
    <p:sldId id="289" r:id="rId13"/>
    <p:sldId id="294" r:id="rId14"/>
    <p:sldId id="262" r:id="rId15"/>
    <p:sldId id="285" r:id="rId16"/>
    <p:sldId id="286" r:id="rId17"/>
    <p:sldId id="268" r:id="rId18"/>
    <p:sldId id="267" r:id="rId19"/>
    <p:sldId id="272" r:id="rId20"/>
    <p:sldId id="273" r:id="rId21"/>
    <p:sldId id="269" r:id="rId22"/>
    <p:sldId id="270" r:id="rId23"/>
    <p:sldId id="271" r:id="rId24"/>
    <p:sldId id="276" r:id="rId25"/>
    <p:sldId id="277" r:id="rId26"/>
    <p:sldId id="278" r:id="rId27"/>
    <p:sldId id="275" r:id="rId28"/>
    <p:sldId id="279" r:id="rId29"/>
    <p:sldId id="291" r:id="rId30"/>
    <p:sldId id="293" r:id="rId31"/>
    <p:sldId id="299" r:id="rId32"/>
    <p:sldId id="300" r:id="rId33"/>
    <p:sldId id="301" r:id="rId34"/>
    <p:sldId id="302" r:id="rId35"/>
    <p:sldId id="306" r:id="rId36"/>
    <p:sldId id="304" r:id="rId37"/>
    <p:sldId id="305" r:id="rId38"/>
    <p:sldId id="308" r:id="rId39"/>
    <p:sldId id="309" r:id="rId40"/>
    <p:sldId id="310" r:id="rId41"/>
    <p:sldId id="319" r:id="rId42"/>
    <p:sldId id="311" r:id="rId43"/>
    <p:sldId id="320" r:id="rId44"/>
    <p:sldId id="312" r:id="rId45"/>
    <p:sldId id="313" r:id="rId46"/>
    <p:sldId id="314" r:id="rId47"/>
    <p:sldId id="323" r:id="rId48"/>
    <p:sldId id="324" r:id="rId49"/>
    <p:sldId id="315" r:id="rId50"/>
    <p:sldId id="316" r:id="rId51"/>
    <p:sldId id="325" r:id="rId52"/>
    <p:sldId id="328" r:id="rId53"/>
    <p:sldId id="329" r:id="rId54"/>
    <p:sldId id="317" r:id="rId55"/>
    <p:sldId id="318" r:id="rId56"/>
    <p:sldId id="321" r:id="rId57"/>
    <p:sldId id="322" r:id="rId58"/>
    <p:sldId id="29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8" autoAdjust="0"/>
  </p:normalViewPr>
  <p:slideViewPr>
    <p:cSldViewPr>
      <p:cViewPr>
        <p:scale>
          <a:sx n="60" d="100"/>
          <a:sy n="60" d="100"/>
        </p:scale>
        <p:origin x="-22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7D47B-B904-426E-A484-9D76E250908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371E8-0699-49F2-949F-E5FD1EACF195}">
      <dgm:prSet phldrT="[Text]"/>
      <dgm:spPr/>
      <dgm:t>
        <a:bodyPr/>
        <a:lstStyle/>
        <a:p>
          <a:r>
            <a:rPr lang="en-US" dirty="0" smtClean="0"/>
            <a:t>Rotation</a:t>
          </a:r>
          <a:endParaRPr lang="en-US" dirty="0"/>
        </a:p>
      </dgm:t>
    </dgm:pt>
    <dgm:pt modelId="{12DC839D-96F4-45E0-90B5-8AE5B474CBA4}" type="parTrans" cxnId="{7AFBB1F0-1AF6-4322-9A88-AE9099789CD2}">
      <dgm:prSet/>
      <dgm:spPr/>
      <dgm:t>
        <a:bodyPr/>
        <a:lstStyle/>
        <a:p>
          <a:endParaRPr lang="en-US"/>
        </a:p>
      </dgm:t>
    </dgm:pt>
    <dgm:pt modelId="{C37709C2-550B-4BF6-82CD-4BEFB9B5B400}" type="sibTrans" cxnId="{7AFBB1F0-1AF6-4322-9A88-AE9099789CD2}">
      <dgm:prSet/>
      <dgm:spPr/>
      <dgm:t>
        <a:bodyPr/>
        <a:lstStyle/>
        <a:p>
          <a:endParaRPr lang="en-US"/>
        </a:p>
      </dgm:t>
    </dgm:pt>
    <dgm:pt modelId="{EA3BD3FF-3976-4E10-A3BF-DA6672599DB8}">
      <dgm:prSet phldrT="[Text]"/>
      <dgm:spPr/>
      <dgm:t>
        <a:bodyPr/>
        <a:lstStyle/>
        <a:p>
          <a:r>
            <a:rPr lang="en-US" dirty="0" smtClean="0"/>
            <a:t>Single Rotation</a:t>
          </a:r>
          <a:endParaRPr lang="en-US" dirty="0"/>
        </a:p>
      </dgm:t>
    </dgm:pt>
    <dgm:pt modelId="{9D45993B-AA06-4093-993A-96E328213E51}" type="parTrans" cxnId="{999CED76-C781-46DB-AA46-D983CF378D41}">
      <dgm:prSet/>
      <dgm:spPr/>
      <dgm:t>
        <a:bodyPr/>
        <a:lstStyle/>
        <a:p>
          <a:endParaRPr lang="en-US"/>
        </a:p>
      </dgm:t>
    </dgm:pt>
    <dgm:pt modelId="{7686CE57-5F44-4ABC-945B-A78388E88DE9}" type="sibTrans" cxnId="{999CED76-C781-46DB-AA46-D983CF378D41}">
      <dgm:prSet/>
      <dgm:spPr/>
      <dgm:t>
        <a:bodyPr/>
        <a:lstStyle/>
        <a:p>
          <a:endParaRPr lang="en-US"/>
        </a:p>
      </dgm:t>
    </dgm:pt>
    <dgm:pt modelId="{B67D78A3-0B0B-4FC3-8280-E1097C29E862}">
      <dgm:prSet phldrT="[Text]"/>
      <dgm:spPr/>
      <dgm:t>
        <a:bodyPr/>
        <a:lstStyle/>
        <a:p>
          <a:r>
            <a:rPr lang="en-US" dirty="0" smtClean="0"/>
            <a:t>LL Rotation</a:t>
          </a:r>
          <a:endParaRPr lang="en-US" dirty="0"/>
        </a:p>
      </dgm:t>
    </dgm:pt>
    <dgm:pt modelId="{A37569EE-A743-4691-BFCA-CA603366C3AF}" type="parTrans" cxnId="{C2B8793A-E0B2-4BE6-9E81-A9EFFAC03840}">
      <dgm:prSet/>
      <dgm:spPr/>
      <dgm:t>
        <a:bodyPr/>
        <a:lstStyle/>
        <a:p>
          <a:endParaRPr lang="en-US"/>
        </a:p>
      </dgm:t>
    </dgm:pt>
    <dgm:pt modelId="{80D53B45-79B4-4E3C-935C-C7466F454A5A}" type="sibTrans" cxnId="{C2B8793A-E0B2-4BE6-9E81-A9EFFAC03840}">
      <dgm:prSet/>
      <dgm:spPr/>
      <dgm:t>
        <a:bodyPr/>
        <a:lstStyle/>
        <a:p>
          <a:endParaRPr lang="en-US"/>
        </a:p>
      </dgm:t>
    </dgm:pt>
    <dgm:pt modelId="{8F29D3E2-7B85-4D22-A968-B283A8501467}">
      <dgm:prSet phldrT="[Text]"/>
      <dgm:spPr/>
      <dgm:t>
        <a:bodyPr/>
        <a:lstStyle/>
        <a:p>
          <a:r>
            <a:rPr lang="en-US" dirty="0" smtClean="0"/>
            <a:t>RR Rotation</a:t>
          </a:r>
          <a:endParaRPr lang="en-US" dirty="0"/>
        </a:p>
      </dgm:t>
    </dgm:pt>
    <dgm:pt modelId="{8B1110A0-DDA9-4301-B66D-EBA9E93F7C7E}" type="parTrans" cxnId="{5EE472D7-EDAB-438D-BEF7-73BB09903EDE}">
      <dgm:prSet/>
      <dgm:spPr/>
      <dgm:t>
        <a:bodyPr/>
        <a:lstStyle/>
        <a:p>
          <a:endParaRPr lang="en-US"/>
        </a:p>
      </dgm:t>
    </dgm:pt>
    <dgm:pt modelId="{0B6683CD-73C9-49BE-85ED-34F5E4848E97}" type="sibTrans" cxnId="{5EE472D7-EDAB-438D-BEF7-73BB09903EDE}">
      <dgm:prSet/>
      <dgm:spPr/>
      <dgm:t>
        <a:bodyPr/>
        <a:lstStyle/>
        <a:p>
          <a:endParaRPr lang="en-US"/>
        </a:p>
      </dgm:t>
    </dgm:pt>
    <dgm:pt modelId="{4EF73E4B-FE63-4827-BF6A-6EC02CE52956}">
      <dgm:prSet phldrT="[Text]"/>
      <dgm:spPr/>
      <dgm:t>
        <a:bodyPr/>
        <a:lstStyle/>
        <a:p>
          <a:r>
            <a:rPr lang="en-US" dirty="0" smtClean="0"/>
            <a:t>Double Rotation</a:t>
          </a:r>
          <a:endParaRPr lang="en-US" dirty="0"/>
        </a:p>
      </dgm:t>
    </dgm:pt>
    <dgm:pt modelId="{2F7DFDE3-3F29-412D-B2BE-1CD4F0959748}" type="parTrans" cxnId="{1FFDE356-783A-4006-AB14-E22D3E06FA89}">
      <dgm:prSet/>
      <dgm:spPr/>
      <dgm:t>
        <a:bodyPr/>
        <a:lstStyle/>
        <a:p>
          <a:endParaRPr lang="en-US"/>
        </a:p>
      </dgm:t>
    </dgm:pt>
    <dgm:pt modelId="{236330B6-6096-44B7-8F1E-C0EF31B2C078}" type="sibTrans" cxnId="{1FFDE356-783A-4006-AB14-E22D3E06FA89}">
      <dgm:prSet/>
      <dgm:spPr/>
      <dgm:t>
        <a:bodyPr/>
        <a:lstStyle/>
        <a:p>
          <a:endParaRPr lang="en-US"/>
        </a:p>
      </dgm:t>
    </dgm:pt>
    <dgm:pt modelId="{39BC711C-D399-4B42-B096-50B71F9E2AAD}">
      <dgm:prSet phldrT="[Text]"/>
      <dgm:spPr/>
      <dgm:t>
        <a:bodyPr/>
        <a:lstStyle/>
        <a:p>
          <a:r>
            <a:rPr lang="en-US" dirty="0" smtClean="0"/>
            <a:t>LR Rotation</a:t>
          </a:r>
          <a:endParaRPr lang="en-US" dirty="0"/>
        </a:p>
      </dgm:t>
    </dgm:pt>
    <dgm:pt modelId="{20B978E2-3DB4-4D69-ABEA-69BDBAFC2466}" type="parTrans" cxnId="{57209131-C345-451D-BAD8-F06F2D6FBEF3}">
      <dgm:prSet/>
      <dgm:spPr/>
      <dgm:t>
        <a:bodyPr/>
        <a:lstStyle/>
        <a:p>
          <a:endParaRPr lang="en-US"/>
        </a:p>
      </dgm:t>
    </dgm:pt>
    <dgm:pt modelId="{170CAEAB-0CE5-4E59-9AB3-B540D5397BB0}" type="sibTrans" cxnId="{57209131-C345-451D-BAD8-F06F2D6FBEF3}">
      <dgm:prSet/>
      <dgm:spPr/>
      <dgm:t>
        <a:bodyPr/>
        <a:lstStyle/>
        <a:p>
          <a:endParaRPr lang="en-US"/>
        </a:p>
      </dgm:t>
    </dgm:pt>
    <dgm:pt modelId="{8C00BC58-6E82-4864-8C05-17D4313AA15C}">
      <dgm:prSet/>
      <dgm:spPr/>
      <dgm:t>
        <a:bodyPr/>
        <a:lstStyle/>
        <a:p>
          <a:r>
            <a:rPr lang="en-US" dirty="0" smtClean="0"/>
            <a:t>RL Rotation</a:t>
          </a:r>
          <a:endParaRPr lang="en-US" dirty="0"/>
        </a:p>
      </dgm:t>
    </dgm:pt>
    <dgm:pt modelId="{DCAC7E7E-EE75-49E7-A38D-77EC0B44C360}" type="parTrans" cxnId="{416EAC47-DE61-4A6C-B206-AE3D05327190}">
      <dgm:prSet/>
      <dgm:spPr/>
      <dgm:t>
        <a:bodyPr/>
        <a:lstStyle/>
        <a:p>
          <a:endParaRPr lang="en-US"/>
        </a:p>
      </dgm:t>
    </dgm:pt>
    <dgm:pt modelId="{8C0EBD0F-ECC1-48DA-9A31-BBE477C730B4}" type="sibTrans" cxnId="{416EAC47-DE61-4A6C-B206-AE3D05327190}">
      <dgm:prSet/>
      <dgm:spPr/>
      <dgm:t>
        <a:bodyPr/>
        <a:lstStyle/>
        <a:p>
          <a:endParaRPr lang="en-US"/>
        </a:p>
      </dgm:t>
    </dgm:pt>
    <dgm:pt modelId="{5CF14E55-057F-4E26-86D4-07CCF429B06D}" type="pres">
      <dgm:prSet presAssocID="{62C7D47B-B904-426E-A484-9D76E25090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E23F6E-889E-4CA9-853B-3211476D52D9}" type="pres">
      <dgm:prSet presAssocID="{92D371E8-0699-49F2-949F-E5FD1EACF195}" presName="root1" presStyleCnt="0"/>
      <dgm:spPr/>
    </dgm:pt>
    <dgm:pt modelId="{6DE61BF8-34DD-4A78-87F6-A51BD9E7DC15}" type="pres">
      <dgm:prSet presAssocID="{92D371E8-0699-49F2-949F-E5FD1EACF19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0A064-F91A-4B4A-933C-E1A186B328DD}" type="pres">
      <dgm:prSet presAssocID="{92D371E8-0699-49F2-949F-E5FD1EACF195}" presName="level2hierChild" presStyleCnt="0"/>
      <dgm:spPr/>
    </dgm:pt>
    <dgm:pt modelId="{170436BB-7172-4BC8-8DF2-5644BCA2B63F}" type="pres">
      <dgm:prSet presAssocID="{9D45993B-AA06-4093-993A-96E328213E5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74D9902-77A1-4F11-9B2C-8992A6EBD742}" type="pres">
      <dgm:prSet presAssocID="{9D45993B-AA06-4093-993A-96E328213E5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8D71356-EBCB-4F3C-8D43-C99E72A2BFDE}" type="pres">
      <dgm:prSet presAssocID="{EA3BD3FF-3976-4E10-A3BF-DA6672599DB8}" presName="root2" presStyleCnt="0"/>
      <dgm:spPr/>
    </dgm:pt>
    <dgm:pt modelId="{595DAA54-4730-4DA5-9D6D-F15FEC050433}" type="pres">
      <dgm:prSet presAssocID="{EA3BD3FF-3976-4E10-A3BF-DA6672599DB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121BB-A9B2-48BF-B928-829A2B59E0CC}" type="pres">
      <dgm:prSet presAssocID="{EA3BD3FF-3976-4E10-A3BF-DA6672599DB8}" presName="level3hierChild" presStyleCnt="0"/>
      <dgm:spPr/>
    </dgm:pt>
    <dgm:pt modelId="{97855266-F72F-486C-BE19-73521DF93125}" type="pres">
      <dgm:prSet presAssocID="{A37569EE-A743-4691-BFCA-CA603366C3A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49F7475-03B5-45DD-8917-42773AB246AB}" type="pres">
      <dgm:prSet presAssocID="{A37569EE-A743-4691-BFCA-CA603366C3A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90D5E87-649A-4885-A4BF-CDCDB84ED3CF}" type="pres">
      <dgm:prSet presAssocID="{B67D78A3-0B0B-4FC3-8280-E1097C29E862}" presName="root2" presStyleCnt="0"/>
      <dgm:spPr/>
    </dgm:pt>
    <dgm:pt modelId="{C374458B-7E37-4F9F-BCF7-06B066AD25E2}" type="pres">
      <dgm:prSet presAssocID="{B67D78A3-0B0B-4FC3-8280-E1097C29E86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5DC973-C12D-4318-B323-0805D1A5DBC4}" type="pres">
      <dgm:prSet presAssocID="{B67D78A3-0B0B-4FC3-8280-E1097C29E862}" presName="level3hierChild" presStyleCnt="0"/>
      <dgm:spPr/>
    </dgm:pt>
    <dgm:pt modelId="{2B728FCF-2725-4400-B71F-6E87EB927928}" type="pres">
      <dgm:prSet presAssocID="{8B1110A0-DDA9-4301-B66D-EBA9E93F7C7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679704E-3E93-4C5C-83E7-BDE14DD7C009}" type="pres">
      <dgm:prSet presAssocID="{8B1110A0-DDA9-4301-B66D-EBA9E93F7C7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E26A0F3B-A4D7-4441-A18B-726B5B70121E}" type="pres">
      <dgm:prSet presAssocID="{8F29D3E2-7B85-4D22-A968-B283A8501467}" presName="root2" presStyleCnt="0"/>
      <dgm:spPr/>
    </dgm:pt>
    <dgm:pt modelId="{7C4FA892-3D02-4DDB-A5F2-F19CFD2207D1}" type="pres">
      <dgm:prSet presAssocID="{8F29D3E2-7B85-4D22-A968-B283A850146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76DDAE-DDE8-4DB2-84EF-DD21F2FF81C4}" type="pres">
      <dgm:prSet presAssocID="{8F29D3E2-7B85-4D22-A968-B283A8501467}" presName="level3hierChild" presStyleCnt="0"/>
      <dgm:spPr/>
    </dgm:pt>
    <dgm:pt modelId="{582148C7-FF01-49F4-98A6-097D7CF8017B}" type="pres">
      <dgm:prSet presAssocID="{2F7DFDE3-3F29-412D-B2BE-1CD4F095974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651378B-4B6A-457B-8D9E-0DA39577E57C}" type="pres">
      <dgm:prSet presAssocID="{2F7DFDE3-3F29-412D-B2BE-1CD4F095974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C4717D2-F45E-4711-B1CF-D17EAC29E500}" type="pres">
      <dgm:prSet presAssocID="{4EF73E4B-FE63-4827-BF6A-6EC02CE52956}" presName="root2" presStyleCnt="0"/>
      <dgm:spPr/>
    </dgm:pt>
    <dgm:pt modelId="{87739C97-D675-49CB-94DF-7A5B6BF8B04C}" type="pres">
      <dgm:prSet presAssocID="{4EF73E4B-FE63-4827-BF6A-6EC02CE5295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36CEA-7100-4B60-B440-BE31F14EB929}" type="pres">
      <dgm:prSet presAssocID="{4EF73E4B-FE63-4827-BF6A-6EC02CE52956}" presName="level3hierChild" presStyleCnt="0"/>
      <dgm:spPr/>
    </dgm:pt>
    <dgm:pt modelId="{6C3DB8BF-1C0E-4644-BF1B-F2D287C9B787}" type="pres">
      <dgm:prSet presAssocID="{20B978E2-3DB4-4D69-ABEA-69BDBAFC2466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E41F25E2-6705-43BD-B93A-91AD8DEF7D26}" type="pres">
      <dgm:prSet presAssocID="{20B978E2-3DB4-4D69-ABEA-69BDBAFC2466}" presName="connTx" presStyleLbl="parChTrans1D3" presStyleIdx="2" presStyleCnt="4"/>
      <dgm:spPr/>
      <dgm:t>
        <a:bodyPr/>
        <a:lstStyle/>
        <a:p>
          <a:endParaRPr lang="en-US"/>
        </a:p>
      </dgm:t>
    </dgm:pt>
    <dgm:pt modelId="{6A2211BE-0410-4833-9BE7-E50AD87A7890}" type="pres">
      <dgm:prSet presAssocID="{39BC711C-D399-4B42-B096-50B71F9E2AAD}" presName="root2" presStyleCnt="0"/>
      <dgm:spPr/>
    </dgm:pt>
    <dgm:pt modelId="{A5645F69-1B33-4A07-B61C-1A88E93FA74E}" type="pres">
      <dgm:prSet presAssocID="{39BC711C-D399-4B42-B096-50B71F9E2AA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FEAF4-E11D-407E-B4A7-9531F588BFB7}" type="pres">
      <dgm:prSet presAssocID="{39BC711C-D399-4B42-B096-50B71F9E2AAD}" presName="level3hierChild" presStyleCnt="0"/>
      <dgm:spPr/>
    </dgm:pt>
    <dgm:pt modelId="{4347616A-9D6D-4516-BE42-9FF4A1F4E1EA}" type="pres">
      <dgm:prSet presAssocID="{DCAC7E7E-EE75-49E7-A38D-77EC0B44C36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3B9E74CE-41B4-470E-80CB-5B844A096A27}" type="pres">
      <dgm:prSet presAssocID="{DCAC7E7E-EE75-49E7-A38D-77EC0B44C36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D52BEF-94CC-4E54-9214-F99868EEBFC3}" type="pres">
      <dgm:prSet presAssocID="{8C00BC58-6E82-4864-8C05-17D4313AA15C}" presName="root2" presStyleCnt="0"/>
      <dgm:spPr/>
    </dgm:pt>
    <dgm:pt modelId="{B032DAA7-19FD-438A-B670-D6DCD7604759}" type="pres">
      <dgm:prSet presAssocID="{8C00BC58-6E82-4864-8C05-17D4313AA15C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8195FB-3625-4536-AC5F-0AAAEDA990AC}" type="pres">
      <dgm:prSet presAssocID="{8C00BC58-6E82-4864-8C05-17D4313AA15C}" presName="level3hierChild" presStyleCnt="0"/>
      <dgm:spPr/>
    </dgm:pt>
  </dgm:ptLst>
  <dgm:cxnLst>
    <dgm:cxn modelId="{7A3E15D5-802D-4F2F-8149-B6D6EA8E103D}" type="presOf" srcId="{8C00BC58-6E82-4864-8C05-17D4313AA15C}" destId="{B032DAA7-19FD-438A-B670-D6DCD7604759}" srcOrd="0" destOrd="0" presId="urn:microsoft.com/office/officeart/2005/8/layout/hierarchy2"/>
    <dgm:cxn modelId="{7CE245F1-43F6-4CA2-AB05-0B39ED1A72F0}" type="presOf" srcId="{4EF73E4B-FE63-4827-BF6A-6EC02CE52956}" destId="{87739C97-D675-49CB-94DF-7A5B6BF8B04C}" srcOrd="0" destOrd="0" presId="urn:microsoft.com/office/officeart/2005/8/layout/hierarchy2"/>
    <dgm:cxn modelId="{99FCE607-4503-4925-9150-2556D87AEE01}" type="presOf" srcId="{9D45993B-AA06-4093-993A-96E328213E51}" destId="{170436BB-7172-4BC8-8DF2-5644BCA2B63F}" srcOrd="0" destOrd="0" presId="urn:microsoft.com/office/officeart/2005/8/layout/hierarchy2"/>
    <dgm:cxn modelId="{E86FC14A-FC79-4B77-B852-A251424FA0FA}" type="presOf" srcId="{DCAC7E7E-EE75-49E7-A38D-77EC0B44C360}" destId="{3B9E74CE-41B4-470E-80CB-5B844A096A27}" srcOrd="1" destOrd="0" presId="urn:microsoft.com/office/officeart/2005/8/layout/hierarchy2"/>
    <dgm:cxn modelId="{0DEB5433-8383-4EC1-9439-4071884D72FF}" type="presOf" srcId="{2F7DFDE3-3F29-412D-B2BE-1CD4F0959748}" destId="{582148C7-FF01-49F4-98A6-097D7CF8017B}" srcOrd="0" destOrd="0" presId="urn:microsoft.com/office/officeart/2005/8/layout/hierarchy2"/>
    <dgm:cxn modelId="{188D98FB-FFAD-4C97-8B09-0E546FEB7487}" type="presOf" srcId="{9D45993B-AA06-4093-993A-96E328213E51}" destId="{D74D9902-77A1-4F11-9B2C-8992A6EBD742}" srcOrd="1" destOrd="0" presId="urn:microsoft.com/office/officeart/2005/8/layout/hierarchy2"/>
    <dgm:cxn modelId="{37C91A8E-DEF1-4B6F-AEEF-5595DA412DB4}" type="presOf" srcId="{EA3BD3FF-3976-4E10-A3BF-DA6672599DB8}" destId="{595DAA54-4730-4DA5-9D6D-F15FEC050433}" srcOrd="0" destOrd="0" presId="urn:microsoft.com/office/officeart/2005/8/layout/hierarchy2"/>
    <dgm:cxn modelId="{476B4E20-B1A6-4CD7-970B-B75D6E70774D}" type="presOf" srcId="{8F29D3E2-7B85-4D22-A968-B283A8501467}" destId="{7C4FA892-3D02-4DDB-A5F2-F19CFD2207D1}" srcOrd="0" destOrd="0" presId="urn:microsoft.com/office/officeart/2005/8/layout/hierarchy2"/>
    <dgm:cxn modelId="{48470E8B-385B-4F5A-9E13-6F50A6FEC426}" type="presOf" srcId="{DCAC7E7E-EE75-49E7-A38D-77EC0B44C360}" destId="{4347616A-9D6D-4516-BE42-9FF4A1F4E1EA}" srcOrd="0" destOrd="0" presId="urn:microsoft.com/office/officeart/2005/8/layout/hierarchy2"/>
    <dgm:cxn modelId="{7FE18140-EE3E-4881-83A9-F81815B20075}" type="presOf" srcId="{20B978E2-3DB4-4D69-ABEA-69BDBAFC2466}" destId="{6C3DB8BF-1C0E-4644-BF1B-F2D287C9B787}" srcOrd="0" destOrd="0" presId="urn:microsoft.com/office/officeart/2005/8/layout/hierarchy2"/>
    <dgm:cxn modelId="{D6944A64-8540-4BDD-A147-4ADF123F0D99}" type="presOf" srcId="{92D371E8-0699-49F2-949F-E5FD1EACF195}" destId="{6DE61BF8-34DD-4A78-87F6-A51BD9E7DC15}" srcOrd="0" destOrd="0" presId="urn:microsoft.com/office/officeart/2005/8/layout/hierarchy2"/>
    <dgm:cxn modelId="{C2B8793A-E0B2-4BE6-9E81-A9EFFAC03840}" srcId="{EA3BD3FF-3976-4E10-A3BF-DA6672599DB8}" destId="{B67D78A3-0B0B-4FC3-8280-E1097C29E862}" srcOrd="0" destOrd="0" parTransId="{A37569EE-A743-4691-BFCA-CA603366C3AF}" sibTransId="{80D53B45-79B4-4E3C-935C-C7466F454A5A}"/>
    <dgm:cxn modelId="{5EE472D7-EDAB-438D-BEF7-73BB09903EDE}" srcId="{EA3BD3FF-3976-4E10-A3BF-DA6672599DB8}" destId="{8F29D3E2-7B85-4D22-A968-B283A8501467}" srcOrd="1" destOrd="0" parTransId="{8B1110A0-DDA9-4301-B66D-EBA9E93F7C7E}" sibTransId="{0B6683CD-73C9-49BE-85ED-34F5E4848E97}"/>
    <dgm:cxn modelId="{E7917D01-F83E-4D6C-A487-F0AC941DCD53}" type="presOf" srcId="{8B1110A0-DDA9-4301-B66D-EBA9E93F7C7E}" destId="{2B728FCF-2725-4400-B71F-6E87EB927928}" srcOrd="0" destOrd="0" presId="urn:microsoft.com/office/officeart/2005/8/layout/hierarchy2"/>
    <dgm:cxn modelId="{1FFDE356-783A-4006-AB14-E22D3E06FA89}" srcId="{92D371E8-0699-49F2-949F-E5FD1EACF195}" destId="{4EF73E4B-FE63-4827-BF6A-6EC02CE52956}" srcOrd="1" destOrd="0" parTransId="{2F7DFDE3-3F29-412D-B2BE-1CD4F0959748}" sibTransId="{236330B6-6096-44B7-8F1E-C0EF31B2C078}"/>
    <dgm:cxn modelId="{6F5D1401-0B1F-429F-B91A-45BE73A9209C}" type="presOf" srcId="{2F7DFDE3-3F29-412D-B2BE-1CD4F0959748}" destId="{4651378B-4B6A-457B-8D9E-0DA39577E57C}" srcOrd="1" destOrd="0" presId="urn:microsoft.com/office/officeart/2005/8/layout/hierarchy2"/>
    <dgm:cxn modelId="{DFECCBBC-7314-4B7E-873E-387F34E14702}" type="presOf" srcId="{8B1110A0-DDA9-4301-B66D-EBA9E93F7C7E}" destId="{B679704E-3E93-4C5C-83E7-BDE14DD7C009}" srcOrd="1" destOrd="0" presId="urn:microsoft.com/office/officeart/2005/8/layout/hierarchy2"/>
    <dgm:cxn modelId="{999CED76-C781-46DB-AA46-D983CF378D41}" srcId="{92D371E8-0699-49F2-949F-E5FD1EACF195}" destId="{EA3BD3FF-3976-4E10-A3BF-DA6672599DB8}" srcOrd="0" destOrd="0" parTransId="{9D45993B-AA06-4093-993A-96E328213E51}" sibTransId="{7686CE57-5F44-4ABC-945B-A78388E88DE9}"/>
    <dgm:cxn modelId="{10497F7D-09EB-4B4B-B157-39F890C25F78}" type="presOf" srcId="{B67D78A3-0B0B-4FC3-8280-E1097C29E862}" destId="{C374458B-7E37-4F9F-BCF7-06B066AD25E2}" srcOrd="0" destOrd="0" presId="urn:microsoft.com/office/officeart/2005/8/layout/hierarchy2"/>
    <dgm:cxn modelId="{7AFBB1F0-1AF6-4322-9A88-AE9099789CD2}" srcId="{62C7D47B-B904-426E-A484-9D76E2509087}" destId="{92D371E8-0699-49F2-949F-E5FD1EACF195}" srcOrd="0" destOrd="0" parTransId="{12DC839D-96F4-45E0-90B5-8AE5B474CBA4}" sibTransId="{C37709C2-550B-4BF6-82CD-4BEFB9B5B400}"/>
    <dgm:cxn modelId="{D0EFAB5A-44FE-4A83-A237-CA9601F64909}" type="presOf" srcId="{A37569EE-A743-4691-BFCA-CA603366C3AF}" destId="{349F7475-03B5-45DD-8917-42773AB246AB}" srcOrd="1" destOrd="0" presId="urn:microsoft.com/office/officeart/2005/8/layout/hierarchy2"/>
    <dgm:cxn modelId="{0F682773-65F3-4AEE-B770-4882E5D5F9DA}" type="presOf" srcId="{39BC711C-D399-4B42-B096-50B71F9E2AAD}" destId="{A5645F69-1B33-4A07-B61C-1A88E93FA74E}" srcOrd="0" destOrd="0" presId="urn:microsoft.com/office/officeart/2005/8/layout/hierarchy2"/>
    <dgm:cxn modelId="{2A2FDDC3-8F94-46D5-973F-402400C1F5F1}" type="presOf" srcId="{20B978E2-3DB4-4D69-ABEA-69BDBAFC2466}" destId="{E41F25E2-6705-43BD-B93A-91AD8DEF7D26}" srcOrd="1" destOrd="0" presId="urn:microsoft.com/office/officeart/2005/8/layout/hierarchy2"/>
    <dgm:cxn modelId="{416EAC47-DE61-4A6C-B206-AE3D05327190}" srcId="{4EF73E4B-FE63-4827-BF6A-6EC02CE52956}" destId="{8C00BC58-6E82-4864-8C05-17D4313AA15C}" srcOrd="1" destOrd="0" parTransId="{DCAC7E7E-EE75-49E7-A38D-77EC0B44C360}" sibTransId="{8C0EBD0F-ECC1-48DA-9A31-BBE477C730B4}"/>
    <dgm:cxn modelId="{9416C69A-8702-483A-973E-C60453998936}" type="presOf" srcId="{62C7D47B-B904-426E-A484-9D76E2509087}" destId="{5CF14E55-057F-4E26-86D4-07CCF429B06D}" srcOrd="0" destOrd="0" presId="urn:microsoft.com/office/officeart/2005/8/layout/hierarchy2"/>
    <dgm:cxn modelId="{57209131-C345-451D-BAD8-F06F2D6FBEF3}" srcId="{4EF73E4B-FE63-4827-BF6A-6EC02CE52956}" destId="{39BC711C-D399-4B42-B096-50B71F9E2AAD}" srcOrd="0" destOrd="0" parTransId="{20B978E2-3DB4-4D69-ABEA-69BDBAFC2466}" sibTransId="{170CAEAB-0CE5-4E59-9AB3-B540D5397BB0}"/>
    <dgm:cxn modelId="{9994DB93-2ECD-4B81-887E-054026CB91F5}" type="presOf" srcId="{A37569EE-A743-4691-BFCA-CA603366C3AF}" destId="{97855266-F72F-486C-BE19-73521DF93125}" srcOrd="0" destOrd="0" presId="urn:microsoft.com/office/officeart/2005/8/layout/hierarchy2"/>
    <dgm:cxn modelId="{BBFFC839-2870-4A8F-B425-A62F47B4A13D}" type="presParOf" srcId="{5CF14E55-057F-4E26-86D4-07CCF429B06D}" destId="{E3E23F6E-889E-4CA9-853B-3211476D52D9}" srcOrd="0" destOrd="0" presId="urn:microsoft.com/office/officeart/2005/8/layout/hierarchy2"/>
    <dgm:cxn modelId="{1BBEE885-48F9-4C77-8293-62D991F17CC4}" type="presParOf" srcId="{E3E23F6E-889E-4CA9-853B-3211476D52D9}" destId="{6DE61BF8-34DD-4A78-87F6-A51BD9E7DC15}" srcOrd="0" destOrd="0" presId="urn:microsoft.com/office/officeart/2005/8/layout/hierarchy2"/>
    <dgm:cxn modelId="{C86DD5BA-A394-4225-AA76-595445E2E23E}" type="presParOf" srcId="{E3E23F6E-889E-4CA9-853B-3211476D52D9}" destId="{1870A064-F91A-4B4A-933C-E1A186B328DD}" srcOrd="1" destOrd="0" presId="urn:microsoft.com/office/officeart/2005/8/layout/hierarchy2"/>
    <dgm:cxn modelId="{B8C7537D-94AE-4642-86E9-58E7A59C0BA7}" type="presParOf" srcId="{1870A064-F91A-4B4A-933C-E1A186B328DD}" destId="{170436BB-7172-4BC8-8DF2-5644BCA2B63F}" srcOrd="0" destOrd="0" presId="urn:microsoft.com/office/officeart/2005/8/layout/hierarchy2"/>
    <dgm:cxn modelId="{22DF6DC9-5746-4F69-8C0D-8DE1D8A1D5EC}" type="presParOf" srcId="{170436BB-7172-4BC8-8DF2-5644BCA2B63F}" destId="{D74D9902-77A1-4F11-9B2C-8992A6EBD742}" srcOrd="0" destOrd="0" presId="urn:microsoft.com/office/officeart/2005/8/layout/hierarchy2"/>
    <dgm:cxn modelId="{BB4E1BC2-0C5B-439B-B2CF-E88FE14876E9}" type="presParOf" srcId="{1870A064-F91A-4B4A-933C-E1A186B328DD}" destId="{28D71356-EBCB-4F3C-8D43-C99E72A2BFDE}" srcOrd="1" destOrd="0" presId="urn:microsoft.com/office/officeart/2005/8/layout/hierarchy2"/>
    <dgm:cxn modelId="{39F5D004-157A-48E4-8624-0158A989C688}" type="presParOf" srcId="{28D71356-EBCB-4F3C-8D43-C99E72A2BFDE}" destId="{595DAA54-4730-4DA5-9D6D-F15FEC050433}" srcOrd="0" destOrd="0" presId="urn:microsoft.com/office/officeart/2005/8/layout/hierarchy2"/>
    <dgm:cxn modelId="{CB4634C2-9487-4837-ACD1-4FCCF5EBE065}" type="presParOf" srcId="{28D71356-EBCB-4F3C-8D43-C99E72A2BFDE}" destId="{D50121BB-A9B2-48BF-B928-829A2B59E0CC}" srcOrd="1" destOrd="0" presId="urn:microsoft.com/office/officeart/2005/8/layout/hierarchy2"/>
    <dgm:cxn modelId="{84FC3317-799D-4C26-B363-F2A555EE1AEC}" type="presParOf" srcId="{D50121BB-A9B2-48BF-B928-829A2B59E0CC}" destId="{97855266-F72F-486C-BE19-73521DF93125}" srcOrd="0" destOrd="0" presId="urn:microsoft.com/office/officeart/2005/8/layout/hierarchy2"/>
    <dgm:cxn modelId="{BDB8A17F-0440-4858-A5D7-16465B3FD80F}" type="presParOf" srcId="{97855266-F72F-486C-BE19-73521DF93125}" destId="{349F7475-03B5-45DD-8917-42773AB246AB}" srcOrd="0" destOrd="0" presId="urn:microsoft.com/office/officeart/2005/8/layout/hierarchy2"/>
    <dgm:cxn modelId="{4F5B2CBF-4EFD-43F2-9A1A-BAA71EF9C603}" type="presParOf" srcId="{D50121BB-A9B2-48BF-B928-829A2B59E0CC}" destId="{990D5E87-649A-4885-A4BF-CDCDB84ED3CF}" srcOrd="1" destOrd="0" presId="urn:microsoft.com/office/officeart/2005/8/layout/hierarchy2"/>
    <dgm:cxn modelId="{98E4F33B-7D46-4911-82EB-98135D2BEDBD}" type="presParOf" srcId="{990D5E87-649A-4885-A4BF-CDCDB84ED3CF}" destId="{C374458B-7E37-4F9F-BCF7-06B066AD25E2}" srcOrd="0" destOrd="0" presId="urn:microsoft.com/office/officeart/2005/8/layout/hierarchy2"/>
    <dgm:cxn modelId="{5B967DE6-CE06-4BA0-9DB8-C762401CAB4A}" type="presParOf" srcId="{990D5E87-649A-4885-A4BF-CDCDB84ED3CF}" destId="{D25DC973-C12D-4318-B323-0805D1A5DBC4}" srcOrd="1" destOrd="0" presId="urn:microsoft.com/office/officeart/2005/8/layout/hierarchy2"/>
    <dgm:cxn modelId="{5ABE311C-7977-4B6F-B81C-7F396906CCAF}" type="presParOf" srcId="{D50121BB-A9B2-48BF-B928-829A2B59E0CC}" destId="{2B728FCF-2725-4400-B71F-6E87EB927928}" srcOrd="2" destOrd="0" presId="urn:microsoft.com/office/officeart/2005/8/layout/hierarchy2"/>
    <dgm:cxn modelId="{F227556C-1AA4-40CF-85F9-32E42EEAF04B}" type="presParOf" srcId="{2B728FCF-2725-4400-B71F-6E87EB927928}" destId="{B679704E-3E93-4C5C-83E7-BDE14DD7C009}" srcOrd="0" destOrd="0" presId="urn:microsoft.com/office/officeart/2005/8/layout/hierarchy2"/>
    <dgm:cxn modelId="{06853C81-90B3-486B-87DA-5E3090946C79}" type="presParOf" srcId="{D50121BB-A9B2-48BF-B928-829A2B59E0CC}" destId="{E26A0F3B-A4D7-4441-A18B-726B5B70121E}" srcOrd="3" destOrd="0" presId="urn:microsoft.com/office/officeart/2005/8/layout/hierarchy2"/>
    <dgm:cxn modelId="{5DDFC9F8-1A63-417B-8700-D7623DCD5957}" type="presParOf" srcId="{E26A0F3B-A4D7-4441-A18B-726B5B70121E}" destId="{7C4FA892-3D02-4DDB-A5F2-F19CFD2207D1}" srcOrd="0" destOrd="0" presId="urn:microsoft.com/office/officeart/2005/8/layout/hierarchy2"/>
    <dgm:cxn modelId="{BF927314-14CA-4020-9350-32251825A280}" type="presParOf" srcId="{E26A0F3B-A4D7-4441-A18B-726B5B70121E}" destId="{7876DDAE-DDE8-4DB2-84EF-DD21F2FF81C4}" srcOrd="1" destOrd="0" presId="urn:microsoft.com/office/officeart/2005/8/layout/hierarchy2"/>
    <dgm:cxn modelId="{554154BF-1885-4BFE-8A52-66FDD6662E54}" type="presParOf" srcId="{1870A064-F91A-4B4A-933C-E1A186B328DD}" destId="{582148C7-FF01-49F4-98A6-097D7CF8017B}" srcOrd="2" destOrd="0" presId="urn:microsoft.com/office/officeart/2005/8/layout/hierarchy2"/>
    <dgm:cxn modelId="{5BE5A190-EAA6-45CA-AE3E-8689D5827BFF}" type="presParOf" srcId="{582148C7-FF01-49F4-98A6-097D7CF8017B}" destId="{4651378B-4B6A-457B-8D9E-0DA39577E57C}" srcOrd="0" destOrd="0" presId="urn:microsoft.com/office/officeart/2005/8/layout/hierarchy2"/>
    <dgm:cxn modelId="{C17D9B3A-65B5-4941-A622-A429610EADCA}" type="presParOf" srcId="{1870A064-F91A-4B4A-933C-E1A186B328DD}" destId="{CC4717D2-F45E-4711-B1CF-D17EAC29E500}" srcOrd="3" destOrd="0" presId="urn:microsoft.com/office/officeart/2005/8/layout/hierarchy2"/>
    <dgm:cxn modelId="{E403556B-3859-4B56-96D7-61C857B0780F}" type="presParOf" srcId="{CC4717D2-F45E-4711-B1CF-D17EAC29E500}" destId="{87739C97-D675-49CB-94DF-7A5B6BF8B04C}" srcOrd="0" destOrd="0" presId="urn:microsoft.com/office/officeart/2005/8/layout/hierarchy2"/>
    <dgm:cxn modelId="{73005E2A-0E2B-48B4-B05D-E1BCCCAF1717}" type="presParOf" srcId="{CC4717D2-F45E-4711-B1CF-D17EAC29E500}" destId="{38736CEA-7100-4B60-B440-BE31F14EB929}" srcOrd="1" destOrd="0" presId="urn:microsoft.com/office/officeart/2005/8/layout/hierarchy2"/>
    <dgm:cxn modelId="{0D11820D-7995-4471-AC6A-63A8DC16637E}" type="presParOf" srcId="{38736CEA-7100-4B60-B440-BE31F14EB929}" destId="{6C3DB8BF-1C0E-4644-BF1B-F2D287C9B787}" srcOrd="0" destOrd="0" presId="urn:microsoft.com/office/officeart/2005/8/layout/hierarchy2"/>
    <dgm:cxn modelId="{6C33EB69-BB69-4103-857B-6498E81EC8B2}" type="presParOf" srcId="{6C3DB8BF-1C0E-4644-BF1B-F2D287C9B787}" destId="{E41F25E2-6705-43BD-B93A-91AD8DEF7D26}" srcOrd="0" destOrd="0" presId="urn:microsoft.com/office/officeart/2005/8/layout/hierarchy2"/>
    <dgm:cxn modelId="{459D3FAC-02D7-4651-A4A6-FDDB340B7C65}" type="presParOf" srcId="{38736CEA-7100-4B60-B440-BE31F14EB929}" destId="{6A2211BE-0410-4833-9BE7-E50AD87A7890}" srcOrd="1" destOrd="0" presId="urn:microsoft.com/office/officeart/2005/8/layout/hierarchy2"/>
    <dgm:cxn modelId="{383A8EEA-9443-4930-B4F0-533E57FC9B44}" type="presParOf" srcId="{6A2211BE-0410-4833-9BE7-E50AD87A7890}" destId="{A5645F69-1B33-4A07-B61C-1A88E93FA74E}" srcOrd="0" destOrd="0" presId="urn:microsoft.com/office/officeart/2005/8/layout/hierarchy2"/>
    <dgm:cxn modelId="{6AF9D7C3-19A4-4325-BBB7-E24ED1BDD84D}" type="presParOf" srcId="{6A2211BE-0410-4833-9BE7-E50AD87A7890}" destId="{3C6FEAF4-E11D-407E-B4A7-9531F588BFB7}" srcOrd="1" destOrd="0" presId="urn:microsoft.com/office/officeart/2005/8/layout/hierarchy2"/>
    <dgm:cxn modelId="{CAC04E49-42BA-4C66-B852-2F0C3EF82FC6}" type="presParOf" srcId="{38736CEA-7100-4B60-B440-BE31F14EB929}" destId="{4347616A-9D6D-4516-BE42-9FF4A1F4E1EA}" srcOrd="2" destOrd="0" presId="urn:microsoft.com/office/officeart/2005/8/layout/hierarchy2"/>
    <dgm:cxn modelId="{5A7D5065-4C3D-49B7-B67B-D4C00C25A7BE}" type="presParOf" srcId="{4347616A-9D6D-4516-BE42-9FF4A1F4E1EA}" destId="{3B9E74CE-41B4-470E-80CB-5B844A096A27}" srcOrd="0" destOrd="0" presId="urn:microsoft.com/office/officeart/2005/8/layout/hierarchy2"/>
    <dgm:cxn modelId="{4FEA482E-39A7-40EA-862D-538E25D23D89}" type="presParOf" srcId="{38736CEA-7100-4B60-B440-BE31F14EB929}" destId="{15D52BEF-94CC-4E54-9214-F99868EEBFC3}" srcOrd="3" destOrd="0" presId="urn:microsoft.com/office/officeart/2005/8/layout/hierarchy2"/>
    <dgm:cxn modelId="{1110A202-089C-415A-8075-063855C2AEF2}" type="presParOf" srcId="{15D52BEF-94CC-4E54-9214-F99868EEBFC3}" destId="{B032DAA7-19FD-438A-B670-D6DCD7604759}" srcOrd="0" destOrd="0" presId="urn:microsoft.com/office/officeart/2005/8/layout/hierarchy2"/>
    <dgm:cxn modelId="{DB0262AA-29E4-446F-A4D7-A1D3E063D785}" type="presParOf" srcId="{15D52BEF-94CC-4E54-9214-F99868EEBFC3}" destId="{3A8195FB-3625-4536-AC5F-0AAAEDA990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5EA0A-8AF6-4F5A-8043-F94A70D27BB0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09DE1-B441-4553-A31B-DBEB91249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7F32-B7CA-4497-8D15-6CE952A34D20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B0A6-9805-4A42-A2D7-CD88A4E0DA8A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5EE1-5247-4234-B40E-3FBC6AC49ED8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52F0-3530-4AE6-9C2A-E0C179456686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B9F7-04E5-4250-AA7A-0C489DB6D313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F92B-7D67-4B9C-BF73-5CFD4D361356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5B06-FD74-4E8B-8065-2AE3C88D919E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A07A-A835-4A34-AE33-C744868C5F37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AA7-F98B-43B7-B145-EF5B0908F6C3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27E8-C9E6-4E5C-A649-1F5A725BE0E2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43F3-0446-4682-B41C-915E41F8F83A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F916E4-58B0-4B3A-80E2-9BACFEE13FA9}" type="datetime1">
              <a:rPr lang="en-US" smtClean="0"/>
              <a:pPr/>
              <a:t>10/11/2018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C002BF-B51E-4A76-B85B-E5817B9340C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 </a:t>
            </a:r>
            <a:r>
              <a:rPr lang="en-US" dirty="0" smtClean="0"/>
              <a:t>Structure &amp;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Search Tree(BST)</a:t>
            </a:r>
          </a:p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>
                <a:cs typeface="Arial" charset="0"/>
              </a:rPr>
              <a:t>By the definition of complete trees, any complete binary search tree is an AVL tree</a:t>
            </a:r>
          </a:p>
          <a:p>
            <a:pPr algn="just"/>
            <a:endParaRPr lang="en-US" altLang="en-US" dirty="0" smtClean="0">
              <a:cs typeface="Arial" charset="0"/>
            </a:endParaRPr>
          </a:p>
          <a:p>
            <a:pPr algn="just"/>
            <a:r>
              <a:rPr lang="en-US" altLang="en-US" dirty="0" smtClean="0">
                <a:cs typeface="Arial" charset="0"/>
              </a:rPr>
              <a:t>Thus, an upper bound on the number of nodes in an AVL tree of height </a:t>
            </a:r>
            <a:r>
              <a:rPr lang="en-US" altLang="en-US" i="1" dirty="0" smtClean="0">
                <a:cs typeface="Arial" charset="0"/>
              </a:rPr>
              <a:t>h</a:t>
            </a:r>
            <a:r>
              <a:rPr lang="en-US" altLang="en-US" dirty="0" smtClean="0">
                <a:cs typeface="Arial" charset="0"/>
              </a:rPr>
              <a:t> a perfect binary tree with 2</a:t>
            </a:r>
            <a:r>
              <a:rPr lang="en-US" altLang="en-US" i="1" baseline="30000" dirty="0" smtClean="0">
                <a:cs typeface="Arial" charset="0"/>
              </a:rPr>
              <a:t>h</a:t>
            </a:r>
            <a:r>
              <a:rPr lang="en-US" altLang="en-US" baseline="30000" dirty="0" smtClean="0">
                <a:cs typeface="Arial" charset="0"/>
              </a:rPr>
              <a:t> + 1</a:t>
            </a:r>
            <a:r>
              <a:rPr lang="en-US" altLang="en-US" dirty="0" smtClean="0">
                <a:cs typeface="Arial" charset="0"/>
              </a:rPr>
              <a:t> – 1 nodes.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altLang="en-US" sz="2600" dirty="0" smtClean="0">
                <a:cs typeface="Arial" charset="0"/>
              </a:rPr>
              <a:t>What is a lower bound?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AVL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Let F(</a:t>
            </a:r>
            <a:r>
              <a:rPr lang="en-US" altLang="en-US" i="1" dirty="0" smtClean="0">
                <a:cs typeface="Arial" charset="0"/>
              </a:rPr>
              <a:t>h</a:t>
            </a:r>
            <a:r>
              <a:rPr lang="en-US" altLang="en-US" dirty="0" smtClean="0">
                <a:cs typeface="Arial" charset="0"/>
              </a:rPr>
              <a:t>) be the fewest number of nodes in a tree of height </a:t>
            </a:r>
            <a:r>
              <a:rPr lang="en-US" altLang="en-US" i="1" dirty="0" smtClean="0">
                <a:cs typeface="Arial" charset="0"/>
              </a:rPr>
              <a:t>h.</a:t>
            </a:r>
          </a:p>
          <a:p>
            <a:pPr algn="just">
              <a:buFont typeface="Arial" charset="0"/>
              <a:buNone/>
            </a:pPr>
            <a:endParaRPr lang="en-US" altLang="en-US" dirty="0" smtClean="0">
              <a:cs typeface="Arial" charset="0"/>
            </a:endParaRPr>
          </a:p>
          <a:p>
            <a:pPr algn="just"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From a previous slide:</a:t>
            </a:r>
          </a:p>
          <a:p>
            <a:pPr lvl="1" algn="just">
              <a:buFontTx/>
              <a:buNone/>
            </a:pPr>
            <a:r>
              <a:rPr lang="en-US" altLang="en-US" sz="2600" dirty="0" smtClean="0">
                <a:cs typeface="Arial" charset="0"/>
              </a:rPr>
              <a:t>		F(0) = 1</a:t>
            </a:r>
          </a:p>
          <a:p>
            <a:pPr lvl="1" algn="just">
              <a:buFontTx/>
              <a:buNone/>
            </a:pPr>
            <a:r>
              <a:rPr lang="en-US" altLang="en-US" sz="2600" dirty="0" smtClean="0">
                <a:cs typeface="Arial" charset="0"/>
              </a:rPr>
              <a:t>		F(1) = 2</a:t>
            </a:r>
          </a:p>
          <a:p>
            <a:pPr lvl="1" algn="just">
              <a:buFontTx/>
              <a:buNone/>
            </a:pPr>
            <a:r>
              <a:rPr lang="en-US" altLang="en-US" sz="2600" dirty="0" smtClean="0">
                <a:cs typeface="Arial" charset="0"/>
              </a:rPr>
              <a:t>		F(2) = 4</a:t>
            </a:r>
          </a:p>
          <a:p>
            <a:pPr algn="just">
              <a:buFont typeface="Arial" charset="0"/>
              <a:buNone/>
            </a:pPr>
            <a:endParaRPr lang="en-US" altLang="en-US" dirty="0" smtClean="0">
              <a:cs typeface="Arial" charset="0"/>
            </a:endParaRPr>
          </a:p>
          <a:p>
            <a:pPr algn="just"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Then what is F(</a:t>
            </a:r>
            <a:r>
              <a:rPr lang="en-US" altLang="en-US" i="1" dirty="0" smtClean="0">
                <a:cs typeface="Arial" charset="0"/>
              </a:rPr>
              <a:t>h</a:t>
            </a:r>
            <a:r>
              <a:rPr lang="en-US" altLang="en-US" dirty="0" smtClean="0">
                <a:cs typeface="Arial" charset="0"/>
              </a:rPr>
              <a:t>) in general?</a:t>
            </a:r>
          </a:p>
        </p:txBody>
      </p:sp>
      <p:pic>
        <p:nvPicPr>
          <p:cNvPr id="6" name="Picture 6" descr="AVLTrees01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79775"/>
            <a:ext cx="36385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Height of AVL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	The worst-case AVL tree of height </a:t>
            </a:r>
            <a:r>
              <a:rPr lang="en-US" altLang="en-US" i="1" dirty="0" smtClean="0">
                <a:cs typeface="Arial" charset="0"/>
              </a:rPr>
              <a:t>h</a:t>
            </a:r>
            <a:r>
              <a:rPr lang="en-US" altLang="en-US" dirty="0" smtClean="0">
                <a:cs typeface="Arial" charset="0"/>
              </a:rPr>
              <a:t> would have:</a:t>
            </a:r>
          </a:p>
          <a:p>
            <a:pPr lvl="1"/>
            <a:r>
              <a:rPr lang="en-US" altLang="en-US" dirty="0" smtClean="0">
                <a:cs typeface="Arial" charset="0"/>
              </a:rPr>
              <a:t>A worst-case AVL tree of height </a:t>
            </a:r>
            <a:r>
              <a:rPr lang="en-US" altLang="en-US" i="1" dirty="0" smtClean="0">
                <a:solidFill>
                  <a:srgbClr val="00B0F0"/>
                </a:solidFill>
                <a:cs typeface="Arial" charset="0"/>
              </a:rPr>
              <a:t>h</a:t>
            </a:r>
            <a:r>
              <a:rPr lang="en-US" altLang="en-US" dirty="0" smtClean="0">
                <a:solidFill>
                  <a:srgbClr val="00B0F0"/>
                </a:solidFill>
                <a:cs typeface="Arial" charset="0"/>
              </a:rPr>
              <a:t> – 1 </a:t>
            </a:r>
            <a:r>
              <a:rPr lang="en-US" altLang="en-US" dirty="0" smtClean="0">
                <a:cs typeface="Arial" charset="0"/>
              </a:rPr>
              <a:t>on one side,</a:t>
            </a:r>
          </a:p>
          <a:p>
            <a:pPr lvl="1"/>
            <a:r>
              <a:rPr lang="en-US" altLang="en-US" dirty="0" smtClean="0">
                <a:cs typeface="Arial" charset="0"/>
              </a:rPr>
              <a:t>A worst-case AVL tree of height </a:t>
            </a:r>
            <a:r>
              <a:rPr lang="en-US" altLang="en-US" i="1" dirty="0" smtClean="0">
                <a:solidFill>
                  <a:srgbClr val="FF0000"/>
                </a:solidFill>
                <a:cs typeface="Arial" charset="0"/>
              </a:rPr>
              <a:t>h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</a:rPr>
              <a:t> – 2</a:t>
            </a:r>
            <a:r>
              <a:rPr lang="en-US" altLang="en-US" dirty="0" smtClean="0">
                <a:cs typeface="Arial" charset="0"/>
              </a:rPr>
              <a:t> on the other, and</a:t>
            </a:r>
          </a:p>
          <a:p>
            <a:pPr lvl="1"/>
            <a:r>
              <a:rPr lang="en-US" altLang="en-US" dirty="0" smtClean="0">
                <a:cs typeface="Arial" charset="0"/>
              </a:rPr>
              <a:t>The </a:t>
            </a:r>
            <a:r>
              <a:rPr lang="en-US" altLang="en-US" dirty="0" smtClean="0">
                <a:solidFill>
                  <a:srgbClr val="CC3399"/>
                </a:solidFill>
                <a:cs typeface="Arial" charset="0"/>
              </a:rPr>
              <a:t>root</a:t>
            </a:r>
            <a:r>
              <a:rPr lang="en-US" altLang="en-US" dirty="0" smtClean="0">
                <a:cs typeface="Arial" charset="0"/>
              </a:rPr>
              <a:t> node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cs typeface="Arial" charset="0"/>
              </a:rPr>
              <a:t>              	</a:t>
            </a:r>
            <a:endParaRPr lang="en-US" altLang="en-US" dirty="0" smtClean="0">
              <a:solidFill>
                <a:srgbClr val="CC3399"/>
              </a:solidFill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altLang="en-US" sz="2800" dirty="0" smtClean="0">
                <a:cs typeface="Arial" charset="0"/>
              </a:rPr>
              <a:t>This is a recurrence relation:</a:t>
            </a:r>
          </a:p>
          <a:p>
            <a:pPr>
              <a:buFont typeface="Arial" charset="0"/>
              <a:buNone/>
            </a:pPr>
            <a:endParaRPr lang="en-US" altLang="en-US" dirty="0" smtClean="0">
              <a:solidFill>
                <a:srgbClr val="CC3399"/>
              </a:solidFill>
              <a:cs typeface="Arial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08175" y="5230812"/>
          <a:ext cx="48958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362200" imgH="711200" progId="">
                  <p:embed/>
                </p:oleObj>
              </mc:Choice>
              <mc:Fallback>
                <p:oleObj name="Equation" r:id="rId3" imgW="2362200" imgH="71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230812"/>
                        <a:ext cx="489585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0" y="3962400"/>
            <a:ext cx="525780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500" dirty="0" smtClean="0">
                <a:cs typeface="Arial" charset="0"/>
              </a:rPr>
              <a:t>We get:  F(</a:t>
            </a:r>
            <a:r>
              <a:rPr lang="en-US" altLang="en-US" sz="2500" i="1" dirty="0" smtClean="0">
                <a:cs typeface="Arial" charset="0"/>
              </a:rPr>
              <a:t>h</a:t>
            </a:r>
            <a:r>
              <a:rPr lang="en-US" altLang="en-US" sz="2500" dirty="0" smtClean="0">
                <a:cs typeface="Arial" charset="0"/>
              </a:rPr>
              <a:t>) = </a:t>
            </a:r>
            <a:r>
              <a:rPr lang="en-US" altLang="en-US" sz="2500" dirty="0" smtClean="0">
                <a:solidFill>
                  <a:srgbClr val="00B0F0"/>
                </a:solidFill>
                <a:cs typeface="Arial" charset="0"/>
              </a:rPr>
              <a:t>F(</a:t>
            </a:r>
            <a:r>
              <a:rPr lang="en-US" altLang="en-US" sz="2500" i="1" dirty="0" smtClean="0">
                <a:solidFill>
                  <a:srgbClr val="00B0F0"/>
                </a:solidFill>
                <a:cs typeface="Arial" charset="0"/>
              </a:rPr>
              <a:t>h</a:t>
            </a:r>
            <a:r>
              <a:rPr lang="en-US" altLang="en-US" sz="2500" dirty="0" smtClean="0">
                <a:solidFill>
                  <a:srgbClr val="00B0F0"/>
                </a:solidFill>
                <a:cs typeface="Arial" charset="0"/>
              </a:rPr>
              <a:t> – 1)</a:t>
            </a:r>
            <a:r>
              <a:rPr lang="en-US" altLang="en-US" sz="2500" dirty="0" smtClean="0">
                <a:cs typeface="Arial" charset="0"/>
              </a:rPr>
              <a:t> + </a:t>
            </a:r>
            <a:r>
              <a:rPr lang="en-US" altLang="en-US" sz="2500" dirty="0" smtClean="0">
                <a:solidFill>
                  <a:srgbClr val="FF0000"/>
                </a:solidFill>
                <a:cs typeface="Arial" charset="0"/>
              </a:rPr>
              <a:t>F(</a:t>
            </a:r>
            <a:r>
              <a:rPr lang="en-US" altLang="en-US" sz="2500" i="1" dirty="0" smtClean="0">
                <a:solidFill>
                  <a:srgbClr val="FF0000"/>
                </a:solidFill>
                <a:cs typeface="Arial" charset="0"/>
              </a:rPr>
              <a:t>h</a:t>
            </a:r>
            <a:r>
              <a:rPr lang="en-US" altLang="en-US" sz="2500" dirty="0" smtClean="0">
                <a:solidFill>
                  <a:srgbClr val="FF0000"/>
                </a:solidFill>
                <a:cs typeface="Arial" charset="0"/>
              </a:rPr>
              <a:t> – 2)</a:t>
            </a:r>
            <a:r>
              <a:rPr lang="en-US" altLang="en-US" sz="2500" dirty="0" smtClean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US" altLang="en-US" sz="2500" dirty="0" smtClean="0">
                <a:cs typeface="Arial" charset="0"/>
              </a:rPr>
              <a:t>+ </a:t>
            </a:r>
            <a:r>
              <a:rPr lang="en-US" altLang="en-US" sz="2500" dirty="0" smtClean="0">
                <a:solidFill>
                  <a:srgbClr val="CC3399"/>
                </a:solidFill>
                <a:cs typeface="Arial" charset="0"/>
              </a:rPr>
              <a:t>1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Imbalance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just"/>
            <a:r>
              <a:rPr lang="en-US" altLang="ko-KR" sz="2800" dirty="0" smtClean="0"/>
              <a:t>After an insertion, when the balance factor of node A is –2 or 2, the node A is one of the following four imbalance types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LL</a:t>
            </a:r>
            <a:r>
              <a:rPr lang="en-US" altLang="ko-KR" sz="2800" dirty="0" smtClean="0"/>
              <a:t>: new node is in the </a:t>
            </a:r>
            <a:r>
              <a:rPr lang="en-US" altLang="ko-KR" sz="2800" u="sng" dirty="0" smtClean="0"/>
              <a:t>left </a:t>
            </a:r>
            <a:r>
              <a:rPr lang="en-US" altLang="ko-KR" sz="2800" u="sng" dirty="0" err="1" smtClean="0"/>
              <a:t>subtree</a:t>
            </a:r>
            <a:r>
              <a:rPr lang="en-US" altLang="ko-KR" sz="2800" u="sng" dirty="0" smtClean="0"/>
              <a:t> of the left </a:t>
            </a:r>
            <a:r>
              <a:rPr lang="en-US" altLang="ko-KR" sz="2800" u="sng" dirty="0" err="1" smtClean="0"/>
              <a:t>subtree</a:t>
            </a:r>
            <a:r>
              <a:rPr lang="en-US" altLang="ko-KR" sz="2800" dirty="0" smtClean="0"/>
              <a:t> of A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LR</a:t>
            </a:r>
            <a:r>
              <a:rPr lang="en-US" altLang="ko-KR" sz="2800" dirty="0" smtClean="0"/>
              <a:t>: new node is in the </a:t>
            </a:r>
            <a:r>
              <a:rPr lang="en-US" altLang="ko-KR" sz="2800" u="sng" dirty="0" smtClean="0"/>
              <a:t>right </a:t>
            </a:r>
            <a:r>
              <a:rPr lang="en-US" altLang="ko-KR" sz="2800" u="sng" dirty="0" err="1" smtClean="0"/>
              <a:t>subtree</a:t>
            </a:r>
            <a:r>
              <a:rPr lang="en-US" altLang="ko-KR" sz="2800" u="sng" dirty="0" smtClean="0"/>
              <a:t> of the left </a:t>
            </a:r>
            <a:r>
              <a:rPr lang="en-US" altLang="ko-KR" sz="2800" u="sng" dirty="0" err="1" smtClean="0"/>
              <a:t>subtree</a:t>
            </a:r>
            <a:r>
              <a:rPr lang="en-US" altLang="ko-KR" sz="2800" dirty="0" smtClean="0"/>
              <a:t> of A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RR</a:t>
            </a:r>
            <a:r>
              <a:rPr lang="en-US" altLang="ko-KR" sz="2800" dirty="0" smtClean="0"/>
              <a:t>: new node is in the </a:t>
            </a:r>
            <a:r>
              <a:rPr lang="en-US" altLang="ko-KR" sz="2800" u="sng" dirty="0" smtClean="0"/>
              <a:t>right </a:t>
            </a:r>
            <a:r>
              <a:rPr lang="en-US" altLang="ko-KR" sz="2800" u="sng" dirty="0" err="1" smtClean="0"/>
              <a:t>subtree</a:t>
            </a:r>
            <a:r>
              <a:rPr lang="en-US" altLang="ko-KR" sz="2800" u="sng" dirty="0" smtClean="0"/>
              <a:t> of the right </a:t>
            </a:r>
            <a:r>
              <a:rPr lang="en-US" altLang="ko-KR" sz="2800" u="sng" dirty="0" err="1" smtClean="0"/>
              <a:t>subtree</a:t>
            </a:r>
            <a:r>
              <a:rPr lang="en-US" altLang="ko-KR" sz="2800" dirty="0" smtClean="0"/>
              <a:t> of A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en-US" altLang="ko-KR" sz="2800" b="1" dirty="0" smtClean="0">
                <a:solidFill>
                  <a:srgbClr val="0000FF"/>
                </a:solidFill>
              </a:rPr>
              <a:t>RL</a:t>
            </a:r>
            <a:r>
              <a:rPr lang="en-US" altLang="ko-KR" sz="2800" dirty="0" smtClean="0"/>
              <a:t>: new node is in the </a:t>
            </a:r>
            <a:r>
              <a:rPr lang="en-US" altLang="ko-KR" sz="2800" u="sng" dirty="0" smtClean="0"/>
              <a:t>left </a:t>
            </a:r>
            <a:r>
              <a:rPr lang="en-US" altLang="ko-KR" sz="2800" u="sng" dirty="0" err="1" smtClean="0"/>
              <a:t>subtree</a:t>
            </a:r>
            <a:r>
              <a:rPr lang="en-US" altLang="ko-KR" sz="2800" u="sng" dirty="0" smtClean="0"/>
              <a:t> of the right </a:t>
            </a:r>
            <a:r>
              <a:rPr lang="en-US" altLang="ko-KR" sz="2800" u="sng" dirty="0" err="1" smtClean="0"/>
              <a:t>subtree</a:t>
            </a:r>
            <a:r>
              <a:rPr lang="en-US" altLang="ko-KR" sz="2800" dirty="0" smtClean="0"/>
              <a:t> of A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AVL Tree 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b="1" dirty="0" smtClean="0"/>
              <a:t>Insert 14, 17, 11, 7, 53, 4, 13 into an empty AVL tree</a:t>
            </a:r>
          </a:p>
          <a:p>
            <a:endParaRPr lang="en-US" b="1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cxnSp>
        <p:nvCxnSpPr>
          <p:cNvPr id="6" name="AutoShape 7"/>
          <p:cNvCxnSpPr>
            <a:cxnSpLocks noChangeShapeType="1"/>
            <a:endCxn id="5" idx="0"/>
          </p:cNvCxnSpPr>
          <p:nvPr/>
        </p:nvCxnSpPr>
        <p:spPr bwMode="auto">
          <a:xfrm>
            <a:off x="3162300" y="2743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81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11</a:t>
            </a:r>
          </a:p>
        </p:txBody>
      </p:sp>
      <p:cxnSp>
        <p:nvCxnSpPr>
          <p:cNvPr id="8" name="AutoShape 6"/>
          <p:cNvCxnSpPr>
            <a:cxnSpLocks noChangeShapeType="1"/>
            <a:endCxn id="7" idx="0"/>
          </p:cNvCxnSpPr>
          <p:nvPr/>
        </p:nvCxnSpPr>
        <p:spPr bwMode="auto">
          <a:xfrm flipH="1">
            <a:off x="2247900" y="2743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573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2" name="AutoShape 9"/>
          <p:cNvCxnSpPr>
            <a:cxnSpLocks noChangeShapeType="1"/>
            <a:endCxn id="11" idx="0"/>
          </p:cNvCxnSpPr>
          <p:nvPr/>
        </p:nvCxnSpPr>
        <p:spPr bwMode="auto">
          <a:xfrm flipH="1">
            <a:off x="1524000" y="3505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053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16" name="AutoShape 11"/>
          <p:cNvCxnSpPr>
            <a:cxnSpLocks noChangeShapeType="1"/>
            <a:endCxn id="15" idx="0"/>
          </p:cNvCxnSpPr>
          <p:nvPr/>
        </p:nvCxnSpPr>
        <p:spPr bwMode="auto">
          <a:xfrm>
            <a:off x="3962400" y="3505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477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18" name="AutoShape 14"/>
          <p:cNvCxnSpPr>
            <a:cxnSpLocks noChangeShapeType="1"/>
            <a:endCxn id="17" idx="0"/>
          </p:cNvCxnSpPr>
          <p:nvPr/>
        </p:nvCxnSpPr>
        <p:spPr bwMode="auto">
          <a:xfrm flipH="1">
            <a:off x="914400" y="4343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Oval 12"/>
          <p:cNvSpPr>
            <a:spLocks noChangeArrowheads="1"/>
          </p:cNvSpPr>
          <p:nvPr/>
        </p:nvSpPr>
        <p:spPr bwMode="auto">
          <a:xfrm rot="2058356">
            <a:off x="532743" y="271823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315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14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001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6294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" name="AutoShape 6"/>
          <p:cNvCxnSpPr>
            <a:cxnSpLocks noChangeShapeType="1"/>
            <a:stCxn id="20" idx="2"/>
            <a:endCxn id="22" idx="0"/>
          </p:cNvCxnSpPr>
          <p:nvPr/>
        </p:nvCxnSpPr>
        <p:spPr bwMode="auto">
          <a:xfrm flipH="1">
            <a:off x="6896100" y="2743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7"/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7581900" y="2743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0198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26" name="AutoShape 9"/>
          <p:cNvCxnSpPr>
            <a:cxnSpLocks noChangeShapeType="1"/>
            <a:stCxn id="22" idx="2"/>
            <a:endCxn id="25" idx="0"/>
          </p:cNvCxnSpPr>
          <p:nvPr/>
        </p:nvCxnSpPr>
        <p:spPr bwMode="auto">
          <a:xfrm flipH="1">
            <a:off x="6286500" y="3505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86106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28" name="AutoShape 11"/>
          <p:cNvCxnSpPr>
            <a:cxnSpLocks noChangeShapeType="1"/>
            <a:stCxn id="21" idx="2"/>
            <a:endCxn id="27" idx="0"/>
          </p:cNvCxnSpPr>
          <p:nvPr/>
        </p:nvCxnSpPr>
        <p:spPr bwMode="auto">
          <a:xfrm>
            <a:off x="8267700" y="3505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71628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30" name="AutoShape 13"/>
          <p:cNvCxnSpPr>
            <a:cxnSpLocks noChangeShapeType="1"/>
            <a:stCxn id="22" idx="2"/>
            <a:endCxn id="29" idx="0"/>
          </p:cNvCxnSpPr>
          <p:nvPr/>
        </p:nvCxnSpPr>
        <p:spPr bwMode="auto">
          <a:xfrm>
            <a:off x="6896100" y="3505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6200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32" name="AutoShape 15"/>
          <p:cNvCxnSpPr>
            <a:cxnSpLocks noChangeShapeType="1"/>
            <a:endCxn id="31" idx="0"/>
          </p:cNvCxnSpPr>
          <p:nvPr/>
        </p:nvCxnSpPr>
        <p:spPr bwMode="auto">
          <a:xfrm>
            <a:off x="7429500" y="4343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Right Arrow 37"/>
          <p:cNvSpPr/>
          <p:nvPr/>
        </p:nvSpPr>
        <p:spPr>
          <a:xfrm>
            <a:off x="4953000" y="34290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7" grpId="0" animBg="1"/>
      <p:bldP spid="29" grpId="0" animBg="1"/>
      <p:bldP spid="31" grpId="1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Types of Rotation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399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21027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 smtClean="0"/>
              <a:t>Rotation</a:t>
            </a:r>
            <a:r>
              <a:rPr lang="en-US" altLang="ko-KR" sz="2400" dirty="0" smtClean="0"/>
              <a:t>- To switch children and parents among two or three adjacent nodes to restore balance of a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Single Rotation is applied when imbalanced node and child has same sign of BF (in the direction of new inserted node).</a:t>
            </a:r>
          </a:p>
          <a:p>
            <a:pPr lvl="1" algn="just"/>
            <a:r>
              <a:rPr lang="en-US" dirty="0" smtClean="0"/>
              <a:t>LL Rotation is applied in case of +</a:t>
            </a:r>
            <a:r>
              <a:rPr lang="en-US" dirty="0" err="1" smtClean="0"/>
              <a:t>ve</a:t>
            </a:r>
            <a:r>
              <a:rPr lang="en-US" dirty="0" smtClean="0"/>
              <a:t> sign. It mean left tree is heavy and so LL rotation is done.</a:t>
            </a:r>
          </a:p>
          <a:p>
            <a:pPr lvl="1" algn="just"/>
            <a:r>
              <a:rPr lang="en-US" dirty="0" smtClean="0"/>
              <a:t>RR Rotation is applied in case of -</a:t>
            </a:r>
            <a:r>
              <a:rPr lang="en-US" dirty="0" err="1" smtClean="0"/>
              <a:t>ve</a:t>
            </a:r>
            <a:r>
              <a:rPr lang="en-US" dirty="0" smtClean="0"/>
              <a:t> sign. It mean right tree is heavy and so RR rotation is done.</a:t>
            </a:r>
          </a:p>
          <a:p>
            <a:pPr algn="just"/>
            <a:r>
              <a:rPr lang="en-US" dirty="0" smtClean="0"/>
              <a:t>Double Rotation is applied when imbalanced node and child has different signs of BF (in the direction of new inserted node).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67075"/>
            <a:ext cx="2114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8975" y="3276600"/>
            <a:ext cx="2686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324225"/>
            <a:ext cx="19716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2590800" y="4191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4267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Imbalanced AVL Tree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565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Balanced AVL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057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3,2,1 in AVL Tree</a:t>
            </a:r>
            <a:endParaRPr lang="en-US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002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RR Rotation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2840"/>
          <a:stretch>
            <a:fillRect/>
          </a:stretch>
        </p:blipFill>
        <p:spPr bwMode="auto">
          <a:xfrm>
            <a:off x="609600" y="2983468"/>
            <a:ext cx="2162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88" y="2983468"/>
            <a:ext cx="24860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059668"/>
            <a:ext cx="2057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2743200" y="382166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67400" y="389786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Imbalanced AVL Tree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RR Rotation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Balanced AVL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057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1,2,3 in AVL Tree</a:t>
            </a:r>
            <a:endParaRPr lang="en-US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4050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Rotation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24200"/>
            <a:ext cx="1809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1676400" y="4038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Imbalanced AVL Tree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24200"/>
            <a:ext cx="1895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556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RR Rotation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91000" y="4114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l="8046" r="6130"/>
          <a:stretch>
            <a:fillRect/>
          </a:stretch>
        </p:blipFill>
        <p:spPr bwMode="auto">
          <a:xfrm>
            <a:off x="4876800" y="3200400"/>
            <a:ext cx="1981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105400" y="556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781800" y="4191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125" y="3276599"/>
            <a:ext cx="1590675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239000" y="5562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Balanced  AVL Tree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2057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3, 1, 2 in AVL Tree</a:t>
            </a:r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431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Binary Search Tree, is a </a:t>
            </a:r>
            <a:r>
              <a:rPr lang="en-US" dirty="0" smtClean="0"/>
              <a:t>binary </a:t>
            </a:r>
            <a:r>
              <a:rPr lang="en-US" dirty="0"/>
              <a:t>tree data structure which has the following properties:</a:t>
            </a:r>
          </a:p>
          <a:p>
            <a:pPr lvl="1" algn="just" fontAlgn="base"/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of a node contains only nodes with </a:t>
            </a:r>
            <a:r>
              <a:rPr lang="en-US" dirty="0" smtClean="0"/>
              <a:t>values </a:t>
            </a:r>
            <a:r>
              <a:rPr lang="en-US" dirty="0"/>
              <a:t>lesser than the node’s </a:t>
            </a:r>
            <a:r>
              <a:rPr lang="en-US" dirty="0" smtClean="0"/>
              <a:t>value.</a:t>
            </a:r>
            <a:endParaRPr lang="en-US" dirty="0"/>
          </a:p>
          <a:p>
            <a:pPr lvl="1" algn="just" fontAlgn="base"/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 of a node contains only nodes with </a:t>
            </a:r>
            <a:r>
              <a:rPr lang="en-US" dirty="0" smtClean="0"/>
              <a:t>value </a:t>
            </a:r>
            <a:r>
              <a:rPr lang="en-US" dirty="0"/>
              <a:t>greater than the node’s </a:t>
            </a:r>
            <a:r>
              <a:rPr lang="en-US" dirty="0" smtClean="0"/>
              <a:t>value.</a:t>
            </a:r>
            <a:endParaRPr lang="en-US" dirty="0"/>
          </a:p>
          <a:p>
            <a:pPr lvl="1" algn="just" fontAlgn="base"/>
            <a:r>
              <a:rPr lang="en-US" dirty="0"/>
              <a:t>The left and right </a:t>
            </a:r>
            <a:r>
              <a:rPr lang="en-US" dirty="0" err="1"/>
              <a:t>subtree</a:t>
            </a:r>
            <a:r>
              <a:rPr lang="en-US" dirty="0"/>
              <a:t> each must also be a binary search </a:t>
            </a:r>
            <a:r>
              <a:rPr lang="en-US" dirty="0" smtClean="0"/>
              <a:t>tree.</a:t>
            </a:r>
          </a:p>
          <a:p>
            <a:pPr lvl="1" algn="just" fontAlgn="base"/>
            <a:r>
              <a:rPr lang="en-US" dirty="0" smtClean="0"/>
              <a:t>There </a:t>
            </a:r>
            <a:r>
              <a:rPr lang="en-US" dirty="0"/>
              <a:t>must be no duplicate nodes.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Rotation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3257550"/>
            <a:ext cx="1400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5574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Imbalanced AVL Tree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00200" y="4114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267075"/>
            <a:ext cx="1905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384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LL Rotation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 l="5263" r="3509"/>
          <a:stretch>
            <a:fillRect/>
          </a:stretch>
        </p:blipFill>
        <p:spPr bwMode="auto">
          <a:xfrm>
            <a:off x="4800600" y="3238500"/>
            <a:ext cx="1981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4191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76800" y="556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RR Rotation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781800" y="4191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125" y="3457575"/>
            <a:ext cx="16668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239000" y="548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Balanced  AVL Tree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2057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 1, 3, 2 in AVL Tree</a:t>
            </a:r>
            <a:endParaRPr lang="en-US" sz="2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4400" y="449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/>
      <p:bldP spid="14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 a AVL Tree by inserting from 1 to 5 numbers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524000" y="2819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2831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6477000" y="2667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7010400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5"/>
            <a:endCxn id="15" idx="1"/>
          </p:cNvCxnSpPr>
          <p:nvPr/>
        </p:nvCxnSpPr>
        <p:spPr>
          <a:xfrm>
            <a:off x="6867245" y="3057245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7467600" y="4191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15200" y="38100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9624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4495800" y="3505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Connector 20"/>
          <p:cNvCxnSpPr>
            <a:stCxn id="19" idx="5"/>
            <a:endCxn id="20" idx="1"/>
          </p:cNvCxnSpPr>
          <p:nvPr/>
        </p:nvCxnSpPr>
        <p:spPr>
          <a:xfrm>
            <a:off x="4352645" y="3133445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2895600" y="3657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486400" y="36576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3593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3440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267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4800" y="4202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4200" y="5257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AVL</a:t>
            </a:r>
          </a:p>
          <a:p>
            <a:r>
              <a:rPr lang="en-US" dirty="0" smtClean="0"/>
              <a:t>Apply RR Rotation</a:t>
            </a:r>
            <a:endParaRPr lang="en-US" dirty="0"/>
          </a:p>
        </p:txBody>
      </p:sp>
      <p:sp>
        <p:nvSpPr>
          <p:cNvPr id="34" name="Curved Left Arrow 33"/>
          <p:cNvSpPr/>
          <p:nvPr/>
        </p:nvSpPr>
        <p:spPr>
          <a:xfrm rot="15755642" flipV="1">
            <a:off x="6742718" y="2774711"/>
            <a:ext cx="704022" cy="14289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4" grpId="0" animBg="1"/>
      <p:bldP spid="15" grpId="0" animBg="1"/>
      <p:bldP spid="17" grpId="0" animBg="1"/>
      <p:bldP spid="19" grpId="0" animBg="1"/>
      <p:bldP spid="20" grpId="0" animBg="1"/>
      <p:bldP spid="24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 a AVL Tree by inserting from 1 to 5 numbers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30480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3820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flipV="1">
            <a:off x="542645" y="2828645"/>
            <a:ext cx="362510" cy="44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129540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28956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34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Rotation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450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3200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64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133600" y="31242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33528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86200" y="2362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3"/>
          </p:cNvCxnSpPr>
          <p:nvPr/>
        </p:nvCxnSpPr>
        <p:spPr>
          <a:xfrm flipV="1">
            <a:off x="3590645" y="2752445"/>
            <a:ext cx="362510" cy="44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43434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85690" y="27432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47244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666690" y="36576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114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4" name="Flowchart: Connector 33"/>
          <p:cNvSpPr/>
          <p:nvPr/>
        </p:nvSpPr>
        <p:spPr>
          <a:xfrm>
            <a:off x="63246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6858000" y="2362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6" name="Straight Connector 35"/>
          <p:cNvCxnSpPr>
            <a:endCxn id="35" idx="3"/>
          </p:cNvCxnSpPr>
          <p:nvPr/>
        </p:nvCxnSpPr>
        <p:spPr>
          <a:xfrm flipV="1">
            <a:off x="6562445" y="2752445"/>
            <a:ext cx="362510" cy="44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731520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257490" y="276169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76962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38490" y="36576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98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53400" y="4114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914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5181600" y="3200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40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8134910" y="4953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077200" y="44958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92110" y="495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Curved Left Arrow 49"/>
          <p:cNvSpPr/>
          <p:nvPr/>
        </p:nvSpPr>
        <p:spPr>
          <a:xfrm rot="15755642" flipV="1">
            <a:off x="7183660" y="2546111"/>
            <a:ext cx="704022" cy="14289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/>
      <p:bldP spid="15" grpId="0"/>
      <p:bldP spid="16" grpId="0"/>
      <p:bldP spid="17" grpId="0"/>
      <p:bldP spid="20" grpId="0" animBg="1"/>
      <p:bldP spid="21" grpId="0"/>
      <p:bldP spid="22" grpId="0" animBg="1"/>
      <p:bldP spid="23" grpId="0" animBg="1"/>
      <p:bldP spid="25" grpId="0" animBg="1"/>
      <p:bldP spid="27" grpId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4" grpId="0" animBg="1"/>
      <p:bldP spid="35" grpId="0" animBg="1"/>
      <p:bldP spid="37" grpId="0" animBg="1"/>
      <p:bldP spid="39" grpId="0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46" grpId="0"/>
      <p:bldP spid="47" grpId="0" animBg="1"/>
      <p:bldP spid="49" grpId="0"/>
      <p:bldP spid="49" grpId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 a AVL Tree by inserting from 1 to 5 numbers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3066490" y="3276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3599890" y="2438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flipV="1">
            <a:off x="3304335" y="2828645"/>
            <a:ext cx="362510" cy="44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3352800" y="4114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99380" y="283789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3980890" y="3200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7"/>
          </p:cNvCxnSpPr>
          <p:nvPr/>
        </p:nvCxnSpPr>
        <p:spPr>
          <a:xfrm flipV="1">
            <a:off x="3743045" y="3581400"/>
            <a:ext cx="353265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169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8090" y="3200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329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4419600" y="4038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61890" y="3581400"/>
            <a:ext cx="210110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419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510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7" grpId="0"/>
      <p:bldP spid="17" grpId="1"/>
      <p:bldP spid="22" grpId="0"/>
      <p:bldP spid="22" grpId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age result for avl tree step by ste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974" y="0"/>
            <a:ext cx="6550026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066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Construct AVL Tree with data items: 51, 26, 11, 6, 8, 4, 31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Insertion in AVL Tree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352800" y="2371725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9145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30956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4638675"/>
            <a:ext cx="245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6096000" y="37338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81800" y="4114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 Rotation</a:t>
            </a:r>
            <a:endParaRPr lang="en-US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" y="1543050"/>
            <a:ext cx="2705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Insertion in AVL Tree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295400"/>
            <a:ext cx="25622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3505200" y="2314575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8573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4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1143000"/>
            <a:ext cx="2486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5867400" y="35052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495800"/>
            <a:ext cx="2971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629400" y="3581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 Rotation</a:t>
            </a:r>
          </a:p>
          <a:p>
            <a:pPr algn="ctr"/>
            <a:r>
              <a:rPr lang="en-US" dirty="0" smtClean="0"/>
              <a:t>(3, 5, 6)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Deletion in AVL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31068"/>
            <a:ext cx="2838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114800" y="3897868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3440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8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31068"/>
            <a:ext cx="2505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95400" y="5117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 AVL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5117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 AVL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7772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It is also possible to delete an item from AVL Tree.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AVL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40668"/>
            <a:ext cx="2705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048000" y="4495800"/>
            <a:ext cx="1143000" cy="316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2668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8</a:t>
            </a:r>
            <a:endParaRPr lang="en-US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669268"/>
            <a:ext cx="1781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5726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Balanced AVL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5726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Imbalanced AVL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2173069"/>
            <a:ext cx="7772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Just like insertion, deletion can cause an imbalance, which will need to be fixed by applying one of the four rotations.</a:t>
            </a:r>
            <a:endParaRPr lang="en-US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7125" y="3886200"/>
            <a:ext cx="1666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6248400" y="4495800"/>
            <a:ext cx="1143000" cy="316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Rotation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2" grpId="1" animBg="1"/>
      <p:bldP spid="13" grpId="0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deletion is also the same as in BST. However, in imbalanced tree due to deletion, one or more rotations need to be applied to balance the AVL tree.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Right(R) imbalance is classified into R0, R1, R-1</a:t>
            </a:r>
          </a:p>
          <a:p>
            <a:pPr algn="just"/>
            <a:r>
              <a:rPr lang="en-US" dirty="0" smtClean="0"/>
              <a:t>The Left(L) imbalance is classified into L0, L1, L-1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BST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2" y="2286000"/>
            <a:ext cx="3657598" cy="3048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LL Rotation is same to R0 and R1 </a:t>
            </a:r>
          </a:p>
          <a:p>
            <a:r>
              <a:rPr lang="en-US" sz="3200" dirty="0" smtClean="0"/>
              <a:t>RR Rotation is same to L0 and L-1 </a:t>
            </a:r>
          </a:p>
          <a:p>
            <a:r>
              <a:rPr lang="en-US" sz="3200" dirty="0" smtClean="0"/>
              <a:t>LR Rotation is same to R-1 </a:t>
            </a:r>
          </a:p>
          <a:p>
            <a:r>
              <a:rPr lang="en-US" sz="3200" dirty="0" smtClean="0"/>
              <a:t>RL Rotation is same to L1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9214"/>
            <a:ext cx="8305799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9494" algn="l"/>
              </a:tabLst>
            </a:pPr>
            <a:r>
              <a:rPr dirty="0" smtClean="0"/>
              <a:t>R0</a:t>
            </a:r>
            <a:r>
              <a:rPr lang="en-IN" dirty="0" smtClean="0"/>
              <a:t> </a:t>
            </a:r>
            <a:r>
              <a:rPr spc="-5" dirty="0" smtClean="0"/>
              <a:t>Rotation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752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8938" y="2689986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28194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990600"/>
                </a:moveTo>
                <a:lnTo>
                  <a:pt x="228600" y="990600"/>
                </a:lnTo>
                <a:lnTo>
                  <a:pt x="228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3657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3657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2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" y="3122295"/>
            <a:ext cx="269240" cy="535305"/>
          </a:xfrm>
          <a:custGeom>
            <a:avLst/>
            <a:gdLst/>
            <a:ahLst/>
            <a:cxnLst/>
            <a:rect l="l" t="t" r="r" b="b"/>
            <a:pathLst>
              <a:path w="269240" h="535304">
                <a:moveTo>
                  <a:pt x="268617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20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7895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3594" y="2987167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044" y="37491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4206621"/>
            <a:ext cx="139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3300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26854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5394" y="13072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R="8445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766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5650" y="2533015"/>
            <a:ext cx="226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270" algn="l"/>
              </a:tabLst>
            </a:pPr>
            <a:r>
              <a:rPr sz="2400" b="1" dirty="0">
                <a:cs typeface="Comic Sans MS"/>
              </a:rPr>
              <a:t>Delete</a:t>
            </a:r>
            <a:r>
              <a:rPr sz="2400" b="1" spc="-20" dirty="0">
                <a:cs typeface="Comic Sans MS"/>
              </a:rPr>
              <a:t> </a:t>
            </a:r>
            <a:r>
              <a:rPr sz="2400" b="1" spc="-5" dirty="0" smtClean="0">
                <a:cs typeface="Comic Sans MS"/>
              </a:rPr>
              <a:t>nod</a:t>
            </a:r>
            <a:r>
              <a:rPr sz="2400" b="1" dirty="0" smtClean="0">
                <a:cs typeface="Comic Sans MS"/>
              </a:rPr>
              <a:t>e</a:t>
            </a:r>
            <a:r>
              <a:rPr lang="en-US" sz="2400" b="1" dirty="0" smtClean="0">
                <a:cs typeface="Comic Sans MS"/>
              </a:rPr>
              <a:t> </a:t>
            </a:r>
            <a:r>
              <a:rPr sz="2400" b="1" dirty="0" smtClean="0">
                <a:solidFill>
                  <a:srgbClr val="FF0000"/>
                </a:solidFill>
                <a:cs typeface="Comic Sans MS"/>
              </a:rPr>
              <a:t>X</a:t>
            </a:r>
            <a:endParaRPr sz="2400" dirty="0"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2200" y="3581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3581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0194" y="3139567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4994" y="3599510"/>
            <a:ext cx="20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43802" y="2766186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96200" y="28956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990600"/>
                </a:moveTo>
                <a:lnTo>
                  <a:pt x="228600" y="990600"/>
                </a:lnTo>
                <a:lnTo>
                  <a:pt x="228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4200" y="3733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0" y="3733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6094" y="23602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0300" y="31984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4">
                <a:moveTo>
                  <a:pt x="2686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6094" y="31984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1894" y="23602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928609" y="3063367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6629" y="3825621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4628" y="27616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8428" y="4282821"/>
            <a:ext cx="2540000" cy="115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  <a:tabLst>
                <a:tab pos="1155065" algn="l"/>
              </a:tabLst>
            </a:pPr>
            <a:r>
              <a:rPr sz="2800" dirty="0">
                <a:cs typeface="Comic Sans MS"/>
              </a:rPr>
              <a:t>B</a:t>
            </a:r>
            <a:r>
              <a:rPr sz="2775" baseline="-21021" dirty="0">
                <a:cs typeface="Comic Sans MS"/>
              </a:rPr>
              <a:t>L	</a:t>
            </a:r>
            <a:r>
              <a:rPr sz="2800" spc="5" dirty="0">
                <a:cs typeface="Comic Sans MS"/>
              </a:rPr>
              <a:t>B</a:t>
            </a:r>
            <a:r>
              <a:rPr sz="2775" spc="7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</a:t>
            </a:r>
            <a:r>
              <a:rPr sz="2400" b="1" spc="5" dirty="0">
                <a:cs typeface="Comic Sans MS"/>
              </a:rPr>
              <a:t>n</a:t>
            </a:r>
            <a:r>
              <a:rPr sz="2400" b="1" dirty="0">
                <a:cs typeface="Comic Sans MS"/>
              </a:rPr>
              <a:t>ced	</a:t>
            </a:r>
            <a:r>
              <a:rPr sz="2400" b="1" spc="-15" dirty="0">
                <a:cs typeface="Comic Sans MS"/>
              </a:rPr>
              <a:t>A</a:t>
            </a:r>
            <a:r>
              <a:rPr sz="2400" b="1" dirty="0">
                <a:cs typeface="Comic Sans MS"/>
              </a:rPr>
              <a:t>VL</a:t>
            </a:r>
            <a:endParaRPr sz="2400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18428" y="5413959"/>
            <a:ext cx="30445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 of node  </a:t>
            </a:r>
            <a:r>
              <a:rPr sz="2400" b="1" dirty="0"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3809" y="3901821"/>
            <a:ext cx="64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5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469214"/>
            <a:ext cx="5666104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9494" algn="l"/>
              </a:tabLst>
            </a:pPr>
            <a:r>
              <a:rPr dirty="0"/>
              <a:t>R0	</a:t>
            </a:r>
            <a:r>
              <a:rPr spc="-5" dirty="0"/>
              <a:t>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175" y="2533015"/>
            <a:ext cx="175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R0</a:t>
            </a:r>
            <a:r>
              <a:rPr sz="2400" b="1" spc="-80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b="1" spc="-5" dirty="0">
                <a:cs typeface="Comic Sans MS"/>
              </a:rPr>
              <a:t>Balanced	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4094" y="2537586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000" y="26670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0" y="1066800"/>
                </a:moveTo>
                <a:lnTo>
                  <a:pt x="228600" y="1066800"/>
                </a:lnTo>
                <a:lnTo>
                  <a:pt x="228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68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1100" y="29698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4">
                <a:moveTo>
                  <a:pt x="268605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68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6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8394" y="2834767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794" y="35967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40" y="25330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194" y="11548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R="8445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4054221"/>
            <a:ext cx="2668905" cy="1888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  <a:tabLst>
                <a:tab pos="1155700" algn="l"/>
              </a:tabLst>
            </a:pPr>
            <a:r>
              <a:rPr sz="2800" dirty="0">
                <a:cs typeface="Comic Sans MS"/>
              </a:rPr>
              <a:t>B</a:t>
            </a:r>
            <a:r>
              <a:rPr sz="2775" baseline="-21021" dirty="0">
                <a:cs typeface="Comic Sans MS"/>
              </a:rPr>
              <a:t>L	</a:t>
            </a:r>
            <a:r>
              <a:rPr sz="2800" spc="5" dirty="0">
                <a:cs typeface="Comic Sans MS"/>
              </a:rPr>
              <a:t>B</a:t>
            </a:r>
            <a:r>
              <a:rPr sz="2775" spc="7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665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search tree</a:t>
            </a:r>
            <a:r>
              <a:rPr sz="2400" b="1" spc="-10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 of</a:t>
            </a:r>
            <a:r>
              <a:rPr sz="2400" b="1" spc="-30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29600" y="3352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0" y="2362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75294" y="28174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4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62009" y="352051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1090" y="3725036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39000" y="3362959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00009" y="3378453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66609" y="3911853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0638" y="4116070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45094" y="1840293"/>
            <a:ext cx="728345" cy="9969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75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05600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10400" y="1524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9900" y="19792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2686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28028" y="3139567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2056" y="3343783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04228" y="1491742"/>
            <a:ext cx="9988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cs typeface="Comic Sans MS"/>
              </a:rPr>
              <a:t>(-1</a:t>
            </a:r>
            <a:r>
              <a:rPr sz="2400" b="1" spc="-5">
                <a:cs typeface="Comic Sans MS"/>
              </a:rPr>
              <a:t>)</a:t>
            </a:r>
            <a:r>
              <a:rPr sz="2400" b="1" spc="90">
                <a:cs typeface="Comic Sans MS"/>
              </a:rPr>
              <a:t> </a:t>
            </a:r>
            <a:r>
              <a:rPr lang="en-IN" sz="2400" b="1" spc="90" dirty="0" smtClean="0">
                <a:cs typeface="Comic Sans MS"/>
              </a:rPr>
              <a:t>  </a:t>
            </a:r>
            <a:r>
              <a:rPr sz="4200" spc="-7" baseline="-8928" smtClean="0">
                <a:cs typeface="Comic Sans MS"/>
              </a:rPr>
              <a:t>B</a:t>
            </a:r>
            <a:endParaRPr sz="4200" baseline="-8928"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65694" y="19792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09" h="461010">
                <a:moveTo>
                  <a:pt x="0" y="0"/>
                </a:moveTo>
                <a:lnTo>
                  <a:pt x="232409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53300" y="2817495"/>
            <a:ext cx="344805" cy="545465"/>
          </a:xfrm>
          <a:custGeom>
            <a:avLst/>
            <a:gdLst/>
            <a:ahLst/>
            <a:cxnLst/>
            <a:rect l="l" t="t" r="r" b="b"/>
            <a:pathLst>
              <a:path w="344804" h="545464">
                <a:moveTo>
                  <a:pt x="344804" y="0"/>
                </a:moveTo>
                <a:lnTo>
                  <a:pt x="0" y="54546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60775" y="3675964"/>
            <a:ext cx="2376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BF(B) == 0,</a:t>
            </a:r>
            <a:r>
              <a:rPr sz="2400" b="1" spc="-105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use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R0</a:t>
            </a:r>
            <a:r>
              <a:rPr sz="2400" b="1" spc="-3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1977"/>
            <a:ext cx="698284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dirty="0"/>
              <a:t>R0	Rotation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29718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57150"/>
                </a:moveTo>
                <a:lnTo>
                  <a:pt x="1714500" y="57150"/>
                </a:lnTo>
                <a:lnTo>
                  <a:pt x="1714500" y="0"/>
                </a:lnTo>
                <a:lnTo>
                  <a:pt x="1828800" y="114300"/>
                </a:lnTo>
                <a:lnTo>
                  <a:pt x="1714500" y="228600"/>
                </a:lnTo>
                <a:lnTo>
                  <a:pt x="1714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1375" y="5429199"/>
            <a:ext cx="3640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z="2400" b="1">
                <a:cs typeface="Comic Sans MS"/>
              </a:rPr>
              <a:t>Unbala</a:t>
            </a:r>
            <a:r>
              <a:rPr sz="2400" b="1" spc="5">
                <a:cs typeface="Comic Sans MS"/>
              </a:rPr>
              <a:t>n</a:t>
            </a:r>
            <a:r>
              <a:rPr sz="2400" b="1">
                <a:cs typeface="Comic Sans MS"/>
              </a:rPr>
              <a:t>ced </a:t>
            </a:r>
            <a:r>
              <a:rPr sz="2400" b="1" spc="-5" smtClean="0">
                <a:cs typeface="Comic Sans MS"/>
              </a:rPr>
              <a:t>AV</a:t>
            </a:r>
            <a:r>
              <a:rPr sz="2400" b="1" smtClean="0">
                <a:cs typeface="Comic Sans MS"/>
              </a:rPr>
              <a:t>L</a:t>
            </a:r>
            <a:r>
              <a:rPr lang="en-IN" sz="2400" b="1" dirty="0" smtClean="0">
                <a:cs typeface="Comic Sans MS"/>
              </a:rPr>
              <a:t> </a:t>
            </a:r>
            <a:r>
              <a:rPr sz="2400" b="1" smtClean="0">
                <a:cs typeface="Comic Sans MS"/>
              </a:rPr>
              <a:t>search  </a:t>
            </a:r>
            <a:r>
              <a:rPr sz="2400" b="1" spc="-5" dirty="0">
                <a:cs typeface="Comic Sans MS"/>
              </a:rPr>
              <a:t>tree </a:t>
            </a:r>
            <a:r>
              <a:rPr sz="2400" b="1" dirty="0">
                <a:cs typeface="Comic Sans MS"/>
              </a:rPr>
              <a:t>after</a:t>
            </a:r>
            <a:r>
              <a:rPr sz="2400" b="1" spc="-4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8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32188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02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02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60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98194" y="23044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594" y="1237234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594" y="169138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46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3994" y="26061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20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27585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54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9775" y="2227910"/>
            <a:ext cx="2248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774700">
              <a:lnSpc>
                <a:spcPts val="2640"/>
              </a:lnSpc>
            </a:pPr>
            <a:r>
              <a:rPr sz="2400" b="1" dirty="0">
                <a:cs typeface="Comic Sans MS"/>
              </a:rPr>
              <a:t>Delete</a:t>
            </a:r>
            <a:r>
              <a:rPr sz="2400" b="1" spc="-11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60</a:t>
            </a:r>
            <a:endParaRPr sz="2400"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3142615"/>
            <a:ext cx="86042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8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16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08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38300" y="29718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4900" y="39604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5" h="535304">
                <a:moveTo>
                  <a:pt x="344805" y="0"/>
                </a:moveTo>
                <a:lnTo>
                  <a:pt x="0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3444" y="45906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7</a:t>
            </a:r>
            <a:endParaRPr sz="2400"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4514469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9495" y="31222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10" h="461010">
                <a:moveTo>
                  <a:pt x="0" y="0"/>
                </a:moveTo>
                <a:lnTo>
                  <a:pt x="232409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1295" y="39604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10" h="461010">
                <a:moveTo>
                  <a:pt x="0" y="0"/>
                </a:moveTo>
                <a:lnTo>
                  <a:pt x="232410" y="461009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64994" y="3320618"/>
            <a:ext cx="1769745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4300" algn="l"/>
              </a:tabLst>
            </a:pPr>
            <a:r>
              <a:rPr sz="4200" spc="-15" baseline="-30753" dirty="0">
                <a:cs typeface="Comic Sans MS"/>
              </a:rPr>
              <a:t>2</a:t>
            </a:r>
            <a:r>
              <a:rPr sz="4200" spc="-7" baseline="-30753" dirty="0">
                <a:cs typeface="Comic Sans MS"/>
              </a:rPr>
              <a:t>3</a:t>
            </a:r>
            <a:r>
              <a:rPr sz="4200" spc="-75" baseline="-30753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(</a:t>
            </a:r>
            <a:r>
              <a:rPr sz="2400" b="1" dirty="0">
                <a:cs typeface="Comic Sans MS"/>
              </a:rPr>
              <a:t>-1)	</a:t>
            </a:r>
            <a:r>
              <a:rPr sz="3600" b="1" spc="-7" baseline="-41666" dirty="0">
                <a:cs typeface="Comic Sans MS"/>
              </a:rPr>
              <a:t>60</a:t>
            </a:r>
            <a:endParaRPr sz="3600" baseline="-41666"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(0</a:t>
            </a:r>
            <a:r>
              <a:rPr sz="2400" b="1" spc="-5">
                <a:cs typeface="Comic Sans MS"/>
              </a:rPr>
              <a:t>)</a:t>
            </a:r>
            <a:r>
              <a:rPr sz="2400" b="1" spc="-80">
                <a:cs typeface="Comic Sans MS"/>
              </a:rPr>
              <a:t> </a:t>
            </a:r>
            <a:r>
              <a:rPr lang="en-IN" sz="2400" b="1" spc="-80" dirty="0" smtClean="0">
                <a:cs typeface="Comic Sans MS"/>
              </a:rPr>
              <a:t>  </a:t>
            </a:r>
            <a:r>
              <a:rPr sz="3600" b="1" baseline="13888" smtClean="0">
                <a:cs typeface="Comic Sans MS"/>
              </a:rPr>
              <a:t>24</a:t>
            </a:r>
            <a:endParaRPr sz="3600" baseline="13888"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6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60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18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94628" y="24568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0029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46</a:t>
            </a:r>
            <a:endParaRPr sz="28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80428" y="27585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20</a:t>
            </a:r>
            <a:endParaRPr sz="280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5209" y="2133600"/>
            <a:ext cx="815975" cy="168379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54</a:t>
            </a:r>
            <a:endParaRPr sz="28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5" smtClean="0">
                <a:cs typeface="Comic Sans MS"/>
              </a:rPr>
              <a:t>(-</a:t>
            </a:r>
            <a:r>
              <a:rPr sz="2400" b="1" spc="-5" dirty="0">
                <a:cs typeface="Comic Sans MS"/>
              </a:rPr>
              <a:t>1)</a:t>
            </a:r>
            <a:endParaRPr sz="2400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13628" y="3295015"/>
            <a:ext cx="190627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  <a:tabLst>
                <a:tab pos="1459865" algn="l"/>
              </a:tabLst>
            </a:pPr>
            <a:r>
              <a:rPr sz="2800" spc="-5" dirty="0">
                <a:cs typeface="Comic Sans MS"/>
              </a:rPr>
              <a:t>18	</a:t>
            </a:r>
            <a:r>
              <a:rPr sz="2800" spc="-10" dirty="0">
                <a:cs typeface="Comic Sans MS"/>
              </a:rPr>
              <a:t>23</a:t>
            </a:r>
            <a:endParaRPr sz="2800"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340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67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6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0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81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341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00700" y="41128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89828" y="47430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7</a:t>
            </a:r>
            <a:endParaRPr sz="2400"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775" y="4666869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37094" y="41128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09" h="461010">
                <a:moveTo>
                  <a:pt x="0" y="0"/>
                </a:moveTo>
                <a:lnTo>
                  <a:pt x="232409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61429" y="4590669"/>
            <a:ext cx="9315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</a:t>
            </a:r>
            <a:r>
              <a:rPr sz="2400" b="1" spc="-5">
                <a:cs typeface="Comic Sans MS"/>
              </a:rPr>
              <a:t>)</a:t>
            </a:r>
            <a:r>
              <a:rPr sz="2400" b="1" spc="-145">
                <a:cs typeface="Comic Sans MS"/>
              </a:rPr>
              <a:t> </a:t>
            </a:r>
            <a:r>
              <a:rPr lang="en-IN" sz="2400" b="1" spc="-145" dirty="0" smtClean="0">
                <a:cs typeface="Comic Sans MS"/>
              </a:rPr>
              <a:t> </a:t>
            </a:r>
            <a:r>
              <a:rPr sz="3600" b="1" spc="-7" baseline="13888" smtClean="0">
                <a:cs typeface="Comic Sans MS"/>
              </a:rPr>
              <a:t>24</a:t>
            </a:r>
            <a:endParaRPr sz="3600" baseline="13888"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15200" y="4572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31977"/>
            <a:ext cx="683044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dirty="0"/>
              <a:t>R0	Rotation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29718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57150"/>
                </a:moveTo>
                <a:lnTo>
                  <a:pt x="1714500" y="57150"/>
                </a:lnTo>
                <a:lnTo>
                  <a:pt x="1714500" y="0"/>
                </a:lnTo>
                <a:lnTo>
                  <a:pt x="1828800" y="114300"/>
                </a:lnTo>
                <a:lnTo>
                  <a:pt x="1714500" y="228600"/>
                </a:lnTo>
                <a:lnTo>
                  <a:pt x="1714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1775" y="2533015"/>
            <a:ext cx="407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R0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02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02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0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23044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4" y="1237234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3594" y="169138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46</a:t>
            </a:r>
            <a:endParaRPr sz="28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994" y="26061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20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2086540"/>
            <a:ext cx="587375" cy="11239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-10" dirty="0">
                <a:cs typeface="Comic Sans MS"/>
              </a:rPr>
              <a:t>54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3142615"/>
            <a:ext cx="86042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6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8300" y="29718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" y="39604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5" h="535304">
                <a:moveTo>
                  <a:pt x="344805" y="0"/>
                </a:moveTo>
                <a:lnTo>
                  <a:pt x="0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3444" y="4590669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7</a:t>
            </a:r>
            <a:endParaRPr sz="2400"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4514469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1295" y="39604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10" h="461010">
                <a:moveTo>
                  <a:pt x="0" y="0"/>
                </a:moveTo>
                <a:lnTo>
                  <a:pt x="232410" y="461009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4994" y="3320618"/>
            <a:ext cx="115443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30753" dirty="0">
                <a:cs typeface="Comic Sans MS"/>
              </a:rPr>
              <a:t>23</a:t>
            </a:r>
            <a:r>
              <a:rPr sz="4200" spc="-187" baseline="-30753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(0)</a:t>
            </a:r>
            <a:r>
              <a:rPr sz="2400" b="1" spc="-100" dirty="0">
                <a:cs typeface="Comic Sans MS"/>
              </a:rPr>
              <a:t> </a:t>
            </a:r>
            <a:r>
              <a:rPr sz="3600" b="1" baseline="13888" dirty="0">
                <a:cs typeface="Comic Sans MS"/>
              </a:rPr>
              <a:t>24</a:t>
            </a:r>
            <a:endParaRPr sz="3600" baseline="13888"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8575" y="5429199"/>
            <a:ext cx="37306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spc="-5">
                <a:cs typeface="Comic Sans MS"/>
              </a:rPr>
              <a:t>Balanced </a:t>
            </a:r>
            <a:r>
              <a:rPr sz="2400" b="1" spc="-5" smtClean="0">
                <a:cs typeface="Comic Sans MS"/>
              </a:rPr>
              <a:t>AVL</a:t>
            </a:r>
            <a:r>
              <a:rPr lang="en-IN" sz="2400" b="1" spc="-5" dirty="0" smtClean="0">
                <a:cs typeface="Comic Sans MS"/>
              </a:rPr>
              <a:t> </a:t>
            </a:r>
            <a:r>
              <a:rPr lang="en-IN" sz="2400" b="1" dirty="0" smtClean="0">
                <a:cs typeface="Comic Sans MS"/>
              </a:rPr>
              <a:t>search</a:t>
            </a:r>
            <a:r>
              <a:rPr lang="en-IN" sz="2400" b="1" spc="-95" dirty="0" smtClean="0">
                <a:cs typeface="Comic Sans MS"/>
              </a:rPr>
              <a:t> </a:t>
            </a:r>
            <a:r>
              <a:rPr lang="en-IN" sz="2400" b="1" spc="-5" dirty="0" smtClean="0">
                <a:cs typeface="Comic Sans MS"/>
              </a:rPr>
              <a:t>tree</a:t>
            </a:r>
            <a:endParaRPr lang="en-IN" sz="2400" dirty="0" smtClean="0"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smtClean="0">
                <a:cs typeface="Comic Sans MS"/>
              </a:rPr>
              <a:t>  </a:t>
            </a:r>
            <a:r>
              <a:rPr sz="2400" b="1" dirty="0">
                <a:cs typeface="Comic Sans MS"/>
              </a:rPr>
              <a:t>after</a:t>
            </a:r>
            <a:r>
              <a:rPr sz="2400" b="1" spc="-12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5200" y="4572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228600"/>
                </a:moveTo>
                <a:lnTo>
                  <a:pt x="5417" y="182533"/>
                </a:lnTo>
                <a:lnTo>
                  <a:pt x="20955" y="139624"/>
                </a:lnTo>
                <a:lnTo>
                  <a:pt x="45541" y="100793"/>
                </a:lnTo>
                <a:lnTo>
                  <a:pt x="78105" y="66960"/>
                </a:lnTo>
                <a:lnTo>
                  <a:pt x="117574" y="39045"/>
                </a:lnTo>
                <a:lnTo>
                  <a:pt x="162877" y="17966"/>
                </a:lnTo>
                <a:lnTo>
                  <a:pt x="212943" y="4644"/>
                </a:lnTo>
                <a:lnTo>
                  <a:pt x="266700" y="0"/>
                </a:lnTo>
                <a:lnTo>
                  <a:pt x="320456" y="4644"/>
                </a:lnTo>
                <a:lnTo>
                  <a:pt x="370522" y="17966"/>
                </a:lnTo>
                <a:lnTo>
                  <a:pt x="415825" y="39045"/>
                </a:lnTo>
                <a:lnTo>
                  <a:pt x="455295" y="66960"/>
                </a:lnTo>
                <a:lnTo>
                  <a:pt x="487858" y="100793"/>
                </a:lnTo>
                <a:lnTo>
                  <a:pt x="512445" y="139624"/>
                </a:lnTo>
                <a:lnTo>
                  <a:pt x="527982" y="182533"/>
                </a:lnTo>
                <a:lnTo>
                  <a:pt x="533400" y="228600"/>
                </a:lnTo>
                <a:lnTo>
                  <a:pt x="527982" y="274666"/>
                </a:lnTo>
                <a:lnTo>
                  <a:pt x="512444" y="317575"/>
                </a:lnTo>
                <a:lnTo>
                  <a:pt x="487858" y="356406"/>
                </a:lnTo>
                <a:lnTo>
                  <a:pt x="455294" y="390239"/>
                </a:lnTo>
                <a:lnTo>
                  <a:pt x="415825" y="418154"/>
                </a:lnTo>
                <a:lnTo>
                  <a:pt x="370522" y="439233"/>
                </a:lnTo>
                <a:lnTo>
                  <a:pt x="320456" y="452555"/>
                </a:lnTo>
                <a:lnTo>
                  <a:pt x="266700" y="457200"/>
                </a:lnTo>
                <a:lnTo>
                  <a:pt x="212943" y="452555"/>
                </a:lnTo>
                <a:lnTo>
                  <a:pt x="162877" y="439233"/>
                </a:lnTo>
                <a:lnTo>
                  <a:pt x="117574" y="418154"/>
                </a:lnTo>
                <a:lnTo>
                  <a:pt x="78104" y="390239"/>
                </a:lnTo>
                <a:lnTo>
                  <a:pt x="45541" y="356406"/>
                </a:lnTo>
                <a:lnTo>
                  <a:pt x="20954" y="317575"/>
                </a:lnTo>
                <a:lnTo>
                  <a:pt x="5417" y="274666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6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18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94628" y="2456815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0029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</a:t>
            </a:r>
            <a:r>
              <a:rPr sz="2400" b="1" dirty="0">
                <a:cs typeface="Comic Sans MS"/>
              </a:rPr>
              <a:t>-1)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20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0428" y="2758567"/>
            <a:ext cx="402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61429" y="367291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23</a:t>
            </a:r>
            <a:endParaRPr sz="28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6629" y="3371215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13628" y="3295015"/>
            <a:ext cx="69977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7</a:t>
            </a:r>
            <a:endParaRPr sz="2800"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77200" y="3810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86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20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1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341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9000" y="3200400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623809" y="2239334"/>
            <a:ext cx="1120775" cy="198056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46</a:t>
            </a:r>
            <a:endParaRPr sz="2800">
              <a:cs typeface="Comic Sans MS"/>
            </a:endParaRPr>
          </a:p>
          <a:p>
            <a:pPr marL="698500">
              <a:lnSpc>
                <a:spcPts val="2640"/>
              </a:lnSpc>
              <a:spcBef>
                <a:spcPts val="146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546100">
              <a:lnSpc>
                <a:spcPts val="2640"/>
              </a:lnSpc>
            </a:pPr>
            <a:r>
              <a:rPr sz="2400" b="1" spc="-5" dirty="0">
                <a:cs typeface="Comic Sans MS"/>
              </a:rPr>
              <a:t>54</a:t>
            </a:r>
            <a:endParaRPr sz="2400"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37094" y="41128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09" h="461010">
                <a:moveTo>
                  <a:pt x="0" y="0"/>
                </a:moveTo>
                <a:lnTo>
                  <a:pt x="232409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61429" y="4590669"/>
            <a:ext cx="18161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r>
              <a:rPr sz="2400" b="1" spc="-75" dirty="0">
                <a:cs typeface="Comic Sans MS"/>
              </a:rPr>
              <a:t> </a:t>
            </a:r>
            <a:r>
              <a:rPr sz="3600" b="1" spc="-7" baseline="13888" dirty="0">
                <a:cs typeface="Comic Sans MS"/>
              </a:rPr>
              <a:t>24</a:t>
            </a:r>
            <a:endParaRPr sz="3600" baseline="13888"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077200" y="3276600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69214"/>
            <a:ext cx="585152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150" algn="l"/>
              </a:tabLst>
            </a:pPr>
            <a:r>
              <a:rPr dirty="0"/>
              <a:t>R1	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2335" y="1828800"/>
            <a:ext cx="561975" cy="533400"/>
          </a:xfrm>
          <a:custGeom>
            <a:avLst/>
            <a:gdLst/>
            <a:ahLst/>
            <a:cxnLst/>
            <a:rect l="l" t="t" r="r" b="b"/>
            <a:pathLst>
              <a:path w="561975" h="533400">
                <a:moveTo>
                  <a:pt x="0" y="266700"/>
                </a:moveTo>
                <a:lnTo>
                  <a:pt x="4524" y="218753"/>
                </a:lnTo>
                <a:lnTo>
                  <a:pt x="17568" y="173629"/>
                </a:lnTo>
                <a:lnTo>
                  <a:pt x="38339" y="132080"/>
                </a:lnTo>
                <a:lnTo>
                  <a:pt x="66044" y="94858"/>
                </a:lnTo>
                <a:lnTo>
                  <a:pt x="99888" y="62716"/>
                </a:lnTo>
                <a:lnTo>
                  <a:pt x="139079" y="36406"/>
                </a:lnTo>
                <a:lnTo>
                  <a:pt x="182823" y="16682"/>
                </a:lnTo>
                <a:lnTo>
                  <a:pt x="230326" y="4296"/>
                </a:lnTo>
                <a:lnTo>
                  <a:pt x="280796" y="0"/>
                </a:lnTo>
                <a:lnTo>
                  <a:pt x="331262" y="4296"/>
                </a:lnTo>
                <a:lnTo>
                  <a:pt x="378754" y="16682"/>
                </a:lnTo>
                <a:lnTo>
                  <a:pt x="422481" y="36406"/>
                </a:lnTo>
                <a:lnTo>
                  <a:pt x="461652" y="62716"/>
                </a:lnTo>
                <a:lnTo>
                  <a:pt x="495475" y="94858"/>
                </a:lnTo>
                <a:lnTo>
                  <a:pt x="523160" y="132079"/>
                </a:lnTo>
                <a:lnTo>
                  <a:pt x="543914" y="173629"/>
                </a:lnTo>
                <a:lnTo>
                  <a:pt x="556946" y="218753"/>
                </a:lnTo>
                <a:lnTo>
                  <a:pt x="561466" y="266700"/>
                </a:lnTo>
                <a:lnTo>
                  <a:pt x="556946" y="314646"/>
                </a:lnTo>
                <a:lnTo>
                  <a:pt x="543914" y="359770"/>
                </a:lnTo>
                <a:lnTo>
                  <a:pt x="523160" y="401319"/>
                </a:lnTo>
                <a:lnTo>
                  <a:pt x="495475" y="438541"/>
                </a:lnTo>
                <a:lnTo>
                  <a:pt x="461652" y="470683"/>
                </a:lnTo>
                <a:lnTo>
                  <a:pt x="422481" y="496993"/>
                </a:lnTo>
                <a:lnTo>
                  <a:pt x="378754" y="516717"/>
                </a:lnTo>
                <a:lnTo>
                  <a:pt x="331262" y="529103"/>
                </a:lnTo>
                <a:lnTo>
                  <a:pt x="280796" y="533400"/>
                </a:lnTo>
                <a:lnTo>
                  <a:pt x="230326" y="529103"/>
                </a:lnTo>
                <a:lnTo>
                  <a:pt x="182823" y="516717"/>
                </a:lnTo>
                <a:lnTo>
                  <a:pt x="139079" y="496993"/>
                </a:lnTo>
                <a:lnTo>
                  <a:pt x="99888" y="470683"/>
                </a:lnTo>
                <a:lnTo>
                  <a:pt x="66044" y="438541"/>
                </a:lnTo>
                <a:lnTo>
                  <a:pt x="38339" y="401320"/>
                </a:lnTo>
                <a:lnTo>
                  <a:pt x="17568" y="359770"/>
                </a:lnTo>
                <a:lnTo>
                  <a:pt x="4524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493" y="2667000"/>
            <a:ext cx="561975" cy="533400"/>
          </a:xfrm>
          <a:custGeom>
            <a:avLst/>
            <a:gdLst/>
            <a:ahLst/>
            <a:cxnLst/>
            <a:rect l="l" t="t" r="r" b="b"/>
            <a:pathLst>
              <a:path w="561975" h="533400">
                <a:moveTo>
                  <a:pt x="0" y="266700"/>
                </a:moveTo>
                <a:lnTo>
                  <a:pt x="4523" y="218753"/>
                </a:lnTo>
                <a:lnTo>
                  <a:pt x="17563" y="173629"/>
                </a:lnTo>
                <a:lnTo>
                  <a:pt x="38329" y="132080"/>
                </a:lnTo>
                <a:lnTo>
                  <a:pt x="66026" y="94858"/>
                </a:lnTo>
                <a:lnTo>
                  <a:pt x="99861" y="62716"/>
                </a:lnTo>
                <a:lnTo>
                  <a:pt x="139043" y="36406"/>
                </a:lnTo>
                <a:lnTo>
                  <a:pt x="182777" y="16682"/>
                </a:lnTo>
                <a:lnTo>
                  <a:pt x="230272" y="4296"/>
                </a:lnTo>
                <a:lnTo>
                  <a:pt x="280733" y="0"/>
                </a:lnTo>
                <a:lnTo>
                  <a:pt x="331210" y="4296"/>
                </a:lnTo>
                <a:lnTo>
                  <a:pt x="378711" y="16682"/>
                </a:lnTo>
                <a:lnTo>
                  <a:pt x="422445" y="36406"/>
                </a:lnTo>
                <a:lnTo>
                  <a:pt x="461620" y="62716"/>
                </a:lnTo>
                <a:lnTo>
                  <a:pt x="495447" y="94858"/>
                </a:lnTo>
                <a:lnTo>
                  <a:pt x="523133" y="132079"/>
                </a:lnTo>
                <a:lnTo>
                  <a:pt x="543888" y="173629"/>
                </a:lnTo>
                <a:lnTo>
                  <a:pt x="556921" y="218753"/>
                </a:lnTo>
                <a:lnTo>
                  <a:pt x="561441" y="266700"/>
                </a:lnTo>
                <a:lnTo>
                  <a:pt x="556921" y="314646"/>
                </a:lnTo>
                <a:lnTo>
                  <a:pt x="543888" y="359770"/>
                </a:lnTo>
                <a:lnTo>
                  <a:pt x="523133" y="401319"/>
                </a:lnTo>
                <a:lnTo>
                  <a:pt x="495447" y="438541"/>
                </a:lnTo>
                <a:lnTo>
                  <a:pt x="461620" y="470683"/>
                </a:lnTo>
                <a:lnTo>
                  <a:pt x="422445" y="496993"/>
                </a:lnTo>
                <a:lnTo>
                  <a:pt x="378711" y="516717"/>
                </a:lnTo>
                <a:lnTo>
                  <a:pt x="331210" y="529103"/>
                </a:lnTo>
                <a:lnTo>
                  <a:pt x="280733" y="533400"/>
                </a:lnTo>
                <a:lnTo>
                  <a:pt x="230272" y="529103"/>
                </a:lnTo>
                <a:lnTo>
                  <a:pt x="182777" y="516717"/>
                </a:lnTo>
                <a:lnTo>
                  <a:pt x="139043" y="496993"/>
                </a:lnTo>
                <a:lnTo>
                  <a:pt x="99861" y="470683"/>
                </a:lnTo>
                <a:lnTo>
                  <a:pt x="66026" y="438541"/>
                </a:lnTo>
                <a:lnTo>
                  <a:pt x="38329" y="401320"/>
                </a:lnTo>
                <a:lnTo>
                  <a:pt x="17563" y="359770"/>
                </a:lnTo>
                <a:lnTo>
                  <a:pt x="4523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4067" y="2819400"/>
            <a:ext cx="240665" cy="990600"/>
          </a:xfrm>
          <a:custGeom>
            <a:avLst/>
            <a:gdLst/>
            <a:ahLst/>
            <a:cxnLst/>
            <a:rect l="l" t="t" r="r" b="b"/>
            <a:pathLst>
              <a:path w="240664" h="990600">
                <a:moveTo>
                  <a:pt x="0" y="990600"/>
                </a:moveTo>
                <a:lnTo>
                  <a:pt x="240626" y="990600"/>
                </a:lnTo>
                <a:lnTo>
                  <a:pt x="240626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935" y="3657600"/>
            <a:ext cx="240665" cy="533400"/>
          </a:xfrm>
          <a:custGeom>
            <a:avLst/>
            <a:gdLst/>
            <a:ahLst/>
            <a:cxnLst/>
            <a:rect l="l" t="t" r="r" b="b"/>
            <a:pathLst>
              <a:path w="240664" h="533400">
                <a:moveTo>
                  <a:pt x="0" y="533400"/>
                </a:moveTo>
                <a:lnTo>
                  <a:pt x="240626" y="533400"/>
                </a:lnTo>
                <a:lnTo>
                  <a:pt x="24062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653" y="3657600"/>
            <a:ext cx="240665" cy="685800"/>
          </a:xfrm>
          <a:custGeom>
            <a:avLst/>
            <a:gdLst/>
            <a:ahLst/>
            <a:cxnLst/>
            <a:rect l="l" t="t" r="r" b="b"/>
            <a:pathLst>
              <a:path w="240665" h="685800">
                <a:moveTo>
                  <a:pt x="0" y="685800"/>
                </a:moveTo>
                <a:lnTo>
                  <a:pt x="240626" y="685800"/>
                </a:lnTo>
                <a:lnTo>
                  <a:pt x="240626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9766" y="2284095"/>
            <a:ext cx="325120" cy="461009"/>
          </a:xfrm>
          <a:custGeom>
            <a:avLst/>
            <a:gdLst/>
            <a:ahLst/>
            <a:cxnLst/>
            <a:rect l="l" t="t" r="r" b="b"/>
            <a:pathLst>
              <a:path w="325119" h="461010">
                <a:moveTo>
                  <a:pt x="324866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973" y="3122295"/>
            <a:ext cx="283210" cy="535305"/>
          </a:xfrm>
          <a:custGeom>
            <a:avLst/>
            <a:gdLst/>
            <a:ahLst/>
            <a:cxnLst/>
            <a:rect l="l" t="t" r="r" b="b"/>
            <a:pathLst>
              <a:path w="283209" h="535304">
                <a:moveTo>
                  <a:pt x="282752" y="0"/>
                </a:moveTo>
                <a:lnTo>
                  <a:pt x="0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9766" y="3122295"/>
            <a:ext cx="202565" cy="535305"/>
          </a:xfrm>
          <a:custGeom>
            <a:avLst/>
            <a:gdLst/>
            <a:ahLst/>
            <a:cxnLst/>
            <a:rect l="l" t="t" r="r" b="b"/>
            <a:pathLst>
              <a:path w="202564" h="535304">
                <a:moveTo>
                  <a:pt x="0" y="0"/>
                </a:moveTo>
                <a:lnTo>
                  <a:pt x="20256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1633" y="2284095"/>
            <a:ext cx="283210" cy="535305"/>
          </a:xfrm>
          <a:custGeom>
            <a:avLst/>
            <a:gdLst/>
            <a:ahLst/>
            <a:cxnLst/>
            <a:rect l="l" t="t" r="r" b="b"/>
            <a:pathLst>
              <a:path w="283210" h="535305">
                <a:moveTo>
                  <a:pt x="0" y="0"/>
                </a:moveTo>
                <a:lnTo>
                  <a:pt x="282702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1457" y="3825621"/>
            <a:ext cx="64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5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635123"/>
            <a:ext cx="1049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2400" b="1" spc="-5" dirty="0">
                <a:cs typeface="Comic Sans MS"/>
              </a:rPr>
              <a:t>(+1</a:t>
            </a:r>
            <a:r>
              <a:rPr sz="2400" b="1" dirty="0">
                <a:cs typeface="Comic Sans MS"/>
              </a:rPr>
              <a:t>)	</a:t>
            </a:r>
            <a:r>
              <a:rPr sz="4200" spc="-7" baseline="-8928" dirty="0">
                <a:cs typeface="Comic Sans MS"/>
              </a:rPr>
              <a:t>B</a:t>
            </a:r>
            <a:endParaRPr sz="4200" baseline="-8928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1320" y="13072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R="4889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6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51175" y="2533015"/>
            <a:ext cx="226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3270" algn="l"/>
              </a:tabLst>
            </a:pPr>
            <a:r>
              <a:rPr lang="en-US" sz="2400" b="1" dirty="0" smtClean="0">
                <a:cs typeface="Comic Sans MS"/>
              </a:rPr>
              <a:t>   </a:t>
            </a:r>
            <a:r>
              <a:rPr sz="2400" b="1" dirty="0" smtClean="0">
                <a:cs typeface="Comic Sans MS"/>
              </a:rPr>
              <a:t>Delete</a:t>
            </a:r>
            <a:r>
              <a:rPr sz="2400" b="1" spc="-20" dirty="0" smtClean="0">
                <a:cs typeface="Comic Sans MS"/>
              </a:rPr>
              <a:t> </a:t>
            </a:r>
            <a:r>
              <a:rPr sz="2400" b="1" spc="-5" dirty="0" smtClean="0">
                <a:cs typeface="Comic Sans MS"/>
              </a:rPr>
              <a:t>nod</a:t>
            </a:r>
            <a:r>
              <a:rPr sz="2400" b="1" dirty="0" smtClean="0">
                <a:cs typeface="Comic Sans MS"/>
              </a:rPr>
              <a:t>e</a:t>
            </a:r>
            <a:r>
              <a:rPr lang="en-US" sz="2400" b="1" dirty="0" smtClean="0">
                <a:cs typeface="Comic Sans MS"/>
              </a:rPr>
              <a:t> </a:t>
            </a:r>
            <a:r>
              <a:rPr sz="2400" b="1" dirty="0" smtClean="0">
                <a:solidFill>
                  <a:srgbClr val="FF0000"/>
                </a:solidFill>
                <a:cs typeface="Comic Sans MS"/>
              </a:rPr>
              <a:t>X</a:t>
            </a:r>
            <a:endParaRPr sz="2400" dirty="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3581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0" y="3581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60194" y="2987167"/>
            <a:ext cx="927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095" algn="l"/>
              </a:tabLst>
            </a:pPr>
            <a:r>
              <a:rPr sz="4200" spc="-7" baseline="-23809" dirty="0">
                <a:cs typeface="Comic Sans MS"/>
              </a:rPr>
              <a:t>h	</a:t>
            </a: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8860" y="3599510"/>
            <a:ext cx="20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 dirty="0"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502" y="3718061"/>
            <a:ext cx="1442085" cy="940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055370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6200" y="28956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990600"/>
                </a:moveTo>
                <a:lnTo>
                  <a:pt x="228600" y="990600"/>
                </a:lnTo>
                <a:lnTo>
                  <a:pt x="228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34200" y="3733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0" y="3733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6094" y="23602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0300" y="31984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4">
                <a:moveTo>
                  <a:pt x="2686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6094" y="31984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1894" y="23602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94628" y="3641795"/>
            <a:ext cx="1466215" cy="10928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840"/>
              </a:spcBef>
              <a:tabLst>
                <a:tab pos="1078865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4628" y="2711323"/>
            <a:ext cx="99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cs typeface="Comic Sans MS"/>
              </a:rPr>
              <a:t>(+1</a:t>
            </a:r>
            <a:r>
              <a:rPr sz="2400" b="1" spc="-5">
                <a:cs typeface="Comic Sans MS"/>
              </a:rPr>
              <a:t>)</a:t>
            </a:r>
            <a:r>
              <a:rPr sz="2400" b="1" spc="85">
                <a:cs typeface="Comic Sans MS"/>
              </a:rPr>
              <a:t> </a:t>
            </a:r>
            <a:r>
              <a:rPr lang="en-IN" sz="2400" b="1" spc="85" dirty="0" smtClean="0">
                <a:cs typeface="Comic Sans MS"/>
              </a:rPr>
              <a:t>  </a:t>
            </a:r>
            <a:r>
              <a:rPr sz="4200" spc="-7" baseline="-8928" smtClean="0">
                <a:cs typeface="Comic Sans MS"/>
              </a:rPr>
              <a:t>B</a:t>
            </a:r>
            <a:endParaRPr sz="4200" baseline="-8928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8428" y="5047869"/>
            <a:ext cx="26695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 of node </a:t>
            </a:r>
            <a:r>
              <a:rPr sz="2400" b="1" dirty="0" smtClean="0">
                <a:cs typeface="Comic Sans MS"/>
              </a:rPr>
              <a:t>x</a:t>
            </a:r>
            <a:endParaRPr sz="2400" dirty="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13829" y="2987167"/>
            <a:ext cx="1348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2800" spc="-5" dirty="0">
                <a:cs typeface="Comic Sans MS"/>
              </a:rPr>
              <a:t>h</a:t>
            </a:r>
            <a:r>
              <a:rPr sz="2800" spc="-15" dirty="0">
                <a:cs typeface="Comic Sans MS"/>
              </a:rPr>
              <a:t> 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r>
              <a:rPr sz="2800" dirty="0">
                <a:cs typeface="Comic Sans MS"/>
              </a:rPr>
              <a:t>	</a:t>
            </a:r>
            <a:r>
              <a:rPr sz="4200" spc="-22" baseline="-11904" dirty="0">
                <a:cs typeface="Comic Sans MS"/>
              </a:rPr>
              <a:t>A</a:t>
            </a:r>
            <a:r>
              <a:rPr sz="2775" spc="15" baseline="-39039" dirty="0">
                <a:cs typeface="Comic Sans MS"/>
              </a:rPr>
              <a:t>R</a:t>
            </a:r>
            <a:endParaRPr sz="2775" baseline="-39039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2809" y="3825621"/>
            <a:ext cx="64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5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9214"/>
            <a:ext cx="562292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6150" algn="l"/>
              </a:tabLst>
            </a:pPr>
            <a:r>
              <a:rPr dirty="0"/>
              <a:t>R1	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175" y="2533015"/>
            <a:ext cx="175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R1</a:t>
            </a:r>
            <a:r>
              <a:rPr sz="2400" b="1" spc="-80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b="1" spc="-5" dirty="0">
                <a:cs typeface="Comic Sans MS"/>
              </a:rPr>
              <a:t>Balanced	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26670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0" y="1066800"/>
                </a:moveTo>
                <a:lnTo>
                  <a:pt x="228600" y="1066800"/>
                </a:lnTo>
                <a:lnTo>
                  <a:pt x="228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68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100" y="29698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4">
                <a:moveTo>
                  <a:pt x="268605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68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26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2594" y="3672916"/>
            <a:ext cx="64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5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739" y="4054221"/>
            <a:ext cx="139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3300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540" y="2482723"/>
            <a:ext cx="998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cs typeface="Comic Sans MS"/>
              </a:rPr>
              <a:t>(+1</a:t>
            </a:r>
            <a:r>
              <a:rPr sz="2400" b="1" spc="-5">
                <a:cs typeface="Comic Sans MS"/>
              </a:rPr>
              <a:t>)</a:t>
            </a:r>
            <a:r>
              <a:rPr sz="2400" b="1" spc="90">
                <a:cs typeface="Comic Sans MS"/>
              </a:rPr>
              <a:t> </a:t>
            </a:r>
            <a:r>
              <a:rPr lang="en-IN" sz="2400" b="1" spc="90" dirty="0" smtClean="0">
                <a:cs typeface="Comic Sans MS"/>
              </a:rPr>
              <a:t> </a:t>
            </a:r>
            <a:r>
              <a:rPr sz="4200" spc="-7" baseline="-8928" smtClean="0">
                <a:cs typeface="Comic Sans MS"/>
              </a:rPr>
              <a:t>B</a:t>
            </a:r>
            <a:endParaRPr sz="4200" baseline="-8928"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0194" y="11548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R="8445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29600" y="3352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0" y="2362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75294" y="28174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4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21090" y="3725036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9000" y="3362959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0009" y="3378149"/>
            <a:ext cx="104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r>
              <a:rPr sz="2800" dirty="0">
                <a:cs typeface="Comic Sans MS"/>
              </a:rPr>
              <a:t>	</a:t>
            </a:r>
            <a:r>
              <a:rPr sz="4200" spc="-7" baseline="-21825" dirty="0">
                <a:cs typeface="Comic Sans MS"/>
              </a:rPr>
              <a:t>A</a:t>
            </a:r>
            <a:endParaRPr sz="4200" baseline="-21825"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6609" y="3911853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90638" y="4116070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45094" y="1840293"/>
            <a:ext cx="542290" cy="9969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75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05600" y="2514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400" y="1524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53402" y="1546605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19900" y="19792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2686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28028" y="3139567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2056" y="3343783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04228" y="1542034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65694" y="1979295"/>
            <a:ext cx="232410" cy="461009"/>
          </a:xfrm>
          <a:custGeom>
            <a:avLst/>
            <a:gdLst/>
            <a:ahLst/>
            <a:cxnLst/>
            <a:rect l="l" t="t" r="r" b="b"/>
            <a:pathLst>
              <a:path w="232409" h="461010">
                <a:moveTo>
                  <a:pt x="0" y="0"/>
                </a:moveTo>
                <a:lnTo>
                  <a:pt x="232409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3300" y="2817495"/>
            <a:ext cx="344805" cy="545465"/>
          </a:xfrm>
          <a:custGeom>
            <a:avLst/>
            <a:gdLst/>
            <a:ahLst/>
            <a:cxnLst/>
            <a:rect l="l" t="t" r="r" b="b"/>
            <a:pathLst>
              <a:path w="344804" h="545464">
                <a:moveTo>
                  <a:pt x="344804" y="0"/>
                </a:moveTo>
                <a:lnTo>
                  <a:pt x="0" y="54546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60775" y="3675964"/>
            <a:ext cx="2376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BF(B) == 1,</a:t>
            </a:r>
            <a:r>
              <a:rPr sz="2400" b="1" spc="-105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use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R1</a:t>
            </a:r>
            <a:r>
              <a:rPr sz="2400" b="1" spc="-3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340" y="35967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3994" y="2921635"/>
            <a:ext cx="1348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4200" spc="-7" baseline="1984" dirty="0">
                <a:cs typeface="Comic Sans MS"/>
              </a:rPr>
              <a:t>h</a:t>
            </a:r>
            <a:r>
              <a:rPr sz="4200" spc="-30" baseline="1984" dirty="0">
                <a:cs typeface="Comic Sans MS"/>
              </a:rPr>
              <a:t> </a:t>
            </a:r>
            <a:r>
              <a:rPr sz="4200" spc="-15" baseline="1984" dirty="0">
                <a:cs typeface="Comic Sans MS"/>
              </a:rPr>
              <a:t>-</a:t>
            </a:r>
            <a:r>
              <a:rPr sz="4200" spc="-7" baseline="1984" dirty="0">
                <a:cs typeface="Comic Sans MS"/>
              </a:rPr>
              <a:t>1</a:t>
            </a:r>
            <a:r>
              <a:rPr sz="4200" baseline="1984" dirty="0">
                <a:cs typeface="Comic Sans MS"/>
              </a:rPr>
              <a:t>	</a:t>
            </a:r>
            <a:r>
              <a:rPr sz="4200" spc="-15" baseline="13888" dirty="0">
                <a:cs typeface="Comic Sans MS"/>
              </a:rPr>
              <a:t>A</a:t>
            </a: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1977"/>
            <a:ext cx="693712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spc="-5" dirty="0"/>
              <a:t>R1	</a:t>
            </a:r>
            <a:r>
              <a:rPr dirty="0"/>
              <a:t>Rotation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29718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57150"/>
                </a:moveTo>
                <a:lnTo>
                  <a:pt x="1714500" y="57150"/>
                </a:lnTo>
                <a:lnTo>
                  <a:pt x="1714500" y="0"/>
                </a:lnTo>
                <a:lnTo>
                  <a:pt x="1828800" y="114300"/>
                </a:lnTo>
                <a:lnTo>
                  <a:pt x="1714500" y="228600"/>
                </a:lnTo>
                <a:lnTo>
                  <a:pt x="1714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1375" y="5429199"/>
            <a:ext cx="3640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59380" algn="l"/>
              </a:tabLst>
            </a:pPr>
            <a:r>
              <a:rPr sz="2400" b="1" dirty="0">
                <a:cs typeface="Comic Sans MS"/>
              </a:rPr>
              <a:t>Unbala</a:t>
            </a:r>
            <a:r>
              <a:rPr sz="2400" b="1" spc="5" dirty="0">
                <a:cs typeface="Comic Sans MS"/>
              </a:rPr>
              <a:t>n</a:t>
            </a:r>
            <a:r>
              <a:rPr sz="2400" b="1" dirty="0">
                <a:cs typeface="Comic Sans MS"/>
              </a:rPr>
              <a:t>ced </a:t>
            </a:r>
            <a:r>
              <a:rPr sz="2400" b="1" spc="-5" dirty="0">
                <a:cs typeface="Comic Sans MS"/>
              </a:rPr>
              <a:t>AV</a:t>
            </a:r>
            <a:r>
              <a:rPr sz="2400" b="1" dirty="0">
                <a:cs typeface="Comic Sans MS"/>
              </a:rPr>
              <a:t>L	search  </a:t>
            </a:r>
            <a:r>
              <a:rPr sz="2400" b="1" spc="-5" dirty="0">
                <a:cs typeface="Comic Sans MS"/>
              </a:rPr>
              <a:t>tree </a:t>
            </a:r>
            <a:r>
              <a:rPr sz="2400" b="1" dirty="0">
                <a:cs typeface="Comic Sans MS"/>
              </a:rPr>
              <a:t>after</a:t>
            </a:r>
            <a:r>
              <a:rPr sz="2400" b="1" spc="-4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02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02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0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3594" y="1237234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4" y="169138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37</a:t>
            </a:r>
            <a:endParaRPr sz="280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2304415"/>
            <a:ext cx="1144270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698500">
              <a:lnSpc>
                <a:spcPts val="3105"/>
              </a:lnSpc>
            </a:pPr>
            <a:r>
              <a:rPr sz="2800" spc="-10" dirty="0">
                <a:cs typeface="Comic Sans MS"/>
              </a:rPr>
              <a:t>26</a:t>
            </a:r>
            <a:endParaRPr sz="28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5645" y="2667000"/>
            <a:ext cx="40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41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9775" y="2227910"/>
            <a:ext cx="2248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774700">
              <a:lnSpc>
                <a:spcPts val="2640"/>
              </a:lnSpc>
            </a:pPr>
            <a:r>
              <a:rPr sz="2400" b="1" dirty="0">
                <a:cs typeface="Comic Sans MS"/>
              </a:rPr>
              <a:t>Delete</a:t>
            </a:r>
            <a:r>
              <a:rPr sz="2400" b="1" spc="-11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39</a:t>
            </a:r>
            <a:endParaRPr sz="24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3142615"/>
            <a:ext cx="86042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6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8300" y="29718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" y="39604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5" h="535304">
                <a:moveTo>
                  <a:pt x="344805" y="0"/>
                </a:moveTo>
                <a:lnTo>
                  <a:pt x="0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7340" y="4514469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pc="-5" dirty="0">
                <a:cs typeface="Comic Sans MS"/>
              </a:rPr>
              <a:t>(0</a:t>
            </a:r>
            <a:r>
              <a:rPr sz="2400" b="1" dirty="0">
                <a:cs typeface="Comic Sans MS"/>
              </a:rPr>
              <a:t>)	</a:t>
            </a:r>
            <a:r>
              <a:rPr sz="3600" b="1" baseline="-13888" dirty="0">
                <a:cs typeface="Comic Sans MS"/>
              </a:rPr>
              <a:t>16</a:t>
            </a:r>
            <a:endParaRPr sz="3600" baseline="-13888"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94" y="3244418"/>
            <a:ext cx="18827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  <a:tabLst>
                <a:tab pos="1002665" algn="l"/>
              </a:tabLst>
            </a:pPr>
            <a:r>
              <a:rPr sz="4200" spc="-7" baseline="-42658" dirty="0">
                <a:cs typeface="Comic Sans MS"/>
              </a:rPr>
              <a:t>28	</a:t>
            </a:r>
            <a:r>
              <a:rPr sz="2400" b="1">
                <a:cs typeface="Comic Sans MS"/>
              </a:rPr>
              <a:t>39</a:t>
            </a:r>
            <a:r>
              <a:rPr sz="2400" b="1" spc="-455">
                <a:cs typeface="Comic Sans MS"/>
              </a:rPr>
              <a:t> </a:t>
            </a:r>
            <a:r>
              <a:rPr lang="en-IN" sz="2400" b="1" spc="-455" dirty="0" smtClean="0">
                <a:cs typeface="Comic Sans MS"/>
              </a:rPr>
              <a:t>         </a:t>
            </a:r>
            <a:r>
              <a:rPr sz="2400" b="1" spc="-5" smtClean="0">
                <a:cs typeface="Comic Sans MS"/>
              </a:rPr>
              <a:t>(</a:t>
            </a:r>
            <a:r>
              <a:rPr sz="2400" b="1" spc="-5" dirty="0">
                <a:cs typeface="Comic Sans MS"/>
              </a:rPr>
              <a:t>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00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6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60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18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75628" y="2456815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0029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37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0428" y="27585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26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5209" y="2239334"/>
            <a:ext cx="815975" cy="167576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41</a:t>
            </a:r>
            <a:endParaRPr sz="28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13628" y="3295015"/>
            <a:ext cx="190627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  <a:tabLst>
                <a:tab pos="1459865" algn="l"/>
              </a:tabLst>
            </a:pPr>
            <a:r>
              <a:rPr sz="2800" spc="-5" dirty="0">
                <a:cs typeface="Comic Sans MS"/>
              </a:rPr>
              <a:t>18	</a:t>
            </a:r>
            <a:r>
              <a:rPr sz="2800" spc="-10" dirty="0">
                <a:cs typeface="Comic Sans MS"/>
              </a:rPr>
              <a:t>28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340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7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86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0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81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341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41128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03775" y="4666869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400" b="1" spc="-5" dirty="0">
                <a:cs typeface="Comic Sans MS"/>
              </a:rPr>
              <a:t>(0</a:t>
            </a:r>
            <a:r>
              <a:rPr sz="2400" b="1" dirty="0">
                <a:cs typeface="Comic Sans MS"/>
              </a:rPr>
              <a:t>)	</a:t>
            </a:r>
            <a:r>
              <a:rPr sz="3600" b="1" spc="-7" baseline="-13888" dirty="0">
                <a:cs typeface="Comic Sans MS"/>
              </a:rPr>
              <a:t>16</a:t>
            </a:r>
            <a:endParaRPr sz="3600" baseline="-13888"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38500" y="3200400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762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31977"/>
            <a:ext cx="693712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5515" algn="l"/>
              </a:tabLst>
            </a:pPr>
            <a:r>
              <a:rPr spc="-5" dirty="0"/>
              <a:t>R1	</a:t>
            </a:r>
            <a:r>
              <a:rPr dirty="0"/>
              <a:t>Rotation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29718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57150"/>
                </a:moveTo>
                <a:lnTo>
                  <a:pt x="1714500" y="57150"/>
                </a:lnTo>
                <a:lnTo>
                  <a:pt x="1714500" y="0"/>
                </a:lnTo>
                <a:lnTo>
                  <a:pt x="1828800" y="114300"/>
                </a:lnTo>
                <a:lnTo>
                  <a:pt x="1714500" y="228600"/>
                </a:lnTo>
                <a:lnTo>
                  <a:pt x="1714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4775" y="4722088"/>
            <a:ext cx="38830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spc="-5">
                <a:cs typeface="Comic Sans MS"/>
              </a:rPr>
              <a:t>Balanced </a:t>
            </a:r>
            <a:r>
              <a:rPr sz="2400" b="1" spc="-5" smtClean="0">
                <a:cs typeface="Comic Sans MS"/>
              </a:rPr>
              <a:t>AVL</a:t>
            </a:r>
            <a:r>
              <a:rPr lang="en-IN" sz="2400" b="1" spc="-5" dirty="0" smtClean="0">
                <a:cs typeface="Comic Sans MS"/>
              </a:rPr>
              <a:t> </a:t>
            </a:r>
            <a:r>
              <a:rPr lang="en-IN" sz="2400" b="1" dirty="0" smtClean="0">
                <a:cs typeface="Comic Sans MS"/>
              </a:rPr>
              <a:t>search</a:t>
            </a:r>
            <a:r>
              <a:rPr lang="en-IN" sz="2400" b="1" spc="-95" dirty="0" smtClean="0">
                <a:cs typeface="Comic Sans MS"/>
              </a:rPr>
              <a:t> </a:t>
            </a:r>
            <a:r>
              <a:rPr lang="en-IN" sz="2400" b="1" spc="-5" dirty="0" smtClean="0">
                <a:cs typeface="Comic Sans MS"/>
              </a:rPr>
              <a:t>tree</a:t>
            </a:r>
            <a:endParaRPr lang="en-IN" sz="2400" dirty="0" smtClean="0"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smtClean="0">
                <a:cs typeface="Comic Sans MS"/>
              </a:rPr>
              <a:t>  </a:t>
            </a:r>
            <a:r>
              <a:rPr sz="2400" b="1" dirty="0">
                <a:cs typeface="Comic Sans MS"/>
              </a:rPr>
              <a:t>after</a:t>
            </a:r>
            <a:r>
              <a:rPr sz="2400" b="1" spc="-12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5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0295" y="21316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0295" y="2969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095" y="21316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93594" y="1237234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4" y="169138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37</a:t>
            </a:r>
            <a:endParaRPr sz="280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2304415"/>
            <a:ext cx="1144270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698500">
              <a:lnSpc>
                <a:spcPts val="3105"/>
              </a:lnSpc>
            </a:pPr>
            <a:r>
              <a:rPr sz="2800" spc="-10" dirty="0">
                <a:cs typeface="Comic Sans MS"/>
              </a:rPr>
              <a:t>26</a:t>
            </a:r>
            <a:endParaRPr sz="28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4994" y="3549218"/>
            <a:ext cx="968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4960">
                <a:cs typeface="Comic Sans MS"/>
              </a:rPr>
              <a:t>28</a:t>
            </a:r>
            <a:r>
              <a:rPr sz="4200" spc="-202" baseline="4960">
                <a:cs typeface="Comic Sans MS"/>
              </a:rPr>
              <a:t> </a:t>
            </a:r>
            <a:r>
              <a:rPr lang="en-IN" sz="4200" spc="-202" baseline="4960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(</a:t>
            </a:r>
            <a:r>
              <a:rPr sz="2400" b="1" spc="-5" dirty="0">
                <a:cs typeface="Comic Sans MS"/>
              </a:rPr>
              <a:t>0)</a:t>
            </a:r>
            <a:endParaRPr sz="24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2057400"/>
            <a:ext cx="587375" cy="11239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800" spc="-10" dirty="0">
                <a:cs typeface="Comic Sans MS"/>
              </a:rPr>
              <a:t>41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3142615"/>
            <a:ext cx="86042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6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8300" y="29718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" y="3960495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5" h="535304">
                <a:moveTo>
                  <a:pt x="344805" y="0"/>
                </a:moveTo>
                <a:lnTo>
                  <a:pt x="0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7340" y="4514469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spc="-5" dirty="0">
                <a:cs typeface="Comic Sans MS"/>
              </a:rPr>
              <a:t>(0</a:t>
            </a:r>
            <a:r>
              <a:rPr sz="2400" b="1" dirty="0">
                <a:cs typeface="Comic Sans MS"/>
              </a:rPr>
              <a:t>)	</a:t>
            </a:r>
            <a:r>
              <a:rPr sz="3600" b="1" baseline="-13888" dirty="0">
                <a:cs typeface="Comic Sans MS"/>
              </a:rPr>
              <a:t>16</a:t>
            </a:r>
            <a:endParaRPr sz="3600" baseline="-13888"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0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6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7200" y="3200400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18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19800" y="2362200"/>
            <a:ext cx="62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0029" y="1313761"/>
            <a:ext cx="459105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26</a:t>
            </a:r>
            <a:endParaRPr sz="280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0428" y="2758567"/>
            <a:ext cx="402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828" y="3672916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2665" algn="l"/>
              </a:tabLst>
            </a:pPr>
            <a:r>
              <a:rPr sz="2800" spc="-5" dirty="0">
                <a:cs typeface="Comic Sans MS"/>
              </a:rPr>
              <a:t>16	</a:t>
            </a:r>
            <a:r>
              <a:rPr sz="2800" spc="-10" dirty="0">
                <a:cs typeface="Comic Sans MS"/>
              </a:rPr>
              <a:t>28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5209" y="3523310"/>
            <a:ext cx="434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23809" y="2209800"/>
            <a:ext cx="587375" cy="1123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37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41775" y="2533015"/>
            <a:ext cx="180657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R1</a:t>
            </a:r>
            <a:r>
              <a:rPr sz="2400" b="1" spc="-8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53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67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86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20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341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5200" y="3200400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57209" y="3675964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41</a:t>
            </a:r>
            <a:endParaRPr sz="2400"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62009" y="32950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3175" y="2380615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Delete</a:t>
            </a:r>
            <a:r>
              <a:rPr sz="2400" b="1" spc="-120" dirty="0">
                <a:cs typeface="Comic Sans MS"/>
              </a:rPr>
              <a:t> </a:t>
            </a: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200" y="3810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3810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28194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6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2100" y="31222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5495" y="31222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054221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3038475"/>
            <a:ext cx="62865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7266" y="2558923"/>
            <a:ext cx="90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4200" spc="-7" baseline="-20833" dirty="0">
                <a:cs typeface="Comic Sans MS"/>
              </a:rPr>
              <a:t>C	</a:t>
            </a: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12310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R="8318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644" y="2987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8200" y="22078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200" y="22860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0" y="1066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4495" y="1522094"/>
            <a:ext cx="461009" cy="308610"/>
          </a:xfrm>
          <a:custGeom>
            <a:avLst/>
            <a:gdLst/>
            <a:ahLst/>
            <a:cxnLst/>
            <a:rect l="l" t="t" r="r" b="b"/>
            <a:pathLst>
              <a:path w="461010" h="308610">
                <a:moveTo>
                  <a:pt x="0" y="308609"/>
                </a:moveTo>
                <a:lnTo>
                  <a:pt x="461010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3200" y="1981200"/>
            <a:ext cx="228600" cy="2057400"/>
          </a:xfrm>
          <a:custGeom>
            <a:avLst/>
            <a:gdLst/>
            <a:ahLst/>
            <a:cxnLst/>
            <a:rect l="l" t="t" r="r" b="b"/>
            <a:pathLst>
              <a:path w="228600" h="2057400">
                <a:moveTo>
                  <a:pt x="0" y="2057400"/>
                </a:moveTo>
                <a:lnTo>
                  <a:pt x="228600" y="2057400"/>
                </a:lnTo>
                <a:lnTo>
                  <a:pt x="228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2695" y="1522094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5" h="459105">
                <a:moveTo>
                  <a:pt x="0" y="0"/>
                </a:moveTo>
                <a:lnTo>
                  <a:pt x="344805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7375" y="2682367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81605" y="469214"/>
            <a:ext cx="40894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215">
              <a:lnSpc>
                <a:spcPts val="5160"/>
              </a:lnSpc>
              <a:spcBef>
                <a:spcPts val="105"/>
              </a:spcBef>
              <a:tabLst>
                <a:tab pos="1871345" algn="l"/>
              </a:tabLst>
            </a:pPr>
            <a:r>
              <a:rPr dirty="0"/>
              <a:t>R-1	</a:t>
            </a:r>
            <a:r>
              <a:rPr spc="-5" dirty="0"/>
              <a:t>Ro</a:t>
            </a:r>
            <a:r>
              <a:rPr spc="5" dirty="0"/>
              <a:t>t</a:t>
            </a:r>
            <a:r>
              <a:rPr dirty="0"/>
              <a:t>ation</a:t>
            </a:r>
          </a:p>
          <a:p>
            <a:pPr marL="12700">
              <a:lnSpc>
                <a:spcPts val="3240"/>
              </a:lnSpc>
            </a:pPr>
            <a:r>
              <a:rPr sz="4200" spc="-7" baseline="2976" dirty="0" smtClean="0"/>
              <a:t>A</a:t>
            </a:r>
            <a:r>
              <a:rPr lang="en-IN" sz="4200" spc="-7" baseline="2976" dirty="0" smtClean="0"/>
              <a:t>  </a:t>
            </a:r>
            <a:r>
              <a:rPr sz="4200" spc="532" baseline="2976" dirty="0" smtClean="0"/>
              <a:t> </a:t>
            </a:r>
            <a:r>
              <a:rPr sz="2400" b="1" spc="-5" dirty="0">
                <a:latin typeface="+mn-lt"/>
                <a:cs typeface="Comic Sans MS"/>
              </a:rPr>
              <a:t>(+1)</a:t>
            </a:r>
            <a:endParaRPr sz="2400" dirty="0">
              <a:latin typeface="+mn-lt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8194" y="4130421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  <a:tab pos="1612265" algn="l"/>
              </a:tabLst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L</a:t>
            </a:r>
            <a:r>
              <a:rPr sz="2775" baseline="-21021" dirty="0">
                <a:cs typeface="Comic Sans MS"/>
              </a:rPr>
              <a:t>	</a:t>
            </a: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r>
              <a:rPr sz="2775" baseline="-21021" dirty="0">
                <a:cs typeface="Comic Sans MS"/>
              </a:rPr>
              <a:t>	</a:t>
            </a: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5994" y="3828669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5200" y="99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8533" y="15240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6" y="4296"/>
                </a:lnTo>
                <a:lnTo>
                  <a:pt x="375009" y="16682"/>
                </a:lnTo>
                <a:lnTo>
                  <a:pt x="418319" y="36406"/>
                </a:lnTo>
                <a:lnTo>
                  <a:pt x="457119" y="62716"/>
                </a:lnTo>
                <a:lnTo>
                  <a:pt x="490625" y="94858"/>
                </a:lnTo>
                <a:lnTo>
                  <a:pt x="518051" y="132079"/>
                </a:lnTo>
                <a:lnTo>
                  <a:pt x="538614" y="173629"/>
                </a:lnTo>
                <a:lnTo>
                  <a:pt x="551527" y="218753"/>
                </a:lnTo>
                <a:lnTo>
                  <a:pt x="556006" y="266700"/>
                </a:lnTo>
                <a:lnTo>
                  <a:pt x="551527" y="314646"/>
                </a:lnTo>
                <a:lnTo>
                  <a:pt x="538614" y="359770"/>
                </a:lnTo>
                <a:lnTo>
                  <a:pt x="518051" y="401319"/>
                </a:lnTo>
                <a:lnTo>
                  <a:pt x="490625" y="438541"/>
                </a:lnTo>
                <a:lnTo>
                  <a:pt x="457119" y="470683"/>
                </a:lnTo>
                <a:lnTo>
                  <a:pt x="418319" y="496993"/>
                </a:lnTo>
                <a:lnTo>
                  <a:pt x="375009" y="516717"/>
                </a:lnTo>
                <a:lnTo>
                  <a:pt x="327976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55663" y="22860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1" y="4296"/>
                </a:lnTo>
                <a:lnTo>
                  <a:pt x="374993" y="16682"/>
                </a:lnTo>
                <a:lnTo>
                  <a:pt x="418286" y="36406"/>
                </a:lnTo>
                <a:lnTo>
                  <a:pt x="457066" y="62716"/>
                </a:lnTo>
                <a:lnTo>
                  <a:pt x="490551" y="94858"/>
                </a:lnTo>
                <a:lnTo>
                  <a:pt x="517957" y="132079"/>
                </a:lnTo>
                <a:lnTo>
                  <a:pt x="538503" y="173629"/>
                </a:lnTo>
                <a:lnTo>
                  <a:pt x="551404" y="218753"/>
                </a:lnTo>
                <a:lnTo>
                  <a:pt x="555878" y="266700"/>
                </a:lnTo>
                <a:lnTo>
                  <a:pt x="551404" y="314646"/>
                </a:lnTo>
                <a:lnTo>
                  <a:pt x="538503" y="359770"/>
                </a:lnTo>
                <a:lnTo>
                  <a:pt x="517957" y="401319"/>
                </a:lnTo>
                <a:lnTo>
                  <a:pt x="490551" y="438541"/>
                </a:lnTo>
                <a:lnTo>
                  <a:pt x="457066" y="470683"/>
                </a:lnTo>
                <a:lnTo>
                  <a:pt x="418286" y="496993"/>
                </a:lnTo>
                <a:lnTo>
                  <a:pt x="374993" y="516717"/>
                </a:lnTo>
                <a:lnTo>
                  <a:pt x="327971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14793" y="2308986"/>
            <a:ext cx="23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70418" y="320040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96785" y="320040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5911" y="2741295"/>
            <a:ext cx="121285" cy="459105"/>
          </a:xfrm>
          <a:custGeom>
            <a:avLst/>
            <a:gdLst/>
            <a:ahLst/>
            <a:cxnLst/>
            <a:rect l="l" t="t" r="r" b="b"/>
            <a:pathLst>
              <a:path w="121284" h="459105">
                <a:moveTo>
                  <a:pt x="121158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0134" y="2741295"/>
            <a:ext cx="359410" cy="459105"/>
          </a:xfrm>
          <a:custGeom>
            <a:avLst/>
            <a:gdLst/>
            <a:ahLst/>
            <a:cxnLst/>
            <a:rect l="l" t="t" r="r" b="b"/>
            <a:pathLst>
              <a:path w="359409" h="459105">
                <a:moveTo>
                  <a:pt x="0" y="0"/>
                </a:moveTo>
                <a:lnTo>
                  <a:pt x="35941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38290" y="3901821"/>
            <a:ext cx="23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51650" y="41060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1424" y="3886200"/>
            <a:ext cx="5619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3045" y="1923034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79540" y="10024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9588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12460" y="4744085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05653" y="3749116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23153" y="2514600"/>
            <a:ext cx="238760" cy="1219200"/>
          </a:xfrm>
          <a:custGeom>
            <a:avLst/>
            <a:gdLst/>
            <a:ahLst/>
            <a:cxnLst/>
            <a:rect l="l" t="t" r="r" b="b"/>
            <a:pathLst>
              <a:path w="238760" h="1219200">
                <a:moveTo>
                  <a:pt x="0" y="1219200"/>
                </a:moveTo>
                <a:lnTo>
                  <a:pt x="238264" y="1219200"/>
                </a:lnTo>
                <a:lnTo>
                  <a:pt x="238264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2029" y="1905000"/>
            <a:ext cx="478790" cy="615315"/>
          </a:xfrm>
          <a:custGeom>
            <a:avLst/>
            <a:gdLst/>
            <a:ahLst/>
            <a:cxnLst/>
            <a:rect l="l" t="t" r="r" b="b"/>
            <a:pathLst>
              <a:path w="478790" h="615314">
                <a:moveTo>
                  <a:pt x="478536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55663" y="1981200"/>
            <a:ext cx="278130" cy="381000"/>
          </a:xfrm>
          <a:custGeom>
            <a:avLst/>
            <a:gdLst/>
            <a:ahLst/>
            <a:cxnLst/>
            <a:rect l="l" t="t" r="r" b="b"/>
            <a:pathLst>
              <a:path w="278129" h="381000">
                <a:moveTo>
                  <a:pt x="0" y="0"/>
                </a:moveTo>
                <a:lnTo>
                  <a:pt x="278002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0" y="1295400"/>
            <a:ext cx="461009" cy="308610"/>
          </a:xfrm>
          <a:custGeom>
            <a:avLst/>
            <a:gdLst/>
            <a:ahLst/>
            <a:cxnLst/>
            <a:rect l="l" t="t" r="r" b="b"/>
            <a:pathLst>
              <a:path w="461009" h="308609">
                <a:moveTo>
                  <a:pt x="0" y="308610"/>
                </a:moveTo>
                <a:lnTo>
                  <a:pt x="461009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72400" y="1447800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5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1000" y="19050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0" y="1447800"/>
                </a:moveTo>
                <a:lnTo>
                  <a:pt x="228600" y="1447800"/>
                </a:lnTo>
                <a:lnTo>
                  <a:pt x="228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440294" y="627329"/>
            <a:ext cx="80518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7209" y="3444366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33409" y="23775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Skewed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91000" cy="5029200"/>
          </a:xfrm>
        </p:spPr>
        <p:txBody>
          <a:bodyPr>
            <a:normAutofit/>
          </a:bodyPr>
          <a:lstStyle/>
          <a:p>
            <a:pPr algn="just"/>
            <a:r>
              <a:rPr lang="en-US" sz="2300" dirty="0" smtClean="0"/>
              <a:t>If a tree which is dominated by left child node or right child node, is said to be a </a:t>
            </a:r>
            <a:r>
              <a:rPr lang="en-US" sz="2300" b="1" dirty="0" smtClean="0"/>
              <a:t>Skewed Binary Tree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In a </a:t>
            </a:r>
            <a:r>
              <a:rPr lang="en-US" sz="2300" dirty="0" smtClean="0">
                <a:solidFill>
                  <a:srgbClr val="0070C0"/>
                </a:solidFill>
              </a:rPr>
              <a:t>left skewed tree</a:t>
            </a:r>
            <a:r>
              <a:rPr lang="en-US" sz="2300" dirty="0" smtClean="0"/>
              <a:t>, most of the nodes have the left child without corresponding right child.</a:t>
            </a:r>
          </a:p>
          <a:p>
            <a:pPr algn="just"/>
            <a:r>
              <a:rPr lang="en-US" sz="2300" dirty="0" smtClean="0"/>
              <a:t>In a </a:t>
            </a:r>
            <a:r>
              <a:rPr lang="en-US" sz="2300" dirty="0" smtClean="0">
                <a:solidFill>
                  <a:srgbClr val="0070C0"/>
                </a:solidFill>
              </a:rPr>
              <a:t>right skewed  tree</a:t>
            </a:r>
            <a:r>
              <a:rPr lang="en-US" sz="2300" dirty="0" smtClean="0"/>
              <a:t>, most of the nodes have the right child without corresponding left child.</a:t>
            </a:r>
          </a:p>
          <a:p>
            <a:pPr algn="just"/>
            <a:endParaRPr lang="en-US" sz="2300" dirty="0" smtClean="0"/>
          </a:p>
          <a:p>
            <a:pPr algn="just"/>
            <a:endParaRPr lang="en-US" sz="23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76400"/>
            <a:ext cx="44958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304800"/>
            <a:ext cx="57379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9195" algn="l"/>
              </a:tabLst>
            </a:pPr>
            <a:r>
              <a:rPr dirty="0"/>
              <a:t>R-1	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3175" y="2380615"/>
            <a:ext cx="72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R</a:t>
            </a:r>
            <a:r>
              <a:rPr sz="2400" b="1" spc="-10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-1</a:t>
            </a:r>
            <a:endParaRPr sz="2400"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8194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3505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2100" y="31222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5495" y="31222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4054221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0200" y="3038475"/>
            <a:ext cx="62865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47266" y="2558923"/>
            <a:ext cx="90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4200" spc="-7" baseline="-20833" dirty="0">
                <a:cs typeface="Comic Sans MS"/>
              </a:rPr>
              <a:t>C	</a:t>
            </a: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2044" y="12310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R="8318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644" y="2987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8200" y="22078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0200" y="22860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1066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4495" y="1522094"/>
            <a:ext cx="461009" cy="308610"/>
          </a:xfrm>
          <a:custGeom>
            <a:avLst/>
            <a:gdLst/>
            <a:ahLst/>
            <a:cxnLst/>
            <a:rect l="l" t="t" r="r" b="b"/>
            <a:pathLst>
              <a:path w="461010" h="308610">
                <a:moveTo>
                  <a:pt x="0" y="308609"/>
                </a:moveTo>
                <a:lnTo>
                  <a:pt x="461010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1905000"/>
            <a:ext cx="228600" cy="1752600"/>
          </a:xfrm>
          <a:custGeom>
            <a:avLst/>
            <a:gdLst/>
            <a:ahLst/>
            <a:cxnLst/>
            <a:rect l="l" t="t" r="r" b="b"/>
            <a:pathLst>
              <a:path w="228600" h="1752600">
                <a:moveTo>
                  <a:pt x="0" y="1752600"/>
                </a:moveTo>
                <a:lnTo>
                  <a:pt x="228600" y="1752600"/>
                </a:lnTo>
                <a:lnTo>
                  <a:pt x="228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2695" y="1522094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5" h="459105">
                <a:moveTo>
                  <a:pt x="0" y="0"/>
                </a:moveTo>
                <a:lnTo>
                  <a:pt x="344805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98394" y="1919986"/>
            <a:ext cx="643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5" dirty="0" smtClean="0">
                <a:cs typeface="Comic Sans MS"/>
              </a:rPr>
              <a:t> </a:t>
            </a:r>
            <a:r>
              <a:rPr sz="2800" spc="-5" smtClean="0">
                <a:cs typeface="Comic Sans MS"/>
              </a:rPr>
              <a:t>h</a:t>
            </a:r>
            <a:r>
              <a:rPr sz="2800" spc="-100" smtClean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1604" y="1110742"/>
            <a:ext cx="13997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2976">
                <a:cs typeface="Comic Sans MS"/>
              </a:rPr>
              <a:t>A</a:t>
            </a:r>
            <a:r>
              <a:rPr sz="4200" spc="405" baseline="2976">
                <a:cs typeface="Comic Sans MS"/>
              </a:rPr>
              <a:t> </a:t>
            </a:r>
            <a:r>
              <a:rPr lang="en-IN" sz="4200" spc="405" baseline="2976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(+</a:t>
            </a:r>
            <a:r>
              <a:rPr sz="2400" b="1" spc="-5" dirty="0">
                <a:cs typeface="Comic Sans MS"/>
              </a:rPr>
              <a:t>2)</a:t>
            </a:r>
            <a:endParaRPr sz="2400"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194" y="4130421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  <a:tab pos="1612265" algn="l"/>
              </a:tabLst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L</a:t>
            </a:r>
            <a:r>
              <a:rPr sz="2775" baseline="-21021" dirty="0">
                <a:cs typeface="Comic Sans MS"/>
              </a:rPr>
              <a:t>	</a:t>
            </a: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r>
              <a:rPr sz="2775" baseline="-21021" dirty="0">
                <a:cs typeface="Comic Sans MS"/>
              </a:rPr>
              <a:t>	</a:t>
            </a: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5200" y="99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8533" y="15240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6" y="4296"/>
                </a:lnTo>
                <a:lnTo>
                  <a:pt x="375009" y="16682"/>
                </a:lnTo>
                <a:lnTo>
                  <a:pt x="418319" y="36406"/>
                </a:lnTo>
                <a:lnTo>
                  <a:pt x="457119" y="62716"/>
                </a:lnTo>
                <a:lnTo>
                  <a:pt x="490625" y="94858"/>
                </a:lnTo>
                <a:lnTo>
                  <a:pt x="518051" y="132079"/>
                </a:lnTo>
                <a:lnTo>
                  <a:pt x="538614" y="173629"/>
                </a:lnTo>
                <a:lnTo>
                  <a:pt x="551527" y="218753"/>
                </a:lnTo>
                <a:lnTo>
                  <a:pt x="556006" y="266700"/>
                </a:lnTo>
                <a:lnTo>
                  <a:pt x="551527" y="314646"/>
                </a:lnTo>
                <a:lnTo>
                  <a:pt x="538614" y="359770"/>
                </a:lnTo>
                <a:lnTo>
                  <a:pt x="518051" y="401319"/>
                </a:lnTo>
                <a:lnTo>
                  <a:pt x="490625" y="438541"/>
                </a:lnTo>
                <a:lnTo>
                  <a:pt x="457119" y="470683"/>
                </a:lnTo>
                <a:lnTo>
                  <a:pt x="418319" y="496993"/>
                </a:lnTo>
                <a:lnTo>
                  <a:pt x="375009" y="516717"/>
                </a:lnTo>
                <a:lnTo>
                  <a:pt x="327976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600" y="251460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0" y="2057400"/>
            <a:ext cx="359410" cy="459105"/>
          </a:xfrm>
          <a:custGeom>
            <a:avLst/>
            <a:gdLst/>
            <a:ahLst/>
            <a:cxnLst/>
            <a:rect l="l" t="t" r="r" b="b"/>
            <a:pathLst>
              <a:path w="359409" h="459105">
                <a:moveTo>
                  <a:pt x="0" y="0"/>
                </a:moveTo>
                <a:lnTo>
                  <a:pt x="359409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34200" y="3124200"/>
            <a:ext cx="6061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cs typeface="Comic Sans MS"/>
              </a:rPr>
              <a:t>C</a:t>
            </a:r>
            <a:r>
              <a:rPr lang="en-US" sz="2775" spc="15" baseline="-21021" dirty="0" smtClean="0">
                <a:cs typeface="Comic Sans MS"/>
              </a:rPr>
              <a:t>R</a:t>
            </a:r>
            <a:endParaRPr sz="2775" baseline="-21021" dirty="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7400" y="1295400"/>
            <a:ext cx="663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+1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94628" y="3962400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8657" y="4166617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 dirty="0"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38800" y="3352800"/>
            <a:ext cx="249554" cy="609600"/>
          </a:xfrm>
          <a:custGeom>
            <a:avLst/>
            <a:gdLst/>
            <a:ahLst/>
            <a:cxnLst/>
            <a:rect l="l" t="t" r="r" b="b"/>
            <a:pathLst>
              <a:path w="249554" h="609600">
                <a:moveTo>
                  <a:pt x="0" y="609600"/>
                </a:moveTo>
                <a:lnTo>
                  <a:pt x="248996" y="609600"/>
                </a:lnTo>
                <a:lnTo>
                  <a:pt x="24899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0610" y="1905000"/>
            <a:ext cx="478790" cy="615315"/>
          </a:xfrm>
          <a:custGeom>
            <a:avLst/>
            <a:gdLst/>
            <a:ahLst/>
            <a:cxnLst/>
            <a:rect l="l" t="t" r="r" b="b"/>
            <a:pathLst>
              <a:path w="478790" h="615314">
                <a:moveTo>
                  <a:pt x="478536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0" y="1295400"/>
            <a:ext cx="461009" cy="308610"/>
          </a:xfrm>
          <a:custGeom>
            <a:avLst/>
            <a:gdLst/>
            <a:ahLst/>
            <a:cxnLst/>
            <a:rect l="l" t="t" r="r" b="b"/>
            <a:pathLst>
              <a:path w="461009" h="308609">
                <a:moveTo>
                  <a:pt x="0" y="308610"/>
                </a:moveTo>
                <a:lnTo>
                  <a:pt x="461009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2400" y="1447800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5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63154" y="627329"/>
            <a:ext cx="918845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+2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2800" spc="-5" dirty="0" smtClean="0">
                <a:cs typeface="Comic Sans MS"/>
              </a:rPr>
              <a:t>A</a:t>
            </a:r>
            <a:endParaRPr sz="2800" dirty="0"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81060" y="3505149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 dirty="0"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60775" y="3675964"/>
            <a:ext cx="19551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BF(B) ==</a:t>
            </a:r>
            <a:r>
              <a:rPr sz="2400" b="1" spc="-11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-1,</a:t>
            </a:r>
            <a:endParaRPr sz="2400"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05200" y="4042029"/>
            <a:ext cx="249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use R-1</a:t>
            </a:r>
            <a:r>
              <a:rPr sz="2400" b="1" spc="-8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 dirty="0">
              <a:cs typeface="Comic Sans MS"/>
            </a:endParaRPr>
          </a:p>
        </p:txBody>
      </p:sp>
      <p:sp>
        <p:nvSpPr>
          <p:cNvPr id="51" name="object 21"/>
          <p:cNvSpPr/>
          <p:nvPr/>
        </p:nvSpPr>
        <p:spPr>
          <a:xfrm>
            <a:off x="2743200" y="1981200"/>
            <a:ext cx="228600" cy="1752600"/>
          </a:xfrm>
          <a:custGeom>
            <a:avLst/>
            <a:gdLst/>
            <a:ahLst/>
            <a:cxnLst/>
            <a:rect l="l" t="t" r="r" b="b"/>
            <a:pathLst>
              <a:path w="228600" h="1752600">
                <a:moveTo>
                  <a:pt x="0" y="1752600"/>
                </a:moveTo>
                <a:lnTo>
                  <a:pt x="228600" y="1752600"/>
                </a:lnTo>
                <a:lnTo>
                  <a:pt x="228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7"/>
          <p:cNvSpPr/>
          <p:nvPr/>
        </p:nvSpPr>
        <p:spPr>
          <a:xfrm>
            <a:off x="5768340" y="24384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6" y="4296"/>
                </a:lnTo>
                <a:lnTo>
                  <a:pt x="375009" y="16682"/>
                </a:lnTo>
                <a:lnTo>
                  <a:pt x="418319" y="36406"/>
                </a:lnTo>
                <a:lnTo>
                  <a:pt x="457119" y="62716"/>
                </a:lnTo>
                <a:lnTo>
                  <a:pt x="490625" y="94858"/>
                </a:lnTo>
                <a:lnTo>
                  <a:pt x="518051" y="132079"/>
                </a:lnTo>
                <a:lnTo>
                  <a:pt x="538614" y="173629"/>
                </a:lnTo>
                <a:lnTo>
                  <a:pt x="551527" y="218753"/>
                </a:lnTo>
                <a:lnTo>
                  <a:pt x="556006" y="266700"/>
                </a:lnTo>
                <a:lnTo>
                  <a:pt x="551527" y="314646"/>
                </a:lnTo>
                <a:lnTo>
                  <a:pt x="538614" y="359770"/>
                </a:lnTo>
                <a:lnTo>
                  <a:pt x="518051" y="401319"/>
                </a:lnTo>
                <a:lnTo>
                  <a:pt x="490625" y="438541"/>
                </a:lnTo>
                <a:lnTo>
                  <a:pt x="457119" y="470683"/>
                </a:lnTo>
                <a:lnTo>
                  <a:pt x="418319" y="496993"/>
                </a:lnTo>
                <a:lnTo>
                  <a:pt x="375009" y="516717"/>
                </a:lnTo>
                <a:lnTo>
                  <a:pt x="327976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0"/>
          <p:cNvSpPr/>
          <p:nvPr/>
        </p:nvSpPr>
        <p:spPr>
          <a:xfrm>
            <a:off x="5791200" y="2971800"/>
            <a:ext cx="173990" cy="381000"/>
          </a:xfrm>
          <a:custGeom>
            <a:avLst/>
            <a:gdLst/>
            <a:ahLst/>
            <a:cxnLst/>
            <a:rect l="l" t="t" r="r" b="b"/>
            <a:pathLst>
              <a:path w="478790" h="615314">
                <a:moveTo>
                  <a:pt x="478536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6629400" y="1600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867400" y="2514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8" name="object 30"/>
          <p:cNvSpPr/>
          <p:nvPr/>
        </p:nvSpPr>
        <p:spPr>
          <a:xfrm>
            <a:off x="6480429" y="336693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2"/>
          <p:cNvSpPr/>
          <p:nvPr/>
        </p:nvSpPr>
        <p:spPr>
          <a:xfrm>
            <a:off x="6251829" y="2909730"/>
            <a:ext cx="359410" cy="459105"/>
          </a:xfrm>
          <a:custGeom>
            <a:avLst/>
            <a:gdLst/>
            <a:ahLst/>
            <a:cxnLst/>
            <a:rect l="l" t="t" r="r" b="b"/>
            <a:pathLst>
              <a:path w="359409" h="459105">
                <a:moveTo>
                  <a:pt x="0" y="0"/>
                </a:moveTo>
                <a:lnTo>
                  <a:pt x="359409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3"/>
          <p:cNvSpPr txBox="1"/>
          <p:nvPr/>
        </p:nvSpPr>
        <p:spPr>
          <a:xfrm>
            <a:off x="6328029" y="3976530"/>
            <a:ext cx="6061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>
                <a:cs typeface="Comic Sans MS"/>
              </a:rPr>
              <a:t> </a:t>
            </a:r>
            <a:r>
              <a:rPr sz="2800" spc="-10" dirty="0" smtClean="0">
                <a:cs typeface="Comic Sans MS"/>
              </a:rPr>
              <a:t>C</a:t>
            </a:r>
            <a:r>
              <a:rPr lang="en-US" sz="2775" spc="15" baseline="-21021" dirty="0" smtClean="0">
                <a:cs typeface="Comic Sans MS"/>
              </a:rPr>
              <a:t>L</a:t>
            </a:r>
            <a:endParaRPr sz="2775" baseline="-21021" dirty="0">
              <a:cs typeface="Comic Sans MS"/>
            </a:endParaRPr>
          </a:p>
        </p:txBody>
      </p:sp>
      <p:sp>
        <p:nvSpPr>
          <p:cNvPr id="61" name="object 35"/>
          <p:cNvSpPr txBox="1"/>
          <p:nvPr/>
        </p:nvSpPr>
        <p:spPr>
          <a:xfrm>
            <a:off x="5280025" y="2361044"/>
            <a:ext cx="663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cs typeface="Comic Sans MS"/>
              </a:rPr>
              <a:t>(0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69214"/>
            <a:ext cx="566178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9195" algn="l"/>
              </a:tabLst>
            </a:pPr>
            <a:r>
              <a:rPr dirty="0"/>
              <a:t>R-1	Rotation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3175" y="2380615"/>
            <a:ext cx="72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R</a:t>
            </a:r>
            <a:r>
              <a:rPr sz="2400" b="1" spc="-10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-1</a:t>
            </a:r>
            <a:endParaRPr sz="2400"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5200" y="99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8533" y="15240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6" y="4296"/>
                </a:lnTo>
                <a:lnTo>
                  <a:pt x="375009" y="16682"/>
                </a:lnTo>
                <a:lnTo>
                  <a:pt x="418319" y="36406"/>
                </a:lnTo>
                <a:lnTo>
                  <a:pt x="457119" y="62716"/>
                </a:lnTo>
                <a:lnTo>
                  <a:pt x="490625" y="94858"/>
                </a:lnTo>
                <a:lnTo>
                  <a:pt x="518051" y="132079"/>
                </a:lnTo>
                <a:lnTo>
                  <a:pt x="538614" y="173629"/>
                </a:lnTo>
                <a:lnTo>
                  <a:pt x="551527" y="218753"/>
                </a:lnTo>
                <a:lnTo>
                  <a:pt x="556006" y="266700"/>
                </a:lnTo>
                <a:lnTo>
                  <a:pt x="551527" y="314646"/>
                </a:lnTo>
                <a:lnTo>
                  <a:pt x="538614" y="359770"/>
                </a:lnTo>
                <a:lnTo>
                  <a:pt x="518051" y="401319"/>
                </a:lnTo>
                <a:lnTo>
                  <a:pt x="490625" y="438541"/>
                </a:lnTo>
                <a:lnTo>
                  <a:pt x="457119" y="470683"/>
                </a:lnTo>
                <a:lnTo>
                  <a:pt x="418319" y="496993"/>
                </a:lnTo>
                <a:lnTo>
                  <a:pt x="375009" y="516717"/>
                </a:lnTo>
                <a:lnTo>
                  <a:pt x="327976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01000" y="1905000"/>
            <a:ext cx="556260" cy="533400"/>
          </a:xfrm>
          <a:custGeom>
            <a:avLst/>
            <a:gdLst/>
            <a:ahLst/>
            <a:cxnLst/>
            <a:rect l="l" t="t" r="r" b="b"/>
            <a:pathLst>
              <a:path w="556259" h="533400">
                <a:moveTo>
                  <a:pt x="0" y="266700"/>
                </a:moveTo>
                <a:lnTo>
                  <a:pt x="4478" y="218753"/>
                </a:lnTo>
                <a:lnTo>
                  <a:pt x="17391" y="173629"/>
                </a:lnTo>
                <a:lnTo>
                  <a:pt x="37954" y="132080"/>
                </a:lnTo>
                <a:lnTo>
                  <a:pt x="65380" y="94858"/>
                </a:lnTo>
                <a:lnTo>
                  <a:pt x="98886" y="62716"/>
                </a:lnTo>
                <a:lnTo>
                  <a:pt x="137686" y="36406"/>
                </a:lnTo>
                <a:lnTo>
                  <a:pt x="180996" y="16682"/>
                </a:lnTo>
                <a:lnTo>
                  <a:pt x="228029" y="4296"/>
                </a:lnTo>
                <a:lnTo>
                  <a:pt x="278002" y="0"/>
                </a:lnTo>
                <a:lnTo>
                  <a:pt x="327971" y="4296"/>
                </a:lnTo>
                <a:lnTo>
                  <a:pt x="374993" y="16682"/>
                </a:lnTo>
                <a:lnTo>
                  <a:pt x="418286" y="36406"/>
                </a:lnTo>
                <a:lnTo>
                  <a:pt x="457066" y="62716"/>
                </a:lnTo>
                <a:lnTo>
                  <a:pt x="490551" y="94858"/>
                </a:lnTo>
                <a:lnTo>
                  <a:pt x="517957" y="132079"/>
                </a:lnTo>
                <a:lnTo>
                  <a:pt x="538503" y="173629"/>
                </a:lnTo>
                <a:lnTo>
                  <a:pt x="551404" y="218753"/>
                </a:lnTo>
                <a:lnTo>
                  <a:pt x="555878" y="266700"/>
                </a:lnTo>
                <a:lnTo>
                  <a:pt x="551404" y="314646"/>
                </a:lnTo>
                <a:lnTo>
                  <a:pt x="538503" y="359770"/>
                </a:lnTo>
                <a:lnTo>
                  <a:pt x="517957" y="401319"/>
                </a:lnTo>
                <a:lnTo>
                  <a:pt x="490551" y="438541"/>
                </a:lnTo>
                <a:lnTo>
                  <a:pt x="457066" y="470683"/>
                </a:lnTo>
                <a:lnTo>
                  <a:pt x="418286" y="496993"/>
                </a:lnTo>
                <a:lnTo>
                  <a:pt x="374993" y="516717"/>
                </a:lnTo>
                <a:lnTo>
                  <a:pt x="327971" y="529103"/>
                </a:lnTo>
                <a:lnTo>
                  <a:pt x="278002" y="533400"/>
                </a:lnTo>
                <a:lnTo>
                  <a:pt x="228029" y="529103"/>
                </a:lnTo>
                <a:lnTo>
                  <a:pt x="180996" y="516717"/>
                </a:lnTo>
                <a:lnTo>
                  <a:pt x="137686" y="496993"/>
                </a:lnTo>
                <a:lnTo>
                  <a:pt x="98886" y="470683"/>
                </a:lnTo>
                <a:lnTo>
                  <a:pt x="65380" y="438541"/>
                </a:lnTo>
                <a:lnTo>
                  <a:pt x="37954" y="401320"/>
                </a:lnTo>
                <a:lnTo>
                  <a:pt x="17391" y="359770"/>
                </a:lnTo>
                <a:lnTo>
                  <a:pt x="4478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48600" y="281940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600" y="2514600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59" h="533400">
                <a:moveTo>
                  <a:pt x="0" y="533400"/>
                </a:moveTo>
                <a:lnTo>
                  <a:pt x="238264" y="533400"/>
                </a:lnTo>
                <a:lnTo>
                  <a:pt x="23826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1000" y="2362200"/>
            <a:ext cx="121285" cy="459105"/>
          </a:xfrm>
          <a:custGeom>
            <a:avLst/>
            <a:gdLst/>
            <a:ahLst/>
            <a:cxnLst/>
            <a:rect l="l" t="t" r="r" b="b"/>
            <a:pathLst>
              <a:path w="121284" h="459105">
                <a:moveTo>
                  <a:pt x="121157" y="0"/>
                </a:moveTo>
                <a:lnTo>
                  <a:pt x="0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0" y="2057400"/>
            <a:ext cx="359410" cy="459105"/>
          </a:xfrm>
          <a:custGeom>
            <a:avLst/>
            <a:gdLst/>
            <a:ahLst/>
            <a:cxnLst/>
            <a:rect l="l" t="t" r="r" b="b"/>
            <a:pathLst>
              <a:path w="359409" h="459105">
                <a:moveTo>
                  <a:pt x="0" y="0"/>
                </a:moveTo>
                <a:lnTo>
                  <a:pt x="359409" y="4591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32880" y="3124200"/>
            <a:ext cx="6061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95259" y="3428949"/>
            <a:ext cx="6057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045" y="1923034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89828" y="4666869"/>
            <a:ext cx="31207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b="1" spc="-5" smtClean="0">
                <a:cs typeface="Comic Sans MS"/>
              </a:rPr>
              <a:t>Balanced</a:t>
            </a:r>
            <a:r>
              <a:rPr lang="en-IN" sz="2400" b="1" spc="-5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94628" y="3291966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8657" y="3496183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923153" y="2514600"/>
            <a:ext cx="249554" cy="609600"/>
          </a:xfrm>
          <a:custGeom>
            <a:avLst/>
            <a:gdLst/>
            <a:ahLst/>
            <a:cxnLst/>
            <a:rect l="l" t="t" r="r" b="b"/>
            <a:pathLst>
              <a:path w="249554" h="609600">
                <a:moveTo>
                  <a:pt x="0" y="609600"/>
                </a:moveTo>
                <a:lnTo>
                  <a:pt x="248996" y="609600"/>
                </a:lnTo>
                <a:lnTo>
                  <a:pt x="24899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2029" y="1905000"/>
            <a:ext cx="478790" cy="615315"/>
          </a:xfrm>
          <a:custGeom>
            <a:avLst/>
            <a:gdLst/>
            <a:ahLst/>
            <a:cxnLst/>
            <a:rect l="l" t="t" r="r" b="b"/>
            <a:pathLst>
              <a:path w="478790" h="615314">
                <a:moveTo>
                  <a:pt x="478536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58200" y="2362200"/>
            <a:ext cx="278130" cy="381000"/>
          </a:xfrm>
          <a:custGeom>
            <a:avLst/>
            <a:gdLst/>
            <a:ahLst/>
            <a:cxnLst/>
            <a:rect l="l" t="t" r="r" b="b"/>
            <a:pathLst>
              <a:path w="278129" h="381000">
                <a:moveTo>
                  <a:pt x="0" y="0"/>
                </a:moveTo>
                <a:lnTo>
                  <a:pt x="278002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0" y="1295400"/>
            <a:ext cx="461009" cy="308610"/>
          </a:xfrm>
          <a:custGeom>
            <a:avLst/>
            <a:gdLst/>
            <a:ahLst/>
            <a:cxnLst/>
            <a:rect l="l" t="t" r="r" b="b"/>
            <a:pathLst>
              <a:path w="461009" h="308609">
                <a:moveTo>
                  <a:pt x="0" y="308610"/>
                </a:moveTo>
                <a:lnTo>
                  <a:pt x="461009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72400" y="1447800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5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34400" y="274320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63155" y="627329"/>
            <a:ext cx="59563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81060" y="3505149"/>
            <a:ext cx="434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04228" y="1002420"/>
            <a:ext cx="642620" cy="192937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  <a:p>
            <a:pPr marL="32131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 dirty="0"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cs typeface="Comic Sans MS"/>
              </a:rPr>
              <a:t>h</a:t>
            </a:r>
            <a:r>
              <a:rPr sz="2800" spc="-120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 dirty="0"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81009" y="1827554"/>
            <a:ext cx="642620" cy="10782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880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5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56672"/>
            <a:ext cx="2790825" cy="321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304800" y="2971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(0)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69214"/>
            <a:ext cx="696899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R-1 Rotation</a:t>
            </a:r>
            <a:r>
              <a:rPr spc="-13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" y="3122295"/>
            <a:ext cx="269240" cy="535305"/>
          </a:xfrm>
          <a:custGeom>
            <a:avLst/>
            <a:gdLst/>
            <a:ahLst/>
            <a:cxnLst/>
            <a:rect l="l" t="t" r="r" b="b"/>
            <a:pathLst>
              <a:path w="269240" h="535304">
                <a:moveTo>
                  <a:pt x="268617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20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7895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394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695" y="2438400"/>
            <a:ext cx="106870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622300">
              <a:lnSpc>
                <a:spcPts val="3105"/>
              </a:lnSpc>
            </a:pPr>
            <a:r>
              <a:rPr sz="2800" spc="-10" dirty="0">
                <a:cs typeface="Comic Sans MS"/>
              </a:rPr>
              <a:t>22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8794" y="2514600"/>
            <a:ext cx="247777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3600" b="1" spc="-7" baseline="27777" dirty="0">
                <a:cs typeface="Comic Sans MS"/>
              </a:rPr>
              <a:t>(-1)	</a:t>
            </a:r>
            <a:r>
              <a:rPr sz="2400" b="1" dirty="0">
                <a:cs typeface="Comic Sans MS"/>
              </a:rPr>
              <a:t>Delete</a:t>
            </a:r>
            <a:r>
              <a:rPr sz="2400" b="1" spc="-11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52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cs typeface="Comic Sans MS"/>
              </a:rPr>
              <a:t>48</a:t>
            </a:r>
            <a:endParaRPr sz="2800" dirty="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810" y="3295015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32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8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45994" y="352051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52</a:t>
            </a:r>
            <a:endParaRPr sz="2800" dirty="0"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6794" y="3473018"/>
            <a:ext cx="1068070" cy="141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30753">
                <a:cs typeface="Comic Sans MS"/>
              </a:rPr>
              <a:t>28</a:t>
            </a:r>
            <a:r>
              <a:rPr sz="4200" spc="-217" baseline="-30753">
                <a:cs typeface="Comic Sans MS"/>
              </a:rPr>
              <a:t> </a:t>
            </a:r>
            <a:r>
              <a:rPr lang="en-IN" sz="4200" spc="-217" baseline="-30753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(</a:t>
            </a:r>
            <a:r>
              <a:rPr sz="2400" b="1" spc="-5" dirty="0">
                <a:cs typeface="Comic Sans MS"/>
              </a:rPr>
              <a:t>0)</a:t>
            </a:r>
            <a:endParaRPr sz="2400">
              <a:cs typeface="Comic Sans MS"/>
            </a:endParaRPr>
          </a:p>
          <a:p>
            <a:pPr marL="622300">
              <a:lnSpc>
                <a:spcPct val="100000"/>
              </a:lnSpc>
              <a:spcBef>
                <a:spcPts val="4215"/>
              </a:spcBef>
            </a:pPr>
            <a:r>
              <a:rPr sz="2800" spc="-10" dirty="0">
                <a:cs typeface="Comic Sans MS"/>
              </a:rPr>
              <a:t>29</a:t>
            </a:r>
            <a:endParaRPr sz="2800"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644" y="4511421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23</a:t>
            </a:r>
            <a:endParaRPr sz="2800"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43200" y="3276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7800" y="4180840"/>
            <a:ext cx="342900" cy="391160"/>
          </a:xfrm>
          <a:custGeom>
            <a:avLst/>
            <a:gdLst/>
            <a:ahLst/>
            <a:cxnLst/>
            <a:rect l="l" t="t" r="r" b="b"/>
            <a:pathLst>
              <a:path w="342900" h="391160">
                <a:moveTo>
                  <a:pt x="342900" y="0"/>
                </a:moveTo>
                <a:lnTo>
                  <a:pt x="0" y="391160"/>
                </a:lnTo>
              </a:path>
            </a:pathLst>
          </a:custGeom>
          <a:ln w="317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200" y="41148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00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3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084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84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42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2809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 dirty="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8530" y="2438400"/>
            <a:ext cx="1144270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698500">
              <a:lnSpc>
                <a:spcPts val="3105"/>
              </a:lnSpc>
            </a:pPr>
            <a:r>
              <a:rPr sz="2800" spc="-10" dirty="0">
                <a:cs typeface="Comic Sans MS"/>
              </a:rPr>
              <a:t>22</a:t>
            </a:r>
            <a:endParaRPr sz="28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3829" y="3473018"/>
            <a:ext cx="969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30753" dirty="0">
                <a:cs typeface="Comic Sans MS"/>
              </a:rPr>
              <a:t>28</a:t>
            </a:r>
            <a:r>
              <a:rPr sz="4200" spc="-202" baseline="-30753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76209" y="2209800"/>
            <a:ext cx="587375" cy="1123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48</a:t>
            </a:r>
            <a:endParaRPr sz="28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4628" y="3295015"/>
            <a:ext cx="6311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48400" y="4572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9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90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724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34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65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9400" y="4038600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27575" y="5276494"/>
            <a:ext cx="3509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Unbalanced </a:t>
            </a:r>
            <a:r>
              <a:rPr sz="2400" b="1" spc="-5" dirty="0">
                <a:cs typeface="Comic Sans MS"/>
              </a:rPr>
              <a:t>AVL</a:t>
            </a:r>
            <a:r>
              <a:rPr sz="2400" b="1" spc="-75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search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tree </a:t>
            </a:r>
            <a:r>
              <a:rPr sz="2400" b="1" dirty="0">
                <a:cs typeface="Comic Sans MS"/>
              </a:rPr>
              <a:t>after</a:t>
            </a:r>
            <a:r>
              <a:rPr sz="2400" b="1" spc="-50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1828" y="4514469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3600" b="1" spc="-7" baseline="-27777" dirty="0">
                <a:cs typeface="Comic Sans MS"/>
              </a:rPr>
              <a:t>2</a:t>
            </a:r>
            <a:r>
              <a:rPr sz="3600" b="1" baseline="-27777" dirty="0">
                <a:cs typeface="Comic Sans MS"/>
              </a:rPr>
              <a:t>3	</a:t>
            </a: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1400" y="41148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00009" y="443826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29</a:t>
            </a:r>
            <a:endParaRPr sz="24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9214"/>
            <a:ext cx="681659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R-1 Rotation</a:t>
            </a:r>
            <a:r>
              <a:rPr spc="-13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" y="3122295"/>
            <a:ext cx="269240" cy="535305"/>
          </a:xfrm>
          <a:custGeom>
            <a:avLst/>
            <a:gdLst/>
            <a:ahLst/>
            <a:cxnLst/>
            <a:rect l="l" t="t" r="r" b="b"/>
            <a:pathLst>
              <a:path w="269240" h="535304">
                <a:moveTo>
                  <a:pt x="268617" y="0"/>
                </a:moveTo>
                <a:lnTo>
                  <a:pt x="0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0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20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5" h="535304">
                <a:moveTo>
                  <a:pt x="0" y="0"/>
                </a:moveTo>
                <a:lnTo>
                  <a:pt x="1924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7895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394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 smtClean="0">
                <a:cs typeface="Comic Sans MS"/>
              </a:rPr>
              <a:t>(+</a:t>
            </a:r>
            <a:r>
              <a:rPr lang="en-US" sz="2400" b="1" spc="-5" dirty="0" smtClean="0">
                <a:cs typeface="Comic Sans MS"/>
              </a:rPr>
              <a:t>2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 dirty="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695" y="2438400"/>
            <a:ext cx="106870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622300">
              <a:lnSpc>
                <a:spcPts val="3105"/>
              </a:lnSpc>
            </a:pPr>
            <a:r>
              <a:rPr sz="2800" spc="-10" dirty="0">
                <a:cs typeface="Comic Sans MS"/>
              </a:rPr>
              <a:t>22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8794" y="2514600"/>
            <a:ext cx="2969006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3600" b="1" spc="-7" baseline="27777" dirty="0">
                <a:cs typeface="Comic Sans MS"/>
              </a:rPr>
              <a:t>(-1)	</a:t>
            </a:r>
            <a:r>
              <a:rPr lang="en-US" sz="2400" b="1" dirty="0" smtClean="0">
                <a:cs typeface="Comic Sans MS"/>
              </a:rPr>
              <a:t>R-1 Rotation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cs typeface="Comic Sans MS"/>
              </a:rPr>
              <a:t>48</a:t>
            </a:r>
            <a:endParaRPr sz="2800" dirty="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810" y="3295015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6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8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6794" y="3473018"/>
            <a:ext cx="1068070" cy="141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30753">
                <a:cs typeface="Comic Sans MS"/>
              </a:rPr>
              <a:t>28</a:t>
            </a:r>
            <a:r>
              <a:rPr sz="4200" spc="-217" baseline="-30753">
                <a:cs typeface="Comic Sans MS"/>
              </a:rPr>
              <a:t> </a:t>
            </a:r>
            <a:r>
              <a:rPr lang="en-IN" sz="4200" spc="-217" baseline="-30753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(</a:t>
            </a:r>
            <a:r>
              <a:rPr sz="2400" b="1" spc="-5" dirty="0">
                <a:cs typeface="Comic Sans MS"/>
              </a:rPr>
              <a:t>0)</a:t>
            </a:r>
            <a:endParaRPr sz="2400">
              <a:cs typeface="Comic Sans MS"/>
            </a:endParaRPr>
          </a:p>
          <a:p>
            <a:pPr marL="622300">
              <a:lnSpc>
                <a:spcPct val="100000"/>
              </a:lnSpc>
              <a:spcBef>
                <a:spcPts val="4215"/>
              </a:spcBef>
            </a:pPr>
            <a:r>
              <a:rPr sz="2800" spc="-10" dirty="0">
                <a:cs typeface="Comic Sans MS"/>
              </a:rPr>
              <a:t>29</a:t>
            </a:r>
            <a:endParaRPr sz="2800"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644" y="4511421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23</a:t>
            </a:r>
            <a:endParaRPr sz="2800"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7800" y="4180840"/>
            <a:ext cx="342900" cy="391160"/>
          </a:xfrm>
          <a:custGeom>
            <a:avLst/>
            <a:gdLst/>
            <a:ahLst/>
            <a:cxnLst/>
            <a:rect l="l" t="t" r="r" b="b"/>
            <a:pathLst>
              <a:path w="342900" h="391160">
                <a:moveTo>
                  <a:pt x="342900" y="0"/>
                </a:moveTo>
                <a:lnTo>
                  <a:pt x="0" y="391160"/>
                </a:lnTo>
              </a:path>
            </a:pathLst>
          </a:custGeom>
          <a:ln w="317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200" y="41148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3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084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84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42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242809" y="1313761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(+2)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8530" y="2438400"/>
            <a:ext cx="1144270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+</a:t>
            </a:r>
            <a:r>
              <a:rPr sz="2400" b="1" spc="-5" dirty="0" smtClean="0">
                <a:cs typeface="Comic Sans MS"/>
              </a:rPr>
              <a:t>1</a:t>
            </a:r>
            <a:r>
              <a:rPr sz="2400" b="1" spc="-5" dirty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698500">
              <a:lnSpc>
                <a:spcPts val="3105"/>
              </a:lnSpc>
            </a:pPr>
            <a:r>
              <a:rPr sz="2800" spc="-10" dirty="0" smtClean="0">
                <a:cs typeface="Comic Sans MS"/>
              </a:rPr>
              <a:t>2</a:t>
            </a:r>
            <a:r>
              <a:rPr lang="en-US" sz="2800" spc="-10" dirty="0" smtClean="0">
                <a:cs typeface="Comic Sans MS"/>
              </a:rPr>
              <a:t>8</a:t>
            </a:r>
            <a:endParaRPr sz="2800" dirty="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3829" y="3473018"/>
            <a:ext cx="969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7" baseline="-30753" dirty="0" smtClean="0">
                <a:cs typeface="Comic Sans MS"/>
              </a:rPr>
              <a:t>2</a:t>
            </a:r>
            <a:r>
              <a:rPr lang="en-US" sz="4200" spc="-7" baseline="-30753" dirty="0" smtClean="0">
                <a:cs typeface="Comic Sans MS"/>
              </a:rPr>
              <a:t>9</a:t>
            </a:r>
            <a:r>
              <a:rPr sz="4200" spc="-202" baseline="-30753" dirty="0" smtClean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76209" y="2209800"/>
            <a:ext cx="587375" cy="11233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1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cs typeface="Comic Sans MS"/>
              </a:rPr>
              <a:t>48</a:t>
            </a:r>
            <a:endParaRPr sz="28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4628" y="3295015"/>
            <a:ext cx="6311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0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22</a:t>
            </a:r>
            <a:endParaRPr sz="2800" dirty="0"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43397" y="4572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9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90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724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34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65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27575" y="5276494"/>
            <a:ext cx="3509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Unbalanced </a:t>
            </a:r>
            <a:r>
              <a:rPr sz="2400" b="1" spc="-5" dirty="0">
                <a:cs typeface="Comic Sans MS"/>
              </a:rPr>
              <a:t>AVL</a:t>
            </a:r>
            <a:r>
              <a:rPr sz="2400" b="1" spc="-75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search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cs typeface="Comic Sans MS"/>
              </a:rPr>
              <a:t>tree </a:t>
            </a:r>
            <a:r>
              <a:rPr sz="2400" b="1" dirty="0">
                <a:cs typeface="Comic Sans MS"/>
              </a:rPr>
              <a:t>after</a:t>
            </a:r>
            <a:r>
              <a:rPr sz="2400" b="1" spc="-50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46825" y="4514469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3600" b="1" spc="-7" baseline="-27777" dirty="0">
                <a:cs typeface="Comic Sans MS"/>
              </a:rPr>
              <a:t>2</a:t>
            </a:r>
            <a:r>
              <a:rPr sz="3600" b="1" baseline="-27777" dirty="0">
                <a:cs typeface="Comic Sans MS"/>
              </a:rPr>
              <a:t>3	</a:t>
            </a: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</p:txBody>
      </p:sp>
      <p:sp>
        <p:nvSpPr>
          <p:cNvPr id="47" name="object 35"/>
          <p:cNvSpPr txBox="1"/>
          <p:nvPr/>
        </p:nvSpPr>
        <p:spPr>
          <a:xfrm>
            <a:off x="5261228" y="4351656"/>
            <a:ext cx="6311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18</a:t>
            </a:r>
            <a:endParaRPr sz="2800" dirty="0">
              <a:cs typeface="Comic Sans MS"/>
            </a:endParaRPr>
          </a:p>
        </p:txBody>
      </p:sp>
      <p:sp>
        <p:nvSpPr>
          <p:cNvPr id="48" name="object 41"/>
          <p:cNvSpPr/>
          <p:nvPr/>
        </p:nvSpPr>
        <p:spPr>
          <a:xfrm>
            <a:off x="5753100" y="41148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7"/>
          <p:cNvSpPr/>
          <p:nvPr/>
        </p:nvSpPr>
        <p:spPr>
          <a:xfrm>
            <a:off x="53340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29"/>
          <p:cNvSpPr/>
          <p:nvPr/>
        </p:nvSpPr>
        <p:spPr>
          <a:xfrm>
            <a:off x="6360795" y="41128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69214"/>
            <a:ext cx="6892797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R-1 Rotation</a:t>
            </a:r>
            <a:r>
              <a:rPr spc="-130" dirty="0"/>
              <a:t> </a:t>
            </a:r>
            <a:r>
              <a:rPr dirty="0" smtClean="0"/>
              <a:t>Example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76200"/>
                </a:moveTo>
                <a:lnTo>
                  <a:pt x="2133600" y="76200"/>
                </a:lnTo>
                <a:lnTo>
                  <a:pt x="2133600" y="0"/>
                </a:lnTo>
                <a:lnTo>
                  <a:pt x="2286000" y="152400"/>
                </a:lnTo>
                <a:lnTo>
                  <a:pt x="2133600" y="304800"/>
                </a:lnTo>
                <a:lnTo>
                  <a:pt x="21336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8494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09" h="461010">
                <a:moveTo>
                  <a:pt x="308609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08494" y="3122295"/>
            <a:ext cx="192405" cy="535305"/>
          </a:xfrm>
          <a:custGeom>
            <a:avLst/>
            <a:gdLst/>
            <a:ahLst/>
            <a:cxnLst/>
            <a:rect l="l" t="t" r="r" b="b"/>
            <a:pathLst>
              <a:path w="192404" h="535304">
                <a:moveTo>
                  <a:pt x="0" y="0"/>
                </a:moveTo>
                <a:lnTo>
                  <a:pt x="192404" y="53530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4294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4" h="535305">
                <a:moveTo>
                  <a:pt x="0" y="0"/>
                </a:moveTo>
                <a:lnTo>
                  <a:pt x="268604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47028" y="24568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42809" y="1313761"/>
            <a:ext cx="45847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28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2829" y="2758567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22</a:t>
            </a:r>
            <a:endParaRPr sz="28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9609" y="359671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48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10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98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390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24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58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86500" y="3124200"/>
            <a:ext cx="342900" cy="533400"/>
          </a:xfrm>
          <a:custGeom>
            <a:avLst/>
            <a:gdLst/>
            <a:ahLst/>
            <a:cxnLst/>
            <a:rect l="l" t="t" r="r" b="b"/>
            <a:pathLst>
              <a:path w="342900" h="533400">
                <a:moveTo>
                  <a:pt x="34290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72400" y="3352800"/>
            <a:ext cx="344805" cy="535305"/>
          </a:xfrm>
          <a:custGeom>
            <a:avLst/>
            <a:gdLst/>
            <a:ahLst/>
            <a:cxnLst/>
            <a:rect l="l" t="t" r="r" b="b"/>
            <a:pathLst>
              <a:path w="344804" h="535304">
                <a:moveTo>
                  <a:pt x="344804" y="0"/>
                </a:moveTo>
                <a:lnTo>
                  <a:pt x="0" y="5353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776209" y="2289175"/>
            <a:ext cx="58737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cs typeface="Comic Sans MS"/>
              </a:rPr>
              <a:t>44</a:t>
            </a:r>
            <a:endParaRPr sz="2400"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27575" y="5276494"/>
            <a:ext cx="38938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</a:tabLst>
            </a:pPr>
            <a:r>
              <a:rPr sz="2400" b="1" spc="-5" dirty="0">
                <a:cs typeface="Comic Sans MS"/>
              </a:rPr>
              <a:t>Balanced	AVL search</a:t>
            </a:r>
            <a:r>
              <a:rPr sz="2400" b="1" spc="-80" dirty="0">
                <a:cs typeface="Comic Sans MS"/>
              </a:rPr>
              <a:t> </a:t>
            </a:r>
            <a:r>
              <a:rPr sz="2400" b="1" spc="-5" dirty="0">
                <a:cs typeface="Comic Sans MS"/>
              </a:rPr>
              <a:t>tree</a:t>
            </a:r>
            <a:endParaRPr sz="2400"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cs typeface="Comic Sans MS"/>
              </a:rPr>
              <a:t>after</a:t>
            </a:r>
            <a:r>
              <a:rPr sz="2400" b="1" spc="-25" dirty="0">
                <a:cs typeface="Comic Sans MS"/>
              </a:rPr>
              <a:t> </a:t>
            </a:r>
            <a:r>
              <a:rPr sz="2400" b="1" spc="-10" dirty="0">
                <a:cs typeface="Comic Sans MS"/>
              </a:rPr>
              <a:t>rotation</a:t>
            </a:r>
            <a:endParaRPr sz="2400"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38209" y="31426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438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29600" y="32766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94628" y="3295015"/>
            <a:ext cx="2226945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2400" b="1" spc="-5" dirty="0">
                <a:cs typeface="Comic Sans MS"/>
              </a:rPr>
              <a:t>(0)	(0)</a:t>
            </a:r>
            <a:endParaRPr sz="2400"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  <a:tabLst>
                <a:tab pos="1231265" algn="l"/>
                <a:tab pos="1841500" algn="l"/>
              </a:tabLst>
            </a:pPr>
            <a:r>
              <a:rPr sz="2800" spc="-5" dirty="0">
                <a:cs typeface="Comic Sans MS"/>
              </a:rPr>
              <a:t>18	</a:t>
            </a:r>
            <a:r>
              <a:rPr sz="2800" spc="-10" dirty="0">
                <a:cs typeface="Comic Sans MS"/>
              </a:rPr>
              <a:t>2</a:t>
            </a:r>
            <a:r>
              <a:rPr sz="2800" spc="-5" dirty="0">
                <a:cs typeface="Comic Sans MS"/>
              </a:rPr>
              <a:t>3</a:t>
            </a:r>
            <a:r>
              <a:rPr sz="2800" dirty="0">
                <a:cs typeface="Comic Sans MS"/>
              </a:rPr>
              <a:t>	</a:t>
            </a:r>
            <a:r>
              <a:rPr sz="3600" b="1" spc="-7" baseline="-47453" dirty="0">
                <a:cs typeface="Comic Sans MS"/>
              </a:rPr>
              <a:t>29</a:t>
            </a:r>
            <a:endParaRPr sz="3600" baseline="-47453">
              <a:cs typeface="Comic Sans M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2667000" cy="309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408177"/>
            <a:ext cx="564616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5044" algn="l"/>
              </a:tabLst>
            </a:pPr>
            <a:r>
              <a:rPr dirty="0" smtClean="0"/>
              <a:t>L0</a:t>
            </a:r>
            <a:r>
              <a:rPr lang="en-US" dirty="0" smtClean="0"/>
              <a:t> </a:t>
            </a:r>
            <a:r>
              <a:rPr spc="5" dirty="0" smtClean="0"/>
              <a:t>R</a:t>
            </a:r>
            <a:r>
              <a:rPr dirty="0" smtClean="0"/>
              <a:t>ota</a:t>
            </a:r>
            <a:r>
              <a:rPr spc="5" dirty="0" smtClean="0"/>
              <a:t>t</a:t>
            </a:r>
            <a:r>
              <a:rPr spc="-5" dirty="0" smtClean="0"/>
              <a:t>ion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9300" y="30460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3978021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794" y="35205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394" y="4054221"/>
            <a:ext cx="1237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9894" y="2482723"/>
            <a:ext cx="90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9194" y="11548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R="8382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36975" y="2075510"/>
            <a:ext cx="1467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sz="2400" b="1" dirty="0">
                <a:cs typeface="Comic Sans MS"/>
              </a:rPr>
              <a:t>Delete	</a:t>
            </a: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2834767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22044" y="3675964"/>
            <a:ext cx="20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3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96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14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5700" y="3122295"/>
            <a:ext cx="116205" cy="459105"/>
          </a:xfrm>
          <a:custGeom>
            <a:avLst/>
            <a:gdLst/>
            <a:ahLst/>
            <a:cxnLst/>
            <a:rect l="l" t="t" r="r" b="b"/>
            <a:pathLst>
              <a:path w="116204" h="459104">
                <a:moveTo>
                  <a:pt x="116204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99094" y="3122295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42809" y="4282821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6838" y="44870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57209" y="4435221"/>
            <a:ext cx="39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87182" y="2406523"/>
            <a:ext cx="90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600" algn="l"/>
              </a:tabLst>
            </a:pPr>
            <a:r>
              <a:rPr sz="4200" spc="-7" baseline="-44642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</a:t>
            </a:r>
            <a:r>
              <a:rPr sz="2400" b="1" dirty="0">
                <a:cs typeface="Comic Sans MS"/>
              </a:rPr>
              <a:t>-2)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76209" y="3599510"/>
            <a:ext cx="20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h</a:t>
            </a:r>
            <a:endParaRPr sz="24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9428" y="3063367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53200" y="28956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5600" y="22860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43800" y="23622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23228" y="2606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8177"/>
            <a:ext cx="564616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5044" algn="l"/>
              </a:tabLst>
            </a:pPr>
            <a:r>
              <a:rPr dirty="0"/>
              <a:t>L0	</a:t>
            </a:r>
            <a:r>
              <a:rPr spc="5" dirty="0"/>
              <a:t>R</a:t>
            </a:r>
            <a:r>
              <a:rPr dirty="0"/>
              <a:t>ota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300" y="30460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39" y="3978021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794" y="35205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394" y="4054221"/>
            <a:ext cx="1237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9194" y="1154820"/>
            <a:ext cx="1425575" cy="17799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796925"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 smtClean="0">
                <a:cs typeface="Comic Sans MS"/>
              </a:rPr>
              <a:t>(-</a:t>
            </a:r>
            <a:r>
              <a:rPr lang="en-US" sz="2400" b="1" spc="-5" dirty="0" smtClean="0">
                <a:cs typeface="Comic Sans MS"/>
              </a:rPr>
              <a:t>2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R="88900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 dirty="0">
              <a:cs typeface="Comic Sans MS"/>
            </a:endParaRPr>
          </a:p>
          <a:p>
            <a:pPr marL="533400">
              <a:lnSpc>
                <a:spcPct val="100000"/>
              </a:lnSpc>
              <a:spcBef>
                <a:spcPts val="2810"/>
              </a:spcBef>
              <a:tabLst>
                <a:tab pos="10026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(0)</a:t>
            </a:r>
            <a:endParaRPr sz="2400" dirty="0"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6975" y="2361044"/>
            <a:ext cx="1749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lang="en-IN" sz="2400" b="1" dirty="0" smtClean="0">
                <a:cs typeface="Comic Sans MS"/>
              </a:rPr>
              <a:t>L0 Rotation</a:t>
            </a:r>
            <a:endParaRPr sz="24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2606167"/>
            <a:ext cx="643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0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-1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2400" y="2743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000" y="3886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0" y="3352800"/>
            <a:ext cx="116205" cy="459105"/>
          </a:xfrm>
          <a:custGeom>
            <a:avLst/>
            <a:gdLst/>
            <a:ahLst/>
            <a:cxnLst/>
            <a:rect l="l" t="t" r="r" b="b"/>
            <a:pathLst>
              <a:path w="116204" h="459104">
                <a:moveTo>
                  <a:pt x="116204" y="0"/>
                </a:moveTo>
                <a:lnTo>
                  <a:pt x="0" y="459105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4200" y="3429000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52409" y="3444366"/>
            <a:ext cx="39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57209" y="24568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19009" y="2837815"/>
            <a:ext cx="20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h</a:t>
            </a:r>
            <a:endParaRPr sz="2400"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8428" y="4382877"/>
            <a:ext cx="2669540" cy="17881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105"/>
              </a:spcBef>
            </a:pPr>
            <a:r>
              <a:rPr sz="2800" dirty="0">
                <a:cs typeface="Comic Sans MS"/>
              </a:rPr>
              <a:t>B</a:t>
            </a:r>
            <a:r>
              <a:rPr sz="277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869"/>
              </a:spcBef>
              <a:tabLst>
                <a:tab pos="1555115" algn="l"/>
              </a:tabLst>
            </a:pPr>
            <a:r>
              <a:rPr sz="2400" b="1" spc="-5" smtClean="0">
                <a:cs typeface="Comic Sans MS"/>
              </a:rPr>
              <a:t>Balanced</a:t>
            </a:r>
            <a:r>
              <a:rPr lang="en-IN" sz="2400" b="1" spc="-5" dirty="0" smtClean="0">
                <a:cs typeface="Comic Sans MS"/>
              </a:rPr>
              <a:t> </a:t>
            </a:r>
            <a:r>
              <a:rPr sz="2400" b="1" spc="-5" smtClean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48400" y="38100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457200"/>
                </a:moveTo>
                <a:lnTo>
                  <a:pt x="228600" y="457200"/>
                </a:lnTo>
                <a:lnTo>
                  <a:pt x="228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81800" y="23622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43800" y="23622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18428" y="3749116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7028" y="2609215"/>
            <a:ext cx="94043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L="165100">
              <a:lnSpc>
                <a:spcPct val="100000"/>
              </a:lnSpc>
              <a:spcBef>
                <a:spcPts val="150"/>
              </a:spcBef>
            </a:pPr>
            <a:r>
              <a:rPr sz="4200" spc="-7" baseline="-10912" dirty="0">
                <a:cs typeface="Comic Sans MS"/>
              </a:rPr>
              <a:t>A</a:t>
            </a:r>
            <a:r>
              <a:rPr sz="2775" spc="-7" baseline="-36036" dirty="0">
                <a:cs typeface="Comic Sans MS"/>
              </a:rPr>
              <a:t>L</a:t>
            </a:r>
            <a:r>
              <a:rPr sz="2775" spc="367" baseline="-36036" dirty="0">
                <a:cs typeface="Comic Sans MS"/>
              </a:rPr>
              <a:t> </a:t>
            </a: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L0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bject 15"/>
          <p:cNvSpPr txBox="1"/>
          <p:nvPr/>
        </p:nvSpPr>
        <p:spPr>
          <a:xfrm>
            <a:off x="2551430" y="2652172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-1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3310636" y="417617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200400" y="44047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8" name="object 16"/>
          <p:cNvSpPr txBox="1"/>
          <p:nvPr/>
        </p:nvSpPr>
        <p:spPr>
          <a:xfrm>
            <a:off x="1917446" y="4099972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2739390" y="4099972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514600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653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12" name="object 10"/>
          <p:cNvSpPr/>
          <p:nvPr/>
        </p:nvSpPr>
        <p:spPr>
          <a:xfrm>
            <a:off x="2133600" y="3420071"/>
            <a:ext cx="457200" cy="31373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600200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653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4415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948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6486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18" name="object 8"/>
          <p:cNvSpPr/>
          <p:nvPr/>
        </p:nvSpPr>
        <p:spPr>
          <a:xfrm>
            <a:off x="2362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32004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28194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/>
          <p:nvPr/>
        </p:nvSpPr>
        <p:spPr>
          <a:xfrm>
            <a:off x="25146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16002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/>
          <p:cNvSpPr/>
          <p:nvPr/>
        </p:nvSpPr>
        <p:spPr>
          <a:xfrm>
            <a:off x="1295400" y="39624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838200" y="4415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</a:t>
            </a:r>
            <a:endParaRPr lang="en-US" sz="2400" dirty="0"/>
          </a:p>
        </p:txBody>
      </p:sp>
      <p:sp>
        <p:nvSpPr>
          <p:cNvPr id="27" name="object 8"/>
          <p:cNvSpPr/>
          <p:nvPr/>
        </p:nvSpPr>
        <p:spPr>
          <a:xfrm>
            <a:off x="8382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304800" y="441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29" name="object 15"/>
          <p:cNvSpPr txBox="1"/>
          <p:nvPr/>
        </p:nvSpPr>
        <p:spPr>
          <a:xfrm>
            <a:off x="6666230" y="2652172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-2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425436" y="417617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7315200" y="44047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32" name="object 16"/>
          <p:cNvSpPr txBox="1"/>
          <p:nvPr/>
        </p:nvSpPr>
        <p:spPr>
          <a:xfrm>
            <a:off x="6032246" y="4099972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33" name="object 10"/>
          <p:cNvSpPr/>
          <p:nvPr/>
        </p:nvSpPr>
        <p:spPr>
          <a:xfrm>
            <a:off x="6854190" y="4099972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6629400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3653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36" name="object 10"/>
          <p:cNvSpPr/>
          <p:nvPr/>
        </p:nvSpPr>
        <p:spPr>
          <a:xfrm>
            <a:off x="6248400" y="3420071"/>
            <a:ext cx="457200" cy="31373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5715000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00" y="3653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48600" y="4415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441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81600" y="36486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42" name="object 8"/>
          <p:cNvSpPr/>
          <p:nvPr/>
        </p:nvSpPr>
        <p:spPr>
          <a:xfrm>
            <a:off x="64770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73152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8"/>
          <p:cNvSpPr/>
          <p:nvPr/>
        </p:nvSpPr>
        <p:spPr>
          <a:xfrm>
            <a:off x="6934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/>
          <p:cNvSpPr/>
          <p:nvPr/>
        </p:nvSpPr>
        <p:spPr>
          <a:xfrm>
            <a:off x="6629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57150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3886200" y="5253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53" name="object 23"/>
          <p:cNvSpPr/>
          <p:nvPr/>
        </p:nvSpPr>
        <p:spPr>
          <a:xfrm>
            <a:off x="2895600" y="3505200"/>
            <a:ext cx="194564" cy="233065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3"/>
          <p:cNvSpPr/>
          <p:nvPr/>
        </p:nvSpPr>
        <p:spPr>
          <a:xfrm>
            <a:off x="6934200" y="3424535"/>
            <a:ext cx="194564" cy="233065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9"/>
          <p:cNvSpPr/>
          <p:nvPr/>
        </p:nvSpPr>
        <p:spPr>
          <a:xfrm>
            <a:off x="3886200" y="3352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3"/>
          <p:cNvSpPr/>
          <p:nvPr/>
        </p:nvSpPr>
        <p:spPr>
          <a:xfrm>
            <a:off x="3539236" y="49530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/>
          <p:cNvSpPr/>
          <p:nvPr/>
        </p:nvSpPr>
        <p:spPr>
          <a:xfrm>
            <a:off x="3429000" y="519642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3"/>
          <p:cNvSpPr/>
          <p:nvPr/>
        </p:nvSpPr>
        <p:spPr>
          <a:xfrm>
            <a:off x="7730236" y="493817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8"/>
          <p:cNvSpPr/>
          <p:nvPr/>
        </p:nvSpPr>
        <p:spPr>
          <a:xfrm>
            <a:off x="7620000" y="5181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TextBox 61"/>
          <p:cNvSpPr txBox="1"/>
          <p:nvPr/>
        </p:nvSpPr>
        <p:spPr>
          <a:xfrm>
            <a:off x="3429000" y="518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56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7620000" y="5177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56</a:t>
            </a:r>
            <a:endParaRPr lang="en-US" sz="2400" dirty="0"/>
          </a:p>
        </p:txBody>
      </p:sp>
      <p:sp>
        <p:nvSpPr>
          <p:cNvPr id="64" name="object 16"/>
          <p:cNvSpPr txBox="1"/>
          <p:nvPr/>
        </p:nvSpPr>
        <p:spPr>
          <a:xfrm>
            <a:off x="1295400" y="5014372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49</a:t>
            </a:r>
            <a:endParaRPr sz="2800" dirty="0">
              <a:cs typeface="Comic Sans MS"/>
            </a:endParaRPr>
          </a:p>
        </p:txBody>
      </p:sp>
      <p:sp>
        <p:nvSpPr>
          <p:cNvPr id="65" name="object 10"/>
          <p:cNvSpPr/>
          <p:nvPr/>
        </p:nvSpPr>
        <p:spPr>
          <a:xfrm>
            <a:off x="2117344" y="49530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"/>
          <p:cNvSpPr/>
          <p:nvPr/>
        </p:nvSpPr>
        <p:spPr>
          <a:xfrm>
            <a:off x="1740154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"/>
          <p:cNvSpPr txBox="1"/>
          <p:nvPr/>
        </p:nvSpPr>
        <p:spPr>
          <a:xfrm>
            <a:off x="5486400" y="4953000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49</a:t>
            </a:r>
            <a:endParaRPr sz="2800" dirty="0">
              <a:cs typeface="Comic Sans MS"/>
            </a:endParaRPr>
          </a:p>
        </p:txBody>
      </p:sp>
      <p:sp>
        <p:nvSpPr>
          <p:cNvPr id="68" name="object 10"/>
          <p:cNvSpPr/>
          <p:nvPr/>
        </p:nvSpPr>
        <p:spPr>
          <a:xfrm>
            <a:off x="6308344" y="49530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"/>
          <p:cNvSpPr/>
          <p:nvPr/>
        </p:nvSpPr>
        <p:spPr>
          <a:xfrm>
            <a:off x="5931154" y="534882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TextBox 69"/>
          <p:cNvSpPr txBox="1"/>
          <p:nvPr/>
        </p:nvSpPr>
        <p:spPr>
          <a:xfrm>
            <a:off x="5410200" y="533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05000" y="449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7338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22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77200" y="5257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L0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676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29" name="object 15"/>
          <p:cNvSpPr txBox="1"/>
          <p:nvPr/>
        </p:nvSpPr>
        <p:spPr>
          <a:xfrm>
            <a:off x="6477000" y="2514600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1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772400" y="3048000"/>
            <a:ext cx="173990" cy="294437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7683754" y="334243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32" name="object 16"/>
          <p:cNvSpPr txBox="1"/>
          <p:nvPr/>
        </p:nvSpPr>
        <p:spPr>
          <a:xfrm>
            <a:off x="6400800" y="3037637"/>
            <a:ext cx="8597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cs typeface="Comic Sans MS"/>
              </a:rPr>
              <a:t>48</a:t>
            </a:r>
            <a:endParaRPr sz="2400" dirty="0">
              <a:cs typeface="Comic Sans MS"/>
            </a:endParaRPr>
          </a:p>
        </p:txBody>
      </p:sp>
      <p:sp>
        <p:nvSpPr>
          <p:cNvPr id="33" name="object 10"/>
          <p:cNvSpPr/>
          <p:nvPr/>
        </p:nvSpPr>
        <p:spPr>
          <a:xfrm>
            <a:off x="7239000" y="3124200"/>
            <a:ext cx="228600" cy="3699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7378954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324600" y="4191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533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1200" y="4186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42" name="object 8"/>
          <p:cNvSpPr/>
          <p:nvPr/>
        </p:nvSpPr>
        <p:spPr>
          <a:xfrm>
            <a:off x="6845554" y="34334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7683754" y="33572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8"/>
          <p:cNvSpPr/>
          <p:nvPr/>
        </p:nvSpPr>
        <p:spPr>
          <a:xfrm>
            <a:off x="731901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63246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3"/>
          <p:cNvSpPr/>
          <p:nvPr/>
        </p:nvSpPr>
        <p:spPr>
          <a:xfrm flipH="1">
            <a:off x="7086600" y="4724400"/>
            <a:ext cx="304800" cy="385465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6629400" y="5029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  <p:sp>
        <p:nvSpPr>
          <p:cNvPr id="58" name="object 8"/>
          <p:cNvSpPr/>
          <p:nvPr/>
        </p:nvSpPr>
        <p:spPr>
          <a:xfrm>
            <a:off x="6705600" y="503366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240323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bject 19"/>
          <p:cNvSpPr/>
          <p:nvPr/>
        </p:nvSpPr>
        <p:spPr>
          <a:xfrm>
            <a:off x="3581400" y="3352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3"/>
          <p:cNvSpPr/>
          <p:nvPr/>
        </p:nvSpPr>
        <p:spPr>
          <a:xfrm>
            <a:off x="8077200" y="3810000"/>
            <a:ext cx="186436" cy="3048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"/>
          <p:cNvSpPr/>
          <p:nvPr/>
        </p:nvSpPr>
        <p:spPr>
          <a:xfrm>
            <a:off x="8001000" y="412962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0"/>
          <p:cNvSpPr/>
          <p:nvPr/>
        </p:nvSpPr>
        <p:spPr>
          <a:xfrm>
            <a:off x="6705600" y="3886201"/>
            <a:ext cx="308610" cy="38100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/>
          <p:cNvSpPr/>
          <p:nvPr/>
        </p:nvSpPr>
        <p:spPr>
          <a:xfrm>
            <a:off x="7273036" y="3962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8"/>
          <p:cNvSpPr/>
          <p:nvPr/>
        </p:nvSpPr>
        <p:spPr>
          <a:xfrm>
            <a:off x="7162800" y="420582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TextBox 65"/>
          <p:cNvSpPr txBox="1"/>
          <p:nvPr/>
        </p:nvSpPr>
        <p:spPr>
          <a:xfrm>
            <a:off x="8001000" y="4110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56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162800" y="419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68" name="object 15"/>
          <p:cNvSpPr txBox="1"/>
          <p:nvPr/>
        </p:nvSpPr>
        <p:spPr>
          <a:xfrm>
            <a:off x="6019800" y="3429000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-1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58200" y="4267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153400" y="3348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6576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L0 Rotation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408177"/>
            <a:ext cx="560044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240" algn="l"/>
              </a:tabLst>
            </a:pPr>
            <a:r>
              <a:rPr dirty="0"/>
              <a:t>L1	</a:t>
            </a:r>
            <a:r>
              <a:rPr spc="-5" dirty="0"/>
              <a:t>R</a:t>
            </a:r>
            <a:r>
              <a:rPr spc="5" dirty="0"/>
              <a:t>o</a:t>
            </a:r>
            <a:r>
              <a:rPr spc="-5" dirty="0"/>
              <a:t>tat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800" y="4648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9300" y="3048000"/>
            <a:ext cx="190500" cy="609600"/>
          </a:xfrm>
          <a:custGeom>
            <a:avLst/>
            <a:gdLst/>
            <a:ahLst/>
            <a:cxnLst/>
            <a:rect l="l" t="t" r="r" b="b"/>
            <a:pathLst>
              <a:path w="190500" h="609600">
                <a:moveTo>
                  <a:pt x="1905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0124" y="41822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1175" y="3368166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394" y="5273446"/>
            <a:ext cx="240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5477662"/>
            <a:ext cx="1568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3594" y="4054221"/>
            <a:ext cx="39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9894" y="2482723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9194" y="11548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R="8382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36975" y="2503805"/>
            <a:ext cx="1467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sz="2400" b="1" dirty="0">
                <a:cs typeface="Comic Sans MS"/>
              </a:rPr>
              <a:t>Delete	</a:t>
            </a: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40" y="2834767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739" y="3675964"/>
            <a:ext cx="5873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25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  <a:p>
            <a:pPr marL="12700">
              <a:lnSpc>
                <a:spcPts val="3105"/>
              </a:lnSpc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526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9800" y="4495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4114800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0200" y="4038600"/>
            <a:ext cx="190500" cy="609600"/>
          </a:xfrm>
          <a:custGeom>
            <a:avLst/>
            <a:gdLst/>
            <a:ahLst/>
            <a:cxnLst/>
            <a:rect l="l" t="t" r="r" b="b"/>
            <a:pathLst>
              <a:path w="190500" h="609600">
                <a:moveTo>
                  <a:pt x="1905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36394" y="5197297"/>
            <a:ext cx="388620" cy="727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C</a:t>
            </a:r>
            <a:r>
              <a:rPr sz="2775" spc="22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9194" y="4359021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2994" y="2994964"/>
            <a:ext cx="536575" cy="11379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309245">
              <a:lnSpc>
                <a:spcPct val="100000"/>
              </a:lnSpc>
              <a:spcBef>
                <a:spcPts val="135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3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296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34200" y="4419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7600" y="3048000"/>
            <a:ext cx="116205" cy="459105"/>
          </a:xfrm>
          <a:custGeom>
            <a:avLst/>
            <a:gdLst/>
            <a:ahLst/>
            <a:cxnLst/>
            <a:rect l="l" t="t" r="r" b="b"/>
            <a:pathLst>
              <a:path w="116204" h="459104">
                <a:moveTo>
                  <a:pt x="116204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99094" y="3122295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86038" y="4182236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87182" y="2406523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600" algn="l"/>
              </a:tabLst>
            </a:pPr>
            <a:r>
              <a:rPr sz="4200" spc="-7" baseline="-44642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</a:t>
            </a:r>
            <a:r>
              <a:rPr sz="2400" b="1" dirty="0">
                <a:cs typeface="Comic Sans MS"/>
              </a:rPr>
              <a:t>-2)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76209" y="3599510"/>
            <a:ext cx="9353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h-1</a:t>
            </a:r>
            <a:endParaRPr sz="2400"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8428" y="5413959"/>
            <a:ext cx="2669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99428" y="3063367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53200" y="28956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05600" y="22860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3800" y="23622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023228" y="2606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628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96200" y="44196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18428" y="4663821"/>
            <a:ext cx="3044572" cy="7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0">
              <a:lnSpc>
                <a:spcPts val="3195"/>
              </a:lnSpc>
              <a:spcBef>
                <a:spcPts val="95"/>
              </a:spcBef>
              <a:tabLst>
                <a:tab pos="2374900" algn="l"/>
              </a:tabLst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L</a:t>
            </a:r>
            <a:r>
              <a:rPr sz="2775" baseline="-21021" dirty="0">
                <a:cs typeface="Comic Sans MS"/>
              </a:rPr>
              <a:t>	</a:t>
            </a: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  <a:p>
            <a:pPr marL="12700">
              <a:lnSpc>
                <a:spcPts val="2715"/>
              </a:lnSpc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</a:t>
            </a:r>
            <a:endParaRPr sz="2400"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48500" y="3960495"/>
            <a:ext cx="192405" cy="459105"/>
          </a:xfrm>
          <a:custGeom>
            <a:avLst/>
            <a:gdLst/>
            <a:ahLst/>
            <a:cxnLst/>
            <a:rect l="l" t="t" r="r" b="b"/>
            <a:pathLst>
              <a:path w="192404" h="459104">
                <a:moveTo>
                  <a:pt x="192404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18094" y="3960495"/>
            <a:ext cx="192405" cy="459105"/>
          </a:xfrm>
          <a:custGeom>
            <a:avLst/>
            <a:gdLst/>
            <a:ahLst/>
            <a:cxnLst/>
            <a:rect l="l" t="t" r="r" b="b"/>
            <a:pathLst>
              <a:path w="192404" h="459104">
                <a:moveTo>
                  <a:pt x="0" y="0"/>
                </a:moveTo>
                <a:lnTo>
                  <a:pt x="1924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861429" y="3142615"/>
            <a:ext cx="68897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Limitation of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smtClean="0"/>
              <a:t>The average search time for a binary search tree is directly proportional to its height: O(h). Most of the operation average case time is O(log</a:t>
            </a:r>
            <a:r>
              <a:rPr lang="en-US" sz="2700" baseline="-25000" dirty="0" smtClean="0"/>
              <a:t>2</a:t>
            </a:r>
            <a:r>
              <a:rPr lang="en-US" sz="2700" dirty="0" smtClean="0"/>
              <a:t>n). </a:t>
            </a:r>
          </a:p>
          <a:p>
            <a:pPr algn="just"/>
            <a:r>
              <a:rPr lang="en-US" sz="2700" dirty="0" smtClean="0"/>
              <a:t>BST’s are not guaranteed to be balanced. It may be skewed tree also.</a:t>
            </a:r>
          </a:p>
          <a:p>
            <a:pPr algn="just"/>
            <a:r>
              <a:rPr lang="en-US" sz="2700" dirty="0" smtClean="0"/>
              <a:t>For skewed BST, the average search time becomes O(n). So, it is working like an linear array.</a:t>
            </a:r>
          </a:p>
          <a:p>
            <a:pPr algn="just"/>
            <a:r>
              <a:rPr lang="en-US" sz="2700" dirty="0" smtClean="0"/>
              <a:t>To improve average search time and make BST balanced, AVL trees are used.</a:t>
            </a:r>
          </a:p>
          <a:p>
            <a:pPr algn="just">
              <a:buNone/>
            </a:pP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08177"/>
            <a:ext cx="5676645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4240" algn="l"/>
              </a:tabLst>
            </a:pPr>
            <a:r>
              <a:rPr dirty="0"/>
              <a:t>L1	</a:t>
            </a:r>
            <a:r>
              <a:rPr spc="-5" dirty="0"/>
              <a:t>R</a:t>
            </a:r>
            <a:r>
              <a:rPr spc="5" dirty="0"/>
              <a:t>o</a:t>
            </a:r>
            <a:r>
              <a:rPr spc="-5" dirty="0"/>
              <a:t>tat</a:t>
            </a:r>
            <a:r>
              <a:rPr spc="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46482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300" y="3048000"/>
            <a:ext cx="190500" cy="609600"/>
          </a:xfrm>
          <a:custGeom>
            <a:avLst/>
            <a:gdLst/>
            <a:ahLst/>
            <a:cxnLst/>
            <a:rect l="l" t="t" r="r" b="b"/>
            <a:pathLst>
              <a:path w="190500" h="609600">
                <a:moveTo>
                  <a:pt x="1905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39" y="3978021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0124" y="41822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1175" y="3368166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394" y="5273446"/>
            <a:ext cx="240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753" y="5477662"/>
            <a:ext cx="1568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3594" y="4054221"/>
            <a:ext cx="39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9894" y="2482723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(+1)</a:t>
            </a:r>
            <a:endParaRPr sz="2400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194" y="11548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(-2)</a:t>
            </a:r>
            <a:endParaRPr sz="2400">
              <a:cs typeface="Comic Sans MS"/>
            </a:endParaRPr>
          </a:p>
          <a:p>
            <a:pPr marR="8382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33801" y="2503805"/>
            <a:ext cx="190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L1</a:t>
            </a:r>
            <a:r>
              <a:rPr lang="en-IN" sz="2400" b="1" spc="-5" dirty="0" smtClean="0">
                <a:cs typeface="Comic Sans MS"/>
              </a:rPr>
              <a:t> Rotation</a:t>
            </a:r>
            <a:endParaRPr sz="2400" dirty="0"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28347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26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9800" y="44958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4114800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0200" y="4038600"/>
            <a:ext cx="190500" cy="609600"/>
          </a:xfrm>
          <a:custGeom>
            <a:avLst/>
            <a:gdLst/>
            <a:ahLst/>
            <a:cxnLst/>
            <a:rect l="l" t="t" r="r" b="b"/>
            <a:pathLst>
              <a:path w="190500" h="609600">
                <a:moveTo>
                  <a:pt x="190500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36394" y="5197297"/>
            <a:ext cx="388620" cy="727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C</a:t>
            </a:r>
            <a:r>
              <a:rPr sz="2775" spc="22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9194" y="4359021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2994" y="2994964"/>
            <a:ext cx="536575" cy="11379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309245">
              <a:lnSpc>
                <a:spcPct val="100000"/>
              </a:lnSpc>
              <a:spcBef>
                <a:spcPts val="135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9428" y="23806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770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1714" y="284238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3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87182" y="2689986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296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4200" y="3810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43800" y="3124200"/>
            <a:ext cx="116205" cy="459105"/>
          </a:xfrm>
          <a:custGeom>
            <a:avLst/>
            <a:gdLst/>
            <a:ahLst/>
            <a:cxnLst/>
            <a:rect l="l" t="t" r="r" b="b"/>
            <a:pathLst>
              <a:path w="116204" h="459104">
                <a:moveTo>
                  <a:pt x="116204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99094" y="3122295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61429" y="4435221"/>
            <a:ext cx="23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74789" y="46394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86038" y="4182236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57209" y="245681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90029" y="1383420"/>
            <a:ext cx="43497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9334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C</a:t>
            </a:r>
            <a:endParaRPr sz="2800"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76209" y="3599510"/>
            <a:ext cx="9353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h-1</a:t>
            </a:r>
            <a:endParaRPr sz="2400"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66028" y="4511421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25109" y="47156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19800" y="3886200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609600"/>
                </a:moveTo>
                <a:lnTo>
                  <a:pt x="228600" y="609600"/>
                </a:lnTo>
                <a:lnTo>
                  <a:pt x="228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6000" y="32766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3800" y="23622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28028" y="3825621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4676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471409" y="4282821"/>
            <a:ext cx="388620" cy="727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C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58000" y="3276600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152400" y="5334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58000" y="2360295"/>
            <a:ext cx="306704" cy="535305"/>
          </a:xfrm>
          <a:custGeom>
            <a:avLst/>
            <a:gdLst/>
            <a:ahLst/>
            <a:cxnLst/>
            <a:rect l="l" t="t" r="r" b="b"/>
            <a:pathLst>
              <a:path w="232409" h="537210">
                <a:moveTo>
                  <a:pt x="232409" y="0"/>
                </a:moveTo>
                <a:lnTo>
                  <a:pt x="0" y="5372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9" name="object 15"/>
          <p:cNvSpPr txBox="1"/>
          <p:nvPr/>
        </p:nvSpPr>
        <p:spPr>
          <a:xfrm>
            <a:off x="6666230" y="2652172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-2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391400" y="4114800"/>
            <a:ext cx="186436" cy="289972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7315200" y="44047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32" name="object 16"/>
          <p:cNvSpPr txBox="1"/>
          <p:nvPr/>
        </p:nvSpPr>
        <p:spPr>
          <a:xfrm>
            <a:off x="6032246" y="4099972"/>
            <a:ext cx="8597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33" name="object 10"/>
          <p:cNvSpPr/>
          <p:nvPr/>
        </p:nvSpPr>
        <p:spPr>
          <a:xfrm>
            <a:off x="6854190" y="4114800"/>
            <a:ext cx="232410" cy="4461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6629400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3653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51</a:t>
            </a:r>
            <a:endParaRPr lang="en-US" sz="2400" dirty="0"/>
          </a:p>
        </p:txBody>
      </p:sp>
      <p:sp>
        <p:nvSpPr>
          <p:cNvPr id="36" name="object 10"/>
          <p:cNvSpPr/>
          <p:nvPr/>
        </p:nvSpPr>
        <p:spPr>
          <a:xfrm>
            <a:off x="6248400" y="3420071"/>
            <a:ext cx="457200" cy="31373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5715000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00" y="3653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48600" y="4415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4114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2" name="object 8"/>
          <p:cNvSpPr/>
          <p:nvPr/>
        </p:nvSpPr>
        <p:spPr>
          <a:xfrm>
            <a:off x="64770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/>
          <p:cNvSpPr/>
          <p:nvPr/>
        </p:nvSpPr>
        <p:spPr>
          <a:xfrm>
            <a:off x="73152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8"/>
          <p:cNvSpPr/>
          <p:nvPr/>
        </p:nvSpPr>
        <p:spPr>
          <a:xfrm>
            <a:off x="6934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/>
          <p:cNvSpPr/>
          <p:nvPr/>
        </p:nvSpPr>
        <p:spPr>
          <a:xfrm>
            <a:off x="6629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57150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5181600" y="3505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61" name="object 23"/>
          <p:cNvSpPr/>
          <p:nvPr/>
        </p:nvSpPr>
        <p:spPr>
          <a:xfrm>
            <a:off x="7086600" y="34290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8"/>
          <p:cNvSpPr/>
          <p:nvPr/>
        </p:nvSpPr>
        <p:spPr>
          <a:xfrm>
            <a:off x="3505200" y="3352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extBox 72"/>
          <p:cNvSpPr txBox="1"/>
          <p:nvPr/>
        </p:nvSpPr>
        <p:spPr>
          <a:xfrm>
            <a:off x="35814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22</a:t>
            </a:r>
            <a:endParaRPr lang="en-US" dirty="0"/>
          </a:p>
        </p:txBody>
      </p:sp>
      <p:sp>
        <p:nvSpPr>
          <p:cNvPr id="41" name="object 15"/>
          <p:cNvSpPr txBox="1"/>
          <p:nvPr/>
        </p:nvSpPr>
        <p:spPr>
          <a:xfrm>
            <a:off x="1560830" y="2423572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-1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9800" y="41761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48" name="object 16"/>
          <p:cNvSpPr txBox="1"/>
          <p:nvPr/>
        </p:nvSpPr>
        <p:spPr>
          <a:xfrm>
            <a:off x="926846" y="3871372"/>
            <a:ext cx="8597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49" name="object 10"/>
          <p:cNvSpPr/>
          <p:nvPr/>
        </p:nvSpPr>
        <p:spPr>
          <a:xfrm>
            <a:off x="1748790" y="3886200"/>
            <a:ext cx="232410" cy="4461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0"/>
          <p:cNvSpPr/>
          <p:nvPr/>
        </p:nvSpPr>
        <p:spPr>
          <a:xfrm>
            <a:off x="1143000" y="3191471"/>
            <a:ext cx="457200" cy="31373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TextBox 50"/>
          <p:cNvSpPr txBox="1"/>
          <p:nvPr/>
        </p:nvSpPr>
        <p:spPr>
          <a:xfrm>
            <a:off x="685800" y="3352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4600" y="3424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43200" y="4186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" y="4648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56" name="object 8"/>
          <p:cNvSpPr/>
          <p:nvPr/>
        </p:nvSpPr>
        <p:spPr>
          <a:xfrm>
            <a:off x="1371600" y="4267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8"/>
          <p:cNvSpPr/>
          <p:nvPr/>
        </p:nvSpPr>
        <p:spPr>
          <a:xfrm>
            <a:off x="22098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8"/>
          <p:cNvSpPr/>
          <p:nvPr/>
        </p:nvSpPr>
        <p:spPr>
          <a:xfrm>
            <a:off x="1828800" y="3429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/>
          <p:cNvSpPr/>
          <p:nvPr/>
        </p:nvSpPr>
        <p:spPr>
          <a:xfrm>
            <a:off x="15240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"/>
          <p:cNvSpPr/>
          <p:nvPr/>
        </p:nvSpPr>
        <p:spPr>
          <a:xfrm>
            <a:off x="685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TextBox 61"/>
          <p:cNvSpPr txBox="1"/>
          <p:nvPr/>
        </p:nvSpPr>
        <p:spPr>
          <a:xfrm>
            <a:off x="762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66" name="object 23"/>
          <p:cNvSpPr/>
          <p:nvPr/>
        </p:nvSpPr>
        <p:spPr>
          <a:xfrm>
            <a:off x="1981200" y="3200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/>
          <p:cNvSpPr txBox="1"/>
          <p:nvPr/>
        </p:nvSpPr>
        <p:spPr>
          <a:xfrm>
            <a:off x="990600" y="5024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  <p:sp>
        <p:nvSpPr>
          <p:cNvPr id="69" name="object 23"/>
          <p:cNvSpPr/>
          <p:nvPr/>
        </p:nvSpPr>
        <p:spPr>
          <a:xfrm flipH="1">
            <a:off x="1219200" y="47244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/>
          <p:cNvSpPr txBox="1"/>
          <p:nvPr/>
        </p:nvSpPr>
        <p:spPr>
          <a:xfrm>
            <a:off x="1524000" y="2743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828800" y="3500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51</a:t>
            </a:r>
            <a:endParaRPr lang="en-US" sz="2400" dirty="0"/>
          </a:p>
        </p:txBody>
      </p:sp>
      <p:sp>
        <p:nvSpPr>
          <p:cNvPr id="81" name="object 8"/>
          <p:cNvSpPr/>
          <p:nvPr/>
        </p:nvSpPr>
        <p:spPr>
          <a:xfrm>
            <a:off x="914400" y="5105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3"/>
          <p:cNvSpPr/>
          <p:nvPr/>
        </p:nvSpPr>
        <p:spPr>
          <a:xfrm>
            <a:off x="2209800" y="39624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0"/>
          <p:cNvSpPr/>
          <p:nvPr/>
        </p:nvSpPr>
        <p:spPr>
          <a:xfrm>
            <a:off x="609600" y="3877270"/>
            <a:ext cx="304800" cy="38992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TextBox 83"/>
          <p:cNvSpPr txBox="1"/>
          <p:nvPr/>
        </p:nvSpPr>
        <p:spPr>
          <a:xfrm>
            <a:off x="228600" y="4191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</a:t>
            </a:r>
            <a:endParaRPr lang="en-US" sz="2400" dirty="0"/>
          </a:p>
        </p:txBody>
      </p:sp>
      <p:sp>
        <p:nvSpPr>
          <p:cNvPr id="85" name="object 8"/>
          <p:cNvSpPr/>
          <p:nvPr/>
        </p:nvSpPr>
        <p:spPr>
          <a:xfrm>
            <a:off x="2286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TextBox 85"/>
          <p:cNvSpPr txBox="1"/>
          <p:nvPr/>
        </p:nvSpPr>
        <p:spPr>
          <a:xfrm>
            <a:off x="914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5240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172200" y="5253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  <p:sp>
        <p:nvSpPr>
          <p:cNvPr id="90" name="object 23"/>
          <p:cNvSpPr/>
          <p:nvPr/>
        </p:nvSpPr>
        <p:spPr>
          <a:xfrm flipH="1">
            <a:off x="6400800" y="49530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"/>
          <p:cNvSpPr/>
          <p:nvPr/>
        </p:nvSpPr>
        <p:spPr>
          <a:xfrm>
            <a:off x="6096000" y="5334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5562600" y="5329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object 18"/>
          <p:cNvSpPr/>
          <p:nvPr/>
        </p:nvSpPr>
        <p:spPr>
          <a:xfrm>
            <a:off x="3505200" y="3352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3"/>
          <p:cNvSpPr/>
          <p:nvPr/>
        </p:nvSpPr>
        <p:spPr>
          <a:xfrm>
            <a:off x="7150354" y="3281065"/>
            <a:ext cx="186436" cy="289972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7074154" y="357103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10" name="object 16"/>
          <p:cNvSpPr txBox="1"/>
          <p:nvPr/>
        </p:nvSpPr>
        <p:spPr>
          <a:xfrm>
            <a:off x="5867400" y="3656444"/>
            <a:ext cx="914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dirty="0" smtClean="0">
                <a:cs typeface="Comic Sans MS"/>
              </a:rPr>
              <a:t>44</a:t>
            </a:r>
            <a:endParaRPr sz="2400" dirty="0">
              <a:cs typeface="Comic Sans M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613144" y="3281065"/>
            <a:ext cx="232410" cy="4461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769354" y="2819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8954" y="2819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7554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15" name="object 8"/>
          <p:cNvSpPr/>
          <p:nvPr/>
        </p:nvSpPr>
        <p:spPr>
          <a:xfrm>
            <a:off x="6235954" y="36620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/>
          <p:nvPr/>
        </p:nvSpPr>
        <p:spPr>
          <a:xfrm>
            <a:off x="7074154" y="35858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/>
          <p:nvPr/>
        </p:nvSpPr>
        <p:spPr>
          <a:xfrm>
            <a:off x="6693154" y="28238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7531354" y="4043064"/>
            <a:ext cx="393446" cy="45273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7772400" y="44809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51</a:t>
            </a:r>
            <a:endParaRPr lang="en-US" sz="2400" dirty="0"/>
          </a:p>
        </p:txBody>
      </p:sp>
      <p:sp>
        <p:nvSpPr>
          <p:cNvPr id="23" name="object 8"/>
          <p:cNvSpPr/>
          <p:nvPr/>
        </p:nvSpPr>
        <p:spPr>
          <a:xfrm>
            <a:off x="77724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7162800" y="4114801"/>
            <a:ext cx="228599" cy="38100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/>
          <p:cNvSpPr/>
          <p:nvPr/>
        </p:nvSpPr>
        <p:spPr>
          <a:xfrm>
            <a:off x="6934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571500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29400" y="4186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29600" y="4491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814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Rotation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79" y="2667000"/>
            <a:ext cx="308402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bject 23"/>
          <p:cNvSpPr/>
          <p:nvPr/>
        </p:nvSpPr>
        <p:spPr>
          <a:xfrm>
            <a:off x="8001000" y="5033664"/>
            <a:ext cx="228600" cy="30033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8077200" y="53191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38" name="object 8"/>
          <p:cNvSpPr/>
          <p:nvPr/>
        </p:nvSpPr>
        <p:spPr>
          <a:xfrm>
            <a:off x="8077200" y="5334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8534400" y="5329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934200" y="4495800"/>
            <a:ext cx="50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object 18"/>
          <p:cNvSpPr/>
          <p:nvPr/>
        </p:nvSpPr>
        <p:spPr>
          <a:xfrm>
            <a:off x="3505200" y="3352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3"/>
          <p:cNvSpPr/>
          <p:nvPr/>
        </p:nvSpPr>
        <p:spPr>
          <a:xfrm>
            <a:off x="7150354" y="3281065"/>
            <a:ext cx="186436" cy="289972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7074154" y="357103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51</a:t>
            </a:r>
            <a:endParaRPr lang="en-US" sz="2400" dirty="0"/>
          </a:p>
        </p:txBody>
      </p:sp>
      <p:sp>
        <p:nvSpPr>
          <p:cNvPr id="10" name="object 16"/>
          <p:cNvSpPr txBox="1"/>
          <p:nvPr/>
        </p:nvSpPr>
        <p:spPr>
          <a:xfrm>
            <a:off x="5867400" y="3656444"/>
            <a:ext cx="914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dirty="0" smtClean="0">
                <a:cs typeface="Comic Sans MS"/>
              </a:rPr>
              <a:t>48</a:t>
            </a:r>
            <a:endParaRPr sz="2400" dirty="0">
              <a:cs typeface="Comic Sans M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613144" y="3281065"/>
            <a:ext cx="232410" cy="4461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769354" y="2819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8954" y="2819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7554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(-1)</a:t>
            </a:r>
            <a:endParaRPr lang="en-US" dirty="0"/>
          </a:p>
        </p:txBody>
      </p:sp>
      <p:sp>
        <p:nvSpPr>
          <p:cNvPr id="15" name="object 8"/>
          <p:cNvSpPr/>
          <p:nvPr/>
        </p:nvSpPr>
        <p:spPr>
          <a:xfrm>
            <a:off x="6235954" y="36620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/>
          <p:nvPr/>
        </p:nvSpPr>
        <p:spPr>
          <a:xfrm>
            <a:off x="7074154" y="35858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/>
          <p:cNvSpPr/>
          <p:nvPr/>
        </p:nvSpPr>
        <p:spPr>
          <a:xfrm>
            <a:off x="6693154" y="282386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4008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  <p:sp>
        <p:nvSpPr>
          <p:cNvPr id="19" name="object 23"/>
          <p:cNvSpPr/>
          <p:nvPr/>
        </p:nvSpPr>
        <p:spPr>
          <a:xfrm>
            <a:off x="6540754" y="4195465"/>
            <a:ext cx="88646" cy="376535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7543800" y="4038600"/>
            <a:ext cx="317246" cy="52893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7696200" y="44809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23" name="object 8"/>
          <p:cNvSpPr/>
          <p:nvPr/>
        </p:nvSpPr>
        <p:spPr>
          <a:xfrm>
            <a:off x="76962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/>
          <p:cNvSpPr/>
          <p:nvPr/>
        </p:nvSpPr>
        <p:spPr>
          <a:xfrm>
            <a:off x="6400800" y="4572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/>
          <p:cNvSpPr txBox="1"/>
          <p:nvPr/>
        </p:nvSpPr>
        <p:spPr>
          <a:xfrm>
            <a:off x="5181600" y="4566379"/>
            <a:ext cx="914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400" dirty="0" smtClean="0">
                <a:cs typeface="Comic Sans MS"/>
              </a:rPr>
              <a:t>44</a:t>
            </a:r>
            <a:endParaRPr sz="2400" dirty="0">
              <a:cs typeface="Comic Sans MS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5943600" y="4125819"/>
            <a:ext cx="381000" cy="5223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/>
          <p:cNvSpPr/>
          <p:nvPr/>
        </p:nvSpPr>
        <p:spPr>
          <a:xfrm>
            <a:off x="5550154" y="4572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571500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0" y="4643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4491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814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 Rotation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279218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3733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408177"/>
            <a:ext cx="59447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7285" algn="l"/>
              </a:tabLst>
            </a:pPr>
            <a:r>
              <a:rPr spc="-5" dirty="0"/>
              <a:t>L</a:t>
            </a:r>
            <a:r>
              <a:rPr dirty="0"/>
              <a:t>-1	</a:t>
            </a:r>
            <a:r>
              <a:rPr spc="5" dirty="0"/>
              <a:t>R</a:t>
            </a:r>
            <a:r>
              <a:rPr dirty="0"/>
              <a:t>ota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5" name="object 5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9300" y="30460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3978021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8394" y="35205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394" y="4054221"/>
            <a:ext cx="1237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9894" y="2482723"/>
            <a:ext cx="109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9194" y="11548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  <a:p>
            <a:pPr marR="8382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2715" y="2351405"/>
            <a:ext cx="1467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sz="2400" b="1" dirty="0" smtClean="0">
                <a:cs typeface="Comic Sans MS"/>
              </a:rPr>
              <a:t>Delete</a:t>
            </a:r>
            <a:r>
              <a:rPr lang="en-US" sz="2400" b="1" dirty="0" smtClean="0">
                <a:cs typeface="Comic Sans MS"/>
              </a:rPr>
              <a:t> </a:t>
            </a:r>
            <a:r>
              <a:rPr sz="2400" b="1" dirty="0" smtClean="0">
                <a:solidFill>
                  <a:srgbClr val="FF0000"/>
                </a:solidFill>
                <a:cs typeface="Comic Sans MS"/>
              </a:rPr>
              <a:t>X</a:t>
            </a:r>
            <a:endParaRPr sz="2400" dirty="0"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2834767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22044" y="3675964"/>
            <a:ext cx="205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omic Sans MS"/>
              </a:rPr>
              <a:t>x</a:t>
            </a:r>
            <a:endParaRPr sz="2400"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2994" y="2987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38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6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1400" y="3581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5700" y="3122295"/>
            <a:ext cx="116205" cy="459105"/>
          </a:xfrm>
          <a:custGeom>
            <a:avLst/>
            <a:gdLst/>
            <a:ahLst/>
            <a:cxnLst/>
            <a:rect l="l" t="t" r="r" b="b"/>
            <a:pathLst>
              <a:path w="116204" h="459104">
                <a:moveTo>
                  <a:pt x="116204" y="0"/>
                </a:moveTo>
                <a:lnTo>
                  <a:pt x="0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99094" y="3122295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42809" y="4282821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6838" y="44870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57209" y="4435221"/>
            <a:ext cx="39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87182" y="2406523"/>
            <a:ext cx="109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600" algn="l"/>
              </a:tabLst>
            </a:pPr>
            <a:r>
              <a:rPr sz="4200" spc="-7" baseline="-44642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90029" y="1383420"/>
            <a:ext cx="621030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</a:t>
            </a:r>
            <a:r>
              <a:rPr sz="2400" b="1" dirty="0">
                <a:cs typeface="Comic Sans MS"/>
              </a:rPr>
              <a:t>-2)</a:t>
            </a:r>
            <a:endParaRPr sz="2400">
              <a:cs typeface="Comic Sans MS"/>
            </a:endParaRPr>
          </a:p>
          <a:p>
            <a:pPr marR="8509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38209" y="3599510"/>
            <a:ext cx="20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h</a:t>
            </a:r>
            <a:endParaRPr sz="2400"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sz="2400" b="1" dirty="0">
                <a:cs typeface="Comic Sans MS"/>
              </a:rPr>
              <a:t>Unbalanced	</a:t>
            </a:r>
            <a:r>
              <a:rPr sz="2400" b="1" spc="-5" dirty="0">
                <a:cs typeface="Comic Sans MS"/>
              </a:rPr>
              <a:t>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9428" y="3063367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53200" y="28956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05600" y="22860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43800" y="23622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23228" y="2606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13829" y="3066415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cs typeface="Comic Sans MS"/>
              </a:rPr>
              <a:t>h</a:t>
            </a:r>
            <a:r>
              <a:rPr sz="2400" b="1" spc="-5" dirty="0">
                <a:cs typeface="Comic Sans MS"/>
              </a:rPr>
              <a:t>-</a:t>
            </a:r>
            <a:r>
              <a:rPr sz="2400" b="1" dirty="0">
                <a:cs typeface="Comic Sans MS"/>
              </a:rPr>
              <a:t>1</a:t>
            </a:r>
            <a:endParaRPr sz="24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08177"/>
            <a:ext cx="58685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7285" algn="l"/>
              </a:tabLst>
            </a:pPr>
            <a:r>
              <a:rPr spc="-5" dirty="0"/>
              <a:t>L</a:t>
            </a:r>
            <a:r>
              <a:rPr dirty="0"/>
              <a:t>-1	</a:t>
            </a:r>
            <a:r>
              <a:rPr spc="5" dirty="0"/>
              <a:t>R</a:t>
            </a:r>
            <a:r>
              <a:rPr dirty="0"/>
              <a:t>ota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7432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1219200"/>
                </a:moveTo>
                <a:lnTo>
                  <a:pt x="228600" y="1219200"/>
                </a:lnTo>
                <a:lnTo>
                  <a:pt x="2286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3429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300" y="3046095"/>
            <a:ext cx="116205" cy="382905"/>
          </a:xfrm>
          <a:custGeom>
            <a:avLst/>
            <a:gdLst/>
            <a:ahLst/>
            <a:cxnLst/>
            <a:rect l="l" t="t" r="r" b="b"/>
            <a:pathLst>
              <a:path w="116205" h="382904">
                <a:moveTo>
                  <a:pt x="116205" y="0"/>
                </a:moveTo>
                <a:lnTo>
                  <a:pt x="0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2695" y="3046095"/>
            <a:ext cx="192405" cy="382905"/>
          </a:xfrm>
          <a:custGeom>
            <a:avLst/>
            <a:gdLst/>
            <a:ahLst/>
            <a:cxnLst/>
            <a:rect l="l" t="t" r="r" b="b"/>
            <a:pathLst>
              <a:path w="192405" h="382904">
                <a:moveTo>
                  <a:pt x="0" y="0"/>
                </a:moveTo>
                <a:lnTo>
                  <a:pt x="192405" y="3829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39" y="3978021"/>
            <a:ext cx="415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A</a:t>
            </a:r>
            <a:r>
              <a:rPr sz="2775" spc="15" baseline="-21021" dirty="0">
                <a:cs typeface="Comic Sans MS"/>
              </a:rPr>
              <a:t>L</a:t>
            </a:r>
            <a:endParaRPr sz="2775" baseline="-21021"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394" y="3520516"/>
            <a:ext cx="23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endParaRPr sz="2800"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394" y="4054221"/>
            <a:ext cx="1237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0265" algn="l"/>
              </a:tabLst>
            </a:pP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L	</a:t>
            </a:r>
            <a:r>
              <a:rPr sz="2800" spc="-5" dirty="0">
                <a:cs typeface="Comic Sans MS"/>
              </a:rPr>
              <a:t>B</a:t>
            </a:r>
            <a:r>
              <a:rPr sz="2775" spc="15" baseline="-21021" dirty="0">
                <a:cs typeface="Comic Sans MS"/>
              </a:rPr>
              <a:t>R</a:t>
            </a:r>
            <a:endParaRPr sz="2775" baseline="-21021"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9894" y="2482723"/>
            <a:ext cx="109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4200" spc="-7" baseline="-20833" dirty="0">
                <a:cs typeface="Comic Sans MS"/>
              </a:rPr>
              <a:t>B	</a:t>
            </a: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194" y="1154820"/>
            <a:ext cx="62039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(-2)</a:t>
            </a:r>
            <a:endParaRPr sz="2400">
              <a:cs typeface="Comic Sans MS"/>
            </a:endParaRPr>
          </a:p>
          <a:p>
            <a:pPr marR="83820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6975" y="2437244"/>
            <a:ext cx="20542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lang="en-IN" sz="2400" b="1" dirty="0" smtClean="0">
                <a:cs typeface="Comic Sans MS"/>
              </a:rPr>
              <a:t>L-1 Rotation</a:t>
            </a:r>
            <a:endParaRPr sz="2400"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28347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2131695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5" h="615314">
                <a:moveTo>
                  <a:pt x="459105" y="0"/>
                </a:moveTo>
                <a:lnTo>
                  <a:pt x="0" y="615314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0" y="2209800"/>
            <a:ext cx="266700" cy="381000"/>
          </a:xfrm>
          <a:custGeom>
            <a:avLst/>
            <a:gdLst/>
            <a:ahLst/>
            <a:cxnLst/>
            <a:rect l="l" t="t" r="r" b="b"/>
            <a:pathLst>
              <a:path w="266700" h="381000">
                <a:moveTo>
                  <a:pt x="0" y="0"/>
                </a:moveTo>
                <a:lnTo>
                  <a:pt x="266700" y="381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866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2895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01714" y="291858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8600" y="31242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0" y="1219200"/>
                </a:moveTo>
                <a:lnTo>
                  <a:pt x="304800" y="1219200"/>
                </a:lnTo>
                <a:lnTo>
                  <a:pt x="304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2800" y="3810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533400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62700" y="3352800"/>
            <a:ext cx="230504" cy="609600"/>
          </a:xfrm>
          <a:custGeom>
            <a:avLst/>
            <a:gdLst/>
            <a:ahLst/>
            <a:cxnLst/>
            <a:rect l="l" t="t" r="r" b="b"/>
            <a:pathLst>
              <a:path w="230504" h="609600">
                <a:moveTo>
                  <a:pt x="230504" y="0"/>
                </a:moveTo>
                <a:lnTo>
                  <a:pt x="0" y="609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34200" y="3352800"/>
            <a:ext cx="344805" cy="459105"/>
          </a:xfrm>
          <a:custGeom>
            <a:avLst/>
            <a:gdLst/>
            <a:ahLst/>
            <a:cxnLst/>
            <a:rect l="l" t="t" r="r" b="b"/>
            <a:pathLst>
              <a:path w="344804" h="459104">
                <a:moveTo>
                  <a:pt x="0" y="0"/>
                </a:moveTo>
                <a:lnTo>
                  <a:pt x="344804" y="459105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57209" y="4435221"/>
            <a:ext cx="249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1238" y="4639436"/>
            <a:ext cx="1752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R</a:t>
            </a:r>
            <a:endParaRPr sz="1850"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57209" y="2456815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(-1)</a:t>
            </a:r>
            <a:endParaRPr sz="2400"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0029" y="1383420"/>
            <a:ext cx="434975" cy="996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93345" algn="ctr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cs typeface="Comic Sans MS"/>
              </a:rPr>
              <a:t>B</a:t>
            </a:r>
            <a:endParaRPr sz="2800"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09609" y="3599510"/>
            <a:ext cx="20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cs typeface="Comic Sans MS"/>
              </a:rPr>
              <a:t>h</a:t>
            </a:r>
            <a:endParaRPr sz="2400"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18428" y="5047869"/>
            <a:ext cx="2669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2400" b="1" spc="-5" dirty="0">
                <a:cs typeface="Comic Sans MS"/>
              </a:rPr>
              <a:t>Balanced	AVL  </a:t>
            </a:r>
            <a:r>
              <a:rPr sz="2400" b="1" dirty="0">
                <a:cs typeface="Comic Sans MS"/>
              </a:rPr>
              <a:t>search </a:t>
            </a:r>
            <a:r>
              <a:rPr sz="2400" b="1" spc="-5" dirty="0">
                <a:cs typeface="Comic Sans MS"/>
              </a:rPr>
              <a:t>tree</a:t>
            </a:r>
            <a:r>
              <a:rPr sz="2400" b="1" spc="-135" dirty="0">
                <a:cs typeface="Comic Sans MS"/>
              </a:rPr>
              <a:t> </a:t>
            </a:r>
            <a:r>
              <a:rPr sz="2400" b="1" dirty="0">
                <a:cs typeface="Comic Sans MS"/>
              </a:rPr>
              <a:t>after  </a:t>
            </a:r>
            <a:r>
              <a:rPr sz="2400" b="1" spc="-5" dirty="0">
                <a:cs typeface="Comic Sans MS"/>
              </a:rPr>
              <a:t>deletion</a:t>
            </a:r>
            <a:endParaRPr sz="2400"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428" y="4435221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A</a:t>
            </a:r>
            <a:endParaRPr sz="2800"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77509" y="4639436"/>
            <a:ext cx="1568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cs typeface="Comic Sans MS"/>
              </a:rPr>
              <a:t>L</a:t>
            </a:r>
            <a:endParaRPr sz="1850"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48400" y="39624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0" y="762000"/>
                </a:moveTo>
                <a:lnTo>
                  <a:pt x="228600" y="762000"/>
                </a:lnTo>
                <a:lnTo>
                  <a:pt x="228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05600" y="2286000"/>
            <a:ext cx="459105" cy="615315"/>
          </a:xfrm>
          <a:custGeom>
            <a:avLst/>
            <a:gdLst/>
            <a:ahLst/>
            <a:cxnLst/>
            <a:rect l="l" t="t" r="r" b="b"/>
            <a:pathLst>
              <a:path w="459104" h="615314">
                <a:moveTo>
                  <a:pt x="459104" y="0"/>
                </a:moveTo>
                <a:lnTo>
                  <a:pt x="0" y="61531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43800" y="23622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632829" y="4196080"/>
            <a:ext cx="99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h-1</a:t>
            </a:r>
            <a:r>
              <a:rPr sz="2800" spc="-155" dirty="0">
                <a:cs typeface="Comic Sans MS"/>
              </a:rPr>
              <a:t> </a:t>
            </a:r>
            <a:r>
              <a:rPr sz="4200" baseline="-23809" dirty="0">
                <a:cs typeface="Comic Sans MS"/>
              </a:rPr>
              <a:t>B</a:t>
            </a:r>
            <a:r>
              <a:rPr sz="2775" baseline="-57057" dirty="0">
                <a:cs typeface="Comic Sans MS"/>
              </a:rPr>
              <a:t>L</a:t>
            </a:r>
            <a:endParaRPr sz="2775" baseline="-57057"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02994" y="2987167"/>
            <a:ext cx="539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h</a:t>
            </a:r>
            <a:r>
              <a:rPr sz="2800" spc="-10" dirty="0">
                <a:cs typeface="Comic Sans MS"/>
              </a:rPr>
              <a:t>-</a:t>
            </a:r>
            <a:r>
              <a:rPr sz="2800" spc="-5" dirty="0">
                <a:cs typeface="Comic Sans MS"/>
              </a:rPr>
              <a:t>1</a:t>
            </a:r>
            <a:endParaRPr sz="2800"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2472436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1253236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/>
          <p:nvPr/>
        </p:nvSpPr>
        <p:spPr>
          <a:xfrm>
            <a:off x="2241930" y="228409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/>
          <p:cNvSpPr/>
          <p:nvPr/>
        </p:nvSpPr>
        <p:spPr>
          <a:xfrm>
            <a:off x="2927731" y="2284095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 txBox="1"/>
          <p:nvPr/>
        </p:nvSpPr>
        <p:spPr>
          <a:xfrm>
            <a:off x="1327531" y="2438400"/>
            <a:ext cx="106870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1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622300">
              <a:lnSpc>
                <a:spcPts val="3105"/>
              </a:lnSpc>
            </a:pPr>
            <a:r>
              <a:rPr sz="2800" spc="-10" dirty="0">
                <a:cs typeface="Comic Sans MS"/>
              </a:rPr>
              <a:t>22</a:t>
            </a:r>
            <a:endParaRPr sz="2800" dirty="0">
              <a:cs typeface="Comic Sans MS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3008630" y="2514600"/>
            <a:ext cx="247777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3600" b="1" spc="-7" baseline="27777" dirty="0">
                <a:cs typeface="Comic Sans MS"/>
              </a:rPr>
              <a:t>(-1)	</a:t>
            </a:r>
            <a:r>
              <a:rPr sz="2400" b="1" dirty="0">
                <a:cs typeface="Comic Sans MS"/>
              </a:rPr>
              <a:t>Delete</a:t>
            </a:r>
            <a:r>
              <a:rPr sz="2400" b="1" spc="-110" dirty="0">
                <a:cs typeface="Comic Sans MS"/>
              </a:rPr>
              <a:t> </a:t>
            </a:r>
            <a:r>
              <a:rPr lang="en-US" sz="2400" b="1" spc="-5" dirty="0" smtClean="0">
                <a:cs typeface="Comic Sans MS"/>
              </a:rPr>
              <a:t>18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cs typeface="Comic Sans MS"/>
              </a:rPr>
              <a:t>48</a:t>
            </a:r>
            <a:endParaRPr sz="2800" dirty="0">
              <a:cs typeface="Comic Sans MS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50646" y="3295015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cs typeface="Comic Sans MS"/>
              </a:rPr>
              <a:t>(0)</a:t>
            </a:r>
            <a:endParaRPr sz="240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cs typeface="Comic Sans MS"/>
              </a:rPr>
              <a:t>18</a:t>
            </a:r>
            <a:endParaRPr sz="2800">
              <a:cs typeface="Comic Sans MS"/>
            </a:endParaRPr>
          </a:p>
        </p:txBody>
      </p:sp>
      <p:sp>
        <p:nvSpPr>
          <p:cNvPr id="13" name="object 20"/>
          <p:cNvSpPr txBox="1"/>
          <p:nvPr/>
        </p:nvSpPr>
        <p:spPr>
          <a:xfrm>
            <a:off x="3465830" y="3520516"/>
            <a:ext cx="458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omic Sans MS"/>
              </a:rPr>
              <a:t>52</a:t>
            </a:r>
            <a:endParaRPr sz="2800" dirty="0">
              <a:cs typeface="Comic Sans MS"/>
            </a:endParaRPr>
          </a:p>
        </p:txBody>
      </p:sp>
      <p:sp>
        <p:nvSpPr>
          <p:cNvPr id="16" name="object 23"/>
          <p:cNvSpPr/>
          <p:nvPr/>
        </p:nvSpPr>
        <p:spPr>
          <a:xfrm>
            <a:off x="3463036" y="3276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 txBox="1"/>
          <p:nvPr/>
        </p:nvSpPr>
        <p:spPr>
          <a:xfrm>
            <a:off x="2503170" y="1295400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-</a:t>
            </a:r>
            <a:r>
              <a:rPr sz="2400" b="1" spc="-5" dirty="0" smtClean="0">
                <a:cs typeface="Comic Sans MS"/>
              </a:rPr>
              <a:t>1</a:t>
            </a:r>
            <a:r>
              <a:rPr sz="2400" b="1" spc="-5" dirty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 dirty="0">
              <a:cs typeface="Comic Sans MS"/>
            </a:endParaRPr>
          </a:p>
        </p:txBody>
      </p:sp>
      <p:sp>
        <p:nvSpPr>
          <p:cNvPr id="20" name="object 8"/>
          <p:cNvSpPr/>
          <p:nvPr/>
        </p:nvSpPr>
        <p:spPr>
          <a:xfrm>
            <a:off x="19050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/>
          <p:nvPr/>
        </p:nvSpPr>
        <p:spPr>
          <a:xfrm>
            <a:off x="2362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/>
          <p:cNvSpPr/>
          <p:nvPr/>
        </p:nvSpPr>
        <p:spPr>
          <a:xfrm>
            <a:off x="3352800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/>
          <p:cNvSpPr/>
          <p:nvPr/>
        </p:nvSpPr>
        <p:spPr>
          <a:xfrm>
            <a:off x="2971800" y="2819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1672590" y="32004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3767836" y="4038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/>
          <p:cNvSpPr/>
          <p:nvPr/>
        </p:nvSpPr>
        <p:spPr>
          <a:xfrm>
            <a:off x="3657600" y="4267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3657600" y="4267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33" name="object 8"/>
          <p:cNvSpPr/>
          <p:nvPr/>
        </p:nvSpPr>
        <p:spPr>
          <a:xfrm>
            <a:off x="2777236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/>
          <p:cNvSpPr txBox="1"/>
          <p:nvPr/>
        </p:nvSpPr>
        <p:spPr>
          <a:xfrm>
            <a:off x="2374646" y="3962400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35" name="object 10"/>
          <p:cNvSpPr/>
          <p:nvPr/>
        </p:nvSpPr>
        <p:spPr>
          <a:xfrm>
            <a:off x="3196590" y="39624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2"/>
          <p:cNvSpPr/>
          <p:nvPr/>
        </p:nvSpPr>
        <p:spPr>
          <a:xfrm>
            <a:off x="7118731" y="2502332"/>
            <a:ext cx="268605" cy="535305"/>
          </a:xfrm>
          <a:custGeom>
            <a:avLst/>
            <a:gdLst/>
            <a:ahLst/>
            <a:cxnLst/>
            <a:rect l="l" t="t" r="r" b="b"/>
            <a:pathLst>
              <a:path w="268605" h="535305">
                <a:moveTo>
                  <a:pt x="0" y="0"/>
                </a:moveTo>
                <a:lnTo>
                  <a:pt x="268605" y="535304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4"/>
          <p:cNvSpPr txBox="1"/>
          <p:nvPr/>
        </p:nvSpPr>
        <p:spPr>
          <a:xfrm>
            <a:off x="5518531" y="2656637"/>
            <a:ext cx="106870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100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0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622300">
              <a:lnSpc>
                <a:spcPts val="3105"/>
              </a:lnSpc>
            </a:pPr>
            <a:r>
              <a:rPr sz="2800" spc="-10" dirty="0">
                <a:cs typeface="Comic Sans MS"/>
              </a:rPr>
              <a:t>22</a:t>
            </a:r>
            <a:endParaRPr sz="2800" dirty="0">
              <a:cs typeface="Comic Sans MS"/>
            </a:endParaRPr>
          </a:p>
        </p:txBody>
      </p:sp>
      <p:sp>
        <p:nvSpPr>
          <p:cNvPr id="40" name="object 15"/>
          <p:cNvSpPr txBox="1"/>
          <p:nvPr/>
        </p:nvSpPr>
        <p:spPr>
          <a:xfrm>
            <a:off x="7199630" y="2732837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(-1)</a:t>
            </a:r>
            <a:endParaRPr sz="2800" dirty="0">
              <a:cs typeface="Comic Sans MS"/>
            </a:endParaRPr>
          </a:p>
        </p:txBody>
      </p:sp>
      <p:sp>
        <p:nvSpPr>
          <p:cNvPr id="43" name="object 23"/>
          <p:cNvSpPr/>
          <p:nvPr/>
        </p:nvSpPr>
        <p:spPr>
          <a:xfrm>
            <a:off x="7654036" y="3494837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3"/>
          <p:cNvSpPr txBox="1"/>
          <p:nvPr/>
        </p:nvSpPr>
        <p:spPr>
          <a:xfrm>
            <a:off x="6694170" y="1513637"/>
            <a:ext cx="621030" cy="9817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 smtClean="0">
                <a:cs typeface="Comic Sans MS"/>
              </a:rPr>
              <a:t>(</a:t>
            </a:r>
            <a:r>
              <a:rPr lang="en-US" sz="2400" b="1" spc="-5" dirty="0" smtClean="0">
                <a:cs typeface="Comic Sans MS"/>
              </a:rPr>
              <a:t>-2</a:t>
            </a:r>
            <a:r>
              <a:rPr sz="2400" b="1" spc="-5" dirty="0" smtClean="0">
                <a:cs typeface="Comic Sans MS"/>
              </a:rPr>
              <a:t>)</a:t>
            </a:r>
            <a:endParaRPr sz="2400" dirty="0"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cs typeface="Comic Sans MS"/>
              </a:rPr>
              <a:t>44</a:t>
            </a:r>
            <a:endParaRPr sz="2800" dirty="0">
              <a:cs typeface="Comic Sans MS"/>
            </a:endParaRPr>
          </a:p>
        </p:txBody>
      </p:sp>
      <p:sp>
        <p:nvSpPr>
          <p:cNvPr id="45" name="object 8"/>
          <p:cNvSpPr/>
          <p:nvPr/>
        </p:nvSpPr>
        <p:spPr>
          <a:xfrm>
            <a:off x="6096000" y="296143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/>
          <p:cNvSpPr/>
          <p:nvPr/>
        </p:nvSpPr>
        <p:spPr>
          <a:xfrm>
            <a:off x="7543800" y="372343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8"/>
          <p:cNvSpPr/>
          <p:nvPr/>
        </p:nvSpPr>
        <p:spPr>
          <a:xfrm>
            <a:off x="7162800" y="303763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3"/>
          <p:cNvSpPr/>
          <p:nvPr/>
        </p:nvSpPr>
        <p:spPr>
          <a:xfrm>
            <a:off x="7958836" y="4256837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TextBox 49"/>
          <p:cNvSpPr txBox="1"/>
          <p:nvPr/>
        </p:nvSpPr>
        <p:spPr>
          <a:xfrm>
            <a:off x="7848600" y="448543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51" name="object 16"/>
          <p:cNvSpPr txBox="1"/>
          <p:nvPr/>
        </p:nvSpPr>
        <p:spPr>
          <a:xfrm>
            <a:off x="6565646" y="4180637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52" name="object 10"/>
          <p:cNvSpPr/>
          <p:nvPr/>
        </p:nvSpPr>
        <p:spPr>
          <a:xfrm>
            <a:off x="7387590" y="4180637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7162800" y="3048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54" name="object 8"/>
          <p:cNvSpPr/>
          <p:nvPr/>
        </p:nvSpPr>
        <p:spPr>
          <a:xfrm>
            <a:off x="6629400" y="2133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8"/>
          <p:cNvSpPr/>
          <p:nvPr/>
        </p:nvSpPr>
        <p:spPr>
          <a:xfrm>
            <a:off x="6934200" y="4572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8"/>
          <p:cNvSpPr/>
          <p:nvPr/>
        </p:nvSpPr>
        <p:spPr>
          <a:xfrm>
            <a:off x="78486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TextBox 57"/>
          <p:cNvSpPr txBox="1"/>
          <p:nvPr/>
        </p:nvSpPr>
        <p:spPr>
          <a:xfrm>
            <a:off x="75438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59" name="object 10"/>
          <p:cNvSpPr/>
          <p:nvPr/>
        </p:nvSpPr>
        <p:spPr>
          <a:xfrm>
            <a:off x="6473190" y="25146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0"/>
          <p:cNvSpPr/>
          <p:nvPr/>
        </p:nvSpPr>
        <p:spPr>
          <a:xfrm>
            <a:off x="2815590" y="3276600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TextBox 60"/>
          <p:cNvSpPr txBox="1"/>
          <p:nvPr/>
        </p:nvSpPr>
        <p:spPr>
          <a:xfrm>
            <a:off x="2362200" y="3657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47</a:t>
            </a:r>
            <a:endParaRPr lang="en-US" sz="2400" dirty="0"/>
          </a:p>
        </p:txBody>
      </p:sp>
      <p:sp>
        <p:nvSpPr>
          <p:cNvPr id="62" name="object 10"/>
          <p:cNvSpPr/>
          <p:nvPr/>
        </p:nvSpPr>
        <p:spPr>
          <a:xfrm>
            <a:off x="6930390" y="3500735"/>
            <a:ext cx="308610" cy="461009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6477000" y="3957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47</a:t>
            </a:r>
            <a:endParaRPr lang="en-US" sz="2400" dirty="0"/>
          </a:p>
        </p:txBody>
      </p:sp>
      <p:sp>
        <p:nvSpPr>
          <p:cNvPr id="65" name="object 8"/>
          <p:cNvSpPr/>
          <p:nvPr/>
        </p:nvSpPr>
        <p:spPr>
          <a:xfrm>
            <a:off x="64770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"/>
          <p:cNvSpPr txBox="1">
            <a:spLocks noGrp="1"/>
          </p:cNvSpPr>
          <p:nvPr>
            <p:ph type="title"/>
          </p:nvPr>
        </p:nvSpPr>
        <p:spPr>
          <a:xfrm>
            <a:off x="457200" y="408177"/>
            <a:ext cx="5722366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5044" algn="l"/>
              </a:tabLst>
            </a:pPr>
            <a:r>
              <a:rPr dirty="0" smtClean="0"/>
              <a:t>L</a:t>
            </a:r>
            <a:r>
              <a:rPr lang="en-US" dirty="0" smtClean="0"/>
              <a:t>-1</a:t>
            </a:r>
            <a:r>
              <a:rPr dirty="0"/>
              <a:t>	</a:t>
            </a:r>
            <a:r>
              <a:rPr spc="5" dirty="0"/>
              <a:t>R</a:t>
            </a:r>
            <a:r>
              <a:rPr dirty="0"/>
              <a:t>ota</a:t>
            </a:r>
            <a:r>
              <a:rPr spc="5" dirty="0"/>
              <a:t>t</a:t>
            </a:r>
            <a:r>
              <a:rPr spc="-5" dirty="0"/>
              <a:t>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534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382000" y="4495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00800" y="4648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43600" y="3957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1" name="object 15"/>
          <p:cNvSpPr/>
          <p:nvPr/>
        </p:nvSpPr>
        <p:spPr>
          <a:xfrm>
            <a:off x="3886200" y="29718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/>
          <p:cNvSpPr txBox="1"/>
          <p:nvPr/>
        </p:nvSpPr>
        <p:spPr>
          <a:xfrm>
            <a:off x="4191000" y="4267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09800" y="441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38600" y="3429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28800" y="3657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L-1	</a:t>
            </a:r>
            <a:r>
              <a:rPr lang="en-US" spc="5" dirty="0" smtClean="0"/>
              <a:t>R</a:t>
            </a:r>
            <a:r>
              <a:rPr lang="en-US" dirty="0" smtClean="0"/>
              <a:t>ota</a:t>
            </a:r>
            <a:r>
              <a:rPr lang="en-US" spc="5" dirty="0" smtClean="0"/>
              <a:t>t</a:t>
            </a:r>
            <a:r>
              <a:rPr lang="en-US" spc="-5" dirty="0" smtClean="0"/>
              <a:t>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object 15"/>
          <p:cNvSpPr txBox="1"/>
          <p:nvPr/>
        </p:nvSpPr>
        <p:spPr>
          <a:xfrm>
            <a:off x="6666230" y="2652172"/>
            <a:ext cx="1029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lang="en-US" sz="3600" b="1" spc="-7" baseline="27777" dirty="0" smtClean="0">
                <a:cs typeface="Comic Sans MS"/>
              </a:rPr>
              <a:t>  </a:t>
            </a:r>
            <a:r>
              <a:rPr sz="3600" b="1" spc="-7" baseline="27777" dirty="0" smtClean="0">
                <a:cs typeface="Comic Sans MS"/>
              </a:rPr>
              <a:t>(</a:t>
            </a:r>
            <a:r>
              <a:rPr lang="en-US" sz="3600" b="1" spc="-7" baseline="27777" dirty="0" smtClean="0">
                <a:cs typeface="Comic Sans MS"/>
              </a:rPr>
              <a:t>0</a:t>
            </a:r>
            <a:r>
              <a:rPr sz="3600" b="1" spc="-7" baseline="27777" dirty="0" smtClean="0">
                <a:cs typeface="Comic Sans MS"/>
              </a:rPr>
              <a:t>)</a:t>
            </a:r>
            <a:endParaRPr sz="2800" dirty="0">
              <a:cs typeface="Comic Sans MS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7010400" y="34290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3"/>
          <p:cNvSpPr/>
          <p:nvPr/>
        </p:nvSpPr>
        <p:spPr>
          <a:xfrm>
            <a:off x="7391400" y="4114800"/>
            <a:ext cx="186436" cy="289972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315200" y="440477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54</a:t>
            </a:r>
            <a:endParaRPr lang="en-US" sz="2400" dirty="0"/>
          </a:p>
        </p:txBody>
      </p:sp>
      <p:sp>
        <p:nvSpPr>
          <p:cNvPr id="9" name="object 16"/>
          <p:cNvSpPr txBox="1"/>
          <p:nvPr/>
        </p:nvSpPr>
        <p:spPr>
          <a:xfrm>
            <a:off x="6032246" y="4099972"/>
            <a:ext cx="859790" cy="829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smtClean="0">
                <a:cs typeface="Comic Sans MS"/>
              </a:rPr>
              <a:t>50</a:t>
            </a:r>
            <a:endParaRPr sz="2800" dirty="0"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4190" y="4191000"/>
            <a:ext cx="232410" cy="369981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629400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3653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52</a:t>
            </a:r>
            <a:endParaRPr lang="en-US" sz="2400" dirty="0"/>
          </a:p>
        </p:txBody>
      </p:sp>
      <p:sp>
        <p:nvSpPr>
          <p:cNvPr id="13" name="object 10"/>
          <p:cNvSpPr/>
          <p:nvPr/>
        </p:nvSpPr>
        <p:spPr>
          <a:xfrm>
            <a:off x="6248400" y="3420071"/>
            <a:ext cx="457200" cy="31373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5715000" y="3581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0" y="3653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4415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4948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36486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19" name="object 8"/>
          <p:cNvSpPr/>
          <p:nvPr/>
        </p:nvSpPr>
        <p:spPr>
          <a:xfrm>
            <a:off x="64770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/>
          <p:cNvSpPr/>
          <p:nvPr/>
        </p:nvSpPr>
        <p:spPr>
          <a:xfrm>
            <a:off x="7315200" y="4419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/>
          <p:cNvSpPr/>
          <p:nvPr/>
        </p:nvSpPr>
        <p:spPr>
          <a:xfrm>
            <a:off x="6934200" y="3657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6629400" y="2971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5715000" y="3581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62" y="2209800"/>
            <a:ext cx="29405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bject 23"/>
          <p:cNvSpPr/>
          <p:nvPr/>
        </p:nvSpPr>
        <p:spPr>
          <a:xfrm>
            <a:off x="6096000" y="4038600"/>
            <a:ext cx="118364" cy="461665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5791200" y="4491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47</a:t>
            </a:r>
            <a:endParaRPr lang="en-US" sz="2400" dirty="0"/>
          </a:p>
        </p:txBody>
      </p:sp>
      <p:sp>
        <p:nvSpPr>
          <p:cNvPr id="28" name="object 8"/>
          <p:cNvSpPr/>
          <p:nvPr/>
        </p:nvSpPr>
        <p:spPr>
          <a:xfrm>
            <a:off x="58674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5410200" y="3962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08610" h="461010">
                <a:moveTo>
                  <a:pt x="308610" y="0"/>
                </a:moveTo>
                <a:lnTo>
                  <a:pt x="0" y="4610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5105400" y="4491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</a:t>
            </a:r>
            <a:endParaRPr lang="en-US" sz="2400" dirty="0"/>
          </a:p>
        </p:txBody>
      </p:sp>
      <p:sp>
        <p:nvSpPr>
          <p:cNvPr id="31" name="object 8"/>
          <p:cNvSpPr/>
          <p:nvPr/>
        </p:nvSpPr>
        <p:spPr>
          <a:xfrm>
            <a:off x="5105400" y="4495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80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4572000" y="4567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(0)</a:t>
            </a:r>
            <a:endParaRPr lang="en-US" dirty="0"/>
          </a:p>
        </p:txBody>
      </p:sp>
      <p:sp>
        <p:nvSpPr>
          <p:cNvPr id="33" name="object 15"/>
          <p:cNvSpPr/>
          <p:nvPr/>
        </p:nvSpPr>
        <p:spPr>
          <a:xfrm>
            <a:off x="3048000" y="38862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562100" y="57150"/>
                </a:lnTo>
                <a:lnTo>
                  <a:pt x="1562100" y="0"/>
                </a:lnTo>
                <a:lnTo>
                  <a:pt x="1676400" y="114300"/>
                </a:lnTo>
                <a:lnTo>
                  <a:pt x="1562100" y="228600"/>
                </a:lnTo>
                <a:lnTo>
                  <a:pt x="15621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3124200" y="3352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L-1 Rotation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Tree and its Limitation</a:t>
            </a:r>
          </a:p>
          <a:p>
            <a:r>
              <a:rPr lang="en-US" dirty="0" smtClean="0"/>
              <a:t>AVL Tree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Rotation &amp; its Types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Deletion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AVL tree is a height balanced tree.</a:t>
            </a:r>
          </a:p>
          <a:p>
            <a:pPr algn="just"/>
            <a:r>
              <a:rPr lang="en-US" sz="2800" dirty="0" smtClean="0"/>
              <a:t>It is a self-balancing binary search tree.</a:t>
            </a:r>
          </a:p>
          <a:p>
            <a:pPr algn="just"/>
            <a:r>
              <a:rPr lang="en-US" sz="2800" dirty="0" smtClean="0"/>
              <a:t>It was invented by </a:t>
            </a:r>
            <a:r>
              <a:rPr lang="en-US" sz="2800" b="1" dirty="0" err="1" smtClean="0"/>
              <a:t>A</a:t>
            </a:r>
            <a:r>
              <a:rPr lang="en-US" sz="2800" dirty="0" err="1" smtClean="0"/>
              <a:t>delson-</a:t>
            </a:r>
            <a:r>
              <a:rPr lang="en-US" sz="2800" b="1" dirty="0" err="1" smtClean="0"/>
              <a:t>V</a:t>
            </a:r>
            <a:r>
              <a:rPr lang="en-US" sz="2800" dirty="0" err="1" smtClean="0"/>
              <a:t>elskii</a:t>
            </a:r>
            <a:r>
              <a:rPr lang="en-US" sz="2800" dirty="0" smtClean="0"/>
              <a:t> and </a:t>
            </a:r>
            <a:r>
              <a:rPr lang="en-US" sz="2800" b="1" dirty="0" smtClean="0"/>
              <a:t>L</a:t>
            </a:r>
            <a:r>
              <a:rPr lang="en-US" sz="2800" dirty="0" smtClean="0"/>
              <a:t>andis.</a:t>
            </a:r>
          </a:p>
          <a:p>
            <a:pPr algn="just"/>
            <a:r>
              <a:rPr lang="en-US" sz="2800" dirty="0" smtClean="0"/>
              <a:t>AVL trees have a faster retrieval.</a:t>
            </a:r>
          </a:p>
          <a:p>
            <a:pPr algn="just"/>
            <a:r>
              <a:rPr lang="en-US" sz="2800" dirty="0" smtClean="0"/>
              <a:t>It takes O(</a:t>
            </a:r>
            <a:r>
              <a:rPr lang="en-US" sz="2800" dirty="0" err="1" smtClean="0"/>
              <a:t>logn</a:t>
            </a:r>
            <a:r>
              <a:rPr lang="en-US" sz="2800" dirty="0" smtClean="0"/>
              <a:t>) time for insertion and deletion operation.</a:t>
            </a:r>
          </a:p>
          <a:p>
            <a:pPr algn="just"/>
            <a:r>
              <a:rPr lang="en-US" sz="2800" dirty="0" smtClean="0"/>
              <a:t>In AVL tree, difference between heights of left and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cannot be more than one for all nodes.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Balance Factor </a:t>
            </a:r>
            <a:r>
              <a:rPr lang="en-US" sz="2800" dirty="0" smtClean="0"/>
              <a:t>of node is:</a:t>
            </a:r>
          </a:p>
          <a:p>
            <a:pPr lvl="1" algn="just"/>
            <a:r>
              <a:rPr lang="en-US" sz="2800" dirty="0" smtClean="0"/>
              <a:t>Height of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– Height of Right </a:t>
            </a:r>
            <a:r>
              <a:rPr lang="en-US" sz="2800" dirty="0" err="1" smtClean="0"/>
              <a:t>subtree</a:t>
            </a:r>
            <a:endParaRPr lang="en-US" sz="2800" dirty="0" smtClean="0"/>
          </a:p>
          <a:p>
            <a:pPr algn="just"/>
            <a:r>
              <a:rPr lang="en-US" sz="2800" dirty="0" smtClean="0"/>
              <a:t>Balance Factor is calculated for every node of AVL tree.</a:t>
            </a:r>
          </a:p>
          <a:p>
            <a:pPr algn="just"/>
            <a:r>
              <a:rPr lang="en-US" sz="2800" dirty="0" smtClean="0"/>
              <a:t>At every node, height of left and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can differ by no more than 1.</a:t>
            </a:r>
          </a:p>
          <a:p>
            <a:pPr algn="just"/>
            <a:r>
              <a:rPr lang="en-US" sz="2800" dirty="0" smtClean="0"/>
              <a:t>For AVL tree, the possible values of balance factor  are -1, 0, 1</a:t>
            </a:r>
          </a:p>
          <a:p>
            <a:pPr algn="just"/>
            <a:r>
              <a:rPr lang="en-US" sz="2800" dirty="0" smtClean="0"/>
              <a:t>Balance Factor of leaf nodes is 0 (zero).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pPr algn="just"/>
            <a:r>
              <a:rPr lang="en-US" dirty="0" smtClean="0"/>
              <a:t>Every AVL Tree is a binary search tree but all the Binary Search Tree need not to be AVL trees.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3095625"/>
            <a:ext cx="26574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21240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95400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BST and AVL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BST but not AVL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Finding Balance Factor</a:t>
            </a:r>
            <a:endParaRPr lang="en-US" dirty="0"/>
          </a:p>
        </p:txBody>
      </p:sp>
      <p:pic>
        <p:nvPicPr>
          <p:cNvPr id="9218" name="Picture 2" descr="http://btechsmartclass.com/DS/images/AVL%20Example.png"/>
          <p:cNvPicPr>
            <a:picLocks noChangeAspect="1" noChangeArrowheads="1"/>
          </p:cNvPicPr>
          <p:nvPr/>
        </p:nvPicPr>
        <p:blipFill>
          <a:blip r:embed="rId2" cstate="print"/>
          <a:srcRect l="9375" r="7031"/>
          <a:stretch>
            <a:fillRect/>
          </a:stretch>
        </p:blipFill>
        <p:spPr bwMode="auto">
          <a:xfrm>
            <a:off x="457200" y="1524000"/>
            <a:ext cx="8153400" cy="42862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29400" y="2133600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BF= h</a:t>
            </a:r>
            <a:r>
              <a:rPr lang="en-US" sz="3000" baseline="-25000" dirty="0" smtClean="0">
                <a:solidFill>
                  <a:srgbClr val="FF0000"/>
                </a:solidFill>
              </a:rPr>
              <a:t>l</a:t>
            </a:r>
            <a:r>
              <a:rPr lang="en-US" sz="3000" dirty="0" smtClean="0">
                <a:solidFill>
                  <a:srgbClr val="FF0000"/>
                </a:solidFill>
              </a:rPr>
              <a:t> - h</a:t>
            </a:r>
            <a:r>
              <a:rPr lang="en-US" sz="3000" baseline="-25000" dirty="0" smtClean="0">
                <a:solidFill>
                  <a:srgbClr val="FF0000"/>
                </a:solidFill>
              </a:rPr>
              <a:t>r</a:t>
            </a:r>
            <a:endParaRPr lang="en-US" sz="3000" baseline="-25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02BF-B51E-4A76-B85B-E5817B9340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988</TotalTime>
  <Words>2242</Words>
  <Application>Microsoft Office PowerPoint</Application>
  <PresentationFormat>On-screen Show (4:3)</PresentationFormat>
  <Paragraphs>886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Flow</vt:lpstr>
      <vt:lpstr>Equation</vt:lpstr>
      <vt:lpstr>Data Structure &amp; Algorithm</vt:lpstr>
      <vt:lpstr>Binary Search Tree (BST)</vt:lpstr>
      <vt:lpstr>Example of BST</vt:lpstr>
      <vt:lpstr>Skewed BST</vt:lpstr>
      <vt:lpstr>Limitation of BST</vt:lpstr>
      <vt:lpstr>AVL Tree</vt:lpstr>
      <vt:lpstr>AVL Tree</vt:lpstr>
      <vt:lpstr>Example</vt:lpstr>
      <vt:lpstr>Finding Balance Factor</vt:lpstr>
      <vt:lpstr>Height of AVL Tree</vt:lpstr>
      <vt:lpstr>Height of AVL Tree</vt:lpstr>
      <vt:lpstr>Height of AVL Tree</vt:lpstr>
      <vt:lpstr>Imbalance</vt:lpstr>
      <vt:lpstr>AVL Tree Example </vt:lpstr>
      <vt:lpstr>Types of Rotation</vt:lpstr>
      <vt:lpstr>Types of Rotation</vt:lpstr>
      <vt:lpstr>LL Rotation</vt:lpstr>
      <vt:lpstr>RR Rotation</vt:lpstr>
      <vt:lpstr>LR Rotation</vt:lpstr>
      <vt:lpstr>RL Rotation</vt:lpstr>
      <vt:lpstr>Construct a AVL Tree by inserting from 1 to 5 numbers</vt:lpstr>
      <vt:lpstr>Construct a AVL Tree by inserting from 1 to 5 numbers</vt:lpstr>
      <vt:lpstr>Construct a AVL Tree by inserting from 1 to 5 numbers</vt:lpstr>
      <vt:lpstr>PowerPoint Presentation</vt:lpstr>
      <vt:lpstr>Insertion in AVL Tree</vt:lpstr>
      <vt:lpstr>Insertion in AVL Tree</vt:lpstr>
      <vt:lpstr>Deletion in AVL Tree</vt:lpstr>
      <vt:lpstr>Deletion in AVL Tree</vt:lpstr>
      <vt:lpstr>Deletion in AVL Tree</vt:lpstr>
      <vt:lpstr>Deletion in AVL Tree</vt:lpstr>
      <vt:lpstr>R0 Rotation</vt:lpstr>
      <vt:lpstr>R0 Rotation</vt:lpstr>
      <vt:lpstr>R0 Rotation Example</vt:lpstr>
      <vt:lpstr>R0 Rotation Example</vt:lpstr>
      <vt:lpstr>R1 Rotation</vt:lpstr>
      <vt:lpstr>R1 Rotation</vt:lpstr>
      <vt:lpstr>R1 Rotation Example</vt:lpstr>
      <vt:lpstr>R1 Rotation Example</vt:lpstr>
      <vt:lpstr>R-1 Rotation A   (+1)</vt:lpstr>
      <vt:lpstr>R-1 Rotation</vt:lpstr>
      <vt:lpstr>R-1 Rotation</vt:lpstr>
      <vt:lpstr>R-1 Rotation Example</vt:lpstr>
      <vt:lpstr>R-1 Rotation Example</vt:lpstr>
      <vt:lpstr>R-1 Rotation Example</vt:lpstr>
      <vt:lpstr>L0 Rotation</vt:lpstr>
      <vt:lpstr>L0 Rotation</vt:lpstr>
      <vt:lpstr>L0 Rotation</vt:lpstr>
      <vt:lpstr>L0 Rotation</vt:lpstr>
      <vt:lpstr>L1 Rotation</vt:lpstr>
      <vt:lpstr>L1 Rotation</vt:lpstr>
      <vt:lpstr>L1 Rotation</vt:lpstr>
      <vt:lpstr>L1 Rotation</vt:lpstr>
      <vt:lpstr>L1 Rotation</vt:lpstr>
      <vt:lpstr>L-1 Rotation</vt:lpstr>
      <vt:lpstr>L-1 Rotation</vt:lpstr>
      <vt:lpstr>L-1 Rotation</vt:lpstr>
      <vt:lpstr>L-1 Rotation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 &amp; Algorithms</dc:title>
  <dc:creator>intel</dc:creator>
  <cp:lastModifiedBy>cp</cp:lastModifiedBy>
  <cp:revision>119</cp:revision>
  <dcterms:created xsi:type="dcterms:W3CDTF">2018-08-24T11:56:52Z</dcterms:created>
  <dcterms:modified xsi:type="dcterms:W3CDTF">2018-10-11T07:23:12Z</dcterms:modified>
</cp:coreProperties>
</file>