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302" r:id="rId3"/>
    <p:sldId id="303" r:id="rId4"/>
    <p:sldId id="319" r:id="rId5"/>
    <p:sldId id="331" r:id="rId6"/>
    <p:sldId id="332" r:id="rId7"/>
    <p:sldId id="320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00" r:id="rId16"/>
    <p:sldId id="30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C80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A870C-6D98-4CEC-9AF8-B5897447E61F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CD93C-2433-4779-9F28-E8561EB54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5560-8449-453E-9340-70122C2B41B0}" type="datetime1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7D9-DA38-4C13-98FA-F0F8974C063D}" type="datetime1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51CA-6AC9-43D8-906D-E79C754E1305}" type="datetime1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3817-D008-4352-B11E-28B8AC2FD77F}" type="datetime1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88B5-F980-4A79-9F03-3692FDA739D0}" type="datetime1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2EBD2-001B-4D42-902F-B8D3C3456E95}" type="datetime1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6362-C190-4FFD-842D-795FB152FAD2}" type="datetime1">
              <a:rPr lang="en-US" smtClean="0"/>
              <a:pPr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9AB0-2603-4234-B8ED-6F958BA6BA48}" type="datetime1">
              <a:rPr lang="en-US" smtClean="0"/>
              <a:pPr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F61A-5093-4357-AA6B-5D44AA117ECB}" type="datetime1">
              <a:rPr lang="en-US" smtClean="0"/>
              <a:pPr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BEAE-DBD7-4D1B-A4AF-F0E690D9D247}" type="datetime1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E093-25F2-42AF-96B1-406D12B729D8}" type="datetime1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15E1-775E-42A8-AC6B-B76DF66DA8BE}" type="datetime1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Ravi Kant Sahu, Asst. Professor @ Lovely Professional University, Punjab (India)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Structures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Linked </a:t>
            </a:r>
            <a:r>
              <a:rPr lang="en-US" sz="3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List Operations</a:t>
            </a:r>
            <a:endParaRPr lang="en-US" b="0" dirty="0"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Free Pool</a:t>
            </a:r>
            <a:endParaRPr lang="en-US" sz="40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Linked list with free pool or list of Available space.</a:t>
            </a: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     </a:t>
            </a: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        INFO              LINK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       </a:t>
            </a:r>
            <a:r>
              <a:rPr lang="en-US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2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3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AVAIL			4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5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6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7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8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9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         10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95800" y="24384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 smtClean="0">
                        <a:solidFill>
                          <a:srgbClr val="7030A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US" sz="18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324600" y="2438400"/>
          <a:ext cx="12954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b="1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362200" y="2362200"/>
            <a:ext cx="6096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438400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Elbow Connector 11"/>
          <p:cNvCxnSpPr>
            <a:stCxn id="9" idx="3"/>
          </p:cNvCxnSpPr>
          <p:nvPr/>
        </p:nvCxnSpPr>
        <p:spPr>
          <a:xfrm>
            <a:off x="2971800" y="2628900"/>
            <a:ext cx="1219200" cy="342900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62200" y="3429000"/>
            <a:ext cx="609600" cy="533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38400" y="35052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Connector 24"/>
          <p:cNvCxnSpPr>
            <a:stCxn id="11" idx="2"/>
          </p:cNvCxnSpPr>
          <p:nvPr/>
        </p:nvCxnSpPr>
        <p:spPr>
          <a:xfrm rot="5400000">
            <a:off x="1714500" y="4914900"/>
            <a:ext cx="1905000" cy="1588"/>
          </a:xfrm>
          <a:prstGeom prst="line">
            <a:avLst/>
          </a:prstGeom>
          <a:ln w="25400">
            <a:solidFill>
              <a:srgbClr val="008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67000" y="5867400"/>
            <a:ext cx="1371600" cy="1588"/>
          </a:xfrm>
          <a:prstGeom prst="straightConnector1">
            <a:avLst/>
          </a:prstGeom>
          <a:ln w="25400">
            <a:solidFill>
              <a:srgbClr val="0086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  <p:bldP spid="2" grpId="2" build="p"/>
      <p:bldP spid="9" grpId="0" animBg="1"/>
      <p:bldP spid="10" grpId="0"/>
      <p:bldP spid="11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Garbage Collection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Garbage collection is a technique of collecting all the deleted spaces or unused spaces in memory.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OS of a computer may periodically collect all the deleted space onto the free-storage list.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Garbage collection may take place when there is only some minimum amount of space or no space is left in free storage list.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Garbage collection is invisible to the programmer.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Garbage Collection Process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Garbage collection takes place in two steps.</a:t>
            </a: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computer runs through all lists tagging those cells which are currently in use.</a:t>
            </a:r>
          </a:p>
          <a:p>
            <a:pPr marL="514350" indent="-514350">
              <a:buAutoNum type="arabicPeriod"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Then computer runs through the memory, collecting all the untagged spaces onto the free storage list. 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Overflow and Underflow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Overflow: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When a new data are to be inserted into a data structure but there is no available space i.e. the free storage list is empty.</a:t>
            </a: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Overflow occurs when </a:t>
            </a:r>
            <a:r>
              <a:rPr lang="en-US" sz="2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AVAIL = NULL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and we want insert an element.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Overflow can be handled by printing the </a:t>
            </a:r>
            <a:r>
              <a:rPr lang="en-US" sz="2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‘OVERFLOW’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message and/or </a:t>
            </a:r>
            <a:r>
              <a:rPr lang="en-US" sz="2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 adding space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the underlying data structure.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Overflow and Underflow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Underflow: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When a data item is to be deleted from an empty data structure.</a:t>
            </a: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Underflow occurs when </a:t>
            </a:r>
            <a:r>
              <a:rPr lang="en-US" sz="2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 = NULL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and we want to delete an element.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Underflow can be handled by printing the </a:t>
            </a:r>
            <a:r>
              <a:rPr lang="en-US" sz="2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‘UNDERFLOW’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message.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question_mark1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9518" y="1432718"/>
            <a:ext cx="4053682" cy="405368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Review Questions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Write an algorithm to find out the maximum and minimum data element from an integer linked list.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the condition of Overflow and underflow?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are the steps followed during garbage collection?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Outlines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Traversing a Linked List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Searching a Linked List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Memory Allocation &amp; Garbage Collection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Overflow and Underflow</a:t>
            </a: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25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linked list (One-way list) is a linear collection of data elements, called nodes, where the linear order is given by means of pointers. 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Each node is divided into two parts.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First part contains the information of the element.</a:t>
            </a: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Second part contains the address of the next node in the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Traversing a Linked List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90600"/>
            <a:ext cx="8610600" cy="5257800"/>
          </a:xfrm>
        </p:spPr>
        <p:txBody>
          <a:bodyPr>
            <a:normAutofit lnSpcReduction="10000"/>
          </a:bodyPr>
          <a:lstStyle/>
          <a:p>
            <a:pPr marL="514350" indent="-514350"/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a pointer variable which points to the node currently being processed.</a:t>
            </a:r>
          </a:p>
          <a:p>
            <a:pPr marL="514350" indent="-514350"/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LINK [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 points to the next node to be processed.</a:t>
            </a:r>
          </a:p>
          <a:p>
            <a:pPr marL="514350" indent="-514350">
              <a:buNone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Algorithm (Traversing a linked list)</a:t>
            </a:r>
          </a:p>
          <a:p>
            <a:pPr marL="514350" indent="-514350">
              <a:buNone/>
            </a:pPr>
            <a:endParaRPr lang="en-US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START. </a:t>
            </a: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[Initialize pointer </a:t>
            </a:r>
            <a:r>
              <a:rPr lang="en-US" sz="24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Repeat step 3 and 4 while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≠ NULL.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Apply PROCESS to INFO[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].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Set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LINK [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].   </a:t>
            </a: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points to next node]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[End of Step 2 Loop.]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Problems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25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Write an algorithm to modify each element of an integer linked list such that </a:t>
            </a:r>
          </a:p>
          <a:p>
            <a:pPr>
              <a:buNone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(a) each element is double of its original value.</a:t>
            </a:r>
          </a:p>
          <a:p>
            <a:pPr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(b) each element is sum of its original value and its previous element.</a:t>
            </a: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Write an algorithm to find out the maximum and minimum data element from an integer linked list.</a:t>
            </a:r>
          </a:p>
          <a:p>
            <a:pPr>
              <a:buNone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8458200" cy="4267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 smtClean="0">
                <a:solidFill>
                  <a:srgbClr val="7030A0"/>
                </a:solidFill>
                <a:latin typeface="Algerian" pitchFamily="82" charset="0"/>
                <a:cs typeface="Times New Roman" pitchFamily="18" charset="0"/>
              </a:rPr>
              <a:t>Searching a Linked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Searching a Linked List (1)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List is Unsorted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SEARCH (INFO, LINK, START, ITEM, LOC)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START.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Repeat Step 3 While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≠ NULL.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If ITEM = INFO [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], then:</a:t>
            </a:r>
            <a:b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     Set  LOC =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and EXIT.</a:t>
            </a:r>
            <a:b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Else:</a:t>
            </a:r>
            <a:b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     Set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LINK [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[</a:t>
            </a:r>
            <a:r>
              <a:rPr lang="en-US" sz="22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points to next node]</a:t>
            </a:r>
            <a:r>
              <a:rPr lang="en-US" sz="2200" dirty="0" smtClean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[End of if Structure.] </a:t>
            </a:r>
            <a:r>
              <a:rPr lang="en-US" sz="2200" dirty="0" smtClean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[End of step 2 Loop.]  </a:t>
            </a:r>
            <a:r>
              <a:rPr lang="en-US" sz="2200" dirty="0" smtClean="0">
                <a:solidFill>
                  <a:srgbClr val="00863D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 LOC = NULL.</a:t>
            </a:r>
            <a: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[Search is Unsuccessful.] 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Exit . </a:t>
            </a:r>
            <a: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[Return LOC and Exit.]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457200" indent="-457200">
              <a:buAutoNum type="arabicPeriod"/>
            </a:pP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Searching a Linked List (2)</a:t>
            </a:r>
            <a:endParaRPr lang="en-US" sz="36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257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List is Sorted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SEARCH (INFO, LINK, START, ITEM, LOC)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START.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Repeat Step 3 While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≠ NULL.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If ITEM &gt; INFO [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], then:</a:t>
            </a:r>
            <a:b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= LINK [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].       </a:t>
            </a:r>
            <a: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sz="22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points to next node]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Else if ITEM = INFO [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], then:</a:t>
            </a:r>
            <a:b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     Set LOC = </a:t>
            </a:r>
            <a:r>
              <a:rPr lang="en-US" sz="22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and EXIT. </a:t>
            </a:r>
            <a: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[Search is successful.]</a:t>
            </a: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Else:</a:t>
            </a:r>
            <a:b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     Set LOC = NULL, and EXIT. </a:t>
            </a:r>
            <a: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[ITEM exceeds INFO[</a:t>
            </a:r>
            <a:r>
              <a:rPr lang="en-US" sz="2200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]…]</a:t>
            </a:r>
            <a:b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[End of if Structure.] </a:t>
            </a:r>
            <a:b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[End of step 2 Loop.]     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  LOC .</a:t>
            </a:r>
          </a:p>
          <a:p>
            <a:pPr marL="457200" indent="-457200">
              <a:buAutoNum type="arabicPeriod"/>
            </a:pPr>
            <a:r>
              <a:rPr lang="en-US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Exit.</a:t>
            </a: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Memory Allocation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257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Together with the linked list, a special list is maintained which consists of unused memory cells.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list has its own pointer.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list is called </a:t>
            </a:r>
            <a:r>
              <a:rPr lang="en-US" sz="2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List of available space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Free-storage list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Free pool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Ravi">
      <a:dk1>
        <a:sysClr val="windowText" lastClr="000000"/>
      </a:dk1>
      <a:lt1>
        <a:srgbClr val="FAF1D4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</TotalTime>
  <Words>608</Words>
  <Application>Microsoft Office PowerPoint</Application>
  <PresentationFormat>On-screen Show (4:3)</PresentationFormat>
  <Paragraphs>120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Data Structures  Linked List Operations</vt:lpstr>
      <vt:lpstr>Outlines</vt:lpstr>
      <vt:lpstr>Introduction</vt:lpstr>
      <vt:lpstr>Traversing a Linked List</vt:lpstr>
      <vt:lpstr>Problems</vt:lpstr>
      <vt:lpstr>PowerPoint Presentation</vt:lpstr>
      <vt:lpstr>Searching a Linked List (1)</vt:lpstr>
      <vt:lpstr>Searching a Linked List (2)</vt:lpstr>
      <vt:lpstr>Memory Allocation</vt:lpstr>
      <vt:lpstr>Free Pool</vt:lpstr>
      <vt:lpstr>Garbage Collection</vt:lpstr>
      <vt:lpstr>Garbage Collection Process</vt:lpstr>
      <vt:lpstr>Overflow and Underflow</vt:lpstr>
      <vt:lpstr>Overflow and Underflow</vt:lpstr>
      <vt:lpstr>PowerPoint Presentation</vt:lpstr>
      <vt:lpstr>Review 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22: JDBC</dc:title>
  <dc:creator>RA-V</dc:creator>
  <cp:lastModifiedBy>cp</cp:lastModifiedBy>
  <cp:revision>41</cp:revision>
  <dcterms:created xsi:type="dcterms:W3CDTF">2006-08-16T00:00:00Z</dcterms:created>
  <dcterms:modified xsi:type="dcterms:W3CDTF">2018-08-13T07:06:43Z</dcterms:modified>
</cp:coreProperties>
</file>