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040CA-ED79-43F7-95E8-5786849A9EDD}" type="datetimeFigureOut">
              <a:rPr lang="en-US" smtClean="0"/>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4FB24-4B85-40D3-8D64-6DB61E45DA8D}" type="slidenum">
              <a:rPr lang="en-US" smtClean="0"/>
              <a:t>‹#›</a:t>
            </a:fld>
            <a:endParaRPr lang="en-US"/>
          </a:p>
        </p:txBody>
      </p:sp>
    </p:spTree>
    <p:extLst>
      <p:ext uri="{BB962C8B-B14F-4D97-AF65-F5344CB8AC3E}">
        <p14:creationId xmlns:p14="http://schemas.microsoft.com/office/powerpoint/2010/main" val="89700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1F4DAF-2C55-4309-A41A-29852AE0D08E}" type="datetime1">
              <a:rPr lang="en-US" smtClean="0"/>
              <a:t>10/12/2018</a:t>
            </a:fld>
            <a:endParaRPr lang="en-US"/>
          </a:p>
        </p:txBody>
      </p:sp>
      <p:sp>
        <p:nvSpPr>
          <p:cNvPr id="19" name="Footer Placeholder 18"/>
          <p:cNvSpPr>
            <a:spLocks noGrp="1"/>
          </p:cNvSpPr>
          <p:nvPr>
            <p:ph type="ftr" sz="quarter" idx="11"/>
          </p:nvPr>
        </p:nvSpPr>
        <p:spPr/>
        <p:txBody>
          <a:bodyPr/>
          <a:lstStyle/>
          <a:p>
            <a:r>
              <a:rPr lang="en-US" smtClean="0"/>
              <a:t>www.csemcq.com</a:t>
            </a:r>
            <a:endParaRPr lang="en-US"/>
          </a:p>
        </p:txBody>
      </p:sp>
      <p:sp>
        <p:nvSpPr>
          <p:cNvPr id="27" name="Slide Number Placeholder 26"/>
          <p:cNvSpPr>
            <a:spLocks noGrp="1"/>
          </p:cNvSpPr>
          <p:nvPr>
            <p:ph type="sldNum" sz="quarter" idx="12"/>
          </p:nvPr>
        </p:nvSpPr>
        <p:spPr/>
        <p:txBody>
          <a:bodyPr/>
          <a:lstStyle/>
          <a:p>
            <a:fld id="{6BA0FE65-7E55-444C-8742-EEE037612F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CD000E-B89C-466D-9934-851E018494A5}" type="datetime1">
              <a:rPr lang="en-US" smtClean="0"/>
              <a:t>10/12/2018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72E8C2-75BB-41D7-8985-267EEC225337}" type="datetime1">
              <a:rPr lang="en-US" smtClean="0"/>
              <a:t>10/12/2018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DE072B-76B8-4080-80BB-446E12490BC6}" type="datetime1">
              <a:rPr lang="en-US" smtClean="0"/>
              <a:t>10/12/2018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9D180F-885C-4353-AF85-6000BC455038}" type="datetime1">
              <a:rPr lang="en-US" smtClean="0"/>
              <a:t>10/12/2018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6BA0FE65-7E55-444C-8742-EEE037612F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76CF48-1D6F-4560-BB08-7CBA75A242FC}" type="datetime1">
              <a:rPr lang="en-US" smtClean="0"/>
              <a:t>10/12/2018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6C71C2-1EBA-46E1-B1D8-E910EEDE3004}" type="datetime1">
              <a:rPr lang="en-US" smtClean="0"/>
              <a:t>10/12/2018</a:t>
            </a:fld>
            <a:endParaRPr lang="en-US"/>
          </a:p>
        </p:txBody>
      </p:sp>
      <p:sp>
        <p:nvSpPr>
          <p:cNvPr id="8" name="Footer Placeholder 7"/>
          <p:cNvSpPr>
            <a:spLocks noGrp="1"/>
          </p:cNvSpPr>
          <p:nvPr>
            <p:ph type="ftr" sz="quarter" idx="11"/>
          </p:nvPr>
        </p:nvSpPr>
        <p:spPr/>
        <p:txBody>
          <a:bodyPr/>
          <a:lstStyle/>
          <a:p>
            <a:r>
              <a:rPr lang="en-US" smtClean="0"/>
              <a:t>www.csemcq.com</a:t>
            </a:r>
            <a:endParaRPr lang="en-US"/>
          </a:p>
        </p:txBody>
      </p:sp>
      <p:sp>
        <p:nvSpPr>
          <p:cNvPr id="9" name="Slide Number Placeholder 8"/>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06553E-A86E-4E13-BF1D-E503377D7DF3}" type="datetime1">
              <a:rPr lang="en-US" smtClean="0"/>
              <a:t>10/12/2018</a:t>
            </a:fld>
            <a:endParaRPr lang="en-US"/>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Slide Number Placeholder 4"/>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63E6D-BB6B-47B6-A739-EA6AE46805EF}" type="datetime1">
              <a:rPr lang="en-US" smtClean="0"/>
              <a:t>10/12/2018</a:t>
            </a:fld>
            <a:endParaRPr lang="en-US"/>
          </a:p>
        </p:txBody>
      </p:sp>
      <p:sp>
        <p:nvSpPr>
          <p:cNvPr id="3" name="Footer Placeholder 2"/>
          <p:cNvSpPr>
            <a:spLocks noGrp="1"/>
          </p:cNvSpPr>
          <p:nvPr>
            <p:ph type="ftr" sz="quarter" idx="11"/>
          </p:nvPr>
        </p:nvSpPr>
        <p:spPr/>
        <p:txBody>
          <a:bodyPr/>
          <a:lstStyle/>
          <a:p>
            <a:r>
              <a:rPr lang="en-US" smtClean="0"/>
              <a:t>www.csemcq.com</a:t>
            </a:r>
            <a:endParaRPr lang="en-US"/>
          </a:p>
        </p:txBody>
      </p:sp>
      <p:sp>
        <p:nvSpPr>
          <p:cNvPr id="4" name="Slide Number Placeholder 3"/>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13DAEE-4B4B-4D58-B0D1-1A3F43992FDC}" type="datetime1">
              <a:rPr lang="en-US" smtClean="0"/>
              <a:t>10/12/2018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6BA0FE65-7E55-444C-8742-EEE037612F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7A3FCE-6E37-41D0-AC8D-126E2DB9B5BE}" type="datetime1">
              <a:rPr lang="en-US" smtClean="0"/>
              <a:t>10/12/2018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A0FE65-7E55-444C-8742-EEE037612F7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D9EAEE-CFD2-4A3A-8445-6E64E40CB05B}" type="datetime1">
              <a:rPr lang="en-US" smtClean="0"/>
              <a:t>10/12/2018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www.csemcq.com</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A0FE65-7E55-444C-8742-EEE037612F7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AVL Tree </a:t>
            </a:r>
            <a:endParaRPr lang="en-US" dirty="0"/>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2" name="Picture 4" descr="SCAN002"/>
          <p:cNvPicPr>
            <a:picLocks noChangeAspect="1" noChangeArrowheads="1"/>
          </p:cNvPicPr>
          <p:nvPr/>
        </p:nvPicPr>
        <p:blipFill>
          <a:blip r:embed="rId2"/>
          <a:srcRect l="35461" t="21234" r="1959" b="51466"/>
          <a:stretch>
            <a:fillRect/>
          </a:stretch>
        </p:blipFill>
        <p:spPr bwMode="auto">
          <a:xfrm>
            <a:off x="0" y="304800"/>
            <a:ext cx="7924800" cy="4752975"/>
          </a:xfrm>
          <a:prstGeom prst="rect">
            <a:avLst/>
          </a:prstGeom>
          <a:solidFill>
            <a:srgbClr val="FF33CC"/>
          </a:solid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5" descr="SCAN002"/>
          <p:cNvPicPr>
            <a:picLocks noChangeAspect="1" noChangeArrowheads="1"/>
          </p:cNvPicPr>
          <p:nvPr/>
        </p:nvPicPr>
        <p:blipFill>
          <a:blip r:embed="rId2"/>
          <a:srcRect l="47978" t="51062" r="1959" b="20122"/>
          <a:stretch>
            <a:fillRect/>
          </a:stretch>
        </p:blipFill>
        <p:spPr bwMode="auto">
          <a:xfrm>
            <a:off x="1371600" y="1600200"/>
            <a:ext cx="6096000" cy="4953000"/>
          </a:xfrm>
          <a:prstGeom prst="rect">
            <a:avLst/>
          </a:prstGeom>
          <a:noFill/>
          <a:ln w="9525">
            <a:noFill/>
            <a:miter lim="800000"/>
            <a:headEnd/>
            <a:tailEnd/>
          </a:ln>
        </p:spPr>
      </p:pic>
      <p:sp>
        <p:nvSpPr>
          <p:cNvPr id="272387" name="Text Box 6"/>
          <p:cNvSpPr txBox="1">
            <a:spLocks noChangeArrowheads="1"/>
          </p:cNvSpPr>
          <p:nvPr/>
        </p:nvSpPr>
        <p:spPr bwMode="auto">
          <a:xfrm>
            <a:off x="0" y="76200"/>
            <a:ext cx="9144000" cy="1128713"/>
          </a:xfrm>
          <a:prstGeom prst="rect">
            <a:avLst/>
          </a:prstGeom>
          <a:noFill/>
          <a:ln w="9525">
            <a:noFill/>
            <a:miter lim="800000"/>
            <a:headEnd/>
            <a:tailEnd/>
          </a:ln>
        </p:spPr>
        <p:txBody>
          <a:bodyPr>
            <a:spAutoFit/>
          </a:bodyPr>
          <a:lstStyle/>
          <a:p>
            <a:pPr>
              <a:spcBef>
                <a:spcPct val="50000"/>
              </a:spcBef>
              <a:buFontTx/>
              <a:buChar char="•"/>
            </a:pPr>
            <a:r>
              <a:rPr lang="en-US" sz="2000">
                <a:latin typeface="Times New Roman" pitchFamily="18" charset="0"/>
              </a:rPr>
              <a:t>  </a:t>
            </a:r>
            <a:r>
              <a:rPr lang="en-US" sz="2800" b="1">
                <a:latin typeface="Times New Roman" pitchFamily="18" charset="0"/>
              </a:rPr>
              <a:t>RR Rotation</a:t>
            </a:r>
            <a:r>
              <a:rPr lang="en-US" sz="2000">
                <a:latin typeface="Times New Roman" pitchFamily="18" charset="0"/>
              </a:rPr>
              <a:t>-This rotation is applied if the new element is inserted right subtree of right subtree of A. The rebalancing rotation pushes B upto the root with A as its left child and B</a:t>
            </a:r>
            <a:r>
              <a:rPr lang="en-US" sz="2000" baseline="-25000">
                <a:latin typeface="Times New Roman" pitchFamily="18" charset="0"/>
              </a:rPr>
              <a:t>R </a:t>
            </a:r>
            <a:r>
              <a:rPr lang="en-US" sz="2000">
                <a:latin typeface="Times New Roman" pitchFamily="18" charset="0"/>
              </a:rPr>
              <a:t>as its right subtree and A</a:t>
            </a:r>
            <a:r>
              <a:rPr lang="en-US" sz="2000" baseline="-25000">
                <a:latin typeface="Times New Roman" pitchFamily="18" charset="0"/>
              </a:rPr>
              <a:t>L </a:t>
            </a:r>
            <a:r>
              <a:rPr lang="en-US" sz="2000">
                <a:latin typeface="Times New Roman" pitchFamily="18" charset="0"/>
              </a:rPr>
              <a:t>and B</a:t>
            </a:r>
            <a:r>
              <a:rPr lang="en-US" sz="2000" baseline="-25000">
                <a:latin typeface="Times New Roman" pitchFamily="18" charset="0"/>
              </a:rPr>
              <a:t>L</a:t>
            </a:r>
            <a:r>
              <a:rPr lang="en-US" sz="2000">
                <a:latin typeface="Times New Roman" pitchFamily="18" charset="0"/>
              </a:rPr>
              <a:t> as the left and right subtrees of A</a:t>
            </a:r>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410" name="Picture 4" descr="SCAN002"/>
          <p:cNvPicPr>
            <a:picLocks noChangeAspect="1" noChangeArrowheads="1"/>
          </p:cNvPicPr>
          <p:nvPr/>
        </p:nvPicPr>
        <p:blipFill>
          <a:blip r:embed="rId2"/>
          <a:srcRect l="8217" t="15842" r="45892" b="55342"/>
          <a:stretch>
            <a:fillRect/>
          </a:stretch>
        </p:blipFill>
        <p:spPr bwMode="auto">
          <a:xfrm>
            <a:off x="228600" y="0"/>
            <a:ext cx="8001000" cy="6910388"/>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4" name="Picture 4" descr="SCAN002"/>
          <p:cNvPicPr>
            <a:picLocks noChangeAspect="1" noChangeArrowheads="1"/>
          </p:cNvPicPr>
          <p:nvPr/>
        </p:nvPicPr>
        <p:blipFill>
          <a:blip r:embed="rId2"/>
          <a:srcRect l="39633" t="20390" b="46242"/>
          <a:stretch>
            <a:fillRect/>
          </a:stretch>
        </p:blipFill>
        <p:spPr bwMode="auto">
          <a:xfrm>
            <a:off x="457200" y="1752600"/>
            <a:ext cx="7239000" cy="5105400"/>
          </a:xfrm>
          <a:prstGeom prst="rect">
            <a:avLst/>
          </a:prstGeom>
          <a:noFill/>
          <a:ln w="9525">
            <a:noFill/>
            <a:miter lim="800000"/>
            <a:headEnd/>
            <a:tailEnd/>
          </a:ln>
        </p:spPr>
      </p:pic>
      <p:sp>
        <p:nvSpPr>
          <p:cNvPr id="274435" name="Text Box 5"/>
          <p:cNvSpPr txBox="1">
            <a:spLocks noChangeArrowheads="1"/>
          </p:cNvSpPr>
          <p:nvPr/>
        </p:nvSpPr>
        <p:spPr bwMode="auto">
          <a:xfrm>
            <a:off x="0" y="0"/>
            <a:ext cx="9144000" cy="2105025"/>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LR and RL rotations-</a:t>
            </a:r>
            <a:r>
              <a:rPr lang="en-US" sz="2000">
                <a:latin typeface="Times New Roman" pitchFamily="18" charset="0"/>
              </a:rPr>
              <a:t> </a:t>
            </a:r>
            <a:r>
              <a:rPr lang="en-US">
                <a:latin typeface="Times New Roman" pitchFamily="18" charset="0"/>
              </a:rPr>
              <a:t>The balancing methodology of LR and RL rotations are similar in nature but are mirror images of one another. Amongst the rotations, </a:t>
            </a:r>
            <a:r>
              <a:rPr lang="en-US" b="1">
                <a:latin typeface="Times New Roman" pitchFamily="18" charset="0"/>
              </a:rPr>
              <a:t>LL and RR rotations</a:t>
            </a:r>
            <a:r>
              <a:rPr lang="en-US">
                <a:latin typeface="Times New Roman" pitchFamily="18" charset="0"/>
              </a:rPr>
              <a:t> are called as </a:t>
            </a:r>
            <a:r>
              <a:rPr lang="en-US" b="1">
                <a:latin typeface="Times New Roman" pitchFamily="18" charset="0"/>
              </a:rPr>
              <a:t>single rotations</a:t>
            </a:r>
            <a:r>
              <a:rPr lang="en-US">
                <a:latin typeface="Times New Roman" pitchFamily="18" charset="0"/>
              </a:rPr>
              <a:t> and </a:t>
            </a:r>
            <a:r>
              <a:rPr lang="en-US" b="1">
                <a:latin typeface="Times New Roman" pitchFamily="18" charset="0"/>
              </a:rPr>
              <a:t>LR and RL</a:t>
            </a:r>
            <a:r>
              <a:rPr lang="en-US">
                <a:latin typeface="Times New Roman" pitchFamily="18" charset="0"/>
              </a:rPr>
              <a:t> are known as </a:t>
            </a:r>
            <a:r>
              <a:rPr lang="en-US" b="1">
                <a:latin typeface="Times New Roman" pitchFamily="18" charset="0"/>
              </a:rPr>
              <a:t>double rotations</a:t>
            </a:r>
            <a:r>
              <a:rPr lang="en-US">
                <a:latin typeface="Times New Roman" pitchFamily="18" charset="0"/>
              </a:rPr>
              <a:t> since LR is accomplished by RR followed by LL rotation and RL can be accomplished by LL followed by RR rotation. </a:t>
            </a:r>
            <a:r>
              <a:rPr lang="en-US" b="1">
                <a:solidFill>
                  <a:srgbClr val="FF0000"/>
                </a:solidFill>
                <a:latin typeface="Times New Roman" pitchFamily="18" charset="0"/>
              </a:rPr>
              <a:t>LR rotation is applied when the new element is inserted  in right subtree of the left subtree of A. RL rotation is applied when the new element is inserted in the left subtree of right subtree of A</a:t>
            </a:r>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6"/>
          <p:cNvSpPr>
            <a:spLocks noGrp="1" noChangeArrowheads="1"/>
          </p:cNvSpPr>
          <p:nvPr>
            <p:ph idx="1"/>
          </p:nvPr>
        </p:nvSpPr>
        <p:spPr>
          <a:xfrm>
            <a:off x="0" y="0"/>
            <a:ext cx="9144000" cy="6858000"/>
          </a:xfrm>
        </p:spPr>
        <p:txBody>
          <a:bodyPr>
            <a:normAutofit/>
          </a:bodyPr>
          <a:lstStyle/>
          <a:p>
            <a:pPr eaLnBrk="1" hangingPunct="1">
              <a:buFontTx/>
              <a:buNone/>
            </a:pPr>
            <a:r>
              <a:rPr lang="en-US" smtClean="0"/>
              <a:t>LR Rotation- this rotation is a combination of RR rotation followed by LL rotation.</a:t>
            </a:r>
          </a:p>
          <a:p>
            <a:pPr eaLnBrk="1" hangingPunct="1">
              <a:buFontTx/>
              <a:buNone/>
            </a:pPr>
            <a:r>
              <a:rPr lang="en-US" smtClean="0"/>
              <a:t>                A                                            A                                 C</a:t>
            </a:r>
          </a:p>
          <a:p>
            <a:pPr eaLnBrk="1" hangingPunct="1">
              <a:buFontTx/>
              <a:buNone/>
            </a:pPr>
            <a:endParaRPr lang="en-US" smtClean="0"/>
          </a:p>
          <a:p>
            <a:pPr eaLnBrk="1" hangingPunct="1">
              <a:buFontTx/>
              <a:buNone/>
            </a:pPr>
            <a:r>
              <a:rPr lang="en-US" smtClean="0"/>
              <a:t>       B             AR                           C            AR                B             A</a:t>
            </a:r>
          </a:p>
          <a:p>
            <a:pPr eaLnBrk="1" hangingPunct="1">
              <a:buFontTx/>
              <a:buNone/>
            </a:pPr>
            <a:endParaRPr lang="en-US" smtClean="0"/>
          </a:p>
          <a:p>
            <a:pPr eaLnBrk="1" hangingPunct="1">
              <a:buFontTx/>
              <a:buNone/>
            </a:pPr>
            <a:r>
              <a:rPr lang="en-US" smtClean="0"/>
              <a:t>  BL         C                                 B         CR                 BL     CL  CR   AR</a:t>
            </a:r>
          </a:p>
          <a:p>
            <a:pPr eaLnBrk="1" hangingPunct="1">
              <a:buFontTx/>
              <a:buNone/>
            </a:pPr>
            <a:endParaRPr lang="en-US" smtClean="0"/>
          </a:p>
          <a:p>
            <a:pPr eaLnBrk="1" hangingPunct="1">
              <a:buFontTx/>
              <a:buNone/>
            </a:pPr>
            <a:r>
              <a:rPr lang="en-US" smtClean="0"/>
              <a:t>           CL          CR              BL         CL                                 x</a:t>
            </a:r>
          </a:p>
          <a:p>
            <a:pPr eaLnBrk="1" hangingPunct="1">
              <a:buFontTx/>
              <a:buNone/>
            </a:pPr>
            <a:r>
              <a:rPr lang="en-US" smtClean="0"/>
              <a:t>           </a:t>
            </a:r>
          </a:p>
          <a:p>
            <a:pPr eaLnBrk="1" hangingPunct="1">
              <a:buFontTx/>
              <a:buNone/>
            </a:pPr>
            <a:r>
              <a:rPr lang="en-US" smtClean="0"/>
              <a:t>            x                                              x</a:t>
            </a:r>
          </a:p>
        </p:txBody>
      </p:sp>
      <p:sp>
        <p:nvSpPr>
          <p:cNvPr id="275459" name="Line 7"/>
          <p:cNvSpPr>
            <a:spLocks noChangeShapeType="1"/>
          </p:cNvSpPr>
          <p:nvPr/>
        </p:nvSpPr>
        <p:spPr bwMode="auto">
          <a:xfrm flipH="1">
            <a:off x="762000" y="1219200"/>
            <a:ext cx="609600" cy="533400"/>
          </a:xfrm>
          <a:prstGeom prst="line">
            <a:avLst/>
          </a:prstGeom>
          <a:noFill/>
          <a:ln w="9525">
            <a:solidFill>
              <a:schemeClr val="tx1"/>
            </a:solidFill>
            <a:round/>
            <a:headEnd/>
            <a:tailEnd/>
          </a:ln>
        </p:spPr>
        <p:txBody>
          <a:bodyPr/>
          <a:lstStyle/>
          <a:p>
            <a:endParaRPr lang="en-US"/>
          </a:p>
        </p:txBody>
      </p:sp>
      <p:sp>
        <p:nvSpPr>
          <p:cNvPr id="275460" name="Line 8"/>
          <p:cNvSpPr>
            <a:spLocks noChangeShapeType="1"/>
          </p:cNvSpPr>
          <p:nvPr/>
        </p:nvSpPr>
        <p:spPr bwMode="auto">
          <a:xfrm>
            <a:off x="1447800" y="1219200"/>
            <a:ext cx="685800" cy="685800"/>
          </a:xfrm>
          <a:prstGeom prst="line">
            <a:avLst/>
          </a:prstGeom>
          <a:noFill/>
          <a:ln w="9525">
            <a:solidFill>
              <a:schemeClr val="tx1"/>
            </a:solidFill>
            <a:round/>
            <a:headEnd/>
            <a:tailEnd/>
          </a:ln>
        </p:spPr>
        <p:txBody>
          <a:bodyPr/>
          <a:lstStyle/>
          <a:p>
            <a:endParaRPr lang="en-US"/>
          </a:p>
        </p:txBody>
      </p:sp>
      <p:sp>
        <p:nvSpPr>
          <p:cNvPr id="275461" name="Line 9"/>
          <p:cNvSpPr>
            <a:spLocks noChangeShapeType="1"/>
          </p:cNvSpPr>
          <p:nvPr/>
        </p:nvSpPr>
        <p:spPr bwMode="auto">
          <a:xfrm flipH="1">
            <a:off x="381000" y="2057400"/>
            <a:ext cx="381000" cy="533400"/>
          </a:xfrm>
          <a:prstGeom prst="line">
            <a:avLst/>
          </a:prstGeom>
          <a:noFill/>
          <a:ln w="9525">
            <a:solidFill>
              <a:schemeClr val="tx1"/>
            </a:solidFill>
            <a:round/>
            <a:headEnd/>
            <a:tailEnd/>
          </a:ln>
        </p:spPr>
        <p:txBody>
          <a:bodyPr/>
          <a:lstStyle/>
          <a:p>
            <a:endParaRPr lang="en-US"/>
          </a:p>
        </p:txBody>
      </p:sp>
      <p:sp>
        <p:nvSpPr>
          <p:cNvPr id="275462" name="Line 10"/>
          <p:cNvSpPr>
            <a:spLocks noChangeShapeType="1"/>
          </p:cNvSpPr>
          <p:nvPr/>
        </p:nvSpPr>
        <p:spPr bwMode="auto">
          <a:xfrm>
            <a:off x="762000" y="2057400"/>
            <a:ext cx="533400" cy="609600"/>
          </a:xfrm>
          <a:prstGeom prst="line">
            <a:avLst/>
          </a:prstGeom>
          <a:noFill/>
          <a:ln w="9525">
            <a:solidFill>
              <a:schemeClr val="tx1"/>
            </a:solidFill>
            <a:round/>
            <a:headEnd/>
            <a:tailEnd/>
          </a:ln>
        </p:spPr>
        <p:txBody>
          <a:bodyPr/>
          <a:lstStyle/>
          <a:p>
            <a:endParaRPr lang="en-US"/>
          </a:p>
        </p:txBody>
      </p:sp>
      <p:sp>
        <p:nvSpPr>
          <p:cNvPr id="275463" name="Line 11"/>
          <p:cNvSpPr>
            <a:spLocks noChangeShapeType="1"/>
          </p:cNvSpPr>
          <p:nvPr/>
        </p:nvSpPr>
        <p:spPr bwMode="auto">
          <a:xfrm flipH="1">
            <a:off x="1143000" y="2971800"/>
            <a:ext cx="304800" cy="533400"/>
          </a:xfrm>
          <a:prstGeom prst="line">
            <a:avLst/>
          </a:prstGeom>
          <a:noFill/>
          <a:ln w="9525">
            <a:solidFill>
              <a:schemeClr val="tx1"/>
            </a:solidFill>
            <a:round/>
            <a:headEnd/>
            <a:tailEnd/>
          </a:ln>
        </p:spPr>
        <p:txBody>
          <a:bodyPr/>
          <a:lstStyle/>
          <a:p>
            <a:endParaRPr lang="en-US"/>
          </a:p>
        </p:txBody>
      </p:sp>
      <p:sp>
        <p:nvSpPr>
          <p:cNvPr id="275464" name="Line 12"/>
          <p:cNvSpPr>
            <a:spLocks noChangeShapeType="1"/>
          </p:cNvSpPr>
          <p:nvPr/>
        </p:nvSpPr>
        <p:spPr bwMode="auto">
          <a:xfrm>
            <a:off x="1447800" y="2971800"/>
            <a:ext cx="609600" cy="609600"/>
          </a:xfrm>
          <a:prstGeom prst="line">
            <a:avLst/>
          </a:prstGeom>
          <a:noFill/>
          <a:ln w="9525">
            <a:solidFill>
              <a:schemeClr val="tx1"/>
            </a:solidFill>
            <a:round/>
            <a:headEnd/>
            <a:tailEnd/>
          </a:ln>
        </p:spPr>
        <p:txBody>
          <a:bodyPr/>
          <a:lstStyle/>
          <a:p>
            <a:endParaRPr lang="en-US"/>
          </a:p>
        </p:txBody>
      </p:sp>
      <p:sp>
        <p:nvSpPr>
          <p:cNvPr id="275465" name="Line 13"/>
          <p:cNvSpPr>
            <a:spLocks noChangeShapeType="1"/>
          </p:cNvSpPr>
          <p:nvPr/>
        </p:nvSpPr>
        <p:spPr bwMode="auto">
          <a:xfrm>
            <a:off x="1143000" y="3810000"/>
            <a:ext cx="0" cy="609600"/>
          </a:xfrm>
          <a:prstGeom prst="line">
            <a:avLst/>
          </a:prstGeom>
          <a:noFill/>
          <a:ln w="9525">
            <a:solidFill>
              <a:schemeClr val="tx1"/>
            </a:solidFill>
            <a:prstDash val="dash"/>
            <a:round/>
            <a:headEnd/>
            <a:tailEnd/>
          </a:ln>
        </p:spPr>
        <p:txBody>
          <a:bodyPr/>
          <a:lstStyle/>
          <a:p>
            <a:endParaRPr lang="en-US"/>
          </a:p>
        </p:txBody>
      </p:sp>
      <p:sp>
        <p:nvSpPr>
          <p:cNvPr id="275466" name="Line 14"/>
          <p:cNvSpPr>
            <a:spLocks noChangeShapeType="1"/>
          </p:cNvSpPr>
          <p:nvPr/>
        </p:nvSpPr>
        <p:spPr bwMode="auto">
          <a:xfrm flipH="1">
            <a:off x="4419600" y="1219200"/>
            <a:ext cx="533400" cy="609600"/>
          </a:xfrm>
          <a:prstGeom prst="line">
            <a:avLst/>
          </a:prstGeom>
          <a:noFill/>
          <a:ln w="9525">
            <a:solidFill>
              <a:schemeClr val="tx1"/>
            </a:solidFill>
            <a:round/>
            <a:headEnd/>
            <a:tailEnd/>
          </a:ln>
        </p:spPr>
        <p:txBody>
          <a:bodyPr/>
          <a:lstStyle/>
          <a:p>
            <a:endParaRPr lang="en-US"/>
          </a:p>
        </p:txBody>
      </p:sp>
      <p:sp>
        <p:nvSpPr>
          <p:cNvPr id="275467" name="Line 15"/>
          <p:cNvSpPr>
            <a:spLocks noChangeShapeType="1"/>
          </p:cNvSpPr>
          <p:nvPr/>
        </p:nvSpPr>
        <p:spPr bwMode="auto">
          <a:xfrm>
            <a:off x="5029200" y="1219200"/>
            <a:ext cx="533400" cy="609600"/>
          </a:xfrm>
          <a:prstGeom prst="line">
            <a:avLst/>
          </a:prstGeom>
          <a:noFill/>
          <a:ln w="9525">
            <a:solidFill>
              <a:schemeClr val="tx1"/>
            </a:solidFill>
            <a:round/>
            <a:headEnd/>
            <a:tailEnd/>
          </a:ln>
        </p:spPr>
        <p:txBody>
          <a:bodyPr/>
          <a:lstStyle/>
          <a:p>
            <a:endParaRPr lang="en-US"/>
          </a:p>
        </p:txBody>
      </p:sp>
      <p:sp>
        <p:nvSpPr>
          <p:cNvPr id="275468" name="Line 16"/>
          <p:cNvSpPr>
            <a:spLocks noChangeShapeType="1"/>
          </p:cNvSpPr>
          <p:nvPr/>
        </p:nvSpPr>
        <p:spPr bwMode="auto">
          <a:xfrm flipH="1">
            <a:off x="4191000" y="1981200"/>
            <a:ext cx="228600" cy="685800"/>
          </a:xfrm>
          <a:prstGeom prst="line">
            <a:avLst/>
          </a:prstGeom>
          <a:noFill/>
          <a:ln w="9525">
            <a:solidFill>
              <a:schemeClr val="tx1"/>
            </a:solidFill>
            <a:round/>
            <a:headEnd/>
            <a:tailEnd/>
          </a:ln>
        </p:spPr>
        <p:txBody>
          <a:bodyPr/>
          <a:lstStyle/>
          <a:p>
            <a:endParaRPr lang="en-US"/>
          </a:p>
        </p:txBody>
      </p:sp>
      <p:sp>
        <p:nvSpPr>
          <p:cNvPr id="275469" name="Line 17"/>
          <p:cNvSpPr>
            <a:spLocks noChangeShapeType="1"/>
          </p:cNvSpPr>
          <p:nvPr/>
        </p:nvSpPr>
        <p:spPr bwMode="auto">
          <a:xfrm>
            <a:off x="4495800" y="2057400"/>
            <a:ext cx="533400" cy="609600"/>
          </a:xfrm>
          <a:prstGeom prst="line">
            <a:avLst/>
          </a:prstGeom>
          <a:noFill/>
          <a:ln w="9525">
            <a:solidFill>
              <a:schemeClr val="tx1"/>
            </a:solidFill>
            <a:round/>
            <a:headEnd/>
            <a:tailEnd/>
          </a:ln>
        </p:spPr>
        <p:txBody>
          <a:bodyPr/>
          <a:lstStyle/>
          <a:p>
            <a:endParaRPr lang="en-US"/>
          </a:p>
        </p:txBody>
      </p:sp>
      <p:sp>
        <p:nvSpPr>
          <p:cNvPr id="275470" name="Line 18"/>
          <p:cNvSpPr>
            <a:spLocks noChangeShapeType="1"/>
          </p:cNvSpPr>
          <p:nvPr/>
        </p:nvSpPr>
        <p:spPr bwMode="auto">
          <a:xfrm flipH="1">
            <a:off x="3733800" y="2971800"/>
            <a:ext cx="381000" cy="609600"/>
          </a:xfrm>
          <a:prstGeom prst="line">
            <a:avLst/>
          </a:prstGeom>
          <a:noFill/>
          <a:ln w="9525">
            <a:solidFill>
              <a:schemeClr val="tx1"/>
            </a:solidFill>
            <a:round/>
            <a:headEnd/>
            <a:tailEnd/>
          </a:ln>
        </p:spPr>
        <p:txBody>
          <a:bodyPr/>
          <a:lstStyle/>
          <a:p>
            <a:endParaRPr lang="en-US"/>
          </a:p>
        </p:txBody>
      </p:sp>
      <p:sp>
        <p:nvSpPr>
          <p:cNvPr id="275471" name="Line 19"/>
          <p:cNvSpPr>
            <a:spLocks noChangeShapeType="1"/>
          </p:cNvSpPr>
          <p:nvPr/>
        </p:nvSpPr>
        <p:spPr bwMode="auto">
          <a:xfrm>
            <a:off x="4114800" y="2971800"/>
            <a:ext cx="533400" cy="609600"/>
          </a:xfrm>
          <a:prstGeom prst="line">
            <a:avLst/>
          </a:prstGeom>
          <a:noFill/>
          <a:ln w="9525">
            <a:solidFill>
              <a:schemeClr val="tx1"/>
            </a:solidFill>
            <a:round/>
            <a:headEnd/>
            <a:tailEnd/>
          </a:ln>
        </p:spPr>
        <p:txBody>
          <a:bodyPr/>
          <a:lstStyle/>
          <a:p>
            <a:endParaRPr lang="en-US"/>
          </a:p>
        </p:txBody>
      </p:sp>
      <p:sp>
        <p:nvSpPr>
          <p:cNvPr id="275472" name="Line 20"/>
          <p:cNvSpPr>
            <a:spLocks noChangeShapeType="1"/>
          </p:cNvSpPr>
          <p:nvPr/>
        </p:nvSpPr>
        <p:spPr bwMode="auto">
          <a:xfrm>
            <a:off x="4724400" y="3810000"/>
            <a:ext cx="0" cy="609600"/>
          </a:xfrm>
          <a:prstGeom prst="line">
            <a:avLst/>
          </a:prstGeom>
          <a:noFill/>
          <a:ln w="9525">
            <a:solidFill>
              <a:schemeClr val="tx1"/>
            </a:solidFill>
            <a:prstDash val="dash"/>
            <a:round/>
            <a:headEnd/>
            <a:tailEnd/>
          </a:ln>
        </p:spPr>
        <p:txBody>
          <a:bodyPr/>
          <a:lstStyle/>
          <a:p>
            <a:endParaRPr lang="en-US"/>
          </a:p>
        </p:txBody>
      </p:sp>
      <p:sp>
        <p:nvSpPr>
          <p:cNvPr id="275473" name="Line 21"/>
          <p:cNvSpPr>
            <a:spLocks noChangeShapeType="1"/>
          </p:cNvSpPr>
          <p:nvPr/>
        </p:nvSpPr>
        <p:spPr bwMode="auto">
          <a:xfrm flipH="1">
            <a:off x="7162800" y="1143000"/>
            <a:ext cx="533400" cy="685800"/>
          </a:xfrm>
          <a:prstGeom prst="line">
            <a:avLst/>
          </a:prstGeom>
          <a:noFill/>
          <a:ln w="9525">
            <a:solidFill>
              <a:schemeClr val="tx1"/>
            </a:solidFill>
            <a:round/>
            <a:headEnd/>
            <a:tailEnd/>
          </a:ln>
        </p:spPr>
        <p:txBody>
          <a:bodyPr/>
          <a:lstStyle/>
          <a:p>
            <a:endParaRPr lang="en-US"/>
          </a:p>
        </p:txBody>
      </p:sp>
      <p:sp>
        <p:nvSpPr>
          <p:cNvPr id="275474" name="Line 22"/>
          <p:cNvSpPr>
            <a:spLocks noChangeShapeType="1"/>
          </p:cNvSpPr>
          <p:nvPr/>
        </p:nvSpPr>
        <p:spPr bwMode="auto">
          <a:xfrm>
            <a:off x="7696200" y="1143000"/>
            <a:ext cx="609600" cy="685800"/>
          </a:xfrm>
          <a:prstGeom prst="line">
            <a:avLst/>
          </a:prstGeom>
          <a:noFill/>
          <a:ln w="9525">
            <a:solidFill>
              <a:schemeClr val="tx1"/>
            </a:solidFill>
            <a:round/>
            <a:headEnd/>
            <a:tailEnd/>
          </a:ln>
        </p:spPr>
        <p:txBody>
          <a:bodyPr/>
          <a:lstStyle/>
          <a:p>
            <a:endParaRPr lang="en-US"/>
          </a:p>
        </p:txBody>
      </p:sp>
      <p:sp>
        <p:nvSpPr>
          <p:cNvPr id="275475" name="Line 23"/>
          <p:cNvSpPr>
            <a:spLocks noChangeShapeType="1"/>
          </p:cNvSpPr>
          <p:nvPr/>
        </p:nvSpPr>
        <p:spPr bwMode="auto">
          <a:xfrm flipH="1">
            <a:off x="6781800" y="2057400"/>
            <a:ext cx="381000" cy="609600"/>
          </a:xfrm>
          <a:prstGeom prst="line">
            <a:avLst/>
          </a:prstGeom>
          <a:noFill/>
          <a:ln w="9525">
            <a:solidFill>
              <a:schemeClr val="tx1"/>
            </a:solidFill>
            <a:round/>
            <a:headEnd/>
            <a:tailEnd/>
          </a:ln>
        </p:spPr>
        <p:txBody>
          <a:bodyPr/>
          <a:lstStyle/>
          <a:p>
            <a:endParaRPr lang="en-US"/>
          </a:p>
        </p:txBody>
      </p:sp>
      <p:sp>
        <p:nvSpPr>
          <p:cNvPr id="275476" name="Line 24"/>
          <p:cNvSpPr>
            <a:spLocks noChangeShapeType="1"/>
          </p:cNvSpPr>
          <p:nvPr/>
        </p:nvSpPr>
        <p:spPr bwMode="auto">
          <a:xfrm>
            <a:off x="7162800" y="2057400"/>
            <a:ext cx="304800" cy="609600"/>
          </a:xfrm>
          <a:prstGeom prst="line">
            <a:avLst/>
          </a:prstGeom>
          <a:noFill/>
          <a:ln w="9525">
            <a:solidFill>
              <a:schemeClr val="tx1"/>
            </a:solidFill>
            <a:round/>
            <a:headEnd/>
            <a:tailEnd/>
          </a:ln>
        </p:spPr>
        <p:txBody>
          <a:bodyPr/>
          <a:lstStyle/>
          <a:p>
            <a:endParaRPr lang="en-US"/>
          </a:p>
        </p:txBody>
      </p:sp>
      <p:sp>
        <p:nvSpPr>
          <p:cNvPr id="275477" name="Line 25"/>
          <p:cNvSpPr>
            <a:spLocks noChangeShapeType="1"/>
          </p:cNvSpPr>
          <p:nvPr/>
        </p:nvSpPr>
        <p:spPr bwMode="auto">
          <a:xfrm flipH="1">
            <a:off x="8077200" y="2057400"/>
            <a:ext cx="228600" cy="609600"/>
          </a:xfrm>
          <a:prstGeom prst="line">
            <a:avLst/>
          </a:prstGeom>
          <a:noFill/>
          <a:ln w="9525">
            <a:solidFill>
              <a:schemeClr val="tx1"/>
            </a:solidFill>
            <a:round/>
            <a:headEnd/>
            <a:tailEnd/>
          </a:ln>
        </p:spPr>
        <p:txBody>
          <a:bodyPr/>
          <a:lstStyle/>
          <a:p>
            <a:endParaRPr lang="en-US"/>
          </a:p>
        </p:txBody>
      </p:sp>
      <p:sp>
        <p:nvSpPr>
          <p:cNvPr id="275478" name="Line 26"/>
          <p:cNvSpPr>
            <a:spLocks noChangeShapeType="1"/>
          </p:cNvSpPr>
          <p:nvPr/>
        </p:nvSpPr>
        <p:spPr bwMode="auto">
          <a:xfrm>
            <a:off x="8382000" y="2057400"/>
            <a:ext cx="304800" cy="609600"/>
          </a:xfrm>
          <a:prstGeom prst="line">
            <a:avLst/>
          </a:prstGeom>
          <a:noFill/>
          <a:ln w="9525">
            <a:solidFill>
              <a:schemeClr val="tx1"/>
            </a:solidFill>
            <a:round/>
            <a:headEnd/>
            <a:tailEnd/>
          </a:ln>
        </p:spPr>
        <p:txBody>
          <a:bodyPr/>
          <a:lstStyle/>
          <a:p>
            <a:endParaRPr lang="en-US"/>
          </a:p>
        </p:txBody>
      </p:sp>
      <p:sp>
        <p:nvSpPr>
          <p:cNvPr id="275479" name="Line 27"/>
          <p:cNvSpPr>
            <a:spLocks noChangeShapeType="1"/>
          </p:cNvSpPr>
          <p:nvPr/>
        </p:nvSpPr>
        <p:spPr bwMode="auto">
          <a:xfrm>
            <a:off x="7620000" y="2971800"/>
            <a:ext cx="0" cy="609600"/>
          </a:xfrm>
          <a:prstGeom prst="line">
            <a:avLst/>
          </a:prstGeom>
          <a:noFill/>
          <a:ln w="9525">
            <a:solidFill>
              <a:schemeClr val="tx1"/>
            </a:solidFill>
            <a:prstDash val="dash"/>
            <a:round/>
            <a:headEnd/>
            <a:tailEnd/>
          </a:ln>
        </p:spPr>
        <p:txBody>
          <a:bodyPr/>
          <a:lstStyle/>
          <a:p>
            <a:endParaRPr lang="en-US"/>
          </a:p>
        </p:txBody>
      </p:sp>
      <p:sp>
        <p:nvSpPr>
          <p:cNvPr id="275480" name="AutoShape 28"/>
          <p:cNvSpPr>
            <a:spLocks noChangeArrowheads="1"/>
          </p:cNvSpPr>
          <p:nvPr/>
        </p:nvSpPr>
        <p:spPr bwMode="auto">
          <a:xfrm>
            <a:off x="2514600" y="2667000"/>
            <a:ext cx="1295400" cy="381000"/>
          </a:xfrm>
          <a:prstGeom prst="rightArrow">
            <a:avLst>
              <a:gd name="adj1" fmla="val 50000"/>
              <a:gd name="adj2" fmla="val 85000"/>
            </a:avLst>
          </a:prstGeom>
          <a:solidFill>
            <a:schemeClr val="accent1"/>
          </a:solidFill>
          <a:ln w="9525">
            <a:solidFill>
              <a:schemeClr val="tx1"/>
            </a:solidFill>
            <a:miter lim="800000"/>
            <a:headEnd/>
            <a:tailEnd/>
          </a:ln>
        </p:spPr>
        <p:txBody>
          <a:bodyPr wrap="none" anchor="ctr"/>
          <a:lstStyle/>
          <a:p>
            <a:endParaRPr lang="en-US"/>
          </a:p>
        </p:txBody>
      </p:sp>
      <p:sp>
        <p:nvSpPr>
          <p:cNvPr id="275481" name="AutoShape 29"/>
          <p:cNvSpPr>
            <a:spLocks noChangeArrowheads="1"/>
          </p:cNvSpPr>
          <p:nvPr/>
        </p:nvSpPr>
        <p:spPr bwMode="auto">
          <a:xfrm>
            <a:off x="5562600" y="2667000"/>
            <a:ext cx="990600" cy="381000"/>
          </a:xfrm>
          <a:prstGeom prst="rightArrow">
            <a:avLst>
              <a:gd name="adj1" fmla="val 50000"/>
              <a:gd name="adj2" fmla="val 65000"/>
            </a:avLst>
          </a:prstGeom>
          <a:solidFill>
            <a:schemeClr val="accent1"/>
          </a:solidFill>
          <a:ln w="9525">
            <a:solidFill>
              <a:schemeClr val="tx1"/>
            </a:solidFill>
            <a:miter lim="800000"/>
            <a:headEnd/>
            <a:tailEnd/>
          </a:ln>
        </p:spPr>
        <p:txBody>
          <a:bodyPr wrap="none" anchor="ctr"/>
          <a:lstStyle/>
          <a:p>
            <a:endParaRPr lang="en-US"/>
          </a:p>
        </p:txBody>
      </p:sp>
      <p:sp>
        <p:nvSpPr>
          <p:cNvPr id="275482" name="Text Box 30"/>
          <p:cNvSpPr txBox="1">
            <a:spLocks noChangeArrowheads="1"/>
          </p:cNvSpPr>
          <p:nvPr/>
        </p:nvSpPr>
        <p:spPr bwMode="auto">
          <a:xfrm>
            <a:off x="2667000" y="2362200"/>
            <a:ext cx="1143000" cy="457200"/>
          </a:xfrm>
          <a:prstGeom prst="rect">
            <a:avLst/>
          </a:prstGeom>
          <a:noFill/>
          <a:ln w="9525">
            <a:noFill/>
            <a:miter lim="800000"/>
            <a:headEnd/>
            <a:tailEnd/>
          </a:ln>
        </p:spPr>
        <p:txBody>
          <a:bodyPr>
            <a:spAutoFit/>
          </a:bodyPr>
          <a:lstStyle/>
          <a:p>
            <a:pPr>
              <a:spcBef>
                <a:spcPct val="50000"/>
              </a:spcBef>
            </a:pPr>
            <a:r>
              <a:rPr lang="en-US" sz="2400" b="1"/>
              <a:t>RR</a:t>
            </a:r>
          </a:p>
        </p:txBody>
      </p:sp>
      <p:sp>
        <p:nvSpPr>
          <p:cNvPr id="275483" name="Text Box 31"/>
          <p:cNvSpPr txBox="1">
            <a:spLocks noChangeArrowheads="1"/>
          </p:cNvSpPr>
          <p:nvPr/>
        </p:nvSpPr>
        <p:spPr bwMode="auto">
          <a:xfrm>
            <a:off x="5486400" y="2362200"/>
            <a:ext cx="990600" cy="457200"/>
          </a:xfrm>
          <a:prstGeom prst="rect">
            <a:avLst/>
          </a:prstGeom>
          <a:noFill/>
          <a:ln w="9525">
            <a:noFill/>
            <a:miter lim="800000"/>
            <a:headEnd/>
            <a:tailEnd/>
          </a:ln>
        </p:spPr>
        <p:txBody>
          <a:bodyPr>
            <a:spAutoFit/>
          </a:bodyPr>
          <a:lstStyle/>
          <a:p>
            <a:pPr algn="ctr">
              <a:spcBef>
                <a:spcPct val="50000"/>
              </a:spcBef>
            </a:pPr>
            <a:r>
              <a:rPr lang="en-US" sz="2400" b="1"/>
              <a:t>LL</a:t>
            </a:r>
          </a:p>
        </p:txBody>
      </p:sp>
      <p:sp>
        <p:nvSpPr>
          <p:cNvPr id="28" name="Footer Placeholder 27"/>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3"/>
          <p:cNvSpPr>
            <a:spLocks noGrp="1" noChangeArrowheads="1"/>
          </p:cNvSpPr>
          <p:nvPr>
            <p:ph idx="1"/>
          </p:nvPr>
        </p:nvSpPr>
        <p:spPr>
          <a:xfrm>
            <a:off x="0" y="0"/>
            <a:ext cx="9144000" cy="6858000"/>
          </a:xfrm>
        </p:spPr>
        <p:txBody>
          <a:bodyPr>
            <a:normAutofit/>
          </a:bodyPr>
          <a:lstStyle/>
          <a:p>
            <a:pPr eaLnBrk="1" hangingPunct="1">
              <a:buFontTx/>
              <a:buNone/>
            </a:pPr>
            <a:r>
              <a:rPr lang="en-US" smtClean="0"/>
              <a:t> RL Rotation-This rotation occurs when the new node is inserted in left subtree of right subtree of A. It’s a combination of LL followed by RR</a:t>
            </a:r>
          </a:p>
          <a:p>
            <a:pPr eaLnBrk="1" hangingPunct="1">
              <a:buFontTx/>
              <a:buNone/>
            </a:pPr>
            <a:r>
              <a:rPr lang="en-US" smtClean="0"/>
              <a:t>                 A                                                      C</a:t>
            </a:r>
          </a:p>
          <a:p>
            <a:pPr eaLnBrk="1" hangingPunct="1">
              <a:buFontTx/>
              <a:buNone/>
            </a:pPr>
            <a:r>
              <a:rPr lang="en-US" smtClean="0"/>
              <a:t>     </a:t>
            </a:r>
          </a:p>
          <a:p>
            <a:pPr eaLnBrk="1" hangingPunct="1">
              <a:buFontTx/>
              <a:buNone/>
            </a:pPr>
            <a:r>
              <a:rPr lang="en-US" smtClean="0"/>
              <a:t>        T</a:t>
            </a:r>
            <a:r>
              <a:rPr lang="en-US" baseline="-25000" smtClean="0"/>
              <a:t>1 </a:t>
            </a:r>
            <a:r>
              <a:rPr lang="en-US" smtClean="0"/>
              <a:t>             B                                   A                      B    </a:t>
            </a:r>
          </a:p>
          <a:p>
            <a:pPr eaLnBrk="1" hangingPunct="1">
              <a:buFontTx/>
              <a:buNone/>
            </a:pPr>
            <a:endParaRPr lang="en-US" smtClean="0"/>
          </a:p>
          <a:p>
            <a:pPr eaLnBrk="1" hangingPunct="1">
              <a:buFontTx/>
              <a:buNone/>
            </a:pPr>
            <a:r>
              <a:rPr lang="en-US" smtClean="0"/>
              <a:t>                 C                 T</a:t>
            </a:r>
            <a:r>
              <a:rPr lang="en-US" baseline="-25000" smtClean="0"/>
              <a:t>4</a:t>
            </a:r>
            <a:r>
              <a:rPr lang="en-US" smtClean="0"/>
              <a:t>              T</a:t>
            </a:r>
            <a:r>
              <a:rPr lang="en-US" baseline="-25000" smtClean="0"/>
              <a:t>1</a:t>
            </a:r>
            <a:r>
              <a:rPr lang="en-US" smtClean="0"/>
              <a:t>               T</a:t>
            </a:r>
            <a:r>
              <a:rPr lang="en-US" baseline="-25000" smtClean="0"/>
              <a:t>2</a:t>
            </a:r>
            <a:r>
              <a:rPr lang="en-US" smtClean="0"/>
              <a:t>    T</a:t>
            </a:r>
            <a:r>
              <a:rPr lang="en-US" baseline="-25000" smtClean="0"/>
              <a:t>3</a:t>
            </a:r>
            <a:r>
              <a:rPr lang="en-US" smtClean="0"/>
              <a:t>          T</a:t>
            </a:r>
            <a:r>
              <a:rPr lang="en-US" baseline="-25000" smtClean="0"/>
              <a:t>4 </a:t>
            </a:r>
            <a:r>
              <a:rPr lang="en-US" smtClean="0"/>
              <a:t>     </a:t>
            </a:r>
          </a:p>
          <a:p>
            <a:pPr eaLnBrk="1" hangingPunct="1">
              <a:buFontTx/>
              <a:buNone/>
            </a:pPr>
            <a:endParaRPr lang="en-US" smtClean="0"/>
          </a:p>
          <a:p>
            <a:pPr eaLnBrk="1" hangingPunct="1">
              <a:buFontTx/>
              <a:buNone/>
            </a:pPr>
            <a:r>
              <a:rPr lang="en-US" smtClean="0"/>
              <a:t>        T</a:t>
            </a:r>
            <a:r>
              <a:rPr lang="en-US" baseline="-25000" smtClean="0"/>
              <a:t>2</a:t>
            </a:r>
            <a:r>
              <a:rPr lang="en-US" smtClean="0"/>
              <a:t>             T</a:t>
            </a:r>
            <a:r>
              <a:rPr lang="en-US" baseline="-25000" smtClean="0"/>
              <a:t>3</a:t>
            </a:r>
            <a:r>
              <a:rPr lang="en-US" smtClean="0"/>
              <a:t>                                          NEW</a:t>
            </a:r>
          </a:p>
          <a:p>
            <a:pPr eaLnBrk="1" hangingPunct="1">
              <a:buFontTx/>
              <a:buNone/>
            </a:pPr>
            <a:endParaRPr lang="en-US" smtClean="0"/>
          </a:p>
          <a:p>
            <a:pPr eaLnBrk="1" hangingPunct="1">
              <a:buFontTx/>
              <a:buNone/>
            </a:pPr>
            <a:r>
              <a:rPr lang="en-US" smtClean="0"/>
              <a:t>      NEW   </a:t>
            </a:r>
          </a:p>
        </p:txBody>
      </p:sp>
      <p:sp>
        <p:nvSpPr>
          <p:cNvPr id="276483" name="Line 4"/>
          <p:cNvSpPr>
            <a:spLocks noChangeShapeType="1"/>
          </p:cNvSpPr>
          <p:nvPr/>
        </p:nvSpPr>
        <p:spPr bwMode="auto">
          <a:xfrm flipH="1">
            <a:off x="838200" y="1219200"/>
            <a:ext cx="609600" cy="533400"/>
          </a:xfrm>
          <a:prstGeom prst="line">
            <a:avLst/>
          </a:prstGeom>
          <a:noFill/>
          <a:ln w="9525">
            <a:solidFill>
              <a:schemeClr val="tx1"/>
            </a:solidFill>
            <a:round/>
            <a:headEnd/>
            <a:tailEnd/>
          </a:ln>
        </p:spPr>
        <p:txBody>
          <a:bodyPr/>
          <a:lstStyle/>
          <a:p>
            <a:endParaRPr lang="en-US"/>
          </a:p>
        </p:txBody>
      </p:sp>
      <p:sp>
        <p:nvSpPr>
          <p:cNvPr id="276484" name="Line 5"/>
          <p:cNvSpPr>
            <a:spLocks noChangeShapeType="1"/>
          </p:cNvSpPr>
          <p:nvPr/>
        </p:nvSpPr>
        <p:spPr bwMode="auto">
          <a:xfrm>
            <a:off x="1447800" y="1219200"/>
            <a:ext cx="685800" cy="609600"/>
          </a:xfrm>
          <a:prstGeom prst="line">
            <a:avLst/>
          </a:prstGeom>
          <a:noFill/>
          <a:ln w="9525">
            <a:solidFill>
              <a:schemeClr val="tx1"/>
            </a:solidFill>
            <a:round/>
            <a:headEnd/>
            <a:tailEnd/>
          </a:ln>
        </p:spPr>
        <p:txBody>
          <a:bodyPr/>
          <a:lstStyle/>
          <a:p>
            <a:endParaRPr lang="en-US"/>
          </a:p>
        </p:txBody>
      </p:sp>
      <p:sp>
        <p:nvSpPr>
          <p:cNvPr id="276485" name="Line 7"/>
          <p:cNvSpPr>
            <a:spLocks noChangeShapeType="1"/>
          </p:cNvSpPr>
          <p:nvPr/>
        </p:nvSpPr>
        <p:spPr bwMode="auto">
          <a:xfrm flipH="1">
            <a:off x="1600200" y="2057400"/>
            <a:ext cx="609600" cy="609600"/>
          </a:xfrm>
          <a:prstGeom prst="line">
            <a:avLst/>
          </a:prstGeom>
          <a:noFill/>
          <a:ln w="9525">
            <a:solidFill>
              <a:schemeClr val="tx1"/>
            </a:solidFill>
            <a:round/>
            <a:headEnd/>
            <a:tailEnd/>
          </a:ln>
        </p:spPr>
        <p:txBody>
          <a:bodyPr/>
          <a:lstStyle/>
          <a:p>
            <a:endParaRPr lang="en-US"/>
          </a:p>
        </p:txBody>
      </p:sp>
      <p:sp>
        <p:nvSpPr>
          <p:cNvPr id="276486" name="Line 8"/>
          <p:cNvSpPr>
            <a:spLocks noChangeShapeType="1"/>
          </p:cNvSpPr>
          <p:nvPr/>
        </p:nvSpPr>
        <p:spPr bwMode="auto">
          <a:xfrm>
            <a:off x="2209800" y="2057400"/>
            <a:ext cx="685800" cy="685800"/>
          </a:xfrm>
          <a:prstGeom prst="line">
            <a:avLst/>
          </a:prstGeom>
          <a:noFill/>
          <a:ln w="9525">
            <a:solidFill>
              <a:schemeClr val="tx1"/>
            </a:solidFill>
            <a:round/>
            <a:headEnd/>
            <a:tailEnd/>
          </a:ln>
        </p:spPr>
        <p:txBody>
          <a:bodyPr/>
          <a:lstStyle/>
          <a:p>
            <a:endParaRPr lang="en-US"/>
          </a:p>
        </p:txBody>
      </p:sp>
      <p:sp>
        <p:nvSpPr>
          <p:cNvPr id="276487" name="Line 9"/>
          <p:cNvSpPr>
            <a:spLocks noChangeShapeType="1"/>
          </p:cNvSpPr>
          <p:nvPr/>
        </p:nvSpPr>
        <p:spPr bwMode="auto">
          <a:xfrm>
            <a:off x="1524000" y="2895600"/>
            <a:ext cx="457200" cy="609600"/>
          </a:xfrm>
          <a:prstGeom prst="line">
            <a:avLst/>
          </a:prstGeom>
          <a:noFill/>
          <a:ln w="9525">
            <a:solidFill>
              <a:schemeClr val="tx1"/>
            </a:solidFill>
            <a:round/>
            <a:headEnd/>
            <a:tailEnd/>
          </a:ln>
        </p:spPr>
        <p:txBody>
          <a:bodyPr/>
          <a:lstStyle/>
          <a:p>
            <a:endParaRPr lang="en-US"/>
          </a:p>
        </p:txBody>
      </p:sp>
      <p:sp>
        <p:nvSpPr>
          <p:cNvPr id="276488" name="Line 10"/>
          <p:cNvSpPr>
            <a:spLocks noChangeShapeType="1"/>
          </p:cNvSpPr>
          <p:nvPr/>
        </p:nvSpPr>
        <p:spPr bwMode="auto">
          <a:xfrm flipH="1">
            <a:off x="990600" y="2971800"/>
            <a:ext cx="533400" cy="533400"/>
          </a:xfrm>
          <a:prstGeom prst="line">
            <a:avLst/>
          </a:prstGeom>
          <a:noFill/>
          <a:ln w="9525">
            <a:solidFill>
              <a:schemeClr val="tx1"/>
            </a:solidFill>
            <a:round/>
            <a:headEnd/>
            <a:tailEnd/>
          </a:ln>
        </p:spPr>
        <p:txBody>
          <a:bodyPr/>
          <a:lstStyle/>
          <a:p>
            <a:endParaRPr lang="en-US"/>
          </a:p>
        </p:txBody>
      </p:sp>
      <p:sp>
        <p:nvSpPr>
          <p:cNvPr id="276489" name="Line 11"/>
          <p:cNvSpPr>
            <a:spLocks noChangeShapeType="1"/>
          </p:cNvSpPr>
          <p:nvPr/>
        </p:nvSpPr>
        <p:spPr bwMode="auto">
          <a:xfrm>
            <a:off x="914400" y="3810000"/>
            <a:ext cx="0" cy="533400"/>
          </a:xfrm>
          <a:prstGeom prst="line">
            <a:avLst/>
          </a:prstGeom>
          <a:noFill/>
          <a:ln w="9525">
            <a:solidFill>
              <a:schemeClr val="tx1"/>
            </a:solidFill>
            <a:prstDash val="dash"/>
            <a:round/>
            <a:headEnd/>
            <a:tailEnd/>
          </a:ln>
        </p:spPr>
        <p:txBody>
          <a:bodyPr/>
          <a:lstStyle/>
          <a:p>
            <a:endParaRPr lang="en-US"/>
          </a:p>
        </p:txBody>
      </p:sp>
      <p:sp>
        <p:nvSpPr>
          <p:cNvPr id="276490" name="Line 12"/>
          <p:cNvSpPr>
            <a:spLocks noChangeShapeType="1"/>
          </p:cNvSpPr>
          <p:nvPr/>
        </p:nvSpPr>
        <p:spPr bwMode="auto">
          <a:xfrm flipH="1">
            <a:off x="5181600" y="1219200"/>
            <a:ext cx="609600" cy="609600"/>
          </a:xfrm>
          <a:prstGeom prst="line">
            <a:avLst/>
          </a:prstGeom>
          <a:noFill/>
          <a:ln w="9525">
            <a:solidFill>
              <a:schemeClr val="tx1"/>
            </a:solidFill>
            <a:round/>
            <a:headEnd/>
            <a:tailEnd/>
          </a:ln>
        </p:spPr>
        <p:txBody>
          <a:bodyPr/>
          <a:lstStyle/>
          <a:p>
            <a:endParaRPr lang="en-US"/>
          </a:p>
        </p:txBody>
      </p:sp>
      <p:sp>
        <p:nvSpPr>
          <p:cNvPr id="276491" name="Line 13"/>
          <p:cNvSpPr>
            <a:spLocks noChangeShapeType="1"/>
          </p:cNvSpPr>
          <p:nvPr/>
        </p:nvSpPr>
        <p:spPr bwMode="auto">
          <a:xfrm>
            <a:off x="5791200" y="1219200"/>
            <a:ext cx="990600" cy="609600"/>
          </a:xfrm>
          <a:prstGeom prst="line">
            <a:avLst/>
          </a:prstGeom>
          <a:noFill/>
          <a:ln w="9525">
            <a:solidFill>
              <a:schemeClr val="tx1"/>
            </a:solidFill>
            <a:round/>
            <a:headEnd/>
            <a:tailEnd/>
          </a:ln>
        </p:spPr>
        <p:txBody>
          <a:bodyPr/>
          <a:lstStyle/>
          <a:p>
            <a:endParaRPr lang="en-US"/>
          </a:p>
        </p:txBody>
      </p:sp>
      <p:sp>
        <p:nvSpPr>
          <p:cNvPr id="276492" name="Line 14"/>
          <p:cNvSpPr>
            <a:spLocks noChangeShapeType="1"/>
          </p:cNvSpPr>
          <p:nvPr/>
        </p:nvSpPr>
        <p:spPr bwMode="auto">
          <a:xfrm flipH="1">
            <a:off x="4572000" y="1981200"/>
            <a:ext cx="533400" cy="609600"/>
          </a:xfrm>
          <a:prstGeom prst="line">
            <a:avLst/>
          </a:prstGeom>
          <a:noFill/>
          <a:ln w="9525">
            <a:solidFill>
              <a:schemeClr val="tx1"/>
            </a:solidFill>
            <a:round/>
            <a:headEnd/>
            <a:tailEnd/>
          </a:ln>
        </p:spPr>
        <p:txBody>
          <a:bodyPr/>
          <a:lstStyle/>
          <a:p>
            <a:endParaRPr lang="en-US"/>
          </a:p>
        </p:txBody>
      </p:sp>
      <p:sp>
        <p:nvSpPr>
          <p:cNvPr id="276493" name="Line 15"/>
          <p:cNvSpPr>
            <a:spLocks noChangeShapeType="1"/>
          </p:cNvSpPr>
          <p:nvPr/>
        </p:nvSpPr>
        <p:spPr bwMode="auto">
          <a:xfrm>
            <a:off x="5105400" y="2057400"/>
            <a:ext cx="609600" cy="609600"/>
          </a:xfrm>
          <a:prstGeom prst="line">
            <a:avLst/>
          </a:prstGeom>
          <a:noFill/>
          <a:ln w="9525">
            <a:solidFill>
              <a:schemeClr val="tx1"/>
            </a:solidFill>
            <a:round/>
            <a:headEnd/>
            <a:tailEnd/>
          </a:ln>
        </p:spPr>
        <p:txBody>
          <a:bodyPr/>
          <a:lstStyle/>
          <a:p>
            <a:endParaRPr lang="en-US"/>
          </a:p>
        </p:txBody>
      </p:sp>
      <p:sp>
        <p:nvSpPr>
          <p:cNvPr id="276494" name="Line 16"/>
          <p:cNvSpPr>
            <a:spLocks noChangeShapeType="1"/>
          </p:cNvSpPr>
          <p:nvPr/>
        </p:nvSpPr>
        <p:spPr bwMode="auto">
          <a:xfrm flipH="1">
            <a:off x="6400800" y="2057400"/>
            <a:ext cx="533400" cy="609600"/>
          </a:xfrm>
          <a:prstGeom prst="line">
            <a:avLst/>
          </a:prstGeom>
          <a:noFill/>
          <a:ln w="9525">
            <a:solidFill>
              <a:schemeClr val="tx1"/>
            </a:solidFill>
            <a:round/>
            <a:headEnd/>
            <a:tailEnd/>
          </a:ln>
        </p:spPr>
        <p:txBody>
          <a:bodyPr/>
          <a:lstStyle/>
          <a:p>
            <a:endParaRPr lang="en-US"/>
          </a:p>
        </p:txBody>
      </p:sp>
      <p:sp>
        <p:nvSpPr>
          <p:cNvPr id="276495" name="Line 17"/>
          <p:cNvSpPr>
            <a:spLocks noChangeShapeType="1"/>
          </p:cNvSpPr>
          <p:nvPr/>
        </p:nvSpPr>
        <p:spPr bwMode="auto">
          <a:xfrm>
            <a:off x="6934200" y="2057400"/>
            <a:ext cx="457200" cy="609600"/>
          </a:xfrm>
          <a:prstGeom prst="line">
            <a:avLst/>
          </a:prstGeom>
          <a:noFill/>
          <a:ln w="9525">
            <a:solidFill>
              <a:schemeClr val="tx1"/>
            </a:solidFill>
            <a:round/>
            <a:headEnd/>
            <a:tailEnd/>
          </a:ln>
        </p:spPr>
        <p:txBody>
          <a:bodyPr/>
          <a:lstStyle/>
          <a:p>
            <a:endParaRPr lang="en-US"/>
          </a:p>
        </p:txBody>
      </p:sp>
      <p:sp>
        <p:nvSpPr>
          <p:cNvPr id="276496" name="Line 18"/>
          <p:cNvSpPr>
            <a:spLocks noChangeShapeType="1"/>
          </p:cNvSpPr>
          <p:nvPr/>
        </p:nvSpPr>
        <p:spPr bwMode="auto">
          <a:xfrm>
            <a:off x="5943600" y="2971800"/>
            <a:ext cx="0" cy="533400"/>
          </a:xfrm>
          <a:prstGeom prst="line">
            <a:avLst/>
          </a:prstGeom>
          <a:noFill/>
          <a:ln w="9525">
            <a:solidFill>
              <a:schemeClr val="tx1"/>
            </a:solidFill>
            <a:prstDash val="dash"/>
            <a:round/>
            <a:headEnd/>
            <a:tailEnd/>
          </a:ln>
        </p:spPr>
        <p:txBody>
          <a:bodyPr/>
          <a:lstStyle/>
          <a:p>
            <a:endParaRPr lang="en-US"/>
          </a:p>
        </p:txBody>
      </p:sp>
      <p:sp>
        <p:nvSpPr>
          <p:cNvPr id="276497" name="AutoShape 19"/>
          <p:cNvSpPr>
            <a:spLocks noChangeArrowheads="1"/>
          </p:cNvSpPr>
          <p:nvPr/>
        </p:nvSpPr>
        <p:spPr bwMode="auto">
          <a:xfrm>
            <a:off x="3048000" y="2133600"/>
            <a:ext cx="1295400" cy="381000"/>
          </a:xfrm>
          <a:prstGeom prst="rightArrow">
            <a:avLst>
              <a:gd name="adj1" fmla="val 50000"/>
              <a:gd name="adj2" fmla="val 85000"/>
            </a:avLst>
          </a:prstGeom>
          <a:solidFill>
            <a:schemeClr val="accent1"/>
          </a:solidFill>
          <a:ln w="9525">
            <a:solidFill>
              <a:schemeClr val="tx1"/>
            </a:solidFill>
            <a:miter lim="800000"/>
            <a:headEnd/>
            <a:tailEnd/>
          </a:ln>
        </p:spPr>
        <p:txBody>
          <a:bodyPr wrap="none" anchor="ctr"/>
          <a:lstStyle/>
          <a:p>
            <a:endParaRPr lang="en-US"/>
          </a:p>
        </p:txBody>
      </p:sp>
      <p:sp>
        <p:nvSpPr>
          <p:cNvPr id="276498" name="Text Box 20"/>
          <p:cNvSpPr txBox="1">
            <a:spLocks noChangeArrowheads="1"/>
          </p:cNvSpPr>
          <p:nvPr/>
        </p:nvSpPr>
        <p:spPr bwMode="auto">
          <a:xfrm>
            <a:off x="2971800" y="1752600"/>
            <a:ext cx="1219200" cy="396875"/>
          </a:xfrm>
          <a:prstGeom prst="rect">
            <a:avLst/>
          </a:prstGeom>
          <a:noFill/>
          <a:ln w="9525">
            <a:noFill/>
            <a:miter lim="800000"/>
            <a:headEnd/>
            <a:tailEnd/>
          </a:ln>
        </p:spPr>
        <p:txBody>
          <a:bodyPr>
            <a:spAutoFit/>
          </a:bodyPr>
          <a:lstStyle/>
          <a:p>
            <a:pPr>
              <a:spcBef>
                <a:spcPct val="50000"/>
              </a:spcBef>
            </a:pPr>
            <a:r>
              <a:rPr lang="en-US"/>
              <a:t>     </a:t>
            </a:r>
            <a:r>
              <a:rPr lang="en-US" sz="2000" b="1"/>
              <a:t>RL</a:t>
            </a:r>
          </a:p>
        </p:txBody>
      </p:sp>
      <p:sp>
        <p:nvSpPr>
          <p:cNvPr id="19" name="Footer Placeholder 18"/>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idx="1"/>
          </p:nvPr>
        </p:nvSpPr>
        <p:spPr>
          <a:xfrm>
            <a:off x="0" y="0"/>
            <a:ext cx="9144000" cy="6858000"/>
          </a:xfrm>
        </p:spPr>
        <p:txBody>
          <a:bodyPr/>
          <a:lstStyle/>
          <a:p>
            <a:pPr eaLnBrk="1" hangingPunct="1">
              <a:lnSpc>
                <a:spcPct val="80000"/>
              </a:lnSpc>
            </a:pPr>
            <a:r>
              <a:rPr lang="en-US" sz="2000" smtClean="0"/>
              <a:t> RL Rotation- This rotation occurs when the new node is inserted in right subtree of left subtree of A.</a:t>
            </a:r>
          </a:p>
          <a:p>
            <a:pPr eaLnBrk="1" hangingPunct="1">
              <a:lnSpc>
                <a:spcPct val="80000"/>
              </a:lnSpc>
              <a:buFontTx/>
              <a:buNone/>
            </a:pPr>
            <a:r>
              <a:rPr lang="en-US" sz="2000" smtClean="0"/>
              <a:t>                 A                                                   A</a:t>
            </a:r>
          </a:p>
          <a:p>
            <a:pPr eaLnBrk="1" hangingPunct="1">
              <a:lnSpc>
                <a:spcPct val="80000"/>
              </a:lnSpc>
              <a:buFontTx/>
              <a:buNone/>
            </a:pPr>
            <a:r>
              <a:rPr lang="en-US" sz="2000" smtClean="0"/>
              <a:t>     </a:t>
            </a:r>
          </a:p>
          <a:p>
            <a:pPr eaLnBrk="1" hangingPunct="1">
              <a:lnSpc>
                <a:spcPct val="80000"/>
              </a:lnSpc>
              <a:buFontTx/>
              <a:buNone/>
            </a:pPr>
            <a:r>
              <a:rPr lang="en-US" sz="2000" smtClean="0"/>
              <a:t>        T</a:t>
            </a:r>
            <a:r>
              <a:rPr lang="en-US" sz="2000" baseline="-25000" smtClean="0"/>
              <a:t>1 </a:t>
            </a:r>
            <a:r>
              <a:rPr lang="en-US" sz="2000" smtClean="0"/>
              <a:t>             B                                  T</a:t>
            </a:r>
            <a:r>
              <a:rPr lang="en-US" sz="2000" baseline="-25000" smtClean="0"/>
              <a:t>1</a:t>
            </a:r>
            <a:r>
              <a:rPr lang="en-US" sz="2000" smtClean="0"/>
              <a:t>                  C                                     </a:t>
            </a:r>
          </a:p>
          <a:p>
            <a:pPr eaLnBrk="1" hangingPunct="1">
              <a:lnSpc>
                <a:spcPct val="80000"/>
              </a:lnSpc>
              <a:buFontTx/>
              <a:buNone/>
            </a:pPr>
            <a:endParaRPr lang="en-US" sz="2000" smtClean="0"/>
          </a:p>
          <a:p>
            <a:pPr eaLnBrk="1" hangingPunct="1">
              <a:lnSpc>
                <a:spcPct val="80000"/>
              </a:lnSpc>
              <a:buFontTx/>
              <a:buNone/>
            </a:pPr>
            <a:r>
              <a:rPr lang="en-US" sz="2000" smtClean="0"/>
              <a:t>                 C                 T</a:t>
            </a:r>
            <a:r>
              <a:rPr lang="en-US" sz="2000" baseline="-25000" smtClean="0"/>
              <a:t>4                                             </a:t>
            </a:r>
            <a:r>
              <a:rPr lang="en-US" sz="2000" smtClean="0"/>
              <a:t> T</a:t>
            </a:r>
            <a:r>
              <a:rPr lang="en-US" sz="2000" baseline="-25000" smtClean="0"/>
              <a:t>2                       </a:t>
            </a:r>
            <a:r>
              <a:rPr lang="en-US" sz="2000" smtClean="0"/>
              <a:t>B</a:t>
            </a:r>
            <a:endParaRPr lang="en-US" sz="2000" baseline="-25000" smtClean="0"/>
          </a:p>
          <a:p>
            <a:pPr eaLnBrk="1" hangingPunct="1">
              <a:lnSpc>
                <a:spcPct val="80000"/>
              </a:lnSpc>
              <a:buFontTx/>
              <a:buNone/>
            </a:pPr>
            <a:endParaRPr lang="en-US" sz="2000" smtClean="0"/>
          </a:p>
          <a:p>
            <a:pPr eaLnBrk="1" hangingPunct="1">
              <a:lnSpc>
                <a:spcPct val="80000"/>
              </a:lnSpc>
              <a:buFontTx/>
              <a:buNone/>
            </a:pPr>
            <a:r>
              <a:rPr lang="en-US" sz="2000" smtClean="0"/>
              <a:t>        T</a:t>
            </a:r>
            <a:r>
              <a:rPr lang="en-US" sz="2000" baseline="-25000" smtClean="0"/>
              <a:t>2</a:t>
            </a:r>
            <a:r>
              <a:rPr lang="en-US" sz="2000" smtClean="0"/>
              <a:t>             T</a:t>
            </a:r>
            <a:r>
              <a:rPr lang="en-US" sz="2000" baseline="-25000" smtClean="0"/>
              <a:t>3</a:t>
            </a:r>
            <a:r>
              <a:rPr lang="en-US" sz="2000" smtClean="0"/>
              <a:t>                                     NEW        T</a:t>
            </a:r>
            <a:r>
              <a:rPr lang="en-US" sz="2000" baseline="-25000" smtClean="0"/>
              <a:t>3 </a:t>
            </a:r>
            <a:r>
              <a:rPr lang="en-US" sz="2000" smtClean="0"/>
              <a:t>         T</a:t>
            </a:r>
            <a:r>
              <a:rPr lang="en-US" sz="2000" baseline="-25000" smtClean="0"/>
              <a:t>4</a:t>
            </a:r>
            <a:r>
              <a:rPr lang="en-US" sz="2000" smtClean="0"/>
              <a:t>     </a:t>
            </a:r>
          </a:p>
          <a:p>
            <a:pPr eaLnBrk="1" hangingPunct="1">
              <a:lnSpc>
                <a:spcPct val="80000"/>
              </a:lnSpc>
              <a:buFontTx/>
              <a:buNone/>
            </a:pPr>
            <a:endParaRPr lang="en-US" sz="2000" smtClean="0"/>
          </a:p>
          <a:p>
            <a:pPr eaLnBrk="1" hangingPunct="1">
              <a:lnSpc>
                <a:spcPct val="80000"/>
              </a:lnSpc>
              <a:buFontTx/>
              <a:buNone/>
            </a:pPr>
            <a:r>
              <a:rPr lang="en-US" sz="2000" smtClean="0"/>
              <a:t>      NEW                                                                                                                </a:t>
            </a:r>
            <a:r>
              <a:rPr lang="en-US" sz="2800" b="1" smtClean="0"/>
              <a:t>RR</a:t>
            </a:r>
          </a:p>
          <a:p>
            <a:pPr eaLnBrk="1" hangingPunct="1">
              <a:lnSpc>
                <a:spcPct val="80000"/>
              </a:lnSpc>
              <a:buFontTx/>
              <a:buNone/>
            </a:pPr>
            <a:r>
              <a:rPr lang="en-US" sz="2000" smtClean="0"/>
              <a:t>                                          C</a:t>
            </a:r>
          </a:p>
          <a:p>
            <a:pPr eaLnBrk="1" hangingPunct="1">
              <a:lnSpc>
                <a:spcPct val="80000"/>
              </a:lnSpc>
              <a:buFontTx/>
              <a:buNone/>
            </a:pPr>
            <a:endParaRPr lang="en-US" sz="2000" smtClean="0"/>
          </a:p>
          <a:p>
            <a:pPr eaLnBrk="1" hangingPunct="1">
              <a:lnSpc>
                <a:spcPct val="80000"/>
              </a:lnSpc>
              <a:buFontTx/>
              <a:buNone/>
            </a:pPr>
            <a:r>
              <a:rPr lang="en-US" sz="2000" smtClean="0"/>
              <a:t>                             A                      B</a:t>
            </a:r>
          </a:p>
          <a:p>
            <a:pPr eaLnBrk="1" hangingPunct="1">
              <a:lnSpc>
                <a:spcPct val="80000"/>
              </a:lnSpc>
              <a:buFontTx/>
              <a:buNone/>
            </a:pPr>
            <a:endParaRPr lang="en-US" sz="2000" smtClean="0"/>
          </a:p>
          <a:p>
            <a:pPr eaLnBrk="1" hangingPunct="1">
              <a:lnSpc>
                <a:spcPct val="80000"/>
              </a:lnSpc>
              <a:buFontTx/>
              <a:buNone/>
            </a:pPr>
            <a:r>
              <a:rPr lang="en-US" sz="2000" smtClean="0"/>
              <a:t>                     T1           T2       T3          T4</a:t>
            </a:r>
          </a:p>
          <a:p>
            <a:pPr eaLnBrk="1" hangingPunct="1">
              <a:lnSpc>
                <a:spcPct val="80000"/>
              </a:lnSpc>
              <a:buFontTx/>
              <a:buNone/>
            </a:pPr>
            <a:endParaRPr lang="en-US" sz="2000" smtClean="0"/>
          </a:p>
          <a:p>
            <a:pPr eaLnBrk="1" hangingPunct="1">
              <a:lnSpc>
                <a:spcPct val="80000"/>
              </a:lnSpc>
              <a:buFontTx/>
              <a:buNone/>
            </a:pPr>
            <a:r>
              <a:rPr lang="en-US" sz="2000" smtClean="0"/>
              <a:t>                                    NEW</a:t>
            </a:r>
          </a:p>
          <a:p>
            <a:pPr eaLnBrk="1" hangingPunct="1">
              <a:lnSpc>
                <a:spcPct val="80000"/>
              </a:lnSpc>
              <a:buFontTx/>
              <a:buNone/>
            </a:pPr>
            <a:r>
              <a:rPr lang="en-US" sz="2000" smtClean="0"/>
              <a:t>                      </a:t>
            </a:r>
          </a:p>
          <a:p>
            <a:pPr eaLnBrk="1" hangingPunct="1">
              <a:lnSpc>
                <a:spcPct val="80000"/>
              </a:lnSpc>
              <a:buFontTx/>
              <a:buNone/>
            </a:pPr>
            <a:endParaRPr lang="en-US" sz="2000" smtClean="0"/>
          </a:p>
          <a:p>
            <a:pPr eaLnBrk="1" hangingPunct="1">
              <a:lnSpc>
                <a:spcPct val="80000"/>
              </a:lnSpc>
              <a:buFontTx/>
              <a:buNone/>
            </a:pPr>
            <a:r>
              <a:rPr lang="en-US" sz="2000" smtClean="0"/>
              <a:t>                     </a:t>
            </a:r>
          </a:p>
        </p:txBody>
      </p:sp>
      <p:sp>
        <p:nvSpPr>
          <p:cNvPr id="277507" name="Line 3"/>
          <p:cNvSpPr>
            <a:spLocks noChangeShapeType="1"/>
          </p:cNvSpPr>
          <p:nvPr/>
        </p:nvSpPr>
        <p:spPr bwMode="auto">
          <a:xfrm flipH="1">
            <a:off x="762000" y="762000"/>
            <a:ext cx="457200" cy="457200"/>
          </a:xfrm>
          <a:prstGeom prst="line">
            <a:avLst/>
          </a:prstGeom>
          <a:noFill/>
          <a:ln w="9525">
            <a:solidFill>
              <a:schemeClr val="tx1"/>
            </a:solidFill>
            <a:round/>
            <a:headEnd/>
            <a:tailEnd/>
          </a:ln>
        </p:spPr>
        <p:txBody>
          <a:bodyPr/>
          <a:lstStyle/>
          <a:p>
            <a:endParaRPr lang="en-US"/>
          </a:p>
        </p:txBody>
      </p:sp>
      <p:sp>
        <p:nvSpPr>
          <p:cNvPr id="277508" name="Line 4"/>
          <p:cNvSpPr>
            <a:spLocks noChangeShapeType="1"/>
          </p:cNvSpPr>
          <p:nvPr/>
        </p:nvSpPr>
        <p:spPr bwMode="auto">
          <a:xfrm>
            <a:off x="1371600" y="838200"/>
            <a:ext cx="381000" cy="381000"/>
          </a:xfrm>
          <a:prstGeom prst="line">
            <a:avLst/>
          </a:prstGeom>
          <a:noFill/>
          <a:ln w="9525">
            <a:solidFill>
              <a:schemeClr val="tx1"/>
            </a:solidFill>
            <a:round/>
            <a:headEnd/>
            <a:tailEnd/>
          </a:ln>
        </p:spPr>
        <p:txBody>
          <a:bodyPr/>
          <a:lstStyle/>
          <a:p>
            <a:endParaRPr lang="en-US"/>
          </a:p>
        </p:txBody>
      </p:sp>
      <p:sp>
        <p:nvSpPr>
          <p:cNvPr id="277509" name="Line 5"/>
          <p:cNvSpPr>
            <a:spLocks noChangeShapeType="1"/>
          </p:cNvSpPr>
          <p:nvPr/>
        </p:nvSpPr>
        <p:spPr bwMode="auto">
          <a:xfrm flipH="1">
            <a:off x="1295400" y="1447800"/>
            <a:ext cx="457200" cy="381000"/>
          </a:xfrm>
          <a:prstGeom prst="line">
            <a:avLst/>
          </a:prstGeom>
          <a:noFill/>
          <a:ln w="9525">
            <a:solidFill>
              <a:schemeClr val="tx1"/>
            </a:solidFill>
            <a:round/>
            <a:headEnd/>
            <a:tailEnd/>
          </a:ln>
        </p:spPr>
        <p:txBody>
          <a:bodyPr/>
          <a:lstStyle/>
          <a:p>
            <a:endParaRPr lang="en-US"/>
          </a:p>
        </p:txBody>
      </p:sp>
      <p:sp>
        <p:nvSpPr>
          <p:cNvPr id="277510" name="Line 6"/>
          <p:cNvSpPr>
            <a:spLocks noChangeShapeType="1"/>
          </p:cNvSpPr>
          <p:nvPr/>
        </p:nvSpPr>
        <p:spPr bwMode="auto">
          <a:xfrm>
            <a:off x="1828800" y="1447800"/>
            <a:ext cx="533400" cy="457200"/>
          </a:xfrm>
          <a:prstGeom prst="line">
            <a:avLst/>
          </a:prstGeom>
          <a:noFill/>
          <a:ln w="9525">
            <a:solidFill>
              <a:schemeClr val="tx1"/>
            </a:solidFill>
            <a:round/>
            <a:headEnd/>
            <a:tailEnd/>
          </a:ln>
        </p:spPr>
        <p:txBody>
          <a:bodyPr/>
          <a:lstStyle/>
          <a:p>
            <a:endParaRPr lang="en-US"/>
          </a:p>
        </p:txBody>
      </p:sp>
      <p:sp>
        <p:nvSpPr>
          <p:cNvPr id="277511" name="Line 7"/>
          <p:cNvSpPr>
            <a:spLocks noChangeShapeType="1"/>
          </p:cNvSpPr>
          <p:nvPr/>
        </p:nvSpPr>
        <p:spPr bwMode="auto">
          <a:xfrm>
            <a:off x="1295400" y="2057400"/>
            <a:ext cx="381000" cy="533400"/>
          </a:xfrm>
          <a:prstGeom prst="line">
            <a:avLst/>
          </a:prstGeom>
          <a:noFill/>
          <a:ln w="9525">
            <a:solidFill>
              <a:schemeClr val="tx1"/>
            </a:solidFill>
            <a:round/>
            <a:headEnd/>
            <a:tailEnd/>
          </a:ln>
        </p:spPr>
        <p:txBody>
          <a:bodyPr/>
          <a:lstStyle/>
          <a:p>
            <a:endParaRPr lang="en-US"/>
          </a:p>
        </p:txBody>
      </p:sp>
      <p:sp>
        <p:nvSpPr>
          <p:cNvPr id="277512" name="Line 8"/>
          <p:cNvSpPr>
            <a:spLocks noChangeShapeType="1"/>
          </p:cNvSpPr>
          <p:nvPr/>
        </p:nvSpPr>
        <p:spPr bwMode="auto">
          <a:xfrm flipH="1">
            <a:off x="762000" y="2057400"/>
            <a:ext cx="457200" cy="381000"/>
          </a:xfrm>
          <a:prstGeom prst="line">
            <a:avLst/>
          </a:prstGeom>
          <a:noFill/>
          <a:ln w="9525">
            <a:solidFill>
              <a:schemeClr val="tx1"/>
            </a:solidFill>
            <a:round/>
            <a:headEnd/>
            <a:tailEnd/>
          </a:ln>
        </p:spPr>
        <p:txBody>
          <a:bodyPr/>
          <a:lstStyle/>
          <a:p>
            <a:endParaRPr lang="en-US"/>
          </a:p>
        </p:txBody>
      </p:sp>
      <p:sp>
        <p:nvSpPr>
          <p:cNvPr id="277513" name="Line 9"/>
          <p:cNvSpPr>
            <a:spLocks noChangeShapeType="1"/>
          </p:cNvSpPr>
          <p:nvPr/>
        </p:nvSpPr>
        <p:spPr bwMode="auto">
          <a:xfrm>
            <a:off x="685800" y="2743200"/>
            <a:ext cx="0" cy="228600"/>
          </a:xfrm>
          <a:prstGeom prst="line">
            <a:avLst/>
          </a:prstGeom>
          <a:noFill/>
          <a:ln w="9525">
            <a:solidFill>
              <a:schemeClr val="tx1"/>
            </a:solidFill>
            <a:prstDash val="dash"/>
            <a:round/>
            <a:headEnd/>
            <a:tailEnd/>
          </a:ln>
        </p:spPr>
        <p:txBody>
          <a:bodyPr/>
          <a:lstStyle/>
          <a:p>
            <a:endParaRPr lang="en-US"/>
          </a:p>
        </p:txBody>
      </p:sp>
      <p:sp>
        <p:nvSpPr>
          <p:cNvPr id="277514" name="Line 10"/>
          <p:cNvSpPr>
            <a:spLocks noChangeShapeType="1"/>
          </p:cNvSpPr>
          <p:nvPr/>
        </p:nvSpPr>
        <p:spPr bwMode="auto">
          <a:xfrm flipH="1">
            <a:off x="4191000" y="838200"/>
            <a:ext cx="381000" cy="381000"/>
          </a:xfrm>
          <a:prstGeom prst="line">
            <a:avLst/>
          </a:prstGeom>
          <a:noFill/>
          <a:ln w="9525">
            <a:solidFill>
              <a:schemeClr val="tx1"/>
            </a:solidFill>
            <a:round/>
            <a:headEnd/>
            <a:tailEnd/>
          </a:ln>
        </p:spPr>
        <p:txBody>
          <a:bodyPr/>
          <a:lstStyle/>
          <a:p>
            <a:endParaRPr lang="en-US"/>
          </a:p>
        </p:txBody>
      </p:sp>
      <p:sp>
        <p:nvSpPr>
          <p:cNvPr id="277515" name="Line 11"/>
          <p:cNvSpPr>
            <a:spLocks noChangeShapeType="1"/>
          </p:cNvSpPr>
          <p:nvPr/>
        </p:nvSpPr>
        <p:spPr bwMode="auto">
          <a:xfrm>
            <a:off x="4800600" y="838200"/>
            <a:ext cx="609600" cy="381000"/>
          </a:xfrm>
          <a:prstGeom prst="line">
            <a:avLst/>
          </a:prstGeom>
          <a:noFill/>
          <a:ln w="9525">
            <a:solidFill>
              <a:schemeClr val="tx1"/>
            </a:solidFill>
            <a:round/>
            <a:headEnd/>
            <a:tailEnd/>
          </a:ln>
        </p:spPr>
        <p:txBody>
          <a:bodyPr/>
          <a:lstStyle/>
          <a:p>
            <a:endParaRPr lang="en-US"/>
          </a:p>
        </p:txBody>
      </p:sp>
      <p:sp>
        <p:nvSpPr>
          <p:cNvPr id="277516" name="Line 13"/>
          <p:cNvSpPr>
            <a:spLocks noChangeShapeType="1"/>
          </p:cNvSpPr>
          <p:nvPr/>
        </p:nvSpPr>
        <p:spPr bwMode="auto">
          <a:xfrm flipH="1">
            <a:off x="4800600" y="1447800"/>
            <a:ext cx="609600" cy="457200"/>
          </a:xfrm>
          <a:prstGeom prst="line">
            <a:avLst/>
          </a:prstGeom>
          <a:noFill/>
          <a:ln w="9525">
            <a:solidFill>
              <a:schemeClr val="tx1"/>
            </a:solidFill>
            <a:round/>
            <a:headEnd/>
            <a:tailEnd/>
          </a:ln>
        </p:spPr>
        <p:txBody>
          <a:bodyPr/>
          <a:lstStyle/>
          <a:p>
            <a:endParaRPr lang="en-US"/>
          </a:p>
        </p:txBody>
      </p:sp>
      <p:sp>
        <p:nvSpPr>
          <p:cNvPr id="277517" name="Line 15"/>
          <p:cNvSpPr>
            <a:spLocks noChangeShapeType="1"/>
          </p:cNvSpPr>
          <p:nvPr/>
        </p:nvSpPr>
        <p:spPr bwMode="auto">
          <a:xfrm>
            <a:off x="5562600" y="1447800"/>
            <a:ext cx="228600" cy="381000"/>
          </a:xfrm>
          <a:prstGeom prst="line">
            <a:avLst/>
          </a:prstGeom>
          <a:noFill/>
          <a:ln w="9525">
            <a:solidFill>
              <a:schemeClr val="tx1"/>
            </a:solidFill>
            <a:round/>
            <a:headEnd/>
            <a:tailEnd/>
          </a:ln>
        </p:spPr>
        <p:txBody>
          <a:bodyPr/>
          <a:lstStyle/>
          <a:p>
            <a:endParaRPr lang="en-US"/>
          </a:p>
        </p:txBody>
      </p:sp>
      <p:sp>
        <p:nvSpPr>
          <p:cNvPr id="277518" name="Line 16"/>
          <p:cNvSpPr>
            <a:spLocks noChangeShapeType="1"/>
          </p:cNvSpPr>
          <p:nvPr/>
        </p:nvSpPr>
        <p:spPr bwMode="auto">
          <a:xfrm>
            <a:off x="4648200" y="2057400"/>
            <a:ext cx="0" cy="381000"/>
          </a:xfrm>
          <a:prstGeom prst="line">
            <a:avLst/>
          </a:prstGeom>
          <a:noFill/>
          <a:ln w="9525">
            <a:solidFill>
              <a:schemeClr val="tx1"/>
            </a:solidFill>
            <a:prstDash val="dash"/>
            <a:round/>
            <a:headEnd/>
            <a:tailEnd/>
          </a:ln>
        </p:spPr>
        <p:txBody>
          <a:bodyPr/>
          <a:lstStyle/>
          <a:p>
            <a:endParaRPr lang="en-US"/>
          </a:p>
        </p:txBody>
      </p:sp>
      <p:sp>
        <p:nvSpPr>
          <p:cNvPr id="277519" name="AutoShape 17"/>
          <p:cNvSpPr>
            <a:spLocks noChangeArrowheads="1"/>
          </p:cNvSpPr>
          <p:nvPr/>
        </p:nvSpPr>
        <p:spPr bwMode="auto">
          <a:xfrm>
            <a:off x="3048000" y="2133600"/>
            <a:ext cx="1295400" cy="381000"/>
          </a:xfrm>
          <a:prstGeom prst="rightArrow">
            <a:avLst>
              <a:gd name="adj1" fmla="val 50000"/>
              <a:gd name="adj2" fmla="val 85000"/>
            </a:avLst>
          </a:prstGeom>
          <a:solidFill>
            <a:schemeClr val="accent1"/>
          </a:solidFill>
          <a:ln w="9525">
            <a:solidFill>
              <a:schemeClr val="tx1"/>
            </a:solidFill>
            <a:miter lim="800000"/>
            <a:headEnd/>
            <a:tailEnd/>
          </a:ln>
        </p:spPr>
        <p:txBody>
          <a:bodyPr wrap="none" anchor="ctr"/>
          <a:lstStyle/>
          <a:p>
            <a:endParaRPr lang="en-US"/>
          </a:p>
        </p:txBody>
      </p:sp>
      <p:sp>
        <p:nvSpPr>
          <p:cNvPr id="277520" name="Text Box 18"/>
          <p:cNvSpPr txBox="1">
            <a:spLocks noChangeArrowheads="1"/>
          </p:cNvSpPr>
          <p:nvPr/>
        </p:nvSpPr>
        <p:spPr bwMode="auto">
          <a:xfrm>
            <a:off x="2971800" y="1752600"/>
            <a:ext cx="1219200" cy="396875"/>
          </a:xfrm>
          <a:prstGeom prst="rect">
            <a:avLst/>
          </a:prstGeom>
          <a:noFill/>
          <a:ln w="9525">
            <a:noFill/>
            <a:miter lim="800000"/>
            <a:headEnd/>
            <a:tailEnd/>
          </a:ln>
        </p:spPr>
        <p:txBody>
          <a:bodyPr>
            <a:spAutoFit/>
          </a:bodyPr>
          <a:lstStyle/>
          <a:p>
            <a:pPr>
              <a:spcBef>
                <a:spcPct val="50000"/>
              </a:spcBef>
            </a:pPr>
            <a:r>
              <a:rPr lang="en-US"/>
              <a:t>     </a:t>
            </a:r>
            <a:r>
              <a:rPr lang="en-US" sz="2000" b="1"/>
              <a:t>LL</a:t>
            </a:r>
          </a:p>
        </p:txBody>
      </p:sp>
      <p:sp>
        <p:nvSpPr>
          <p:cNvPr id="277521" name="Line 19"/>
          <p:cNvSpPr>
            <a:spLocks noChangeShapeType="1"/>
          </p:cNvSpPr>
          <p:nvPr/>
        </p:nvSpPr>
        <p:spPr bwMode="auto">
          <a:xfrm flipH="1">
            <a:off x="5486400" y="1981200"/>
            <a:ext cx="381000" cy="457200"/>
          </a:xfrm>
          <a:prstGeom prst="line">
            <a:avLst/>
          </a:prstGeom>
          <a:noFill/>
          <a:ln w="9525">
            <a:solidFill>
              <a:schemeClr val="tx1"/>
            </a:solidFill>
            <a:round/>
            <a:headEnd/>
            <a:tailEnd/>
          </a:ln>
        </p:spPr>
        <p:txBody>
          <a:bodyPr/>
          <a:lstStyle/>
          <a:p>
            <a:endParaRPr lang="en-US"/>
          </a:p>
        </p:txBody>
      </p:sp>
      <p:sp>
        <p:nvSpPr>
          <p:cNvPr id="277522" name="Line 20"/>
          <p:cNvSpPr>
            <a:spLocks noChangeShapeType="1"/>
          </p:cNvSpPr>
          <p:nvPr/>
        </p:nvSpPr>
        <p:spPr bwMode="auto">
          <a:xfrm>
            <a:off x="5867400" y="1981200"/>
            <a:ext cx="304800" cy="457200"/>
          </a:xfrm>
          <a:prstGeom prst="line">
            <a:avLst/>
          </a:prstGeom>
          <a:noFill/>
          <a:ln w="9525">
            <a:solidFill>
              <a:schemeClr val="tx1"/>
            </a:solidFill>
            <a:round/>
            <a:headEnd/>
            <a:tailEnd/>
          </a:ln>
        </p:spPr>
        <p:txBody>
          <a:bodyPr/>
          <a:lstStyle/>
          <a:p>
            <a:endParaRPr lang="en-US"/>
          </a:p>
        </p:txBody>
      </p:sp>
      <p:sp>
        <p:nvSpPr>
          <p:cNvPr id="277523" name="Line 21"/>
          <p:cNvSpPr>
            <a:spLocks noChangeShapeType="1"/>
          </p:cNvSpPr>
          <p:nvPr/>
        </p:nvSpPr>
        <p:spPr bwMode="auto">
          <a:xfrm flipH="1">
            <a:off x="2133600" y="3657600"/>
            <a:ext cx="609600" cy="457200"/>
          </a:xfrm>
          <a:prstGeom prst="line">
            <a:avLst/>
          </a:prstGeom>
          <a:noFill/>
          <a:ln w="9525">
            <a:solidFill>
              <a:schemeClr val="tx1"/>
            </a:solidFill>
            <a:round/>
            <a:headEnd/>
            <a:tailEnd/>
          </a:ln>
        </p:spPr>
        <p:txBody>
          <a:bodyPr/>
          <a:lstStyle/>
          <a:p>
            <a:endParaRPr lang="en-US"/>
          </a:p>
        </p:txBody>
      </p:sp>
      <p:sp>
        <p:nvSpPr>
          <p:cNvPr id="277524" name="Line 22"/>
          <p:cNvSpPr>
            <a:spLocks noChangeShapeType="1"/>
          </p:cNvSpPr>
          <p:nvPr/>
        </p:nvSpPr>
        <p:spPr bwMode="auto">
          <a:xfrm flipH="1">
            <a:off x="1600200" y="4267200"/>
            <a:ext cx="381000" cy="381000"/>
          </a:xfrm>
          <a:prstGeom prst="line">
            <a:avLst/>
          </a:prstGeom>
          <a:noFill/>
          <a:ln w="9525">
            <a:solidFill>
              <a:schemeClr val="tx1"/>
            </a:solidFill>
            <a:round/>
            <a:headEnd/>
            <a:tailEnd/>
          </a:ln>
        </p:spPr>
        <p:txBody>
          <a:bodyPr/>
          <a:lstStyle/>
          <a:p>
            <a:endParaRPr lang="en-US"/>
          </a:p>
        </p:txBody>
      </p:sp>
      <p:sp>
        <p:nvSpPr>
          <p:cNvPr id="277525" name="Line 23"/>
          <p:cNvSpPr>
            <a:spLocks noChangeShapeType="1"/>
          </p:cNvSpPr>
          <p:nvPr/>
        </p:nvSpPr>
        <p:spPr bwMode="auto">
          <a:xfrm>
            <a:off x="2057400" y="4267200"/>
            <a:ext cx="381000" cy="381000"/>
          </a:xfrm>
          <a:prstGeom prst="line">
            <a:avLst/>
          </a:prstGeom>
          <a:noFill/>
          <a:ln w="9525">
            <a:solidFill>
              <a:schemeClr val="tx1"/>
            </a:solidFill>
            <a:round/>
            <a:headEnd/>
            <a:tailEnd/>
          </a:ln>
        </p:spPr>
        <p:txBody>
          <a:bodyPr/>
          <a:lstStyle/>
          <a:p>
            <a:endParaRPr lang="en-US"/>
          </a:p>
        </p:txBody>
      </p:sp>
      <p:sp>
        <p:nvSpPr>
          <p:cNvPr id="277526" name="Line 24"/>
          <p:cNvSpPr>
            <a:spLocks noChangeShapeType="1"/>
          </p:cNvSpPr>
          <p:nvPr/>
        </p:nvSpPr>
        <p:spPr bwMode="auto">
          <a:xfrm>
            <a:off x="2971800" y="3657600"/>
            <a:ext cx="533400" cy="381000"/>
          </a:xfrm>
          <a:prstGeom prst="line">
            <a:avLst/>
          </a:prstGeom>
          <a:noFill/>
          <a:ln w="9525">
            <a:solidFill>
              <a:schemeClr val="tx1"/>
            </a:solidFill>
            <a:round/>
            <a:headEnd/>
            <a:tailEnd/>
          </a:ln>
        </p:spPr>
        <p:txBody>
          <a:bodyPr/>
          <a:lstStyle/>
          <a:p>
            <a:endParaRPr lang="en-US"/>
          </a:p>
        </p:txBody>
      </p:sp>
      <p:sp>
        <p:nvSpPr>
          <p:cNvPr id="277527" name="Line 25"/>
          <p:cNvSpPr>
            <a:spLocks noChangeShapeType="1"/>
          </p:cNvSpPr>
          <p:nvPr/>
        </p:nvSpPr>
        <p:spPr bwMode="auto">
          <a:xfrm flipH="1">
            <a:off x="3200400" y="4267200"/>
            <a:ext cx="381000" cy="381000"/>
          </a:xfrm>
          <a:prstGeom prst="line">
            <a:avLst/>
          </a:prstGeom>
          <a:noFill/>
          <a:ln w="9525">
            <a:solidFill>
              <a:schemeClr val="tx1"/>
            </a:solidFill>
            <a:round/>
            <a:headEnd/>
            <a:tailEnd/>
          </a:ln>
        </p:spPr>
        <p:txBody>
          <a:bodyPr/>
          <a:lstStyle/>
          <a:p>
            <a:endParaRPr lang="en-US"/>
          </a:p>
        </p:txBody>
      </p:sp>
      <p:sp>
        <p:nvSpPr>
          <p:cNvPr id="277528" name="Line 26"/>
          <p:cNvSpPr>
            <a:spLocks noChangeShapeType="1"/>
          </p:cNvSpPr>
          <p:nvPr/>
        </p:nvSpPr>
        <p:spPr bwMode="auto">
          <a:xfrm>
            <a:off x="3733800" y="4267200"/>
            <a:ext cx="304800" cy="381000"/>
          </a:xfrm>
          <a:prstGeom prst="line">
            <a:avLst/>
          </a:prstGeom>
          <a:noFill/>
          <a:ln w="9525">
            <a:solidFill>
              <a:schemeClr val="tx1"/>
            </a:solidFill>
            <a:round/>
            <a:headEnd/>
            <a:tailEnd/>
          </a:ln>
        </p:spPr>
        <p:txBody>
          <a:bodyPr/>
          <a:lstStyle/>
          <a:p>
            <a:endParaRPr lang="en-US"/>
          </a:p>
        </p:txBody>
      </p:sp>
      <p:sp>
        <p:nvSpPr>
          <p:cNvPr id="277529" name="Line 27"/>
          <p:cNvSpPr>
            <a:spLocks noChangeShapeType="1"/>
          </p:cNvSpPr>
          <p:nvPr/>
        </p:nvSpPr>
        <p:spPr bwMode="auto">
          <a:xfrm>
            <a:off x="2590800" y="4876800"/>
            <a:ext cx="0" cy="381000"/>
          </a:xfrm>
          <a:prstGeom prst="line">
            <a:avLst/>
          </a:prstGeom>
          <a:noFill/>
          <a:ln w="9525">
            <a:solidFill>
              <a:schemeClr val="tx1"/>
            </a:solidFill>
            <a:prstDash val="dash"/>
            <a:round/>
            <a:headEnd/>
            <a:tailEnd/>
          </a:ln>
        </p:spPr>
        <p:txBody>
          <a:bodyPr/>
          <a:lstStyle/>
          <a:p>
            <a:endParaRPr lang="en-US"/>
          </a:p>
        </p:txBody>
      </p:sp>
      <p:sp>
        <p:nvSpPr>
          <p:cNvPr id="277530" name="AutoShape 28"/>
          <p:cNvSpPr>
            <a:spLocks noChangeArrowheads="1"/>
          </p:cNvSpPr>
          <p:nvPr/>
        </p:nvSpPr>
        <p:spPr bwMode="auto">
          <a:xfrm>
            <a:off x="6629400" y="2286000"/>
            <a:ext cx="1295400" cy="2133600"/>
          </a:xfrm>
          <a:prstGeom prst="curvedLeftArrow">
            <a:avLst>
              <a:gd name="adj1" fmla="val 32941"/>
              <a:gd name="adj2" fmla="val 65882"/>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7" name="Footer Placeholder 26"/>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530" name="Picture 4" descr="SCAN002"/>
          <p:cNvPicPr>
            <a:picLocks noChangeAspect="1" noChangeArrowheads="1"/>
          </p:cNvPicPr>
          <p:nvPr/>
        </p:nvPicPr>
        <p:blipFill>
          <a:blip r:embed="rId2"/>
          <a:srcRect l="45197" t="56285" r="6825" b="14897"/>
          <a:stretch>
            <a:fillRect/>
          </a:stretch>
        </p:blipFill>
        <p:spPr bwMode="auto">
          <a:xfrm>
            <a:off x="381000" y="0"/>
            <a:ext cx="8305800" cy="6862763"/>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3"/>
          <p:cNvSpPr>
            <a:spLocks noGrp="1" noChangeArrowheads="1"/>
          </p:cNvSpPr>
          <p:nvPr>
            <p:ph idx="1"/>
          </p:nvPr>
        </p:nvSpPr>
        <p:spPr>
          <a:xfrm>
            <a:off x="0" y="0"/>
            <a:ext cx="9144000" cy="6858000"/>
          </a:xfrm>
        </p:spPr>
        <p:txBody>
          <a:bodyPr/>
          <a:lstStyle/>
          <a:p>
            <a:pPr eaLnBrk="1" hangingPunct="1">
              <a:buFontTx/>
              <a:buNone/>
            </a:pPr>
            <a:r>
              <a:rPr lang="en-US" smtClean="0"/>
              <a:t>Problem: Construct an AVL search tree by inserting the following elements in the order of their occurrence</a:t>
            </a:r>
          </a:p>
          <a:p>
            <a:pPr eaLnBrk="1" hangingPunct="1">
              <a:buFontTx/>
              <a:buNone/>
            </a:pPr>
            <a:r>
              <a:rPr lang="en-US" smtClean="0"/>
              <a:t>              64, 1, 14, 26, 13, 110, 98, 85</a:t>
            </a:r>
          </a:p>
          <a:p>
            <a:pPr eaLnBrk="1" hangingPunct="1">
              <a:buFontTx/>
              <a:buNone/>
            </a:pPr>
            <a:r>
              <a:rPr lang="en-US" smtClean="0"/>
              <a:t>Sol: </a:t>
            </a:r>
          </a:p>
        </p:txBody>
      </p:sp>
      <p:pic>
        <p:nvPicPr>
          <p:cNvPr id="338948" name="Picture 4" descr="SCAN002"/>
          <p:cNvPicPr>
            <a:picLocks noChangeAspect="1" noChangeArrowheads="1"/>
          </p:cNvPicPr>
          <p:nvPr/>
        </p:nvPicPr>
        <p:blipFill>
          <a:blip r:embed="rId2"/>
          <a:srcRect l="4172" t="20390" r="41592" b="62926"/>
          <a:stretch>
            <a:fillRect/>
          </a:stretch>
        </p:blipFill>
        <p:spPr bwMode="auto">
          <a:xfrm>
            <a:off x="304800" y="1952625"/>
            <a:ext cx="8534400" cy="414337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8" name="Picture 4" descr="SCAN002"/>
          <p:cNvPicPr>
            <a:picLocks noChangeAspect="1" noChangeArrowheads="1"/>
          </p:cNvPicPr>
          <p:nvPr/>
        </p:nvPicPr>
        <p:blipFill>
          <a:blip r:embed="rId2"/>
          <a:srcRect l="2782" t="36063" r="36725" b="32086"/>
          <a:stretch>
            <a:fillRect/>
          </a:stretch>
        </p:blipFill>
        <p:spPr bwMode="auto">
          <a:xfrm>
            <a:off x="304800" y="228600"/>
            <a:ext cx="8382000" cy="6069013"/>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a:spLocks noGrp="1" noChangeArrowheads="1"/>
          </p:cNvSpPr>
          <p:nvPr>
            <p:ph idx="1"/>
          </p:nvPr>
        </p:nvSpPr>
        <p:spPr>
          <a:xfrm>
            <a:off x="0" y="0"/>
            <a:ext cx="9144000" cy="6858000"/>
          </a:xfrm>
        </p:spPr>
        <p:txBody>
          <a:bodyPr>
            <a:normAutofit/>
          </a:bodyPr>
          <a:lstStyle/>
          <a:p>
            <a:pPr eaLnBrk="1" hangingPunct="1"/>
            <a:r>
              <a:rPr lang="en-US" smtClean="0"/>
              <a:t>The efficiency of many important operations on trees is related to the height of the tree –for example searching, insertion and deletion in a BST are all O(height). In  general, the relation between the height of the tree and the number of nodes of the tree is O (log</a:t>
            </a:r>
            <a:r>
              <a:rPr lang="en-US" baseline="-25000" smtClean="0"/>
              <a:t>2</a:t>
            </a:r>
            <a:r>
              <a:rPr lang="en-US" smtClean="0"/>
              <a:t>n) except in the case of right skewed or left skewed BST in which height is O(n). The right skewed or left skewed BST is one in which the elements in the tree are either on the left or right side of the root node.</a:t>
            </a:r>
          </a:p>
          <a:p>
            <a:pPr eaLnBrk="1" hangingPunct="1">
              <a:buFontTx/>
              <a:buNone/>
            </a:pPr>
            <a:r>
              <a:rPr lang="en-US" smtClean="0"/>
              <a:t>    A                                                                                  A</a:t>
            </a:r>
          </a:p>
          <a:p>
            <a:pPr eaLnBrk="1" hangingPunct="1">
              <a:buFontTx/>
              <a:buNone/>
            </a:pPr>
            <a:r>
              <a:rPr lang="en-US" smtClean="0"/>
              <a:t>         B                                                                       B</a:t>
            </a:r>
          </a:p>
          <a:p>
            <a:pPr eaLnBrk="1" hangingPunct="1">
              <a:buFontTx/>
              <a:buNone/>
            </a:pPr>
            <a:r>
              <a:rPr lang="en-US" smtClean="0"/>
              <a:t>              C                                                          C</a:t>
            </a:r>
          </a:p>
          <a:p>
            <a:pPr eaLnBrk="1" hangingPunct="1">
              <a:buFontTx/>
              <a:buNone/>
            </a:pPr>
            <a:r>
              <a:rPr lang="en-US" smtClean="0"/>
              <a:t>                   D                                             D</a:t>
            </a:r>
          </a:p>
          <a:p>
            <a:pPr eaLnBrk="1" hangingPunct="1">
              <a:buFontTx/>
              <a:buNone/>
            </a:pPr>
            <a:r>
              <a:rPr lang="en-US" smtClean="0"/>
              <a:t>                       E                                  E</a:t>
            </a:r>
          </a:p>
        </p:txBody>
      </p:sp>
      <p:sp>
        <p:nvSpPr>
          <p:cNvPr id="263171" name="Line 4"/>
          <p:cNvSpPr>
            <a:spLocks noChangeShapeType="1"/>
          </p:cNvSpPr>
          <p:nvPr/>
        </p:nvSpPr>
        <p:spPr bwMode="auto">
          <a:xfrm>
            <a:off x="609600" y="2971800"/>
            <a:ext cx="152400" cy="228600"/>
          </a:xfrm>
          <a:prstGeom prst="line">
            <a:avLst/>
          </a:prstGeom>
          <a:noFill/>
          <a:ln w="9525">
            <a:solidFill>
              <a:schemeClr val="tx1"/>
            </a:solidFill>
            <a:round/>
            <a:headEnd/>
            <a:tailEnd/>
          </a:ln>
        </p:spPr>
        <p:txBody>
          <a:bodyPr/>
          <a:lstStyle/>
          <a:p>
            <a:endParaRPr lang="en-US"/>
          </a:p>
        </p:txBody>
      </p:sp>
      <p:sp>
        <p:nvSpPr>
          <p:cNvPr id="263172" name="Line 5"/>
          <p:cNvSpPr>
            <a:spLocks noChangeShapeType="1"/>
          </p:cNvSpPr>
          <p:nvPr/>
        </p:nvSpPr>
        <p:spPr bwMode="auto">
          <a:xfrm>
            <a:off x="914400" y="3429000"/>
            <a:ext cx="304800" cy="304800"/>
          </a:xfrm>
          <a:prstGeom prst="line">
            <a:avLst/>
          </a:prstGeom>
          <a:noFill/>
          <a:ln w="9525">
            <a:solidFill>
              <a:schemeClr val="tx1"/>
            </a:solidFill>
            <a:round/>
            <a:headEnd/>
            <a:tailEnd/>
          </a:ln>
        </p:spPr>
        <p:txBody>
          <a:bodyPr/>
          <a:lstStyle/>
          <a:p>
            <a:endParaRPr lang="en-US"/>
          </a:p>
        </p:txBody>
      </p:sp>
      <p:sp>
        <p:nvSpPr>
          <p:cNvPr id="263173" name="Line 6"/>
          <p:cNvSpPr>
            <a:spLocks noChangeShapeType="1"/>
          </p:cNvSpPr>
          <p:nvPr/>
        </p:nvSpPr>
        <p:spPr bwMode="auto">
          <a:xfrm>
            <a:off x="1295400" y="3886200"/>
            <a:ext cx="228600" cy="228600"/>
          </a:xfrm>
          <a:prstGeom prst="line">
            <a:avLst/>
          </a:prstGeom>
          <a:noFill/>
          <a:ln w="9525">
            <a:solidFill>
              <a:schemeClr val="tx1"/>
            </a:solidFill>
            <a:round/>
            <a:headEnd/>
            <a:tailEnd/>
          </a:ln>
        </p:spPr>
        <p:txBody>
          <a:bodyPr/>
          <a:lstStyle/>
          <a:p>
            <a:endParaRPr lang="en-US"/>
          </a:p>
        </p:txBody>
      </p:sp>
      <p:sp>
        <p:nvSpPr>
          <p:cNvPr id="263174" name="Line 7"/>
          <p:cNvSpPr>
            <a:spLocks noChangeShapeType="1"/>
          </p:cNvSpPr>
          <p:nvPr/>
        </p:nvSpPr>
        <p:spPr bwMode="auto">
          <a:xfrm>
            <a:off x="1676400" y="4267200"/>
            <a:ext cx="228600" cy="304800"/>
          </a:xfrm>
          <a:prstGeom prst="line">
            <a:avLst/>
          </a:prstGeom>
          <a:noFill/>
          <a:ln w="9525">
            <a:solidFill>
              <a:schemeClr val="tx1"/>
            </a:solidFill>
            <a:round/>
            <a:headEnd/>
            <a:tailEnd/>
          </a:ln>
        </p:spPr>
        <p:txBody>
          <a:bodyPr/>
          <a:lstStyle/>
          <a:p>
            <a:endParaRPr lang="en-US"/>
          </a:p>
        </p:txBody>
      </p:sp>
      <p:sp>
        <p:nvSpPr>
          <p:cNvPr id="263175" name="Line 8"/>
          <p:cNvSpPr>
            <a:spLocks noChangeShapeType="1"/>
          </p:cNvSpPr>
          <p:nvPr/>
        </p:nvSpPr>
        <p:spPr bwMode="auto">
          <a:xfrm flipV="1">
            <a:off x="4800600" y="4267200"/>
            <a:ext cx="381000" cy="304800"/>
          </a:xfrm>
          <a:prstGeom prst="line">
            <a:avLst/>
          </a:prstGeom>
          <a:noFill/>
          <a:ln w="9525">
            <a:solidFill>
              <a:schemeClr val="tx1"/>
            </a:solidFill>
            <a:round/>
            <a:headEnd/>
            <a:tailEnd/>
          </a:ln>
        </p:spPr>
        <p:txBody>
          <a:bodyPr/>
          <a:lstStyle/>
          <a:p>
            <a:endParaRPr lang="en-US"/>
          </a:p>
        </p:txBody>
      </p:sp>
      <p:sp>
        <p:nvSpPr>
          <p:cNvPr id="263176" name="Line 9"/>
          <p:cNvSpPr>
            <a:spLocks noChangeShapeType="1"/>
          </p:cNvSpPr>
          <p:nvPr/>
        </p:nvSpPr>
        <p:spPr bwMode="auto">
          <a:xfrm flipV="1">
            <a:off x="5410200" y="3810000"/>
            <a:ext cx="381000" cy="304800"/>
          </a:xfrm>
          <a:prstGeom prst="line">
            <a:avLst/>
          </a:prstGeom>
          <a:noFill/>
          <a:ln w="9525">
            <a:solidFill>
              <a:schemeClr val="tx1"/>
            </a:solidFill>
            <a:round/>
            <a:headEnd/>
            <a:tailEnd/>
          </a:ln>
        </p:spPr>
        <p:txBody>
          <a:bodyPr/>
          <a:lstStyle/>
          <a:p>
            <a:endParaRPr lang="en-US"/>
          </a:p>
        </p:txBody>
      </p:sp>
      <p:sp>
        <p:nvSpPr>
          <p:cNvPr id="263177" name="Line 10"/>
          <p:cNvSpPr>
            <a:spLocks noChangeShapeType="1"/>
          </p:cNvSpPr>
          <p:nvPr/>
        </p:nvSpPr>
        <p:spPr bwMode="auto">
          <a:xfrm flipV="1">
            <a:off x="6019800" y="3352800"/>
            <a:ext cx="381000" cy="304800"/>
          </a:xfrm>
          <a:prstGeom prst="line">
            <a:avLst/>
          </a:prstGeom>
          <a:noFill/>
          <a:ln w="9525">
            <a:solidFill>
              <a:schemeClr val="tx1"/>
            </a:solidFill>
            <a:round/>
            <a:headEnd/>
            <a:tailEnd/>
          </a:ln>
        </p:spPr>
        <p:txBody>
          <a:bodyPr/>
          <a:lstStyle/>
          <a:p>
            <a:endParaRPr lang="en-US"/>
          </a:p>
        </p:txBody>
      </p:sp>
      <p:sp>
        <p:nvSpPr>
          <p:cNvPr id="263178" name="Line 11"/>
          <p:cNvSpPr>
            <a:spLocks noChangeShapeType="1"/>
          </p:cNvSpPr>
          <p:nvPr/>
        </p:nvSpPr>
        <p:spPr bwMode="auto">
          <a:xfrm flipV="1">
            <a:off x="6553200" y="2971800"/>
            <a:ext cx="304800" cy="228600"/>
          </a:xfrm>
          <a:prstGeom prst="line">
            <a:avLst/>
          </a:prstGeom>
          <a:noFill/>
          <a:ln w="9525">
            <a:solidFill>
              <a:schemeClr val="tx1"/>
            </a:solidFill>
            <a:round/>
            <a:headEnd/>
            <a:tailEnd/>
          </a:ln>
        </p:spPr>
        <p:txBody>
          <a:bodyPr/>
          <a:lstStyle/>
          <a:p>
            <a:endParaRPr lang="en-US"/>
          </a:p>
        </p:txBody>
      </p:sp>
      <p:sp>
        <p:nvSpPr>
          <p:cNvPr id="263179" name="Text Box 12"/>
          <p:cNvSpPr txBox="1">
            <a:spLocks noChangeArrowheads="1"/>
          </p:cNvSpPr>
          <p:nvPr/>
        </p:nvSpPr>
        <p:spPr bwMode="auto">
          <a:xfrm>
            <a:off x="457200" y="5638800"/>
            <a:ext cx="1905000" cy="366713"/>
          </a:xfrm>
          <a:prstGeom prst="rect">
            <a:avLst/>
          </a:prstGeom>
          <a:noFill/>
          <a:ln w="9525">
            <a:noFill/>
            <a:miter lim="800000"/>
            <a:headEnd/>
            <a:tailEnd/>
          </a:ln>
        </p:spPr>
        <p:txBody>
          <a:bodyPr>
            <a:spAutoFit/>
          </a:bodyPr>
          <a:lstStyle/>
          <a:p>
            <a:pPr>
              <a:spcBef>
                <a:spcPct val="50000"/>
              </a:spcBef>
            </a:pPr>
            <a:r>
              <a:rPr lang="en-US"/>
              <a:t>Right-skewed</a:t>
            </a:r>
          </a:p>
        </p:txBody>
      </p:sp>
      <p:sp>
        <p:nvSpPr>
          <p:cNvPr id="263180" name="Text Box 13"/>
          <p:cNvSpPr txBox="1">
            <a:spLocks noChangeArrowheads="1"/>
          </p:cNvSpPr>
          <p:nvPr/>
        </p:nvSpPr>
        <p:spPr bwMode="auto">
          <a:xfrm>
            <a:off x="4038600" y="5576888"/>
            <a:ext cx="2590800" cy="366712"/>
          </a:xfrm>
          <a:prstGeom prst="rect">
            <a:avLst/>
          </a:prstGeom>
          <a:noFill/>
          <a:ln w="9525">
            <a:noFill/>
            <a:miter lim="800000"/>
            <a:headEnd/>
            <a:tailEnd/>
          </a:ln>
        </p:spPr>
        <p:txBody>
          <a:bodyPr>
            <a:spAutoFit/>
          </a:bodyPr>
          <a:lstStyle/>
          <a:p>
            <a:pPr>
              <a:spcBef>
                <a:spcPct val="50000"/>
              </a:spcBef>
            </a:pPr>
            <a:endParaRPr lang="en-US"/>
          </a:p>
        </p:txBody>
      </p:sp>
      <p:sp>
        <p:nvSpPr>
          <p:cNvPr id="263181" name="Text Box 14"/>
          <p:cNvSpPr txBox="1">
            <a:spLocks noChangeArrowheads="1"/>
          </p:cNvSpPr>
          <p:nvPr/>
        </p:nvSpPr>
        <p:spPr bwMode="auto">
          <a:xfrm>
            <a:off x="4267200" y="5638800"/>
            <a:ext cx="2514600" cy="366713"/>
          </a:xfrm>
          <a:prstGeom prst="rect">
            <a:avLst/>
          </a:prstGeom>
          <a:noFill/>
          <a:ln w="9525">
            <a:noFill/>
            <a:miter lim="800000"/>
            <a:headEnd/>
            <a:tailEnd/>
          </a:ln>
        </p:spPr>
        <p:txBody>
          <a:bodyPr>
            <a:spAutoFit/>
          </a:bodyPr>
          <a:lstStyle/>
          <a:p>
            <a:pPr>
              <a:spcBef>
                <a:spcPct val="50000"/>
              </a:spcBef>
            </a:pPr>
            <a:r>
              <a:rPr lang="en-US"/>
              <a:t>Left-skewed</a:t>
            </a:r>
          </a:p>
        </p:txBody>
      </p:sp>
      <p:sp>
        <p:nvSpPr>
          <p:cNvPr id="14" name="Footer Placeholder 1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smtClean="0"/>
              <a:t>Deletion in an AVL search Tree</a:t>
            </a:r>
          </a:p>
          <a:p>
            <a:pPr eaLnBrk="1" hangingPunct="1"/>
            <a:r>
              <a:rPr lang="en-US" smtClean="0"/>
              <a:t>The deletion of element in AVL search tree leads to imbalance in the tree which is corrected using different rotations. The rotations are classified according to the place of the deleted node in the tree.</a:t>
            </a:r>
          </a:p>
          <a:p>
            <a:pPr eaLnBrk="1" hangingPunct="1"/>
            <a:r>
              <a:rPr lang="en-US" smtClean="0"/>
              <a:t> On deletion of a node X from AVL tree, let A be the closest ancestor node on the path from X to the root node with balance factor of +2 or -2 .To restore the balance, the deletion is classified as L or R depending on whether the deletion occurred on the left or right sub tree of A.</a:t>
            </a:r>
          </a:p>
          <a:p>
            <a:pPr eaLnBrk="1" hangingPunct="1"/>
            <a:r>
              <a:rPr lang="en-US" smtClean="0"/>
              <a:t>Depending on value of BF(B) where B is the root of left or right sub tree of A, the R or L rotation is further classified as R0, R1 and </a:t>
            </a:r>
          </a:p>
          <a:p>
            <a:pPr eaLnBrk="1" hangingPunct="1">
              <a:buFontTx/>
              <a:buNone/>
            </a:pPr>
            <a:r>
              <a:rPr lang="en-US" smtClean="0"/>
              <a:t>    R-1 or L0, L1 and L-1. The L rotations are the mirror images of their corresponding R rotations.</a:t>
            </a:r>
          </a:p>
          <a:p>
            <a:pPr eaLnBrk="1" hangingPunct="1">
              <a:buFontTx/>
              <a:buNone/>
            </a:pPr>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6" name="Picture 6" descr="SCAN002"/>
          <p:cNvPicPr>
            <a:picLocks noChangeAspect="1" noChangeArrowheads="1"/>
          </p:cNvPicPr>
          <p:nvPr/>
        </p:nvPicPr>
        <p:blipFill>
          <a:blip r:embed="rId2"/>
          <a:srcRect t="41360" r="6488" b="20111"/>
          <a:stretch>
            <a:fillRect/>
          </a:stretch>
        </p:blipFill>
        <p:spPr bwMode="auto">
          <a:xfrm>
            <a:off x="457200" y="1371600"/>
            <a:ext cx="7543800" cy="3916363"/>
          </a:xfrm>
          <a:prstGeom prst="rect">
            <a:avLst/>
          </a:prstGeom>
          <a:noFill/>
          <a:ln w="9525">
            <a:noFill/>
            <a:miter lim="800000"/>
            <a:headEnd/>
            <a:tailEnd/>
          </a:ln>
        </p:spPr>
      </p:pic>
      <p:sp>
        <p:nvSpPr>
          <p:cNvPr id="282627" name="Text Box 7"/>
          <p:cNvSpPr txBox="1">
            <a:spLocks noChangeArrowheads="1"/>
          </p:cNvSpPr>
          <p:nvPr/>
        </p:nvSpPr>
        <p:spPr bwMode="auto">
          <a:xfrm>
            <a:off x="0" y="166688"/>
            <a:ext cx="8686800" cy="641350"/>
          </a:xfrm>
          <a:prstGeom prst="rect">
            <a:avLst/>
          </a:prstGeom>
          <a:noFill/>
          <a:ln w="9525">
            <a:noFill/>
            <a:miter lim="800000"/>
            <a:headEnd/>
            <a:tailEnd/>
          </a:ln>
        </p:spPr>
        <p:txBody>
          <a:bodyPr>
            <a:spAutoFit/>
          </a:bodyPr>
          <a:lstStyle/>
          <a:p>
            <a:pPr>
              <a:spcBef>
                <a:spcPct val="50000"/>
              </a:spcBef>
            </a:pPr>
            <a:r>
              <a:rPr lang="en-US" b="1"/>
              <a:t>R0 Rotation- This rotation is applied when the BF of B is 0 after deletion of the node</a:t>
            </a:r>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0" name="Picture 4" descr="SCAN002"/>
          <p:cNvPicPr>
            <a:picLocks noChangeAspect="1" noChangeArrowheads="1"/>
          </p:cNvPicPr>
          <p:nvPr/>
        </p:nvPicPr>
        <p:blipFill>
          <a:blip r:embed="rId2"/>
          <a:srcRect l="20868" r="34932" b="56235"/>
          <a:stretch>
            <a:fillRect/>
          </a:stretch>
        </p:blipFill>
        <p:spPr bwMode="auto">
          <a:xfrm>
            <a:off x="152400" y="0"/>
            <a:ext cx="8991600" cy="62357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74" name="Picture 4" descr="SCAN002"/>
          <p:cNvPicPr>
            <a:picLocks noChangeAspect="1" noChangeArrowheads="1"/>
          </p:cNvPicPr>
          <p:nvPr/>
        </p:nvPicPr>
        <p:blipFill>
          <a:blip r:embed="rId2"/>
          <a:srcRect t="6380" r="3249" b="50520"/>
          <a:stretch>
            <a:fillRect/>
          </a:stretch>
        </p:blipFill>
        <p:spPr bwMode="auto">
          <a:xfrm>
            <a:off x="0" y="1265238"/>
            <a:ext cx="8686800" cy="4906962"/>
          </a:xfrm>
          <a:prstGeom prst="rect">
            <a:avLst/>
          </a:prstGeom>
          <a:noFill/>
          <a:ln w="9525">
            <a:noFill/>
            <a:miter lim="800000"/>
            <a:headEnd/>
            <a:tailEnd/>
          </a:ln>
        </p:spPr>
      </p:pic>
      <p:sp>
        <p:nvSpPr>
          <p:cNvPr id="284675" name="Text Box 5"/>
          <p:cNvSpPr txBox="1">
            <a:spLocks noChangeArrowheads="1"/>
          </p:cNvSpPr>
          <p:nvPr/>
        </p:nvSpPr>
        <p:spPr bwMode="auto">
          <a:xfrm>
            <a:off x="0" y="0"/>
            <a:ext cx="9144000" cy="366713"/>
          </a:xfrm>
          <a:prstGeom prst="rect">
            <a:avLst/>
          </a:prstGeom>
          <a:noFill/>
          <a:ln w="9525">
            <a:noFill/>
            <a:miter lim="800000"/>
            <a:headEnd/>
            <a:tailEnd/>
          </a:ln>
        </p:spPr>
        <p:txBody>
          <a:bodyPr>
            <a:spAutoFit/>
          </a:bodyPr>
          <a:lstStyle/>
          <a:p>
            <a:pPr>
              <a:spcBef>
                <a:spcPct val="50000"/>
              </a:spcBef>
            </a:pPr>
            <a:r>
              <a:rPr lang="en-US"/>
              <a:t> </a:t>
            </a:r>
            <a:r>
              <a:rPr lang="en-US" b="1"/>
              <a:t>R1 Rotation- This rotation is applied when the BF of B is 1</a:t>
            </a:r>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4" descr="SCAN002"/>
          <p:cNvPicPr>
            <a:picLocks noChangeAspect="1" noChangeArrowheads="1"/>
          </p:cNvPicPr>
          <p:nvPr/>
        </p:nvPicPr>
        <p:blipFill>
          <a:blip r:embed="rId2"/>
          <a:srcRect t="51628" r="3249" b="3235"/>
          <a:stretch>
            <a:fillRect/>
          </a:stretch>
        </p:blipFill>
        <p:spPr bwMode="auto">
          <a:xfrm>
            <a:off x="0" y="0"/>
            <a:ext cx="8534400" cy="534987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2" name="Picture 5" descr="SCAN002"/>
          <p:cNvPicPr>
            <a:picLocks noChangeAspect="1" noChangeArrowheads="1"/>
          </p:cNvPicPr>
          <p:nvPr/>
        </p:nvPicPr>
        <p:blipFill>
          <a:blip r:embed="rId2"/>
          <a:srcRect l="15291" b="56863"/>
          <a:stretch>
            <a:fillRect/>
          </a:stretch>
        </p:blipFill>
        <p:spPr bwMode="auto">
          <a:xfrm>
            <a:off x="0" y="762000"/>
            <a:ext cx="8991600" cy="6096000"/>
          </a:xfrm>
          <a:prstGeom prst="rect">
            <a:avLst/>
          </a:prstGeom>
          <a:noFill/>
          <a:ln w="9525">
            <a:noFill/>
            <a:miter lim="800000"/>
            <a:headEnd/>
            <a:tailEnd/>
          </a:ln>
        </p:spPr>
      </p:pic>
      <p:sp>
        <p:nvSpPr>
          <p:cNvPr id="286723" name="Text Box 6"/>
          <p:cNvSpPr txBox="1">
            <a:spLocks noChangeArrowheads="1"/>
          </p:cNvSpPr>
          <p:nvPr/>
        </p:nvSpPr>
        <p:spPr bwMode="auto">
          <a:xfrm>
            <a:off x="0" y="0"/>
            <a:ext cx="7924800" cy="366713"/>
          </a:xfrm>
          <a:prstGeom prst="rect">
            <a:avLst/>
          </a:prstGeom>
          <a:noFill/>
          <a:ln w="9525">
            <a:noFill/>
            <a:miter lim="800000"/>
            <a:headEnd/>
            <a:tailEnd/>
          </a:ln>
        </p:spPr>
        <p:txBody>
          <a:bodyPr>
            <a:spAutoFit/>
          </a:bodyPr>
          <a:lstStyle/>
          <a:p>
            <a:pPr>
              <a:spcBef>
                <a:spcPct val="50000"/>
              </a:spcBef>
            </a:pPr>
            <a:r>
              <a:rPr lang="en-US" b="1"/>
              <a:t>R-1 Rotation- This rotation is applied when the BF of B is -1</a:t>
            </a:r>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4" descr="SCAN002"/>
          <p:cNvPicPr>
            <a:picLocks noChangeAspect="1" noChangeArrowheads="1"/>
          </p:cNvPicPr>
          <p:nvPr/>
        </p:nvPicPr>
        <p:blipFill>
          <a:blip r:embed="rId2"/>
          <a:srcRect l="15848" t="24265" r="3249" b="44853"/>
          <a:stretch>
            <a:fillRect/>
          </a:stretch>
        </p:blipFill>
        <p:spPr bwMode="auto">
          <a:xfrm>
            <a:off x="0" y="0"/>
            <a:ext cx="9144000" cy="685482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5"/>
          <p:cNvSpPr>
            <a:spLocks noGrp="1" noChangeArrowheads="1"/>
          </p:cNvSpPr>
          <p:nvPr>
            <p:ph idx="1"/>
          </p:nvPr>
        </p:nvSpPr>
        <p:spPr>
          <a:xfrm>
            <a:off x="0" y="0"/>
            <a:ext cx="9144000" cy="6858000"/>
          </a:xfrm>
        </p:spPr>
        <p:txBody>
          <a:bodyPr/>
          <a:lstStyle/>
          <a:p>
            <a:pPr eaLnBrk="1" hangingPunct="1"/>
            <a:r>
              <a:rPr lang="en-US" smtClean="0"/>
              <a:t>L rotations are the mirror images of R rotations. Thus L0 will be applied when the node is deleted from the left subtree of A and the BF of B in the right subtree is 0</a:t>
            </a:r>
          </a:p>
          <a:p>
            <a:pPr eaLnBrk="1" hangingPunct="1"/>
            <a:r>
              <a:rPr lang="en-US" smtClean="0"/>
              <a:t>Similarly, L1and L-1 will be applied on deleting a node from left subtree of A and if the BF of root node of right subtree of A is either 1 or -1 respectively.</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noChangeArrowheads="1"/>
          </p:cNvSpPr>
          <p:nvPr>
            <p:ph idx="1"/>
          </p:nvPr>
        </p:nvSpPr>
        <p:spPr>
          <a:xfrm>
            <a:off x="0" y="0"/>
            <a:ext cx="9144000" cy="6858000"/>
          </a:xfrm>
        </p:spPr>
        <p:txBody>
          <a:bodyPr>
            <a:normAutofit/>
          </a:bodyPr>
          <a:lstStyle/>
          <a:p>
            <a:pPr eaLnBrk="1" hangingPunct="1"/>
            <a:r>
              <a:rPr lang="en-US" smtClean="0"/>
              <a:t>For efficiency sake, we would like to guarantee that h remains O(log</a:t>
            </a:r>
            <a:r>
              <a:rPr lang="en-US" baseline="-25000" smtClean="0"/>
              <a:t>2</a:t>
            </a:r>
            <a:r>
              <a:rPr lang="en-US" smtClean="0"/>
              <a:t>n). One way to do this is to force our trees to be height-balanced.</a:t>
            </a:r>
          </a:p>
          <a:p>
            <a:pPr eaLnBrk="1" hangingPunct="1"/>
            <a:r>
              <a:rPr lang="en-US" smtClean="0"/>
              <a:t>Method to check whether a tree is height balanced or not is as follows:</a:t>
            </a:r>
          </a:p>
          <a:p>
            <a:pPr lvl="1" eaLnBrk="1" hangingPunct="1"/>
            <a:r>
              <a:rPr lang="en-US" smtClean="0"/>
              <a:t>Start at the leaves and work towards the root of the tree.</a:t>
            </a:r>
          </a:p>
          <a:p>
            <a:pPr lvl="1" eaLnBrk="1" hangingPunct="1"/>
            <a:r>
              <a:rPr lang="en-US" smtClean="0"/>
              <a:t>Check the height of the subtrees(left and right) of the node.</a:t>
            </a:r>
          </a:p>
          <a:p>
            <a:pPr lvl="1" eaLnBrk="1" hangingPunct="1"/>
            <a:r>
              <a:rPr lang="en-US" smtClean="0"/>
              <a:t>A tree is said to be height balanced if the difference of  heights of its left and right subtrees of each  node is equal to 0, 1 or -1</a:t>
            </a:r>
          </a:p>
          <a:p>
            <a:pPr eaLnBrk="1" hangingPunct="1"/>
            <a:r>
              <a:rPr lang="en-US" smtClean="0"/>
              <a:t>Example:</a:t>
            </a:r>
          </a:p>
          <a:p>
            <a:pPr eaLnBrk="1" hangingPunct="1"/>
            <a:r>
              <a:rPr lang="en-US" smtClean="0"/>
              <a:t>Check whether the shown tree is balanced or not</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noChangeArrowheads="1"/>
          </p:cNvSpPr>
          <p:nvPr>
            <p:ph idx="1"/>
          </p:nvPr>
        </p:nvSpPr>
        <p:spPr>
          <a:xfrm>
            <a:off x="0" y="0"/>
            <a:ext cx="9144000" cy="6858000"/>
          </a:xfrm>
        </p:spPr>
        <p:txBody>
          <a:bodyPr>
            <a:normAutofit fontScale="92500"/>
          </a:bodyPr>
          <a:lstStyle/>
          <a:p>
            <a:pPr eaLnBrk="1" hangingPunct="1">
              <a:buFontTx/>
              <a:buNone/>
            </a:pPr>
            <a:r>
              <a:rPr lang="en-US" smtClean="0"/>
              <a:t>                           A</a:t>
            </a:r>
          </a:p>
          <a:p>
            <a:pPr eaLnBrk="1" hangingPunct="1">
              <a:buFontTx/>
              <a:buNone/>
            </a:pPr>
            <a:r>
              <a:rPr lang="en-US" smtClean="0"/>
              <a:t>                   B                C</a:t>
            </a:r>
          </a:p>
          <a:p>
            <a:pPr eaLnBrk="1" hangingPunct="1">
              <a:buFontTx/>
              <a:buNone/>
            </a:pPr>
            <a:r>
              <a:rPr lang="en-US" smtClean="0"/>
              <a:t>             </a:t>
            </a:r>
          </a:p>
          <a:p>
            <a:pPr eaLnBrk="1" hangingPunct="1">
              <a:buFontTx/>
              <a:buNone/>
            </a:pPr>
            <a:r>
              <a:rPr lang="en-US" smtClean="0"/>
              <a:t>           D     </a:t>
            </a:r>
          </a:p>
          <a:p>
            <a:pPr eaLnBrk="1" hangingPunct="1">
              <a:buFontTx/>
              <a:buNone/>
            </a:pPr>
            <a:r>
              <a:rPr lang="en-US" smtClean="0"/>
              <a:t> Sol: Starting from the leaf nodes D and C, the height of left and right subtrees of C and D are each 0. Thus their difference is also 0</a:t>
            </a:r>
          </a:p>
          <a:p>
            <a:pPr eaLnBrk="1" hangingPunct="1"/>
            <a:r>
              <a:rPr lang="en-US" smtClean="0"/>
              <a:t>     Check the height of subtrees of B</a:t>
            </a:r>
          </a:p>
          <a:p>
            <a:pPr eaLnBrk="1" hangingPunct="1">
              <a:buFontTx/>
              <a:buNone/>
            </a:pPr>
            <a:r>
              <a:rPr lang="en-US" smtClean="0"/>
              <a:t>     Height of left subtree of B is 1 and height of right subtree of B is 0. Thus the difference of two is 1 Thus B is not perfectly balanced but  the tree is still considered to be height balanced.</a:t>
            </a:r>
          </a:p>
          <a:p>
            <a:pPr eaLnBrk="1" hangingPunct="1"/>
            <a:r>
              <a:rPr lang="en-US" smtClean="0"/>
              <a:t>     Check the height of subtrees of A</a:t>
            </a:r>
          </a:p>
          <a:p>
            <a:pPr eaLnBrk="1" hangingPunct="1">
              <a:buFontTx/>
              <a:buNone/>
            </a:pPr>
            <a:r>
              <a:rPr lang="en-US" smtClean="0"/>
              <a:t>     Height of left subtree of A is 2 while the height of its right subtree is 1. The difference of two heights still lies within 1.</a:t>
            </a:r>
          </a:p>
          <a:p>
            <a:pPr eaLnBrk="1" hangingPunct="1"/>
            <a:r>
              <a:rPr lang="en-US" smtClean="0"/>
              <a:t> Thus for all nodes the tree is a balanced binary tree.</a:t>
            </a:r>
          </a:p>
          <a:p>
            <a:pPr eaLnBrk="1" hangingPunct="1">
              <a:buFontTx/>
              <a:buNone/>
            </a:pPr>
            <a:r>
              <a:rPr lang="en-US" smtClean="0"/>
              <a:t>                        </a:t>
            </a:r>
          </a:p>
        </p:txBody>
      </p:sp>
      <p:sp>
        <p:nvSpPr>
          <p:cNvPr id="265219" name="Line 4"/>
          <p:cNvSpPr>
            <a:spLocks noChangeShapeType="1"/>
          </p:cNvSpPr>
          <p:nvPr/>
        </p:nvSpPr>
        <p:spPr bwMode="auto">
          <a:xfrm flipH="1">
            <a:off x="1752600" y="381000"/>
            <a:ext cx="457200" cy="228600"/>
          </a:xfrm>
          <a:prstGeom prst="line">
            <a:avLst/>
          </a:prstGeom>
          <a:noFill/>
          <a:ln w="9525">
            <a:solidFill>
              <a:schemeClr val="tx1"/>
            </a:solidFill>
            <a:round/>
            <a:headEnd/>
            <a:tailEnd/>
          </a:ln>
        </p:spPr>
        <p:txBody>
          <a:bodyPr/>
          <a:lstStyle/>
          <a:p>
            <a:endParaRPr lang="en-US"/>
          </a:p>
        </p:txBody>
      </p:sp>
      <p:sp>
        <p:nvSpPr>
          <p:cNvPr id="265220" name="Line 5"/>
          <p:cNvSpPr>
            <a:spLocks noChangeShapeType="1"/>
          </p:cNvSpPr>
          <p:nvPr/>
        </p:nvSpPr>
        <p:spPr bwMode="auto">
          <a:xfrm flipH="1">
            <a:off x="1066800" y="838200"/>
            <a:ext cx="533400" cy="609600"/>
          </a:xfrm>
          <a:prstGeom prst="line">
            <a:avLst/>
          </a:prstGeom>
          <a:noFill/>
          <a:ln w="9525">
            <a:solidFill>
              <a:schemeClr val="tx1"/>
            </a:solidFill>
            <a:round/>
            <a:headEnd/>
            <a:tailEnd/>
          </a:ln>
        </p:spPr>
        <p:txBody>
          <a:bodyPr/>
          <a:lstStyle/>
          <a:p>
            <a:endParaRPr lang="en-US"/>
          </a:p>
        </p:txBody>
      </p:sp>
      <p:sp>
        <p:nvSpPr>
          <p:cNvPr id="265221" name="Line 6"/>
          <p:cNvSpPr>
            <a:spLocks noChangeShapeType="1"/>
          </p:cNvSpPr>
          <p:nvPr/>
        </p:nvSpPr>
        <p:spPr bwMode="auto">
          <a:xfrm>
            <a:off x="2362200" y="381000"/>
            <a:ext cx="609600" cy="304800"/>
          </a:xfrm>
          <a:prstGeom prst="line">
            <a:avLst/>
          </a:prstGeom>
          <a:noFill/>
          <a:ln w="9525">
            <a:solidFill>
              <a:schemeClr val="tx1"/>
            </a:solidFill>
            <a:round/>
            <a:headEnd/>
            <a:tailEnd/>
          </a:ln>
        </p:spPr>
        <p:txBody>
          <a:bodyPr/>
          <a:lstStyle/>
          <a:p>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0" y="0"/>
            <a:ext cx="9144000" cy="6858000"/>
          </a:xfrm>
        </p:spPr>
        <p:txBody>
          <a:bodyPr>
            <a:normAutofit/>
          </a:bodyPr>
          <a:lstStyle/>
          <a:p>
            <a:pPr eaLnBrk="1" hangingPunct="1"/>
            <a:r>
              <a:rPr lang="en-US" smtClean="0"/>
              <a:t>Check whether the shown tree is balanced or not</a:t>
            </a:r>
          </a:p>
          <a:p>
            <a:pPr eaLnBrk="1" hangingPunct="1">
              <a:buFontTx/>
              <a:buNone/>
            </a:pPr>
            <a:r>
              <a:rPr lang="en-US" smtClean="0"/>
              <a:t>                                                 A</a:t>
            </a:r>
          </a:p>
          <a:p>
            <a:pPr eaLnBrk="1" hangingPunct="1">
              <a:buFontTx/>
              <a:buNone/>
            </a:pPr>
            <a:r>
              <a:rPr lang="en-US" smtClean="0"/>
              <a:t>             </a:t>
            </a:r>
          </a:p>
          <a:p>
            <a:pPr eaLnBrk="1" hangingPunct="1">
              <a:buFontTx/>
              <a:buNone/>
            </a:pPr>
            <a:r>
              <a:rPr lang="en-US" smtClean="0"/>
              <a:t>                                    B                         F</a:t>
            </a:r>
          </a:p>
          <a:p>
            <a:pPr eaLnBrk="1" hangingPunct="1">
              <a:buFontTx/>
              <a:buNone/>
            </a:pPr>
            <a:r>
              <a:rPr lang="en-US" smtClean="0"/>
              <a:t>         </a:t>
            </a:r>
          </a:p>
          <a:p>
            <a:pPr eaLnBrk="1" hangingPunct="1">
              <a:buFontTx/>
              <a:buNone/>
            </a:pPr>
            <a:r>
              <a:rPr lang="en-US" smtClean="0"/>
              <a:t>                        C   </a:t>
            </a:r>
          </a:p>
          <a:p>
            <a:pPr eaLnBrk="1" hangingPunct="1">
              <a:buFontTx/>
              <a:buNone/>
            </a:pPr>
            <a:endParaRPr lang="en-US" smtClean="0"/>
          </a:p>
          <a:p>
            <a:pPr eaLnBrk="1" hangingPunct="1">
              <a:buFontTx/>
              <a:buNone/>
            </a:pPr>
            <a:r>
              <a:rPr lang="en-US" smtClean="0"/>
              <a:t>              D</a:t>
            </a:r>
          </a:p>
          <a:p>
            <a:pPr eaLnBrk="1" hangingPunct="1">
              <a:buFontTx/>
              <a:buNone/>
            </a:pPr>
            <a:endParaRPr lang="en-US" smtClean="0"/>
          </a:p>
          <a:p>
            <a:pPr eaLnBrk="1" hangingPunct="1">
              <a:buFontTx/>
              <a:buNone/>
            </a:pPr>
            <a:r>
              <a:rPr lang="en-US" smtClean="0"/>
              <a:t>    E</a:t>
            </a:r>
          </a:p>
          <a:p>
            <a:pPr eaLnBrk="1" hangingPunct="1">
              <a:buFontTx/>
              <a:buNone/>
            </a:pPr>
            <a:endParaRPr lang="en-US" smtClean="0"/>
          </a:p>
          <a:p>
            <a:pPr eaLnBrk="1" hangingPunct="1">
              <a:buFontTx/>
              <a:buNone/>
            </a:pPr>
            <a:r>
              <a:rPr lang="en-US" smtClean="0"/>
              <a:t>Ans  No as node B is not balanced as difference of heights of left and right subtrees is 3-0 i.e more than 1.</a:t>
            </a:r>
          </a:p>
          <a:p>
            <a:pPr eaLnBrk="1" hangingPunct="1">
              <a:buFontTx/>
              <a:buNone/>
            </a:pPr>
            <a:endParaRPr lang="en-US" smtClean="0"/>
          </a:p>
        </p:txBody>
      </p:sp>
      <p:sp>
        <p:nvSpPr>
          <p:cNvPr id="266243" name="Line 4"/>
          <p:cNvSpPr>
            <a:spLocks noChangeShapeType="1"/>
          </p:cNvSpPr>
          <p:nvPr/>
        </p:nvSpPr>
        <p:spPr bwMode="auto">
          <a:xfrm flipH="1">
            <a:off x="3048000" y="838200"/>
            <a:ext cx="838200" cy="609600"/>
          </a:xfrm>
          <a:prstGeom prst="line">
            <a:avLst/>
          </a:prstGeom>
          <a:noFill/>
          <a:ln w="9525">
            <a:solidFill>
              <a:schemeClr val="tx1"/>
            </a:solidFill>
            <a:round/>
            <a:headEnd/>
            <a:tailEnd/>
          </a:ln>
        </p:spPr>
        <p:txBody>
          <a:bodyPr/>
          <a:lstStyle/>
          <a:p>
            <a:endParaRPr lang="en-US"/>
          </a:p>
        </p:txBody>
      </p:sp>
      <p:sp>
        <p:nvSpPr>
          <p:cNvPr id="266244" name="Line 5"/>
          <p:cNvSpPr>
            <a:spLocks noChangeShapeType="1"/>
          </p:cNvSpPr>
          <p:nvPr/>
        </p:nvSpPr>
        <p:spPr bwMode="auto">
          <a:xfrm flipH="1">
            <a:off x="2133600" y="1676400"/>
            <a:ext cx="685800" cy="685800"/>
          </a:xfrm>
          <a:prstGeom prst="line">
            <a:avLst/>
          </a:prstGeom>
          <a:noFill/>
          <a:ln w="9525">
            <a:solidFill>
              <a:schemeClr val="tx1"/>
            </a:solidFill>
            <a:round/>
            <a:headEnd/>
            <a:tailEnd/>
          </a:ln>
        </p:spPr>
        <p:txBody>
          <a:bodyPr/>
          <a:lstStyle/>
          <a:p>
            <a:endParaRPr lang="en-US"/>
          </a:p>
        </p:txBody>
      </p:sp>
      <p:sp>
        <p:nvSpPr>
          <p:cNvPr id="266245" name="Line 6"/>
          <p:cNvSpPr>
            <a:spLocks noChangeShapeType="1"/>
          </p:cNvSpPr>
          <p:nvPr/>
        </p:nvSpPr>
        <p:spPr bwMode="auto">
          <a:xfrm flipH="1">
            <a:off x="1371600" y="2590800"/>
            <a:ext cx="609600" cy="609600"/>
          </a:xfrm>
          <a:prstGeom prst="line">
            <a:avLst/>
          </a:prstGeom>
          <a:noFill/>
          <a:ln w="9525">
            <a:solidFill>
              <a:schemeClr val="tx1"/>
            </a:solidFill>
            <a:round/>
            <a:headEnd/>
            <a:tailEnd/>
          </a:ln>
        </p:spPr>
        <p:txBody>
          <a:bodyPr/>
          <a:lstStyle/>
          <a:p>
            <a:endParaRPr lang="en-US"/>
          </a:p>
        </p:txBody>
      </p:sp>
      <p:sp>
        <p:nvSpPr>
          <p:cNvPr id="266246" name="Line 7"/>
          <p:cNvSpPr>
            <a:spLocks noChangeShapeType="1"/>
          </p:cNvSpPr>
          <p:nvPr/>
        </p:nvSpPr>
        <p:spPr bwMode="auto">
          <a:xfrm flipH="1">
            <a:off x="533400" y="3429000"/>
            <a:ext cx="609600" cy="609600"/>
          </a:xfrm>
          <a:prstGeom prst="line">
            <a:avLst/>
          </a:prstGeom>
          <a:noFill/>
          <a:ln w="9525">
            <a:solidFill>
              <a:schemeClr val="tx1"/>
            </a:solidFill>
            <a:round/>
            <a:headEnd/>
            <a:tailEnd/>
          </a:ln>
        </p:spPr>
        <p:txBody>
          <a:bodyPr/>
          <a:lstStyle/>
          <a:p>
            <a:endParaRPr lang="en-US"/>
          </a:p>
        </p:txBody>
      </p:sp>
      <p:sp>
        <p:nvSpPr>
          <p:cNvPr id="266247" name="Line 8"/>
          <p:cNvSpPr>
            <a:spLocks noChangeShapeType="1"/>
          </p:cNvSpPr>
          <p:nvPr/>
        </p:nvSpPr>
        <p:spPr bwMode="auto">
          <a:xfrm>
            <a:off x="3962400" y="838200"/>
            <a:ext cx="914400" cy="685800"/>
          </a:xfrm>
          <a:prstGeom prst="line">
            <a:avLst/>
          </a:prstGeom>
          <a:noFill/>
          <a:ln w="9525">
            <a:solidFill>
              <a:schemeClr val="tx1"/>
            </a:solidFill>
            <a:round/>
            <a:headEnd/>
            <a:tailEnd/>
          </a:ln>
        </p:spPr>
        <p:txBody>
          <a:bodyPr/>
          <a:lstStyle/>
          <a:p>
            <a:endParaRPr lang="en-US"/>
          </a:p>
        </p:txBody>
      </p:sp>
      <p:sp>
        <p:nvSpPr>
          <p:cNvPr id="8" name="Footer Placeholder 7"/>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7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noChangeArrowheads="1"/>
          </p:cNvSpPr>
          <p:nvPr>
            <p:ph idx="1"/>
          </p:nvPr>
        </p:nvSpPr>
        <p:spPr>
          <a:xfrm>
            <a:off x="0" y="0"/>
            <a:ext cx="9144000" cy="6858000"/>
          </a:xfrm>
        </p:spPr>
        <p:txBody>
          <a:bodyPr>
            <a:normAutofit lnSpcReduction="10000"/>
          </a:bodyPr>
          <a:lstStyle/>
          <a:p>
            <a:pPr algn="ctr" eaLnBrk="1" hangingPunct="1">
              <a:buFontTx/>
              <a:buNone/>
            </a:pPr>
            <a:r>
              <a:rPr lang="en-US" b="1" smtClean="0"/>
              <a:t>Height-balanced Binary tree (AVL Tree)</a:t>
            </a:r>
          </a:p>
          <a:p>
            <a:pPr eaLnBrk="1" hangingPunct="1">
              <a:buFontTx/>
              <a:buNone/>
            </a:pPr>
            <a:r>
              <a:rPr lang="en-US" smtClean="0"/>
              <a:t>    The disadvantage of a skewed binary search tree is that the worst case time complexity of a search is O(n). In order to overcome this disadvantage, it is necessray to maintain the binary search tree to be of balanced height. Two Russian mathematicians , G.M. Adel and E.M. Landis gave a technique to balance the height of a binary  tree and the resulting tree is called AVL tree.</a:t>
            </a:r>
          </a:p>
          <a:p>
            <a:pPr eaLnBrk="1" hangingPunct="1">
              <a:buFontTx/>
              <a:buNone/>
            </a:pPr>
            <a:r>
              <a:rPr lang="en-US" smtClean="0"/>
              <a:t>    </a:t>
            </a:r>
            <a:r>
              <a:rPr lang="en-US" b="1" smtClean="0"/>
              <a:t>Definition:</a:t>
            </a:r>
            <a:r>
              <a:rPr lang="en-US" smtClean="0"/>
              <a:t> An empty binary tree is an AVL tree. A non empty binary tree T is an AVL tree iff given T</a:t>
            </a:r>
            <a:r>
              <a:rPr lang="en-US" baseline="30000" smtClean="0"/>
              <a:t>L</a:t>
            </a:r>
            <a:r>
              <a:rPr lang="en-US" smtClean="0"/>
              <a:t> and T</a:t>
            </a:r>
            <a:r>
              <a:rPr lang="en-US" baseline="30000" smtClean="0"/>
              <a:t>R</a:t>
            </a:r>
            <a:r>
              <a:rPr lang="en-US" smtClean="0"/>
              <a:t> to be the left and right subtrees of T and h(T</a:t>
            </a:r>
            <a:r>
              <a:rPr lang="en-US" baseline="30000" smtClean="0"/>
              <a:t>L</a:t>
            </a:r>
            <a:r>
              <a:rPr lang="en-US" smtClean="0"/>
              <a:t>) and h(T</a:t>
            </a:r>
            <a:r>
              <a:rPr lang="en-US" baseline="30000" smtClean="0"/>
              <a:t>R</a:t>
            </a:r>
            <a:r>
              <a:rPr lang="en-US" smtClean="0"/>
              <a:t>) be the heights of subtrees T</a:t>
            </a:r>
            <a:r>
              <a:rPr lang="en-US" baseline="30000" smtClean="0"/>
              <a:t>L</a:t>
            </a:r>
            <a:r>
              <a:rPr lang="en-US" smtClean="0"/>
              <a:t> and T</a:t>
            </a:r>
            <a:r>
              <a:rPr lang="en-US" baseline="30000" smtClean="0"/>
              <a:t>R</a:t>
            </a:r>
            <a:r>
              <a:rPr lang="en-US" smtClean="0"/>
              <a:t> respectively, </a:t>
            </a:r>
            <a:r>
              <a:rPr lang="en-US" b="1" smtClean="0"/>
              <a:t>T</a:t>
            </a:r>
            <a:r>
              <a:rPr lang="en-US" b="1" baseline="30000" smtClean="0"/>
              <a:t>L</a:t>
            </a:r>
            <a:r>
              <a:rPr lang="en-US" b="1" smtClean="0"/>
              <a:t> and T</a:t>
            </a:r>
            <a:r>
              <a:rPr lang="en-US" b="1" baseline="30000" smtClean="0"/>
              <a:t>R</a:t>
            </a:r>
            <a:r>
              <a:rPr lang="en-US" b="1" smtClean="0"/>
              <a:t> are AVL trees and |h(T</a:t>
            </a:r>
            <a:r>
              <a:rPr lang="en-US" b="1" baseline="30000" smtClean="0"/>
              <a:t>L</a:t>
            </a:r>
            <a:r>
              <a:rPr lang="en-US" b="1" smtClean="0"/>
              <a:t>)-h(T</a:t>
            </a:r>
            <a:r>
              <a:rPr lang="en-US" b="1" baseline="30000" smtClean="0"/>
              <a:t>R</a:t>
            </a:r>
            <a:r>
              <a:rPr lang="en-US" b="1" smtClean="0"/>
              <a:t>)| </a:t>
            </a:r>
            <a:r>
              <a:rPr lang="en-US" b="1" smtClean="0">
                <a:cs typeface="Times New Roman" pitchFamily="18" charset="0"/>
              </a:rPr>
              <a:t>≤ 1.</a:t>
            </a:r>
          </a:p>
          <a:p>
            <a:pPr eaLnBrk="1" hangingPunct="1">
              <a:buFontTx/>
              <a:buNone/>
            </a:pPr>
            <a:r>
              <a:rPr lang="en-US" b="1" smtClean="0">
                <a:cs typeface="Times New Roman" pitchFamily="18" charset="0"/>
              </a:rPr>
              <a:t>    </a:t>
            </a:r>
            <a:r>
              <a:rPr lang="en-US" smtClean="0"/>
              <a:t>|h(T</a:t>
            </a:r>
            <a:r>
              <a:rPr lang="en-US" baseline="30000" smtClean="0"/>
              <a:t>L</a:t>
            </a:r>
            <a:r>
              <a:rPr lang="en-US" smtClean="0"/>
              <a:t>)-h(T</a:t>
            </a:r>
            <a:r>
              <a:rPr lang="en-US" baseline="30000" smtClean="0"/>
              <a:t>R</a:t>
            </a:r>
            <a:r>
              <a:rPr lang="en-US" smtClean="0"/>
              <a:t>)| is also called the balance factor (BF) and for an AVL tree the balance factor of a node can be either -1, 0 or 1</a:t>
            </a:r>
            <a:endParaRPr lang="en-US" smtClean="0">
              <a:cs typeface="Times New Roman" pitchFamily="18" charset="0"/>
            </a:endParaRPr>
          </a:p>
          <a:p>
            <a:pPr eaLnBrk="1" hangingPunct="1">
              <a:buFontTx/>
              <a:buNone/>
            </a:pPr>
            <a:r>
              <a:rPr lang="en-US" b="1" smtClean="0">
                <a:cs typeface="Times New Roman" pitchFamily="18" charset="0"/>
              </a:rPr>
              <a:t>    An AVL search tree is a binary search tree which is an AVL tree. </a:t>
            </a:r>
          </a:p>
          <a:p>
            <a:pPr eaLnBrk="1" hangingPunct="1">
              <a:buFontTx/>
              <a:buNone/>
            </a:pPr>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3"/>
          <p:cNvSpPr>
            <a:spLocks noGrp="1" noChangeArrowheads="1"/>
          </p:cNvSpPr>
          <p:nvPr>
            <p:ph idx="1"/>
          </p:nvPr>
        </p:nvSpPr>
        <p:spPr>
          <a:xfrm>
            <a:off x="0" y="0"/>
            <a:ext cx="9144000" cy="6858000"/>
          </a:xfrm>
        </p:spPr>
        <p:txBody>
          <a:bodyPr>
            <a:normAutofit/>
          </a:bodyPr>
          <a:lstStyle/>
          <a:p>
            <a:pPr eaLnBrk="1" hangingPunct="1"/>
            <a:r>
              <a:rPr lang="en-US" smtClean="0"/>
              <a:t>A node in a binary tree that does not contain the BF of 0, 1 or -1, it is said to be unbalanced. If one inserts a new node into a balanced binary tree at the leaf, then the possible changes in the status of the node are as follows:</a:t>
            </a:r>
          </a:p>
          <a:p>
            <a:pPr eaLnBrk="1" hangingPunct="1"/>
            <a:r>
              <a:rPr lang="en-US" smtClean="0"/>
              <a:t>The node was either left or right heavy and has now become balanced. A node is said to be left heavy if  number of nodes in its left subtree are one more than the number of nodes in its right subtree.. In other words, the difference in heights is 1. Similar is the case with right heavy node where number of nodes in right subtree are one more than the number of nodes in left subtree</a:t>
            </a:r>
          </a:p>
          <a:p>
            <a:pPr eaLnBrk="1" hangingPunct="1"/>
            <a:r>
              <a:rPr lang="en-US" smtClean="0"/>
              <a:t>The node was balanced and has now become left or right heavy</a:t>
            </a:r>
          </a:p>
          <a:p>
            <a:pPr eaLnBrk="1" hangingPunct="1"/>
            <a:r>
              <a:rPr lang="en-US" smtClean="0"/>
              <a:t>The node was heavy and the new node has been inserted in the heavy subtree, thus creating an unbalanced subtree. Such a node is called a </a:t>
            </a:r>
            <a:r>
              <a:rPr lang="en-US" b="1" smtClean="0"/>
              <a:t>critical node.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3"/>
          <p:cNvSpPr>
            <a:spLocks noGrp="1" noChangeArrowheads="1"/>
          </p:cNvSpPr>
          <p:nvPr>
            <p:ph idx="1"/>
          </p:nvPr>
        </p:nvSpPr>
        <p:spPr>
          <a:xfrm>
            <a:off x="0" y="0"/>
            <a:ext cx="9144000" cy="6858000"/>
          </a:xfrm>
        </p:spPr>
        <p:txBody>
          <a:bodyPr>
            <a:normAutofit fontScale="92500" lnSpcReduction="20000"/>
          </a:bodyPr>
          <a:lstStyle/>
          <a:p>
            <a:pPr eaLnBrk="1" hangingPunct="1">
              <a:buFontTx/>
              <a:buNone/>
            </a:pPr>
            <a:r>
              <a:rPr lang="en-US" smtClean="0"/>
              <a:t>   </a:t>
            </a:r>
            <a:r>
              <a:rPr lang="en-US" b="1" smtClean="0"/>
              <a:t>Rotations-</a:t>
            </a:r>
            <a:r>
              <a:rPr lang="en-US" smtClean="0"/>
              <a:t> Inserting an element in an AVL search tree in its first phase is similar to that of the one used in a binary search tree. However, if after insertion of the element, the balance factor of any node in a binary search tree is affected so as to render the binary search tree unbalanced, we resort to techniques called Rotations to restore the balance of the search tree.</a:t>
            </a:r>
          </a:p>
          <a:p>
            <a:pPr eaLnBrk="1" hangingPunct="1"/>
            <a:r>
              <a:rPr lang="en-US" smtClean="0"/>
              <a:t>To perform rotations, it is necessary to identify the specific node A whose BF (balance factor) is neither 0,1 or -1 and which is nearest ancestor  to the inserted node on the path from inserted node to the root.</a:t>
            </a:r>
          </a:p>
          <a:p>
            <a:pPr eaLnBrk="1" hangingPunct="1"/>
            <a:r>
              <a:rPr lang="en-US" smtClean="0"/>
              <a:t>The rebalancing rotations are classified as LL, LR, RR and RL based on the position of the inserted node with reference to A</a:t>
            </a:r>
          </a:p>
          <a:p>
            <a:pPr eaLnBrk="1" hangingPunct="1">
              <a:buFontTx/>
              <a:buNone/>
            </a:pPr>
            <a:r>
              <a:rPr lang="en-US" b="1" smtClean="0"/>
              <a:t>LL rotation</a:t>
            </a:r>
            <a:r>
              <a:rPr lang="en-US" smtClean="0"/>
              <a:t>: Inserted node in the left subtree of the left subtree of  A</a:t>
            </a:r>
          </a:p>
          <a:p>
            <a:pPr eaLnBrk="1" hangingPunct="1">
              <a:buFontTx/>
              <a:buNone/>
            </a:pPr>
            <a:r>
              <a:rPr lang="en-US" b="1" smtClean="0"/>
              <a:t>RR rotation: </a:t>
            </a:r>
            <a:r>
              <a:rPr lang="en-US" smtClean="0"/>
              <a:t>Inserted node in the right subtree of the right subtree of  A</a:t>
            </a:r>
          </a:p>
          <a:p>
            <a:pPr eaLnBrk="1" hangingPunct="1">
              <a:buFontTx/>
              <a:buNone/>
            </a:pPr>
            <a:r>
              <a:rPr lang="en-US" b="1" smtClean="0"/>
              <a:t>LR rotation:</a:t>
            </a:r>
            <a:r>
              <a:rPr lang="en-US" smtClean="0"/>
              <a:t> Inserted node in the right subtree of the left subtree of  A</a:t>
            </a:r>
          </a:p>
          <a:p>
            <a:pPr eaLnBrk="1" hangingPunct="1">
              <a:buFontTx/>
              <a:buNone/>
            </a:pPr>
            <a:r>
              <a:rPr lang="en-US" b="1" smtClean="0"/>
              <a:t>RL rotation:</a:t>
            </a:r>
            <a:r>
              <a:rPr lang="en-US" smtClean="0"/>
              <a:t> Inserted node in the left subtree of the right subtree of  A</a:t>
            </a:r>
          </a:p>
          <a:p>
            <a:pPr eaLnBrk="1" hangingPunct="1">
              <a:buFontTx/>
              <a:buNone/>
            </a:pPr>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338" name="Picture 4" descr="SCAN002"/>
          <p:cNvPicPr>
            <a:picLocks noChangeAspect="1" noChangeArrowheads="1"/>
          </p:cNvPicPr>
          <p:nvPr/>
        </p:nvPicPr>
        <p:blipFill>
          <a:blip r:embed="rId2"/>
          <a:srcRect l="2167" t="9735" b="59435"/>
          <a:stretch>
            <a:fillRect/>
          </a:stretch>
        </p:blipFill>
        <p:spPr bwMode="auto">
          <a:xfrm>
            <a:off x="228600" y="2286000"/>
            <a:ext cx="8610600" cy="4267200"/>
          </a:xfrm>
          <a:prstGeom prst="rect">
            <a:avLst/>
          </a:prstGeom>
          <a:noFill/>
          <a:ln w="9525">
            <a:noFill/>
            <a:miter lim="800000"/>
            <a:headEnd/>
            <a:tailEnd/>
          </a:ln>
        </p:spPr>
      </p:pic>
      <p:sp>
        <p:nvSpPr>
          <p:cNvPr id="270339" name="Text Box 5"/>
          <p:cNvSpPr txBox="1">
            <a:spLocks noChangeArrowheads="1"/>
          </p:cNvSpPr>
          <p:nvPr/>
        </p:nvSpPr>
        <p:spPr bwMode="auto">
          <a:xfrm>
            <a:off x="0" y="0"/>
            <a:ext cx="9144000" cy="1371600"/>
          </a:xfrm>
          <a:prstGeom prst="rect">
            <a:avLst/>
          </a:prstGeom>
          <a:noFill/>
          <a:ln w="9525">
            <a:noFill/>
            <a:miter lim="800000"/>
            <a:headEnd/>
            <a:tailEnd/>
          </a:ln>
        </p:spPr>
        <p:txBody>
          <a:bodyPr>
            <a:spAutoFit/>
          </a:bodyPr>
          <a:lstStyle/>
          <a:p>
            <a:pPr>
              <a:spcBef>
                <a:spcPct val="50000"/>
              </a:spcBef>
              <a:buFontTx/>
              <a:buChar char="•"/>
            </a:pPr>
            <a:r>
              <a:rPr lang="en-US" sz="2000">
                <a:latin typeface="Times New Roman" pitchFamily="18" charset="0"/>
              </a:rPr>
              <a:t>  </a:t>
            </a:r>
            <a:r>
              <a:rPr lang="en-US" sz="2400" b="1">
                <a:latin typeface="Times New Roman" pitchFamily="18" charset="0"/>
              </a:rPr>
              <a:t>LL Rotation-</a:t>
            </a:r>
            <a:r>
              <a:rPr lang="en-US" sz="2000">
                <a:latin typeface="Times New Roman" pitchFamily="18" charset="0"/>
              </a:rPr>
              <a:t> This rotation is done when the element is inserted in the left subtree of the left subtree of A. To rebalance the tree, it is rotated so as to allow B to be the root with B</a:t>
            </a:r>
            <a:r>
              <a:rPr lang="en-US" sz="2000" baseline="-25000">
                <a:latin typeface="Times New Roman" pitchFamily="18" charset="0"/>
              </a:rPr>
              <a:t>L </a:t>
            </a:r>
            <a:r>
              <a:rPr lang="en-US" sz="2000">
                <a:latin typeface="Times New Roman" pitchFamily="18" charset="0"/>
              </a:rPr>
              <a:t>and A to be its left subtree and right child and B</a:t>
            </a:r>
            <a:r>
              <a:rPr lang="en-US" sz="2000" baseline="-25000">
                <a:latin typeface="Times New Roman" pitchFamily="18" charset="0"/>
              </a:rPr>
              <a:t>R</a:t>
            </a:r>
            <a:r>
              <a:rPr lang="en-US" sz="2000">
                <a:latin typeface="Times New Roman" pitchFamily="18" charset="0"/>
              </a:rPr>
              <a:t> and A</a:t>
            </a:r>
            <a:r>
              <a:rPr lang="en-US" sz="2000" baseline="-25000">
                <a:latin typeface="Times New Roman" pitchFamily="18" charset="0"/>
              </a:rPr>
              <a:t>R</a:t>
            </a:r>
            <a:r>
              <a:rPr lang="en-US" sz="2000">
                <a:latin typeface="Times New Roman" pitchFamily="18" charset="0"/>
              </a:rPr>
              <a:t> to be the left and right subtrees of A. The rotation results in a balanced tree.</a:t>
            </a:r>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TotalTime>
  <Words>1741</Words>
  <Application>Microsoft Office PowerPoint</Application>
  <PresentationFormat>On-screen Show (4:3)</PresentationFormat>
  <Paragraphs>142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AVL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dc:title>
  <dc:creator>AMAN</dc:creator>
  <cp:lastModifiedBy>cp</cp:lastModifiedBy>
  <cp:revision>3</cp:revision>
  <dcterms:created xsi:type="dcterms:W3CDTF">2014-02-21T06:22:11Z</dcterms:created>
  <dcterms:modified xsi:type="dcterms:W3CDTF">2018-10-12T08:00:10Z</dcterms:modified>
</cp:coreProperties>
</file>