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32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030859-FAAA-4CD7-962D-D0558BEAEAD1}" type="datetimeFigureOut">
              <a:rPr lang="en-US" smtClean="0"/>
              <a:pPr/>
              <a:t>8/27/2018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857E0E-0B23-4BA5-81A6-DD8D90C741B3}" type="slidenum">
              <a:rPr lang="en-US" smtClean="0"/>
              <a:pPr/>
              <a:t>‹#›</a:t>
            </a:fld>
            <a:endParaRPr lang="en-US"/>
          </a:p>
        </p:txBody>
      </p:sp>
    </p:spTree>
    <p:extLst>
      <p:ext uri="{BB962C8B-B14F-4D97-AF65-F5344CB8AC3E}">
        <p14:creationId xmlns:p14="http://schemas.microsoft.com/office/powerpoint/2010/main" val="368591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232AA01-2DBC-42CC-87D9-A34FB8F9FFD0}" type="datetime1">
              <a:rPr lang="en-US" smtClean="0"/>
              <a:pPr/>
              <a:t>8/27/2018</a:t>
            </a:fld>
            <a:endParaRPr lang="en-US"/>
          </a:p>
        </p:txBody>
      </p:sp>
      <p:sp>
        <p:nvSpPr>
          <p:cNvPr id="19" name="Footer Placeholder 18"/>
          <p:cNvSpPr>
            <a:spLocks noGrp="1"/>
          </p:cNvSpPr>
          <p:nvPr>
            <p:ph type="ftr" sz="quarter" idx="11"/>
          </p:nvPr>
        </p:nvSpPr>
        <p:spPr/>
        <p:txBody>
          <a:bodyPr/>
          <a:lstStyle/>
          <a:p>
            <a:r>
              <a:rPr lang="en-US" smtClean="0"/>
              <a:t>www.csemcq.com</a:t>
            </a:r>
            <a:endParaRPr lang="en-US"/>
          </a:p>
        </p:txBody>
      </p:sp>
      <p:sp>
        <p:nvSpPr>
          <p:cNvPr id="27" name="Slide Number Placeholder 26"/>
          <p:cNvSpPr>
            <a:spLocks noGrp="1"/>
          </p:cNvSpPr>
          <p:nvPr>
            <p:ph type="sldNum" sz="quarter" idx="12"/>
          </p:nvPr>
        </p:nvSpPr>
        <p:spPr/>
        <p:txBody>
          <a:bodyPr/>
          <a:lstStyle/>
          <a:p>
            <a:fld id="{5BD58886-AA2E-4927-B140-7BDABE21EF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3E8593-3A94-4770-BC80-2F0A6B2C1284}" type="datetime1">
              <a:rPr lang="en-US" smtClean="0"/>
              <a:pPr/>
              <a:t>8/27/2018</a:t>
            </a:fld>
            <a:endParaRPr lang="en-US"/>
          </a:p>
        </p:txBody>
      </p:sp>
      <p:sp>
        <p:nvSpPr>
          <p:cNvPr id="5" name="Footer Placeholder 4"/>
          <p:cNvSpPr>
            <a:spLocks noGrp="1"/>
          </p:cNvSpPr>
          <p:nvPr>
            <p:ph type="ftr" sz="quarter" idx="11"/>
          </p:nvPr>
        </p:nvSpPr>
        <p:spPr/>
        <p:txBody>
          <a:bodyPr/>
          <a:lstStyle/>
          <a:p>
            <a:r>
              <a:rPr lang="en-US" smtClean="0"/>
              <a:t>www.csemcq.com</a:t>
            </a:r>
            <a:endParaRPr lang="en-US"/>
          </a:p>
        </p:txBody>
      </p:sp>
      <p:sp>
        <p:nvSpPr>
          <p:cNvPr id="6" name="Slide Number Placeholder 5"/>
          <p:cNvSpPr>
            <a:spLocks noGrp="1"/>
          </p:cNvSpPr>
          <p:nvPr>
            <p:ph type="sldNum" sz="quarter" idx="12"/>
          </p:nvPr>
        </p:nvSpPr>
        <p:spPr/>
        <p:txBody>
          <a:bodyPr/>
          <a:lstStyle/>
          <a:p>
            <a:fld id="{5BD58886-AA2E-4927-B140-7BDABE21EF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1E0D22-16E8-4524-8A8C-49028FB6470E}" type="datetime1">
              <a:rPr lang="en-US" smtClean="0"/>
              <a:pPr/>
              <a:t>8/27/2018</a:t>
            </a:fld>
            <a:endParaRPr lang="en-US"/>
          </a:p>
        </p:txBody>
      </p:sp>
      <p:sp>
        <p:nvSpPr>
          <p:cNvPr id="5" name="Footer Placeholder 4"/>
          <p:cNvSpPr>
            <a:spLocks noGrp="1"/>
          </p:cNvSpPr>
          <p:nvPr>
            <p:ph type="ftr" sz="quarter" idx="11"/>
          </p:nvPr>
        </p:nvSpPr>
        <p:spPr/>
        <p:txBody>
          <a:bodyPr/>
          <a:lstStyle/>
          <a:p>
            <a:r>
              <a:rPr lang="en-US" smtClean="0"/>
              <a:t>www.csemcq.com</a:t>
            </a:r>
            <a:endParaRPr lang="en-US"/>
          </a:p>
        </p:txBody>
      </p:sp>
      <p:sp>
        <p:nvSpPr>
          <p:cNvPr id="6" name="Slide Number Placeholder 5"/>
          <p:cNvSpPr>
            <a:spLocks noGrp="1"/>
          </p:cNvSpPr>
          <p:nvPr>
            <p:ph type="sldNum" sz="quarter" idx="12"/>
          </p:nvPr>
        </p:nvSpPr>
        <p:spPr/>
        <p:txBody>
          <a:bodyPr/>
          <a:lstStyle/>
          <a:p>
            <a:fld id="{5BD58886-AA2E-4927-B140-7BDABE21EF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9E08B4-5345-4D46-8D2C-4EF57CFE8992}" type="datetime1">
              <a:rPr lang="en-US" smtClean="0"/>
              <a:pPr/>
              <a:t>8/27/2018</a:t>
            </a:fld>
            <a:endParaRPr lang="en-US"/>
          </a:p>
        </p:txBody>
      </p:sp>
      <p:sp>
        <p:nvSpPr>
          <p:cNvPr id="5" name="Footer Placeholder 4"/>
          <p:cNvSpPr>
            <a:spLocks noGrp="1"/>
          </p:cNvSpPr>
          <p:nvPr>
            <p:ph type="ftr" sz="quarter" idx="11"/>
          </p:nvPr>
        </p:nvSpPr>
        <p:spPr/>
        <p:txBody>
          <a:bodyPr/>
          <a:lstStyle/>
          <a:p>
            <a:r>
              <a:rPr lang="en-US" smtClean="0"/>
              <a:t>www.csemcq.com</a:t>
            </a:r>
            <a:endParaRPr lang="en-US"/>
          </a:p>
        </p:txBody>
      </p:sp>
      <p:sp>
        <p:nvSpPr>
          <p:cNvPr id="6" name="Slide Number Placeholder 5"/>
          <p:cNvSpPr>
            <a:spLocks noGrp="1"/>
          </p:cNvSpPr>
          <p:nvPr>
            <p:ph type="sldNum" sz="quarter" idx="12"/>
          </p:nvPr>
        </p:nvSpPr>
        <p:spPr/>
        <p:txBody>
          <a:bodyPr/>
          <a:lstStyle/>
          <a:p>
            <a:fld id="{5BD58886-AA2E-4927-B140-7BDABE21EF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958B246-64A9-4F10-ADE4-2D41274D9D64}" type="datetime1">
              <a:rPr lang="en-US" smtClean="0"/>
              <a:pPr/>
              <a:t>8/27/2018</a:t>
            </a:fld>
            <a:endParaRPr lang="en-US"/>
          </a:p>
        </p:txBody>
      </p:sp>
      <p:sp>
        <p:nvSpPr>
          <p:cNvPr id="5" name="Footer Placeholder 4"/>
          <p:cNvSpPr>
            <a:spLocks noGrp="1"/>
          </p:cNvSpPr>
          <p:nvPr>
            <p:ph type="ftr" sz="quarter" idx="11"/>
          </p:nvPr>
        </p:nvSpPr>
        <p:spPr/>
        <p:txBody>
          <a:bodyPr/>
          <a:lstStyle/>
          <a:p>
            <a:r>
              <a:rPr lang="en-US" smtClean="0"/>
              <a:t>www.csemcq.com</a:t>
            </a:r>
            <a:endParaRPr lang="en-US"/>
          </a:p>
        </p:txBody>
      </p:sp>
      <p:sp>
        <p:nvSpPr>
          <p:cNvPr id="6" name="Slide Number Placeholder 5"/>
          <p:cNvSpPr>
            <a:spLocks noGrp="1"/>
          </p:cNvSpPr>
          <p:nvPr>
            <p:ph type="sldNum" sz="quarter" idx="12"/>
          </p:nvPr>
        </p:nvSpPr>
        <p:spPr/>
        <p:txBody>
          <a:bodyPr/>
          <a:lstStyle/>
          <a:p>
            <a:fld id="{5BD58886-AA2E-4927-B140-7BDABE21EF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7E3A4B-7BDA-4B35-AB41-20606341FBE9}" type="datetime1">
              <a:rPr lang="en-US" smtClean="0"/>
              <a:pPr/>
              <a:t>8/27/2018</a:t>
            </a:fld>
            <a:endParaRPr lang="en-US"/>
          </a:p>
        </p:txBody>
      </p:sp>
      <p:sp>
        <p:nvSpPr>
          <p:cNvPr id="6" name="Footer Placeholder 5"/>
          <p:cNvSpPr>
            <a:spLocks noGrp="1"/>
          </p:cNvSpPr>
          <p:nvPr>
            <p:ph type="ftr" sz="quarter" idx="11"/>
          </p:nvPr>
        </p:nvSpPr>
        <p:spPr/>
        <p:txBody>
          <a:bodyPr/>
          <a:lstStyle/>
          <a:p>
            <a:r>
              <a:rPr lang="en-US" smtClean="0"/>
              <a:t>www.csemcq.com</a:t>
            </a:r>
            <a:endParaRPr lang="en-US"/>
          </a:p>
        </p:txBody>
      </p:sp>
      <p:sp>
        <p:nvSpPr>
          <p:cNvPr id="7" name="Slide Number Placeholder 6"/>
          <p:cNvSpPr>
            <a:spLocks noGrp="1"/>
          </p:cNvSpPr>
          <p:nvPr>
            <p:ph type="sldNum" sz="quarter" idx="12"/>
          </p:nvPr>
        </p:nvSpPr>
        <p:spPr/>
        <p:txBody>
          <a:bodyPr/>
          <a:lstStyle/>
          <a:p>
            <a:fld id="{5BD58886-AA2E-4927-B140-7BDABE21EF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FC176B7-5F06-49BB-8FBC-A4516869C005}" type="datetime1">
              <a:rPr lang="en-US" smtClean="0"/>
              <a:pPr/>
              <a:t>8/27/2018</a:t>
            </a:fld>
            <a:endParaRPr lang="en-US"/>
          </a:p>
        </p:txBody>
      </p:sp>
      <p:sp>
        <p:nvSpPr>
          <p:cNvPr id="8" name="Footer Placeholder 7"/>
          <p:cNvSpPr>
            <a:spLocks noGrp="1"/>
          </p:cNvSpPr>
          <p:nvPr>
            <p:ph type="ftr" sz="quarter" idx="11"/>
          </p:nvPr>
        </p:nvSpPr>
        <p:spPr/>
        <p:txBody>
          <a:bodyPr/>
          <a:lstStyle/>
          <a:p>
            <a:r>
              <a:rPr lang="en-US" smtClean="0"/>
              <a:t>www.csemcq.com</a:t>
            </a:r>
            <a:endParaRPr lang="en-US"/>
          </a:p>
        </p:txBody>
      </p:sp>
      <p:sp>
        <p:nvSpPr>
          <p:cNvPr id="9" name="Slide Number Placeholder 8"/>
          <p:cNvSpPr>
            <a:spLocks noGrp="1"/>
          </p:cNvSpPr>
          <p:nvPr>
            <p:ph type="sldNum" sz="quarter" idx="12"/>
          </p:nvPr>
        </p:nvSpPr>
        <p:spPr/>
        <p:txBody>
          <a:bodyPr/>
          <a:lstStyle/>
          <a:p>
            <a:fld id="{5BD58886-AA2E-4927-B140-7BDABE21EF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B6CA0D7-16CB-4BB5-A857-1DE52F5023F6}" type="datetime1">
              <a:rPr lang="en-US" smtClean="0"/>
              <a:pPr/>
              <a:t>8/27/2018</a:t>
            </a:fld>
            <a:endParaRPr lang="en-US"/>
          </a:p>
        </p:txBody>
      </p:sp>
      <p:sp>
        <p:nvSpPr>
          <p:cNvPr id="4" name="Footer Placeholder 3"/>
          <p:cNvSpPr>
            <a:spLocks noGrp="1"/>
          </p:cNvSpPr>
          <p:nvPr>
            <p:ph type="ftr" sz="quarter" idx="11"/>
          </p:nvPr>
        </p:nvSpPr>
        <p:spPr/>
        <p:txBody>
          <a:bodyPr/>
          <a:lstStyle/>
          <a:p>
            <a:r>
              <a:rPr lang="en-US" smtClean="0"/>
              <a:t>www.csemcq.com</a:t>
            </a:r>
            <a:endParaRPr lang="en-US"/>
          </a:p>
        </p:txBody>
      </p:sp>
      <p:sp>
        <p:nvSpPr>
          <p:cNvPr id="5" name="Slide Number Placeholder 4"/>
          <p:cNvSpPr>
            <a:spLocks noGrp="1"/>
          </p:cNvSpPr>
          <p:nvPr>
            <p:ph type="sldNum" sz="quarter" idx="12"/>
          </p:nvPr>
        </p:nvSpPr>
        <p:spPr/>
        <p:txBody>
          <a:bodyPr/>
          <a:lstStyle/>
          <a:p>
            <a:fld id="{5BD58886-AA2E-4927-B140-7BDABE21EF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D98BA3-9BB8-4DE1-BD7A-12CDB1FC7262}" type="datetime1">
              <a:rPr lang="en-US" smtClean="0"/>
              <a:pPr/>
              <a:t>8/27/2018</a:t>
            </a:fld>
            <a:endParaRPr lang="en-US"/>
          </a:p>
        </p:txBody>
      </p:sp>
      <p:sp>
        <p:nvSpPr>
          <p:cNvPr id="3" name="Footer Placeholder 2"/>
          <p:cNvSpPr>
            <a:spLocks noGrp="1"/>
          </p:cNvSpPr>
          <p:nvPr>
            <p:ph type="ftr" sz="quarter" idx="11"/>
          </p:nvPr>
        </p:nvSpPr>
        <p:spPr/>
        <p:txBody>
          <a:bodyPr/>
          <a:lstStyle/>
          <a:p>
            <a:r>
              <a:rPr lang="en-US" smtClean="0"/>
              <a:t>www.csemcq.com</a:t>
            </a:r>
            <a:endParaRPr lang="en-US"/>
          </a:p>
        </p:txBody>
      </p:sp>
      <p:sp>
        <p:nvSpPr>
          <p:cNvPr id="4" name="Slide Number Placeholder 3"/>
          <p:cNvSpPr>
            <a:spLocks noGrp="1"/>
          </p:cNvSpPr>
          <p:nvPr>
            <p:ph type="sldNum" sz="quarter" idx="12"/>
          </p:nvPr>
        </p:nvSpPr>
        <p:spPr/>
        <p:txBody>
          <a:bodyPr/>
          <a:lstStyle/>
          <a:p>
            <a:fld id="{5BD58886-AA2E-4927-B140-7BDABE21EF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D8260EF-D99A-4951-9FC7-E4A8C9DFC2C8}" type="datetime1">
              <a:rPr lang="en-US" smtClean="0"/>
              <a:pPr/>
              <a:t>8/27/2018</a:t>
            </a:fld>
            <a:endParaRPr lang="en-US"/>
          </a:p>
        </p:txBody>
      </p:sp>
      <p:sp>
        <p:nvSpPr>
          <p:cNvPr id="6" name="Footer Placeholder 5"/>
          <p:cNvSpPr>
            <a:spLocks noGrp="1"/>
          </p:cNvSpPr>
          <p:nvPr>
            <p:ph type="ftr" sz="quarter" idx="11"/>
          </p:nvPr>
        </p:nvSpPr>
        <p:spPr/>
        <p:txBody>
          <a:bodyPr/>
          <a:lstStyle/>
          <a:p>
            <a:r>
              <a:rPr lang="en-US" smtClean="0"/>
              <a:t>www.csemcq.com</a:t>
            </a:r>
            <a:endParaRPr lang="en-US"/>
          </a:p>
        </p:txBody>
      </p:sp>
      <p:sp>
        <p:nvSpPr>
          <p:cNvPr id="7" name="Slide Number Placeholder 6"/>
          <p:cNvSpPr>
            <a:spLocks noGrp="1"/>
          </p:cNvSpPr>
          <p:nvPr>
            <p:ph type="sldNum" sz="quarter" idx="12"/>
          </p:nvPr>
        </p:nvSpPr>
        <p:spPr/>
        <p:txBody>
          <a:bodyPr/>
          <a:lstStyle/>
          <a:p>
            <a:fld id="{5BD58886-AA2E-4927-B140-7BDABE21EF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39A1B96-6F20-4EEF-8349-46F0A60CC9A5}" type="datetime1">
              <a:rPr lang="en-US" smtClean="0"/>
              <a:pPr/>
              <a:t>8/27/2018</a:t>
            </a:fld>
            <a:endParaRPr lang="en-US"/>
          </a:p>
        </p:txBody>
      </p:sp>
      <p:sp>
        <p:nvSpPr>
          <p:cNvPr id="6" name="Footer Placeholder 5"/>
          <p:cNvSpPr>
            <a:spLocks noGrp="1"/>
          </p:cNvSpPr>
          <p:nvPr>
            <p:ph type="ftr" sz="quarter" idx="11"/>
          </p:nvPr>
        </p:nvSpPr>
        <p:spPr/>
        <p:txBody>
          <a:bodyPr/>
          <a:lstStyle/>
          <a:p>
            <a:r>
              <a:rPr lang="en-US" smtClean="0"/>
              <a:t>www.csemcq.com</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BD58886-AA2E-4927-B140-7BDABE21EF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F0A5A5A-FD8A-4956-B8B9-62ED3F16DD1F}" type="datetime1">
              <a:rPr lang="en-US" smtClean="0"/>
              <a:pPr/>
              <a:t>8/27/2018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www.csemcq.com</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BD58886-AA2E-4927-B140-7BDABE21EF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en.wikipedia.org/wiki/Chapman_and_Hall" TargetMode="External"/><Relationship Id="rId2" Type="http://schemas.openxmlformats.org/officeDocument/2006/relationships/hyperlink" Target="http://en.wikipedia.org/wiki/Sartaj_Sahni" TargetMode="External"/><Relationship Id="rId1" Type="http://schemas.openxmlformats.org/officeDocument/2006/relationships/slideLayout" Target="../slideLayouts/slideLayout2.xml"/><Relationship Id="rId6" Type="http://schemas.openxmlformats.org/officeDocument/2006/relationships/hyperlink" Target="http://en.wikipedia.org/wiki/Prentice_Hall" TargetMode="External"/><Relationship Id="rId5" Type="http://schemas.openxmlformats.org/officeDocument/2006/relationships/hyperlink" Target="http://en.wikipedia.org/wiki/Niklaus_Wirth" TargetMode="External"/><Relationship Id="rId4" Type="http://schemas.openxmlformats.org/officeDocument/2006/relationships/hyperlink" Target="http://en.wikipedia.org/wiki/CRC_Pres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0"/>
            <a:ext cx="8229600" cy="1143000"/>
          </a:xfrm>
        </p:spPr>
        <p:txBody>
          <a:bodyPr/>
          <a:lstStyle/>
          <a:p>
            <a:r>
              <a:rPr lang="en-US" b="1" dirty="0" smtClean="0"/>
              <a:t>		LINKED LIST</a:t>
            </a:r>
          </a:p>
        </p:txBody>
      </p:sp>
      <p:sp>
        <p:nvSpPr>
          <p:cNvPr id="4" name="Footer Placeholder 3"/>
          <p:cNvSpPr>
            <a:spLocks noGrp="1"/>
          </p:cNvSpPr>
          <p:nvPr>
            <p:ph type="ftr" sz="quarter" idx="11"/>
          </p:nvPr>
        </p:nvSpPr>
        <p:spPr/>
        <p:txBody>
          <a:bodyPr/>
          <a:lstStyle/>
          <a:p>
            <a:r>
              <a:rPr lang="en-US" smtClean="0"/>
              <a:t>www.csemcq.com</a:t>
            </a:r>
            <a:endParaRPr lang="en-US"/>
          </a:p>
        </p:txBody>
      </p:sp>
      <p:sp>
        <p:nvSpPr>
          <p:cNvPr id="5" name="Content Placeholder 4"/>
          <p:cNvSpPr>
            <a:spLocks noGrp="1"/>
          </p:cNvSpPr>
          <p:nvPr>
            <p:ph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idx="1"/>
          </p:nvPr>
        </p:nvSpPr>
        <p:spPr>
          <a:xfrm>
            <a:off x="0" y="0"/>
            <a:ext cx="9144000" cy="6858000"/>
          </a:xfrm>
        </p:spPr>
        <p:txBody>
          <a:bodyPr/>
          <a:lstStyle/>
          <a:p>
            <a:pPr eaLnBrk="1" hangingPunct="1"/>
            <a:r>
              <a:rPr lang="en-US" b="1" smtClean="0"/>
              <a:t>Insertion into a Linked List-</a:t>
            </a:r>
            <a:r>
              <a:rPr lang="en-US" smtClean="0"/>
              <a:t> Together with the linked list , a special list is maintained in memory which consist of unused memory cells. This list, which has its own pointer, is called the list of available space or the free storage list or the free pool. This list is called the </a:t>
            </a:r>
            <a:r>
              <a:rPr lang="en-US" b="1" smtClean="0"/>
              <a:t>Avail List</a:t>
            </a:r>
            <a:r>
              <a:rPr lang="en-US" smtClean="0"/>
              <a:t>. During insertion operation, new nodes are taken from this avail list which is maintained just like normal data linked list using its own pointer. Similar to START, Avail list also has its own start pointer named as </a:t>
            </a:r>
            <a:r>
              <a:rPr lang="en-US" b="1" smtClean="0"/>
              <a:t>AVAIL </a:t>
            </a:r>
            <a:r>
              <a:rPr lang="en-US" smtClean="0"/>
              <a:t>which stores the address of the first free node of avail list.</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8"/>
          <p:cNvSpPr>
            <a:spLocks noGrp="1" noChangeArrowheads="1"/>
          </p:cNvSpPr>
          <p:nvPr>
            <p:ph type="title"/>
          </p:nvPr>
        </p:nvSpPr>
        <p:spPr/>
        <p:txBody>
          <a:bodyPr/>
          <a:lstStyle/>
          <a:p>
            <a:pPr eaLnBrk="1" hangingPunct="1"/>
            <a:endParaRPr lang="en-US" smtClean="0"/>
          </a:p>
        </p:txBody>
      </p:sp>
      <p:graphicFrame>
        <p:nvGraphicFramePr>
          <p:cNvPr id="264272" name="Group 80"/>
          <p:cNvGraphicFramePr>
            <a:graphicFrameLocks noGrp="1"/>
          </p:cNvGraphicFramePr>
          <p:nvPr>
            <p:ph sz="half" idx="1"/>
          </p:nvPr>
        </p:nvGraphicFramePr>
        <p:xfrm>
          <a:off x="4495800" y="1600200"/>
          <a:ext cx="4038600" cy="4754880"/>
        </p:xfrm>
        <a:graphic>
          <a:graphicData uri="http://schemas.openxmlformats.org/drawingml/2006/table">
            <a:tbl>
              <a:tblPr/>
              <a:tblGrid>
                <a:gridCol w="2019300"/>
                <a:gridCol w="2019300"/>
              </a:tblGrid>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Kirk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Maxwell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Adams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Lane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Green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Samuels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Fields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Nelson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4296" name="Group 104"/>
          <p:cNvGraphicFramePr>
            <a:graphicFrameLocks noGrp="1"/>
          </p:cNvGraphicFramePr>
          <p:nvPr>
            <p:ph sz="half" idx="2"/>
          </p:nvPr>
        </p:nvGraphicFramePr>
        <p:xfrm>
          <a:off x="4038600" y="1600200"/>
          <a:ext cx="685800" cy="4754880"/>
        </p:xfrm>
        <a:graphic>
          <a:graphicData uri="http://schemas.openxmlformats.org/drawingml/2006/table">
            <a:tbl>
              <a:tblPr/>
              <a:tblGrid>
                <a:gridCol w="685800"/>
              </a:tblGrid>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cap="flat">
                      <a:noFill/>
                    </a:lnL>
                    <a:lnR cap="flat">
                      <a:noFill/>
                    </a:lnR>
                    <a:lnT cap="flat">
                      <a:noFill/>
                    </a:lnT>
                    <a:lnB>
                      <a:noFill/>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a:t>
                      </a:r>
                    </a:p>
                  </a:txBody>
                  <a:tcPr horzOverflow="overflow">
                    <a:lnL cap="flat">
                      <a:noFill/>
                    </a:lnL>
                    <a:lnR cap="flat">
                      <a:noFill/>
                    </a:lnR>
                    <a:ln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horzOverflow="overflow">
                    <a:lnL cap="flat">
                      <a:noFill/>
                    </a:lnL>
                    <a:lnR cap="flat">
                      <a:noFill/>
                    </a:lnR>
                    <a:ln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horzOverflow="overflow">
                    <a:lnL cap="flat">
                      <a:noFill/>
                    </a:lnL>
                    <a:lnR cap="flat">
                      <a:noFill/>
                    </a:lnR>
                    <a:lnT>
                      <a:noFill/>
                    </a:lnT>
                    <a:lnB>
                      <a:noFill/>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a:t>
                      </a:r>
                    </a:p>
                  </a:txBody>
                  <a:tcPr horzOverflow="overflow">
                    <a:lnL cap="flat">
                      <a:noFill/>
                    </a:lnL>
                    <a:lnR cap="flat">
                      <a:noFill/>
                    </a:lnR>
                    <a:ln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a:t>
                      </a:r>
                    </a:p>
                  </a:txBody>
                  <a:tcPr horzOverflow="overflow">
                    <a:lnL cap="flat">
                      <a:noFill/>
                    </a:lnL>
                    <a:lnR cap="flat">
                      <a:noFill/>
                    </a:lnR>
                    <a:ln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7</a:t>
                      </a:r>
                    </a:p>
                  </a:txBody>
                  <a:tcPr horzOverflow="overflow">
                    <a:lnL cap="flat">
                      <a:noFill/>
                    </a:lnL>
                    <a:lnR cap="flat">
                      <a:noFill/>
                    </a:lnR>
                    <a:lnT>
                      <a:noFill/>
                    </a:lnT>
                    <a:lnB>
                      <a:noFill/>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8</a:t>
                      </a:r>
                    </a:p>
                  </a:txBody>
                  <a:tcPr horzOverflow="overflow">
                    <a:lnL cap="flat">
                      <a:noFill/>
                    </a:lnL>
                    <a:lnR cap="flat">
                      <a:noFill/>
                    </a:lnR>
                    <a:ln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9</a:t>
                      </a:r>
                    </a:p>
                  </a:txBody>
                  <a:tcPr horzOverflow="overflow">
                    <a:lnL cap="flat">
                      <a:noFill/>
                    </a:lnL>
                    <a:lnR cap="flat">
                      <a:noFill/>
                    </a:lnR>
                    <a:ln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10</a:t>
                      </a:r>
                    </a:p>
                  </a:txBody>
                  <a:tcPr horzOverflow="overflow">
                    <a:lnL cap="flat">
                      <a:noFill/>
                    </a:lnL>
                    <a:lnR cap="flat">
                      <a:noFill/>
                    </a:lnR>
                    <a:lnT>
                      <a:noFill/>
                    </a:lnT>
                    <a:lnB>
                      <a:noFill/>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11</a:t>
                      </a:r>
                    </a:p>
                  </a:txBody>
                  <a:tcPr horzOverflow="overflow">
                    <a:lnL cap="flat">
                      <a:noFill/>
                    </a:lnL>
                    <a:lnR cap="flat">
                      <a:noFill/>
                    </a:lnR>
                    <a:lnT>
                      <a:noFill/>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horzOverflow="overflow">
                    <a:lnL cap="flat">
                      <a:noFill/>
                    </a:lnL>
                    <a:lnR cap="flat">
                      <a:noFill/>
                    </a:lnR>
                    <a:lnT>
                      <a:noFill/>
                    </a:lnT>
                    <a:lnB cap="flat">
                      <a:noFill/>
                    </a:lnB>
                    <a:lnTlToBr>
                      <a:noFill/>
                    </a:lnTlToBr>
                    <a:lnBlToTr>
                      <a:noFill/>
                    </a:lnBlToTr>
                    <a:noFill/>
                  </a:tcPr>
                </a:tc>
              </a:tr>
            </a:tbl>
          </a:graphicData>
        </a:graphic>
      </p:graphicFrame>
      <p:sp>
        <p:nvSpPr>
          <p:cNvPr id="15" name="Footer Placeholder 14"/>
          <p:cNvSpPr>
            <a:spLocks noGrp="1"/>
          </p:cNvSpPr>
          <p:nvPr>
            <p:ph type="ftr" sz="quarter" idx="11"/>
          </p:nvPr>
        </p:nvSpPr>
        <p:spPr/>
        <p:txBody>
          <a:bodyPr/>
          <a:lstStyle/>
          <a:p>
            <a:r>
              <a:rPr lang="en-US" smtClean="0"/>
              <a:t>www.csemcq.com</a:t>
            </a:r>
            <a:endParaRPr lang="en-US"/>
          </a:p>
        </p:txBody>
      </p:sp>
      <p:sp>
        <p:nvSpPr>
          <p:cNvPr id="114745" name="Text Box 105"/>
          <p:cNvSpPr txBox="1">
            <a:spLocks noChangeArrowheads="1"/>
          </p:cNvSpPr>
          <p:nvPr/>
        </p:nvSpPr>
        <p:spPr bwMode="auto">
          <a:xfrm>
            <a:off x="762000" y="2133600"/>
            <a:ext cx="990600" cy="366713"/>
          </a:xfrm>
          <a:prstGeom prst="rect">
            <a:avLst/>
          </a:prstGeom>
          <a:noFill/>
          <a:ln w="9525">
            <a:noFill/>
            <a:miter lim="800000"/>
            <a:headEnd/>
            <a:tailEnd/>
          </a:ln>
        </p:spPr>
        <p:txBody>
          <a:bodyPr>
            <a:spAutoFit/>
          </a:bodyPr>
          <a:lstStyle/>
          <a:p>
            <a:pPr>
              <a:spcBef>
                <a:spcPct val="50000"/>
              </a:spcBef>
            </a:pPr>
            <a:r>
              <a:rPr lang="en-US" b="1"/>
              <a:t>START</a:t>
            </a:r>
          </a:p>
        </p:txBody>
      </p:sp>
      <p:sp>
        <p:nvSpPr>
          <p:cNvPr id="114746" name="Text Box 106"/>
          <p:cNvSpPr txBox="1">
            <a:spLocks noChangeArrowheads="1"/>
          </p:cNvSpPr>
          <p:nvPr/>
        </p:nvSpPr>
        <p:spPr bwMode="auto">
          <a:xfrm>
            <a:off x="762000" y="4495800"/>
            <a:ext cx="1143000" cy="366713"/>
          </a:xfrm>
          <a:prstGeom prst="rect">
            <a:avLst/>
          </a:prstGeom>
          <a:noFill/>
          <a:ln w="9525">
            <a:noFill/>
            <a:miter lim="800000"/>
            <a:headEnd/>
            <a:tailEnd/>
          </a:ln>
        </p:spPr>
        <p:txBody>
          <a:bodyPr>
            <a:spAutoFit/>
          </a:bodyPr>
          <a:lstStyle/>
          <a:p>
            <a:pPr>
              <a:spcBef>
                <a:spcPct val="50000"/>
              </a:spcBef>
            </a:pPr>
            <a:r>
              <a:rPr lang="en-US" b="1"/>
              <a:t>AVAIL</a:t>
            </a:r>
          </a:p>
        </p:txBody>
      </p:sp>
      <p:sp>
        <p:nvSpPr>
          <p:cNvPr id="114747" name="Rectangle 107"/>
          <p:cNvSpPr>
            <a:spLocks noChangeArrowheads="1"/>
          </p:cNvSpPr>
          <p:nvPr/>
        </p:nvSpPr>
        <p:spPr bwMode="auto">
          <a:xfrm>
            <a:off x="1676400" y="2133600"/>
            <a:ext cx="457200" cy="381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4748" name="Rectangle 108"/>
          <p:cNvSpPr>
            <a:spLocks noChangeArrowheads="1"/>
          </p:cNvSpPr>
          <p:nvPr/>
        </p:nvSpPr>
        <p:spPr bwMode="auto">
          <a:xfrm>
            <a:off x="1676400" y="4572000"/>
            <a:ext cx="533400" cy="381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4749" name="Text Box 109"/>
          <p:cNvSpPr txBox="1">
            <a:spLocks noChangeArrowheads="1"/>
          </p:cNvSpPr>
          <p:nvPr/>
        </p:nvSpPr>
        <p:spPr bwMode="auto">
          <a:xfrm>
            <a:off x="1676400" y="2133600"/>
            <a:ext cx="457200" cy="366713"/>
          </a:xfrm>
          <a:prstGeom prst="rect">
            <a:avLst/>
          </a:prstGeom>
          <a:noFill/>
          <a:ln w="9525">
            <a:noFill/>
            <a:miter lim="800000"/>
            <a:headEnd/>
            <a:tailEnd/>
          </a:ln>
        </p:spPr>
        <p:txBody>
          <a:bodyPr>
            <a:spAutoFit/>
          </a:bodyPr>
          <a:lstStyle/>
          <a:p>
            <a:pPr>
              <a:spcBef>
                <a:spcPct val="50000"/>
              </a:spcBef>
            </a:pPr>
            <a:r>
              <a:rPr lang="en-US"/>
              <a:t>5</a:t>
            </a:r>
          </a:p>
        </p:txBody>
      </p:sp>
      <p:sp>
        <p:nvSpPr>
          <p:cNvPr id="114750" name="Text Box 110"/>
          <p:cNvSpPr txBox="1">
            <a:spLocks noChangeArrowheads="1"/>
          </p:cNvSpPr>
          <p:nvPr/>
        </p:nvSpPr>
        <p:spPr bwMode="auto">
          <a:xfrm>
            <a:off x="1676400" y="4572000"/>
            <a:ext cx="533400" cy="366713"/>
          </a:xfrm>
          <a:prstGeom prst="rect">
            <a:avLst/>
          </a:prstGeom>
          <a:noFill/>
          <a:ln w="9525">
            <a:noFill/>
            <a:miter lim="800000"/>
            <a:headEnd/>
            <a:tailEnd/>
          </a:ln>
        </p:spPr>
        <p:txBody>
          <a:bodyPr>
            <a:spAutoFit/>
          </a:bodyPr>
          <a:lstStyle/>
          <a:p>
            <a:pPr>
              <a:spcBef>
                <a:spcPct val="50000"/>
              </a:spcBef>
            </a:pPr>
            <a:r>
              <a:rPr lang="en-US"/>
              <a:t>10</a:t>
            </a:r>
          </a:p>
        </p:txBody>
      </p:sp>
      <p:sp>
        <p:nvSpPr>
          <p:cNvPr id="114751" name="Line 111"/>
          <p:cNvSpPr>
            <a:spLocks noChangeShapeType="1"/>
          </p:cNvSpPr>
          <p:nvPr/>
        </p:nvSpPr>
        <p:spPr bwMode="auto">
          <a:xfrm>
            <a:off x="1981200" y="2514600"/>
            <a:ext cx="0" cy="914400"/>
          </a:xfrm>
          <a:prstGeom prst="line">
            <a:avLst/>
          </a:prstGeom>
          <a:noFill/>
          <a:ln w="9525">
            <a:solidFill>
              <a:schemeClr val="tx1"/>
            </a:solidFill>
            <a:round/>
            <a:headEnd/>
            <a:tailEnd/>
          </a:ln>
        </p:spPr>
        <p:txBody>
          <a:bodyPr/>
          <a:lstStyle/>
          <a:p>
            <a:endParaRPr lang="en-US"/>
          </a:p>
        </p:txBody>
      </p:sp>
      <p:sp>
        <p:nvSpPr>
          <p:cNvPr id="114752" name="Line 112"/>
          <p:cNvSpPr>
            <a:spLocks noChangeShapeType="1"/>
          </p:cNvSpPr>
          <p:nvPr/>
        </p:nvSpPr>
        <p:spPr bwMode="auto">
          <a:xfrm flipV="1">
            <a:off x="1981200" y="3429000"/>
            <a:ext cx="2057400" cy="0"/>
          </a:xfrm>
          <a:prstGeom prst="line">
            <a:avLst/>
          </a:prstGeom>
          <a:noFill/>
          <a:ln w="9525">
            <a:solidFill>
              <a:schemeClr val="tx1"/>
            </a:solidFill>
            <a:round/>
            <a:headEnd/>
            <a:tailEnd type="triangle" w="med" len="med"/>
          </a:ln>
        </p:spPr>
        <p:txBody>
          <a:bodyPr/>
          <a:lstStyle/>
          <a:p>
            <a:endParaRPr lang="en-US"/>
          </a:p>
        </p:txBody>
      </p:sp>
      <p:sp>
        <p:nvSpPr>
          <p:cNvPr id="114753" name="Line 113"/>
          <p:cNvSpPr>
            <a:spLocks noChangeShapeType="1"/>
          </p:cNvSpPr>
          <p:nvPr/>
        </p:nvSpPr>
        <p:spPr bwMode="auto">
          <a:xfrm>
            <a:off x="1981200" y="4953000"/>
            <a:ext cx="0" cy="457200"/>
          </a:xfrm>
          <a:prstGeom prst="line">
            <a:avLst/>
          </a:prstGeom>
          <a:noFill/>
          <a:ln w="9525">
            <a:solidFill>
              <a:schemeClr val="tx1"/>
            </a:solidFill>
            <a:round/>
            <a:headEnd/>
            <a:tailEnd/>
          </a:ln>
        </p:spPr>
        <p:txBody>
          <a:bodyPr/>
          <a:lstStyle/>
          <a:p>
            <a:endParaRPr lang="en-US"/>
          </a:p>
        </p:txBody>
      </p:sp>
      <p:sp>
        <p:nvSpPr>
          <p:cNvPr id="114754" name="Line 114"/>
          <p:cNvSpPr>
            <a:spLocks noChangeShapeType="1"/>
          </p:cNvSpPr>
          <p:nvPr/>
        </p:nvSpPr>
        <p:spPr bwMode="auto">
          <a:xfrm>
            <a:off x="1981200" y="5410200"/>
            <a:ext cx="21336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idx="1"/>
          </p:nvPr>
        </p:nvSpPr>
        <p:spPr>
          <a:xfrm>
            <a:off x="0" y="0"/>
            <a:ext cx="9144000" cy="6858000"/>
          </a:xfrm>
        </p:spPr>
        <p:txBody>
          <a:bodyPr>
            <a:normAutofit fontScale="92500" lnSpcReduction="10000"/>
          </a:bodyPr>
          <a:lstStyle/>
          <a:p>
            <a:pPr eaLnBrk="1" hangingPunct="1"/>
            <a:r>
              <a:rPr lang="en-US" smtClean="0"/>
              <a:t>Insertion in a Linked List- Algorithms which insert  nodes into linked lists come up in various situations. Three main cases to be discussed are:</a:t>
            </a:r>
          </a:p>
          <a:p>
            <a:pPr eaLnBrk="1" hangingPunct="1"/>
            <a:r>
              <a:rPr lang="en-US" smtClean="0"/>
              <a:t>Inserting node at the beginning of the List</a:t>
            </a:r>
          </a:p>
          <a:p>
            <a:pPr eaLnBrk="1" hangingPunct="1"/>
            <a:r>
              <a:rPr lang="en-US" smtClean="0"/>
              <a:t>Inserting node after the node with a given location</a:t>
            </a:r>
          </a:p>
          <a:p>
            <a:pPr eaLnBrk="1" hangingPunct="1"/>
            <a:r>
              <a:rPr lang="en-US" smtClean="0"/>
              <a:t>Inserting node into a sorted list.</a:t>
            </a:r>
          </a:p>
          <a:p>
            <a:pPr eaLnBrk="1" hangingPunct="1">
              <a:buFontTx/>
              <a:buNone/>
            </a:pPr>
            <a:r>
              <a:rPr lang="en-US" smtClean="0"/>
              <a:t>		For all algorithms, variable </a:t>
            </a:r>
            <a:r>
              <a:rPr lang="en-US" b="1" smtClean="0"/>
              <a:t>ITEM</a:t>
            </a:r>
            <a:r>
              <a:rPr lang="en-US" smtClean="0"/>
              <a:t> contains the new information to be added to the list. All cases follow some common steps:</a:t>
            </a:r>
          </a:p>
          <a:p>
            <a:pPr eaLnBrk="1" hangingPunct="1"/>
            <a:r>
              <a:rPr lang="en-US" smtClean="0"/>
              <a:t>Checking to see if free space is available in AVAIL list. If AVAIL=NULL, algorithm will print </a:t>
            </a:r>
            <a:r>
              <a:rPr lang="en-US" b="1" u="sng" smtClean="0"/>
              <a:t>overflow</a:t>
            </a:r>
          </a:p>
          <a:p>
            <a:pPr eaLnBrk="1" hangingPunct="1"/>
            <a:r>
              <a:rPr lang="en-US" smtClean="0"/>
              <a:t>Removing first node from AVAIL list. Using variable NEW to keep track of location of new node, this step can be implemented by the pair of assignments (in this order)</a:t>
            </a:r>
          </a:p>
          <a:p>
            <a:pPr eaLnBrk="1" hangingPunct="1">
              <a:buFontTx/>
              <a:buNone/>
            </a:pPr>
            <a:r>
              <a:rPr lang="en-US" smtClean="0"/>
              <a:t>		       NEW:= AVAIL and AVAIL:=LINK[AVAIL]</a:t>
            </a:r>
          </a:p>
          <a:p>
            <a:pPr eaLnBrk="1" hangingPunct="1"/>
            <a:r>
              <a:rPr lang="en-US" smtClean="0"/>
              <a:t>Copying new information into new node</a:t>
            </a:r>
          </a:p>
          <a:p>
            <a:pPr eaLnBrk="1" hangingPunct="1">
              <a:buFontTx/>
              <a:buNone/>
            </a:pPr>
            <a:r>
              <a:rPr lang="en-US" smtClean="0"/>
              <a:t>      		INFO[NEW]:=ITEM</a:t>
            </a:r>
          </a:p>
          <a:p>
            <a:pPr eaLnBrk="1" hangingPunct="1">
              <a:buFontTx/>
              <a:buNone/>
            </a:pPr>
            <a:endParaRPr lang="en-US" b="1" u="sng"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idx="1"/>
          </p:nvPr>
        </p:nvSpPr>
        <p:spPr>
          <a:xfrm>
            <a:off x="0" y="0"/>
            <a:ext cx="9144000" cy="6858000"/>
          </a:xfrm>
        </p:spPr>
        <p:txBody>
          <a:bodyPr/>
          <a:lstStyle/>
          <a:p>
            <a:pPr eaLnBrk="1" hangingPunct="1"/>
            <a:endParaRPr lang="en-US" smtClean="0"/>
          </a:p>
          <a:p>
            <a:pPr eaLnBrk="1" hangingPunct="1"/>
            <a:endParaRPr lang="en-US" smtClean="0"/>
          </a:p>
          <a:p>
            <a:pPr eaLnBrk="1" hangingPunct="1"/>
            <a:endParaRPr lang="en-US" smtClean="0"/>
          </a:p>
        </p:txBody>
      </p:sp>
      <p:sp>
        <p:nvSpPr>
          <p:cNvPr id="55" name="Footer Placeholder 54"/>
          <p:cNvSpPr>
            <a:spLocks noGrp="1"/>
          </p:cNvSpPr>
          <p:nvPr>
            <p:ph type="ftr" sz="quarter" idx="11"/>
          </p:nvPr>
        </p:nvSpPr>
        <p:spPr/>
        <p:txBody>
          <a:bodyPr/>
          <a:lstStyle/>
          <a:p>
            <a:r>
              <a:rPr lang="en-US" smtClean="0"/>
              <a:t>www.csemcq.com</a:t>
            </a:r>
            <a:endParaRPr lang="en-US"/>
          </a:p>
        </p:txBody>
      </p:sp>
      <p:sp>
        <p:nvSpPr>
          <p:cNvPr id="116739" name="Rectangle 5"/>
          <p:cNvSpPr>
            <a:spLocks noChangeArrowheads="1"/>
          </p:cNvSpPr>
          <p:nvPr/>
        </p:nvSpPr>
        <p:spPr bwMode="auto">
          <a:xfrm>
            <a:off x="762000" y="2819400"/>
            <a:ext cx="609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6740" name="Rectangle 6"/>
          <p:cNvSpPr>
            <a:spLocks noChangeArrowheads="1"/>
          </p:cNvSpPr>
          <p:nvPr/>
        </p:nvSpPr>
        <p:spPr bwMode="auto">
          <a:xfrm>
            <a:off x="2133600" y="3276600"/>
            <a:ext cx="12954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6741" name="Rectangle 7"/>
          <p:cNvSpPr>
            <a:spLocks noChangeArrowheads="1"/>
          </p:cNvSpPr>
          <p:nvPr/>
        </p:nvSpPr>
        <p:spPr bwMode="auto">
          <a:xfrm>
            <a:off x="4953000" y="3200400"/>
            <a:ext cx="10668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6742" name="Rectangle 8"/>
          <p:cNvSpPr>
            <a:spLocks noChangeArrowheads="1"/>
          </p:cNvSpPr>
          <p:nvPr/>
        </p:nvSpPr>
        <p:spPr bwMode="auto">
          <a:xfrm>
            <a:off x="6934200" y="3200400"/>
            <a:ext cx="10668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6743" name="Line 9"/>
          <p:cNvSpPr>
            <a:spLocks noChangeShapeType="1"/>
          </p:cNvSpPr>
          <p:nvPr/>
        </p:nvSpPr>
        <p:spPr bwMode="auto">
          <a:xfrm>
            <a:off x="2971800" y="3276600"/>
            <a:ext cx="0" cy="457200"/>
          </a:xfrm>
          <a:prstGeom prst="line">
            <a:avLst/>
          </a:prstGeom>
          <a:noFill/>
          <a:ln w="9525">
            <a:solidFill>
              <a:schemeClr val="tx1"/>
            </a:solidFill>
            <a:round/>
            <a:headEnd/>
            <a:tailEnd/>
          </a:ln>
        </p:spPr>
        <p:txBody>
          <a:bodyPr/>
          <a:lstStyle/>
          <a:p>
            <a:endParaRPr lang="en-US"/>
          </a:p>
        </p:txBody>
      </p:sp>
      <p:sp>
        <p:nvSpPr>
          <p:cNvPr id="116744" name="Line 10"/>
          <p:cNvSpPr>
            <a:spLocks noChangeShapeType="1"/>
          </p:cNvSpPr>
          <p:nvPr/>
        </p:nvSpPr>
        <p:spPr bwMode="auto">
          <a:xfrm>
            <a:off x="5410200" y="3200400"/>
            <a:ext cx="0" cy="457200"/>
          </a:xfrm>
          <a:prstGeom prst="line">
            <a:avLst/>
          </a:prstGeom>
          <a:noFill/>
          <a:ln w="9525">
            <a:solidFill>
              <a:schemeClr val="tx1"/>
            </a:solidFill>
            <a:round/>
            <a:headEnd/>
            <a:tailEnd/>
          </a:ln>
        </p:spPr>
        <p:txBody>
          <a:bodyPr/>
          <a:lstStyle/>
          <a:p>
            <a:endParaRPr lang="en-US"/>
          </a:p>
        </p:txBody>
      </p:sp>
      <p:sp>
        <p:nvSpPr>
          <p:cNvPr id="116745" name="Line 11"/>
          <p:cNvSpPr>
            <a:spLocks noChangeShapeType="1"/>
          </p:cNvSpPr>
          <p:nvPr/>
        </p:nvSpPr>
        <p:spPr bwMode="auto">
          <a:xfrm>
            <a:off x="7467600" y="3200400"/>
            <a:ext cx="0" cy="457200"/>
          </a:xfrm>
          <a:prstGeom prst="line">
            <a:avLst/>
          </a:prstGeom>
          <a:noFill/>
          <a:ln w="9525">
            <a:solidFill>
              <a:schemeClr val="tx1"/>
            </a:solidFill>
            <a:round/>
            <a:headEnd/>
            <a:tailEnd/>
          </a:ln>
        </p:spPr>
        <p:txBody>
          <a:bodyPr/>
          <a:lstStyle/>
          <a:p>
            <a:endParaRPr lang="en-US"/>
          </a:p>
        </p:txBody>
      </p:sp>
      <p:sp>
        <p:nvSpPr>
          <p:cNvPr id="116746" name="Oval 12"/>
          <p:cNvSpPr>
            <a:spLocks noChangeArrowheads="1"/>
          </p:cNvSpPr>
          <p:nvPr/>
        </p:nvSpPr>
        <p:spPr bwMode="auto">
          <a:xfrm>
            <a:off x="990600" y="30480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6747" name="Line 22"/>
          <p:cNvSpPr>
            <a:spLocks noChangeShapeType="1"/>
          </p:cNvSpPr>
          <p:nvPr/>
        </p:nvSpPr>
        <p:spPr bwMode="auto">
          <a:xfrm>
            <a:off x="1752600" y="3429000"/>
            <a:ext cx="381000" cy="0"/>
          </a:xfrm>
          <a:prstGeom prst="line">
            <a:avLst/>
          </a:prstGeom>
          <a:noFill/>
          <a:ln w="9525">
            <a:solidFill>
              <a:schemeClr val="tx1"/>
            </a:solidFill>
            <a:prstDash val="dash"/>
            <a:round/>
            <a:headEnd/>
            <a:tailEnd type="triangle" w="med" len="med"/>
          </a:ln>
        </p:spPr>
        <p:txBody>
          <a:bodyPr/>
          <a:lstStyle/>
          <a:p>
            <a:endParaRPr lang="en-US"/>
          </a:p>
        </p:txBody>
      </p:sp>
      <p:sp>
        <p:nvSpPr>
          <p:cNvPr id="116748" name="Oval 23"/>
          <p:cNvSpPr>
            <a:spLocks noChangeArrowheads="1"/>
          </p:cNvSpPr>
          <p:nvPr/>
        </p:nvSpPr>
        <p:spPr bwMode="auto">
          <a:xfrm>
            <a:off x="3124200" y="3457575"/>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6749" name="Oval 24"/>
          <p:cNvSpPr>
            <a:spLocks noChangeArrowheads="1"/>
          </p:cNvSpPr>
          <p:nvPr/>
        </p:nvSpPr>
        <p:spPr bwMode="auto">
          <a:xfrm>
            <a:off x="5638800" y="34290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6750" name="Line 26"/>
          <p:cNvSpPr>
            <a:spLocks noChangeShapeType="1"/>
          </p:cNvSpPr>
          <p:nvPr/>
        </p:nvSpPr>
        <p:spPr bwMode="auto">
          <a:xfrm>
            <a:off x="3200400" y="3505200"/>
            <a:ext cx="1143000" cy="0"/>
          </a:xfrm>
          <a:prstGeom prst="line">
            <a:avLst/>
          </a:prstGeom>
          <a:noFill/>
          <a:ln w="9525">
            <a:solidFill>
              <a:schemeClr val="tx1"/>
            </a:solidFill>
            <a:prstDash val="dash"/>
            <a:round/>
            <a:headEnd/>
            <a:tailEnd/>
          </a:ln>
        </p:spPr>
        <p:txBody>
          <a:bodyPr/>
          <a:lstStyle/>
          <a:p>
            <a:endParaRPr lang="en-US"/>
          </a:p>
        </p:txBody>
      </p:sp>
      <p:sp>
        <p:nvSpPr>
          <p:cNvPr id="116751" name="Line 27"/>
          <p:cNvSpPr>
            <a:spLocks noChangeShapeType="1"/>
          </p:cNvSpPr>
          <p:nvPr/>
        </p:nvSpPr>
        <p:spPr bwMode="auto">
          <a:xfrm>
            <a:off x="1066800" y="3048000"/>
            <a:ext cx="457200" cy="0"/>
          </a:xfrm>
          <a:prstGeom prst="line">
            <a:avLst/>
          </a:prstGeom>
          <a:noFill/>
          <a:ln w="9525">
            <a:solidFill>
              <a:schemeClr val="tx1"/>
            </a:solidFill>
            <a:prstDash val="dash"/>
            <a:round/>
            <a:headEnd/>
            <a:tailEnd/>
          </a:ln>
        </p:spPr>
        <p:txBody>
          <a:bodyPr/>
          <a:lstStyle/>
          <a:p>
            <a:endParaRPr lang="en-US"/>
          </a:p>
        </p:txBody>
      </p:sp>
      <p:sp>
        <p:nvSpPr>
          <p:cNvPr id="116752" name="Line 28"/>
          <p:cNvSpPr>
            <a:spLocks noChangeShapeType="1"/>
          </p:cNvSpPr>
          <p:nvPr/>
        </p:nvSpPr>
        <p:spPr bwMode="auto">
          <a:xfrm>
            <a:off x="1524000" y="3048000"/>
            <a:ext cx="0" cy="381000"/>
          </a:xfrm>
          <a:prstGeom prst="line">
            <a:avLst/>
          </a:prstGeom>
          <a:noFill/>
          <a:ln w="9525">
            <a:solidFill>
              <a:schemeClr val="tx1"/>
            </a:solidFill>
            <a:prstDash val="dash"/>
            <a:round/>
            <a:headEnd/>
            <a:tailEnd/>
          </a:ln>
        </p:spPr>
        <p:txBody>
          <a:bodyPr/>
          <a:lstStyle/>
          <a:p>
            <a:endParaRPr lang="en-US"/>
          </a:p>
        </p:txBody>
      </p:sp>
      <p:sp>
        <p:nvSpPr>
          <p:cNvPr id="116753" name="Line 29"/>
          <p:cNvSpPr>
            <a:spLocks noChangeShapeType="1"/>
          </p:cNvSpPr>
          <p:nvPr/>
        </p:nvSpPr>
        <p:spPr bwMode="auto">
          <a:xfrm>
            <a:off x="1524000" y="3429000"/>
            <a:ext cx="228600" cy="0"/>
          </a:xfrm>
          <a:prstGeom prst="line">
            <a:avLst/>
          </a:prstGeom>
          <a:noFill/>
          <a:ln w="9525">
            <a:solidFill>
              <a:schemeClr val="tx1"/>
            </a:solidFill>
            <a:prstDash val="dash"/>
            <a:round/>
            <a:headEnd/>
            <a:tailEnd/>
          </a:ln>
        </p:spPr>
        <p:txBody>
          <a:bodyPr/>
          <a:lstStyle/>
          <a:p>
            <a:endParaRPr lang="en-US"/>
          </a:p>
        </p:txBody>
      </p:sp>
      <p:sp>
        <p:nvSpPr>
          <p:cNvPr id="116754" name="Text Box 30"/>
          <p:cNvSpPr txBox="1">
            <a:spLocks noChangeArrowheads="1"/>
          </p:cNvSpPr>
          <p:nvPr/>
        </p:nvSpPr>
        <p:spPr bwMode="auto">
          <a:xfrm>
            <a:off x="533400" y="2452688"/>
            <a:ext cx="990600" cy="366712"/>
          </a:xfrm>
          <a:prstGeom prst="rect">
            <a:avLst/>
          </a:prstGeom>
          <a:noFill/>
          <a:ln w="9525">
            <a:noFill/>
            <a:miter lim="800000"/>
            <a:headEnd/>
            <a:tailEnd/>
          </a:ln>
        </p:spPr>
        <p:txBody>
          <a:bodyPr>
            <a:spAutoFit/>
          </a:bodyPr>
          <a:lstStyle/>
          <a:p>
            <a:pPr>
              <a:spcBef>
                <a:spcPct val="50000"/>
              </a:spcBef>
            </a:pPr>
            <a:r>
              <a:rPr lang="en-US" b="1"/>
              <a:t>AVAIL</a:t>
            </a:r>
          </a:p>
        </p:txBody>
      </p:sp>
      <p:sp>
        <p:nvSpPr>
          <p:cNvPr id="116755" name="Text Box 31"/>
          <p:cNvSpPr txBox="1">
            <a:spLocks noChangeArrowheads="1"/>
          </p:cNvSpPr>
          <p:nvPr/>
        </p:nvSpPr>
        <p:spPr bwMode="auto">
          <a:xfrm>
            <a:off x="2438400" y="3748088"/>
            <a:ext cx="838200" cy="366712"/>
          </a:xfrm>
          <a:prstGeom prst="rect">
            <a:avLst/>
          </a:prstGeom>
          <a:noFill/>
          <a:ln w="9525">
            <a:noFill/>
            <a:miter lim="800000"/>
            <a:headEnd/>
            <a:tailEnd/>
          </a:ln>
        </p:spPr>
        <p:txBody>
          <a:bodyPr>
            <a:spAutoFit/>
          </a:bodyPr>
          <a:lstStyle/>
          <a:p>
            <a:pPr>
              <a:spcBef>
                <a:spcPct val="50000"/>
              </a:spcBef>
            </a:pPr>
            <a:r>
              <a:rPr lang="en-US" b="1"/>
              <a:t>NEW</a:t>
            </a:r>
          </a:p>
        </p:txBody>
      </p:sp>
      <p:sp>
        <p:nvSpPr>
          <p:cNvPr id="116756" name="Text Box 32"/>
          <p:cNvSpPr txBox="1">
            <a:spLocks noChangeArrowheads="1"/>
          </p:cNvSpPr>
          <p:nvPr/>
        </p:nvSpPr>
        <p:spPr bwMode="auto">
          <a:xfrm>
            <a:off x="2133600" y="3276600"/>
            <a:ext cx="762000" cy="366713"/>
          </a:xfrm>
          <a:prstGeom prst="rect">
            <a:avLst/>
          </a:prstGeom>
          <a:noFill/>
          <a:ln w="9525">
            <a:noFill/>
            <a:miter lim="800000"/>
            <a:headEnd/>
            <a:tailEnd/>
          </a:ln>
        </p:spPr>
        <p:txBody>
          <a:bodyPr>
            <a:spAutoFit/>
          </a:bodyPr>
          <a:lstStyle/>
          <a:p>
            <a:pPr>
              <a:spcBef>
                <a:spcPct val="50000"/>
              </a:spcBef>
            </a:pPr>
            <a:r>
              <a:rPr lang="en-US"/>
              <a:t>ITEM</a:t>
            </a:r>
          </a:p>
        </p:txBody>
      </p:sp>
      <p:sp>
        <p:nvSpPr>
          <p:cNvPr id="116757" name="Line 33"/>
          <p:cNvSpPr>
            <a:spLocks noChangeShapeType="1"/>
          </p:cNvSpPr>
          <p:nvPr/>
        </p:nvSpPr>
        <p:spPr bwMode="auto">
          <a:xfrm>
            <a:off x="5638800" y="3429000"/>
            <a:ext cx="1295400" cy="0"/>
          </a:xfrm>
          <a:prstGeom prst="line">
            <a:avLst/>
          </a:prstGeom>
          <a:noFill/>
          <a:ln w="9525">
            <a:solidFill>
              <a:schemeClr val="tx1"/>
            </a:solidFill>
            <a:round/>
            <a:headEnd/>
            <a:tailEnd type="triangle" w="med" len="med"/>
          </a:ln>
        </p:spPr>
        <p:txBody>
          <a:bodyPr/>
          <a:lstStyle/>
          <a:p>
            <a:endParaRPr lang="en-US"/>
          </a:p>
        </p:txBody>
      </p:sp>
      <p:sp>
        <p:nvSpPr>
          <p:cNvPr id="116758" name="Line 34"/>
          <p:cNvSpPr>
            <a:spLocks noChangeShapeType="1"/>
          </p:cNvSpPr>
          <p:nvPr/>
        </p:nvSpPr>
        <p:spPr bwMode="auto">
          <a:xfrm>
            <a:off x="7696200" y="3352800"/>
            <a:ext cx="152400" cy="152400"/>
          </a:xfrm>
          <a:prstGeom prst="line">
            <a:avLst/>
          </a:prstGeom>
          <a:noFill/>
          <a:ln w="9525">
            <a:solidFill>
              <a:schemeClr val="tx1"/>
            </a:solidFill>
            <a:round/>
            <a:headEnd/>
            <a:tailEnd/>
          </a:ln>
        </p:spPr>
        <p:txBody>
          <a:bodyPr/>
          <a:lstStyle/>
          <a:p>
            <a:endParaRPr lang="en-US"/>
          </a:p>
        </p:txBody>
      </p:sp>
      <p:sp>
        <p:nvSpPr>
          <p:cNvPr id="116759" name="Line 35"/>
          <p:cNvSpPr>
            <a:spLocks noChangeShapeType="1"/>
          </p:cNvSpPr>
          <p:nvPr/>
        </p:nvSpPr>
        <p:spPr bwMode="auto">
          <a:xfrm flipH="1">
            <a:off x="7696200" y="3352800"/>
            <a:ext cx="152400" cy="152400"/>
          </a:xfrm>
          <a:prstGeom prst="line">
            <a:avLst/>
          </a:prstGeom>
          <a:noFill/>
          <a:ln w="9525">
            <a:solidFill>
              <a:schemeClr val="tx1"/>
            </a:solidFill>
            <a:round/>
            <a:headEnd/>
            <a:tailEnd/>
          </a:ln>
        </p:spPr>
        <p:txBody>
          <a:bodyPr/>
          <a:lstStyle/>
          <a:p>
            <a:endParaRPr lang="en-US"/>
          </a:p>
        </p:txBody>
      </p:sp>
      <p:sp>
        <p:nvSpPr>
          <p:cNvPr id="116760" name="Rectangle 37"/>
          <p:cNvSpPr>
            <a:spLocks noChangeArrowheads="1"/>
          </p:cNvSpPr>
          <p:nvPr/>
        </p:nvSpPr>
        <p:spPr bwMode="auto">
          <a:xfrm>
            <a:off x="2667000" y="685800"/>
            <a:ext cx="9144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6761" name="Rectangle 38"/>
          <p:cNvSpPr>
            <a:spLocks noChangeArrowheads="1"/>
          </p:cNvSpPr>
          <p:nvPr/>
        </p:nvSpPr>
        <p:spPr bwMode="auto">
          <a:xfrm>
            <a:off x="3886200" y="685800"/>
            <a:ext cx="1066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6762" name="Rectangle 39"/>
          <p:cNvSpPr>
            <a:spLocks noChangeArrowheads="1"/>
          </p:cNvSpPr>
          <p:nvPr/>
        </p:nvSpPr>
        <p:spPr bwMode="auto">
          <a:xfrm>
            <a:off x="5562600" y="685800"/>
            <a:ext cx="1066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6763" name="Rectangle 40"/>
          <p:cNvSpPr>
            <a:spLocks noChangeArrowheads="1"/>
          </p:cNvSpPr>
          <p:nvPr/>
        </p:nvSpPr>
        <p:spPr bwMode="auto">
          <a:xfrm>
            <a:off x="7162800" y="685800"/>
            <a:ext cx="990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6764" name="Rectangle 41"/>
          <p:cNvSpPr>
            <a:spLocks noChangeArrowheads="1"/>
          </p:cNvSpPr>
          <p:nvPr/>
        </p:nvSpPr>
        <p:spPr bwMode="auto">
          <a:xfrm>
            <a:off x="1600200" y="304800"/>
            <a:ext cx="5334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6765" name="Oval 42"/>
          <p:cNvSpPr>
            <a:spLocks noChangeArrowheads="1"/>
          </p:cNvSpPr>
          <p:nvPr/>
        </p:nvSpPr>
        <p:spPr bwMode="auto">
          <a:xfrm>
            <a:off x="1828800" y="4572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6766" name="Line 44"/>
          <p:cNvSpPr>
            <a:spLocks noChangeShapeType="1"/>
          </p:cNvSpPr>
          <p:nvPr/>
        </p:nvSpPr>
        <p:spPr bwMode="auto">
          <a:xfrm>
            <a:off x="3352800" y="952500"/>
            <a:ext cx="533400" cy="0"/>
          </a:xfrm>
          <a:prstGeom prst="line">
            <a:avLst/>
          </a:prstGeom>
          <a:noFill/>
          <a:ln w="9525">
            <a:solidFill>
              <a:schemeClr val="tx1"/>
            </a:solidFill>
            <a:round/>
            <a:headEnd/>
            <a:tailEnd type="triangle" w="med" len="med"/>
          </a:ln>
        </p:spPr>
        <p:txBody>
          <a:bodyPr/>
          <a:lstStyle/>
          <a:p>
            <a:endParaRPr lang="en-US"/>
          </a:p>
        </p:txBody>
      </p:sp>
      <p:sp>
        <p:nvSpPr>
          <p:cNvPr id="116767" name="Line 45"/>
          <p:cNvSpPr>
            <a:spLocks noChangeShapeType="1"/>
          </p:cNvSpPr>
          <p:nvPr/>
        </p:nvSpPr>
        <p:spPr bwMode="auto">
          <a:xfrm flipV="1">
            <a:off x="6419850" y="914400"/>
            <a:ext cx="742950" cy="28575"/>
          </a:xfrm>
          <a:prstGeom prst="line">
            <a:avLst/>
          </a:prstGeom>
          <a:noFill/>
          <a:ln w="9525">
            <a:solidFill>
              <a:schemeClr val="tx1"/>
            </a:solidFill>
            <a:round/>
            <a:headEnd/>
            <a:tailEnd type="triangle" w="med" len="med"/>
          </a:ln>
        </p:spPr>
        <p:txBody>
          <a:bodyPr/>
          <a:lstStyle/>
          <a:p>
            <a:endParaRPr lang="en-US"/>
          </a:p>
        </p:txBody>
      </p:sp>
      <p:sp>
        <p:nvSpPr>
          <p:cNvPr id="116768" name="Line 46"/>
          <p:cNvSpPr>
            <a:spLocks noChangeShapeType="1"/>
          </p:cNvSpPr>
          <p:nvPr/>
        </p:nvSpPr>
        <p:spPr bwMode="auto">
          <a:xfrm>
            <a:off x="3048000" y="685800"/>
            <a:ext cx="0" cy="533400"/>
          </a:xfrm>
          <a:prstGeom prst="line">
            <a:avLst/>
          </a:prstGeom>
          <a:noFill/>
          <a:ln w="9525">
            <a:solidFill>
              <a:schemeClr val="tx1"/>
            </a:solidFill>
            <a:round/>
            <a:headEnd/>
            <a:tailEnd/>
          </a:ln>
        </p:spPr>
        <p:txBody>
          <a:bodyPr/>
          <a:lstStyle/>
          <a:p>
            <a:endParaRPr lang="en-US"/>
          </a:p>
        </p:txBody>
      </p:sp>
      <p:sp>
        <p:nvSpPr>
          <p:cNvPr id="116769" name="Line 47"/>
          <p:cNvSpPr>
            <a:spLocks noChangeShapeType="1"/>
          </p:cNvSpPr>
          <p:nvPr/>
        </p:nvSpPr>
        <p:spPr bwMode="auto">
          <a:xfrm>
            <a:off x="4343400" y="685800"/>
            <a:ext cx="0" cy="533400"/>
          </a:xfrm>
          <a:prstGeom prst="line">
            <a:avLst/>
          </a:prstGeom>
          <a:noFill/>
          <a:ln w="9525">
            <a:solidFill>
              <a:schemeClr val="tx1"/>
            </a:solidFill>
            <a:round/>
            <a:headEnd/>
            <a:tailEnd/>
          </a:ln>
        </p:spPr>
        <p:txBody>
          <a:bodyPr/>
          <a:lstStyle/>
          <a:p>
            <a:endParaRPr lang="en-US"/>
          </a:p>
        </p:txBody>
      </p:sp>
      <p:sp>
        <p:nvSpPr>
          <p:cNvPr id="116770" name="Oval 48"/>
          <p:cNvSpPr>
            <a:spLocks noChangeArrowheads="1"/>
          </p:cNvSpPr>
          <p:nvPr/>
        </p:nvSpPr>
        <p:spPr bwMode="auto">
          <a:xfrm>
            <a:off x="3276600" y="914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6771" name="Oval 49"/>
          <p:cNvSpPr>
            <a:spLocks noChangeArrowheads="1"/>
          </p:cNvSpPr>
          <p:nvPr/>
        </p:nvSpPr>
        <p:spPr bwMode="auto">
          <a:xfrm>
            <a:off x="4724400" y="914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6772" name="Oval 50"/>
          <p:cNvSpPr>
            <a:spLocks noChangeArrowheads="1"/>
          </p:cNvSpPr>
          <p:nvPr/>
        </p:nvSpPr>
        <p:spPr bwMode="auto">
          <a:xfrm>
            <a:off x="6324600" y="914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6773" name="Line 51"/>
          <p:cNvSpPr>
            <a:spLocks noChangeShapeType="1"/>
          </p:cNvSpPr>
          <p:nvPr/>
        </p:nvSpPr>
        <p:spPr bwMode="auto">
          <a:xfrm>
            <a:off x="7620000" y="685800"/>
            <a:ext cx="533400" cy="533400"/>
          </a:xfrm>
          <a:prstGeom prst="line">
            <a:avLst/>
          </a:prstGeom>
          <a:noFill/>
          <a:ln w="9525">
            <a:solidFill>
              <a:schemeClr val="tx1"/>
            </a:solidFill>
            <a:round/>
            <a:headEnd/>
            <a:tailEnd/>
          </a:ln>
        </p:spPr>
        <p:txBody>
          <a:bodyPr/>
          <a:lstStyle/>
          <a:p>
            <a:endParaRPr lang="en-US"/>
          </a:p>
        </p:txBody>
      </p:sp>
      <p:sp>
        <p:nvSpPr>
          <p:cNvPr id="116774" name="Text Box 55"/>
          <p:cNvSpPr txBox="1">
            <a:spLocks noChangeArrowheads="1"/>
          </p:cNvSpPr>
          <p:nvPr/>
        </p:nvSpPr>
        <p:spPr bwMode="auto">
          <a:xfrm>
            <a:off x="685800" y="228600"/>
            <a:ext cx="1066800" cy="366713"/>
          </a:xfrm>
          <a:prstGeom prst="rect">
            <a:avLst/>
          </a:prstGeom>
          <a:noFill/>
          <a:ln w="9525">
            <a:noFill/>
            <a:miter lim="800000"/>
            <a:headEnd/>
            <a:tailEnd/>
          </a:ln>
        </p:spPr>
        <p:txBody>
          <a:bodyPr>
            <a:spAutoFit/>
          </a:bodyPr>
          <a:lstStyle/>
          <a:p>
            <a:pPr>
              <a:spcBef>
                <a:spcPct val="50000"/>
              </a:spcBef>
            </a:pPr>
            <a:r>
              <a:rPr lang="en-US" b="1"/>
              <a:t>START</a:t>
            </a:r>
          </a:p>
        </p:txBody>
      </p:sp>
      <p:sp>
        <p:nvSpPr>
          <p:cNvPr id="116775" name="Line 56"/>
          <p:cNvSpPr>
            <a:spLocks noChangeShapeType="1"/>
          </p:cNvSpPr>
          <p:nvPr/>
        </p:nvSpPr>
        <p:spPr bwMode="auto">
          <a:xfrm>
            <a:off x="4800600" y="914400"/>
            <a:ext cx="762000" cy="0"/>
          </a:xfrm>
          <a:prstGeom prst="line">
            <a:avLst/>
          </a:prstGeom>
          <a:noFill/>
          <a:ln w="9525">
            <a:solidFill>
              <a:schemeClr val="tx1"/>
            </a:solidFill>
            <a:round/>
            <a:headEnd/>
            <a:tailEnd type="triangle" w="med" len="med"/>
          </a:ln>
        </p:spPr>
        <p:txBody>
          <a:bodyPr/>
          <a:lstStyle/>
          <a:p>
            <a:endParaRPr lang="en-US"/>
          </a:p>
        </p:txBody>
      </p:sp>
      <p:sp>
        <p:nvSpPr>
          <p:cNvPr id="79888" name="Line 16"/>
          <p:cNvSpPr>
            <a:spLocks noChangeShapeType="1"/>
          </p:cNvSpPr>
          <p:nvPr/>
        </p:nvSpPr>
        <p:spPr bwMode="auto">
          <a:xfrm>
            <a:off x="990600" y="3124200"/>
            <a:ext cx="0" cy="1371600"/>
          </a:xfrm>
          <a:prstGeom prst="line">
            <a:avLst/>
          </a:prstGeom>
          <a:noFill/>
          <a:ln w="9525">
            <a:solidFill>
              <a:schemeClr val="tx1"/>
            </a:solidFill>
            <a:round/>
            <a:headEnd/>
            <a:tailEnd/>
          </a:ln>
        </p:spPr>
        <p:txBody>
          <a:bodyPr/>
          <a:lstStyle/>
          <a:p>
            <a:endParaRPr lang="en-US"/>
          </a:p>
        </p:txBody>
      </p:sp>
      <p:sp>
        <p:nvSpPr>
          <p:cNvPr id="79889" name="Line 17"/>
          <p:cNvSpPr>
            <a:spLocks noChangeShapeType="1"/>
          </p:cNvSpPr>
          <p:nvPr/>
        </p:nvSpPr>
        <p:spPr bwMode="auto">
          <a:xfrm>
            <a:off x="990600" y="4495800"/>
            <a:ext cx="3352800" cy="0"/>
          </a:xfrm>
          <a:prstGeom prst="line">
            <a:avLst/>
          </a:prstGeom>
          <a:noFill/>
          <a:ln w="9525">
            <a:solidFill>
              <a:schemeClr val="tx1"/>
            </a:solidFill>
            <a:round/>
            <a:headEnd/>
            <a:tailEnd/>
          </a:ln>
        </p:spPr>
        <p:txBody>
          <a:bodyPr/>
          <a:lstStyle/>
          <a:p>
            <a:endParaRPr lang="en-US"/>
          </a:p>
        </p:txBody>
      </p:sp>
      <p:sp>
        <p:nvSpPr>
          <p:cNvPr id="79890" name="Line 18"/>
          <p:cNvSpPr>
            <a:spLocks noChangeShapeType="1"/>
          </p:cNvSpPr>
          <p:nvPr/>
        </p:nvSpPr>
        <p:spPr bwMode="auto">
          <a:xfrm flipV="1">
            <a:off x="4343400" y="3505200"/>
            <a:ext cx="0" cy="990600"/>
          </a:xfrm>
          <a:prstGeom prst="line">
            <a:avLst/>
          </a:prstGeom>
          <a:noFill/>
          <a:ln w="9525">
            <a:solidFill>
              <a:schemeClr val="tx1"/>
            </a:solidFill>
            <a:round/>
            <a:headEnd/>
            <a:tailEnd/>
          </a:ln>
        </p:spPr>
        <p:txBody>
          <a:bodyPr/>
          <a:lstStyle/>
          <a:p>
            <a:endParaRPr lang="en-US"/>
          </a:p>
        </p:txBody>
      </p:sp>
      <p:sp>
        <p:nvSpPr>
          <p:cNvPr id="116779" name="Line 19"/>
          <p:cNvSpPr>
            <a:spLocks noChangeShapeType="1"/>
          </p:cNvSpPr>
          <p:nvPr/>
        </p:nvSpPr>
        <p:spPr bwMode="auto">
          <a:xfrm>
            <a:off x="4343400" y="3505200"/>
            <a:ext cx="609600" cy="0"/>
          </a:xfrm>
          <a:prstGeom prst="line">
            <a:avLst/>
          </a:prstGeom>
          <a:noFill/>
          <a:ln w="9525">
            <a:solidFill>
              <a:schemeClr val="tx1"/>
            </a:solidFill>
            <a:round/>
            <a:headEnd/>
            <a:tailEnd type="triangle" w="med" len="med"/>
          </a:ln>
        </p:spPr>
        <p:txBody>
          <a:bodyPr/>
          <a:lstStyle/>
          <a:p>
            <a:endParaRPr lang="en-US"/>
          </a:p>
        </p:txBody>
      </p:sp>
      <p:grpSp>
        <p:nvGrpSpPr>
          <p:cNvPr id="2" name="Group 70"/>
          <p:cNvGrpSpPr>
            <a:grpSpLocks/>
          </p:cNvGrpSpPr>
          <p:nvPr/>
        </p:nvGrpSpPr>
        <p:grpSpPr bwMode="auto">
          <a:xfrm>
            <a:off x="1828800" y="533400"/>
            <a:ext cx="304800" cy="3048000"/>
            <a:chOff x="1152" y="336"/>
            <a:chExt cx="192" cy="1920"/>
          </a:xfrm>
        </p:grpSpPr>
        <p:sp>
          <p:nvSpPr>
            <p:cNvPr id="116789" name="Line 43"/>
            <p:cNvSpPr>
              <a:spLocks noChangeShapeType="1"/>
            </p:cNvSpPr>
            <p:nvPr/>
          </p:nvSpPr>
          <p:spPr bwMode="auto">
            <a:xfrm flipH="1">
              <a:off x="1152" y="336"/>
              <a:ext cx="48" cy="1920"/>
            </a:xfrm>
            <a:prstGeom prst="line">
              <a:avLst/>
            </a:prstGeom>
            <a:noFill/>
            <a:ln w="9525">
              <a:solidFill>
                <a:schemeClr val="tx1"/>
              </a:solidFill>
              <a:round/>
              <a:headEnd/>
              <a:tailEnd/>
            </a:ln>
          </p:spPr>
          <p:txBody>
            <a:bodyPr/>
            <a:lstStyle/>
            <a:p>
              <a:endParaRPr lang="en-US"/>
            </a:p>
          </p:txBody>
        </p:sp>
        <p:sp>
          <p:nvSpPr>
            <p:cNvPr id="116790" name="Line 57"/>
            <p:cNvSpPr>
              <a:spLocks noChangeShapeType="1"/>
            </p:cNvSpPr>
            <p:nvPr/>
          </p:nvSpPr>
          <p:spPr bwMode="auto">
            <a:xfrm>
              <a:off x="1152" y="2256"/>
              <a:ext cx="192" cy="0"/>
            </a:xfrm>
            <a:prstGeom prst="line">
              <a:avLst/>
            </a:prstGeom>
            <a:noFill/>
            <a:ln w="9525">
              <a:solidFill>
                <a:schemeClr val="tx1"/>
              </a:solidFill>
              <a:round/>
              <a:headEnd/>
              <a:tailEnd type="triangle" w="med" len="med"/>
            </a:ln>
          </p:spPr>
          <p:txBody>
            <a:bodyPr/>
            <a:lstStyle/>
            <a:p>
              <a:endParaRPr lang="en-US"/>
            </a:p>
          </p:txBody>
        </p:sp>
      </p:grpSp>
      <p:sp>
        <p:nvSpPr>
          <p:cNvPr id="79931" name="Line 59"/>
          <p:cNvSpPr>
            <a:spLocks noChangeShapeType="1"/>
          </p:cNvSpPr>
          <p:nvPr/>
        </p:nvSpPr>
        <p:spPr bwMode="auto">
          <a:xfrm flipV="1">
            <a:off x="3124200" y="1676400"/>
            <a:ext cx="0" cy="1828800"/>
          </a:xfrm>
          <a:prstGeom prst="line">
            <a:avLst/>
          </a:prstGeom>
          <a:noFill/>
          <a:ln w="9525">
            <a:solidFill>
              <a:schemeClr val="tx1"/>
            </a:solidFill>
            <a:round/>
            <a:headEnd/>
            <a:tailEnd/>
          </a:ln>
        </p:spPr>
        <p:txBody>
          <a:bodyPr/>
          <a:lstStyle/>
          <a:p>
            <a:endParaRPr lang="en-US"/>
          </a:p>
        </p:txBody>
      </p:sp>
      <p:sp>
        <p:nvSpPr>
          <p:cNvPr id="79932" name="Line 60"/>
          <p:cNvSpPr>
            <a:spLocks noChangeShapeType="1"/>
          </p:cNvSpPr>
          <p:nvPr/>
        </p:nvSpPr>
        <p:spPr bwMode="auto">
          <a:xfrm flipH="1">
            <a:off x="2514600" y="1676400"/>
            <a:ext cx="609600" cy="0"/>
          </a:xfrm>
          <a:prstGeom prst="line">
            <a:avLst/>
          </a:prstGeom>
          <a:noFill/>
          <a:ln w="9525">
            <a:solidFill>
              <a:schemeClr val="tx1"/>
            </a:solidFill>
            <a:round/>
            <a:headEnd/>
            <a:tailEnd/>
          </a:ln>
        </p:spPr>
        <p:txBody>
          <a:bodyPr/>
          <a:lstStyle/>
          <a:p>
            <a:endParaRPr lang="en-US"/>
          </a:p>
        </p:txBody>
      </p:sp>
      <p:sp>
        <p:nvSpPr>
          <p:cNvPr id="79933" name="Line 61"/>
          <p:cNvSpPr>
            <a:spLocks noChangeShapeType="1"/>
          </p:cNvSpPr>
          <p:nvPr/>
        </p:nvSpPr>
        <p:spPr bwMode="auto">
          <a:xfrm flipV="1">
            <a:off x="2514600" y="990600"/>
            <a:ext cx="0" cy="685800"/>
          </a:xfrm>
          <a:prstGeom prst="line">
            <a:avLst/>
          </a:prstGeom>
          <a:noFill/>
          <a:ln w="9525">
            <a:solidFill>
              <a:schemeClr val="tx1"/>
            </a:solidFill>
            <a:round/>
            <a:headEnd/>
            <a:tailEnd/>
          </a:ln>
        </p:spPr>
        <p:txBody>
          <a:bodyPr/>
          <a:lstStyle/>
          <a:p>
            <a:endParaRPr lang="en-US"/>
          </a:p>
        </p:txBody>
      </p:sp>
      <p:sp>
        <p:nvSpPr>
          <p:cNvPr id="79934" name="Line 62"/>
          <p:cNvSpPr>
            <a:spLocks noChangeShapeType="1"/>
          </p:cNvSpPr>
          <p:nvPr/>
        </p:nvSpPr>
        <p:spPr bwMode="auto">
          <a:xfrm>
            <a:off x="2514600" y="990600"/>
            <a:ext cx="152400" cy="0"/>
          </a:xfrm>
          <a:prstGeom prst="line">
            <a:avLst/>
          </a:prstGeom>
          <a:noFill/>
          <a:ln w="9525">
            <a:solidFill>
              <a:schemeClr val="tx1"/>
            </a:solidFill>
            <a:round/>
            <a:headEnd/>
            <a:tailEnd type="triangle" w="med" len="med"/>
          </a:ln>
        </p:spPr>
        <p:txBody>
          <a:bodyPr/>
          <a:lstStyle/>
          <a:p>
            <a:endParaRPr lang="en-US"/>
          </a:p>
        </p:txBody>
      </p:sp>
      <p:sp>
        <p:nvSpPr>
          <p:cNvPr id="116785" name="Text Box 63"/>
          <p:cNvSpPr txBox="1">
            <a:spLocks noChangeArrowheads="1"/>
          </p:cNvSpPr>
          <p:nvPr/>
        </p:nvSpPr>
        <p:spPr bwMode="auto">
          <a:xfrm>
            <a:off x="1066800" y="5105400"/>
            <a:ext cx="6477000" cy="366713"/>
          </a:xfrm>
          <a:prstGeom prst="rect">
            <a:avLst/>
          </a:prstGeom>
          <a:noFill/>
          <a:ln w="9525">
            <a:noFill/>
            <a:miter lim="800000"/>
            <a:headEnd/>
            <a:tailEnd/>
          </a:ln>
        </p:spPr>
        <p:txBody>
          <a:bodyPr>
            <a:spAutoFit/>
          </a:bodyPr>
          <a:lstStyle/>
          <a:p>
            <a:pPr>
              <a:spcBef>
                <a:spcPct val="50000"/>
              </a:spcBef>
            </a:pPr>
            <a:r>
              <a:rPr lang="en-US" b="1"/>
              <a:t>INSERTION AT THE BEGINNING OF THE LINKED LIST</a:t>
            </a:r>
          </a:p>
        </p:txBody>
      </p:sp>
      <p:sp>
        <p:nvSpPr>
          <p:cNvPr id="116786" name="Line 64"/>
          <p:cNvSpPr>
            <a:spLocks noChangeShapeType="1"/>
          </p:cNvSpPr>
          <p:nvPr/>
        </p:nvSpPr>
        <p:spPr bwMode="auto">
          <a:xfrm>
            <a:off x="6019800" y="685800"/>
            <a:ext cx="0" cy="533400"/>
          </a:xfrm>
          <a:prstGeom prst="line">
            <a:avLst/>
          </a:prstGeom>
          <a:noFill/>
          <a:ln w="9525">
            <a:solidFill>
              <a:schemeClr val="tx1"/>
            </a:solidFill>
            <a:round/>
            <a:headEnd/>
            <a:tailEnd/>
          </a:ln>
        </p:spPr>
        <p:txBody>
          <a:bodyPr/>
          <a:lstStyle/>
          <a:p>
            <a:endParaRPr lang="en-US"/>
          </a:p>
        </p:txBody>
      </p:sp>
      <p:sp>
        <p:nvSpPr>
          <p:cNvPr id="116787" name="Line 65"/>
          <p:cNvSpPr>
            <a:spLocks noChangeShapeType="1"/>
          </p:cNvSpPr>
          <p:nvPr/>
        </p:nvSpPr>
        <p:spPr bwMode="auto">
          <a:xfrm>
            <a:off x="7620000" y="685800"/>
            <a:ext cx="0" cy="533400"/>
          </a:xfrm>
          <a:prstGeom prst="line">
            <a:avLst/>
          </a:prstGeom>
          <a:noFill/>
          <a:ln w="9525">
            <a:solidFill>
              <a:schemeClr val="tx1"/>
            </a:solidFill>
            <a:round/>
            <a:headEnd/>
            <a:tailEnd/>
          </a:ln>
        </p:spPr>
        <p:txBody>
          <a:bodyPr/>
          <a:lstStyle/>
          <a:p>
            <a:endParaRPr lang="en-US"/>
          </a:p>
        </p:txBody>
      </p:sp>
      <p:sp>
        <p:nvSpPr>
          <p:cNvPr id="116788" name="Line 66"/>
          <p:cNvSpPr>
            <a:spLocks noChangeShapeType="1"/>
          </p:cNvSpPr>
          <p:nvPr/>
        </p:nvSpPr>
        <p:spPr bwMode="auto">
          <a:xfrm>
            <a:off x="1905000" y="457200"/>
            <a:ext cx="762000" cy="381000"/>
          </a:xfrm>
          <a:prstGeom prst="line">
            <a:avLst/>
          </a:prstGeom>
          <a:noFill/>
          <a:ln w="9525">
            <a:solidFill>
              <a:schemeClr val="tx1"/>
            </a:solidFill>
            <a:prstDash val="dash"/>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8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9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9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9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9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8" grpId="0" animBg="1"/>
      <p:bldP spid="79889" grpId="0" animBg="1"/>
      <p:bldP spid="79890" grpId="0" animBg="1"/>
      <p:bldP spid="79931" grpId="0" animBg="1"/>
      <p:bldP spid="79932" grpId="0" animBg="1"/>
      <p:bldP spid="79933" grpId="0" animBg="1"/>
      <p:bldP spid="799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idx="1"/>
          </p:nvPr>
        </p:nvSpPr>
        <p:spPr>
          <a:xfrm>
            <a:off x="0" y="0"/>
            <a:ext cx="9144000" cy="6858000"/>
          </a:xfrm>
        </p:spPr>
        <p:txBody>
          <a:bodyPr>
            <a:normAutofit lnSpcReduction="10000"/>
          </a:bodyPr>
          <a:lstStyle/>
          <a:p>
            <a:pPr algn="ctr" eaLnBrk="1" hangingPunct="1">
              <a:buFontTx/>
              <a:buNone/>
            </a:pPr>
            <a:r>
              <a:rPr lang="en-US" b="1" u="sng" smtClean="0"/>
              <a:t>INSERTING AT THE BEGINNING OF THE LIST</a:t>
            </a:r>
          </a:p>
          <a:p>
            <a:pPr eaLnBrk="1" hangingPunct="1"/>
            <a:r>
              <a:rPr lang="en-US" smtClean="0"/>
              <a:t>Algorithm: INSFIRST (INFO, LINK,START,AVAIL,ITEM)</a:t>
            </a:r>
          </a:p>
          <a:p>
            <a:pPr eaLnBrk="1" hangingPunct="1">
              <a:buFontTx/>
              <a:buNone/>
            </a:pPr>
            <a:r>
              <a:rPr lang="en-US" smtClean="0"/>
              <a:t>                   This algorithm inserts ITEM as the first node in the list</a:t>
            </a:r>
          </a:p>
          <a:p>
            <a:pPr eaLnBrk="1" hangingPunct="1"/>
            <a:r>
              <a:rPr lang="en-US" smtClean="0"/>
              <a:t>Step 1: [OVERFLOW ?] If AVAIL=NULL, then </a:t>
            </a:r>
          </a:p>
          <a:p>
            <a:pPr eaLnBrk="1" hangingPunct="1">
              <a:buFontTx/>
              <a:buNone/>
            </a:pPr>
            <a:r>
              <a:rPr lang="en-US" smtClean="0"/>
              <a:t>                Write: OVERFLOW</a:t>
            </a:r>
          </a:p>
          <a:p>
            <a:pPr eaLnBrk="1" hangingPunct="1">
              <a:buFontTx/>
              <a:buNone/>
            </a:pPr>
            <a:r>
              <a:rPr lang="en-US" smtClean="0"/>
              <a:t>                 Return</a:t>
            </a:r>
          </a:p>
          <a:p>
            <a:pPr eaLnBrk="1" hangingPunct="1"/>
            <a:r>
              <a:rPr lang="en-US" smtClean="0"/>
              <a:t>Step 2: [Remove first node from AVAIL list ]</a:t>
            </a:r>
          </a:p>
          <a:p>
            <a:pPr eaLnBrk="1" hangingPunct="1">
              <a:buFontTx/>
              <a:buNone/>
            </a:pPr>
            <a:r>
              <a:rPr lang="en-US" smtClean="0"/>
              <a:t>                Set NEW:=AVAIL and AVAIL:=LINK[AVAIL].</a:t>
            </a:r>
          </a:p>
          <a:p>
            <a:pPr eaLnBrk="1" hangingPunct="1"/>
            <a:r>
              <a:rPr lang="en-US" smtClean="0"/>
              <a:t>Step 3: Set INFO[NEW]:=ITEM [Copies new data into new node]</a:t>
            </a:r>
          </a:p>
          <a:p>
            <a:pPr eaLnBrk="1" hangingPunct="1"/>
            <a:r>
              <a:rPr lang="en-US" smtClean="0"/>
              <a:t>Step 4: Set LINK[NEW]:= START </a:t>
            </a:r>
          </a:p>
          <a:p>
            <a:pPr eaLnBrk="1" hangingPunct="1">
              <a:buFontTx/>
              <a:buNone/>
            </a:pPr>
            <a:r>
              <a:rPr lang="en-US" smtClean="0"/>
              <a:t>                [New node now points to original first node]                </a:t>
            </a:r>
          </a:p>
          <a:p>
            <a:pPr eaLnBrk="1" hangingPunct="1"/>
            <a:r>
              <a:rPr lang="en-US" smtClean="0"/>
              <a:t>Step 5: Set START:=NEW [Changes START so it points to new</a:t>
            </a:r>
          </a:p>
          <a:p>
            <a:pPr eaLnBrk="1" hangingPunct="1">
              <a:buFontTx/>
              <a:buNone/>
            </a:pPr>
            <a:r>
              <a:rPr lang="en-US" smtClean="0"/>
              <a:t>                                                  node]</a:t>
            </a:r>
          </a:p>
          <a:p>
            <a:pPr eaLnBrk="1" hangingPunct="1"/>
            <a:r>
              <a:rPr lang="en-US" smtClean="0"/>
              <a:t>Step 6: Return</a:t>
            </a:r>
          </a:p>
          <a:p>
            <a:pPr lvl="4" eaLnBrk="1" hangingPunct="1"/>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idx="1"/>
          </p:nvPr>
        </p:nvSpPr>
        <p:spPr>
          <a:xfrm>
            <a:off x="0" y="0"/>
            <a:ext cx="9144000" cy="6858000"/>
          </a:xfrm>
        </p:spPr>
        <p:txBody>
          <a:bodyPr>
            <a:normAutofit fontScale="92500"/>
          </a:bodyPr>
          <a:lstStyle/>
          <a:p>
            <a:pPr algn="ctr" eaLnBrk="1" hangingPunct="1">
              <a:lnSpc>
                <a:spcPct val="90000"/>
              </a:lnSpc>
              <a:buFontTx/>
              <a:buNone/>
            </a:pPr>
            <a:r>
              <a:rPr lang="en-US" b="1" u="sng" smtClean="0"/>
              <a:t>INSERTING AFTER A GIVEN NODE</a:t>
            </a:r>
          </a:p>
          <a:p>
            <a:pPr eaLnBrk="1" hangingPunct="1">
              <a:lnSpc>
                <a:spcPct val="90000"/>
              </a:lnSpc>
            </a:pPr>
            <a:r>
              <a:rPr lang="en-US" smtClean="0"/>
              <a:t>Algorithm: INSLOC(INFO, LINK,START,AVAIL, LOC, ITEM)</a:t>
            </a:r>
          </a:p>
          <a:p>
            <a:pPr eaLnBrk="1" hangingPunct="1">
              <a:lnSpc>
                <a:spcPct val="90000"/>
              </a:lnSpc>
              <a:buFontTx/>
              <a:buNone/>
            </a:pPr>
            <a:r>
              <a:rPr lang="en-US" smtClean="0"/>
              <a:t>                    This algorithm inserts ITEM so that ITEM follows the </a:t>
            </a:r>
          </a:p>
          <a:p>
            <a:pPr eaLnBrk="1" hangingPunct="1">
              <a:lnSpc>
                <a:spcPct val="90000"/>
              </a:lnSpc>
              <a:buFontTx/>
              <a:buNone/>
            </a:pPr>
            <a:r>
              <a:rPr lang="en-US" smtClean="0"/>
              <a:t>                    node with location LOC or inserts ITEM as the first node</a:t>
            </a:r>
          </a:p>
          <a:p>
            <a:pPr eaLnBrk="1" hangingPunct="1">
              <a:lnSpc>
                <a:spcPct val="90000"/>
              </a:lnSpc>
              <a:buFontTx/>
              <a:buNone/>
            </a:pPr>
            <a:r>
              <a:rPr lang="en-US" smtClean="0"/>
              <a:t>                    when LOC =NULL</a:t>
            </a:r>
          </a:p>
          <a:p>
            <a:pPr eaLnBrk="1" hangingPunct="1">
              <a:lnSpc>
                <a:spcPct val="90000"/>
              </a:lnSpc>
            </a:pPr>
            <a:r>
              <a:rPr lang="en-US" smtClean="0"/>
              <a:t>Step 1: [OVERFLOW] If AVAIL=NULL, then:</a:t>
            </a:r>
          </a:p>
          <a:p>
            <a:pPr eaLnBrk="1" hangingPunct="1">
              <a:lnSpc>
                <a:spcPct val="90000"/>
              </a:lnSpc>
            </a:pPr>
            <a:r>
              <a:rPr lang="en-US" smtClean="0"/>
              <a:t>                                     Write: OVERFLOW</a:t>
            </a:r>
          </a:p>
          <a:p>
            <a:pPr eaLnBrk="1" hangingPunct="1">
              <a:lnSpc>
                <a:spcPct val="90000"/>
              </a:lnSpc>
            </a:pPr>
            <a:r>
              <a:rPr lang="en-US" smtClean="0"/>
              <a:t>                                      Return</a:t>
            </a:r>
          </a:p>
          <a:p>
            <a:pPr eaLnBrk="1" hangingPunct="1">
              <a:lnSpc>
                <a:spcPct val="90000"/>
              </a:lnSpc>
            </a:pPr>
            <a:r>
              <a:rPr lang="en-US" smtClean="0"/>
              <a:t>Step 2: [Remove first node from AVAIL list]</a:t>
            </a:r>
          </a:p>
          <a:p>
            <a:pPr eaLnBrk="1" hangingPunct="1">
              <a:lnSpc>
                <a:spcPct val="90000"/>
              </a:lnSpc>
              <a:buFontTx/>
              <a:buNone/>
            </a:pPr>
            <a:r>
              <a:rPr lang="en-US" smtClean="0"/>
              <a:t>                 Set NEW:=AVAIL and AVAIL:=LINK[AVAIL]</a:t>
            </a:r>
          </a:p>
          <a:p>
            <a:pPr eaLnBrk="1" hangingPunct="1">
              <a:lnSpc>
                <a:spcPct val="90000"/>
              </a:lnSpc>
            </a:pPr>
            <a:r>
              <a:rPr lang="en-US" smtClean="0"/>
              <a:t>Step 3: Set INFO[NEW]:= ITEM [Copies new data  into new node]</a:t>
            </a:r>
          </a:p>
          <a:p>
            <a:pPr eaLnBrk="1" hangingPunct="1">
              <a:lnSpc>
                <a:spcPct val="90000"/>
              </a:lnSpc>
            </a:pPr>
            <a:r>
              <a:rPr lang="en-US" smtClean="0"/>
              <a:t>Step 4: If LOC=NULL, then:</a:t>
            </a:r>
          </a:p>
          <a:p>
            <a:pPr eaLnBrk="1" hangingPunct="1">
              <a:lnSpc>
                <a:spcPct val="90000"/>
              </a:lnSpc>
              <a:buFontTx/>
              <a:buNone/>
            </a:pPr>
            <a:r>
              <a:rPr lang="en-US" smtClean="0"/>
              <a:t>                Set LINK[NEW]:=START and START:=NEW</a:t>
            </a:r>
          </a:p>
          <a:p>
            <a:pPr eaLnBrk="1" hangingPunct="1">
              <a:lnSpc>
                <a:spcPct val="90000"/>
              </a:lnSpc>
              <a:buFontTx/>
              <a:buNone/>
            </a:pPr>
            <a:r>
              <a:rPr lang="en-US" smtClean="0"/>
              <a:t>                Else:</a:t>
            </a:r>
          </a:p>
          <a:p>
            <a:pPr eaLnBrk="1" hangingPunct="1">
              <a:lnSpc>
                <a:spcPct val="90000"/>
              </a:lnSpc>
              <a:buFontTx/>
              <a:buNone/>
            </a:pPr>
            <a:r>
              <a:rPr lang="en-US" smtClean="0"/>
              <a:t>                Set LINK[NEW]:=LINK[LOC] and LINK[LOC]:= NEW</a:t>
            </a:r>
          </a:p>
          <a:p>
            <a:pPr eaLnBrk="1" hangingPunct="1">
              <a:lnSpc>
                <a:spcPct val="90000"/>
              </a:lnSpc>
              <a:buFontTx/>
              <a:buNone/>
            </a:pPr>
            <a:r>
              <a:rPr lang="en-US" smtClean="0"/>
              <a:t>                [End of If structure]  </a:t>
            </a:r>
          </a:p>
          <a:p>
            <a:pPr eaLnBrk="1" hangingPunct="1">
              <a:lnSpc>
                <a:spcPct val="90000"/>
              </a:lnSpc>
            </a:pPr>
            <a:r>
              <a:rPr lang="en-US" smtClean="0"/>
              <a:t>Step 5: Return</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idx="1"/>
          </p:nvPr>
        </p:nvSpPr>
        <p:spPr>
          <a:xfrm>
            <a:off x="0" y="0"/>
            <a:ext cx="9144000" cy="6858000"/>
          </a:xfrm>
        </p:spPr>
        <p:txBody>
          <a:bodyPr/>
          <a:lstStyle/>
          <a:p>
            <a:pPr eaLnBrk="1" hangingPunct="1"/>
            <a:endParaRPr lang="en-US" smtClean="0"/>
          </a:p>
        </p:txBody>
      </p:sp>
      <p:sp>
        <p:nvSpPr>
          <p:cNvPr id="56" name="Footer Placeholder 55"/>
          <p:cNvSpPr>
            <a:spLocks noGrp="1"/>
          </p:cNvSpPr>
          <p:nvPr>
            <p:ph type="ftr" sz="quarter" idx="11"/>
          </p:nvPr>
        </p:nvSpPr>
        <p:spPr/>
        <p:txBody>
          <a:bodyPr/>
          <a:lstStyle/>
          <a:p>
            <a:r>
              <a:rPr lang="en-US" smtClean="0"/>
              <a:t>www.csemcq.com</a:t>
            </a:r>
            <a:endParaRPr lang="en-US"/>
          </a:p>
        </p:txBody>
      </p:sp>
      <p:sp>
        <p:nvSpPr>
          <p:cNvPr id="119811" name="Rectangle 5"/>
          <p:cNvSpPr>
            <a:spLocks noChangeArrowheads="1"/>
          </p:cNvSpPr>
          <p:nvPr/>
        </p:nvSpPr>
        <p:spPr bwMode="auto">
          <a:xfrm>
            <a:off x="1981200" y="3352800"/>
            <a:ext cx="990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9812" name="Rectangle 6"/>
          <p:cNvSpPr>
            <a:spLocks noChangeArrowheads="1"/>
          </p:cNvSpPr>
          <p:nvPr/>
        </p:nvSpPr>
        <p:spPr bwMode="auto">
          <a:xfrm>
            <a:off x="3429000" y="3429000"/>
            <a:ext cx="990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9813" name="Rectangle 7"/>
          <p:cNvSpPr>
            <a:spLocks noChangeArrowheads="1"/>
          </p:cNvSpPr>
          <p:nvPr/>
        </p:nvSpPr>
        <p:spPr bwMode="auto">
          <a:xfrm>
            <a:off x="5029200" y="3429000"/>
            <a:ext cx="990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9814" name="Rectangle 8"/>
          <p:cNvSpPr>
            <a:spLocks noChangeArrowheads="1"/>
          </p:cNvSpPr>
          <p:nvPr/>
        </p:nvSpPr>
        <p:spPr bwMode="auto">
          <a:xfrm>
            <a:off x="6858000" y="3429000"/>
            <a:ext cx="990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9815" name="Rectangle 9"/>
          <p:cNvSpPr>
            <a:spLocks noChangeArrowheads="1"/>
          </p:cNvSpPr>
          <p:nvPr/>
        </p:nvSpPr>
        <p:spPr bwMode="auto">
          <a:xfrm>
            <a:off x="1066800" y="2743200"/>
            <a:ext cx="457200" cy="381000"/>
          </a:xfrm>
          <a:prstGeom prst="rect">
            <a:avLst/>
          </a:prstGeom>
          <a:solidFill>
            <a:schemeClr val="accent1"/>
          </a:solidFill>
          <a:ln w="9525">
            <a:solidFill>
              <a:schemeClr val="tx1"/>
            </a:solidFill>
            <a:miter lim="800000"/>
            <a:headEnd/>
            <a:tailEnd/>
          </a:ln>
        </p:spPr>
        <p:txBody>
          <a:bodyPr wrap="none" anchor="ctr"/>
          <a:lstStyle/>
          <a:p>
            <a:endParaRPr lang="en-US"/>
          </a:p>
        </p:txBody>
      </p:sp>
      <p:cxnSp>
        <p:nvCxnSpPr>
          <p:cNvPr id="263178" name="AutoShape 10"/>
          <p:cNvCxnSpPr>
            <a:cxnSpLocks noChangeShapeType="1"/>
            <a:stCxn id="119834" idx="6"/>
            <a:endCxn id="119811" idx="1"/>
          </p:cNvCxnSpPr>
          <p:nvPr/>
        </p:nvCxnSpPr>
        <p:spPr bwMode="auto">
          <a:xfrm flipH="1">
            <a:off x="1981200" y="2095500"/>
            <a:ext cx="2286000" cy="1524000"/>
          </a:xfrm>
          <a:prstGeom prst="curvedConnector5">
            <a:avLst>
              <a:gd name="adj1" fmla="val -10000"/>
              <a:gd name="adj2" fmla="val 42500"/>
              <a:gd name="adj3" fmla="val 110000"/>
            </a:avLst>
          </a:prstGeom>
          <a:noFill/>
          <a:ln w="9525">
            <a:solidFill>
              <a:schemeClr val="tx1"/>
            </a:solidFill>
            <a:round/>
            <a:headEnd/>
            <a:tailEnd type="triangle" w="med" len="med"/>
          </a:ln>
        </p:spPr>
      </p:cxnSp>
      <p:cxnSp>
        <p:nvCxnSpPr>
          <p:cNvPr id="263179" name="AutoShape 11"/>
          <p:cNvCxnSpPr>
            <a:cxnSpLocks noChangeShapeType="1"/>
          </p:cNvCxnSpPr>
          <p:nvPr/>
        </p:nvCxnSpPr>
        <p:spPr bwMode="auto">
          <a:xfrm flipV="1">
            <a:off x="2743200" y="2133600"/>
            <a:ext cx="2286000" cy="1524000"/>
          </a:xfrm>
          <a:prstGeom prst="curvedConnector3">
            <a:avLst>
              <a:gd name="adj1" fmla="val 50000"/>
            </a:avLst>
          </a:prstGeom>
          <a:noFill/>
          <a:ln w="9525">
            <a:solidFill>
              <a:schemeClr val="tx1"/>
            </a:solidFill>
            <a:round/>
            <a:headEnd/>
            <a:tailEnd type="triangle" w="med" len="med"/>
          </a:ln>
        </p:spPr>
      </p:cxnSp>
      <p:sp>
        <p:nvSpPr>
          <p:cNvPr id="119818" name="Oval 13"/>
          <p:cNvSpPr>
            <a:spLocks noChangeArrowheads="1"/>
          </p:cNvSpPr>
          <p:nvPr/>
        </p:nvSpPr>
        <p:spPr bwMode="auto">
          <a:xfrm>
            <a:off x="4114800" y="3581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9819" name="Oval 14"/>
          <p:cNvSpPr>
            <a:spLocks noChangeArrowheads="1"/>
          </p:cNvSpPr>
          <p:nvPr/>
        </p:nvSpPr>
        <p:spPr bwMode="auto">
          <a:xfrm>
            <a:off x="5791200" y="3657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9820" name="Line 15"/>
          <p:cNvSpPr>
            <a:spLocks noChangeShapeType="1"/>
          </p:cNvSpPr>
          <p:nvPr/>
        </p:nvSpPr>
        <p:spPr bwMode="auto">
          <a:xfrm>
            <a:off x="4114800" y="3581400"/>
            <a:ext cx="914400" cy="0"/>
          </a:xfrm>
          <a:prstGeom prst="line">
            <a:avLst/>
          </a:prstGeom>
          <a:noFill/>
          <a:ln w="9525">
            <a:solidFill>
              <a:schemeClr val="tx1"/>
            </a:solidFill>
            <a:round/>
            <a:headEnd/>
            <a:tailEnd type="triangle" w="med" len="med"/>
          </a:ln>
        </p:spPr>
        <p:txBody>
          <a:bodyPr/>
          <a:lstStyle/>
          <a:p>
            <a:endParaRPr lang="en-US"/>
          </a:p>
        </p:txBody>
      </p:sp>
      <p:sp>
        <p:nvSpPr>
          <p:cNvPr id="119821" name="Line 16"/>
          <p:cNvSpPr>
            <a:spLocks noChangeShapeType="1"/>
          </p:cNvSpPr>
          <p:nvPr/>
        </p:nvSpPr>
        <p:spPr bwMode="auto">
          <a:xfrm>
            <a:off x="5867400" y="3657600"/>
            <a:ext cx="990600" cy="0"/>
          </a:xfrm>
          <a:prstGeom prst="line">
            <a:avLst/>
          </a:prstGeom>
          <a:noFill/>
          <a:ln w="9525">
            <a:solidFill>
              <a:schemeClr val="tx1"/>
            </a:solidFill>
            <a:round/>
            <a:headEnd/>
            <a:tailEnd type="triangle" w="med" len="med"/>
          </a:ln>
        </p:spPr>
        <p:txBody>
          <a:bodyPr/>
          <a:lstStyle/>
          <a:p>
            <a:endParaRPr lang="en-US"/>
          </a:p>
        </p:txBody>
      </p:sp>
      <p:sp>
        <p:nvSpPr>
          <p:cNvPr id="119822" name="Rectangle 18"/>
          <p:cNvSpPr>
            <a:spLocks noChangeArrowheads="1"/>
          </p:cNvSpPr>
          <p:nvPr/>
        </p:nvSpPr>
        <p:spPr bwMode="auto">
          <a:xfrm>
            <a:off x="2133600" y="1828800"/>
            <a:ext cx="9144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9823" name="Rectangle 19"/>
          <p:cNvSpPr>
            <a:spLocks noChangeArrowheads="1"/>
          </p:cNvSpPr>
          <p:nvPr/>
        </p:nvSpPr>
        <p:spPr bwMode="auto">
          <a:xfrm>
            <a:off x="3352800" y="1828800"/>
            <a:ext cx="1066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9824" name="Rectangle 20"/>
          <p:cNvSpPr>
            <a:spLocks noChangeArrowheads="1"/>
          </p:cNvSpPr>
          <p:nvPr/>
        </p:nvSpPr>
        <p:spPr bwMode="auto">
          <a:xfrm>
            <a:off x="5029200" y="1828800"/>
            <a:ext cx="1066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9825" name="Rectangle 21"/>
          <p:cNvSpPr>
            <a:spLocks noChangeArrowheads="1"/>
          </p:cNvSpPr>
          <p:nvPr/>
        </p:nvSpPr>
        <p:spPr bwMode="auto">
          <a:xfrm>
            <a:off x="6629400" y="1828800"/>
            <a:ext cx="990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9826" name="Rectangle 22"/>
          <p:cNvSpPr>
            <a:spLocks noChangeArrowheads="1"/>
          </p:cNvSpPr>
          <p:nvPr/>
        </p:nvSpPr>
        <p:spPr bwMode="auto">
          <a:xfrm>
            <a:off x="1066800" y="1447800"/>
            <a:ext cx="5334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9827" name="Oval 23"/>
          <p:cNvSpPr>
            <a:spLocks noChangeArrowheads="1"/>
          </p:cNvSpPr>
          <p:nvPr/>
        </p:nvSpPr>
        <p:spPr bwMode="auto">
          <a:xfrm>
            <a:off x="1295400" y="16002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9828" name="Line 24"/>
          <p:cNvSpPr>
            <a:spLocks noChangeShapeType="1"/>
          </p:cNvSpPr>
          <p:nvPr/>
        </p:nvSpPr>
        <p:spPr bwMode="auto">
          <a:xfrm>
            <a:off x="1371600" y="1676400"/>
            <a:ext cx="762000" cy="381000"/>
          </a:xfrm>
          <a:prstGeom prst="line">
            <a:avLst/>
          </a:prstGeom>
          <a:noFill/>
          <a:ln w="9525">
            <a:solidFill>
              <a:schemeClr val="tx1"/>
            </a:solidFill>
            <a:round/>
            <a:headEnd/>
            <a:tailEnd type="triangle" w="med" len="med"/>
          </a:ln>
        </p:spPr>
        <p:txBody>
          <a:bodyPr/>
          <a:lstStyle/>
          <a:p>
            <a:endParaRPr lang="en-US"/>
          </a:p>
        </p:txBody>
      </p:sp>
      <p:sp>
        <p:nvSpPr>
          <p:cNvPr id="119829" name="Line 25"/>
          <p:cNvSpPr>
            <a:spLocks noChangeShapeType="1"/>
          </p:cNvSpPr>
          <p:nvPr/>
        </p:nvSpPr>
        <p:spPr bwMode="auto">
          <a:xfrm>
            <a:off x="2819400" y="2133600"/>
            <a:ext cx="533400" cy="0"/>
          </a:xfrm>
          <a:prstGeom prst="line">
            <a:avLst/>
          </a:prstGeom>
          <a:noFill/>
          <a:ln w="9525">
            <a:solidFill>
              <a:schemeClr val="tx1"/>
            </a:solidFill>
            <a:round/>
            <a:headEnd/>
            <a:tailEnd type="triangle" w="med" len="med"/>
          </a:ln>
        </p:spPr>
        <p:txBody>
          <a:bodyPr/>
          <a:lstStyle/>
          <a:p>
            <a:endParaRPr lang="en-US"/>
          </a:p>
        </p:txBody>
      </p:sp>
      <p:sp>
        <p:nvSpPr>
          <p:cNvPr id="119830" name="Line 26"/>
          <p:cNvSpPr>
            <a:spLocks noChangeShapeType="1"/>
          </p:cNvSpPr>
          <p:nvPr/>
        </p:nvSpPr>
        <p:spPr bwMode="auto">
          <a:xfrm flipV="1">
            <a:off x="5886450" y="2057400"/>
            <a:ext cx="742950" cy="28575"/>
          </a:xfrm>
          <a:prstGeom prst="line">
            <a:avLst/>
          </a:prstGeom>
          <a:noFill/>
          <a:ln w="9525">
            <a:solidFill>
              <a:schemeClr val="tx1"/>
            </a:solidFill>
            <a:round/>
            <a:headEnd/>
            <a:tailEnd type="triangle" w="med" len="med"/>
          </a:ln>
        </p:spPr>
        <p:txBody>
          <a:bodyPr/>
          <a:lstStyle/>
          <a:p>
            <a:endParaRPr lang="en-US"/>
          </a:p>
        </p:txBody>
      </p:sp>
      <p:sp>
        <p:nvSpPr>
          <p:cNvPr id="119831" name="Line 27"/>
          <p:cNvSpPr>
            <a:spLocks noChangeShapeType="1"/>
          </p:cNvSpPr>
          <p:nvPr/>
        </p:nvSpPr>
        <p:spPr bwMode="auto">
          <a:xfrm>
            <a:off x="2514600" y="1828800"/>
            <a:ext cx="0" cy="533400"/>
          </a:xfrm>
          <a:prstGeom prst="line">
            <a:avLst/>
          </a:prstGeom>
          <a:noFill/>
          <a:ln w="9525">
            <a:solidFill>
              <a:schemeClr val="tx1"/>
            </a:solidFill>
            <a:round/>
            <a:headEnd/>
            <a:tailEnd/>
          </a:ln>
        </p:spPr>
        <p:txBody>
          <a:bodyPr/>
          <a:lstStyle/>
          <a:p>
            <a:endParaRPr lang="en-US"/>
          </a:p>
        </p:txBody>
      </p:sp>
      <p:sp>
        <p:nvSpPr>
          <p:cNvPr id="119832" name="Line 28"/>
          <p:cNvSpPr>
            <a:spLocks noChangeShapeType="1"/>
          </p:cNvSpPr>
          <p:nvPr/>
        </p:nvSpPr>
        <p:spPr bwMode="auto">
          <a:xfrm>
            <a:off x="3810000" y="1828800"/>
            <a:ext cx="0" cy="533400"/>
          </a:xfrm>
          <a:prstGeom prst="line">
            <a:avLst/>
          </a:prstGeom>
          <a:noFill/>
          <a:ln w="9525">
            <a:solidFill>
              <a:schemeClr val="tx1"/>
            </a:solidFill>
            <a:round/>
            <a:headEnd/>
            <a:tailEnd/>
          </a:ln>
        </p:spPr>
        <p:txBody>
          <a:bodyPr/>
          <a:lstStyle/>
          <a:p>
            <a:endParaRPr lang="en-US"/>
          </a:p>
        </p:txBody>
      </p:sp>
      <p:sp>
        <p:nvSpPr>
          <p:cNvPr id="119833" name="Oval 29"/>
          <p:cNvSpPr>
            <a:spLocks noChangeArrowheads="1"/>
          </p:cNvSpPr>
          <p:nvPr/>
        </p:nvSpPr>
        <p:spPr bwMode="auto">
          <a:xfrm>
            <a:off x="2743200" y="2057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9834" name="Oval 30"/>
          <p:cNvSpPr>
            <a:spLocks noChangeArrowheads="1"/>
          </p:cNvSpPr>
          <p:nvPr/>
        </p:nvSpPr>
        <p:spPr bwMode="auto">
          <a:xfrm>
            <a:off x="4191000" y="2057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9835" name="Oval 31"/>
          <p:cNvSpPr>
            <a:spLocks noChangeArrowheads="1"/>
          </p:cNvSpPr>
          <p:nvPr/>
        </p:nvSpPr>
        <p:spPr bwMode="auto">
          <a:xfrm>
            <a:off x="5791200" y="2057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9836" name="Line 32"/>
          <p:cNvSpPr>
            <a:spLocks noChangeShapeType="1"/>
          </p:cNvSpPr>
          <p:nvPr/>
        </p:nvSpPr>
        <p:spPr bwMode="auto">
          <a:xfrm>
            <a:off x="7086600" y="1828800"/>
            <a:ext cx="533400" cy="533400"/>
          </a:xfrm>
          <a:prstGeom prst="line">
            <a:avLst/>
          </a:prstGeom>
          <a:noFill/>
          <a:ln w="9525">
            <a:solidFill>
              <a:schemeClr val="tx1"/>
            </a:solidFill>
            <a:round/>
            <a:headEnd/>
            <a:tailEnd/>
          </a:ln>
        </p:spPr>
        <p:txBody>
          <a:bodyPr/>
          <a:lstStyle/>
          <a:p>
            <a:endParaRPr lang="en-US"/>
          </a:p>
        </p:txBody>
      </p:sp>
      <p:sp>
        <p:nvSpPr>
          <p:cNvPr id="119837" name="Text Box 33"/>
          <p:cNvSpPr txBox="1">
            <a:spLocks noChangeArrowheads="1"/>
          </p:cNvSpPr>
          <p:nvPr/>
        </p:nvSpPr>
        <p:spPr bwMode="auto">
          <a:xfrm>
            <a:off x="838200" y="2286000"/>
            <a:ext cx="914400" cy="366713"/>
          </a:xfrm>
          <a:prstGeom prst="rect">
            <a:avLst/>
          </a:prstGeom>
          <a:noFill/>
          <a:ln w="9525">
            <a:noFill/>
            <a:miter lim="800000"/>
            <a:headEnd/>
            <a:tailEnd/>
          </a:ln>
        </p:spPr>
        <p:txBody>
          <a:bodyPr>
            <a:spAutoFit/>
          </a:bodyPr>
          <a:lstStyle/>
          <a:p>
            <a:pPr>
              <a:spcBef>
                <a:spcPct val="50000"/>
              </a:spcBef>
            </a:pPr>
            <a:r>
              <a:rPr lang="en-US" b="1"/>
              <a:t>AVAIL</a:t>
            </a:r>
          </a:p>
        </p:txBody>
      </p:sp>
      <p:sp>
        <p:nvSpPr>
          <p:cNvPr id="119838" name="Text Box 34"/>
          <p:cNvSpPr txBox="1">
            <a:spLocks noChangeArrowheads="1"/>
          </p:cNvSpPr>
          <p:nvPr/>
        </p:nvSpPr>
        <p:spPr bwMode="auto">
          <a:xfrm>
            <a:off x="838200" y="1066800"/>
            <a:ext cx="1447800" cy="366713"/>
          </a:xfrm>
          <a:prstGeom prst="rect">
            <a:avLst/>
          </a:prstGeom>
          <a:noFill/>
          <a:ln w="9525">
            <a:noFill/>
            <a:miter lim="800000"/>
            <a:headEnd/>
            <a:tailEnd/>
          </a:ln>
        </p:spPr>
        <p:txBody>
          <a:bodyPr>
            <a:spAutoFit/>
          </a:bodyPr>
          <a:lstStyle/>
          <a:p>
            <a:pPr>
              <a:spcBef>
                <a:spcPct val="50000"/>
              </a:spcBef>
            </a:pPr>
            <a:r>
              <a:rPr lang="en-US" b="1"/>
              <a:t>START</a:t>
            </a:r>
          </a:p>
        </p:txBody>
      </p:sp>
      <p:sp>
        <p:nvSpPr>
          <p:cNvPr id="119839" name="Oval 35"/>
          <p:cNvSpPr>
            <a:spLocks noChangeArrowheads="1"/>
          </p:cNvSpPr>
          <p:nvPr/>
        </p:nvSpPr>
        <p:spPr bwMode="auto">
          <a:xfrm>
            <a:off x="2667000" y="3581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63205" name="Line 37"/>
          <p:cNvSpPr>
            <a:spLocks noChangeShapeType="1"/>
          </p:cNvSpPr>
          <p:nvPr/>
        </p:nvSpPr>
        <p:spPr bwMode="auto">
          <a:xfrm>
            <a:off x="2743200" y="3657600"/>
            <a:ext cx="685800" cy="0"/>
          </a:xfrm>
          <a:prstGeom prst="line">
            <a:avLst/>
          </a:prstGeom>
          <a:noFill/>
          <a:ln w="9525">
            <a:solidFill>
              <a:schemeClr val="tx1"/>
            </a:solidFill>
            <a:prstDash val="dash"/>
            <a:round/>
            <a:headEnd/>
            <a:tailEnd type="triangle" w="med" len="med"/>
          </a:ln>
        </p:spPr>
        <p:txBody>
          <a:bodyPr/>
          <a:lstStyle/>
          <a:p>
            <a:endParaRPr lang="en-US"/>
          </a:p>
        </p:txBody>
      </p:sp>
      <p:sp>
        <p:nvSpPr>
          <p:cNvPr id="119841" name="Line 57"/>
          <p:cNvSpPr>
            <a:spLocks noChangeShapeType="1"/>
          </p:cNvSpPr>
          <p:nvPr/>
        </p:nvSpPr>
        <p:spPr bwMode="auto">
          <a:xfrm>
            <a:off x="5562600" y="1828800"/>
            <a:ext cx="0" cy="533400"/>
          </a:xfrm>
          <a:prstGeom prst="line">
            <a:avLst/>
          </a:prstGeom>
          <a:noFill/>
          <a:ln w="9525">
            <a:solidFill>
              <a:schemeClr val="tx1"/>
            </a:solidFill>
            <a:round/>
            <a:headEnd/>
            <a:tailEnd/>
          </a:ln>
        </p:spPr>
        <p:txBody>
          <a:bodyPr/>
          <a:lstStyle/>
          <a:p>
            <a:endParaRPr lang="en-US"/>
          </a:p>
        </p:txBody>
      </p:sp>
      <p:sp>
        <p:nvSpPr>
          <p:cNvPr id="119842" name="Line 58"/>
          <p:cNvSpPr>
            <a:spLocks noChangeShapeType="1"/>
          </p:cNvSpPr>
          <p:nvPr/>
        </p:nvSpPr>
        <p:spPr bwMode="auto">
          <a:xfrm>
            <a:off x="2438400" y="3352800"/>
            <a:ext cx="0" cy="533400"/>
          </a:xfrm>
          <a:prstGeom prst="line">
            <a:avLst/>
          </a:prstGeom>
          <a:noFill/>
          <a:ln w="9525">
            <a:solidFill>
              <a:schemeClr val="tx1"/>
            </a:solidFill>
            <a:round/>
            <a:headEnd/>
            <a:tailEnd/>
          </a:ln>
        </p:spPr>
        <p:txBody>
          <a:bodyPr/>
          <a:lstStyle/>
          <a:p>
            <a:endParaRPr lang="en-US"/>
          </a:p>
        </p:txBody>
      </p:sp>
      <p:sp>
        <p:nvSpPr>
          <p:cNvPr id="119843" name="Line 59"/>
          <p:cNvSpPr>
            <a:spLocks noChangeShapeType="1"/>
          </p:cNvSpPr>
          <p:nvPr/>
        </p:nvSpPr>
        <p:spPr bwMode="auto">
          <a:xfrm>
            <a:off x="3886200" y="3429000"/>
            <a:ext cx="0" cy="533400"/>
          </a:xfrm>
          <a:prstGeom prst="line">
            <a:avLst/>
          </a:prstGeom>
          <a:noFill/>
          <a:ln w="9525">
            <a:solidFill>
              <a:schemeClr val="tx1"/>
            </a:solidFill>
            <a:round/>
            <a:headEnd/>
            <a:tailEnd/>
          </a:ln>
        </p:spPr>
        <p:txBody>
          <a:bodyPr/>
          <a:lstStyle/>
          <a:p>
            <a:endParaRPr lang="en-US"/>
          </a:p>
        </p:txBody>
      </p:sp>
      <p:sp>
        <p:nvSpPr>
          <p:cNvPr id="119844" name="Line 60"/>
          <p:cNvSpPr>
            <a:spLocks noChangeShapeType="1"/>
          </p:cNvSpPr>
          <p:nvPr/>
        </p:nvSpPr>
        <p:spPr bwMode="auto">
          <a:xfrm>
            <a:off x="5486400" y="3429000"/>
            <a:ext cx="0" cy="533400"/>
          </a:xfrm>
          <a:prstGeom prst="line">
            <a:avLst/>
          </a:prstGeom>
          <a:noFill/>
          <a:ln w="9525">
            <a:solidFill>
              <a:schemeClr val="tx1"/>
            </a:solidFill>
            <a:round/>
            <a:headEnd/>
            <a:tailEnd/>
          </a:ln>
        </p:spPr>
        <p:txBody>
          <a:bodyPr/>
          <a:lstStyle/>
          <a:p>
            <a:endParaRPr lang="en-US"/>
          </a:p>
        </p:txBody>
      </p:sp>
      <p:sp>
        <p:nvSpPr>
          <p:cNvPr id="119845" name="Line 61"/>
          <p:cNvSpPr>
            <a:spLocks noChangeShapeType="1"/>
          </p:cNvSpPr>
          <p:nvPr/>
        </p:nvSpPr>
        <p:spPr bwMode="auto">
          <a:xfrm>
            <a:off x="7086600" y="1828800"/>
            <a:ext cx="0" cy="533400"/>
          </a:xfrm>
          <a:prstGeom prst="line">
            <a:avLst/>
          </a:prstGeom>
          <a:noFill/>
          <a:ln w="9525">
            <a:solidFill>
              <a:schemeClr val="tx1"/>
            </a:solidFill>
            <a:round/>
            <a:headEnd/>
            <a:tailEnd/>
          </a:ln>
        </p:spPr>
        <p:txBody>
          <a:bodyPr/>
          <a:lstStyle/>
          <a:p>
            <a:endParaRPr lang="en-US"/>
          </a:p>
        </p:txBody>
      </p:sp>
      <p:sp>
        <p:nvSpPr>
          <p:cNvPr id="119846" name="Line 62"/>
          <p:cNvSpPr>
            <a:spLocks noChangeShapeType="1"/>
          </p:cNvSpPr>
          <p:nvPr/>
        </p:nvSpPr>
        <p:spPr bwMode="auto">
          <a:xfrm>
            <a:off x="7315200" y="3429000"/>
            <a:ext cx="0" cy="533400"/>
          </a:xfrm>
          <a:prstGeom prst="line">
            <a:avLst/>
          </a:prstGeom>
          <a:noFill/>
          <a:ln w="9525">
            <a:solidFill>
              <a:schemeClr val="tx1"/>
            </a:solidFill>
            <a:round/>
            <a:headEnd/>
            <a:tailEnd/>
          </a:ln>
        </p:spPr>
        <p:txBody>
          <a:bodyPr/>
          <a:lstStyle/>
          <a:p>
            <a:endParaRPr lang="en-US"/>
          </a:p>
        </p:txBody>
      </p:sp>
      <p:sp>
        <p:nvSpPr>
          <p:cNvPr id="119847" name="Line 63"/>
          <p:cNvSpPr>
            <a:spLocks noChangeShapeType="1"/>
          </p:cNvSpPr>
          <p:nvPr/>
        </p:nvSpPr>
        <p:spPr bwMode="auto">
          <a:xfrm>
            <a:off x="7315200" y="3429000"/>
            <a:ext cx="533400" cy="533400"/>
          </a:xfrm>
          <a:prstGeom prst="line">
            <a:avLst/>
          </a:prstGeom>
          <a:noFill/>
          <a:ln w="9525">
            <a:solidFill>
              <a:schemeClr val="tx1"/>
            </a:solidFill>
            <a:round/>
            <a:headEnd/>
            <a:tailEnd/>
          </a:ln>
        </p:spPr>
        <p:txBody>
          <a:bodyPr/>
          <a:lstStyle/>
          <a:p>
            <a:endParaRPr lang="en-US"/>
          </a:p>
        </p:txBody>
      </p:sp>
      <p:sp>
        <p:nvSpPr>
          <p:cNvPr id="263232" name="Line 64"/>
          <p:cNvSpPr>
            <a:spLocks noChangeShapeType="1"/>
          </p:cNvSpPr>
          <p:nvPr/>
        </p:nvSpPr>
        <p:spPr bwMode="auto">
          <a:xfrm>
            <a:off x="4191000" y="2057400"/>
            <a:ext cx="838200" cy="0"/>
          </a:xfrm>
          <a:prstGeom prst="line">
            <a:avLst/>
          </a:prstGeom>
          <a:noFill/>
          <a:ln w="9525">
            <a:solidFill>
              <a:schemeClr val="tx1"/>
            </a:solidFill>
            <a:prstDash val="dash"/>
            <a:round/>
            <a:headEnd/>
            <a:tailEnd type="triangle" w="med" len="med"/>
          </a:ln>
        </p:spPr>
        <p:txBody>
          <a:bodyPr/>
          <a:lstStyle/>
          <a:p>
            <a:endParaRPr lang="en-US"/>
          </a:p>
        </p:txBody>
      </p:sp>
      <p:grpSp>
        <p:nvGrpSpPr>
          <p:cNvPr id="2" name="Group 66"/>
          <p:cNvGrpSpPr>
            <a:grpSpLocks/>
          </p:cNvGrpSpPr>
          <p:nvPr/>
        </p:nvGrpSpPr>
        <p:grpSpPr bwMode="auto">
          <a:xfrm>
            <a:off x="1295400" y="2971800"/>
            <a:ext cx="2133600" cy="1143000"/>
            <a:chOff x="816" y="1872"/>
            <a:chExt cx="1344" cy="720"/>
          </a:xfrm>
        </p:grpSpPr>
        <p:sp>
          <p:nvSpPr>
            <p:cNvPr id="119860" name="Line 12"/>
            <p:cNvSpPr>
              <a:spLocks noChangeShapeType="1"/>
            </p:cNvSpPr>
            <p:nvPr/>
          </p:nvSpPr>
          <p:spPr bwMode="auto">
            <a:xfrm>
              <a:off x="816" y="1872"/>
              <a:ext cx="0" cy="720"/>
            </a:xfrm>
            <a:prstGeom prst="line">
              <a:avLst/>
            </a:prstGeom>
            <a:noFill/>
            <a:ln w="9525">
              <a:solidFill>
                <a:schemeClr val="tx1"/>
              </a:solidFill>
              <a:round/>
              <a:headEnd/>
              <a:tailEnd/>
            </a:ln>
          </p:spPr>
          <p:txBody>
            <a:bodyPr/>
            <a:lstStyle/>
            <a:p>
              <a:endParaRPr lang="en-US"/>
            </a:p>
          </p:txBody>
        </p:sp>
        <p:sp>
          <p:nvSpPr>
            <p:cNvPr id="119861" name="Line 38"/>
            <p:cNvSpPr>
              <a:spLocks noChangeShapeType="1"/>
            </p:cNvSpPr>
            <p:nvPr/>
          </p:nvSpPr>
          <p:spPr bwMode="auto">
            <a:xfrm>
              <a:off x="816" y="2592"/>
              <a:ext cx="1200" cy="0"/>
            </a:xfrm>
            <a:prstGeom prst="line">
              <a:avLst/>
            </a:prstGeom>
            <a:noFill/>
            <a:ln w="9525">
              <a:solidFill>
                <a:schemeClr val="tx1"/>
              </a:solidFill>
              <a:round/>
              <a:headEnd/>
              <a:tailEnd/>
            </a:ln>
          </p:spPr>
          <p:txBody>
            <a:bodyPr/>
            <a:lstStyle/>
            <a:p>
              <a:endParaRPr lang="en-US"/>
            </a:p>
          </p:txBody>
        </p:sp>
        <p:sp>
          <p:nvSpPr>
            <p:cNvPr id="119862" name="Line 40"/>
            <p:cNvSpPr>
              <a:spLocks noChangeShapeType="1"/>
            </p:cNvSpPr>
            <p:nvPr/>
          </p:nvSpPr>
          <p:spPr bwMode="auto">
            <a:xfrm flipV="1">
              <a:off x="2016" y="2352"/>
              <a:ext cx="0" cy="240"/>
            </a:xfrm>
            <a:prstGeom prst="line">
              <a:avLst/>
            </a:prstGeom>
            <a:noFill/>
            <a:ln w="9525">
              <a:solidFill>
                <a:schemeClr val="tx1"/>
              </a:solidFill>
              <a:round/>
              <a:headEnd/>
              <a:tailEnd/>
            </a:ln>
          </p:spPr>
          <p:txBody>
            <a:bodyPr/>
            <a:lstStyle/>
            <a:p>
              <a:endParaRPr lang="en-US"/>
            </a:p>
          </p:txBody>
        </p:sp>
        <p:sp>
          <p:nvSpPr>
            <p:cNvPr id="119863" name="Line 65"/>
            <p:cNvSpPr>
              <a:spLocks noChangeShapeType="1"/>
            </p:cNvSpPr>
            <p:nvPr/>
          </p:nvSpPr>
          <p:spPr bwMode="auto">
            <a:xfrm>
              <a:off x="2016" y="2352"/>
              <a:ext cx="144" cy="0"/>
            </a:xfrm>
            <a:prstGeom prst="line">
              <a:avLst/>
            </a:prstGeom>
            <a:noFill/>
            <a:ln w="9525">
              <a:solidFill>
                <a:schemeClr val="tx1"/>
              </a:solidFill>
              <a:round/>
              <a:headEnd/>
              <a:tailEnd type="triangle" w="med" len="med"/>
            </a:ln>
          </p:spPr>
          <p:txBody>
            <a:bodyPr/>
            <a:lstStyle/>
            <a:p>
              <a:endParaRPr lang="en-US"/>
            </a:p>
          </p:txBody>
        </p:sp>
      </p:grpSp>
      <p:sp>
        <p:nvSpPr>
          <p:cNvPr id="119850" name="Line 67"/>
          <p:cNvSpPr>
            <a:spLocks noChangeShapeType="1"/>
          </p:cNvSpPr>
          <p:nvPr/>
        </p:nvSpPr>
        <p:spPr bwMode="auto">
          <a:xfrm flipH="1" flipV="1">
            <a:off x="1143000" y="3581400"/>
            <a:ext cx="76200" cy="0"/>
          </a:xfrm>
          <a:prstGeom prst="line">
            <a:avLst/>
          </a:prstGeom>
          <a:noFill/>
          <a:ln w="9525">
            <a:solidFill>
              <a:schemeClr val="tx1"/>
            </a:solidFill>
            <a:round/>
            <a:headEnd/>
            <a:tailEnd/>
          </a:ln>
        </p:spPr>
        <p:txBody>
          <a:bodyPr/>
          <a:lstStyle/>
          <a:p>
            <a:endParaRPr lang="en-US"/>
          </a:p>
        </p:txBody>
      </p:sp>
      <p:grpSp>
        <p:nvGrpSpPr>
          <p:cNvPr id="3" name="Group 75"/>
          <p:cNvGrpSpPr>
            <a:grpSpLocks/>
          </p:cNvGrpSpPr>
          <p:nvPr/>
        </p:nvGrpSpPr>
        <p:grpSpPr bwMode="auto">
          <a:xfrm>
            <a:off x="1143000" y="3124200"/>
            <a:ext cx="762000" cy="457200"/>
            <a:chOff x="720" y="1968"/>
            <a:chExt cx="480" cy="288"/>
          </a:xfrm>
        </p:grpSpPr>
        <p:sp>
          <p:nvSpPr>
            <p:cNvPr id="119858" name="Line 36"/>
            <p:cNvSpPr>
              <a:spLocks noChangeShapeType="1"/>
            </p:cNvSpPr>
            <p:nvPr/>
          </p:nvSpPr>
          <p:spPr bwMode="auto">
            <a:xfrm>
              <a:off x="720" y="2256"/>
              <a:ext cx="480" cy="0"/>
            </a:xfrm>
            <a:prstGeom prst="line">
              <a:avLst/>
            </a:prstGeom>
            <a:noFill/>
            <a:ln w="9525">
              <a:solidFill>
                <a:schemeClr val="tx1"/>
              </a:solidFill>
              <a:prstDash val="dash"/>
              <a:round/>
              <a:headEnd/>
              <a:tailEnd type="triangle" w="med" len="med"/>
            </a:ln>
          </p:spPr>
          <p:txBody>
            <a:bodyPr/>
            <a:lstStyle/>
            <a:p>
              <a:endParaRPr lang="en-US"/>
            </a:p>
          </p:txBody>
        </p:sp>
        <p:sp>
          <p:nvSpPr>
            <p:cNvPr id="119859" name="Line 68"/>
            <p:cNvSpPr>
              <a:spLocks noChangeShapeType="1"/>
            </p:cNvSpPr>
            <p:nvPr/>
          </p:nvSpPr>
          <p:spPr bwMode="auto">
            <a:xfrm flipV="1">
              <a:off x="720" y="1968"/>
              <a:ext cx="0" cy="288"/>
            </a:xfrm>
            <a:prstGeom prst="line">
              <a:avLst/>
            </a:prstGeom>
            <a:noFill/>
            <a:ln w="9525">
              <a:solidFill>
                <a:schemeClr val="tx1"/>
              </a:solidFill>
              <a:prstDash val="dash"/>
              <a:round/>
              <a:headEnd/>
              <a:tailEnd/>
            </a:ln>
          </p:spPr>
          <p:txBody>
            <a:bodyPr/>
            <a:lstStyle/>
            <a:p>
              <a:endParaRPr lang="en-US"/>
            </a:p>
          </p:txBody>
        </p:sp>
      </p:grpSp>
      <p:sp>
        <p:nvSpPr>
          <p:cNvPr id="119852" name="Text Box 69"/>
          <p:cNvSpPr txBox="1">
            <a:spLocks noChangeArrowheads="1"/>
          </p:cNvSpPr>
          <p:nvPr/>
        </p:nvSpPr>
        <p:spPr bwMode="auto">
          <a:xfrm>
            <a:off x="1981200" y="4495800"/>
            <a:ext cx="1066800" cy="366713"/>
          </a:xfrm>
          <a:prstGeom prst="rect">
            <a:avLst/>
          </a:prstGeom>
          <a:noFill/>
          <a:ln w="9525">
            <a:noFill/>
            <a:miter lim="800000"/>
            <a:headEnd/>
            <a:tailEnd/>
          </a:ln>
        </p:spPr>
        <p:txBody>
          <a:bodyPr>
            <a:spAutoFit/>
          </a:bodyPr>
          <a:lstStyle/>
          <a:p>
            <a:pPr>
              <a:spcBef>
                <a:spcPct val="50000"/>
              </a:spcBef>
            </a:pPr>
            <a:r>
              <a:rPr lang="en-US" b="1"/>
              <a:t>NEW</a:t>
            </a:r>
          </a:p>
        </p:txBody>
      </p:sp>
      <p:sp>
        <p:nvSpPr>
          <p:cNvPr id="119853" name="Line 70"/>
          <p:cNvSpPr>
            <a:spLocks noChangeShapeType="1"/>
          </p:cNvSpPr>
          <p:nvPr/>
        </p:nvSpPr>
        <p:spPr bwMode="auto">
          <a:xfrm flipV="1">
            <a:off x="2286000" y="3886200"/>
            <a:ext cx="0" cy="685800"/>
          </a:xfrm>
          <a:prstGeom prst="line">
            <a:avLst/>
          </a:prstGeom>
          <a:noFill/>
          <a:ln w="9525">
            <a:solidFill>
              <a:schemeClr val="tx1"/>
            </a:solidFill>
            <a:round/>
            <a:headEnd/>
            <a:tailEnd type="triangle" w="med" len="med"/>
          </a:ln>
        </p:spPr>
        <p:txBody>
          <a:bodyPr/>
          <a:lstStyle/>
          <a:p>
            <a:endParaRPr lang="en-US"/>
          </a:p>
        </p:txBody>
      </p:sp>
      <p:sp>
        <p:nvSpPr>
          <p:cNvPr id="119854" name="Text Box 71"/>
          <p:cNvSpPr txBox="1">
            <a:spLocks noChangeArrowheads="1"/>
          </p:cNvSpPr>
          <p:nvPr/>
        </p:nvSpPr>
        <p:spPr bwMode="auto">
          <a:xfrm>
            <a:off x="3429000" y="1143000"/>
            <a:ext cx="762000" cy="366713"/>
          </a:xfrm>
          <a:prstGeom prst="rect">
            <a:avLst/>
          </a:prstGeom>
          <a:noFill/>
          <a:ln w="9525">
            <a:noFill/>
            <a:miter lim="800000"/>
            <a:headEnd/>
            <a:tailEnd/>
          </a:ln>
        </p:spPr>
        <p:txBody>
          <a:bodyPr>
            <a:spAutoFit/>
          </a:bodyPr>
          <a:lstStyle/>
          <a:p>
            <a:pPr>
              <a:spcBef>
                <a:spcPct val="50000"/>
              </a:spcBef>
            </a:pPr>
            <a:r>
              <a:rPr lang="en-US" b="1"/>
              <a:t>LOC</a:t>
            </a:r>
          </a:p>
        </p:txBody>
      </p:sp>
      <p:sp>
        <p:nvSpPr>
          <p:cNvPr id="119855" name="Line 72"/>
          <p:cNvSpPr>
            <a:spLocks noChangeShapeType="1"/>
          </p:cNvSpPr>
          <p:nvPr/>
        </p:nvSpPr>
        <p:spPr bwMode="auto">
          <a:xfrm>
            <a:off x="3733800" y="1447800"/>
            <a:ext cx="0" cy="381000"/>
          </a:xfrm>
          <a:prstGeom prst="line">
            <a:avLst/>
          </a:prstGeom>
          <a:noFill/>
          <a:ln w="9525">
            <a:solidFill>
              <a:schemeClr val="tx1"/>
            </a:solidFill>
            <a:round/>
            <a:headEnd/>
            <a:tailEnd type="triangle" w="med" len="med"/>
          </a:ln>
        </p:spPr>
        <p:txBody>
          <a:bodyPr/>
          <a:lstStyle/>
          <a:p>
            <a:endParaRPr lang="en-US"/>
          </a:p>
        </p:txBody>
      </p:sp>
      <p:sp>
        <p:nvSpPr>
          <p:cNvPr id="263241" name="Text Box 73"/>
          <p:cNvSpPr txBox="1">
            <a:spLocks noChangeArrowheads="1"/>
          </p:cNvSpPr>
          <p:nvPr/>
        </p:nvSpPr>
        <p:spPr bwMode="auto">
          <a:xfrm>
            <a:off x="1828800" y="5638800"/>
            <a:ext cx="762000" cy="366713"/>
          </a:xfrm>
          <a:prstGeom prst="rect">
            <a:avLst/>
          </a:prstGeom>
          <a:noFill/>
          <a:ln w="9525">
            <a:noFill/>
            <a:miter lim="800000"/>
            <a:headEnd/>
            <a:tailEnd/>
          </a:ln>
        </p:spPr>
        <p:txBody>
          <a:bodyPr>
            <a:spAutoFit/>
          </a:bodyPr>
          <a:lstStyle/>
          <a:p>
            <a:pPr>
              <a:spcBef>
                <a:spcPct val="50000"/>
              </a:spcBef>
            </a:pPr>
            <a:r>
              <a:rPr lang="en-US" b="1"/>
              <a:t> 18</a:t>
            </a:r>
          </a:p>
        </p:txBody>
      </p:sp>
      <p:sp>
        <p:nvSpPr>
          <p:cNvPr id="119857" name="Text Box 74"/>
          <p:cNvSpPr txBox="1">
            <a:spLocks noChangeArrowheads="1"/>
          </p:cNvSpPr>
          <p:nvPr/>
        </p:nvSpPr>
        <p:spPr bwMode="auto">
          <a:xfrm>
            <a:off x="2438400" y="5791200"/>
            <a:ext cx="990600" cy="366713"/>
          </a:xfrm>
          <a:prstGeom prst="rect">
            <a:avLst/>
          </a:prstGeom>
          <a:noFill/>
          <a:ln w="9525">
            <a:noFill/>
            <a:miter lim="800000"/>
            <a:headEnd/>
            <a:tailEnd/>
          </a:ln>
        </p:spPr>
        <p:txBody>
          <a:bodyPr>
            <a:spAutoFit/>
          </a:bodyPr>
          <a:lstStyle/>
          <a:p>
            <a:pPr>
              <a:spcBef>
                <a:spcPct val="50000"/>
              </a:spcBef>
            </a:pPr>
            <a:r>
              <a:rPr lang="en-US" b="1"/>
              <a:t>ITEM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3302  E" pathEditMode="relative" ptsTypes="">
                                      <p:cBhvr>
                                        <p:cTn id="6" dur="2000" fill="hold"/>
                                        <p:tgtEl>
                                          <p:spTgt spid="26324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263205"/>
                                        </p:tgtEl>
                                      </p:cBhvr>
                                    </p:animEffect>
                                    <p:set>
                                      <p:cBhvr>
                                        <p:cTn id="15" dur="1" fill="hold">
                                          <p:stCondLst>
                                            <p:cond delay="499"/>
                                          </p:stCondLst>
                                        </p:cTn>
                                        <p:tgtEl>
                                          <p:spTgt spid="26320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317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0" nodeType="clickEffect">
                                  <p:stCondLst>
                                    <p:cond delay="0"/>
                                  </p:stCondLst>
                                  <p:childTnLst>
                                    <p:animEffect transition="out" filter="wipe(down)">
                                      <p:cBhvr>
                                        <p:cTn id="28" dur="500"/>
                                        <p:tgtEl>
                                          <p:spTgt spid="263232"/>
                                        </p:tgtEl>
                                      </p:cBhvr>
                                    </p:animEffect>
                                    <p:set>
                                      <p:cBhvr>
                                        <p:cTn id="29" dur="1" fill="hold">
                                          <p:stCondLst>
                                            <p:cond delay="499"/>
                                          </p:stCondLst>
                                        </p:cTn>
                                        <p:tgtEl>
                                          <p:spTgt spid="26323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63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05" grpId="0" animBg="1"/>
      <p:bldP spid="263232" grpId="0" animBg="1"/>
      <p:bldP spid="2632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idx="1"/>
          </p:nvPr>
        </p:nvSpPr>
        <p:spPr>
          <a:xfrm>
            <a:off x="0" y="0"/>
            <a:ext cx="9144000" cy="6858000"/>
          </a:xfrm>
        </p:spPr>
        <p:txBody>
          <a:bodyPr/>
          <a:lstStyle/>
          <a:p>
            <a:pPr algn="ctr" eaLnBrk="1" hangingPunct="1">
              <a:lnSpc>
                <a:spcPct val="80000"/>
              </a:lnSpc>
              <a:buFontTx/>
              <a:buNone/>
            </a:pPr>
            <a:r>
              <a:rPr lang="en-US" sz="2000" b="1" u="sng" smtClean="0"/>
              <a:t>INSERTING BEFORE A GIVEN NODE</a:t>
            </a:r>
          </a:p>
          <a:p>
            <a:pPr eaLnBrk="1" hangingPunct="1">
              <a:lnSpc>
                <a:spcPct val="80000"/>
              </a:lnSpc>
            </a:pPr>
            <a:r>
              <a:rPr lang="en-US" sz="2000" smtClean="0"/>
              <a:t>Algorithm: INSLOC(INFO, LINK,START,AVAIL,  ITEM, ITEM1)</a:t>
            </a:r>
          </a:p>
          <a:p>
            <a:pPr eaLnBrk="1" hangingPunct="1">
              <a:lnSpc>
                <a:spcPct val="80000"/>
              </a:lnSpc>
              <a:buFontTx/>
              <a:buNone/>
            </a:pPr>
            <a:r>
              <a:rPr lang="en-US" sz="2000" smtClean="0"/>
              <a:t>                    This algorithm inserts ITEM so that </a:t>
            </a:r>
            <a:r>
              <a:rPr lang="en-US" sz="2000" b="1" smtClean="0"/>
              <a:t>ITEM PRECEDES</a:t>
            </a:r>
            <a:r>
              <a:rPr lang="en-US" sz="2000" smtClean="0"/>
              <a:t> the </a:t>
            </a:r>
          </a:p>
          <a:p>
            <a:pPr eaLnBrk="1" hangingPunct="1">
              <a:lnSpc>
                <a:spcPct val="80000"/>
              </a:lnSpc>
              <a:buFontTx/>
              <a:buNone/>
            </a:pPr>
            <a:r>
              <a:rPr lang="en-US" sz="2000" smtClean="0"/>
              <a:t>                    node with </a:t>
            </a:r>
            <a:r>
              <a:rPr lang="en-US" sz="2000" b="1" smtClean="0"/>
              <a:t>data item ITEM1</a:t>
            </a:r>
          </a:p>
          <a:p>
            <a:pPr eaLnBrk="1" hangingPunct="1">
              <a:lnSpc>
                <a:spcPct val="80000"/>
              </a:lnSpc>
            </a:pPr>
            <a:r>
              <a:rPr lang="en-US" sz="2000" smtClean="0"/>
              <a:t>Step 1: [OVERFLOW] If AVAIL=NULL, then:</a:t>
            </a:r>
          </a:p>
          <a:p>
            <a:pPr eaLnBrk="1" hangingPunct="1">
              <a:lnSpc>
                <a:spcPct val="80000"/>
              </a:lnSpc>
              <a:buFontTx/>
              <a:buNone/>
            </a:pPr>
            <a:r>
              <a:rPr lang="en-US" sz="2000" smtClean="0"/>
              <a:t>                                     Write: OVERFLOW</a:t>
            </a:r>
          </a:p>
          <a:p>
            <a:pPr eaLnBrk="1" hangingPunct="1">
              <a:lnSpc>
                <a:spcPct val="80000"/>
              </a:lnSpc>
              <a:buFontTx/>
              <a:buNone/>
            </a:pPr>
            <a:r>
              <a:rPr lang="en-US" sz="2000" smtClean="0"/>
              <a:t>                                      Return</a:t>
            </a:r>
          </a:p>
          <a:p>
            <a:pPr eaLnBrk="1" hangingPunct="1">
              <a:lnSpc>
                <a:spcPct val="80000"/>
              </a:lnSpc>
            </a:pPr>
            <a:r>
              <a:rPr lang="en-US" sz="2000" smtClean="0"/>
              <a:t>Step 2: [Remove first node from AVAIL list]</a:t>
            </a:r>
          </a:p>
          <a:p>
            <a:pPr eaLnBrk="1" hangingPunct="1">
              <a:lnSpc>
                <a:spcPct val="80000"/>
              </a:lnSpc>
              <a:buFontTx/>
              <a:buNone/>
            </a:pPr>
            <a:r>
              <a:rPr lang="en-US" sz="2000" smtClean="0"/>
              <a:t>                 Set NEW:=AVAIL and AVAIL:=LINK[AVAIL]</a:t>
            </a:r>
          </a:p>
          <a:p>
            <a:pPr eaLnBrk="1" hangingPunct="1">
              <a:lnSpc>
                <a:spcPct val="80000"/>
              </a:lnSpc>
            </a:pPr>
            <a:r>
              <a:rPr lang="en-US" sz="2000" smtClean="0"/>
              <a:t>Step 3: Set INFO[NEW]:= ITEM [Copies new data  into new node]</a:t>
            </a:r>
          </a:p>
          <a:p>
            <a:pPr eaLnBrk="1" hangingPunct="1">
              <a:lnSpc>
                <a:spcPct val="80000"/>
              </a:lnSpc>
            </a:pPr>
            <a:r>
              <a:rPr lang="en-US" sz="2000" smtClean="0"/>
              <a:t>Step 4: Set PTR:=START and SAVE:=NULL</a:t>
            </a:r>
          </a:p>
          <a:p>
            <a:pPr eaLnBrk="1" hangingPunct="1">
              <a:lnSpc>
                <a:spcPct val="80000"/>
              </a:lnSpc>
            </a:pPr>
            <a:r>
              <a:rPr lang="en-US" sz="2000" smtClean="0"/>
              <a:t>Step 5: Repeat while INFO[PTR]</a:t>
            </a:r>
            <a:r>
              <a:rPr lang="en-US" sz="2000" smtClean="0">
                <a:cs typeface="Times New Roman" pitchFamily="18" charset="0"/>
              </a:rPr>
              <a:t>≠ ITEM1</a:t>
            </a:r>
          </a:p>
          <a:p>
            <a:pPr eaLnBrk="1" hangingPunct="1">
              <a:lnSpc>
                <a:spcPct val="80000"/>
              </a:lnSpc>
              <a:buFontTx/>
              <a:buNone/>
            </a:pPr>
            <a:r>
              <a:rPr lang="en-US" sz="2000" smtClean="0">
                <a:cs typeface="Times New Roman" pitchFamily="18" charset="0"/>
              </a:rPr>
              <a:t>                 Set   SAVE:=PTR  and PTR:=LINK[PTR]</a:t>
            </a:r>
          </a:p>
          <a:p>
            <a:pPr eaLnBrk="1" hangingPunct="1">
              <a:lnSpc>
                <a:spcPct val="80000"/>
              </a:lnSpc>
              <a:buFontTx/>
              <a:buNone/>
            </a:pPr>
            <a:r>
              <a:rPr lang="en-US" sz="2000" smtClean="0">
                <a:cs typeface="Times New Roman" pitchFamily="18" charset="0"/>
              </a:rPr>
              <a:t>                [End of Loop]</a:t>
            </a:r>
          </a:p>
          <a:p>
            <a:pPr eaLnBrk="1" hangingPunct="1">
              <a:lnSpc>
                <a:spcPct val="80000"/>
              </a:lnSpc>
            </a:pPr>
            <a:r>
              <a:rPr lang="en-US" sz="2000" smtClean="0">
                <a:cs typeface="Times New Roman" pitchFamily="18" charset="0"/>
              </a:rPr>
              <a:t>Step 6:Set LOC:=SAVE</a:t>
            </a:r>
          </a:p>
          <a:p>
            <a:pPr eaLnBrk="1" hangingPunct="1">
              <a:lnSpc>
                <a:spcPct val="80000"/>
              </a:lnSpc>
            </a:pPr>
            <a:r>
              <a:rPr lang="en-US" sz="2000" smtClean="0">
                <a:cs typeface="Times New Roman" pitchFamily="18" charset="0"/>
              </a:rPr>
              <a:t>Step 7: </a:t>
            </a:r>
            <a:r>
              <a:rPr lang="en-US" sz="2000" smtClean="0"/>
              <a:t>If LOC=NULL, then:</a:t>
            </a:r>
          </a:p>
          <a:p>
            <a:pPr eaLnBrk="1" hangingPunct="1">
              <a:lnSpc>
                <a:spcPct val="80000"/>
              </a:lnSpc>
              <a:buFontTx/>
              <a:buNone/>
            </a:pPr>
            <a:r>
              <a:rPr lang="en-US" sz="2000" smtClean="0"/>
              <a:t>                Set LINK[NEW]:=START and START:=NEW</a:t>
            </a:r>
          </a:p>
          <a:p>
            <a:pPr eaLnBrk="1" hangingPunct="1">
              <a:lnSpc>
                <a:spcPct val="80000"/>
              </a:lnSpc>
              <a:buFontTx/>
              <a:buNone/>
            </a:pPr>
            <a:r>
              <a:rPr lang="en-US" sz="2000" smtClean="0"/>
              <a:t>                Else:</a:t>
            </a:r>
          </a:p>
          <a:p>
            <a:pPr eaLnBrk="1" hangingPunct="1">
              <a:lnSpc>
                <a:spcPct val="80000"/>
              </a:lnSpc>
              <a:buFontTx/>
              <a:buNone/>
            </a:pPr>
            <a:r>
              <a:rPr lang="en-US" sz="2000" smtClean="0"/>
              <a:t>                Set LINK[NEW]:=LINK[LOC] and LINK[LOC]:= NEW</a:t>
            </a:r>
          </a:p>
          <a:p>
            <a:pPr eaLnBrk="1" hangingPunct="1">
              <a:lnSpc>
                <a:spcPct val="80000"/>
              </a:lnSpc>
              <a:buFontTx/>
              <a:buNone/>
            </a:pPr>
            <a:r>
              <a:rPr lang="en-US" sz="2000" smtClean="0"/>
              <a:t>                [End of If structure] </a:t>
            </a:r>
          </a:p>
          <a:p>
            <a:pPr eaLnBrk="1" hangingPunct="1">
              <a:lnSpc>
                <a:spcPct val="80000"/>
              </a:lnSpc>
            </a:pPr>
            <a:r>
              <a:rPr lang="en-US" sz="2000" smtClean="0"/>
              <a:t>Step 8: Return</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idx="1"/>
          </p:nvPr>
        </p:nvSpPr>
        <p:spPr>
          <a:xfrm>
            <a:off x="0" y="0"/>
            <a:ext cx="9144000" cy="6858000"/>
          </a:xfrm>
        </p:spPr>
        <p:txBody>
          <a:bodyPr/>
          <a:lstStyle/>
          <a:p>
            <a:pPr algn="ctr" eaLnBrk="1" hangingPunct="1">
              <a:lnSpc>
                <a:spcPct val="80000"/>
              </a:lnSpc>
              <a:buFontTx/>
              <a:buNone/>
            </a:pPr>
            <a:r>
              <a:rPr lang="en-US" sz="2000" b="1" u="sng" smtClean="0"/>
              <a:t>INSERTING BEFORE A GIVEN NODE WITH LOCATION GIVEN</a:t>
            </a:r>
          </a:p>
          <a:p>
            <a:pPr eaLnBrk="1" hangingPunct="1">
              <a:lnSpc>
                <a:spcPct val="80000"/>
              </a:lnSpc>
            </a:pPr>
            <a:r>
              <a:rPr lang="en-US" sz="2000" smtClean="0"/>
              <a:t>Algorithm: INSLOC(INFO, LINK,START,AVAIL,  ITEM, LOC)</a:t>
            </a:r>
          </a:p>
          <a:p>
            <a:pPr eaLnBrk="1" hangingPunct="1">
              <a:lnSpc>
                <a:spcPct val="80000"/>
              </a:lnSpc>
              <a:buFontTx/>
              <a:buNone/>
            </a:pPr>
            <a:r>
              <a:rPr lang="en-US" sz="2000" smtClean="0"/>
              <a:t>                    This algorithm inserts ITEM so that </a:t>
            </a:r>
            <a:r>
              <a:rPr lang="en-US" sz="2000" b="1" smtClean="0"/>
              <a:t>ITEM PRECEDES</a:t>
            </a:r>
            <a:r>
              <a:rPr lang="en-US" sz="2000" smtClean="0"/>
              <a:t> the </a:t>
            </a:r>
          </a:p>
          <a:p>
            <a:pPr eaLnBrk="1" hangingPunct="1">
              <a:lnSpc>
                <a:spcPct val="80000"/>
              </a:lnSpc>
              <a:buFontTx/>
              <a:buNone/>
            </a:pPr>
            <a:r>
              <a:rPr lang="en-US" sz="2000" smtClean="0"/>
              <a:t>                    node with </a:t>
            </a:r>
            <a:r>
              <a:rPr lang="en-US" sz="2000" b="1" smtClean="0"/>
              <a:t>location LOC</a:t>
            </a:r>
          </a:p>
          <a:p>
            <a:pPr eaLnBrk="1" hangingPunct="1">
              <a:lnSpc>
                <a:spcPct val="80000"/>
              </a:lnSpc>
            </a:pPr>
            <a:r>
              <a:rPr lang="en-US" sz="2000" smtClean="0"/>
              <a:t>Step 1: [OVERFLOW] If AVAIL=NULL, then:</a:t>
            </a:r>
          </a:p>
          <a:p>
            <a:pPr eaLnBrk="1" hangingPunct="1">
              <a:lnSpc>
                <a:spcPct val="80000"/>
              </a:lnSpc>
              <a:buFontTx/>
              <a:buNone/>
            </a:pPr>
            <a:r>
              <a:rPr lang="en-US" sz="2000" smtClean="0"/>
              <a:t>                                     Write: OVERFLOW</a:t>
            </a:r>
          </a:p>
          <a:p>
            <a:pPr eaLnBrk="1" hangingPunct="1">
              <a:lnSpc>
                <a:spcPct val="80000"/>
              </a:lnSpc>
              <a:buFontTx/>
              <a:buNone/>
            </a:pPr>
            <a:r>
              <a:rPr lang="en-US" sz="2000" smtClean="0"/>
              <a:t>                                      Return</a:t>
            </a:r>
          </a:p>
          <a:p>
            <a:pPr eaLnBrk="1" hangingPunct="1">
              <a:lnSpc>
                <a:spcPct val="80000"/>
              </a:lnSpc>
            </a:pPr>
            <a:r>
              <a:rPr lang="en-US" sz="2000" smtClean="0"/>
              <a:t>Step 2: [Remove first node from AVAIL list]</a:t>
            </a:r>
          </a:p>
          <a:p>
            <a:pPr eaLnBrk="1" hangingPunct="1">
              <a:lnSpc>
                <a:spcPct val="80000"/>
              </a:lnSpc>
              <a:buFontTx/>
              <a:buNone/>
            </a:pPr>
            <a:r>
              <a:rPr lang="en-US" sz="2000" smtClean="0"/>
              <a:t>                 Set NEW:=AVAIL and AVAIL:=LINK[AVAIL]</a:t>
            </a:r>
          </a:p>
          <a:p>
            <a:pPr eaLnBrk="1" hangingPunct="1">
              <a:lnSpc>
                <a:spcPct val="80000"/>
              </a:lnSpc>
            </a:pPr>
            <a:r>
              <a:rPr lang="en-US" sz="2000" smtClean="0"/>
              <a:t>Step 3: Set INFO[NEW]:= ITEM [Copies new data  into new node]</a:t>
            </a:r>
          </a:p>
          <a:p>
            <a:pPr eaLnBrk="1" hangingPunct="1">
              <a:lnSpc>
                <a:spcPct val="80000"/>
              </a:lnSpc>
            </a:pPr>
            <a:r>
              <a:rPr lang="en-US" sz="2000" smtClean="0"/>
              <a:t>Step 4: Set PTR:=START and SAVE:=NULL</a:t>
            </a:r>
          </a:p>
          <a:p>
            <a:pPr eaLnBrk="1" hangingPunct="1">
              <a:lnSpc>
                <a:spcPct val="80000"/>
              </a:lnSpc>
            </a:pPr>
            <a:r>
              <a:rPr lang="en-US" sz="2000" smtClean="0"/>
              <a:t>Step 5: Repeat while PTR</a:t>
            </a:r>
            <a:r>
              <a:rPr lang="en-US" sz="2000" smtClean="0">
                <a:cs typeface="Times New Roman" pitchFamily="18" charset="0"/>
              </a:rPr>
              <a:t>≠ LOC</a:t>
            </a:r>
          </a:p>
          <a:p>
            <a:pPr eaLnBrk="1" hangingPunct="1">
              <a:lnSpc>
                <a:spcPct val="80000"/>
              </a:lnSpc>
              <a:buFontTx/>
              <a:buNone/>
            </a:pPr>
            <a:r>
              <a:rPr lang="en-US" sz="2000" smtClean="0">
                <a:cs typeface="Times New Roman" pitchFamily="18" charset="0"/>
              </a:rPr>
              <a:t>                 Set   SAVE:=PTR  and PTR:=LINK[PTR]</a:t>
            </a:r>
          </a:p>
          <a:p>
            <a:pPr eaLnBrk="1" hangingPunct="1">
              <a:lnSpc>
                <a:spcPct val="80000"/>
              </a:lnSpc>
              <a:buFontTx/>
              <a:buNone/>
            </a:pPr>
            <a:r>
              <a:rPr lang="en-US" sz="2000" smtClean="0">
                <a:cs typeface="Times New Roman" pitchFamily="18" charset="0"/>
              </a:rPr>
              <a:t>                [End of Loop]</a:t>
            </a:r>
          </a:p>
          <a:p>
            <a:pPr eaLnBrk="1" hangingPunct="1">
              <a:lnSpc>
                <a:spcPct val="80000"/>
              </a:lnSpc>
            </a:pPr>
            <a:r>
              <a:rPr lang="en-US" sz="2000" smtClean="0">
                <a:cs typeface="Times New Roman" pitchFamily="18" charset="0"/>
              </a:rPr>
              <a:t>Step 6:Set LOC:=SAVE</a:t>
            </a:r>
          </a:p>
          <a:p>
            <a:pPr eaLnBrk="1" hangingPunct="1">
              <a:lnSpc>
                <a:spcPct val="80000"/>
              </a:lnSpc>
            </a:pPr>
            <a:r>
              <a:rPr lang="en-US" sz="2000" smtClean="0">
                <a:cs typeface="Times New Roman" pitchFamily="18" charset="0"/>
              </a:rPr>
              <a:t>Step 7: </a:t>
            </a:r>
            <a:r>
              <a:rPr lang="en-US" sz="2000" smtClean="0"/>
              <a:t>If LOC=NULL, then:</a:t>
            </a:r>
          </a:p>
          <a:p>
            <a:pPr eaLnBrk="1" hangingPunct="1">
              <a:lnSpc>
                <a:spcPct val="80000"/>
              </a:lnSpc>
              <a:buFontTx/>
              <a:buNone/>
            </a:pPr>
            <a:r>
              <a:rPr lang="en-US" sz="2000" smtClean="0"/>
              <a:t>                Set LINK[NEW]:=START and START:=NEW</a:t>
            </a:r>
          </a:p>
          <a:p>
            <a:pPr eaLnBrk="1" hangingPunct="1">
              <a:lnSpc>
                <a:spcPct val="80000"/>
              </a:lnSpc>
              <a:buFontTx/>
              <a:buNone/>
            </a:pPr>
            <a:r>
              <a:rPr lang="en-US" sz="2000" smtClean="0"/>
              <a:t>                Else:</a:t>
            </a:r>
          </a:p>
          <a:p>
            <a:pPr eaLnBrk="1" hangingPunct="1">
              <a:lnSpc>
                <a:spcPct val="80000"/>
              </a:lnSpc>
              <a:buFontTx/>
              <a:buNone/>
            </a:pPr>
            <a:r>
              <a:rPr lang="en-US" sz="2000" smtClean="0"/>
              <a:t>                Set LINK[NEW]:=LINK[LOC] and LINK[LOC]:= NEW</a:t>
            </a:r>
          </a:p>
          <a:p>
            <a:pPr eaLnBrk="1" hangingPunct="1">
              <a:lnSpc>
                <a:spcPct val="80000"/>
              </a:lnSpc>
              <a:buFontTx/>
              <a:buNone/>
            </a:pPr>
            <a:r>
              <a:rPr lang="en-US" sz="2000" smtClean="0"/>
              <a:t>                [End of If structure] </a:t>
            </a:r>
          </a:p>
          <a:p>
            <a:pPr eaLnBrk="1" hangingPunct="1">
              <a:lnSpc>
                <a:spcPct val="80000"/>
              </a:lnSpc>
            </a:pPr>
            <a:r>
              <a:rPr lang="en-US" sz="2000" smtClean="0"/>
              <a:t>Step 8: Return</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idx="1"/>
          </p:nvPr>
        </p:nvSpPr>
        <p:spPr>
          <a:xfrm>
            <a:off x="0" y="0"/>
            <a:ext cx="9144000" cy="6858000"/>
          </a:xfrm>
        </p:spPr>
        <p:txBody>
          <a:bodyPr/>
          <a:lstStyle/>
          <a:p>
            <a:pPr algn="ctr" eaLnBrk="1" hangingPunct="1">
              <a:lnSpc>
                <a:spcPct val="80000"/>
              </a:lnSpc>
              <a:buFontTx/>
              <a:buNone/>
            </a:pPr>
            <a:r>
              <a:rPr lang="en-US" sz="2000" b="1" u="sng" smtClean="0"/>
              <a:t>INSERTING BEFORE  N</a:t>
            </a:r>
            <a:r>
              <a:rPr lang="en-US" sz="2000" b="1" u="sng" baseline="30000" smtClean="0"/>
              <a:t>TH</a:t>
            </a:r>
            <a:r>
              <a:rPr lang="en-US" sz="2000" b="1" u="sng" smtClean="0"/>
              <a:t> NODE</a:t>
            </a:r>
          </a:p>
          <a:p>
            <a:pPr eaLnBrk="1" hangingPunct="1">
              <a:lnSpc>
                <a:spcPct val="80000"/>
              </a:lnSpc>
            </a:pPr>
            <a:r>
              <a:rPr lang="en-US" sz="2000" smtClean="0"/>
              <a:t>Algorithm: INSLOC(INFO, LINK,START,AVAIL,  ITEM, N)</a:t>
            </a:r>
          </a:p>
          <a:p>
            <a:pPr eaLnBrk="1" hangingPunct="1">
              <a:lnSpc>
                <a:spcPct val="80000"/>
              </a:lnSpc>
              <a:buFontTx/>
              <a:buNone/>
            </a:pPr>
            <a:r>
              <a:rPr lang="en-US" sz="2000" smtClean="0"/>
              <a:t>                    This algorithm inserts ITEM so that </a:t>
            </a:r>
            <a:r>
              <a:rPr lang="en-US" sz="2000" b="1" smtClean="0"/>
              <a:t>ITEM PRECEDES</a:t>
            </a:r>
            <a:r>
              <a:rPr lang="en-US" sz="2000" smtClean="0"/>
              <a:t> the </a:t>
            </a:r>
            <a:r>
              <a:rPr lang="en-US" sz="2000" b="1" smtClean="0"/>
              <a:t>N</a:t>
            </a:r>
            <a:r>
              <a:rPr lang="en-US" sz="2000" b="1" baseline="30000" smtClean="0"/>
              <a:t>th</a:t>
            </a:r>
            <a:r>
              <a:rPr lang="en-US" sz="2000" b="1" smtClean="0"/>
              <a:t> node</a:t>
            </a:r>
          </a:p>
          <a:p>
            <a:pPr eaLnBrk="1" hangingPunct="1">
              <a:lnSpc>
                <a:spcPct val="80000"/>
              </a:lnSpc>
            </a:pPr>
            <a:r>
              <a:rPr lang="en-US" sz="2000" smtClean="0"/>
              <a:t>Step 1: [OVERFLOW] If AVAIL=NULL, then:</a:t>
            </a:r>
          </a:p>
          <a:p>
            <a:pPr eaLnBrk="1" hangingPunct="1">
              <a:lnSpc>
                <a:spcPct val="80000"/>
              </a:lnSpc>
              <a:buFontTx/>
              <a:buNone/>
            </a:pPr>
            <a:r>
              <a:rPr lang="en-US" sz="2000" smtClean="0"/>
              <a:t>                                     Write: OVERFLOW</a:t>
            </a:r>
          </a:p>
          <a:p>
            <a:pPr eaLnBrk="1" hangingPunct="1">
              <a:lnSpc>
                <a:spcPct val="80000"/>
              </a:lnSpc>
              <a:buFontTx/>
              <a:buNone/>
            </a:pPr>
            <a:r>
              <a:rPr lang="en-US" sz="2000" smtClean="0"/>
              <a:t>                                      Return</a:t>
            </a:r>
          </a:p>
          <a:p>
            <a:pPr eaLnBrk="1" hangingPunct="1">
              <a:lnSpc>
                <a:spcPct val="80000"/>
              </a:lnSpc>
            </a:pPr>
            <a:r>
              <a:rPr lang="en-US" sz="2000" smtClean="0"/>
              <a:t>Step 2: [Remove first node from AVAIL list]</a:t>
            </a:r>
          </a:p>
          <a:p>
            <a:pPr eaLnBrk="1" hangingPunct="1">
              <a:lnSpc>
                <a:spcPct val="80000"/>
              </a:lnSpc>
              <a:buFontTx/>
              <a:buNone/>
            </a:pPr>
            <a:r>
              <a:rPr lang="en-US" sz="2000" smtClean="0"/>
              <a:t>                 Set NEW:=AVAIL and AVAIL:=LINK[AVAIL]</a:t>
            </a:r>
          </a:p>
          <a:p>
            <a:pPr eaLnBrk="1" hangingPunct="1">
              <a:lnSpc>
                <a:spcPct val="80000"/>
              </a:lnSpc>
            </a:pPr>
            <a:r>
              <a:rPr lang="en-US" sz="2000" smtClean="0"/>
              <a:t>Step 3: Set INFO[NEW]:= ITEM [Copies new data  into new node]</a:t>
            </a:r>
          </a:p>
          <a:p>
            <a:pPr eaLnBrk="1" hangingPunct="1">
              <a:lnSpc>
                <a:spcPct val="80000"/>
              </a:lnSpc>
            </a:pPr>
            <a:r>
              <a:rPr lang="en-US" sz="2000" smtClean="0"/>
              <a:t>Step 4: Set PTR:=START , SAVE:=NULL and K:=1</a:t>
            </a:r>
          </a:p>
          <a:p>
            <a:pPr eaLnBrk="1" hangingPunct="1">
              <a:lnSpc>
                <a:spcPct val="80000"/>
              </a:lnSpc>
            </a:pPr>
            <a:r>
              <a:rPr lang="en-US" sz="2000" smtClean="0"/>
              <a:t>Step 5: Repeat while K</a:t>
            </a:r>
            <a:r>
              <a:rPr lang="en-US" sz="2000" smtClean="0">
                <a:cs typeface="Times New Roman" pitchFamily="18" charset="0"/>
              </a:rPr>
              <a:t>≠ N</a:t>
            </a:r>
          </a:p>
          <a:p>
            <a:pPr eaLnBrk="1" hangingPunct="1">
              <a:lnSpc>
                <a:spcPct val="80000"/>
              </a:lnSpc>
            </a:pPr>
            <a:r>
              <a:rPr lang="en-US" sz="2000" smtClean="0">
                <a:cs typeface="Times New Roman" pitchFamily="18" charset="0"/>
              </a:rPr>
              <a:t>               SAVE:=PTR and PTR:=LINK[PTR]</a:t>
            </a:r>
          </a:p>
          <a:p>
            <a:pPr eaLnBrk="1" hangingPunct="1">
              <a:lnSpc>
                <a:spcPct val="80000"/>
              </a:lnSpc>
            </a:pPr>
            <a:r>
              <a:rPr lang="en-US" sz="2000" smtClean="0"/>
              <a:t>               Set K:=K+1</a:t>
            </a:r>
          </a:p>
          <a:p>
            <a:pPr eaLnBrk="1" hangingPunct="1">
              <a:lnSpc>
                <a:spcPct val="80000"/>
              </a:lnSpc>
            </a:pPr>
            <a:r>
              <a:rPr lang="en-US" sz="2000" smtClean="0"/>
              <a:t>            [End of Loop]</a:t>
            </a:r>
          </a:p>
          <a:p>
            <a:pPr eaLnBrk="1" hangingPunct="1">
              <a:lnSpc>
                <a:spcPct val="80000"/>
              </a:lnSpc>
            </a:pPr>
            <a:r>
              <a:rPr lang="en-US" sz="2000" smtClean="0">
                <a:cs typeface="Times New Roman" pitchFamily="18" charset="0"/>
              </a:rPr>
              <a:t>Step 6:Set LOC:=SAVE</a:t>
            </a:r>
          </a:p>
          <a:p>
            <a:pPr eaLnBrk="1" hangingPunct="1">
              <a:lnSpc>
                <a:spcPct val="80000"/>
              </a:lnSpc>
            </a:pPr>
            <a:r>
              <a:rPr lang="en-US" sz="2000" smtClean="0">
                <a:cs typeface="Times New Roman" pitchFamily="18" charset="0"/>
              </a:rPr>
              <a:t>Step 7: </a:t>
            </a:r>
            <a:r>
              <a:rPr lang="en-US" sz="2000" smtClean="0"/>
              <a:t>If LOC=NULL, then:</a:t>
            </a:r>
          </a:p>
          <a:p>
            <a:pPr eaLnBrk="1" hangingPunct="1">
              <a:lnSpc>
                <a:spcPct val="80000"/>
              </a:lnSpc>
              <a:buFontTx/>
              <a:buNone/>
            </a:pPr>
            <a:r>
              <a:rPr lang="en-US" sz="2000" smtClean="0"/>
              <a:t>                Set LINK[NEW]:=START and START:=NEW</a:t>
            </a:r>
          </a:p>
          <a:p>
            <a:pPr eaLnBrk="1" hangingPunct="1">
              <a:lnSpc>
                <a:spcPct val="80000"/>
              </a:lnSpc>
              <a:buFontTx/>
              <a:buNone/>
            </a:pPr>
            <a:r>
              <a:rPr lang="en-US" sz="2000" smtClean="0"/>
              <a:t>                Else:</a:t>
            </a:r>
          </a:p>
          <a:p>
            <a:pPr eaLnBrk="1" hangingPunct="1">
              <a:lnSpc>
                <a:spcPct val="80000"/>
              </a:lnSpc>
              <a:buFontTx/>
              <a:buNone/>
            </a:pPr>
            <a:r>
              <a:rPr lang="en-US" sz="2000" smtClean="0"/>
              <a:t>                Set LINK[NEW]:=LINK[LOC] and LINK[LOC]:= NEW</a:t>
            </a:r>
          </a:p>
          <a:p>
            <a:pPr eaLnBrk="1" hangingPunct="1">
              <a:lnSpc>
                <a:spcPct val="80000"/>
              </a:lnSpc>
              <a:buFontTx/>
              <a:buNone/>
            </a:pPr>
            <a:r>
              <a:rPr lang="en-US" sz="2000" smtClean="0"/>
              <a:t>                [End of If structure] </a:t>
            </a:r>
          </a:p>
          <a:p>
            <a:pPr eaLnBrk="1" hangingPunct="1">
              <a:lnSpc>
                <a:spcPct val="80000"/>
              </a:lnSpc>
            </a:pPr>
            <a:r>
              <a:rPr lang="en-US" sz="2000" smtClean="0"/>
              <a:t>Step 8: Return</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idx="1"/>
          </p:nvPr>
        </p:nvSpPr>
        <p:spPr>
          <a:xfrm>
            <a:off x="0" y="0"/>
            <a:ext cx="9144000" cy="6858000"/>
          </a:xfrm>
        </p:spPr>
        <p:txBody>
          <a:bodyPr>
            <a:normAutofit/>
          </a:bodyPr>
          <a:lstStyle/>
          <a:p>
            <a:pPr eaLnBrk="1" hangingPunct="1"/>
            <a:r>
              <a:rPr lang="en-US" b="1" smtClean="0"/>
              <a:t>Linked List-</a:t>
            </a:r>
            <a:r>
              <a:rPr lang="en-US" smtClean="0"/>
              <a:t> A linked list or one-way list is a linear collection of data elements, called nodes , where linear order is given by means of pointers. Each node is divided into two parts:</a:t>
            </a:r>
          </a:p>
          <a:p>
            <a:pPr eaLnBrk="1" hangingPunct="1"/>
            <a:r>
              <a:rPr lang="en-US" smtClean="0"/>
              <a:t>The first part contains the information of the element.</a:t>
            </a:r>
          </a:p>
          <a:p>
            <a:pPr eaLnBrk="1" hangingPunct="1"/>
            <a:r>
              <a:rPr lang="en-US" smtClean="0"/>
              <a:t>Second part, called the linked field or next pointer field, contains the address of the next node in the list.</a:t>
            </a:r>
          </a:p>
          <a:p>
            <a:pPr eaLnBrk="1" hangingPunct="1">
              <a:buFontTx/>
              <a:buNone/>
            </a:pPr>
            <a:r>
              <a:rPr lang="en-US" b="1" smtClean="0"/>
              <a:t>	Representation of Linked list in memory</a:t>
            </a:r>
          </a:p>
          <a:p>
            <a:pPr eaLnBrk="1" hangingPunct="1"/>
            <a:r>
              <a:rPr lang="en-US" smtClean="0"/>
              <a:t>Linked list is maintained in memory by two linear arrays: </a:t>
            </a:r>
            <a:r>
              <a:rPr lang="en-US" b="1" smtClean="0"/>
              <a:t>INFO</a:t>
            </a:r>
            <a:r>
              <a:rPr lang="en-US" smtClean="0"/>
              <a:t> and </a:t>
            </a:r>
            <a:r>
              <a:rPr lang="en-US" b="1" smtClean="0"/>
              <a:t>LINK</a:t>
            </a:r>
            <a:r>
              <a:rPr lang="en-US" smtClean="0"/>
              <a:t> such that </a:t>
            </a:r>
            <a:r>
              <a:rPr lang="en-US" b="1" smtClean="0"/>
              <a:t>INFO[K]</a:t>
            </a:r>
            <a:r>
              <a:rPr lang="en-US" smtClean="0"/>
              <a:t> and </a:t>
            </a:r>
            <a:r>
              <a:rPr lang="en-US" b="1" smtClean="0"/>
              <a:t>LINK[K]</a:t>
            </a:r>
            <a:r>
              <a:rPr lang="en-US" smtClean="0"/>
              <a:t> contain respectively the information part and the next pointer field of node of</a:t>
            </a:r>
            <a:r>
              <a:rPr lang="en-US" b="1" smtClean="0"/>
              <a:t> LIST</a:t>
            </a:r>
            <a:r>
              <a:rPr lang="en-US" smtClean="0"/>
              <a:t>. LIST also requires a variable name such as </a:t>
            </a:r>
            <a:r>
              <a:rPr lang="en-US" b="1" smtClean="0"/>
              <a:t>START</a:t>
            </a:r>
            <a:r>
              <a:rPr lang="en-US" smtClean="0"/>
              <a:t> which contains the location of the beginning of the list and the next pointer denoted by </a:t>
            </a:r>
            <a:r>
              <a:rPr lang="en-US" b="1" smtClean="0"/>
              <a:t>NULL</a:t>
            </a:r>
            <a:r>
              <a:rPr lang="en-US" smtClean="0"/>
              <a:t> which indicates the end of the </a:t>
            </a:r>
            <a:r>
              <a:rPr lang="en-US" b="1" smtClean="0"/>
              <a:t>LIST</a:t>
            </a:r>
            <a:r>
              <a:rPr lang="en-US" smtClean="0"/>
              <a:t>.</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idx="1"/>
          </p:nvPr>
        </p:nvSpPr>
        <p:spPr>
          <a:xfrm>
            <a:off x="0" y="0"/>
            <a:ext cx="9144000" cy="6858000"/>
          </a:xfrm>
        </p:spPr>
        <p:txBody>
          <a:bodyPr/>
          <a:lstStyle/>
          <a:p>
            <a:pPr eaLnBrk="1" hangingPunct="1"/>
            <a:r>
              <a:rPr lang="en-US" smtClean="0"/>
              <a:t>For insertion in a sorted list, we use two alogorithms. One algorithm finds the location of the node after which the new node has to be inserted. This algorithm returns the location to  main algorithm which finally do the insertion.</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idx="1"/>
          </p:nvPr>
        </p:nvSpPr>
        <p:spPr>
          <a:xfrm>
            <a:off x="0" y="0"/>
            <a:ext cx="9144000" cy="6858000"/>
          </a:xfrm>
        </p:spPr>
        <p:txBody>
          <a:bodyPr>
            <a:normAutofit fontScale="92500" lnSpcReduction="10000"/>
          </a:bodyPr>
          <a:lstStyle/>
          <a:p>
            <a:pPr algn="ctr" eaLnBrk="1" hangingPunct="1">
              <a:lnSpc>
                <a:spcPct val="90000"/>
              </a:lnSpc>
              <a:buFontTx/>
              <a:buNone/>
            </a:pPr>
            <a:r>
              <a:rPr lang="en-US" b="1" u="sng" smtClean="0"/>
              <a:t>INSERTING INTO A SORTED LIST</a:t>
            </a:r>
          </a:p>
          <a:p>
            <a:pPr eaLnBrk="1" hangingPunct="1">
              <a:lnSpc>
                <a:spcPct val="90000"/>
              </a:lnSpc>
            </a:pPr>
            <a:r>
              <a:rPr lang="en-US" b="1" smtClean="0"/>
              <a:t>Algorithm: INSSRT(INFO,LINK,START,AVAIL,ITEM)</a:t>
            </a:r>
          </a:p>
          <a:p>
            <a:pPr eaLnBrk="1" hangingPunct="1">
              <a:lnSpc>
                <a:spcPct val="90000"/>
              </a:lnSpc>
            </a:pPr>
            <a:r>
              <a:rPr lang="en-US" smtClean="0"/>
              <a:t>Step 1: CALL FINDA(INFO,LINK, START,ITEM,LOC)</a:t>
            </a:r>
          </a:p>
          <a:p>
            <a:pPr eaLnBrk="1" hangingPunct="1">
              <a:lnSpc>
                <a:spcPct val="90000"/>
              </a:lnSpc>
            </a:pPr>
            <a:r>
              <a:rPr lang="en-US" smtClean="0"/>
              <a:t>Step 2: CALL INSLOC(INFO,LINK,START,AVAIL,LOC,ITEM)</a:t>
            </a:r>
          </a:p>
          <a:p>
            <a:pPr eaLnBrk="1" hangingPunct="1">
              <a:lnSpc>
                <a:spcPct val="90000"/>
              </a:lnSpc>
            </a:pPr>
            <a:r>
              <a:rPr lang="en-US" smtClean="0"/>
              <a:t>Step 3: Exit</a:t>
            </a:r>
          </a:p>
          <a:p>
            <a:pPr eaLnBrk="1" hangingPunct="1">
              <a:lnSpc>
                <a:spcPct val="90000"/>
              </a:lnSpc>
            </a:pPr>
            <a:r>
              <a:rPr lang="en-US" b="1" smtClean="0"/>
              <a:t>Algorithm: FINDA(INFO,LINK,START,ITEM,LOC)</a:t>
            </a:r>
          </a:p>
          <a:p>
            <a:pPr eaLnBrk="1" hangingPunct="1">
              <a:lnSpc>
                <a:spcPct val="90000"/>
              </a:lnSpc>
              <a:buFontTx/>
              <a:buNone/>
            </a:pPr>
            <a:r>
              <a:rPr lang="en-US" smtClean="0"/>
              <a:t>                   This algorithm finds the location LOC of the last node in a</a:t>
            </a:r>
          </a:p>
          <a:p>
            <a:pPr eaLnBrk="1" hangingPunct="1">
              <a:lnSpc>
                <a:spcPct val="90000"/>
              </a:lnSpc>
              <a:buFontTx/>
              <a:buNone/>
            </a:pPr>
            <a:r>
              <a:rPr lang="en-US" smtClean="0"/>
              <a:t>                      sorted list such that INFO[LOC ]&lt;ITEM, or sets</a:t>
            </a:r>
          </a:p>
          <a:p>
            <a:pPr eaLnBrk="1" hangingPunct="1">
              <a:lnSpc>
                <a:spcPct val="90000"/>
              </a:lnSpc>
              <a:buFontTx/>
              <a:buNone/>
            </a:pPr>
            <a:r>
              <a:rPr lang="en-US" smtClean="0"/>
              <a:t>                      LOC=NULL</a:t>
            </a:r>
          </a:p>
          <a:p>
            <a:pPr eaLnBrk="1" hangingPunct="1">
              <a:lnSpc>
                <a:spcPct val="90000"/>
              </a:lnSpc>
            </a:pPr>
            <a:r>
              <a:rPr lang="en-US" smtClean="0"/>
              <a:t>Step 1: [List Empty ?] If START=NULL, then:</a:t>
            </a:r>
          </a:p>
          <a:p>
            <a:pPr eaLnBrk="1" hangingPunct="1">
              <a:lnSpc>
                <a:spcPct val="90000"/>
              </a:lnSpc>
              <a:buFontTx/>
              <a:buNone/>
            </a:pPr>
            <a:r>
              <a:rPr lang="en-US" smtClean="0"/>
              <a:t>                                    Set LOC:=NULL</a:t>
            </a:r>
          </a:p>
          <a:p>
            <a:pPr eaLnBrk="1" hangingPunct="1">
              <a:lnSpc>
                <a:spcPct val="90000"/>
              </a:lnSpc>
              <a:buFontTx/>
              <a:buNone/>
            </a:pPr>
            <a:r>
              <a:rPr lang="en-US" smtClean="0"/>
              <a:t>                                    Return</a:t>
            </a:r>
          </a:p>
          <a:p>
            <a:pPr eaLnBrk="1" hangingPunct="1">
              <a:lnSpc>
                <a:spcPct val="90000"/>
              </a:lnSpc>
              <a:buFontTx/>
              <a:buNone/>
            </a:pPr>
            <a:r>
              <a:rPr lang="en-US" smtClean="0"/>
              <a:t>                                    [End of If structure]</a:t>
            </a:r>
          </a:p>
          <a:p>
            <a:pPr eaLnBrk="1" hangingPunct="1">
              <a:lnSpc>
                <a:spcPct val="90000"/>
              </a:lnSpc>
            </a:pPr>
            <a:r>
              <a:rPr lang="en-US" smtClean="0"/>
              <a:t>Step 2: [Special case] If ITEM&lt;INFO[START], then:</a:t>
            </a:r>
          </a:p>
          <a:p>
            <a:pPr eaLnBrk="1" hangingPunct="1">
              <a:lnSpc>
                <a:spcPct val="90000"/>
              </a:lnSpc>
              <a:buFontTx/>
              <a:buNone/>
            </a:pPr>
            <a:r>
              <a:rPr lang="en-US" smtClean="0"/>
              <a:t>                                   Set LOC:=NULL</a:t>
            </a:r>
          </a:p>
          <a:p>
            <a:pPr eaLnBrk="1" hangingPunct="1">
              <a:lnSpc>
                <a:spcPct val="90000"/>
              </a:lnSpc>
              <a:buFontTx/>
              <a:buNone/>
            </a:pPr>
            <a:r>
              <a:rPr lang="en-US" smtClean="0"/>
              <a:t>                                   Return        </a:t>
            </a:r>
          </a:p>
          <a:p>
            <a:pPr eaLnBrk="1" hangingPunct="1">
              <a:lnSpc>
                <a:spcPct val="90000"/>
              </a:lnSpc>
              <a:buFontTx/>
              <a:buNone/>
            </a:pPr>
            <a:r>
              <a:rPr lang="en-US" smtClean="0"/>
              <a:t>                                   [End of If structure]</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idx="1"/>
          </p:nvPr>
        </p:nvSpPr>
        <p:spPr>
          <a:xfrm>
            <a:off x="0" y="0"/>
            <a:ext cx="9144000" cy="6858000"/>
          </a:xfrm>
        </p:spPr>
        <p:txBody>
          <a:bodyPr/>
          <a:lstStyle/>
          <a:p>
            <a:pPr eaLnBrk="1" hangingPunct="1"/>
            <a:r>
              <a:rPr lang="en-US" smtClean="0"/>
              <a:t>Step 3: Set SAVE:=START and PTR:=LINK[START]</a:t>
            </a:r>
          </a:p>
          <a:p>
            <a:pPr eaLnBrk="1" hangingPunct="1"/>
            <a:r>
              <a:rPr lang="en-US" smtClean="0"/>
              <a:t>Step 4: Repeat  while PTR</a:t>
            </a:r>
            <a:r>
              <a:rPr lang="en-US" smtClean="0">
                <a:cs typeface="Times New Roman" pitchFamily="18" charset="0"/>
              </a:rPr>
              <a:t>≠NULL:</a:t>
            </a:r>
          </a:p>
          <a:p>
            <a:pPr eaLnBrk="1" hangingPunct="1">
              <a:buFontTx/>
              <a:buNone/>
            </a:pPr>
            <a:r>
              <a:rPr lang="en-US" smtClean="0">
                <a:cs typeface="Times New Roman" pitchFamily="18" charset="0"/>
              </a:rPr>
              <a:t>                  If ITEM&lt; INFO[PTR], then:               </a:t>
            </a:r>
          </a:p>
          <a:p>
            <a:pPr eaLnBrk="1" hangingPunct="1">
              <a:buFontTx/>
              <a:buNone/>
            </a:pPr>
            <a:r>
              <a:rPr lang="en-US" smtClean="0">
                <a:cs typeface="Times New Roman" pitchFamily="18" charset="0"/>
              </a:rPr>
              <a:t>                  Set LOC:=SAVE</a:t>
            </a:r>
          </a:p>
          <a:p>
            <a:pPr eaLnBrk="1" hangingPunct="1">
              <a:buFontTx/>
              <a:buNone/>
            </a:pPr>
            <a:r>
              <a:rPr lang="en-US" smtClean="0">
                <a:cs typeface="Times New Roman" pitchFamily="18" charset="0"/>
              </a:rPr>
              <a:t>                  Return</a:t>
            </a:r>
          </a:p>
          <a:p>
            <a:pPr eaLnBrk="1" hangingPunct="1">
              <a:buFontTx/>
              <a:buNone/>
            </a:pPr>
            <a:r>
              <a:rPr lang="en-US" smtClean="0">
                <a:cs typeface="Times New Roman" pitchFamily="18" charset="0"/>
              </a:rPr>
              <a:t>                 [End of If Structure] </a:t>
            </a:r>
          </a:p>
          <a:p>
            <a:pPr eaLnBrk="1" hangingPunct="1">
              <a:buFontTx/>
              <a:buNone/>
            </a:pPr>
            <a:r>
              <a:rPr lang="en-US" smtClean="0">
                <a:cs typeface="Times New Roman" pitchFamily="18" charset="0"/>
              </a:rPr>
              <a:t>                 Set SAVE:=PTR and  PTR:=LINK[PTR]</a:t>
            </a:r>
          </a:p>
          <a:p>
            <a:pPr eaLnBrk="1" hangingPunct="1">
              <a:buFontTx/>
              <a:buNone/>
            </a:pPr>
            <a:r>
              <a:rPr lang="en-US" smtClean="0">
                <a:cs typeface="Times New Roman" pitchFamily="18" charset="0"/>
              </a:rPr>
              <a:t>                 [End of Step 4 Loop]</a:t>
            </a:r>
          </a:p>
          <a:p>
            <a:pPr eaLnBrk="1" hangingPunct="1"/>
            <a:r>
              <a:rPr lang="en-US" smtClean="0">
                <a:cs typeface="Times New Roman" pitchFamily="18" charset="0"/>
              </a:rPr>
              <a:t>Step 5: Set LOC:=SAVE</a:t>
            </a:r>
          </a:p>
          <a:p>
            <a:pPr eaLnBrk="1" hangingPunct="1"/>
            <a:r>
              <a:rPr lang="en-US" smtClean="0">
                <a:cs typeface="Times New Roman" pitchFamily="18" charset="0"/>
              </a:rPr>
              <a:t>Step 6: Return</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idx="1"/>
          </p:nvPr>
        </p:nvSpPr>
        <p:spPr>
          <a:xfrm>
            <a:off x="0" y="0"/>
            <a:ext cx="9144000" cy="6858000"/>
          </a:xfrm>
        </p:spPr>
        <p:txBody>
          <a:bodyPr>
            <a:normAutofit fontScale="92500"/>
          </a:bodyPr>
          <a:lstStyle/>
          <a:p>
            <a:pPr eaLnBrk="1" hangingPunct="1">
              <a:lnSpc>
                <a:spcPct val="90000"/>
              </a:lnSpc>
            </a:pPr>
            <a:r>
              <a:rPr lang="en-US" smtClean="0"/>
              <a:t>Algorithm: INSLOC(INFO, LINK,START,AVAIL, LOC, ITEM)</a:t>
            </a:r>
          </a:p>
          <a:p>
            <a:pPr eaLnBrk="1" hangingPunct="1">
              <a:lnSpc>
                <a:spcPct val="90000"/>
              </a:lnSpc>
              <a:buFontTx/>
              <a:buNone/>
            </a:pPr>
            <a:r>
              <a:rPr lang="en-US" smtClean="0"/>
              <a:t>                    This algorithm inserts ITEM so that ITEM follows the </a:t>
            </a:r>
          </a:p>
          <a:p>
            <a:pPr eaLnBrk="1" hangingPunct="1">
              <a:lnSpc>
                <a:spcPct val="90000"/>
              </a:lnSpc>
              <a:buFontTx/>
              <a:buNone/>
            </a:pPr>
            <a:r>
              <a:rPr lang="en-US" smtClean="0"/>
              <a:t>                    node with location LOC or inserts ITEM as the first node</a:t>
            </a:r>
          </a:p>
          <a:p>
            <a:pPr eaLnBrk="1" hangingPunct="1">
              <a:lnSpc>
                <a:spcPct val="90000"/>
              </a:lnSpc>
              <a:buFontTx/>
              <a:buNone/>
            </a:pPr>
            <a:r>
              <a:rPr lang="en-US" smtClean="0"/>
              <a:t>                    when LOC =NULL</a:t>
            </a:r>
          </a:p>
          <a:p>
            <a:pPr eaLnBrk="1" hangingPunct="1">
              <a:lnSpc>
                <a:spcPct val="90000"/>
              </a:lnSpc>
            </a:pPr>
            <a:r>
              <a:rPr lang="en-US" smtClean="0"/>
              <a:t>Step 1: [OVERFLOW] If AVAIL=NULL, then:</a:t>
            </a:r>
          </a:p>
          <a:p>
            <a:pPr eaLnBrk="1" hangingPunct="1">
              <a:lnSpc>
                <a:spcPct val="90000"/>
              </a:lnSpc>
            </a:pPr>
            <a:r>
              <a:rPr lang="en-US" smtClean="0"/>
              <a:t>                                     Write: OVERFLOW</a:t>
            </a:r>
          </a:p>
          <a:p>
            <a:pPr eaLnBrk="1" hangingPunct="1">
              <a:lnSpc>
                <a:spcPct val="90000"/>
              </a:lnSpc>
            </a:pPr>
            <a:r>
              <a:rPr lang="en-US" smtClean="0"/>
              <a:t>                                      Return</a:t>
            </a:r>
          </a:p>
          <a:p>
            <a:pPr eaLnBrk="1" hangingPunct="1">
              <a:lnSpc>
                <a:spcPct val="90000"/>
              </a:lnSpc>
            </a:pPr>
            <a:r>
              <a:rPr lang="en-US" smtClean="0"/>
              <a:t>Step 2: [Remove first node from AVAIL list]</a:t>
            </a:r>
          </a:p>
          <a:p>
            <a:pPr eaLnBrk="1" hangingPunct="1">
              <a:lnSpc>
                <a:spcPct val="90000"/>
              </a:lnSpc>
              <a:buFontTx/>
              <a:buNone/>
            </a:pPr>
            <a:r>
              <a:rPr lang="en-US" smtClean="0"/>
              <a:t>                 Set NEW:=AVAIL and AVAIL:=LINK[AVAIL]</a:t>
            </a:r>
          </a:p>
          <a:p>
            <a:pPr eaLnBrk="1" hangingPunct="1">
              <a:lnSpc>
                <a:spcPct val="90000"/>
              </a:lnSpc>
            </a:pPr>
            <a:r>
              <a:rPr lang="en-US" smtClean="0"/>
              <a:t>Step 3: Set INFO[NEW]:= ITEM [Copies new data  into new node]</a:t>
            </a:r>
          </a:p>
          <a:p>
            <a:pPr eaLnBrk="1" hangingPunct="1">
              <a:lnSpc>
                <a:spcPct val="90000"/>
              </a:lnSpc>
            </a:pPr>
            <a:r>
              <a:rPr lang="en-US" smtClean="0"/>
              <a:t>Step 4: If LOC=NULL, then:</a:t>
            </a:r>
          </a:p>
          <a:p>
            <a:pPr eaLnBrk="1" hangingPunct="1">
              <a:lnSpc>
                <a:spcPct val="90000"/>
              </a:lnSpc>
              <a:buFontTx/>
              <a:buNone/>
            </a:pPr>
            <a:r>
              <a:rPr lang="en-US" smtClean="0"/>
              <a:t>                Set LINK[NEW]:=START and START:=NEW</a:t>
            </a:r>
          </a:p>
          <a:p>
            <a:pPr eaLnBrk="1" hangingPunct="1">
              <a:lnSpc>
                <a:spcPct val="90000"/>
              </a:lnSpc>
              <a:buFontTx/>
              <a:buNone/>
            </a:pPr>
            <a:r>
              <a:rPr lang="en-US" smtClean="0"/>
              <a:t>                Else:</a:t>
            </a:r>
          </a:p>
          <a:p>
            <a:pPr eaLnBrk="1" hangingPunct="1">
              <a:lnSpc>
                <a:spcPct val="90000"/>
              </a:lnSpc>
              <a:buFontTx/>
              <a:buNone/>
            </a:pPr>
            <a:r>
              <a:rPr lang="en-US" smtClean="0"/>
              <a:t>                Set LINK[NEW]:=LINK[LOC] and LINK[LOC]:= NEW</a:t>
            </a:r>
          </a:p>
          <a:p>
            <a:pPr eaLnBrk="1" hangingPunct="1">
              <a:lnSpc>
                <a:spcPct val="90000"/>
              </a:lnSpc>
              <a:buFontTx/>
              <a:buNone/>
            </a:pPr>
            <a:r>
              <a:rPr lang="en-US" smtClean="0"/>
              <a:t>                [End of If structure]  </a:t>
            </a:r>
          </a:p>
          <a:p>
            <a:pPr eaLnBrk="1" hangingPunct="1">
              <a:lnSpc>
                <a:spcPct val="90000"/>
              </a:lnSpc>
            </a:pPr>
            <a:r>
              <a:rPr lang="en-US" smtClean="0"/>
              <a:t>Step 5: Return</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idx="1"/>
          </p:nvPr>
        </p:nvSpPr>
        <p:spPr>
          <a:xfrm>
            <a:off x="0" y="0"/>
            <a:ext cx="9144000" cy="6858000"/>
          </a:xfrm>
        </p:spPr>
        <p:txBody>
          <a:bodyPr/>
          <a:lstStyle/>
          <a:p>
            <a:pPr algn="ctr" eaLnBrk="1" hangingPunct="1">
              <a:buFontTx/>
              <a:buNone/>
            </a:pPr>
            <a:r>
              <a:rPr lang="en-US" sz="2000" b="1" u="sng" smtClean="0"/>
              <a:t>Deletion of a node from a linked list</a:t>
            </a:r>
          </a:p>
          <a:p>
            <a:pPr eaLnBrk="1" hangingPunct="1"/>
            <a:r>
              <a:rPr lang="en-US" sz="2000" smtClean="0"/>
              <a:t>Case 1: Deletion of node following a given node</a:t>
            </a:r>
          </a:p>
          <a:p>
            <a:pPr eaLnBrk="1" hangingPunct="1"/>
            <a:r>
              <a:rPr lang="en-US" sz="2000" smtClean="0"/>
              <a:t>Algorithm: </a:t>
            </a:r>
            <a:r>
              <a:rPr lang="en-US" sz="2000" b="1" smtClean="0"/>
              <a:t>DEL(INFO,LINK,START,AVAIL,LOC,LOCP)</a:t>
            </a:r>
          </a:p>
          <a:p>
            <a:pPr eaLnBrk="1" hangingPunct="1">
              <a:buFontTx/>
              <a:buNone/>
            </a:pPr>
            <a:r>
              <a:rPr lang="en-US" sz="2000" smtClean="0"/>
              <a:t>                   This algorithm deletes node N with location LOC. LOCP</a:t>
            </a:r>
          </a:p>
          <a:p>
            <a:pPr eaLnBrk="1" hangingPunct="1">
              <a:buFontTx/>
              <a:buNone/>
            </a:pPr>
            <a:r>
              <a:rPr lang="en-US" sz="2000" smtClean="0"/>
              <a:t>                   is location of node which precedes N or when N is first</a:t>
            </a:r>
          </a:p>
          <a:p>
            <a:pPr eaLnBrk="1" hangingPunct="1">
              <a:buFontTx/>
              <a:buNone/>
            </a:pPr>
            <a:r>
              <a:rPr lang="en-US" sz="2000" smtClean="0"/>
              <a:t>                   node, LOCP=NULL.</a:t>
            </a:r>
          </a:p>
          <a:p>
            <a:pPr eaLnBrk="1" hangingPunct="1"/>
            <a:r>
              <a:rPr lang="en-US" sz="2000" smtClean="0"/>
              <a:t>Step 1: If LOC=NULL, then:</a:t>
            </a:r>
          </a:p>
          <a:p>
            <a:pPr eaLnBrk="1" hangingPunct="1">
              <a:buFontTx/>
              <a:buNone/>
            </a:pPr>
            <a:r>
              <a:rPr lang="en-US" sz="2000" smtClean="0"/>
              <a:t>                 Write: ‘UNDERFLOW’</a:t>
            </a:r>
          </a:p>
          <a:p>
            <a:pPr eaLnBrk="1" hangingPunct="1">
              <a:buFontTx/>
              <a:buNone/>
            </a:pPr>
            <a:r>
              <a:rPr lang="en-US" sz="2000" smtClean="0"/>
              <a:t>                  Exit</a:t>
            </a:r>
          </a:p>
          <a:p>
            <a:pPr eaLnBrk="1" hangingPunct="1"/>
            <a:r>
              <a:rPr lang="en-US" sz="2000" smtClean="0"/>
              <a:t>Step 2: If LOCP=NULL, then:</a:t>
            </a:r>
          </a:p>
          <a:p>
            <a:pPr eaLnBrk="1" hangingPunct="1">
              <a:buFontTx/>
              <a:buNone/>
            </a:pPr>
            <a:r>
              <a:rPr lang="en-US" sz="2000" smtClean="0"/>
              <a:t>                 Set START:=LINK[START] [Deletes first node]</a:t>
            </a:r>
          </a:p>
          <a:p>
            <a:pPr eaLnBrk="1" hangingPunct="1">
              <a:buFontTx/>
              <a:buNone/>
            </a:pPr>
            <a:r>
              <a:rPr lang="en-US" sz="2000" smtClean="0"/>
              <a:t>                  Else:</a:t>
            </a:r>
          </a:p>
          <a:p>
            <a:pPr eaLnBrk="1" hangingPunct="1">
              <a:buFontTx/>
              <a:buNone/>
            </a:pPr>
            <a:r>
              <a:rPr lang="en-US" sz="2000" smtClean="0"/>
              <a:t>                 Set LINK[LOCP]:=LINK[LOC]</a:t>
            </a:r>
          </a:p>
          <a:p>
            <a:pPr eaLnBrk="1" hangingPunct="1">
              <a:buFontTx/>
              <a:buNone/>
            </a:pPr>
            <a:r>
              <a:rPr lang="en-US" sz="2000" smtClean="0"/>
              <a:t>                  [End of if structure]</a:t>
            </a:r>
          </a:p>
          <a:p>
            <a:pPr eaLnBrk="1" hangingPunct="1"/>
            <a:r>
              <a:rPr lang="en-US" sz="2000" smtClean="0"/>
              <a:t>Step 3: [Return deleted node to AVAIL list]</a:t>
            </a:r>
          </a:p>
          <a:p>
            <a:pPr eaLnBrk="1" hangingPunct="1">
              <a:buFontTx/>
              <a:buNone/>
            </a:pPr>
            <a:r>
              <a:rPr lang="en-US" sz="2000" smtClean="0"/>
              <a:t>                 Set LINK[LOC]:=AVAIL and </a:t>
            </a:r>
          </a:p>
          <a:p>
            <a:pPr eaLnBrk="1" hangingPunct="1">
              <a:buFontTx/>
              <a:buNone/>
            </a:pPr>
            <a:r>
              <a:rPr lang="en-US" sz="2000" smtClean="0"/>
              <a:t>                 AVAIL:=LOC</a:t>
            </a:r>
          </a:p>
          <a:p>
            <a:pPr eaLnBrk="1" hangingPunct="1"/>
            <a:r>
              <a:rPr lang="en-US" sz="2000" smtClean="0"/>
              <a:t>Step 4: Return</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idx="1"/>
          </p:nvPr>
        </p:nvSpPr>
        <p:spPr>
          <a:xfrm>
            <a:off x="0" y="0"/>
            <a:ext cx="9144000" cy="6858000"/>
          </a:xfrm>
        </p:spPr>
        <p:txBody>
          <a:bodyPr/>
          <a:lstStyle/>
          <a:p>
            <a:pPr algn="ctr" eaLnBrk="1" hangingPunct="1">
              <a:buFontTx/>
              <a:buNone/>
            </a:pPr>
            <a:r>
              <a:rPr lang="en-US" b="1" u="sng" smtClean="0"/>
              <a:t>Deleting the node with a given item of information</a:t>
            </a:r>
          </a:p>
          <a:p>
            <a:pPr eaLnBrk="1" hangingPunct="1">
              <a:buFontTx/>
              <a:buNone/>
            </a:pPr>
            <a:r>
              <a:rPr lang="en-US" smtClean="0"/>
              <a:t>		For deleting with given item of information, we first need to know the location of item to be deleted and also the location preceding the item to be deleted. For this, one algorithm will be called from the main algorithm to search for the two locations. Two variables, SAVE and PTR will be used to save the location of preceding and current node at every comparison respectively. Once , locations are found, deletion will be done in main algorithm.</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idx="1"/>
          </p:nvPr>
        </p:nvSpPr>
        <p:spPr>
          <a:xfrm>
            <a:off x="0" y="0"/>
            <a:ext cx="9144000" cy="6858000"/>
          </a:xfrm>
        </p:spPr>
        <p:txBody>
          <a:bodyPr>
            <a:normAutofit/>
          </a:bodyPr>
          <a:lstStyle/>
          <a:p>
            <a:pPr eaLnBrk="1" hangingPunct="1"/>
            <a:r>
              <a:rPr lang="en-US" smtClean="0"/>
              <a:t>Algorithm: DELETE(INFO, LINK, START, AVAIL, ITEM)</a:t>
            </a:r>
          </a:p>
          <a:p>
            <a:pPr eaLnBrk="1" hangingPunct="1"/>
            <a:r>
              <a:rPr lang="en-US" smtClean="0"/>
              <a:t>Step 1: CALL FINDB(INFO, LINK,START, ITEM, LOC, LOCP)</a:t>
            </a:r>
          </a:p>
          <a:p>
            <a:pPr eaLnBrk="1" hangingPunct="1"/>
            <a:r>
              <a:rPr lang="en-US" smtClean="0"/>
              <a:t>Step 2: If LOC=NULL, then:</a:t>
            </a:r>
          </a:p>
          <a:p>
            <a:pPr eaLnBrk="1" hangingPunct="1">
              <a:buFontTx/>
              <a:buNone/>
            </a:pPr>
            <a:r>
              <a:rPr lang="en-US" smtClean="0"/>
              <a:t>                Write: ‘Underflow’</a:t>
            </a:r>
          </a:p>
          <a:p>
            <a:pPr eaLnBrk="1" hangingPunct="1">
              <a:buFontTx/>
              <a:buNone/>
            </a:pPr>
            <a:r>
              <a:rPr lang="en-US" smtClean="0"/>
              <a:t>                 Exit</a:t>
            </a:r>
          </a:p>
          <a:p>
            <a:pPr eaLnBrk="1" hangingPunct="1"/>
            <a:r>
              <a:rPr lang="en-US" smtClean="0"/>
              <a:t>Step 3: If LOCP=NULL, then:</a:t>
            </a:r>
          </a:p>
          <a:p>
            <a:pPr eaLnBrk="1" hangingPunct="1">
              <a:buFontTx/>
              <a:buNone/>
            </a:pPr>
            <a:r>
              <a:rPr lang="en-US" smtClean="0"/>
              <a:t>                Set START:= LINK[START]</a:t>
            </a:r>
          </a:p>
          <a:p>
            <a:pPr eaLnBrk="1" hangingPunct="1">
              <a:buFontTx/>
              <a:buNone/>
            </a:pPr>
            <a:r>
              <a:rPr lang="en-US" smtClean="0"/>
              <a:t>                Else: </a:t>
            </a:r>
          </a:p>
          <a:p>
            <a:pPr eaLnBrk="1" hangingPunct="1">
              <a:buFontTx/>
              <a:buNone/>
            </a:pPr>
            <a:r>
              <a:rPr lang="en-US" smtClean="0"/>
              <a:t>                Set LINK[LOCP]:=LINK[LOC]</a:t>
            </a:r>
          </a:p>
          <a:p>
            <a:pPr eaLnBrk="1" hangingPunct="1">
              <a:buFontTx/>
              <a:buNone/>
            </a:pPr>
            <a:r>
              <a:rPr lang="en-US" smtClean="0"/>
              <a:t>               [End of if structure]</a:t>
            </a:r>
          </a:p>
          <a:p>
            <a:pPr eaLnBrk="1" hangingPunct="1"/>
            <a:r>
              <a:rPr lang="en-US" smtClean="0"/>
              <a:t>Step 4: Set LINK[LOC]:=AVAIL and AVAIL:=LOC</a:t>
            </a:r>
          </a:p>
          <a:p>
            <a:pPr eaLnBrk="1" hangingPunct="1"/>
            <a:r>
              <a:rPr lang="en-US" smtClean="0"/>
              <a:t>Step 5: Return        </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idx="1"/>
          </p:nvPr>
        </p:nvSpPr>
        <p:spPr>
          <a:xfrm>
            <a:off x="0" y="0"/>
            <a:ext cx="9144000" cy="6858000"/>
          </a:xfrm>
        </p:spPr>
        <p:txBody>
          <a:bodyPr>
            <a:normAutofit fontScale="92500" lnSpcReduction="10000"/>
          </a:bodyPr>
          <a:lstStyle/>
          <a:p>
            <a:pPr eaLnBrk="1" hangingPunct="1">
              <a:lnSpc>
                <a:spcPct val="90000"/>
              </a:lnSpc>
            </a:pPr>
            <a:r>
              <a:rPr lang="en-US" smtClean="0"/>
              <a:t>Algorithm: FINDB(INFO,LINK,START,ITEM,LOC,LOCP)</a:t>
            </a:r>
          </a:p>
          <a:p>
            <a:pPr eaLnBrk="1" hangingPunct="1">
              <a:lnSpc>
                <a:spcPct val="90000"/>
              </a:lnSpc>
              <a:buFontTx/>
              <a:buNone/>
            </a:pPr>
            <a:r>
              <a:rPr lang="en-US" smtClean="0"/>
              <a:t>                      This algorithm finds the location LOC of first node N </a:t>
            </a:r>
          </a:p>
          <a:p>
            <a:pPr eaLnBrk="1" hangingPunct="1">
              <a:lnSpc>
                <a:spcPct val="90000"/>
              </a:lnSpc>
              <a:buFontTx/>
              <a:buNone/>
            </a:pPr>
            <a:r>
              <a:rPr lang="en-US" smtClean="0"/>
              <a:t>                      which contains ITEM and location LOCP of node</a:t>
            </a:r>
          </a:p>
          <a:p>
            <a:pPr eaLnBrk="1" hangingPunct="1">
              <a:lnSpc>
                <a:spcPct val="90000"/>
              </a:lnSpc>
              <a:buFontTx/>
              <a:buNone/>
            </a:pPr>
            <a:r>
              <a:rPr lang="en-US" smtClean="0"/>
              <a:t>                      preceding N. if ITEM does not appear in the list, procedure</a:t>
            </a:r>
          </a:p>
          <a:p>
            <a:pPr eaLnBrk="1" hangingPunct="1">
              <a:lnSpc>
                <a:spcPct val="90000"/>
              </a:lnSpc>
              <a:buFontTx/>
              <a:buNone/>
            </a:pPr>
            <a:r>
              <a:rPr lang="en-US" smtClean="0"/>
              <a:t>                      sets LOC=NULL and if ITEM appears in first node, then it</a:t>
            </a:r>
          </a:p>
          <a:p>
            <a:pPr eaLnBrk="1" hangingPunct="1">
              <a:lnSpc>
                <a:spcPct val="90000"/>
              </a:lnSpc>
              <a:buFontTx/>
              <a:buNone/>
            </a:pPr>
            <a:r>
              <a:rPr lang="en-US" smtClean="0"/>
              <a:t>                      sets LOCP=NULL</a:t>
            </a:r>
          </a:p>
          <a:p>
            <a:pPr eaLnBrk="1" hangingPunct="1">
              <a:lnSpc>
                <a:spcPct val="90000"/>
              </a:lnSpc>
            </a:pPr>
            <a:r>
              <a:rPr lang="en-US" smtClean="0"/>
              <a:t>Step 1: If START=NULL, then:</a:t>
            </a:r>
          </a:p>
          <a:p>
            <a:pPr eaLnBrk="1" hangingPunct="1">
              <a:lnSpc>
                <a:spcPct val="90000"/>
              </a:lnSpc>
              <a:buFontTx/>
              <a:buNone/>
            </a:pPr>
            <a:r>
              <a:rPr lang="en-US" smtClean="0"/>
              <a:t>                 Set LOC:=NULL and LOCP:=NULL</a:t>
            </a:r>
          </a:p>
          <a:p>
            <a:pPr eaLnBrk="1" hangingPunct="1">
              <a:lnSpc>
                <a:spcPct val="90000"/>
              </a:lnSpc>
              <a:buFontTx/>
              <a:buNone/>
            </a:pPr>
            <a:r>
              <a:rPr lang="en-US" smtClean="0"/>
              <a:t>                 Return</a:t>
            </a:r>
          </a:p>
          <a:p>
            <a:pPr eaLnBrk="1" hangingPunct="1">
              <a:lnSpc>
                <a:spcPct val="90000"/>
              </a:lnSpc>
            </a:pPr>
            <a:r>
              <a:rPr lang="en-US" smtClean="0"/>
              <a:t>Step 2: If INFO[START]=ITEM, then:</a:t>
            </a:r>
          </a:p>
          <a:p>
            <a:pPr eaLnBrk="1" hangingPunct="1">
              <a:lnSpc>
                <a:spcPct val="90000"/>
              </a:lnSpc>
              <a:buFontTx/>
              <a:buNone/>
            </a:pPr>
            <a:r>
              <a:rPr lang="en-US" smtClean="0"/>
              <a:t>                Set LOC:=START and LOCP:=NULL</a:t>
            </a:r>
          </a:p>
          <a:p>
            <a:pPr eaLnBrk="1" hangingPunct="1">
              <a:lnSpc>
                <a:spcPct val="90000"/>
              </a:lnSpc>
              <a:buFontTx/>
              <a:buNone/>
            </a:pPr>
            <a:r>
              <a:rPr lang="en-US" smtClean="0"/>
              <a:t>                Return</a:t>
            </a:r>
          </a:p>
          <a:p>
            <a:pPr eaLnBrk="1" hangingPunct="1">
              <a:lnSpc>
                <a:spcPct val="90000"/>
              </a:lnSpc>
            </a:pPr>
            <a:r>
              <a:rPr lang="en-US" smtClean="0"/>
              <a:t>Step 3: Set SAVE:=START and PTR:=LINK[START]</a:t>
            </a:r>
          </a:p>
          <a:p>
            <a:pPr eaLnBrk="1" hangingPunct="1">
              <a:lnSpc>
                <a:spcPct val="90000"/>
              </a:lnSpc>
            </a:pPr>
            <a:r>
              <a:rPr lang="en-US" smtClean="0"/>
              <a:t>Step 4: Repeat while PTR</a:t>
            </a:r>
            <a:r>
              <a:rPr lang="en-US" smtClean="0">
                <a:cs typeface="Times New Roman" pitchFamily="18" charset="0"/>
              </a:rPr>
              <a:t>≠NULL:</a:t>
            </a:r>
          </a:p>
          <a:p>
            <a:pPr eaLnBrk="1" hangingPunct="1">
              <a:lnSpc>
                <a:spcPct val="90000"/>
              </a:lnSpc>
            </a:pPr>
            <a:r>
              <a:rPr lang="en-US" smtClean="0">
                <a:cs typeface="Times New Roman" pitchFamily="18" charset="0"/>
              </a:rPr>
              <a:t>Step 5: If INFO[PTR]=ITEM, then:</a:t>
            </a:r>
          </a:p>
          <a:p>
            <a:pPr eaLnBrk="1" hangingPunct="1">
              <a:lnSpc>
                <a:spcPct val="90000"/>
              </a:lnSpc>
              <a:buFontTx/>
              <a:buNone/>
            </a:pPr>
            <a:r>
              <a:rPr lang="en-US" smtClean="0">
                <a:cs typeface="Times New Roman" pitchFamily="18" charset="0"/>
              </a:rPr>
              <a:t>                Set LOC:=PTR and LOCP:=SAVE</a:t>
            </a:r>
          </a:p>
          <a:p>
            <a:pPr eaLnBrk="1" hangingPunct="1">
              <a:lnSpc>
                <a:spcPct val="90000"/>
              </a:lnSpc>
              <a:buFontTx/>
              <a:buNone/>
            </a:pPr>
            <a:r>
              <a:rPr lang="en-US" smtClean="0">
                <a:cs typeface="Times New Roman" pitchFamily="18" charset="0"/>
              </a:rPr>
              <a:t>                Return </a:t>
            </a:r>
            <a:r>
              <a:rPr lang="en-US" smtClean="0"/>
              <a:t> </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idx="1"/>
          </p:nvPr>
        </p:nvSpPr>
        <p:spPr>
          <a:xfrm>
            <a:off x="0" y="0"/>
            <a:ext cx="9144000" cy="6858000"/>
          </a:xfrm>
        </p:spPr>
        <p:txBody>
          <a:bodyPr/>
          <a:lstStyle/>
          <a:p>
            <a:pPr eaLnBrk="1" hangingPunct="1"/>
            <a:r>
              <a:rPr lang="en-US" smtClean="0"/>
              <a:t>Step 6: Set SAVE:=PTR and PTR:=LINK[PTR]</a:t>
            </a:r>
          </a:p>
          <a:p>
            <a:pPr eaLnBrk="1" hangingPunct="1">
              <a:buFontTx/>
              <a:buNone/>
            </a:pPr>
            <a:r>
              <a:rPr lang="en-US" smtClean="0"/>
              <a:t>            [End of Loop]</a:t>
            </a:r>
          </a:p>
          <a:p>
            <a:pPr eaLnBrk="1" hangingPunct="1"/>
            <a:r>
              <a:rPr lang="en-US" smtClean="0"/>
              <a:t>Step 7:[Item to be deleted not in list] Set LOC:=NULL</a:t>
            </a:r>
          </a:p>
          <a:p>
            <a:pPr eaLnBrk="1" hangingPunct="1"/>
            <a:r>
              <a:rPr lang="en-US" smtClean="0"/>
              <a:t>Step 8: Return </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idx="1"/>
          </p:nvPr>
        </p:nvSpPr>
        <p:spPr>
          <a:xfrm>
            <a:off x="0" y="0"/>
            <a:ext cx="9144000" cy="6858000"/>
          </a:xfrm>
        </p:spPr>
        <p:txBody>
          <a:bodyPr/>
          <a:lstStyle/>
          <a:p>
            <a:pPr algn="ctr" eaLnBrk="1" hangingPunct="1">
              <a:buFontTx/>
              <a:buNone/>
            </a:pPr>
            <a:r>
              <a:rPr lang="en-US" sz="2800" b="1" u="sng" smtClean="0"/>
              <a:t>Concatenating two linear linked lists</a:t>
            </a:r>
          </a:p>
          <a:p>
            <a:pPr eaLnBrk="1" hangingPunct="1"/>
            <a:r>
              <a:rPr lang="en-US" smtClean="0"/>
              <a:t>Algorithm: Concatenate(INFO,LINK,START1,START2)</a:t>
            </a:r>
          </a:p>
          <a:p>
            <a:pPr eaLnBrk="1" hangingPunct="1">
              <a:buFontTx/>
              <a:buNone/>
            </a:pPr>
            <a:r>
              <a:rPr lang="en-US" smtClean="0"/>
              <a:t>                       This algorithm concatenates two linked lists with start</a:t>
            </a:r>
          </a:p>
          <a:p>
            <a:pPr eaLnBrk="1" hangingPunct="1">
              <a:buFontTx/>
              <a:buNone/>
            </a:pPr>
            <a:r>
              <a:rPr lang="en-US" smtClean="0"/>
              <a:t>                        pointers START1 and START2</a:t>
            </a:r>
          </a:p>
          <a:p>
            <a:pPr eaLnBrk="1" hangingPunct="1"/>
            <a:r>
              <a:rPr lang="en-US" smtClean="0"/>
              <a:t>Step 1: Set PTR:=START1</a:t>
            </a:r>
          </a:p>
          <a:p>
            <a:pPr eaLnBrk="1" hangingPunct="1"/>
            <a:r>
              <a:rPr lang="en-US" smtClean="0"/>
              <a:t>Step 2: Repeat while LINK[PTR]</a:t>
            </a:r>
            <a:r>
              <a:rPr lang="en-US" smtClean="0">
                <a:cs typeface="Times New Roman" pitchFamily="18" charset="0"/>
              </a:rPr>
              <a:t>≠NULL:</a:t>
            </a:r>
          </a:p>
          <a:p>
            <a:pPr eaLnBrk="1" hangingPunct="1">
              <a:buFontTx/>
              <a:buNone/>
            </a:pPr>
            <a:r>
              <a:rPr lang="en-US" smtClean="0">
                <a:cs typeface="Times New Roman" pitchFamily="18" charset="0"/>
              </a:rPr>
              <a:t>                Set PTR:=LINK[PTR]</a:t>
            </a:r>
          </a:p>
          <a:p>
            <a:pPr eaLnBrk="1" hangingPunct="1">
              <a:buFontTx/>
              <a:buNone/>
            </a:pPr>
            <a:r>
              <a:rPr lang="en-US" smtClean="0">
                <a:cs typeface="Times New Roman" pitchFamily="18" charset="0"/>
              </a:rPr>
              <a:t>                [End of Step 2 Loop]</a:t>
            </a:r>
          </a:p>
          <a:p>
            <a:pPr eaLnBrk="1" hangingPunct="1"/>
            <a:r>
              <a:rPr lang="en-US" smtClean="0">
                <a:cs typeface="Times New Roman" pitchFamily="18" charset="0"/>
              </a:rPr>
              <a:t>Step 3: Set LINK[PTR]:=START2</a:t>
            </a:r>
          </a:p>
          <a:p>
            <a:pPr eaLnBrk="1" hangingPunct="1"/>
            <a:r>
              <a:rPr lang="en-US" smtClean="0">
                <a:cs typeface="Times New Roman" pitchFamily="18" charset="0"/>
              </a:rPr>
              <a:t>Step 4: Return</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210" name="Group 114"/>
          <p:cNvGraphicFramePr>
            <a:graphicFrameLocks noGrp="1"/>
          </p:cNvGraphicFramePr>
          <p:nvPr>
            <p:ph sz="half" idx="1"/>
          </p:nvPr>
        </p:nvGraphicFramePr>
        <p:xfrm>
          <a:off x="2209800" y="762000"/>
          <a:ext cx="3886200" cy="5337493"/>
        </p:xfrm>
        <a:graphic>
          <a:graphicData uri="http://schemas.openxmlformats.org/drawingml/2006/table">
            <a:tbl>
              <a:tblPr/>
              <a:tblGrid>
                <a:gridCol w="2168525"/>
                <a:gridCol w="1717675"/>
              </a:tblGrid>
              <a:tr h="582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BED 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PATIENT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Kirk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Maxwell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Adams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Lane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Green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Samuels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Fields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Nelson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0213" name="Group 117"/>
          <p:cNvGraphicFramePr>
            <a:graphicFrameLocks noGrp="1"/>
          </p:cNvGraphicFramePr>
          <p:nvPr>
            <p:ph sz="half" idx="2"/>
          </p:nvPr>
        </p:nvGraphicFramePr>
        <p:xfrm>
          <a:off x="6629400" y="762000"/>
          <a:ext cx="1066800" cy="5421313"/>
        </p:xfrm>
        <a:graphic>
          <a:graphicData uri="http://schemas.openxmlformats.org/drawingml/2006/table">
            <a:tbl>
              <a:tblPr/>
              <a:tblGrid>
                <a:gridCol w="1066800"/>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NEXT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Footer Placeholder 13"/>
          <p:cNvSpPr>
            <a:spLocks noGrp="1"/>
          </p:cNvSpPr>
          <p:nvPr>
            <p:ph type="ftr" sz="quarter" idx="11"/>
          </p:nvPr>
        </p:nvSpPr>
        <p:spPr/>
        <p:txBody>
          <a:bodyPr/>
          <a:lstStyle/>
          <a:p>
            <a:r>
              <a:rPr lang="en-US" smtClean="0"/>
              <a:t>www.csemcq.com</a:t>
            </a:r>
            <a:endParaRPr lang="en-US"/>
          </a:p>
        </p:txBody>
      </p:sp>
      <p:sp>
        <p:nvSpPr>
          <p:cNvPr id="106572" name="Rectangle 96"/>
          <p:cNvSpPr>
            <a:spLocks noChangeArrowheads="1"/>
          </p:cNvSpPr>
          <p:nvPr/>
        </p:nvSpPr>
        <p:spPr bwMode="auto">
          <a:xfrm>
            <a:off x="609600" y="1600200"/>
            <a:ext cx="5334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6573" name="Text Box 97"/>
          <p:cNvSpPr txBox="1">
            <a:spLocks noChangeArrowheads="1"/>
          </p:cNvSpPr>
          <p:nvPr/>
        </p:nvSpPr>
        <p:spPr bwMode="auto">
          <a:xfrm>
            <a:off x="685800" y="1600200"/>
            <a:ext cx="381000" cy="366713"/>
          </a:xfrm>
          <a:prstGeom prst="rect">
            <a:avLst/>
          </a:prstGeom>
          <a:noFill/>
          <a:ln w="9525">
            <a:noFill/>
            <a:miter lim="800000"/>
            <a:headEnd/>
            <a:tailEnd/>
          </a:ln>
        </p:spPr>
        <p:txBody>
          <a:bodyPr>
            <a:spAutoFit/>
          </a:bodyPr>
          <a:lstStyle/>
          <a:p>
            <a:pPr>
              <a:spcBef>
                <a:spcPct val="50000"/>
              </a:spcBef>
            </a:pPr>
            <a:r>
              <a:rPr lang="en-US"/>
              <a:t>5</a:t>
            </a:r>
          </a:p>
        </p:txBody>
      </p:sp>
      <p:sp>
        <p:nvSpPr>
          <p:cNvPr id="106574" name="Text Box 98"/>
          <p:cNvSpPr txBox="1">
            <a:spLocks noChangeArrowheads="1"/>
          </p:cNvSpPr>
          <p:nvPr/>
        </p:nvSpPr>
        <p:spPr bwMode="auto">
          <a:xfrm>
            <a:off x="228600" y="990600"/>
            <a:ext cx="1143000" cy="366713"/>
          </a:xfrm>
          <a:prstGeom prst="rect">
            <a:avLst/>
          </a:prstGeom>
          <a:noFill/>
          <a:ln w="9525">
            <a:noFill/>
            <a:miter lim="800000"/>
            <a:headEnd/>
            <a:tailEnd/>
          </a:ln>
        </p:spPr>
        <p:txBody>
          <a:bodyPr>
            <a:spAutoFit/>
          </a:bodyPr>
          <a:lstStyle/>
          <a:p>
            <a:pPr>
              <a:spcBef>
                <a:spcPct val="50000"/>
              </a:spcBef>
            </a:pPr>
            <a:r>
              <a:rPr lang="en-US" b="1"/>
              <a:t>START</a:t>
            </a:r>
          </a:p>
        </p:txBody>
      </p:sp>
      <p:sp>
        <p:nvSpPr>
          <p:cNvPr id="106575" name="Line 99"/>
          <p:cNvSpPr>
            <a:spLocks noChangeShapeType="1"/>
          </p:cNvSpPr>
          <p:nvPr/>
        </p:nvSpPr>
        <p:spPr bwMode="auto">
          <a:xfrm>
            <a:off x="1143000" y="1828800"/>
            <a:ext cx="838200" cy="0"/>
          </a:xfrm>
          <a:prstGeom prst="line">
            <a:avLst/>
          </a:prstGeom>
          <a:noFill/>
          <a:ln w="9525">
            <a:solidFill>
              <a:schemeClr val="tx1"/>
            </a:solidFill>
            <a:round/>
            <a:headEnd/>
            <a:tailEnd/>
          </a:ln>
        </p:spPr>
        <p:txBody>
          <a:bodyPr/>
          <a:lstStyle/>
          <a:p>
            <a:endParaRPr lang="en-US"/>
          </a:p>
        </p:txBody>
      </p:sp>
      <p:sp>
        <p:nvSpPr>
          <p:cNvPr id="106576" name="Line 100"/>
          <p:cNvSpPr>
            <a:spLocks noChangeShapeType="1"/>
          </p:cNvSpPr>
          <p:nvPr/>
        </p:nvSpPr>
        <p:spPr bwMode="auto">
          <a:xfrm>
            <a:off x="1981200" y="1828800"/>
            <a:ext cx="0" cy="1295400"/>
          </a:xfrm>
          <a:prstGeom prst="line">
            <a:avLst/>
          </a:prstGeom>
          <a:noFill/>
          <a:ln w="9525">
            <a:solidFill>
              <a:schemeClr val="tx1"/>
            </a:solidFill>
            <a:round/>
            <a:headEnd/>
            <a:tailEnd/>
          </a:ln>
        </p:spPr>
        <p:txBody>
          <a:bodyPr/>
          <a:lstStyle/>
          <a:p>
            <a:endParaRPr lang="en-US"/>
          </a:p>
        </p:txBody>
      </p:sp>
      <p:sp>
        <p:nvSpPr>
          <p:cNvPr id="106577" name="Line 101"/>
          <p:cNvSpPr>
            <a:spLocks noChangeShapeType="1"/>
          </p:cNvSpPr>
          <p:nvPr/>
        </p:nvSpPr>
        <p:spPr bwMode="auto">
          <a:xfrm>
            <a:off x="1981200" y="3124200"/>
            <a:ext cx="228600" cy="0"/>
          </a:xfrm>
          <a:prstGeom prst="line">
            <a:avLst/>
          </a:prstGeom>
          <a:noFill/>
          <a:ln w="9525">
            <a:solidFill>
              <a:schemeClr val="tx1"/>
            </a:solidFill>
            <a:round/>
            <a:headEnd/>
            <a:tailEnd type="triangle" w="med" len="med"/>
          </a:ln>
        </p:spPr>
        <p:txBody>
          <a:bodyPr/>
          <a:lstStyle/>
          <a:p>
            <a:endParaRPr lang="en-US"/>
          </a:p>
        </p:txBody>
      </p:sp>
      <p:cxnSp>
        <p:nvCxnSpPr>
          <p:cNvPr id="260214" name="AutoShape 118"/>
          <p:cNvCxnSpPr>
            <a:cxnSpLocks noChangeShapeType="1"/>
          </p:cNvCxnSpPr>
          <p:nvPr/>
        </p:nvCxnSpPr>
        <p:spPr bwMode="auto">
          <a:xfrm flipH="1" flipV="1">
            <a:off x="2209800" y="2333625"/>
            <a:ext cx="5486400" cy="817563"/>
          </a:xfrm>
          <a:prstGeom prst="curvedConnector5">
            <a:avLst>
              <a:gd name="adj1" fmla="val -4167"/>
              <a:gd name="adj2" fmla="val 50292"/>
              <a:gd name="adj3" fmla="val 104167"/>
            </a:avLst>
          </a:prstGeom>
          <a:noFill/>
          <a:ln w="9525">
            <a:solidFill>
              <a:schemeClr val="tx1"/>
            </a:solidFill>
            <a:round/>
            <a:headEnd/>
            <a:tailEnd type="triangle" w="med" len="med"/>
          </a:ln>
        </p:spPr>
      </p:cxnSp>
      <p:cxnSp>
        <p:nvCxnSpPr>
          <p:cNvPr id="260215" name="AutoShape 119"/>
          <p:cNvCxnSpPr>
            <a:cxnSpLocks noChangeShapeType="1"/>
          </p:cNvCxnSpPr>
          <p:nvPr/>
        </p:nvCxnSpPr>
        <p:spPr bwMode="auto">
          <a:xfrm flipH="1">
            <a:off x="2209800" y="2360613"/>
            <a:ext cx="5486400" cy="3127375"/>
          </a:xfrm>
          <a:prstGeom prst="curvedConnector3">
            <a:avLst>
              <a:gd name="adj1" fmla="val 111773"/>
            </a:avLst>
          </a:prstGeom>
          <a:noFill/>
          <a:ln w="9525">
            <a:solidFill>
              <a:schemeClr val="tx1"/>
            </a:solidFill>
            <a:round/>
            <a:headEnd/>
            <a:tailEnd type="triangle" w="med" len="med"/>
          </a:ln>
        </p:spPr>
      </p:cxnSp>
      <p:cxnSp>
        <p:nvCxnSpPr>
          <p:cNvPr id="260216" name="AutoShape 120"/>
          <p:cNvCxnSpPr>
            <a:cxnSpLocks noChangeShapeType="1"/>
          </p:cNvCxnSpPr>
          <p:nvPr/>
        </p:nvCxnSpPr>
        <p:spPr bwMode="auto">
          <a:xfrm flipH="1" flipV="1">
            <a:off x="2209800" y="4343400"/>
            <a:ext cx="5486400" cy="1189038"/>
          </a:xfrm>
          <a:prstGeom prst="curvedConnector3">
            <a:avLst>
              <a:gd name="adj1" fmla="val 109343"/>
            </a:avLst>
          </a:prstGeom>
          <a:noFill/>
          <a:ln w="9525">
            <a:solidFill>
              <a:schemeClr val="tx1"/>
            </a:solidFill>
            <a:round/>
            <a:headEnd/>
            <a:tailEnd type="triangle" w="med" len="med"/>
          </a:ln>
        </p:spPr>
      </p:cxnSp>
      <p:cxnSp>
        <p:nvCxnSpPr>
          <p:cNvPr id="260217" name="AutoShape 121"/>
          <p:cNvCxnSpPr>
            <a:cxnSpLocks noChangeShapeType="1"/>
          </p:cNvCxnSpPr>
          <p:nvPr/>
        </p:nvCxnSpPr>
        <p:spPr bwMode="auto">
          <a:xfrm flipH="1" flipV="1">
            <a:off x="2209800" y="1543050"/>
            <a:ext cx="5486400" cy="2794000"/>
          </a:xfrm>
          <a:prstGeom prst="curvedConnector5">
            <a:avLst>
              <a:gd name="adj1" fmla="val -4167"/>
              <a:gd name="adj2" fmla="val 50056"/>
              <a:gd name="adj3" fmla="val 104167"/>
            </a:avLst>
          </a:prstGeom>
          <a:noFill/>
          <a:ln w="9525">
            <a:solidFill>
              <a:schemeClr val="tx1"/>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2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02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2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02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0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idx="1"/>
          </p:nvPr>
        </p:nvSpPr>
        <p:spPr>
          <a:xfrm>
            <a:off x="0" y="0"/>
            <a:ext cx="9144000" cy="6858000"/>
          </a:xfrm>
        </p:spPr>
        <p:txBody>
          <a:bodyPr>
            <a:normAutofit fontScale="92500" lnSpcReduction="10000"/>
          </a:bodyPr>
          <a:lstStyle/>
          <a:p>
            <a:pPr eaLnBrk="1" hangingPunct="1">
              <a:lnSpc>
                <a:spcPct val="90000"/>
              </a:lnSpc>
            </a:pPr>
            <a:r>
              <a:rPr lang="en-US" b="1" smtClean="0"/>
              <a:t>Circular Linked List-</a:t>
            </a:r>
            <a:r>
              <a:rPr lang="en-US" smtClean="0"/>
              <a:t> A circular linked list is a linked list in which last element or node of the list  points to first node. For non-empty circular linked list, there are no NULL pointers. The memory declarations for representing the circular linked lists are the same as for linear linked lists. All operations performed on linear linked lists can be easily extended to circular linked lists with following exceptions:</a:t>
            </a:r>
          </a:p>
          <a:p>
            <a:pPr eaLnBrk="1" hangingPunct="1">
              <a:lnSpc>
                <a:spcPct val="90000"/>
              </a:lnSpc>
            </a:pPr>
            <a:r>
              <a:rPr lang="en-US" smtClean="0"/>
              <a:t>While inserting new node at the end of the list, its next pointer field is made to point to the first node.</a:t>
            </a:r>
          </a:p>
          <a:p>
            <a:pPr eaLnBrk="1" hangingPunct="1">
              <a:lnSpc>
                <a:spcPct val="90000"/>
              </a:lnSpc>
            </a:pPr>
            <a:r>
              <a:rPr lang="en-US" smtClean="0"/>
              <a:t>While testing for end of list, we compare the next pointer field with address of the first node</a:t>
            </a:r>
          </a:p>
          <a:p>
            <a:pPr lvl="2" eaLnBrk="1" hangingPunct="1">
              <a:lnSpc>
                <a:spcPct val="90000"/>
              </a:lnSpc>
              <a:buFontTx/>
              <a:buNone/>
            </a:pPr>
            <a:r>
              <a:rPr lang="en-US" smtClean="0"/>
              <a:t>Circular linked list is usually implemented using </a:t>
            </a:r>
            <a:r>
              <a:rPr lang="en-US" b="1" smtClean="0"/>
              <a:t>header linked</a:t>
            </a:r>
          </a:p>
          <a:p>
            <a:pPr eaLnBrk="1" hangingPunct="1">
              <a:lnSpc>
                <a:spcPct val="90000"/>
              </a:lnSpc>
              <a:buFontTx/>
              <a:buNone/>
            </a:pPr>
            <a:r>
              <a:rPr lang="en-US" b="1" smtClean="0"/>
              <a:t>list</a:t>
            </a:r>
            <a:r>
              <a:rPr lang="en-US" smtClean="0"/>
              <a:t>. Header linked list is a linked list which always contains a special</a:t>
            </a:r>
          </a:p>
          <a:p>
            <a:pPr eaLnBrk="1" hangingPunct="1">
              <a:lnSpc>
                <a:spcPct val="90000"/>
              </a:lnSpc>
              <a:buFontTx/>
              <a:buNone/>
            </a:pPr>
            <a:r>
              <a:rPr lang="en-US" smtClean="0"/>
              <a:t> node called the </a:t>
            </a:r>
            <a:r>
              <a:rPr lang="en-US" b="1" smtClean="0"/>
              <a:t>header node</a:t>
            </a:r>
            <a:r>
              <a:rPr lang="en-US" smtClean="0"/>
              <a:t>, at the beginning of the list. This header</a:t>
            </a:r>
          </a:p>
          <a:p>
            <a:pPr eaLnBrk="1" hangingPunct="1">
              <a:lnSpc>
                <a:spcPct val="90000"/>
              </a:lnSpc>
              <a:buFontTx/>
              <a:buNone/>
            </a:pPr>
            <a:r>
              <a:rPr lang="en-US" smtClean="0"/>
              <a:t> node usually contains vital information about the linked list such as</a:t>
            </a:r>
          </a:p>
          <a:p>
            <a:pPr eaLnBrk="1" hangingPunct="1">
              <a:lnSpc>
                <a:spcPct val="90000"/>
              </a:lnSpc>
              <a:buFontTx/>
              <a:buNone/>
            </a:pPr>
            <a:r>
              <a:rPr lang="en-US" smtClean="0"/>
              <a:t> number of nodes in lists, whether list is sorted or not etc. Circular header</a:t>
            </a:r>
          </a:p>
          <a:p>
            <a:pPr eaLnBrk="1" hangingPunct="1">
              <a:lnSpc>
                <a:spcPct val="90000"/>
              </a:lnSpc>
              <a:buFontTx/>
              <a:buNone/>
            </a:pPr>
            <a:r>
              <a:rPr lang="en-US" smtClean="0"/>
              <a:t> lists are frequently used instead of ordinary linked lists as many</a:t>
            </a:r>
          </a:p>
          <a:p>
            <a:pPr eaLnBrk="1" hangingPunct="1">
              <a:lnSpc>
                <a:spcPct val="90000"/>
              </a:lnSpc>
              <a:buFontTx/>
              <a:buNone/>
            </a:pPr>
            <a:r>
              <a:rPr lang="en-US" smtClean="0"/>
              <a:t> operations are much easier to state and implement using header lists</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idx="1"/>
          </p:nvPr>
        </p:nvSpPr>
        <p:spPr>
          <a:xfrm>
            <a:off x="0" y="0"/>
            <a:ext cx="9144000" cy="6858000"/>
          </a:xfrm>
        </p:spPr>
        <p:txBody>
          <a:bodyPr/>
          <a:lstStyle/>
          <a:p>
            <a:pPr eaLnBrk="1" hangingPunct="1"/>
            <a:r>
              <a:rPr lang="en-US" smtClean="0"/>
              <a:t>This comes from the following two properties of circular header linked lists:</a:t>
            </a:r>
          </a:p>
          <a:p>
            <a:pPr eaLnBrk="1" hangingPunct="1"/>
            <a:r>
              <a:rPr lang="en-US" smtClean="0"/>
              <a:t>The null pointer is not used, and hence all pointers contain valid addresses</a:t>
            </a:r>
          </a:p>
          <a:p>
            <a:pPr eaLnBrk="1" hangingPunct="1"/>
            <a:r>
              <a:rPr lang="en-US" smtClean="0"/>
              <a:t>Every (ordinary ) node has a predecessor, so the first node may not require a special case.</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idx="1"/>
          </p:nvPr>
        </p:nvSpPr>
        <p:spPr>
          <a:xfrm>
            <a:off x="0" y="0"/>
            <a:ext cx="9144000" cy="6858000"/>
          </a:xfrm>
        </p:spPr>
        <p:txBody>
          <a:bodyPr/>
          <a:lstStyle/>
          <a:p>
            <a:pPr eaLnBrk="1" hangingPunct="1"/>
            <a:r>
              <a:rPr lang="en-US" smtClean="0"/>
              <a:t>Algorithm: </a:t>
            </a:r>
            <a:r>
              <a:rPr lang="en-US" b="1" smtClean="0"/>
              <a:t>(Traversing a circular header linked  list)</a:t>
            </a:r>
          </a:p>
          <a:p>
            <a:pPr eaLnBrk="1" hangingPunct="1">
              <a:buFontTx/>
              <a:buNone/>
            </a:pPr>
            <a:r>
              <a:rPr lang="en-US" smtClean="0"/>
              <a:t>                   This algorithm traverses a </a:t>
            </a:r>
            <a:r>
              <a:rPr lang="en-US" b="1" smtClean="0"/>
              <a:t>circular header linked list</a:t>
            </a:r>
            <a:r>
              <a:rPr lang="en-US" smtClean="0"/>
              <a:t> with</a:t>
            </a:r>
          </a:p>
          <a:p>
            <a:pPr eaLnBrk="1" hangingPunct="1">
              <a:buFontTx/>
              <a:buNone/>
            </a:pPr>
            <a:r>
              <a:rPr lang="en-US" smtClean="0"/>
              <a:t>                    START pointer storing the address of the header node.  </a:t>
            </a:r>
          </a:p>
          <a:p>
            <a:pPr eaLnBrk="1" hangingPunct="1"/>
            <a:r>
              <a:rPr lang="en-US" smtClean="0"/>
              <a:t>Step 1: Set PTR:=LINK[START]</a:t>
            </a:r>
          </a:p>
          <a:p>
            <a:pPr eaLnBrk="1" hangingPunct="1"/>
            <a:r>
              <a:rPr lang="en-US" smtClean="0"/>
              <a:t>Step 2: Repeat while PTR</a:t>
            </a:r>
            <a:r>
              <a:rPr lang="en-US" smtClean="0">
                <a:cs typeface="Times New Roman" pitchFamily="18" charset="0"/>
              </a:rPr>
              <a:t>≠START:</a:t>
            </a:r>
          </a:p>
          <a:p>
            <a:pPr eaLnBrk="1" hangingPunct="1">
              <a:buFontTx/>
              <a:buNone/>
            </a:pPr>
            <a:r>
              <a:rPr lang="en-US" smtClean="0">
                <a:cs typeface="Times New Roman" pitchFamily="18" charset="0"/>
              </a:rPr>
              <a:t>                Apply PROCESS to INFO[PTR]</a:t>
            </a:r>
          </a:p>
          <a:p>
            <a:pPr eaLnBrk="1" hangingPunct="1">
              <a:buFontTx/>
              <a:buNone/>
            </a:pPr>
            <a:r>
              <a:rPr lang="en-US" smtClean="0">
                <a:cs typeface="Times New Roman" pitchFamily="18" charset="0"/>
              </a:rPr>
              <a:t>                Set PTR:=LINK[PTR]</a:t>
            </a:r>
          </a:p>
          <a:p>
            <a:pPr eaLnBrk="1" hangingPunct="1">
              <a:buFontTx/>
              <a:buNone/>
            </a:pPr>
            <a:r>
              <a:rPr lang="en-US" smtClean="0">
                <a:cs typeface="Times New Roman" pitchFamily="18" charset="0"/>
              </a:rPr>
              <a:t>                [End of Loop]</a:t>
            </a:r>
          </a:p>
          <a:p>
            <a:pPr eaLnBrk="1" hangingPunct="1"/>
            <a:r>
              <a:rPr lang="en-US" smtClean="0">
                <a:cs typeface="Times New Roman" pitchFamily="18" charset="0"/>
              </a:rPr>
              <a:t>Step 3: Return  </a:t>
            </a:r>
          </a:p>
          <a:p>
            <a:pPr eaLnBrk="1" hangingPunct="1"/>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idx="1"/>
          </p:nvPr>
        </p:nvSpPr>
        <p:spPr>
          <a:xfrm>
            <a:off x="0" y="0"/>
            <a:ext cx="9144000" cy="6858000"/>
          </a:xfrm>
        </p:spPr>
        <p:txBody>
          <a:bodyPr>
            <a:normAutofit/>
          </a:bodyPr>
          <a:lstStyle/>
          <a:p>
            <a:pPr algn="ctr" eaLnBrk="1" hangingPunct="1">
              <a:buFontTx/>
              <a:buNone/>
            </a:pPr>
            <a:r>
              <a:rPr lang="en-US" b="1" u="sng" smtClean="0"/>
              <a:t>Searching a circular header linked list</a:t>
            </a:r>
          </a:p>
          <a:p>
            <a:pPr eaLnBrk="1" hangingPunct="1"/>
            <a:r>
              <a:rPr lang="en-US" smtClean="0"/>
              <a:t>Algorithm: SRCHHL(INFO,LINK,START,ITEM,LOC)</a:t>
            </a:r>
          </a:p>
          <a:p>
            <a:pPr eaLnBrk="1" hangingPunct="1"/>
            <a:r>
              <a:rPr lang="en-US" smtClean="0"/>
              <a:t>                   This algorithm searches a circular header linked list</a:t>
            </a:r>
          </a:p>
          <a:p>
            <a:pPr eaLnBrk="1" hangingPunct="1"/>
            <a:r>
              <a:rPr lang="en-US" smtClean="0"/>
              <a:t>Step 1: Set PTR:=LINK[START]</a:t>
            </a:r>
          </a:p>
          <a:p>
            <a:pPr eaLnBrk="1" hangingPunct="1"/>
            <a:r>
              <a:rPr lang="en-US" smtClean="0"/>
              <a:t>Step 2: Repeat while INFO[PTR]</a:t>
            </a:r>
            <a:r>
              <a:rPr lang="en-US" smtClean="0">
                <a:cs typeface="Times New Roman" pitchFamily="18" charset="0"/>
              </a:rPr>
              <a:t>≠ITEM and PTR≠START:</a:t>
            </a:r>
          </a:p>
          <a:p>
            <a:pPr eaLnBrk="1" hangingPunct="1">
              <a:buFontTx/>
              <a:buNone/>
            </a:pPr>
            <a:r>
              <a:rPr lang="en-US" smtClean="0">
                <a:cs typeface="Times New Roman" pitchFamily="18" charset="0"/>
              </a:rPr>
              <a:t>                 Set PTR:=LINK[PTR]</a:t>
            </a:r>
          </a:p>
          <a:p>
            <a:pPr eaLnBrk="1" hangingPunct="1">
              <a:buFontTx/>
              <a:buNone/>
            </a:pPr>
            <a:r>
              <a:rPr lang="en-US" smtClean="0">
                <a:cs typeface="Times New Roman" pitchFamily="18" charset="0"/>
              </a:rPr>
              <a:t>                 [End of Loop]</a:t>
            </a:r>
          </a:p>
          <a:p>
            <a:pPr eaLnBrk="1" hangingPunct="1"/>
            <a:r>
              <a:rPr lang="en-US" smtClean="0">
                <a:cs typeface="Times New Roman" pitchFamily="18" charset="0"/>
              </a:rPr>
              <a:t>Step 3: If INFO[PTR]=ITEM, then:</a:t>
            </a:r>
          </a:p>
          <a:p>
            <a:pPr eaLnBrk="1" hangingPunct="1">
              <a:buFontTx/>
              <a:buNone/>
            </a:pPr>
            <a:r>
              <a:rPr lang="en-US" smtClean="0">
                <a:cs typeface="Times New Roman" pitchFamily="18" charset="0"/>
              </a:rPr>
              <a:t>                 Set LOC:=PTR</a:t>
            </a:r>
          </a:p>
          <a:p>
            <a:pPr eaLnBrk="1" hangingPunct="1">
              <a:buFontTx/>
              <a:buNone/>
            </a:pPr>
            <a:r>
              <a:rPr lang="en-US" smtClean="0">
                <a:cs typeface="Times New Roman" pitchFamily="18" charset="0"/>
              </a:rPr>
              <a:t>                 Else:</a:t>
            </a:r>
          </a:p>
          <a:p>
            <a:pPr eaLnBrk="1" hangingPunct="1">
              <a:buFontTx/>
              <a:buNone/>
            </a:pPr>
            <a:r>
              <a:rPr lang="en-US" smtClean="0">
                <a:cs typeface="Times New Roman" pitchFamily="18" charset="0"/>
              </a:rPr>
              <a:t>                 Set LOC:=NULL</a:t>
            </a:r>
          </a:p>
          <a:p>
            <a:pPr eaLnBrk="1" hangingPunct="1">
              <a:buFontTx/>
              <a:buNone/>
            </a:pPr>
            <a:r>
              <a:rPr lang="en-US" smtClean="0">
                <a:cs typeface="Times New Roman" pitchFamily="18" charset="0"/>
              </a:rPr>
              <a:t>                 [End of If structure]</a:t>
            </a:r>
          </a:p>
          <a:p>
            <a:pPr eaLnBrk="1" hangingPunct="1"/>
            <a:r>
              <a:rPr lang="en-US" smtClean="0">
                <a:cs typeface="Times New Roman" pitchFamily="18" charset="0"/>
              </a:rPr>
              <a:t>Step 4: Return  </a:t>
            </a:r>
          </a:p>
          <a:p>
            <a:pPr eaLnBrk="1" hangingPunct="1"/>
            <a:endParaRPr lang="en-US" smtClean="0">
              <a:cs typeface="Times New Roman" pitchFamily="18" charset="0"/>
            </a:endParaRP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idx="1"/>
          </p:nvPr>
        </p:nvSpPr>
        <p:spPr>
          <a:xfrm>
            <a:off x="0" y="0"/>
            <a:ext cx="9144000" cy="6858000"/>
          </a:xfrm>
        </p:spPr>
        <p:txBody>
          <a:bodyPr>
            <a:normAutofit/>
          </a:bodyPr>
          <a:lstStyle/>
          <a:p>
            <a:pPr algn="ctr" eaLnBrk="1" hangingPunct="1">
              <a:buFontTx/>
              <a:buNone/>
            </a:pPr>
            <a:r>
              <a:rPr lang="en-US" b="1" u="sng" smtClean="0"/>
              <a:t>Deletion from a circular header linked list</a:t>
            </a:r>
          </a:p>
          <a:p>
            <a:pPr eaLnBrk="1" hangingPunct="1">
              <a:buFontTx/>
              <a:buNone/>
            </a:pPr>
            <a:r>
              <a:rPr lang="en-US" smtClean="0"/>
              <a:t> Algorithm: DELLOCHL(INFO,LINK,START,AVAIL,ITEM)</a:t>
            </a:r>
          </a:p>
          <a:p>
            <a:pPr eaLnBrk="1" hangingPunct="1">
              <a:buFontTx/>
              <a:buNone/>
            </a:pPr>
            <a:r>
              <a:rPr lang="en-US" smtClean="0"/>
              <a:t>                       This algorithm deletes an item from a circular header</a:t>
            </a:r>
          </a:p>
          <a:p>
            <a:pPr eaLnBrk="1" hangingPunct="1">
              <a:buFontTx/>
              <a:buNone/>
            </a:pPr>
            <a:r>
              <a:rPr lang="en-US" smtClean="0"/>
              <a:t>                        linked list.</a:t>
            </a:r>
          </a:p>
          <a:p>
            <a:pPr eaLnBrk="1" hangingPunct="1"/>
            <a:r>
              <a:rPr lang="en-US" smtClean="0"/>
              <a:t>Step 1: CALL FINDBHL(INFO,LINK,START,ITEM,LOC,LOCP)</a:t>
            </a:r>
          </a:p>
          <a:p>
            <a:pPr eaLnBrk="1" hangingPunct="1"/>
            <a:r>
              <a:rPr lang="en-US" smtClean="0"/>
              <a:t>Step 2: If LOC=NULL, then:</a:t>
            </a:r>
          </a:p>
          <a:p>
            <a:pPr eaLnBrk="1" hangingPunct="1">
              <a:buFontTx/>
              <a:buNone/>
            </a:pPr>
            <a:r>
              <a:rPr lang="en-US" smtClean="0"/>
              <a:t>                Write: ‘item not in the list’ </a:t>
            </a:r>
          </a:p>
          <a:p>
            <a:pPr eaLnBrk="1" hangingPunct="1">
              <a:buFontTx/>
              <a:buNone/>
            </a:pPr>
            <a:r>
              <a:rPr lang="en-US" smtClean="0"/>
              <a:t>                Exit</a:t>
            </a:r>
          </a:p>
          <a:p>
            <a:pPr eaLnBrk="1" hangingPunct="1"/>
            <a:r>
              <a:rPr lang="en-US" smtClean="0"/>
              <a:t>Step 3: Set LINK[LOCP]:=LINK[LOC] [Node deleted]</a:t>
            </a:r>
          </a:p>
          <a:p>
            <a:pPr eaLnBrk="1" hangingPunct="1"/>
            <a:r>
              <a:rPr lang="en-US" smtClean="0"/>
              <a:t>Step 4: Set LINK[LOC]:=AVAIL and AVAIL:=LOC</a:t>
            </a:r>
          </a:p>
          <a:p>
            <a:pPr eaLnBrk="1" hangingPunct="1"/>
            <a:r>
              <a:rPr lang="en-US" smtClean="0"/>
              <a:t>          [Memory retuned to Avail list]</a:t>
            </a:r>
          </a:p>
          <a:p>
            <a:pPr eaLnBrk="1" hangingPunct="1"/>
            <a:r>
              <a:rPr lang="en-US" smtClean="0"/>
              <a:t>Step 5: Return</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idx="1"/>
          </p:nvPr>
        </p:nvSpPr>
        <p:spPr>
          <a:xfrm>
            <a:off x="0" y="0"/>
            <a:ext cx="9144000" cy="6858000"/>
          </a:xfrm>
        </p:spPr>
        <p:txBody>
          <a:bodyPr>
            <a:normAutofit lnSpcReduction="10000"/>
          </a:bodyPr>
          <a:lstStyle/>
          <a:p>
            <a:pPr eaLnBrk="1" hangingPunct="1">
              <a:buFontTx/>
              <a:buNone/>
            </a:pPr>
            <a:r>
              <a:rPr lang="en-US" smtClean="0"/>
              <a:t>  Algorithm: FINDBHL(NFO,LINK,START,ITEM,LOC,LOCP)</a:t>
            </a:r>
          </a:p>
          <a:p>
            <a:pPr eaLnBrk="1" hangingPunct="1">
              <a:buFontTx/>
              <a:buNone/>
            </a:pPr>
            <a:r>
              <a:rPr lang="en-US" smtClean="0"/>
              <a:t>                        This algorithm finds the location of the node to be deleted</a:t>
            </a:r>
          </a:p>
          <a:p>
            <a:pPr eaLnBrk="1" hangingPunct="1">
              <a:buFontTx/>
              <a:buNone/>
            </a:pPr>
            <a:r>
              <a:rPr lang="en-US" smtClean="0"/>
              <a:t>                         and the location of the node preceding the node to be</a:t>
            </a:r>
          </a:p>
          <a:p>
            <a:pPr eaLnBrk="1" hangingPunct="1">
              <a:buFontTx/>
              <a:buNone/>
            </a:pPr>
            <a:r>
              <a:rPr lang="en-US" smtClean="0"/>
              <a:t>                         deleted </a:t>
            </a:r>
          </a:p>
          <a:p>
            <a:pPr eaLnBrk="1" hangingPunct="1"/>
            <a:r>
              <a:rPr lang="en-US" smtClean="0"/>
              <a:t>Step 1: Set SAVE:=START and PTR:=LINK[START]</a:t>
            </a:r>
          </a:p>
          <a:p>
            <a:pPr eaLnBrk="1" hangingPunct="1"/>
            <a:r>
              <a:rPr lang="en-US" smtClean="0"/>
              <a:t>Step 2: Repeat while INFO[PTR]</a:t>
            </a:r>
            <a:r>
              <a:rPr lang="en-US" smtClean="0">
                <a:cs typeface="Times New Roman" pitchFamily="18" charset="0"/>
              </a:rPr>
              <a:t>≠ITEM and PTR≠START</a:t>
            </a:r>
          </a:p>
          <a:p>
            <a:pPr eaLnBrk="1" hangingPunct="1">
              <a:buFontTx/>
              <a:buNone/>
            </a:pPr>
            <a:r>
              <a:rPr lang="en-US" smtClean="0">
                <a:cs typeface="Times New Roman" pitchFamily="18" charset="0"/>
              </a:rPr>
              <a:t>                Set SAVE:=PTR and PTR:=LINK[PTR]</a:t>
            </a:r>
          </a:p>
          <a:p>
            <a:pPr eaLnBrk="1" hangingPunct="1">
              <a:buFontTx/>
              <a:buNone/>
            </a:pPr>
            <a:r>
              <a:rPr lang="en-US" smtClean="0">
                <a:cs typeface="Times New Roman" pitchFamily="18" charset="0"/>
              </a:rPr>
              <a:t>                [End of Loop]</a:t>
            </a:r>
          </a:p>
          <a:p>
            <a:pPr eaLnBrk="1" hangingPunct="1"/>
            <a:r>
              <a:rPr lang="en-US" smtClean="0">
                <a:cs typeface="Times New Roman" pitchFamily="18" charset="0"/>
              </a:rPr>
              <a:t>Step 3: If INFO[PTR]=ITEM, then:</a:t>
            </a:r>
          </a:p>
          <a:p>
            <a:pPr eaLnBrk="1" hangingPunct="1">
              <a:buFontTx/>
              <a:buNone/>
            </a:pPr>
            <a:r>
              <a:rPr lang="en-US" smtClean="0">
                <a:cs typeface="Times New Roman" pitchFamily="18" charset="0"/>
              </a:rPr>
              <a:t>                Set LOC:=PTR and LOCP:=SAVE</a:t>
            </a:r>
          </a:p>
          <a:p>
            <a:pPr eaLnBrk="1" hangingPunct="1">
              <a:buFontTx/>
              <a:buNone/>
            </a:pPr>
            <a:r>
              <a:rPr lang="en-US" smtClean="0">
                <a:cs typeface="Times New Roman" pitchFamily="18" charset="0"/>
              </a:rPr>
              <a:t>                Else:</a:t>
            </a:r>
          </a:p>
          <a:p>
            <a:pPr eaLnBrk="1" hangingPunct="1">
              <a:buFontTx/>
              <a:buNone/>
            </a:pPr>
            <a:r>
              <a:rPr lang="en-US" smtClean="0">
                <a:cs typeface="Times New Roman" pitchFamily="18" charset="0"/>
              </a:rPr>
              <a:t>                Set LOC:=NULL and LOCP:=SAVE</a:t>
            </a:r>
          </a:p>
          <a:p>
            <a:pPr eaLnBrk="1" hangingPunct="1">
              <a:buFontTx/>
              <a:buNone/>
            </a:pPr>
            <a:r>
              <a:rPr lang="en-US" smtClean="0">
                <a:cs typeface="Times New Roman" pitchFamily="18" charset="0"/>
              </a:rPr>
              <a:t>                [End of If Structure]</a:t>
            </a:r>
          </a:p>
          <a:p>
            <a:pPr eaLnBrk="1" hangingPunct="1"/>
            <a:r>
              <a:rPr lang="en-US" smtClean="0">
                <a:cs typeface="Times New Roman" pitchFamily="18" charset="0"/>
              </a:rPr>
              <a:t>Step 4: Return  </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idx="1"/>
          </p:nvPr>
        </p:nvSpPr>
        <p:spPr>
          <a:xfrm>
            <a:off x="0" y="0"/>
            <a:ext cx="9144000" cy="6858000"/>
          </a:xfrm>
        </p:spPr>
        <p:txBody>
          <a:bodyPr>
            <a:normAutofit/>
          </a:bodyPr>
          <a:lstStyle/>
          <a:p>
            <a:pPr algn="ctr" eaLnBrk="1" hangingPunct="1">
              <a:buFontTx/>
              <a:buNone/>
            </a:pPr>
            <a:r>
              <a:rPr lang="en-US" b="1" u="sng" smtClean="0"/>
              <a:t>Insertion in a circular header linked list</a:t>
            </a:r>
          </a:p>
          <a:p>
            <a:pPr eaLnBrk="1" hangingPunct="1">
              <a:buFontTx/>
              <a:buNone/>
            </a:pPr>
            <a:r>
              <a:rPr lang="en-US" smtClean="0"/>
              <a:t>Algorithm: INSRT(INFO,LINK,START,AVAIL,ITEM,LOC)</a:t>
            </a:r>
          </a:p>
          <a:p>
            <a:pPr eaLnBrk="1" hangingPunct="1">
              <a:buFontTx/>
              <a:buNone/>
            </a:pPr>
            <a:r>
              <a:rPr lang="en-US" smtClean="0"/>
              <a:t>                    This algorithm inserts item in a circular header linked list</a:t>
            </a:r>
          </a:p>
          <a:p>
            <a:pPr eaLnBrk="1" hangingPunct="1">
              <a:buFontTx/>
              <a:buNone/>
            </a:pPr>
            <a:r>
              <a:rPr lang="en-US" smtClean="0"/>
              <a:t>                     after the location LOC</a:t>
            </a:r>
          </a:p>
          <a:p>
            <a:pPr eaLnBrk="1" hangingPunct="1"/>
            <a:r>
              <a:rPr lang="en-US" smtClean="0"/>
              <a:t>Step 1:If AVAIL=NULL, then</a:t>
            </a:r>
          </a:p>
          <a:p>
            <a:pPr eaLnBrk="1" hangingPunct="1">
              <a:buFontTx/>
              <a:buNone/>
            </a:pPr>
            <a:r>
              <a:rPr lang="en-US" smtClean="0"/>
              <a:t>               Write: ‘OVERFLOW’</a:t>
            </a:r>
          </a:p>
          <a:p>
            <a:pPr eaLnBrk="1" hangingPunct="1">
              <a:buFontTx/>
              <a:buNone/>
            </a:pPr>
            <a:r>
              <a:rPr lang="en-US" smtClean="0"/>
              <a:t>               Exit </a:t>
            </a:r>
          </a:p>
          <a:p>
            <a:pPr eaLnBrk="1" hangingPunct="1"/>
            <a:r>
              <a:rPr lang="en-US" smtClean="0"/>
              <a:t>Step 2: Set NEW:=AVAIL and AVAIL:=LINK[AVAIL]</a:t>
            </a:r>
          </a:p>
          <a:p>
            <a:pPr eaLnBrk="1" hangingPunct="1"/>
            <a:r>
              <a:rPr lang="en-US" smtClean="0"/>
              <a:t>Step 3: Set INFO[NEW]:=ITEM</a:t>
            </a:r>
          </a:p>
          <a:p>
            <a:pPr eaLnBrk="1" hangingPunct="1"/>
            <a:r>
              <a:rPr lang="en-US" smtClean="0"/>
              <a:t>Step 4: Set LINK[NEW]:=LINK[LOC]</a:t>
            </a:r>
          </a:p>
          <a:p>
            <a:pPr eaLnBrk="1" hangingPunct="1">
              <a:buFontTx/>
              <a:buNone/>
            </a:pPr>
            <a:r>
              <a:rPr lang="en-US" smtClean="0"/>
              <a:t>                 Set LINK[LOC]:=NEW</a:t>
            </a:r>
          </a:p>
          <a:p>
            <a:pPr eaLnBrk="1" hangingPunct="1"/>
            <a:r>
              <a:rPr lang="en-US" smtClean="0"/>
              <a:t>Step 5: Return  </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idx="1"/>
          </p:nvPr>
        </p:nvSpPr>
        <p:spPr>
          <a:xfrm>
            <a:off x="0" y="0"/>
            <a:ext cx="9144000" cy="6858000"/>
          </a:xfrm>
        </p:spPr>
        <p:txBody>
          <a:bodyPr>
            <a:normAutofit/>
          </a:bodyPr>
          <a:lstStyle/>
          <a:p>
            <a:pPr marL="457200" indent="-457200" algn="ctr" eaLnBrk="1" hangingPunct="1">
              <a:buFontTx/>
              <a:buNone/>
            </a:pPr>
            <a:r>
              <a:rPr lang="en-US" b="1" u="sng" smtClean="0"/>
              <a:t>Insertion in a sorted circular header linked list</a:t>
            </a:r>
          </a:p>
          <a:p>
            <a:pPr marL="457200" indent="-457200" eaLnBrk="1" hangingPunct="1">
              <a:buFontTx/>
              <a:buNone/>
            </a:pPr>
            <a:r>
              <a:rPr lang="en-US" smtClean="0"/>
              <a:t>Algorithm: INSSRT(INFO,LINK,START,AVAIL,ITEM)</a:t>
            </a:r>
          </a:p>
          <a:p>
            <a:pPr marL="457200" indent="-457200" eaLnBrk="1" hangingPunct="1">
              <a:buFontTx/>
              <a:buNone/>
            </a:pPr>
            <a:r>
              <a:rPr lang="en-US" smtClean="0"/>
              <a:t>                   This algorithm inserts an element in a sorted circular header</a:t>
            </a:r>
          </a:p>
          <a:p>
            <a:pPr marL="457200" indent="-457200" eaLnBrk="1" hangingPunct="1">
              <a:buFontTx/>
              <a:buNone/>
            </a:pPr>
            <a:r>
              <a:rPr lang="en-US" smtClean="0"/>
              <a:t>                    linked list</a:t>
            </a:r>
          </a:p>
          <a:p>
            <a:pPr marL="457200" indent="-457200" eaLnBrk="1" hangingPunct="1">
              <a:buFontTx/>
              <a:buNone/>
            </a:pPr>
            <a:r>
              <a:rPr lang="en-US" smtClean="0"/>
              <a:t>Step 1: CALL FINDA(INFO,LINK,START,ITEM,LOC)</a:t>
            </a:r>
          </a:p>
          <a:p>
            <a:pPr marL="457200" indent="-457200" eaLnBrk="1" hangingPunct="1">
              <a:buFontTx/>
              <a:buNone/>
            </a:pPr>
            <a:r>
              <a:rPr lang="en-US" smtClean="0"/>
              <a:t>Step 2: If AVAIL=NULL, then</a:t>
            </a:r>
          </a:p>
          <a:p>
            <a:pPr marL="457200" indent="-457200" eaLnBrk="1" hangingPunct="1">
              <a:buFontTx/>
              <a:buNone/>
            </a:pPr>
            <a:r>
              <a:rPr lang="en-US" smtClean="0"/>
              <a:t>            Write: ‘OVERFLOW’</a:t>
            </a:r>
          </a:p>
          <a:p>
            <a:pPr marL="457200" indent="-457200" eaLnBrk="1" hangingPunct="1">
              <a:buFontTx/>
              <a:buNone/>
            </a:pPr>
            <a:r>
              <a:rPr lang="en-US" smtClean="0"/>
              <a:t>             Return </a:t>
            </a:r>
          </a:p>
          <a:p>
            <a:pPr marL="457200" indent="-457200" eaLnBrk="1" hangingPunct="1">
              <a:buFontTx/>
              <a:buNone/>
            </a:pPr>
            <a:r>
              <a:rPr lang="en-US" smtClean="0"/>
              <a:t>Step 3: Set NEW:=AVAIL and AVAIL:=LINK[AVAIL]</a:t>
            </a:r>
          </a:p>
          <a:p>
            <a:pPr marL="457200" indent="-457200" eaLnBrk="1" hangingPunct="1">
              <a:buFontTx/>
              <a:buNone/>
            </a:pPr>
            <a:r>
              <a:rPr lang="en-US" smtClean="0"/>
              <a:t>Step 4: Set INFO[NEW]:=ITEM</a:t>
            </a:r>
          </a:p>
          <a:p>
            <a:pPr marL="457200" indent="-457200" eaLnBrk="1" hangingPunct="1">
              <a:buFontTx/>
              <a:buNone/>
            </a:pPr>
            <a:r>
              <a:rPr lang="en-US" smtClean="0"/>
              <a:t>Step 5: Set LINK[NEW]:=LINK[LOC]</a:t>
            </a:r>
          </a:p>
          <a:p>
            <a:pPr marL="457200" indent="-457200" eaLnBrk="1" hangingPunct="1">
              <a:buFontTx/>
              <a:buNone/>
            </a:pPr>
            <a:r>
              <a:rPr lang="en-US" smtClean="0"/>
              <a:t>             Set LINK[LOC]:=NEW</a:t>
            </a:r>
          </a:p>
          <a:p>
            <a:pPr marL="457200" indent="-457200" eaLnBrk="1" hangingPunct="1">
              <a:buFontTx/>
              <a:buNone/>
            </a:pPr>
            <a:r>
              <a:rPr lang="en-US" smtClean="0"/>
              <a:t>Step 6: Return           </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idx="1"/>
          </p:nvPr>
        </p:nvSpPr>
        <p:spPr>
          <a:xfrm>
            <a:off x="0" y="0"/>
            <a:ext cx="9144000" cy="6858000"/>
          </a:xfrm>
        </p:spPr>
        <p:txBody>
          <a:bodyPr>
            <a:normAutofit/>
          </a:bodyPr>
          <a:lstStyle/>
          <a:p>
            <a:pPr eaLnBrk="1" hangingPunct="1">
              <a:buFontTx/>
              <a:buNone/>
            </a:pPr>
            <a:r>
              <a:rPr lang="en-US" smtClean="0"/>
              <a:t>   Algorithm: FINDA(INFO,LINK,ITEM,LOC,START)</a:t>
            </a:r>
          </a:p>
          <a:p>
            <a:pPr eaLnBrk="1" hangingPunct="1">
              <a:buFontTx/>
              <a:buNone/>
            </a:pPr>
            <a:r>
              <a:rPr lang="en-US" smtClean="0"/>
              <a:t>                       This algorithm finds the location LOC after which to </a:t>
            </a:r>
          </a:p>
          <a:p>
            <a:pPr eaLnBrk="1" hangingPunct="1">
              <a:buFontTx/>
              <a:buNone/>
            </a:pPr>
            <a:r>
              <a:rPr lang="en-US" smtClean="0"/>
              <a:t>                         insert</a:t>
            </a:r>
          </a:p>
          <a:p>
            <a:pPr eaLnBrk="1" hangingPunct="1"/>
            <a:r>
              <a:rPr lang="en-US" smtClean="0"/>
              <a:t>Step 1: Set PTR:=START</a:t>
            </a:r>
          </a:p>
          <a:p>
            <a:pPr eaLnBrk="1" hangingPunct="1"/>
            <a:r>
              <a:rPr lang="en-US" smtClean="0"/>
              <a:t>Step 2: Set SAVE:=PTR and PTR:=LINK[PTR]</a:t>
            </a:r>
          </a:p>
          <a:p>
            <a:pPr eaLnBrk="1" hangingPunct="1"/>
            <a:r>
              <a:rPr lang="en-US" smtClean="0"/>
              <a:t>Step 3: Repeat while PTR</a:t>
            </a:r>
            <a:r>
              <a:rPr lang="en-US" smtClean="0">
                <a:cs typeface="Times New Roman" pitchFamily="18" charset="0"/>
              </a:rPr>
              <a:t>≠START</a:t>
            </a:r>
          </a:p>
          <a:p>
            <a:pPr eaLnBrk="1" hangingPunct="1">
              <a:buFontTx/>
              <a:buNone/>
            </a:pPr>
            <a:r>
              <a:rPr lang="en-US" smtClean="0">
                <a:cs typeface="Times New Roman" pitchFamily="18" charset="0"/>
              </a:rPr>
              <a:t>                  If INFO[PTR]&gt;ITEM, then</a:t>
            </a:r>
          </a:p>
          <a:p>
            <a:pPr eaLnBrk="1" hangingPunct="1">
              <a:buFontTx/>
              <a:buNone/>
            </a:pPr>
            <a:r>
              <a:rPr lang="en-US" smtClean="0">
                <a:cs typeface="Times New Roman" pitchFamily="18" charset="0"/>
              </a:rPr>
              <a:t>                  Set LOC:=SAVE</a:t>
            </a:r>
          </a:p>
          <a:p>
            <a:pPr eaLnBrk="1" hangingPunct="1">
              <a:buFontTx/>
              <a:buNone/>
            </a:pPr>
            <a:r>
              <a:rPr lang="en-US" smtClean="0">
                <a:cs typeface="Times New Roman" pitchFamily="18" charset="0"/>
              </a:rPr>
              <a:t>                  Return</a:t>
            </a:r>
          </a:p>
          <a:p>
            <a:pPr eaLnBrk="1" hangingPunct="1">
              <a:buFontTx/>
              <a:buNone/>
            </a:pPr>
            <a:r>
              <a:rPr lang="en-US" smtClean="0">
                <a:cs typeface="Times New Roman" pitchFamily="18" charset="0"/>
              </a:rPr>
              <a:t>                  Set SAVE:=PTR and PTR:=LINK[PTR]</a:t>
            </a:r>
          </a:p>
          <a:p>
            <a:pPr eaLnBrk="1" hangingPunct="1">
              <a:buFontTx/>
              <a:buNone/>
            </a:pPr>
            <a:r>
              <a:rPr lang="en-US" smtClean="0">
                <a:cs typeface="Times New Roman" pitchFamily="18" charset="0"/>
              </a:rPr>
              <a:t>                [End of Loop]</a:t>
            </a:r>
          </a:p>
          <a:p>
            <a:pPr eaLnBrk="1" hangingPunct="1"/>
            <a:r>
              <a:rPr lang="en-US" smtClean="0">
                <a:cs typeface="Times New Roman" pitchFamily="18" charset="0"/>
              </a:rPr>
              <a:t>Step 4: Set LOC:=SAVE</a:t>
            </a:r>
          </a:p>
          <a:p>
            <a:pPr eaLnBrk="1" hangingPunct="1"/>
            <a:r>
              <a:rPr lang="en-US" smtClean="0">
                <a:cs typeface="Times New Roman" pitchFamily="18" charset="0"/>
              </a:rPr>
              <a:t>Step 5: Return </a:t>
            </a:r>
          </a:p>
          <a:p>
            <a:pPr eaLnBrk="1" hangingPunct="1"/>
            <a:endParaRPr lang="en-US" smtClean="0">
              <a:cs typeface="Times New Roman" pitchFamily="18" charset="0"/>
            </a:endParaRP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idx="1"/>
          </p:nvPr>
        </p:nvSpPr>
        <p:spPr>
          <a:xfrm>
            <a:off x="0" y="0"/>
            <a:ext cx="9144000" cy="6858000"/>
          </a:xfrm>
        </p:spPr>
        <p:txBody>
          <a:bodyPr>
            <a:normAutofit lnSpcReduction="10000"/>
          </a:bodyPr>
          <a:lstStyle/>
          <a:p>
            <a:pPr eaLnBrk="1" hangingPunct="1"/>
            <a:r>
              <a:rPr lang="en-US" smtClean="0"/>
              <a:t>One of the most important application of Linked List is representation of a polynomial in memory. Although, polynomial can be represented using a linear linked list but common and preferred way of representing polynomial is using circular linked list with a header node. </a:t>
            </a:r>
          </a:p>
          <a:p>
            <a:pPr eaLnBrk="1" hangingPunct="1"/>
            <a:r>
              <a:rPr lang="en-US" smtClean="0"/>
              <a:t>Polynomial Representation: Header linked list are frequently used for maintaining polynomials in memory. The header node plays an important part in this representation since it is needed to represent the zero polynomial.</a:t>
            </a:r>
          </a:p>
          <a:p>
            <a:pPr eaLnBrk="1" hangingPunct="1"/>
            <a:r>
              <a:rPr lang="en-US" smtClean="0"/>
              <a:t>Specifically, the information part of node is divided into two fields representing respectively, the coefficient and the exponent of corresponding polynomial term and nodes are linked according to decreasing degree. List pointer variable POLY points to header node whose exponent field is assigned a negative number, in this case -1. The array representation of List will require three linear arrays as COEFF, EXP and LINK. For example:</a:t>
            </a:r>
          </a:p>
          <a:p>
            <a:pPr eaLnBrk="1" hangingPunct="1"/>
            <a:r>
              <a:rPr lang="en-US" smtClean="0"/>
              <a:t>       P(x)= 2x</a:t>
            </a:r>
            <a:r>
              <a:rPr lang="en-US" baseline="30000" smtClean="0"/>
              <a:t>8</a:t>
            </a:r>
            <a:r>
              <a:rPr lang="en-US" smtClean="0"/>
              <a:t>-5x</a:t>
            </a:r>
            <a:r>
              <a:rPr lang="en-US" baseline="30000" smtClean="0"/>
              <a:t>7</a:t>
            </a:r>
            <a:r>
              <a:rPr lang="en-US" smtClean="0"/>
              <a:t>-3x</a:t>
            </a:r>
            <a:r>
              <a:rPr lang="en-US" baseline="30000" smtClean="0"/>
              <a:t>2</a:t>
            </a:r>
            <a:r>
              <a:rPr lang="en-US" smtClean="0"/>
              <a:t>+4      can be represented as:</a:t>
            </a:r>
          </a:p>
          <a:p>
            <a:pPr eaLnBrk="1" hangingPunct="1"/>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idx="1"/>
          </p:nvPr>
        </p:nvSpPr>
        <p:spPr>
          <a:xfrm>
            <a:off x="0" y="0"/>
            <a:ext cx="9144000" cy="6858000"/>
          </a:xfrm>
        </p:spPr>
        <p:txBody>
          <a:bodyPr>
            <a:normAutofit/>
          </a:bodyPr>
          <a:lstStyle/>
          <a:p>
            <a:pPr eaLnBrk="1" hangingPunct="1"/>
            <a:r>
              <a:rPr lang="en-US" smtClean="0"/>
              <a:t>Algorithm: </a:t>
            </a:r>
            <a:r>
              <a:rPr lang="en-US" b="1" smtClean="0"/>
              <a:t>(Traversing a Linked List)</a:t>
            </a:r>
          </a:p>
          <a:p>
            <a:pPr lvl="1" eaLnBrk="1" hangingPunct="1">
              <a:buFontTx/>
              <a:buNone/>
            </a:pPr>
            <a:r>
              <a:rPr lang="en-US" smtClean="0"/>
              <a:t>                 Let LIST be a linked list in memory. This algorithm</a:t>
            </a:r>
          </a:p>
          <a:p>
            <a:pPr lvl="1" eaLnBrk="1" hangingPunct="1">
              <a:buFontTx/>
              <a:buNone/>
            </a:pPr>
            <a:r>
              <a:rPr lang="en-US" smtClean="0"/>
              <a:t>                 traverses LIST, applying an operation PROCESS to each</a:t>
            </a:r>
          </a:p>
          <a:p>
            <a:pPr lvl="1" eaLnBrk="1" hangingPunct="1">
              <a:buFontTx/>
              <a:buNone/>
            </a:pPr>
            <a:r>
              <a:rPr lang="en-US" smtClean="0"/>
              <a:t>                element of LIST. Variable PTR points to the node</a:t>
            </a:r>
          </a:p>
          <a:p>
            <a:pPr lvl="1" eaLnBrk="1" hangingPunct="1">
              <a:buFontTx/>
              <a:buNone/>
            </a:pPr>
            <a:r>
              <a:rPr lang="en-US" smtClean="0"/>
              <a:t>                currently being processed.</a:t>
            </a:r>
          </a:p>
          <a:p>
            <a:pPr eaLnBrk="1" hangingPunct="1"/>
            <a:r>
              <a:rPr lang="en-US" smtClean="0"/>
              <a:t>Step 1: Set PTR:= START</a:t>
            </a:r>
          </a:p>
          <a:p>
            <a:pPr eaLnBrk="1" hangingPunct="1"/>
            <a:r>
              <a:rPr lang="en-US" smtClean="0"/>
              <a:t>Step 2: Repeat  while PTR </a:t>
            </a:r>
            <a:r>
              <a:rPr lang="en-US" smtClean="0">
                <a:cs typeface="Times New Roman" pitchFamily="18" charset="0"/>
              </a:rPr>
              <a:t>≠ NULL:</a:t>
            </a:r>
          </a:p>
          <a:p>
            <a:pPr eaLnBrk="1" hangingPunct="1">
              <a:buFontTx/>
              <a:buNone/>
            </a:pPr>
            <a:r>
              <a:rPr lang="en-US" smtClean="0">
                <a:cs typeface="Times New Roman" pitchFamily="18" charset="0"/>
              </a:rPr>
              <a:t>                Apply PROCESS to INFO[PTR]</a:t>
            </a:r>
          </a:p>
          <a:p>
            <a:pPr eaLnBrk="1" hangingPunct="1">
              <a:buFontTx/>
              <a:buNone/>
            </a:pPr>
            <a:r>
              <a:rPr lang="en-US" smtClean="0">
                <a:cs typeface="Times New Roman" pitchFamily="18" charset="0"/>
              </a:rPr>
              <a:t>                Set PTR:= LINK[PTR]  [PTR now points to next node]</a:t>
            </a:r>
          </a:p>
          <a:p>
            <a:pPr eaLnBrk="1" hangingPunct="1">
              <a:buFontTx/>
              <a:buNone/>
            </a:pPr>
            <a:r>
              <a:rPr lang="en-US" smtClean="0">
                <a:cs typeface="Times New Roman" pitchFamily="18" charset="0"/>
              </a:rPr>
              <a:t>                [End of Step 2 Loop]</a:t>
            </a:r>
          </a:p>
          <a:p>
            <a:pPr eaLnBrk="1" hangingPunct="1"/>
            <a:r>
              <a:rPr lang="en-US" smtClean="0">
                <a:cs typeface="Times New Roman" pitchFamily="18" charset="0"/>
              </a:rPr>
              <a:t>Step 3: Exit</a:t>
            </a:r>
          </a:p>
          <a:p>
            <a:pPr eaLnBrk="1" hangingPunct="1"/>
            <a:endParaRPr lang="en-US" smtClean="0"/>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44"/>
          <p:cNvSpPr>
            <a:spLocks noChangeArrowheads="1"/>
          </p:cNvSpPr>
          <p:nvPr/>
        </p:nvSpPr>
        <p:spPr bwMode="auto">
          <a:xfrm>
            <a:off x="152400" y="5791200"/>
            <a:ext cx="87630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4387" name="Rectangle 3"/>
          <p:cNvSpPr>
            <a:spLocks noGrp="1" noChangeArrowheads="1"/>
          </p:cNvSpPr>
          <p:nvPr>
            <p:ph idx="1"/>
          </p:nvPr>
        </p:nvSpPr>
        <p:spPr>
          <a:xfrm>
            <a:off x="0" y="0"/>
            <a:ext cx="9144000" cy="6858000"/>
          </a:xfrm>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b="1" smtClean="0"/>
              <a:t>POLY</a:t>
            </a:r>
          </a:p>
        </p:txBody>
      </p:sp>
      <p:sp>
        <p:nvSpPr>
          <p:cNvPr id="46" name="Footer Placeholder 45"/>
          <p:cNvSpPr>
            <a:spLocks noGrp="1"/>
          </p:cNvSpPr>
          <p:nvPr>
            <p:ph type="ftr" sz="quarter" idx="11"/>
          </p:nvPr>
        </p:nvSpPr>
        <p:spPr/>
        <p:txBody>
          <a:bodyPr/>
          <a:lstStyle/>
          <a:p>
            <a:r>
              <a:rPr lang="en-US" smtClean="0"/>
              <a:t>www.csemcq.com</a:t>
            </a:r>
            <a:endParaRPr lang="en-US"/>
          </a:p>
        </p:txBody>
      </p:sp>
      <p:sp>
        <p:nvSpPr>
          <p:cNvPr id="144388" name="Rectangle 4"/>
          <p:cNvSpPr>
            <a:spLocks noChangeArrowheads="1"/>
          </p:cNvSpPr>
          <p:nvPr/>
        </p:nvSpPr>
        <p:spPr bwMode="auto">
          <a:xfrm>
            <a:off x="457200" y="2209800"/>
            <a:ext cx="6858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4389" name="Rectangle 5"/>
          <p:cNvSpPr>
            <a:spLocks noChangeArrowheads="1"/>
          </p:cNvSpPr>
          <p:nvPr/>
        </p:nvSpPr>
        <p:spPr bwMode="auto">
          <a:xfrm>
            <a:off x="304800" y="3733800"/>
            <a:ext cx="16764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4390" name="Rectangle 6"/>
          <p:cNvSpPr>
            <a:spLocks noChangeArrowheads="1"/>
          </p:cNvSpPr>
          <p:nvPr/>
        </p:nvSpPr>
        <p:spPr bwMode="auto">
          <a:xfrm>
            <a:off x="2209800" y="3733800"/>
            <a:ext cx="16764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4391" name="Rectangle 7"/>
          <p:cNvSpPr>
            <a:spLocks noChangeArrowheads="1"/>
          </p:cNvSpPr>
          <p:nvPr/>
        </p:nvSpPr>
        <p:spPr bwMode="auto">
          <a:xfrm>
            <a:off x="4191000" y="3733800"/>
            <a:ext cx="16002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4392" name="Rectangle 8"/>
          <p:cNvSpPr>
            <a:spLocks noChangeArrowheads="1"/>
          </p:cNvSpPr>
          <p:nvPr/>
        </p:nvSpPr>
        <p:spPr bwMode="auto">
          <a:xfrm>
            <a:off x="5943600" y="3733800"/>
            <a:ext cx="1447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4393" name="Rectangle 9"/>
          <p:cNvSpPr>
            <a:spLocks noChangeArrowheads="1"/>
          </p:cNvSpPr>
          <p:nvPr/>
        </p:nvSpPr>
        <p:spPr bwMode="auto">
          <a:xfrm>
            <a:off x="7543800" y="3733800"/>
            <a:ext cx="1447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4394" name="Line 10"/>
          <p:cNvSpPr>
            <a:spLocks noChangeShapeType="1"/>
          </p:cNvSpPr>
          <p:nvPr/>
        </p:nvSpPr>
        <p:spPr bwMode="auto">
          <a:xfrm>
            <a:off x="762000" y="3733800"/>
            <a:ext cx="0" cy="533400"/>
          </a:xfrm>
          <a:prstGeom prst="line">
            <a:avLst/>
          </a:prstGeom>
          <a:noFill/>
          <a:ln w="9525">
            <a:solidFill>
              <a:schemeClr val="tx1"/>
            </a:solidFill>
            <a:round/>
            <a:headEnd/>
            <a:tailEnd/>
          </a:ln>
        </p:spPr>
        <p:txBody>
          <a:bodyPr/>
          <a:lstStyle/>
          <a:p>
            <a:endParaRPr lang="en-US"/>
          </a:p>
        </p:txBody>
      </p:sp>
      <p:sp>
        <p:nvSpPr>
          <p:cNvPr id="144395" name="Line 11"/>
          <p:cNvSpPr>
            <a:spLocks noChangeShapeType="1"/>
          </p:cNvSpPr>
          <p:nvPr/>
        </p:nvSpPr>
        <p:spPr bwMode="auto">
          <a:xfrm>
            <a:off x="1295400" y="3733800"/>
            <a:ext cx="0" cy="533400"/>
          </a:xfrm>
          <a:prstGeom prst="line">
            <a:avLst/>
          </a:prstGeom>
          <a:noFill/>
          <a:ln w="9525">
            <a:solidFill>
              <a:schemeClr val="tx1"/>
            </a:solidFill>
            <a:round/>
            <a:headEnd/>
            <a:tailEnd/>
          </a:ln>
        </p:spPr>
        <p:txBody>
          <a:bodyPr/>
          <a:lstStyle/>
          <a:p>
            <a:endParaRPr lang="en-US"/>
          </a:p>
        </p:txBody>
      </p:sp>
      <p:sp>
        <p:nvSpPr>
          <p:cNvPr id="144396" name="Line 12"/>
          <p:cNvSpPr>
            <a:spLocks noChangeShapeType="1"/>
          </p:cNvSpPr>
          <p:nvPr/>
        </p:nvSpPr>
        <p:spPr bwMode="auto">
          <a:xfrm>
            <a:off x="2743200" y="3733800"/>
            <a:ext cx="0" cy="533400"/>
          </a:xfrm>
          <a:prstGeom prst="line">
            <a:avLst/>
          </a:prstGeom>
          <a:noFill/>
          <a:ln w="9525">
            <a:solidFill>
              <a:schemeClr val="tx1"/>
            </a:solidFill>
            <a:round/>
            <a:headEnd/>
            <a:tailEnd/>
          </a:ln>
        </p:spPr>
        <p:txBody>
          <a:bodyPr/>
          <a:lstStyle/>
          <a:p>
            <a:endParaRPr lang="en-US"/>
          </a:p>
        </p:txBody>
      </p:sp>
      <p:sp>
        <p:nvSpPr>
          <p:cNvPr id="144397" name="Line 13"/>
          <p:cNvSpPr>
            <a:spLocks noChangeShapeType="1"/>
          </p:cNvSpPr>
          <p:nvPr/>
        </p:nvSpPr>
        <p:spPr bwMode="auto">
          <a:xfrm>
            <a:off x="3276600" y="3733800"/>
            <a:ext cx="0" cy="533400"/>
          </a:xfrm>
          <a:prstGeom prst="line">
            <a:avLst/>
          </a:prstGeom>
          <a:noFill/>
          <a:ln w="9525">
            <a:solidFill>
              <a:schemeClr val="tx1"/>
            </a:solidFill>
            <a:round/>
            <a:headEnd/>
            <a:tailEnd/>
          </a:ln>
        </p:spPr>
        <p:txBody>
          <a:bodyPr/>
          <a:lstStyle/>
          <a:p>
            <a:endParaRPr lang="en-US"/>
          </a:p>
        </p:txBody>
      </p:sp>
      <p:sp>
        <p:nvSpPr>
          <p:cNvPr id="144398" name="Line 14"/>
          <p:cNvSpPr>
            <a:spLocks noChangeShapeType="1"/>
          </p:cNvSpPr>
          <p:nvPr/>
        </p:nvSpPr>
        <p:spPr bwMode="auto">
          <a:xfrm>
            <a:off x="4648200" y="3733800"/>
            <a:ext cx="0" cy="533400"/>
          </a:xfrm>
          <a:prstGeom prst="line">
            <a:avLst/>
          </a:prstGeom>
          <a:noFill/>
          <a:ln w="9525">
            <a:solidFill>
              <a:schemeClr val="tx1"/>
            </a:solidFill>
            <a:round/>
            <a:headEnd/>
            <a:tailEnd/>
          </a:ln>
        </p:spPr>
        <p:txBody>
          <a:bodyPr/>
          <a:lstStyle/>
          <a:p>
            <a:endParaRPr lang="en-US"/>
          </a:p>
        </p:txBody>
      </p:sp>
      <p:sp>
        <p:nvSpPr>
          <p:cNvPr id="144399" name="Line 15"/>
          <p:cNvSpPr>
            <a:spLocks noChangeShapeType="1"/>
          </p:cNvSpPr>
          <p:nvPr/>
        </p:nvSpPr>
        <p:spPr bwMode="auto">
          <a:xfrm>
            <a:off x="5105400" y="3733800"/>
            <a:ext cx="0" cy="533400"/>
          </a:xfrm>
          <a:prstGeom prst="line">
            <a:avLst/>
          </a:prstGeom>
          <a:noFill/>
          <a:ln w="9525">
            <a:solidFill>
              <a:schemeClr val="tx1"/>
            </a:solidFill>
            <a:round/>
            <a:headEnd/>
            <a:tailEnd/>
          </a:ln>
        </p:spPr>
        <p:txBody>
          <a:bodyPr/>
          <a:lstStyle/>
          <a:p>
            <a:endParaRPr lang="en-US"/>
          </a:p>
        </p:txBody>
      </p:sp>
      <p:sp>
        <p:nvSpPr>
          <p:cNvPr id="144400" name="Line 16"/>
          <p:cNvSpPr>
            <a:spLocks noChangeShapeType="1"/>
          </p:cNvSpPr>
          <p:nvPr/>
        </p:nvSpPr>
        <p:spPr bwMode="auto">
          <a:xfrm>
            <a:off x="6400800" y="3733800"/>
            <a:ext cx="0" cy="533400"/>
          </a:xfrm>
          <a:prstGeom prst="line">
            <a:avLst/>
          </a:prstGeom>
          <a:noFill/>
          <a:ln w="9525">
            <a:solidFill>
              <a:schemeClr val="tx1"/>
            </a:solidFill>
            <a:round/>
            <a:headEnd/>
            <a:tailEnd/>
          </a:ln>
        </p:spPr>
        <p:txBody>
          <a:bodyPr/>
          <a:lstStyle/>
          <a:p>
            <a:endParaRPr lang="en-US"/>
          </a:p>
        </p:txBody>
      </p:sp>
      <p:sp>
        <p:nvSpPr>
          <p:cNvPr id="144401" name="Line 17"/>
          <p:cNvSpPr>
            <a:spLocks noChangeShapeType="1"/>
          </p:cNvSpPr>
          <p:nvPr/>
        </p:nvSpPr>
        <p:spPr bwMode="auto">
          <a:xfrm>
            <a:off x="6858000" y="3733800"/>
            <a:ext cx="0" cy="533400"/>
          </a:xfrm>
          <a:prstGeom prst="line">
            <a:avLst/>
          </a:prstGeom>
          <a:noFill/>
          <a:ln w="9525">
            <a:solidFill>
              <a:schemeClr val="tx1"/>
            </a:solidFill>
            <a:round/>
            <a:headEnd/>
            <a:tailEnd/>
          </a:ln>
        </p:spPr>
        <p:txBody>
          <a:bodyPr/>
          <a:lstStyle/>
          <a:p>
            <a:endParaRPr lang="en-US"/>
          </a:p>
        </p:txBody>
      </p:sp>
      <p:sp>
        <p:nvSpPr>
          <p:cNvPr id="144402" name="Line 18"/>
          <p:cNvSpPr>
            <a:spLocks noChangeShapeType="1"/>
          </p:cNvSpPr>
          <p:nvPr/>
        </p:nvSpPr>
        <p:spPr bwMode="auto">
          <a:xfrm>
            <a:off x="8001000" y="3733800"/>
            <a:ext cx="0" cy="533400"/>
          </a:xfrm>
          <a:prstGeom prst="line">
            <a:avLst/>
          </a:prstGeom>
          <a:noFill/>
          <a:ln w="9525">
            <a:solidFill>
              <a:schemeClr val="tx1"/>
            </a:solidFill>
            <a:round/>
            <a:headEnd/>
            <a:tailEnd/>
          </a:ln>
        </p:spPr>
        <p:txBody>
          <a:bodyPr/>
          <a:lstStyle/>
          <a:p>
            <a:endParaRPr lang="en-US"/>
          </a:p>
        </p:txBody>
      </p:sp>
      <p:sp>
        <p:nvSpPr>
          <p:cNvPr id="144403" name="Line 19"/>
          <p:cNvSpPr>
            <a:spLocks noChangeShapeType="1"/>
          </p:cNvSpPr>
          <p:nvPr/>
        </p:nvSpPr>
        <p:spPr bwMode="auto">
          <a:xfrm>
            <a:off x="8458200" y="3733800"/>
            <a:ext cx="0" cy="533400"/>
          </a:xfrm>
          <a:prstGeom prst="line">
            <a:avLst/>
          </a:prstGeom>
          <a:noFill/>
          <a:ln w="9525">
            <a:solidFill>
              <a:schemeClr val="tx1"/>
            </a:solidFill>
            <a:round/>
            <a:headEnd/>
            <a:tailEnd/>
          </a:ln>
        </p:spPr>
        <p:txBody>
          <a:bodyPr/>
          <a:lstStyle/>
          <a:p>
            <a:endParaRPr lang="en-US"/>
          </a:p>
        </p:txBody>
      </p:sp>
      <p:sp>
        <p:nvSpPr>
          <p:cNvPr id="144404" name="Text Box 20"/>
          <p:cNvSpPr txBox="1">
            <a:spLocks noChangeArrowheads="1"/>
          </p:cNvSpPr>
          <p:nvPr/>
        </p:nvSpPr>
        <p:spPr bwMode="auto">
          <a:xfrm>
            <a:off x="304800" y="3810000"/>
            <a:ext cx="457200" cy="641350"/>
          </a:xfrm>
          <a:prstGeom prst="rect">
            <a:avLst/>
          </a:prstGeom>
          <a:noFill/>
          <a:ln w="9525">
            <a:noFill/>
            <a:miter lim="800000"/>
            <a:headEnd/>
            <a:tailEnd/>
          </a:ln>
        </p:spPr>
        <p:txBody>
          <a:bodyPr>
            <a:spAutoFit/>
          </a:bodyPr>
          <a:lstStyle/>
          <a:p>
            <a:pPr>
              <a:spcBef>
                <a:spcPct val="50000"/>
              </a:spcBef>
            </a:pPr>
            <a:r>
              <a:rPr lang="en-US"/>
              <a:t>0	</a:t>
            </a:r>
          </a:p>
        </p:txBody>
      </p:sp>
      <p:sp>
        <p:nvSpPr>
          <p:cNvPr id="144405" name="Text Box 21"/>
          <p:cNvSpPr txBox="1">
            <a:spLocks noChangeArrowheads="1"/>
          </p:cNvSpPr>
          <p:nvPr/>
        </p:nvSpPr>
        <p:spPr bwMode="auto">
          <a:xfrm>
            <a:off x="762000" y="3810000"/>
            <a:ext cx="533400" cy="366713"/>
          </a:xfrm>
          <a:prstGeom prst="rect">
            <a:avLst/>
          </a:prstGeom>
          <a:noFill/>
          <a:ln w="9525">
            <a:noFill/>
            <a:miter lim="800000"/>
            <a:headEnd/>
            <a:tailEnd/>
          </a:ln>
        </p:spPr>
        <p:txBody>
          <a:bodyPr>
            <a:spAutoFit/>
          </a:bodyPr>
          <a:lstStyle/>
          <a:p>
            <a:pPr>
              <a:spcBef>
                <a:spcPct val="50000"/>
              </a:spcBef>
            </a:pPr>
            <a:r>
              <a:rPr lang="en-US"/>
              <a:t>-1</a:t>
            </a:r>
          </a:p>
        </p:txBody>
      </p:sp>
      <p:sp>
        <p:nvSpPr>
          <p:cNvPr id="144406" name="Oval 22"/>
          <p:cNvSpPr>
            <a:spLocks noChangeArrowheads="1"/>
          </p:cNvSpPr>
          <p:nvPr/>
        </p:nvSpPr>
        <p:spPr bwMode="auto">
          <a:xfrm>
            <a:off x="1600200" y="3962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44407" name="Oval 24"/>
          <p:cNvSpPr>
            <a:spLocks noChangeArrowheads="1"/>
          </p:cNvSpPr>
          <p:nvPr/>
        </p:nvSpPr>
        <p:spPr bwMode="auto">
          <a:xfrm>
            <a:off x="3581400" y="3962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44408" name="Oval 25"/>
          <p:cNvSpPr>
            <a:spLocks noChangeArrowheads="1"/>
          </p:cNvSpPr>
          <p:nvPr/>
        </p:nvSpPr>
        <p:spPr bwMode="auto">
          <a:xfrm>
            <a:off x="5334000" y="3962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44409" name="Oval 26"/>
          <p:cNvSpPr>
            <a:spLocks noChangeArrowheads="1"/>
          </p:cNvSpPr>
          <p:nvPr/>
        </p:nvSpPr>
        <p:spPr bwMode="auto">
          <a:xfrm>
            <a:off x="7086600" y="3962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44410" name="Text Box 27"/>
          <p:cNvSpPr txBox="1">
            <a:spLocks noChangeArrowheads="1"/>
          </p:cNvSpPr>
          <p:nvPr/>
        </p:nvSpPr>
        <p:spPr bwMode="auto">
          <a:xfrm>
            <a:off x="2209800" y="3810000"/>
            <a:ext cx="533400" cy="366713"/>
          </a:xfrm>
          <a:prstGeom prst="rect">
            <a:avLst/>
          </a:prstGeom>
          <a:noFill/>
          <a:ln w="9525">
            <a:noFill/>
            <a:miter lim="800000"/>
            <a:headEnd/>
            <a:tailEnd/>
          </a:ln>
        </p:spPr>
        <p:txBody>
          <a:bodyPr>
            <a:spAutoFit/>
          </a:bodyPr>
          <a:lstStyle/>
          <a:p>
            <a:pPr>
              <a:spcBef>
                <a:spcPct val="50000"/>
              </a:spcBef>
            </a:pPr>
            <a:r>
              <a:rPr lang="en-US"/>
              <a:t>2</a:t>
            </a:r>
          </a:p>
        </p:txBody>
      </p:sp>
      <p:sp>
        <p:nvSpPr>
          <p:cNvPr id="144411" name="Text Box 28"/>
          <p:cNvSpPr txBox="1">
            <a:spLocks noChangeArrowheads="1"/>
          </p:cNvSpPr>
          <p:nvPr/>
        </p:nvSpPr>
        <p:spPr bwMode="auto">
          <a:xfrm>
            <a:off x="2819400" y="3810000"/>
            <a:ext cx="381000" cy="366713"/>
          </a:xfrm>
          <a:prstGeom prst="rect">
            <a:avLst/>
          </a:prstGeom>
          <a:noFill/>
          <a:ln w="9525">
            <a:noFill/>
            <a:miter lim="800000"/>
            <a:headEnd/>
            <a:tailEnd/>
          </a:ln>
        </p:spPr>
        <p:txBody>
          <a:bodyPr>
            <a:spAutoFit/>
          </a:bodyPr>
          <a:lstStyle/>
          <a:p>
            <a:pPr>
              <a:spcBef>
                <a:spcPct val="50000"/>
              </a:spcBef>
            </a:pPr>
            <a:r>
              <a:rPr lang="en-US"/>
              <a:t>8</a:t>
            </a:r>
          </a:p>
        </p:txBody>
      </p:sp>
      <p:sp>
        <p:nvSpPr>
          <p:cNvPr id="144412" name="Text Box 29"/>
          <p:cNvSpPr txBox="1">
            <a:spLocks noChangeArrowheads="1"/>
          </p:cNvSpPr>
          <p:nvPr/>
        </p:nvSpPr>
        <p:spPr bwMode="auto">
          <a:xfrm>
            <a:off x="4191000" y="3810000"/>
            <a:ext cx="457200" cy="366713"/>
          </a:xfrm>
          <a:prstGeom prst="rect">
            <a:avLst/>
          </a:prstGeom>
          <a:noFill/>
          <a:ln w="9525">
            <a:noFill/>
            <a:miter lim="800000"/>
            <a:headEnd/>
            <a:tailEnd/>
          </a:ln>
        </p:spPr>
        <p:txBody>
          <a:bodyPr>
            <a:spAutoFit/>
          </a:bodyPr>
          <a:lstStyle/>
          <a:p>
            <a:pPr>
              <a:spcBef>
                <a:spcPct val="50000"/>
              </a:spcBef>
            </a:pPr>
            <a:r>
              <a:rPr lang="en-US"/>
              <a:t>-5</a:t>
            </a:r>
          </a:p>
        </p:txBody>
      </p:sp>
      <p:sp>
        <p:nvSpPr>
          <p:cNvPr id="144413" name="Text Box 30"/>
          <p:cNvSpPr txBox="1">
            <a:spLocks noChangeArrowheads="1"/>
          </p:cNvSpPr>
          <p:nvPr/>
        </p:nvSpPr>
        <p:spPr bwMode="auto">
          <a:xfrm>
            <a:off x="4648200" y="3810000"/>
            <a:ext cx="457200" cy="366713"/>
          </a:xfrm>
          <a:prstGeom prst="rect">
            <a:avLst/>
          </a:prstGeom>
          <a:noFill/>
          <a:ln w="9525">
            <a:noFill/>
            <a:miter lim="800000"/>
            <a:headEnd/>
            <a:tailEnd/>
          </a:ln>
        </p:spPr>
        <p:txBody>
          <a:bodyPr>
            <a:spAutoFit/>
          </a:bodyPr>
          <a:lstStyle/>
          <a:p>
            <a:pPr>
              <a:spcBef>
                <a:spcPct val="50000"/>
              </a:spcBef>
            </a:pPr>
            <a:r>
              <a:rPr lang="en-US"/>
              <a:t>7</a:t>
            </a:r>
          </a:p>
        </p:txBody>
      </p:sp>
      <p:sp>
        <p:nvSpPr>
          <p:cNvPr id="144414" name="Text Box 31"/>
          <p:cNvSpPr txBox="1">
            <a:spLocks noChangeArrowheads="1"/>
          </p:cNvSpPr>
          <p:nvPr/>
        </p:nvSpPr>
        <p:spPr bwMode="auto">
          <a:xfrm>
            <a:off x="5943600" y="3810000"/>
            <a:ext cx="457200" cy="366713"/>
          </a:xfrm>
          <a:prstGeom prst="rect">
            <a:avLst/>
          </a:prstGeom>
          <a:noFill/>
          <a:ln w="9525">
            <a:noFill/>
            <a:miter lim="800000"/>
            <a:headEnd/>
            <a:tailEnd/>
          </a:ln>
        </p:spPr>
        <p:txBody>
          <a:bodyPr>
            <a:spAutoFit/>
          </a:bodyPr>
          <a:lstStyle/>
          <a:p>
            <a:pPr>
              <a:spcBef>
                <a:spcPct val="50000"/>
              </a:spcBef>
            </a:pPr>
            <a:r>
              <a:rPr lang="en-US"/>
              <a:t>-3</a:t>
            </a:r>
          </a:p>
        </p:txBody>
      </p:sp>
      <p:sp>
        <p:nvSpPr>
          <p:cNvPr id="144415" name="Text Box 32"/>
          <p:cNvSpPr txBox="1">
            <a:spLocks noChangeArrowheads="1"/>
          </p:cNvSpPr>
          <p:nvPr/>
        </p:nvSpPr>
        <p:spPr bwMode="auto">
          <a:xfrm>
            <a:off x="6477000" y="3810000"/>
            <a:ext cx="304800" cy="366713"/>
          </a:xfrm>
          <a:prstGeom prst="rect">
            <a:avLst/>
          </a:prstGeom>
          <a:noFill/>
          <a:ln w="9525">
            <a:noFill/>
            <a:miter lim="800000"/>
            <a:headEnd/>
            <a:tailEnd/>
          </a:ln>
        </p:spPr>
        <p:txBody>
          <a:bodyPr>
            <a:spAutoFit/>
          </a:bodyPr>
          <a:lstStyle/>
          <a:p>
            <a:pPr>
              <a:spcBef>
                <a:spcPct val="50000"/>
              </a:spcBef>
            </a:pPr>
            <a:r>
              <a:rPr lang="en-US"/>
              <a:t>2</a:t>
            </a:r>
          </a:p>
        </p:txBody>
      </p:sp>
      <p:sp>
        <p:nvSpPr>
          <p:cNvPr id="144416" name="Text Box 33"/>
          <p:cNvSpPr txBox="1">
            <a:spLocks noChangeArrowheads="1"/>
          </p:cNvSpPr>
          <p:nvPr/>
        </p:nvSpPr>
        <p:spPr bwMode="auto">
          <a:xfrm>
            <a:off x="7543800" y="3810000"/>
            <a:ext cx="457200" cy="366713"/>
          </a:xfrm>
          <a:prstGeom prst="rect">
            <a:avLst/>
          </a:prstGeom>
          <a:noFill/>
          <a:ln w="9525">
            <a:noFill/>
            <a:miter lim="800000"/>
            <a:headEnd/>
            <a:tailEnd/>
          </a:ln>
        </p:spPr>
        <p:txBody>
          <a:bodyPr>
            <a:spAutoFit/>
          </a:bodyPr>
          <a:lstStyle/>
          <a:p>
            <a:pPr>
              <a:spcBef>
                <a:spcPct val="50000"/>
              </a:spcBef>
            </a:pPr>
            <a:r>
              <a:rPr lang="en-US"/>
              <a:t>4</a:t>
            </a:r>
          </a:p>
        </p:txBody>
      </p:sp>
      <p:sp>
        <p:nvSpPr>
          <p:cNvPr id="144417" name="Text Box 34"/>
          <p:cNvSpPr txBox="1">
            <a:spLocks noChangeArrowheads="1"/>
          </p:cNvSpPr>
          <p:nvPr/>
        </p:nvSpPr>
        <p:spPr bwMode="auto">
          <a:xfrm>
            <a:off x="8001000" y="3810000"/>
            <a:ext cx="457200" cy="366713"/>
          </a:xfrm>
          <a:prstGeom prst="rect">
            <a:avLst/>
          </a:prstGeom>
          <a:noFill/>
          <a:ln w="9525">
            <a:noFill/>
            <a:miter lim="800000"/>
            <a:headEnd/>
            <a:tailEnd/>
          </a:ln>
        </p:spPr>
        <p:txBody>
          <a:bodyPr>
            <a:spAutoFit/>
          </a:bodyPr>
          <a:lstStyle/>
          <a:p>
            <a:pPr>
              <a:spcBef>
                <a:spcPct val="50000"/>
              </a:spcBef>
            </a:pPr>
            <a:r>
              <a:rPr lang="en-US"/>
              <a:t>0</a:t>
            </a:r>
          </a:p>
        </p:txBody>
      </p:sp>
      <p:sp>
        <p:nvSpPr>
          <p:cNvPr id="144418" name="Oval 35"/>
          <p:cNvSpPr>
            <a:spLocks noChangeArrowheads="1"/>
          </p:cNvSpPr>
          <p:nvPr/>
        </p:nvSpPr>
        <p:spPr bwMode="auto">
          <a:xfrm>
            <a:off x="8610600" y="3962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44419" name="Oval 36"/>
          <p:cNvSpPr>
            <a:spLocks noChangeArrowheads="1"/>
          </p:cNvSpPr>
          <p:nvPr/>
        </p:nvSpPr>
        <p:spPr bwMode="auto">
          <a:xfrm>
            <a:off x="762000" y="2471738"/>
            <a:ext cx="76200" cy="76200"/>
          </a:xfrm>
          <a:prstGeom prst="ellipse">
            <a:avLst/>
          </a:prstGeom>
          <a:solidFill>
            <a:schemeClr val="tx1"/>
          </a:solidFill>
          <a:ln w="9525">
            <a:solidFill>
              <a:schemeClr val="tx1"/>
            </a:solidFill>
            <a:round/>
            <a:headEnd/>
            <a:tailEnd/>
          </a:ln>
        </p:spPr>
        <p:txBody>
          <a:bodyPr wrap="none" anchor="ctr"/>
          <a:lstStyle/>
          <a:p>
            <a:endParaRPr lang="en-US"/>
          </a:p>
        </p:txBody>
      </p:sp>
      <p:cxnSp>
        <p:nvCxnSpPr>
          <p:cNvPr id="144420" name="AutoShape 37"/>
          <p:cNvCxnSpPr>
            <a:cxnSpLocks noChangeShapeType="1"/>
            <a:stCxn id="144389" idx="1"/>
          </p:cNvCxnSpPr>
          <p:nvPr/>
        </p:nvCxnSpPr>
        <p:spPr bwMode="auto">
          <a:xfrm rot="10800000" flipH="1">
            <a:off x="304800" y="2514600"/>
            <a:ext cx="495300" cy="1485900"/>
          </a:xfrm>
          <a:prstGeom prst="curvedConnector4">
            <a:avLst>
              <a:gd name="adj1" fmla="val -46153"/>
              <a:gd name="adj2" fmla="val 58972"/>
            </a:avLst>
          </a:prstGeom>
          <a:noFill/>
          <a:ln w="9525">
            <a:solidFill>
              <a:schemeClr val="tx1"/>
            </a:solidFill>
            <a:round/>
            <a:headEnd type="triangle" w="med" len="med"/>
            <a:tailEnd/>
          </a:ln>
        </p:spPr>
      </p:cxnSp>
      <p:sp>
        <p:nvSpPr>
          <p:cNvPr id="144421" name="Line 38"/>
          <p:cNvSpPr>
            <a:spLocks noChangeShapeType="1"/>
          </p:cNvSpPr>
          <p:nvPr/>
        </p:nvSpPr>
        <p:spPr bwMode="auto">
          <a:xfrm>
            <a:off x="1676400" y="4005263"/>
            <a:ext cx="533400" cy="0"/>
          </a:xfrm>
          <a:prstGeom prst="line">
            <a:avLst/>
          </a:prstGeom>
          <a:noFill/>
          <a:ln w="9525">
            <a:solidFill>
              <a:schemeClr val="tx1"/>
            </a:solidFill>
            <a:round/>
            <a:headEnd/>
            <a:tailEnd type="triangle" w="med" len="med"/>
          </a:ln>
        </p:spPr>
        <p:txBody>
          <a:bodyPr/>
          <a:lstStyle/>
          <a:p>
            <a:endParaRPr lang="en-US"/>
          </a:p>
        </p:txBody>
      </p:sp>
      <p:sp>
        <p:nvSpPr>
          <p:cNvPr id="144422" name="Line 39"/>
          <p:cNvSpPr>
            <a:spLocks noChangeShapeType="1"/>
          </p:cNvSpPr>
          <p:nvPr/>
        </p:nvSpPr>
        <p:spPr bwMode="auto">
          <a:xfrm>
            <a:off x="3657600" y="4010025"/>
            <a:ext cx="533400" cy="0"/>
          </a:xfrm>
          <a:prstGeom prst="line">
            <a:avLst/>
          </a:prstGeom>
          <a:noFill/>
          <a:ln w="9525">
            <a:solidFill>
              <a:schemeClr val="tx1"/>
            </a:solidFill>
            <a:round/>
            <a:headEnd/>
            <a:tailEnd type="triangle" w="med" len="med"/>
          </a:ln>
        </p:spPr>
        <p:txBody>
          <a:bodyPr/>
          <a:lstStyle/>
          <a:p>
            <a:endParaRPr lang="en-US"/>
          </a:p>
        </p:txBody>
      </p:sp>
      <p:sp>
        <p:nvSpPr>
          <p:cNvPr id="144423" name="Line 40"/>
          <p:cNvSpPr>
            <a:spLocks noChangeShapeType="1"/>
          </p:cNvSpPr>
          <p:nvPr/>
        </p:nvSpPr>
        <p:spPr bwMode="auto">
          <a:xfrm>
            <a:off x="5348288" y="4010025"/>
            <a:ext cx="609600" cy="0"/>
          </a:xfrm>
          <a:prstGeom prst="line">
            <a:avLst/>
          </a:prstGeom>
          <a:noFill/>
          <a:ln w="9525">
            <a:solidFill>
              <a:schemeClr val="tx1"/>
            </a:solidFill>
            <a:round/>
            <a:headEnd/>
            <a:tailEnd type="triangle" w="med" len="med"/>
          </a:ln>
        </p:spPr>
        <p:txBody>
          <a:bodyPr/>
          <a:lstStyle/>
          <a:p>
            <a:endParaRPr lang="en-US"/>
          </a:p>
        </p:txBody>
      </p:sp>
      <p:sp>
        <p:nvSpPr>
          <p:cNvPr id="144424" name="Line 41"/>
          <p:cNvSpPr>
            <a:spLocks noChangeShapeType="1"/>
          </p:cNvSpPr>
          <p:nvPr/>
        </p:nvSpPr>
        <p:spPr bwMode="auto">
          <a:xfrm>
            <a:off x="7100888" y="4005263"/>
            <a:ext cx="457200" cy="0"/>
          </a:xfrm>
          <a:prstGeom prst="line">
            <a:avLst/>
          </a:prstGeom>
          <a:noFill/>
          <a:ln w="9525">
            <a:solidFill>
              <a:schemeClr val="tx1"/>
            </a:solidFill>
            <a:round/>
            <a:headEnd/>
            <a:tailEnd type="triangle" w="med" len="med"/>
          </a:ln>
        </p:spPr>
        <p:txBody>
          <a:bodyPr/>
          <a:lstStyle/>
          <a:p>
            <a:endParaRPr lang="en-US"/>
          </a:p>
        </p:txBody>
      </p:sp>
      <p:cxnSp>
        <p:nvCxnSpPr>
          <p:cNvPr id="144425" name="AutoShape 42"/>
          <p:cNvCxnSpPr>
            <a:cxnSpLocks noChangeShapeType="1"/>
            <a:stCxn id="144418" idx="5"/>
            <a:endCxn id="144404" idx="1"/>
          </p:cNvCxnSpPr>
          <p:nvPr/>
        </p:nvCxnSpPr>
        <p:spPr bwMode="auto">
          <a:xfrm rot="5400000">
            <a:off x="4438650" y="-106362"/>
            <a:ext cx="103187" cy="8370888"/>
          </a:xfrm>
          <a:prstGeom prst="curvedConnector4">
            <a:avLst>
              <a:gd name="adj1" fmla="val 1053843"/>
              <a:gd name="adj2" fmla="val 102731"/>
            </a:avLst>
          </a:prstGeom>
          <a:noFill/>
          <a:ln w="9525">
            <a:solidFill>
              <a:schemeClr val="tx1"/>
            </a:solidFill>
            <a:round/>
            <a:headEnd/>
            <a:tailEnd type="triangle" w="med" len="med"/>
          </a:ln>
        </p:spPr>
      </p:cxnSp>
      <p:sp>
        <p:nvSpPr>
          <p:cNvPr id="144426" name="Text Box 43"/>
          <p:cNvSpPr txBox="1">
            <a:spLocks noChangeArrowheads="1"/>
          </p:cNvSpPr>
          <p:nvPr/>
        </p:nvSpPr>
        <p:spPr bwMode="auto">
          <a:xfrm>
            <a:off x="152400" y="5867400"/>
            <a:ext cx="8991600" cy="519113"/>
          </a:xfrm>
          <a:prstGeom prst="rect">
            <a:avLst/>
          </a:prstGeom>
          <a:noFill/>
          <a:ln w="9525">
            <a:noFill/>
            <a:miter lim="800000"/>
            <a:headEnd/>
            <a:tailEnd/>
          </a:ln>
        </p:spPr>
        <p:txBody>
          <a:bodyPr>
            <a:spAutoFit/>
          </a:bodyPr>
          <a:lstStyle/>
          <a:p>
            <a:pPr>
              <a:spcBef>
                <a:spcPct val="50000"/>
              </a:spcBef>
            </a:pPr>
            <a:r>
              <a:rPr lang="en-US" b="1"/>
              <a:t>CIRCULAR HEADER LINEKD LIST REPRESENTATION OF</a:t>
            </a:r>
            <a:r>
              <a:rPr lang="en-US"/>
              <a:t> </a:t>
            </a:r>
            <a:r>
              <a:rPr lang="en-US" sz="2800" b="1"/>
              <a:t>2x</a:t>
            </a:r>
            <a:r>
              <a:rPr lang="en-US" sz="2800" b="1" baseline="30000"/>
              <a:t>8</a:t>
            </a:r>
            <a:r>
              <a:rPr lang="en-US" sz="2800" b="1"/>
              <a:t>-5x</a:t>
            </a:r>
            <a:r>
              <a:rPr lang="en-US" sz="2800" b="1" baseline="30000"/>
              <a:t>7</a:t>
            </a:r>
            <a:r>
              <a:rPr lang="en-US" sz="2800" b="1"/>
              <a:t>-3x</a:t>
            </a:r>
            <a:r>
              <a:rPr lang="en-US" sz="2800" b="1" baseline="30000"/>
              <a:t>2</a:t>
            </a:r>
            <a:r>
              <a:rPr lang="en-US" sz="2800" b="1"/>
              <a:t>+4</a:t>
            </a:r>
          </a:p>
        </p:txBody>
      </p:sp>
      <p:sp>
        <p:nvSpPr>
          <p:cNvPr id="144427" name="Line 45"/>
          <p:cNvSpPr>
            <a:spLocks noChangeShapeType="1"/>
          </p:cNvSpPr>
          <p:nvPr/>
        </p:nvSpPr>
        <p:spPr bwMode="auto">
          <a:xfrm flipV="1">
            <a:off x="1219200" y="3048000"/>
            <a:ext cx="304800" cy="685800"/>
          </a:xfrm>
          <a:prstGeom prst="line">
            <a:avLst/>
          </a:prstGeom>
          <a:noFill/>
          <a:ln w="9525">
            <a:solidFill>
              <a:schemeClr val="tx1"/>
            </a:solidFill>
            <a:round/>
            <a:headEnd/>
            <a:tailEnd type="triangle" w="med" len="med"/>
          </a:ln>
        </p:spPr>
        <p:txBody>
          <a:bodyPr/>
          <a:lstStyle/>
          <a:p>
            <a:endParaRPr lang="en-US"/>
          </a:p>
        </p:txBody>
      </p:sp>
      <p:sp>
        <p:nvSpPr>
          <p:cNvPr id="144428" name="Line 46"/>
          <p:cNvSpPr>
            <a:spLocks noChangeShapeType="1"/>
          </p:cNvSpPr>
          <p:nvPr/>
        </p:nvSpPr>
        <p:spPr bwMode="auto">
          <a:xfrm flipV="1">
            <a:off x="1524000" y="2971800"/>
            <a:ext cx="762000" cy="76200"/>
          </a:xfrm>
          <a:prstGeom prst="line">
            <a:avLst/>
          </a:prstGeom>
          <a:noFill/>
          <a:ln w="9525">
            <a:solidFill>
              <a:schemeClr val="tx1"/>
            </a:solidFill>
            <a:round/>
            <a:headEnd/>
            <a:tailEnd type="triangle" w="med" len="med"/>
          </a:ln>
        </p:spPr>
        <p:txBody>
          <a:bodyPr/>
          <a:lstStyle/>
          <a:p>
            <a:endParaRPr lang="en-US"/>
          </a:p>
        </p:txBody>
      </p:sp>
      <p:sp>
        <p:nvSpPr>
          <p:cNvPr id="144429" name="Text Box 47"/>
          <p:cNvSpPr txBox="1">
            <a:spLocks noChangeArrowheads="1"/>
          </p:cNvSpPr>
          <p:nvPr/>
        </p:nvSpPr>
        <p:spPr bwMode="auto">
          <a:xfrm>
            <a:off x="2286000" y="2667000"/>
            <a:ext cx="5943600" cy="366713"/>
          </a:xfrm>
          <a:prstGeom prst="rect">
            <a:avLst/>
          </a:prstGeom>
          <a:noFill/>
          <a:ln w="9525">
            <a:noFill/>
            <a:miter lim="800000"/>
            <a:headEnd/>
            <a:tailEnd/>
          </a:ln>
        </p:spPr>
        <p:txBody>
          <a:bodyPr>
            <a:spAutoFit/>
          </a:bodyPr>
          <a:lstStyle/>
          <a:p>
            <a:pPr>
              <a:spcBef>
                <a:spcPct val="50000"/>
              </a:spcBef>
            </a:pPr>
            <a:r>
              <a:rPr lang="en-US" b="1"/>
              <a:t>HEADER NODE WITH EXP -1 AND COEFF 0</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idx="1"/>
          </p:nvPr>
        </p:nvSpPr>
        <p:spPr>
          <a:xfrm>
            <a:off x="0" y="0"/>
            <a:ext cx="9144000" cy="6858000"/>
          </a:xfrm>
        </p:spPr>
        <p:txBody>
          <a:bodyPr/>
          <a:lstStyle/>
          <a:p>
            <a:pPr eaLnBrk="1" hangingPunct="1"/>
            <a:endParaRPr lang="en-US" sz="4000" smtClean="0"/>
          </a:p>
          <a:p>
            <a:pPr eaLnBrk="1" hangingPunct="1"/>
            <a:endParaRPr lang="en-US" sz="4000" smtClean="0"/>
          </a:p>
          <a:p>
            <a:pPr eaLnBrk="1" hangingPunct="1"/>
            <a:r>
              <a:rPr lang="en-US" sz="4000" smtClean="0"/>
              <a:t>Addition of polynomials using linear linked list representation for a polynomial</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idx="1"/>
          </p:nvPr>
        </p:nvSpPr>
        <p:spPr>
          <a:xfrm>
            <a:off x="0" y="0"/>
            <a:ext cx="9144000" cy="6858000"/>
          </a:xfrm>
        </p:spPr>
        <p:txBody>
          <a:bodyPr>
            <a:normAutofit lnSpcReduction="10000"/>
          </a:bodyPr>
          <a:lstStyle/>
          <a:p>
            <a:pPr eaLnBrk="1" hangingPunct="1">
              <a:lnSpc>
                <a:spcPct val="90000"/>
              </a:lnSpc>
              <a:buFontTx/>
              <a:buNone/>
            </a:pPr>
            <a:r>
              <a:rPr lang="en-US" sz="2000" smtClean="0"/>
              <a:t>Algorithm:</a:t>
            </a:r>
            <a:r>
              <a:rPr lang="en-US" sz="1800" b="1" smtClean="0"/>
              <a:t>ADDPOLY</a:t>
            </a:r>
            <a:r>
              <a:rPr lang="en-US" sz="2000" smtClean="0"/>
              <a:t>( </a:t>
            </a:r>
            <a:r>
              <a:rPr lang="en-US" sz="1400" b="1" smtClean="0"/>
              <a:t>COEFF, POWER, LINK, POLY1, POLY2, SUMPOLY, AVAIL</a:t>
            </a:r>
            <a:r>
              <a:rPr lang="en-US" sz="2000" smtClean="0"/>
              <a:t>)</a:t>
            </a:r>
          </a:p>
          <a:p>
            <a:pPr eaLnBrk="1" hangingPunct="1">
              <a:lnSpc>
                <a:spcPct val="90000"/>
              </a:lnSpc>
              <a:buFontTx/>
              <a:buNone/>
            </a:pPr>
            <a:r>
              <a:rPr lang="en-US" sz="2000" smtClean="0"/>
              <a:t>                   This algorithm adds the two polynomials implemented using linear linked</a:t>
            </a:r>
          </a:p>
          <a:p>
            <a:pPr eaLnBrk="1" hangingPunct="1">
              <a:lnSpc>
                <a:spcPct val="90000"/>
              </a:lnSpc>
              <a:buFontTx/>
              <a:buNone/>
            </a:pPr>
            <a:r>
              <a:rPr lang="en-US" sz="2000" smtClean="0"/>
              <a:t>                   list and stores the sum in another linear linked list. POLY1 and POLY2 are</a:t>
            </a:r>
          </a:p>
          <a:p>
            <a:pPr eaLnBrk="1" hangingPunct="1">
              <a:lnSpc>
                <a:spcPct val="90000"/>
              </a:lnSpc>
              <a:buFontTx/>
              <a:buNone/>
            </a:pPr>
            <a:r>
              <a:rPr lang="en-US" sz="2000" smtClean="0"/>
              <a:t>                   the two variables that  point to the starting nodes  of  the  two polynomials. </a:t>
            </a:r>
          </a:p>
          <a:p>
            <a:pPr eaLnBrk="1" hangingPunct="1">
              <a:lnSpc>
                <a:spcPct val="90000"/>
              </a:lnSpc>
              <a:buFontTx/>
              <a:buNone/>
            </a:pPr>
            <a:r>
              <a:rPr lang="en-US" sz="2000" smtClean="0"/>
              <a:t>Step 1: Set SUMPOLY:=AVAIL and AVAIL:=LINK[AVAIL]</a:t>
            </a:r>
          </a:p>
          <a:p>
            <a:pPr eaLnBrk="1" hangingPunct="1">
              <a:lnSpc>
                <a:spcPct val="90000"/>
              </a:lnSpc>
              <a:buFontTx/>
              <a:buNone/>
            </a:pPr>
            <a:r>
              <a:rPr lang="en-US" sz="2000" smtClean="0"/>
              <a:t>Step 2: Repeat while POLY1 </a:t>
            </a:r>
            <a:r>
              <a:rPr lang="en-US" sz="2000" smtClean="0">
                <a:cs typeface="Times New Roman" pitchFamily="18" charset="0"/>
              </a:rPr>
              <a:t>≠ NULL and POLY2≠NULL:</a:t>
            </a:r>
          </a:p>
          <a:p>
            <a:pPr eaLnBrk="1" hangingPunct="1">
              <a:lnSpc>
                <a:spcPct val="90000"/>
              </a:lnSpc>
              <a:buFontTx/>
              <a:buNone/>
            </a:pPr>
            <a:r>
              <a:rPr lang="en-US" sz="2000" smtClean="0">
                <a:cs typeface="Times New Roman" pitchFamily="18" charset="0"/>
              </a:rPr>
              <a:t>            If  POWER[POLY1]&gt;POWER[POLY2],then:</a:t>
            </a:r>
          </a:p>
          <a:p>
            <a:pPr eaLnBrk="1" hangingPunct="1">
              <a:lnSpc>
                <a:spcPct val="90000"/>
              </a:lnSpc>
              <a:buFontTx/>
              <a:buNone/>
            </a:pPr>
            <a:r>
              <a:rPr lang="en-US" sz="2000" smtClean="0">
                <a:cs typeface="Times New Roman" pitchFamily="18" charset="0"/>
              </a:rPr>
              <a:t>           		 Set COEFF[SUMPOLY]:=COEFF[POLY1]</a:t>
            </a:r>
          </a:p>
          <a:p>
            <a:pPr eaLnBrk="1" hangingPunct="1">
              <a:lnSpc>
                <a:spcPct val="90000"/>
              </a:lnSpc>
              <a:buFontTx/>
              <a:buNone/>
            </a:pPr>
            <a:r>
              <a:rPr lang="en-US" sz="2000" smtClean="0">
                <a:cs typeface="Times New Roman" pitchFamily="18" charset="0"/>
              </a:rPr>
              <a:t>                     	 Set POWER[SUMPOLY]:=POWER[POLY1]</a:t>
            </a:r>
          </a:p>
          <a:p>
            <a:pPr eaLnBrk="1" hangingPunct="1">
              <a:lnSpc>
                <a:spcPct val="90000"/>
              </a:lnSpc>
              <a:buFontTx/>
              <a:buNone/>
            </a:pPr>
            <a:r>
              <a:rPr lang="en-US" sz="2000" smtClean="0">
                <a:cs typeface="Times New Roman" pitchFamily="18" charset="0"/>
              </a:rPr>
              <a:t>	                        Set POLY1:=LINK[POLY1] </a:t>
            </a:r>
          </a:p>
          <a:p>
            <a:pPr eaLnBrk="1" hangingPunct="1">
              <a:lnSpc>
                <a:spcPct val="90000"/>
              </a:lnSpc>
              <a:buFontTx/>
              <a:buNone/>
            </a:pPr>
            <a:r>
              <a:rPr lang="en-US" sz="2000" smtClean="0">
                <a:cs typeface="Times New Roman" pitchFamily="18" charset="0"/>
              </a:rPr>
              <a:t>           	               Set  LINK[SUMPOLY]:=AVAIL and AVAIL:=LINK[AVAIL]</a:t>
            </a:r>
          </a:p>
          <a:p>
            <a:pPr eaLnBrk="1" hangingPunct="1">
              <a:lnSpc>
                <a:spcPct val="90000"/>
              </a:lnSpc>
              <a:buFontTx/>
              <a:buNone/>
            </a:pPr>
            <a:r>
              <a:rPr lang="en-US" sz="2000" smtClean="0">
                <a:cs typeface="Times New Roman" pitchFamily="18" charset="0"/>
              </a:rPr>
              <a:t>                              Set SUMPOLY:=LINK[SUMPOLY] </a:t>
            </a:r>
          </a:p>
          <a:p>
            <a:pPr eaLnBrk="1" hangingPunct="1">
              <a:lnSpc>
                <a:spcPct val="90000"/>
              </a:lnSpc>
              <a:buFontTx/>
              <a:buNone/>
            </a:pPr>
            <a:r>
              <a:rPr lang="en-US" sz="2000" smtClean="0">
                <a:cs typeface="Times New Roman" pitchFamily="18" charset="0"/>
              </a:rPr>
              <a:t>           Else If   POWER[POLY2]&gt;POWER[POLY1], then:</a:t>
            </a:r>
          </a:p>
          <a:p>
            <a:pPr eaLnBrk="1" hangingPunct="1">
              <a:lnSpc>
                <a:spcPct val="90000"/>
              </a:lnSpc>
              <a:buFontTx/>
              <a:buNone/>
            </a:pPr>
            <a:r>
              <a:rPr lang="en-US" sz="2000" smtClean="0">
                <a:cs typeface="Times New Roman" pitchFamily="18" charset="0"/>
              </a:rPr>
              <a:t>            		Set COEFF[SUMPOLY]:=COEFF[POLY2]</a:t>
            </a:r>
          </a:p>
          <a:p>
            <a:pPr eaLnBrk="1" hangingPunct="1">
              <a:lnSpc>
                <a:spcPct val="90000"/>
              </a:lnSpc>
              <a:buFontTx/>
              <a:buNone/>
            </a:pPr>
            <a:r>
              <a:rPr lang="en-US" sz="2000" smtClean="0">
                <a:cs typeface="Times New Roman" pitchFamily="18" charset="0"/>
              </a:rPr>
              <a:t>			Set POWER[SUMPOLY]:=POWER[POLY2]</a:t>
            </a:r>
          </a:p>
          <a:p>
            <a:pPr eaLnBrk="1" hangingPunct="1">
              <a:lnSpc>
                <a:spcPct val="90000"/>
              </a:lnSpc>
              <a:buFontTx/>
              <a:buNone/>
            </a:pPr>
            <a:r>
              <a:rPr lang="en-US" sz="2000" smtClean="0">
                <a:cs typeface="Times New Roman" pitchFamily="18" charset="0"/>
              </a:rPr>
              <a:t>		               Set POLY2:=LINK[POLY2] </a:t>
            </a:r>
          </a:p>
          <a:p>
            <a:pPr eaLnBrk="1" hangingPunct="1">
              <a:lnSpc>
                <a:spcPct val="90000"/>
              </a:lnSpc>
              <a:buFontTx/>
              <a:buNone/>
            </a:pPr>
            <a:r>
              <a:rPr lang="en-US" sz="2000" smtClean="0">
                <a:cs typeface="Times New Roman" pitchFamily="18" charset="0"/>
              </a:rPr>
              <a:t>	                        Set  LINK[SUMPOLY]:=AVAIL and AVAIL:=LINK[AVAIL]</a:t>
            </a:r>
          </a:p>
          <a:p>
            <a:pPr eaLnBrk="1" hangingPunct="1">
              <a:lnSpc>
                <a:spcPct val="90000"/>
              </a:lnSpc>
              <a:buFontTx/>
              <a:buNone/>
            </a:pPr>
            <a:r>
              <a:rPr lang="en-US" sz="2000" smtClean="0">
                <a:cs typeface="Times New Roman" pitchFamily="18" charset="0"/>
              </a:rPr>
              <a:t>	                        Set SUMPOLY:=LINK[SUMPOLY]</a:t>
            </a:r>
          </a:p>
          <a:p>
            <a:pPr eaLnBrk="1" hangingPunct="1">
              <a:lnSpc>
                <a:spcPct val="90000"/>
              </a:lnSpc>
              <a:buFontTx/>
              <a:buNone/>
            </a:pPr>
            <a:endParaRPr lang="en-US" sz="2000" smtClean="0">
              <a:cs typeface="Times New Roman" pitchFamily="18" charset="0"/>
            </a:endParaRPr>
          </a:p>
          <a:p>
            <a:pPr eaLnBrk="1" hangingPunct="1">
              <a:lnSpc>
                <a:spcPct val="90000"/>
              </a:lnSpc>
              <a:buFontTx/>
              <a:buNone/>
            </a:pPr>
            <a:r>
              <a:rPr lang="en-US" sz="2000" smtClean="0">
                <a:cs typeface="Times New Roman" pitchFamily="18" charset="0"/>
              </a:rPr>
              <a:t>        </a:t>
            </a:r>
          </a:p>
          <a:p>
            <a:pPr eaLnBrk="1" hangingPunct="1">
              <a:lnSpc>
                <a:spcPct val="90000"/>
              </a:lnSpc>
              <a:buFontTx/>
              <a:buNone/>
            </a:pPr>
            <a:endParaRPr lang="en-US" sz="2000" smtClean="0"/>
          </a:p>
          <a:p>
            <a:pPr eaLnBrk="1" hangingPunct="1">
              <a:lnSpc>
                <a:spcPct val="90000"/>
              </a:lnSpc>
            </a:pPr>
            <a:endParaRPr lang="en-US" sz="2000"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idx="1"/>
          </p:nvPr>
        </p:nvSpPr>
        <p:spPr>
          <a:xfrm>
            <a:off x="0" y="0"/>
            <a:ext cx="9144000" cy="6858000"/>
          </a:xfrm>
        </p:spPr>
        <p:txBody>
          <a:bodyPr/>
          <a:lstStyle/>
          <a:p>
            <a:pPr eaLnBrk="1" hangingPunct="1">
              <a:lnSpc>
                <a:spcPct val="80000"/>
              </a:lnSpc>
              <a:buFontTx/>
              <a:buNone/>
            </a:pPr>
            <a:r>
              <a:rPr lang="en-US" sz="1400" smtClean="0"/>
              <a:t>                   </a:t>
            </a:r>
            <a:r>
              <a:rPr lang="en-US" sz="2000" smtClean="0"/>
              <a:t>Else:</a:t>
            </a:r>
          </a:p>
          <a:p>
            <a:pPr eaLnBrk="1" hangingPunct="1">
              <a:lnSpc>
                <a:spcPct val="80000"/>
              </a:lnSpc>
              <a:buFontTx/>
              <a:buNone/>
            </a:pPr>
            <a:r>
              <a:rPr lang="en-US" sz="2000" smtClean="0"/>
              <a:t>                   	Set COEFF[SUMPOLY]:=COEFF[POLY1]+COEFF[POLY2]</a:t>
            </a:r>
          </a:p>
          <a:p>
            <a:pPr eaLnBrk="1" hangingPunct="1">
              <a:lnSpc>
                <a:spcPct val="80000"/>
              </a:lnSpc>
              <a:buFontTx/>
              <a:buNone/>
            </a:pPr>
            <a:r>
              <a:rPr lang="en-US" sz="2000" smtClean="0"/>
              <a:t>	                       Set POWER[SUMPOLY]:=POWER[POLY1]</a:t>
            </a:r>
          </a:p>
          <a:p>
            <a:pPr eaLnBrk="1" hangingPunct="1">
              <a:lnSpc>
                <a:spcPct val="80000"/>
              </a:lnSpc>
              <a:buFontTx/>
              <a:buNone/>
            </a:pPr>
            <a:r>
              <a:rPr lang="en-US" sz="2000" smtClean="0"/>
              <a:t>                            Set POLY1:=LINK[POLY1]</a:t>
            </a:r>
          </a:p>
          <a:p>
            <a:pPr eaLnBrk="1" hangingPunct="1">
              <a:lnSpc>
                <a:spcPct val="80000"/>
              </a:lnSpc>
              <a:buFontTx/>
              <a:buNone/>
            </a:pPr>
            <a:r>
              <a:rPr lang="en-US" sz="2000" smtClean="0"/>
              <a:t>                            Set POLY2=LINK[POLY2]</a:t>
            </a:r>
          </a:p>
          <a:p>
            <a:pPr eaLnBrk="1" hangingPunct="1">
              <a:lnSpc>
                <a:spcPct val="80000"/>
              </a:lnSpc>
              <a:buFontTx/>
              <a:buNone/>
            </a:pPr>
            <a:r>
              <a:rPr lang="en-US" sz="2000" smtClean="0"/>
              <a:t>                            Set LINK[SUMPOLY]:=AVAIL and AVAIL:=LINK[AVAIL]</a:t>
            </a:r>
          </a:p>
          <a:p>
            <a:pPr eaLnBrk="1" hangingPunct="1">
              <a:lnSpc>
                <a:spcPct val="80000"/>
              </a:lnSpc>
              <a:buFontTx/>
              <a:buNone/>
            </a:pPr>
            <a:r>
              <a:rPr lang="en-US" sz="2000" smtClean="0"/>
              <a:t>                            Set SUMPOLY:=LINK[SUMPOLY]</a:t>
            </a:r>
          </a:p>
          <a:p>
            <a:pPr eaLnBrk="1" hangingPunct="1">
              <a:lnSpc>
                <a:spcPct val="80000"/>
              </a:lnSpc>
              <a:buFontTx/>
              <a:buNone/>
            </a:pPr>
            <a:r>
              <a:rPr lang="en-US" sz="2000" smtClean="0"/>
              <a:t>                  [End of If structure]</a:t>
            </a:r>
          </a:p>
          <a:p>
            <a:pPr eaLnBrk="1" hangingPunct="1">
              <a:lnSpc>
                <a:spcPct val="80000"/>
              </a:lnSpc>
              <a:buFontTx/>
              <a:buNone/>
            </a:pPr>
            <a:r>
              <a:rPr lang="en-US" sz="2000" smtClean="0"/>
              <a:t>                  [End of Loop]</a:t>
            </a:r>
          </a:p>
          <a:p>
            <a:pPr eaLnBrk="1" hangingPunct="1">
              <a:lnSpc>
                <a:spcPct val="80000"/>
              </a:lnSpc>
            </a:pPr>
            <a:r>
              <a:rPr lang="en-US" sz="2000" smtClean="0"/>
              <a:t>Step3: If  POLY1=NULL , then:  </a:t>
            </a:r>
          </a:p>
          <a:p>
            <a:pPr eaLnBrk="1" hangingPunct="1">
              <a:lnSpc>
                <a:spcPct val="80000"/>
              </a:lnSpc>
              <a:buFontTx/>
              <a:buNone/>
            </a:pPr>
            <a:r>
              <a:rPr lang="en-US" sz="2000" smtClean="0"/>
              <a:t>                 Repeat while POLY2</a:t>
            </a:r>
            <a:r>
              <a:rPr lang="en-US" sz="2000" smtClean="0">
                <a:cs typeface="Times New Roman" pitchFamily="18" charset="0"/>
              </a:rPr>
              <a:t>≠NULL</a:t>
            </a:r>
          </a:p>
          <a:p>
            <a:pPr eaLnBrk="1" hangingPunct="1">
              <a:lnSpc>
                <a:spcPct val="80000"/>
              </a:lnSpc>
              <a:buFontTx/>
              <a:buNone/>
            </a:pPr>
            <a:r>
              <a:rPr lang="en-US" sz="2000" smtClean="0">
                <a:cs typeface="Times New Roman" pitchFamily="18" charset="0"/>
              </a:rPr>
              <a:t>         	             Set COEFF[SUMPOLY]:=COEFF[POLY2]</a:t>
            </a:r>
          </a:p>
          <a:p>
            <a:pPr eaLnBrk="1" hangingPunct="1">
              <a:lnSpc>
                <a:spcPct val="80000"/>
              </a:lnSpc>
              <a:buFontTx/>
              <a:buNone/>
            </a:pPr>
            <a:r>
              <a:rPr lang="en-US" sz="2000" smtClean="0">
                <a:cs typeface="Times New Roman" pitchFamily="18" charset="0"/>
              </a:rPr>
              <a:t>              	             Set POWER[SUMPOLY]:=POWER[POLY2]</a:t>
            </a:r>
          </a:p>
          <a:p>
            <a:pPr eaLnBrk="1" hangingPunct="1">
              <a:lnSpc>
                <a:spcPct val="80000"/>
              </a:lnSpc>
              <a:buFontTx/>
              <a:buNone/>
            </a:pPr>
            <a:r>
              <a:rPr lang="en-US" sz="2000" smtClean="0">
                <a:cs typeface="Times New Roman" pitchFamily="18" charset="0"/>
              </a:rPr>
              <a:t>                            Set POLY2:=LINK[POLY2] </a:t>
            </a:r>
          </a:p>
          <a:p>
            <a:pPr eaLnBrk="1" hangingPunct="1">
              <a:lnSpc>
                <a:spcPct val="80000"/>
              </a:lnSpc>
              <a:buFontTx/>
              <a:buNone/>
            </a:pPr>
            <a:r>
              <a:rPr lang="en-US" sz="2000" smtClean="0">
                <a:cs typeface="Times New Roman" pitchFamily="18" charset="0"/>
              </a:rPr>
              <a:t>                            Set  LINK[SUMPOLY]:=AVAIL and AVAIL:=LINK[AVAIL]</a:t>
            </a:r>
          </a:p>
          <a:p>
            <a:pPr eaLnBrk="1" hangingPunct="1">
              <a:lnSpc>
                <a:spcPct val="80000"/>
              </a:lnSpc>
              <a:buFontTx/>
              <a:buNone/>
            </a:pPr>
            <a:r>
              <a:rPr lang="en-US" sz="2000" smtClean="0">
                <a:cs typeface="Times New Roman" pitchFamily="18" charset="0"/>
              </a:rPr>
              <a:t>                            Set SUMPOLY:=LINK[SUMPOLY] </a:t>
            </a:r>
          </a:p>
          <a:p>
            <a:pPr eaLnBrk="1" hangingPunct="1">
              <a:lnSpc>
                <a:spcPct val="80000"/>
              </a:lnSpc>
              <a:buFontTx/>
              <a:buNone/>
            </a:pPr>
            <a:r>
              <a:rPr lang="en-US" sz="2000" smtClean="0">
                <a:cs typeface="Times New Roman" pitchFamily="18" charset="0"/>
              </a:rPr>
              <a:t>                 [End of Loop]</a:t>
            </a:r>
          </a:p>
          <a:p>
            <a:pPr eaLnBrk="1" hangingPunct="1">
              <a:lnSpc>
                <a:spcPct val="80000"/>
              </a:lnSpc>
              <a:buFontTx/>
              <a:buNone/>
            </a:pPr>
            <a:r>
              <a:rPr lang="en-US" sz="2000" smtClean="0">
                <a:cs typeface="Times New Roman" pitchFamily="18" charset="0"/>
              </a:rPr>
              <a:t>                 [End of If Structure] </a:t>
            </a:r>
          </a:p>
          <a:p>
            <a:pPr eaLnBrk="1" hangingPunct="1">
              <a:lnSpc>
                <a:spcPct val="80000"/>
              </a:lnSpc>
              <a:buFontTx/>
              <a:buNone/>
            </a:pPr>
            <a:r>
              <a:rPr lang="en-US" sz="1400" smtClean="0">
                <a:cs typeface="Times New Roman" pitchFamily="18" charset="0"/>
              </a:rPr>
              <a:t>                   </a:t>
            </a:r>
          </a:p>
          <a:p>
            <a:pPr eaLnBrk="1" hangingPunct="1">
              <a:lnSpc>
                <a:spcPct val="80000"/>
              </a:lnSpc>
              <a:buFontTx/>
              <a:buNone/>
            </a:pPr>
            <a:endParaRPr lang="en-US" sz="1400" smtClean="0">
              <a:cs typeface="Times New Roman" pitchFamily="18" charset="0"/>
            </a:endParaRPr>
          </a:p>
          <a:p>
            <a:pPr eaLnBrk="1" hangingPunct="1">
              <a:lnSpc>
                <a:spcPct val="80000"/>
              </a:lnSpc>
              <a:buFontTx/>
              <a:buNone/>
            </a:pPr>
            <a:r>
              <a:rPr lang="en-US" sz="1400" smtClean="0">
                <a:cs typeface="Times New Roman" pitchFamily="18" charset="0"/>
              </a:rPr>
              <a:t> </a:t>
            </a:r>
          </a:p>
          <a:p>
            <a:pPr eaLnBrk="1" hangingPunct="1">
              <a:lnSpc>
                <a:spcPct val="80000"/>
              </a:lnSpc>
              <a:buFontTx/>
              <a:buNone/>
            </a:pPr>
            <a:r>
              <a:rPr lang="en-US" sz="1400" smtClean="0">
                <a:cs typeface="Times New Roman" pitchFamily="18" charset="0"/>
              </a:rPr>
              <a:t>              </a:t>
            </a:r>
          </a:p>
          <a:p>
            <a:pPr eaLnBrk="1" hangingPunct="1">
              <a:lnSpc>
                <a:spcPct val="80000"/>
              </a:lnSpc>
            </a:pPr>
            <a:endParaRPr lang="en-US" sz="1400"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idx="1"/>
          </p:nvPr>
        </p:nvSpPr>
        <p:spPr>
          <a:xfrm>
            <a:off x="0" y="0"/>
            <a:ext cx="9144000" cy="6858000"/>
          </a:xfrm>
        </p:spPr>
        <p:txBody>
          <a:bodyPr>
            <a:normAutofit/>
          </a:bodyPr>
          <a:lstStyle/>
          <a:p>
            <a:pPr eaLnBrk="1" hangingPunct="1">
              <a:buFontTx/>
              <a:buNone/>
            </a:pPr>
            <a:r>
              <a:rPr lang="en-US" smtClean="0">
                <a:cs typeface="Times New Roman" pitchFamily="18" charset="0"/>
              </a:rPr>
              <a:t>Step 4:  If POLY2=NULL, then:</a:t>
            </a:r>
          </a:p>
          <a:p>
            <a:pPr eaLnBrk="1" hangingPunct="1">
              <a:buFontTx/>
              <a:buNone/>
            </a:pPr>
            <a:r>
              <a:rPr lang="en-US" smtClean="0">
                <a:cs typeface="Times New Roman" pitchFamily="18" charset="0"/>
              </a:rPr>
              <a:t>               Repeat while POLY1≠NULL</a:t>
            </a:r>
          </a:p>
          <a:p>
            <a:pPr eaLnBrk="1" hangingPunct="1">
              <a:buFontTx/>
              <a:buNone/>
            </a:pPr>
            <a:r>
              <a:rPr lang="en-US" smtClean="0">
                <a:cs typeface="Times New Roman" pitchFamily="18" charset="0"/>
              </a:rPr>
              <a:t>               Set COEFF[SUMPOLY]:=COEFF[POLY1]</a:t>
            </a:r>
          </a:p>
          <a:p>
            <a:pPr eaLnBrk="1" hangingPunct="1">
              <a:buFontTx/>
              <a:buNone/>
            </a:pPr>
            <a:r>
              <a:rPr lang="en-US" smtClean="0">
                <a:cs typeface="Times New Roman" pitchFamily="18" charset="0"/>
              </a:rPr>
              <a:t>               Set POWER[SUMPOLY]:=POWER[POLY1]</a:t>
            </a:r>
          </a:p>
          <a:p>
            <a:pPr eaLnBrk="1" hangingPunct="1">
              <a:buFontTx/>
              <a:buNone/>
            </a:pPr>
            <a:r>
              <a:rPr lang="en-US" smtClean="0">
                <a:cs typeface="Times New Roman" pitchFamily="18" charset="0"/>
              </a:rPr>
              <a:t>               Set POLY1:=LINK[POLY1] </a:t>
            </a:r>
          </a:p>
          <a:p>
            <a:pPr eaLnBrk="1" hangingPunct="1">
              <a:buFontTx/>
              <a:buNone/>
            </a:pPr>
            <a:r>
              <a:rPr lang="en-US" smtClean="0">
                <a:cs typeface="Times New Roman" pitchFamily="18" charset="0"/>
              </a:rPr>
              <a:t>               Set  LINK[SUMPOLY]:=AVAIL and AVAIL:=LINK[AVAIL]</a:t>
            </a:r>
          </a:p>
          <a:p>
            <a:pPr eaLnBrk="1" hangingPunct="1">
              <a:buFontTx/>
              <a:buNone/>
            </a:pPr>
            <a:r>
              <a:rPr lang="en-US" smtClean="0">
                <a:cs typeface="Times New Roman" pitchFamily="18" charset="0"/>
              </a:rPr>
              <a:t>               Set SUMPOLY:=LINK[SUMPOLY] </a:t>
            </a:r>
          </a:p>
          <a:p>
            <a:pPr eaLnBrk="1" hangingPunct="1">
              <a:buFontTx/>
              <a:buNone/>
            </a:pPr>
            <a:r>
              <a:rPr lang="en-US" smtClean="0">
                <a:cs typeface="Times New Roman" pitchFamily="18" charset="0"/>
              </a:rPr>
              <a:t>               [End of Loop]</a:t>
            </a:r>
          </a:p>
          <a:p>
            <a:pPr eaLnBrk="1" hangingPunct="1">
              <a:buFontTx/>
              <a:buNone/>
            </a:pPr>
            <a:r>
              <a:rPr lang="en-US" smtClean="0">
                <a:cs typeface="Times New Roman" pitchFamily="18" charset="0"/>
              </a:rPr>
              <a:t>               [End of If Structure] </a:t>
            </a:r>
          </a:p>
          <a:p>
            <a:pPr eaLnBrk="1" hangingPunct="1">
              <a:buFontTx/>
              <a:buNone/>
            </a:pPr>
            <a:r>
              <a:rPr lang="en-US" smtClean="0">
                <a:cs typeface="Times New Roman" pitchFamily="18" charset="0"/>
              </a:rPr>
              <a:t>Step 5: Set LINK[SUMPOLY]:=NULL</a:t>
            </a:r>
          </a:p>
          <a:p>
            <a:pPr eaLnBrk="1" hangingPunct="1">
              <a:buFontTx/>
              <a:buNone/>
            </a:pPr>
            <a:r>
              <a:rPr lang="en-US" smtClean="0">
                <a:cs typeface="Times New Roman" pitchFamily="18" charset="0"/>
              </a:rPr>
              <a:t>            Set SUMPOLY:=LINK[SUMPOLY]</a:t>
            </a:r>
          </a:p>
          <a:p>
            <a:pPr eaLnBrk="1" hangingPunct="1">
              <a:buFontTx/>
              <a:buNone/>
            </a:pPr>
            <a:r>
              <a:rPr lang="en-US" smtClean="0">
                <a:cs typeface="Times New Roman" pitchFamily="18" charset="0"/>
              </a:rPr>
              <a:t>Step 6:  Return</a:t>
            </a:r>
          </a:p>
          <a:p>
            <a:pPr eaLnBrk="1" hangingPunct="1">
              <a:buFontTx/>
              <a:buNone/>
            </a:pPr>
            <a:r>
              <a:rPr lang="en-US" smtClean="0">
                <a:cs typeface="Times New Roman" pitchFamily="18" charset="0"/>
              </a:rPr>
              <a:t> </a:t>
            </a:r>
          </a:p>
          <a:p>
            <a:pPr eaLnBrk="1" hangingPunct="1"/>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idx="1"/>
          </p:nvPr>
        </p:nvSpPr>
        <p:spPr>
          <a:xfrm>
            <a:off x="0" y="0"/>
            <a:ext cx="9144000" cy="6858000"/>
          </a:xfrm>
        </p:spPr>
        <p:txBody>
          <a:bodyPr/>
          <a:lstStyle/>
          <a:p>
            <a:pPr eaLnBrk="1" hangingPunct="1"/>
            <a:endParaRPr lang="en-US" sz="3600" smtClean="0"/>
          </a:p>
          <a:p>
            <a:pPr eaLnBrk="1" hangingPunct="1"/>
            <a:endParaRPr lang="en-US" sz="3600" smtClean="0"/>
          </a:p>
          <a:p>
            <a:pPr eaLnBrk="1" hangingPunct="1"/>
            <a:r>
              <a:rPr lang="en-US" sz="3600" smtClean="0"/>
              <a:t>Addition of polynomials using circular header linked list representation for polynomials</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idx="1"/>
          </p:nvPr>
        </p:nvSpPr>
        <p:spPr>
          <a:xfrm>
            <a:off x="0" y="0"/>
            <a:ext cx="9144000" cy="6858000"/>
          </a:xfrm>
        </p:spPr>
        <p:txBody>
          <a:bodyPr>
            <a:normAutofit lnSpcReduction="10000"/>
          </a:bodyPr>
          <a:lstStyle/>
          <a:p>
            <a:pPr eaLnBrk="1" hangingPunct="1">
              <a:lnSpc>
                <a:spcPct val="80000"/>
              </a:lnSpc>
              <a:buFontTx/>
              <a:buNone/>
            </a:pPr>
            <a:r>
              <a:rPr lang="en-US" sz="1200" smtClean="0"/>
              <a:t>Algorithm: </a:t>
            </a:r>
            <a:r>
              <a:rPr lang="en-US" sz="1800" b="1" smtClean="0"/>
              <a:t>ADDPOLY</a:t>
            </a:r>
            <a:r>
              <a:rPr lang="en-US" sz="1800" smtClean="0"/>
              <a:t>( </a:t>
            </a:r>
            <a:r>
              <a:rPr lang="en-US" sz="1800" b="1" smtClean="0"/>
              <a:t>COEFF, POWER, LINK, POLY1,POLY2, SUMPOLY, AVAIL</a:t>
            </a:r>
            <a:r>
              <a:rPr lang="en-US" sz="1800" smtClean="0"/>
              <a:t>)</a:t>
            </a:r>
          </a:p>
          <a:p>
            <a:pPr eaLnBrk="1" hangingPunct="1">
              <a:lnSpc>
                <a:spcPct val="80000"/>
              </a:lnSpc>
              <a:buFontTx/>
              <a:buNone/>
            </a:pPr>
            <a:r>
              <a:rPr lang="en-US" sz="1200" smtClean="0"/>
              <a:t>                   </a:t>
            </a:r>
            <a:r>
              <a:rPr lang="en-US" sz="1800" smtClean="0"/>
              <a:t>This algorithm finds the sum of two polynomials implemented using header circular</a:t>
            </a:r>
          </a:p>
          <a:p>
            <a:pPr eaLnBrk="1" hangingPunct="1">
              <a:lnSpc>
                <a:spcPct val="80000"/>
              </a:lnSpc>
              <a:buFontTx/>
              <a:buNone/>
            </a:pPr>
            <a:r>
              <a:rPr lang="en-US" sz="1800" smtClean="0"/>
              <a:t>             linked lists. POLY1 and POLY2 contain the addresses of header nodes of two</a:t>
            </a:r>
          </a:p>
          <a:p>
            <a:pPr eaLnBrk="1" hangingPunct="1">
              <a:lnSpc>
                <a:spcPct val="80000"/>
              </a:lnSpc>
              <a:buFontTx/>
              <a:buNone/>
            </a:pPr>
            <a:r>
              <a:rPr lang="en-US" sz="1800" smtClean="0"/>
              <a:t>             polynomials and SUMPOLY is the circular header linked list storing the terms of sum of</a:t>
            </a:r>
          </a:p>
          <a:p>
            <a:pPr eaLnBrk="1" hangingPunct="1">
              <a:lnSpc>
                <a:spcPct val="80000"/>
              </a:lnSpc>
              <a:buFontTx/>
              <a:buNone/>
            </a:pPr>
            <a:r>
              <a:rPr lang="en-US" sz="1800" smtClean="0"/>
              <a:t>             two polynomials</a:t>
            </a:r>
            <a:r>
              <a:rPr lang="en-US" sz="1200" smtClean="0"/>
              <a:t>    </a:t>
            </a:r>
          </a:p>
          <a:p>
            <a:pPr eaLnBrk="1" hangingPunct="1">
              <a:lnSpc>
                <a:spcPct val="80000"/>
              </a:lnSpc>
              <a:buFontTx/>
              <a:buNone/>
            </a:pPr>
            <a:r>
              <a:rPr lang="en-US" sz="1600" smtClean="0"/>
              <a:t>Step 1: Set HEADER:=AVAIL and AVAIL:=LINK[AVAIL]</a:t>
            </a:r>
          </a:p>
          <a:p>
            <a:pPr eaLnBrk="1" hangingPunct="1">
              <a:lnSpc>
                <a:spcPct val="80000"/>
              </a:lnSpc>
              <a:buFontTx/>
              <a:buNone/>
            </a:pPr>
            <a:r>
              <a:rPr lang="en-US" sz="1600" smtClean="0"/>
              <a:t>Step 2: Set SUMPOLY:=HEADER</a:t>
            </a:r>
          </a:p>
          <a:p>
            <a:pPr eaLnBrk="1" hangingPunct="1">
              <a:lnSpc>
                <a:spcPct val="80000"/>
              </a:lnSpc>
              <a:buFontTx/>
              <a:buNone/>
            </a:pPr>
            <a:r>
              <a:rPr lang="en-US" sz="1600" smtClean="0"/>
              <a:t>            Set LINK[SUMPOLY ]:=AVAIL and AVAIL:=LINK[AVAIL]</a:t>
            </a:r>
          </a:p>
          <a:p>
            <a:pPr eaLnBrk="1" hangingPunct="1">
              <a:lnSpc>
                <a:spcPct val="80000"/>
              </a:lnSpc>
              <a:buFontTx/>
              <a:buNone/>
            </a:pPr>
            <a:r>
              <a:rPr lang="en-US" sz="1600" smtClean="0"/>
              <a:t>            Set SUMPOLY:=LINK[SUMPOLY]</a:t>
            </a:r>
          </a:p>
          <a:p>
            <a:pPr eaLnBrk="1" hangingPunct="1">
              <a:lnSpc>
                <a:spcPct val="80000"/>
              </a:lnSpc>
              <a:buFontTx/>
              <a:buNone/>
            </a:pPr>
            <a:r>
              <a:rPr lang="en-US" sz="1600" smtClean="0"/>
              <a:t>Step 3: Set START1:=POLY1 and START2:=POLY2</a:t>
            </a:r>
          </a:p>
          <a:p>
            <a:pPr eaLnBrk="1" hangingPunct="1">
              <a:lnSpc>
                <a:spcPct val="80000"/>
              </a:lnSpc>
              <a:buFontTx/>
              <a:buNone/>
            </a:pPr>
            <a:r>
              <a:rPr lang="en-US" sz="1600" smtClean="0"/>
              <a:t>            Set POLY1:=LINK[START1] and POLY2:=LINK[START2]</a:t>
            </a:r>
          </a:p>
          <a:p>
            <a:pPr eaLnBrk="1" hangingPunct="1">
              <a:lnSpc>
                <a:spcPct val="80000"/>
              </a:lnSpc>
              <a:buFontTx/>
              <a:buNone/>
            </a:pPr>
            <a:r>
              <a:rPr lang="en-US" sz="1600" smtClean="0"/>
              <a:t>Step 4: Repeat while POLY1 </a:t>
            </a:r>
            <a:r>
              <a:rPr lang="en-US" sz="1600" smtClean="0">
                <a:cs typeface="Times New Roman" pitchFamily="18" charset="0"/>
              </a:rPr>
              <a:t>≠ START1 and POLY2≠START2:</a:t>
            </a:r>
          </a:p>
          <a:p>
            <a:pPr eaLnBrk="1" hangingPunct="1">
              <a:lnSpc>
                <a:spcPct val="80000"/>
              </a:lnSpc>
              <a:buFontTx/>
              <a:buNone/>
            </a:pPr>
            <a:r>
              <a:rPr lang="en-US" sz="1600" smtClean="0">
                <a:cs typeface="Times New Roman" pitchFamily="18" charset="0"/>
              </a:rPr>
              <a:t>            If  POWER[POLY1]&gt;POWER[POLY2],then:</a:t>
            </a:r>
          </a:p>
          <a:p>
            <a:pPr eaLnBrk="1" hangingPunct="1">
              <a:lnSpc>
                <a:spcPct val="80000"/>
              </a:lnSpc>
              <a:buFontTx/>
              <a:buNone/>
            </a:pPr>
            <a:r>
              <a:rPr lang="en-US" sz="1600" smtClean="0">
                <a:cs typeface="Times New Roman" pitchFamily="18" charset="0"/>
              </a:rPr>
              <a:t>           		 Set COEFF[SUMPOLY]:=COEFF[POLY1]</a:t>
            </a:r>
          </a:p>
          <a:p>
            <a:pPr eaLnBrk="1" hangingPunct="1">
              <a:lnSpc>
                <a:spcPct val="80000"/>
              </a:lnSpc>
              <a:buFontTx/>
              <a:buNone/>
            </a:pPr>
            <a:r>
              <a:rPr lang="en-US" sz="1600" smtClean="0">
                <a:cs typeface="Times New Roman" pitchFamily="18" charset="0"/>
              </a:rPr>
              <a:t>                     	 Set POWER[SUMPOLY]:=POWER[POLY1]</a:t>
            </a:r>
          </a:p>
          <a:p>
            <a:pPr eaLnBrk="1" hangingPunct="1">
              <a:lnSpc>
                <a:spcPct val="80000"/>
              </a:lnSpc>
              <a:buFontTx/>
              <a:buNone/>
            </a:pPr>
            <a:r>
              <a:rPr lang="en-US" sz="1600" smtClean="0">
                <a:cs typeface="Times New Roman" pitchFamily="18" charset="0"/>
              </a:rPr>
              <a:t>	                        Set POLY1:=LINK[POLY1] </a:t>
            </a:r>
          </a:p>
          <a:p>
            <a:pPr eaLnBrk="1" hangingPunct="1">
              <a:lnSpc>
                <a:spcPct val="80000"/>
              </a:lnSpc>
              <a:buFontTx/>
              <a:buNone/>
            </a:pPr>
            <a:r>
              <a:rPr lang="en-US" sz="1600" smtClean="0">
                <a:cs typeface="Times New Roman" pitchFamily="18" charset="0"/>
              </a:rPr>
              <a:t>           	               Set  LINK[SUMPOLY]:=AVAIL and AVAIL:=LINK[AVAIL]</a:t>
            </a:r>
          </a:p>
          <a:p>
            <a:pPr eaLnBrk="1" hangingPunct="1">
              <a:lnSpc>
                <a:spcPct val="80000"/>
              </a:lnSpc>
              <a:buFontTx/>
              <a:buNone/>
            </a:pPr>
            <a:r>
              <a:rPr lang="en-US" sz="1600" smtClean="0">
                <a:cs typeface="Times New Roman" pitchFamily="18" charset="0"/>
              </a:rPr>
              <a:t>                              Set SUMPOLY:=LINK[SUMPOLY] </a:t>
            </a:r>
          </a:p>
          <a:p>
            <a:pPr eaLnBrk="1" hangingPunct="1">
              <a:lnSpc>
                <a:spcPct val="80000"/>
              </a:lnSpc>
              <a:buFontTx/>
              <a:buNone/>
            </a:pPr>
            <a:r>
              <a:rPr lang="en-US" sz="1600" smtClean="0">
                <a:cs typeface="Times New Roman" pitchFamily="18" charset="0"/>
              </a:rPr>
              <a:t>           Else If   POWER[POLY2]&gt;POWER[POLY1], then:</a:t>
            </a:r>
          </a:p>
          <a:p>
            <a:pPr eaLnBrk="1" hangingPunct="1">
              <a:lnSpc>
                <a:spcPct val="80000"/>
              </a:lnSpc>
              <a:buFontTx/>
              <a:buNone/>
            </a:pPr>
            <a:r>
              <a:rPr lang="en-US" sz="1600" smtClean="0">
                <a:cs typeface="Times New Roman" pitchFamily="18" charset="0"/>
              </a:rPr>
              <a:t>            		Set COEFF[SUMPOLY]:=COEFF[POLY2]</a:t>
            </a:r>
          </a:p>
          <a:p>
            <a:pPr eaLnBrk="1" hangingPunct="1">
              <a:lnSpc>
                <a:spcPct val="80000"/>
              </a:lnSpc>
              <a:buFontTx/>
              <a:buNone/>
            </a:pPr>
            <a:r>
              <a:rPr lang="en-US" sz="1600" smtClean="0">
                <a:cs typeface="Times New Roman" pitchFamily="18" charset="0"/>
              </a:rPr>
              <a:t>			Set POWER[SUMPOLY]:=POWER[POLY2]</a:t>
            </a:r>
          </a:p>
          <a:p>
            <a:pPr eaLnBrk="1" hangingPunct="1">
              <a:lnSpc>
                <a:spcPct val="80000"/>
              </a:lnSpc>
              <a:buFontTx/>
              <a:buNone/>
            </a:pPr>
            <a:r>
              <a:rPr lang="en-US" sz="1600" smtClean="0">
                <a:cs typeface="Times New Roman" pitchFamily="18" charset="0"/>
              </a:rPr>
              <a:t>		               Set POLY2:=LINK[POLY2] </a:t>
            </a:r>
          </a:p>
          <a:p>
            <a:pPr eaLnBrk="1" hangingPunct="1">
              <a:lnSpc>
                <a:spcPct val="80000"/>
              </a:lnSpc>
              <a:buFontTx/>
              <a:buNone/>
            </a:pPr>
            <a:r>
              <a:rPr lang="en-US" sz="1600" smtClean="0">
                <a:cs typeface="Times New Roman" pitchFamily="18" charset="0"/>
              </a:rPr>
              <a:t>	                        Set  LINK[SUMPOLY]:=AVAIL and AVAIL:=LINK[AVAIL]</a:t>
            </a:r>
          </a:p>
          <a:p>
            <a:pPr eaLnBrk="1" hangingPunct="1">
              <a:lnSpc>
                <a:spcPct val="80000"/>
              </a:lnSpc>
              <a:buFontTx/>
              <a:buNone/>
            </a:pPr>
            <a:r>
              <a:rPr lang="en-US" sz="1600" smtClean="0">
                <a:cs typeface="Times New Roman" pitchFamily="18" charset="0"/>
              </a:rPr>
              <a:t>	                        Set SUMPOLY:=LINK[SUMPOLY]</a:t>
            </a:r>
          </a:p>
          <a:p>
            <a:pPr eaLnBrk="1" hangingPunct="1">
              <a:lnSpc>
                <a:spcPct val="80000"/>
              </a:lnSpc>
              <a:buFontTx/>
              <a:buNone/>
            </a:pPr>
            <a:endParaRPr lang="en-US" sz="1600" smtClean="0">
              <a:cs typeface="Times New Roman" pitchFamily="18" charset="0"/>
            </a:endParaRPr>
          </a:p>
          <a:p>
            <a:pPr eaLnBrk="1" hangingPunct="1">
              <a:lnSpc>
                <a:spcPct val="80000"/>
              </a:lnSpc>
              <a:buFontTx/>
              <a:buNone/>
            </a:pPr>
            <a:r>
              <a:rPr lang="en-US" sz="1200" smtClean="0">
                <a:cs typeface="Times New Roman" pitchFamily="18" charset="0"/>
              </a:rPr>
              <a:t>        </a:t>
            </a:r>
          </a:p>
          <a:p>
            <a:pPr eaLnBrk="1" hangingPunct="1">
              <a:lnSpc>
                <a:spcPct val="80000"/>
              </a:lnSpc>
              <a:buFontTx/>
              <a:buNone/>
            </a:pPr>
            <a:endParaRPr lang="en-US" sz="1200" smtClean="0"/>
          </a:p>
          <a:p>
            <a:pPr eaLnBrk="1" hangingPunct="1">
              <a:lnSpc>
                <a:spcPct val="80000"/>
              </a:lnSpc>
            </a:pPr>
            <a:endParaRPr lang="en-US" sz="1200"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idx="1"/>
          </p:nvPr>
        </p:nvSpPr>
        <p:spPr>
          <a:xfrm>
            <a:off x="0" y="0"/>
            <a:ext cx="9144000" cy="6858000"/>
          </a:xfrm>
        </p:spPr>
        <p:txBody>
          <a:bodyPr/>
          <a:lstStyle/>
          <a:p>
            <a:pPr eaLnBrk="1" hangingPunct="1">
              <a:lnSpc>
                <a:spcPct val="80000"/>
              </a:lnSpc>
              <a:buFontTx/>
              <a:buNone/>
            </a:pPr>
            <a:r>
              <a:rPr lang="en-US" sz="1400" smtClean="0"/>
              <a:t>                   </a:t>
            </a:r>
            <a:r>
              <a:rPr lang="en-US" sz="2000" smtClean="0"/>
              <a:t>Else:</a:t>
            </a:r>
          </a:p>
          <a:p>
            <a:pPr eaLnBrk="1" hangingPunct="1">
              <a:lnSpc>
                <a:spcPct val="80000"/>
              </a:lnSpc>
              <a:buFontTx/>
              <a:buNone/>
            </a:pPr>
            <a:r>
              <a:rPr lang="en-US" sz="2000" smtClean="0"/>
              <a:t>                   	Set COEFF[SUMPOLY]:=COEFF[POLY1]+COEFF[POLY2]</a:t>
            </a:r>
          </a:p>
          <a:p>
            <a:pPr eaLnBrk="1" hangingPunct="1">
              <a:lnSpc>
                <a:spcPct val="80000"/>
              </a:lnSpc>
              <a:buFontTx/>
              <a:buNone/>
            </a:pPr>
            <a:r>
              <a:rPr lang="en-US" sz="2000" smtClean="0"/>
              <a:t>	                       Set POWER[SUMPOLY]:=POWER[POLY1]</a:t>
            </a:r>
          </a:p>
          <a:p>
            <a:pPr eaLnBrk="1" hangingPunct="1">
              <a:lnSpc>
                <a:spcPct val="80000"/>
              </a:lnSpc>
              <a:buFontTx/>
              <a:buNone/>
            </a:pPr>
            <a:r>
              <a:rPr lang="en-US" sz="2000" smtClean="0"/>
              <a:t>                            Set POLY1:=LINK[POLY1]</a:t>
            </a:r>
          </a:p>
          <a:p>
            <a:pPr eaLnBrk="1" hangingPunct="1">
              <a:lnSpc>
                <a:spcPct val="80000"/>
              </a:lnSpc>
              <a:buFontTx/>
              <a:buNone/>
            </a:pPr>
            <a:r>
              <a:rPr lang="en-US" sz="2000" smtClean="0"/>
              <a:t>                            Set POLY2=LINK[POLY2]</a:t>
            </a:r>
          </a:p>
          <a:p>
            <a:pPr eaLnBrk="1" hangingPunct="1">
              <a:lnSpc>
                <a:spcPct val="80000"/>
              </a:lnSpc>
              <a:buFontTx/>
              <a:buNone/>
            </a:pPr>
            <a:r>
              <a:rPr lang="en-US" sz="2000" smtClean="0"/>
              <a:t>                            Set LINK[SUMPOLY]:=AVAIL and AVAIL:=LINK[AVAIL]</a:t>
            </a:r>
          </a:p>
          <a:p>
            <a:pPr eaLnBrk="1" hangingPunct="1">
              <a:lnSpc>
                <a:spcPct val="80000"/>
              </a:lnSpc>
              <a:buFontTx/>
              <a:buNone/>
            </a:pPr>
            <a:r>
              <a:rPr lang="en-US" sz="2000" smtClean="0"/>
              <a:t>                            Set SUMPOLY:=LINK[SUMPOLY]</a:t>
            </a:r>
          </a:p>
          <a:p>
            <a:pPr eaLnBrk="1" hangingPunct="1">
              <a:lnSpc>
                <a:spcPct val="80000"/>
              </a:lnSpc>
              <a:buFontTx/>
              <a:buNone/>
            </a:pPr>
            <a:r>
              <a:rPr lang="en-US" sz="2000" smtClean="0"/>
              <a:t>                  [End of If structure]</a:t>
            </a:r>
          </a:p>
          <a:p>
            <a:pPr eaLnBrk="1" hangingPunct="1">
              <a:lnSpc>
                <a:spcPct val="80000"/>
              </a:lnSpc>
              <a:buFontTx/>
              <a:buNone/>
            </a:pPr>
            <a:r>
              <a:rPr lang="en-US" sz="2000" smtClean="0"/>
              <a:t>                  [End of Loop]</a:t>
            </a:r>
          </a:p>
          <a:p>
            <a:pPr eaLnBrk="1" hangingPunct="1">
              <a:lnSpc>
                <a:spcPct val="80000"/>
              </a:lnSpc>
            </a:pPr>
            <a:r>
              <a:rPr lang="en-US" sz="2000" smtClean="0"/>
              <a:t>Step5: If  POLY1=START1 , then:  </a:t>
            </a:r>
          </a:p>
          <a:p>
            <a:pPr eaLnBrk="1" hangingPunct="1">
              <a:lnSpc>
                <a:spcPct val="80000"/>
              </a:lnSpc>
              <a:buFontTx/>
              <a:buNone/>
            </a:pPr>
            <a:r>
              <a:rPr lang="en-US" sz="2000" smtClean="0"/>
              <a:t>                 Repeat while POLY2</a:t>
            </a:r>
            <a:r>
              <a:rPr lang="en-US" sz="2000" smtClean="0">
                <a:cs typeface="Times New Roman" pitchFamily="18" charset="0"/>
              </a:rPr>
              <a:t>≠ START2</a:t>
            </a:r>
          </a:p>
          <a:p>
            <a:pPr eaLnBrk="1" hangingPunct="1">
              <a:lnSpc>
                <a:spcPct val="80000"/>
              </a:lnSpc>
              <a:buFontTx/>
              <a:buNone/>
            </a:pPr>
            <a:r>
              <a:rPr lang="en-US" sz="2000" smtClean="0">
                <a:cs typeface="Times New Roman" pitchFamily="18" charset="0"/>
              </a:rPr>
              <a:t>         	             Set COEFF[SUMPOLY]:=COEFF[POLY2]</a:t>
            </a:r>
          </a:p>
          <a:p>
            <a:pPr eaLnBrk="1" hangingPunct="1">
              <a:lnSpc>
                <a:spcPct val="80000"/>
              </a:lnSpc>
              <a:buFontTx/>
              <a:buNone/>
            </a:pPr>
            <a:r>
              <a:rPr lang="en-US" sz="2000" smtClean="0">
                <a:cs typeface="Times New Roman" pitchFamily="18" charset="0"/>
              </a:rPr>
              <a:t>              	             Set POWER[SUMPOLY]:=POWER[POLY2]</a:t>
            </a:r>
          </a:p>
          <a:p>
            <a:pPr eaLnBrk="1" hangingPunct="1">
              <a:lnSpc>
                <a:spcPct val="80000"/>
              </a:lnSpc>
              <a:buFontTx/>
              <a:buNone/>
            </a:pPr>
            <a:r>
              <a:rPr lang="en-US" sz="2000" smtClean="0">
                <a:cs typeface="Times New Roman" pitchFamily="18" charset="0"/>
              </a:rPr>
              <a:t>                            Set POLY2:=LINK[POLY2] </a:t>
            </a:r>
          </a:p>
          <a:p>
            <a:pPr eaLnBrk="1" hangingPunct="1">
              <a:lnSpc>
                <a:spcPct val="80000"/>
              </a:lnSpc>
              <a:buFontTx/>
              <a:buNone/>
            </a:pPr>
            <a:r>
              <a:rPr lang="en-US" sz="2000" smtClean="0">
                <a:cs typeface="Times New Roman" pitchFamily="18" charset="0"/>
              </a:rPr>
              <a:t>                            Set  LINK[SUMPOLY]:=AVAIL and AVAIL:=LINK[AVAIL]</a:t>
            </a:r>
          </a:p>
          <a:p>
            <a:pPr eaLnBrk="1" hangingPunct="1">
              <a:lnSpc>
                <a:spcPct val="80000"/>
              </a:lnSpc>
              <a:buFontTx/>
              <a:buNone/>
            </a:pPr>
            <a:r>
              <a:rPr lang="en-US" sz="2000" smtClean="0">
                <a:cs typeface="Times New Roman" pitchFamily="18" charset="0"/>
              </a:rPr>
              <a:t>                            Set SUMPOLY:=LINK[SUMPOLY] </a:t>
            </a:r>
          </a:p>
          <a:p>
            <a:pPr eaLnBrk="1" hangingPunct="1">
              <a:lnSpc>
                <a:spcPct val="80000"/>
              </a:lnSpc>
              <a:buFontTx/>
              <a:buNone/>
            </a:pPr>
            <a:r>
              <a:rPr lang="en-US" sz="2000" smtClean="0">
                <a:cs typeface="Times New Roman" pitchFamily="18" charset="0"/>
              </a:rPr>
              <a:t>                 [End of Loop]</a:t>
            </a:r>
          </a:p>
          <a:p>
            <a:pPr eaLnBrk="1" hangingPunct="1">
              <a:lnSpc>
                <a:spcPct val="80000"/>
              </a:lnSpc>
              <a:buFontTx/>
              <a:buNone/>
            </a:pPr>
            <a:r>
              <a:rPr lang="en-US" sz="2000" smtClean="0">
                <a:cs typeface="Times New Roman" pitchFamily="18" charset="0"/>
              </a:rPr>
              <a:t>                 [End of If Structure] </a:t>
            </a:r>
          </a:p>
          <a:p>
            <a:pPr eaLnBrk="1" hangingPunct="1">
              <a:lnSpc>
                <a:spcPct val="80000"/>
              </a:lnSpc>
              <a:buFontTx/>
              <a:buNone/>
            </a:pPr>
            <a:r>
              <a:rPr lang="en-US" sz="1400" smtClean="0">
                <a:cs typeface="Times New Roman" pitchFamily="18" charset="0"/>
              </a:rPr>
              <a:t>                   </a:t>
            </a:r>
          </a:p>
          <a:p>
            <a:pPr eaLnBrk="1" hangingPunct="1">
              <a:lnSpc>
                <a:spcPct val="80000"/>
              </a:lnSpc>
              <a:buFontTx/>
              <a:buNone/>
            </a:pPr>
            <a:endParaRPr lang="en-US" sz="1400" smtClean="0">
              <a:cs typeface="Times New Roman" pitchFamily="18" charset="0"/>
            </a:endParaRPr>
          </a:p>
          <a:p>
            <a:pPr eaLnBrk="1" hangingPunct="1">
              <a:lnSpc>
                <a:spcPct val="80000"/>
              </a:lnSpc>
              <a:buFontTx/>
              <a:buNone/>
            </a:pPr>
            <a:r>
              <a:rPr lang="en-US" sz="1400" smtClean="0">
                <a:cs typeface="Times New Roman" pitchFamily="18" charset="0"/>
              </a:rPr>
              <a:t> </a:t>
            </a:r>
          </a:p>
          <a:p>
            <a:pPr eaLnBrk="1" hangingPunct="1">
              <a:lnSpc>
                <a:spcPct val="80000"/>
              </a:lnSpc>
              <a:buFontTx/>
              <a:buNone/>
            </a:pPr>
            <a:r>
              <a:rPr lang="en-US" sz="1400" smtClean="0">
                <a:cs typeface="Times New Roman" pitchFamily="18" charset="0"/>
              </a:rPr>
              <a:t>              </a:t>
            </a:r>
          </a:p>
          <a:p>
            <a:pPr eaLnBrk="1" hangingPunct="1">
              <a:lnSpc>
                <a:spcPct val="80000"/>
              </a:lnSpc>
            </a:pPr>
            <a:endParaRPr lang="en-US" sz="1400"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idx="1"/>
          </p:nvPr>
        </p:nvSpPr>
        <p:spPr>
          <a:xfrm>
            <a:off x="0" y="0"/>
            <a:ext cx="9144000" cy="6858000"/>
          </a:xfrm>
        </p:spPr>
        <p:txBody>
          <a:bodyPr/>
          <a:lstStyle/>
          <a:p>
            <a:pPr eaLnBrk="1" hangingPunct="1">
              <a:buFontTx/>
              <a:buNone/>
            </a:pPr>
            <a:r>
              <a:rPr lang="en-US" smtClean="0">
                <a:cs typeface="Times New Roman" pitchFamily="18" charset="0"/>
              </a:rPr>
              <a:t>Step 6:  </a:t>
            </a:r>
            <a:r>
              <a:rPr lang="en-US" sz="2000" smtClean="0">
                <a:cs typeface="Times New Roman" pitchFamily="18" charset="0"/>
              </a:rPr>
              <a:t>If POLY2=START2, then:</a:t>
            </a:r>
          </a:p>
          <a:p>
            <a:pPr eaLnBrk="1" hangingPunct="1">
              <a:buFontTx/>
              <a:buNone/>
            </a:pPr>
            <a:r>
              <a:rPr lang="en-US" sz="2000" smtClean="0">
                <a:cs typeface="Times New Roman" pitchFamily="18" charset="0"/>
              </a:rPr>
              <a:t>               Repeat while POLY1≠START1</a:t>
            </a:r>
          </a:p>
          <a:p>
            <a:pPr eaLnBrk="1" hangingPunct="1">
              <a:buFontTx/>
              <a:buNone/>
            </a:pPr>
            <a:r>
              <a:rPr lang="en-US" sz="2000" smtClean="0">
                <a:cs typeface="Times New Roman" pitchFamily="18" charset="0"/>
              </a:rPr>
              <a:t>               Set COEFF[SUMPOLY]:=COEFF[POLY1]</a:t>
            </a:r>
          </a:p>
          <a:p>
            <a:pPr eaLnBrk="1" hangingPunct="1">
              <a:buFontTx/>
              <a:buNone/>
            </a:pPr>
            <a:r>
              <a:rPr lang="en-US" sz="2000" smtClean="0">
                <a:cs typeface="Times New Roman" pitchFamily="18" charset="0"/>
              </a:rPr>
              <a:t>               Set POWER[SUMPOLY]:=POWER[POLY1]</a:t>
            </a:r>
          </a:p>
          <a:p>
            <a:pPr eaLnBrk="1" hangingPunct="1">
              <a:buFontTx/>
              <a:buNone/>
            </a:pPr>
            <a:r>
              <a:rPr lang="en-US" sz="2000" smtClean="0">
                <a:cs typeface="Times New Roman" pitchFamily="18" charset="0"/>
              </a:rPr>
              <a:t>               Set POLY1:=LINK[POLY1] </a:t>
            </a:r>
          </a:p>
          <a:p>
            <a:pPr eaLnBrk="1" hangingPunct="1">
              <a:buFontTx/>
              <a:buNone/>
            </a:pPr>
            <a:r>
              <a:rPr lang="en-US" sz="2000" smtClean="0">
                <a:cs typeface="Times New Roman" pitchFamily="18" charset="0"/>
              </a:rPr>
              <a:t>               Set  LINK[SUMPOLY]:=AVAIL and AVAIL:=LINK[AVAIL]</a:t>
            </a:r>
          </a:p>
          <a:p>
            <a:pPr eaLnBrk="1" hangingPunct="1">
              <a:buFontTx/>
              <a:buNone/>
            </a:pPr>
            <a:r>
              <a:rPr lang="en-US" sz="2000" smtClean="0">
                <a:cs typeface="Times New Roman" pitchFamily="18" charset="0"/>
              </a:rPr>
              <a:t>               Set SUMPOLY:=LINK[SUMPOLY] </a:t>
            </a:r>
          </a:p>
          <a:p>
            <a:pPr eaLnBrk="1" hangingPunct="1">
              <a:buFontTx/>
              <a:buNone/>
            </a:pPr>
            <a:r>
              <a:rPr lang="en-US" sz="2000" smtClean="0">
                <a:cs typeface="Times New Roman" pitchFamily="18" charset="0"/>
              </a:rPr>
              <a:t>               [End of Loop]</a:t>
            </a:r>
          </a:p>
          <a:p>
            <a:pPr eaLnBrk="1" hangingPunct="1">
              <a:buFontTx/>
              <a:buNone/>
            </a:pPr>
            <a:r>
              <a:rPr lang="en-US" sz="2000" smtClean="0">
                <a:cs typeface="Times New Roman" pitchFamily="18" charset="0"/>
              </a:rPr>
              <a:t>               [End of If Structure] </a:t>
            </a:r>
          </a:p>
          <a:p>
            <a:pPr eaLnBrk="1" hangingPunct="1">
              <a:buFontTx/>
              <a:buNone/>
            </a:pPr>
            <a:r>
              <a:rPr lang="en-US" sz="2000" smtClean="0">
                <a:cs typeface="Times New Roman" pitchFamily="18" charset="0"/>
              </a:rPr>
              <a:t>Step 7:  Set LINK[SUMPOLY]:=HEADER and</a:t>
            </a:r>
          </a:p>
          <a:p>
            <a:pPr eaLnBrk="1" hangingPunct="1">
              <a:buFontTx/>
              <a:buNone/>
            </a:pPr>
            <a:r>
              <a:rPr lang="en-US" sz="2000" smtClean="0">
                <a:cs typeface="Times New Roman" pitchFamily="18" charset="0"/>
              </a:rPr>
              <a:t>              SUMPOLY:=LINK[SUMPOLY]</a:t>
            </a:r>
          </a:p>
          <a:p>
            <a:pPr eaLnBrk="1" hangingPunct="1">
              <a:buFontTx/>
              <a:buNone/>
            </a:pPr>
            <a:r>
              <a:rPr lang="en-US" sz="2000" smtClean="0">
                <a:cs typeface="Times New Roman" pitchFamily="18" charset="0"/>
              </a:rPr>
              <a:t>Step 8:  Return</a:t>
            </a:r>
          </a:p>
          <a:p>
            <a:pPr eaLnBrk="1" hangingPunct="1">
              <a:buFontTx/>
              <a:buNone/>
            </a:pPr>
            <a:r>
              <a:rPr lang="en-US" smtClean="0">
                <a:cs typeface="Times New Roman" pitchFamily="18" charset="0"/>
              </a:rPr>
              <a:t> </a:t>
            </a:r>
          </a:p>
          <a:p>
            <a:pPr eaLnBrk="1" hangingPunct="1"/>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idx="1"/>
          </p:nvPr>
        </p:nvSpPr>
        <p:spPr>
          <a:xfrm>
            <a:off x="0" y="0"/>
            <a:ext cx="9144000" cy="6858000"/>
          </a:xfrm>
        </p:spPr>
        <p:txBody>
          <a:bodyPr/>
          <a:lstStyle/>
          <a:p>
            <a:pPr eaLnBrk="1" hangingPunct="1"/>
            <a:endParaRPr lang="en-US" sz="3200" smtClean="0"/>
          </a:p>
          <a:p>
            <a:pPr eaLnBrk="1" hangingPunct="1"/>
            <a:endParaRPr lang="en-US" sz="3200" smtClean="0"/>
          </a:p>
          <a:p>
            <a:pPr eaLnBrk="1" hangingPunct="1"/>
            <a:endParaRPr lang="en-US" sz="3600" b="1" smtClean="0"/>
          </a:p>
          <a:p>
            <a:pPr eaLnBrk="1" hangingPunct="1"/>
            <a:r>
              <a:rPr lang="en-US" sz="3600" b="1" smtClean="0"/>
              <a:t>Multiplication of Polynomials using linear linked list representation for polynomials</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idx="1"/>
          </p:nvPr>
        </p:nvSpPr>
        <p:spPr>
          <a:xfrm>
            <a:off x="0" y="0"/>
            <a:ext cx="9144000" cy="6858000"/>
          </a:xfrm>
        </p:spPr>
        <p:txBody>
          <a:bodyPr>
            <a:normAutofit fontScale="92500"/>
          </a:bodyPr>
          <a:lstStyle/>
          <a:p>
            <a:pPr algn="ctr" eaLnBrk="1" hangingPunct="1">
              <a:lnSpc>
                <a:spcPct val="90000"/>
              </a:lnSpc>
              <a:buFontTx/>
              <a:buNone/>
            </a:pPr>
            <a:r>
              <a:rPr lang="en-US" b="1" u="sng" smtClean="0"/>
              <a:t>Searching an unsorted Linked List</a:t>
            </a:r>
          </a:p>
          <a:p>
            <a:pPr eaLnBrk="1" hangingPunct="1">
              <a:lnSpc>
                <a:spcPct val="90000"/>
              </a:lnSpc>
            </a:pPr>
            <a:r>
              <a:rPr lang="en-US" smtClean="0"/>
              <a:t>Algorithm: </a:t>
            </a:r>
            <a:r>
              <a:rPr lang="en-US" b="1" smtClean="0"/>
              <a:t>SEARCH( INFO,LINK,START,ITEM,LOC)</a:t>
            </a:r>
          </a:p>
          <a:p>
            <a:pPr eaLnBrk="1" hangingPunct="1">
              <a:lnSpc>
                <a:spcPct val="90000"/>
              </a:lnSpc>
              <a:buFontTx/>
              <a:buNone/>
            </a:pPr>
            <a:r>
              <a:rPr lang="en-US" smtClean="0"/>
              <a:t>                   LIST is a linked list in memory. This algorithm finds the</a:t>
            </a:r>
          </a:p>
          <a:p>
            <a:pPr eaLnBrk="1" hangingPunct="1">
              <a:lnSpc>
                <a:spcPct val="90000"/>
              </a:lnSpc>
              <a:buFontTx/>
              <a:buNone/>
            </a:pPr>
            <a:r>
              <a:rPr lang="en-US" smtClean="0"/>
              <a:t>                   location of LOC of the node where ITEM first appears in</a:t>
            </a:r>
          </a:p>
          <a:p>
            <a:pPr eaLnBrk="1" hangingPunct="1">
              <a:lnSpc>
                <a:spcPct val="90000"/>
              </a:lnSpc>
              <a:buFontTx/>
              <a:buNone/>
            </a:pPr>
            <a:r>
              <a:rPr lang="en-US" smtClean="0"/>
              <a:t>                   LIST , or sets LOC=NULL</a:t>
            </a:r>
          </a:p>
          <a:p>
            <a:pPr eaLnBrk="1" hangingPunct="1">
              <a:lnSpc>
                <a:spcPct val="90000"/>
              </a:lnSpc>
            </a:pPr>
            <a:r>
              <a:rPr lang="en-US" smtClean="0"/>
              <a:t>Step 1: Set PTR:=START</a:t>
            </a:r>
          </a:p>
          <a:p>
            <a:pPr eaLnBrk="1" hangingPunct="1">
              <a:lnSpc>
                <a:spcPct val="90000"/>
              </a:lnSpc>
            </a:pPr>
            <a:r>
              <a:rPr lang="en-US" smtClean="0"/>
              <a:t>Step 2: Repeat while PTR</a:t>
            </a:r>
            <a:r>
              <a:rPr lang="en-US" smtClean="0">
                <a:cs typeface="Times New Roman" pitchFamily="18" charset="0"/>
              </a:rPr>
              <a:t>≠ NULL</a:t>
            </a:r>
          </a:p>
          <a:p>
            <a:pPr eaLnBrk="1" hangingPunct="1">
              <a:lnSpc>
                <a:spcPct val="90000"/>
              </a:lnSpc>
              <a:buFontTx/>
              <a:buNone/>
            </a:pPr>
            <a:r>
              <a:rPr lang="en-US" smtClean="0">
                <a:cs typeface="Times New Roman" pitchFamily="18" charset="0"/>
              </a:rPr>
              <a:t>                If ITEM = INFO[PTR], then:</a:t>
            </a:r>
          </a:p>
          <a:p>
            <a:pPr eaLnBrk="1" hangingPunct="1">
              <a:lnSpc>
                <a:spcPct val="90000"/>
              </a:lnSpc>
              <a:buFontTx/>
              <a:buNone/>
            </a:pPr>
            <a:r>
              <a:rPr lang="en-US" smtClean="0">
                <a:cs typeface="Times New Roman" pitchFamily="18" charset="0"/>
              </a:rPr>
              <a:t>                Set LOC := PTR</a:t>
            </a:r>
          </a:p>
          <a:p>
            <a:pPr eaLnBrk="1" hangingPunct="1">
              <a:lnSpc>
                <a:spcPct val="90000"/>
              </a:lnSpc>
              <a:buFontTx/>
              <a:buNone/>
            </a:pPr>
            <a:r>
              <a:rPr lang="en-US" smtClean="0">
                <a:cs typeface="Times New Roman" pitchFamily="18" charset="0"/>
              </a:rPr>
              <a:t>                Return</a:t>
            </a:r>
          </a:p>
          <a:p>
            <a:pPr eaLnBrk="1" hangingPunct="1">
              <a:lnSpc>
                <a:spcPct val="90000"/>
              </a:lnSpc>
              <a:buFontTx/>
              <a:buNone/>
            </a:pPr>
            <a:r>
              <a:rPr lang="en-US" smtClean="0">
                <a:cs typeface="Times New Roman" pitchFamily="18" charset="0"/>
              </a:rPr>
              <a:t>                Else:</a:t>
            </a:r>
          </a:p>
          <a:p>
            <a:pPr eaLnBrk="1" hangingPunct="1">
              <a:lnSpc>
                <a:spcPct val="90000"/>
              </a:lnSpc>
              <a:buFontTx/>
              <a:buNone/>
            </a:pPr>
            <a:r>
              <a:rPr lang="en-US" smtClean="0">
                <a:cs typeface="Times New Roman" pitchFamily="18" charset="0"/>
              </a:rPr>
              <a:t>                Set PTR:= LINK[PTR]</a:t>
            </a:r>
          </a:p>
          <a:p>
            <a:pPr eaLnBrk="1" hangingPunct="1">
              <a:lnSpc>
                <a:spcPct val="90000"/>
              </a:lnSpc>
              <a:buFontTx/>
              <a:buNone/>
            </a:pPr>
            <a:r>
              <a:rPr lang="en-US" smtClean="0">
                <a:cs typeface="Times New Roman" pitchFamily="18" charset="0"/>
              </a:rPr>
              <a:t>                [End of If structure]</a:t>
            </a:r>
          </a:p>
          <a:p>
            <a:pPr eaLnBrk="1" hangingPunct="1">
              <a:lnSpc>
                <a:spcPct val="90000"/>
              </a:lnSpc>
              <a:buFontTx/>
              <a:buNone/>
            </a:pPr>
            <a:r>
              <a:rPr lang="en-US" smtClean="0">
                <a:cs typeface="Times New Roman" pitchFamily="18" charset="0"/>
              </a:rPr>
              <a:t>                [End of Step 2 Loop]</a:t>
            </a:r>
          </a:p>
          <a:p>
            <a:pPr eaLnBrk="1" hangingPunct="1">
              <a:lnSpc>
                <a:spcPct val="90000"/>
              </a:lnSpc>
            </a:pPr>
            <a:r>
              <a:rPr lang="en-US" smtClean="0">
                <a:cs typeface="Times New Roman" pitchFamily="18" charset="0"/>
              </a:rPr>
              <a:t>Step 3: [Search is unsuccessful] Set LOC:=NULL</a:t>
            </a:r>
          </a:p>
          <a:p>
            <a:pPr eaLnBrk="1" hangingPunct="1">
              <a:lnSpc>
                <a:spcPct val="90000"/>
              </a:lnSpc>
            </a:pPr>
            <a:r>
              <a:rPr lang="en-US" smtClean="0">
                <a:cs typeface="Times New Roman" pitchFamily="18" charset="0"/>
              </a:rPr>
              <a:t>Step 4: Return</a:t>
            </a:r>
          </a:p>
          <a:p>
            <a:pPr eaLnBrk="1" hangingPunct="1">
              <a:lnSpc>
                <a:spcPct val="90000"/>
              </a:lnSpc>
            </a:pPr>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idx="1"/>
          </p:nvPr>
        </p:nvSpPr>
        <p:spPr>
          <a:xfrm>
            <a:off x="0" y="0"/>
            <a:ext cx="9144000" cy="6858000"/>
          </a:xfrm>
        </p:spPr>
        <p:txBody>
          <a:bodyPr>
            <a:normAutofit lnSpcReduction="10000"/>
          </a:bodyPr>
          <a:lstStyle/>
          <a:p>
            <a:pPr eaLnBrk="1" hangingPunct="1">
              <a:lnSpc>
                <a:spcPct val="80000"/>
              </a:lnSpc>
              <a:buFontTx/>
              <a:buNone/>
            </a:pPr>
            <a:r>
              <a:rPr lang="en-US" sz="2000" smtClean="0"/>
              <a:t>Algorithm: </a:t>
            </a:r>
            <a:r>
              <a:rPr lang="en-US" sz="1800" b="1" smtClean="0"/>
              <a:t>MUL</a:t>
            </a:r>
            <a:r>
              <a:rPr lang="en-US" sz="1600" b="1" smtClean="0"/>
              <a:t>POLY</a:t>
            </a:r>
            <a:r>
              <a:rPr lang="en-US" sz="1800" smtClean="0"/>
              <a:t>( </a:t>
            </a:r>
            <a:r>
              <a:rPr lang="en-US" sz="1600" b="1" smtClean="0"/>
              <a:t>COEFF, POWER, LINK, POLY1, POLY2, PRODPOLY, AVAIL</a:t>
            </a:r>
            <a:r>
              <a:rPr lang="en-US" sz="2000" b="1" smtClean="0"/>
              <a:t>)</a:t>
            </a:r>
          </a:p>
          <a:p>
            <a:pPr eaLnBrk="1" hangingPunct="1">
              <a:lnSpc>
                <a:spcPct val="80000"/>
              </a:lnSpc>
              <a:buFontTx/>
              <a:buNone/>
            </a:pPr>
            <a:r>
              <a:rPr lang="en-US" sz="2000" smtClean="0"/>
              <a:t>                   This algorithm multiplies two polynomials implemented using linear linked</a:t>
            </a:r>
          </a:p>
          <a:p>
            <a:pPr eaLnBrk="1" hangingPunct="1">
              <a:lnSpc>
                <a:spcPct val="80000"/>
              </a:lnSpc>
              <a:buFontTx/>
              <a:buNone/>
            </a:pPr>
            <a:r>
              <a:rPr lang="en-US" sz="2000" smtClean="0"/>
              <a:t>                    list. POLY1 and POLY2 contain the addresses of starting nodes of two</a:t>
            </a:r>
          </a:p>
          <a:p>
            <a:pPr eaLnBrk="1" hangingPunct="1">
              <a:lnSpc>
                <a:spcPct val="80000"/>
              </a:lnSpc>
              <a:buFontTx/>
              <a:buNone/>
            </a:pPr>
            <a:r>
              <a:rPr lang="en-US" sz="2000" smtClean="0"/>
              <a:t>                    polynomials. The result of multiplication is stored in another linked list</a:t>
            </a:r>
          </a:p>
          <a:p>
            <a:pPr eaLnBrk="1" hangingPunct="1">
              <a:lnSpc>
                <a:spcPct val="80000"/>
              </a:lnSpc>
              <a:buFontTx/>
              <a:buNone/>
            </a:pPr>
            <a:r>
              <a:rPr lang="en-US" sz="2000" smtClean="0"/>
              <a:t>                    whose starting node is PRODPOLY  </a:t>
            </a:r>
          </a:p>
          <a:p>
            <a:pPr eaLnBrk="1" hangingPunct="1">
              <a:lnSpc>
                <a:spcPct val="80000"/>
              </a:lnSpc>
              <a:buFontTx/>
              <a:buNone/>
            </a:pPr>
            <a:r>
              <a:rPr lang="en-US" sz="2000" smtClean="0"/>
              <a:t>Step 1: Set PRODPOLY:=AVAIL and AVAIL:=LINK[AVAIL]</a:t>
            </a:r>
          </a:p>
          <a:p>
            <a:pPr eaLnBrk="1" hangingPunct="1">
              <a:lnSpc>
                <a:spcPct val="80000"/>
              </a:lnSpc>
              <a:buFontTx/>
              <a:buNone/>
            </a:pPr>
            <a:r>
              <a:rPr lang="en-US" sz="2000" smtClean="0"/>
              <a:t>            Set START:=PRODPOLY </a:t>
            </a:r>
          </a:p>
          <a:p>
            <a:pPr eaLnBrk="1" hangingPunct="1">
              <a:lnSpc>
                <a:spcPct val="80000"/>
              </a:lnSpc>
              <a:buFontTx/>
              <a:buNone/>
            </a:pPr>
            <a:r>
              <a:rPr lang="en-US" sz="2000" smtClean="0"/>
              <a:t>Step 2: Repeat while POLY1 </a:t>
            </a:r>
            <a:r>
              <a:rPr lang="en-US" sz="2000" smtClean="0">
                <a:cs typeface="Times New Roman" pitchFamily="18" charset="0"/>
              </a:rPr>
              <a:t>≠ NULL</a:t>
            </a:r>
          </a:p>
          <a:p>
            <a:pPr eaLnBrk="1" hangingPunct="1">
              <a:lnSpc>
                <a:spcPct val="80000"/>
              </a:lnSpc>
              <a:buFontTx/>
              <a:buNone/>
            </a:pPr>
            <a:r>
              <a:rPr lang="en-US" sz="2000" smtClean="0">
                <a:cs typeface="Times New Roman" pitchFamily="18" charset="0"/>
              </a:rPr>
              <a:t>Step 3:Repeat while POLY2≠NULL:</a:t>
            </a:r>
          </a:p>
          <a:p>
            <a:pPr eaLnBrk="1" hangingPunct="1">
              <a:lnSpc>
                <a:spcPct val="80000"/>
              </a:lnSpc>
              <a:buFontTx/>
              <a:buNone/>
            </a:pPr>
            <a:r>
              <a:rPr lang="en-US" sz="2000" smtClean="0">
                <a:cs typeface="Times New Roman" pitchFamily="18" charset="0"/>
              </a:rPr>
              <a:t>		 Set COEFF[PRODPOLY]:=COEFF[POLY1]*COEFF[POLY2]</a:t>
            </a:r>
          </a:p>
          <a:p>
            <a:pPr eaLnBrk="1" hangingPunct="1">
              <a:lnSpc>
                <a:spcPct val="80000"/>
              </a:lnSpc>
              <a:buFontTx/>
              <a:buNone/>
            </a:pPr>
            <a:r>
              <a:rPr lang="en-US" sz="2000" smtClean="0">
                <a:cs typeface="Times New Roman" pitchFamily="18" charset="0"/>
              </a:rPr>
              <a:t>                     	 Set POWER[PRODPOLY]:=POWER[POLY1]+POWER[POLY2]</a:t>
            </a:r>
          </a:p>
          <a:p>
            <a:pPr eaLnBrk="1" hangingPunct="1">
              <a:lnSpc>
                <a:spcPct val="80000"/>
              </a:lnSpc>
              <a:buFontTx/>
              <a:buNone/>
            </a:pPr>
            <a:r>
              <a:rPr lang="en-US" sz="2000" smtClean="0">
                <a:cs typeface="Times New Roman" pitchFamily="18" charset="0"/>
              </a:rPr>
              <a:t>	                        Set POLY2:=LINK[POLY2] </a:t>
            </a:r>
          </a:p>
          <a:p>
            <a:pPr eaLnBrk="1" hangingPunct="1">
              <a:lnSpc>
                <a:spcPct val="80000"/>
              </a:lnSpc>
              <a:buFontTx/>
              <a:buNone/>
            </a:pPr>
            <a:r>
              <a:rPr lang="en-US" sz="2000" smtClean="0">
                <a:cs typeface="Times New Roman" pitchFamily="18" charset="0"/>
              </a:rPr>
              <a:t>           	               Set  LINK[PRODPOLY]:=AVAIL and AVAIL:=LINK[AVAIL]</a:t>
            </a:r>
          </a:p>
          <a:p>
            <a:pPr eaLnBrk="1" hangingPunct="1">
              <a:lnSpc>
                <a:spcPct val="80000"/>
              </a:lnSpc>
              <a:buFontTx/>
              <a:buNone/>
            </a:pPr>
            <a:r>
              <a:rPr lang="en-US" sz="2000" smtClean="0">
                <a:cs typeface="Times New Roman" pitchFamily="18" charset="0"/>
              </a:rPr>
              <a:t>                              Set PRODPOLY:=LINK[PRODPOLY] </a:t>
            </a:r>
          </a:p>
          <a:p>
            <a:pPr eaLnBrk="1" hangingPunct="1">
              <a:lnSpc>
                <a:spcPct val="80000"/>
              </a:lnSpc>
              <a:buFontTx/>
              <a:buNone/>
            </a:pPr>
            <a:r>
              <a:rPr lang="en-US" sz="2000" smtClean="0">
                <a:cs typeface="Times New Roman" pitchFamily="18" charset="0"/>
              </a:rPr>
              <a:t>            [End of step 4 loop]</a:t>
            </a:r>
          </a:p>
          <a:p>
            <a:pPr eaLnBrk="1" hangingPunct="1">
              <a:lnSpc>
                <a:spcPct val="80000"/>
              </a:lnSpc>
              <a:buFontTx/>
              <a:buNone/>
            </a:pPr>
            <a:r>
              <a:rPr lang="en-US" sz="2000" smtClean="0">
                <a:cs typeface="Times New Roman" pitchFamily="18" charset="0"/>
              </a:rPr>
              <a:t>             Set POLY1:=LINK[POLY1]</a:t>
            </a:r>
          </a:p>
          <a:p>
            <a:pPr eaLnBrk="1" hangingPunct="1">
              <a:lnSpc>
                <a:spcPct val="80000"/>
              </a:lnSpc>
              <a:buFontTx/>
              <a:buNone/>
            </a:pPr>
            <a:r>
              <a:rPr lang="en-US" sz="2000" smtClean="0">
                <a:cs typeface="Times New Roman" pitchFamily="18" charset="0"/>
              </a:rPr>
              <a:t>            [End of step 3 loop]</a:t>
            </a:r>
          </a:p>
          <a:p>
            <a:pPr eaLnBrk="1" hangingPunct="1">
              <a:lnSpc>
                <a:spcPct val="80000"/>
              </a:lnSpc>
              <a:buFontTx/>
              <a:buNone/>
            </a:pPr>
            <a:r>
              <a:rPr lang="en-US" sz="2000" smtClean="0">
                <a:cs typeface="Times New Roman" pitchFamily="18" charset="0"/>
              </a:rPr>
              <a:t>Step 4 Set LINK[PRODPOLY]:=NULL and PRODPOLY:=LINK[PRODPOLY]</a:t>
            </a:r>
          </a:p>
          <a:p>
            <a:pPr eaLnBrk="1" hangingPunct="1">
              <a:lnSpc>
                <a:spcPct val="80000"/>
              </a:lnSpc>
              <a:buFontTx/>
              <a:buNone/>
            </a:pPr>
            <a:r>
              <a:rPr lang="en-US" sz="2000" smtClean="0">
                <a:cs typeface="Times New Roman" pitchFamily="18" charset="0"/>
              </a:rPr>
              <a:t>Step 5: Return</a:t>
            </a:r>
          </a:p>
          <a:p>
            <a:pPr eaLnBrk="1" hangingPunct="1">
              <a:lnSpc>
                <a:spcPct val="80000"/>
              </a:lnSpc>
              <a:buFontTx/>
              <a:buNone/>
            </a:pPr>
            <a:endParaRPr lang="en-US" sz="2000" smtClean="0">
              <a:cs typeface="Times New Roman" pitchFamily="18" charset="0"/>
            </a:endParaRPr>
          </a:p>
          <a:p>
            <a:pPr eaLnBrk="1" hangingPunct="1">
              <a:lnSpc>
                <a:spcPct val="80000"/>
              </a:lnSpc>
              <a:buFontTx/>
              <a:buNone/>
            </a:pPr>
            <a:r>
              <a:rPr lang="en-US" sz="2000" smtClean="0">
                <a:cs typeface="Times New Roman" pitchFamily="18" charset="0"/>
              </a:rPr>
              <a:t>        </a:t>
            </a:r>
          </a:p>
          <a:p>
            <a:pPr eaLnBrk="1" hangingPunct="1">
              <a:lnSpc>
                <a:spcPct val="80000"/>
              </a:lnSpc>
              <a:buFontTx/>
              <a:buNone/>
            </a:pPr>
            <a:endParaRPr lang="en-US" sz="2000" smtClean="0"/>
          </a:p>
          <a:p>
            <a:pPr eaLnBrk="1" hangingPunct="1">
              <a:lnSpc>
                <a:spcPct val="80000"/>
              </a:lnSpc>
            </a:pPr>
            <a:endParaRPr lang="en-US" sz="2000"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idx="1"/>
          </p:nvPr>
        </p:nvSpPr>
        <p:spPr>
          <a:xfrm>
            <a:off x="0" y="0"/>
            <a:ext cx="9144000" cy="6858000"/>
          </a:xfrm>
        </p:spPr>
        <p:txBody>
          <a:bodyPr/>
          <a:lstStyle/>
          <a:p>
            <a:pPr eaLnBrk="1" hangingPunct="1">
              <a:lnSpc>
                <a:spcPct val="80000"/>
              </a:lnSpc>
              <a:buFontTx/>
              <a:buNone/>
            </a:pPr>
            <a:r>
              <a:rPr lang="en-US" sz="1800" smtClean="0"/>
              <a:t>Algorithm: </a:t>
            </a:r>
            <a:r>
              <a:rPr lang="en-US" sz="1800" b="1" smtClean="0"/>
              <a:t>MULPOLY</a:t>
            </a:r>
            <a:r>
              <a:rPr lang="en-US" sz="1800" smtClean="0"/>
              <a:t>( </a:t>
            </a:r>
            <a:r>
              <a:rPr lang="en-US" sz="1800" b="1" smtClean="0"/>
              <a:t>COEFF, POWER, LINK, POLY1, POLY2, PRODPOLY, AVAIL</a:t>
            </a:r>
            <a:r>
              <a:rPr lang="en-US" sz="1800" smtClean="0"/>
              <a:t>)</a:t>
            </a:r>
          </a:p>
          <a:p>
            <a:pPr eaLnBrk="1" hangingPunct="1">
              <a:lnSpc>
                <a:spcPct val="80000"/>
              </a:lnSpc>
              <a:buFontTx/>
              <a:buNone/>
            </a:pPr>
            <a:r>
              <a:rPr lang="en-US" sz="1800" smtClean="0"/>
              <a:t>                   This algorithm finds the product of two polynomials implemented using header circular linked list. POLY1 and POLY2 contain addresses of header nodes of two polynomials. The result of multiplication is stored in another header circular linked list.  </a:t>
            </a:r>
          </a:p>
          <a:p>
            <a:pPr eaLnBrk="1" hangingPunct="1">
              <a:lnSpc>
                <a:spcPct val="80000"/>
              </a:lnSpc>
              <a:buFontTx/>
              <a:buNone/>
            </a:pPr>
            <a:r>
              <a:rPr lang="en-US" sz="1800" smtClean="0"/>
              <a:t>Step 1: Set HEADER:=AVAIL and AVAIL:=LINK[AVAIL]</a:t>
            </a:r>
          </a:p>
          <a:p>
            <a:pPr eaLnBrk="1" hangingPunct="1">
              <a:lnSpc>
                <a:spcPct val="80000"/>
              </a:lnSpc>
              <a:buFontTx/>
              <a:buNone/>
            </a:pPr>
            <a:r>
              <a:rPr lang="en-US" sz="1800" smtClean="0"/>
              <a:t>Step 2: Set PRODPOLY :=HEADER</a:t>
            </a:r>
          </a:p>
          <a:p>
            <a:pPr eaLnBrk="1" hangingPunct="1">
              <a:lnSpc>
                <a:spcPct val="80000"/>
              </a:lnSpc>
              <a:buFontTx/>
              <a:buNone/>
            </a:pPr>
            <a:r>
              <a:rPr lang="en-US" sz="1800" smtClean="0"/>
              <a:t>            Set LINK[PRODPOLY ]:=AVAIL and AVAIL:=LINK[AVAIL]</a:t>
            </a:r>
          </a:p>
          <a:p>
            <a:pPr eaLnBrk="1" hangingPunct="1">
              <a:lnSpc>
                <a:spcPct val="80000"/>
              </a:lnSpc>
              <a:buFontTx/>
              <a:buNone/>
            </a:pPr>
            <a:r>
              <a:rPr lang="en-US" sz="1800" smtClean="0"/>
              <a:t>            Set PRODPOLY:=LINK[PRODPOLY]</a:t>
            </a:r>
          </a:p>
          <a:p>
            <a:pPr eaLnBrk="1" hangingPunct="1">
              <a:lnSpc>
                <a:spcPct val="80000"/>
              </a:lnSpc>
              <a:buFontTx/>
              <a:buNone/>
            </a:pPr>
            <a:r>
              <a:rPr lang="en-US" sz="1800" smtClean="0"/>
              <a:t>Step 3: Set START1:=POLY1 and START2:=POLY2</a:t>
            </a:r>
          </a:p>
          <a:p>
            <a:pPr eaLnBrk="1" hangingPunct="1">
              <a:lnSpc>
                <a:spcPct val="80000"/>
              </a:lnSpc>
              <a:buFontTx/>
              <a:buNone/>
            </a:pPr>
            <a:r>
              <a:rPr lang="en-US" sz="1800" smtClean="0"/>
              <a:t>            Set POLY1:=LINK[START1] and POLY2:=LINK[START2]</a:t>
            </a:r>
          </a:p>
          <a:p>
            <a:pPr eaLnBrk="1" hangingPunct="1">
              <a:lnSpc>
                <a:spcPct val="80000"/>
              </a:lnSpc>
              <a:buFontTx/>
              <a:buNone/>
            </a:pPr>
            <a:r>
              <a:rPr lang="en-US" sz="1800" smtClean="0"/>
              <a:t>Step 4: Repeat while POLY1 </a:t>
            </a:r>
            <a:r>
              <a:rPr lang="en-US" sz="1800" smtClean="0">
                <a:cs typeface="Times New Roman" pitchFamily="18" charset="0"/>
              </a:rPr>
              <a:t>≠ START1 </a:t>
            </a:r>
          </a:p>
          <a:p>
            <a:pPr eaLnBrk="1" hangingPunct="1">
              <a:lnSpc>
                <a:spcPct val="80000"/>
              </a:lnSpc>
              <a:buFontTx/>
              <a:buNone/>
            </a:pPr>
            <a:r>
              <a:rPr lang="en-US" sz="1800" smtClean="0">
                <a:cs typeface="Times New Roman" pitchFamily="18" charset="0"/>
              </a:rPr>
              <a:t>Step 5: Repeat while POLY2≠ START2</a:t>
            </a:r>
          </a:p>
          <a:p>
            <a:pPr eaLnBrk="1" hangingPunct="1">
              <a:lnSpc>
                <a:spcPct val="80000"/>
              </a:lnSpc>
              <a:buFontTx/>
              <a:buNone/>
            </a:pPr>
            <a:r>
              <a:rPr lang="en-US" sz="1800" smtClean="0">
                <a:cs typeface="Times New Roman" pitchFamily="18" charset="0"/>
              </a:rPr>
              <a:t>                              Set COEFF[PRODPOLY]:=COEFF[POLY1]*COEFF[POLY2]</a:t>
            </a:r>
          </a:p>
          <a:p>
            <a:pPr eaLnBrk="1" hangingPunct="1">
              <a:lnSpc>
                <a:spcPct val="80000"/>
              </a:lnSpc>
              <a:buFontTx/>
              <a:buNone/>
            </a:pPr>
            <a:r>
              <a:rPr lang="en-US" sz="1800" smtClean="0">
                <a:cs typeface="Times New Roman" pitchFamily="18" charset="0"/>
              </a:rPr>
              <a:t>                     	 Set POWER[PRODPOLY]:=POWER[POLY1]+POWER[POLY2]</a:t>
            </a:r>
          </a:p>
          <a:p>
            <a:pPr eaLnBrk="1" hangingPunct="1">
              <a:lnSpc>
                <a:spcPct val="80000"/>
              </a:lnSpc>
              <a:buFontTx/>
              <a:buNone/>
            </a:pPr>
            <a:r>
              <a:rPr lang="en-US" sz="1800" smtClean="0">
                <a:cs typeface="Times New Roman" pitchFamily="18" charset="0"/>
              </a:rPr>
              <a:t>	                        Set POLY2:=LINK[POLY2] </a:t>
            </a:r>
          </a:p>
          <a:p>
            <a:pPr eaLnBrk="1" hangingPunct="1">
              <a:lnSpc>
                <a:spcPct val="80000"/>
              </a:lnSpc>
              <a:buFontTx/>
              <a:buNone/>
            </a:pPr>
            <a:r>
              <a:rPr lang="en-US" sz="1800" smtClean="0">
                <a:cs typeface="Times New Roman" pitchFamily="18" charset="0"/>
              </a:rPr>
              <a:t>           	               Set  LINK[PRODPOLY]:=AVAIL and AVAIL:=LINK[AVAIL]</a:t>
            </a:r>
          </a:p>
          <a:p>
            <a:pPr eaLnBrk="1" hangingPunct="1">
              <a:lnSpc>
                <a:spcPct val="80000"/>
              </a:lnSpc>
              <a:buFontTx/>
              <a:buNone/>
            </a:pPr>
            <a:r>
              <a:rPr lang="en-US" sz="1800" smtClean="0">
                <a:cs typeface="Times New Roman" pitchFamily="18" charset="0"/>
              </a:rPr>
              <a:t>                              Set PRODPOLY:=LINK[PRODPOLY] </a:t>
            </a:r>
          </a:p>
          <a:p>
            <a:pPr eaLnBrk="1" hangingPunct="1">
              <a:lnSpc>
                <a:spcPct val="80000"/>
              </a:lnSpc>
              <a:buFontTx/>
              <a:buNone/>
            </a:pPr>
            <a:r>
              <a:rPr lang="en-US" sz="1800" smtClean="0">
                <a:cs typeface="Times New Roman" pitchFamily="18" charset="0"/>
              </a:rPr>
              <a:t>             [End of Step 5 Loop]</a:t>
            </a:r>
          </a:p>
          <a:p>
            <a:pPr eaLnBrk="1" hangingPunct="1">
              <a:lnSpc>
                <a:spcPct val="80000"/>
              </a:lnSpc>
              <a:buFontTx/>
              <a:buNone/>
            </a:pPr>
            <a:r>
              <a:rPr lang="en-US" sz="1800" smtClean="0">
                <a:cs typeface="Times New Roman" pitchFamily="18" charset="0"/>
              </a:rPr>
              <a:t>             Set POLY1:=LINK[POLY1]</a:t>
            </a:r>
          </a:p>
          <a:p>
            <a:pPr eaLnBrk="1" hangingPunct="1">
              <a:lnSpc>
                <a:spcPct val="80000"/>
              </a:lnSpc>
              <a:buFontTx/>
              <a:buNone/>
            </a:pPr>
            <a:r>
              <a:rPr lang="en-US" sz="1800" smtClean="0">
                <a:cs typeface="Times New Roman" pitchFamily="18" charset="0"/>
              </a:rPr>
              <a:t>              [End of Step 4 Loop]</a:t>
            </a:r>
          </a:p>
          <a:p>
            <a:pPr eaLnBrk="1" hangingPunct="1">
              <a:lnSpc>
                <a:spcPct val="80000"/>
              </a:lnSpc>
              <a:buFontTx/>
              <a:buNone/>
            </a:pPr>
            <a:r>
              <a:rPr lang="en-US" sz="1800" smtClean="0">
                <a:cs typeface="Times New Roman" pitchFamily="18" charset="0"/>
              </a:rPr>
              <a:t>Step 6: Set LINK[PRODPOLY]:=HEADER and PRODPOLY:=LINK[PRODPOLY]</a:t>
            </a:r>
          </a:p>
          <a:p>
            <a:pPr eaLnBrk="1" hangingPunct="1">
              <a:lnSpc>
                <a:spcPct val="80000"/>
              </a:lnSpc>
              <a:buFontTx/>
              <a:buNone/>
            </a:pPr>
            <a:r>
              <a:rPr lang="en-US" sz="1800" smtClean="0">
                <a:cs typeface="Times New Roman" pitchFamily="18" charset="0"/>
              </a:rPr>
              <a:t>Step 7: Return </a:t>
            </a:r>
          </a:p>
          <a:p>
            <a:pPr eaLnBrk="1" hangingPunct="1">
              <a:lnSpc>
                <a:spcPct val="80000"/>
              </a:lnSpc>
              <a:buFontTx/>
              <a:buNone/>
            </a:pPr>
            <a:r>
              <a:rPr lang="en-US" sz="1800" smtClean="0">
                <a:cs typeface="Times New Roman" pitchFamily="18" charset="0"/>
              </a:rPr>
              <a:t>        </a:t>
            </a:r>
          </a:p>
          <a:p>
            <a:pPr eaLnBrk="1" hangingPunct="1">
              <a:lnSpc>
                <a:spcPct val="80000"/>
              </a:lnSpc>
              <a:buFontTx/>
              <a:buNone/>
            </a:pPr>
            <a:endParaRPr lang="en-US" sz="1800" smtClean="0"/>
          </a:p>
          <a:p>
            <a:pPr eaLnBrk="1" hangingPunct="1">
              <a:lnSpc>
                <a:spcPct val="80000"/>
              </a:lnSpc>
            </a:pPr>
            <a:endParaRPr lang="en-US" sz="1800"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0" y="0"/>
            <a:ext cx="9144000" cy="609600"/>
          </a:xfrm>
        </p:spPr>
        <p:txBody>
          <a:bodyPr>
            <a:normAutofit/>
          </a:bodyPr>
          <a:lstStyle/>
          <a:p>
            <a:pPr eaLnBrk="1" hangingPunct="1"/>
            <a:r>
              <a:rPr lang="en-US" sz="3600" b="1" smtClean="0"/>
              <a:t>Doubly Linked List: Two-way List</a:t>
            </a:r>
          </a:p>
        </p:txBody>
      </p:sp>
      <p:sp>
        <p:nvSpPr>
          <p:cNvPr id="156675" name="Rectangle 3"/>
          <p:cNvSpPr>
            <a:spLocks noGrp="1" noChangeArrowheads="1"/>
          </p:cNvSpPr>
          <p:nvPr>
            <p:ph idx="1"/>
          </p:nvPr>
        </p:nvSpPr>
        <p:spPr>
          <a:xfrm>
            <a:off x="0" y="609600"/>
            <a:ext cx="9144000" cy="6248400"/>
          </a:xfrm>
        </p:spPr>
        <p:txBody>
          <a:bodyPr>
            <a:normAutofit fontScale="92500"/>
          </a:bodyPr>
          <a:lstStyle/>
          <a:p>
            <a:pPr eaLnBrk="1" hangingPunct="1"/>
            <a:r>
              <a:rPr lang="en-US" smtClean="0"/>
              <a:t>A two-way list is a linear linked list which can be traversed in two directions: in usual forward direction from beginning of the list to end and in backward direction from end of list to the beginning. Thus, given the location LOC of a node N in list, one has immediate access to both the next node and the preceding node in the list.</a:t>
            </a:r>
          </a:p>
          <a:p>
            <a:pPr eaLnBrk="1" hangingPunct="1"/>
            <a:r>
              <a:rPr lang="en-US" smtClean="0"/>
              <a:t>Each node of a two-way list is divided into three parts:</a:t>
            </a:r>
          </a:p>
          <a:p>
            <a:pPr lvl="1" eaLnBrk="1" hangingPunct="1"/>
            <a:r>
              <a:rPr lang="en-US" smtClean="0"/>
              <a:t>An information field INFO which contains data of N</a:t>
            </a:r>
          </a:p>
          <a:p>
            <a:pPr lvl="1" eaLnBrk="1" hangingPunct="1"/>
            <a:r>
              <a:rPr lang="en-US" smtClean="0"/>
              <a:t>A pointer field FORW which contains the location of next node in the list</a:t>
            </a:r>
          </a:p>
          <a:p>
            <a:pPr lvl="1" eaLnBrk="1" hangingPunct="1"/>
            <a:r>
              <a:rPr lang="en-US" smtClean="0"/>
              <a:t>A pointer field BACK which contains the location of preceding node.</a:t>
            </a:r>
          </a:p>
          <a:p>
            <a:pPr eaLnBrk="1" hangingPunct="1">
              <a:buFontTx/>
              <a:buNone/>
            </a:pPr>
            <a:r>
              <a:rPr lang="en-US" smtClean="0"/>
              <a:t>          The list also requires two list pointer variables FIRST which points to first node in the list and LAST which points to the last node in the list. Thus null pointer will appear in FORW field of last node in list and also in BACK field of first node in list.</a:t>
            </a:r>
          </a:p>
          <a:p>
            <a:pPr lvl="1" eaLnBrk="1" hangingPunct="1">
              <a:buFontTx/>
              <a:buNone/>
            </a:pPr>
            <a:endParaRPr lang="en-US" smtClean="0"/>
          </a:p>
        </p:txBody>
      </p:sp>
      <p:sp>
        <p:nvSpPr>
          <p:cNvPr id="4" name="Footer Placeholder 3"/>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idx="1"/>
          </p:nvPr>
        </p:nvSpPr>
        <p:spPr>
          <a:xfrm>
            <a:off x="0" y="0"/>
            <a:ext cx="9144000" cy="6858000"/>
          </a:xfrm>
        </p:spPr>
        <p:txBody>
          <a:bodyPr/>
          <a:lstStyle/>
          <a:p>
            <a:pPr eaLnBrk="1" hangingPunct="1"/>
            <a:r>
              <a:rPr lang="en-US" smtClean="0"/>
              <a:t>Two way lists are maintained in memory by means of linear arrays in same way as one way list except that two pointer arrays , FORW and BACK , are required instead of one list pointer variable. The list AVAIL will still be maintained as a one-way list.</a:t>
            </a:r>
          </a:p>
        </p:txBody>
      </p:sp>
      <p:sp>
        <p:nvSpPr>
          <p:cNvPr id="54" name="Footer Placeholder 53"/>
          <p:cNvSpPr>
            <a:spLocks noGrp="1"/>
          </p:cNvSpPr>
          <p:nvPr>
            <p:ph type="ftr" sz="quarter" idx="11"/>
          </p:nvPr>
        </p:nvSpPr>
        <p:spPr/>
        <p:txBody>
          <a:bodyPr/>
          <a:lstStyle/>
          <a:p>
            <a:r>
              <a:rPr lang="en-US" smtClean="0"/>
              <a:t>www.csemcq.com</a:t>
            </a:r>
            <a:endParaRPr lang="en-US"/>
          </a:p>
        </p:txBody>
      </p:sp>
      <p:sp>
        <p:nvSpPr>
          <p:cNvPr id="157699" name="Oval 18"/>
          <p:cNvSpPr>
            <a:spLocks noChangeArrowheads="1"/>
          </p:cNvSpPr>
          <p:nvPr/>
        </p:nvSpPr>
        <p:spPr bwMode="auto">
          <a:xfrm>
            <a:off x="457200" y="2209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57700" name="Oval 20"/>
          <p:cNvSpPr>
            <a:spLocks noChangeArrowheads="1"/>
          </p:cNvSpPr>
          <p:nvPr/>
        </p:nvSpPr>
        <p:spPr bwMode="auto">
          <a:xfrm>
            <a:off x="6019800" y="3352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57701" name="Oval 22"/>
          <p:cNvSpPr>
            <a:spLocks noChangeArrowheads="1"/>
          </p:cNvSpPr>
          <p:nvPr/>
        </p:nvSpPr>
        <p:spPr bwMode="auto">
          <a:xfrm>
            <a:off x="4114800" y="3352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57702" name="Oval 25"/>
          <p:cNvSpPr>
            <a:spLocks noChangeArrowheads="1"/>
          </p:cNvSpPr>
          <p:nvPr/>
        </p:nvSpPr>
        <p:spPr bwMode="auto">
          <a:xfrm>
            <a:off x="1905000" y="34290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57703" name="Line 27"/>
          <p:cNvSpPr>
            <a:spLocks noChangeShapeType="1"/>
          </p:cNvSpPr>
          <p:nvPr/>
        </p:nvSpPr>
        <p:spPr bwMode="auto">
          <a:xfrm>
            <a:off x="7696200" y="3124200"/>
            <a:ext cx="533400" cy="609600"/>
          </a:xfrm>
          <a:prstGeom prst="line">
            <a:avLst/>
          </a:prstGeom>
          <a:noFill/>
          <a:ln w="9525">
            <a:solidFill>
              <a:schemeClr val="tx1"/>
            </a:solidFill>
            <a:round/>
            <a:headEnd/>
            <a:tailEnd/>
          </a:ln>
        </p:spPr>
        <p:txBody>
          <a:bodyPr/>
          <a:lstStyle/>
          <a:p>
            <a:endParaRPr lang="en-US"/>
          </a:p>
        </p:txBody>
      </p:sp>
      <p:sp>
        <p:nvSpPr>
          <p:cNvPr id="157704" name="Text Box 28"/>
          <p:cNvSpPr txBox="1">
            <a:spLocks noChangeArrowheads="1"/>
          </p:cNvSpPr>
          <p:nvPr/>
        </p:nvSpPr>
        <p:spPr bwMode="auto">
          <a:xfrm>
            <a:off x="152400" y="1614488"/>
            <a:ext cx="990600" cy="366712"/>
          </a:xfrm>
          <a:prstGeom prst="rect">
            <a:avLst/>
          </a:prstGeom>
          <a:noFill/>
          <a:ln w="9525">
            <a:noFill/>
            <a:miter lim="800000"/>
            <a:headEnd/>
            <a:tailEnd/>
          </a:ln>
        </p:spPr>
        <p:txBody>
          <a:bodyPr>
            <a:spAutoFit/>
          </a:bodyPr>
          <a:lstStyle/>
          <a:p>
            <a:pPr>
              <a:spcBef>
                <a:spcPct val="50000"/>
              </a:spcBef>
            </a:pPr>
            <a:r>
              <a:rPr lang="en-US" b="1"/>
              <a:t>FIRST</a:t>
            </a:r>
          </a:p>
        </p:txBody>
      </p:sp>
      <p:sp>
        <p:nvSpPr>
          <p:cNvPr id="157705" name="Text Box 29"/>
          <p:cNvSpPr txBox="1">
            <a:spLocks noChangeArrowheads="1"/>
          </p:cNvSpPr>
          <p:nvPr/>
        </p:nvSpPr>
        <p:spPr bwMode="auto">
          <a:xfrm>
            <a:off x="8001000" y="1447800"/>
            <a:ext cx="914400" cy="366713"/>
          </a:xfrm>
          <a:prstGeom prst="rect">
            <a:avLst/>
          </a:prstGeom>
          <a:noFill/>
          <a:ln w="9525">
            <a:noFill/>
            <a:miter lim="800000"/>
            <a:headEnd/>
            <a:tailEnd/>
          </a:ln>
        </p:spPr>
        <p:txBody>
          <a:bodyPr>
            <a:spAutoFit/>
          </a:bodyPr>
          <a:lstStyle/>
          <a:p>
            <a:pPr>
              <a:spcBef>
                <a:spcPct val="50000"/>
              </a:spcBef>
            </a:pPr>
            <a:r>
              <a:rPr lang="en-US" b="1"/>
              <a:t>LAST</a:t>
            </a:r>
          </a:p>
        </p:txBody>
      </p:sp>
      <p:sp>
        <p:nvSpPr>
          <p:cNvPr id="157706" name="Line 53"/>
          <p:cNvSpPr>
            <a:spLocks noChangeShapeType="1"/>
          </p:cNvSpPr>
          <p:nvPr/>
        </p:nvSpPr>
        <p:spPr bwMode="auto">
          <a:xfrm flipV="1">
            <a:off x="5486400" y="3733800"/>
            <a:ext cx="0" cy="304800"/>
          </a:xfrm>
          <a:prstGeom prst="line">
            <a:avLst/>
          </a:prstGeom>
          <a:noFill/>
          <a:ln w="9525">
            <a:solidFill>
              <a:schemeClr val="tx1"/>
            </a:solidFill>
            <a:round/>
            <a:headEnd/>
            <a:tailEnd type="triangle" w="med" len="med"/>
          </a:ln>
        </p:spPr>
        <p:txBody>
          <a:bodyPr/>
          <a:lstStyle/>
          <a:p>
            <a:endParaRPr lang="en-US"/>
          </a:p>
        </p:txBody>
      </p:sp>
      <p:sp>
        <p:nvSpPr>
          <p:cNvPr id="157707" name="Text Box 56"/>
          <p:cNvSpPr txBox="1">
            <a:spLocks noChangeArrowheads="1"/>
          </p:cNvSpPr>
          <p:nvPr/>
        </p:nvSpPr>
        <p:spPr bwMode="auto">
          <a:xfrm>
            <a:off x="1676400" y="5029200"/>
            <a:ext cx="1524000" cy="366713"/>
          </a:xfrm>
          <a:prstGeom prst="rect">
            <a:avLst/>
          </a:prstGeom>
          <a:noFill/>
          <a:ln w="9525">
            <a:noFill/>
            <a:miter lim="800000"/>
            <a:headEnd/>
            <a:tailEnd/>
          </a:ln>
        </p:spPr>
        <p:txBody>
          <a:bodyPr>
            <a:spAutoFit/>
          </a:bodyPr>
          <a:lstStyle/>
          <a:p>
            <a:pPr>
              <a:spcBef>
                <a:spcPct val="50000"/>
              </a:spcBef>
            </a:pPr>
            <a:r>
              <a:rPr lang="en-US" b="1"/>
              <a:t>FORW[PTR]</a:t>
            </a:r>
          </a:p>
        </p:txBody>
      </p:sp>
      <p:grpSp>
        <p:nvGrpSpPr>
          <p:cNvPr id="2" name="Group 81"/>
          <p:cNvGrpSpPr>
            <a:grpSpLocks/>
          </p:cNvGrpSpPr>
          <p:nvPr/>
        </p:nvGrpSpPr>
        <p:grpSpPr bwMode="auto">
          <a:xfrm>
            <a:off x="228600" y="1828800"/>
            <a:ext cx="8458200" cy="3276600"/>
            <a:chOff x="144" y="1152"/>
            <a:chExt cx="5328" cy="2064"/>
          </a:xfrm>
        </p:grpSpPr>
        <p:sp>
          <p:nvSpPr>
            <p:cNvPr id="157710" name="Rectangle 4"/>
            <p:cNvSpPr>
              <a:spLocks noChangeArrowheads="1"/>
            </p:cNvSpPr>
            <p:nvPr/>
          </p:nvSpPr>
          <p:spPr bwMode="auto">
            <a:xfrm>
              <a:off x="336" y="1968"/>
              <a:ext cx="1104"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7711" name="Rectangle 5"/>
            <p:cNvSpPr>
              <a:spLocks noChangeArrowheads="1"/>
            </p:cNvSpPr>
            <p:nvPr/>
          </p:nvSpPr>
          <p:spPr bwMode="auto">
            <a:xfrm>
              <a:off x="1632" y="1968"/>
              <a:ext cx="1152"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7712" name="Rectangle 6"/>
            <p:cNvSpPr>
              <a:spLocks noChangeArrowheads="1"/>
            </p:cNvSpPr>
            <p:nvPr/>
          </p:nvSpPr>
          <p:spPr bwMode="auto">
            <a:xfrm>
              <a:off x="2976" y="1968"/>
              <a:ext cx="1008"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7713" name="Rectangle 7"/>
            <p:cNvSpPr>
              <a:spLocks noChangeArrowheads="1"/>
            </p:cNvSpPr>
            <p:nvPr/>
          </p:nvSpPr>
          <p:spPr bwMode="auto">
            <a:xfrm>
              <a:off x="4128" y="1968"/>
              <a:ext cx="1056"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7714" name="Rectangle 8"/>
            <p:cNvSpPr>
              <a:spLocks noChangeArrowheads="1"/>
            </p:cNvSpPr>
            <p:nvPr/>
          </p:nvSpPr>
          <p:spPr bwMode="auto">
            <a:xfrm>
              <a:off x="5136" y="1152"/>
              <a:ext cx="336" cy="33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7715" name="Rectangle 9"/>
            <p:cNvSpPr>
              <a:spLocks noChangeArrowheads="1"/>
            </p:cNvSpPr>
            <p:nvPr/>
          </p:nvSpPr>
          <p:spPr bwMode="auto">
            <a:xfrm>
              <a:off x="144" y="1248"/>
              <a:ext cx="336" cy="33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7716" name="Line 10"/>
            <p:cNvSpPr>
              <a:spLocks noChangeShapeType="1"/>
            </p:cNvSpPr>
            <p:nvPr/>
          </p:nvSpPr>
          <p:spPr bwMode="auto">
            <a:xfrm>
              <a:off x="672" y="1968"/>
              <a:ext cx="0" cy="384"/>
            </a:xfrm>
            <a:prstGeom prst="line">
              <a:avLst/>
            </a:prstGeom>
            <a:noFill/>
            <a:ln w="9525">
              <a:solidFill>
                <a:schemeClr val="tx1"/>
              </a:solidFill>
              <a:round/>
              <a:headEnd/>
              <a:tailEnd/>
            </a:ln>
          </p:spPr>
          <p:txBody>
            <a:bodyPr/>
            <a:lstStyle/>
            <a:p>
              <a:endParaRPr lang="en-US"/>
            </a:p>
          </p:txBody>
        </p:sp>
        <p:sp>
          <p:nvSpPr>
            <p:cNvPr id="157717" name="Line 11"/>
            <p:cNvSpPr>
              <a:spLocks noChangeShapeType="1"/>
            </p:cNvSpPr>
            <p:nvPr/>
          </p:nvSpPr>
          <p:spPr bwMode="auto">
            <a:xfrm>
              <a:off x="1056" y="1968"/>
              <a:ext cx="0" cy="384"/>
            </a:xfrm>
            <a:prstGeom prst="line">
              <a:avLst/>
            </a:prstGeom>
            <a:noFill/>
            <a:ln w="9525">
              <a:solidFill>
                <a:schemeClr val="tx1"/>
              </a:solidFill>
              <a:round/>
              <a:headEnd/>
              <a:tailEnd/>
            </a:ln>
          </p:spPr>
          <p:txBody>
            <a:bodyPr/>
            <a:lstStyle/>
            <a:p>
              <a:endParaRPr lang="en-US"/>
            </a:p>
          </p:txBody>
        </p:sp>
        <p:sp>
          <p:nvSpPr>
            <p:cNvPr id="157718" name="Line 12"/>
            <p:cNvSpPr>
              <a:spLocks noChangeShapeType="1"/>
            </p:cNvSpPr>
            <p:nvPr/>
          </p:nvSpPr>
          <p:spPr bwMode="auto">
            <a:xfrm>
              <a:off x="2016" y="1968"/>
              <a:ext cx="0" cy="384"/>
            </a:xfrm>
            <a:prstGeom prst="line">
              <a:avLst/>
            </a:prstGeom>
            <a:noFill/>
            <a:ln w="9525">
              <a:solidFill>
                <a:schemeClr val="tx1"/>
              </a:solidFill>
              <a:round/>
              <a:headEnd/>
              <a:tailEnd/>
            </a:ln>
          </p:spPr>
          <p:txBody>
            <a:bodyPr/>
            <a:lstStyle/>
            <a:p>
              <a:endParaRPr lang="en-US"/>
            </a:p>
          </p:txBody>
        </p:sp>
        <p:sp>
          <p:nvSpPr>
            <p:cNvPr id="157719" name="Line 13"/>
            <p:cNvSpPr>
              <a:spLocks noChangeShapeType="1"/>
            </p:cNvSpPr>
            <p:nvPr/>
          </p:nvSpPr>
          <p:spPr bwMode="auto">
            <a:xfrm>
              <a:off x="2448" y="1968"/>
              <a:ext cx="0" cy="384"/>
            </a:xfrm>
            <a:prstGeom prst="line">
              <a:avLst/>
            </a:prstGeom>
            <a:noFill/>
            <a:ln w="9525">
              <a:solidFill>
                <a:schemeClr val="tx1"/>
              </a:solidFill>
              <a:round/>
              <a:headEnd/>
              <a:tailEnd/>
            </a:ln>
          </p:spPr>
          <p:txBody>
            <a:bodyPr/>
            <a:lstStyle/>
            <a:p>
              <a:endParaRPr lang="en-US"/>
            </a:p>
          </p:txBody>
        </p:sp>
        <p:sp>
          <p:nvSpPr>
            <p:cNvPr id="157720" name="Line 14"/>
            <p:cNvSpPr>
              <a:spLocks noChangeShapeType="1"/>
            </p:cNvSpPr>
            <p:nvPr/>
          </p:nvSpPr>
          <p:spPr bwMode="auto">
            <a:xfrm>
              <a:off x="3312" y="1968"/>
              <a:ext cx="0" cy="384"/>
            </a:xfrm>
            <a:prstGeom prst="line">
              <a:avLst/>
            </a:prstGeom>
            <a:noFill/>
            <a:ln w="9525">
              <a:solidFill>
                <a:schemeClr val="tx1"/>
              </a:solidFill>
              <a:round/>
              <a:headEnd/>
              <a:tailEnd/>
            </a:ln>
          </p:spPr>
          <p:txBody>
            <a:bodyPr/>
            <a:lstStyle/>
            <a:p>
              <a:endParaRPr lang="en-US"/>
            </a:p>
          </p:txBody>
        </p:sp>
        <p:sp>
          <p:nvSpPr>
            <p:cNvPr id="157721" name="Line 15"/>
            <p:cNvSpPr>
              <a:spLocks noChangeShapeType="1"/>
            </p:cNvSpPr>
            <p:nvPr/>
          </p:nvSpPr>
          <p:spPr bwMode="auto">
            <a:xfrm>
              <a:off x="3648" y="1968"/>
              <a:ext cx="0" cy="384"/>
            </a:xfrm>
            <a:prstGeom prst="line">
              <a:avLst/>
            </a:prstGeom>
            <a:noFill/>
            <a:ln w="9525">
              <a:solidFill>
                <a:schemeClr val="tx1"/>
              </a:solidFill>
              <a:round/>
              <a:headEnd/>
              <a:tailEnd/>
            </a:ln>
          </p:spPr>
          <p:txBody>
            <a:bodyPr/>
            <a:lstStyle/>
            <a:p>
              <a:endParaRPr lang="en-US"/>
            </a:p>
          </p:txBody>
        </p:sp>
        <p:sp>
          <p:nvSpPr>
            <p:cNvPr id="157722" name="Line 16"/>
            <p:cNvSpPr>
              <a:spLocks noChangeShapeType="1"/>
            </p:cNvSpPr>
            <p:nvPr/>
          </p:nvSpPr>
          <p:spPr bwMode="auto">
            <a:xfrm>
              <a:off x="4464" y="1968"/>
              <a:ext cx="0" cy="384"/>
            </a:xfrm>
            <a:prstGeom prst="line">
              <a:avLst/>
            </a:prstGeom>
            <a:noFill/>
            <a:ln w="9525">
              <a:solidFill>
                <a:schemeClr val="tx1"/>
              </a:solidFill>
              <a:round/>
              <a:headEnd/>
              <a:tailEnd/>
            </a:ln>
          </p:spPr>
          <p:txBody>
            <a:bodyPr/>
            <a:lstStyle/>
            <a:p>
              <a:endParaRPr lang="en-US"/>
            </a:p>
          </p:txBody>
        </p:sp>
        <p:sp>
          <p:nvSpPr>
            <p:cNvPr id="157723" name="Line 17"/>
            <p:cNvSpPr>
              <a:spLocks noChangeShapeType="1"/>
            </p:cNvSpPr>
            <p:nvPr/>
          </p:nvSpPr>
          <p:spPr bwMode="auto">
            <a:xfrm>
              <a:off x="4848" y="1968"/>
              <a:ext cx="0" cy="384"/>
            </a:xfrm>
            <a:prstGeom prst="line">
              <a:avLst/>
            </a:prstGeom>
            <a:noFill/>
            <a:ln w="9525">
              <a:solidFill>
                <a:schemeClr val="tx1"/>
              </a:solidFill>
              <a:round/>
              <a:headEnd/>
              <a:tailEnd/>
            </a:ln>
          </p:spPr>
          <p:txBody>
            <a:bodyPr/>
            <a:lstStyle/>
            <a:p>
              <a:endParaRPr lang="en-US"/>
            </a:p>
          </p:txBody>
        </p:sp>
        <p:sp>
          <p:nvSpPr>
            <p:cNvPr id="157724" name="Oval 19"/>
            <p:cNvSpPr>
              <a:spLocks noChangeArrowheads="1"/>
            </p:cNvSpPr>
            <p:nvPr/>
          </p:nvSpPr>
          <p:spPr bwMode="auto">
            <a:xfrm>
              <a:off x="5280" y="1296"/>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57725" name="Oval 21"/>
            <p:cNvSpPr>
              <a:spLocks noChangeArrowheads="1"/>
            </p:cNvSpPr>
            <p:nvPr/>
          </p:nvSpPr>
          <p:spPr bwMode="auto">
            <a:xfrm>
              <a:off x="4224" y="2112"/>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57726" name="Oval 23"/>
            <p:cNvSpPr>
              <a:spLocks noChangeArrowheads="1"/>
            </p:cNvSpPr>
            <p:nvPr/>
          </p:nvSpPr>
          <p:spPr bwMode="auto">
            <a:xfrm>
              <a:off x="3120" y="2112"/>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57727" name="Oval 24"/>
            <p:cNvSpPr>
              <a:spLocks noChangeArrowheads="1"/>
            </p:cNvSpPr>
            <p:nvPr/>
          </p:nvSpPr>
          <p:spPr bwMode="auto">
            <a:xfrm>
              <a:off x="1776" y="2112"/>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57728" name="Line 26"/>
            <p:cNvSpPr>
              <a:spLocks noChangeShapeType="1"/>
            </p:cNvSpPr>
            <p:nvPr/>
          </p:nvSpPr>
          <p:spPr bwMode="auto">
            <a:xfrm>
              <a:off x="336" y="1968"/>
              <a:ext cx="336" cy="384"/>
            </a:xfrm>
            <a:prstGeom prst="line">
              <a:avLst/>
            </a:prstGeom>
            <a:noFill/>
            <a:ln w="9525">
              <a:solidFill>
                <a:schemeClr val="tx1"/>
              </a:solidFill>
              <a:round/>
              <a:headEnd/>
              <a:tailEnd/>
            </a:ln>
          </p:spPr>
          <p:txBody>
            <a:bodyPr/>
            <a:lstStyle/>
            <a:p>
              <a:endParaRPr lang="en-US"/>
            </a:p>
          </p:txBody>
        </p:sp>
        <p:sp>
          <p:nvSpPr>
            <p:cNvPr id="157729" name="Line 30"/>
            <p:cNvSpPr>
              <a:spLocks noChangeShapeType="1"/>
            </p:cNvSpPr>
            <p:nvPr/>
          </p:nvSpPr>
          <p:spPr bwMode="auto">
            <a:xfrm>
              <a:off x="288" y="1392"/>
              <a:ext cx="192" cy="576"/>
            </a:xfrm>
            <a:prstGeom prst="line">
              <a:avLst/>
            </a:prstGeom>
            <a:noFill/>
            <a:ln w="9525">
              <a:solidFill>
                <a:schemeClr val="tx1"/>
              </a:solidFill>
              <a:round/>
              <a:headEnd/>
              <a:tailEnd type="triangle" w="med" len="med"/>
            </a:ln>
          </p:spPr>
          <p:txBody>
            <a:bodyPr/>
            <a:lstStyle/>
            <a:p>
              <a:endParaRPr lang="en-US"/>
            </a:p>
          </p:txBody>
        </p:sp>
        <p:sp>
          <p:nvSpPr>
            <p:cNvPr id="157730" name="Line 35"/>
            <p:cNvSpPr>
              <a:spLocks noChangeShapeType="1"/>
            </p:cNvSpPr>
            <p:nvPr/>
          </p:nvSpPr>
          <p:spPr bwMode="auto">
            <a:xfrm flipV="1">
              <a:off x="1200" y="1728"/>
              <a:ext cx="0" cy="480"/>
            </a:xfrm>
            <a:prstGeom prst="line">
              <a:avLst/>
            </a:prstGeom>
            <a:noFill/>
            <a:ln w="9525">
              <a:solidFill>
                <a:schemeClr val="tx1"/>
              </a:solidFill>
              <a:round/>
              <a:headEnd/>
              <a:tailEnd/>
            </a:ln>
          </p:spPr>
          <p:txBody>
            <a:bodyPr/>
            <a:lstStyle/>
            <a:p>
              <a:endParaRPr lang="en-US"/>
            </a:p>
          </p:txBody>
        </p:sp>
        <p:sp>
          <p:nvSpPr>
            <p:cNvPr id="157731" name="Line 36"/>
            <p:cNvSpPr>
              <a:spLocks noChangeShapeType="1"/>
            </p:cNvSpPr>
            <p:nvPr/>
          </p:nvSpPr>
          <p:spPr bwMode="auto">
            <a:xfrm>
              <a:off x="1200" y="1728"/>
              <a:ext cx="960" cy="0"/>
            </a:xfrm>
            <a:prstGeom prst="line">
              <a:avLst/>
            </a:prstGeom>
            <a:noFill/>
            <a:ln w="9525">
              <a:solidFill>
                <a:schemeClr val="tx1"/>
              </a:solidFill>
              <a:round/>
              <a:headEnd/>
              <a:tailEnd/>
            </a:ln>
          </p:spPr>
          <p:txBody>
            <a:bodyPr/>
            <a:lstStyle/>
            <a:p>
              <a:endParaRPr lang="en-US"/>
            </a:p>
          </p:txBody>
        </p:sp>
        <p:sp>
          <p:nvSpPr>
            <p:cNvPr id="157732" name="Line 37"/>
            <p:cNvSpPr>
              <a:spLocks noChangeShapeType="1"/>
            </p:cNvSpPr>
            <p:nvPr/>
          </p:nvSpPr>
          <p:spPr bwMode="auto">
            <a:xfrm>
              <a:off x="2160" y="1728"/>
              <a:ext cx="0" cy="240"/>
            </a:xfrm>
            <a:prstGeom prst="line">
              <a:avLst/>
            </a:prstGeom>
            <a:noFill/>
            <a:ln w="9525">
              <a:solidFill>
                <a:schemeClr val="tx1"/>
              </a:solidFill>
              <a:round/>
              <a:headEnd/>
              <a:tailEnd type="triangle" w="med" len="med"/>
            </a:ln>
          </p:spPr>
          <p:txBody>
            <a:bodyPr/>
            <a:lstStyle/>
            <a:p>
              <a:endParaRPr lang="en-US"/>
            </a:p>
          </p:txBody>
        </p:sp>
        <p:sp>
          <p:nvSpPr>
            <p:cNvPr id="157733" name="Line 38"/>
            <p:cNvSpPr>
              <a:spLocks noChangeShapeType="1"/>
            </p:cNvSpPr>
            <p:nvPr/>
          </p:nvSpPr>
          <p:spPr bwMode="auto">
            <a:xfrm>
              <a:off x="1794" y="2160"/>
              <a:ext cx="0" cy="384"/>
            </a:xfrm>
            <a:prstGeom prst="line">
              <a:avLst/>
            </a:prstGeom>
            <a:noFill/>
            <a:ln w="9525">
              <a:solidFill>
                <a:schemeClr val="tx1"/>
              </a:solidFill>
              <a:round/>
              <a:headEnd/>
              <a:tailEnd/>
            </a:ln>
          </p:spPr>
          <p:txBody>
            <a:bodyPr/>
            <a:lstStyle/>
            <a:p>
              <a:endParaRPr lang="en-US"/>
            </a:p>
          </p:txBody>
        </p:sp>
        <p:sp>
          <p:nvSpPr>
            <p:cNvPr id="157734" name="Line 39"/>
            <p:cNvSpPr>
              <a:spLocks noChangeShapeType="1"/>
            </p:cNvSpPr>
            <p:nvPr/>
          </p:nvSpPr>
          <p:spPr bwMode="auto">
            <a:xfrm flipH="1">
              <a:off x="864" y="2544"/>
              <a:ext cx="960" cy="0"/>
            </a:xfrm>
            <a:prstGeom prst="line">
              <a:avLst/>
            </a:prstGeom>
            <a:noFill/>
            <a:ln w="9525">
              <a:solidFill>
                <a:schemeClr val="tx1"/>
              </a:solidFill>
              <a:round/>
              <a:headEnd/>
              <a:tailEnd/>
            </a:ln>
          </p:spPr>
          <p:txBody>
            <a:bodyPr/>
            <a:lstStyle/>
            <a:p>
              <a:endParaRPr lang="en-US"/>
            </a:p>
          </p:txBody>
        </p:sp>
        <p:sp>
          <p:nvSpPr>
            <p:cNvPr id="157735" name="Line 40"/>
            <p:cNvSpPr>
              <a:spLocks noChangeShapeType="1"/>
            </p:cNvSpPr>
            <p:nvPr/>
          </p:nvSpPr>
          <p:spPr bwMode="auto">
            <a:xfrm flipV="1">
              <a:off x="864" y="2352"/>
              <a:ext cx="0" cy="192"/>
            </a:xfrm>
            <a:prstGeom prst="line">
              <a:avLst/>
            </a:prstGeom>
            <a:noFill/>
            <a:ln w="9525">
              <a:solidFill>
                <a:schemeClr val="tx1"/>
              </a:solidFill>
              <a:round/>
              <a:headEnd/>
              <a:tailEnd type="triangle" w="med" len="med"/>
            </a:ln>
          </p:spPr>
          <p:txBody>
            <a:bodyPr/>
            <a:lstStyle/>
            <a:p>
              <a:endParaRPr lang="en-US"/>
            </a:p>
          </p:txBody>
        </p:sp>
        <p:sp>
          <p:nvSpPr>
            <p:cNvPr id="157736" name="Line 41"/>
            <p:cNvSpPr>
              <a:spLocks noChangeShapeType="1"/>
            </p:cNvSpPr>
            <p:nvPr/>
          </p:nvSpPr>
          <p:spPr bwMode="auto">
            <a:xfrm flipV="1">
              <a:off x="2601" y="1728"/>
              <a:ext cx="0" cy="432"/>
            </a:xfrm>
            <a:prstGeom prst="line">
              <a:avLst/>
            </a:prstGeom>
            <a:noFill/>
            <a:ln w="9525">
              <a:solidFill>
                <a:schemeClr val="tx1"/>
              </a:solidFill>
              <a:round/>
              <a:headEnd/>
              <a:tailEnd/>
            </a:ln>
          </p:spPr>
          <p:txBody>
            <a:bodyPr/>
            <a:lstStyle/>
            <a:p>
              <a:endParaRPr lang="en-US"/>
            </a:p>
          </p:txBody>
        </p:sp>
        <p:sp>
          <p:nvSpPr>
            <p:cNvPr id="157737" name="Line 42"/>
            <p:cNvSpPr>
              <a:spLocks noChangeShapeType="1"/>
            </p:cNvSpPr>
            <p:nvPr/>
          </p:nvSpPr>
          <p:spPr bwMode="auto">
            <a:xfrm>
              <a:off x="2592" y="1728"/>
              <a:ext cx="864" cy="0"/>
            </a:xfrm>
            <a:prstGeom prst="line">
              <a:avLst/>
            </a:prstGeom>
            <a:noFill/>
            <a:ln w="9525">
              <a:solidFill>
                <a:schemeClr val="tx1"/>
              </a:solidFill>
              <a:round/>
              <a:headEnd/>
              <a:tailEnd/>
            </a:ln>
          </p:spPr>
          <p:txBody>
            <a:bodyPr/>
            <a:lstStyle/>
            <a:p>
              <a:endParaRPr lang="en-US"/>
            </a:p>
          </p:txBody>
        </p:sp>
        <p:sp>
          <p:nvSpPr>
            <p:cNvPr id="157738" name="Line 43"/>
            <p:cNvSpPr>
              <a:spLocks noChangeShapeType="1"/>
            </p:cNvSpPr>
            <p:nvPr/>
          </p:nvSpPr>
          <p:spPr bwMode="auto">
            <a:xfrm>
              <a:off x="3456" y="1728"/>
              <a:ext cx="0" cy="240"/>
            </a:xfrm>
            <a:prstGeom prst="line">
              <a:avLst/>
            </a:prstGeom>
            <a:noFill/>
            <a:ln w="9525">
              <a:solidFill>
                <a:schemeClr val="tx1"/>
              </a:solidFill>
              <a:round/>
              <a:headEnd/>
              <a:tailEnd type="triangle" w="med" len="med"/>
            </a:ln>
          </p:spPr>
          <p:txBody>
            <a:bodyPr/>
            <a:lstStyle/>
            <a:p>
              <a:endParaRPr lang="en-US"/>
            </a:p>
          </p:txBody>
        </p:sp>
        <p:sp>
          <p:nvSpPr>
            <p:cNvPr id="157739" name="Line 45"/>
            <p:cNvSpPr>
              <a:spLocks noChangeShapeType="1"/>
            </p:cNvSpPr>
            <p:nvPr/>
          </p:nvSpPr>
          <p:spPr bwMode="auto">
            <a:xfrm flipH="1">
              <a:off x="2256" y="2592"/>
              <a:ext cx="864" cy="0"/>
            </a:xfrm>
            <a:prstGeom prst="line">
              <a:avLst/>
            </a:prstGeom>
            <a:noFill/>
            <a:ln w="9525">
              <a:solidFill>
                <a:schemeClr val="tx1"/>
              </a:solidFill>
              <a:round/>
              <a:headEnd/>
              <a:tailEnd/>
            </a:ln>
          </p:spPr>
          <p:txBody>
            <a:bodyPr/>
            <a:lstStyle/>
            <a:p>
              <a:endParaRPr lang="en-US"/>
            </a:p>
          </p:txBody>
        </p:sp>
        <p:sp>
          <p:nvSpPr>
            <p:cNvPr id="157740" name="Line 46"/>
            <p:cNvSpPr>
              <a:spLocks noChangeShapeType="1"/>
            </p:cNvSpPr>
            <p:nvPr/>
          </p:nvSpPr>
          <p:spPr bwMode="auto">
            <a:xfrm flipV="1">
              <a:off x="2256" y="2352"/>
              <a:ext cx="0" cy="240"/>
            </a:xfrm>
            <a:prstGeom prst="line">
              <a:avLst/>
            </a:prstGeom>
            <a:noFill/>
            <a:ln w="9525">
              <a:solidFill>
                <a:schemeClr val="tx1"/>
              </a:solidFill>
              <a:round/>
              <a:headEnd/>
              <a:tailEnd type="triangle" w="med" len="med"/>
            </a:ln>
          </p:spPr>
          <p:txBody>
            <a:bodyPr/>
            <a:lstStyle/>
            <a:p>
              <a:endParaRPr lang="en-US"/>
            </a:p>
          </p:txBody>
        </p:sp>
        <p:sp>
          <p:nvSpPr>
            <p:cNvPr id="157741" name="Line 47"/>
            <p:cNvSpPr>
              <a:spLocks noChangeShapeType="1"/>
            </p:cNvSpPr>
            <p:nvPr/>
          </p:nvSpPr>
          <p:spPr bwMode="auto">
            <a:xfrm>
              <a:off x="3120" y="2160"/>
              <a:ext cx="0" cy="432"/>
            </a:xfrm>
            <a:prstGeom prst="line">
              <a:avLst/>
            </a:prstGeom>
            <a:noFill/>
            <a:ln w="9525">
              <a:solidFill>
                <a:schemeClr val="tx1"/>
              </a:solidFill>
              <a:round/>
              <a:headEnd/>
              <a:tailEnd/>
            </a:ln>
          </p:spPr>
          <p:txBody>
            <a:bodyPr/>
            <a:lstStyle/>
            <a:p>
              <a:endParaRPr lang="en-US"/>
            </a:p>
          </p:txBody>
        </p:sp>
        <p:sp>
          <p:nvSpPr>
            <p:cNvPr id="157742" name="Line 48"/>
            <p:cNvSpPr>
              <a:spLocks noChangeShapeType="1"/>
            </p:cNvSpPr>
            <p:nvPr/>
          </p:nvSpPr>
          <p:spPr bwMode="auto">
            <a:xfrm flipV="1">
              <a:off x="3801" y="1728"/>
              <a:ext cx="0" cy="432"/>
            </a:xfrm>
            <a:prstGeom prst="line">
              <a:avLst/>
            </a:prstGeom>
            <a:noFill/>
            <a:ln w="9525">
              <a:solidFill>
                <a:schemeClr val="tx1"/>
              </a:solidFill>
              <a:round/>
              <a:headEnd/>
              <a:tailEnd/>
            </a:ln>
          </p:spPr>
          <p:txBody>
            <a:bodyPr/>
            <a:lstStyle/>
            <a:p>
              <a:endParaRPr lang="en-US"/>
            </a:p>
          </p:txBody>
        </p:sp>
        <p:sp>
          <p:nvSpPr>
            <p:cNvPr id="157743" name="Line 49"/>
            <p:cNvSpPr>
              <a:spLocks noChangeShapeType="1"/>
            </p:cNvSpPr>
            <p:nvPr/>
          </p:nvSpPr>
          <p:spPr bwMode="auto">
            <a:xfrm>
              <a:off x="3792" y="1728"/>
              <a:ext cx="816" cy="0"/>
            </a:xfrm>
            <a:prstGeom prst="line">
              <a:avLst/>
            </a:prstGeom>
            <a:noFill/>
            <a:ln w="9525">
              <a:solidFill>
                <a:schemeClr val="tx1"/>
              </a:solidFill>
              <a:round/>
              <a:headEnd/>
              <a:tailEnd/>
            </a:ln>
          </p:spPr>
          <p:txBody>
            <a:bodyPr/>
            <a:lstStyle/>
            <a:p>
              <a:endParaRPr lang="en-US"/>
            </a:p>
          </p:txBody>
        </p:sp>
        <p:sp>
          <p:nvSpPr>
            <p:cNvPr id="157744" name="Line 50"/>
            <p:cNvSpPr>
              <a:spLocks noChangeShapeType="1"/>
            </p:cNvSpPr>
            <p:nvPr/>
          </p:nvSpPr>
          <p:spPr bwMode="auto">
            <a:xfrm>
              <a:off x="4608" y="1728"/>
              <a:ext cx="0" cy="240"/>
            </a:xfrm>
            <a:prstGeom prst="line">
              <a:avLst/>
            </a:prstGeom>
            <a:noFill/>
            <a:ln w="9525">
              <a:solidFill>
                <a:schemeClr val="tx1"/>
              </a:solidFill>
              <a:round/>
              <a:headEnd/>
              <a:tailEnd type="triangle" w="med" len="med"/>
            </a:ln>
          </p:spPr>
          <p:txBody>
            <a:bodyPr/>
            <a:lstStyle/>
            <a:p>
              <a:endParaRPr lang="en-US"/>
            </a:p>
          </p:txBody>
        </p:sp>
        <p:sp>
          <p:nvSpPr>
            <p:cNvPr id="157745" name="Line 51"/>
            <p:cNvSpPr>
              <a:spLocks noChangeShapeType="1"/>
            </p:cNvSpPr>
            <p:nvPr/>
          </p:nvSpPr>
          <p:spPr bwMode="auto">
            <a:xfrm>
              <a:off x="4272" y="2112"/>
              <a:ext cx="0" cy="432"/>
            </a:xfrm>
            <a:prstGeom prst="line">
              <a:avLst/>
            </a:prstGeom>
            <a:noFill/>
            <a:ln w="9525">
              <a:solidFill>
                <a:schemeClr val="tx1"/>
              </a:solidFill>
              <a:round/>
              <a:headEnd/>
              <a:tailEnd/>
            </a:ln>
          </p:spPr>
          <p:txBody>
            <a:bodyPr/>
            <a:lstStyle/>
            <a:p>
              <a:endParaRPr lang="en-US"/>
            </a:p>
          </p:txBody>
        </p:sp>
        <p:sp>
          <p:nvSpPr>
            <p:cNvPr id="157746" name="Line 52"/>
            <p:cNvSpPr>
              <a:spLocks noChangeShapeType="1"/>
            </p:cNvSpPr>
            <p:nvPr/>
          </p:nvSpPr>
          <p:spPr bwMode="auto">
            <a:xfrm flipH="1">
              <a:off x="3456" y="2544"/>
              <a:ext cx="816" cy="0"/>
            </a:xfrm>
            <a:prstGeom prst="line">
              <a:avLst/>
            </a:prstGeom>
            <a:noFill/>
            <a:ln w="9525">
              <a:solidFill>
                <a:schemeClr val="tx1"/>
              </a:solidFill>
              <a:round/>
              <a:headEnd/>
              <a:tailEnd/>
            </a:ln>
          </p:spPr>
          <p:txBody>
            <a:bodyPr/>
            <a:lstStyle/>
            <a:p>
              <a:endParaRPr lang="en-US"/>
            </a:p>
          </p:txBody>
        </p:sp>
        <p:sp>
          <p:nvSpPr>
            <p:cNvPr id="157747" name="Line 54"/>
            <p:cNvSpPr>
              <a:spLocks noChangeShapeType="1"/>
            </p:cNvSpPr>
            <p:nvPr/>
          </p:nvSpPr>
          <p:spPr bwMode="auto">
            <a:xfrm flipH="1">
              <a:off x="4848" y="1344"/>
              <a:ext cx="480" cy="624"/>
            </a:xfrm>
            <a:prstGeom prst="line">
              <a:avLst/>
            </a:prstGeom>
            <a:noFill/>
            <a:ln w="9525">
              <a:solidFill>
                <a:schemeClr val="tx1"/>
              </a:solidFill>
              <a:round/>
              <a:headEnd/>
              <a:tailEnd type="triangle" w="med" len="med"/>
            </a:ln>
          </p:spPr>
          <p:txBody>
            <a:bodyPr/>
            <a:lstStyle/>
            <a:p>
              <a:endParaRPr lang="en-US"/>
            </a:p>
          </p:txBody>
        </p:sp>
        <p:sp>
          <p:nvSpPr>
            <p:cNvPr id="157748" name="Line 55"/>
            <p:cNvSpPr>
              <a:spLocks noChangeShapeType="1"/>
            </p:cNvSpPr>
            <p:nvPr/>
          </p:nvSpPr>
          <p:spPr bwMode="auto">
            <a:xfrm>
              <a:off x="1200" y="2352"/>
              <a:ext cx="0" cy="864"/>
            </a:xfrm>
            <a:prstGeom prst="line">
              <a:avLst/>
            </a:prstGeom>
            <a:noFill/>
            <a:ln w="9525">
              <a:solidFill>
                <a:schemeClr val="tx1"/>
              </a:solidFill>
              <a:round/>
              <a:headEnd/>
              <a:tailEnd type="triangle" w="med" len="med"/>
            </a:ln>
          </p:spPr>
          <p:txBody>
            <a:bodyPr/>
            <a:lstStyle/>
            <a:p>
              <a:endParaRPr lang="en-US"/>
            </a:p>
          </p:txBody>
        </p:sp>
        <p:sp>
          <p:nvSpPr>
            <p:cNvPr id="157749" name="Line 57"/>
            <p:cNvSpPr>
              <a:spLocks noChangeShapeType="1"/>
            </p:cNvSpPr>
            <p:nvPr/>
          </p:nvSpPr>
          <p:spPr bwMode="auto">
            <a:xfrm>
              <a:off x="480" y="2352"/>
              <a:ext cx="0" cy="816"/>
            </a:xfrm>
            <a:prstGeom prst="line">
              <a:avLst/>
            </a:prstGeom>
            <a:noFill/>
            <a:ln w="9525">
              <a:solidFill>
                <a:schemeClr val="tx1"/>
              </a:solidFill>
              <a:round/>
              <a:headEnd/>
              <a:tailEnd type="triangle" w="med" len="med"/>
            </a:ln>
          </p:spPr>
          <p:txBody>
            <a:bodyPr/>
            <a:lstStyle/>
            <a:p>
              <a:endParaRPr lang="en-US"/>
            </a:p>
          </p:txBody>
        </p:sp>
      </p:grpSp>
      <p:sp>
        <p:nvSpPr>
          <p:cNvPr id="157709" name="Text Box 58"/>
          <p:cNvSpPr txBox="1">
            <a:spLocks noChangeArrowheads="1"/>
          </p:cNvSpPr>
          <p:nvPr/>
        </p:nvSpPr>
        <p:spPr bwMode="auto">
          <a:xfrm>
            <a:off x="76200" y="5181600"/>
            <a:ext cx="1524000" cy="366713"/>
          </a:xfrm>
          <a:prstGeom prst="rect">
            <a:avLst/>
          </a:prstGeom>
          <a:noFill/>
          <a:ln w="9525">
            <a:noFill/>
            <a:miter lim="800000"/>
            <a:headEnd/>
            <a:tailEnd/>
          </a:ln>
        </p:spPr>
        <p:txBody>
          <a:bodyPr>
            <a:spAutoFit/>
          </a:bodyPr>
          <a:lstStyle/>
          <a:p>
            <a:pPr>
              <a:spcBef>
                <a:spcPct val="50000"/>
              </a:spcBef>
            </a:pPr>
            <a:r>
              <a:rPr lang="en-US" b="1"/>
              <a:t>BACK[PTR]</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idx="1"/>
          </p:nvPr>
        </p:nvSpPr>
        <p:spPr>
          <a:xfrm>
            <a:off x="0" y="0"/>
            <a:ext cx="9144000" cy="6858000"/>
          </a:xfrm>
        </p:spPr>
        <p:txBody>
          <a:bodyPr>
            <a:normAutofit fontScale="92500" lnSpcReduction="10000"/>
          </a:bodyPr>
          <a:lstStyle/>
          <a:p>
            <a:pPr algn="ctr" eaLnBrk="1" hangingPunct="1">
              <a:buFontTx/>
              <a:buNone/>
            </a:pPr>
            <a:r>
              <a:rPr lang="en-US" sz="3200" b="1" smtClean="0"/>
              <a:t>Operations on a Two-way list</a:t>
            </a:r>
          </a:p>
          <a:p>
            <a:pPr eaLnBrk="1" hangingPunct="1"/>
            <a:r>
              <a:rPr lang="en-US" smtClean="0"/>
              <a:t>Traversal</a:t>
            </a:r>
          </a:p>
          <a:p>
            <a:pPr eaLnBrk="1" hangingPunct="1"/>
            <a:r>
              <a:rPr lang="en-US" smtClean="0"/>
              <a:t>Algorithm: </a:t>
            </a:r>
            <a:r>
              <a:rPr lang="en-US" b="1" smtClean="0"/>
              <a:t>Traversal</a:t>
            </a:r>
          </a:p>
          <a:p>
            <a:pPr eaLnBrk="1" hangingPunct="1">
              <a:buFontTx/>
              <a:buNone/>
            </a:pPr>
            <a:r>
              <a:rPr lang="en-US" smtClean="0"/>
              <a:t>                   This algorithm traverses a two-way list. FORW and BACK </a:t>
            </a:r>
          </a:p>
          <a:p>
            <a:pPr eaLnBrk="1" hangingPunct="1">
              <a:buFontTx/>
              <a:buNone/>
            </a:pPr>
            <a:r>
              <a:rPr lang="en-US" smtClean="0"/>
              <a:t>                   are the two address parts of each node containing the address</a:t>
            </a:r>
          </a:p>
          <a:p>
            <a:pPr eaLnBrk="1" hangingPunct="1">
              <a:buFontTx/>
              <a:buNone/>
            </a:pPr>
            <a:r>
              <a:rPr lang="en-US" smtClean="0"/>
              <a:t>                   of next node and previous node respectively. INFO is the</a:t>
            </a:r>
          </a:p>
          <a:p>
            <a:pPr eaLnBrk="1" hangingPunct="1">
              <a:buFontTx/>
              <a:buNone/>
            </a:pPr>
            <a:r>
              <a:rPr lang="en-US" smtClean="0"/>
              <a:t>                   information part of each node. START contains the address</a:t>
            </a:r>
          </a:p>
          <a:p>
            <a:pPr eaLnBrk="1" hangingPunct="1">
              <a:buFontTx/>
              <a:buNone/>
            </a:pPr>
            <a:r>
              <a:rPr lang="en-US" smtClean="0"/>
              <a:t>                   of the first node</a:t>
            </a:r>
          </a:p>
          <a:p>
            <a:pPr eaLnBrk="1" hangingPunct="1">
              <a:buFontTx/>
              <a:buNone/>
            </a:pPr>
            <a:r>
              <a:rPr lang="en-US" smtClean="0"/>
              <a:t>Step 1: Set PTR:=START</a:t>
            </a:r>
          </a:p>
          <a:p>
            <a:pPr eaLnBrk="1" hangingPunct="1">
              <a:buFontTx/>
              <a:buNone/>
            </a:pPr>
            <a:r>
              <a:rPr lang="en-US" smtClean="0"/>
              <a:t>Step 2: Repeat while PTR</a:t>
            </a:r>
            <a:r>
              <a:rPr lang="en-US" smtClean="0">
                <a:cs typeface="Times New Roman" pitchFamily="18" charset="0"/>
              </a:rPr>
              <a:t>≠ NULL</a:t>
            </a:r>
          </a:p>
          <a:p>
            <a:pPr eaLnBrk="1" hangingPunct="1">
              <a:buFontTx/>
              <a:buNone/>
            </a:pPr>
            <a:r>
              <a:rPr lang="en-US" smtClean="0">
                <a:cs typeface="Times New Roman" pitchFamily="18" charset="0"/>
              </a:rPr>
              <a:t>             Apply PROCESS to INFO[PTR]</a:t>
            </a:r>
          </a:p>
          <a:p>
            <a:pPr eaLnBrk="1" hangingPunct="1">
              <a:buFontTx/>
              <a:buNone/>
            </a:pPr>
            <a:r>
              <a:rPr lang="en-US" smtClean="0">
                <a:cs typeface="Times New Roman" pitchFamily="18" charset="0"/>
              </a:rPr>
              <a:t>Step 3: Set PTR:=FORW[PTR]</a:t>
            </a:r>
          </a:p>
          <a:p>
            <a:pPr eaLnBrk="1" hangingPunct="1">
              <a:buFontTx/>
              <a:buNone/>
            </a:pPr>
            <a:r>
              <a:rPr lang="en-US" smtClean="0">
                <a:cs typeface="Times New Roman" pitchFamily="18" charset="0"/>
              </a:rPr>
              <a:t>            [End of Step 2 Loop]</a:t>
            </a:r>
          </a:p>
          <a:p>
            <a:pPr eaLnBrk="1" hangingPunct="1">
              <a:buFontTx/>
              <a:buNone/>
            </a:pPr>
            <a:r>
              <a:rPr lang="en-US" smtClean="0">
                <a:cs typeface="Times New Roman" pitchFamily="18" charset="0"/>
              </a:rPr>
              <a:t>Step 4: Exit </a:t>
            </a:r>
          </a:p>
          <a:p>
            <a:pPr eaLnBrk="1" hangingPunct="1"/>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idx="1"/>
          </p:nvPr>
        </p:nvSpPr>
        <p:spPr>
          <a:xfrm>
            <a:off x="0" y="0"/>
            <a:ext cx="9144000" cy="6858000"/>
          </a:xfrm>
        </p:spPr>
        <p:txBody>
          <a:bodyPr>
            <a:normAutofit/>
          </a:bodyPr>
          <a:lstStyle/>
          <a:p>
            <a:pPr eaLnBrk="1" hangingPunct="1"/>
            <a:r>
              <a:rPr lang="en-US" smtClean="0"/>
              <a:t>Algorithm: SEARCH(INFO,FORW,BACK,ITEM,START,LOC)</a:t>
            </a:r>
          </a:p>
          <a:p>
            <a:pPr eaLnBrk="1" hangingPunct="1">
              <a:buFontTx/>
              <a:buNone/>
            </a:pPr>
            <a:r>
              <a:rPr lang="en-US" smtClean="0"/>
              <a:t>                  This algorithm searches the location  LOC of  ITEM in a two-</a:t>
            </a:r>
          </a:p>
          <a:p>
            <a:pPr eaLnBrk="1" hangingPunct="1">
              <a:buFontTx/>
              <a:buNone/>
            </a:pPr>
            <a:r>
              <a:rPr lang="en-US" smtClean="0"/>
              <a:t>                  way list  and sets LOC=NULL if ITEM is not found in the list</a:t>
            </a:r>
          </a:p>
          <a:p>
            <a:pPr eaLnBrk="1" hangingPunct="1"/>
            <a:r>
              <a:rPr lang="en-US" smtClean="0"/>
              <a:t>Step 1: Set PTR:=START</a:t>
            </a:r>
          </a:p>
          <a:p>
            <a:pPr eaLnBrk="1" hangingPunct="1"/>
            <a:r>
              <a:rPr lang="en-US" smtClean="0"/>
              <a:t>Step 2: Repeat while PTR</a:t>
            </a:r>
            <a:r>
              <a:rPr lang="en-US" smtClean="0">
                <a:cs typeface="Times New Roman" pitchFamily="18" charset="0"/>
              </a:rPr>
              <a:t>≠NULL and INFO[PTR]≠ITEM</a:t>
            </a:r>
          </a:p>
          <a:p>
            <a:pPr eaLnBrk="1" hangingPunct="1">
              <a:buFontTx/>
              <a:buNone/>
            </a:pPr>
            <a:r>
              <a:rPr lang="en-US" smtClean="0">
                <a:cs typeface="Times New Roman" pitchFamily="18" charset="0"/>
              </a:rPr>
              <a:t>              Set PTR:=FORW[PTR]</a:t>
            </a:r>
          </a:p>
          <a:p>
            <a:pPr eaLnBrk="1" hangingPunct="1">
              <a:buFontTx/>
              <a:buNone/>
            </a:pPr>
            <a:r>
              <a:rPr lang="en-US" smtClean="0">
                <a:cs typeface="Times New Roman" pitchFamily="18" charset="0"/>
              </a:rPr>
              <a:t>              [End of Loop]</a:t>
            </a:r>
          </a:p>
          <a:p>
            <a:pPr eaLnBrk="1" hangingPunct="1"/>
            <a:r>
              <a:rPr lang="en-US" smtClean="0">
                <a:cs typeface="Times New Roman" pitchFamily="18" charset="0"/>
              </a:rPr>
              <a:t>Step 3: If INFO[PTR]=ITEM, then:</a:t>
            </a:r>
          </a:p>
          <a:p>
            <a:pPr eaLnBrk="1" hangingPunct="1">
              <a:buFontTx/>
              <a:buNone/>
            </a:pPr>
            <a:r>
              <a:rPr lang="en-US" smtClean="0">
                <a:cs typeface="Times New Roman" pitchFamily="18" charset="0"/>
              </a:rPr>
              <a:t>              Set LOC:=PTR</a:t>
            </a:r>
          </a:p>
          <a:p>
            <a:pPr eaLnBrk="1" hangingPunct="1">
              <a:buFontTx/>
              <a:buNone/>
            </a:pPr>
            <a:r>
              <a:rPr lang="en-US" smtClean="0">
                <a:cs typeface="Times New Roman" pitchFamily="18" charset="0"/>
              </a:rPr>
              <a:t>              Else:</a:t>
            </a:r>
          </a:p>
          <a:p>
            <a:pPr eaLnBrk="1" hangingPunct="1">
              <a:buFontTx/>
              <a:buNone/>
            </a:pPr>
            <a:r>
              <a:rPr lang="en-US" smtClean="0">
                <a:cs typeface="Times New Roman" pitchFamily="18" charset="0"/>
              </a:rPr>
              <a:t>             Set LOC:=NULL</a:t>
            </a:r>
          </a:p>
          <a:p>
            <a:pPr eaLnBrk="1" hangingPunct="1"/>
            <a:r>
              <a:rPr lang="en-US" smtClean="0">
                <a:cs typeface="Times New Roman" pitchFamily="18" charset="0"/>
              </a:rPr>
              <a:t>Step 4: Return</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idx="1"/>
          </p:nvPr>
        </p:nvSpPr>
        <p:spPr>
          <a:xfrm>
            <a:off x="0" y="0"/>
            <a:ext cx="9144000" cy="6858000"/>
          </a:xfrm>
        </p:spPr>
        <p:txBody>
          <a:bodyPr>
            <a:normAutofit/>
          </a:bodyPr>
          <a:lstStyle/>
          <a:p>
            <a:pPr eaLnBrk="1" hangingPunct="1"/>
            <a:r>
              <a:rPr lang="en-US" smtClean="0"/>
              <a:t>Algorithm: DELETE(INFO,FROW,BACK,START,AVAIL,LOC)</a:t>
            </a:r>
          </a:p>
          <a:p>
            <a:pPr eaLnBrk="1" hangingPunct="1">
              <a:buFontTx/>
              <a:buNone/>
            </a:pPr>
            <a:r>
              <a:rPr lang="en-US" smtClean="0"/>
              <a:t>                   This algorithm deletes a node from a two-way list</a:t>
            </a:r>
          </a:p>
          <a:p>
            <a:pPr eaLnBrk="1" hangingPunct="1"/>
            <a:r>
              <a:rPr lang="en-US" smtClean="0"/>
              <a:t>Step 1: If LOC=START , then:</a:t>
            </a:r>
          </a:p>
          <a:p>
            <a:pPr eaLnBrk="1" hangingPunct="1">
              <a:buFontTx/>
              <a:buNone/>
            </a:pPr>
            <a:r>
              <a:rPr lang="en-US" smtClean="0"/>
              <a:t>                START:=FORW[START]</a:t>
            </a:r>
          </a:p>
          <a:p>
            <a:pPr eaLnBrk="1" hangingPunct="1">
              <a:buFontTx/>
              <a:buNone/>
            </a:pPr>
            <a:r>
              <a:rPr lang="en-US" smtClean="0"/>
              <a:t>                BACK[START]:=NULL</a:t>
            </a:r>
          </a:p>
          <a:p>
            <a:pPr eaLnBrk="1" hangingPunct="1">
              <a:buFontTx/>
              <a:buNone/>
            </a:pPr>
            <a:r>
              <a:rPr lang="en-US" smtClean="0"/>
              <a:t>                Return</a:t>
            </a:r>
          </a:p>
          <a:p>
            <a:pPr eaLnBrk="1" hangingPunct="1"/>
            <a:r>
              <a:rPr lang="en-US" smtClean="0"/>
              <a:t>Step 2: [Delete node] Set FORW[BACK[LOC]]:=FORW[LOC]</a:t>
            </a:r>
          </a:p>
          <a:p>
            <a:pPr eaLnBrk="1" hangingPunct="1">
              <a:buFontTx/>
              <a:buNone/>
            </a:pPr>
            <a:r>
              <a:rPr lang="en-US" smtClean="0"/>
              <a:t>                             Set BACK[FORW[LOC]]:=BACK[LOC]</a:t>
            </a:r>
          </a:p>
          <a:p>
            <a:pPr eaLnBrk="1" hangingPunct="1"/>
            <a:r>
              <a:rPr lang="en-US" smtClean="0"/>
              <a:t>Step 3: [Returning node to AVAIL]</a:t>
            </a:r>
          </a:p>
          <a:p>
            <a:pPr eaLnBrk="1" hangingPunct="1">
              <a:buFontTx/>
              <a:buNone/>
            </a:pPr>
            <a:r>
              <a:rPr lang="en-US" smtClean="0"/>
              <a:t>                             Set FORW[LOC]:=AVAIL and AVAIL:=LOC</a:t>
            </a:r>
          </a:p>
          <a:p>
            <a:pPr eaLnBrk="1" hangingPunct="1"/>
            <a:r>
              <a:rPr lang="en-US" smtClean="0"/>
              <a:t>Step 4: Return</a:t>
            </a:r>
          </a:p>
          <a:p>
            <a:pPr eaLnBrk="1" hangingPunct="1">
              <a:buFontTx/>
              <a:buNone/>
            </a:pPr>
            <a:endParaRPr lang="en-US" smtClean="0"/>
          </a:p>
          <a:p>
            <a:pPr eaLnBrk="1" hangingPunct="1"/>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idx="1"/>
          </p:nvPr>
        </p:nvSpPr>
        <p:spPr>
          <a:xfrm>
            <a:off x="0" y="0"/>
            <a:ext cx="9144000" cy="6858000"/>
          </a:xfrm>
        </p:spPr>
        <p:txBody>
          <a:bodyPr>
            <a:normAutofit/>
          </a:bodyPr>
          <a:lstStyle/>
          <a:p>
            <a:pPr eaLnBrk="1" hangingPunct="1"/>
            <a:r>
              <a:rPr lang="en-US" smtClean="0"/>
              <a:t>Algorithm:INSRT (</a:t>
            </a:r>
            <a:r>
              <a:rPr lang="en-US" sz="2000" smtClean="0"/>
              <a:t>INFO,FORW,BACK,START,AVAIL,LOCA, LOCB, ITEM)</a:t>
            </a:r>
          </a:p>
          <a:p>
            <a:pPr eaLnBrk="1" hangingPunct="1">
              <a:buFontTx/>
              <a:buNone/>
            </a:pPr>
            <a:r>
              <a:rPr lang="en-US" smtClean="0"/>
              <a:t>                      This algorithm inserts an item in a doubly linked list. LOCA and LOCB location of adjacent nodes A and B</a:t>
            </a:r>
          </a:p>
          <a:p>
            <a:pPr eaLnBrk="1" hangingPunct="1"/>
            <a:r>
              <a:rPr lang="en-US" smtClean="0"/>
              <a:t>Step 1: [OVERFLOW] If AVAIL=NULL, then:</a:t>
            </a:r>
          </a:p>
          <a:p>
            <a:pPr eaLnBrk="1" hangingPunct="1">
              <a:buFontTx/>
              <a:buNone/>
            </a:pPr>
            <a:r>
              <a:rPr lang="en-US" smtClean="0"/>
              <a:t>                     Write: OVERFLOW</a:t>
            </a:r>
          </a:p>
          <a:p>
            <a:pPr eaLnBrk="1" hangingPunct="1">
              <a:buFontTx/>
              <a:buNone/>
            </a:pPr>
            <a:r>
              <a:rPr lang="en-US" smtClean="0"/>
              <a:t>                     Return</a:t>
            </a:r>
          </a:p>
          <a:p>
            <a:pPr eaLnBrk="1" hangingPunct="1"/>
            <a:r>
              <a:rPr lang="en-US" smtClean="0"/>
              <a:t>Step 2: Set NEW:=AVAIL and AVAIL:=LINK[AVAIL]</a:t>
            </a:r>
          </a:p>
          <a:p>
            <a:pPr eaLnBrk="1" hangingPunct="1">
              <a:buFontTx/>
              <a:buNone/>
            </a:pPr>
            <a:r>
              <a:rPr lang="en-US" smtClean="0"/>
              <a:t>            Set INFO[NEW]:=ITEM</a:t>
            </a:r>
          </a:p>
          <a:p>
            <a:pPr eaLnBrk="1" hangingPunct="1"/>
            <a:r>
              <a:rPr lang="en-US" smtClean="0"/>
              <a:t>Step 3: Set FORW[LOCA]:=NEW and BACK[NEW]:=LOCA</a:t>
            </a:r>
          </a:p>
          <a:p>
            <a:pPr eaLnBrk="1" hangingPunct="1">
              <a:buFontTx/>
              <a:buNone/>
            </a:pPr>
            <a:r>
              <a:rPr lang="en-US" smtClean="0"/>
              <a:t>             Set FORW[NEW]:=LOCB and BACK[LOCB]:=NEW</a:t>
            </a:r>
          </a:p>
          <a:p>
            <a:pPr eaLnBrk="1" hangingPunct="1"/>
            <a:r>
              <a:rPr lang="en-US" smtClean="0"/>
              <a:t>Step 4: Return </a:t>
            </a:r>
          </a:p>
          <a:p>
            <a:pPr eaLnBrk="1" hangingPunct="1"/>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5"/>
          <p:cNvSpPr>
            <a:spLocks noChangeArrowheads="1"/>
          </p:cNvSpPr>
          <p:nvPr/>
        </p:nvSpPr>
        <p:spPr bwMode="auto">
          <a:xfrm>
            <a:off x="609600" y="1752600"/>
            <a:ext cx="17526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2819" name="Rectangle 6"/>
          <p:cNvSpPr>
            <a:spLocks noChangeArrowheads="1"/>
          </p:cNvSpPr>
          <p:nvPr/>
        </p:nvSpPr>
        <p:spPr bwMode="auto">
          <a:xfrm>
            <a:off x="2667000" y="1752600"/>
            <a:ext cx="18288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2820" name="Rectangle 7"/>
          <p:cNvSpPr>
            <a:spLocks noChangeArrowheads="1"/>
          </p:cNvSpPr>
          <p:nvPr/>
        </p:nvSpPr>
        <p:spPr bwMode="auto">
          <a:xfrm>
            <a:off x="4800600" y="1752600"/>
            <a:ext cx="16002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2821" name="Rectangle 8"/>
          <p:cNvSpPr>
            <a:spLocks noChangeArrowheads="1"/>
          </p:cNvSpPr>
          <p:nvPr/>
        </p:nvSpPr>
        <p:spPr bwMode="auto">
          <a:xfrm>
            <a:off x="6629400" y="1752600"/>
            <a:ext cx="16764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2822" name="Rectangle 9"/>
          <p:cNvSpPr>
            <a:spLocks noChangeArrowheads="1"/>
          </p:cNvSpPr>
          <p:nvPr/>
        </p:nvSpPr>
        <p:spPr bwMode="auto">
          <a:xfrm>
            <a:off x="8229600" y="457200"/>
            <a:ext cx="5334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2823" name="Rectangle 10"/>
          <p:cNvSpPr>
            <a:spLocks noChangeArrowheads="1"/>
          </p:cNvSpPr>
          <p:nvPr/>
        </p:nvSpPr>
        <p:spPr bwMode="auto">
          <a:xfrm>
            <a:off x="304800" y="609600"/>
            <a:ext cx="5334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2824" name="Line 11"/>
          <p:cNvSpPr>
            <a:spLocks noChangeShapeType="1"/>
          </p:cNvSpPr>
          <p:nvPr/>
        </p:nvSpPr>
        <p:spPr bwMode="auto">
          <a:xfrm>
            <a:off x="1143000" y="1752600"/>
            <a:ext cx="0" cy="609600"/>
          </a:xfrm>
          <a:prstGeom prst="line">
            <a:avLst/>
          </a:prstGeom>
          <a:noFill/>
          <a:ln w="9525">
            <a:solidFill>
              <a:schemeClr val="tx1"/>
            </a:solidFill>
            <a:round/>
            <a:headEnd/>
            <a:tailEnd/>
          </a:ln>
        </p:spPr>
        <p:txBody>
          <a:bodyPr/>
          <a:lstStyle/>
          <a:p>
            <a:endParaRPr lang="en-US"/>
          </a:p>
        </p:txBody>
      </p:sp>
      <p:sp>
        <p:nvSpPr>
          <p:cNvPr id="162825" name="Line 12"/>
          <p:cNvSpPr>
            <a:spLocks noChangeShapeType="1"/>
          </p:cNvSpPr>
          <p:nvPr/>
        </p:nvSpPr>
        <p:spPr bwMode="auto">
          <a:xfrm>
            <a:off x="1752600" y="1752600"/>
            <a:ext cx="0" cy="609600"/>
          </a:xfrm>
          <a:prstGeom prst="line">
            <a:avLst/>
          </a:prstGeom>
          <a:noFill/>
          <a:ln w="9525">
            <a:solidFill>
              <a:schemeClr val="tx1"/>
            </a:solidFill>
            <a:round/>
            <a:headEnd/>
            <a:tailEnd/>
          </a:ln>
        </p:spPr>
        <p:txBody>
          <a:bodyPr/>
          <a:lstStyle/>
          <a:p>
            <a:endParaRPr lang="en-US"/>
          </a:p>
        </p:txBody>
      </p:sp>
      <p:sp>
        <p:nvSpPr>
          <p:cNvPr id="162826" name="Line 13"/>
          <p:cNvSpPr>
            <a:spLocks noChangeShapeType="1"/>
          </p:cNvSpPr>
          <p:nvPr/>
        </p:nvSpPr>
        <p:spPr bwMode="auto">
          <a:xfrm>
            <a:off x="3276600" y="1752600"/>
            <a:ext cx="0" cy="609600"/>
          </a:xfrm>
          <a:prstGeom prst="line">
            <a:avLst/>
          </a:prstGeom>
          <a:noFill/>
          <a:ln w="9525">
            <a:solidFill>
              <a:schemeClr val="tx1"/>
            </a:solidFill>
            <a:round/>
            <a:headEnd/>
            <a:tailEnd/>
          </a:ln>
        </p:spPr>
        <p:txBody>
          <a:bodyPr/>
          <a:lstStyle/>
          <a:p>
            <a:endParaRPr lang="en-US"/>
          </a:p>
        </p:txBody>
      </p:sp>
      <p:sp>
        <p:nvSpPr>
          <p:cNvPr id="162827" name="Line 14"/>
          <p:cNvSpPr>
            <a:spLocks noChangeShapeType="1"/>
          </p:cNvSpPr>
          <p:nvPr/>
        </p:nvSpPr>
        <p:spPr bwMode="auto">
          <a:xfrm>
            <a:off x="3962400" y="1752600"/>
            <a:ext cx="0" cy="609600"/>
          </a:xfrm>
          <a:prstGeom prst="line">
            <a:avLst/>
          </a:prstGeom>
          <a:noFill/>
          <a:ln w="9525">
            <a:solidFill>
              <a:schemeClr val="tx1"/>
            </a:solidFill>
            <a:round/>
            <a:headEnd/>
            <a:tailEnd/>
          </a:ln>
        </p:spPr>
        <p:txBody>
          <a:bodyPr/>
          <a:lstStyle/>
          <a:p>
            <a:endParaRPr lang="en-US"/>
          </a:p>
        </p:txBody>
      </p:sp>
      <p:sp>
        <p:nvSpPr>
          <p:cNvPr id="162828" name="Line 15"/>
          <p:cNvSpPr>
            <a:spLocks noChangeShapeType="1"/>
          </p:cNvSpPr>
          <p:nvPr/>
        </p:nvSpPr>
        <p:spPr bwMode="auto">
          <a:xfrm>
            <a:off x="5334000" y="1752600"/>
            <a:ext cx="0" cy="609600"/>
          </a:xfrm>
          <a:prstGeom prst="line">
            <a:avLst/>
          </a:prstGeom>
          <a:noFill/>
          <a:ln w="9525">
            <a:solidFill>
              <a:schemeClr val="tx1"/>
            </a:solidFill>
            <a:round/>
            <a:headEnd/>
            <a:tailEnd/>
          </a:ln>
        </p:spPr>
        <p:txBody>
          <a:bodyPr/>
          <a:lstStyle/>
          <a:p>
            <a:endParaRPr lang="en-US"/>
          </a:p>
        </p:txBody>
      </p:sp>
      <p:sp>
        <p:nvSpPr>
          <p:cNvPr id="162829" name="Line 16"/>
          <p:cNvSpPr>
            <a:spLocks noChangeShapeType="1"/>
          </p:cNvSpPr>
          <p:nvPr/>
        </p:nvSpPr>
        <p:spPr bwMode="auto">
          <a:xfrm>
            <a:off x="5867400" y="1752600"/>
            <a:ext cx="0" cy="609600"/>
          </a:xfrm>
          <a:prstGeom prst="line">
            <a:avLst/>
          </a:prstGeom>
          <a:noFill/>
          <a:ln w="9525">
            <a:solidFill>
              <a:schemeClr val="tx1"/>
            </a:solidFill>
            <a:round/>
            <a:headEnd/>
            <a:tailEnd/>
          </a:ln>
        </p:spPr>
        <p:txBody>
          <a:bodyPr/>
          <a:lstStyle/>
          <a:p>
            <a:endParaRPr lang="en-US"/>
          </a:p>
        </p:txBody>
      </p:sp>
      <p:sp>
        <p:nvSpPr>
          <p:cNvPr id="162830" name="Line 17"/>
          <p:cNvSpPr>
            <a:spLocks noChangeShapeType="1"/>
          </p:cNvSpPr>
          <p:nvPr/>
        </p:nvSpPr>
        <p:spPr bwMode="auto">
          <a:xfrm>
            <a:off x="7162800" y="1752600"/>
            <a:ext cx="0" cy="609600"/>
          </a:xfrm>
          <a:prstGeom prst="line">
            <a:avLst/>
          </a:prstGeom>
          <a:noFill/>
          <a:ln w="9525">
            <a:solidFill>
              <a:schemeClr val="tx1"/>
            </a:solidFill>
            <a:round/>
            <a:headEnd/>
            <a:tailEnd/>
          </a:ln>
        </p:spPr>
        <p:txBody>
          <a:bodyPr/>
          <a:lstStyle/>
          <a:p>
            <a:endParaRPr lang="en-US"/>
          </a:p>
        </p:txBody>
      </p:sp>
      <p:sp>
        <p:nvSpPr>
          <p:cNvPr id="162831" name="Line 18"/>
          <p:cNvSpPr>
            <a:spLocks noChangeShapeType="1"/>
          </p:cNvSpPr>
          <p:nvPr/>
        </p:nvSpPr>
        <p:spPr bwMode="auto">
          <a:xfrm>
            <a:off x="7772400" y="1752600"/>
            <a:ext cx="0" cy="609600"/>
          </a:xfrm>
          <a:prstGeom prst="line">
            <a:avLst/>
          </a:prstGeom>
          <a:noFill/>
          <a:ln w="9525">
            <a:solidFill>
              <a:schemeClr val="tx1"/>
            </a:solidFill>
            <a:round/>
            <a:headEnd/>
            <a:tailEnd/>
          </a:ln>
        </p:spPr>
        <p:txBody>
          <a:bodyPr/>
          <a:lstStyle/>
          <a:p>
            <a:endParaRPr lang="en-US"/>
          </a:p>
        </p:txBody>
      </p:sp>
      <p:sp>
        <p:nvSpPr>
          <p:cNvPr id="162832" name="Oval 19"/>
          <p:cNvSpPr>
            <a:spLocks noChangeArrowheads="1"/>
          </p:cNvSpPr>
          <p:nvPr/>
        </p:nvSpPr>
        <p:spPr bwMode="auto">
          <a:xfrm>
            <a:off x="8458200" y="685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62833" name="Oval 20"/>
          <p:cNvSpPr>
            <a:spLocks noChangeArrowheads="1"/>
          </p:cNvSpPr>
          <p:nvPr/>
        </p:nvSpPr>
        <p:spPr bwMode="auto">
          <a:xfrm>
            <a:off x="6781800" y="19812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62834" name="Oval 21"/>
          <p:cNvSpPr>
            <a:spLocks noChangeArrowheads="1"/>
          </p:cNvSpPr>
          <p:nvPr/>
        </p:nvSpPr>
        <p:spPr bwMode="auto">
          <a:xfrm>
            <a:off x="5029200" y="19812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62835" name="Oval 22"/>
          <p:cNvSpPr>
            <a:spLocks noChangeArrowheads="1"/>
          </p:cNvSpPr>
          <p:nvPr/>
        </p:nvSpPr>
        <p:spPr bwMode="auto">
          <a:xfrm>
            <a:off x="2895600" y="19812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62836" name="Line 23"/>
          <p:cNvSpPr>
            <a:spLocks noChangeShapeType="1"/>
          </p:cNvSpPr>
          <p:nvPr/>
        </p:nvSpPr>
        <p:spPr bwMode="auto">
          <a:xfrm>
            <a:off x="609600" y="1752600"/>
            <a:ext cx="533400" cy="609600"/>
          </a:xfrm>
          <a:prstGeom prst="line">
            <a:avLst/>
          </a:prstGeom>
          <a:noFill/>
          <a:ln w="9525">
            <a:solidFill>
              <a:schemeClr val="tx1"/>
            </a:solidFill>
            <a:round/>
            <a:headEnd/>
            <a:tailEnd/>
          </a:ln>
        </p:spPr>
        <p:txBody>
          <a:bodyPr/>
          <a:lstStyle/>
          <a:p>
            <a:endParaRPr lang="en-US"/>
          </a:p>
        </p:txBody>
      </p:sp>
      <p:sp>
        <p:nvSpPr>
          <p:cNvPr id="162837" name="Line 24"/>
          <p:cNvSpPr>
            <a:spLocks noChangeShapeType="1"/>
          </p:cNvSpPr>
          <p:nvPr/>
        </p:nvSpPr>
        <p:spPr bwMode="auto">
          <a:xfrm>
            <a:off x="533400" y="838200"/>
            <a:ext cx="304800" cy="914400"/>
          </a:xfrm>
          <a:prstGeom prst="line">
            <a:avLst/>
          </a:prstGeom>
          <a:noFill/>
          <a:ln w="9525">
            <a:solidFill>
              <a:schemeClr val="tx1"/>
            </a:solidFill>
            <a:round/>
            <a:headEnd/>
            <a:tailEnd type="triangle" w="med" len="med"/>
          </a:ln>
        </p:spPr>
        <p:txBody>
          <a:bodyPr/>
          <a:lstStyle/>
          <a:p>
            <a:endParaRPr lang="en-US"/>
          </a:p>
        </p:txBody>
      </p:sp>
      <p:sp>
        <p:nvSpPr>
          <p:cNvPr id="162838" name="Line 25"/>
          <p:cNvSpPr>
            <a:spLocks noChangeShapeType="1"/>
          </p:cNvSpPr>
          <p:nvPr/>
        </p:nvSpPr>
        <p:spPr bwMode="auto">
          <a:xfrm flipV="1">
            <a:off x="1981200" y="1371600"/>
            <a:ext cx="0" cy="762000"/>
          </a:xfrm>
          <a:prstGeom prst="line">
            <a:avLst/>
          </a:prstGeom>
          <a:noFill/>
          <a:ln w="9525">
            <a:solidFill>
              <a:schemeClr val="tx1"/>
            </a:solidFill>
            <a:round/>
            <a:headEnd/>
            <a:tailEnd/>
          </a:ln>
        </p:spPr>
        <p:txBody>
          <a:bodyPr/>
          <a:lstStyle/>
          <a:p>
            <a:endParaRPr lang="en-US"/>
          </a:p>
        </p:txBody>
      </p:sp>
      <p:sp>
        <p:nvSpPr>
          <p:cNvPr id="162839" name="Line 26"/>
          <p:cNvSpPr>
            <a:spLocks noChangeShapeType="1"/>
          </p:cNvSpPr>
          <p:nvPr/>
        </p:nvSpPr>
        <p:spPr bwMode="auto">
          <a:xfrm>
            <a:off x="1981200" y="1371600"/>
            <a:ext cx="1524000" cy="0"/>
          </a:xfrm>
          <a:prstGeom prst="line">
            <a:avLst/>
          </a:prstGeom>
          <a:noFill/>
          <a:ln w="9525">
            <a:solidFill>
              <a:schemeClr val="tx1"/>
            </a:solidFill>
            <a:round/>
            <a:headEnd/>
            <a:tailEnd/>
          </a:ln>
        </p:spPr>
        <p:txBody>
          <a:bodyPr/>
          <a:lstStyle/>
          <a:p>
            <a:endParaRPr lang="en-US"/>
          </a:p>
        </p:txBody>
      </p:sp>
      <p:sp>
        <p:nvSpPr>
          <p:cNvPr id="162840" name="Line 27"/>
          <p:cNvSpPr>
            <a:spLocks noChangeShapeType="1"/>
          </p:cNvSpPr>
          <p:nvPr/>
        </p:nvSpPr>
        <p:spPr bwMode="auto">
          <a:xfrm>
            <a:off x="3505200" y="1371600"/>
            <a:ext cx="0" cy="381000"/>
          </a:xfrm>
          <a:prstGeom prst="line">
            <a:avLst/>
          </a:prstGeom>
          <a:noFill/>
          <a:ln w="9525">
            <a:solidFill>
              <a:schemeClr val="tx1"/>
            </a:solidFill>
            <a:round/>
            <a:headEnd/>
            <a:tailEnd type="triangle" w="med" len="med"/>
          </a:ln>
        </p:spPr>
        <p:txBody>
          <a:bodyPr/>
          <a:lstStyle/>
          <a:p>
            <a:endParaRPr lang="en-US"/>
          </a:p>
        </p:txBody>
      </p:sp>
      <p:sp>
        <p:nvSpPr>
          <p:cNvPr id="162841" name="Line 28"/>
          <p:cNvSpPr>
            <a:spLocks noChangeShapeType="1"/>
          </p:cNvSpPr>
          <p:nvPr/>
        </p:nvSpPr>
        <p:spPr bwMode="auto">
          <a:xfrm>
            <a:off x="2924175" y="2057400"/>
            <a:ext cx="0" cy="609600"/>
          </a:xfrm>
          <a:prstGeom prst="line">
            <a:avLst/>
          </a:prstGeom>
          <a:noFill/>
          <a:ln w="9525">
            <a:solidFill>
              <a:schemeClr val="tx1"/>
            </a:solidFill>
            <a:round/>
            <a:headEnd/>
            <a:tailEnd/>
          </a:ln>
        </p:spPr>
        <p:txBody>
          <a:bodyPr/>
          <a:lstStyle/>
          <a:p>
            <a:endParaRPr lang="en-US"/>
          </a:p>
        </p:txBody>
      </p:sp>
      <p:sp>
        <p:nvSpPr>
          <p:cNvPr id="162842" name="Line 29"/>
          <p:cNvSpPr>
            <a:spLocks noChangeShapeType="1"/>
          </p:cNvSpPr>
          <p:nvPr/>
        </p:nvSpPr>
        <p:spPr bwMode="auto">
          <a:xfrm flipH="1">
            <a:off x="1447800" y="2667000"/>
            <a:ext cx="1447800" cy="0"/>
          </a:xfrm>
          <a:prstGeom prst="line">
            <a:avLst/>
          </a:prstGeom>
          <a:noFill/>
          <a:ln w="9525">
            <a:solidFill>
              <a:schemeClr val="tx1"/>
            </a:solidFill>
            <a:round/>
            <a:headEnd/>
            <a:tailEnd/>
          </a:ln>
        </p:spPr>
        <p:txBody>
          <a:bodyPr/>
          <a:lstStyle/>
          <a:p>
            <a:endParaRPr lang="en-US"/>
          </a:p>
        </p:txBody>
      </p:sp>
      <p:sp>
        <p:nvSpPr>
          <p:cNvPr id="162843" name="Line 30"/>
          <p:cNvSpPr>
            <a:spLocks noChangeShapeType="1"/>
          </p:cNvSpPr>
          <p:nvPr/>
        </p:nvSpPr>
        <p:spPr bwMode="auto">
          <a:xfrm flipV="1">
            <a:off x="1447800" y="2362200"/>
            <a:ext cx="0" cy="304800"/>
          </a:xfrm>
          <a:prstGeom prst="line">
            <a:avLst/>
          </a:prstGeom>
          <a:noFill/>
          <a:ln w="9525">
            <a:solidFill>
              <a:schemeClr val="tx1"/>
            </a:solidFill>
            <a:round/>
            <a:headEnd/>
            <a:tailEnd type="triangle" w="med" len="med"/>
          </a:ln>
        </p:spPr>
        <p:txBody>
          <a:bodyPr/>
          <a:lstStyle/>
          <a:p>
            <a:endParaRPr lang="en-US"/>
          </a:p>
        </p:txBody>
      </p:sp>
      <p:grpSp>
        <p:nvGrpSpPr>
          <p:cNvPr id="2" name="Group 56"/>
          <p:cNvGrpSpPr>
            <a:grpSpLocks/>
          </p:cNvGrpSpPr>
          <p:nvPr/>
        </p:nvGrpSpPr>
        <p:grpSpPr bwMode="auto">
          <a:xfrm>
            <a:off x="4191000" y="1371600"/>
            <a:ext cx="1371600" cy="685800"/>
            <a:chOff x="2640" y="864"/>
            <a:chExt cx="864" cy="432"/>
          </a:xfrm>
        </p:grpSpPr>
        <p:sp>
          <p:nvSpPr>
            <p:cNvPr id="162879" name="Line 31"/>
            <p:cNvSpPr>
              <a:spLocks noChangeShapeType="1"/>
            </p:cNvSpPr>
            <p:nvPr/>
          </p:nvSpPr>
          <p:spPr bwMode="auto">
            <a:xfrm flipV="1">
              <a:off x="2649" y="864"/>
              <a:ext cx="0" cy="432"/>
            </a:xfrm>
            <a:prstGeom prst="line">
              <a:avLst/>
            </a:prstGeom>
            <a:noFill/>
            <a:ln w="9525">
              <a:solidFill>
                <a:schemeClr val="tx1"/>
              </a:solidFill>
              <a:prstDash val="dash"/>
              <a:round/>
              <a:headEnd/>
              <a:tailEnd/>
            </a:ln>
          </p:spPr>
          <p:txBody>
            <a:bodyPr/>
            <a:lstStyle/>
            <a:p>
              <a:endParaRPr lang="en-US"/>
            </a:p>
          </p:txBody>
        </p:sp>
        <p:sp>
          <p:nvSpPr>
            <p:cNvPr id="162880" name="Line 32"/>
            <p:cNvSpPr>
              <a:spLocks noChangeShapeType="1"/>
            </p:cNvSpPr>
            <p:nvPr/>
          </p:nvSpPr>
          <p:spPr bwMode="auto">
            <a:xfrm>
              <a:off x="2640" y="864"/>
              <a:ext cx="864" cy="0"/>
            </a:xfrm>
            <a:prstGeom prst="line">
              <a:avLst/>
            </a:prstGeom>
            <a:noFill/>
            <a:ln w="9525">
              <a:solidFill>
                <a:schemeClr val="tx1"/>
              </a:solidFill>
              <a:prstDash val="dash"/>
              <a:round/>
              <a:headEnd/>
              <a:tailEnd/>
            </a:ln>
          </p:spPr>
          <p:txBody>
            <a:bodyPr/>
            <a:lstStyle/>
            <a:p>
              <a:endParaRPr lang="en-US"/>
            </a:p>
          </p:txBody>
        </p:sp>
        <p:sp>
          <p:nvSpPr>
            <p:cNvPr id="162881" name="Line 33"/>
            <p:cNvSpPr>
              <a:spLocks noChangeShapeType="1"/>
            </p:cNvSpPr>
            <p:nvPr/>
          </p:nvSpPr>
          <p:spPr bwMode="auto">
            <a:xfrm>
              <a:off x="3504" y="864"/>
              <a:ext cx="0" cy="240"/>
            </a:xfrm>
            <a:prstGeom prst="line">
              <a:avLst/>
            </a:prstGeom>
            <a:noFill/>
            <a:ln w="9525">
              <a:solidFill>
                <a:schemeClr val="tx1"/>
              </a:solidFill>
              <a:prstDash val="dash"/>
              <a:round/>
              <a:headEnd/>
              <a:tailEnd type="triangle" w="med" len="med"/>
            </a:ln>
          </p:spPr>
          <p:txBody>
            <a:bodyPr/>
            <a:lstStyle/>
            <a:p>
              <a:endParaRPr lang="en-US"/>
            </a:p>
          </p:txBody>
        </p:sp>
      </p:grpSp>
      <p:grpSp>
        <p:nvGrpSpPr>
          <p:cNvPr id="3" name="Group 57"/>
          <p:cNvGrpSpPr>
            <a:grpSpLocks/>
          </p:cNvGrpSpPr>
          <p:nvPr/>
        </p:nvGrpSpPr>
        <p:grpSpPr bwMode="auto">
          <a:xfrm>
            <a:off x="3657600" y="2057400"/>
            <a:ext cx="1371600" cy="685800"/>
            <a:chOff x="2304" y="1296"/>
            <a:chExt cx="864" cy="432"/>
          </a:xfrm>
        </p:grpSpPr>
        <p:sp>
          <p:nvSpPr>
            <p:cNvPr id="162876" name="Line 34"/>
            <p:cNvSpPr>
              <a:spLocks noChangeShapeType="1"/>
            </p:cNvSpPr>
            <p:nvPr/>
          </p:nvSpPr>
          <p:spPr bwMode="auto">
            <a:xfrm flipH="1">
              <a:off x="2304" y="1728"/>
              <a:ext cx="864" cy="0"/>
            </a:xfrm>
            <a:prstGeom prst="line">
              <a:avLst/>
            </a:prstGeom>
            <a:noFill/>
            <a:ln w="9525">
              <a:solidFill>
                <a:schemeClr val="tx1"/>
              </a:solidFill>
              <a:prstDash val="dash"/>
              <a:round/>
              <a:headEnd/>
              <a:tailEnd/>
            </a:ln>
          </p:spPr>
          <p:txBody>
            <a:bodyPr/>
            <a:lstStyle/>
            <a:p>
              <a:endParaRPr lang="en-US"/>
            </a:p>
          </p:txBody>
        </p:sp>
        <p:sp>
          <p:nvSpPr>
            <p:cNvPr id="162877" name="Line 35"/>
            <p:cNvSpPr>
              <a:spLocks noChangeShapeType="1"/>
            </p:cNvSpPr>
            <p:nvPr/>
          </p:nvSpPr>
          <p:spPr bwMode="auto">
            <a:xfrm flipV="1">
              <a:off x="2304" y="1488"/>
              <a:ext cx="0" cy="240"/>
            </a:xfrm>
            <a:prstGeom prst="line">
              <a:avLst/>
            </a:prstGeom>
            <a:noFill/>
            <a:ln w="9525">
              <a:solidFill>
                <a:schemeClr val="tx1"/>
              </a:solidFill>
              <a:prstDash val="dash"/>
              <a:round/>
              <a:headEnd/>
              <a:tailEnd type="triangle" w="med" len="med"/>
            </a:ln>
          </p:spPr>
          <p:txBody>
            <a:bodyPr/>
            <a:lstStyle/>
            <a:p>
              <a:endParaRPr lang="en-US"/>
            </a:p>
          </p:txBody>
        </p:sp>
        <p:sp>
          <p:nvSpPr>
            <p:cNvPr id="162878" name="Line 36"/>
            <p:cNvSpPr>
              <a:spLocks noChangeShapeType="1"/>
            </p:cNvSpPr>
            <p:nvPr/>
          </p:nvSpPr>
          <p:spPr bwMode="auto">
            <a:xfrm>
              <a:off x="3168" y="1296"/>
              <a:ext cx="0" cy="432"/>
            </a:xfrm>
            <a:prstGeom prst="line">
              <a:avLst/>
            </a:prstGeom>
            <a:noFill/>
            <a:ln w="9525">
              <a:solidFill>
                <a:schemeClr val="tx1"/>
              </a:solidFill>
              <a:prstDash val="dash"/>
              <a:round/>
              <a:headEnd/>
              <a:tailEnd/>
            </a:ln>
          </p:spPr>
          <p:txBody>
            <a:bodyPr/>
            <a:lstStyle/>
            <a:p>
              <a:endParaRPr lang="en-US"/>
            </a:p>
          </p:txBody>
        </p:sp>
      </p:grpSp>
      <p:sp>
        <p:nvSpPr>
          <p:cNvPr id="162846" name="Line 37"/>
          <p:cNvSpPr>
            <a:spLocks noChangeShapeType="1"/>
          </p:cNvSpPr>
          <p:nvPr/>
        </p:nvSpPr>
        <p:spPr bwMode="auto">
          <a:xfrm flipV="1">
            <a:off x="6110288" y="1371600"/>
            <a:ext cx="0" cy="685800"/>
          </a:xfrm>
          <a:prstGeom prst="line">
            <a:avLst/>
          </a:prstGeom>
          <a:noFill/>
          <a:ln w="9525">
            <a:solidFill>
              <a:schemeClr val="tx1"/>
            </a:solidFill>
            <a:round/>
            <a:headEnd/>
            <a:tailEnd/>
          </a:ln>
        </p:spPr>
        <p:txBody>
          <a:bodyPr/>
          <a:lstStyle/>
          <a:p>
            <a:endParaRPr lang="en-US"/>
          </a:p>
        </p:txBody>
      </p:sp>
      <p:sp>
        <p:nvSpPr>
          <p:cNvPr id="162847" name="Line 38"/>
          <p:cNvSpPr>
            <a:spLocks noChangeShapeType="1"/>
          </p:cNvSpPr>
          <p:nvPr/>
        </p:nvSpPr>
        <p:spPr bwMode="auto">
          <a:xfrm>
            <a:off x="6096000" y="1371600"/>
            <a:ext cx="1295400" cy="0"/>
          </a:xfrm>
          <a:prstGeom prst="line">
            <a:avLst/>
          </a:prstGeom>
          <a:noFill/>
          <a:ln w="9525">
            <a:solidFill>
              <a:schemeClr val="tx1"/>
            </a:solidFill>
            <a:round/>
            <a:headEnd/>
            <a:tailEnd/>
          </a:ln>
        </p:spPr>
        <p:txBody>
          <a:bodyPr/>
          <a:lstStyle/>
          <a:p>
            <a:endParaRPr lang="en-US"/>
          </a:p>
        </p:txBody>
      </p:sp>
      <p:sp>
        <p:nvSpPr>
          <p:cNvPr id="162848" name="Line 39"/>
          <p:cNvSpPr>
            <a:spLocks noChangeShapeType="1"/>
          </p:cNvSpPr>
          <p:nvPr/>
        </p:nvSpPr>
        <p:spPr bwMode="auto">
          <a:xfrm>
            <a:off x="7391400" y="1371600"/>
            <a:ext cx="0" cy="381000"/>
          </a:xfrm>
          <a:prstGeom prst="line">
            <a:avLst/>
          </a:prstGeom>
          <a:noFill/>
          <a:ln w="9525">
            <a:solidFill>
              <a:schemeClr val="tx1"/>
            </a:solidFill>
            <a:round/>
            <a:headEnd/>
            <a:tailEnd type="triangle" w="med" len="med"/>
          </a:ln>
        </p:spPr>
        <p:txBody>
          <a:bodyPr/>
          <a:lstStyle/>
          <a:p>
            <a:endParaRPr lang="en-US"/>
          </a:p>
        </p:txBody>
      </p:sp>
      <p:sp>
        <p:nvSpPr>
          <p:cNvPr id="162849" name="Line 40"/>
          <p:cNvSpPr>
            <a:spLocks noChangeShapeType="1"/>
          </p:cNvSpPr>
          <p:nvPr/>
        </p:nvSpPr>
        <p:spPr bwMode="auto">
          <a:xfrm>
            <a:off x="6858000" y="1981200"/>
            <a:ext cx="0" cy="685800"/>
          </a:xfrm>
          <a:prstGeom prst="line">
            <a:avLst/>
          </a:prstGeom>
          <a:noFill/>
          <a:ln w="9525">
            <a:solidFill>
              <a:schemeClr val="tx1"/>
            </a:solidFill>
            <a:round/>
            <a:headEnd/>
            <a:tailEnd/>
          </a:ln>
        </p:spPr>
        <p:txBody>
          <a:bodyPr/>
          <a:lstStyle/>
          <a:p>
            <a:endParaRPr lang="en-US"/>
          </a:p>
        </p:txBody>
      </p:sp>
      <p:sp>
        <p:nvSpPr>
          <p:cNvPr id="162850" name="Line 41"/>
          <p:cNvSpPr>
            <a:spLocks noChangeShapeType="1"/>
          </p:cNvSpPr>
          <p:nvPr/>
        </p:nvSpPr>
        <p:spPr bwMode="auto">
          <a:xfrm flipH="1">
            <a:off x="5562600" y="2667000"/>
            <a:ext cx="1295400" cy="0"/>
          </a:xfrm>
          <a:prstGeom prst="line">
            <a:avLst/>
          </a:prstGeom>
          <a:noFill/>
          <a:ln w="9525">
            <a:solidFill>
              <a:schemeClr val="tx1"/>
            </a:solidFill>
            <a:round/>
            <a:headEnd/>
            <a:tailEnd/>
          </a:ln>
        </p:spPr>
        <p:txBody>
          <a:bodyPr/>
          <a:lstStyle/>
          <a:p>
            <a:endParaRPr lang="en-US"/>
          </a:p>
        </p:txBody>
      </p:sp>
      <p:sp>
        <p:nvSpPr>
          <p:cNvPr id="162851" name="Line 42"/>
          <p:cNvSpPr>
            <a:spLocks noChangeShapeType="1"/>
          </p:cNvSpPr>
          <p:nvPr/>
        </p:nvSpPr>
        <p:spPr bwMode="auto">
          <a:xfrm flipH="1">
            <a:off x="7772400" y="762000"/>
            <a:ext cx="762000" cy="990600"/>
          </a:xfrm>
          <a:prstGeom prst="line">
            <a:avLst/>
          </a:prstGeom>
          <a:noFill/>
          <a:ln w="9525">
            <a:solidFill>
              <a:schemeClr val="tx1"/>
            </a:solidFill>
            <a:round/>
            <a:headEnd/>
            <a:tailEnd type="triangle" w="med" len="med"/>
          </a:ln>
        </p:spPr>
        <p:txBody>
          <a:bodyPr/>
          <a:lstStyle/>
          <a:p>
            <a:endParaRPr lang="en-US"/>
          </a:p>
        </p:txBody>
      </p:sp>
      <p:sp>
        <p:nvSpPr>
          <p:cNvPr id="162852" name="Line 43"/>
          <p:cNvSpPr>
            <a:spLocks noChangeShapeType="1"/>
          </p:cNvSpPr>
          <p:nvPr/>
        </p:nvSpPr>
        <p:spPr bwMode="auto">
          <a:xfrm>
            <a:off x="1981200" y="2362200"/>
            <a:ext cx="0" cy="1371600"/>
          </a:xfrm>
          <a:prstGeom prst="line">
            <a:avLst/>
          </a:prstGeom>
          <a:noFill/>
          <a:ln w="9525">
            <a:solidFill>
              <a:schemeClr val="tx1"/>
            </a:solidFill>
            <a:round/>
            <a:headEnd/>
            <a:tailEnd type="triangle" w="med" len="med"/>
          </a:ln>
        </p:spPr>
        <p:txBody>
          <a:bodyPr/>
          <a:lstStyle/>
          <a:p>
            <a:endParaRPr lang="en-US"/>
          </a:p>
        </p:txBody>
      </p:sp>
      <p:sp>
        <p:nvSpPr>
          <p:cNvPr id="162853" name="Line 44"/>
          <p:cNvSpPr>
            <a:spLocks noChangeShapeType="1"/>
          </p:cNvSpPr>
          <p:nvPr/>
        </p:nvSpPr>
        <p:spPr bwMode="auto">
          <a:xfrm>
            <a:off x="838200" y="2362200"/>
            <a:ext cx="0" cy="1295400"/>
          </a:xfrm>
          <a:prstGeom prst="line">
            <a:avLst/>
          </a:prstGeom>
          <a:noFill/>
          <a:ln w="9525">
            <a:solidFill>
              <a:schemeClr val="tx1"/>
            </a:solidFill>
            <a:round/>
            <a:headEnd/>
            <a:tailEnd type="triangle" w="med" len="med"/>
          </a:ln>
        </p:spPr>
        <p:txBody>
          <a:bodyPr/>
          <a:lstStyle/>
          <a:p>
            <a:endParaRPr lang="en-US"/>
          </a:p>
        </p:txBody>
      </p:sp>
      <p:sp>
        <p:nvSpPr>
          <p:cNvPr id="162854" name="Oval 45"/>
          <p:cNvSpPr>
            <a:spLocks noChangeArrowheads="1"/>
          </p:cNvSpPr>
          <p:nvPr/>
        </p:nvSpPr>
        <p:spPr bwMode="auto">
          <a:xfrm>
            <a:off x="1952625" y="2057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62855" name="Oval 46"/>
          <p:cNvSpPr>
            <a:spLocks noChangeArrowheads="1"/>
          </p:cNvSpPr>
          <p:nvPr/>
        </p:nvSpPr>
        <p:spPr bwMode="auto">
          <a:xfrm>
            <a:off x="4191000" y="19812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62856" name="Oval 47"/>
          <p:cNvSpPr>
            <a:spLocks noChangeArrowheads="1"/>
          </p:cNvSpPr>
          <p:nvPr/>
        </p:nvSpPr>
        <p:spPr bwMode="auto">
          <a:xfrm>
            <a:off x="6062663" y="2028825"/>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62857" name="Line 48"/>
          <p:cNvSpPr>
            <a:spLocks noChangeShapeType="1"/>
          </p:cNvSpPr>
          <p:nvPr/>
        </p:nvSpPr>
        <p:spPr bwMode="auto">
          <a:xfrm flipV="1">
            <a:off x="5562600" y="2286000"/>
            <a:ext cx="0" cy="381000"/>
          </a:xfrm>
          <a:prstGeom prst="line">
            <a:avLst/>
          </a:prstGeom>
          <a:noFill/>
          <a:ln w="9525">
            <a:solidFill>
              <a:schemeClr val="tx1"/>
            </a:solidFill>
            <a:round/>
            <a:headEnd/>
            <a:tailEnd type="triangle" w="med" len="med"/>
          </a:ln>
        </p:spPr>
        <p:txBody>
          <a:bodyPr/>
          <a:lstStyle/>
          <a:p>
            <a:endParaRPr lang="en-US"/>
          </a:p>
        </p:txBody>
      </p:sp>
      <p:sp>
        <p:nvSpPr>
          <p:cNvPr id="162858" name="Line 49"/>
          <p:cNvSpPr>
            <a:spLocks noChangeShapeType="1"/>
          </p:cNvSpPr>
          <p:nvPr/>
        </p:nvSpPr>
        <p:spPr bwMode="auto">
          <a:xfrm>
            <a:off x="7772400" y="1752600"/>
            <a:ext cx="533400" cy="609600"/>
          </a:xfrm>
          <a:prstGeom prst="line">
            <a:avLst/>
          </a:prstGeom>
          <a:noFill/>
          <a:ln w="9525">
            <a:solidFill>
              <a:schemeClr val="tx1"/>
            </a:solidFill>
            <a:round/>
            <a:headEnd/>
            <a:tailEnd/>
          </a:ln>
        </p:spPr>
        <p:txBody>
          <a:bodyPr/>
          <a:lstStyle/>
          <a:p>
            <a:endParaRPr lang="en-US"/>
          </a:p>
        </p:txBody>
      </p:sp>
      <p:sp>
        <p:nvSpPr>
          <p:cNvPr id="162859" name="Oval 50"/>
          <p:cNvSpPr>
            <a:spLocks noChangeArrowheads="1"/>
          </p:cNvSpPr>
          <p:nvPr/>
        </p:nvSpPr>
        <p:spPr bwMode="auto">
          <a:xfrm>
            <a:off x="485775" y="7620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62860" name="Text Box 51"/>
          <p:cNvSpPr>
            <a:spLocks noGrp="1" noChangeArrowheads="1"/>
          </p:cNvSpPr>
          <p:nvPr>
            <p:ph idx="1"/>
          </p:nvPr>
        </p:nvSpPr>
        <p:spPr>
          <a:xfrm>
            <a:off x="0" y="0"/>
            <a:ext cx="9144000" cy="6858000"/>
          </a:xfrm>
          <a:noFill/>
        </p:spPr>
        <p:txBody>
          <a:bodyPr/>
          <a:lstStyle/>
          <a:p>
            <a:pPr eaLnBrk="1" hangingPunct="1">
              <a:spcBef>
                <a:spcPct val="50000"/>
              </a:spcBef>
              <a:buFontTx/>
              <a:buNone/>
            </a:pPr>
            <a:endParaRPr lang="en-US" b="1" smtClean="0"/>
          </a:p>
          <a:p>
            <a:pPr eaLnBrk="1" hangingPunct="1">
              <a:spcBef>
                <a:spcPct val="50000"/>
              </a:spcBef>
              <a:buFontTx/>
              <a:buNone/>
            </a:pPr>
            <a:endParaRPr lang="en-US" b="1" smtClean="0"/>
          </a:p>
          <a:p>
            <a:pPr eaLnBrk="1" hangingPunct="1">
              <a:spcBef>
                <a:spcPct val="50000"/>
              </a:spcBef>
              <a:buFontTx/>
              <a:buNone/>
            </a:pPr>
            <a:endParaRPr lang="en-US" b="1" smtClean="0"/>
          </a:p>
          <a:p>
            <a:pPr eaLnBrk="1" hangingPunct="1">
              <a:spcBef>
                <a:spcPct val="50000"/>
              </a:spcBef>
              <a:buFontTx/>
              <a:buNone/>
            </a:pPr>
            <a:endParaRPr lang="en-US" b="1" smtClean="0"/>
          </a:p>
          <a:p>
            <a:pPr eaLnBrk="1" hangingPunct="1">
              <a:spcBef>
                <a:spcPct val="50000"/>
              </a:spcBef>
              <a:buFontTx/>
              <a:buNone/>
            </a:pPr>
            <a:endParaRPr lang="en-US" b="1" smtClean="0"/>
          </a:p>
          <a:p>
            <a:pPr eaLnBrk="1" hangingPunct="1">
              <a:spcBef>
                <a:spcPct val="50000"/>
              </a:spcBef>
              <a:buFontTx/>
              <a:buNone/>
            </a:pPr>
            <a:endParaRPr lang="en-US" b="1" smtClean="0"/>
          </a:p>
          <a:p>
            <a:pPr eaLnBrk="1" hangingPunct="1">
              <a:spcBef>
                <a:spcPct val="50000"/>
              </a:spcBef>
              <a:buFontTx/>
              <a:buNone/>
            </a:pPr>
            <a:endParaRPr lang="en-US" b="1" smtClean="0"/>
          </a:p>
          <a:p>
            <a:pPr eaLnBrk="1" hangingPunct="1">
              <a:spcBef>
                <a:spcPct val="50000"/>
              </a:spcBef>
              <a:buFontTx/>
              <a:buNone/>
            </a:pPr>
            <a:r>
              <a:rPr lang="en-US" b="1" smtClean="0"/>
              <a:t>BACK[PTR]</a:t>
            </a:r>
          </a:p>
        </p:txBody>
      </p:sp>
      <p:sp>
        <p:nvSpPr>
          <p:cNvPr id="66" name="Footer Placeholder 65"/>
          <p:cNvSpPr>
            <a:spLocks noGrp="1"/>
          </p:cNvSpPr>
          <p:nvPr>
            <p:ph type="ftr" sz="quarter" idx="11"/>
          </p:nvPr>
        </p:nvSpPr>
        <p:spPr/>
        <p:txBody>
          <a:bodyPr/>
          <a:lstStyle/>
          <a:p>
            <a:r>
              <a:rPr lang="en-US" smtClean="0"/>
              <a:t>www.csemcq.com</a:t>
            </a:r>
            <a:endParaRPr lang="en-US"/>
          </a:p>
        </p:txBody>
      </p:sp>
      <p:sp>
        <p:nvSpPr>
          <p:cNvPr id="162861" name="Text Box 52"/>
          <p:cNvSpPr txBox="1">
            <a:spLocks noChangeArrowheads="1"/>
          </p:cNvSpPr>
          <p:nvPr/>
        </p:nvSpPr>
        <p:spPr bwMode="auto">
          <a:xfrm>
            <a:off x="1752600" y="3733800"/>
            <a:ext cx="1524000" cy="366713"/>
          </a:xfrm>
          <a:prstGeom prst="rect">
            <a:avLst/>
          </a:prstGeom>
          <a:noFill/>
          <a:ln w="9525">
            <a:noFill/>
            <a:miter lim="800000"/>
            <a:headEnd/>
            <a:tailEnd/>
          </a:ln>
        </p:spPr>
        <p:txBody>
          <a:bodyPr>
            <a:spAutoFit/>
          </a:bodyPr>
          <a:lstStyle/>
          <a:p>
            <a:pPr>
              <a:spcBef>
                <a:spcPct val="50000"/>
              </a:spcBef>
            </a:pPr>
            <a:r>
              <a:rPr lang="en-US" b="1"/>
              <a:t>FORW[PTR]</a:t>
            </a:r>
          </a:p>
        </p:txBody>
      </p:sp>
      <p:sp>
        <p:nvSpPr>
          <p:cNvPr id="162862" name="Rectangle 53"/>
          <p:cNvSpPr>
            <a:spLocks noChangeArrowheads="1"/>
          </p:cNvSpPr>
          <p:nvPr/>
        </p:nvSpPr>
        <p:spPr bwMode="auto">
          <a:xfrm>
            <a:off x="3810000" y="3048000"/>
            <a:ext cx="16002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2863" name="Line 54"/>
          <p:cNvSpPr>
            <a:spLocks noChangeShapeType="1"/>
          </p:cNvSpPr>
          <p:nvPr/>
        </p:nvSpPr>
        <p:spPr bwMode="auto">
          <a:xfrm>
            <a:off x="4343400" y="3048000"/>
            <a:ext cx="0" cy="533400"/>
          </a:xfrm>
          <a:prstGeom prst="line">
            <a:avLst/>
          </a:prstGeom>
          <a:noFill/>
          <a:ln w="9525">
            <a:solidFill>
              <a:schemeClr val="tx1"/>
            </a:solidFill>
            <a:round/>
            <a:headEnd/>
            <a:tailEnd/>
          </a:ln>
        </p:spPr>
        <p:txBody>
          <a:bodyPr/>
          <a:lstStyle/>
          <a:p>
            <a:endParaRPr lang="en-US"/>
          </a:p>
        </p:txBody>
      </p:sp>
      <p:sp>
        <p:nvSpPr>
          <p:cNvPr id="162864" name="Line 55"/>
          <p:cNvSpPr>
            <a:spLocks noChangeShapeType="1"/>
          </p:cNvSpPr>
          <p:nvPr/>
        </p:nvSpPr>
        <p:spPr bwMode="auto">
          <a:xfrm>
            <a:off x="4876800" y="3048000"/>
            <a:ext cx="0" cy="533400"/>
          </a:xfrm>
          <a:prstGeom prst="line">
            <a:avLst/>
          </a:prstGeom>
          <a:noFill/>
          <a:ln w="9525">
            <a:solidFill>
              <a:schemeClr val="tx1"/>
            </a:solidFill>
            <a:round/>
            <a:headEnd/>
            <a:tailEnd/>
          </a:ln>
        </p:spPr>
        <p:txBody>
          <a:bodyPr/>
          <a:lstStyle/>
          <a:p>
            <a:endParaRPr lang="en-US"/>
          </a:p>
        </p:txBody>
      </p:sp>
      <p:grpSp>
        <p:nvGrpSpPr>
          <p:cNvPr id="4" name="Group 67"/>
          <p:cNvGrpSpPr>
            <a:grpSpLocks/>
          </p:cNvGrpSpPr>
          <p:nvPr/>
        </p:nvGrpSpPr>
        <p:grpSpPr bwMode="auto">
          <a:xfrm>
            <a:off x="3429000" y="1981200"/>
            <a:ext cx="762000" cy="1295400"/>
            <a:chOff x="2160" y="1248"/>
            <a:chExt cx="480" cy="816"/>
          </a:xfrm>
        </p:grpSpPr>
        <p:sp>
          <p:nvSpPr>
            <p:cNvPr id="162872" name="Line 58"/>
            <p:cNvSpPr>
              <a:spLocks noChangeShapeType="1"/>
            </p:cNvSpPr>
            <p:nvPr/>
          </p:nvSpPr>
          <p:spPr bwMode="auto">
            <a:xfrm>
              <a:off x="2640" y="1248"/>
              <a:ext cx="0" cy="576"/>
            </a:xfrm>
            <a:prstGeom prst="line">
              <a:avLst/>
            </a:prstGeom>
            <a:noFill/>
            <a:ln w="9525">
              <a:solidFill>
                <a:schemeClr val="tx1"/>
              </a:solidFill>
              <a:round/>
              <a:headEnd/>
              <a:tailEnd type="triangle" w="med" len="med"/>
            </a:ln>
          </p:spPr>
          <p:txBody>
            <a:bodyPr/>
            <a:lstStyle/>
            <a:p>
              <a:endParaRPr lang="en-US"/>
            </a:p>
          </p:txBody>
        </p:sp>
        <p:sp>
          <p:nvSpPr>
            <p:cNvPr id="162873" name="Line 59"/>
            <p:cNvSpPr>
              <a:spLocks noChangeShapeType="1"/>
            </p:cNvSpPr>
            <p:nvPr/>
          </p:nvSpPr>
          <p:spPr bwMode="auto">
            <a:xfrm flipH="1">
              <a:off x="2160" y="1824"/>
              <a:ext cx="480" cy="0"/>
            </a:xfrm>
            <a:prstGeom prst="line">
              <a:avLst/>
            </a:prstGeom>
            <a:noFill/>
            <a:ln w="9525">
              <a:solidFill>
                <a:schemeClr val="tx1"/>
              </a:solidFill>
              <a:round/>
              <a:headEnd/>
              <a:tailEnd type="triangle" w="med" len="med"/>
            </a:ln>
          </p:spPr>
          <p:txBody>
            <a:bodyPr/>
            <a:lstStyle/>
            <a:p>
              <a:endParaRPr lang="en-US"/>
            </a:p>
          </p:txBody>
        </p:sp>
        <p:sp>
          <p:nvSpPr>
            <p:cNvPr id="162874" name="Line 60"/>
            <p:cNvSpPr>
              <a:spLocks noChangeShapeType="1"/>
            </p:cNvSpPr>
            <p:nvPr/>
          </p:nvSpPr>
          <p:spPr bwMode="auto">
            <a:xfrm>
              <a:off x="2160" y="1824"/>
              <a:ext cx="0" cy="240"/>
            </a:xfrm>
            <a:prstGeom prst="line">
              <a:avLst/>
            </a:prstGeom>
            <a:noFill/>
            <a:ln w="9525">
              <a:solidFill>
                <a:schemeClr val="tx1"/>
              </a:solidFill>
              <a:round/>
              <a:headEnd/>
              <a:tailEnd type="triangle" w="med" len="med"/>
            </a:ln>
          </p:spPr>
          <p:txBody>
            <a:bodyPr/>
            <a:lstStyle/>
            <a:p>
              <a:endParaRPr lang="en-US"/>
            </a:p>
          </p:txBody>
        </p:sp>
        <p:sp>
          <p:nvSpPr>
            <p:cNvPr id="162875" name="Line 61"/>
            <p:cNvSpPr>
              <a:spLocks noChangeShapeType="1"/>
            </p:cNvSpPr>
            <p:nvPr/>
          </p:nvSpPr>
          <p:spPr bwMode="auto">
            <a:xfrm>
              <a:off x="2160" y="2064"/>
              <a:ext cx="240" cy="0"/>
            </a:xfrm>
            <a:prstGeom prst="line">
              <a:avLst/>
            </a:prstGeom>
            <a:noFill/>
            <a:ln w="9525">
              <a:solidFill>
                <a:schemeClr val="tx1"/>
              </a:solidFill>
              <a:round/>
              <a:headEnd/>
              <a:tailEnd type="triangle" w="med" len="med"/>
            </a:ln>
          </p:spPr>
          <p:txBody>
            <a:bodyPr/>
            <a:lstStyle/>
            <a:p>
              <a:endParaRPr lang="en-US"/>
            </a:p>
          </p:txBody>
        </p:sp>
      </p:grpSp>
      <p:grpSp>
        <p:nvGrpSpPr>
          <p:cNvPr id="5" name="Group 68"/>
          <p:cNvGrpSpPr>
            <a:grpSpLocks/>
          </p:cNvGrpSpPr>
          <p:nvPr/>
        </p:nvGrpSpPr>
        <p:grpSpPr bwMode="auto">
          <a:xfrm>
            <a:off x="5105400" y="2057400"/>
            <a:ext cx="533400" cy="1295400"/>
            <a:chOff x="3216" y="1296"/>
            <a:chExt cx="336" cy="816"/>
          </a:xfrm>
        </p:grpSpPr>
        <p:sp>
          <p:nvSpPr>
            <p:cNvPr id="162868" name="Line 62"/>
            <p:cNvSpPr>
              <a:spLocks noChangeShapeType="1"/>
            </p:cNvSpPr>
            <p:nvPr/>
          </p:nvSpPr>
          <p:spPr bwMode="auto">
            <a:xfrm>
              <a:off x="3216" y="1296"/>
              <a:ext cx="0" cy="576"/>
            </a:xfrm>
            <a:prstGeom prst="line">
              <a:avLst/>
            </a:prstGeom>
            <a:noFill/>
            <a:ln w="9525">
              <a:solidFill>
                <a:schemeClr val="tx1"/>
              </a:solidFill>
              <a:round/>
              <a:headEnd type="triangle" w="med" len="med"/>
              <a:tailEnd/>
            </a:ln>
          </p:spPr>
          <p:txBody>
            <a:bodyPr/>
            <a:lstStyle/>
            <a:p>
              <a:endParaRPr lang="en-US"/>
            </a:p>
          </p:txBody>
        </p:sp>
        <p:sp>
          <p:nvSpPr>
            <p:cNvPr id="162869" name="Line 63"/>
            <p:cNvSpPr>
              <a:spLocks noChangeShapeType="1"/>
            </p:cNvSpPr>
            <p:nvPr/>
          </p:nvSpPr>
          <p:spPr bwMode="auto">
            <a:xfrm>
              <a:off x="3216" y="1872"/>
              <a:ext cx="336" cy="0"/>
            </a:xfrm>
            <a:prstGeom prst="line">
              <a:avLst/>
            </a:prstGeom>
            <a:noFill/>
            <a:ln w="9525">
              <a:solidFill>
                <a:schemeClr val="tx1"/>
              </a:solidFill>
              <a:round/>
              <a:headEnd type="triangle" w="med" len="med"/>
              <a:tailEnd/>
            </a:ln>
          </p:spPr>
          <p:txBody>
            <a:bodyPr/>
            <a:lstStyle/>
            <a:p>
              <a:endParaRPr lang="en-US"/>
            </a:p>
          </p:txBody>
        </p:sp>
        <p:sp>
          <p:nvSpPr>
            <p:cNvPr id="162870" name="Line 64"/>
            <p:cNvSpPr>
              <a:spLocks noChangeShapeType="1"/>
            </p:cNvSpPr>
            <p:nvPr/>
          </p:nvSpPr>
          <p:spPr bwMode="auto">
            <a:xfrm>
              <a:off x="3552" y="1872"/>
              <a:ext cx="0" cy="240"/>
            </a:xfrm>
            <a:prstGeom prst="line">
              <a:avLst/>
            </a:prstGeom>
            <a:noFill/>
            <a:ln w="9525">
              <a:solidFill>
                <a:schemeClr val="tx1"/>
              </a:solidFill>
              <a:round/>
              <a:headEnd type="triangle" w="med" len="med"/>
              <a:tailEnd/>
            </a:ln>
          </p:spPr>
          <p:txBody>
            <a:bodyPr/>
            <a:lstStyle/>
            <a:p>
              <a:endParaRPr lang="en-US"/>
            </a:p>
          </p:txBody>
        </p:sp>
        <p:sp>
          <p:nvSpPr>
            <p:cNvPr id="162871" name="Line 65"/>
            <p:cNvSpPr>
              <a:spLocks noChangeShapeType="1"/>
            </p:cNvSpPr>
            <p:nvPr/>
          </p:nvSpPr>
          <p:spPr bwMode="auto">
            <a:xfrm flipH="1">
              <a:off x="3408" y="2112"/>
              <a:ext cx="144" cy="0"/>
            </a:xfrm>
            <a:prstGeom prst="line">
              <a:avLst/>
            </a:prstGeom>
            <a:noFill/>
            <a:ln w="9525">
              <a:solidFill>
                <a:schemeClr val="tx1"/>
              </a:solidFill>
              <a:round/>
              <a:headEnd type="triangle" w="med" len="med"/>
              <a:tailEnd/>
            </a:ln>
          </p:spPr>
          <p:txBody>
            <a:bodyPr/>
            <a:lstStyle/>
            <a:p>
              <a:endParaRPr lang="en-US"/>
            </a:p>
          </p:txBody>
        </p:sp>
      </p:grpSp>
      <p:sp>
        <p:nvSpPr>
          <p:cNvPr id="162867" name="Text Box 66"/>
          <p:cNvSpPr txBox="1">
            <a:spLocks noChangeArrowheads="1"/>
          </p:cNvSpPr>
          <p:nvPr/>
        </p:nvSpPr>
        <p:spPr bwMode="auto">
          <a:xfrm>
            <a:off x="3886200" y="3657600"/>
            <a:ext cx="1371600" cy="366713"/>
          </a:xfrm>
          <a:prstGeom prst="rect">
            <a:avLst/>
          </a:prstGeom>
          <a:noFill/>
          <a:ln w="9525">
            <a:noFill/>
            <a:miter lim="800000"/>
            <a:headEnd/>
            <a:tailEnd/>
          </a:ln>
        </p:spPr>
        <p:txBody>
          <a:bodyPr>
            <a:spAutoFit/>
          </a:bodyPr>
          <a:lstStyle/>
          <a:p>
            <a:pPr>
              <a:spcBef>
                <a:spcPct val="50000"/>
              </a:spcBef>
            </a:pPr>
            <a:r>
              <a:rPr lang="en-US" b="1"/>
              <a:t>    NEW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idx="1"/>
          </p:nvPr>
        </p:nvSpPr>
        <p:spPr/>
        <p:txBody>
          <a:bodyPr/>
          <a:lstStyle/>
          <a:p>
            <a:pPr eaLnBrk="1" hangingPunct="1">
              <a:buFontTx/>
              <a:buNone/>
            </a:pPr>
            <a:r>
              <a:rPr lang="en-US" sz="7200" b="1" u="sng" smtClean="0"/>
              <a:t>TEST QUESTIONS</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idx="1"/>
          </p:nvPr>
        </p:nvSpPr>
        <p:spPr>
          <a:xfrm>
            <a:off x="0" y="0"/>
            <a:ext cx="9144000" cy="6858000"/>
          </a:xfrm>
        </p:spPr>
        <p:txBody>
          <a:bodyPr/>
          <a:lstStyle/>
          <a:p>
            <a:pPr eaLnBrk="1" hangingPunct="1">
              <a:buFontTx/>
              <a:buNone/>
            </a:pPr>
            <a:r>
              <a:rPr lang="en-US" smtClean="0"/>
              <a:t>	</a:t>
            </a:r>
          </a:p>
          <a:p>
            <a:pPr eaLnBrk="1" hangingPunct="1">
              <a:buFontTx/>
              <a:buNone/>
            </a:pPr>
            <a:r>
              <a:rPr lang="en-US" smtClean="0"/>
              <a:t>    Complexity  of this algorithm is same as that of linear search algorithm for linear array. Worst case running time is proportional to number n of elements in LIST and the average case running time is proportional to n/2 with condition that ITEM appears once in LIST but with equal probability in any node of LIST.</a:t>
            </a:r>
          </a:p>
          <a:p>
            <a:pPr eaLnBrk="1" hangingPunct="1">
              <a:buFontTx/>
              <a:buNone/>
            </a:pPr>
            <a:endParaRPr lang="en-US" smtClean="0"/>
          </a:p>
          <a:p>
            <a:pPr eaLnBrk="1" hangingPunct="1">
              <a:buFontTx/>
              <a:buNone/>
            </a:pPr>
            <a:r>
              <a:rPr lang="en-US" smtClean="0"/>
              <a:t>		Binary search cannot be applied to linked list as there is no provision to locate the middle element of LIST. This property is one of the main drawback of using a linked list as a data structure.</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idx="1"/>
          </p:nvPr>
        </p:nvSpPr>
        <p:spPr>
          <a:xfrm>
            <a:off x="0" y="0"/>
            <a:ext cx="9144000" cy="6858000"/>
          </a:xfrm>
        </p:spPr>
        <p:txBody>
          <a:bodyPr/>
          <a:lstStyle/>
          <a:p>
            <a:pPr eaLnBrk="1" hangingPunct="1"/>
            <a:r>
              <a:rPr lang="en-US" sz="2000" smtClean="0"/>
              <a:t>Algorithm to copy the contents of one linked list to another</a:t>
            </a:r>
          </a:p>
          <a:p>
            <a:pPr eaLnBrk="1" hangingPunct="1"/>
            <a:r>
              <a:rPr lang="en-US" sz="2000" smtClean="0"/>
              <a:t>Algorithm: Copy (INFO,LINK,START,AVAIL)</a:t>
            </a:r>
          </a:p>
          <a:p>
            <a:pPr eaLnBrk="1" hangingPunct="1">
              <a:buFontTx/>
              <a:buNone/>
            </a:pPr>
            <a:r>
              <a:rPr lang="en-US" sz="2000" smtClean="0"/>
              <a:t>                    This algorithm copies the contents of one linked list to</a:t>
            </a:r>
          </a:p>
          <a:p>
            <a:pPr eaLnBrk="1" hangingPunct="1">
              <a:buFontTx/>
              <a:buNone/>
            </a:pPr>
            <a:r>
              <a:rPr lang="en-US" sz="2000" smtClean="0"/>
              <a:t>                    another.</a:t>
            </a:r>
          </a:p>
          <a:p>
            <a:pPr eaLnBrk="1" hangingPunct="1"/>
            <a:r>
              <a:rPr lang="en-US" sz="2000" smtClean="0"/>
              <a:t>Step 1: If AVAIL=NULL,then</a:t>
            </a:r>
          </a:p>
          <a:p>
            <a:pPr eaLnBrk="1" hangingPunct="1">
              <a:buFontTx/>
              <a:buNone/>
            </a:pPr>
            <a:r>
              <a:rPr lang="en-US" sz="2000" smtClean="0"/>
              <a:t>                  Write: ‘Overflow’</a:t>
            </a:r>
          </a:p>
          <a:p>
            <a:pPr eaLnBrk="1" hangingPunct="1">
              <a:buFontTx/>
              <a:buNone/>
            </a:pPr>
            <a:r>
              <a:rPr lang="en-US" sz="2000" smtClean="0"/>
              <a:t>                   Return</a:t>
            </a:r>
          </a:p>
          <a:p>
            <a:pPr eaLnBrk="1" hangingPunct="1"/>
            <a:r>
              <a:rPr lang="en-US" sz="2000" smtClean="0"/>
              <a:t>Step 2: Set PTR:=START</a:t>
            </a:r>
          </a:p>
          <a:p>
            <a:pPr eaLnBrk="1" hangingPunct="1"/>
            <a:r>
              <a:rPr lang="en-US" sz="2000" smtClean="0"/>
              <a:t>Step 3: </a:t>
            </a:r>
            <a:r>
              <a:rPr lang="en-US" sz="2000" smtClean="0">
                <a:cs typeface="Times New Roman" pitchFamily="18" charset="0"/>
              </a:rPr>
              <a:t>Set NEW:=AVAIL , START1:=NEW and AVAIL:=LINK[AVAIL]</a:t>
            </a:r>
          </a:p>
          <a:p>
            <a:pPr eaLnBrk="1" hangingPunct="1"/>
            <a:r>
              <a:rPr lang="en-US" sz="2000" smtClean="0"/>
              <a:t>Step 4: Repeat while PTR</a:t>
            </a:r>
            <a:r>
              <a:rPr lang="en-US" sz="2000" smtClean="0">
                <a:cs typeface="Times New Roman" pitchFamily="18" charset="0"/>
              </a:rPr>
              <a:t>≠ NULL</a:t>
            </a:r>
          </a:p>
          <a:p>
            <a:pPr eaLnBrk="1" hangingPunct="1">
              <a:buFontTx/>
              <a:buNone/>
            </a:pPr>
            <a:r>
              <a:rPr lang="en-US" sz="2000" smtClean="0">
                <a:cs typeface="Times New Roman" pitchFamily="18" charset="0"/>
              </a:rPr>
              <a:t>                   INFO[NEW]:=INFO[PTR]</a:t>
            </a:r>
          </a:p>
          <a:p>
            <a:pPr eaLnBrk="1" hangingPunct="1">
              <a:buFontTx/>
              <a:buNone/>
            </a:pPr>
            <a:r>
              <a:rPr lang="en-US" sz="2000" smtClean="0">
                <a:cs typeface="Times New Roman" pitchFamily="18" charset="0"/>
              </a:rPr>
              <a:t>                   LINK[NEW]:=AVAIL and AVAIL:=LINK[AVAIL]</a:t>
            </a:r>
          </a:p>
          <a:p>
            <a:pPr eaLnBrk="1" hangingPunct="1">
              <a:buFontTx/>
              <a:buNone/>
            </a:pPr>
            <a:r>
              <a:rPr lang="en-US" sz="2000" smtClean="0">
                <a:cs typeface="Times New Roman" pitchFamily="18" charset="0"/>
              </a:rPr>
              <a:t>                  NEW:=LINK[NEW]</a:t>
            </a:r>
          </a:p>
          <a:p>
            <a:pPr eaLnBrk="1" hangingPunct="1">
              <a:buFontTx/>
              <a:buNone/>
            </a:pPr>
            <a:r>
              <a:rPr lang="en-US" sz="2000" smtClean="0">
                <a:cs typeface="Times New Roman" pitchFamily="18" charset="0"/>
              </a:rPr>
              <a:t>             [End of Loop]</a:t>
            </a:r>
          </a:p>
          <a:p>
            <a:pPr eaLnBrk="1" hangingPunct="1"/>
            <a:r>
              <a:rPr lang="en-US" sz="2000" smtClean="0">
                <a:cs typeface="Times New Roman" pitchFamily="18" charset="0"/>
              </a:rPr>
              <a:t>Step 5: Set LINK[NEW]:=NULL</a:t>
            </a:r>
          </a:p>
          <a:p>
            <a:pPr eaLnBrk="1" hangingPunct="1"/>
            <a:r>
              <a:rPr lang="en-US" sz="2000" smtClean="0">
                <a:cs typeface="Times New Roman" pitchFamily="18" charset="0"/>
              </a:rPr>
              <a:t>Step 6: Return</a:t>
            </a:r>
          </a:p>
          <a:p>
            <a:pPr eaLnBrk="1" hangingPunct="1">
              <a:buFontTx/>
              <a:buNone/>
            </a:pPr>
            <a:endParaRPr lang="en-US" sz="2000" smtClean="0">
              <a:cs typeface="Times New Roman" pitchFamily="18" charset="0"/>
            </a:endParaRPr>
          </a:p>
          <a:p>
            <a:pPr eaLnBrk="1" hangingPunct="1">
              <a:buFontTx/>
              <a:buNone/>
            </a:pPr>
            <a:r>
              <a:rPr lang="en-US" sz="2000" smtClean="0">
                <a:cs typeface="Times New Roman" pitchFamily="18" charset="0"/>
              </a:rPr>
              <a:t>        </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idx="1"/>
          </p:nvPr>
        </p:nvSpPr>
        <p:spPr>
          <a:xfrm>
            <a:off x="0" y="0"/>
            <a:ext cx="9144000" cy="6858000"/>
          </a:xfrm>
        </p:spPr>
        <p:txBody>
          <a:bodyPr/>
          <a:lstStyle/>
          <a:p>
            <a:pPr eaLnBrk="1" hangingPunct="1">
              <a:lnSpc>
                <a:spcPct val="80000"/>
              </a:lnSpc>
            </a:pPr>
            <a:r>
              <a:rPr lang="en-US" sz="1600" smtClean="0"/>
              <a:t>Algorithm: Copy (INFO,LINK,START,START1)</a:t>
            </a:r>
          </a:p>
          <a:p>
            <a:pPr eaLnBrk="1" hangingPunct="1">
              <a:lnSpc>
                <a:spcPct val="80000"/>
              </a:lnSpc>
              <a:buFontTx/>
              <a:buNone/>
            </a:pPr>
            <a:r>
              <a:rPr lang="en-US" sz="1600" smtClean="0"/>
              <a:t>                    This algorithm copies the contents of one linked list to another. START AND START1 are the </a:t>
            </a:r>
          </a:p>
          <a:p>
            <a:pPr eaLnBrk="1" hangingPunct="1">
              <a:lnSpc>
                <a:spcPct val="80000"/>
              </a:lnSpc>
              <a:buFontTx/>
              <a:buNone/>
            </a:pPr>
            <a:r>
              <a:rPr lang="en-US" sz="1600" smtClean="0"/>
              <a:t>                    start pointers of two lists</a:t>
            </a:r>
          </a:p>
          <a:p>
            <a:pPr eaLnBrk="1" hangingPunct="1">
              <a:lnSpc>
                <a:spcPct val="80000"/>
              </a:lnSpc>
            </a:pPr>
            <a:r>
              <a:rPr lang="en-US" sz="1600" smtClean="0"/>
              <a:t>Step 1: Set PTR:=START and PTR1:=START1</a:t>
            </a:r>
          </a:p>
          <a:p>
            <a:pPr eaLnBrk="1" hangingPunct="1">
              <a:lnSpc>
                <a:spcPct val="80000"/>
              </a:lnSpc>
            </a:pPr>
            <a:r>
              <a:rPr lang="en-US" sz="1600" smtClean="0"/>
              <a:t>Step 2: Repeat while PTR</a:t>
            </a:r>
            <a:r>
              <a:rPr lang="en-US" sz="1600" smtClean="0">
                <a:cs typeface="Times New Roman" pitchFamily="18" charset="0"/>
              </a:rPr>
              <a:t>≠ NULL and PTR1 ≠ NULL</a:t>
            </a:r>
          </a:p>
          <a:p>
            <a:pPr eaLnBrk="1" hangingPunct="1">
              <a:lnSpc>
                <a:spcPct val="80000"/>
              </a:lnSpc>
              <a:buFontTx/>
              <a:buNone/>
            </a:pPr>
            <a:r>
              <a:rPr lang="en-US" sz="1600" smtClean="0">
                <a:cs typeface="Times New Roman" pitchFamily="18" charset="0"/>
              </a:rPr>
              <a:t>                    INFO[PTR1]:=INFO[PTR]</a:t>
            </a:r>
          </a:p>
          <a:p>
            <a:pPr eaLnBrk="1" hangingPunct="1">
              <a:lnSpc>
                <a:spcPct val="80000"/>
              </a:lnSpc>
              <a:buFontTx/>
              <a:buNone/>
            </a:pPr>
            <a:r>
              <a:rPr lang="en-US" sz="1600" smtClean="0">
                <a:cs typeface="Times New Roman" pitchFamily="18" charset="0"/>
              </a:rPr>
              <a:t>                     PTR1:=LINK[PTR1] </a:t>
            </a:r>
          </a:p>
          <a:p>
            <a:pPr eaLnBrk="1" hangingPunct="1">
              <a:lnSpc>
                <a:spcPct val="80000"/>
              </a:lnSpc>
              <a:buFontTx/>
              <a:buNone/>
            </a:pPr>
            <a:r>
              <a:rPr lang="en-US" sz="1600" smtClean="0">
                <a:cs typeface="Times New Roman" pitchFamily="18" charset="0"/>
              </a:rPr>
              <a:t>                      PTR:=LINK[PTR]</a:t>
            </a:r>
          </a:p>
          <a:p>
            <a:pPr eaLnBrk="1" hangingPunct="1">
              <a:lnSpc>
                <a:spcPct val="80000"/>
              </a:lnSpc>
              <a:buFontTx/>
              <a:buNone/>
            </a:pPr>
            <a:r>
              <a:rPr lang="en-US" sz="1600" smtClean="0">
                <a:cs typeface="Times New Roman" pitchFamily="18" charset="0"/>
              </a:rPr>
              <a:t>                     [End of Loop]</a:t>
            </a:r>
          </a:p>
          <a:p>
            <a:pPr eaLnBrk="1" hangingPunct="1">
              <a:lnSpc>
                <a:spcPct val="80000"/>
              </a:lnSpc>
            </a:pPr>
            <a:r>
              <a:rPr lang="en-US" sz="1600" smtClean="0">
                <a:cs typeface="Times New Roman" pitchFamily="18" charset="0"/>
              </a:rPr>
              <a:t>Step 3: If PTR=NULL and PTR1=NULL</a:t>
            </a:r>
          </a:p>
          <a:p>
            <a:pPr eaLnBrk="1" hangingPunct="1">
              <a:lnSpc>
                <a:spcPct val="80000"/>
              </a:lnSpc>
              <a:buFontTx/>
              <a:buNone/>
            </a:pPr>
            <a:r>
              <a:rPr lang="en-US" sz="1600" smtClean="0">
                <a:cs typeface="Times New Roman" pitchFamily="18" charset="0"/>
              </a:rPr>
              <a:t>                   Return</a:t>
            </a:r>
          </a:p>
          <a:p>
            <a:pPr eaLnBrk="1" hangingPunct="1">
              <a:lnSpc>
                <a:spcPct val="80000"/>
              </a:lnSpc>
            </a:pPr>
            <a:r>
              <a:rPr lang="en-US" sz="1600" smtClean="0">
                <a:cs typeface="Times New Roman" pitchFamily="18" charset="0"/>
              </a:rPr>
              <a:t>Step 4:[Case when the list to be copied is still left] </a:t>
            </a:r>
          </a:p>
          <a:p>
            <a:pPr eaLnBrk="1" hangingPunct="1">
              <a:lnSpc>
                <a:spcPct val="80000"/>
              </a:lnSpc>
              <a:buFontTx/>
              <a:buNone/>
            </a:pPr>
            <a:r>
              <a:rPr lang="en-US" sz="1600" smtClean="0">
                <a:cs typeface="Times New Roman" pitchFamily="18" charset="0"/>
              </a:rPr>
              <a:t>                   If PTR1=NULL,then</a:t>
            </a:r>
          </a:p>
          <a:p>
            <a:pPr eaLnBrk="1" hangingPunct="1">
              <a:lnSpc>
                <a:spcPct val="80000"/>
              </a:lnSpc>
              <a:buFontTx/>
              <a:buNone/>
            </a:pPr>
            <a:r>
              <a:rPr lang="en-US" sz="1600" smtClean="0">
                <a:cs typeface="Times New Roman" pitchFamily="18" charset="0"/>
              </a:rPr>
              <a:t>                   PTR1: =AVAIL and AVAIL:=LINK[AVAIL]</a:t>
            </a:r>
          </a:p>
          <a:p>
            <a:pPr eaLnBrk="1" hangingPunct="1">
              <a:lnSpc>
                <a:spcPct val="80000"/>
              </a:lnSpc>
              <a:buFontTx/>
              <a:buNone/>
            </a:pPr>
            <a:r>
              <a:rPr lang="en-US" sz="1600" smtClean="0">
                <a:cs typeface="Times New Roman" pitchFamily="18" charset="0"/>
              </a:rPr>
              <a:t>                  Repeat while PTR ≠ NULL</a:t>
            </a:r>
          </a:p>
          <a:p>
            <a:pPr eaLnBrk="1" hangingPunct="1">
              <a:lnSpc>
                <a:spcPct val="80000"/>
              </a:lnSpc>
              <a:buFontTx/>
              <a:buNone/>
            </a:pPr>
            <a:r>
              <a:rPr lang="en-US" sz="1600" smtClean="0">
                <a:cs typeface="Times New Roman" pitchFamily="18" charset="0"/>
              </a:rPr>
              <a:t>                  INFO[PTR1]:=INFO[PTR]</a:t>
            </a:r>
          </a:p>
          <a:p>
            <a:pPr eaLnBrk="1" hangingPunct="1">
              <a:lnSpc>
                <a:spcPct val="80000"/>
              </a:lnSpc>
              <a:buFontTx/>
              <a:buNone/>
            </a:pPr>
            <a:r>
              <a:rPr lang="en-US" sz="1600" smtClean="0">
                <a:cs typeface="Times New Roman" pitchFamily="18" charset="0"/>
              </a:rPr>
              <a:t>                  LINK[PTR1]:=AVAIL and AVAIL:=LINK[AVAIL]</a:t>
            </a:r>
          </a:p>
          <a:p>
            <a:pPr eaLnBrk="1" hangingPunct="1">
              <a:lnSpc>
                <a:spcPct val="80000"/>
              </a:lnSpc>
              <a:buFontTx/>
              <a:buNone/>
            </a:pPr>
            <a:r>
              <a:rPr lang="en-US" sz="1600" smtClean="0">
                <a:cs typeface="Times New Roman" pitchFamily="18" charset="0"/>
              </a:rPr>
              <a:t>                  PTR1:=LINK[PTR1]</a:t>
            </a:r>
          </a:p>
          <a:p>
            <a:pPr eaLnBrk="1" hangingPunct="1">
              <a:lnSpc>
                <a:spcPct val="80000"/>
              </a:lnSpc>
              <a:buFontTx/>
              <a:buNone/>
            </a:pPr>
            <a:r>
              <a:rPr lang="en-US" sz="1600" smtClean="0">
                <a:cs typeface="Times New Roman" pitchFamily="18" charset="0"/>
              </a:rPr>
              <a:t>                  [End of Loop] </a:t>
            </a:r>
          </a:p>
          <a:p>
            <a:pPr eaLnBrk="1" hangingPunct="1">
              <a:lnSpc>
                <a:spcPct val="80000"/>
              </a:lnSpc>
              <a:buFontTx/>
              <a:buNone/>
            </a:pPr>
            <a:r>
              <a:rPr lang="en-US" sz="1600" smtClean="0">
                <a:cs typeface="Times New Roman" pitchFamily="18" charset="0"/>
              </a:rPr>
              <a:t>                  </a:t>
            </a:r>
          </a:p>
          <a:p>
            <a:pPr eaLnBrk="1" hangingPunct="1">
              <a:lnSpc>
                <a:spcPct val="80000"/>
              </a:lnSpc>
            </a:pPr>
            <a:r>
              <a:rPr lang="en-US" sz="1600" smtClean="0">
                <a:cs typeface="Times New Roman" pitchFamily="18" charset="0"/>
              </a:rPr>
              <a:t>Step 5: [Case when list to be copied is finished, Truncate the extra nodes] </a:t>
            </a:r>
          </a:p>
          <a:p>
            <a:pPr eaLnBrk="1" hangingPunct="1">
              <a:lnSpc>
                <a:spcPct val="80000"/>
              </a:lnSpc>
              <a:buFontTx/>
              <a:buNone/>
            </a:pPr>
            <a:r>
              <a:rPr lang="en-US" sz="1600" smtClean="0">
                <a:cs typeface="Times New Roman" pitchFamily="18" charset="0"/>
              </a:rPr>
              <a:t>                   If PTR1 ≠NULL, then </a:t>
            </a:r>
          </a:p>
          <a:p>
            <a:pPr eaLnBrk="1" hangingPunct="1">
              <a:lnSpc>
                <a:spcPct val="80000"/>
              </a:lnSpc>
              <a:buFontTx/>
              <a:buNone/>
            </a:pPr>
            <a:r>
              <a:rPr lang="en-US" sz="1600" smtClean="0">
                <a:cs typeface="Times New Roman" pitchFamily="18" charset="0"/>
              </a:rPr>
              <a:t>                    Set PTR1:=NULL</a:t>
            </a:r>
          </a:p>
          <a:p>
            <a:pPr eaLnBrk="1" hangingPunct="1">
              <a:lnSpc>
                <a:spcPct val="80000"/>
              </a:lnSpc>
              <a:buFontTx/>
              <a:buNone/>
            </a:pPr>
            <a:r>
              <a:rPr lang="en-US" sz="1600" smtClean="0">
                <a:cs typeface="Times New Roman" pitchFamily="18" charset="0"/>
              </a:rPr>
              <a:t>                 [End of If structure]</a:t>
            </a:r>
          </a:p>
          <a:p>
            <a:pPr eaLnBrk="1" hangingPunct="1">
              <a:lnSpc>
                <a:spcPct val="80000"/>
              </a:lnSpc>
            </a:pPr>
            <a:r>
              <a:rPr lang="en-US" sz="1600" smtClean="0">
                <a:cs typeface="Times New Roman" pitchFamily="18" charset="0"/>
              </a:rPr>
              <a:t>Step 6: Return</a:t>
            </a:r>
          </a:p>
          <a:p>
            <a:pPr eaLnBrk="1" hangingPunct="1">
              <a:lnSpc>
                <a:spcPct val="80000"/>
              </a:lnSpc>
            </a:pPr>
            <a:endParaRPr lang="en-US" sz="1600"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idx="1"/>
          </p:nvPr>
        </p:nvSpPr>
        <p:spPr>
          <a:xfrm>
            <a:off x="0" y="0"/>
            <a:ext cx="9144000" cy="6858000"/>
          </a:xfrm>
        </p:spPr>
        <p:txBody>
          <a:bodyPr/>
          <a:lstStyle/>
          <a:p>
            <a:pPr eaLnBrk="1" hangingPunct="1">
              <a:lnSpc>
                <a:spcPct val="80000"/>
              </a:lnSpc>
            </a:pPr>
            <a:r>
              <a:rPr lang="en-US" sz="2000" smtClean="0"/>
              <a:t>Algorithm to insert a node after the k</a:t>
            </a:r>
            <a:r>
              <a:rPr lang="en-US" sz="2000" baseline="30000" smtClean="0"/>
              <a:t>th</a:t>
            </a:r>
            <a:r>
              <a:rPr lang="en-US" sz="2000" smtClean="0"/>
              <a:t> node in the circular linked list</a:t>
            </a:r>
          </a:p>
          <a:p>
            <a:pPr eaLnBrk="1" hangingPunct="1">
              <a:lnSpc>
                <a:spcPct val="80000"/>
              </a:lnSpc>
            </a:pPr>
            <a:r>
              <a:rPr lang="en-US" sz="2000" smtClean="0"/>
              <a:t>Algorithm: INSRT (INFO,LINK,START,AVAIL,K,ITEM)</a:t>
            </a:r>
          </a:p>
          <a:p>
            <a:pPr eaLnBrk="1" hangingPunct="1">
              <a:lnSpc>
                <a:spcPct val="80000"/>
              </a:lnSpc>
              <a:buFontTx/>
              <a:buNone/>
            </a:pPr>
            <a:r>
              <a:rPr lang="en-US" sz="2000" smtClean="0"/>
              <a:t>                       This algorithm inserts in a circular linked list after the kth node </a:t>
            </a:r>
          </a:p>
          <a:p>
            <a:pPr eaLnBrk="1" hangingPunct="1">
              <a:lnSpc>
                <a:spcPct val="80000"/>
              </a:lnSpc>
            </a:pPr>
            <a:r>
              <a:rPr lang="en-US" sz="2000" smtClean="0"/>
              <a:t>Step 1: If AVAIL:=NULL, then</a:t>
            </a:r>
          </a:p>
          <a:p>
            <a:pPr eaLnBrk="1" hangingPunct="1">
              <a:lnSpc>
                <a:spcPct val="80000"/>
              </a:lnSpc>
              <a:buFontTx/>
              <a:buNone/>
            </a:pPr>
            <a:r>
              <a:rPr lang="en-US" sz="2000" smtClean="0"/>
              <a:t>                   Write: ‘OVERFLOW’</a:t>
            </a:r>
          </a:p>
          <a:p>
            <a:pPr eaLnBrk="1" hangingPunct="1">
              <a:lnSpc>
                <a:spcPct val="80000"/>
              </a:lnSpc>
              <a:buFontTx/>
              <a:buNone/>
            </a:pPr>
            <a:r>
              <a:rPr lang="en-US" sz="2000" smtClean="0"/>
              <a:t>                   Return</a:t>
            </a:r>
          </a:p>
          <a:p>
            <a:pPr eaLnBrk="1" hangingPunct="1">
              <a:lnSpc>
                <a:spcPct val="80000"/>
              </a:lnSpc>
            </a:pPr>
            <a:r>
              <a:rPr lang="en-US" sz="2000" smtClean="0"/>
              <a:t>Step 2: Set NEW:=AVAIL and AVAIL:=LINK[AVAIL]</a:t>
            </a:r>
          </a:p>
          <a:p>
            <a:pPr eaLnBrk="1" hangingPunct="1">
              <a:lnSpc>
                <a:spcPct val="80000"/>
              </a:lnSpc>
            </a:pPr>
            <a:r>
              <a:rPr lang="en-US" sz="2000" smtClean="0"/>
              <a:t>             Set INFO[NEW]:=ITEM</a:t>
            </a:r>
          </a:p>
          <a:p>
            <a:pPr eaLnBrk="1" hangingPunct="1">
              <a:lnSpc>
                <a:spcPct val="80000"/>
              </a:lnSpc>
            </a:pPr>
            <a:r>
              <a:rPr lang="en-US" sz="2000" smtClean="0"/>
              <a:t>Step 3: Set PTR:=START and N:=1 </a:t>
            </a:r>
          </a:p>
          <a:p>
            <a:pPr eaLnBrk="1" hangingPunct="1">
              <a:lnSpc>
                <a:spcPct val="80000"/>
              </a:lnSpc>
            </a:pPr>
            <a:r>
              <a:rPr lang="en-US" sz="2000" smtClean="0"/>
              <a:t>Step 4: If N=K, then</a:t>
            </a:r>
          </a:p>
          <a:p>
            <a:pPr eaLnBrk="1" hangingPunct="1">
              <a:lnSpc>
                <a:spcPct val="80000"/>
              </a:lnSpc>
              <a:buFontTx/>
              <a:buNone/>
            </a:pPr>
            <a:r>
              <a:rPr lang="en-US" sz="2000" smtClean="0"/>
              <a:t>                  Set LINK[NEW]:=LINK[PTR]</a:t>
            </a:r>
          </a:p>
          <a:p>
            <a:pPr eaLnBrk="1" hangingPunct="1">
              <a:lnSpc>
                <a:spcPct val="80000"/>
              </a:lnSpc>
              <a:buFontTx/>
              <a:buNone/>
            </a:pPr>
            <a:r>
              <a:rPr lang="en-US" sz="2000" smtClean="0"/>
              <a:t>                  Set LINK[PTR]:=NEW</a:t>
            </a:r>
          </a:p>
          <a:p>
            <a:pPr eaLnBrk="1" hangingPunct="1">
              <a:lnSpc>
                <a:spcPct val="80000"/>
              </a:lnSpc>
              <a:buFontTx/>
              <a:buNone/>
            </a:pPr>
            <a:r>
              <a:rPr lang="en-US" sz="2000" smtClean="0"/>
              <a:t>                  Return</a:t>
            </a:r>
          </a:p>
          <a:p>
            <a:pPr eaLnBrk="1" hangingPunct="1">
              <a:lnSpc>
                <a:spcPct val="80000"/>
              </a:lnSpc>
            </a:pPr>
            <a:r>
              <a:rPr lang="en-US" sz="2000" smtClean="0"/>
              <a:t>Step 5: Set PTR:=LINK[PTR] and </a:t>
            </a:r>
          </a:p>
          <a:p>
            <a:pPr eaLnBrk="1" hangingPunct="1">
              <a:lnSpc>
                <a:spcPct val="80000"/>
              </a:lnSpc>
            </a:pPr>
            <a:r>
              <a:rPr lang="en-US" sz="2000" smtClean="0"/>
              <a:t>Step 6: Repeat while </a:t>
            </a:r>
            <a:r>
              <a:rPr lang="en-US" sz="2000" smtClean="0">
                <a:cs typeface="Times New Roman" pitchFamily="18" charset="0"/>
              </a:rPr>
              <a:t>N</a:t>
            </a:r>
            <a:r>
              <a:rPr lang="en-US" sz="2000" smtClean="0"/>
              <a:t> </a:t>
            </a:r>
            <a:r>
              <a:rPr lang="en-US" sz="2000" smtClean="0">
                <a:cs typeface="Times New Roman" pitchFamily="18" charset="0"/>
              </a:rPr>
              <a:t>≠ K</a:t>
            </a:r>
          </a:p>
          <a:p>
            <a:pPr eaLnBrk="1" hangingPunct="1">
              <a:lnSpc>
                <a:spcPct val="80000"/>
              </a:lnSpc>
              <a:buFontTx/>
              <a:buNone/>
            </a:pPr>
            <a:r>
              <a:rPr lang="en-US" sz="2000" smtClean="0"/>
              <a:t>                  Set PTR:=LINK[PTR] and  N:=N+1 </a:t>
            </a:r>
          </a:p>
          <a:p>
            <a:pPr eaLnBrk="1" hangingPunct="1">
              <a:lnSpc>
                <a:spcPct val="80000"/>
              </a:lnSpc>
              <a:buFontTx/>
              <a:buNone/>
            </a:pPr>
            <a:r>
              <a:rPr lang="en-US" sz="2000" smtClean="0"/>
              <a:t>                  [End of if structure]</a:t>
            </a:r>
          </a:p>
          <a:p>
            <a:pPr eaLnBrk="1" hangingPunct="1">
              <a:lnSpc>
                <a:spcPct val="80000"/>
              </a:lnSpc>
            </a:pPr>
            <a:r>
              <a:rPr lang="en-US" sz="2000" smtClean="0"/>
              <a:t>Step 7: Set LINK[NEW]:=LINK[PTR]</a:t>
            </a:r>
          </a:p>
          <a:p>
            <a:pPr eaLnBrk="1" hangingPunct="1">
              <a:lnSpc>
                <a:spcPct val="80000"/>
              </a:lnSpc>
              <a:buFontTx/>
              <a:buNone/>
            </a:pPr>
            <a:r>
              <a:rPr lang="en-US" sz="2000" smtClean="0"/>
              <a:t>                  Set LINK[PTR]:=NEW</a:t>
            </a:r>
          </a:p>
          <a:p>
            <a:pPr eaLnBrk="1" hangingPunct="1">
              <a:lnSpc>
                <a:spcPct val="80000"/>
              </a:lnSpc>
            </a:pPr>
            <a:r>
              <a:rPr lang="en-US" sz="2000" smtClean="0"/>
              <a:t>Step 8: Return</a:t>
            </a:r>
          </a:p>
          <a:p>
            <a:pPr eaLnBrk="1" hangingPunct="1">
              <a:lnSpc>
                <a:spcPct val="80000"/>
              </a:lnSpc>
              <a:buFontTx/>
              <a:buNone/>
            </a:pPr>
            <a:r>
              <a:rPr lang="en-US" sz="2000" smtClean="0"/>
              <a:t>               </a:t>
            </a:r>
          </a:p>
          <a:p>
            <a:pPr eaLnBrk="1" hangingPunct="1">
              <a:lnSpc>
                <a:spcPct val="80000"/>
              </a:lnSpc>
              <a:buFontTx/>
              <a:buNone/>
            </a:pPr>
            <a:r>
              <a:rPr lang="en-US" sz="2000" smtClean="0"/>
              <a:t>  </a:t>
            </a:r>
          </a:p>
          <a:p>
            <a:pPr eaLnBrk="1" hangingPunct="1">
              <a:lnSpc>
                <a:spcPct val="80000"/>
              </a:lnSpc>
              <a:buFontTx/>
              <a:buNone/>
            </a:pPr>
            <a:endParaRPr lang="en-US" sz="2000"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idx="1"/>
          </p:nvPr>
        </p:nvSpPr>
        <p:spPr>
          <a:xfrm>
            <a:off x="0" y="0"/>
            <a:ext cx="9144000" cy="6858000"/>
          </a:xfrm>
        </p:spPr>
        <p:txBody>
          <a:bodyPr>
            <a:normAutofit lnSpcReduction="10000"/>
          </a:bodyPr>
          <a:lstStyle/>
          <a:p>
            <a:pPr eaLnBrk="1" hangingPunct="1"/>
            <a:r>
              <a:rPr lang="en-US" smtClean="0"/>
              <a:t>Algorithm to delete the k</a:t>
            </a:r>
            <a:r>
              <a:rPr lang="en-US" baseline="30000" smtClean="0"/>
              <a:t>th</a:t>
            </a:r>
            <a:r>
              <a:rPr lang="en-US" smtClean="0"/>
              <a:t> node from a doubly linked list</a:t>
            </a:r>
          </a:p>
          <a:p>
            <a:pPr eaLnBrk="1" hangingPunct="1"/>
            <a:r>
              <a:rPr lang="en-US" smtClean="0"/>
              <a:t>Algorithm: Del (INFO,FORW,BACK,FIRST,LAST,AVAIL,K)</a:t>
            </a:r>
          </a:p>
          <a:p>
            <a:pPr eaLnBrk="1" hangingPunct="1">
              <a:buFontTx/>
              <a:buNone/>
            </a:pPr>
            <a:r>
              <a:rPr lang="en-US" smtClean="0"/>
              <a:t>                      This algorithm deletes the kth node</a:t>
            </a:r>
          </a:p>
          <a:p>
            <a:pPr eaLnBrk="1" hangingPunct="1"/>
            <a:r>
              <a:rPr lang="en-US" smtClean="0"/>
              <a:t>Step 1: Set N:=1 and PTR:=FIRST</a:t>
            </a:r>
          </a:p>
          <a:p>
            <a:pPr eaLnBrk="1" hangingPunct="1"/>
            <a:r>
              <a:rPr lang="en-US" smtClean="0"/>
              <a:t>Step 2: Set SAVE:=PTR and PTR:=FORW[PTR]</a:t>
            </a:r>
          </a:p>
          <a:p>
            <a:pPr eaLnBrk="1" hangingPunct="1"/>
            <a:r>
              <a:rPr lang="en-US" smtClean="0"/>
              <a:t>Step 3: Repeat while  N</a:t>
            </a:r>
            <a:r>
              <a:rPr lang="en-US" smtClean="0">
                <a:cs typeface="Times New Roman" pitchFamily="18" charset="0"/>
              </a:rPr>
              <a:t>≠ K</a:t>
            </a:r>
          </a:p>
          <a:p>
            <a:pPr eaLnBrk="1" hangingPunct="1">
              <a:buFontTx/>
              <a:buNone/>
            </a:pPr>
            <a:r>
              <a:rPr lang="en-US" smtClean="0"/>
              <a:t>                  Set SAVE:=PTR and PTR:=FORW[PTR]</a:t>
            </a:r>
          </a:p>
          <a:p>
            <a:pPr eaLnBrk="1" hangingPunct="1">
              <a:buFontTx/>
              <a:buNone/>
            </a:pPr>
            <a:r>
              <a:rPr lang="en-US" smtClean="0"/>
              <a:t>                  Set N:=N+1 </a:t>
            </a:r>
          </a:p>
          <a:p>
            <a:pPr eaLnBrk="1" hangingPunct="1">
              <a:buFontTx/>
              <a:buNone/>
            </a:pPr>
            <a:r>
              <a:rPr lang="en-US" smtClean="0"/>
              <a:t>                [End of If structure]</a:t>
            </a:r>
          </a:p>
          <a:p>
            <a:pPr eaLnBrk="1" hangingPunct="1"/>
            <a:r>
              <a:rPr lang="en-US" smtClean="0"/>
              <a:t>Step 4:  If N=K, then</a:t>
            </a:r>
          </a:p>
          <a:p>
            <a:pPr eaLnBrk="1" hangingPunct="1">
              <a:buFontTx/>
              <a:buNone/>
            </a:pPr>
            <a:r>
              <a:rPr lang="en-US" smtClean="0"/>
              <a:t>                FORW[SAVE]:=FORW[PTR]</a:t>
            </a:r>
          </a:p>
          <a:p>
            <a:pPr eaLnBrk="1" hangingPunct="1">
              <a:buFontTx/>
              <a:buNone/>
            </a:pPr>
            <a:r>
              <a:rPr lang="en-US" smtClean="0"/>
              <a:t>                BACK[FORW[PTR]]:=BACK[PTR]</a:t>
            </a:r>
          </a:p>
          <a:p>
            <a:pPr eaLnBrk="1" hangingPunct="1">
              <a:buFontTx/>
              <a:buNone/>
            </a:pPr>
            <a:r>
              <a:rPr lang="en-US" smtClean="0"/>
              <a:t>                FORW[PTR]:=AVAIL and AVAIL:=PTR</a:t>
            </a:r>
          </a:p>
          <a:p>
            <a:pPr eaLnBrk="1" hangingPunct="1">
              <a:buFontTx/>
              <a:buNone/>
            </a:pPr>
            <a:r>
              <a:rPr lang="en-US" smtClean="0"/>
              <a:t>                [End of If structure]</a:t>
            </a:r>
          </a:p>
          <a:p>
            <a:pPr eaLnBrk="1" hangingPunct="1"/>
            <a:r>
              <a:rPr lang="en-US" smtClean="0"/>
              <a:t>Step 5: Return</a:t>
            </a:r>
          </a:p>
          <a:p>
            <a:pPr eaLnBrk="1" hangingPunct="1">
              <a:buFontTx/>
              <a:buNone/>
            </a:pPr>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idx="1"/>
          </p:nvPr>
        </p:nvSpPr>
        <p:spPr/>
        <p:txBody>
          <a:bodyPr/>
          <a:lstStyle/>
          <a:p>
            <a:pPr eaLnBrk="1" hangingPunct="1"/>
            <a:endParaRPr lang="en-US" smtClean="0"/>
          </a:p>
          <a:p>
            <a:pPr algn="ctr" eaLnBrk="1" hangingPunct="1">
              <a:buFontTx/>
              <a:buNone/>
            </a:pPr>
            <a:r>
              <a:rPr lang="en-US" sz="5400" b="1" u="sng" smtClean="0"/>
              <a:t>GARBAGE COLLECTION</a:t>
            </a:r>
            <a:endParaRPr lang="en-US" u="sng" smtClean="0"/>
          </a:p>
          <a:p>
            <a:pPr eaLnBrk="1" hangingPunct="1"/>
            <a:endParaRPr lang="en-US" smtClean="0"/>
          </a:p>
          <a:p>
            <a:pPr eaLnBrk="1" hangingPunct="1"/>
            <a:endParaRPr lang="en-US" smtClean="0"/>
          </a:p>
          <a:p>
            <a:pPr algn="ctr" eaLnBrk="1" hangingPunct="1">
              <a:buFontTx/>
              <a:buNone/>
            </a:pPr>
            <a:endParaRPr lang="en-US" sz="5400" b="1"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idx="1"/>
          </p:nvPr>
        </p:nvSpPr>
        <p:spPr>
          <a:xfrm>
            <a:off x="0" y="0"/>
            <a:ext cx="9144000" cy="6858000"/>
          </a:xfrm>
        </p:spPr>
        <p:txBody>
          <a:bodyPr/>
          <a:lstStyle/>
          <a:p>
            <a:pPr eaLnBrk="1" hangingPunct="1"/>
            <a:r>
              <a:rPr lang="en-US" sz="2000" smtClean="0"/>
              <a:t>In computer science, garbage collection (GC) is a form of automatic memory management. The garbage collector, or just collector, attempts to reclaim garbage, or memory used by objects that will never be accessed or mutated again by the application. Garbage collection is often portrayed as the opposite of manual memory management, which requires the programmer to specify which objects to deallocate and return to the memory system.</a:t>
            </a:r>
          </a:p>
          <a:p>
            <a:pPr eaLnBrk="1" hangingPunct="1"/>
            <a:r>
              <a:rPr lang="en-US" sz="2000" smtClean="0"/>
              <a:t>The basic principle of how a garbage collector works is:</a:t>
            </a:r>
          </a:p>
          <a:p>
            <a:pPr eaLnBrk="1" hangingPunct="1"/>
            <a:r>
              <a:rPr lang="en-US" sz="2000" smtClean="0"/>
              <a:t>Determine what data objects in a program will not be accessed in the future </a:t>
            </a:r>
          </a:p>
          <a:p>
            <a:pPr eaLnBrk="1" hangingPunct="1"/>
            <a:r>
              <a:rPr lang="en-US" sz="2000" smtClean="0"/>
              <a:t>Reclaim the resources used by those objects .</a:t>
            </a:r>
          </a:p>
          <a:p>
            <a:pPr eaLnBrk="1" hangingPunct="1">
              <a:buFontTx/>
              <a:buNone/>
            </a:pPr>
            <a:r>
              <a:rPr lang="en-US" b="1" u="sng" smtClean="0"/>
              <a:t>  Reachability of an object</a:t>
            </a:r>
          </a:p>
          <a:p>
            <a:pPr eaLnBrk="1" hangingPunct="1"/>
            <a:r>
              <a:rPr lang="en-US" sz="2000" smtClean="0"/>
              <a:t>Informally, a reachable object can be defined as an object for which there exists some variable in the program environment that leads to it, either directly or through references from other reachable objects. More precisely, objects can be reachable in only two ways:</a:t>
            </a:r>
          </a:p>
          <a:p>
            <a:pPr eaLnBrk="1" hangingPunct="1"/>
            <a:r>
              <a:rPr lang="en-US" sz="2000" smtClean="0"/>
              <a:t>A distinguished set of objects are assumed to be reachable—these are known as the roots. Typically, these include all the objects referenced from anywhere in the call stack (that is, all local variables and parameters in the functions currently being invoked), and any global variables. </a:t>
            </a:r>
          </a:p>
          <a:p>
            <a:pPr eaLnBrk="1" hangingPunct="1"/>
            <a:r>
              <a:rPr lang="en-US" sz="2000" smtClean="0"/>
              <a:t>Anything referenced from a reachable object is itself reachable; more formally, reachability is a transitive closure</a:t>
            </a:r>
          </a:p>
          <a:p>
            <a:pPr eaLnBrk="1" hangingPunct="1"/>
            <a:endParaRPr lang="en-US" sz="2000" smtClean="0"/>
          </a:p>
        </p:txBody>
      </p:sp>
      <p:sp>
        <p:nvSpPr>
          <p:cNvPr id="4" name="Footer Placeholder 3"/>
          <p:cNvSpPr>
            <a:spLocks noGrp="1"/>
          </p:cNvSpPr>
          <p:nvPr>
            <p:ph type="ftr" sz="quarter" idx="11"/>
          </p:nvPr>
        </p:nvSpPr>
        <p:spPr/>
        <p:txBody>
          <a:bodyPr/>
          <a:lstStyle/>
          <a:p>
            <a:r>
              <a:rPr lang="en-US" smtClean="0"/>
              <a:t>www.csemcq.com</a:t>
            </a:r>
            <a:endParaRPr lang="en-US"/>
          </a:p>
        </p:txBody>
      </p:sp>
      <p:sp>
        <p:nvSpPr>
          <p:cNvPr id="169987" name="Rectangle 5"/>
          <p:cNvSpPr>
            <a:spLocks noChangeArrowheads="1"/>
          </p:cNvSpPr>
          <p:nvPr/>
        </p:nvSpPr>
        <p:spPr bwMode="auto">
          <a:xfrm>
            <a:off x="0" y="4267200"/>
            <a:ext cx="9144000" cy="1004888"/>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a:t>
            </a:r>
          </a:p>
          <a:p>
            <a:pPr>
              <a:spcBef>
                <a:spcPct val="50000"/>
              </a:spcBef>
            </a:pPr>
            <a:endParaRPr lang="en-US" sz="2400">
              <a:latin typeface="Times New Roman" pitchFamily="18" charset="0"/>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Grp="1" noChangeArrowheads="1"/>
          </p:cNvSpPr>
          <p:nvPr>
            <p:ph idx="1"/>
          </p:nvPr>
        </p:nvSpPr>
        <p:spPr>
          <a:xfrm>
            <a:off x="0" y="0"/>
            <a:ext cx="9144000" cy="6858000"/>
          </a:xfrm>
        </p:spPr>
        <p:txBody>
          <a:bodyPr>
            <a:normAutofit fontScale="92500" lnSpcReduction="10000"/>
          </a:bodyPr>
          <a:lstStyle/>
          <a:p>
            <a:pPr eaLnBrk="1" hangingPunct="1"/>
            <a:r>
              <a:rPr lang="en-US" smtClean="0"/>
              <a:t>The memory is traced for garbage collection using </a:t>
            </a:r>
            <a:r>
              <a:rPr lang="en-US" b="1" smtClean="0"/>
              <a:t>Tracing collectors OR SIMPLY COLLECTORS</a:t>
            </a:r>
            <a:r>
              <a:rPr lang="en-US" smtClean="0"/>
              <a:t>. Tracing collectors  are called that way because they trace through the working set of memory. These garbage collectors perform collection in cycles. A cycle is started when the collector decides (or is notified) that it needs to reclaim storage, which in particular happens when the system is low on memory. The original method involves a naive mark-and-sweep in which the entire memory set is touched several times</a:t>
            </a:r>
          </a:p>
          <a:p>
            <a:pPr eaLnBrk="1" hangingPunct="1"/>
            <a:r>
              <a:rPr lang="en-US" smtClean="0"/>
              <a:t>In this method, each object in memory has a flag (typically a single bit) reserved for garbage collection use only. This flag is always </a:t>
            </a:r>
            <a:r>
              <a:rPr lang="en-US" i="1" smtClean="0"/>
              <a:t>cleared</a:t>
            </a:r>
            <a:r>
              <a:rPr lang="en-US" smtClean="0"/>
              <a:t> (counter-intuitively), except during the collection cycle. The first stage of collection sweeps the entire 'root set', marking each accessible object as being 'in-use'. All objects transitively accessible from the root set are marked, as well. Finally, each object in memory is again examined; those with the in-use flag still cleared are not reachable by any program or data, and their memory is freed. (For objects which are marked in-use, the in-use flag is cleared again, preparing for the next cycle.).</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noChangeArrowheads="1"/>
          </p:cNvSpPr>
          <p:nvPr>
            <p:ph idx="1"/>
          </p:nvPr>
        </p:nvSpPr>
        <p:spPr>
          <a:xfrm>
            <a:off x="0" y="0"/>
            <a:ext cx="9144000" cy="6858000"/>
          </a:xfrm>
        </p:spPr>
        <p:txBody>
          <a:bodyPr>
            <a:normAutofit/>
          </a:bodyPr>
          <a:lstStyle/>
          <a:p>
            <a:pPr algn="ctr" eaLnBrk="1" hangingPunct="1">
              <a:buFontTx/>
              <a:buNone/>
            </a:pPr>
            <a:r>
              <a:rPr lang="en-US" smtClean="0"/>
              <a:t>    </a:t>
            </a:r>
            <a:r>
              <a:rPr lang="en-US" b="1" smtClean="0"/>
              <a:t>Moving vs. non-moving garbage Collection</a:t>
            </a:r>
          </a:p>
          <a:p>
            <a:pPr eaLnBrk="1" hangingPunct="1"/>
            <a:r>
              <a:rPr lang="en-US" smtClean="0"/>
              <a:t>Once the unreachable set has been determined, the garbage collector may simply release the unreachable objects and leave everything else as it is, or it may copy some or all of the reachable objects into a new area of memory, updating all references to those objects as needed. These are called "non-moving" and "moving" garbage collectors, respectively.</a:t>
            </a:r>
          </a:p>
          <a:p>
            <a:pPr eaLnBrk="1" hangingPunct="1"/>
            <a:r>
              <a:rPr lang="en-US" smtClean="0"/>
              <a:t>At first, a moving garbage collection strategy may seem inefficient and costly compared to the non-moving approach, since much more work would appear to be required on each cycle. In fact, however, the moving garbage collection strategy leads to several performance advantages, both during the garbage collection cycle itself and during actual program execution</a:t>
            </a:r>
          </a:p>
          <a:p>
            <a:pPr eaLnBrk="1" hangingPunct="1"/>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idx="1"/>
          </p:nvPr>
        </p:nvSpPr>
        <p:spPr>
          <a:xfrm>
            <a:off x="0" y="0"/>
            <a:ext cx="9144000" cy="6858000"/>
          </a:xfrm>
        </p:spPr>
        <p:txBody>
          <a:bodyPr>
            <a:normAutofit fontScale="92500"/>
          </a:bodyPr>
          <a:lstStyle/>
          <a:p>
            <a:pPr algn="ctr" eaLnBrk="1" hangingPunct="1">
              <a:buFontTx/>
              <a:buNone/>
            </a:pPr>
            <a:r>
              <a:rPr lang="en-US" b="1" u="sng" smtClean="0"/>
              <a:t>Memory Allocation: Garbage Collection</a:t>
            </a:r>
          </a:p>
          <a:p>
            <a:pPr eaLnBrk="1" hangingPunct="1"/>
            <a:r>
              <a:rPr lang="en-US" smtClean="0"/>
              <a:t>The maintenance of linked list in memory assumes the possibility of inserting new nodes into the linked lists and hence requires some mechanism which provides unused memory space for new nodes.. Analogously, some mechanism is required whereby memory space of deleted nodes becomes available for future use.</a:t>
            </a:r>
          </a:p>
          <a:p>
            <a:pPr eaLnBrk="1" hangingPunct="1">
              <a:buFontTx/>
              <a:buNone/>
            </a:pPr>
            <a:r>
              <a:rPr lang="en-US" smtClean="0"/>
              <a:t>           Together with linked list, a special list is maintained in memory which consists of unused memory cells. This list, which has its own pointer is called the list of available space or the free-storage list or the free pool. During  insertions and deletions in a linked list, these unused memory cells  will also be linked together to form a linked list using AVAIL as its list pointer variable.</a:t>
            </a:r>
          </a:p>
          <a:p>
            <a:pPr eaLnBrk="1" hangingPunct="1">
              <a:buFontTx/>
              <a:buNone/>
            </a:pPr>
            <a:r>
              <a:rPr lang="en-US" sz="2800" b="1" smtClean="0"/>
              <a:t>Garbage Collection</a:t>
            </a:r>
            <a:r>
              <a:rPr lang="en-US" smtClean="0"/>
              <a:t>: The operating system of a computer may periodically collect all deleted space onto the free-storage list. Any technique which does this collection is called garbage collection. Garbage collection is mainly used when a node is deleted from a list  or an entire list is deleted from a program.</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idx="1"/>
          </p:nvPr>
        </p:nvSpPr>
        <p:spPr>
          <a:xfrm>
            <a:off x="0" y="0"/>
            <a:ext cx="9144000" cy="6858000"/>
          </a:xfrm>
        </p:spPr>
        <p:txBody>
          <a:bodyPr/>
          <a:lstStyle/>
          <a:p>
            <a:pPr eaLnBrk="1" hangingPunct="1">
              <a:buFontTx/>
              <a:buNone/>
            </a:pPr>
            <a:r>
              <a:rPr lang="en-US" smtClean="0"/>
              <a:t>     Garbage collection  usually takes place in two steps:</a:t>
            </a:r>
          </a:p>
          <a:p>
            <a:pPr eaLnBrk="1" hangingPunct="1"/>
            <a:r>
              <a:rPr lang="en-US" smtClean="0"/>
              <a:t>First the computer runs through the whole list tagging those cells which are currently in use, </a:t>
            </a:r>
          </a:p>
          <a:p>
            <a:pPr eaLnBrk="1" hangingPunct="1"/>
            <a:r>
              <a:rPr lang="en-US" smtClean="0"/>
              <a:t>The computer then runs through the memory collecting all untagged spaces onto the free storage list.</a:t>
            </a:r>
          </a:p>
          <a:p>
            <a:pPr eaLnBrk="1" hangingPunct="1">
              <a:buFontTx/>
              <a:buNone/>
            </a:pPr>
            <a:r>
              <a:rPr lang="en-US" smtClean="0"/>
              <a:t>                Garbage collection may take place when there is only some minimum amount of space or no space at all left in free storage list or when CPU is idle and has time to do the collection.</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idx="1"/>
          </p:nvPr>
        </p:nvSpPr>
        <p:spPr>
          <a:xfrm>
            <a:off x="0" y="0"/>
            <a:ext cx="9144000" cy="6858000"/>
          </a:xfrm>
        </p:spPr>
        <p:txBody>
          <a:bodyPr>
            <a:normAutofit fontScale="92500"/>
          </a:bodyPr>
          <a:lstStyle/>
          <a:p>
            <a:pPr eaLnBrk="1" hangingPunct="1">
              <a:lnSpc>
                <a:spcPct val="90000"/>
              </a:lnSpc>
            </a:pPr>
            <a:r>
              <a:rPr lang="en-US" smtClean="0"/>
              <a:t>Search in sorted list</a:t>
            </a:r>
          </a:p>
          <a:p>
            <a:pPr eaLnBrk="1" hangingPunct="1">
              <a:lnSpc>
                <a:spcPct val="90000"/>
              </a:lnSpc>
            </a:pPr>
            <a:r>
              <a:rPr lang="en-US" smtClean="0"/>
              <a:t>Algorithm: </a:t>
            </a:r>
            <a:r>
              <a:rPr lang="en-US" b="1" smtClean="0"/>
              <a:t>SRCHSL(INFO,LINK,START,ITEM,LOC)</a:t>
            </a:r>
          </a:p>
          <a:p>
            <a:pPr eaLnBrk="1" hangingPunct="1">
              <a:lnSpc>
                <a:spcPct val="90000"/>
              </a:lnSpc>
              <a:buFontTx/>
              <a:buNone/>
            </a:pPr>
            <a:r>
              <a:rPr lang="en-US" smtClean="0"/>
              <a:t>                  LIST is sorted list (Sorted in ascending order) in memory.</a:t>
            </a:r>
          </a:p>
          <a:p>
            <a:pPr eaLnBrk="1" hangingPunct="1">
              <a:lnSpc>
                <a:spcPct val="90000"/>
              </a:lnSpc>
              <a:buFontTx/>
              <a:buNone/>
            </a:pPr>
            <a:r>
              <a:rPr lang="en-US" smtClean="0"/>
              <a:t>                  This algorithm finds the location LOC of the node where</a:t>
            </a:r>
          </a:p>
          <a:p>
            <a:pPr eaLnBrk="1" hangingPunct="1">
              <a:lnSpc>
                <a:spcPct val="90000"/>
              </a:lnSpc>
              <a:buFontTx/>
              <a:buNone/>
            </a:pPr>
            <a:r>
              <a:rPr lang="en-US" smtClean="0"/>
              <a:t>                  ITEM first appears in LIST or sets LOC=NULL</a:t>
            </a:r>
          </a:p>
          <a:p>
            <a:pPr eaLnBrk="1" hangingPunct="1">
              <a:lnSpc>
                <a:spcPct val="90000"/>
              </a:lnSpc>
            </a:pPr>
            <a:r>
              <a:rPr lang="en-US" smtClean="0"/>
              <a:t>Step 1: Set PTR:= START</a:t>
            </a:r>
          </a:p>
          <a:p>
            <a:pPr eaLnBrk="1" hangingPunct="1">
              <a:lnSpc>
                <a:spcPct val="90000"/>
              </a:lnSpc>
            </a:pPr>
            <a:r>
              <a:rPr lang="en-US" smtClean="0"/>
              <a:t>Step 2:Repeat while PTR </a:t>
            </a:r>
            <a:r>
              <a:rPr lang="en-US" smtClean="0">
                <a:cs typeface="Times New Roman" pitchFamily="18" charset="0"/>
              </a:rPr>
              <a:t>≠ NULL</a:t>
            </a:r>
          </a:p>
          <a:p>
            <a:pPr eaLnBrk="1" hangingPunct="1">
              <a:lnSpc>
                <a:spcPct val="90000"/>
              </a:lnSpc>
              <a:buFontTx/>
              <a:buNone/>
            </a:pPr>
            <a:r>
              <a:rPr lang="en-US" smtClean="0">
                <a:cs typeface="Times New Roman" pitchFamily="18" charset="0"/>
              </a:rPr>
              <a:t>            If ITEM &gt; INFO[PTR], then:</a:t>
            </a:r>
          </a:p>
          <a:p>
            <a:pPr eaLnBrk="1" hangingPunct="1">
              <a:lnSpc>
                <a:spcPct val="90000"/>
              </a:lnSpc>
              <a:buFontTx/>
              <a:buNone/>
            </a:pPr>
            <a:r>
              <a:rPr lang="en-US" smtClean="0">
                <a:cs typeface="Times New Roman" pitchFamily="18" charset="0"/>
              </a:rPr>
              <a:t>             Set PTR := LINK[PTR]</a:t>
            </a:r>
          </a:p>
          <a:p>
            <a:pPr eaLnBrk="1" hangingPunct="1">
              <a:lnSpc>
                <a:spcPct val="90000"/>
              </a:lnSpc>
              <a:buFontTx/>
              <a:buNone/>
            </a:pPr>
            <a:r>
              <a:rPr lang="en-US" smtClean="0">
                <a:cs typeface="Times New Roman" pitchFamily="18" charset="0"/>
              </a:rPr>
              <a:t>            Else If ITEM = INFO[PTR], then:</a:t>
            </a:r>
          </a:p>
          <a:p>
            <a:pPr eaLnBrk="1" hangingPunct="1">
              <a:lnSpc>
                <a:spcPct val="90000"/>
              </a:lnSpc>
              <a:buFontTx/>
              <a:buNone/>
            </a:pPr>
            <a:r>
              <a:rPr lang="en-US" smtClean="0">
                <a:cs typeface="Times New Roman" pitchFamily="18" charset="0"/>
              </a:rPr>
              <a:t>             Set LOC := PTR</a:t>
            </a:r>
          </a:p>
          <a:p>
            <a:pPr eaLnBrk="1" hangingPunct="1">
              <a:lnSpc>
                <a:spcPct val="90000"/>
              </a:lnSpc>
              <a:buFontTx/>
              <a:buNone/>
            </a:pPr>
            <a:r>
              <a:rPr lang="en-US" smtClean="0">
                <a:cs typeface="Times New Roman" pitchFamily="18" charset="0"/>
              </a:rPr>
              <a:t>             Return</a:t>
            </a:r>
          </a:p>
          <a:p>
            <a:pPr eaLnBrk="1" hangingPunct="1">
              <a:lnSpc>
                <a:spcPct val="90000"/>
              </a:lnSpc>
              <a:buFontTx/>
              <a:buNone/>
            </a:pPr>
            <a:r>
              <a:rPr lang="en-US" smtClean="0">
                <a:cs typeface="Times New Roman" pitchFamily="18" charset="0"/>
              </a:rPr>
              <a:t>            Else:</a:t>
            </a:r>
          </a:p>
          <a:p>
            <a:pPr eaLnBrk="1" hangingPunct="1">
              <a:lnSpc>
                <a:spcPct val="90000"/>
              </a:lnSpc>
              <a:buFontTx/>
              <a:buNone/>
            </a:pPr>
            <a:r>
              <a:rPr lang="en-US" smtClean="0">
                <a:cs typeface="Times New Roman" pitchFamily="18" charset="0"/>
              </a:rPr>
              <a:t>            Set LOC:=  NULL</a:t>
            </a:r>
          </a:p>
          <a:p>
            <a:pPr eaLnBrk="1" hangingPunct="1">
              <a:lnSpc>
                <a:spcPct val="90000"/>
              </a:lnSpc>
              <a:buFontTx/>
              <a:buNone/>
            </a:pPr>
            <a:r>
              <a:rPr lang="en-US" smtClean="0">
                <a:cs typeface="Times New Roman" pitchFamily="18" charset="0"/>
              </a:rPr>
              <a:t>            Return</a:t>
            </a:r>
          </a:p>
          <a:p>
            <a:pPr eaLnBrk="1" hangingPunct="1">
              <a:lnSpc>
                <a:spcPct val="90000"/>
              </a:lnSpc>
              <a:buFontTx/>
              <a:buNone/>
            </a:pPr>
            <a:r>
              <a:rPr lang="en-US" smtClean="0">
                <a:cs typeface="Times New Roman" pitchFamily="18" charset="0"/>
              </a:rPr>
              <a:t>          [End of If structure]   </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idx="1"/>
          </p:nvPr>
        </p:nvSpPr>
        <p:spPr/>
        <p:txBody>
          <a:bodyPr/>
          <a:lstStyle/>
          <a:p>
            <a:r>
              <a:rPr lang="en-US" dirty="0" err="1" smtClean="0"/>
              <a:t>Dinesh</a:t>
            </a:r>
            <a:r>
              <a:rPr lang="en-US" dirty="0" smtClean="0"/>
              <a:t> Mehta and </a:t>
            </a:r>
            <a:r>
              <a:rPr lang="en-US" dirty="0" err="1" smtClean="0">
                <a:hlinkClick r:id="rId2"/>
              </a:rPr>
              <a:t>Sartaj</a:t>
            </a:r>
            <a:r>
              <a:rPr lang="en-US" dirty="0" smtClean="0">
                <a:hlinkClick r:id="rId2"/>
              </a:rPr>
              <a:t> </a:t>
            </a:r>
            <a:r>
              <a:rPr lang="en-US" dirty="0" err="1" smtClean="0">
                <a:hlinkClick r:id="rId2"/>
              </a:rPr>
              <a:t>Sahni</a:t>
            </a:r>
            <a:r>
              <a:rPr lang="en-US" dirty="0" smtClean="0"/>
              <a:t> </a:t>
            </a:r>
            <a:r>
              <a:rPr lang="en-US" i="1" dirty="0" smtClean="0"/>
              <a:t>Handbook of Data Structures and Applications</a:t>
            </a:r>
            <a:r>
              <a:rPr lang="en-US" dirty="0" smtClean="0"/>
              <a:t>, </a:t>
            </a:r>
            <a:r>
              <a:rPr lang="en-US" dirty="0" smtClean="0">
                <a:hlinkClick r:id="rId3"/>
              </a:rPr>
              <a:t>Chapman and Hall</a:t>
            </a:r>
            <a:r>
              <a:rPr lang="en-US" dirty="0" smtClean="0"/>
              <a:t>/</a:t>
            </a:r>
            <a:r>
              <a:rPr lang="en-US" dirty="0" smtClean="0">
                <a:hlinkClick r:id="rId4"/>
              </a:rPr>
              <a:t>CRC Press</a:t>
            </a:r>
            <a:r>
              <a:rPr lang="en-US" dirty="0" smtClean="0"/>
              <a:t>, 2007. </a:t>
            </a:r>
          </a:p>
          <a:p>
            <a:r>
              <a:rPr lang="en-US" dirty="0" err="1" smtClean="0">
                <a:hlinkClick r:id="rId5"/>
              </a:rPr>
              <a:t>Niklaus</a:t>
            </a:r>
            <a:r>
              <a:rPr lang="en-US" dirty="0" smtClean="0">
                <a:hlinkClick r:id="rId5"/>
              </a:rPr>
              <a:t> Wirth</a:t>
            </a:r>
            <a:r>
              <a:rPr lang="en-US" dirty="0" smtClean="0"/>
              <a:t>, </a:t>
            </a:r>
            <a:r>
              <a:rPr lang="en-US" i="1" dirty="0" smtClean="0"/>
              <a:t>Algorithms and Data Structures</a:t>
            </a:r>
            <a:r>
              <a:rPr lang="en-US" dirty="0" smtClean="0"/>
              <a:t>, </a:t>
            </a:r>
            <a:r>
              <a:rPr lang="en-US" dirty="0" smtClean="0">
                <a:hlinkClick r:id="rId6"/>
              </a:rPr>
              <a:t>Prentice Hall</a:t>
            </a:r>
            <a:r>
              <a:rPr lang="en-US" dirty="0" smtClean="0"/>
              <a:t>, 1985. </a:t>
            </a:r>
          </a:p>
          <a:p>
            <a:r>
              <a:rPr lang="en-US" dirty="0" smtClean="0"/>
              <a:t>Diane Zak, Introduction to programming with </a:t>
            </a:r>
            <a:r>
              <a:rPr lang="en-US" dirty="0" err="1" smtClean="0"/>
              <a:t>c++</a:t>
            </a:r>
            <a:r>
              <a:rPr lang="en-US" dirty="0" smtClean="0"/>
              <a:t>, copyright 2011 </a:t>
            </a:r>
            <a:r>
              <a:rPr lang="en-US" dirty="0" err="1" smtClean="0"/>
              <a:t>Cengage</a:t>
            </a:r>
            <a:r>
              <a:rPr lang="en-US" dirty="0" smtClean="0"/>
              <a:t> Learning Asia </a:t>
            </a:r>
            <a:r>
              <a:rPr lang="en-US" dirty="0" err="1" smtClean="0"/>
              <a:t>Pte</a:t>
            </a:r>
            <a:r>
              <a:rPr lang="en-US" dirty="0" smtClean="0"/>
              <a:t> Ltd</a:t>
            </a:r>
          </a:p>
          <a:p>
            <a:r>
              <a:rPr lang="en-US" dirty="0" err="1" smtClean="0"/>
              <a:t>Schaumm</a:t>
            </a:r>
            <a:r>
              <a:rPr lang="en-US" dirty="0" smtClean="0"/>
              <a:t> Series ,McGraw Hill.</a:t>
            </a:r>
          </a:p>
          <a:p>
            <a:endParaRPr lang="en-US" dirty="0"/>
          </a:p>
        </p:txBody>
      </p:sp>
      <p:sp>
        <p:nvSpPr>
          <p:cNvPr id="4" name="Footer Placeholder 3"/>
          <p:cNvSpPr>
            <a:spLocks noGrp="1"/>
          </p:cNvSpPr>
          <p:nvPr>
            <p:ph type="ftr" sz="quarter" idx="11"/>
          </p:nvPr>
        </p:nvSpPr>
        <p:spPr/>
        <p:txBody>
          <a:bodyPr/>
          <a:lstStyle/>
          <a:p>
            <a:r>
              <a:rPr lang="en-US" smtClean="0"/>
              <a:t>www.csemcq.com</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idx="1"/>
          </p:nvPr>
        </p:nvSpPr>
        <p:spPr>
          <a:xfrm>
            <a:off x="0" y="0"/>
            <a:ext cx="9144000" cy="6858000"/>
          </a:xfrm>
        </p:spPr>
        <p:txBody>
          <a:bodyPr/>
          <a:lstStyle/>
          <a:p>
            <a:pPr eaLnBrk="1" hangingPunct="1">
              <a:buFontTx/>
              <a:buNone/>
            </a:pPr>
            <a:r>
              <a:rPr lang="en-US" smtClean="0"/>
              <a:t>    [End of step 2 Loop]</a:t>
            </a:r>
          </a:p>
          <a:p>
            <a:pPr eaLnBrk="1" hangingPunct="1"/>
            <a:r>
              <a:rPr lang="en-US" smtClean="0"/>
              <a:t>Step 3: Set LOC:= NULL</a:t>
            </a:r>
          </a:p>
          <a:p>
            <a:pPr eaLnBrk="1" hangingPunct="1"/>
            <a:r>
              <a:rPr lang="en-US" smtClean="0"/>
              <a:t>Step 4: Return</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p:cNvSpPr>
            <a:spLocks noChangeArrowheads="1"/>
          </p:cNvSpPr>
          <p:nvPr/>
        </p:nvSpPr>
        <p:spPr bwMode="auto">
          <a:xfrm>
            <a:off x="381000" y="1143000"/>
            <a:ext cx="12192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643" name="Rectangle 3"/>
          <p:cNvSpPr>
            <a:spLocks noGrp="1" noChangeArrowheads="1"/>
          </p:cNvSpPr>
          <p:nvPr>
            <p:ph idx="1"/>
          </p:nvPr>
        </p:nvSpPr>
        <p:spPr>
          <a:xfrm>
            <a:off x="0" y="0"/>
            <a:ext cx="9144000" cy="6858000"/>
          </a:xfrm>
        </p:spPr>
        <p:txBody>
          <a:bodyPr/>
          <a:lstStyle/>
          <a:p>
            <a:pPr eaLnBrk="1" hangingPunct="1"/>
            <a:endParaRPr lang="en-US" smtClean="0"/>
          </a:p>
          <a:p>
            <a:pPr eaLnBrk="1" hangingPunct="1"/>
            <a:endParaRPr lang="en-US" smtClean="0"/>
          </a:p>
        </p:txBody>
      </p:sp>
      <p:sp>
        <p:nvSpPr>
          <p:cNvPr id="21" name="Footer Placeholder 20"/>
          <p:cNvSpPr>
            <a:spLocks noGrp="1"/>
          </p:cNvSpPr>
          <p:nvPr>
            <p:ph type="ftr" sz="quarter" idx="11"/>
          </p:nvPr>
        </p:nvSpPr>
        <p:spPr/>
        <p:txBody>
          <a:bodyPr/>
          <a:lstStyle/>
          <a:p>
            <a:r>
              <a:rPr lang="en-US" smtClean="0"/>
              <a:t>www.csemcq.com</a:t>
            </a:r>
            <a:endParaRPr lang="en-US"/>
          </a:p>
        </p:txBody>
      </p:sp>
      <p:sp>
        <p:nvSpPr>
          <p:cNvPr id="112644" name="Text Box 4"/>
          <p:cNvSpPr txBox="1">
            <a:spLocks noChangeArrowheads="1"/>
          </p:cNvSpPr>
          <p:nvPr/>
        </p:nvSpPr>
        <p:spPr bwMode="auto">
          <a:xfrm>
            <a:off x="457200" y="1143000"/>
            <a:ext cx="1066800" cy="366713"/>
          </a:xfrm>
          <a:prstGeom prst="rect">
            <a:avLst/>
          </a:prstGeom>
          <a:noFill/>
          <a:ln w="9525">
            <a:noFill/>
            <a:miter lim="800000"/>
            <a:headEnd/>
            <a:tailEnd/>
          </a:ln>
        </p:spPr>
        <p:txBody>
          <a:bodyPr>
            <a:spAutoFit/>
          </a:bodyPr>
          <a:lstStyle/>
          <a:p>
            <a:pPr>
              <a:spcBef>
                <a:spcPct val="50000"/>
              </a:spcBef>
            </a:pPr>
            <a:r>
              <a:rPr lang="en-US" b="1"/>
              <a:t>START</a:t>
            </a:r>
          </a:p>
        </p:txBody>
      </p:sp>
      <p:sp>
        <p:nvSpPr>
          <p:cNvPr id="112645" name="Rectangle 7"/>
          <p:cNvSpPr>
            <a:spLocks noChangeArrowheads="1"/>
          </p:cNvSpPr>
          <p:nvPr/>
        </p:nvSpPr>
        <p:spPr bwMode="auto">
          <a:xfrm>
            <a:off x="1371600" y="2438400"/>
            <a:ext cx="16764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646" name="Line 8"/>
          <p:cNvSpPr>
            <a:spLocks noChangeShapeType="1"/>
          </p:cNvSpPr>
          <p:nvPr/>
        </p:nvSpPr>
        <p:spPr bwMode="auto">
          <a:xfrm>
            <a:off x="2209800" y="2438400"/>
            <a:ext cx="0" cy="609600"/>
          </a:xfrm>
          <a:prstGeom prst="line">
            <a:avLst/>
          </a:prstGeom>
          <a:noFill/>
          <a:ln w="9525">
            <a:solidFill>
              <a:schemeClr val="tx1"/>
            </a:solidFill>
            <a:round/>
            <a:headEnd/>
            <a:tailEnd/>
          </a:ln>
        </p:spPr>
        <p:txBody>
          <a:bodyPr/>
          <a:lstStyle/>
          <a:p>
            <a:endParaRPr lang="en-US"/>
          </a:p>
        </p:txBody>
      </p:sp>
      <p:sp>
        <p:nvSpPr>
          <p:cNvPr id="112647" name="Rectangle 9"/>
          <p:cNvSpPr>
            <a:spLocks noChangeArrowheads="1"/>
          </p:cNvSpPr>
          <p:nvPr/>
        </p:nvSpPr>
        <p:spPr bwMode="auto">
          <a:xfrm>
            <a:off x="3733800" y="2438400"/>
            <a:ext cx="16002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648" name="Line 10"/>
          <p:cNvSpPr>
            <a:spLocks noChangeShapeType="1"/>
          </p:cNvSpPr>
          <p:nvPr/>
        </p:nvSpPr>
        <p:spPr bwMode="auto">
          <a:xfrm>
            <a:off x="4495800" y="2438400"/>
            <a:ext cx="0" cy="609600"/>
          </a:xfrm>
          <a:prstGeom prst="line">
            <a:avLst/>
          </a:prstGeom>
          <a:noFill/>
          <a:ln w="9525">
            <a:solidFill>
              <a:schemeClr val="tx1"/>
            </a:solidFill>
            <a:round/>
            <a:headEnd/>
            <a:tailEnd/>
          </a:ln>
        </p:spPr>
        <p:txBody>
          <a:bodyPr/>
          <a:lstStyle/>
          <a:p>
            <a:endParaRPr lang="en-US"/>
          </a:p>
        </p:txBody>
      </p:sp>
      <p:sp>
        <p:nvSpPr>
          <p:cNvPr id="112649" name="Rectangle 11"/>
          <p:cNvSpPr>
            <a:spLocks noChangeArrowheads="1"/>
          </p:cNvSpPr>
          <p:nvPr/>
        </p:nvSpPr>
        <p:spPr bwMode="auto">
          <a:xfrm>
            <a:off x="5715000" y="2438400"/>
            <a:ext cx="12954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650" name="Line 12"/>
          <p:cNvSpPr>
            <a:spLocks noChangeShapeType="1"/>
          </p:cNvSpPr>
          <p:nvPr/>
        </p:nvSpPr>
        <p:spPr bwMode="auto">
          <a:xfrm>
            <a:off x="6400800" y="2438400"/>
            <a:ext cx="0" cy="609600"/>
          </a:xfrm>
          <a:prstGeom prst="line">
            <a:avLst/>
          </a:prstGeom>
          <a:noFill/>
          <a:ln w="9525">
            <a:solidFill>
              <a:schemeClr val="tx1"/>
            </a:solidFill>
            <a:round/>
            <a:headEnd/>
            <a:tailEnd/>
          </a:ln>
        </p:spPr>
        <p:txBody>
          <a:bodyPr/>
          <a:lstStyle/>
          <a:p>
            <a:endParaRPr lang="en-US"/>
          </a:p>
        </p:txBody>
      </p:sp>
      <p:sp>
        <p:nvSpPr>
          <p:cNvPr id="112651" name="Line 13"/>
          <p:cNvSpPr>
            <a:spLocks noChangeShapeType="1"/>
          </p:cNvSpPr>
          <p:nvPr/>
        </p:nvSpPr>
        <p:spPr bwMode="auto">
          <a:xfrm>
            <a:off x="1295400" y="1600200"/>
            <a:ext cx="228600" cy="838200"/>
          </a:xfrm>
          <a:prstGeom prst="line">
            <a:avLst/>
          </a:prstGeom>
          <a:noFill/>
          <a:ln w="9525">
            <a:solidFill>
              <a:schemeClr val="tx1"/>
            </a:solidFill>
            <a:round/>
            <a:headEnd/>
            <a:tailEnd type="triangle" w="med" len="med"/>
          </a:ln>
        </p:spPr>
        <p:txBody>
          <a:bodyPr/>
          <a:lstStyle/>
          <a:p>
            <a:endParaRPr lang="en-US"/>
          </a:p>
        </p:txBody>
      </p:sp>
      <p:sp>
        <p:nvSpPr>
          <p:cNvPr id="112652" name="Oval 14"/>
          <p:cNvSpPr>
            <a:spLocks noChangeArrowheads="1"/>
          </p:cNvSpPr>
          <p:nvPr/>
        </p:nvSpPr>
        <p:spPr bwMode="auto">
          <a:xfrm>
            <a:off x="2667000" y="27432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12653" name="Oval 15"/>
          <p:cNvSpPr>
            <a:spLocks noChangeArrowheads="1"/>
          </p:cNvSpPr>
          <p:nvPr/>
        </p:nvSpPr>
        <p:spPr bwMode="auto">
          <a:xfrm>
            <a:off x="4953000" y="26670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12654" name="Line 17"/>
          <p:cNvSpPr>
            <a:spLocks noChangeShapeType="1"/>
          </p:cNvSpPr>
          <p:nvPr/>
        </p:nvSpPr>
        <p:spPr bwMode="auto">
          <a:xfrm>
            <a:off x="2743200" y="2819400"/>
            <a:ext cx="990600" cy="0"/>
          </a:xfrm>
          <a:prstGeom prst="line">
            <a:avLst/>
          </a:prstGeom>
          <a:noFill/>
          <a:ln w="9525">
            <a:solidFill>
              <a:schemeClr val="tx1"/>
            </a:solidFill>
            <a:round/>
            <a:headEnd/>
            <a:tailEnd type="triangle" w="med" len="med"/>
          </a:ln>
        </p:spPr>
        <p:txBody>
          <a:bodyPr/>
          <a:lstStyle/>
          <a:p>
            <a:endParaRPr lang="en-US"/>
          </a:p>
        </p:txBody>
      </p:sp>
      <p:sp>
        <p:nvSpPr>
          <p:cNvPr id="112655" name="Line 18"/>
          <p:cNvSpPr>
            <a:spLocks noChangeShapeType="1"/>
          </p:cNvSpPr>
          <p:nvPr/>
        </p:nvSpPr>
        <p:spPr bwMode="auto">
          <a:xfrm>
            <a:off x="5029200" y="2743200"/>
            <a:ext cx="685800" cy="0"/>
          </a:xfrm>
          <a:prstGeom prst="line">
            <a:avLst/>
          </a:prstGeom>
          <a:noFill/>
          <a:ln w="9525">
            <a:solidFill>
              <a:schemeClr val="tx1"/>
            </a:solidFill>
            <a:round/>
            <a:headEnd/>
            <a:tailEnd type="triangle" w="med" len="med"/>
          </a:ln>
        </p:spPr>
        <p:txBody>
          <a:bodyPr/>
          <a:lstStyle/>
          <a:p>
            <a:endParaRPr lang="en-US"/>
          </a:p>
        </p:txBody>
      </p:sp>
      <p:sp>
        <p:nvSpPr>
          <p:cNvPr id="112656" name="Line 19"/>
          <p:cNvSpPr>
            <a:spLocks noChangeShapeType="1"/>
          </p:cNvSpPr>
          <p:nvPr/>
        </p:nvSpPr>
        <p:spPr bwMode="auto">
          <a:xfrm flipH="1">
            <a:off x="1219200" y="2895600"/>
            <a:ext cx="457200" cy="609600"/>
          </a:xfrm>
          <a:prstGeom prst="line">
            <a:avLst/>
          </a:prstGeom>
          <a:noFill/>
          <a:ln w="9525">
            <a:solidFill>
              <a:schemeClr val="tx1"/>
            </a:solidFill>
            <a:round/>
            <a:headEnd/>
            <a:tailEnd type="triangle" w="med" len="med"/>
          </a:ln>
        </p:spPr>
        <p:txBody>
          <a:bodyPr/>
          <a:lstStyle/>
          <a:p>
            <a:endParaRPr lang="en-US"/>
          </a:p>
        </p:txBody>
      </p:sp>
      <p:sp>
        <p:nvSpPr>
          <p:cNvPr id="112657" name="Text Box 20"/>
          <p:cNvSpPr txBox="1">
            <a:spLocks noChangeArrowheads="1"/>
          </p:cNvSpPr>
          <p:nvPr/>
        </p:nvSpPr>
        <p:spPr bwMode="auto">
          <a:xfrm>
            <a:off x="685800" y="3810000"/>
            <a:ext cx="1371600" cy="366713"/>
          </a:xfrm>
          <a:prstGeom prst="rect">
            <a:avLst/>
          </a:prstGeom>
          <a:noFill/>
          <a:ln w="9525">
            <a:noFill/>
            <a:miter lim="800000"/>
            <a:headEnd/>
            <a:tailEnd/>
          </a:ln>
        </p:spPr>
        <p:txBody>
          <a:bodyPr>
            <a:spAutoFit/>
          </a:bodyPr>
          <a:lstStyle/>
          <a:p>
            <a:pPr>
              <a:spcBef>
                <a:spcPct val="50000"/>
              </a:spcBef>
            </a:pPr>
            <a:r>
              <a:rPr lang="en-US" b="1"/>
              <a:t>INFO[PTR]</a:t>
            </a:r>
          </a:p>
        </p:txBody>
      </p:sp>
      <p:sp>
        <p:nvSpPr>
          <p:cNvPr id="112658" name="Line 21"/>
          <p:cNvSpPr>
            <a:spLocks noChangeShapeType="1"/>
          </p:cNvSpPr>
          <p:nvPr/>
        </p:nvSpPr>
        <p:spPr bwMode="auto">
          <a:xfrm>
            <a:off x="2819400" y="3048000"/>
            <a:ext cx="304800" cy="838200"/>
          </a:xfrm>
          <a:prstGeom prst="line">
            <a:avLst/>
          </a:prstGeom>
          <a:noFill/>
          <a:ln w="9525">
            <a:solidFill>
              <a:schemeClr val="tx1"/>
            </a:solidFill>
            <a:round/>
            <a:headEnd/>
            <a:tailEnd type="triangle" w="med" len="med"/>
          </a:ln>
        </p:spPr>
        <p:txBody>
          <a:bodyPr/>
          <a:lstStyle/>
          <a:p>
            <a:endParaRPr lang="en-US"/>
          </a:p>
        </p:txBody>
      </p:sp>
      <p:sp>
        <p:nvSpPr>
          <p:cNvPr id="112659" name="Text Box 22"/>
          <p:cNvSpPr txBox="1">
            <a:spLocks noChangeArrowheads="1"/>
          </p:cNvSpPr>
          <p:nvPr/>
        </p:nvSpPr>
        <p:spPr bwMode="auto">
          <a:xfrm>
            <a:off x="2590800" y="4038600"/>
            <a:ext cx="1447800" cy="366713"/>
          </a:xfrm>
          <a:prstGeom prst="rect">
            <a:avLst/>
          </a:prstGeom>
          <a:noFill/>
          <a:ln w="9525">
            <a:noFill/>
            <a:miter lim="800000"/>
            <a:headEnd/>
            <a:tailEnd/>
          </a:ln>
        </p:spPr>
        <p:txBody>
          <a:bodyPr>
            <a:spAutoFit/>
          </a:bodyPr>
          <a:lstStyle/>
          <a:p>
            <a:pPr>
              <a:spcBef>
                <a:spcPct val="50000"/>
              </a:spcBef>
            </a:pPr>
            <a:r>
              <a:rPr lang="en-US" b="1"/>
              <a:t>LINK[PTR]</a:t>
            </a:r>
          </a:p>
        </p:txBody>
      </p:sp>
      <p:sp>
        <p:nvSpPr>
          <p:cNvPr id="112660" name="Line 23"/>
          <p:cNvSpPr>
            <a:spLocks noChangeShapeType="1"/>
          </p:cNvSpPr>
          <p:nvPr/>
        </p:nvSpPr>
        <p:spPr bwMode="auto">
          <a:xfrm>
            <a:off x="6400800" y="2438400"/>
            <a:ext cx="609600" cy="6096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6071</Words>
  <Application>Microsoft Office PowerPoint</Application>
  <PresentationFormat>On-screen Show (4:3)</PresentationFormat>
  <Paragraphs>896</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Flow</vt:lpstr>
      <vt:lpstr>  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Doubly Linked List: Two-way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dc:title>
  <dc:creator>AMAN</dc:creator>
  <cp:lastModifiedBy>cp</cp:lastModifiedBy>
  <cp:revision>8</cp:revision>
  <dcterms:created xsi:type="dcterms:W3CDTF">2014-02-03T08:30:49Z</dcterms:created>
  <dcterms:modified xsi:type="dcterms:W3CDTF">2018-08-27T10:41:52Z</dcterms:modified>
</cp:coreProperties>
</file>