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8" r:id="rId16"/>
    <p:sldId id="277" r:id="rId17"/>
    <p:sldId id="279" r:id="rId18"/>
    <p:sldId id="281" r:id="rId19"/>
    <p:sldId id="282" r:id="rId20"/>
    <p:sldId id="283" r:id="rId21"/>
    <p:sldId id="284" r:id="rId22"/>
    <p:sldId id="280" r:id="rId23"/>
    <p:sldId id="285" r:id="rId24"/>
    <p:sldId id="287" r:id="rId25"/>
    <p:sldId id="288" r:id="rId26"/>
    <p:sldId id="289" r:id="rId27"/>
    <p:sldId id="290" r:id="rId28"/>
    <p:sldId id="270" r:id="rId29"/>
    <p:sldId id="271" r:id="rId30"/>
    <p:sldId id="272" r:id="rId31"/>
    <p:sldId id="273" r:id="rId32"/>
    <p:sldId id="274" r:id="rId33"/>
    <p:sldId id="275" r:id="rId34"/>
    <p:sldId id="27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3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C5613B-5852-44FB-B2FB-5ACAF5918C61}" type="datetimeFigureOut">
              <a:rPr lang="en-US" smtClean="0"/>
              <a:pPr/>
              <a:t>9/24/2018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AB1440-C414-441D-B963-B09FBEC6911B}" type="slidenum">
              <a:rPr lang="en-US" smtClean="0"/>
              <a:pPr/>
              <a:t>‹#›</a:t>
            </a:fld>
            <a:endParaRPr lang="en-US"/>
          </a:p>
        </p:txBody>
      </p:sp>
    </p:spTree>
    <p:extLst>
      <p:ext uri="{BB962C8B-B14F-4D97-AF65-F5344CB8AC3E}">
        <p14:creationId xmlns:p14="http://schemas.microsoft.com/office/powerpoint/2010/main" val="448817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1BC3E4F-2056-4BD3-8CC3-392F1238A8E7}" type="datetime1">
              <a:rPr lang="en-US" smtClean="0"/>
              <a:pPr/>
              <a:t>9/24/2018</a:t>
            </a:fld>
            <a:endParaRPr lang="en-US"/>
          </a:p>
        </p:txBody>
      </p:sp>
      <p:sp>
        <p:nvSpPr>
          <p:cNvPr id="19" name="Footer Placeholder 18"/>
          <p:cNvSpPr>
            <a:spLocks noGrp="1"/>
          </p:cNvSpPr>
          <p:nvPr>
            <p:ph type="ftr" sz="quarter" idx="11"/>
          </p:nvPr>
        </p:nvSpPr>
        <p:spPr/>
        <p:txBody>
          <a:bodyPr/>
          <a:lstStyle/>
          <a:p>
            <a:r>
              <a:rPr lang="en-US" smtClean="0"/>
              <a:t>www.csemcq.com</a:t>
            </a:r>
            <a:endParaRPr lang="en-US"/>
          </a:p>
        </p:txBody>
      </p:sp>
      <p:sp>
        <p:nvSpPr>
          <p:cNvPr id="27" name="Slide Number Placeholder 26"/>
          <p:cNvSpPr>
            <a:spLocks noGrp="1"/>
          </p:cNvSpPr>
          <p:nvPr>
            <p:ph type="sldNum" sz="quarter" idx="12"/>
          </p:nvPr>
        </p:nvSpPr>
        <p:spPr/>
        <p:txBody>
          <a:bodyPr/>
          <a:lstStyle/>
          <a:p>
            <a:fld id="{36B8A6F1-E9F2-4B30-B0CA-E56FFAD80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A7134E-EF32-4FEA-8988-1F6A18DF1F1A}" type="datetime1">
              <a:rPr lang="en-US" smtClean="0"/>
              <a:pPr/>
              <a:t>9/24/2018</a:t>
            </a:fld>
            <a:endParaRPr lang="en-US"/>
          </a:p>
        </p:txBody>
      </p:sp>
      <p:sp>
        <p:nvSpPr>
          <p:cNvPr id="5" name="Footer Placeholder 4"/>
          <p:cNvSpPr>
            <a:spLocks noGrp="1"/>
          </p:cNvSpPr>
          <p:nvPr>
            <p:ph type="ftr" sz="quarter" idx="11"/>
          </p:nvPr>
        </p:nvSpPr>
        <p:spPr/>
        <p:txBody>
          <a:bodyPr/>
          <a:lstStyle/>
          <a:p>
            <a:r>
              <a:rPr lang="en-US" smtClean="0"/>
              <a:t>www.csemcq.com</a:t>
            </a:r>
            <a:endParaRPr lang="en-US"/>
          </a:p>
        </p:txBody>
      </p:sp>
      <p:sp>
        <p:nvSpPr>
          <p:cNvPr id="6" name="Slide Number Placeholder 5"/>
          <p:cNvSpPr>
            <a:spLocks noGrp="1"/>
          </p:cNvSpPr>
          <p:nvPr>
            <p:ph type="sldNum" sz="quarter" idx="12"/>
          </p:nvPr>
        </p:nvSpPr>
        <p:spPr/>
        <p:txBody>
          <a:bodyPr/>
          <a:lstStyle/>
          <a:p>
            <a:fld id="{36B8A6F1-E9F2-4B30-B0CA-E56FFAD80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5B7E398-A1C4-409D-B075-BACD55CF35E7}" type="datetime1">
              <a:rPr lang="en-US" smtClean="0"/>
              <a:pPr/>
              <a:t>9/24/2018</a:t>
            </a:fld>
            <a:endParaRPr lang="en-US"/>
          </a:p>
        </p:txBody>
      </p:sp>
      <p:sp>
        <p:nvSpPr>
          <p:cNvPr id="5" name="Footer Placeholder 4"/>
          <p:cNvSpPr>
            <a:spLocks noGrp="1"/>
          </p:cNvSpPr>
          <p:nvPr>
            <p:ph type="ftr" sz="quarter" idx="11"/>
          </p:nvPr>
        </p:nvSpPr>
        <p:spPr/>
        <p:txBody>
          <a:bodyPr/>
          <a:lstStyle/>
          <a:p>
            <a:r>
              <a:rPr lang="en-US" smtClean="0"/>
              <a:t>www.csemcq.com</a:t>
            </a:r>
            <a:endParaRPr lang="en-US"/>
          </a:p>
        </p:txBody>
      </p:sp>
      <p:sp>
        <p:nvSpPr>
          <p:cNvPr id="6" name="Slide Number Placeholder 5"/>
          <p:cNvSpPr>
            <a:spLocks noGrp="1"/>
          </p:cNvSpPr>
          <p:nvPr>
            <p:ph type="sldNum" sz="quarter" idx="12"/>
          </p:nvPr>
        </p:nvSpPr>
        <p:spPr/>
        <p:txBody>
          <a:bodyPr/>
          <a:lstStyle/>
          <a:p>
            <a:fld id="{36B8A6F1-E9F2-4B30-B0CA-E56FFAD80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8ACF73-8562-4FA8-A48F-72552331DF3C}" type="datetime1">
              <a:rPr lang="en-US" smtClean="0"/>
              <a:pPr/>
              <a:t>9/24/2018</a:t>
            </a:fld>
            <a:endParaRPr lang="en-US"/>
          </a:p>
        </p:txBody>
      </p:sp>
      <p:sp>
        <p:nvSpPr>
          <p:cNvPr id="5" name="Footer Placeholder 4"/>
          <p:cNvSpPr>
            <a:spLocks noGrp="1"/>
          </p:cNvSpPr>
          <p:nvPr>
            <p:ph type="ftr" sz="quarter" idx="11"/>
          </p:nvPr>
        </p:nvSpPr>
        <p:spPr/>
        <p:txBody>
          <a:bodyPr/>
          <a:lstStyle/>
          <a:p>
            <a:r>
              <a:rPr lang="en-US" smtClean="0"/>
              <a:t>www.csemcq.com</a:t>
            </a:r>
            <a:endParaRPr lang="en-US"/>
          </a:p>
        </p:txBody>
      </p:sp>
      <p:sp>
        <p:nvSpPr>
          <p:cNvPr id="6" name="Slide Number Placeholder 5"/>
          <p:cNvSpPr>
            <a:spLocks noGrp="1"/>
          </p:cNvSpPr>
          <p:nvPr>
            <p:ph type="sldNum" sz="quarter" idx="12"/>
          </p:nvPr>
        </p:nvSpPr>
        <p:spPr/>
        <p:txBody>
          <a:bodyPr/>
          <a:lstStyle/>
          <a:p>
            <a:fld id="{36B8A6F1-E9F2-4B30-B0CA-E56FFAD80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1F3DC02-2F91-4093-9A18-695E7EE3AC52}" type="datetime1">
              <a:rPr lang="en-US" smtClean="0"/>
              <a:pPr/>
              <a:t>9/24/2018</a:t>
            </a:fld>
            <a:endParaRPr lang="en-US"/>
          </a:p>
        </p:txBody>
      </p:sp>
      <p:sp>
        <p:nvSpPr>
          <p:cNvPr id="5" name="Footer Placeholder 4"/>
          <p:cNvSpPr>
            <a:spLocks noGrp="1"/>
          </p:cNvSpPr>
          <p:nvPr>
            <p:ph type="ftr" sz="quarter" idx="11"/>
          </p:nvPr>
        </p:nvSpPr>
        <p:spPr/>
        <p:txBody>
          <a:bodyPr/>
          <a:lstStyle/>
          <a:p>
            <a:r>
              <a:rPr lang="en-US" smtClean="0"/>
              <a:t>www.csemcq.com</a:t>
            </a:r>
            <a:endParaRPr lang="en-US"/>
          </a:p>
        </p:txBody>
      </p:sp>
      <p:sp>
        <p:nvSpPr>
          <p:cNvPr id="6" name="Slide Number Placeholder 5"/>
          <p:cNvSpPr>
            <a:spLocks noGrp="1"/>
          </p:cNvSpPr>
          <p:nvPr>
            <p:ph type="sldNum" sz="quarter" idx="12"/>
          </p:nvPr>
        </p:nvSpPr>
        <p:spPr/>
        <p:txBody>
          <a:bodyPr/>
          <a:lstStyle/>
          <a:p>
            <a:fld id="{36B8A6F1-E9F2-4B30-B0CA-E56FFAD80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8B91E20-7C3A-411B-99D4-FD0415D29920}" type="datetime1">
              <a:rPr lang="en-US" smtClean="0"/>
              <a:pPr/>
              <a:t>9/24/2018</a:t>
            </a:fld>
            <a:endParaRPr lang="en-US"/>
          </a:p>
        </p:txBody>
      </p:sp>
      <p:sp>
        <p:nvSpPr>
          <p:cNvPr id="6" name="Footer Placeholder 5"/>
          <p:cNvSpPr>
            <a:spLocks noGrp="1"/>
          </p:cNvSpPr>
          <p:nvPr>
            <p:ph type="ftr" sz="quarter" idx="11"/>
          </p:nvPr>
        </p:nvSpPr>
        <p:spPr/>
        <p:txBody>
          <a:bodyPr/>
          <a:lstStyle/>
          <a:p>
            <a:r>
              <a:rPr lang="en-US" smtClean="0"/>
              <a:t>www.csemcq.com</a:t>
            </a:r>
            <a:endParaRPr lang="en-US"/>
          </a:p>
        </p:txBody>
      </p:sp>
      <p:sp>
        <p:nvSpPr>
          <p:cNvPr id="7" name="Slide Number Placeholder 6"/>
          <p:cNvSpPr>
            <a:spLocks noGrp="1"/>
          </p:cNvSpPr>
          <p:nvPr>
            <p:ph type="sldNum" sz="quarter" idx="12"/>
          </p:nvPr>
        </p:nvSpPr>
        <p:spPr/>
        <p:txBody>
          <a:bodyPr/>
          <a:lstStyle/>
          <a:p>
            <a:fld id="{36B8A6F1-E9F2-4B30-B0CA-E56FFAD80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098396E-E6B2-4EC2-83FD-CA209276A191}" type="datetime1">
              <a:rPr lang="en-US" smtClean="0"/>
              <a:pPr/>
              <a:t>9/24/2018</a:t>
            </a:fld>
            <a:endParaRPr lang="en-US"/>
          </a:p>
        </p:txBody>
      </p:sp>
      <p:sp>
        <p:nvSpPr>
          <p:cNvPr id="8" name="Footer Placeholder 7"/>
          <p:cNvSpPr>
            <a:spLocks noGrp="1"/>
          </p:cNvSpPr>
          <p:nvPr>
            <p:ph type="ftr" sz="quarter" idx="11"/>
          </p:nvPr>
        </p:nvSpPr>
        <p:spPr/>
        <p:txBody>
          <a:bodyPr/>
          <a:lstStyle/>
          <a:p>
            <a:r>
              <a:rPr lang="en-US" smtClean="0"/>
              <a:t>www.csemcq.com</a:t>
            </a:r>
            <a:endParaRPr lang="en-US"/>
          </a:p>
        </p:txBody>
      </p:sp>
      <p:sp>
        <p:nvSpPr>
          <p:cNvPr id="9" name="Slide Number Placeholder 8"/>
          <p:cNvSpPr>
            <a:spLocks noGrp="1"/>
          </p:cNvSpPr>
          <p:nvPr>
            <p:ph type="sldNum" sz="quarter" idx="12"/>
          </p:nvPr>
        </p:nvSpPr>
        <p:spPr/>
        <p:txBody>
          <a:bodyPr/>
          <a:lstStyle/>
          <a:p>
            <a:fld id="{36B8A6F1-E9F2-4B30-B0CA-E56FFAD80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D3CF3EE-8AF8-4EFB-8555-E82A67B82F27}" type="datetime1">
              <a:rPr lang="en-US" smtClean="0"/>
              <a:pPr/>
              <a:t>9/24/2018</a:t>
            </a:fld>
            <a:endParaRPr lang="en-US"/>
          </a:p>
        </p:txBody>
      </p:sp>
      <p:sp>
        <p:nvSpPr>
          <p:cNvPr id="4" name="Footer Placeholder 3"/>
          <p:cNvSpPr>
            <a:spLocks noGrp="1"/>
          </p:cNvSpPr>
          <p:nvPr>
            <p:ph type="ftr" sz="quarter" idx="11"/>
          </p:nvPr>
        </p:nvSpPr>
        <p:spPr/>
        <p:txBody>
          <a:bodyPr/>
          <a:lstStyle/>
          <a:p>
            <a:r>
              <a:rPr lang="en-US" smtClean="0"/>
              <a:t>www.csemcq.com</a:t>
            </a:r>
            <a:endParaRPr lang="en-US"/>
          </a:p>
        </p:txBody>
      </p:sp>
      <p:sp>
        <p:nvSpPr>
          <p:cNvPr id="5" name="Slide Number Placeholder 4"/>
          <p:cNvSpPr>
            <a:spLocks noGrp="1"/>
          </p:cNvSpPr>
          <p:nvPr>
            <p:ph type="sldNum" sz="quarter" idx="12"/>
          </p:nvPr>
        </p:nvSpPr>
        <p:spPr/>
        <p:txBody>
          <a:bodyPr/>
          <a:lstStyle/>
          <a:p>
            <a:fld id="{36B8A6F1-E9F2-4B30-B0CA-E56FFAD80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680ABC-79C2-4DF5-BF37-952F89A7411C}" type="datetime1">
              <a:rPr lang="en-US" smtClean="0"/>
              <a:pPr/>
              <a:t>9/24/2018</a:t>
            </a:fld>
            <a:endParaRPr lang="en-US"/>
          </a:p>
        </p:txBody>
      </p:sp>
      <p:sp>
        <p:nvSpPr>
          <p:cNvPr id="3" name="Footer Placeholder 2"/>
          <p:cNvSpPr>
            <a:spLocks noGrp="1"/>
          </p:cNvSpPr>
          <p:nvPr>
            <p:ph type="ftr" sz="quarter" idx="11"/>
          </p:nvPr>
        </p:nvSpPr>
        <p:spPr/>
        <p:txBody>
          <a:bodyPr/>
          <a:lstStyle/>
          <a:p>
            <a:r>
              <a:rPr lang="en-US" smtClean="0"/>
              <a:t>www.csemcq.com</a:t>
            </a:r>
            <a:endParaRPr lang="en-US"/>
          </a:p>
        </p:txBody>
      </p:sp>
      <p:sp>
        <p:nvSpPr>
          <p:cNvPr id="4" name="Slide Number Placeholder 3"/>
          <p:cNvSpPr>
            <a:spLocks noGrp="1"/>
          </p:cNvSpPr>
          <p:nvPr>
            <p:ph type="sldNum" sz="quarter" idx="12"/>
          </p:nvPr>
        </p:nvSpPr>
        <p:spPr/>
        <p:txBody>
          <a:bodyPr/>
          <a:lstStyle/>
          <a:p>
            <a:fld id="{36B8A6F1-E9F2-4B30-B0CA-E56FFAD80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504DE7-4F63-4C76-BCEF-560828E5146E}" type="datetime1">
              <a:rPr lang="en-US" smtClean="0"/>
              <a:pPr/>
              <a:t>9/24/2018</a:t>
            </a:fld>
            <a:endParaRPr lang="en-US"/>
          </a:p>
        </p:txBody>
      </p:sp>
      <p:sp>
        <p:nvSpPr>
          <p:cNvPr id="6" name="Footer Placeholder 5"/>
          <p:cNvSpPr>
            <a:spLocks noGrp="1"/>
          </p:cNvSpPr>
          <p:nvPr>
            <p:ph type="ftr" sz="quarter" idx="11"/>
          </p:nvPr>
        </p:nvSpPr>
        <p:spPr/>
        <p:txBody>
          <a:bodyPr/>
          <a:lstStyle/>
          <a:p>
            <a:r>
              <a:rPr lang="en-US" smtClean="0"/>
              <a:t>www.csemcq.com</a:t>
            </a:r>
            <a:endParaRPr lang="en-US"/>
          </a:p>
        </p:txBody>
      </p:sp>
      <p:sp>
        <p:nvSpPr>
          <p:cNvPr id="7" name="Slide Number Placeholder 6"/>
          <p:cNvSpPr>
            <a:spLocks noGrp="1"/>
          </p:cNvSpPr>
          <p:nvPr>
            <p:ph type="sldNum" sz="quarter" idx="12"/>
          </p:nvPr>
        </p:nvSpPr>
        <p:spPr/>
        <p:txBody>
          <a:bodyPr/>
          <a:lstStyle/>
          <a:p>
            <a:fld id="{36B8A6F1-E9F2-4B30-B0CA-E56FFAD80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A695528-8504-4291-A0EB-C68211683E87}" type="datetime1">
              <a:rPr lang="en-US" smtClean="0"/>
              <a:pPr/>
              <a:t>9/24/2018</a:t>
            </a:fld>
            <a:endParaRPr lang="en-US"/>
          </a:p>
        </p:txBody>
      </p:sp>
      <p:sp>
        <p:nvSpPr>
          <p:cNvPr id="6" name="Footer Placeholder 5"/>
          <p:cNvSpPr>
            <a:spLocks noGrp="1"/>
          </p:cNvSpPr>
          <p:nvPr>
            <p:ph type="ftr" sz="quarter" idx="11"/>
          </p:nvPr>
        </p:nvSpPr>
        <p:spPr/>
        <p:txBody>
          <a:bodyPr/>
          <a:lstStyle/>
          <a:p>
            <a:r>
              <a:rPr lang="en-US" smtClean="0"/>
              <a:t>www.csemcq.com</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B8A6F1-E9F2-4B30-B0CA-E56FFAD80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CA4F401-1A35-4371-BD57-BC2CD19A19C1}" type="datetime1">
              <a:rPr lang="en-US" smtClean="0"/>
              <a:pPr/>
              <a:t>9/24/2018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www.csemcq.com</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B8A6F1-E9F2-4B30-B0CA-E56FFAD80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en.wikipedia.org/wiki/Chapman_and_Hall" TargetMode="External"/><Relationship Id="rId2" Type="http://schemas.openxmlformats.org/officeDocument/2006/relationships/hyperlink" Target="http://en.wikipedia.org/wiki/Sartaj_Sahni" TargetMode="External"/><Relationship Id="rId1" Type="http://schemas.openxmlformats.org/officeDocument/2006/relationships/slideLayout" Target="../slideLayouts/slideLayout2.xml"/><Relationship Id="rId6" Type="http://schemas.openxmlformats.org/officeDocument/2006/relationships/hyperlink" Target="http://en.wikipedia.org/wiki/Prentice_Hall" TargetMode="External"/><Relationship Id="rId5" Type="http://schemas.openxmlformats.org/officeDocument/2006/relationships/hyperlink" Target="http://en.wikipedia.org/wiki/Niklaus_Wirth" TargetMode="External"/><Relationship Id="rId4" Type="http://schemas.openxmlformats.org/officeDocument/2006/relationships/hyperlink" Target="http://en.wikipedia.org/wiki/CRC_Pres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Queue</a:t>
            </a:r>
            <a:endParaRPr lang="en-US" dirty="0"/>
          </a:p>
        </p:txBody>
      </p:sp>
      <p:sp>
        <p:nvSpPr>
          <p:cNvPr id="4" name="Footer Placeholder 3"/>
          <p:cNvSpPr>
            <a:spLocks noGrp="1"/>
          </p:cNvSpPr>
          <p:nvPr>
            <p:ph type="ftr" sz="quarter" idx="11"/>
          </p:nvPr>
        </p:nvSpPr>
        <p:spPr/>
        <p:txBody>
          <a:bodyPr/>
          <a:lstStyle/>
          <a:p>
            <a:r>
              <a:rPr lang="en-US" smtClean="0"/>
              <a:t>www.csemcq.com</a:t>
            </a:r>
            <a:endParaRPr lang="en-US"/>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3"/>
          <p:cNvSpPr>
            <a:spLocks noGrp="1" noChangeArrowheads="1"/>
          </p:cNvSpPr>
          <p:nvPr>
            <p:ph idx="1"/>
          </p:nvPr>
        </p:nvSpPr>
        <p:spPr>
          <a:xfrm>
            <a:off x="0" y="0"/>
            <a:ext cx="9144000" cy="6858000"/>
          </a:xfrm>
        </p:spPr>
        <p:txBody>
          <a:bodyPr>
            <a:normAutofit/>
          </a:bodyPr>
          <a:lstStyle/>
          <a:p>
            <a:pPr eaLnBrk="1" hangingPunct="1"/>
            <a:r>
              <a:rPr lang="en-US" b="1" smtClean="0"/>
              <a:t>DEQUE(Double ended Queue)</a:t>
            </a:r>
            <a:r>
              <a:rPr lang="en-US" smtClean="0"/>
              <a:t>- A deque is a queue in which elements can be added or removed at either end but not in the middle. A deque is usually maintained by a circular array DEQUE with pointers LEFT and RIGHT, which point to two ends of deque. The elements extend from LEFT end to RIGHT end of deque. The term circular comes from the fact that DEQUE[1] comes after DEQUE [N].The condition LEFT=NULL will be used to indicate that a deque is empty.</a:t>
            </a:r>
          </a:p>
          <a:p>
            <a:pPr eaLnBrk="1" hangingPunct="1"/>
            <a:r>
              <a:rPr lang="en-US" smtClean="0"/>
              <a:t>There are two variations of a deque</a:t>
            </a:r>
          </a:p>
          <a:p>
            <a:pPr eaLnBrk="1" hangingPunct="1"/>
            <a:r>
              <a:rPr lang="en-US" b="1" smtClean="0"/>
              <a:t>Input-restricted deque</a:t>
            </a:r>
            <a:r>
              <a:rPr lang="en-US" smtClean="0"/>
              <a:t>- It is a deque which allows insertions at only one end of list but allows deletions at both ends of the list</a:t>
            </a:r>
          </a:p>
          <a:p>
            <a:pPr eaLnBrk="1" hangingPunct="1"/>
            <a:r>
              <a:rPr lang="en-US" b="1" smtClean="0"/>
              <a:t>Output-restricted deque</a:t>
            </a:r>
            <a:r>
              <a:rPr lang="en-US" smtClean="0"/>
              <a:t>- It is a deque which allows deletions at only one end of list but allows insertions at both ends of list</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3"/>
          <p:cNvSpPr>
            <a:spLocks noGrp="1" noChangeArrowheads="1"/>
          </p:cNvSpPr>
          <p:nvPr>
            <p:ph idx="1"/>
          </p:nvPr>
        </p:nvSpPr>
        <p:spPr>
          <a:xfrm>
            <a:off x="0" y="0"/>
            <a:ext cx="9144000" cy="6858000"/>
          </a:xfrm>
        </p:spPr>
        <p:txBody>
          <a:bodyPr/>
          <a:lstStyle/>
          <a:p>
            <a:pPr marL="457200" indent="-457200" eaLnBrk="1" hangingPunct="1"/>
            <a:r>
              <a:rPr lang="en-US" sz="2000" smtClean="0"/>
              <a:t>Consider the following deque of characters where DEQUE is a circular array which is allocated six memory cells.</a:t>
            </a:r>
          </a:p>
          <a:p>
            <a:pPr marL="457200" indent="-457200" eaLnBrk="1" hangingPunct="1">
              <a:buFontTx/>
              <a:buNone/>
            </a:pPr>
            <a:r>
              <a:rPr lang="en-US" sz="2000" smtClean="0"/>
              <a:t>             LEFT=2, RIGHT=4 DEQUE: _ A,C,D, _ , _</a:t>
            </a:r>
          </a:p>
          <a:p>
            <a:pPr marL="457200" indent="-457200" eaLnBrk="1" hangingPunct="1"/>
            <a:r>
              <a:rPr lang="en-US" sz="2000" smtClean="0"/>
              <a:t>Describe deque while the following operation take place </a:t>
            </a:r>
          </a:p>
          <a:p>
            <a:pPr marL="457200" indent="-457200" eaLnBrk="1" hangingPunct="1">
              <a:buFontTx/>
              <a:buAutoNum type="alphaLcParenBoth"/>
            </a:pPr>
            <a:r>
              <a:rPr lang="en-US" sz="2000" smtClean="0"/>
              <a:t>F is added to right of deque </a:t>
            </a:r>
          </a:p>
          <a:p>
            <a:pPr marL="457200" indent="-457200" eaLnBrk="1" hangingPunct="1">
              <a:buFontTx/>
              <a:buNone/>
            </a:pPr>
            <a:r>
              <a:rPr lang="en-US" sz="2000" smtClean="0"/>
              <a:t>      LFET=2, RIGHT=5          _A C D F _ _</a:t>
            </a:r>
          </a:p>
          <a:p>
            <a:pPr marL="457200" indent="-457200" eaLnBrk="1" hangingPunct="1">
              <a:buFontTx/>
              <a:buNone/>
            </a:pPr>
            <a:r>
              <a:rPr lang="en-US" sz="2000" smtClean="0"/>
              <a:t>(b) Two letters on right are deleted</a:t>
            </a:r>
          </a:p>
          <a:p>
            <a:pPr marL="457200" indent="-457200" eaLnBrk="1" hangingPunct="1">
              <a:buFontTx/>
              <a:buNone/>
            </a:pPr>
            <a:r>
              <a:rPr lang="en-US" sz="2000" smtClean="0"/>
              <a:t>      LEFT=2   RIGHT=3            _A C _ _ _ _</a:t>
            </a:r>
          </a:p>
          <a:p>
            <a:pPr marL="457200" indent="-457200" eaLnBrk="1" hangingPunct="1">
              <a:buFontTx/>
              <a:buNone/>
            </a:pPr>
            <a:r>
              <a:rPr lang="en-US" sz="2000" smtClean="0"/>
              <a:t>(c) K,L and M are added to the left of the deque</a:t>
            </a:r>
          </a:p>
          <a:p>
            <a:pPr marL="457200" indent="-457200" eaLnBrk="1" hangingPunct="1">
              <a:buFontTx/>
              <a:buNone/>
            </a:pPr>
            <a:r>
              <a:rPr lang="en-US" sz="2000" smtClean="0"/>
              <a:t>      LEFT=5    RIGHT=3         K A C _ M L</a:t>
            </a:r>
          </a:p>
          <a:p>
            <a:pPr marL="457200" indent="-457200" eaLnBrk="1" hangingPunct="1">
              <a:buFontTx/>
              <a:buNone/>
            </a:pPr>
            <a:r>
              <a:rPr lang="en-US" sz="2000" smtClean="0"/>
              <a:t>(d) One letter on left is deleted.</a:t>
            </a:r>
          </a:p>
          <a:p>
            <a:pPr marL="457200" indent="-457200" eaLnBrk="1" hangingPunct="1">
              <a:buFontTx/>
              <a:buNone/>
            </a:pPr>
            <a:r>
              <a:rPr lang="en-US" sz="2000" smtClean="0"/>
              <a:t>      LEFT=6    RIGHT=3         K A C _ _ L</a:t>
            </a:r>
          </a:p>
          <a:p>
            <a:pPr marL="457200" indent="-457200" eaLnBrk="1" hangingPunct="1">
              <a:buFontTx/>
              <a:buNone/>
            </a:pPr>
            <a:r>
              <a:rPr lang="en-US" sz="2000" smtClean="0"/>
              <a:t>(e) R is added to the left of deque.</a:t>
            </a:r>
          </a:p>
          <a:p>
            <a:pPr marL="457200" indent="-457200" eaLnBrk="1" hangingPunct="1">
              <a:buFontTx/>
              <a:buNone/>
            </a:pPr>
            <a:r>
              <a:rPr lang="en-US" sz="2000" smtClean="0"/>
              <a:t>        LEFT=5   RIGHT= 3         K A C _ R L </a:t>
            </a:r>
          </a:p>
          <a:p>
            <a:pPr marL="457200" indent="-457200" eaLnBrk="1" hangingPunct="1">
              <a:buFontTx/>
              <a:buNone/>
            </a:pPr>
            <a:r>
              <a:rPr lang="en-US" sz="2000" smtClean="0"/>
              <a:t>(f) S is added to right of deque</a:t>
            </a:r>
          </a:p>
          <a:p>
            <a:pPr marL="457200" indent="-457200" eaLnBrk="1" hangingPunct="1">
              <a:buFontTx/>
              <a:buNone/>
            </a:pPr>
            <a:r>
              <a:rPr lang="en-US" sz="2000" smtClean="0"/>
              <a:t>       LEFT=5    RIGHT= 4        K A C S R L</a:t>
            </a:r>
          </a:p>
          <a:p>
            <a:pPr marL="457200" indent="-457200" eaLnBrk="1" hangingPunct="1">
              <a:buFontTx/>
              <a:buNone/>
            </a:pPr>
            <a:r>
              <a:rPr lang="en-US" sz="2000" smtClean="0"/>
              <a:t>(g) T is added to the right of deque</a:t>
            </a:r>
          </a:p>
          <a:p>
            <a:pPr marL="457200" indent="-457200" eaLnBrk="1" hangingPunct="1">
              <a:buFontTx/>
              <a:buNone/>
            </a:pPr>
            <a:r>
              <a:rPr lang="en-US" sz="2000" smtClean="0"/>
              <a:t>       Since LEFT= RIGHT+1    , the array is full and hence T cannot be added to the deque    </a:t>
            </a:r>
          </a:p>
          <a:p>
            <a:pPr marL="457200" indent="-457200" eaLnBrk="1" hangingPunct="1">
              <a:buFontTx/>
              <a:buNone/>
            </a:pPr>
            <a:endParaRPr lang="en-US" sz="2000" smtClean="0"/>
          </a:p>
          <a:p>
            <a:pPr marL="457200" indent="-457200" eaLnBrk="1" hangingPunct="1"/>
            <a:endParaRPr lang="en-US" sz="2000"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p:cNvSpPr>
            <a:spLocks noGrp="1" noChangeArrowheads="1"/>
          </p:cNvSpPr>
          <p:nvPr>
            <p:ph idx="1"/>
          </p:nvPr>
        </p:nvSpPr>
        <p:spPr>
          <a:xfrm>
            <a:off x="0" y="0"/>
            <a:ext cx="9144000" cy="6858000"/>
          </a:xfrm>
        </p:spPr>
        <p:txBody>
          <a:bodyPr>
            <a:normAutofit/>
          </a:bodyPr>
          <a:lstStyle/>
          <a:p>
            <a:pPr algn="ctr" eaLnBrk="1" hangingPunct="1">
              <a:buFontTx/>
              <a:buNone/>
            </a:pPr>
            <a:r>
              <a:rPr lang="en-US" b="1" u="sng" smtClean="0"/>
              <a:t>Linked representation of the Queue</a:t>
            </a:r>
          </a:p>
          <a:p>
            <a:pPr eaLnBrk="1" hangingPunct="1"/>
            <a:r>
              <a:rPr lang="en-US" smtClean="0"/>
              <a:t>A linked queue is a queue implemented as a linked list with two pointer variables  FRONT and REAR pointing to the nodes  in the front and rear of the queue. The INFO field of list hold the elements of the queue and LINK field holds pointer to neighboring element of queue.</a:t>
            </a:r>
          </a:p>
          <a:p>
            <a:pPr eaLnBrk="1" hangingPunct="1"/>
            <a:r>
              <a:rPr lang="en-US" smtClean="0"/>
              <a:t>In case of insertion in linked  queue, a node borrowed from AVAIL list and carrying  the item to be inserted is added as the last node of linked list representing the queue. Rear pointer is updated to point to last node just added to the list</a:t>
            </a:r>
          </a:p>
          <a:p>
            <a:pPr eaLnBrk="1" hangingPunct="1"/>
            <a:r>
              <a:rPr lang="en-US" smtClean="0"/>
              <a:t> In case of deletion, first node of list pointed to by FRONT is deleted and FRONT pointer is updated to point to next node in the list. </a:t>
            </a:r>
          </a:p>
          <a:p>
            <a:pPr eaLnBrk="1" hangingPunct="1"/>
            <a:r>
              <a:rPr lang="en-US" smtClean="0"/>
              <a:t>Unlike the array representation, linked queue functions as a linear queue and there is no need to view it as circular for efficient management of space.</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3"/>
          <p:cNvSpPr>
            <a:spLocks noGrp="1" noChangeArrowheads="1"/>
          </p:cNvSpPr>
          <p:nvPr>
            <p:ph idx="1"/>
          </p:nvPr>
        </p:nvSpPr>
        <p:spPr>
          <a:xfrm>
            <a:off x="0" y="0"/>
            <a:ext cx="9144000" cy="6858000"/>
          </a:xfrm>
        </p:spPr>
        <p:txBody>
          <a:bodyPr>
            <a:normAutofit lnSpcReduction="10000"/>
          </a:bodyPr>
          <a:lstStyle/>
          <a:p>
            <a:pPr eaLnBrk="1" hangingPunct="1">
              <a:buFontTx/>
              <a:buNone/>
            </a:pPr>
            <a:r>
              <a:rPr lang="en-US" b="1" smtClean="0"/>
              <a:t>Algorithm:LINKQINSRT(</a:t>
            </a:r>
            <a:r>
              <a:rPr lang="en-US" smtClean="0"/>
              <a:t>INFO,LINK,FRONT,REAR,AVAIL,ITEM)</a:t>
            </a:r>
            <a:endParaRPr lang="en-US" b="1" smtClean="0"/>
          </a:p>
          <a:p>
            <a:pPr eaLnBrk="1" hangingPunct="1">
              <a:buFontTx/>
              <a:buNone/>
            </a:pPr>
            <a:r>
              <a:rPr lang="en-US" smtClean="0"/>
              <a:t>                  This algorithm inserts an item in linked list implementation of</a:t>
            </a:r>
          </a:p>
          <a:p>
            <a:pPr eaLnBrk="1" hangingPunct="1">
              <a:buFontTx/>
              <a:buNone/>
            </a:pPr>
            <a:r>
              <a:rPr lang="en-US" smtClean="0"/>
              <a:t>                   the queue</a:t>
            </a:r>
          </a:p>
          <a:p>
            <a:pPr eaLnBrk="1" hangingPunct="1">
              <a:buFontTx/>
              <a:buNone/>
            </a:pPr>
            <a:r>
              <a:rPr lang="en-US" smtClean="0"/>
              <a:t>Step 1: If AVAIL=NULL,then:</a:t>
            </a:r>
          </a:p>
          <a:p>
            <a:pPr eaLnBrk="1" hangingPunct="1">
              <a:buFontTx/>
              <a:buNone/>
            </a:pPr>
            <a:r>
              <a:rPr lang="en-US" smtClean="0"/>
              <a:t>            Write: ‘OVERFLOW’</a:t>
            </a:r>
          </a:p>
          <a:p>
            <a:pPr eaLnBrk="1" hangingPunct="1">
              <a:buFontTx/>
              <a:buNone/>
            </a:pPr>
            <a:r>
              <a:rPr lang="en-US" smtClean="0"/>
              <a:t>             Exit</a:t>
            </a:r>
          </a:p>
          <a:p>
            <a:pPr eaLnBrk="1" hangingPunct="1">
              <a:buFontTx/>
              <a:buNone/>
            </a:pPr>
            <a:r>
              <a:rPr lang="en-US" smtClean="0"/>
              <a:t>Step 2: Set NEW:=AVAIL and AVAIL:=LINK[AVAIL]</a:t>
            </a:r>
          </a:p>
          <a:p>
            <a:pPr eaLnBrk="1" hangingPunct="1">
              <a:buFontTx/>
              <a:buNone/>
            </a:pPr>
            <a:r>
              <a:rPr lang="en-US" smtClean="0"/>
              <a:t>Step 3: Set INFO[NEW]:=ITEM  and LINK[NEW]:=NULL</a:t>
            </a:r>
          </a:p>
          <a:p>
            <a:pPr eaLnBrk="1" hangingPunct="1">
              <a:buFontTx/>
              <a:buNone/>
            </a:pPr>
            <a:r>
              <a:rPr lang="en-US" smtClean="0"/>
              <a:t>Step 4: If FRONT=NULL, then:</a:t>
            </a:r>
          </a:p>
          <a:p>
            <a:pPr eaLnBrk="1" hangingPunct="1">
              <a:buFontTx/>
              <a:buNone/>
            </a:pPr>
            <a:r>
              <a:rPr lang="en-US" smtClean="0"/>
              <a:t>            Set FRONT=REAR=NEW</a:t>
            </a:r>
          </a:p>
          <a:p>
            <a:pPr eaLnBrk="1" hangingPunct="1">
              <a:buFontTx/>
              <a:buNone/>
            </a:pPr>
            <a:r>
              <a:rPr lang="en-US" smtClean="0"/>
              <a:t>            Else:</a:t>
            </a:r>
          </a:p>
          <a:p>
            <a:pPr eaLnBrk="1" hangingPunct="1">
              <a:buFontTx/>
              <a:buNone/>
            </a:pPr>
            <a:r>
              <a:rPr lang="en-US" smtClean="0"/>
              <a:t>            Set LINK[REAR]:=NEW and REAR:=NEW</a:t>
            </a:r>
          </a:p>
          <a:p>
            <a:pPr eaLnBrk="1" hangingPunct="1">
              <a:buFontTx/>
              <a:buNone/>
            </a:pPr>
            <a:r>
              <a:rPr lang="en-US" smtClean="0"/>
              <a:t>Step 5: Return      </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3"/>
          <p:cNvSpPr>
            <a:spLocks noGrp="1" noChangeArrowheads="1"/>
          </p:cNvSpPr>
          <p:nvPr>
            <p:ph idx="1"/>
          </p:nvPr>
        </p:nvSpPr>
        <p:spPr>
          <a:xfrm>
            <a:off x="0" y="0"/>
            <a:ext cx="9144000" cy="6858000"/>
          </a:xfrm>
        </p:spPr>
        <p:txBody>
          <a:bodyPr>
            <a:normAutofit/>
          </a:bodyPr>
          <a:lstStyle/>
          <a:p>
            <a:pPr eaLnBrk="1" hangingPunct="1">
              <a:buFontTx/>
              <a:buNone/>
            </a:pPr>
            <a:r>
              <a:rPr lang="en-US" b="1" smtClean="0"/>
              <a:t>Algorithm: LINKQDEL(INFO,LINK,FRONT,AVAIL,ITEM)</a:t>
            </a:r>
            <a:r>
              <a:rPr lang="en-US" smtClean="0"/>
              <a:t> </a:t>
            </a:r>
          </a:p>
          <a:p>
            <a:pPr eaLnBrk="1" hangingPunct="1">
              <a:buFontTx/>
              <a:buNone/>
            </a:pPr>
            <a:r>
              <a:rPr lang="en-US" smtClean="0"/>
              <a:t>                      This algorithm deletes an element from the front of the</a:t>
            </a:r>
          </a:p>
          <a:p>
            <a:pPr eaLnBrk="1" hangingPunct="1">
              <a:buFontTx/>
              <a:buNone/>
            </a:pPr>
            <a:r>
              <a:rPr lang="en-US" smtClean="0"/>
              <a:t>                      queue</a:t>
            </a:r>
          </a:p>
          <a:p>
            <a:pPr eaLnBrk="1" hangingPunct="1"/>
            <a:r>
              <a:rPr lang="en-US" smtClean="0"/>
              <a:t>Step 1: If FRONT=NULL,then:</a:t>
            </a:r>
          </a:p>
          <a:p>
            <a:pPr eaLnBrk="1" hangingPunct="1">
              <a:buFontTx/>
              <a:buNone/>
            </a:pPr>
            <a:r>
              <a:rPr lang="en-US" smtClean="0"/>
              <a:t>                Write:’UNDERFLOW’</a:t>
            </a:r>
          </a:p>
          <a:p>
            <a:pPr eaLnBrk="1" hangingPunct="1">
              <a:buFontTx/>
              <a:buNone/>
            </a:pPr>
            <a:r>
              <a:rPr lang="en-US" smtClean="0"/>
              <a:t>                Exit</a:t>
            </a:r>
          </a:p>
          <a:p>
            <a:pPr eaLnBrk="1" hangingPunct="1"/>
            <a:r>
              <a:rPr lang="en-US" smtClean="0"/>
              <a:t>Step 2: Set TEMP:=FRONT</a:t>
            </a:r>
          </a:p>
          <a:p>
            <a:pPr eaLnBrk="1" hangingPunct="1"/>
            <a:r>
              <a:rPr lang="en-US" smtClean="0"/>
              <a:t>Step 3: Set ITEM:=INFO[FRONT]</a:t>
            </a:r>
          </a:p>
          <a:p>
            <a:pPr eaLnBrk="1" hangingPunct="1"/>
            <a:r>
              <a:rPr lang="en-US" smtClean="0"/>
              <a:t>Step 4: Set FRONT:=LINK[FRONT]</a:t>
            </a:r>
          </a:p>
          <a:p>
            <a:pPr eaLnBrk="1" hangingPunct="1"/>
            <a:r>
              <a:rPr lang="en-US" smtClean="0"/>
              <a:t>Step 5: Set LINK[TEMP]:=AVAIL and AVAIL:=TEMP</a:t>
            </a:r>
          </a:p>
          <a:p>
            <a:pPr eaLnBrk="1" hangingPunct="1"/>
            <a:r>
              <a:rPr lang="en-US" smtClean="0"/>
              <a:t>Step 6: Return </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www.csemcq.com</a:t>
            </a: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115" y="685801"/>
            <a:ext cx="7957456" cy="5508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8651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www.csemcq.com</a:t>
            </a:r>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1" y="1571625"/>
            <a:ext cx="6453188" cy="4622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0684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www.csemcq.com</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32114"/>
            <a:ext cx="6477000" cy="471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0429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www.csemcq.com</a:t>
            </a: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314" y="1295401"/>
            <a:ext cx="6640286"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880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www.csemcq.com</a:t>
            </a:r>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743" y="827314"/>
            <a:ext cx="6500132" cy="496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586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3"/>
          <p:cNvSpPr>
            <a:spLocks noGrp="1" noChangeArrowheads="1"/>
          </p:cNvSpPr>
          <p:nvPr>
            <p:ph idx="1"/>
          </p:nvPr>
        </p:nvSpPr>
        <p:spPr>
          <a:xfrm>
            <a:off x="0" y="0"/>
            <a:ext cx="9144000" cy="6858000"/>
          </a:xfrm>
        </p:spPr>
        <p:txBody>
          <a:bodyPr/>
          <a:lstStyle/>
          <a:p>
            <a:pPr eaLnBrk="1" hangingPunct="1"/>
            <a:r>
              <a:rPr lang="en-US" smtClean="0"/>
              <a:t>Queue- A queue is a linear list of elements in which insertions can take place at one end called the rear of the queue, and deletion can take place only at other end, called the font of the queue. Queues are also called the FIFO lists (First In First Out) since first element in queue is the first element out of the queue. An important example of a queue in computer science occurs in time sharing systems in which programs with same priority form a queue while waiting to be executed.</a:t>
            </a:r>
          </a:p>
          <a:p>
            <a:pPr eaLnBrk="1" hangingPunct="1"/>
            <a:r>
              <a:rPr lang="en-US" smtClean="0"/>
              <a:t>    Queues may be represented in computer in various ways, usually by means of one-way lists or linear arrays</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www.csemcq.com</a:t>
            </a:r>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31371"/>
            <a:ext cx="6858000" cy="5390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350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www.csemcq.com</a:t>
            </a:r>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764" y="772886"/>
            <a:ext cx="6332950" cy="457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8550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www.csemcq.com</a:t>
            </a:r>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14400"/>
            <a:ext cx="7391399"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738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www.csemcq.com</a:t>
            </a:r>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0"/>
            <a:ext cx="6443663" cy="533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895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www.csemcq.com</a:t>
            </a:r>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990600"/>
            <a:ext cx="6795975" cy="449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8336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www.csemcq.com</a:t>
            </a:r>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854" y="990600"/>
            <a:ext cx="7026596" cy="487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0303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www.csemcq.com</a:t>
            </a:r>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63" y="838200"/>
            <a:ext cx="6504894"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67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www.csemcq.com</a:t>
            </a:r>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838200"/>
            <a:ext cx="638175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5510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3"/>
          <p:cNvSpPr>
            <a:spLocks noGrp="1" noChangeArrowheads="1"/>
          </p:cNvSpPr>
          <p:nvPr>
            <p:ph idx="1"/>
          </p:nvPr>
        </p:nvSpPr>
        <p:spPr>
          <a:xfrm>
            <a:off x="0" y="0"/>
            <a:ext cx="9144000" cy="6858000"/>
          </a:xfrm>
        </p:spPr>
        <p:txBody>
          <a:bodyPr>
            <a:normAutofit/>
          </a:bodyPr>
          <a:lstStyle/>
          <a:p>
            <a:pPr eaLnBrk="1" hangingPunct="1"/>
            <a:r>
              <a:rPr lang="en-US" b="1" smtClean="0"/>
              <a:t>Priority Queue-</a:t>
            </a:r>
            <a:r>
              <a:rPr lang="en-US" smtClean="0"/>
              <a:t> A priority queue is a collection of elements such that each element has been assigned a priority and such that the order in which elements are deleted and processed comes from following rules:</a:t>
            </a:r>
          </a:p>
          <a:p>
            <a:pPr eaLnBrk="1" hangingPunct="1"/>
            <a:r>
              <a:rPr lang="en-US" smtClean="0"/>
              <a:t>An element of higher priority is processed before any element of lower priority</a:t>
            </a:r>
          </a:p>
          <a:p>
            <a:pPr eaLnBrk="1" hangingPunct="1"/>
            <a:r>
              <a:rPr lang="en-US" smtClean="0"/>
              <a:t>Two elements of same priority are processed according to the order in which they were added to queue</a:t>
            </a:r>
          </a:p>
          <a:p>
            <a:pPr eaLnBrk="1" hangingPunct="1"/>
            <a:r>
              <a:rPr lang="en-US" smtClean="0"/>
              <a:t>An example of a priority queue is a time sharing system. Programs of higher priority are processed first and programs with same priority form a standard queue</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p:cNvSpPr>
            <a:spLocks noGrp="1" noChangeArrowheads="1"/>
          </p:cNvSpPr>
          <p:nvPr>
            <p:ph idx="1"/>
          </p:nvPr>
        </p:nvSpPr>
        <p:spPr>
          <a:xfrm>
            <a:off x="0" y="0"/>
            <a:ext cx="9144000" cy="6858000"/>
          </a:xfrm>
        </p:spPr>
        <p:txBody>
          <a:bodyPr>
            <a:normAutofit/>
          </a:bodyPr>
          <a:lstStyle/>
          <a:p>
            <a:pPr algn="ctr" eaLnBrk="1" hangingPunct="1">
              <a:buFontTx/>
              <a:buNone/>
            </a:pPr>
            <a:r>
              <a:rPr lang="en-US" sz="3200" b="1" u="sng" smtClean="0"/>
              <a:t>One-way list representation of a priority queue</a:t>
            </a:r>
          </a:p>
          <a:p>
            <a:pPr eaLnBrk="1" hangingPunct="1">
              <a:buFontTx/>
              <a:buNone/>
            </a:pPr>
            <a:r>
              <a:rPr lang="en-US" smtClean="0"/>
              <a:t>     </a:t>
            </a:r>
          </a:p>
          <a:p>
            <a:pPr eaLnBrk="1" hangingPunct="1"/>
            <a:r>
              <a:rPr lang="en-US" smtClean="0"/>
              <a:t> One way to maintain a priority queue in memory is by means of a one-way list </a:t>
            </a:r>
          </a:p>
          <a:p>
            <a:pPr eaLnBrk="1" hangingPunct="1">
              <a:buFontTx/>
              <a:buNone/>
            </a:pPr>
            <a:endParaRPr lang="en-US" smtClean="0"/>
          </a:p>
          <a:p>
            <a:pPr eaLnBrk="1" hangingPunct="1"/>
            <a:r>
              <a:rPr lang="en-US" smtClean="0"/>
              <a:t>Each node in list will </a:t>
            </a:r>
            <a:r>
              <a:rPr lang="en-US" b="1" smtClean="0">
                <a:solidFill>
                  <a:srgbClr val="FF33CC"/>
                </a:solidFill>
              </a:rPr>
              <a:t>contain three items of information</a:t>
            </a:r>
            <a:r>
              <a:rPr lang="en-US" smtClean="0"/>
              <a:t>: an information field INFO, a priority number PRN and a link field LINK</a:t>
            </a:r>
          </a:p>
          <a:p>
            <a:pPr eaLnBrk="1" hangingPunct="1">
              <a:buFontTx/>
              <a:buNone/>
            </a:pPr>
            <a:endParaRPr lang="en-US" smtClean="0"/>
          </a:p>
          <a:p>
            <a:pPr eaLnBrk="1" hangingPunct="1"/>
            <a:r>
              <a:rPr lang="en-US" smtClean="0"/>
              <a:t>A node X precedes a node Y in list</a:t>
            </a:r>
          </a:p>
          <a:p>
            <a:pPr eaLnBrk="1" hangingPunct="1">
              <a:buFontTx/>
              <a:buNone/>
            </a:pPr>
            <a:r>
              <a:rPr lang="en-US" smtClean="0"/>
              <a:t> </a:t>
            </a:r>
          </a:p>
          <a:p>
            <a:pPr lvl="1" eaLnBrk="1" hangingPunct="1"/>
            <a:r>
              <a:rPr lang="en-US" smtClean="0"/>
              <a:t>If  X has higher priority than Y</a:t>
            </a:r>
          </a:p>
          <a:p>
            <a:pPr lvl="1" eaLnBrk="1" hangingPunct="1">
              <a:buFontTx/>
              <a:buNone/>
            </a:pPr>
            <a:endParaRPr lang="en-US" smtClean="0"/>
          </a:p>
          <a:p>
            <a:pPr lvl="1" eaLnBrk="1" hangingPunct="1"/>
            <a:r>
              <a:rPr lang="en-US" smtClean="0"/>
              <a:t>Or when both have same priority but X was added to list before Y</a:t>
            </a:r>
          </a:p>
          <a:p>
            <a:pPr eaLnBrk="1" hangingPunct="1"/>
            <a:endParaRPr lang="en-US"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3"/>
          <p:cNvSpPr>
            <a:spLocks noGrp="1" noChangeArrowheads="1"/>
          </p:cNvSpPr>
          <p:nvPr>
            <p:ph idx="1"/>
          </p:nvPr>
        </p:nvSpPr>
        <p:spPr>
          <a:xfrm>
            <a:off x="0" y="0"/>
            <a:ext cx="9144000" cy="6858000"/>
          </a:xfrm>
        </p:spPr>
        <p:txBody>
          <a:bodyPr>
            <a:normAutofit/>
          </a:bodyPr>
          <a:lstStyle/>
          <a:p>
            <a:pPr algn="ctr" eaLnBrk="1" hangingPunct="1">
              <a:buFontTx/>
              <a:buNone/>
            </a:pPr>
            <a:r>
              <a:rPr lang="en-US" b="1" smtClean="0"/>
              <a:t>Representing a Queue Using an Array</a:t>
            </a:r>
          </a:p>
          <a:p>
            <a:pPr eaLnBrk="1" hangingPunct="1">
              <a:buFontTx/>
              <a:buNone/>
            </a:pPr>
            <a:r>
              <a:rPr lang="en-US" sz="2000" smtClean="0"/>
              <a:t>     A Queue is maintained by a linear array queue and two pointer variables: FRONT, containing the location of front element of the queue and REAR, containing the location of rear element of the queue. The condition FRONT=NULL indicates that queue is empty. Whenever an element is deleted from the queue, the value of FRONT is increased by 1. Similarly, whenever an element is added to queue, the value of REAR is increased by 1.</a:t>
            </a:r>
          </a:p>
          <a:p>
            <a:pPr eaLnBrk="1" hangingPunct="1">
              <a:buFontTx/>
              <a:buNone/>
            </a:pPr>
            <a:r>
              <a:rPr lang="en-US" sz="2000" b="1" smtClean="0"/>
              <a:t>    </a:t>
            </a:r>
            <a:r>
              <a:rPr lang="en-US" b="1" u="sng" smtClean="0"/>
              <a:t>Queue as a circular queue</a:t>
            </a:r>
          </a:p>
          <a:p>
            <a:pPr eaLnBrk="1" hangingPunct="1">
              <a:buFontTx/>
              <a:buNone/>
            </a:pPr>
            <a:r>
              <a:rPr lang="en-US" sz="2000" smtClean="0"/>
              <a:t>            It can be seen that  after N insertions in a Queue represented by an array of N elements, the rear element of Queue will occupy last part of array. This occurs even though the queue itself may not contain many elements. Now, if we want to insert an element ITEM into a queue, we have to move or rearrange the elements of entire queue to the beginning of the queue. This procedure may be very expensive. Another method to do so is to represent a queue as a circular queue i,e QUEUE[1] comes after QUEUE[N] in array. With this assumption, we insert ITEM into queue by assigning ITEM to QUEUE[1]. Thus instead of increasing REAR to N+1, we reset REAR=1 and then assign</a:t>
            </a:r>
          </a:p>
          <a:p>
            <a:pPr eaLnBrk="1" hangingPunct="1">
              <a:buFontTx/>
              <a:buNone/>
            </a:pPr>
            <a:r>
              <a:rPr lang="en-US" sz="2000" smtClean="0"/>
              <a:t>                                     QUEUE[REAR]=ITEM</a:t>
            </a:r>
          </a:p>
          <a:p>
            <a:pPr eaLnBrk="1" hangingPunct="1">
              <a:buFontTx/>
              <a:buNone/>
            </a:pPr>
            <a:r>
              <a:rPr lang="en-US" sz="2000" smtClean="0"/>
              <a:t>    Similarly, If FRONT=N and an element of QUEUE is deleted, we reset FRONT=1 instead of increasing FRONT to N+1 </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idx="1"/>
          </p:nvPr>
        </p:nvSpPr>
        <p:spPr>
          <a:xfrm>
            <a:off x="0" y="0"/>
            <a:ext cx="9144000" cy="6858000"/>
          </a:xfrm>
        </p:spPr>
        <p:txBody>
          <a:bodyPr/>
          <a:lstStyle/>
          <a:p>
            <a:pPr eaLnBrk="1" hangingPunct="1">
              <a:lnSpc>
                <a:spcPct val="80000"/>
              </a:lnSpc>
              <a:buFontTx/>
              <a:buNone/>
            </a:pPr>
            <a:r>
              <a:rPr lang="en-US" sz="1600" b="1" smtClean="0"/>
              <a:t>Algorithm:LKQINS(</a:t>
            </a:r>
            <a:r>
              <a:rPr lang="en-US" sz="1600" smtClean="0"/>
              <a:t>INFO,LINK,FRONT,PRN,AVAIL,ITEM, P)</a:t>
            </a:r>
            <a:endParaRPr lang="en-US" sz="1600" b="1" smtClean="0"/>
          </a:p>
          <a:p>
            <a:pPr eaLnBrk="1" hangingPunct="1">
              <a:lnSpc>
                <a:spcPct val="80000"/>
              </a:lnSpc>
              <a:buFontTx/>
              <a:buNone/>
            </a:pPr>
            <a:r>
              <a:rPr lang="en-US" sz="1600" smtClean="0"/>
              <a:t>                  This algorithm inserts an item in linked list implementation of priority queue</a:t>
            </a:r>
          </a:p>
          <a:p>
            <a:pPr eaLnBrk="1" hangingPunct="1">
              <a:lnSpc>
                <a:spcPct val="80000"/>
              </a:lnSpc>
              <a:buFontTx/>
              <a:buNone/>
            </a:pPr>
            <a:r>
              <a:rPr lang="en-US" sz="1600" smtClean="0"/>
              <a:t>Step 1: If AVAIL=NULL,then:</a:t>
            </a:r>
          </a:p>
          <a:p>
            <a:pPr eaLnBrk="1" hangingPunct="1">
              <a:lnSpc>
                <a:spcPct val="80000"/>
              </a:lnSpc>
              <a:buFontTx/>
              <a:buNone/>
            </a:pPr>
            <a:r>
              <a:rPr lang="en-US" sz="1600" smtClean="0"/>
              <a:t>            Write: ‘OVERFLOW’</a:t>
            </a:r>
          </a:p>
          <a:p>
            <a:pPr eaLnBrk="1" hangingPunct="1">
              <a:lnSpc>
                <a:spcPct val="80000"/>
              </a:lnSpc>
              <a:buFontTx/>
              <a:buNone/>
            </a:pPr>
            <a:r>
              <a:rPr lang="en-US" sz="1600" smtClean="0"/>
              <a:t>             Exit</a:t>
            </a:r>
          </a:p>
          <a:p>
            <a:pPr eaLnBrk="1" hangingPunct="1">
              <a:lnSpc>
                <a:spcPct val="80000"/>
              </a:lnSpc>
              <a:buFontTx/>
              <a:buNone/>
            </a:pPr>
            <a:r>
              <a:rPr lang="en-US" sz="1600" smtClean="0"/>
              <a:t>Step 2: Set NEW:=AVAIL and AVAIL:=LINK[AVAIL]</a:t>
            </a:r>
          </a:p>
          <a:p>
            <a:pPr eaLnBrk="1" hangingPunct="1">
              <a:lnSpc>
                <a:spcPct val="80000"/>
              </a:lnSpc>
              <a:buFontTx/>
              <a:buNone/>
            </a:pPr>
            <a:r>
              <a:rPr lang="en-US" sz="1600" smtClean="0"/>
              <a:t>Step 3: [Enter the data and priority of new node] Set INFO[NEW]:=ITEM  and   PRN[NEW]:=P</a:t>
            </a:r>
          </a:p>
          <a:p>
            <a:pPr eaLnBrk="1" hangingPunct="1">
              <a:lnSpc>
                <a:spcPct val="80000"/>
              </a:lnSpc>
              <a:buFontTx/>
              <a:buNone/>
            </a:pPr>
            <a:r>
              <a:rPr lang="en-US" sz="1600" smtClean="0"/>
              <a:t>Step 4: Set PTR:=FRONT </a:t>
            </a:r>
          </a:p>
          <a:p>
            <a:pPr eaLnBrk="1" hangingPunct="1">
              <a:lnSpc>
                <a:spcPct val="80000"/>
              </a:lnSpc>
              <a:buFontTx/>
              <a:buNone/>
            </a:pPr>
            <a:r>
              <a:rPr lang="en-US" sz="1600" smtClean="0"/>
              <a:t>Step 5: If PRN[PTR]&gt;PRN[NEW], then</a:t>
            </a:r>
          </a:p>
          <a:p>
            <a:pPr eaLnBrk="1" hangingPunct="1">
              <a:lnSpc>
                <a:spcPct val="80000"/>
              </a:lnSpc>
              <a:buFontTx/>
              <a:buNone/>
            </a:pPr>
            <a:r>
              <a:rPr lang="en-US" sz="1600" smtClean="0"/>
              <a:t>              LINK[NEW]:=FRONT</a:t>
            </a:r>
          </a:p>
          <a:p>
            <a:pPr eaLnBrk="1" hangingPunct="1">
              <a:lnSpc>
                <a:spcPct val="80000"/>
              </a:lnSpc>
              <a:buFontTx/>
              <a:buNone/>
            </a:pPr>
            <a:r>
              <a:rPr lang="en-US" sz="1600" smtClean="0"/>
              <a:t>              FRONT:=NEW</a:t>
            </a:r>
          </a:p>
          <a:p>
            <a:pPr eaLnBrk="1" hangingPunct="1">
              <a:lnSpc>
                <a:spcPct val="80000"/>
              </a:lnSpc>
              <a:buFontTx/>
              <a:buNone/>
            </a:pPr>
            <a:r>
              <a:rPr lang="en-US" sz="1600" smtClean="0"/>
              <a:t>            Return</a:t>
            </a:r>
          </a:p>
          <a:p>
            <a:pPr eaLnBrk="1" hangingPunct="1">
              <a:lnSpc>
                <a:spcPct val="80000"/>
              </a:lnSpc>
              <a:buFontTx/>
              <a:buNone/>
            </a:pPr>
            <a:r>
              <a:rPr lang="en-US" sz="1600" smtClean="0"/>
              <a:t>            [End of If Structure]</a:t>
            </a:r>
          </a:p>
          <a:p>
            <a:pPr eaLnBrk="1" hangingPunct="1">
              <a:lnSpc>
                <a:spcPct val="80000"/>
              </a:lnSpc>
              <a:buFontTx/>
              <a:buNone/>
            </a:pPr>
            <a:r>
              <a:rPr lang="en-US" sz="1600" smtClean="0"/>
              <a:t>Step 5: Repeat while PTR</a:t>
            </a:r>
            <a:r>
              <a:rPr lang="en-US" sz="1600" smtClean="0">
                <a:cs typeface="Times New Roman" pitchFamily="18" charset="0"/>
              </a:rPr>
              <a:t>≠NULL and PRN[PTR]&lt;=PRN[NEW]</a:t>
            </a:r>
          </a:p>
          <a:p>
            <a:pPr eaLnBrk="1" hangingPunct="1">
              <a:lnSpc>
                <a:spcPct val="80000"/>
              </a:lnSpc>
              <a:buFontTx/>
              <a:buNone/>
            </a:pPr>
            <a:r>
              <a:rPr lang="en-US" sz="1600" smtClean="0"/>
              <a:t>             Set   SAVE:=PTR</a:t>
            </a:r>
          </a:p>
          <a:p>
            <a:pPr eaLnBrk="1" hangingPunct="1">
              <a:lnSpc>
                <a:spcPct val="80000"/>
              </a:lnSpc>
              <a:buFontTx/>
              <a:buNone/>
            </a:pPr>
            <a:r>
              <a:rPr lang="en-US" sz="1600" smtClean="0"/>
              <a:t>             Set   PTR:=LINK[PTR]</a:t>
            </a:r>
          </a:p>
          <a:p>
            <a:pPr eaLnBrk="1" hangingPunct="1">
              <a:lnSpc>
                <a:spcPct val="80000"/>
              </a:lnSpc>
              <a:buFontTx/>
              <a:buNone/>
            </a:pPr>
            <a:r>
              <a:rPr lang="en-US" sz="1600" smtClean="0"/>
              <a:t>             [End of If Structure]</a:t>
            </a:r>
          </a:p>
          <a:p>
            <a:pPr eaLnBrk="1" hangingPunct="1">
              <a:lnSpc>
                <a:spcPct val="80000"/>
              </a:lnSpc>
              <a:buFontTx/>
              <a:buNone/>
            </a:pPr>
            <a:endParaRPr lang="en-US" sz="1600" smtClean="0"/>
          </a:p>
          <a:p>
            <a:pPr eaLnBrk="1" hangingPunct="1">
              <a:lnSpc>
                <a:spcPct val="80000"/>
              </a:lnSpc>
              <a:buFontTx/>
              <a:buNone/>
            </a:pPr>
            <a:r>
              <a:rPr lang="en-US" sz="1600" smtClean="0"/>
              <a:t>Step 6: If PRN[PTR]&gt;PRN[NEW]</a:t>
            </a:r>
          </a:p>
          <a:p>
            <a:pPr eaLnBrk="1" hangingPunct="1">
              <a:lnSpc>
                <a:spcPct val="80000"/>
              </a:lnSpc>
              <a:buFontTx/>
              <a:buNone/>
            </a:pPr>
            <a:r>
              <a:rPr lang="en-US" sz="1600" smtClean="0"/>
              <a:t>             Set  LINK[SAVE]:=NEW</a:t>
            </a:r>
          </a:p>
          <a:p>
            <a:pPr eaLnBrk="1" hangingPunct="1">
              <a:lnSpc>
                <a:spcPct val="80000"/>
              </a:lnSpc>
              <a:buFontTx/>
              <a:buNone/>
            </a:pPr>
            <a:r>
              <a:rPr lang="en-US" sz="1600" smtClean="0"/>
              <a:t>             Set  LINK[NEW]:=PTR </a:t>
            </a:r>
          </a:p>
          <a:p>
            <a:pPr eaLnBrk="1" hangingPunct="1">
              <a:lnSpc>
                <a:spcPct val="80000"/>
              </a:lnSpc>
              <a:buFontTx/>
              <a:buNone/>
            </a:pPr>
            <a:r>
              <a:rPr lang="en-US" sz="1600" smtClean="0"/>
              <a:t>              Else:</a:t>
            </a:r>
          </a:p>
          <a:p>
            <a:pPr eaLnBrk="1" hangingPunct="1">
              <a:lnSpc>
                <a:spcPct val="80000"/>
              </a:lnSpc>
              <a:buFontTx/>
              <a:buNone/>
            </a:pPr>
            <a:r>
              <a:rPr lang="en-US" sz="1600" smtClean="0"/>
              <a:t>             Set  LINK[SAVE]:=NEW</a:t>
            </a:r>
          </a:p>
          <a:p>
            <a:pPr eaLnBrk="1" hangingPunct="1">
              <a:lnSpc>
                <a:spcPct val="80000"/>
              </a:lnSpc>
              <a:buFontTx/>
              <a:buNone/>
            </a:pPr>
            <a:r>
              <a:rPr lang="en-US" sz="1600" smtClean="0"/>
              <a:t>             Set LINK[NEW]=NULL</a:t>
            </a:r>
          </a:p>
          <a:p>
            <a:pPr eaLnBrk="1" hangingPunct="1">
              <a:lnSpc>
                <a:spcPct val="80000"/>
              </a:lnSpc>
              <a:buFontTx/>
              <a:buNone/>
            </a:pPr>
            <a:r>
              <a:rPr lang="en-US" sz="1600" smtClean="0"/>
              <a:t>             [End of If Structure]</a:t>
            </a:r>
          </a:p>
          <a:p>
            <a:pPr eaLnBrk="1" hangingPunct="1">
              <a:lnSpc>
                <a:spcPct val="80000"/>
              </a:lnSpc>
              <a:buFontTx/>
              <a:buNone/>
            </a:pPr>
            <a:r>
              <a:rPr lang="en-US" sz="1600" smtClean="0"/>
              <a:t>  </a:t>
            </a:r>
          </a:p>
          <a:p>
            <a:pPr eaLnBrk="1" hangingPunct="1">
              <a:lnSpc>
                <a:spcPct val="80000"/>
              </a:lnSpc>
              <a:buFontTx/>
              <a:buNone/>
            </a:pPr>
            <a:r>
              <a:rPr lang="en-US" sz="1600" smtClean="0"/>
              <a:t>Step 7: Return      </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p:cNvSpPr>
            <a:spLocks noGrp="1" noChangeArrowheads="1"/>
          </p:cNvSpPr>
          <p:nvPr>
            <p:ph idx="1"/>
          </p:nvPr>
        </p:nvSpPr>
        <p:spPr>
          <a:xfrm>
            <a:off x="0" y="0"/>
            <a:ext cx="9144000" cy="6858000"/>
          </a:xfrm>
        </p:spPr>
        <p:txBody>
          <a:bodyPr>
            <a:normAutofit/>
          </a:bodyPr>
          <a:lstStyle/>
          <a:p>
            <a:pPr eaLnBrk="1" hangingPunct="1"/>
            <a:r>
              <a:rPr lang="en-US" smtClean="0"/>
              <a:t>Another way to maintain a priority queue in memory is to use a separate queue for each level of priority . Each such queue will appear in its own circular array and must have its own pair of pointers, FRONT and REAR.</a:t>
            </a:r>
          </a:p>
          <a:p>
            <a:pPr eaLnBrk="1" hangingPunct="1"/>
            <a:r>
              <a:rPr lang="en-US" smtClean="0"/>
              <a:t>If each queue is allocated the same amount of space, a two dimensional array QUEUE can be used instead of the linear arrays for representing a priority queue. If K represents the row K of the queue, FRONT[K] and REAR[K]  are the front and rear indexes of the K</a:t>
            </a:r>
            <a:r>
              <a:rPr lang="en-US" baseline="30000" smtClean="0"/>
              <a:t>th</a:t>
            </a:r>
            <a:r>
              <a:rPr lang="en-US" smtClean="0"/>
              <a:t> row.</a:t>
            </a:r>
          </a:p>
          <a:p>
            <a:pPr eaLnBrk="1" hangingPunct="1">
              <a:buFontTx/>
              <a:buNone/>
            </a:pPr>
            <a:r>
              <a:rPr lang="en-US" smtClean="0"/>
              <a:t>          1            2           3        4           5          6</a:t>
            </a:r>
          </a:p>
          <a:p>
            <a:pPr eaLnBrk="1" hangingPunct="1">
              <a:buFontTx/>
              <a:buNone/>
            </a:pPr>
            <a:r>
              <a:rPr lang="en-US" smtClean="0"/>
              <a:t>    1               AAA       </a:t>
            </a:r>
          </a:p>
          <a:p>
            <a:pPr eaLnBrk="1" hangingPunct="1">
              <a:buFontTx/>
              <a:buNone/>
            </a:pPr>
            <a:r>
              <a:rPr lang="en-US" smtClean="0"/>
              <a:t>    2   BBB    CCC      XXX</a:t>
            </a:r>
          </a:p>
          <a:p>
            <a:pPr eaLnBrk="1" hangingPunct="1">
              <a:buFontTx/>
              <a:buNone/>
            </a:pPr>
            <a:r>
              <a:rPr lang="en-US" smtClean="0"/>
              <a:t>    3   </a:t>
            </a:r>
          </a:p>
          <a:p>
            <a:pPr eaLnBrk="1" hangingPunct="1">
              <a:buFontTx/>
              <a:buNone/>
            </a:pPr>
            <a:r>
              <a:rPr lang="en-US" smtClean="0"/>
              <a:t>    4   FFF                                           DDD    EEE</a:t>
            </a:r>
          </a:p>
          <a:p>
            <a:pPr eaLnBrk="1" hangingPunct="1">
              <a:buFontTx/>
              <a:buNone/>
            </a:pPr>
            <a:r>
              <a:rPr lang="en-US" smtClean="0"/>
              <a:t>    5                                         GGG</a:t>
            </a:r>
          </a:p>
        </p:txBody>
      </p:sp>
      <p:sp>
        <p:nvSpPr>
          <p:cNvPr id="212995" name="AutoShape 4"/>
          <p:cNvSpPr>
            <a:spLocks noChangeArrowheads="1"/>
          </p:cNvSpPr>
          <p:nvPr/>
        </p:nvSpPr>
        <p:spPr bwMode="auto">
          <a:xfrm>
            <a:off x="685800" y="3733800"/>
            <a:ext cx="5715000" cy="2819400"/>
          </a:xfrm>
          <a:prstGeom prst="bracketPair">
            <a:avLst>
              <a:gd name="adj" fmla="val 9458"/>
            </a:avLst>
          </a:prstGeom>
          <a:noFill/>
          <a:ln w="9525">
            <a:solidFill>
              <a:schemeClr val="tx1"/>
            </a:solidFill>
            <a:round/>
            <a:headEnd/>
            <a:tailEnd/>
          </a:ln>
        </p:spPr>
        <p:txBody>
          <a:bodyPr wrap="none" anchor="ctr"/>
          <a:lstStyle/>
          <a:p>
            <a:endParaRPr lang="en-US"/>
          </a:p>
        </p:txBody>
      </p:sp>
      <p:sp>
        <p:nvSpPr>
          <p:cNvPr id="212996" name="AutoShape 5"/>
          <p:cNvSpPr>
            <a:spLocks/>
          </p:cNvSpPr>
          <p:nvPr/>
        </p:nvSpPr>
        <p:spPr bwMode="auto">
          <a:xfrm>
            <a:off x="304800" y="3886200"/>
            <a:ext cx="152400" cy="2514600"/>
          </a:xfrm>
          <a:prstGeom prst="leftBrace">
            <a:avLst>
              <a:gd name="adj1" fmla="val 137500"/>
              <a:gd name="adj2" fmla="val 50000"/>
            </a:avLst>
          </a:prstGeom>
          <a:noFill/>
          <a:ln w="9525">
            <a:solidFill>
              <a:schemeClr val="tx1"/>
            </a:solidFill>
            <a:round/>
            <a:headEnd/>
            <a:tailEnd/>
          </a:ln>
        </p:spPr>
        <p:txBody>
          <a:bodyPr wrap="none" anchor="ctr"/>
          <a:lstStyle/>
          <a:p>
            <a:endParaRPr lang="en-US"/>
          </a:p>
        </p:txBody>
      </p:sp>
      <p:sp>
        <p:nvSpPr>
          <p:cNvPr id="212997" name="Text Box 6"/>
          <p:cNvSpPr txBox="1">
            <a:spLocks noChangeArrowheads="1"/>
          </p:cNvSpPr>
          <p:nvPr/>
        </p:nvSpPr>
        <p:spPr bwMode="auto">
          <a:xfrm rot="-5400000">
            <a:off x="-335756" y="4922043"/>
            <a:ext cx="914400" cy="366713"/>
          </a:xfrm>
          <a:prstGeom prst="rect">
            <a:avLst/>
          </a:prstGeom>
          <a:noFill/>
          <a:ln w="9525">
            <a:noFill/>
            <a:miter lim="800000"/>
            <a:headEnd/>
            <a:tailEnd/>
          </a:ln>
        </p:spPr>
        <p:txBody>
          <a:bodyPr>
            <a:spAutoFit/>
          </a:bodyPr>
          <a:lstStyle/>
          <a:p>
            <a:pPr>
              <a:spcBef>
                <a:spcPct val="50000"/>
              </a:spcBef>
            </a:pPr>
            <a:r>
              <a:rPr lang="en-US"/>
              <a:t>Priority</a:t>
            </a:r>
          </a:p>
        </p:txBody>
      </p:sp>
      <p:sp>
        <p:nvSpPr>
          <p:cNvPr id="6" name="Footer Placeholder 5"/>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idx="1"/>
          </p:nvPr>
        </p:nvSpPr>
        <p:spPr>
          <a:xfrm>
            <a:off x="0" y="0"/>
            <a:ext cx="9144000" cy="6858000"/>
          </a:xfrm>
        </p:spPr>
        <p:txBody>
          <a:bodyPr>
            <a:normAutofit lnSpcReduction="10000"/>
          </a:bodyPr>
          <a:lstStyle/>
          <a:p>
            <a:pPr eaLnBrk="1" hangingPunct="1">
              <a:buFontTx/>
              <a:buNone/>
            </a:pPr>
            <a:r>
              <a:rPr lang="en-US" sz="2000" smtClean="0"/>
              <a:t>Algorithm: QINSERT( QUEUE,N, FRONT, REAR,ITEM,K)</a:t>
            </a:r>
          </a:p>
          <a:p>
            <a:pPr eaLnBrk="1" hangingPunct="1">
              <a:buFontTx/>
              <a:buNone/>
            </a:pPr>
            <a:r>
              <a:rPr lang="en-US" sz="2000" smtClean="0"/>
              <a:t>                   This algorithm inserts an element in a priority queue in a row with priority</a:t>
            </a:r>
          </a:p>
          <a:p>
            <a:pPr eaLnBrk="1" hangingPunct="1">
              <a:buFontTx/>
              <a:buNone/>
            </a:pPr>
            <a:r>
              <a:rPr lang="en-US" sz="2000" smtClean="0"/>
              <a:t>                    K. N is the size of the K</a:t>
            </a:r>
            <a:r>
              <a:rPr lang="en-US" sz="2000" baseline="30000" smtClean="0"/>
              <a:t>th</a:t>
            </a:r>
            <a:r>
              <a:rPr lang="en-US" sz="2000" smtClean="0"/>
              <a:t> row.   </a:t>
            </a:r>
          </a:p>
          <a:p>
            <a:pPr eaLnBrk="1" hangingPunct="1"/>
            <a:r>
              <a:rPr lang="en-US" sz="2000" smtClean="0"/>
              <a:t>Step 1:[Queue already filled] </a:t>
            </a:r>
          </a:p>
          <a:p>
            <a:pPr lvl="1" eaLnBrk="1" hangingPunct="1">
              <a:buFontTx/>
              <a:buNone/>
            </a:pPr>
            <a:r>
              <a:rPr lang="en-US" sz="2000" smtClean="0"/>
              <a:t>          If FRONT[K]=1 and REAR[K]=N or FRONT[K]=REAR[K]+1, then:</a:t>
            </a:r>
          </a:p>
          <a:p>
            <a:pPr eaLnBrk="1" hangingPunct="1">
              <a:buFontTx/>
              <a:buNone/>
            </a:pPr>
            <a:r>
              <a:rPr lang="en-US" sz="2000" smtClean="0"/>
              <a:t>                Write: ‘OVERFLOW’</a:t>
            </a:r>
          </a:p>
          <a:p>
            <a:pPr eaLnBrk="1" hangingPunct="1">
              <a:buFontTx/>
              <a:buNone/>
            </a:pPr>
            <a:r>
              <a:rPr lang="en-US" sz="2000" smtClean="0"/>
              <a:t>                 Exit</a:t>
            </a:r>
          </a:p>
          <a:p>
            <a:pPr eaLnBrk="1" hangingPunct="1"/>
            <a:r>
              <a:rPr lang="en-US" sz="2000" smtClean="0"/>
              <a:t>Step 2: If FRONT[K]=NULL, then: [Queue initially empty]</a:t>
            </a:r>
          </a:p>
          <a:p>
            <a:pPr eaLnBrk="1" hangingPunct="1">
              <a:buFontTx/>
              <a:buNone/>
            </a:pPr>
            <a:r>
              <a:rPr lang="en-US" sz="2000" smtClean="0"/>
              <a:t>                Set FRONT[K]:=1 and REAR[K]:=1</a:t>
            </a:r>
          </a:p>
          <a:p>
            <a:pPr eaLnBrk="1" hangingPunct="1">
              <a:buFontTx/>
              <a:buNone/>
            </a:pPr>
            <a:r>
              <a:rPr lang="en-US" sz="2000" smtClean="0"/>
              <a:t>                Else If REAR[K]=N, then:</a:t>
            </a:r>
          </a:p>
          <a:p>
            <a:pPr eaLnBrk="1" hangingPunct="1">
              <a:buFontTx/>
              <a:buNone/>
            </a:pPr>
            <a:r>
              <a:rPr lang="en-US" sz="2000" smtClean="0"/>
              <a:t>                Set REAR[K]:=1</a:t>
            </a:r>
          </a:p>
          <a:p>
            <a:pPr eaLnBrk="1" hangingPunct="1">
              <a:buFontTx/>
              <a:buNone/>
            </a:pPr>
            <a:r>
              <a:rPr lang="en-US" sz="2000" smtClean="0"/>
              <a:t>                Else:</a:t>
            </a:r>
          </a:p>
          <a:p>
            <a:pPr eaLnBrk="1" hangingPunct="1">
              <a:buFontTx/>
              <a:buNone/>
            </a:pPr>
            <a:r>
              <a:rPr lang="en-US" sz="2000" smtClean="0"/>
              <a:t>                Set REAR[K]:=REAR[K]+1</a:t>
            </a:r>
          </a:p>
          <a:p>
            <a:pPr eaLnBrk="1" hangingPunct="1">
              <a:buFontTx/>
              <a:buNone/>
            </a:pPr>
            <a:r>
              <a:rPr lang="en-US" sz="2000" smtClean="0"/>
              <a:t>                [End of If structure]</a:t>
            </a:r>
          </a:p>
          <a:p>
            <a:pPr eaLnBrk="1" hangingPunct="1"/>
            <a:r>
              <a:rPr lang="en-US" sz="2000" smtClean="0"/>
              <a:t>Step 3: Set QUEUE[K][REAR[K]]:=ITEM</a:t>
            </a:r>
          </a:p>
          <a:p>
            <a:pPr eaLnBrk="1" hangingPunct="1"/>
            <a:r>
              <a:rPr lang="en-US" sz="2000" smtClean="0"/>
              <a:t>Step 4: Return</a:t>
            </a:r>
          </a:p>
          <a:p>
            <a:pPr eaLnBrk="1" hangingPunct="1">
              <a:buFontTx/>
              <a:buNone/>
            </a:pPr>
            <a:endParaRPr lang="en-US" sz="2000" smtClean="0"/>
          </a:p>
          <a:p>
            <a:pPr eaLnBrk="1" hangingPunct="1">
              <a:buFontTx/>
              <a:buNone/>
            </a:pPr>
            <a:r>
              <a:rPr lang="en-US" sz="2000" smtClean="0"/>
              <a:t> </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idx="1"/>
          </p:nvPr>
        </p:nvSpPr>
        <p:spPr>
          <a:xfrm>
            <a:off x="0" y="0"/>
            <a:ext cx="9144000" cy="6858000"/>
          </a:xfrm>
        </p:spPr>
        <p:txBody>
          <a:bodyPr>
            <a:normAutofit lnSpcReduction="10000"/>
          </a:bodyPr>
          <a:lstStyle/>
          <a:p>
            <a:pPr eaLnBrk="1" hangingPunct="1">
              <a:lnSpc>
                <a:spcPct val="90000"/>
              </a:lnSpc>
            </a:pPr>
            <a:r>
              <a:rPr lang="en-US" sz="2000" smtClean="0"/>
              <a:t>Algorithm: QDELETE(QUEUE,N,FRONT,REAR,ITEM, START, MAXP)</a:t>
            </a:r>
          </a:p>
          <a:p>
            <a:pPr eaLnBrk="1" hangingPunct="1">
              <a:lnSpc>
                <a:spcPct val="90000"/>
              </a:lnSpc>
            </a:pPr>
            <a:r>
              <a:rPr lang="en-US" sz="2000" smtClean="0"/>
              <a:t>                    This algorithm deletes an element from a priority queue. MAXP is the</a:t>
            </a:r>
          </a:p>
          <a:p>
            <a:pPr eaLnBrk="1" hangingPunct="1">
              <a:lnSpc>
                <a:spcPct val="90000"/>
              </a:lnSpc>
            </a:pPr>
            <a:r>
              <a:rPr lang="en-US" sz="2000" smtClean="0"/>
              <a:t>                    maximum  priority in the array</a:t>
            </a:r>
          </a:p>
          <a:p>
            <a:pPr eaLnBrk="1" hangingPunct="1">
              <a:lnSpc>
                <a:spcPct val="90000"/>
              </a:lnSpc>
            </a:pPr>
            <a:r>
              <a:rPr lang="en-US" sz="2000" smtClean="0"/>
              <a:t>Step 1: Set K=1 [Priority number]</a:t>
            </a:r>
          </a:p>
          <a:p>
            <a:pPr eaLnBrk="1" hangingPunct="1">
              <a:lnSpc>
                <a:spcPct val="90000"/>
              </a:lnSpc>
            </a:pPr>
            <a:r>
              <a:rPr lang="en-US" sz="2000" smtClean="0"/>
              <a:t>Step 2: Repeat while K&lt;=MAXP and FRONT[K]=NULL</a:t>
            </a:r>
          </a:p>
          <a:p>
            <a:pPr eaLnBrk="1" hangingPunct="1">
              <a:lnSpc>
                <a:spcPct val="90000"/>
              </a:lnSpc>
              <a:buFontTx/>
              <a:buNone/>
            </a:pPr>
            <a:r>
              <a:rPr lang="en-US" sz="2000" smtClean="0"/>
              <a:t>                  Set K=K+1</a:t>
            </a:r>
          </a:p>
          <a:p>
            <a:pPr eaLnBrk="1" hangingPunct="1">
              <a:lnSpc>
                <a:spcPct val="90000"/>
              </a:lnSpc>
              <a:buFontTx/>
              <a:buNone/>
            </a:pPr>
            <a:r>
              <a:rPr lang="en-US" sz="2000" smtClean="0"/>
              <a:t>                  [End of Loop]  </a:t>
            </a:r>
          </a:p>
          <a:p>
            <a:pPr eaLnBrk="1" hangingPunct="1">
              <a:lnSpc>
                <a:spcPct val="90000"/>
              </a:lnSpc>
            </a:pPr>
            <a:r>
              <a:rPr lang="en-US" sz="2000" smtClean="0"/>
              <a:t>Step 3: If K&gt;MAXP , then: </a:t>
            </a:r>
          </a:p>
          <a:p>
            <a:pPr eaLnBrk="1" hangingPunct="1">
              <a:lnSpc>
                <a:spcPct val="90000"/>
              </a:lnSpc>
              <a:buFontTx/>
              <a:buNone/>
            </a:pPr>
            <a:r>
              <a:rPr lang="en-US" sz="2000" smtClean="0"/>
              <a:t>                 Write:’UNDERFLOW’</a:t>
            </a:r>
          </a:p>
          <a:p>
            <a:pPr eaLnBrk="1" hangingPunct="1">
              <a:lnSpc>
                <a:spcPct val="90000"/>
              </a:lnSpc>
              <a:buFontTx/>
              <a:buNone/>
            </a:pPr>
            <a:r>
              <a:rPr lang="en-US" sz="2000" smtClean="0"/>
              <a:t>                 Exit</a:t>
            </a:r>
          </a:p>
          <a:p>
            <a:pPr eaLnBrk="1" hangingPunct="1">
              <a:lnSpc>
                <a:spcPct val="90000"/>
              </a:lnSpc>
              <a:buFontTx/>
              <a:buNone/>
            </a:pPr>
            <a:r>
              <a:rPr lang="en-US" sz="2000" smtClean="0"/>
              <a:t>                 [End of If structure]</a:t>
            </a:r>
          </a:p>
          <a:p>
            <a:pPr eaLnBrk="1" hangingPunct="1">
              <a:lnSpc>
                <a:spcPct val="90000"/>
              </a:lnSpc>
            </a:pPr>
            <a:r>
              <a:rPr lang="en-US" sz="2000" smtClean="0"/>
              <a:t>Step 4: Set ITEM:=QUEUE[K][FRONT[K]]</a:t>
            </a:r>
          </a:p>
          <a:p>
            <a:pPr eaLnBrk="1" hangingPunct="1">
              <a:lnSpc>
                <a:spcPct val="90000"/>
              </a:lnSpc>
            </a:pPr>
            <a:r>
              <a:rPr lang="en-US" sz="2000" smtClean="0"/>
              <a:t>Step 5: If FRONT[K]=REAR[K], then: [Empty Queue]</a:t>
            </a:r>
          </a:p>
          <a:p>
            <a:pPr eaLnBrk="1" hangingPunct="1">
              <a:lnSpc>
                <a:spcPct val="90000"/>
              </a:lnSpc>
              <a:buFontTx/>
              <a:buNone/>
            </a:pPr>
            <a:r>
              <a:rPr lang="en-US" sz="2000" smtClean="0"/>
              <a:t>                 Set FRONT[K]:=NULL and REAR[K]:=NULL</a:t>
            </a:r>
          </a:p>
          <a:p>
            <a:pPr eaLnBrk="1" hangingPunct="1">
              <a:lnSpc>
                <a:spcPct val="90000"/>
              </a:lnSpc>
              <a:buFontTx/>
              <a:buNone/>
            </a:pPr>
            <a:r>
              <a:rPr lang="en-US" sz="2000" smtClean="0"/>
              <a:t>                 Else If FRONT[K]=N, then:</a:t>
            </a:r>
          </a:p>
          <a:p>
            <a:pPr eaLnBrk="1" hangingPunct="1">
              <a:lnSpc>
                <a:spcPct val="90000"/>
              </a:lnSpc>
              <a:buFontTx/>
              <a:buNone/>
            </a:pPr>
            <a:r>
              <a:rPr lang="en-US" sz="2000" smtClean="0"/>
              <a:t>                 Set FRONT[K]:=1</a:t>
            </a:r>
          </a:p>
          <a:p>
            <a:pPr eaLnBrk="1" hangingPunct="1">
              <a:lnSpc>
                <a:spcPct val="90000"/>
              </a:lnSpc>
              <a:buFontTx/>
              <a:buNone/>
            </a:pPr>
            <a:r>
              <a:rPr lang="en-US" sz="2000" smtClean="0"/>
              <a:t>                 Else:</a:t>
            </a:r>
          </a:p>
          <a:p>
            <a:pPr eaLnBrk="1" hangingPunct="1">
              <a:lnSpc>
                <a:spcPct val="90000"/>
              </a:lnSpc>
              <a:buFontTx/>
              <a:buNone/>
            </a:pPr>
            <a:r>
              <a:rPr lang="en-US" sz="2000" smtClean="0"/>
              <a:t>                 Set FRONT[K]:=FRONT[K]+1</a:t>
            </a:r>
          </a:p>
          <a:p>
            <a:pPr eaLnBrk="1" hangingPunct="1">
              <a:lnSpc>
                <a:spcPct val="90000"/>
              </a:lnSpc>
              <a:buFontTx/>
              <a:buNone/>
            </a:pPr>
            <a:r>
              <a:rPr lang="en-US" sz="2000" smtClean="0"/>
              <a:t>                 [End of If structure]</a:t>
            </a:r>
          </a:p>
          <a:p>
            <a:pPr eaLnBrk="1" hangingPunct="1">
              <a:lnSpc>
                <a:spcPct val="90000"/>
              </a:lnSpc>
            </a:pPr>
            <a:r>
              <a:rPr lang="en-US" sz="2000" smtClean="0"/>
              <a:t>Step 5: Return</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References</a:t>
            </a:r>
            <a:endParaRPr lang="en-US"/>
          </a:p>
        </p:txBody>
      </p:sp>
      <p:sp>
        <p:nvSpPr>
          <p:cNvPr id="3" name="Content Placeholder 2"/>
          <p:cNvSpPr>
            <a:spLocks noGrp="1"/>
          </p:cNvSpPr>
          <p:nvPr>
            <p:ph idx="1"/>
          </p:nvPr>
        </p:nvSpPr>
        <p:spPr/>
        <p:txBody>
          <a:bodyPr/>
          <a:lstStyle/>
          <a:p>
            <a:r>
              <a:rPr lang="en-US" dirty="0" err="1" smtClean="0"/>
              <a:t>Dinesh</a:t>
            </a:r>
            <a:r>
              <a:rPr lang="en-US" dirty="0" smtClean="0"/>
              <a:t> Mehta and </a:t>
            </a:r>
            <a:r>
              <a:rPr lang="en-US" dirty="0" err="1" smtClean="0">
                <a:hlinkClick r:id="rId2"/>
              </a:rPr>
              <a:t>Sartaj</a:t>
            </a:r>
            <a:r>
              <a:rPr lang="en-US" dirty="0" smtClean="0">
                <a:hlinkClick r:id="rId2"/>
              </a:rPr>
              <a:t> </a:t>
            </a:r>
            <a:r>
              <a:rPr lang="en-US" dirty="0" err="1" smtClean="0">
                <a:hlinkClick r:id="rId2"/>
              </a:rPr>
              <a:t>Sahni</a:t>
            </a:r>
            <a:r>
              <a:rPr lang="en-US" dirty="0" smtClean="0"/>
              <a:t> </a:t>
            </a:r>
            <a:r>
              <a:rPr lang="en-US" i="1" dirty="0" smtClean="0"/>
              <a:t>Handbook of Data Structures and Applications</a:t>
            </a:r>
            <a:r>
              <a:rPr lang="en-US" dirty="0" smtClean="0"/>
              <a:t>, </a:t>
            </a:r>
            <a:r>
              <a:rPr lang="en-US" dirty="0" smtClean="0">
                <a:hlinkClick r:id="rId3"/>
              </a:rPr>
              <a:t>Chapman and Hall</a:t>
            </a:r>
            <a:r>
              <a:rPr lang="en-US" dirty="0" smtClean="0"/>
              <a:t>/</a:t>
            </a:r>
            <a:r>
              <a:rPr lang="en-US" dirty="0" smtClean="0">
                <a:hlinkClick r:id="rId4"/>
              </a:rPr>
              <a:t>CRC Press</a:t>
            </a:r>
            <a:r>
              <a:rPr lang="en-US" dirty="0" smtClean="0"/>
              <a:t>, 2007. </a:t>
            </a:r>
          </a:p>
          <a:p>
            <a:r>
              <a:rPr lang="en-US" dirty="0" err="1" smtClean="0">
                <a:hlinkClick r:id="rId5"/>
              </a:rPr>
              <a:t>Niklaus</a:t>
            </a:r>
            <a:r>
              <a:rPr lang="en-US" dirty="0" smtClean="0">
                <a:hlinkClick r:id="rId5"/>
              </a:rPr>
              <a:t> Wirth</a:t>
            </a:r>
            <a:r>
              <a:rPr lang="en-US" dirty="0" smtClean="0"/>
              <a:t>, </a:t>
            </a:r>
            <a:r>
              <a:rPr lang="en-US" i="1" dirty="0" smtClean="0"/>
              <a:t>Algorithms and Data Structures</a:t>
            </a:r>
            <a:r>
              <a:rPr lang="en-US" dirty="0" smtClean="0"/>
              <a:t>, </a:t>
            </a:r>
            <a:r>
              <a:rPr lang="en-US" dirty="0" smtClean="0">
                <a:hlinkClick r:id="rId6"/>
              </a:rPr>
              <a:t>Prentice Hall</a:t>
            </a:r>
            <a:r>
              <a:rPr lang="en-US" dirty="0" smtClean="0"/>
              <a:t>, 1985. </a:t>
            </a:r>
          </a:p>
          <a:p>
            <a:r>
              <a:rPr lang="en-US" dirty="0" smtClean="0"/>
              <a:t>Diane Zak, Introduction to programming with </a:t>
            </a:r>
            <a:r>
              <a:rPr lang="en-US" dirty="0" err="1" smtClean="0"/>
              <a:t>c++</a:t>
            </a:r>
            <a:r>
              <a:rPr lang="en-US" dirty="0" smtClean="0"/>
              <a:t>, copyright 2011 </a:t>
            </a:r>
            <a:r>
              <a:rPr lang="en-US" dirty="0" err="1" smtClean="0"/>
              <a:t>Cengage</a:t>
            </a:r>
            <a:r>
              <a:rPr lang="en-US" dirty="0" smtClean="0"/>
              <a:t> Learning Asia </a:t>
            </a:r>
            <a:r>
              <a:rPr lang="en-US" dirty="0" err="1" smtClean="0"/>
              <a:t>Pte</a:t>
            </a:r>
            <a:r>
              <a:rPr lang="en-US" dirty="0" smtClean="0"/>
              <a:t> Ltd</a:t>
            </a:r>
          </a:p>
          <a:p>
            <a:r>
              <a:rPr lang="en-US" dirty="0" err="1" smtClean="0"/>
              <a:t>Schaumm</a:t>
            </a:r>
            <a:r>
              <a:rPr lang="en-US" dirty="0" smtClean="0"/>
              <a:t> Series ,McGraw Hill.</a:t>
            </a:r>
          </a:p>
          <a:p>
            <a:endParaRPr lang="en-US" dirty="0"/>
          </a:p>
        </p:txBody>
      </p:sp>
      <p:sp>
        <p:nvSpPr>
          <p:cNvPr id="4" name="Footer Placeholder 3"/>
          <p:cNvSpPr>
            <a:spLocks noGrp="1"/>
          </p:cNvSpPr>
          <p:nvPr>
            <p:ph type="ftr" sz="quarter" idx="11"/>
          </p:nvPr>
        </p:nvSpPr>
        <p:spPr/>
        <p:txBody>
          <a:bodyPr/>
          <a:lstStyle/>
          <a:p>
            <a:r>
              <a:rPr lang="en-US" smtClean="0"/>
              <a:t>www.csemcq.com</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idx="1"/>
          </p:nvPr>
        </p:nvSpPr>
        <p:spPr>
          <a:xfrm>
            <a:off x="0" y="0"/>
            <a:ext cx="9144000" cy="6858000"/>
          </a:xfrm>
        </p:spPr>
        <p:txBody>
          <a:bodyPr>
            <a:normAutofit lnSpcReduction="10000"/>
          </a:bodyPr>
          <a:lstStyle/>
          <a:p>
            <a:pPr algn="ctr" eaLnBrk="1" hangingPunct="1">
              <a:lnSpc>
                <a:spcPct val="90000"/>
              </a:lnSpc>
              <a:buFontTx/>
              <a:buNone/>
            </a:pPr>
            <a:r>
              <a:rPr lang="en-US" b="1" smtClean="0"/>
              <a:t>Algorithm for Inserting in a  QUEUE</a:t>
            </a:r>
          </a:p>
          <a:p>
            <a:pPr eaLnBrk="1" hangingPunct="1">
              <a:lnSpc>
                <a:spcPct val="90000"/>
              </a:lnSpc>
            </a:pPr>
            <a:r>
              <a:rPr lang="en-US" smtClean="0"/>
              <a:t>Algorithm: QINSERT(QUEUE, N, FRONT, REAR,ITEM)</a:t>
            </a:r>
          </a:p>
          <a:p>
            <a:pPr eaLnBrk="1" hangingPunct="1">
              <a:lnSpc>
                <a:spcPct val="90000"/>
              </a:lnSpc>
              <a:buFontTx/>
              <a:buNone/>
            </a:pPr>
            <a:r>
              <a:rPr lang="en-US" smtClean="0"/>
              <a:t>                      This algorithm inserts an element in a  linear queue</a:t>
            </a:r>
          </a:p>
          <a:p>
            <a:pPr eaLnBrk="1" hangingPunct="1">
              <a:lnSpc>
                <a:spcPct val="90000"/>
              </a:lnSpc>
            </a:pPr>
            <a:r>
              <a:rPr lang="en-US" smtClean="0"/>
              <a:t>Step 1:[Queue already filled] </a:t>
            </a:r>
          </a:p>
          <a:p>
            <a:pPr lvl="1" eaLnBrk="1" hangingPunct="1">
              <a:lnSpc>
                <a:spcPct val="90000"/>
              </a:lnSpc>
              <a:buFontTx/>
              <a:buNone/>
            </a:pPr>
            <a:r>
              <a:rPr lang="en-US" smtClean="0"/>
              <a:t>          If REAR=N,  then:</a:t>
            </a:r>
          </a:p>
          <a:p>
            <a:pPr eaLnBrk="1" hangingPunct="1">
              <a:lnSpc>
                <a:spcPct val="90000"/>
              </a:lnSpc>
              <a:buFontTx/>
              <a:buNone/>
            </a:pPr>
            <a:r>
              <a:rPr lang="en-US" smtClean="0"/>
              <a:t>                Write: ‘OVERFLOW’</a:t>
            </a:r>
          </a:p>
          <a:p>
            <a:pPr eaLnBrk="1" hangingPunct="1">
              <a:lnSpc>
                <a:spcPct val="90000"/>
              </a:lnSpc>
              <a:buFontTx/>
              <a:buNone/>
            </a:pPr>
            <a:r>
              <a:rPr lang="en-US" smtClean="0"/>
              <a:t>                 Exit</a:t>
            </a:r>
          </a:p>
          <a:p>
            <a:pPr eaLnBrk="1" hangingPunct="1">
              <a:lnSpc>
                <a:spcPct val="90000"/>
              </a:lnSpc>
            </a:pPr>
            <a:r>
              <a:rPr lang="en-US" smtClean="0"/>
              <a:t>Step 2: If FRONT=NULL, then: [Queue initially empty]</a:t>
            </a:r>
          </a:p>
          <a:p>
            <a:pPr eaLnBrk="1" hangingPunct="1">
              <a:lnSpc>
                <a:spcPct val="90000"/>
              </a:lnSpc>
              <a:buFontTx/>
              <a:buNone/>
            </a:pPr>
            <a:r>
              <a:rPr lang="en-US" smtClean="0"/>
              <a:t>                Set FRONT:=1 and REAR:=1</a:t>
            </a:r>
          </a:p>
          <a:p>
            <a:pPr eaLnBrk="1" hangingPunct="1">
              <a:lnSpc>
                <a:spcPct val="90000"/>
              </a:lnSpc>
              <a:buFontTx/>
              <a:buNone/>
            </a:pPr>
            <a:r>
              <a:rPr lang="en-US" smtClean="0"/>
              <a:t>                 Else:</a:t>
            </a:r>
          </a:p>
          <a:p>
            <a:pPr eaLnBrk="1" hangingPunct="1">
              <a:lnSpc>
                <a:spcPct val="90000"/>
              </a:lnSpc>
              <a:buFontTx/>
              <a:buNone/>
            </a:pPr>
            <a:r>
              <a:rPr lang="en-US" smtClean="0"/>
              <a:t>                Set REAR:=REAR+1</a:t>
            </a:r>
          </a:p>
          <a:p>
            <a:pPr eaLnBrk="1" hangingPunct="1">
              <a:lnSpc>
                <a:spcPct val="90000"/>
              </a:lnSpc>
              <a:buFontTx/>
              <a:buNone/>
            </a:pPr>
            <a:r>
              <a:rPr lang="en-US" smtClean="0"/>
              <a:t>                [End of If structure]</a:t>
            </a:r>
          </a:p>
          <a:p>
            <a:pPr eaLnBrk="1" hangingPunct="1">
              <a:lnSpc>
                <a:spcPct val="90000"/>
              </a:lnSpc>
            </a:pPr>
            <a:r>
              <a:rPr lang="en-US" smtClean="0"/>
              <a:t>Step 3: Set QUEUE[REAR]:=ITEM</a:t>
            </a:r>
          </a:p>
          <a:p>
            <a:pPr eaLnBrk="1" hangingPunct="1">
              <a:lnSpc>
                <a:spcPct val="90000"/>
              </a:lnSpc>
            </a:pPr>
            <a:r>
              <a:rPr lang="en-US" smtClean="0"/>
              <a:t>Step 4: Return</a:t>
            </a:r>
          </a:p>
          <a:p>
            <a:pPr eaLnBrk="1" hangingPunct="1">
              <a:lnSpc>
                <a:spcPct val="90000"/>
              </a:lnSpc>
              <a:buFontTx/>
              <a:buNone/>
            </a:pPr>
            <a:endParaRPr lang="en-US" smtClean="0"/>
          </a:p>
          <a:p>
            <a:pPr eaLnBrk="1" hangingPunct="1">
              <a:lnSpc>
                <a:spcPct val="90000"/>
              </a:lnSpc>
              <a:buFontTx/>
              <a:buNone/>
            </a:pPr>
            <a:r>
              <a:rPr lang="en-US" smtClean="0"/>
              <a:t> </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idx="1"/>
          </p:nvPr>
        </p:nvSpPr>
        <p:spPr>
          <a:xfrm>
            <a:off x="0" y="0"/>
            <a:ext cx="9144000" cy="6858000"/>
          </a:xfrm>
        </p:spPr>
        <p:txBody>
          <a:bodyPr>
            <a:normAutofit/>
          </a:bodyPr>
          <a:lstStyle/>
          <a:p>
            <a:pPr eaLnBrk="1" hangingPunct="1"/>
            <a:r>
              <a:rPr lang="en-US" smtClean="0"/>
              <a:t>Algorithm: QDELETE(QUEUE,N,FRONT,REAR,ITEM)</a:t>
            </a:r>
          </a:p>
          <a:p>
            <a:pPr eaLnBrk="1" hangingPunct="1"/>
            <a:r>
              <a:rPr lang="en-US" smtClean="0"/>
              <a:t>                  This algorithm deletes an element from a queue</a:t>
            </a:r>
          </a:p>
          <a:p>
            <a:pPr eaLnBrk="1" hangingPunct="1"/>
            <a:r>
              <a:rPr lang="en-US" smtClean="0"/>
              <a:t>Step 1: If FRONT=NULL, then:</a:t>
            </a:r>
          </a:p>
          <a:p>
            <a:pPr eaLnBrk="1" hangingPunct="1">
              <a:buFontTx/>
              <a:buNone/>
            </a:pPr>
            <a:r>
              <a:rPr lang="en-US" smtClean="0"/>
              <a:t>                Write: ‘UNDERFLOW’</a:t>
            </a:r>
          </a:p>
          <a:p>
            <a:pPr eaLnBrk="1" hangingPunct="1">
              <a:buFontTx/>
              <a:buNone/>
            </a:pPr>
            <a:r>
              <a:rPr lang="en-US" smtClean="0"/>
              <a:t>                Exit</a:t>
            </a:r>
          </a:p>
          <a:p>
            <a:pPr eaLnBrk="1" hangingPunct="1"/>
            <a:r>
              <a:rPr lang="en-US" smtClean="0"/>
              <a:t>Step 2: Set ITEM:=QUEUE[FRONT]</a:t>
            </a:r>
          </a:p>
          <a:p>
            <a:pPr eaLnBrk="1" hangingPunct="1"/>
            <a:r>
              <a:rPr lang="en-US" smtClean="0"/>
              <a:t>Step 3: If FRONT=REAR, then: [Empty Queue]</a:t>
            </a:r>
          </a:p>
          <a:p>
            <a:pPr eaLnBrk="1" hangingPunct="1">
              <a:buFontTx/>
              <a:buNone/>
            </a:pPr>
            <a:r>
              <a:rPr lang="en-US" smtClean="0"/>
              <a:t>                Set FRONT:=NULL and REAR:=NULL</a:t>
            </a:r>
          </a:p>
          <a:p>
            <a:pPr eaLnBrk="1" hangingPunct="1">
              <a:buFontTx/>
              <a:buNone/>
            </a:pPr>
            <a:r>
              <a:rPr lang="en-US" smtClean="0"/>
              <a:t>                Else:</a:t>
            </a:r>
          </a:p>
          <a:p>
            <a:pPr eaLnBrk="1" hangingPunct="1">
              <a:buFontTx/>
              <a:buNone/>
            </a:pPr>
            <a:r>
              <a:rPr lang="en-US" smtClean="0"/>
              <a:t>                Set FRONT:=FRONT+1</a:t>
            </a:r>
          </a:p>
          <a:p>
            <a:pPr eaLnBrk="1" hangingPunct="1">
              <a:buFontTx/>
              <a:buNone/>
            </a:pPr>
            <a:r>
              <a:rPr lang="en-US" smtClean="0"/>
              <a:t>                [End of If structure]</a:t>
            </a:r>
          </a:p>
          <a:p>
            <a:pPr eaLnBrk="1" hangingPunct="1"/>
            <a:r>
              <a:rPr lang="en-US" smtClean="0"/>
              <a:t>Step 4: Return</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3"/>
          <p:cNvSpPr>
            <a:spLocks noGrp="1" noChangeArrowheads="1"/>
          </p:cNvSpPr>
          <p:nvPr>
            <p:ph idx="1"/>
          </p:nvPr>
        </p:nvSpPr>
        <p:spPr>
          <a:xfrm>
            <a:off x="0" y="0"/>
            <a:ext cx="9144000" cy="6858000"/>
          </a:xfrm>
        </p:spPr>
        <p:txBody>
          <a:bodyPr>
            <a:normAutofit fontScale="92500"/>
          </a:bodyPr>
          <a:lstStyle/>
          <a:p>
            <a:pPr eaLnBrk="1" hangingPunct="1">
              <a:lnSpc>
                <a:spcPct val="90000"/>
              </a:lnSpc>
              <a:buFontTx/>
              <a:buNone/>
            </a:pPr>
            <a:r>
              <a:rPr lang="en-US" smtClean="0"/>
              <a:t>Algorithm: QINSERT(QUEUE, N, FRONT, REAR,ITEM)</a:t>
            </a:r>
          </a:p>
          <a:p>
            <a:pPr eaLnBrk="1" hangingPunct="1">
              <a:lnSpc>
                <a:spcPct val="90000"/>
              </a:lnSpc>
              <a:buFontTx/>
              <a:buNone/>
            </a:pPr>
            <a:r>
              <a:rPr lang="en-US" smtClean="0"/>
              <a:t>                   This algorithm inserts an element in a circular queue   </a:t>
            </a:r>
          </a:p>
          <a:p>
            <a:pPr eaLnBrk="1" hangingPunct="1">
              <a:lnSpc>
                <a:spcPct val="90000"/>
              </a:lnSpc>
            </a:pPr>
            <a:r>
              <a:rPr lang="en-US" smtClean="0"/>
              <a:t>Step 1:[Queue already filled] </a:t>
            </a:r>
          </a:p>
          <a:p>
            <a:pPr lvl="1" eaLnBrk="1" hangingPunct="1">
              <a:lnSpc>
                <a:spcPct val="90000"/>
              </a:lnSpc>
              <a:buFontTx/>
              <a:buNone/>
            </a:pPr>
            <a:r>
              <a:rPr lang="en-US" smtClean="0"/>
              <a:t>          If FRONT=1 and REAR=N or FRONT=REAR+1, then:</a:t>
            </a:r>
          </a:p>
          <a:p>
            <a:pPr eaLnBrk="1" hangingPunct="1">
              <a:lnSpc>
                <a:spcPct val="90000"/>
              </a:lnSpc>
              <a:buFontTx/>
              <a:buNone/>
            </a:pPr>
            <a:r>
              <a:rPr lang="en-US" smtClean="0"/>
              <a:t>                Write: ‘OVERFLOW’</a:t>
            </a:r>
          </a:p>
          <a:p>
            <a:pPr eaLnBrk="1" hangingPunct="1">
              <a:lnSpc>
                <a:spcPct val="90000"/>
              </a:lnSpc>
              <a:buFontTx/>
              <a:buNone/>
            </a:pPr>
            <a:r>
              <a:rPr lang="en-US" smtClean="0"/>
              <a:t>                 Exit</a:t>
            </a:r>
          </a:p>
          <a:p>
            <a:pPr eaLnBrk="1" hangingPunct="1">
              <a:lnSpc>
                <a:spcPct val="90000"/>
              </a:lnSpc>
            </a:pPr>
            <a:r>
              <a:rPr lang="en-US" smtClean="0"/>
              <a:t>Step 2: If FRONT=NULL, then: [Queue initially empty]</a:t>
            </a:r>
          </a:p>
          <a:p>
            <a:pPr eaLnBrk="1" hangingPunct="1">
              <a:lnSpc>
                <a:spcPct val="90000"/>
              </a:lnSpc>
              <a:buFontTx/>
              <a:buNone/>
            </a:pPr>
            <a:r>
              <a:rPr lang="en-US" smtClean="0"/>
              <a:t>                Set FRONT:=1 and REAR:=1</a:t>
            </a:r>
          </a:p>
          <a:p>
            <a:pPr eaLnBrk="1" hangingPunct="1">
              <a:lnSpc>
                <a:spcPct val="90000"/>
              </a:lnSpc>
              <a:buFontTx/>
              <a:buNone/>
            </a:pPr>
            <a:r>
              <a:rPr lang="en-US" smtClean="0"/>
              <a:t>                Else If REAR=N, then:</a:t>
            </a:r>
          </a:p>
          <a:p>
            <a:pPr eaLnBrk="1" hangingPunct="1">
              <a:lnSpc>
                <a:spcPct val="90000"/>
              </a:lnSpc>
              <a:buFontTx/>
              <a:buNone/>
            </a:pPr>
            <a:r>
              <a:rPr lang="en-US" smtClean="0"/>
              <a:t>                Set REAR:=1</a:t>
            </a:r>
          </a:p>
          <a:p>
            <a:pPr eaLnBrk="1" hangingPunct="1">
              <a:lnSpc>
                <a:spcPct val="90000"/>
              </a:lnSpc>
              <a:buFontTx/>
              <a:buNone/>
            </a:pPr>
            <a:r>
              <a:rPr lang="en-US" smtClean="0"/>
              <a:t>                Else:</a:t>
            </a:r>
          </a:p>
          <a:p>
            <a:pPr eaLnBrk="1" hangingPunct="1">
              <a:lnSpc>
                <a:spcPct val="90000"/>
              </a:lnSpc>
              <a:buFontTx/>
              <a:buNone/>
            </a:pPr>
            <a:r>
              <a:rPr lang="en-US" smtClean="0"/>
              <a:t>                Set REAR:=REAR+1</a:t>
            </a:r>
          </a:p>
          <a:p>
            <a:pPr eaLnBrk="1" hangingPunct="1">
              <a:lnSpc>
                <a:spcPct val="90000"/>
              </a:lnSpc>
              <a:buFontTx/>
              <a:buNone/>
            </a:pPr>
            <a:r>
              <a:rPr lang="en-US" smtClean="0"/>
              <a:t>                [End of If structure]</a:t>
            </a:r>
          </a:p>
          <a:p>
            <a:pPr eaLnBrk="1" hangingPunct="1">
              <a:lnSpc>
                <a:spcPct val="90000"/>
              </a:lnSpc>
            </a:pPr>
            <a:r>
              <a:rPr lang="en-US" smtClean="0"/>
              <a:t>Step 3: Set QUEUE[REAR]:=ITEM</a:t>
            </a:r>
          </a:p>
          <a:p>
            <a:pPr eaLnBrk="1" hangingPunct="1">
              <a:lnSpc>
                <a:spcPct val="90000"/>
              </a:lnSpc>
            </a:pPr>
            <a:r>
              <a:rPr lang="en-US" smtClean="0"/>
              <a:t>Step 4: Return</a:t>
            </a:r>
          </a:p>
          <a:p>
            <a:pPr eaLnBrk="1" hangingPunct="1">
              <a:lnSpc>
                <a:spcPct val="90000"/>
              </a:lnSpc>
              <a:buFontTx/>
              <a:buNone/>
            </a:pPr>
            <a:endParaRPr lang="en-US" smtClean="0"/>
          </a:p>
          <a:p>
            <a:pPr eaLnBrk="1" hangingPunct="1">
              <a:lnSpc>
                <a:spcPct val="90000"/>
              </a:lnSpc>
              <a:buFontTx/>
              <a:buNone/>
            </a:pPr>
            <a:r>
              <a:rPr lang="en-US" smtClean="0"/>
              <a:t> </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3"/>
          <p:cNvSpPr>
            <a:spLocks noGrp="1" noChangeArrowheads="1"/>
          </p:cNvSpPr>
          <p:nvPr>
            <p:ph idx="1"/>
          </p:nvPr>
        </p:nvSpPr>
        <p:spPr>
          <a:xfrm>
            <a:off x="0" y="0"/>
            <a:ext cx="9144000" cy="6858000"/>
          </a:xfrm>
        </p:spPr>
        <p:txBody>
          <a:bodyPr>
            <a:normAutofit lnSpcReduction="10000"/>
          </a:bodyPr>
          <a:lstStyle/>
          <a:p>
            <a:pPr eaLnBrk="1" hangingPunct="1"/>
            <a:r>
              <a:rPr lang="en-US" smtClean="0"/>
              <a:t>Algorithm: QDELETE(QUEUE,N,FRONT,REAR,ITEM)</a:t>
            </a:r>
          </a:p>
          <a:p>
            <a:pPr eaLnBrk="1" hangingPunct="1"/>
            <a:r>
              <a:rPr lang="en-US" smtClean="0"/>
              <a:t>                  This algorithm deletes an element from a circular queue</a:t>
            </a:r>
          </a:p>
          <a:p>
            <a:pPr eaLnBrk="1" hangingPunct="1"/>
            <a:r>
              <a:rPr lang="en-US" smtClean="0"/>
              <a:t>Step 1: If FRONT=NULL, then:</a:t>
            </a:r>
          </a:p>
          <a:p>
            <a:pPr eaLnBrk="1" hangingPunct="1">
              <a:buFontTx/>
              <a:buNone/>
            </a:pPr>
            <a:r>
              <a:rPr lang="en-US" smtClean="0"/>
              <a:t>                Write: ‘UNDERFLOW’</a:t>
            </a:r>
          </a:p>
          <a:p>
            <a:pPr eaLnBrk="1" hangingPunct="1">
              <a:buFontTx/>
              <a:buNone/>
            </a:pPr>
            <a:r>
              <a:rPr lang="en-US" smtClean="0"/>
              <a:t>                Exit</a:t>
            </a:r>
          </a:p>
          <a:p>
            <a:pPr eaLnBrk="1" hangingPunct="1"/>
            <a:r>
              <a:rPr lang="en-US" smtClean="0"/>
              <a:t>Step 2: Set ITEM:=QUEUE[FRONT]</a:t>
            </a:r>
          </a:p>
          <a:p>
            <a:pPr eaLnBrk="1" hangingPunct="1"/>
            <a:r>
              <a:rPr lang="en-US" smtClean="0"/>
              <a:t>Step 3: If FRONT=REAR, then: [Empty Queue]</a:t>
            </a:r>
          </a:p>
          <a:p>
            <a:pPr eaLnBrk="1" hangingPunct="1">
              <a:buFontTx/>
              <a:buNone/>
            </a:pPr>
            <a:r>
              <a:rPr lang="en-US" smtClean="0"/>
              <a:t>                Set FRONT:=NULL and REAR:=NULL</a:t>
            </a:r>
          </a:p>
          <a:p>
            <a:pPr eaLnBrk="1" hangingPunct="1">
              <a:buFontTx/>
              <a:buNone/>
            </a:pPr>
            <a:r>
              <a:rPr lang="en-US" smtClean="0"/>
              <a:t>                Else If FRONT=N, then:</a:t>
            </a:r>
          </a:p>
          <a:p>
            <a:pPr eaLnBrk="1" hangingPunct="1">
              <a:buFontTx/>
              <a:buNone/>
            </a:pPr>
            <a:r>
              <a:rPr lang="en-US" smtClean="0"/>
              <a:t>                Set FRONT:=1</a:t>
            </a:r>
          </a:p>
          <a:p>
            <a:pPr eaLnBrk="1" hangingPunct="1">
              <a:buFontTx/>
              <a:buNone/>
            </a:pPr>
            <a:r>
              <a:rPr lang="en-US" smtClean="0"/>
              <a:t>                Else:</a:t>
            </a:r>
          </a:p>
          <a:p>
            <a:pPr eaLnBrk="1" hangingPunct="1">
              <a:buFontTx/>
              <a:buNone/>
            </a:pPr>
            <a:r>
              <a:rPr lang="en-US" smtClean="0"/>
              <a:t>                Set FRONT:=FRONT+1</a:t>
            </a:r>
          </a:p>
          <a:p>
            <a:pPr eaLnBrk="1" hangingPunct="1">
              <a:buFontTx/>
              <a:buNone/>
            </a:pPr>
            <a:r>
              <a:rPr lang="en-US" smtClean="0"/>
              <a:t>                [End of If structure]</a:t>
            </a:r>
          </a:p>
          <a:p>
            <a:pPr eaLnBrk="1" hangingPunct="1"/>
            <a:r>
              <a:rPr lang="en-US" smtClean="0"/>
              <a:t>Step 4: Return</a:t>
            </a:r>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3"/>
          <p:cNvSpPr>
            <a:spLocks noGrp="1" noChangeArrowheads="1"/>
          </p:cNvSpPr>
          <p:nvPr>
            <p:ph idx="1"/>
          </p:nvPr>
        </p:nvSpPr>
        <p:spPr>
          <a:xfrm>
            <a:off x="0" y="0"/>
            <a:ext cx="9144000" cy="6858000"/>
          </a:xfrm>
        </p:spPr>
        <p:txBody>
          <a:bodyPr>
            <a:normAutofit/>
          </a:bodyPr>
          <a:lstStyle/>
          <a:p>
            <a:pPr marL="457200" indent="-457200" eaLnBrk="1" hangingPunct="1"/>
            <a:r>
              <a:rPr lang="en-US" smtClean="0"/>
              <a:t>Consider the following queue of characters where QUEUE is a circular array which is allocated six memory cells</a:t>
            </a:r>
          </a:p>
          <a:p>
            <a:pPr marL="457200" indent="-457200" eaLnBrk="1" hangingPunct="1">
              <a:buFontTx/>
              <a:buNone/>
            </a:pPr>
            <a:r>
              <a:rPr lang="en-US" smtClean="0"/>
              <a:t>           FRONT=2, REAR=4   QUEUE: _ A C D _  _</a:t>
            </a:r>
          </a:p>
          <a:p>
            <a:pPr marL="457200" indent="-457200" eaLnBrk="1" hangingPunct="1">
              <a:buFontTx/>
              <a:buNone/>
            </a:pPr>
            <a:r>
              <a:rPr lang="en-US" smtClean="0"/>
              <a:t>     Describe the queue as following operations take place:</a:t>
            </a:r>
          </a:p>
          <a:p>
            <a:pPr marL="457200" indent="-457200" eaLnBrk="1" hangingPunct="1">
              <a:buFontTx/>
              <a:buAutoNum type="alphaLcParenBoth"/>
            </a:pPr>
            <a:r>
              <a:rPr lang="en-US" smtClean="0"/>
              <a:t>F is added to queue</a:t>
            </a:r>
          </a:p>
          <a:p>
            <a:pPr marL="457200" indent="-457200" eaLnBrk="1" hangingPunct="1">
              <a:buFontTx/>
              <a:buAutoNum type="alphaLcParenBoth"/>
            </a:pPr>
            <a:r>
              <a:rPr lang="en-US" smtClean="0"/>
              <a:t>Two letters are deleted</a:t>
            </a:r>
          </a:p>
          <a:p>
            <a:pPr marL="457200" indent="-457200" eaLnBrk="1" hangingPunct="1">
              <a:buFontTx/>
              <a:buAutoNum type="alphaLcParenBoth"/>
            </a:pPr>
            <a:r>
              <a:rPr lang="en-US" smtClean="0"/>
              <a:t>K , L and M are added</a:t>
            </a:r>
          </a:p>
          <a:p>
            <a:pPr marL="457200" indent="-457200" eaLnBrk="1" hangingPunct="1">
              <a:buFontTx/>
              <a:buAutoNum type="alphaLcParenBoth"/>
            </a:pPr>
            <a:r>
              <a:rPr lang="en-US" smtClean="0"/>
              <a:t>Two letters are deleted</a:t>
            </a:r>
          </a:p>
          <a:p>
            <a:pPr marL="457200" indent="-457200" eaLnBrk="1" hangingPunct="1">
              <a:buFontTx/>
              <a:buAutoNum type="alphaLcParenBoth"/>
            </a:pPr>
            <a:r>
              <a:rPr lang="en-US" smtClean="0"/>
              <a:t>R is added to queue</a:t>
            </a:r>
          </a:p>
          <a:p>
            <a:pPr marL="457200" indent="-457200" eaLnBrk="1" hangingPunct="1">
              <a:buFontTx/>
              <a:buAutoNum type="alphaLcParenBoth"/>
            </a:pPr>
            <a:r>
              <a:rPr lang="en-US" smtClean="0"/>
              <a:t>Two letters are deleted</a:t>
            </a:r>
          </a:p>
          <a:p>
            <a:pPr marL="457200" indent="-457200" eaLnBrk="1" hangingPunct="1">
              <a:buFontTx/>
              <a:buAutoNum type="alphaLcParenBoth"/>
            </a:pPr>
            <a:r>
              <a:rPr lang="en-US" smtClean="0"/>
              <a:t>S is added to queue</a:t>
            </a:r>
          </a:p>
          <a:p>
            <a:pPr marL="457200" indent="-457200" eaLnBrk="1" hangingPunct="1">
              <a:buFontTx/>
              <a:buAutoNum type="alphaLcParenBoth"/>
            </a:pPr>
            <a:r>
              <a:rPr lang="en-US" smtClean="0"/>
              <a:t>Two letters are deleted</a:t>
            </a:r>
          </a:p>
          <a:p>
            <a:pPr marL="457200" indent="-457200" eaLnBrk="1" hangingPunct="1">
              <a:buFontTx/>
              <a:buAutoNum type="alphaLcParenBoth"/>
            </a:pPr>
            <a:r>
              <a:rPr lang="en-US" smtClean="0"/>
              <a:t>One letter is deleted</a:t>
            </a:r>
          </a:p>
          <a:p>
            <a:pPr marL="457200" indent="-457200" eaLnBrk="1" hangingPunct="1">
              <a:buFontTx/>
              <a:buAutoNum type="alphaLcParenBoth"/>
            </a:pPr>
            <a:r>
              <a:rPr lang="en-US" smtClean="0"/>
              <a:t>One letter is deleted</a:t>
            </a:r>
          </a:p>
          <a:p>
            <a:pPr marL="457200" indent="-457200" eaLnBrk="1" hangingPunct="1"/>
            <a:endParaRPr lang="en-US"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3"/>
          <p:cNvSpPr>
            <a:spLocks noGrp="1" noChangeArrowheads="1"/>
          </p:cNvSpPr>
          <p:nvPr>
            <p:ph idx="1"/>
          </p:nvPr>
        </p:nvSpPr>
        <p:spPr>
          <a:xfrm>
            <a:off x="0" y="0"/>
            <a:ext cx="9144000" cy="6858000"/>
          </a:xfrm>
        </p:spPr>
        <p:txBody>
          <a:bodyPr>
            <a:normAutofit/>
          </a:bodyPr>
          <a:lstStyle/>
          <a:p>
            <a:pPr marL="457200" indent="-457200" eaLnBrk="1" hangingPunct="1"/>
            <a:r>
              <a:rPr lang="en-US" smtClean="0"/>
              <a:t>Solution: </a:t>
            </a:r>
          </a:p>
          <a:p>
            <a:pPr marL="457200" indent="-457200" eaLnBrk="1" hangingPunct="1">
              <a:buFontTx/>
              <a:buAutoNum type="alphaLcParenBoth"/>
            </a:pPr>
            <a:r>
              <a:rPr lang="en-US" smtClean="0"/>
              <a:t>FRONT=2,  REAR=5       QUEUE:  _ A C D F_</a:t>
            </a:r>
          </a:p>
          <a:p>
            <a:pPr marL="457200" indent="-457200" eaLnBrk="1" hangingPunct="1">
              <a:buFontTx/>
              <a:buAutoNum type="alphaLcParenBoth"/>
            </a:pPr>
            <a:r>
              <a:rPr lang="en-US" smtClean="0"/>
              <a:t>FRONT=4,  REAR=5       QUEUE:  _ _ _ D F _</a:t>
            </a:r>
          </a:p>
          <a:p>
            <a:pPr marL="457200" indent="-457200" eaLnBrk="1" hangingPunct="1">
              <a:buFontTx/>
              <a:buAutoNum type="alphaLcParenBoth"/>
            </a:pPr>
            <a:r>
              <a:rPr lang="en-US" smtClean="0"/>
              <a:t>REAR=2, FRONT=4         QUEUE: L M _ D F K</a:t>
            </a:r>
          </a:p>
          <a:p>
            <a:pPr marL="457200" indent="-457200" eaLnBrk="1" hangingPunct="1">
              <a:buFontTx/>
              <a:buAutoNum type="alphaLcParenBoth"/>
            </a:pPr>
            <a:r>
              <a:rPr lang="en-US" smtClean="0"/>
              <a:t>FRONT=6, REAR=2         QUEUE: L M _ _ _ K</a:t>
            </a:r>
          </a:p>
          <a:p>
            <a:pPr marL="457200" indent="-457200" eaLnBrk="1" hangingPunct="1">
              <a:buFontTx/>
              <a:buAutoNum type="alphaLcParenBoth"/>
            </a:pPr>
            <a:r>
              <a:rPr lang="en-US" smtClean="0"/>
              <a:t>FRONT=6, REAR=3         QUEUE:  L M R_ _ K</a:t>
            </a:r>
          </a:p>
          <a:p>
            <a:pPr marL="457200" indent="-457200" eaLnBrk="1" hangingPunct="1">
              <a:buFontTx/>
              <a:buAutoNum type="alphaLcParenBoth"/>
            </a:pPr>
            <a:r>
              <a:rPr lang="en-US" smtClean="0"/>
              <a:t>FRONT=2, REAR=3         QUEUE:  _M R _ _ _</a:t>
            </a:r>
          </a:p>
          <a:p>
            <a:pPr marL="457200" indent="-457200" eaLnBrk="1" hangingPunct="1">
              <a:buFontTx/>
              <a:buAutoNum type="alphaLcParenBoth"/>
            </a:pPr>
            <a:r>
              <a:rPr lang="en-US" smtClean="0"/>
              <a:t>REAR=4, FRONT=2         QUEUE: _ M R S _ _</a:t>
            </a:r>
          </a:p>
          <a:p>
            <a:pPr marL="457200" indent="-457200" eaLnBrk="1" hangingPunct="1">
              <a:buFontTx/>
              <a:buAutoNum type="alphaLcParenBoth"/>
            </a:pPr>
            <a:r>
              <a:rPr lang="en-US" smtClean="0"/>
              <a:t>FRONT=4, REAR=4         QUEUE: _ _ _ S _ _ </a:t>
            </a:r>
          </a:p>
          <a:p>
            <a:pPr marL="457200" indent="-457200" eaLnBrk="1" hangingPunct="1">
              <a:buFontTx/>
              <a:buAutoNum type="alphaLcParenBoth"/>
            </a:pPr>
            <a:r>
              <a:rPr lang="en-US" smtClean="0"/>
              <a:t>FRONT=REAR=0 [ As FRONT=REAR, queue is empty]</a:t>
            </a:r>
          </a:p>
          <a:p>
            <a:pPr marL="457200" indent="-457200" eaLnBrk="1" hangingPunct="1">
              <a:buFontTx/>
              <a:buAutoNum type="alphaLcParenBoth"/>
            </a:pPr>
            <a:r>
              <a:rPr lang="en-US" smtClean="0"/>
              <a:t>Since FRONT=NULL, no deletion can take place. Underflow occurred</a:t>
            </a:r>
          </a:p>
          <a:p>
            <a:pPr marL="457200" indent="-457200" eaLnBrk="1" hangingPunct="1"/>
            <a:endParaRPr lang="en-US" smtClean="0"/>
          </a:p>
        </p:txBody>
      </p:sp>
      <p:sp>
        <p:nvSpPr>
          <p:cNvPr id="3" name="Footer Placeholder 2"/>
          <p:cNvSpPr>
            <a:spLocks noGrp="1"/>
          </p:cNvSpPr>
          <p:nvPr>
            <p:ph type="ftr" sz="quarter" idx="11"/>
          </p:nvPr>
        </p:nvSpPr>
        <p:spPr/>
        <p:txBody>
          <a:bodyPr/>
          <a:lstStyle/>
          <a:p>
            <a:r>
              <a:rPr lang="en-US" smtClean="0"/>
              <a:t>www.csemcq.com</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78</TotalTime>
  <Words>2443</Words>
  <Application>Microsoft Office PowerPoint</Application>
  <PresentationFormat>On-screen Show (4:3)</PresentationFormat>
  <Paragraphs>270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Flow</vt:lpstr>
      <vt:lpstr>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dc:title>
  <dc:creator>AMAN</dc:creator>
  <cp:lastModifiedBy>cp</cp:lastModifiedBy>
  <cp:revision>20</cp:revision>
  <dcterms:created xsi:type="dcterms:W3CDTF">2014-02-03T08:34:11Z</dcterms:created>
  <dcterms:modified xsi:type="dcterms:W3CDTF">2018-09-24T07:07:25Z</dcterms:modified>
</cp:coreProperties>
</file>