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5" r:id="rId3"/>
    <p:sldId id="266" r:id="rId4"/>
    <p:sldId id="267" r:id="rId5"/>
    <p:sldId id="268" r:id="rId6"/>
    <p:sldId id="269" r:id="rId7"/>
    <p:sldId id="270" r:id="rId8"/>
    <p:sldId id="271" r:id="rId9"/>
    <p:sldId id="272" r:id="rId10"/>
    <p:sldId id="273"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3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A38FF2-5D14-435F-BDC9-E9788D2C3EAA}" type="datetimeFigureOut">
              <a:rPr lang="en-US" smtClean="0"/>
              <a:t>8/31/2017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5A33C9-47AB-446C-A002-3379C7ADF78C}" type="slidenum">
              <a:rPr lang="en-US" smtClean="0"/>
              <a:t>‹#›</a:t>
            </a:fld>
            <a:endParaRPr lang="en-US"/>
          </a:p>
        </p:txBody>
      </p:sp>
    </p:spTree>
    <p:extLst>
      <p:ext uri="{BB962C8B-B14F-4D97-AF65-F5344CB8AC3E}">
        <p14:creationId xmlns:p14="http://schemas.microsoft.com/office/powerpoint/2010/main" val="742067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7CCB49-9FAB-440A-8E3E-AB2323B0BC28}" type="datetime1">
              <a:rPr lang="en-US" smtClean="0"/>
              <a:t>8/31/2017</a:t>
            </a:fld>
            <a:endParaRPr lang="en-US"/>
          </a:p>
        </p:txBody>
      </p:sp>
      <p:sp>
        <p:nvSpPr>
          <p:cNvPr id="19" name="Footer Placeholder 18"/>
          <p:cNvSpPr>
            <a:spLocks noGrp="1"/>
          </p:cNvSpPr>
          <p:nvPr>
            <p:ph type="ftr" sz="quarter" idx="11"/>
          </p:nvPr>
        </p:nvSpPr>
        <p:spPr/>
        <p:txBody>
          <a:bodyPr/>
          <a:lstStyle/>
          <a:p>
            <a:r>
              <a:rPr lang="en-US" smtClean="0"/>
              <a:t>www.csemcq.com</a:t>
            </a:r>
            <a:endParaRPr lang="en-US"/>
          </a:p>
        </p:txBody>
      </p:sp>
      <p:sp>
        <p:nvSpPr>
          <p:cNvPr id="27" name="Slide Number Placeholder 26"/>
          <p:cNvSpPr>
            <a:spLocks noGrp="1"/>
          </p:cNvSpPr>
          <p:nvPr>
            <p:ph type="sldNum" sz="quarter" idx="12"/>
          </p:nvPr>
        </p:nvSpPr>
        <p:spPr/>
        <p:txBody>
          <a:bodyPr/>
          <a:lstStyle/>
          <a:p>
            <a:fld id="{97F43ED4-9A0C-4A1C-AFBA-52B3C4951E7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574EFA-757E-450F-B5BE-CE126CCA8F3B}" type="datetime1">
              <a:rPr lang="en-US" smtClean="0"/>
              <a:t>8/31/2017</a:t>
            </a:fld>
            <a:endParaRPr lang="en-US"/>
          </a:p>
        </p:txBody>
      </p:sp>
      <p:sp>
        <p:nvSpPr>
          <p:cNvPr id="5" name="Footer Placeholder 4"/>
          <p:cNvSpPr>
            <a:spLocks noGrp="1"/>
          </p:cNvSpPr>
          <p:nvPr>
            <p:ph type="ftr" sz="quarter" idx="11"/>
          </p:nvPr>
        </p:nvSpPr>
        <p:spPr/>
        <p:txBody>
          <a:bodyPr/>
          <a:lstStyle/>
          <a:p>
            <a:r>
              <a:rPr lang="en-US" smtClean="0"/>
              <a:t>www.csemcq.com</a:t>
            </a:r>
            <a:endParaRPr lang="en-US"/>
          </a:p>
        </p:txBody>
      </p:sp>
      <p:sp>
        <p:nvSpPr>
          <p:cNvPr id="6" name="Slide Number Placeholder 5"/>
          <p:cNvSpPr>
            <a:spLocks noGrp="1"/>
          </p:cNvSpPr>
          <p:nvPr>
            <p:ph type="sldNum" sz="quarter" idx="12"/>
          </p:nvPr>
        </p:nvSpPr>
        <p:spPr/>
        <p:txBody>
          <a:bodyPr/>
          <a:lstStyle/>
          <a:p>
            <a:fld id="{97F43ED4-9A0C-4A1C-AFBA-52B3C4951E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22DB96-DC5E-45D2-A905-1C4802E72119}" type="datetime1">
              <a:rPr lang="en-US" smtClean="0"/>
              <a:t>8/31/2017</a:t>
            </a:fld>
            <a:endParaRPr lang="en-US"/>
          </a:p>
        </p:txBody>
      </p:sp>
      <p:sp>
        <p:nvSpPr>
          <p:cNvPr id="5" name="Footer Placeholder 4"/>
          <p:cNvSpPr>
            <a:spLocks noGrp="1"/>
          </p:cNvSpPr>
          <p:nvPr>
            <p:ph type="ftr" sz="quarter" idx="11"/>
          </p:nvPr>
        </p:nvSpPr>
        <p:spPr/>
        <p:txBody>
          <a:bodyPr/>
          <a:lstStyle/>
          <a:p>
            <a:r>
              <a:rPr lang="en-US" smtClean="0"/>
              <a:t>www.csemcq.com</a:t>
            </a:r>
            <a:endParaRPr lang="en-US"/>
          </a:p>
        </p:txBody>
      </p:sp>
      <p:sp>
        <p:nvSpPr>
          <p:cNvPr id="6" name="Slide Number Placeholder 5"/>
          <p:cNvSpPr>
            <a:spLocks noGrp="1"/>
          </p:cNvSpPr>
          <p:nvPr>
            <p:ph type="sldNum" sz="quarter" idx="12"/>
          </p:nvPr>
        </p:nvSpPr>
        <p:spPr/>
        <p:txBody>
          <a:bodyPr/>
          <a:lstStyle/>
          <a:p>
            <a:fld id="{97F43ED4-9A0C-4A1C-AFBA-52B3C4951E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CCC56E-F4E0-4764-AD0A-AA1928F33981}" type="datetime1">
              <a:rPr lang="en-US" smtClean="0"/>
              <a:t>8/31/2017</a:t>
            </a:fld>
            <a:endParaRPr lang="en-US"/>
          </a:p>
        </p:txBody>
      </p:sp>
      <p:sp>
        <p:nvSpPr>
          <p:cNvPr id="5" name="Footer Placeholder 4"/>
          <p:cNvSpPr>
            <a:spLocks noGrp="1"/>
          </p:cNvSpPr>
          <p:nvPr>
            <p:ph type="ftr" sz="quarter" idx="11"/>
          </p:nvPr>
        </p:nvSpPr>
        <p:spPr/>
        <p:txBody>
          <a:bodyPr/>
          <a:lstStyle/>
          <a:p>
            <a:r>
              <a:rPr lang="en-US" smtClean="0"/>
              <a:t>www.csemcq.com</a:t>
            </a:r>
            <a:endParaRPr lang="en-US"/>
          </a:p>
        </p:txBody>
      </p:sp>
      <p:sp>
        <p:nvSpPr>
          <p:cNvPr id="6" name="Slide Number Placeholder 5"/>
          <p:cNvSpPr>
            <a:spLocks noGrp="1"/>
          </p:cNvSpPr>
          <p:nvPr>
            <p:ph type="sldNum" sz="quarter" idx="12"/>
          </p:nvPr>
        </p:nvSpPr>
        <p:spPr/>
        <p:txBody>
          <a:bodyPr/>
          <a:lstStyle/>
          <a:p>
            <a:fld id="{97F43ED4-9A0C-4A1C-AFBA-52B3C4951E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C5F7B05-B0FA-4341-AE32-F79414268801}" type="datetime1">
              <a:rPr lang="en-US" smtClean="0"/>
              <a:t>8/31/2017</a:t>
            </a:fld>
            <a:endParaRPr lang="en-US"/>
          </a:p>
        </p:txBody>
      </p:sp>
      <p:sp>
        <p:nvSpPr>
          <p:cNvPr id="5" name="Footer Placeholder 4"/>
          <p:cNvSpPr>
            <a:spLocks noGrp="1"/>
          </p:cNvSpPr>
          <p:nvPr>
            <p:ph type="ftr" sz="quarter" idx="11"/>
          </p:nvPr>
        </p:nvSpPr>
        <p:spPr/>
        <p:txBody>
          <a:bodyPr/>
          <a:lstStyle/>
          <a:p>
            <a:r>
              <a:rPr lang="en-US" smtClean="0"/>
              <a:t>www.csemcq.com</a:t>
            </a:r>
            <a:endParaRPr lang="en-US"/>
          </a:p>
        </p:txBody>
      </p:sp>
      <p:sp>
        <p:nvSpPr>
          <p:cNvPr id="6" name="Slide Number Placeholder 5"/>
          <p:cNvSpPr>
            <a:spLocks noGrp="1"/>
          </p:cNvSpPr>
          <p:nvPr>
            <p:ph type="sldNum" sz="quarter" idx="12"/>
          </p:nvPr>
        </p:nvSpPr>
        <p:spPr/>
        <p:txBody>
          <a:bodyPr/>
          <a:lstStyle/>
          <a:p>
            <a:fld id="{97F43ED4-9A0C-4A1C-AFBA-52B3C4951E7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ADB0F4-0A19-4593-B6E2-8A5F8DC95A35}" type="datetime1">
              <a:rPr lang="en-US" smtClean="0"/>
              <a:t>8/31/2017</a:t>
            </a:fld>
            <a:endParaRPr lang="en-US"/>
          </a:p>
        </p:txBody>
      </p:sp>
      <p:sp>
        <p:nvSpPr>
          <p:cNvPr id="6" name="Footer Placeholder 5"/>
          <p:cNvSpPr>
            <a:spLocks noGrp="1"/>
          </p:cNvSpPr>
          <p:nvPr>
            <p:ph type="ftr" sz="quarter" idx="11"/>
          </p:nvPr>
        </p:nvSpPr>
        <p:spPr/>
        <p:txBody>
          <a:bodyPr/>
          <a:lstStyle/>
          <a:p>
            <a:r>
              <a:rPr lang="en-US" smtClean="0"/>
              <a:t>www.csemcq.com</a:t>
            </a:r>
            <a:endParaRPr lang="en-US"/>
          </a:p>
        </p:txBody>
      </p:sp>
      <p:sp>
        <p:nvSpPr>
          <p:cNvPr id="7" name="Slide Number Placeholder 6"/>
          <p:cNvSpPr>
            <a:spLocks noGrp="1"/>
          </p:cNvSpPr>
          <p:nvPr>
            <p:ph type="sldNum" sz="quarter" idx="12"/>
          </p:nvPr>
        </p:nvSpPr>
        <p:spPr/>
        <p:txBody>
          <a:bodyPr/>
          <a:lstStyle/>
          <a:p>
            <a:fld id="{97F43ED4-9A0C-4A1C-AFBA-52B3C4951E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F731EC4-E8A0-43E3-9A5C-893F3E88E303}" type="datetime1">
              <a:rPr lang="en-US" smtClean="0"/>
              <a:t>8/31/2017</a:t>
            </a:fld>
            <a:endParaRPr lang="en-US"/>
          </a:p>
        </p:txBody>
      </p:sp>
      <p:sp>
        <p:nvSpPr>
          <p:cNvPr id="8" name="Footer Placeholder 7"/>
          <p:cNvSpPr>
            <a:spLocks noGrp="1"/>
          </p:cNvSpPr>
          <p:nvPr>
            <p:ph type="ftr" sz="quarter" idx="11"/>
          </p:nvPr>
        </p:nvSpPr>
        <p:spPr/>
        <p:txBody>
          <a:bodyPr/>
          <a:lstStyle/>
          <a:p>
            <a:r>
              <a:rPr lang="en-US" smtClean="0"/>
              <a:t>www.csemcq.com</a:t>
            </a:r>
            <a:endParaRPr lang="en-US"/>
          </a:p>
        </p:txBody>
      </p:sp>
      <p:sp>
        <p:nvSpPr>
          <p:cNvPr id="9" name="Slide Number Placeholder 8"/>
          <p:cNvSpPr>
            <a:spLocks noGrp="1"/>
          </p:cNvSpPr>
          <p:nvPr>
            <p:ph type="sldNum" sz="quarter" idx="12"/>
          </p:nvPr>
        </p:nvSpPr>
        <p:spPr/>
        <p:txBody>
          <a:bodyPr/>
          <a:lstStyle/>
          <a:p>
            <a:fld id="{97F43ED4-9A0C-4A1C-AFBA-52B3C4951E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2D3C204-233E-4AEC-9970-89A8EB7DD138}" type="datetime1">
              <a:rPr lang="en-US" smtClean="0"/>
              <a:t>8/31/2017</a:t>
            </a:fld>
            <a:endParaRPr lang="en-US"/>
          </a:p>
        </p:txBody>
      </p:sp>
      <p:sp>
        <p:nvSpPr>
          <p:cNvPr id="4" name="Footer Placeholder 3"/>
          <p:cNvSpPr>
            <a:spLocks noGrp="1"/>
          </p:cNvSpPr>
          <p:nvPr>
            <p:ph type="ftr" sz="quarter" idx="11"/>
          </p:nvPr>
        </p:nvSpPr>
        <p:spPr/>
        <p:txBody>
          <a:bodyPr/>
          <a:lstStyle/>
          <a:p>
            <a:r>
              <a:rPr lang="en-US" smtClean="0"/>
              <a:t>www.csemcq.com</a:t>
            </a:r>
            <a:endParaRPr lang="en-US"/>
          </a:p>
        </p:txBody>
      </p:sp>
      <p:sp>
        <p:nvSpPr>
          <p:cNvPr id="5" name="Slide Number Placeholder 4"/>
          <p:cNvSpPr>
            <a:spLocks noGrp="1"/>
          </p:cNvSpPr>
          <p:nvPr>
            <p:ph type="sldNum" sz="quarter" idx="12"/>
          </p:nvPr>
        </p:nvSpPr>
        <p:spPr/>
        <p:txBody>
          <a:bodyPr/>
          <a:lstStyle/>
          <a:p>
            <a:fld id="{97F43ED4-9A0C-4A1C-AFBA-52B3C4951E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D2B17-CE50-4461-84E2-5AE26FA094B0}" type="datetime1">
              <a:rPr lang="en-US" smtClean="0"/>
              <a:t>8/31/2017</a:t>
            </a:fld>
            <a:endParaRPr lang="en-US"/>
          </a:p>
        </p:txBody>
      </p:sp>
      <p:sp>
        <p:nvSpPr>
          <p:cNvPr id="3" name="Footer Placeholder 2"/>
          <p:cNvSpPr>
            <a:spLocks noGrp="1"/>
          </p:cNvSpPr>
          <p:nvPr>
            <p:ph type="ftr" sz="quarter" idx="11"/>
          </p:nvPr>
        </p:nvSpPr>
        <p:spPr/>
        <p:txBody>
          <a:bodyPr/>
          <a:lstStyle/>
          <a:p>
            <a:r>
              <a:rPr lang="en-US" smtClean="0"/>
              <a:t>www.csemcq.com</a:t>
            </a:r>
            <a:endParaRPr lang="en-US"/>
          </a:p>
        </p:txBody>
      </p:sp>
      <p:sp>
        <p:nvSpPr>
          <p:cNvPr id="4" name="Slide Number Placeholder 3"/>
          <p:cNvSpPr>
            <a:spLocks noGrp="1"/>
          </p:cNvSpPr>
          <p:nvPr>
            <p:ph type="sldNum" sz="quarter" idx="12"/>
          </p:nvPr>
        </p:nvSpPr>
        <p:spPr/>
        <p:txBody>
          <a:bodyPr/>
          <a:lstStyle/>
          <a:p>
            <a:fld id="{97F43ED4-9A0C-4A1C-AFBA-52B3C4951E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00FF552-5D84-4D9F-BFD6-2F9F4C056C6D}" type="datetime1">
              <a:rPr lang="en-US" smtClean="0"/>
              <a:t>8/31/2017</a:t>
            </a:fld>
            <a:endParaRPr lang="en-US"/>
          </a:p>
        </p:txBody>
      </p:sp>
      <p:sp>
        <p:nvSpPr>
          <p:cNvPr id="6" name="Footer Placeholder 5"/>
          <p:cNvSpPr>
            <a:spLocks noGrp="1"/>
          </p:cNvSpPr>
          <p:nvPr>
            <p:ph type="ftr" sz="quarter" idx="11"/>
          </p:nvPr>
        </p:nvSpPr>
        <p:spPr/>
        <p:txBody>
          <a:bodyPr/>
          <a:lstStyle/>
          <a:p>
            <a:r>
              <a:rPr lang="en-US" smtClean="0"/>
              <a:t>www.csemcq.com</a:t>
            </a:r>
            <a:endParaRPr lang="en-US"/>
          </a:p>
        </p:txBody>
      </p:sp>
      <p:sp>
        <p:nvSpPr>
          <p:cNvPr id="7" name="Slide Number Placeholder 6"/>
          <p:cNvSpPr>
            <a:spLocks noGrp="1"/>
          </p:cNvSpPr>
          <p:nvPr>
            <p:ph type="sldNum" sz="quarter" idx="12"/>
          </p:nvPr>
        </p:nvSpPr>
        <p:spPr/>
        <p:txBody>
          <a:bodyPr/>
          <a:lstStyle/>
          <a:p>
            <a:fld id="{97F43ED4-9A0C-4A1C-AFBA-52B3C4951E7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9858A7-CBC7-43B2-8CEE-AB0CC0646D9E}" type="datetime1">
              <a:rPr lang="en-US" smtClean="0"/>
              <a:t>8/31/2017</a:t>
            </a:fld>
            <a:endParaRPr lang="en-US"/>
          </a:p>
        </p:txBody>
      </p:sp>
      <p:sp>
        <p:nvSpPr>
          <p:cNvPr id="6" name="Footer Placeholder 5"/>
          <p:cNvSpPr>
            <a:spLocks noGrp="1"/>
          </p:cNvSpPr>
          <p:nvPr>
            <p:ph type="ftr" sz="quarter" idx="11"/>
          </p:nvPr>
        </p:nvSpPr>
        <p:spPr/>
        <p:txBody>
          <a:bodyPr/>
          <a:lstStyle/>
          <a:p>
            <a:r>
              <a:rPr lang="en-US" smtClean="0"/>
              <a:t>www.csemcq.com</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7F43ED4-9A0C-4A1C-AFBA-52B3C4951E76}"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F3A66D4-A06D-46A4-817C-E0DF0878DC43}" type="datetime1">
              <a:rPr lang="en-US" smtClean="0"/>
              <a:t>8/31/2017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www.csemcq.com</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7F43ED4-9A0C-4A1C-AFBA-52B3C4951E76}"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Quick Sort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idx="1"/>
          </p:nvPr>
        </p:nvSpPr>
        <p:spPr>
          <a:xfrm>
            <a:off x="0" y="0"/>
            <a:ext cx="9144000" cy="6858000"/>
          </a:xfrm>
        </p:spPr>
        <p:txBody>
          <a:bodyPr>
            <a:normAutofit fontScale="85000" lnSpcReduction="10000"/>
          </a:bodyPr>
          <a:lstStyle/>
          <a:p>
            <a:pPr eaLnBrk="1" hangingPunct="1"/>
            <a:r>
              <a:rPr lang="en-US" b="1" smtClean="0"/>
              <a:t>Complexity of Quick sort algorithm-</a:t>
            </a:r>
            <a:r>
              <a:rPr lang="en-US" smtClean="0"/>
              <a:t> The running time of  a sorting algorithm is determined by number f(n) of comparisons required to sort n elements. The quick sort algorithm has a worst case running time of order O(n</a:t>
            </a:r>
            <a:r>
              <a:rPr lang="en-US" baseline="30000" smtClean="0"/>
              <a:t>2</a:t>
            </a:r>
            <a:r>
              <a:rPr lang="en-US" smtClean="0"/>
              <a:t>) but an average case running time of O (n log n).</a:t>
            </a:r>
          </a:p>
          <a:p>
            <a:pPr eaLnBrk="1" hangingPunct="1"/>
            <a:r>
              <a:rPr lang="en-US" smtClean="0"/>
              <a:t> The worst case occurs when the list is already sorted. Then the first element will require n comparisons to recognize that it remains at first position. The first sublist will be empty but the second sublist will have n-1 elements. Accordingly, second sublist will require n-1 comparisons to recognize that it remains at the second position. And so on. Thus,</a:t>
            </a:r>
          </a:p>
          <a:p>
            <a:pPr eaLnBrk="1" hangingPunct="1"/>
            <a:r>
              <a:rPr lang="en-US" smtClean="0"/>
              <a:t>F(n)=n+(n-1)+-------+2+1=n(n+1)/2=n</a:t>
            </a:r>
            <a:r>
              <a:rPr lang="en-US" baseline="30000" smtClean="0"/>
              <a:t>2</a:t>
            </a:r>
            <a:r>
              <a:rPr lang="en-US" smtClean="0"/>
              <a:t>/2+O(n)=O(n</a:t>
            </a:r>
            <a:r>
              <a:rPr lang="en-US" baseline="30000" smtClean="0"/>
              <a:t>2</a:t>
            </a:r>
            <a:r>
              <a:rPr lang="en-US" smtClean="0"/>
              <a:t>)</a:t>
            </a:r>
          </a:p>
          <a:p>
            <a:pPr eaLnBrk="1" hangingPunct="1"/>
            <a:r>
              <a:rPr lang="en-US" smtClean="0"/>
              <a:t>The complexity n log n of average case comes from the fact that each reduction step of algorithm  produces two sub lists. Accordingly,</a:t>
            </a:r>
          </a:p>
          <a:p>
            <a:pPr eaLnBrk="1" hangingPunct="1"/>
            <a:r>
              <a:rPr lang="en-US" smtClean="0"/>
              <a:t>Reducing the initial list places 1 element and produces two sublists</a:t>
            </a:r>
          </a:p>
          <a:p>
            <a:pPr eaLnBrk="1" hangingPunct="1"/>
            <a:r>
              <a:rPr lang="en-US" smtClean="0"/>
              <a:t>Reducing two sublists places 2 elements and produces four sublists</a:t>
            </a:r>
          </a:p>
          <a:p>
            <a:pPr eaLnBrk="1" hangingPunct="1"/>
            <a:r>
              <a:rPr lang="en-US" smtClean="0"/>
              <a:t>Reducing four sublists places 4 elements and produces eight sublists</a:t>
            </a:r>
          </a:p>
          <a:p>
            <a:pPr eaLnBrk="1" hangingPunct="1"/>
            <a:r>
              <a:rPr lang="en-US" smtClean="0"/>
              <a:t>Reducing eight sublists places 8 element and produces sixteen sublists</a:t>
            </a:r>
          </a:p>
          <a:p>
            <a:pPr eaLnBrk="1" hangingPunct="1"/>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idx="1"/>
          </p:nvPr>
        </p:nvSpPr>
        <p:spPr>
          <a:xfrm>
            <a:off x="0" y="0"/>
            <a:ext cx="9144000" cy="6858000"/>
          </a:xfrm>
        </p:spPr>
        <p:txBody>
          <a:bodyPr/>
          <a:lstStyle/>
          <a:p>
            <a:pPr eaLnBrk="1" hangingPunct="1"/>
            <a:r>
              <a:rPr lang="en-US" smtClean="0"/>
              <a:t> Thus reduction in kth  level finds the location of 2</a:t>
            </a:r>
            <a:r>
              <a:rPr lang="en-US" baseline="30000" smtClean="0"/>
              <a:t>k-1 </a:t>
            </a:r>
            <a:r>
              <a:rPr lang="en-US" smtClean="0"/>
              <a:t>elements. Hence there will be approximately log</a:t>
            </a:r>
            <a:r>
              <a:rPr lang="en-US" baseline="-25000" smtClean="0"/>
              <a:t>2</a:t>
            </a:r>
            <a:r>
              <a:rPr lang="en-US" smtClean="0"/>
              <a:t>n levels of reduction steps. Further each level uses atmost n comparisons Thus</a:t>
            </a:r>
          </a:p>
          <a:p>
            <a:pPr eaLnBrk="1" hangingPunct="1"/>
            <a:r>
              <a:rPr lang="en-US" smtClean="0"/>
              <a:t>          f(n)=nlogn </a:t>
            </a:r>
            <a:endParaRPr lang="en-US" baseline="30000"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0" y="0"/>
            <a:ext cx="9144000" cy="6858000"/>
          </a:xfrm>
        </p:spPr>
        <p:txBody>
          <a:bodyPr>
            <a:normAutofit/>
          </a:bodyPr>
          <a:lstStyle/>
          <a:p>
            <a:pPr eaLnBrk="1" hangingPunct="1">
              <a:lnSpc>
                <a:spcPct val="155000"/>
              </a:lnSpc>
            </a:pPr>
            <a:r>
              <a:rPr lang="en-US" dirty="0" smtClean="0"/>
              <a:t>Quick Sort- Quick sort is a sorting technique that uses the idea of divide and conquer. This algorithm finds the element, </a:t>
            </a:r>
            <a:r>
              <a:rPr lang="en-US" b="1" dirty="0" smtClean="0"/>
              <a:t>called pivot</a:t>
            </a:r>
            <a:r>
              <a:rPr lang="en-US" dirty="0" smtClean="0"/>
              <a:t>, that partitions the array into two halves in such a way that the elements in left sub array are less than and elements in right sub array are greater than the partitioning element (Pivot). Then, these two sub arrays are sorted separately in the same way by dividing them further. The main task in quick sort is to find the element that partitions the array into two halves and to place it at its proper location in array.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0" y="0"/>
            <a:ext cx="9144000" cy="6858000"/>
          </a:xfrm>
        </p:spPr>
        <p:txBody>
          <a:bodyPr/>
          <a:lstStyle/>
          <a:p>
            <a:pPr eaLnBrk="1" hangingPunct="1">
              <a:buFontTx/>
              <a:buNone/>
            </a:pPr>
            <a:r>
              <a:rPr lang="en-US" sz="2000" smtClean="0"/>
              <a:t>  Algorithm: </a:t>
            </a:r>
            <a:r>
              <a:rPr lang="en-US" sz="2000" b="1" smtClean="0"/>
              <a:t>QUICKSORT( A, N)</a:t>
            </a:r>
          </a:p>
          <a:p>
            <a:pPr eaLnBrk="1" hangingPunct="1">
              <a:buFontTx/>
              <a:buNone/>
            </a:pPr>
            <a:r>
              <a:rPr lang="en-US" sz="2000" smtClean="0"/>
              <a:t>                     This algorithm sorts an array A with N elements. LOWER and UPPER are the two stacks maintained for storing the lower and upper indexes of list or sublist</a:t>
            </a:r>
          </a:p>
          <a:p>
            <a:pPr eaLnBrk="1" hangingPunct="1"/>
            <a:r>
              <a:rPr lang="en-US" sz="2000" smtClean="0"/>
              <a:t>Step 1:[Initialize] Set TOP:=NULL</a:t>
            </a:r>
          </a:p>
          <a:p>
            <a:pPr eaLnBrk="1" hangingPunct="1"/>
            <a:r>
              <a:rPr lang="en-US" sz="2000" smtClean="0"/>
              <a:t>Step 2:[Push boundary values of A onto stacks when A has 2 or more elements]</a:t>
            </a:r>
          </a:p>
          <a:p>
            <a:pPr eaLnBrk="1" hangingPunct="1">
              <a:buFontTx/>
              <a:buNone/>
            </a:pPr>
            <a:r>
              <a:rPr lang="en-US" sz="2000" smtClean="0"/>
              <a:t>                If N &gt; 1, then:</a:t>
            </a:r>
          </a:p>
          <a:p>
            <a:pPr eaLnBrk="1" hangingPunct="1">
              <a:buFontTx/>
              <a:buNone/>
            </a:pPr>
            <a:r>
              <a:rPr lang="en-US" sz="2000" smtClean="0"/>
              <a:t>                Set TOP:= TOP + 1, LOWER[1]:=1 and UPPER[1]:=N</a:t>
            </a:r>
          </a:p>
          <a:p>
            <a:pPr eaLnBrk="1" hangingPunct="1"/>
            <a:r>
              <a:rPr lang="en-US" sz="2000" smtClean="0"/>
              <a:t>Step 3: Repeat while TOP</a:t>
            </a:r>
            <a:r>
              <a:rPr lang="en-US" sz="2000" smtClean="0">
                <a:cs typeface="Times New Roman" pitchFamily="18" charset="0"/>
              </a:rPr>
              <a:t>≠ NULL</a:t>
            </a:r>
          </a:p>
          <a:p>
            <a:pPr eaLnBrk="1" hangingPunct="1">
              <a:buFontTx/>
              <a:buNone/>
            </a:pPr>
            <a:r>
              <a:rPr lang="en-US" sz="2000" smtClean="0">
                <a:cs typeface="Times New Roman" pitchFamily="18" charset="0"/>
              </a:rPr>
              <a:t>                 [Pop sub list from stacks]</a:t>
            </a:r>
          </a:p>
          <a:p>
            <a:pPr eaLnBrk="1" hangingPunct="1">
              <a:buFontTx/>
              <a:buNone/>
            </a:pPr>
            <a:r>
              <a:rPr lang="en-US" sz="2000" smtClean="0">
                <a:cs typeface="Times New Roman" pitchFamily="18" charset="0"/>
              </a:rPr>
              <a:t>                 Set BEG:=LOWER[TOP], END:=UPPER[TOP] and </a:t>
            </a:r>
          </a:p>
          <a:p>
            <a:pPr eaLnBrk="1" hangingPunct="1">
              <a:buFontTx/>
              <a:buNone/>
            </a:pPr>
            <a:r>
              <a:rPr lang="en-US" sz="2000" smtClean="0">
                <a:cs typeface="Times New Roman" pitchFamily="18" charset="0"/>
              </a:rPr>
              <a:t>                 TOP:=TOP-1</a:t>
            </a:r>
          </a:p>
          <a:p>
            <a:pPr eaLnBrk="1" hangingPunct="1"/>
            <a:r>
              <a:rPr lang="en-US" sz="2000" smtClean="0">
                <a:cs typeface="Times New Roman" pitchFamily="18" charset="0"/>
              </a:rPr>
              <a:t>Step 4: Call QUICK(A, N, BEG, END, LOC)</a:t>
            </a:r>
          </a:p>
          <a:p>
            <a:pPr eaLnBrk="1" hangingPunct="1"/>
            <a:r>
              <a:rPr lang="en-US" sz="2000" smtClean="0">
                <a:cs typeface="Times New Roman" pitchFamily="18" charset="0"/>
              </a:rPr>
              <a:t>Step 5: [Push left sub list onto stacks when it has 2 or more elements]</a:t>
            </a:r>
          </a:p>
          <a:p>
            <a:pPr eaLnBrk="1" hangingPunct="1">
              <a:buFontTx/>
              <a:buNone/>
            </a:pPr>
            <a:r>
              <a:rPr lang="en-US" sz="2000" smtClean="0">
                <a:cs typeface="Times New Roman" pitchFamily="18" charset="0"/>
              </a:rPr>
              <a:t>                  If BEG &lt; LOC-1, then :</a:t>
            </a:r>
          </a:p>
          <a:p>
            <a:pPr eaLnBrk="1" hangingPunct="1">
              <a:buFontTx/>
              <a:buNone/>
            </a:pPr>
            <a:r>
              <a:rPr lang="en-US" sz="2000" smtClean="0">
                <a:cs typeface="Times New Roman" pitchFamily="18" charset="0"/>
              </a:rPr>
              <a:t>                  Set TOP:=TOP+1, LOWER[TOP]:=BEG,</a:t>
            </a:r>
          </a:p>
          <a:p>
            <a:pPr eaLnBrk="1" hangingPunct="1">
              <a:buFontTx/>
              <a:buNone/>
            </a:pPr>
            <a:r>
              <a:rPr lang="en-US" sz="2000" smtClean="0">
                <a:cs typeface="Times New Roman" pitchFamily="18" charset="0"/>
              </a:rPr>
              <a:t>                  UPPER[TOP]:=LOC-1</a:t>
            </a:r>
          </a:p>
          <a:p>
            <a:pPr eaLnBrk="1" hangingPunct="1">
              <a:buFontTx/>
              <a:buNone/>
            </a:pPr>
            <a:r>
              <a:rPr lang="en-US" sz="2000" smtClean="0">
                <a:cs typeface="Times New Roman" pitchFamily="18" charset="0"/>
              </a:rPr>
              <a:t>                [End of If structure]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0" y="0"/>
            <a:ext cx="9144000" cy="6858000"/>
          </a:xfrm>
        </p:spPr>
        <p:txBody>
          <a:bodyPr/>
          <a:lstStyle/>
          <a:p>
            <a:pPr eaLnBrk="1" hangingPunct="1">
              <a:buFontTx/>
              <a:buNone/>
            </a:pPr>
            <a:r>
              <a:rPr lang="en-US" smtClean="0"/>
              <a:t>Step 6: [Push right sub list onto stacks when it has 2 or more elements]</a:t>
            </a:r>
          </a:p>
          <a:p>
            <a:pPr eaLnBrk="1" hangingPunct="1">
              <a:buFontTx/>
              <a:buNone/>
            </a:pPr>
            <a:r>
              <a:rPr lang="en-US" smtClean="0"/>
              <a:t>            </a:t>
            </a:r>
            <a:r>
              <a:rPr lang="en-US" smtClean="0">
                <a:cs typeface="Times New Roman" pitchFamily="18" charset="0"/>
              </a:rPr>
              <a:t>If LOC+1 &lt; END, then :</a:t>
            </a:r>
          </a:p>
          <a:p>
            <a:pPr eaLnBrk="1" hangingPunct="1">
              <a:buFontTx/>
              <a:buNone/>
            </a:pPr>
            <a:r>
              <a:rPr lang="en-US" smtClean="0">
                <a:cs typeface="Times New Roman" pitchFamily="18" charset="0"/>
              </a:rPr>
              <a:t>                  Set TOP:=TOP+1, LOWER[TOP]:=LOC+1,</a:t>
            </a:r>
          </a:p>
          <a:p>
            <a:pPr eaLnBrk="1" hangingPunct="1">
              <a:buFontTx/>
              <a:buNone/>
            </a:pPr>
            <a:r>
              <a:rPr lang="en-US" smtClean="0">
                <a:cs typeface="Times New Roman" pitchFamily="18" charset="0"/>
              </a:rPr>
              <a:t>                  UPPER[TOP]:=END</a:t>
            </a:r>
          </a:p>
          <a:p>
            <a:pPr eaLnBrk="1" hangingPunct="1">
              <a:buFontTx/>
              <a:buNone/>
            </a:pPr>
            <a:r>
              <a:rPr lang="en-US" smtClean="0">
                <a:cs typeface="Times New Roman" pitchFamily="18" charset="0"/>
              </a:rPr>
              <a:t>                [End of If structure]   </a:t>
            </a:r>
          </a:p>
          <a:p>
            <a:pPr eaLnBrk="1" hangingPunct="1">
              <a:buFontTx/>
              <a:buNone/>
            </a:pPr>
            <a:r>
              <a:rPr lang="en-US" smtClean="0">
                <a:cs typeface="Times New Roman" pitchFamily="18" charset="0"/>
              </a:rPr>
              <a:t>            [End of Step 3 loop]</a:t>
            </a:r>
          </a:p>
          <a:p>
            <a:pPr eaLnBrk="1" hangingPunct="1">
              <a:buFontTx/>
              <a:buNone/>
            </a:pPr>
            <a:r>
              <a:rPr lang="en-US" smtClean="0">
                <a:cs typeface="Times New Roman" pitchFamily="18" charset="0"/>
              </a:rPr>
              <a:t>Step 7: Return</a:t>
            </a:r>
          </a:p>
          <a:p>
            <a:pPr eaLnBrk="1" hangingPunct="1">
              <a:buFontTx/>
              <a:buNone/>
            </a:pPr>
            <a:endParaRPr lang="en-US" smtClean="0">
              <a:cs typeface="Times New Roman" pitchFamily="18" charset="0"/>
            </a:endParaRP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0" y="0"/>
            <a:ext cx="9144000" cy="6858000"/>
          </a:xfrm>
        </p:spPr>
        <p:txBody>
          <a:bodyPr>
            <a:normAutofit fontScale="92500"/>
          </a:bodyPr>
          <a:lstStyle/>
          <a:p>
            <a:pPr eaLnBrk="1" hangingPunct="1"/>
            <a:r>
              <a:rPr lang="en-US" dirty="0" smtClean="0"/>
              <a:t>Algorithm: QUICK(A, N, BEG, END, LOC)</a:t>
            </a:r>
          </a:p>
          <a:p>
            <a:pPr eaLnBrk="1" hangingPunct="1">
              <a:buFontTx/>
              <a:buNone/>
            </a:pPr>
            <a:r>
              <a:rPr lang="en-US" dirty="0" smtClean="0"/>
              <a:t>                       Here A is an array with N elements. Parameters BEG and     END contain the boundary values of the </a:t>
            </a:r>
            <a:r>
              <a:rPr lang="en-US" dirty="0" err="1" smtClean="0"/>
              <a:t>sublist</a:t>
            </a:r>
            <a:r>
              <a:rPr lang="en-US" dirty="0" smtClean="0"/>
              <a:t> of A to which this procedure applies. LOC keeps track of the position of the first element A[BEG] of the </a:t>
            </a:r>
            <a:r>
              <a:rPr lang="en-US" dirty="0" err="1" smtClean="0"/>
              <a:t>sublist</a:t>
            </a:r>
            <a:r>
              <a:rPr lang="en-US" dirty="0" smtClean="0"/>
              <a:t> during the procedure. The local variables LEFT and RIGHT will contain the boundary values of the list of elements that have not been scanned.</a:t>
            </a:r>
          </a:p>
          <a:p>
            <a:pPr eaLnBrk="1" hangingPunct="1">
              <a:buFontTx/>
              <a:buNone/>
            </a:pPr>
            <a:r>
              <a:rPr lang="en-US" dirty="0" smtClean="0"/>
              <a:t>Step 1: [Initialize]. Set LEFT:=BEG, RIGHT:=END and LOC:=BEG</a:t>
            </a:r>
          </a:p>
          <a:p>
            <a:pPr eaLnBrk="1" hangingPunct="1">
              <a:buFontTx/>
              <a:buNone/>
            </a:pPr>
            <a:r>
              <a:rPr lang="en-US" dirty="0" smtClean="0"/>
              <a:t>Step 2:  [Scan from right to left]</a:t>
            </a:r>
          </a:p>
          <a:p>
            <a:pPr eaLnBrk="1" hangingPunct="1">
              <a:buFontTx/>
              <a:buNone/>
            </a:pPr>
            <a:r>
              <a:rPr lang="en-US" dirty="0" smtClean="0"/>
              <a:t>           (a) Repeat while A[LOC] </a:t>
            </a:r>
            <a:r>
              <a:rPr lang="en-US" dirty="0" smtClean="0">
                <a:cs typeface="Times New Roman" pitchFamily="18" charset="0"/>
              </a:rPr>
              <a:t>≤ A[RIGHT] and LOC≠RIGHT:	</a:t>
            </a:r>
          </a:p>
          <a:p>
            <a:pPr eaLnBrk="1" hangingPunct="1">
              <a:buFontTx/>
              <a:buNone/>
            </a:pPr>
            <a:r>
              <a:rPr lang="en-US" dirty="0" smtClean="0">
                <a:cs typeface="Times New Roman" pitchFamily="18" charset="0"/>
              </a:rPr>
              <a:t>                RIGHT:=RIGHT-1</a:t>
            </a:r>
          </a:p>
          <a:p>
            <a:pPr eaLnBrk="1" hangingPunct="1">
              <a:buFontTx/>
              <a:buNone/>
            </a:pPr>
            <a:r>
              <a:rPr lang="en-US" dirty="0" smtClean="0">
                <a:cs typeface="Times New Roman" pitchFamily="18" charset="0"/>
              </a:rPr>
              <a:t>              [End of Loop]</a:t>
            </a:r>
          </a:p>
          <a:p>
            <a:pPr eaLnBrk="1" hangingPunct="1">
              <a:buFontTx/>
              <a:buNone/>
            </a:pPr>
            <a:r>
              <a:rPr lang="en-US" dirty="0" smtClean="0">
                <a:cs typeface="Times New Roman" pitchFamily="18" charset="0"/>
              </a:rPr>
              <a:t>           (b) If LOC=RIGHT, then: Return</a:t>
            </a:r>
          </a:p>
          <a:p>
            <a:pPr eaLnBrk="1" hangingPunct="1">
              <a:buFontTx/>
              <a:buNone/>
            </a:pPr>
            <a:r>
              <a:rPr lang="en-US" dirty="0" smtClean="0">
                <a:cs typeface="Times New Roman" pitchFamily="18" charset="0"/>
              </a:rPr>
              <a:t>            (c ) If A[LOC]&gt;A[RIGHT], then:</a:t>
            </a:r>
          </a:p>
          <a:p>
            <a:pPr eaLnBrk="1" hangingPunct="1">
              <a:buFontTx/>
              <a:buNone/>
            </a:pPr>
            <a:r>
              <a:rPr lang="en-US" dirty="0" smtClean="0">
                <a:cs typeface="Times New Roman" pitchFamily="18" charset="0"/>
              </a:rPr>
              <a:t>                  (</a:t>
            </a:r>
            <a:r>
              <a:rPr lang="en-US" dirty="0" err="1" smtClean="0">
                <a:cs typeface="Times New Roman" pitchFamily="18" charset="0"/>
              </a:rPr>
              <a:t>i</a:t>
            </a:r>
            <a:r>
              <a:rPr lang="en-US" dirty="0" smtClean="0">
                <a:cs typeface="Times New Roman" pitchFamily="18" charset="0"/>
              </a:rPr>
              <a:t>) [Interchange A[LOC] and A[RIGHT] ]</a:t>
            </a:r>
          </a:p>
          <a:p>
            <a:pPr eaLnBrk="1" hangingPunct="1">
              <a:buFontTx/>
              <a:buNone/>
            </a:pPr>
            <a:r>
              <a:rPr lang="en-US" dirty="0" smtClean="0">
                <a:cs typeface="Times New Roman" pitchFamily="18"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0" y="0"/>
            <a:ext cx="8991600" cy="6858000"/>
          </a:xfrm>
        </p:spPr>
        <p:txBody>
          <a:bodyPr>
            <a:normAutofit lnSpcReduction="10000"/>
          </a:bodyPr>
          <a:lstStyle/>
          <a:p>
            <a:pPr eaLnBrk="1" hangingPunct="1">
              <a:lnSpc>
                <a:spcPct val="80000"/>
              </a:lnSpc>
              <a:buFontTx/>
              <a:buNone/>
            </a:pPr>
            <a:r>
              <a:rPr lang="en-US" sz="1800" smtClean="0"/>
              <a:t>                 </a:t>
            </a:r>
            <a:r>
              <a:rPr lang="en-US" smtClean="0"/>
              <a:t>Set TEMP:=A[LOC]</a:t>
            </a:r>
          </a:p>
          <a:p>
            <a:pPr eaLnBrk="1" hangingPunct="1">
              <a:lnSpc>
                <a:spcPct val="80000"/>
              </a:lnSpc>
              <a:buFontTx/>
              <a:buNone/>
            </a:pPr>
            <a:r>
              <a:rPr lang="en-US" smtClean="0"/>
              <a:t>             Set A[LOC]:=A[RIGHT]</a:t>
            </a:r>
          </a:p>
          <a:p>
            <a:pPr eaLnBrk="1" hangingPunct="1">
              <a:lnSpc>
                <a:spcPct val="80000"/>
              </a:lnSpc>
              <a:buFontTx/>
              <a:buNone/>
            </a:pPr>
            <a:r>
              <a:rPr lang="en-US" smtClean="0"/>
              <a:t>             Set A[RIGHT]:=TEMP</a:t>
            </a:r>
          </a:p>
          <a:p>
            <a:pPr eaLnBrk="1" hangingPunct="1">
              <a:lnSpc>
                <a:spcPct val="80000"/>
              </a:lnSpc>
              <a:buFontTx/>
              <a:buNone/>
            </a:pPr>
            <a:r>
              <a:rPr lang="en-US" smtClean="0"/>
              <a:t>      (ii) Set LOC:=RIGHT</a:t>
            </a:r>
          </a:p>
          <a:p>
            <a:pPr eaLnBrk="1" hangingPunct="1">
              <a:lnSpc>
                <a:spcPct val="80000"/>
              </a:lnSpc>
              <a:buFontTx/>
              <a:buNone/>
            </a:pPr>
            <a:r>
              <a:rPr lang="en-US" smtClean="0"/>
              <a:t>      (iii) Go To Step 3</a:t>
            </a:r>
          </a:p>
          <a:p>
            <a:pPr eaLnBrk="1" hangingPunct="1">
              <a:lnSpc>
                <a:spcPct val="80000"/>
              </a:lnSpc>
              <a:buFontTx/>
              <a:buNone/>
            </a:pPr>
            <a:r>
              <a:rPr lang="en-US" smtClean="0"/>
              <a:t>            [End of If Structure]</a:t>
            </a:r>
          </a:p>
          <a:p>
            <a:pPr eaLnBrk="1" hangingPunct="1">
              <a:lnSpc>
                <a:spcPct val="80000"/>
              </a:lnSpc>
              <a:buFontTx/>
              <a:buNone/>
            </a:pPr>
            <a:endParaRPr lang="en-US" smtClean="0"/>
          </a:p>
          <a:p>
            <a:pPr eaLnBrk="1" hangingPunct="1">
              <a:lnSpc>
                <a:spcPct val="80000"/>
              </a:lnSpc>
              <a:buFontTx/>
              <a:buNone/>
            </a:pPr>
            <a:r>
              <a:rPr lang="en-US" smtClean="0"/>
              <a:t>Step 3: [Scan from left to right]</a:t>
            </a:r>
          </a:p>
          <a:p>
            <a:pPr eaLnBrk="1" hangingPunct="1">
              <a:lnSpc>
                <a:spcPct val="80000"/>
              </a:lnSpc>
              <a:buFontTx/>
              <a:buNone/>
            </a:pPr>
            <a:r>
              <a:rPr lang="en-US" smtClean="0"/>
              <a:t>           (a) Repeat while A[LEFT]</a:t>
            </a:r>
            <a:r>
              <a:rPr lang="en-US" smtClean="0">
                <a:cs typeface="Times New Roman" pitchFamily="18" charset="0"/>
              </a:rPr>
              <a:t>≤ A[LOC] and LEFT≠ LOC:</a:t>
            </a:r>
          </a:p>
          <a:p>
            <a:pPr eaLnBrk="1" hangingPunct="1">
              <a:lnSpc>
                <a:spcPct val="80000"/>
              </a:lnSpc>
              <a:buFontTx/>
              <a:buNone/>
            </a:pPr>
            <a:r>
              <a:rPr lang="en-US" smtClean="0">
                <a:cs typeface="Times New Roman" pitchFamily="18" charset="0"/>
              </a:rPr>
              <a:t>                 Set LEFT:=LEFT+1</a:t>
            </a:r>
          </a:p>
          <a:p>
            <a:pPr eaLnBrk="1" hangingPunct="1">
              <a:lnSpc>
                <a:spcPct val="80000"/>
              </a:lnSpc>
              <a:buFontTx/>
              <a:buNone/>
            </a:pPr>
            <a:r>
              <a:rPr lang="en-US" smtClean="0">
                <a:cs typeface="Times New Roman" pitchFamily="18" charset="0"/>
              </a:rPr>
              <a:t>              [End of Loop]</a:t>
            </a:r>
          </a:p>
          <a:p>
            <a:pPr eaLnBrk="1" hangingPunct="1">
              <a:lnSpc>
                <a:spcPct val="80000"/>
              </a:lnSpc>
              <a:buFontTx/>
              <a:buNone/>
            </a:pPr>
            <a:r>
              <a:rPr lang="en-US" smtClean="0">
                <a:cs typeface="Times New Roman" pitchFamily="18" charset="0"/>
              </a:rPr>
              <a:t>           (b) If LOC=LEFT, then: Return</a:t>
            </a:r>
          </a:p>
          <a:p>
            <a:pPr eaLnBrk="1" hangingPunct="1">
              <a:lnSpc>
                <a:spcPct val="80000"/>
              </a:lnSpc>
              <a:buFontTx/>
              <a:buNone/>
            </a:pPr>
            <a:r>
              <a:rPr lang="en-US" smtClean="0">
                <a:cs typeface="Times New Roman" pitchFamily="18" charset="0"/>
              </a:rPr>
              <a:t>            (c) If A[LEFT]&gt;A[LOC], then</a:t>
            </a:r>
          </a:p>
          <a:p>
            <a:pPr eaLnBrk="1" hangingPunct="1">
              <a:lnSpc>
                <a:spcPct val="80000"/>
              </a:lnSpc>
              <a:buFontTx/>
              <a:buNone/>
            </a:pPr>
            <a:r>
              <a:rPr lang="en-US" smtClean="0">
                <a:cs typeface="Times New Roman" pitchFamily="18" charset="0"/>
              </a:rPr>
              <a:t>                (i) [Interchange A[LEFT] and A[LOC] ]</a:t>
            </a:r>
          </a:p>
          <a:p>
            <a:pPr eaLnBrk="1" hangingPunct="1">
              <a:lnSpc>
                <a:spcPct val="80000"/>
              </a:lnSpc>
              <a:buFontTx/>
              <a:buNone/>
            </a:pPr>
            <a:endParaRPr lang="en-US" smtClean="0">
              <a:cs typeface="Times New Roman" pitchFamily="18" charset="0"/>
            </a:endParaRPr>
          </a:p>
          <a:p>
            <a:pPr eaLnBrk="1" hangingPunct="1">
              <a:lnSpc>
                <a:spcPct val="80000"/>
              </a:lnSpc>
              <a:buFontTx/>
              <a:buNone/>
            </a:pPr>
            <a:r>
              <a:rPr lang="en-US" sz="1800" smtClean="0">
                <a:cs typeface="Times New Roman" pitchFamily="18" charset="0"/>
              </a:rPr>
              <a:t>                       </a:t>
            </a:r>
          </a:p>
          <a:p>
            <a:pPr eaLnBrk="1" hangingPunct="1">
              <a:lnSpc>
                <a:spcPct val="80000"/>
              </a:lnSpc>
              <a:buFontTx/>
              <a:buNone/>
            </a:pPr>
            <a:endParaRPr lang="en-US" sz="1800" smtClean="0">
              <a:cs typeface="Times New Roman" pitchFamily="18" charset="0"/>
            </a:endParaRPr>
          </a:p>
          <a:p>
            <a:pPr eaLnBrk="1" hangingPunct="1">
              <a:lnSpc>
                <a:spcPct val="80000"/>
              </a:lnSpc>
              <a:buFontTx/>
              <a:buNone/>
            </a:pPr>
            <a:endParaRPr lang="en-US" sz="1800" smtClean="0"/>
          </a:p>
          <a:p>
            <a:pPr eaLnBrk="1" hangingPunct="1">
              <a:lnSpc>
                <a:spcPct val="80000"/>
              </a:lnSpc>
              <a:buFontTx/>
              <a:buNone/>
            </a:pPr>
            <a:r>
              <a:rPr lang="en-US" sz="180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0" y="0"/>
            <a:ext cx="8991600" cy="6858000"/>
          </a:xfrm>
        </p:spPr>
        <p:txBody>
          <a:bodyPr/>
          <a:lstStyle/>
          <a:p>
            <a:pPr eaLnBrk="1" hangingPunct="1">
              <a:buFontTx/>
              <a:buNone/>
            </a:pPr>
            <a:r>
              <a:rPr lang="en-US" smtClean="0"/>
              <a:t>               Set TEMP:=A[LOC]</a:t>
            </a:r>
          </a:p>
          <a:p>
            <a:pPr eaLnBrk="1" hangingPunct="1">
              <a:buFontTx/>
              <a:buNone/>
            </a:pPr>
            <a:r>
              <a:rPr lang="en-US" smtClean="0"/>
              <a:t>              Set A[LOC]:=A[LEFT]</a:t>
            </a:r>
          </a:p>
          <a:p>
            <a:pPr eaLnBrk="1" hangingPunct="1">
              <a:buFontTx/>
              <a:buNone/>
            </a:pPr>
            <a:r>
              <a:rPr lang="en-US" smtClean="0"/>
              <a:t>              Set A[LEFT]:=TEMP</a:t>
            </a:r>
          </a:p>
          <a:p>
            <a:pPr eaLnBrk="1" hangingPunct="1">
              <a:buFontTx/>
              <a:buNone/>
            </a:pPr>
            <a:r>
              <a:rPr lang="en-US" smtClean="0"/>
              <a:t>       (ii) Set LOC:=LEFT</a:t>
            </a:r>
          </a:p>
          <a:p>
            <a:pPr eaLnBrk="1" hangingPunct="1">
              <a:buFontTx/>
              <a:buNone/>
            </a:pPr>
            <a:r>
              <a:rPr lang="en-US" smtClean="0"/>
              <a:t>       (iii) Go To Step 2</a:t>
            </a:r>
          </a:p>
          <a:p>
            <a:pPr eaLnBrk="1" hangingPunct="1">
              <a:buFontTx/>
              <a:buNone/>
            </a:pPr>
            <a:r>
              <a:rPr lang="en-US" smtClean="0"/>
              <a:t>             [End of If Structure]</a:t>
            </a:r>
          </a:p>
          <a:p>
            <a:pPr eaLnBrk="1" hangingPunct="1"/>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idx="1"/>
          </p:nvPr>
        </p:nvSpPr>
        <p:spPr>
          <a:xfrm>
            <a:off x="0" y="0"/>
            <a:ext cx="9144000" cy="6858000"/>
          </a:xfrm>
        </p:spPr>
        <p:txBody>
          <a:bodyPr/>
          <a:lstStyle/>
          <a:p>
            <a:pPr eaLnBrk="1" hangingPunct="1">
              <a:lnSpc>
                <a:spcPct val="90000"/>
              </a:lnSpc>
            </a:pPr>
            <a:r>
              <a:rPr lang="en-US" sz="2000" smtClean="0"/>
              <a:t>Algorithm: </a:t>
            </a:r>
            <a:r>
              <a:rPr lang="en-US" sz="2000" b="1" smtClean="0"/>
              <a:t>Quicksort (DATA, FIRST, LAST)</a:t>
            </a:r>
          </a:p>
          <a:p>
            <a:pPr eaLnBrk="1" hangingPunct="1">
              <a:lnSpc>
                <a:spcPct val="90000"/>
              </a:lnSpc>
              <a:buFontTx/>
              <a:buNone/>
            </a:pPr>
            <a:r>
              <a:rPr lang="en-US" sz="2000" smtClean="0"/>
              <a:t>                       This algorithm sorts the array DATA with N elements.</a:t>
            </a:r>
          </a:p>
          <a:p>
            <a:pPr eaLnBrk="1" hangingPunct="1">
              <a:lnSpc>
                <a:spcPct val="90000"/>
              </a:lnSpc>
            </a:pPr>
            <a:r>
              <a:rPr lang="en-US" sz="2000" smtClean="0"/>
              <a:t>Step 1: [Initialization] Set low:=FIRST and high :=LAST and</a:t>
            </a:r>
          </a:p>
          <a:p>
            <a:pPr eaLnBrk="1" hangingPunct="1">
              <a:lnSpc>
                <a:spcPct val="90000"/>
              </a:lnSpc>
              <a:buFontTx/>
              <a:buNone/>
            </a:pPr>
            <a:r>
              <a:rPr lang="en-US" sz="2000" smtClean="0"/>
              <a:t>                  pivot:= DATA[ (low+high)/2 ][Middle element of array]</a:t>
            </a:r>
          </a:p>
          <a:p>
            <a:pPr eaLnBrk="1" hangingPunct="1">
              <a:lnSpc>
                <a:spcPct val="90000"/>
              </a:lnSpc>
            </a:pPr>
            <a:r>
              <a:rPr lang="en-US" sz="2000" smtClean="0"/>
              <a:t>Step 2: Repeat while low </a:t>
            </a:r>
            <a:r>
              <a:rPr lang="en-US" sz="2000" smtClean="0">
                <a:cs typeface="Times New Roman" pitchFamily="18" charset="0"/>
              </a:rPr>
              <a:t>≤ high:</a:t>
            </a:r>
          </a:p>
          <a:p>
            <a:pPr eaLnBrk="1" hangingPunct="1">
              <a:lnSpc>
                <a:spcPct val="90000"/>
              </a:lnSpc>
            </a:pPr>
            <a:r>
              <a:rPr lang="en-US" sz="2000" smtClean="0">
                <a:cs typeface="Times New Roman" pitchFamily="18" charset="0"/>
              </a:rPr>
              <a:t>Step 3: Repeat while DATA [low] &lt; pivot:</a:t>
            </a:r>
          </a:p>
          <a:p>
            <a:pPr eaLnBrk="1" hangingPunct="1">
              <a:lnSpc>
                <a:spcPct val="90000"/>
              </a:lnSpc>
              <a:buFontTx/>
              <a:buNone/>
            </a:pPr>
            <a:r>
              <a:rPr lang="en-US" sz="2000" smtClean="0">
                <a:cs typeface="Times New Roman" pitchFamily="18" charset="0"/>
              </a:rPr>
              <a:t>                 Set low:= low +1</a:t>
            </a:r>
          </a:p>
          <a:p>
            <a:pPr eaLnBrk="1" hangingPunct="1">
              <a:lnSpc>
                <a:spcPct val="90000"/>
              </a:lnSpc>
              <a:buFontTx/>
              <a:buNone/>
            </a:pPr>
            <a:r>
              <a:rPr lang="en-US" sz="2000" smtClean="0">
                <a:cs typeface="Times New Roman" pitchFamily="18" charset="0"/>
              </a:rPr>
              <a:t>                 [End of step 3 loop] </a:t>
            </a:r>
          </a:p>
          <a:p>
            <a:pPr eaLnBrk="1" hangingPunct="1">
              <a:lnSpc>
                <a:spcPct val="90000"/>
              </a:lnSpc>
            </a:pPr>
            <a:r>
              <a:rPr lang="en-US" sz="2000" smtClean="0">
                <a:cs typeface="Times New Roman" pitchFamily="18" charset="0"/>
              </a:rPr>
              <a:t>Step 4: Repeat while DATA [high] &gt; pivot:</a:t>
            </a:r>
          </a:p>
          <a:p>
            <a:pPr eaLnBrk="1" hangingPunct="1">
              <a:lnSpc>
                <a:spcPct val="90000"/>
              </a:lnSpc>
              <a:buFontTx/>
              <a:buNone/>
            </a:pPr>
            <a:r>
              <a:rPr lang="en-US" sz="2000" smtClean="0">
                <a:cs typeface="Times New Roman" pitchFamily="18" charset="0"/>
              </a:rPr>
              <a:t>                 Set high:= high -1 </a:t>
            </a:r>
          </a:p>
          <a:p>
            <a:pPr eaLnBrk="1" hangingPunct="1">
              <a:lnSpc>
                <a:spcPct val="90000"/>
              </a:lnSpc>
              <a:buFontTx/>
              <a:buNone/>
            </a:pPr>
            <a:r>
              <a:rPr lang="en-US" sz="2000" smtClean="0">
                <a:cs typeface="Times New Roman" pitchFamily="18" charset="0"/>
              </a:rPr>
              <a:t>                 [End of step 4 loop] </a:t>
            </a:r>
          </a:p>
          <a:p>
            <a:pPr eaLnBrk="1" hangingPunct="1">
              <a:lnSpc>
                <a:spcPct val="90000"/>
              </a:lnSpc>
            </a:pPr>
            <a:r>
              <a:rPr lang="en-US" sz="2000" smtClean="0">
                <a:cs typeface="Times New Roman" pitchFamily="18" charset="0"/>
              </a:rPr>
              <a:t>Step 5: If low ≤ high, then:</a:t>
            </a:r>
          </a:p>
          <a:p>
            <a:pPr eaLnBrk="1" hangingPunct="1">
              <a:lnSpc>
                <a:spcPct val="90000"/>
              </a:lnSpc>
              <a:buFontTx/>
              <a:buNone/>
            </a:pPr>
            <a:r>
              <a:rPr lang="en-US" sz="2000" smtClean="0">
                <a:cs typeface="Times New Roman" pitchFamily="18" charset="0"/>
              </a:rPr>
              <a:t>                Set temp:= DATA [low]</a:t>
            </a:r>
          </a:p>
          <a:p>
            <a:pPr eaLnBrk="1" hangingPunct="1">
              <a:lnSpc>
                <a:spcPct val="90000"/>
              </a:lnSpc>
              <a:buFontTx/>
              <a:buNone/>
            </a:pPr>
            <a:r>
              <a:rPr lang="en-US" sz="2000" smtClean="0">
                <a:cs typeface="Times New Roman" pitchFamily="18" charset="0"/>
              </a:rPr>
              <a:t>                Set DATA [low]:=DATA [high]</a:t>
            </a:r>
          </a:p>
          <a:p>
            <a:pPr eaLnBrk="1" hangingPunct="1">
              <a:lnSpc>
                <a:spcPct val="90000"/>
              </a:lnSpc>
              <a:buFontTx/>
              <a:buNone/>
            </a:pPr>
            <a:r>
              <a:rPr lang="en-US" sz="2000" smtClean="0">
                <a:cs typeface="Times New Roman" pitchFamily="18" charset="0"/>
              </a:rPr>
              <a:t>                Set DATA [high]:= temp</a:t>
            </a:r>
          </a:p>
          <a:p>
            <a:pPr eaLnBrk="1" hangingPunct="1">
              <a:lnSpc>
                <a:spcPct val="90000"/>
              </a:lnSpc>
              <a:buFontTx/>
              <a:buNone/>
            </a:pPr>
            <a:r>
              <a:rPr lang="en-US" sz="2000" smtClean="0">
                <a:cs typeface="Times New Roman" pitchFamily="18" charset="0"/>
              </a:rPr>
              <a:t>                Set low:= low +1</a:t>
            </a:r>
          </a:p>
          <a:p>
            <a:pPr eaLnBrk="1" hangingPunct="1">
              <a:lnSpc>
                <a:spcPct val="90000"/>
              </a:lnSpc>
              <a:buFontTx/>
              <a:buNone/>
            </a:pPr>
            <a:r>
              <a:rPr lang="en-US" sz="2000" smtClean="0">
                <a:cs typeface="Times New Roman" pitchFamily="18" charset="0"/>
              </a:rPr>
              <a:t>                Set high:= high -1</a:t>
            </a:r>
          </a:p>
          <a:p>
            <a:pPr eaLnBrk="1" hangingPunct="1">
              <a:lnSpc>
                <a:spcPct val="90000"/>
              </a:lnSpc>
              <a:buFontTx/>
              <a:buNone/>
            </a:pPr>
            <a:r>
              <a:rPr lang="en-US" sz="2000" smtClean="0">
                <a:cs typeface="Times New Roman" pitchFamily="18" charset="0"/>
              </a:rPr>
              <a:t>                [End of if structure]     </a:t>
            </a:r>
          </a:p>
          <a:p>
            <a:pPr eaLnBrk="1" hangingPunct="1">
              <a:lnSpc>
                <a:spcPct val="90000"/>
              </a:lnSpc>
              <a:buFontTx/>
              <a:buNone/>
            </a:pPr>
            <a:r>
              <a:rPr lang="en-US" sz="2000" smtClean="0"/>
              <a:t>                [End of step 2 Loop]</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a:xfrm>
            <a:off x="0" y="0"/>
            <a:ext cx="9144000" cy="6858000"/>
          </a:xfrm>
        </p:spPr>
        <p:txBody>
          <a:bodyPr/>
          <a:lstStyle/>
          <a:p>
            <a:pPr eaLnBrk="1" hangingPunct="1"/>
            <a:r>
              <a:rPr lang="en-US" smtClean="0"/>
              <a:t>Step 6: If first &lt; high, then:</a:t>
            </a:r>
          </a:p>
          <a:p>
            <a:pPr eaLnBrk="1" hangingPunct="1">
              <a:buFontTx/>
              <a:buNone/>
            </a:pPr>
            <a:r>
              <a:rPr lang="en-US" smtClean="0"/>
              <a:t>                Quicksort (DATA, first, high)</a:t>
            </a:r>
          </a:p>
          <a:p>
            <a:pPr eaLnBrk="1" hangingPunct="1">
              <a:buFontTx/>
              <a:buNone/>
            </a:pPr>
            <a:r>
              <a:rPr lang="en-US" smtClean="0"/>
              <a:t>                [End of if structure]</a:t>
            </a:r>
          </a:p>
          <a:p>
            <a:pPr eaLnBrk="1" hangingPunct="1"/>
            <a:r>
              <a:rPr lang="en-US" smtClean="0"/>
              <a:t>Step 7: If low &lt; last, then:</a:t>
            </a:r>
          </a:p>
          <a:p>
            <a:pPr eaLnBrk="1" hangingPunct="1">
              <a:buFontTx/>
              <a:buNone/>
            </a:pPr>
            <a:r>
              <a:rPr lang="en-US" smtClean="0"/>
              <a:t>                Quicksort (DATA, low, last)</a:t>
            </a:r>
          </a:p>
          <a:p>
            <a:pPr eaLnBrk="1" hangingPunct="1">
              <a:buFontTx/>
              <a:buNone/>
            </a:pPr>
            <a:r>
              <a:rPr lang="en-US" smtClean="0"/>
              <a:t>                [End of if structure]</a:t>
            </a:r>
          </a:p>
          <a:p>
            <a:pPr eaLnBrk="1" hangingPunct="1"/>
            <a:r>
              <a:rPr lang="en-US" smtClean="0"/>
              <a:t>Step 8: Exit</a:t>
            </a:r>
          </a:p>
          <a:p>
            <a:pPr eaLnBrk="1" hangingPunct="1"/>
            <a:endParaRPr 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TotalTime>
  <Words>1099</Words>
  <Application>Microsoft Office PowerPoint</Application>
  <PresentationFormat>On-screen Show (4:3)</PresentationFormat>
  <Paragraphs>99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Quick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Techniques in Data Structure</dc:title>
  <dc:creator>AMAN</dc:creator>
  <cp:lastModifiedBy>Admin</cp:lastModifiedBy>
  <cp:revision>7</cp:revision>
  <dcterms:created xsi:type="dcterms:W3CDTF">2014-02-03T08:26:56Z</dcterms:created>
  <dcterms:modified xsi:type="dcterms:W3CDTF">2017-08-31T05:51:48Z</dcterms:modified>
</cp:coreProperties>
</file>