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329"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E83F5-688C-458C-853D-FB4D87EF966E}" type="datetimeFigureOut">
              <a:rPr lang="en-US" smtClean="0"/>
              <a:pPr/>
              <a:t>12/4/2018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92BFD0-A03D-42A3-B1BD-111B4195250D}" type="slidenum">
              <a:rPr lang="en-US" smtClean="0"/>
              <a:pPr/>
              <a:t>‹#›</a:t>
            </a:fld>
            <a:endParaRPr lang="en-US"/>
          </a:p>
        </p:txBody>
      </p:sp>
    </p:spTree>
    <p:extLst>
      <p:ext uri="{BB962C8B-B14F-4D97-AF65-F5344CB8AC3E}">
        <p14:creationId xmlns:p14="http://schemas.microsoft.com/office/powerpoint/2010/main" val="1334975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486689-C876-4465-B361-ABBB313A8B01}" type="datetime1">
              <a:rPr lang="en-US" smtClean="0"/>
              <a:pPr/>
              <a:t>12/4/2018</a:t>
            </a:fld>
            <a:endParaRPr lang="en-US"/>
          </a:p>
        </p:txBody>
      </p:sp>
      <p:sp>
        <p:nvSpPr>
          <p:cNvPr id="19" name="Footer Placeholder 18"/>
          <p:cNvSpPr>
            <a:spLocks noGrp="1"/>
          </p:cNvSpPr>
          <p:nvPr>
            <p:ph type="ftr" sz="quarter" idx="11"/>
          </p:nvPr>
        </p:nvSpPr>
        <p:spPr/>
        <p:txBody>
          <a:bodyPr/>
          <a:lstStyle/>
          <a:p>
            <a:r>
              <a:rPr lang="en-US"/>
              <a:t>www.csemcq.com</a:t>
            </a:r>
          </a:p>
        </p:txBody>
      </p:sp>
      <p:sp>
        <p:nvSpPr>
          <p:cNvPr id="27" name="Slide Number Placeholder 26"/>
          <p:cNvSpPr>
            <a:spLocks noGrp="1"/>
          </p:cNvSpPr>
          <p:nvPr>
            <p:ph type="sldNum" sz="quarter" idx="12"/>
          </p:nvPr>
        </p:nvSpPr>
        <p:spPr/>
        <p:txBody>
          <a:bodyPr/>
          <a:lstStyle/>
          <a:p>
            <a:fld id="{512E3ACB-8649-4173-B19F-99CCAF00652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3CCF46-C9EE-455C-97F9-AE8EFC3955AC}" type="datetime1">
              <a:rPr lang="en-US" smtClean="0"/>
              <a:pPr/>
              <a:t>12/4/2018</a:t>
            </a:fld>
            <a:endParaRPr lang="en-US"/>
          </a:p>
        </p:txBody>
      </p:sp>
      <p:sp>
        <p:nvSpPr>
          <p:cNvPr id="5" name="Footer Placeholder 4"/>
          <p:cNvSpPr>
            <a:spLocks noGrp="1"/>
          </p:cNvSpPr>
          <p:nvPr>
            <p:ph type="ftr" sz="quarter" idx="11"/>
          </p:nvPr>
        </p:nvSpPr>
        <p:spPr/>
        <p:txBody>
          <a:bodyPr/>
          <a:lstStyle/>
          <a:p>
            <a:r>
              <a:rPr lang="en-US"/>
              <a:t>www.csemcq.com</a:t>
            </a:r>
          </a:p>
        </p:txBody>
      </p:sp>
      <p:sp>
        <p:nvSpPr>
          <p:cNvPr id="6" name="Slide Number Placeholder 5"/>
          <p:cNvSpPr>
            <a:spLocks noGrp="1"/>
          </p:cNvSpPr>
          <p:nvPr>
            <p:ph type="sldNum" sz="quarter" idx="12"/>
          </p:nvPr>
        </p:nvSpPr>
        <p:spPr/>
        <p:txBody>
          <a:bodyPr/>
          <a:lstStyle/>
          <a:p>
            <a:fld id="{512E3ACB-8649-4173-B19F-99CCAF0065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C0E352-B09D-4A07-9410-DD9E78500A8A}" type="datetime1">
              <a:rPr lang="en-US" smtClean="0"/>
              <a:pPr/>
              <a:t>12/4/2018</a:t>
            </a:fld>
            <a:endParaRPr lang="en-US"/>
          </a:p>
        </p:txBody>
      </p:sp>
      <p:sp>
        <p:nvSpPr>
          <p:cNvPr id="5" name="Footer Placeholder 4"/>
          <p:cNvSpPr>
            <a:spLocks noGrp="1"/>
          </p:cNvSpPr>
          <p:nvPr>
            <p:ph type="ftr" sz="quarter" idx="11"/>
          </p:nvPr>
        </p:nvSpPr>
        <p:spPr/>
        <p:txBody>
          <a:bodyPr/>
          <a:lstStyle/>
          <a:p>
            <a:r>
              <a:rPr lang="en-US"/>
              <a:t>www.csemcq.com</a:t>
            </a:r>
          </a:p>
        </p:txBody>
      </p:sp>
      <p:sp>
        <p:nvSpPr>
          <p:cNvPr id="6" name="Slide Number Placeholder 5"/>
          <p:cNvSpPr>
            <a:spLocks noGrp="1"/>
          </p:cNvSpPr>
          <p:nvPr>
            <p:ph type="sldNum" sz="quarter" idx="12"/>
          </p:nvPr>
        </p:nvSpPr>
        <p:spPr/>
        <p:txBody>
          <a:bodyPr/>
          <a:lstStyle/>
          <a:p>
            <a:fld id="{512E3ACB-8649-4173-B19F-99CCAF0065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24F20C-6901-4749-88D4-0FFFC0713277}" type="datetime1">
              <a:rPr lang="en-US" smtClean="0"/>
              <a:pPr/>
              <a:t>12/4/2018</a:t>
            </a:fld>
            <a:endParaRPr lang="en-US"/>
          </a:p>
        </p:txBody>
      </p:sp>
      <p:sp>
        <p:nvSpPr>
          <p:cNvPr id="5" name="Footer Placeholder 4"/>
          <p:cNvSpPr>
            <a:spLocks noGrp="1"/>
          </p:cNvSpPr>
          <p:nvPr>
            <p:ph type="ftr" sz="quarter" idx="11"/>
          </p:nvPr>
        </p:nvSpPr>
        <p:spPr/>
        <p:txBody>
          <a:bodyPr/>
          <a:lstStyle/>
          <a:p>
            <a:r>
              <a:rPr lang="en-US"/>
              <a:t>www.csemcq.com</a:t>
            </a:r>
          </a:p>
        </p:txBody>
      </p:sp>
      <p:sp>
        <p:nvSpPr>
          <p:cNvPr id="6" name="Slide Number Placeholder 5"/>
          <p:cNvSpPr>
            <a:spLocks noGrp="1"/>
          </p:cNvSpPr>
          <p:nvPr>
            <p:ph type="sldNum" sz="quarter" idx="12"/>
          </p:nvPr>
        </p:nvSpPr>
        <p:spPr/>
        <p:txBody>
          <a:bodyPr/>
          <a:lstStyle/>
          <a:p>
            <a:fld id="{512E3ACB-8649-4173-B19F-99CCAF0065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25F7B00-4B39-4EE5-A5F2-4DDB94B7EB4B}" type="datetime1">
              <a:rPr lang="en-US" smtClean="0"/>
              <a:pPr/>
              <a:t>12/4/2018</a:t>
            </a:fld>
            <a:endParaRPr lang="en-US"/>
          </a:p>
        </p:txBody>
      </p:sp>
      <p:sp>
        <p:nvSpPr>
          <p:cNvPr id="5" name="Footer Placeholder 4"/>
          <p:cNvSpPr>
            <a:spLocks noGrp="1"/>
          </p:cNvSpPr>
          <p:nvPr>
            <p:ph type="ftr" sz="quarter" idx="11"/>
          </p:nvPr>
        </p:nvSpPr>
        <p:spPr/>
        <p:txBody>
          <a:bodyPr/>
          <a:lstStyle/>
          <a:p>
            <a:r>
              <a:rPr lang="en-US"/>
              <a:t>www.csemcq.com</a:t>
            </a:r>
          </a:p>
        </p:txBody>
      </p:sp>
      <p:sp>
        <p:nvSpPr>
          <p:cNvPr id="6" name="Slide Number Placeholder 5"/>
          <p:cNvSpPr>
            <a:spLocks noGrp="1"/>
          </p:cNvSpPr>
          <p:nvPr>
            <p:ph type="sldNum" sz="quarter" idx="12"/>
          </p:nvPr>
        </p:nvSpPr>
        <p:spPr/>
        <p:txBody>
          <a:bodyPr/>
          <a:lstStyle/>
          <a:p>
            <a:fld id="{512E3ACB-8649-4173-B19F-99CCAF00652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70FE315-473C-43B9-A170-1F39E6EB8041}" type="datetime1">
              <a:rPr lang="en-US" smtClean="0"/>
              <a:pPr/>
              <a:t>12/4/2018</a:t>
            </a:fld>
            <a:endParaRPr lang="en-US"/>
          </a:p>
        </p:txBody>
      </p:sp>
      <p:sp>
        <p:nvSpPr>
          <p:cNvPr id="6" name="Footer Placeholder 5"/>
          <p:cNvSpPr>
            <a:spLocks noGrp="1"/>
          </p:cNvSpPr>
          <p:nvPr>
            <p:ph type="ftr" sz="quarter" idx="11"/>
          </p:nvPr>
        </p:nvSpPr>
        <p:spPr/>
        <p:txBody>
          <a:bodyPr/>
          <a:lstStyle/>
          <a:p>
            <a:r>
              <a:rPr lang="en-US"/>
              <a:t>www.csemcq.com</a:t>
            </a:r>
          </a:p>
        </p:txBody>
      </p:sp>
      <p:sp>
        <p:nvSpPr>
          <p:cNvPr id="7" name="Slide Number Placeholder 6"/>
          <p:cNvSpPr>
            <a:spLocks noGrp="1"/>
          </p:cNvSpPr>
          <p:nvPr>
            <p:ph type="sldNum" sz="quarter" idx="12"/>
          </p:nvPr>
        </p:nvSpPr>
        <p:spPr/>
        <p:txBody>
          <a:bodyPr/>
          <a:lstStyle/>
          <a:p>
            <a:fld id="{512E3ACB-8649-4173-B19F-99CCAF0065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A94C15C-825E-4388-B036-13843BE04882}" type="datetime1">
              <a:rPr lang="en-US" smtClean="0"/>
              <a:pPr/>
              <a:t>12/4/2018</a:t>
            </a:fld>
            <a:endParaRPr lang="en-US"/>
          </a:p>
        </p:txBody>
      </p:sp>
      <p:sp>
        <p:nvSpPr>
          <p:cNvPr id="8" name="Footer Placeholder 7"/>
          <p:cNvSpPr>
            <a:spLocks noGrp="1"/>
          </p:cNvSpPr>
          <p:nvPr>
            <p:ph type="ftr" sz="quarter" idx="11"/>
          </p:nvPr>
        </p:nvSpPr>
        <p:spPr/>
        <p:txBody>
          <a:bodyPr/>
          <a:lstStyle/>
          <a:p>
            <a:r>
              <a:rPr lang="en-US"/>
              <a:t>www.csemcq.com</a:t>
            </a:r>
          </a:p>
        </p:txBody>
      </p:sp>
      <p:sp>
        <p:nvSpPr>
          <p:cNvPr id="9" name="Slide Number Placeholder 8"/>
          <p:cNvSpPr>
            <a:spLocks noGrp="1"/>
          </p:cNvSpPr>
          <p:nvPr>
            <p:ph type="sldNum" sz="quarter" idx="12"/>
          </p:nvPr>
        </p:nvSpPr>
        <p:spPr/>
        <p:txBody>
          <a:bodyPr/>
          <a:lstStyle/>
          <a:p>
            <a:fld id="{512E3ACB-8649-4173-B19F-99CCAF0065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B49D1DD-A396-4104-808F-0007910EEF1A}" type="datetime1">
              <a:rPr lang="en-US" smtClean="0"/>
              <a:pPr/>
              <a:t>12/4/2018</a:t>
            </a:fld>
            <a:endParaRPr lang="en-US"/>
          </a:p>
        </p:txBody>
      </p:sp>
      <p:sp>
        <p:nvSpPr>
          <p:cNvPr id="4" name="Footer Placeholder 3"/>
          <p:cNvSpPr>
            <a:spLocks noGrp="1"/>
          </p:cNvSpPr>
          <p:nvPr>
            <p:ph type="ftr" sz="quarter" idx="11"/>
          </p:nvPr>
        </p:nvSpPr>
        <p:spPr/>
        <p:txBody>
          <a:bodyPr/>
          <a:lstStyle/>
          <a:p>
            <a:r>
              <a:rPr lang="en-US"/>
              <a:t>www.csemcq.com</a:t>
            </a:r>
          </a:p>
        </p:txBody>
      </p:sp>
      <p:sp>
        <p:nvSpPr>
          <p:cNvPr id="5" name="Slide Number Placeholder 4"/>
          <p:cNvSpPr>
            <a:spLocks noGrp="1"/>
          </p:cNvSpPr>
          <p:nvPr>
            <p:ph type="sldNum" sz="quarter" idx="12"/>
          </p:nvPr>
        </p:nvSpPr>
        <p:spPr/>
        <p:txBody>
          <a:bodyPr/>
          <a:lstStyle/>
          <a:p>
            <a:fld id="{512E3ACB-8649-4173-B19F-99CCAF0065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28E80-00C4-4DF7-B84C-89F67BD5BB2E}" type="datetime1">
              <a:rPr lang="en-US" smtClean="0"/>
              <a:pPr/>
              <a:t>12/4/2018</a:t>
            </a:fld>
            <a:endParaRPr lang="en-US"/>
          </a:p>
        </p:txBody>
      </p:sp>
      <p:sp>
        <p:nvSpPr>
          <p:cNvPr id="3" name="Footer Placeholder 2"/>
          <p:cNvSpPr>
            <a:spLocks noGrp="1"/>
          </p:cNvSpPr>
          <p:nvPr>
            <p:ph type="ftr" sz="quarter" idx="11"/>
          </p:nvPr>
        </p:nvSpPr>
        <p:spPr/>
        <p:txBody>
          <a:bodyPr/>
          <a:lstStyle/>
          <a:p>
            <a:r>
              <a:rPr lang="en-US"/>
              <a:t>www.csemcq.com</a:t>
            </a:r>
          </a:p>
        </p:txBody>
      </p:sp>
      <p:sp>
        <p:nvSpPr>
          <p:cNvPr id="4" name="Slide Number Placeholder 3"/>
          <p:cNvSpPr>
            <a:spLocks noGrp="1"/>
          </p:cNvSpPr>
          <p:nvPr>
            <p:ph type="sldNum" sz="quarter" idx="12"/>
          </p:nvPr>
        </p:nvSpPr>
        <p:spPr/>
        <p:txBody>
          <a:bodyPr/>
          <a:lstStyle/>
          <a:p>
            <a:fld id="{512E3ACB-8649-4173-B19F-99CCAF0065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78B0BEA-6189-4145-B9DA-8C8264384DC5}" type="datetime1">
              <a:rPr lang="en-US" smtClean="0"/>
              <a:pPr/>
              <a:t>12/4/2018</a:t>
            </a:fld>
            <a:endParaRPr lang="en-US"/>
          </a:p>
        </p:txBody>
      </p:sp>
      <p:sp>
        <p:nvSpPr>
          <p:cNvPr id="6" name="Footer Placeholder 5"/>
          <p:cNvSpPr>
            <a:spLocks noGrp="1"/>
          </p:cNvSpPr>
          <p:nvPr>
            <p:ph type="ftr" sz="quarter" idx="11"/>
          </p:nvPr>
        </p:nvSpPr>
        <p:spPr/>
        <p:txBody>
          <a:bodyPr/>
          <a:lstStyle/>
          <a:p>
            <a:r>
              <a:rPr lang="en-US"/>
              <a:t>www.csemcq.com</a:t>
            </a:r>
          </a:p>
        </p:txBody>
      </p:sp>
      <p:sp>
        <p:nvSpPr>
          <p:cNvPr id="7" name="Slide Number Placeholder 6"/>
          <p:cNvSpPr>
            <a:spLocks noGrp="1"/>
          </p:cNvSpPr>
          <p:nvPr>
            <p:ph type="sldNum" sz="quarter" idx="12"/>
          </p:nvPr>
        </p:nvSpPr>
        <p:spPr/>
        <p:txBody>
          <a:bodyPr/>
          <a:lstStyle/>
          <a:p>
            <a:fld id="{512E3ACB-8649-4173-B19F-99CCAF0065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8B5BA24-AAC1-4AB9-9F39-57C3C25F5710}" type="datetime1">
              <a:rPr lang="en-US" smtClean="0"/>
              <a:pPr/>
              <a:t>12/4/2018</a:t>
            </a:fld>
            <a:endParaRPr lang="en-US"/>
          </a:p>
        </p:txBody>
      </p:sp>
      <p:sp>
        <p:nvSpPr>
          <p:cNvPr id="6" name="Footer Placeholder 5"/>
          <p:cNvSpPr>
            <a:spLocks noGrp="1"/>
          </p:cNvSpPr>
          <p:nvPr>
            <p:ph type="ftr" sz="quarter" idx="11"/>
          </p:nvPr>
        </p:nvSpPr>
        <p:spPr/>
        <p:txBody>
          <a:bodyPr/>
          <a:lstStyle/>
          <a:p>
            <a:r>
              <a:rPr lang="en-US"/>
              <a:t>www.csemcq.com</a:t>
            </a:r>
          </a:p>
        </p:txBody>
      </p:sp>
      <p:sp>
        <p:nvSpPr>
          <p:cNvPr id="7" name="Slide Number Placeholder 6"/>
          <p:cNvSpPr>
            <a:spLocks noGrp="1"/>
          </p:cNvSpPr>
          <p:nvPr>
            <p:ph type="sldNum" sz="quarter" idx="12"/>
          </p:nvPr>
        </p:nvSpPr>
        <p:spPr>
          <a:xfrm>
            <a:off x="8077200" y="6356350"/>
            <a:ext cx="609600" cy="365125"/>
          </a:xfrm>
        </p:spPr>
        <p:txBody>
          <a:bodyPr/>
          <a:lstStyle/>
          <a:p>
            <a:fld id="{512E3ACB-8649-4173-B19F-99CCAF00652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91B37F7-FAED-4534-8413-560C96ECE4EE}" type="datetime1">
              <a:rPr lang="en-US" smtClean="0"/>
              <a:pPr/>
              <a:t>12/4/2018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www.csemcq.com</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12E3ACB-8649-4173-B19F-99CCAF00652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Data Structure </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noChangeArrowheads="1"/>
          </p:cNvSpPr>
          <p:nvPr>
            <p:ph idx="1"/>
          </p:nvPr>
        </p:nvSpPr>
        <p:spPr>
          <a:xfrm>
            <a:off x="0" y="0"/>
            <a:ext cx="9144000" cy="6858000"/>
          </a:xfrm>
        </p:spPr>
        <p:txBody>
          <a:bodyPr>
            <a:normAutofit lnSpcReduction="10000"/>
          </a:bodyPr>
          <a:lstStyle/>
          <a:p>
            <a:pPr algn="ctr" eaLnBrk="1" hangingPunct="1">
              <a:lnSpc>
                <a:spcPct val="90000"/>
              </a:lnSpc>
              <a:buFontTx/>
              <a:buNone/>
            </a:pPr>
            <a:r>
              <a:rPr lang="en-US" b="1" u="sng"/>
              <a:t>Representing Binary Trees in memory</a:t>
            </a:r>
          </a:p>
          <a:p>
            <a:pPr eaLnBrk="1" hangingPunct="1">
              <a:lnSpc>
                <a:spcPct val="90000"/>
              </a:lnSpc>
            </a:pPr>
            <a:r>
              <a:rPr lang="en-US"/>
              <a:t>Binary trees can be represented </a:t>
            </a:r>
          </a:p>
          <a:p>
            <a:pPr eaLnBrk="1" hangingPunct="1">
              <a:lnSpc>
                <a:spcPct val="90000"/>
              </a:lnSpc>
            </a:pPr>
            <a:r>
              <a:rPr lang="en-US"/>
              <a:t>using linked list</a:t>
            </a:r>
          </a:p>
          <a:p>
            <a:pPr eaLnBrk="1" hangingPunct="1">
              <a:lnSpc>
                <a:spcPct val="90000"/>
              </a:lnSpc>
            </a:pPr>
            <a:r>
              <a:rPr lang="en-US"/>
              <a:t>using a single array called the sequential representation of tree</a:t>
            </a:r>
          </a:p>
          <a:p>
            <a:pPr eaLnBrk="1" hangingPunct="1">
              <a:lnSpc>
                <a:spcPct val="90000"/>
              </a:lnSpc>
            </a:pPr>
            <a:r>
              <a:rPr lang="en-US" b="1"/>
              <a:t>Sequential representation of Binary Trees-</a:t>
            </a:r>
            <a:r>
              <a:rPr lang="en-US"/>
              <a:t> This representation uses only a single linear array Tree as follows:</a:t>
            </a:r>
          </a:p>
          <a:p>
            <a:pPr eaLnBrk="1" hangingPunct="1">
              <a:lnSpc>
                <a:spcPct val="90000"/>
              </a:lnSpc>
            </a:pPr>
            <a:r>
              <a:rPr lang="en-US"/>
              <a:t>The root R of T is stored in TREE[1]</a:t>
            </a:r>
          </a:p>
          <a:p>
            <a:pPr eaLnBrk="1" hangingPunct="1">
              <a:lnSpc>
                <a:spcPct val="90000"/>
              </a:lnSpc>
            </a:pPr>
            <a:r>
              <a:rPr lang="en-US"/>
              <a:t>If a node N occupies TREE[K], then its left child is stored in TREE[2*K] and its right child is stored in TREE[2*K+1]            </a:t>
            </a:r>
          </a:p>
          <a:p>
            <a:pPr eaLnBrk="1" hangingPunct="1">
              <a:lnSpc>
                <a:spcPct val="90000"/>
              </a:lnSpc>
              <a:buFontTx/>
              <a:buNone/>
            </a:pPr>
            <a:r>
              <a:rPr lang="en-US"/>
              <a:t>                                    45 </a:t>
            </a:r>
          </a:p>
          <a:p>
            <a:pPr eaLnBrk="1" hangingPunct="1">
              <a:lnSpc>
                <a:spcPct val="90000"/>
              </a:lnSpc>
              <a:buFontTx/>
              <a:buNone/>
            </a:pPr>
            <a:endParaRPr lang="en-US"/>
          </a:p>
          <a:p>
            <a:pPr eaLnBrk="1" hangingPunct="1">
              <a:lnSpc>
                <a:spcPct val="90000"/>
              </a:lnSpc>
              <a:buFontTx/>
              <a:buNone/>
            </a:pPr>
            <a:r>
              <a:rPr lang="en-US"/>
              <a:t>                       22                        77</a:t>
            </a:r>
          </a:p>
          <a:p>
            <a:pPr eaLnBrk="1" hangingPunct="1">
              <a:lnSpc>
                <a:spcPct val="90000"/>
              </a:lnSpc>
              <a:buFontTx/>
              <a:buNone/>
            </a:pPr>
            <a:endParaRPr lang="en-US"/>
          </a:p>
          <a:p>
            <a:pPr eaLnBrk="1" hangingPunct="1">
              <a:lnSpc>
                <a:spcPct val="90000"/>
              </a:lnSpc>
              <a:buFontTx/>
              <a:buNone/>
            </a:pPr>
            <a:r>
              <a:rPr lang="en-US"/>
              <a:t>            11                30                          90</a:t>
            </a:r>
          </a:p>
          <a:p>
            <a:pPr eaLnBrk="1" hangingPunct="1">
              <a:lnSpc>
                <a:spcPct val="90000"/>
              </a:lnSpc>
              <a:buFontTx/>
              <a:buNone/>
            </a:pPr>
            <a:endParaRPr lang="en-US"/>
          </a:p>
          <a:p>
            <a:pPr eaLnBrk="1" hangingPunct="1">
              <a:lnSpc>
                <a:spcPct val="90000"/>
              </a:lnSpc>
              <a:buFontTx/>
              <a:buNone/>
            </a:pPr>
            <a:r>
              <a:rPr lang="en-US"/>
              <a:t>                 15       25                        88     </a:t>
            </a:r>
          </a:p>
        </p:txBody>
      </p:sp>
      <p:sp>
        <p:nvSpPr>
          <p:cNvPr id="225283" name="Line 4"/>
          <p:cNvSpPr>
            <a:spLocks noChangeShapeType="1"/>
          </p:cNvSpPr>
          <p:nvPr/>
        </p:nvSpPr>
        <p:spPr bwMode="auto">
          <a:xfrm flipH="1">
            <a:off x="2133600" y="3810000"/>
            <a:ext cx="762000" cy="457200"/>
          </a:xfrm>
          <a:prstGeom prst="line">
            <a:avLst/>
          </a:prstGeom>
          <a:noFill/>
          <a:ln w="9525">
            <a:solidFill>
              <a:schemeClr val="tx1"/>
            </a:solidFill>
            <a:round/>
            <a:headEnd/>
            <a:tailEnd/>
          </a:ln>
        </p:spPr>
        <p:txBody>
          <a:bodyPr/>
          <a:lstStyle/>
          <a:p>
            <a:endParaRPr lang="en-US"/>
          </a:p>
        </p:txBody>
      </p:sp>
      <p:sp>
        <p:nvSpPr>
          <p:cNvPr id="225284" name="Line 5"/>
          <p:cNvSpPr>
            <a:spLocks noChangeShapeType="1"/>
          </p:cNvSpPr>
          <p:nvPr/>
        </p:nvSpPr>
        <p:spPr bwMode="auto">
          <a:xfrm flipH="1">
            <a:off x="1295400" y="4572000"/>
            <a:ext cx="609600" cy="533400"/>
          </a:xfrm>
          <a:prstGeom prst="line">
            <a:avLst/>
          </a:prstGeom>
          <a:noFill/>
          <a:ln w="9525">
            <a:solidFill>
              <a:schemeClr val="tx1"/>
            </a:solidFill>
            <a:round/>
            <a:headEnd/>
            <a:tailEnd/>
          </a:ln>
        </p:spPr>
        <p:txBody>
          <a:bodyPr/>
          <a:lstStyle/>
          <a:p>
            <a:endParaRPr lang="en-US"/>
          </a:p>
        </p:txBody>
      </p:sp>
      <p:sp>
        <p:nvSpPr>
          <p:cNvPr id="225285" name="Line 6"/>
          <p:cNvSpPr>
            <a:spLocks noChangeShapeType="1"/>
          </p:cNvSpPr>
          <p:nvPr/>
        </p:nvSpPr>
        <p:spPr bwMode="auto">
          <a:xfrm>
            <a:off x="1905000" y="4572000"/>
            <a:ext cx="609600" cy="533400"/>
          </a:xfrm>
          <a:prstGeom prst="line">
            <a:avLst/>
          </a:prstGeom>
          <a:noFill/>
          <a:ln w="9525">
            <a:solidFill>
              <a:schemeClr val="tx1"/>
            </a:solidFill>
            <a:round/>
            <a:headEnd/>
            <a:tailEnd/>
          </a:ln>
        </p:spPr>
        <p:txBody>
          <a:bodyPr/>
          <a:lstStyle/>
          <a:p>
            <a:endParaRPr lang="en-US"/>
          </a:p>
        </p:txBody>
      </p:sp>
      <p:sp>
        <p:nvSpPr>
          <p:cNvPr id="225286" name="Line 7"/>
          <p:cNvSpPr>
            <a:spLocks noChangeShapeType="1"/>
          </p:cNvSpPr>
          <p:nvPr/>
        </p:nvSpPr>
        <p:spPr bwMode="auto">
          <a:xfrm>
            <a:off x="3124200" y="3810000"/>
            <a:ext cx="838200" cy="457200"/>
          </a:xfrm>
          <a:prstGeom prst="line">
            <a:avLst/>
          </a:prstGeom>
          <a:noFill/>
          <a:ln w="9525">
            <a:solidFill>
              <a:schemeClr val="tx1"/>
            </a:solidFill>
            <a:round/>
            <a:headEnd/>
            <a:tailEnd/>
          </a:ln>
        </p:spPr>
        <p:txBody>
          <a:bodyPr/>
          <a:lstStyle/>
          <a:p>
            <a:endParaRPr lang="en-US"/>
          </a:p>
        </p:txBody>
      </p:sp>
      <p:sp>
        <p:nvSpPr>
          <p:cNvPr id="225287" name="Line 8"/>
          <p:cNvSpPr>
            <a:spLocks noChangeShapeType="1"/>
          </p:cNvSpPr>
          <p:nvPr/>
        </p:nvSpPr>
        <p:spPr bwMode="auto">
          <a:xfrm>
            <a:off x="4267200" y="4495800"/>
            <a:ext cx="609600" cy="609600"/>
          </a:xfrm>
          <a:prstGeom prst="line">
            <a:avLst/>
          </a:prstGeom>
          <a:noFill/>
          <a:ln w="9525">
            <a:solidFill>
              <a:schemeClr val="tx1"/>
            </a:solidFill>
            <a:round/>
            <a:headEnd/>
            <a:tailEnd/>
          </a:ln>
        </p:spPr>
        <p:txBody>
          <a:bodyPr/>
          <a:lstStyle/>
          <a:p>
            <a:endParaRPr lang="en-US"/>
          </a:p>
        </p:txBody>
      </p:sp>
      <p:sp>
        <p:nvSpPr>
          <p:cNvPr id="225288" name="Line 9"/>
          <p:cNvSpPr>
            <a:spLocks noChangeShapeType="1"/>
          </p:cNvSpPr>
          <p:nvPr/>
        </p:nvSpPr>
        <p:spPr bwMode="auto">
          <a:xfrm>
            <a:off x="1219200" y="5410200"/>
            <a:ext cx="304800" cy="609600"/>
          </a:xfrm>
          <a:prstGeom prst="line">
            <a:avLst/>
          </a:prstGeom>
          <a:noFill/>
          <a:ln w="9525">
            <a:solidFill>
              <a:schemeClr val="tx1"/>
            </a:solidFill>
            <a:round/>
            <a:headEnd/>
            <a:tailEnd/>
          </a:ln>
        </p:spPr>
        <p:txBody>
          <a:bodyPr/>
          <a:lstStyle/>
          <a:p>
            <a:endParaRPr lang="en-US"/>
          </a:p>
        </p:txBody>
      </p:sp>
      <p:sp>
        <p:nvSpPr>
          <p:cNvPr id="225289" name="Line 10"/>
          <p:cNvSpPr>
            <a:spLocks noChangeShapeType="1"/>
          </p:cNvSpPr>
          <p:nvPr/>
        </p:nvSpPr>
        <p:spPr bwMode="auto">
          <a:xfrm flipH="1">
            <a:off x="2362200" y="5410200"/>
            <a:ext cx="228600" cy="609600"/>
          </a:xfrm>
          <a:prstGeom prst="line">
            <a:avLst/>
          </a:prstGeom>
          <a:noFill/>
          <a:ln w="9525">
            <a:solidFill>
              <a:schemeClr val="tx1"/>
            </a:solidFill>
            <a:round/>
            <a:headEnd/>
            <a:tailEnd/>
          </a:ln>
        </p:spPr>
        <p:txBody>
          <a:bodyPr/>
          <a:lstStyle/>
          <a:p>
            <a:endParaRPr lang="en-US"/>
          </a:p>
        </p:txBody>
      </p:sp>
      <p:sp>
        <p:nvSpPr>
          <p:cNvPr id="225290" name="Line 11"/>
          <p:cNvSpPr>
            <a:spLocks noChangeShapeType="1"/>
          </p:cNvSpPr>
          <p:nvPr/>
        </p:nvSpPr>
        <p:spPr bwMode="auto">
          <a:xfrm flipH="1">
            <a:off x="4572000" y="5410200"/>
            <a:ext cx="304800" cy="6096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522" name="Group 58"/>
          <p:cNvGraphicFramePr>
            <a:graphicFrameLocks noGrp="1"/>
          </p:cNvGraphicFramePr>
          <p:nvPr>
            <p:ph sz="half" idx="1"/>
          </p:nvPr>
        </p:nvGraphicFramePr>
        <p:xfrm>
          <a:off x="2209800" y="42863"/>
          <a:ext cx="685800" cy="5151120"/>
        </p:xfrm>
        <a:graphic>
          <a:graphicData uri="http://schemas.openxmlformats.org/drawingml/2006/table">
            <a:tbl>
              <a:tblPr/>
              <a:tblGrid>
                <a:gridCol w="685800">
                  <a:extLst>
                    <a:ext uri="{9D8B030D-6E8A-4147-A177-3AD203B41FA5}">
                      <a16:colId xmlns:a16="http://schemas.microsoft.com/office/drawing/2014/main" val="20000"/>
                    </a:ext>
                  </a:extLst>
                </a:gridCol>
              </a:tblGrid>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45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77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90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25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190519" name="Group 55"/>
          <p:cNvGraphicFramePr>
            <a:graphicFrameLocks noGrp="1"/>
          </p:cNvGraphicFramePr>
          <p:nvPr>
            <p:ph sz="half" idx="2"/>
          </p:nvPr>
        </p:nvGraphicFramePr>
        <p:xfrm>
          <a:off x="2209800" y="5194300"/>
          <a:ext cx="685800" cy="444500"/>
        </p:xfrm>
        <a:graphic>
          <a:graphicData uri="http://schemas.openxmlformats.org/drawingml/2006/table">
            <a:tbl>
              <a:tblPr/>
              <a:tblGrid>
                <a:gridCol w="685800">
                  <a:extLst>
                    <a:ext uri="{9D8B030D-6E8A-4147-A177-3AD203B41FA5}">
                      <a16:colId xmlns:a16="http://schemas.microsoft.com/office/drawing/2014/main" val="20000"/>
                    </a:ext>
                  </a:extLst>
                </a:gridCol>
              </a:tblGrid>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88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6336" name="Line 38"/>
          <p:cNvSpPr>
            <a:spLocks noChangeShapeType="1"/>
          </p:cNvSpPr>
          <p:nvPr/>
        </p:nvSpPr>
        <p:spPr bwMode="auto">
          <a:xfrm>
            <a:off x="2819400" y="2209800"/>
            <a:ext cx="457200" cy="0"/>
          </a:xfrm>
          <a:prstGeom prst="line">
            <a:avLst/>
          </a:prstGeom>
          <a:noFill/>
          <a:ln w="9525">
            <a:solidFill>
              <a:schemeClr val="tx1"/>
            </a:solidFill>
            <a:round/>
            <a:headEnd/>
            <a:tailEnd type="triangle" w="med" len="med"/>
          </a:ln>
        </p:spPr>
        <p:txBody>
          <a:bodyPr/>
          <a:lstStyle/>
          <a:p>
            <a:endParaRPr lang="en-US"/>
          </a:p>
        </p:txBody>
      </p:sp>
      <p:sp>
        <p:nvSpPr>
          <p:cNvPr id="226337" name="Line 39"/>
          <p:cNvSpPr>
            <a:spLocks noChangeShapeType="1"/>
          </p:cNvSpPr>
          <p:nvPr/>
        </p:nvSpPr>
        <p:spPr bwMode="auto">
          <a:xfrm>
            <a:off x="2743200" y="4191000"/>
            <a:ext cx="457200" cy="0"/>
          </a:xfrm>
          <a:prstGeom prst="line">
            <a:avLst/>
          </a:prstGeom>
          <a:noFill/>
          <a:ln w="9525">
            <a:solidFill>
              <a:schemeClr val="tx1"/>
            </a:solidFill>
            <a:round/>
            <a:headEnd/>
            <a:tailEnd type="triangle" w="med" len="med"/>
          </a:ln>
        </p:spPr>
        <p:txBody>
          <a:bodyPr/>
          <a:lstStyle/>
          <a:p>
            <a:endParaRPr lang="en-US"/>
          </a:p>
        </p:txBody>
      </p:sp>
      <p:sp>
        <p:nvSpPr>
          <p:cNvPr id="226338" name="Line 40"/>
          <p:cNvSpPr>
            <a:spLocks noChangeShapeType="1"/>
          </p:cNvSpPr>
          <p:nvPr/>
        </p:nvSpPr>
        <p:spPr bwMode="auto">
          <a:xfrm>
            <a:off x="2743200" y="2971800"/>
            <a:ext cx="457200" cy="0"/>
          </a:xfrm>
          <a:prstGeom prst="line">
            <a:avLst/>
          </a:prstGeom>
          <a:noFill/>
          <a:ln w="9525">
            <a:solidFill>
              <a:schemeClr val="tx1"/>
            </a:solidFill>
            <a:round/>
            <a:headEnd/>
            <a:tailEnd type="triangle" w="med" len="med"/>
          </a:ln>
        </p:spPr>
        <p:txBody>
          <a:bodyPr/>
          <a:lstStyle/>
          <a:p>
            <a:endParaRPr lang="en-US"/>
          </a:p>
        </p:txBody>
      </p:sp>
      <p:sp>
        <p:nvSpPr>
          <p:cNvPr id="226339" name="Line 41"/>
          <p:cNvSpPr>
            <a:spLocks noChangeShapeType="1"/>
          </p:cNvSpPr>
          <p:nvPr/>
        </p:nvSpPr>
        <p:spPr bwMode="auto">
          <a:xfrm>
            <a:off x="2819400" y="4953000"/>
            <a:ext cx="457200" cy="0"/>
          </a:xfrm>
          <a:prstGeom prst="line">
            <a:avLst/>
          </a:prstGeom>
          <a:noFill/>
          <a:ln w="9525">
            <a:solidFill>
              <a:schemeClr val="tx1"/>
            </a:solidFill>
            <a:round/>
            <a:headEnd/>
            <a:tailEnd type="triangle" w="med" len="med"/>
          </a:ln>
        </p:spPr>
        <p:txBody>
          <a:bodyPr/>
          <a:lstStyle/>
          <a:p>
            <a:endParaRPr lang="en-US"/>
          </a:p>
        </p:txBody>
      </p:sp>
      <p:sp>
        <p:nvSpPr>
          <p:cNvPr id="226340" name="Text Box 42"/>
          <p:cNvSpPr txBox="1">
            <a:spLocks noChangeArrowheads="1"/>
          </p:cNvSpPr>
          <p:nvPr/>
        </p:nvSpPr>
        <p:spPr bwMode="auto">
          <a:xfrm>
            <a:off x="3352800" y="2057400"/>
            <a:ext cx="838200" cy="366713"/>
          </a:xfrm>
          <a:prstGeom prst="rect">
            <a:avLst/>
          </a:prstGeom>
          <a:noFill/>
          <a:ln w="9525">
            <a:noFill/>
            <a:miter lim="800000"/>
            <a:headEnd/>
            <a:tailEnd/>
          </a:ln>
        </p:spPr>
        <p:txBody>
          <a:bodyPr>
            <a:spAutoFit/>
          </a:bodyPr>
          <a:lstStyle/>
          <a:p>
            <a:pPr>
              <a:spcBef>
                <a:spcPct val="50000"/>
              </a:spcBef>
            </a:pPr>
            <a:r>
              <a:rPr lang="en-US"/>
              <a:t>NULL</a:t>
            </a:r>
          </a:p>
        </p:txBody>
      </p:sp>
      <p:sp>
        <p:nvSpPr>
          <p:cNvPr id="226341" name="Text Box 44"/>
          <p:cNvSpPr txBox="1">
            <a:spLocks noChangeArrowheads="1"/>
          </p:cNvSpPr>
          <p:nvPr/>
        </p:nvSpPr>
        <p:spPr bwMode="auto">
          <a:xfrm>
            <a:off x="3276600" y="2819400"/>
            <a:ext cx="838200" cy="366713"/>
          </a:xfrm>
          <a:prstGeom prst="rect">
            <a:avLst/>
          </a:prstGeom>
          <a:noFill/>
          <a:ln w="9525">
            <a:noFill/>
            <a:miter lim="800000"/>
            <a:headEnd/>
            <a:tailEnd/>
          </a:ln>
        </p:spPr>
        <p:txBody>
          <a:bodyPr>
            <a:spAutoFit/>
          </a:bodyPr>
          <a:lstStyle/>
          <a:p>
            <a:pPr>
              <a:spcBef>
                <a:spcPct val="50000"/>
              </a:spcBef>
            </a:pPr>
            <a:r>
              <a:rPr lang="en-US"/>
              <a:t>NULL</a:t>
            </a:r>
          </a:p>
        </p:txBody>
      </p:sp>
      <p:sp>
        <p:nvSpPr>
          <p:cNvPr id="226342" name="Text Box 45"/>
          <p:cNvSpPr txBox="1">
            <a:spLocks noChangeArrowheads="1"/>
          </p:cNvSpPr>
          <p:nvPr/>
        </p:nvSpPr>
        <p:spPr bwMode="auto">
          <a:xfrm>
            <a:off x="3276600" y="4052888"/>
            <a:ext cx="838200" cy="366712"/>
          </a:xfrm>
          <a:prstGeom prst="rect">
            <a:avLst/>
          </a:prstGeom>
          <a:noFill/>
          <a:ln w="9525">
            <a:noFill/>
            <a:miter lim="800000"/>
            <a:headEnd/>
            <a:tailEnd/>
          </a:ln>
        </p:spPr>
        <p:txBody>
          <a:bodyPr>
            <a:spAutoFit/>
          </a:bodyPr>
          <a:lstStyle/>
          <a:p>
            <a:pPr>
              <a:spcBef>
                <a:spcPct val="50000"/>
              </a:spcBef>
            </a:pPr>
            <a:r>
              <a:rPr lang="en-US"/>
              <a:t>NULL</a:t>
            </a:r>
          </a:p>
        </p:txBody>
      </p:sp>
      <p:sp>
        <p:nvSpPr>
          <p:cNvPr id="226343" name="Text Box 46"/>
          <p:cNvSpPr txBox="1">
            <a:spLocks noChangeArrowheads="1"/>
          </p:cNvSpPr>
          <p:nvPr/>
        </p:nvSpPr>
        <p:spPr bwMode="auto">
          <a:xfrm>
            <a:off x="3276600" y="4800600"/>
            <a:ext cx="838200" cy="366713"/>
          </a:xfrm>
          <a:prstGeom prst="rect">
            <a:avLst/>
          </a:prstGeom>
          <a:noFill/>
          <a:ln w="9525">
            <a:noFill/>
            <a:miter lim="800000"/>
            <a:headEnd/>
            <a:tailEnd/>
          </a:ln>
        </p:spPr>
        <p:txBody>
          <a:bodyPr>
            <a:spAutoFit/>
          </a:bodyPr>
          <a:lstStyle/>
          <a:p>
            <a:pPr>
              <a:spcBef>
                <a:spcPct val="50000"/>
              </a:spcBef>
            </a:pPr>
            <a:r>
              <a:rPr lang="en-US"/>
              <a:t>NULL</a:t>
            </a:r>
          </a:p>
        </p:txBody>
      </p:sp>
      <p:sp>
        <p:nvSpPr>
          <p:cNvPr id="226344" name="Line 47"/>
          <p:cNvSpPr>
            <a:spLocks noChangeShapeType="1"/>
          </p:cNvSpPr>
          <p:nvPr/>
        </p:nvSpPr>
        <p:spPr bwMode="auto">
          <a:xfrm>
            <a:off x="2743200" y="4572000"/>
            <a:ext cx="457200" cy="0"/>
          </a:xfrm>
          <a:prstGeom prst="line">
            <a:avLst/>
          </a:prstGeom>
          <a:noFill/>
          <a:ln w="9525">
            <a:solidFill>
              <a:schemeClr val="tx1"/>
            </a:solidFill>
            <a:round/>
            <a:headEnd/>
            <a:tailEnd type="triangle" w="med" len="med"/>
          </a:ln>
        </p:spPr>
        <p:txBody>
          <a:bodyPr/>
          <a:lstStyle/>
          <a:p>
            <a:endParaRPr lang="en-US"/>
          </a:p>
        </p:txBody>
      </p:sp>
      <p:sp>
        <p:nvSpPr>
          <p:cNvPr id="226345" name="Text Box 48"/>
          <p:cNvSpPr txBox="1">
            <a:spLocks noChangeArrowheads="1"/>
          </p:cNvSpPr>
          <p:nvPr/>
        </p:nvSpPr>
        <p:spPr bwMode="auto">
          <a:xfrm>
            <a:off x="3276600" y="4419600"/>
            <a:ext cx="838200" cy="366713"/>
          </a:xfrm>
          <a:prstGeom prst="rect">
            <a:avLst/>
          </a:prstGeom>
          <a:noFill/>
          <a:ln w="9525">
            <a:noFill/>
            <a:miter lim="800000"/>
            <a:headEnd/>
            <a:tailEnd/>
          </a:ln>
        </p:spPr>
        <p:txBody>
          <a:bodyPr>
            <a:spAutoFit/>
          </a:bodyPr>
          <a:lstStyle/>
          <a:p>
            <a:pPr>
              <a:spcBef>
                <a:spcPct val="50000"/>
              </a:spcBef>
            </a:pPr>
            <a:r>
              <a:rPr lang="en-US"/>
              <a:t>NULL</a:t>
            </a:r>
          </a:p>
        </p:txBody>
      </p:sp>
      <p:sp>
        <p:nvSpPr>
          <p:cNvPr id="14" name="Footer Placeholder 13"/>
          <p:cNvSpPr>
            <a:spLocks noGrp="1"/>
          </p:cNvSpPr>
          <p:nvPr>
            <p:ph type="ftr" sz="quarter" idx="11"/>
          </p:nvPr>
        </p:nvSpPr>
        <p:spPr/>
        <p:txBody>
          <a:bodyPr/>
          <a:lstStyle/>
          <a:p>
            <a:r>
              <a:rPr lang="en-US"/>
              <a:t>www.csemcq.com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noChangeArrowheads="1"/>
          </p:cNvSpPr>
          <p:nvPr>
            <p:ph idx="1"/>
          </p:nvPr>
        </p:nvSpPr>
        <p:spPr>
          <a:xfrm>
            <a:off x="0" y="0"/>
            <a:ext cx="9144000" cy="6858000"/>
          </a:xfrm>
        </p:spPr>
        <p:txBody>
          <a:bodyPr>
            <a:normAutofit/>
          </a:bodyPr>
          <a:lstStyle/>
          <a:p>
            <a:pPr eaLnBrk="1" hangingPunct="1"/>
            <a:r>
              <a:rPr lang="en-US"/>
              <a:t>It can be seen that a sequential representation of a binary tree requires numbering of nodes; starting with nodes on level 1, then on level 2 and so on. The nodes are numbered from left to right .</a:t>
            </a:r>
          </a:p>
          <a:p>
            <a:pPr eaLnBrk="1" hangingPunct="1"/>
            <a:r>
              <a:rPr lang="en-US"/>
              <a:t>It is an ideal case for representation of a complete binary tree and in this case no space is wasted. However for other binary trees, most of the space remains unutilized. As can be  seen in the figure, we require 14 locations in array even though the tree has only 9 nodes. If null entries for successors of the terminal nodes are included, we would actually require 29 locations instead of 14.Thus sequential representation is usually inefficient unless binary tree is complete or nearly complete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3"/>
          <p:cNvSpPr>
            <a:spLocks noGrp="1" noChangeArrowheads="1"/>
          </p:cNvSpPr>
          <p:nvPr>
            <p:ph idx="1"/>
          </p:nvPr>
        </p:nvSpPr>
        <p:spPr>
          <a:xfrm>
            <a:off x="0" y="0"/>
            <a:ext cx="9144000" cy="6858000"/>
          </a:xfrm>
        </p:spPr>
        <p:txBody>
          <a:bodyPr/>
          <a:lstStyle/>
          <a:p>
            <a:pPr algn="ctr" eaLnBrk="1" hangingPunct="1">
              <a:buFontTx/>
              <a:buNone/>
            </a:pPr>
            <a:r>
              <a:rPr lang="en-US" b="1" dirty="0"/>
              <a:t>Linked representation of Binary Tree</a:t>
            </a:r>
          </a:p>
          <a:p>
            <a:pPr eaLnBrk="1" hangingPunct="1"/>
            <a:r>
              <a:rPr lang="en-US" dirty="0"/>
              <a:t>In linked representation, Tree is maintained in memory by means of three parallel arrays, INFO, LEFT and RIGHT and a pointer variable ROOT. Each node N of T will correspond to a location K such that </a:t>
            </a:r>
            <a:r>
              <a:rPr lang="en-US" b="1" dirty="0"/>
              <a:t>INFO[K]</a:t>
            </a:r>
            <a:r>
              <a:rPr lang="en-US" dirty="0"/>
              <a:t> contains data at node N. </a:t>
            </a:r>
            <a:r>
              <a:rPr lang="en-US" b="1" dirty="0"/>
              <a:t>LEFT[K]</a:t>
            </a:r>
            <a:r>
              <a:rPr lang="en-US" dirty="0"/>
              <a:t> contains the location of left child of node N and </a:t>
            </a:r>
            <a:r>
              <a:rPr lang="en-US" b="1" dirty="0"/>
              <a:t>RIGHT[K]</a:t>
            </a:r>
            <a:r>
              <a:rPr lang="en-US" dirty="0"/>
              <a:t> contains the location of right child of node N. </a:t>
            </a:r>
            <a:r>
              <a:rPr lang="en-US" b="1" dirty="0"/>
              <a:t>ROOT</a:t>
            </a:r>
            <a:r>
              <a:rPr lang="en-US" dirty="0"/>
              <a:t> will contain location of root R of Tree. If any subtree is empty, corresponding pointer will contain null value. If the tree T itself  is empty, then ROOT will contain null value</a:t>
            </a:r>
          </a:p>
        </p:txBody>
      </p:sp>
      <p:sp>
        <p:nvSpPr>
          <p:cNvPr id="228355" name="Text Box 4"/>
          <p:cNvSpPr txBox="1">
            <a:spLocks noChangeArrowheads="1"/>
          </p:cNvSpPr>
          <p:nvPr/>
        </p:nvSpPr>
        <p:spPr bwMode="auto">
          <a:xfrm>
            <a:off x="3048000" y="3733800"/>
            <a:ext cx="2133600" cy="366713"/>
          </a:xfrm>
          <a:prstGeom prst="rect">
            <a:avLst/>
          </a:prstGeom>
          <a:noFill/>
          <a:ln w="9525">
            <a:noFill/>
            <a:miter lim="800000"/>
            <a:headEnd/>
            <a:tailEnd/>
          </a:ln>
        </p:spPr>
        <p:txBody>
          <a:bodyPr>
            <a:spAutoFit/>
          </a:bodyPr>
          <a:lstStyle/>
          <a:p>
            <a:pPr>
              <a:spcBef>
                <a:spcPct val="50000"/>
              </a:spcBef>
            </a:pPr>
            <a:endParaRPr lang="en-US"/>
          </a:p>
        </p:txBody>
      </p:sp>
      <p:sp>
        <p:nvSpPr>
          <p:cNvPr id="228356" name="Rectangle 7"/>
          <p:cNvSpPr>
            <a:spLocks noChangeArrowheads="1"/>
          </p:cNvSpPr>
          <p:nvPr/>
        </p:nvSpPr>
        <p:spPr bwMode="auto">
          <a:xfrm>
            <a:off x="2819400" y="3657600"/>
            <a:ext cx="2286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8357" name="Line 8"/>
          <p:cNvSpPr>
            <a:spLocks noChangeShapeType="1"/>
          </p:cNvSpPr>
          <p:nvPr/>
        </p:nvSpPr>
        <p:spPr bwMode="auto">
          <a:xfrm>
            <a:off x="3505200" y="3657600"/>
            <a:ext cx="0" cy="457200"/>
          </a:xfrm>
          <a:prstGeom prst="line">
            <a:avLst/>
          </a:prstGeom>
          <a:noFill/>
          <a:ln w="9525">
            <a:solidFill>
              <a:schemeClr val="tx1"/>
            </a:solidFill>
            <a:round/>
            <a:headEnd/>
            <a:tailEnd/>
          </a:ln>
        </p:spPr>
        <p:txBody>
          <a:bodyPr/>
          <a:lstStyle/>
          <a:p>
            <a:endParaRPr lang="en-US"/>
          </a:p>
        </p:txBody>
      </p:sp>
      <p:sp>
        <p:nvSpPr>
          <p:cNvPr id="228358" name="Line 9"/>
          <p:cNvSpPr>
            <a:spLocks noChangeShapeType="1"/>
          </p:cNvSpPr>
          <p:nvPr/>
        </p:nvSpPr>
        <p:spPr bwMode="auto">
          <a:xfrm>
            <a:off x="4343400" y="3657600"/>
            <a:ext cx="0" cy="457200"/>
          </a:xfrm>
          <a:prstGeom prst="line">
            <a:avLst/>
          </a:prstGeom>
          <a:noFill/>
          <a:ln w="9525">
            <a:solidFill>
              <a:schemeClr val="tx1"/>
            </a:solidFill>
            <a:round/>
            <a:headEnd/>
            <a:tailEnd/>
          </a:ln>
        </p:spPr>
        <p:txBody>
          <a:bodyPr/>
          <a:lstStyle/>
          <a:p>
            <a:endParaRPr lang="en-US"/>
          </a:p>
        </p:txBody>
      </p:sp>
      <p:sp>
        <p:nvSpPr>
          <p:cNvPr id="228359" name="Text Box 10"/>
          <p:cNvSpPr txBox="1">
            <a:spLocks noChangeArrowheads="1"/>
          </p:cNvSpPr>
          <p:nvPr/>
        </p:nvSpPr>
        <p:spPr bwMode="auto">
          <a:xfrm>
            <a:off x="3505200" y="3657600"/>
            <a:ext cx="838200" cy="366713"/>
          </a:xfrm>
          <a:prstGeom prst="rect">
            <a:avLst/>
          </a:prstGeom>
          <a:noFill/>
          <a:ln w="9525">
            <a:noFill/>
            <a:miter lim="800000"/>
            <a:headEnd/>
            <a:tailEnd/>
          </a:ln>
        </p:spPr>
        <p:txBody>
          <a:bodyPr>
            <a:spAutoFit/>
          </a:bodyPr>
          <a:lstStyle/>
          <a:p>
            <a:pPr>
              <a:spcBef>
                <a:spcPct val="50000"/>
              </a:spcBef>
            </a:pPr>
            <a:r>
              <a:rPr lang="en-US"/>
              <a:t>    A</a:t>
            </a:r>
          </a:p>
        </p:txBody>
      </p:sp>
      <p:sp>
        <p:nvSpPr>
          <p:cNvPr id="228360" name="Oval 11"/>
          <p:cNvSpPr>
            <a:spLocks noChangeArrowheads="1"/>
          </p:cNvSpPr>
          <p:nvPr/>
        </p:nvSpPr>
        <p:spPr bwMode="auto">
          <a:xfrm>
            <a:off x="3048000" y="38100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28361" name="Oval 12"/>
          <p:cNvSpPr>
            <a:spLocks noChangeArrowheads="1"/>
          </p:cNvSpPr>
          <p:nvPr/>
        </p:nvSpPr>
        <p:spPr bwMode="auto">
          <a:xfrm>
            <a:off x="4724400" y="38100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28362" name="Line 13"/>
          <p:cNvSpPr>
            <a:spLocks noChangeShapeType="1"/>
          </p:cNvSpPr>
          <p:nvPr/>
        </p:nvSpPr>
        <p:spPr bwMode="auto">
          <a:xfrm flipH="1">
            <a:off x="1524000" y="3835400"/>
            <a:ext cx="1524000" cy="0"/>
          </a:xfrm>
          <a:prstGeom prst="line">
            <a:avLst/>
          </a:prstGeom>
          <a:noFill/>
          <a:ln w="9525">
            <a:solidFill>
              <a:schemeClr val="tx1"/>
            </a:solidFill>
            <a:round/>
            <a:headEnd/>
            <a:tailEnd/>
          </a:ln>
        </p:spPr>
        <p:txBody>
          <a:bodyPr/>
          <a:lstStyle/>
          <a:p>
            <a:endParaRPr lang="en-US"/>
          </a:p>
        </p:txBody>
      </p:sp>
      <p:sp>
        <p:nvSpPr>
          <p:cNvPr id="228363" name="Line 14"/>
          <p:cNvSpPr>
            <a:spLocks noChangeShapeType="1"/>
          </p:cNvSpPr>
          <p:nvPr/>
        </p:nvSpPr>
        <p:spPr bwMode="auto">
          <a:xfrm>
            <a:off x="1524000" y="3810000"/>
            <a:ext cx="0" cy="533400"/>
          </a:xfrm>
          <a:prstGeom prst="line">
            <a:avLst/>
          </a:prstGeom>
          <a:noFill/>
          <a:ln w="9525">
            <a:solidFill>
              <a:schemeClr val="tx1"/>
            </a:solidFill>
            <a:round/>
            <a:headEnd/>
            <a:tailEnd type="triangle" w="med" len="med"/>
          </a:ln>
        </p:spPr>
        <p:txBody>
          <a:bodyPr/>
          <a:lstStyle/>
          <a:p>
            <a:endParaRPr lang="en-US"/>
          </a:p>
        </p:txBody>
      </p:sp>
      <p:sp>
        <p:nvSpPr>
          <p:cNvPr id="228364" name="Line 15"/>
          <p:cNvSpPr>
            <a:spLocks noChangeShapeType="1"/>
          </p:cNvSpPr>
          <p:nvPr/>
        </p:nvSpPr>
        <p:spPr bwMode="auto">
          <a:xfrm>
            <a:off x="4724400" y="3835400"/>
            <a:ext cx="1981200" cy="0"/>
          </a:xfrm>
          <a:prstGeom prst="line">
            <a:avLst/>
          </a:prstGeom>
          <a:noFill/>
          <a:ln w="9525">
            <a:solidFill>
              <a:schemeClr val="tx1"/>
            </a:solidFill>
            <a:round/>
            <a:headEnd/>
            <a:tailEnd/>
          </a:ln>
        </p:spPr>
        <p:txBody>
          <a:bodyPr/>
          <a:lstStyle/>
          <a:p>
            <a:endParaRPr lang="en-US"/>
          </a:p>
        </p:txBody>
      </p:sp>
      <p:sp>
        <p:nvSpPr>
          <p:cNvPr id="228365" name="Line 16"/>
          <p:cNvSpPr>
            <a:spLocks noChangeShapeType="1"/>
          </p:cNvSpPr>
          <p:nvPr/>
        </p:nvSpPr>
        <p:spPr bwMode="auto">
          <a:xfrm>
            <a:off x="6705600" y="3810000"/>
            <a:ext cx="0" cy="533400"/>
          </a:xfrm>
          <a:prstGeom prst="line">
            <a:avLst/>
          </a:prstGeom>
          <a:noFill/>
          <a:ln w="9525">
            <a:solidFill>
              <a:schemeClr val="tx1"/>
            </a:solidFill>
            <a:round/>
            <a:headEnd/>
            <a:tailEnd type="triangle" w="med" len="med"/>
          </a:ln>
        </p:spPr>
        <p:txBody>
          <a:bodyPr/>
          <a:lstStyle/>
          <a:p>
            <a:endParaRPr lang="en-US"/>
          </a:p>
        </p:txBody>
      </p:sp>
      <p:sp>
        <p:nvSpPr>
          <p:cNvPr id="228366" name="Rectangle 17"/>
          <p:cNvSpPr>
            <a:spLocks noChangeArrowheads="1"/>
          </p:cNvSpPr>
          <p:nvPr/>
        </p:nvSpPr>
        <p:spPr bwMode="auto">
          <a:xfrm>
            <a:off x="609600" y="4343400"/>
            <a:ext cx="1981200" cy="38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8367" name="Rectangle 18"/>
          <p:cNvSpPr>
            <a:spLocks noChangeArrowheads="1"/>
          </p:cNvSpPr>
          <p:nvPr/>
        </p:nvSpPr>
        <p:spPr bwMode="auto">
          <a:xfrm>
            <a:off x="5867400" y="4343400"/>
            <a:ext cx="1981200" cy="38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8368" name="Line 19"/>
          <p:cNvSpPr>
            <a:spLocks noChangeShapeType="1"/>
          </p:cNvSpPr>
          <p:nvPr/>
        </p:nvSpPr>
        <p:spPr bwMode="auto">
          <a:xfrm>
            <a:off x="1143000" y="4343400"/>
            <a:ext cx="0" cy="381000"/>
          </a:xfrm>
          <a:prstGeom prst="line">
            <a:avLst/>
          </a:prstGeom>
          <a:noFill/>
          <a:ln w="9525">
            <a:solidFill>
              <a:schemeClr val="tx1"/>
            </a:solidFill>
            <a:round/>
            <a:headEnd/>
            <a:tailEnd/>
          </a:ln>
        </p:spPr>
        <p:txBody>
          <a:bodyPr/>
          <a:lstStyle/>
          <a:p>
            <a:endParaRPr lang="en-US"/>
          </a:p>
        </p:txBody>
      </p:sp>
      <p:sp>
        <p:nvSpPr>
          <p:cNvPr id="228369" name="Line 20"/>
          <p:cNvSpPr>
            <a:spLocks noChangeShapeType="1"/>
          </p:cNvSpPr>
          <p:nvPr/>
        </p:nvSpPr>
        <p:spPr bwMode="auto">
          <a:xfrm>
            <a:off x="1981200" y="4343400"/>
            <a:ext cx="0" cy="381000"/>
          </a:xfrm>
          <a:prstGeom prst="line">
            <a:avLst/>
          </a:prstGeom>
          <a:noFill/>
          <a:ln w="9525">
            <a:solidFill>
              <a:schemeClr val="tx1"/>
            </a:solidFill>
            <a:round/>
            <a:headEnd/>
            <a:tailEnd/>
          </a:ln>
        </p:spPr>
        <p:txBody>
          <a:bodyPr/>
          <a:lstStyle/>
          <a:p>
            <a:endParaRPr lang="en-US"/>
          </a:p>
        </p:txBody>
      </p:sp>
      <p:sp>
        <p:nvSpPr>
          <p:cNvPr id="228370" name="Line 21"/>
          <p:cNvSpPr>
            <a:spLocks noChangeShapeType="1"/>
          </p:cNvSpPr>
          <p:nvPr/>
        </p:nvSpPr>
        <p:spPr bwMode="auto">
          <a:xfrm>
            <a:off x="6400800" y="4343400"/>
            <a:ext cx="0" cy="381000"/>
          </a:xfrm>
          <a:prstGeom prst="line">
            <a:avLst/>
          </a:prstGeom>
          <a:noFill/>
          <a:ln w="9525">
            <a:solidFill>
              <a:schemeClr val="tx1"/>
            </a:solidFill>
            <a:round/>
            <a:headEnd/>
            <a:tailEnd/>
          </a:ln>
        </p:spPr>
        <p:txBody>
          <a:bodyPr/>
          <a:lstStyle/>
          <a:p>
            <a:endParaRPr lang="en-US"/>
          </a:p>
        </p:txBody>
      </p:sp>
      <p:sp>
        <p:nvSpPr>
          <p:cNvPr id="228371" name="Line 22"/>
          <p:cNvSpPr>
            <a:spLocks noChangeShapeType="1"/>
          </p:cNvSpPr>
          <p:nvPr/>
        </p:nvSpPr>
        <p:spPr bwMode="auto">
          <a:xfrm>
            <a:off x="7162800" y="4343400"/>
            <a:ext cx="0" cy="381000"/>
          </a:xfrm>
          <a:prstGeom prst="line">
            <a:avLst/>
          </a:prstGeom>
          <a:noFill/>
          <a:ln w="9525">
            <a:solidFill>
              <a:schemeClr val="tx1"/>
            </a:solidFill>
            <a:round/>
            <a:headEnd/>
            <a:tailEnd/>
          </a:ln>
        </p:spPr>
        <p:txBody>
          <a:bodyPr/>
          <a:lstStyle/>
          <a:p>
            <a:endParaRPr lang="en-US"/>
          </a:p>
        </p:txBody>
      </p:sp>
      <p:sp>
        <p:nvSpPr>
          <p:cNvPr id="228372" name="Oval 23"/>
          <p:cNvSpPr>
            <a:spLocks noChangeArrowheads="1"/>
          </p:cNvSpPr>
          <p:nvPr/>
        </p:nvSpPr>
        <p:spPr bwMode="auto">
          <a:xfrm>
            <a:off x="838200" y="4495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28373" name="Oval 24"/>
          <p:cNvSpPr>
            <a:spLocks noChangeArrowheads="1"/>
          </p:cNvSpPr>
          <p:nvPr/>
        </p:nvSpPr>
        <p:spPr bwMode="auto">
          <a:xfrm>
            <a:off x="2209800" y="4495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28374" name="Oval 25"/>
          <p:cNvSpPr>
            <a:spLocks noChangeArrowheads="1"/>
          </p:cNvSpPr>
          <p:nvPr/>
        </p:nvSpPr>
        <p:spPr bwMode="auto">
          <a:xfrm>
            <a:off x="6096000" y="4495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28375" name="Oval 26"/>
          <p:cNvSpPr>
            <a:spLocks noChangeArrowheads="1"/>
          </p:cNvSpPr>
          <p:nvPr/>
        </p:nvSpPr>
        <p:spPr bwMode="auto">
          <a:xfrm>
            <a:off x="7467600" y="4495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28376" name="Line 27"/>
          <p:cNvSpPr>
            <a:spLocks noChangeShapeType="1"/>
          </p:cNvSpPr>
          <p:nvPr/>
        </p:nvSpPr>
        <p:spPr bwMode="auto">
          <a:xfrm flipH="1">
            <a:off x="304800" y="4521200"/>
            <a:ext cx="609600" cy="0"/>
          </a:xfrm>
          <a:prstGeom prst="line">
            <a:avLst/>
          </a:prstGeom>
          <a:noFill/>
          <a:ln w="9525">
            <a:solidFill>
              <a:schemeClr val="tx1"/>
            </a:solidFill>
            <a:round/>
            <a:headEnd/>
            <a:tailEnd/>
          </a:ln>
        </p:spPr>
        <p:txBody>
          <a:bodyPr/>
          <a:lstStyle/>
          <a:p>
            <a:endParaRPr lang="en-US"/>
          </a:p>
        </p:txBody>
      </p:sp>
      <p:sp>
        <p:nvSpPr>
          <p:cNvPr id="228377" name="Line 28"/>
          <p:cNvSpPr>
            <a:spLocks noChangeShapeType="1"/>
          </p:cNvSpPr>
          <p:nvPr/>
        </p:nvSpPr>
        <p:spPr bwMode="auto">
          <a:xfrm>
            <a:off x="304800" y="4495800"/>
            <a:ext cx="0" cy="685800"/>
          </a:xfrm>
          <a:prstGeom prst="line">
            <a:avLst/>
          </a:prstGeom>
          <a:noFill/>
          <a:ln w="9525">
            <a:solidFill>
              <a:schemeClr val="tx1"/>
            </a:solidFill>
            <a:round/>
            <a:headEnd/>
            <a:tailEnd type="triangle" w="med" len="med"/>
          </a:ln>
        </p:spPr>
        <p:txBody>
          <a:bodyPr/>
          <a:lstStyle/>
          <a:p>
            <a:endParaRPr lang="en-US"/>
          </a:p>
        </p:txBody>
      </p:sp>
      <p:sp>
        <p:nvSpPr>
          <p:cNvPr id="228378" name="Line 29"/>
          <p:cNvSpPr>
            <a:spLocks noChangeShapeType="1"/>
          </p:cNvSpPr>
          <p:nvPr/>
        </p:nvSpPr>
        <p:spPr bwMode="auto">
          <a:xfrm>
            <a:off x="2286000" y="4521200"/>
            <a:ext cx="685800" cy="0"/>
          </a:xfrm>
          <a:prstGeom prst="line">
            <a:avLst/>
          </a:prstGeom>
          <a:noFill/>
          <a:ln w="9525">
            <a:solidFill>
              <a:schemeClr val="tx1"/>
            </a:solidFill>
            <a:round/>
            <a:headEnd/>
            <a:tailEnd/>
          </a:ln>
        </p:spPr>
        <p:txBody>
          <a:bodyPr/>
          <a:lstStyle/>
          <a:p>
            <a:endParaRPr lang="en-US"/>
          </a:p>
        </p:txBody>
      </p:sp>
      <p:sp>
        <p:nvSpPr>
          <p:cNvPr id="228379" name="Line 30"/>
          <p:cNvSpPr>
            <a:spLocks noChangeShapeType="1"/>
          </p:cNvSpPr>
          <p:nvPr/>
        </p:nvSpPr>
        <p:spPr bwMode="auto">
          <a:xfrm>
            <a:off x="2971800" y="4495800"/>
            <a:ext cx="0" cy="609600"/>
          </a:xfrm>
          <a:prstGeom prst="line">
            <a:avLst/>
          </a:prstGeom>
          <a:noFill/>
          <a:ln w="9525">
            <a:solidFill>
              <a:schemeClr val="tx1"/>
            </a:solidFill>
            <a:round/>
            <a:headEnd/>
            <a:tailEnd type="triangle" w="med" len="med"/>
          </a:ln>
        </p:spPr>
        <p:txBody>
          <a:bodyPr/>
          <a:lstStyle/>
          <a:p>
            <a:endParaRPr lang="en-US"/>
          </a:p>
        </p:txBody>
      </p:sp>
      <p:sp>
        <p:nvSpPr>
          <p:cNvPr id="228380" name="Rectangle 31"/>
          <p:cNvSpPr>
            <a:spLocks noChangeArrowheads="1"/>
          </p:cNvSpPr>
          <p:nvPr/>
        </p:nvSpPr>
        <p:spPr bwMode="auto">
          <a:xfrm>
            <a:off x="0" y="5181600"/>
            <a:ext cx="1447800" cy="38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8381" name="Line 32"/>
          <p:cNvSpPr>
            <a:spLocks noChangeShapeType="1"/>
          </p:cNvSpPr>
          <p:nvPr/>
        </p:nvSpPr>
        <p:spPr bwMode="auto">
          <a:xfrm>
            <a:off x="381000" y="5181600"/>
            <a:ext cx="0" cy="381000"/>
          </a:xfrm>
          <a:prstGeom prst="line">
            <a:avLst/>
          </a:prstGeom>
          <a:noFill/>
          <a:ln w="9525">
            <a:solidFill>
              <a:schemeClr val="tx1"/>
            </a:solidFill>
            <a:round/>
            <a:headEnd/>
            <a:tailEnd/>
          </a:ln>
        </p:spPr>
        <p:txBody>
          <a:bodyPr/>
          <a:lstStyle/>
          <a:p>
            <a:endParaRPr lang="en-US"/>
          </a:p>
        </p:txBody>
      </p:sp>
      <p:sp>
        <p:nvSpPr>
          <p:cNvPr id="228382" name="Line 33"/>
          <p:cNvSpPr>
            <a:spLocks noChangeShapeType="1"/>
          </p:cNvSpPr>
          <p:nvPr/>
        </p:nvSpPr>
        <p:spPr bwMode="auto">
          <a:xfrm>
            <a:off x="914400" y="5181600"/>
            <a:ext cx="0" cy="381000"/>
          </a:xfrm>
          <a:prstGeom prst="line">
            <a:avLst/>
          </a:prstGeom>
          <a:noFill/>
          <a:ln w="9525">
            <a:solidFill>
              <a:schemeClr val="tx1"/>
            </a:solidFill>
            <a:round/>
            <a:headEnd/>
            <a:tailEnd/>
          </a:ln>
        </p:spPr>
        <p:txBody>
          <a:bodyPr/>
          <a:lstStyle/>
          <a:p>
            <a:endParaRPr lang="en-US"/>
          </a:p>
        </p:txBody>
      </p:sp>
      <p:sp>
        <p:nvSpPr>
          <p:cNvPr id="228383" name="Rectangle 34"/>
          <p:cNvSpPr>
            <a:spLocks noChangeArrowheads="1"/>
          </p:cNvSpPr>
          <p:nvPr/>
        </p:nvSpPr>
        <p:spPr bwMode="auto">
          <a:xfrm>
            <a:off x="2286000" y="5105400"/>
            <a:ext cx="1524000" cy="38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8384" name="Line 35"/>
          <p:cNvSpPr>
            <a:spLocks noChangeShapeType="1"/>
          </p:cNvSpPr>
          <p:nvPr/>
        </p:nvSpPr>
        <p:spPr bwMode="auto">
          <a:xfrm>
            <a:off x="2743200" y="5105400"/>
            <a:ext cx="0" cy="381000"/>
          </a:xfrm>
          <a:prstGeom prst="line">
            <a:avLst/>
          </a:prstGeom>
          <a:noFill/>
          <a:ln w="9525">
            <a:solidFill>
              <a:schemeClr val="tx1"/>
            </a:solidFill>
            <a:round/>
            <a:headEnd/>
            <a:tailEnd/>
          </a:ln>
        </p:spPr>
        <p:txBody>
          <a:bodyPr/>
          <a:lstStyle/>
          <a:p>
            <a:endParaRPr lang="en-US"/>
          </a:p>
        </p:txBody>
      </p:sp>
      <p:sp>
        <p:nvSpPr>
          <p:cNvPr id="228385" name="Line 36"/>
          <p:cNvSpPr>
            <a:spLocks noChangeShapeType="1"/>
          </p:cNvSpPr>
          <p:nvPr/>
        </p:nvSpPr>
        <p:spPr bwMode="auto">
          <a:xfrm>
            <a:off x="3352800" y="5105400"/>
            <a:ext cx="0" cy="381000"/>
          </a:xfrm>
          <a:prstGeom prst="line">
            <a:avLst/>
          </a:prstGeom>
          <a:noFill/>
          <a:ln w="9525">
            <a:solidFill>
              <a:schemeClr val="tx1"/>
            </a:solidFill>
            <a:round/>
            <a:headEnd/>
            <a:tailEnd/>
          </a:ln>
        </p:spPr>
        <p:txBody>
          <a:bodyPr/>
          <a:lstStyle/>
          <a:p>
            <a:endParaRPr lang="en-US"/>
          </a:p>
        </p:txBody>
      </p:sp>
      <p:sp>
        <p:nvSpPr>
          <p:cNvPr id="228386" name="Line 37"/>
          <p:cNvSpPr>
            <a:spLocks noChangeShapeType="1"/>
          </p:cNvSpPr>
          <p:nvPr/>
        </p:nvSpPr>
        <p:spPr bwMode="auto">
          <a:xfrm flipH="1">
            <a:off x="5334000" y="4521200"/>
            <a:ext cx="762000" cy="0"/>
          </a:xfrm>
          <a:prstGeom prst="line">
            <a:avLst/>
          </a:prstGeom>
          <a:noFill/>
          <a:ln w="9525">
            <a:solidFill>
              <a:schemeClr val="tx1"/>
            </a:solidFill>
            <a:round/>
            <a:headEnd/>
            <a:tailEnd/>
          </a:ln>
        </p:spPr>
        <p:txBody>
          <a:bodyPr/>
          <a:lstStyle/>
          <a:p>
            <a:endParaRPr lang="en-US"/>
          </a:p>
        </p:txBody>
      </p:sp>
      <p:sp>
        <p:nvSpPr>
          <p:cNvPr id="228387" name="Line 38"/>
          <p:cNvSpPr>
            <a:spLocks noChangeShapeType="1"/>
          </p:cNvSpPr>
          <p:nvPr/>
        </p:nvSpPr>
        <p:spPr bwMode="auto">
          <a:xfrm>
            <a:off x="5334000" y="4495800"/>
            <a:ext cx="0" cy="533400"/>
          </a:xfrm>
          <a:prstGeom prst="line">
            <a:avLst/>
          </a:prstGeom>
          <a:noFill/>
          <a:ln w="9525">
            <a:solidFill>
              <a:schemeClr val="tx1"/>
            </a:solidFill>
            <a:round/>
            <a:headEnd/>
            <a:tailEnd type="triangle" w="med" len="med"/>
          </a:ln>
        </p:spPr>
        <p:txBody>
          <a:bodyPr/>
          <a:lstStyle/>
          <a:p>
            <a:endParaRPr lang="en-US"/>
          </a:p>
        </p:txBody>
      </p:sp>
      <p:sp>
        <p:nvSpPr>
          <p:cNvPr id="228388" name="Line 39"/>
          <p:cNvSpPr>
            <a:spLocks noChangeShapeType="1"/>
          </p:cNvSpPr>
          <p:nvPr/>
        </p:nvSpPr>
        <p:spPr bwMode="auto">
          <a:xfrm>
            <a:off x="7543800" y="4495800"/>
            <a:ext cx="685800" cy="0"/>
          </a:xfrm>
          <a:prstGeom prst="line">
            <a:avLst/>
          </a:prstGeom>
          <a:noFill/>
          <a:ln w="9525">
            <a:solidFill>
              <a:schemeClr val="tx1"/>
            </a:solidFill>
            <a:round/>
            <a:headEnd/>
            <a:tailEnd/>
          </a:ln>
        </p:spPr>
        <p:txBody>
          <a:bodyPr/>
          <a:lstStyle/>
          <a:p>
            <a:endParaRPr lang="en-US"/>
          </a:p>
        </p:txBody>
      </p:sp>
      <p:sp>
        <p:nvSpPr>
          <p:cNvPr id="228389" name="Line 40"/>
          <p:cNvSpPr>
            <a:spLocks noChangeShapeType="1"/>
          </p:cNvSpPr>
          <p:nvPr/>
        </p:nvSpPr>
        <p:spPr bwMode="auto">
          <a:xfrm>
            <a:off x="8229600" y="4495800"/>
            <a:ext cx="0" cy="609600"/>
          </a:xfrm>
          <a:prstGeom prst="line">
            <a:avLst/>
          </a:prstGeom>
          <a:noFill/>
          <a:ln w="9525">
            <a:solidFill>
              <a:schemeClr val="tx1"/>
            </a:solidFill>
            <a:round/>
            <a:headEnd/>
            <a:tailEnd type="triangle" w="med" len="med"/>
          </a:ln>
        </p:spPr>
        <p:txBody>
          <a:bodyPr/>
          <a:lstStyle/>
          <a:p>
            <a:endParaRPr lang="en-US"/>
          </a:p>
        </p:txBody>
      </p:sp>
      <p:sp>
        <p:nvSpPr>
          <p:cNvPr id="228390" name="Rectangle 41"/>
          <p:cNvSpPr>
            <a:spLocks noChangeArrowheads="1"/>
          </p:cNvSpPr>
          <p:nvPr/>
        </p:nvSpPr>
        <p:spPr bwMode="auto">
          <a:xfrm>
            <a:off x="4495800" y="5105400"/>
            <a:ext cx="1600200" cy="38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8391" name="Rectangle 42"/>
          <p:cNvSpPr>
            <a:spLocks noChangeArrowheads="1"/>
          </p:cNvSpPr>
          <p:nvPr/>
        </p:nvSpPr>
        <p:spPr bwMode="auto">
          <a:xfrm>
            <a:off x="7315200" y="5105400"/>
            <a:ext cx="1600200" cy="38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8392" name="Line 43"/>
          <p:cNvSpPr>
            <a:spLocks noChangeShapeType="1"/>
          </p:cNvSpPr>
          <p:nvPr/>
        </p:nvSpPr>
        <p:spPr bwMode="auto">
          <a:xfrm>
            <a:off x="4953000" y="5105400"/>
            <a:ext cx="0" cy="381000"/>
          </a:xfrm>
          <a:prstGeom prst="line">
            <a:avLst/>
          </a:prstGeom>
          <a:noFill/>
          <a:ln w="9525">
            <a:solidFill>
              <a:schemeClr val="tx1"/>
            </a:solidFill>
            <a:round/>
            <a:headEnd/>
            <a:tailEnd/>
          </a:ln>
        </p:spPr>
        <p:txBody>
          <a:bodyPr/>
          <a:lstStyle/>
          <a:p>
            <a:endParaRPr lang="en-US"/>
          </a:p>
        </p:txBody>
      </p:sp>
      <p:sp>
        <p:nvSpPr>
          <p:cNvPr id="228393" name="Line 44"/>
          <p:cNvSpPr>
            <a:spLocks noChangeShapeType="1"/>
          </p:cNvSpPr>
          <p:nvPr/>
        </p:nvSpPr>
        <p:spPr bwMode="auto">
          <a:xfrm>
            <a:off x="5638800" y="5105400"/>
            <a:ext cx="0" cy="381000"/>
          </a:xfrm>
          <a:prstGeom prst="line">
            <a:avLst/>
          </a:prstGeom>
          <a:noFill/>
          <a:ln w="9525">
            <a:solidFill>
              <a:schemeClr val="tx1"/>
            </a:solidFill>
            <a:round/>
            <a:headEnd/>
            <a:tailEnd/>
          </a:ln>
        </p:spPr>
        <p:txBody>
          <a:bodyPr/>
          <a:lstStyle/>
          <a:p>
            <a:endParaRPr lang="en-US"/>
          </a:p>
        </p:txBody>
      </p:sp>
      <p:sp>
        <p:nvSpPr>
          <p:cNvPr id="228394" name="Line 45"/>
          <p:cNvSpPr>
            <a:spLocks noChangeShapeType="1"/>
          </p:cNvSpPr>
          <p:nvPr/>
        </p:nvSpPr>
        <p:spPr bwMode="auto">
          <a:xfrm>
            <a:off x="7848600" y="5105400"/>
            <a:ext cx="0" cy="381000"/>
          </a:xfrm>
          <a:prstGeom prst="line">
            <a:avLst/>
          </a:prstGeom>
          <a:noFill/>
          <a:ln w="9525">
            <a:solidFill>
              <a:schemeClr val="tx1"/>
            </a:solidFill>
            <a:round/>
            <a:headEnd/>
            <a:tailEnd/>
          </a:ln>
        </p:spPr>
        <p:txBody>
          <a:bodyPr/>
          <a:lstStyle/>
          <a:p>
            <a:endParaRPr lang="en-US"/>
          </a:p>
        </p:txBody>
      </p:sp>
      <p:sp>
        <p:nvSpPr>
          <p:cNvPr id="228395" name="Line 46"/>
          <p:cNvSpPr>
            <a:spLocks noChangeShapeType="1"/>
          </p:cNvSpPr>
          <p:nvPr/>
        </p:nvSpPr>
        <p:spPr bwMode="auto">
          <a:xfrm>
            <a:off x="8458200" y="5105400"/>
            <a:ext cx="0" cy="381000"/>
          </a:xfrm>
          <a:prstGeom prst="line">
            <a:avLst/>
          </a:prstGeom>
          <a:noFill/>
          <a:ln w="9525">
            <a:solidFill>
              <a:schemeClr val="tx1"/>
            </a:solidFill>
            <a:round/>
            <a:headEnd/>
            <a:tailEnd/>
          </a:ln>
        </p:spPr>
        <p:txBody>
          <a:bodyPr/>
          <a:lstStyle/>
          <a:p>
            <a:endParaRPr lang="en-US"/>
          </a:p>
        </p:txBody>
      </p:sp>
      <p:sp>
        <p:nvSpPr>
          <p:cNvPr id="228396" name="Oval 49"/>
          <p:cNvSpPr>
            <a:spLocks noChangeArrowheads="1"/>
          </p:cNvSpPr>
          <p:nvPr/>
        </p:nvSpPr>
        <p:spPr bwMode="auto">
          <a:xfrm>
            <a:off x="2438400" y="5257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28397" name="Oval 53"/>
          <p:cNvSpPr>
            <a:spLocks noChangeArrowheads="1"/>
          </p:cNvSpPr>
          <p:nvPr/>
        </p:nvSpPr>
        <p:spPr bwMode="auto">
          <a:xfrm>
            <a:off x="7543800" y="5257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28398" name="Oval 54"/>
          <p:cNvSpPr>
            <a:spLocks noChangeArrowheads="1"/>
          </p:cNvSpPr>
          <p:nvPr/>
        </p:nvSpPr>
        <p:spPr bwMode="auto">
          <a:xfrm>
            <a:off x="8610600" y="5257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28399" name="Line 55"/>
          <p:cNvSpPr>
            <a:spLocks noChangeShapeType="1"/>
          </p:cNvSpPr>
          <p:nvPr/>
        </p:nvSpPr>
        <p:spPr bwMode="auto">
          <a:xfrm flipH="1">
            <a:off x="2057400" y="5257800"/>
            <a:ext cx="381000" cy="0"/>
          </a:xfrm>
          <a:prstGeom prst="line">
            <a:avLst/>
          </a:prstGeom>
          <a:noFill/>
          <a:ln w="9525">
            <a:solidFill>
              <a:schemeClr val="tx1"/>
            </a:solidFill>
            <a:round/>
            <a:headEnd/>
            <a:tailEnd/>
          </a:ln>
        </p:spPr>
        <p:txBody>
          <a:bodyPr/>
          <a:lstStyle/>
          <a:p>
            <a:endParaRPr lang="en-US"/>
          </a:p>
        </p:txBody>
      </p:sp>
      <p:sp>
        <p:nvSpPr>
          <p:cNvPr id="228400" name="Line 56"/>
          <p:cNvSpPr>
            <a:spLocks noChangeShapeType="1"/>
          </p:cNvSpPr>
          <p:nvPr/>
        </p:nvSpPr>
        <p:spPr bwMode="auto">
          <a:xfrm>
            <a:off x="2057400" y="5257800"/>
            <a:ext cx="0" cy="609600"/>
          </a:xfrm>
          <a:prstGeom prst="line">
            <a:avLst/>
          </a:prstGeom>
          <a:noFill/>
          <a:ln w="9525">
            <a:solidFill>
              <a:schemeClr val="tx1"/>
            </a:solidFill>
            <a:round/>
            <a:headEnd/>
            <a:tailEnd type="triangle" w="med" len="med"/>
          </a:ln>
        </p:spPr>
        <p:txBody>
          <a:bodyPr/>
          <a:lstStyle/>
          <a:p>
            <a:endParaRPr lang="en-US"/>
          </a:p>
        </p:txBody>
      </p:sp>
      <p:sp>
        <p:nvSpPr>
          <p:cNvPr id="228401" name="Rectangle 57"/>
          <p:cNvSpPr>
            <a:spLocks noChangeArrowheads="1"/>
          </p:cNvSpPr>
          <p:nvPr/>
        </p:nvSpPr>
        <p:spPr bwMode="auto">
          <a:xfrm>
            <a:off x="1371600" y="5867400"/>
            <a:ext cx="1676400" cy="38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8402" name="Line 58"/>
          <p:cNvSpPr>
            <a:spLocks noChangeShapeType="1"/>
          </p:cNvSpPr>
          <p:nvPr/>
        </p:nvSpPr>
        <p:spPr bwMode="auto">
          <a:xfrm>
            <a:off x="1828800" y="5867400"/>
            <a:ext cx="0" cy="381000"/>
          </a:xfrm>
          <a:prstGeom prst="line">
            <a:avLst/>
          </a:prstGeom>
          <a:noFill/>
          <a:ln w="9525">
            <a:solidFill>
              <a:schemeClr val="tx1"/>
            </a:solidFill>
            <a:round/>
            <a:headEnd/>
            <a:tailEnd/>
          </a:ln>
        </p:spPr>
        <p:txBody>
          <a:bodyPr/>
          <a:lstStyle/>
          <a:p>
            <a:endParaRPr lang="en-US"/>
          </a:p>
        </p:txBody>
      </p:sp>
      <p:sp>
        <p:nvSpPr>
          <p:cNvPr id="228403" name="Line 59"/>
          <p:cNvSpPr>
            <a:spLocks noChangeShapeType="1"/>
          </p:cNvSpPr>
          <p:nvPr/>
        </p:nvSpPr>
        <p:spPr bwMode="auto">
          <a:xfrm>
            <a:off x="2514600" y="5867400"/>
            <a:ext cx="0" cy="381000"/>
          </a:xfrm>
          <a:prstGeom prst="line">
            <a:avLst/>
          </a:prstGeom>
          <a:noFill/>
          <a:ln w="9525">
            <a:solidFill>
              <a:schemeClr val="tx1"/>
            </a:solidFill>
            <a:round/>
            <a:headEnd/>
            <a:tailEnd/>
          </a:ln>
        </p:spPr>
        <p:txBody>
          <a:bodyPr/>
          <a:lstStyle/>
          <a:p>
            <a:endParaRPr lang="en-US"/>
          </a:p>
        </p:txBody>
      </p:sp>
      <p:sp>
        <p:nvSpPr>
          <p:cNvPr id="228404" name="Line 60"/>
          <p:cNvSpPr>
            <a:spLocks noChangeShapeType="1"/>
          </p:cNvSpPr>
          <p:nvPr/>
        </p:nvSpPr>
        <p:spPr bwMode="auto">
          <a:xfrm flipH="1">
            <a:off x="6934200" y="5270500"/>
            <a:ext cx="609600" cy="0"/>
          </a:xfrm>
          <a:prstGeom prst="line">
            <a:avLst/>
          </a:prstGeom>
          <a:noFill/>
          <a:ln w="9525">
            <a:solidFill>
              <a:schemeClr val="tx1"/>
            </a:solidFill>
            <a:round/>
            <a:headEnd/>
            <a:tailEnd/>
          </a:ln>
        </p:spPr>
        <p:txBody>
          <a:bodyPr/>
          <a:lstStyle/>
          <a:p>
            <a:endParaRPr lang="en-US"/>
          </a:p>
        </p:txBody>
      </p:sp>
      <p:sp>
        <p:nvSpPr>
          <p:cNvPr id="228405" name="Line 61"/>
          <p:cNvSpPr>
            <a:spLocks noChangeShapeType="1"/>
          </p:cNvSpPr>
          <p:nvPr/>
        </p:nvSpPr>
        <p:spPr bwMode="auto">
          <a:xfrm>
            <a:off x="6934200" y="5257800"/>
            <a:ext cx="0" cy="533400"/>
          </a:xfrm>
          <a:prstGeom prst="line">
            <a:avLst/>
          </a:prstGeom>
          <a:noFill/>
          <a:ln w="9525">
            <a:solidFill>
              <a:schemeClr val="tx1"/>
            </a:solidFill>
            <a:round/>
            <a:headEnd/>
            <a:tailEnd type="triangle" w="med" len="med"/>
          </a:ln>
        </p:spPr>
        <p:txBody>
          <a:bodyPr/>
          <a:lstStyle/>
          <a:p>
            <a:endParaRPr lang="en-US"/>
          </a:p>
        </p:txBody>
      </p:sp>
      <p:sp>
        <p:nvSpPr>
          <p:cNvPr id="228406" name="Rectangle 62"/>
          <p:cNvSpPr>
            <a:spLocks noChangeArrowheads="1"/>
          </p:cNvSpPr>
          <p:nvPr/>
        </p:nvSpPr>
        <p:spPr bwMode="auto">
          <a:xfrm>
            <a:off x="6019800" y="5791200"/>
            <a:ext cx="1524000" cy="38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8407" name="Line 63"/>
          <p:cNvSpPr>
            <a:spLocks noChangeShapeType="1"/>
          </p:cNvSpPr>
          <p:nvPr/>
        </p:nvSpPr>
        <p:spPr bwMode="auto">
          <a:xfrm>
            <a:off x="6400800" y="5791200"/>
            <a:ext cx="0" cy="381000"/>
          </a:xfrm>
          <a:prstGeom prst="line">
            <a:avLst/>
          </a:prstGeom>
          <a:noFill/>
          <a:ln w="9525">
            <a:solidFill>
              <a:schemeClr val="tx1"/>
            </a:solidFill>
            <a:round/>
            <a:headEnd/>
            <a:tailEnd/>
          </a:ln>
        </p:spPr>
        <p:txBody>
          <a:bodyPr/>
          <a:lstStyle/>
          <a:p>
            <a:endParaRPr lang="en-US"/>
          </a:p>
        </p:txBody>
      </p:sp>
      <p:sp>
        <p:nvSpPr>
          <p:cNvPr id="228408" name="Line 64"/>
          <p:cNvSpPr>
            <a:spLocks noChangeShapeType="1"/>
          </p:cNvSpPr>
          <p:nvPr/>
        </p:nvSpPr>
        <p:spPr bwMode="auto">
          <a:xfrm>
            <a:off x="7010400" y="5791200"/>
            <a:ext cx="0" cy="381000"/>
          </a:xfrm>
          <a:prstGeom prst="line">
            <a:avLst/>
          </a:prstGeom>
          <a:noFill/>
          <a:ln w="9525">
            <a:solidFill>
              <a:schemeClr val="tx1"/>
            </a:solidFill>
            <a:round/>
            <a:headEnd/>
            <a:tailEnd/>
          </a:ln>
        </p:spPr>
        <p:txBody>
          <a:bodyPr/>
          <a:lstStyle/>
          <a:p>
            <a:endParaRPr lang="en-US"/>
          </a:p>
        </p:txBody>
      </p:sp>
      <p:sp>
        <p:nvSpPr>
          <p:cNvPr id="228409" name="Rectangle 65"/>
          <p:cNvSpPr>
            <a:spLocks noChangeArrowheads="1"/>
          </p:cNvSpPr>
          <p:nvPr/>
        </p:nvSpPr>
        <p:spPr bwMode="auto">
          <a:xfrm>
            <a:off x="7772400" y="5791200"/>
            <a:ext cx="1219200" cy="381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8410" name="Line 66"/>
          <p:cNvSpPr>
            <a:spLocks noChangeShapeType="1"/>
          </p:cNvSpPr>
          <p:nvPr/>
        </p:nvSpPr>
        <p:spPr bwMode="auto">
          <a:xfrm>
            <a:off x="8153400" y="5791200"/>
            <a:ext cx="0" cy="381000"/>
          </a:xfrm>
          <a:prstGeom prst="line">
            <a:avLst/>
          </a:prstGeom>
          <a:noFill/>
          <a:ln w="9525">
            <a:solidFill>
              <a:schemeClr val="tx1"/>
            </a:solidFill>
            <a:round/>
            <a:headEnd/>
            <a:tailEnd/>
          </a:ln>
        </p:spPr>
        <p:txBody>
          <a:bodyPr/>
          <a:lstStyle/>
          <a:p>
            <a:endParaRPr lang="en-US"/>
          </a:p>
        </p:txBody>
      </p:sp>
      <p:sp>
        <p:nvSpPr>
          <p:cNvPr id="228411" name="Line 67"/>
          <p:cNvSpPr>
            <a:spLocks noChangeShapeType="1"/>
          </p:cNvSpPr>
          <p:nvPr/>
        </p:nvSpPr>
        <p:spPr bwMode="auto">
          <a:xfrm>
            <a:off x="8686800" y="5791200"/>
            <a:ext cx="0" cy="381000"/>
          </a:xfrm>
          <a:prstGeom prst="line">
            <a:avLst/>
          </a:prstGeom>
          <a:noFill/>
          <a:ln w="9525">
            <a:solidFill>
              <a:schemeClr val="tx1"/>
            </a:solidFill>
            <a:round/>
            <a:headEnd/>
            <a:tailEnd/>
          </a:ln>
        </p:spPr>
        <p:txBody>
          <a:bodyPr/>
          <a:lstStyle/>
          <a:p>
            <a:endParaRPr lang="en-US"/>
          </a:p>
        </p:txBody>
      </p:sp>
      <p:sp>
        <p:nvSpPr>
          <p:cNvPr id="228412" name="Line 68"/>
          <p:cNvSpPr>
            <a:spLocks noChangeShapeType="1"/>
          </p:cNvSpPr>
          <p:nvPr/>
        </p:nvSpPr>
        <p:spPr bwMode="auto">
          <a:xfrm>
            <a:off x="8610600" y="5257800"/>
            <a:ext cx="0" cy="533400"/>
          </a:xfrm>
          <a:prstGeom prst="line">
            <a:avLst/>
          </a:prstGeom>
          <a:noFill/>
          <a:ln w="9525">
            <a:solidFill>
              <a:schemeClr val="tx1"/>
            </a:solidFill>
            <a:round/>
            <a:headEnd/>
            <a:tailEnd type="triangle" w="med" len="med"/>
          </a:ln>
        </p:spPr>
        <p:txBody>
          <a:bodyPr/>
          <a:lstStyle/>
          <a:p>
            <a:endParaRPr lang="en-US"/>
          </a:p>
        </p:txBody>
      </p:sp>
      <p:sp>
        <p:nvSpPr>
          <p:cNvPr id="228413" name="Text Box 69"/>
          <p:cNvSpPr txBox="1">
            <a:spLocks noChangeArrowheads="1"/>
          </p:cNvSpPr>
          <p:nvPr/>
        </p:nvSpPr>
        <p:spPr bwMode="auto">
          <a:xfrm>
            <a:off x="1143000" y="4357688"/>
            <a:ext cx="838200" cy="366712"/>
          </a:xfrm>
          <a:prstGeom prst="rect">
            <a:avLst/>
          </a:prstGeom>
          <a:noFill/>
          <a:ln w="9525">
            <a:noFill/>
            <a:miter lim="800000"/>
            <a:headEnd/>
            <a:tailEnd/>
          </a:ln>
        </p:spPr>
        <p:txBody>
          <a:bodyPr>
            <a:spAutoFit/>
          </a:bodyPr>
          <a:lstStyle/>
          <a:p>
            <a:pPr>
              <a:spcBef>
                <a:spcPct val="50000"/>
              </a:spcBef>
            </a:pPr>
            <a:r>
              <a:rPr lang="en-US"/>
              <a:t>    B</a:t>
            </a:r>
          </a:p>
        </p:txBody>
      </p:sp>
      <p:sp>
        <p:nvSpPr>
          <p:cNvPr id="228414" name="Text Box 70"/>
          <p:cNvSpPr txBox="1">
            <a:spLocks noChangeArrowheads="1"/>
          </p:cNvSpPr>
          <p:nvPr/>
        </p:nvSpPr>
        <p:spPr bwMode="auto">
          <a:xfrm>
            <a:off x="6400800" y="4357688"/>
            <a:ext cx="838200" cy="366712"/>
          </a:xfrm>
          <a:prstGeom prst="rect">
            <a:avLst/>
          </a:prstGeom>
          <a:noFill/>
          <a:ln w="9525">
            <a:noFill/>
            <a:miter lim="800000"/>
            <a:headEnd/>
            <a:tailEnd/>
          </a:ln>
        </p:spPr>
        <p:txBody>
          <a:bodyPr>
            <a:spAutoFit/>
          </a:bodyPr>
          <a:lstStyle/>
          <a:p>
            <a:pPr>
              <a:spcBef>
                <a:spcPct val="50000"/>
              </a:spcBef>
            </a:pPr>
            <a:r>
              <a:rPr lang="en-US"/>
              <a:t>    C</a:t>
            </a:r>
          </a:p>
        </p:txBody>
      </p:sp>
      <p:sp>
        <p:nvSpPr>
          <p:cNvPr id="228415" name="Text Box 71"/>
          <p:cNvSpPr txBox="1">
            <a:spLocks noChangeArrowheads="1"/>
          </p:cNvSpPr>
          <p:nvPr/>
        </p:nvSpPr>
        <p:spPr bwMode="auto">
          <a:xfrm>
            <a:off x="381000" y="5195888"/>
            <a:ext cx="533400" cy="366712"/>
          </a:xfrm>
          <a:prstGeom prst="rect">
            <a:avLst/>
          </a:prstGeom>
          <a:noFill/>
          <a:ln w="9525">
            <a:noFill/>
            <a:miter lim="800000"/>
            <a:headEnd/>
            <a:tailEnd/>
          </a:ln>
        </p:spPr>
        <p:txBody>
          <a:bodyPr>
            <a:spAutoFit/>
          </a:bodyPr>
          <a:lstStyle/>
          <a:p>
            <a:pPr>
              <a:spcBef>
                <a:spcPct val="50000"/>
              </a:spcBef>
            </a:pPr>
            <a:r>
              <a:rPr lang="en-US"/>
              <a:t>  D</a:t>
            </a:r>
          </a:p>
        </p:txBody>
      </p:sp>
      <p:sp>
        <p:nvSpPr>
          <p:cNvPr id="228416" name="Text Box 72"/>
          <p:cNvSpPr txBox="1">
            <a:spLocks noChangeArrowheads="1"/>
          </p:cNvSpPr>
          <p:nvPr/>
        </p:nvSpPr>
        <p:spPr bwMode="auto">
          <a:xfrm>
            <a:off x="2667000" y="5119688"/>
            <a:ext cx="685800" cy="366712"/>
          </a:xfrm>
          <a:prstGeom prst="rect">
            <a:avLst/>
          </a:prstGeom>
          <a:noFill/>
          <a:ln w="9525">
            <a:noFill/>
            <a:miter lim="800000"/>
            <a:headEnd/>
            <a:tailEnd/>
          </a:ln>
        </p:spPr>
        <p:txBody>
          <a:bodyPr>
            <a:spAutoFit/>
          </a:bodyPr>
          <a:lstStyle/>
          <a:p>
            <a:pPr>
              <a:spcBef>
                <a:spcPct val="50000"/>
              </a:spcBef>
            </a:pPr>
            <a:r>
              <a:rPr lang="en-US"/>
              <a:t>    E</a:t>
            </a:r>
          </a:p>
        </p:txBody>
      </p:sp>
      <p:sp>
        <p:nvSpPr>
          <p:cNvPr id="228417" name="Text Box 73"/>
          <p:cNvSpPr txBox="1">
            <a:spLocks noChangeArrowheads="1"/>
          </p:cNvSpPr>
          <p:nvPr/>
        </p:nvSpPr>
        <p:spPr bwMode="auto">
          <a:xfrm>
            <a:off x="4876800" y="5119688"/>
            <a:ext cx="838200" cy="366712"/>
          </a:xfrm>
          <a:prstGeom prst="rect">
            <a:avLst/>
          </a:prstGeom>
          <a:noFill/>
          <a:ln w="9525">
            <a:noFill/>
            <a:miter lim="800000"/>
            <a:headEnd/>
            <a:tailEnd/>
          </a:ln>
        </p:spPr>
        <p:txBody>
          <a:bodyPr>
            <a:spAutoFit/>
          </a:bodyPr>
          <a:lstStyle/>
          <a:p>
            <a:pPr>
              <a:spcBef>
                <a:spcPct val="50000"/>
              </a:spcBef>
            </a:pPr>
            <a:r>
              <a:rPr lang="en-US"/>
              <a:t>    F</a:t>
            </a:r>
          </a:p>
        </p:txBody>
      </p:sp>
      <p:sp>
        <p:nvSpPr>
          <p:cNvPr id="228418" name="Text Box 74"/>
          <p:cNvSpPr txBox="1">
            <a:spLocks noChangeArrowheads="1"/>
          </p:cNvSpPr>
          <p:nvPr/>
        </p:nvSpPr>
        <p:spPr bwMode="auto">
          <a:xfrm>
            <a:off x="7696200" y="5119688"/>
            <a:ext cx="838200" cy="366712"/>
          </a:xfrm>
          <a:prstGeom prst="rect">
            <a:avLst/>
          </a:prstGeom>
          <a:noFill/>
          <a:ln w="9525">
            <a:noFill/>
            <a:miter lim="800000"/>
            <a:headEnd/>
            <a:tailEnd/>
          </a:ln>
        </p:spPr>
        <p:txBody>
          <a:bodyPr>
            <a:spAutoFit/>
          </a:bodyPr>
          <a:lstStyle/>
          <a:p>
            <a:pPr>
              <a:spcBef>
                <a:spcPct val="50000"/>
              </a:spcBef>
            </a:pPr>
            <a:r>
              <a:rPr lang="en-US"/>
              <a:t>    G</a:t>
            </a:r>
          </a:p>
        </p:txBody>
      </p:sp>
      <p:sp>
        <p:nvSpPr>
          <p:cNvPr id="228419" name="Text Box 75"/>
          <p:cNvSpPr txBox="1">
            <a:spLocks noChangeArrowheads="1"/>
          </p:cNvSpPr>
          <p:nvPr/>
        </p:nvSpPr>
        <p:spPr bwMode="auto">
          <a:xfrm>
            <a:off x="1752600" y="5881688"/>
            <a:ext cx="838200" cy="366712"/>
          </a:xfrm>
          <a:prstGeom prst="rect">
            <a:avLst/>
          </a:prstGeom>
          <a:noFill/>
          <a:ln w="9525">
            <a:noFill/>
            <a:miter lim="800000"/>
            <a:headEnd/>
            <a:tailEnd/>
          </a:ln>
        </p:spPr>
        <p:txBody>
          <a:bodyPr>
            <a:spAutoFit/>
          </a:bodyPr>
          <a:lstStyle/>
          <a:p>
            <a:pPr>
              <a:spcBef>
                <a:spcPct val="50000"/>
              </a:spcBef>
            </a:pPr>
            <a:r>
              <a:rPr lang="en-US"/>
              <a:t>    H</a:t>
            </a:r>
          </a:p>
        </p:txBody>
      </p:sp>
      <p:sp>
        <p:nvSpPr>
          <p:cNvPr id="228420" name="Text Box 76"/>
          <p:cNvSpPr txBox="1">
            <a:spLocks noChangeArrowheads="1"/>
          </p:cNvSpPr>
          <p:nvPr/>
        </p:nvSpPr>
        <p:spPr bwMode="auto">
          <a:xfrm>
            <a:off x="6248400" y="5805488"/>
            <a:ext cx="838200" cy="366712"/>
          </a:xfrm>
          <a:prstGeom prst="rect">
            <a:avLst/>
          </a:prstGeom>
          <a:noFill/>
          <a:ln w="9525">
            <a:noFill/>
            <a:miter lim="800000"/>
            <a:headEnd/>
            <a:tailEnd/>
          </a:ln>
        </p:spPr>
        <p:txBody>
          <a:bodyPr>
            <a:spAutoFit/>
          </a:bodyPr>
          <a:lstStyle/>
          <a:p>
            <a:pPr>
              <a:spcBef>
                <a:spcPct val="50000"/>
              </a:spcBef>
            </a:pPr>
            <a:r>
              <a:rPr lang="en-US"/>
              <a:t>    I</a:t>
            </a:r>
          </a:p>
        </p:txBody>
      </p:sp>
      <p:sp>
        <p:nvSpPr>
          <p:cNvPr id="228421" name="Text Box 77"/>
          <p:cNvSpPr txBox="1">
            <a:spLocks noChangeArrowheads="1"/>
          </p:cNvSpPr>
          <p:nvPr/>
        </p:nvSpPr>
        <p:spPr bwMode="auto">
          <a:xfrm>
            <a:off x="8001000" y="5805488"/>
            <a:ext cx="838200" cy="366712"/>
          </a:xfrm>
          <a:prstGeom prst="rect">
            <a:avLst/>
          </a:prstGeom>
          <a:noFill/>
          <a:ln w="9525">
            <a:noFill/>
            <a:miter lim="800000"/>
            <a:headEnd/>
            <a:tailEnd/>
          </a:ln>
        </p:spPr>
        <p:txBody>
          <a:bodyPr>
            <a:spAutoFit/>
          </a:bodyPr>
          <a:lstStyle/>
          <a:p>
            <a:pPr>
              <a:spcBef>
                <a:spcPct val="50000"/>
              </a:spcBef>
            </a:pPr>
            <a:r>
              <a:rPr lang="en-US"/>
              <a:t>    J</a:t>
            </a:r>
          </a:p>
        </p:txBody>
      </p:sp>
      <p:sp>
        <p:nvSpPr>
          <p:cNvPr id="228422" name="Line 78"/>
          <p:cNvSpPr>
            <a:spLocks noChangeShapeType="1"/>
          </p:cNvSpPr>
          <p:nvPr/>
        </p:nvSpPr>
        <p:spPr bwMode="auto">
          <a:xfrm>
            <a:off x="0" y="5181600"/>
            <a:ext cx="381000" cy="381000"/>
          </a:xfrm>
          <a:prstGeom prst="line">
            <a:avLst/>
          </a:prstGeom>
          <a:noFill/>
          <a:ln w="9525">
            <a:solidFill>
              <a:schemeClr val="tx1"/>
            </a:solidFill>
            <a:round/>
            <a:headEnd/>
            <a:tailEnd/>
          </a:ln>
        </p:spPr>
        <p:txBody>
          <a:bodyPr/>
          <a:lstStyle/>
          <a:p>
            <a:endParaRPr lang="en-US"/>
          </a:p>
        </p:txBody>
      </p:sp>
      <p:sp>
        <p:nvSpPr>
          <p:cNvPr id="228423" name="Line 79"/>
          <p:cNvSpPr>
            <a:spLocks noChangeShapeType="1"/>
          </p:cNvSpPr>
          <p:nvPr/>
        </p:nvSpPr>
        <p:spPr bwMode="auto">
          <a:xfrm>
            <a:off x="914400" y="5181600"/>
            <a:ext cx="533400" cy="381000"/>
          </a:xfrm>
          <a:prstGeom prst="line">
            <a:avLst/>
          </a:prstGeom>
          <a:noFill/>
          <a:ln w="9525">
            <a:solidFill>
              <a:schemeClr val="tx1"/>
            </a:solidFill>
            <a:round/>
            <a:headEnd/>
            <a:tailEnd/>
          </a:ln>
        </p:spPr>
        <p:txBody>
          <a:bodyPr/>
          <a:lstStyle/>
          <a:p>
            <a:endParaRPr lang="en-US"/>
          </a:p>
        </p:txBody>
      </p:sp>
      <p:sp>
        <p:nvSpPr>
          <p:cNvPr id="228424" name="Line 80"/>
          <p:cNvSpPr>
            <a:spLocks noChangeShapeType="1"/>
          </p:cNvSpPr>
          <p:nvPr/>
        </p:nvSpPr>
        <p:spPr bwMode="auto">
          <a:xfrm>
            <a:off x="1371600" y="5867400"/>
            <a:ext cx="457200" cy="381000"/>
          </a:xfrm>
          <a:prstGeom prst="line">
            <a:avLst/>
          </a:prstGeom>
          <a:noFill/>
          <a:ln w="9525">
            <a:solidFill>
              <a:schemeClr val="tx1"/>
            </a:solidFill>
            <a:round/>
            <a:headEnd/>
            <a:tailEnd/>
          </a:ln>
        </p:spPr>
        <p:txBody>
          <a:bodyPr/>
          <a:lstStyle/>
          <a:p>
            <a:endParaRPr lang="en-US"/>
          </a:p>
        </p:txBody>
      </p:sp>
      <p:sp>
        <p:nvSpPr>
          <p:cNvPr id="228425" name="Line 81"/>
          <p:cNvSpPr>
            <a:spLocks noChangeShapeType="1"/>
          </p:cNvSpPr>
          <p:nvPr/>
        </p:nvSpPr>
        <p:spPr bwMode="auto">
          <a:xfrm>
            <a:off x="2514600" y="5867400"/>
            <a:ext cx="533400" cy="381000"/>
          </a:xfrm>
          <a:prstGeom prst="line">
            <a:avLst/>
          </a:prstGeom>
          <a:noFill/>
          <a:ln w="9525">
            <a:solidFill>
              <a:schemeClr val="tx1"/>
            </a:solidFill>
            <a:round/>
            <a:headEnd/>
            <a:tailEnd/>
          </a:ln>
        </p:spPr>
        <p:txBody>
          <a:bodyPr/>
          <a:lstStyle/>
          <a:p>
            <a:endParaRPr lang="en-US"/>
          </a:p>
        </p:txBody>
      </p:sp>
      <p:sp>
        <p:nvSpPr>
          <p:cNvPr id="228426" name="Line 82"/>
          <p:cNvSpPr>
            <a:spLocks noChangeShapeType="1"/>
          </p:cNvSpPr>
          <p:nvPr/>
        </p:nvSpPr>
        <p:spPr bwMode="auto">
          <a:xfrm>
            <a:off x="3352800" y="5105400"/>
            <a:ext cx="457200" cy="381000"/>
          </a:xfrm>
          <a:prstGeom prst="line">
            <a:avLst/>
          </a:prstGeom>
          <a:noFill/>
          <a:ln w="9525">
            <a:solidFill>
              <a:schemeClr val="tx1"/>
            </a:solidFill>
            <a:round/>
            <a:headEnd/>
            <a:tailEnd/>
          </a:ln>
        </p:spPr>
        <p:txBody>
          <a:bodyPr/>
          <a:lstStyle/>
          <a:p>
            <a:endParaRPr lang="en-US"/>
          </a:p>
        </p:txBody>
      </p:sp>
      <p:sp>
        <p:nvSpPr>
          <p:cNvPr id="228427" name="Line 84"/>
          <p:cNvSpPr>
            <a:spLocks noChangeShapeType="1"/>
          </p:cNvSpPr>
          <p:nvPr/>
        </p:nvSpPr>
        <p:spPr bwMode="auto">
          <a:xfrm>
            <a:off x="4495800" y="5105400"/>
            <a:ext cx="457200" cy="381000"/>
          </a:xfrm>
          <a:prstGeom prst="line">
            <a:avLst/>
          </a:prstGeom>
          <a:noFill/>
          <a:ln w="9525">
            <a:solidFill>
              <a:schemeClr val="tx1"/>
            </a:solidFill>
            <a:round/>
            <a:headEnd/>
            <a:tailEnd/>
          </a:ln>
        </p:spPr>
        <p:txBody>
          <a:bodyPr/>
          <a:lstStyle/>
          <a:p>
            <a:endParaRPr lang="en-US"/>
          </a:p>
        </p:txBody>
      </p:sp>
      <p:sp>
        <p:nvSpPr>
          <p:cNvPr id="228428" name="Line 85"/>
          <p:cNvSpPr>
            <a:spLocks noChangeShapeType="1"/>
          </p:cNvSpPr>
          <p:nvPr/>
        </p:nvSpPr>
        <p:spPr bwMode="auto">
          <a:xfrm>
            <a:off x="5638800" y="5105400"/>
            <a:ext cx="457200" cy="381000"/>
          </a:xfrm>
          <a:prstGeom prst="line">
            <a:avLst/>
          </a:prstGeom>
          <a:noFill/>
          <a:ln w="9525">
            <a:solidFill>
              <a:schemeClr val="tx1"/>
            </a:solidFill>
            <a:round/>
            <a:headEnd/>
            <a:tailEnd/>
          </a:ln>
        </p:spPr>
        <p:txBody>
          <a:bodyPr/>
          <a:lstStyle/>
          <a:p>
            <a:endParaRPr lang="en-US"/>
          </a:p>
        </p:txBody>
      </p:sp>
      <p:sp>
        <p:nvSpPr>
          <p:cNvPr id="228429" name="Line 86"/>
          <p:cNvSpPr>
            <a:spLocks noChangeShapeType="1"/>
          </p:cNvSpPr>
          <p:nvPr/>
        </p:nvSpPr>
        <p:spPr bwMode="auto">
          <a:xfrm>
            <a:off x="6019800" y="5791200"/>
            <a:ext cx="381000" cy="381000"/>
          </a:xfrm>
          <a:prstGeom prst="line">
            <a:avLst/>
          </a:prstGeom>
          <a:noFill/>
          <a:ln w="9525">
            <a:solidFill>
              <a:schemeClr val="tx1"/>
            </a:solidFill>
            <a:round/>
            <a:headEnd/>
            <a:tailEnd/>
          </a:ln>
        </p:spPr>
        <p:txBody>
          <a:bodyPr/>
          <a:lstStyle/>
          <a:p>
            <a:endParaRPr lang="en-US"/>
          </a:p>
        </p:txBody>
      </p:sp>
      <p:sp>
        <p:nvSpPr>
          <p:cNvPr id="228430" name="Line 87"/>
          <p:cNvSpPr>
            <a:spLocks noChangeShapeType="1"/>
          </p:cNvSpPr>
          <p:nvPr/>
        </p:nvSpPr>
        <p:spPr bwMode="auto">
          <a:xfrm>
            <a:off x="7010400" y="5791200"/>
            <a:ext cx="533400" cy="381000"/>
          </a:xfrm>
          <a:prstGeom prst="line">
            <a:avLst/>
          </a:prstGeom>
          <a:noFill/>
          <a:ln w="9525">
            <a:solidFill>
              <a:schemeClr val="tx1"/>
            </a:solidFill>
            <a:round/>
            <a:headEnd/>
            <a:tailEnd/>
          </a:ln>
        </p:spPr>
        <p:txBody>
          <a:bodyPr/>
          <a:lstStyle/>
          <a:p>
            <a:endParaRPr lang="en-US"/>
          </a:p>
        </p:txBody>
      </p:sp>
      <p:sp>
        <p:nvSpPr>
          <p:cNvPr id="228431" name="Line 88"/>
          <p:cNvSpPr>
            <a:spLocks noChangeShapeType="1"/>
          </p:cNvSpPr>
          <p:nvPr/>
        </p:nvSpPr>
        <p:spPr bwMode="auto">
          <a:xfrm>
            <a:off x="7772400" y="5791200"/>
            <a:ext cx="381000" cy="381000"/>
          </a:xfrm>
          <a:prstGeom prst="line">
            <a:avLst/>
          </a:prstGeom>
          <a:noFill/>
          <a:ln w="9525">
            <a:solidFill>
              <a:schemeClr val="tx1"/>
            </a:solidFill>
            <a:round/>
            <a:headEnd/>
            <a:tailEnd/>
          </a:ln>
        </p:spPr>
        <p:txBody>
          <a:bodyPr/>
          <a:lstStyle/>
          <a:p>
            <a:endParaRPr lang="en-US"/>
          </a:p>
        </p:txBody>
      </p:sp>
      <p:sp>
        <p:nvSpPr>
          <p:cNvPr id="228432" name="Line 89"/>
          <p:cNvSpPr>
            <a:spLocks noChangeShapeType="1"/>
          </p:cNvSpPr>
          <p:nvPr/>
        </p:nvSpPr>
        <p:spPr bwMode="auto">
          <a:xfrm>
            <a:off x="8686800" y="5791200"/>
            <a:ext cx="304800" cy="381000"/>
          </a:xfrm>
          <a:prstGeom prst="line">
            <a:avLst/>
          </a:prstGeom>
          <a:noFill/>
          <a:ln w="9525">
            <a:solidFill>
              <a:schemeClr val="tx1"/>
            </a:solidFill>
            <a:round/>
            <a:headEnd/>
            <a:tailEnd/>
          </a:ln>
        </p:spPr>
        <p:txBody>
          <a:bodyPr/>
          <a:lstStyle/>
          <a:p>
            <a:endParaRPr lang="en-US"/>
          </a:p>
        </p:txBody>
      </p:sp>
      <p:sp>
        <p:nvSpPr>
          <p:cNvPr id="228433" name="Text Box 90"/>
          <p:cNvSpPr txBox="1">
            <a:spLocks noChangeArrowheads="1"/>
          </p:cNvSpPr>
          <p:nvPr/>
        </p:nvSpPr>
        <p:spPr bwMode="auto">
          <a:xfrm>
            <a:off x="1295400" y="3367088"/>
            <a:ext cx="1143000" cy="366712"/>
          </a:xfrm>
          <a:prstGeom prst="rect">
            <a:avLst/>
          </a:prstGeom>
          <a:noFill/>
          <a:ln w="9525">
            <a:noFill/>
            <a:miter lim="800000"/>
            <a:headEnd/>
            <a:tailEnd/>
          </a:ln>
        </p:spPr>
        <p:txBody>
          <a:bodyPr>
            <a:spAutoFit/>
          </a:bodyPr>
          <a:lstStyle/>
          <a:p>
            <a:pPr>
              <a:spcBef>
                <a:spcPct val="50000"/>
              </a:spcBef>
            </a:pPr>
            <a:r>
              <a:rPr lang="en-US"/>
              <a:t>ROOT</a:t>
            </a:r>
          </a:p>
        </p:txBody>
      </p:sp>
      <p:sp>
        <p:nvSpPr>
          <p:cNvPr id="228434" name="Rectangle 93"/>
          <p:cNvSpPr>
            <a:spLocks noChangeArrowheads="1"/>
          </p:cNvSpPr>
          <p:nvPr/>
        </p:nvSpPr>
        <p:spPr bwMode="auto">
          <a:xfrm>
            <a:off x="2133600" y="3429000"/>
            <a:ext cx="3810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8435" name="Oval 94"/>
          <p:cNvSpPr>
            <a:spLocks noChangeArrowheads="1"/>
          </p:cNvSpPr>
          <p:nvPr/>
        </p:nvSpPr>
        <p:spPr bwMode="auto">
          <a:xfrm>
            <a:off x="2286000" y="35560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28436" name="Line 95"/>
          <p:cNvSpPr>
            <a:spLocks noChangeShapeType="1"/>
          </p:cNvSpPr>
          <p:nvPr/>
        </p:nvSpPr>
        <p:spPr bwMode="auto">
          <a:xfrm flipV="1">
            <a:off x="2286000" y="3581400"/>
            <a:ext cx="1066800" cy="0"/>
          </a:xfrm>
          <a:prstGeom prst="line">
            <a:avLst/>
          </a:prstGeom>
          <a:noFill/>
          <a:ln w="9525">
            <a:solidFill>
              <a:schemeClr val="tx1"/>
            </a:solidFill>
            <a:round/>
            <a:headEnd/>
            <a:tailEnd/>
          </a:ln>
        </p:spPr>
        <p:txBody>
          <a:bodyPr/>
          <a:lstStyle/>
          <a:p>
            <a:endParaRPr lang="en-US"/>
          </a:p>
        </p:txBody>
      </p:sp>
      <p:sp>
        <p:nvSpPr>
          <p:cNvPr id="228437" name="Line 96"/>
          <p:cNvSpPr>
            <a:spLocks noChangeShapeType="1"/>
          </p:cNvSpPr>
          <p:nvPr/>
        </p:nvSpPr>
        <p:spPr bwMode="auto">
          <a:xfrm>
            <a:off x="3352800" y="3581400"/>
            <a:ext cx="0" cy="76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p:cNvSpPr>
            <a:spLocks noGrp="1" noChangeArrowheads="1"/>
          </p:cNvSpPr>
          <p:nvPr>
            <p:ph idx="1"/>
          </p:nvPr>
        </p:nvSpPr>
        <p:spPr>
          <a:xfrm>
            <a:off x="0" y="0"/>
            <a:ext cx="9144000" cy="6858000"/>
          </a:xfrm>
        </p:spPr>
        <p:txBody>
          <a:bodyPr>
            <a:normAutofit lnSpcReduction="10000"/>
          </a:bodyPr>
          <a:lstStyle/>
          <a:p>
            <a:pPr algn="ctr" eaLnBrk="1" hangingPunct="1">
              <a:buFontTx/>
              <a:buNone/>
            </a:pPr>
            <a:r>
              <a:rPr lang="en-US" b="1"/>
              <a:t>Traversing Binary Trees</a:t>
            </a:r>
          </a:p>
          <a:p>
            <a:pPr eaLnBrk="1" hangingPunct="1">
              <a:buFontTx/>
              <a:buNone/>
            </a:pPr>
            <a:r>
              <a:rPr lang="en-US"/>
              <a:t>    There are three standard ways of traversing a binary tree T with root R. These are preorder, inorder and postorder traversals</a:t>
            </a:r>
          </a:p>
          <a:p>
            <a:pPr eaLnBrk="1" hangingPunct="1"/>
            <a:r>
              <a:rPr lang="en-US" b="1"/>
              <a:t>Preorder</a:t>
            </a:r>
          </a:p>
          <a:p>
            <a:pPr eaLnBrk="1" hangingPunct="1">
              <a:buFontTx/>
              <a:buNone/>
            </a:pPr>
            <a:r>
              <a:rPr lang="en-US"/>
              <a:t>       PROCESS the root R</a:t>
            </a:r>
          </a:p>
          <a:p>
            <a:pPr eaLnBrk="1" hangingPunct="1">
              <a:buFontTx/>
              <a:buNone/>
            </a:pPr>
            <a:r>
              <a:rPr lang="en-US"/>
              <a:t>       Traverse the left sub tree of R in preorder</a:t>
            </a:r>
          </a:p>
          <a:p>
            <a:pPr eaLnBrk="1" hangingPunct="1">
              <a:buFontTx/>
              <a:buNone/>
            </a:pPr>
            <a:r>
              <a:rPr lang="en-US"/>
              <a:t>       Traverse the right sub tree of R in preorder</a:t>
            </a:r>
          </a:p>
          <a:p>
            <a:pPr eaLnBrk="1" hangingPunct="1"/>
            <a:r>
              <a:rPr lang="en-US" b="1"/>
              <a:t>Inorder</a:t>
            </a:r>
          </a:p>
          <a:p>
            <a:pPr eaLnBrk="1" hangingPunct="1">
              <a:buFontTx/>
              <a:buNone/>
            </a:pPr>
            <a:r>
              <a:rPr lang="en-US"/>
              <a:t>      Traverse the left sub tree of R in inorder</a:t>
            </a:r>
          </a:p>
          <a:p>
            <a:pPr eaLnBrk="1" hangingPunct="1">
              <a:buFontTx/>
              <a:buNone/>
            </a:pPr>
            <a:r>
              <a:rPr lang="en-US"/>
              <a:t>      Process the root R</a:t>
            </a:r>
          </a:p>
          <a:p>
            <a:pPr eaLnBrk="1" hangingPunct="1">
              <a:buFontTx/>
              <a:buNone/>
            </a:pPr>
            <a:r>
              <a:rPr lang="en-US"/>
              <a:t>      Traverse the right sub tree of R in inorder</a:t>
            </a:r>
          </a:p>
          <a:p>
            <a:pPr eaLnBrk="1" hangingPunct="1"/>
            <a:r>
              <a:rPr lang="en-US" b="1"/>
              <a:t>Postorder</a:t>
            </a:r>
          </a:p>
          <a:p>
            <a:pPr eaLnBrk="1" hangingPunct="1">
              <a:buFontTx/>
              <a:buNone/>
            </a:pPr>
            <a:r>
              <a:rPr lang="en-US"/>
              <a:t>      Traverse the left sub tree of R in postorder</a:t>
            </a:r>
          </a:p>
          <a:p>
            <a:pPr eaLnBrk="1" hangingPunct="1">
              <a:buFontTx/>
              <a:buNone/>
            </a:pPr>
            <a:r>
              <a:rPr lang="en-US"/>
              <a:t>      Traverse the right sub tree of R in postorder</a:t>
            </a:r>
          </a:p>
          <a:p>
            <a:pPr eaLnBrk="1" hangingPunct="1">
              <a:buFontTx/>
              <a:buNone/>
            </a:pPr>
            <a:r>
              <a:rPr lang="en-US"/>
              <a:t>      Process the root 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3"/>
          <p:cNvSpPr>
            <a:spLocks noGrp="1" noChangeArrowheads="1"/>
          </p:cNvSpPr>
          <p:nvPr>
            <p:ph idx="1"/>
          </p:nvPr>
        </p:nvSpPr>
        <p:spPr>
          <a:xfrm>
            <a:off x="0" y="0"/>
            <a:ext cx="9144000" cy="6858000"/>
          </a:xfrm>
        </p:spPr>
        <p:txBody>
          <a:bodyPr>
            <a:normAutofit/>
          </a:bodyPr>
          <a:lstStyle/>
          <a:p>
            <a:pPr eaLnBrk="1" hangingPunct="1"/>
            <a:r>
              <a:rPr lang="en-US" dirty="0"/>
              <a:t>The difference between the algorithms is the time at which the root R is processed. In pre algorithm, root R is processed before sub trees are traversed; in the in algorithm, root R is processed between traversals of sub trees and in post algorithm , the root is processed after the sub trees are traversed.</a:t>
            </a:r>
          </a:p>
          <a:p>
            <a:pPr eaLnBrk="1" hangingPunct="1">
              <a:buFontTx/>
              <a:buNone/>
            </a:pPr>
            <a:r>
              <a:rPr lang="en-US" dirty="0"/>
              <a:t>                                     A</a:t>
            </a:r>
          </a:p>
          <a:p>
            <a:pPr eaLnBrk="1" hangingPunct="1">
              <a:buFontTx/>
              <a:buNone/>
            </a:pPr>
            <a:endParaRPr lang="en-US" dirty="0"/>
          </a:p>
          <a:p>
            <a:pPr eaLnBrk="1" hangingPunct="1">
              <a:buFontTx/>
              <a:buNone/>
            </a:pPr>
            <a:r>
              <a:rPr lang="en-US" dirty="0"/>
              <a:t>                        B                           C</a:t>
            </a:r>
          </a:p>
          <a:p>
            <a:pPr eaLnBrk="1" hangingPunct="1">
              <a:buFontTx/>
              <a:buNone/>
            </a:pPr>
            <a:endParaRPr lang="en-US" dirty="0"/>
          </a:p>
          <a:p>
            <a:pPr eaLnBrk="1" hangingPunct="1">
              <a:buFontTx/>
              <a:buNone/>
            </a:pPr>
            <a:r>
              <a:rPr lang="en-US" dirty="0"/>
              <a:t>    D                                 E                         F</a:t>
            </a:r>
          </a:p>
          <a:p>
            <a:pPr eaLnBrk="1" hangingPunct="1">
              <a:buFontTx/>
              <a:buNone/>
            </a:pPr>
            <a:endParaRPr lang="en-US" dirty="0"/>
          </a:p>
          <a:p>
            <a:pPr eaLnBrk="1" hangingPunct="1"/>
            <a:r>
              <a:rPr lang="en-US" dirty="0"/>
              <a:t>Preorder Traversal:          A B D E C F</a:t>
            </a:r>
          </a:p>
          <a:p>
            <a:pPr eaLnBrk="1" hangingPunct="1"/>
            <a:r>
              <a:rPr lang="en-US" dirty="0" err="1"/>
              <a:t>Inorder</a:t>
            </a:r>
            <a:r>
              <a:rPr lang="en-US" dirty="0"/>
              <a:t>  Traversal:           D B E A C F</a:t>
            </a:r>
          </a:p>
          <a:p>
            <a:pPr eaLnBrk="1" hangingPunct="1"/>
            <a:r>
              <a:rPr lang="en-US" dirty="0" err="1"/>
              <a:t>Postorder</a:t>
            </a:r>
            <a:r>
              <a:rPr lang="en-US" dirty="0"/>
              <a:t> Traversal :       D E B F C A</a:t>
            </a:r>
          </a:p>
          <a:p>
            <a:pPr eaLnBrk="1" hangingPunct="1"/>
            <a:endParaRPr lang="en-US" dirty="0"/>
          </a:p>
        </p:txBody>
      </p:sp>
      <p:sp>
        <p:nvSpPr>
          <p:cNvPr id="230403" name="Line 4"/>
          <p:cNvSpPr>
            <a:spLocks noChangeShapeType="1"/>
          </p:cNvSpPr>
          <p:nvPr/>
        </p:nvSpPr>
        <p:spPr bwMode="auto">
          <a:xfrm flipH="1">
            <a:off x="2226129" y="2824843"/>
            <a:ext cx="990600" cy="685800"/>
          </a:xfrm>
          <a:prstGeom prst="line">
            <a:avLst/>
          </a:prstGeom>
          <a:noFill/>
          <a:ln w="9525">
            <a:solidFill>
              <a:schemeClr val="tx1"/>
            </a:solidFill>
            <a:round/>
            <a:headEnd/>
            <a:tailEnd/>
          </a:ln>
        </p:spPr>
        <p:txBody>
          <a:bodyPr/>
          <a:lstStyle/>
          <a:p>
            <a:endParaRPr lang="en-US"/>
          </a:p>
        </p:txBody>
      </p:sp>
      <p:sp>
        <p:nvSpPr>
          <p:cNvPr id="230404" name="Line 5"/>
          <p:cNvSpPr>
            <a:spLocks noChangeShapeType="1"/>
          </p:cNvSpPr>
          <p:nvPr/>
        </p:nvSpPr>
        <p:spPr bwMode="auto">
          <a:xfrm>
            <a:off x="3238500" y="2824843"/>
            <a:ext cx="1143000" cy="685800"/>
          </a:xfrm>
          <a:prstGeom prst="line">
            <a:avLst/>
          </a:prstGeom>
          <a:noFill/>
          <a:ln w="9525">
            <a:solidFill>
              <a:schemeClr val="tx1"/>
            </a:solidFill>
            <a:round/>
            <a:headEnd/>
            <a:tailEnd/>
          </a:ln>
        </p:spPr>
        <p:txBody>
          <a:bodyPr/>
          <a:lstStyle/>
          <a:p>
            <a:endParaRPr lang="en-US"/>
          </a:p>
        </p:txBody>
      </p:sp>
      <p:sp>
        <p:nvSpPr>
          <p:cNvPr id="230405" name="Line 6"/>
          <p:cNvSpPr>
            <a:spLocks noChangeShapeType="1"/>
          </p:cNvSpPr>
          <p:nvPr/>
        </p:nvSpPr>
        <p:spPr bwMode="auto">
          <a:xfrm flipH="1">
            <a:off x="794657" y="3679371"/>
            <a:ext cx="1295400" cy="685800"/>
          </a:xfrm>
          <a:prstGeom prst="line">
            <a:avLst/>
          </a:prstGeom>
          <a:noFill/>
          <a:ln w="9525">
            <a:solidFill>
              <a:schemeClr val="tx1"/>
            </a:solidFill>
            <a:round/>
            <a:headEnd/>
            <a:tailEnd/>
          </a:ln>
        </p:spPr>
        <p:txBody>
          <a:bodyPr/>
          <a:lstStyle/>
          <a:p>
            <a:endParaRPr lang="en-US"/>
          </a:p>
        </p:txBody>
      </p:sp>
      <p:sp>
        <p:nvSpPr>
          <p:cNvPr id="230406" name="Line 7"/>
          <p:cNvSpPr>
            <a:spLocks noChangeShapeType="1"/>
          </p:cNvSpPr>
          <p:nvPr/>
        </p:nvSpPr>
        <p:spPr bwMode="auto">
          <a:xfrm>
            <a:off x="2416628" y="3733800"/>
            <a:ext cx="1066800" cy="762000"/>
          </a:xfrm>
          <a:prstGeom prst="line">
            <a:avLst/>
          </a:prstGeom>
          <a:noFill/>
          <a:ln w="9525">
            <a:solidFill>
              <a:schemeClr val="tx1"/>
            </a:solidFill>
            <a:round/>
            <a:headEnd/>
            <a:tailEnd/>
          </a:ln>
        </p:spPr>
        <p:txBody>
          <a:bodyPr/>
          <a:lstStyle/>
          <a:p>
            <a:endParaRPr lang="en-US"/>
          </a:p>
        </p:txBody>
      </p:sp>
      <p:sp>
        <p:nvSpPr>
          <p:cNvPr id="230407" name="Line 8"/>
          <p:cNvSpPr>
            <a:spLocks noChangeShapeType="1"/>
          </p:cNvSpPr>
          <p:nvPr/>
        </p:nvSpPr>
        <p:spPr bwMode="auto">
          <a:xfrm>
            <a:off x="4724400" y="3690257"/>
            <a:ext cx="838200" cy="6858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noChangeArrowheads="1"/>
          </p:cNvSpPr>
          <p:nvPr>
            <p:ph idx="1"/>
          </p:nvPr>
        </p:nvSpPr>
        <p:spPr>
          <a:xfrm>
            <a:off x="0" y="0"/>
            <a:ext cx="9144000" cy="6858000"/>
          </a:xfrm>
        </p:spPr>
        <p:txBody>
          <a:bodyPr/>
          <a:lstStyle/>
          <a:p>
            <a:pPr eaLnBrk="1" hangingPunct="1"/>
            <a:r>
              <a:rPr lang="en-US" dirty="0"/>
              <a:t>All the traversal algorithms assume a binary tree T maintained in memory by linked representation</a:t>
            </a:r>
          </a:p>
          <a:p>
            <a:pPr eaLnBrk="1" hangingPunct="1">
              <a:buFontTx/>
              <a:buNone/>
            </a:pPr>
            <a:r>
              <a:rPr lang="en-US" dirty="0"/>
              <a:t>           TREE(INFO,LEFT,RIGHT,ROOT)</a:t>
            </a:r>
          </a:p>
          <a:p>
            <a:pPr eaLnBrk="1" hangingPunct="1"/>
            <a:r>
              <a:rPr lang="en-US" dirty="0"/>
              <a:t>All algorithms use a variable PTR(pointer) which will contain the location of the node N currently being scanned. LEFT[N] denotes the left child of node N and RIGHT[N] denotes the right child of N. All algorithms use an array STACK which will hold the addresses of nodes for further processing.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3"/>
          <p:cNvSpPr>
            <a:spLocks noGrp="1" noChangeArrowheads="1"/>
          </p:cNvSpPr>
          <p:nvPr>
            <p:ph idx="1"/>
          </p:nvPr>
        </p:nvSpPr>
        <p:spPr>
          <a:xfrm>
            <a:off x="0" y="0"/>
            <a:ext cx="9144000" cy="6858000"/>
          </a:xfrm>
        </p:spPr>
        <p:txBody>
          <a:bodyPr/>
          <a:lstStyle/>
          <a:p>
            <a:pPr eaLnBrk="1" hangingPunct="1">
              <a:lnSpc>
                <a:spcPct val="90000"/>
              </a:lnSpc>
            </a:pPr>
            <a:r>
              <a:rPr lang="en-US" b="1" dirty="0"/>
              <a:t>Algorithm:</a:t>
            </a:r>
            <a:r>
              <a:rPr lang="en-US" sz="2000" dirty="0"/>
              <a:t> </a:t>
            </a:r>
            <a:r>
              <a:rPr lang="en-US" sz="2000" b="1" dirty="0"/>
              <a:t>PREORD(INFO, LEFT, RIGHT, ROOT)</a:t>
            </a:r>
          </a:p>
          <a:p>
            <a:pPr eaLnBrk="1" hangingPunct="1">
              <a:lnSpc>
                <a:spcPct val="90000"/>
              </a:lnSpc>
              <a:buFontTx/>
              <a:buNone/>
            </a:pPr>
            <a:r>
              <a:rPr lang="en-US" sz="2000" b="1" dirty="0"/>
              <a:t>                             </a:t>
            </a:r>
            <a:r>
              <a:rPr lang="en-US" sz="2000" dirty="0"/>
              <a:t>This algorithm traverses the tree in preorder</a:t>
            </a:r>
            <a:r>
              <a:rPr lang="en-US" sz="2000" b="1" dirty="0"/>
              <a:t>      </a:t>
            </a:r>
          </a:p>
          <a:p>
            <a:pPr eaLnBrk="1" hangingPunct="1">
              <a:lnSpc>
                <a:spcPct val="90000"/>
              </a:lnSpc>
            </a:pPr>
            <a:r>
              <a:rPr lang="en-US" sz="2000" dirty="0"/>
              <a:t>Step 1: Set TOP:=1, STACK[1]:=NULL and PTR:= ROOT</a:t>
            </a:r>
          </a:p>
          <a:p>
            <a:pPr eaLnBrk="1" hangingPunct="1">
              <a:lnSpc>
                <a:spcPct val="90000"/>
              </a:lnSpc>
            </a:pPr>
            <a:r>
              <a:rPr lang="en-US" sz="2000" dirty="0"/>
              <a:t>Step 2: Repeat Step 3 to 5 while PTR</a:t>
            </a:r>
            <a:r>
              <a:rPr lang="en-US" sz="2000" dirty="0">
                <a:cs typeface="Times New Roman" pitchFamily="18" charset="0"/>
              </a:rPr>
              <a:t>≠NULL</a:t>
            </a:r>
          </a:p>
          <a:p>
            <a:pPr eaLnBrk="1" hangingPunct="1">
              <a:lnSpc>
                <a:spcPct val="90000"/>
              </a:lnSpc>
            </a:pPr>
            <a:r>
              <a:rPr lang="en-US" sz="2000" dirty="0">
                <a:cs typeface="Times New Roman" pitchFamily="18" charset="0"/>
              </a:rPr>
              <a:t>Step 3: Apply PROCESS to INFO[PTR]</a:t>
            </a:r>
          </a:p>
          <a:p>
            <a:pPr eaLnBrk="1" hangingPunct="1">
              <a:lnSpc>
                <a:spcPct val="90000"/>
              </a:lnSpc>
            </a:pPr>
            <a:r>
              <a:rPr lang="en-US" sz="2000" dirty="0">
                <a:cs typeface="Times New Roman" pitchFamily="18" charset="0"/>
              </a:rPr>
              <a:t>Step 4: [Right Child ?]</a:t>
            </a:r>
          </a:p>
          <a:p>
            <a:pPr eaLnBrk="1" hangingPunct="1">
              <a:lnSpc>
                <a:spcPct val="90000"/>
              </a:lnSpc>
              <a:buFontTx/>
              <a:buNone/>
            </a:pPr>
            <a:r>
              <a:rPr lang="en-US" sz="2000" dirty="0">
                <a:cs typeface="Times New Roman" pitchFamily="18" charset="0"/>
              </a:rPr>
              <a:t>                If RIGHT[PTR] ≠ NULL, then:</a:t>
            </a:r>
          </a:p>
          <a:p>
            <a:pPr eaLnBrk="1" hangingPunct="1">
              <a:lnSpc>
                <a:spcPct val="90000"/>
              </a:lnSpc>
              <a:buFontTx/>
              <a:buNone/>
            </a:pPr>
            <a:r>
              <a:rPr lang="en-US" sz="2000" dirty="0">
                <a:cs typeface="Times New Roman" pitchFamily="18" charset="0"/>
              </a:rPr>
              <a:t>                Set TOP:=TOP + 1</a:t>
            </a:r>
          </a:p>
          <a:p>
            <a:pPr eaLnBrk="1" hangingPunct="1">
              <a:lnSpc>
                <a:spcPct val="90000"/>
              </a:lnSpc>
              <a:buFontTx/>
              <a:buNone/>
            </a:pPr>
            <a:r>
              <a:rPr lang="en-US" sz="2000" dirty="0">
                <a:cs typeface="Times New Roman" pitchFamily="18" charset="0"/>
              </a:rPr>
              <a:t>                Set STACK[TOP]:= RIGHT[PTR]</a:t>
            </a:r>
          </a:p>
          <a:p>
            <a:pPr eaLnBrk="1" hangingPunct="1">
              <a:lnSpc>
                <a:spcPct val="90000"/>
              </a:lnSpc>
              <a:buFontTx/>
              <a:buNone/>
            </a:pPr>
            <a:r>
              <a:rPr lang="en-US" sz="2000" dirty="0">
                <a:cs typeface="Times New Roman" pitchFamily="18" charset="0"/>
              </a:rPr>
              <a:t>                [End of If structure]</a:t>
            </a:r>
          </a:p>
          <a:p>
            <a:pPr eaLnBrk="1" hangingPunct="1">
              <a:lnSpc>
                <a:spcPct val="90000"/>
              </a:lnSpc>
            </a:pPr>
            <a:r>
              <a:rPr lang="en-US" sz="2000" dirty="0">
                <a:cs typeface="Times New Roman" pitchFamily="18" charset="0"/>
              </a:rPr>
              <a:t>Step 5: [Left Child ?]</a:t>
            </a:r>
          </a:p>
          <a:p>
            <a:pPr eaLnBrk="1" hangingPunct="1">
              <a:lnSpc>
                <a:spcPct val="90000"/>
              </a:lnSpc>
              <a:buFontTx/>
              <a:buNone/>
            </a:pPr>
            <a:r>
              <a:rPr lang="en-US" sz="2000" dirty="0">
                <a:cs typeface="Times New Roman" pitchFamily="18" charset="0"/>
              </a:rPr>
              <a:t>                If LEFT[PTR] ≠ NULL, then:</a:t>
            </a:r>
          </a:p>
          <a:p>
            <a:pPr eaLnBrk="1" hangingPunct="1">
              <a:lnSpc>
                <a:spcPct val="90000"/>
              </a:lnSpc>
              <a:buFontTx/>
              <a:buNone/>
            </a:pPr>
            <a:r>
              <a:rPr lang="en-US" sz="2000" dirty="0">
                <a:cs typeface="Times New Roman" pitchFamily="18" charset="0"/>
              </a:rPr>
              <a:t>                 Set PTR:=LEFT[PTR]</a:t>
            </a:r>
          </a:p>
          <a:p>
            <a:pPr eaLnBrk="1" hangingPunct="1">
              <a:lnSpc>
                <a:spcPct val="90000"/>
              </a:lnSpc>
              <a:buFontTx/>
              <a:buNone/>
            </a:pPr>
            <a:r>
              <a:rPr lang="en-US" sz="2000" dirty="0">
                <a:cs typeface="Times New Roman" pitchFamily="18" charset="0"/>
              </a:rPr>
              <a:t>                Else:</a:t>
            </a:r>
          </a:p>
          <a:p>
            <a:pPr eaLnBrk="1" hangingPunct="1">
              <a:lnSpc>
                <a:spcPct val="90000"/>
              </a:lnSpc>
              <a:buFontTx/>
              <a:buNone/>
            </a:pPr>
            <a:r>
              <a:rPr lang="en-US" sz="2000" dirty="0">
                <a:cs typeface="Times New Roman" pitchFamily="18" charset="0"/>
              </a:rPr>
              <a:t>                 Set PTR:=STACK[TOP]</a:t>
            </a:r>
          </a:p>
          <a:p>
            <a:pPr eaLnBrk="1" hangingPunct="1">
              <a:lnSpc>
                <a:spcPct val="90000"/>
              </a:lnSpc>
              <a:buFontTx/>
              <a:buNone/>
            </a:pPr>
            <a:r>
              <a:rPr lang="en-US" sz="2000" dirty="0">
                <a:cs typeface="Times New Roman" pitchFamily="18" charset="0"/>
              </a:rPr>
              <a:t>                 Set TOP:=TOP-1</a:t>
            </a:r>
          </a:p>
          <a:p>
            <a:pPr eaLnBrk="1" hangingPunct="1">
              <a:lnSpc>
                <a:spcPct val="90000"/>
              </a:lnSpc>
              <a:buFontTx/>
              <a:buNone/>
            </a:pPr>
            <a:r>
              <a:rPr lang="en-US" sz="2000" dirty="0">
                <a:cs typeface="Times New Roman" pitchFamily="18" charset="0"/>
              </a:rPr>
              <a:t>                [End of If structure] </a:t>
            </a:r>
          </a:p>
          <a:p>
            <a:pPr eaLnBrk="1" hangingPunct="1">
              <a:lnSpc>
                <a:spcPct val="90000"/>
              </a:lnSpc>
              <a:buFontTx/>
              <a:buNone/>
            </a:pPr>
            <a:r>
              <a:rPr lang="en-US" sz="2000" dirty="0"/>
              <a:t>                [End of Step 2 Loop]</a:t>
            </a:r>
          </a:p>
          <a:p>
            <a:pPr eaLnBrk="1" hangingPunct="1">
              <a:lnSpc>
                <a:spcPct val="90000"/>
              </a:lnSpc>
            </a:pPr>
            <a:r>
              <a:rPr lang="en-US" sz="2000" dirty="0"/>
              <a:t>Step 6: Return</a:t>
            </a:r>
          </a:p>
          <a:p>
            <a:pPr eaLnBrk="1" hangingPunct="1">
              <a:lnSpc>
                <a:spcPct val="90000"/>
              </a:lnSpc>
              <a:buFontTx/>
              <a:buNone/>
            </a:pPr>
            <a:endParaRPr lang="en-US" sz="2000" dirty="0">
              <a:cs typeface="Times New Roman" pitchFamily="18" charset="0"/>
            </a:endParaRPr>
          </a:p>
          <a:p>
            <a:pPr eaLnBrk="1" hangingPunct="1">
              <a:lnSpc>
                <a:spcPct val="90000"/>
              </a:lnSpc>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3"/>
          <p:cNvSpPr>
            <a:spLocks noGrp="1" noChangeArrowheads="1"/>
          </p:cNvSpPr>
          <p:nvPr>
            <p:ph idx="1"/>
          </p:nvPr>
        </p:nvSpPr>
        <p:spPr>
          <a:xfrm>
            <a:off x="0" y="0"/>
            <a:ext cx="9144000" cy="6858000"/>
          </a:xfrm>
        </p:spPr>
        <p:txBody>
          <a:bodyPr>
            <a:normAutofit lnSpcReduction="10000"/>
          </a:bodyPr>
          <a:lstStyle/>
          <a:p>
            <a:pPr eaLnBrk="1" hangingPunct="1">
              <a:lnSpc>
                <a:spcPct val="90000"/>
              </a:lnSpc>
            </a:pPr>
            <a:r>
              <a:rPr lang="en-US" b="1"/>
              <a:t>Algorithm: INORD (INFO, LEFT,RIGHT, ROOT)</a:t>
            </a:r>
          </a:p>
          <a:p>
            <a:pPr eaLnBrk="1" hangingPunct="1">
              <a:lnSpc>
                <a:spcPct val="90000"/>
              </a:lnSpc>
            </a:pPr>
            <a:r>
              <a:rPr lang="en-US"/>
              <a:t>Step 1: Set TOP:=1, STACK[1]:=NULL and PTR:=ROOT</a:t>
            </a:r>
          </a:p>
          <a:p>
            <a:pPr eaLnBrk="1" hangingPunct="1">
              <a:lnSpc>
                <a:spcPct val="90000"/>
              </a:lnSpc>
            </a:pPr>
            <a:r>
              <a:rPr lang="en-US"/>
              <a:t>Step 2: Repeat while  PTR </a:t>
            </a:r>
            <a:r>
              <a:rPr lang="en-US">
                <a:cs typeface="Times New Roman" pitchFamily="18" charset="0"/>
              </a:rPr>
              <a:t>≠ NULL:</a:t>
            </a:r>
          </a:p>
          <a:p>
            <a:pPr eaLnBrk="1" hangingPunct="1">
              <a:lnSpc>
                <a:spcPct val="90000"/>
              </a:lnSpc>
              <a:buFontTx/>
              <a:buNone/>
            </a:pPr>
            <a:r>
              <a:rPr lang="en-US">
                <a:cs typeface="Times New Roman" pitchFamily="18" charset="0"/>
              </a:rPr>
              <a:t>                 (A) Set TOP:=TOP + 1 and STACK[TOP]:= PTR</a:t>
            </a:r>
          </a:p>
          <a:p>
            <a:pPr eaLnBrk="1" hangingPunct="1">
              <a:lnSpc>
                <a:spcPct val="90000"/>
              </a:lnSpc>
              <a:buFontTx/>
              <a:buNone/>
            </a:pPr>
            <a:r>
              <a:rPr lang="en-US">
                <a:cs typeface="Times New Roman" pitchFamily="18" charset="0"/>
              </a:rPr>
              <a:t>                 (B) Set PTR:=LEFT[PTR]</a:t>
            </a:r>
          </a:p>
          <a:p>
            <a:pPr eaLnBrk="1" hangingPunct="1">
              <a:lnSpc>
                <a:spcPct val="90000"/>
              </a:lnSpc>
              <a:buFontTx/>
              <a:buNone/>
            </a:pPr>
            <a:r>
              <a:rPr lang="en-US">
                <a:cs typeface="Times New Roman" pitchFamily="18" charset="0"/>
              </a:rPr>
              <a:t>                [End of Loop]</a:t>
            </a:r>
          </a:p>
          <a:p>
            <a:pPr eaLnBrk="1" hangingPunct="1">
              <a:lnSpc>
                <a:spcPct val="90000"/>
              </a:lnSpc>
            </a:pPr>
            <a:r>
              <a:rPr lang="en-US">
                <a:cs typeface="Times New Roman" pitchFamily="18" charset="0"/>
              </a:rPr>
              <a:t>Step 3: Set PTR:=STACK[TOP] and TOP:=TOP -1</a:t>
            </a:r>
          </a:p>
          <a:p>
            <a:pPr eaLnBrk="1" hangingPunct="1">
              <a:lnSpc>
                <a:spcPct val="90000"/>
              </a:lnSpc>
            </a:pPr>
            <a:r>
              <a:rPr lang="en-US">
                <a:cs typeface="Times New Roman" pitchFamily="18" charset="0"/>
              </a:rPr>
              <a:t>Step 4: Repeat Step 5 to 7 while PTR ≠ NULL</a:t>
            </a:r>
          </a:p>
          <a:p>
            <a:pPr eaLnBrk="1" hangingPunct="1">
              <a:lnSpc>
                <a:spcPct val="90000"/>
              </a:lnSpc>
            </a:pPr>
            <a:r>
              <a:rPr lang="en-US">
                <a:cs typeface="Times New Roman" pitchFamily="18" charset="0"/>
              </a:rPr>
              <a:t>Step 5: Apply PROCESS to INFO[PTR]</a:t>
            </a:r>
          </a:p>
          <a:p>
            <a:pPr eaLnBrk="1" hangingPunct="1">
              <a:lnSpc>
                <a:spcPct val="90000"/>
              </a:lnSpc>
            </a:pPr>
            <a:r>
              <a:rPr lang="en-US">
                <a:cs typeface="Times New Roman" pitchFamily="18" charset="0"/>
              </a:rPr>
              <a:t>Step 6: If RIGHT[PTR] ≠ NULL, then:</a:t>
            </a:r>
          </a:p>
          <a:p>
            <a:pPr eaLnBrk="1" hangingPunct="1">
              <a:lnSpc>
                <a:spcPct val="90000"/>
              </a:lnSpc>
              <a:buFontTx/>
              <a:buNone/>
            </a:pPr>
            <a:r>
              <a:rPr lang="en-US">
                <a:cs typeface="Times New Roman" pitchFamily="18" charset="0"/>
              </a:rPr>
              <a:t>                  (A) Set PTR := RIGHT[PTR]</a:t>
            </a:r>
          </a:p>
          <a:p>
            <a:pPr eaLnBrk="1" hangingPunct="1">
              <a:lnSpc>
                <a:spcPct val="90000"/>
              </a:lnSpc>
              <a:buFontTx/>
              <a:buNone/>
            </a:pPr>
            <a:r>
              <a:rPr lang="en-US">
                <a:cs typeface="Times New Roman" pitchFamily="18" charset="0"/>
              </a:rPr>
              <a:t>                  (B) GO TO step 2</a:t>
            </a:r>
          </a:p>
          <a:p>
            <a:pPr eaLnBrk="1" hangingPunct="1">
              <a:lnSpc>
                <a:spcPct val="90000"/>
              </a:lnSpc>
              <a:buFontTx/>
              <a:buNone/>
            </a:pPr>
            <a:r>
              <a:rPr lang="en-US">
                <a:cs typeface="Times New Roman" pitchFamily="18" charset="0"/>
              </a:rPr>
              <a:t>                [End of If structure]</a:t>
            </a:r>
          </a:p>
          <a:p>
            <a:pPr eaLnBrk="1" hangingPunct="1">
              <a:lnSpc>
                <a:spcPct val="90000"/>
              </a:lnSpc>
            </a:pPr>
            <a:r>
              <a:rPr lang="en-US">
                <a:cs typeface="Times New Roman" pitchFamily="18" charset="0"/>
              </a:rPr>
              <a:t>Step 7: Set PTR:=STACK[TOP] and TOP:=TOP -1</a:t>
            </a:r>
          </a:p>
          <a:p>
            <a:pPr eaLnBrk="1" hangingPunct="1">
              <a:lnSpc>
                <a:spcPct val="90000"/>
              </a:lnSpc>
              <a:buFontTx/>
              <a:buNone/>
            </a:pPr>
            <a:r>
              <a:rPr lang="en-US">
                <a:cs typeface="Times New Roman" pitchFamily="18" charset="0"/>
              </a:rPr>
              <a:t>                 [End of Step 4 Loop]</a:t>
            </a:r>
          </a:p>
          <a:p>
            <a:pPr eaLnBrk="1" hangingPunct="1">
              <a:lnSpc>
                <a:spcPct val="90000"/>
              </a:lnSpc>
            </a:pPr>
            <a:r>
              <a:rPr lang="en-US">
                <a:cs typeface="Times New Roman" pitchFamily="18" charset="0"/>
              </a:rPr>
              <a:t> Step 8: Return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3"/>
          <p:cNvSpPr>
            <a:spLocks noGrp="1" noChangeArrowheads="1"/>
          </p:cNvSpPr>
          <p:nvPr>
            <p:ph idx="1"/>
          </p:nvPr>
        </p:nvSpPr>
        <p:spPr>
          <a:xfrm>
            <a:off x="0" y="0"/>
            <a:ext cx="9144000" cy="6858000"/>
          </a:xfrm>
        </p:spPr>
        <p:txBody>
          <a:bodyPr/>
          <a:lstStyle/>
          <a:p>
            <a:pPr eaLnBrk="1" hangingPunct="1">
              <a:lnSpc>
                <a:spcPct val="90000"/>
              </a:lnSpc>
            </a:pPr>
            <a:r>
              <a:rPr lang="en-US" b="1"/>
              <a:t>Algorithm :</a:t>
            </a:r>
            <a:r>
              <a:rPr lang="en-US" sz="2000"/>
              <a:t> </a:t>
            </a:r>
            <a:r>
              <a:rPr lang="en-US" sz="2000" b="1"/>
              <a:t>POSTORD( INFO, LEFT, RIGHT, ROOT)</a:t>
            </a:r>
          </a:p>
          <a:p>
            <a:pPr eaLnBrk="1" hangingPunct="1">
              <a:lnSpc>
                <a:spcPct val="90000"/>
              </a:lnSpc>
            </a:pPr>
            <a:r>
              <a:rPr lang="en-US" sz="2000"/>
              <a:t>Step 1: Set TOP:=1, STACK[1]:=NULL and PTR:=ROOT</a:t>
            </a:r>
          </a:p>
          <a:p>
            <a:pPr eaLnBrk="1" hangingPunct="1">
              <a:lnSpc>
                <a:spcPct val="90000"/>
              </a:lnSpc>
            </a:pPr>
            <a:r>
              <a:rPr lang="en-US" sz="2000"/>
              <a:t>Step 2: Repeat Step 3 to 5 while PTR</a:t>
            </a:r>
            <a:r>
              <a:rPr lang="en-US" sz="2000">
                <a:cs typeface="Times New Roman" pitchFamily="18" charset="0"/>
              </a:rPr>
              <a:t>≠ NULL</a:t>
            </a:r>
          </a:p>
          <a:p>
            <a:pPr eaLnBrk="1" hangingPunct="1">
              <a:lnSpc>
                <a:spcPct val="90000"/>
              </a:lnSpc>
            </a:pPr>
            <a:r>
              <a:rPr lang="en-US" sz="2000">
                <a:cs typeface="Times New Roman" pitchFamily="18" charset="0"/>
              </a:rPr>
              <a:t>Step 3: Set TOP:=TOP +1 and STACK[TOP]:=PTR</a:t>
            </a:r>
          </a:p>
          <a:p>
            <a:pPr eaLnBrk="1" hangingPunct="1">
              <a:lnSpc>
                <a:spcPct val="90000"/>
              </a:lnSpc>
            </a:pPr>
            <a:r>
              <a:rPr lang="en-US" sz="2000">
                <a:cs typeface="Times New Roman" pitchFamily="18" charset="0"/>
              </a:rPr>
              <a:t>Step 4: If RIGHT[PTR]≠ NULL, then:</a:t>
            </a:r>
          </a:p>
          <a:p>
            <a:pPr eaLnBrk="1" hangingPunct="1">
              <a:lnSpc>
                <a:spcPct val="90000"/>
              </a:lnSpc>
              <a:buFontTx/>
              <a:buNone/>
            </a:pPr>
            <a:r>
              <a:rPr lang="en-US" sz="2000">
                <a:cs typeface="Times New Roman" pitchFamily="18" charset="0"/>
              </a:rPr>
              <a:t>                 Set TOP:=TOP +1 and STACK[TOP]:= - RIGHT[PTR]</a:t>
            </a:r>
          </a:p>
          <a:p>
            <a:pPr eaLnBrk="1" hangingPunct="1">
              <a:lnSpc>
                <a:spcPct val="90000"/>
              </a:lnSpc>
              <a:buFontTx/>
              <a:buNone/>
            </a:pPr>
            <a:r>
              <a:rPr lang="en-US" sz="2000">
                <a:cs typeface="Times New Roman" pitchFamily="18" charset="0"/>
              </a:rPr>
              <a:t>                [End of If structure]</a:t>
            </a:r>
          </a:p>
          <a:p>
            <a:pPr eaLnBrk="1" hangingPunct="1">
              <a:lnSpc>
                <a:spcPct val="90000"/>
              </a:lnSpc>
            </a:pPr>
            <a:r>
              <a:rPr lang="en-US" sz="2000">
                <a:cs typeface="Times New Roman" pitchFamily="18" charset="0"/>
              </a:rPr>
              <a:t>Step 5: Set PTR:=LEFT[PTR]</a:t>
            </a:r>
          </a:p>
          <a:p>
            <a:pPr eaLnBrk="1" hangingPunct="1">
              <a:lnSpc>
                <a:spcPct val="90000"/>
              </a:lnSpc>
              <a:buFontTx/>
              <a:buNone/>
            </a:pPr>
            <a:r>
              <a:rPr lang="en-US" sz="2000">
                <a:cs typeface="Times New Roman" pitchFamily="18" charset="0"/>
              </a:rPr>
              <a:t>                [End of Step 2 loop]</a:t>
            </a:r>
          </a:p>
          <a:p>
            <a:pPr eaLnBrk="1" hangingPunct="1">
              <a:lnSpc>
                <a:spcPct val="90000"/>
              </a:lnSpc>
            </a:pPr>
            <a:r>
              <a:rPr lang="en-US" sz="2000">
                <a:cs typeface="Times New Roman" pitchFamily="18" charset="0"/>
              </a:rPr>
              <a:t>Step 6: Set PTR:=STACK[TOP] and TOP:=TOP -1</a:t>
            </a:r>
          </a:p>
          <a:p>
            <a:pPr eaLnBrk="1" hangingPunct="1">
              <a:lnSpc>
                <a:spcPct val="90000"/>
              </a:lnSpc>
            </a:pPr>
            <a:r>
              <a:rPr lang="en-US" sz="2000">
                <a:cs typeface="Times New Roman" pitchFamily="18" charset="0"/>
              </a:rPr>
              <a:t>Step 7: Repeat while PTR&gt;0:</a:t>
            </a:r>
          </a:p>
          <a:p>
            <a:pPr eaLnBrk="1" hangingPunct="1">
              <a:lnSpc>
                <a:spcPct val="90000"/>
              </a:lnSpc>
              <a:buFontTx/>
              <a:buNone/>
            </a:pPr>
            <a:r>
              <a:rPr lang="en-US" sz="2000">
                <a:cs typeface="Times New Roman" pitchFamily="18" charset="0"/>
              </a:rPr>
              <a:t>                (A) Apply PROCESS to INFO[PTR]</a:t>
            </a:r>
          </a:p>
          <a:p>
            <a:pPr eaLnBrk="1" hangingPunct="1">
              <a:lnSpc>
                <a:spcPct val="90000"/>
              </a:lnSpc>
              <a:buFontTx/>
              <a:buNone/>
            </a:pPr>
            <a:r>
              <a:rPr lang="en-US" sz="2000">
                <a:cs typeface="Times New Roman" pitchFamily="18" charset="0"/>
              </a:rPr>
              <a:t>                (B) Set PTR:=STACK[TOP] and TOP:=TOP -1</a:t>
            </a:r>
          </a:p>
          <a:p>
            <a:pPr eaLnBrk="1" hangingPunct="1">
              <a:lnSpc>
                <a:spcPct val="90000"/>
              </a:lnSpc>
              <a:buFontTx/>
              <a:buNone/>
            </a:pPr>
            <a:r>
              <a:rPr lang="en-US" sz="2000">
                <a:cs typeface="Times New Roman" pitchFamily="18" charset="0"/>
              </a:rPr>
              <a:t>                [End of Loop]</a:t>
            </a:r>
          </a:p>
          <a:p>
            <a:pPr eaLnBrk="1" hangingPunct="1">
              <a:lnSpc>
                <a:spcPct val="90000"/>
              </a:lnSpc>
            </a:pPr>
            <a:r>
              <a:rPr lang="en-US" sz="2000">
                <a:cs typeface="Times New Roman" pitchFamily="18" charset="0"/>
              </a:rPr>
              <a:t>Step 8: If PTR&lt;0, then:</a:t>
            </a:r>
          </a:p>
          <a:p>
            <a:pPr eaLnBrk="1" hangingPunct="1">
              <a:lnSpc>
                <a:spcPct val="90000"/>
              </a:lnSpc>
              <a:buFontTx/>
              <a:buNone/>
            </a:pPr>
            <a:r>
              <a:rPr lang="en-US" sz="2000">
                <a:cs typeface="Times New Roman" pitchFamily="18" charset="0"/>
              </a:rPr>
              <a:t>                (a) Set PTR:=-PTR</a:t>
            </a:r>
          </a:p>
          <a:p>
            <a:pPr eaLnBrk="1" hangingPunct="1">
              <a:lnSpc>
                <a:spcPct val="90000"/>
              </a:lnSpc>
              <a:buFontTx/>
              <a:buNone/>
            </a:pPr>
            <a:r>
              <a:rPr lang="en-US" sz="2000">
                <a:cs typeface="Times New Roman" pitchFamily="18" charset="0"/>
              </a:rPr>
              <a:t>                (b) Go to Step 2</a:t>
            </a:r>
          </a:p>
          <a:p>
            <a:pPr eaLnBrk="1" hangingPunct="1">
              <a:lnSpc>
                <a:spcPct val="90000"/>
              </a:lnSpc>
              <a:buFontTx/>
              <a:buNone/>
            </a:pPr>
            <a:r>
              <a:rPr lang="en-US" sz="2000">
                <a:cs typeface="Times New Roman" pitchFamily="18" charset="0"/>
              </a:rPr>
              <a:t>                [End of If structure]</a:t>
            </a:r>
          </a:p>
          <a:p>
            <a:pPr eaLnBrk="1" hangingPunct="1">
              <a:lnSpc>
                <a:spcPct val="90000"/>
              </a:lnSpc>
            </a:pPr>
            <a:r>
              <a:rPr lang="en-US" sz="2000">
                <a:cs typeface="Times New Roman" pitchFamily="18" charset="0"/>
              </a:rPr>
              <a:t>Step 9: Exit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noChangeArrowheads="1"/>
          </p:cNvSpPr>
          <p:nvPr>
            <p:ph idx="1"/>
          </p:nvPr>
        </p:nvSpPr>
        <p:spPr>
          <a:xfrm>
            <a:off x="0" y="0"/>
            <a:ext cx="9144000" cy="6858000"/>
          </a:xfrm>
        </p:spPr>
        <p:txBody>
          <a:bodyPr>
            <a:normAutofit lnSpcReduction="10000"/>
          </a:bodyPr>
          <a:lstStyle/>
          <a:p>
            <a:pPr eaLnBrk="1" hangingPunct="1"/>
            <a:r>
              <a:rPr lang="en-US" dirty="0"/>
              <a:t>A tree is a non-linear data structure mainly used to represent data containing  hierarchical relationship between elements. In hierarchical data we have ancestor-descendent, superior-subordinate, whole-part, or similar relationship among data elements. </a:t>
            </a:r>
          </a:p>
          <a:p>
            <a:pPr eaLnBrk="1" hangingPunct="1"/>
            <a:r>
              <a:rPr lang="en-US" dirty="0"/>
              <a:t>A (general) tree T is defined as a finite </a:t>
            </a:r>
            <a:r>
              <a:rPr lang="en-US" b="1" i="1" dirty="0">
                <a:solidFill>
                  <a:srgbClr val="660033"/>
                </a:solidFill>
              </a:rPr>
              <a:t>nonempty</a:t>
            </a:r>
            <a:r>
              <a:rPr lang="en-US" dirty="0"/>
              <a:t> set of elements such that</a:t>
            </a:r>
          </a:p>
          <a:p>
            <a:pPr eaLnBrk="1" hangingPunct="1"/>
            <a:r>
              <a:rPr lang="en-US" dirty="0"/>
              <a:t>There is a special node at the highest level  of hierarchy called the root, </a:t>
            </a:r>
          </a:p>
          <a:p>
            <a:pPr eaLnBrk="1" hangingPunct="1"/>
            <a:r>
              <a:rPr lang="en-US" dirty="0"/>
              <a:t>and the remaining elements , if any, are partitioned into disjoint sets T</a:t>
            </a:r>
            <a:r>
              <a:rPr lang="en-US" baseline="-25000" dirty="0"/>
              <a:t>1</a:t>
            </a:r>
            <a:r>
              <a:rPr lang="en-US" dirty="0"/>
              <a:t>,T</a:t>
            </a:r>
            <a:r>
              <a:rPr lang="en-US" baseline="-25000" dirty="0"/>
              <a:t>2</a:t>
            </a:r>
            <a:r>
              <a:rPr lang="en-US" dirty="0"/>
              <a:t>,T</a:t>
            </a:r>
            <a:r>
              <a:rPr lang="en-US" baseline="-25000" dirty="0"/>
              <a:t>3</a:t>
            </a:r>
            <a:r>
              <a:rPr lang="en-US" dirty="0"/>
              <a:t>---</a:t>
            </a:r>
            <a:r>
              <a:rPr lang="en-US" dirty="0" err="1"/>
              <a:t>T</a:t>
            </a:r>
            <a:r>
              <a:rPr lang="en-US" baseline="-25000" dirty="0" err="1"/>
              <a:t>n</a:t>
            </a:r>
            <a:r>
              <a:rPr lang="en-US" dirty="0"/>
              <a:t> where each of these sets is a tree, called the sub tree of T. </a:t>
            </a:r>
          </a:p>
          <a:p>
            <a:pPr eaLnBrk="1" hangingPunct="1"/>
            <a:r>
              <a:rPr lang="en-US" dirty="0"/>
              <a:t>In other words, one may define a tree as a collection of nodes and each node is connected to another node through a branch. The nodes are connected in such a way that there are no loops in the tree and there is a distinguished node called the root of the tree.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idx="1"/>
          </p:nvPr>
        </p:nvSpPr>
        <p:spPr>
          <a:xfrm>
            <a:off x="0" y="0"/>
            <a:ext cx="9144000" cy="6858000"/>
          </a:xfrm>
        </p:spPr>
        <p:txBody>
          <a:bodyPr>
            <a:normAutofit/>
          </a:bodyPr>
          <a:lstStyle/>
          <a:p>
            <a:pPr marL="457200" indent="-457200" eaLnBrk="1" hangingPunct="1">
              <a:buFontTx/>
              <a:buNone/>
            </a:pPr>
            <a:r>
              <a:rPr lang="en-US"/>
              <a:t>Problem: Create a tree from the given traversals</a:t>
            </a:r>
          </a:p>
          <a:p>
            <a:pPr marL="457200" indent="-457200" eaLnBrk="1" hangingPunct="1">
              <a:buFontTx/>
              <a:buNone/>
            </a:pPr>
            <a:r>
              <a:rPr lang="en-US"/>
              <a:t>      preorder: F A E K C D H G B </a:t>
            </a:r>
          </a:p>
          <a:p>
            <a:pPr marL="457200" indent="-457200" eaLnBrk="1" hangingPunct="1">
              <a:buFontTx/>
              <a:buNone/>
            </a:pPr>
            <a:r>
              <a:rPr lang="en-US"/>
              <a:t>      inorder:   E A C K F H D B G</a:t>
            </a:r>
          </a:p>
          <a:p>
            <a:pPr marL="457200" indent="-457200" eaLnBrk="1" hangingPunct="1">
              <a:buFontTx/>
              <a:buNone/>
            </a:pPr>
            <a:r>
              <a:rPr lang="en-US"/>
              <a:t>Solution: The tree is drawn from the root as follows:</a:t>
            </a:r>
          </a:p>
          <a:p>
            <a:pPr marL="457200" indent="-457200" eaLnBrk="1" hangingPunct="1">
              <a:buFontTx/>
              <a:buAutoNum type="alphaLcParenBoth"/>
            </a:pPr>
            <a:r>
              <a:rPr lang="en-US"/>
              <a:t>The root of tree is obtained by choosing the first node of preorder. Thus F is the root of the proposed tree</a:t>
            </a:r>
          </a:p>
          <a:p>
            <a:pPr marL="457200" indent="-457200" eaLnBrk="1" hangingPunct="1">
              <a:buFontTx/>
              <a:buAutoNum type="alphaLcParenBoth"/>
            </a:pPr>
            <a:r>
              <a:rPr lang="en-US"/>
              <a:t>The left child of the tree is obtained as follows:</a:t>
            </a:r>
          </a:p>
          <a:p>
            <a:pPr marL="914400" lvl="1" indent="-457200" eaLnBrk="1" hangingPunct="1">
              <a:buFontTx/>
              <a:buAutoNum type="alphaLcParenBoth"/>
            </a:pPr>
            <a:r>
              <a:rPr lang="en-US"/>
              <a:t>Use the inorder traversal to find the nodes to the left and right of the root node selected from preorder. All nodes to the left of root node(in this case F) in inorder form the left subtree of the root(in this case E A C K ) </a:t>
            </a:r>
          </a:p>
          <a:p>
            <a:pPr marL="914400" lvl="1" indent="-457200" eaLnBrk="1" hangingPunct="1">
              <a:buFontTx/>
              <a:buAutoNum type="alphaLcParenBoth"/>
            </a:pPr>
            <a:r>
              <a:rPr lang="en-US"/>
              <a:t>All nodes to the right of root node (in this case F ) in inorder form the right subtree of the root (H D B G)</a:t>
            </a:r>
          </a:p>
          <a:p>
            <a:pPr marL="914400" lvl="1" indent="-457200" eaLnBrk="1" hangingPunct="1">
              <a:buFontTx/>
              <a:buAutoNum type="alphaLcParenBoth"/>
            </a:pPr>
            <a:r>
              <a:rPr lang="en-US"/>
              <a:t>Follow the above procedure again to find the subsequent roots and their subtrees on left and right.</a:t>
            </a:r>
          </a:p>
          <a:p>
            <a:pPr marL="914400" lvl="1" indent="-457200" eaLnBrk="1" hangingPunct="1">
              <a:buFontTx/>
              <a:buAutoNum type="alphaLcParenBoth"/>
            </a:pPr>
            <a:endParaRPr lang="en-US"/>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idx="1"/>
          </p:nvPr>
        </p:nvSpPr>
        <p:spPr>
          <a:xfrm>
            <a:off x="0" y="0"/>
            <a:ext cx="9144000" cy="6858000"/>
          </a:xfrm>
        </p:spPr>
        <p:txBody>
          <a:bodyPr>
            <a:normAutofit fontScale="92500" lnSpcReduction="10000"/>
          </a:bodyPr>
          <a:lstStyle/>
          <a:p>
            <a:pPr eaLnBrk="1" hangingPunct="1">
              <a:lnSpc>
                <a:spcPct val="90000"/>
              </a:lnSpc>
            </a:pPr>
            <a:r>
              <a:rPr lang="en-US"/>
              <a:t> F is the root   Nodes on left subtree( left of F):E A C K (from inorder)</a:t>
            </a:r>
          </a:p>
          <a:p>
            <a:pPr eaLnBrk="1" hangingPunct="1">
              <a:lnSpc>
                <a:spcPct val="90000"/>
              </a:lnSpc>
              <a:buFontTx/>
              <a:buNone/>
            </a:pPr>
            <a:r>
              <a:rPr lang="en-US"/>
              <a:t>                         Nodes on right subtree(right of F):H D B G(from inorder)</a:t>
            </a:r>
          </a:p>
          <a:p>
            <a:pPr eaLnBrk="1" hangingPunct="1">
              <a:lnSpc>
                <a:spcPct val="90000"/>
              </a:lnSpc>
            </a:pPr>
            <a:r>
              <a:rPr lang="en-US"/>
              <a:t> The root of left subtree:</a:t>
            </a:r>
          </a:p>
          <a:p>
            <a:pPr eaLnBrk="1" hangingPunct="1">
              <a:lnSpc>
                <a:spcPct val="90000"/>
              </a:lnSpc>
            </a:pPr>
            <a:r>
              <a:rPr lang="en-US"/>
              <a:t>From preorder: </a:t>
            </a:r>
            <a:r>
              <a:rPr lang="en-US" b="1">
                <a:solidFill>
                  <a:srgbClr val="FF33CC"/>
                </a:solidFill>
              </a:rPr>
              <a:t>A</a:t>
            </a:r>
            <a:r>
              <a:rPr lang="en-US"/>
              <a:t> E K C , Thus the root of left subtree is A </a:t>
            </a:r>
          </a:p>
          <a:p>
            <a:pPr eaLnBrk="1" hangingPunct="1">
              <a:lnSpc>
                <a:spcPct val="90000"/>
              </a:lnSpc>
            </a:pPr>
            <a:r>
              <a:rPr lang="en-US"/>
              <a:t>                         </a:t>
            </a:r>
            <a:r>
              <a:rPr lang="en-US" b="1">
                <a:solidFill>
                  <a:schemeClr val="hlink"/>
                </a:solidFill>
              </a:rPr>
              <a:t>D</a:t>
            </a:r>
            <a:r>
              <a:rPr lang="en-US"/>
              <a:t> H G B , Thus the root of right subtree is D</a:t>
            </a:r>
          </a:p>
          <a:p>
            <a:pPr eaLnBrk="1" hangingPunct="1">
              <a:lnSpc>
                <a:spcPct val="90000"/>
              </a:lnSpc>
            </a:pPr>
            <a:r>
              <a:rPr lang="en-US"/>
              <a:t>Creating left subtree first: </a:t>
            </a:r>
          </a:p>
          <a:p>
            <a:pPr eaLnBrk="1" hangingPunct="1">
              <a:lnSpc>
                <a:spcPct val="90000"/>
              </a:lnSpc>
              <a:buFontTx/>
              <a:buNone/>
            </a:pPr>
            <a:r>
              <a:rPr lang="en-US"/>
              <a:t>     From inorder: elements of left subtree of A are:  </a:t>
            </a:r>
            <a:r>
              <a:rPr lang="en-US" b="1">
                <a:solidFill>
                  <a:srgbClr val="FF33CC"/>
                </a:solidFill>
              </a:rPr>
              <a:t>E</a:t>
            </a:r>
            <a:r>
              <a:rPr lang="en-US"/>
              <a:t> (root of left)</a:t>
            </a:r>
          </a:p>
          <a:p>
            <a:pPr eaLnBrk="1" hangingPunct="1">
              <a:lnSpc>
                <a:spcPct val="90000"/>
              </a:lnSpc>
              <a:buFontTx/>
              <a:buNone/>
            </a:pPr>
            <a:r>
              <a:rPr lang="en-US"/>
              <a:t>                            elements of right subtree of A are: </a:t>
            </a:r>
            <a:r>
              <a:rPr lang="en-US" b="1"/>
              <a:t>C</a:t>
            </a:r>
            <a:r>
              <a:rPr lang="en-US"/>
              <a:t> </a:t>
            </a:r>
            <a:r>
              <a:rPr lang="en-US">
                <a:solidFill>
                  <a:schemeClr val="hlink"/>
                </a:solidFill>
              </a:rPr>
              <a:t>K</a:t>
            </a:r>
            <a:r>
              <a:rPr lang="en-US"/>
              <a:t> (root of right) </a:t>
            </a:r>
          </a:p>
          <a:p>
            <a:pPr eaLnBrk="1" hangingPunct="1">
              <a:lnSpc>
                <a:spcPct val="90000"/>
              </a:lnSpc>
              <a:buFontTx/>
              <a:buNone/>
            </a:pPr>
            <a:r>
              <a:rPr lang="en-US"/>
              <a:t>    Thus tree till now is:    </a:t>
            </a:r>
          </a:p>
          <a:p>
            <a:pPr eaLnBrk="1" hangingPunct="1">
              <a:lnSpc>
                <a:spcPct val="90000"/>
              </a:lnSpc>
              <a:buFontTx/>
              <a:buNone/>
            </a:pPr>
            <a:r>
              <a:rPr lang="en-US"/>
              <a:t>                                           F</a:t>
            </a:r>
          </a:p>
          <a:p>
            <a:pPr eaLnBrk="1" hangingPunct="1">
              <a:lnSpc>
                <a:spcPct val="90000"/>
              </a:lnSpc>
              <a:buFontTx/>
              <a:buNone/>
            </a:pPr>
            <a:r>
              <a:rPr lang="en-US"/>
              <a:t>                                    A          D     </a:t>
            </a:r>
          </a:p>
          <a:p>
            <a:pPr eaLnBrk="1" hangingPunct="1">
              <a:lnSpc>
                <a:spcPct val="90000"/>
              </a:lnSpc>
              <a:buFontTx/>
              <a:buNone/>
            </a:pPr>
            <a:r>
              <a:rPr lang="en-US"/>
              <a:t>                                </a:t>
            </a:r>
          </a:p>
          <a:p>
            <a:pPr eaLnBrk="1" hangingPunct="1">
              <a:lnSpc>
                <a:spcPct val="90000"/>
              </a:lnSpc>
              <a:buFontTx/>
              <a:buNone/>
            </a:pPr>
            <a:r>
              <a:rPr lang="en-US"/>
              <a:t>                              E        K</a:t>
            </a:r>
          </a:p>
          <a:p>
            <a:pPr eaLnBrk="1" hangingPunct="1">
              <a:lnSpc>
                <a:spcPct val="90000"/>
              </a:lnSpc>
              <a:buFontTx/>
              <a:buNone/>
            </a:pPr>
            <a:endParaRPr lang="en-US"/>
          </a:p>
          <a:p>
            <a:pPr eaLnBrk="1" hangingPunct="1">
              <a:lnSpc>
                <a:spcPct val="90000"/>
              </a:lnSpc>
              <a:buFontTx/>
              <a:buNone/>
            </a:pPr>
            <a:r>
              <a:rPr lang="en-US"/>
              <a:t>                                    C</a:t>
            </a:r>
          </a:p>
          <a:p>
            <a:pPr eaLnBrk="1" hangingPunct="1">
              <a:lnSpc>
                <a:spcPct val="90000"/>
              </a:lnSpc>
              <a:buFontTx/>
              <a:buNone/>
            </a:pPr>
            <a:r>
              <a:rPr lang="en-US"/>
              <a:t>    As K is to the left of C in preorder</a:t>
            </a:r>
          </a:p>
        </p:txBody>
      </p:sp>
      <p:sp>
        <p:nvSpPr>
          <p:cNvPr id="236547" name="Line 3"/>
          <p:cNvSpPr>
            <a:spLocks noChangeShapeType="1"/>
          </p:cNvSpPr>
          <p:nvPr/>
        </p:nvSpPr>
        <p:spPr bwMode="auto">
          <a:xfrm flipH="1">
            <a:off x="3048000" y="3886200"/>
            <a:ext cx="304800" cy="304800"/>
          </a:xfrm>
          <a:prstGeom prst="line">
            <a:avLst/>
          </a:prstGeom>
          <a:noFill/>
          <a:ln w="9525">
            <a:solidFill>
              <a:schemeClr val="tx1"/>
            </a:solidFill>
            <a:round/>
            <a:headEnd/>
            <a:tailEnd/>
          </a:ln>
        </p:spPr>
        <p:txBody>
          <a:bodyPr/>
          <a:lstStyle/>
          <a:p>
            <a:endParaRPr lang="en-US"/>
          </a:p>
        </p:txBody>
      </p:sp>
      <p:sp>
        <p:nvSpPr>
          <p:cNvPr id="236548" name="Line 4"/>
          <p:cNvSpPr>
            <a:spLocks noChangeShapeType="1"/>
          </p:cNvSpPr>
          <p:nvPr/>
        </p:nvSpPr>
        <p:spPr bwMode="auto">
          <a:xfrm>
            <a:off x="3581400" y="3886200"/>
            <a:ext cx="228600" cy="228600"/>
          </a:xfrm>
          <a:prstGeom prst="line">
            <a:avLst/>
          </a:prstGeom>
          <a:noFill/>
          <a:ln w="9525">
            <a:solidFill>
              <a:schemeClr val="tx1"/>
            </a:solidFill>
            <a:round/>
            <a:headEnd/>
            <a:tailEnd/>
          </a:ln>
        </p:spPr>
        <p:txBody>
          <a:bodyPr/>
          <a:lstStyle/>
          <a:p>
            <a:endParaRPr lang="en-US"/>
          </a:p>
        </p:txBody>
      </p:sp>
      <p:sp>
        <p:nvSpPr>
          <p:cNvPr id="236549" name="Line 5"/>
          <p:cNvSpPr>
            <a:spLocks noChangeShapeType="1"/>
          </p:cNvSpPr>
          <p:nvPr/>
        </p:nvSpPr>
        <p:spPr bwMode="auto">
          <a:xfrm flipH="1">
            <a:off x="2514600" y="4419600"/>
            <a:ext cx="304800" cy="457200"/>
          </a:xfrm>
          <a:prstGeom prst="line">
            <a:avLst/>
          </a:prstGeom>
          <a:noFill/>
          <a:ln w="9525">
            <a:solidFill>
              <a:schemeClr val="tx1"/>
            </a:solidFill>
            <a:round/>
            <a:headEnd/>
            <a:tailEnd/>
          </a:ln>
        </p:spPr>
        <p:txBody>
          <a:bodyPr/>
          <a:lstStyle/>
          <a:p>
            <a:endParaRPr lang="en-US"/>
          </a:p>
        </p:txBody>
      </p:sp>
      <p:sp>
        <p:nvSpPr>
          <p:cNvPr id="236550" name="Line 6"/>
          <p:cNvSpPr>
            <a:spLocks noChangeShapeType="1"/>
          </p:cNvSpPr>
          <p:nvPr/>
        </p:nvSpPr>
        <p:spPr bwMode="auto">
          <a:xfrm>
            <a:off x="2895600" y="4419600"/>
            <a:ext cx="304800" cy="533400"/>
          </a:xfrm>
          <a:prstGeom prst="line">
            <a:avLst/>
          </a:prstGeom>
          <a:noFill/>
          <a:ln w="9525">
            <a:solidFill>
              <a:schemeClr val="tx1"/>
            </a:solidFill>
            <a:round/>
            <a:headEnd/>
            <a:tailEnd/>
          </a:ln>
        </p:spPr>
        <p:txBody>
          <a:bodyPr/>
          <a:lstStyle/>
          <a:p>
            <a:endParaRPr lang="en-US"/>
          </a:p>
        </p:txBody>
      </p:sp>
      <p:sp>
        <p:nvSpPr>
          <p:cNvPr id="236551" name="Line 7"/>
          <p:cNvSpPr>
            <a:spLocks noChangeShapeType="1"/>
          </p:cNvSpPr>
          <p:nvPr/>
        </p:nvSpPr>
        <p:spPr bwMode="auto">
          <a:xfrm flipH="1">
            <a:off x="2971800" y="5181600"/>
            <a:ext cx="304800" cy="457200"/>
          </a:xfrm>
          <a:prstGeom prst="line">
            <a:avLst/>
          </a:prstGeom>
          <a:noFill/>
          <a:ln w="9525">
            <a:solidFill>
              <a:schemeClr val="tx1"/>
            </a:solidFill>
            <a:round/>
            <a:headEnd/>
            <a:tailEnd/>
          </a:ln>
        </p:spPr>
        <p:txBody>
          <a:bodyPr/>
          <a:lstStyle/>
          <a:p>
            <a:endParaRPr lang="en-US"/>
          </a:p>
        </p:txBody>
      </p:sp>
      <p:sp>
        <p:nvSpPr>
          <p:cNvPr id="8" name="Footer Placeholder 7"/>
          <p:cNvSpPr>
            <a:spLocks noGrp="1"/>
          </p:cNvSpPr>
          <p:nvPr>
            <p:ph type="ftr" sz="quarter" idx="11"/>
          </p:nvPr>
        </p:nvSpPr>
        <p:spPr/>
        <p:txBody>
          <a:bodyPr/>
          <a:lstStyle/>
          <a:p>
            <a:r>
              <a:rPr lang="en-US"/>
              <a:t>www.csemcq.com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idx="1"/>
          </p:nvPr>
        </p:nvSpPr>
        <p:spPr>
          <a:xfrm>
            <a:off x="0" y="0"/>
            <a:ext cx="9144000" cy="6858000"/>
          </a:xfrm>
        </p:spPr>
        <p:txBody>
          <a:bodyPr>
            <a:normAutofit lnSpcReduction="10000"/>
          </a:bodyPr>
          <a:lstStyle/>
          <a:p>
            <a:pPr eaLnBrk="1" hangingPunct="1"/>
            <a:r>
              <a:rPr lang="en-US"/>
              <a:t>Creating the right subtree of F</a:t>
            </a:r>
          </a:p>
          <a:p>
            <a:pPr eaLnBrk="1" hangingPunct="1"/>
            <a:r>
              <a:rPr lang="en-US"/>
              <a:t>The root node is D</a:t>
            </a:r>
          </a:p>
          <a:p>
            <a:pPr eaLnBrk="1" hangingPunct="1"/>
            <a:r>
              <a:rPr lang="en-US"/>
              <a:t>From inorder, the nodes on the left of D are: </a:t>
            </a:r>
            <a:r>
              <a:rPr lang="en-US" b="1">
                <a:solidFill>
                  <a:srgbClr val="FF33CC"/>
                </a:solidFill>
              </a:rPr>
              <a:t>H</a:t>
            </a:r>
            <a:r>
              <a:rPr lang="en-US">
                <a:solidFill>
                  <a:srgbClr val="FF33CC"/>
                </a:solidFill>
              </a:rPr>
              <a:t> (left root of D)</a:t>
            </a:r>
          </a:p>
          <a:p>
            <a:pPr eaLnBrk="1" hangingPunct="1">
              <a:buFontTx/>
              <a:buNone/>
            </a:pPr>
            <a:r>
              <a:rPr lang="en-US"/>
              <a:t>                           the nodes on the right of D are: B </a:t>
            </a:r>
            <a:r>
              <a:rPr lang="en-US" b="1">
                <a:solidFill>
                  <a:schemeClr val="hlink"/>
                </a:solidFill>
              </a:rPr>
              <a:t>G (right root of D) </a:t>
            </a:r>
          </a:p>
          <a:p>
            <a:pPr eaLnBrk="1" hangingPunct="1">
              <a:buFontTx/>
              <a:buNone/>
            </a:pPr>
            <a:r>
              <a:rPr lang="en-US" b="1">
                <a:solidFill>
                  <a:schemeClr val="hlink"/>
                </a:solidFill>
              </a:rPr>
              <a:t>  </a:t>
            </a:r>
            <a:r>
              <a:rPr lang="en-US"/>
              <a:t>Thus the tree is:</a:t>
            </a:r>
          </a:p>
          <a:p>
            <a:pPr eaLnBrk="1" hangingPunct="1">
              <a:buFontTx/>
              <a:buNone/>
            </a:pPr>
            <a:endParaRPr lang="en-US"/>
          </a:p>
          <a:p>
            <a:pPr eaLnBrk="1" hangingPunct="1">
              <a:buFontTx/>
              <a:buNone/>
            </a:pPr>
            <a:r>
              <a:rPr lang="en-US"/>
              <a:t>                              F</a:t>
            </a:r>
          </a:p>
          <a:p>
            <a:pPr eaLnBrk="1" hangingPunct="1">
              <a:buFontTx/>
              <a:buNone/>
            </a:pPr>
            <a:endParaRPr lang="en-US"/>
          </a:p>
          <a:p>
            <a:pPr eaLnBrk="1" hangingPunct="1">
              <a:buFontTx/>
              <a:buNone/>
            </a:pPr>
            <a:r>
              <a:rPr lang="en-US"/>
              <a:t>                  A                      D  </a:t>
            </a:r>
          </a:p>
          <a:p>
            <a:pPr eaLnBrk="1" hangingPunct="1">
              <a:buFontTx/>
              <a:buNone/>
            </a:pPr>
            <a:endParaRPr lang="en-US"/>
          </a:p>
          <a:p>
            <a:pPr eaLnBrk="1" hangingPunct="1">
              <a:buFontTx/>
              <a:buNone/>
            </a:pPr>
            <a:r>
              <a:rPr lang="en-US"/>
              <a:t>       E                  K       H            G     </a:t>
            </a:r>
          </a:p>
          <a:p>
            <a:pPr eaLnBrk="1" hangingPunct="1">
              <a:buFontTx/>
              <a:buNone/>
            </a:pPr>
            <a:endParaRPr lang="en-US"/>
          </a:p>
          <a:p>
            <a:pPr eaLnBrk="1" hangingPunct="1">
              <a:buFontTx/>
              <a:buNone/>
            </a:pPr>
            <a:r>
              <a:rPr lang="en-US"/>
              <a:t>                    C                         B </a:t>
            </a:r>
          </a:p>
        </p:txBody>
      </p:sp>
      <p:sp>
        <p:nvSpPr>
          <p:cNvPr id="237571" name="Line 3"/>
          <p:cNvSpPr>
            <a:spLocks noChangeShapeType="1"/>
          </p:cNvSpPr>
          <p:nvPr/>
        </p:nvSpPr>
        <p:spPr bwMode="auto">
          <a:xfrm flipH="1">
            <a:off x="1676400" y="2971800"/>
            <a:ext cx="762000" cy="762000"/>
          </a:xfrm>
          <a:prstGeom prst="line">
            <a:avLst/>
          </a:prstGeom>
          <a:noFill/>
          <a:ln w="9525">
            <a:solidFill>
              <a:schemeClr val="tx1"/>
            </a:solidFill>
            <a:round/>
            <a:headEnd/>
            <a:tailEnd/>
          </a:ln>
        </p:spPr>
        <p:txBody>
          <a:bodyPr/>
          <a:lstStyle/>
          <a:p>
            <a:endParaRPr lang="en-US"/>
          </a:p>
        </p:txBody>
      </p:sp>
      <p:sp>
        <p:nvSpPr>
          <p:cNvPr id="237572" name="Line 4"/>
          <p:cNvSpPr>
            <a:spLocks noChangeShapeType="1"/>
          </p:cNvSpPr>
          <p:nvPr/>
        </p:nvSpPr>
        <p:spPr bwMode="auto">
          <a:xfrm>
            <a:off x="2590800" y="3048000"/>
            <a:ext cx="762000" cy="685800"/>
          </a:xfrm>
          <a:prstGeom prst="line">
            <a:avLst/>
          </a:prstGeom>
          <a:noFill/>
          <a:ln w="9525">
            <a:solidFill>
              <a:schemeClr val="tx1"/>
            </a:solidFill>
            <a:round/>
            <a:headEnd/>
            <a:tailEnd/>
          </a:ln>
        </p:spPr>
        <p:txBody>
          <a:bodyPr/>
          <a:lstStyle/>
          <a:p>
            <a:endParaRPr lang="en-US"/>
          </a:p>
        </p:txBody>
      </p:sp>
      <p:sp>
        <p:nvSpPr>
          <p:cNvPr id="237573" name="Line 5"/>
          <p:cNvSpPr>
            <a:spLocks noChangeShapeType="1"/>
          </p:cNvSpPr>
          <p:nvPr/>
        </p:nvSpPr>
        <p:spPr bwMode="auto">
          <a:xfrm flipH="1">
            <a:off x="838200" y="3886200"/>
            <a:ext cx="685800" cy="609600"/>
          </a:xfrm>
          <a:prstGeom prst="line">
            <a:avLst/>
          </a:prstGeom>
          <a:noFill/>
          <a:ln w="9525">
            <a:solidFill>
              <a:schemeClr val="tx1"/>
            </a:solidFill>
            <a:round/>
            <a:headEnd/>
            <a:tailEnd/>
          </a:ln>
        </p:spPr>
        <p:txBody>
          <a:bodyPr/>
          <a:lstStyle/>
          <a:p>
            <a:endParaRPr lang="en-US"/>
          </a:p>
        </p:txBody>
      </p:sp>
      <p:sp>
        <p:nvSpPr>
          <p:cNvPr id="237574" name="Line 6"/>
          <p:cNvSpPr>
            <a:spLocks noChangeShapeType="1"/>
          </p:cNvSpPr>
          <p:nvPr/>
        </p:nvSpPr>
        <p:spPr bwMode="auto">
          <a:xfrm>
            <a:off x="1600200" y="3886200"/>
            <a:ext cx="533400" cy="609600"/>
          </a:xfrm>
          <a:prstGeom prst="line">
            <a:avLst/>
          </a:prstGeom>
          <a:noFill/>
          <a:ln w="9525">
            <a:solidFill>
              <a:schemeClr val="tx1"/>
            </a:solidFill>
            <a:round/>
            <a:headEnd/>
            <a:tailEnd/>
          </a:ln>
        </p:spPr>
        <p:txBody>
          <a:bodyPr/>
          <a:lstStyle/>
          <a:p>
            <a:endParaRPr lang="en-US"/>
          </a:p>
        </p:txBody>
      </p:sp>
      <p:sp>
        <p:nvSpPr>
          <p:cNvPr id="237575" name="Line 7"/>
          <p:cNvSpPr>
            <a:spLocks noChangeShapeType="1"/>
          </p:cNvSpPr>
          <p:nvPr/>
        </p:nvSpPr>
        <p:spPr bwMode="auto">
          <a:xfrm flipH="1">
            <a:off x="1752600" y="4724400"/>
            <a:ext cx="533400" cy="609600"/>
          </a:xfrm>
          <a:prstGeom prst="line">
            <a:avLst/>
          </a:prstGeom>
          <a:noFill/>
          <a:ln w="9525">
            <a:solidFill>
              <a:schemeClr val="tx1"/>
            </a:solidFill>
            <a:round/>
            <a:headEnd/>
            <a:tailEnd/>
          </a:ln>
        </p:spPr>
        <p:txBody>
          <a:bodyPr/>
          <a:lstStyle/>
          <a:p>
            <a:endParaRPr lang="en-US"/>
          </a:p>
        </p:txBody>
      </p:sp>
      <p:sp>
        <p:nvSpPr>
          <p:cNvPr id="237576" name="Line 8"/>
          <p:cNvSpPr>
            <a:spLocks noChangeShapeType="1"/>
          </p:cNvSpPr>
          <p:nvPr/>
        </p:nvSpPr>
        <p:spPr bwMode="auto">
          <a:xfrm flipH="1">
            <a:off x="3048000" y="3886200"/>
            <a:ext cx="381000" cy="533400"/>
          </a:xfrm>
          <a:prstGeom prst="line">
            <a:avLst/>
          </a:prstGeom>
          <a:noFill/>
          <a:ln w="9525">
            <a:solidFill>
              <a:schemeClr val="tx1"/>
            </a:solidFill>
            <a:round/>
            <a:headEnd/>
            <a:tailEnd/>
          </a:ln>
        </p:spPr>
        <p:txBody>
          <a:bodyPr/>
          <a:lstStyle/>
          <a:p>
            <a:endParaRPr lang="en-US"/>
          </a:p>
        </p:txBody>
      </p:sp>
      <p:sp>
        <p:nvSpPr>
          <p:cNvPr id="237577" name="Line 9"/>
          <p:cNvSpPr>
            <a:spLocks noChangeShapeType="1"/>
          </p:cNvSpPr>
          <p:nvPr/>
        </p:nvSpPr>
        <p:spPr bwMode="auto">
          <a:xfrm>
            <a:off x="3429000" y="3886200"/>
            <a:ext cx="685800" cy="609600"/>
          </a:xfrm>
          <a:prstGeom prst="line">
            <a:avLst/>
          </a:prstGeom>
          <a:noFill/>
          <a:ln w="9525">
            <a:solidFill>
              <a:schemeClr val="tx1"/>
            </a:solidFill>
            <a:round/>
            <a:headEnd/>
            <a:tailEnd/>
          </a:ln>
        </p:spPr>
        <p:txBody>
          <a:bodyPr/>
          <a:lstStyle/>
          <a:p>
            <a:endParaRPr lang="en-US"/>
          </a:p>
        </p:txBody>
      </p:sp>
      <p:sp>
        <p:nvSpPr>
          <p:cNvPr id="237578" name="Line 10"/>
          <p:cNvSpPr>
            <a:spLocks noChangeShapeType="1"/>
          </p:cNvSpPr>
          <p:nvPr/>
        </p:nvSpPr>
        <p:spPr bwMode="auto">
          <a:xfrm flipH="1">
            <a:off x="3886200" y="4800600"/>
            <a:ext cx="304800" cy="533400"/>
          </a:xfrm>
          <a:prstGeom prst="line">
            <a:avLst/>
          </a:prstGeom>
          <a:noFill/>
          <a:ln w="9525">
            <a:solidFill>
              <a:schemeClr val="tx1"/>
            </a:solidFill>
            <a:round/>
            <a:headEnd/>
            <a:tailEnd/>
          </a:ln>
        </p:spPr>
        <p:txBody>
          <a:bodyPr/>
          <a:lstStyle/>
          <a:p>
            <a:endParaRPr lang="en-US"/>
          </a:p>
        </p:txBody>
      </p:sp>
      <p:sp>
        <p:nvSpPr>
          <p:cNvPr id="11" name="Footer Placeholder 10"/>
          <p:cNvSpPr>
            <a:spLocks noGrp="1"/>
          </p:cNvSpPr>
          <p:nvPr>
            <p:ph type="ftr" sz="quarter" idx="11"/>
          </p:nvPr>
        </p:nvSpPr>
        <p:spPr/>
        <p:txBody>
          <a:bodyPr/>
          <a:lstStyle/>
          <a:p>
            <a:r>
              <a:rPr lang="en-US"/>
              <a:t>www.csemcq.com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idx="1"/>
          </p:nvPr>
        </p:nvSpPr>
        <p:spPr>
          <a:xfrm>
            <a:off x="0" y="0"/>
            <a:ext cx="9144000" cy="6858000"/>
          </a:xfrm>
        </p:spPr>
        <p:txBody>
          <a:bodyPr/>
          <a:lstStyle/>
          <a:p>
            <a:pPr eaLnBrk="1" hangingPunct="1">
              <a:buFontTx/>
              <a:buNone/>
            </a:pPr>
            <a:r>
              <a:rPr lang="en-US"/>
              <a:t>                           </a:t>
            </a:r>
          </a:p>
          <a:p>
            <a:pPr eaLnBrk="1" hangingPunct="1">
              <a:buFontTx/>
              <a:buNone/>
            </a:pPr>
            <a:r>
              <a:rPr lang="en-US"/>
              <a:t>                                              F</a:t>
            </a:r>
          </a:p>
          <a:p>
            <a:pPr eaLnBrk="1" hangingPunct="1">
              <a:buFontTx/>
              <a:buNone/>
            </a:pPr>
            <a:endParaRPr lang="en-US"/>
          </a:p>
          <a:p>
            <a:pPr eaLnBrk="1" hangingPunct="1">
              <a:buFontTx/>
              <a:buNone/>
            </a:pPr>
            <a:r>
              <a:rPr lang="en-US"/>
              <a:t>                              A                                 D</a:t>
            </a:r>
          </a:p>
          <a:p>
            <a:pPr eaLnBrk="1" hangingPunct="1">
              <a:buFontTx/>
              <a:buNone/>
            </a:pPr>
            <a:endParaRPr lang="en-US"/>
          </a:p>
          <a:p>
            <a:pPr eaLnBrk="1" hangingPunct="1">
              <a:buFontTx/>
              <a:buNone/>
            </a:pPr>
            <a:r>
              <a:rPr lang="en-US"/>
              <a:t>                 E                   K                  H              G</a:t>
            </a:r>
          </a:p>
          <a:p>
            <a:pPr eaLnBrk="1" hangingPunct="1">
              <a:buFontTx/>
              <a:buNone/>
            </a:pPr>
            <a:endParaRPr lang="en-US"/>
          </a:p>
          <a:p>
            <a:pPr eaLnBrk="1" hangingPunct="1">
              <a:buFontTx/>
              <a:buNone/>
            </a:pPr>
            <a:r>
              <a:rPr lang="en-US"/>
              <a:t>                              C                                        B                                                    </a:t>
            </a:r>
          </a:p>
          <a:p>
            <a:pPr eaLnBrk="1" hangingPunct="1"/>
            <a:endParaRPr lang="en-US"/>
          </a:p>
        </p:txBody>
      </p:sp>
      <p:sp>
        <p:nvSpPr>
          <p:cNvPr id="238595" name="Line 3"/>
          <p:cNvSpPr>
            <a:spLocks noChangeShapeType="1"/>
          </p:cNvSpPr>
          <p:nvPr/>
        </p:nvSpPr>
        <p:spPr bwMode="auto">
          <a:xfrm flipH="1">
            <a:off x="2590800" y="838200"/>
            <a:ext cx="990600" cy="762000"/>
          </a:xfrm>
          <a:prstGeom prst="line">
            <a:avLst/>
          </a:prstGeom>
          <a:noFill/>
          <a:ln w="9525">
            <a:solidFill>
              <a:schemeClr val="tx1"/>
            </a:solidFill>
            <a:round/>
            <a:headEnd/>
            <a:tailEnd/>
          </a:ln>
        </p:spPr>
        <p:txBody>
          <a:bodyPr/>
          <a:lstStyle/>
          <a:p>
            <a:endParaRPr lang="en-US"/>
          </a:p>
        </p:txBody>
      </p:sp>
      <p:sp>
        <p:nvSpPr>
          <p:cNvPr id="238596" name="Line 4"/>
          <p:cNvSpPr>
            <a:spLocks noChangeShapeType="1"/>
          </p:cNvSpPr>
          <p:nvPr/>
        </p:nvSpPr>
        <p:spPr bwMode="auto">
          <a:xfrm>
            <a:off x="3581400" y="838200"/>
            <a:ext cx="1447800" cy="762000"/>
          </a:xfrm>
          <a:prstGeom prst="line">
            <a:avLst/>
          </a:prstGeom>
          <a:noFill/>
          <a:ln w="9525">
            <a:solidFill>
              <a:schemeClr val="tx1"/>
            </a:solidFill>
            <a:round/>
            <a:headEnd/>
            <a:tailEnd/>
          </a:ln>
        </p:spPr>
        <p:txBody>
          <a:bodyPr/>
          <a:lstStyle/>
          <a:p>
            <a:endParaRPr lang="en-US"/>
          </a:p>
        </p:txBody>
      </p:sp>
      <p:sp>
        <p:nvSpPr>
          <p:cNvPr id="238597" name="Line 5"/>
          <p:cNvSpPr>
            <a:spLocks noChangeShapeType="1"/>
          </p:cNvSpPr>
          <p:nvPr/>
        </p:nvSpPr>
        <p:spPr bwMode="auto">
          <a:xfrm flipH="1">
            <a:off x="1524000" y="1676400"/>
            <a:ext cx="914400" cy="685800"/>
          </a:xfrm>
          <a:prstGeom prst="line">
            <a:avLst/>
          </a:prstGeom>
          <a:noFill/>
          <a:ln w="9525">
            <a:solidFill>
              <a:schemeClr val="tx1"/>
            </a:solidFill>
            <a:round/>
            <a:headEnd/>
            <a:tailEnd/>
          </a:ln>
        </p:spPr>
        <p:txBody>
          <a:bodyPr/>
          <a:lstStyle/>
          <a:p>
            <a:endParaRPr lang="en-US"/>
          </a:p>
        </p:txBody>
      </p:sp>
      <p:sp>
        <p:nvSpPr>
          <p:cNvPr id="238598" name="Line 6"/>
          <p:cNvSpPr>
            <a:spLocks noChangeShapeType="1"/>
          </p:cNvSpPr>
          <p:nvPr/>
        </p:nvSpPr>
        <p:spPr bwMode="auto">
          <a:xfrm>
            <a:off x="2438400" y="1676400"/>
            <a:ext cx="533400" cy="685800"/>
          </a:xfrm>
          <a:prstGeom prst="line">
            <a:avLst/>
          </a:prstGeom>
          <a:noFill/>
          <a:ln w="9525">
            <a:solidFill>
              <a:schemeClr val="tx1"/>
            </a:solidFill>
            <a:round/>
            <a:headEnd/>
            <a:tailEnd/>
          </a:ln>
        </p:spPr>
        <p:txBody>
          <a:bodyPr/>
          <a:lstStyle/>
          <a:p>
            <a:endParaRPr lang="en-US"/>
          </a:p>
        </p:txBody>
      </p:sp>
      <p:sp>
        <p:nvSpPr>
          <p:cNvPr id="238599" name="Line 7"/>
          <p:cNvSpPr>
            <a:spLocks noChangeShapeType="1"/>
          </p:cNvSpPr>
          <p:nvPr/>
        </p:nvSpPr>
        <p:spPr bwMode="auto">
          <a:xfrm flipH="1">
            <a:off x="4724400" y="1676400"/>
            <a:ext cx="381000" cy="609600"/>
          </a:xfrm>
          <a:prstGeom prst="line">
            <a:avLst/>
          </a:prstGeom>
          <a:noFill/>
          <a:ln w="9525">
            <a:solidFill>
              <a:schemeClr val="tx1"/>
            </a:solidFill>
            <a:round/>
            <a:headEnd/>
            <a:tailEnd/>
          </a:ln>
        </p:spPr>
        <p:txBody>
          <a:bodyPr/>
          <a:lstStyle/>
          <a:p>
            <a:endParaRPr lang="en-US"/>
          </a:p>
        </p:txBody>
      </p:sp>
      <p:sp>
        <p:nvSpPr>
          <p:cNvPr id="238600" name="Line 8"/>
          <p:cNvSpPr>
            <a:spLocks noChangeShapeType="1"/>
          </p:cNvSpPr>
          <p:nvPr/>
        </p:nvSpPr>
        <p:spPr bwMode="auto">
          <a:xfrm>
            <a:off x="5105400" y="1676400"/>
            <a:ext cx="762000" cy="685800"/>
          </a:xfrm>
          <a:prstGeom prst="line">
            <a:avLst/>
          </a:prstGeom>
          <a:noFill/>
          <a:ln w="9525">
            <a:solidFill>
              <a:schemeClr val="tx1"/>
            </a:solidFill>
            <a:round/>
            <a:headEnd/>
            <a:tailEnd/>
          </a:ln>
        </p:spPr>
        <p:txBody>
          <a:bodyPr/>
          <a:lstStyle/>
          <a:p>
            <a:endParaRPr lang="en-US"/>
          </a:p>
        </p:txBody>
      </p:sp>
      <p:sp>
        <p:nvSpPr>
          <p:cNvPr id="238601" name="Line 9"/>
          <p:cNvSpPr>
            <a:spLocks noChangeShapeType="1"/>
          </p:cNvSpPr>
          <p:nvPr/>
        </p:nvSpPr>
        <p:spPr bwMode="auto">
          <a:xfrm flipH="1">
            <a:off x="2514600" y="2590800"/>
            <a:ext cx="533400" cy="609600"/>
          </a:xfrm>
          <a:prstGeom prst="line">
            <a:avLst/>
          </a:prstGeom>
          <a:noFill/>
          <a:ln w="9525">
            <a:solidFill>
              <a:schemeClr val="tx1"/>
            </a:solidFill>
            <a:round/>
            <a:headEnd/>
            <a:tailEnd/>
          </a:ln>
        </p:spPr>
        <p:txBody>
          <a:bodyPr/>
          <a:lstStyle/>
          <a:p>
            <a:endParaRPr lang="en-US"/>
          </a:p>
        </p:txBody>
      </p:sp>
      <p:sp>
        <p:nvSpPr>
          <p:cNvPr id="238602" name="Line 10"/>
          <p:cNvSpPr>
            <a:spLocks noChangeShapeType="1"/>
          </p:cNvSpPr>
          <p:nvPr/>
        </p:nvSpPr>
        <p:spPr bwMode="auto">
          <a:xfrm flipH="1">
            <a:off x="5715000" y="2514600"/>
            <a:ext cx="228600" cy="685800"/>
          </a:xfrm>
          <a:prstGeom prst="line">
            <a:avLst/>
          </a:prstGeom>
          <a:noFill/>
          <a:ln w="9525">
            <a:solidFill>
              <a:schemeClr val="tx1"/>
            </a:solidFill>
            <a:round/>
            <a:headEnd/>
            <a:tailEnd/>
          </a:ln>
        </p:spPr>
        <p:txBody>
          <a:bodyPr/>
          <a:lstStyle/>
          <a:p>
            <a:endParaRPr lang="en-US"/>
          </a:p>
        </p:txBody>
      </p:sp>
      <p:sp>
        <p:nvSpPr>
          <p:cNvPr id="11" name="Footer Placeholder 10"/>
          <p:cNvSpPr>
            <a:spLocks noGrp="1"/>
          </p:cNvSpPr>
          <p:nvPr>
            <p:ph type="ftr" sz="quarter" idx="11"/>
          </p:nvPr>
        </p:nvSpPr>
        <p:spPr/>
        <p:txBody>
          <a:bodyPr/>
          <a:lstStyle/>
          <a:p>
            <a:r>
              <a:rPr lang="en-US"/>
              <a:t>www.csemcq.com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3"/>
          <p:cNvSpPr>
            <a:spLocks noGrp="1" noChangeArrowheads="1"/>
          </p:cNvSpPr>
          <p:nvPr>
            <p:ph idx="1"/>
          </p:nvPr>
        </p:nvSpPr>
        <p:spPr>
          <a:xfrm>
            <a:off x="0" y="0"/>
            <a:ext cx="9144000" cy="6858000"/>
          </a:xfrm>
        </p:spPr>
        <p:txBody>
          <a:bodyPr>
            <a:normAutofit fontScale="92500" lnSpcReduction="20000"/>
          </a:bodyPr>
          <a:lstStyle/>
          <a:p>
            <a:pPr algn="ctr" eaLnBrk="1" hangingPunct="1">
              <a:lnSpc>
                <a:spcPct val="90000"/>
              </a:lnSpc>
              <a:buFontTx/>
              <a:buNone/>
            </a:pPr>
            <a:r>
              <a:rPr lang="en-US" b="1"/>
              <a:t>Threads: Inorder Threading</a:t>
            </a:r>
          </a:p>
          <a:p>
            <a:pPr eaLnBrk="1" hangingPunct="1">
              <a:lnSpc>
                <a:spcPct val="90000"/>
              </a:lnSpc>
            </a:pPr>
            <a:r>
              <a:rPr lang="en-US"/>
              <a:t>Considering linked list representation of a binary tree, it can be seen that half of the entries in pointer fields LEFT and RIGHT will contain null entries. This space may be more efficiently used by replacing the null entries by special pointers called Threads which point to nodes higher in tree. Such trees are called </a:t>
            </a:r>
            <a:r>
              <a:rPr lang="en-US" b="1"/>
              <a:t>Threaded trees</a:t>
            </a:r>
            <a:r>
              <a:rPr lang="en-US"/>
              <a:t>. </a:t>
            </a:r>
          </a:p>
          <a:p>
            <a:pPr eaLnBrk="1" hangingPunct="1">
              <a:lnSpc>
                <a:spcPct val="90000"/>
              </a:lnSpc>
            </a:pPr>
            <a:r>
              <a:rPr lang="en-US"/>
              <a:t>The threads in a threaded tree are usually indicated by dotted lines . In computer memory, threads may be represented by negative integers when ordinary pointers are denoted by positive integers. </a:t>
            </a:r>
          </a:p>
          <a:p>
            <a:pPr eaLnBrk="1" hangingPunct="1">
              <a:lnSpc>
                <a:spcPct val="90000"/>
              </a:lnSpc>
            </a:pPr>
            <a:r>
              <a:rPr lang="en-US"/>
              <a:t>There are many ways to thread a binary tree T but each threading will correspond to a particular traversal of T. Trees can be threaded using </a:t>
            </a:r>
            <a:r>
              <a:rPr lang="en-US" b="1"/>
              <a:t>one-way threading or two-way threading</a:t>
            </a:r>
            <a:r>
              <a:rPr lang="en-US"/>
              <a:t>. Unless otherwise stated, threading will correspond to </a:t>
            </a:r>
            <a:r>
              <a:rPr lang="en-US" b="1"/>
              <a:t>inorder traversal of T</a:t>
            </a:r>
            <a:r>
              <a:rPr lang="en-US"/>
              <a:t>.</a:t>
            </a:r>
          </a:p>
          <a:p>
            <a:pPr eaLnBrk="1" hangingPunct="1">
              <a:lnSpc>
                <a:spcPct val="90000"/>
              </a:lnSpc>
            </a:pPr>
            <a:r>
              <a:rPr lang="en-US"/>
              <a:t>Accordingly, in </a:t>
            </a:r>
            <a:r>
              <a:rPr lang="en-US" b="1"/>
              <a:t>one-way threading</a:t>
            </a:r>
            <a:r>
              <a:rPr lang="en-US"/>
              <a:t>, a thread will appear in right null field of a node and will point to the next node in inorder traversal of T</a:t>
            </a:r>
          </a:p>
          <a:p>
            <a:pPr eaLnBrk="1" hangingPunct="1">
              <a:lnSpc>
                <a:spcPct val="90000"/>
              </a:lnSpc>
            </a:pPr>
            <a:r>
              <a:rPr lang="en-US"/>
              <a:t>In </a:t>
            </a:r>
            <a:r>
              <a:rPr lang="en-US" b="1"/>
              <a:t>two-way threading</a:t>
            </a:r>
            <a:r>
              <a:rPr lang="en-US"/>
              <a:t> of T, a thread will also appear in the LEFT field of a node and will point to the preceding node in inorder traversal of T</a:t>
            </a:r>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3"/>
          <p:cNvSpPr>
            <a:spLocks noGrp="1" noChangeArrowheads="1"/>
          </p:cNvSpPr>
          <p:nvPr>
            <p:ph idx="1"/>
          </p:nvPr>
        </p:nvSpPr>
        <p:spPr>
          <a:xfrm>
            <a:off x="0" y="0"/>
            <a:ext cx="9144000" cy="6858000"/>
          </a:xfrm>
        </p:spPr>
        <p:txBody>
          <a:bodyPr>
            <a:normAutofit/>
          </a:bodyPr>
          <a:lstStyle/>
          <a:p>
            <a:pPr eaLnBrk="1" hangingPunct="1"/>
            <a:r>
              <a:rPr lang="en-US"/>
              <a:t>                                             A</a:t>
            </a:r>
          </a:p>
          <a:p>
            <a:pPr eaLnBrk="1" hangingPunct="1">
              <a:buFontTx/>
              <a:buNone/>
            </a:pPr>
            <a:endParaRPr lang="en-US"/>
          </a:p>
          <a:p>
            <a:pPr eaLnBrk="1" hangingPunct="1">
              <a:buFontTx/>
              <a:buNone/>
            </a:pPr>
            <a:r>
              <a:rPr lang="en-US"/>
              <a:t>                                B                                 C</a:t>
            </a:r>
          </a:p>
          <a:p>
            <a:pPr eaLnBrk="1" hangingPunct="1">
              <a:buFontTx/>
              <a:buNone/>
            </a:pPr>
            <a:endParaRPr lang="en-US"/>
          </a:p>
          <a:p>
            <a:pPr eaLnBrk="1" hangingPunct="1">
              <a:buFontTx/>
              <a:buNone/>
            </a:pPr>
            <a:r>
              <a:rPr lang="en-US"/>
              <a:t>              D                        E              G                       H</a:t>
            </a:r>
          </a:p>
          <a:p>
            <a:pPr eaLnBrk="1" hangingPunct="1">
              <a:buFontTx/>
              <a:buNone/>
            </a:pPr>
            <a:endParaRPr lang="en-US"/>
          </a:p>
          <a:p>
            <a:pPr eaLnBrk="1" hangingPunct="1">
              <a:buFontTx/>
              <a:buNone/>
            </a:pPr>
            <a:r>
              <a:rPr lang="en-US"/>
              <a:t>                              F                                           J                       K</a:t>
            </a:r>
          </a:p>
          <a:p>
            <a:pPr eaLnBrk="1" hangingPunct="1">
              <a:buFontTx/>
              <a:buNone/>
            </a:pPr>
            <a:endParaRPr lang="en-US"/>
          </a:p>
          <a:p>
            <a:pPr eaLnBrk="1" hangingPunct="1">
              <a:buFontTx/>
              <a:buNone/>
            </a:pPr>
            <a:r>
              <a:rPr lang="en-US"/>
              <a:t>                                                                    L</a:t>
            </a:r>
          </a:p>
          <a:p>
            <a:pPr eaLnBrk="1" hangingPunct="1">
              <a:buFontTx/>
              <a:buNone/>
            </a:pPr>
            <a:endParaRPr lang="en-US"/>
          </a:p>
          <a:p>
            <a:pPr algn="ctr" eaLnBrk="1" hangingPunct="1">
              <a:buFontTx/>
              <a:buNone/>
            </a:pPr>
            <a:r>
              <a:rPr lang="en-US"/>
              <a:t>One-way inorder Threading</a:t>
            </a:r>
          </a:p>
          <a:p>
            <a:pPr eaLnBrk="1" hangingPunct="1">
              <a:buFontTx/>
              <a:buNone/>
            </a:pPr>
            <a:r>
              <a:rPr lang="en-US"/>
              <a:t>Inorder traversal: D B F E A G C L J H K</a:t>
            </a:r>
          </a:p>
        </p:txBody>
      </p:sp>
      <p:sp>
        <p:nvSpPr>
          <p:cNvPr id="240643" name="Line 4"/>
          <p:cNvSpPr>
            <a:spLocks noChangeShapeType="1"/>
          </p:cNvSpPr>
          <p:nvPr/>
        </p:nvSpPr>
        <p:spPr bwMode="auto">
          <a:xfrm flipH="1">
            <a:off x="2743200" y="381000"/>
            <a:ext cx="1143000" cy="685800"/>
          </a:xfrm>
          <a:prstGeom prst="line">
            <a:avLst/>
          </a:prstGeom>
          <a:noFill/>
          <a:ln w="9525">
            <a:solidFill>
              <a:schemeClr val="tx1"/>
            </a:solidFill>
            <a:round/>
            <a:headEnd/>
            <a:tailEnd/>
          </a:ln>
        </p:spPr>
        <p:txBody>
          <a:bodyPr/>
          <a:lstStyle/>
          <a:p>
            <a:endParaRPr lang="en-US"/>
          </a:p>
        </p:txBody>
      </p:sp>
      <p:sp>
        <p:nvSpPr>
          <p:cNvPr id="240644" name="Line 5"/>
          <p:cNvSpPr>
            <a:spLocks noChangeShapeType="1"/>
          </p:cNvSpPr>
          <p:nvPr/>
        </p:nvSpPr>
        <p:spPr bwMode="auto">
          <a:xfrm>
            <a:off x="3962400" y="381000"/>
            <a:ext cx="1371600" cy="838200"/>
          </a:xfrm>
          <a:prstGeom prst="line">
            <a:avLst/>
          </a:prstGeom>
          <a:noFill/>
          <a:ln w="9525">
            <a:solidFill>
              <a:schemeClr val="tx1"/>
            </a:solidFill>
            <a:round/>
            <a:headEnd/>
            <a:tailEnd/>
          </a:ln>
        </p:spPr>
        <p:txBody>
          <a:bodyPr/>
          <a:lstStyle/>
          <a:p>
            <a:endParaRPr lang="en-US"/>
          </a:p>
        </p:txBody>
      </p:sp>
      <p:sp>
        <p:nvSpPr>
          <p:cNvPr id="240645" name="Line 6"/>
          <p:cNvSpPr>
            <a:spLocks noChangeShapeType="1"/>
          </p:cNvSpPr>
          <p:nvPr/>
        </p:nvSpPr>
        <p:spPr bwMode="auto">
          <a:xfrm flipH="1">
            <a:off x="1371600" y="1219200"/>
            <a:ext cx="1143000" cy="685800"/>
          </a:xfrm>
          <a:prstGeom prst="line">
            <a:avLst/>
          </a:prstGeom>
          <a:noFill/>
          <a:ln w="9525">
            <a:solidFill>
              <a:schemeClr val="tx1"/>
            </a:solidFill>
            <a:round/>
            <a:headEnd/>
            <a:tailEnd/>
          </a:ln>
        </p:spPr>
        <p:txBody>
          <a:bodyPr/>
          <a:lstStyle/>
          <a:p>
            <a:endParaRPr lang="en-US"/>
          </a:p>
        </p:txBody>
      </p:sp>
      <p:sp>
        <p:nvSpPr>
          <p:cNvPr id="240646" name="Line 7"/>
          <p:cNvSpPr>
            <a:spLocks noChangeShapeType="1"/>
          </p:cNvSpPr>
          <p:nvPr/>
        </p:nvSpPr>
        <p:spPr bwMode="auto">
          <a:xfrm>
            <a:off x="2514600" y="1219200"/>
            <a:ext cx="685800" cy="762000"/>
          </a:xfrm>
          <a:prstGeom prst="line">
            <a:avLst/>
          </a:prstGeom>
          <a:noFill/>
          <a:ln w="9525">
            <a:solidFill>
              <a:schemeClr val="tx1"/>
            </a:solidFill>
            <a:round/>
            <a:headEnd/>
            <a:tailEnd/>
          </a:ln>
        </p:spPr>
        <p:txBody>
          <a:bodyPr/>
          <a:lstStyle/>
          <a:p>
            <a:endParaRPr lang="en-US"/>
          </a:p>
        </p:txBody>
      </p:sp>
      <p:sp>
        <p:nvSpPr>
          <p:cNvPr id="240647" name="Line 8"/>
          <p:cNvSpPr>
            <a:spLocks noChangeShapeType="1"/>
          </p:cNvSpPr>
          <p:nvPr/>
        </p:nvSpPr>
        <p:spPr bwMode="auto">
          <a:xfrm flipH="1">
            <a:off x="2590800" y="2057400"/>
            <a:ext cx="609600" cy="762000"/>
          </a:xfrm>
          <a:prstGeom prst="line">
            <a:avLst/>
          </a:prstGeom>
          <a:noFill/>
          <a:ln w="9525">
            <a:solidFill>
              <a:schemeClr val="tx1"/>
            </a:solidFill>
            <a:round/>
            <a:headEnd/>
            <a:tailEnd/>
          </a:ln>
        </p:spPr>
        <p:txBody>
          <a:bodyPr/>
          <a:lstStyle/>
          <a:p>
            <a:endParaRPr lang="en-US"/>
          </a:p>
        </p:txBody>
      </p:sp>
      <p:sp>
        <p:nvSpPr>
          <p:cNvPr id="240648" name="Line 9"/>
          <p:cNvSpPr>
            <a:spLocks noChangeShapeType="1"/>
          </p:cNvSpPr>
          <p:nvPr/>
        </p:nvSpPr>
        <p:spPr bwMode="auto">
          <a:xfrm flipH="1">
            <a:off x="4648200" y="1219200"/>
            <a:ext cx="685800" cy="685800"/>
          </a:xfrm>
          <a:prstGeom prst="line">
            <a:avLst/>
          </a:prstGeom>
          <a:noFill/>
          <a:ln w="9525">
            <a:solidFill>
              <a:schemeClr val="tx1"/>
            </a:solidFill>
            <a:round/>
            <a:headEnd/>
            <a:tailEnd/>
          </a:ln>
        </p:spPr>
        <p:txBody>
          <a:bodyPr/>
          <a:lstStyle/>
          <a:p>
            <a:endParaRPr lang="en-US"/>
          </a:p>
        </p:txBody>
      </p:sp>
      <p:sp>
        <p:nvSpPr>
          <p:cNvPr id="240649" name="Line 10"/>
          <p:cNvSpPr>
            <a:spLocks noChangeShapeType="1"/>
          </p:cNvSpPr>
          <p:nvPr/>
        </p:nvSpPr>
        <p:spPr bwMode="auto">
          <a:xfrm>
            <a:off x="5334000" y="1219200"/>
            <a:ext cx="990600" cy="685800"/>
          </a:xfrm>
          <a:prstGeom prst="line">
            <a:avLst/>
          </a:prstGeom>
          <a:noFill/>
          <a:ln w="9525">
            <a:solidFill>
              <a:schemeClr val="tx1"/>
            </a:solidFill>
            <a:round/>
            <a:headEnd/>
            <a:tailEnd/>
          </a:ln>
        </p:spPr>
        <p:txBody>
          <a:bodyPr/>
          <a:lstStyle/>
          <a:p>
            <a:endParaRPr lang="en-US"/>
          </a:p>
        </p:txBody>
      </p:sp>
      <p:sp>
        <p:nvSpPr>
          <p:cNvPr id="240650" name="Line 11"/>
          <p:cNvSpPr>
            <a:spLocks noChangeShapeType="1"/>
          </p:cNvSpPr>
          <p:nvPr/>
        </p:nvSpPr>
        <p:spPr bwMode="auto">
          <a:xfrm flipH="1">
            <a:off x="5867400" y="2133600"/>
            <a:ext cx="533400" cy="609600"/>
          </a:xfrm>
          <a:prstGeom prst="line">
            <a:avLst/>
          </a:prstGeom>
          <a:noFill/>
          <a:ln w="9525">
            <a:solidFill>
              <a:schemeClr val="tx1"/>
            </a:solidFill>
            <a:round/>
            <a:headEnd/>
            <a:tailEnd/>
          </a:ln>
        </p:spPr>
        <p:txBody>
          <a:bodyPr/>
          <a:lstStyle/>
          <a:p>
            <a:endParaRPr lang="en-US"/>
          </a:p>
        </p:txBody>
      </p:sp>
      <p:sp>
        <p:nvSpPr>
          <p:cNvPr id="240651" name="Line 13"/>
          <p:cNvSpPr>
            <a:spLocks noChangeShapeType="1"/>
          </p:cNvSpPr>
          <p:nvPr/>
        </p:nvSpPr>
        <p:spPr bwMode="auto">
          <a:xfrm flipH="1">
            <a:off x="5410200" y="2971800"/>
            <a:ext cx="381000" cy="685800"/>
          </a:xfrm>
          <a:prstGeom prst="line">
            <a:avLst/>
          </a:prstGeom>
          <a:noFill/>
          <a:ln w="9525">
            <a:solidFill>
              <a:schemeClr val="tx1"/>
            </a:solidFill>
            <a:round/>
            <a:headEnd/>
            <a:tailEnd/>
          </a:ln>
        </p:spPr>
        <p:txBody>
          <a:bodyPr/>
          <a:lstStyle/>
          <a:p>
            <a:endParaRPr lang="en-US"/>
          </a:p>
        </p:txBody>
      </p:sp>
      <p:sp>
        <p:nvSpPr>
          <p:cNvPr id="240652" name="Line 14"/>
          <p:cNvSpPr>
            <a:spLocks noChangeShapeType="1"/>
          </p:cNvSpPr>
          <p:nvPr/>
        </p:nvSpPr>
        <p:spPr bwMode="auto">
          <a:xfrm>
            <a:off x="6553200" y="2133600"/>
            <a:ext cx="1143000" cy="762000"/>
          </a:xfrm>
          <a:prstGeom prst="line">
            <a:avLst/>
          </a:prstGeom>
          <a:noFill/>
          <a:ln w="9525">
            <a:solidFill>
              <a:schemeClr val="tx1"/>
            </a:solidFill>
            <a:round/>
            <a:headEnd/>
            <a:tailEnd/>
          </a:ln>
        </p:spPr>
        <p:txBody>
          <a:bodyPr/>
          <a:lstStyle/>
          <a:p>
            <a:endParaRPr lang="en-US"/>
          </a:p>
        </p:txBody>
      </p:sp>
      <p:cxnSp>
        <p:nvCxnSpPr>
          <p:cNvPr id="240653" name="AutoShape 18"/>
          <p:cNvCxnSpPr>
            <a:cxnSpLocks noChangeShapeType="1"/>
          </p:cNvCxnSpPr>
          <p:nvPr/>
        </p:nvCxnSpPr>
        <p:spPr bwMode="auto">
          <a:xfrm flipV="1">
            <a:off x="1524000" y="1295400"/>
            <a:ext cx="1066800" cy="838200"/>
          </a:xfrm>
          <a:prstGeom prst="curvedConnector4">
            <a:avLst>
              <a:gd name="adj1" fmla="val -26935"/>
              <a:gd name="adj2" fmla="val 2838"/>
            </a:avLst>
          </a:prstGeom>
          <a:noFill/>
          <a:ln w="9525">
            <a:solidFill>
              <a:schemeClr val="tx1"/>
            </a:solidFill>
            <a:prstDash val="dash"/>
            <a:round/>
            <a:headEnd/>
            <a:tailEnd type="triangle" w="med" len="med"/>
          </a:ln>
        </p:spPr>
      </p:cxnSp>
      <p:cxnSp>
        <p:nvCxnSpPr>
          <p:cNvPr id="240654" name="AutoShape 20"/>
          <p:cNvCxnSpPr>
            <a:cxnSpLocks noChangeShapeType="1"/>
            <a:stCxn id="240647" idx="1"/>
          </p:cNvCxnSpPr>
          <p:nvPr/>
        </p:nvCxnSpPr>
        <p:spPr bwMode="auto">
          <a:xfrm rot="5400000" flipH="1" flipV="1">
            <a:off x="2514600" y="2057400"/>
            <a:ext cx="838200" cy="685800"/>
          </a:xfrm>
          <a:prstGeom prst="curvedConnector3">
            <a:avLst>
              <a:gd name="adj1" fmla="val -27273"/>
            </a:avLst>
          </a:prstGeom>
          <a:noFill/>
          <a:ln w="9525">
            <a:solidFill>
              <a:schemeClr val="tx1"/>
            </a:solidFill>
            <a:prstDash val="dash"/>
            <a:round/>
            <a:headEnd/>
            <a:tailEnd type="triangle" w="med" len="med"/>
          </a:ln>
        </p:spPr>
      </p:cxnSp>
      <p:cxnSp>
        <p:nvCxnSpPr>
          <p:cNvPr id="240655" name="AutoShape 21"/>
          <p:cNvCxnSpPr>
            <a:cxnSpLocks noChangeShapeType="1"/>
            <a:stCxn id="240649" idx="0"/>
            <a:endCxn id="240648" idx="1"/>
          </p:cNvCxnSpPr>
          <p:nvPr/>
        </p:nvCxnSpPr>
        <p:spPr bwMode="auto">
          <a:xfrm rot="-5400000" flipH="1" flipV="1">
            <a:off x="4648200" y="1219200"/>
            <a:ext cx="685800" cy="685800"/>
          </a:xfrm>
          <a:prstGeom prst="curvedConnector5">
            <a:avLst>
              <a:gd name="adj1" fmla="val 4861"/>
              <a:gd name="adj2" fmla="val -10417"/>
              <a:gd name="adj3" fmla="val 133333"/>
            </a:avLst>
          </a:prstGeom>
          <a:noFill/>
          <a:ln w="9525">
            <a:solidFill>
              <a:schemeClr val="tx1"/>
            </a:solidFill>
            <a:prstDash val="dash"/>
            <a:round/>
            <a:headEnd type="triangle" w="med" len="med"/>
            <a:tailEnd/>
          </a:ln>
        </p:spPr>
      </p:cxnSp>
      <p:cxnSp>
        <p:nvCxnSpPr>
          <p:cNvPr id="240656" name="AutoShape 22"/>
          <p:cNvCxnSpPr>
            <a:cxnSpLocks noChangeShapeType="1"/>
            <a:endCxn id="240651" idx="0"/>
          </p:cNvCxnSpPr>
          <p:nvPr/>
        </p:nvCxnSpPr>
        <p:spPr bwMode="auto">
          <a:xfrm rot="-5400000">
            <a:off x="5143500" y="3238500"/>
            <a:ext cx="914400" cy="381000"/>
          </a:xfrm>
          <a:prstGeom prst="curvedConnector5">
            <a:avLst>
              <a:gd name="adj1" fmla="val 12500"/>
              <a:gd name="adj2" fmla="val 160000"/>
              <a:gd name="adj3" fmla="val 65273"/>
            </a:avLst>
          </a:prstGeom>
          <a:noFill/>
          <a:ln w="9525">
            <a:solidFill>
              <a:schemeClr val="tx1"/>
            </a:solidFill>
            <a:prstDash val="dash"/>
            <a:round/>
            <a:headEnd/>
            <a:tailEnd type="triangle" w="med" len="med"/>
          </a:ln>
        </p:spPr>
      </p:cxnSp>
      <p:cxnSp>
        <p:nvCxnSpPr>
          <p:cNvPr id="240657" name="AutoShape 23"/>
          <p:cNvCxnSpPr>
            <a:cxnSpLocks noChangeShapeType="1"/>
            <a:stCxn id="240650" idx="1"/>
            <a:endCxn id="240652" idx="0"/>
          </p:cNvCxnSpPr>
          <p:nvPr/>
        </p:nvCxnSpPr>
        <p:spPr bwMode="auto">
          <a:xfrm rot="5400000" flipH="1" flipV="1">
            <a:off x="5905500" y="2095500"/>
            <a:ext cx="609600" cy="685800"/>
          </a:xfrm>
          <a:prstGeom prst="curvedConnector5">
            <a:avLst>
              <a:gd name="adj1" fmla="val -37500"/>
              <a:gd name="adj2" fmla="val 74069"/>
              <a:gd name="adj3" fmla="val -22139"/>
            </a:avLst>
          </a:prstGeom>
          <a:noFill/>
          <a:ln w="9525">
            <a:solidFill>
              <a:schemeClr val="tx1"/>
            </a:solidFill>
            <a:prstDash val="dash"/>
            <a:round/>
            <a:headEnd/>
            <a:tailEnd type="triangle" w="med" len="med"/>
          </a:ln>
        </p:spPr>
      </p:cxnSp>
      <p:cxnSp>
        <p:nvCxnSpPr>
          <p:cNvPr id="240658" name="AutoShape 24"/>
          <p:cNvCxnSpPr>
            <a:cxnSpLocks noChangeShapeType="1"/>
            <a:stCxn id="240647" idx="0"/>
            <a:endCxn id="240644" idx="0"/>
          </p:cNvCxnSpPr>
          <p:nvPr/>
        </p:nvCxnSpPr>
        <p:spPr bwMode="auto">
          <a:xfrm rot="-5400000">
            <a:off x="2743200" y="838200"/>
            <a:ext cx="1676400" cy="762000"/>
          </a:xfrm>
          <a:prstGeom prst="curvedConnector3">
            <a:avLst>
              <a:gd name="adj1" fmla="val 57477"/>
            </a:avLst>
          </a:prstGeom>
          <a:noFill/>
          <a:ln w="9525">
            <a:solidFill>
              <a:schemeClr val="tx1"/>
            </a:solidFill>
            <a:prstDash val="dash"/>
            <a:round/>
            <a:headEnd/>
            <a:tailEnd type="triangle" w="med" len="med"/>
          </a:ln>
        </p:spPr>
      </p:cxnSp>
      <p:sp>
        <p:nvSpPr>
          <p:cNvPr id="19" name="Footer Placeholder 18"/>
          <p:cNvSpPr>
            <a:spLocks noGrp="1"/>
          </p:cNvSpPr>
          <p:nvPr>
            <p:ph type="ftr" sz="quarter" idx="11"/>
          </p:nvPr>
        </p:nvSpPr>
        <p:spPr/>
        <p:txBody>
          <a:bodyPr/>
          <a:lstStyle/>
          <a:p>
            <a:r>
              <a:rPr lang="en-US"/>
              <a:t>www.csemcq.com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idx="1"/>
          </p:nvPr>
        </p:nvSpPr>
        <p:spPr>
          <a:xfrm>
            <a:off x="0" y="0"/>
            <a:ext cx="9144000" cy="6858000"/>
          </a:xfrm>
        </p:spPr>
        <p:txBody>
          <a:bodyPr>
            <a:normAutofit/>
          </a:bodyPr>
          <a:lstStyle/>
          <a:p>
            <a:pPr eaLnBrk="1" hangingPunct="1"/>
            <a:r>
              <a:rPr lang="en-US" dirty="0"/>
              <a:t>                                             A</a:t>
            </a:r>
          </a:p>
          <a:p>
            <a:pPr eaLnBrk="1" hangingPunct="1">
              <a:buFontTx/>
              <a:buNone/>
            </a:pPr>
            <a:endParaRPr lang="en-US" dirty="0"/>
          </a:p>
          <a:p>
            <a:pPr eaLnBrk="1" hangingPunct="1">
              <a:buFontTx/>
              <a:buNone/>
            </a:pPr>
            <a:r>
              <a:rPr lang="en-US" dirty="0"/>
              <a:t>                                B                                 C</a:t>
            </a:r>
          </a:p>
          <a:p>
            <a:pPr eaLnBrk="1" hangingPunct="1">
              <a:buFontTx/>
              <a:buNone/>
            </a:pPr>
            <a:endParaRPr lang="en-US" dirty="0"/>
          </a:p>
          <a:p>
            <a:pPr eaLnBrk="1" hangingPunct="1">
              <a:buFontTx/>
              <a:buNone/>
            </a:pPr>
            <a:r>
              <a:rPr lang="en-US" dirty="0"/>
              <a:t>              D                        E              G                       H</a:t>
            </a:r>
          </a:p>
          <a:p>
            <a:pPr eaLnBrk="1" hangingPunct="1">
              <a:buFontTx/>
              <a:buNone/>
            </a:pPr>
            <a:endParaRPr lang="en-US" dirty="0"/>
          </a:p>
          <a:p>
            <a:pPr eaLnBrk="1" hangingPunct="1">
              <a:buFontTx/>
              <a:buNone/>
            </a:pPr>
            <a:r>
              <a:rPr lang="en-US" dirty="0"/>
              <a:t>                              F                                           J                       K</a:t>
            </a:r>
          </a:p>
          <a:p>
            <a:pPr eaLnBrk="1" hangingPunct="1">
              <a:buFontTx/>
              <a:buNone/>
            </a:pPr>
            <a:endParaRPr lang="en-US" dirty="0"/>
          </a:p>
          <a:p>
            <a:pPr eaLnBrk="1" hangingPunct="1">
              <a:buFontTx/>
              <a:buNone/>
            </a:pPr>
            <a:r>
              <a:rPr lang="en-US" dirty="0"/>
              <a:t>                                                                    L</a:t>
            </a:r>
          </a:p>
          <a:p>
            <a:pPr eaLnBrk="1" hangingPunct="1">
              <a:buFontTx/>
              <a:buNone/>
            </a:pPr>
            <a:endParaRPr lang="en-US" dirty="0"/>
          </a:p>
          <a:p>
            <a:pPr algn="ctr" eaLnBrk="1" hangingPunct="1">
              <a:buFontTx/>
              <a:buNone/>
            </a:pPr>
            <a:r>
              <a:rPr lang="en-US" dirty="0"/>
              <a:t>Two-way </a:t>
            </a:r>
            <a:r>
              <a:rPr lang="en-US" dirty="0" err="1"/>
              <a:t>inorder</a:t>
            </a:r>
            <a:r>
              <a:rPr lang="en-US" dirty="0"/>
              <a:t> Threading</a:t>
            </a:r>
          </a:p>
        </p:txBody>
      </p:sp>
      <p:sp>
        <p:nvSpPr>
          <p:cNvPr id="241667" name="Line 3"/>
          <p:cNvSpPr>
            <a:spLocks noChangeShapeType="1"/>
          </p:cNvSpPr>
          <p:nvPr/>
        </p:nvSpPr>
        <p:spPr bwMode="auto">
          <a:xfrm flipH="1">
            <a:off x="2743200" y="381000"/>
            <a:ext cx="1143000" cy="685800"/>
          </a:xfrm>
          <a:prstGeom prst="line">
            <a:avLst/>
          </a:prstGeom>
          <a:noFill/>
          <a:ln w="9525">
            <a:solidFill>
              <a:schemeClr val="tx1"/>
            </a:solidFill>
            <a:round/>
            <a:headEnd/>
            <a:tailEnd/>
          </a:ln>
        </p:spPr>
        <p:txBody>
          <a:bodyPr/>
          <a:lstStyle/>
          <a:p>
            <a:endParaRPr lang="en-US"/>
          </a:p>
        </p:txBody>
      </p:sp>
      <p:sp>
        <p:nvSpPr>
          <p:cNvPr id="241668" name="Line 4"/>
          <p:cNvSpPr>
            <a:spLocks noChangeShapeType="1"/>
          </p:cNvSpPr>
          <p:nvPr/>
        </p:nvSpPr>
        <p:spPr bwMode="auto">
          <a:xfrm>
            <a:off x="3886200" y="381000"/>
            <a:ext cx="1295400" cy="685800"/>
          </a:xfrm>
          <a:prstGeom prst="line">
            <a:avLst/>
          </a:prstGeom>
          <a:noFill/>
          <a:ln w="9525">
            <a:solidFill>
              <a:schemeClr val="tx1"/>
            </a:solidFill>
            <a:round/>
            <a:headEnd/>
            <a:tailEnd/>
          </a:ln>
        </p:spPr>
        <p:txBody>
          <a:bodyPr/>
          <a:lstStyle/>
          <a:p>
            <a:endParaRPr lang="en-US"/>
          </a:p>
        </p:txBody>
      </p:sp>
      <p:sp>
        <p:nvSpPr>
          <p:cNvPr id="241669" name="Line 5"/>
          <p:cNvSpPr>
            <a:spLocks noChangeShapeType="1"/>
          </p:cNvSpPr>
          <p:nvPr/>
        </p:nvSpPr>
        <p:spPr bwMode="auto">
          <a:xfrm flipH="1">
            <a:off x="1371600" y="1219200"/>
            <a:ext cx="1143000" cy="685800"/>
          </a:xfrm>
          <a:prstGeom prst="line">
            <a:avLst/>
          </a:prstGeom>
          <a:noFill/>
          <a:ln w="9525">
            <a:solidFill>
              <a:schemeClr val="tx1"/>
            </a:solidFill>
            <a:round/>
            <a:headEnd/>
            <a:tailEnd/>
          </a:ln>
        </p:spPr>
        <p:txBody>
          <a:bodyPr/>
          <a:lstStyle/>
          <a:p>
            <a:endParaRPr lang="en-US"/>
          </a:p>
        </p:txBody>
      </p:sp>
      <p:sp>
        <p:nvSpPr>
          <p:cNvPr id="241670" name="Line 6"/>
          <p:cNvSpPr>
            <a:spLocks noChangeShapeType="1"/>
          </p:cNvSpPr>
          <p:nvPr/>
        </p:nvSpPr>
        <p:spPr bwMode="auto">
          <a:xfrm>
            <a:off x="2514600" y="1219200"/>
            <a:ext cx="685800" cy="762000"/>
          </a:xfrm>
          <a:prstGeom prst="line">
            <a:avLst/>
          </a:prstGeom>
          <a:noFill/>
          <a:ln w="9525">
            <a:solidFill>
              <a:schemeClr val="tx1"/>
            </a:solidFill>
            <a:round/>
            <a:headEnd/>
            <a:tailEnd/>
          </a:ln>
        </p:spPr>
        <p:txBody>
          <a:bodyPr/>
          <a:lstStyle/>
          <a:p>
            <a:endParaRPr lang="en-US"/>
          </a:p>
        </p:txBody>
      </p:sp>
      <p:sp>
        <p:nvSpPr>
          <p:cNvPr id="241671" name="Line 7"/>
          <p:cNvSpPr>
            <a:spLocks noChangeShapeType="1"/>
          </p:cNvSpPr>
          <p:nvPr/>
        </p:nvSpPr>
        <p:spPr bwMode="auto">
          <a:xfrm flipH="1">
            <a:off x="2590800" y="2057400"/>
            <a:ext cx="609600" cy="762000"/>
          </a:xfrm>
          <a:prstGeom prst="line">
            <a:avLst/>
          </a:prstGeom>
          <a:noFill/>
          <a:ln w="9525">
            <a:solidFill>
              <a:schemeClr val="tx1"/>
            </a:solidFill>
            <a:round/>
            <a:headEnd/>
            <a:tailEnd/>
          </a:ln>
        </p:spPr>
        <p:txBody>
          <a:bodyPr/>
          <a:lstStyle/>
          <a:p>
            <a:endParaRPr lang="en-US"/>
          </a:p>
        </p:txBody>
      </p:sp>
      <p:sp>
        <p:nvSpPr>
          <p:cNvPr id="241672" name="Line 8"/>
          <p:cNvSpPr>
            <a:spLocks noChangeShapeType="1"/>
          </p:cNvSpPr>
          <p:nvPr/>
        </p:nvSpPr>
        <p:spPr bwMode="auto">
          <a:xfrm flipH="1">
            <a:off x="4648200" y="1219200"/>
            <a:ext cx="685800" cy="685800"/>
          </a:xfrm>
          <a:prstGeom prst="line">
            <a:avLst/>
          </a:prstGeom>
          <a:noFill/>
          <a:ln w="9525">
            <a:solidFill>
              <a:schemeClr val="tx1"/>
            </a:solidFill>
            <a:round/>
            <a:headEnd/>
            <a:tailEnd/>
          </a:ln>
        </p:spPr>
        <p:txBody>
          <a:bodyPr/>
          <a:lstStyle/>
          <a:p>
            <a:endParaRPr lang="en-US"/>
          </a:p>
        </p:txBody>
      </p:sp>
      <p:sp>
        <p:nvSpPr>
          <p:cNvPr id="241673" name="Line 9"/>
          <p:cNvSpPr>
            <a:spLocks noChangeShapeType="1"/>
          </p:cNvSpPr>
          <p:nvPr/>
        </p:nvSpPr>
        <p:spPr bwMode="auto">
          <a:xfrm>
            <a:off x="5334000" y="1219200"/>
            <a:ext cx="990600" cy="685800"/>
          </a:xfrm>
          <a:prstGeom prst="line">
            <a:avLst/>
          </a:prstGeom>
          <a:noFill/>
          <a:ln w="9525">
            <a:solidFill>
              <a:schemeClr val="tx1"/>
            </a:solidFill>
            <a:round/>
            <a:headEnd/>
            <a:tailEnd/>
          </a:ln>
        </p:spPr>
        <p:txBody>
          <a:bodyPr/>
          <a:lstStyle/>
          <a:p>
            <a:endParaRPr lang="en-US"/>
          </a:p>
        </p:txBody>
      </p:sp>
      <p:sp>
        <p:nvSpPr>
          <p:cNvPr id="241674" name="Line 10"/>
          <p:cNvSpPr>
            <a:spLocks noChangeShapeType="1"/>
          </p:cNvSpPr>
          <p:nvPr/>
        </p:nvSpPr>
        <p:spPr bwMode="auto">
          <a:xfrm flipH="1">
            <a:off x="5867400" y="2133600"/>
            <a:ext cx="533400" cy="609600"/>
          </a:xfrm>
          <a:prstGeom prst="line">
            <a:avLst/>
          </a:prstGeom>
          <a:noFill/>
          <a:ln w="9525">
            <a:solidFill>
              <a:schemeClr val="tx1"/>
            </a:solidFill>
            <a:round/>
            <a:headEnd/>
            <a:tailEnd/>
          </a:ln>
        </p:spPr>
        <p:txBody>
          <a:bodyPr/>
          <a:lstStyle/>
          <a:p>
            <a:endParaRPr lang="en-US"/>
          </a:p>
        </p:txBody>
      </p:sp>
      <p:sp>
        <p:nvSpPr>
          <p:cNvPr id="241675" name="Line 11"/>
          <p:cNvSpPr>
            <a:spLocks noChangeShapeType="1"/>
          </p:cNvSpPr>
          <p:nvPr/>
        </p:nvSpPr>
        <p:spPr bwMode="auto">
          <a:xfrm flipH="1">
            <a:off x="5410200" y="2971800"/>
            <a:ext cx="381000" cy="685800"/>
          </a:xfrm>
          <a:prstGeom prst="line">
            <a:avLst/>
          </a:prstGeom>
          <a:noFill/>
          <a:ln w="9525">
            <a:solidFill>
              <a:schemeClr val="tx1"/>
            </a:solidFill>
            <a:round/>
            <a:headEnd/>
            <a:tailEnd/>
          </a:ln>
        </p:spPr>
        <p:txBody>
          <a:bodyPr/>
          <a:lstStyle/>
          <a:p>
            <a:endParaRPr lang="en-US"/>
          </a:p>
        </p:txBody>
      </p:sp>
      <p:sp>
        <p:nvSpPr>
          <p:cNvPr id="241676" name="Line 12"/>
          <p:cNvSpPr>
            <a:spLocks noChangeShapeType="1"/>
          </p:cNvSpPr>
          <p:nvPr/>
        </p:nvSpPr>
        <p:spPr bwMode="auto">
          <a:xfrm>
            <a:off x="6553200" y="2133600"/>
            <a:ext cx="1143000" cy="762000"/>
          </a:xfrm>
          <a:prstGeom prst="line">
            <a:avLst/>
          </a:prstGeom>
          <a:noFill/>
          <a:ln w="9525">
            <a:solidFill>
              <a:schemeClr val="tx1"/>
            </a:solidFill>
            <a:round/>
            <a:headEnd/>
            <a:tailEnd/>
          </a:ln>
        </p:spPr>
        <p:txBody>
          <a:bodyPr/>
          <a:lstStyle/>
          <a:p>
            <a:endParaRPr lang="en-US"/>
          </a:p>
        </p:txBody>
      </p:sp>
      <p:cxnSp>
        <p:nvCxnSpPr>
          <p:cNvPr id="241677" name="AutoShape 13"/>
          <p:cNvCxnSpPr>
            <a:cxnSpLocks noChangeShapeType="1"/>
          </p:cNvCxnSpPr>
          <p:nvPr/>
        </p:nvCxnSpPr>
        <p:spPr bwMode="auto">
          <a:xfrm flipV="1">
            <a:off x="1524000" y="1295400"/>
            <a:ext cx="1066800" cy="838200"/>
          </a:xfrm>
          <a:prstGeom prst="curvedConnector4">
            <a:avLst>
              <a:gd name="adj1" fmla="val -26935"/>
              <a:gd name="adj2" fmla="val 2838"/>
            </a:avLst>
          </a:prstGeom>
          <a:noFill/>
          <a:ln w="9525">
            <a:solidFill>
              <a:schemeClr val="tx1"/>
            </a:solidFill>
            <a:prstDash val="dash"/>
            <a:round/>
            <a:headEnd/>
            <a:tailEnd type="triangle" w="med" len="med"/>
          </a:ln>
        </p:spPr>
      </p:cxnSp>
      <p:cxnSp>
        <p:nvCxnSpPr>
          <p:cNvPr id="241678" name="AutoShape 14"/>
          <p:cNvCxnSpPr>
            <a:cxnSpLocks noChangeShapeType="1"/>
            <a:stCxn id="241671" idx="1"/>
          </p:cNvCxnSpPr>
          <p:nvPr/>
        </p:nvCxnSpPr>
        <p:spPr bwMode="auto">
          <a:xfrm rot="5400000" flipH="1" flipV="1">
            <a:off x="2514600" y="2057400"/>
            <a:ext cx="838200" cy="685800"/>
          </a:xfrm>
          <a:prstGeom prst="curvedConnector3">
            <a:avLst>
              <a:gd name="adj1" fmla="val -27273"/>
            </a:avLst>
          </a:prstGeom>
          <a:noFill/>
          <a:ln w="9525">
            <a:solidFill>
              <a:schemeClr val="tx1"/>
            </a:solidFill>
            <a:prstDash val="dash"/>
            <a:round/>
            <a:headEnd/>
            <a:tailEnd type="triangle" w="med" len="med"/>
          </a:ln>
        </p:spPr>
      </p:cxnSp>
      <p:cxnSp>
        <p:nvCxnSpPr>
          <p:cNvPr id="241679" name="AutoShape 15"/>
          <p:cNvCxnSpPr>
            <a:cxnSpLocks noChangeShapeType="1"/>
            <a:stCxn id="241673" idx="0"/>
            <a:endCxn id="241672" idx="1"/>
          </p:cNvCxnSpPr>
          <p:nvPr/>
        </p:nvCxnSpPr>
        <p:spPr bwMode="auto">
          <a:xfrm rot="-5400000" flipH="1" flipV="1">
            <a:off x="4648200" y="1219200"/>
            <a:ext cx="685800" cy="685800"/>
          </a:xfrm>
          <a:prstGeom prst="curvedConnector5">
            <a:avLst>
              <a:gd name="adj1" fmla="val 4861"/>
              <a:gd name="adj2" fmla="val -10417"/>
              <a:gd name="adj3" fmla="val 133333"/>
            </a:avLst>
          </a:prstGeom>
          <a:noFill/>
          <a:ln w="9525">
            <a:solidFill>
              <a:schemeClr val="tx1"/>
            </a:solidFill>
            <a:prstDash val="dash"/>
            <a:round/>
            <a:headEnd type="triangle" w="med" len="med"/>
            <a:tailEnd/>
          </a:ln>
        </p:spPr>
      </p:cxnSp>
      <p:cxnSp>
        <p:nvCxnSpPr>
          <p:cNvPr id="241680" name="AutoShape 16"/>
          <p:cNvCxnSpPr>
            <a:cxnSpLocks noChangeShapeType="1"/>
            <a:endCxn id="241675" idx="0"/>
          </p:cNvCxnSpPr>
          <p:nvPr/>
        </p:nvCxnSpPr>
        <p:spPr bwMode="auto">
          <a:xfrm rot="-5400000">
            <a:off x="5143500" y="3238500"/>
            <a:ext cx="914400" cy="381000"/>
          </a:xfrm>
          <a:prstGeom prst="curvedConnector5">
            <a:avLst>
              <a:gd name="adj1" fmla="val 2949"/>
              <a:gd name="adj2" fmla="val 160000"/>
              <a:gd name="adj3" fmla="val 85412"/>
            </a:avLst>
          </a:prstGeom>
          <a:noFill/>
          <a:ln w="9525">
            <a:solidFill>
              <a:schemeClr val="tx1"/>
            </a:solidFill>
            <a:prstDash val="dash"/>
            <a:round/>
            <a:headEnd/>
            <a:tailEnd type="triangle" w="med" len="med"/>
          </a:ln>
        </p:spPr>
      </p:cxnSp>
      <p:cxnSp>
        <p:nvCxnSpPr>
          <p:cNvPr id="241681" name="AutoShape 17"/>
          <p:cNvCxnSpPr>
            <a:cxnSpLocks noChangeShapeType="1"/>
            <a:stCxn id="241674" idx="1"/>
            <a:endCxn id="241676" idx="0"/>
          </p:cNvCxnSpPr>
          <p:nvPr/>
        </p:nvCxnSpPr>
        <p:spPr bwMode="auto">
          <a:xfrm rot="5400000" flipH="1" flipV="1">
            <a:off x="5905500" y="2095500"/>
            <a:ext cx="609600" cy="685800"/>
          </a:xfrm>
          <a:prstGeom prst="curvedConnector5">
            <a:avLst>
              <a:gd name="adj1" fmla="val -37500"/>
              <a:gd name="adj2" fmla="val 74069"/>
              <a:gd name="adj3" fmla="val -22139"/>
            </a:avLst>
          </a:prstGeom>
          <a:noFill/>
          <a:ln w="9525">
            <a:solidFill>
              <a:schemeClr val="tx1"/>
            </a:solidFill>
            <a:prstDash val="dash"/>
            <a:round/>
            <a:headEnd/>
            <a:tailEnd type="triangle" w="med" len="med"/>
          </a:ln>
        </p:spPr>
      </p:cxnSp>
      <p:cxnSp>
        <p:nvCxnSpPr>
          <p:cNvPr id="241682" name="AutoShape 18"/>
          <p:cNvCxnSpPr>
            <a:cxnSpLocks noChangeShapeType="1"/>
          </p:cNvCxnSpPr>
          <p:nvPr/>
        </p:nvCxnSpPr>
        <p:spPr bwMode="auto">
          <a:xfrm rot="5400000" flipH="1" flipV="1">
            <a:off x="1933608" y="2063783"/>
            <a:ext cx="1311275" cy="79310"/>
          </a:xfrm>
          <a:prstGeom prst="curvedConnector3">
            <a:avLst>
              <a:gd name="adj1" fmla="val 50000"/>
            </a:avLst>
          </a:prstGeom>
          <a:noFill/>
          <a:ln w="9525">
            <a:solidFill>
              <a:schemeClr val="tx1"/>
            </a:solidFill>
            <a:prstDash val="dash"/>
            <a:round/>
            <a:headEnd/>
            <a:tailEnd type="triangle" w="med" len="med"/>
          </a:ln>
        </p:spPr>
      </p:cxnSp>
      <p:cxnSp>
        <p:nvCxnSpPr>
          <p:cNvPr id="241683" name="AutoShape 19"/>
          <p:cNvCxnSpPr>
            <a:cxnSpLocks noChangeShapeType="1"/>
            <a:stCxn id="241667" idx="0"/>
            <a:endCxn id="241672" idx="1"/>
          </p:cNvCxnSpPr>
          <p:nvPr/>
        </p:nvCxnSpPr>
        <p:spPr bwMode="auto">
          <a:xfrm rot="5400000" flipV="1">
            <a:off x="3505200" y="762000"/>
            <a:ext cx="1524000" cy="762000"/>
          </a:xfrm>
          <a:prstGeom prst="curvedConnector5">
            <a:avLst>
              <a:gd name="adj1" fmla="val 69685"/>
              <a:gd name="adj2" fmla="val 2292"/>
              <a:gd name="adj3" fmla="val 115000"/>
            </a:avLst>
          </a:prstGeom>
          <a:noFill/>
          <a:ln w="9525">
            <a:solidFill>
              <a:schemeClr val="tx1"/>
            </a:solidFill>
            <a:prstDash val="dash"/>
            <a:round/>
            <a:headEnd type="triangle" w="med" len="med"/>
            <a:tailEnd/>
          </a:ln>
        </p:spPr>
      </p:cxnSp>
      <p:cxnSp>
        <p:nvCxnSpPr>
          <p:cNvPr id="241684" name="AutoShape 22"/>
          <p:cNvCxnSpPr>
            <a:cxnSpLocks noChangeShapeType="1"/>
            <a:stCxn id="241673" idx="0"/>
            <a:endCxn id="241675" idx="1"/>
          </p:cNvCxnSpPr>
          <p:nvPr/>
        </p:nvCxnSpPr>
        <p:spPr bwMode="auto">
          <a:xfrm rot="5400000" flipV="1">
            <a:off x="4152900" y="2400300"/>
            <a:ext cx="2438400" cy="76200"/>
          </a:xfrm>
          <a:prstGeom prst="curvedConnector5">
            <a:avLst>
              <a:gd name="adj1" fmla="val 27472"/>
              <a:gd name="adj2" fmla="val -685417"/>
              <a:gd name="adj3" fmla="val 86782"/>
            </a:avLst>
          </a:prstGeom>
          <a:noFill/>
          <a:ln w="9525">
            <a:solidFill>
              <a:schemeClr val="tx1"/>
            </a:solidFill>
            <a:prstDash val="dash"/>
            <a:round/>
            <a:headEnd type="triangle" w="med" len="med"/>
            <a:tailEnd/>
          </a:ln>
        </p:spPr>
      </p:cxnSp>
      <p:cxnSp>
        <p:nvCxnSpPr>
          <p:cNvPr id="241685" name="AutoShape 23"/>
          <p:cNvCxnSpPr>
            <a:cxnSpLocks noChangeShapeType="1"/>
            <a:stCxn id="241676" idx="0"/>
            <a:endCxn id="241676" idx="1"/>
          </p:cNvCxnSpPr>
          <p:nvPr/>
        </p:nvCxnSpPr>
        <p:spPr bwMode="auto">
          <a:xfrm rot="5400000" flipV="1">
            <a:off x="6743700" y="1943100"/>
            <a:ext cx="762000" cy="1143000"/>
          </a:xfrm>
          <a:prstGeom prst="curvedConnector5">
            <a:avLst>
              <a:gd name="adj1" fmla="val 124167"/>
              <a:gd name="adj2" fmla="val 42500"/>
              <a:gd name="adj3" fmla="val 124167"/>
            </a:avLst>
          </a:prstGeom>
          <a:noFill/>
          <a:ln w="9525">
            <a:solidFill>
              <a:schemeClr val="tx1"/>
            </a:solidFill>
            <a:prstDash val="dash"/>
            <a:round/>
            <a:headEnd type="triangle" w="med" len="med"/>
            <a:tailEnd/>
          </a:ln>
        </p:spPr>
      </p:cxnSp>
      <p:sp>
        <p:nvSpPr>
          <p:cNvPr id="22" name="Footer Placeholder 21"/>
          <p:cNvSpPr>
            <a:spLocks noGrp="1"/>
          </p:cNvSpPr>
          <p:nvPr>
            <p:ph type="ftr" sz="quarter" idx="11"/>
          </p:nvPr>
        </p:nvSpPr>
        <p:spPr/>
        <p:txBody>
          <a:bodyPr/>
          <a:lstStyle/>
          <a:p>
            <a:r>
              <a:rPr lang="en-US"/>
              <a:t>www.csemcq.com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3"/>
          <p:cNvSpPr>
            <a:spLocks noGrp="1" noChangeArrowheads="1"/>
          </p:cNvSpPr>
          <p:nvPr>
            <p:ph idx="1"/>
          </p:nvPr>
        </p:nvSpPr>
        <p:spPr>
          <a:xfrm>
            <a:off x="0" y="0"/>
            <a:ext cx="9144000" cy="6858000"/>
          </a:xfrm>
        </p:spPr>
        <p:txBody>
          <a:bodyPr/>
          <a:lstStyle/>
          <a:p>
            <a:pPr eaLnBrk="1" hangingPunct="1"/>
            <a:r>
              <a:rPr lang="en-US"/>
              <a:t>Binary Search Tree-</a:t>
            </a:r>
            <a:r>
              <a:rPr lang="en-US" sz="2000"/>
              <a:t> If T is a binary tree, then T is called a binary search tree or binary sorted tree if each node N of T has the following property:</a:t>
            </a:r>
          </a:p>
          <a:p>
            <a:pPr lvl="1" eaLnBrk="1" hangingPunct="1"/>
            <a:r>
              <a:rPr lang="en-US" sz="2000"/>
              <a:t>The Value of N is greater than every value in left sub tree of N</a:t>
            </a:r>
          </a:p>
          <a:p>
            <a:pPr lvl="1" eaLnBrk="1" hangingPunct="1"/>
            <a:r>
              <a:rPr lang="en-US" sz="2000"/>
              <a:t>The value at N is less than or equal to every value in right sub tree of N</a:t>
            </a:r>
          </a:p>
          <a:p>
            <a:pPr eaLnBrk="1" hangingPunct="1"/>
            <a:r>
              <a:rPr lang="en-US" sz="2000"/>
              <a:t>The inorder traversal of BST gives sorted numbers</a:t>
            </a:r>
          </a:p>
          <a:p>
            <a:pPr eaLnBrk="1" hangingPunct="1">
              <a:buFontTx/>
              <a:buNone/>
            </a:pPr>
            <a:r>
              <a:rPr lang="en-US" sz="2000"/>
              <a:t>     For example: The following numbers create a BST as:</a:t>
            </a:r>
          </a:p>
          <a:p>
            <a:pPr eaLnBrk="1" hangingPunct="1"/>
            <a:r>
              <a:rPr lang="en-US" sz="2000"/>
              <a:t>3 5 9 1 2 6 8 10</a:t>
            </a:r>
          </a:p>
          <a:p>
            <a:pPr eaLnBrk="1" hangingPunct="1">
              <a:buFontTx/>
              <a:buNone/>
            </a:pPr>
            <a:r>
              <a:rPr lang="en-US" sz="2000"/>
              <a:t>                                       3</a:t>
            </a:r>
          </a:p>
          <a:p>
            <a:pPr eaLnBrk="1" hangingPunct="1">
              <a:buFontTx/>
              <a:buNone/>
            </a:pPr>
            <a:r>
              <a:rPr lang="en-US" sz="2000"/>
              <a:t>                             1                    5</a:t>
            </a:r>
          </a:p>
          <a:p>
            <a:pPr eaLnBrk="1" hangingPunct="1">
              <a:buFontTx/>
              <a:buNone/>
            </a:pPr>
            <a:r>
              <a:rPr lang="en-US" sz="2000"/>
              <a:t>                               </a:t>
            </a:r>
          </a:p>
          <a:p>
            <a:pPr eaLnBrk="1" hangingPunct="1">
              <a:buFontTx/>
              <a:buNone/>
            </a:pPr>
            <a:r>
              <a:rPr lang="en-US" sz="2000"/>
              <a:t>                                    2                      9</a:t>
            </a:r>
          </a:p>
          <a:p>
            <a:pPr eaLnBrk="1" hangingPunct="1">
              <a:buFontTx/>
              <a:buNone/>
            </a:pPr>
            <a:endParaRPr lang="en-US" sz="2000"/>
          </a:p>
          <a:p>
            <a:pPr eaLnBrk="1" hangingPunct="1">
              <a:buFontTx/>
              <a:buNone/>
            </a:pPr>
            <a:r>
              <a:rPr lang="en-US" sz="2000"/>
              <a:t>                                                  6                    10</a:t>
            </a:r>
          </a:p>
          <a:p>
            <a:pPr eaLnBrk="1" hangingPunct="1">
              <a:buFontTx/>
              <a:buNone/>
            </a:pPr>
            <a:r>
              <a:rPr lang="en-US" sz="2000"/>
              <a:t>     </a:t>
            </a:r>
          </a:p>
          <a:p>
            <a:pPr eaLnBrk="1" hangingPunct="1">
              <a:buFontTx/>
              <a:buNone/>
            </a:pPr>
            <a:r>
              <a:rPr lang="en-US" sz="2000"/>
              <a:t>                                                            8</a:t>
            </a:r>
          </a:p>
          <a:p>
            <a:pPr eaLnBrk="1" hangingPunct="1">
              <a:buFontTx/>
              <a:buNone/>
            </a:pPr>
            <a:r>
              <a:rPr lang="en-US" sz="2000"/>
              <a:t>               </a:t>
            </a:r>
          </a:p>
        </p:txBody>
      </p:sp>
      <p:sp>
        <p:nvSpPr>
          <p:cNvPr id="242691" name="Line 4"/>
          <p:cNvSpPr>
            <a:spLocks noChangeShapeType="1"/>
          </p:cNvSpPr>
          <p:nvPr/>
        </p:nvSpPr>
        <p:spPr bwMode="auto">
          <a:xfrm flipH="1">
            <a:off x="1981200" y="2743200"/>
            <a:ext cx="609600" cy="304800"/>
          </a:xfrm>
          <a:prstGeom prst="line">
            <a:avLst/>
          </a:prstGeom>
          <a:noFill/>
          <a:ln w="9525">
            <a:solidFill>
              <a:schemeClr val="tx1"/>
            </a:solidFill>
            <a:round/>
            <a:headEnd/>
            <a:tailEnd/>
          </a:ln>
        </p:spPr>
        <p:txBody>
          <a:bodyPr/>
          <a:lstStyle/>
          <a:p>
            <a:endParaRPr lang="en-US"/>
          </a:p>
        </p:txBody>
      </p:sp>
      <p:sp>
        <p:nvSpPr>
          <p:cNvPr id="242692" name="Line 5"/>
          <p:cNvSpPr>
            <a:spLocks noChangeShapeType="1"/>
          </p:cNvSpPr>
          <p:nvPr/>
        </p:nvSpPr>
        <p:spPr bwMode="auto">
          <a:xfrm>
            <a:off x="2743200" y="2743200"/>
            <a:ext cx="609600" cy="304800"/>
          </a:xfrm>
          <a:prstGeom prst="line">
            <a:avLst/>
          </a:prstGeom>
          <a:noFill/>
          <a:ln w="9525">
            <a:solidFill>
              <a:schemeClr val="tx1"/>
            </a:solidFill>
            <a:round/>
            <a:headEnd/>
            <a:tailEnd/>
          </a:ln>
        </p:spPr>
        <p:txBody>
          <a:bodyPr/>
          <a:lstStyle/>
          <a:p>
            <a:endParaRPr lang="en-US"/>
          </a:p>
        </p:txBody>
      </p:sp>
      <p:sp>
        <p:nvSpPr>
          <p:cNvPr id="242693" name="Line 6"/>
          <p:cNvSpPr>
            <a:spLocks noChangeShapeType="1"/>
          </p:cNvSpPr>
          <p:nvPr/>
        </p:nvSpPr>
        <p:spPr bwMode="auto">
          <a:xfrm>
            <a:off x="2057400" y="3200400"/>
            <a:ext cx="304800" cy="533400"/>
          </a:xfrm>
          <a:prstGeom prst="line">
            <a:avLst/>
          </a:prstGeom>
          <a:noFill/>
          <a:ln w="9525">
            <a:solidFill>
              <a:schemeClr val="tx1"/>
            </a:solidFill>
            <a:round/>
            <a:headEnd/>
            <a:tailEnd/>
          </a:ln>
        </p:spPr>
        <p:txBody>
          <a:bodyPr/>
          <a:lstStyle/>
          <a:p>
            <a:endParaRPr lang="en-US"/>
          </a:p>
        </p:txBody>
      </p:sp>
      <p:sp>
        <p:nvSpPr>
          <p:cNvPr id="242694" name="Line 7"/>
          <p:cNvSpPr>
            <a:spLocks noChangeShapeType="1"/>
          </p:cNvSpPr>
          <p:nvPr/>
        </p:nvSpPr>
        <p:spPr bwMode="auto">
          <a:xfrm>
            <a:off x="3429000" y="3200400"/>
            <a:ext cx="457200" cy="533400"/>
          </a:xfrm>
          <a:prstGeom prst="line">
            <a:avLst/>
          </a:prstGeom>
          <a:noFill/>
          <a:ln w="9525">
            <a:solidFill>
              <a:schemeClr val="tx1"/>
            </a:solidFill>
            <a:round/>
            <a:headEnd/>
            <a:tailEnd/>
          </a:ln>
        </p:spPr>
        <p:txBody>
          <a:bodyPr/>
          <a:lstStyle/>
          <a:p>
            <a:endParaRPr lang="en-US"/>
          </a:p>
        </p:txBody>
      </p:sp>
      <p:sp>
        <p:nvSpPr>
          <p:cNvPr id="242695" name="Line 8"/>
          <p:cNvSpPr>
            <a:spLocks noChangeShapeType="1"/>
          </p:cNvSpPr>
          <p:nvPr/>
        </p:nvSpPr>
        <p:spPr bwMode="auto">
          <a:xfrm flipH="1">
            <a:off x="3352800" y="3886200"/>
            <a:ext cx="533400" cy="685800"/>
          </a:xfrm>
          <a:prstGeom prst="line">
            <a:avLst/>
          </a:prstGeom>
          <a:noFill/>
          <a:ln w="9525">
            <a:solidFill>
              <a:schemeClr val="tx1"/>
            </a:solidFill>
            <a:round/>
            <a:headEnd/>
            <a:tailEnd/>
          </a:ln>
        </p:spPr>
        <p:txBody>
          <a:bodyPr/>
          <a:lstStyle/>
          <a:p>
            <a:endParaRPr lang="en-US"/>
          </a:p>
        </p:txBody>
      </p:sp>
      <p:sp>
        <p:nvSpPr>
          <p:cNvPr id="242696" name="Line 9"/>
          <p:cNvSpPr>
            <a:spLocks noChangeShapeType="1"/>
          </p:cNvSpPr>
          <p:nvPr/>
        </p:nvSpPr>
        <p:spPr bwMode="auto">
          <a:xfrm>
            <a:off x="3352800" y="4648200"/>
            <a:ext cx="609600" cy="685800"/>
          </a:xfrm>
          <a:prstGeom prst="line">
            <a:avLst/>
          </a:prstGeom>
          <a:noFill/>
          <a:ln w="9525">
            <a:solidFill>
              <a:schemeClr val="tx1"/>
            </a:solidFill>
            <a:round/>
            <a:headEnd/>
            <a:tailEnd/>
          </a:ln>
        </p:spPr>
        <p:txBody>
          <a:bodyPr/>
          <a:lstStyle/>
          <a:p>
            <a:endParaRPr lang="en-US"/>
          </a:p>
        </p:txBody>
      </p:sp>
      <p:sp>
        <p:nvSpPr>
          <p:cNvPr id="242697" name="Line 10"/>
          <p:cNvSpPr>
            <a:spLocks noChangeShapeType="1"/>
          </p:cNvSpPr>
          <p:nvPr/>
        </p:nvSpPr>
        <p:spPr bwMode="auto">
          <a:xfrm>
            <a:off x="3962400" y="3886200"/>
            <a:ext cx="838200" cy="685800"/>
          </a:xfrm>
          <a:prstGeom prst="line">
            <a:avLst/>
          </a:prstGeom>
          <a:noFill/>
          <a:ln w="9525">
            <a:solidFill>
              <a:schemeClr val="tx1"/>
            </a:solidFill>
            <a:round/>
            <a:headEnd/>
            <a:tailEnd/>
          </a:ln>
        </p:spPr>
        <p:txBody>
          <a:bodyPr/>
          <a:lstStyle/>
          <a:p>
            <a:endParaRPr lang="en-US"/>
          </a:p>
        </p:txBody>
      </p:sp>
      <p:sp>
        <p:nvSpPr>
          <p:cNvPr id="10" name="Footer Placeholder 9"/>
          <p:cNvSpPr>
            <a:spLocks noGrp="1"/>
          </p:cNvSpPr>
          <p:nvPr>
            <p:ph type="ftr" sz="quarter" idx="11"/>
          </p:nvPr>
        </p:nvSpPr>
        <p:spPr/>
        <p:txBody>
          <a:bodyPr/>
          <a:lstStyle/>
          <a:p>
            <a:r>
              <a:rPr lang="en-US"/>
              <a:t>www.csemcq.com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
          <p:cNvSpPr>
            <a:spLocks noGrp="1" noChangeArrowheads="1"/>
          </p:cNvSpPr>
          <p:nvPr>
            <p:ph idx="1"/>
          </p:nvPr>
        </p:nvSpPr>
        <p:spPr>
          <a:xfrm>
            <a:off x="0" y="0"/>
            <a:ext cx="9144000" cy="6858000"/>
          </a:xfrm>
        </p:spPr>
        <p:txBody>
          <a:bodyPr/>
          <a:lstStyle/>
          <a:p>
            <a:pPr eaLnBrk="1" hangingPunct="1"/>
            <a:r>
              <a:rPr lang="en-US"/>
              <a:t>Binary search tree is one of the most important data structures in computer science. This structure enables one to search for and find an element with an average running time </a:t>
            </a:r>
          </a:p>
          <a:p>
            <a:pPr algn="ctr" eaLnBrk="1" hangingPunct="1">
              <a:buFontTx/>
              <a:buNone/>
            </a:pPr>
            <a:r>
              <a:rPr lang="en-US"/>
              <a:t>       f(n)=O(log</a:t>
            </a:r>
            <a:r>
              <a:rPr lang="en-US" baseline="-25000"/>
              <a:t>2</a:t>
            </a:r>
            <a:r>
              <a:rPr lang="en-US"/>
              <a:t> n )</a:t>
            </a:r>
          </a:p>
          <a:p>
            <a:pPr eaLnBrk="1" hangingPunct="1"/>
            <a:r>
              <a:rPr lang="en-US"/>
              <a:t>It also enables one to easily insert and delete elements. This structure contrasts with following structures:</a:t>
            </a:r>
          </a:p>
          <a:p>
            <a:pPr lvl="2" eaLnBrk="1" hangingPunct="1"/>
            <a:r>
              <a:rPr lang="en-US"/>
              <a:t>Sorted linear array- here one can find the element with a running time of O(log</a:t>
            </a:r>
            <a:r>
              <a:rPr lang="en-US" baseline="-25000"/>
              <a:t>2</a:t>
            </a:r>
            <a:r>
              <a:rPr lang="en-US"/>
              <a:t> n ) but it is expensive to insert and delete</a:t>
            </a:r>
          </a:p>
          <a:p>
            <a:pPr lvl="2" eaLnBrk="1" hangingPunct="1"/>
            <a:r>
              <a:rPr lang="en-US"/>
              <a:t>Linked list- Here one can easily insert and delete but searching is expensive with running time of O(n)</a:t>
            </a:r>
          </a:p>
          <a:p>
            <a:pPr eaLnBrk="1" hangingPunct="1">
              <a:buFontTx/>
              <a:buNone/>
            </a:pPr>
            <a:endParaRPr lang="en-US"/>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3"/>
          <p:cNvSpPr>
            <a:spLocks noGrp="1" noChangeArrowheads="1"/>
          </p:cNvSpPr>
          <p:nvPr>
            <p:ph idx="1"/>
          </p:nvPr>
        </p:nvSpPr>
        <p:spPr>
          <a:xfrm>
            <a:off x="0" y="0"/>
            <a:ext cx="9144000" cy="6858000"/>
          </a:xfrm>
        </p:spPr>
        <p:txBody>
          <a:bodyPr>
            <a:normAutofit/>
          </a:bodyPr>
          <a:lstStyle/>
          <a:p>
            <a:pPr algn="ctr" eaLnBrk="1" hangingPunct="1">
              <a:buFontTx/>
              <a:buNone/>
            </a:pPr>
            <a:r>
              <a:rPr lang="en-US" b="1"/>
              <a:t>Searching and Inserting in a BST</a:t>
            </a:r>
          </a:p>
          <a:p>
            <a:pPr eaLnBrk="1" hangingPunct="1"/>
            <a:r>
              <a:rPr lang="en-US"/>
              <a:t>Algorithm: This algorithm searches for ITEM in a tree and inserts it if</a:t>
            </a:r>
          </a:p>
          <a:p>
            <a:pPr eaLnBrk="1" hangingPunct="1">
              <a:buFontTx/>
              <a:buNone/>
            </a:pPr>
            <a:r>
              <a:rPr lang="en-US"/>
              <a:t>                        not present in tree</a:t>
            </a:r>
          </a:p>
          <a:p>
            <a:pPr eaLnBrk="1" hangingPunct="1"/>
            <a:r>
              <a:rPr lang="en-US"/>
              <a:t>Step 1: Compare ITEM with root node N of Tree</a:t>
            </a:r>
          </a:p>
          <a:p>
            <a:pPr eaLnBrk="1" hangingPunct="1">
              <a:buFontTx/>
              <a:buNone/>
            </a:pPr>
            <a:r>
              <a:rPr lang="en-US"/>
              <a:t>               (i) If ITEM &lt; N, proceed to left child of N</a:t>
            </a:r>
          </a:p>
          <a:p>
            <a:pPr eaLnBrk="1" hangingPunct="1">
              <a:buFontTx/>
              <a:buNone/>
            </a:pPr>
            <a:r>
              <a:rPr lang="en-US"/>
              <a:t>               (ii) If ITEM &gt;= N, proceed to right child of N</a:t>
            </a:r>
          </a:p>
          <a:p>
            <a:pPr eaLnBrk="1" hangingPunct="1"/>
            <a:r>
              <a:rPr lang="en-US"/>
              <a:t>Step 2: Repeat step 1 until one of the following occurs:</a:t>
            </a:r>
          </a:p>
          <a:p>
            <a:pPr eaLnBrk="1" hangingPunct="1">
              <a:buFontTx/>
              <a:buNone/>
            </a:pPr>
            <a:r>
              <a:rPr lang="en-US"/>
              <a:t>                 (i) If ITEM = N, then:</a:t>
            </a:r>
          </a:p>
          <a:p>
            <a:pPr eaLnBrk="1" hangingPunct="1">
              <a:buFontTx/>
              <a:buNone/>
            </a:pPr>
            <a:r>
              <a:rPr lang="en-US"/>
              <a:t>                    Write: ‘Search successful’</a:t>
            </a:r>
          </a:p>
          <a:p>
            <a:pPr eaLnBrk="1" hangingPunct="1">
              <a:buFontTx/>
              <a:buNone/>
            </a:pPr>
            <a:r>
              <a:rPr lang="en-US"/>
              <a:t>                 (ii) Empty sub tree found indicating search unsuccessful.</a:t>
            </a:r>
          </a:p>
          <a:p>
            <a:pPr eaLnBrk="1" hangingPunct="1">
              <a:buFontTx/>
              <a:buNone/>
            </a:pPr>
            <a:r>
              <a:rPr lang="en-US"/>
              <a:t>                       Insert item in place of empty sub tree   </a:t>
            </a:r>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4" descr="SCAN002"/>
          <p:cNvPicPr>
            <a:picLocks noGrp="1" noChangeAspect="1" noChangeArrowheads="1"/>
          </p:cNvPicPr>
          <p:nvPr>
            <p:ph idx="1"/>
          </p:nvPr>
        </p:nvPicPr>
        <p:blipFill>
          <a:blip r:embed="rId2">
            <a:grayscl/>
            <a:biLevel thresh="50000"/>
          </a:blip>
          <a:srcRect t="50000"/>
          <a:stretch>
            <a:fillRect/>
          </a:stretch>
        </p:blipFill>
        <p:spPr>
          <a:xfrm>
            <a:off x="0" y="0"/>
            <a:ext cx="9144000" cy="6858000"/>
          </a:xfrm>
          <a:noFill/>
        </p:spPr>
      </p:pic>
      <p:sp>
        <p:nvSpPr>
          <p:cNvPr id="218115" name="Rectangle 5"/>
          <p:cNvSpPr>
            <a:spLocks noChangeArrowheads="1"/>
          </p:cNvSpPr>
          <p:nvPr/>
        </p:nvSpPr>
        <p:spPr bwMode="auto">
          <a:xfrm>
            <a:off x="3048000" y="6324600"/>
            <a:ext cx="762000" cy="381000"/>
          </a:xfrm>
          <a:prstGeom prst="rect">
            <a:avLst/>
          </a:prstGeom>
          <a:solidFill>
            <a:schemeClr val="bg1"/>
          </a:solidFill>
          <a:ln w="9525">
            <a:solidFill>
              <a:schemeClr val="bg1"/>
            </a:solidFill>
            <a:miter lim="800000"/>
            <a:headEnd/>
            <a:tailEnd/>
          </a:ln>
        </p:spPr>
        <p:txBody>
          <a:bodyPr wrap="none" anchor="ct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noChangeArrowheads="1"/>
          </p:cNvSpPr>
          <p:nvPr>
            <p:ph idx="1"/>
          </p:nvPr>
        </p:nvSpPr>
        <p:spPr>
          <a:xfrm>
            <a:off x="0" y="0"/>
            <a:ext cx="9144000" cy="6858000"/>
          </a:xfrm>
        </p:spPr>
        <p:txBody>
          <a:bodyPr>
            <a:normAutofit/>
          </a:bodyPr>
          <a:lstStyle/>
          <a:p>
            <a:pPr eaLnBrk="1" hangingPunct="1">
              <a:lnSpc>
                <a:spcPct val="80000"/>
              </a:lnSpc>
              <a:buFontTx/>
              <a:buNone/>
            </a:pPr>
            <a:r>
              <a:rPr lang="en-US" b="1"/>
              <a:t>Algorithm: INSBT(INFO, LEFT, RIGHT, AVAIL, ITEM, LOC)</a:t>
            </a:r>
          </a:p>
          <a:p>
            <a:pPr eaLnBrk="1" hangingPunct="1">
              <a:lnSpc>
                <a:spcPct val="80000"/>
              </a:lnSpc>
              <a:buFontTx/>
              <a:buNone/>
            </a:pPr>
            <a:r>
              <a:rPr lang="en-US" sz="1800"/>
              <a:t>                         This algorithm finds the location LOC of an ITEM in T or adds ITEM as a new</a:t>
            </a:r>
          </a:p>
          <a:p>
            <a:pPr eaLnBrk="1" hangingPunct="1">
              <a:lnSpc>
                <a:spcPct val="80000"/>
              </a:lnSpc>
              <a:buFontTx/>
              <a:buNone/>
            </a:pPr>
            <a:r>
              <a:rPr lang="en-US" sz="1800"/>
              <a:t>                          node in T at location LOC</a:t>
            </a:r>
          </a:p>
          <a:p>
            <a:pPr eaLnBrk="1" hangingPunct="1">
              <a:lnSpc>
                <a:spcPct val="80000"/>
              </a:lnSpc>
              <a:buFontTx/>
              <a:buNone/>
            </a:pPr>
            <a:r>
              <a:rPr lang="en-US" sz="1800"/>
              <a:t>Step 1: Call  FIND(INFO, LEFT, RIGHT, ROOT, ITEM, LOC, PAR)</a:t>
            </a:r>
          </a:p>
          <a:p>
            <a:pPr eaLnBrk="1" hangingPunct="1">
              <a:lnSpc>
                <a:spcPct val="80000"/>
              </a:lnSpc>
              <a:buFontTx/>
              <a:buNone/>
            </a:pPr>
            <a:r>
              <a:rPr lang="en-US" sz="1800"/>
              <a:t>Step 2: If LOC </a:t>
            </a:r>
            <a:r>
              <a:rPr lang="en-US" sz="1800">
                <a:cs typeface="Times New Roman" pitchFamily="18" charset="0"/>
              </a:rPr>
              <a:t>≠ NULL, then</a:t>
            </a:r>
          </a:p>
          <a:p>
            <a:pPr eaLnBrk="1" hangingPunct="1">
              <a:lnSpc>
                <a:spcPct val="80000"/>
              </a:lnSpc>
              <a:buFontTx/>
              <a:buNone/>
            </a:pPr>
            <a:r>
              <a:rPr lang="en-US" sz="1800">
                <a:cs typeface="Times New Roman" pitchFamily="18" charset="0"/>
              </a:rPr>
              <a:t>             Return</a:t>
            </a:r>
          </a:p>
          <a:p>
            <a:pPr eaLnBrk="1" hangingPunct="1">
              <a:lnSpc>
                <a:spcPct val="80000"/>
              </a:lnSpc>
              <a:buFontTx/>
              <a:buNone/>
            </a:pPr>
            <a:r>
              <a:rPr lang="en-US" sz="1800">
                <a:cs typeface="Times New Roman" pitchFamily="18" charset="0"/>
              </a:rPr>
              <a:t>Step 3: [Copy item into new node in AVAIL list]</a:t>
            </a:r>
          </a:p>
          <a:p>
            <a:pPr eaLnBrk="1" hangingPunct="1">
              <a:lnSpc>
                <a:spcPct val="80000"/>
              </a:lnSpc>
              <a:buFontTx/>
              <a:buNone/>
            </a:pPr>
            <a:r>
              <a:rPr lang="en-US" sz="1800">
                <a:cs typeface="Times New Roman" pitchFamily="18" charset="0"/>
              </a:rPr>
              <a:t>           (a) If AVAIL=NULL, then:</a:t>
            </a:r>
          </a:p>
          <a:p>
            <a:pPr eaLnBrk="1" hangingPunct="1">
              <a:lnSpc>
                <a:spcPct val="80000"/>
              </a:lnSpc>
              <a:buFontTx/>
              <a:buNone/>
            </a:pPr>
            <a:r>
              <a:rPr lang="en-US" sz="1800">
                <a:cs typeface="Times New Roman" pitchFamily="18" charset="0"/>
              </a:rPr>
              <a:t>                Write: ‘OVERFLOW’ </a:t>
            </a:r>
          </a:p>
          <a:p>
            <a:pPr eaLnBrk="1" hangingPunct="1">
              <a:lnSpc>
                <a:spcPct val="80000"/>
              </a:lnSpc>
              <a:buFontTx/>
              <a:buNone/>
            </a:pPr>
            <a:r>
              <a:rPr lang="en-US" sz="1800">
                <a:cs typeface="Times New Roman" pitchFamily="18" charset="0"/>
              </a:rPr>
              <a:t>                Return</a:t>
            </a:r>
          </a:p>
          <a:p>
            <a:pPr eaLnBrk="1" hangingPunct="1">
              <a:lnSpc>
                <a:spcPct val="80000"/>
              </a:lnSpc>
              <a:buFontTx/>
              <a:buNone/>
            </a:pPr>
            <a:r>
              <a:rPr lang="en-US" sz="1800">
                <a:cs typeface="Times New Roman" pitchFamily="18" charset="0"/>
              </a:rPr>
              <a:t>          (b) Set NEW:=AVAIL, AVAIL:=LINK[AVAIL] and</a:t>
            </a:r>
          </a:p>
          <a:p>
            <a:pPr eaLnBrk="1" hangingPunct="1">
              <a:lnSpc>
                <a:spcPct val="80000"/>
              </a:lnSpc>
              <a:buFontTx/>
              <a:buNone/>
            </a:pPr>
            <a:r>
              <a:rPr lang="en-US" sz="1800">
                <a:cs typeface="Times New Roman" pitchFamily="18" charset="0"/>
              </a:rPr>
              <a:t>                INFO[NEW]:=ITEM </a:t>
            </a:r>
          </a:p>
          <a:p>
            <a:pPr eaLnBrk="1" hangingPunct="1">
              <a:lnSpc>
                <a:spcPct val="80000"/>
              </a:lnSpc>
              <a:buFontTx/>
              <a:buNone/>
            </a:pPr>
            <a:r>
              <a:rPr lang="en-US" sz="1800">
                <a:cs typeface="Times New Roman" pitchFamily="18" charset="0"/>
              </a:rPr>
              <a:t>          (c) Set LEFT[NEW]:=NULL and   RIGHT[NEW]:=NULL</a:t>
            </a:r>
          </a:p>
          <a:p>
            <a:pPr eaLnBrk="1" hangingPunct="1">
              <a:lnSpc>
                <a:spcPct val="80000"/>
              </a:lnSpc>
              <a:buFontTx/>
              <a:buNone/>
            </a:pPr>
            <a:r>
              <a:rPr lang="en-US" sz="1800">
                <a:cs typeface="Times New Roman" pitchFamily="18" charset="0"/>
              </a:rPr>
              <a:t>Step 4:[Add ITEM to tree]</a:t>
            </a:r>
          </a:p>
          <a:p>
            <a:pPr eaLnBrk="1" hangingPunct="1">
              <a:lnSpc>
                <a:spcPct val="80000"/>
              </a:lnSpc>
              <a:buFontTx/>
              <a:buNone/>
            </a:pPr>
            <a:r>
              <a:rPr lang="en-US" sz="1800">
                <a:cs typeface="Times New Roman" pitchFamily="18" charset="0"/>
              </a:rPr>
              <a:t>           If  PAR=NULL, then:</a:t>
            </a:r>
          </a:p>
          <a:p>
            <a:pPr eaLnBrk="1" hangingPunct="1">
              <a:lnSpc>
                <a:spcPct val="80000"/>
              </a:lnSpc>
              <a:buFontTx/>
              <a:buNone/>
            </a:pPr>
            <a:r>
              <a:rPr lang="en-US" sz="1800">
                <a:cs typeface="Times New Roman" pitchFamily="18" charset="0"/>
              </a:rPr>
              <a:t>           Set ROOT:=NEW</a:t>
            </a:r>
          </a:p>
          <a:p>
            <a:pPr eaLnBrk="1" hangingPunct="1">
              <a:lnSpc>
                <a:spcPct val="80000"/>
              </a:lnSpc>
              <a:buFontTx/>
              <a:buNone/>
            </a:pPr>
            <a:r>
              <a:rPr lang="en-US" sz="1800">
                <a:cs typeface="Times New Roman" pitchFamily="18" charset="0"/>
              </a:rPr>
              <a:t>          Else If ITEM&lt;INFO[PAR], then:</a:t>
            </a:r>
          </a:p>
          <a:p>
            <a:pPr eaLnBrk="1" hangingPunct="1">
              <a:lnSpc>
                <a:spcPct val="80000"/>
              </a:lnSpc>
              <a:buFontTx/>
              <a:buNone/>
            </a:pPr>
            <a:r>
              <a:rPr lang="en-US" sz="1800">
                <a:cs typeface="Times New Roman" pitchFamily="18" charset="0"/>
              </a:rPr>
              <a:t>            Set LEFT[PAR]:=NEW</a:t>
            </a:r>
          </a:p>
          <a:p>
            <a:pPr eaLnBrk="1" hangingPunct="1">
              <a:lnSpc>
                <a:spcPct val="80000"/>
              </a:lnSpc>
              <a:buFontTx/>
              <a:buNone/>
            </a:pPr>
            <a:r>
              <a:rPr lang="en-US" sz="1800">
                <a:cs typeface="Times New Roman" pitchFamily="18" charset="0"/>
              </a:rPr>
              <a:t>          Else:</a:t>
            </a:r>
          </a:p>
          <a:p>
            <a:pPr eaLnBrk="1" hangingPunct="1">
              <a:lnSpc>
                <a:spcPct val="80000"/>
              </a:lnSpc>
              <a:buFontTx/>
              <a:buNone/>
            </a:pPr>
            <a:r>
              <a:rPr lang="en-US" sz="1800">
                <a:cs typeface="Times New Roman" pitchFamily="18" charset="0"/>
              </a:rPr>
              <a:t>            Set RIGHT[PAR]:=NEW</a:t>
            </a:r>
          </a:p>
          <a:p>
            <a:pPr eaLnBrk="1" hangingPunct="1">
              <a:lnSpc>
                <a:spcPct val="80000"/>
              </a:lnSpc>
              <a:buFontTx/>
              <a:buNone/>
            </a:pPr>
            <a:r>
              <a:rPr lang="en-US" sz="1800">
                <a:cs typeface="Times New Roman" pitchFamily="18" charset="0"/>
              </a:rPr>
              <a:t>          [End of If structure]</a:t>
            </a:r>
          </a:p>
          <a:p>
            <a:pPr eaLnBrk="1" hangingPunct="1">
              <a:lnSpc>
                <a:spcPct val="80000"/>
              </a:lnSpc>
              <a:buFontTx/>
              <a:buNone/>
            </a:pPr>
            <a:r>
              <a:rPr lang="en-US" sz="1800">
                <a:cs typeface="Times New Roman" pitchFamily="18" charset="0"/>
              </a:rPr>
              <a:t>Step 5: Return        </a:t>
            </a:r>
          </a:p>
          <a:p>
            <a:pPr eaLnBrk="1" hangingPunct="1">
              <a:lnSpc>
                <a:spcPct val="80000"/>
              </a:lnSpc>
              <a:buFontTx/>
              <a:buNone/>
            </a:pPr>
            <a:r>
              <a:rPr lang="en-US" sz="1800">
                <a:cs typeface="Times New Roman" pitchFamily="18" charset="0"/>
              </a:rPr>
              <a:t>  </a:t>
            </a:r>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3"/>
          <p:cNvSpPr>
            <a:spLocks noGrp="1" noChangeArrowheads="1"/>
          </p:cNvSpPr>
          <p:nvPr>
            <p:ph idx="1"/>
          </p:nvPr>
        </p:nvSpPr>
        <p:spPr>
          <a:xfrm>
            <a:off x="0" y="0"/>
            <a:ext cx="9144000" cy="6858000"/>
          </a:xfrm>
        </p:spPr>
        <p:txBody>
          <a:bodyPr>
            <a:normAutofit lnSpcReduction="10000"/>
          </a:bodyPr>
          <a:lstStyle/>
          <a:p>
            <a:pPr eaLnBrk="1" hangingPunct="1">
              <a:lnSpc>
                <a:spcPct val="80000"/>
              </a:lnSpc>
              <a:buFontTx/>
              <a:buNone/>
            </a:pPr>
            <a:r>
              <a:rPr lang="en-US" sz="1600" b="1"/>
              <a:t>Algorithm: FIND(INFO,LEFT,RIGHT,ROOT,ITEM,LOC,PAR)</a:t>
            </a:r>
          </a:p>
          <a:p>
            <a:pPr eaLnBrk="1" hangingPunct="1">
              <a:lnSpc>
                <a:spcPct val="80000"/>
              </a:lnSpc>
              <a:buFontTx/>
              <a:buNone/>
            </a:pPr>
            <a:r>
              <a:rPr lang="en-US" sz="800"/>
              <a:t>                       </a:t>
            </a:r>
            <a:r>
              <a:rPr lang="en-US" sz="1400"/>
              <a:t>This algorithm finds the location LOC of ITEM in T and also the location PAR of the parent of </a:t>
            </a:r>
          </a:p>
          <a:p>
            <a:pPr eaLnBrk="1" hangingPunct="1">
              <a:lnSpc>
                <a:spcPct val="80000"/>
              </a:lnSpc>
              <a:buFontTx/>
              <a:buNone/>
            </a:pPr>
            <a:r>
              <a:rPr lang="en-US" sz="1400"/>
              <a:t>                        ITEM. There are  three special cases</a:t>
            </a:r>
          </a:p>
          <a:p>
            <a:pPr eaLnBrk="1" hangingPunct="1">
              <a:lnSpc>
                <a:spcPct val="80000"/>
              </a:lnSpc>
              <a:buFontTx/>
              <a:buNone/>
            </a:pPr>
            <a:r>
              <a:rPr lang="en-US" sz="1400"/>
              <a:t>                    (a) LOC=NULL and PAR=NULL will indicate tree is empty</a:t>
            </a:r>
          </a:p>
          <a:p>
            <a:pPr eaLnBrk="1" hangingPunct="1">
              <a:lnSpc>
                <a:spcPct val="80000"/>
              </a:lnSpc>
              <a:buFontTx/>
              <a:buNone/>
            </a:pPr>
            <a:r>
              <a:rPr lang="en-US" sz="1400"/>
              <a:t>                    (b) LOC</a:t>
            </a:r>
            <a:r>
              <a:rPr lang="en-US" sz="1400">
                <a:cs typeface="Times New Roman" pitchFamily="18" charset="0"/>
              </a:rPr>
              <a:t>≠ NULL and PAR=NULL will indicate that ITEM  is the root of T</a:t>
            </a:r>
            <a:r>
              <a:rPr lang="en-US" sz="1400"/>
              <a:t> </a:t>
            </a:r>
          </a:p>
          <a:p>
            <a:pPr eaLnBrk="1" hangingPunct="1">
              <a:lnSpc>
                <a:spcPct val="80000"/>
              </a:lnSpc>
              <a:buFontTx/>
              <a:buNone/>
            </a:pPr>
            <a:r>
              <a:rPr lang="en-US" sz="1400"/>
              <a:t>                    ( c) LOC=NULL and PAR </a:t>
            </a:r>
            <a:r>
              <a:rPr lang="en-US" sz="1400">
                <a:cs typeface="Times New Roman" pitchFamily="18" charset="0"/>
              </a:rPr>
              <a:t>≠ NULL will indicate that ITEM is not in T and can be added to T as</a:t>
            </a:r>
          </a:p>
          <a:p>
            <a:pPr eaLnBrk="1" hangingPunct="1">
              <a:lnSpc>
                <a:spcPct val="80000"/>
              </a:lnSpc>
              <a:buFontTx/>
              <a:buNone/>
            </a:pPr>
            <a:r>
              <a:rPr lang="en-US" sz="1400">
                <a:cs typeface="Times New Roman" pitchFamily="18" charset="0"/>
              </a:rPr>
              <a:t>                          a child of node N  with location PAR</a:t>
            </a:r>
          </a:p>
          <a:p>
            <a:pPr eaLnBrk="1" hangingPunct="1">
              <a:lnSpc>
                <a:spcPct val="80000"/>
              </a:lnSpc>
              <a:buFontTx/>
              <a:buNone/>
            </a:pPr>
            <a:r>
              <a:rPr lang="en-US" sz="1400">
                <a:cs typeface="Times New Roman" pitchFamily="18" charset="0"/>
              </a:rPr>
              <a:t>Step 1: If ROOT= NULL , then:</a:t>
            </a:r>
          </a:p>
          <a:p>
            <a:pPr eaLnBrk="1" hangingPunct="1">
              <a:lnSpc>
                <a:spcPct val="80000"/>
              </a:lnSpc>
              <a:buFontTx/>
              <a:buNone/>
            </a:pPr>
            <a:r>
              <a:rPr lang="en-US" sz="1400">
                <a:cs typeface="Times New Roman" pitchFamily="18" charset="0"/>
              </a:rPr>
              <a:t>            Set LOC:=NULL and PAR:=NULL</a:t>
            </a:r>
          </a:p>
          <a:p>
            <a:pPr eaLnBrk="1" hangingPunct="1">
              <a:lnSpc>
                <a:spcPct val="80000"/>
              </a:lnSpc>
              <a:buFontTx/>
              <a:buNone/>
            </a:pPr>
            <a:r>
              <a:rPr lang="en-US" sz="1400">
                <a:cs typeface="Times New Roman" pitchFamily="18" charset="0"/>
              </a:rPr>
              <a:t>             Return</a:t>
            </a:r>
          </a:p>
          <a:p>
            <a:pPr eaLnBrk="1" hangingPunct="1">
              <a:lnSpc>
                <a:spcPct val="80000"/>
              </a:lnSpc>
              <a:buFontTx/>
              <a:buNone/>
            </a:pPr>
            <a:r>
              <a:rPr lang="en-US" sz="1400">
                <a:cs typeface="Times New Roman" pitchFamily="18" charset="0"/>
              </a:rPr>
              <a:t>Step 2: If ITEM=INFO[ROOT], then:</a:t>
            </a:r>
          </a:p>
          <a:p>
            <a:pPr eaLnBrk="1" hangingPunct="1">
              <a:lnSpc>
                <a:spcPct val="80000"/>
              </a:lnSpc>
              <a:buFontTx/>
              <a:buNone/>
            </a:pPr>
            <a:r>
              <a:rPr lang="en-US" sz="1400">
                <a:cs typeface="Times New Roman" pitchFamily="18" charset="0"/>
              </a:rPr>
              <a:t>            Set LOC:=ROOT and PAR:=NULL</a:t>
            </a:r>
          </a:p>
          <a:p>
            <a:pPr eaLnBrk="1" hangingPunct="1">
              <a:lnSpc>
                <a:spcPct val="80000"/>
              </a:lnSpc>
              <a:buFontTx/>
              <a:buNone/>
            </a:pPr>
            <a:r>
              <a:rPr lang="en-US" sz="1400">
                <a:cs typeface="Times New Roman" pitchFamily="18" charset="0"/>
              </a:rPr>
              <a:t>            Write: ’Item is the root of the tree’</a:t>
            </a:r>
          </a:p>
          <a:p>
            <a:pPr eaLnBrk="1" hangingPunct="1">
              <a:lnSpc>
                <a:spcPct val="80000"/>
              </a:lnSpc>
              <a:buFontTx/>
              <a:buNone/>
            </a:pPr>
            <a:r>
              <a:rPr lang="en-US" sz="1400">
                <a:cs typeface="Times New Roman" pitchFamily="18" charset="0"/>
              </a:rPr>
              <a:t>             Return</a:t>
            </a:r>
          </a:p>
          <a:p>
            <a:pPr eaLnBrk="1" hangingPunct="1">
              <a:lnSpc>
                <a:spcPct val="80000"/>
              </a:lnSpc>
              <a:buFontTx/>
              <a:buNone/>
            </a:pPr>
            <a:r>
              <a:rPr lang="en-US" sz="1400">
                <a:cs typeface="Times New Roman" pitchFamily="18" charset="0"/>
              </a:rPr>
              <a:t>Step3: If  ITEM &lt; INFO[ROOT], then:</a:t>
            </a:r>
          </a:p>
          <a:p>
            <a:pPr eaLnBrk="1" hangingPunct="1">
              <a:lnSpc>
                <a:spcPct val="80000"/>
              </a:lnSpc>
              <a:buFontTx/>
              <a:buNone/>
            </a:pPr>
            <a:r>
              <a:rPr lang="en-US" sz="1400">
                <a:cs typeface="Times New Roman" pitchFamily="18" charset="0"/>
              </a:rPr>
              <a:t>           Set PTR:=LEFT[ROOT] and SAVE:=ROOT</a:t>
            </a:r>
          </a:p>
          <a:p>
            <a:pPr eaLnBrk="1" hangingPunct="1">
              <a:lnSpc>
                <a:spcPct val="80000"/>
              </a:lnSpc>
              <a:buFontTx/>
              <a:buNone/>
            </a:pPr>
            <a:r>
              <a:rPr lang="en-US" sz="1400">
                <a:cs typeface="Times New Roman" pitchFamily="18" charset="0"/>
              </a:rPr>
              <a:t>           Else:</a:t>
            </a:r>
          </a:p>
          <a:p>
            <a:pPr eaLnBrk="1" hangingPunct="1">
              <a:lnSpc>
                <a:spcPct val="80000"/>
              </a:lnSpc>
              <a:buFontTx/>
              <a:buNone/>
            </a:pPr>
            <a:r>
              <a:rPr lang="en-US" sz="1400">
                <a:cs typeface="Times New Roman" pitchFamily="18" charset="0"/>
              </a:rPr>
              <a:t>           Set PTR:=RIGHT[ROOT] and SAVE:= ROOT</a:t>
            </a:r>
          </a:p>
          <a:p>
            <a:pPr eaLnBrk="1" hangingPunct="1">
              <a:lnSpc>
                <a:spcPct val="80000"/>
              </a:lnSpc>
              <a:buFontTx/>
              <a:buNone/>
            </a:pPr>
            <a:r>
              <a:rPr lang="en-US" sz="1400">
                <a:cs typeface="Times New Roman" pitchFamily="18" charset="0"/>
              </a:rPr>
              <a:t>          [End of If structure]</a:t>
            </a:r>
          </a:p>
          <a:p>
            <a:pPr eaLnBrk="1" hangingPunct="1">
              <a:lnSpc>
                <a:spcPct val="80000"/>
              </a:lnSpc>
              <a:buFontTx/>
              <a:buNone/>
            </a:pPr>
            <a:r>
              <a:rPr lang="en-US" sz="1400">
                <a:cs typeface="Times New Roman" pitchFamily="18" charset="0"/>
              </a:rPr>
              <a:t>Step 4: Repeat  while PTR ≠ NULL:</a:t>
            </a:r>
          </a:p>
          <a:p>
            <a:pPr eaLnBrk="1" hangingPunct="1">
              <a:lnSpc>
                <a:spcPct val="80000"/>
              </a:lnSpc>
              <a:buFontTx/>
              <a:buNone/>
            </a:pPr>
            <a:r>
              <a:rPr lang="en-US" sz="1400">
                <a:cs typeface="Times New Roman" pitchFamily="18" charset="0"/>
              </a:rPr>
              <a:t>           If  ITEM=INFO[PTR] ,then:</a:t>
            </a:r>
          </a:p>
          <a:p>
            <a:pPr eaLnBrk="1" hangingPunct="1">
              <a:lnSpc>
                <a:spcPct val="80000"/>
              </a:lnSpc>
              <a:buFontTx/>
              <a:buNone/>
            </a:pPr>
            <a:r>
              <a:rPr lang="en-US" sz="1400">
                <a:cs typeface="Times New Roman" pitchFamily="18" charset="0"/>
              </a:rPr>
              <a:t>           Set LOC:=PTR and PAR:=SAVE</a:t>
            </a:r>
          </a:p>
          <a:p>
            <a:pPr eaLnBrk="1" hangingPunct="1">
              <a:lnSpc>
                <a:spcPct val="80000"/>
              </a:lnSpc>
              <a:buFontTx/>
              <a:buNone/>
            </a:pPr>
            <a:r>
              <a:rPr lang="en-US" sz="1400">
                <a:cs typeface="Times New Roman" pitchFamily="18" charset="0"/>
              </a:rPr>
              <a:t>           Write: ‘ the location of the node in tree is’, LOC</a:t>
            </a:r>
          </a:p>
          <a:p>
            <a:pPr eaLnBrk="1" hangingPunct="1">
              <a:lnSpc>
                <a:spcPct val="80000"/>
              </a:lnSpc>
              <a:buFontTx/>
              <a:buNone/>
            </a:pPr>
            <a:r>
              <a:rPr lang="en-US" sz="1400">
                <a:cs typeface="Times New Roman" pitchFamily="18" charset="0"/>
              </a:rPr>
              <a:t>           Return</a:t>
            </a:r>
          </a:p>
          <a:p>
            <a:pPr eaLnBrk="1" hangingPunct="1">
              <a:lnSpc>
                <a:spcPct val="80000"/>
              </a:lnSpc>
              <a:buFontTx/>
              <a:buNone/>
            </a:pPr>
            <a:r>
              <a:rPr lang="en-US" sz="1400">
                <a:cs typeface="Times New Roman" pitchFamily="18" charset="0"/>
              </a:rPr>
              <a:t>          If  ITEM&lt; INFO[PTR] , then:</a:t>
            </a:r>
          </a:p>
          <a:p>
            <a:pPr eaLnBrk="1" hangingPunct="1">
              <a:lnSpc>
                <a:spcPct val="80000"/>
              </a:lnSpc>
              <a:buFontTx/>
              <a:buNone/>
            </a:pPr>
            <a:r>
              <a:rPr lang="en-US" sz="1400">
                <a:cs typeface="Times New Roman" pitchFamily="18" charset="0"/>
              </a:rPr>
              <a:t>           Set SAVE:=PTR and PTR:=LEFT[PTR]</a:t>
            </a:r>
          </a:p>
          <a:p>
            <a:pPr eaLnBrk="1" hangingPunct="1">
              <a:lnSpc>
                <a:spcPct val="80000"/>
              </a:lnSpc>
              <a:buFontTx/>
              <a:buNone/>
            </a:pPr>
            <a:r>
              <a:rPr lang="en-US" sz="1400">
                <a:cs typeface="Times New Roman" pitchFamily="18" charset="0"/>
              </a:rPr>
              <a:t>          Else:</a:t>
            </a:r>
          </a:p>
          <a:p>
            <a:pPr eaLnBrk="1" hangingPunct="1">
              <a:lnSpc>
                <a:spcPct val="80000"/>
              </a:lnSpc>
              <a:buFontTx/>
              <a:buNone/>
            </a:pPr>
            <a:r>
              <a:rPr lang="en-US" sz="1400">
                <a:cs typeface="Times New Roman" pitchFamily="18" charset="0"/>
              </a:rPr>
              <a:t>             Set SAVE:=PTR and PTR:=RIGHT[PTR]</a:t>
            </a:r>
          </a:p>
          <a:p>
            <a:pPr eaLnBrk="1" hangingPunct="1">
              <a:lnSpc>
                <a:spcPct val="80000"/>
              </a:lnSpc>
              <a:buFontTx/>
              <a:buNone/>
            </a:pPr>
            <a:r>
              <a:rPr lang="en-US" sz="1400">
                <a:cs typeface="Times New Roman" pitchFamily="18" charset="0"/>
              </a:rPr>
              <a:t>          [End of If structure]   </a:t>
            </a:r>
          </a:p>
          <a:p>
            <a:pPr eaLnBrk="1" hangingPunct="1">
              <a:lnSpc>
                <a:spcPct val="80000"/>
              </a:lnSpc>
              <a:buFontTx/>
              <a:buNone/>
            </a:pPr>
            <a:r>
              <a:rPr lang="en-US" sz="1400">
                <a:cs typeface="Times New Roman" pitchFamily="18" charset="0"/>
              </a:rPr>
              <a:t>          [End of Step 4 Loop]</a:t>
            </a:r>
          </a:p>
          <a:p>
            <a:pPr eaLnBrk="1" hangingPunct="1">
              <a:lnSpc>
                <a:spcPct val="80000"/>
              </a:lnSpc>
              <a:buFontTx/>
              <a:buNone/>
            </a:pPr>
            <a:r>
              <a:rPr lang="en-US" sz="1400">
                <a:cs typeface="Times New Roman" pitchFamily="18" charset="0"/>
              </a:rPr>
              <a:t>Step 5: [Search unsuccessful] Set LOC:=NULL and PAR:=SAVE</a:t>
            </a:r>
          </a:p>
          <a:p>
            <a:pPr eaLnBrk="1" hangingPunct="1">
              <a:lnSpc>
                <a:spcPct val="80000"/>
              </a:lnSpc>
              <a:buFontTx/>
              <a:buNone/>
            </a:pPr>
            <a:r>
              <a:rPr lang="en-US" sz="1400">
                <a:cs typeface="Times New Roman" pitchFamily="18" charset="0"/>
              </a:rPr>
              <a:t>Step 6: Return</a:t>
            </a:r>
          </a:p>
          <a:p>
            <a:pPr eaLnBrk="1" hangingPunct="1">
              <a:lnSpc>
                <a:spcPct val="80000"/>
              </a:lnSpc>
              <a:buFontTx/>
              <a:buNone/>
            </a:pPr>
            <a:r>
              <a:rPr lang="en-US" sz="400">
                <a:cs typeface="Times New Roman" pitchFamily="18" charset="0"/>
              </a:rPr>
              <a:t>                     </a:t>
            </a:r>
          </a:p>
          <a:p>
            <a:pPr eaLnBrk="1" hangingPunct="1">
              <a:lnSpc>
                <a:spcPct val="80000"/>
              </a:lnSpc>
              <a:buFontTx/>
              <a:buNone/>
            </a:pPr>
            <a:r>
              <a:rPr lang="en-US" sz="400">
                <a:cs typeface="Times New Roman" pitchFamily="18" charset="0"/>
              </a:rPr>
              <a:t>              </a:t>
            </a:r>
          </a:p>
          <a:p>
            <a:pPr eaLnBrk="1" hangingPunct="1">
              <a:lnSpc>
                <a:spcPct val="80000"/>
              </a:lnSpc>
              <a:buFontTx/>
              <a:buNone/>
            </a:pPr>
            <a:endParaRPr lang="en-US" sz="400"/>
          </a:p>
          <a:p>
            <a:pPr eaLnBrk="1" hangingPunct="1">
              <a:lnSpc>
                <a:spcPct val="80000"/>
              </a:lnSpc>
              <a:buFontTx/>
              <a:buNone/>
            </a:pPr>
            <a:endParaRPr lang="en-US" sz="400"/>
          </a:p>
          <a:p>
            <a:pPr eaLnBrk="1" hangingPunct="1">
              <a:lnSpc>
                <a:spcPct val="80000"/>
              </a:lnSpc>
              <a:buFontTx/>
              <a:buNone/>
            </a:pPr>
            <a:endParaRPr lang="en-US" sz="400"/>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3"/>
          <p:cNvSpPr>
            <a:spLocks noGrp="1" noChangeArrowheads="1"/>
          </p:cNvSpPr>
          <p:nvPr>
            <p:ph idx="1"/>
          </p:nvPr>
        </p:nvSpPr>
        <p:spPr>
          <a:xfrm>
            <a:off x="0" y="0"/>
            <a:ext cx="9144000" cy="6858000"/>
          </a:xfrm>
        </p:spPr>
        <p:txBody>
          <a:bodyPr>
            <a:normAutofit fontScale="92500" lnSpcReduction="10000"/>
          </a:bodyPr>
          <a:lstStyle/>
          <a:p>
            <a:pPr eaLnBrk="1" hangingPunct="1"/>
            <a:r>
              <a:rPr lang="en-US" b="1"/>
              <a:t>Deletion in a Binary Search Tree</a:t>
            </a:r>
            <a:r>
              <a:rPr lang="en-US"/>
              <a:t>- Deletion in a BST uses a procedure FIND to find   the location of node N which contains ITEM and also the location of parent node P(N). The way N is deleted from the tree depends primarily on the number of children of node N. There are three cases:</a:t>
            </a:r>
          </a:p>
          <a:p>
            <a:pPr eaLnBrk="1" hangingPunct="1"/>
            <a:r>
              <a:rPr lang="en-US" b="1"/>
              <a:t>Case 1</a:t>
            </a:r>
            <a:r>
              <a:rPr lang="en-US"/>
              <a:t>: N has no children. Then N is deleted from T by simply</a:t>
            </a:r>
          </a:p>
          <a:p>
            <a:pPr eaLnBrk="1" hangingPunct="1">
              <a:buFontTx/>
              <a:buNone/>
            </a:pPr>
            <a:r>
              <a:rPr lang="en-US"/>
              <a:t>                  replacing the location  P(N) by null pointer</a:t>
            </a:r>
          </a:p>
          <a:p>
            <a:pPr eaLnBrk="1" hangingPunct="1"/>
            <a:r>
              <a:rPr lang="en-US" b="1"/>
              <a:t>Case 2</a:t>
            </a:r>
            <a:r>
              <a:rPr lang="en-US"/>
              <a:t>: N has exactly one child. Then N is deleted from T by simply</a:t>
            </a:r>
          </a:p>
          <a:p>
            <a:pPr eaLnBrk="1" hangingPunct="1">
              <a:buFontTx/>
              <a:buNone/>
            </a:pPr>
            <a:r>
              <a:rPr lang="en-US"/>
              <a:t>                 replacing the location of N by location of the only child of N</a:t>
            </a:r>
          </a:p>
          <a:p>
            <a:pPr eaLnBrk="1" hangingPunct="1"/>
            <a:r>
              <a:rPr lang="en-US" b="1"/>
              <a:t>Case 3</a:t>
            </a:r>
            <a:r>
              <a:rPr lang="en-US"/>
              <a:t>: N has two children. Let S(N) denote the inorder successor of</a:t>
            </a:r>
          </a:p>
          <a:p>
            <a:pPr eaLnBrk="1" hangingPunct="1">
              <a:buFontTx/>
              <a:buNone/>
            </a:pPr>
            <a:r>
              <a:rPr lang="en-US"/>
              <a:t>                  N. Then N is deleted from T by first deleting S(N) from T(by</a:t>
            </a:r>
          </a:p>
          <a:p>
            <a:pPr eaLnBrk="1" hangingPunct="1">
              <a:buFontTx/>
              <a:buNone/>
            </a:pPr>
            <a:r>
              <a:rPr lang="en-US"/>
              <a:t>                  using Case 1 or Case 2) and then replacing node N in T by</a:t>
            </a:r>
          </a:p>
          <a:p>
            <a:pPr eaLnBrk="1" hangingPunct="1">
              <a:buFontTx/>
              <a:buNone/>
            </a:pPr>
            <a:r>
              <a:rPr lang="en-US"/>
              <a:t>                  node S(N)</a:t>
            </a:r>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3"/>
          <p:cNvSpPr>
            <a:spLocks noGrp="1" noChangeArrowheads="1"/>
          </p:cNvSpPr>
          <p:nvPr>
            <p:ph idx="1"/>
          </p:nvPr>
        </p:nvSpPr>
        <p:spPr>
          <a:xfrm>
            <a:off x="0" y="0"/>
            <a:ext cx="9144000" cy="6858000"/>
          </a:xfrm>
        </p:spPr>
        <p:txBody>
          <a:bodyPr>
            <a:normAutofit/>
          </a:bodyPr>
          <a:lstStyle/>
          <a:p>
            <a:pPr eaLnBrk="1" hangingPunct="1">
              <a:lnSpc>
                <a:spcPct val="80000"/>
              </a:lnSpc>
            </a:pPr>
            <a:r>
              <a:rPr lang="en-US" sz="2000"/>
              <a:t>Case 1: </a:t>
            </a:r>
            <a:r>
              <a:rPr lang="en-US"/>
              <a:t>When node to be deleted does not have two children</a:t>
            </a:r>
          </a:p>
          <a:p>
            <a:pPr eaLnBrk="1" hangingPunct="1">
              <a:lnSpc>
                <a:spcPct val="80000"/>
              </a:lnSpc>
              <a:buFontTx/>
              <a:buNone/>
            </a:pPr>
            <a:r>
              <a:rPr lang="en-US" sz="2000"/>
              <a:t>    Algorithm: DELA( INFO, LEFT,RIGHT,ROOT,LOC,PAR)</a:t>
            </a:r>
          </a:p>
          <a:p>
            <a:pPr eaLnBrk="1" hangingPunct="1">
              <a:lnSpc>
                <a:spcPct val="80000"/>
              </a:lnSpc>
              <a:buFontTx/>
              <a:buNone/>
            </a:pPr>
            <a:r>
              <a:rPr lang="en-US" sz="2000"/>
              <a:t>                      This procedure deletes node N at location LOC where N</a:t>
            </a:r>
          </a:p>
          <a:p>
            <a:pPr eaLnBrk="1" hangingPunct="1">
              <a:lnSpc>
                <a:spcPct val="80000"/>
              </a:lnSpc>
              <a:buFontTx/>
              <a:buNone/>
            </a:pPr>
            <a:r>
              <a:rPr lang="en-US" sz="2000"/>
              <a:t>                       does not have two children. PAR gives the location of</a:t>
            </a:r>
          </a:p>
          <a:p>
            <a:pPr eaLnBrk="1" hangingPunct="1">
              <a:lnSpc>
                <a:spcPct val="80000"/>
              </a:lnSpc>
              <a:buFontTx/>
              <a:buNone/>
            </a:pPr>
            <a:r>
              <a:rPr lang="en-US" sz="2000"/>
              <a:t>                       parent node of N or else PAR=NULL indicating N is the</a:t>
            </a:r>
          </a:p>
          <a:p>
            <a:pPr eaLnBrk="1" hangingPunct="1">
              <a:lnSpc>
                <a:spcPct val="80000"/>
              </a:lnSpc>
              <a:buFontTx/>
              <a:buNone/>
            </a:pPr>
            <a:r>
              <a:rPr lang="en-US" sz="2000"/>
              <a:t>                       root node. Pointer CHILD gives the location of only child</a:t>
            </a:r>
          </a:p>
          <a:p>
            <a:pPr eaLnBrk="1" hangingPunct="1">
              <a:lnSpc>
                <a:spcPct val="80000"/>
              </a:lnSpc>
              <a:buFontTx/>
              <a:buNone/>
            </a:pPr>
            <a:r>
              <a:rPr lang="en-US" sz="2000"/>
              <a:t>                       of N</a:t>
            </a:r>
          </a:p>
          <a:p>
            <a:pPr eaLnBrk="1" hangingPunct="1">
              <a:lnSpc>
                <a:spcPct val="80000"/>
              </a:lnSpc>
            </a:pPr>
            <a:r>
              <a:rPr lang="en-US" sz="2000"/>
              <a:t>Step 1: If LEFT[LOC]=NULL and RIGHT[LOC]=NULL, then:</a:t>
            </a:r>
          </a:p>
          <a:p>
            <a:pPr eaLnBrk="1" hangingPunct="1">
              <a:lnSpc>
                <a:spcPct val="80000"/>
              </a:lnSpc>
              <a:buFontTx/>
              <a:buNone/>
            </a:pPr>
            <a:r>
              <a:rPr lang="en-US" sz="2000"/>
              <a:t>                 Set CHILD=NULL</a:t>
            </a:r>
          </a:p>
          <a:p>
            <a:pPr eaLnBrk="1" hangingPunct="1">
              <a:lnSpc>
                <a:spcPct val="80000"/>
              </a:lnSpc>
              <a:buFontTx/>
              <a:buNone/>
            </a:pPr>
            <a:r>
              <a:rPr lang="en-US" sz="2000"/>
              <a:t>                 Else If LEFT[LOC]</a:t>
            </a:r>
            <a:r>
              <a:rPr lang="en-US" sz="2000">
                <a:cs typeface="Times New Roman" pitchFamily="18" charset="0"/>
              </a:rPr>
              <a:t>≠NULL, then:</a:t>
            </a:r>
          </a:p>
          <a:p>
            <a:pPr eaLnBrk="1" hangingPunct="1">
              <a:lnSpc>
                <a:spcPct val="80000"/>
              </a:lnSpc>
              <a:buFontTx/>
              <a:buNone/>
            </a:pPr>
            <a:r>
              <a:rPr lang="en-US" sz="2000">
                <a:cs typeface="Times New Roman" pitchFamily="18" charset="0"/>
              </a:rPr>
              <a:t>                  Set CHILD:=LEFT[LOC]</a:t>
            </a:r>
          </a:p>
          <a:p>
            <a:pPr eaLnBrk="1" hangingPunct="1">
              <a:lnSpc>
                <a:spcPct val="80000"/>
              </a:lnSpc>
              <a:buFontTx/>
              <a:buNone/>
            </a:pPr>
            <a:r>
              <a:rPr lang="en-US" sz="2000">
                <a:cs typeface="Times New Roman" pitchFamily="18" charset="0"/>
              </a:rPr>
              <a:t>                 Else </a:t>
            </a:r>
          </a:p>
          <a:p>
            <a:pPr eaLnBrk="1" hangingPunct="1">
              <a:lnSpc>
                <a:spcPct val="80000"/>
              </a:lnSpc>
              <a:buFontTx/>
              <a:buNone/>
            </a:pPr>
            <a:r>
              <a:rPr lang="en-US" sz="2000">
                <a:cs typeface="Times New Roman" pitchFamily="18" charset="0"/>
              </a:rPr>
              <a:t>                   Set CHILD:=RIGHT[LOC]</a:t>
            </a:r>
          </a:p>
          <a:p>
            <a:pPr eaLnBrk="1" hangingPunct="1">
              <a:lnSpc>
                <a:spcPct val="80000"/>
              </a:lnSpc>
            </a:pPr>
            <a:r>
              <a:rPr lang="en-US" sz="2000">
                <a:cs typeface="Times New Roman" pitchFamily="18" charset="0"/>
              </a:rPr>
              <a:t>Step 2: If PAR ≠ NULL, then:</a:t>
            </a:r>
          </a:p>
          <a:p>
            <a:pPr eaLnBrk="1" hangingPunct="1">
              <a:lnSpc>
                <a:spcPct val="80000"/>
              </a:lnSpc>
              <a:buFontTx/>
              <a:buNone/>
            </a:pPr>
            <a:r>
              <a:rPr lang="en-US" sz="2000">
                <a:cs typeface="Times New Roman" pitchFamily="18" charset="0"/>
              </a:rPr>
              <a:t>                 If LOC=LEFT[PAR] , then:</a:t>
            </a:r>
          </a:p>
          <a:p>
            <a:pPr eaLnBrk="1" hangingPunct="1">
              <a:lnSpc>
                <a:spcPct val="80000"/>
              </a:lnSpc>
              <a:buFontTx/>
              <a:buNone/>
            </a:pPr>
            <a:r>
              <a:rPr lang="en-US" sz="2000">
                <a:cs typeface="Times New Roman" pitchFamily="18" charset="0"/>
              </a:rPr>
              <a:t>                 Set LEFT[PAR]:=CHILD</a:t>
            </a:r>
          </a:p>
          <a:p>
            <a:pPr eaLnBrk="1" hangingPunct="1">
              <a:lnSpc>
                <a:spcPct val="80000"/>
              </a:lnSpc>
              <a:buFontTx/>
              <a:buNone/>
            </a:pPr>
            <a:r>
              <a:rPr lang="en-US" sz="2000">
                <a:cs typeface="Times New Roman" pitchFamily="18" charset="0"/>
              </a:rPr>
              <a:t>                 Else:</a:t>
            </a:r>
          </a:p>
          <a:p>
            <a:pPr eaLnBrk="1" hangingPunct="1">
              <a:lnSpc>
                <a:spcPct val="80000"/>
              </a:lnSpc>
              <a:buFontTx/>
              <a:buNone/>
            </a:pPr>
            <a:r>
              <a:rPr lang="en-US" sz="2000">
                <a:cs typeface="Times New Roman" pitchFamily="18" charset="0"/>
              </a:rPr>
              <a:t>                 Set RIGHT[PAR]:=CHILD</a:t>
            </a:r>
          </a:p>
          <a:p>
            <a:pPr eaLnBrk="1" hangingPunct="1">
              <a:lnSpc>
                <a:spcPct val="80000"/>
              </a:lnSpc>
              <a:buFontTx/>
              <a:buNone/>
            </a:pPr>
            <a:r>
              <a:rPr lang="en-US" sz="2000">
                <a:cs typeface="Times New Roman" pitchFamily="18" charset="0"/>
              </a:rPr>
              <a:t>                 Else:</a:t>
            </a:r>
          </a:p>
          <a:p>
            <a:pPr eaLnBrk="1" hangingPunct="1">
              <a:lnSpc>
                <a:spcPct val="80000"/>
              </a:lnSpc>
              <a:buFontTx/>
              <a:buNone/>
            </a:pPr>
            <a:r>
              <a:rPr lang="en-US" sz="2000">
                <a:cs typeface="Times New Roman" pitchFamily="18" charset="0"/>
              </a:rPr>
              <a:t>                 Set ROOT:=CHILD</a:t>
            </a:r>
          </a:p>
          <a:p>
            <a:pPr eaLnBrk="1" hangingPunct="1">
              <a:lnSpc>
                <a:spcPct val="80000"/>
              </a:lnSpc>
            </a:pPr>
            <a:r>
              <a:rPr lang="en-US" sz="2000">
                <a:cs typeface="Times New Roman" pitchFamily="18" charset="0"/>
              </a:rPr>
              <a:t>Step 3: Return  </a:t>
            </a:r>
          </a:p>
          <a:p>
            <a:pPr eaLnBrk="1" hangingPunct="1">
              <a:lnSpc>
                <a:spcPct val="80000"/>
              </a:lnSpc>
            </a:pPr>
            <a:endParaRPr lang="en-US" sz="2000"/>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a:xfrm>
            <a:off x="0" y="0"/>
            <a:ext cx="9144000" cy="6858000"/>
          </a:xfrm>
        </p:spPr>
        <p:txBody>
          <a:bodyPr>
            <a:normAutofit lnSpcReduction="10000"/>
          </a:bodyPr>
          <a:lstStyle/>
          <a:p>
            <a:pPr eaLnBrk="1" hangingPunct="1">
              <a:lnSpc>
                <a:spcPct val="90000"/>
              </a:lnSpc>
            </a:pPr>
            <a:r>
              <a:rPr lang="en-US" sz="2000" b="1"/>
              <a:t>Case 2: When node to be deleted has two children</a:t>
            </a:r>
          </a:p>
          <a:p>
            <a:pPr eaLnBrk="1" hangingPunct="1">
              <a:lnSpc>
                <a:spcPct val="90000"/>
              </a:lnSpc>
            </a:pPr>
            <a:r>
              <a:rPr lang="en-US" sz="1800"/>
              <a:t>Algorithm: </a:t>
            </a:r>
            <a:r>
              <a:rPr lang="en-US" sz="1600" b="1"/>
              <a:t>DELB( INFO, LEFT, RIGHT, ROOT, LOC, PAR, SUC, PARSUC)</a:t>
            </a:r>
          </a:p>
          <a:p>
            <a:pPr eaLnBrk="1" hangingPunct="1">
              <a:lnSpc>
                <a:spcPct val="90000"/>
              </a:lnSpc>
              <a:buFontTx/>
              <a:buNone/>
            </a:pPr>
            <a:r>
              <a:rPr lang="en-US" sz="1600"/>
              <a:t>                           </a:t>
            </a:r>
            <a:r>
              <a:rPr lang="en-US" sz="1800"/>
              <a:t>This procedure deletes node N at location LOC where N have two children. PAR</a:t>
            </a:r>
          </a:p>
          <a:p>
            <a:pPr eaLnBrk="1" hangingPunct="1">
              <a:lnSpc>
                <a:spcPct val="90000"/>
              </a:lnSpc>
              <a:buFontTx/>
              <a:buNone/>
            </a:pPr>
            <a:r>
              <a:rPr lang="en-US" sz="1800"/>
              <a:t>                        gives the location of parent node of N or else PAR=NULL indicating N is the</a:t>
            </a:r>
          </a:p>
          <a:p>
            <a:pPr eaLnBrk="1" hangingPunct="1">
              <a:lnSpc>
                <a:spcPct val="90000"/>
              </a:lnSpc>
              <a:buFontTx/>
              <a:buNone/>
            </a:pPr>
            <a:r>
              <a:rPr lang="en-US" sz="1800"/>
              <a:t>                        root node. Pointer SUC gives the location of in order successor of N and PARSUC</a:t>
            </a:r>
          </a:p>
          <a:p>
            <a:pPr eaLnBrk="1" hangingPunct="1">
              <a:lnSpc>
                <a:spcPct val="90000"/>
              </a:lnSpc>
              <a:buFontTx/>
              <a:buNone/>
            </a:pPr>
            <a:r>
              <a:rPr lang="en-US" sz="1800"/>
              <a:t>                        gives the location of parent of in order successor </a:t>
            </a:r>
          </a:p>
          <a:p>
            <a:pPr eaLnBrk="1" hangingPunct="1">
              <a:lnSpc>
                <a:spcPct val="90000"/>
              </a:lnSpc>
              <a:buFontTx/>
              <a:buNone/>
            </a:pPr>
            <a:r>
              <a:rPr lang="en-US" sz="1800"/>
              <a:t>Step 1: (a) </a:t>
            </a:r>
            <a:r>
              <a:rPr lang="en-US" sz="1800" b="1"/>
              <a:t>Set PTR:=RIGHT[LOC] and SAVE:=LOC</a:t>
            </a:r>
          </a:p>
          <a:p>
            <a:pPr eaLnBrk="1" hangingPunct="1">
              <a:lnSpc>
                <a:spcPct val="90000"/>
              </a:lnSpc>
              <a:buFontTx/>
              <a:buNone/>
            </a:pPr>
            <a:r>
              <a:rPr lang="en-US" sz="1800" b="1"/>
              <a:t>            (b) Repeat while LEFT[PTR]</a:t>
            </a:r>
            <a:r>
              <a:rPr lang="en-US" sz="1800" b="1">
                <a:cs typeface="Times New Roman" pitchFamily="18" charset="0"/>
              </a:rPr>
              <a:t>≠NULL</a:t>
            </a:r>
          </a:p>
          <a:p>
            <a:pPr eaLnBrk="1" hangingPunct="1">
              <a:lnSpc>
                <a:spcPct val="90000"/>
              </a:lnSpc>
              <a:buFontTx/>
              <a:buNone/>
            </a:pPr>
            <a:r>
              <a:rPr lang="en-US" sz="1800" b="1">
                <a:cs typeface="Times New Roman" pitchFamily="18" charset="0"/>
              </a:rPr>
              <a:t>                  Set SAVE:=PTR and PTR:=LEFT[PTR]</a:t>
            </a:r>
          </a:p>
          <a:p>
            <a:pPr eaLnBrk="1" hangingPunct="1">
              <a:lnSpc>
                <a:spcPct val="90000"/>
              </a:lnSpc>
              <a:buFontTx/>
              <a:buNone/>
            </a:pPr>
            <a:r>
              <a:rPr lang="en-US" sz="1800" b="1">
                <a:cs typeface="Times New Roman" pitchFamily="18" charset="0"/>
              </a:rPr>
              <a:t>                  [End of Loop]</a:t>
            </a:r>
          </a:p>
          <a:p>
            <a:pPr eaLnBrk="1" hangingPunct="1">
              <a:lnSpc>
                <a:spcPct val="90000"/>
              </a:lnSpc>
              <a:buFontTx/>
              <a:buNone/>
            </a:pPr>
            <a:r>
              <a:rPr lang="en-US" sz="1800" b="1">
                <a:cs typeface="Times New Roman" pitchFamily="18" charset="0"/>
              </a:rPr>
              <a:t>            (c ) Set SUC:=PTR and PARSUC:=SAVE</a:t>
            </a:r>
          </a:p>
          <a:p>
            <a:pPr eaLnBrk="1" hangingPunct="1">
              <a:lnSpc>
                <a:spcPct val="90000"/>
              </a:lnSpc>
              <a:buFontTx/>
              <a:buNone/>
            </a:pPr>
            <a:r>
              <a:rPr lang="en-US" sz="1800" b="1">
                <a:cs typeface="Times New Roman" pitchFamily="18" charset="0"/>
              </a:rPr>
              <a:t>Step 2: CALL DELA(INFO,LEFT,RIGHT, ROOT,SUC,PARSUC)  </a:t>
            </a:r>
          </a:p>
          <a:p>
            <a:pPr eaLnBrk="1" hangingPunct="1">
              <a:lnSpc>
                <a:spcPct val="90000"/>
              </a:lnSpc>
              <a:buFontTx/>
              <a:buNone/>
            </a:pPr>
            <a:r>
              <a:rPr lang="en-US" sz="1800" b="1">
                <a:cs typeface="Times New Roman" pitchFamily="18" charset="0"/>
              </a:rPr>
              <a:t>Step 3: (a) If PAR ≠ NULL, then:</a:t>
            </a:r>
          </a:p>
          <a:p>
            <a:pPr eaLnBrk="1" hangingPunct="1">
              <a:lnSpc>
                <a:spcPct val="90000"/>
              </a:lnSpc>
              <a:buFontTx/>
              <a:buNone/>
            </a:pPr>
            <a:r>
              <a:rPr lang="en-US" sz="1800" b="1">
                <a:cs typeface="Times New Roman" pitchFamily="18" charset="0"/>
              </a:rPr>
              <a:t>                 If LOC = LEFT [PAR], then:</a:t>
            </a:r>
          </a:p>
          <a:p>
            <a:pPr eaLnBrk="1" hangingPunct="1">
              <a:lnSpc>
                <a:spcPct val="90000"/>
              </a:lnSpc>
              <a:buFontTx/>
              <a:buNone/>
            </a:pPr>
            <a:r>
              <a:rPr lang="en-US" sz="1800" b="1">
                <a:cs typeface="Times New Roman" pitchFamily="18" charset="0"/>
              </a:rPr>
              <a:t>                  Set LEFT[PAR]:=SUC</a:t>
            </a:r>
          </a:p>
          <a:p>
            <a:pPr eaLnBrk="1" hangingPunct="1">
              <a:lnSpc>
                <a:spcPct val="90000"/>
              </a:lnSpc>
              <a:buFontTx/>
              <a:buNone/>
            </a:pPr>
            <a:r>
              <a:rPr lang="en-US" sz="1800" b="1">
                <a:cs typeface="Times New Roman" pitchFamily="18" charset="0"/>
              </a:rPr>
              <a:t>                 Else:</a:t>
            </a:r>
          </a:p>
          <a:p>
            <a:pPr eaLnBrk="1" hangingPunct="1">
              <a:lnSpc>
                <a:spcPct val="90000"/>
              </a:lnSpc>
              <a:buFontTx/>
              <a:buNone/>
            </a:pPr>
            <a:r>
              <a:rPr lang="en-US" sz="1800" b="1">
                <a:cs typeface="Times New Roman" pitchFamily="18" charset="0"/>
              </a:rPr>
              <a:t>                 Set RIGHT[PAR]:=SUC</a:t>
            </a:r>
          </a:p>
          <a:p>
            <a:pPr eaLnBrk="1" hangingPunct="1">
              <a:lnSpc>
                <a:spcPct val="90000"/>
              </a:lnSpc>
              <a:buFontTx/>
              <a:buNone/>
            </a:pPr>
            <a:r>
              <a:rPr lang="en-US" sz="1800" b="1">
                <a:cs typeface="Times New Roman" pitchFamily="18" charset="0"/>
              </a:rPr>
              <a:t>                 [End of If structure]</a:t>
            </a:r>
          </a:p>
          <a:p>
            <a:pPr eaLnBrk="1" hangingPunct="1">
              <a:lnSpc>
                <a:spcPct val="90000"/>
              </a:lnSpc>
              <a:buFontTx/>
              <a:buNone/>
            </a:pPr>
            <a:r>
              <a:rPr lang="en-US" sz="1800" b="1">
                <a:cs typeface="Times New Roman" pitchFamily="18" charset="0"/>
              </a:rPr>
              <a:t>                 Else:</a:t>
            </a:r>
          </a:p>
          <a:p>
            <a:pPr eaLnBrk="1" hangingPunct="1">
              <a:lnSpc>
                <a:spcPct val="90000"/>
              </a:lnSpc>
              <a:buFontTx/>
              <a:buNone/>
            </a:pPr>
            <a:r>
              <a:rPr lang="en-US" sz="1800" b="1">
                <a:cs typeface="Times New Roman" pitchFamily="18" charset="0"/>
              </a:rPr>
              <a:t>                 Set ROOT:=SUC</a:t>
            </a:r>
          </a:p>
          <a:p>
            <a:pPr eaLnBrk="1" hangingPunct="1">
              <a:lnSpc>
                <a:spcPct val="90000"/>
              </a:lnSpc>
              <a:buFontTx/>
              <a:buNone/>
            </a:pPr>
            <a:r>
              <a:rPr lang="en-US" sz="1800" b="1">
                <a:cs typeface="Times New Roman" pitchFamily="18" charset="0"/>
              </a:rPr>
              <a:t>                 [End of If structure] </a:t>
            </a:r>
          </a:p>
          <a:p>
            <a:pPr eaLnBrk="1" hangingPunct="1">
              <a:lnSpc>
                <a:spcPct val="90000"/>
              </a:lnSpc>
              <a:buFontTx/>
              <a:buNone/>
            </a:pPr>
            <a:r>
              <a:rPr lang="en-US" sz="1800"/>
              <a:t>                     </a:t>
            </a:r>
            <a:endParaRPr lang="en-US" sz="1600"/>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99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299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299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2995">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995">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99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299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299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299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299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2995">
                                            <p:txEl>
                                              <p:pRg st="17" end="1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299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995">
                                            <p:txEl>
                                              <p:pRg st="19" end="1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299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3"/>
          <p:cNvSpPr>
            <a:spLocks noGrp="1" noChangeArrowheads="1"/>
          </p:cNvSpPr>
          <p:nvPr>
            <p:ph idx="1"/>
          </p:nvPr>
        </p:nvSpPr>
        <p:spPr>
          <a:xfrm>
            <a:off x="0" y="0"/>
            <a:ext cx="9144000" cy="6858000"/>
          </a:xfrm>
        </p:spPr>
        <p:txBody>
          <a:bodyPr/>
          <a:lstStyle/>
          <a:p>
            <a:pPr eaLnBrk="1" hangingPunct="1">
              <a:buFontTx/>
              <a:buNone/>
            </a:pPr>
            <a:r>
              <a:rPr lang="en-US"/>
              <a:t>                (b) Set LEFT[SUC]:=LEFT[LOC] and </a:t>
            </a:r>
          </a:p>
          <a:p>
            <a:pPr eaLnBrk="1" hangingPunct="1">
              <a:buFontTx/>
              <a:buNone/>
            </a:pPr>
            <a:r>
              <a:rPr lang="en-US"/>
              <a:t>                     Set RIGHT[SUC]:=RIGHT[LOC]</a:t>
            </a:r>
          </a:p>
          <a:p>
            <a:pPr eaLnBrk="1" hangingPunct="1"/>
            <a:r>
              <a:rPr lang="en-US"/>
              <a:t>Step 4: Return</a:t>
            </a:r>
          </a:p>
          <a:p>
            <a:pPr eaLnBrk="1" hangingPunct="1"/>
            <a:endParaRPr lang="en-US"/>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idx="1"/>
          </p:nvPr>
        </p:nvSpPr>
        <p:spPr>
          <a:xfrm>
            <a:off x="0" y="0"/>
            <a:ext cx="9144000" cy="6858000"/>
          </a:xfrm>
        </p:spPr>
        <p:txBody>
          <a:bodyPr>
            <a:normAutofit/>
          </a:bodyPr>
          <a:lstStyle/>
          <a:p>
            <a:pPr algn="ctr" eaLnBrk="1" hangingPunct="1">
              <a:buFontTx/>
              <a:buNone/>
            </a:pPr>
            <a:r>
              <a:rPr lang="en-US" b="1"/>
              <a:t>Heap</a:t>
            </a:r>
          </a:p>
          <a:p>
            <a:pPr eaLnBrk="1" hangingPunct="1"/>
            <a:r>
              <a:rPr lang="en-US"/>
              <a:t>Suppose H is a complete binary tree with n elements. Then H is called a heap or a maxheap if each node N of H has the property that value of N is greater than or equal to value at each of the children of N.</a:t>
            </a:r>
          </a:p>
          <a:p>
            <a:pPr eaLnBrk="1" hangingPunct="1"/>
            <a:r>
              <a:rPr lang="en-US"/>
              <a:t>                                                97</a:t>
            </a:r>
          </a:p>
          <a:p>
            <a:pPr eaLnBrk="1" hangingPunct="1">
              <a:buFontTx/>
              <a:buNone/>
            </a:pPr>
            <a:endParaRPr lang="en-US"/>
          </a:p>
          <a:p>
            <a:pPr eaLnBrk="1" hangingPunct="1">
              <a:buFontTx/>
              <a:buNone/>
            </a:pPr>
            <a:r>
              <a:rPr lang="en-US"/>
              <a:t>                                  88                                 95</a:t>
            </a:r>
          </a:p>
          <a:p>
            <a:pPr eaLnBrk="1" hangingPunct="1">
              <a:buFontTx/>
              <a:buNone/>
            </a:pPr>
            <a:endParaRPr lang="en-US"/>
          </a:p>
          <a:p>
            <a:pPr eaLnBrk="1" hangingPunct="1">
              <a:buFontTx/>
              <a:buNone/>
            </a:pPr>
            <a:r>
              <a:rPr lang="en-US"/>
              <a:t>               66                        55                 95                         48</a:t>
            </a:r>
          </a:p>
          <a:p>
            <a:pPr eaLnBrk="1" hangingPunct="1">
              <a:buFontTx/>
              <a:buNone/>
            </a:pPr>
            <a:endParaRPr lang="en-US"/>
          </a:p>
          <a:p>
            <a:pPr eaLnBrk="1" hangingPunct="1">
              <a:buFontTx/>
              <a:buNone/>
            </a:pPr>
            <a:r>
              <a:rPr lang="en-US"/>
              <a:t>   66                  35       48          55     62           77          25            38</a:t>
            </a:r>
          </a:p>
          <a:p>
            <a:pPr eaLnBrk="1" hangingPunct="1">
              <a:buFontTx/>
              <a:buNone/>
            </a:pPr>
            <a:endParaRPr lang="en-US"/>
          </a:p>
          <a:p>
            <a:pPr eaLnBrk="1" hangingPunct="1">
              <a:buFontTx/>
              <a:buNone/>
            </a:pPr>
            <a:r>
              <a:rPr lang="en-US"/>
              <a:t>18       40    30     26  24</a:t>
            </a:r>
          </a:p>
        </p:txBody>
      </p:sp>
      <p:sp>
        <p:nvSpPr>
          <p:cNvPr id="251907" name="Line 3"/>
          <p:cNvSpPr>
            <a:spLocks noChangeShapeType="1"/>
          </p:cNvSpPr>
          <p:nvPr/>
        </p:nvSpPr>
        <p:spPr bwMode="auto">
          <a:xfrm flipH="1">
            <a:off x="2971800" y="1905000"/>
            <a:ext cx="1143000" cy="685800"/>
          </a:xfrm>
          <a:prstGeom prst="line">
            <a:avLst/>
          </a:prstGeom>
          <a:noFill/>
          <a:ln w="9525">
            <a:solidFill>
              <a:schemeClr val="tx1"/>
            </a:solidFill>
            <a:round/>
            <a:headEnd/>
            <a:tailEnd/>
          </a:ln>
        </p:spPr>
        <p:txBody>
          <a:bodyPr/>
          <a:lstStyle/>
          <a:p>
            <a:endParaRPr lang="en-US"/>
          </a:p>
        </p:txBody>
      </p:sp>
      <p:sp>
        <p:nvSpPr>
          <p:cNvPr id="251908" name="Line 4"/>
          <p:cNvSpPr>
            <a:spLocks noChangeShapeType="1"/>
          </p:cNvSpPr>
          <p:nvPr/>
        </p:nvSpPr>
        <p:spPr bwMode="auto">
          <a:xfrm>
            <a:off x="4114800" y="1905000"/>
            <a:ext cx="1371600" cy="762000"/>
          </a:xfrm>
          <a:prstGeom prst="line">
            <a:avLst/>
          </a:prstGeom>
          <a:noFill/>
          <a:ln w="9525">
            <a:solidFill>
              <a:schemeClr val="tx1"/>
            </a:solidFill>
            <a:round/>
            <a:headEnd/>
            <a:tailEnd/>
          </a:ln>
        </p:spPr>
        <p:txBody>
          <a:bodyPr/>
          <a:lstStyle/>
          <a:p>
            <a:endParaRPr lang="en-US"/>
          </a:p>
        </p:txBody>
      </p:sp>
      <p:sp>
        <p:nvSpPr>
          <p:cNvPr id="251909" name="Line 5"/>
          <p:cNvSpPr>
            <a:spLocks noChangeShapeType="1"/>
          </p:cNvSpPr>
          <p:nvPr/>
        </p:nvSpPr>
        <p:spPr bwMode="auto">
          <a:xfrm flipH="1">
            <a:off x="1600200" y="2743200"/>
            <a:ext cx="1066800" cy="762000"/>
          </a:xfrm>
          <a:prstGeom prst="line">
            <a:avLst/>
          </a:prstGeom>
          <a:noFill/>
          <a:ln w="9525">
            <a:solidFill>
              <a:schemeClr val="tx1"/>
            </a:solidFill>
            <a:round/>
            <a:headEnd/>
            <a:tailEnd/>
          </a:ln>
        </p:spPr>
        <p:txBody>
          <a:bodyPr/>
          <a:lstStyle/>
          <a:p>
            <a:endParaRPr lang="en-US"/>
          </a:p>
        </p:txBody>
      </p:sp>
      <p:sp>
        <p:nvSpPr>
          <p:cNvPr id="251910" name="Line 6"/>
          <p:cNvSpPr>
            <a:spLocks noChangeShapeType="1"/>
          </p:cNvSpPr>
          <p:nvPr/>
        </p:nvSpPr>
        <p:spPr bwMode="auto">
          <a:xfrm>
            <a:off x="2819400" y="2819400"/>
            <a:ext cx="609600" cy="609600"/>
          </a:xfrm>
          <a:prstGeom prst="line">
            <a:avLst/>
          </a:prstGeom>
          <a:noFill/>
          <a:ln w="9525">
            <a:solidFill>
              <a:schemeClr val="tx1"/>
            </a:solidFill>
            <a:round/>
            <a:headEnd/>
            <a:tailEnd/>
          </a:ln>
        </p:spPr>
        <p:txBody>
          <a:bodyPr/>
          <a:lstStyle/>
          <a:p>
            <a:endParaRPr lang="en-US"/>
          </a:p>
        </p:txBody>
      </p:sp>
      <p:sp>
        <p:nvSpPr>
          <p:cNvPr id="251911" name="Line 7"/>
          <p:cNvSpPr>
            <a:spLocks noChangeShapeType="1"/>
          </p:cNvSpPr>
          <p:nvPr/>
        </p:nvSpPr>
        <p:spPr bwMode="auto">
          <a:xfrm flipH="1">
            <a:off x="5181600" y="2819400"/>
            <a:ext cx="457200" cy="685800"/>
          </a:xfrm>
          <a:prstGeom prst="line">
            <a:avLst/>
          </a:prstGeom>
          <a:noFill/>
          <a:ln w="9525">
            <a:solidFill>
              <a:schemeClr val="tx1"/>
            </a:solidFill>
            <a:round/>
            <a:headEnd/>
            <a:tailEnd/>
          </a:ln>
        </p:spPr>
        <p:txBody>
          <a:bodyPr/>
          <a:lstStyle/>
          <a:p>
            <a:endParaRPr lang="en-US"/>
          </a:p>
        </p:txBody>
      </p:sp>
      <p:sp>
        <p:nvSpPr>
          <p:cNvPr id="251912" name="Line 8"/>
          <p:cNvSpPr>
            <a:spLocks noChangeShapeType="1"/>
          </p:cNvSpPr>
          <p:nvPr/>
        </p:nvSpPr>
        <p:spPr bwMode="auto">
          <a:xfrm>
            <a:off x="5638800" y="2819400"/>
            <a:ext cx="1524000" cy="762000"/>
          </a:xfrm>
          <a:prstGeom prst="line">
            <a:avLst/>
          </a:prstGeom>
          <a:noFill/>
          <a:ln w="9525">
            <a:solidFill>
              <a:schemeClr val="tx1"/>
            </a:solidFill>
            <a:round/>
            <a:headEnd/>
            <a:tailEnd/>
          </a:ln>
        </p:spPr>
        <p:txBody>
          <a:bodyPr/>
          <a:lstStyle/>
          <a:p>
            <a:endParaRPr lang="en-US"/>
          </a:p>
        </p:txBody>
      </p:sp>
      <p:sp>
        <p:nvSpPr>
          <p:cNvPr id="251913" name="Line 9"/>
          <p:cNvSpPr>
            <a:spLocks noChangeShapeType="1"/>
          </p:cNvSpPr>
          <p:nvPr/>
        </p:nvSpPr>
        <p:spPr bwMode="auto">
          <a:xfrm flipH="1">
            <a:off x="533400" y="3657600"/>
            <a:ext cx="762000" cy="685800"/>
          </a:xfrm>
          <a:prstGeom prst="line">
            <a:avLst/>
          </a:prstGeom>
          <a:noFill/>
          <a:ln w="9525">
            <a:solidFill>
              <a:schemeClr val="tx1"/>
            </a:solidFill>
            <a:round/>
            <a:headEnd/>
            <a:tailEnd/>
          </a:ln>
        </p:spPr>
        <p:txBody>
          <a:bodyPr/>
          <a:lstStyle/>
          <a:p>
            <a:endParaRPr lang="en-US"/>
          </a:p>
        </p:txBody>
      </p:sp>
      <p:sp>
        <p:nvSpPr>
          <p:cNvPr id="251914" name="Line 10"/>
          <p:cNvSpPr>
            <a:spLocks noChangeShapeType="1"/>
          </p:cNvSpPr>
          <p:nvPr/>
        </p:nvSpPr>
        <p:spPr bwMode="auto">
          <a:xfrm>
            <a:off x="1295400" y="3657600"/>
            <a:ext cx="762000" cy="762000"/>
          </a:xfrm>
          <a:prstGeom prst="line">
            <a:avLst/>
          </a:prstGeom>
          <a:noFill/>
          <a:ln w="9525">
            <a:solidFill>
              <a:schemeClr val="tx1"/>
            </a:solidFill>
            <a:round/>
            <a:headEnd/>
            <a:tailEnd/>
          </a:ln>
        </p:spPr>
        <p:txBody>
          <a:bodyPr/>
          <a:lstStyle/>
          <a:p>
            <a:endParaRPr lang="en-US"/>
          </a:p>
        </p:txBody>
      </p:sp>
      <p:sp>
        <p:nvSpPr>
          <p:cNvPr id="251915" name="Line 11"/>
          <p:cNvSpPr>
            <a:spLocks noChangeShapeType="1"/>
          </p:cNvSpPr>
          <p:nvPr/>
        </p:nvSpPr>
        <p:spPr bwMode="auto">
          <a:xfrm flipH="1">
            <a:off x="2971800" y="3733800"/>
            <a:ext cx="381000" cy="609600"/>
          </a:xfrm>
          <a:prstGeom prst="line">
            <a:avLst/>
          </a:prstGeom>
          <a:noFill/>
          <a:ln w="9525">
            <a:solidFill>
              <a:schemeClr val="tx1"/>
            </a:solidFill>
            <a:round/>
            <a:headEnd/>
            <a:tailEnd/>
          </a:ln>
        </p:spPr>
        <p:txBody>
          <a:bodyPr/>
          <a:lstStyle/>
          <a:p>
            <a:endParaRPr lang="en-US"/>
          </a:p>
        </p:txBody>
      </p:sp>
      <p:sp>
        <p:nvSpPr>
          <p:cNvPr id="251916" name="Line 12"/>
          <p:cNvSpPr>
            <a:spLocks noChangeShapeType="1"/>
          </p:cNvSpPr>
          <p:nvPr/>
        </p:nvSpPr>
        <p:spPr bwMode="auto">
          <a:xfrm>
            <a:off x="3352800" y="3733800"/>
            <a:ext cx="533400" cy="685800"/>
          </a:xfrm>
          <a:prstGeom prst="line">
            <a:avLst/>
          </a:prstGeom>
          <a:noFill/>
          <a:ln w="9525">
            <a:solidFill>
              <a:schemeClr val="tx1"/>
            </a:solidFill>
            <a:round/>
            <a:headEnd/>
            <a:tailEnd/>
          </a:ln>
        </p:spPr>
        <p:txBody>
          <a:bodyPr/>
          <a:lstStyle/>
          <a:p>
            <a:endParaRPr lang="en-US"/>
          </a:p>
        </p:txBody>
      </p:sp>
      <p:sp>
        <p:nvSpPr>
          <p:cNvPr id="251917" name="Line 13"/>
          <p:cNvSpPr>
            <a:spLocks noChangeShapeType="1"/>
          </p:cNvSpPr>
          <p:nvPr/>
        </p:nvSpPr>
        <p:spPr bwMode="auto">
          <a:xfrm flipH="1">
            <a:off x="4724400" y="3657600"/>
            <a:ext cx="304800" cy="685800"/>
          </a:xfrm>
          <a:prstGeom prst="line">
            <a:avLst/>
          </a:prstGeom>
          <a:noFill/>
          <a:ln w="9525">
            <a:solidFill>
              <a:schemeClr val="tx1"/>
            </a:solidFill>
            <a:round/>
            <a:headEnd/>
            <a:tailEnd/>
          </a:ln>
        </p:spPr>
        <p:txBody>
          <a:bodyPr/>
          <a:lstStyle/>
          <a:p>
            <a:endParaRPr lang="en-US"/>
          </a:p>
        </p:txBody>
      </p:sp>
      <p:sp>
        <p:nvSpPr>
          <p:cNvPr id="251918" name="Line 14"/>
          <p:cNvSpPr>
            <a:spLocks noChangeShapeType="1"/>
          </p:cNvSpPr>
          <p:nvPr/>
        </p:nvSpPr>
        <p:spPr bwMode="auto">
          <a:xfrm>
            <a:off x="5029200" y="3657600"/>
            <a:ext cx="685800" cy="762000"/>
          </a:xfrm>
          <a:prstGeom prst="line">
            <a:avLst/>
          </a:prstGeom>
          <a:noFill/>
          <a:ln w="9525">
            <a:solidFill>
              <a:schemeClr val="tx1"/>
            </a:solidFill>
            <a:round/>
            <a:headEnd/>
            <a:tailEnd/>
          </a:ln>
        </p:spPr>
        <p:txBody>
          <a:bodyPr/>
          <a:lstStyle/>
          <a:p>
            <a:endParaRPr lang="en-US"/>
          </a:p>
        </p:txBody>
      </p:sp>
      <p:sp>
        <p:nvSpPr>
          <p:cNvPr id="251919" name="Line 15"/>
          <p:cNvSpPr>
            <a:spLocks noChangeShapeType="1"/>
          </p:cNvSpPr>
          <p:nvPr/>
        </p:nvSpPr>
        <p:spPr bwMode="auto">
          <a:xfrm flipH="1">
            <a:off x="6858000" y="3657600"/>
            <a:ext cx="304800" cy="762000"/>
          </a:xfrm>
          <a:prstGeom prst="line">
            <a:avLst/>
          </a:prstGeom>
          <a:noFill/>
          <a:ln w="9525">
            <a:solidFill>
              <a:schemeClr val="tx1"/>
            </a:solidFill>
            <a:round/>
            <a:headEnd/>
            <a:tailEnd/>
          </a:ln>
        </p:spPr>
        <p:txBody>
          <a:bodyPr/>
          <a:lstStyle/>
          <a:p>
            <a:endParaRPr lang="en-US"/>
          </a:p>
        </p:txBody>
      </p:sp>
      <p:sp>
        <p:nvSpPr>
          <p:cNvPr id="251920" name="Line 16"/>
          <p:cNvSpPr>
            <a:spLocks noChangeShapeType="1"/>
          </p:cNvSpPr>
          <p:nvPr/>
        </p:nvSpPr>
        <p:spPr bwMode="auto">
          <a:xfrm>
            <a:off x="7239000" y="3657600"/>
            <a:ext cx="762000" cy="685800"/>
          </a:xfrm>
          <a:prstGeom prst="line">
            <a:avLst/>
          </a:prstGeom>
          <a:noFill/>
          <a:ln w="9525">
            <a:solidFill>
              <a:schemeClr val="tx1"/>
            </a:solidFill>
            <a:round/>
            <a:headEnd/>
            <a:tailEnd/>
          </a:ln>
        </p:spPr>
        <p:txBody>
          <a:bodyPr/>
          <a:lstStyle/>
          <a:p>
            <a:endParaRPr lang="en-US"/>
          </a:p>
        </p:txBody>
      </p:sp>
      <p:sp>
        <p:nvSpPr>
          <p:cNvPr id="251921" name="Line 17"/>
          <p:cNvSpPr>
            <a:spLocks noChangeShapeType="1"/>
          </p:cNvSpPr>
          <p:nvPr/>
        </p:nvSpPr>
        <p:spPr bwMode="auto">
          <a:xfrm flipH="1">
            <a:off x="228600" y="4572000"/>
            <a:ext cx="152400" cy="685800"/>
          </a:xfrm>
          <a:prstGeom prst="line">
            <a:avLst/>
          </a:prstGeom>
          <a:noFill/>
          <a:ln w="9525">
            <a:solidFill>
              <a:schemeClr val="tx1"/>
            </a:solidFill>
            <a:round/>
            <a:headEnd/>
            <a:tailEnd/>
          </a:ln>
        </p:spPr>
        <p:txBody>
          <a:bodyPr/>
          <a:lstStyle/>
          <a:p>
            <a:endParaRPr lang="en-US"/>
          </a:p>
        </p:txBody>
      </p:sp>
      <p:sp>
        <p:nvSpPr>
          <p:cNvPr id="251922" name="Line 18"/>
          <p:cNvSpPr>
            <a:spLocks noChangeShapeType="1"/>
          </p:cNvSpPr>
          <p:nvPr/>
        </p:nvSpPr>
        <p:spPr bwMode="auto">
          <a:xfrm>
            <a:off x="381000" y="4572000"/>
            <a:ext cx="609600" cy="685800"/>
          </a:xfrm>
          <a:prstGeom prst="line">
            <a:avLst/>
          </a:prstGeom>
          <a:noFill/>
          <a:ln w="9525">
            <a:solidFill>
              <a:schemeClr val="tx1"/>
            </a:solidFill>
            <a:round/>
            <a:headEnd/>
            <a:tailEnd/>
          </a:ln>
        </p:spPr>
        <p:txBody>
          <a:bodyPr/>
          <a:lstStyle/>
          <a:p>
            <a:endParaRPr lang="en-US"/>
          </a:p>
        </p:txBody>
      </p:sp>
      <p:sp>
        <p:nvSpPr>
          <p:cNvPr id="251923" name="Line 19"/>
          <p:cNvSpPr>
            <a:spLocks noChangeShapeType="1"/>
          </p:cNvSpPr>
          <p:nvPr/>
        </p:nvSpPr>
        <p:spPr bwMode="auto">
          <a:xfrm flipH="1">
            <a:off x="1676400" y="4572000"/>
            <a:ext cx="457200" cy="609600"/>
          </a:xfrm>
          <a:prstGeom prst="line">
            <a:avLst/>
          </a:prstGeom>
          <a:noFill/>
          <a:ln w="9525">
            <a:solidFill>
              <a:schemeClr val="tx1"/>
            </a:solidFill>
            <a:round/>
            <a:headEnd/>
            <a:tailEnd/>
          </a:ln>
        </p:spPr>
        <p:txBody>
          <a:bodyPr/>
          <a:lstStyle/>
          <a:p>
            <a:endParaRPr lang="en-US"/>
          </a:p>
        </p:txBody>
      </p:sp>
      <p:sp>
        <p:nvSpPr>
          <p:cNvPr id="251924" name="Line 20"/>
          <p:cNvSpPr>
            <a:spLocks noChangeShapeType="1"/>
          </p:cNvSpPr>
          <p:nvPr/>
        </p:nvSpPr>
        <p:spPr bwMode="auto">
          <a:xfrm>
            <a:off x="2133600" y="4572000"/>
            <a:ext cx="152400" cy="609600"/>
          </a:xfrm>
          <a:prstGeom prst="line">
            <a:avLst/>
          </a:prstGeom>
          <a:noFill/>
          <a:ln w="9525">
            <a:solidFill>
              <a:schemeClr val="tx1"/>
            </a:solidFill>
            <a:round/>
            <a:headEnd/>
            <a:tailEnd/>
          </a:ln>
        </p:spPr>
        <p:txBody>
          <a:bodyPr/>
          <a:lstStyle/>
          <a:p>
            <a:endParaRPr lang="en-US"/>
          </a:p>
        </p:txBody>
      </p:sp>
      <p:sp>
        <p:nvSpPr>
          <p:cNvPr id="251925" name="Line 21"/>
          <p:cNvSpPr>
            <a:spLocks noChangeShapeType="1"/>
          </p:cNvSpPr>
          <p:nvPr/>
        </p:nvSpPr>
        <p:spPr bwMode="auto">
          <a:xfrm flipH="1">
            <a:off x="2819400" y="4572000"/>
            <a:ext cx="152400" cy="685800"/>
          </a:xfrm>
          <a:prstGeom prst="line">
            <a:avLst/>
          </a:prstGeom>
          <a:noFill/>
          <a:ln w="9525">
            <a:solidFill>
              <a:schemeClr val="tx1"/>
            </a:solidFill>
            <a:round/>
            <a:headEnd/>
            <a:tailEnd/>
          </a:ln>
        </p:spPr>
        <p:txBody>
          <a:bodyPr/>
          <a:lstStyle/>
          <a:p>
            <a:endParaRPr lang="en-US"/>
          </a:p>
        </p:txBody>
      </p:sp>
      <p:sp>
        <p:nvSpPr>
          <p:cNvPr id="22" name="Footer Placeholder 21"/>
          <p:cNvSpPr>
            <a:spLocks noGrp="1"/>
          </p:cNvSpPr>
          <p:nvPr>
            <p:ph type="ftr" sz="quarter" idx="11"/>
          </p:nvPr>
        </p:nvSpPr>
        <p:spPr/>
        <p:txBody>
          <a:bodyPr/>
          <a:lstStyle/>
          <a:p>
            <a:r>
              <a:rPr lang="en-US"/>
              <a:t>www.csemcq.com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idx="1"/>
          </p:nvPr>
        </p:nvSpPr>
        <p:spPr>
          <a:xfrm>
            <a:off x="0" y="0"/>
            <a:ext cx="9144000" cy="6858000"/>
          </a:xfrm>
        </p:spPr>
        <p:txBody>
          <a:bodyPr>
            <a:normAutofit/>
          </a:bodyPr>
          <a:lstStyle/>
          <a:p>
            <a:pPr eaLnBrk="1" hangingPunct="1"/>
            <a:r>
              <a:rPr lang="en-US"/>
              <a:t>Analogously, a minheap is a heap such that value at N is less than or equal to the value of each of its children. Heap is more efficiently implemented through array rather than linked list. In a heap, the location of parent of a node  PTR is given by PTR/2</a:t>
            </a:r>
          </a:p>
          <a:p>
            <a:pPr algn="ctr" eaLnBrk="1" hangingPunct="1">
              <a:buFontTx/>
              <a:buNone/>
            </a:pPr>
            <a:r>
              <a:rPr lang="en-US" b="1"/>
              <a:t>Inserting an element in a Heap</a:t>
            </a:r>
          </a:p>
          <a:p>
            <a:pPr eaLnBrk="1" hangingPunct="1">
              <a:buFontTx/>
              <a:buNone/>
            </a:pPr>
            <a:r>
              <a:rPr lang="en-US"/>
              <a:t>    Suppose H is a heap with N elements, and suppose an ITEM of information is given. We insert ITEM into the heap H as follows:</a:t>
            </a:r>
          </a:p>
          <a:p>
            <a:pPr eaLnBrk="1" hangingPunct="1">
              <a:buFontTx/>
              <a:buNone/>
            </a:pPr>
            <a:endParaRPr lang="en-US"/>
          </a:p>
          <a:p>
            <a:pPr eaLnBrk="1" hangingPunct="1"/>
            <a:r>
              <a:rPr lang="en-US"/>
              <a:t>First adjoin the ITEM at the end of H so that H is still a complete tree but not necessarily a heap</a:t>
            </a:r>
          </a:p>
          <a:p>
            <a:pPr eaLnBrk="1" hangingPunct="1">
              <a:buFontTx/>
              <a:buNone/>
            </a:pPr>
            <a:endParaRPr lang="en-US"/>
          </a:p>
          <a:p>
            <a:pPr eaLnBrk="1" hangingPunct="1"/>
            <a:r>
              <a:rPr lang="en-US"/>
              <a:t>Then let the ITEM rise to its appropriate place in H so that H is finally a heap</a:t>
            </a:r>
          </a:p>
          <a:p>
            <a:pPr eaLnBrk="1" hangingPunct="1"/>
            <a:endParaRPr lang="en-US"/>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idx="1"/>
          </p:nvPr>
        </p:nvSpPr>
        <p:spPr>
          <a:xfrm>
            <a:off x="0" y="0"/>
            <a:ext cx="9144000" cy="6858000"/>
          </a:xfrm>
        </p:spPr>
        <p:txBody>
          <a:bodyPr/>
          <a:lstStyle/>
          <a:p>
            <a:pPr eaLnBrk="1" hangingPunct="1"/>
            <a:r>
              <a:rPr lang="en-US" sz="2000"/>
              <a:t>Algorithm: INSHEAP(  TREE, N, ITEM)</a:t>
            </a:r>
          </a:p>
          <a:p>
            <a:pPr eaLnBrk="1" hangingPunct="1">
              <a:buFontTx/>
              <a:buNone/>
            </a:pPr>
            <a:r>
              <a:rPr lang="en-US" sz="2000"/>
              <a:t>                   A heap H with N elements is stored in the array TREE and an ITEM of</a:t>
            </a:r>
          </a:p>
          <a:p>
            <a:pPr eaLnBrk="1" hangingPunct="1">
              <a:buFontTx/>
              <a:buNone/>
            </a:pPr>
            <a:r>
              <a:rPr lang="en-US" sz="2000"/>
              <a:t>                   information is given. This procedure inserts the ITEM as the new element</a:t>
            </a:r>
          </a:p>
          <a:p>
            <a:pPr eaLnBrk="1" hangingPunct="1">
              <a:buFontTx/>
              <a:buNone/>
            </a:pPr>
            <a:r>
              <a:rPr lang="en-US" sz="2000"/>
              <a:t>                  of H. PTR gives the location of  ITEM as it rises in the tree and PAR</a:t>
            </a:r>
          </a:p>
          <a:p>
            <a:pPr eaLnBrk="1" hangingPunct="1">
              <a:buFontTx/>
              <a:buNone/>
            </a:pPr>
            <a:r>
              <a:rPr lang="en-US" sz="2000"/>
              <a:t>                  denotes the parent of  ITEM</a:t>
            </a:r>
          </a:p>
          <a:p>
            <a:pPr eaLnBrk="1" hangingPunct="1"/>
            <a:r>
              <a:rPr lang="en-US" sz="2000"/>
              <a:t>Step 1: Set N:= N +1 and PTR:=N</a:t>
            </a:r>
          </a:p>
          <a:p>
            <a:pPr eaLnBrk="1" hangingPunct="1"/>
            <a:r>
              <a:rPr lang="en-US" sz="2000"/>
              <a:t>Step 2: Repeat Step 3 to 6 while PTR &gt; 1</a:t>
            </a:r>
          </a:p>
          <a:p>
            <a:pPr eaLnBrk="1" hangingPunct="1">
              <a:buFontTx/>
              <a:buNone/>
            </a:pPr>
            <a:r>
              <a:rPr lang="en-US" sz="2000"/>
              <a:t>                 Set PAR:=PTR/2</a:t>
            </a:r>
          </a:p>
          <a:p>
            <a:pPr eaLnBrk="1" hangingPunct="1">
              <a:buFontTx/>
              <a:buNone/>
            </a:pPr>
            <a:r>
              <a:rPr lang="en-US" sz="2000"/>
              <a:t>                 If ITEM </a:t>
            </a:r>
            <a:r>
              <a:rPr lang="en-US" sz="2000">
                <a:cs typeface="Times New Roman" pitchFamily="18" charset="0"/>
              </a:rPr>
              <a:t>≤</a:t>
            </a:r>
            <a:r>
              <a:rPr lang="en-US" sz="2000"/>
              <a:t> TREE[PAR], then:</a:t>
            </a:r>
          </a:p>
          <a:p>
            <a:pPr eaLnBrk="1" hangingPunct="1">
              <a:buFontTx/>
              <a:buNone/>
            </a:pPr>
            <a:r>
              <a:rPr lang="en-US" sz="2000"/>
              <a:t>                  Set TREE[PTR]:=ITEM</a:t>
            </a:r>
          </a:p>
          <a:p>
            <a:pPr eaLnBrk="1" hangingPunct="1">
              <a:buFontTx/>
              <a:buNone/>
            </a:pPr>
            <a:r>
              <a:rPr lang="en-US" sz="2000"/>
              <a:t>                  Return</a:t>
            </a:r>
          </a:p>
          <a:p>
            <a:pPr eaLnBrk="1" hangingPunct="1">
              <a:buFontTx/>
              <a:buNone/>
            </a:pPr>
            <a:r>
              <a:rPr lang="en-US" sz="2000"/>
              <a:t>                  Set TREE[PTR]:=TREE[PAR]</a:t>
            </a:r>
          </a:p>
          <a:p>
            <a:pPr eaLnBrk="1" hangingPunct="1">
              <a:buFontTx/>
              <a:buNone/>
            </a:pPr>
            <a:r>
              <a:rPr lang="en-US" sz="2000"/>
              <a:t>                  [End of If structure]</a:t>
            </a:r>
          </a:p>
          <a:p>
            <a:pPr eaLnBrk="1" hangingPunct="1">
              <a:buFontTx/>
              <a:buNone/>
            </a:pPr>
            <a:r>
              <a:rPr lang="en-US" sz="2000"/>
              <a:t>                 Set PTR:=PAR</a:t>
            </a:r>
          </a:p>
          <a:p>
            <a:pPr eaLnBrk="1" hangingPunct="1">
              <a:buFontTx/>
              <a:buNone/>
            </a:pPr>
            <a:r>
              <a:rPr lang="en-US" sz="2000"/>
              <a:t>                 [End of Loop]</a:t>
            </a:r>
          </a:p>
          <a:p>
            <a:pPr eaLnBrk="1" hangingPunct="1"/>
            <a:r>
              <a:rPr lang="en-US" sz="2000"/>
              <a:t>Step 3: Set TREE[1]:=ITEM</a:t>
            </a:r>
          </a:p>
          <a:p>
            <a:pPr eaLnBrk="1" hangingPunct="1"/>
            <a:r>
              <a:rPr lang="en-US" sz="2000"/>
              <a:t>Step 4: Return </a:t>
            </a:r>
          </a:p>
          <a:p>
            <a:pPr eaLnBrk="1" hangingPunct="1"/>
            <a:endParaRPr lang="en-US" sz="2000"/>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idx="1"/>
          </p:nvPr>
        </p:nvSpPr>
        <p:spPr>
          <a:xfrm>
            <a:off x="0" y="0"/>
            <a:ext cx="9144000" cy="6858000"/>
          </a:xfrm>
        </p:spPr>
        <p:txBody>
          <a:bodyPr/>
          <a:lstStyle/>
          <a:p>
            <a:pPr algn="ctr" eaLnBrk="1" hangingPunct="1">
              <a:buFontTx/>
              <a:buNone/>
            </a:pPr>
            <a:r>
              <a:rPr lang="en-US" b="1"/>
              <a:t>Deleting the root node in a heap</a:t>
            </a:r>
          </a:p>
          <a:p>
            <a:pPr eaLnBrk="1" hangingPunct="1">
              <a:buFontTx/>
              <a:buNone/>
            </a:pPr>
            <a:r>
              <a:rPr lang="en-US"/>
              <a:t>    Suppose H is a heap with N elements and suppose we want to delete the root R of H. This is accomplished as follows:</a:t>
            </a:r>
          </a:p>
          <a:p>
            <a:pPr eaLnBrk="1" hangingPunct="1"/>
            <a:r>
              <a:rPr lang="en-US"/>
              <a:t>Assign the root R to some variable ITEM</a:t>
            </a:r>
          </a:p>
          <a:p>
            <a:pPr eaLnBrk="1" hangingPunct="1"/>
            <a:r>
              <a:rPr lang="en-US"/>
              <a:t>Replace the deleted node R by last node L of H so that H is still a complete tree but not necessarily a heap</a:t>
            </a:r>
          </a:p>
          <a:p>
            <a:pPr eaLnBrk="1" hangingPunct="1"/>
            <a:r>
              <a:rPr lang="en-US"/>
              <a:t>Let L sink to its appropriate place in H so that H is finally a heap</a:t>
            </a:r>
          </a:p>
          <a:p>
            <a:pPr eaLnBrk="1" hangingPunct="1"/>
            <a:endParaRPr lang="en-US"/>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noChangeArrowheads="1"/>
          </p:cNvSpPr>
          <p:nvPr>
            <p:ph idx="1"/>
          </p:nvPr>
        </p:nvSpPr>
        <p:spPr>
          <a:xfrm>
            <a:off x="0" y="0"/>
            <a:ext cx="9144000" cy="6858000"/>
          </a:xfrm>
        </p:spPr>
        <p:txBody>
          <a:bodyPr/>
          <a:lstStyle/>
          <a:p>
            <a:pPr eaLnBrk="1" hangingPunct="1">
              <a:lnSpc>
                <a:spcPct val="90000"/>
              </a:lnSpc>
            </a:pPr>
            <a:r>
              <a:rPr lang="en-US" sz="2000" b="1" dirty="0"/>
              <a:t>Tree Terminology</a:t>
            </a:r>
          </a:p>
          <a:p>
            <a:pPr eaLnBrk="1" hangingPunct="1">
              <a:lnSpc>
                <a:spcPct val="90000"/>
              </a:lnSpc>
            </a:pPr>
            <a:r>
              <a:rPr lang="en-US" sz="2000" b="1" dirty="0"/>
              <a:t>Parent node-</a:t>
            </a:r>
            <a:r>
              <a:rPr lang="en-US" sz="2000" dirty="0"/>
              <a:t> If N is a node in T with left successor S</a:t>
            </a:r>
            <a:r>
              <a:rPr lang="en-US" sz="2000" baseline="-25000" dirty="0"/>
              <a:t>1 </a:t>
            </a:r>
            <a:r>
              <a:rPr lang="en-US" sz="2000" dirty="0"/>
              <a:t>and right successor S</a:t>
            </a:r>
            <a:r>
              <a:rPr lang="en-US" sz="2000" baseline="-25000" dirty="0"/>
              <a:t>2</a:t>
            </a:r>
            <a:r>
              <a:rPr lang="en-US" sz="2000" dirty="0"/>
              <a:t>, then N is called father or parent of S</a:t>
            </a:r>
            <a:r>
              <a:rPr lang="en-US" sz="2000" baseline="-25000" dirty="0"/>
              <a:t>1</a:t>
            </a:r>
            <a:r>
              <a:rPr lang="en-US" sz="2000" dirty="0"/>
              <a:t> and S</a:t>
            </a:r>
            <a:r>
              <a:rPr lang="en-US" sz="2000" baseline="-25000" dirty="0"/>
              <a:t>2</a:t>
            </a:r>
            <a:r>
              <a:rPr lang="en-US" sz="2000" dirty="0"/>
              <a:t>. Similarly, S</a:t>
            </a:r>
            <a:r>
              <a:rPr lang="en-US" sz="2000" baseline="-25000" dirty="0"/>
              <a:t>1</a:t>
            </a:r>
            <a:r>
              <a:rPr lang="en-US" sz="2000" dirty="0"/>
              <a:t> is called left child of N and S</a:t>
            </a:r>
            <a:r>
              <a:rPr lang="en-US" sz="2000" baseline="-25000" dirty="0"/>
              <a:t>2</a:t>
            </a:r>
            <a:r>
              <a:rPr lang="en-US" sz="2000" dirty="0"/>
              <a:t> is called the right child of N. The child node is also called the </a:t>
            </a:r>
            <a:r>
              <a:rPr lang="en-US" sz="2000" dirty="0">
                <a:solidFill>
                  <a:srgbClr val="FF0000"/>
                </a:solidFill>
              </a:rPr>
              <a:t>descendant </a:t>
            </a:r>
            <a:r>
              <a:rPr lang="en-US" sz="2000" dirty="0"/>
              <a:t>of a node N. Parent node is called </a:t>
            </a:r>
            <a:r>
              <a:rPr lang="en-US" sz="2000" dirty="0">
                <a:solidFill>
                  <a:srgbClr val="FF0000"/>
                </a:solidFill>
              </a:rPr>
              <a:t>predecessor</a:t>
            </a:r>
            <a:r>
              <a:rPr lang="en-US" sz="2000" dirty="0"/>
              <a:t> of node N.</a:t>
            </a:r>
          </a:p>
          <a:p>
            <a:pPr eaLnBrk="1" hangingPunct="1">
              <a:lnSpc>
                <a:spcPct val="90000"/>
              </a:lnSpc>
            </a:pPr>
            <a:r>
              <a:rPr lang="en-US" sz="2000" b="1" dirty="0"/>
              <a:t>Siblings-</a:t>
            </a:r>
            <a:r>
              <a:rPr lang="en-US" sz="2000" dirty="0"/>
              <a:t> The child nodes with same parent are called siblings</a:t>
            </a:r>
          </a:p>
          <a:p>
            <a:pPr eaLnBrk="1" hangingPunct="1">
              <a:lnSpc>
                <a:spcPct val="90000"/>
              </a:lnSpc>
            </a:pPr>
            <a:r>
              <a:rPr lang="en-US" sz="2000" b="1" dirty="0"/>
              <a:t>Level of element-</a:t>
            </a:r>
            <a:r>
              <a:rPr lang="en-US" sz="2000" dirty="0"/>
              <a:t> Each node in tree is assigned a level number. By definition, root of the tree is at level 0;its children, if any, are at level 1; their children, if any, are at level 2; and so on. Thus a node is assigned a level number one more than the level number of its parent </a:t>
            </a:r>
          </a:p>
          <a:p>
            <a:pPr eaLnBrk="1" hangingPunct="1">
              <a:lnSpc>
                <a:spcPct val="90000"/>
              </a:lnSpc>
            </a:pPr>
            <a:r>
              <a:rPr lang="en-US" sz="2000" b="1" dirty="0"/>
              <a:t>Depth/Height of Tree-</a:t>
            </a:r>
            <a:r>
              <a:rPr lang="en-US" sz="2000" dirty="0"/>
              <a:t> The height or depth of tree is </a:t>
            </a:r>
            <a:r>
              <a:rPr lang="en-US" b="1" i="1" dirty="0">
                <a:solidFill>
                  <a:srgbClr val="FF33CC"/>
                </a:solidFill>
              </a:rPr>
              <a:t>maximum number of nodes  in a branch</a:t>
            </a:r>
            <a:r>
              <a:rPr lang="en-US" sz="2000" dirty="0"/>
              <a:t> . It is </a:t>
            </a:r>
            <a:r>
              <a:rPr lang="en-US" b="1" dirty="0">
                <a:solidFill>
                  <a:srgbClr val="FF33CC"/>
                </a:solidFill>
              </a:rPr>
              <a:t>one more than the maximum level number</a:t>
            </a:r>
            <a:r>
              <a:rPr lang="en-US" sz="2000" dirty="0"/>
              <a:t> of the tree.</a:t>
            </a:r>
          </a:p>
          <a:p>
            <a:pPr eaLnBrk="1" hangingPunct="1">
              <a:lnSpc>
                <a:spcPct val="90000"/>
              </a:lnSpc>
            </a:pPr>
            <a:r>
              <a:rPr lang="en-US" sz="2000" b="1" dirty="0"/>
              <a:t>Degree of an element-</a:t>
            </a:r>
            <a:r>
              <a:rPr lang="en-US" sz="2000" dirty="0"/>
              <a:t> The degree of a node in a tree is number of children it has. The degree of leaf node is zero.</a:t>
            </a:r>
          </a:p>
          <a:p>
            <a:pPr eaLnBrk="1" hangingPunct="1">
              <a:lnSpc>
                <a:spcPct val="90000"/>
              </a:lnSpc>
            </a:pPr>
            <a:r>
              <a:rPr lang="en-US" sz="2000" b="1" dirty="0"/>
              <a:t>Degree of Tree-</a:t>
            </a:r>
            <a:r>
              <a:rPr lang="en-US" sz="2000" dirty="0"/>
              <a:t> The degree of a tree is the maximum  degree of its nodes.</a:t>
            </a:r>
          </a:p>
          <a:p>
            <a:pPr eaLnBrk="1" hangingPunct="1">
              <a:lnSpc>
                <a:spcPct val="90000"/>
              </a:lnSpc>
            </a:pPr>
            <a:r>
              <a:rPr lang="en-US" sz="2000" b="1" dirty="0"/>
              <a:t>Edge-</a:t>
            </a:r>
            <a:r>
              <a:rPr lang="en-US" sz="2000" dirty="0"/>
              <a:t> Line drawn from a node N of  T to a successor is called an edge.</a:t>
            </a:r>
          </a:p>
          <a:p>
            <a:pPr eaLnBrk="1" hangingPunct="1">
              <a:lnSpc>
                <a:spcPct val="90000"/>
              </a:lnSpc>
            </a:pPr>
            <a:r>
              <a:rPr lang="en-US" sz="2000" b="1" dirty="0"/>
              <a:t>Path-</a:t>
            </a:r>
            <a:r>
              <a:rPr lang="en-US" sz="2000" dirty="0"/>
              <a:t> A sequence of edges is called an path</a:t>
            </a:r>
          </a:p>
          <a:p>
            <a:pPr eaLnBrk="1" hangingPunct="1">
              <a:lnSpc>
                <a:spcPct val="90000"/>
              </a:lnSpc>
            </a:pPr>
            <a:r>
              <a:rPr lang="en-US" sz="2000" b="1" dirty="0"/>
              <a:t>Leaf- </a:t>
            </a:r>
            <a:r>
              <a:rPr lang="en-US" sz="2000" dirty="0"/>
              <a:t>A terminal node of a tree is called leaf node</a:t>
            </a:r>
          </a:p>
          <a:p>
            <a:pPr eaLnBrk="1" hangingPunct="1">
              <a:lnSpc>
                <a:spcPct val="90000"/>
              </a:lnSpc>
            </a:pPr>
            <a:r>
              <a:rPr lang="en-US" sz="2000" b="1" dirty="0"/>
              <a:t>Branch-</a:t>
            </a:r>
            <a:r>
              <a:rPr lang="en-US" sz="2000" dirty="0"/>
              <a:t> Path ending in a leaf is called branch of the tree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idx="1"/>
          </p:nvPr>
        </p:nvSpPr>
        <p:spPr>
          <a:xfrm>
            <a:off x="0" y="0"/>
            <a:ext cx="9144000" cy="6858000"/>
          </a:xfrm>
        </p:spPr>
        <p:txBody>
          <a:bodyPr>
            <a:normAutofit fontScale="92500" lnSpcReduction="20000"/>
          </a:bodyPr>
          <a:lstStyle/>
          <a:p>
            <a:pPr eaLnBrk="1" hangingPunct="1"/>
            <a:r>
              <a:rPr lang="en-US"/>
              <a:t>Algorithm: DELHEAP( TREE, N , ITEM )</a:t>
            </a:r>
          </a:p>
          <a:p>
            <a:pPr eaLnBrk="1" hangingPunct="1">
              <a:buFontTx/>
              <a:buNone/>
            </a:pPr>
            <a:r>
              <a:rPr lang="en-US"/>
              <a:t>                        A heap H with N elements is stored in the array TREE.</a:t>
            </a:r>
          </a:p>
          <a:p>
            <a:pPr eaLnBrk="1" hangingPunct="1">
              <a:buFontTx/>
              <a:buNone/>
            </a:pPr>
            <a:r>
              <a:rPr lang="en-US"/>
              <a:t>                        This algorithm assigns the root TREE[1] of H to the</a:t>
            </a:r>
          </a:p>
          <a:p>
            <a:pPr eaLnBrk="1" hangingPunct="1">
              <a:buFontTx/>
              <a:buNone/>
            </a:pPr>
            <a:r>
              <a:rPr lang="en-US"/>
              <a:t>                        variable ITEM and then reheaps the remaining elements.</a:t>
            </a:r>
          </a:p>
          <a:p>
            <a:pPr eaLnBrk="1" hangingPunct="1">
              <a:buFontTx/>
              <a:buNone/>
            </a:pPr>
            <a:r>
              <a:rPr lang="en-US"/>
              <a:t>                        The variable LAST stores the value of the original last</a:t>
            </a:r>
          </a:p>
          <a:p>
            <a:pPr eaLnBrk="1" hangingPunct="1">
              <a:buFontTx/>
              <a:buNone/>
            </a:pPr>
            <a:r>
              <a:rPr lang="en-US"/>
              <a:t>                        node of H. The pointers PTR, LEFT and RIGHT  give the</a:t>
            </a:r>
          </a:p>
          <a:p>
            <a:pPr eaLnBrk="1" hangingPunct="1">
              <a:buFontTx/>
              <a:buNone/>
            </a:pPr>
            <a:r>
              <a:rPr lang="en-US"/>
              <a:t>                        location of LAST and its left and right children as LAST</a:t>
            </a:r>
          </a:p>
          <a:p>
            <a:pPr eaLnBrk="1" hangingPunct="1">
              <a:buFontTx/>
              <a:buNone/>
            </a:pPr>
            <a:r>
              <a:rPr lang="en-US"/>
              <a:t>                        sinks into the tree.</a:t>
            </a:r>
          </a:p>
          <a:p>
            <a:pPr eaLnBrk="1" hangingPunct="1">
              <a:buFontTx/>
              <a:buNone/>
            </a:pPr>
            <a:r>
              <a:rPr lang="en-US"/>
              <a:t>Step 1: Set ITEM:=TREE[1]</a:t>
            </a:r>
          </a:p>
          <a:p>
            <a:pPr eaLnBrk="1" hangingPunct="1">
              <a:buFontTx/>
              <a:buNone/>
            </a:pPr>
            <a:r>
              <a:rPr lang="en-US"/>
              <a:t>Step 2: Set LAST:=TREE[N] and N:=N-1</a:t>
            </a:r>
          </a:p>
          <a:p>
            <a:pPr eaLnBrk="1" hangingPunct="1">
              <a:buFontTx/>
              <a:buNone/>
            </a:pPr>
            <a:r>
              <a:rPr lang="en-US"/>
              <a:t>Step 3: Set PTR:=1, LEFT:=2 and RIGHT:=3</a:t>
            </a:r>
          </a:p>
          <a:p>
            <a:pPr eaLnBrk="1" hangingPunct="1">
              <a:buFontTx/>
              <a:buNone/>
            </a:pPr>
            <a:r>
              <a:rPr lang="en-US"/>
              <a:t>Step 4: Repeat step 5 to 7 while RIGHT </a:t>
            </a:r>
            <a:r>
              <a:rPr lang="en-US">
                <a:cs typeface="Times New Roman" pitchFamily="18" charset="0"/>
              </a:rPr>
              <a:t>≤ N:</a:t>
            </a:r>
          </a:p>
          <a:p>
            <a:pPr eaLnBrk="1" hangingPunct="1">
              <a:buFontTx/>
              <a:buNone/>
            </a:pPr>
            <a:r>
              <a:rPr lang="en-US">
                <a:cs typeface="Times New Roman" pitchFamily="18" charset="0"/>
              </a:rPr>
              <a:t>Step 5: If LAST ≥ TREE[LEFT] and LAST ≥ TREE [RIGHT] , then:</a:t>
            </a:r>
          </a:p>
          <a:p>
            <a:pPr eaLnBrk="1" hangingPunct="1">
              <a:buFontTx/>
              <a:buNone/>
            </a:pPr>
            <a:r>
              <a:rPr lang="en-US">
                <a:cs typeface="Times New Roman" pitchFamily="18" charset="0"/>
              </a:rPr>
              <a:t>            Set TREE[PTR]:=LAST</a:t>
            </a:r>
          </a:p>
          <a:p>
            <a:pPr eaLnBrk="1" hangingPunct="1">
              <a:buFontTx/>
              <a:buNone/>
            </a:pPr>
            <a:r>
              <a:rPr lang="en-US">
                <a:cs typeface="Times New Roman" pitchFamily="18" charset="0"/>
              </a:rPr>
              <a:t>             Return   </a:t>
            </a:r>
          </a:p>
          <a:p>
            <a:pPr eaLnBrk="1" hangingPunct="1">
              <a:buFontTx/>
              <a:buNone/>
            </a:pPr>
            <a:endParaRPr lang="en-US"/>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idx="1"/>
          </p:nvPr>
        </p:nvSpPr>
        <p:spPr>
          <a:xfrm>
            <a:off x="0" y="0"/>
            <a:ext cx="9144000" cy="6858000"/>
          </a:xfrm>
        </p:spPr>
        <p:txBody>
          <a:bodyPr>
            <a:normAutofit/>
          </a:bodyPr>
          <a:lstStyle/>
          <a:p>
            <a:pPr eaLnBrk="1" hangingPunct="1">
              <a:buFontTx/>
              <a:buNone/>
            </a:pPr>
            <a:r>
              <a:rPr lang="en-US"/>
              <a:t>Step 6: If TREE[RIGHT]</a:t>
            </a:r>
            <a:r>
              <a:rPr lang="en-US">
                <a:cs typeface="Times New Roman" pitchFamily="18" charset="0"/>
              </a:rPr>
              <a:t>≤ TREE[LEFT], then:</a:t>
            </a:r>
          </a:p>
          <a:p>
            <a:pPr eaLnBrk="1" hangingPunct="1">
              <a:buFontTx/>
              <a:buNone/>
            </a:pPr>
            <a:r>
              <a:rPr lang="en-US">
                <a:cs typeface="Times New Roman" pitchFamily="18" charset="0"/>
              </a:rPr>
              <a:t>               Set TREE[PTR]:=TREE[LEFT]</a:t>
            </a:r>
          </a:p>
          <a:p>
            <a:pPr eaLnBrk="1" hangingPunct="1">
              <a:buFontTx/>
              <a:buNone/>
            </a:pPr>
            <a:r>
              <a:rPr lang="en-US">
                <a:cs typeface="Times New Roman" pitchFamily="18" charset="0"/>
              </a:rPr>
              <a:t>                Set PTR:=LEFT</a:t>
            </a:r>
          </a:p>
          <a:p>
            <a:pPr eaLnBrk="1" hangingPunct="1">
              <a:buFontTx/>
              <a:buNone/>
            </a:pPr>
            <a:r>
              <a:rPr lang="en-US">
                <a:cs typeface="Times New Roman" pitchFamily="18" charset="0"/>
              </a:rPr>
              <a:t>            Else:</a:t>
            </a:r>
          </a:p>
          <a:p>
            <a:pPr eaLnBrk="1" hangingPunct="1">
              <a:buFontTx/>
              <a:buNone/>
            </a:pPr>
            <a:r>
              <a:rPr lang="en-US">
                <a:cs typeface="Times New Roman" pitchFamily="18" charset="0"/>
              </a:rPr>
              <a:t>              Set TREE[PTR]:=TREE[RIGHT] and PTR:=RIGHT</a:t>
            </a:r>
          </a:p>
          <a:p>
            <a:pPr eaLnBrk="1" hangingPunct="1">
              <a:buFontTx/>
              <a:buNone/>
            </a:pPr>
            <a:r>
              <a:rPr lang="en-US">
                <a:cs typeface="Times New Roman" pitchFamily="18" charset="0"/>
              </a:rPr>
              <a:t>             [End of If structure]</a:t>
            </a:r>
          </a:p>
          <a:p>
            <a:pPr eaLnBrk="1" hangingPunct="1">
              <a:buFontTx/>
              <a:buNone/>
            </a:pPr>
            <a:r>
              <a:rPr lang="en-US">
                <a:cs typeface="Times New Roman" pitchFamily="18" charset="0"/>
              </a:rPr>
              <a:t>              Set LEFT:= 2* PTR and RIGHT:=LEFT + 1</a:t>
            </a:r>
          </a:p>
          <a:p>
            <a:pPr eaLnBrk="1" hangingPunct="1">
              <a:buFontTx/>
              <a:buNone/>
            </a:pPr>
            <a:r>
              <a:rPr lang="en-US">
                <a:cs typeface="Times New Roman" pitchFamily="18" charset="0"/>
              </a:rPr>
              <a:t>            [End of Loop]</a:t>
            </a:r>
            <a:r>
              <a:rPr lang="en-US"/>
              <a:t> </a:t>
            </a:r>
          </a:p>
          <a:p>
            <a:pPr eaLnBrk="1" hangingPunct="1">
              <a:buFontTx/>
              <a:buNone/>
            </a:pPr>
            <a:r>
              <a:rPr lang="en-US"/>
              <a:t>Step 7: If LEFT=N and If LAST &lt; TREE[LEFT], then:</a:t>
            </a:r>
          </a:p>
          <a:p>
            <a:pPr eaLnBrk="1" hangingPunct="1">
              <a:buFontTx/>
              <a:buNone/>
            </a:pPr>
            <a:r>
              <a:rPr lang="en-US"/>
              <a:t>             Set TREE[PTR]:=TREE[LEFT] and Set PTR:=LEFT  </a:t>
            </a:r>
          </a:p>
          <a:p>
            <a:pPr eaLnBrk="1" hangingPunct="1">
              <a:buFontTx/>
              <a:buNone/>
            </a:pPr>
            <a:r>
              <a:rPr lang="en-US"/>
              <a:t>Step 8: Set TREE[PTR]:=LAST</a:t>
            </a:r>
          </a:p>
          <a:p>
            <a:pPr eaLnBrk="1" hangingPunct="1">
              <a:buFontTx/>
              <a:buNone/>
            </a:pPr>
            <a:r>
              <a:rPr lang="en-US"/>
              <a:t>             Return</a:t>
            </a:r>
          </a:p>
          <a:p>
            <a:pPr eaLnBrk="1" hangingPunct="1">
              <a:buFontTx/>
              <a:buNone/>
            </a:pPr>
            <a:r>
              <a:rPr lang="en-US"/>
              <a:t>              </a:t>
            </a:r>
          </a:p>
          <a:p>
            <a:pPr eaLnBrk="1" hangingPunct="1">
              <a:buFontTx/>
              <a:buNone/>
            </a:pPr>
            <a:endParaRPr lang="en-US"/>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idx="1"/>
          </p:nvPr>
        </p:nvSpPr>
        <p:spPr>
          <a:xfrm>
            <a:off x="0" y="0"/>
            <a:ext cx="9144000" cy="6858000"/>
          </a:xfrm>
        </p:spPr>
        <p:txBody>
          <a:bodyPr/>
          <a:lstStyle/>
          <a:p>
            <a:pPr eaLnBrk="1" hangingPunct="1">
              <a:buFontTx/>
              <a:buNone/>
            </a:pPr>
            <a:r>
              <a:rPr lang="en-US"/>
              <a:t>                                            90</a:t>
            </a:r>
          </a:p>
          <a:p>
            <a:pPr eaLnBrk="1" hangingPunct="1">
              <a:buFontTx/>
              <a:buNone/>
            </a:pPr>
            <a:endParaRPr lang="en-US"/>
          </a:p>
          <a:p>
            <a:pPr eaLnBrk="1" hangingPunct="1">
              <a:buFontTx/>
              <a:buNone/>
            </a:pPr>
            <a:r>
              <a:rPr lang="en-US"/>
              <a:t>                              80                       85</a:t>
            </a:r>
          </a:p>
          <a:p>
            <a:pPr eaLnBrk="1" hangingPunct="1">
              <a:buFontTx/>
              <a:buNone/>
            </a:pPr>
            <a:endParaRPr lang="en-US"/>
          </a:p>
          <a:p>
            <a:pPr eaLnBrk="1" hangingPunct="1">
              <a:buFontTx/>
              <a:buNone/>
            </a:pPr>
            <a:r>
              <a:rPr lang="en-US"/>
              <a:t>                    60              50     75                     70</a:t>
            </a:r>
          </a:p>
        </p:txBody>
      </p:sp>
      <p:sp>
        <p:nvSpPr>
          <p:cNvPr id="258051" name="Line 3"/>
          <p:cNvSpPr>
            <a:spLocks noChangeShapeType="1"/>
          </p:cNvSpPr>
          <p:nvPr/>
        </p:nvSpPr>
        <p:spPr bwMode="auto">
          <a:xfrm flipH="1">
            <a:off x="2590800" y="304800"/>
            <a:ext cx="914400" cy="685800"/>
          </a:xfrm>
          <a:prstGeom prst="line">
            <a:avLst/>
          </a:prstGeom>
          <a:noFill/>
          <a:ln w="9525">
            <a:solidFill>
              <a:schemeClr val="tx1"/>
            </a:solidFill>
            <a:round/>
            <a:headEnd/>
            <a:tailEnd/>
          </a:ln>
        </p:spPr>
        <p:txBody>
          <a:bodyPr/>
          <a:lstStyle/>
          <a:p>
            <a:endParaRPr lang="en-US"/>
          </a:p>
        </p:txBody>
      </p:sp>
      <p:sp>
        <p:nvSpPr>
          <p:cNvPr id="258052" name="Line 4"/>
          <p:cNvSpPr>
            <a:spLocks noChangeShapeType="1"/>
          </p:cNvSpPr>
          <p:nvPr/>
        </p:nvSpPr>
        <p:spPr bwMode="auto">
          <a:xfrm>
            <a:off x="3581400" y="304800"/>
            <a:ext cx="838200" cy="762000"/>
          </a:xfrm>
          <a:prstGeom prst="line">
            <a:avLst/>
          </a:prstGeom>
          <a:noFill/>
          <a:ln w="9525">
            <a:solidFill>
              <a:schemeClr val="tx1"/>
            </a:solidFill>
            <a:round/>
            <a:headEnd/>
            <a:tailEnd/>
          </a:ln>
        </p:spPr>
        <p:txBody>
          <a:bodyPr/>
          <a:lstStyle/>
          <a:p>
            <a:endParaRPr lang="en-US"/>
          </a:p>
        </p:txBody>
      </p:sp>
      <p:sp>
        <p:nvSpPr>
          <p:cNvPr id="258053" name="Line 5"/>
          <p:cNvSpPr>
            <a:spLocks noChangeShapeType="1"/>
          </p:cNvSpPr>
          <p:nvPr/>
        </p:nvSpPr>
        <p:spPr bwMode="auto">
          <a:xfrm flipH="1">
            <a:off x="1905000" y="1295400"/>
            <a:ext cx="609600" cy="533400"/>
          </a:xfrm>
          <a:prstGeom prst="line">
            <a:avLst/>
          </a:prstGeom>
          <a:noFill/>
          <a:ln w="9525">
            <a:solidFill>
              <a:schemeClr val="tx1"/>
            </a:solidFill>
            <a:round/>
            <a:headEnd/>
            <a:tailEnd/>
          </a:ln>
        </p:spPr>
        <p:txBody>
          <a:bodyPr/>
          <a:lstStyle/>
          <a:p>
            <a:endParaRPr lang="en-US"/>
          </a:p>
        </p:txBody>
      </p:sp>
      <p:sp>
        <p:nvSpPr>
          <p:cNvPr id="258054" name="Line 6"/>
          <p:cNvSpPr>
            <a:spLocks noChangeShapeType="1"/>
          </p:cNvSpPr>
          <p:nvPr/>
        </p:nvSpPr>
        <p:spPr bwMode="auto">
          <a:xfrm>
            <a:off x="2514600" y="1295400"/>
            <a:ext cx="609600" cy="533400"/>
          </a:xfrm>
          <a:prstGeom prst="line">
            <a:avLst/>
          </a:prstGeom>
          <a:noFill/>
          <a:ln w="9525">
            <a:solidFill>
              <a:schemeClr val="tx1"/>
            </a:solidFill>
            <a:round/>
            <a:headEnd/>
            <a:tailEnd/>
          </a:ln>
        </p:spPr>
        <p:txBody>
          <a:bodyPr/>
          <a:lstStyle/>
          <a:p>
            <a:endParaRPr lang="en-US"/>
          </a:p>
        </p:txBody>
      </p:sp>
      <p:sp>
        <p:nvSpPr>
          <p:cNvPr id="258055" name="Line 7"/>
          <p:cNvSpPr>
            <a:spLocks noChangeShapeType="1"/>
          </p:cNvSpPr>
          <p:nvPr/>
        </p:nvSpPr>
        <p:spPr bwMode="auto">
          <a:xfrm flipH="1">
            <a:off x="3886200" y="1295400"/>
            <a:ext cx="685800" cy="609600"/>
          </a:xfrm>
          <a:prstGeom prst="line">
            <a:avLst/>
          </a:prstGeom>
          <a:noFill/>
          <a:ln w="9525">
            <a:solidFill>
              <a:schemeClr val="tx1"/>
            </a:solidFill>
            <a:round/>
            <a:headEnd/>
            <a:tailEnd/>
          </a:ln>
        </p:spPr>
        <p:txBody>
          <a:bodyPr/>
          <a:lstStyle/>
          <a:p>
            <a:endParaRPr lang="en-US"/>
          </a:p>
        </p:txBody>
      </p:sp>
      <p:sp>
        <p:nvSpPr>
          <p:cNvPr id="258056" name="Line 8"/>
          <p:cNvSpPr>
            <a:spLocks noChangeShapeType="1"/>
          </p:cNvSpPr>
          <p:nvPr/>
        </p:nvSpPr>
        <p:spPr bwMode="auto">
          <a:xfrm>
            <a:off x="4572000" y="1295400"/>
            <a:ext cx="990600" cy="533400"/>
          </a:xfrm>
          <a:prstGeom prst="line">
            <a:avLst/>
          </a:prstGeom>
          <a:noFill/>
          <a:ln w="9525">
            <a:solidFill>
              <a:schemeClr val="tx1"/>
            </a:solidFill>
            <a:round/>
            <a:headEnd/>
            <a:tailEnd/>
          </a:ln>
        </p:spPr>
        <p:txBody>
          <a:bodyPr/>
          <a:lstStyle/>
          <a:p>
            <a:endParaRPr lang="en-US"/>
          </a:p>
        </p:txBody>
      </p:sp>
      <p:sp>
        <p:nvSpPr>
          <p:cNvPr id="9" name="Footer Placeholder 8"/>
          <p:cNvSpPr>
            <a:spLocks noGrp="1"/>
          </p:cNvSpPr>
          <p:nvPr>
            <p:ph type="ftr" sz="quarter" idx="11"/>
          </p:nvPr>
        </p:nvSpPr>
        <p:spPr/>
        <p:txBody>
          <a:bodyPr/>
          <a:lstStyle/>
          <a:p>
            <a:r>
              <a:rPr lang="en-US"/>
              <a:t>www.csemcq.com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idx="1"/>
          </p:nvPr>
        </p:nvSpPr>
        <p:spPr>
          <a:xfrm>
            <a:off x="0" y="0"/>
            <a:ext cx="9144000" cy="6858000"/>
          </a:xfrm>
        </p:spPr>
        <p:txBody>
          <a:bodyPr>
            <a:normAutofit/>
          </a:bodyPr>
          <a:lstStyle/>
          <a:p>
            <a:pPr algn="ctr" eaLnBrk="1" hangingPunct="1">
              <a:buFontTx/>
              <a:buNone/>
            </a:pPr>
            <a:r>
              <a:rPr lang="en-US" b="1"/>
              <a:t>Application of Heap</a:t>
            </a:r>
          </a:p>
          <a:p>
            <a:pPr eaLnBrk="1" hangingPunct="1">
              <a:buFontTx/>
              <a:buNone/>
            </a:pPr>
            <a:r>
              <a:rPr lang="en-US"/>
              <a:t>    HeapSort-  One of the important applications of heap is sorting of an array using heapsort method. Suppose an array A with N elements is to be sorted. The heapsort algorithm sorts the array in two phases:</a:t>
            </a:r>
          </a:p>
          <a:p>
            <a:pPr eaLnBrk="1" hangingPunct="1">
              <a:buFontTx/>
              <a:buNone/>
            </a:pPr>
            <a:endParaRPr lang="en-US"/>
          </a:p>
          <a:p>
            <a:pPr eaLnBrk="1" hangingPunct="1"/>
            <a:r>
              <a:rPr lang="en-US"/>
              <a:t>Phase A: Build a heap H out of the elements of  A</a:t>
            </a:r>
          </a:p>
          <a:p>
            <a:pPr eaLnBrk="1" hangingPunct="1"/>
            <a:endParaRPr lang="en-US"/>
          </a:p>
          <a:p>
            <a:pPr eaLnBrk="1" hangingPunct="1"/>
            <a:r>
              <a:rPr lang="en-US"/>
              <a:t>Phase B: Repeatedly delete the root element of H</a:t>
            </a:r>
          </a:p>
          <a:p>
            <a:pPr eaLnBrk="1" hangingPunct="1">
              <a:buFontTx/>
              <a:buNone/>
            </a:pPr>
            <a:endParaRPr lang="en-US"/>
          </a:p>
          <a:p>
            <a:pPr eaLnBrk="1" hangingPunct="1">
              <a:buFontTx/>
              <a:buNone/>
            </a:pPr>
            <a:r>
              <a:rPr lang="en-US"/>
              <a:t>		Since the root element of heap contains the largest element of the heap, phase B deletes the elements in decreasing order. Similarly, using heapsort in minheap sorts the elements in increasing order as then the root represents the smallest element of the heap.</a:t>
            </a:r>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idx="1"/>
          </p:nvPr>
        </p:nvSpPr>
        <p:spPr>
          <a:xfrm>
            <a:off x="0" y="0"/>
            <a:ext cx="9144000" cy="6858000"/>
          </a:xfrm>
        </p:spPr>
        <p:txBody>
          <a:bodyPr>
            <a:normAutofit lnSpcReduction="10000"/>
          </a:bodyPr>
          <a:lstStyle/>
          <a:p>
            <a:pPr eaLnBrk="1" hangingPunct="1"/>
            <a:r>
              <a:rPr lang="en-US"/>
              <a:t>Algorithm: HEAPSORT(A,N)</a:t>
            </a:r>
          </a:p>
          <a:p>
            <a:pPr eaLnBrk="1" hangingPunct="1">
              <a:buFontTx/>
              <a:buNone/>
            </a:pPr>
            <a:r>
              <a:rPr lang="en-US"/>
              <a:t>                       An array A with N elements is given. This algorithm sorts</a:t>
            </a:r>
          </a:p>
          <a:p>
            <a:pPr eaLnBrk="1" hangingPunct="1">
              <a:buFontTx/>
              <a:buNone/>
            </a:pPr>
            <a:r>
              <a:rPr lang="en-US"/>
              <a:t>                       the elements of the array</a:t>
            </a:r>
          </a:p>
          <a:p>
            <a:pPr eaLnBrk="1" hangingPunct="1"/>
            <a:r>
              <a:rPr lang="en-US"/>
              <a:t>Step 1: [Build a heap H]</a:t>
            </a:r>
          </a:p>
          <a:p>
            <a:pPr eaLnBrk="1" hangingPunct="1">
              <a:buFontTx/>
              <a:buNone/>
            </a:pPr>
            <a:r>
              <a:rPr lang="en-US"/>
              <a:t>                 Repeat for J=1 to N-1:</a:t>
            </a:r>
          </a:p>
          <a:p>
            <a:pPr eaLnBrk="1" hangingPunct="1">
              <a:buFontTx/>
              <a:buNone/>
            </a:pPr>
            <a:r>
              <a:rPr lang="en-US"/>
              <a:t>                 Call INSHEAP(A, J, A[J+1])</a:t>
            </a:r>
          </a:p>
          <a:p>
            <a:pPr eaLnBrk="1" hangingPunct="1">
              <a:buFontTx/>
              <a:buNone/>
            </a:pPr>
            <a:r>
              <a:rPr lang="en-US"/>
              <a:t>                 [End of Loop]</a:t>
            </a:r>
          </a:p>
          <a:p>
            <a:pPr eaLnBrk="1" hangingPunct="1"/>
            <a:r>
              <a:rPr lang="en-US"/>
              <a:t>Step 2: [Sort A repeatedly deleting the root of H]</a:t>
            </a:r>
          </a:p>
          <a:p>
            <a:pPr eaLnBrk="1" hangingPunct="1">
              <a:buFontTx/>
              <a:buNone/>
            </a:pPr>
            <a:r>
              <a:rPr lang="en-US"/>
              <a:t>                 Repeat while N &gt; 1:</a:t>
            </a:r>
          </a:p>
          <a:p>
            <a:pPr eaLnBrk="1" hangingPunct="1">
              <a:buFontTx/>
              <a:buNone/>
            </a:pPr>
            <a:r>
              <a:rPr lang="en-US"/>
              <a:t>                 (a) Call DELHEAP( A, N, ITEM)</a:t>
            </a:r>
          </a:p>
          <a:p>
            <a:pPr eaLnBrk="1" hangingPunct="1">
              <a:buFontTx/>
              <a:buNone/>
            </a:pPr>
            <a:r>
              <a:rPr lang="en-US"/>
              <a:t>                 (b) Set A[N + 1] := ITEM [Store the elements deleted from</a:t>
            </a:r>
          </a:p>
          <a:p>
            <a:pPr eaLnBrk="1" hangingPunct="1">
              <a:buFontTx/>
              <a:buNone/>
            </a:pPr>
            <a:r>
              <a:rPr lang="en-US"/>
              <a:t>                                                             the heap]</a:t>
            </a:r>
          </a:p>
          <a:p>
            <a:pPr eaLnBrk="1" hangingPunct="1">
              <a:buFontTx/>
              <a:buNone/>
            </a:pPr>
            <a:r>
              <a:rPr lang="en-US"/>
              <a:t>                 [End of loop]</a:t>
            </a:r>
          </a:p>
          <a:p>
            <a:pPr eaLnBrk="1" hangingPunct="1"/>
            <a:r>
              <a:rPr lang="en-US"/>
              <a:t>Step 3: Exit    </a:t>
            </a:r>
          </a:p>
          <a:p>
            <a:pPr eaLnBrk="1" hangingPunct="1"/>
            <a:endParaRPr lang="en-US"/>
          </a:p>
        </p:txBody>
      </p:sp>
      <p:sp>
        <p:nvSpPr>
          <p:cNvPr id="3" name="Footer Placeholder 2"/>
          <p:cNvSpPr>
            <a:spLocks noGrp="1"/>
          </p:cNvSpPr>
          <p:nvPr>
            <p:ph type="ftr" sz="quarter" idx="11"/>
          </p:nvPr>
        </p:nvSpPr>
        <p:spPr/>
        <p:txBody>
          <a:bodyPr/>
          <a:lstStyle/>
          <a:p>
            <a:r>
              <a:rPr lang="en-US"/>
              <a:t>www.csemcq.com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idx="1"/>
          </p:nvPr>
        </p:nvSpPr>
        <p:spPr>
          <a:xfrm>
            <a:off x="0" y="0"/>
            <a:ext cx="9144000" cy="6858000"/>
          </a:xfrm>
        </p:spPr>
        <p:txBody>
          <a:bodyPr/>
          <a:lstStyle/>
          <a:p>
            <a:pPr eaLnBrk="1" hangingPunct="1"/>
            <a:r>
              <a:rPr lang="en-US"/>
              <a:t>Problem: Create a Heap out of the following data:</a:t>
            </a:r>
          </a:p>
          <a:p>
            <a:pPr eaLnBrk="1" hangingPunct="1">
              <a:buFontTx/>
              <a:buNone/>
            </a:pPr>
            <a:r>
              <a:rPr lang="en-US"/>
              <a:t>      jan feb mar apr may jun jul aug sept oct nov dec</a:t>
            </a:r>
          </a:p>
          <a:p>
            <a:pPr eaLnBrk="1" hangingPunct="1"/>
            <a:r>
              <a:rPr lang="en-US"/>
              <a:t>Solution: </a:t>
            </a:r>
          </a:p>
          <a:p>
            <a:pPr eaLnBrk="1" hangingPunct="1">
              <a:buFontTx/>
              <a:buNone/>
            </a:pPr>
            <a:r>
              <a:rPr lang="en-US"/>
              <a:t>                                        sep</a:t>
            </a:r>
          </a:p>
          <a:p>
            <a:pPr eaLnBrk="1" hangingPunct="1">
              <a:buFontTx/>
              <a:buNone/>
            </a:pPr>
            <a:r>
              <a:rPr lang="en-US"/>
              <a:t>                        </a:t>
            </a:r>
          </a:p>
          <a:p>
            <a:pPr eaLnBrk="1" hangingPunct="1">
              <a:buFontTx/>
              <a:buNone/>
            </a:pPr>
            <a:r>
              <a:rPr lang="en-US"/>
              <a:t>                        oct                                  jun</a:t>
            </a:r>
          </a:p>
          <a:p>
            <a:pPr eaLnBrk="1" hangingPunct="1">
              <a:buFontTx/>
              <a:buNone/>
            </a:pPr>
            <a:endParaRPr lang="en-US"/>
          </a:p>
          <a:p>
            <a:pPr eaLnBrk="1" hangingPunct="1">
              <a:buFontTx/>
              <a:buNone/>
            </a:pPr>
            <a:r>
              <a:rPr lang="en-US"/>
              <a:t>            mar               nov               jan                 jul</a:t>
            </a:r>
          </a:p>
          <a:p>
            <a:pPr eaLnBrk="1" hangingPunct="1">
              <a:buFontTx/>
              <a:buNone/>
            </a:pPr>
            <a:r>
              <a:rPr lang="en-US"/>
              <a:t> </a:t>
            </a:r>
          </a:p>
          <a:p>
            <a:pPr eaLnBrk="1" hangingPunct="1">
              <a:buFontTx/>
              <a:buNone/>
            </a:pPr>
            <a:r>
              <a:rPr lang="en-US"/>
              <a:t>     apr         aug   feb         may   dec</a:t>
            </a:r>
          </a:p>
        </p:txBody>
      </p:sp>
      <p:sp>
        <p:nvSpPr>
          <p:cNvPr id="261123" name="Line 3"/>
          <p:cNvSpPr>
            <a:spLocks noChangeShapeType="1"/>
          </p:cNvSpPr>
          <p:nvPr/>
        </p:nvSpPr>
        <p:spPr bwMode="auto">
          <a:xfrm flipH="1">
            <a:off x="2286000" y="1676400"/>
            <a:ext cx="914400" cy="609600"/>
          </a:xfrm>
          <a:prstGeom prst="line">
            <a:avLst/>
          </a:prstGeom>
          <a:noFill/>
          <a:ln w="9525">
            <a:solidFill>
              <a:schemeClr val="tx1"/>
            </a:solidFill>
            <a:round/>
            <a:headEnd/>
            <a:tailEnd/>
          </a:ln>
        </p:spPr>
        <p:txBody>
          <a:bodyPr/>
          <a:lstStyle/>
          <a:p>
            <a:endParaRPr lang="en-US"/>
          </a:p>
        </p:txBody>
      </p:sp>
      <p:sp>
        <p:nvSpPr>
          <p:cNvPr id="261124" name="Line 4"/>
          <p:cNvSpPr>
            <a:spLocks noChangeShapeType="1"/>
          </p:cNvSpPr>
          <p:nvPr/>
        </p:nvSpPr>
        <p:spPr bwMode="auto">
          <a:xfrm>
            <a:off x="3200400" y="1676400"/>
            <a:ext cx="1600200" cy="685800"/>
          </a:xfrm>
          <a:prstGeom prst="line">
            <a:avLst/>
          </a:prstGeom>
          <a:noFill/>
          <a:ln w="9525">
            <a:solidFill>
              <a:schemeClr val="tx1"/>
            </a:solidFill>
            <a:round/>
            <a:headEnd/>
            <a:tailEnd/>
          </a:ln>
        </p:spPr>
        <p:txBody>
          <a:bodyPr/>
          <a:lstStyle/>
          <a:p>
            <a:endParaRPr lang="en-US"/>
          </a:p>
        </p:txBody>
      </p:sp>
      <p:sp>
        <p:nvSpPr>
          <p:cNvPr id="261125" name="Line 5"/>
          <p:cNvSpPr>
            <a:spLocks noChangeShapeType="1"/>
          </p:cNvSpPr>
          <p:nvPr/>
        </p:nvSpPr>
        <p:spPr bwMode="auto">
          <a:xfrm flipH="1">
            <a:off x="1447800" y="2590800"/>
            <a:ext cx="609600" cy="609600"/>
          </a:xfrm>
          <a:prstGeom prst="line">
            <a:avLst/>
          </a:prstGeom>
          <a:noFill/>
          <a:ln w="9525">
            <a:solidFill>
              <a:schemeClr val="tx1"/>
            </a:solidFill>
            <a:round/>
            <a:headEnd/>
            <a:tailEnd/>
          </a:ln>
        </p:spPr>
        <p:txBody>
          <a:bodyPr/>
          <a:lstStyle/>
          <a:p>
            <a:endParaRPr lang="en-US"/>
          </a:p>
        </p:txBody>
      </p:sp>
      <p:sp>
        <p:nvSpPr>
          <p:cNvPr id="261126" name="Line 6"/>
          <p:cNvSpPr>
            <a:spLocks noChangeShapeType="1"/>
          </p:cNvSpPr>
          <p:nvPr/>
        </p:nvSpPr>
        <p:spPr bwMode="auto">
          <a:xfrm>
            <a:off x="2057400" y="2590800"/>
            <a:ext cx="609600" cy="609600"/>
          </a:xfrm>
          <a:prstGeom prst="line">
            <a:avLst/>
          </a:prstGeom>
          <a:noFill/>
          <a:ln w="9525">
            <a:solidFill>
              <a:schemeClr val="tx1"/>
            </a:solidFill>
            <a:round/>
            <a:headEnd/>
            <a:tailEnd/>
          </a:ln>
        </p:spPr>
        <p:txBody>
          <a:bodyPr/>
          <a:lstStyle/>
          <a:p>
            <a:endParaRPr lang="en-US"/>
          </a:p>
        </p:txBody>
      </p:sp>
      <p:sp>
        <p:nvSpPr>
          <p:cNvPr id="261127" name="Line 7"/>
          <p:cNvSpPr>
            <a:spLocks noChangeShapeType="1"/>
          </p:cNvSpPr>
          <p:nvPr/>
        </p:nvSpPr>
        <p:spPr bwMode="auto">
          <a:xfrm flipH="1">
            <a:off x="4495800" y="2590800"/>
            <a:ext cx="457200" cy="609600"/>
          </a:xfrm>
          <a:prstGeom prst="line">
            <a:avLst/>
          </a:prstGeom>
          <a:noFill/>
          <a:ln w="9525">
            <a:solidFill>
              <a:schemeClr val="tx1"/>
            </a:solidFill>
            <a:round/>
            <a:headEnd/>
            <a:tailEnd/>
          </a:ln>
        </p:spPr>
        <p:txBody>
          <a:bodyPr/>
          <a:lstStyle/>
          <a:p>
            <a:endParaRPr lang="en-US"/>
          </a:p>
        </p:txBody>
      </p:sp>
      <p:sp>
        <p:nvSpPr>
          <p:cNvPr id="261128" name="Line 8"/>
          <p:cNvSpPr>
            <a:spLocks noChangeShapeType="1"/>
          </p:cNvSpPr>
          <p:nvPr/>
        </p:nvSpPr>
        <p:spPr bwMode="auto">
          <a:xfrm>
            <a:off x="4953000" y="2590800"/>
            <a:ext cx="990600" cy="685800"/>
          </a:xfrm>
          <a:prstGeom prst="line">
            <a:avLst/>
          </a:prstGeom>
          <a:noFill/>
          <a:ln w="9525">
            <a:solidFill>
              <a:schemeClr val="tx1"/>
            </a:solidFill>
            <a:round/>
            <a:headEnd/>
            <a:tailEnd/>
          </a:ln>
        </p:spPr>
        <p:txBody>
          <a:bodyPr/>
          <a:lstStyle/>
          <a:p>
            <a:endParaRPr lang="en-US"/>
          </a:p>
        </p:txBody>
      </p:sp>
      <p:sp>
        <p:nvSpPr>
          <p:cNvPr id="261129" name="Line 9"/>
          <p:cNvSpPr>
            <a:spLocks noChangeShapeType="1"/>
          </p:cNvSpPr>
          <p:nvPr/>
        </p:nvSpPr>
        <p:spPr bwMode="auto">
          <a:xfrm flipH="1">
            <a:off x="762000" y="3429000"/>
            <a:ext cx="457200" cy="685800"/>
          </a:xfrm>
          <a:prstGeom prst="line">
            <a:avLst/>
          </a:prstGeom>
          <a:noFill/>
          <a:ln w="9525">
            <a:solidFill>
              <a:schemeClr val="tx1"/>
            </a:solidFill>
            <a:round/>
            <a:headEnd/>
            <a:tailEnd/>
          </a:ln>
        </p:spPr>
        <p:txBody>
          <a:bodyPr/>
          <a:lstStyle/>
          <a:p>
            <a:endParaRPr lang="en-US"/>
          </a:p>
        </p:txBody>
      </p:sp>
      <p:sp>
        <p:nvSpPr>
          <p:cNvPr id="261130" name="Line 10"/>
          <p:cNvSpPr>
            <a:spLocks noChangeShapeType="1"/>
          </p:cNvSpPr>
          <p:nvPr/>
        </p:nvSpPr>
        <p:spPr bwMode="auto">
          <a:xfrm>
            <a:off x="1219200" y="3429000"/>
            <a:ext cx="457200" cy="762000"/>
          </a:xfrm>
          <a:prstGeom prst="line">
            <a:avLst/>
          </a:prstGeom>
          <a:noFill/>
          <a:ln w="9525">
            <a:solidFill>
              <a:schemeClr val="tx1"/>
            </a:solidFill>
            <a:round/>
            <a:headEnd/>
            <a:tailEnd/>
          </a:ln>
        </p:spPr>
        <p:txBody>
          <a:bodyPr/>
          <a:lstStyle/>
          <a:p>
            <a:endParaRPr lang="en-US"/>
          </a:p>
        </p:txBody>
      </p:sp>
      <p:sp>
        <p:nvSpPr>
          <p:cNvPr id="261131" name="Line 11"/>
          <p:cNvSpPr>
            <a:spLocks noChangeShapeType="1"/>
          </p:cNvSpPr>
          <p:nvPr/>
        </p:nvSpPr>
        <p:spPr bwMode="auto">
          <a:xfrm flipH="1">
            <a:off x="2514600" y="3429000"/>
            <a:ext cx="381000" cy="685800"/>
          </a:xfrm>
          <a:prstGeom prst="line">
            <a:avLst/>
          </a:prstGeom>
          <a:noFill/>
          <a:ln w="9525">
            <a:solidFill>
              <a:schemeClr val="tx1"/>
            </a:solidFill>
            <a:round/>
            <a:headEnd/>
            <a:tailEnd/>
          </a:ln>
        </p:spPr>
        <p:txBody>
          <a:bodyPr/>
          <a:lstStyle/>
          <a:p>
            <a:endParaRPr lang="en-US"/>
          </a:p>
        </p:txBody>
      </p:sp>
      <p:sp>
        <p:nvSpPr>
          <p:cNvPr id="261132" name="Line 12"/>
          <p:cNvSpPr>
            <a:spLocks noChangeShapeType="1"/>
          </p:cNvSpPr>
          <p:nvPr/>
        </p:nvSpPr>
        <p:spPr bwMode="auto">
          <a:xfrm>
            <a:off x="2895600" y="3429000"/>
            <a:ext cx="533400" cy="685800"/>
          </a:xfrm>
          <a:prstGeom prst="line">
            <a:avLst/>
          </a:prstGeom>
          <a:noFill/>
          <a:ln w="9525">
            <a:solidFill>
              <a:schemeClr val="tx1"/>
            </a:solidFill>
            <a:round/>
            <a:headEnd/>
            <a:tailEnd/>
          </a:ln>
        </p:spPr>
        <p:txBody>
          <a:bodyPr/>
          <a:lstStyle/>
          <a:p>
            <a:endParaRPr lang="en-US"/>
          </a:p>
        </p:txBody>
      </p:sp>
      <p:sp>
        <p:nvSpPr>
          <p:cNvPr id="261133" name="Line 13"/>
          <p:cNvSpPr>
            <a:spLocks noChangeShapeType="1"/>
          </p:cNvSpPr>
          <p:nvPr/>
        </p:nvSpPr>
        <p:spPr bwMode="auto">
          <a:xfrm flipH="1">
            <a:off x="4191000" y="3429000"/>
            <a:ext cx="228600" cy="685800"/>
          </a:xfrm>
          <a:prstGeom prst="line">
            <a:avLst/>
          </a:prstGeom>
          <a:noFill/>
          <a:ln w="9525">
            <a:solidFill>
              <a:schemeClr val="tx1"/>
            </a:solidFill>
            <a:round/>
            <a:headEnd/>
            <a:tailEnd/>
          </a:ln>
        </p:spPr>
        <p:txBody>
          <a:bodyPr/>
          <a:lstStyle/>
          <a:p>
            <a:endParaRPr lang="en-US"/>
          </a:p>
        </p:txBody>
      </p:sp>
      <p:sp>
        <p:nvSpPr>
          <p:cNvPr id="14" name="Footer Placeholder 13"/>
          <p:cNvSpPr>
            <a:spLocks noGrp="1"/>
          </p:cNvSpPr>
          <p:nvPr>
            <p:ph type="ftr" sz="quarter" idx="11"/>
          </p:nvPr>
        </p:nvSpPr>
        <p:spPr/>
        <p:txBody>
          <a:bodyPr/>
          <a:lstStyle/>
          <a:p>
            <a:r>
              <a:rPr lang="en-US"/>
              <a:t>www.csemcq.com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3"/>
          <p:cNvSpPr>
            <a:spLocks noGrp="1" noChangeArrowheads="1"/>
          </p:cNvSpPr>
          <p:nvPr>
            <p:ph idx="1"/>
          </p:nvPr>
        </p:nvSpPr>
        <p:spPr>
          <a:xfrm>
            <a:off x="0" y="0"/>
            <a:ext cx="9144000" cy="6858000"/>
          </a:xfrm>
        </p:spPr>
        <p:txBody>
          <a:bodyPr>
            <a:normAutofit fontScale="92500" lnSpcReduction="10000"/>
          </a:bodyPr>
          <a:lstStyle/>
          <a:p>
            <a:pPr eaLnBrk="1" hangingPunct="1"/>
            <a:r>
              <a:rPr lang="en-US"/>
              <a:t>The most common form of tree maintained in computer is binary tree.</a:t>
            </a:r>
          </a:p>
          <a:p>
            <a:pPr eaLnBrk="1" hangingPunct="1"/>
            <a:r>
              <a:rPr lang="en-US" b="1"/>
              <a:t>Binary Tree-</a:t>
            </a:r>
            <a:r>
              <a:rPr lang="en-US"/>
              <a:t> A binary tree T is defined as  a finite set of elements, called nodes, such that either:</a:t>
            </a:r>
          </a:p>
          <a:p>
            <a:pPr lvl="1" eaLnBrk="1" hangingPunct="1"/>
            <a:r>
              <a:rPr lang="en-US"/>
              <a:t>T is empty (called null tree or empty tree) or,</a:t>
            </a:r>
          </a:p>
          <a:p>
            <a:pPr lvl="1" eaLnBrk="1" hangingPunct="1"/>
            <a:r>
              <a:rPr lang="en-US"/>
              <a:t>T contains a distinguished node, R, called root of T and remaining nodes of T form an ordered pair of disjoint binary trees T1 and T2</a:t>
            </a:r>
          </a:p>
          <a:p>
            <a:pPr eaLnBrk="1" hangingPunct="1"/>
            <a:r>
              <a:rPr lang="en-US"/>
              <a:t>Two trees T1 and T2 are called respectively left and right subtree of R (root node of T). If T1 is nonempty, then its root is called left successor of R. Similarly, If T2 is nonempty, then its root is called right successor of R</a:t>
            </a:r>
          </a:p>
          <a:p>
            <a:pPr eaLnBrk="1" hangingPunct="1">
              <a:buFontTx/>
              <a:buNone/>
            </a:pPr>
            <a:r>
              <a:rPr lang="en-US"/>
              <a:t>                                               A</a:t>
            </a:r>
          </a:p>
          <a:p>
            <a:pPr eaLnBrk="1" hangingPunct="1">
              <a:buFontTx/>
              <a:buNone/>
            </a:pPr>
            <a:r>
              <a:rPr lang="en-US"/>
              <a:t>                             B                                       C</a:t>
            </a:r>
          </a:p>
          <a:p>
            <a:pPr eaLnBrk="1" hangingPunct="1">
              <a:buFontTx/>
              <a:buNone/>
            </a:pPr>
            <a:r>
              <a:rPr lang="en-US"/>
              <a:t>                D                 E                      G              H</a:t>
            </a:r>
          </a:p>
          <a:p>
            <a:pPr eaLnBrk="1" hangingPunct="1">
              <a:buFontTx/>
              <a:buNone/>
            </a:pPr>
            <a:r>
              <a:rPr lang="en-US"/>
              <a:t>                                F                                     J               K</a:t>
            </a:r>
          </a:p>
          <a:p>
            <a:pPr eaLnBrk="1" hangingPunct="1">
              <a:buFontTx/>
              <a:buNone/>
            </a:pPr>
            <a:r>
              <a:rPr lang="en-US"/>
              <a:t>                                                                  L         </a:t>
            </a:r>
          </a:p>
          <a:p>
            <a:pPr eaLnBrk="1" hangingPunct="1"/>
            <a:r>
              <a:rPr lang="en-US"/>
              <a:t>The nodes D,F,G,L,K  are the terminal or leaf nodes</a:t>
            </a:r>
          </a:p>
        </p:txBody>
      </p:sp>
      <p:sp>
        <p:nvSpPr>
          <p:cNvPr id="220163" name="Line 4"/>
          <p:cNvSpPr>
            <a:spLocks noChangeShapeType="1"/>
          </p:cNvSpPr>
          <p:nvPr/>
        </p:nvSpPr>
        <p:spPr bwMode="auto">
          <a:xfrm flipH="1">
            <a:off x="2438400" y="4419600"/>
            <a:ext cx="1219200" cy="304800"/>
          </a:xfrm>
          <a:prstGeom prst="line">
            <a:avLst/>
          </a:prstGeom>
          <a:noFill/>
          <a:ln w="9525">
            <a:solidFill>
              <a:schemeClr val="tx1"/>
            </a:solidFill>
            <a:round/>
            <a:headEnd/>
            <a:tailEnd/>
          </a:ln>
        </p:spPr>
        <p:txBody>
          <a:bodyPr/>
          <a:lstStyle/>
          <a:p>
            <a:endParaRPr lang="en-US"/>
          </a:p>
        </p:txBody>
      </p:sp>
      <p:sp>
        <p:nvSpPr>
          <p:cNvPr id="220164" name="Line 5"/>
          <p:cNvSpPr>
            <a:spLocks noChangeShapeType="1"/>
          </p:cNvSpPr>
          <p:nvPr/>
        </p:nvSpPr>
        <p:spPr bwMode="auto">
          <a:xfrm>
            <a:off x="3733800" y="4419600"/>
            <a:ext cx="1676400" cy="304800"/>
          </a:xfrm>
          <a:prstGeom prst="line">
            <a:avLst/>
          </a:prstGeom>
          <a:noFill/>
          <a:ln w="9525">
            <a:solidFill>
              <a:schemeClr val="tx1"/>
            </a:solidFill>
            <a:round/>
            <a:headEnd/>
            <a:tailEnd/>
          </a:ln>
        </p:spPr>
        <p:txBody>
          <a:bodyPr/>
          <a:lstStyle/>
          <a:p>
            <a:endParaRPr lang="en-US"/>
          </a:p>
        </p:txBody>
      </p:sp>
      <p:sp>
        <p:nvSpPr>
          <p:cNvPr id="220165" name="Line 6"/>
          <p:cNvSpPr>
            <a:spLocks noChangeShapeType="1"/>
          </p:cNvSpPr>
          <p:nvPr/>
        </p:nvSpPr>
        <p:spPr bwMode="auto">
          <a:xfrm flipH="1">
            <a:off x="1676400" y="4800600"/>
            <a:ext cx="533400" cy="304800"/>
          </a:xfrm>
          <a:prstGeom prst="line">
            <a:avLst/>
          </a:prstGeom>
          <a:noFill/>
          <a:ln w="9525">
            <a:solidFill>
              <a:schemeClr val="tx1"/>
            </a:solidFill>
            <a:round/>
            <a:headEnd/>
            <a:tailEnd/>
          </a:ln>
        </p:spPr>
        <p:txBody>
          <a:bodyPr/>
          <a:lstStyle/>
          <a:p>
            <a:endParaRPr lang="en-US"/>
          </a:p>
        </p:txBody>
      </p:sp>
      <p:sp>
        <p:nvSpPr>
          <p:cNvPr id="220166" name="Line 7"/>
          <p:cNvSpPr>
            <a:spLocks noChangeShapeType="1"/>
          </p:cNvSpPr>
          <p:nvPr/>
        </p:nvSpPr>
        <p:spPr bwMode="auto">
          <a:xfrm>
            <a:off x="2514600" y="4800600"/>
            <a:ext cx="304800" cy="228600"/>
          </a:xfrm>
          <a:prstGeom prst="line">
            <a:avLst/>
          </a:prstGeom>
          <a:noFill/>
          <a:ln w="9525">
            <a:solidFill>
              <a:schemeClr val="tx1"/>
            </a:solidFill>
            <a:round/>
            <a:headEnd/>
            <a:tailEnd/>
          </a:ln>
        </p:spPr>
        <p:txBody>
          <a:bodyPr/>
          <a:lstStyle/>
          <a:p>
            <a:endParaRPr lang="en-US"/>
          </a:p>
        </p:txBody>
      </p:sp>
      <p:sp>
        <p:nvSpPr>
          <p:cNvPr id="220167" name="Line 8"/>
          <p:cNvSpPr>
            <a:spLocks noChangeShapeType="1"/>
          </p:cNvSpPr>
          <p:nvPr/>
        </p:nvSpPr>
        <p:spPr bwMode="auto">
          <a:xfrm flipH="1">
            <a:off x="2667000" y="5257800"/>
            <a:ext cx="152400" cy="228600"/>
          </a:xfrm>
          <a:prstGeom prst="line">
            <a:avLst/>
          </a:prstGeom>
          <a:noFill/>
          <a:ln w="9525">
            <a:solidFill>
              <a:schemeClr val="tx1"/>
            </a:solidFill>
            <a:round/>
            <a:headEnd/>
            <a:tailEnd/>
          </a:ln>
        </p:spPr>
        <p:txBody>
          <a:bodyPr/>
          <a:lstStyle/>
          <a:p>
            <a:endParaRPr lang="en-US"/>
          </a:p>
        </p:txBody>
      </p:sp>
      <p:sp>
        <p:nvSpPr>
          <p:cNvPr id="220168" name="Line 9"/>
          <p:cNvSpPr>
            <a:spLocks noChangeShapeType="1"/>
          </p:cNvSpPr>
          <p:nvPr/>
        </p:nvSpPr>
        <p:spPr bwMode="auto">
          <a:xfrm flipH="1">
            <a:off x="4953000" y="4800600"/>
            <a:ext cx="457200" cy="304800"/>
          </a:xfrm>
          <a:prstGeom prst="line">
            <a:avLst/>
          </a:prstGeom>
          <a:noFill/>
          <a:ln w="9525">
            <a:solidFill>
              <a:schemeClr val="tx1"/>
            </a:solidFill>
            <a:round/>
            <a:headEnd/>
            <a:tailEnd/>
          </a:ln>
        </p:spPr>
        <p:txBody>
          <a:bodyPr/>
          <a:lstStyle/>
          <a:p>
            <a:endParaRPr lang="en-US"/>
          </a:p>
        </p:txBody>
      </p:sp>
      <p:sp>
        <p:nvSpPr>
          <p:cNvPr id="220169" name="Line 10"/>
          <p:cNvSpPr>
            <a:spLocks noChangeShapeType="1"/>
          </p:cNvSpPr>
          <p:nvPr/>
        </p:nvSpPr>
        <p:spPr bwMode="auto">
          <a:xfrm>
            <a:off x="5562600" y="4800600"/>
            <a:ext cx="381000" cy="228600"/>
          </a:xfrm>
          <a:prstGeom prst="line">
            <a:avLst/>
          </a:prstGeom>
          <a:noFill/>
          <a:ln w="9525">
            <a:solidFill>
              <a:schemeClr val="tx1"/>
            </a:solidFill>
            <a:round/>
            <a:headEnd/>
            <a:tailEnd/>
          </a:ln>
        </p:spPr>
        <p:txBody>
          <a:bodyPr/>
          <a:lstStyle/>
          <a:p>
            <a:endParaRPr lang="en-US"/>
          </a:p>
        </p:txBody>
      </p:sp>
      <p:sp>
        <p:nvSpPr>
          <p:cNvPr id="220170" name="Line 11"/>
          <p:cNvSpPr>
            <a:spLocks noChangeShapeType="1"/>
          </p:cNvSpPr>
          <p:nvPr/>
        </p:nvSpPr>
        <p:spPr bwMode="auto">
          <a:xfrm flipH="1">
            <a:off x="5638800" y="5257800"/>
            <a:ext cx="381000" cy="304800"/>
          </a:xfrm>
          <a:prstGeom prst="line">
            <a:avLst/>
          </a:prstGeom>
          <a:noFill/>
          <a:ln w="9525">
            <a:solidFill>
              <a:schemeClr val="tx1"/>
            </a:solidFill>
            <a:round/>
            <a:headEnd/>
            <a:tailEnd/>
          </a:ln>
        </p:spPr>
        <p:txBody>
          <a:bodyPr/>
          <a:lstStyle/>
          <a:p>
            <a:endParaRPr lang="en-US"/>
          </a:p>
        </p:txBody>
      </p:sp>
      <p:sp>
        <p:nvSpPr>
          <p:cNvPr id="220171" name="Line 12"/>
          <p:cNvSpPr>
            <a:spLocks noChangeShapeType="1"/>
          </p:cNvSpPr>
          <p:nvPr/>
        </p:nvSpPr>
        <p:spPr bwMode="auto">
          <a:xfrm flipH="1">
            <a:off x="5257800" y="5715000"/>
            <a:ext cx="228600" cy="228600"/>
          </a:xfrm>
          <a:prstGeom prst="line">
            <a:avLst/>
          </a:prstGeom>
          <a:noFill/>
          <a:ln w="9525">
            <a:solidFill>
              <a:schemeClr val="tx1"/>
            </a:solidFill>
            <a:round/>
            <a:headEnd/>
            <a:tailEnd/>
          </a:ln>
        </p:spPr>
        <p:txBody>
          <a:bodyPr/>
          <a:lstStyle/>
          <a:p>
            <a:endParaRPr lang="en-US"/>
          </a:p>
        </p:txBody>
      </p:sp>
      <p:sp>
        <p:nvSpPr>
          <p:cNvPr id="220172" name="Line 13"/>
          <p:cNvSpPr>
            <a:spLocks noChangeShapeType="1"/>
          </p:cNvSpPr>
          <p:nvPr/>
        </p:nvSpPr>
        <p:spPr bwMode="auto">
          <a:xfrm>
            <a:off x="6172200" y="5257800"/>
            <a:ext cx="533400" cy="304800"/>
          </a:xfrm>
          <a:prstGeom prst="line">
            <a:avLst/>
          </a:prstGeom>
          <a:noFill/>
          <a:ln w="9525">
            <a:solidFill>
              <a:schemeClr val="tx1"/>
            </a:solidFill>
            <a:round/>
            <a:headEnd/>
            <a:tailEnd/>
          </a:ln>
        </p:spPr>
        <p:txBody>
          <a:bodyPr/>
          <a:lstStyle/>
          <a:p>
            <a:endParaRPr lang="en-US"/>
          </a:p>
        </p:txBody>
      </p:sp>
      <p:sp>
        <p:nvSpPr>
          <p:cNvPr id="220173" name="Text Box 14"/>
          <p:cNvSpPr txBox="1">
            <a:spLocks noChangeArrowheads="1"/>
          </p:cNvSpPr>
          <p:nvPr/>
        </p:nvSpPr>
        <p:spPr bwMode="auto">
          <a:xfrm>
            <a:off x="3733800" y="3886200"/>
            <a:ext cx="1524000" cy="366713"/>
          </a:xfrm>
          <a:prstGeom prst="rect">
            <a:avLst/>
          </a:prstGeom>
          <a:noFill/>
          <a:ln w="9525">
            <a:noFill/>
            <a:miter lim="800000"/>
            <a:headEnd/>
            <a:tailEnd/>
          </a:ln>
        </p:spPr>
        <p:txBody>
          <a:bodyPr>
            <a:spAutoFit/>
          </a:bodyPr>
          <a:lstStyle/>
          <a:p>
            <a:pPr>
              <a:spcBef>
                <a:spcPct val="50000"/>
              </a:spcBef>
            </a:pPr>
            <a:r>
              <a:rPr lang="en-US" b="1"/>
              <a:t>Root Node</a:t>
            </a:r>
          </a:p>
        </p:txBody>
      </p:sp>
      <p:sp>
        <p:nvSpPr>
          <p:cNvPr id="220174" name="Text Box 15"/>
          <p:cNvSpPr txBox="1">
            <a:spLocks noChangeArrowheads="1"/>
          </p:cNvSpPr>
          <p:nvPr/>
        </p:nvSpPr>
        <p:spPr bwMode="auto">
          <a:xfrm>
            <a:off x="5791200" y="4419600"/>
            <a:ext cx="2667000" cy="366713"/>
          </a:xfrm>
          <a:prstGeom prst="rect">
            <a:avLst/>
          </a:prstGeom>
          <a:noFill/>
          <a:ln w="9525">
            <a:noFill/>
            <a:miter lim="800000"/>
            <a:headEnd/>
            <a:tailEnd/>
          </a:ln>
        </p:spPr>
        <p:txBody>
          <a:bodyPr>
            <a:spAutoFit/>
          </a:bodyPr>
          <a:lstStyle/>
          <a:p>
            <a:pPr>
              <a:spcBef>
                <a:spcPct val="50000"/>
              </a:spcBef>
            </a:pPr>
            <a:r>
              <a:rPr lang="en-US"/>
              <a:t>(Right Successor of A)</a:t>
            </a:r>
          </a:p>
        </p:txBody>
      </p:sp>
      <p:sp>
        <p:nvSpPr>
          <p:cNvPr id="220175" name="Text Box 16"/>
          <p:cNvSpPr txBox="1">
            <a:spLocks noChangeArrowheads="1"/>
          </p:cNvSpPr>
          <p:nvPr/>
        </p:nvSpPr>
        <p:spPr bwMode="auto">
          <a:xfrm>
            <a:off x="0" y="4419600"/>
            <a:ext cx="2438400" cy="366713"/>
          </a:xfrm>
          <a:prstGeom prst="rect">
            <a:avLst/>
          </a:prstGeom>
          <a:noFill/>
          <a:ln w="9525">
            <a:noFill/>
            <a:miter lim="800000"/>
            <a:headEnd/>
            <a:tailEnd/>
          </a:ln>
        </p:spPr>
        <p:txBody>
          <a:bodyPr>
            <a:spAutoFit/>
          </a:bodyPr>
          <a:lstStyle/>
          <a:p>
            <a:pPr>
              <a:spcBef>
                <a:spcPct val="50000"/>
              </a:spcBef>
            </a:pPr>
            <a:r>
              <a:rPr lang="en-US"/>
              <a:t>(Left Successor of A)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noChangeArrowheads="1"/>
          </p:cNvSpPr>
          <p:nvPr>
            <p:ph idx="1"/>
          </p:nvPr>
        </p:nvSpPr>
        <p:spPr>
          <a:xfrm>
            <a:off x="0" y="0"/>
            <a:ext cx="9144000" cy="6858000"/>
          </a:xfrm>
        </p:spPr>
        <p:txBody>
          <a:bodyPr>
            <a:normAutofit/>
          </a:bodyPr>
          <a:lstStyle/>
          <a:p>
            <a:pPr eaLnBrk="1" hangingPunct="1"/>
            <a:r>
              <a:rPr lang="en-US"/>
              <a:t>Bianry trees are used to represent algebraic expressions involving only binary operations, such as</a:t>
            </a:r>
          </a:p>
          <a:p>
            <a:pPr eaLnBrk="1" hangingPunct="1"/>
            <a:r>
              <a:rPr lang="en-US"/>
              <a:t>   E= (a-b)/((c*d)+e)</a:t>
            </a:r>
          </a:p>
          <a:p>
            <a:pPr eaLnBrk="1" hangingPunct="1"/>
            <a:r>
              <a:rPr lang="en-US"/>
              <a:t>Each variable or constant in E appears as an internal node in T whose left and right subtree correspond to operands of the expression</a:t>
            </a:r>
          </a:p>
          <a:p>
            <a:pPr eaLnBrk="1" hangingPunct="1">
              <a:buFontTx/>
              <a:buNone/>
            </a:pPr>
            <a:r>
              <a:rPr lang="en-US"/>
              <a:t>                                              /</a:t>
            </a:r>
          </a:p>
          <a:p>
            <a:pPr eaLnBrk="1" hangingPunct="1">
              <a:buFontTx/>
              <a:buNone/>
            </a:pPr>
            <a:r>
              <a:rPr lang="en-US"/>
              <a:t>                    </a:t>
            </a:r>
          </a:p>
          <a:p>
            <a:pPr eaLnBrk="1" hangingPunct="1">
              <a:buFontTx/>
              <a:buNone/>
            </a:pPr>
            <a:r>
              <a:rPr lang="en-US"/>
              <a:t>                       -                                       +</a:t>
            </a:r>
          </a:p>
          <a:p>
            <a:pPr eaLnBrk="1" hangingPunct="1">
              <a:buFontTx/>
              <a:buNone/>
            </a:pPr>
            <a:endParaRPr lang="en-US"/>
          </a:p>
          <a:p>
            <a:pPr eaLnBrk="1" hangingPunct="1">
              <a:buFontTx/>
              <a:buNone/>
            </a:pPr>
            <a:r>
              <a:rPr lang="en-US"/>
              <a:t>       a                         b                *                      e</a:t>
            </a:r>
          </a:p>
          <a:p>
            <a:pPr eaLnBrk="1" hangingPunct="1">
              <a:buFontTx/>
              <a:buNone/>
            </a:pPr>
            <a:r>
              <a:rPr lang="en-US"/>
              <a:t>                                         </a:t>
            </a:r>
          </a:p>
          <a:p>
            <a:pPr eaLnBrk="1" hangingPunct="1">
              <a:buFontTx/>
              <a:buNone/>
            </a:pPr>
            <a:endParaRPr lang="en-US"/>
          </a:p>
          <a:p>
            <a:pPr eaLnBrk="1" hangingPunct="1">
              <a:buFontTx/>
              <a:buNone/>
            </a:pPr>
            <a:r>
              <a:rPr lang="en-US"/>
              <a:t>                                       c                   d</a:t>
            </a:r>
          </a:p>
        </p:txBody>
      </p:sp>
      <p:sp>
        <p:nvSpPr>
          <p:cNvPr id="221187" name="Line 4"/>
          <p:cNvSpPr>
            <a:spLocks noChangeShapeType="1"/>
          </p:cNvSpPr>
          <p:nvPr/>
        </p:nvSpPr>
        <p:spPr bwMode="auto">
          <a:xfrm flipH="1">
            <a:off x="2057400" y="2362200"/>
            <a:ext cx="1371600" cy="762000"/>
          </a:xfrm>
          <a:prstGeom prst="line">
            <a:avLst/>
          </a:prstGeom>
          <a:noFill/>
          <a:ln w="9525">
            <a:solidFill>
              <a:schemeClr val="tx1"/>
            </a:solidFill>
            <a:round/>
            <a:headEnd/>
            <a:tailEnd/>
          </a:ln>
        </p:spPr>
        <p:txBody>
          <a:bodyPr/>
          <a:lstStyle/>
          <a:p>
            <a:endParaRPr lang="en-US"/>
          </a:p>
        </p:txBody>
      </p:sp>
      <p:sp>
        <p:nvSpPr>
          <p:cNvPr id="221188" name="Line 5"/>
          <p:cNvSpPr>
            <a:spLocks noChangeShapeType="1"/>
          </p:cNvSpPr>
          <p:nvPr/>
        </p:nvSpPr>
        <p:spPr bwMode="auto">
          <a:xfrm>
            <a:off x="3733800" y="2362200"/>
            <a:ext cx="1143000" cy="685800"/>
          </a:xfrm>
          <a:prstGeom prst="line">
            <a:avLst/>
          </a:prstGeom>
          <a:noFill/>
          <a:ln w="9525">
            <a:solidFill>
              <a:schemeClr val="tx1"/>
            </a:solidFill>
            <a:round/>
            <a:headEnd/>
            <a:tailEnd/>
          </a:ln>
        </p:spPr>
        <p:txBody>
          <a:bodyPr/>
          <a:lstStyle/>
          <a:p>
            <a:endParaRPr lang="en-US"/>
          </a:p>
        </p:txBody>
      </p:sp>
      <p:sp>
        <p:nvSpPr>
          <p:cNvPr id="221189" name="Line 6"/>
          <p:cNvSpPr>
            <a:spLocks noChangeShapeType="1"/>
          </p:cNvSpPr>
          <p:nvPr/>
        </p:nvSpPr>
        <p:spPr bwMode="auto">
          <a:xfrm flipH="1">
            <a:off x="762000" y="3276600"/>
            <a:ext cx="990600" cy="685800"/>
          </a:xfrm>
          <a:prstGeom prst="line">
            <a:avLst/>
          </a:prstGeom>
          <a:noFill/>
          <a:ln w="9525">
            <a:solidFill>
              <a:schemeClr val="tx1"/>
            </a:solidFill>
            <a:round/>
            <a:headEnd/>
            <a:tailEnd/>
          </a:ln>
        </p:spPr>
        <p:txBody>
          <a:bodyPr/>
          <a:lstStyle/>
          <a:p>
            <a:endParaRPr lang="en-US"/>
          </a:p>
        </p:txBody>
      </p:sp>
      <p:sp>
        <p:nvSpPr>
          <p:cNvPr id="221190" name="Line 7"/>
          <p:cNvSpPr>
            <a:spLocks noChangeShapeType="1"/>
          </p:cNvSpPr>
          <p:nvPr/>
        </p:nvSpPr>
        <p:spPr bwMode="auto">
          <a:xfrm>
            <a:off x="1905000" y="3276600"/>
            <a:ext cx="685800" cy="685800"/>
          </a:xfrm>
          <a:prstGeom prst="line">
            <a:avLst/>
          </a:prstGeom>
          <a:noFill/>
          <a:ln w="9525">
            <a:solidFill>
              <a:schemeClr val="tx1"/>
            </a:solidFill>
            <a:round/>
            <a:headEnd/>
            <a:tailEnd/>
          </a:ln>
        </p:spPr>
        <p:txBody>
          <a:bodyPr/>
          <a:lstStyle/>
          <a:p>
            <a:endParaRPr lang="en-US"/>
          </a:p>
        </p:txBody>
      </p:sp>
      <p:sp>
        <p:nvSpPr>
          <p:cNvPr id="221191" name="Line 8"/>
          <p:cNvSpPr>
            <a:spLocks noChangeShapeType="1"/>
          </p:cNvSpPr>
          <p:nvPr/>
        </p:nvSpPr>
        <p:spPr bwMode="auto">
          <a:xfrm flipH="1">
            <a:off x="4114800" y="3200400"/>
            <a:ext cx="762000" cy="762000"/>
          </a:xfrm>
          <a:prstGeom prst="line">
            <a:avLst/>
          </a:prstGeom>
          <a:noFill/>
          <a:ln w="9525">
            <a:solidFill>
              <a:schemeClr val="tx1"/>
            </a:solidFill>
            <a:round/>
            <a:headEnd/>
            <a:tailEnd/>
          </a:ln>
        </p:spPr>
        <p:txBody>
          <a:bodyPr/>
          <a:lstStyle/>
          <a:p>
            <a:endParaRPr lang="en-US"/>
          </a:p>
        </p:txBody>
      </p:sp>
      <p:sp>
        <p:nvSpPr>
          <p:cNvPr id="221192" name="Line 9"/>
          <p:cNvSpPr>
            <a:spLocks noChangeShapeType="1"/>
          </p:cNvSpPr>
          <p:nvPr/>
        </p:nvSpPr>
        <p:spPr bwMode="auto">
          <a:xfrm>
            <a:off x="5029200" y="3200400"/>
            <a:ext cx="838200" cy="838200"/>
          </a:xfrm>
          <a:prstGeom prst="line">
            <a:avLst/>
          </a:prstGeom>
          <a:noFill/>
          <a:ln w="9525">
            <a:solidFill>
              <a:schemeClr val="tx1"/>
            </a:solidFill>
            <a:round/>
            <a:headEnd/>
            <a:tailEnd/>
          </a:ln>
        </p:spPr>
        <p:txBody>
          <a:bodyPr/>
          <a:lstStyle/>
          <a:p>
            <a:endParaRPr lang="en-US"/>
          </a:p>
        </p:txBody>
      </p:sp>
      <p:sp>
        <p:nvSpPr>
          <p:cNvPr id="221193" name="Line 10"/>
          <p:cNvSpPr>
            <a:spLocks noChangeShapeType="1"/>
          </p:cNvSpPr>
          <p:nvPr/>
        </p:nvSpPr>
        <p:spPr bwMode="auto">
          <a:xfrm flipH="1">
            <a:off x="3200400" y="4038600"/>
            <a:ext cx="838200" cy="1143000"/>
          </a:xfrm>
          <a:prstGeom prst="line">
            <a:avLst/>
          </a:prstGeom>
          <a:noFill/>
          <a:ln w="9525">
            <a:solidFill>
              <a:schemeClr val="tx1"/>
            </a:solidFill>
            <a:round/>
            <a:headEnd/>
            <a:tailEnd/>
          </a:ln>
        </p:spPr>
        <p:txBody>
          <a:bodyPr/>
          <a:lstStyle/>
          <a:p>
            <a:endParaRPr lang="en-US"/>
          </a:p>
        </p:txBody>
      </p:sp>
      <p:sp>
        <p:nvSpPr>
          <p:cNvPr id="221194" name="Line 11"/>
          <p:cNvSpPr>
            <a:spLocks noChangeShapeType="1"/>
          </p:cNvSpPr>
          <p:nvPr/>
        </p:nvSpPr>
        <p:spPr bwMode="auto">
          <a:xfrm>
            <a:off x="4114800" y="4038600"/>
            <a:ext cx="533400" cy="12192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p:cNvSpPr>
            <a:spLocks noGrp="1" noChangeArrowheads="1"/>
          </p:cNvSpPr>
          <p:nvPr>
            <p:ph idx="1"/>
          </p:nvPr>
        </p:nvSpPr>
        <p:spPr>
          <a:xfrm>
            <a:off x="0" y="0"/>
            <a:ext cx="9144000" cy="6858000"/>
          </a:xfrm>
        </p:spPr>
        <p:txBody>
          <a:bodyPr/>
          <a:lstStyle/>
          <a:p>
            <a:pPr eaLnBrk="1" hangingPunct="1"/>
            <a:r>
              <a:rPr lang="en-US"/>
              <a:t>Before constructing a tree for an algebraic expression, we have to see the precedence of the operators involved in the expression.</a:t>
            </a:r>
          </a:p>
          <a:p>
            <a:pPr eaLnBrk="1" hangingPunct="1"/>
            <a:endParaRPr lang="en-US"/>
          </a:p>
          <a:p>
            <a:pPr eaLnBrk="1" hangingPunct="1">
              <a:buFontTx/>
              <a:buNone/>
            </a:pPr>
            <a:r>
              <a:rPr lang="en-US"/>
              <a:t>       </a:t>
            </a:r>
          </a:p>
        </p:txBody>
      </p:sp>
      <p:pic>
        <p:nvPicPr>
          <p:cNvPr id="222211" name="Picture 4" descr="SCAN002"/>
          <p:cNvPicPr>
            <a:picLocks noChangeAspect="1" noChangeArrowheads="1"/>
          </p:cNvPicPr>
          <p:nvPr/>
        </p:nvPicPr>
        <p:blipFill>
          <a:blip r:embed="rId2"/>
          <a:srcRect l="14166" t="21286" r="14999" b="25499"/>
          <a:stretch>
            <a:fillRect/>
          </a:stretch>
        </p:blipFill>
        <p:spPr bwMode="auto">
          <a:xfrm>
            <a:off x="685800" y="1165225"/>
            <a:ext cx="7696200" cy="45275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noChangeArrowheads="1"/>
          </p:cNvSpPr>
          <p:nvPr>
            <p:ph idx="1"/>
          </p:nvPr>
        </p:nvSpPr>
        <p:spPr>
          <a:xfrm>
            <a:off x="0" y="0"/>
            <a:ext cx="9144000" cy="6858000"/>
          </a:xfrm>
        </p:spPr>
        <p:txBody>
          <a:bodyPr>
            <a:normAutofit/>
          </a:bodyPr>
          <a:lstStyle/>
          <a:p>
            <a:pPr algn="ctr" eaLnBrk="1" hangingPunct="1">
              <a:buFontTx/>
              <a:buNone/>
            </a:pPr>
            <a:r>
              <a:rPr lang="en-US" b="1" u="sng"/>
              <a:t>Difference between binary tree and a general tree</a:t>
            </a:r>
          </a:p>
          <a:p>
            <a:pPr algn="ctr" eaLnBrk="1" hangingPunct="1">
              <a:buFontTx/>
              <a:buNone/>
            </a:pPr>
            <a:endParaRPr lang="en-US" b="1" u="sng"/>
          </a:p>
          <a:p>
            <a:pPr eaLnBrk="1" hangingPunct="1"/>
            <a:r>
              <a:rPr lang="en-US"/>
              <a:t>A binary tree can be empty whereas a tree cannot be empty</a:t>
            </a:r>
          </a:p>
          <a:p>
            <a:pPr eaLnBrk="1" hangingPunct="1">
              <a:buFontTx/>
              <a:buNone/>
            </a:pPr>
            <a:endParaRPr lang="en-US"/>
          </a:p>
          <a:p>
            <a:pPr eaLnBrk="1" hangingPunct="1"/>
            <a:r>
              <a:rPr lang="en-US"/>
              <a:t>Each element in binary tree has at most two sub trees whereas each element in a tree can have any number of sub trees</a:t>
            </a:r>
          </a:p>
          <a:p>
            <a:pPr eaLnBrk="1" hangingPunct="1">
              <a:buFontTx/>
              <a:buNone/>
            </a:pPr>
            <a:endParaRPr lang="en-US"/>
          </a:p>
          <a:p>
            <a:pPr eaLnBrk="1" hangingPunct="1"/>
            <a:r>
              <a:rPr lang="en-US"/>
              <a:t>The sub trees of each element in a binary tree are ordered. That is we can distinguish between left and right sub trees. The sub trees in a tree are unordered.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3"/>
          <p:cNvSpPr>
            <a:spLocks noGrp="1" noChangeArrowheads="1"/>
          </p:cNvSpPr>
          <p:nvPr>
            <p:ph idx="1"/>
          </p:nvPr>
        </p:nvSpPr>
        <p:spPr>
          <a:xfrm>
            <a:off x="0" y="0"/>
            <a:ext cx="9144000" cy="6858000"/>
          </a:xfrm>
        </p:spPr>
        <p:txBody>
          <a:bodyPr/>
          <a:lstStyle/>
          <a:p>
            <a:pPr algn="ctr" eaLnBrk="1" hangingPunct="1">
              <a:buFontTx/>
              <a:buNone/>
            </a:pPr>
            <a:r>
              <a:rPr lang="en-US" sz="2000" b="1" u="sng"/>
              <a:t>Properties of Binary Trees</a:t>
            </a:r>
          </a:p>
          <a:p>
            <a:pPr eaLnBrk="1" hangingPunct="1"/>
            <a:r>
              <a:rPr lang="en-US" sz="2000"/>
              <a:t>Each node of a binary tree T can have at most two children. Thus at level r of t, there can be atmost 2</a:t>
            </a:r>
            <a:r>
              <a:rPr lang="en-US" sz="2000" baseline="30000"/>
              <a:t>r</a:t>
            </a:r>
            <a:r>
              <a:rPr lang="en-US" sz="2000"/>
              <a:t> nodes.</a:t>
            </a:r>
          </a:p>
          <a:p>
            <a:pPr eaLnBrk="1" hangingPunct="1"/>
            <a:r>
              <a:rPr lang="en-US" sz="2000"/>
              <a:t>The number of nodes in a tree for given number of levels in a tree is</a:t>
            </a:r>
          </a:p>
          <a:p>
            <a:pPr eaLnBrk="1" hangingPunct="1">
              <a:buFontTx/>
              <a:buNone/>
            </a:pPr>
            <a:r>
              <a:rPr lang="en-US" sz="2000"/>
              <a:t>                                   2</a:t>
            </a:r>
            <a:r>
              <a:rPr lang="en-US" sz="2000" baseline="30000"/>
              <a:t>n</a:t>
            </a:r>
            <a:r>
              <a:rPr lang="en-US" sz="2000"/>
              <a:t>-1</a:t>
            </a:r>
          </a:p>
          <a:p>
            <a:pPr eaLnBrk="1" hangingPunct="1"/>
            <a:r>
              <a:rPr lang="en-US" sz="2000"/>
              <a:t>Depth of a tree T with n nodes is given by</a:t>
            </a:r>
          </a:p>
          <a:p>
            <a:pPr algn="ctr" eaLnBrk="1" hangingPunct="1">
              <a:buFontTx/>
              <a:buNone/>
            </a:pPr>
            <a:r>
              <a:rPr lang="en-US" sz="2000"/>
              <a:t>           D</a:t>
            </a:r>
            <a:r>
              <a:rPr lang="en-US" sz="2000" baseline="-25000"/>
              <a:t>n</a:t>
            </a:r>
            <a:r>
              <a:rPr lang="en-US" sz="2000"/>
              <a:t>= log</a:t>
            </a:r>
            <a:r>
              <a:rPr lang="en-US" sz="2000" baseline="-25000"/>
              <a:t>2</a:t>
            </a:r>
            <a:r>
              <a:rPr lang="en-US" sz="2000"/>
              <a:t>n + 1</a:t>
            </a:r>
          </a:p>
          <a:p>
            <a:pPr algn="ctr" eaLnBrk="1" hangingPunct="1">
              <a:buFontTx/>
              <a:buNone/>
            </a:pPr>
            <a:r>
              <a:rPr lang="en-US" sz="2000"/>
              <a:t>     D</a:t>
            </a:r>
            <a:r>
              <a:rPr lang="en-US" sz="2000" baseline="-25000"/>
              <a:t>n</a:t>
            </a:r>
            <a:r>
              <a:rPr lang="en-US" sz="2000"/>
              <a:t> </a:t>
            </a:r>
            <a:r>
              <a:rPr lang="en-US" sz="2000">
                <a:cs typeface="Times New Roman" pitchFamily="18" charset="0"/>
              </a:rPr>
              <a:t>≈ log</a:t>
            </a:r>
            <a:r>
              <a:rPr lang="en-US" sz="2000" baseline="-25000">
                <a:cs typeface="Times New Roman" pitchFamily="18" charset="0"/>
              </a:rPr>
              <a:t>2</a:t>
            </a:r>
            <a:r>
              <a:rPr lang="en-US" sz="2000">
                <a:cs typeface="Times New Roman" pitchFamily="18" charset="0"/>
              </a:rPr>
              <a:t>n</a:t>
            </a:r>
          </a:p>
          <a:p>
            <a:pPr eaLnBrk="1" hangingPunct="1"/>
            <a:r>
              <a:rPr lang="en-US" sz="2000" b="1"/>
              <a:t>Complete Binary tree-</a:t>
            </a:r>
            <a:r>
              <a:rPr lang="en-US" sz="2000"/>
              <a:t> A binary tree T is said to be complete if all its levels, except possibly the last, have maximum number of possible nodes, and if all the nodes at last level appear as far left as possible. Thus there is a unique complete tree T with exactly n nodes.</a:t>
            </a:r>
          </a:p>
          <a:p>
            <a:pPr eaLnBrk="1" hangingPunct="1"/>
            <a:r>
              <a:rPr lang="en-US" sz="2000" b="1"/>
              <a:t>Extended Binary Trees: 2-Trees-</a:t>
            </a:r>
            <a:r>
              <a:rPr lang="en-US" sz="2000"/>
              <a:t> A binary tree is said to be a 2-tree or an extended binary tree if each node N has either 0 or 2 children. In such a case, nodes with 2 children are called internal nodes, and nodes with 0 child are called external nodes. The external and internal nodes are distinguished diagrammatically by using circles for internal nodes and squares for external nodes</a:t>
            </a:r>
          </a:p>
          <a:p>
            <a:pPr eaLnBrk="1" hangingPunct="1">
              <a:buFontTx/>
              <a:buNone/>
            </a:pPr>
            <a:r>
              <a:rPr lang="en-US" sz="2000"/>
              <a:t> </a:t>
            </a:r>
          </a:p>
          <a:p>
            <a:pPr eaLnBrk="1" hangingPunct="1"/>
            <a:endParaRPr lang="en-US" sz="20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249</TotalTime>
  <Words>5487</Words>
  <Application>Microsoft Office PowerPoint</Application>
  <PresentationFormat>On-screen Show (4:3)</PresentationFormat>
  <Paragraphs>542</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Calibri</vt:lpstr>
      <vt:lpstr>Constantia</vt:lpstr>
      <vt:lpstr>Times New Roman</vt:lpstr>
      <vt:lpstr>Wingdings 2</vt:lpstr>
      <vt:lpstr>Flow</vt:lpstr>
      <vt:lpstr>Tree Data 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Data Structure</dc:title>
  <dc:creator>AMAN</dc:creator>
  <cp:lastModifiedBy>Ankit Goyal</cp:lastModifiedBy>
  <cp:revision>9</cp:revision>
  <dcterms:created xsi:type="dcterms:W3CDTF">2014-02-21T06:21:41Z</dcterms:created>
  <dcterms:modified xsi:type="dcterms:W3CDTF">2018-12-04T18:06:15Z</dcterms:modified>
</cp:coreProperties>
</file>