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295" r:id="rId3"/>
    <p:sldId id="298" r:id="rId4"/>
    <p:sldId id="299" r:id="rId5"/>
    <p:sldId id="300" r:id="rId6"/>
    <p:sldId id="302" r:id="rId7"/>
    <p:sldId id="301" r:id="rId8"/>
    <p:sldId id="303" r:id="rId9"/>
    <p:sldId id="294" r:id="rId10"/>
    <p:sldId id="304" r:id="rId11"/>
    <p:sldId id="293" r:id="rId12"/>
    <p:sldId id="292" r:id="rId13"/>
    <p:sldId id="341" r:id="rId14"/>
    <p:sldId id="291" r:id="rId15"/>
    <p:sldId id="290" r:id="rId16"/>
    <p:sldId id="305" r:id="rId17"/>
    <p:sldId id="306" r:id="rId18"/>
    <p:sldId id="307" r:id="rId19"/>
    <p:sldId id="308" r:id="rId20"/>
    <p:sldId id="309" r:id="rId21"/>
    <p:sldId id="310" r:id="rId22"/>
    <p:sldId id="311" r:id="rId23"/>
    <p:sldId id="312" r:id="rId24"/>
    <p:sldId id="288" r:id="rId25"/>
    <p:sldId id="287" r:id="rId26"/>
    <p:sldId id="322" r:id="rId27"/>
    <p:sldId id="286" r:id="rId28"/>
    <p:sldId id="285" r:id="rId29"/>
    <p:sldId id="313" r:id="rId30"/>
    <p:sldId id="315" r:id="rId31"/>
    <p:sldId id="314" r:id="rId32"/>
    <p:sldId id="350" r:id="rId33"/>
    <p:sldId id="351" r:id="rId34"/>
    <p:sldId id="352" r:id="rId35"/>
    <p:sldId id="316" r:id="rId36"/>
    <p:sldId id="353" r:id="rId37"/>
    <p:sldId id="354" r:id="rId38"/>
    <p:sldId id="317" r:id="rId39"/>
    <p:sldId id="318" r:id="rId40"/>
    <p:sldId id="346" r:id="rId41"/>
    <p:sldId id="284" r:id="rId42"/>
    <p:sldId id="347" r:id="rId43"/>
    <p:sldId id="282" r:id="rId44"/>
    <p:sldId id="320" r:id="rId45"/>
    <p:sldId id="321" r:id="rId46"/>
    <p:sldId id="281" r:id="rId47"/>
    <p:sldId id="323" r:id="rId48"/>
    <p:sldId id="324" r:id="rId49"/>
    <p:sldId id="325" r:id="rId50"/>
    <p:sldId id="326" r:id="rId51"/>
    <p:sldId id="356" r:id="rId52"/>
    <p:sldId id="327" r:id="rId53"/>
    <p:sldId id="280" r:id="rId54"/>
    <p:sldId id="328" r:id="rId55"/>
    <p:sldId id="329" r:id="rId56"/>
    <p:sldId id="279" r:id="rId57"/>
    <p:sldId id="331" r:id="rId58"/>
    <p:sldId id="330" r:id="rId59"/>
    <p:sldId id="278" r:id="rId60"/>
    <p:sldId id="332" r:id="rId61"/>
    <p:sldId id="277" r:id="rId62"/>
    <p:sldId id="334" r:id="rId63"/>
    <p:sldId id="333" r:id="rId64"/>
    <p:sldId id="335" r:id="rId65"/>
    <p:sldId id="355" r:id="rId66"/>
    <p:sldId id="274" r:id="rId67"/>
    <p:sldId id="273" r:id="rId68"/>
    <p:sldId id="272" r:id="rId69"/>
    <p:sldId id="271" r:id="rId70"/>
    <p:sldId id="269" r:id="rId71"/>
    <p:sldId id="268" r:id="rId72"/>
    <p:sldId id="349" r:id="rId73"/>
    <p:sldId id="267" r:id="rId74"/>
    <p:sldId id="266" r:id="rId75"/>
    <p:sldId id="265" r:id="rId76"/>
    <p:sldId id="264" r:id="rId77"/>
    <p:sldId id="263" r:id="rId78"/>
    <p:sldId id="336" r:id="rId79"/>
    <p:sldId id="337" r:id="rId80"/>
    <p:sldId id="262" r:id="rId81"/>
    <p:sldId id="261" r:id="rId82"/>
    <p:sldId id="260" r:id="rId83"/>
    <p:sldId id="338" r:id="rId84"/>
    <p:sldId id="339" r:id="rId85"/>
    <p:sldId id="259" r:id="rId86"/>
    <p:sldId id="340" r:id="rId87"/>
    <p:sldId id="296" r:id="rId88"/>
    <p:sldId id="297" r:id="rId8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98" autoAdjust="0"/>
    <p:restoredTop sz="94878" autoAdjust="0"/>
  </p:normalViewPr>
  <p:slideViewPr>
    <p:cSldViewPr snapToGrid="0" snapToObjects="1">
      <p:cViewPr varScale="1">
        <p:scale>
          <a:sx n="67" d="100"/>
          <a:sy n="67" d="100"/>
        </p:scale>
        <p:origin x="756" y="60"/>
      </p:cViewPr>
      <p:guideLst>
        <p:guide orient="horz" pos="2160"/>
        <p:guide pos="2880"/>
      </p:guideLst>
    </p:cSldViewPr>
  </p:slideViewPr>
  <p:outlineViewPr>
    <p:cViewPr>
      <p:scale>
        <a:sx n="33" d="100"/>
        <a:sy n="33" d="100"/>
      </p:scale>
      <p:origin x="36"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347BBF-B2FD-453C-886A-245FBCF22BDA}" type="datetimeFigureOut">
              <a:rPr lang="en-US" smtClean="0"/>
              <a:pPr/>
              <a:t>2/25/2019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28B8DE-D7EF-4181-A85E-509C415FECAE}" type="slidenum">
              <a:rPr lang="en-US" smtClean="0"/>
              <a:pPr/>
              <a:t>‹#›</a:t>
            </a:fld>
            <a:endParaRPr lang="en-US"/>
          </a:p>
        </p:txBody>
      </p:sp>
    </p:spTree>
    <p:extLst>
      <p:ext uri="{BB962C8B-B14F-4D97-AF65-F5344CB8AC3E}">
        <p14:creationId xmlns:p14="http://schemas.microsoft.com/office/powerpoint/2010/main" val="4097521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428B8DE-D7EF-4181-A85E-509C415FECAE}" type="slidenum">
              <a:rPr lang="en-US" smtClean="0"/>
              <a:pPr/>
              <a:t>68</a:t>
            </a:fld>
            <a:endParaRPr lang="en-US"/>
          </a:p>
        </p:txBody>
      </p:sp>
    </p:spTree>
    <p:extLst>
      <p:ext uri="{BB962C8B-B14F-4D97-AF65-F5344CB8AC3E}">
        <p14:creationId xmlns:p14="http://schemas.microsoft.com/office/powerpoint/2010/main" val="971981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B2FF84-5064-41CE-90A9-FA84EFCA62E6}" type="datetimeFigureOut">
              <a:rPr lang="en-US" smtClean="0"/>
              <a:pPr/>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3E875-85DE-4EC9-9AC9-96F7E6DED6D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B2FF84-5064-41CE-90A9-FA84EFCA62E6}" type="datetimeFigureOut">
              <a:rPr lang="en-US" smtClean="0"/>
              <a:pPr/>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3E875-85DE-4EC9-9AC9-96F7E6DED6D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B2FF84-5064-41CE-90A9-FA84EFCA62E6}" type="datetimeFigureOut">
              <a:rPr lang="en-US" smtClean="0"/>
              <a:pPr/>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3E875-85DE-4EC9-9AC9-96F7E6DED6D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B2FF84-5064-41CE-90A9-FA84EFCA62E6}" type="datetimeFigureOut">
              <a:rPr lang="en-US" smtClean="0"/>
              <a:pPr/>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3E875-85DE-4EC9-9AC9-96F7E6DED6D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B2FF84-5064-41CE-90A9-FA84EFCA62E6}" type="datetimeFigureOut">
              <a:rPr lang="en-US" smtClean="0"/>
              <a:pPr/>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3E875-85DE-4EC9-9AC9-96F7E6DED6D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B2FF84-5064-41CE-90A9-FA84EFCA62E6}" type="datetimeFigureOut">
              <a:rPr lang="en-US" smtClean="0"/>
              <a:pPr/>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63E875-85DE-4EC9-9AC9-96F7E6DED6D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B2FF84-5064-41CE-90A9-FA84EFCA62E6}" type="datetimeFigureOut">
              <a:rPr lang="en-US" smtClean="0"/>
              <a:pPr/>
              <a:t>2/25/2019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63E875-85DE-4EC9-9AC9-96F7E6DED6D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B2FF84-5064-41CE-90A9-FA84EFCA62E6}" type="datetimeFigureOut">
              <a:rPr lang="en-US" smtClean="0"/>
              <a:pPr/>
              <a:t>2/25/2019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63E875-85DE-4EC9-9AC9-96F7E6DED6D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B2FF84-5064-41CE-90A9-FA84EFCA62E6}" type="datetimeFigureOut">
              <a:rPr lang="en-US" smtClean="0"/>
              <a:pPr/>
              <a:t>2/25/2019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63E875-85DE-4EC9-9AC9-96F7E6DED6D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B2FF84-5064-41CE-90A9-FA84EFCA62E6}" type="datetimeFigureOut">
              <a:rPr lang="en-US" smtClean="0"/>
              <a:pPr/>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63E875-85DE-4EC9-9AC9-96F7E6DED6D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B2FF84-5064-41CE-90A9-FA84EFCA62E6}" type="datetimeFigureOut">
              <a:rPr lang="en-US" smtClean="0"/>
              <a:pPr/>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63E875-85DE-4EC9-9AC9-96F7E6DED6D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B2FF84-5064-41CE-90A9-FA84EFCA62E6}" type="datetimeFigureOut">
              <a:rPr lang="en-US" smtClean="0"/>
              <a:pPr/>
              <a:t>2/25/2019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63E875-85DE-4EC9-9AC9-96F7E6DED6D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cap="all" dirty="0" smtClean="0"/>
              <a:t>Computer Systems</a:t>
            </a:r>
            <a:r>
              <a:rPr lang="en-US" dirty="0" smtClean="0"/>
              <a:t/>
            </a:r>
            <a:br>
              <a:rPr lang="en-US" dirty="0" smtClean="0"/>
            </a:br>
            <a:r>
              <a:rPr lang="en-US" sz="2200" dirty="0" smtClean="0"/>
              <a:t>An Integrated Approach to Architecture and Operating Systems</a:t>
            </a:r>
            <a:endParaRPr lang="en-US" dirty="0"/>
          </a:p>
        </p:txBody>
      </p:sp>
      <p:sp>
        <p:nvSpPr>
          <p:cNvPr id="3" name="Subtitle 2"/>
          <p:cNvSpPr>
            <a:spLocks noGrp="1"/>
          </p:cNvSpPr>
          <p:nvPr>
            <p:ph type="subTitle" idx="1"/>
          </p:nvPr>
        </p:nvSpPr>
        <p:spPr/>
        <p:txBody>
          <a:bodyPr/>
          <a:lstStyle/>
          <a:p>
            <a:r>
              <a:rPr lang="en-US" dirty="0" smtClean="0"/>
              <a:t>Chapter 9</a:t>
            </a:r>
          </a:p>
          <a:p>
            <a:r>
              <a:rPr lang="en-US" dirty="0" smtClean="0"/>
              <a:t>Memory Hierarchy</a:t>
            </a:r>
            <a:endParaRPr lang="en-US" dirty="0"/>
          </a:p>
        </p:txBody>
      </p:sp>
      <p:sp>
        <p:nvSpPr>
          <p:cNvPr id="4" name="TextBox 3"/>
          <p:cNvSpPr txBox="1"/>
          <p:nvPr/>
        </p:nvSpPr>
        <p:spPr>
          <a:xfrm>
            <a:off x="1217075" y="6324600"/>
            <a:ext cx="6709850" cy="369332"/>
          </a:xfrm>
          <a:prstGeom prst="rect">
            <a:avLst/>
          </a:prstGeom>
          <a:noFill/>
        </p:spPr>
        <p:txBody>
          <a:bodyPr wrap="none" rtlCol="0">
            <a:spAutoFit/>
          </a:bodyPr>
          <a:lstStyle/>
          <a:p>
            <a:r>
              <a:rPr lang="en-US" dirty="0" smtClean="0"/>
              <a:t>©Copyright 2008 Umakishore Ramachandran and William D. Leahy Jr.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9.2 Principle of Locality</a:t>
            </a:r>
            <a:endParaRPr lang="en-US" dirty="0"/>
          </a:p>
        </p:txBody>
      </p:sp>
      <p:sp>
        <p:nvSpPr>
          <p:cNvPr id="3" name="Content Placeholder 2"/>
          <p:cNvSpPr>
            <a:spLocks noGrp="1"/>
          </p:cNvSpPr>
          <p:nvPr>
            <p:ph idx="1"/>
          </p:nvPr>
        </p:nvSpPr>
        <p:spPr/>
        <p:txBody>
          <a:bodyPr/>
          <a:lstStyle/>
          <a:p>
            <a:r>
              <a:rPr lang="en-US" dirty="0" smtClean="0"/>
              <a:t>Spatial Locality: Tendency for locations close to a location that has been accessed to also be accessed</a:t>
            </a:r>
          </a:p>
          <a:p>
            <a:r>
              <a:rPr lang="en-US" dirty="0" smtClean="0"/>
              <a:t>Temporal Locality: Tendency for a location that has been accessed to be accessed again</a:t>
            </a:r>
          </a:p>
          <a:p>
            <a:r>
              <a:rPr lang="en-US" dirty="0" smtClean="0"/>
              <a:t>Example</a:t>
            </a:r>
          </a:p>
          <a:p>
            <a:pPr>
              <a:buNone/>
            </a:pPr>
            <a:r>
              <a:rPr lang="en-US" sz="2800" b="1" dirty="0" smtClean="0">
                <a:latin typeface="Courier New" pitchFamily="49" charset="0"/>
                <a:cs typeface="Courier New" pitchFamily="49" charset="0"/>
              </a:rPr>
              <a:t>		for(</a:t>
            </a:r>
            <a:r>
              <a:rPr lang="en-US" sz="2800" b="1" dirty="0" err="1" smtClean="0">
                <a:latin typeface="Courier New" pitchFamily="49" charset="0"/>
                <a:cs typeface="Courier New" pitchFamily="49" charset="0"/>
              </a:rPr>
              <a:t>i</a:t>
            </a:r>
            <a:r>
              <a:rPr lang="en-US" sz="2800" b="1" dirty="0" smtClean="0">
                <a:latin typeface="Courier New" pitchFamily="49" charset="0"/>
                <a:cs typeface="Courier New" pitchFamily="49" charset="0"/>
              </a:rPr>
              <a:t>=0; </a:t>
            </a:r>
            <a:r>
              <a:rPr lang="en-US" sz="2800" b="1" dirty="0" err="1" smtClean="0">
                <a:latin typeface="Courier New" pitchFamily="49" charset="0"/>
                <a:cs typeface="Courier New" pitchFamily="49" charset="0"/>
              </a:rPr>
              <a:t>i</a:t>
            </a:r>
            <a:r>
              <a:rPr lang="en-US" sz="2800" b="1" dirty="0" smtClean="0">
                <a:latin typeface="Courier New" pitchFamily="49" charset="0"/>
                <a:cs typeface="Courier New" pitchFamily="49" charset="0"/>
              </a:rPr>
              <a:t>&lt;100000; </a:t>
            </a:r>
            <a:r>
              <a:rPr lang="en-US" sz="2800" b="1" dirty="0" err="1" smtClean="0">
                <a:latin typeface="Courier New" pitchFamily="49" charset="0"/>
                <a:cs typeface="Courier New" pitchFamily="49" charset="0"/>
              </a:rPr>
              <a:t>i</a:t>
            </a:r>
            <a:r>
              <a:rPr lang="en-US" sz="2800" b="1" dirty="0" smtClean="0">
                <a:latin typeface="Courier New" pitchFamily="49" charset="0"/>
                <a:cs typeface="Courier New" pitchFamily="49" charset="0"/>
              </a:rPr>
              <a:t>++)</a:t>
            </a:r>
          </a:p>
          <a:p>
            <a:pPr>
              <a:buNone/>
            </a:pPr>
            <a:r>
              <a:rPr lang="en-US" sz="2800" b="1" dirty="0" smtClean="0">
                <a:latin typeface="Courier New" pitchFamily="49" charset="0"/>
                <a:cs typeface="Courier New" pitchFamily="49" charset="0"/>
              </a:rPr>
              <a:t>			a[</a:t>
            </a:r>
            <a:r>
              <a:rPr lang="en-US" sz="2800" b="1" dirty="0" err="1" smtClean="0">
                <a:latin typeface="Courier New" pitchFamily="49" charset="0"/>
                <a:cs typeface="Courier New" pitchFamily="49" charset="0"/>
              </a:rPr>
              <a:t>i</a:t>
            </a:r>
            <a:r>
              <a:rPr lang="en-US" sz="2800" b="1" dirty="0" smtClean="0">
                <a:latin typeface="Courier New" pitchFamily="49" charset="0"/>
                <a:cs typeface="Courier New" pitchFamily="49" charset="0"/>
              </a:rPr>
              <a:t>] = b[</a:t>
            </a:r>
            <a:r>
              <a:rPr lang="en-US" sz="2800" b="1" dirty="0" err="1" smtClean="0">
                <a:latin typeface="Courier New" pitchFamily="49" charset="0"/>
                <a:cs typeface="Courier New" pitchFamily="49" charset="0"/>
              </a:rPr>
              <a:t>i</a:t>
            </a:r>
            <a:r>
              <a:rPr lang="en-US" sz="2800" b="1" dirty="0" smtClean="0">
                <a:latin typeface="Courier New" pitchFamily="49" charset="0"/>
                <a:cs typeface="Courier New" pitchFamily="49"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9.3 Basic terminologies</a:t>
            </a:r>
            <a:endParaRPr lang="en-US" dirty="0"/>
          </a:p>
        </p:txBody>
      </p:sp>
      <p:sp>
        <p:nvSpPr>
          <p:cNvPr id="3" name="Content Placeholder 2"/>
          <p:cNvSpPr>
            <a:spLocks noGrp="1"/>
          </p:cNvSpPr>
          <p:nvPr>
            <p:ph idx="1"/>
          </p:nvPr>
        </p:nvSpPr>
        <p:spPr/>
        <p:txBody>
          <a:bodyPr>
            <a:noAutofit/>
          </a:bodyPr>
          <a:lstStyle/>
          <a:p>
            <a:pPr lvl="0"/>
            <a:r>
              <a:rPr lang="en-US" sz="2000" b="1" i="1" dirty="0" smtClean="0"/>
              <a:t>Hit</a:t>
            </a:r>
            <a:r>
              <a:rPr lang="en-US" sz="2000" dirty="0" smtClean="0"/>
              <a:t>: CPU finding contents of memory address in cache</a:t>
            </a:r>
          </a:p>
          <a:p>
            <a:pPr lvl="0"/>
            <a:r>
              <a:rPr lang="en-US" sz="2000" b="1" i="1" dirty="0" smtClean="0"/>
              <a:t>Hit rate </a:t>
            </a:r>
            <a:r>
              <a:rPr lang="en-US" sz="2000" i="1" dirty="0" smtClean="0"/>
              <a:t>(h)</a:t>
            </a:r>
            <a:r>
              <a:rPr lang="en-US" sz="2000" dirty="0" smtClean="0"/>
              <a:t> is probability of </a:t>
            </a:r>
            <a:r>
              <a:rPr lang="en-US" sz="2000" i="1" dirty="0" smtClean="0"/>
              <a:t>successful lookup</a:t>
            </a:r>
            <a:r>
              <a:rPr lang="en-US" sz="2000" dirty="0" smtClean="0"/>
              <a:t> in cache by CPU.</a:t>
            </a:r>
          </a:p>
          <a:p>
            <a:pPr lvl="0"/>
            <a:r>
              <a:rPr lang="en-US" sz="2000" b="1" i="1" dirty="0" smtClean="0"/>
              <a:t>Miss</a:t>
            </a:r>
            <a:r>
              <a:rPr lang="en-US" sz="2000" dirty="0" smtClean="0"/>
              <a:t>: CPU </a:t>
            </a:r>
            <a:r>
              <a:rPr lang="en-US" sz="2000" i="1" dirty="0" smtClean="0"/>
              <a:t>failing </a:t>
            </a:r>
            <a:r>
              <a:rPr lang="en-US" sz="2000" dirty="0" smtClean="0"/>
              <a:t>to find what it wants in cache (incurs trip to deeper levels of memory hierarchy</a:t>
            </a:r>
          </a:p>
          <a:p>
            <a:pPr lvl="0"/>
            <a:r>
              <a:rPr lang="en-US" sz="2000" b="1" i="1" dirty="0" smtClean="0"/>
              <a:t>Miss rate </a:t>
            </a:r>
            <a:r>
              <a:rPr lang="en-US" sz="2000" i="1" dirty="0" smtClean="0"/>
              <a:t>(m) </a:t>
            </a:r>
            <a:r>
              <a:rPr lang="en-US" sz="2000" dirty="0" smtClean="0"/>
              <a:t>is probability of </a:t>
            </a:r>
            <a:r>
              <a:rPr lang="en-US" sz="2000" i="1" dirty="0" smtClean="0"/>
              <a:t>missing</a:t>
            </a:r>
            <a:r>
              <a:rPr lang="en-US" sz="2000" dirty="0" smtClean="0"/>
              <a:t> in cache and is equal to </a:t>
            </a:r>
            <a:r>
              <a:rPr lang="en-US" sz="2000" i="1" dirty="0" smtClean="0"/>
              <a:t>1-h</a:t>
            </a:r>
            <a:r>
              <a:rPr lang="en-US" sz="2000" dirty="0" smtClean="0"/>
              <a:t>.</a:t>
            </a:r>
          </a:p>
          <a:p>
            <a:pPr lvl="0"/>
            <a:r>
              <a:rPr lang="en-US" sz="2000" b="1" i="1" dirty="0" smtClean="0"/>
              <a:t>Miss penalty</a:t>
            </a:r>
            <a:r>
              <a:rPr lang="en-US" sz="2000" dirty="0" smtClean="0"/>
              <a:t>: Time penalty associated with servicing a miss at any particular level of memory hierarchy</a:t>
            </a:r>
          </a:p>
          <a:p>
            <a:pPr lvl="0"/>
            <a:r>
              <a:rPr lang="en-US" sz="2000" b="1" i="1" dirty="0" smtClean="0"/>
              <a:t>Effective Memory Access Time (EMAT)</a:t>
            </a:r>
            <a:r>
              <a:rPr lang="en-US" sz="2000" dirty="0" smtClean="0"/>
              <a:t>: Effective access time experienced by the CPU when accessing memory. </a:t>
            </a:r>
          </a:p>
          <a:p>
            <a:pPr lvl="1"/>
            <a:r>
              <a:rPr lang="en-US" sz="1800" dirty="0" smtClean="0"/>
              <a:t>Time to lookup cache to see if memory location is already there</a:t>
            </a:r>
          </a:p>
          <a:p>
            <a:pPr lvl="1"/>
            <a:r>
              <a:rPr lang="en-US" sz="1800" dirty="0" smtClean="0"/>
              <a:t>Upon cache miss, time to go to deeper levels of memory hierarchy  </a:t>
            </a:r>
          </a:p>
          <a:p>
            <a:pPr>
              <a:buNone/>
            </a:pPr>
            <a:r>
              <a:rPr lang="en-US" sz="2000" i="1" dirty="0" smtClean="0"/>
              <a:t>	EMAT = </a:t>
            </a:r>
            <a:r>
              <a:rPr lang="en-US" sz="2000" i="1" dirty="0" err="1" smtClean="0"/>
              <a:t>Tc</a:t>
            </a:r>
            <a:r>
              <a:rPr lang="en-US" sz="2000" i="1" dirty="0" smtClean="0"/>
              <a:t> + m * Tm</a:t>
            </a:r>
          </a:p>
          <a:p>
            <a:pPr>
              <a:buNone/>
            </a:pPr>
            <a:r>
              <a:rPr lang="en-US" sz="2000" i="1" dirty="0" smtClean="0"/>
              <a:t>      where </a:t>
            </a:r>
            <a:r>
              <a:rPr lang="en-US" sz="2000" dirty="0" smtClean="0"/>
              <a:t> </a:t>
            </a:r>
            <a:r>
              <a:rPr lang="en-US" sz="2000" i="1" dirty="0" smtClean="0"/>
              <a:t>m is cache miss rate, </a:t>
            </a:r>
            <a:r>
              <a:rPr lang="en-US" sz="2000" i="1" dirty="0" err="1" smtClean="0"/>
              <a:t>Tc</a:t>
            </a:r>
            <a:r>
              <a:rPr lang="en-US" sz="2000" i="1" dirty="0" smtClean="0"/>
              <a:t> </a:t>
            </a:r>
            <a:r>
              <a:rPr lang="en-US" sz="2000" dirty="0" smtClean="0"/>
              <a:t>the cache access time and </a:t>
            </a:r>
            <a:r>
              <a:rPr lang="en-US" sz="2000" i="1" dirty="0" smtClean="0"/>
              <a:t>Tm </a:t>
            </a:r>
            <a:r>
              <a:rPr lang="en-US" sz="2000" dirty="0" smtClean="0"/>
              <a:t>the miss penalty</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9.4 Multilevel Memory Hierarchy</a:t>
            </a:r>
            <a:endParaRPr lang="en-US" dirty="0"/>
          </a:p>
        </p:txBody>
      </p:sp>
      <p:sp>
        <p:nvSpPr>
          <p:cNvPr id="3" name="Content Placeholder 2"/>
          <p:cNvSpPr>
            <a:spLocks noGrp="1"/>
          </p:cNvSpPr>
          <p:nvPr>
            <p:ph idx="1"/>
          </p:nvPr>
        </p:nvSpPr>
        <p:spPr/>
        <p:txBody>
          <a:bodyPr/>
          <a:lstStyle/>
          <a:p>
            <a:r>
              <a:rPr lang="en-US" dirty="0" smtClean="0"/>
              <a:t>Modern processors use multiple levels of caches. </a:t>
            </a:r>
          </a:p>
          <a:p>
            <a:r>
              <a:rPr lang="en-US" dirty="0" smtClean="0"/>
              <a:t>As we move away from processor, caches get larger and slower</a:t>
            </a:r>
          </a:p>
          <a:p>
            <a:r>
              <a:rPr lang="pt-BR" dirty="0" smtClean="0"/>
              <a:t>EMAT</a:t>
            </a:r>
            <a:r>
              <a:rPr lang="pt-BR" i="1" baseline="-25000" dirty="0" smtClean="0"/>
              <a:t>i</a:t>
            </a:r>
            <a:r>
              <a:rPr lang="pt-BR" dirty="0" smtClean="0"/>
              <a:t> = </a:t>
            </a:r>
            <a:r>
              <a:rPr lang="pt-BR" i="1" dirty="0" smtClean="0"/>
              <a:t>T</a:t>
            </a:r>
            <a:r>
              <a:rPr lang="pt-BR" i="1" baseline="-25000" dirty="0" smtClean="0"/>
              <a:t>i</a:t>
            </a:r>
            <a:r>
              <a:rPr lang="pt-BR" dirty="0" smtClean="0"/>
              <a:t> + </a:t>
            </a:r>
            <a:r>
              <a:rPr lang="pt-BR" i="1" dirty="0" smtClean="0"/>
              <a:t>m</a:t>
            </a:r>
            <a:r>
              <a:rPr lang="pt-BR" i="1" baseline="-25000" dirty="0" smtClean="0"/>
              <a:t>i</a:t>
            </a:r>
            <a:r>
              <a:rPr lang="pt-BR" dirty="0" smtClean="0"/>
              <a:t> * EMAT</a:t>
            </a:r>
            <a:r>
              <a:rPr lang="pt-BR" i="1" baseline="-25000" dirty="0" smtClean="0"/>
              <a:t>i+1</a:t>
            </a:r>
            <a:r>
              <a:rPr lang="pt-BR" i="1" dirty="0" smtClean="0"/>
              <a:t>	</a:t>
            </a:r>
          </a:p>
          <a:p>
            <a:r>
              <a:rPr lang="pt-BR" dirty="0" smtClean="0"/>
              <a:t>where</a:t>
            </a:r>
            <a:r>
              <a:rPr lang="en-US" i="1" dirty="0" smtClean="0"/>
              <a:t> T</a:t>
            </a:r>
            <a:r>
              <a:rPr lang="en-US" i="1" baseline="-25000" dirty="0" smtClean="0"/>
              <a:t>i</a:t>
            </a:r>
            <a:r>
              <a:rPr lang="en-US" dirty="0" smtClean="0"/>
              <a:t> is access time for level </a:t>
            </a:r>
            <a:r>
              <a:rPr lang="en-US" dirty="0" err="1" smtClean="0"/>
              <a:t>i</a:t>
            </a:r>
            <a:endParaRPr lang="en-US" dirty="0" smtClean="0"/>
          </a:p>
          <a:p>
            <a:r>
              <a:rPr lang="en-US" dirty="0" smtClean="0"/>
              <a:t>and </a:t>
            </a:r>
            <a:r>
              <a:rPr lang="en-US" i="1" dirty="0" smtClean="0"/>
              <a:t>m</a:t>
            </a:r>
            <a:r>
              <a:rPr lang="en-US" i="1" baseline="-25000" dirty="0" smtClean="0"/>
              <a:t>i </a:t>
            </a:r>
            <a:r>
              <a:rPr lang="en-US" dirty="0" smtClean="0"/>
              <a:t>is miss rate for level </a:t>
            </a:r>
            <a:r>
              <a:rPr lang="en-US" dirty="0" err="1" smtClean="0"/>
              <a:t>i</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9.4 Multilevel Memory Hierarchy</a:t>
            </a:r>
            <a:endParaRPr lang="en-US" dirty="0"/>
          </a:p>
        </p:txBody>
      </p:sp>
      <p:pic>
        <p:nvPicPr>
          <p:cNvPr id="1026" name="Object 1"/>
          <p:cNvPicPr>
            <a:picLocks noChangeArrowheads="1"/>
          </p:cNvPicPr>
          <p:nvPr/>
        </p:nvPicPr>
        <p:blipFill>
          <a:blip r:embed="rId2"/>
          <a:srcRect l="-1053" r="-1579" b="-136"/>
          <a:stretch>
            <a:fillRect/>
          </a:stretch>
        </p:blipFill>
        <p:spPr bwMode="auto">
          <a:xfrm>
            <a:off x="1013959" y="1417638"/>
            <a:ext cx="7150327" cy="4917848"/>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9.5 Cache organization</a:t>
            </a:r>
            <a:endParaRPr lang="en-US" dirty="0"/>
          </a:p>
        </p:txBody>
      </p:sp>
      <p:sp>
        <p:nvSpPr>
          <p:cNvPr id="3" name="Content Placeholder 2"/>
          <p:cNvSpPr>
            <a:spLocks noGrp="1"/>
          </p:cNvSpPr>
          <p:nvPr>
            <p:ph idx="1"/>
          </p:nvPr>
        </p:nvSpPr>
        <p:spPr/>
        <p:txBody>
          <a:bodyPr>
            <a:normAutofit/>
          </a:bodyPr>
          <a:lstStyle/>
          <a:p>
            <a:r>
              <a:rPr lang="en-US" dirty="0" smtClean="0"/>
              <a:t>There are three facets to the organization of the cache:</a:t>
            </a:r>
          </a:p>
          <a:p>
            <a:pPr marL="914400" lvl="1" indent="-514350">
              <a:buFont typeface="+mj-lt"/>
              <a:buAutoNum type="arabicPeriod"/>
            </a:pPr>
            <a:r>
              <a:rPr lang="en-US" dirty="0" smtClean="0"/>
              <a:t>Placement: Where do we place in the cache the data read from the memory?</a:t>
            </a:r>
          </a:p>
          <a:p>
            <a:pPr marL="914400" lvl="1" indent="-514350">
              <a:buFont typeface="+mj-lt"/>
              <a:buAutoNum type="arabicPeriod"/>
            </a:pPr>
            <a:r>
              <a:rPr lang="en-US" dirty="0" smtClean="0"/>
              <a:t>Algorithm for lookup: How do we find something that we have placed in the cache?</a:t>
            </a:r>
          </a:p>
          <a:p>
            <a:pPr marL="914400" lvl="1" indent="-514350">
              <a:buFont typeface="+mj-lt"/>
              <a:buAutoNum type="arabicPeriod"/>
            </a:pPr>
            <a:r>
              <a:rPr lang="en-US" dirty="0" smtClean="0"/>
              <a:t>Validity: How do we know if the data in the cache is valid?</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9.6 Direct-mapped cache organization</a:t>
            </a:r>
            <a:endParaRPr lang="en-US" dirty="0"/>
          </a:p>
        </p:txBody>
      </p:sp>
      <p:sp>
        <p:nvSpPr>
          <p:cNvPr id="13370" name="Rectangle 5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13313" name="Group 1"/>
          <p:cNvGrpSpPr>
            <a:grpSpLocks noChangeAspect="1"/>
          </p:cNvGrpSpPr>
          <p:nvPr/>
        </p:nvGrpSpPr>
        <p:grpSpPr bwMode="auto">
          <a:xfrm>
            <a:off x="1297173" y="1508302"/>
            <a:ext cx="6735680" cy="4121446"/>
            <a:chOff x="2474" y="8355"/>
            <a:chExt cx="6480" cy="3966"/>
          </a:xfrm>
        </p:grpSpPr>
        <p:sp>
          <p:nvSpPr>
            <p:cNvPr id="13369" name="AutoShape 57"/>
            <p:cNvSpPr>
              <a:spLocks noChangeAspect="1" noChangeArrowheads="1" noTextEdit="1"/>
            </p:cNvSpPr>
            <p:nvPr/>
          </p:nvSpPr>
          <p:spPr bwMode="auto">
            <a:xfrm>
              <a:off x="2474" y="8355"/>
              <a:ext cx="6480" cy="396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68" name="Rectangle 56"/>
            <p:cNvSpPr>
              <a:spLocks noChangeArrowheads="1"/>
            </p:cNvSpPr>
            <p:nvPr/>
          </p:nvSpPr>
          <p:spPr bwMode="auto">
            <a:xfrm>
              <a:off x="7313" y="8355"/>
              <a:ext cx="1641" cy="247"/>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3367" name="Text Box 55"/>
            <p:cNvSpPr txBox="1">
              <a:spLocks noChangeArrowheads="1"/>
            </p:cNvSpPr>
            <p:nvPr/>
          </p:nvSpPr>
          <p:spPr bwMode="auto">
            <a:xfrm>
              <a:off x="6903" y="8355"/>
              <a:ext cx="254" cy="273"/>
            </a:xfrm>
            <a:prstGeom prst="rect">
              <a:avLst/>
            </a:prstGeom>
            <a:noFill/>
            <a:ln w="9525">
              <a:noFill/>
              <a:miter lim="800000"/>
              <a:headEnd/>
              <a:tailEnd/>
            </a:ln>
          </p:spPr>
          <p:txBody>
            <a:bodyPr vert="horz" wrap="square" lIns="52121" tIns="26060" rIns="52121" bIns="2606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66" name="Rectangle 54"/>
            <p:cNvSpPr>
              <a:spLocks noChangeArrowheads="1"/>
            </p:cNvSpPr>
            <p:nvPr/>
          </p:nvSpPr>
          <p:spPr bwMode="auto">
            <a:xfrm>
              <a:off x="7313" y="8602"/>
              <a:ext cx="1641" cy="246"/>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3365" name="Text Box 53"/>
            <p:cNvSpPr txBox="1">
              <a:spLocks noChangeArrowheads="1"/>
            </p:cNvSpPr>
            <p:nvPr/>
          </p:nvSpPr>
          <p:spPr bwMode="auto">
            <a:xfrm>
              <a:off x="6903" y="8602"/>
              <a:ext cx="254" cy="274"/>
            </a:xfrm>
            <a:prstGeom prst="rect">
              <a:avLst/>
            </a:prstGeom>
            <a:noFill/>
            <a:ln w="9525">
              <a:noFill/>
              <a:miter lim="800000"/>
              <a:headEnd/>
              <a:tailEnd/>
            </a:ln>
          </p:spPr>
          <p:txBody>
            <a:bodyPr vert="horz" wrap="square" lIns="52121" tIns="26060" rIns="52121" bIns="2606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64" name="Rectangle 52"/>
            <p:cNvSpPr>
              <a:spLocks noChangeArrowheads="1"/>
            </p:cNvSpPr>
            <p:nvPr/>
          </p:nvSpPr>
          <p:spPr bwMode="auto">
            <a:xfrm>
              <a:off x="7313" y="8848"/>
              <a:ext cx="1641" cy="247"/>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3363" name="Text Box 51"/>
            <p:cNvSpPr txBox="1">
              <a:spLocks noChangeArrowheads="1"/>
            </p:cNvSpPr>
            <p:nvPr/>
          </p:nvSpPr>
          <p:spPr bwMode="auto">
            <a:xfrm>
              <a:off x="6903" y="8848"/>
              <a:ext cx="254" cy="273"/>
            </a:xfrm>
            <a:prstGeom prst="rect">
              <a:avLst/>
            </a:prstGeom>
            <a:noFill/>
            <a:ln w="9525">
              <a:noFill/>
              <a:miter lim="800000"/>
              <a:headEnd/>
              <a:tailEnd/>
            </a:ln>
          </p:spPr>
          <p:txBody>
            <a:bodyPr vert="horz" wrap="square" lIns="52121" tIns="26060" rIns="52121" bIns="2606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62" name="Rectangle 50"/>
            <p:cNvSpPr>
              <a:spLocks noChangeArrowheads="1"/>
            </p:cNvSpPr>
            <p:nvPr/>
          </p:nvSpPr>
          <p:spPr bwMode="auto">
            <a:xfrm>
              <a:off x="7313" y="9095"/>
              <a:ext cx="1641" cy="246"/>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3361" name="Text Box 49"/>
            <p:cNvSpPr txBox="1">
              <a:spLocks noChangeArrowheads="1"/>
            </p:cNvSpPr>
            <p:nvPr/>
          </p:nvSpPr>
          <p:spPr bwMode="auto">
            <a:xfrm>
              <a:off x="6903" y="9095"/>
              <a:ext cx="254" cy="273"/>
            </a:xfrm>
            <a:prstGeom prst="rect">
              <a:avLst/>
            </a:prstGeom>
            <a:noFill/>
            <a:ln w="9525">
              <a:noFill/>
              <a:miter lim="800000"/>
              <a:headEnd/>
              <a:tailEnd/>
            </a:ln>
          </p:spPr>
          <p:txBody>
            <a:bodyPr vert="horz" wrap="square" lIns="52121" tIns="26060" rIns="52121" bIns="2606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60" name="Rectangle 48"/>
            <p:cNvSpPr>
              <a:spLocks noChangeArrowheads="1"/>
            </p:cNvSpPr>
            <p:nvPr/>
          </p:nvSpPr>
          <p:spPr bwMode="auto">
            <a:xfrm>
              <a:off x="7313" y="9340"/>
              <a:ext cx="1641" cy="246"/>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3359" name="Text Box 47"/>
            <p:cNvSpPr txBox="1">
              <a:spLocks noChangeArrowheads="1"/>
            </p:cNvSpPr>
            <p:nvPr/>
          </p:nvSpPr>
          <p:spPr bwMode="auto">
            <a:xfrm>
              <a:off x="6903" y="9340"/>
              <a:ext cx="254" cy="273"/>
            </a:xfrm>
            <a:prstGeom prst="rect">
              <a:avLst/>
            </a:prstGeom>
            <a:noFill/>
            <a:ln w="9525">
              <a:noFill/>
              <a:miter lim="800000"/>
              <a:headEnd/>
              <a:tailEnd/>
            </a:ln>
          </p:spPr>
          <p:txBody>
            <a:bodyPr vert="horz" wrap="square" lIns="52121" tIns="26060" rIns="52121" bIns="2606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58" name="Rectangle 46"/>
            <p:cNvSpPr>
              <a:spLocks noChangeArrowheads="1"/>
            </p:cNvSpPr>
            <p:nvPr/>
          </p:nvSpPr>
          <p:spPr bwMode="auto">
            <a:xfrm>
              <a:off x="7313" y="9586"/>
              <a:ext cx="1641" cy="247"/>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3357" name="Text Box 45"/>
            <p:cNvSpPr txBox="1">
              <a:spLocks noChangeArrowheads="1"/>
            </p:cNvSpPr>
            <p:nvPr/>
          </p:nvSpPr>
          <p:spPr bwMode="auto">
            <a:xfrm>
              <a:off x="6903" y="9586"/>
              <a:ext cx="254" cy="273"/>
            </a:xfrm>
            <a:prstGeom prst="rect">
              <a:avLst/>
            </a:prstGeom>
            <a:noFill/>
            <a:ln w="9525">
              <a:noFill/>
              <a:miter lim="800000"/>
              <a:headEnd/>
              <a:tailEnd/>
            </a:ln>
          </p:spPr>
          <p:txBody>
            <a:bodyPr vert="horz" wrap="square" lIns="52121" tIns="26060" rIns="52121" bIns="2606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56" name="Rectangle 44"/>
            <p:cNvSpPr>
              <a:spLocks noChangeArrowheads="1"/>
            </p:cNvSpPr>
            <p:nvPr/>
          </p:nvSpPr>
          <p:spPr bwMode="auto">
            <a:xfrm>
              <a:off x="7313" y="9833"/>
              <a:ext cx="1641" cy="246"/>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3355" name="Text Box 43"/>
            <p:cNvSpPr txBox="1">
              <a:spLocks noChangeArrowheads="1"/>
            </p:cNvSpPr>
            <p:nvPr/>
          </p:nvSpPr>
          <p:spPr bwMode="auto">
            <a:xfrm>
              <a:off x="6903" y="9833"/>
              <a:ext cx="254" cy="273"/>
            </a:xfrm>
            <a:prstGeom prst="rect">
              <a:avLst/>
            </a:prstGeom>
            <a:noFill/>
            <a:ln w="9525">
              <a:noFill/>
              <a:miter lim="800000"/>
              <a:headEnd/>
              <a:tailEnd/>
            </a:ln>
          </p:spPr>
          <p:txBody>
            <a:bodyPr vert="horz" wrap="square" lIns="52121" tIns="26060" rIns="52121" bIns="2606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6</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54" name="Rectangle 42"/>
            <p:cNvSpPr>
              <a:spLocks noChangeArrowheads="1"/>
            </p:cNvSpPr>
            <p:nvPr/>
          </p:nvSpPr>
          <p:spPr bwMode="auto">
            <a:xfrm>
              <a:off x="7313" y="10079"/>
              <a:ext cx="1641" cy="246"/>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3353" name="Text Box 41"/>
            <p:cNvSpPr txBox="1">
              <a:spLocks noChangeArrowheads="1"/>
            </p:cNvSpPr>
            <p:nvPr/>
          </p:nvSpPr>
          <p:spPr bwMode="auto">
            <a:xfrm>
              <a:off x="6903" y="10079"/>
              <a:ext cx="254" cy="273"/>
            </a:xfrm>
            <a:prstGeom prst="rect">
              <a:avLst/>
            </a:prstGeom>
            <a:noFill/>
            <a:ln w="9525">
              <a:noFill/>
              <a:miter lim="800000"/>
              <a:headEnd/>
              <a:tailEnd/>
            </a:ln>
          </p:spPr>
          <p:txBody>
            <a:bodyPr vert="horz" wrap="square" lIns="52121" tIns="26060" rIns="52121" bIns="2606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7</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52" name="Rectangle 40"/>
            <p:cNvSpPr>
              <a:spLocks noChangeArrowheads="1"/>
            </p:cNvSpPr>
            <p:nvPr/>
          </p:nvSpPr>
          <p:spPr bwMode="auto">
            <a:xfrm>
              <a:off x="2884" y="9449"/>
              <a:ext cx="1641" cy="247"/>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3351" name="Text Box 39"/>
            <p:cNvSpPr txBox="1">
              <a:spLocks noChangeArrowheads="1"/>
            </p:cNvSpPr>
            <p:nvPr/>
          </p:nvSpPr>
          <p:spPr bwMode="auto">
            <a:xfrm>
              <a:off x="2474" y="9449"/>
              <a:ext cx="254" cy="273"/>
            </a:xfrm>
            <a:prstGeom prst="rect">
              <a:avLst/>
            </a:prstGeom>
            <a:noFill/>
            <a:ln w="9525">
              <a:noFill/>
              <a:miter lim="800000"/>
              <a:headEnd/>
              <a:tailEnd/>
            </a:ln>
          </p:spPr>
          <p:txBody>
            <a:bodyPr vert="horz" wrap="square" lIns="52121" tIns="26060" rIns="52121" bIns="2606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50" name="Rectangle 38"/>
            <p:cNvSpPr>
              <a:spLocks noChangeArrowheads="1"/>
            </p:cNvSpPr>
            <p:nvPr/>
          </p:nvSpPr>
          <p:spPr bwMode="auto">
            <a:xfrm>
              <a:off x="2884" y="9696"/>
              <a:ext cx="1641" cy="246"/>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3349" name="Text Box 37"/>
            <p:cNvSpPr txBox="1">
              <a:spLocks noChangeArrowheads="1"/>
            </p:cNvSpPr>
            <p:nvPr/>
          </p:nvSpPr>
          <p:spPr bwMode="auto">
            <a:xfrm>
              <a:off x="2474" y="9696"/>
              <a:ext cx="254" cy="273"/>
            </a:xfrm>
            <a:prstGeom prst="rect">
              <a:avLst/>
            </a:prstGeom>
            <a:noFill/>
            <a:ln w="9525">
              <a:noFill/>
              <a:miter lim="800000"/>
              <a:headEnd/>
              <a:tailEnd/>
            </a:ln>
          </p:spPr>
          <p:txBody>
            <a:bodyPr vert="horz" wrap="square" lIns="52121" tIns="26060" rIns="52121" bIns="2606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48" name="Rectangle 36"/>
            <p:cNvSpPr>
              <a:spLocks noChangeArrowheads="1"/>
            </p:cNvSpPr>
            <p:nvPr/>
          </p:nvSpPr>
          <p:spPr bwMode="auto">
            <a:xfrm>
              <a:off x="2884" y="9942"/>
              <a:ext cx="1641" cy="246"/>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3347" name="Text Box 35"/>
            <p:cNvSpPr txBox="1">
              <a:spLocks noChangeArrowheads="1"/>
            </p:cNvSpPr>
            <p:nvPr/>
          </p:nvSpPr>
          <p:spPr bwMode="auto">
            <a:xfrm>
              <a:off x="2474" y="9942"/>
              <a:ext cx="254" cy="274"/>
            </a:xfrm>
            <a:prstGeom prst="rect">
              <a:avLst/>
            </a:prstGeom>
            <a:noFill/>
            <a:ln w="9525">
              <a:noFill/>
              <a:miter lim="800000"/>
              <a:headEnd/>
              <a:tailEnd/>
            </a:ln>
          </p:spPr>
          <p:txBody>
            <a:bodyPr vert="horz" wrap="square" lIns="52121" tIns="26060" rIns="52121" bIns="2606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46" name="Rectangle 34"/>
            <p:cNvSpPr>
              <a:spLocks noChangeArrowheads="1"/>
            </p:cNvSpPr>
            <p:nvPr/>
          </p:nvSpPr>
          <p:spPr bwMode="auto">
            <a:xfrm>
              <a:off x="2884" y="10188"/>
              <a:ext cx="1641" cy="247"/>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3345" name="Text Box 33"/>
            <p:cNvSpPr txBox="1">
              <a:spLocks noChangeArrowheads="1"/>
            </p:cNvSpPr>
            <p:nvPr/>
          </p:nvSpPr>
          <p:spPr bwMode="auto">
            <a:xfrm>
              <a:off x="2474" y="10188"/>
              <a:ext cx="254" cy="274"/>
            </a:xfrm>
            <a:prstGeom prst="rect">
              <a:avLst/>
            </a:prstGeom>
            <a:noFill/>
            <a:ln w="9525">
              <a:noFill/>
              <a:miter lim="800000"/>
              <a:headEnd/>
              <a:tailEnd/>
            </a:ln>
          </p:spPr>
          <p:txBody>
            <a:bodyPr vert="horz" wrap="square" lIns="52121" tIns="26060" rIns="52121" bIns="2606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44" name="Rectangle 32"/>
            <p:cNvSpPr>
              <a:spLocks noChangeArrowheads="1"/>
            </p:cNvSpPr>
            <p:nvPr/>
          </p:nvSpPr>
          <p:spPr bwMode="auto">
            <a:xfrm>
              <a:off x="2884" y="10434"/>
              <a:ext cx="1641" cy="246"/>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3343" name="Text Box 31"/>
            <p:cNvSpPr txBox="1">
              <a:spLocks noChangeArrowheads="1"/>
            </p:cNvSpPr>
            <p:nvPr/>
          </p:nvSpPr>
          <p:spPr bwMode="auto">
            <a:xfrm>
              <a:off x="2474" y="10434"/>
              <a:ext cx="254" cy="273"/>
            </a:xfrm>
            <a:prstGeom prst="rect">
              <a:avLst/>
            </a:prstGeom>
            <a:noFill/>
            <a:ln w="9525">
              <a:noFill/>
              <a:miter lim="800000"/>
              <a:headEnd/>
              <a:tailEnd/>
            </a:ln>
          </p:spPr>
          <p:txBody>
            <a:bodyPr vert="horz" wrap="square" lIns="52121" tIns="26060" rIns="52121" bIns="2606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42" name="Rectangle 30"/>
            <p:cNvSpPr>
              <a:spLocks noChangeArrowheads="1"/>
            </p:cNvSpPr>
            <p:nvPr/>
          </p:nvSpPr>
          <p:spPr bwMode="auto">
            <a:xfrm>
              <a:off x="2884" y="10680"/>
              <a:ext cx="1641" cy="246"/>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3341" name="Text Box 29"/>
            <p:cNvSpPr txBox="1">
              <a:spLocks noChangeArrowheads="1"/>
            </p:cNvSpPr>
            <p:nvPr/>
          </p:nvSpPr>
          <p:spPr bwMode="auto">
            <a:xfrm>
              <a:off x="2474" y="10680"/>
              <a:ext cx="254" cy="274"/>
            </a:xfrm>
            <a:prstGeom prst="rect">
              <a:avLst/>
            </a:prstGeom>
            <a:noFill/>
            <a:ln w="9525">
              <a:noFill/>
              <a:miter lim="800000"/>
              <a:headEnd/>
              <a:tailEnd/>
            </a:ln>
          </p:spPr>
          <p:txBody>
            <a:bodyPr vert="horz" wrap="square" lIns="52121" tIns="26060" rIns="52121" bIns="2606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40" name="Rectangle 28"/>
            <p:cNvSpPr>
              <a:spLocks noChangeArrowheads="1"/>
            </p:cNvSpPr>
            <p:nvPr/>
          </p:nvSpPr>
          <p:spPr bwMode="auto">
            <a:xfrm>
              <a:off x="2884" y="10926"/>
              <a:ext cx="1641" cy="247"/>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3339" name="Text Box 27"/>
            <p:cNvSpPr txBox="1">
              <a:spLocks noChangeArrowheads="1"/>
            </p:cNvSpPr>
            <p:nvPr/>
          </p:nvSpPr>
          <p:spPr bwMode="auto">
            <a:xfrm>
              <a:off x="2474" y="10926"/>
              <a:ext cx="254" cy="274"/>
            </a:xfrm>
            <a:prstGeom prst="rect">
              <a:avLst/>
            </a:prstGeom>
            <a:noFill/>
            <a:ln w="9525">
              <a:noFill/>
              <a:miter lim="800000"/>
              <a:headEnd/>
              <a:tailEnd/>
            </a:ln>
          </p:spPr>
          <p:txBody>
            <a:bodyPr vert="horz" wrap="square" lIns="52121" tIns="26060" rIns="52121" bIns="2606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6</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38" name="Rectangle 26"/>
            <p:cNvSpPr>
              <a:spLocks noChangeArrowheads="1"/>
            </p:cNvSpPr>
            <p:nvPr/>
          </p:nvSpPr>
          <p:spPr bwMode="auto">
            <a:xfrm>
              <a:off x="2884" y="11173"/>
              <a:ext cx="1641" cy="247"/>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3337" name="Text Box 25"/>
            <p:cNvSpPr txBox="1">
              <a:spLocks noChangeArrowheads="1"/>
            </p:cNvSpPr>
            <p:nvPr/>
          </p:nvSpPr>
          <p:spPr bwMode="auto">
            <a:xfrm>
              <a:off x="2474" y="11173"/>
              <a:ext cx="254" cy="273"/>
            </a:xfrm>
            <a:prstGeom prst="rect">
              <a:avLst/>
            </a:prstGeom>
            <a:noFill/>
            <a:ln w="9525">
              <a:noFill/>
              <a:miter lim="800000"/>
              <a:headEnd/>
              <a:tailEnd/>
            </a:ln>
          </p:spPr>
          <p:txBody>
            <a:bodyPr vert="horz" wrap="square" lIns="52121" tIns="26060" rIns="52121" bIns="2606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7</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36" name="Rectangle 24"/>
            <p:cNvSpPr>
              <a:spLocks noChangeArrowheads="1"/>
            </p:cNvSpPr>
            <p:nvPr/>
          </p:nvSpPr>
          <p:spPr bwMode="auto">
            <a:xfrm>
              <a:off x="7313" y="10324"/>
              <a:ext cx="1641" cy="247"/>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3335" name="Text Box 23"/>
            <p:cNvSpPr txBox="1">
              <a:spLocks noChangeArrowheads="1"/>
            </p:cNvSpPr>
            <p:nvPr/>
          </p:nvSpPr>
          <p:spPr bwMode="auto">
            <a:xfrm>
              <a:off x="6903" y="10324"/>
              <a:ext cx="254" cy="273"/>
            </a:xfrm>
            <a:prstGeom prst="rect">
              <a:avLst/>
            </a:prstGeom>
            <a:noFill/>
            <a:ln w="9525">
              <a:noFill/>
              <a:miter lim="800000"/>
              <a:headEnd/>
              <a:tailEnd/>
            </a:ln>
          </p:spPr>
          <p:txBody>
            <a:bodyPr vert="horz" wrap="square" lIns="52121" tIns="26060" rIns="52121" bIns="2606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8</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34" name="Rectangle 22"/>
            <p:cNvSpPr>
              <a:spLocks noChangeArrowheads="1"/>
            </p:cNvSpPr>
            <p:nvPr/>
          </p:nvSpPr>
          <p:spPr bwMode="auto">
            <a:xfrm>
              <a:off x="7313" y="10571"/>
              <a:ext cx="1641" cy="246"/>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3333" name="Text Box 21"/>
            <p:cNvSpPr txBox="1">
              <a:spLocks noChangeArrowheads="1"/>
            </p:cNvSpPr>
            <p:nvPr/>
          </p:nvSpPr>
          <p:spPr bwMode="auto">
            <a:xfrm>
              <a:off x="6903" y="10571"/>
              <a:ext cx="254" cy="273"/>
            </a:xfrm>
            <a:prstGeom prst="rect">
              <a:avLst/>
            </a:prstGeom>
            <a:noFill/>
            <a:ln w="9525">
              <a:noFill/>
              <a:miter lim="800000"/>
              <a:headEnd/>
              <a:tailEnd/>
            </a:ln>
          </p:spPr>
          <p:txBody>
            <a:bodyPr vert="horz" wrap="square" lIns="52121" tIns="26060" rIns="52121" bIns="2606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9</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32" name="Rectangle 20"/>
            <p:cNvSpPr>
              <a:spLocks noChangeArrowheads="1"/>
            </p:cNvSpPr>
            <p:nvPr/>
          </p:nvSpPr>
          <p:spPr bwMode="auto">
            <a:xfrm>
              <a:off x="7313" y="10817"/>
              <a:ext cx="1641" cy="246"/>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3331" name="Text Box 19"/>
            <p:cNvSpPr txBox="1">
              <a:spLocks noChangeArrowheads="1"/>
            </p:cNvSpPr>
            <p:nvPr/>
          </p:nvSpPr>
          <p:spPr bwMode="auto">
            <a:xfrm>
              <a:off x="6820" y="10817"/>
              <a:ext cx="469" cy="273"/>
            </a:xfrm>
            <a:prstGeom prst="rect">
              <a:avLst/>
            </a:prstGeom>
            <a:noFill/>
            <a:ln w="9525">
              <a:noFill/>
              <a:miter lim="800000"/>
              <a:headEnd/>
              <a:tailEnd/>
            </a:ln>
          </p:spPr>
          <p:txBody>
            <a:bodyPr vert="horz" wrap="square" lIns="52121" tIns="26060" rIns="52121" bIns="2606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10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30" name="Rectangle 18"/>
            <p:cNvSpPr>
              <a:spLocks noChangeArrowheads="1"/>
            </p:cNvSpPr>
            <p:nvPr/>
          </p:nvSpPr>
          <p:spPr bwMode="auto">
            <a:xfrm>
              <a:off x="7313" y="11063"/>
              <a:ext cx="1641" cy="246"/>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3329" name="Text Box 17"/>
            <p:cNvSpPr txBox="1">
              <a:spLocks noChangeArrowheads="1"/>
            </p:cNvSpPr>
            <p:nvPr/>
          </p:nvSpPr>
          <p:spPr bwMode="auto">
            <a:xfrm>
              <a:off x="6820" y="11063"/>
              <a:ext cx="513" cy="274"/>
            </a:xfrm>
            <a:prstGeom prst="rect">
              <a:avLst/>
            </a:prstGeom>
            <a:noFill/>
            <a:ln w="9525">
              <a:noFill/>
              <a:miter lim="800000"/>
              <a:headEnd/>
              <a:tailEnd/>
            </a:ln>
          </p:spPr>
          <p:txBody>
            <a:bodyPr vert="horz" wrap="square" lIns="52121" tIns="26060" rIns="52121" bIns="2606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11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28" name="Rectangle 16"/>
            <p:cNvSpPr>
              <a:spLocks noChangeArrowheads="1"/>
            </p:cNvSpPr>
            <p:nvPr/>
          </p:nvSpPr>
          <p:spPr bwMode="auto">
            <a:xfrm>
              <a:off x="7313" y="11309"/>
              <a:ext cx="1641" cy="246"/>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3327" name="Text Box 15"/>
            <p:cNvSpPr txBox="1">
              <a:spLocks noChangeArrowheads="1"/>
            </p:cNvSpPr>
            <p:nvPr/>
          </p:nvSpPr>
          <p:spPr bwMode="auto">
            <a:xfrm>
              <a:off x="6820" y="11309"/>
              <a:ext cx="513" cy="273"/>
            </a:xfrm>
            <a:prstGeom prst="rect">
              <a:avLst/>
            </a:prstGeom>
            <a:noFill/>
            <a:ln w="9525">
              <a:noFill/>
              <a:miter lim="800000"/>
              <a:headEnd/>
              <a:tailEnd/>
            </a:ln>
          </p:spPr>
          <p:txBody>
            <a:bodyPr vert="horz" wrap="square" lIns="52121" tIns="26060" rIns="52121" bIns="2606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12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26" name="Rectangle 14"/>
            <p:cNvSpPr>
              <a:spLocks noChangeArrowheads="1"/>
            </p:cNvSpPr>
            <p:nvPr/>
          </p:nvSpPr>
          <p:spPr bwMode="auto">
            <a:xfrm>
              <a:off x="7313" y="11555"/>
              <a:ext cx="1641" cy="246"/>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3325" name="Text Box 13"/>
            <p:cNvSpPr txBox="1">
              <a:spLocks noChangeArrowheads="1"/>
            </p:cNvSpPr>
            <p:nvPr/>
          </p:nvSpPr>
          <p:spPr bwMode="auto">
            <a:xfrm>
              <a:off x="6820" y="11555"/>
              <a:ext cx="513" cy="273"/>
            </a:xfrm>
            <a:prstGeom prst="rect">
              <a:avLst/>
            </a:prstGeom>
            <a:noFill/>
            <a:ln w="9525">
              <a:noFill/>
              <a:miter lim="800000"/>
              <a:headEnd/>
              <a:tailEnd/>
            </a:ln>
          </p:spPr>
          <p:txBody>
            <a:bodyPr vert="horz" wrap="square" lIns="52121" tIns="26060" rIns="52121" bIns="2606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13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24" name="Rectangle 12"/>
            <p:cNvSpPr>
              <a:spLocks noChangeArrowheads="1"/>
            </p:cNvSpPr>
            <p:nvPr/>
          </p:nvSpPr>
          <p:spPr bwMode="auto">
            <a:xfrm>
              <a:off x="7313" y="11801"/>
              <a:ext cx="1641" cy="247"/>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3323" name="Text Box 11"/>
            <p:cNvSpPr txBox="1">
              <a:spLocks noChangeArrowheads="1"/>
            </p:cNvSpPr>
            <p:nvPr/>
          </p:nvSpPr>
          <p:spPr bwMode="auto">
            <a:xfrm>
              <a:off x="6820" y="11801"/>
              <a:ext cx="513" cy="274"/>
            </a:xfrm>
            <a:prstGeom prst="rect">
              <a:avLst/>
            </a:prstGeom>
            <a:noFill/>
            <a:ln w="9525">
              <a:noFill/>
              <a:miter lim="800000"/>
              <a:headEnd/>
              <a:tailEnd/>
            </a:ln>
          </p:spPr>
          <p:txBody>
            <a:bodyPr vert="horz" wrap="square" lIns="52121" tIns="26060" rIns="52121" bIns="2606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14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22" name="Rectangle 10"/>
            <p:cNvSpPr>
              <a:spLocks noChangeArrowheads="1"/>
            </p:cNvSpPr>
            <p:nvPr/>
          </p:nvSpPr>
          <p:spPr bwMode="auto">
            <a:xfrm>
              <a:off x="7313" y="12048"/>
              <a:ext cx="1641" cy="246"/>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3321" name="Text Box 9"/>
            <p:cNvSpPr txBox="1">
              <a:spLocks noChangeArrowheads="1"/>
            </p:cNvSpPr>
            <p:nvPr/>
          </p:nvSpPr>
          <p:spPr bwMode="auto">
            <a:xfrm>
              <a:off x="6820" y="12048"/>
              <a:ext cx="513" cy="273"/>
            </a:xfrm>
            <a:prstGeom prst="rect">
              <a:avLst/>
            </a:prstGeom>
            <a:noFill/>
            <a:ln w="9525">
              <a:noFill/>
              <a:miter lim="800000"/>
              <a:headEnd/>
              <a:tailEnd/>
            </a:ln>
          </p:spPr>
          <p:txBody>
            <a:bodyPr vert="horz" wrap="square" lIns="52121" tIns="26060" rIns="52121" bIns="2606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15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14" name="Text Box 2"/>
            <p:cNvSpPr txBox="1">
              <a:spLocks noChangeArrowheads="1"/>
            </p:cNvSpPr>
            <p:nvPr/>
          </p:nvSpPr>
          <p:spPr bwMode="auto">
            <a:xfrm>
              <a:off x="3194" y="8895"/>
              <a:ext cx="953" cy="36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Cache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65" name="Freeform 64"/>
          <p:cNvSpPr/>
          <p:nvPr/>
        </p:nvSpPr>
        <p:spPr>
          <a:xfrm>
            <a:off x="3423683" y="1456609"/>
            <a:ext cx="2902689" cy="3223787"/>
          </a:xfrm>
          <a:custGeom>
            <a:avLst/>
            <a:gdLst>
              <a:gd name="connsiteX0" fmla="*/ 10633 w 2902689"/>
              <a:gd name="connsiteY0" fmla="*/ 3179135 h 3179135"/>
              <a:gd name="connsiteX1" fmla="*/ 2902689 w 2902689"/>
              <a:gd name="connsiteY1" fmla="*/ 2052084 h 3179135"/>
              <a:gd name="connsiteX2" fmla="*/ 2892056 w 2902689"/>
              <a:gd name="connsiteY2" fmla="*/ 0 h 3179135"/>
              <a:gd name="connsiteX3" fmla="*/ 0 w 2902689"/>
              <a:gd name="connsiteY3" fmla="*/ 1137684 h 3179135"/>
              <a:gd name="connsiteX4" fmla="*/ 10633 w 2902689"/>
              <a:gd name="connsiteY4" fmla="*/ 3179135 h 3179135"/>
              <a:gd name="connsiteX0" fmla="*/ 10633 w 2902689"/>
              <a:gd name="connsiteY0" fmla="*/ 3179135 h 3179135"/>
              <a:gd name="connsiteX1" fmla="*/ 2902689 w 2902689"/>
              <a:gd name="connsiteY1" fmla="*/ 2052084 h 3179135"/>
              <a:gd name="connsiteX2" fmla="*/ 2892056 w 2902689"/>
              <a:gd name="connsiteY2" fmla="*/ 0 h 3179135"/>
              <a:gd name="connsiteX3" fmla="*/ 2891392 w 2902689"/>
              <a:gd name="connsiteY3" fmla="*/ 13214 h 3179135"/>
              <a:gd name="connsiteX4" fmla="*/ 0 w 2902689"/>
              <a:gd name="connsiteY4" fmla="*/ 1137684 h 3179135"/>
              <a:gd name="connsiteX5" fmla="*/ 10633 w 2902689"/>
              <a:gd name="connsiteY5" fmla="*/ 3179135 h 3179135"/>
              <a:gd name="connsiteX0" fmla="*/ 10633 w 2902689"/>
              <a:gd name="connsiteY0" fmla="*/ 3179135 h 3179135"/>
              <a:gd name="connsiteX1" fmla="*/ 2902689 w 2902689"/>
              <a:gd name="connsiteY1" fmla="*/ 2052084 h 3179135"/>
              <a:gd name="connsiteX2" fmla="*/ 2892056 w 2902689"/>
              <a:gd name="connsiteY2" fmla="*/ 0 h 3179135"/>
              <a:gd name="connsiteX3" fmla="*/ 2891392 w 2902689"/>
              <a:gd name="connsiteY3" fmla="*/ 13214 h 3179135"/>
              <a:gd name="connsiteX4" fmla="*/ 0 w 2902689"/>
              <a:gd name="connsiteY4" fmla="*/ 1137684 h 3179135"/>
              <a:gd name="connsiteX5" fmla="*/ 10633 w 2902689"/>
              <a:gd name="connsiteY5" fmla="*/ 3179135 h 3179135"/>
              <a:gd name="connsiteX0" fmla="*/ 10633 w 2902689"/>
              <a:gd name="connsiteY0" fmla="*/ 3223787 h 3223787"/>
              <a:gd name="connsiteX1" fmla="*/ 2902689 w 2902689"/>
              <a:gd name="connsiteY1" fmla="*/ 2096736 h 3223787"/>
              <a:gd name="connsiteX2" fmla="*/ 2892056 w 2902689"/>
              <a:gd name="connsiteY2" fmla="*/ 44652 h 3223787"/>
              <a:gd name="connsiteX3" fmla="*/ 2891392 w 2902689"/>
              <a:gd name="connsiteY3" fmla="*/ 57866 h 3223787"/>
              <a:gd name="connsiteX4" fmla="*/ 0 w 2902689"/>
              <a:gd name="connsiteY4" fmla="*/ 1182336 h 3223787"/>
              <a:gd name="connsiteX5" fmla="*/ 10633 w 2902689"/>
              <a:gd name="connsiteY5" fmla="*/ 3223787 h 3223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2689" h="3223787">
                <a:moveTo>
                  <a:pt x="10633" y="3223787"/>
                </a:moveTo>
                <a:lnTo>
                  <a:pt x="2902689" y="2096736"/>
                </a:lnTo>
                <a:cubicBezTo>
                  <a:pt x="2899145" y="1412708"/>
                  <a:pt x="2895600" y="728680"/>
                  <a:pt x="2892056" y="44652"/>
                </a:cubicBezTo>
                <a:cubicBezTo>
                  <a:pt x="2891835" y="49057"/>
                  <a:pt x="2870791" y="0"/>
                  <a:pt x="2891392" y="57866"/>
                </a:cubicBezTo>
                <a:lnTo>
                  <a:pt x="0" y="1182336"/>
                </a:lnTo>
                <a:cubicBezTo>
                  <a:pt x="3544" y="1862820"/>
                  <a:pt x="7089" y="2543303"/>
                  <a:pt x="10633" y="3223787"/>
                </a:cubicBezTo>
                <a:close/>
              </a:path>
            </a:pathLst>
          </a:custGeom>
          <a:solidFill>
            <a:srgbClr val="FF00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a:off x="3423684" y="2647507"/>
            <a:ext cx="2913321" cy="2955851"/>
          </a:xfrm>
          <a:custGeom>
            <a:avLst/>
            <a:gdLst>
              <a:gd name="connsiteX0" fmla="*/ 0 w 2913321"/>
              <a:gd name="connsiteY0" fmla="*/ 0 h 2955851"/>
              <a:gd name="connsiteX1" fmla="*/ 2913321 w 2913321"/>
              <a:gd name="connsiteY1" fmla="*/ 914400 h 2955851"/>
              <a:gd name="connsiteX2" fmla="*/ 2902688 w 2913321"/>
              <a:gd name="connsiteY2" fmla="*/ 2955851 h 2955851"/>
              <a:gd name="connsiteX3" fmla="*/ 31897 w 2913321"/>
              <a:gd name="connsiteY3" fmla="*/ 2041451 h 2955851"/>
              <a:gd name="connsiteX4" fmla="*/ 0 w 2913321"/>
              <a:gd name="connsiteY4" fmla="*/ 0 h 2955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3321" h="2955851">
                <a:moveTo>
                  <a:pt x="0" y="0"/>
                </a:moveTo>
                <a:lnTo>
                  <a:pt x="2913321" y="914400"/>
                </a:lnTo>
                <a:cubicBezTo>
                  <a:pt x="2909777" y="1594884"/>
                  <a:pt x="2902688" y="2955851"/>
                  <a:pt x="2902688" y="2955851"/>
                </a:cubicBezTo>
                <a:lnTo>
                  <a:pt x="31897" y="2041451"/>
                </a:lnTo>
                <a:lnTo>
                  <a:pt x="0" y="0"/>
                </a:lnTo>
                <a:close/>
              </a:path>
            </a:pathLst>
          </a:cu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9.6 Direct-mapped cache organization</a:t>
            </a:r>
            <a:endParaRPr lang="en-US" dirty="0"/>
          </a:p>
        </p:txBody>
      </p:sp>
      <p:sp>
        <p:nvSpPr>
          <p:cNvPr id="13370" name="Rectangle 5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7" name="TextBox 56"/>
          <p:cNvSpPr txBox="1"/>
          <p:nvPr/>
        </p:nvSpPr>
        <p:spPr>
          <a:xfrm>
            <a:off x="712381" y="1232972"/>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a:t>
            </a:r>
            <a:endParaRPr lang="en-US" b="1" dirty="0">
              <a:latin typeface="Courier New" pitchFamily="49" charset="0"/>
              <a:cs typeface="Courier New" pitchFamily="49" charset="0"/>
            </a:endParaRPr>
          </a:p>
        </p:txBody>
      </p:sp>
      <p:sp>
        <p:nvSpPr>
          <p:cNvPr id="58" name="TextBox 57"/>
          <p:cNvSpPr txBox="1"/>
          <p:nvPr/>
        </p:nvSpPr>
        <p:spPr>
          <a:xfrm>
            <a:off x="712381" y="1602304"/>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a:t>
            </a:r>
            <a:endParaRPr lang="en-US" b="1" dirty="0">
              <a:latin typeface="Courier New" pitchFamily="49" charset="0"/>
              <a:cs typeface="Courier New" pitchFamily="49" charset="0"/>
            </a:endParaRPr>
          </a:p>
        </p:txBody>
      </p:sp>
      <p:sp>
        <p:nvSpPr>
          <p:cNvPr id="59" name="TextBox 58"/>
          <p:cNvSpPr txBox="1"/>
          <p:nvPr/>
        </p:nvSpPr>
        <p:spPr>
          <a:xfrm>
            <a:off x="712381" y="1971636"/>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2</a:t>
            </a:r>
            <a:endParaRPr lang="en-US" b="1" dirty="0">
              <a:latin typeface="Courier New" pitchFamily="49" charset="0"/>
              <a:cs typeface="Courier New" pitchFamily="49" charset="0"/>
            </a:endParaRPr>
          </a:p>
        </p:txBody>
      </p:sp>
      <p:sp>
        <p:nvSpPr>
          <p:cNvPr id="60" name="TextBox 59"/>
          <p:cNvSpPr txBox="1"/>
          <p:nvPr/>
        </p:nvSpPr>
        <p:spPr>
          <a:xfrm>
            <a:off x="712381" y="2340968"/>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3</a:t>
            </a:r>
            <a:endParaRPr lang="en-US" b="1" dirty="0">
              <a:latin typeface="Courier New" pitchFamily="49" charset="0"/>
              <a:cs typeface="Courier New" pitchFamily="49" charset="0"/>
            </a:endParaRPr>
          </a:p>
        </p:txBody>
      </p:sp>
      <p:sp>
        <p:nvSpPr>
          <p:cNvPr id="61" name="TextBox 60"/>
          <p:cNvSpPr txBox="1"/>
          <p:nvPr/>
        </p:nvSpPr>
        <p:spPr>
          <a:xfrm>
            <a:off x="712381" y="2710300"/>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4</a:t>
            </a:r>
            <a:endParaRPr lang="en-US" b="1" dirty="0">
              <a:latin typeface="Courier New" pitchFamily="49" charset="0"/>
              <a:cs typeface="Courier New" pitchFamily="49" charset="0"/>
            </a:endParaRPr>
          </a:p>
        </p:txBody>
      </p:sp>
      <p:sp>
        <p:nvSpPr>
          <p:cNvPr id="62" name="TextBox 61"/>
          <p:cNvSpPr txBox="1"/>
          <p:nvPr/>
        </p:nvSpPr>
        <p:spPr>
          <a:xfrm>
            <a:off x="712381" y="3079632"/>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5</a:t>
            </a:r>
            <a:endParaRPr lang="en-US" b="1" dirty="0">
              <a:latin typeface="Courier New" pitchFamily="49" charset="0"/>
              <a:cs typeface="Courier New" pitchFamily="49" charset="0"/>
            </a:endParaRPr>
          </a:p>
        </p:txBody>
      </p:sp>
      <p:sp>
        <p:nvSpPr>
          <p:cNvPr id="63" name="TextBox 62"/>
          <p:cNvSpPr txBox="1"/>
          <p:nvPr/>
        </p:nvSpPr>
        <p:spPr>
          <a:xfrm>
            <a:off x="712381" y="3448964"/>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6</a:t>
            </a:r>
            <a:endParaRPr lang="en-US" b="1" dirty="0">
              <a:latin typeface="Courier New" pitchFamily="49" charset="0"/>
              <a:cs typeface="Courier New" pitchFamily="49" charset="0"/>
            </a:endParaRPr>
          </a:p>
        </p:txBody>
      </p:sp>
      <p:sp>
        <p:nvSpPr>
          <p:cNvPr id="64" name="TextBox 63"/>
          <p:cNvSpPr txBox="1"/>
          <p:nvPr/>
        </p:nvSpPr>
        <p:spPr>
          <a:xfrm>
            <a:off x="712381" y="3818296"/>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7</a:t>
            </a:r>
            <a:endParaRPr lang="en-US" b="1" dirty="0">
              <a:latin typeface="Courier New" pitchFamily="49" charset="0"/>
              <a:cs typeface="Courier New" pitchFamily="49" charset="0"/>
            </a:endParaRPr>
          </a:p>
        </p:txBody>
      </p:sp>
      <p:sp>
        <p:nvSpPr>
          <p:cNvPr id="66" name="TextBox 65"/>
          <p:cNvSpPr txBox="1"/>
          <p:nvPr/>
        </p:nvSpPr>
        <p:spPr>
          <a:xfrm>
            <a:off x="3395331" y="3448964"/>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a:t>
            </a:r>
            <a:endParaRPr lang="en-US" b="1" dirty="0">
              <a:latin typeface="Courier New" pitchFamily="49" charset="0"/>
              <a:cs typeface="Courier New" pitchFamily="49" charset="0"/>
            </a:endParaRPr>
          </a:p>
        </p:txBody>
      </p:sp>
      <p:sp>
        <p:nvSpPr>
          <p:cNvPr id="67" name="TextBox 66"/>
          <p:cNvSpPr txBox="1"/>
          <p:nvPr/>
        </p:nvSpPr>
        <p:spPr>
          <a:xfrm>
            <a:off x="3395331" y="3818296"/>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a:t>
            </a:r>
            <a:endParaRPr lang="en-US" b="1" dirty="0">
              <a:latin typeface="Courier New" pitchFamily="49" charset="0"/>
              <a:cs typeface="Courier New" pitchFamily="49" charset="0"/>
            </a:endParaRPr>
          </a:p>
        </p:txBody>
      </p:sp>
      <p:sp>
        <p:nvSpPr>
          <p:cNvPr id="69" name="TextBox 68"/>
          <p:cNvSpPr txBox="1"/>
          <p:nvPr/>
        </p:nvSpPr>
        <p:spPr>
          <a:xfrm>
            <a:off x="3395331" y="4187628"/>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2</a:t>
            </a:r>
            <a:endParaRPr lang="en-US" b="1" dirty="0">
              <a:latin typeface="Courier New" pitchFamily="49" charset="0"/>
              <a:cs typeface="Courier New" pitchFamily="49" charset="0"/>
            </a:endParaRPr>
          </a:p>
        </p:txBody>
      </p:sp>
      <p:sp>
        <p:nvSpPr>
          <p:cNvPr id="70" name="TextBox 69"/>
          <p:cNvSpPr txBox="1"/>
          <p:nvPr/>
        </p:nvSpPr>
        <p:spPr>
          <a:xfrm>
            <a:off x="3395331" y="4556960"/>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3</a:t>
            </a:r>
            <a:endParaRPr lang="en-US" b="1" dirty="0">
              <a:latin typeface="Courier New" pitchFamily="49" charset="0"/>
              <a:cs typeface="Courier New" pitchFamily="49" charset="0"/>
            </a:endParaRPr>
          </a:p>
        </p:txBody>
      </p:sp>
      <p:sp>
        <p:nvSpPr>
          <p:cNvPr id="71" name="TextBox 70"/>
          <p:cNvSpPr txBox="1"/>
          <p:nvPr/>
        </p:nvSpPr>
        <p:spPr>
          <a:xfrm>
            <a:off x="3395331" y="4926292"/>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4</a:t>
            </a:r>
            <a:endParaRPr lang="en-US" b="1" dirty="0">
              <a:latin typeface="Courier New" pitchFamily="49" charset="0"/>
              <a:cs typeface="Courier New" pitchFamily="49" charset="0"/>
            </a:endParaRPr>
          </a:p>
        </p:txBody>
      </p:sp>
      <p:sp>
        <p:nvSpPr>
          <p:cNvPr id="72" name="TextBox 71"/>
          <p:cNvSpPr txBox="1"/>
          <p:nvPr/>
        </p:nvSpPr>
        <p:spPr>
          <a:xfrm>
            <a:off x="3395331" y="5295624"/>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5</a:t>
            </a:r>
            <a:endParaRPr lang="en-US" b="1" dirty="0">
              <a:latin typeface="Courier New" pitchFamily="49" charset="0"/>
              <a:cs typeface="Courier New" pitchFamily="49" charset="0"/>
            </a:endParaRPr>
          </a:p>
        </p:txBody>
      </p:sp>
      <p:sp>
        <p:nvSpPr>
          <p:cNvPr id="73" name="TextBox 72"/>
          <p:cNvSpPr txBox="1"/>
          <p:nvPr/>
        </p:nvSpPr>
        <p:spPr>
          <a:xfrm>
            <a:off x="3395331" y="5664956"/>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6</a:t>
            </a:r>
            <a:endParaRPr lang="en-US" b="1" dirty="0">
              <a:latin typeface="Courier New" pitchFamily="49" charset="0"/>
              <a:cs typeface="Courier New" pitchFamily="49" charset="0"/>
            </a:endParaRPr>
          </a:p>
        </p:txBody>
      </p:sp>
      <p:sp>
        <p:nvSpPr>
          <p:cNvPr id="74" name="TextBox 73"/>
          <p:cNvSpPr txBox="1"/>
          <p:nvPr/>
        </p:nvSpPr>
        <p:spPr>
          <a:xfrm>
            <a:off x="3395331" y="6034288"/>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7</a:t>
            </a:r>
            <a:endParaRPr lang="en-US" b="1" dirty="0">
              <a:latin typeface="Courier New" pitchFamily="49" charset="0"/>
              <a:cs typeface="Courier New" pitchFamily="49" charset="0"/>
            </a:endParaRPr>
          </a:p>
        </p:txBody>
      </p:sp>
      <p:sp>
        <p:nvSpPr>
          <p:cNvPr id="75" name="TextBox 74"/>
          <p:cNvSpPr txBox="1"/>
          <p:nvPr/>
        </p:nvSpPr>
        <p:spPr>
          <a:xfrm>
            <a:off x="4682863" y="3448964"/>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8</a:t>
            </a:r>
            <a:endParaRPr lang="en-US" b="1" dirty="0">
              <a:latin typeface="Courier New" pitchFamily="49" charset="0"/>
              <a:cs typeface="Courier New" pitchFamily="49" charset="0"/>
            </a:endParaRPr>
          </a:p>
        </p:txBody>
      </p:sp>
      <p:sp>
        <p:nvSpPr>
          <p:cNvPr id="76" name="TextBox 75"/>
          <p:cNvSpPr txBox="1"/>
          <p:nvPr/>
        </p:nvSpPr>
        <p:spPr>
          <a:xfrm>
            <a:off x="4682863" y="3818296"/>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9</a:t>
            </a:r>
            <a:endParaRPr lang="en-US" b="1" dirty="0">
              <a:latin typeface="Courier New" pitchFamily="49" charset="0"/>
              <a:cs typeface="Courier New" pitchFamily="49" charset="0"/>
            </a:endParaRPr>
          </a:p>
        </p:txBody>
      </p:sp>
      <p:sp>
        <p:nvSpPr>
          <p:cNvPr id="77" name="TextBox 76"/>
          <p:cNvSpPr txBox="1"/>
          <p:nvPr/>
        </p:nvSpPr>
        <p:spPr>
          <a:xfrm>
            <a:off x="4682863" y="4187628"/>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10</a:t>
            </a:r>
            <a:endParaRPr lang="en-US" b="1" dirty="0">
              <a:latin typeface="Courier New" pitchFamily="49" charset="0"/>
              <a:cs typeface="Courier New" pitchFamily="49" charset="0"/>
            </a:endParaRPr>
          </a:p>
        </p:txBody>
      </p:sp>
      <p:sp>
        <p:nvSpPr>
          <p:cNvPr id="78" name="TextBox 77"/>
          <p:cNvSpPr txBox="1"/>
          <p:nvPr/>
        </p:nvSpPr>
        <p:spPr>
          <a:xfrm>
            <a:off x="4682863" y="4556960"/>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11</a:t>
            </a:r>
            <a:endParaRPr lang="en-US" b="1" dirty="0">
              <a:latin typeface="Courier New" pitchFamily="49" charset="0"/>
              <a:cs typeface="Courier New" pitchFamily="49" charset="0"/>
            </a:endParaRPr>
          </a:p>
        </p:txBody>
      </p:sp>
      <p:sp>
        <p:nvSpPr>
          <p:cNvPr id="79" name="TextBox 78"/>
          <p:cNvSpPr txBox="1"/>
          <p:nvPr/>
        </p:nvSpPr>
        <p:spPr>
          <a:xfrm>
            <a:off x="4682863" y="4926292"/>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12</a:t>
            </a:r>
            <a:endParaRPr lang="en-US" b="1" dirty="0">
              <a:latin typeface="Courier New" pitchFamily="49" charset="0"/>
              <a:cs typeface="Courier New" pitchFamily="49" charset="0"/>
            </a:endParaRPr>
          </a:p>
        </p:txBody>
      </p:sp>
      <p:sp>
        <p:nvSpPr>
          <p:cNvPr id="80" name="TextBox 79"/>
          <p:cNvSpPr txBox="1"/>
          <p:nvPr/>
        </p:nvSpPr>
        <p:spPr>
          <a:xfrm>
            <a:off x="4682863" y="5295624"/>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13</a:t>
            </a:r>
            <a:endParaRPr lang="en-US" b="1" dirty="0">
              <a:latin typeface="Courier New" pitchFamily="49" charset="0"/>
              <a:cs typeface="Courier New" pitchFamily="49" charset="0"/>
            </a:endParaRPr>
          </a:p>
        </p:txBody>
      </p:sp>
      <p:sp>
        <p:nvSpPr>
          <p:cNvPr id="81" name="TextBox 80"/>
          <p:cNvSpPr txBox="1"/>
          <p:nvPr/>
        </p:nvSpPr>
        <p:spPr>
          <a:xfrm>
            <a:off x="4682863" y="5664956"/>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14</a:t>
            </a:r>
            <a:endParaRPr lang="en-US" b="1" dirty="0">
              <a:latin typeface="Courier New" pitchFamily="49" charset="0"/>
              <a:cs typeface="Courier New" pitchFamily="49" charset="0"/>
            </a:endParaRPr>
          </a:p>
        </p:txBody>
      </p:sp>
      <p:sp>
        <p:nvSpPr>
          <p:cNvPr id="82" name="TextBox 81"/>
          <p:cNvSpPr txBox="1"/>
          <p:nvPr/>
        </p:nvSpPr>
        <p:spPr>
          <a:xfrm>
            <a:off x="4682863" y="6034288"/>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15</a:t>
            </a:r>
            <a:endParaRPr lang="en-US" b="1" dirty="0">
              <a:latin typeface="Courier New" pitchFamily="49" charset="0"/>
              <a:cs typeface="Courier New" pitchFamily="49" charset="0"/>
            </a:endParaRPr>
          </a:p>
        </p:txBody>
      </p:sp>
      <p:sp>
        <p:nvSpPr>
          <p:cNvPr id="83" name="TextBox 82"/>
          <p:cNvSpPr txBox="1"/>
          <p:nvPr/>
        </p:nvSpPr>
        <p:spPr>
          <a:xfrm>
            <a:off x="5970395" y="3448964"/>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16</a:t>
            </a:r>
            <a:endParaRPr lang="en-US" b="1" dirty="0">
              <a:latin typeface="Courier New" pitchFamily="49" charset="0"/>
              <a:cs typeface="Courier New" pitchFamily="49" charset="0"/>
            </a:endParaRPr>
          </a:p>
        </p:txBody>
      </p:sp>
      <p:sp>
        <p:nvSpPr>
          <p:cNvPr id="84" name="TextBox 83"/>
          <p:cNvSpPr txBox="1"/>
          <p:nvPr/>
        </p:nvSpPr>
        <p:spPr>
          <a:xfrm>
            <a:off x="5970395" y="3818296"/>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17</a:t>
            </a:r>
            <a:endParaRPr lang="en-US" b="1" dirty="0">
              <a:latin typeface="Courier New" pitchFamily="49" charset="0"/>
              <a:cs typeface="Courier New" pitchFamily="49" charset="0"/>
            </a:endParaRPr>
          </a:p>
        </p:txBody>
      </p:sp>
      <p:sp>
        <p:nvSpPr>
          <p:cNvPr id="85" name="TextBox 84"/>
          <p:cNvSpPr txBox="1"/>
          <p:nvPr/>
        </p:nvSpPr>
        <p:spPr>
          <a:xfrm>
            <a:off x="5970395" y="4187628"/>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18</a:t>
            </a:r>
            <a:endParaRPr lang="en-US" b="1" dirty="0">
              <a:latin typeface="Courier New" pitchFamily="49" charset="0"/>
              <a:cs typeface="Courier New" pitchFamily="49" charset="0"/>
            </a:endParaRPr>
          </a:p>
        </p:txBody>
      </p:sp>
      <p:sp>
        <p:nvSpPr>
          <p:cNvPr id="86" name="TextBox 85"/>
          <p:cNvSpPr txBox="1"/>
          <p:nvPr/>
        </p:nvSpPr>
        <p:spPr>
          <a:xfrm>
            <a:off x="5970395" y="4556960"/>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19</a:t>
            </a:r>
            <a:endParaRPr lang="en-US" b="1" dirty="0">
              <a:latin typeface="Courier New" pitchFamily="49" charset="0"/>
              <a:cs typeface="Courier New" pitchFamily="49" charset="0"/>
            </a:endParaRPr>
          </a:p>
        </p:txBody>
      </p:sp>
      <p:sp>
        <p:nvSpPr>
          <p:cNvPr id="87" name="TextBox 86"/>
          <p:cNvSpPr txBox="1"/>
          <p:nvPr/>
        </p:nvSpPr>
        <p:spPr>
          <a:xfrm>
            <a:off x="5970395" y="4926292"/>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20</a:t>
            </a:r>
            <a:endParaRPr lang="en-US" b="1" dirty="0">
              <a:latin typeface="Courier New" pitchFamily="49" charset="0"/>
              <a:cs typeface="Courier New" pitchFamily="49" charset="0"/>
            </a:endParaRPr>
          </a:p>
        </p:txBody>
      </p:sp>
      <p:sp>
        <p:nvSpPr>
          <p:cNvPr id="88" name="TextBox 87"/>
          <p:cNvSpPr txBox="1"/>
          <p:nvPr/>
        </p:nvSpPr>
        <p:spPr>
          <a:xfrm>
            <a:off x="5970395" y="5295624"/>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21</a:t>
            </a:r>
            <a:endParaRPr lang="en-US" b="1" dirty="0">
              <a:latin typeface="Courier New" pitchFamily="49" charset="0"/>
              <a:cs typeface="Courier New" pitchFamily="49" charset="0"/>
            </a:endParaRPr>
          </a:p>
        </p:txBody>
      </p:sp>
      <p:sp>
        <p:nvSpPr>
          <p:cNvPr id="89" name="TextBox 88"/>
          <p:cNvSpPr txBox="1"/>
          <p:nvPr/>
        </p:nvSpPr>
        <p:spPr>
          <a:xfrm>
            <a:off x="5970395" y="5664956"/>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22</a:t>
            </a:r>
            <a:endParaRPr lang="en-US" b="1" dirty="0">
              <a:latin typeface="Courier New" pitchFamily="49" charset="0"/>
              <a:cs typeface="Courier New" pitchFamily="49" charset="0"/>
            </a:endParaRPr>
          </a:p>
        </p:txBody>
      </p:sp>
      <p:sp>
        <p:nvSpPr>
          <p:cNvPr id="90" name="TextBox 89"/>
          <p:cNvSpPr txBox="1"/>
          <p:nvPr/>
        </p:nvSpPr>
        <p:spPr>
          <a:xfrm>
            <a:off x="5970395" y="6034288"/>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23</a:t>
            </a:r>
            <a:endParaRPr lang="en-US" b="1" dirty="0">
              <a:latin typeface="Courier New" pitchFamily="49" charset="0"/>
              <a:cs typeface="Courier New" pitchFamily="49" charset="0"/>
            </a:endParaRPr>
          </a:p>
        </p:txBody>
      </p:sp>
      <p:sp>
        <p:nvSpPr>
          <p:cNvPr id="91" name="TextBox 90"/>
          <p:cNvSpPr txBox="1"/>
          <p:nvPr/>
        </p:nvSpPr>
        <p:spPr>
          <a:xfrm>
            <a:off x="7257927" y="3448964"/>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24</a:t>
            </a:r>
            <a:endParaRPr lang="en-US" b="1" dirty="0">
              <a:latin typeface="Courier New" pitchFamily="49" charset="0"/>
              <a:cs typeface="Courier New" pitchFamily="49" charset="0"/>
            </a:endParaRPr>
          </a:p>
        </p:txBody>
      </p:sp>
      <p:sp>
        <p:nvSpPr>
          <p:cNvPr id="92" name="TextBox 91"/>
          <p:cNvSpPr txBox="1"/>
          <p:nvPr/>
        </p:nvSpPr>
        <p:spPr>
          <a:xfrm>
            <a:off x="7257927" y="3818296"/>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25</a:t>
            </a:r>
            <a:endParaRPr lang="en-US" b="1" dirty="0">
              <a:latin typeface="Courier New" pitchFamily="49" charset="0"/>
              <a:cs typeface="Courier New" pitchFamily="49" charset="0"/>
            </a:endParaRPr>
          </a:p>
        </p:txBody>
      </p:sp>
      <p:sp>
        <p:nvSpPr>
          <p:cNvPr id="93" name="TextBox 92"/>
          <p:cNvSpPr txBox="1"/>
          <p:nvPr/>
        </p:nvSpPr>
        <p:spPr>
          <a:xfrm>
            <a:off x="7257927" y="4187628"/>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26</a:t>
            </a:r>
            <a:endParaRPr lang="en-US" b="1" dirty="0">
              <a:latin typeface="Courier New" pitchFamily="49" charset="0"/>
              <a:cs typeface="Courier New" pitchFamily="49" charset="0"/>
            </a:endParaRPr>
          </a:p>
        </p:txBody>
      </p:sp>
      <p:sp>
        <p:nvSpPr>
          <p:cNvPr id="94" name="TextBox 93"/>
          <p:cNvSpPr txBox="1"/>
          <p:nvPr/>
        </p:nvSpPr>
        <p:spPr>
          <a:xfrm>
            <a:off x="7257927" y="4556960"/>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27</a:t>
            </a:r>
            <a:endParaRPr lang="en-US" b="1" dirty="0">
              <a:latin typeface="Courier New" pitchFamily="49" charset="0"/>
              <a:cs typeface="Courier New" pitchFamily="49" charset="0"/>
            </a:endParaRPr>
          </a:p>
        </p:txBody>
      </p:sp>
      <p:sp>
        <p:nvSpPr>
          <p:cNvPr id="95" name="TextBox 94"/>
          <p:cNvSpPr txBox="1"/>
          <p:nvPr/>
        </p:nvSpPr>
        <p:spPr>
          <a:xfrm>
            <a:off x="7257927" y="4926292"/>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28</a:t>
            </a:r>
            <a:endParaRPr lang="en-US" b="1" dirty="0">
              <a:latin typeface="Courier New" pitchFamily="49" charset="0"/>
              <a:cs typeface="Courier New" pitchFamily="49" charset="0"/>
            </a:endParaRPr>
          </a:p>
        </p:txBody>
      </p:sp>
      <p:sp>
        <p:nvSpPr>
          <p:cNvPr id="96" name="TextBox 95"/>
          <p:cNvSpPr txBox="1"/>
          <p:nvPr/>
        </p:nvSpPr>
        <p:spPr>
          <a:xfrm>
            <a:off x="7257927" y="5295624"/>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29</a:t>
            </a:r>
            <a:endParaRPr lang="en-US" b="1" dirty="0">
              <a:latin typeface="Courier New" pitchFamily="49" charset="0"/>
              <a:cs typeface="Courier New" pitchFamily="49" charset="0"/>
            </a:endParaRPr>
          </a:p>
        </p:txBody>
      </p:sp>
      <p:sp>
        <p:nvSpPr>
          <p:cNvPr id="97" name="TextBox 96"/>
          <p:cNvSpPr txBox="1"/>
          <p:nvPr/>
        </p:nvSpPr>
        <p:spPr>
          <a:xfrm>
            <a:off x="7257927" y="5664956"/>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30</a:t>
            </a:r>
            <a:endParaRPr lang="en-US" b="1" dirty="0">
              <a:latin typeface="Courier New" pitchFamily="49" charset="0"/>
              <a:cs typeface="Courier New" pitchFamily="49" charset="0"/>
            </a:endParaRPr>
          </a:p>
        </p:txBody>
      </p:sp>
      <p:sp>
        <p:nvSpPr>
          <p:cNvPr id="98" name="TextBox 97"/>
          <p:cNvSpPr txBox="1"/>
          <p:nvPr/>
        </p:nvSpPr>
        <p:spPr>
          <a:xfrm>
            <a:off x="7257927" y="6034288"/>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31</a:t>
            </a:r>
            <a:endParaRPr lang="en-US" b="1" dirty="0">
              <a:latin typeface="Courier New" pitchFamily="49" charset="0"/>
              <a:cs typeface="Courier New" pitchFamily="49" charset="0"/>
            </a:endParaRPr>
          </a:p>
        </p:txBody>
      </p:sp>
      <p:cxnSp>
        <p:nvCxnSpPr>
          <p:cNvPr id="100" name="Shape 99"/>
          <p:cNvCxnSpPr>
            <a:stCxn id="66" idx="0"/>
            <a:endCxn id="64" idx="2"/>
          </p:cNvCxnSpPr>
          <p:nvPr/>
        </p:nvCxnSpPr>
        <p:spPr>
          <a:xfrm rot="16200000" flipH="1" flipV="1">
            <a:off x="2328290" y="2476821"/>
            <a:ext cx="738664" cy="2682950"/>
          </a:xfrm>
          <a:prstGeom prst="curvedConnector5">
            <a:avLst>
              <a:gd name="adj1" fmla="val -88525"/>
              <a:gd name="adj2" fmla="val 31374"/>
              <a:gd name="adj3" fmla="val 130948"/>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Shape 101"/>
          <p:cNvCxnSpPr>
            <a:stCxn id="75" idx="0"/>
            <a:endCxn id="64" idx="2"/>
          </p:cNvCxnSpPr>
          <p:nvPr/>
        </p:nvCxnSpPr>
        <p:spPr>
          <a:xfrm rot="16200000" flipH="1" flipV="1">
            <a:off x="2972056" y="1833055"/>
            <a:ext cx="738664" cy="3970482"/>
          </a:xfrm>
          <a:prstGeom prst="curvedConnector5">
            <a:avLst>
              <a:gd name="adj1" fmla="val -154739"/>
              <a:gd name="adj2" fmla="val 58569"/>
              <a:gd name="adj3" fmla="val 130948"/>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9" name="Shape 108"/>
          <p:cNvCxnSpPr>
            <a:stCxn id="83" idx="0"/>
            <a:endCxn id="64" idx="2"/>
          </p:cNvCxnSpPr>
          <p:nvPr/>
        </p:nvCxnSpPr>
        <p:spPr>
          <a:xfrm rot="16200000" flipH="1" flipV="1">
            <a:off x="3615822" y="1189289"/>
            <a:ext cx="738664" cy="5258014"/>
          </a:xfrm>
          <a:prstGeom prst="curvedConnector5">
            <a:avLst>
              <a:gd name="adj1" fmla="val -232468"/>
              <a:gd name="adj2" fmla="val 72850"/>
              <a:gd name="adj3" fmla="val 130948"/>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3" name="Shape 112"/>
          <p:cNvCxnSpPr>
            <a:stCxn id="91" idx="0"/>
            <a:endCxn id="64" idx="2"/>
          </p:cNvCxnSpPr>
          <p:nvPr/>
        </p:nvCxnSpPr>
        <p:spPr>
          <a:xfrm rot="16200000" flipH="1" flipV="1">
            <a:off x="4259588" y="545523"/>
            <a:ext cx="738664" cy="6545546"/>
          </a:xfrm>
          <a:prstGeom prst="curvedConnector5">
            <a:avLst>
              <a:gd name="adj1" fmla="val -290046"/>
              <a:gd name="adj2" fmla="val 81838"/>
              <a:gd name="adj3" fmla="val 130948"/>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9.6 Direct-mapped cache organization</a:t>
            </a:r>
            <a:endParaRPr lang="en-US" dirty="0"/>
          </a:p>
        </p:txBody>
      </p:sp>
      <p:sp>
        <p:nvSpPr>
          <p:cNvPr id="13370" name="Rectangle 5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7" name="TextBox 56"/>
          <p:cNvSpPr txBox="1"/>
          <p:nvPr/>
        </p:nvSpPr>
        <p:spPr>
          <a:xfrm>
            <a:off x="712381" y="1232972"/>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000</a:t>
            </a:r>
            <a:endParaRPr lang="en-US" b="1" dirty="0">
              <a:latin typeface="Courier New" pitchFamily="49" charset="0"/>
              <a:cs typeface="Courier New" pitchFamily="49" charset="0"/>
            </a:endParaRPr>
          </a:p>
        </p:txBody>
      </p:sp>
      <p:sp>
        <p:nvSpPr>
          <p:cNvPr id="58" name="TextBox 57"/>
          <p:cNvSpPr txBox="1"/>
          <p:nvPr/>
        </p:nvSpPr>
        <p:spPr>
          <a:xfrm>
            <a:off x="712381" y="1602304"/>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001</a:t>
            </a:r>
            <a:endParaRPr lang="en-US" b="1" dirty="0">
              <a:latin typeface="Courier New" pitchFamily="49" charset="0"/>
              <a:cs typeface="Courier New" pitchFamily="49" charset="0"/>
            </a:endParaRPr>
          </a:p>
        </p:txBody>
      </p:sp>
      <p:sp>
        <p:nvSpPr>
          <p:cNvPr id="59" name="TextBox 58"/>
          <p:cNvSpPr txBox="1"/>
          <p:nvPr/>
        </p:nvSpPr>
        <p:spPr>
          <a:xfrm>
            <a:off x="712381" y="1971636"/>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010</a:t>
            </a:r>
            <a:endParaRPr lang="en-US" b="1" dirty="0">
              <a:latin typeface="Courier New" pitchFamily="49" charset="0"/>
              <a:cs typeface="Courier New" pitchFamily="49" charset="0"/>
            </a:endParaRPr>
          </a:p>
        </p:txBody>
      </p:sp>
      <p:sp>
        <p:nvSpPr>
          <p:cNvPr id="60" name="TextBox 59"/>
          <p:cNvSpPr txBox="1"/>
          <p:nvPr/>
        </p:nvSpPr>
        <p:spPr>
          <a:xfrm>
            <a:off x="712381" y="2340968"/>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011</a:t>
            </a:r>
            <a:endParaRPr lang="en-US" b="1" dirty="0">
              <a:latin typeface="Courier New" pitchFamily="49" charset="0"/>
              <a:cs typeface="Courier New" pitchFamily="49" charset="0"/>
            </a:endParaRPr>
          </a:p>
        </p:txBody>
      </p:sp>
      <p:sp>
        <p:nvSpPr>
          <p:cNvPr id="61" name="TextBox 60"/>
          <p:cNvSpPr txBox="1"/>
          <p:nvPr/>
        </p:nvSpPr>
        <p:spPr>
          <a:xfrm>
            <a:off x="712381" y="2710300"/>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100</a:t>
            </a:r>
            <a:endParaRPr lang="en-US" b="1" dirty="0">
              <a:latin typeface="Courier New" pitchFamily="49" charset="0"/>
              <a:cs typeface="Courier New" pitchFamily="49" charset="0"/>
            </a:endParaRPr>
          </a:p>
        </p:txBody>
      </p:sp>
      <p:sp>
        <p:nvSpPr>
          <p:cNvPr id="62" name="TextBox 61"/>
          <p:cNvSpPr txBox="1"/>
          <p:nvPr/>
        </p:nvSpPr>
        <p:spPr>
          <a:xfrm>
            <a:off x="712381" y="3079632"/>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101</a:t>
            </a:r>
            <a:endParaRPr lang="en-US" b="1" dirty="0">
              <a:latin typeface="Courier New" pitchFamily="49" charset="0"/>
              <a:cs typeface="Courier New" pitchFamily="49" charset="0"/>
            </a:endParaRPr>
          </a:p>
        </p:txBody>
      </p:sp>
      <p:sp>
        <p:nvSpPr>
          <p:cNvPr id="63" name="TextBox 62"/>
          <p:cNvSpPr txBox="1"/>
          <p:nvPr/>
        </p:nvSpPr>
        <p:spPr>
          <a:xfrm>
            <a:off x="712381" y="3448964"/>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110</a:t>
            </a:r>
            <a:endParaRPr lang="en-US" b="1" dirty="0">
              <a:latin typeface="Courier New" pitchFamily="49" charset="0"/>
              <a:cs typeface="Courier New" pitchFamily="49" charset="0"/>
            </a:endParaRPr>
          </a:p>
        </p:txBody>
      </p:sp>
      <p:sp>
        <p:nvSpPr>
          <p:cNvPr id="64" name="TextBox 63"/>
          <p:cNvSpPr txBox="1"/>
          <p:nvPr/>
        </p:nvSpPr>
        <p:spPr>
          <a:xfrm>
            <a:off x="712381" y="3818296"/>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111</a:t>
            </a:r>
            <a:endParaRPr lang="en-US" b="1" dirty="0">
              <a:latin typeface="Courier New" pitchFamily="49" charset="0"/>
              <a:cs typeface="Courier New" pitchFamily="49" charset="0"/>
            </a:endParaRPr>
          </a:p>
        </p:txBody>
      </p:sp>
      <p:sp>
        <p:nvSpPr>
          <p:cNvPr id="44" name="TextBox 43"/>
          <p:cNvSpPr txBox="1"/>
          <p:nvPr/>
        </p:nvSpPr>
        <p:spPr>
          <a:xfrm>
            <a:off x="3395331" y="3448964"/>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00000</a:t>
            </a:r>
            <a:endParaRPr lang="en-US" b="1" dirty="0">
              <a:latin typeface="Courier New" pitchFamily="49" charset="0"/>
              <a:cs typeface="Courier New" pitchFamily="49" charset="0"/>
            </a:endParaRPr>
          </a:p>
        </p:txBody>
      </p:sp>
      <p:sp>
        <p:nvSpPr>
          <p:cNvPr id="45" name="TextBox 44"/>
          <p:cNvSpPr txBox="1"/>
          <p:nvPr/>
        </p:nvSpPr>
        <p:spPr>
          <a:xfrm>
            <a:off x="3395331" y="3818296"/>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00001</a:t>
            </a:r>
            <a:endParaRPr lang="en-US" b="1" dirty="0">
              <a:latin typeface="Courier New" pitchFamily="49" charset="0"/>
              <a:cs typeface="Courier New" pitchFamily="49" charset="0"/>
            </a:endParaRPr>
          </a:p>
        </p:txBody>
      </p:sp>
      <p:sp>
        <p:nvSpPr>
          <p:cNvPr id="46" name="TextBox 45"/>
          <p:cNvSpPr txBox="1"/>
          <p:nvPr/>
        </p:nvSpPr>
        <p:spPr>
          <a:xfrm>
            <a:off x="3395331" y="4187628"/>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00010</a:t>
            </a:r>
            <a:endParaRPr lang="en-US" b="1" dirty="0">
              <a:latin typeface="Courier New" pitchFamily="49" charset="0"/>
              <a:cs typeface="Courier New" pitchFamily="49" charset="0"/>
            </a:endParaRPr>
          </a:p>
        </p:txBody>
      </p:sp>
      <p:sp>
        <p:nvSpPr>
          <p:cNvPr id="47" name="TextBox 46"/>
          <p:cNvSpPr txBox="1"/>
          <p:nvPr/>
        </p:nvSpPr>
        <p:spPr>
          <a:xfrm>
            <a:off x="3395331" y="4556960"/>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00011</a:t>
            </a:r>
            <a:endParaRPr lang="en-US" b="1" dirty="0">
              <a:latin typeface="Courier New" pitchFamily="49" charset="0"/>
              <a:cs typeface="Courier New" pitchFamily="49" charset="0"/>
            </a:endParaRPr>
          </a:p>
        </p:txBody>
      </p:sp>
      <p:sp>
        <p:nvSpPr>
          <p:cNvPr id="48" name="TextBox 47"/>
          <p:cNvSpPr txBox="1"/>
          <p:nvPr/>
        </p:nvSpPr>
        <p:spPr>
          <a:xfrm>
            <a:off x="3395331" y="4926292"/>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00100</a:t>
            </a:r>
            <a:endParaRPr lang="en-US" b="1" dirty="0">
              <a:latin typeface="Courier New" pitchFamily="49" charset="0"/>
              <a:cs typeface="Courier New" pitchFamily="49" charset="0"/>
            </a:endParaRPr>
          </a:p>
        </p:txBody>
      </p:sp>
      <p:sp>
        <p:nvSpPr>
          <p:cNvPr id="49" name="TextBox 48"/>
          <p:cNvSpPr txBox="1"/>
          <p:nvPr/>
        </p:nvSpPr>
        <p:spPr>
          <a:xfrm>
            <a:off x="3395331" y="5295624"/>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00101</a:t>
            </a:r>
            <a:endParaRPr lang="en-US" b="1" dirty="0">
              <a:latin typeface="Courier New" pitchFamily="49" charset="0"/>
              <a:cs typeface="Courier New" pitchFamily="49" charset="0"/>
            </a:endParaRPr>
          </a:p>
        </p:txBody>
      </p:sp>
      <p:sp>
        <p:nvSpPr>
          <p:cNvPr id="50" name="TextBox 49"/>
          <p:cNvSpPr txBox="1"/>
          <p:nvPr/>
        </p:nvSpPr>
        <p:spPr>
          <a:xfrm>
            <a:off x="3395331" y="5664956"/>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00110</a:t>
            </a:r>
            <a:endParaRPr lang="en-US" b="1" dirty="0">
              <a:latin typeface="Courier New" pitchFamily="49" charset="0"/>
              <a:cs typeface="Courier New" pitchFamily="49" charset="0"/>
            </a:endParaRPr>
          </a:p>
        </p:txBody>
      </p:sp>
      <p:sp>
        <p:nvSpPr>
          <p:cNvPr id="51" name="TextBox 50"/>
          <p:cNvSpPr txBox="1"/>
          <p:nvPr/>
        </p:nvSpPr>
        <p:spPr>
          <a:xfrm>
            <a:off x="3395331" y="6034288"/>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00111</a:t>
            </a:r>
            <a:endParaRPr lang="en-US" b="1" dirty="0">
              <a:latin typeface="Courier New" pitchFamily="49" charset="0"/>
              <a:cs typeface="Courier New" pitchFamily="49" charset="0"/>
            </a:endParaRPr>
          </a:p>
        </p:txBody>
      </p:sp>
      <p:sp>
        <p:nvSpPr>
          <p:cNvPr id="53" name="TextBox 52"/>
          <p:cNvSpPr txBox="1"/>
          <p:nvPr/>
        </p:nvSpPr>
        <p:spPr>
          <a:xfrm>
            <a:off x="4682863" y="3448964"/>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01000</a:t>
            </a:r>
            <a:endParaRPr lang="en-US" b="1" dirty="0">
              <a:latin typeface="Courier New" pitchFamily="49" charset="0"/>
              <a:cs typeface="Courier New" pitchFamily="49" charset="0"/>
            </a:endParaRPr>
          </a:p>
        </p:txBody>
      </p:sp>
      <p:sp>
        <p:nvSpPr>
          <p:cNvPr id="54" name="TextBox 53"/>
          <p:cNvSpPr txBox="1"/>
          <p:nvPr/>
        </p:nvSpPr>
        <p:spPr>
          <a:xfrm>
            <a:off x="4682863" y="3818296"/>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01001</a:t>
            </a:r>
            <a:endParaRPr lang="en-US" b="1" dirty="0">
              <a:latin typeface="Courier New" pitchFamily="49" charset="0"/>
              <a:cs typeface="Courier New" pitchFamily="49" charset="0"/>
            </a:endParaRPr>
          </a:p>
        </p:txBody>
      </p:sp>
      <p:sp>
        <p:nvSpPr>
          <p:cNvPr id="55" name="TextBox 54"/>
          <p:cNvSpPr txBox="1"/>
          <p:nvPr/>
        </p:nvSpPr>
        <p:spPr>
          <a:xfrm>
            <a:off x="4682863" y="4187628"/>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01010</a:t>
            </a:r>
            <a:endParaRPr lang="en-US" b="1" dirty="0">
              <a:latin typeface="Courier New" pitchFamily="49" charset="0"/>
              <a:cs typeface="Courier New" pitchFamily="49" charset="0"/>
            </a:endParaRPr>
          </a:p>
        </p:txBody>
      </p:sp>
      <p:sp>
        <p:nvSpPr>
          <p:cNvPr id="56" name="TextBox 55"/>
          <p:cNvSpPr txBox="1"/>
          <p:nvPr/>
        </p:nvSpPr>
        <p:spPr>
          <a:xfrm>
            <a:off x="4682863" y="4556960"/>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01011</a:t>
            </a:r>
            <a:endParaRPr lang="en-US" b="1" dirty="0">
              <a:latin typeface="Courier New" pitchFamily="49" charset="0"/>
              <a:cs typeface="Courier New" pitchFamily="49" charset="0"/>
            </a:endParaRPr>
          </a:p>
        </p:txBody>
      </p:sp>
      <p:sp>
        <p:nvSpPr>
          <p:cNvPr id="65" name="TextBox 64"/>
          <p:cNvSpPr txBox="1"/>
          <p:nvPr/>
        </p:nvSpPr>
        <p:spPr>
          <a:xfrm>
            <a:off x="4682863" y="4926292"/>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01100</a:t>
            </a:r>
            <a:endParaRPr lang="en-US" b="1" dirty="0">
              <a:latin typeface="Courier New" pitchFamily="49" charset="0"/>
              <a:cs typeface="Courier New" pitchFamily="49" charset="0"/>
            </a:endParaRPr>
          </a:p>
        </p:txBody>
      </p:sp>
      <p:sp>
        <p:nvSpPr>
          <p:cNvPr id="68" name="TextBox 67"/>
          <p:cNvSpPr txBox="1"/>
          <p:nvPr/>
        </p:nvSpPr>
        <p:spPr>
          <a:xfrm>
            <a:off x="4682863" y="5295624"/>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01101</a:t>
            </a:r>
            <a:endParaRPr lang="en-US" b="1" dirty="0">
              <a:latin typeface="Courier New" pitchFamily="49" charset="0"/>
              <a:cs typeface="Courier New" pitchFamily="49" charset="0"/>
            </a:endParaRPr>
          </a:p>
        </p:txBody>
      </p:sp>
      <p:sp>
        <p:nvSpPr>
          <p:cNvPr id="99" name="TextBox 98"/>
          <p:cNvSpPr txBox="1"/>
          <p:nvPr/>
        </p:nvSpPr>
        <p:spPr>
          <a:xfrm>
            <a:off x="4682863" y="5664956"/>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01110</a:t>
            </a:r>
            <a:endParaRPr lang="en-US" b="1" dirty="0">
              <a:latin typeface="Courier New" pitchFamily="49" charset="0"/>
              <a:cs typeface="Courier New" pitchFamily="49" charset="0"/>
            </a:endParaRPr>
          </a:p>
        </p:txBody>
      </p:sp>
      <p:sp>
        <p:nvSpPr>
          <p:cNvPr id="100" name="TextBox 99"/>
          <p:cNvSpPr txBox="1"/>
          <p:nvPr/>
        </p:nvSpPr>
        <p:spPr>
          <a:xfrm>
            <a:off x="4682863" y="6034288"/>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01111</a:t>
            </a:r>
            <a:endParaRPr lang="en-US" b="1" dirty="0">
              <a:latin typeface="Courier New" pitchFamily="49" charset="0"/>
              <a:cs typeface="Courier New" pitchFamily="49" charset="0"/>
            </a:endParaRPr>
          </a:p>
        </p:txBody>
      </p:sp>
      <p:sp>
        <p:nvSpPr>
          <p:cNvPr id="101" name="TextBox 100"/>
          <p:cNvSpPr txBox="1"/>
          <p:nvPr/>
        </p:nvSpPr>
        <p:spPr>
          <a:xfrm>
            <a:off x="5970395" y="3448964"/>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10000</a:t>
            </a:r>
            <a:endParaRPr lang="en-US" b="1" dirty="0">
              <a:latin typeface="Courier New" pitchFamily="49" charset="0"/>
              <a:cs typeface="Courier New" pitchFamily="49" charset="0"/>
            </a:endParaRPr>
          </a:p>
        </p:txBody>
      </p:sp>
      <p:sp>
        <p:nvSpPr>
          <p:cNvPr id="102" name="TextBox 101"/>
          <p:cNvSpPr txBox="1"/>
          <p:nvPr/>
        </p:nvSpPr>
        <p:spPr>
          <a:xfrm>
            <a:off x="5970395" y="3818296"/>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10001</a:t>
            </a:r>
            <a:endParaRPr lang="en-US" b="1" dirty="0">
              <a:latin typeface="Courier New" pitchFamily="49" charset="0"/>
              <a:cs typeface="Courier New" pitchFamily="49" charset="0"/>
            </a:endParaRPr>
          </a:p>
        </p:txBody>
      </p:sp>
      <p:sp>
        <p:nvSpPr>
          <p:cNvPr id="103" name="TextBox 102"/>
          <p:cNvSpPr txBox="1"/>
          <p:nvPr/>
        </p:nvSpPr>
        <p:spPr>
          <a:xfrm>
            <a:off x="5970395" y="4187628"/>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10010</a:t>
            </a:r>
            <a:endParaRPr lang="en-US" b="1" dirty="0">
              <a:latin typeface="Courier New" pitchFamily="49" charset="0"/>
              <a:cs typeface="Courier New" pitchFamily="49" charset="0"/>
            </a:endParaRPr>
          </a:p>
        </p:txBody>
      </p:sp>
      <p:sp>
        <p:nvSpPr>
          <p:cNvPr id="104" name="TextBox 103"/>
          <p:cNvSpPr txBox="1"/>
          <p:nvPr/>
        </p:nvSpPr>
        <p:spPr>
          <a:xfrm>
            <a:off x="5970395" y="4556960"/>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10011</a:t>
            </a:r>
            <a:endParaRPr lang="en-US" b="1" dirty="0">
              <a:latin typeface="Courier New" pitchFamily="49" charset="0"/>
              <a:cs typeface="Courier New" pitchFamily="49" charset="0"/>
            </a:endParaRPr>
          </a:p>
        </p:txBody>
      </p:sp>
      <p:sp>
        <p:nvSpPr>
          <p:cNvPr id="105" name="TextBox 104"/>
          <p:cNvSpPr txBox="1"/>
          <p:nvPr/>
        </p:nvSpPr>
        <p:spPr>
          <a:xfrm>
            <a:off x="5970395" y="4926292"/>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10100</a:t>
            </a:r>
            <a:endParaRPr lang="en-US" b="1" dirty="0">
              <a:latin typeface="Courier New" pitchFamily="49" charset="0"/>
              <a:cs typeface="Courier New" pitchFamily="49" charset="0"/>
            </a:endParaRPr>
          </a:p>
        </p:txBody>
      </p:sp>
      <p:sp>
        <p:nvSpPr>
          <p:cNvPr id="106" name="TextBox 105"/>
          <p:cNvSpPr txBox="1"/>
          <p:nvPr/>
        </p:nvSpPr>
        <p:spPr>
          <a:xfrm>
            <a:off x="5970395" y="5295624"/>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10101</a:t>
            </a:r>
            <a:endParaRPr lang="en-US" b="1" dirty="0">
              <a:latin typeface="Courier New" pitchFamily="49" charset="0"/>
              <a:cs typeface="Courier New" pitchFamily="49" charset="0"/>
            </a:endParaRPr>
          </a:p>
        </p:txBody>
      </p:sp>
      <p:sp>
        <p:nvSpPr>
          <p:cNvPr id="107" name="TextBox 106"/>
          <p:cNvSpPr txBox="1"/>
          <p:nvPr/>
        </p:nvSpPr>
        <p:spPr>
          <a:xfrm>
            <a:off x="5970395" y="5664956"/>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10110</a:t>
            </a:r>
            <a:endParaRPr lang="en-US" b="1" dirty="0">
              <a:latin typeface="Courier New" pitchFamily="49" charset="0"/>
              <a:cs typeface="Courier New" pitchFamily="49" charset="0"/>
            </a:endParaRPr>
          </a:p>
        </p:txBody>
      </p:sp>
      <p:sp>
        <p:nvSpPr>
          <p:cNvPr id="108" name="TextBox 107"/>
          <p:cNvSpPr txBox="1"/>
          <p:nvPr/>
        </p:nvSpPr>
        <p:spPr>
          <a:xfrm>
            <a:off x="5970395" y="6034288"/>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10111</a:t>
            </a:r>
            <a:endParaRPr lang="en-US" b="1" dirty="0">
              <a:latin typeface="Courier New" pitchFamily="49" charset="0"/>
              <a:cs typeface="Courier New" pitchFamily="49" charset="0"/>
            </a:endParaRPr>
          </a:p>
        </p:txBody>
      </p:sp>
      <p:sp>
        <p:nvSpPr>
          <p:cNvPr id="109" name="TextBox 108"/>
          <p:cNvSpPr txBox="1"/>
          <p:nvPr/>
        </p:nvSpPr>
        <p:spPr>
          <a:xfrm>
            <a:off x="7257927" y="3448964"/>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11000</a:t>
            </a:r>
            <a:endParaRPr lang="en-US" b="1" dirty="0">
              <a:latin typeface="Courier New" pitchFamily="49" charset="0"/>
              <a:cs typeface="Courier New" pitchFamily="49" charset="0"/>
            </a:endParaRPr>
          </a:p>
        </p:txBody>
      </p:sp>
      <p:sp>
        <p:nvSpPr>
          <p:cNvPr id="110" name="TextBox 109"/>
          <p:cNvSpPr txBox="1"/>
          <p:nvPr/>
        </p:nvSpPr>
        <p:spPr>
          <a:xfrm>
            <a:off x="7257927" y="3818296"/>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11001</a:t>
            </a:r>
            <a:endParaRPr lang="en-US" b="1" dirty="0">
              <a:latin typeface="Courier New" pitchFamily="49" charset="0"/>
              <a:cs typeface="Courier New" pitchFamily="49" charset="0"/>
            </a:endParaRPr>
          </a:p>
        </p:txBody>
      </p:sp>
      <p:sp>
        <p:nvSpPr>
          <p:cNvPr id="111" name="TextBox 110"/>
          <p:cNvSpPr txBox="1"/>
          <p:nvPr/>
        </p:nvSpPr>
        <p:spPr>
          <a:xfrm>
            <a:off x="7257927" y="4187628"/>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11010</a:t>
            </a:r>
            <a:endParaRPr lang="en-US" b="1" dirty="0">
              <a:latin typeface="Courier New" pitchFamily="49" charset="0"/>
              <a:cs typeface="Courier New" pitchFamily="49" charset="0"/>
            </a:endParaRPr>
          </a:p>
        </p:txBody>
      </p:sp>
      <p:sp>
        <p:nvSpPr>
          <p:cNvPr id="112" name="TextBox 111"/>
          <p:cNvSpPr txBox="1"/>
          <p:nvPr/>
        </p:nvSpPr>
        <p:spPr>
          <a:xfrm>
            <a:off x="7257927" y="4556960"/>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11011</a:t>
            </a:r>
            <a:endParaRPr lang="en-US" b="1" dirty="0">
              <a:latin typeface="Courier New" pitchFamily="49" charset="0"/>
              <a:cs typeface="Courier New" pitchFamily="49" charset="0"/>
            </a:endParaRPr>
          </a:p>
        </p:txBody>
      </p:sp>
      <p:sp>
        <p:nvSpPr>
          <p:cNvPr id="113" name="TextBox 112"/>
          <p:cNvSpPr txBox="1"/>
          <p:nvPr/>
        </p:nvSpPr>
        <p:spPr>
          <a:xfrm>
            <a:off x="7257927" y="4926292"/>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11100</a:t>
            </a:r>
            <a:endParaRPr lang="en-US" b="1" dirty="0">
              <a:latin typeface="Courier New" pitchFamily="49" charset="0"/>
              <a:cs typeface="Courier New" pitchFamily="49" charset="0"/>
            </a:endParaRPr>
          </a:p>
        </p:txBody>
      </p:sp>
      <p:sp>
        <p:nvSpPr>
          <p:cNvPr id="114" name="TextBox 113"/>
          <p:cNvSpPr txBox="1"/>
          <p:nvPr/>
        </p:nvSpPr>
        <p:spPr>
          <a:xfrm>
            <a:off x="7257927" y="5295624"/>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11101</a:t>
            </a:r>
            <a:endParaRPr lang="en-US" b="1" dirty="0">
              <a:latin typeface="Courier New" pitchFamily="49" charset="0"/>
              <a:cs typeface="Courier New" pitchFamily="49" charset="0"/>
            </a:endParaRPr>
          </a:p>
        </p:txBody>
      </p:sp>
      <p:sp>
        <p:nvSpPr>
          <p:cNvPr id="115" name="TextBox 114"/>
          <p:cNvSpPr txBox="1"/>
          <p:nvPr/>
        </p:nvSpPr>
        <p:spPr>
          <a:xfrm>
            <a:off x="7257927" y="5664956"/>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11110</a:t>
            </a:r>
            <a:endParaRPr lang="en-US" b="1" dirty="0">
              <a:latin typeface="Courier New" pitchFamily="49" charset="0"/>
              <a:cs typeface="Courier New" pitchFamily="49" charset="0"/>
            </a:endParaRPr>
          </a:p>
        </p:txBody>
      </p:sp>
      <p:sp>
        <p:nvSpPr>
          <p:cNvPr id="116" name="TextBox 115"/>
          <p:cNvSpPr txBox="1"/>
          <p:nvPr/>
        </p:nvSpPr>
        <p:spPr>
          <a:xfrm>
            <a:off x="7257927" y="6034288"/>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11111</a:t>
            </a:r>
            <a:endParaRPr lang="en-US" b="1" dirty="0">
              <a:latin typeface="Courier New" pitchFamily="49" charset="0"/>
              <a:cs typeface="Courier New"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2204" y="274638"/>
            <a:ext cx="6464595" cy="1143000"/>
          </a:xfrm>
        </p:spPr>
        <p:txBody>
          <a:bodyPr>
            <a:normAutofit/>
          </a:bodyPr>
          <a:lstStyle/>
          <a:p>
            <a:pPr lvl="0"/>
            <a:r>
              <a:rPr lang="en-US" dirty="0" smtClean="0"/>
              <a:t>9.6.1 Cache Lookup</a:t>
            </a:r>
            <a:endParaRPr lang="en-US" dirty="0"/>
          </a:p>
        </p:txBody>
      </p:sp>
      <p:sp>
        <p:nvSpPr>
          <p:cNvPr id="13370" name="Rectangle 5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7" name="TextBox 56"/>
          <p:cNvSpPr txBox="1"/>
          <p:nvPr/>
        </p:nvSpPr>
        <p:spPr>
          <a:xfrm>
            <a:off x="712381" y="1232972"/>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000</a:t>
            </a:r>
            <a:endParaRPr lang="en-US" b="1" dirty="0">
              <a:latin typeface="Courier New" pitchFamily="49" charset="0"/>
              <a:cs typeface="Courier New" pitchFamily="49" charset="0"/>
            </a:endParaRPr>
          </a:p>
        </p:txBody>
      </p:sp>
      <p:sp>
        <p:nvSpPr>
          <p:cNvPr id="58" name="TextBox 57"/>
          <p:cNvSpPr txBox="1"/>
          <p:nvPr/>
        </p:nvSpPr>
        <p:spPr>
          <a:xfrm>
            <a:off x="712381" y="1602304"/>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001</a:t>
            </a:r>
            <a:endParaRPr lang="en-US" b="1" dirty="0">
              <a:latin typeface="Courier New" pitchFamily="49" charset="0"/>
              <a:cs typeface="Courier New" pitchFamily="49" charset="0"/>
            </a:endParaRPr>
          </a:p>
        </p:txBody>
      </p:sp>
      <p:sp>
        <p:nvSpPr>
          <p:cNvPr id="59" name="TextBox 58"/>
          <p:cNvSpPr txBox="1"/>
          <p:nvPr/>
        </p:nvSpPr>
        <p:spPr>
          <a:xfrm>
            <a:off x="712381" y="1971636"/>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010</a:t>
            </a:r>
            <a:endParaRPr lang="en-US" b="1" dirty="0">
              <a:latin typeface="Courier New" pitchFamily="49" charset="0"/>
              <a:cs typeface="Courier New" pitchFamily="49" charset="0"/>
            </a:endParaRPr>
          </a:p>
        </p:txBody>
      </p:sp>
      <p:sp>
        <p:nvSpPr>
          <p:cNvPr id="60" name="TextBox 59"/>
          <p:cNvSpPr txBox="1"/>
          <p:nvPr/>
        </p:nvSpPr>
        <p:spPr>
          <a:xfrm>
            <a:off x="712381" y="2340968"/>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011</a:t>
            </a:r>
            <a:endParaRPr lang="en-US" b="1" dirty="0">
              <a:latin typeface="Courier New" pitchFamily="49" charset="0"/>
              <a:cs typeface="Courier New" pitchFamily="49" charset="0"/>
            </a:endParaRPr>
          </a:p>
        </p:txBody>
      </p:sp>
      <p:sp>
        <p:nvSpPr>
          <p:cNvPr id="61" name="TextBox 60"/>
          <p:cNvSpPr txBox="1"/>
          <p:nvPr/>
        </p:nvSpPr>
        <p:spPr>
          <a:xfrm>
            <a:off x="712381" y="2710300"/>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100</a:t>
            </a:r>
            <a:endParaRPr lang="en-US" b="1" dirty="0">
              <a:latin typeface="Courier New" pitchFamily="49" charset="0"/>
              <a:cs typeface="Courier New" pitchFamily="49" charset="0"/>
            </a:endParaRPr>
          </a:p>
        </p:txBody>
      </p:sp>
      <p:sp>
        <p:nvSpPr>
          <p:cNvPr id="62" name="TextBox 61"/>
          <p:cNvSpPr txBox="1"/>
          <p:nvPr/>
        </p:nvSpPr>
        <p:spPr>
          <a:xfrm>
            <a:off x="712381" y="3079632"/>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101</a:t>
            </a:r>
            <a:endParaRPr lang="en-US" b="1" dirty="0">
              <a:latin typeface="Courier New" pitchFamily="49" charset="0"/>
              <a:cs typeface="Courier New" pitchFamily="49" charset="0"/>
            </a:endParaRPr>
          </a:p>
        </p:txBody>
      </p:sp>
      <p:sp>
        <p:nvSpPr>
          <p:cNvPr id="63" name="TextBox 62"/>
          <p:cNvSpPr txBox="1"/>
          <p:nvPr/>
        </p:nvSpPr>
        <p:spPr>
          <a:xfrm>
            <a:off x="712381" y="3448964"/>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110</a:t>
            </a:r>
            <a:endParaRPr lang="en-US" b="1" dirty="0">
              <a:latin typeface="Courier New" pitchFamily="49" charset="0"/>
              <a:cs typeface="Courier New" pitchFamily="49" charset="0"/>
            </a:endParaRPr>
          </a:p>
        </p:txBody>
      </p:sp>
      <p:sp>
        <p:nvSpPr>
          <p:cNvPr id="64" name="TextBox 63"/>
          <p:cNvSpPr txBox="1"/>
          <p:nvPr/>
        </p:nvSpPr>
        <p:spPr>
          <a:xfrm>
            <a:off x="712381" y="3818296"/>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111</a:t>
            </a:r>
            <a:endParaRPr lang="en-US" b="1" dirty="0">
              <a:latin typeface="Courier New" pitchFamily="49" charset="0"/>
              <a:cs typeface="Courier New" pitchFamily="49" charset="0"/>
            </a:endParaRPr>
          </a:p>
        </p:txBody>
      </p:sp>
      <p:sp>
        <p:nvSpPr>
          <p:cNvPr id="44" name="TextBox 43"/>
          <p:cNvSpPr txBox="1"/>
          <p:nvPr/>
        </p:nvSpPr>
        <p:spPr>
          <a:xfrm>
            <a:off x="3395331" y="3448964"/>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00000</a:t>
            </a:r>
            <a:endParaRPr lang="en-US" b="1" dirty="0">
              <a:latin typeface="Courier New" pitchFamily="49" charset="0"/>
              <a:cs typeface="Courier New" pitchFamily="49" charset="0"/>
            </a:endParaRPr>
          </a:p>
        </p:txBody>
      </p:sp>
      <p:sp>
        <p:nvSpPr>
          <p:cNvPr id="45" name="TextBox 44"/>
          <p:cNvSpPr txBox="1"/>
          <p:nvPr/>
        </p:nvSpPr>
        <p:spPr>
          <a:xfrm>
            <a:off x="3395331" y="3818296"/>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00001</a:t>
            </a:r>
            <a:endParaRPr lang="en-US" b="1" dirty="0">
              <a:latin typeface="Courier New" pitchFamily="49" charset="0"/>
              <a:cs typeface="Courier New" pitchFamily="49" charset="0"/>
            </a:endParaRPr>
          </a:p>
        </p:txBody>
      </p:sp>
      <p:sp>
        <p:nvSpPr>
          <p:cNvPr id="46" name="TextBox 45"/>
          <p:cNvSpPr txBox="1"/>
          <p:nvPr/>
        </p:nvSpPr>
        <p:spPr>
          <a:xfrm>
            <a:off x="3395331" y="4187628"/>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00010</a:t>
            </a:r>
            <a:endParaRPr lang="en-US" b="1" dirty="0">
              <a:latin typeface="Courier New" pitchFamily="49" charset="0"/>
              <a:cs typeface="Courier New" pitchFamily="49" charset="0"/>
            </a:endParaRPr>
          </a:p>
        </p:txBody>
      </p:sp>
      <p:sp>
        <p:nvSpPr>
          <p:cNvPr id="47" name="TextBox 46"/>
          <p:cNvSpPr txBox="1"/>
          <p:nvPr/>
        </p:nvSpPr>
        <p:spPr>
          <a:xfrm>
            <a:off x="3395331" y="4556960"/>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00011</a:t>
            </a:r>
            <a:endParaRPr lang="en-US" b="1" dirty="0">
              <a:latin typeface="Courier New" pitchFamily="49" charset="0"/>
              <a:cs typeface="Courier New" pitchFamily="49" charset="0"/>
            </a:endParaRPr>
          </a:p>
        </p:txBody>
      </p:sp>
      <p:sp>
        <p:nvSpPr>
          <p:cNvPr id="48" name="TextBox 47"/>
          <p:cNvSpPr txBox="1"/>
          <p:nvPr/>
        </p:nvSpPr>
        <p:spPr>
          <a:xfrm>
            <a:off x="3395331" y="4926292"/>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00100</a:t>
            </a:r>
            <a:endParaRPr lang="en-US" b="1" dirty="0">
              <a:latin typeface="Courier New" pitchFamily="49" charset="0"/>
              <a:cs typeface="Courier New" pitchFamily="49" charset="0"/>
            </a:endParaRPr>
          </a:p>
        </p:txBody>
      </p:sp>
      <p:sp>
        <p:nvSpPr>
          <p:cNvPr id="49" name="TextBox 48"/>
          <p:cNvSpPr txBox="1"/>
          <p:nvPr/>
        </p:nvSpPr>
        <p:spPr>
          <a:xfrm>
            <a:off x="3395331" y="5295624"/>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00101</a:t>
            </a:r>
            <a:endParaRPr lang="en-US" b="1" dirty="0">
              <a:latin typeface="Courier New" pitchFamily="49" charset="0"/>
              <a:cs typeface="Courier New" pitchFamily="49" charset="0"/>
            </a:endParaRPr>
          </a:p>
        </p:txBody>
      </p:sp>
      <p:sp>
        <p:nvSpPr>
          <p:cNvPr id="50" name="TextBox 49"/>
          <p:cNvSpPr txBox="1"/>
          <p:nvPr/>
        </p:nvSpPr>
        <p:spPr>
          <a:xfrm>
            <a:off x="3395331" y="5664956"/>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00110</a:t>
            </a:r>
            <a:endParaRPr lang="en-US" b="1" dirty="0">
              <a:latin typeface="Courier New" pitchFamily="49" charset="0"/>
              <a:cs typeface="Courier New" pitchFamily="49" charset="0"/>
            </a:endParaRPr>
          </a:p>
        </p:txBody>
      </p:sp>
      <p:sp>
        <p:nvSpPr>
          <p:cNvPr id="51" name="TextBox 50"/>
          <p:cNvSpPr txBox="1"/>
          <p:nvPr/>
        </p:nvSpPr>
        <p:spPr>
          <a:xfrm>
            <a:off x="3395331" y="6034288"/>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00111</a:t>
            </a:r>
            <a:endParaRPr lang="en-US" b="1" dirty="0">
              <a:latin typeface="Courier New" pitchFamily="49" charset="0"/>
              <a:cs typeface="Courier New" pitchFamily="49" charset="0"/>
            </a:endParaRPr>
          </a:p>
        </p:txBody>
      </p:sp>
      <p:sp>
        <p:nvSpPr>
          <p:cNvPr id="53" name="TextBox 52"/>
          <p:cNvSpPr txBox="1"/>
          <p:nvPr/>
        </p:nvSpPr>
        <p:spPr>
          <a:xfrm>
            <a:off x="4682863" y="3448964"/>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01000</a:t>
            </a:r>
            <a:endParaRPr lang="en-US" b="1" dirty="0">
              <a:latin typeface="Courier New" pitchFamily="49" charset="0"/>
              <a:cs typeface="Courier New" pitchFamily="49" charset="0"/>
            </a:endParaRPr>
          </a:p>
        </p:txBody>
      </p:sp>
      <p:sp>
        <p:nvSpPr>
          <p:cNvPr id="54" name="TextBox 53"/>
          <p:cNvSpPr txBox="1"/>
          <p:nvPr/>
        </p:nvSpPr>
        <p:spPr>
          <a:xfrm>
            <a:off x="4682863" y="3818296"/>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01001</a:t>
            </a:r>
            <a:endParaRPr lang="en-US" b="1" dirty="0">
              <a:latin typeface="Courier New" pitchFamily="49" charset="0"/>
              <a:cs typeface="Courier New" pitchFamily="49" charset="0"/>
            </a:endParaRPr>
          </a:p>
        </p:txBody>
      </p:sp>
      <p:sp>
        <p:nvSpPr>
          <p:cNvPr id="55" name="TextBox 54"/>
          <p:cNvSpPr txBox="1"/>
          <p:nvPr/>
        </p:nvSpPr>
        <p:spPr>
          <a:xfrm>
            <a:off x="4682863" y="4187628"/>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01010</a:t>
            </a:r>
            <a:endParaRPr lang="en-US" b="1" dirty="0">
              <a:latin typeface="Courier New" pitchFamily="49" charset="0"/>
              <a:cs typeface="Courier New" pitchFamily="49" charset="0"/>
            </a:endParaRPr>
          </a:p>
        </p:txBody>
      </p:sp>
      <p:sp>
        <p:nvSpPr>
          <p:cNvPr id="56" name="TextBox 55"/>
          <p:cNvSpPr txBox="1"/>
          <p:nvPr/>
        </p:nvSpPr>
        <p:spPr>
          <a:xfrm>
            <a:off x="4682863" y="4556960"/>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01011</a:t>
            </a:r>
            <a:endParaRPr lang="en-US" b="1" dirty="0">
              <a:latin typeface="Courier New" pitchFamily="49" charset="0"/>
              <a:cs typeface="Courier New" pitchFamily="49" charset="0"/>
            </a:endParaRPr>
          </a:p>
        </p:txBody>
      </p:sp>
      <p:sp>
        <p:nvSpPr>
          <p:cNvPr id="65" name="TextBox 64"/>
          <p:cNvSpPr txBox="1"/>
          <p:nvPr/>
        </p:nvSpPr>
        <p:spPr>
          <a:xfrm>
            <a:off x="4682863" y="4926292"/>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01100</a:t>
            </a:r>
            <a:endParaRPr lang="en-US" b="1" dirty="0">
              <a:latin typeface="Courier New" pitchFamily="49" charset="0"/>
              <a:cs typeface="Courier New" pitchFamily="49" charset="0"/>
            </a:endParaRPr>
          </a:p>
        </p:txBody>
      </p:sp>
      <p:sp>
        <p:nvSpPr>
          <p:cNvPr id="68" name="TextBox 67"/>
          <p:cNvSpPr txBox="1"/>
          <p:nvPr/>
        </p:nvSpPr>
        <p:spPr>
          <a:xfrm>
            <a:off x="4682863" y="5295624"/>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01101</a:t>
            </a:r>
            <a:endParaRPr lang="en-US" b="1" dirty="0">
              <a:latin typeface="Courier New" pitchFamily="49" charset="0"/>
              <a:cs typeface="Courier New" pitchFamily="49" charset="0"/>
            </a:endParaRPr>
          </a:p>
        </p:txBody>
      </p:sp>
      <p:sp>
        <p:nvSpPr>
          <p:cNvPr id="99" name="TextBox 98"/>
          <p:cNvSpPr txBox="1"/>
          <p:nvPr/>
        </p:nvSpPr>
        <p:spPr>
          <a:xfrm>
            <a:off x="4682863" y="5664956"/>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01110</a:t>
            </a:r>
            <a:endParaRPr lang="en-US" b="1" dirty="0">
              <a:latin typeface="Courier New" pitchFamily="49" charset="0"/>
              <a:cs typeface="Courier New" pitchFamily="49" charset="0"/>
            </a:endParaRPr>
          </a:p>
        </p:txBody>
      </p:sp>
      <p:sp>
        <p:nvSpPr>
          <p:cNvPr id="100" name="TextBox 99"/>
          <p:cNvSpPr txBox="1"/>
          <p:nvPr/>
        </p:nvSpPr>
        <p:spPr>
          <a:xfrm>
            <a:off x="4682863" y="6034288"/>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01111</a:t>
            </a:r>
            <a:endParaRPr lang="en-US" b="1" dirty="0">
              <a:latin typeface="Courier New" pitchFamily="49" charset="0"/>
              <a:cs typeface="Courier New" pitchFamily="49" charset="0"/>
            </a:endParaRPr>
          </a:p>
        </p:txBody>
      </p:sp>
      <p:sp>
        <p:nvSpPr>
          <p:cNvPr id="101" name="TextBox 100"/>
          <p:cNvSpPr txBox="1"/>
          <p:nvPr/>
        </p:nvSpPr>
        <p:spPr>
          <a:xfrm>
            <a:off x="5970395" y="3448964"/>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10000</a:t>
            </a:r>
            <a:endParaRPr lang="en-US" b="1" dirty="0">
              <a:latin typeface="Courier New" pitchFamily="49" charset="0"/>
              <a:cs typeface="Courier New" pitchFamily="49" charset="0"/>
            </a:endParaRPr>
          </a:p>
        </p:txBody>
      </p:sp>
      <p:sp>
        <p:nvSpPr>
          <p:cNvPr id="102" name="TextBox 101"/>
          <p:cNvSpPr txBox="1"/>
          <p:nvPr/>
        </p:nvSpPr>
        <p:spPr>
          <a:xfrm>
            <a:off x="5970395" y="3818296"/>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10001</a:t>
            </a:r>
            <a:endParaRPr lang="en-US" b="1" dirty="0">
              <a:latin typeface="Courier New" pitchFamily="49" charset="0"/>
              <a:cs typeface="Courier New" pitchFamily="49" charset="0"/>
            </a:endParaRPr>
          </a:p>
        </p:txBody>
      </p:sp>
      <p:sp>
        <p:nvSpPr>
          <p:cNvPr id="103" name="TextBox 102"/>
          <p:cNvSpPr txBox="1"/>
          <p:nvPr/>
        </p:nvSpPr>
        <p:spPr>
          <a:xfrm>
            <a:off x="5970395" y="4187628"/>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10010</a:t>
            </a:r>
            <a:endParaRPr lang="en-US" b="1" dirty="0">
              <a:latin typeface="Courier New" pitchFamily="49" charset="0"/>
              <a:cs typeface="Courier New" pitchFamily="49" charset="0"/>
            </a:endParaRPr>
          </a:p>
        </p:txBody>
      </p:sp>
      <p:sp>
        <p:nvSpPr>
          <p:cNvPr id="104" name="TextBox 103"/>
          <p:cNvSpPr txBox="1"/>
          <p:nvPr/>
        </p:nvSpPr>
        <p:spPr>
          <a:xfrm>
            <a:off x="5970395" y="4556960"/>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10011</a:t>
            </a:r>
            <a:endParaRPr lang="en-US" b="1" dirty="0">
              <a:latin typeface="Courier New" pitchFamily="49" charset="0"/>
              <a:cs typeface="Courier New" pitchFamily="49" charset="0"/>
            </a:endParaRPr>
          </a:p>
        </p:txBody>
      </p:sp>
      <p:sp>
        <p:nvSpPr>
          <p:cNvPr id="105" name="TextBox 104"/>
          <p:cNvSpPr txBox="1"/>
          <p:nvPr/>
        </p:nvSpPr>
        <p:spPr>
          <a:xfrm>
            <a:off x="5970395" y="4926292"/>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10100</a:t>
            </a:r>
            <a:endParaRPr lang="en-US" b="1" dirty="0">
              <a:latin typeface="Courier New" pitchFamily="49" charset="0"/>
              <a:cs typeface="Courier New" pitchFamily="49" charset="0"/>
            </a:endParaRPr>
          </a:p>
        </p:txBody>
      </p:sp>
      <p:sp>
        <p:nvSpPr>
          <p:cNvPr id="106" name="TextBox 105"/>
          <p:cNvSpPr txBox="1"/>
          <p:nvPr/>
        </p:nvSpPr>
        <p:spPr>
          <a:xfrm>
            <a:off x="5970395" y="5295624"/>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10101</a:t>
            </a:r>
            <a:endParaRPr lang="en-US" b="1" dirty="0">
              <a:latin typeface="Courier New" pitchFamily="49" charset="0"/>
              <a:cs typeface="Courier New" pitchFamily="49" charset="0"/>
            </a:endParaRPr>
          </a:p>
        </p:txBody>
      </p:sp>
      <p:sp>
        <p:nvSpPr>
          <p:cNvPr id="107" name="TextBox 106"/>
          <p:cNvSpPr txBox="1"/>
          <p:nvPr/>
        </p:nvSpPr>
        <p:spPr>
          <a:xfrm>
            <a:off x="5970395" y="5664956"/>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10110</a:t>
            </a:r>
            <a:endParaRPr lang="en-US" b="1" dirty="0">
              <a:latin typeface="Courier New" pitchFamily="49" charset="0"/>
              <a:cs typeface="Courier New" pitchFamily="49" charset="0"/>
            </a:endParaRPr>
          </a:p>
        </p:txBody>
      </p:sp>
      <p:sp>
        <p:nvSpPr>
          <p:cNvPr id="108" name="TextBox 107"/>
          <p:cNvSpPr txBox="1"/>
          <p:nvPr/>
        </p:nvSpPr>
        <p:spPr>
          <a:xfrm>
            <a:off x="5970395" y="6034288"/>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10111</a:t>
            </a:r>
            <a:endParaRPr lang="en-US" b="1" dirty="0">
              <a:latin typeface="Courier New" pitchFamily="49" charset="0"/>
              <a:cs typeface="Courier New" pitchFamily="49" charset="0"/>
            </a:endParaRPr>
          </a:p>
        </p:txBody>
      </p:sp>
      <p:sp>
        <p:nvSpPr>
          <p:cNvPr id="109" name="TextBox 108"/>
          <p:cNvSpPr txBox="1"/>
          <p:nvPr/>
        </p:nvSpPr>
        <p:spPr>
          <a:xfrm>
            <a:off x="7257927" y="3448964"/>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11000</a:t>
            </a:r>
            <a:endParaRPr lang="en-US" b="1" dirty="0">
              <a:latin typeface="Courier New" pitchFamily="49" charset="0"/>
              <a:cs typeface="Courier New" pitchFamily="49" charset="0"/>
            </a:endParaRPr>
          </a:p>
        </p:txBody>
      </p:sp>
      <p:sp>
        <p:nvSpPr>
          <p:cNvPr id="110" name="TextBox 109"/>
          <p:cNvSpPr txBox="1"/>
          <p:nvPr/>
        </p:nvSpPr>
        <p:spPr>
          <a:xfrm>
            <a:off x="7257927" y="3818296"/>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11001</a:t>
            </a:r>
            <a:endParaRPr lang="en-US" b="1" dirty="0">
              <a:latin typeface="Courier New" pitchFamily="49" charset="0"/>
              <a:cs typeface="Courier New" pitchFamily="49" charset="0"/>
            </a:endParaRPr>
          </a:p>
        </p:txBody>
      </p:sp>
      <p:sp>
        <p:nvSpPr>
          <p:cNvPr id="111" name="TextBox 110"/>
          <p:cNvSpPr txBox="1"/>
          <p:nvPr/>
        </p:nvSpPr>
        <p:spPr>
          <a:xfrm>
            <a:off x="7257927" y="4187628"/>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11010</a:t>
            </a:r>
            <a:endParaRPr lang="en-US" b="1" dirty="0">
              <a:latin typeface="Courier New" pitchFamily="49" charset="0"/>
              <a:cs typeface="Courier New" pitchFamily="49" charset="0"/>
            </a:endParaRPr>
          </a:p>
        </p:txBody>
      </p:sp>
      <p:sp>
        <p:nvSpPr>
          <p:cNvPr id="112" name="TextBox 111"/>
          <p:cNvSpPr txBox="1"/>
          <p:nvPr/>
        </p:nvSpPr>
        <p:spPr>
          <a:xfrm>
            <a:off x="7257927" y="4556960"/>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11011</a:t>
            </a:r>
            <a:endParaRPr lang="en-US" b="1" dirty="0">
              <a:latin typeface="Courier New" pitchFamily="49" charset="0"/>
              <a:cs typeface="Courier New" pitchFamily="49" charset="0"/>
            </a:endParaRPr>
          </a:p>
        </p:txBody>
      </p:sp>
      <p:sp>
        <p:nvSpPr>
          <p:cNvPr id="113" name="TextBox 112"/>
          <p:cNvSpPr txBox="1"/>
          <p:nvPr/>
        </p:nvSpPr>
        <p:spPr>
          <a:xfrm>
            <a:off x="7257927" y="4926292"/>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11100</a:t>
            </a:r>
            <a:endParaRPr lang="en-US" b="1" dirty="0">
              <a:latin typeface="Courier New" pitchFamily="49" charset="0"/>
              <a:cs typeface="Courier New" pitchFamily="49" charset="0"/>
            </a:endParaRPr>
          </a:p>
        </p:txBody>
      </p:sp>
      <p:sp>
        <p:nvSpPr>
          <p:cNvPr id="114" name="TextBox 113"/>
          <p:cNvSpPr txBox="1"/>
          <p:nvPr/>
        </p:nvSpPr>
        <p:spPr>
          <a:xfrm>
            <a:off x="7257927" y="5295624"/>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11101</a:t>
            </a:r>
            <a:endParaRPr lang="en-US" b="1" dirty="0">
              <a:latin typeface="Courier New" pitchFamily="49" charset="0"/>
              <a:cs typeface="Courier New" pitchFamily="49" charset="0"/>
            </a:endParaRPr>
          </a:p>
        </p:txBody>
      </p:sp>
      <p:sp>
        <p:nvSpPr>
          <p:cNvPr id="115" name="TextBox 114"/>
          <p:cNvSpPr txBox="1"/>
          <p:nvPr/>
        </p:nvSpPr>
        <p:spPr>
          <a:xfrm>
            <a:off x="7257927" y="5664956"/>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11110</a:t>
            </a:r>
            <a:endParaRPr lang="en-US" b="1" dirty="0">
              <a:latin typeface="Courier New" pitchFamily="49" charset="0"/>
              <a:cs typeface="Courier New" pitchFamily="49" charset="0"/>
            </a:endParaRPr>
          </a:p>
        </p:txBody>
      </p:sp>
      <p:sp>
        <p:nvSpPr>
          <p:cNvPr id="116" name="TextBox 115"/>
          <p:cNvSpPr txBox="1"/>
          <p:nvPr/>
        </p:nvSpPr>
        <p:spPr>
          <a:xfrm>
            <a:off x="7257927" y="6034288"/>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11111</a:t>
            </a:r>
            <a:endParaRPr lang="en-US" b="1" dirty="0">
              <a:latin typeface="Courier New" pitchFamily="49" charset="0"/>
              <a:cs typeface="Courier New" pitchFamily="49" charset="0"/>
            </a:endParaRPr>
          </a:p>
        </p:txBody>
      </p:sp>
      <p:sp>
        <p:nvSpPr>
          <p:cNvPr id="52" name="TextBox 51"/>
          <p:cNvSpPr txBox="1"/>
          <p:nvPr/>
        </p:nvSpPr>
        <p:spPr>
          <a:xfrm>
            <a:off x="2541182" y="1971636"/>
            <a:ext cx="6433428" cy="461665"/>
          </a:xfrm>
          <a:prstGeom prst="rect">
            <a:avLst/>
          </a:prstGeom>
          <a:noFill/>
        </p:spPr>
        <p:txBody>
          <a:bodyPr wrap="none" rtlCol="0">
            <a:spAutoFit/>
          </a:bodyPr>
          <a:lstStyle/>
          <a:p>
            <a:r>
              <a:rPr lang="en-US" sz="2400" dirty="0" err="1" smtClean="0"/>
              <a:t>Cache_Index</a:t>
            </a:r>
            <a:r>
              <a:rPr lang="en-US" sz="2400" dirty="0" smtClean="0"/>
              <a:t> = </a:t>
            </a:r>
            <a:r>
              <a:rPr lang="en-US" sz="2400" dirty="0" err="1" smtClean="0"/>
              <a:t>Memory_Address</a:t>
            </a:r>
            <a:r>
              <a:rPr lang="en-US" sz="2400" dirty="0" smtClean="0"/>
              <a:t> </a:t>
            </a:r>
            <a:r>
              <a:rPr lang="en-US" sz="2400" i="1" dirty="0" smtClean="0"/>
              <a:t>mod</a:t>
            </a:r>
            <a:r>
              <a:rPr lang="en-US" sz="2400" dirty="0" smtClean="0"/>
              <a:t> </a:t>
            </a:r>
            <a:r>
              <a:rPr lang="en-US" sz="2400" dirty="0" err="1" smtClean="0"/>
              <a:t>Cache_Size</a:t>
            </a:r>
            <a:r>
              <a:rPr lang="en-US" sz="2400" dirty="0" smtClean="0"/>
              <a:t> </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2204" y="274638"/>
            <a:ext cx="6464595" cy="1143000"/>
          </a:xfrm>
        </p:spPr>
        <p:txBody>
          <a:bodyPr>
            <a:normAutofit/>
          </a:bodyPr>
          <a:lstStyle/>
          <a:p>
            <a:pPr lvl="0"/>
            <a:r>
              <a:rPr lang="en-US" dirty="0" smtClean="0"/>
              <a:t>9.6.1 Cache Lookup</a:t>
            </a:r>
            <a:endParaRPr lang="en-US" dirty="0"/>
          </a:p>
        </p:txBody>
      </p:sp>
      <p:sp>
        <p:nvSpPr>
          <p:cNvPr id="13370" name="Rectangle 5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7" name="TextBox 56"/>
          <p:cNvSpPr txBox="1"/>
          <p:nvPr/>
        </p:nvSpPr>
        <p:spPr>
          <a:xfrm>
            <a:off x="265814" y="1232972"/>
            <a:ext cx="616689" cy="369332"/>
          </a:xfrm>
          <a:prstGeom prst="rect">
            <a:avLst/>
          </a:prstGeom>
          <a:noFill/>
          <a:ln w="38100">
            <a:noFill/>
          </a:ln>
        </p:spPr>
        <p:txBody>
          <a:bodyPr wrap="none" rtlCol="0">
            <a:noAutofit/>
          </a:bodyPr>
          <a:lstStyle/>
          <a:p>
            <a:r>
              <a:rPr lang="en-US" b="1" dirty="0" smtClean="0">
                <a:latin typeface="Courier New" pitchFamily="49" charset="0"/>
                <a:cs typeface="Courier New" pitchFamily="49" charset="0"/>
              </a:rPr>
              <a:t>000</a:t>
            </a:r>
            <a:endParaRPr lang="en-US" b="1" dirty="0">
              <a:latin typeface="Courier New" pitchFamily="49" charset="0"/>
              <a:cs typeface="Courier New" pitchFamily="49" charset="0"/>
            </a:endParaRPr>
          </a:p>
        </p:txBody>
      </p:sp>
      <p:sp>
        <p:nvSpPr>
          <p:cNvPr id="58" name="TextBox 57"/>
          <p:cNvSpPr txBox="1"/>
          <p:nvPr/>
        </p:nvSpPr>
        <p:spPr>
          <a:xfrm>
            <a:off x="265814" y="1602304"/>
            <a:ext cx="616689" cy="369332"/>
          </a:xfrm>
          <a:prstGeom prst="rect">
            <a:avLst/>
          </a:prstGeom>
          <a:noFill/>
          <a:ln w="38100">
            <a:noFill/>
          </a:ln>
        </p:spPr>
        <p:txBody>
          <a:bodyPr wrap="none" rtlCol="0">
            <a:noAutofit/>
          </a:bodyPr>
          <a:lstStyle/>
          <a:p>
            <a:r>
              <a:rPr lang="en-US" b="1" dirty="0" smtClean="0">
                <a:latin typeface="Courier New" pitchFamily="49" charset="0"/>
                <a:cs typeface="Courier New" pitchFamily="49" charset="0"/>
              </a:rPr>
              <a:t>001</a:t>
            </a:r>
            <a:endParaRPr lang="en-US" b="1" dirty="0">
              <a:latin typeface="Courier New" pitchFamily="49" charset="0"/>
              <a:cs typeface="Courier New" pitchFamily="49" charset="0"/>
            </a:endParaRPr>
          </a:p>
        </p:txBody>
      </p:sp>
      <p:sp>
        <p:nvSpPr>
          <p:cNvPr id="59" name="TextBox 58"/>
          <p:cNvSpPr txBox="1"/>
          <p:nvPr/>
        </p:nvSpPr>
        <p:spPr>
          <a:xfrm>
            <a:off x="265814" y="1971636"/>
            <a:ext cx="616689" cy="369332"/>
          </a:xfrm>
          <a:prstGeom prst="rect">
            <a:avLst/>
          </a:prstGeom>
          <a:noFill/>
          <a:ln w="38100">
            <a:noFill/>
          </a:ln>
        </p:spPr>
        <p:txBody>
          <a:bodyPr wrap="none" rtlCol="0">
            <a:noAutofit/>
          </a:bodyPr>
          <a:lstStyle/>
          <a:p>
            <a:r>
              <a:rPr lang="en-US" b="1" dirty="0" smtClean="0">
                <a:latin typeface="Courier New" pitchFamily="49" charset="0"/>
                <a:cs typeface="Courier New" pitchFamily="49" charset="0"/>
              </a:rPr>
              <a:t>010</a:t>
            </a:r>
            <a:endParaRPr lang="en-US" b="1" dirty="0">
              <a:latin typeface="Courier New" pitchFamily="49" charset="0"/>
              <a:cs typeface="Courier New" pitchFamily="49" charset="0"/>
            </a:endParaRPr>
          </a:p>
        </p:txBody>
      </p:sp>
      <p:sp>
        <p:nvSpPr>
          <p:cNvPr id="60" name="TextBox 59"/>
          <p:cNvSpPr txBox="1"/>
          <p:nvPr/>
        </p:nvSpPr>
        <p:spPr>
          <a:xfrm>
            <a:off x="265814" y="2340968"/>
            <a:ext cx="616689" cy="369332"/>
          </a:xfrm>
          <a:prstGeom prst="rect">
            <a:avLst/>
          </a:prstGeom>
          <a:noFill/>
          <a:ln w="38100">
            <a:noFill/>
          </a:ln>
        </p:spPr>
        <p:txBody>
          <a:bodyPr wrap="none" rtlCol="0">
            <a:noAutofit/>
          </a:bodyPr>
          <a:lstStyle/>
          <a:p>
            <a:r>
              <a:rPr lang="en-US" b="1" dirty="0" smtClean="0">
                <a:latin typeface="Courier New" pitchFamily="49" charset="0"/>
                <a:cs typeface="Courier New" pitchFamily="49" charset="0"/>
              </a:rPr>
              <a:t>011</a:t>
            </a:r>
            <a:endParaRPr lang="en-US" b="1" dirty="0">
              <a:latin typeface="Courier New" pitchFamily="49" charset="0"/>
              <a:cs typeface="Courier New" pitchFamily="49" charset="0"/>
            </a:endParaRPr>
          </a:p>
        </p:txBody>
      </p:sp>
      <p:sp>
        <p:nvSpPr>
          <p:cNvPr id="61" name="TextBox 60"/>
          <p:cNvSpPr txBox="1"/>
          <p:nvPr/>
        </p:nvSpPr>
        <p:spPr>
          <a:xfrm>
            <a:off x="265814" y="2710300"/>
            <a:ext cx="616689" cy="369332"/>
          </a:xfrm>
          <a:prstGeom prst="rect">
            <a:avLst/>
          </a:prstGeom>
          <a:noFill/>
          <a:ln w="38100">
            <a:noFill/>
          </a:ln>
        </p:spPr>
        <p:txBody>
          <a:bodyPr wrap="none" rtlCol="0">
            <a:noAutofit/>
          </a:bodyPr>
          <a:lstStyle/>
          <a:p>
            <a:r>
              <a:rPr lang="en-US" b="1" dirty="0" smtClean="0">
                <a:latin typeface="Courier New" pitchFamily="49" charset="0"/>
                <a:cs typeface="Courier New" pitchFamily="49" charset="0"/>
              </a:rPr>
              <a:t>100</a:t>
            </a:r>
            <a:endParaRPr lang="en-US" b="1" dirty="0">
              <a:latin typeface="Courier New" pitchFamily="49" charset="0"/>
              <a:cs typeface="Courier New" pitchFamily="49" charset="0"/>
            </a:endParaRPr>
          </a:p>
        </p:txBody>
      </p:sp>
      <p:sp>
        <p:nvSpPr>
          <p:cNvPr id="62" name="TextBox 61"/>
          <p:cNvSpPr txBox="1"/>
          <p:nvPr/>
        </p:nvSpPr>
        <p:spPr>
          <a:xfrm>
            <a:off x="265814" y="3079632"/>
            <a:ext cx="616689" cy="369332"/>
          </a:xfrm>
          <a:prstGeom prst="rect">
            <a:avLst/>
          </a:prstGeom>
          <a:noFill/>
          <a:ln w="38100">
            <a:noFill/>
          </a:ln>
        </p:spPr>
        <p:txBody>
          <a:bodyPr wrap="none" rtlCol="0">
            <a:noAutofit/>
          </a:bodyPr>
          <a:lstStyle/>
          <a:p>
            <a:r>
              <a:rPr lang="en-US" b="1" dirty="0" smtClean="0">
                <a:latin typeface="Courier New" pitchFamily="49" charset="0"/>
                <a:cs typeface="Courier New" pitchFamily="49" charset="0"/>
              </a:rPr>
              <a:t>101</a:t>
            </a:r>
            <a:endParaRPr lang="en-US" b="1" dirty="0">
              <a:latin typeface="Courier New" pitchFamily="49" charset="0"/>
              <a:cs typeface="Courier New" pitchFamily="49" charset="0"/>
            </a:endParaRPr>
          </a:p>
        </p:txBody>
      </p:sp>
      <p:sp>
        <p:nvSpPr>
          <p:cNvPr id="63" name="TextBox 62"/>
          <p:cNvSpPr txBox="1"/>
          <p:nvPr/>
        </p:nvSpPr>
        <p:spPr>
          <a:xfrm>
            <a:off x="265814" y="3448964"/>
            <a:ext cx="616689" cy="369332"/>
          </a:xfrm>
          <a:prstGeom prst="rect">
            <a:avLst/>
          </a:prstGeom>
          <a:noFill/>
          <a:ln w="38100">
            <a:noFill/>
          </a:ln>
        </p:spPr>
        <p:txBody>
          <a:bodyPr wrap="none" rtlCol="0">
            <a:noAutofit/>
          </a:bodyPr>
          <a:lstStyle/>
          <a:p>
            <a:r>
              <a:rPr lang="en-US" b="1" dirty="0" smtClean="0">
                <a:latin typeface="Courier New" pitchFamily="49" charset="0"/>
                <a:cs typeface="Courier New" pitchFamily="49" charset="0"/>
              </a:rPr>
              <a:t>110</a:t>
            </a:r>
            <a:endParaRPr lang="en-US" b="1" dirty="0">
              <a:latin typeface="Courier New" pitchFamily="49" charset="0"/>
              <a:cs typeface="Courier New" pitchFamily="49" charset="0"/>
            </a:endParaRPr>
          </a:p>
        </p:txBody>
      </p:sp>
      <p:sp>
        <p:nvSpPr>
          <p:cNvPr id="64" name="TextBox 63"/>
          <p:cNvSpPr txBox="1"/>
          <p:nvPr/>
        </p:nvSpPr>
        <p:spPr>
          <a:xfrm>
            <a:off x="265814" y="3818296"/>
            <a:ext cx="616689" cy="369332"/>
          </a:xfrm>
          <a:prstGeom prst="rect">
            <a:avLst/>
          </a:prstGeom>
          <a:noFill/>
          <a:ln w="38100">
            <a:noFill/>
          </a:ln>
        </p:spPr>
        <p:txBody>
          <a:bodyPr wrap="none" rtlCol="0">
            <a:noAutofit/>
          </a:bodyPr>
          <a:lstStyle/>
          <a:p>
            <a:r>
              <a:rPr lang="en-US" b="1" dirty="0" smtClean="0">
                <a:latin typeface="Courier New" pitchFamily="49" charset="0"/>
                <a:cs typeface="Courier New" pitchFamily="49" charset="0"/>
              </a:rPr>
              <a:t>111</a:t>
            </a:r>
            <a:endParaRPr lang="en-US" b="1" dirty="0">
              <a:latin typeface="Courier New" pitchFamily="49" charset="0"/>
              <a:cs typeface="Courier New" pitchFamily="49" charset="0"/>
            </a:endParaRPr>
          </a:p>
        </p:txBody>
      </p:sp>
      <p:sp>
        <p:nvSpPr>
          <p:cNvPr id="44" name="TextBox 43"/>
          <p:cNvSpPr txBox="1"/>
          <p:nvPr/>
        </p:nvSpPr>
        <p:spPr>
          <a:xfrm>
            <a:off x="3395331" y="3448964"/>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00000</a:t>
            </a:r>
            <a:endParaRPr lang="en-US" b="1" dirty="0">
              <a:latin typeface="Courier New" pitchFamily="49" charset="0"/>
              <a:cs typeface="Courier New" pitchFamily="49" charset="0"/>
            </a:endParaRPr>
          </a:p>
        </p:txBody>
      </p:sp>
      <p:sp>
        <p:nvSpPr>
          <p:cNvPr id="45" name="TextBox 44"/>
          <p:cNvSpPr txBox="1"/>
          <p:nvPr/>
        </p:nvSpPr>
        <p:spPr>
          <a:xfrm>
            <a:off x="3395331" y="3818296"/>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00001</a:t>
            </a:r>
            <a:endParaRPr lang="en-US" b="1" dirty="0">
              <a:latin typeface="Courier New" pitchFamily="49" charset="0"/>
              <a:cs typeface="Courier New" pitchFamily="49" charset="0"/>
            </a:endParaRPr>
          </a:p>
        </p:txBody>
      </p:sp>
      <p:sp>
        <p:nvSpPr>
          <p:cNvPr id="46" name="TextBox 45"/>
          <p:cNvSpPr txBox="1"/>
          <p:nvPr/>
        </p:nvSpPr>
        <p:spPr>
          <a:xfrm>
            <a:off x="3395331" y="4187628"/>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00010</a:t>
            </a:r>
            <a:endParaRPr lang="en-US" b="1" dirty="0">
              <a:latin typeface="Courier New" pitchFamily="49" charset="0"/>
              <a:cs typeface="Courier New" pitchFamily="49" charset="0"/>
            </a:endParaRPr>
          </a:p>
        </p:txBody>
      </p:sp>
      <p:sp>
        <p:nvSpPr>
          <p:cNvPr id="47" name="TextBox 46"/>
          <p:cNvSpPr txBox="1"/>
          <p:nvPr/>
        </p:nvSpPr>
        <p:spPr>
          <a:xfrm>
            <a:off x="3395331" y="4556960"/>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00011</a:t>
            </a:r>
            <a:endParaRPr lang="en-US" b="1" dirty="0">
              <a:latin typeface="Courier New" pitchFamily="49" charset="0"/>
              <a:cs typeface="Courier New" pitchFamily="49" charset="0"/>
            </a:endParaRPr>
          </a:p>
        </p:txBody>
      </p:sp>
      <p:sp>
        <p:nvSpPr>
          <p:cNvPr id="48" name="TextBox 47"/>
          <p:cNvSpPr txBox="1"/>
          <p:nvPr/>
        </p:nvSpPr>
        <p:spPr>
          <a:xfrm>
            <a:off x="3395331" y="4926292"/>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00100</a:t>
            </a:r>
            <a:endParaRPr lang="en-US" b="1" dirty="0">
              <a:latin typeface="Courier New" pitchFamily="49" charset="0"/>
              <a:cs typeface="Courier New" pitchFamily="49" charset="0"/>
            </a:endParaRPr>
          </a:p>
        </p:txBody>
      </p:sp>
      <p:sp>
        <p:nvSpPr>
          <p:cNvPr id="49" name="TextBox 48"/>
          <p:cNvSpPr txBox="1"/>
          <p:nvPr/>
        </p:nvSpPr>
        <p:spPr>
          <a:xfrm>
            <a:off x="3395331" y="5295624"/>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00101</a:t>
            </a:r>
            <a:endParaRPr lang="en-US" b="1" dirty="0">
              <a:latin typeface="Courier New" pitchFamily="49" charset="0"/>
              <a:cs typeface="Courier New" pitchFamily="49" charset="0"/>
            </a:endParaRPr>
          </a:p>
        </p:txBody>
      </p:sp>
      <p:sp>
        <p:nvSpPr>
          <p:cNvPr id="50" name="TextBox 49"/>
          <p:cNvSpPr txBox="1"/>
          <p:nvPr/>
        </p:nvSpPr>
        <p:spPr>
          <a:xfrm>
            <a:off x="3395331" y="5664956"/>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00110</a:t>
            </a:r>
            <a:endParaRPr lang="en-US" b="1" dirty="0">
              <a:latin typeface="Courier New" pitchFamily="49" charset="0"/>
              <a:cs typeface="Courier New" pitchFamily="49" charset="0"/>
            </a:endParaRPr>
          </a:p>
        </p:txBody>
      </p:sp>
      <p:sp>
        <p:nvSpPr>
          <p:cNvPr id="51" name="TextBox 50"/>
          <p:cNvSpPr txBox="1"/>
          <p:nvPr/>
        </p:nvSpPr>
        <p:spPr>
          <a:xfrm>
            <a:off x="3395331" y="6034288"/>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00111</a:t>
            </a:r>
            <a:endParaRPr lang="en-US" b="1" dirty="0">
              <a:latin typeface="Courier New" pitchFamily="49" charset="0"/>
              <a:cs typeface="Courier New" pitchFamily="49" charset="0"/>
            </a:endParaRPr>
          </a:p>
        </p:txBody>
      </p:sp>
      <p:sp>
        <p:nvSpPr>
          <p:cNvPr id="53" name="TextBox 52"/>
          <p:cNvSpPr txBox="1"/>
          <p:nvPr/>
        </p:nvSpPr>
        <p:spPr>
          <a:xfrm>
            <a:off x="4682863" y="3448964"/>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01000</a:t>
            </a:r>
            <a:endParaRPr lang="en-US" b="1" dirty="0">
              <a:latin typeface="Courier New" pitchFamily="49" charset="0"/>
              <a:cs typeface="Courier New" pitchFamily="49" charset="0"/>
            </a:endParaRPr>
          </a:p>
        </p:txBody>
      </p:sp>
      <p:sp>
        <p:nvSpPr>
          <p:cNvPr id="54" name="TextBox 53"/>
          <p:cNvSpPr txBox="1"/>
          <p:nvPr/>
        </p:nvSpPr>
        <p:spPr>
          <a:xfrm>
            <a:off x="4682863" y="3818296"/>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01001</a:t>
            </a:r>
            <a:endParaRPr lang="en-US" b="1" dirty="0">
              <a:latin typeface="Courier New" pitchFamily="49" charset="0"/>
              <a:cs typeface="Courier New" pitchFamily="49" charset="0"/>
            </a:endParaRPr>
          </a:p>
        </p:txBody>
      </p:sp>
      <p:sp>
        <p:nvSpPr>
          <p:cNvPr id="55" name="TextBox 54"/>
          <p:cNvSpPr txBox="1"/>
          <p:nvPr/>
        </p:nvSpPr>
        <p:spPr>
          <a:xfrm>
            <a:off x="4682863" y="4187628"/>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01010</a:t>
            </a:r>
            <a:endParaRPr lang="en-US" b="1" dirty="0">
              <a:latin typeface="Courier New" pitchFamily="49" charset="0"/>
              <a:cs typeface="Courier New" pitchFamily="49" charset="0"/>
            </a:endParaRPr>
          </a:p>
        </p:txBody>
      </p:sp>
      <p:sp>
        <p:nvSpPr>
          <p:cNvPr id="56" name="TextBox 55"/>
          <p:cNvSpPr txBox="1"/>
          <p:nvPr/>
        </p:nvSpPr>
        <p:spPr>
          <a:xfrm>
            <a:off x="4682863" y="4556960"/>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01011</a:t>
            </a:r>
            <a:endParaRPr lang="en-US" b="1" dirty="0">
              <a:latin typeface="Courier New" pitchFamily="49" charset="0"/>
              <a:cs typeface="Courier New" pitchFamily="49" charset="0"/>
            </a:endParaRPr>
          </a:p>
        </p:txBody>
      </p:sp>
      <p:sp>
        <p:nvSpPr>
          <p:cNvPr id="65" name="TextBox 64"/>
          <p:cNvSpPr txBox="1"/>
          <p:nvPr/>
        </p:nvSpPr>
        <p:spPr>
          <a:xfrm>
            <a:off x="4682863" y="4926292"/>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01100</a:t>
            </a:r>
            <a:endParaRPr lang="en-US" b="1" dirty="0">
              <a:latin typeface="Courier New" pitchFamily="49" charset="0"/>
              <a:cs typeface="Courier New" pitchFamily="49" charset="0"/>
            </a:endParaRPr>
          </a:p>
        </p:txBody>
      </p:sp>
      <p:sp>
        <p:nvSpPr>
          <p:cNvPr id="68" name="TextBox 67"/>
          <p:cNvSpPr txBox="1"/>
          <p:nvPr/>
        </p:nvSpPr>
        <p:spPr>
          <a:xfrm>
            <a:off x="4682863" y="5295624"/>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01101</a:t>
            </a:r>
            <a:endParaRPr lang="en-US" b="1" dirty="0">
              <a:latin typeface="Courier New" pitchFamily="49" charset="0"/>
              <a:cs typeface="Courier New" pitchFamily="49" charset="0"/>
            </a:endParaRPr>
          </a:p>
        </p:txBody>
      </p:sp>
      <p:sp>
        <p:nvSpPr>
          <p:cNvPr id="99" name="TextBox 98"/>
          <p:cNvSpPr txBox="1"/>
          <p:nvPr/>
        </p:nvSpPr>
        <p:spPr>
          <a:xfrm>
            <a:off x="4682863" y="5664956"/>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01110</a:t>
            </a:r>
            <a:endParaRPr lang="en-US" b="1" dirty="0">
              <a:latin typeface="Courier New" pitchFamily="49" charset="0"/>
              <a:cs typeface="Courier New" pitchFamily="49" charset="0"/>
            </a:endParaRPr>
          </a:p>
        </p:txBody>
      </p:sp>
      <p:sp>
        <p:nvSpPr>
          <p:cNvPr id="100" name="TextBox 99"/>
          <p:cNvSpPr txBox="1"/>
          <p:nvPr/>
        </p:nvSpPr>
        <p:spPr>
          <a:xfrm>
            <a:off x="4682863" y="6034288"/>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01111</a:t>
            </a:r>
            <a:endParaRPr lang="en-US" b="1" dirty="0">
              <a:latin typeface="Courier New" pitchFamily="49" charset="0"/>
              <a:cs typeface="Courier New" pitchFamily="49" charset="0"/>
            </a:endParaRPr>
          </a:p>
        </p:txBody>
      </p:sp>
      <p:sp>
        <p:nvSpPr>
          <p:cNvPr id="101" name="TextBox 100"/>
          <p:cNvSpPr txBox="1"/>
          <p:nvPr/>
        </p:nvSpPr>
        <p:spPr>
          <a:xfrm>
            <a:off x="5970395" y="3448964"/>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10000</a:t>
            </a:r>
            <a:endParaRPr lang="en-US" b="1" dirty="0">
              <a:latin typeface="Courier New" pitchFamily="49" charset="0"/>
              <a:cs typeface="Courier New" pitchFamily="49" charset="0"/>
            </a:endParaRPr>
          </a:p>
        </p:txBody>
      </p:sp>
      <p:sp>
        <p:nvSpPr>
          <p:cNvPr id="102" name="TextBox 101"/>
          <p:cNvSpPr txBox="1"/>
          <p:nvPr/>
        </p:nvSpPr>
        <p:spPr>
          <a:xfrm>
            <a:off x="5970395" y="3818296"/>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10001</a:t>
            </a:r>
            <a:endParaRPr lang="en-US" b="1" dirty="0">
              <a:latin typeface="Courier New" pitchFamily="49" charset="0"/>
              <a:cs typeface="Courier New" pitchFamily="49" charset="0"/>
            </a:endParaRPr>
          </a:p>
        </p:txBody>
      </p:sp>
      <p:sp>
        <p:nvSpPr>
          <p:cNvPr id="103" name="TextBox 102"/>
          <p:cNvSpPr txBox="1"/>
          <p:nvPr/>
        </p:nvSpPr>
        <p:spPr>
          <a:xfrm>
            <a:off x="5970395" y="4187628"/>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10010</a:t>
            </a:r>
            <a:endParaRPr lang="en-US" b="1" dirty="0">
              <a:latin typeface="Courier New" pitchFamily="49" charset="0"/>
              <a:cs typeface="Courier New" pitchFamily="49" charset="0"/>
            </a:endParaRPr>
          </a:p>
        </p:txBody>
      </p:sp>
      <p:sp>
        <p:nvSpPr>
          <p:cNvPr id="104" name="TextBox 103"/>
          <p:cNvSpPr txBox="1"/>
          <p:nvPr/>
        </p:nvSpPr>
        <p:spPr>
          <a:xfrm>
            <a:off x="5970395" y="4556960"/>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10011</a:t>
            </a:r>
            <a:endParaRPr lang="en-US" b="1" dirty="0">
              <a:latin typeface="Courier New" pitchFamily="49" charset="0"/>
              <a:cs typeface="Courier New" pitchFamily="49" charset="0"/>
            </a:endParaRPr>
          </a:p>
        </p:txBody>
      </p:sp>
      <p:sp>
        <p:nvSpPr>
          <p:cNvPr id="105" name="TextBox 104"/>
          <p:cNvSpPr txBox="1"/>
          <p:nvPr/>
        </p:nvSpPr>
        <p:spPr>
          <a:xfrm>
            <a:off x="5970395" y="4926292"/>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10100</a:t>
            </a:r>
            <a:endParaRPr lang="en-US" b="1" dirty="0">
              <a:latin typeface="Courier New" pitchFamily="49" charset="0"/>
              <a:cs typeface="Courier New" pitchFamily="49" charset="0"/>
            </a:endParaRPr>
          </a:p>
        </p:txBody>
      </p:sp>
      <p:sp>
        <p:nvSpPr>
          <p:cNvPr id="106" name="TextBox 105"/>
          <p:cNvSpPr txBox="1"/>
          <p:nvPr/>
        </p:nvSpPr>
        <p:spPr>
          <a:xfrm>
            <a:off x="5970395" y="5295624"/>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10101</a:t>
            </a:r>
            <a:endParaRPr lang="en-US" b="1" dirty="0">
              <a:latin typeface="Courier New" pitchFamily="49" charset="0"/>
              <a:cs typeface="Courier New" pitchFamily="49" charset="0"/>
            </a:endParaRPr>
          </a:p>
        </p:txBody>
      </p:sp>
      <p:sp>
        <p:nvSpPr>
          <p:cNvPr id="107" name="TextBox 106"/>
          <p:cNvSpPr txBox="1"/>
          <p:nvPr/>
        </p:nvSpPr>
        <p:spPr>
          <a:xfrm>
            <a:off x="5970395" y="5664956"/>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10110</a:t>
            </a:r>
            <a:endParaRPr lang="en-US" b="1" dirty="0">
              <a:latin typeface="Courier New" pitchFamily="49" charset="0"/>
              <a:cs typeface="Courier New" pitchFamily="49" charset="0"/>
            </a:endParaRPr>
          </a:p>
        </p:txBody>
      </p:sp>
      <p:sp>
        <p:nvSpPr>
          <p:cNvPr id="108" name="TextBox 107"/>
          <p:cNvSpPr txBox="1"/>
          <p:nvPr/>
        </p:nvSpPr>
        <p:spPr>
          <a:xfrm>
            <a:off x="5970395" y="6034288"/>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10111</a:t>
            </a:r>
            <a:endParaRPr lang="en-US" b="1" dirty="0">
              <a:latin typeface="Courier New" pitchFamily="49" charset="0"/>
              <a:cs typeface="Courier New" pitchFamily="49" charset="0"/>
            </a:endParaRPr>
          </a:p>
        </p:txBody>
      </p:sp>
      <p:sp>
        <p:nvSpPr>
          <p:cNvPr id="109" name="TextBox 108"/>
          <p:cNvSpPr txBox="1"/>
          <p:nvPr/>
        </p:nvSpPr>
        <p:spPr>
          <a:xfrm>
            <a:off x="7257927" y="3448964"/>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11000</a:t>
            </a:r>
            <a:endParaRPr lang="en-US" b="1" dirty="0">
              <a:latin typeface="Courier New" pitchFamily="49" charset="0"/>
              <a:cs typeface="Courier New" pitchFamily="49" charset="0"/>
            </a:endParaRPr>
          </a:p>
        </p:txBody>
      </p:sp>
      <p:sp>
        <p:nvSpPr>
          <p:cNvPr id="110" name="TextBox 109"/>
          <p:cNvSpPr txBox="1"/>
          <p:nvPr/>
        </p:nvSpPr>
        <p:spPr>
          <a:xfrm>
            <a:off x="7257927" y="3818296"/>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11001</a:t>
            </a:r>
            <a:endParaRPr lang="en-US" b="1" dirty="0">
              <a:latin typeface="Courier New" pitchFamily="49" charset="0"/>
              <a:cs typeface="Courier New" pitchFamily="49" charset="0"/>
            </a:endParaRPr>
          </a:p>
        </p:txBody>
      </p:sp>
      <p:sp>
        <p:nvSpPr>
          <p:cNvPr id="111" name="TextBox 110"/>
          <p:cNvSpPr txBox="1"/>
          <p:nvPr/>
        </p:nvSpPr>
        <p:spPr>
          <a:xfrm>
            <a:off x="7257927" y="4187628"/>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11010</a:t>
            </a:r>
            <a:endParaRPr lang="en-US" b="1" dirty="0">
              <a:latin typeface="Courier New" pitchFamily="49" charset="0"/>
              <a:cs typeface="Courier New" pitchFamily="49" charset="0"/>
            </a:endParaRPr>
          </a:p>
        </p:txBody>
      </p:sp>
      <p:sp>
        <p:nvSpPr>
          <p:cNvPr id="112" name="TextBox 111"/>
          <p:cNvSpPr txBox="1"/>
          <p:nvPr/>
        </p:nvSpPr>
        <p:spPr>
          <a:xfrm>
            <a:off x="7257927" y="4556960"/>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11011</a:t>
            </a:r>
            <a:endParaRPr lang="en-US" b="1" dirty="0">
              <a:latin typeface="Courier New" pitchFamily="49" charset="0"/>
              <a:cs typeface="Courier New" pitchFamily="49" charset="0"/>
            </a:endParaRPr>
          </a:p>
        </p:txBody>
      </p:sp>
      <p:sp>
        <p:nvSpPr>
          <p:cNvPr id="113" name="TextBox 112"/>
          <p:cNvSpPr txBox="1"/>
          <p:nvPr/>
        </p:nvSpPr>
        <p:spPr>
          <a:xfrm>
            <a:off x="7257927" y="4926292"/>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11100</a:t>
            </a:r>
            <a:endParaRPr lang="en-US" b="1" dirty="0">
              <a:latin typeface="Courier New" pitchFamily="49" charset="0"/>
              <a:cs typeface="Courier New" pitchFamily="49" charset="0"/>
            </a:endParaRPr>
          </a:p>
        </p:txBody>
      </p:sp>
      <p:sp>
        <p:nvSpPr>
          <p:cNvPr id="114" name="TextBox 113"/>
          <p:cNvSpPr txBox="1"/>
          <p:nvPr/>
        </p:nvSpPr>
        <p:spPr>
          <a:xfrm>
            <a:off x="7257927" y="5295624"/>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11101</a:t>
            </a:r>
            <a:endParaRPr lang="en-US" b="1" dirty="0">
              <a:latin typeface="Courier New" pitchFamily="49" charset="0"/>
              <a:cs typeface="Courier New" pitchFamily="49" charset="0"/>
            </a:endParaRPr>
          </a:p>
        </p:txBody>
      </p:sp>
      <p:sp>
        <p:nvSpPr>
          <p:cNvPr id="115" name="TextBox 114"/>
          <p:cNvSpPr txBox="1"/>
          <p:nvPr/>
        </p:nvSpPr>
        <p:spPr>
          <a:xfrm>
            <a:off x="7257927" y="5664956"/>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11110</a:t>
            </a:r>
            <a:endParaRPr lang="en-US" b="1" dirty="0">
              <a:latin typeface="Courier New" pitchFamily="49" charset="0"/>
              <a:cs typeface="Courier New" pitchFamily="49" charset="0"/>
            </a:endParaRPr>
          </a:p>
        </p:txBody>
      </p:sp>
      <p:sp>
        <p:nvSpPr>
          <p:cNvPr id="116" name="TextBox 115"/>
          <p:cNvSpPr txBox="1"/>
          <p:nvPr/>
        </p:nvSpPr>
        <p:spPr>
          <a:xfrm>
            <a:off x="7257927" y="6034288"/>
            <a:ext cx="128753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11111</a:t>
            </a:r>
            <a:endParaRPr lang="en-US" b="1" dirty="0">
              <a:latin typeface="Courier New" pitchFamily="49" charset="0"/>
              <a:cs typeface="Courier New" pitchFamily="49" charset="0"/>
            </a:endParaRPr>
          </a:p>
        </p:txBody>
      </p:sp>
      <p:sp>
        <p:nvSpPr>
          <p:cNvPr id="52" name="TextBox 51"/>
          <p:cNvSpPr txBox="1"/>
          <p:nvPr/>
        </p:nvSpPr>
        <p:spPr>
          <a:xfrm>
            <a:off x="2541182" y="1971636"/>
            <a:ext cx="6364499" cy="830997"/>
          </a:xfrm>
          <a:prstGeom prst="rect">
            <a:avLst/>
          </a:prstGeom>
          <a:noFill/>
        </p:spPr>
        <p:txBody>
          <a:bodyPr wrap="none" rtlCol="0">
            <a:spAutoFit/>
          </a:bodyPr>
          <a:lstStyle/>
          <a:p>
            <a:r>
              <a:rPr lang="en-US" sz="2400" dirty="0" err="1" smtClean="0"/>
              <a:t>Cache_Index</a:t>
            </a:r>
            <a:r>
              <a:rPr lang="en-US" sz="2400" dirty="0" smtClean="0"/>
              <a:t> = </a:t>
            </a:r>
            <a:r>
              <a:rPr lang="en-US" sz="2400" dirty="0" err="1" smtClean="0"/>
              <a:t>Memory_Address</a:t>
            </a:r>
            <a:r>
              <a:rPr lang="en-US" sz="2400" dirty="0" smtClean="0"/>
              <a:t> </a:t>
            </a:r>
            <a:r>
              <a:rPr lang="en-US" sz="2400" i="1" dirty="0" smtClean="0"/>
              <a:t>mod</a:t>
            </a:r>
            <a:r>
              <a:rPr lang="en-US" sz="2400" dirty="0" smtClean="0"/>
              <a:t> </a:t>
            </a:r>
            <a:r>
              <a:rPr lang="en-US" sz="2400" dirty="0" err="1" smtClean="0"/>
              <a:t>Cache_Size</a:t>
            </a:r>
            <a:endParaRPr lang="en-US" sz="2400" dirty="0" smtClean="0"/>
          </a:p>
          <a:p>
            <a:r>
              <a:rPr lang="en-US" sz="2400" dirty="0" err="1" smtClean="0"/>
              <a:t>Cache_Tag</a:t>
            </a:r>
            <a:r>
              <a:rPr lang="en-US" sz="2400" dirty="0" smtClean="0"/>
              <a:t> = </a:t>
            </a:r>
            <a:r>
              <a:rPr lang="en-US" sz="2400" dirty="0" err="1" smtClean="0"/>
              <a:t>Memory_Address</a:t>
            </a:r>
            <a:r>
              <a:rPr lang="en-US" sz="2400" dirty="0" smtClean="0"/>
              <a:t>/</a:t>
            </a:r>
            <a:r>
              <a:rPr lang="en-US" sz="2400" dirty="0" err="1" smtClean="0"/>
              <a:t>Cache_Size</a:t>
            </a:r>
            <a:r>
              <a:rPr lang="en-US" sz="2400" dirty="0" smtClean="0"/>
              <a:t> </a:t>
            </a:r>
            <a:endParaRPr lang="en-US" sz="2400" dirty="0"/>
          </a:p>
        </p:txBody>
      </p:sp>
      <p:cxnSp>
        <p:nvCxnSpPr>
          <p:cNvPr id="67" name="Straight Connector 66"/>
          <p:cNvCxnSpPr/>
          <p:nvPr/>
        </p:nvCxnSpPr>
        <p:spPr>
          <a:xfrm rot="5400000">
            <a:off x="2275965" y="4926292"/>
            <a:ext cx="2954656" cy="158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a:off x="3563299" y="4925498"/>
            <a:ext cx="2954656" cy="158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860471" y="4926292"/>
            <a:ext cx="2954656" cy="158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a:off x="6125745" y="4925498"/>
            <a:ext cx="2954656" cy="158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882504" y="1232972"/>
            <a:ext cx="42530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00</a:t>
            </a:r>
            <a:endParaRPr lang="en-US" b="1" dirty="0">
              <a:latin typeface="Courier New" pitchFamily="49" charset="0"/>
              <a:cs typeface="Courier New" pitchFamily="49" charset="0"/>
            </a:endParaRPr>
          </a:p>
        </p:txBody>
      </p:sp>
      <p:sp>
        <p:nvSpPr>
          <p:cNvPr id="73" name="TextBox 72"/>
          <p:cNvSpPr txBox="1"/>
          <p:nvPr/>
        </p:nvSpPr>
        <p:spPr>
          <a:xfrm>
            <a:off x="882504" y="1602304"/>
            <a:ext cx="42530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00</a:t>
            </a:r>
            <a:endParaRPr lang="en-US" b="1" dirty="0">
              <a:latin typeface="Courier New" pitchFamily="49" charset="0"/>
              <a:cs typeface="Courier New" pitchFamily="49" charset="0"/>
            </a:endParaRPr>
          </a:p>
        </p:txBody>
      </p:sp>
      <p:sp>
        <p:nvSpPr>
          <p:cNvPr id="74" name="TextBox 73"/>
          <p:cNvSpPr txBox="1"/>
          <p:nvPr/>
        </p:nvSpPr>
        <p:spPr>
          <a:xfrm>
            <a:off x="882504" y="1971636"/>
            <a:ext cx="42530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00</a:t>
            </a:r>
            <a:endParaRPr lang="en-US" b="1" dirty="0">
              <a:latin typeface="Courier New" pitchFamily="49" charset="0"/>
              <a:cs typeface="Courier New" pitchFamily="49" charset="0"/>
            </a:endParaRPr>
          </a:p>
        </p:txBody>
      </p:sp>
      <p:sp>
        <p:nvSpPr>
          <p:cNvPr id="75" name="TextBox 74"/>
          <p:cNvSpPr txBox="1"/>
          <p:nvPr/>
        </p:nvSpPr>
        <p:spPr>
          <a:xfrm>
            <a:off x="882504" y="2340968"/>
            <a:ext cx="42530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00</a:t>
            </a:r>
            <a:endParaRPr lang="en-US" b="1" dirty="0">
              <a:latin typeface="Courier New" pitchFamily="49" charset="0"/>
              <a:cs typeface="Courier New" pitchFamily="49" charset="0"/>
            </a:endParaRPr>
          </a:p>
        </p:txBody>
      </p:sp>
      <p:sp>
        <p:nvSpPr>
          <p:cNvPr id="76" name="TextBox 75"/>
          <p:cNvSpPr txBox="1"/>
          <p:nvPr/>
        </p:nvSpPr>
        <p:spPr>
          <a:xfrm>
            <a:off x="882504" y="2710300"/>
            <a:ext cx="42530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00</a:t>
            </a:r>
            <a:endParaRPr lang="en-US" b="1" dirty="0">
              <a:latin typeface="Courier New" pitchFamily="49" charset="0"/>
              <a:cs typeface="Courier New" pitchFamily="49" charset="0"/>
            </a:endParaRPr>
          </a:p>
        </p:txBody>
      </p:sp>
      <p:sp>
        <p:nvSpPr>
          <p:cNvPr id="77" name="TextBox 76"/>
          <p:cNvSpPr txBox="1"/>
          <p:nvPr/>
        </p:nvSpPr>
        <p:spPr>
          <a:xfrm>
            <a:off x="882504" y="3079632"/>
            <a:ext cx="42530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00</a:t>
            </a:r>
            <a:endParaRPr lang="en-US" b="1" dirty="0">
              <a:latin typeface="Courier New" pitchFamily="49" charset="0"/>
              <a:cs typeface="Courier New" pitchFamily="49" charset="0"/>
            </a:endParaRPr>
          </a:p>
        </p:txBody>
      </p:sp>
      <p:sp>
        <p:nvSpPr>
          <p:cNvPr id="78" name="TextBox 77"/>
          <p:cNvSpPr txBox="1"/>
          <p:nvPr/>
        </p:nvSpPr>
        <p:spPr>
          <a:xfrm>
            <a:off x="882504" y="3448964"/>
            <a:ext cx="42530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00</a:t>
            </a:r>
            <a:endParaRPr lang="en-US" b="1" dirty="0">
              <a:latin typeface="Courier New" pitchFamily="49" charset="0"/>
              <a:cs typeface="Courier New" pitchFamily="49" charset="0"/>
            </a:endParaRPr>
          </a:p>
        </p:txBody>
      </p:sp>
      <p:sp>
        <p:nvSpPr>
          <p:cNvPr id="79" name="TextBox 78"/>
          <p:cNvSpPr txBox="1"/>
          <p:nvPr/>
        </p:nvSpPr>
        <p:spPr>
          <a:xfrm>
            <a:off x="882504" y="3818296"/>
            <a:ext cx="425302" cy="369332"/>
          </a:xfrm>
          <a:prstGeom prst="rect">
            <a:avLst/>
          </a:prstGeom>
          <a:noFill/>
          <a:ln w="38100">
            <a:solidFill>
              <a:schemeClr val="tx1"/>
            </a:solidFill>
          </a:ln>
        </p:spPr>
        <p:txBody>
          <a:bodyPr wrap="none" rtlCol="0">
            <a:noAutofit/>
          </a:bodyPr>
          <a:lstStyle/>
          <a:p>
            <a:r>
              <a:rPr lang="en-US" b="1" dirty="0" smtClean="0">
                <a:latin typeface="Courier New" pitchFamily="49" charset="0"/>
                <a:cs typeface="Courier New" pitchFamily="49" charset="0"/>
              </a:rPr>
              <a:t>00</a:t>
            </a:r>
            <a:endParaRPr lang="en-US" b="1" dirty="0">
              <a:latin typeface="Courier New" pitchFamily="49" charset="0"/>
              <a:cs typeface="Courier New" pitchFamily="49" charset="0"/>
            </a:endParaRPr>
          </a:p>
        </p:txBody>
      </p:sp>
      <p:sp>
        <p:nvSpPr>
          <p:cNvPr id="80" name="TextBox 79"/>
          <p:cNvSpPr txBox="1"/>
          <p:nvPr/>
        </p:nvSpPr>
        <p:spPr>
          <a:xfrm>
            <a:off x="1307806" y="1232972"/>
            <a:ext cx="1052622" cy="369332"/>
          </a:xfrm>
          <a:prstGeom prst="rect">
            <a:avLst/>
          </a:prstGeom>
          <a:noFill/>
          <a:ln w="38100">
            <a:solidFill>
              <a:schemeClr val="tx1"/>
            </a:solidFill>
          </a:ln>
        </p:spPr>
        <p:txBody>
          <a:bodyPr wrap="none" rtlCol="0">
            <a:noAutofit/>
          </a:bodyPr>
          <a:lstStyle/>
          <a:p>
            <a:endParaRPr lang="en-US" b="1" dirty="0">
              <a:latin typeface="Courier New" pitchFamily="49" charset="0"/>
              <a:cs typeface="Courier New" pitchFamily="49" charset="0"/>
            </a:endParaRPr>
          </a:p>
        </p:txBody>
      </p:sp>
      <p:sp>
        <p:nvSpPr>
          <p:cNvPr id="81" name="TextBox 80"/>
          <p:cNvSpPr txBox="1"/>
          <p:nvPr/>
        </p:nvSpPr>
        <p:spPr>
          <a:xfrm>
            <a:off x="1307806" y="1602304"/>
            <a:ext cx="1052622" cy="369332"/>
          </a:xfrm>
          <a:prstGeom prst="rect">
            <a:avLst/>
          </a:prstGeom>
          <a:noFill/>
          <a:ln w="38100">
            <a:solidFill>
              <a:schemeClr val="tx1"/>
            </a:solidFill>
          </a:ln>
        </p:spPr>
        <p:txBody>
          <a:bodyPr wrap="none" rtlCol="0">
            <a:noAutofit/>
          </a:bodyPr>
          <a:lstStyle/>
          <a:p>
            <a:endParaRPr lang="en-US" b="1" dirty="0">
              <a:latin typeface="Courier New" pitchFamily="49" charset="0"/>
              <a:cs typeface="Courier New" pitchFamily="49" charset="0"/>
            </a:endParaRPr>
          </a:p>
        </p:txBody>
      </p:sp>
      <p:sp>
        <p:nvSpPr>
          <p:cNvPr id="82" name="TextBox 81"/>
          <p:cNvSpPr txBox="1"/>
          <p:nvPr/>
        </p:nvSpPr>
        <p:spPr>
          <a:xfrm>
            <a:off x="1307806" y="1971636"/>
            <a:ext cx="1052622" cy="369332"/>
          </a:xfrm>
          <a:prstGeom prst="rect">
            <a:avLst/>
          </a:prstGeom>
          <a:noFill/>
          <a:ln w="38100">
            <a:solidFill>
              <a:schemeClr val="tx1"/>
            </a:solidFill>
          </a:ln>
        </p:spPr>
        <p:txBody>
          <a:bodyPr wrap="none" rtlCol="0">
            <a:noAutofit/>
          </a:bodyPr>
          <a:lstStyle/>
          <a:p>
            <a:endParaRPr lang="en-US" b="1" dirty="0">
              <a:latin typeface="Courier New" pitchFamily="49" charset="0"/>
              <a:cs typeface="Courier New" pitchFamily="49" charset="0"/>
            </a:endParaRPr>
          </a:p>
        </p:txBody>
      </p:sp>
      <p:sp>
        <p:nvSpPr>
          <p:cNvPr id="83" name="TextBox 82"/>
          <p:cNvSpPr txBox="1"/>
          <p:nvPr/>
        </p:nvSpPr>
        <p:spPr>
          <a:xfrm>
            <a:off x="1307806" y="2340968"/>
            <a:ext cx="1052622" cy="369332"/>
          </a:xfrm>
          <a:prstGeom prst="rect">
            <a:avLst/>
          </a:prstGeom>
          <a:noFill/>
          <a:ln w="38100">
            <a:solidFill>
              <a:schemeClr val="tx1"/>
            </a:solidFill>
          </a:ln>
        </p:spPr>
        <p:txBody>
          <a:bodyPr wrap="none" rtlCol="0">
            <a:noAutofit/>
          </a:bodyPr>
          <a:lstStyle/>
          <a:p>
            <a:endParaRPr lang="en-US" b="1" dirty="0">
              <a:latin typeface="Courier New" pitchFamily="49" charset="0"/>
              <a:cs typeface="Courier New" pitchFamily="49" charset="0"/>
            </a:endParaRPr>
          </a:p>
        </p:txBody>
      </p:sp>
      <p:sp>
        <p:nvSpPr>
          <p:cNvPr id="84" name="TextBox 83"/>
          <p:cNvSpPr txBox="1"/>
          <p:nvPr/>
        </p:nvSpPr>
        <p:spPr>
          <a:xfrm>
            <a:off x="1307806" y="2710300"/>
            <a:ext cx="1052622" cy="369332"/>
          </a:xfrm>
          <a:prstGeom prst="rect">
            <a:avLst/>
          </a:prstGeom>
          <a:noFill/>
          <a:ln w="38100">
            <a:solidFill>
              <a:schemeClr val="tx1"/>
            </a:solidFill>
          </a:ln>
        </p:spPr>
        <p:txBody>
          <a:bodyPr wrap="none" rtlCol="0">
            <a:noAutofit/>
          </a:bodyPr>
          <a:lstStyle/>
          <a:p>
            <a:endParaRPr lang="en-US" b="1" dirty="0">
              <a:latin typeface="Courier New" pitchFamily="49" charset="0"/>
              <a:cs typeface="Courier New" pitchFamily="49" charset="0"/>
            </a:endParaRPr>
          </a:p>
        </p:txBody>
      </p:sp>
      <p:sp>
        <p:nvSpPr>
          <p:cNvPr id="85" name="TextBox 84"/>
          <p:cNvSpPr txBox="1"/>
          <p:nvPr/>
        </p:nvSpPr>
        <p:spPr>
          <a:xfrm>
            <a:off x="1307806" y="3079632"/>
            <a:ext cx="1052622" cy="369332"/>
          </a:xfrm>
          <a:prstGeom prst="rect">
            <a:avLst/>
          </a:prstGeom>
          <a:noFill/>
          <a:ln w="38100">
            <a:solidFill>
              <a:schemeClr val="tx1"/>
            </a:solidFill>
          </a:ln>
        </p:spPr>
        <p:txBody>
          <a:bodyPr wrap="none" rtlCol="0">
            <a:noAutofit/>
          </a:bodyPr>
          <a:lstStyle/>
          <a:p>
            <a:endParaRPr lang="en-US" b="1" dirty="0">
              <a:latin typeface="Courier New" pitchFamily="49" charset="0"/>
              <a:cs typeface="Courier New" pitchFamily="49" charset="0"/>
            </a:endParaRPr>
          </a:p>
        </p:txBody>
      </p:sp>
      <p:sp>
        <p:nvSpPr>
          <p:cNvPr id="86" name="TextBox 85"/>
          <p:cNvSpPr txBox="1"/>
          <p:nvPr/>
        </p:nvSpPr>
        <p:spPr>
          <a:xfrm>
            <a:off x="1307806" y="3448964"/>
            <a:ext cx="1052622" cy="369332"/>
          </a:xfrm>
          <a:prstGeom prst="rect">
            <a:avLst/>
          </a:prstGeom>
          <a:noFill/>
          <a:ln w="38100">
            <a:solidFill>
              <a:schemeClr val="tx1"/>
            </a:solidFill>
          </a:ln>
        </p:spPr>
        <p:txBody>
          <a:bodyPr wrap="none" rtlCol="0">
            <a:noAutofit/>
          </a:bodyPr>
          <a:lstStyle/>
          <a:p>
            <a:endParaRPr lang="en-US" b="1" dirty="0">
              <a:latin typeface="Courier New" pitchFamily="49" charset="0"/>
              <a:cs typeface="Courier New" pitchFamily="49" charset="0"/>
            </a:endParaRPr>
          </a:p>
        </p:txBody>
      </p:sp>
      <p:sp>
        <p:nvSpPr>
          <p:cNvPr id="87" name="TextBox 86"/>
          <p:cNvSpPr txBox="1"/>
          <p:nvPr/>
        </p:nvSpPr>
        <p:spPr>
          <a:xfrm>
            <a:off x="1307806" y="3818296"/>
            <a:ext cx="1052622" cy="369332"/>
          </a:xfrm>
          <a:prstGeom prst="rect">
            <a:avLst/>
          </a:prstGeom>
          <a:noFill/>
          <a:ln w="38100">
            <a:solidFill>
              <a:schemeClr val="tx1"/>
            </a:solidFill>
          </a:ln>
        </p:spPr>
        <p:txBody>
          <a:bodyPr wrap="none" rtlCol="0">
            <a:noAutofit/>
          </a:bodyPr>
          <a:lstStyle/>
          <a:p>
            <a:endParaRPr lang="en-US" b="1" dirty="0">
              <a:latin typeface="Courier New" pitchFamily="49" charset="0"/>
              <a:cs typeface="Courier New" pitchFamily="49" charset="0"/>
            </a:endParaRPr>
          </a:p>
        </p:txBody>
      </p:sp>
      <p:sp>
        <p:nvSpPr>
          <p:cNvPr id="88" name="TextBox 87"/>
          <p:cNvSpPr txBox="1"/>
          <p:nvPr/>
        </p:nvSpPr>
        <p:spPr>
          <a:xfrm>
            <a:off x="882503" y="906172"/>
            <a:ext cx="430311" cy="307777"/>
          </a:xfrm>
          <a:prstGeom prst="rect">
            <a:avLst/>
          </a:prstGeom>
          <a:noFill/>
        </p:spPr>
        <p:txBody>
          <a:bodyPr wrap="none" rtlCol="0">
            <a:spAutoFit/>
          </a:bodyPr>
          <a:lstStyle/>
          <a:p>
            <a:r>
              <a:rPr lang="en-US" sz="1400" dirty="0" smtClean="0"/>
              <a:t>Tag</a:t>
            </a:r>
            <a:endParaRPr lang="en-US" sz="1400" dirty="0"/>
          </a:p>
        </p:txBody>
      </p:sp>
      <p:sp>
        <p:nvSpPr>
          <p:cNvPr id="89" name="TextBox 88"/>
          <p:cNvSpPr txBox="1"/>
          <p:nvPr/>
        </p:nvSpPr>
        <p:spPr>
          <a:xfrm>
            <a:off x="1380755" y="906172"/>
            <a:ext cx="841449" cy="307777"/>
          </a:xfrm>
          <a:prstGeom prst="rect">
            <a:avLst/>
          </a:prstGeom>
          <a:noFill/>
        </p:spPr>
        <p:txBody>
          <a:bodyPr wrap="none" rtlCol="0">
            <a:spAutoFit/>
          </a:bodyPr>
          <a:lstStyle/>
          <a:p>
            <a:r>
              <a:rPr lang="en-US" sz="1400" dirty="0" smtClean="0"/>
              <a:t>Contents</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9 Memory Hierarchy</a:t>
            </a:r>
            <a:endParaRPr lang="en-US" dirty="0"/>
          </a:p>
        </p:txBody>
      </p:sp>
      <p:sp>
        <p:nvSpPr>
          <p:cNvPr id="3" name="Content Placeholder 2"/>
          <p:cNvSpPr>
            <a:spLocks noGrp="1"/>
          </p:cNvSpPr>
          <p:nvPr>
            <p:ph idx="1"/>
          </p:nvPr>
        </p:nvSpPr>
        <p:spPr>
          <a:xfrm>
            <a:off x="457200" y="1600200"/>
            <a:ext cx="8229600" cy="4736206"/>
          </a:xfrm>
        </p:spPr>
        <p:txBody>
          <a:bodyPr>
            <a:normAutofit lnSpcReduction="10000"/>
          </a:bodyPr>
          <a:lstStyle/>
          <a:p>
            <a:r>
              <a:rPr lang="en-US" dirty="0" smtClean="0"/>
              <a:t>Up to now…</a:t>
            </a:r>
          </a:p>
          <a:p>
            <a:endParaRPr lang="en-US" dirty="0" smtClean="0"/>
          </a:p>
          <a:p>
            <a:endParaRPr lang="en-US" dirty="0" smtClean="0"/>
          </a:p>
          <a:p>
            <a:endParaRPr lang="en-US" dirty="0" smtClean="0"/>
          </a:p>
          <a:p>
            <a:r>
              <a:rPr lang="en-US" dirty="0" smtClean="0"/>
              <a:t>Reality…</a:t>
            </a:r>
          </a:p>
          <a:p>
            <a:r>
              <a:rPr lang="en-US" dirty="0" smtClean="0"/>
              <a:t>Processors have cycle times of ~1 ns</a:t>
            </a:r>
          </a:p>
          <a:p>
            <a:r>
              <a:rPr lang="en-US" dirty="0" smtClean="0"/>
              <a:t>Fast DRAM has a cycle time of ~100 ns</a:t>
            </a:r>
          </a:p>
          <a:p>
            <a:r>
              <a:rPr lang="en-US" dirty="0" smtClean="0"/>
              <a:t>We have to bridge this gap for pipelining to be effective!</a:t>
            </a:r>
            <a:endParaRPr lang="en-US" dirty="0"/>
          </a:p>
        </p:txBody>
      </p:sp>
      <p:sp>
        <p:nvSpPr>
          <p:cNvPr id="4" name="TextBox 3"/>
          <p:cNvSpPr txBox="1"/>
          <p:nvPr/>
        </p:nvSpPr>
        <p:spPr>
          <a:xfrm>
            <a:off x="2524259" y="2369505"/>
            <a:ext cx="3464859" cy="1107996"/>
          </a:xfrm>
          <a:prstGeom prst="rect">
            <a:avLst/>
          </a:prstGeom>
          <a:solidFill>
            <a:schemeClr val="tx1"/>
          </a:solidFill>
        </p:spPr>
        <p:txBody>
          <a:bodyPr wrap="none" rtlCol="0">
            <a:spAutoFit/>
          </a:bodyPr>
          <a:lstStyle/>
          <a:p>
            <a:r>
              <a:rPr lang="en-US" sz="6600" dirty="0" smtClean="0">
                <a:solidFill>
                  <a:schemeClr val="bg1"/>
                </a:solidFill>
              </a:rPr>
              <a:t>MEMORY</a:t>
            </a:r>
            <a:endParaRPr lang="en-US" sz="6600" dirty="0">
              <a:solidFill>
                <a:schemeClr val="bg1"/>
              </a:solidFill>
            </a:endParaRPr>
          </a:p>
        </p:txBody>
      </p:sp>
      <p:sp>
        <p:nvSpPr>
          <p:cNvPr id="5" name="Line Callout 1 4"/>
          <p:cNvSpPr/>
          <p:nvPr/>
        </p:nvSpPr>
        <p:spPr>
          <a:xfrm>
            <a:off x="6851561" y="1600200"/>
            <a:ext cx="1326524" cy="875969"/>
          </a:xfrm>
          <a:prstGeom prst="borderCallout1">
            <a:avLst>
              <a:gd name="adj1" fmla="val 18750"/>
              <a:gd name="adj2" fmla="val -8333"/>
              <a:gd name="adj3" fmla="val 74273"/>
              <a:gd name="adj4" fmla="val -548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Black Box</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9.6.1 Cache Lookup</a:t>
            </a:r>
            <a:endParaRPr lang="en-US" dirty="0"/>
          </a:p>
        </p:txBody>
      </p:sp>
      <p:sp>
        <p:nvSpPr>
          <p:cNvPr id="90" name="Content Placeholder 89"/>
          <p:cNvSpPr>
            <a:spLocks noGrp="1"/>
          </p:cNvSpPr>
          <p:nvPr>
            <p:ph idx="1"/>
          </p:nvPr>
        </p:nvSpPr>
        <p:spPr>
          <a:xfrm>
            <a:off x="457200" y="1383030"/>
            <a:ext cx="8229600" cy="4525963"/>
          </a:xfrm>
        </p:spPr>
        <p:txBody>
          <a:bodyPr/>
          <a:lstStyle/>
          <a:p>
            <a:r>
              <a:rPr lang="en-US" dirty="0" smtClean="0"/>
              <a:t>Keeping it real!</a:t>
            </a:r>
          </a:p>
          <a:p>
            <a:r>
              <a:rPr lang="en-US" dirty="0" smtClean="0"/>
              <a:t>Assume</a:t>
            </a:r>
          </a:p>
          <a:p>
            <a:pPr lvl="1"/>
            <a:r>
              <a:rPr lang="en-US" dirty="0" smtClean="0"/>
              <a:t>4Gb Memory: 32 bit address</a:t>
            </a:r>
          </a:p>
          <a:p>
            <a:pPr lvl="1"/>
            <a:r>
              <a:rPr lang="en-US" dirty="0" smtClean="0"/>
              <a:t>256 Kb Cache</a:t>
            </a:r>
          </a:p>
          <a:p>
            <a:pPr lvl="1"/>
            <a:r>
              <a:rPr lang="en-US" dirty="0" smtClean="0"/>
              <a:t>Cache is organized by words</a:t>
            </a:r>
          </a:p>
          <a:p>
            <a:pPr lvl="2"/>
            <a:r>
              <a:rPr lang="en-US" dirty="0" smtClean="0"/>
              <a:t>1 </a:t>
            </a:r>
            <a:r>
              <a:rPr lang="en-US" dirty="0" err="1" smtClean="0"/>
              <a:t>Gword</a:t>
            </a:r>
            <a:r>
              <a:rPr lang="en-US" dirty="0" smtClean="0"/>
              <a:t> memory</a:t>
            </a:r>
          </a:p>
          <a:p>
            <a:pPr lvl="2"/>
            <a:r>
              <a:rPr lang="en-US" dirty="0" smtClean="0"/>
              <a:t>64 </a:t>
            </a:r>
            <a:r>
              <a:rPr lang="en-US" dirty="0" err="1" smtClean="0"/>
              <a:t>Kword</a:t>
            </a:r>
            <a:r>
              <a:rPr lang="en-US" dirty="0" smtClean="0"/>
              <a:t> cache </a:t>
            </a:r>
            <a:r>
              <a:rPr lang="en-US" dirty="0" smtClean="0">
                <a:sym typeface="Wingdings" pitchFamily="2" charset="2"/>
              </a:rPr>
              <a:t> 16  bit cache index</a:t>
            </a:r>
            <a:endParaRPr lang="en-US" dirty="0"/>
          </a:p>
        </p:txBody>
      </p:sp>
      <p:sp>
        <p:nvSpPr>
          <p:cNvPr id="13370" name="Rectangle 5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94" name="Group 93"/>
          <p:cNvGrpSpPr/>
          <p:nvPr/>
        </p:nvGrpSpPr>
        <p:grpSpPr>
          <a:xfrm>
            <a:off x="3824410" y="5285075"/>
            <a:ext cx="5117747" cy="646331"/>
            <a:chOff x="2018470" y="5433665"/>
            <a:chExt cx="5117747" cy="646331"/>
          </a:xfrm>
        </p:grpSpPr>
        <p:sp>
          <p:nvSpPr>
            <p:cNvPr id="91" name="TextBox 90"/>
            <p:cNvSpPr txBox="1"/>
            <p:nvPr/>
          </p:nvSpPr>
          <p:spPr>
            <a:xfrm>
              <a:off x="3841405" y="5433665"/>
              <a:ext cx="2056973" cy="646331"/>
            </a:xfrm>
            <a:prstGeom prst="rect">
              <a:avLst/>
            </a:prstGeom>
            <a:noFill/>
            <a:ln>
              <a:solidFill>
                <a:schemeClr val="tx1"/>
              </a:solidFill>
            </a:ln>
          </p:spPr>
          <p:txBody>
            <a:bodyPr wrap="none" rtlCol="0">
              <a:spAutoFit/>
            </a:bodyPr>
            <a:lstStyle/>
            <a:p>
              <a:r>
                <a:rPr lang="en-US" dirty="0" smtClean="0"/>
                <a:t>Index</a:t>
              </a:r>
            </a:p>
            <a:p>
              <a:r>
                <a:rPr lang="en-US" dirty="0" smtClean="0"/>
                <a:t>0000000000000000</a:t>
              </a:r>
              <a:endParaRPr lang="en-US" dirty="0"/>
            </a:p>
          </p:txBody>
        </p:sp>
        <p:sp>
          <p:nvSpPr>
            <p:cNvPr id="92" name="TextBox 91"/>
            <p:cNvSpPr txBox="1"/>
            <p:nvPr/>
          </p:nvSpPr>
          <p:spPr>
            <a:xfrm>
              <a:off x="5898378" y="5433665"/>
              <a:ext cx="1237839" cy="646331"/>
            </a:xfrm>
            <a:prstGeom prst="rect">
              <a:avLst/>
            </a:prstGeom>
            <a:noFill/>
            <a:ln>
              <a:solidFill>
                <a:schemeClr val="tx1"/>
              </a:solidFill>
            </a:ln>
          </p:spPr>
          <p:txBody>
            <a:bodyPr wrap="none" rtlCol="0">
              <a:spAutoFit/>
            </a:bodyPr>
            <a:lstStyle/>
            <a:p>
              <a:r>
                <a:rPr lang="en-US" dirty="0" smtClean="0"/>
                <a:t>Byte Offset</a:t>
              </a:r>
            </a:p>
            <a:p>
              <a:r>
                <a:rPr lang="en-US" dirty="0" smtClean="0"/>
                <a:t>00</a:t>
              </a:r>
              <a:endParaRPr lang="en-US" dirty="0"/>
            </a:p>
          </p:txBody>
        </p:sp>
        <p:sp>
          <p:nvSpPr>
            <p:cNvPr id="93" name="TextBox 92"/>
            <p:cNvSpPr txBox="1"/>
            <p:nvPr/>
          </p:nvSpPr>
          <p:spPr>
            <a:xfrm>
              <a:off x="2018470" y="5433665"/>
              <a:ext cx="1822935" cy="646331"/>
            </a:xfrm>
            <a:prstGeom prst="rect">
              <a:avLst/>
            </a:prstGeom>
            <a:noFill/>
            <a:ln>
              <a:solidFill>
                <a:schemeClr val="tx1"/>
              </a:solidFill>
            </a:ln>
          </p:spPr>
          <p:txBody>
            <a:bodyPr wrap="none" rtlCol="0">
              <a:spAutoFit/>
            </a:bodyPr>
            <a:lstStyle/>
            <a:p>
              <a:r>
                <a:rPr lang="en-US" dirty="0" smtClean="0"/>
                <a:t>Tag</a:t>
              </a:r>
            </a:p>
            <a:p>
              <a:r>
                <a:rPr lang="en-US" dirty="0" smtClean="0"/>
                <a:t>00000000000000</a:t>
              </a:r>
              <a:endParaRPr lang="en-US" dirty="0"/>
            </a:p>
          </p:txBody>
        </p:sp>
      </p:grpSp>
      <p:sp>
        <p:nvSpPr>
          <p:cNvPr id="96" name="TextBox 95"/>
          <p:cNvSpPr txBox="1"/>
          <p:nvPr/>
        </p:nvSpPr>
        <p:spPr>
          <a:xfrm>
            <a:off x="1138360" y="6079996"/>
            <a:ext cx="2056973" cy="646331"/>
          </a:xfrm>
          <a:prstGeom prst="rect">
            <a:avLst/>
          </a:prstGeom>
          <a:noFill/>
          <a:ln>
            <a:noFill/>
          </a:ln>
        </p:spPr>
        <p:txBody>
          <a:bodyPr wrap="none" rtlCol="0">
            <a:spAutoFit/>
          </a:bodyPr>
          <a:lstStyle/>
          <a:p>
            <a:r>
              <a:rPr lang="en-US" dirty="0" smtClean="0"/>
              <a:t>Index</a:t>
            </a:r>
          </a:p>
          <a:p>
            <a:r>
              <a:rPr lang="en-US" dirty="0" smtClean="0"/>
              <a:t>0000000000000000</a:t>
            </a:r>
            <a:endParaRPr lang="en-US" dirty="0"/>
          </a:p>
        </p:txBody>
      </p:sp>
      <p:sp>
        <p:nvSpPr>
          <p:cNvPr id="98" name="TextBox 97"/>
          <p:cNvSpPr txBox="1"/>
          <p:nvPr/>
        </p:nvSpPr>
        <p:spPr>
          <a:xfrm>
            <a:off x="3195333" y="6079996"/>
            <a:ext cx="1822935" cy="646331"/>
          </a:xfrm>
          <a:prstGeom prst="rect">
            <a:avLst/>
          </a:prstGeom>
          <a:noFill/>
          <a:ln>
            <a:solidFill>
              <a:schemeClr val="tx1"/>
            </a:solidFill>
          </a:ln>
        </p:spPr>
        <p:txBody>
          <a:bodyPr wrap="none" rtlCol="0">
            <a:spAutoFit/>
          </a:bodyPr>
          <a:lstStyle/>
          <a:p>
            <a:r>
              <a:rPr lang="en-US" dirty="0" smtClean="0"/>
              <a:t>Tag</a:t>
            </a:r>
          </a:p>
          <a:p>
            <a:r>
              <a:rPr lang="en-US" dirty="0" smtClean="0"/>
              <a:t>00000000000000</a:t>
            </a:r>
            <a:endParaRPr lang="en-US" dirty="0"/>
          </a:p>
        </p:txBody>
      </p:sp>
      <p:sp>
        <p:nvSpPr>
          <p:cNvPr id="117" name="TextBox 116"/>
          <p:cNvSpPr txBox="1"/>
          <p:nvPr/>
        </p:nvSpPr>
        <p:spPr>
          <a:xfrm>
            <a:off x="5018268" y="6079996"/>
            <a:ext cx="3929281" cy="646331"/>
          </a:xfrm>
          <a:prstGeom prst="rect">
            <a:avLst/>
          </a:prstGeom>
          <a:noFill/>
          <a:ln>
            <a:solidFill>
              <a:schemeClr val="tx1"/>
            </a:solidFill>
          </a:ln>
        </p:spPr>
        <p:txBody>
          <a:bodyPr wrap="none" rtlCol="0">
            <a:spAutoFit/>
          </a:bodyPr>
          <a:lstStyle/>
          <a:p>
            <a:r>
              <a:rPr lang="en-US" dirty="0" smtClean="0"/>
              <a:t>Contents</a:t>
            </a:r>
          </a:p>
          <a:p>
            <a:r>
              <a:rPr lang="en-US" dirty="0" smtClean="0"/>
              <a:t>00000000000000000000000000000000</a:t>
            </a:r>
            <a:endParaRPr lang="en-US" dirty="0"/>
          </a:p>
        </p:txBody>
      </p:sp>
      <p:sp>
        <p:nvSpPr>
          <p:cNvPr id="118" name="TextBox 117"/>
          <p:cNvSpPr txBox="1"/>
          <p:nvPr/>
        </p:nvSpPr>
        <p:spPr>
          <a:xfrm>
            <a:off x="148914" y="6079996"/>
            <a:ext cx="753732" cy="646331"/>
          </a:xfrm>
          <a:prstGeom prst="rect">
            <a:avLst/>
          </a:prstGeom>
          <a:noFill/>
          <a:ln>
            <a:noFill/>
          </a:ln>
        </p:spPr>
        <p:txBody>
          <a:bodyPr wrap="none" rtlCol="0">
            <a:spAutoFit/>
          </a:bodyPr>
          <a:lstStyle/>
          <a:p>
            <a:r>
              <a:rPr lang="en-US" b="1" dirty="0" smtClean="0"/>
              <a:t>Cache</a:t>
            </a:r>
          </a:p>
          <a:p>
            <a:r>
              <a:rPr lang="en-US" b="1" dirty="0" smtClean="0"/>
              <a:t>Line</a:t>
            </a:r>
            <a:endParaRPr lang="en-US" b="1" dirty="0"/>
          </a:p>
        </p:txBody>
      </p:sp>
      <p:sp>
        <p:nvSpPr>
          <p:cNvPr id="119" name="TextBox 118"/>
          <p:cNvSpPr txBox="1"/>
          <p:nvPr/>
        </p:nvSpPr>
        <p:spPr>
          <a:xfrm>
            <a:off x="137160" y="5262661"/>
            <a:ext cx="1821396" cy="646331"/>
          </a:xfrm>
          <a:prstGeom prst="rect">
            <a:avLst/>
          </a:prstGeom>
          <a:noFill/>
          <a:ln>
            <a:noFill/>
          </a:ln>
        </p:spPr>
        <p:txBody>
          <a:bodyPr wrap="none" rtlCol="0">
            <a:spAutoFit/>
          </a:bodyPr>
          <a:lstStyle/>
          <a:p>
            <a:r>
              <a:rPr lang="en-US" b="1" dirty="0" smtClean="0"/>
              <a:t>Memory Address</a:t>
            </a:r>
          </a:p>
          <a:p>
            <a:r>
              <a:rPr lang="en-US" b="1" dirty="0" smtClean="0"/>
              <a:t>Breakdown</a:t>
            </a:r>
            <a:endParaRPr lang="en-US"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of Operation</a:t>
            </a:r>
            <a:endParaRPr lang="en-US" dirty="0"/>
          </a:p>
        </p:txBody>
      </p:sp>
      <p:grpSp>
        <p:nvGrpSpPr>
          <p:cNvPr id="4" name="Group 3"/>
          <p:cNvGrpSpPr/>
          <p:nvPr/>
        </p:nvGrpSpPr>
        <p:grpSpPr>
          <a:xfrm>
            <a:off x="978340" y="1982569"/>
            <a:ext cx="5117747" cy="646331"/>
            <a:chOff x="2018470" y="5433665"/>
            <a:chExt cx="5117747" cy="646331"/>
          </a:xfrm>
        </p:grpSpPr>
        <p:sp>
          <p:nvSpPr>
            <p:cNvPr id="5" name="TextBox 4"/>
            <p:cNvSpPr txBox="1"/>
            <p:nvPr/>
          </p:nvSpPr>
          <p:spPr>
            <a:xfrm>
              <a:off x="3841405" y="5433665"/>
              <a:ext cx="2056973" cy="646331"/>
            </a:xfrm>
            <a:prstGeom prst="rect">
              <a:avLst/>
            </a:prstGeom>
            <a:noFill/>
            <a:ln>
              <a:solidFill>
                <a:schemeClr val="tx1"/>
              </a:solidFill>
            </a:ln>
          </p:spPr>
          <p:txBody>
            <a:bodyPr wrap="none" rtlCol="0">
              <a:spAutoFit/>
            </a:bodyPr>
            <a:lstStyle/>
            <a:p>
              <a:r>
                <a:rPr lang="en-US" dirty="0" smtClean="0"/>
                <a:t>Index</a:t>
              </a:r>
            </a:p>
            <a:p>
              <a:r>
                <a:rPr lang="en-US" dirty="0" smtClean="0"/>
                <a:t>0000000000000010</a:t>
              </a:r>
              <a:endParaRPr lang="en-US" dirty="0"/>
            </a:p>
          </p:txBody>
        </p:sp>
        <p:sp>
          <p:nvSpPr>
            <p:cNvPr id="6" name="TextBox 5"/>
            <p:cNvSpPr txBox="1"/>
            <p:nvPr/>
          </p:nvSpPr>
          <p:spPr>
            <a:xfrm>
              <a:off x="5898378" y="5433665"/>
              <a:ext cx="1237839" cy="646331"/>
            </a:xfrm>
            <a:prstGeom prst="rect">
              <a:avLst/>
            </a:prstGeom>
            <a:noFill/>
            <a:ln>
              <a:solidFill>
                <a:schemeClr val="tx1"/>
              </a:solidFill>
            </a:ln>
          </p:spPr>
          <p:txBody>
            <a:bodyPr wrap="none" rtlCol="0">
              <a:spAutoFit/>
            </a:bodyPr>
            <a:lstStyle/>
            <a:p>
              <a:r>
                <a:rPr lang="en-US" dirty="0" smtClean="0"/>
                <a:t>Byte Offset</a:t>
              </a:r>
            </a:p>
            <a:p>
              <a:r>
                <a:rPr lang="en-US" dirty="0" smtClean="0"/>
                <a:t>00</a:t>
              </a:r>
              <a:endParaRPr lang="en-US" dirty="0"/>
            </a:p>
          </p:txBody>
        </p:sp>
        <p:sp>
          <p:nvSpPr>
            <p:cNvPr id="7" name="TextBox 6"/>
            <p:cNvSpPr txBox="1"/>
            <p:nvPr/>
          </p:nvSpPr>
          <p:spPr>
            <a:xfrm>
              <a:off x="2018470" y="5433665"/>
              <a:ext cx="1822935" cy="646331"/>
            </a:xfrm>
            <a:prstGeom prst="rect">
              <a:avLst/>
            </a:prstGeom>
            <a:noFill/>
            <a:ln>
              <a:solidFill>
                <a:schemeClr val="tx1"/>
              </a:solidFill>
            </a:ln>
          </p:spPr>
          <p:txBody>
            <a:bodyPr wrap="none" rtlCol="0">
              <a:spAutoFit/>
            </a:bodyPr>
            <a:lstStyle/>
            <a:p>
              <a:r>
                <a:rPr lang="en-US" dirty="0" smtClean="0"/>
                <a:t>Tag</a:t>
              </a:r>
            </a:p>
            <a:p>
              <a:r>
                <a:rPr lang="en-US" dirty="0" smtClean="0"/>
                <a:t>10101010101010</a:t>
              </a:r>
              <a:endParaRPr lang="en-US" dirty="0"/>
            </a:p>
          </p:txBody>
        </p:sp>
      </p:grpSp>
      <p:sp>
        <p:nvSpPr>
          <p:cNvPr id="8" name="TextBox 7"/>
          <p:cNvSpPr txBox="1"/>
          <p:nvPr/>
        </p:nvSpPr>
        <p:spPr>
          <a:xfrm>
            <a:off x="978340" y="1588770"/>
            <a:ext cx="3883114" cy="369332"/>
          </a:xfrm>
          <a:prstGeom prst="rect">
            <a:avLst/>
          </a:prstGeom>
          <a:noFill/>
        </p:spPr>
        <p:txBody>
          <a:bodyPr wrap="none" rtlCol="0">
            <a:spAutoFit/>
          </a:bodyPr>
          <a:lstStyle/>
          <a:p>
            <a:r>
              <a:rPr lang="en-US" dirty="0" smtClean="0"/>
              <a:t>Processor emits 32 bit address to cache</a:t>
            </a:r>
            <a:endParaRPr lang="en-US" dirty="0"/>
          </a:p>
        </p:txBody>
      </p:sp>
      <p:grpSp>
        <p:nvGrpSpPr>
          <p:cNvPr id="12" name="Group 11"/>
          <p:cNvGrpSpPr/>
          <p:nvPr/>
        </p:nvGrpSpPr>
        <p:grpSpPr>
          <a:xfrm>
            <a:off x="744302" y="3406140"/>
            <a:ext cx="7809189" cy="646331"/>
            <a:chOff x="744302" y="3406140"/>
            <a:chExt cx="7809189" cy="646331"/>
          </a:xfrm>
        </p:grpSpPr>
        <p:sp>
          <p:nvSpPr>
            <p:cNvPr id="9" name="TextBox 8"/>
            <p:cNvSpPr txBox="1"/>
            <p:nvPr/>
          </p:nvSpPr>
          <p:spPr>
            <a:xfrm>
              <a:off x="744302" y="3406140"/>
              <a:ext cx="2056973" cy="646331"/>
            </a:xfrm>
            <a:prstGeom prst="rect">
              <a:avLst/>
            </a:prstGeom>
            <a:noFill/>
            <a:ln>
              <a:noFill/>
            </a:ln>
          </p:spPr>
          <p:txBody>
            <a:bodyPr wrap="none" rtlCol="0">
              <a:spAutoFit/>
            </a:bodyPr>
            <a:lstStyle/>
            <a:p>
              <a:r>
                <a:rPr lang="en-US" dirty="0" smtClean="0"/>
                <a:t>Index</a:t>
              </a:r>
            </a:p>
            <a:p>
              <a:r>
                <a:rPr lang="en-US" dirty="0" smtClean="0"/>
                <a:t>0000000000000000</a:t>
              </a:r>
              <a:endParaRPr lang="en-US" dirty="0"/>
            </a:p>
          </p:txBody>
        </p:sp>
        <p:sp>
          <p:nvSpPr>
            <p:cNvPr id="10" name="TextBox 9"/>
            <p:cNvSpPr txBox="1"/>
            <p:nvPr/>
          </p:nvSpPr>
          <p:spPr>
            <a:xfrm>
              <a:off x="2801275" y="3406140"/>
              <a:ext cx="1822935" cy="646331"/>
            </a:xfrm>
            <a:prstGeom prst="rect">
              <a:avLst/>
            </a:prstGeom>
            <a:noFill/>
            <a:ln>
              <a:solidFill>
                <a:schemeClr val="tx1"/>
              </a:solidFill>
            </a:ln>
          </p:spPr>
          <p:txBody>
            <a:bodyPr wrap="none" rtlCol="0">
              <a:spAutoFit/>
            </a:bodyPr>
            <a:lstStyle/>
            <a:p>
              <a:r>
                <a:rPr lang="en-US" dirty="0" smtClean="0"/>
                <a:t>Tag</a:t>
              </a:r>
            </a:p>
            <a:p>
              <a:r>
                <a:rPr lang="en-US" dirty="0" smtClean="0"/>
                <a:t>00000000000000</a:t>
              </a:r>
              <a:endParaRPr lang="en-US" dirty="0"/>
            </a:p>
          </p:txBody>
        </p:sp>
        <p:sp>
          <p:nvSpPr>
            <p:cNvPr id="11" name="TextBox 10"/>
            <p:cNvSpPr txBox="1"/>
            <p:nvPr/>
          </p:nvSpPr>
          <p:spPr>
            <a:xfrm>
              <a:off x="4624210" y="3406140"/>
              <a:ext cx="3929281" cy="646331"/>
            </a:xfrm>
            <a:prstGeom prst="rect">
              <a:avLst/>
            </a:prstGeom>
            <a:noFill/>
            <a:ln>
              <a:solidFill>
                <a:schemeClr val="tx1"/>
              </a:solidFill>
            </a:ln>
          </p:spPr>
          <p:txBody>
            <a:bodyPr wrap="none" rtlCol="0">
              <a:spAutoFit/>
            </a:bodyPr>
            <a:lstStyle/>
            <a:p>
              <a:r>
                <a:rPr lang="en-US" dirty="0" smtClean="0"/>
                <a:t>Contents</a:t>
              </a:r>
            </a:p>
            <a:p>
              <a:r>
                <a:rPr lang="en-US" dirty="0" smtClean="0"/>
                <a:t>00000000000000000000000000000000</a:t>
              </a:r>
              <a:endParaRPr lang="en-US" dirty="0"/>
            </a:p>
          </p:txBody>
        </p:sp>
      </p:grpSp>
      <p:grpSp>
        <p:nvGrpSpPr>
          <p:cNvPr id="13" name="Group 12"/>
          <p:cNvGrpSpPr/>
          <p:nvPr/>
        </p:nvGrpSpPr>
        <p:grpSpPr>
          <a:xfrm>
            <a:off x="744302" y="4052471"/>
            <a:ext cx="7809189" cy="646331"/>
            <a:chOff x="744302" y="3406140"/>
            <a:chExt cx="7809189" cy="646331"/>
          </a:xfrm>
        </p:grpSpPr>
        <p:sp>
          <p:nvSpPr>
            <p:cNvPr id="14" name="TextBox 13"/>
            <p:cNvSpPr txBox="1"/>
            <p:nvPr/>
          </p:nvSpPr>
          <p:spPr>
            <a:xfrm>
              <a:off x="744302" y="3406140"/>
              <a:ext cx="2056973" cy="646331"/>
            </a:xfrm>
            <a:prstGeom prst="rect">
              <a:avLst/>
            </a:prstGeom>
            <a:noFill/>
            <a:ln>
              <a:noFill/>
            </a:ln>
          </p:spPr>
          <p:txBody>
            <a:bodyPr wrap="none" rtlCol="0">
              <a:spAutoFit/>
            </a:bodyPr>
            <a:lstStyle/>
            <a:p>
              <a:r>
                <a:rPr lang="en-US" dirty="0" smtClean="0"/>
                <a:t>Index</a:t>
              </a:r>
            </a:p>
            <a:p>
              <a:r>
                <a:rPr lang="en-US" dirty="0" smtClean="0"/>
                <a:t>0000000000000001</a:t>
              </a:r>
              <a:endParaRPr lang="en-US" dirty="0"/>
            </a:p>
          </p:txBody>
        </p:sp>
        <p:sp>
          <p:nvSpPr>
            <p:cNvPr id="15" name="TextBox 14"/>
            <p:cNvSpPr txBox="1"/>
            <p:nvPr/>
          </p:nvSpPr>
          <p:spPr>
            <a:xfrm>
              <a:off x="2801275" y="3406140"/>
              <a:ext cx="1822935" cy="646331"/>
            </a:xfrm>
            <a:prstGeom prst="rect">
              <a:avLst/>
            </a:prstGeom>
            <a:noFill/>
            <a:ln>
              <a:solidFill>
                <a:schemeClr val="tx1"/>
              </a:solidFill>
            </a:ln>
          </p:spPr>
          <p:txBody>
            <a:bodyPr wrap="none" rtlCol="0">
              <a:spAutoFit/>
            </a:bodyPr>
            <a:lstStyle/>
            <a:p>
              <a:r>
                <a:rPr lang="en-US" dirty="0" smtClean="0"/>
                <a:t>Tag</a:t>
              </a:r>
            </a:p>
            <a:p>
              <a:r>
                <a:rPr lang="en-US" dirty="0" smtClean="0"/>
                <a:t>00000000000000</a:t>
              </a:r>
              <a:endParaRPr lang="en-US" dirty="0"/>
            </a:p>
          </p:txBody>
        </p:sp>
        <p:sp>
          <p:nvSpPr>
            <p:cNvPr id="16" name="TextBox 15"/>
            <p:cNvSpPr txBox="1"/>
            <p:nvPr/>
          </p:nvSpPr>
          <p:spPr>
            <a:xfrm>
              <a:off x="4624210" y="3406140"/>
              <a:ext cx="3929281" cy="646331"/>
            </a:xfrm>
            <a:prstGeom prst="rect">
              <a:avLst/>
            </a:prstGeom>
            <a:noFill/>
            <a:ln>
              <a:solidFill>
                <a:schemeClr val="tx1"/>
              </a:solidFill>
            </a:ln>
          </p:spPr>
          <p:txBody>
            <a:bodyPr wrap="none" rtlCol="0">
              <a:spAutoFit/>
            </a:bodyPr>
            <a:lstStyle/>
            <a:p>
              <a:r>
                <a:rPr lang="en-US" dirty="0" smtClean="0"/>
                <a:t>Contents</a:t>
              </a:r>
            </a:p>
            <a:p>
              <a:r>
                <a:rPr lang="en-US" dirty="0" smtClean="0"/>
                <a:t>00000000000000000000000000000000</a:t>
              </a:r>
              <a:endParaRPr lang="en-US" dirty="0"/>
            </a:p>
          </p:txBody>
        </p:sp>
      </p:grpSp>
      <p:grpSp>
        <p:nvGrpSpPr>
          <p:cNvPr id="17" name="Group 16"/>
          <p:cNvGrpSpPr/>
          <p:nvPr/>
        </p:nvGrpSpPr>
        <p:grpSpPr>
          <a:xfrm>
            <a:off x="744302" y="4698802"/>
            <a:ext cx="7809189" cy="646331"/>
            <a:chOff x="744302" y="3406140"/>
            <a:chExt cx="7809189" cy="646331"/>
          </a:xfrm>
        </p:grpSpPr>
        <p:sp>
          <p:nvSpPr>
            <p:cNvPr id="18" name="TextBox 17"/>
            <p:cNvSpPr txBox="1"/>
            <p:nvPr/>
          </p:nvSpPr>
          <p:spPr>
            <a:xfrm>
              <a:off x="744302" y="3406140"/>
              <a:ext cx="2056973" cy="646331"/>
            </a:xfrm>
            <a:prstGeom prst="rect">
              <a:avLst/>
            </a:prstGeom>
            <a:noFill/>
            <a:ln>
              <a:noFill/>
            </a:ln>
          </p:spPr>
          <p:txBody>
            <a:bodyPr wrap="none" rtlCol="0">
              <a:spAutoFit/>
            </a:bodyPr>
            <a:lstStyle/>
            <a:p>
              <a:r>
                <a:rPr lang="en-US" dirty="0" smtClean="0"/>
                <a:t>Index</a:t>
              </a:r>
            </a:p>
            <a:p>
              <a:r>
                <a:rPr lang="en-US" dirty="0" smtClean="0"/>
                <a:t>0000000000000010</a:t>
              </a:r>
              <a:endParaRPr lang="en-US" dirty="0"/>
            </a:p>
          </p:txBody>
        </p:sp>
        <p:sp>
          <p:nvSpPr>
            <p:cNvPr id="19" name="TextBox 18"/>
            <p:cNvSpPr txBox="1"/>
            <p:nvPr/>
          </p:nvSpPr>
          <p:spPr>
            <a:xfrm>
              <a:off x="2801275" y="3406140"/>
              <a:ext cx="1822935" cy="646331"/>
            </a:xfrm>
            <a:prstGeom prst="rect">
              <a:avLst/>
            </a:prstGeom>
            <a:noFill/>
            <a:ln>
              <a:solidFill>
                <a:schemeClr val="tx1"/>
              </a:solidFill>
            </a:ln>
          </p:spPr>
          <p:txBody>
            <a:bodyPr wrap="none" rtlCol="0">
              <a:spAutoFit/>
            </a:bodyPr>
            <a:lstStyle/>
            <a:p>
              <a:r>
                <a:rPr lang="en-US" dirty="0" smtClean="0"/>
                <a:t>Tag</a:t>
              </a:r>
            </a:p>
            <a:p>
              <a:r>
                <a:rPr lang="en-US" dirty="0" smtClean="0"/>
                <a:t>10101010101010</a:t>
              </a:r>
              <a:endParaRPr lang="en-US" dirty="0"/>
            </a:p>
          </p:txBody>
        </p:sp>
        <p:sp>
          <p:nvSpPr>
            <p:cNvPr id="20" name="TextBox 19"/>
            <p:cNvSpPr txBox="1"/>
            <p:nvPr/>
          </p:nvSpPr>
          <p:spPr>
            <a:xfrm>
              <a:off x="4624210" y="3406140"/>
              <a:ext cx="3929281" cy="646331"/>
            </a:xfrm>
            <a:prstGeom prst="rect">
              <a:avLst/>
            </a:prstGeom>
            <a:noFill/>
            <a:ln>
              <a:solidFill>
                <a:schemeClr val="tx1"/>
              </a:solidFill>
            </a:ln>
          </p:spPr>
          <p:txBody>
            <a:bodyPr wrap="none" rtlCol="0">
              <a:spAutoFit/>
            </a:bodyPr>
            <a:lstStyle/>
            <a:p>
              <a:r>
                <a:rPr lang="en-US" dirty="0" smtClean="0"/>
                <a:t>Contents</a:t>
              </a:r>
            </a:p>
            <a:p>
              <a:r>
                <a:rPr lang="en-US" dirty="0" smtClean="0"/>
                <a:t>00000000000000000000000000000000</a:t>
              </a:r>
              <a:endParaRPr lang="en-US" dirty="0"/>
            </a:p>
          </p:txBody>
        </p:sp>
      </p:grpSp>
      <p:grpSp>
        <p:nvGrpSpPr>
          <p:cNvPr id="25" name="Group 24"/>
          <p:cNvGrpSpPr/>
          <p:nvPr/>
        </p:nvGrpSpPr>
        <p:grpSpPr>
          <a:xfrm>
            <a:off x="744302" y="5991464"/>
            <a:ext cx="7809189" cy="646331"/>
            <a:chOff x="744302" y="3406140"/>
            <a:chExt cx="7809189" cy="646331"/>
          </a:xfrm>
        </p:grpSpPr>
        <p:sp>
          <p:nvSpPr>
            <p:cNvPr id="26" name="TextBox 25"/>
            <p:cNvSpPr txBox="1"/>
            <p:nvPr/>
          </p:nvSpPr>
          <p:spPr>
            <a:xfrm>
              <a:off x="744302" y="3406140"/>
              <a:ext cx="2056973" cy="646331"/>
            </a:xfrm>
            <a:prstGeom prst="rect">
              <a:avLst/>
            </a:prstGeom>
            <a:noFill/>
            <a:ln>
              <a:noFill/>
            </a:ln>
          </p:spPr>
          <p:txBody>
            <a:bodyPr wrap="none" rtlCol="0">
              <a:spAutoFit/>
            </a:bodyPr>
            <a:lstStyle/>
            <a:p>
              <a:r>
                <a:rPr lang="en-US" dirty="0" smtClean="0"/>
                <a:t>Index</a:t>
              </a:r>
            </a:p>
            <a:p>
              <a:r>
                <a:rPr lang="en-US" dirty="0" smtClean="0"/>
                <a:t>1111111111111111</a:t>
              </a:r>
              <a:endParaRPr lang="en-US" dirty="0"/>
            </a:p>
          </p:txBody>
        </p:sp>
        <p:sp>
          <p:nvSpPr>
            <p:cNvPr id="27" name="TextBox 26"/>
            <p:cNvSpPr txBox="1"/>
            <p:nvPr/>
          </p:nvSpPr>
          <p:spPr>
            <a:xfrm>
              <a:off x="2801275" y="3406140"/>
              <a:ext cx="1822935" cy="646331"/>
            </a:xfrm>
            <a:prstGeom prst="rect">
              <a:avLst/>
            </a:prstGeom>
            <a:noFill/>
            <a:ln>
              <a:solidFill>
                <a:schemeClr val="tx1"/>
              </a:solidFill>
            </a:ln>
          </p:spPr>
          <p:txBody>
            <a:bodyPr wrap="none" rtlCol="0">
              <a:spAutoFit/>
            </a:bodyPr>
            <a:lstStyle/>
            <a:p>
              <a:r>
                <a:rPr lang="en-US" dirty="0" smtClean="0"/>
                <a:t>Tag</a:t>
              </a:r>
            </a:p>
            <a:p>
              <a:r>
                <a:rPr lang="en-US" dirty="0" smtClean="0"/>
                <a:t>00000000000000</a:t>
              </a:r>
              <a:endParaRPr lang="en-US" dirty="0"/>
            </a:p>
          </p:txBody>
        </p:sp>
        <p:sp>
          <p:nvSpPr>
            <p:cNvPr id="28" name="TextBox 27"/>
            <p:cNvSpPr txBox="1"/>
            <p:nvPr/>
          </p:nvSpPr>
          <p:spPr>
            <a:xfrm>
              <a:off x="4624210" y="3406140"/>
              <a:ext cx="3929281" cy="646331"/>
            </a:xfrm>
            <a:prstGeom prst="rect">
              <a:avLst/>
            </a:prstGeom>
            <a:noFill/>
            <a:ln>
              <a:solidFill>
                <a:schemeClr val="tx1"/>
              </a:solidFill>
            </a:ln>
          </p:spPr>
          <p:txBody>
            <a:bodyPr wrap="none" rtlCol="0">
              <a:spAutoFit/>
            </a:bodyPr>
            <a:lstStyle/>
            <a:p>
              <a:r>
                <a:rPr lang="en-US" dirty="0" smtClean="0"/>
                <a:t>Contents</a:t>
              </a:r>
            </a:p>
            <a:p>
              <a:r>
                <a:rPr lang="en-US" dirty="0" smtClean="0"/>
                <a:t>00000000000000000000000000000000</a:t>
              </a:r>
              <a:endParaRPr lang="en-US" dirty="0"/>
            </a:p>
          </p:txBody>
        </p:sp>
      </p:grpSp>
      <p:sp>
        <p:nvSpPr>
          <p:cNvPr id="33" name="Freeform 32"/>
          <p:cNvSpPr/>
          <p:nvPr/>
        </p:nvSpPr>
        <p:spPr>
          <a:xfrm>
            <a:off x="5457825" y="5349240"/>
            <a:ext cx="148590" cy="628650"/>
          </a:xfrm>
          <a:custGeom>
            <a:avLst/>
            <a:gdLst>
              <a:gd name="connsiteX0" fmla="*/ 57150 w 148590"/>
              <a:gd name="connsiteY0" fmla="*/ 0 h 628650"/>
              <a:gd name="connsiteX1" fmla="*/ 0 w 148590"/>
              <a:gd name="connsiteY1" fmla="*/ 274320 h 628650"/>
              <a:gd name="connsiteX2" fmla="*/ 148590 w 148590"/>
              <a:gd name="connsiteY2" fmla="*/ 342900 h 628650"/>
              <a:gd name="connsiteX3" fmla="*/ 22860 w 148590"/>
              <a:gd name="connsiteY3" fmla="*/ 628650 h 628650"/>
            </a:gdLst>
            <a:ahLst/>
            <a:cxnLst>
              <a:cxn ang="0">
                <a:pos x="connsiteX0" y="connsiteY0"/>
              </a:cxn>
              <a:cxn ang="0">
                <a:pos x="connsiteX1" y="connsiteY1"/>
              </a:cxn>
              <a:cxn ang="0">
                <a:pos x="connsiteX2" y="connsiteY2"/>
              </a:cxn>
              <a:cxn ang="0">
                <a:pos x="connsiteX3" y="connsiteY3"/>
              </a:cxn>
            </a:cxnLst>
            <a:rect l="l" t="t" r="r" b="b"/>
            <a:pathLst>
              <a:path w="148590" h="628650">
                <a:moveTo>
                  <a:pt x="57150" y="0"/>
                </a:moveTo>
                <a:lnTo>
                  <a:pt x="0" y="274320"/>
                </a:lnTo>
                <a:lnTo>
                  <a:pt x="148590" y="342900"/>
                </a:lnTo>
                <a:lnTo>
                  <a:pt x="22860" y="628650"/>
                </a:ln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Freeform 33"/>
          <p:cNvSpPr/>
          <p:nvPr/>
        </p:nvSpPr>
        <p:spPr>
          <a:xfrm>
            <a:off x="3737610" y="5349240"/>
            <a:ext cx="148590" cy="628650"/>
          </a:xfrm>
          <a:custGeom>
            <a:avLst/>
            <a:gdLst>
              <a:gd name="connsiteX0" fmla="*/ 57150 w 148590"/>
              <a:gd name="connsiteY0" fmla="*/ 0 h 628650"/>
              <a:gd name="connsiteX1" fmla="*/ 0 w 148590"/>
              <a:gd name="connsiteY1" fmla="*/ 274320 h 628650"/>
              <a:gd name="connsiteX2" fmla="*/ 148590 w 148590"/>
              <a:gd name="connsiteY2" fmla="*/ 342900 h 628650"/>
              <a:gd name="connsiteX3" fmla="*/ 22860 w 148590"/>
              <a:gd name="connsiteY3" fmla="*/ 628650 h 628650"/>
            </a:gdLst>
            <a:ahLst/>
            <a:cxnLst>
              <a:cxn ang="0">
                <a:pos x="connsiteX0" y="connsiteY0"/>
              </a:cxn>
              <a:cxn ang="0">
                <a:pos x="connsiteX1" y="connsiteY1"/>
              </a:cxn>
              <a:cxn ang="0">
                <a:pos x="connsiteX2" y="connsiteY2"/>
              </a:cxn>
              <a:cxn ang="0">
                <a:pos x="connsiteX3" y="connsiteY3"/>
              </a:cxn>
            </a:cxnLst>
            <a:rect l="l" t="t" r="r" b="b"/>
            <a:pathLst>
              <a:path w="148590" h="628650">
                <a:moveTo>
                  <a:pt x="57150" y="0"/>
                </a:moveTo>
                <a:lnTo>
                  <a:pt x="0" y="274320"/>
                </a:lnTo>
                <a:lnTo>
                  <a:pt x="148590" y="342900"/>
                </a:lnTo>
                <a:lnTo>
                  <a:pt x="22860" y="628650"/>
                </a:ln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Freeform 34"/>
          <p:cNvSpPr/>
          <p:nvPr/>
        </p:nvSpPr>
        <p:spPr>
          <a:xfrm>
            <a:off x="7178040" y="5339715"/>
            <a:ext cx="148590" cy="628650"/>
          </a:xfrm>
          <a:custGeom>
            <a:avLst/>
            <a:gdLst>
              <a:gd name="connsiteX0" fmla="*/ 57150 w 148590"/>
              <a:gd name="connsiteY0" fmla="*/ 0 h 628650"/>
              <a:gd name="connsiteX1" fmla="*/ 0 w 148590"/>
              <a:gd name="connsiteY1" fmla="*/ 274320 h 628650"/>
              <a:gd name="connsiteX2" fmla="*/ 148590 w 148590"/>
              <a:gd name="connsiteY2" fmla="*/ 342900 h 628650"/>
              <a:gd name="connsiteX3" fmla="*/ 22860 w 148590"/>
              <a:gd name="connsiteY3" fmla="*/ 628650 h 628650"/>
            </a:gdLst>
            <a:ahLst/>
            <a:cxnLst>
              <a:cxn ang="0">
                <a:pos x="connsiteX0" y="connsiteY0"/>
              </a:cxn>
              <a:cxn ang="0">
                <a:pos x="connsiteX1" y="connsiteY1"/>
              </a:cxn>
              <a:cxn ang="0">
                <a:pos x="connsiteX2" y="connsiteY2"/>
              </a:cxn>
              <a:cxn ang="0">
                <a:pos x="connsiteX3" y="connsiteY3"/>
              </a:cxn>
            </a:cxnLst>
            <a:rect l="l" t="t" r="r" b="b"/>
            <a:pathLst>
              <a:path w="148590" h="628650">
                <a:moveTo>
                  <a:pt x="57150" y="0"/>
                </a:moveTo>
                <a:lnTo>
                  <a:pt x="0" y="274320"/>
                </a:lnTo>
                <a:lnTo>
                  <a:pt x="148590" y="342900"/>
                </a:lnTo>
                <a:lnTo>
                  <a:pt x="22860" y="628650"/>
                </a:ln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Shape 36"/>
          <p:cNvCxnSpPr>
            <a:stCxn id="5" idx="2"/>
            <a:endCxn id="18" idx="1"/>
          </p:cNvCxnSpPr>
          <p:nvPr/>
        </p:nvCxnSpPr>
        <p:spPr>
          <a:xfrm rot="5400000">
            <a:off x="1090498" y="2282704"/>
            <a:ext cx="2393068" cy="3085460"/>
          </a:xfrm>
          <a:prstGeom prst="bentConnector4">
            <a:avLst>
              <a:gd name="adj1" fmla="val 21277"/>
              <a:gd name="adj2" fmla="val 107409"/>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7" idx="2"/>
          </p:cNvCxnSpPr>
          <p:nvPr/>
        </p:nvCxnSpPr>
        <p:spPr>
          <a:xfrm rot="16200000" flipH="1">
            <a:off x="1617175" y="2901533"/>
            <a:ext cx="2393070" cy="1847804"/>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54062"/>
          </a:xfrm>
        </p:spPr>
        <p:txBody>
          <a:bodyPr>
            <a:normAutofit fontScale="90000"/>
          </a:bodyPr>
          <a:lstStyle/>
          <a:p>
            <a:r>
              <a:rPr lang="en-US" dirty="0" smtClean="0"/>
              <a:t>Thought Question</a:t>
            </a:r>
            <a:endParaRPr lang="en-US" dirty="0"/>
          </a:p>
        </p:txBody>
      </p:sp>
      <p:grpSp>
        <p:nvGrpSpPr>
          <p:cNvPr id="3" name="Group 3"/>
          <p:cNvGrpSpPr/>
          <p:nvPr/>
        </p:nvGrpSpPr>
        <p:grpSpPr>
          <a:xfrm>
            <a:off x="978340" y="1982569"/>
            <a:ext cx="5117747" cy="646331"/>
            <a:chOff x="2018470" y="5433665"/>
            <a:chExt cx="5117747" cy="646331"/>
          </a:xfrm>
        </p:grpSpPr>
        <p:sp>
          <p:nvSpPr>
            <p:cNvPr id="5" name="TextBox 4"/>
            <p:cNvSpPr txBox="1"/>
            <p:nvPr/>
          </p:nvSpPr>
          <p:spPr>
            <a:xfrm>
              <a:off x="3841405" y="5433665"/>
              <a:ext cx="2056973" cy="646331"/>
            </a:xfrm>
            <a:prstGeom prst="rect">
              <a:avLst/>
            </a:prstGeom>
            <a:noFill/>
            <a:ln>
              <a:solidFill>
                <a:schemeClr val="tx1"/>
              </a:solidFill>
            </a:ln>
          </p:spPr>
          <p:txBody>
            <a:bodyPr wrap="none" rtlCol="0">
              <a:spAutoFit/>
            </a:bodyPr>
            <a:lstStyle/>
            <a:p>
              <a:r>
                <a:rPr lang="en-US" dirty="0" smtClean="0"/>
                <a:t>Index</a:t>
              </a:r>
            </a:p>
            <a:p>
              <a:r>
                <a:rPr lang="en-US" dirty="0" smtClean="0"/>
                <a:t>0000000000000010</a:t>
              </a:r>
              <a:endParaRPr lang="en-US" dirty="0"/>
            </a:p>
          </p:txBody>
        </p:sp>
        <p:sp>
          <p:nvSpPr>
            <p:cNvPr id="6" name="TextBox 5"/>
            <p:cNvSpPr txBox="1"/>
            <p:nvPr/>
          </p:nvSpPr>
          <p:spPr>
            <a:xfrm>
              <a:off x="5898378" y="5433665"/>
              <a:ext cx="1237839" cy="646331"/>
            </a:xfrm>
            <a:prstGeom prst="rect">
              <a:avLst/>
            </a:prstGeom>
            <a:noFill/>
            <a:ln>
              <a:solidFill>
                <a:schemeClr val="tx1"/>
              </a:solidFill>
            </a:ln>
          </p:spPr>
          <p:txBody>
            <a:bodyPr wrap="none" rtlCol="0">
              <a:spAutoFit/>
            </a:bodyPr>
            <a:lstStyle/>
            <a:p>
              <a:r>
                <a:rPr lang="en-US" dirty="0" smtClean="0"/>
                <a:t>Byte Offset</a:t>
              </a:r>
            </a:p>
            <a:p>
              <a:r>
                <a:rPr lang="en-US" dirty="0" smtClean="0"/>
                <a:t>00</a:t>
              </a:r>
              <a:endParaRPr lang="en-US" dirty="0"/>
            </a:p>
          </p:txBody>
        </p:sp>
        <p:sp>
          <p:nvSpPr>
            <p:cNvPr id="7" name="TextBox 6"/>
            <p:cNvSpPr txBox="1"/>
            <p:nvPr/>
          </p:nvSpPr>
          <p:spPr>
            <a:xfrm>
              <a:off x="2018470" y="5433665"/>
              <a:ext cx="1822935" cy="646331"/>
            </a:xfrm>
            <a:prstGeom prst="rect">
              <a:avLst/>
            </a:prstGeom>
            <a:noFill/>
            <a:ln>
              <a:solidFill>
                <a:schemeClr val="tx1"/>
              </a:solidFill>
            </a:ln>
          </p:spPr>
          <p:txBody>
            <a:bodyPr wrap="none" rtlCol="0">
              <a:spAutoFit/>
            </a:bodyPr>
            <a:lstStyle/>
            <a:p>
              <a:r>
                <a:rPr lang="en-US" dirty="0" smtClean="0"/>
                <a:t>Tag</a:t>
              </a:r>
            </a:p>
            <a:p>
              <a:r>
                <a:rPr lang="en-US" dirty="0" smtClean="0"/>
                <a:t>00000000000000</a:t>
              </a:r>
              <a:endParaRPr lang="en-US" dirty="0"/>
            </a:p>
          </p:txBody>
        </p:sp>
      </p:grpSp>
      <p:sp>
        <p:nvSpPr>
          <p:cNvPr id="8" name="TextBox 7"/>
          <p:cNvSpPr txBox="1"/>
          <p:nvPr/>
        </p:nvSpPr>
        <p:spPr>
          <a:xfrm>
            <a:off x="978340" y="1588770"/>
            <a:ext cx="3883114" cy="369332"/>
          </a:xfrm>
          <a:prstGeom prst="rect">
            <a:avLst/>
          </a:prstGeom>
          <a:noFill/>
        </p:spPr>
        <p:txBody>
          <a:bodyPr wrap="none" rtlCol="0">
            <a:spAutoFit/>
          </a:bodyPr>
          <a:lstStyle/>
          <a:p>
            <a:r>
              <a:rPr lang="en-US" dirty="0" smtClean="0"/>
              <a:t>Processor emits 32 bit address to cache</a:t>
            </a:r>
            <a:endParaRPr lang="en-US" dirty="0"/>
          </a:p>
        </p:txBody>
      </p:sp>
      <p:grpSp>
        <p:nvGrpSpPr>
          <p:cNvPr id="4" name="Group 11"/>
          <p:cNvGrpSpPr/>
          <p:nvPr/>
        </p:nvGrpSpPr>
        <p:grpSpPr>
          <a:xfrm>
            <a:off x="744302" y="3406140"/>
            <a:ext cx="7809189" cy="646331"/>
            <a:chOff x="744302" y="3406140"/>
            <a:chExt cx="7809189" cy="646331"/>
          </a:xfrm>
        </p:grpSpPr>
        <p:sp>
          <p:nvSpPr>
            <p:cNvPr id="9" name="TextBox 8"/>
            <p:cNvSpPr txBox="1"/>
            <p:nvPr/>
          </p:nvSpPr>
          <p:spPr>
            <a:xfrm>
              <a:off x="744302" y="3406140"/>
              <a:ext cx="2056973" cy="646331"/>
            </a:xfrm>
            <a:prstGeom prst="rect">
              <a:avLst/>
            </a:prstGeom>
            <a:noFill/>
            <a:ln>
              <a:noFill/>
            </a:ln>
          </p:spPr>
          <p:txBody>
            <a:bodyPr wrap="none" rtlCol="0">
              <a:spAutoFit/>
            </a:bodyPr>
            <a:lstStyle/>
            <a:p>
              <a:r>
                <a:rPr lang="en-US" dirty="0" smtClean="0"/>
                <a:t>Index</a:t>
              </a:r>
            </a:p>
            <a:p>
              <a:r>
                <a:rPr lang="en-US" dirty="0" smtClean="0"/>
                <a:t>0000000000000000</a:t>
              </a:r>
              <a:endParaRPr lang="en-US" dirty="0"/>
            </a:p>
          </p:txBody>
        </p:sp>
        <p:sp>
          <p:nvSpPr>
            <p:cNvPr id="10" name="TextBox 9"/>
            <p:cNvSpPr txBox="1"/>
            <p:nvPr/>
          </p:nvSpPr>
          <p:spPr>
            <a:xfrm>
              <a:off x="2801275" y="3406140"/>
              <a:ext cx="1822935" cy="646331"/>
            </a:xfrm>
            <a:prstGeom prst="rect">
              <a:avLst/>
            </a:prstGeom>
            <a:noFill/>
            <a:ln>
              <a:solidFill>
                <a:schemeClr val="tx1"/>
              </a:solidFill>
            </a:ln>
          </p:spPr>
          <p:txBody>
            <a:bodyPr wrap="none" rtlCol="0">
              <a:spAutoFit/>
            </a:bodyPr>
            <a:lstStyle/>
            <a:p>
              <a:r>
                <a:rPr lang="en-US" dirty="0" smtClean="0"/>
                <a:t>Tag</a:t>
              </a:r>
            </a:p>
            <a:p>
              <a:r>
                <a:rPr lang="en-US" dirty="0" smtClean="0"/>
                <a:t>00000000000000</a:t>
              </a:r>
              <a:endParaRPr lang="en-US" dirty="0"/>
            </a:p>
          </p:txBody>
        </p:sp>
        <p:sp>
          <p:nvSpPr>
            <p:cNvPr id="11" name="TextBox 10"/>
            <p:cNvSpPr txBox="1"/>
            <p:nvPr/>
          </p:nvSpPr>
          <p:spPr>
            <a:xfrm>
              <a:off x="4624210" y="3406140"/>
              <a:ext cx="3929281" cy="646331"/>
            </a:xfrm>
            <a:prstGeom prst="rect">
              <a:avLst/>
            </a:prstGeom>
            <a:noFill/>
            <a:ln>
              <a:solidFill>
                <a:schemeClr val="tx1"/>
              </a:solidFill>
            </a:ln>
          </p:spPr>
          <p:txBody>
            <a:bodyPr wrap="none" rtlCol="0">
              <a:spAutoFit/>
            </a:bodyPr>
            <a:lstStyle/>
            <a:p>
              <a:r>
                <a:rPr lang="en-US" dirty="0" smtClean="0"/>
                <a:t>Contents</a:t>
              </a:r>
            </a:p>
            <a:p>
              <a:r>
                <a:rPr lang="en-US" dirty="0" smtClean="0"/>
                <a:t>00000000000000000000000000000000</a:t>
              </a:r>
              <a:endParaRPr lang="en-US" dirty="0"/>
            </a:p>
          </p:txBody>
        </p:sp>
      </p:grpSp>
      <p:grpSp>
        <p:nvGrpSpPr>
          <p:cNvPr id="12" name="Group 12"/>
          <p:cNvGrpSpPr/>
          <p:nvPr/>
        </p:nvGrpSpPr>
        <p:grpSpPr>
          <a:xfrm>
            <a:off x="744302" y="4052471"/>
            <a:ext cx="7809189" cy="646331"/>
            <a:chOff x="744302" y="3406140"/>
            <a:chExt cx="7809189" cy="646331"/>
          </a:xfrm>
        </p:grpSpPr>
        <p:sp>
          <p:nvSpPr>
            <p:cNvPr id="14" name="TextBox 13"/>
            <p:cNvSpPr txBox="1"/>
            <p:nvPr/>
          </p:nvSpPr>
          <p:spPr>
            <a:xfrm>
              <a:off x="744302" y="3406140"/>
              <a:ext cx="2056973" cy="646331"/>
            </a:xfrm>
            <a:prstGeom prst="rect">
              <a:avLst/>
            </a:prstGeom>
            <a:noFill/>
            <a:ln>
              <a:noFill/>
            </a:ln>
          </p:spPr>
          <p:txBody>
            <a:bodyPr wrap="none" rtlCol="0">
              <a:spAutoFit/>
            </a:bodyPr>
            <a:lstStyle/>
            <a:p>
              <a:r>
                <a:rPr lang="en-US" dirty="0" smtClean="0"/>
                <a:t>Index</a:t>
              </a:r>
            </a:p>
            <a:p>
              <a:r>
                <a:rPr lang="en-US" dirty="0" smtClean="0"/>
                <a:t>0000000000000001</a:t>
              </a:r>
              <a:endParaRPr lang="en-US" dirty="0"/>
            </a:p>
          </p:txBody>
        </p:sp>
        <p:sp>
          <p:nvSpPr>
            <p:cNvPr id="15" name="TextBox 14"/>
            <p:cNvSpPr txBox="1"/>
            <p:nvPr/>
          </p:nvSpPr>
          <p:spPr>
            <a:xfrm>
              <a:off x="2801275" y="3406140"/>
              <a:ext cx="1822935" cy="646331"/>
            </a:xfrm>
            <a:prstGeom prst="rect">
              <a:avLst/>
            </a:prstGeom>
            <a:noFill/>
            <a:ln>
              <a:solidFill>
                <a:schemeClr val="tx1"/>
              </a:solidFill>
            </a:ln>
          </p:spPr>
          <p:txBody>
            <a:bodyPr wrap="none" rtlCol="0">
              <a:spAutoFit/>
            </a:bodyPr>
            <a:lstStyle/>
            <a:p>
              <a:r>
                <a:rPr lang="en-US" dirty="0" smtClean="0"/>
                <a:t>Tag</a:t>
              </a:r>
            </a:p>
            <a:p>
              <a:r>
                <a:rPr lang="en-US" dirty="0" smtClean="0"/>
                <a:t>00000000000000</a:t>
              </a:r>
              <a:endParaRPr lang="en-US" dirty="0"/>
            </a:p>
          </p:txBody>
        </p:sp>
        <p:sp>
          <p:nvSpPr>
            <p:cNvPr id="16" name="TextBox 15"/>
            <p:cNvSpPr txBox="1"/>
            <p:nvPr/>
          </p:nvSpPr>
          <p:spPr>
            <a:xfrm>
              <a:off x="4624210" y="3406140"/>
              <a:ext cx="3929281" cy="646331"/>
            </a:xfrm>
            <a:prstGeom prst="rect">
              <a:avLst/>
            </a:prstGeom>
            <a:noFill/>
            <a:ln>
              <a:solidFill>
                <a:schemeClr val="tx1"/>
              </a:solidFill>
            </a:ln>
          </p:spPr>
          <p:txBody>
            <a:bodyPr wrap="none" rtlCol="0">
              <a:spAutoFit/>
            </a:bodyPr>
            <a:lstStyle/>
            <a:p>
              <a:r>
                <a:rPr lang="en-US" dirty="0" smtClean="0"/>
                <a:t>Contents</a:t>
              </a:r>
            </a:p>
            <a:p>
              <a:r>
                <a:rPr lang="en-US" dirty="0" smtClean="0"/>
                <a:t>00000000000000000000000000000000</a:t>
              </a:r>
              <a:endParaRPr lang="en-US" dirty="0"/>
            </a:p>
          </p:txBody>
        </p:sp>
      </p:grpSp>
      <p:grpSp>
        <p:nvGrpSpPr>
          <p:cNvPr id="13" name="Group 16"/>
          <p:cNvGrpSpPr/>
          <p:nvPr/>
        </p:nvGrpSpPr>
        <p:grpSpPr>
          <a:xfrm>
            <a:off x="744302" y="4698802"/>
            <a:ext cx="7809189" cy="646331"/>
            <a:chOff x="744302" y="3406140"/>
            <a:chExt cx="7809189" cy="646331"/>
          </a:xfrm>
        </p:grpSpPr>
        <p:sp>
          <p:nvSpPr>
            <p:cNvPr id="18" name="TextBox 17"/>
            <p:cNvSpPr txBox="1"/>
            <p:nvPr/>
          </p:nvSpPr>
          <p:spPr>
            <a:xfrm>
              <a:off x="744302" y="3406140"/>
              <a:ext cx="2056973" cy="646331"/>
            </a:xfrm>
            <a:prstGeom prst="rect">
              <a:avLst/>
            </a:prstGeom>
            <a:noFill/>
            <a:ln>
              <a:noFill/>
            </a:ln>
          </p:spPr>
          <p:txBody>
            <a:bodyPr wrap="none" rtlCol="0">
              <a:spAutoFit/>
            </a:bodyPr>
            <a:lstStyle/>
            <a:p>
              <a:r>
                <a:rPr lang="en-US" dirty="0" smtClean="0"/>
                <a:t>Index</a:t>
              </a:r>
            </a:p>
            <a:p>
              <a:r>
                <a:rPr lang="en-US" dirty="0" smtClean="0"/>
                <a:t>0000000000000010</a:t>
              </a:r>
              <a:endParaRPr lang="en-US" dirty="0"/>
            </a:p>
          </p:txBody>
        </p:sp>
        <p:sp>
          <p:nvSpPr>
            <p:cNvPr id="19" name="TextBox 18"/>
            <p:cNvSpPr txBox="1"/>
            <p:nvPr/>
          </p:nvSpPr>
          <p:spPr>
            <a:xfrm>
              <a:off x="2801275" y="3406140"/>
              <a:ext cx="1822935" cy="646331"/>
            </a:xfrm>
            <a:prstGeom prst="rect">
              <a:avLst/>
            </a:prstGeom>
            <a:noFill/>
            <a:ln>
              <a:solidFill>
                <a:schemeClr val="tx1"/>
              </a:solidFill>
            </a:ln>
          </p:spPr>
          <p:txBody>
            <a:bodyPr wrap="none" rtlCol="0">
              <a:spAutoFit/>
            </a:bodyPr>
            <a:lstStyle/>
            <a:p>
              <a:r>
                <a:rPr lang="en-US" dirty="0" smtClean="0"/>
                <a:t>Tag</a:t>
              </a:r>
            </a:p>
            <a:p>
              <a:r>
                <a:rPr lang="en-US" dirty="0" smtClean="0"/>
                <a:t>00000000000000</a:t>
              </a:r>
            </a:p>
          </p:txBody>
        </p:sp>
        <p:sp>
          <p:nvSpPr>
            <p:cNvPr id="20" name="TextBox 19"/>
            <p:cNvSpPr txBox="1"/>
            <p:nvPr/>
          </p:nvSpPr>
          <p:spPr>
            <a:xfrm>
              <a:off x="4624210" y="3406140"/>
              <a:ext cx="3929281" cy="646331"/>
            </a:xfrm>
            <a:prstGeom prst="rect">
              <a:avLst/>
            </a:prstGeom>
            <a:noFill/>
            <a:ln>
              <a:solidFill>
                <a:schemeClr val="tx1"/>
              </a:solidFill>
            </a:ln>
          </p:spPr>
          <p:txBody>
            <a:bodyPr wrap="none" rtlCol="0">
              <a:spAutoFit/>
            </a:bodyPr>
            <a:lstStyle/>
            <a:p>
              <a:r>
                <a:rPr lang="en-US" dirty="0" smtClean="0"/>
                <a:t>Contents</a:t>
              </a:r>
            </a:p>
            <a:p>
              <a:r>
                <a:rPr lang="en-US" dirty="0" smtClean="0"/>
                <a:t>00000000000000000000000000000000</a:t>
              </a:r>
              <a:endParaRPr lang="en-US" dirty="0"/>
            </a:p>
          </p:txBody>
        </p:sp>
      </p:grpSp>
      <p:grpSp>
        <p:nvGrpSpPr>
          <p:cNvPr id="17" name="Group 24"/>
          <p:cNvGrpSpPr/>
          <p:nvPr/>
        </p:nvGrpSpPr>
        <p:grpSpPr>
          <a:xfrm>
            <a:off x="744302" y="5991464"/>
            <a:ext cx="7809189" cy="646331"/>
            <a:chOff x="744302" y="3406140"/>
            <a:chExt cx="7809189" cy="646331"/>
          </a:xfrm>
        </p:grpSpPr>
        <p:sp>
          <p:nvSpPr>
            <p:cNvPr id="26" name="TextBox 25"/>
            <p:cNvSpPr txBox="1"/>
            <p:nvPr/>
          </p:nvSpPr>
          <p:spPr>
            <a:xfrm>
              <a:off x="744302" y="3406140"/>
              <a:ext cx="2056973" cy="646331"/>
            </a:xfrm>
            <a:prstGeom prst="rect">
              <a:avLst/>
            </a:prstGeom>
            <a:noFill/>
            <a:ln>
              <a:noFill/>
            </a:ln>
          </p:spPr>
          <p:txBody>
            <a:bodyPr wrap="none" rtlCol="0">
              <a:spAutoFit/>
            </a:bodyPr>
            <a:lstStyle/>
            <a:p>
              <a:r>
                <a:rPr lang="en-US" dirty="0" smtClean="0"/>
                <a:t>Index</a:t>
              </a:r>
            </a:p>
            <a:p>
              <a:r>
                <a:rPr lang="en-US" dirty="0" smtClean="0"/>
                <a:t>1111111111111111</a:t>
              </a:r>
              <a:endParaRPr lang="en-US" dirty="0"/>
            </a:p>
          </p:txBody>
        </p:sp>
        <p:sp>
          <p:nvSpPr>
            <p:cNvPr id="27" name="TextBox 26"/>
            <p:cNvSpPr txBox="1"/>
            <p:nvPr/>
          </p:nvSpPr>
          <p:spPr>
            <a:xfrm>
              <a:off x="2801275" y="3406140"/>
              <a:ext cx="1822935" cy="646331"/>
            </a:xfrm>
            <a:prstGeom prst="rect">
              <a:avLst/>
            </a:prstGeom>
            <a:noFill/>
            <a:ln>
              <a:solidFill>
                <a:schemeClr val="tx1"/>
              </a:solidFill>
            </a:ln>
          </p:spPr>
          <p:txBody>
            <a:bodyPr wrap="none" rtlCol="0">
              <a:spAutoFit/>
            </a:bodyPr>
            <a:lstStyle/>
            <a:p>
              <a:r>
                <a:rPr lang="en-US" dirty="0" smtClean="0"/>
                <a:t>Tag</a:t>
              </a:r>
            </a:p>
            <a:p>
              <a:r>
                <a:rPr lang="en-US" dirty="0" smtClean="0"/>
                <a:t>00000000000000</a:t>
              </a:r>
              <a:endParaRPr lang="en-US" dirty="0"/>
            </a:p>
          </p:txBody>
        </p:sp>
        <p:sp>
          <p:nvSpPr>
            <p:cNvPr id="28" name="TextBox 27"/>
            <p:cNvSpPr txBox="1"/>
            <p:nvPr/>
          </p:nvSpPr>
          <p:spPr>
            <a:xfrm>
              <a:off x="4624210" y="3406140"/>
              <a:ext cx="3929281" cy="646331"/>
            </a:xfrm>
            <a:prstGeom prst="rect">
              <a:avLst/>
            </a:prstGeom>
            <a:noFill/>
            <a:ln>
              <a:solidFill>
                <a:schemeClr val="tx1"/>
              </a:solidFill>
            </a:ln>
          </p:spPr>
          <p:txBody>
            <a:bodyPr wrap="none" rtlCol="0">
              <a:spAutoFit/>
            </a:bodyPr>
            <a:lstStyle/>
            <a:p>
              <a:r>
                <a:rPr lang="en-US" dirty="0" smtClean="0"/>
                <a:t>Contents</a:t>
              </a:r>
            </a:p>
            <a:p>
              <a:r>
                <a:rPr lang="en-US" dirty="0" smtClean="0"/>
                <a:t>00000000000000000000000000000000</a:t>
              </a:r>
              <a:endParaRPr lang="en-US" dirty="0"/>
            </a:p>
          </p:txBody>
        </p:sp>
      </p:grpSp>
      <p:sp>
        <p:nvSpPr>
          <p:cNvPr id="33" name="Freeform 32"/>
          <p:cNvSpPr/>
          <p:nvPr/>
        </p:nvSpPr>
        <p:spPr>
          <a:xfrm>
            <a:off x="5457825" y="5349240"/>
            <a:ext cx="148590" cy="628650"/>
          </a:xfrm>
          <a:custGeom>
            <a:avLst/>
            <a:gdLst>
              <a:gd name="connsiteX0" fmla="*/ 57150 w 148590"/>
              <a:gd name="connsiteY0" fmla="*/ 0 h 628650"/>
              <a:gd name="connsiteX1" fmla="*/ 0 w 148590"/>
              <a:gd name="connsiteY1" fmla="*/ 274320 h 628650"/>
              <a:gd name="connsiteX2" fmla="*/ 148590 w 148590"/>
              <a:gd name="connsiteY2" fmla="*/ 342900 h 628650"/>
              <a:gd name="connsiteX3" fmla="*/ 22860 w 148590"/>
              <a:gd name="connsiteY3" fmla="*/ 628650 h 628650"/>
            </a:gdLst>
            <a:ahLst/>
            <a:cxnLst>
              <a:cxn ang="0">
                <a:pos x="connsiteX0" y="connsiteY0"/>
              </a:cxn>
              <a:cxn ang="0">
                <a:pos x="connsiteX1" y="connsiteY1"/>
              </a:cxn>
              <a:cxn ang="0">
                <a:pos x="connsiteX2" y="connsiteY2"/>
              </a:cxn>
              <a:cxn ang="0">
                <a:pos x="connsiteX3" y="connsiteY3"/>
              </a:cxn>
            </a:cxnLst>
            <a:rect l="l" t="t" r="r" b="b"/>
            <a:pathLst>
              <a:path w="148590" h="628650">
                <a:moveTo>
                  <a:pt x="57150" y="0"/>
                </a:moveTo>
                <a:lnTo>
                  <a:pt x="0" y="274320"/>
                </a:lnTo>
                <a:lnTo>
                  <a:pt x="148590" y="342900"/>
                </a:lnTo>
                <a:lnTo>
                  <a:pt x="22860" y="628650"/>
                </a:ln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Freeform 33"/>
          <p:cNvSpPr/>
          <p:nvPr/>
        </p:nvSpPr>
        <p:spPr>
          <a:xfrm>
            <a:off x="3737610" y="5349240"/>
            <a:ext cx="148590" cy="628650"/>
          </a:xfrm>
          <a:custGeom>
            <a:avLst/>
            <a:gdLst>
              <a:gd name="connsiteX0" fmla="*/ 57150 w 148590"/>
              <a:gd name="connsiteY0" fmla="*/ 0 h 628650"/>
              <a:gd name="connsiteX1" fmla="*/ 0 w 148590"/>
              <a:gd name="connsiteY1" fmla="*/ 274320 h 628650"/>
              <a:gd name="connsiteX2" fmla="*/ 148590 w 148590"/>
              <a:gd name="connsiteY2" fmla="*/ 342900 h 628650"/>
              <a:gd name="connsiteX3" fmla="*/ 22860 w 148590"/>
              <a:gd name="connsiteY3" fmla="*/ 628650 h 628650"/>
            </a:gdLst>
            <a:ahLst/>
            <a:cxnLst>
              <a:cxn ang="0">
                <a:pos x="connsiteX0" y="connsiteY0"/>
              </a:cxn>
              <a:cxn ang="0">
                <a:pos x="connsiteX1" y="connsiteY1"/>
              </a:cxn>
              <a:cxn ang="0">
                <a:pos x="connsiteX2" y="connsiteY2"/>
              </a:cxn>
              <a:cxn ang="0">
                <a:pos x="connsiteX3" y="connsiteY3"/>
              </a:cxn>
            </a:cxnLst>
            <a:rect l="l" t="t" r="r" b="b"/>
            <a:pathLst>
              <a:path w="148590" h="628650">
                <a:moveTo>
                  <a:pt x="57150" y="0"/>
                </a:moveTo>
                <a:lnTo>
                  <a:pt x="0" y="274320"/>
                </a:lnTo>
                <a:lnTo>
                  <a:pt x="148590" y="342900"/>
                </a:lnTo>
                <a:lnTo>
                  <a:pt x="22860" y="628650"/>
                </a:ln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Freeform 34"/>
          <p:cNvSpPr/>
          <p:nvPr/>
        </p:nvSpPr>
        <p:spPr>
          <a:xfrm>
            <a:off x="7178040" y="5339715"/>
            <a:ext cx="148590" cy="628650"/>
          </a:xfrm>
          <a:custGeom>
            <a:avLst/>
            <a:gdLst>
              <a:gd name="connsiteX0" fmla="*/ 57150 w 148590"/>
              <a:gd name="connsiteY0" fmla="*/ 0 h 628650"/>
              <a:gd name="connsiteX1" fmla="*/ 0 w 148590"/>
              <a:gd name="connsiteY1" fmla="*/ 274320 h 628650"/>
              <a:gd name="connsiteX2" fmla="*/ 148590 w 148590"/>
              <a:gd name="connsiteY2" fmla="*/ 342900 h 628650"/>
              <a:gd name="connsiteX3" fmla="*/ 22860 w 148590"/>
              <a:gd name="connsiteY3" fmla="*/ 628650 h 628650"/>
            </a:gdLst>
            <a:ahLst/>
            <a:cxnLst>
              <a:cxn ang="0">
                <a:pos x="connsiteX0" y="connsiteY0"/>
              </a:cxn>
              <a:cxn ang="0">
                <a:pos x="connsiteX1" y="connsiteY1"/>
              </a:cxn>
              <a:cxn ang="0">
                <a:pos x="connsiteX2" y="connsiteY2"/>
              </a:cxn>
              <a:cxn ang="0">
                <a:pos x="connsiteX3" y="connsiteY3"/>
              </a:cxn>
            </a:cxnLst>
            <a:rect l="l" t="t" r="r" b="b"/>
            <a:pathLst>
              <a:path w="148590" h="628650">
                <a:moveTo>
                  <a:pt x="57150" y="0"/>
                </a:moveTo>
                <a:lnTo>
                  <a:pt x="0" y="274320"/>
                </a:lnTo>
                <a:lnTo>
                  <a:pt x="148590" y="342900"/>
                </a:lnTo>
                <a:lnTo>
                  <a:pt x="22860" y="628650"/>
                </a:ln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Shape 36"/>
          <p:cNvCxnSpPr>
            <a:stCxn id="5" idx="2"/>
            <a:endCxn id="18" idx="1"/>
          </p:cNvCxnSpPr>
          <p:nvPr/>
        </p:nvCxnSpPr>
        <p:spPr>
          <a:xfrm rot="5400000">
            <a:off x="1090498" y="2282704"/>
            <a:ext cx="2393068" cy="3085460"/>
          </a:xfrm>
          <a:prstGeom prst="bentConnector4">
            <a:avLst>
              <a:gd name="adj1" fmla="val 21277"/>
              <a:gd name="adj2" fmla="val 107409"/>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7" idx="2"/>
          </p:cNvCxnSpPr>
          <p:nvPr/>
        </p:nvCxnSpPr>
        <p:spPr>
          <a:xfrm rot="16200000" flipH="1">
            <a:off x="1617172" y="2901536"/>
            <a:ext cx="2393070" cy="1847798"/>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77190" y="1028700"/>
            <a:ext cx="8364341" cy="369332"/>
          </a:xfrm>
          <a:prstGeom prst="rect">
            <a:avLst/>
          </a:prstGeom>
          <a:noFill/>
        </p:spPr>
        <p:txBody>
          <a:bodyPr wrap="none" rtlCol="0">
            <a:spAutoFit/>
          </a:bodyPr>
          <a:lstStyle/>
          <a:p>
            <a:r>
              <a:rPr lang="en-US" dirty="0" smtClean="0"/>
              <a:t>Assume computer is turned on and every location in cache is zero. What can go wrong?</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54062"/>
          </a:xfrm>
        </p:spPr>
        <p:txBody>
          <a:bodyPr>
            <a:normAutofit fontScale="90000"/>
          </a:bodyPr>
          <a:lstStyle/>
          <a:p>
            <a:r>
              <a:rPr lang="en-US" dirty="0" smtClean="0"/>
              <a:t>Add a Bit!</a:t>
            </a:r>
            <a:endParaRPr lang="en-US" dirty="0"/>
          </a:p>
        </p:txBody>
      </p:sp>
      <p:sp>
        <p:nvSpPr>
          <p:cNvPr id="5" name="TextBox 4"/>
          <p:cNvSpPr txBox="1"/>
          <p:nvPr/>
        </p:nvSpPr>
        <p:spPr>
          <a:xfrm>
            <a:off x="2801275" y="1982569"/>
            <a:ext cx="2056973" cy="646331"/>
          </a:xfrm>
          <a:prstGeom prst="rect">
            <a:avLst/>
          </a:prstGeom>
          <a:noFill/>
          <a:ln>
            <a:solidFill>
              <a:schemeClr val="tx1"/>
            </a:solidFill>
          </a:ln>
        </p:spPr>
        <p:txBody>
          <a:bodyPr wrap="none" rtlCol="0">
            <a:spAutoFit/>
          </a:bodyPr>
          <a:lstStyle/>
          <a:p>
            <a:r>
              <a:rPr lang="en-US" dirty="0" smtClean="0"/>
              <a:t>Index</a:t>
            </a:r>
          </a:p>
          <a:p>
            <a:r>
              <a:rPr lang="en-US" dirty="0" smtClean="0"/>
              <a:t>0000000000000010</a:t>
            </a:r>
            <a:endParaRPr lang="en-US" dirty="0"/>
          </a:p>
        </p:txBody>
      </p:sp>
      <p:sp>
        <p:nvSpPr>
          <p:cNvPr id="6" name="TextBox 5"/>
          <p:cNvSpPr txBox="1"/>
          <p:nvPr/>
        </p:nvSpPr>
        <p:spPr>
          <a:xfrm>
            <a:off x="4858248" y="1982569"/>
            <a:ext cx="1237839" cy="646331"/>
          </a:xfrm>
          <a:prstGeom prst="rect">
            <a:avLst/>
          </a:prstGeom>
          <a:noFill/>
          <a:ln>
            <a:solidFill>
              <a:schemeClr val="tx1"/>
            </a:solidFill>
          </a:ln>
        </p:spPr>
        <p:txBody>
          <a:bodyPr wrap="none" rtlCol="0">
            <a:spAutoFit/>
          </a:bodyPr>
          <a:lstStyle/>
          <a:p>
            <a:r>
              <a:rPr lang="en-US" dirty="0" smtClean="0"/>
              <a:t>Byte Offset</a:t>
            </a:r>
          </a:p>
          <a:p>
            <a:r>
              <a:rPr lang="en-US" dirty="0" smtClean="0"/>
              <a:t>00</a:t>
            </a:r>
            <a:endParaRPr lang="en-US" dirty="0"/>
          </a:p>
        </p:txBody>
      </p:sp>
      <p:sp>
        <p:nvSpPr>
          <p:cNvPr id="7" name="TextBox 6"/>
          <p:cNvSpPr txBox="1"/>
          <p:nvPr/>
        </p:nvSpPr>
        <p:spPr>
          <a:xfrm>
            <a:off x="978340" y="1982569"/>
            <a:ext cx="1822935" cy="646331"/>
          </a:xfrm>
          <a:prstGeom prst="rect">
            <a:avLst/>
          </a:prstGeom>
          <a:noFill/>
          <a:ln>
            <a:solidFill>
              <a:schemeClr val="tx1"/>
            </a:solidFill>
          </a:ln>
        </p:spPr>
        <p:txBody>
          <a:bodyPr wrap="none" rtlCol="0">
            <a:spAutoFit/>
          </a:bodyPr>
          <a:lstStyle/>
          <a:p>
            <a:r>
              <a:rPr lang="en-US" dirty="0" smtClean="0"/>
              <a:t>Tag</a:t>
            </a:r>
          </a:p>
          <a:p>
            <a:r>
              <a:rPr lang="en-US" dirty="0" smtClean="0"/>
              <a:t>00000000000000</a:t>
            </a:r>
            <a:endParaRPr lang="en-US" dirty="0"/>
          </a:p>
        </p:txBody>
      </p:sp>
      <p:sp>
        <p:nvSpPr>
          <p:cNvPr id="8" name="TextBox 7"/>
          <p:cNvSpPr txBox="1"/>
          <p:nvPr/>
        </p:nvSpPr>
        <p:spPr>
          <a:xfrm>
            <a:off x="978340" y="1588770"/>
            <a:ext cx="3883114" cy="369332"/>
          </a:xfrm>
          <a:prstGeom prst="rect">
            <a:avLst/>
          </a:prstGeom>
          <a:noFill/>
        </p:spPr>
        <p:txBody>
          <a:bodyPr wrap="none" rtlCol="0">
            <a:spAutoFit/>
          </a:bodyPr>
          <a:lstStyle/>
          <a:p>
            <a:r>
              <a:rPr lang="en-US" dirty="0" smtClean="0"/>
              <a:t>Processor emits 32 bit address to cache</a:t>
            </a:r>
            <a:endParaRPr lang="en-US" dirty="0"/>
          </a:p>
        </p:txBody>
      </p:sp>
      <p:sp>
        <p:nvSpPr>
          <p:cNvPr id="9" name="TextBox 8"/>
          <p:cNvSpPr txBox="1"/>
          <p:nvPr/>
        </p:nvSpPr>
        <p:spPr>
          <a:xfrm>
            <a:off x="744302" y="3406140"/>
            <a:ext cx="2056973" cy="646331"/>
          </a:xfrm>
          <a:prstGeom prst="rect">
            <a:avLst/>
          </a:prstGeom>
          <a:noFill/>
          <a:ln>
            <a:noFill/>
          </a:ln>
        </p:spPr>
        <p:txBody>
          <a:bodyPr wrap="none" rtlCol="0">
            <a:spAutoFit/>
          </a:bodyPr>
          <a:lstStyle/>
          <a:p>
            <a:r>
              <a:rPr lang="en-US" dirty="0" smtClean="0"/>
              <a:t>Index</a:t>
            </a:r>
          </a:p>
          <a:p>
            <a:r>
              <a:rPr lang="en-US" dirty="0" smtClean="0"/>
              <a:t>0000000000000000</a:t>
            </a:r>
            <a:endParaRPr lang="en-US" dirty="0"/>
          </a:p>
        </p:txBody>
      </p:sp>
      <p:sp>
        <p:nvSpPr>
          <p:cNvPr id="10" name="TextBox 9"/>
          <p:cNvSpPr txBox="1"/>
          <p:nvPr/>
        </p:nvSpPr>
        <p:spPr>
          <a:xfrm>
            <a:off x="3109885" y="3406140"/>
            <a:ext cx="1822935" cy="646331"/>
          </a:xfrm>
          <a:prstGeom prst="rect">
            <a:avLst/>
          </a:prstGeom>
          <a:noFill/>
          <a:ln>
            <a:solidFill>
              <a:schemeClr val="tx1"/>
            </a:solidFill>
          </a:ln>
        </p:spPr>
        <p:txBody>
          <a:bodyPr wrap="none" rtlCol="0">
            <a:spAutoFit/>
          </a:bodyPr>
          <a:lstStyle/>
          <a:p>
            <a:r>
              <a:rPr lang="en-US" dirty="0" smtClean="0"/>
              <a:t>Tag</a:t>
            </a:r>
          </a:p>
          <a:p>
            <a:r>
              <a:rPr lang="en-US" dirty="0" smtClean="0"/>
              <a:t>00000000000000</a:t>
            </a:r>
            <a:endParaRPr lang="en-US" dirty="0"/>
          </a:p>
        </p:txBody>
      </p:sp>
      <p:sp>
        <p:nvSpPr>
          <p:cNvPr id="11" name="TextBox 10"/>
          <p:cNvSpPr txBox="1"/>
          <p:nvPr/>
        </p:nvSpPr>
        <p:spPr>
          <a:xfrm>
            <a:off x="4932820" y="3406140"/>
            <a:ext cx="3929281" cy="646331"/>
          </a:xfrm>
          <a:prstGeom prst="rect">
            <a:avLst/>
          </a:prstGeom>
          <a:noFill/>
          <a:ln>
            <a:solidFill>
              <a:schemeClr val="tx1"/>
            </a:solidFill>
          </a:ln>
        </p:spPr>
        <p:txBody>
          <a:bodyPr wrap="none" rtlCol="0">
            <a:spAutoFit/>
          </a:bodyPr>
          <a:lstStyle/>
          <a:p>
            <a:r>
              <a:rPr lang="en-US" dirty="0" smtClean="0"/>
              <a:t>Contents</a:t>
            </a:r>
          </a:p>
          <a:p>
            <a:r>
              <a:rPr lang="en-US" dirty="0" smtClean="0"/>
              <a:t>00000000000000000000000000000000</a:t>
            </a:r>
            <a:endParaRPr lang="en-US" dirty="0"/>
          </a:p>
        </p:txBody>
      </p:sp>
      <p:sp>
        <p:nvSpPr>
          <p:cNvPr id="14" name="TextBox 13"/>
          <p:cNvSpPr txBox="1"/>
          <p:nvPr/>
        </p:nvSpPr>
        <p:spPr>
          <a:xfrm>
            <a:off x="744302" y="4052471"/>
            <a:ext cx="2056973" cy="646331"/>
          </a:xfrm>
          <a:prstGeom prst="rect">
            <a:avLst/>
          </a:prstGeom>
          <a:noFill/>
          <a:ln>
            <a:noFill/>
          </a:ln>
        </p:spPr>
        <p:txBody>
          <a:bodyPr wrap="none" rtlCol="0">
            <a:spAutoFit/>
          </a:bodyPr>
          <a:lstStyle/>
          <a:p>
            <a:r>
              <a:rPr lang="en-US" dirty="0" smtClean="0"/>
              <a:t>Index</a:t>
            </a:r>
          </a:p>
          <a:p>
            <a:r>
              <a:rPr lang="en-US" dirty="0" smtClean="0"/>
              <a:t>0000000000000001</a:t>
            </a:r>
            <a:endParaRPr lang="en-US" dirty="0"/>
          </a:p>
        </p:txBody>
      </p:sp>
      <p:sp>
        <p:nvSpPr>
          <p:cNvPr id="15" name="TextBox 14"/>
          <p:cNvSpPr txBox="1"/>
          <p:nvPr/>
        </p:nvSpPr>
        <p:spPr>
          <a:xfrm>
            <a:off x="3109885" y="4052471"/>
            <a:ext cx="1822935" cy="646331"/>
          </a:xfrm>
          <a:prstGeom prst="rect">
            <a:avLst/>
          </a:prstGeom>
          <a:noFill/>
          <a:ln>
            <a:solidFill>
              <a:schemeClr val="tx1"/>
            </a:solidFill>
          </a:ln>
        </p:spPr>
        <p:txBody>
          <a:bodyPr wrap="none" rtlCol="0">
            <a:spAutoFit/>
          </a:bodyPr>
          <a:lstStyle/>
          <a:p>
            <a:r>
              <a:rPr lang="en-US" dirty="0" smtClean="0"/>
              <a:t>Tag</a:t>
            </a:r>
          </a:p>
          <a:p>
            <a:r>
              <a:rPr lang="en-US" dirty="0" smtClean="0"/>
              <a:t>00000000000000</a:t>
            </a:r>
            <a:endParaRPr lang="en-US" dirty="0"/>
          </a:p>
        </p:txBody>
      </p:sp>
      <p:sp>
        <p:nvSpPr>
          <p:cNvPr id="16" name="TextBox 15"/>
          <p:cNvSpPr txBox="1"/>
          <p:nvPr/>
        </p:nvSpPr>
        <p:spPr>
          <a:xfrm>
            <a:off x="4932820" y="4052471"/>
            <a:ext cx="3929281" cy="646331"/>
          </a:xfrm>
          <a:prstGeom prst="rect">
            <a:avLst/>
          </a:prstGeom>
          <a:noFill/>
          <a:ln>
            <a:solidFill>
              <a:schemeClr val="tx1"/>
            </a:solidFill>
          </a:ln>
        </p:spPr>
        <p:txBody>
          <a:bodyPr wrap="none" rtlCol="0">
            <a:spAutoFit/>
          </a:bodyPr>
          <a:lstStyle/>
          <a:p>
            <a:r>
              <a:rPr lang="en-US" dirty="0" smtClean="0"/>
              <a:t>Contents</a:t>
            </a:r>
          </a:p>
          <a:p>
            <a:r>
              <a:rPr lang="en-US" dirty="0" smtClean="0"/>
              <a:t>00000000000000000000000000000000</a:t>
            </a:r>
            <a:endParaRPr lang="en-US" dirty="0"/>
          </a:p>
        </p:txBody>
      </p:sp>
      <p:sp>
        <p:nvSpPr>
          <p:cNvPr id="18" name="TextBox 17"/>
          <p:cNvSpPr txBox="1"/>
          <p:nvPr/>
        </p:nvSpPr>
        <p:spPr>
          <a:xfrm>
            <a:off x="744302" y="4698802"/>
            <a:ext cx="2056973" cy="646331"/>
          </a:xfrm>
          <a:prstGeom prst="rect">
            <a:avLst/>
          </a:prstGeom>
          <a:noFill/>
          <a:ln>
            <a:noFill/>
          </a:ln>
        </p:spPr>
        <p:txBody>
          <a:bodyPr wrap="none" rtlCol="0">
            <a:spAutoFit/>
          </a:bodyPr>
          <a:lstStyle/>
          <a:p>
            <a:r>
              <a:rPr lang="en-US" dirty="0" smtClean="0"/>
              <a:t>Index</a:t>
            </a:r>
          </a:p>
          <a:p>
            <a:r>
              <a:rPr lang="en-US" dirty="0" smtClean="0"/>
              <a:t>0000000000000010</a:t>
            </a:r>
            <a:endParaRPr lang="en-US" dirty="0"/>
          </a:p>
        </p:txBody>
      </p:sp>
      <p:sp>
        <p:nvSpPr>
          <p:cNvPr id="19" name="TextBox 18"/>
          <p:cNvSpPr txBox="1"/>
          <p:nvPr/>
        </p:nvSpPr>
        <p:spPr>
          <a:xfrm>
            <a:off x="3109885" y="4698802"/>
            <a:ext cx="1822935" cy="646331"/>
          </a:xfrm>
          <a:prstGeom prst="rect">
            <a:avLst/>
          </a:prstGeom>
          <a:noFill/>
          <a:ln>
            <a:solidFill>
              <a:schemeClr val="tx1"/>
            </a:solidFill>
          </a:ln>
        </p:spPr>
        <p:txBody>
          <a:bodyPr wrap="none" rtlCol="0">
            <a:spAutoFit/>
          </a:bodyPr>
          <a:lstStyle/>
          <a:p>
            <a:r>
              <a:rPr lang="en-US" dirty="0" smtClean="0"/>
              <a:t>Tag</a:t>
            </a:r>
          </a:p>
          <a:p>
            <a:r>
              <a:rPr lang="en-US" dirty="0" smtClean="0"/>
              <a:t>00000000000000</a:t>
            </a:r>
          </a:p>
        </p:txBody>
      </p:sp>
      <p:sp>
        <p:nvSpPr>
          <p:cNvPr id="20" name="TextBox 19"/>
          <p:cNvSpPr txBox="1"/>
          <p:nvPr/>
        </p:nvSpPr>
        <p:spPr>
          <a:xfrm>
            <a:off x="4932820" y="4698802"/>
            <a:ext cx="3929281" cy="646331"/>
          </a:xfrm>
          <a:prstGeom prst="rect">
            <a:avLst/>
          </a:prstGeom>
          <a:noFill/>
          <a:ln>
            <a:solidFill>
              <a:schemeClr val="tx1"/>
            </a:solidFill>
          </a:ln>
        </p:spPr>
        <p:txBody>
          <a:bodyPr wrap="none" rtlCol="0">
            <a:spAutoFit/>
          </a:bodyPr>
          <a:lstStyle/>
          <a:p>
            <a:r>
              <a:rPr lang="en-US" dirty="0" smtClean="0"/>
              <a:t>Contents</a:t>
            </a:r>
          </a:p>
          <a:p>
            <a:r>
              <a:rPr lang="en-US" dirty="0" smtClean="0"/>
              <a:t>00000000000000000000000000000000</a:t>
            </a:r>
            <a:endParaRPr lang="en-US" dirty="0"/>
          </a:p>
        </p:txBody>
      </p:sp>
      <p:sp>
        <p:nvSpPr>
          <p:cNvPr id="26" name="TextBox 25"/>
          <p:cNvSpPr txBox="1"/>
          <p:nvPr/>
        </p:nvSpPr>
        <p:spPr>
          <a:xfrm>
            <a:off x="744302" y="5991464"/>
            <a:ext cx="2056973" cy="646331"/>
          </a:xfrm>
          <a:prstGeom prst="rect">
            <a:avLst/>
          </a:prstGeom>
          <a:noFill/>
          <a:ln>
            <a:noFill/>
          </a:ln>
        </p:spPr>
        <p:txBody>
          <a:bodyPr wrap="none" rtlCol="0">
            <a:spAutoFit/>
          </a:bodyPr>
          <a:lstStyle/>
          <a:p>
            <a:r>
              <a:rPr lang="en-US" dirty="0" smtClean="0"/>
              <a:t>Index</a:t>
            </a:r>
          </a:p>
          <a:p>
            <a:r>
              <a:rPr lang="en-US" dirty="0" smtClean="0"/>
              <a:t>1111111111111111</a:t>
            </a:r>
            <a:endParaRPr lang="en-US" dirty="0"/>
          </a:p>
        </p:txBody>
      </p:sp>
      <p:sp>
        <p:nvSpPr>
          <p:cNvPr id="27" name="TextBox 26"/>
          <p:cNvSpPr txBox="1"/>
          <p:nvPr/>
        </p:nvSpPr>
        <p:spPr>
          <a:xfrm>
            <a:off x="3109885" y="5991464"/>
            <a:ext cx="1822935" cy="646331"/>
          </a:xfrm>
          <a:prstGeom prst="rect">
            <a:avLst/>
          </a:prstGeom>
          <a:noFill/>
          <a:ln>
            <a:solidFill>
              <a:schemeClr val="tx1"/>
            </a:solidFill>
          </a:ln>
        </p:spPr>
        <p:txBody>
          <a:bodyPr wrap="none" rtlCol="0">
            <a:spAutoFit/>
          </a:bodyPr>
          <a:lstStyle/>
          <a:p>
            <a:r>
              <a:rPr lang="en-US" dirty="0" smtClean="0"/>
              <a:t>Tag</a:t>
            </a:r>
          </a:p>
          <a:p>
            <a:r>
              <a:rPr lang="en-US" dirty="0" smtClean="0"/>
              <a:t>00000000000000</a:t>
            </a:r>
            <a:endParaRPr lang="en-US" dirty="0"/>
          </a:p>
        </p:txBody>
      </p:sp>
      <p:sp>
        <p:nvSpPr>
          <p:cNvPr id="28" name="TextBox 27"/>
          <p:cNvSpPr txBox="1"/>
          <p:nvPr/>
        </p:nvSpPr>
        <p:spPr>
          <a:xfrm>
            <a:off x="4932820" y="5991464"/>
            <a:ext cx="3929281" cy="646331"/>
          </a:xfrm>
          <a:prstGeom prst="rect">
            <a:avLst/>
          </a:prstGeom>
          <a:noFill/>
          <a:ln>
            <a:solidFill>
              <a:schemeClr val="tx1"/>
            </a:solidFill>
          </a:ln>
        </p:spPr>
        <p:txBody>
          <a:bodyPr wrap="none" rtlCol="0">
            <a:spAutoFit/>
          </a:bodyPr>
          <a:lstStyle/>
          <a:p>
            <a:r>
              <a:rPr lang="en-US" dirty="0" smtClean="0"/>
              <a:t>Contents</a:t>
            </a:r>
          </a:p>
          <a:p>
            <a:r>
              <a:rPr lang="en-US" dirty="0" smtClean="0"/>
              <a:t>00000000000000000000000000000000</a:t>
            </a:r>
            <a:endParaRPr lang="en-US" dirty="0"/>
          </a:p>
        </p:txBody>
      </p:sp>
      <p:sp>
        <p:nvSpPr>
          <p:cNvPr id="33" name="Freeform 32"/>
          <p:cNvSpPr/>
          <p:nvPr/>
        </p:nvSpPr>
        <p:spPr>
          <a:xfrm>
            <a:off x="5777865" y="5349240"/>
            <a:ext cx="148590" cy="628650"/>
          </a:xfrm>
          <a:custGeom>
            <a:avLst/>
            <a:gdLst>
              <a:gd name="connsiteX0" fmla="*/ 57150 w 148590"/>
              <a:gd name="connsiteY0" fmla="*/ 0 h 628650"/>
              <a:gd name="connsiteX1" fmla="*/ 0 w 148590"/>
              <a:gd name="connsiteY1" fmla="*/ 274320 h 628650"/>
              <a:gd name="connsiteX2" fmla="*/ 148590 w 148590"/>
              <a:gd name="connsiteY2" fmla="*/ 342900 h 628650"/>
              <a:gd name="connsiteX3" fmla="*/ 22860 w 148590"/>
              <a:gd name="connsiteY3" fmla="*/ 628650 h 628650"/>
            </a:gdLst>
            <a:ahLst/>
            <a:cxnLst>
              <a:cxn ang="0">
                <a:pos x="connsiteX0" y="connsiteY0"/>
              </a:cxn>
              <a:cxn ang="0">
                <a:pos x="connsiteX1" y="connsiteY1"/>
              </a:cxn>
              <a:cxn ang="0">
                <a:pos x="connsiteX2" y="connsiteY2"/>
              </a:cxn>
              <a:cxn ang="0">
                <a:pos x="connsiteX3" y="connsiteY3"/>
              </a:cxn>
            </a:cxnLst>
            <a:rect l="l" t="t" r="r" b="b"/>
            <a:pathLst>
              <a:path w="148590" h="628650">
                <a:moveTo>
                  <a:pt x="57150" y="0"/>
                </a:moveTo>
                <a:lnTo>
                  <a:pt x="0" y="274320"/>
                </a:lnTo>
                <a:lnTo>
                  <a:pt x="148590" y="342900"/>
                </a:lnTo>
                <a:lnTo>
                  <a:pt x="22860" y="628650"/>
                </a:ln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Freeform 33"/>
          <p:cNvSpPr/>
          <p:nvPr/>
        </p:nvSpPr>
        <p:spPr>
          <a:xfrm>
            <a:off x="4046220" y="5349240"/>
            <a:ext cx="148590" cy="628650"/>
          </a:xfrm>
          <a:custGeom>
            <a:avLst/>
            <a:gdLst>
              <a:gd name="connsiteX0" fmla="*/ 57150 w 148590"/>
              <a:gd name="connsiteY0" fmla="*/ 0 h 628650"/>
              <a:gd name="connsiteX1" fmla="*/ 0 w 148590"/>
              <a:gd name="connsiteY1" fmla="*/ 274320 h 628650"/>
              <a:gd name="connsiteX2" fmla="*/ 148590 w 148590"/>
              <a:gd name="connsiteY2" fmla="*/ 342900 h 628650"/>
              <a:gd name="connsiteX3" fmla="*/ 22860 w 148590"/>
              <a:gd name="connsiteY3" fmla="*/ 628650 h 628650"/>
            </a:gdLst>
            <a:ahLst/>
            <a:cxnLst>
              <a:cxn ang="0">
                <a:pos x="connsiteX0" y="connsiteY0"/>
              </a:cxn>
              <a:cxn ang="0">
                <a:pos x="connsiteX1" y="connsiteY1"/>
              </a:cxn>
              <a:cxn ang="0">
                <a:pos x="connsiteX2" y="connsiteY2"/>
              </a:cxn>
              <a:cxn ang="0">
                <a:pos x="connsiteX3" y="connsiteY3"/>
              </a:cxn>
            </a:cxnLst>
            <a:rect l="l" t="t" r="r" b="b"/>
            <a:pathLst>
              <a:path w="148590" h="628650">
                <a:moveTo>
                  <a:pt x="57150" y="0"/>
                </a:moveTo>
                <a:lnTo>
                  <a:pt x="0" y="274320"/>
                </a:lnTo>
                <a:lnTo>
                  <a:pt x="148590" y="342900"/>
                </a:lnTo>
                <a:lnTo>
                  <a:pt x="22860" y="628650"/>
                </a:ln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Freeform 34"/>
          <p:cNvSpPr/>
          <p:nvPr/>
        </p:nvSpPr>
        <p:spPr>
          <a:xfrm>
            <a:off x="7498080" y="5339715"/>
            <a:ext cx="148590" cy="628650"/>
          </a:xfrm>
          <a:custGeom>
            <a:avLst/>
            <a:gdLst>
              <a:gd name="connsiteX0" fmla="*/ 57150 w 148590"/>
              <a:gd name="connsiteY0" fmla="*/ 0 h 628650"/>
              <a:gd name="connsiteX1" fmla="*/ 0 w 148590"/>
              <a:gd name="connsiteY1" fmla="*/ 274320 h 628650"/>
              <a:gd name="connsiteX2" fmla="*/ 148590 w 148590"/>
              <a:gd name="connsiteY2" fmla="*/ 342900 h 628650"/>
              <a:gd name="connsiteX3" fmla="*/ 22860 w 148590"/>
              <a:gd name="connsiteY3" fmla="*/ 628650 h 628650"/>
            </a:gdLst>
            <a:ahLst/>
            <a:cxnLst>
              <a:cxn ang="0">
                <a:pos x="connsiteX0" y="connsiteY0"/>
              </a:cxn>
              <a:cxn ang="0">
                <a:pos x="connsiteX1" y="connsiteY1"/>
              </a:cxn>
              <a:cxn ang="0">
                <a:pos x="connsiteX2" y="connsiteY2"/>
              </a:cxn>
              <a:cxn ang="0">
                <a:pos x="connsiteX3" y="connsiteY3"/>
              </a:cxn>
            </a:cxnLst>
            <a:rect l="l" t="t" r="r" b="b"/>
            <a:pathLst>
              <a:path w="148590" h="628650">
                <a:moveTo>
                  <a:pt x="57150" y="0"/>
                </a:moveTo>
                <a:lnTo>
                  <a:pt x="0" y="274320"/>
                </a:lnTo>
                <a:lnTo>
                  <a:pt x="148590" y="342900"/>
                </a:lnTo>
                <a:lnTo>
                  <a:pt x="22860" y="628650"/>
                </a:ln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Shape 36"/>
          <p:cNvCxnSpPr>
            <a:stCxn id="5" idx="2"/>
            <a:endCxn id="18" idx="1"/>
          </p:cNvCxnSpPr>
          <p:nvPr/>
        </p:nvCxnSpPr>
        <p:spPr>
          <a:xfrm rot="5400000">
            <a:off x="1090498" y="2282704"/>
            <a:ext cx="2393068" cy="3085460"/>
          </a:xfrm>
          <a:prstGeom prst="bentConnector4">
            <a:avLst>
              <a:gd name="adj1" fmla="val 21277"/>
              <a:gd name="adj2" fmla="val 107409"/>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7" idx="2"/>
          </p:cNvCxnSpPr>
          <p:nvPr/>
        </p:nvCxnSpPr>
        <p:spPr>
          <a:xfrm rot="16200000" flipH="1">
            <a:off x="1771480" y="2747228"/>
            <a:ext cx="2393068" cy="2156412"/>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77190" y="1028700"/>
            <a:ext cx="8225521" cy="369332"/>
          </a:xfrm>
          <a:prstGeom prst="rect">
            <a:avLst/>
          </a:prstGeom>
          <a:noFill/>
        </p:spPr>
        <p:txBody>
          <a:bodyPr wrap="none" rtlCol="0">
            <a:spAutoFit/>
          </a:bodyPr>
          <a:lstStyle/>
          <a:p>
            <a:r>
              <a:rPr lang="en-US" dirty="0" smtClean="0"/>
              <a:t>Each cache entry contains a bit indicating if the line is valid or not. Initialized to invalid</a:t>
            </a:r>
            <a:endParaRPr lang="en-US" dirty="0"/>
          </a:p>
        </p:txBody>
      </p:sp>
      <p:sp>
        <p:nvSpPr>
          <p:cNvPr id="30" name="TextBox 29"/>
          <p:cNvSpPr txBox="1"/>
          <p:nvPr/>
        </p:nvSpPr>
        <p:spPr>
          <a:xfrm>
            <a:off x="2801275" y="3406140"/>
            <a:ext cx="316112" cy="646331"/>
          </a:xfrm>
          <a:prstGeom prst="rect">
            <a:avLst/>
          </a:prstGeom>
          <a:noFill/>
          <a:ln>
            <a:solidFill>
              <a:schemeClr val="tx1"/>
            </a:solidFill>
          </a:ln>
        </p:spPr>
        <p:txBody>
          <a:bodyPr wrap="none" rtlCol="0">
            <a:spAutoFit/>
          </a:bodyPr>
          <a:lstStyle/>
          <a:p>
            <a:r>
              <a:rPr lang="en-US" dirty="0" smtClean="0"/>
              <a:t>V</a:t>
            </a:r>
          </a:p>
          <a:p>
            <a:r>
              <a:rPr lang="en-US" dirty="0" smtClean="0"/>
              <a:t>0</a:t>
            </a:r>
            <a:endParaRPr lang="en-US" dirty="0"/>
          </a:p>
        </p:txBody>
      </p:sp>
      <p:sp>
        <p:nvSpPr>
          <p:cNvPr id="31" name="TextBox 30"/>
          <p:cNvSpPr txBox="1"/>
          <p:nvPr/>
        </p:nvSpPr>
        <p:spPr>
          <a:xfrm>
            <a:off x="2801275" y="4052471"/>
            <a:ext cx="316112" cy="646331"/>
          </a:xfrm>
          <a:prstGeom prst="rect">
            <a:avLst/>
          </a:prstGeom>
          <a:noFill/>
          <a:ln>
            <a:solidFill>
              <a:schemeClr val="tx1"/>
            </a:solidFill>
          </a:ln>
        </p:spPr>
        <p:txBody>
          <a:bodyPr wrap="none" rtlCol="0">
            <a:spAutoFit/>
          </a:bodyPr>
          <a:lstStyle/>
          <a:p>
            <a:r>
              <a:rPr lang="en-US" dirty="0" smtClean="0"/>
              <a:t>V</a:t>
            </a:r>
          </a:p>
          <a:p>
            <a:r>
              <a:rPr lang="en-US" dirty="0" smtClean="0"/>
              <a:t>0</a:t>
            </a:r>
            <a:endParaRPr lang="en-US" dirty="0"/>
          </a:p>
        </p:txBody>
      </p:sp>
      <p:sp>
        <p:nvSpPr>
          <p:cNvPr id="32" name="TextBox 31"/>
          <p:cNvSpPr txBox="1"/>
          <p:nvPr/>
        </p:nvSpPr>
        <p:spPr>
          <a:xfrm>
            <a:off x="2801275" y="4702909"/>
            <a:ext cx="316112" cy="646331"/>
          </a:xfrm>
          <a:prstGeom prst="rect">
            <a:avLst/>
          </a:prstGeom>
          <a:solidFill>
            <a:srgbClr val="FF0000"/>
          </a:solidFill>
          <a:ln>
            <a:solidFill>
              <a:schemeClr val="tx1"/>
            </a:solidFill>
          </a:ln>
        </p:spPr>
        <p:txBody>
          <a:bodyPr wrap="none" rtlCol="0">
            <a:spAutoFit/>
          </a:bodyPr>
          <a:lstStyle/>
          <a:p>
            <a:r>
              <a:rPr lang="en-US" dirty="0" smtClean="0"/>
              <a:t>V</a:t>
            </a:r>
          </a:p>
          <a:p>
            <a:r>
              <a:rPr lang="en-US" dirty="0" smtClean="0"/>
              <a:t>0</a:t>
            </a:r>
            <a:endParaRPr lang="en-US" dirty="0"/>
          </a:p>
        </p:txBody>
      </p:sp>
      <p:sp>
        <p:nvSpPr>
          <p:cNvPr id="36" name="TextBox 35"/>
          <p:cNvSpPr txBox="1"/>
          <p:nvPr/>
        </p:nvSpPr>
        <p:spPr>
          <a:xfrm>
            <a:off x="2791809" y="5991225"/>
            <a:ext cx="316112" cy="646331"/>
          </a:xfrm>
          <a:prstGeom prst="rect">
            <a:avLst/>
          </a:prstGeom>
          <a:noFill/>
          <a:ln>
            <a:solidFill>
              <a:schemeClr val="tx1"/>
            </a:solidFill>
          </a:ln>
        </p:spPr>
        <p:txBody>
          <a:bodyPr wrap="none" rtlCol="0">
            <a:spAutoFit/>
          </a:bodyPr>
          <a:lstStyle/>
          <a:p>
            <a:r>
              <a:rPr lang="en-US" dirty="0" smtClean="0"/>
              <a:t>V</a:t>
            </a:r>
          </a:p>
          <a:p>
            <a:r>
              <a:rPr lang="en-US" dirty="0" smtClean="0"/>
              <a:t>0</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9.6.2 Fields of a Cache Entry</a:t>
            </a:r>
            <a:endParaRPr lang="en-US" dirty="0"/>
          </a:p>
        </p:txBody>
      </p:sp>
      <p:sp>
        <p:nvSpPr>
          <p:cNvPr id="3" name="Content Placeholder 2"/>
          <p:cNvSpPr>
            <a:spLocks noGrp="1"/>
          </p:cNvSpPr>
          <p:nvPr>
            <p:ph idx="1"/>
          </p:nvPr>
        </p:nvSpPr>
        <p:spPr/>
        <p:txBody>
          <a:bodyPr/>
          <a:lstStyle/>
          <a:p>
            <a:r>
              <a:rPr lang="en-US" dirty="0" smtClean="0"/>
              <a:t>Is the sequence of fields significant?</a:t>
            </a:r>
          </a:p>
          <a:p>
            <a:endParaRPr lang="en-US" dirty="0" smtClean="0"/>
          </a:p>
          <a:p>
            <a:endParaRPr lang="en-US" dirty="0" smtClean="0"/>
          </a:p>
          <a:p>
            <a:r>
              <a:rPr lang="en-US" dirty="0" smtClean="0"/>
              <a:t>Would this work?</a:t>
            </a:r>
            <a:endParaRPr lang="en-US" dirty="0"/>
          </a:p>
        </p:txBody>
      </p:sp>
      <p:sp>
        <p:nvSpPr>
          <p:cNvPr id="4" name="TextBox 3"/>
          <p:cNvSpPr txBox="1"/>
          <p:nvPr/>
        </p:nvSpPr>
        <p:spPr>
          <a:xfrm>
            <a:off x="3521365" y="2433518"/>
            <a:ext cx="2056973" cy="646331"/>
          </a:xfrm>
          <a:prstGeom prst="rect">
            <a:avLst/>
          </a:prstGeom>
          <a:noFill/>
          <a:ln>
            <a:solidFill>
              <a:schemeClr val="tx1"/>
            </a:solidFill>
          </a:ln>
        </p:spPr>
        <p:txBody>
          <a:bodyPr wrap="none" rtlCol="0">
            <a:spAutoFit/>
          </a:bodyPr>
          <a:lstStyle/>
          <a:p>
            <a:r>
              <a:rPr lang="en-US" dirty="0" smtClean="0"/>
              <a:t>Index</a:t>
            </a:r>
          </a:p>
          <a:p>
            <a:r>
              <a:rPr lang="en-US" dirty="0" smtClean="0"/>
              <a:t>0000000000000000</a:t>
            </a:r>
            <a:endParaRPr lang="en-US" dirty="0"/>
          </a:p>
        </p:txBody>
      </p:sp>
      <p:sp>
        <p:nvSpPr>
          <p:cNvPr id="5" name="TextBox 4"/>
          <p:cNvSpPr txBox="1"/>
          <p:nvPr/>
        </p:nvSpPr>
        <p:spPr>
          <a:xfrm>
            <a:off x="5578338" y="2433518"/>
            <a:ext cx="1237839" cy="646331"/>
          </a:xfrm>
          <a:prstGeom prst="rect">
            <a:avLst/>
          </a:prstGeom>
          <a:noFill/>
          <a:ln>
            <a:solidFill>
              <a:schemeClr val="tx1"/>
            </a:solidFill>
          </a:ln>
        </p:spPr>
        <p:txBody>
          <a:bodyPr wrap="none" rtlCol="0">
            <a:spAutoFit/>
          </a:bodyPr>
          <a:lstStyle/>
          <a:p>
            <a:r>
              <a:rPr lang="en-US" dirty="0" smtClean="0"/>
              <a:t>Byte Offset</a:t>
            </a:r>
          </a:p>
          <a:p>
            <a:r>
              <a:rPr lang="en-US" dirty="0" smtClean="0"/>
              <a:t>00</a:t>
            </a:r>
            <a:endParaRPr lang="en-US" dirty="0"/>
          </a:p>
        </p:txBody>
      </p:sp>
      <p:sp>
        <p:nvSpPr>
          <p:cNvPr id="6" name="TextBox 5"/>
          <p:cNvSpPr txBox="1"/>
          <p:nvPr/>
        </p:nvSpPr>
        <p:spPr>
          <a:xfrm>
            <a:off x="1698430" y="2433518"/>
            <a:ext cx="1822935" cy="646331"/>
          </a:xfrm>
          <a:prstGeom prst="rect">
            <a:avLst/>
          </a:prstGeom>
          <a:noFill/>
          <a:ln>
            <a:solidFill>
              <a:schemeClr val="tx1"/>
            </a:solidFill>
          </a:ln>
        </p:spPr>
        <p:txBody>
          <a:bodyPr wrap="none" rtlCol="0">
            <a:spAutoFit/>
          </a:bodyPr>
          <a:lstStyle/>
          <a:p>
            <a:r>
              <a:rPr lang="en-US" dirty="0" smtClean="0"/>
              <a:t>Tag</a:t>
            </a:r>
          </a:p>
          <a:p>
            <a:r>
              <a:rPr lang="en-US" dirty="0" smtClean="0"/>
              <a:t>00000000000000</a:t>
            </a:r>
            <a:endParaRPr lang="en-US" dirty="0"/>
          </a:p>
        </p:txBody>
      </p:sp>
      <p:sp>
        <p:nvSpPr>
          <p:cNvPr id="7" name="TextBox 6"/>
          <p:cNvSpPr txBox="1"/>
          <p:nvPr/>
        </p:nvSpPr>
        <p:spPr>
          <a:xfrm>
            <a:off x="1713670" y="4243267"/>
            <a:ext cx="2056973" cy="646331"/>
          </a:xfrm>
          <a:prstGeom prst="rect">
            <a:avLst/>
          </a:prstGeom>
          <a:noFill/>
          <a:ln>
            <a:solidFill>
              <a:schemeClr val="tx1"/>
            </a:solidFill>
          </a:ln>
        </p:spPr>
        <p:txBody>
          <a:bodyPr wrap="none" rtlCol="0">
            <a:spAutoFit/>
          </a:bodyPr>
          <a:lstStyle/>
          <a:p>
            <a:r>
              <a:rPr lang="en-US" dirty="0" smtClean="0"/>
              <a:t>Index</a:t>
            </a:r>
          </a:p>
          <a:p>
            <a:r>
              <a:rPr lang="en-US" dirty="0" smtClean="0"/>
              <a:t>0000000000000000</a:t>
            </a:r>
            <a:endParaRPr lang="en-US" dirty="0"/>
          </a:p>
        </p:txBody>
      </p:sp>
      <p:sp>
        <p:nvSpPr>
          <p:cNvPr id="8" name="TextBox 7"/>
          <p:cNvSpPr txBox="1"/>
          <p:nvPr/>
        </p:nvSpPr>
        <p:spPr>
          <a:xfrm>
            <a:off x="5593578" y="4243268"/>
            <a:ext cx="1237839" cy="646331"/>
          </a:xfrm>
          <a:prstGeom prst="rect">
            <a:avLst/>
          </a:prstGeom>
          <a:noFill/>
          <a:ln>
            <a:solidFill>
              <a:schemeClr val="tx1"/>
            </a:solidFill>
          </a:ln>
        </p:spPr>
        <p:txBody>
          <a:bodyPr wrap="none" rtlCol="0">
            <a:spAutoFit/>
          </a:bodyPr>
          <a:lstStyle/>
          <a:p>
            <a:r>
              <a:rPr lang="en-US" dirty="0" smtClean="0"/>
              <a:t>Byte Offset</a:t>
            </a:r>
          </a:p>
          <a:p>
            <a:r>
              <a:rPr lang="en-US" dirty="0" smtClean="0"/>
              <a:t>00</a:t>
            </a:r>
            <a:endParaRPr lang="en-US" dirty="0"/>
          </a:p>
        </p:txBody>
      </p:sp>
      <p:sp>
        <p:nvSpPr>
          <p:cNvPr id="9" name="TextBox 8"/>
          <p:cNvSpPr txBox="1"/>
          <p:nvPr/>
        </p:nvSpPr>
        <p:spPr>
          <a:xfrm>
            <a:off x="3770643" y="4243268"/>
            <a:ext cx="1822935" cy="646331"/>
          </a:xfrm>
          <a:prstGeom prst="rect">
            <a:avLst/>
          </a:prstGeom>
          <a:noFill/>
          <a:ln>
            <a:solidFill>
              <a:schemeClr val="tx1"/>
            </a:solidFill>
          </a:ln>
        </p:spPr>
        <p:txBody>
          <a:bodyPr wrap="none" rtlCol="0">
            <a:spAutoFit/>
          </a:bodyPr>
          <a:lstStyle/>
          <a:p>
            <a:r>
              <a:rPr lang="en-US" dirty="0" smtClean="0"/>
              <a:t>Tag</a:t>
            </a:r>
          </a:p>
          <a:p>
            <a:r>
              <a:rPr lang="en-US" dirty="0" smtClean="0"/>
              <a:t>00000000000000</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9.6.3 Hardware for direct mapped cache</a:t>
            </a:r>
            <a:endParaRPr lang="en-US" dirty="0"/>
          </a:p>
        </p:txBody>
      </p:sp>
      <p:sp>
        <p:nvSpPr>
          <p:cNvPr id="16426" name="Rectangle 4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16385" name="Group 1"/>
          <p:cNvGrpSpPr>
            <a:grpSpLocks noChangeAspect="1"/>
          </p:cNvGrpSpPr>
          <p:nvPr/>
        </p:nvGrpSpPr>
        <p:grpSpPr bwMode="auto">
          <a:xfrm>
            <a:off x="488880" y="1796002"/>
            <a:ext cx="7912170" cy="4587706"/>
            <a:chOff x="2074" y="9182"/>
            <a:chExt cx="7016" cy="4067"/>
          </a:xfrm>
        </p:grpSpPr>
        <p:sp>
          <p:nvSpPr>
            <p:cNvPr id="16425" name="AutoShape 41"/>
            <p:cNvSpPr>
              <a:spLocks noChangeAspect="1" noChangeArrowheads="1" noTextEdit="1"/>
            </p:cNvSpPr>
            <p:nvPr/>
          </p:nvSpPr>
          <p:spPr bwMode="auto">
            <a:xfrm>
              <a:off x="2074" y="9182"/>
              <a:ext cx="7016" cy="4067"/>
            </a:xfrm>
            <a:prstGeom prst="rect">
              <a:avLst/>
            </a:prstGeom>
            <a:noFill/>
          </p:spPr>
          <p:txBody>
            <a:bodyPr vert="horz" wrap="square" lIns="91440" tIns="45720" rIns="91440" bIns="45720" numCol="1" anchor="t" anchorCtr="0" compatLnSpc="1">
              <a:prstTxWarp prst="textNoShape">
                <a:avLst/>
              </a:prstTxWarp>
            </a:bodyPr>
            <a:lstStyle/>
            <a:p>
              <a:endParaRPr lang="en-US" sz="4400"/>
            </a:p>
          </p:txBody>
        </p:sp>
        <p:sp>
          <p:nvSpPr>
            <p:cNvPr id="16424" name="Text Box 40"/>
            <p:cNvSpPr txBox="1">
              <a:spLocks noChangeArrowheads="1"/>
            </p:cNvSpPr>
            <p:nvPr/>
          </p:nvSpPr>
          <p:spPr bwMode="auto">
            <a:xfrm>
              <a:off x="5988" y="12804"/>
              <a:ext cx="450" cy="3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y</a:t>
              </a:r>
              <a:endParaRPr kumimoji="0" lang="en-US" sz="4400" b="0" i="0" u="none" strike="noStrike" cap="none" normalizeH="0" baseline="0" smtClean="0">
                <a:ln>
                  <a:noFill/>
                </a:ln>
                <a:solidFill>
                  <a:schemeClr val="tx1"/>
                </a:solidFill>
                <a:effectLst/>
                <a:latin typeface="Arial" pitchFamily="34" charset="0"/>
                <a:cs typeface="Arial" pitchFamily="34" charset="0"/>
              </a:endParaRPr>
            </a:p>
          </p:txBody>
        </p:sp>
        <p:sp>
          <p:nvSpPr>
            <p:cNvPr id="16423" name="Text Box 39"/>
            <p:cNvSpPr txBox="1">
              <a:spLocks noChangeArrowheads="1"/>
            </p:cNvSpPr>
            <p:nvPr/>
          </p:nvSpPr>
          <p:spPr bwMode="auto">
            <a:xfrm>
              <a:off x="2628" y="9872"/>
              <a:ext cx="657" cy="378"/>
            </a:xfrm>
            <a:prstGeom prst="rect">
              <a:avLst/>
            </a:prstGeom>
            <a:noFill/>
            <a:ln w="9525">
              <a:noFill/>
              <a:miter lim="800000"/>
              <a:headEnd/>
              <a:tailEnd/>
            </a:ln>
          </p:spPr>
          <p:txBody>
            <a:bodyPr vert="horz" wrap="square" lIns="42520" tIns="21260" rIns="42520" bIns="2126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Cache Tag   </a:t>
              </a:r>
              <a:endParaRPr kumimoji="0" lang="en-US" sz="4400" b="0" i="0" u="none" strike="noStrike" cap="none" normalizeH="0" baseline="0" smtClean="0">
                <a:ln>
                  <a:noFill/>
                </a:ln>
                <a:solidFill>
                  <a:schemeClr val="tx1"/>
                </a:solidFill>
                <a:effectLst/>
                <a:latin typeface="Arial" pitchFamily="34" charset="0"/>
                <a:cs typeface="Arial" pitchFamily="34" charset="0"/>
              </a:endParaRPr>
            </a:p>
          </p:txBody>
        </p:sp>
        <p:sp>
          <p:nvSpPr>
            <p:cNvPr id="16422" name="Rectangle 38"/>
            <p:cNvSpPr>
              <a:spLocks noChangeArrowheads="1"/>
            </p:cNvSpPr>
            <p:nvPr/>
          </p:nvSpPr>
          <p:spPr bwMode="auto">
            <a:xfrm>
              <a:off x="2610" y="9829"/>
              <a:ext cx="658" cy="468"/>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4400"/>
            </a:p>
          </p:txBody>
        </p:sp>
        <p:sp>
          <p:nvSpPr>
            <p:cNvPr id="16421" name="Text Box 37"/>
            <p:cNvSpPr txBox="1">
              <a:spLocks noChangeArrowheads="1"/>
            </p:cNvSpPr>
            <p:nvPr/>
          </p:nvSpPr>
          <p:spPr bwMode="auto">
            <a:xfrm>
              <a:off x="3345" y="9939"/>
              <a:ext cx="935" cy="222"/>
            </a:xfrm>
            <a:prstGeom prst="rect">
              <a:avLst/>
            </a:prstGeom>
            <a:noFill/>
            <a:ln w="9525">
              <a:noFill/>
              <a:miter lim="800000"/>
              <a:headEnd/>
              <a:tailEnd/>
            </a:ln>
          </p:spPr>
          <p:txBody>
            <a:bodyPr vert="horz" wrap="square" lIns="42520" tIns="21260" rIns="42520" bIns="2126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Cache Index        </a:t>
              </a:r>
              <a:endParaRPr kumimoji="0" lang="en-US" sz="4400" b="0" i="0" u="none" strike="noStrike" cap="none" normalizeH="0" baseline="0" smtClean="0">
                <a:ln>
                  <a:noFill/>
                </a:ln>
                <a:solidFill>
                  <a:schemeClr val="tx1"/>
                </a:solidFill>
                <a:effectLst/>
                <a:latin typeface="Arial" pitchFamily="34" charset="0"/>
                <a:cs typeface="Arial" pitchFamily="34" charset="0"/>
              </a:endParaRPr>
            </a:p>
          </p:txBody>
        </p:sp>
        <p:sp>
          <p:nvSpPr>
            <p:cNvPr id="16420" name="Rectangle 36"/>
            <p:cNvSpPr>
              <a:spLocks noChangeArrowheads="1"/>
            </p:cNvSpPr>
            <p:nvPr/>
          </p:nvSpPr>
          <p:spPr bwMode="auto">
            <a:xfrm>
              <a:off x="3268" y="9829"/>
              <a:ext cx="1079" cy="468"/>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4400"/>
            </a:p>
          </p:txBody>
        </p:sp>
        <p:sp>
          <p:nvSpPr>
            <p:cNvPr id="16419" name="Text Box 35"/>
            <p:cNvSpPr txBox="1">
              <a:spLocks noChangeArrowheads="1"/>
            </p:cNvSpPr>
            <p:nvPr/>
          </p:nvSpPr>
          <p:spPr bwMode="auto">
            <a:xfrm>
              <a:off x="4748" y="9805"/>
              <a:ext cx="516" cy="222"/>
            </a:xfrm>
            <a:prstGeom prst="rect">
              <a:avLst/>
            </a:prstGeom>
            <a:noFill/>
            <a:ln w="9525">
              <a:noFill/>
              <a:miter lim="800000"/>
              <a:headEnd/>
              <a:tailEnd/>
            </a:ln>
          </p:spPr>
          <p:txBody>
            <a:bodyPr vert="horz" wrap="square" lIns="42520" tIns="21260" rIns="42520" bIns="2126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Valid  </a:t>
              </a:r>
              <a:endParaRPr kumimoji="0" lang="en-US" sz="4400" b="0" i="0" u="none" strike="noStrike" cap="none" normalizeH="0" baseline="0" smtClean="0">
                <a:ln>
                  <a:noFill/>
                </a:ln>
                <a:solidFill>
                  <a:schemeClr val="tx1"/>
                </a:solidFill>
                <a:effectLst/>
                <a:latin typeface="Arial" pitchFamily="34" charset="0"/>
                <a:cs typeface="Arial" pitchFamily="34" charset="0"/>
              </a:endParaRPr>
            </a:p>
          </p:txBody>
        </p:sp>
        <p:sp>
          <p:nvSpPr>
            <p:cNvPr id="16418" name="Text Box 34"/>
            <p:cNvSpPr txBox="1">
              <a:spLocks noChangeArrowheads="1"/>
            </p:cNvSpPr>
            <p:nvPr/>
          </p:nvSpPr>
          <p:spPr bwMode="auto">
            <a:xfrm>
              <a:off x="5612" y="9805"/>
              <a:ext cx="472" cy="222"/>
            </a:xfrm>
            <a:prstGeom prst="rect">
              <a:avLst/>
            </a:prstGeom>
            <a:noFill/>
            <a:ln w="9525">
              <a:noFill/>
              <a:miter lim="800000"/>
              <a:headEnd/>
              <a:tailEnd/>
            </a:ln>
          </p:spPr>
          <p:txBody>
            <a:bodyPr vert="horz" wrap="square" lIns="42520" tIns="21260" rIns="42520" bIns="2126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Tag   </a:t>
              </a:r>
              <a:endParaRPr kumimoji="0" lang="en-US" sz="4400" b="0" i="0" u="none" strike="noStrike" cap="none" normalizeH="0" baseline="0" smtClean="0">
                <a:ln>
                  <a:noFill/>
                </a:ln>
                <a:solidFill>
                  <a:schemeClr val="tx1"/>
                </a:solidFill>
                <a:effectLst/>
                <a:latin typeface="Arial" pitchFamily="34" charset="0"/>
                <a:cs typeface="Arial" pitchFamily="34" charset="0"/>
              </a:endParaRPr>
            </a:p>
          </p:txBody>
        </p:sp>
        <p:sp>
          <p:nvSpPr>
            <p:cNvPr id="16417" name="Text Box 33"/>
            <p:cNvSpPr txBox="1">
              <a:spLocks noChangeArrowheads="1"/>
            </p:cNvSpPr>
            <p:nvPr/>
          </p:nvSpPr>
          <p:spPr bwMode="auto">
            <a:xfrm>
              <a:off x="6662" y="9805"/>
              <a:ext cx="1694" cy="222"/>
            </a:xfrm>
            <a:prstGeom prst="rect">
              <a:avLst/>
            </a:prstGeom>
            <a:noFill/>
            <a:ln w="9525">
              <a:noFill/>
              <a:miter lim="800000"/>
              <a:headEnd/>
              <a:tailEnd/>
            </a:ln>
          </p:spPr>
          <p:txBody>
            <a:bodyPr vert="horz" wrap="square" lIns="42520" tIns="21260" rIns="42520" bIns="2126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                    Data             </a:t>
              </a:r>
              <a:endParaRPr kumimoji="0" lang="en-US" sz="4400" b="0" i="0" u="none" strike="noStrike" cap="none" normalizeH="0" baseline="0" smtClean="0">
                <a:ln>
                  <a:noFill/>
                </a:ln>
                <a:solidFill>
                  <a:schemeClr val="tx1"/>
                </a:solidFill>
                <a:effectLst/>
                <a:latin typeface="Arial" pitchFamily="34" charset="0"/>
                <a:cs typeface="Arial" pitchFamily="34" charset="0"/>
              </a:endParaRPr>
            </a:p>
          </p:txBody>
        </p:sp>
        <p:sp>
          <p:nvSpPr>
            <p:cNvPr id="16416" name="Rectangle 32"/>
            <p:cNvSpPr>
              <a:spLocks noChangeArrowheads="1"/>
            </p:cNvSpPr>
            <p:nvPr/>
          </p:nvSpPr>
          <p:spPr bwMode="auto">
            <a:xfrm>
              <a:off x="4548" y="10139"/>
              <a:ext cx="802" cy="468"/>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4400"/>
            </a:p>
          </p:txBody>
        </p:sp>
        <p:sp>
          <p:nvSpPr>
            <p:cNvPr id="16415" name="Rectangle 31"/>
            <p:cNvSpPr>
              <a:spLocks noChangeArrowheads="1"/>
            </p:cNvSpPr>
            <p:nvPr/>
          </p:nvSpPr>
          <p:spPr bwMode="auto">
            <a:xfrm>
              <a:off x="5350" y="10139"/>
              <a:ext cx="801" cy="468"/>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4400"/>
            </a:p>
          </p:txBody>
        </p:sp>
        <p:sp>
          <p:nvSpPr>
            <p:cNvPr id="16414" name="Rectangle 30"/>
            <p:cNvSpPr>
              <a:spLocks noChangeArrowheads="1"/>
            </p:cNvSpPr>
            <p:nvPr/>
          </p:nvSpPr>
          <p:spPr bwMode="auto">
            <a:xfrm>
              <a:off x="6151" y="10139"/>
              <a:ext cx="2939" cy="468"/>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4400"/>
            </a:p>
          </p:txBody>
        </p:sp>
        <p:sp>
          <p:nvSpPr>
            <p:cNvPr id="16413" name="Rectangle 29" descr="Dark upward diagonal"/>
            <p:cNvSpPr>
              <a:spLocks noChangeArrowheads="1"/>
            </p:cNvSpPr>
            <p:nvPr/>
          </p:nvSpPr>
          <p:spPr bwMode="auto">
            <a:xfrm>
              <a:off x="4547" y="10608"/>
              <a:ext cx="801" cy="467"/>
            </a:xfrm>
            <a:prstGeom prst="rect">
              <a:avLst/>
            </a:prstGeom>
            <a:pattFill prst="dkUpDiag">
              <a:fgClr>
                <a:srgbClr val="000000"/>
              </a:fgClr>
              <a:bgClr>
                <a:srgbClr val="FFFFFF"/>
              </a:bgClr>
            </a:patt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4400"/>
            </a:p>
          </p:txBody>
        </p:sp>
        <p:sp>
          <p:nvSpPr>
            <p:cNvPr id="16412" name="Rectangle 28" descr="Dark upward diagonal"/>
            <p:cNvSpPr>
              <a:spLocks noChangeArrowheads="1"/>
            </p:cNvSpPr>
            <p:nvPr/>
          </p:nvSpPr>
          <p:spPr bwMode="auto">
            <a:xfrm>
              <a:off x="5350" y="10608"/>
              <a:ext cx="801" cy="467"/>
            </a:xfrm>
            <a:prstGeom prst="rect">
              <a:avLst/>
            </a:prstGeom>
            <a:pattFill prst="dkUpDiag">
              <a:fgClr>
                <a:srgbClr val="000000"/>
              </a:fgClr>
              <a:bgClr>
                <a:srgbClr val="FFFFFF"/>
              </a:bgClr>
            </a:patt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4400"/>
            </a:p>
          </p:txBody>
        </p:sp>
        <p:sp>
          <p:nvSpPr>
            <p:cNvPr id="16411" name="Rectangle 27" descr="Dark upward diagonal"/>
            <p:cNvSpPr>
              <a:spLocks noChangeArrowheads="1"/>
            </p:cNvSpPr>
            <p:nvPr/>
          </p:nvSpPr>
          <p:spPr bwMode="auto">
            <a:xfrm>
              <a:off x="6151" y="10608"/>
              <a:ext cx="2939" cy="467"/>
            </a:xfrm>
            <a:prstGeom prst="rect">
              <a:avLst/>
            </a:prstGeom>
            <a:pattFill prst="dkUpDiag">
              <a:fgClr>
                <a:srgbClr val="000000"/>
              </a:fgClr>
              <a:bgClr>
                <a:srgbClr val="FFFFFF"/>
              </a:bgClr>
            </a:patt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4400"/>
            </a:p>
          </p:txBody>
        </p:sp>
        <p:sp>
          <p:nvSpPr>
            <p:cNvPr id="16410" name="Rectangle 26"/>
            <p:cNvSpPr>
              <a:spLocks noChangeArrowheads="1"/>
            </p:cNvSpPr>
            <p:nvPr/>
          </p:nvSpPr>
          <p:spPr bwMode="auto">
            <a:xfrm>
              <a:off x="4548" y="11074"/>
              <a:ext cx="802" cy="467"/>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4400"/>
            </a:p>
          </p:txBody>
        </p:sp>
        <p:sp>
          <p:nvSpPr>
            <p:cNvPr id="16409" name="Rectangle 25"/>
            <p:cNvSpPr>
              <a:spLocks noChangeArrowheads="1"/>
            </p:cNvSpPr>
            <p:nvPr/>
          </p:nvSpPr>
          <p:spPr bwMode="auto">
            <a:xfrm>
              <a:off x="5350" y="11074"/>
              <a:ext cx="801" cy="467"/>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4400"/>
            </a:p>
          </p:txBody>
        </p:sp>
        <p:sp>
          <p:nvSpPr>
            <p:cNvPr id="16408" name="Rectangle 24"/>
            <p:cNvSpPr>
              <a:spLocks noChangeArrowheads="1"/>
            </p:cNvSpPr>
            <p:nvPr/>
          </p:nvSpPr>
          <p:spPr bwMode="auto">
            <a:xfrm>
              <a:off x="6151" y="11074"/>
              <a:ext cx="2939" cy="467"/>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4400"/>
            </a:p>
          </p:txBody>
        </p:sp>
        <p:sp>
          <p:nvSpPr>
            <p:cNvPr id="16407" name="Rectangle 23"/>
            <p:cNvSpPr>
              <a:spLocks noChangeArrowheads="1"/>
            </p:cNvSpPr>
            <p:nvPr/>
          </p:nvSpPr>
          <p:spPr bwMode="auto">
            <a:xfrm>
              <a:off x="4547" y="11542"/>
              <a:ext cx="801" cy="468"/>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4400"/>
            </a:p>
          </p:txBody>
        </p:sp>
        <p:sp>
          <p:nvSpPr>
            <p:cNvPr id="16406" name="Rectangle 22"/>
            <p:cNvSpPr>
              <a:spLocks noChangeArrowheads="1"/>
            </p:cNvSpPr>
            <p:nvPr/>
          </p:nvSpPr>
          <p:spPr bwMode="auto">
            <a:xfrm>
              <a:off x="5350" y="11542"/>
              <a:ext cx="801" cy="468"/>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4400"/>
            </a:p>
          </p:txBody>
        </p:sp>
        <p:sp>
          <p:nvSpPr>
            <p:cNvPr id="16405" name="Rectangle 21"/>
            <p:cNvSpPr>
              <a:spLocks noChangeArrowheads="1"/>
            </p:cNvSpPr>
            <p:nvPr/>
          </p:nvSpPr>
          <p:spPr bwMode="auto">
            <a:xfrm>
              <a:off x="6151" y="11542"/>
              <a:ext cx="2939" cy="468"/>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4400"/>
            </a:p>
          </p:txBody>
        </p:sp>
        <p:sp>
          <p:nvSpPr>
            <p:cNvPr id="16404" name="Text Box 20"/>
            <p:cNvSpPr txBox="1">
              <a:spLocks noChangeArrowheads="1"/>
            </p:cNvSpPr>
            <p:nvPr/>
          </p:nvSpPr>
          <p:spPr bwMode="auto">
            <a:xfrm>
              <a:off x="4813" y="11050"/>
              <a:ext cx="171" cy="378"/>
            </a:xfrm>
            <a:prstGeom prst="rect">
              <a:avLst/>
            </a:prstGeom>
            <a:noFill/>
            <a:ln w="9525">
              <a:noFill/>
              <a:miter lim="800000"/>
              <a:headEnd/>
              <a:tailEnd/>
            </a:ln>
          </p:spPr>
          <p:txBody>
            <a:bodyPr vert="horz" wrap="square" lIns="42520" tIns="21260" rIns="42520" bIns="2126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a:t>
              </a:r>
              <a:endParaRPr kumimoji="0" lang="en-US" sz="12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a:t>
              </a:r>
              <a:endParaRPr kumimoji="0" lang="en-US" sz="4400" b="0" i="0" u="none" strike="noStrike" cap="none" normalizeH="0" baseline="0" smtClean="0">
                <a:ln>
                  <a:noFill/>
                </a:ln>
                <a:solidFill>
                  <a:schemeClr val="tx1"/>
                </a:solidFill>
                <a:effectLst/>
                <a:latin typeface="Arial" pitchFamily="34" charset="0"/>
                <a:cs typeface="Arial" pitchFamily="34" charset="0"/>
              </a:endParaRPr>
            </a:p>
          </p:txBody>
        </p:sp>
        <p:sp>
          <p:nvSpPr>
            <p:cNvPr id="16403" name="Text Box 19"/>
            <p:cNvSpPr txBox="1">
              <a:spLocks noChangeArrowheads="1"/>
            </p:cNvSpPr>
            <p:nvPr/>
          </p:nvSpPr>
          <p:spPr bwMode="auto">
            <a:xfrm>
              <a:off x="5582" y="11075"/>
              <a:ext cx="169" cy="378"/>
            </a:xfrm>
            <a:prstGeom prst="rect">
              <a:avLst/>
            </a:prstGeom>
            <a:noFill/>
            <a:ln w="9525">
              <a:noFill/>
              <a:miter lim="800000"/>
              <a:headEnd/>
              <a:tailEnd/>
            </a:ln>
          </p:spPr>
          <p:txBody>
            <a:bodyPr vert="horz" wrap="square" lIns="42520" tIns="21260" rIns="42520" bIns="2126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a:t>
              </a:r>
              <a:endParaRPr kumimoji="0" lang="en-US" sz="12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a:t>
              </a:r>
              <a:endParaRPr kumimoji="0" lang="en-US" sz="4400" b="0" i="0" u="none" strike="noStrike" cap="none" normalizeH="0" baseline="0" smtClean="0">
                <a:ln>
                  <a:noFill/>
                </a:ln>
                <a:solidFill>
                  <a:schemeClr val="tx1"/>
                </a:solidFill>
                <a:effectLst/>
                <a:latin typeface="Arial" pitchFamily="34" charset="0"/>
                <a:cs typeface="Arial" pitchFamily="34" charset="0"/>
              </a:endParaRPr>
            </a:p>
          </p:txBody>
        </p:sp>
        <p:sp>
          <p:nvSpPr>
            <p:cNvPr id="16402" name="Text Box 18"/>
            <p:cNvSpPr txBox="1">
              <a:spLocks noChangeArrowheads="1"/>
            </p:cNvSpPr>
            <p:nvPr/>
          </p:nvSpPr>
          <p:spPr bwMode="auto">
            <a:xfrm>
              <a:off x="7450" y="11075"/>
              <a:ext cx="170" cy="378"/>
            </a:xfrm>
            <a:prstGeom prst="rect">
              <a:avLst/>
            </a:prstGeom>
            <a:noFill/>
            <a:ln w="9525">
              <a:noFill/>
              <a:miter lim="800000"/>
              <a:headEnd/>
              <a:tailEnd/>
            </a:ln>
          </p:spPr>
          <p:txBody>
            <a:bodyPr vert="horz" wrap="square" lIns="42520" tIns="21260" rIns="42520" bIns="2126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a:t>
              </a:r>
              <a:endParaRPr kumimoji="0" lang="en-US" sz="12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a:t>
              </a:r>
              <a:endParaRPr kumimoji="0" lang="en-US" sz="4400" b="0" i="0" u="none" strike="noStrike" cap="none" normalizeH="0" baseline="0" smtClean="0">
                <a:ln>
                  <a:noFill/>
                </a:ln>
                <a:solidFill>
                  <a:schemeClr val="tx1"/>
                </a:solidFill>
                <a:effectLst/>
                <a:latin typeface="Arial" pitchFamily="34" charset="0"/>
                <a:cs typeface="Arial" pitchFamily="34" charset="0"/>
              </a:endParaRPr>
            </a:p>
          </p:txBody>
        </p:sp>
        <p:sp>
          <p:nvSpPr>
            <p:cNvPr id="16401" name="AutoShape 17"/>
            <p:cNvSpPr>
              <a:spLocks noChangeShapeType="1"/>
            </p:cNvSpPr>
            <p:nvPr/>
          </p:nvSpPr>
          <p:spPr bwMode="auto">
            <a:xfrm rot="16200000" flipH="1">
              <a:off x="3910" y="10195"/>
              <a:ext cx="535" cy="739"/>
            </a:xfrm>
            <a:prstGeom prst="bentConnector2">
              <a:avLst/>
            </a:prstGeom>
            <a:noFill/>
            <a:ln w="38100">
              <a:solidFill>
                <a:srgbClr val="FF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4400"/>
            </a:p>
          </p:txBody>
        </p:sp>
        <p:sp>
          <p:nvSpPr>
            <p:cNvPr id="16400" name="Rectangle 16"/>
            <p:cNvSpPr>
              <a:spLocks noChangeArrowheads="1"/>
            </p:cNvSpPr>
            <p:nvPr/>
          </p:nvSpPr>
          <p:spPr bwMode="auto">
            <a:xfrm>
              <a:off x="5483" y="12611"/>
              <a:ext cx="535" cy="534"/>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4400"/>
            </a:p>
          </p:txBody>
        </p:sp>
        <p:sp>
          <p:nvSpPr>
            <p:cNvPr id="16399" name="AutoShape 15"/>
            <p:cNvSpPr>
              <a:spLocks noChangeShapeType="1"/>
            </p:cNvSpPr>
            <p:nvPr/>
          </p:nvSpPr>
          <p:spPr bwMode="auto">
            <a:xfrm rot="16200000" flipH="1">
              <a:off x="2920" y="10316"/>
              <a:ext cx="2581" cy="2544"/>
            </a:xfrm>
            <a:prstGeom prst="bentConnector2">
              <a:avLst/>
            </a:prstGeom>
            <a:noFill/>
            <a:ln w="38100">
              <a:solidFill>
                <a:srgbClr val="FF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4400"/>
            </a:p>
          </p:txBody>
        </p:sp>
        <p:sp>
          <p:nvSpPr>
            <p:cNvPr id="16398" name="Text Box 14"/>
            <p:cNvSpPr txBox="1">
              <a:spLocks noChangeArrowheads="1"/>
            </p:cNvSpPr>
            <p:nvPr/>
          </p:nvSpPr>
          <p:spPr bwMode="auto">
            <a:xfrm>
              <a:off x="5674" y="12720"/>
              <a:ext cx="211" cy="222"/>
            </a:xfrm>
            <a:prstGeom prst="rect">
              <a:avLst/>
            </a:prstGeom>
            <a:noFill/>
            <a:ln w="9525">
              <a:noFill/>
              <a:miter lim="800000"/>
              <a:headEnd/>
              <a:tailEnd/>
            </a:ln>
          </p:spPr>
          <p:txBody>
            <a:bodyPr vert="horz" wrap="square" lIns="42520" tIns="21260" rIns="42520" bIns="2126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a:t>
              </a:r>
              <a:endParaRPr kumimoji="0" lang="en-US" sz="4400" b="0" i="0" u="none" strike="noStrike" cap="none" normalizeH="0" baseline="0" smtClean="0">
                <a:ln>
                  <a:noFill/>
                </a:ln>
                <a:solidFill>
                  <a:schemeClr val="tx1"/>
                </a:solidFill>
                <a:effectLst/>
                <a:latin typeface="Arial" pitchFamily="34" charset="0"/>
                <a:cs typeface="Arial" pitchFamily="34" charset="0"/>
              </a:endParaRPr>
            </a:p>
          </p:txBody>
        </p:sp>
        <p:sp>
          <p:nvSpPr>
            <p:cNvPr id="16396" name="Line 12"/>
            <p:cNvSpPr>
              <a:spLocks noChangeShapeType="1"/>
            </p:cNvSpPr>
            <p:nvPr/>
          </p:nvSpPr>
          <p:spPr bwMode="auto">
            <a:xfrm>
              <a:off x="6025" y="12878"/>
              <a:ext cx="557" cy="0"/>
            </a:xfrm>
            <a:prstGeom prst="line">
              <a:avLst/>
            </a:prstGeom>
            <a:noFill/>
            <a:ln w="38100">
              <a:solidFill>
                <a:srgbClr val="FF0000"/>
              </a:solidFill>
              <a:round/>
              <a:headEnd/>
              <a:tailEnd/>
            </a:ln>
          </p:spPr>
          <p:txBody>
            <a:bodyPr vert="horz" wrap="square" lIns="91440" tIns="45720" rIns="91440" bIns="45720" numCol="1" anchor="t" anchorCtr="0" compatLnSpc="1">
              <a:prstTxWarp prst="textNoShape">
                <a:avLst/>
              </a:prstTxWarp>
            </a:bodyPr>
            <a:lstStyle/>
            <a:p>
              <a:endParaRPr lang="en-US" sz="4400"/>
            </a:p>
          </p:txBody>
        </p:sp>
        <p:sp>
          <p:nvSpPr>
            <p:cNvPr id="16395" name="Line 11"/>
            <p:cNvSpPr>
              <a:spLocks noChangeShapeType="1"/>
            </p:cNvSpPr>
            <p:nvPr/>
          </p:nvSpPr>
          <p:spPr bwMode="auto">
            <a:xfrm>
              <a:off x="4948" y="11050"/>
              <a:ext cx="1" cy="1294"/>
            </a:xfrm>
            <a:prstGeom prst="line">
              <a:avLst/>
            </a:prstGeom>
            <a:noFill/>
            <a:ln w="38100">
              <a:solidFill>
                <a:srgbClr val="FF0000"/>
              </a:solidFill>
              <a:round/>
              <a:headEnd/>
              <a:tailEnd/>
            </a:ln>
          </p:spPr>
          <p:txBody>
            <a:bodyPr vert="horz" wrap="square" lIns="91440" tIns="45720" rIns="91440" bIns="45720" numCol="1" anchor="t" anchorCtr="0" compatLnSpc="1">
              <a:prstTxWarp prst="textNoShape">
                <a:avLst/>
              </a:prstTxWarp>
            </a:bodyPr>
            <a:lstStyle/>
            <a:p>
              <a:endParaRPr lang="en-US" sz="4400"/>
            </a:p>
          </p:txBody>
        </p:sp>
        <p:sp>
          <p:nvSpPr>
            <p:cNvPr id="16394" name="Line 10"/>
            <p:cNvSpPr>
              <a:spLocks noChangeShapeType="1"/>
            </p:cNvSpPr>
            <p:nvPr/>
          </p:nvSpPr>
          <p:spPr bwMode="auto">
            <a:xfrm>
              <a:off x="4948" y="12344"/>
              <a:ext cx="1404" cy="0"/>
            </a:xfrm>
            <a:prstGeom prst="line">
              <a:avLst/>
            </a:prstGeom>
            <a:noFill/>
            <a:ln w="38100">
              <a:solidFill>
                <a:srgbClr val="FF0000"/>
              </a:solidFill>
              <a:round/>
              <a:headEnd/>
              <a:tailEnd/>
            </a:ln>
          </p:spPr>
          <p:txBody>
            <a:bodyPr vert="horz" wrap="square" lIns="91440" tIns="45720" rIns="91440" bIns="45720" numCol="1" anchor="t" anchorCtr="0" compatLnSpc="1">
              <a:prstTxWarp prst="textNoShape">
                <a:avLst/>
              </a:prstTxWarp>
            </a:bodyPr>
            <a:lstStyle/>
            <a:p>
              <a:endParaRPr lang="en-US" sz="4400"/>
            </a:p>
          </p:txBody>
        </p:sp>
        <p:sp>
          <p:nvSpPr>
            <p:cNvPr id="16393" name="Line 9"/>
            <p:cNvSpPr>
              <a:spLocks noChangeShapeType="1"/>
            </p:cNvSpPr>
            <p:nvPr/>
          </p:nvSpPr>
          <p:spPr bwMode="auto">
            <a:xfrm>
              <a:off x="6352" y="12344"/>
              <a:ext cx="0" cy="401"/>
            </a:xfrm>
            <a:prstGeom prst="line">
              <a:avLst/>
            </a:prstGeom>
            <a:noFill/>
            <a:ln w="38100">
              <a:solidFill>
                <a:srgbClr val="FF0000"/>
              </a:solidFill>
              <a:round/>
              <a:headEnd/>
              <a:tailEnd/>
            </a:ln>
          </p:spPr>
          <p:txBody>
            <a:bodyPr vert="horz" wrap="square" lIns="91440" tIns="45720" rIns="91440" bIns="45720" numCol="1" anchor="t" anchorCtr="0" compatLnSpc="1">
              <a:prstTxWarp prst="textNoShape">
                <a:avLst/>
              </a:prstTxWarp>
            </a:bodyPr>
            <a:lstStyle/>
            <a:p>
              <a:endParaRPr lang="en-US" sz="4400"/>
            </a:p>
          </p:txBody>
        </p:sp>
        <p:sp>
          <p:nvSpPr>
            <p:cNvPr id="16392" name="Line 8"/>
            <p:cNvSpPr>
              <a:spLocks noChangeShapeType="1"/>
            </p:cNvSpPr>
            <p:nvPr/>
          </p:nvSpPr>
          <p:spPr bwMode="auto">
            <a:xfrm>
              <a:off x="6952" y="12811"/>
              <a:ext cx="1136" cy="0"/>
            </a:xfrm>
            <a:prstGeom prst="line">
              <a:avLst/>
            </a:prstGeom>
            <a:noFill/>
            <a:ln w="38100">
              <a:solidFill>
                <a:srgbClr val="FF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4400"/>
            </a:p>
          </p:txBody>
        </p:sp>
        <p:sp>
          <p:nvSpPr>
            <p:cNvPr id="16391" name="Text Box 7"/>
            <p:cNvSpPr txBox="1">
              <a:spLocks noChangeArrowheads="1"/>
            </p:cNvSpPr>
            <p:nvPr/>
          </p:nvSpPr>
          <p:spPr bwMode="auto">
            <a:xfrm>
              <a:off x="8155" y="12678"/>
              <a:ext cx="293" cy="222"/>
            </a:xfrm>
            <a:prstGeom prst="rect">
              <a:avLst/>
            </a:prstGeom>
            <a:noFill/>
            <a:ln w="9525">
              <a:noFill/>
              <a:miter lim="800000"/>
              <a:headEnd/>
              <a:tailEnd/>
            </a:ln>
          </p:spPr>
          <p:txBody>
            <a:bodyPr vert="horz" wrap="square" lIns="42520" tIns="21260" rIns="42520" bIns="2126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hit</a:t>
              </a:r>
              <a:endParaRPr kumimoji="0" lang="en-US" sz="4400" b="0" i="0" u="none" strike="noStrike" cap="none" normalizeH="0" baseline="0" smtClean="0">
                <a:ln>
                  <a:noFill/>
                </a:ln>
                <a:solidFill>
                  <a:schemeClr val="tx1"/>
                </a:solidFill>
                <a:effectLst/>
                <a:latin typeface="Arial" pitchFamily="34" charset="0"/>
                <a:cs typeface="Arial" pitchFamily="34" charset="0"/>
              </a:endParaRPr>
            </a:p>
          </p:txBody>
        </p:sp>
        <p:sp>
          <p:nvSpPr>
            <p:cNvPr id="16390" name="Line 6"/>
            <p:cNvSpPr>
              <a:spLocks noChangeShapeType="1"/>
            </p:cNvSpPr>
            <p:nvPr/>
          </p:nvSpPr>
          <p:spPr bwMode="auto">
            <a:xfrm>
              <a:off x="7555" y="11075"/>
              <a:ext cx="0" cy="1269"/>
            </a:xfrm>
            <a:prstGeom prst="line">
              <a:avLst/>
            </a:prstGeom>
            <a:noFill/>
            <a:ln w="38100">
              <a:solidFill>
                <a:srgbClr val="FF0000"/>
              </a:solidFill>
              <a:round/>
              <a:headEnd/>
              <a:tailEnd/>
            </a:ln>
          </p:spPr>
          <p:txBody>
            <a:bodyPr vert="horz" wrap="square" lIns="91440" tIns="45720" rIns="91440" bIns="45720" numCol="1" anchor="t" anchorCtr="0" compatLnSpc="1">
              <a:prstTxWarp prst="textNoShape">
                <a:avLst/>
              </a:prstTxWarp>
            </a:bodyPr>
            <a:lstStyle/>
            <a:p>
              <a:endParaRPr lang="en-US" sz="4400"/>
            </a:p>
          </p:txBody>
        </p:sp>
        <p:sp>
          <p:nvSpPr>
            <p:cNvPr id="16389" name="Line 5"/>
            <p:cNvSpPr>
              <a:spLocks noChangeShapeType="1"/>
            </p:cNvSpPr>
            <p:nvPr/>
          </p:nvSpPr>
          <p:spPr bwMode="auto">
            <a:xfrm>
              <a:off x="7555" y="12344"/>
              <a:ext cx="934" cy="0"/>
            </a:xfrm>
            <a:prstGeom prst="line">
              <a:avLst/>
            </a:prstGeom>
            <a:noFill/>
            <a:ln w="38100">
              <a:solidFill>
                <a:srgbClr val="FF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4400"/>
            </a:p>
          </p:txBody>
        </p:sp>
        <p:sp>
          <p:nvSpPr>
            <p:cNvPr id="16388" name="Text Box 4"/>
            <p:cNvSpPr txBox="1">
              <a:spLocks noChangeArrowheads="1"/>
            </p:cNvSpPr>
            <p:nvPr/>
          </p:nvSpPr>
          <p:spPr bwMode="auto">
            <a:xfrm>
              <a:off x="8622" y="12185"/>
              <a:ext cx="416" cy="533"/>
            </a:xfrm>
            <a:prstGeom prst="rect">
              <a:avLst/>
            </a:prstGeom>
            <a:noFill/>
            <a:ln w="9525">
              <a:noFill/>
              <a:miter lim="800000"/>
              <a:headEnd/>
              <a:tailEnd/>
            </a:ln>
          </p:spPr>
          <p:txBody>
            <a:bodyPr vert="horz" wrap="square" lIns="42520" tIns="21260" rIns="42520" bIns="2126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Data</a:t>
              </a:r>
              <a:endParaRPr kumimoji="0" lang="en-US" sz="12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To</a:t>
              </a:r>
              <a:endParaRPr kumimoji="0" lang="en-US" sz="12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CPU</a:t>
              </a:r>
              <a:endParaRPr kumimoji="0" lang="en-US" sz="4400" b="0" i="0" u="none" strike="noStrike" cap="none" normalizeH="0" baseline="0" smtClean="0">
                <a:ln>
                  <a:noFill/>
                </a:ln>
                <a:solidFill>
                  <a:schemeClr val="tx1"/>
                </a:solidFill>
                <a:effectLst/>
                <a:latin typeface="Arial" pitchFamily="34" charset="0"/>
                <a:cs typeface="Arial" pitchFamily="34" charset="0"/>
              </a:endParaRPr>
            </a:p>
          </p:txBody>
        </p:sp>
        <p:sp>
          <p:nvSpPr>
            <p:cNvPr id="16387" name="Text Box 3"/>
            <p:cNvSpPr txBox="1">
              <a:spLocks noChangeArrowheads="1"/>
            </p:cNvSpPr>
            <p:nvPr/>
          </p:nvSpPr>
          <p:spPr bwMode="auto">
            <a:xfrm>
              <a:off x="2322" y="9375"/>
              <a:ext cx="2160" cy="36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Memory address</a:t>
              </a:r>
              <a:endParaRPr kumimoji="0" lang="en-US" sz="4400" b="0" i="0" u="none" strike="noStrike" cap="none" normalizeH="0" baseline="0" smtClean="0">
                <a:ln>
                  <a:noFill/>
                </a:ln>
                <a:solidFill>
                  <a:schemeClr val="tx1"/>
                </a:solidFill>
                <a:effectLst/>
                <a:latin typeface="Arial" pitchFamily="34" charset="0"/>
                <a:cs typeface="Arial" pitchFamily="34" charset="0"/>
              </a:endParaRPr>
            </a:p>
          </p:txBody>
        </p:sp>
        <p:sp>
          <p:nvSpPr>
            <p:cNvPr id="16386" name="AutoShape 2"/>
            <p:cNvSpPr>
              <a:spLocks noChangeShapeType="1"/>
            </p:cNvSpPr>
            <p:nvPr/>
          </p:nvSpPr>
          <p:spPr bwMode="auto">
            <a:xfrm>
              <a:off x="5751" y="11074"/>
              <a:ext cx="1" cy="1537"/>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4400"/>
            </a:p>
          </p:txBody>
        </p:sp>
      </p:grpSp>
      <p:sp>
        <p:nvSpPr>
          <p:cNvPr id="45" name="Flowchart: Delay 44"/>
          <p:cNvSpPr/>
          <p:nvPr/>
        </p:nvSpPr>
        <p:spPr>
          <a:xfrm>
            <a:off x="5572229" y="5678782"/>
            <a:ext cx="409471" cy="404963"/>
          </a:xfrm>
          <a:prstGeom prst="flowChartDelay">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5313319" y="5813592"/>
            <a:ext cx="258910"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Does the caching concept described so far exploit</a:t>
            </a:r>
          </a:p>
          <a:p>
            <a:pPr marL="514350" indent="-514350">
              <a:buFont typeface="+mj-lt"/>
              <a:buAutoNum type="arabicPeriod"/>
            </a:pPr>
            <a:r>
              <a:rPr lang="en-US" dirty="0" smtClean="0"/>
              <a:t>Temporal locality</a:t>
            </a:r>
          </a:p>
          <a:p>
            <a:pPr marL="514350" indent="-514350">
              <a:buFont typeface="+mj-lt"/>
              <a:buAutoNum type="arabicPeriod"/>
            </a:pPr>
            <a:r>
              <a:rPr lang="en-US" dirty="0" smtClean="0"/>
              <a:t>Spatial locality</a:t>
            </a:r>
          </a:p>
          <a:p>
            <a:pPr marL="514350" indent="-514350">
              <a:buFont typeface="+mj-lt"/>
              <a:buAutoNum type="arabicPeriod"/>
            </a:pPr>
            <a:r>
              <a:rPr lang="en-US" dirty="0" smtClean="0"/>
              <a:t>Working set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9.7 Repercussion on pipelined processor design</a:t>
            </a:r>
            <a:endParaRPr lang="en-US" dirty="0"/>
          </a:p>
        </p:txBody>
      </p:sp>
      <p:sp>
        <p:nvSpPr>
          <p:cNvPr id="47" name="Content Placeholder 46"/>
          <p:cNvSpPr>
            <a:spLocks noGrp="1"/>
          </p:cNvSpPr>
          <p:nvPr>
            <p:ph idx="1"/>
          </p:nvPr>
        </p:nvSpPr>
        <p:spPr>
          <a:xfrm>
            <a:off x="457200" y="4286250"/>
            <a:ext cx="8229600" cy="1839913"/>
          </a:xfrm>
        </p:spPr>
        <p:txBody>
          <a:bodyPr>
            <a:noAutofit/>
          </a:bodyPr>
          <a:lstStyle/>
          <a:p>
            <a:r>
              <a:rPr lang="en-US" sz="2400" dirty="0" smtClean="0"/>
              <a:t>Miss on I-Cache: Insert bubbles until contents supplied</a:t>
            </a:r>
          </a:p>
          <a:p>
            <a:r>
              <a:rPr lang="en-US" sz="2400" dirty="0" smtClean="0"/>
              <a:t>Miss on D-Cache: Insert bubbles into WB stall IF, ID/RR, EXEC</a:t>
            </a:r>
            <a:endParaRPr lang="en-US" sz="2400" dirty="0"/>
          </a:p>
        </p:txBody>
      </p:sp>
      <p:sp>
        <p:nvSpPr>
          <p:cNvPr id="17451" name="Rectangle 4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17409" name="Group 1"/>
          <p:cNvGrpSpPr>
            <a:grpSpLocks noChangeAspect="1"/>
          </p:cNvGrpSpPr>
          <p:nvPr/>
        </p:nvGrpSpPr>
        <p:grpSpPr bwMode="auto">
          <a:xfrm>
            <a:off x="520064" y="1759902"/>
            <a:ext cx="7952345" cy="2149158"/>
            <a:chOff x="1810" y="9789"/>
            <a:chExt cx="8640" cy="2334"/>
          </a:xfrm>
        </p:grpSpPr>
        <p:sp>
          <p:nvSpPr>
            <p:cNvPr id="17450" name="AutoShape 42"/>
            <p:cNvSpPr>
              <a:spLocks noChangeAspect="1" noChangeArrowheads="1" noTextEdit="1"/>
            </p:cNvSpPr>
            <p:nvPr/>
          </p:nvSpPr>
          <p:spPr bwMode="auto">
            <a:xfrm>
              <a:off x="1810" y="9789"/>
              <a:ext cx="8640" cy="2334"/>
            </a:xfrm>
            <a:prstGeom prst="rect">
              <a:avLst/>
            </a:prstGeom>
            <a:noFill/>
          </p:spPr>
          <p:txBody>
            <a:bodyPr vert="horz" wrap="square" lIns="91440" tIns="45720" rIns="91440" bIns="45720" numCol="1" anchor="t" anchorCtr="0" compatLnSpc="1">
              <a:prstTxWarp prst="textNoShape">
                <a:avLst/>
              </a:prstTxWarp>
            </a:bodyPr>
            <a:lstStyle/>
            <a:p>
              <a:endParaRPr lang="en-US" sz="4000"/>
            </a:p>
          </p:txBody>
        </p:sp>
        <p:sp>
          <p:nvSpPr>
            <p:cNvPr id="17449" name="Text Box 41"/>
            <p:cNvSpPr txBox="1">
              <a:spLocks noChangeArrowheads="1"/>
            </p:cNvSpPr>
            <p:nvPr/>
          </p:nvSpPr>
          <p:spPr bwMode="auto">
            <a:xfrm>
              <a:off x="1884" y="10534"/>
              <a:ext cx="432" cy="307"/>
            </a:xfrm>
            <a:prstGeom prst="rect">
              <a:avLst/>
            </a:prstGeom>
            <a:noFill/>
            <a:ln w="9525">
              <a:solidFill>
                <a:srgbClr val="000000"/>
              </a:solidFill>
              <a:miter lim="800000"/>
              <a:headEnd/>
              <a:tailEnd/>
            </a:ln>
          </p:spPr>
          <p:txBody>
            <a:bodyPr vert="horz" wrap="square" lIns="56693" tIns="28346" rIns="56693" bIns="2834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PC</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17448" name="Text Box 40"/>
            <p:cNvSpPr txBox="1">
              <a:spLocks noChangeArrowheads="1"/>
            </p:cNvSpPr>
            <p:nvPr/>
          </p:nvSpPr>
          <p:spPr bwMode="auto">
            <a:xfrm>
              <a:off x="1857" y="10981"/>
              <a:ext cx="862" cy="307"/>
            </a:xfrm>
            <a:prstGeom prst="rect">
              <a:avLst/>
            </a:prstGeom>
            <a:solidFill>
              <a:srgbClr val="A5A5A5"/>
            </a:solidFill>
            <a:ln w="9525">
              <a:solidFill>
                <a:srgbClr val="000000"/>
              </a:solidFill>
              <a:miter lim="800000"/>
              <a:headEnd/>
              <a:tailEnd/>
            </a:ln>
          </p:spPr>
          <p:txBody>
            <a:bodyPr vert="horz" wrap="square" lIns="56693" tIns="28346" rIns="56693" bIns="2834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I-Cache </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17447" name="Text Box 39"/>
            <p:cNvSpPr txBox="1">
              <a:spLocks noChangeArrowheads="1"/>
            </p:cNvSpPr>
            <p:nvPr/>
          </p:nvSpPr>
          <p:spPr bwMode="auto">
            <a:xfrm>
              <a:off x="1884" y="11582"/>
              <a:ext cx="546" cy="307"/>
            </a:xfrm>
            <a:prstGeom prst="rect">
              <a:avLst/>
            </a:prstGeom>
            <a:noFill/>
            <a:ln w="9525">
              <a:solidFill>
                <a:srgbClr val="000000"/>
              </a:solidFill>
              <a:miter lim="800000"/>
              <a:headEnd/>
              <a:tailEnd/>
            </a:ln>
          </p:spPr>
          <p:txBody>
            <a:bodyPr vert="horz" wrap="square" lIns="56693" tIns="28346" rIns="56693" bIns="2834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ALU</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17446" name="Rectangle 38"/>
            <p:cNvSpPr>
              <a:spLocks noChangeArrowheads="1"/>
            </p:cNvSpPr>
            <p:nvPr/>
          </p:nvSpPr>
          <p:spPr bwMode="auto">
            <a:xfrm>
              <a:off x="1810" y="10410"/>
              <a:ext cx="968" cy="1638"/>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4000"/>
            </a:p>
          </p:txBody>
        </p:sp>
        <p:sp>
          <p:nvSpPr>
            <p:cNvPr id="17445" name="Text Box 37"/>
            <p:cNvSpPr txBox="1">
              <a:spLocks noChangeArrowheads="1"/>
            </p:cNvSpPr>
            <p:nvPr/>
          </p:nvSpPr>
          <p:spPr bwMode="auto">
            <a:xfrm>
              <a:off x="3896" y="10534"/>
              <a:ext cx="662" cy="307"/>
            </a:xfrm>
            <a:prstGeom prst="rect">
              <a:avLst/>
            </a:prstGeom>
            <a:noFill/>
            <a:ln w="9525">
              <a:solidFill>
                <a:srgbClr val="000000"/>
              </a:solidFill>
              <a:miter lim="800000"/>
              <a:headEnd/>
              <a:tailEnd/>
            </a:ln>
          </p:spPr>
          <p:txBody>
            <a:bodyPr vert="horz" wrap="square" lIns="56693" tIns="28346" rIns="56693" bIns="2834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DPRF</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17444" name="Rectangle 36"/>
            <p:cNvSpPr>
              <a:spLocks noChangeArrowheads="1"/>
            </p:cNvSpPr>
            <p:nvPr/>
          </p:nvSpPr>
          <p:spPr bwMode="auto">
            <a:xfrm>
              <a:off x="3598" y="10410"/>
              <a:ext cx="1340" cy="1713"/>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4000"/>
            </a:p>
          </p:txBody>
        </p:sp>
        <p:sp>
          <p:nvSpPr>
            <p:cNvPr id="17443" name="Line 35"/>
            <p:cNvSpPr>
              <a:spLocks noChangeShapeType="1"/>
            </p:cNvSpPr>
            <p:nvPr/>
          </p:nvSpPr>
          <p:spPr bwMode="auto">
            <a:xfrm>
              <a:off x="3672" y="10554"/>
              <a:ext cx="224"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4000"/>
            </a:p>
          </p:txBody>
        </p:sp>
        <p:sp>
          <p:nvSpPr>
            <p:cNvPr id="17442" name="Line 34"/>
            <p:cNvSpPr>
              <a:spLocks noChangeShapeType="1"/>
            </p:cNvSpPr>
            <p:nvPr/>
          </p:nvSpPr>
          <p:spPr bwMode="auto">
            <a:xfrm>
              <a:off x="3672" y="10777"/>
              <a:ext cx="224"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4000"/>
            </a:p>
          </p:txBody>
        </p:sp>
        <p:sp>
          <p:nvSpPr>
            <p:cNvPr id="17441" name="Line 33"/>
            <p:cNvSpPr>
              <a:spLocks noChangeShapeType="1"/>
            </p:cNvSpPr>
            <p:nvPr/>
          </p:nvSpPr>
          <p:spPr bwMode="auto">
            <a:xfrm>
              <a:off x="4119" y="10852"/>
              <a:ext cx="0" cy="224"/>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4000"/>
            </a:p>
          </p:txBody>
        </p:sp>
        <p:sp>
          <p:nvSpPr>
            <p:cNvPr id="17440" name="Line 32"/>
            <p:cNvSpPr>
              <a:spLocks noChangeShapeType="1"/>
            </p:cNvSpPr>
            <p:nvPr/>
          </p:nvSpPr>
          <p:spPr bwMode="auto">
            <a:xfrm>
              <a:off x="4491" y="10852"/>
              <a:ext cx="0" cy="224"/>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4000"/>
            </a:p>
          </p:txBody>
        </p:sp>
        <p:sp>
          <p:nvSpPr>
            <p:cNvPr id="17439" name="Text Box 31"/>
            <p:cNvSpPr txBox="1">
              <a:spLocks noChangeArrowheads="1"/>
            </p:cNvSpPr>
            <p:nvPr/>
          </p:nvSpPr>
          <p:spPr bwMode="auto">
            <a:xfrm>
              <a:off x="5805" y="10534"/>
              <a:ext cx="699" cy="307"/>
            </a:xfrm>
            <a:prstGeom prst="rect">
              <a:avLst/>
            </a:prstGeom>
            <a:noFill/>
            <a:ln w="9525">
              <a:solidFill>
                <a:srgbClr val="000000"/>
              </a:solidFill>
              <a:miter lim="800000"/>
              <a:headEnd/>
              <a:tailEnd/>
            </a:ln>
          </p:spPr>
          <p:txBody>
            <a:bodyPr vert="horz" wrap="square" lIns="56693" tIns="28346" rIns="56693" bIns="2834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ALU-1</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17438" name="Rectangle 30"/>
            <p:cNvSpPr>
              <a:spLocks noChangeArrowheads="1"/>
            </p:cNvSpPr>
            <p:nvPr/>
          </p:nvSpPr>
          <p:spPr bwMode="auto">
            <a:xfrm>
              <a:off x="5683" y="10410"/>
              <a:ext cx="1043" cy="1117"/>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4000"/>
            </a:p>
          </p:txBody>
        </p:sp>
        <p:sp>
          <p:nvSpPr>
            <p:cNvPr id="17437" name="Text Box 29"/>
            <p:cNvSpPr txBox="1">
              <a:spLocks noChangeArrowheads="1"/>
            </p:cNvSpPr>
            <p:nvPr/>
          </p:nvSpPr>
          <p:spPr bwMode="auto">
            <a:xfrm>
              <a:off x="3002" y="10187"/>
              <a:ext cx="298" cy="1866"/>
            </a:xfrm>
            <a:prstGeom prst="rect">
              <a:avLst/>
            </a:prstGeom>
            <a:noFill/>
            <a:ln w="9525">
              <a:solidFill>
                <a:srgbClr val="000000"/>
              </a:solidFill>
              <a:miter lim="800000"/>
              <a:headEnd/>
              <a:tailEnd/>
            </a:ln>
          </p:spPr>
          <p:txBody>
            <a:bodyPr vert="horz" wrap="square" lIns="56693" tIns="28346" rIns="56693" bIns="2834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B</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U</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F</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F</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E</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R</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17436" name="Text Box 28"/>
            <p:cNvSpPr txBox="1">
              <a:spLocks noChangeArrowheads="1"/>
            </p:cNvSpPr>
            <p:nvPr/>
          </p:nvSpPr>
          <p:spPr bwMode="auto">
            <a:xfrm>
              <a:off x="4013" y="11065"/>
              <a:ext cx="306" cy="298"/>
            </a:xfrm>
            <a:prstGeom prst="rect">
              <a:avLst/>
            </a:prstGeom>
            <a:noFill/>
            <a:ln w="9525">
              <a:noFill/>
              <a:miter lim="800000"/>
              <a:headEnd/>
              <a:tailEnd/>
            </a:ln>
          </p:spPr>
          <p:txBody>
            <a:bodyPr vert="horz" wrap="square" lIns="56693" tIns="28346" rIns="56693" bIns="2834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A</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17435" name="Text Box 27"/>
            <p:cNvSpPr txBox="1">
              <a:spLocks noChangeArrowheads="1"/>
            </p:cNvSpPr>
            <p:nvPr/>
          </p:nvSpPr>
          <p:spPr bwMode="auto">
            <a:xfrm>
              <a:off x="4342" y="11051"/>
              <a:ext cx="307" cy="298"/>
            </a:xfrm>
            <a:prstGeom prst="rect">
              <a:avLst/>
            </a:prstGeom>
            <a:noFill/>
            <a:ln w="9525">
              <a:noFill/>
              <a:miter lim="800000"/>
              <a:headEnd/>
              <a:tailEnd/>
            </a:ln>
          </p:spPr>
          <p:txBody>
            <a:bodyPr vert="horz" wrap="square" lIns="56693" tIns="28346" rIns="56693" bIns="2834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B</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17434" name="Text Box 26"/>
            <p:cNvSpPr txBox="1">
              <a:spLocks noChangeArrowheads="1"/>
            </p:cNvSpPr>
            <p:nvPr/>
          </p:nvSpPr>
          <p:spPr bwMode="auto">
            <a:xfrm>
              <a:off x="3843" y="11428"/>
              <a:ext cx="862" cy="515"/>
            </a:xfrm>
            <a:prstGeom prst="rect">
              <a:avLst/>
            </a:prstGeom>
            <a:noFill/>
            <a:ln w="9525">
              <a:solidFill>
                <a:srgbClr val="000000"/>
              </a:solidFill>
              <a:miter lim="800000"/>
              <a:headEnd/>
              <a:tailEnd/>
            </a:ln>
          </p:spPr>
          <p:txBody>
            <a:bodyPr vert="horz" wrap="square" lIns="56693" tIns="28346" rIns="56693" bIns="2834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Decode </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logic</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17433" name="Text Box 25"/>
            <p:cNvSpPr txBox="1">
              <a:spLocks noChangeArrowheads="1"/>
            </p:cNvSpPr>
            <p:nvPr/>
          </p:nvSpPr>
          <p:spPr bwMode="auto">
            <a:xfrm>
              <a:off x="5162" y="10187"/>
              <a:ext cx="298" cy="1866"/>
            </a:xfrm>
            <a:prstGeom prst="rect">
              <a:avLst/>
            </a:prstGeom>
            <a:noFill/>
            <a:ln w="9525">
              <a:solidFill>
                <a:srgbClr val="000000"/>
              </a:solidFill>
              <a:miter lim="800000"/>
              <a:headEnd/>
              <a:tailEnd/>
            </a:ln>
          </p:spPr>
          <p:txBody>
            <a:bodyPr vert="horz" wrap="square" lIns="56693" tIns="28346" rIns="56693" bIns="2834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B</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U</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F</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F</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E</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R</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17432" name="Text Box 24"/>
            <p:cNvSpPr txBox="1">
              <a:spLocks noChangeArrowheads="1"/>
            </p:cNvSpPr>
            <p:nvPr/>
          </p:nvSpPr>
          <p:spPr bwMode="auto">
            <a:xfrm>
              <a:off x="5832" y="11061"/>
              <a:ext cx="700" cy="307"/>
            </a:xfrm>
            <a:prstGeom prst="rect">
              <a:avLst/>
            </a:prstGeom>
            <a:noFill/>
            <a:ln w="9525">
              <a:solidFill>
                <a:srgbClr val="000000"/>
              </a:solidFill>
              <a:miter lim="800000"/>
              <a:headEnd/>
              <a:tailEnd/>
            </a:ln>
          </p:spPr>
          <p:txBody>
            <a:bodyPr vert="horz" wrap="square" lIns="56693" tIns="28346" rIns="56693" bIns="2834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ALU-2</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17431" name="Text Box 23"/>
            <p:cNvSpPr txBox="1">
              <a:spLocks noChangeArrowheads="1"/>
            </p:cNvSpPr>
            <p:nvPr/>
          </p:nvSpPr>
          <p:spPr bwMode="auto">
            <a:xfrm>
              <a:off x="7456" y="10868"/>
              <a:ext cx="989" cy="307"/>
            </a:xfrm>
            <a:prstGeom prst="rect">
              <a:avLst/>
            </a:prstGeom>
            <a:solidFill>
              <a:srgbClr val="A5A5A5"/>
            </a:solidFill>
            <a:ln w="9525">
              <a:solidFill>
                <a:srgbClr val="000000"/>
              </a:solidFill>
              <a:miter lim="800000"/>
              <a:headEnd/>
              <a:tailEnd/>
            </a:ln>
          </p:spPr>
          <p:txBody>
            <a:bodyPr vert="horz" wrap="square" lIns="56693" tIns="28346" rIns="56693" bIns="2834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D-Cache  </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17430" name="Text Box 22"/>
            <p:cNvSpPr txBox="1">
              <a:spLocks noChangeArrowheads="1"/>
            </p:cNvSpPr>
            <p:nvPr/>
          </p:nvSpPr>
          <p:spPr bwMode="auto">
            <a:xfrm>
              <a:off x="6949" y="10187"/>
              <a:ext cx="298" cy="1866"/>
            </a:xfrm>
            <a:prstGeom prst="rect">
              <a:avLst/>
            </a:prstGeom>
            <a:noFill/>
            <a:ln w="9525">
              <a:solidFill>
                <a:srgbClr val="000000"/>
              </a:solidFill>
              <a:miter lim="800000"/>
              <a:headEnd/>
              <a:tailEnd/>
            </a:ln>
          </p:spPr>
          <p:txBody>
            <a:bodyPr vert="horz" wrap="square" lIns="56693" tIns="28346" rIns="56693" bIns="2834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B</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U</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F</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F</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E</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R</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17429" name="Text Box 21"/>
            <p:cNvSpPr txBox="1">
              <a:spLocks noChangeArrowheads="1"/>
            </p:cNvSpPr>
            <p:nvPr/>
          </p:nvSpPr>
          <p:spPr bwMode="auto">
            <a:xfrm>
              <a:off x="9258" y="11358"/>
              <a:ext cx="663" cy="307"/>
            </a:xfrm>
            <a:prstGeom prst="rect">
              <a:avLst/>
            </a:prstGeom>
            <a:noFill/>
            <a:ln w="9525">
              <a:solidFill>
                <a:srgbClr val="000000"/>
              </a:solidFill>
              <a:miter lim="800000"/>
              <a:headEnd/>
              <a:tailEnd/>
            </a:ln>
          </p:spPr>
          <p:txBody>
            <a:bodyPr vert="horz" wrap="square" lIns="56693" tIns="28346" rIns="56693" bIns="2834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DPRF</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17428" name="Line 20"/>
            <p:cNvSpPr>
              <a:spLocks noChangeShapeType="1"/>
            </p:cNvSpPr>
            <p:nvPr/>
          </p:nvSpPr>
          <p:spPr bwMode="auto">
            <a:xfrm>
              <a:off x="9631" y="11085"/>
              <a:ext cx="0" cy="223"/>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4000"/>
            </a:p>
          </p:txBody>
        </p:sp>
        <p:sp>
          <p:nvSpPr>
            <p:cNvPr id="17427" name="Line 19"/>
            <p:cNvSpPr>
              <a:spLocks noChangeShapeType="1"/>
            </p:cNvSpPr>
            <p:nvPr/>
          </p:nvSpPr>
          <p:spPr bwMode="auto">
            <a:xfrm flipH="1">
              <a:off x="9910" y="11457"/>
              <a:ext cx="298" cy="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4000"/>
            </a:p>
          </p:txBody>
        </p:sp>
        <p:sp>
          <p:nvSpPr>
            <p:cNvPr id="17426" name="Text Box 18"/>
            <p:cNvSpPr txBox="1">
              <a:spLocks noChangeArrowheads="1"/>
            </p:cNvSpPr>
            <p:nvPr/>
          </p:nvSpPr>
          <p:spPr bwMode="auto">
            <a:xfrm>
              <a:off x="8662" y="10187"/>
              <a:ext cx="298" cy="1866"/>
            </a:xfrm>
            <a:prstGeom prst="rect">
              <a:avLst/>
            </a:prstGeom>
            <a:noFill/>
            <a:ln w="9525">
              <a:solidFill>
                <a:srgbClr val="000000"/>
              </a:solidFill>
              <a:miter lim="800000"/>
              <a:headEnd/>
              <a:tailEnd/>
            </a:ln>
          </p:spPr>
          <p:txBody>
            <a:bodyPr vert="horz" wrap="square" lIns="56693" tIns="28346" rIns="56693" bIns="2834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B</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U</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F</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F</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E</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R</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17425" name="Rectangle 17"/>
            <p:cNvSpPr>
              <a:spLocks noChangeArrowheads="1"/>
            </p:cNvSpPr>
            <p:nvPr/>
          </p:nvSpPr>
          <p:spPr bwMode="auto">
            <a:xfrm>
              <a:off x="9109" y="10484"/>
              <a:ext cx="1341" cy="1415"/>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4000"/>
            </a:p>
          </p:txBody>
        </p:sp>
        <p:sp>
          <p:nvSpPr>
            <p:cNvPr id="17424" name="Rectangle 16"/>
            <p:cNvSpPr>
              <a:spLocks noChangeArrowheads="1"/>
            </p:cNvSpPr>
            <p:nvPr/>
          </p:nvSpPr>
          <p:spPr bwMode="auto">
            <a:xfrm>
              <a:off x="7396" y="10484"/>
              <a:ext cx="1117" cy="1267"/>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4000"/>
            </a:p>
          </p:txBody>
        </p:sp>
        <p:sp>
          <p:nvSpPr>
            <p:cNvPr id="17423" name="Text Box 15"/>
            <p:cNvSpPr txBox="1">
              <a:spLocks noChangeArrowheads="1"/>
            </p:cNvSpPr>
            <p:nvPr/>
          </p:nvSpPr>
          <p:spPr bwMode="auto">
            <a:xfrm>
              <a:off x="2108" y="9803"/>
              <a:ext cx="334" cy="298"/>
            </a:xfrm>
            <a:prstGeom prst="rect">
              <a:avLst/>
            </a:prstGeom>
            <a:noFill/>
            <a:ln w="9525">
              <a:noFill/>
              <a:miter lim="800000"/>
              <a:headEnd/>
              <a:tailEnd/>
            </a:ln>
          </p:spPr>
          <p:txBody>
            <a:bodyPr vert="horz" wrap="square" lIns="56693" tIns="28346" rIns="56693" bIns="2834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IF</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17422" name="Text Box 14"/>
            <p:cNvSpPr txBox="1">
              <a:spLocks noChangeArrowheads="1"/>
            </p:cNvSpPr>
            <p:nvPr/>
          </p:nvSpPr>
          <p:spPr bwMode="auto">
            <a:xfrm>
              <a:off x="3672" y="9789"/>
              <a:ext cx="653" cy="298"/>
            </a:xfrm>
            <a:prstGeom prst="rect">
              <a:avLst/>
            </a:prstGeom>
            <a:noFill/>
            <a:ln w="9525">
              <a:noFill/>
              <a:miter lim="800000"/>
              <a:headEnd/>
              <a:tailEnd/>
            </a:ln>
          </p:spPr>
          <p:txBody>
            <a:bodyPr vert="horz" wrap="square" lIns="56693" tIns="28346" rIns="56693" bIns="2834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ID/RR</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17421" name="Text Box 13"/>
            <p:cNvSpPr txBox="1">
              <a:spLocks noChangeArrowheads="1"/>
            </p:cNvSpPr>
            <p:nvPr/>
          </p:nvSpPr>
          <p:spPr bwMode="auto">
            <a:xfrm>
              <a:off x="5789" y="9789"/>
              <a:ext cx="655" cy="298"/>
            </a:xfrm>
            <a:prstGeom prst="rect">
              <a:avLst/>
            </a:prstGeom>
            <a:noFill/>
            <a:ln w="9525">
              <a:noFill/>
              <a:miter lim="800000"/>
              <a:headEnd/>
              <a:tailEnd/>
            </a:ln>
          </p:spPr>
          <p:txBody>
            <a:bodyPr vert="horz" wrap="square" lIns="56693" tIns="28346" rIns="56693" bIns="2834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EXEC</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17420" name="Text Box 12"/>
            <p:cNvSpPr txBox="1">
              <a:spLocks noChangeArrowheads="1"/>
            </p:cNvSpPr>
            <p:nvPr/>
          </p:nvSpPr>
          <p:spPr bwMode="auto">
            <a:xfrm>
              <a:off x="7502" y="9789"/>
              <a:ext cx="585" cy="298"/>
            </a:xfrm>
            <a:prstGeom prst="rect">
              <a:avLst/>
            </a:prstGeom>
            <a:noFill/>
            <a:ln w="9525">
              <a:noFill/>
              <a:miter lim="800000"/>
              <a:headEnd/>
              <a:tailEnd/>
            </a:ln>
          </p:spPr>
          <p:txBody>
            <a:bodyPr vert="horz" wrap="square" lIns="56693" tIns="28346" rIns="56693" bIns="2834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MEM</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17419" name="Text Box 11"/>
            <p:cNvSpPr txBox="1">
              <a:spLocks noChangeArrowheads="1"/>
            </p:cNvSpPr>
            <p:nvPr/>
          </p:nvSpPr>
          <p:spPr bwMode="auto">
            <a:xfrm>
              <a:off x="9376" y="9789"/>
              <a:ext cx="471" cy="298"/>
            </a:xfrm>
            <a:prstGeom prst="rect">
              <a:avLst/>
            </a:prstGeom>
            <a:noFill/>
            <a:ln w="9525">
              <a:noFill/>
              <a:miter lim="800000"/>
              <a:headEnd/>
              <a:tailEnd/>
            </a:ln>
          </p:spPr>
          <p:txBody>
            <a:bodyPr vert="horz" wrap="square" lIns="56693" tIns="28346" rIns="56693" bIns="2834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WB</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17418" name="Text Box 10"/>
            <p:cNvSpPr txBox="1">
              <a:spLocks noChangeArrowheads="1"/>
            </p:cNvSpPr>
            <p:nvPr/>
          </p:nvSpPr>
          <p:spPr bwMode="auto">
            <a:xfrm>
              <a:off x="9314" y="10846"/>
              <a:ext cx="536" cy="298"/>
            </a:xfrm>
            <a:prstGeom prst="rect">
              <a:avLst/>
            </a:prstGeom>
            <a:noFill/>
            <a:ln w="9525">
              <a:noFill/>
              <a:miter lim="800000"/>
              <a:headEnd/>
              <a:tailEnd/>
            </a:ln>
          </p:spPr>
          <p:txBody>
            <a:bodyPr vert="horz" wrap="square" lIns="56693" tIns="28346" rIns="56693" bIns="2834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data</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17417" name="Line 9"/>
            <p:cNvSpPr>
              <a:spLocks noChangeShapeType="1"/>
            </p:cNvSpPr>
            <p:nvPr/>
          </p:nvSpPr>
          <p:spPr bwMode="auto">
            <a:xfrm>
              <a:off x="2778" y="11229"/>
              <a:ext cx="224"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4000"/>
            </a:p>
          </p:txBody>
        </p:sp>
        <p:sp>
          <p:nvSpPr>
            <p:cNvPr id="17416" name="Line 8"/>
            <p:cNvSpPr>
              <a:spLocks noChangeShapeType="1"/>
            </p:cNvSpPr>
            <p:nvPr/>
          </p:nvSpPr>
          <p:spPr bwMode="auto">
            <a:xfrm>
              <a:off x="3300" y="11229"/>
              <a:ext cx="298"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4000"/>
            </a:p>
          </p:txBody>
        </p:sp>
        <p:sp>
          <p:nvSpPr>
            <p:cNvPr id="17415" name="Line 7"/>
            <p:cNvSpPr>
              <a:spLocks noChangeShapeType="1"/>
            </p:cNvSpPr>
            <p:nvPr/>
          </p:nvSpPr>
          <p:spPr bwMode="auto">
            <a:xfrm>
              <a:off x="4938" y="11229"/>
              <a:ext cx="224"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4000"/>
            </a:p>
          </p:txBody>
        </p:sp>
        <p:sp>
          <p:nvSpPr>
            <p:cNvPr id="17414" name="Line 6"/>
            <p:cNvSpPr>
              <a:spLocks noChangeShapeType="1"/>
            </p:cNvSpPr>
            <p:nvPr/>
          </p:nvSpPr>
          <p:spPr bwMode="auto">
            <a:xfrm>
              <a:off x="5460" y="11229"/>
              <a:ext cx="223"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4000"/>
            </a:p>
          </p:txBody>
        </p:sp>
        <p:sp>
          <p:nvSpPr>
            <p:cNvPr id="17413" name="Line 5"/>
            <p:cNvSpPr>
              <a:spLocks noChangeShapeType="1"/>
            </p:cNvSpPr>
            <p:nvPr/>
          </p:nvSpPr>
          <p:spPr bwMode="auto">
            <a:xfrm>
              <a:off x="6726" y="11229"/>
              <a:ext cx="223"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4000"/>
            </a:p>
          </p:txBody>
        </p:sp>
        <p:sp>
          <p:nvSpPr>
            <p:cNvPr id="17412" name="Line 4"/>
            <p:cNvSpPr>
              <a:spLocks noChangeShapeType="1"/>
            </p:cNvSpPr>
            <p:nvPr/>
          </p:nvSpPr>
          <p:spPr bwMode="auto">
            <a:xfrm>
              <a:off x="7247" y="11229"/>
              <a:ext cx="149"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4000"/>
            </a:p>
          </p:txBody>
        </p:sp>
        <p:sp>
          <p:nvSpPr>
            <p:cNvPr id="17411" name="Line 3"/>
            <p:cNvSpPr>
              <a:spLocks noChangeShapeType="1"/>
            </p:cNvSpPr>
            <p:nvPr/>
          </p:nvSpPr>
          <p:spPr bwMode="auto">
            <a:xfrm>
              <a:off x="8513" y="11155"/>
              <a:ext cx="149"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4000"/>
            </a:p>
          </p:txBody>
        </p:sp>
        <p:sp>
          <p:nvSpPr>
            <p:cNvPr id="17410" name="Line 2"/>
            <p:cNvSpPr>
              <a:spLocks noChangeShapeType="1"/>
            </p:cNvSpPr>
            <p:nvPr/>
          </p:nvSpPr>
          <p:spPr bwMode="auto">
            <a:xfrm>
              <a:off x="8960" y="11155"/>
              <a:ext cx="149"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4000"/>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9.8 Cache read/write algorithms  </a:t>
            </a:r>
            <a:endParaRPr lang="en-US" dirty="0"/>
          </a:p>
        </p:txBody>
      </p:sp>
      <p:pic>
        <p:nvPicPr>
          <p:cNvPr id="18433" name="Object 3"/>
          <p:cNvPicPr>
            <a:picLocks noChangeAspect="1" noChangeArrowheads="1"/>
          </p:cNvPicPr>
          <p:nvPr/>
        </p:nvPicPr>
        <p:blipFill>
          <a:blip r:embed="rId2"/>
          <a:srcRect b="-201"/>
          <a:stretch>
            <a:fillRect/>
          </a:stretch>
        </p:blipFill>
        <p:spPr bwMode="auto">
          <a:xfrm>
            <a:off x="1574877" y="1572768"/>
            <a:ext cx="5994246" cy="4572000"/>
          </a:xfrm>
          <a:prstGeom prst="rect">
            <a:avLst/>
          </a:prstGeom>
          <a:noFill/>
          <a:ln w="9525">
            <a:noFill/>
            <a:miter lim="800000"/>
            <a:headEnd/>
            <a:tailEnd/>
          </a:ln>
        </p:spPr>
      </p:pic>
      <p:sp>
        <p:nvSpPr>
          <p:cNvPr id="5" name="TextBox 4"/>
          <p:cNvSpPr txBox="1"/>
          <p:nvPr/>
        </p:nvSpPr>
        <p:spPr>
          <a:xfrm>
            <a:off x="716909" y="5443180"/>
            <a:ext cx="2630335" cy="923330"/>
          </a:xfrm>
          <a:prstGeom prst="rect">
            <a:avLst/>
          </a:prstGeom>
          <a:noFill/>
        </p:spPr>
        <p:txBody>
          <a:bodyPr wrap="none" rtlCol="0">
            <a:spAutoFit/>
          </a:bodyPr>
          <a:lstStyle/>
          <a:p>
            <a:r>
              <a:rPr lang="en-US" sz="5400" b="1" dirty="0" smtClean="0"/>
              <a:t>Read Hit</a:t>
            </a:r>
            <a:endParaRPr lang="en-US" sz="5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9.8 Basic cache read/write algorithms  </a:t>
            </a:r>
            <a:endParaRPr lang="en-US" dirty="0"/>
          </a:p>
        </p:txBody>
      </p:sp>
      <p:pic>
        <p:nvPicPr>
          <p:cNvPr id="4" name="Object 4"/>
          <p:cNvPicPr>
            <a:picLocks noChangeAspect="1" noChangeArrowheads="1"/>
          </p:cNvPicPr>
          <p:nvPr/>
        </p:nvPicPr>
        <p:blipFill>
          <a:blip r:embed="rId2"/>
          <a:srcRect b="-201"/>
          <a:stretch>
            <a:fillRect/>
          </a:stretch>
        </p:blipFill>
        <p:spPr bwMode="auto">
          <a:xfrm>
            <a:off x="1572768" y="1572768"/>
            <a:ext cx="5994246" cy="4572000"/>
          </a:xfrm>
          <a:prstGeom prst="rect">
            <a:avLst/>
          </a:prstGeom>
          <a:noFill/>
          <a:ln w="9525">
            <a:noFill/>
            <a:miter lim="800000"/>
            <a:headEnd/>
            <a:tailEnd/>
          </a:ln>
        </p:spPr>
      </p:pic>
      <p:sp>
        <p:nvSpPr>
          <p:cNvPr id="5" name="TextBox 4"/>
          <p:cNvSpPr txBox="1"/>
          <p:nvPr/>
        </p:nvSpPr>
        <p:spPr>
          <a:xfrm>
            <a:off x="716909" y="5443180"/>
            <a:ext cx="3109634" cy="923330"/>
          </a:xfrm>
          <a:prstGeom prst="rect">
            <a:avLst/>
          </a:prstGeom>
          <a:noFill/>
        </p:spPr>
        <p:txBody>
          <a:bodyPr wrap="none" rtlCol="0">
            <a:spAutoFit/>
          </a:bodyPr>
          <a:lstStyle/>
          <a:p>
            <a:r>
              <a:rPr lang="en-US" sz="5400" b="1" dirty="0" smtClean="0"/>
              <a:t>Read Miss</a:t>
            </a:r>
            <a:endParaRPr lang="en-US" sz="5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9 Memory Hierarchy</a:t>
            </a:r>
            <a:endParaRPr lang="en-US" dirty="0"/>
          </a:p>
        </p:txBody>
      </p:sp>
      <p:sp>
        <p:nvSpPr>
          <p:cNvPr id="3" name="Content Placeholder 2"/>
          <p:cNvSpPr>
            <a:spLocks noGrp="1"/>
          </p:cNvSpPr>
          <p:nvPr>
            <p:ph idx="1"/>
          </p:nvPr>
        </p:nvSpPr>
        <p:spPr>
          <a:xfrm>
            <a:off x="457200" y="1600200"/>
            <a:ext cx="8229600" cy="4736206"/>
          </a:xfrm>
        </p:spPr>
        <p:txBody>
          <a:bodyPr>
            <a:normAutofit/>
          </a:bodyPr>
          <a:lstStyle/>
          <a:p>
            <a:r>
              <a:rPr lang="en-US" dirty="0" smtClean="0"/>
              <a:t>Clearly fast memory is possible</a:t>
            </a:r>
          </a:p>
          <a:p>
            <a:pPr lvl="1"/>
            <a:r>
              <a:rPr lang="en-US" dirty="0" smtClean="0"/>
              <a:t>Register files made of flip flops operate at processor speeds</a:t>
            </a:r>
          </a:p>
          <a:p>
            <a:pPr lvl="1"/>
            <a:r>
              <a:rPr lang="en-US" dirty="0" smtClean="0"/>
              <a:t>Such memory is Static RAM (SRAM)</a:t>
            </a:r>
          </a:p>
          <a:p>
            <a:r>
              <a:rPr lang="en-US" dirty="0" smtClean="0"/>
              <a:t>Tradeoff</a:t>
            </a:r>
          </a:p>
          <a:p>
            <a:pPr lvl="1"/>
            <a:r>
              <a:rPr lang="en-US" dirty="0" smtClean="0"/>
              <a:t>SRAM is fast</a:t>
            </a:r>
          </a:p>
          <a:p>
            <a:pPr lvl="1"/>
            <a:r>
              <a:rPr lang="en-US" dirty="0" smtClean="0"/>
              <a:t>Economically unfeasible for large memories</a:t>
            </a:r>
          </a:p>
          <a:p>
            <a:pPr lvl="1"/>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9.8 Basic cache read/write algorithms  </a:t>
            </a:r>
            <a:endParaRPr lang="en-US" dirty="0"/>
          </a:p>
        </p:txBody>
      </p:sp>
      <p:sp>
        <p:nvSpPr>
          <p:cNvPr id="5" name="TextBox 4"/>
          <p:cNvSpPr txBox="1"/>
          <p:nvPr/>
        </p:nvSpPr>
        <p:spPr>
          <a:xfrm>
            <a:off x="716909" y="5443180"/>
            <a:ext cx="3353675" cy="923330"/>
          </a:xfrm>
          <a:prstGeom prst="rect">
            <a:avLst/>
          </a:prstGeom>
          <a:noFill/>
        </p:spPr>
        <p:txBody>
          <a:bodyPr wrap="none" rtlCol="0">
            <a:spAutoFit/>
          </a:bodyPr>
          <a:lstStyle/>
          <a:p>
            <a:r>
              <a:rPr lang="en-US" sz="5400" b="1" dirty="0" smtClean="0"/>
              <a:t>Write-Back</a:t>
            </a:r>
            <a:endParaRPr lang="en-US" sz="5400" dirty="0"/>
          </a:p>
        </p:txBody>
      </p:sp>
      <p:pic>
        <p:nvPicPr>
          <p:cNvPr id="70659" name="Object 5"/>
          <p:cNvPicPr>
            <a:picLocks noChangeAspect="1" noChangeArrowheads="1"/>
          </p:cNvPicPr>
          <p:nvPr/>
        </p:nvPicPr>
        <p:blipFill>
          <a:blip r:embed="rId2"/>
          <a:srcRect b="-201"/>
          <a:stretch>
            <a:fillRect/>
          </a:stretch>
        </p:blipFill>
        <p:spPr bwMode="auto">
          <a:xfrm>
            <a:off x="1572768" y="1572768"/>
            <a:ext cx="5994246" cy="45720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9.8 Basic cache read/write algorithms  </a:t>
            </a:r>
            <a:endParaRPr lang="en-US" dirty="0"/>
          </a:p>
        </p:txBody>
      </p:sp>
      <p:pic>
        <p:nvPicPr>
          <p:cNvPr id="3" name="Object 6"/>
          <p:cNvPicPr>
            <a:picLocks noChangeAspect="1" noChangeArrowheads="1"/>
          </p:cNvPicPr>
          <p:nvPr/>
        </p:nvPicPr>
        <p:blipFill>
          <a:blip r:embed="rId2"/>
          <a:srcRect b="-201"/>
          <a:stretch>
            <a:fillRect/>
          </a:stretch>
        </p:blipFill>
        <p:spPr bwMode="auto">
          <a:xfrm>
            <a:off x="1572768" y="1572768"/>
            <a:ext cx="5994246" cy="4572000"/>
          </a:xfrm>
          <a:prstGeom prst="rect">
            <a:avLst/>
          </a:prstGeom>
          <a:noFill/>
          <a:ln w="9525">
            <a:noFill/>
            <a:miter lim="800000"/>
            <a:headEnd/>
            <a:tailEnd/>
          </a:ln>
        </p:spPr>
      </p:pic>
      <p:sp>
        <p:nvSpPr>
          <p:cNvPr id="4" name="TextBox 3"/>
          <p:cNvSpPr txBox="1"/>
          <p:nvPr/>
        </p:nvSpPr>
        <p:spPr>
          <a:xfrm>
            <a:off x="716909" y="5443180"/>
            <a:ext cx="4557081" cy="923330"/>
          </a:xfrm>
          <a:prstGeom prst="rect">
            <a:avLst/>
          </a:prstGeom>
          <a:noFill/>
        </p:spPr>
        <p:txBody>
          <a:bodyPr wrap="none" rtlCol="0">
            <a:spAutoFit/>
          </a:bodyPr>
          <a:lstStyle/>
          <a:p>
            <a:r>
              <a:rPr lang="en-US" sz="5400" b="1" dirty="0" smtClean="0"/>
              <a:t>Write-Through</a:t>
            </a:r>
            <a:endParaRPr lang="en-US" sz="5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9.8.1 Read Access to Cache from CPU</a:t>
            </a:r>
            <a:endParaRPr lang="en-US" dirty="0"/>
          </a:p>
        </p:txBody>
      </p:sp>
      <p:sp>
        <p:nvSpPr>
          <p:cNvPr id="3" name="Content Placeholder 2"/>
          <p:cNvSpPr>
            <a:spLocks noGrp="1"/>
          </p:cNvSpPr>
          <p:nvPr>
            <p:ph idx="1"/>
          </p:nvPr>
        </p:nvSpPr>
        <p:spPr/>
        <p:txBody>
          <a:bodyPr/>
          <a:lstStyle/>
          <a:p>
            <a:r>
              <a:rPr lang="en-US" dirty="0" smtClean="0"/>
              <a:t>CPU sends index to cache. Cache looks </a:t>
            </a:r>
            <a:r>
              <a:rPr lang="en-US" dirty="0" err="1" smtClean="0"/>
              <a:t>iy</a:t>
            </a:r>
            <a:r>
              <a:rPr lang="en-US" dirty="0" smtClean="0"/>
              <a:t> up and if a hit sends data to CPU. If cache says miss CPU sends request to main memory. All in same cycle (IF or MEM in pipeline) </a:t>
            </a:r>
          </a:p>
          <a:p>
            <a:r>
              <a:rPr lang="en-US" dirty="0" smtClean="0"/>
              <a:t>Upon sending address to memory CPU sends NOP's down to subsequent stage until data read. When data arrives it goes to CPU and the cache.</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9.8.2 Write Access to Cache from CPU</a:t>
            </a:r>
            <a:endParaRPr lang="en-US" dirty="0"/>
          </a:p>
        </p:txBody>
      </p:sp>
      <p:sp>
        <p:nvSpPr>
          <p:cNvPr id="3" name="Content Placeholder 2"/>
          <p:cNvSpPr>
            <a:spLocks noGrp="1"/>
          </p:cNvSpPr>
          <p:nvPr>
            <p:ph idx="1"/>
          </p:nvPr>
        </p:nvSpPr>
        <p:spPr/>
        <p:txBody>
          <a:bodyPr/>
          <a:lstStyle/>
          <a:p>
            <a:r>
              <a:rPr lang="en-US" dirty="0" smtClean="0"/>
              <a:t>Two choices</a:t>
            </a:r>
          </a:p>
          <a:p>
            <a:pPr lvl="1"/>
            <a:r>
              <a:rPr lang="en-US" dirty="0" smtClean="0"/>
              <a:t>Write through policy</a:t>
            </a:r>
          </a:p>
          <a:p>
            <a:pPr lvl="2"/>
            <a:r>
              <a:rPr lang="en-US" dirty="0" smtClean="0"/>
              <a:t>Write allocate</a:t>
            </a:r>
          </a:p>
          <a:p>
            <a:pPr lvl="2"/>
            <a:r>
              <a:rPr lang="en-US" dirty="0" smtClean="0"/>
              <a:t>No-write allocate</a:t>
            </a:r>
          </a:p>
          <a:p>
            <a:pPr lvl="1"/>
            <a:r>
              <a:rPr lang="en-US" dirty="0" smtClean="0"/>
              <a:t>Write back policy</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9.8.2.1 Write Through Policy</a:t>
            </a:r>
            <a:endParaRPr lang="en-US" dirty="0"/>
          </a:p>
        </p:txBody>
      </p:sp>
      <p:sp>
        <p:nvSpPr>
          <p:cNvPr id="3" name="Content Placeholder 2"/>
          <p:cNvSpPr>
            <a:spLocks noGrp="1"/>
          </p:cNvSpPr>
          <p:nvPr>
            <p:ph idx="1"/>
          </p:nvPr>
        </p:nvSpPr>
        <p:spPr/>
        <p:txBody>
          <a:bodyPr/>
          <a:lstStyle/>
          <a:p>
            <a:r>
              <a:rPr lang="en-US" dirty="0" smtClean="0"/>
              <a:t>Each write goes to cache. Tag is set and valid bit is set</a:t>
            </a:r>
          </a:p>
          <a:p>
            <a:r>
              <a:rPr lang="en-US" dirty="0" smtClean="0"/>
              <a:t>Each write also goes to write buffer (see next slide)</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9.8.2.1 Write Through Policy</a:t>
            </a:r>
            <a:endParaRPr lang="en-US" dirty="0"/>
          </a:p>
        </p:txBody>
      </p:sp>
      <p:sp>
        <p:nvSpPr>
          <p:cNvPr id="4" name="TextBox 3"/>
          <p:cNvSpPr txBox="1"/>
          <p:nvPr/>
        </p:nvSpPr>
        <p:spPr>
          <a:xfrm>
            <a:off x="525764" y="5777329"/>
            <a:ext cx="8092472" cy="646331"/>
          </a:xfrm>
          <a:prstGeom prst="rect">
            <a:avLst/>
          </a:prstGeom>
          <a:noFill/>
        </p:spPr>
        <p:txBody>
          <a:bodyPr wrap="none" rtlCol="0">
            <a:spAutoFit/>
          </a:bodyPr>
          <a:lstStyle/>
          <a:p>
            <a:r>
              <a:rPr lang="en-US" sz="3600" b="1" dirty="0" smtClean="0"/>
              <a:t>Write-Buffer for Write-Through Efficiency</a:t>
            </a:r>
            <a:endParaRPr lang="en-US" sz="3600" dirty="0"/>
          </a:p>
        </p:txBody>
      </p:sp>
      <p:sp>
        <p:nvSpPr>
          <p:cNvPr id="71710"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71683" name="Group 3"/>
          <p:cNvGrpSpPr>
            <a:grpSpLocks noChangeAspect="1"/>
          </p:cNvGrpSpPr>
          <p:nvPr/>
        </p:nvGrpSpPr>
        <p:grpSpPr bwMode="auto">
          <a:xfrm>
            <a:off x="1857747" y="1417638"/>
            <a:ext cx="5230126" cy="4182891"/>
            <a:chOff x="3475" y="8417"/>
            <a:chExt cx="6480" cy="5183"/>
          </a:xfrm>
        </p:grpSpPr>
        <p:sp>
          <p:nvSpPr>
            <p:cNvPr id="71709" name="AutoShape 29"/>
            <p:cNvSpPr>
              <a:spLocks noChangeAspect="1" noChangeArrowheads="1" noTextEdit="1"/>
            </p:cNvSpPr>
            <p:nvPr/>
          </p:nvSpPr>
          <p:spPr bwMode="auto">
            <a:xfrm>
              <a:off x="3475" y="8417"/>
              <a:ext cx="6480" cy="518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08" name="Oval 28"/>
            <p:cNvSpPr>
              <a:spLocks noChangeAspect="1" noChangeArrowheads="1"/>
            </p:cNvSpPr>
            <p:nvPr/>
          </p:nvSpPr>
          <p:spPr bwMode="auto">
            <a:xfrm>
              <a:off x="5582" y="8417"/>
              <a:ext cx="1215" cy="1215"/>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1707" name="Text Box 27"/>
            <p:cNvSpPr txBox="1">
              <a:spLocks noChangeArrowheads="1"/>
            </p:cNvSpPr>
            <p:nvPr/>
          </p:nvSpPr>
          <p:spPr bwMode="auto">
            <a:xfrm>
              <a:off x="5907" y="8876"/>
              <a:ext cx="539" cy="269"/>
            </a:xfrm>
            <a:prstGeom prst="rect">
              <a:avLst/>
            </a:prstGeom>
            <a:noFill/>
            <a:ln w="9525">
              <a:noFill/>
              <a:miter lim="800000"/>
              <a:headEnd/>
              <a:tailEnd/>
            </a:ln>
          </p:spPr>
          <p:txBody>
            <a:bodyPr vert="horz" wrap="square" lIns="51435" tIns="25718" rIns="51435" bIns="257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CPU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706" name="Rectangle 26"/>
            <p:cNvSpPr>
              <a:spLocks noChangeArrowheads="1"/>
            </p:cNvSpPr>
            <p:nvPr/>
          </p:nvSpPr>
          <p:spPr bwMode="auto">
            <a:xfrm>
              <a:off x="7848" y="12952"/>
              <a:ext cx="2025" cy="648"/>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71705" name="Text Box 25"/>
            <p:cNvSpPr txBox="1">
              <a:spLocks noChangeArrowheads="1"/>
            </p:cNvSpPr>
            <p:nvPr/>
          </p:nvSpPr>
          <p:spPr bwMode="auto">
            <a:xfrm>
              <a:off x="8292" y="13115"/>
              <a:ext cx="1220" cy="270"/>
            </a:xfrm>
            <a:prstGeom prst="rect">
              <a:avLst/>
            </a:prstGeom>
            <a:noFill/>
            <a:ln w="9525">
              <a:noFill/>
              <a:miter lim="800000"/>
              <a:headEnd/>
              <a:tailEnd/>
            </a:ln>
          </p:spPr>
          <p:txBody>
            <a:bodyPr vert="horz" wrap="square" lIns="51435" tIns="25718" rIns="51435" bIns="257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Main memory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704" name="Line 24"/>
            <p:cNvSpPr>
              <a:spLocks noChangeShapeType="1"/>
            </p:cNvSpPr>
            <p:nvPr/>
          </p:nvSpPr>
          <p:spPr bwMode="auto">
            <a:xfrm>
              <a:off x="3475" y="11980"/>
              <a:ext cx="6480" cy="0"/>
            </a:xfrm>
            <a:prstGeom prst="line">
              <a:avLst/>
            </a:prstGeom>
            <a:noFill/>
            <a:ln w="381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03" name="Line 23"/>
            <p:cNvSpPr>
              <a:spLocks noChangeShapeType="1"/>
            </p:cNvSpPr>
            <p:nvPr/>
          </p:nvSpPr>
          <p:spPr bwMode="auto">
            <a:xfrm>
              <a:off x="3475" y="12467"/>
              <a:ext cx="6480" cy="0"/>
            </a:xfrm>
            <a:prstGeom prst="line">
              <a:avLst/>
            </a:prstGeom>
            <a:noFill/>
            <a:ln w="381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02" name="Line 22"/>
            <p:cNvSpPr>
              <a:spLocks noChangeShapeType="1"/>
            </p:cNvSpPr>
            <p:nvPr/>
          </p:nvSpPr>
          <p:spPr bwMode="auto">
            <a:xfrm>
              <a:off x="5905" y="11089"/>
              <a:ext cx="0" cy="89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71701" name="Text Box 21"/>
            <p:cNvSpPr txBox="1">
              <a:spLocks noChangeArrowheads="1"/>
            </p:cNvSpPr>
            <p:nvPr/>
          </p:nvSpPr>
          <p:spPr bwMode="auto">
            <a:xfrm>
              <a:off x="5095" y="11383"/>
              <a:ext cx="1054" cy="269"/>
            </a:xfrm>
            <a:prstGeom prst="rect">
              <a:avLst/>
            </a:prstGeom>
            <a:noFill/>
            <a:ln w="9525">
              <a:noFill/>
              <a:miter lim="800000"/>
              <a:headEnd/>
              <a:tailEnd/>
            </a:ln>
          </p:spPr>
          <p:txBody>
            <a:bodyPr vert="horz" wrap="square" lIns="51435" tIns="25718" rIns="51435" bIns="257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Address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700" name="Line 20"/>
            <p:cNvSpPr>
              <a:spLocks noChangeShapeType="1"/>
            </p:cNvSpPr>
            <p:nvPr/>
          </p:nvSpPr>
          <p:spPr bwMode="auto">
            <a:xfrm>
              <a:off x="8335" y="11980"/>
              <a:ext cx="0" cy="972"/>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71699" name="Line 19"/>
            <p:cNvSpPr>
              <a:spLocks noChangeShapeType="1"/>
            </p:cNvSpPr>
            <p:nvPr/>
          </p:nvSpPr>
          <p:spPr bwMode="auto">
            <a:xfrm>
              <a:off x="9145" y="12467"/>
              <a:ext cx="0" cy="485"/>
            </a:xfrm>
            <a:prstGeom prst="line">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71698" name="Text Box 18"/>
            <p:cNvSpPr txBox="1">
              <a:spLocks noChangeArrowheads="1"/>
            </p:cNvSpPr>
            <p:nvPr/>
          </p:nvSpPr>
          <p:spPr bwMode="auto">
            <a:xfrm>
              <a:off x="3555" y="11544"/>
              <a:ext cx="879" cy="270"/>
            </a:xfrm>
            <a:prstGeom prst="rect">
              <a:avLst/>
            </a:prstGeom>
            <a:noFill/>
            <a:ln w="9525">
              <a:noFill/>
              <a:miter lim="800000"/>
              <a:headEnd/>
              <a:tailEnd/>
            </a:ln>
          </p:spPr>
          <p:txBody>
            <a:bodyPr vert="horz" wrap="square" lIns="51435" tIns="25718" rIns="51435" bIns="257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Address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697" name="Text Box 17"/>
            <p:cNvSpPr txBox="1">
              <a:spLocks noChangeArrowheads="1"/>
            </p:cNvSpPr>
            <p:nvPr/>
          </p:nvSpPr>
          <p:spPr bwMode="auto">
            <a:xfrm>
              <a:off x="3557" y="12112"/>
              <a:ext cx="590" cy="270"/>
            </a:xfrm>
            <a:prstGeom prst="rect">
              <a:avLst/>
            </a:prstGeom>
            <a:noFill/>
            <a:ln w="9525">
              <a:noFill/>
              <a:miter lim="800000"/>
              <a:headEnd/>
              <a:tailEnd/>
            </a:ln>
          </p:spPr>
          <p:txBody>
            <a:bodyPr vert="horz" wrap="square" lIns="51435" tIns="25718" rIns="51435" bIns="257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Data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696" name="Line 16"/>
            <p:cNvSpPr>
              <a:spLocks noChangeShapeType="1"/>
            </p:cNvSpPr>
            <p:nvPr/>
          </p:nvSpPr>
          <p:spPr bwMode="auto">
            <a:xfrm>
              <a:off x="6633" y="11089"/>
              <a:ext cx="0" cy="1378"/>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71695" name="Text Box 15"/>
            <p:cNvSpPr txBox="1">
              <a:spLocks noChangeArrowheads="1"/>
            </p:cNvSpPr>
            <p:nvPr/>
          </p:nvSpPr>
          <p:spPr bwMode="auto">
            <a:xfrm>
              <a:off x="6691" y="11386"/>
              <a:ext cx="591" cy="270"/>
            </a:xfrm>
            <a:prstGeom prst="rect">
              <a:avLst/>
            </a:prstGeom>
            <a:noFill/>
            <a:ln w="9525">
              <a:noFill/>
              <a:miter lim="800000"/>
              <a:headEnd/>
              <a:tailEnd/>
            </a:ln>
          </p:spPr>
          <p:txBody>
            <a:bodyPr vert="horz" wrap="square" lIns="51435" tIns="25718" rIns="51435" bIns="257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Data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694" name="Text Box 14"/>
            <p:cNvSpPr txBox="1">
              <a:spLocks noChangeArrowheads="1"/>
            </p:cNvSpPr>
            <p:nvPr/>
          </p:nvSpPr>
          <p:spPr bwMode="auto">
            <a:xfrm>
              <a:off x="5418" y="10006"/>
              <a:ext cx="888" cy="279"/>
            </a:xfrm>
            <a:prstGeom prst="rect">
              <a:avLst/>
            </a:prstGeom>
            <a:noFill/>
            <a:ln w="9525">
              <a:solidFill>
                <a:srgbClr val="000000"/>
              </a:solidFill>
              <a:miter lim="800000"/>
              <a:headEnd/>
              <a:tailEnd/>
            </a:ln>
          </p:spPr>
          <p:txBody>
            <a:bodyPr vert="horz" wrap="square" lIns="51435" tIns="25718" rIns="51435" bIns="257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Address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693" name="Text Box 13"/>
            <p:cNvSpPr txBox="1">
              <a:spLocks noChangeArrowheads="1"/>
            </p:cNvSpPr>
            <p:nvPr/>
          </p:nvSpPr>
          <p:spPr bwMode="auto">
            <a:xfrm>
              <a:off x="6310" y="10001"/>
              <a:ext cx="686" cy="278"/>
            </a:xfrm>
            <a:prstGeom prst="rect">
              <a:avLst/>
            </a:prstGeom>
            <a:noFill/>
            <a:ln w="9525">
              <a:solidFill>
                <a:srgbClr val="000000"/>
              </a:solidFill>
              <a:miter lim="800000"/>
              <a:headEnd/>
              <a:tailEnd/>
            </a:ln>
          </p:spPr>
          <p:txBody>
            <a:bodyPr vert="horz" wrap="square" lIns="51435" tIns="25718" rIns="51435" bIns="257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Data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692" name="Text Box 12"/>
            <p:cNvSpPr txBox="1">
              <a:spLocks noChangeArrowheads="1"/>
            </p:cNvSpPr>
            <p:nvPr/>
          </p:nvSpPr>
          <p:spPr bwMode="auto">
            <a:xfrm>
              <a:off x="5418" y="10285"/>
              <a:ext cx="888" cy="278"/>
            </a:xfrm>
            <a:prstGeom prst="rect">
              <a:avLst/>
            </a:prstGeom>
            <a:noFill/>
            <a:ln w="9525">
              <a:solidFill>
                <a:srgbClr val="000000"/>
              </a:solidFill>
              <a:miter lim="800000"/>
              <a:headEnd/>
              <a:tailEnd/>
            </a:ln>
          </p:spPr>
          <p:txBody>
            <a:bodyPr vert="horz" wrap="square" lIns="51435" tIns="25718" rIns="51435" bIns="257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Address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691" name="Text Box 11"/>
            <p:cNvSpPr txBox="1">
              <a:spLocks noChangeArrowheads="1"/>
            </p:cNvSpPr>
            <p:nvPr/>
          </p:nvSpPr>
          <p:spPr bwMode="auto">
            <a:xfrm>
              <a:off x="6310" y="10279"/>
              <a:ext cx="686" cy="279"/>
            </a:xfrm>
            <a:prstGeom prst="rect">
              <a:avLst/>
            </a:prstGeom>
            <a:noFill/>
            <a:ln w="9525">
              <a:solidFill>
                <a:srgbClr val="000000"/>
              </a:solidFill>
              <a:miter lim="800000"/>
              <a:headEnd/>
              <a:tailEnd/>
            </a:ln>
          </p:spPr>
          <p:txBody>
            <a:bodyPr vert="horz" wrap="square" lIns="51435" tIns="25718" rIns="51435" bIns="257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Data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690" name="Text Box 10"/>
            <p:cNvSpPr txBox="1">
              <a:spLocks noChangeArrowheads="1"/>
            </p:cNvSpPr>
            <p:nvPr/>
          </p:nvSpPr>
          <p:spPr bwMode="auto">
            <a:xfrm>
              <a:off x="5418" y="10567"/>
              <a:ext cx="888" cy="278"/>
            </a:xfrm>
            <a:prstGeom prst="rect">
              <a:avLst/>
            </a:prstGeom>
            <a:noFill/>
            <a:ln w="9525">
              <a:solidFill>
                <a:srgbClr val="000000"/>
              </a:solidFill>
              <a:miter lim="800000"/>
              <a:headEnd/>
              <a:tailEnd/>
            </a:ln>
          </p:spPr>
          <p:txBody>
            <a:bodyPr vert="horz" wrap="square" lIns="51435" tIns="25718" rIns="51435" bIns="257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Address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689" name="Text Box 9"/>
            <p:cNvSpPr txBox="1">
              <a:spLocks noChangeArrowheads="1"/>
            </p:cNvSpPr>
            <p:nvPr/>
          </p:nvSpPr>
          <p:spPr bwMode="auto">
            <a:xfrm>
              <a:off x="6310" y="10562"/>
              <a:ext cx="686" cy="278"/>
            </a:xfrm>
            <a:prstGeom prst="rect">
              <a:avLst/>
            </a:prstGeom>
            <a:noFill/>
            <a:ln w="9525">
              <a:solidFill>
                <a:srgbClr val="000000"/>
              </a:solidFill>
              <a:miter lim="800000"/>
              <a:headEnd/>
              <a:tailEnd/>
            </a:ln>
          </p:spPr>
          <p:txBody>
            <a:bodyPr vert="horz" wrap="square" lIns="51435" tIns="25718" rIns="51435" bIns="257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Data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688" name="Text Box 8"/>
            <p:cNvSpPr txBox="1">
              <a:spLocks noChangeArrowheads="1"/>
            </p:cNvSpPr>
            <p:nvPr/>
          </p:nvSpPr>
          <p:spPr bwMode="auto">
            <a:xfrm>
              <a:off x="5418" y="10851"/>
              <a:ext cx="888" cy="278"/>
            </a:xfrm>
            <a:prstGeom prst="rect">
              <a:avLst/>
            </a:prstGeom>
            <a:noFill/>
            <a:ln w="9525">
              <a:solidFill>
                <a:srgbClr val="000000"/>
              </a:solidFill>
              <a:miter lim="800000"/>
              <a:headEnd/>
              <a:tailEnd/>
            </a:ln>
          </p:spPr>
          <p:txBody>
            <a:bodyPr vert="horz" wrap="square" lIns="51435" tIns="25718" rIns="51435" bIns="257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Address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687" name="Text Box 7"/>
            <p:cNvSpPr txBox="1">
              <a:spLocks noChangeArrowheads="1"/>
            </p:cNvSpPr>
            <p:nvPr/>
          </p:nvSpPr>
          <p:spPr bwMode="auto">
            <a:xfrm>
              <a:off x="6310" y="10845"/>
              <a:ext cx="686" cy="279"/>
            </a:xfrm>
            <a:prstGeom prst="rect">
              <a:avLst/>
            </a:prstGeom>
            <a:noFill/>
            <a:ln w="9525">
              <a:solidFill>
                <a:srgbClr val="000000"/>
              </a:solidFill>
              <a:miter lim="800000"/>
              <a:headEnd/>
              <a:tailEnd/>
            </a:ln>
          </p:spPr>
          <p:txBody>
            <a:bodyPr vert="horz" wrap="square" lIns="51435" tIns="25718" rIns="51435" bIns="257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Data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686" name="Line 6"/>
            <p:cNvSpPr>
              <a:spLocks noChangeShapeType="1"/>
            </p:cNvSpPr>
            <p:nvPr/>
          </p:nvSpPr>
          <p:spPr bwMode="auto">
            <a:xfrm>
              <a:off x="5744" y="9470"/>
              <a:ext cx="0" cy="567"/>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71685" name="Line 5"/>
            <p:cNvSpPr>
              <a:spLocks noChangeShapeType="1"/>
            </p:cNvSpPr>
            <p:nvPr/>
          </p:nvSpPr>
          <p:spPr bwMode="auto">
            <a:xfrm>
              <a:off x="6633" y="9470"/>
              <a:ext cx="0" cy="567"/>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71684" name="Text Box 4"/>
            <p:cNvSpPr txBox="1">
              <a:spLocks noChangeArrowheads="1"/>
            </p:cNvSpPr>
            <p:nvPr/>
          </p:nvSpPr>
          <p:spPr bwMode="auto">
            <a:xfrm>
              <a:off x="7120" y="10493"/>
              <a:ext cx="1150" cy="269"/>
            </a:xfrm>
            <a:prstGeom prst="rect">
              <a:avLst/>
            </a:prstGeom>
            <a:noFill/>
            <a:ln w="9525">
              <a:noFill/>
              <a:miter lim="800000"/>
              <a:headEnd/>
              <a:tailEnd/>
            </a:ln>
          </p:spPr>
          <p:txBody>
            <a:bodyPr vert="horz" wrap="square" lIns="51435" tIns="25718" rIns="51435" bIns="257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Write Buffer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9.8.2.1 Write Through Policy</a:t>
            </a:r>
            <a:endParaRPr lang="en-US" dirty="0"/>
          </a:p>
        </p:txBody>
      </p:sp>
      <p:sp>
        <p:nvSpPr>
          <p:cNvPr id="3" name="Content Placeholder 2"/>
          <p:cNvSpPr>
            <a:spLocks noGrp="1"/>
          </p:cNvSpPr>
          <p:nvPr>
            <p:ph idx="1"/>
          </p:nvPr>
        </p:nvSpPr>
        <p:spPr/>
        <p:txBody>
          <a:bodyPr/>
          <a:lstStyle/>
          <a:p>
            <a:r>
              <a:rPr lang="en-US" dirty="0" smtClean="0"/>
              <a:t>Each write goes to cache. Tag is set and valid bit is set</a:t>
            </a:r>
          </a:p>
          <a:p>
            <a:pPr lvl="1"/>
            <a:r>
              <a:rPr lang="en-US" dirty="0" smtClean="0"/>
              <a:t>This is write allocate</a:t>
            </a:r>
          </a:p>
          <a:p>
            <a:pPr lvl="1"/>
            <a:r>
              <a:rPr lang="en-US" dirty="0" smtClean="0"/>
              <a:t>There is also a no-write allocate where the cache is not written to if there was a write miss</a:t>
            </a:r>
          </a:p>
          <a:p>
            <a:r>
              <a:rPr lang="en-US" dirty="0" smtClean="0"/>
              <a:t>Each write also goes to write buffer</a:t>
            </a:r>
          </a:p>
          <a:p>
            <a:r>
              <a:rPr lang="en-US" dirty="0" smtClean="0"/>
              <a:t>Write buffer writes data into main memory</a:t>
            </a:r>
          </a:p>
          <a:p>
            <a:pPr lvl="1"/>
            <a:r>
              <a:rPr lang="en-US" dirty="0" smtClean="0"/>
              <a:t>Will stall if write buffer full</a:t>
            </a:r>
          </a:p>
          <a:p>
            <a:pPr lvl="1"/>
            <a:endParaRPr lang="en-US" dirty="0" smtClean="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9.8.2.2 Write back policy</a:t>
            </a:r>
            <a:endParaRPr lang="en-US" dirty="0"/>
          </a:p>
        </p:txBody>
      </p:sp>
      <p:sp>
        <p:nvSpPr>
          <p:cNvPr id="3" name="Content Placeholder 2"/>
          <p:cNvSpPr>
            <a:spLocks noGrp="1"/>
          </p:cNvSpPr>
          <p:nvPr>
            <p:ph idx="1"/>
          </p:nvPr>
        </p:nvSpPr>
        <p:spPr/>
        <p:txBody>
          <a:bodyPr/>
          <a:lstStyle/>
          <a:p>
            <a:r>
              <a:rPr lang="en-US" dirty="0" smtClean="0"/>
              <a:t>CPU writes data to cache setting dirty bit</a:t>
            </a:r>
          </a:p>
          <a:p>
            <a:pPr lvl="1"/>
            <a:r>
              <a:rPr lang="en-US" dirty="0" smtClean="0"/>
              <a:t>Note: Cache and memory are now inconsistent but the dirty bit tells us that</a:t>
            </a:r>
          </a:p>
          <a:p>
            <a:endParaRPr lang="en-US" dirty="0" smtClean="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9.8.2.2 Write back policy</a:t>
            </a:r>
            <a:endParaRPr lang="en-US" dirty="0"/>
          </a:p>
        </p:txBody>
      </p:sp>
      <p:sp>
        <p:nvSpPr>
          <p:cNvPr id="32" name="Content Placeholder 31"/>
          <p:cNvSpPr>
            <a:spLocks noGrp="1"/>
          </p:cNvSpPr>
          <p:nvPr>
            <p:ph idx="1"/>
          </p:nvPr>
        </p:nvSpPr>
        <p:spPr/>
        <p:txBody>
          <a:bodyPr/>
          <a:lstStyle/>
          <a:p>
            <a:r>
              <a:rPr lang="en-US" dirty="0" smtClean="0"/>
              <a:t>We write to the cache</a:t>
            </a:r>
          </a:p>
          <a:p>
            <a:r>
              <a:rPr lang="en-US" dirty="0" smtClean="0"/>
              <a:t>We don't bother to update main memory</a:t>
            </a:r>
          </a:p>
          <a:p>
            <a:r>
              <a:rPr lang="en-US" dirty="0" smtClean="0"/>
              <a:t>Is the cache consistent with main memory?</a:t>
            </a:r>
          </a:p>
          <a:p>
            <a:r>
              <a:rPr lang="en-US" dirty="0" smtClean="0"/>
              <a:t>Is this a problem?</a:t>
            </a:r>
          </a:p>
          <a:p>
            <a:r>
              <a:rPr lang="en-US" dirty="0" smtClean="0"/>
              <a:t>Will we ever have to write to main memory?</a:t>
            </a:r>
            <a:endParaRPr lang="en-US" dirty="0"/>
          </a:p>
        </p:txBody>
      </p:sp>
      <p:sp>
        <p:nvSpPr>
          <p:cNvPr id="71710"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9.8.2.2 Write back policy</a:t>
            </a:r>
            <a:endParaRPr lang="en-US" dirty="0"/>
          </a:p>
        </p:txBody>
      </p:sp>
      <p:sp>
        <p:nvSpPr>
          <p:cNvPr id="71710"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4799" name="Rectangle 4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6" name="Object 7"/>
          <p:cNvPicPr>
            <a:picLocks noChangeAspect="1" noChangeArrowheads="1"/>
          </p:cNvPicPr>
          <p:nvPr/>
        </p:nvPicPr>
        <p:blipFill>
          <a:blip r:embed="rId2"/>
          <a:srcRect t="-2783" b="-310"/>
          <a:stretch>
            <a:fillRect/>
          </a:stretch>
        </p:blipFill>
        <p:spPr bwMode="auto">
          <a:xfrm>
            <a:off x="682624" y="1417638"/>
            <a:ext cx="7933671" cy="4068762"/>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9 Memory Hierarchy</a:t>
            </a:r>
            <a:endParaRPr lang="en-US" dirty="0"/>
          </a:p>
        </p:txBody>
      </p:sp>
      <p:sp>
        <p:nvSpPr>
          <p:cNvPr id="3" name="Content Placeholder 2"/>
          <p:cNvSpPr>
            <a:spLocks noGrp="1"/>
          </p:cNvSpPr>
          <p:nvPr>
            <p:ph idx="1"/>
          </p:nvPr>
        </p:nvSpPr>
        <p:spPr>
          <a:xfrm>
            <a:off x="457200" y="1600200"/>
            <a:ext cx="8229600" cy="4736206"/>
          </a:xfrm>
        </p:spPr>
        <p:txBody>
          <a:bodyPr>
            <a:normAutofit fontScale="85000" lnSpcReduction="20000"/>
          </a:bodyPr>
          <a:lstStyle/>
          <a:p>
            <a:r>
              <a:rPr lang="en-US" dirty="0" smtClean="0"/>
              <a:t>SRAM</a:t>
            </a:r>
          </a:p>
          <a:p>
            <a:pPr lvl="1"/>
            <a:r>
              <a:rPr lang="en-US" dirty="0" smtClean="0"/>
              <a:t>High power consumption</a:t>
            </a:r>
          </a:p>
          <a:p>
            <a:pPr lvl="1"/>
            <a:r>
              <a:rPr lang="en-US" dirty="0" smtClean="0"/>
              <a:t>Large area on die</a:t>
            </a:r>
          </a:p>
          <a:p>
            <a:pPr lvl="1"/>
            <a:r>
              <a:rPr lang="en-US" dirty="0" smtClean="0"/>
              <a:t>Long delays if used for large memories</a:t>
            </a:r>
          </a:p>
          <a:p>
            <a:pPr lvl="1"/>
            <a:r>
              <a:rPr lang="en-US" dirty="0" smtClean="0"/>
              <a:t>Costly per bit</a:t>
            </a:r>
          </a:p>
          <a:p>
            <a:r>
              <a:rPr lang="en-US" dirty="0" smtClean="0"/>
              <a:t>DRAM</a:t>
            </a:r>
          </a:p>
          <a:p>
            <a:pPr lvl="1"/>
            <a:r>
              <a:rPr lang="en-US" dirty="0" smtClean="0"/>
              <a:t>Low power consumption</a:t>
            </a:r>
          </a:p>
          <a:p>
            <a:pPr lvl="1"/>
            <a:r>
              <a:rPr lang="en-US" dirty="0" smtClean="0"/>
              <a:t>Suitable for Large Scale Integration (LSI)</a:t>
            </a:r>
          </a:p>
          <a:p>
            <a:pPr lvl="1"/>
            <a:r>
              <a:rPr lang="en-US" dirty="0" smtClean="0"/>
              <a:t>Small size</a:t>
            </a:r>
          </a:p>
          <a:p>
            <a:pPr lvl="1"/>
            <a:r>
              <a:rPr lang="en-US" dirty="0" smtClean="0"/>
              <a:t>Ideal for large memories</a:t>
            </a:r>
          </a:p>
          <a:p>
            <a:pPr lvl="1"/>
            <a:r>
              <a:rPr lang="en-US" dirty="0" smtClean="0"/>
              <a:t>Circa 2007, a single DRAM chip may contain up to 256 </a:t>
            </a:r>
            <a:r>
              <a:rPr lang="en-US" dirty="0" err="1" smtClean="0"/>
              <a:t>Mbits</a:t>
            </a:r>
            <a:r>
              <a:rPr lang="en-US" dirty="0" smtClean="0"/>
              <a:t> with an access time of 70 ns.  </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9.8.2.3 Comparison of the Write Policies</a:t>
            </a:r>
            <a:endParaRPr lang="en-US" dirty="0"/>
          </a:p>
        </p:txBody>
      </p:sp>
      <p:sp>
        <p:nvSpPr>
          <p:cNvPr id="3" name="Content Placeholder 2"/>
          <p:cNvSpPr>
            <a:spLocks noGrp="1"/>
          </p:cNvSpPr>
          <p:nvPr>
            <p:ph idx="1"/>
          </p:nvPr>
        </p:nvSpPr>
        <p:spPr/>
        <p:txBody>
          <a:bodyPr/>
          <a:lstStyle/>
          <a:p>
            <a:r>
              <a:rPr lang="en-US" dirty="0" smtClean="0"/>
              <a:t>Write Through</a:t>
            </a:r>
          </a:p>
          <a:p>
            <a:pPr lvl="1"/>
            <a:r>
              <a:rPr lang="en-US" dirty="0" smtClean="0"/>
              <a:t>Cache logic simpler and faster</a:t>
            </a:r>
          </a:p>
          <a:p>
            <a:pPr lvl="1"/>
            <a:r>
              <a:rPr lang="en-US" dirty="0" smtClean="0"/>
              <a:t>Creates more bus traffic</a:t>
            </a:r>
          </a:p>
          <a:p>
            <a:r>
              <a:rPr lang="en-US" dirty="0" smtClean="0"/>
              <a:t>Write back</a:t>
            </a:r>
          </a:p>
          <a:p>
            <a:pPr lvl="1"/>
            <a:r>
              <a:rPr lang="en-US" dirty="0" smtClean="0"/>
              <a:t>Requires dirty bit and extra logic</a:t>
            </a:r>
          </a:p>
          <a:p>
            <a:r>
              <a:rPr lang="en-US" dirty="0" smtClean="0"/>
              <a:t>Multilevel cache processors may use both</a:t>
            </a:r>
          </a:p>
          <a:p>
            <a:pPr lvl="1"/>
            <a:r>
              <a:rPr lang="en-US" dirty="0" smtClean="0"/>
              <a:t>L1 Write through</a:t>
            </a:r>
          </a:p>
          <a:p>
            <a:pPr lvl="1"/>
            <a:r>
              <a:rPr lang="en-US" dirty="0" smtClean="0"/>
              <a:t>L2/L3 Write back</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9.9 Dealing with cache misses in the processor pipeline</a:t>
            </a:r>
            <a:endParaRPr lang="en-US" dirty="0"/>
          </a:p>
        </p:txBody>
      </p:sp>
      <p:sp>
        <p:nvSpPr>
          <p:cNvPr id="5" name="Content Placeholder 4"/>
          <p:cNvSpPr>
            <a:spLocks noGrp="1"/>
          </p:cNvSpPr>
          <p:nvPr>
            <p:ph idx="1"/>
          </p:nvPr>
        </p:nvSpPr>
        <p:spPr/>
        <p:txBody>
          <a:bodyPr>
            <a:normAutofit fontScale="77500" lnSpcReduction="20000"/>
          </a:bodyPr>
          <a:lstStyle/>
          <a:p>
            <a:pPr lvl="0"/>
            <a:r>
              <a:rPr lang="en-US" b="1" dirty="0" smtClean="0"/>
              <a:t>Read miss in the MEM stage:</a:t>
            </a:r>
            <a:endParaRPr lang="en-US" dirty="0" smtClean="0"/>
          </a:p>
          <a:p>
            <a:pPr>
              <a:buNone/>
            </a:pPr>
            <a:r>
              <a:rPr lang="en-US" dirty="0" smtClean="0">
                <a:latin typeface="Courier New" pitchFamily="49" charset="0"/>
                <a:cs typeface="Courier New" pitchFamily="49" charset="0"/>
              </a:rPr>
              <a:t> </a:t>
            </a:r>
          </a:p>
          <a:p>
            <a:pPr>
              <a:buNone/>
            </a:pP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I1: ld  r1, a       ; r1 &lt;- MEM[a]</a:t>
            </a:r>
            <a:endParaRPr lang="en-US" dirty="0" smtClean="0">
              <a:latin typeface="Courier New" pitchFamily="49" charset="0"/>
              <a:cs typeface="Courier New" pitchFamily="49" charset="0"/>
            </a:endParaRPr>
          </a:p>
          <a:p>
            <a:pPr>
              <a:buNone/>
            </a:pPr>
            <a:r>
              <a:rPr lang="en-US" b="1" dirty="0" smtClean="0">
                <a:latin typeface="Courier New" pitchFamily="49" charset="0"/>
                <a:cs typeface="Courier New" pitchFamily="49" charset="0"/>
              </a:rPr>
              <a:t>	</a:t>
            </a:r>
            <a:r>
              <a:rPr lang="pt-BR" b="1" dirty="0" smtClean="0">
                <a:latin typeface="Courier New" pitchFamily="49" charset="0"/>
                <a:cs typeface="Courier New" pitchFamily="49" charset="0"/>
              </a:rPr>
              <a:t>I2: add r3, r4, r5  ;	r3 &lt;- r4 + r5</a:t>
            </a:r>
            <a:endParaRPr lang="en-US" dirty="0" smtClean="0">
              <a:latin typeface="Courier New" pitchFamily="49" charset="0"/>
              <a:cs typeface="Courier New" pitchFamily="49" charset="0"/>
            </a:endParaRPr>
          </a:p>
          <a:p>
            <a:pPr>
              <a:buNone/>
            </a:pPr>
            <a:r>
              <a:rPr lang="pt-BR" b="1" dirty="0" smtClean="0">
                <a:latin typeface="Courier New" pitchFamily="49" charset="0"/>
                <a:cs typeface="Courier New" pitchFamily="49" charset="0"/>
              </a:rPr>
              <a:t>	I3: and r6, r7, r8  ;	r6 &lt;- r7 AND r8</a:t>
            </a:r>
            <a:endParaRPr lang="en-US" dirty="0" smtClean="0">
              <a:latin typeface="Courier New" pitchFamily="49" charset="0"/>
              <a:cs typeface="Courier New" pitchFamily="49" charset="0"/>
            </a:endParaRPr>
          </a:p>
          <a:p>
            <a:pPr>
              <a:buNone/>
            </a:pPr>
            <a:r>
              <a:rPr lang="pt-BR" b="1" dirty="0" smtClean="0">
                <a:latin typeface="Courier New" pitchFamily="49" charset="0"/>
                <a:cs typeface="Courier New" pitchFamily="49" charset="0"/>
              </a:rPr>
              <a:t>	I4: add r2, r4, r5  ;	r2 &lt;- r4 + r5</a:t>
            </a:r>
            <a:endParaRPr lang="en-US" dirty="0" smtClean="0">
              <a:latin typeface="Courier New" pitchFamily="49" charset="0"/>
              <a:cs typeface="Courier New" pitchFamily="49" charset="0"/>
            </a:endParaRPr>
          </a:p>
          <a:p>
            <a:pPr>
              <a:buNone/>
            </a:pPr>
            <a:r>
              <a:rPr lang="pt-BR" b="1" dirty="0" smtClean="0">
                <a:latin typeface="Courier New" pitchFamily="49" charset="0"/>
                <a:cs typeface="Courier New" pitchFamily="49" charset="0"/>
              </a:rPr>
              <a:t>	I5: add r2, r1, r2  ;	r2 &lt;- r1 + r2</a:t>
            </a:r>
            <a:endParaRPr lang="en-US" dirty="0" smtClean="0">
              <a:latin typeface="Courier New" pitchFamily="49" charset="0"/>
              <a:cs typeface="Courier New" pitchFamily="49" charset="0"/>
            </a:endParaRPr>
          </a:p>
          <a:p>
            <a:pPr>
              <a:buNone/>
            </a:pPr>
            <a:r>
              <a:rPr lang="pt-BR" dirty="0" smtClean="0">
                <a:latin typeface="Courier New" pitchFamily="49" charset="0"/>
                <a:cs typeface="Courier New" pitchFamily="49" charset="0"/>
              </a:rPr>
              <a:t> </a:t>
            </a:r>
            <a:endParaRPr lang="en-US" dirty="0" smtClean="0"/>
          </a:p>
          <a:p>
            <a:pPr lvl="0"/>
            <a:r>
              <a:rPr lang="en-US" b="1" dirty="0" smtClean="0"/>
              <a:t>Write miss in the MEM stage: </a:t>
            </a:r>
            <a:r>
              <a:rPr lang="en-US" dirty="0" smtClean="0"/>
              <a:t>The write-buffer alleviates the ill effects of write misses in the MEM stage. (Write-Through)</a:t>
            </a:r>
          </a:p>
          <a:p>
            <a:endParaRPr lang="en-US" dirty="0"/>
          </a:p>
        </p:txBody>
      </p:sp>
      <p:sp>
        <p:nvSpPr>
          <p:cNvPr id="6" name="Oval 5"/>
          <p:cNvSpPr/>
          <p:nvPr/>
        </p:nvSpPr>
        <p:spPr>
          <a:xfrm>
            <a:off x="2251710" y="2183130"/>
            <a:ext cx="685800" cy="6858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09900" y="3729990"/>
            <a:ext cx="685800" cy="6858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6" idx="4"/>
            <a:endCxn id="7" idx="0"/>
          </p:cNvCxnSpPr>
          <p:nvPr/>
        </p:nvCxnSpPr>
        <p:spPr>
          <a:xfrm rot="16200000" flipH="1">
            <a:off x="2543175" y="2920365"/>
            <a:ext cx="861060" cy="75819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9.9.1 Effect of Memory Stalls Due to Cache Misses on Pipeline Performance</a:t>
            </a:r>
            <a:endParaRPr lang="en-US" dirty="0"/>
          </a:p>
        </p:txBody>
      </p:sp>
      <p:sp>
        <p:nvSpPr>
          <p:cNvPr id="3" name="Content Placeholder 2"/>
          <p:cNvSpPr>
            <a:spLocks noGrp="1"/>
          </p:cNvSpPr>
          <p:nvPr>
            <p:ph idx="1"/>
          </p:nvPr>
        </p:nvSpPr>
        <p:spPr/>
        <p:txBody>
          <a:bodyPr>
            <a:normAutofit/>
          </a:bodyPr>
          <a:lstStyle/>
          <a:p>
            <a:r>
              <a:rPr lang="en-US" sz="2000" dirty="0" err="1" smtClean="0"/>
              <a:t>ExecutionTime</a:t>
            </a:r>
            <a:r>
              <a:rPr lang="en-US" sz="2000" dirty="0" smtClean="0"/>
              <a:t> = </a:t>
            </a:r>
            <a:r>
              <a:rPr lang="en-US" sz="2000" dirty="0" err="1" smtClean="0"/>
              <a:t>NumberInstructionsExecuted</a:t>
            </a:r>
            <a:r>
              <a:rPr lang="en-US" sz="2000" dirty="0" smtClean="0"/>
              <a:t> * </a:t>
            </a:r>
            <a:r>
              <a:rPr lang="en-US" sz="2000" dirty="0" err="1" smtClean="0"/>
              <a:t>CPI</a:t>
            </a:r>
            <a:r>
              <a:rPr lang="en-US" sz="2000" baseline="-25000" dirty="0" err="1" smtClean="0"/>
              <a:t>Avg</a:t>
            </a:r>
            <a:r>
              <a:rPr lang="en-US" sz="2000" baseline="-25000" dirty="0" smtClean="0"/>
              <a:t> </a:t>
            </a:r>
            <a:r>
              <a:rPr lang="en-US" sz="2000" dirty="0" smtClean="0"/>
              <a:t>* clock cycle time</a:t>
            </a:r>
          </a:p>
          <a:p>
            <a:endParaRPr lang="en-US" sz="2000" dirty="0" smtClean="0"/>
          </a:p>
          <a:p>
            <a:r>
              <a:rPr lang="en-US" sz="2000" dirty="0" err="1" smtClean="0"/>
              <a:t>ExecutionTime</a:t>
            </a:r>
            <a:r>
              <a:rPr lang="en-US" sz="2000" dirty="0" smtClean="0"/>
              <a:t> = (</a:t>
            </a:r>
            <a:r>
              <a:rPr lang="en-US" sz="2000" dirty="0" err="1" smtClean="0"/>
              <a:t>NumberInstructionsExecuted</a:t>
            </a:r>
            <a:r>
              <a:rPr lang="en-US" sz="2000" dirty="0" smtClean="0"/>
              <a:t> * (</a:t>
            </a:r>
            <a:r>
              <a:rPr lang="en-US" sz="2000" dirty="0" err="1" smtClean="0"/>
              <a:t>CPI</a:t>
            </a:r>
            <a:r>
              <a:rPr lang="en-US" sz="2000" baseline="-25000" dirty="0" err="1" smtClean="0"/>
              <a:t>Avg</a:t>
            </a:r>
            <a:r>
              <a:rPr lang="en-US" sz="2000" baseline="-25000" dirty="0" smtClean="0"/>
              <a:t> </a:t>
            </a:r>
            <a:r>
              <a:rPr lang="en-US" sz="2000" dirty="0" smtClean="0"/>
              <a:t>+ </a:t>
            </a:r>
            <a:r>
              <a:rPr lang="en-US" sz="2000" dirty="0" err="1" smtClean="0"/>
              <a:t>MemoryStalls</a:t>
            </a:r>
            <a:r>
              <a:rPr lang="en-US" sz="2000" baseline="-25000" dirty="0" err="1" smtClean="0"/>
              <a:t>Avg</a:t>
            </a:r>
            <a:r>
              <a:rPr lang="en-US" sz="2000" dirty="0" smtClean="0"/>
              <a:t>) )  *   clock cycle time</a:t>
            </a:r>
          </a:p>
          <a:p>
            <a:endParaRPr lang="en-US" sz="2000" dirty="0" smtClean="0"/>
          </a:p>
          <a:p>
            <a:r>
              <a:rPr lang="en-US" sz="2000" dirty="0" err="1" smtClean="0"/>
              <a:t>EffectiveCPI</a:t>
            </a:r>
            <a:r>
              <a:rPr lang="en-US" sz="2000" dirty="0" smtClean="0"/>
              <a:t> = </a:t>
            </a:r>
            <a:r>
              <a:rPr lang="en-US" sz="2000" dirty="0" err="1" smtClean="0"/>
              <a:t>CPI</a:t>
            </a:r>
            <a:r>
              <a:rPr lang="en-US" sz="2000" baseline="-25000" dirty="0" err="1" smtClean="0"/>
              <a:t>Avg</a:t>
            </a:r>
            <a:r>
              <a:rPr lang="en-US" sz="2000" baseline="-25000" dirty="0" smtClean="0"/>
              <a:t> </a:t>
            </a:r>
            <a:r>
              <a:rPr lang="en-US" sz="2000" dirty="0" smtClean="0"/>
              <a:t>+ </a:t>
            </a:r>
            <a:r>
              <a:rPr lang="en-US" sz="2000" dirty="0" err="1" smtClean="0"/>
              <a:t>MemoryStalls</a:t>
            </a:r>
            <a:r>
              <a:rPr lang="en-US" sz="2000" baseline="-25000" dirty="0" err="1" smtClean="0"/>
              <a:t>Avg</a:t>
            </a:r>
            <a:endParaRPr lang="en-US" sz="2000" baseline="-25000" dirty="0" smtClean="0"/>
          </a:p>
          <a:p>
            <a:endParaRPr lang="en-US" sz="2000" dirty="0" smtClean="0"/>
          </a:p>
          <a:p>
            <a:r>
              <a:rPr lang="en-US" sz="2000" dirty="0" err="1" smtClean="0"/>
              <a:t>TotalMemory</a:t>
            </a:r>
            <a:r>
              <a:rPr lang="en-US" sz="2000" dirty="0" smtClean="0"/>
              <a:t> Stalls = </a:t>
            </a:r>
            <a:r>
              <a:rPr lang="en-US" sz="2000" dirty="0" err="1" smtClean="0"/>
              <a:t>NumberInstructions</a:t>
            </a:r>
            <a:r>
              <a:rPr lang="en-US" sz="2000" dirty="0" smtClean="0"/>
              <a:t> * </a:t>
            </a:r>
            <a:r>
              <a:rPr lang="en-US" sz="2000" dirty="0" err="1" smtClean="0"/>
              <a:t>MemoryStalls</a:t>
            </a:r>
            <a:r>
              <a:rPr lang="en-US" sz="2000" baseline="-25000" dirty="0" err="1" smtClean="0"/>
              <a:t>Avg</a:t>
            </a:r>
            <a:endParaRPr lang="en-US" sz="2000" baseline="-25000" dirty="0" smtClean="0"/>
          </a:p>
          <a:p>
            <a:endParaRPr lang="en-US" sz="2000" dirty="0" smtClean="0"/>
          </a:p>
          <a:p>
            <a:r>
              <a:rPr lang="en-US" sz="2000" dirty="0" err="1" smtClean="0"/>
              <a:t>MemoryStalls</a:t>
            </a:r>
            <a:r>
              <a:rPr lang="en-US" sz="2000" baseline="-25000" dirty="0" err="1" smtClean="0"/>
              <a:t>Avg</a:t>
            </a:r>
            <a:r>
              <a:rPr lang="en-US" sz="2000" dirty="0" smtClean="0"/>
              <a:t> = </a:t>
            </a:r>
            <a:r>
              <a:rPr lang="en-US" sz="2000" dirty="0" err="1" smtClean="0"/>
              <a:t>MissesPerInstruction</a:t>
            </a:r>
            <a:r>
              <a:rPr lang="en-US" sz="2000" baseline="-25000" dirty="0" err="1" smtClean="0"/>
              <a:t>Avg</a:t>
            </a:r>
            <a:r>
              <a:rPr lang="en-US" sz="2000" dirty="0" smtClean="0"/>
              <a:t> * </a:t>
            </a:r>
            <a:r>
              <a:rPr lang="en-US" sz="2000" dirty="0" err="1" smtClean="0"/>
              <a:t>MissPenalty</a:t>
            </a:r>
            <a:r>
              <a:rPr lang="en-US" sz="2000" baseline="-25000" dirty="0" err="1" smtClean="0"/>
              <a:t>Avg</a:t>
            </a:r>
            <a:endParaRPr lang="en-US" sz="2000" dirty="0" smtClean="0"/>
          </a:p>
          <a:p>
            <a:endParaRPr lang="en-US" sz="2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9.9.1 Improving cache performance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Consider a pipelined processor that has an average CPI of 1.8 without accounting for memory stalls.  I-Cache has a hit rate of 95% and the D-Cache has a hit rate of 98%.  Assume that memory reference instructions account for 30% of all the instructions executed.  Out of these 80% are loads and 20% are stores.  On average, the read-miss penalty is 20 cycles and the write-miss penalty is 5 cycles.  Compute the effective CPI of the processor accounting for the memory stalls.</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9.9.1 Improving cache performance</a:t>
            </a:r>
            <a:endParaRPr lang="en-US" dirty="0"/>
          </a:p>
        </p:txBody>
      </p:sp>
      <p:sp>
        <p:nvSpPr>
          <p:cNvPr id="3" name="Content Placeholder 2"/>
          <p:cNvSpPr>
            <a:spLocks noGrp="1"/>
          </p:cNvSpPr>
          <p:nvPr>
            <p:ph idx="1"/>
          </p:nvPr>
        </p:nvSpPr>
        <p:spPr/>
        <p:txBody>
          <a:bodyPr>
            <a:normAutofit fontScale="55000" lnSpcReduction="20000"/>
          </a:bodyPr>
          <a:lstStyle/>
          <a:p>
            <a:pPr>
              <a:tabLst>
                <a:tab pos="1828800" algn="l"/>
              </a:tabLst>
            </a:pPr>
            <a:r>
              <a:rPr lang="en-US" dirty="0" smtClean="0"/>
              <a:t>Cost of instruction misses = I-cache miss rate * read miss penalty</a:t>
            </a:r>
          </a:p>
          <a:p>
            <a:pPr>
              <a:buNone/>
              <a:tabLst>
                <a:tab pos="1828800" algn="l"/>
              </a:tabLst>
            </a:pPr>
            <a:r>
              <a:rPr lang="en-US" sz="3400" dirty="0" smtClean="0"/>
              <a:t>		= (1 - 0.95) * 20 </a:t>
            </a:r>
          </a:p>
          <a:p>
            <a:pPr>
              <a:buNone/>
              <a:tabLst>
                <a:tab pos="1828800" algn="l"/>
              </a:tabLst>
            </a:pPr>
            <a:r>
              <a:rPr lang="en-US" sz="3400" dirty="0" smtClean="0"/>
              <a:t>		= 1 cycle per instruction</a:t>
            </a:r>
          </a:p>
          <a:p>
            <a:pPr>
              <a:tabLst>
                <a:tab pos="1828800" algn="l"/>
              </a:tabLst>
            </a:pPr>
            <a:r>
              <a:rPr lang="en-US" dirty="0" smtClean="0"/>
              <a:t>Cost of data read misses = fraction of memory reference instructions in program *</a:t>
            </a:r>
          </a:p>
          <a:p>
            <a:pPr>
              <a:buNone/>
              <a:tabLst>
                <a:tab pos="1828800" algn="l"/>
              </a:tabLst>
            </a:pPr>
            <a:r>
              <a:rPr lang="en-US" dirty="0" smtClean="0"/>
              <a:t>                                           fraction of memory reference instructions that are loads *</a:t>
            </a:r>
          </a:p>
          <a:p>
            <a:pPr>
              <a:buNone/>
              <a:tabLst>
                <a:tab pos="1828800" algn="l"/>
              </a:tabLst>
            </a:pPr>
            <a:r>
              <a:rPr lang="en-US" dirty="0" smtClean="0"/>
              <a:t>                                           D-cache miss rate * read miss penalty</a:t>
            </a:r>
          </a:p>
          <a:p>
            <a:pPr>
              <a:buNone/>
              <a:tabLst>
                <a:tab pos="1828800" algn="l"/>
              </a:tabLst>
            </a:pPr>
            <a:r>
              <a:rPr lang="en-US" dirty="0" smtClean="0"/>
              <a:t>		= 0.3 * 0.8 * (1 – 0.98) * 20</a:t>
            </a:r>
          </a:p>
          <a:p>
            <a:pPr>
              <a:buNone/>
              <a:tabLst>
                <a:tab pos="1828800" algn="l"/>
              </a:tabLst>
            </a:pPr>
            <a:r>
              <a:rPr lang="en-US" dirty="0" smtClean="0"/>
              <a:t> 		= 0.096 cycles per instruction</a:t>
            </a:r>
          </a:p>
          <a:p>
            <a:pPr>
              <a:tabLst>
                <a:tab pos="1828800" algn="l"/>
              </a:tabLst>
            </a:pPr>
            <a:r>
              <a:rPr lang="en-US" dirty="0" smtClean="0"/>
              <a:t>Cost of data write misses = fraction of memory reference instructions in the program *</a:t>
            </a:r>
          </a:p>
          <a:p>
            <a:pPr>
              <a:buNone/>
              <a:tabLst>
                <a:tab pos="1828800" algn="l"/>
              </a:tabLst>
            </a:pPr>
            <a:r>
              <a:rPr lang="en-US" dirty="0" smtClean="0"/>
              <a:t>                                            fraction of  memory reference instructions that are stores *</a:t>
            </a:r>
          </a:p>
          <a:p>
            <a:pPr>
              <a:buNone/>
              <a:tabLst>
                <a:tab pos="1828800" algn="l"/>
              </a:tabLst>
            </a:pPr>
            <a:r>
              <a:rPr lang="en-US" dirty="0" smtClean="0"/>
              <a:t>                                            D-cache miss rate * write miss penalty</a:t>
            </a:r>
          </a:p>
          <a:p>
            <a:pPr>
              <a:buNone/>
              <a:tabLst>
                <a:tab pos="1828800" algn="l"/>
              </a:tabLst>
            </a:pPr>
            <a:r>
              <a:rPr lang="en-US" dirty="0" smtClean="0"/>
              <a:t> 		= 0.3 * 0.2 * (1 – 0.98) * 5</a:t>
            </a:r>
          </a:p>
          <a:p>
            <a:pPr>
              <a:buNone/>
              <a:tabLst>
                <a:tab pos="1828800" algn="l"/>
              </a:tabLst>
            </a:pPr>
            <a:r>
              <a:rPr lang="en-US" dirty="0" smtClean="0"/>
              <a:t>		= 0.006 cycles per instruction</a:t>
            </a:r>
          </a:p>
          <a:p>
            <a:pPr>
              <a:tabLst>
                <a:tab pos="1828800" algn="l"/>
              </a:tabLst>
            </a:pPr>
            <a:r>
              <a:rPr lang="en-US" dirty="0" smtClean="0"/>
              <a:t> Effective CPI = base CPI + Effect of I-Cache on CPI + Effect of D-Cache on CPI</a:t>
            </a:r>
          </a:p>
          <a:p>
            <a:pPr>
              <a:buNone/>
              <a:tabLst>
                <a:tab pos="1828800" algn="l"/>
              </a:tabLst>
            </a:pPr>
            <a:r>
              <a:rPr lang="en-US" dirty="0" smtClean="0"/>
              <a:t> 		= 1.8 + 1 + 0.096 + 0.006 = </a:t>
            </a:r>
            <a:r>
              <a:rPr lang="en-US" b="1" dirty="0" smtClean="0"/>
              <a:t>2.902</a:t>
            </a:r>
            <a:r>
              <a:rPr lang="en-US" dirty="0" smtClean="0"/>
              <a:t> </a:t>
            </a:r>
          </a:p>
          <a:p>
            <a:pPr>
              <a:tabLst>
                <a:tab pos="1828800" algn="l"/>
              </a:tabLst>
            </a:pP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9.9.1 Improving cache performance</a:t>
            </a:r>
            <a:endParaRPr lang="en-US" dirty="0"/>
          </a:p>
        </p:txBody>
      </p:sp>
      <p:sp>
        <p:nvSpPr>
          <p:cNvPr id="3" name="Content Placeholder 2"/>
          <p:cNvSpPr>
            <a:spLocks noGrp="1"/>
          </p:cNvSpPr>
          <p:nvPr>
            <p:ph idx="1"/>
          </p:nvPr>
        </p:nvSpPr>
        <p:spPr/>
        <p:txBody>
          <a:bodyPr/>
          <a:lstStyle/>
          <a:p>
            <a:r>
              <a:rPr lang="en-US" dirty="0" smtClean="0"/>
              <a:t>Bottom line…Improving miss rate and reducing miss penalty are keys to improving performance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9.10 Exploiting spatial locality to improve cache performance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So far our cache designs have been operating on data items the size typically handled by the instruction set e.g. 32 bit words. This is known as the </a:t>
            </a:r>
            <a:r>
              <a:rPr lang="en-US" i="1" dirty="0" smtClean="0"/>
              <a:t>unit of memory access</a:t>
            </a:r>
          </a:p>
          <a:p>
            <a:r>
              <a:rPr lang="en-US" dirty="0" smtClean="0"/>
              <a:t>But the size of the </a:t>
            </a:r>
            <a:r>
              <a:rPr lang="en-US" i="1" dirty="0" smtClean="0"/>
              <a:t>unit of memory transfer </a:t>
            </a:r>
            <a:r>
              <a:rPr lang="en-US" dirty="0" smtClean="0"/>
              <a:t>moved by the memory subsystem does not have to be the same size</a:t>
            </a:r>
          </a:p>
          <a:p>
            <a:r>
              <a:rPr lang="en-US" dirty="0" smtClean="0"/>
              <a:t>Typically we can make memory transfer something that is bigger and is a multiple of the unit of memory access</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9.10 Exploiting spatial locality to improve cache performance</a:t>
            </a:r>
            <a:endParaRPr lang="en-US" dirty="0"/>
          </a:p>
        </p:txBody>
      </p:sp>
      <p:sp>
        <p:nvSpPr>
          <p:cNvPr id="3" name="Content Placeholder 2"/>
          <p:cNvSpPr>
            <a:spLocks noGrp="1"/>
          </p:cNvSpPr>
          <p:nvPr>
            <p:ph idx="1"/>
          </p:nvPr>
        </p:nvSpPr>
        <p:spPr>
          <a:xfrm>
            <a:off x="457200" y="1600201"/>
            <a:ext cx="8229600" cy="4812029"/>
          </a:xfrm>
        </p:spPr>
        <p:txBody>
          <a:bodyPr/>
          <a:lstStyle/>
          <a:p>
            <a:r>
              <a:rPr lang="en-US" dirty="0" smtClean="0"/>
              <a:t>For example</a:t>
            </a:r>
          </a:p>
          <a:p>
            <a:endParaRPr lang="en-US" dirty="0" smtClean="0"/>
          </a:p>
          <a:p>
            <a:endParaRPr lang="en-US" dirty="0" smtClean="0"/>
          </a:p>
          <a:p>
            <a:endParaRPr lang="en-US" dirty="0" smtClean="0"/>
          </a:p>
          <a:p>
            <a:r>
              <a:rPr lang="en-US" dirty="0" smtClean="0"/>
              <a:t>Our cache blocks are 16 bytes long</a:t>
            </a:r>
          </a:p>
          <a:p>
            <a:r>
              <a:rPr lang="en-US" dirty="0" smtClean="0"/>
              <a:t>How would this affect our earlier example?</a:t>
            </a:r>
          </a:p>
          <a:p>
            <a:pPr lvl="1"/>
            <a:r>
              <a:rPr lang="en-US" dirty="0" smtClean="0"/>
              <a:t>4Gb Memory: 32 bit address</a:t>
            </a:r>
          </a:p>
          <a:p>
            <a:pPr lvl="1"/>
            <a:r>
              <a:rPr lang="en-US" dirty="0" smtClean="0"/>
              <a:t>256 Kb Cache</a:t>
            </a:r>
          </a:p>
          <a:p>
            <a:endParaRPr lang="en-US" dirty="0" smtClean="0"/>
          </a:p>
        </p:txBody>
      </p:sp>
      <p:grpSp>
        <p:nvGrpSpPr>
          <p:cNvPr id="29" name="Group 28"/>
          <p:cNvGrpSpPr/>
          <p:nvPr/>
        </p:nvGrpSpPr>
        <p:grpSpPr>
          <a:xfrm>
            <a:off x="123332" y="2476262"/>
            <a:ext cx="2232920" cy="707886"/>
            <a:chOff x="340502" y="3264932"/>
            <a:chExt cx="2232920" cy="707886"/>
          </a:xfrm>
        </p:grpSpPr>
        <p:sp>
          <p:nvSpPr>
            <p:cNvPr id="5" name="TextBox 4"/>
            <p:cNvSpPr txBox="1"/>
            <p:nvPr/>
          </p:nvSpPr>
          <p:spPr>
            <a:xfrm>
              <a:off x="340502" y="3634264"/>
              <a:ext cx="558230" cy="338554"/>
            </a:xfrm>
            <a:prstGeom prst="rect">
              <a:avLst/>
            </a:prstGeom>
            <a:noFill/>
            <a:ln>
              <a:solidFill>
                <a:schemeClr val="tx1"/>
              </a:solidFill>
            </a:ln>
          </p:spPr>
          <p:txBody>
            <a:bodyPr wrap="none" rtlCol="0">
              <a:spAutoFit/>
            </a:bodyPr>
            <a:lstStyle/>
            <a:p>
              <a:r>
                <a:rPr lang="en-US" sz="1600" dirty="0" smtClean="0"/>
                <a:t>Byte</a:t>
              </a:r>
              <a:endParaRPr lang="en-US" sz="1600" dirty="0"/>
            </a:p>
          </p:txBody>
        </p:sp>
        <p:sp>
          <p:nvSpPr>
            <p:cNvPr id="6" name="TextBox 5"/>
            <p:cNvSpPr txBox="1"/>
            <p:nvPr/>
          </p:nvSpPr>
          <p:spPr>
            <a:xfrm>
              <a:off x="898732" y="3634264"/>
              <a:ext cx="558230" cy="338554"/>
            </a:xfrm>
            <a:prstGeom prst="rect">
              <a:avLst/>
            </a:prstGeom>
            <a:noFill/>
            <a:ln>
              <a:solidFill>
                <a:schemeClr val="tx1"/>
              </a:solidFill>
            </a:ln>
          </p:spPr>
          <p:txBody>
            <a:bodyPr wrap="none" rtlCol="0">
              <a:spAutoFit/>
            </a:bodyPr>
            <a:lstStyle/>
            <a:p>
              <a:r>
                <a:rPr lang="en-US" sz="1600" dirty="0" smtClean="0"/>
                <a:t>Byte</a:t>
              </a:r>
              <a:endParaRPr lang="en-US" sz="1600" dirty="0"/>
            </a:p>
          </p:txBody>
        </p:sp>
        <p:sp>
          <p:nvSpPr>
            <p:cNvPr id="7" name="TextBox 6"/>
            <p:cNvSpPr txBox="1"/>
            <p:nvPr/>
          </p:nvSpPr>
          <p:spPr>
            <a:xfrm>
              <a:off x="1456962" y="3634264"/>
              <a:ext cx="558230" cy="338554"/>
            </a:xfrm>
            <a:prstGeom prst="rect">
              <a:avLst/>
            </a:prstGeom>
            <a:noFill/>
            <a:ln>
              <a:solidFill>
                <a:schemeClr val="tx1"/>
              </a:solidFill>
            </a:ln>
          </p:spPr>
          <p:txBody>
            <a:bodyPr wrap="none" rtlCol="0">
              <a:spAutoFit/>
            </a:bodyPr>
            <a:lstStyle/>
            <a:p>
              <a:r>
                <a:rPr lang="en-US" sz="1600" dirty="0" smtClean="0"/>
                <a:t>Byte</a:t>
              </a:r>
              <a:endParaRPr lang="en-US" sz="1600" dirty="0"/>
            </a:p>
          </p:txBody>
        </p:sp>
        <p:sp>
          <p:nvSpPr>
            <p:cNvPr id="8" name="TextBox 7"/>
            <p:cNvSpPr txBox="1"/>
            <p:nvPr/>
          </p:nvSpPr>
          <p:spPr>
            <a:xfrm>
              <a:off x="2015192" y="3634264"/>
              <a:ext cx="558230" cy="338554"/>
            </a:xfrm>
            <a:prstGeom prst="rect">
              <a:avLst/>
            </a:prstGeom>
            <a:noFill/>
            <a:ln>
              <a:solidFill>
                <a:schemeClr val="tx1"/>
              </a:solidFill>
            </a:ln>
          </p:spPr>
          <p:txBody>
            <a:bodyPr wrap="none" rtlCol="0">
              <a:spAutoFit/>
            </a:bodyPr>
            <a:lstStyle/>
            <a:p>
              <a:r>
                <a:rPr lang="en-US" sz="1600" dirty="0" smtClean="0"/>
                <a:t>Byte</a:t>
              </a:r>
              <a:endParaRPr lang="en-US" sz="1600" dirty="0"/>
            </a:p>
          </p:txBody>
        </p:sp>
        <p:sp>
          <p:nvSpPr>
            <p:cNvPr id="9" name="TextBox 8"/>
            <p:cNvSpPr txBox="1"/>
            <p:nvPr/>
          </p:nvSpPr>
          <p:spPr>
            <a:xfrm>
              <a:off x="340502" y="3264932"/>
              <a:ext cx="2232920" cy="369332"/>
            </a:xfrm>
            <a:prstGeom prst="rect">
              <a:avLst/>
            </a:prstGeom>
            <a:noFill/>
            <a:ln>
              <a:solidFill>
                <a:schemeClr val="tx1"/>
              </a:solidFill>
            </a:ln>
          </p:spPr>
          <p:txBody>
            <a:bodyPr wrap="none" rtlCol="0">
              <a:noAutofit/>
            </a:bodyPr>
            <a:lstStyle/>
            <a:p>
              <a:pPr algn="ctr"/>
              <a:r>
                <a:rPr lang="en-US" sz="1600" dirty="0" smtClean="0"/>
                <a:t>Word</a:t>
              </a:r>
              <a:endParaRPr lang="en-US" sz="1600" dirty="0"/>
            </a:p>
          </p:txBody>
        </p:sp>
      </p:grpSp>
      <p:grpSp>
        <p:nvGrpSpPr>
          <p:cNvPr id="30" name="Group 29"/>
          <p:cNvGrpSpPr/>
          <p:nvPr/>
        </p:nvGrpSpPr>
        <p:grpSpPr>
          <a:xfrm>
            <a:off x="2356252" y="2476262"/>
            <a:ext cx="2232920" cy="707886"/>
            <a:chOff x="340502" y="3264932"/>
            <a:chExt cx="2232920" cy="707886"/>
          </a:xfrm>
        </p:grpSpPr>
        <p:sp>
          <p:nvSpPr>
            <p:cNvPr id="31" name="TextBox 30"/>
            <p:cNvSpPr txBox="1"/>
            <p:nvPr/>
          </p:nvSpPr>
          <p:spPr>
            <a:xfrm>
              <a:off x="340502" y="3634264"/>
              <a:ext cx="558230" cy="338554"/>
            </a:xfrm>
            <a:prstGeom prst="rect">
              <a:avLst/>
            </a:prstGeom>
            <a:noFill/>
            <a:ln>
              <a:solidFill>
                <a:schemeClr val="tx1"/>
              </a:solidFill>
            </a:ln>
          </p:spPr>
          <p:txBody>
            <a:bodyPr wrap="none" rtlCol="0">
              <a:spAutoFit/>
            </a:bodyPr>
            <a:lstStyle/>
            <a:p>
              <a:r>
                <a:rPr lang="en-US" sz="1600" dirty="0" smtClean="0"/>
                <a:t>Byte</a:t>
              </a:r>
              <a:endParaRPr lang="en-US" sz="1600" dirty="0"/>
            </a:p>
          </p:txBody>
        </p:sp>
        <p:sp>
          <p:nvSpPr>
            <p:cNvPr id="32" name="TextBox 31"/>
            <p:cNvSpPr txBox="1"/>
            <p:nvPr/>
          </p:nvSpPr>
          <p:spPr>
            <a:xfrm>
              <a:off x="898732" y="3634264"/>
              <a:ext cx="558230" cy="338554"/>
            </a:xfrm>
            <a:prstGeom prst="rect">
              <a:avLst/>
            </a:prstGeom>
            <a:noFill/>
            <a:ln>
              <a:solidFill>
                <a:schemeClr val="tx1"/>
              </a:solidFill>
            </a:ln>
          </p:spPr>
          <p:txBody>
            <a:bodyPr wrap="none" rtlCol="0">
              <a:spAutoFit/>
            </a:bodyPr>
            <a:lstStyle/>
            <a:p>
              <a:r>
                <a:rPr lang="en-US" sz="1600" dirty="0" smtClean="0"/>
                <a:t>Byte</a:t>
              </a:r>
              <a:endParaRPr lang="en-US" sz="1600" dirty="0"/>
            </a:p>
          </p:txBody>
        </p:sp>
        <p:sp>
          <p:nvSpPr>
            <p:cNvPr id="33" name="TextBox 32"/>
            <p:cNvSpPr txBox="1"/>
            <p:nvPr/>
          </p:nvSpPr>
          <p:spPr>
            <a:xfrm>
              <a:off x="1456962" y="3634264"/>
              <a:ext cx="558230" cy="338554"/>
            </a:xfrm>
            <a:prstGeom prst="rect">
              <a:avLst/>
            </a:prstGeom>
            <a:noFill/>
            <a:ln>
              <a:solidFill>
                <a:schemeClr val="tx1"/>
              </a:solidFill>
            </a:ln>
          </p:spPr>
          <p:txBody>
            <a:bodyPr wrap="none" rtlCol="0">
              <a:spAutoFit/>
            </a:bodyPr>
            <a:lstStyle/>
            <a:p>
              <a:r>
                <a:rPr lang="en-US" sz="1600" dirty="0" smtClean="0"/>
                <a:t>Byte</a:t>
              </a:r>
              <a:endParaRPr lang="en-US" sz="1600" dirty="0"/>
            </a:p>
          </p:txBody>
        </p:sp>
        <p:sp>
          <p:nvSpPr>
            <p:cNvPr id="34" name="TextBox 33"/>
            <p:cNvSpPr txBox="1"/>
            <p:nvPr/>
          </p:nvSpPr>
          <p:spPr>
            <a:xfrm>
              <a:off x="2015192" y="3634264"/>
              <a:ext cx="558230" cy="338554"/>
            </a:xfrm>
            <a:prstGeom prst="rect">
              <a:avLst/>
            </a:prstGeom>
            <a:noFill/>
            <a:ln>
              <a:solidFill>
                <a:schemeClr val="tx1"/>
              </a:solidFill>
            </a:ln>
          </p:spPr>
          <p:txBody>
            <a:bodyPr wrap="none" rtlCol="0">
              <a:spAutoFit/>
            </a:bodyPr>
            <a:lstStyle/>
            <a:p>
              <a:r>
                <a:rPr lang="en-US" sz="1600" dirty="0" smtClean="0"/>
                <a:t>Byte</a:t>
              </a:r>
              <a:endParaRPr lang="en-US" sz="1600" dirty="0"/>
            </a:p>
          </p:txBody>
        </p:sp>
        <p:sp>
          <p:nvSpPr>
            <p:cNvPr id="35" name="TextBox 34"/>
            <p:cNvSpPr txBox="1"/>
            <p:nvPr/>
          </p:nvSpPr>
          <p:spPr>
            <a:xfrm>
              <a:off x="340502" y="3264932"/>
              <a:ext cx="2232920" cy="369332"/>
            </a:xfrm>
            <a:prstGeom prst="rect">
              <a:avLst/>
            </a:prstGeom>
            <a:noFill/>
            <a:ln>
              <a:solidFill>
                <a:schemeClr val="tx1"/>
              </a:solidFill>
            </a:ln>
          </p:spPr>
          <p:txBody>
            <a:bodyPr wrap="none" rtlCol="0">
              <a:noAutofit/>
            </a:bodyPr>
            <a:lstStyle/>
            <a:p>
              <a:pPr algn="ctr"/>
              <a:r>
                <a:rPr lang="en-US" sz="1600" dirty="0" smtClean="0"/>
                <a:t>Word</a:t>
              </a:r>
              <a:endParaRPr lang="en-US" sz="1600" dirty="0"/>
            </a:p>
          </p:txBody>
        </p:sp>
      </p:grpSp>
      <p:grpSp>
        <p:nvGrpSpPr>
          <p:cNvPr id="36" name="Group 35"/>
          <p:cNvGrpSpPr/>
          <p:nvPr/>
        </p:nvGrpSpPr>
        <p:grpSpPr>
          <a:xfrm>
            <a:off x="4589172" y="2476262"/>
            <a:ext cx="2232920" cy="707886"/>
            <a:chOff x="340502" y="3264932"/>
            <a:chExt cx="2232920" cy="707886"/>
          </a:xfrm>
        </p:grpSpPr>
        <p:sp>
          <p:nvSpPr>
            <p:cNvPr id="37" name="TextBox 36"/>
            <p:cNvSpPr txBox="1"/>
            <p:nvPr/>
          </p:nvSpPr>
          <p:spPr>
            <a:xfrm>
              <a:off x="340502" y="3634264"/>
              <a:ext cx="558230" cy="338554"/>
            </a:xfrm>
            <a:prstGeom prst="rect">
              <a:avLst/>
            </a:prstGeom>
            <a:noFill/>
            <a:ln>
              <a:solidFill>
                <a:schemeClr val="tx1"/>
              </a:solidFill>
            </a:ln>
          </p:spPr>
          <p:txBody>
            <a:bodyPr wrap="none" rtlCol="0">
              <a:spAutoFit/>
            </a:bodyPr>
            <a:lstStyle/>
            <a:p>
              <a:r>
                <a:rPr lang="en-US" sz="1600" dirty="0" smtClean="0"/>
                <a:t>Byte</a:t>
              </a:r>
              <a:endParaRPr lang="en-US" sz="1600" dirty="0"/>
            </a:p>
          </p:txBody>
        </p:sp>
        <p:sp>
          <p:nvSpPr>
            <p:cNvPr id="38" name="TextBox 37"/>
            <p:cNvSpPr txBox="1"/>
            <p:nvPr/>
          </p:nvSpPr>
          <p:spPr>
            <a:xfrm>
              <a:off x="898732" y="3634264"/>
              <a:ext cx="558230" cy="338554"/>
            </a:xfrm>
            <a:prstGeom prst="rect">
              <a:avLst/>
            </a:prstGeom>
            <a:noFill/>
            <a:ln>
              <a:solidFill>
                <a:schemeClr val="tx1"/>
              </a:solidFill>
            </a:ln>
          </p:spPr>
          <p:txBody>
            <a:bodyPr wrap="none" rtlCol="0">
              <a:spAutoFit/>
            </a:bodyPr>
            <a:lstStyle/>
            <a:p>
              <a:r>
                <a:rPr lang="en-US" sz="1600" dirty="0" smtClean="0"/>
                <a:t>Byte</a:t>
              </a:r>
              <a:endParaRPr lang="en-US" sz="1600" dirty="0"/>
            </a:p>
          </p:txBody>
        </p:sp>
        <p:sp>
          <p:nvSpPr>
            <p:cNvPr id="39" name="TextBox 38"/>
            <p:cNvSpPr txBox="1"/>
            <p:nvPr/>
          </p:nvSpPr>
          <p:spPr>
            <a:xfrm>
              <a:off x="1456962" y="3634264"/>
              <a:ext cx="558230" cy="338554"/>
            </a:xfrm>
            <a:prstGeom prst="rect">
              <a:avLst/>
            </a:prstGeom>
            <a:noFill/>
            <a:ln>
              <a:solidFill>
                <a:schemeClr val="tx1"/>
              </a:solidFill>
            </a:ln>
          </p:spPr>
          <p:txBody>
            <a:bodyPr wrap="none" rtlCol="0">
              <a:spAutoFit/>
            </a:bodyPr>
            <a:lstStyle/>
            <a:p>
              <a:r>
                <a:rPr lang="en-US" sz="1600" dirty="0" smtClean="0"/>
                <a:t>Byte</a:t>
              </a:r>
              <a:endParaRPr lang="en-US" sz="1600" dirty="0"/>
            </a:p>
          </p:txBody>
        </p:sp>
        <p:sp>
          <p:nvSpPr>
            <p:cNvPr id="40" name="TextBox 39"/>
            <p:cNvSpPr txBox="1"/>
            <p:nvPr/>
          </p:nvSpPr>
          <p:spPr>
            <a:xfrm>
              <a:off x="2015192" y="3634264"/>
              <a:ext cx="558230" cy="338554"/>
            </a:xfrm>
            <a:prstGeom prst="rect">
              <a:avLst/>
            </a:prstGeom>
            <a:noFill/>
            <a:ln>
              <a:solidFill>
                <a:schemeClr val="tx1"/>
              </a:solidFill>
            </a:ln>
          </p:spPr>
          <p:txBody>
            <a:bodyPr wrap="none" rtlCol="0">
              <a:spAutoFit/>
            </a:bodyPr>
            <a:lstStyle/>
            <a:p>
              <a:r>
                <a:rPr lang="en-US" sz="1600" dirty="0" smtClean="0"/>
                <a:t>Byte</a:t>
              </a:r>
              <a:endParaRPr lang="en-US" sz="1600" dirty="0"/>
            </a:p>
          </p:txBody>
        </p:sp>
        <p:sp>
          <p:nvSpPr>
            <p:cNvPr id="41" name="TextBox 40"/>
            <p:cNvSpPr txBox="1"/>
            <p:nvPr/>
          </p:nvSpPr>
          <p:spPr>
            <a:xfrm>
              <a:off x="340502" y="3264932"/>
              <a:ext cx="2232920" cy="369332"/>
            </a:xfrm>
            <a:prstGeom prst="rect">
              <a:avLst/>
            </a:prstGeom>
            <a:noFill/>
            <a:ln>
              <a:solidFill>
                <a:schemeClr val="tx1"/>
              </a:solidFill>
            </a:ln>
          </p:spPr>
          <p:txBody>
            <a:bodyPr wrap="none" rtlCol="0">
              <a:noAutofit/>
            </a:bodyPr>
            <a:lstStyle/>
            <a:p>
              <a:pPr algn="ctr"/>
              <a:r>
                <a:rPr lang="en-US" sz="1600" dirty="0" smtClean="0"/>
                <a:t>Word</a:t>
              </a:r>
              <a:endParaRPr lang="en-US" sz="1600" dirty="0"/>
            </a:p>
          </p:txBody>
        </p:sp>
      </p:grpSp>
      <p:grpSp>
        <p:nvGrpSpPr>
          <p:cNvPr id="42" name="Group 41"/>
          <p:cNvGrpSpPr/>
          <p:nvPr/>
        </p:nvGrpSpPr>
        <p:grpSpPr>
          <a:xfrm>
            <a:off x="6822092" y="2476262"/>
            <a:ext cx="2232920" cy="707886"/>
            <a:chOff x="340502" y="3264932"/>
            <a:chExt cx="2232920" cy="707886"/>
          </a:xfrm>
        </p:grpSpPr>
        <p:sp>
          <p:nvSpPr>
            <p:cNvPr id="43" name="TextBox 42"/>
            <p:cNvSpPr txBox="1"/>
            <p:nvPr/>
          </p:nvSpPr>
          <p:spPr>
            <a:xfrm>
              <a:off x="340502" y="3634264"/>
              <a:ext cx="558230" cy="338554"/>
            </a:xfrm>
            <a:prstGeom prst="rect">
              <a:avLst/>
            </a:prstGeom>
            <a:noFill/>
            <a:ln>
              <a:solidFill>
                <a:schemeClr val="tx1"/>
              </a:solidFill>
            </a:ln>
          </p:spPr>
          <p:txBody>
            <a:bodyPr wrap="none" rtlCol="0">
              <a:spAutoFit/>
            </a:bodyPr>
            <a:lstStyle/>
            <a:p>
              <a:r>
                <a:rPr lang="en-US" sz="1600" dirty="0" smtClean="0"/>
                <a:t>Byte</a:t>
              </a:r>
              <a:endParaRPr lang="en-US" sz="1600" dirty="0"/>
            </a:p>
          </p:txBody>
        </p:sp>
        <p:sp>
          <p:nvSpPr>
            <p:cNvPr id="44" name="TextBox 43"/>
            <p:cNvSpPr txBox="1"/>
            <p:nvPr/>
          </p:nvSpPr>
          <p:spPr>
            <a:xfrm>
              <a:off x="898732" y="3634264"/>
              <a:ext cx="558230" cy="338554"/>
            </a:xfrm>
            <a:prstGeom prst="rect">
              <a:avLst/>
            </a:prstGeom>
            <a:noFill/>
            <a:ln>
              <a:solidFill>
                <a:schemeClr val="tx1"/>
              </a:solidFill>
            </a:ln>
          </p:spPr>
          <p:txBody>
            <a:bodyPr wrap="none" rtlCol="0">
              <a:spAutoFit/>
            </a:bodyPr>
            <a:lstStyle/>
            <a:p>
              <a:r>
                <a:rPr lang="en-US" sz="1600" dirty="0" smtClean="0"/>
                <a:t>Byte</a:t>
              </a:r>
              <a:endParaRPr lang="en-US" sz="1600" dirty="0"/>
            </a:p>
          </p:txBody>
        </p:sp>
        <p:sp>
          <p:nvSpPr>
            <p:cNvPr id="45" name="TextBox 44"/>
            <p:cNvSpPr txBox="1"/>
            <p:nvPr/>
          </p:nvSpPr>
          <p:spPr>
            <a:xfrm>
              <a:off x="1456962" y="3634264"/>
              <a:ext cx="558230" cy="338554"/>
            </a:xfrm>
            <a:prstGeom prst="rect">
              <a:avLst/>
            </a:prstGeom>
            <a:noFill/>
            <a:ln>
              <a:solidFill>
                <a:schemeClr val="tx1"/>
              </a:solidFill>
            </a:ln>
          </p:spPr>
          <p:txBody>
            <a:bodyPr wrap="none" rtlCol="0">
              <a:spAutoFit/>
            </a:bodyPr>
            <a:lstStyle/>
            <a:p>
              <a:r>
                <a:rPr lang="en-US" sz="1600" dirty="0" smtClean="0"/>
                <a:t>Byte</a:t>
              </a:r>
              <a:endParaRPr lang="en-US" sz="1600" dirty="0"/>
            </a:p>
          </p:txBody>
        </p:sp>
        <p:sp>
          <p:nvSpPr>
            <p:cNvPr id="46" name="TextBox 45"/>
            <p:cNvSpPr txBox="1"/>
            <p:nvPr/>
          </p:nvSpPr>
          <p:spPr>
            <a:xfrm>
              <a:off x="2015192" y="3634264"/>
              <a:ext cx="558230" cy="338554"/>
            </a:xfrm>
            <a:prstGeom prst="rect">
              <a:avLst/>
            </a:prstGeom>
            <a:noFill/>
            <a:ln>
              <a:solidFill>
                <a:schemeClr val="tx1"/>
              </a:solidFill>
            </a:ln>
          </p:spPr>
          <p:txBody>
            <a:bodyPr wrap="none" rtlCol="0">
              <a:spAutoFit/>
            </a:bodyPr>
            <a:lstStyle/>
            <a:p>
              <a:r>
                <a:rPr lang="en-US" sz="1600" dirty="0" smtClean="0"/>
                <a:t>Byte</a:t>
              </a:r>
              <a:endParaRPr lang="en-US" sz="1600" dirty="0"/>
            </a:p>
          </p:txBody>
        </p:sp>
        <p:sp>
          <p:nvSpPr>
            <p:cNvPr id="47" name="TextBox 46"/>
            <p:cNvSpPr txBox="1"/>
            <p:nvPr/>
          </p:nvSpPr>
          <p:spPr>
            <a:xfrm>
              <a:off x="340502" y="3264932"/>
              <a:ext cx="2232920" cy="369332"/>
            </a:xfrm>
            <a:prstGeom prst="rect">
              <a:avLst/>
            </a:prstGeom>
            <a:noFill/>
            <a:ln>
              <a:solidFill>
                <a:schemeClr val="tx1"/>
              </a:solidFill>
            </a:ln>
          </p:spPr>
          <p:txBody>
            <a:bodyPr wrap="none" rtlCol="0">
              <a:noAutofit/>
            </a:bodyPr>
            <a:lstStyle/>
            <a:p>
              <a:pPr algn="ctr"/>
              <a:r>
                <a:rPr lang="en-US" sz="1600" dirty="0" smtClean="0"/>
                <a:t>Word</a:t>
              </a:r>
              <a:endParaRPr lang="en-US" sz="1600" dirty="0"/>
            </a:p>
          </p:txBody>
        </p:sp>
      </p:grpSp>
      <p:sp>
        <p:nvSpPr>
          <p:cNvPr id="48" name="TextBox 47"/>
          <p:cNvSpPr txBox="1"/>
          <p:nvPr/>
        </p:nvSpPr>
        <p:spPr>
          <a:xfrm>
            <a:off x="123332" y="3184148"/>
            <a:ext cx="8931680" cy="369332"/>
          </a:xfrm>
          <a:prstGeom prst="rect">
            <a:avLst/>
          </a:prstGeom>
          <a:noFill/>
          <a:ln>
            <a:solidFill>
              <a:schemeClr val="tx1"/>
            </a:solidFill>
          </a:ln>
        </p:spPr>
        <p:txBody>
          <a:bodyPr wrap="square" rtlCol="0">
            <a:spAutoFit/>
          </a:bodyPr>
          <a:lstStyle/>
          <a:p>
            <a:pPr algn="ctr"/>
            <a:r>
              <a:rPr lang="en-US" dirty="0" smtClean="0"/>
              <a:t>Cache Block</a:t>
            </a:r>
            <a:endParaRPr lang="en-US" dirty="0"/>
          </a:p>
        </p:txBody>
      </p:sp>
      <p:cxnSp>
        <p:nvCxnSpPr>
          <p:cNvPr id="50" name="Straight Connector 49"/>
          <p:cNvCxnSpPr>
            <a:stCxn id="48" idx="3"/>
          </p:cNvCxnSpPr>
          <p:nvPr/>
        </p:nvCxnSpPr>
        <p:spPr>
          <a:xfrm flipH="1" flipV="1">
            <a:off x="5337810" y="3348990"/>
            <a:ext cx="3717202" cy="19824"/>
          </a:xfrm>
          <a:prstGeom prst="line">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8" idx="1"/>
          </p:cNvCxnSpPr>
          <p:nvPr/>
        </p:nvCxnSpPr>
        <p:spPr>
          <a:xfrm rot="10800000" flipH="1">
            <a:off x="123332" y="3368814"/>
            <a:ext cx="3751438" cy="1588"/>
          </a:xfrm>
          <a:prstGeom prst="line">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9.10 Exploiting spatial locality to improve cache performance</a:t>
            </a:r>
            <a:endParaRPr lang="en-US" dirty="0"/>
          </a:p>
        </p:txBody>
      </p:sp>
      <p:sp>
        <p:nvSpPr>
          <p:cNvPr id="3" name="Content Placeholder 2"/>
          <p:cNvSpPr>
            <a:spLocks noGrp="1"/>
          </p:cNvSpPr>
          <p:nvPr>
            <p:ph idx="1"/>
          </p:nvPr>
        </p:nvSpPr>
        <p:spPr>
          <a:xfrm>
            <a:off x="457200" y="1600201"/>
            <a:ext cx="8229600" cy="4812029"/>
          </a:xfrm>
        </p:spPr>
        <p:txBody>
          <a:bodyPr/>
          <a:lstStyle/>
          <a:p>
            <a:r>
              <a:rPr lang="en-US" dirty="0" smtClean="0"/>
              <a:t>Block size 16 bytes</a:t>
            </a:r>
          </a:p>
          <a:p>
            <a:r>
              <a:rPr lang="en-US" dirty="0" smtClean="0"/>
              <a:t>4Gb Memory: 32 bit address</a:t>
            </a:r>
          </a:p>
          <a:p>
            <a:r>
              <a:rPr lang="en-US" dirty="0" smtClean="0"/>
              <a:t>256 Kb Cache</a:t>
            </a:r>
          </a:p>
          <a:p>
            <a:r>
              <a:rPr lang="en-US" dirty="0" smtClean="0"/>
              <a:t>Total blocks = 256 Kb/16 b = 16K Blocks</a:t>
            </a:r>
          </a:p>
          <a:p>
            <a:r>
              <a:rPr lang="en-US" dirty="0" smtClean="0"/>
              <a:t>Need 14 bits to index block</a:t>
            </a:r>
          </a:p>
          <a:p>
            <a:r>
              <a:rPr lang="en-US" dirty="0" smtClean="0"/>
              <a:t>How many bits for block offset?</a:t>
            </a:r>
          </a:p>
          <a:p>
            <a:endParaRPr lang="en-US" dirty="0" smtClean="0"/>
          </a:p>
          <a:p>
            <a:endParaRPr lang="en-US" dirty="0" smtClean="0"/>
          </a:p>
        </p:txBody>
      </p:sp>
      <p:grpSp>
        <p:nvGrpSpPr>
          <p:cNvPr id="36" name="Group 35"/>
          <p:cNvGrpSpPr/>
          <p:nvPr/>
        </p:nvGrpSpPr>
        <p:grpSpPr>
          <a:xfrm>
            <a:off x="123332" y="5425202"/>
            <a:ext cx="2232920" cy="707886"/>
            <a:chOff x="340502" y="3264932"/>
            <a:chExt cx="2232920" cy="707886"/>
          </a:xfrm>
        </p:grpSpPr>
        <p:sp>
          <p:nvSpPr>
            <p:cNvPr id="42" name="TextBox 41"/>
            <p:cNvSpPr txBox="1"/>
            <p:nvPr/>
          </p:nvSpPr>
          <p:spPr>
            <a:xfrm>
              <a:off x="340502" y="3634264"/>
              <a:ext cx="558230" cy="338554"/>
            </a:xfrm>
            <a:prstGeom prst="rect">
              <a:avLst/>
            </a:prstGeom>
            <a:noFill/>
            <a:ln>
              <a:solidFill>
                <a:schemeClr val="tx1"/>
              </a:solidFill>
            </a:ln>
          </p:spPr>
          <p:txBody>
            <a:bodyPr wrap="none" rtlCol="0">
              <a:spAutoFit/>
            </a:bodyPr>
            <a:lstStyle/>
            <a:p>
              <a:r>
                <a:rPr lang="en-US" sz="1600" dirty="0" smtClean="0"/>
                <a:t>Byte</a:t>
              </a:r>
              <a:endParaRPr lang="en-US" sz="1600" dirty="0"/>
            </a:p>
          </p:txBody>
        </p:sp>
        <p:sp>
          <p:nvSpPr>
            <p:cNvPr id="49" name="TextBox 48"/>
            <p:cNvSpPr txBox="1"/>
            <p:nvPr/>
          </p:nvSpPr>
          <p:spPr>
            <a:xfrm>
              <a:off x="898732" y="3634264"/>
              <a:ext cx="558230" cy="338554"/>
            </a:xfrm>
            <a:prstGeom prst="rect">
              <a:avLst/>
            </a:prstGeom>
            <a:noFill/>
            <a:ln>
              <a:solidFill>
                <a:schemeClr val="tx1"/>
              </a:solidFill>
            </a:ln>
          </p:spPr>
          <p:txBody>
            <a:bodyPr wrap="none" rtlCol="0">
              <a:spAutoFit/>
            </a:bodyPr>
            <a:lstStyle/>
            <a:p>
              <a:r>
                <a:rPr lang="en-US" sz="1600" dirty="0" smtClean="0"/>
                <a:t>Byte</a:t>
              </a:r>
              <a:endParaRPr lang="en-US" sz="1600" dirty="0"/>
            </a:p>
          </p:txBody>
        </p:sp>
        <p:sp>
          <p:nvSpPr>
            <p:cNvPr id="51" name="TextBox 50"/>
            <p:cNvSpPr txBox="1"/>
            <p:nvPr/>
          </p:nvSpPr>
          <p:spPr>
            <a:xfrm>
              <a:off x="1456962" y="3634264"/>
              <a:ext cx="558230" cy="338554"/>
            </a:xfrm>
            <a:prstGeom prst="rect">
              <a:avLst/>
            </a:prstGeom>
            <a:noFill/>
            <a:ln>
              <a:solidFill>
                <a:schemeClr val="tx1"/>
              </a:solidFill>
            </a:ln>
          </p:spPr>
          <p:txBody>
            <a:bodyPr wrap="none" rtlCol="0">
              <a:spAutoFit/>
            </a:bodyPr>
            <a:lstStyle/>
            <a:p>
              <a:r>
                <a:rPr lang="en-US" sz="1600" dirty="0" smtClean="0"/>
                <a:t>Byte</a:t>
              </a:r>
              <a:endParaRPr lang="en-US" sz="1600" dirty="0"/>
            </a:p>
          </p:txBody>
        </p:sp>
        <p:sp>
          <p:nvSpPr>
            <p:cNvPr id="53" name="TextBox 52"/>
            <p:cNvSpPr txBox="1"/>
            <p:nvPr/>
          </p:nvSpPr>
          <p:spPr>
            <a:xfrm>
              <a:off x="2015192" y="3634264"/>
              <a:ext cx="558230" cy="338554"/>
            </a:xfrm>
            <a:prstGeom prst="rect">
              <a:avLst/>
            </a:prstGeom>
            <a:noFill/>
            <a:ln>
              <a:solidFill>
                <a:schemeClr val="tx1"/>
              </a:solidFill>
            </a:ln>
          </p:spPr>
          <p:txBody>
            <a:bodyPr wrap="none" rtlCol="0">
              <a:spAutoFit/>
            </a:bodyPr>
            <a:lstStyle/>
            <a:p>
              <a:r>
                <a:rPr lang="en-US" sz="1600" dirty="0" smtClean="0"/>
                <a:t>Byte</a:t>
              </a:r>
              <a:endParaRPr lang="en-US" sz="1600" dirty="0"/>
            </a:p>
          </p:txBody>
        </p:sp>
        <p:sp>
          <p:nvSpPr>
            <p:cNvPr id="54" name="TextBox 53"/>
            <p:cNvSpPr txBox="1"/>
            <p:nvPr/>
          </p:nvSpPr>
          <p:spPr>
            <a:xfrm>
              <a:off x="340502" y="3264932"/>
              <a:ext cx="2232920" cy="369332"/>
            </a:xfrm>
            <a:prstGeom prst="rect">
              <a:avLst/>
            </a:prstGeom>
            <a:noFill/>
            <a:ln>
              <a:solidFill>
                <a:schemeClr val="tx1"/>
              </a:solidFill>
            </a:ln>
          </p:spPr>
          <p:txBody>
            <a:bodyPr wrap="none" rtlCol="0">
              <a:noAutofit/>
            </a:bodyPr>
            <a:lstStyle/>
            <a:p>
              <a:pPr algn="ctr"/>
              <a:r>
                <a:rPr lang="en-US" sz="1600" dirty="0" smtClean="0"/>
                <a:t>Word</a:t>
              </a:r>
              <a:endParaRPr lang="en-US" sz="1600" dirty="0"/>
            </a:p>
          </p:txBody>
        </p:sp>
      </p:grpSp>
      <p:grpSp>
        <p:nvGrpSpPr>
          <p:cNvPr id="55" name="Group 54"/>
          <p:cNvGrpSpPr/>
          <p:nvPr/>
        </p:nvGrpSpPr>
        <p:grpSpPr>
          <a:xfrm>
            <a:off x="2356252" y="5425202"/>
            <a:ext cx="2232920" cy="707886"/>
            <a:chOff x="340502" y="3264932"/>
            <a:chExt cx="2232920" cy="707886"/>
          </a:xfrm>
        </p:grpSpPr>
        <p:sp>
          <p:nvSpPr>
            <p:cNvPr id="56" name="TextBox 55"/>
            <p:cNvSpPr txBox="1"/>
            <p:nvPr/>
          </p:nvSpPr>
          <p:spPr>
            <a:xfrm>
              <a:off x="340502" y="3634264"/>
              <a:ext cx="558230" cy="338554"/>
            </a:xfrm>
            <a:prstGeom prst="rect">
              <a:avLst/>
            </a:prstGeom>
            <a:noFill/>
            <a:ln>
              <a:solidFill>
                <a:schemeClr val="tx1"/>
              </a:solidFill>
            </a:ln>
          </p:spPr>
          <p:txBody>
            <a:bodyPr wrap="none" rtlCol="0">
              <a:spAutoFit/>
            </a:bodyPr>
            <a:lstStyle/>
            <a:p>
              <a:r>
                <a:rPr lang="en-US" sz="1600" dirty="0" smtClean="0"/>
                <a:t>Byte</a:t>
              </a:r>
              <a:endParaRPr lang="en-US" sz="1600" dirty="0"/>
            </a:p>
          </p:txBody>
        </p:sp>
        <p:sp>
          <p:nvSpPr>
            <p:cNvPr id="57" name="TextBox 56"/>
            <p:cNvSpPr txBox="1"/>
            <p:nvPr/>
          </p:nvSpPr>
          <p:spPr>
            <a:xfrm>
              <a:off x="898732" y="3634264"/>
              <a:ext cx="558230" cy="338554"/>
            </a:xfrm>
            <a:prstGeom prst="rect">
              <a:avLst/>
            </a:prstGeom>
            <a:noFill/>
            <a:ln>
              <a:solidFill>
                <a:schemeClr val="tx1"/>
              </a:solidFill>
            </a:ln>
          </p:spPr>
          <p:txBody>
            <a:bodyPr wrap="none" rtlCol="0">
              <a:spAutoFit/>
            </a:bodyPr>
            <a:lstStyle/>
            <a:p>
              <a:r>
                <a:rPr lang="en-US" sz="1600" dirty="0" smtClean="0"/>
                <a:t>Byte</a:t>
              </a:r>
              <a:endParaRPr lang="en-US" sz="1600" dirty="0"/>
            </a:p>
          </p:txBody>
        </p:sp>
        <p:sp>
          <p:nvSpPr>
            <p:cNvPr id="58" name="TextBox 57"/>
            <p:cNvSpPr txBox="1"/>
            <p:nvPr/>
          </p:nvSpPr>
          <p:spPr>
            <a:xfrm>
              <a:off x="1456962" y="3634264"/>
              <a:ext cx="558230" cy="338554"/>
            </a:xfrm>
            <a:prstGeom prst="rect">
              <a:avLst/>
            </a:prstGeom>
            <a:noFill/>
            <a:ln>
              <a:solidFill>
                <a:schemeClr val="tx1"/>
              </a:solidFill>
            </a:ln>
          </p:spPr>
          <p:txBody>
            <a:bodyPr wrap="none" rtlCol="0">
              <a:spAutoFit/>
            </a:bodyPr>
            <a:lstStyle/>
            <a:p>
              <a:r>
                <a:rPr lang="en-US" sz="1600" dirty="0" smtClean="0"/>
                <a:t>Byte</a:t>
              </a:r>
              <a:endParaRPr lang="en-US" sz="1600" dirty="0"/>
            </a:p>
          </p:txBody>
        </p:sp>
        <p:sp>
          <p:nvSpPr>
            <p:cNvPr id="59" name="TextBox 58"/>
            <p:cNvSpPr txBox="1"/>
            <p:nvPr/>
          </p:nvSpPr>
          <p:spPr>
            <a:xfrm>
              <a:off x="2015192" y="3634264"/>
              <a:ext cx="558230" cy="338554"/>
            </a:xfrm>
            <a:prstGeom prst="rect">
              <a:avLst/>
            </a:prstGeom>
            <a:noFill/>
            <a:ln>
              <a:solidFill>
                <a:schemeClr val="tx1"/>
              </a:solidFill>
            </a:ln>
          </p:spPr>
          <p:txBody>
            <a:bodyPr wrap="none" rtlCol="0">
              <a:spAutoFit/>
            </a:bodyPr>
            <a:lstStyle/>
            <a:p>
              <a:r>
                <a:rPr lang="en-US" sz="1600" dirty="0" smtClean="0"/>
                <a:t>Byte</a:t>
              </a:r>
              <a:endParaRPr lang="en-US" sz="1600" dirty="0"/>
            </a:p>
          </p:txBody>
        </p:sp>
        <p:sp>
          <p:nvSpPr>
            <p:cNvPr id="60" name="TextBox 59"/>
            <p:cNvSpPr txBox="1"/>
            <p:nvPr/>
          </p:nvSpPr>
          <p:spPr>
            <a:xfrm>
              <a:off x="340502" y="3264932"/>
              <a:ext cx="2232920" cy="369332"/>
            </a:xfrm>
            <a:prstGeom prst="rect">
              <a:avLst/>
            </a:prstGeom>
            <a:noFill/>
            <a:ln>
              <a:solidFill>
                <a:schemeClr val="tx1"/>
              </a:solidFill>
            </a:ln>
          </p:spPr>
          <p:txBody>
            <a:bodyPr wrap="none" rtlCol="0">
              <a:noAutofit/>
            </a:bodyPr>
            <a:lstStyle/>
            <a:p>
              <a:pPr algn="ctr"/>
              <a:r>
                <a:rPr lang="en-US" sz="1600" dirty="0" smtClean="0"/>
                <a:t>Word</a:t>
              </a:r>
              <a:endParaRPr lang="en-US" sz="1600" dirty="0"/>
            </a:p>
          </p:txBody>
        </p:sp>
      </p:grpSp>
      <p:grpSp>
        <p:nvGrpSpPr>
          <p:cNvPr id="61" name="Group 60"/>
          <p:cNvGrpSpPr/>
          <p:nvPr/>
        </p:nvGrpSpPr>
        <p:grpSpPr>
          <a:xfrm>
            <a:off x="4589172" y="5425202"/>
            <a:ext cx="2232920" cy="707886"/>
            <a:chOff x="340502" y="3264932"/>
            <a:chExt cx="2232920" cy="707886"/>
          </a:xfrm>
        </p:grpSpPr>
        <p:sp>
          <p:nvSpPr>
            <p:cNvPr id="62" name="TextBox 61"/>
            <p:cNvSpPr txBox="1"/>
            <p:nvPr/>
          </p:nvSpPr>
          <p:spPr>
            <a:xfrm>
              <a:off x="340502" y="3634264"/>
              <a:ext cx="558230" cy="338554"/>
            </a:xfrm>
            <a:prstGeom prst="rect">
              <a:avLst/>
            </a:prstGeom>
            <a:noFill/>
            <a:ln>
              <a:solidFill>
                <a:schemeClr val="tx1"/>
              </a:solidFill>
            </a:ln>
          </p:spPr>
          <p:txBody>
            <a:bodyPr wrap="none" rtlCol="0">
              <a:spAutoFit/>
            </a:bodyPr>
            <a:lstStyle/>
            <a:p>
              <a:r>
                <a:rPr lang="en-US" sz="1600" dirty="0" smtClean="0"/>
                <a:t>Byte</a:t>
              </a:r>
              <a:endParaRPr lang="en-US" sz="1600" dirty="0"/>
            </a:p>
          </p:txBody>
        </p:sp>
        <p:sp>
          <p:nvSpPr>
            <p:cNvPr id="63" name="TextBox 62"/>
            <p:cNvSpPr txBox="1"/>
            <p:nvPr/>
          </p:nvSpPr>
          <p:spPr>
            <a:xfrm>
              <a:off x="898732" y="3634264"/>
              <a:ext cx="558230" cy="338554"/>
            </a:xfrm>
            <a:prstGeom prst="rect">
              <a:avLst/>
            </a:prstGeom>
            <a:noFill/>
            <a:ln>
              <a:solidFill>
                <a:schemeClr val="tx1"/>
              </a:solidFill>
            </a:ln>
          </p:spPr>
          <p:txBody>
            <a:bodyPr wrap="none" rtlCol="0">
              <a:spAutoFit/>
            </a:bodyPr>
            <a:lstStyle/>
            <a:p>
              <a:r>
                <a:rPr lang="en-US" sz="1600" dirty="0" smtClean="0"/>
                <a:t>Byte</a:t>
              </a:r>
              <a:endParaRPr lang="en-US" sz="1600" dirty="0"/>
            </a:p>
          </p:txBody>
        </p:sp>
        <p:sp>
          <p:nvSpPr>
            <p:cNvPr id="64" name="TextBox 63"/>
            <p:cNvSpPr txBox="1"/>
            <p:nvPr/>
          </p:nvSpPr>
          <p:spPr>
            <a:xfrm>
              <a:off x="1456962" y="3634264"/>
              <a:ext cx="558230" cy="338554"/>
            </a:xfrm>
            <a:prstGeom prst="rect">
              <a:avLst/>
            </a:prstGeom>
            <a:noFill/>
            <a:ln>
              <a:solidFill>
                <a:schemeClr val="tx1"/>
              </a:solidFill>
            </a:ln>
          </p:spPr>
          <p:txBody>
            <a:bodyPr wrap="none" rtlCol="0">
              <a:spAutoFit/>
            </a:bodyPr>
            <a:lstStyle/>
            <a:p>
              <a:r>
                <a:rPr lang="en-US" sz="1600" dirty="0" smtClean="0"/>
                <a:t>Byte</a:t>
              </a:r>
              <a:endParaRPr lang="en-US" sz="1600" dirty="0"/>
            </a:p>
          </p:txBody>
        </p:sp>
        <p:sp>
          <p:nvSpPr>
            <p:cNvPr id="65" name="TextBox 64"/>
            <p:cNvSpPr txBox="1"/>
            <p:nvPr/>
          </p:nvSpPr>
          <p:spPr>
            <a:xfrm>
              <a:off x="2015192" y="3634264"/>
              <a:ext cx="558230" cy="338554"/>
            </a:xfrm>
            <a:prstGeom prst="rect">
              <a:avLst/>
            </a:prstGeom>
            <a:noFill/>
            <a:ln>
              <a:solidFill>
                <a:schemeClr val="tx1"/>
              </a:solidFill>
            </a:ln>
          </p:spPr>
          <p:txBody>
            <a:bodyPr wrap="none" rtlCol="0">
              <a:spAutoFit/>
            </a:bodyPr>
            <a:lstStyle/>
            <a:p>
              <a:r>
                <a:rPr lang="en-US" sz="1600" dirty="0" smtClean="0"/>
                <a:t>Byte</a:t>
              </a:r>
              <a:endParaRPr lang="en-US" sz="1600" dirty="0"/>
            </a:p>
          </p:txBody>
        </p:sp>
        <p:sp>
          <p:nvSpPr>
            <p:cNvPr id="66" name="TextBox 65"/>
            <p:cNvSpPr txBox="1"/>
            <p:nvPr/>
          </p:nvSpPr>
          <p:spPr>
            <a:xfrm>
              <a:off x="340502" y="3264932"/>
              <a:ext cx="2232920" cy="369332"/>
            </a:xfrm>
            <a:prstGeom prst="rect">
              <a:avLst/>
            </a:prstGeom>
            <a:noFill/>
            <a:ln>
              <a:solidFill>
                <a:schemeClr val="tx1"/>
              </a:solidFill>
            </a:ln>
          </p:spPr>
          <p:txBody>
            <a:bodyPr wrap="none" rtlCol="0">
              <a:noAutofit/>
            </a:bodyPr>
            <a:lstStyle/>
            <a:p>
              <a:pPr algn="ctr"/>
              <a:r>
                <a:rPr lang="en-US" sz="1600" dirty="0" smtClean="0"/>
                <a:t>Word</a:t>
              </a:r>
              <a:endParaRPr lang="en-US" sz="1600" dirty="0"/>
            </a:p>
          </p:txBody>
        </p:sp>
      </p:grpSp>
      <p:grpSp>
        <p:nvGrpSpPr>
          <p:cNvPr id="67" name="Group 66"/>
          <p:cNvGrpSpPr/>
          <p:nvPr/>
        </p:nvGrpSpPr>
        <p:grpSpPr>
          <a:xfrm>
            <a:off x="6822092" y="5425202"/>
            <a:ext cx="2232920" cy="707886"/>
            <a:chOff x="340502" y="3264932"/>
            <a:chExt cx="2232920" cy="707886"/>
          </a:xfrm>
        </p:grpSpPr>
        <p:sp>
          <p:nvSpPr>
            <p:cNvPr id="68" name="TextBox 67"/>
            <p:cNvSpPr txBox="1"/>
            <p:nvPr/>
          </p:nvSpPr>
          <p:spPr>
            <a:xfrm>
              <a:off x="340502" y="3634264"/>
              <a:ext cx="558230" cy="338554"/>
            </a:xfrm>
            <a:prstGeom prst="rect">
              <a:avLst/>
            </a:prstGeom>
            <a:noFill/>
            <a:ln>
              <a:solidFill>
                <a:schemeClr val="tx1"/>
              </a:solidFill>
            </a:ln>
          </p:spPr>
          <p:txBody>
            <a:bodyPr wrap="none" rtlCol="0">
              <a:spAutoFit/>
            </a:bodyPr>
            <a:lstStyle/>
            <a:p>
              <a:r>
                <a:rPr lang="en-US" sz="1600" dirty="0" smtClean="0"/>
                <a:t>Byte</a:t>
              </a:r>
              <a:endParaRPr lang="en-US" sz="1600" dirty="0"/>
            </a:p>
          </p:txBody>
        </p:sp>
        <p:sp>
          <p:nvSpPr>
            <p:cNvPr id="69" name="TextBox 68"/>
            <p:cNvSpPr txBox="1"/>
            <p:nvPr/>
          </p:nvSpPr>
          <p:spPr>
            <a:xfrm>
              <a:off x="898732" y="3634264"/>
              <a:ext cx="558230" cy="338554"/>
            </a:xfrm>
            <a:prstGeom prst="rect">
              <a:avLst/>
            </a:prstGeom>
            <a:noFill/>
            <a:ln>
              <a:solidFill>
                <a:schemeClr val="tx1"/>
              </a:solidFill>
            </a:ln>
          </p:spPr>
          <p:txBody>
            <a:bodyPr wrap="none" rtlCol="0">
              <a:spAutoFit/>
            </a:bodyPr>
            <a:lstStyle/>
            <a:p>
              <a:r>
                <a:rPr lang="en-US" sz="1600" dirty="0" smtClean="0"/>
                <a:t>Byte</a:t>
              </a:r>
              <a:endParaRPr lang="en-US" sz="1600" dirty="0"/>
            </a:p>
          </p:txBody>
        </p:sp>
        <p:sp>
          <p:nvSpPr>
            <p:cNvPr id="70" name="TextBox 69"/>
            <p:cNvSpPr txBox="1"/>
            <p:nvPr/>
          </p:nvSpPr>
          <p:spPr>
            <a:xfrm>
              <a:off x="1456962" y="3634264"/>
              <a:ext cx="558230" cy="338554"/>
            </a:xfrm>
            <a:prstGeom prst="rect">
              <a:avLst/>
            </a:prstGeom>
            <a:noFill/>
            <a:ln>
              <a:solidFill>
                <a:schemeClr val="tx1"/>
              </a:solidFill>
            </a:ln>
          </p:spPr>
          <p:txBody>
            <a:bodyPr wrap="none" rtlCol="0">
              <a:spAutoFit/>
            </a:bodyPr>
            <a:lstStyle/>
            <a:p>
              <a:r>
                <a:rPr lang="en-US" sz="1600" dirty="0" smtClean="0"/>
                <a:t>Byte</a:t>
              </a:r>
              <a:endParaRPr lang="en-US" sz="1600" dirty="0"/>
            </a:p>
          </p:txBody>
        </p:sp>
        <p:sp>
          <p:nvSpPr>
            <p:cNvPr id="71" name="TextBox 70"/>
            <p:cNvSpPr txBox="1"/>
            <p:nvPr/>
          </p:nvSpPr>
          <p:spPr>
            <a:xfrm>
              <a:off x="2015192" y="3634264"/>
              <a:ext cx="558230" cy="338554"/>
            </a:xfrm>
            <a:prstGeom prst="rect">
              <a:avLst/>
            </a:prstGeom>
            <a:noFill/>
            <a:ln>
              <a:solidFill>
                <a:schemeClr val="tx1"/>
              </a:solidFill>
            </a:ln>
          </p:spPr>
          <p:txBody>
            <a:bodyPr wrap="none" rtlCol="0">
              <a:spAutoFit/>
            </a:bodyPr>
            <a:lstStyle/>
            <a:p>
              <a:r>
                <a:rPr lang="en-US" sz="1600" dirty="0" smtClean="0"/>
                <a:t>Byte</a:t>
              </a:r>
              <a:endParaRPr lang="en-US" sz="1600" dirty="0"/>
            </a:p>
          </p:txBody>
        </p:sp>
        <p:sp>
          <p:nvSpPr>
            <p:cNvPr id="72" name="TextBox 71"/>
            <p:cNvSpPr txBox="1"/>
            <p:nvPr/>
          </p:nvSpPr>
          <p:spPr>
            <a:xfrm>
              <a:off x="340502" y="3264932"/>
              <a:ext cx="2232920" cy="369332"/>
            </a:xfrm>
            <a:prstGeom prst="rect">
              <a:avLst/>
            </a:prstGeom>
            <a:noFill/>
            <a:ln>
              <a:solidFill>
                <a:schemeClr val="tx1"/>
              </a:solidFill>
            </a:ln>
          </p:spPr>
          <p:txBody>
            <a:bodyPr wrap="none" rtlCol="0">
              <a:noAutofit/>
            </a:bodyPr>
            <a:lstStyle/>
            <a:p>
              <a:pPr algn="ctr"/>
              <a:r>
                <a:rPr lang="en-US" sz="1600" dirty="0" smtClean="0"/>
                <a:t>Word</a:t>
              </a:r>
              <a:endParaRPr lang="en-US" sz="1600" dirty="0"/>
            </a:p>
          </p:txBody>
        </p:sp>
      </p:grpSp>
      <p:sp>
        <p:nvSpPr>
          <p:cNvPr id="73" name="TextBox 72"/>
          <p:cNvSpPr txBox="1"/>
          <p:nvPr/>
        </p:nvSpPr>
        <p:spPr>
          <a:xfrm>
            <a:off x="123332" y="6133088"/>
            <a:ext cx="8931680" cy="369332"/>
          </a:xfrm>
          <a:prstGeom prst="rect">
            <a:avLst/>
          </a:prstGeom>
          <a:noFill/>
          <a:ln>
            <a:solidFill>
              <a:schemeClr val="tx1"/>
            </a:solidFill>
          </a:ln>
        </p:spPr>
        <p:txBody>
          <a:bodyPr wrap="square" rtlCol="0">
            <a:spAutoFit/>
          </a:bodyPr>
          <a:lstStyle/>
          <a:p>
            <a:pPr algn="ctr"/>
            <a:r>
              <a:rPr lang="en-US" dirty="0" smtClean="0"/>
              <a:t>Cache Block</a:t>
            </a:r>
            <a:endParaRPr lang="en-US" dirty="0"/>
          </a:p>
        </p:txBody>
      </p:sp>
      <p:cxnSp>
        <p:nvCxnSpPr>
          <p:cNvPr id="74" name="Straight Connector 73"/>
          <p:cNvCxnSpPr>
            <a:stCxn id="73" idx="3"/>
          </p:cNvCxnSpPr>
          <p:nvPr/>
        </p:nvCxnSpPr>
        <p:spPr>
          <a:xfrm flipH="1" flipV="1">
            <a:off x="5337810" y="6297930"/>
            <a:ext cx="3717202" cy="19824"/>
          </a:xfrm>
          <a:prstGeom prst="line">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73" idx="1"/>
          </p:cNvCxnSpPr>
          <p:nvPr/>
        </p:nvCxnSpPr>
        <p:spPr>
          <a:xfrm rot="10800000" flipH="1">
            <a:off x="123332" y="6317754"/>
            <a:ext cx="3751438" cy="1588"/>
          </a:xfrm>
          <a:prstGeom prst="line">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9.10 Exploiting spatial locality to improve cache performance</a:t>
            </a:r>
            <a:endParaRPr lang="en-US" dirty="0"/>
          </a:p>
        </p:txBody>
      </p:sp>
      <p:sp>
        <p:nvSpPr>
          <p:cNvPr id="3" name="Content Placeholder 2"/>
          <p:cNvSpPr>
            <a:spLocks noGrp="1"/>
          </p:cNvSpPr>
          <p:nvPr>
            <p:ph idx="1"/>
          </p:nvPr>
        </p:nvSpPr>
        <p:spPr>
          <a:xfrm>
            <a:off x="457200" y="1600201"/>
            <a:ext cx="8229600" cy="4812029"/>
          </a:xfrm>
        </p:spPr>
        <p:txBody>
          <a:bodyPr/>
          <a:lstStyle/>
          <a:p>
            <a:r>
              <a:rPr lang="en-US" dirty="0" smtClean="0"/>
              <a:t>Block size 16 bytes</a:t>
            </a:r>
          </a:p>
          <a:p>
            <a:r>
              <a:rPr lang="en-US" dirty="0" smtClean="0"/>
              <a:t>4Gb Memory: 32 bit address</a:t>
            </a:r>
          </a:p>
          <a:p>
            <a:r>
              <a:rPr lang="en-US" dirty="0" smtClean="0"/>
              <a:t>256 Kb Cache</a:t>
            </a:r>
          </a:p>
          <a:p>
            <a:r>
              <a:rPr lang="en-US" dirty="0" smtClean="0"/>
              <a:t>Total blocks = 256 Kb/16 b = 16K Blocks</a:t>
            </a:r>
          </a:p>
          <a:p>
            <a:r>
              <a:rPr lang="en-US" dirty="0" smtClean="0"/>
              <a:t>Need 14 bits to index block</a:t>
            </a:r>
          </a:p>
          <a:p>
            <a:r>
              <a:rPr lang="en-US" dirty="0" smtClean="0"/>
              <a:t>How many bits for block offset?</a:t>
            </a:r>
          </a:p>
          <a:p>
            <a:r>
              <a:rPr lang="en-US" dirty="0" smtClean="0"/>
              <a:t>16 bytes (4 words) so 4 (2) bits</a:t>
            </a:r>
          </a:p>
          <a:p>
            <a:endParaRPr lang="en-US" dirty="0" smtClean="0"/>
          </a:p>
          <a:p>
            <a:endParaRPr lang="en-US" dirty="0" smtClean="0"/>
          </a:p>
        </p:txBody>
      </p:sp>
      <p:sp>
        <p:nvSpPr>
          <p:cNvPr id="31" name="TextBox 30"/>
          <p:cNvSpPr txBox="1"/>
          <p:nvPr/>
        </p:nvSpPr>
        <p:spPr>
          <a:xfrm>
            <a:off x="1965960" y="5802868"/>
            <a:ext cx="1822935" cy="923330"/>
          </a:xfrm>
          <a:prstGeom prst="rect">
            <a:avLst/>
          </a:prstGeom>
          <a:noFill/>
          <a:ln>
            <a:solidFill>
              <a:schemeClr val="tx1"/>
            </a:solidFill>
          </a:ln>
        </p:spPr>
        <p:txBody>
          <a:bodyPr wrap="none" rtlCol="0">
            <a:spAutoFit/>
          </a:bodyPr>
          <a:lstStyle/>
          <a:p>
            <a:r>
              <a:rPr lang="en-US" dirty="0" smtClean="0"/>
              <a:t>Block Index </a:t>
            </a:r>
          </a:p>
          <a:p>
            <a:r>
              <a:rPr lang="en-US" dirty="0" smtClean="0"/>
              <a:t>14 bits</a:t>
            </a:r>
          </a:p>
          <a:p>
            <a:r>
              <a:rPr lang="en-US" dirty="0" smtClean="0"/>
              <a:t>00000000000000</a:t>
            </a:r>
            <a:endParaRPr lang="en-US" dirty="0"/>
          </a:p>
        </p:txBody>
      </p:sp>
      <p:sp>
        <p:nvSpPr>
          <p:cNvPr id="32" name="TextBox 31"/>
          <p:cNvSpPr txBox="1"/>
          <p:nvPr/>
        </p:nvSpPr>
        <p:spPr>
          <a:xfrm>
            <a:off x="3788895" y="5802868"/>
            <a:ext cx="753668" cy="923330"/>
          </a:xfrm>
          <a:prstGeom prst="rect">
            <a:avLst/>
          </a:prstGeom>
          <a:noFill/>
          <a:ln>
            <a:solidFill>
              <a:schemeClr val="tx1"/>
            </a:solidFill>
          </a:ln>
        </p:spPr>
        <p:txBody>
          <a:bodyPr wrap="none" rtlCol="0">
            <a:spAutoFit/>
          </a:bodyPr>
          <a:lstStyle/>
          <a:p>
            <a:r>
              <a:rPr lang="en-US" dirty="0" smtClean="0"/>
              <a:t>Block</a:t>
            </a:r>
          </a:p>
          <a:p>
            <a:r>
              <a:rPr lang="en-US" dirty="0" smtClean="0"/>
              <a:t>Offset</a:t>
            </a:r>
          </a:p>
          <a:p>
            <a:r>
              <a:rPr lang="en-US" dirty="0" smtClean="0"/>
              <a:t>0000</a:t>
            </a:r>
            <a:endParaRPr lang="en-US" dirty="0"/>
          </a:p>
        </p:txBody>
      </p:sp>
      <p:sp>
        <p:nvSpPr>
          <p:cNvPr id="33" name="TextBox 32"/>
          <p:cNvSpPr txBox="1"/>
          <p:nvPr/>
        </p:nvSpPr>
        <p:spPr>
          <a:xfrm>
            <a:off x="143025" y="5802868"/>
            <a:ext cx="1822935" cy="923330"/>
          </a:xfrm>
          <a:prstGeom prst="rect">
            <a:avLst/>
          </a:prstGeom>
          <a:noFill/>
          <a:ln>
            <a:solidFill>
              <a:schemeClr val="tx1"/>
            </a:solidFill>
          </a:ln>
        </p:spPr>
        <p:txBody>
          <a:bodyPr wrap="none" rtlCol="0">
            <a:spAutoFit/>
          </a:bodyPr>
          <a:lstStyle/>
          <a:p>
            <a:r>
              <a:rPr lang="en-US" dirty="0" smtClean="0"/>
              <a:t>Tag </a:t>
            </a:r>
          </a:p>
          <a:p>
            <a:r>
              <a:rPr lang="en-US" dirty="0" smtClean="0"/>
              <a:t>14 bits</a:t>
            </a:r>
          </a:p>
          <a:p>
            <a:r>
              <a:rPr lang="en-US" dirty="0" smtClean="0"/>
              <a:t>00000000000000</a:t>
            </a:r>
            <a:endParaRPr lang="en-US" dirty="0"/>
          </a:p>
        </p:txBody>
      </p:sp>
      <p:sp>
        <p:nvSpPr>
          <p:cNvPr id="37" name="TextBox 36"/>
          <p:cNvSpPr txBox="1"/>
          <p:nvPr/>
        </p:nvSpPr>
        <p:spPr>
          <a:xfrm>
            <a:off x="6434078" y="5802868"/>
            <a:ext cx="1822935" cy="923330"/>
          </a:xfrm>
          <a:prstGeom prst="rect">
            <a:avLst/>
          </a:prstGeom>
          <a:noFill/>
          <a:ln>
            <a:solidFill>
              <a:schemeClr val="tx1"/>
            </a:solidFill>
          </a:ln>
        </p:spPr>
        <p:txBody>
          <a:bodyPr wrap="none" rtlCol="0">
            <a:spAutoFit/>
          </a:bodyPr>
          <a:lstStyle/>
          <a:p>
            <a:r>
              <a:rPr lang="en-US" dirty="0" smtClean="0"/>
              <a:t>Block Index </a:t>
            </a:r>
          </a:p>
          <a:p>
            <a:r>
              <a:rPr lang="en-US" dirty="0" smtClean="0"/>
              <a:t>14 bits</a:t>
            </a:r>
          </a:p>
          <a:p>
            <a:r>
              <a:rPr lang="en-US" dirty="0" smtClean="0"/>
              <a:t>00000000000000</a:t>
            </a:r>
            <a:endParaRPr lang="en-US" dirty="0"/>
          </a:p>
        </p:txBody>
      </p:sp>
      <p:sp>
        <p:nvSpPr>
          <p:cNvPr id="38" name="TextBox 37"/>
          <p:cNvSpPr txBox="1"/>
          <p:nvPr/>
        </p:nvSpPr>
        <p:spPr>
          <a:xfrm>
            <a:off x="8257013" y="6356866"/>
            <a:ext cx="418704" cy="369332"/>
          </a:xfrm>
          <a:prstGeom prst="rect">
            <a:avLst/>
          </a:prstGeom>
          <a:noFill/>
          <a:ln>
            <a:solidFill>
              <a:schemeClr val="tx1"/>
            </a:solidFill>
          </a:ln>
        </p:spPr>
        <p:txBody>
          <a:bodyPr wrap="none" rtlCol="0">
            <a:spAutoFit/>
          </a:bodyPr>
          <a:lstStyle/>
          <a:p>
            <a:r>
              <a:rPr lang="en-US" dirty="0" smtClean="0"/>
              <a:t>00</a:t>
            </a:r>
            <a:endParaRPr lang="en-US" dirty="0"/>
          </a:p>
        </p:txBody>
      </p:sp>
      <p:sp>
        <p:nvSpPr>
          <p:cNvPr id="39" name="TextBox 38"/>
          <p:cNvSpPr txBox="1"/>
          <p:nvPr/>
        </p:nvSpPr>
        <p:spPr>
          <a:xfrm>
            <a:off x="4611143" y="5802868"/>
            <a:ext cx="1822935" cy="923330"/>
          </a:xfrm>
          <a:prstGeom prst="rect">
            <a:avLst/>
          </a:prstGeom>
          <a:noFill/>
          <a:ln>
            <a:solidFill>
              <a:schemeClr val="tx1"/>
            </a:solidFill>
          </a:ln>
        </p:spPr>
        <p:txBody>
          <a:bodyPr wrap="none" rtlCol="0">
            <a:spAutoFit/>
          </a:bodyPr>
          <a:lstStyle/>
          <a:p>
            <a:r>
              <a:rPr lang="en-US" dirty="0" smtClean="0"/>
              <a:t>Tag</a:t>
            </a:r>
          </a:p>
          <a:p>
            <a:r>
              <a:rPr lang="en-US" dirty="0" smtClean="0"/>
              <a:t>14 bits</a:t>
            </a:r>
          </a:p>
          <a:p>
            <a:r>
              <a:rPr lang="en-US" dirty="0" smtClean="0"/>
              <a:t>00000000000000</a:t>
            </a:r>
            <a:endParaRPr lang="en-US" dirty="0"/>
          </a:p>
        </p:txBody>
      </p:sp>
      <p:sp>
        <p:nvSpPr>
          <p:cNvPr id="40" name="TextBox 39"/>
          <p:cNvSpPr txBox="1"/>
          <p:nvPr/>
        </p:nvSpPr>
        <p:spPr>
          <a:xfrm>
            <a:off x="8686800" y="6356866"/>
            <a:ext cx="418704" cy="369332"/>
          </a:xfrm>
          <a:prstGeom prst="rect">
            <a:avLst/>
          </a:prstGeom>
          <a:noFill/>
          <a:ln>
            <a:solidFill>
              <a:schemeClr val="tx1"/>
            </a:solidFill>
          </a:ln>
        </p:spPr>
        <p:txBody>
          <a:bodyPr wrap="none" rtlCol="0">
            <a:spAutoFit/>
          </a:bodyPr>
          <a:lstStyle/>
          <a:p>
            <a:r>
              <a:rPr lang="en-US" dirty="0" smtClean="0"/>
              <a:t>00</a:t>
            </a:r>
            <a:endParaRPr lang="en-US" dirty="0"/>
          </a:p>
        </p:txBody>
      </p:sp>
      <p:sp>
        <p:nvSpPr>
          <p:cNvPr id="41" name="TextBox 40"/>
          <p:cNvSpPr txBox="1"/>
          <p:nvPr/>
        </p:nvSpPr>
        <p:spPr>
          <a:xfrm rot="16200000">
            <a:off x="7816711" y="5486777"/>
            <a:ext cx="1322734" cy="417444"/>
          </a:xfrm>
          <a:prstGeom prst="rect">
            <a:avLst/>
          </a:prstGeom>
          <a:noFill/>
          <a:ln>
            <a:solidFill>
              <a:schemeClr val="tx1"/>
            </a:solidFill>
          </a:ln>
        </p:spPr>
        <p:txBody>
          <a:bodyPr wrap="none" rtlCol="0">
            <a:noAutofit/>
          </a:bodyPr>
          <a:lstStyle/>
          <a:p>
            <a:r>
              <a:rPr lang="en-US" dirty="0" smtClean="0"/>
              <a:t>Word Offset</a:t>
            </a:r>
            <a:endParaRPr lang="en-US" dirty="0"/>
          </a:p>
        </p:txBody>
      </p:sp>
      <p:sp>
        <p:nvSpPr>
          <p:cNvPr id="43" name="TextBox 42"/>
          <p:cNvSpPr txBox="1"/>
          <p:nvPr/>
        </p:nvSpPr>
        <p:spPr>
          <a:xfrm rot="16200000">
            <a:off x="8234784" y="5486148"/>
            <a:ext cx="1322735" cy="418704"/>
          </a:xfrm>
          <a:prstGeom prst="rect">
            <a:avLst/>
          </a:prstGeom>
          <a:noFill/>
          <a:ln>
            <a:solidFill>
              <a:schemeClr val="tx1"/>
            </a:solidFill>
          </a:ln>
        </p:spPr>
        <p:txBody>
          <a:bodyPr wrap="none" rtlCol="0">
            <a:noAutofit/>
          </a:bodyPr>
          <a:lstStyle/>
          <a:p>
            <a:r>
              <a:rPr lang="en-US" dirty="0" smtClean="0"/>
              <a:t>Byte Offset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9 Memory Hierarchy</a:t>
            </a:r>
            <a:endParaRPr lang="en-US" dirty="0"/>
          </a:p>
        </p:txBody>
      </p:sp>
      <p:pic>
        <p:nvPicPr>
          <p:cNvPr id="1026" name="Picture 2"/>
          <p:cNvPicPr>
            <a:picLocks noChangeAspect="1" noChangeArrowheads="1"/>
          </p:cNvPicPr>
          <p:nvPr/>
        </p:nvPicPr>
        <p:blipFill>
          <a:blip r:embed="rId2"/>
          <a:srcRect/>
          <a:stretch>
            <a:fillRect/>
          </a:stretch>
        </p:blipFill>
        <p:spPr bwMode="auto">
          <a:xfrm>
            <a:off x="1312908" y="1417638"/>
            <a:ext cx="6524412" cy="4208909"/>
          </a:xfrm>
          <a:prstGeom prst="rect">
            <a:avLst/>
          </a:prstGeom>
          <a:noFill/>
          <a:ln w="9525">
            <a:noFill/>
            <a:miter lim="800000"/>
            <a:headEnd/>
            <a:tailEnd/>
          </a:ln>
          <a:effectLst/>
        </p:spPr>
      </p:pic>
      <p:sp>
        <p:nvSpPr>
          <p:cNvPr id="6" name="TextBox 5"/>
          <p:cNvSpPr txBox="1"/>
          <p:nvPr/>
        </p:nvSpPr>
        <p:spPr>
          <a:xfrm>
            <a:off x="3419995" y="6267649"/>
            <a:ext cx="5517344" cy="369332"/>
          </a:xfrm>
          <a:prstGeom prst="rect">
            <a:avLst/>
          </a:prstGeom>
          <a:noFill/>
        </p:spPr>
        <p:txBody>
          <a:bodyPr wrap="none" rtlCol="0">
            <a:spAutoFit/>
          </a:bodyPr>
          <a:lstStyle/>
          <a:p>
            <a:r>
              <a:rPr lang="en-US" dirty="0" smtClean="0"/>
              <a:t>Source: http://www.storagesearch.com/semico-art1.html</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9.10 Exploiting spatial locality to improve cache performance</a:t>
            </a:r>
            <a:endParaRPr lang="en-US" dirty="0"/>
          </a:p>
        </p:txBody>
      </p:sp>
      <p:sp>
        <p:nvSpPr>
          <p:cNvPr id="3" name="Content Placeholder 2"/>
          <p:cNvSpPr>
            <a:spLocks noGrp="1"/>
          </p:cNvSpPr>
          <p:nvPr>
            <p:ph idx="1"/>
          </p:nvPr>
        </p:nvSpPr>
        <p:spPr>
          <a:xfrm>
            <a:off x="457200" y="1600201"/>
            <a:ext cx="8229600" cy="4812029"/>
          </a:xfrm>
        </p:spPr>
        <p:txBody>
          <a:bodyPr/>
          <a:lstStyle/>
          <a:p>
            <a:endParaRPr lang="en-US" dirty="0" smtClean="0"/>
          </a:p>
          <a:p>
            <a:endParaRPr lang="en-US" dirty="0" smtClean="0"/>
          </a:p>
        </p:txBody>
      </p:sp>
      <p:sp>
        <p:nvSpPr>
          <p:cNvPr id="76857" name="Rectangle 5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0" name="Object 9"/>
          <p:cNvPicPr>
            <a:picLocks noChangeAspect="1" noChangeArrowheads="1"/>
          </p:cNvPicPr>
          <p:nvPr/>
        </p:nvPicPr>
        <p:blipFill>
          <a:blip r:embed="rId2"/>
          <a:srcRect t="-1834" b="-1146"/>
          <a:stretch>
            <a:fillRect/>
          </a:stretch>
        </p:blipFill>
        <p:spPr bwMode="auto">
          <a:xfrm>
            <a:off x="960438" y="1674812"/>
            <a:ext cx="7116762" cy="4912543"/>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9.10 Exploiting spatial locality to improve cache performance</a:t>
            </a:r>
            <a:endParaRPr lang="en-US" dirty="0"/>
          </a:p>
        </p:txBody>
      </p:sp>
      <p:sp>
        <p:nvSpPr>
          <p:cNvPr id="3" name="Content Placeholder 2"/>
          <p:cNvSpPr>
            <a:spLocks noGrp="1"/>
          </p:cNvSpPr>
          <p:nvPr>
            <p:ph idx="1"/>
          </p:nvPr>
        </p:nvSpPr>
        <p:spPr>
          <a:xfrm>
            <a:off x="457200" y="1600201"/>
            <a:ext cx="8229600" cy="4812029"/>
          </a:xfrm>
        </p:spPr>
        <p:txBody>
          <a:bodyPr/>
          <a:lstStyle/>
          <a:p>
            <a:endParaRPr lang="en-US" dirty="0" smtClean="0"/>
          </a:p>
          <a:p>
            <a:endParaRPr lang="en-US" dirty="0" smtClean="0"/>
          </a:p>
        </p:txBody>
      </p:sp>
      <p:sp>
        <p:nvSpPr>
          <p:cNvPr id="76857" name="Rectangle 5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074" name="Object 8"/>
          <p:cNvPicPr>
            <a:picLocks noChangeAspect="1" noChangeArrowheads="1"/>
          </p:cNvPicPr>
          <p:nvPr/>
        </p:nvPicPr>
        <p:blipFill>
          <a:blip r:embed="rId2"/>
          <a:srcRect b="-201"/>
          <a:stretch>
            <a:fillRect/>
          </a:stretch>
        </p:blipFill>
        <p:spPr bwMode="auto">
          <a:xfrm>
            <a:off x="1663700" y="1600201"/>
            <a:ext cx="5956300" cy="4543058"/>
          </a:xfrm>
          <a:prstGeom prst="rect">
            <a:avLst/>
          </a:prstGeom>
          <a:noFill/>
          <a:ln w="9525">
            <a:noFill/>
            <a:miter lim="800000"/>
            <a:headEnd/>
            <a:tailEnd/>
          </a:ln>
        </p:spPr>
      </p:pic>
      <p:sp>
        <p:nvSpPr>
          <p:cNvPr id="7" name="TextBox 6"/>
          <p:cNvSpPr txBox="1"/>
          <p:nvPr/>
        </p:nvSpPr>
        <p:spPr>
          <a:xfrm>
            <a:off x="1663700" y="6316980"/>
            <a:ext cx="6178102" cy="369332"/>
          </a:xfrm>
          <a:prstGeom prst="rect">
            <a:avLst/>
          </a:prstGeom>
          <a:noFill/>
        </p:spPr>
        <p:txBody>
          <a:bodyPr wrap="none" rtlCol="0">
            <a:spAutoFit/>
          </a:bodyPr>
          <a:lstStyle/>
          <a:p>
            <a:r>
              <a:rPr lang="en-US" b="1" dirty="0" smtClean="0"/>
              <a:t>CPU, cache, and memory interactions for handling a write-miss</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19390498">
            <a:off x="102402" y="2602918"/>
            <a:ext cx="8805424" cy="1692771"/>
          </a:xfrm>
          <a:prstGeom prst="rect">
            <a:avLst/>
          </a:prstGeom>
          <a:noFill/>
        </p:spPr>
        <p:txBody>
          <a:bodyPr wrap="none" rtlCol="0">
            <a:spAutoFit/>
          </a:bodyPr>
          <a:lstStyle/>
          <a:p>
            <a:r>
              <a:rPr lang="en-US" sz="6000" dirty="0" smtClean="0">
                <a:solidFill>
                  <a:srgbClr val="FF0000"/>
                </a:solidFill>
              </a:rPr>
              <a:t>N.B.</a:t>
            </a:r>
            <a:r>
              <a:rPr lang="en-US" sz="4400" dirty="0" smtClean="0"/>
              <a:t> Each block regardless of length </a:t>
            </a:r>
          </a:p>
          <a:p>
            <a:r>
              <a:rPr lang="en-US" sz="4400" dirty="0" smtClean="0"/>
              <a:t>has one tag and one valid bit</a:t>
            </a:r>
            <a:endParaRPr lang="en-US" sz="4400" dirty="0"/>
          </a:p>
        </p:txBody>
      </p:sp>
      <p:sp>
        <p:nvSpPr>
          <p:cNvPr id="5" name="TextBox 4"/>
          <p:cNvSpPr txBox="1"/>
          <p:nvPr/>
        </p:nvSpPr>
        <p:spPr>
          <a:xfrm>
            <a:off x="6273334" y="5177790"/>
            <a:ext cx="2584916" cy="1384995"/>
          </a:xfrm>
          <a:prstGeom prst="rect">
            <a:avLst/>
          </a:prstGeom>
          <a:noFill/>
        </p:spPr>
        <p:txBody>
          <a:bodyPr wrap="square" rtlCol="0">
            <a:spAutoFit/>
          </a:bodyPr>
          <a:lstStyle/>
          <a:p>
            <a:pPr algn="ctr"/>
            <a:r>
              <a:rPr lang="en-US" sz="2800" i="1" dirty="0" smtClean="0"/>
              <a:t>Dirty bits may</a:t>
            </a:r>
          </a:p>
          <a:p>
            <a:pPr algn="ctr"/>
            <a:r>
              <a:rPr lang="en-US" sz="2800" i="1" dirty="0" smtClean="0"/>
              <a:t>or may not be the same story!</a:t>
            </a:r>
            <a:endParaRPr lang="en-US" sz="2800" i="1"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9.10.1 Performance implications of increased </a:t>
            </a:r>
            <a:r>
              <a:rPr lang="en-US" dirty="0" err="1" smtClean="0"/>
              <a:t>blocksize</a:t>
            </a:r>
            <a:endParaRPr lang="en-US" dirty="0"/>
          </a:p>
        </p:txBody>
      </p:sp>
      <p:sp>
        <p:nvSpPr>
          <p:cNvPr id="3" name="Content Placeholder 2"/>
          <p:cNvSpPr>
            <a:spLocks noGrp="1"/>
          </p:cNvSpPr>
          <p:nvPr>
            <p:ph idx="1"/>
          </p:nvPr>
        </p:nvSpPr>
        <p:spPr/>
        <p:txBody>
          <a:bodyPr/>
          <a:lstStyle/>
          <a:p>
            <a:r>
              <a:rPr lang="en-US" dirty="0" smtClean="0"/>
              <a:t>We would expect that increasing the block size will lower the miss rate.</a:t>
            </a:r>
          </a:p>
          <a:p>
            <a:r>
              <a:rPr lang="en-US" dirty="0" smtClean="0"/>
              <a:t>Should we keep on increasing block up to the limit of 1 block per cache!?!?!?</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9.10.1 Performance implications of increased </a:t>
            </a:r>
            <a:r>
              <a:rPr lang="en-US" dirty="0" err="1" smtClean="0"/>
              <a:t>blocksize</a:t>
            </a:r>
            <a:endParaRPr lang="en-US" dirty="0"/>
          </a:p>
        </p:txBody>
      </p:sp>
      <p:pic>
        <p:nvPicPr>
          <p:cNvPr id="84994" name="Object 1"/>
          <p:cNvPicPr>
            <a:picLocks noChangeAspect="1" noChangeArrowheads="1"/>
          </p:cNvPicPr>
          <p:nvPr/>
        </p:nvPicPr>
        <p:blipFill>
          <a:blip r:embed="rId2"/>
          <a:srcRect l="-1265" t="-1550" r="-1422" b="-1329"/>
          <a:stretch>
            <a:fillRect/>
          </a:stretch>
        </p:blipFill>
        <p:spPr bwMode="auto">
          <a:xfrm>
            <a:off x="1188720" y="1703070"/>
            <a:ext cx="6880860" cy="4914900"/>
          </a:xfrm>
          <a:prstGeom prst="rect">
            <a:avLst/>
          </a:prstGeom>
          <a:noFill/>
          <a:ln w="9525">
            <a:noFill/>
            <a:miter lim="800000"/>
            <a:headEnd/>
            <a:tailEnd/>
          </a:ln>
        </p:spPr>
      </p:pic>
      <p:sp>
        <p:nvSpPr>
          <p:cNvPr id="5" name="TextBox 4"/>
          <p:cNvSpPr txBox="1"/>
          <p:nvPr/>
        </p:nvSpPr>
        <p:spPr>
          <a:xfrm>
            <a:off x="3863340" y="1853267"/>
            <a:ext cx="3463577" cy="1015663"/>
          </a:xfrm>
          <a:prstGeom prst="rect">
            <a:avLst/>
          </a:prstGeom>
          <a:noFill/>
        </p:spPr>
        <p:txBody>
          <a:bodyPr wrap="none" rtlCol="0">
            <a:spAutoFit/>
          </a:bodyPr>
          <a:lstStyle/>
          <a:p>
            <a:r>
              <a:rPr lang="en-US" sz="2000" dirty="0" smtClean="0"/>
              <a:t>No, as the working set changes </a:t>
            </a:r>
          </a:p>
          <a:p>
            <a:r>
              <a:rPr lang="en-US" sz="2000" dirty="0" smtClean="0"/>
              <a:t>over time a bigger block size </a:t>
            </a:r>
          </a:p>
          <a:p>
            <a:r>
              <a:rPr lang="en-US" sz="2000" dirty="0" smtClean="0"/>
              <a:t>will cause a loss of efficiency</a:t>
            </a:r>
            <a:endParaRPr lang="en-US" sz="20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Does the multiword block concept just described exploit</a:t>
            </a:r>
          </a:p>
          <a:p>
            <a:pPr marL="514350" indent="-514350">
              <a:buFont typeface="+mj-lt"/>
              <a:buAutoNum type="arabicPeriod"/>
            </a:pPr>
            <a:r>
              <a:rPr lang="en-US" dirty="0" smtClean="0"/>
              <a:t>Temporal locality</a:t>
            </a:r>
          </a:p>
          <a:p>
            <a:pPr marL="514350" indent="-514350">
              <a:buFont typeface="+mj-lt"/>
              <a:buAutoNum type="arabicPeriod"/>
            </a:pPr>
            <a:r>
              <a:rPr lang="en-US" dirty="0" smtClean="0"/>
              <a:t>Spatial locality</a:t>
            </a:r>
          </a:p>
          <a:p>
            <a:pPr marL="514350" indent="-514350">
              <a:buFont typeface="+mj-lt"/>
              <a:buAutoNum type="arabicPeriod"/>
            </a:pPr>
            <a:r>
              <a:rPr lang="en-US" dirty="0" smtClean="0"/>
              <a:t>Working set</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9.11 Flexible placement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Imagine two areas of your current working set map to the same area in cache.</a:t>
            </a:r>
          </a:p>
          <a:p>
            <a:r>
              <a:rPr lang="en-US" dirty="0" smtClean="0"/>
              <a:t>There is plenty of room in the cache…you just got unlucky</a:t>
            </a:r>
          </a:p>
          <a:p>
            <a:r>
              <a:rPr lang="en-US" dirty="0" smtClean="0"/>
              <a:t>Imagine you have a working set which is less than a third of your cache. You switch to a different working set which is also less than a third but maps to the same area in the cache. It happens a third time.</a:t>
            </a:r>
          </a:p>
          <a:p>
            <a:r>
              <a:rPr lang="en-US" dirty="0" smtClean="0"/>
              <a:t>The cache is big enough…you just got unlucky!</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9.11 Flexible placement</a:t>
            </a:r>
            <a:endParaRPr lang="en-US" dirty="0"/>
          </a:p>
        </p:txBody>
      </p:sp>
      <p:grpSp>
        <p:nvGrpSpPr>
          <p:cNvPr id="86018" name="Group 2"/>
          <p:cNvGrpSpPr>
            <a:grpSpLocks noChangeAspect="1"/>
          </p:cNvGrpSpPr>
          <p:nvPr/>
        </p:nvGrpSpPr>
        <p:grpSpPr bwMode="auto">
          <a:xfrm>
            <a:off x="1909244" y="1417638"/>
            <a:ext cx="5382895" cy="4965182"/>
            <a:chOff x="2615" y="6426"/>
            <a:chExt cx="6480" cy="5976"/>
          </a:xfrm>
        </p:grpSpPr>
        <p:sp>
          <p:nvSpPr>
            <p:cNvPr id="86019" name="AutoShape 3"/>
            <p:cNvSpPr>
              <a:spLocks noChangeAspect="1" noChangeArrowheads="1"/>
            </p:cNvSpPr>
            <p:nvPr/>
          </p:nvSpPr>
          <p:spPr bwMode="auto">
            <a:xfrm>
              <a:off x="2615" y="6426"/>
              <a:ext cx="6480" cy="59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sz="4000"/>
            </a:p>
          </p:txBody>
        </p:sp>
        <p:sp>
          <p:nvSpPr>
            <p:cNvPr id="86020" name="Rectangle 4"/>
            <p:cNvSpPr>
              <a:spLocks noChangeArrowheads="1"/>
            </p:cNvSpPr>
            <p:nvPr/>
          </p:nvSpPr>
          <p:spPr bwMode="auto">
            <a:xfrm>
              <a:off x="2615" y="7646"/>
              <a:ext cx="1627" cy="814"/>
            </a:xfrm>
            <a:prstGeom prst="rect">
              <a:avLst/>
            </a:prstGeom>
            <a:solidFill>
              <a:srgbClr val="C0C0C0"/>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4000"/>
            </a:p>
          </p:txBody>
        </p:sp>
        <p:sp>
          <p:nvSpPr>
            <p:cNvPr id="86021" name="Rectangle 5" descr="Wide downward diagonal"/>
            <p:cNvSpPr>
              <a:spLocks noChangeArrowheads="1"/>
            </p:cNvSpPr>
            <p:nvPr/>
          </p:nvSpPr>
          <p:spPr bwMode="auto">
            <a:xfrm>
              <a:off x="2615" y="8460"/>
              <a:ext cx="1627" cy="1627"/>
            </a:xfrm>
            <a:prstGeom prst="rect">
              <a:avLst/>
            </a:prstGeom>
            <a:pattFill prst="wdDnDiag">
              <a:fgClr>
                <a:srgbClr val="BBE0E3"/>
              </a:fgClr>
              <a:bgClr>
                <a:srgbClr val="FFFFFF"/>
              </a:bgClr>
            </a:patt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4000"/>
            </a:p>
          </p:txBody>
        </p:sp>
        <p:sp>
          <p:nvSpPr>
            <p:cNvPr id="86022" name="Rectangle 6"/>
            <p:cNvSpPr>
              <a:spLocks noChangeArrowheads="1"/>
            </p:cNvSpPr>
            <p:nvPr/>
          </p:nvSpPr>
          <p:spPr bwMode="auto">
            <a:xfrm>
              <a:off x="6683" y="6426"/>
              <a:ext cx="1627" cy="5370"/>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4000"/>
            </a:p>
          </p:txBody>
        </p:sp>
        <p:sp>
          <p:nvSpPr>
            <p:cNvPr id="86023" name="Rectangle 7"/>
            <p:cNvSpPr>
              <a:spLocks noChangeArrowheads="1"/>
            </p:cNvSpPr>
            <p:nvPr/>
          </p:nvSpPr>
          <p:spPr bwMode="auto">
            <a:xfrm>
              <a:off x="6683" y="6426"/>
              <a:ext cx="1627" cy="813"/>
            </a:xfrm>
            <a:prstGeom prst="rect">
              <a:avLst/>
            </a:prstGeom>
            <a:solidFill>
              <a:srgbClr val="C0C0C0"/>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4000"/>
            </a:p>
          </p:txBody>
        </p:sp>
        <p:sp>
          <p:nvSpPr>
            <p:cNvPr id="86024" name="Rectangle 8"/>
            <p:cNvSpPr>
              <a:spLocks noChangeArrowheads="1"/>
            </p:cNvSpPr>
            <p:nvPr/>
          </p:nvSpPr>
          <p:spPr bwMode="auto">
            <a:xfrm>
              <a:off x="6683" y="8867"/>
              <a:ext cx="1627" cy="813"/>
            </a:xfrm>
            <a:prstGeom prst="rect">
              <a:avLst/>
            </a:prstGeom>
            <a:solidFill>
              <a:srgbClr val="C0C0C0"/>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4000"/>
            </a:p>
          </p:txBody>
        </p:sp>
        <p:sp>
          <p:nvSpPr>
            <p:cNvPr id="86025" name="Rectangle 9"/>
            <p:cNvSpPr>
              <a:spLocks noChangeArrowheads="1"/>
            </p:cNvSpPr>
            <p:nvPr/>
          </p:nvSpPr>
          <p:spPr bwMode="auto">
            <a:xfrm>
              <a:off x="6683" y="11307"/>
              <a:ext cx="1627" cy="814"/>
            </a:xfrm>
            <a:prstGeom prst="rect">
              <a:avLst/>
            </a:prstGeom>
            <a:solidFill>
              <a:srgbClr val="C0C0C0"/>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4000"/>
            </a:p>
          </p:txBody>
        </p:sp>
        <p:sp>
          <p:nvSpPr>
            <p:cNvPr id="86026" name="Line 10"/>
            <p:cNvSpPr>
              <a:spLocks noChangeShapeType="1"/>
            </p:cNvSpPr>
            <p:nvPr/>
          </p:nvSpPr>
          <p:spPr bwMode="auto">
            <a:xfrm flipV="1">
              <a:off x="4230" y="6437"/>
              <a:ext cx="2460" cy="1197"/>
            </a:xfrm>
            <a:prstGeom prst="line">
              <a:avLst/>
            </a:prstGeom>
            <a:noFill/>
            <a:ln w="9525">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en-US" sz="4000"/>
            </a:p>
          </p:txBody>
        </p:sp>
        <p:sp>
          <p:nvSpPr>
            <p:cNvPr id="86027" name="Line 11"/>
            <p:cNvSpPr>
              <a:spLocks noChangeShapeType="1"/>
            </p:cNvSpPr>
            <p:nvPr/>
          </p:nvSpPr>
          <p:spPr bwMode="auto">
            <a:xfrm flipV="1">
              <a:off x="4230" y="7256"/>
              <a:ext cx="2460" cy="1197"/>
            </a:xfrm>
            <a:prstGeom prst="line">
              <a:avLst/>
            </a:prstGeom>
            <a:noFill/>
            <a:ln w="9525">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en-US" sz="4000"/>
            </a:p>
          </p:txBody>
        </p:sp>
        <p:sp>
          <p:nvSpPr>
            <p:cNvPr id="86028" name="Line 12"/>
            <p:cNvSpPr>
              <a:spLocks noChangeShapeType="1"/>
            </p:cNvSpPr>
            <p:nvPr/>
          </p:nvSpPr>
          <p:spPr bwMode="auto">
            <a:xfrm flipH="1" flipV="1">
              <a:off x="4264" y="7634"/>
              <a:ext cx="2426" cy="123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4000"/>
            </a:p>
          </p:txBody>
        </p:sp>
        <p:sp>
          <p:nvSpPr>
            <p:cNvPr id="86029" name="Line 13"/>
            <p:cNvSpPr>
              <a:spLocks noChangeShapeType="1"/>
            </p:cNvSpPr>
            <p:nvPr/>
          </p:nvSpPr>
          <p:spPr bwMode="auto">
            <a:xfrm flipH="1" flipV="1">
              <a:off x="4264" y="8453"/>
              <a:ext cx="2426" cy="123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4000"/>
            </a:p>
          </p:txBody>
        </p:sp>
        <p:sp>
          <p:nvSpPr>
            <p:cNvPr id="86030" name="Line 14"/>
            <p:cNvSpPr>
              <a:spLocks noChangeShapeType="1"/>
            </p:cNvSpPr>
            <p:nvPr/>
          </p:nvSpPr>
          <p:spPr bwMode="auto">
            <a:xfrm flipH="1" flipV="1">
              <a:off x="4230" y="7634"/>
              <a:ext cx="2460" cy="369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4000"/>
            </a:p>
          </p:txBody>
        </p:sp>
        <p:sp>
          <p:nvSpPr>
            <p:cNvPr id="86031" name="Line 15"/>
            <p:cNvSpPr>
              <a:spLocks noChangeShapeType="1"/>
            </p:cNvSpPr>
            <p:nvPr/>
          </p:nvSpPr>
          <p:spPr bwMode="auto">
            <a:xfrm flipH="1" flipV="1">
              <a:off x="4264" y="8453"/>
              <a:ext cx="2426" cy="3655"/>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4000"/>
            </a:p>
          </p:txBody>
        </p:sp>
        <p:sp>
          <p:nvSpPr>
            <p:cNvPr id="86032" name="Text Box 16"/>
            <p:cNvSpPr txBox="1">
              <a:spLocks noChangeArrowheads="1"/>
            </p:cNvSpPr>
            <p:nvPr/>
          </p:nvSpPr>
          <p:spPr bwMode="auto">
            <a:xfrm>
              <a:off x="8487" y="6723"/>
              <a:ext cx="594" cy="270"/>
            </a:xfrm>
            <a:prstGeom prst="rect">
              <a:avLst/>
            </a:prstGeom>
            <a:noFill/>
            <a:ln w="9525">
              <a:noFill/>
              <a:miter lim="800000"/>
              <a:headEnd/>
              <a:tailEnd/>
            </a:ln>
          </p:spPr>
          <p:txBody>
            <a:bodyPr vert="horz" wrap="square" lIns="49378" tIns="24689" rIns="49378" bIns="24689"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smtClean="0">
                  <a:ln>
                    <a:noFill/>
                  </a:ln>
                  <a:solidFill>
                    <a:srgbClr val="000000"/>
                  </a:solidFill>
                  <a:effectLst/>
                  <a:latin typeface="Arial" pitchFamily="34" charset="0"/>
                  <a:cs typeface="Arial" pitchFamily="34" charset="0"/>
                </a:rPr>
                <a:t>WS 1 </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86033" name="Text Box 17"/>
            <p:cNvSpPr txBox="1">
              <a:spLocks noChangeArrowheads="1"/>
            </p:cNvSpPr>
            <p:nvPr/>
          </p:nvSpPr>
          <p:spPr bwMode="auto">
            <a:xfrm>
              <a:off x="8500" y="9105"/>
              <a:ext cx="595" cy="272"/>
            </a:xfrm>
            <a:prstGeom prst="rect">
              <a:avLst/>
            </a:prstGeom>
            <a:noFill/>
            <a:ln w="9525">
              <a:noFill/>
              <a:miter lim="800000"/>
              <a:headEnd/>
              <a:tailEnd/>
            </a:ln>
          </p:spPr>
          <p:txBody>
            <a:bodyPr vert="horz" wrap="square" lIns="49378" tIns="24689" rIns="49378" bIns="24689"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smtClean="0">
                  <a:ln>
                    <a:noFill/>
                  </a:ln>
                  <a:solidFill>
                    <a:srgbClr val="000000"/>
                  </a:solidFill>
                  <a:effectLst/>
                  <a:latin typeface="Arial" pitchFamily="34" charset="0"/>
                  <a:cs typeface="Arial" pitchFamily="34" charset="0"/>
                </a:rPr>
                <a:t>WS 2 </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86034" name="Text Box 18"/>
            <p:cNvSpPr txBox="1">
              <a:spLocks noChangeArrowheads="1"/>
            </p:cNvSpPr>
            <p:nvPr/>
          </p:nvSpPr>
          <p:spPr bwMode="auto">
            <a:xfrm>
              <a:off x="8500" y="11530"/>
              <a:ext cx="595" cy="272"/>
            </a:xfrm>
            <a:prstGeom prst="rect">
              <a:avLst/>
            </a:prstGeom>
            <a:noFill/>
            <a:ln w="9525">
              <a:noFill/>
              <a:miter lim="800000"/>
              <a:headEnd/>
              <a:tailEnd/>
            </a:ln>
          </p:spPr>
          <p:txBody>
            <a:bodyPr vert="horz" wrap="square" lIns="49378" tIns="24689" rIns="49378" bIns="24689"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smtClean="0">
                  <a:ln>
                    <a:noFill/>
                  </a:ln>
                  <a:solidFill>
                    <a:srgbClr val="000000"/>
                  </a:solidFill>
                  <a:effectLst/>
                  <a:latin typeface="Arial" pitchFamily="34" charset="0"/>
                  <a:cs typeface="Arial" pitchFamily="34" charset="0"/>
                </a:rPr>
                <a:t>WS 3 </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86035" name="Text Box 19"/>
            <p:cNvSpPr txBox="1">
              <a:spLocks noChangeArrowheads="1"/>
            </p:cNvSpPr>
            <p:nvPr/>
          </p:nvSpPr>
          <p:spPr bwMode="auto">
            <a:xfrm>
              <a:off x="2883" y="10515"/>
              <a:ext cx="725" cy="272"/>
            </a:xfrm>
            <a:prstGeom prst="rect">
              <a:avLst/>
            </a:prstGeom>
            <a:noFill/>
            <a:ln w="9525">
              <a:noFill/>
              <a:miter lim="800000"/>
              <a:headEnd/>
              <a:tailEnd/>
            </a:ln>
          </p:spPr>
          <p:txBody>
            <a:bodyPr vert="horz" wrap="square" lIns="49378" tIns="24689" rIns="49378" bIns="24689"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smtClean="0">
                  <a:ln>
                    <a:noFill/>
                  </a:ln>
                  <a:solidFill>
                    <a:srgbClr val="000000"/>
                  </a:solidFill>
                  <a:effectLst/>
                  <a:latin typeface="Arial" pitchFamily="34" charset="0"/>
                  <a:cs typeface="Arial" pitchFamily="34" charset="0"/>
                </a:rPr>
                <a:t>Cache  </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86036" name="Text Box 20"/>
            <p:cNvSpPr txBox="1">
              <a:spLocks noChangeArrowheads="1"/>
            </p:cNvSpPr>
            <p:nvPr/>
          </p:nvSpPr>
          <p:spPr bwMode="auto">
            <a:xfrm>
              <a:off x="6215" y="12131"/>
              <a:ext cx="2880" cy="271"/>
            </a:xfrm>
            <a:prstGeom prst="rect">
              <a:avLst/>
            </a:prstGeom>
            <a:noFill/>
            <a:ln w="9525">
              <a:noFill/>
              <a:miter lim="800000"/>
              <a:headEnd/>
              <a:tailEnd/>
            </a:ln>
          </p:spPr>
          <p:txBody>
            <a:bodyPr vert="horz" wrap="square" lIns="49378" tIns="24689" rIns="49378" bIns="24689"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smtClean="0">
                  <a:ln>
                    <a:noFill/>
                  </a:ln>
                  <a:solidFill>
                    <a:srgbClr val="000000"/>
                  </a:solidFill>
                  <a:effectLst/>
                  <a:latin typeface="Arial" pitchFamily="34" charset="0"/>
                  <a:cs typeface="Arial" pitchFamily="34" charset="0"/>
                </a:rPr>
                <a:t>Memory footprint of a program</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86037" name="Text Box 21"/>
            <p:cNvSpPr txBox="1">
              <a:spLocks noChangeArrowheads="1"/>
            </p:cNvSpPr>
            <p:nvPr/>
          </p:nvSpPr>
          <p:spPr bwMode="auto">
            <a:xfrm>
              <a:off x="2883" y="9106"/>
              <a:ext cx="971" cy="271"/>
            </a:xfrm>
            <a:prstGeom prst="rect">
              <a:avLst/>
            </a:prstGeom>
            <a:noFill/>
            <a:ln w="9525">
              <a:noFill/>
              <a:miter lim="800000"/>
              <a:headEnd/>
              <a:tailEnd/>
            </a:ln>
          </p:spPr>
          <p:txBody>
            <a:bodyPr vert="horz" wrap="square" lIns="49378" tIns="24689" rIns="49378" bIns="24689"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Unused </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9.11 Flexible placement</a:t>
            </a:r>
            <a:endParaRPr lang="en-US" dirty="0"/>
          </a:p>
        </p:txBody>
      </p:sp>
      <p:sp>
        <p:nvSpPr>
          <p:cNvPr id="3" name="Content Placeholder 2"/>
          <p:cNvSpPr>
            <a:spLocks noGrp="1"/>
          </p:cNvSpPr>
          <p:nvPr>
            <p:ph idx="1"/>
          </p:nvPr>
        </p:nvSpPr>
        <p:spPr/>
        <p:txBody>
          <a:bodyPr>
            <a:normAutofit/>
          </a:bodyPr>
          <a:lstStyle/>
          <a:p>
            <a:r>
              <a:rPr lang="en-US" dirty="0" smtClean="0"/>
              <a:t>What is causing the problem is not your luck</a:t>
            </a:r>
          </a:p>
          <a:p>
            <a:r>
              <a:rPr lang="en-US" dirty="0" smtClean="0"/>
              <a:t>It's the direct mapped design which only allows one place in the cache for a given address</a:t>
            </a:r>
          </a:p>
          <a:p>
            <a:r>
              <a:rPr lang="en-US" dirty="0" smtClean="0"/>
              <a:t>What we need are some more choices!</a:t>
            </a:r>
          </a:p>
          <a:p>
            <a:endParaRPr lang="en-US" dirty="0" smtClean="0"/>
          </a:p>
          <a:p>
            <a:r>
              <a:rPr lang="en-US" dirty="0" smtClean="0"/>
              <a:t>Can we imagine designs that would do just that?</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9.11.1 Fully associative cache</a:t>
            </a:r>
            <a:endParaRPr lang="en-US" dirty="0"/>
          </a:p>
        </p:txBody>
      </p:sp>
      <p:sp>
        <p:nvSpPr>
          <p:cNvPr id="3" name="Content Placeholder 2"/>
          <p:cNvSpPr>
            <a:spLocks noGrp="1"/>
          </p:cNvSpPr>
          <p:nvPr>
            <p:ph idx="1"/>
          </p:nvPr>
        </p:nvSpPr>
        <p:spPr/>
        <p:txBody>
          <a:bodyPr/>
          <a:lstStyle/>
          <a:p>
            <a:r>
              <a:rPr lang="en-US" dirty="0" smtClean="0"/>
              <a:t>As before the cache is broken up into blocks</a:t>
            </a:r>
          </a:p>
          <a:p>
            <a:r>
              <a:rPr lang="en-US" dirty="0" smtClean="0"/>
              <a:t>But now a memory reference may appear in any block</a:t>
            </a:r>
          </a:p>
          <a:p>
            <a:r>
              <a:rPr lang="en-US" dirty="0" smtClean="0"/>
              <a:t>How many bits for the index?</a:t>
            </a:r>
          </a:p>
          <a:p>
            <a:endParaRPr lang="en-US" dirty="0" smtClean="0"/>
          </a:p>
          <a:p>
            <a:r>
              <a:rPr lang="en-US" dirty="0" smtClean="0"/>
              <a:t>How many for the tag?</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1" y="0"/>
            <a:ext cx="9144001" cy="6858000"/>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9.11.1 Fully associative cache</a:t>
            </a:r>
            <a:endParaRPr lang="en-US" dirty="0"/>
          </a:p>
        </p:txBody>
      </p:sp>
      <p:sp>
        <p:nvSpPr>
          <p:cNvPr id="87083" name="Rectangle 4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098" name="Object 17"/>
          <p:cNvPicPr>
            <a:picLocks noChangeAspect="1" noChangeArrowheads="1"/>
          </p:cNvPicPr>
          <p:nvPr/>
        </p:nvPicPr>
        <p:blipFill>
          <a:blip r:embed="rId2"/>
          <a:srcRect t="-2437" b="-2165"/>
          <a:stretch>
            <a:fillRect/>
          </a:stretch>
        </p:blipFill>
        <p:spPr bwMode="auto">
          <a:xfrm>
            <a:off x="744537" y="1693863"/>
            <a:ext cx="7811373" cy="4640262"/>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9.11.2 Set associative caches</a:t>
            </a:r>
            <a:endParaRPr lang="en-US" dirty="0"/>
          </a:p>
        </p:txBody>
      </p:sp>
      <p:sp>
        <p:nvSpPr>
          <p:cNvPr id="4" name="TextBox 3"/>
          <p:cNvSpPr txBox="1"/>
          <p:nvPr/>
        </p:nvSpPr>
        <p:spPr>
          <a:xfrm>
            <a:off x="4727197" y="6340971"/>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6" name="TextBox 5"/>
          <p:cNvSpPr txBox="1"/>
          <p:nvPr/>
        </p:nvSpPr>
        <p:spPr>
          <a:xfrm>
            <a:off x="5207585" y="6340971"/>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09" name="TextBox 108"/>
          <p:cNvSpPr txBox="1"/>
          <p:nvPr/>
        </p:nvSpPr>
        <p:spPr>
          <a:xfrm>
            <a:off x="5682330" y="6340971"/>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10" name="TextBox 109"/>
          <p:cNvSpPr txBox="1"/>
          <p:nvPr/>
        </p:nvSpPr>
        <p:spPr>
          <a:xfrm>
            <a:off x="6162718" y="6340971"/>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11" name="TextBox 110"/>
          <p:cNvSpPr txBox="1"/>
          <p:nvPr/>
        </p:nvSpPr>
        <p:spPr>
          <a:xfrm>
            <a:off x="6637463" y="6340971"/>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12" name="TextBox 111"/>
          <p:cNvSpPr txBox="1"/>
          <p:nvPr/>
        </p:nvSpPr>
        <p:spPr>
          <a:xfrm>
            <a:off x="7117851" y="6340971"/>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13" name="TextBox 112"/>
          <p:cNvSpPr txBox="1"/>
          <p:nvPr/>
        </p:nvSpPr>
        <p:spPr>
          <a:xfrm>
            <a:off x="7592596" y="6340971"/>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14" name="TextBox 113"/>
          <p:cNvSpPr txBox="1"/>
          <p:nvPr/>
        </p:nvSpPr>
        <p:spPr>
          <a:xfrm>
            <a:off x="8072984" y="6340971"/>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15" name="TextBox 114"/>
          <p:cNvSpPr txBox="1"/>
          <p:nvPr/>
        </p:nvSpPr>
        <p:spPr>
          <a:xfrm>
            <a:off x="906665" y="6340971"/>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16" name="TextBox 115"/>
          <p:cNvSpPr txBox="1"/>
          <p:nvPr/>
        </p:nvSpPr>
        <p:spPr>
          <a:xfrm>
            <a:off x="1387053" y="6340971"/>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17" name="TextBox 116"/>
          <p:cNvSpPr txBox="1"/>
          <p:nvPr/>
        </p:nvSpPr>
        <p:spPr>
          <a:xfrm>
            <a:off x="1861798" y="6340971"/>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18" name="TextBox 117"/>
          <p:cNvSpPr txBox="1"/>
          <p:nvPr/>
        </p:nvSpPr>
        <p:spPr>
          <a:xfrm>
            <a:off x="2342186" y="6340971"/>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19" name="TextBox 118"/>
          <p:cNvSpPr txBox="1"/>
          <p:nvPr/>
        </p:nvSpPr>
        <p:spPr>
          <a:xfrm>
            <a:off x="2816931" y="6340971"/>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20" name="TextBox 119"/>
          <p:cNvSpPr txBox="1"/>
          <p:nvPr/>
        </p:nvSpPr>
        <p:spPr>
          <a:xfrm>
            <a:off x="3297319" y="6340971"/>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21" name="TextBox 120"/>
          <p:cNvSpPr txBox="1"/>
          <p:nvPr/>
        </p:nvSpPr>
        <p:spPr>
          <a:xfrm>
            <a:off x="3772064" y="6340971"/>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22" name="TextBox 121"/>
          <p:cNvSpPr txBox="1"/>
          <p:nvPr/>
        </p:nvSpPr>
        <p:spPr>
          <a:xfrm>
            <a:off x="4252452" y="6340971"/>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23" name="TextBox 122"/>
          <p:cNvSpPr txBox="1"/>
          <p:nvPr/>
        </p:nvSpPr>
        <p:spPr>
          <a:xfrm>
            <a:off x="578677" y="1920031"/>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24" name="TextBox 123"/>
          <p:cNvSpPr txBox="1"/>
          <p:nvPr/>
        </p:nvSpPr>
        <p:spPr>
          <a:xfrm>
            <a:off x="1059065" y="1920031"/>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25" name="TextBox 124"/>
          <p:cNvSpPr txBox="1"/>
          <p:nvPr/>
        </p:nvSpPr>
        <p:spPr>
          <a:xfrm>
            <a:off x="578677" y="2197030"/>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26" name="TextBox 125"/>
          <p:cNvSpPr txBox="1"/>
          <p:nvPr/>
        </p:nvSpPr>
        <p:spPr>
          <a:xfrm>
            <a:off x="1059065" y="2197030"/>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27" name="TextBox 126"/>
          <p:cNvSpPr txBox="1"/>
          <p:nvPr/>
        </p:nvSpPr>
        <p:spPr>
          <a:xfrm>
            <a:off x="578677" y="2474029"/>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28" name="TextBox 127"/>
          <p:cNvSpPr txBox="1"/>
          <p:nvPr/>
        </p:nvSpPr>
        <p:spPr>
          <a:xfrm>
            <a:off x="1059065" y="2474029"/>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29" name="TextBox 128"/>
          <p:cNvSpPr txBox="1"/>
          <p:nvPr/>
        </p:nvSpPr>
        <p:spPr>
          <a:xfrm>
            <a:off x="578677" y="2751028"/>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30" name="TextBox 129"/>
          <p:cNvSpPr txBox="1"/>
          <p:nvPr/>
        </p:nvSpPr>
        <p:spPr>
          <a:xfrm>
            <a:off x="1059065" y="2751028"/>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31" name="TextBox 130"/>
          <p:cNvSpPr txBox="1"/>
          <p:nvPr/>
        </p:nvSpPr>
        <p:spPr>
          <a:xfrm>
            <a:off x="578677" y="3028027"/>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32" name="TextBox 131"/>
          <p:cNvSpPr txBox="1"/>
          <p:nvPr/>
        </p:nvSpPr>
        <p:spPr>
          <a:xfrm>
            <a:off x="1059065" y="3028027"/>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33" name="TextBox 132"/>
          <p:cNvSpPr txBox="1"/>
          <p:nvPr/>
        </p:nvSpPr>
        <p:spPr>
          <a:xfrm>
            <a:off x="578677" y="3305026"/>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34" name="TextBox 133"/>
          <p:cNvSpPr txBox="1"/>
          <p:nvPr/>
        </p:nvSpPr>
        <p:spPr>
          <a:xfrm>
            <a:off x="1059065" y="3305026"/>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35" name="TextBox 134"/>
          <p:cNvSpPr txBox="1"/>
          <p:nvPr/>
        </p:nvSpPr>
        <p:spPr>
          <a:xfrm>
            <a:off x="578677" y="3582025"/>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36" name="TextBox 135"/>
          <p:cNvSpPr txBox="1"/>
          <p:nvPr/>
        </p:nvSpPr>
        <p:spPr>
          <a:xfrm>
            <a:off x="1059065" y="3582025"/>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37" name="TextBox 136"/>
          <p:cNvSpPr txBox="1"/>
          <p:nvPr/>
        </p:nvSpPr>
        <p:spPr>
          <a:xfrm>
            <a:off x="578677" y="3859024"/>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38" name="TextBox 137"/>
          <p:cNvSpPr txBox="1"/>
          <p:nvPr/>
        </p:nvSpPr>
        <p:spPr>
          <a:xfrm>
            <a:off x="1059065" y="3859024"/>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39" name="TextBox 138"/>
          <p:cNvSpPr txBox="1"/>
          <p:nvPr/>
        </p:nvSpPr>
        <p:spPr>
          <a:xfrm>
            <a:off x="2090706" y="3028027"/>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40" name="TextBox 139"/>
          <p:cNvSpPr txBox="1"/>
          <p:nvPr/>
        </p:nvSpPr>
        <p:spPr>
          <a:xfrm>
            <a:off x="2571094" y="3028027"/>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41" name="TextBox 140"/>
          <p:cNvSpPr txBox="1"/>
          <p:nvPr/>
        </p:nvSpPr>
        <p:spPr>
          <a:xfrm>
            <a:off x="2090706" y="3305026"/>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42" name="TextBox 141"/>
          <p:cNvSpPr txBox="1"/>
          <p:nvPr/>
        </p:nvSpPr>
        <p:spPr>
          <a:xfrm>
            <a:off x="2571094" y="3305026"/>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43" name="TextBox 142"/>
          <p:cNvSpPr txBox="1"/>
          <p:nvPr/>
        </p:nvSpPr>
        <p:spPr>
          <a:xfrm>
            <a:off x="2090706" y="3582025"/>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44" name="TextBox 143"/>
          <p:cNvSpPr txBox="1"/>
          <p:nvPr/>
        </p:nvSpPr>
        <p:spPr>
          <a:xfrm>
            <a:off x="2571094" y="3582025"/>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45" name="TextBox 144"/>
          <p:cNvSpPr txBox="1"/>
          <p:nvPr/>
        </p:nvSpPr>
        <p:spPr>
          <a:xfrm>
            <a:off x="2090706" y="3859024"/>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46" name="TextBox 145"/>
          <p:cNvSpPr txBox="1"/>
          <p:nvPr/>
        </p:nvSpPr>
        <p:spPr>
          <a:xfrm>
            <a:off x="2571094" y="3859024"/>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47" name="TextBox 146"/>
          <p:cNvSpPr txBox="1"/>
          <p:nvPr/>
        </p:nvSpPr>
        <p:spPr>
          <a:xfrm>
            <a:off x="3051482" y="3028027"/>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48" name="TextBox 147"/>
          <p:cNvSpPr txBox="1"/>
          <p:nvPr/>
        </p:nvSpPr>
        <p:spPr>
          <a:xfrm>
            <a:off x="3531870" y="3028027"/>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49" name="TextBox 148"/>
          <p:cNvSpPr txBox="1"/>
          <p:nvPr/>
        </p:nvSpPr>
        <p:spPr>
          <a:xfrm>
            <a:off x="3051482" y="3305026"/>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50" name="TextBox 149"/>
          <p:cNvSpPr txBox="1"/>
          <p:nvPr/>
        </p:nvSpPr>
        <p:spPr>
          <a:xfrm>
            <a:off x="3531870" y="3305026"/>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51" name="TextBox 150"/>
          <p:cNvSpPr txBox="1"/>
          <p:nvPr/>
        </p:nvSpPr>
        <p:spPr>
          <a:xfrm>
            <a:off x="3051482" y="3582025"/>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52" name="TextBox 151"/>
          <p:cNvSpPr txBox="1"/>
          <p:nvPr/>
        </p:nvSpPr>
        <p:spPr>
          <a:xfrm>
            <a:off x="3531870" y="3582025"/>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53" name="TextBox 152"/>
          <p:cNvSpPr txBox="1"/>
          <p:nvPr/>
        </p:nvSpPr>
        <p:spPr>
          <a:xfrm>
            <a:off x="3051482" y="3859024"/>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54" name="TextBox 153"/>
          <p:cNvSpPr txBox="1"/>
          <p:nvPr/>
        </p:nvSpPr>
        <p:spPr>
          <a:xfrm>
            <a:off x="3531870" y="3859024"/>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71" name="TextBox 170"/>
          <p:cNvSpPr txBox="1"/>
          <p:nvPr/>
        </p:nvSpPr>
        <p:spPr>
          <a:xfrm>
            <a:off x="4481360" y="4136023"/>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72" name="TextBox 171"/>
          <p:cNvSpPr txBox="1"/>
          <p:nvPr/>
        </p:nvSpPr>
        <p:spPr>
          <a:xfrm>
            <a:off x="4961748" y="4136023"/>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73" name="TextBox 172"/>
          <p:cNvSpPr txBox="1"/>
          <p:nvPr/>
        </p:nvSpPr>
        <p:spPr>
          <a:xfrm>
            <a:off x="4481360" y="4413022"/>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74" name="TextBox 173"/>
          <p:cNvSpPr txBox="1"/>
          <p:nvPr/>
        </p:nvSpPr>
        <p:spPr>
          <a:xfrm>
            <a:off x="4961748" y="4413022"/>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75" name="TextBox 174"/>
          <p:cNvSpPr txBox="1"/>
          <p:nvPr/>
        </p:nvSpPr>
        <p:spPr>
          <a:xfrm>
            <a:off x="6397269" y="4136023"/>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76" name="TextBox 175"/>
          <p:cNvSpPr txBox="1"/>
          <p:nvPr/>
        </p:nvSpPr>
        <p:spPr>
          <a:xfrm>
            <a:off x="6877657" y="4136023"/>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77" name="TextBox 176"/>
          <p:cNvSpPr txBox="1"/>
          <p:nvPr/>
        </p:nvSpPr>
        <p:spPr>
          <a:xfrm>
            <a:off x="6397269" y="4413022"/>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78" name="TextBox 177"/>
          <p:cNvSpPr txBox="1"/>
          <p:nvPr/>
        </p:nvSpPr>
        <p:spPr>
          <a:xfrm>
            <a:off x="6877657" y="4413022"/>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79" name="TextBox 178"/>
          <p:cNvSpPr txBox="1"/>
          <p:nvPr/>
        </p:nvSpPr>
        <p:spPr>
          <a:xfrm>
            <a:off x="5442136" y="4136023"/>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80" name="TextBox 179"/>
          <p:cNvSpPr txBox="1"/>
          <p:nvPr/>
        </p:nvSpPr>
        <p:spPr>
          <a:xfrm>
            <a:off x="5922524" y="4136023"/>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81" name="TextBox 180"/>
          <p:cNvSpPr txBox="1"/>
          <p:nvPr/>
        </p:nvSpPr>
        <p:spPr>
          <a:xfrm>
            <a:off x="5442136" y="4413022"/>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82" name="TextBox 181"/>
          <p:cNvSpPr txBox="1"/>
          <p:nvPr/>
        </p:nvSpPr>
        <p:spPr>
          <a:xfrm>
            <a:off x="5922524" y="4413022"/>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83" name="TextBox 182"/>
          <p:cNvSpPr txBox="1"/>
          <p:nvPr/>
        </p:nvSpPr>
        <p:spPr>
          <a:xfrm>
            <a:off x="7358045" y="4136023"/>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84" name="TextBox 183"/>
          <p:cNvSpPr txBox="1"/>
          <p:nvPr/>
        </p:nvSpPr>
        <p:spPr>
          <a:xfrm>
            <a:off x="7838433" y="4136023"/>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85" name="TextBox 184"/>
          <p:cNvSpPr txBox="1"/>
          <p:nvPr/>
        </p:nvSpPr>
        <p:spPr>
          <a:xfrm>
            <a:off x="7358045" y="4413022"/>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86" name="TextBox 185"/>
          <p:cNvSpPr txBox="1"/>
          <p:nvPr/>
        </p:nvSpPr>
        <p:spPr>
          <a:xfrm>
            <a:off x="7838433" y="4413022"/>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87" name="TextBox 186"/>
          <p:cNvSpPr txBox="1"/>
          <p:nvPr/>
        </p:nvSpPr>
        <p:spPr>
          <a:xfrm>
            <a:off x="572393" y="4268569"/>
            <a:ext cx="973343" cy="923330"/>
          </a:xfrm>
          <a:prstGeom prst="rect">
            <a:avLst/>
          </a:prstGeom>
          <a:noFill/>
        </p:spPr>
        <p:txBody>
          <a:bodyPr wrap="none" rtlCol="0">
            <a:spAutoFit/>
          </a:bodyPr>
          <a:lstStyle/>
          <a:p>
            <a:pPr algn="ctr"/>
            <a:r>
              <a:rPr lang="en-US" dirty="0" smtClean="0"/>
              <a:t>Direct</a:t>
            </a:r>
          </a:p>
          <a:p>
            <a:pPr algn="ctr"/>
            <a:r>
              <a:rPr lang="en-US" dirty="0" smtClean="0"/>
              <a:t>Mapped</a:t>
            </a:r>
          </a:p>
          <a:p>
            <a:pPr algn="ctr"/>
            <a:r>
              <a:rPr lang="en-US" dirty="0" smtClean="0"/>
              <a:t>(1-way)</a:t>
            </a:r>
            <a:endParaRPr lang="en-US" dirty="0"/>
          </a:p>
        </p:txBody>
      </p:sp>
      <p:sp>
        <p:nvSpPr>
          <p:cNvPr id="188" name="TextBox 187"/>
          <p:cNvSpPr txBox="1"/>
          <p:nvPr/>
        </p:nvSpPr>
        <p:spPr>
          <a:xfrm>
            <a:off x="2342186" y="2265610"/>
            <a:ext cx="1365438" cy="646331"/>
          </a:xfrm>
          <a:prstGeom prst="rect">
            <a:avLst/>
          </a:prstGeom>
          <a:noFill/>
        </p:spPr>
        <p:txBody>
          <a:bodyPr wrap="none" rtlCol="0">
            <a:spAutoFit/>
          </a:bodyPr>
          <a:lstStyle/>
          <a:p>
            <a:pPr algn="ctr"/>
            <a:r>
              <a:rPr lang="en-US" dirty="0" smtClean="0"/>
              <a:t>Two-way Set</a:t>
            </a:r>
          </a:p>
          <a:p>
            <a:pPr algn="ctr"/>
            <a:r>
              <a:rPr lang="en-US" dirty="0" smtClean="0"/>
              <a:t>Associative</a:t>
            </a:r>
            <a:endParaRPr lang="en-US" dirty="0"/>
          </a:p>
        </p:txBody>
      </p:sp>
      <p:sp>
        <p:nvSpPr>
          <p:cNvPr id="189" name="TextBox 188"/>
          <p:cNvSpPr txBox="1"/>
          <p:nvPr/>
        </p:nvSpPr>
        <p:spPr>
          <a:xfrm>
            <a:off x="5694993" y="3362176"/>
            <a:ext cx="1404552" cy="646331"/>
          </a:xfrm>
          <a:prstGeom prst="rect">
            <a:avLst/>
          </a:prstGeom>
          <a:noFill/>
        </p:spPr>
        <p:txBody>
          <a:bodyPr wrap="none" rtlCol="0">
            <a:spAutoFit/>
          </a:bodyPr>
          <a:lstStyle/>
          <a:p>
            <a:pPr algn="ctr"/>
            <a:r>
              <a:rPr lang="en-US" dirty="0" smtClean="0"/>
              <a:t>Four-way Set</a:t>
            </a:r>
          </a:p>
          <a:p>
            <a:pPr algn="ctr"/>
            <a:r>
              <a:rPr lang="en-US" dirty="0" smtClean="0"/>
              <a:t>Associative</a:t>
            </a:r>
            <a:endParaRPr lang="en-US" dirty="0"/>
          </a:p>
        </p:txBody>
      </p:sp>
      <p:sp>
        <p:nvSpPr>
          <p:cNvPr id="190" name="TextBox 189"/>
          <p:cNvSpPr txBox="1"/>
          <p:nvPr/>
        </p:nvSpPr>
        <p:spPr>
          <a:xfrm>
            <a:off x="4114465" y="5278219"/>
            <a:ext cx="1225464" cy="923330"/>
          </a:xfrm>
          <a:prstGeom prst="rect">
            <a:avLst/>
          </a:prstGeom>
          <a:noFill/>
        </p:spPr>
        <p:txBody>
          <a:bodyPr wrap="none" rtlCol="0">
            <a:spAutoFit/>
          </a:bodyPr>
          <a:lstStyle/>
          <a:p>
            <a:pPr algn="ctr"/>
            <a:r>
              <a:rPr lang="en-US" dirty="0" smtClean="0"/>
              <a:t>Fully</a:t>
            </a:r>
          </a:p>
          <a:p>
            <a:pPr algn="ctr"/>
            <a:r>
              <a:rPr lang="en-US" dirty="0" smtClean="0"/>
              <a:t>Associative</a:t>
            </a:r>
          </a:p>
          <a:p>
            <a:pPr algn="ctr"/>
            <a:r>
              <a:rPr lang="en-US" dirty="0" smtClean="0"/>
              <a:t>(8-way)</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9.11.2 Set associative caches</a:t>
            </a:r>
            <a:endParaRPr lang="en-US" dirty="0"/>
          </a:p>
        </p:txBody>
      </p:sp>
      <p:graphicFrame>
        <p:nvGraphicFramePr>
          <p:cNvPr id="5" name="Content Placeholder 4"/>
          <p:cNvGraphicFramePr>
            <a:graphicFrameLocks noGrp="1"/>
          </p:cNvGraphicFramePr>
          <p:nvPr>
            <p:ph idx="1"/>
          </p:nvPr>
        </p:nvGraphicFramePr>
        <p:xfrm>
          <a:off x="457200" y="2617470"/>
          <a:ext cx="8229600" cy="2931160"/>
        </p:xfrm>
        <a:graphic>
          <a:graphicData uri="http://schemas.openxmlformats.org/drawingml/2006/table">
            <a:tbl>
              <a:tblPr firstRow="1" bandRow="1">
                <a:tableStyleId>{5C22544A-7EE6-4342-B048-85BDC9FD1C3A}</a:tableStyleId>
              </a:tblPr>
              <a:tblGrid>
                <a:gridCol w="1680210"/>
                <a:gridCol w="1588770"/>
                <a:gridCol w="1131570"/>
                <a:gridCol w="1085850"/>
                <a:gridCol w="1371600"/>
                <a:gridCol w="1371600"/>
              </a:tblGrid>
              <a:tr h="370840">
                <a:tc>
                  <a:txBody>
                    <a:bodyPr/>
                    <a:lstStyle/>
                    <a:p>
                      <a:r>
                        <a:rPr lang="en-US" dirty="0" smtClean="0"/>
                        <a:t>Cache Type</a:t>
                      </a:r>
                      <a:endParaRPr lang="en-US" dirty="0"/>
                    </a:p>
                  </a:txBody>
                  <a:tcPr/>
                </a:tc>
                <a:tc>
                  <a:txBody>
                    <a:bodyPr/>
                    <a:lstStyle/>
                    <a:p>
                      <a:pPr algn="ctr"/>
                      <a:r>
                        <a:rPr lang="en-US" dirty="0" smtClean="0"/>
                        <a:t>Cache Lines</a:t>
                      </a:r>
                      <a:endParaRPr lang="en-US" dirty="0"/>
                    </a:p>
                  </a:txBody>
                  <a:tcPr/>
                </a:tc>
                <a:tc>
                  <a:txBody>
                    <a:bodyPr/>
                    <a:lstStyle/>
                    <a:p>
                      <a:pPr algn="ctr"/>
                      <a:r>
                        <a:rPr lang="en-US" dirty="0" smtClean="0"/>
                        <a:t>Ways</a:t>
                      </a:r>
                      <a:endParaRPr lang="en-US" dirty="0"/>
                    </a:p>
                  </a:txBody>
                  <a:tcPr/>
                </a:tc>
                <a:tc>
                  <a:txBody>
                    <a:bodyPr/>
                    <a:lstStyle/>
                    <a:p>
                      <a:pPr algn="ctr"/>
                      <a:r>
                        <a:rPr lang="en-US" dirty="0" smtClean="0"/>
                        <a:t>Tag</a:t>
                      </a:r>
                      <a:endParaRPr lang="en-US" dirty="0"/>
                    </a:p>
                  </a:txBody>
                  <a:tcPr/>
                </a:tc>
                <a:tc>
                  <a:txBody>
                    <a:bodyPr/>
                    <a:lstStyle/>
                    <a:p>
                      <a:pPr algn="ctr"/>
                      <a:r>
                        <a:rPr lang="en-US" dirty="0" smtClean="0"/>
                        <a:t>Index bits</a:t>
                      </a:r>
                      <a:endParaRPr lang="en-US" dirty="0"/>
                    </a:p>
                  </a:txBody>
                  <a:tcPr/>
                </a:tc>
                <a:tc>
                  <a:txBody>
                    <a:bodyPr/>
                    <a:lstStyle/>
                    <a:p>
                      <a:pPr algn="ctr"/>
                      <a:r>
                        <a:rPr lang="en-US" dirty="0" smtClean="0"/>
                        <a:t>Block Offset (bits)</a:t>
                      </a:r>
                      <a:endParaRPr lang="en-US" dirty="0"/>
                    </a:p>
                  </a:txBody>
                  <a:tcPr/>
                </a:tc>
              </a:tr>
              <a:tr h="370840">
                <a:tc>
                  <a:txBody>
                    <a:bodyPr/>
                    <a:lstStyle/>
                    <a:p>
                      <a:r>
                        <a:rPr lang="en-US" dirty="0" smtClean="0"/>
                        <a:t>Direct Mapped</a:t>
                      </a:r>
                      <a:endParaRPr lang="en-US" dirty="0"/>
                    </a:p>
                  </a:txBody>
                  <a:tcPr/>
                </a:tc>
                <a:tc>
                  <a:txBody>
                    <a:bodyPr/>
                    <a:lstStyle/>
                    <a:p>
                      <a:pPr algn="ctr"/>
                      <a:r>
                        <a:rPr lang="en-US" dirty="0" smtClean="0"/>
                        <a:t>8</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9</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r>
              <a:tr h="370840">
                <a:tc>
                  <a:txBody>
                    <a:bodyPr/>
                    <a:lstStyle/>
                    <a:p>
                      <a:r>
                        <a:rPr lang="en-US" dirty="0" smtClean="0"/>
                        <a:t>Two-way</a:t>
                      </a:r>
                    </a:p>
                    <a:p>
                      <a:r>
                        <a:rPr lang="en-US" dirty="0" smtClean="0"/>
                        <a:t>Set</a:t>
                      </a:r>
                      <a:r>
                        <a:rPr lang="en-US" baseline="0" dirty="0" smtClean="0"/>
                        <a:t> Associative</a:t>
                      </a:r>
                      <a:endParaRPr lang="en-US" dirty="0"/>
                    </a:p>
                  </a:txBody>
                  <a:tcPr/>
                </a:tc>
                <a:tc>
                  <a:txBody>
                    <a:bodyPr/>
                    <a:lstStyle/>
                    <a:p>
                      <a:pPr algn="ctr"/>
                      <a:r>
                        <a:rPr lang="en-US" dirty="0" smtClean="0"/>
                        <a:t>4</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10</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4</a:t>
                      </a:r>
                      <a:endParaRPr lang="en-US" dirty="0"/>
                    </a:p>
                  </a:txBody>
                  <a:tcPr anchor="ctr"/>
                </a:tc>
              </a:tr>
              <a:tr h="370840">
                <a:tc>
                  <a:txBody>
                    <a:bodyPr/>
                    <a:lstStyle/>
                    <a:p>
                      <a:r>
                        <a:rPr lang="en-US" dirty="0" smtClean="0"/>
                        <a:t>Four-way </a:t>
                      </a:r>
                    </a:p>
                    <a:p>
                      <a:r>
                        <a:rPr lang="en-US" dirty="0" smtClean="0"/>
                        <a:t>Set Associative</a:t>
                      </a:r>
                      <a:endParaRPr lang="en-US" dirty="0"/>
                    </a:p>
                  </a:txBody>
                  <a:tcPr/>
                </a:tc>
                <a:tc>
                  <a:txBody>
                    <a:bodyPr/>
                    <a:lstStyle/>
                    <a:p>
                      <a:pPr algn="ctr"/>
                      <a:r>
                        <a:rPr lang="en-US" dirty="0" smtClean="0"/>
                        <a:t>2</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11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4</a:t>
                      </a:r>
                      <a:endParaRPr lang="en-US" dirty="0"/>
                    </a:p>
                  </a:txBody>
                  <a:tcPr anchor="ctr"/>
                </a:tc>
              </a:tr>
              <a:tr h="370840">
                <a:tc>
                  <a:txBody>
                    <a:bodyPr/>
                    <a:lstStyle/>
                    <a:p>
                      <a:r>
                        <a:rPr lang="en-US" dirty="0" smtClean="0"/>
                        <a:t>Fully</a:t>
                      </a:r>
                      <a:r>
                        <a:rPr lang="en-US" baseline="0" dirty="0" smtClean="0"/>
                        <a:t> Associative</a:t>
                      </a:r>
                      <a:endParaRPr lang="en-US" dirty="0"/>
                    </a:p>
                  </a:txBody>
                  <a:tcPr/>
                </a:tc>
                <a:tc>
                  <a:txBody>
                    <a:bodyPr/>
                    <a:lstStyle/>
                    <a:p>
                      <a:pPr algn="ctr"/>
                      <a:r>
                        <a:rPr lang="en-US" dirty="0" smtClean="0"/>
                        <a:t>1</a:t>
                      </a:r>
                      <a:endParaRPr lang="en-US" dirty="0"/>
                    </a:p>
                  </a:txBody>
                  <a:tcPr anchor="ctr"/>
                </a:tc>
                <a:tc>
                  <a:txBody>
                    <a:bodyPr/>
                    <a:lstStyle/>
                    <a:p>
                      <a:pPr algn="ctr"/>
                      <a:r>
                        <a:rPr lang="en-US" dirty="0" smtClean="0"/>
                        <a:t>8</a:t>
                      </a:r>
                      <a:endParaRPr lang="en-US" dirty="0"/>
                    </a:p>
                  </a:txBody>
                  <a:tcPr anchor="ctr"/>
                </a:tc>
                <a:tc>
                  <a:txBody>
                    <a:bodyPr/>
                    <a:lstStyle/>
                    <a:p>
                      <a:pPr algn="ctr"/>
                      <a:r>
                        <a:rPr lang="en-US" dirty="0" smtClean="0"/>
                        <a:t>12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4</a:t>
                      </a:r>
                      <a:endParaRPr lang="en-US" dirty="0"/>
                    </a:p>
                  </a:txBody>
                  <a:tcPr anchor="ctr"/>
                </a:tc>
              </a:tr>
            </a:tbl>
          </a:graphicData>
        </a:graphic>
      </p:graphicFrame>
      <p:sp>
        <p:nvSpPr>
          <p:cNvPr id="6" name="TextBox 5"/>
          <p:cNvSpPr txBox="1"/>
          <p:nvPr/>
        </p:nvSpPr>
        <p:spPr>
          <a:xfrm>
            <a:off x="457200" y="1417638"/>
            <a:ext cx="7675306" cy="923330"/>
          </a:xfrm>
          <a:prstGeom prst="rect">
            <a:avLst/>
          </a:prstGeom>
          <a:noFill/>
        </p:spPr>
        <p:txBody>
          <a:bodyPr wrap="none" rtlCol="0">
            <a:spAutoFit/>
          </a:bodyPr>
          <a:lstStyle/>
          <a:p>
            <a:r>
              <a:rPr lang="en-US" dirty="0" smtClean="0"/>
              <a:t>Assume we have a computer with 16 bit addresses and 64 Kb of memory</a:t>
            </a:r>
          </a:p>
          <a:p>
            <a:r>
              <a:rPr lang="en-US" dirty="0" smtClean="0"/>
              <a:t>Further assume cache blocks are 16 bytes long and we have 128 bytes available </a:t>
            </a:r>
          </a:p>
          <a:p>
            <a:r>
              <a:rPr lang="en-US" dirty="0" smtClean="0"/>
              <a:t>for cache data </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9.11.2 Set associative caches</a:t>
            </a:r>
            <a:endParaRPr lang="en-US" dirty="0"/>
          </a:p>
        </p:txBody>
      </p:sp>
      <p:pic>
        <p:nvPicPr>
          <p:cNvPr id="91138" name="Picture 2"/>
          <p:cNvPicPr>
            <a:picLocks noChangeAspect="1" noChangeArrowheads="1"/>
          </p:cNvPicPr>
          <p:nvPr/>
        </p:nvPicPr>
        <p:blipFill>
          <a:blip r:embed="rId2"/>
          <a:srcRect/>
          <a:stretch>
            <a:fillRect/>
          </a:stretch>
        </p:blipFill>
        <p:spPr bwMode="auto">
          <a:xfrm>
            <a:off x="1085850" y="1417638"/>
            <a:ext cx="6960870" cy="5232737"/>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9.11.3 Extremes of set </a:t>
            </a:r>
            <a:r>
              <a:rPr lang="en-US" dirty="0" err="1" smtClean="0"/>
              <a:t>associativity</a:t>
            </a:r>
            <a:endParaRPr lang="en-US" dirty="0"/>
          </a:p>
        </p:txBody>
      </p:sp>
      <p:sp>
        <p:nvSpPr>
          <p:cNvPr id="4" name="TextBox 3"/>
          <p:cNvSpPr txBox="1"/>
          <p:nvPr/>
        </p:nvSpPr>
        <p:spPr>
          <a:xfrm>
            <a:off x="5189278" y="6403300"/>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6" name="TextBox 5"/>
          <p:cNvSpPr txBox="1"/>
          <p:nvPr/>
        </p:nvSpPr>
        <p:spPr>
          <a:xfrm>
            <a:off x="5669666" y="6403300"/>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09" name="TextBox 108"/>
          <p:cNvSpPr txBox="1"/>
          <p:nvPr/>
        </p:nvSpPr>
        <p:spPr>
          <a:xfrm>
            <a:off x="6144411" y="6403300"/>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10" name="TextBox 109"/>
          <p:cNvSpPr txBox="1"/>
          <p:nvPr/>
        </p:nvSpPr>
        <p:spPr>
          <a:xfrm>
            <a:off x="6624799" y="6403300"/>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11" name="TextBox 110"/>
          <p:cNvSpPr txBox="1"/>
          <p:nvPr/>
        </p:nvSpPr>
        <p:spPr>
          <a:xfrm>
            <a:off x="7099544" y="6403300"/>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12" name="TextBox 111"/>
          <p:cNvSpPr txBox="1"/>
          <p:nvPr/>
        </p:nvSpPr>
        <p:spPr>
          <a:xfrm>
            <a:off x="7579932" y="6403300"/>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13" name="TextBox 112"/>
          <p:cNvSpPr txBox="1"/>
          <p:nvPr/>
        </p:nvSpPr>
        <p:spPr>
          <a:xfrm>
            <a:off x="8054677" y="6403300"/>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14" name="TextBox 113"/>
          <p:cNvSpPr txBox="1"/>
          <p:nvPr/>
        </p:nvSpPr>
        <p:spPr>
          <a:xfrm>
            <a:off x="8535065" y="6403300"/>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15" name="TextBox 114"/>
          <p:cNvSpPr txBox="1"/>
          <p:nvPr/>
        </p:nvSpPr>
        <p:spPr>
          <a:xfrm>
            <a:off x="1368746" y="6403300"/>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16" name="TextBox 115"/>
          <p:cNvSpPr txBox="1"/>
          <p:nvPr/>
        </p:nvSpPr>
        <p:spPr>
          <a:xfrm>
            <a:off x="1849134" y="6403300"/>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17" name="TextBox 116"/>
          <p:cNvSpPr txBox="1"/>
          <p:nvPr/>
        </p:nvSpPr>
        <p:spPr>
          <a:xfrm>
            <a:off x="2323879" y="6403300"/>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18" name="TextBox 117"/>
          <p:cNvSpPr txBox="1"/>
          <p:nvPr/>
        </p:nvSpPr>
        <p:spPr>
          <a:xfrm>
            <a:off x="2804267" y="6403300"/>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19" name="TextBox 118"/>
          <p:cNvSpPr txBox="1"/>
          <p:nvPr/>
        </p:nvSpPr>
        <p:spPr>
          <a:xfrm>
            <a:off x="3279012" y="6403300"/>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20" name="TextBox 119"/>
          <p:cNvSpPr txBox="1"/>
          <p:nvPr/>
        </p:nvSpPr>
        <p:spPr>
          <a:xfrm>
            <a:off x="3759400" y="6403300"/>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21" name="TextBox 120"/>
          <p:cNvSpPr txBox="1"/>
          <p:nvPr/>
        </p:nvSpPr>
        <p:spPr>
          <a:xfrm>
            <a:off x="4234145" y="6403300"/>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22" name="TextBox 121"/>
          <p:cNvSpPr txBox="1"/>
          <p:nvPr/>
        </p:nvSpPr>
        <p:spPr>
          <a:xfrm>
            <a:off x="4714533" y="6403300"/>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75" name="Left Brace 74"/>
          <p:cNvSpPr/>
          <p:nvPr/>
        </p:nvSpPr>
        <p:spPr>
          <a:xfrm rot="5400000">
            <a:off x="4905225" y="2281392"/>
            <a:ext cx="553997" cy="7655171"/>
          </a:xfrm>
          <a:prstGeom prst="leftBrace">
            <a:avLst>
              <a:gd name="adj1" fmla="val 32812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TextBox 77"/>
          <p:cNvSpPr txBox="1"/>
          <p:nvPr/>
        </p:nvSpPr>
        <p:spPr>
          <a:xfrm>
            <a:off x="6481884" y="3567704"/>
            <a:ext cx="849913" cy="369332"/>
          </a:xfrm>
          <a:prstGeom prst="rect">
            <a:avLst/>
          </a:prstGeom>
          <a:noFill/>
        </p:spPr>
        <p:txBody>
          <a:bodyPr wrap="none" rtlCol="0">
            <a:spAutoFit/>
          </a:bodyPr>
          <a:lstStyle/>
          <a:p>
            <a:r>
              <a:rPr lang="en-US" dirty="0" smtClean="0"/>
              <a:t>4 Ways</a:t>
            </a:r>
            <a:endParaRPr lang="en-US" dirty="0"/>
          </a:p>
        </p:txBody>
      </p:sp>
      <p:sp>
        <p:nvSpPr>
          <p:cNvPr id="79" name="TextBox 78"/>
          <p:cNvSpPr txBox="1"/>
          <p:nvPr/>
        </p:nvSpPr>
        <p:spPr>
          <a:xfrm>
            <a:off x="4764321" y="5462647"/>
            <a:ext cx="849913" cy="369332"/>
          </a:xfrm>
          <a:prstGeom prst="rect">
            <a:avLst/>
          </a:prstGeom>
          <a:noFill/>
        </p:spPr>
        <p:txBody>
          <a:bodyPr wrap="none" rtlCol="0">
            <a:spAutoFit/>
          </a:bodyPr>
          <a:lstStyle/>
          <a:p>
            <a:r>
              <a:rPr lang="en-US" dirty="0" smtClean="0"/>
              <a:t>8 Ways</a:t>
            </a:r>
            <a:endParaRPr lang="en-US" dirty="0"/>
          </a:p>
        </p:txBody>
      </p:sp>
      <p:grpSp>
        <p:nvGrpSpPr>
          <p:cNvPr id="84" name="Group 83"/>
          <p:cNvGrpSpPr/>
          <p:nvPr/>
        </p:nvGrpSpPr>
        <p:grpSpPr>
          <a:xfrm>
            <a:off x="4764321" y="3957433"/>
            <a:ext cx="4058429" cy="1107994"/>
            <a:chOff x="4902204" y="2474031"/>
            <a:chExt cx="4058429" cy="1107994"/>
          </a:xfrm>
        </p:grpSpPr>
        <p:sp>
          <p:nvSpPr>
            <p:cNvPr id="171" name="TextBox 170"/>
            <p:cNvSpPr txBox="1"/>
            <p:nvPr/>
          </p:nvSpPr>
          <p:spPr>
            <a:xfrm>
              <a:off x="5128815" y="3028027"/>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72" name="TextBox 171"/>
            <p:cNvSpPr txBox="1"/>
            <p:nvPr/>
          </p:nvSpPr>
          <p:spPr>
            <a:xfrm>
              <a:off x="5609203" y="3028027"/>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73" name="TextBox 172"/>
            <p:cNvSpPr txBox="1"/>
            <p:nvPr/>
          </p:nvSpPr>
          <p:spPr>
            <a:xfrm>
              <a:off x="5128815" y="3305026"/>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74" name="TextBox 173"/>
            <p:cNvSpPr txBox="1"/>
            <p:nvPr/>
          </p:nvSpPr>
          <p:spPr>
            <a:xfrm>
              <a:off x="5609203" y="3305026"/>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75" name="TextBox 174"/>
            <p:cNvSpPr txBox="1"/>
            <p:nvPr/>
          </p:nvSpPr>
          <p:spPr>
            <a:xfrm>
              <a:off x="7044724" y="3028027"/>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76" name="TextBox 175"/>
            <p:cNvSpPr txBox="1"/>
            <p:nvPr/>
          </p:nvSpPr>
          <p:spPr>
            <a:xfrm>
              <a:off x="7525112" y="3028027"/>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77" name="TextBox 176"/>
            <p:cNvSpPr txBox="1"/>
            <p:nvPr/>
          </p:nvSpPr>
          <p:spPr>
            <a:xfrm>
              <a:off x="7044724" y="3305026"/>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78" name="TextBox 177"/>
            <p:cNvSpPr txBox="1"/>
            <p:nvPr/>
          </p:nvSpPr>
          <p:spPr>
            <a:xfrm>
              <a:off x="7525112" y="3305026"/>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79" name="TextBox 178"/>
            <p:cNvSpPr txBox="1"/>
            <p:nvPr/>
          </p:nvSpPr>
          <p:spPr>
            <a:xfrm>
              <a:off x="6089591" y="3028027"/>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80" name="TextBox 179"/>
            <p:cNvSpPr txBox="1"/>
            <p:nvPr/>
          </p:nvSpPr>
          <p:spPr>
            <a:xfrm>
              <a:off x="6569979" y="3028027"/>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81" name="TextBox 180"/>
            <p:cNvSpPr txBox="1"/>
            <p:nvPr/>
          </p:nvSpPr>
          <p:spPr>
            <a:xfrm>
              <a:off x="6089591" y="3305026"/>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82" name="TextBox 181"/>
            <p:cNvSpPr txBox="1"/>
            <p:nvPr/>
          </p:nvSpPr>
          <p:spPr>
            <a:xfrm>
              <a:off x="6569979" y="3305026"/>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83" name="TextBox 182"/>
            <p:cNvSpPr txBox="1"/>
            <p:nvPr/>
          </p:nvSpPr>
          <p:spPr>
            <a:xfrm>
              <a:off x="8005500" y="3028027"/>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84" name="TextBox 183"/>
            <p:cNvSpPr txBox="1"/>
            <p:nvPr/>
          </p:nvSpPr>
          <p:spPr>
            <a:xfrm>
              <a:off x="8485888" y="3028027"/>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85" name="TextBox 184"/>
            <p:cNvSpPr txBox="1"/>
            <p:nvPr/>
          </p:nvSpPr>
          <p:spPr>
            <a:xfrm>
              <a:off x="8005500" y="3305026"/>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86" name="TextBox 185"/>
            <p:cNvSpPr txBox="1"/>
            <p:nvPr/>
          </p:nvSpPr>
          <p:spPr>
            <a:xfrm>
              <a:off x="8485888" y="3305026"/>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74" name="Left Brace 73"/>
            <p:cNvSpPr/>
            <p:nvPr/>
          </p:nvSpPr>
          <p:spPr>
            <a:xfrm rot="5400000">
              <a:off x="6766314" y="833710"/>
              <a:ext cx="553997" cy="3834639"/>
            </a:xfrm>
            <a:prstGeom prst="leftBrace">
              <a:avLst>
                <a:gd name="adj1" fmla="val 16513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Left Brace 79"/>
            <p:cNvSpPr/>
            <p:nvPr/>
          </p:nvSpPr>
          <p:spPr>
            <a:xfrm>
              <a:off x="4902204" y="2996723"/>
              <a:ext cx="223789" cy="58530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3" name="Group 82"/>
          <p:cNvGrpSpPr/>
          <p:nvPr/>
        </p:nvGrpSpPr>
        <p:grpSpPr>
          <a:xfrm>
            <a:off x="3578315" y="1504534"/>
            <a:ext cx="2157480" cy="1754326"/>
            <a:chOff x="2146315" y="2381697"/>
            <a:chExt cx="2157480" cy="1754326"/>
          </a:xfrm>
        </p:grpSpPr>
        <p:sp>
          <p:nvSpPr>
            <p:cNvPr id="139" name="TextBox 138"/>
            <p:cNvSpPr txBox="1"/>
            <p:nvPr/>
          </p:nvSpPr>
          <p:spPr>
            <a:xfrm>
              <a:off x="2387886" y="3028027"/>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40" name="TextBox 139"/>
            <p:cNvSpPr txBox="1"/>
            <p:nvPr/>
          </p:nvSpPr>
          <p:spPr>
            <a:xfrm>
              <a:off x="2868274" y="3028027"/>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41" name="TextBox 140"/>
            <p:cNvSpPr txBox="1"/>
            <p:nvPr/>
          </p:nvSpPr>
          <p:spPr>
            <a:xfrm>
              <a:off x="2387886" y="3305026"/>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42" name="TextBox 141"/>
            <p:cNvSpPr txBox="1"/>
            <p:nvPr/>
          </p:nvSpPr>
          <p:spPr>
            <a:xfrm>
              <a:off x="2868274" y="3305026"/>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43" name="TextBox 142"/>
            <p:cNvSpPr txBox="1"/>
            <p:nvPr/>
          </p:nvSpPr>
          <p:spPr>
            <a:xfrm>
              <a:off x="2387886" y="3582025"/>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44" name="TextBox 143"/>
            <p:cNvSpPr txBox="1"/>
            <p:nvPr/>
          </p:nvSpPr>
          <p:spPr>
            <a:xfrm>
              <a:off x="2868274" y="3582025"/>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45" name="TextBox 144"/>
            <p:cNvSpPr txBox="1"/>
            <p:nvPr/>
          </p:nvSpPr>
          <p:spPr>
            <a:xfrm>
              <a:off x="2387886" y="3859024"/>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46" name="TextBox 145"/>
            <p:cNvSpPr txBox="1"/>
            <p:nvPr/>
          </p:nvSpPr>
          <p:spPr>
            <a:xfrm>
              <a:off x="2868274" y="3859024"/>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47" name="TextBox 146"/>
            <p:cNvSpPr txBox="1"/>
            <p:nvPr/>
          </p:nvSpPr>
          <p:spPr>
            <a:xfrm>
              <a:off x="3348662" y="3028027"/>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48" name="TextBox 147"/>
            <p:cNvSpPr txBox="1"/>
            <p:nvPr/>
          </p:nvSpPr>
          <p:spPr>
            <a:xfrm>
              <a:off x="3829050" y="3028027"/>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49" name="TextBox 148"/>
            <p:cNvSpPr txBox="1"/>
            <p:nvPr/>
          </p:nvSpPr>
          <p:spPr>
            <a:xfrm>
              <a:off x="3348662" y="3305026"/>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50" name="TextBox 149"/>
            <p:cNvSpPr txBox="1"/>
            <p:nvPr/>
          </p:nvSpPr>
          <p:spPr>
            <a:xfrm>
              <a:off x="3829050" y="3305026"/>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51" name="TextBox 150"/>
            <p:cNvSpPr txBox="1"/>
            <p:nvPr/>
          </p:nvSpPr>
          <p:spPr>
            <a:xfrm>
              <a:off x="3348662" y="3582025"/>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52" name="TextBox 151"/>
            <p:cNvSpPr txBox="1"/>
            <p:nvPr/>
          </p:nvSpPr>
          <p:spPr>
            <a:xfrm>
              <a:off x="3829050" y="3582025"/>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53" name="TextBox 152"/>
            <p:cNvSpPr txBox="1"/>
            <p:nvPr/>
          </p:nvSpPr>
          <p:spPr>
            <a:xfrm>
              <a:off x="3348662" y="3859024"/>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54" name="TextBox 153"/>
            <p:cNvSpPr txBox="1"/>
            <p:nvPr/>
          </p:nvSpPr>
          <p:spPr>
            <a:xfrm>
              <a:off x="3829050" y="3859024"/>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73" name="Left Brace 72"/>
            <p:cNvSpPr/>
            <p:nvPr/>
          </p:nvSpPr>
          <p:spPr>
            <a:xfrm rot="5400000">
              <a:off x="3238645" y="1900269"/>
              <a:ext cx="214389" cy="1915909"/>
            </a:xfrm>
            <a:prstGeom prst="leftBrace">
              <a:avLst>
                <a:gd name="adj1" fmla="val 9207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7" name="TextBox 76"/>
            <p:cNvSpPr txBox="1"/>
            <p:nvPr/>
          </p:nvSpPr>
          <p:spPr>
            <a:xfrm>
              <a:off x="2934442" y="2381697"/>
              <a:ext cx="849913" cy="369332"/>
            </a:xfrm>
            <a:prstGeom prst="rect">
              <a:avLst/>
            </a:prstGeom>
            <a:noFill/>
          </p:spPr>
          <p:txBody>
            <a:bodyPr wrap="none" rtlCol="0">
              <a:spAutoFit/>
            </a:bodyPr>
            <a:lstStyle/>
            <a:p>
              <a:r>
                <a:rPr lang="en-US" dirty="0" smtClean="0"/>
                <a:t>2 Ways</a:t>
              </a:r>
              <a:endParaRPr lang="en-US" dirty="0"/>
            </a:p>
          </p:txBody>
        </p:sp>
        <p:sp>
          <p:nvSpPr>
            <p:cNvPr id="81" name="Left Brace 80"/>
            <p:cNvSpPr/>
            <p:nvPr/>
          </p:nvSpPr>
          <p:spPr>
            <a:xfrm>
              <a:off x="2146315" y="3012375"/>
              <a:ext cx="241572" cy="112364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85" name="Left Brace 84"/>
          <p:cNvSpPr/>
          <p:nvPr/>
        </p:nvSpPr>
        <p:spPr>
          <a:xfrm>
            <a:off x="1144558" y="6403300"/>
            <a:ext cx="210080" cy="276999"/>
          </a:xfrm>
          <a:prstGeom prst="leftBrace">
            <a:avLst>
              <a:gd name="adj1" fmla="val 8333"/>
              <a:gd name="adj2" fmla="val 4611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87" name="Group 86"/>
          <p:cNvGrpSpPr/>
          <p:nvPr/>
        </p:nvGrpSpPr>
        <p:grpSpPr>
          <a:xfrm>
            <a:off x="1144558" y="1920031"/>
            <a:ext cx="1225695" cy="2848002"/>
            <a:chOff x="320040" y="1288021"/>
            <a:chExt cx="1225695" cy="2848002"/>
          </a:xfrm>
        </p:grpSpPr>
        <p:sp>
          <p:nvSpPr>
            <p:cNvPr id="123" name="TextBox 122"/>
            <p:cNvSpPr txBox="1"/>
            <p:nvPr/>
          </p:nvSpPr>
          <p:spPr>
            <a:xfrm>
              <a:off x="578677" y="1920031"/>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24" name="TextBox 123"/>
            <p:cNvSpPr txBox="1"/>
            <p:nvPr/>
          </p:nvSpPr>
          <p:spPr>
            <a:xfrm>
              <a:off x="1059065" y="1920031"/>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25" name="TextBox 124"/>
            <p:cNvSpPr txBox="1"/>
            <p:nvPr/>
          </p:nvSpPr>
          <p:spPr>
            <a:xfrm>
              <a:off x="578677" y="2197030"/>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26" name="TextBox 125"/>
            <p:cNvSpPr txBox="1"/>
            <p:nvPr/>
          </p:nvSpPr>
          <p:spPr>
            <a:xfrm>
              <a:off x="1059065" y="2197030"/>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27" name="TextBox 126"/>
            <p:cNvSpPr txBox="1"/>
            <p:nvPr/>
          </p:nvSpPr>
          <p:spPr>
            <a:xfrm>
              <a:off x="578677" y="2474029"/>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28" name="TextBox 127"/>
            <p:cNvSpPr txBox="1"/>
            <p:nvPr/>
          </p:nvSpPr>
          <p:spPr>
            <a:xfrm>
              <a:off x="1059065" y="2474029"/>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29" name="TextBox 128"/>
            <p:cNvSpPr txBox="1"/>
            <p:nvPr/>
          </p:nvSpPr>
          <p:spPr>
            <a:xfrm>
              <a:off x="578677" y="2751028"/>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30" name="TextBox 129"/>
            <p:cNvSpPr txBox="1"/>
            <p:nvPr/>
          </p:nvSpPr>
          <p:spPr>
            <a:xfrm>
              <a:off x="1059065" y="2751028"/>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31" name="TextBox 130"/>
            <p:cNvSpPr txBox="1"/>
            <p:nvPr/>
          </p:nvSpPr>
          <p:spPr>
            <a:xfrm>
              <a:off x="578677" y="3028027"/>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32" name="TextBox 131"/>
            <p:cNvSpPr txBox="1"/>
            <p:nvPr/>
          </p:nvSpPr>
          <p:spPr>
            <a:xfrm>
              <a:off x="1059065" y="3028027"/>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33" name="TextBox 132"/>
            <p:cNvSpPr txBox="1"/>
            <p:nvPr/>
          </p:nvSpPr>
          <p:spPr>
            <a:xfrm>
              <a:off x="578677" y="3305026"/>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34" name="TextBox 133"/>
            <p:cNvSpPr txBox="1"/>
            <p:nvPr/>
          </p:nvSpPr>
          <p:spPr>
            <a:xfrm>
              <a:off x="1059065" y="3305026"/>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35" name="TextBox 134"/>
            <p:cNvSpPr txBox="1"/>
            <p:nvPr/>
          </p:nvSpPr>
          <p:spPr>
            <a:xfrm>
              <a:off x="578677" y="3582025"/>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36" name="TextBox 135"/>
            <p:cNvSpPr txBox="1"/>
            <p:nvPr/>
          </p:nvSpPr>
          <p:spPr>
            <a:xfrm>
              <a:off x="1059065" y="3582025"/>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137" name="TextBox 136"/>
            <p:cNvSpPr txBox="1"/>
            <p:nvPr/>
          </p:nvSpPr>
          <p:spPr>
            <a:xfrm>
              <a:off x="578677" y="3859024"/>
              <a:ext cx="480388" cy="276999"/>
            </a:xfrm>
            <a:prstGeom prst="rect">
              <a:avLst/>
            </a:prstGeom>
            <a:noFill/>
            <a:ln>
              <a:solidFill>
                <a:schemeClr val="tx1"/>
              </a:solidFill>
            </a:ln>
          </p:spPr>
          <p:txBody>
            <a:bodyPr wrap="none" rtlCol="0">
              <a:spAutoFit/>
            </a:bodyPr>
            <a:lstStyle/>
            <a:p>
              <a:r>
                <a:rPr lang="en-US" sz="1200" dirty="0" err="1" smtClean="0"/>
                <a:t>VTag</a:t>
              </a:r>
              <a:endParaRPr lang="en-US" sz="1200" dirty="0"/>
            </a:p>
          </p:txBody>
        </p:sp>
        <p:sp>
          <p:nvSpPr>
            <p:cNvPr id="138" name="TextBox 137"/>
            <p:cNvSpPr txBox="1"/>
            <p:nvPr/>
          </p:nvSpPr>
          <p:spPr>
            <a:xfrm>
              <a:off x="1059065" y="3859024"/>
              <a:ext cx="474745" cy="276999"/>
            </a:xfrm>
            <a:prstGeom prst="rect">
              <a:avLst/>
            </a:prstGeom>
            <a:noFill/>
            <a:ln>
              <a:solidFill>
                <a:schemeClr val="tx1"/>
              </a:solidFill>
            </a:ln>
          </p:spPr>
          <p:txBody>
            <a:bodyPr wrap="none" rtlCol="0">
              <a:spAutoFit/>
            </a:bodyPr>
            <a:lstStyle/>
            <a:p>
              <a:r>
                <a:rPr lang="en-US" sz="1200" dirty="0" smtClean="0"/>
                <a:t>Data</a:t>
              </a:r>
              <a:endParaRPr lang="en-US" sz="1200" dirty="0"/>
            </a:p>
          </p:txBody>
        </p:sp>
        <p:sp>
          <p:nvSpPr>
            <p:cNvPr id="71" name="Left Brace 70"/>
            <p:cNvSpPr/>
            <p:nvPr/>
          </p:nvSpPr>
          <p:spPr>
            <a:xfrm rot="5400000">
              <a:off x="925364" y="1288659"/>
              <a:ext cx="251677" cy="989065"/>
            </a:xfrm>
            <a:prstGeom prst="leftBrace">
              <a:avLst>
                <a:gd name="adj1" fmla="val 4971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TextBox 75"/>
            <p:cNvSpPr txBox="1"/>
            <p:nvPr/>
          </p:nvSpPr>
          <p:spPr>
            <a:xfrm>
              <a:off x="688752" y="1288021"/>
              <a:ext cx="779893" cy="369332"/>
            </a:xfrm>
            <a:prstGeom prst="rect">
              <a:avLst/>
            </a:prstGeom>
            <a:noFill/>
          </p:spPr>
          <p:txBody>
            <a:bodyPr wrap="none" rtlCol="0">
              <a:spAutoFit/>
            </a:bodyPr>
            <a:lstStyle/>
            <a:p>
              <a:r>
                <a:rPr lang="en-US" dirty="0" smtClean="0"/>
                <a:t>1-Way</a:t>
              </a:r>
              <a:endParaRPr lang="en-US" dirty="0"/>
            </a:p>
          </p:txBody>
        </p:sp>
        <p:sp>
          <p:nvSpPr>
            <p:cNvPr id="86" name="Left Brace 85"/>
            <p:cNvSpPr/>
            <p:nvPr/>
          </p:nvSpPr>
          <p:spPr>
            <a:xfrm>
              <a:off x="320040" y="1902707"/>
              <a:ext cx="236630" cy="2233316"/>
            </a:xfrm>
            <a:prstGeom prst="leftBrace">
              <a:avLst>
                <a:gd name="adj1" fmla="val 8333"/>
                <a:gd name="adj2" fmla="val 4611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88" name="TextBox 87"/>
          <p:cNvSpPr txBox="1"/>
          <p:nvPr/>
        </p:nvSpPr>
        <p:spPr>
          <a:xfrm>
            <a:off x="457200" y="3397361"/>
            <a:ext cx="725263" cy="369332"/>
          </a:xfrm>
          <a:prstGeom prst="rect">
            <a:avLst/>
          </a:prstGeom>
          <a:noFill/>
        </p:spPr>
        <p:txBody>
          <a:bodyPr wrap="none" rtlCol="0">
            <a:spAutoFit/>
          </a:bodyPr>
          <a:lstStyle/>
          <a:p>
            <a:r>
              <a:rPr lang="en-US" dirty="0" smtClean="0"/>
              <a:t>8 sets</a:t>
            </a:r>
            <a:endParaRPr lang="en-US" dirty="0"/>
          </a:p>
        </p:txBody>
      </p:sp>
      <p:sp>
        <p:nvSpPr>
          <p:cNvPr id="89" name="TextBox 88"/>
          <p:cNvSpPr txBox="1"/>
          <p:nvPr/>
        </p:nvSpPr>
        <p:spPr>
          <a:xfrm>
            <a:off x="2864545" y="2520196"/>
            <a:ext cx="725263" cy="369332"/>
          </a:xfrm>
          <a:prstGeom prst="rect">
            <a:avLst/>
          </a:prstGeom>
          <a:noFill/>
        </p:spPr>
        <p:txBody>
          <a:bodyPr wrap="none" rtlCol="0">
            <a:spAutoFit/>
          </a:bodyPr>
          <a:lstStyle/>
          <a:p>
            <a:r>
              <a:rPr lang="en-US" dirty="0" smtClean="0"/>
              <a:t>4 sets</a:t>
            </a:r>
            <a:endParaRPr lang="en-US" dirty="0"/>
          </a:p>
        </p:txBody>
      </p:sp>
      <p:sp>
        <p:nvSpPr>
          <p:cNvPr id="90" name="TextBox 89"/>
          <p:cNvSpPr txBox="1"/>
          <p:nvPr/>
        </p:nvSpPr>
        <p:spPr>
          <a:xfrm>
            <a:off x="4055399" y="4589439"/>
            <a:ext cx="725263" cy="369332"/>
          </a:xfrm>
          <a:prstGeom prst="rect">
            <a:avLst/>
          </a:prstGeom>
          <a:noFill/>
        </p:spPr>
        <p:txBody>
          <a:bodyPr wrap="none" rtlCol="0">
            <a:spAutoFit/>
          </a:bodyPr>
          <a:lstStyle/>
          <a:p>
            <a:r>
              <a:rPr lang="en-US" dirty="0" smtClean="0"/>
              <a:t>2 sets</a:t>
            </a:r>
            <a:endParaRPr lang="en-US" dirty="0"/>
          </a:p>
        </p:txBody>
      </p:sp>
      <p:sp>
        <p:nvSpPr>
          <p:cNvPr id="91" name="TextBox 90"/>
          <p:cNvSpPr txBox="1"/>
          <p:nvPr/>
        </p:nvSpPr>
        <p:spPr>
          <a:xfrm>
            <a:off x="509063" y="6310967"/>
            <a:ext cx="635495" cy="369332"/>
          </a:xfrm>
          <a:prstGeom prst="rect">
            <a:avLst/>
          </a:prstGeom>
          <a:noFill/>
        </p:spPr>
        <p:txBody>
          <a:bodyPr wrap="none" rtlCol="0">
            <a:spAutoFit/>
          </a:bodyPr>
          <a:lstStyle/>
          <a:p>
            <a:r>
              <a:rPr lang="en-US" dirty="0" smtClean="0"/>
              <a:t>1 set</a:t>
            </a:r>
            <a:endParaRPr lang="en-US" dirty="0"/>
          </a:p>
        </p:txBody>
      </p:sp>
      <p:sp>
        <p:nvSpPr>
          <p:cNvPr id="92" name="TextBox 91"/>
          <p:cNvSpPr txBox="1"/>
          <p:nvPr/>
        </p:nvSpPr>
        <p:spPr>
          <a:xfrm>
            <a:off x="407845" y="1626591"/>
            <a:ext cx="973343" cy="923330"/>
          </a:xfrm>
          <a:prstGeom prst="rect">
            <a:avLst/>
          </a:prstGeom>
          <a:noFill/>
        </p:spPr>
        <p:txBody>
          <a:bodyPr wrap="none" rtlCol="0">
            <a:spAutoFit/>
          </a:bodyPr>
          <a:lstStyle/>
          <a:p>
            <a:pPr algn="ctr"/>
            <a:r>
              <a:rPr lang="en-US" dirty="0" smtClean="0"/>
              <a:t>Direct</a:t>
            </a:r>
          </a:p>
          <a:p>
            <a:pPr algn="ctr"/>
            <a:r>
              <a:rPr lang="en-US" dirty="0" smtClean="0"/>
              <a:t>Mapped</a:t>
            </a:r>
          </a:p>
          <a:p>
            <a:pPr algn="ctr"/>
            <a:r>
              <a:rPr lang="en-US" dirty="0" smtClean="0"/>
              <a:t>(1-way)</a:t>
            </a:r>
            <a:endParaRPr lang="en-US" dirty="0"/>
          </a:p>
        </p:txBody>
      </p:sp>
      <p:sp>
        <p:nvSpPr>
          <p:cNvPr id="93" name="TextBox 92"/>
          <p:cNvSpPr txBox="1"/>
          <p:nvPr/>
        </p:nvSpPr>
        <p:spPr>
          <a:xfrm>
            <a:off x="2454449" y="1488881"/>
            <a:ext cx="1365438" cy="646331"/>
          </a:xfrm>
          <a:prstGeom prst="rect">
            <a:avLst/>
          </a:prstGeom>
          <a:noFill/>
        </p:spPr>
        <p:txBody>
          <a:bodyPr wrap="none" rtlCol="0">
            <a:spAutoFit/>
          </a:bodyPr>
          <a:lstStyle/>
          <a:p>
            <a:pPr algn="ctr"/>
            <a:r>
              <a:rPr lang="en-US" dirty="0" smtClean="0"/>
              <a:t>Two-way Set</a:t>
            </a:r>
          </a:p>
          <a:p>
            <a:pPr algn="ctr"/>
            <a:r>
              <a:rPr lang="en-US" dirty="0" smtClean="0"/>
              <a:t>Associative</a:t>
            </a:r>
            <a:endParaRPr lang="en-US" dirty="0"/>
          </a:p>
        </p:txBody>
      </p:sp>
      <p:sp>
        <p:nvSpPr>
          <p:cNvPr id="94" name="TextBox 93"/>
          <p:cNvSpPr txBox="1"/>
          <p:nvPr/>
        </p:nvSpPr>
        <p:spPr>
          <a:xfrm>
            <a:off x="3578315" y="3865098"/>
            <a:ext cx="1404552" cy="646331"/>
          </a:xfrm>
          <a:prstGeom prst="rect">
            <a:avLst/>
          </a:prstGeom>
          <a:noFill/>
        </p:spPr>
        <p:txBody>
          <a:bodyPr wrap="none" rtlCol="0">
            <a:spAutoFit/>
          </a:bodyPr>
          <a:lstStyle/>
          <a:p>
            <a:pPr algn="ctr"/>
            <a:r>
              <a:rPr lang="en-US" dirty="0" smtClean="0"/>
              <a:t>Four-way Set</a:t>
            </a:r>
          </a:p>
          <a:p>
            <a:pPr algn="ctr"/>
            <a:r>
              <a:rPr lang="en-US" dirty="0" smtClean="0"/>
              <a:t>Associative</a:t>
            </a:r>
            <a:endParaRPr lang="en-US" dirty="0"/>
          </a:p>
        </p:txBody>
      </p:sp>
      <p:sp>
        <p:nvSpPr>
          <p:cNvPr id="95" name="TextBox 94"/>
          <p:cNvSpPr txBox="1"/>
          <p:nvPr/>
        </p:nvSpPr>
        <p:spPr>
          <a:xfrm>
            <a:off x="129174" y="5370314"/>
            <a:ext cx="1225464" cy="923330"/>
          </a:xfrm>
          <a:prstGeom prst="rect">
            <a:avLst/>
          </a:prstGeom>
          <a:noFill/>
        </p:spPr>
        <p:txBody>
          <a:bodyPr wrap="none" rtlCol="0">
            <a:spAutoFit/>
          </a:bodyPr>
          <a:lstStyle/>
          <a:p>
            <a:pPr algn="ctr"/>
            <a:r>
              <a:rPr lang="en-US" dirty="0" smtClean="0"/>
              <a:t>Fully</a:t>
            </a:r>
          </a:p>
          <a:p>
            <a:pPr algn="ctr"/>
            <a:r>
              <a:rPr lang="en-US" dirty="0" smtClean="0"/>
              <a:t>Associative</a:t>
            </a:r>
          </a:p>
          <a:p>
            <a:pPr algn="ctr"/>
            <a:r>
              <a:rPr lang="en-US" dirty="0" smtClean="0"/>
              <a:t>(8-way)</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9.12 Instruction and Data caches</a:t>
            </a:r>
            <a:endParaRPr lang="en-US" dirty="0"/>
          </a:p>
        </p:txBody>
      </p:sp>
      <p:sp>
        <p:nvSpPr>
          <p:cNvPr id="5" name="Content Placeholder 4"/>
          <p:cNvSpPr>
            <a:spLocks noGrp="1"/>
          </p:cNvSpPr>
          <p:nvPr>
            <p:ph idx="1"/>
          </p:nvPr>
        </p:nvSpPr>
        <p:spPr/>
        <p:txBody>
          <a:bodyPr/>
          <a:lstStyle/>
          <a:p>
            <a:r>
              <a:rPr lang="en-US" dirty="0" smtClean="0"/>
              <a:t>Would it be better to have two separate caches or just one larger cache with a lower miss rate?</a:t>
            </a:r>
          </a:p>
          <a:p>
            <a:r>
              <a:rPr lang="en-US" dirty="0" smtClean="0"/>
              <a:t>Roughly 30% of instructions are Load/Store requiring two simultaneous memory accesses</a:t>
            </a:r>
          </a:p>
          <a:p>
            <a:r>
              <a:rPr lang="en-US" dirty="0" smtClean="0"/>
              <a:t>The contention caused by combining caches would cause more problems than it would solve by lowering miss rate</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9.13 Reducing miss penalty</a:t>
            </a:r>
            <a:endParaRPr lang="en-US" dirty="0"/>
          </a:p>
        </p:txBody>
      </p:sp>
      <p:sp>
        <p:nvSpPr>
          <p:cNvPr id="3" name="Content Placeholder 2"/>
          <p:cNvSpPr>
            <a:spLocks noGrp="1"/>
          </p:cNvSpPr>
          <p:nvPr>
            <p:ph idx="1"/>
          </p:nvPr>
        </p:nvSpPr>
        <p:spPr/>
        <p:txBody>
          <a:bodyPr>
            <a:normAutofit lnSpcReduction="10000"/>
          </a:bodyPr>
          <a:lstStyle/>
          <a:p>
            <a:r>
              <a:rPr lang="en-US" dirty="0" smtClean="0"/>
              <a:t>Reducing the miss penalty is desirable</a:t>
            </a:r>
          </a:p>
          <a:p>
            <a:r>
              <a:rPr lang="en-US" dirty="0" smtClean="0"/>
              <a:t>It cannot be reduced enough just by making the block size larger due to diminishing returns</a:t>
            </a:r>
          </a:p>
          <a:p>
            <a:r>
              <a:rPr lang="en-US" i="1" dirty="0" smtClean="0"/>
              <a:t>Bus Cycle Time</a:t>
            </a:r>
            <a:r>
              <a:rPr lang="en-US" dirty="0" smtClean="0"/>
              <a:t>: Time for each data transfer between memory and processor</a:t>
            </a:r>
          </a:p>
          <a:p>
            <a:r>
              <a:rPr lang="en-US" i="1" dirty="0" smtClean="0"/>
              <a:t>Memory Bandwidth</a:t>
            </a:r>
            <a:r>
              <a:rPr lang="en-US" dirty="0" smtClean="0"/>
              <a:t>: Amount  of data transferred in each cycle between memory and processor</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9.14 Cache replacement policy</a:t>
            </a:r>
            <a:endParaRPr lang="en-US" dirty="0"/>
          </a:p>
        </p:txBody>
      </p:sp>
      <p:sp>
        <p:nvSpPr>
          <p:cNvPr id="3" name="Content Placeholder 2"/>
          <p:cNvSpPr>
            <a:spLocks noGrp="1"/>
          </p:cNvSpPr>
          <p:nvPr>
            <p:ph idx="1"/>
          </p:nvPr>
        </p:nvSpPr>
        <p:spPr>
          <a:xfrm>
            <a:off x="457200" y="1600201"/>
            <a:ext cx="8229600" cy="1691640"/>
          </a:xfrm>
        </p:spPr>
        <p:txBody>
          <a:bodyPr/>
          <a:lstStyle/>
          <a:p>
            <a:r>
              <a:rPr lang="en-US" dirty="0" smtClean="0"/>
              <a:t>An LRU policy is best when deciding which of the multiple "ways" to evict upon a cache miss</a:t>
            </a:r>
          </a:p>
          <a:p>
            <a:endParaRPr lang="en-US" dirty="0"/>
          </a:p>
        </p:txBody>
      </p:sp>
      <p:graphicFrame>
        <p:nvGraphicFramePr>
          <p:cNvPr id="4" name="Table 3"/>
          <p:cNvGraphicFramePr>
            <a:graphicFrameLocks noGrp="1"/>
          </p:cNvGraphicFramePr>
          <p:nvPr/>
        </p:nvGraphicFramePr>
        <p:xfrm>
          <a:off x="1524000" y="3291841"/>
          <a:ext cx="6096000" cy="148336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Type Cache</a:t>
                      </a:r>
                      <a:endParaRPr lang="en-US" dirty="0"/>
                    </a:p>
                  </a:txBody>
                  <a:tcPr/>
                </a:tc>
                <a:tc>
                  <a:txBody>
                    <a:bodyPr/>
                    <a:lstStyle/>
                    <a:p>
                      <a:r>
                        <a:rPr lang="en-US" dirty="0" smtClean="0"/>
                        <a:t>Bits to record LRU</a:t>
                      </a:r>
                      <a:endParaRPr lang="en-US" dirty="0"/>
                    </a:p>
                  </a:txBody>
                  <a:tcPr/>
                </a:tc>
              </a:tr>
              <a:tr h="370840">
                <a:tc>
                  <a:txBody>
                    <a:bodyPr/>
                    <a:lstStyle/>
                    <a:p>
                      <a:r>
                        <a:rPr lang="en-US" dirty="0" smtClean="0"/>
                        <a:t>Direct Mapped</a:t>
                      </a:r>
                      <a:endParaRPr lang="en-US" dirty="0"/>
                    </a:p>
                  </a:txBody>
                  <a:tcPr/>
                </a:tc>
                <a:tc>
                  <a:txBody>
                    <a:bodyPr/>
                    <a:lstStyle/>
                    <a:p>
                      <a:r>
                        <a:rPr lang="en-US" dirty="0" smtClean="0"/>
                        <a:t>N/A</a:t>
                      </a:r>
                      <a:endParaRPr lang="en-US" dirty="0"/>
                    </a:p>
                  </a:txBody>
                  <a:tcPr/>
                </a:tc>
              </a:tr>
              <a:tr h="370840">
                <a:tc>
                  <a:txBody>
                    <a:bodyPr/>
                    <a:lstStyle/>
                    <a:p>
                      <a:r>
                        <a:rPr lang="en-US" dirty="0" smtClean="0"/>
                        <a:t>2-Way</a:t>
                      </a:r>
                      <a:endParaRPr lang="en-US" dirty="0"/>
                    </a:p>
                  </a:txBody>
                  <a:tcPr/>
                </a:tc>
                <a:tc>
                  <a:txBody>
                    <a:bodyPr/>
                    <a:lstStyle/>
                    <a:p>
                      <a:r>
                        <a:rPr lang="en-US" dirty="0" smtClean="0"/>
                        <a:t>1 bit/line</a:t>
                      </a:r>
                      <a:endParaRPr lang="en-US" dirty="0"/>
                    </a:p>
                  </a:txBody>
                  <a:tcPr/>
                </a:tc>
              </a:tr>
              <a:tr h="370840">
                <a:tc>
                  <a:txBody>
                    <a:bodyPr/>
                    <a:lstStyle/>
                    <a:p>
                      <a:r>
                        <a:rPr lang="en-US" dirty="0" smtClean="0"/>
                        <a:t>4-Way</a:t>
                      </a:r>
                      <a:endParaRPr lang="en-US" dirty="0"/>
                    </a:p>
                  </a:txBody>
                  <a:tcPr/>
                </a:tc>
                <a:tc>
                  <a:txBody>
                    <a:bodyPr/>
                    <a:lstStyle/>
                    <a:p>
                      <a:r>
                        <a:rPr lang="en-US" dirty="0" smtClean="0"/>
                        <a:t>? bits/line</a:t>
                      </a:r>
                      <a:endParaRPr lang="en-US" dirty="0"/>
                    </a:p>
                  </a:txBody>
                  <a:tcPr/>
                </a:tc>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9.15 Recapping Types of Misses</a:t>
            </a:r>
            <a:endParaRPr lang="en-US" dirty="0"/>
          </a:p>
        </p:txBody>
      </p:sp>
      <p:sp>
        <p:nvSpPr>
          <p:cNvPr id="3" name="Content Placeholder 2"/>
          <p:cNvSpPr>
            <a:spLocks noGrp="1"/>
          </p:cNvSpPr>
          <p:nvPr>
            <p:ph idx="1"/>
          </p:nvPr>
        </p:nvSpPr>
        <p:spPr/>
        <p:txBody>
          <a:bodyPr>
            <a:normAutofit fontScale="92500" lnSpcReduction="20000"/>
          </a:bodyPr>
          <a:lstStyle/>
          <a:p>
            <a:r>
              <a:rPr lang="en-US" i="1" dirty="0" smtClean="0"/>
              <a:t>Compulsory: </a:t>
            </a:r>
            <a:r>
              <a:rPr lang="en-US" dirty="0" smtClean="0"/>
              <a:t>Occur when program accesses memory location for first time. Sometimes called cold misses</a:t>
            </a:r>
          </a:p>
          <a:p>
            <a:r>
              <a:rPr lang="en-US" i="1" dirty="0" smtClean="0"/>
              <a:t>Capacity: </a:t>
            </a:r>
            <a:r>
              <a:rPr lang="en-US" dirty="0" smtClean="0"/>
              <a:t>Cache is full and satisfying request will require some other line to be evicted</a:t>
            </a:r>
          </a:p>
          <a:p>
            <a:r>
              <a:rPr lang="en-US" i="1" dirty="0" smtClean="0"/>
              <a:t>Conflict: </a:t>
            </a:r>
            <a:r>
              <a:rPr lang="en-US" dirty="0" smtClean="0"/>
              <a:t>Cache is not full but algorithm sends us to a line that is full</a:t>
            </a:r>
          </a:p>
          <a:p>
            <a:r>
              <a:rPr lang="en-US" dirty="0" smtClean="0"/>
              <a:t>Fully associative cache can only have compulsory and capacity</a:t>
            </a:r>
          </a:p>
          <a:p>
            <a:r>
              <a:rPr lang="en-US" dirty="0" smtClean="0"/>
              <a:t>Compulsory&gt;Capacity&gt;Conflict</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9.16 Integrating TLB and Caches</a:t>
            </a:r>
            <a:endParaRPr lang="en-US" dirty="0"/>
          </a:p>
        </p:txBody>
      </p:sp>
      <p:sp>
        <p:nvSpPr>
          <p:cNvPr id="3278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32769" name="Group 1"/>
          <p:cNvGrpSpPr>
            <a:grpSpLocks noChangeAspect="1"/>
          </p:cNvGrpSpPr>
          <p:nvPr/>
        </p:nvGrpSpPr>
        <p:grpSpPr bwMode="auto">
          <a:xfrm>
            <a:off x="710975" y="1922145"/>
            <a:ext cx="7524855" cy="3152775"/>
            <a:chOff x="2808" y="-42"/>
            <a:chExt cx="9752" cy="4200"/>
          </a:xfrm>
        </p:grpSpPr>
        <p:sp>
          <p:nvSpPr>
            <p:cNvPr id="32782" name="AutoShape 14"/>
            <p:cNvSpPr>
              <a:spLocks noChangeAspect="1" noChangeArrowheads="1" noTextEdit="1"/>
            </p:cNvSpPr>
            <p:nvPr/>
          </p:nvSpPr>
          <p:spPr bwMode="auto">
            <a:xfrm>
              <a:off x="2808" y="-42"/>
              <a:ext cx="9752" cy="4200"/>
            </a:xfrm>
            <a:prstGeom prst="rect">
              <a:avLst/>
            </a:prstGeom>
            <a:noFill/>
          </p:spPr>
          <p:txBody>
            <a:bodyPr vert="horz" wrap="square" lIns="91440" tIns="45720" rIns="91440" bIns="45720" numCol="1" anchor="t" anchorCtr="0" compatLnSpc="1">
              <a:prstTxWarp prst="textNoShape">
                <a:avLst/>
              </a:prstTxWarp>
            </a:bodyPr>
            <a:lstStyle/>
            <a:p>
              <a:endParaRPr lang="en-US" sz="4800"/>
            </a:p>
          </p:txBody>
        </p:sp>
        <p:sp>
          <p:nvSpPr>
            <p:cNvPr id="32781" name="Rectangle 13"/>
            <p:cNvSpPr>
              <a:spLocks noChangeArrowheads="1"/>
            </p:cNvSpPr>
            <p:nvPr/>
          </p:nvSpPr>
          <p:spPr bwMode="auto">
            <a:xfrm>
              <a:off x="3696" y="2924"/>
              <a:ext cx="2383" cy="1234"/>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4800"/>
            </a:p>
          </p:txBody>
        </p:sp>
        <p:sp>
          <p:nvSpPr>
            <p:cNvPr id="32780" name="Text Box 12"/>
            <p:cNvSpPr txBox="1">
              <a:spLocks noChangeArrowheads="1"/>
            </p:cNvSpPr>
            <p:nvPr/>
          </p:nvSpPr>
          <p:spPr bwMode="auto">
            <a:xfrm>
              <a:off x="4493" y="3316"/>
              <a:ext cx="823" cy="412"/>
            </a:xfrm>
            <a:prstGeom prst="rect">
              <a:avLst/>
            </a:prstGeom>
            <a:noFill/>
            <a:ln w="9525">
              <a:noFill/>
              <a:miter lim="800000"/>
              <a:headEnd/>
              <a:tailEnd/>
            </a:ln>
          </p:spPr>
          <p:txBody>
            <a:bodyPr vert="horz" wrap="square" lIns="50750" tIns="25375" rIns="50750" bIns="25375"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Arial" pitchFamily="34" charset="0"/>
                  <a:ea typeface="Times New Roman" pitchFamily="18" charset="0"/>
                  <a:cs typeface="Arial" pitchFamily="34" charset="0"/>
                </a:rPr>
                <a:t>TLB  </a:t>
              </a:r>
              <a:endParaRPr kumimoji="0" lang="en-US" sz="4800" b="0" i="0" u="none" strike="noStrike" cap="none" normalizeH="0" baseline="0" smtClean="0">
                <a:ln>
                  <a:noFill/>
                </a:ln>
                <a:solidFill>
                  <a:schemeClr val="tx1"/>
                </a:solidFill>
                <a:effectLst/>
                <a:latin typeface="Arial" pitchFamily="34" charset="0"/>
                <a:cs typeface="Arial" pitchFamily="34" charset="0"/>
              </a:endParaRPr>
            </a:p>
          </p:txBody>
        </p:sp>
        <p:sp>
          <p:nvSpPr>
            <p:cNvPr id="32779" name="Text Box 11"/>
            <p:cNvSpPr txBox="1">
              <a:spLocks noChangeArrowheads="1"/>
            </p:cNvSpPr>
            <p:nvPr/>
          </p:nvSpPr>
          <p:spPr bwMode="auto">
            <a:xfrm>
              <a:off x="2808" y="2904"/>
              <a:ext cx="813" cy="412"/>
            </a:xfrm>
            <a:prstGeom prst="rect">
              <a:avLst/>
            </a:prstGeom>
            <a:noFill/>
            <a:ln w="9525">
              <a:noFill/>
              <a:miter lim="800000"/>
              <a:headEnd/>
              <a:tailEnd/>
            </a:ln>
          </p:spPr>
          <p:txBody>
            <a:bodyPr vert="horz" wrap="square" lIns="50750" tIns="25375" rIns="50750" bIns="25375"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Arial" pitchFamily="34" charset="0"/>
                  <a:ea typeface="Times New Roman" pitchFamily="18" charset="0"/>
                  <a:cs typeface="Arial" pitchFamily="34" charset="0"/>
                </a:rPr>
                <a:t>VA</a:t>
              </a:r>
              <a:endParaRPr kumimoji="0" lang="en-US" sz="4800" b="0" i="0" u="none" strike="noStrike" cap="none" normalizeH="0" baseline="0" smtClean="0">
                <a:ln>
                  <a:noFill/>
                </a:ln>
                <a:solidFill>
                  <a:schemeClr val="tx1"/>
                </a:solidFill>
                <a:effectLst/>
                <a:latin typeface="Arial" pitchFamily="34" charset="0"/>
                <a:cs typeface="Arial" pitchFamily="34" charset="0"/>
              </a:endParaRPr>
            </a:p>
          </p:txBody>
        </p:sp>
        <p:sp>
          <p:nvSpPr>
            <p:cNvPr id="32778" name="Rectangle 10"/>
            <p:cNvSpPr>
              <a:spLocks noChangeArrowheads="1"/>
            </p:cNvSpPr>
            <p:nvPr/>
          </p:nvSpPr>
          <p:spPr bwMode="auto">
            <a:xfrm>
              <a:off x="7629" y="2924"/>
              <a:ext cx="2750" cy="1234"/>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4800"/>
            </a:p>
          </p:txBody>
        </p:sp>
        <p:sp>
          <p:nvSpPr>
            <p:cNvPr id="32777" name="Text Box 9"/>
            <p:cNvSpPr txBox="1">
              <a:spLocks noChangeArrowheads="1"/>
            </p:cNvSpPr>
            <p:nvPr/>
          </p:nvSpPr>
          <p:spPr bwMode="auto">
            <a:xfrm>
              <a:off x="8525" y="3368"/>
              <a:ext cx="1133" cy="411"/>
            </a:xfrm>
            <a:prstGeom prst="rect">
              <a:avLst/>
            </a:prstGeom>
            <a:noFill/>
            <a:ln w="9525">
              <a:noFill/>
              <a:miter lim="800000"/>
              <a:headEnd/>
              <a:tailEnd/>
            </a:ln>
          </p:spPr>
          <p:txBody>
            <a:bodyPr vert="horz" wrap="square" lIns="50750" tIns="25375" rIns="50750" bIns="25375"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Arial" pitchFamily="34" charset="0"/>
                  <a:ea typeface="Times New Roman" pitchFamily="18" charset="0"/>
                  <a:cs typeface="Arial" pitchFamily="34" charset="0"/>
                </a:rPr>
                <a:t>Cache   </a:t>
              </a:r>
              <a:endParaRPr kumimoji="0" lang="en-US" sz="4800" b="0" i="0" u="none" strike="noStrike" cap="none" normalizeH="0" baseline="0" smtClean="0">
                <a:ln>
                  <a:noFill/>
                </a:ln>
                <a:solidFill>
                  <a:schemeClr val="tx1"/>
                </a:solidFill>
                <a:effectLst/>
                <a:latin typeface="Arial" pitchFamily="34" charset="0"/>
                <a:cs typeface="Arial" pitchFamily="34" charset="0"/>
              </a:endParaRPr>
            </a:p>
          </p:txBody>
        </p:sp>
        <p:sp>
          <p:nvSpPr>
            <p:cNvPr id="32776" name="AutoShape 8"/>
            <p:cNvSpPr>
              <a:spLocks noChangeShapeType="1"/>
            </p:cNvSpPr>
            <p:nvPr/>
          </p:nvSpPr>
          <p:spPr bwMode="auto">
            <a:xfrm>
              <a:off x="6080" y="3542"/>
              <a:ext cx="1548"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4800"/>
            </a:p>
          </p:txBody>
        </p:sp>
        <p:sp>
          <p:nvSpPr>
            <p:cNvPr id="32775" name="Text Box 7"/>
            <p:cNvSpPr txBox="1">
              <a:spLocks noChangeArrowheads="1"/>
            </p:cNvSpPr>
            <p:nvPr/>
          </p:nvSpPr>
          <p:spPr bwMode="auto">
            <a:xfrm>
              <a:off x="6558" y="3022"/>
              <a:ext cx="855" cy="412"/>
            </a:xfrm>
            <a:prstGeom prst="rect">
              <a:avLst/>
            </a:prstGeom>
            <a:noFill/>
            <a:ln w="9525">
              <a:noFill/>
              <a:miter lim="800000"/>
              <a:headEnd/>
              <a:tailEnd/>
            </a:ln>
          </p:spPr>
          <p:txBody>
            <a:bodyPr vert="horz" wrap="square" lIns="50750" tIns="25375" rIns="50750" bIns="25375"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Arial" pitchFamily="34" charset="0"/>
                  <a:ea typeface="Times New Roman" pitchFamily="18" charset="0"/>
                  <a:cs typeface="Arial" pitchFamily="34" charset="0"/>
                </a:rPr>
                <a:t>PA</a:t>
              </a:r>
              <a:endParaRPr kumimoji="0" lang="en-US" sz="4800" b="0" i="0" u="none" strike="noStrike" cap="none" normalizeH="0" baseline="0" smtClean="0">
                <a:ln>
                  <a:noFill/>
                </a:ln>
                <a:solidFill>
                  <a:schemeClr val="tx1"/>
                </a:solidFill>
                <a:effectLst/>
                <a:latin typeface="Arial" pitchFamily="34" charset="0"/>
                <a:cs typeface="Arial" pitchFamily="34" charset="0"/>
              </a:endParaRPr>
            </a:p>
          </p:txBody>
        </p:sp>
        <p:sp>
          <p:nvSpPr>
            <p:cNvPr id="32774" name="Text Box 6"/>
            <p:cNvSpPr txBox="1">
              <a:spLocks noChangeArrowheads="1"/>
            </p:cNvSpPr>
            <p:nvPr/>
          </p:nvSpPr>
          <p:spPr bwMode="auto">
            <a:xfrm>
              <a:off x="10692" y="3022"/>
              <a:ext cx="1868" cy="699"/>
            </a:xfrm>
            <a:prstGeom prst="rect">
              <a:avLst/>
            </a:prstGeom>
            <a:noFill/>
            <a:ln w="9525">
              <a:noFill/>
              <a:miter lim="800000"/>
              <a:headEnd/>
              <a:tailEnd/>
            </a:ln>
          </p:spPr>
          <p:txBody>
            <a:bodyPr vert="horz" wrap="square" lIns="50750" tIns="25375" rIns="50750" bIns="25375"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Arial" pitchFamily="34" charset="0"/>
                  <a:ea typeface="Times New Roman" pitchFamily="18" charset="0"/>
                  <a:cs typeface="Arial" pitchFamily="34" charset="0"/>
                </a:rPr>
                <a:t>Instruction or  </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Arial" pitchFamily="34" charset="0"/>
                  <a:ea typeface="Times New Roman" pitchFamily="18" charset="0"/>
                  <a:cs typeface="Arial" pitchFamily="34" charset="0"/>
                </a:rPr>
                <a:t>Data  </a:t>
              </a:r>
              <a:endParaRPr kumimoji="0" lang="en-US" sz="4800" b="0" i="0" u="none" strike="noStrike" cap="none" normalizeH="0" baseline="0" smtClean="0">
                <a:ln>
                  <a:noFill/>
                </a:ln>
                <a:solidFill>
                  <a:schemeClr val="tx1"/>
                </a:solidFill>
                <a:effectLst/>
                <a:latin typeface="Arial" pitchFamily="34" charset="0"/>
                <a:cs typeface="Arial" pitchFamily="34" charset="0"/>
              </a:endParaRPr>
            </a:p>
          </p:txBody>
        </p:sp>
        <p:sp>
          <p:nvSpPr>
            <p:cNvPr id="32773" name="Oval 5"/>
            <p:cNvSpPr>
              <a:spLocks noChangeAspect="1" noChangeArrowheads="1"/>
            </p:cNvSpPr>
            <p:nvPr/>
          </p:nvSpPr>
          <p:spPr bwMode="auto">
            <a:xfrm>
              <a:off x="6079" y="-42"/>
              <a:ext cx="1800" cy="1851"/>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4800"/>
            </a:p>
          </p:txBody>
        </p:sp>
        <p:sp>
          <p:nvSpPr>
            <p:cNvPr id="32772" name="Text Box 4"/>
            <p:cNvSpPr txBox="1">
              <a:spLocks noChangeArrowheads="1"/>
            </p:cNvSpPr>
            <p:nvPr/>
          </p:nvSpPr>
          <p:spPr bwMode="auto">
            <a:xfrm>
              <a:off x="6591" y="711"/>
              <a:ext cx="800" cy="411"/>
            </a:xfrm>
            <a:prstGeom prst="rect">
              <a:avLst/>
            </a:prstGeom>
            <a:noFill/>
            <a:ln w="9525">
              <a:noFill/>
              <a:miter lim="800000"/>
              <a:headEnd/>
              <a:tailEnd/>
            </a:ln>
          </p:spPr>
          <p:txBody>
            <a:bodyPr vert="horz" wrap="square" lIns="50750" tIns="25375" rIns="50750" bIns="25375"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Arial" pitchFamily="34" charset="0"/>
                  <a:ea typeface="Times New Roman" pitchFamily="18" charset="0"/>
                  <a:cs typeface="Arial" pitchFamily="34" charset="0"/>
                </a:rPr>
                <a:t>CPU </a:t>
              </a:r>
              <a:endParaRPr kumimoji="0" lang="en-US" sz="4800" b="0" i="0" u="none" strike="noStrike" cap="none" normalizeH="0" baseline="0" smtClean="0">
                <a:ln>
                  <a:noFill/>
                </a:ln>
                <a:solidFill>
                  <a:schemeClr val="tx1"/>
                </a:solidFill>
                <a:effectLst/>
                <a:latin typeface="Arial" pitchFamily="34" charset="0"/>
                <a:cs typeface="Arial" pitchFamily="34" charset="0"/>
              </a:endParaRPr>
            </a:p>
          </p:txBody>
        </p:sp>
        <p:sp>
          <p:nvSpPr>
            <p:cNvPr id="32771" name="AutoShape 3"/>
            <p:cNvSpPr>
              <a:spLocks noChangeShapeType="1"/>
            </p:cNvSpPr>
            <p:nvPr/>
          </p:nvSpPr>
          <p:spPr bwMode="auto">
            <a:xfrm rot="10800000" flipV="1">
              <a:off x="3696" y="883"/>
              <a:ext cx="2384" cy="2659"/>
            </a:xfrm>
            <a:prstGeom prst="curvedConnector3">
              <a:avLst>
                <a:gd name="adj1" fmla="val 122727"/>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4800"/>
            </a:p>
          </p:txBody>
        </p:sp>
        <p:sp>
          <p:nvSpPr>
            <p:cNvPr id="32770" name="AutoShape 2"/>
            <p:cNvSpPr>
              <a:spLocks noChangeShapeType="1"/>
            </p:cNvSpPr>
            <p:nvPr/>
          </p:nvSpPr>
          <p:spPr bwMode="auto">
            <a:xfrm flipH="1" flipV="1">
              <a:off x="7880" y="883"/>
              <a:ext cx="2499" cy="2659"/>
            </a:xfrm>
            <a:prstGeom prst="curvedConnector3">
              <a:avLst>
                <a:gd name="adj1" fmla="val -21676"/>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480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88618"/>
          </a:xfrm>
        </p:spPr>
        <p:txBody>
          <a:bodyPr/>
          <a:lstStyle/>
          <a:p>
            <a:pPr lvl="0"/>
            <a:r>
              <a:rPr lang="en-US" dirty="0" smtClean="0"/>
              <a:t>9.1 The Concept of a Cache</a:t>
            </a:r>
            <a:endParaRPr lang="en-US" dirty="0"/>
          </a:p>
        </p:txBody>
      </p:sp>
      <p:sp>
        <p:nvSpPr>
          <p:cNvPr id="5" name="Content Placeholder 4"/>
          <p:cNvSpPr>
            <a:spLocks noGrp="1"/>
          </p:cNvSpPr>
          <p:nvPr>
            <p:ph idx="1"/>
          </p:nvPr>
        </p:nvSpPr>
        <p:spPr>
          <a:xfrm>
            <a:off x="457198" y="1063257"/>
            <a:ext cx="7182201" cy="2117182"/>
          </a:xfrm>
        </p:spPr>
        <p:txBody>
          <a:bodyPr>
            <a:noAutofit/>
          </a:bodyPr>
          <a:lstStyle/>
          <a:p>
            <a:r>
              <a:rPr lang="en-US" sz="2400" dirty="0" smtClean="0"/>
              <a:t>Feasible to have small amount of fast memory and/or large amount of slow memory. </a:t>
            </a:r>
          </a:p>
          <a:p>
            <a:r>
              <a:rPr lang="en-US" sz="2400" dirty="0" smtClean="0"/>
              <a:t> Want</a:t>
            </a:r>
          </a:p>
          <a:p>
            <a:pPr lvl="1"/>
            <a:r>
              <a:rPr lang="en-US" sz="2000" dirty="0" smtClean="0"/>
              <a:t>Size advantage of DRAM </a:t>
            </a:r>
          </a:p>
          <a:p>
            <a:pPr lvl="1"/>
            <a:r>
              <a:rPr lang="en-US" sz="2000" dirty="0" smtClean="0"/>
              <a:t>Speed advantage of SRAM.  </a:t>
            </a:r>
          </a:p>
          <a:p>
            <a:endParaRPr lang="en-US" sz="2400" dirty="0"/>
          </a:p>
        </p:txBody>
      </p:sp>
      <p:sp>
        <p:nvSpPr>
          <p:cNvPr id="3083"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3073" name="Group 1"/>
          <p:cNvGrpSpPr>
            <a:grpSpLocks noChangeAspect="1"/>
          </p:cNvGrpSpPr>
          <p:nvPr/>
        </p:nvGrpSpPr>
        <p:grpSpPr bwMode="auto">
          <a:xfrm>
            <a:off x="6562301" y="2765751"/>
            <a:ext cx="1534318" cy="2945725"/>
            <a:chOff x="1002" y="-810"/>
            <a:chExt cx="3000" cy="5925"/>
          </a:xfrm>
        </p:grpSpPr>
        <p:sp>
          <p:nvSpPr>
            <p:cNvPr id="3082" name="AutoShape 10"/>
            <p:cNvSpPr>
              <a:spLocks noChangeAspect="1" noChangeArrowheads="1" noTextEdit="1"/>
            </p:cNvSpPr>
            <p:nvPr/>
          </p:nvSpPr>
          <p:spPr bwMode="auto">
            <a:xfrm>
              <a:off x="1002" y="-810"/>
              <a:ext cx="3000" cy="5925"/>
            </a:xfrm>
            <a:prstGeom prst="rect">
              <a:avLst/>
            </a:prstGeom>
            <a:noFill/>
          </p:spPr>
          <p:txBody>
            <a:bodyPr vert="horz" wrap="square" lIns="91440" tIns="45720" rIns="91440" bIns="45720" numCol="1" anchor="t" anchorCtr="0" compatLnSpc="1">
              <a:prstTxWarp prst="textNoShape">
                <a:avLst/>
              </a:prstTxWarp>
            </a:bodyPr>
            <a:lstStyle/>
            <a:p>
              <a:endParaRPr lang="en-US" sz="3600"/>
            </a:p>
          </p:txBody>
        </p:sp>
        <p:sp>
          <p:nvSpPr>
            <p:cNvPr id="3081" name="Oval 9"/>
            <p:cNvSpPr>
              <a:spLocks noChangeAspect="1" noChangeArrowheads="1"/>
            </p:cNvSpPr>
            <p:nvPr/>
          </p:nvSpPr>
          <p:spPr bwMode="auto">
            <a:xfrm>
              <a:off x="1602" y="-810"/>
              <a:ext cx="1800" cy="1851"/>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3600"/>
            </a:p>
          </p:txBody>
        </p:sp>
        <p:sp>
          <p:nvSpPr>
            <p:cNvPr id="3080" name="Text Box 8"/>
            <p:cNvSpPr txBox="1">
              <a:spLocks noChangeArrowheads="1"/>
            </p:cNvSpPr>
            <p:nvPr/>
          </p:nvSpPr>
          <p:spPr bwMode="auto">
            <a:xfrm>
              <a:off x="2084" y="-111"/>
              <a:ext cx="937" cy="488"/>
            </a:xfrm>
            <a:prstGeom prst="rect">
              <a:avLst/>
            </a:prstGeom>
            <a:noFill/>
            <a:ln w="9525">
              <a:noFill/>
              <a:miter lim="800000"/>
              <a:headEnd/>
              <a:tailEnd/>
            </a:ln>
          </p:spPr>
          <p:txBody>
            <a:bodyPr vert="horz" wrap="square" lIns="47549" tIns="23774" rIns="47549" bIns="23774"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CPU</a:t>
              </a:r>
              <a:endParaRPr kumimoji="0" lang="en-US" sz="3600" b="0" i="0" u="none" strike="noStrike" cap="none" normalizeH="0" baseline="0" smtClean="0">
                <a:ln>
                  <a:noFill/>
                </a:ln>
                <a:solidFill>
                  <a:schemeClr val="tx1"/>
                </a:solidFill>
                <a:effectLst/>
                <a:latin typeface="Arial" pitchFamily="34" charset="0"/>
                <a:cs typeface="Arial" pitchFamily="34" charset="0"/>
              </a:endParaRPr>
            </a:p>
          </p:txBody>
        </p:sp>
        <p:sp>
          <p:nvSpPr>
            <p:cNvPr id="3079" name="Rectangle 7"/>
            <p:cNvSpPr>
              <a:spLocks noChangeArrowheads="1"/>
            </p:cNvSpPr>
            <p:nvPr/>
          </p:nvSpPr>
          <p:spPr bwMode="auto">
            <a:xfrm>
              <a:off x="1481" y="1905"/>
              <a:ext cx="2040" cy="863"/>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3600"/>
            </a:p>
          </p:txBody>
        </p:sp>
        <p:sp>
          <p:nvSpPr>
            <p:cNvPr id="3078" name="Text Box 6"/>
            <p:cNvSpPr txBox="1">
              <a:spLocks noChangeArrowheads="1"/>
            </p:cNvSpPr>
            <p:nvPr/>
          </p:nvSpPr>
          <p:spPr bwMode="auto">
            <a:xfrm>
              <a:off x="2081" y="2107"/>
              <a:ext cx="1021" cy="411"/>
            </a:xfrm>
            <a:prstGeom prst="rect">
              <a:avLst/>
            </a:prstGeom>
            <a:noFill/>
            <a:ln w="9525">
              <a:noFill/>
              <a:miter lim="800000"/>
              <a:headEnd/>
              <a:tailEnd/>
            </a:ln>
          </p:spPr>
          <p:txBody>
            <a:bodyPr vert="horz" wrap="square" lIns="47549" tIns="23774" rIns="47549" bIns="23774"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Cache</a:t>
              </a:r>
              <a:endParaRPr kumimoji="0" lang="en-US" sz="3600" b="0" i="0" u="none" strike="noStrike" cap="none" normalizeH="0" baseline="0" smtClean="0">
                <a:ln>
                  <a:noFill/>
                </a:ln>
                <a:solidFill>
                  <a:schemeClr val="tx1"/>
                </a:solidFill>
                <a:effectLst/>
                <a:latin typeface="Arial" pitchFamily="34" charset="0"/>
                <a:cs typeface="Arial" pitchFamily="34" charset="0"/>
              </a:endParaRPr>
            </a:p>
          </p:txBody>
        </p:sp>
        <p:sp>
          <p:nvSpPr>
            <p:cNvPr id="3077" name="Rectangle 5"/>
            <p:cNvSpPr>
              <a:spLocks noChangeArrowheads="1"/>
            </p:cNvSpPr>
            <p:nvPr/>
          </p:nvSpPr>
          <p:spPr bwMode="auto">
            <a:xfrm>
              <a:off x="1002" y="3510"/>
              <a:ext cx="3000" cy="1605"/>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3600"/>
            </a:p>
          </p:txBody>
        </p:sp>
        <p:sp>
          <p:nvSpPr>
            <p:cNvPr id="3076" name="Text Box 4"/>
            <p:cNvSpPr txBox="1">
              <a:spLocks noChangeArrowheads="1"/>
            </p:cNvSpPr>
            <p:nvPr/>
          </p:nvSpPr>
          <p:spPr bwMode="auto">
            <a:xfrm>
              <a:off x="1659" y="4127"/>
              <a:ext cx="2043" cy="411"/>
            </a:xfrm>
            <a:prstGeom prst="rect">
              <a:avLst/>
            </a:prstGeom>
            <a:noFill/>
            <a:ln w="9525">
              <a:noFill/>
              <a:miter lim="800000"/>
              <a:headEnd/>
              <a:tailEnd/>
            </a:ln>
          </p:spPr>
          <p:txBody>
            <a:bodyPr vert="horz" wrap="square" lIns="47549" tIns="23774" rIns="47549" bIns="23774"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Main memory</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3075" name="AutoShape 3"/>
            <p:cNvSpPr>
              <a:spLocks noChangeShapeType="1"/>
            </p:cNvSpPr>
            <p:nvPr/>
          </p:nvSpPr>
          <p:spPr bwMode="auto">
            <a:xfrm>
              <a:off x="2502" y="1041"/>
              <a:ext cx="0" cy="864"/>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3600"/>
            </a:p>
          </p:txBody>
        </p:sp>
        <p:sp>
          <p:nvSpPr>
            <p:cNvPr id="3074" name="AutoShape 2"/>
            <p:cNvSpPr>
              <a:spLocks noChangeShapeType="1"/>
            </p:cNvSpPr>
            <p:nvPr/>
          </p:nvSpPr>
          <p:spPr bwMode="auto">
            <a:xfrm>
              <a:off x="2502" y="2768"/>
              <a:ext cx="0" cy="74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3600"/>
            </a:p>
          </p:txBody>
        </p:sp>
      </p:grpSp>
      <p:sp>
        <p:nvSpPr>
          <p:cNvPr id="3087" name="Text Box 15"/>
          <p:cNvSpPr txBox="1">
            <a:spLocks noChangeArrowheads="1"/>
          </p:cNvSpPr>
          <p:nvPr/>
        </p:nvSpPr>
        <p:spPr bwMode="auto">
          <a:xfrm>
            <a:off x="5649751" y="1854655"/>
            <a:ext cx="1573379" cy="9726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Increasing speed as we get closer to the processor</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9" name="Straight Arrow Connector 18"/>
          <p:cNvCxnSpPr/>
          <p:nvPr/>
        </p:nvCxnSpPr>
        <p:spPr>
          <a:xfrm rot="5400000" flipH="1" flipV="1">
            <a:off x="4985912" y="4238614"/>
            <a:ext cx="2945725"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88" name="Text Box 16"/>
          <p:cNvSpPr txBox="1">
            <a:spLocks noChangeArrowheads="1"/>
          </p:cNvSpPr>
          <p:nvPr/>
        </p:nvSpPr>
        <p:spPr bwMode="auto">
          <a:xfrm>
            <a:off x="7416106" y="1854655"/>
            <a:ext cx="1610950" cy="11968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Increasing size as we get farther away from the processor </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1" name="Straight Arrow Connector 20"/>
          <p:cNvCxnSpPr/>
          <p:nvPr/>
        </p:nvCxnSpPr>
        <p:spPr>
          <a:xfrm rot="5400000" flipH="1" flipV="1">
            <a:off x="6740462" y="4238615"/>
            <a:ext cx="2945725" cy="1588"/>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Content Placeholder 4"/>
          <p:cNvSpPr txBox="1">
            <a:spLocks/>
          </p:cNvSpPr>
          <p:nvPr/>
        </p:nvSpPr>
        <p:spPr>
          <a:xfrm>
            <a:off x="457198" y="3117435"/>
            <a:ext cx="5401341" cy="3293995"/>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effectLst/>
                <a:uLnTx/>
                <a:uFillTx/>
                <a:latin typeface="+mn-lt"/>
                <a:ea typeface="+mn-ea"/>
                <a:cs typeface="+mn-cs"/>
              </a:rPr>
              <a:t>CPU looks in cache for data it seeks from main memory.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effectLst/>
                <a:uLnTx/>
                <a:uFillTx/>
                <a:latin typeface="+mn-lt"/>
                <a:ea typeface="+mn-ea"/>
                <a:cs typeface="+mn-cs"/>
              </a:rPr>
              <a:t>If data not there it retrieves it from main memory.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effectLst/>
                <a:uLnTx/>
                <a:uFillTx/>
                <a:latin typeface="+mn-lt"/>
                <a:ea typeface="+mn-ea"/>
                <a:cs typeface="+mn-cs"/>
              </a:rPr>
              <a:t>If the cache is able to service "most" CPU requests then effectively we will get speed advantage of cache.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400" dirty="0" smtClean="0"/>
              <a:t>All addresses in cache are also in memory</a:t>
            </a:r>
            <a:endParaRPr kumimoji="0" lang="en-US" sz="2400" b="0" i="0" u="none" strike="noStrike" kern="1200" cap="none" spc="0" normalizeH="0" baseline="0" noProof="0" dirty="0" smtClean="0">
              <a:ln>
                <a:noFill/>
              </a:ln>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effectLst/>
              <a:uLnTx/>
              <a:uFillTx/>
              <a:latin typeface="+mn-lt"/>
              <a:ea typeface="+mn-ea"/>
              <a:cs typeface="+mn-cs"/>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9.17 Cache controller</a:t>
            </a:r>
            <a:endParaRPr lang="en-US" dirty="0"/>
          </a:p>
        </p:txBody>
      </p:sp>
      <p:sp>
        <p:nvSpPr>
          <p:cNvPr id="3" name="Content Placeholder 2"/>
          <p:cNvSpPr>
            <a:spLocks noGrp="1"/>
          </p:cNvSpPr>
          <p:nvPr>
            <p:ph idx="1"/>
          </p:nvPr>
        </p:nvSpPr>
        <p:spPr/>
        <p:txBody>
          <a:bodyPr>
            <a:normAutofit fontScale="85000" lnSpcReduction="10000"/>
          </a:bodyPr>
          <a:lstStyle/>
          <a:p>
            <a:pPr lvl="0"/>
            <a:r>
              <a:rPr lang="en-US" dirty="0" smtClean="0"/>
              <a:t>Upon request from processor, looks up cache to determine hit or miss, serving data up to processor in case of hit.</a:t>
            </a:r>
          </a:p>
          <a:p>
            <a:pPr lvl="0"/>
            <a:r>
              <a:rPr lang="en-US" dirty="0" smtClean="0"/>
              <a:t>Upon miss, initiates bus transaction to read missing block from deeper levels of memory hierarchy.</a:t>
            </a:r>
          </a:p>
          <a:p>
            <a:pPr lvl="0"/>
            <a:r>
              <a:rPr lang="en-US" dirty="0" smtClean="0"/>
              <a:t>Depending on details of memory bus, requested data block may arrive asynchronously with respect to request.  In this case, cache controller receives block and places it in appropriate spot in cache.</a:t>
            </a:r>
          </a:p>
          <a:p>
            <a:pPr lvl="0"/>
            <a:r>
              <a:rPr lang="en-US" dirty="0" smtClean="0"/>
              <a:t>Provides ability for the processor to specify certain regions of memory as “</a:t>
            </a:r>
            <a:r>
              <a:rPr lang="en-US" dirty="0" err="1" smtClean="0"/>
              <a:t>uncachable</a:t>
            </a:r>
            <a:r>
              <a:rPr lang="en-US" dirty="0" smtClean="0"/>
              <a:t>.”</a:t>
            </a: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9.18 Virtually Indexed Physically Tagged Cache</a:t>
            </a:r>
            <a:endParaRPr lang="en-US" dirty="0"/>
          </a:p>
        </p:txBody>
      </p:sp>
      <p:sp>
        <p:nvSpPr>
          <p:cNvPr id="35870"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35841" name="Group 1"/>
          <p:cNvGrpSpPr>
            <a:grpSpLocks noChangeAspect="1"/>
          </p:cNvGrpSpPr>
          <p:nvPr/>
        </p:nvGrpSpPr>
        <p:grpSpPr bwMode="auto">
          <a:xfrm>
            <a:off x="1457130" y="1512118"/>
            <a:ext cx="5595179" cy="4949748"/>
            <a:chOff x="2808" y="5550"/>
            <a:chExt cx="7598" cy="6915"/>
          </a:xfrm>
        </p:grpSpPr>
        <p:sp>
          <p:nvSpPr>
            <p:cNvPr id="35869" name="AutoShape 29"/>
            <p:cNvSpPr>
              <a:spLocks noChangeAspect="1" noChangeArrowheads="1" noTextEdit="1"/>
            </p:cNvSpPr>
            <p:nvPr/>
          </p:nvSpPr>
          <p:spPr bwMode="auto">
            <a:xfrm>
              <a:off x="2808" y="5550"/>
              <a:ext cx="7598" cy="6915"/>
            </a:xfrm>
            <a:prstGeom prst="rect">
              <a:avLst/>
            </a:prstGeom>
            <a:noFill/>
          </p:spPr>
          <p:txBody>
            <a:bodyPr vert="horz" wrap="square" lIns="91440" tIns="45720" rIns="91440" bIns="45720" numCol="1" anchor="t" anchorCtr="0" compatLnSpc="1">
              <a:prstTxWarp prst="textNoShape">
                <a:avLst/>
              </a:prstTxWarp>
            </a:bodyPr>
            <a:lstStyle/>
            <a:p>
              <a:endParaRPr lang="en-US" sz="3600"/>
            </a:p>
          </p:txBody>
        </p:sp>
        <p:grpSp>
          <p:nvGrpSpPr>
            <p:cNvPr id="35864" name="Group 24"/>
            <p:cNvGrpSpPr>
              <a:grpSpLocks/>
            </p:cNvGrpSpPr>
            <p:nvPr/>
          </p:nvGrpSpPr>
          <p:grpSpPr bwMode="auto">
            <a:xfrm>
              <a:off x="2808" y="5550"/>
              <a:ext cx="6361" cy="987"/>
              <a:chOff x="1555" y="1757"/>
              <a:chExt cx="3053" cy="461"/>
            </a:xfrm>
          </p:grpSpPr>
          <p:sp>
            <p:nvSpPr>
              <p:cNvPr id="35868" name="Rectangle 28"/>
              <p:cNvSpPr>
                <a:spLocks noChangeArrowheads="1"/>
              </p:cNvSpPr>
              <p:nvPr/>
            </p:nvSpPr>
            <p:spPr bwMode="auto">
              <a:xfrm>
                <a:off x="1555" y="1757"/>
                <a:ext cx="3053" cy="461"/>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3600"/>
              </a:p>
            </p:txBody>
          </p:sp>
          <p:sp>
            <p:nvSpPr>
              <p:cNvPr id="35867" name="Line 27"/>
              <p:cNvSpPr>
                <a:spLocks noChangeShapeType="1"/>
              </p:cNvSpPr>
              <p:nvPr/>
            </p:nvSpPr>
            <p:spPr bwMode="auto">
              <a:xfrm>
                <a:off x="2938" y="1757"/>
                <a:ext cx="0" cy="46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600"/>
              </a:p>
            </p:txBody>
          </p:sp>
          <p:sp>
            <p:nvSpPr>
              <p:cNvPr id="35866" name="Text Box 26"/>
              <p:cNvSpPr txBox="1">
                <a:spLocks noChangeArrowheads="1"/>
              </p:cNvSpPr>
              <p:nvPr/>
            </p:nvSpPr>
            <p:spPr bwMode="auto">
              <a:xfrm>
                <a:off x="3341" y="1871"/>
                <a:ext cx="1172" cy="231"/>
              </a:xfrm>
              <a:prstGeom prst="rect">
                <a:avLst/>
              </a:prstGeom>
              <a:noFill/>
              <a:ln w="9525">
                <a:noFill/>
                <a:miter lim="800000"/>
                <a:headEnd/>
                <a:tailEnd/>
              </a:ln>
            </p:spPr>
            <p:txBody>
              <a:bodyPr vert="horz" wrap="square" lIns="65151" tIns="32576" rIns="65151" bIns="32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Page offset       </a:t>
                </a:r>
                <a:endParaRPr kumimoji="0" lang="en-US" sz="3600" b="0" i="0" u="none" strike="noStrike" cap="none" normalizeH="0" baseline="0" smtClean="0">
                  <a:ln>
                    <a:noFill/>
                  </a:ln>
                  <a:solidFill>
                    <a:schemeClr val="tx1"/>
                  </a:solidFill>
                  <a:effectLst/>
                  <a:latin typeface="Arial" pitchFamily="34" charset="0"/>
                  <a:cs typeface="Arial" pitchFamily="34" charset="0"/>
                </a:endParaRPr>
              </a:p>
            </p:txBody>
          </p:sp>
          <p:sp>
            <p:nvSpPr>
              <p:cNvPr id="35865" name="Text Box 25"/>
              <p:cNvSpPr txBox="1">
                <a:spLocks noChangeArrowheads="1"/>
              </p:cNvSpPr>
              <p:nvPr/>
            </p:nvSpPr>
            <p:spPr bwMode="auto">
              <a:xfrm>
                <a:off x="1958" y="1872"/>
                <a:ext cx="572" cy="231"/>
              </a:xfrm>
              <a:prstGeom prst="rect">
                <a:avLst/>
              </a:prstGeom>
              <a:noFill/>
              <a:ln w="9525">
                <a:noFill/>
                <a:miter lim="800000"/>
                <a:headEnd/>
                <a:tailEnd/>
              </a:ln>
            </p:spPr>
            <p:txBody>
              <a:bodyPr vert="horz" wrap="square" lIns="65151" tIns="32576" rIns="65151" bIns="32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VPN    </a:t>
                </a:r>
                <a:endParaRPr kumimoji="0" lang="en-US" sz="3600" b="0" i="0" u="none" strike="noStrike" cap="none" normalizeH="0" baseline="0" smtClean="0">
                  <a:ln>
                    <a:noFill/>
                  </a:ln>
                  <a:solidFill>
                    <a:schemeClr val="tx1"/>
                  </a:solidFill>
                  <a:effectLst/>
                  <a:latin typeface="Arial" pitchFamily="34" charset="0"/>
                  <a:cs typeface="Arial" pitchFamily="34" charset="0"/>
                </a:endParaRPr>
              </a:p>
            </p:txBody>
          </p:sp>
        </p:grpSp>
        <p:sp>
          <p:nvSpPr>
            <p:cNvPr id="35863" name="Rectangle 23"/>
            <p:cNvSpPr>
              <a:spLocks noChangeArrowheads="1"/>
            </p:cNvSpPr>
            <p:nvPr/>
          </p:nvSpPr>
          <p:spPr bwMode="auto">
            <a:xfrm>
              <a:off x="2808" y="8110"/>
              <a:ext cx="2882" cy="1252"/>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3600"/>
            </a:p>
          </p:txBody>
        </p:sp>
        <p:sp>
          <p:nvSpPr>
            <p:cNvPr id="35862" name="Text Box 22"/>
            <p:cNvSpPr txBox="1">
              <a:spLocks noChangeArrowheads="1"/>
            </p:cNvSpPr>
            <p:nvPr/>
          </p:nvSpPr>
          <p:spPr bwMode="auto">
            <a:xfrm>
              <a:off x="3979" y="8537"/>
              <a:ext cx="823" cy="412"/>
            </a:xfrm>
            <a:prstGeom prst="rect">
              <a:avLst/>
            </a:prstGeom>
            <a:noFill/>
            <a:ln w="9525">
              <a:noFill/>
              <a:miter lim="800000"/>
              <a:headEnd/>
              <a:tailEnd/>
            </a:ln>
          </p:spPr>
          <p:txBody>
            <a:bodyPr vert="horz" wrap="square" lIns="65151" tIns="32576" rIns="65151" bIns="32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TLB  </a:t>
              </a:r>
              <a:endParaRPr kumimoji="0" lang="en-US" sz="3600" b="0" i="0" u="none" strike="noStrike" cap="none" normalizeH="0" baseline="0" smtClean="0">
                <a:ln>
                  <a:noFill/>
                </a:ln>
                <a:solidFill>
                  <a:schemeClr val="tx1"/>
                </a:solidFill>
                <a:effectLst/>
                <a:latin typeface="Arial" pitchFamily="34" charset="0"/>
                <a:cs typeface="Arial" pitchFamily="34" charset="0"/>
              </a:endParaRPr>
            </a:p>
          </p:txBody>
        </p:sp>
        <p:sp>
          <p:nvSpPr>
            <p:cNvPr id="35861" name="Line 21"/>
            <p:cNvSpPr>
              <a:spLocks noChangeShapeType="1"/>
            </p:cNvSpPr>
            <p:nvPr/>
          </p:nvSpPr>
          <p:spPr bwMode="auto">
            <a:xfrm>
              <a:off x="4235" y="6537"/>
              <a:ext cx="17" cy="1573"/>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3600"/>
            </a:p>
          </p:txBody>
        </p:sp>
        <p:sp>
          <p:nvSpPr>
            <p:cNvPr id="35860" name="Rectangle 20"/>
            <p:cNvSpPr>
              <a:spLocks noChangeArrowheads="1"/>
            </p:cNvSpPr>
            <p:nvPr/>
          </p:nvSpPr>
          <p:spPr bwMode="auto">
            <a:xfrm>
              <a:off x="7619" y="7579"/>
              <a:ext cx="2450" cy="1783"/>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3600"/>
            </a:p>
          </p:txBody>
        </p:sp>
        <p:sp>
          <p:nvSpPr>
            <p:cNvPr id="35859" name="Text Box 19"/>
            <p:cNvSpPr txBox="1">
              <a:spLocks noChangeArrowheads="1"/>
            </p:cNvSpPr>
            <p:nvPr/>
          </p:nvSpPr>
          <p:spPr bwMode="auto">
            <a:xfrm>
              <a:off x="8298" y="8332"/>
              <a:ext cx="1133" cy="411"/>
            </a:xfrm>
            <a:prstGeom prst="rect">
              <a:avLst/>
            </a:prstGeom>
            <a:noFill/>
            <a:ln w="9525">
              <a:noFill/>
              <a:miter lim="800000"/>
              <a:headEnd/>
              <a:tailEnd/>
            </a:ln>
          </p:spPr>
          <p:txBody>
            <a:bodyPr vert="horz" wrap="square" lIns="65151" tIns="32576" rIns="65151" bIns="32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Cache   </a:t>
              </a:r>
              <a:endParaRPr kumimoji="0" lang="en-US" sz="3600" b="0" i="0" u="none" strike="noStrike" cap="none" normalizeH="0" baseline="0" smtClean="0">
                <a:ln>
                  <a:noFill/>
                </a:ln>
                <a:solidFill>
                  <a:schemeClr val="tx1"/>
                </a:solidFill>
                <a:effectLst/>
                <a:latin typeface="Arial" pitchFamily="34" charset="0"/>
                <a:cs typeface="Arial" pitchFamily="34" charset="0"/>
              </a:endParaRPr>
            </a:p>
          </p:txBody>
        </p:sp>
        <p:sp>
          <p:nvSpPr>
            <p:cNvPr id="35858" name="Line 18"/>
            <p:cNvSpPr>
              <a:spLocks noChangeShapeType="1"/>
            </p:cNvSpPr>
            <p:nvPr/>
          </p:nvSpPr>
          <p:spPr bwMode="auto">
            <a:xfrm>
              <a:off x="7052" y="8537"/>
              <a:ext cx="567"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3600"/>
            </a:p>
          </p:txBody>
        </p:sp>
        <p:sp>
          <p:nvSpPr>
            <p:cNvPr id="35857" name="Line 17"/>
            <p:cNvSpPr>
              <a:spLocks noChangeShapeType="1"/>
            </p:cNvSpPr>
            <p:nvPr/>
          </p:nvSpPr>
          <p:spPr bwMode="auto">
            <a:xfrm flipV="1">
              <a:off x="7052" y="6537"/>
              <a:ext cx="0" cy="20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600"/>
            </a:p>
          </p:txBody>
        </p:sp>
        <p:sp>
          <p:nvSpPr>
            <p:cNvPr id="35856" name="Line 16"/>
            <p:cNvSpPr>
              <a:spLocks noChangeShapeType="1"/>
            </p:cNvSpPr>
            <p:nvPr/>
          </p:nvSpPr>
          <p:spPr bwMode="auto">
            <a:xfrm>
              <a:off x="8298" y="9362"/>
              <a:ext cx="0" cy="12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600"/>
            </a:p>
          </p:txBody>
        </p:sp>
        <p:sp>
          <p:nvSpPr>
            <p:cNvPr id="35855" name="Line 15"/>
            <p:cNvSpPr>
              <a:spLocks noChangeShapeType="1"/>
            </p:cNvSpPr>
            <p:nvPr/>
          </p:nvSpPr>
          <p:spPr bwMode="auto">
            <a:xfrm>
              <a:off x="9431" y="9362"/>
              <a:ext cx="0" cy="120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3600"/>
            </a:p>
          </p:txBody>
        </p:sp>
        <p:sp>
          <p:nvSpPr>
            <p:cNvPr id="35854" name="Rectangle 14"/>
            <p:cNvSpPr>
              <a:spLocks noChangeArrowheads="1"/>
            </p:cNvSpPr>
            <p:nvPr/>
          </p:nvSpPr>
          <p:spPr bwMode="auto">
            <a:xfrm>
              <a:off x="6319" y="10905"/>
              <a:ext cx="1300" cy="909"/>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3600"/>
            </a:p>
          </p:txBody>
        </p:sp>
        <p:sp>
          <p:nvSpPr>
            <p:cNvPr id="35853" name="Text Box 13"/>
            <p:cNvSpPr txBox="1">
              <a:spLocks noChangeArrowheads="1"/>
            </p:cNvSpPr>
            <p:nvPr/>
          </p:nvSpPr>
          <p:spPr bwMode="auto">
            <a:xfrm>
              <a:off x="6666" y="11160"/>
              <a:ext cx="648" cy="412"/>
            </a:xfrm>
            <a:prstGeom prst="rect">
              <a:avLst/>
            </a:prstGeom>
            <a:noFill/>
            <a:ln w="9525">
              <a:noFill/>
              <a:miter lim="800000"/>
              <a:headEnd/>
              <a:tailEnd/>
            </a:ln>
          </p:spPr>
          <p:txBody>
            <a:bodyPr vert="horz" wrap="square" lIns="65151" tIns="32576" rIns="65151" bIns="32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  </a:t>
              </a:r>
              <a:endParaRPr kumimoji="0" lang="en-US" sz="3600" b="0" i="0" u="none" strike="noStrike" cap="none" normalizeH="0" baseline="0" smtClean="0">
                <a:ln>
                  <a:noFill/>
                </a:ln>
                <a:solidFill>
                  <a:schemeClr val="tx1"/>
                </a:solidFill>
                <a:effectLst/>
                <a:latin typeface="Arial" pitchFamily="34" charset="0"/>
                <a:cs typeface="Arial" pitchFamily="34" charset="0"/>
              </a:endParaRPr>
            </a:p>
          </p:txBody>
        </p:sp>
        <p:sp>
          <p:nvSpPr>
            <p:cNvPr id="35852" name="Line 12"/>
            <p:cNvSpPr>
              <a:spLocks noChangeShapeType="1"/>
            </p:cNvSpPr>
            <p:nvPr/>
          </p:nvSpPr>
          <p:spPr bwMode="auto">
            <a:xfrm>
              <a:off x="4252" y="9362"/>
              <a:ext cx="0" cy="12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600"/>
            </a:p>
          </p:txBody>
        </p:sp>
        <p:sp>
          <p:nvSpPr>
            <p:cNvPr id="35851" name="Line 11"/>
            <p:cNvSpPr>
              <a:spLocks noChangeShapeType="1"/>
            </p:cNvSpPr>
            <p:nvPr/>
          </p:nvSpPr>
          <p:spPr bwMode="auto">
            <a:xfrm>
              <a:off x="4252" y="10562"/>
              <a:ext cx="2277"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600"/>
            </a:p>
          </p:txBody>
        </p:sp>
        <p:sp>
          <p:nvSpPr>
            <p:cNvPr id="35850" name="Line 10"/>
            <p:cNvSpPr>
              <a:spLocks noChangeShapeType="1"/>
            </p:cNvSpPr>
            <p:nvPr/>
          </p:nvSpPr>
          <p:spPr bwMode="auto">
            <a:xfrm>
              <a:off x="6529" y="10562"/>
              <a:ext cx="0" cy="343"/>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3600"/>
            </a:p>
          </p:txBody>
        </p:sp>
        <p:sp>
          <p:nvSpPr>
            <p:cNvPr id="35849" name="Line 9"/>
            <p:cNvSpPr>
              <a:spLocks noChangeShapeType="1"/>
            </p:cNvSpPr>
            <p:nvPr/>
          </p:nvSpPr>
          <p:spPr bwMode="auto">
            <a:xfrm flipH="1">
              <a:off x="7314" y="10562"/>
              <a:ext cx="984"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600"/>
            </a:p>
          </p:txBody>
        </p:sp>
        <p:sp>
          <p:nvSpPr>
            <p:cNvPr id="35848" name="Line 8"/>
            <p:cNvSpPr>
              <a:spLocks noChangeShapeType="1"/>
            </p:cNvSpPr>
            <p:nvPr/>
          </p:nvSpPr>
          <p:spPr bwMode="auto">
            <a:xfrm>
              <a:off x="7314" y="10562"/>
              <a:ext cx="0" cy="343"/>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3600"/>
            </a:p>
          </p:txBody>
        </p:sp>
        <p:sp>
          <p:nvSpPr>
            <p:cNvPr id="35847" name="Text Box 7"/>
            <p:cNvSpPr txBox="1">
              <a:spLocks noChangeArrowheads="1"/>
            </p:cNvSpPr>
            <p:nvPr/>
          </p:nvSpPr>
          <p:spPr bwMode="auto">
            <a:xfrm>
              <a:off x="4431" y="9703"/>
              <a:ext cx="852" cy="412"/>
            </a:xfrm>
            <a:prstGeom prst="rect">
              <a:avLst/>
            </a:prstGeom>
            <a:noFill/>
            <a:ln w="9525">
              <a:noFill/>
              <a:miter lim="800000"/>
              <a:headEnd/>
              <a:tailEnd/>
            </a:ln>
          </p:spPr>
          <p:txBody>
            <a:bodyPr vert="horz" wrap="square" lIns="65151" tIns="32576" rIns="65151" bIns="32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PFN  </a:t>
              </a:r>
              <a:endParaRPr kumimoji="0" lang="en-US" sz="3600" b="0" i="0" u="none" strike="noStrike" cap="none" normalizeH="0" baseline="0" smtClean="0">
                <a:ln>
                  <a:noFill/>
                </a:ln>
                <a:solidFill>
                  <a:schemeClr val="tx1"/>
                </a:solidFill>
                <a:effectLst/>
                <a:latin typeface="Arial" pitchFamily="34" charset="0"/>
                <a:cs typeface="Arial" pitchFamily="34" charset="0"/>
              </a:endParaRPr>
            </a:p>
          </p:txBody>
        </p:sp>
        <p:sp>
          <p:nvSpPr>
            <p:cNvPr id="35846" name="Text Box 6"/>
            <p:cNvSpPr txBox="1">
              <a:spLocks noChangeArrowheads="1"/>
            </p:cNvSpPr>
            <p:nvPr/>
          </p:nvSpPr>
          <p:spPr bwMode="auto">
            <a:xfrm>
              <a:off x="7498" y="9821"/>
              <a:ext cx="783" cy="411"/>
            </a:xfrm>
            <a:prstGeom prst="rect">
              <a:avLst/>
            </a:prstGeom>
            <a:noFill/>
            <a:ln w="9525">
              <a:noFill/>
              <a:miter lim="800000"/>
              <a:headEnd/>
              <a:tailEnd/>
            </a:ln>
          </p:spPr>
          <p:txBody>
            <a:bodyPr vert="horz" wrap="square" lIns="65151" tIns="32576" rIns="65151" bIns="32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Tag  </a:t>
              </a:r>
              <a:endParaRPr kumimoji="0" lang="en-US" sz="3600" b="0" i="0" u="none" strike="noStrike" cap="none" normalizeH="0" baseline="0" smtClean="0">
                <a:ln>
                  <a:noFill/>
                </a:ln>
                <a:solidFill>
                  <a:schemeClr val="tx1"/>
                </a:solidFill>
                <a:effectLst/>
                <a:latin typeface="Arial" pitchFamily="34" charset="0"/>
                <a:cs typeface="Arial" pitchFamily="34" charset="0"/>
              </a:endParaRPr>
            </a:p>
          </p:txBody>
        </p:sp>
        <p:sp>
          <p:nvSpPr>
            <p:cNvPr id="35845" name="Text Box 5"/>
            <p:cNvSpPr txBox="1">
              <a:spLocks noChangeArrowheads="1"/>
            </p:cNvSpPr>
            <p:nvPr/>
          </p:nvSpPr>
          <p:spPr bwMode="auto">
            <a:xfrm>
              <a:off x="9531" y="9821"/>
              <a:ext cx="875" cy="411"/>
            </a:xfrm>
            <a:prstGeom prst="rect">
              <a:avLst/>
            </a:prstGeom>
            <a:noFill/>
            <a:ln w="9525">
              <a:noFill/>
              <a:miter lim="800000"/>
              <a:headEnd/>
              <a:tailEnd/>
            </a:ln>
          </p:spPr>
          <p:txBody>
            <a:bodyPr vert="horz" wrap="square" lIns="65151" tIns="32576" rIns="65151" bIns="32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Data  </a:t>
              </a:r>
              <a:endParaRPr kumimoji="0" lang="en-US" sz="3600" b="0" i="0" u="none" strike="noStrike" cap="none" normalizeH="0" baseline="0" smtClean="0">
                <a:ln>
                  <a:noFill/>
                </a:ln>
                <a:solidFill>
                  <a:schemeClr val="tx1"/>
                </a:solidFill>
                <a:effectLst/>
                <a:latin typeface="Arial" pitchFamily="34" charset="0"/>
                <a:cs typeface="Arial" pitchFamily="34" charset="0"/>
              </a:endParaRPr>
            </a:p>
          </p:txBody>
        </p:sp>
        <p:sp>
          <p:nvSpPr>
            <p:cNvPr id="35844" name="Line 4"/>
            <p:cNvSpPr>
              <a:spLocks noChangeShapeType="1"/>
            </p:cNvSpPr>
            <p:nvPr/>
          </p:nvSpPr>
          <p:spPr bwMode="auto">
            <a:xfrm>
              <a:off x="7002" y="11814"/>
              <a:ext cx="0" cy="65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3600"/>
            </a:p>
          </p:txBody>
        </p:sp>
        <p:sp>
          <p:nvSpPr>
            <p:cNvPr id="35843" name="Text Box 3"/>
            <p:cNvSpPr txBox="1">
              <a:spLocks noChangeArrowheads="1"/>
            </p:cNvSpPr>
            <p:nvPr/>
          </p:nvSpPr>
          <p:spPr bwMode="auto">
            <a:xfrm>
              <a:off x="7194" y="11880"/>
              <a:ext cx="680" cy="412"/>
            </a:xfrm>
            <a:prstGeom prst="rect">
              <a:avLst/>
            </a:prstGeom>
            <a:noFill/>
            <a:ln w="9525">
              <a:noFill/>
              <a:miter lim="800000"/>
              <a:headEnd/>
              <a:tailEnd/>
            </a:ln>
          </p:spPr>
          <p:txBody>
            <a:bodyPr vert="horz" wrap="square" lIns="65151" tIns="32576" rIns="65151" bIns="32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Hit  </a:t>
              </a:r>
              <a:endParaRPr kumimoji="0" lang="en-US" sz="3600" b="0" i="0" u="none" strike="noStrike" cap="none" normalizeH="0" baseline="0" smtClean="0">
                <a:ln>
                  <a:noFill/>
                </a:ln>
                <a:solidFill>
                  <a:schemeClr val="tx1"/>
                </a:solidFill>
                <a:effectLst/>
                <a:latin typeface="Arial" pitchFamily="34" charset="0"/>
                <a:cs typeface="Arial" pitchFamily="34" charset="0"/>
              </a:endParaRPr>
            </a:p>
          </p:txBody>
        </p:sp>
        <p:sp>
          <p:nvSpPr>
            <p:cNvPr id="35842" name="Text Box 2"/>
            <p:cNvSpPr txBox="1">
              <a:spLocks noChangeArrowheads="1"/>
            </p:cNvSpPr>
            <p:nvPr/>
          </p:nvSpPr>
          <p:spPr bwMode="auto">
            <a:xfrm>
              <a:off x="6216" y="7012"/>
              <a:ext cx="978" cy="411"/>
            </a:xfrm>
            <a:prstGeom prst="rect">
              <a:avLst/>
            </a:prstGeom>
            <a:noFill/>
            <a:ln w="9525">
              <a:noFill/>
              <a:miter lim="800000"/>
              <a:headEnd/>
              <a:tailEnd/>
            </a:ln>
          </p:spPr>
          <p:txBody>
            <a:bodyPr vert="horz" wrap="square" lIns="65151" tIns="32576" rIns="65151" bIns="32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Index  </a:t>
              </a:r>
              <a:endParaRPr kumimoji="0" lang="en-US" sz="3600" b="0" i="0" u="none" strike="noStrike" cap="none" normalizeH="0" baseline="0" smtClean="0">
                <a:ln>
                  <a:noFill/>
                </a:ln>
                <a:solidFill>
                  <a:schemeClr val="tx1"/>
                </a:solidFill>
                <a:effectLst/>
                <a:latin typeface="Arial" pitchFamily="34" charset="0"/>
                <a:cs typeface="Arial" pitchFamily="34" charset="0"/>
              </a:endParaRPr>
            </a:p>
          </p:txBody>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9.19 Recap of Cache Design Considerations</a:t>
            </a:r>
            <a:endParaRPr lang="en-US" dirty="0"/>
          </a:p>
        </p:txBody>
      </p:sp>
      <p:sp>
        <p:nvSpPr>
          <p:cNvPr id="3" name="Content Placeholder 2"/>
          <p:cNvSpPr>
            <a:spLocks noGrp="1"/>
          </p:cNvSpPr>
          <p:nvPr>
            <p:ph idx="1"/>
          </p:nvPr>
        </p:nvSpPr>
        <p:spPr/>
        <p:txBody>
          <a:bodyPr>
            <a:normAutofit fontScale="70000" lnSpcReduction="20000"/>
          </a:bodyPr>
          <a:lstStyle/>
          <a:p>
            <a:pPr lvl="0"/>
            <a:r>
              <a:rPr lang="en-US" dirty="0" smtClean="0"/>
              <a:t>Principles of spatial and temporal locality </a:t>
            </a:r>
          </a:p>
          <a:p>
            <a:pPr lvl="0"/>
            <a:r>
              <a:rPr lang="en-US" dirty="0" smtClean="0"/>
              <a:t>Hit, miss, hit rate, miss rate, cycle time, hit time, miss penalty</a:t>
            </a:r>
          </a:p>
          <a:p>
            <a:pPr lvl="0"/>
            <a:r>
              <a:rPr lang="en-US" dirty="0" smtClean="0"/>
              <a:t>Multilevel caches and design considerations thereof</a:t>
            </a:r>
          </a:p>
          <a:p>
            <a:pPr lvl="0"/>
            <a:r>
              <a:rPr lang="en-US" dirty="0" smtClean="0"/>
              <a:t>Direct mapped caches</a:t>
            </a:r>
          </a:p>
          <a:p>
            <a:pPr lvl="0"/>
            <a:r>
              <a:rPr lang="en-US" dirty="0" smtClean="0"/>
              <a:t>Cache read/write algorithms</a:t>
            </a:r>
          </a:p>
          <a:p>
            <a:pPr lvl="0"/>
            <a:r>
              <a:rPr lang="en-US" dirty="0" smtClean="0"/>
              <a:t>Spatial locality and </a:t>
            </a:r>
            <a:r>
              <a:rPr lang="en-US" dirty="0" err="1" smtClean="0"/>
              <a:t>blocksize</a:t>
            </a:r>
            <a:endParaRPr lang="en-US" dirty="0" smtClean="0"/>
          </a:p>
          <a:p>
            <a:pPr lvl="0"/>
            <a:r>
              <a:rPr lang="en-US" dirty="0" smtClean="0"/>
              <a:t>Fully- and set-associative caches</a:t>
            </a:r>
          </a:p>
          <a:p>
            <a:pPr lvl="0"/>
            <a:r>
              <a:rPr lang="en-US" dirty="0" smtClean="0"/>
              <a:t>Considerations for I- and D-caches</a:t>
            </a:r>
          </a:p>
          <a:p>
            <a:pPr lvl="0"/>
            <a:r>
              <a:rPr lang="en-US" dirty="0" smtClean="0"/>
              <a:t>Cache replacement policy</a:t>
            </a:r>
          </a:p>
          <a:p>
            <a:pPr lvl="0"/>
            <a:r>
              <a:rPr lang="en-US" dirty="0" smtClean="0"/>
              <a:t>Types of misses </a:t>
            </a:r>
          </a:p>
          <a:p>
            <a:pPr lvl="0"/>
            <a:r>
              <a:rPr lang="en-US" dirty="0" smtClean="0"/>
              <a:t>TLB and caches</a:t>
            </a:r>
          </a:p>
          <a:p>
            <a:pPr lvl="0"/>
            <a:r>
              <a:rPr lang="en-US" dirty="0" smtClean="0"/>
              <a:t>Cache controller</a:t>
            </a:r>
          </a:p>
          <a:p>
            <a:pPr lvl="0"/>
            <a:r>
              <a:rPr lang="en-US" dirty="0" smtClean="0"/>
              <a:t>Virtually indexed physically tagged caches</a:t>
            </a:r>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9.20 Main memory design considerations</a:t>
            </a:r>
            <a:endParaRPr lang="en-US" dirty="0"/>
          </a:p>
        </p:txBody>
      </p:sp>
      <p:sp>
        <p:nvSpPr>
          <p:cNvPr id="3" name="Content Placeholder 2"/>
          <p:cNvSpPr>
            <a:spLocks noGrp="1"/>
          </p:cNvSpPr>
          <p:nvPr>
            <p:ph idx="1"/>
          </p:nvPr>
        </p:nvSpPr>
        <p:spPr/>
        <p:txBody>
          <a:bodyPr/>
          <a:lstStyle/>
          <a:p>
            <a:r>
              <a:rPr lang="en-US" dirty="0" smtClean="0"/>
              <a:t>A detailed analysis of a modern processors memory system is beyond the scope of the book</a:t>
            </a:r>
          </a:p>
          <a:p>
            <a:r>
              <a:rPr lang="en-US" dirty="0" smtClean="0"/>
              <a:t>However, we present some concepts to illustrate some of the types of designs one might find in practice</a:t>
            </a:r>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9.20.1 Simple main memory</a:t>
            </a:r>
            <a:endParaRPr lang="en-US" dirty="0"/>
          </a:p>
        </p:txBody>
      </p:sp>
      <p:sp>
        <p:nvSpPr>
          <p:cNvPr id="37910"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37889" name="Group 1"/>
          <p:cNvGrpSpPr>
            <a:grpSpLocks noChangeAspect="1"/>
          </p:cNvGrpSpPr>
          <p:nvPr/>
        </p:nvGrpSpPr>
        <p:grpSpPr bwMode="auto">
          <a:xfrm>
            <a:off x="1439544" y="1573846"/>
            <a:ext cx="6256747" cy="4769804"/>
            <a:chOff x="2452" y="4767"/>
            <a:chExt cx="6480" cy="4941"/>
          </a:xfrm>
        </p:grpSpPr>
        <p:sp>
          <p:nvSpPr>
            <p:cNvPr id="37909" name="AutoShape 21"/>
            <p:cNvSpPr>
              <a:spLocks noChangeAspect="1" noChangeArrowheads="1" noTextEdit="1"/>
            </p:cNvSpPr>
            <p:nvPr/>
          </p:nvSpPr>
          <p:spPr bwMode="auto">
            <a:xfrm>
              <a:off x="2452" y="4767"/>
              <a:ext cx="6480" cy="4941"/>
            </a:xfrm>
            <a:prstGeom prst="rect">
              <a:avLst/>
            </a:prstGeom>
            <a:noFill/>
          </p:spPr>
          <p:txBody>
            <a:bodyPr vert="horz" wrap="square" lIns="91440" tIns="45720" rIns="91440" bIns="45720" numCol="1" anchor="t" anchorCtr="0" compatLnSpc="1">
              <a:prstTxWarp prst="textNoShape">
                <a:avLst/>
              </a:prstTxWarp>
            </a:bodyPr>
            <a:lstStyle/>
            <a:p>
              <a:endParaRPr lang="en-US" sz="4000"/>
            </a:p>
          </p:txBody>
        </p:sp>
        <p:sp>
          <p:nvSpPr>
            <p:cNvPr id="37908" name="Oval 20"/>
            <p:cNvSpPr>
              <a:spLocks noChangeAspect="1" noChangeArrowheads="1"/>
            </p:cNvSpPr>
            <p:nvPr/>
          </p:nvSpPr>
          <p:spPr bwMode="auto">
            <a:xfrm>
              <a:off x="4559" y="4767"/>
              <a:ext cx="1215" cy="1215"/>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4000"/>
            </a:p>
          </p:txBody>
        </p:sp>
        <p:sp>
          <p:nvSpPr>
            <p:cNvPr id="37907" name="Text Box 19"/>
            <p:cNvSpPr txBox="1">
              <a:spLocks noChangeArrowheads="1"/>
            </p:cNvSpPr>
            <p:nvPr/>
          </p:nvSpPr>
          <p:spPr bwMode="auto">
            <a:xfrm>
              <a:off x="4884" y="5226"/>
              <a:ext cx="539" cy="270"/>
            </a:xfrm>
            <a:prstGeom prst="rect">
              <a:avLst/>
            </a:prstGeom>
            <a:noFill/>
            <a:ln w="9525">
              <a:noFill/>
              <a:miter lim="800000"/>
              <a:headEnd/>
              <a:tailEnd/>
            </a:ln>
          </p:spPr>
          <p:txBody>
            <a:bodyPr vert="horz" wrap="square" lIns="51435" tIns="25718" rIns="51435" bIns="257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CPU </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37906" name="Rectangle 18"/>
            <p:cNvSpPr>
              <a:spLocks noChangeArrowheads="1"/>
            </p:cNvSpPr>
            <p:nvPr/>
          </p:nvSpPr>
          <p:spPr bwMode="auto">
            <a:xfrm>
              <a:off x="7151" y="5091"/>
              <a:ext cx="1376" cy="566"/>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4000"/>
            </a:p>
          </p:txBody>
        </p:sp>
        <p:sp>
          <p:nvSpPr>
            <p:cNvPr id="37905" name="Text Box 17"/>
            <p:cNvSpPr txBox="1">
              <a:spLocks noChangeArrowheads="1"/>
            </p:cNvSpPr>
            <p:nvPr/>
          </p:nvSpPr>
          <p:spPr bwMode="auto">
            <a:xfrm>
              <a:off x="7474" y="5223"/>
              <a:ext cx="765" cy="270"/>
            </a:xfrm>
            <a:prstGeom prst="rect">
              <a:avLst/>
            </a:prstGeom>
            <a:noFill/>
            <a:ln w="9525">
              <a:noFill/>
              <a:miter lim="800000"/>
              <a:headEnd/>
              <a:tailEnd/>
            </a:ln>
          </p:spPr>
          <p:txBody>
            <a:bodyPr vert="horz" wrap="square" lIns="51435" tIns="25718" rIns="51435" bIns="257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Cache   </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37904" name="Rectangle 16"/>
            <p:cNvSpPr>
              <a:spLocks noChangeArrowheads="1"/>
            </p:cNvSpPr>
            <p:nvPr/>
          </p:nvSpPr>
          <p:spPr bwMode="auto">
            <a:xfrm>
              <a:off x="6825" y="8655"/>
              <a:ext cx="2025" cy="1053"/>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4000"/>
            </a:p>
          </p:txBody>
        </p:sp>
        <p:sp>
          <p:nvSpPr>
            <p:cNvPr id="37903" name="Line 15"/>
            <p:cNvSpPr>
              <a:spLocks noChangeShapeType="1"/>
            </p:cNvSpPr>
            <p:nvPr/>
          </p:nvSpPr>
          <p:spPr bwMode="auto">
            <a:xfrm>
              <a:off x="2452" y="7682"/>
              <a:ext cx="6480" cy="0"/>
            </a:xfrm>
            <a:prstGeom prst="line">
              <a:avLst/>
            </a:prstGeom>
            <a:noFill/>
            <a:ln w="381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4000"/>
            </a:p>
          </p:txBody>
        </p:sp>
        <p:sp>
          <p:nvSpPr>
            <p:cNvPr id="37902" name="Line 14"/>
            <p:cNvSpPr>
              <a:spLocks noChangeShapeType="1"/>
            </p:cNvSpPr>
            <p:nvPr/>
          </p:nvSpPr>
          <p:spPr bwMode="auto">
            <a:xfrm>
              <a:off x="2452" y="8169"/>
              <a:ext cx="6480" cy="0"/>
            </a:xfrm>
            <a:prstGeom prst="line">
              <a:avLst/>
            </a:prstGeom>
            <a:noFill/>
            <a:ln w="381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4000"/>
            </a:p>
          </p:txBody>
        </p:sp>
        <p:sp>
          <p:nvSpPr>
            <p:cNvPr id="37901" name="AutoShape 13"/>
            <p:cNvSpPr>
              <a:spLocks noChangeShapeType="1"/>
            </p:cNvSpPr>
            <p:nvPr/>
          </p:nvSpPr>
          <p:spPr bwMode="auto">
            <a:xfrm flipV="1">
              <a:off x="5774" y="5374"/>
              <a:ext cx="1377"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4000"/>
            </a:p>
          </p:txBody>
        </p:sp>
        <p:sp>
          <p:nvSpPr>
            <p:cNvPr id="37900" name="Line 12"/>
            <p:cNvSpPr>
              <a:spLocks noChangeShapeType="1"/>
            </p:cNvSpPr>
            <p:nvPr/>
          </p:nvSpPr>
          <p:spPr bwMode="auto">
            <a:xfrm>
              <a:off x="4882" y="5901"/>
              <a:ext cx="0" cy="178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4000"/>
            </a:p>
          </p:txBody>
        </p:sp>
        <p:sp>
          <p:nvSpPr>
            <p:cNvPr id="37899" name="Text Box 11"/>
            <p:cNvSpPr txBox="1">
              <a:spLocks noChangeArrowheads="1"/>
            </p:cNvSpPr>
            <p:nvPr/>
          </p:nvSpPr>
          <p:spPr bwMode="auto">
            <a:xfrm>
              <a:off x="4072" y="6518"/>
              <a:ext cx="1054" cy="270"/>
            </a:xfrm>
            <a:prstGeom prst="rect">
              <a:avLst/>
            </a:prstGeom>
            <a:noFill/>
            <a:ln w="9525">
              <a:noFill/>
              <a:miter lim="800000"/>
              <a:headEnd/>
              <a:tailEnd/>
            </a:ln>
          </p:spPr>
          <p:txBody>
            <a:bodyPr vert="horz" wrap="square" lIns="51435" tIns="25718" rIns="51435" bIns="257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Address</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37898" name="Line 10"/>
            <p:cNvSpPr>
              <a:spLocks noChangeShapeType="1"/>
            </p:cNvSpPr>
            <p:nvPr/>
          </p:nvSpPr>
          <p:spPr bwMode="auto">
            <a:xfrm>
              <a:off x="7312" y="7682"/>
              <a:ext cx="0" cy="973"/>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4000"/>
            </a:p>
          </p:txBody>
        </p:sp>
        <p:sp>
          <p:nvSpPr>
            <p:cNvPr id="37897" name="Line 9"/>
            <p:cNvSpPr>
              <a:spLocks noChangeShapeType="1"/>
            </p:cNvSpPr>
            <p:nvPr/>
          </p:nvSpPr>
          <p:spPr bwMode="auto">
            <a:xfrm>
              <a:off x="8122" y="8169"/>
              <a:ext cx="0" cy="486"/>
            </a:xfrm>
            <a:prstGeom prst="line">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sz="4000"/>
            </a:p>
          </p:txBody>
        </p:sp>
        <p:sp>
          <p:nvSpPr>
            <p:cNvPr id="37896" name="Text Box 8"/>
            <p:cNvSpPr txBox="1">
              <a:spLocks noChangeArrowheads="1"/>
            </p:cNvSpPr>
            <p:nvPr/>
          </p:nvSpPr>
          <p:spPr bwMode="auto">
            <a:xfrm>
              <a:off x="2532" y="7246"/>
              <a:ext cx="1610" cy="271"/>
            </a:xfrm>
            <a:prstGeom prst="rect">
              <a:avLst/>
            </a:prstGeom>
            <a:noFill/>
            <a:ln w="9525">
              <a:noFill/>
              <a:miter lim="800000"/>
              <a:headEnd/>
              <a:tailEnd/>
            </a:ln>
          </p:spPr>
          <p:txBody>
            <a:bodyPr vert="horz" wrap="square" lIns="51435" tIns="25718" rIns="51435" bIns="257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Address (32 bits)    </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37895" name="Text Box 7"/>
            <p:cNvSpPr txBox="1">
              <a:spLocks noChangeArrowheads="1"/>
            </p:cNvSpPr>
            <p:nvPr/>
          </p:nvSpPr>
          <p:spPr bwMode="auto">
            <a:xfrm>
              <a:off x="2534" y="7815"/>
              <a:ext cx="1321" cy="270"/>
            </a:xfrm>
            <a:prstGeom prst="rect">
              <a:avLst/>
            </a:prstGeom>
            <a:noFill/>
            <a:ln w="9525">
              <a:noFill/>
              <a:miter lim="800000"/>
              <a:headEnd/>
              <a:tailEnd/>
            </a:ln>
          </p:spPr>
          <p:txBody>
            <a:bodyPr vert="horz" wrap="square" lIns="51435" tIns="25718" rIns="51435" bIns="257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Data (32 bits)    </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37894" name="Line 6"/>
            <p:cNvSpPr>
              <a:spLocks noChangeShapeType="1"/>
            </p:cNvSpPr>
            <p:nvPr/>
          </p:nvSpPr>
          <p:spPr bwMode="auto">
            <a:xfrm>
              <a:off x="5610" y="5819"/>
              <a:ext cx="0" cy="2350"/>
            </a:xfrm>
            <a:prstGeom prst="line">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sz="4000"/>
            </a:p>
          </p:txBody>
        </p:sp>
        <p:sp>
          <p:nvSpPr>
            <p:cNvPr id="37893" name="Text Box 5"/>
            <p:cNvSpPr txBox="1">
              <a:spLocks noChangeArrowheads="1"/>
            </p:cNvSpPr>
            <p:nvPr/>
          </p:nvSpPr>
          <p:spPr bwMode="auto">
            <a:xfrm>
              <a:off x="5668" y="6522"/>
              <a:ext cx="591" cy="271"/>
            </a:xfrm>
            <a:prstGeom prst="rect">
              <a:avLst/>
            </a:prstGeom>
            <a:noFill/>
            <a:ln w="9525">
              <a:noFill/>
              <a:miter lim="800000"/>
              <a:headEnd/>
              <a:tailEnd/>
            </a:ln>
          </p:spPr>
          <p:txBody>
            <a:bodyPr vert="horz" wrap="square" lIns="51435" tIns="25718" rIns="51435" bIns="257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Data  </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37892" name="Line 4"/>
            <p:cNvSpPr>
              <a:spLocks noChangeShapeType="1"/>
            </p:cNvSpPr>
            <p:nvPr/>
          </p:nvSpPr>
          <p:spPr bwMode="auto">
            <a:xfrm>
              <a:off x="5610" y="7116"/>
              <a:ext cx="2269" cy="0"/>
            </a:xfrm>
            <a:prstGeom prst="line">
              <a:avLst/>
            </a:prstGeom>
            <a:noFill/>
            <a:ln w="9525">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en-US" sz="4000"/>
            </a:p>
          </p:txBody>
        </p:sp>
        <p:sp>
          <p:nvSpPr>
            <p:cNvPr id="37891" name="Line 3"/>
            <p:cNvSpPr>
              <a:spLocks noChangeShapeType="1"/>
            </p:cNvSpPr>
            <p:nvPr/>
          </p:nvSpPr>
          <p:spPr bwMode="auto">
            <a:xfrm>
              <a:off x="7879" y="5657"/>
              <a:ext cx="0" cy="1459"/>
            </a:xfrm>
            <a:prstGeom prst="line">
              <a:avLst/>
            </a:prstGeom>
            <a:noFill/>
            <a:ln w="9525">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en-US" sz="4000"/>
            </a:p>
          </p:txBody>
        </p:sp>
        <p:sp>
          <p:nvSpPr>
            <p:cNvPr id="37890" name="Text Box 2"/>
            <p:cNvSpPr txBox="1">
              <a:spLocks noChangeArrowheads="1"/>
            </p:cNvSpPr>
            <p:nvPr/>
          </p:nvSpPr>
          <p:spPr bwMode="auto">
            <a:xfrm>
              <a:off x="7198" y="9063"/>
              <a:ext cx="1620" cy="564"/>
            </a:xfrm>
            <a:prstGeom prst="rect">
              <a:avLst/>
            </a:prstGeom>
            <a:noFill/>
            <a:ln w="9525">
              <a:noFill/>
              <a:miter lim="800000"/>
              <a:headEnd/>
              <a:tailEnd/>
            </a:ln>
          </p:spPr>
          <p:txBody>
            <a:bodyPr vert="horz" wrap="square" lIns="51435" tIns="25718" rIns="51435" bIns="257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Main memory</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(32 bits wide)</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  </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9.20.2 Main memory and bus to match cache block size</a:t>
            </a:r>
            <a:endParaRPr lang="en-US" dirty="0"/>
          </a:p>
        </p:txBody>
      </p:sp>
      <p:sp>
        <p:nvSpPr>
          <p:cNvPr id="38934"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38913" name="Group 1"/>
          <p:cNvGrpSpPr>
            <a:grpSpLocks noChangeAspect="1"/>
          </p:cNvGrpSpPr>
          <p:nvPr/>
        </p:nvGrpSpPr>
        <p:grpSpPr bwMode="auto">
          <a:xfrm>
            <a:off x="1375925" y="1539180"/>
            <a:ext cx="6437158" cy="4907340"/>
            <a:chOff x="2675" y="3656"/>
            <a:chExt cx="6480" cy="4941"/>
          </a:xfrm>
        </p:grpSpPr>
        <p:sp>
          <p:nvSpPr>
            <p:cNvPr id="38933" name="AutoShape 21"/>
            <p:cNvSpPr>
              <a:spLocks noChangeAspect="1" noChangeArrowheads="1" noTextEdit="1"/>
            </p:cNvSpPr>
            <p:nvPr/>
          </p:nvSpPr>
          <p:spPr bwMode="auto">
            <a:xfrm>
              <a:off x="2675" y="3656"/>
              <a:ext cx="6480" cy="4941"/>
            </a:xfrm>
            <a:prstGeom prst="rect">
              <a:avLst/>
            </a:prstGeom>
            <a:noFill/>
          </p:spPr>
          <p:txBody>
            <a:bodyPr vert="horz" wrap="square" lIns="91440" tIns="45720" rIns="91440" bIns="45720" numCol="1" anchor="t" anchorCtr="0" compatLnSpc="1">
              <a:prstTxWarp prst="textNoShape">
                <a:avLst/>
              </a:prstTxWarp>
            </a:bodyPr>
            <a:lstStyle/>
            <a:p>
              <a:endParaRPr lang="en-US" sz="4000"/>
            </a:p>
          </p:txBody>
        </p:sp>
        <p:sp>
          <p:nvSpPr>
            <p:cNvPr id="38932" name="Oval 20"/>
            <p:cNvSpPr>
              <a:spLocks noChangeAspect="1" noChangeArrowheads="1"/>
            </p:cNvSpPr>
            <p:nvPr/>
          </p:nvSpPr>
          <p:spPr bwMode="auto">
            <a:xfrm>
              <a:off x="4782" y="3656"/>
              <a:ext cx="1215" cy="1215"/>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4000"/>
            </a:p>
          </p:txBody>
        </p:sp>
        <p:sp>
          <p:nvSpPr>
            <p:cNvPr id="38931" name="Text Box 19"/>
            <p:cNvSpPr txBox="1">
              <a:spLocks noChangeArrowheads="1"/>
            </p:cNvSpPr>
            <p:nvPr/>
          </p:nvSpPr>
          <p:spPr bwMode="auto">
            <a:xfrm>
              <a:off x="5107" y="4115"/>
              <a:ext cx="539" cy="270"/>
            </a:xfrm>
            <a:prstGeom prst="rect">
              <a:avLst/>
            </a:prstGeom>
            <a:noFill/>
            <a:ln w="9525">
              <a:noFill/>
              <a:miter lim="800000"/>
              <a:headEnd/>
              <a:tailEnd/>
            </a:ln>
          </p:spPr>
          <p:txBody>
            <a:bodyPr vert="horz" wrap="square" lIns="51435" tIns="25718" rIns="51435" bIns="257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CPU </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38930" name="Rectangle 18"/>
            <p:cNvSpPr>
              <a:spLocks noChangeArrowheads="1"/>
            </p:cNvSpPr>
            <p:nvPr/>
          </p:nvSpPr>
          <p:spPr bwMode="auto">
            <a:xfrm>
              <a:off x="7374" y="3980"/>
              <a:ext cx="1376" cy="566"/>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4000"/>
            </a:p>
          </p:txBody>
        </p:sp>
        <p:sp>
          <p:nvSpPr>
            <p:cNvPr id="38929" name="Text Box 17"/>
            <p:cNvSpPr txBox="1">
              <a:spLocks noChangeArrowheads="1"/>
            </p:cNvSpPr>
            <p:nvPr/>
          </p:nvSpPr>
          <p:spPr bwMode="auto">
            <a:xfrm>
              <a:off x="7697" y="4112"/>
              <a:ext cx="765" cy="270"/>
            </a:xfrm>
            <a:prstGeom prst="rect">
              <a:avLst/>
            </a:prstGeom>
            <a:noFill/>
            <a:ln w="9525">
              <a:noFill/>
              <a:miter lim="800000"/>
              <a:headEnd/>
              <a:tailEnd/>
            </a:ln>
          </p:spPr>
          <p:txBody>
            <a:bodyPr vert="horz" wrap="square" lIns="51435" tIns="25718" rIns="51435" bIns="257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Cache   </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38928" name="Rectangle 16"/>
            <p:cNvSpPr>
              <a:spLocks noChangeArrowheads="1"/>
            </p:cNvSpPr>
            <p:nvPr/>
          </p:nvSpPr>
          <p:spPr bwMode="auto">
            <a:xfrm>
              <a:off x="7048" y="7544"/>
              <a:ext cx="2025" cy="1053"/>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4000"/>
            </a:p>
          </p:txBody>
        </p:sp>
        <p:sp>
          <p:nvSpPr>
            <p:cNvPr id="38927" name="Text Box 15"/>
            <p:cNvSpPr txBox="1">
              <a:spLocks noChangeArrowheads="1"/>
            </p:cNvSpPr>
            <p:nvPr/>
          </p:nvSpPr>
          <p:spPr bwMode="auto">
            <a:xfrm>
              <a:off x="7355" y="7886"/>
              <a:ext cx="1800" cy="711"/>
            </a:xfrm>
            <a:prstGeom prst="rect">
              <a:avLst/>
            </a:prstGeom>
            <a:noFill/>
            <a:ln w="9525">
              <a:noFill/>
              <a:miter lim="800000"/>
              <a:headEnd/>
              <a:tailEnd/>
            </a:ln>
          </p:spPr>
          <p:txBody>
            <a:bodyPr vert="horz" wrap="square" lIns="51435" tIns="25718" rIns="51435" bIns="257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Main memory </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(128 bits wide)</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38926" name="Line 14"/>
            <p:cNvSpPr>
              <a:spLocks noChangeShapeType="1"/>
            </p:cNvSpPr>
            <p:nvPr/>
          </p:nvSpPr>
          <p:spPr bwMode="auto">
            <a:xfrm>
              <a:off x="2675" y="6571"/>
              <a:ext cx="6480" cy="0"/>
            </a:xfrm>
            <a:prstGeom prst="line">
              <a:avLst/>
            </a:prstGeom>
            <a:noFill/>
            <a:ln w="381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4000"/>
            </a:p>
          </p:txBody>
        </p:sp>
        <p:sp>
          <p:nvSpPr>
            <p:cNvPr id="38925" name="Line 13"/>
            <p:cNvSpPr>
              <a:spLocks noChangeShapeType="1"/>
            </p:cNvSpPr>
            <p:nvPr/>
          </p:nvSpPr>
          <p:spPr bwMode="auto">
            <a:xfrm>
              <a:off x="2675" y="7058"/>
              <a:ext cx="6480" cy="0"/>
            </a:xfrm>
            <a:prstGeom prst="line">
              <a:avLst/>
            </a:prstGeom>
            <a:noFill/>
            <a:ln w="381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4000"/>
            </a:p>
          </p:txBody>
        </p:sp>
        <p:sp>
          <p:nvSpPr>
            <p:cNvPr id="38924" name="AutoShape 12"/>
            <p:cNvSpPr>
              <a:spLocks noChangeShapeType="1"/>
            </p:cNvSpPr>
            <p:nvPr/>
          </p:nvSpPr>
          <p:spPr bwMode="auto">
            <a:xfrm flipV="1">
              <a:off x="5997" y="4263"/>
              <a:ext cx="1377"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4000"/>
            </a:p>
          </p:txBody>
        </p:sp>
        <p:sp>
          <p:nvSpPr>
            <p:cNvPr id="38923" name="Line 11"/>
            <p:cNvSpPr>
              <a:spLocks noChangeShapeType="1"/>
            </p:cNvSpPr>
            <p:nvPr/>
          </p:nvSpPr>
          <p:spPr bwMode="auto">
            <a:xfrm>
              <a:off x="5105" y="4790"/>
              <a:ext cx="0" cy="178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4000"/>
            </a:p>
          </p:txBody>
        </p:sp>
        <p:sp>
          <p:nvSpPr>
            <p:cNvPr id="38922" name="Text Box 10"/>
            <p:cNvSpPr txBox="1">
              <a:spLocks noChangeArrowheads="1"/>
            </p:cNvSpPr>
            <p:nvPr/>
          </p:nvSpPr>
          <p:spPr bwMode="auto">
            <a:xfrm>
              <a:off x="4295" y="5407"/>
              <a:ext cx="1054" cy="270"/>
            </a:xfrm>
            <a:prstGeom prst="rect">
              <a:avLst/>
            </a:prstGeom>
            <a:noFill/>
            <a:ln w="9525">
              <a:noFill/>
              <a:miter lim="800000"/>
              <a:headEnd/>
              <a:tailEnd/>
            </a:ln>
          </p:spPr>
          <p:txBody>
            <a:bodyPr vert="horz" wrap="square" lIns="51435" tIns="25718" rIns="51435" bIns="257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Address</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38921" name="Line 9"/>
            <p:cNvSpPr>
              <a:spLocks noChangeShapeType="1"/>
            </p:cNvSpPr>
            <p:nvPr/>
          </p:nvSpPr>
          <p:spPr bwMode="auto">
            <a:xfrm>
              <a:off x="7535" y="6571"/>
              <a:ext cx="0" cy="973"/>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4000"/>
            </a:p>
          </p:txBody>
        </p:sp>
        <p:sp>
          <p:nvSpPr>
            <p:cNvPr id="38920" name="Line 8"/>
            <p:cNvSpPr>
              <a:spLocks noChangeShapeType="1"/>
            </p:cNvSpPr>
            <p:nvPr/>
          </p:nvSpPr>
          <p:spPr bwMode="auto">
            <a:xfrm>
              <a:off x="8345" y="7058"/>
              <a:ext cx="0" cy="486"/>
            </a:xfrm>
            <a:prstGeom prst="line">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sz="4000"/>
            </a:p>
          </p:txBody>
        </p:sp>
        <p:sp>
          <p:nvSpPr>
            <p:cNvPr id="38919" name="Text Box 7"/>
            <p:cNvSpPr txBox="1">
              <a:spLocks noChangeArrowheads="1"/>
            </p:cNvSpPr>
            <p:nvPr/>
          </p:nvSpPr>
          <p:spPr bwMode="auto">
            <a:xfrm>
              <a:off x="2755" y="6135"/>
              <a:ext cx="1610" cy="271"/>
            </a:xfrm>
            <a:prstGeom prst="rect">
              <a:avLst/>
            </a:prstGeom>
            <a:noFill/>
            <a:ln w="9525">
              <a:noFill/>
              <a:miter lim="800000"/>
              <a:headEnd/>
              <a:tailEnd/>
            </a:ln>
          </p:spPr>
          <p:txBody>
            <a:bodyPr vert="horz" wrap="square" lIns="51435" tIns="25718" rIns="51435" bIns="257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Address (32 bits)    </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38918" name="Text Box 6"/>
            <p:cNvSpPr txBox="1">
              <a:spLocks noChangeArrowheads="1"/>
            </p:cNvSpPr>
            <p:nvPr/>
          </p:nvSpPr>
          <p:spPr bwMode="auto">
            <a:xfrm>
              <a:off x="2757" y="6704"/>
              <a:ext cx="1408" cy="270"/>
            </a:xfrm>
            <a:prstGeom prst="rect">
              <a:avLst/>
            </a:prstGeom>
            <a:noFill/>
            <a:ln w="9525">
              <a:noFill/>
              <a:miter lim="800000"/>
              <a:headEnd/>
              <a:tailEnd/>
            </a:ln>
          </p:spPr>
          <p:txBody>
            <a:bodyPr vert="horz" wrap="square" lIns="51435" tIns="25718" rIns="51435" bIns="257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Data (128 bits)    </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38917" name="Line 5"/>
            <p:cNvSpPr>
              <a:spLocks noChangeShapeType="1"/>
            </p:cNvSpPr>
            <p:nvPr/>
          </p:nvSpPr>
          <p:spPr bwMode="auto">
            <a:xfrm>
              <a:off x="5833" y="4708"/>
              <a:ext cx="0" cy="2350"/>
            </a:xfrm>
            <a:prstGeom prst="line">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sz="4000"/>
            </a:p>
          </p:txBody>
        </p:sp>
        <p:sp>
          <p:nvSpPr>
            <p:cNvPr id="38916" name="Text Box 4"/>
            <p:cNvSpPr txBox="1">
              <a:spLocks noChangeArrowheads="1"/>
            </p:cNvSpPr>
            <p:nvPr/>
          </p:nvSpPr>
          <p:spPr bwMode="auto">
            <a:xfrm>
              <a:off x="5891" y="5411"/>
              <a:ext cx="591" cy="271"/>
            </a:xfrm>
            <a:prstGeom prst="rect">
              <a:avLst/>
            </a:prstGeom>
            <a:noFill/>
            <a:ln w="9525">
              <a:noFill/>
              <a:miter lim="800000"/>
              <a:headEnd/>
              <a:tailEnd/>
            </a:ln>
          </p:spPr>
          <p:txBody>
            <a:bodyPr vert="horz" wrap="square" lIns="51435" tIns="25718" rIns="51435" bIns="257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Data  </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38915" name="Line 3"/>
            <p:cNvSpPr>
              <a:spLocks noChangeShapeType="1"/>
            </p:cNvSpPr>
            <p:nvPr/>
          </p:nvSpPr>
          <p:spPr bwMode="auto">
            <a:xfrm>
              <a:off x="5833" y="6005"/>
              <a:ext cx="2269" cy="0"/>
            </a:xfrm>
            <a:prstGeom prst="line">
              <a:avLst/>
            </a:prstGeom>
            <a:noFill/>
            <a:ln w="9525">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en-US" sz="4000"/>
            </a:p>
          </p:txBody>
        </p:sp>
        <p:sp>
          <p:nvSpPr>
            <p:cNvPr id="38914" name="Line 2"/>
            <p:cNvSpPr>
              <a:spLocks noChangeShapeType="1"/>
            </p:cNvSpPr>
            <p:nvPr/>
          </p:nvSpPr>
          <p:spPr bwMode="auto">
            <a:xfrm>
              <a:off x="8102" y="4546"/>
              <a:ext cx="0" cy="1459"/>
            </a:xfrm>
            <a:prstGeom prst="line">
              <a:avLst/>
            </a:prstGeom>
            <a:noFill/>
            <a:ln w="9525">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en-US" sz="4000"/>
            </a:p>
          </p:txBody>
        </p:sp>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9.20.3 Interleaved memory</a:t>
            </a:r>
            <a:endParaRPr lang="en-US" dirty="0"/>
          </a:p>
        </p:txBody>
      </p:sp>
      <p:sp>
        <p:nvSpPr>
          <p:cNvPr id="39973" name="Rectangle 3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39937" name="Group 1"/>
          <p:cNvGrpSpPr>
            <a:grpSpLocks noChangeAspect="1"/>
          </p:cNvGrpSpPr>
          <p:nvPr/>
        </p:nvGrpSpPr>
        <p:grpSpPr bwMode="auto">
          <a:xfrm>
            <a:off x="1384608" y="1555781"/>
            <a:ext cx="6364931" cy="4736865"/>
            <a:chOff x="2808" y="1926"/>
            <a:chExt cx="10633" cy="8141"/>
          </a:xfrm>
        </p:grpSpPr>
        <p:sp>
          <p:nvSpPr>
            <p:cNvPr id="39972" name="AutoShape 36"/>
            <p:cNvSpPr>
              <a:spLocks noChangeAspect="1" noChangeArrowheads="1" noTextEdit="1"/>
            </p:cNvSpPr>
            <p:nvPr/>
          </p:nvSpPr>
          <p:spPr bwMode="auto">
            <a:xfrm>
              <a:off x="2808" y="1926"/>
              <a:ext cx="10633" cy="8141"/>
            </a:xfrm>
            <a:prstGeom prst="rect">
              <a:avLst/>
            </a:prstGeom>
            <a:noFill/>
          </p:spPr>
          <p:txBody>
            <a:bodyPr vert="horz" wrap="square" lIns="91440" tIns="45720" rIns="91440" bIns="45720" numCol="1" anchor="t" anchorCtr="0" compatLnSpc="1">
              <a:prstTxWarp prst="textNoShape">
                <a:avLst/>
              </a:prstTxWarp>
            </a:bodyPr>
            <a:lstStyle/>
            <a:p>
              <a:endParaRPr lang="en-US" sz="3600"/>
            </a:p>
          </p:txBody>
        </p:sp>
        <p:sp>
          <p:nvSpPr>
            <p:cNvPr id="39971" name="Oval 35"/>
            <p:cNvSpPr>
              <a:spLocks noChangeAspect="1" noChangeArrowheads="1"/>
            </p:cNvSpPr>
            <p:nvPr/>
          </p:nvSpPr>
          <p:spPr bwMode="auto">
            <a:xfrm>
              <a:off x="3510" y="5445"/>
              <a:ext cx="1800" cy="1851"/>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3600"/>
            </a:p>
          </p:txBody>
        </p:sp>
        <p:sp>
          <p:nvSpPr>
            <p:cNvPr id="39970" name="Text Box 34"/>
            <p:cNvSpPr txBox="1">
              <a:spLocks noChangeArrowheads="1"/>
            </p:cNvSpPr>
            <p:nvPr/>
          </p:nvSpPr>
          <p:spPr bwMode="auto">
            <a:xfrm>
              <a:off x="3991" y="6143"/>
              <a:ext cx="800" cy="411"/>
            </a:xfrm>
            <a:prstGeom prst="rect">
              <a:avLst/>
            </a:prstGeom>
            <a:noFill/>
            <a:ln w="9525">
              <a:noFill/>
              <a:miter lim="800000"/>
              <a:headEnd/>
              <a:tailEnd/>
            </a:ln>
          </p:spPr>
          <p:txBody>
            <a:bodyPr vert="horz" wrap="square" lIns="46634" tIns="23318" rIns="46634" bIns="233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CPU </a:t>
              </a:r>
              <a:endParaRPr kumimoji="0" lang="en-US" sz="3600" b="0" i="0" u="none" strike="noStrike" cap="none" normalizeH="0" baseline="0" smtClean="0">
                <a:ln>
                  <a:noFill/>
                </a:ln>
                <a:solidFill>
                  <a:schemeClr val="tx1"/>
                </a:solidFill>
                <a:effectLst/>
                <a:latin typeface="Arial" pitchFamily="34" charset="0"/>
                <a:cs typeface="Arial" pitchFamily="34" charset="0"/>
              </a:endParaRPr>
            </a:p>
          </p:txBody>
        </p:sp>
        <p:sp>
          <p:nvSpPr>
            <p:cNvPr id="39969" name="Rectangle 33"/>
            <p:cNvSpPr>
              <a:spLocks noChangeArrowheads="1"/>
            </p:cNvSpPr>
            <p:nvPr/>
          </p:nvSpPr>
          <p:spPr bwMode="auto">
            <a:xfrm>
              <a:off x="8337" y="2366"/>
              <a:ext cx="3000" cy="1604"/>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3600"/>
            </a:p>
          </p:txBody>
        </p:sp>
        <p:sp>
          <p:nvSpPr>
            <p:cNvPr id="39968" name="Text Box 32"/>
            <p:cNvSpPr txBox="1">
              <a:spLocks noChangeArrowheads="1"/>
            </p:cNvSpPr>
            <p:nvPr/>
          </p:nvSpPr>
          <p:spPr bwMode="auto">
            <a:xfrm>
              <a:off x="8727" y="2983"/>
              <a:ext cx="2156" cy="698"/>
            </a:xfrm>
            <a:prstGeom prst="rect">
              <a:avLst/>
            </a:prstGeom>
            <a:noFill/>
            <a:ln w="9525">
              <a:noFill/>
              <a:miter lim="800000"/>
              <a:headEnd/>
              <a:tailEnd/>
            </a:ln>
          </p:spPr>
          <p:txBody>
            <a:bodyPr vert="horz" wrap="square" lIns="46634" tIns="23318" rIns="46634" bIns="233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Memory Bank M0</a:t>
              </a:r>
              <a:endParaRPr kumimoji="0" lang="en-US" sz="105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(32 bits wide)      </a:t>
              </a:r>
              <a:endParaRPr kumimoji="0" lang="en-US" sz="3600" b="0" i="0" u="none" strike="noStrike" cap="none" normalizeH="0" baseline="0" smtClean="0">
                <a:ln>
                  <a:noFill/>
                </a:ln>
                <a:solidFill>
                  <a:schemeClr val="tx1"/>
                </a:solidFill>
                <a:effectLst/>
                <a:latin typeface="Arial" pitchFamily="34" charset="0"/>
                <a:cs typeface="Arial" pitchFamily="34" charset="0"/>
              </a:endParaRPr>
            </a:p>
          </p:txBody>
        </p:sp>
        <p:sp>
          <p:nvSpPr>
            <p:cNvPr id="39967" name="Text Box 31"/>
            <p:cNvSpPr txBox="1">
              <a:spLocks noChangeArrowheads="1"/>
            </p:cNvSpPr>
            <p:nvPr/>
          </p:nvSpPr>
          <p:spPr bwMode="auto">
            <a:xfrm>
              <a:off x="5575" y="5486"/>
              <a:ext cx="1550" cy="698"/>
            </a:xfrm>
            <a:prstGeom prst="rect">
              <a:avLst/>
            </a:prstGeom>
            <a:noFill/>
            <a:ln w="9525">
              <a:noFill/>
              <a:miter lim="800000"/>
              <a:headEnd/>
              <a:tailEnd/>
            </a:ln>
          </p:spPr>
          <p:txBody>
            <a:bodyPr vert="horz" wrap="square" lIns="46634" tIns="23318" rIns="46634" bIns="233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Block </a:t>
              </a:r>
              <a:endParaRPr kumimoji="0" lang="en-US" sz="105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Address</a:t>
              </a:r>
              <a:endParaRPr kumimoji="0" lang="en-US" sz="3600" b="0" i="0" u="none" strike="noStrike" cap="none" normalizeH="0" baseline="0" smtClean="0">
                <a:ln>
                  <a:noFill/>
                </a:ln>
                <a:solidFill>
                  <a:schemeClr val="tx1"/>
                </a:solidFill>
                <a:effectLst/>
                <a:latin typeface="Arial" pitchFamily="34" charset="0"/>
                <a:cs typeface="Arial" pitchFamily="34" charset="0"/>
              </a:endParaRPr>
            </a:p>
          </p:txBody>
        </p:sp>
        <p:sp>
          <p:nvSpPr>
            <p:cNvPr id="39966" name="Rectangle 30"/>
            <p:cNvSpPr>
              <a:spLocks noChangeArrowheads="1"/>
            </p:cNvSpPr>
            <p:nvPr/>
          </p:nvSpPr>
          <p:spPr bwMode="auto">
            <a:xfrm>
              <a:off x="8354" y="4457"/>
              <a:ext cx="3000" cy="1605"/>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3600"/>
            </a:p>
          </p:txBody>
        </p:sp>
        <p:sp>
          <p:nvSpPr>
            <p:cNvPr id="39965" name="Text Box 29"/>
            <p:cNvSpPr txBox="1">
              <a:spLocks noChangeArrowheads="1"/>
            </p:cNvSpPr>
            <p:nvPr/>
          </p:nvSpPr>
          <p:spPr bwMode="auto">
            <a:xfrm>
              <a:off x="8744" y="5074"/>
              <a:ext cx="2155" cy="699"/>
            </a:xfrm>
            <a:prstGeom prst="rect">
              <a:avLst/>
            </a:prstGeom>
            <a:noFill/>
            <a:ln w="9525">
              <a:noFill/>
              <a:miter lim="800000"/>
              <a:headEnd/>
              <a:tailEnd/>
            </a:ln>
          </p:spPr>
          <p:txBody>
            <a:bodyPr vert="horz" wrap="square" lIns="46634" tIns="23318" rIns="46634" bIns="233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Memory Bank M1</a:t>
              </a:r>
              <a:endParaRPr kumimoji="0" lang="en-US" sz="105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(32 bits wide)     </a:t>
              </a:r>
              <a:endParaRPr kumimoji="0" lang="en-US" sz="3600" b="0" i="0" u="none" strike="noStrike" cap="none" normalizeH="0" baseline="0" smtClean="0">
                <a:ln>
                  <a:noFill/>
                </a:ln>
                <a:solidFill>
                  <a:schemeClr val="tx1"/>
                </a:solidFill>
                <a:effectLst/>
                <a:latin typeface="Arial" pitchFamily="34" charset="0"/>
                <a:cs typeface="Arial" pitchFamily="34" charset="0"/>
              </a:endParaRPr>
            </a:p>
          </p:txBody>
        </p:sp>
        <p:sp>
          <p:nvSpPr>
            <p:cNvPr id="39964" name="Rectangle 28"/>
            <p:cNvSpPr>
              <a:spLocks noChangeArrowheads="1"/>
            </p:cNvSpPr>
            <p:nvPr/>
          </p:nvSpPr>
          <p:spPr bwMode="auto">
            <a:xfrm>
              <a:off x="8354" y="6370"/>
              <a:ext cx="3000" cy="1606"/>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3600"/>
            </a:p>
          </p:txBody>
        </p:sp>
        <p:sp>
          <p:nvSpPr>
            <p:cNvPr id="39963" name="Text Box 27"/>
            <p:cNvSpPr txBox="1">
              <a:spLocks noChangeArrowheads="1"/>
            </p:cNvSpPr>
            <p:nvPr/>
          </p:nvSpPr>
          <p:spPr bwMode="auto">
            <a:xfrm>
              <a:off x="8744" y="6987"/>
              <a:ext cx="2220" cy="699"/>
            </a:xfrm>
            <a:prstGeom prst="rect">
              <a:avLst/>
            </a:prstGeom>
            <a:noFill/>
            <a:ln w="9525">
              <a:noFill/>
              <a:miter lim="800000"/>
              <a:headEnd/>
              <a:tailEnd/>
            </a:ln>
          </p:spPr>
          <p:txBody>
            <a:bodyPr vert="horz" wrap="square" lIns="46634" tIns="23318" rIns="46634" bIns="233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Memory Bank M2 </a:t>
              </a:r>
              <a:endParaRPr kumimoji="0" lang="en-US" sz="105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(32 bits wide)   </a:t>
              </a:r>
              <a:endParaRPr kumimoji="0" lang="en-US" sz="3600" b="0" i="0" u="none" strike="noStrike" cap="none" normalizeH="0" baseline="0" smtClean="0">
                <a:ln>
                  <a:noFill/>
                </a:ln>
                <a:solidFill>
                  <a:schemeClr val="tx1"/>
                </a:solidFill>
                <a:effectLst/>
                <a:latin typeface="Arial" pitchFamily="34" charset="0"/>
                <a:cs typeface="Arial" pitchFamily="34" charset="0"/>
              </a:endParaRPr>
            </a:p>
          </p:txBody>
        </p:sp>
        <p:sp>
          <p:nvSpPr>
            <p:cNvPr id="39962" name="Rectangle 26"/>
            <p:cNvSpPr>
              <a:spLocks noChangeArrowheads="1"/>
            </p:cNvSpPr>
            <p:nvPr/>
          </p:nvSpPr>
          <p:spPr bwMode="auto">
            <a:xfrm>
              <a:off x="8370" y="8462"/>
              <a:ext cx="3000" cy="1605"/>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3600"/>
            </a:p>
          </p:txBody>
        </p:sp>
        <p:sp>
          <p:nvSpPr>
            <p:cNvPr id="39961" name="Text Box 25"/>
            <p:cNvSpPr txBox="1">
              <a:spLocks noChangeArrowheads="1"/>
            </p:cNvSpPr>
            <p:nvPr/>
          </p:nvSpPr>
          <p:spPr bwMode="auto">
            <a:xfrm>
              <a:off x="8760" y="9079"/>
              <a:ext cx="2156" cy="698"/>
            </a:xfrm>
            <a:prstGeom prst="rect">
              <a:avLst/>
            </a:prstGeom>
            <a:noFill/>
            <a:ln w="9525">
              <a:noFill/>
              <a:miter lim="800000"/>
              <a:headEnd/>
              <a:tailEnd/>
            </a:ln>
          </p:spPr>
          <p:txBody>
            <a:bodyPr vert="horz" wrap="square" lIns="46634" tIns="23318" rIns="46634" bIns="233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Memory Bank M3</a:t>
              </a:r>
              <a:endParaRPr kumimoji="0" lang="en-US" sz="105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(32 bits wide)    </a:t>
              </a:r>
              <a:endParaRPr kumimoji="0" lang="en-US" sz="3600" b="0" i="0" u="none" strike="noStrike" cap="none" normalizeH="0" baseline="0" smtClean="0">
                <a:ln>
                  <a:noFill/>
                </a:ln>
                <a:solidFill>
                  <a:schemeClr val="tx1"/>
                </a:solidFill>
                <a:effectLst/>
                <a:latin typeface="Arial" pitchFamily="34" charset="0"/>
                <a:cs typeface="Arial" pitchFamily="34" charset="0"/>
              </a:endParaRPr>
            </a:p>
          </p:txBody>
        </p:sp>
        <p:sp>
          <p:nvSpPr>
            <p:cNvPr id="39960" name="Line 24"/>
            <p:cNvSpPr>
              <a:spLocks noChangeShapeType="1"/>
            </p:cNvSpPr>
            <p:nvPr/>
          </p:nvSpPr>
          <p:spPr bwMode="auto">
            <a:xfrm>
              <a:off x="7125" y="3176"/>
              <a:ext cx="0" cy="600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600"/>
            </a:p>
          </p:txBody>
        </p:sp>
        <p:sp>
          <p:nvSpPr>
            <p:cNvPr id="39959" name="Line 23"/>
            <p:cNvSpPr>
              <a:spLocks noChangeShapeType="1"/>
            </p:cNvSpPr>
            <p:nvPr/>
          </p:nvSpPr>
          <p:spPr bwMode="auto">
            <a:xfrm>
              <a:off x="7125" y="3176"/>
              <a:ext cx="1212"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3600"/>
            </a:p>
          </p:txBody>
        </p:sp>
        <p:sp>
          <p:nvSpPr>
            <p:cNvPr id="39958" name="Line 22"/>
            <p:cNvSpPr>
              <a:spLocks noChangeShapeType="1"/>
            </p:cNvSpPr>
            <p:nvPr/>
          </p:nvSpPr>
          <p:spPr bwMode="auto">
            <a:xfrm>
              <a:off x="7125" y="5177"/>
              <a:ext cx="1212"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3600"/>
            </a:p>
          </p:txBody>
        </p:sp>
        <p:sp>
          <p:nvSpPr>
            <p:cNvPr id="39957" name="Line 21"/>
            <p:cNvSpPr>
              <a:spLocks noChangeShapeType="1"/>
            </p:cNvSpPr>
            <p:nvPr/>
          </p:nvSpPr>
          <p:spPr bwMode="auto">
            <a:xfrm>
              <a:off x="7125" y="6987"/>
              <a:ext cx="1212"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3600"/>
            </a:p>
          </p:txBody>
        </p:sp>
        <p:sp>
          <p:nvSpPr>
            <p:cNvPr id="39956" name="Line 20"/>
            <p:cNvSpPr>
              <a:spLocks noChangeShapeType="1"/>
            </p:cNvSpPr>
            <p:nvPr/>
          </p:nvSpPr>
          <p:spPr bwMode="auto">
            <a:xfrm>
              <a:off x="7125" y="9182"/>
              <a:ext cx="1212"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3600"/>
            </a:p>
          </p:txBody>
        </p:sp>
        <p:sp>
          <p:nvSpPr>
            <p:cNvPr id="39955" name="Line 19"/>
            <p:cNvSpPr>
              <a:spLocks noChangeShapeType="1"/>
            </p:cNvSpPr>
            <p:nvPr/>
          </p:nvSpPr>
          <p:spPr bwMode="auto">
            <a:xfrm>
              <a:off x="5310" y="6370"/>
              <a:ext cx="1815"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3600"/>
            </a:p>
          </p:txBody>
        </p:sp>
        <p:sp>
          <p:nvSpPr>
            <p:cNvPr id="39954" name="Line 18"/>
            <p:cNvSpPr>
              <a:spLocks noChangeShapeType="1"/>
            </p:cNvSpPr>
            <p:nvPr/>
          </p:nvSpPr>
          <p:spPr bwMode="auto">
            <a:xfrm flipH="1">
              <a:off x="12537" y="3176"/>
              <a:ext cx="0" cy="600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600"/>
            </a:p>
          </p:txBody>
        </p:sp>
        <p:sp>
          <p:nvSpPr>
            <p:cNvPr id="39953" name="Line 17"/>
            <p:cNvSpPr>
              <a:spLocks noChangeShapeType="1"/>
            </p:cNvSpPr>
            <p:nvPr/>
          </p:nvSpPr>
          <p:spPr bwMode="auto">
            <a:xfrm flipH="1">
              <a:off x="11324" y="3176"/>
              <a:ext cx="1213" cy="0"/>
            </a:xfrm>
            <a:prstGeom prst="line">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sz="3600"/>
            </a:p>
          </p:txBody>
        </p:sp>
        <p:sp>
          <p:nvSpPr>
            <p:cNvPr id="39952" name="Line 16"/>
            <p:cNvSpPr>
              <a:spLocks noChangeShapeType="1"/>
            </p:cNvSpPr>
            <p:nvPr/>
          </p:nvSpPr>
          <p:spPr bwMode="auto">
            <a:xfrm flipH="1">
              <a:off x="11324" y="5177"/>
              <a:ext cx="1213" cy="0"/>
            </a:xfrm>
            <a:prstGeom prst="line">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sz="3600"/>
            </a:p>
          </p:txBody>
        </p:sp>
        <p:sp>
          <p:nvSpPr>
            <p:cNvPr id="39951" name="Line 15"/>
            <p:cNvSpPr>
              <a:spLocks noChangeShapeType="1"/>
            </p:cNvSpPr>
            <p:nvPr/>
          </p:nvSpPr>
          <p:spPr bwMode="auto">
            <a:xfrm flipH="1">
              <a:off x="11324" y="6987"/>
              <a:ext cx="1213" cy="0"/>
            </a:xfrm>
            <a:prstGeom prst="line">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sz="3600"/>
            </a:p>
          </p:txBody>
        </p:sp>
        <p:sp>
          <p:nvSpPr>
            <p:cNvPr id="39950" name="Line 14"/>
            <p:cNvSpPr>
              <a:spLocks noChangeShapeType="1"/>
            </p:cNvSpPr>
            <p:nvPr/>
          </p:nvSpPr>
          <p:spPr bwMode="auto">
            <a:xfrm flipH="1">
              <a:off x="11324" y="9182"/>
              <a:ext cx="1213" cy="0"/>
            </a:xfrm>
            <a:prstGeom prst="line">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sz="3600"/>
            </a:p>
          </p:txBody>
        </p:sp>
        <p:sp>
          <p:nvSpPr>
            <p:cNvPr id="39949" name="Line 13"/>
            <p:cNvSpPr>
              <a:spLocks noChangeShapeType="1"/>
            </p:cNvSpPr>
            <p:nvPr/>
          </p:nvSpPr>
          <p:spPr bwMode="auto">
            <a:xfrm flipV="1">
              <a:off x="4425" y="1926"/>
              <a:ext cx="0" cy="351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600"/>
            </a:p>
          </p:txBody>
        </p:sp>
        <p:sp>
          <p:nvSpPr>
            <p:cNvPr id="39948" name="Line 12"/>
            <p:cNvSpPr>
              <a:spLocks noChangeShapeType="1"/>
            </p:cNvSpPr>
            <p:nvPr/>
          </p:nvSpPr>
          <p:spPr bwMode="auto">
            <a:xfrm>
              <a:off x="2808" y="1926"/>
              <a:ext cx="10633"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600"/>
            </a:p>
          </p:txBody>
        </p:sp>
        <p:sp>
          <p:nvSpPr>
            <p:cNvPr id="39947" name="Line 11"/>
            <p:cNvSpPr>
              <a:spLocks noChangeShapeType="1"/>
            </p:cNvSpPr>
            <p:nvPr/>
          </p:nvSpPr>
          <p:spPr bwMode="auto">
            <a:xfrm>
              <a:off x="13441" y="1926"/>
              <a:ext cx="0" cy="444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600"/>
            </a:p>
          </p:txBody>
        </p:sp>
        <p:sp>
          <p:nvSpPr>
            <p:cNvPr id="39946" name="Line 10"/>
            <p:cNvSpPr>
              <a:spLocks noChangeShapeType="1"/>
            </p:cNvSpPr>
            <p:nvPr/>
          </p:nvSpPr>
          <p:spPr bwMode="auto">
            <a:xfrm flipH="1">
              <a:off x="12537" y="6370"/>
              <a:ext cx="904" cy="0"/>
            </a:xfrm>
            <a:prstGeom prst="line">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sz="3600"/>
            </a:p>
          </p:txBody>
        </p:sp>
        <p:sp>
          <p:nvSpPr>
            <p:cNvPr id="39945" name="Text Box 9"/>
            <p:cNvSpPr txBox="1">
              <a:spLocks noChangeArrowheads="1"/>
            </p:cNvSpPr>
            <p:nvPr/>
          </p:nvSpPr>
          <p:spPr bwMode="auto">
            <a:xfrm>
              <a:off x="5754" y="2072"/>
              <a:ext cx="875" cy="411"/>
            </a:xfrm>
            <a:prstGeom prst="rect">
              <a:avLst/>
            </a:prstGeom>
            <a:noFill/>
            <a:ln w="9525">
              <a:noFill/>
              <a:miter lim="800000"/>
              <a:headEnd/>
              <a:tailEnd/>
            </a:ln>
          </p:spPr>
          <p:txBody>
            <a:bodyPr vert="horz" wrap="square" lIns="46634" tIns="23318" rIns="46634" bIns="233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Data  </a:t>
              </a:r>
              <a:endParaRPr kumimoji="0" lang="en-US" sz="3600" b="0" i="0" u="none" strike="noStrike" cap="none" normalizeH="0" baseline="0" smtClean="0">
                <a:ln>
                  <a:noFill/>
                </a:ln>
                <a:solidFill>
                  <a:schemeClr val="tx1"/>
                </a:solidFill>
                <a:effectLst/>
                <a:latin typeface="Arial" pitchFamily="34" charset="0"/>
                <a:cs typeface="Arial" pitchFamily="34" charset="0"/>
              </a:endParaRPr>
            </a:p>
          </p:txBody>
        </p:sp>
        <p:sp>
          <p:nvSpPr>
            <p:cNvPr id="39944" name="Text Box 8"/>
            <p:cNvSpPr txBox="1">
              <a:spLocks noChangeArrowheads="1"/>
            </p:cNvSpPr>
            <p:nvPr/>
          </p:nvSpPr>
          <p:spPr bwMode="auto">
            <a:xfrm>
              <a:off x="5454" y="6484"/>
              <a:ext cx="1261" cy="412"/>
            </a:xfrm>
            <a:prstGeom prst="rect">
              <a:avLst/>
            </a:prstGeom>
            <a:noFill/>
            <a:ln w="9525">
              <a:noFill/>
              <a:miter lim="800000"/>
              <a:headEnd/>
              <a:tailEnd/>
            </a:ln>
          </p:spPr>
          <p:txBody>
            <a:bodyPr vert="horz" wrap="square" lIns="46634" tIns="23318" rIns="46634" bIns="233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(32 bits)  </a:t>
              </a:r>
              <a:endParaRPr kumimoji="0" lang="en-US" sz="3600" b="0" i="0" u="none" strike="noStrike" cap="none" normalizeH="0" baseline="0" smtClean="0">
                <a:ln>
                  <a:noFill/>
                </a:ln>
                <a:solidFill>
                  <a:schemeClr val="tx1"/>
                </a:solidFill>
                <a:effectLst/>
                <a:latin typeface="Arial" pitchFamily="34" charset="0"/>
                <a:cs typeface="Arial" pitchFamily="34" charset="0"/>
              </a:endParaRPr>
            </a:p>
          </p:txBody>
        </p:sp>
        <p:sp>
          <p:nvSpPr>
            <p:cNvPr id="39943" name="Text Box 7"/>
            <p:cNvSpPr txBox="1">
              <a:spLocks noChangeArrowheads="1"/>
            </p:cNvSpPr>
            <p:nvPr/>
          </p:nvSpPr>
          <p:spPr bwMode="auto">
            <a:xfrm>
              <a:off x="5575" y="2483"/>
              <a:ext cx="1260" cy="412"/>
            </a:xfrm>
            <a:prstGeom prst="rect">
              <a:avLst/>
            </a:prstGeom>
            <a:noFill/>
            <a:ln w="9525">
              <a:noFill/>
              <a:miter lim="800000"/>
              <a:headEnd/>
              <a:tailEnd/>
            </a:ln>
          </p:spPr>
          <p:txBody>
            <a:bodyPr vert="horz" wrap="square" lIns="46634" tIns="23318" rIns="46634" bIns="233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(32 bits)  </a:t>
              </a:r>
              <a:endParaRPr kumimoji="0" lang="en-US" sz="3600" b="0" i="0" u="none" strike="noStrike" cap="none" normalizeH="0" baseline="0" smtClean="0">
                <a:ln>
                  <a:noFill/>
                </a:ln>
                <a:solidFill>
                  <a:schemeClr val="tx1"/>
                </a:solidFill>
                <a:effectLst/>
                <a:latin typeface="Arial" pitchFamily="34" charset="0"/>
                <a:cs typeface="Arial" pitchFamily="34" charset="0"/>
              </a:endParaRPr>
            </a:p>
          </p:txBody>
        </p:sp>
        <p:sp>
          <p:nvSpPr>
            <p:cNvPr id="39942" name="Rectangle 6"/>
            <p:cNvSpPr>
              <a:spLocks noChangeArrowheads="1"/>
            </p:cNvSpPr>
            <p:nvPr/>
          </p:nvSpPr>
          <p:spPr bwMode="auto">
            <a:xfrm>
              <a:off x="3510" y="8702"/>
              <a:ext cx="2065" cy="720"/>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3600"/>
            </a:p>
          </p:txBody>
        </p:sp>
        <p:sp>
          <p:nvSpPr>
            <p:cNvPr id="39941" name="Text Box 5"/>
            <p:cNvSpPr txBox="1">
              <a:spLocks noChangeArrowheads="1"/>
            </p:cNvSpPr>
            <p:nvPr/>
          </p:nvSpPr>
          <p:spPr bwMode="auto">
            <a:xfrm>
              <a:off x="3991" y="8907"/>
              <a:ext cx="1069" cy="412"/>
            </a:xfrm>
            <a:prstGeom prst="rect">
              <a:avLst/>
            </a:prstGeom>
            <a:noFill/>
            <a:ln w="9525">
              <a:noFill/>
              <a:miter lim="800000"/>
              <a:headEnd/>
              <a:tailEnd/>
            </a:ln>
          </p:spPr>
          <p:txBody>
            <a:bodyPr vert="horz" wrap="square" lIns="46634" tIns="23318" rIns="46634" bIns="233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Cache  </a:t>
              </a:r>
              <a:endParaRPr kumimoji="0" lang="en-US" sz="3600" b="0" i="0" u="none" strike="noStrike" cap="none" normalizeH="0" baseline="0" smtClean="0">
                <a:ln>
                  <a:noFill/>
                </a:ln>
                <a:solidFill>
                  <a:schemeClr val="tx1"/>
                </a:solidFill>
                <a:effectLst/>
                <a:latin typeface="Arial" pitchFamily="34" charset="0"/>
                <a:cs typeface="Arial" pitchFamily="34" charset="0"/>
              </a:endParaRPr>
            </a:p>
          </p:txBody>
        </p:sp>
        <p:sp>
          <p:nvSpPr>
            <p:cNvPr id="39940" name="Line 4"/>
            <p:cNvSpPr>
              <a:spLocks noChangeShapeType="1"/>
            </p:cNvSpPr>
            <p:nvPr/>
          </p:nvSpPr>
          <p:spPr bwMode="auto">
            <a:xfrm>
              <a:off x="2808" y="1926"/>
              <a:ext cx="0" cy="715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600"/>
            </a:p>
          </p:txBody>
        </p:sp>
        <p:sp>
          <p:nvSpPr>
            <p:cNvPr id="39939" name="Line 3"/>
            <p:cNvSpPr>
              <a:spLocks noChangeShapeType="1"/>
            </p:cNvSpPr>
            <p:nvPr/>
          </p:nvSpPr>
          <p:spPr bwMode="auto">
            <a:xfrm>
              <a:off x="2808" y="9079"/>
              <a:ext cx="702" cy="0"/>
            </a:xfrm>
            <a:prstGeom prst="line">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sz="3600"/>
            </a:p>
          </p:txBody>
        </p:sp>
        <p:sp>
          <p:nvSpPr>
            <p:cNvPr id="39938" name="Line 2"/>
            <p:cNvSpPr>
              <a:spLocks noChangeShapeType="1"/>
            </p:cNvSpPr>
            <p:nvPr/>
          </p:nvSpPr>
          <p:spPr bwMode="auto">
            <a:xfrm>
              <a:off x="4425" y="7296"/>
              <a:ext cx="0" cy="1406"/>
            </a:xfrm>
            <a:prstGeom prst="line">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sz="3600"/>
            </a:p>
          </p:txBody>
        </p:sp>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9.21 Elements of a modern main memory systems</a:t>
            </a:r>
            <a:endParaRPr lang="en-US" dirty="0"/>
          </a:p>
        </p:txBody>
      </p:sp>
      <p:pic>
        <p:nvPicPr>
          <p:cNvPr id="40961" name="Object 2"/>
          <p:cNvPicPr>
            <a:picLocks noChangeAspect="1" noChangeArrowheads="1"/>
          </p:cNvPicPr>
          <p:nvPr/>
        </p:nvPicPr>
        <p:blipFill>
          <a:blip r:embed="rId2"/>
          <a:srcRect t="-1640" b="-235"/>
          <a:stretch>
            <a:fillRect/>
          </a:stretch>
        </p:blipFill>
        <p:spPr bwMode="auto">
          <a:xfrm>
            <a:off x="640080" y="1669098"/>
            <a:ext cx="6903720" cy="4613134"/>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9.21 Elements of a modern main memory systems</a:t>
            </a:r>
            <a:endParaRPr lang="en-US" dirty="0"/>
          </a:p>
        </p:txBody>
      </p:sp>
      <p:pic>
        <p:nvPicPr>
          <p:cNvPr id="95234" name="Object 3"/>
          <p:cNvPicPr>
            <a:picLocks noChangeAspect="1" noChangeArrowheads="1"/>
          </p:cNvPicPr>
          <p:nvPr/>
        </p:nvPicPr>
        <p:blipFill>
          <a:blip r:embed="rId2"/>
          <a:srcRect t="-1575" b="-224"/>
          <a:stretch>
            <a:fillRect/>
          </a:stretch>
        </p:blipFill>
        <p:spPr bwMode="auto">
          <a:xfrm>
            <a:off x="1469390" y="1943100"/>
            <a:ext cx="6280150" cy="4367756"/>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9.21 Elements of a modern main memory systems</a:t>
            </a:r>
            <a:endParaRPr lang="en-US" dirty="0"/>
          </a:p>
        </p:txBody>
      </p:sp>
      <p:pic>
        <p:nvPicPr>
          <p:cNvPr id="96258" name="Object 5"/>
          <p:cNvPicPr>
            <a:picLocks noChangeAspect="1" noChangeArrowheads="1"/>
          </p:cNvPicPr>
          <p:nvPr/>
        </p:nvPicPr>
        <p:blipFill>
          <a:blip r:embed="rId2"/>
          <a:srcRect t="-1077" b="-180"/>
          <a:stretch>
            <a:fillRect/>
          </a:stretch>
        </p:blipFill>
        <p:spPr bwMode="auto">
          <a:xfrm>
            <a:off x="1775778" y="1650999"/>
            <a:ext cx="5825172" cy="5043089"/>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2"/>
          <a:srcRect/>
          <a:stretch>
            <a:fillRect/>
          </a:stretch>
        </p:blipFill>
        <p:spPr bwMode="auto">
          <a:xfrm>
            <a:off x="-1" y="0"/>
            <a:ext cx="9144001" cy="6858000"/>
          </a:xfrm>
          <a:prstGeom prst="rect">
            <a:avLst/>
          </a:prstGeom>
          <a:noFill/>
          <a:ln w="9525">
            <a:noFill/>
            <a:miter lim="800000"/>
            <a:headEnd/>
            <a:tailEnd/>
          </a:ln>
          <a:effectLst/>
        </p:spPr>
      </p:pic>
      <p:sp>
        <p:nvSpPr>
          <p:cNvPr id="2" name="Title 1"/>
          <p:cNvSpPr>
            <a:spLocks noGrp="1"/>
          </p:cNvSpPr>
          <p:nvPr>
            <p:ph type="title"/>
          </p:nvPr>
        </p:nvSpPr>
        <p:spPr/>
        <p:txBody>
          <a:bodyPr/>
          <a:lstStyle/>
          <a:p>
            <a:pPr lvl="0"/>
            <a:r>
              <a:rPr lang="en-US" b="1" dirty="0" smtClean="0">
                <a:solidFill>
                  <a:srgbClr val="FFFF00"/>
                </a:solidFill>
              </a:rPr>
              <a:t>9.2 Principle of Locality</a:t>
            </a:r>
            <a:endParaRPr lang="en-US" b="1" dirty="0">
              <a:solidFill>
                <a:srgbClr val="FFFF00"/>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9.21.1 Page Mode DRAM</a:t>
            </a:r>
            <a:endParaRPr lang="en-US" dirty="0"/>
          </a:p>
        </p:txBody>
      </p:sp>
      <p:pic>
        <p:nvPicPr>
          <p:cNvPr id="41985" name="Object 6"/>
          <p:cNvPicPr>
            <a:picLocks noChangeArrowheads="1"/>
          </p:cNvPicPr>
          <p:nvPr/>
        </p:nvPicPr>
        <p:blipFill>
          <a:blip r:embed="rId2"/>
          <a:srcRect l="-729" t="-2914" r="-1154" b="-549"/>
          <a:stretch>
            <a:fillRect/>
          </a:stretch>
        </p:blipFill>
        <p:spPr bwMode="auto">
          <a:xfrm>
            <a:off x="847408" y="2085976"/>
            <a:ext cx="7370762" cy="3251834"/>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9.22 Performance implications of memory hierarchy</a:t>
            </a:r>
            <a:endParaRPr lang="en-US" dirty="0"/>
          </a:p>
        </p:txBody>
      </p:sp>
      <p:graphicFrame>
        <p:nvGraphicFramePr>
          <p:cNvPr id="4" name="Table 3"/>
          <p:cNvGraphicFramePr>
            <a:graphicFrameLocks noGrp="1"/>
          </p:cNvGraphicFramePr>
          <p:nvPr/>
        </p:nvGraphicFramePr>
        <p:xfrm>
          <a:off x="720090" y="1783082"/>
          <a:ext cx="7795260" cy="4801477"/>
        </p:xfrm>
        <a:graphic>
          <a:graphicData uri="http://schemas.openxmlformats.org/drawingml/2006/table">
            <a:tbl>
              <a:tblPr>
                <a:tableStyleId>{3C2FFA5D-87B4-456A-9821-1D502468CF0F}</a:tableStyleId>
              </a:tblPr>
              <a:tblGrid>
                <a:gridCol w="2598420"/>
                <a:gridCol w="2598420"/>
                <a:gridCol w="2598420"/>
              </a:tblGrid>
              <a:tr h="1010236">
                <a:tc>
                  <a:txBody>
                    <a:bodyPr/>
                    <a:lstStyle/>
                    <a:p>
                      <a:pPr marL="0" marR="0">
                        <a:spcBef>
                          <a:spcPts val="0"/>
                        </a:spcBef>
                        <a:spcAft>
                          <a:spcPts val="0"/>
                        </a:spcAft>
                      </a:pPr>
                      <a:r>
                        <a:rPr lang="en-US" sz="1800" dirty="0"/>
                        <a:t>Type of Memory</a:t>
                      </a:r>
                      <a:endParaRPr lang="en-US" sz="1800" dirty="0">
                        <a:latin typeface="Times New Roman"/>
                        <a:ea typeface="Times New Roman"/>
                      </a:endParaRPr>
                    </a:p>
                  </a:txBody>
                  <a:tcPr marL="68580" marR="68580" marT="0" marB="0"/>
                </a:tc>
                <a:tc>
                  <a:txBody>
                    <a:bodyPr/>
                    <a:lstStyle/>
                    <a:p>
                      <a:pPr marL="0" marR="0">
                        <a:spcBef>
                          <a:spcPts val="0"/>
                        </a:spcBef>
                        <a:spcAft>
                          <a:spcPts val="0"/>
                        </a:spcAft>
                      </a:pPr>
                      <a:r>
                        <a:rPr lang="en-US" sz="1800"/>
                        <a:t>Typical Size</a:t>
                      </a:r>
                      <a:endParaRPr lang="en-US" sz="1800">
                        <a:latin typeface="Times New Roman"/>
                        <a:ea typeface="Times New Roman"/>
                      </a:endParaRPr>
                    </a:p>
                  </a:txBody>
                  <a:tcPr marL="68580" marR="68580" marT="0" marB="0"/>
                </a:tc>
                <a:tc>
                  <a:txBody>
                    <a:bodyPr/>
                    <a:lstStyle/>
                    <a:p>
                      <a:pPr marL="0" marR="0">
                        <a:spcBef>
                          <a:spcPts val="0"/>
                        </a:spcBef>
                        <a:spcAft>
                          <a:spcPts val="0"/>
                        </a:spcAft>
                      </a:pPr>
                      <a:r>
                        <a:rPr lang="en-US" sz="1800"/>
                        <a:t>Approximate latency in </a:t>
                      </a:r>
                    </a:p>
                    <a:p>
                      <a:pPr marL="0" marR="0">
                        <a:spcBef>
                          <a:spcPts val="0"/>
                        </a:spcBef>
                        <a:spcAft>
                          <a:spcPts val="0"/>
                        </a:spcAft>
                      </a:pPr>
                      <a:r>
                        <a:rPr lang="en-US" sz="1800"/>
                        <a:t>CPU clock cycles to read </a:t>
                      </a:r>
                    </a:p>
                    <a:p>
                      <a:pPr marL="0" marR="0">
                        <a:spcBef>
                          <a:spcPts val="0"/>
                        </a:spcBef>
                        <a:spcAft>
                          <a:spcPts val="0"/>
                        </a:spcAft>
                      </a:pPr>
                      <a:r>
                        <a:rPr lang="en-US" sz="1800"/>
                        <a:t>one word of 4 bytes </a:t>
                      </a:r>
                      <a:endParaRPr lang="en-US" sz="1800">
                        <a:latin typeface="Times New Roman"/>
                        <a:ea typeface="Times New Roman"/>
                      </a:endParaRPr>
                    </a:p>
                  </a:txBody>
                  <a:tcPr marL="68580" marR="68580" marT="0" marB="0"/>
                </a:tc>
              </a:tr>
              <a:tr h="673490">
                <a:tc>
                  <a:txBody>
                    <a:bodyPr/>
                    <a:lstStyle/>
                    <a:p>
                      <a:pPr marL="0" marR="0">
                        <a:spcBef>
                          <a:spcPts val="0"/>
                        </a:spcBef>
                        <a:spcAft>
                          <a:spcPts val="0"/>
                        </a:spcAft>
                      </a:pPr>
                      <a:r>
                        <a:rPr lang="en-US" sz="1800" dirty="0"/>
                        <a:t>CPU registers</a:t>
                      </a:r>
                      <a:endParaRPr lang="en-US" sz="1800" dirty="0">
                        <a:latin typeface="Times New Roman"/>
                        <a:ea typeface="Times New Roman"/>
                      </a:endParaRPr>
                    </a:p>
                  </a:txBody>
                  <a:tcPr marL="68580" marR="68580" marT="0" marB="0"/>
                </a:tc>
                <a:tc>
                  <a:txBody>
                    <a:bodyPr/>
                    <a:lstStyle/>
                    <a:p>
                      <a:pPr marL="0" marR="0">
                        <a:spcBef>
                          <a:spcPts val="0"/>
                        </a:spcBef>
                        <a:spcAft>
                          <a:spcPts val="0"/>
                        </a:spcAft>
                      </a:pPr>
                      <a:r>
                        <a:rPr lang="en-US" sz="1800" dirty="0"/>
                        <a:t>8 to 32</a:t>
                      </a:r>
                      <a:endParaRPr lang="en-US" sz="1800" dirty="0">
                        <a:latin typeface="Times New Roman"/>
                        <a:ea typeface="Times New Roman"/>
                      </a:endParaRPr>
                    </a:p>
                  </a:txBody>
                  <a:tcPr marL="68580" marR="68580" marT="0" marB="0"/>
                </a:tc>
                <a:tc>
                  <a:txBody>
                    <a:bodyPr/>
                    <a:lstStyle/>
                    <a:p>
                      <a:pPr marL="0" marR="0">
                        <a:spcBef>
                          <a:spcPts val="0"/>
                        </a:spcBef>
                        <a:spcAft>
                          <a:spcPts val="0"/>
                        </a:spcAft>
                      </a:pPr>
                      <a:r>
                        <a:rPr lang="en-US" sz="1800"/>
                        <a:t>Usually immediate access </a:t>
                      </a:r>
                    </a:p>
                    <a:p>
                      <a:pPr marL="0" marR="0">
                        <a:spcBef>
                          <a:spcPts val="0"/>
                        </a:spcBef>
                        <a:spcAft>
                          <a:spcPts val="0"/>
                        </a:spcAft>
                      </a:pPr>
                      <a:r>
                        <a:rPr lang="en-US" sz="1800"/>
                        <a:t>(0-1 clock cycles) </a:t>
                      </a:r>
                      <a:endParaRPr lang="en-US" sz="1800">
                        <a:latin typeface="Times New Roman"/>
                        <a:ea typeface="Times New Roman"/>
                      </a:endParaRPr>
                    </a:p>
                  </a:txBody>
                  <a:tcPr marL="68580" marR="68580" marT="0" marB="0"/>
                </a:tc>
              </a:tr>
              <a:tr h="336745">
                <a:tc>
                  <a:txBody>
                    <a:bodyPr/>
                    <a:lstStyle/>
                    <a:p>
                      <a:pPr marL="0" marR="0">
                        <a:spcBef>
                          <a:spcPts val="0"/>
                        </a:spcBef>
                        <a:spcAft>
                          <a:spcPts val="0"/>
                        </a:spcAft>
                      </a:pPr>
                      <a:r>
                        <a:rPr lang="en-US" sz="1800"/>
                        <a:t>L1 Cache</a:t>
                      </a:r>
                      <a:endParaRPr lang="en-US" sz="1800">
                        <a:latin typeface="Times New Roman"/>
                        <a:ea typeface="Times New Roman"/>
                      </a:endParaRPr>
                    </a:p>
                  </a:txBody>
                  <a:tcPr marL="68580" marR="68580" marT="0" marB="0"/>
                </a:tc>
                <a:tc>
                  <a:txBody>
                    <a:bodyPr/>
                    <a:lstStyle/>
                    <a:p>
                      <a:pPr marL="0" marR="0">
                        <a:spcBef>
                          <a:spcPts val="0"/>
                        </a:spcBef>
                        <a:spcAft>
                          <a:spcPts val="0"/>
                        </a:spcAft>
                      </a:pPr>
                      <a:r>
                        <a:rPr lang="en-US" sz="1800" dirty="0"/>
                        <a:t>32 (Kilobyte) KB to 128 KB</a:t>
                      </a:r>
                      <a:endParaRPr lang="en-US" sz="1800" dirty="0">
                        <a:latin typeface="Times New Roman"/>
                        <a:ea typeface="Times New Roman"/>
                      </a:endParaRPr>
                    </a:p>
                  </a:txBody>
                  <a:tcPr marL="68580" marR="68580" marT="0" marB="0"/>
                </a:tc>
                <a:tc>
                  <a:txBody>
                    <a:bodyPr/>
                    <a:lstStyle/>
                    <a:p>
                      <a:pPr marL="0" marR="0">
                        <a:spcBef>
                          <a:spcPts val="0"/>
                        </a:spcBef>
                        <a:spcAft>
                          <a:spcPts val="0"/>
                        </a:spcAft>
                      </a:pPr>
                      <a:r>
                        <a:rPr lang="en-US" sz="1800"/>
                        <a:t>3 clock cycles</a:t>
                      </a:r>
                      <a:endParaRPr lang="en-US" sz="1800">
                        <a:latin typeface="Times New Roman"/>
                        <a:ea typeface="Times New Roman"/>
                      </a:endParaRPr>
                    </a:p>
                  </a:txBody>
                  <a:tcPr marL="68580" marR="68580" marT="0" marB="0"/>
                </a:tc>
              </a:tr>
              <a:tr h="336745">
                <a:tc>
                  <a:txBody>
                    <a:bodyPr/>
                    <a:lstStyle/>
                    <a:p>
                      <a:pPr marL="0" marR="0">
                        <a:spcBef>
                          <a:spcPts val="0"/>
                        </a:spcBef>
                        <a:spcAft>
                          <a:spcPts val="0"/>
                        </a:spcAft>
                      </a:pPr>
                      <a:r>
                        <a:rPr lang="en-US" sz="1800"/>
                        <a:t>L2 Cache</a:t>
                      </a:r>
                      <a:endParaRPr lang="en-US" sz="1800">
                        <a:latin typeface="Times New Roman"/>
                        <a:ea typeface="Times New Roman"/>
                      </a:endParaRPr>
                    </a:p>
                  </a:txBody>
                  <a:tcPr marL="68580" marR="68580" marT="0" marB="0"/>
                </a:tc>
                <a:tc>
                  <a:txBody>
                    <a:bodyPr/>
                    <a:lstStyle/>
                    <a:p>
                      <a:pPr marL="0" marR="0">
                        <a:spcBef>
                          <a:spcPts val="0"/>
                        </a:spcBef>
                        <a:spcAft>
                          <a:spcPts val="0"/>
                        </a:spcAft>
                      </a:pPr>
                      <a:r>
                        <a:rPr lang="en-US" sz="1800" dirty="0"/>
                        <a:t>128 KB to 4 Megabyte (MB)</a:t>
                      </a:r>
                      <a:endParaRPr lang="en-US" sz="1800" dirty="0">
                        <a:latin typeface="Times New Roman"/>
                        <a:ea typeface="Times New Roman"/>
                      </a:endParaRPr>
                    </a:p>
                  </a:txBody>
                  <a:tcPr marL="68580" marR="68580" marT="0" marB="0"/>
                </a:tc>
                <a:tc>
                  <a:txBody>
                    <a:bodyPr/>
                    <a:lstStyle/>
                    <a:p>
                      <a:pPr marL="0" marR="0">
                        <a:spcBef>
                          <a:spcPts val="0"/>
                        </a:spcBef>
                        <a:spcAft>
                          <a:spcPts val="0"/>
                        </a:spcAft>
                      </a:pPr>
                      <a:r>
                        <a:rPr lang="en-US" sz="1800"/>
                        <a:t>10 clock cycles</a:t>
                      </a:r>
                      <a:endParaRPr lang="en-US" sz="1800">
                        <a:latin typeface="Times New Roman"/>
                        <a:ea typeface="Times New Roman"/>
                      </a:endParaRPr>
                    </a:p>
                  </a:txBody>
                  <a:tcPr marL="68580" marR="68580" marT="0" marB="0"/>
                </a:tc>
              </a:tr>
              <a:tr h="336745">
                <a:tc>
                  <a:txBody>
                    <a:bodyPr/>
                    <a:lstStyle/>
                    <a:p>
                      <a:pPr marL="0" marR="0">
                        <a:spcBef>
                          <a:spcPts val="0"/>
                        </a:spcBef>
                        <a:spcAft>
                          <a:spcPts val="0"/>
                        </a:spcAft>
                      </a:pPr>
                      <a:r>
                        <a:rPr lang="en-US" sz="1800"/>
                        <a:t>Main (Physical) Memory</a:t>
                      </a:r>
                      <a:endParaRPr lang="en-US" sz="1800">
                        <a:latin typeface="Times New Roman"/>
                        <a:ea typeface="Times New Roman"/>
                      </a:endParaRPr>
                    </a:p>
                  </a:txBody>
                  <a:tcPr marL="68580" marR="68580" marT="0" marB="0"/>
                </a:tc>
                <a:tc>
                  <a:txBody>
                    <a:bodyPr/>
                    <a:lstStyle/>
                    <a:p>
                      <a:pPr marL="0" marR="0">
                        <a:spcBef>
                          <a:spcPts val="0"/>
                        </a:spcBef>
                        <a:spcAft>
                          <a:spcPts val="0"/>
                        </a:spcAft>
                      </a:pPr>
                      <a:r>
                        <a:rPr lang="en-US" sz="1800" dirty="0"/>
                        <a:t>256 MB to 4 Gigabyte (GB)</a:t>
                      </a:r>
                      <a:endParaRPr lang="en-US" sz="1800" dirty="0">
                        <a:latin typeface="Times New Roman"/>
                        <a:ea typeface="Times New Roman"/>
                      </a:endParaRPr>
                    </a:p>
                  </a:txBody>
                  <a:tcPr marL="68580" marR="68580" marT="0" marB="0"/>
                </a:tc>
                <a:tc>
                  <a:txBody>
                    <a:bodyPr/>
                    <a:lstStyle/>
                    <a:p>
                      <a:pPr marL="0" marR="0">
                        <a:spcBef>
                          <a:spcPts val="0"/>
                        </a:spcBef>
                        <a:spcAft>
                          <a:spcPts val="0"/>
                        </a:spcAft>
                      </a:pPr>
                      <a:r>
                        <a:rPr lang="en-US" sz="1800"/>
                        <a:t>100 clock cycles</a:t>
                      </a:r>
                      <a:endParaRPr lang="en-US" sz="1800">
                        <a:latin typeface="Times New Roman"/>
                        <a:ea typeface="Times New Roman"/>
                      </a:endParaRPr>
                    </a:p>
                  </a:txBody>
                  <a:tcPr marL="68580" marR="68580" marT="0" marB="0"/>
                </a:tc>
              </a:tr>
              <a:tr h="1683726">
                <a:tc>
                  <a:txBody>
                    <a:bodyPr/>
                    <a:lstStyle/>
                    <a:p>
                      <a:pPr marL="0" marR="0">
                        <a:spcBef>
                          <a:spcPts val="0"/>
                        </a:spcBef>
                        <a:spcAft>
                          <a:spcPts val="0"/>
                        </a:spcAft>
                      </a:pPr>
                      <a:r>
                        <a:rPr lang="en-US" sz="1800"/>
                        <a:t>Virtual Memory (on disk)</a:t>
                      </a:r>
                      <a:endParaRPr lang="en-US" sz="1800">
                        <a:latin typeface="Times New Roman"/>
                        <a:ea typeface="Times New Roman"/>
                      </a:endParaRPr>
                    </a:p>
                  </a:txBody>
                  <a:tcPr marL="68580" marR="68580" marT="0" marB="0"/>
                </a:tc>
                <a:tc>
                  <a:txBody>
                    <a:bodyPr/>
                    <a:lstStyle/>
                    <a:p>
                      <a:pPr marL="0" marR="0">
                        <a:spcBef>
                          <a:spcPts val="0"/>
                        </a:spcBef>
                        <a:spcAft>
                          <a:spcPts val="0"/>
                        </a:spcAft>
                      </a:pPr>
                      <a:r>
                        <a:rPr lang="en-US" sz="1800" dirty="0"/>
                        <a:t>1 GB to 1 Terabyte (TB)</a:t>
                      </a:r>
                      <a:endParaRPr lang="en-US" sz="1800" dirty="0">
                        <a:latin typeface="Times New Roman"/>
                        <a:ea typeface="Times New Roman"/>
                      </a:endParaRPr>
                    </a:p>
                  </a:txBody>
                  <a:tcPr marL="68580" marR="68580" marT="0" marB="0"/>
                </a:tc>
                <a:tc>
                  <a:txBody>
                    <a:bodyPr/>
                    <a:lstStyle/>
                    <a:p>
                      <a:pPr marL="0" marR="0">
                        <a:spcBef>
                          <a:spcPts val="0"/>
                        </a:spcBef>
                        <a:spcAft>
                          <a:spcPts val="0"/>
                        </a:spcAft>
                      </a:pPr>
                      <a:r>
                        <a:rPr lang="en-US" sz="1800" dirty="0"/>
                        <a:t>1000 to 10,000 clock cycles</a:t>
                      </a:r>
                    </a:p>
                    <a:p>
                      <a:pPr marL="0" marR="0">
                        <a:spcBef>
                          <a:spcPts val="0"/>
                        </a:spcBef>
                        <a:spcAft>
                          <a:spcPts val="0"/>
                        </a:spcAft>
                      </a:pPr>
                      <a:r>
                        <a:rPr lang="en-US" sz="1800" dirty="0"/>
                        <a:t>(not accounting for the software </a:t>
                      </a:r>
                    </a:p>
                    <a:p>
                      <a:pPr marL="0" marR="0">
                        <a:spcBef>
                          <a:spcPts val="0"/>
                        </a:spcBef>
                        <a:spcAft>
                          <a:spcPts val="0"/>
                        </a:spcAft>
                      </a:pPr>
                      <a:r>
                        <a:rPr lang="en-US" sz="1800" dirty="0"/>
                        <a:t>overhead of handling page faults)</a:t>
                      </a:r>
                      <a:endParaRPr lang="en-US" sz="1800" dirty="0">
                        <a:latin typeface="Times New Roman"/>
                        <a:ea typeface="Times New Roman"/>
                      </a:endParaRPr>
                    </a:p>
                  </a:txBody>
                  <a:tcPr marL="68580" marR="68580" marT="0" marB="0"/>
                </a:tc>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9.23 Summary</a:t>
            </a:r>
            <a:endParaRPr lang="en-US" dirty="0"/>
          </a:p>
        </p:txBody>
      </p:sp>
      <p:graphicFrame>
        <p:nvGraphicFramePr>
          <p:cNvPr id="4" name="Table 3"/>
          <p:cNvGraphicFramePr>
            <a:graphicFrameLocks noGrp="1"/>
          </p:cNvGraphicFramePr>
          <p:nvPr/>
        </p:nvGraphicFramePr>
        <p:xfrm>
          <a:off x="1885042" y="1330958"/>
          <a:ext cx="5973084" cy="4041145"/>
        </p:xfrm>
        <a:graphic>
          <a:graphicData uri="http://schemas.openxmlformats.org/drawingml/2006/table">
            <a:tbl>
              <a:tblPr/>
              <a:tblGrid>
                <a:gridCol w="1991028"/>
                <a:gridCol w="1991028"/>
                <a:gridCol w="1991028"/>
              </a:tblGrid>
              <a:tr h="183688">
                <a:tc>
                  <a:txBody>
                    <a:bodyPr/>
                    <a:lstStyle/>
                    <a:p>
                      <a:pPr marL="0" marR="0">
                        <a:spcBef>
                          <a:spcPts val="0"/>
                        </a:spcBef>
                        <a:spcAft>
                          <a:spcPts val="0"/>
                        </a:spcAft>
                      </a:pPr>
                      <a:r>
                        <a:rPr lang="en-US" sz="1200" b="1">
                          <a:solidFill>
                            <a:srgbClr val="FFFFFF"/>
                          </a:solidFill>
                          <a:latin typeface="Times New Roman"/>
                          <a:ea typeface="Times New Roman"/>
                        </a:rPr>
                        <a:t>Category </a:t>
                      </a:r>
                      <a:endParaRPr lang="en-US" sz="120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a:spcBef>
                          <a:spcPts val="0"/>
                        </a:spcBef>
                        <a:spcAft>
                          <a:spcPts val="0"/>
                        </a:spcAft>
                      </a:pPr>
                      <a:r>
                        <a:rPr lang="en-US" sz="1200">
                          <a:solidFill>
                            <a:srgbClr val="FFFFFF"/>
                          </a:solidFill>
                          <a:latin typeface="Times New Roman"/>
                          <a:ea typeface="Times New Roman"/>
                        </a:rPr>
                        <a:t>Vocabulary</a:t>
                      </a:r>
                      <a:endParaRPr lang="en-US" sz="120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a:spcBef>
                          <a:spcPts val="0"/>
                        </a:spcBef>
                        <a:spcAft>
                          <a:spcPts val="0"/>
                        </a:spcAft>
                      </a:pPr>
                      <a:r>
                        <a:rPr lang="en-US" sz="1200">
                          <a:solidFill>
                            <a:srgbClr val="FFFFFF"/>
                          </a:solidFill>
                          <a:latin typeface="Times New Roman"/>
                          <a:ea typeface="Times New Roman"/>
                        </a:rPr>
                        <a:t>Details</a:t>
                      </a:r>
                      <a:endParaRPr lang="en-US" sz="120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r>
              <a:tr h="367377">
                <a:tc>
                  <a:txBody>
                    <a:bodyPr/>
                    <a:lstStyle/>
                    <a:p>
                      <a:pPr marL="0" marR="0">
                        <a:spcBef>
                          <a:spcPts val="0"/>
                        </a:spcBef>
                        <a:spcAft>
                          <a:spcPts val="0"/>
                        </a:spcAft>
                      </a:pPr>
                      <a:r>
                        <a:rPr lang="en-US" sz="1200" b="1">
                          <a:latin typeface="Times New Roman"/>
                          <a:ea typeface="Times New Roman"/>
                        </a:rPr>
                        <a:t>Principle of locality (Section 9.2)</a:t>
                      </a:r>
                      <a:endParaRPr lang="en-US" sz="120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marL="0" marR="0">
                        <a:spcBef>
                          <a:spcPts val="0"/>
                        </a:spcBef>
                        <a:spcAft>
                          <a:spcPts val="0"/>
                        </a:spcAft>
                      </a:pPr>
                      <a:r>
                        <a:rPr lang="en-US" sz="1200">
                          <a:latin typeface="Times New Roman"/>
                          <a:ea typeface="Times New Roman"/>
                        </a:rPr>
                        <a:t>Spatial </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rPr>
                        <a:t>Access to contiguous memory locations </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7377">
                <a:tc>
                  <a:txBody>
                    <a:bodyPr/>
                    <a:lstStyle/>
                    <a:p>
                      <a:pPr marL="0" marR="0">
                        <a:spcBef>
                          <a:spcPts val="0"/>
                        </a:spcBef>
                        <a:spcAft>
                          <a:spcPts val="0"/>
                        </a:spcAft>
                      </a:pPr>
                      <a:endParaRPr lang="en-US" sz="120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pPr>
                      <a:r>
                        <a:rPr lang="en-US" sz="1200">
                          <a:latin typeface="Times New Roman"/>
                          <a:ea typeface="Times New Roman"/>
                        </a:rPr>
                        <a:t>Temporal </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rPr>
                        <a:t>Reuse of memory locations already accessed</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7377">
                <a:tc>
                  <a:txBody>
                    <a:bodyPr/>
                    <a:lstStyle/>
                    <a:p>
                      <a:pPr marL="0" marR="0">
                        <a:spcBef>
                          <a:spcPts val="0"/>
                        </a:spcBef>
                        <a:spcAft>
                          <a:spcPts val="0"/>
                        </a:spcAft>
                      </a:pPr>
                      <a:r>
                        <a:rPr lang="en-US" sz="1200" b="1">
                          <a:latin typeface="Times New Roman"/>
                          <a:ea typeface="Times New Roman"/>
                        </a:rPr>
                        <a:t>Cache organization</a:t>
                      </a:r>
                      <a:endParaRPr lang="en-US" sz="120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marL="0" marR="0">
                        <a:spcBef>
                          <a:spcPts val="0"/>
                        </a:spcBef>
                        <a:spcAft>
                          <a:spcPts val="0"/>
                        </a:spcAft>
                      </a:pPr>
                      <a:r>
                        <a:rPr lang="en-US" sz="1200">
                          <a:latin typeface="Times New Roman"/>
                          <a:ea typeface="Times New Roman"/>
                        </a:rPr>
                        <a:t>Direct-mapped</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rPr>
                        <a:t>One-to-one mapping (Section 9.6)</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7377">
                <a:tc>
                  <a:txBody>
                    <a:bodyPr/>
                    <a:lstStyle/>
                    <a:p>
                      <a:pPr marL="0" marR="0">
                        <a:spcBef>
                          <a:spcPts val="0"/>
                        </a:spcBef>
                        <a:spcAft>
                          <a:spcPts val="0"/>
                        </a:spcAft>
                      </a:pPr>
                      <a:endParaRPr lang="en-US" sz="120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spcBef>
                          <a:spcPts val="0"/>
                        </a:spcBef>
                        <a:spcAft>
                          <a:spcPts val="0"/>
                        </a:spcAft>
                      </a:pPr>
                      <a:r>
                        <a:rPr lang="en-US" sz="1200">
                          <a:latin typeface="Times New Roman"/>
                          <a:ea typeface="Times New Roman"/>
                        </a:rPr>
                        <a:t>Fully associative</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rPr>
                        <a:t>One-to-any mapping (Section 9.12.1)</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7377">
                <a:tc>
                  <a:txBody>
                    <a:bodyPr/>
                    <a:lstStyle/>
                    <a:p>
                      <a:pPr marL="0" marR="0">
                        <a:spcBef>
                          <a:spcPts val="0"/>
                        </a:spcBef>
                        <a:spcAft>
                          <a:spcPts val="0"/>
                        </a:spcAft>
                      </a:pPr>
                      <a:endParaRPr lang="en-US" sz="120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pPr>
                      <a:r>
                        <a:rPr lang="en-US" sz="1200">
                          <a:latin typeface="Times New Roman"/>
                          <a:ea typeface="Times New Roman"/>
                        </a:rPr>
                        <a:t>Set associative</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rPr>
                        <a:t>One-to-many mapping (Section 9.12.2)</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1065">
                <a:tc>
                  <a:txBody>
                    <a:bodyPr/>
                    <a:lstStyle/>
                    <a:p>
                      <a:pPr marL="0" marR="0">
                        <a:spcBef>
                          <a:spcPts val="0"/>
                        </a:spcBef>
                        <a:spcAft>
                          <a:spcPts val="0"/>
                        </a:spcAft>
                      </a:pPr>
                      <a:r>
                        <a:rPr lang="en-US" sz="1200" b="1">
                          <a:latin typeface="Times New Roman"/>
                          <a:ea typeface="Times New Roman"/>
                        </a:rPr>
                        <a:t>Cache reading/writing (Section 9.8)</a:t>
                      </a:r>
                      <a:endParaRPr lang="en-US" sz="120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marL="0" marR="0">
                        <a:spcBef>
                          <a:spcPts val="0"/>
                        </a:spcBef>
                        <a:spcAft>
                          <a:spcPts val="0"/>
                        </a:spcAft>
                      </a:pPr>
                      <a:r>
                        <a:rPr lang="en-US" sz="1200">
                          <a:latin typeface="Times New Roman"/>
                          <a:ea typeface="Times New Roman"/>
                        </a:rPr>
                        <a:t>Read hit/Write hit</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rPr>
                        <a:t>Memory location being accessed by the CPU is present in the cache </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1065">
                <a:tc>
                  <a:txBody>
                    <a:bodyPr/>
                    <a:lstStyle/>
                    <a:p>
                      <a:pPr marL="0" marR="0">
                        <a:spcBef>
                          <a:spcPts val="0"/>
                        </a:spcBef>
                        <a:spcAft>
                          <a:spcPts val="0"/>
                        </a:spcAft>
                      </a:pPr>
                      <a:endParaRPr lang="en-US" sz="120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pPr>
                      <a:r>
                        <a:rPr lang="en-US" sz="1200">
                          <a:latin typeface="Times New Roman"/>
                          <a:ea typeface="Times New Roman"/>
                        </a:rPr>
                        <a:t>Read miss/Write miss</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rPr>
                        <a:t>Memory location being accessed by the CPU is not present in the cache</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7377">
                <a:tc>
                  <a:txBody>
                    <a:bodyPr/>
                    <a:lstStyle/>
                    <a:p>
                      <a:pPr marL="0" marR="0">
                        <a:spcBef>
                          <a:spcPts val="0"/>
                        </a:spcBef>
                        <a:spcAft>
                          <a:spcPts val="0"/>
                        </a:spcAft>
                      </a:pPr>
                      <a:r>
                        <a:rPr lang="en-US" sz="1200" b="1">
                          <a:latin typeface="Times New Roman"/>
                          <a:ea typeface="Times New Roman"/>
                        </a:rPr>
                        <a:t>Cache write policy (Section 9.8)</a:t>
                      </a:r>
                      <a:endParaRPr lang="en-US" sz="120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marL="0" marR="0">
                        <a:spcBef>
                          <a:spcPts val="0"/>
                        </a:spcBef>
                        <a:spcAft>
                          <a:spcPts val="0"/>
                        </a:spcAft>
                      </a:pPr>
                      <a:r>
                        <a:rPr lang="en-US" sz="1200">
                          <a:latin typeface="Times New Roman"/>
                          <a:ea typeface="Times New Roman"/>
                        </a:rPr>
                        <a:t>Write through</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rPr>
                        <a:t>CPU writes to cache and memory </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1065">
                <a:tc>
                  <a:txBody>
                    <a:bodyPr/>
                    <a:lstStyle/>
                    <a:p>
                      <a:pPr marL="0" marR="0">
                        <a:spcBef>
                          <a:spcPts val="0"/>
                        </a:spcBef>
                        <a:spcAft>
                          <a:spcPts val="0"/>
                        </a:spcAft>
                      </a:pPr>
                      <a:endParaRPr lang="en-US" sz="120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pPr>
                      <a:r>
                        <a:rPr lang="en-US" sz="1200">
                          <a:latin typeface="Times New Roman"/>
                          <a:ea typeface="Times New Roman"/>
                        </a:rPr>
                        <a:t>Write back</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latin typeface="Times New Roman"/>
                          <a:ea typeface="Times New Roman"/>
                        </a:rPr>
                        <a:t>CPU only writes to cache; memory updated on replacement</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9.23 Summary</a:t>
            </a:r>
            <a:endParaRPr lang="en-US" dirty="0"/>
          </a:p>
        </p:txBody>
      </p:sp>
      <p:graphicFrame>
        <p:nvGraphicFramePr>
          <p:cNvPr id="4" name="Table 3"/>
          <p:cNvGraphicFramePr>
            <a:graphicFrameLocks noGrp="1"/>
          </p:cNvGraphicFramePr>
          <p:nvPr/>
        </p:nvGraphicFramePr>
        <p:xfrm>
          <a:off x="1971676" y="1417638"/>
          <a:ext cx="6162675" cy="4518914"/>
        </p:xfrm>
        <a:graphic>
          <a:graphicData uri="http://schemas.openxmlformats.org/drawingml/2006/table">
            <a:tbl>
              <a:tblPr/>
              <a:tblGrid>
                <a:gridCol w="2054225"/>
                <a:gridCol w="2054225"/>
                <a:gridCol w="2054225"/>
              </a:tblGrid>
              <a:tr h="156337">
                <a:tc>
                  <a:txBody>
                    <a:bodyPr/>
                    <a:lstStyle/>
                    <a:p>
                      <a:pPr marL="0" marR="0">
                        <a:spcBef>
                          <a:spcPts val="0"/>
                        </a:spcBef>
                        <a:spcAft>
                          <a:spcPts val="0"/>
                        </a:spcAft>
                      </a:pPr>
                      <a:r>
                        <a:rPr lang="en-US" sz="1200" b="1" dirty="0">
                          <a:solidFill>
                            <a:srgbClr val="FFFFFF"/>
                          </a:solidFill>
                          <a:latin typeface="Times New Roman"/>
                          <a:ea typeface="Times New Roman"/>
                        </a:rPr>
                        <a:t>Category </a:t>
                      </a:r>
                      <a:endParaRPr lang="en-US" sz="1200" dirty="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a:spcBef>
                          <a:spcPts val="0"/>
                        </a:spcBef>
                        <a:spcAft>
                          <a:spcPts val="0"/>
                        </a:spcAft>
                      </a:pPr>
                      <a:r>
                        <a:rPr lang="en-US" sz="1200" dirty="0">
                          <a:solidFill>
                            <a:srgbClr val="FFFFFF"/>
                          </a:solidFill>
                          <a:latin typeface="Times New Roman"/>
                          <a:ea typeface="Times New Roman"/>
                        </a:rPr>
                        <a:t>Vocabulary</a:t>
                      </a:r>
                      <a:endParaRPr lang="en-US" sz="1200" dirty="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a:spcBef>
                          <a:spcPts val="0"/>
                        </a:spcBef>
                        <a:spcAft>
                          <a:spcPts val="0"/>
                        </a:spcAft>
                      </a:pPr>
                      <a:r>
                        <a:rPr lang="en-US" sz="1200" dirty="0">
                          <a:solidFill>
                            <a:srgbClr val="FFFFFF"/>
                          </a:solidFill>
                          <a:latin typeface="Times New Roman"/>
                          <a:ea typeface="Times New Roman"/>
                        </a:rPr>
                        <a:t>Details</a:t>
                      </a:r>
                      <a:endParaRPr lang="en-US" sz="1200" dirty="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r>
              <a:tr h="312674">
                <a:tc>
                  <a:txBody>
                    <a:bodyPr/>
                    <a:lstStyle/>
                    <a:p>
                      <a:pPr marL="0" marR="0">
                        <a:spcBef>
                          <a:spcPts val="0"/>
                        </a:spcBef>
                        <a:spcAft>
                          <a:spcPts val="0"/>
                        </a:spcAft>
                      </a:pPr>
                      <a:r>
                        <a:rPr lang="en-US" sz="1200" b="1" dirty="0">
                          <a:latin typeface="Times New Roman"/>
                          <a:ea typeface="Times New Roman"/>
                        </a:rPr>
                        <a:t>Cache parameters</a:t>
                      </a:r>
                      <a:endParaRPr lang="en-US" sz="1200" dirty="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marL="0" marR="0">
                        <a:spcBef>
                          <a:spcPts val="0"/>
                        </a:spcBef>
                        <a:spcAft>
                          <a:spcPts val="0"/>
                        </a:spcAft>
                      </a:pPr>
                      <a:r>
                        <a:rPr lang="en-US" sz="1200">
                          <a:latin typeface="Times New Roman"/>
                          <a:ea typeface="Times New Roman"/>
                        </a:rPr>
                        <a:t>Total cache size (</a:t>
                      </a:r>
                      <a:r>
                        <a:rPr lang="en-US" sz="1200" i="1">
                          <a:latin typeface="Times New Roman"/>
                          <a:ea typeface="Times New Roman"/>
                        </a:rPr>
                        <a:t>S</a:t>
                      </a:r>
                      <a:r>
                        <a:rPr lang="en-US" sz="1200">
                          <a:latin typeface="Times New Roman"/>
                          <a:ea typeface="Times New Roman"/>
                        </a:rPr>
                        <a:t>)</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rPr>
                        <a:t>Total data size of cache in bytes</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674">
                <a:tc>
                  <a:txBody>
                    <a:bodyPr/>
                    <a:lstStyle/>
                    <a:p>
                      <a:pPr marL="0" marR="0">
                        <a:spcBef>
                          <a:spcPts val="0"/>
                        </a:spcBef>
                        <a:spcAft>
                          <a:spcPts val="0"/>
                        </a:spcAft>
                      </a:pPr>
                      <a:endParaRPr lang="en-US" sz="120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spcBef>
                          <a:spcPts val="0"/>
                        </a:spcBef>
                        <a:spcAft>
                          <a:spcPts val="0"/>
                        </a:spcAft>
                      </a:pPr>
                      <a:r>
                        <a:rPr lang="en-US" sz="1200">
                          <a:latin typeface="Times New Roman"/>
                          <a:ea typeface="Times New Roman"/>
                        </a:rPr>
                        <a:t>Block Size (</a:t>
                      </a:r>
                      <a:r>
                        <a:rPr lang="en-US" sz="1200" i="1">
                          <a:latin typeface="Times New Roman"/>
                          <a:ea typeface="Times New Roman"/>
                        </a:rPr>
                        <a:t>B</a:t>
                      </a:r>
                      <a:r>
                        <a:rPr lang="en-US" sz="1200">
                          <a:latin typeface="Times New Roman"/>
                          <a:ea typeface="Times New Roman"/>
                        </a:rPr>
                        <a:t>)</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rPr>
                        <a:t>Size of contiguous data in one data block</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9011">
                <a:tc>
                  <a:txBody>
                    <a:bodyPr/>
                    <a:lstStyle/>
                    <a:p>
                      <a:pPr marL="0" marR="0">
                        <a:spcBef>
                          <a:spcPts val="0"/>
                        </a:spcBef>
                        <a:spcAft>
                          <a:spcPts val="0"/>
                        </a:spcAft>
                      </a:pPr>
                      <a:endParaRPr lang="en-US" sz="120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spcBef>
                          <a:spcPts val="0"/>
                        </a:spcBef>
                        <a:spcAft>
                          <a:spcPts val="0"/>
                        </a:spcAft>
                      </a:pPr>
                      <a:r>
                        <a:rPr lang="en-US" sz="1200">
                          <a:latin typeface="Times New Roman"/>
                          <a:ea typeface="Times New Roman"/>
                        </a:rPr>
                        <a:t>Degree of associativity (</a:t>
                      </a:r>
                      <a:r>
                        <a:rPr lang="en-US" sz="1200" i="1">
                          <a:latin typeface="Times New Roman"/>
                          <a:ea typeface="Times New Roman"/>
                        </a:rPr>
                        <a:t>p</a:t>
                      </a:r>
                      <a:r>
                        <a:rPr lang="en-US" sz="1200">
                          <a:latin typeface="Times New Roman"/>
                          <a:ea typeface="Times New Roman"/>
                        </a:rPr>
                        <a:t>)</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rPr>
                        <a:t>Number of homes a given memory block can reside in a cache </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6337">
                <a:tc>
                  <a:txBody>
                    <a:bodyPr/>
                    <a:lstStyle/>
                    <a:p>
                      <a:pPr marL="0" marR="0">
                        <a:spcBef>
                          <a:spcPts val="0"/>
                        </a:spcBef>
                        <a:spcAft>
                          <a:spcPts val="0"/>
                        </a:spcAft>
                      </a:pPr>
                      <a:endParaRPr lang="en-US" sz="120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spcBef>
                          <a:spcPts val="0"/>
                        </a:spcBef>
                        <a:spcAft>
                          <a:spcPts val="0"/>
                        </a:spcAft>
                      </a:pPr>
                      <a:r>
                        <a:rPr lang="en-US" sz="1200">
                          <a:latin typeface="Times New Roman"/>
                          <a:ea typeface="Times New Roman"/>
                        </a:rPr>
                        <a:t>Number of cache lines (</a:t>
                      </a:r>
                      <a:r>
                        <a:rPr lang="en-US" sz="1200" i="1">
                          <a:latin typeface="Times New Roman"/>
                          <a:ea typeface="Times New Roman"/>
                        </a:rPr>
                        <a:t>L</a:t>
                      </a:r>
                      <a:r>
                        <a:rPr lang="en-US" sz="1200">
                          <a:latin typeface="Times New Roman"/>
                          <a:ea typeface="Times New Roman"/>
                        </a:rPr>
                        <a:t>)</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latin typeface="Times New Roman"/>
                          <a:ea typeface="Times New Roman"/>
                        </a:rPr>
                        <a:t>S/pB</a:t>
                      </a:r>
                      <a:endParaRPr lang="en-US" sz="120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674">
                <a:tc>
                  <a:txBody>
                    <a:bodyPr/>
                    <a:lstStyle/>
                    <a:p>
                      <a:pPr marL="0" marR="0">
                        <a:spcBef>
                          <a:spcPts val="0"/>
                        </a:spcBef>
                        <a:spcAft>
                          <a:spcPts val="0"/>
                        </a:spcAft>
                      </a:pPr>
                      <a:endParaRPr lang="en-US" sz="120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spcBef>
                          <a:spcPts val="0"/>
                        </a:spcBef>
                        <a:spcAft>
                          <a:spcPts val="0"/>
                        </a:spcAft>
                      </a:pPr>
                      <a:r>
                        <a:rPr lang="en-US" sz="1200">
                          <a:latin typeface="Times New Roman"/>
                          <a:ea typeface="Times New Roman"/>
                        </a:rPr>
                        <a:t>Cache access time</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rPr>
                        <a:t>Time in CPU clock cycles to check hit/miss in cache</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674">
                <a:tc>
                  <a:txBody>
                    <a:bodyPr/>
                    <a:lstStyle/>
                    <a:p>
                      <a:pPr marL="0" marR="0">
                        <a:spcBef>
                          <a:spcPts val="0"/>
                        </a:spcBef>
                        <a:spcAft>
                          <a:spcPts val="0"/>
                        </a:spcAft>
                      </a:pPr>
                      <a:endParaRPr lang="en-US" sz="120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spcBef>
                          <a:spcPts val="0"/>
                        </a:spcBef>
                        <a:spcAft>
                          <a:spcPts val="0"/>
                        </a:spcAft>
                      </a:pPr>
                      <a:r>
                        <a:rPr lang="en-US" sz="1200">
                          <a:latin typeface="Times New Roman"/>
                          <a:ea typeface="Times New Roman"/>
                        </a:rPr>
                        <a:t>Unit of CPU access</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rPr>
                        <a:t>Size of data exchange between CPU and cache</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674">
                <a:tc>
                  <a:txBody>
                    <a:bodyPr/>
                    <a:lstStyle/>
                    <a:p>
                      <a:pPr marL="0" marR="0">
                        <a:spcBef>
                          <a:spcPts val="0"/>
                        </a:spcBef>
                        <a:spcAft>
                          <a:spcPts val="0"/>
                        </a:spcAft>
                      </a:pPr>
                      <a:endParaRPr lang="en-US" sz="120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spcBef>
                          <a:spcPts val="0"/>
                        </a:spcBef>
                        <a:spcAft>
                          <a:spcPts val="0"/>
                        </a:spcAft>
                      </a:pPr>
                      <a:r>
                        <a:rPr lang="en-US" sz="1200">
                          <a:latin typeface="Times New Roman"/>
                          <a:ea typeface="Times New Roman"/>
                        </a:rPr>
                        <a:t>Unit of memory transfer</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rPr>
                        <a:t>Size of data exchange between cache and memory</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674">
                <a:tc>
                  <a:txBody>
                    <a:bodyPr/>
                    <a:lstStyle/>
                    <a:p>
                      <a:pPr marL="0" marR="0">
                        <a:spcBef>
                          <a:spcPts val="0"/>
                        </a:spcBef>
                        <a:spcAft>
                          <a:spcPts val="0"/>
                        </a:spcAft>
                      </a:pPr>
                      <a:endParaRPr lang="en-US" sz="120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pPr>
                      <a:r>
                        <a:rPr lang="en-US" sz="1200">
                          <a:latin typeface="Times New Roman"/>
                          <a:ea typeface="Times New Roman"/>
                        </a:rPr>
                        <a:t>Miss penalty</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rPr>
                        <a:t>Time in CPU clock cycles to handle a cache miss</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674">
                <a:tc>
                  <a:txBody>
                    <a:bodyPr/>
                    <a:lstStyle/>
                    <a:p>
                      <a:pPr marL="0" marR="0">
                        <a:spcBef>
                          <a:spcPts val="0"/>
                        </a:spcBef>
                        <a:spcAft>
                          <a:spcPts val="0"/>
                        </a:spcAft>
                      </a:pPr>
                      <a:r>
                        <a:rPr lang="en-US" sz="1200" b="1">
                          <a:latin typeface="Times New Roman"/>
                          <a:ea typeface="Times New Roman"/>
                        </a:rPr>
                        <a:t>Memory address interpretation</a:t>
                      </a:r>
                      <a:endParaRPr lang="en-US" sz="120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marL="0" marR="0">
                        <a:spcBef>
                          <a:spcPts val="0"/>
                        </a:spcBef>
                        <a:spcAft>
                          <a:spcPts val="0"/>
                        </a:spcAft>
                      </a:pPr>
                      <a:r>
                        <a:rPr lang="en-US" sz="1200">
                          <a:latin typeface="Times New Roman"/>
                          <a:ea typeface="Times New Roman"/>
                        </a:rPr>
                        <a:t>Index (</a:t>
                      </a:r>
                      <a:r>
                        <a:rPr lang="en-US" sz="1200" i="1">
                          <a:latin typeface="Times New Roman"/>
                          <a:ea typeface="Times New Roman"/>
                        </a:rPr>
                        <a:t>n</a:t>
                      </a:r>
                      <a:r>
                        <a:rPr lang="en-US" sz="1200">
                          <a:latin typeface="Times New Roman"/>
                          <a:ea typeface="Times New Roman"/>
                        </a:rPr>
                        <a:t>)</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latin typeface="Times New Roman"/>
                          <a:ea typeface="Times New Roman"/>
                        </a:rPr>
                        <a:t>log</a:t>
                      </a:r>
                      <a:r>
                        <a:rPr lang="en-US" sz="1200" i="1" baseline="-25000">
                          <a:latin typeface="Times New Roman"/>
                          <a:ea typeface="Times New Roman"/>
                        </a:rPr>
                        <a:t>2</a:t>
                      </a:r>
                      <a:r>
                        <a:rPr lang="en-US" sz="1200" i="1">
                          <a:latin typeface="Times New Roman"/>
                          <a:ea typeface="Times New Roman"/>
                        </a:rPr>
                        <a:t>L</a:t>
                      </a:r>
                      <a:r>
                        <a:rPr lang="en-US" sz="1200">
                          <a:latin typeface="Times New Roman"/>
                          <a:ea typeface="Times New Roman"/>
                        </a:rPr>
                        <a:t> bits, used to look up a particular cache line</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674">
                <a:tc>
                  <a:txBody>
                    <a:bodyPr/>
                    <a:lstStyle/>
                    <a:p>
                      <a:pPr marL="0" marR="0">
                        <a:spcBef>
                          <a:spcPts val="0"/>
                        </a:spcBef>
                        <a:spcAft>
                          <a:spcPts val="0"/>
                        </a:spcAft>
                      </a:pPr>
                      <a:endParaRPr lang="en-US" sz="120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spcBef>
                          <a:spcPts val="0"/>
                        </a:spcBef>
                        <a:spcAft>
                          <a:spcPts val="0"/>
                        </a:spcAft>
                      </a:pPr>
                      <a:r>
                        <a:rPr lang="en-US" sz="1200">
                          <a:latin typeface="Times New Roman"/>
                          <a:ea typeface="Times New Roman"/>
                        </a:rPr>
                        <a:t>Block offset (</a:t>
                      </a:r>
                      <a:r>
                        <a:rPr lang="en-US" sz="1200" i="1">
                          <a:latin typeface="Times New Roman"/>
                          <a:ea typeface="Times New Roman"/>
                        </a:rPr>
                        <a:t>b</a:t>
                      </a:r>
                      <a:r>
                        <a:rPr lang="en-US" sz="1200">
                          <a:latin typeface="Times New Roman"/>
                          <a:ea typeface="Times New Roman"/>
                        </a:rPr>
                        <a:t>)</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latin typeface="Times New Roman"/>
                          <a:ea typeface="Times New Roman"/>
                        </a:rPr>
                        <a:t>log</a:t>
                      </a:r>
                      <a:r>
                        <a:rPr lang="en-US" sz="1200" i="1" baseline="-25000">
                          <a:latin typeface="Times New Roman"/>
                          <a:ea typeface="Times New Roman"/>
                        </a:rPr>
                        <a:t>2</a:t>
                      </a:r>
                      <a:r>
                        <a:rPr lang="en-US" sz="1200" i="1">
                          <a:latin typeface="Times New Roman"/>
                          <a:ea typeface="Times New Roman"/>
                        </a:rPr>
                        <a:t>B</a:t>
                      </a:r>
                      <a:r>
                        <a:rPr lang="en-US" sz="1200">
                          <a:latin typeface="Times New Roman"/>
                          <a:ea typeface="Times New Roman"/>
                        </a:rPr>
                        <a:t> bits, used to select a specific byte within a block</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5348">
                <a:tc>
                  <a:txBody>
                    <a:bodyPr/>
                    <a:lstStyle/>
                    <a:p>
                      <a:pPr marL="0" marR="0">
                        <a:spcBef>
                          <a:spcPts val="0"/>
                        </a:spcBef>
                        <a:spcAft>
                          <a:spcPts val="0"/>
                        </a:spcAft>
                      </a:pPr>
                      <a:endParaRPr lang="en-US" sz="120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pPr>
                      <a:r>
                        <a:rPr lang="en-US" sz="1200">
                          <a:latin typeface="Times New Roman"/>
                          <a:ea typeface="Times New Roman"/>
                        </a:rPr>
                        <a:t>Tag (</a:t>
                      </a:r>
                      <a:r>
                        <a:rPr lang="en-US" sz="1200" i="1">
                          <a:latin typeface="Times New Roman"/>
                          <a:ea typeface="Times New Roman"/>
                        </a:rPr>
                        <a:t>t</a:t>
                      </a:r>
                      <a:r>
                        <a:rPr lang="en-US" sz="1200">
                          <a:latin typeface="Times New Roman"/>
                          <a:ea typeface="Times New Roman"/>
                        </a:rPr>
                        <a:t>)</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dirty="0">
                          <a:latin typeface="Times New Roman"/>
                          <a:ea typeface="Times New Roman"/>
                        </a:rPr>
                        <a:t>a – (</a:t>
                      </a:r>
                      <a:r>
                        <a:rPr lang="en-US" sz="1200" i="1" dirty="0" err="1">
                          <a:latin typeface="Times New Roman"/>
                          <a:ea typeface="Times New Roman"/>
                        </a:rPr>
                        <a:t>n+b</a:t>
                      </a:r>
                      <a:r>
                        <a:rPr lang="en-US" sz="1200" i="1" dirty="0">
                          <a:latin typeface="Times New Roman"/>
                          <a:ea typeface="Times New Roman"/>
                        </a:rPr>
                        <a:t>)</a:t>
                      </a:r>
                      <a:r>
                        <a:rPr lang="en-US" sz="1200" dirty="0">
                          <a:latin typeface="Times New Roman"/>
                          <a:ea typeface="Times New Roman"/>
                        </a:rPr>
                        <a:t> bits, where </a:t>
                      </a:r>
                      <a:r>
                        <a:rPr lang="en-US" sz="1200" i="1" dirty="0">
                          <a:latin typeface="Times New Roman"/>
                          <a:ea typeface="Times New Roman"/>
                        </a:rPr>
                        <a:t>a</a:t>
                      </a:r>
                      <a:r>
                        <a:rPr lang="en-US" sz="1200" dirty="0">
                          <a:latin typeface="Times New Roman"/>
                          <a:ea typeface="Times New Roman"/>
                        </a:rPr>
                        <a:t> is number of bits in memory address; used for matching with tag stored in the cache</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83305"/>
          </a:xfrm>
        </p:spPr>
        <p:txBody>
          <a:bodyPr>
            <a:normAutofit fontScale="90000"/>
          </a:bodyPr>
          <a:lstStyle/>
          <a:p>
            <a:pPr lvl="0"/>
            <a:r>
              <a:rPr lang="en-US" dirty="0" smtClean="0"/>
              <a:t>9.23 Summary</a:t>
            </a:r>
            <a:endParaRPr lang="en-US" dirty="0"/>
          </a:p>
        </p:txBody>
      </p:sp>
      <p:graphicFrame>
        <p:nvGraphicFramePr>
          <p:cNvPr id="4" name="Table 3"/>
          <p:cNvGraphicFramePr>
            <a:graphicFrameLocks noGrp="1"/>
          </p:cNvGraphicFramePr>
          <p:nvPr/>
        </p:nvGraphicFramePr>
        <p:xfrm>
          <a:off x="457201" y="957943"/>
          <a:ext cx="7888512" cy="5766844"/>
        </p:xfrm>
        <a:graphic>
          <a:graphicData uri="http://schemas.openxmlformats.org/drawingml/2006/table">
            <a:tbl>
              <a:tblPr/>
              <a:tblGrid>
                <a:gridCol w="2629504"/>
                <a:gridCol w="2629504"/>
                <a:gridCol w="2629504"/>
              </a:tblGrid>
              <a:tr h="103635">
                <a:tc>
                  <a:txBody>
                    <a:bodyPr/>
                    <a:lstStyle/>
                    <a:p>
                      <a:pPr marL="0" marR="0">
                        <a:spcBef>
                          <a:spcPts val="0"/>
                        </a:spcBef>
                        <a:spcAft>
                          <a:spcPts val="0"/>
                        </a:spcAft>
                      </a:pPr>
                      <a:r>
                        <a:rPr lang="en-US" sz="1200" b="1" dirty="0">
                          <a:solidFill>
                            <a:srgbClr val="FFFFFF"/>
                          </a:solidFill>
                          <a:latin typeface="Times New Roman"/>
                          <a:ea typeface="Times New Roman"/>
                        </a:rPr>
                        <a:t>Category </a:t>
                      </a:r>
                      <a:endParaRPr lang="en-US" sz="1200" dirty="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a:spcBef>
                          <a:spcPts val="0"/>
                        </a:spcBef>
                        <a:spcAft>
                          <a:spcPts val="0"/>
                        </a:spcAft>
                      </a:pPr>
                      <a:r>
                        <a:rPr lang="en-US" sz="1200">
                          <a:solidFill>
                            <a:srgbClr val="FFFFFF"/>
                          </a:solidFill>
                          <a:latin typeface="Times New Roman"/>
                          <a:ea typeface="Times New Roman"/>
                        </a:rPr>
                        <a:t>Vocabulary</a:t>
                      </a:r>
                      <a:endParaRPr lang="en-US" sz="120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a:spcBef>
                          <a:spcPts val="0"/>
                        </a:spcBef>
                        <a:spcAft>
                          <a:spcPts val="0"/>
                        </a:spcAft>
                      </a:pPr>
                      <a:r>
                        <a:rPr lang="en-US" sz="1200" dirty="0">
                          <a:solidFill>
                            <a:srgbClr val="FFFFFF"/>
                          </a:solidFill>
                          <a:latin typeface="Times New Roman"/>
                          <a:ea typeface="Times New Roman"/>
                        </a:rPr>
                        <a:t>Details</a:t>
                      </a:r>
                      <a:endParaRPr lang="en-US" sz="1200" dirty="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r>
              <a:tr h="207271">
                <a:tc>
                  <a:txBody>
                    <a:bodyPr/>
                    <a:lstStyle/>
                    <a:p>
                      <a:pPr marL="0" marR="0">
                        <a:spcBef>
                          <a:spcPts val="0"/>
                        </a:spcBef>
                        <a:spcAft>
                          <a:spcPts val="0"/>
                        </a:spcAft>
                      </a:pPr>
                      <a:r>
                        <a:rPr lang="en-US" sz="1200" b="1" dirty="0">
                          <a:latin typeface="Times New Roman"/>
                          <a:ea typeface="Times New Roman"/>
                        </a:rPr>
                        <a:t>Cache entry/cache block/cache line/set</a:t>
                      </a:r>
                      <a:endParaRPr lang="en-US" sz="1200" dirty="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marL="0" marR="0">
                        <a:spcBef>
                          <a:spcPts val="0"/>
                        </a:spcBef>
                        <a:spcAft>
                          <a:spcPts val="0"/>
                        </a:spcAft>
                      </a:pPr>
                      <a:r>
                        <a:rPr lang="en-US" sz="1200">
                          <a:latin typeface="Times New Roman"/>
                          <a:ea typeface="Times New Roman"/>
                        </a:rPr>
                        <a:t>Valid bit</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rPr>
                        <a:t>Signifies data block is valid</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0906">
                <a:tc>
                  <a:txBody>
                    <a:bodyPr/>
                    <a:lstStyle/>
                    <a:p>
                      <a:pPr marL="0" marR="0">
                        <a:spcBef>
                          <a:spcPts val="0"/>
                        </a:spcBef>
                        <a:spcAft>
                          <a:spcPts val="0"/>
                        </a:spcAft>
                      </a:pPr>
                      <a:endParaRPr lang="en-US" sz="120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spcBef>
                          <a:spcPts val="0"/>
                        </a:spcBef>
                        <a:spcAft>
                          <a:spcPts val="0"/>
                        </a:spcAft>
                      </a:pPr>
                      <a:r>
                        <a:rPr lang="en-US" sz="1200">
                          <a:latin typeface="Times New Roman"/>
                          <a:ea typeface="Times New Roman"/>
                        </a:rPr>
                        <a:t>Dirty bits</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rPr>
                        <a:t>For write-back, signifies if the data block is more up to date than memory</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0906">
                <a:tc>
                  <a:txBody>
                    <a:bodyPr/>
                    <a:lstStyle/>
                    <a:p>
                      <a:pPr marL="0" marR="0">
                        <a:spcBef>
                          <a:spcPts val="0"/>
                        </a:spcBef>
                        <a:spcAft>
                          <a:spcPts val="0"/>
                        </a:spcAft>
                      </a:pPr>
                      <a:endParaRPr lang="en-US" sz="120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spcBef>
                          <a:spcPts val="0"/>
                        </a:spcBef>
                        <a:spcAft>
                          <a:spcPts val="0"/>
                        </a:spcAft>
                      </a:pPr>
                      <a:r>
                        <a:rPr lang="en-US" sz="1200">
                          <a:latin typeface="Times New Roman"/>
                          <a:ea typeface="Times New Roman"/>
                        </a:rPr>
                        <a:t>Tag</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rPr>
                        <a:t>Used for tag matching with memory address for hit/miss</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635">
                <a:tc>
                  <a:txBody>
                    <a:bodyPr/>
                    <a:lstStyle/>
                    <a:p>
                      <a:pPr marL="0" marR="0">
                        <a:spcBef>
                          <a:spcPts val="0"/>
                        </a:spcBef>
                        <a:spcAft>
                          <a:spcPts val="0"/>
                        </a:spcAft>
                      </a:pPr>
                      <a:endParaRPr lang="en-US" sz="120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pPr>
                      <a:r>
                        <a:rPr lang="en-US" sz="1200">
                          <a:latin typeface="Times New Roman"/>
                          <a:ea typeface="Times New Roman"/>
                        </a:rPr>
                        <a:t>Data</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rPr>
                        <a:t>Actual data block</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271">
                <a:tc>
                  <a:txBody>
                    <a:bodyPr/>
                    <a:lstStyle/>
                    <a:p>
                      <a:pPr marL="0" marR="0">
                        <a:spcBef>
                          <a:spcPts val="0"/>
                        </a:spcBef>
                        <a:spcAft>
                          <a:spcPts val="0"/>
                        </a:spcAft>
                      </a:pPr>
                      <a:r>
                        <a:rPr lang="en-US" sz="1200" b="1">
                          <a:latin typeface="Times New Roman"/>
                          <a:ea typeface="Times New Roman"/>
                        </a:rPr>
                        <a:t>Performance metrics</a:t>
                      </a:r>
                      <a:endParaRPr lang="en-US" sz="120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marL="0" marR="0">
                        <a:spcBef>
                          <a:spcPts val="0"/>
                        </a:spcBef>
                        <a:spcAft>
                          <a:spcPts val="0"/>
                        </a:spcAft>
                      </a:pPr>
                      <a:r>
                        <a:rPr lang="en-US" sz="1200">
                          <a:latin typeface="Times New Roman"/>
                          <a:ea typeface="Times New Roman"/>
                        </a:rPr>
                        <a:t>Hit rate (</a:t>
                      </a:r>
                      <a:r>
                        <a:rPr lang="en-US" sz="1200" i="1">
                          <a:latin typeface="Times New Roman"/>
                          <a:ea typeface="Times New Roman"/>
                        </a:rPr>
                        <a:t>h</a:t>
                      </a:r>
                      <a:r>
                        <a:rPr lang="en-US" sz="1200">
                          <a:latin typeface="Times New Roman"/>
                          <a:ea typeface="Times New Roman"/>
                        </a:rPr>
                        <a:t>)</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rPr>
                        <a:t>Percentage of CPU accesses served from the cache</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635">
                <a:tc>
                  <a:txBody>
                    <a:bodyPr/>
                    <a:lstStyle/>
                    <a:p>
                      <a:pPr marL="0" marR="0">
                        <a:spcBef>
                          <a:spcPts val="0"/>
                        </a:spcBef>
                        <a:spcAft>
                          <a:spcPts val="0"/>
                        </a:spcAft>
                      </a:pPr>
                      <a:endParaRPr lang="en-US" sz="120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spcBef>
                          <a:spcPts val="0"/>
                        </a:spcBef>
                        <a:spcAft>
                          <a:spcPts val="0"/>
                        </a:spcAft>
                      </a:pPr>
                      <a:r>
                        <a:rPr lang="en-US" sz="1200">
                          <a:latin typeface="Times New Roman"/>
                          <a:ea typeface="Times New Roman"/>
                        </a:rPr>
                        <a:t>Miss rate (</a:t>
                      </a:r>
                      <a:r>
                        <a:rPr lang="en-US" sz="1200" i="1">
                          <a:latin typeface="Times New Roman"/>
                          <a:ea typeface="Times New Roman"/>
                        </a:rPr>
                        <a:t>m</a:t>
                      </a:r>
                      <a:r>
                        <a:rPr lang="en-US" sz="1200">
                          <a:latin typeface="Times New Roman"/>
                          <a:ea typeface="Times New Roman"/>
                        </a:rPr>
                        <a:t>)</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latin typeface="Times New Roman"/>
                          <a:ea typeface="Times New Roman"/>
                        </a:rPr>
                        <a:t>1 – h </a:t>
                      </a:r>
                      <a:endParaRPr lang="en-US" sz="120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271">
                <a:tc>
                  <a:txBody>
                    <a:bodyPr/>
                    <a:lstStyle/>
                    <a:p>
                      <a:pPr marL="0" marR="0">
                        <a:spcBef>
                          <a:spcPts val="0"/>
                        </a:spcBef>
                        <a:spcAft>
                          <a:spcPts val="0"/>
                        </a:spcAft>
                      </a:pPr>
                      <a:endParaRPr lang="en-US" sz="120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spcBef>
                          <a:spcPts val="0"/>
                        </a:spcBef>
                        <a:spcAft>
                          <a:spcPts val="0"/>
                        </a:spcAft>
                      </a:pPr>
                      <a:r>
                        <a:rPr lang="en-US" sz="1200">
                          <a:latin typeface="Times New Roman"/>
                          <a:ea typeface="Times New Roman"/>
                        </a:rPr>
                        <a:t>Avg. Memory stall</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rPr>
                        <a:t>Misses-per-instruction</a:t>
                      </a:r>
                      <a:r>
                        <a:rPr lang="en-US" sz="1200" baseline="-25000">
                          <a:latin typeface="Times New Roman"/>
                          <a:ea typeface="Times New Roman"/>
                        </a:rPr>
                        <a:t>Avg</a:t>
                      </a:r>
                      <a:r>
                        <a:rPr lang="en-US" sz="1200">
                          <a:latin typeface="Times New Roman"/>
                          <a:ea typeface="Times New Roman"/>
                        </a:rPr>
                        <a:t> * miss-penalty</a:t>
                      </a:r>
                      <a:r>
                        <a:rPr lang="en-US" sz="1200" baseline="-25000">
                          <a:latin typeface="Times New Roman"/>
                          <a:ea typeface="Times New Roman"/>
                        </a:rPr>
                        <a:t>Avg</a:t>
                      </a:r>
                      <a:endParaRPr lang="en-US" sz="120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271">
                <a:tc>
                  <a:txBody>
                    <a:bodyPr/>
                    <a:lstStyle/>
                    <a:p>
                      <a:pPr marL="0" marR="0">
                        <a:spcBef>
                          <a:spcPts val="0"/>
                        </a:spcBef>
                        <a:spcAft>
                          <a:spcPts val="0"/>
                        </a:spcAft>
                      </a:pPr>
                      <a:endParaRPr lang="en-US" sz="120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spcBef>
                          <a:spcPts val="0"/>
                        </a:spcBef>
                        <a:spcAft>
                          <a:spcPts val="0"/>
                        </a:spcAft>
                      </a:pPr>
                      <a:r>
                        <a:rPr lang="en-US" sz="1200">
                          <a:latin typeface="Times New Roman"/>
                          <a:ea typeface="Times New Roman"/>
                        </a:rPr>
                        <a:t>Effective memory access time (EMAT</a:t>
                      </a:r>
                      <a:r>
                        <a:rPr lang="en-US" sz="1200" baseline="-25000">
                          <a:latin typeface="Times New Roman"/>
                          <a:ea typeface="Times New Roman"/>
                        </a:rPr>
                        <a:t>i</a:t>
                      </a:r>
                      <a:r>
                        <a:rPr lang="en-US" sz="1200">
                          <a:latin typeface="Times New Roman"/>
                          <a:ea typeface="Times New Roman"/>
                        </a:rPr>
                        <a:t>) at level </a:t>
                      </a:r>
                      <a:r>
                        <a:rPr lang="en-US" sz="1200" i="1">
                          <a:latin typeface="Times New Roman"/>
                          <a:ea typeface="Times New Roman"/>
                        </a:rPr>
                        <a:t>i</a:t>
                      </a:r>
                      <a:endParaRPr lang="en-US" sz="120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pt-BR" sz="1200">
                          <a:latin typeface="Times New Roman"/>
                          <a:ea typeface="Times New Roman"/>
                        </a:rPr>
                        <a:t>EMAT</a:t>
                      </a:r>
                      <a:r>
                        <a:rPr lang="pt-BR" sz="1200" i="1" baseline="-25000">
                          <a:latin typeface="Times New Roman"/>
                          <a:ea typeface="Times New Roman"/>
                        </a:rPr>
                        <a:t>i</a:t>
                      </a:r>
                      <a:r>
                        <a:rPr lang="pt-BR" sz="1200">
                          <a:latin typeface="Times New Roman"/>
                          <a:ea typeface="Times New Roman"/>
                        </a:rPr>
                        <a:t> = </a:t>
                      </a:r>
                      <a:endParaRPr lang="en-US" sz="1200">
                        <a:latin typeface="Times New Roman"/>
                        <a:ea typeface="Times New Roman"/>
                      </a:endParaRPr>
                    </a:p>
                    <a:p>
                      <a:pPr marL="0" marR="0">
                        <a:spcBef>
                          <a:spcPts val="0"/>
                        </a:spcBef>
                        <a:spcAft>
                          <a:spcPts val="0"/>
                        </a:spcAft>
                      </a:pPr>
                      <a:r>
                        <a:rPr lang="pt-BR" sz="1200" i="1">
                          <a:latin typeface="Times New Roman"/>
                          <a:ea typeface="Times New Roman"/>
                        </a:rPr>
                        <a:t>T</a:t>
                      </a:r>
                      <a:r>
                        <a:rPr lang="pt-BR" sz="1200" i="1" baseline="-25000">
                          <a:latin typeface="Times New Roman"/>
                          <a:ea typeface="Times New Roman"/>
                        </a:rPr>
                        <a:t>i</a:t>
                      </a:r>
                      <a:r>
                        <a:rPr lang="pt-BR" sz="1200">
                          <a:latin typeface="Times New Roman"/>
                          <a:ea typeface="Times New Roman"/>
                        </a:rPr>
                        <a:t> + </a:t>
                      </a:r>
                      <a:r>
                        <a:rPr lang="pt-BR" sz="1200" i="1">
                          <a:latin typeface="Times New Roman"/>
                          <a:ea typeface="Times New Roman"/>
                        </a:rPr>
                        <a:t>m</a:t>
                      </a:r>
                      <a:r>
                        <a:rPr lang="pt-BR" sz="1200" i="1" baseline="-25000">
                          <a:latin typeface="Times New Roman"/>
                          <a:ea typeface="Times New Roman"/>
                        </a:rPr>
                        <a:t>i</a:t>
                      </a:r>
                      <a:r>
                        <a:rPr lang="pt-BR" sz="1200">
                          <a:latin typeface="Times New Roman"/>
                          <a:ea typeface="Times New Roman"/>
                        </a:rPr>
                        <a:t> *   EMAT</a:t>
                      </a:r>
                      <a:r>
                        <a:rPr lang="pt-BR" sz="1200" i="1" baseline="-25000">
                          <a:latin typeface="Times New Roman"/>
                          <a:ea typeface="Times New Roman"/>
                        </a:rPr>
                        <a:t>i+1</a:t>
                      </a:r>
                      <a:endParaRPr lang="en-US" sz="120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635">
                <a:tc>
                  <a:txBody>
                    <a:bodyPr/>
                    <a:lstStyle/>
                    <a:p>
                      <a:pPr marL="0" marR="0">
                        <a:spcBef>
                          <a:spcPts val="0"/>
                        </a:spcBef>
                        <a:spcAft>
                          <a:spcPts val="0"/>
                        </a:spcAft>
                      </a:pPr>
                      <a:endParaRPr lang="en-US" sz="120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pPr>
                      <a:r>
                        <a:rPr lang="en-US" sz="1200">
                          <a:latin typeface="Times New Roman"/>
                          <a:ea typeface="Times New Roman"/>
                        </a:rPr>
                        <a:t>Effective CPI</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rPr>
                        <a:t>CPI</a:t>
                      </a:r>
                      <a:r>
                        <a:rPr lang="en-US" sz="1200" baseline="-25000">
                          <a:latin typeface="Times New Roman"/>
                          <a:ea typeface="Times New Roman"/>
                        </a:rPr>
                        <a:t>Avg </a:t>
                      </a:r>
                      <a:r>
                        <a:rPr lang="en-US" sz="1200">
                          <a:latin typeface="Times New Roman"/>
                          <a:ea typeface="Times New Roman"/>
                        </a:rPr>
                        <a:t>+ Memory-stalls</a:t>
                      </a:r>
                      <a:r>
                        <a:rPr lang="en-US" sz="1200" baseline="-25000">
                          <a:latin typeface="Times New Roman"/>
                          <a:ea typeface="Times New Roman"/>
                        </a:rPr>
                        <a:t>Avg</a:t>
                      </a:r>
                      <a:endParaRPr lang="en-US" sz="120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271">
                <a:tc>
                  <a:txBody>
                    <a:bodyPr/>
                    <a:lstStyle/>
                    <a:p>
                      <a:pPr marL="0" marR="0">
                        <a:spcBef>
                          <a:spcPts val="0"/>
                        </a:spcBef>
                        <a:spcAft>
                          <a:spcPts val="0"/>
                        </a:spcAft>
                      </a:pPr>
                      <a:r>
                        <a:rPr lang="en-US" sz="1200" b="1">
                          <a:latin typeface="Times New Roman"/>
                          <a:ea typeface="Times New Roman"/>
                        </a:rPr>
                        <a:t>Types of misses</a:t>
                      </a:r>
                      <a:endParaRPr lang="en-US" sz="120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pPr>
                      <a:r>
                        <a:rPr lang="en-US" sz="1200">
                          <a:latin typeface="Times New Roman"/>
                          <a:ea typeface="Times New Roman"/>
                        </a:rPr>
                        <a:t>Compulsory miss</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rPr>
                        <a:t>Memory location accessed for the first time by CPU </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0906">
                <a:tc>
                  <a:txBody>
                    <a:bodyPr/>
                    <a:lstStyle/>
                    <a:p>
                      <a:pPr marL="0" marR="0">
                        <a:spcBef>
                          <a:spcPts val="0"/>
                        </a:spcBef>
                        <a:spcAft>
                          <a:spcPts val="0"/>
                        </a:spcAft>
                      </a:pPr>
                      <a:endParaRPr lang="en-US" sz="120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pPr>
                      <a:r>
                        <a:rPr lang="en-US" sz="1200">
                          <a:latin typeface="Times New Roman"/>
                          <a:ea typeface="Times New Roman"/>
                        </a:rPr>
                        <a:t>Conflict miss</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rPr>
                        <a:t>Miss incurred due to limited associativity even though the cache is not full</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271">
                <a:tc>
                  <a:txBody>
                    <a:bodyPr/>
                    <a:lstStyle/>
                    <a:p>
                      <a:pPr marL="0" marR="0">
                        <a:spcBef>
                          <a:spcPts val="0"/>
                        </a:spcBef>
                        <a:spcAft>
                          <a:spcPts val="0"/>
                        </a:spcAft>
                      </a:pPr>
                      <a:endParaRPr lang="en-US" sz="120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pPr>
                      <a:r>
                        <a:rPr lang="en-US" sz="1200">
                          <a:latin typeface="Times New Roman"/>
                          <a:ea typeface="Times New Roman"/>
                        </a:rPr>
                        <a:t>Capacity miss</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rPr>
                        <a:t>Miss incurred when the cache is full</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635">
                <a:tc>
                  <a:txBody>
                    <a:bodyPr/>
                    <a:lstStyle/>
                    <a:p>
                      <a:pPr marL="0" marR="0">
                        <a:spcBef>
                          <a:spcPts val="0"/>
                        </a:spcBef>
                        <a:spcAft>
                          <a:spcPts val="0"/>
                        </a:spcAft>
                      </a:pPr>
                      <a:r>
                        <a:rPr lang="en-US" sz="1200" b="1">
                          <a:latin typeface="Times New Roman"/>
                          <a:ea typeface="Times New Roman"/>
                        </a:rPr>
                        <a:t>Replacement policy</a:t>
                      </a:r>
                      <a:endParaRPr lang="en-US" sz="120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pPr>
                      <a:r>
                        <a:rPr lang="en-US" sz="1200">
                          <a:latin typeface="Times New Roman"/>
                          <a:ea typeface="Times New Roman"/>
                        </a:rPr>
                        <a:t>FIFO</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rPr>
                        <a:t>First in first out</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635">
                <a:tc>
                  <a:txBody>
                    <a:bodyPr/>
                    <a:lstStyle/>
                    <a:p>
                      <a:pPr marL="0" marR="0">
                        <a:spcBef>
                          <a:spcPts val="0"/>
                        </a:spcBef>
                        <a:spcAft>
                          <a:spcPts val="0"/>
                        </a:spcAft>
                      </a:pPr>
                      <a:endParaRPr lang="en-US" sz="120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pPr>
                      <a:r>
                        <a:rPr lang="en-US" sz="1200">
                          <a:latin typeface="Times New Roman"/>
                          <a:ea typeface="Times New Roman"/>
                        </a:rPr>
                        <a:t>LRU</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rPr>
                        <a:t>Least recently used</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271">
                <a:tc>
                  <a:txBody>
                    <a:bodyPr/>
                    <a:lstStyle/>
                    <a:p>
                      <a:pPr marL="0" marR="0">
                        <a:spcBef>
                          <a:spcPts val="0"/>
                        </a:spcBef>
                        <a:spcAft>
                          <a:spcPts val="0"/>
                        </a:spcAft>
                      </a:pPr>
                      <a:r>
                        <a:rPr lang="en-US" sz="1200" b="1">
                          <a:latin typeface="Times New Roman"/>
                          <a:ea typeface="Times New Roman"/>
                        </a:rPr>
                        <a:t>Memory technologies</a:t>
                      </a:r>
                      <a:endParaRPr lang="en-US" sz="120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marL="0" marR="0">
                        <a:spcBef>
                          <a:spcPts val="0"/>
                        </a:spcBef>
                        <a:spcAft>
                          <a:spcPts val="0"/>
                        </a:spcAft>
                      </a:pPr>
                      <a:r>
                        <a:rPr lang="en-US" sz="1200">
                          <a:latin typeface="Times New Roman"/>
                          <a:ea typeface="Times New Roman"/>
                        </a:rPr>
                        <a:t>SRAM</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rPr>
                        <a:t>Static RAM with each bit realized using a flip flop</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0906">
                <a:tc>
                  <a:txBody>
                    <a:bodyPr/>
                    <a:lstStyle/>
                    <a:p>
                      <a:pPr marL="0" marR="0">
                        <a:spcBef>
                          <a:spcPts val="0"/>
                        </a:spcBef>
                        <a:spcAft>
                          <a:spcPts val="0"/>
                        </a:spcAft>
                      </a:pPr>
                      <a:endParaRPr lang="en-US" sz="120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pPr>
                      <a:r>
                        <a:rPr lang="en-US" sz="1200">
                          <a:latin typeface="Times New Roman"/>
                          <a:ea typeface="Times New Roman"/>
                        </a:rPr>
                        <a:t>DRAM</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rPr>
                        <a:t>Dynamic RAM with each bit realized using a capacitive charge</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635">
                <a:tc>
                  <a:txBody>
                    <a:bodyPr/>
                    <a:lstStyle/>
                    <a:p>
                      <a:pPr marL="0" marR="0">
                        <a:spcBef>
                          <a:spcPts val="0"/>
                        </a:spcBef>
                        <a:spcAft>
                          <a:spcPts val="0"/>
                        </a:spcAft>
                      </a:pPr>
                      <a:r>
                        <a:rPr lang="en-US" sz="1200" b="1">
                          <a:latin typeface="Times New Roman"/>
                          <a:ea typeface="Times New Roman"/>
                        </a:rPr>
                        <a:t>Main memory</a:t>
                      </a:r>
                      <a:endParaRPr lang="en-US" sz="120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marL="0" marR="0">
                        <a:spcBef>
                          <a:spcPts val="0"/>
                        </a:spcBef>
                        <a:spcAft>
                          <a:spcPts val="0"/>
                        </a:spcAft>
                      </a:pPr>
                      <a:r>
                        <a:rPr lang="en-US" sz="1200">
                          <a:latin typeface="Times New Roman"/>
                          <a:ea typeface="Times New Roman"/>
                        </a:rPr>
                        <a:t>DRAM access time</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rPr>
                        <a:t>DRAM read access time</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271">
                <a:tc>
                  <a:txBody>
                    <a:bodyPr/>
                    <a:lstStyle/>
                    <a:p>
                      <a:pPr marL="0" marR="0">
                        <a:spcBef>
                          <a:spcPts val="0"/>
                        </a:spcBef>
                        <a:spcAft>
                          <a:spcPts val="0"/>
                        </a:spcAft>
                      </a:pPr>
                      <a:endParaRPr lang="en-US" sz="120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spcBef>
                          <a:spcPts val="0"/>
                        </a:spcBef>
                        <a:spcAft>
                          <a:spcPts val="0"/>
                        </a:spcAft>
                      </a:pPr>
                      <a:r>
                        <a:rPr lang="en-US" sz="1200">
                          <a:latin typeface="Times New Roman"/>
                          <a:ea typeface="Times New Roman"/>
                        </a:rPr>
                        <a:t>DRAM cycle time</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rPr>
                        <a:t>DRAM read and refresh time</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271">
                <a:tc>
                  <a:txBody>
                    <a:bodyPr/>
                    <a:lstStyle/>
                    <a:p>
                      <a:pPr marL="0" marR="0">
                        <a:spcBef>
                          <a:spcPts val="0"/>
                        </a:spcBef>
                        <a:spcAft>
                          <a:spcPts val="0"/>
                        </a:spcAft>
                      </a:pPr>
                      <a:endParaRPr lang="en-US" sz="120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spcBef>
                          <a:spcPts val="0"/>
                        </a:spcBef>
                        <a:spcAft>
                          <a:spcPts val="0"/>
                        </a:spcAft>
                      </a:pPr>
                      <a:r>
                        <a:rPr lang="en-US" sz="1200">
                          <a:latin typeface="Times New Roman"/>
                          <a:ea typeface="Times New Roman"/>
                        </a:rPr>
                        <a:t>Bus cycle time</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rPr>
                        <a:t>Data transfer time between CPU and memory</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271">
                <a:tc>
                  <a:txBody>
                    <a:bodyPr/>
                    <a:lstStyle/>
                    <a:p>
                      <a:pPr marL="0" marR="0">
                        <a:spcBef>
                          <a:spcPts val="0"/>
                        </a:spcBef>
                        <a:spcAft>
                          <a:spcPts val="0"/>
                        </a:spcAft>
                      </a:pPr>
                      <a:endParaRPr lang="en-US" sz="1200">
                        <a:latin typeface="Times New Roman"/>
                        <a:ea typeface="Times New Roman"/>
                      </a:endParaRP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pPr>
                      <a:r>
                        <a:rPr lang="en-US" sz="1200">
                          <a:latin typeface="Times New Roman"/>
                          <a:ea typeface="Times New Roman"/>
                        </a:rPr>
                        <a:t>Simulated interleaving using DRAM</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latin typeface="Times New Roman"/>
                          <a:ea typeface="Times New Roman"/>
                        </a:rPr>
                        <a:t>Using page mode bits of DRAM</a:t>
                      </a:r>
                    </a:p>
                  </a:txBody>
                  <a:tcPr marL="18143" marR="18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9.24 Memory hierarchy of modern processors – An example</a:t>
            </a:r>
            <a:endParaRPr lang="en-US" dirty="0"/>
          </a:p>
        </p:txBody>
      </p:sp>
      <p:sp>
        <p:nvSpPr>
          <p:cNvPr id="5" name="Content Placeholder 4"/>
          <p:cNvSpPr>
            <a:spLocks noGrp="1"/>
          </p:cNvSpPr>
          <p:nvPr>
            <p:ph idx="1"/>
          </p:nvPr>
        </p:nvSpPr>
        <p:spPr/>
        <p:txBody>
          <a:bodyPr>
            <a:normAutofit fontScale="92500" lnSpcReduction="10000"/>
          </a:bodyPr>
          <a:lstStyle/>
          <a:p>
            <a:r>
              <a:rPr lang="en-US" dirty="0" smtClean="0"/>
              <a:t>AMD  Barcelona chip  (circa 2006).  Quad-core.</a:t>
            </a:r>
          </a:p>
          <a:p>
            <a:r>
              <a:rPr lang="en-US" dirty="0" smtClean="0"/>
              <a:t>Per core L1 (split I and D) </a:t>
            </a:r>
          </a:p>
          <a:p>
            <a:pPr lvl="1"/>
            <a:r>
              <a:rPr lang="en-US" dirty="0" smtClean="0"/>
              <a:t>2-way set-associative (64 KB for instructions and 64 KB for data).</a:t>
            </a:r>
          </a:p>
          <a:p>
            <a:r>
              <a:rPr lang="en-US" dirty="0" smtClean="0"/>
              <a:t>L2 cache. </a:t>
            </a:r>
          </a:p>
          <a:p>
            <a:pPr lvl="1"/>
            <a:r>
              <a:rPr lang="en-US" dirty="0" smtClean="0"/>
              <a:t>16-way set-associative (512 KB combined for instructions and data). </a:t>
            </a:r>
          </a:p>
          <a:p>
            <a:r>
              <a:rPr lang="en-US" dirty="0" smtClean="0"/>
              <a:t>L3 cache that is shared by all the cores.  </a:t>
            </a:r>
          </a:p>
          <a:p>
            <a:pPr lvl="1"/>
            <a:r>
              <a:rPr lang="en-US" dirty="0" smtClean="0"/>
              <a:t>32-way set-associative (2 MB shared among all the cores).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9.24 Memory hierarchy of modern processors – An example</a:t>
            </a:r>
            <a:endParaRPr lang="en-US" dirty="0"/>
          </a:p>
        </p:txBody>
      </p:sp>
      <p:pic>
        <p:nvPicPr>
          <p:cNvPr id="45057" name="Object 7"/>
          <p:cNvPicPr>
            <a:picLocks noChangeAspect="1" noChangeArrowheads="1"/>
          </p:cNvPicPr>
          <p:nvPr/>
        </p:nvPicPr>
        <p:blipFill>
          <a:blip r:embed="rId2"/>
          <a:srcRect t="-198" b="-198"/>
          <a:stretch>
            <a:fillRect/>
          </a:stretch>
        </p:blipFill>
        <p:spPr bwMode="auto">
          <a:xfrm>
            <a:off x="868680" y="1760221"/>
            <a:ext cx="7578090" cy="4766310"/>
          </a:xfrm>
          <a:prstGeom prst="rect">
            <a:avLst/>
          </a:prstGeom>
          <a:noFill/>
          <a:ln w="9525">
            <a:noFill/>
            <a:miter lim="800000"/>
            <a:headEnd/>
            <a:tailEnd/>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Questions?</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9.2 Principle of Locality</a:t>
            </a:r>
            <a:endParaRPr lang="en-US" dirty="0"/>
          </a:p>
        </p:txBody>
      </p:sp>
      <p:sp>
        <p:nvSpPr>
          <p:cNvPr id="3" name="Content Placeholder 2"/>
          <p:cNvSpPr>
            <a:spLocks noGrp="1"/>
          </p:cNvSpPr>
          <p:nvPr>
            <p:ph idx="1"/>
          </p:nvPr>
        </p:nvSpPr>
        <p:spPr/>
        <p:txBody>
          <a:bodyPr/>
          <a:lstStyle/>
          <a:p>
            <a:r>
              <a:rPr lang="en-US" dirty="0" smtClean="0"/>
              <a:t>A program tends to access a relatively small region of memory irrespective of its actual memory footprint in any given interval of time.  While the region of activity may change over time, such changes are gradual</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3066</TotalTime>
  <Words>3846</Words>
  <Application>Microsoft Office PowerPoint</Application>
  <PresentationFormat>On-screen Show (4:3)</PresentationFormat>
  <Paragraphs>1177</Paragraphs>
  <Slides>88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88</vt:i4>
      </vt:variant>
    </vt:vector>
  </HeadingPairs>
  <TitlesOfParts>
    <vt:vector size="94" baseType="lpstr">
      <vt:lpstr>Arial</vt:lpstr>
      <vt:lpstr>Calibri</vt:lpstr>
      <vt:lpstr>Courier New</vt:lpstr>
      <vt:lpstr>Times New Roman</vt:lpstr>
      <vt:lpstr>Wingdings</vt:lpstr>
      <vt:lpstr>Office Theme</vt:lpstr>
      <vt:lpstr>Computer Systems An Integrated Approach to Architecture and Operating Systems</vt:lpstr>
      <vt:lpstr>9 Memory Hierarchy</vt:lpstr>
      <vt:lpstr>9 Memory Hierarchy</vt:lpstr>
      <vt:lpstr>9 Memory Hierarchy</vt:lpstr>
      <vt:lpstr>9 Memory Hierarchy</vt:lpstr>
      <vt:lpstr>PowerPoint Presentation</vt:lpstr>
      <vt:lpstr>9.1 The Concept of a Cache</vt:lpstr>
      <vt:lpstr>9.2 Principle of Locality</vt:lpstr>
      <vt:lpstr>9.2 Principle of Locality</vt:lpstr>
      <vt:lpstr>9.2 Principle of Locality</vt:lpstr>
      <vt:lpstr>9.3 Basic terminologies</vt:lpstr>
      <vt:lpstr>9.4 Multilevel Memory Hierarchy</vt:lpstr>
      <vt:lpstr>9.4 Multilevel Memory Hierarchy</vt:lpstr>
      <vt:lpstr>9.5 Cache organization</vt:lpstr>
      <vt:lpstr>9.6 Direct-mapped cache organization</vt:lpstr>
      <vt:lpstr>9.6 Direct-mapped cache organization</vt:lpstr>
      <vt:lpstr>9.6 Direct-mapped cache organization</vt:lpstr>
      <vt:lpstr>9.6.1 Cache Lookup</vt:lpstr>
      <vt:lpstr>9.6.1 Cache Lookup</vt:lpstr>
      <vt:lpstr>9.6.1 Cache Lookup</vt:lpstr>
      <vt:lpstr>Sequence of Operation</vt:lpstr>
      <vt:lpstr>Thought Question</vt:lpstr>
      <vt:lpstr>Add a Bit!</vt:lpstr>
      <vt:lpstr>9.6.2 Fields of a Cache Entry</vt:lpstr>
      <vt:lpstr>9.6.3 Hardware for direct mapped cache</vt:lpstr>
      <vt:lpstr>Question</vt:lpstr>
      <vt:lpstr>9.7 Repercussion on pipelined processor design</vt:lpstr>
      <vt:lpstr>9.8 Cache read/write algorithms  </vt:lpstr>
      <vt:lpstr>9.8 Basic cache read/write algorithms  </vt:lpstr>
      <vt:lpstr>9.8 Basic cache read/write algorithms  </vt:lpstr>
      <vt:lpstr>9.8 Basic cache read/write algorithms  </vt:lpstr>
      <vt:lpstr>9.8.1 Read Access to Cache from CPU</vt:lpstr>
      <vt:lpstr>9.8.2 Write Access to Cache from CPU</vt:lpstr>
      <vt:lpstr>9.8.2.1 Write Through Policy</vt:lpstr>
      <vt:lpstr>9.8.2.1 Write Through Policy</vt:lpstr>
      <vt:lpstr>9.8.2.1 Write Through Policy</vt:lpstr>
      <vt:lpstr>9.8.2.2 Write back policy</vt:lpstr>
      <vt:lpstr>9.8.2.2 Write back policy</vt:lpstr>
      <vt:lpstr>9.8.2.2 Write back policy</vt:lpstr>
      <vt:lpstr>9.8.2.3 Comparison of the Write Policies</vt:lpstr>
      <vt:lpstr>9.9 Dealing with cache misses in the processor pipeline</vt:lpstr>
      <vt:lpstr>9.9.1 Effect of Memory Stalls Due to Cache Misses on Pipeline Performance</vt:lpstr>
      <vt:lpstr>9.9.1 Improving cache performance</vt:lpstr>
      <vt:lpstr>9.9.1 Improving cache performance</vt:lpstr>
      <vt:lpstr>9.9.1 Improving cache performance</vt:lpstr>
      <vt:lpstr>9.10 Exploiting spatial locality to improve cache performance</vt:lpstr>
      <vt:lpstr>9.10 Exploiting spatial locality to improve cache performance</vt:lpstr>
      <vt:lpstr>9.10 Exploiting spatial locality to improve cache performance</vt:lpstr>
      <vt:lpstr>9.10 Exploiting spatial locality to improve cache performance</vt:lpstr>
      <vt:lpstr>9.10 Exploiting spatial locality to improve cache performance</vt:lpstr>
      <vt:lpstr>9.10 Exploiting spatial locality to improve cache performance</vt:lpstr>
      <vt:lpstr>PowerPoint Presentation</vt:lpstr>
      <vt:lpstr>9.10.1 Performance implications of increased blocksize</vt:lpstr>
      <vt:lpstr>9.10.1 Performance implications of increased blocksize</vt:lpstr>
      <vt:lpstr>Question</vt:lpstr>
      <vt:lpstr>9.11 Flexible placement</vt:lpstr>
      <vt:lpstr>9.11 Flexible placement</vt:lpstr>
      <vt:lpstr>9.11 Flexible placement</vt:lpstr>
      <vt:lpstr>9.11.1 Fully associative cache</vt:lpstr>
      <vt:lpstr>9.11.1 Fully associative cache</vt:lpstr>
      <vt:lpstr>9.11.2 Set associative caches</vt:lpstr>
      <vt:lpstr>9.11.2 Set associative caches</vt:lpstr>
      <vt:lpstr>9.11.2 Set associative caches</vt:lpstr>
      <vt:lpstr>9.11.3 Extremes of set associativity</vt:lpstr>
      <vt:lpstr>9.12 Instruction and Data caches</vt:lpstr>
      <vt:lpstr>9.13 Reducing miss penalty</vt:lpstr>
      <vt:lpstr>9.14 Cache replacement policy</vt:lpstr>
      <vt:lpstr>9.15 Recapping Types of Misses</vt:lpstr>
      <vt:lpstr>9.16 Integrating TLB and Caches</vt:lpstr>
      <vt:lpstr>9.17 Cache controller</vt:lpstr>
      <vt:lpstr>9.18 Virtually Indexed Physically Tagged Cache</vt:lpstr>
      <vt:lpstr>9.19 Recap of Cache Design Considerations</vt:lpstr>
      <vt:lpstr>9.20 Main memory design considerations</vt:lpstr>
      <vt:lpstr>9.20.1 Simple main memory</vt:lpstr>
      <vt:lpstr>9.20.2 Main memory and bus to match cache block size</vt:lpstr>
      <vt:lpstr>9.20.3 Interleaved memory</vt:lpstr>
      <vt:lpstr>9.21 Elements of a modern main memory systems</vt:lpstr>
      <vt:lpstr>9.21 Elements of a modern main memory systems</vt:lpstr>
      <vt:lpstr>9.21 Elements of a modern main memory systems</vt:lpstr>
      <vt:lpstr>9.21.1 Page Mode DRAM</vt:lpstr>
      <vt:lpstr>9.22 Performance implications of memory hierarchy</vt:lpstr>
      <vt:lpstr>9.23 Summary</vt:lpstr>
      <vt:lpstr>9.23 Summary</vt:lpstr>
      <vt:lpstr>9.23 Summary</vt:lpstr>
      <vt:lpstr>9.24 Memory hierarchy of modern processors – An example</vt:lpstr>
      <vt:lpstr>9.24 Memory hierarchy of modern processors – An example</vt:lpstr>
      <vt:lpstr>Questions?</vt:lpstr>
      <vt:lpstr>PowerPoint Presentation</vt:lpstr>
    </vt:vector>
  </TitlesOfParts>
  <Company>Georgia Institute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Bill Leahy</dc:creator>
  <cp:lastModifiedBy>VV</cp:lastModifiedBy>
  <cp:revision>275</cp:revision>
  <dcterms:created xsi:type="dcterms:W3CDTF">2008-09-06T14:56:38Z</dcterms:created>
  <dcterms:modified xsi:type="dcterms:W3CDTF">2019-02-25T04:20:22Z</dcterms:modified>
</cp:coreProperties>
</file>