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8" r:id="rId3"/>
    <p:sldId id="257" r:id="rId4"/>
    <p:sldId id="258" r:id="rId5"/>
    <p:sldId id="259" r:id="rId6"/>
    <p:sldId id="260" r:id="rId7"/>
    <p:sldId id="261" r:id="rId8"/>
    <p:sldId id="262" r:id="rId9"/>
    <p:sldId id="263" r:id="rId10"/>
    <p:sldId id="283" r:id="rId11"/>
    <p:sldId id="284" r:id="rId12"/>
    <p:sldId id="264" r:id="rId13"/>
    <p:sldId id="265" r:id="rId14"/>
    <p:sldId id="279" r:id="rId15"/>
    <p:sldId id="266" r:id="rId16"/>
    <p:sldId id="280" r:id="rId17"/>
    <p:sldId id="267" r:id="rId18"/>
    <p:sldId id="285" r:id="rId19"/>
    <p:sldId id="281" r:id="rId20"/>
    <p:sldId id="268" r:id="rId21"/>
    <p:sldId id="286" r:id="rId22"/>
    <p:sldId id="269" r:id="rId23"/>
    <p:sldId id="287" r:id="rId24"/>
    <p:sldId id="282" r:id="rId25"/>
    <p:sldId id="270" r:id="rId26"/>
    <p:sldId id="271" r:id="rId27"/>
    <p:sldId id="272" r:id="rId28"/>
    <p:sldId id="273" r:id="rId29"/>
    <p:sldId id="274" r:id="rId30"/>
    <p:sldId id="275" r:id="rId31"/>
    <p:sldId id="276"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24" autoAdjust="0"/>
  </p:normalViewPr>
  <p:slideViewPr>
    <p:cSldViewPr>
      <p:cViewPr varScale="1">
        <p:scale>
          <a:sx n="69" d="100"/>
          <a:sy n="69" d="100"/>
        </p:scale>
        <p:origin x="-13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8FD8CE8-DB34-4203-A7CE-798D5EC2BAE4}" type="datetimeFigureOut">
              <a:rPr lang="en-US" smtClean="0"/>
              <a:pPr/>
              <a:t>4/19/2019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722DD05-D4F0-4A09-B323-0A1B22A6FBB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FD8CE8-DB34-4203-A7CE-798D5EC2BAE4}"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2DD05-D4F0-4A09-B323-0A1B22A6FB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FD8CE8-DB34-4203-A7CE-798D5EC2BAE4}"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2DD05-D4F0-4A09-B323-0A1B22A6FB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FD8CE8-DB34-4203-A7CE-798D5EC2BAE4}"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2DD05-D4F0-4A09-B323-0A1B22A6FB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8FD8CE8-DB34-4203-A7CE-798D5EC2BAE4}"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2DD05-D4F0-4A09-B323-0A1B22A6FBB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8FD8CE8-DB34-4203-A7CE-798D5EC2BAE4}" type="datetimeFigureOut">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2DD05-D4F0-4A09-B323-0A1B22A6FB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8FD8CE8-DB34-4203-A7CE-798D5EC2BAE4}" type="datetimeFigureOut">
              <a:rPr lang="en-US" smtClean="0"/>
              <a:pPr/>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22DD05-D4F0-4A09-B323-0A1B22A6FB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8FD8CE8-DB34-4203-A7CE-798D5EC2BAE4}" type="datetimeFigureOut">
              <a:rPr lang="en-US" smtClean="0"/>
              <a:pPr/>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2DD05-D4F0-4A09-B323-0A1B22A6FB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8FD8CE8-DB34-4203-A7CE-798D5EC2BAE4}" type="datetimeFigureOut">
              <a:rPr lang="en-US" smtClean="0"/>
              <a:pPr/>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22DD05-D4F0-4A09-B323-0A1B22A6FBB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8FD8CE8-DB34-4203-A7CE-798D5EC2BAE4}" type="datetimeFigureOut">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2DD05-D4F0-4A09-B323-0A1B22A6FB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58FD8CE8-DB34-4203-A7CE-798D5EC2BAE4}" type="datetimeFigureOut">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2DD05-D4F0-4A09-B323-0A1B22A6FBB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8FD8CE8-DB34-4203-A7CE-798D5EC2BAE4}" type="datetimeFigureOut">
              <a:rPr lang="en-US" smtClean="0"/>
              <a:pPr/>
              <a:t>4/19/2019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722DD05-D4F0-4A09-B323-0A1B22A6FBB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428652"/>
            <a:ext cx="7358114" cy="3857628"/>
          </a:xfrm>
        </p:spPr>
        <p:txBody>
          <a:bodyPr/>
          <a:lstStyle/>
          <a:p>
            <a:r>
              <a:rPr lang="en-IN" dirty="0"/>
              <a:t>               </a:t>
            </a:r>
            <a:r>
              <a:rPr lang="en-IN" sz="8000" dirty="0">
                <a:latin typeface="Arial Rounded MT Bold" pitchFamily="34" charset="0"/>
              </a:rPr>
              <a:t>IBM DB2</a:t>
            </a:r>
            <a:endParaRPr lang="en-US" sz="8000" dirty="0">
              <a:latin typeface="Arial Rounded MT Bold" pitchFamily="34" charset="0"/>
            </a:endParaRPr>
          </a:p>
        </p:txBody>
      </p:sp>
      <p:pic>
        <p:nvPicPr>
          <p:cNvPr id="4" name="Picture 3" descr="Screenshot (21).png"/>
          <p:cNvPicPr>
            <a:picLocks noChangeAspect="1"/>
          </p:cNvPicPr>
          <p:nvPr/>
        </p:nvPicPr>
        <p:blipFill>
          <a:blip r:embed="rId2"/>
          <a:srcRect l="12500" t="33325" r="81250" b="54169"/>
          <a:stretch>
            <a:fillRect/>
          </a:stretch>
        </p:blipFill>
        <p:spPr>
          <a:xfrm>
            <a:off x="3929058" y="3643314"/>
            <a:ext cx="1778012" cy="2000264"/>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214290"/>
            <a:ext cx="7406640" cy="1472184"/>
          </a:xfrm>
        </p:spPr>
        <p:txBody>
          <a:bodyPr/>
          <a:lstStyle/>
          <a:p>
            <a:r>
              <a:rPr lang="en-IN" b="1" i="1" dirty="0"/>
              <a:t>VARIOUS BUILT IN DATA TYPES......</a:t>
            </a:r>
            <a:endParaRPr lang="en-US" b="1" i="1" dirty="0"/>
          </a:p>
        </p:txBody>
      </p:sp>
      <p:sp>
        <p:nvSpPr>
          <p:cNvPr id="3" name="Subtitle 2"/>
          <p:cNvSpPr>
            <a:spLocks noGrp="1"/>
          </p:cNvSpPr>
          <p:nvPr>
            <p:ph type="subTitle" idx="1"/>
          </p:nvPr>
        </p:nvSpPr>
        <p:spPr>
          <a:xfrm>
            <a:off x="1432560" y="1850064"/>
            <a:ext cx="7406640" cy="4722208"/>
          </a:xfrm>
        </p:spPr>
        <p:txBody>
          <a:bodyPr>
            <a:normAutofit fontScale="77500" lnSpcReduction="20000"/>
          </a:bodyPr>
          <a:lstStyle/>
          <a:p>
            <a:r>
              <a:rPr lang="en-US" sz="3100" b="1" dirty="0" err="1">
                <a:solidFill>
                  <a:srgbClr val="FF0000"/>
                </a:solidFill>
              </a:rPr>
              <a:t>Datetime</a:t>
            </a:r>
            <a:endParaRPr lang="en-US" sz="3100" b="1" dirty="0">
              <a:solidFill>
                <a:srgbClr val="FF0000"/>
              </a:solidFill>
            </a:endParaRPr>
          </a:p>
          <a:p>
            <a:pPr lvl="1"/>
            <a:r>
              <a:rPr lang="en-US" sz="2100" b="1" dirty="0"/>
              <a:t>TIME</a:t>
            </a:r>
            <a:r>
              <a:rPr lang="en-US" dirty="0"/>
              <a:t>: It represents the time of the day in hours, minutes and seconds.</a:t>
            </a:r>
          </a:p>
          <a:p>
            <a:pPr lvl="1"/>
            <a:r>
              <a:rPr lang="en-US" sz="2100" b="1" dirty="0"/>
              <a:t>TIMESTAMP</a:t>
            </a:r>
            <a:r>
              <a:rPr lang="en-US" dirty="0"/>
              <a:t>: It represents seven values of the date and time in the form of year, month, day, hours, minutes, seconds and microseconds.</a:t>
            </a:r>
          </a:p>
          <a:p>
            <a:pPr lvl="1"/>
            <a:r>
              <a:rPr lang="en-US" sz="2100" b="1" dirty="0"/>
              <a:t>DATE</a:t>
            </a:r>
            <a:r>
              <a:rPr lang="en-US" dirty="0"/>
              <a:t>: It represents date of the day in three parts in the form of year, month and day.</a:t>
            </a:r>
          </a:p>
          <a:p>
            <a:r>
              <a:rPr lang="en-US" sz="3100" b="1" dirty="0">
                <a:solidFill>
                  <a:srgbClr val="FF0000"/>
                </a:solidFill>
              </a:rPr>
              <a:t>String</a:t>
            </a:r>
            <a:endParaRPr lang="en-US" sz="3100" dirty="0">
              <a:solidFill>
                <a:srgbClr val="FF0000"/>
              </a:solidFill>
            </a:endParaRPr>
          </a:p>
          <a:p>
            <a:pPr lvl="1"/>
            <a:r>
              <a:rPr lang="en-US" dirty="0"/>
              <a:t>Character</a:t>
            </a:r>
          </a:p>
          <a:p>
            <a:r>
              <a:rPr lang="en-US" sz="2100" b="1" dirty="0"/>
              <a:t>CHAR</a:t>
            </a:r>
            <a:r>
              <a:rPr lang="en-US" b="1" dirty="0"/>
              <a:t> (fixed length)</a:t>
            </a:r>
            <a:r>
              <a:rPr lang="en-US" dirty="0"/>
              <a:t>: Fixed length of Character strings.</a:t>
            </a:r>
          </a:p>
          <a:p>
            <a:pPr lvl="1"/>
            <a:r>
              <a:rPr lang="en-US" dirty="0"/>
              <a:t>Varying length</a:t>
            </a:r>
          </a:p>
          <a:p>
            <a:r>
              <a:rPr lang="en-US" sz="2100" b="1" dirty="0"/>
              <a:t>VARCHAR</a:t>
            </a:r>
            <a:r>
              <a:rPr lang="en-US" dirty="0"/>
              <a:t>: Varying length character strings.</a:t>
            </a:r>
          </a:p>
          <a:p>
            <a:r>
              <a:rPr lang="en-US" sz="2100" b="1" dirty="0"/>
              <a:t>CLOB</a:t>
            </a:r>
            <a:r>
              <a:rPr lang="en-US" dirty="0"/>
              <a:t>: large object strings, you use this when a character string might exceed the limits of the VARCHAR data type.</a:t>
            </a:r>
          </a:p>
          <a:p>
            <a:endParaRPr lang="en-US"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857232"/>
            <a:ext cx="7429552" cy="4893647"/>
          </a:xfrm>
          <a:prstGeom prst="rect">
            <a:avLst/>
          </a:prstGeom>
          <a:noFill/>
        </p:spPr>
        <p:txBody>
          <a:bodyPr wrap="square" rtlCol="0">
            <a:spAutoFit/>
          </a:bodyPr>
          <a:lstStyle/>
          <a:p>
            <a:r>
              <a:rPr lang="en-US" sz="2400" b="1" dirty="0">
                <a:solidFill>
                  <a:srgbClr val="FF0000"/>
                </a:solidFill>
              </a:rPr>
              <a:t>Binary integer</a:t>
            </a:r>
          </a:p>
          <a:p>
            <a:endParaRPr lang="en-US" sz="2400" dirty="0">
              <a:solidFill>
                <a:srgbClr val="FF0000"/>
              </a:solidFill>
            </a:endParaRPr>
          </a:p>
          <a:p>
            <a:pPr lvl="1"/>
            <a:r>
              <a:rPr lang="en-US" sz="1600" b="1" dirty="0"/>
              <a:t>SMALLINT</a:t>
            </a:r>
            <a:r>
              <a:rPr lang="en-US" b="1" dirty="0"/>
              <a:t> [16BIT]</a:t>
            </a:r>
            <a:r>
              <a:rPr lang="en-US" dirty="0"/>
              <a:t>: Using this you can insert small </a:t>
            </a:r>
            <a:r>
              <a:rPr lang="en-US" dirty="0" err="1"/>
              <a:t>int</a:t>
            </a:r>
            <a:r>
              <a:rPr lang="en-US" dirty="0"/>
              <a:t> values into columns</a:t>
            </a:r>
          </a:p>
          <a:p>
            <a:pPr lvl="1"/>
            <a:r>
              <a:rPr lang="en-US" sz="1600" b="1" dirty="0"/>
              <a:t>INTEGER</a:t>
            </a:r>
            <a:r>
              <a:rPr lang="en-US" b="1" dirty="0"/>
              <a:t> [32BIT]</a:t>
            </a:r>
            <a:r>
              <a:rPr lang="en-US" dirty="0"/>
              <a:t>: Using this you can insert large </a:t>
            </a:r>
            <a:r>
              <a:rPr lang="en-US" dirty="0" err="1"/>
              <a:t>int</a:t>
            </a:r>
            <a:r>
              <a:rPr lang="en-US" dirty="0"/>
              <a:t> values into columns</a:t>
            </a:r>
          </a:p>
          <a:p>
            <a:pPr lvl="1"/>
            <a:r>
              <a:rPr lang="en-US" sz="1600" b="1" dirty="0"/>
              <a:t>BIGINT</a:t>
            </a:r>
            <a:r>
              <a:rPr lang="en-US" b="1" dirty="0"/>
              <a:t> [64BIT]</a:t>
            </a:r>
            <a:r>
              <a:rPr lang="en-US" dirty="0"/>
              <a:t>: Using this you can insert larger </a:t>
            </a:r>
            <a:r>
              <a:rPr lang="en-US" dirty="0" err="1"/>
              <a:t>int</a:t>
            </a:r>
            <a:r>
              <a:rPr lang="en-US" dirty="0"/>
              <a:t> values into columns</a:t>
            </a:r>
          </a:p>
          <a:p>
            <a:pPr lvl="1"/>
            <a:endParaRPr lang="en-US" dirty="0"/>
          </a:p>
          <a:p>
            <a:r>
              <a:rPr lang="en-US" sz="2400" b="1" dirty="0">
                <a:solidFill>
                  <a:srgbClr val="FF0000"/>
                </a:solidFill>
              </a:rPr>
              <a:t>Decimal</a:t>
            </a:r>
          </a:p>
          <a:p>
            <a:endParaRPr lang="en-US" sz="2400" dirty="0">
              <a:solidFill>
                <a:srgbClr val="FF0000"/>
              </a:solidFill>
            </a:endParaRPr>
          </a:p>
          <a:p>
            <a:pPr lvl="1"/>
            <a:r>
              <a:rPr lang="en-US" sz="1600" b="1" dirty="0"/>
              <a:t>DECIMAL</a:t>
            </a:r>
            <a:r>
              <a:rPr lang="en-US" dirty="0"/>
              <a:t> (packed)</a:t>
            </a:r>
          </a:p>
          <a:p>
            <a:pPr lvl="1"/>
            <a:r>
              <a:rPr lang="en-US" sz="1600" b="1" dirty="0"/>
              <a:t>DECFLOAT</a:t>
            </a:r>
            <a:r>
              <a:rPr lang="en-US" dirty="0"/>
              <a:t> (decimal floating point): Using this, you can insert decimal floating point numbers</a:t>
            </a:r>
          </a:p>
          <a:p>
            <a:pPr lvl="1"/>
            <a:r>
              <a:rPr lang="en-US" dirty="0"/>
              <a:t>Approximate</a:t>
            </a:r>
          </a:p>
          <a:p>
            <a:endParaRPr lang="en-US"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DATABASE DIRECTORY.......</a:t>
            </a:r>
            <a:endParaRPr lang="en-US" b="1" i="1" dirty="0"/>
          </a:p>
        </p:txBody>
      </p:sp>
      <p:pic>
        <p:nvPicPr>
          <p:cNvPr id="4" name="Content Placeholder 3" descr="Screenshot (19).png"/>
          <p:cNvPicPr>
            <a:picLocks noGrp="1" noChangeAspect="1"/>
          </p:cNvPicPr>
          <p:nvPr>
            <p:ph idx="1"/>
          </p:nvPr>
        </p:nvPicPr>
        <p:blipFill>
          <a:blip r:embed="rId2"/>
          <a:srcRect l="27540" t="11405" r="29593" b="11642"/>
          <a:stretch>
            <a:fillRect/>
          </a:stretch>
        </p:blipFill>
        <p:spPr>
          <a:xfrm>
            <a:off x="2714612" y="1785926"/>
            <a:ext cx="4083750" cy="4286280"/>
          </a:xfr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928670"/>
            <a:ext cx="7858180" cy="4154984"/>
          </a:xfrm>
          <a:prstGeom prst="rect">
            <a:avLst/>
          </a:prstGeom>
          <a:noFill/>
        </p:spPr>
        <p:txBody>
          <a:bodyPr wrap="square" rtlCol="0">
            <a:spAutoFit/>
          </a:bodyPr>
          <a:lstStyle/>
          <a:p>
            <a:r>
              <a:rPr lang="en-IN" sz="2400" b="1" i="1" dirty="0">
                <a:solidFill>
                  <a:schemeClr val="tx2">
                    <a:lumMod val="60000"/>
                    <a:lumOff val="40000"/>
                  </a:schemeClr>
                </a:solidFill>
              </a:rPr>
              <a:t>AS IT IS VERY CLEAR FROM THE ABOVE SLIDE THAT THE ARCHITECTURE OF THIS DATABASE HAS THE FOLLOWING CONTENTS :</a:t>
            </a:r>
          </a:p>
          <a:p>
            <a:endParaRPr lang="en-IN" dirty="0"/>
          </a:p>
          <a:p>
            <a:pPr marL="342900" indent="-342900">
              <a:buAutoNum type="arabicPeriod"/>
            </a:pPr>
            <a:r>
              <a:rPr lang="en-IN" sz="2000" b="1" dirty="0"/>
              <a:t>BUFFER POOLS</a:t>
            </a:r>
          </a:p>
          <a:p>
            <a:pPr marL="342900" indent="-342900">
              <a:buAutoNum type="arabicPeriod"/>
            </a:pPr>
            <a:r>
              <a:rPr lang="en-IN" sz="2000" b="1" dirty="0"/>
              <a:t>TABLES</a:t>
            </a:r>
          </a:p>
          <a:p>
            <a:pPr marL="342900" indent="-342900">
              <a:buAutoNum type="arabicPeriod"/>
            </a:pPr>
            <a:r>
              <a:rPr lang="en-IN" sz="2000" b="1" dirty="0"/>
              <a:t>LOGS </a:t>
            </a:r>
          </a:p>
          <a:p>
            <a:pPr marL="342900" indent="-342900">
              <a:buAutoNum type="arabicPeriod"/>
            </a:pPr>
            <a:r>
              <a:rPr lang="en-IN" sz="2000" b="1" dirty="0"/>
              <a:t>SCHEMAS</a:t>
            </a:r>
          </a:p>
          <a:p>
            <a:pPr marL="342900" indent="-342900">
              <a:buAutoNum type="arabicPeriod"/>
            </a:pPr>
            <a:r>
              <a:rPr lang="en-IN" sz="2000" b="1" dirty="0"/>
              <a:t>STORAGE GROUPS </a:t>
            </a:r>
          </a:p>
          <a:p>
            <a:pPr marL="342900" indent="-342900">
              <a:buAutoNum type="arabicPeriod"/>
            </a:pPr>
            <a:r>
              <a:rPr lang="en-IN" sz="2000" b="1" dirty="0"/>
              <a:t>TABLE SPACES </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US"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Bufferpools</a:t>
            </a:r>
            <a:r>
              <a:rPr lang="en-IN" dirty="0"/>
              <a:t>.....</a:t>
            </a:r>
            <a:endParaRPr lang="en-US" dirty="0"/>
          </a:p>
        </p:txBody>
      </p:sp>
      <p:pic>
        <p:nvPicPr>
          <p:cNvPr id="4" name="Content Placeholder 3" descr="Screenshot (24).png"/>
          <p:cNvPicPr>
            <a:picLocks noGrp="1" noChangeAspect="1"/>
          </p:cNvPicPr>
          <p:nvPr>
            <p:ph idx="1"/>
          </p:nvPr>
        </p:nvPicPr>
        <p:blipFill>
          <a:blip r:embed="rId2"/>
          <a:srcRect l="27540" t="26506" r="29593" b="27748"/>
          <a:stretch>
            <a:fillRect/>
          </a:stretch>
        </p:blipFill>
        <p:spPr>
          <a:xfrm>
            <a:off x="1571604" y="2000240"/>
            <a:ext cx="6000000" cy="3600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BUFFER POOLS...</a:t>
            </a:r>
            <a:endParaRPr lang="en-US" i="1" dirty="0"/>
          </a:p>
        </p:txBody>
      </p:sp>
      <p:sp>
        <p:nvSpPr>
          <p:cNvPr id="3" name="Content Placeholder 2"/>
          <p:cNvSpPr>
            <a:spLocks noGrp="1"/>
          </p:cNvSpPr>
          <p:nvPr>
            <p:ph idx="1"/>
          </p:nvPr>
        </p:nvSpPr>
        <p:spPr/>
        <p:txBody>
          <a:bodyPr>
            <a:normAutofit/>
          </a:bodyPr>
          <a:lstStyle/>
          <a:p>
            <a:r>
              <a:rPr lang="en-US" sz="2400" dirty="0"/>
              <a:t>The </a:t>
            </a:r>
            <a:r>
              <a:rPr lang="en-US" sz="2400" dirty="0" err="1"/>
              <a:t>bufferpool</a:t>
            </a:r>
            <a:r>
              <a:rPr lang="en-US" sz="2400" dirty="0"/>
              <a:t> is portion of a main memory space which is allocated by the database manager. The purpose of </a:t>
            </a:r>
            <a:r>
              <a:rPr lang="en-US" sz="2400" dirty="0" err="1"/>
              <a:t>bufferpools</a:t>
            </a:r>
            <a:r>
              <a:rPr lang="en-US" sz="2400" dirty="0"/>
              <a:t> is to cache table and index data from disk. All databases have their own </a:t>
            </a:r>
            <a:r>
              <a:rPr lang="en-US" sz="2400" dirty="0" err="1"/>
              <a:t>bufferpools</a:t>
            </a:r>
            <a:r>
              <a:rPr lang="en-US" sz="2400" dirty="0"/>
              <a:t>. A default </a:t>
            </a:r>
            <a:r>
              <a:rPr lang="en-US" sz="2400" dirty="0" err="1"/>
              <a:t>bufferpool</a:t>
            </a:r>
            <a:r>
              <a:rPr lang="en-US" sz="2400" dirty="0"/>
              <a:t> is created at the time of creation of new database. It called as “</a:t>
            </a:r>
            <a:r>
              <a:rPr lang="en-US" sz="2400" b="1" i="1" dirty="0">
                <a:solidFill>
                  <a:srgbClr val="FF0000"/>
                </a:solidFill>
              </a:rPr>
              <a:t>IBMDEFAULTBP</a:t>
            </a:r>
            <a:r>
              <a:rPr lang="en-US" sz="2400" dirty="0"/>
              <a:t>”. </a:t>
            </a:r>
          </a:p>
          <a:p>
            <a:r>
              <a:rPr lang="en-US" sz="2400" dirty="0"/>
              <a:t>Depending on the user requirements, it is possible to create a number of </a:t>
            </a:r>
            <a:r>
              <a:rPr lang="en-US" sz="2400" dirty="0" err="1"/>
              <a:t>bufferpools</a:t>
            </a:r>
            <a:r>
              <a:rPr lang="en-US" sz="2400" dirty="0"/>
              <a:t>. In the </a:t>
            </a:r>
            <a:r>
              <a:rPr lang="en-US" sz="2400" dirty="0" err="1"/>
              <a:t>bufferpool</a:t>
            </a:r>
            <a:r>
              <a:rPr lang="en-US" sz="2400" dirty="0"/>
              <a:t>, the database manager places the table row data as a page. This page stays in the </a:t>
            </a:r>
            <a:r>
              <a:rPr lang="en-US" sz="2400" dirty="0" err="1"/>
              <a:t>bufferpool</a:t>
            </a:r>
            <a:r>
              <a:rPr lang="en-US" sz="2400" dirty="0"/>
              <a:t> until the database is shutdown or until the space is written with new data.</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Tables.......</a:t>
            </a:r>
            <a:endParaRPr lang="en-US" dirty="0"/>
          </a:p>
        </p:txBody>
      </p:sp>
      <p:pic>
        <p:nvPicPr>
          <p:cNvPr id="4" name="Content Placeholder 3" descr="Screenshot (25).png"/>
          <p:cNvPicPr>
            <a:picLocks noGrp="1" noChangeAspect="1"/>
          </p:cNvPicPr>
          <p:nvPr>
            <p:ph idx="1"/>
          </p:nvPr>
        </p:nvPicPr>
        <p:blipFill>
          <a:blip r:embed="rId2"/>
          <a:srcRect l="28493" t="33283" r="57218" b="47351"/>
          <a:stretch>
            <a:fillRect/>
          </a:stretch>
        </p:blipFill>
        <p:spPr>
          <a:xfrm>
            <a:off x="2357422" y="1857364"/>
            <a:ext cx="4500000" cy="342902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14290"/>
            <a:ext cx="7498080" cy="1143000"/>
          </a:xfrm>
        </p:spPr>
        <p:txBody>
          <a:bodyPr/>
          <a:lstStyle/>
          <a:p>
            <a:r>
              <a:rPr lang="en-IN" i="1" dirty="0"/>
              <a:t>TABLES...</a:t>
            </a:r>
            <a:endParaRPr lang="en-US" i="1" dirty="0"/>
          </a:p>
        </p:txBody>
      </p:sp>
      <p:sp>
        <p:nvSpPr>
          <p:cNvPr id="3" name="Content Placeholder 2"/>
          <p:cNvSpPr>
            <a:spLocks noGrp="1"/>
          </p:cNvSpPr>
          <p:nvPr>
            <p:ph idx="1"/>
          </p:nvPr>
        </p:nvSpPr>
        <p:spPr>
          <a:xfrm>
            <a:off x="1435608" y="1447800"/>
            <a:ext cx="7498080" cy="5410200"/>
          </a:xfrm>
        </p:spPr>
        <p:txBody>
          <a:bodyPr>
            <a:normAutofit lnSpcReduction="10000"/>
          </a:bodyPr>
          <a:lstStyle/>
          <a:p>
            <a:r>
              <a:rPr lang="en-US" sz="2400" dirty="0"/>
              <a:t>Tables are logical structure maintained by Database manager. In a table each vertical block called as column (</a:t>
            </a:r>
            <a:r>
              <a:rPr lang="en-US" sz="2400" dirty="0" err="1"/>
              <a:t>Tuple</a:t>
            </a:r>
            <a:r>
              <a:rPr lang="en-US" sz="2400" dirty="0"/>
              <a:t>) and each horizontal block called as row (Entity). The collection of data stored in the form of columns and rows is known as a table.</a:t>
            </a:r>
          </a:p>
          <a:p>
            <a:r>
              <a:rPr lang="en-US" sz="2400" b="1" i="1" u="sng" dirty="0"/>
              <a:t>Type of tables</a:t>
            </a:r>
          </a:p>
          <a:p>
            <a:pPr>
              <a:buNone/>
            </a:pPr>
            <a:r>
              <a:rPr lang="en-IN" sz="1800" dirty="0">
                <a:solidFill>
                  <a:srgbClr val="FF0000"/>
                </a:solidFill>
              </a:rPr>
              <a:t>          </a:t>
            </a:r>
            <a:r>
              <a:rPr lang="en-US" sz="1800" b="1" dirty="0">
                <a:solidFill>
                  <a:srgbClr val="FF0000"/>
                </a:solidFill>
              </a:rPr>
              <a:t>Base Tables</a:t>
            </a:r>
            <a:r>
              <a:rPr lang="en-US" sz="2400" dirty="0"/>
              <a:t>: They hold persistent data.</a:t>
            </a:r>
          </a:p>
          <a:p>
            <a:pPr>
              <a:buNone/>
            </a:pPr>
            <a:r>
              <a:rPr lang="en-IN" sz="2400" dirty="0"/>
              <a:t>        </a:t>
            </a:r>
            <a:r>
              <a:rPr lang="en-US" sz="1800" b="1" dirty="0">
                <a:solidFill>
                  <a:srgbClr val="FF0000"/>
                </a:solidFill>
              </a:rPr>
              <a:t>Temporary Tables</a:t>
            </a:r>
            <a:r>
              <a:rPr lang="en-US" sz="2400" dirty="0"/>
              <a:t>: For temporary work of different database operations, you need to use temporary tables. The temporary tables (DGTTs) do not appear in system catalog</a:t>
            </a:r>
            <a:r>
              <a:rPr lang="en-IN" sz="2400" dirty="0"/>
              <a:t>.</a:t>
            </a:r>
          </a:p>
          <a:p>
            <a:pPr>
              <a:buNone/>
            </a:pPr>
            <a:r>
              <a:rPr lang="en-US" sz="1800" b="1" dirty="0">
                <a:solidFill>
                  <a:srgbClr val="FF0000"/>
                </a:solidFill>
              </a:rPr>
              <a:t>           Materialized Query Tables</a:t>
            </a:r>
            <a:r>
              <a:rPr lang="en-US" sz="2400" dirty="0"/>
              <a:t>: MQT can be used to improve the performance of queries. These types of tables are defined by a query, which is used to determine the data in the tables.</a:t>
            </a:r>
          </a:p>
          <a:p>
            <a:pPr>
              <a:buNone/>
            </a:pPr>
            <a:endParaRPr lang="en-US" sz="2400" dirty="0"/>
          </a:p>
          <a:p>
            <a:pPr>
              <a:buNone/>
            </a:pPr>
            <a:endParaRPr lang="en-US" sz="2400" dirty="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428604"/>
            <a:ext cx="7286676" cy="5724644"/>
          </a:xfrm>
          <a:prstGeom prst="rect">
            <a:avLst/>
          </a:prstGeom>
          <a:noFill/>
        </p:spPr>
        <p:txBody>
          <a:bodyPr wrap="square" rtlCol="0">
            <a:spAutoFit/>
          </a:bodyPr>
          <a:lstStyle/>
          <a:p>
            <a:r>
              <a:rPr lang="en-US" sz="2800" b="1" i="1" dirty="0"/>
              <a:t>Creating Tables………</a:t>
            </a:r>
          </a:p>
          <a:p>
            <a:endParaRPr lang="en-IN" sz="2800" dirty="0"/>
          </a:p>
          <a:p>
            <a:r>
              <a:rPr lang="en-IN" sz="2800" dirty="0">
                <a:solidFill>
                  <a:srgbClr val="FF0000"/>
                </a:solidFill>
              </a:rPr>
              <a:t>Syntax.......</a:t>
            </a:r>
          </a:p>
          <a:p>
            <a:endParaRPr lang="en-IN" sz="2800" dirty="0"/>
          </a:p>
          <a:p>
            <a:r>
              <a:rPr lang="en-US" sz="2000" b="1" i="1" dirty="0"/>
              <a:t>db2 create table &lt;</a:t>
            </a:r>
            <a:r>
              <a:rPr lang="en-US" sz="2000" b="1" i="1" dirty="0" err="1"/>
              <a:t>schema_name</a:t>
            </a:r>
            <a:r>
              <a:rPr lang="en-US" sz="2000" b="1" i="1" dirty="0"/>
              <a:t>&gt;.&lt;</a:t>
            </a:r>
            <a:r>
              <a:rPr lang="en-US" sz="2000" b="1" i="1" dirty="0" err="1"/>
              <a:t>table_name</a:t>
            </a:r>
            <a:r>
              <a:rPr lang="en-US" sz="2000" b="1" i="1" dirty="0"/>
              <a:t>&gt; (</a:t>
            </a:r>
            <a:r>
              <a:rPr lang="en-US" sz="2000" b="1" i="1" dirty="0" err="1"/>
              <a:t>column_name</a:t>
            </a:r>
            <a:r>
              <a:rPr lang="en-US" sz="2000" b="1" i="1" dirty="0"/>
              <a:t> </a:t>
            </a:r>
            <a:r>
              <a:rPr lang="en-US" sz="2000" b="1" i="1" dirty="0" err="1"/>
              <a:t>column_type</a:t>
            </a:r>
            <a:r>
              <a:rPr lang="en-US" sz="2000" b="1" i="1" dirty="0"/>
              <a:t>....) in &lt;</a:t>
            </a:r>
            <a:r>
              <a:rPr lang="en-US" sz="2000" b="1" i="1" dirty="0" err="1"/>
              <a:t>tablespace_name</a:t>
            </a:r>
            <a:r>
              <a:rPr lang="en-US" sz="2000" b="1" i="1" dirty="0"/>
              <a:t>&gt; </a:t>
            </a:r>
          </a:p>
          <a:p>
            <a:endParaRPr lang="en-IN" sz="2000" b="1" i="1" dirty="0"/>
          </a:p>
          <a:p>
            <a:r>
              <a:rPr lang="en-IN" sz="2800" dirty="0">
                <a:solidFill>
                  <a:srgbClr val="FF0000"/>
                </a:solidFill>
              </a:rPr>
              <a:t>For</a:t>
            </a:r>
            <a:r>
              <a:rPr lang="en-IN" sz="2000" b="1" i="1" dirty="0"/>
              <a:t> </a:t>
            </a:r>
            <a:r>
              <a:rPr lang="en-IN" sz="2800" dirty="0">
                <a:solidFill>
                  <a:srgbClr val="FF0000"/>
                </a:solidFill>
              </a:rPr>
              <a:t>example........</a:t>
            </a:r>
            <a:r>
              <a:rPr lang="en-US" sz="2800" dirty="0"/>
              <a:t>  </a:t>
            </a:r>
            <a:r>
              <a:rPr lang="en-US" sz="2000" dirty="0"/>
              <a:t>We create a table to store “employee” details in the schema of “professional”. This table has “id, name, </a:t>
            </a:r>
            <a:r>
              <a:rPr lang="en-US" sz="2000" dirty="0" err="1"/>
              <a:t>jobrole</a:t>
            </a:r>
            <a:r>
              <a:rPr lang="en-US" sz="2000" dirty="0"/>
              <a:t>, </a:t>
            </a:r>
            <a:r>
              <a:rPr lang="en-US" sz="2000" dirty="0" err="1"/>
              <a:t>joindate</a:t>
            </a:r>
            <a:r>
              <a:rPr lang="en-US" sz="2000" dirty="0"/>
              <a:t>, salary” fields and this table data would be stored in </a:t>
            </a:r>
            <a:r>
              <a:rPr lang="en-US" sz="2000" dirty="0" err="1"/>
              <a:t>tablespace</a:t>
            </a:r>
            <a:r>
              <a:rPr lang="en-US" sz="2000" dirty="0"/>
              <a:t> “ts1”.</a:t>
            </a:r>
            <a:endParaRPr lang="en-IN" sz="2000" dirty="0">
              <a:solidFill>
                <a:srgbClr val="FF0000"/>
              </a:solidFill>
            </a:endParaRPr>
          </a:p>
          <a:p>
            <a:endParaRPr lang="en-IN" sz="2800" dirty="0">
              <a:solidFill>
                <a:srgbClr val="FF0000"/>
              </a:solidFill>
            </a:endParaRPr>
          </a:p>
          <a:p>
            <a:r>
              <a:rPr lang="en-US" sz="2000" b="1" i="1" dirty="0"/>
              <a:t>db2 create table </a:t>
            </a:r>
            <a:r>
              <a:rPr lang="en-US" sz="2000" b="1" i="1" dirty="0" err="1"/>
              <a:t>professional.employee</a:t>
            </a:r>
            <a:r>
              <a:rPr lang="en-US" sz="2000" b="1" i="1" dirty="0"/>
              <a:t>(id </a:t>
            </a:r>
            <a:r>
              <a:rPr lang="en-US" sz="2000" b="1" i="1" dirty="0" err="1"/>
              <a:t>int</a:t>
            </a:r>
            <a:r>
              <a:rPr lang="en-US" sz="2000" b="1" i="1" dirty="0"/>
              <a:t>, name </a:t>
            </a:r>
            <a:r>
              <a:rPr lang="en-US" sz="2000" b="1" i="1" dirty="0" err="1"/>
              <a:t>varchar</a:t>
            </a:r>
            <a:r>
              <a:rPr lang="en-US" sz="2000" b="1" i="1" dirty="0"/>
              <a:t>(50),</a:t>
            </a:r>
            <a:r>
              <a:rPr lang="en-US" sz="2000" b="1" i="1" dirty="0" err="1"/>
              <a:t>jobrole</a:t>
            </a:r>
            <a:r>
              <a:rPr lang="en-US" sz="2000" b="1" i="1" dirty="0"/>
              <a:t> </a:t>
            </a:r>
            <a:r>
              <a:rPr lang="en-US" sz="2000" b="1" i="1" dirty="0" err="1"/>
              <a:t>varchar</a:t>
            </a:r>
            <a:r>
              <a:rPr lang="en-US" sz="2000" b="1" i="1" dirty="0"/>
              <a:t>(30),</a:t>
            </a:r>
            <a:r>
              <a:rPr lang="en-US" sz="2000" b="1" i="1" dirty="0" err="1"/>
              <a:t>joindate</a:t>
            </a:r>
            <a:r>
              <a:rPr lang="en-US" sz="2000" b="1" i="1" dirty="0"/>
              <a:t> date, salary double) in ts1 </a:t>
            </a:r>
            <a:endParaRPr lang="en-US" sz="2000" b="1" i="1" dirty="0">
              <a:solidFill>
                <a:srgbClr val="FF0000"/>
              </a:solidFill>
            </a:endParaRPr>
          </a:p>
          <a:p>
            <a:endParaRPr lang="en-US" dirty="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Tablespace</a:t>
            </a:r>
            <a:r>
              <a:rPr lang="en-IN" dirty="0"/>
              <a:t>.....</a:t>
            </a:r>
            <a:endParaRPr lang="en-US" dirty="0"/>
          </a:p>
        </p:txBody>
      </p:sp>
      <p:pic>
        <p:nvPicPr>
          <p:cNvPr id="4" name="Content Placeholder 3" descr="Screenshot (25).png"/>
          <p:cNvPicPr>
            <a:picLocks noGrp="1" noChangeAspect="1"/>
          </p:cNvPicPr>
          <p:nvPr>
            <p:ph idx="1"/>
          </p:nvPr>
        </p:nvPicPr>
        <p:blipFill>
          <a:blip r:embed="rId2"/>
          <a:srcRect l="28493" t="18034" r="29593" b="34525"/>
          <a:stretch>
            <a:fillRect/>
          </a:stretch>
        </p:blipFill>
        <p:spPr>
          <a:xfrm>
            <a:off x="1928794" y="2000240"/>
            <a:ext cx="5657142" cy="3600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OVERVIEW.....</a:t>
            </a:r>
            <a:endParaRPr lang="en-US" b="1" i="1" dirty="0"/>
          </a:p>
        </p:txBody>
      </p:sp>
      <p:sp>
        <p:nvSpPr>
          <p:cNvPr id="3" name="Content Placeholder 2"/>
          <p:cNvSpPr>
            <a:spLocks noGrp="1"/>
          </p:cNvSpPr>
          <p:nvPr>
            <p:ph idx="1"/>
          </p:nvPr>
        </p:nvSpPr>
        <p:spPr/>
        <p:txBody>
          <a:bodyPr/>
          <a:lstStyle/>
          <a:p>
            <a:r>
              <a:rPr lang="en-IN" i="1" dirty="0"/>
              <a:t>INTRODUCTION.</a:t>
            </a:r>
          </a:p>
          <a:p>
            <a:r>
              <a:rPr lang="en-IN" i="1" dirty="0"/>
              <a:t>HISTORY.</a:t>
            </a:r>
          </a:p>
          <a:p>
            <a:r>
              <a:rPr lang="en-IN" i="1" dirty="0"/>
              <a:t>VERSIONS.</a:t>
            </a:r>
          </a:p>
          <a:p>
            <a:r>
              <a:rPr lang="en-IN" i="1" dirty="0"/>
              <a:t>FEATURES.</a:t>
            </a:r>
          </a:p>
          <a:p>
            <a:r>
              <a:rPr lang="en-IN" i="1" dirty="0"/>
              <a:t>VARIOUS BUILT IN DATA TYPES.</a:t>
            </a:r>
          </a:p>
          <a:p>
            <a:r>
              <a:rPr lang="en-IN" i="1" dirty="0"/>
              <a:t>DATABASE ARCHITECTURE.</a:t>
            </a:r>
          </a:p>
          <a:p>
            <a:r>
              <a:rPr lang="en-IN" i="1" dirty="0"/>
              <a:t>BACKUP AND RECOVERY.</a:t>
            </a:r>
          </a:p>
          <a:p>
            <a:r>
              <a:rPr lang="en-IN" i="1" dirty="0"/>
              <a:t>COMPARISON.</a:t>
            </a:r>
          </a:p>
          <a:p>
            <a:pPr>
              <a:buNone/>
            </a:pPr>
            <a:endParaRPr lang="en-IN" i="1" dirty="0"/>
          </a:p>
          <a:p>
            <a:endParaRPr lang="en-IN" i="1" dirty="0"/>
          </a:p>
          <a:p>
            <a:endParaRPr lang="en-IN" i="1" dirty="0"/>
          </a:p>
          <a:p>
            <a:endParaRPr lang="en-IN" i="1" dirty="0"/>
          </a:p>
          <a:p>
            <a:endParaRPr lang="en-US" i="1"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TABLESPACES...</a:t>
            </a:r>
            <a:endParaRPr lang="en-US" i="1" dirty="0"/>
          </a:p>
        </p:txBody>
      </p:sp>
      <p:sp>
        <p:nvSpPr>
          <p:cNvPr id="3" name="Content Placeholder 2"/>
          <p:cNvSpPr>
            <a:spLocks noGrp="1"/>
          </p:cNvSpPr>
          <p:nvPr>
            <p:ph idx="1"/>
          </p:nvPr>
        </p:nvSpPr>
        <p:spPr/>
        <p:txBody>
          <a:bodyPr>
            <a:normAutofit/>
          </a:bodyPr>
          <a:lstStyle/>
          <a:p>
            <a:r>
              <a:rPr lang="en-US" sz="2400" dirty="0"/>
              <a:t>A table space is a storage structure, it contains tables, indexes, large objects, and long data. It can be used to organize data in a database into logical storage group which is related with where data stored on a system. This </a:t>
            </a:r>
            <a:r>
              <a:rPr lang="en-US" sz="2400" dirty="0" err="1"/>
              <a:t>tablespaces</a:t>
            </a:r>
            <a:r>
              <a:rPr lang="en-US" sz="2400" dirty="0"/>
              <a:t> are stored in database partition groups.</a:t>
            </a:r>
          </a:p>
          <a:p>
            <a:endParaRPr lang="en-US" sz="2400" b="1" i="1" u="sng" dirty="0"/>
          </a:p>
          <a:p>
            <a:r>
              <a:rPr lang="en-US" sz="2400" b="1" i="1" u="sng" dirty="0"/>
              <a:t>Benefits of </a:t>
            </a:r>
            <a:r>
              <a:rPr lang="en-US" sz="2400" b="1" i="1" u="sng" dirty="0" err="1"/>
              <a:t>tablespaces</a:t>
            </a:r>
            <a:r>
              <a:rPr lang="en-US" sz="2400" b="1" i="1" u="sng" dirty="0"/>
              <a:t> in database :</a:t>
            </a:r>
          </a:p>
          <a:p>
            <a:pPr>
              <a:buNone/>
            </a:pPr>
            <a:r>
              <a:rPr lang="en-IN" sz="2400" dirty="0"/>
              <a:t>    </a:t>
            </a:r>
            <a:r>
              <a:rPr lang="en-IN" sz="2000" dirty="0"/>
              <a:t> </a:t>
            </a:r>
            <a:r>
              <a:rPr lang="en-US" sz="2000" dirty="0"/>
              <a:t>Recoverability</a:t>
            </a:r>
          </a:p>
          <a:p>
            <a:pPr>
              <a:buNone/>
            </a:pPr>
            <a:r>
              <a:rPr lang="en-IN" sz="2000" dirty="0"/>
              <a:t>      </a:t>
            </a:r>
            <a:r>
              <a:rPr lang="en-US" sz="2000" dirty="0"/>
              <a:t>Automatic storage Management</a:t>
            </a:r>
          </a:p>
          <a:p>
            <a:pPr>
              <a:buNone/>
            </a:pPr>
            <a:r>
              <a:rPr lang="en-IN" sz="2000" dirty="0"/>
              <a:t>      </a:t>
            </a:r>
            <a:r>
              <a:rPr lang="en-US" sz="2000" dirty="0"/>
              <a:t>Memory utilization</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Storage spaces....</a:t>
            </a:r>
            <a:endParaRPr lang="en-US" dirty="0"/>
          </a:p>
        </p:txBody>
      </p:sp>
      <p:pic>
        <p:nvPicPr>
          <p:cNvPr id="4" name="Content Placeholder 3" descr="Screenshot (29).png"/>
          <p:cNvPicPr>
            <a:picLocks noGrp="1" noChangeAspect="1"/>
          </p:cNvPicPr>
          <p:nvPr>
            <p:ph idx="1"/>
          </p:nvPr>
        </p:nvPicPr>
        <p:blipFill>
          <a:blip r:embed="rId2"/>
          <a:srcRect l="28493" t="31588" r="28641" b="24359"/>
          <a:stretch>
            <a:fillRect/>
          </a:stretch>
        </p:blipFill>
        <p:spPr>
          <a:xfrm>
            <a:off x="1571604" y="2143116"/>
            <a:ext cx="6230769" cy="3600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STORAGE SPACES...</a:t>
            </a:r>
            <a:endParaRPr lang="en-US" i="1" dirty="0"/>
          </a:p>
        </p:txBody>
      </p:sp>
      <p:sp>
        <p:nvSpPr>
          <p:cNvPr id="3" name="Content Placeholder 2"/>
          <p:cNvSpPr>
            <a:spLocks noGrp="1"/>
          </p:cNvSpPr>
          <p:nvPr>
            <p:ph idx="1"/>
          </p:nvPr>
        </p:nvSpPr>
        <p:spPr/>
        <p:txBody>
          <a:bodyPr>
            <a:normAutofit fontScale="92500" lnSpcReduction="10000"/>
          </a:bodyPr>
          <a:lstStyle/>
          <a:p>
            <a:r>
              <a:rPr lang="en-US" sz="2400" dirty="0"/>
              <a:t>A set of Storage paths to store database table or objects, is a storage group. You can assign the </a:t>
            </a:r>
            <a:r>
              <a:rPr lang="en-US" sz="2400" dirty="0" err="1"/>
              <a:t>tablespaces</a:t>
            </a:r>
            <a:r>
              <a:rPr lang="en-US" sz="2400" dirty="0"/>
              <a:t> to the storage group. When you create a database, all the </a:t>
            </a:r>
            <a:r>
              <a:rPr lang="en-US" sz="2400" dirty="0" err="1"/>
              <a:t>tablespaces</a:t>
            </a:r>
            <a:r>
              <a:rPr lang="en-US" sz="2400" dirty="0"/>
              <a:t> take default storage group. The default storage group for a database is </a:t>
            </a:r>
            <a:r>
              <a:rPr lang="en-US" sz="2400" b="1" i="1" dirty="0"/>
              <a:t>‘</a:t>
            </a:r>
            <a:r>
              <a:rPr lang="en-US" sz="2400" b="1" i="1" dirty="0">
                <a:solidFill>
                  <a:srgbClr val="FF0000"/>
                </a:solidFill>
              </a:rPr>
              <a:t>IBMSTOGROUP</a:t>
            </a:r>
            <a:r>
              <a:rPr lang="en-US" sz="2400" b="1" i="1" dirty="0"/>
              <a:t>’ .</a:t>
            </a:r>
          </a:p>
          <a:p>
            <a:pPr>
              <a:buNone/>
            </a:pPr>
            <a:r>
              <a:rPr lang="en-US" sz="3000" b="1" i="1" u="sng" dirty="0"/>
              <a:t>Listing </a:t>
            </a:r>
            <a:r>
              <a:rPr lang="en-US" sz="3000" b="1" i="1" u="sng" dirty="0" err="1"/>
              <a:t>storagegroups</a:t>
            </a:r>
            <a:r>
              <a:rPr lang="en-US" sz="3000" b="1" i="1" u="sng" dirty="0"/>
              <a:t> :</a:t>
            </a:r>
          </a:p>
          <a:p>
            <a:pPr>
              <a:buNone/>
            </a:pPr>
            <a:r>
              <a:rPr lang="en-US" sz="2400" dirty="0"/>
              <a:t>      You can list all the </a:t>
            </a:r>
            <a:r>
              <a:rPr lang="en-US" sz="2400" dirty="0" err="1"/>
              <a:t>storagegroups</a:t>
            </a:r>
            <a:r>
              <a:rPr lang="en-US" sz="2400" dirty="0"/>
              <a:t> in the database.</a:t>
            </a:r>
          </a:p>
          <a:p>
            <a:pPr>
              <a:buNone/>
            </a:pPr>
            <a:r>
              <a:rPr lang="en-US" sz="2400" b="1" dirty="0"/>
              <a:t>      Syntax</a:t>
            </a:r>
            <a:r>
              <a:rPr lang="en-US" sz="2400" dirty="0"/>
              <a:t>: [To see the list of available </a:t>
            </a:r>
            <a:r>
              <a:rPr lang="en-US" sz="2400" dirty="0" err="1"/>
              <a:t>storagegroups</a:t>
            </a:r>
            <a:r>
              <a:rPr lang="en-US" sz="2400" dirty="0"/>
              <a:t> in current database]</a:t>
            </a:r>
          </a:p>
          <a:p>
            <a:pPr>
              <a:buNone/>
            </a:pPr>
            <a:r>
              <a:rPr lang="en-US" sz="2400" dirty="0"/>
              <a:t>            </a:t>
            </a:r>
            <a:r>
              <a:rPr lang="en-US" sz="2400" i="1" dirty="0"/>
              <a:t>db2 select * from </a:t>
            </a:r>
            <a:r>
              <a:rPr lang="en-US" sz="2400" i="1" dirty="0" err="1"/>
              <a:t>syscat.stogroups</a:t>
            </a:r>
            <a:endParaRPr lang="en-US" sz="2400" i="1" dirty="0"/>
          </a:p>
          <a:p>
            <a:pPr>
              <a:buNone/>
            </a:pPr>
            <a:r>
              <a:rPr lang="en-US" sz="2400" b="1" dirty="0"/>
              <a:t>      Example</a:t>
            </a:r>
            <a:r>
              <a:rPr lang="en-US" sz="2400" dirty="0"/>
              <a:t>: [To see the list of available </a:t>
            </a:r>
            <a:r>
              <a:rPr lang="en-US" sz="2400" dirty="0" err="1"/>
              <a:t>storagegorups</a:t>
            </a:r>
            <a:r>
              <a:rPr lang="en-US" sz="2400" dirty="0"/>
              <a:t> in current database]</a:t>
            </a:r>
          </a:p>
          <a:p>
            <a:pPr>
              <a:buNone/>
            </a:pPr>
            <a:r>
              <a:rPr lang="en-US" sz="2400" i="1" dirty="0"/>
              <a:t>             db2 select * from </a:t>
            </a:r>
            <a:r>
              <a:rPr lang="en-US" sz="2400" i="1" dirty="0" err="1"/>
              <a:t>syscat.stogroups</a:t>
            </a:r>
            <a:endParaRPr lang="en-US" sz="2400" b="1" i="1" dirty="0"/>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1214422"/>
            <a:ext cx="7429552" cy="4124206"/>
          </a:xfrm>
          <a:prstGeom prst="rect">
            <a:avLst/>
          </a:prstGeom>
          <a:noFill/>
        </p:spPr>
        <p:txBody>
          <a:bodyPr wrap="square" rtlCol="0">
            <a:spAutoFit/>
          </a:bodyPr>
          <a:lstStyle/>
          <a:p>
            <a:r>
              <a:rPr lang="en-US" sz="3200" b="1" i="1" dirty="0">
                <a:solidFill>
                  <a:srgbClr val="FF0000"/>
                </a:solidFill>
              </a:rPr>
              <a:t>Creating a </a:t>
            </a:r>
            <a:r>
              <a:rPr lang="en-US" sz="3200" b="1" i="1" dirty="0" err="1">
                <a:solidFill>
                  <a:srgbClr val="FF0000"/>
                </a:solidFill>
              </a:rPr>
              <a:t>storagegroup</a:t>
            </a:r>
            <a:r>
              <a:rPr lang="en-US" sz="3200" b="1" i="1" dirty="0">
                <a:solidFill>
                  <a:srgbClr val="FF0000"/>
                </a:solidFill>
              </a:rPr>
              <a:t>…….</a:t>
            </a:r>
          </a:p>
          <a:p>
            <a:endParaRPr lang="en-US" sz="3200" dirty="0"/>
          </a:p>
          <a:p>
            <a:r>
              <a:rPr lang="en-US" dirty="0"/>
              <a:t>Here is a syntax to create a </a:t>
            </a:r>
            <a:r>
              <a:rPr lang="en-US" dirty="0" err="1"/>
              <a:t>storagegroup</a:t>
            </a:r>
            <a:r>
              <a:rPr lang="en-US" dirty="0"/>
              <a:t> in the database:</a:t>
            </a:r>
          </a:p>
          <a:p>
            <a:r>
              <a:rPr lang="en-US" b="1" dirty="0"/>
              <a:t>Syntax</a:t>
            </a:r>
            <a:r>
              <a:rPr lang="en-US" dirty="0"/>
              <a:t>: [To create a new </a:t>
            </a:r>
            <a:r>
              <a:rPr lang="en-US" dirty="0" err="1"/>
              <a:t>stogroup</a:t>
            </a:r>
            <a:r>
              <a:rPr lang="en-US" dirty="0"/>
              <a:t>. The ‘</a:t>
            </a:r>
            <a:r>
              <a:rPr lang="en-US" dirty="0" err="1"/>
              <a:t>stogropu_name</a:t>
            </a:r>
            <a:r>
              <a:rPr lang="en-US" dirty="0"/>
              <a:t>’ indicates name of new storage group and ‘path’ indicates the location where data (tables) are stored]</a:t>
            </a:r>
          </a:p>
          <a:p>
            <a:endParaRPr lang="en-US" dirty="0"/>
          </a:p>
          <a:p>
            <a:r>
              <a:rPr lang="en-US" b="1" i="1" dirty="0"/>
              <a:t>db2 create </a:t>
            </a:r>
            <a:r>
              <a:rPr lang="en-US" b="1" i="1" dirty="0" err="1"/>
              <a:t>stogroup</a:t>
            </a:r>
            <a:r>
              <a:rPr lang="en-US" b="1" i="1" dirty="0"/>
              <a:t> on ‘path’</a:t>
            </a:r>
          </a:p>
          <a:p>
            <a:endParaRPr lang="en-US" b="1" dirty="0"/>
          </a:p>
          <a:p>
            <a:endParaRPr lang="en-US" b="1" dirty="0"/>
          </a:p>
          <a:p>
            <a:r>
              <a:rPr lang="en-US" b="1" dirty="0"/>
              <a:t>Example</a:t>
            </a:r>
            <a:r>
              <a:rPr lang="en-US" dirty="0"/>
              <a:t>: [To create a new </a:t>
            </a:r>
            <a:r>
              <a:rPr lang="en-US" dirty="0" err="1"/>
              <a:t>stogroup</a:t>
            </a:r>
            <a:r>
              <a:rPr lang="en-US" dirty="0"/>
              <a:t> ‘stg1’ on the path ‘data1’ folder]</a:t>
            </a:r>
          </a:p>
          <a:p>
            <a:endParaRPr lang="en-US" dirty="0"/>
          </a:p>
          <a:p>
            <a:r>
              <a:rPr lang="en-US" b="1" i="1" dirty="0"/>
              <a:t>db2 create </a:t>
            </a:r>
            <a:r>
              <a:rPr lang="en-US" b="1" i="1" dirty="0" err="1"/>
              <a:t>stogroup</a:t>
            </a:r>
            <a:r>
              <a:rPr lang="en-US" b="1" i="1" dirty="0"/>
              <a:t> stg1 on ‘/data1’</a:t>
            </a: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Schemas.....</a:t>
            </a:r>
            <a:endParaRPr lang="en-US" dirty="0"/>
          </a:p>
        </p:txBody>
      </p:sp>
      <p:pic>
        <p:nvPicPr>
          <p:cNvPr id="4" name="Content Placeholder 3" descr="Screenshot (27).png"/>
          <p:cNvPicPr>
            <a:picLocks noGrp="1" noChangeAspect="1"/>
          </p:cNvPicPr>
          <p:nvPr>
            <p:ph idx="1"/>
          </p:nvPr>
        </p:nvPicPr>
        <p:blipFill>
          <a:blip r:embed="rId2"/>
          <a:srcRect l="26588" t="24811" r="30546" b="32831"/>
          <a:stretch>
            <a:fillRect/>
          </a:stretch>
        </p:blipFill>
        <p:spPr>
          <a:xfrm>
            <a:off x="1714480" y="2000240"/>
            <a:ext cx="6480000" cy="3600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SCHEMAS...</a:t>
            </a:r>
            <a:endParaRPr lang="en-US" i="1" dirty="0"/>
          </a:p>
        </p:txBody>
      </p:sp>
      <p:sp>
        <p:nvSpPr>
          <p:cNvPr id="3" name="Content Placeholder 2"/>
          <p:cNvSpPr>
            <a:spLocks noGrp="1"/>
          </p:cNvSpPr>
          <p:nvPr>
            <p:ph idx="1"/>
          </p:nvPr>
        </p:nvSpPr>
        <p:spPr/>
        <p:txBody>
          <a:bodyPr>
            <a:normAutofit fontScale="92500" lnSpcReduction="10000"/>
          </a:bodyPr>
          <a:lstStyle/>
          <a:p>
            <a:r>
              <a:rPr lang="en-US" sz="2400" dirty="0"/>
              <a:t>A schema is a collection of named objects classified logically in the database.</a:t>
            </a:r>
          </a:p>
          <a:p>
            <a:r>
              <a:rPr lang="en-US" sz="2400" dirty="0"/>
              <a:t>In a database, you cannot create multiple database objects with same name. To do so, the schema provides a group environment. You can create multiple schemas in a database and you can create multiple database objects with same name, with different schema groups</a:t>
            </a:r>
            <a:r>
              <a:rPr lang="en-US" dirty="0"/>
              <a:t>.</a:t>
            </a:r>
          </a:p>
          <a:p>
            <a:r>
              <a:rPr lang="en-US" dirty="0"/>
              <a:t>Getting currently active schema</a:t>
            </a:r>
          </a:p>
          <a:p>
            <a:pPr>
              <a:buNone/>
            </a:pPr>
            <a:r>
              <a:rPr lang="en-US" sz="3000" b="1" dirty="0"/>
              <a:t>Syntax:</a:t>
            </a:r>
            <a:endParaRPr lang="en-US" sz="3000" dirty="0"/>
          </a:p>
          <a:p>
            <a:pPr>
              <a:buNone/>
            </a:pPr>
            <a:r>
              <a:rPr lang="en-US" sz="2200" b="1" i="1" dirty="0"/>
              <a:t>db2 get schema </a:t>
            </a:r>
          </a:p>
          <a:p>
            <a:pPr>
              <a:buNone/>
            </a:pPr>
            <a:r>
              <a:rPr lang="en-US" sz="3000" b="1" dirty="0"/>
              <a:t>Example</a:t>
            </a:r>
            <a:r>
              <a:rPr lang="en-US" sz="3000" dirty="0"/>
              <a:t>: [To get current database schema]</a:t>
            </a:r>
          </a:p>
          <a:p>
            <a:pPr>
              <a:buNone/>
            </a:pPr>
            <a:r>
              <a:rPr lang="en-US" sz="2200" b="1" i="1" dirty="0"/>
              <a:t>db2 get schema </a:t>
            </a:r>
          </a:p>
          <a:p>
            <a:endParaRPr lang="en-US" dirty="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BACKUP AND RECOVERY...</a:t>
            </a:r>
            <a:endParaRPr lang="en-US" i="1" dirty="0"/>
          </a:p>
        </p:txBody>
      </p:sp>
      <p:pic>
        <p:nvPicPr>
          <p:cNvPr id="4" name="Content Placeholder 3" descr="Screenshot (20).png"/>
          <p:cNvPicPr>
            <a:picLocks noGrp="1" noChangeAspect="1"/>
          </p:cNvPicPr>
          <p:nvPr>
            <p:ph idx="1"/>
          </p:nvPr>
        </p:nvPicPr>
        <p:blipFill>
          <a:blip r:embed="rId2"/>
          <a:srcRect l="28493" t="36671" r="33404" b="22665"/>
          <a:stretch>
            <a:fillRect/>
          </a:stretch>
        </p:blipFill>
        <p:spPr>
          <a:xfrm>
            <a:off x="2143108" y="1785926"/>
            <a:ext cx="5640000" cy="3384000"/>
          </a:xfrm>
        </p:spPr>
      </p:pic>
      <p:sp>
        <p:nvSpPr>
          <p:cNvPr id="5" name="TextBox 4"/>
          <p:cNvSpPr txBox="1"/>
          <p:nvPr/>
        </p:nvSpPr>
        <p:spPr>
          <a:xfrm>
            <a:off x="1643042" y="5429264"/>
            <a:ext cx="6858048" cy="1015663"/>
          </a:xfrm>
          <a:prstGeom prst="rect">
            <a:avLst/>
          </a:prstGeom>
          <a:noFill/>
        </p:spPr>
        <p:txBody>
          <a:bodyPr wrap="square" rtlCol="0">
            <a:spAutoFit/>
          </a:bodyPr>
          <a:lstStyle/>
          <a:p>
            <a:r>
              <a:rPr lang="en-IN" sz="2000" b="1" i="1" dirty="0"/>
              <a:t>FOLLLOWING  ARE THE VARIOUS METHODS FOR THE BACKUP AND RECOVERY WHICH ARE USED IN BACKUP AND RECOVERY PROCESS</a:t>
            </a:r>
            <a:r>
              <a:rPr lang="en-IN" sz="2000" i="1" dirty="0"/>
              <a:t>.</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357166"/>
            <a:ext cx="7286676" cy="3847207"/>
          </a:xfrm>
          <a:prstGeom prst="rect">
            <a:avLst/>
          </a:prstGeom>
          <a:noFill/>
        </p:spPr>
        <p:txBody>
          <a:bodyPr wrap="square" rtlCol="0">
            <a:spAutoFit/>
          </a:bodyPr>
          <a:lstStyle/>
          <a:p>
            <a:r>
              <a:rPr lang="en-US" sz="2800" dirty="0"/>
              <a:t>Backup and recovery methods are designed to keep our information safe.</a:t>
            </a:r>
          </a:p>
          <a:p>
            <a:endParaRPr lang="en-IN" sz="2800" dirty="0"/>
          </a:p>
          <a:p>
            <a:r>
              <a:rPr lang="en-IN" sz="2800" dirty="0"/>
              <a:t>THE </a:t>
            </a:r>
            <a:r>
              <a:rPr lang="en-IN" sz="2800" b="1" dirty="0"/>
              <a:t>LOGGING TECHNIQUE </a:t>
            </a:r>
            <a:r>
              <a:rPr lang="en-IN" sz="2800" dirty="0"/>
              <a:t>IS USED FOR THE RECOVERY METHOD :</a:t>
            </a:r>
          </a:p>
          <a:p>
            <a:r>
              <a:rPr lang="en-IN" sz="2800" dirty="0"/>
              <a:t> </a:t>
            </a:r>
            <a:r>
              <a:rPr lang="en-IN" sz="2000" dirty="0"/>
              <a:t>It is of further two types :</a:t>
            </a:r>
          </a:p>
          <a:p>
            <a:endParaRPr lang="en-IN" sz="2000" dirty="0"/>
          </a:p>
          <a:p>
            <a:r>
              <a:rPr lang="en-IN" sz="2000" dirty="0"/>
              <a:t> </a:t>
            </a:r>
            <a:r>
              <a:rPr lang="en-IN" sz="2800" dirty="0"/>
              <a:t>1. CIRCULAR LOGGING.</a:t>
            </a:r>
          </a:p>
          <a:p>
            <a:r>
              <a:rPr lang="en-IN" sz="2800" dirty="0"/>
              <a:t>2.  ARCHIVE LOGGING.</a:t>
            </a:r>
            <a:endParaRPr lang="en-IN" sz="2000"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285860"/>
            <a:ext cx="7500990" cy="3662541"/>
          </a:xfrm>
          <a:prstGeom prst="rect">
            <a:avLst/>
          </a:prstGeom>
          <a:noFill/>
        </p:spPr>
        <p:txBody>
          <a:bodyPr wrap="square" rtlCol="0">
            <a:spAutoFit/>
          </a:bodyPr>
          <a:lstStyle/>
          <a:p>
            <a:r>
              <a:rPr lang="en-IN" sz="3200" i="1" dirty="0"/>
              <a:t>CIRCULAR LOGGING.......</a:t>
            </a:r>
          </a:p>
          <a:p>
            <a:endParaRPr lang="en-IN" sz="3200" i="1" dirty="0"/>
          </a:p>
          <a:p>
            <a:endParaRPr lang="en-US" sz="2400" dirty="0"/>
          </a:p>
          <a:p>
            <a:r>
              <a:rPr lang="en-US" sz="2400" dirty="0"/>
              <a:t>It is a method where the old transaction logs are overwritten when there is a need to allocate a new transaction log file, thus erasing the sequences of log files and reusing them. You are permitted to take only full back-up in offline mode i.e., the database must be offline to take the full backup.</a:t>
            </a:r>
            <a:endParaRPr lang="en-US" sz="2400" i="1" dirty="0"/>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7290" y="1714488"/>
            <a:ext cx="7286676" cy="3785652"/>
          </a:xfrm>
          <a:prstGeom prst="rect">
            <a:avLst/>
          </a:prstGeom>
          <a:noFill/>
        </p:spPr>
        <p:txBody>
          <a:bodyPr wrap="square" rtlCol="0">
            <a:spAutoFit/>
          </a:bodyPr>
          <a:lstStyle/>
          <a:p>
            <a:r>
              <a:rPr lang="en-IN" sz="3200" i="1" dirty="0"/>
              <a:t>ARCHIVE LOGGING........</a:t>
            </a:r>
          </a:p>
          <a:p>
            <a:endParaRPr lang="en-IN" sz="3200" i="1" dirty="0"/>
          </a:p>
          <a:p>
            <a:endParaRPr lang="en-IN" sz="3200" i="1" dirty="0"/>
          </a:p>
          <a:p>
            <a:r>
              <a:rPr lang="en-US" sz="2400" dirty="0"/>
              <a:t>This mode supports for Online Backup and database recovery using log files called roll forward recovery. The mode of backup can be changed from circular to archive by setting log retain or user exit to ON. For archive logging, backup setting database require a directory that is writable for DB2 process.</a:t>
            </a:r>
            <a:endParaRPr lang="en-US" sz="2400" i="1"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WHAT IS IBM DB2 ?</a:t>
            </a:r>
            <a:endParaRPr lang="en-US" b="1" i="1" dirty="0"/>
          </a:p>
        </p:txBody>
      </p:sp>
      <p:sp>
        <p:nvSpPr>
          <p:cNvPr id="3" name="Content Placeholder 2"/>
          <p:cNvSpPr>
            <a:spLocks noGrp="1"/>
          </p:cNvSpPr>
          <p:nvPr>
            <p:ph idx="1"/>
          </p:nvPr>
        </p:nvSpPr>
        <p:spPr/>
        <p:txBody>
          <a:bodyPr>
            <a:noAutofit/>
          </a:bodyPr>
          <a:lstStyle/>
          <a:p>
            <a:pPr algn="just"/>
            <a:r>
              <a:rPr lang="en-US" i="1" dirty="0"/>
              <a:t>DB2 is a database product from IBM. It is a Relational Database Management System (RDBMS). </a:t>
            </a:r>
          </a:p>
          <a:p>
            <a:pPr algn="just"/>
            <a:r>
              <a:rPr lang="en-US" i="1" dirty="0"/>
              <a:t>DB2 is designed to store, analyze and retrieve the data efficiently. DB2 product is extended with the support of Object-Oriented features and non-relational structures with XML(extensible markup language).</a:t>
            </a: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00042"/>
            <a:ext cx="7286676" cy="5816977"/>
          </a:xfrm>
          <a:prstGeom prst="rect">
            <a:avLst/>
          </a:prstGeom>
          <a:noFill/>
        </p:spPr>
        <p:txBody>
          <a:bodyPr wrap="square" rtlCol="0">
            <a:spAutoFit/>
          </a:bodyPr>
          <a:lstStyle/>
          <a:p>
            <a:r>
              <a:rPr lang="en-US" sz="6600" dirty="0"/>
              <a:t>Backup……</a:t>
            </a:r>
          </a:p>
          <a:p>
            <a:endParaRPr lang="en-IN" dirty="0"/>
          </a:p>
          <a:p>
            <a:endParaRPr lang="en-US" dirty="0"/>
          </a:p>
          <a:p>
            <a:r>
              <a:rPr lang="en-US" sz="3600" dirty="0"/>
              <a:t>Using </a:t>
            </a:r>
            <a:r>
              <a:rPr lang="en-US" sz="3600" b="1" i="1" dirty="0">
                <a:solidFill>
                  <a:schemeClr val="tx2">
                    <a:lumMod val="60000"/>
                    <a:lumOff val="40000"/>
                  </a:schemeClr>
                </a:solidFill>
              </a:rPr>
              <a:t>Backup</a:t>
            </a:r>
            <a:r>
              <a:rPr lang="en-US" sz="3600" dirty="0"/>
              <a:t> command you can take copy of entire database. This backup copy includes database system files, data files, log files, control information and so on.</a:t>
            </a:r>
          </a:p>
          <a:p>
            <a:r>
              <a:rPr lang="en-US" sz="3600" dirty="0"/>
              <a:t>You can take backup while working offline as well as online.</a:t>
            </a:r>
          </a:p>
          <a:p>
            <a:endParaRPr lang="en-US"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14290"/>
            <a:ext cx="7498080" cy="1143000"/>
          </a:xfrm>
        </p:spPr>
        <p:txBody>
          <a:bodyPr>
            <a:normAutofit fontScale="90000"/>
          </a:bodyPr>
          <a:lstStyle/>
          <a:p>
            <a:r>
              <a:rPr lang="en-IN" i="1" dirty="0"/>
              <a:t>COMAPARISON btw Oracle &amp; db2..</a:t>
            </a:r>
            <a:endParaRPr lang="en-US" i="1" dirty="0"/>
          </a:p>
        </p:txBody>
      </p:sp>
      <p:pic>
        <p:nvPicPr>
          <p:cNvPr id="4" name="Content Placeholder 3" descr="Screenshot (22).png"/>
          <p:cNvPicPr>
            <a:picLocks noGrp="1" noChangeAspect="1"/>
          </p:cNvPicPr>
          <p:nvPr>
            <p:ph idx="1"/>
          </p:nvPr>
        </p:nvPicPr>
        <p:blipFill>
          <a:blip r:embed="rId2"/>
          <a:srcRect l="16109" t="19728" r="20067" b="19276"/>
          <a:stretch>
            <a:fillRect/>
          </a:stretch>
        </p:blipFill>
        <p:spPr>
          <a:xfrm>
            <a:off x="500034" y="1428736"/>
            <a:ext cx="8308002" cy="4464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9164" y="3782788"/>
            <a:ext cx="6929486" cy="830997"/>
          </a:xfrm>
          <a:prstGeom prst="rect">
            <a:avLst/>
          </a:prstGeom>
          <a:noFill/>
        </p:spPr>
        <p:txBody>
          <a:bodyPr wrap="square" rtlCol="0">
            <a:spAutoFit/>
          </a:bodyPr>
          <a:lstStyle/>
          <a:p>
            <a:r>
              <a:rPr lang="en-IN" sz="4800" b="1" i="1" dirty="0"/>
              <a:t>Thank u....</a:t>
            </a:r>
            <a:endParaRPr lang="en-US" sz="4800" b="1" i="1" dirty="0"/>
          </a:p>
        </p:txBody>
      </p:sp>
      <p:pic>
        <p:nvPicPr>
          <p:cNvPr id="3" name="Picture 2" descr="Screenshot (23).png"/>
          <p:cNvPicPr>
            <a:picLocks noChangeAspect="1"/>
          </p:cNvPicPr>
          <p:nvPr/>
        </p:nvPicPr>
        <p:blipFill>
          <a:blip r:embed="rId2"/>
          <a:srcRect l="21093" t="37494" r="61719" b="26377"/>
          <a:stretch>
            <a:fillRect/>
          </a:stretch>
        </p:blipFill>
        <p:spPr>
          <a:xfrm>
            <a:off x="5072066" y="831428"/>
            <a:ext cx="2857520" cy="3377069"/>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0"/>
            <a:ext cx="7406640" cy="1472184"/>
          </a:xfrm>
        </p:spPr>
        <p:txBody>
          <a:bodyPr/>
          <a:lstStyle/>
          <a:p>
            <a:r>
              <a:rPr lang="en-IN" b="1" i="1" dirty="0"/>
              <a:t>HISTORY.......</a:t>
            </a:r>
            <a:endParaRPr lang="en-US" b="1" i="1" dirty="0"/>
          </a:p>
        </p:txBody>
      </p:sp>
      <p:sp>
        <p:nvSpPr>
          <p:cNvPr id="3" name="Subtitle 2"/>
          <p:cNvSpPr>
            <a:spLocks noGrp="1"/>
          </p:cNvSpPr>
          <p:nvPr>
            <p:ph type="subTitle" idx="1"/>
          </p:nvPr>
        </p:nvSpPr>
        <p:spPr/>
        <p:txBody>
          <a:bodyPr>
            <a:noAutofit/>
          </a:bodyPr>
          <a:lstStyle/>
          <a:p>
            <a:pPr>
              <a:buFont typeface="Arial" pitchFamily="34" charset="0"/>
              <a:buChar char="•"/>
            </a:pPr>
            <a:r>
              <a:rPr lang="en-US" sz="3200" i="1" dirty="0"/>
              <a:t>Initially, IBM had developed DB2 product for their specific platform. </a:t>
            </a:r>
          </a:p>
          <a:p>
            <a:pPr>
              <a:buFont typeface="Arial" pitchFamily="34" charset="0"/>
              <a:buChar char="•"/>
            </a:pPr>
            <a:r>
              <a:rPr lang="en-US" sz="3200" i="1" dirty="0"/>
              <a:t>Since year 1990, it decided to develop a Universal Database (UDB) DB2 Server, which can run on any authoritative operating systems such as Linux, UNIX, and Windows.</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0"/>
            <a:ext cx="7406640" cy="1472184"/>
          </a:xfrm>
        </p:spPr>
        <p:txBody>
          <a:bodyPr/>
          <a:lstStyle/>
          <a:p>
            <a:r>
              <a:rPr lang="en-IN" b="1" i="1"/>
              <a:t>VERSIONS........</a:t>
            </a:r>
            <a:endParaRPr lang="en-US" b="1" i="1" dirty="0"/>
          </a:p>
        </p:txBody>
      </p:sp>
      <p:sp>
        <p:nvSpPr>
          <p:cNvPr id="3" name="Subtitle 2"/>
          <p:cNvSpPr>
            <a:spLocks noGrp="1"/>
          </p:cNvSpPr>
          <p:nvPr>
            <p:ph type="subTitle" idx="1"/>
          </p:nvPr>
        </p:nvSpPr>
        <p:spPr>
          <a:xfrm>
            <a:off x="1428728" y="2071678"/>
            <a:ext cx="7406640" cy="1752600"/>
          </a:xfrm>
        </p:spPr>
        <p:txBody>
          <a:bodyPr>
            <a:normAutofit fontScale="25000" lnSpcReduction="20000"/>
          </a:bodyPr>
          <a:lstStyle/>
          <a:p>
            <a:r>
              <a:rPr lang="en-US" sz="12800" i="1"/>
              <a:t>For IBM DB2, the UDB current version is 10.5 with the features of BLU Acceleration and its code name as '</a:t>
            </a:r>
            <a:r>
              <a:rPr lang="en-US" sz="12800" b="1" i="1"/>
              <a:t>Kepler</a:t>
            </a:r>
            <a:r>
              <a:rPr lang="en-US" sz="12800" i="1"/>
              <a:t>'. All the versions of DB2 till today are listed below </a:t>
            </a:r>
            <a:r>
              <a:rPr lang="en-US" sz="9800" i="1"/>
              <a:t>:</a:t>
            </a:r>
          </a:p>
          <a:p>
            <a:endParaRPr lang="en-IN" sz="9800" i="1"/>
          </a:p>
          <a:p>
            <a:r>
              <a:rPr lang="en-US" sz="9800" b="1" i="1">
                <a:solidFill>
                  <a:srgbClr val="FF0000"/>
                </a:solidFill>
              </a:rPr>
              <a:t>Version          Code Name</a:t>
            </a:r>
          </a:p>
          <a:p>
            <a:r>
              <a:rPr lang="en-US" sz="9800" i="1"/>
              <a:t>  3.4              Cobweb</a:t>
            </a:r>
          </a:p>
          <a:p>
            <a:r>
              <a:rPr lang="en-US" sz="9800" i="1"/>
              <a:t>  8.1, 8.2        Stinger</a:t>
            </a:r>
          </a:p>
          <a:p>
            <a:r>
              <a:rPr lang="en-US" sz="9800" i="1"/>
              <a:t>  9.1               Viper</a:t>
            </a:r>
          </a:p>
          <a:p>
            <a:r>
              <a:rPr lang="en-US" sz="9800" i="1"/>
              <a:t>  9.5               Viper 2</a:t>
            </a:r>
          </a:p>
          <a:p>
            <a:r>
              <a:rPr lang="en-US" sz="9800" i="1"/>
              <a:t>  9.7               Cobra</a:t>
            </a:r>
          </a:p>
          <a:p>
            <a:br>
              <a:rPr lang="en-US" sz="3200"/>
            </a:br>
            <a:endParaRPr lang="en-US" sz="3200" i="1"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500042"/>
            <a:ext cx="7498080" cy="1143000"/>
          </a:xfrm>
        </p:spPr>
        <p:txBody>
          <a:bodyPr>
            <a:normAutofit fontScale="90000"/>
          </a:bodyPr>
          <a:lstStyle/>
          <a:p>
            <a:r>
              <a:rPr lang="en-US" sz="4900" b="1" i="1" dirty="0">
                <a:effectLst/>
              </a:rPr>
              <a:t>Data</a:t>
            </a:r>
            <a:r>
              <a:rPr lang="en-US" b="1" i="1" dirty="0">
                <a:effectLst/>
              </a:rPr>
              <a:t> server editions and features……..</a:t>
            </a:r>
            <a:br>
              <a:rPr lang="en-US" b="1" i="1" dirty="0">
                <a:effectLst/>
              </a:rPr>
            </a:br>
            <a:endParaRPr lang="en-US" b="1" i="1" dirty="0"/>
          </a:p>
        </p:txBody>
      </p:sp>
      <p:sp>
        <p:nvSpPr>
          <p:cNvPr id="3" name="Content Placeholder 2"/>
          <p:cNvSpPr>
            <a:spLocks noGrp="1"/>
          </p:cNvSpPr>
          <p:nvPr>
            <p:ph idx="1"/>
          </p:nvPr>
        </p:nvSpPr>
        <p:spPr>
          <a:xfrm>
            <a:off x="1357290" y="2357430"/>
            <a:ext cx="7498080" cy="4800600"/>
          </a:xfrm>
        </p:spPr>
        <p:txBody>
          <a:bodyPr/>
          <a:lstStyle/>
          <a:p>
            <a:r>
              <a:rPr lang="en-US" i="1" dirty="0"/>
              <a:t>Depending upon the requirement of needful features of DB2, the organizations select appropriate DB2 version. The following table shows DB2 server editions and their features:</a:t>
            </a:r>
          </a:p>
          <a:p>
            <a:pPr>
              <a:buNone/>
            </a:pPr>
            <a:endParaRPr lang="en-US" i="1"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IN" sz="2400" b="1" i="1" dirty="0">
                <a:solidFill>
                  <a:srgbClr val="FF0000"/>
                </a:solidFill>
              </a:rPr>
              <a:t>EDITION</a:t>
            </a:r>
            <a:endParaRPr lang="en-US" sz="2400" b="1" i="1" dirty="0">
              <a:solidFill>
                <a:srgbClr val="FF0000"/>
              </a:solidFill>
            </a:endParaRPr>
          </a:p>
        </p:txBody>
      </p:sp>
      <p:sp>
        <p:nvSpPr>
          <p:cNvPr id="4" name="Text Placeholder 3"/>
          <p:cNvSpPr>
            <a:spLocks noGrp="1"/>
          </p:cNvSpPr>
          <p:nvPr>
            <p:ph type="body" sz="half" idx="3"/>
          </p:nvPr>
        </p:nvSpPr>
        <p:spPr>
          <a:xfrm>
            <a:off x="4643438" y="357166"/>
            <a:ext cx="4023360" cy="640080"/>
          </a:xfrm>
        </p:spPr>
        <p:txBody>
          <a:bodyPr>
            <a:normAutofit/>
          </a:bodyPr>
          <a:lstStyle/>
          <a:p>
            <a:r>
              <a:rPr lang="en-IN" sz="2400" b="1" i="1" dirty="0">
                <a:solidFill>
                  <a:srgbClr val="FF0000"/>
                </a:solidFill>
              </a:rPr>
              <a:t>FEATURES</a:t>
            </a:r>
            <a:endParaRPr lang="en-US" sz="2400" b="1" i="1" dirty="0">
              <a:solidFill>
                <a:srgbClr val="FF0000"/>
              </a:solidFill>
            </a:endParaRPr>
          </a:p>
        </p:txBody>
      </p:sp>
      <p:sp>
        <p:nvSpPr>
          <p:cNvPr id="5" name="Content Placeholder 4"/>
          <p:cNvSpPr>
            <a:spLocks noGrp="1"/>
          </p:cNvSpPr>
          <p:nvPr>
            <p:ph sz="quarter" idx="2"/>
          </p:nvPr>
        </p:nvSpPr>
        <p:spPr>
          <a:xfrm>
            <a:off x="457200" y="969336"/>
            <a:ext cx="3971924" cy="4114800"/>
          </a:xfrm>
        </p:spPr>
        <p:txBody>
          <a:bodyPr/>
          <a:lstStyle/>
          <a:p>
            <a:r>
              <a:rPr lang="en-US" dirty="0"/>
              <a:t>Advanced Enterprise Server Edition and Enterprise Server Edition (AESE / ESE)</a:t>
            </a:r>
          </a:p>
        </p:txBody>
      </p:sp>
      <p:sp>
        <p:nvSpPr>
          <p:cNvPr id="6" name="Content Placeholder 5"/>
          <p:cNvSpPr>
            <a:spLocks noGrp="1"/>
          </p:cNvSpPr>
          <p:nvPr>
            <p:ph sz="quarter" idx="4"/>
          </p:nvPr>
        </p:nvSpPr>
        <p:spPr>
          <a:xfrm>
            <a:off x="4429124" y="969336"/>
            <a:ext cx="4257676" cy="5317184"/>
          </a:xfrm>
        </p:spPr>
        <p:txBody>
          <a:bodyPr>
            <a:normAutofit/>
          </a:bodyPr>
          <a:lstStyle/>
          <a:p>
            <a:r>
              <a:rPr lang="en-US" dirty="0"/>
              <a:t>It is designed for mid-size to large-size business organizations. </a:t>
            </a:r>
          </a:p>
          <a:p>
            <a:r>
              <a:rPr lang="en-US" dirty="0"/>
              <a:t>Platform - Linux, UNIX, and Windows. Table partitioning High Availability Disaster Recovery (HARD) Materialized Query Table (MQTs) Multidimensional Clustering (MDC) Connection concentrator Pure XML Backup compression Homogeneous Federations.</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77500" lnSpcReduction="20000"/>
          </a:bodyPr>
          <a:lstStyle/>
          <a:p>
            <a:endParaRPr lang="en-IN" sz="2400" b="1" i="1" dirty="0">
              <a:solidFill>
                <a:srgbClr val="FF0000"/>
              </a:solidFill>
            </a:endParaRPr>
          </a:p>
          <a:p>
            <a:r>
              <a:rPr lang="en-IN" sz="3100" b="1" i="1" dirty="0">
                <a:solidFill>
                  <a:srgbClr val="FF0000"/>
                </a:solidFill>
              </a:rPr>
              <a:t>EDITION</a:t>
            </a:r>
            <a:endParaRPr lang="en-US" sz="3100" b="1" i="1" dirty="0">
              <a:solidFill>
                <a:srgbClr val="FF0000"/>
              </a:solidFill>
            </a:endParaRPr>
          </a:p>
          <a:p>
            <a:endParaRPr lang="en-US" dirty="0"/>
          </a:p>
        </p:txBody>
      </p:sp>
      <p:sp>
        <p:nvSpPr>
          <p:cNvPr id="4" name="Text Placeholder 3"/>
          <p:cNvSpPr>
            <a:spLocks noGrp="1"/>
          </p:cNvSpPr>
          <p:nvPr>
            <p:ph type="body" sz="half" idx="3"/>
          </p:nvPr>
        </p:nvSpPr>
        <p:spPr/>
        <p:txBody>
          <a:bodyPr>
            <a:normAutofit fontScale="92500" lnSpcReduction="20000"/>
          </a:bodyPr>
          <a:lstStyle/>
          <a:p>
            <a:endParaRPr lang="en-IN" sz="2000" b="1" i="1" dirty="0">
              <a:solidFill>
                <a:srgbClr val="FF0000"/>
              </a:solidFill>
            </a:endParaRPr>
          </a:p>
          <a:p>
            <a:r>
              <a:rPr lang="en-IN" sz="2600" b="1" i="1" dirty="0">
                <a:solidFill>
                  <a:srgbClr val="FF0000"/>
                </a:solidFill>
              </a:rPr>
              <a:t>FEATURES</a:t>
            </a:r>
            <a:endParaRPr lang="en-US" sz="2600" b="1" i="1" dirty="0">
              <a:solidFill>
                <a:srgbClr val="FF0000"/>
              </a:solidFill>
            </a:endParaRPr>
          </a:p>
          <a:p>
            <a:endParaRPr lang="en-US" dirty="0"/>
          </a:p>
        </p:txBody>
      </p:sp>
      <p:sp>
        <p:nvSpPr>
          <p:cNvPr id="5" name="Content Placeholder 4"/>
          <p:cNvSpPr>
            <a:spLocks noGrp="1"/>
          </p:cNvSpPr>
          <p:nvPr>
            <p:ph sz="quarter" idx="2"/>
          </p:nvPr>
        </p:nvSpPr>
        <p:spPr/>
        <p:txBody>
          <a:bodyPr/>
          <a:lstStyle/>
          <a:p>
            <a:r>
              <a:rPr lang="en-US" dirty="0"/>
              <a:t>Workgroup Server Edition (WSE)</a:t>
            </a:r>
          </a:p>
        </p:txBody>
      </p:sp>
      <p:sp>
        <p:nvSpPr>
          <p:cNvPr id="6" name="Content Placeholder 5"/>
          <p:cNvSpPr>
            <a:spLocks noGrp="1"/>
          </p:cNvSpPr>
          <p:nvPr>
            <p:ph sz="quarter" idx="4"/>
          </p:nvPr>
        </p:nvSpPr>
        <p:spPr>
          <a:xfrm>
            <a:off x="4663440" y="969336"/>
            <a:ext cx="4023360" cy="5031432"/>
          </a:xfrm>
        </p:spPr>
        <p:txBody>
          <a:bodyPr>
            <a:normAutofit lnSpcReduction="10000"/>
          </a:bodyPr>
          <a:lstStyle/>
          <a:p>
            <a:r>
              <a:rPr lang="en-US" dirty="0"/>
              <a:t>It is designed for Workgroup or mid-size business organizations.</a:t>
            </a:r>
          </a:p>
          <a:p>
            <a:r>
              <a:rPr lang="en-US" dirty="0"/>
              <a:t> Using this WSE you can work with - High Availability Disaster Recovery (HARD) Online Reorganization Pure XML Web Service Federation support DB2 Homogeneous Federations Homogeneous SQL replication Backup compression</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20000"/>
          </a:bodyPr>
          <a:lstStyle/>
          <a:p>
            <a:endParaRPr lang="en-IN" sz="2000" b="1" i="1" dirty="0">
              <a:solidFill>
                <a:srgbClr val="FF0000"/>
              </a:solidFill>
            </a:endParaRPr>
          </a:p>
          <a:p>
            <a:r>
              <a:rPr lang="en-IN" sz="2600" b="1" i="1" dirty="0">
                <a:solidFill>
                  <a:srgbClr val="FF0000"/>
                </a:solidFill>
              </a:rPr>
              <a:t>EDITION</a:t>
            </a:r>
            <a:endParaRPr lang="en-US" sz="2600" b="1" i="1" dirty="0">
              <a:solidFill>
                <a:srgbClr val="FF0000"/>
              </a:solidFill>
            </a:endParaRPr>
          </a:p>
          <a:p>
            <a:endParaRPr lang="en-US" dirty="0"/>
          </a:p>
        </p:txBody>
      </p:sp>
      <p:sp>
        <p:nvSpPr>
          <p:cNvPr id="4" name="Text Placeholder 3"/>
          <p:cNvSpPr>
            <a:spLocks noGrp="1"/>
          </p:cNvSpPr>
          <p:nvPr>
            <p:ph type="body" sz="half" idx="3"/>
          </p:nvPr>
        </p:nvSpPr>
        <p:spPr/>
        <p:txBody>
          <a:bodyPr/>
          <a:lstStyle/>
          <a:p>
            <a:r>
              <a:rPr lang="en-IN" sz="2400" b="1" i="1" dirty="0">
                <a:solidFill>
                  <a:srgbClr val="FF0000"/>
                </a:solidFill>
              </a:rPr>
              <a:t>FEATURES</a:t>
            </a:r>
            <a:endParaRPr lang="en-US" sz="2400" dirty="0"/>
          </a:p>
        </p:txBody>
      </p:sp>
      <p:sp>
        <p:nvSpPr>
          <p:cNvPr id="5" name="Content Placeholder 4"/>
          <p:cNvSpPr>
            <a:spLocks noGrp="1"/>
          </p:cNvSpPr>
          <p:nvPr>
            <p:ph sz="quarter" idx="2"/>
          </p:nvPr>
        </p:nvSpPr>
        <p:spPr>
          <a:xfrm>
            <a:off x="500034" y="1071546"/>
            <a:ext cx="4023360" cy="4429156"/>
          </a:xfrm>
        </p:spPr>
        <p:txBody>
          <a:bodyPr/>
          <a:lstStyle/>
          <a:p>
            <a:r>
              <a:rPr lang="en-US" dirty="0"/>
              <a:t>Express –C</a:t>
            </a:r>
          </a:p>
          <a:p>
            <a:endParaRPr lang="en-IN" dirty="0"/>
          </a:p>
          <a:p>
            <a:endParaRPr lang="en-IN" dirty="0"/>
          </a:p>
          <a:p>
            <a:pPr>
              <a:buNone/>
            </a:pPr>
            <a:endParaRPr lang="en-IN" dirty="0"/>
          </a:p>
          <a:p>
            <a:pPr>
              <a:buNone/>
            </a:pPr>
            <a:endParaRPr lang="en-IN" dirty="0"/>
          </a:p>
          <a:p>
            <a:r>
              <a:rPr lang="en-US" dirty="0"/>
              <a:t>Express Edition</a:t>
            </a:r>
            <a:endParaRPr lang="en-IN" dirty="0"/>
          </a:p>
        </p:txBody>
      </p:sp>
      <p:sp>
        <p:nvSpPr>
          <p:cNvPr id="6" name="Content Placeholder 5"/>
          <p:cNvSpPr>
            <a:spLocks noGrp="1"/>
          </p:cNvSpPr>
          <p:nvPr>
            <p:ph sz="quarter" idx="4"/>
          </p:nvPr>
        </p:nvSpPr>
        <p:spPr>
          <a:xfrm>
            <a:off x="4663440" y="969336"/>
            <a:ext cx="4023360" cy="5888664"/>
          </a:xfrm>
        </p:spPr>
        <p:txBody>
          <a:bodyPr>
            <a:normAutofit lnSpcReduction="10000"/>
          </a:bodyPr>
          <a:lstStyle/>
          <a:p>
            <a:r>
              <a:rPr lang="en-US" dirty="0"/>
              <a:t>It provides all the capabilities of DB2 at zero charge. It can run on any physical or virtual systems with any size of configuration.</a:t>
            </a:r>
          </a:p>
          <a:p>
            <a:pPr>
              <a:buNone/>
            </a:pPr>
            <a:endParaRPr lang="en-US" dirty="0"/>
          </a:p>
          <a:p>
            <a:r>
              <a:rPr lang="en-US" dirty="0"/>
              <a:t>It is designed for entry level and mid-size business organizations.</a:t>
            </a:r>
          </a:p>
          <a:p>
            <a:r>
              <a:rPr lang="en-US" dirty="0"/>
              <a:t> It is full featured DB2 data server. It offers only limited services. </a:t>
            </a:r>
          </a:p>
          <a:p>
            <a:r>
              <a:rPr lang="en-US" dirty="0"/>
              <a:t>This Edition comes with - Web Service </a:t>
            </a:r>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993</TotalTime>
  <Words>1372</Words>
  <Application>Microsoft Office PowerPoint</Application>
  <PresentationFormat>On-screen Show (4:3)</PresentationFormat>
  <Paragraphs>170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Solstice</vt:lpstr>
      <vt:lpstr>               IBM DB2</vt:lpstr>
      <vt:lpstr>OVERVIEW.....</vt:lpstr>
      <vt:lpstr>WHAT IS IBM DB2 ?</vt:lpstr>
      <vt:lpstr>HISTORY.......</vt:lpstr>
      <vt:lpstr>VERSIONS........</vt:lpstr>
      <vt:lpstr>Data server editions and features…….. </vt:lpstr>
      <vt:lpstr>PowerPoint Presentation</vt:lpstr>
      <vt:lpstr>PowerPoint Presentation</vt:lpstr>
      <vt:lpstr>PowerPoint Presentation</vt:lpstr>
      <vt:lpstr>VARIOUS BUILT IN DATA TYPES......</vt:lpstr>
      <vt:lpstr>PowerPoint Presentation</vt:lpstr>
      <vt:lpstr>DATABASE DIRECTORY.......</vt:lpstr>
      <vt:lpstr>PowerPoint Presentation</vt:lpstr>
      <vt:lpstr>Bufferpools.....</vt:lpstr>
      <vt:lpstr>BUFFER POOLS...</vt:lpstr>
      <vt:lpstr>Tables.......</vt:lpstr>
      <vt:lpstr>TABLES...</vt:lpstr>
      <vt:lpstr>PowerPoint Presentation</vt:lpstr>
      <vt:lpstr>Tablespace.....</vt:lpstr>
      <vt:lpstr>TABLESPACES...</vt:lpstr>
      <vt:lpstr>Storage spaces....</vt:lpstr>
      <vt:lpstr>STORAGE SPACES...</vt:lpstr>
      <vt:lpstr>PowerPoint Presentation</vt:lpstr>
      <vt:lpstr>Schemas.....</vt:lpstr>
      <vt:lpstr>SCHEMAS...</vt:lpstr>
      <vt:lpstr>BACKUP AND RECOVERY...</vt:lpstr>
      <vt:lpstr>PowerPoint Presentation</vt:lpstr>
      <vt:lpstr>PowerPoint Presentation</vt:lpstr>
      <vt:lpstr>PowerPoint Presentation</vt:lpstr>
      <vt:lpstr>PowerPoint Presentation</vt:lpstr>
      <vt:lpstr>COMAPARISON btw Oracle &amp; db2..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DB2</dc:title>
  <dc:creator>surbhit jangra</dc:creator>
  <cp:lastModifiedBy>Unknown User</cp:lastModifiedBy>
  <cp:revision>30</cp:revision>
  <dcterms:created xsi:type="dcterms:W3CDTF">2019-04-07T05:39:49Z</dcterms:created>
  <dcterms:modified xsi:type="dcterms:W3CDTF">2019-04-19T13:16:43Z</dcterms:modified>
</cp:coreProperties>
</file>