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385" r:id="rId2"/>
    <p:sldId id="429" r:id="rId3"/>
    <p:sldId id="523" r:id="rId4"/>
    <p:sldId id="524" r:id="rId5"/>
    <p:sldId id="525" r:id="rId6"/>
    <p:sldId id="526" r:id="rId7"/>
    <p:sldId id="527" r:id="rId8"/>
    <p:sldId id="528" r:id="rId9"/>
    <p:sldId id="519" r:id="rId10"/>
    <p:sldId id="443" r:id="rId11"/>
    <p:sldId id="464" r:id="rId12"/>
    <p:sldId id="465" r:id="rId13"/>
    <p:sldId id="432" r:id="rId14"/>
    <p:sldId id="477" r:id="rId15"/>
    <p:sldId id="472" r:id="rId16"/>
    <p:sldId id="479" r:id="rId17"/>
    <p:sldId id="480" r:id="rId18"/>
    <p:sldId id="481" r:id="rId19"/>
    <p:sldId id="482" r:id="rId20"/>
    <p:sldId id="471" r:id="rId21"/>
    <p:sldId id="470" r:id="rId22"/>
    <p:sldId id="469" r:id="rId23"/>
    <p:sldId id="483" r:id="rId24"/>
    <p:sldId id="466" r:id="rId25"/>
    <p:sldId id="484" r:id="rId26"/>
    <p:sldId id="468" r:id="rId27"/>
    <p:sldId id="467" r:id="rId28"/>
    <p:sldId id="485" r:id="rId29"/>
    <p:sldId id="487" r:id="rId30"/>
    <p:sldId id="491" r:id="rId31"/>
    <p:sldId id="492" r:id="rId32"/>
    <p:sldId id="488" r:id="rId33"/>
    <p:sldId id="490" r:id="rId34"/>
    <p:sldId id="489" r:id="rId35"/>
    <p:sldId id="547" r:id="rId36"/>
    <p:sldId id="548" r:id="rId37"/>
    <p:sldId id="549" r:id="rId38"/>
    <p:sldId id="550" r:id="rId39"/>
    <p:sldId id="551" r:id="rId40"/>
    <p:sldId id="552" r:id="rId41"/>
    <p:sldId id="553" r:id="rId42"/>
    <p:sldId id="500" r:id="rId43"/>
    <p:sldId id="502" r:id="rId44"/>
    <p:sldId id="507" r:id="rId45"/>
    <p:sldId id="506" r:id="rId46"/>
    <p:sldId id="505" r:id="rId47"/>
    <p:sldId id="504" r:id="rId48"/>
    <p:sldId id="503" r:id="rId49"/>
    <p:sldId id="512" r:id="rId50"/>
    <p:sldId id="511" r:id="rId51"/>
    <p:sldId id="515" r:id="rId52"/>
    <p:sldId id="510" r:id="rId53"/>
    <p:sldId id="521" r:id="rId54"/>
    <p:sldId id="522" r:id="rId55"/>
    <p:sldId id="529" r:id="rId56"/>
    <p:sldId id="530" r:id="rId57"/>
    <p:sldId id="531" r:id="rId58"/>
    <p:sldId id="532" r:id="rId59"/>
    <p:sldId id="533" r:id="rId60"/>
    <p:sldId id="534" r:id="rId61"/>
    <p:sldId id="535" r:id="rId62"/>
    <p:sldId id="536" r:id="rId63"/>
    <p:sldId id="537" r:id="rId64"/>
    <p:sldId id="538" r:id="rId65"/>
    <p:sldId id="539" r:id="rId66"/>
    <p:sldId id="540" r:id="rId67"/>
    <p:sldId id="541" r:id="rId68"/>
    <p:sldId id="542" r:id="rId69"/>
    <p:sldId id="543" r:id="rId70"/>
    <p:sldId id="544" r:id="rId71"/>
    <p:sldId id="545" r:id="rId72"/>
    <p:sldId id="546" r:id="rId73"/>
    <p:sldId id="51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57" autoAdjust="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29-Mar-20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554B277-D45D-416F-8A90-1C2B3764E3B3}" type="slidenum">
              <a:rPr lang="en-US" smtClean="0"/>
              <a:pPr/>
              <a:t>5</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0176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6834581-427E-4C34-B0F8-9D58457A8987}" type="slidenum">
              <a:rPr lang="en-US" smtClean="0"/>
              <a:pPr/>
              <a:t>6</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8516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4080DC2-A019-4792-A72C-E77664B96AB6}" type="slidenum">
              <a:rPr lang="en-US" smtClean="0"/>
              <a:pPr/>
              <a:t>7</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79261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3BF24EF-0C21-4093-999C-9A4988CF1798}" type="slidenum">
              <a:rPr lang="en-US" smtClean="0"/>
              <a:pPr/>
              <a:t>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1889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C46F175-A461-4756-B0F7-2E53FA10109D}" type="slidenum">
              <a:rPr lang="en-US" smtClean="0"/>
              <a:pPr/>
              <a:t>14</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9863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E75BCC-52BF-479D-8785-ECCB0FF1F3F2}" type="slidenum">
              <a:rPr lang="en-US" smtClean="0"/>
              <a:pPr/>
              <a:t>48</a:t>
            </a:fld>
            <a:endParaRPr lang="en-US"/>
          </a:p>
        </p:txBody>
      </p:sp>
    </p:spTree>
    <p:extLst>
      <p:ext uri="{BB962C8B-B14F-4D97-AF65-F5344CB8AC3E}">
        <p14:creationId xmlns:p14="http://schemas.microsoft.com/office/powerpoint/2010/main" val="1116740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E75BCC-52BF-479D-8785-ECCB0FF1F3F2}" type="slidenum">
              <a:rPr lang="en-US" smtClean="0"/>
              <a:pPr/>
              <a:t>73</a:t>
            </a:fld>
            <a:endParaRPr lang="en-US"/>
          </a:p>
        </p:txBody>
      </p:sp>
    </p:spTree>
    <p:extLst>
      <p:ext uri="{BB962C8B-B14F-4D97-AF65-F5344CB8AC3E}">
        <p14:creationId xmlns:p14="http://schemas.microsoft.com/office/powerpoint/2010/main" val="168425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C44A9E85-734A-4522-B3AF-F9F17E3EFEE5}" type="slidenum">
              <a:rPr lang="ar-SA"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FF45D09C-53C1-466A-9970-5CC2D91EA862}" type="slidenum">
              <a:rPr lang="ar-SA"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175DCA7-243B-479F-9FA2-EB758333A7B5}" type="slidenum">
              <a:rPr lang="ar-SA"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5800"/>
          </a:xfrm>
          <a:prstGeom prst="rect">
            <a:avLst/>
          </a:prstGeom>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xfrm>
            <a:off x="0" y="6629400"/>
            <a:ext cx="1905000" cy="228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ftr" sz="quarter" idx="11"/>
          </p:nvPr>
        </p:nvSpPr>
        <p:spPr>
          <a:xfrm>
            <a:off x="3124200" y="6629400"/>
            <a:ext cx="2895600" cy="228600"/>
          </a:xfrm>
          <a:prstGeom prst="rect">
            <a:avLst/>
          </a:prstGeom>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909598B6-D4FE-4DA4-896D-71D414F5CE36}" type="slidenum">
              <a:rPr lang="en-US"/>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smtClean="0"/>
              <a:t>Click to edit Master text styles</a:t>
            </a:r>
          </a:p>
        </p:txBody>
      </p:sp>
      <p:sp>
        <p:nvSpPr>
          <p:cNvPr id="6"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smtClean="0"/>
              <a:t>Click to edit Master text style</a:t>
            </a:r>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
        <p:nvSpPr>
          <p:cNvPr id="8"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smtClean="0">
                <a:solidFill>
                  <a:schemeClr val="tx1"/>
                </a:solidFill>
                <a:latin typeface="Calibri" pitchFamily="34" charset="0"/>
              </a:rPr>
              <a:t>University Institute of Engineering</a:t>
            </a:r>
            <a:r>
              <a:rPr lang="en-US" sz="2000" b="1" baseline="0" dirty="0" smtClean="0">
                <a:solidFill>
                  <a:schemeClr val="tx1"/>
                </a:solidFill>
                <a:latin typeface="Calibri" pitchFamily="34" charset="0"/>
              </a:rPr>
              <a:t> (</a:t>
            </a:r>
            <a:r>
              <a:rPr lang="en-US" sz="2000" b="1" baseline="0" dirty="0" err="1" smtClean="0">
                <a:solidFill>
                  <a:schemeClr val="tx1"/>
                </a:solidFill>
                <a:latin typeface="Calibri" pitchFamily="34" charset="0"/>
              </a:rPr>
              <a:t>UIE</a:t>
            </a:r>
            <a:r>
              <a:rPr lang="en-US" sz="2000" b="1" baseline="0" dirty="0" smtClean="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6"/>
          </p:cNvPr>
          <p:cNvPicPr>
            <a:picLocks noChangeAspect="1" noChangeArrowheads="1"/>
          </p:cNvPicPr>
          <p:nvPr userDrawn="1"/>
        </p:nvPicPr>
        <p:blipFill>
          <a:blip r:embed="rId17" cstate="print"/>
          <a:srcRect/>
          <a:stretch>
            <a:fillRect/>
          </a:stretch>
        </p:blipFill>
        <p:spPr bwMode="auto">
          <a:xfrm>
            <a:off x="152400" y="152400"/>
            <a:ext cx="768000" cy="1219200"/>
          </a:xfrm>
          <a:prstGeom prst="rect">
            <a:avLst/>
          </a:prstGeom>
          <a:noFill/>
        </p:spPr>
      </p:pic>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7.w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3.bin"/><Relationship Id="rId14" Type="http://schemas.openxmlformats.org/officeDocument/2006/relationships/image" Target="../media/image2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0.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31.bin"/><Relationship Id="rId14" Type="http://schemas.openxmlformats.org/officeDocument/2006/relationships/image" Target="../media/image54.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6.wmf"/><Relationship Id="rId5" Type="http://schemas.openxmlformats.org/officeDocument/2006/relationships/oleObject" Target="../embeddings/oleObject35.bin"/><Relationship Id="rId4" Type="http://schemas.openxmlformats.org/officeDocument/2006/relationships/image" Target="../media/image55.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8.wmf"/><Relationship Id="rId5" Type="http://schemas.openxmlformats.org/officeDocument/2006/relationships/oleObject" Target="../embeddings/oleObject37.bin"/><Relationship Id="rId4" Type="http://schemas.openxmlformats.org/officeDocument/2006/relationships/image" Target="../media/image57.wmf"/></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8.bin"/><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0.bin"/><Relationship Id="rId5" Type="http://schemas.openxmlformats.org/officeDocument/2006/relationships/oleObject" Target="../embeddings/oleObject39.bin"/><Relationship Id="rId10" Type="http://schemas.openxmlformats.org/officeDocument/2006/relationships/image" Target="../media/image59.png"/><Relationship Id="rId4" Type="http://schemas.openxmlformats.org/officeDocument/2006/relationships/image" Target="../media/image63.wmf"/><Relationship Id="rId9" Type="http://schemas.openxmlformats.org/officeDocument/2006/relationships/image" Target="../media/image65.wmf"/></Relationships>
</file>

<file path=ppt/slides/_rels/slide67.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7.wmf"/><Relationship Id="rId5" Type="http://schemas.openxmlformats.org/officeDocument/2006/relationships/oleObject" Target="../embeddings/oleObject43.bin"/><Relationship Id="rId4" Type="http://schemas.openxmlformats.org/officeDocument/2006/relationships/image" Target="../media/image66.wmf"/></Relationships>
</file>

<file path=ppt/slides/_rels/slide6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oleObject" Target="../embeddings/oleObject45.bin"/><Relationship Id="rId7"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1.wmf"/><Relationship Id="rId5" Type="http://schemas.openxmlformats.org/officeDocument/2006/relationships/oleObject" Target="../embeddings/oleObject46.bin"/><Relationship Id="rId4" Type="http://schemas.openxmlformats.org/officeDocument/2006/relationships/image" Target="../media/image70.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oleObject" Target="../embeddings/oleObject47.bin"/><Relationship Id="rId7"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5.wmf"/><Relationship Id="rId5" Type="http://schemas.openxmlformats.org/officeDocument/2006/relationships/oleObject" Target="../embeddings/oleObject48.bin"/><Relationship Id="rId4" Type="http://schemas.openxmlformats.org/officeDocument/2006/relationships/image" Target="../media/image74.wmf"/></Relationships>
</file>

<file path=ppt/slides/_rels/slide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80.png"/><Relationship Id="rId4" Type="http://schemas.openxmlformats.org/officeDocument/2006/relationships/image" Target="../media/image79.w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14"/>
          <p:cNvSpPr txBox="1">
            <a:spLocks/>
          </p:cNvSpPr>
          <p:nvPr/>
        </p:nvSpPr>
        <p:spPr>
          <a:xfrm>
            <a:off x="1828800" y="2743200"/>
            <a:ext cx="6172200" cy="13716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7" name="TextBox 6"/>
          <p:cNvSpPr txBox="1"/>
          <p:nvPr/>
        </p:nvSpPr>
        <p:spPr>
          <a:xfrm>
            <a:off x="1447800" y="762000"/>
            <a:ext cx="6324600" cy="523220"/>
          </a:xfrm>
          <a:prstGeom prst="rect">
            <a:avLst/>
          </a:prstGeom>
          <a:noFill/>
        </p:spPr>
        <p:txBody>
          <a:bodyPr wrap="square" rtlCol="0">
            <a:spAutoFit/>
          </a:bodyPr>
          <a:lstStyle/>
          <a:p>
            <a:pPr algn="ctr"/>
            <a:r>
              <a:rPr lang="en-US" sz="2800" b="1" dirty="0" smtClean="0"/>
              <a:t>Computer </a:t>
            </a:r>
            <a:r>
              <a:rPr lang="en-US" sz="2800" b="1" smtClean="0"/>
              <a:t>Graphics </a:t>
            </a:r>
            <a:endParaRPr lang="en-US" sz="2800" b="1" dirty="0">
              <a:solidFill>
                <a:srgbClr val="C00000"/>
              </a:solidFill>
              <a:latin typeface="Century" pitchFamily="18" charset="0"/>
            </a:endParaRPr>
          </a:p>
        </p:txBody>
      </p:sp>
      <p:sp>
        <p:nvSpPr>
          <p:cNvPr id="10" name="Rectangle 9"/>
          <p:cNvSpPr/>
          <p:nvPr/>
        </p:nvSpPr>
        <p:spPr>
          <a:xfrm>
            <a:off x="3106912" y="2743200"/>
            <a:ext cx="2996333" cy="707886"/>
          </a:xfrm>
          <a:prstGeom prst="rect">
            <a:avLst/>
          </a:prstGeom>
        </p:spPr>
        <p:txBody>
          <a:bodyPr wrap="none">
            <a:spAutoFit/>
          </a:bodyPr>
          <a:lstStyle/>
          <a:p>
            <a:pPr algn="ctr"/>
            <a:r>
              <a:rPr lang="en-US" sz="4000" b="1" dirty="0" smtClean="0">
                <a:solidFill>
                  <a:srgbClr val="FF0000"/>
                </a:solidFill>
                <a:ea typeface="굴림" pitchFamily="50" charset="-127"/>
              </a:rPr>
              <a:t>2D- VIEWING</a:t>
            </a:r>
            <a:endParaRPr lang="en-US" sz="4000" b="1" dirty="0">
              <a:solidFill>
                <a:srgbClr val="FF0000"/>
              </a:solidFill>
            </a:endParaRPr>
          </a:p>
        </p:txBody>
      </p:sp>
      <p:sp>
        <p:nvSpPr>
          <p:cNvPr id="6" name="Slide Number Placeholder 5"/>
          <p:cNvSpPr>
            <a:spLocks noGrp="1"/>
          </p:cNvSpPr>
          <p:nvPr>
            <p:ph type="sldNum" sz="quarter" idx="12"/>
          </p:nvPr>
        </p:nvSpPr>
        <p:spPr/>
        <p:txBody>
          <a:bodyPr/>
          <a:lstStyle/>
          <a:p>
            <a:fld id="{68F82A5B-10F6-41ED-9A2B-03224D407F06}"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924800" cy="609600"/>
          </a:xfrm>
        </p:spPr>
        <p:txBody>
          <a:bodyPr/>
          <a:lstStyle/>
          <a:p>
            <a:r>
              <a:rPr lang="en-US" dirty="0" smtClean="0">
                <a:solidFill>
                  <a:srgbClr val="FF0000"/>
                </a:solidFill>
                <a:latin typeface="Times New Roman" pitchFamily="18" charset="0"/>
                <a:cs typeface="Times New Roman" pitchFamily="18" charset="0"/>
              </a:rPr>
              <a:t>Window and clipping</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534400" cy="5105400"/>
          </a:xfrm>
        </p:spPr>
        <p:txBody>
          <a:bodyPr>
            <a:noAutofit/>
          </a:bodyPr>
          <a:lstStyle/>
          <a:p>
            <a:pPr algn="just"/>
            <a:r>
              <a:rPr lang="en-US" sz="2000" dirty="0" smtClean="0">
                <a:latin typeface="Times New Roman" pitchFamily="18" charset="0"/>
                <a:cs typeface="Times New Roman" pitchFamily="18" charset="0"/>
              </a:rPr>
              <a:t>The method for selecting and enlarging portions of a drawing is called windowing and the technique for not showing the part of the drawing which one is not interested is called clipping</a:t>
            </a:r>
          </a:p>
          <a:p>
            <a:pPr algn="just">
              <a:buClr>
                <a:srgbClr val="FF0000"/>
              </a:buClr>
              <a:buSzPct val="120000"/>
            </a:pPr>
            <a:r>
              <a:rPr lang="en-US" altLang="zh-CN" sz="1800" b="1" dirty="0" smtClean="0">
                <a:latin typeface="Times New Roman" pitchFamily="18" charset="0"/>
                <a:ea typeface="SimSun" pitchFamily="2" charset="-122"/>
                <a:cs typeface="Times New Roman" pitchFamily="18" charset="0"/>
              </a:rPr>
              <a:t>Window </a:t>
            </a:r>
          </a:p>
          <a:p>
            <a:pPr lvl="1" algn="just">
              <a:buClr>
                <a:srgbClr val="FF0000"/>
              </a:buClr>
              <a:buSzPct val="120000"/>
              <a:buFontTx/>
              <a:buChar char="•"/>
            </a:pPr>
            <a:r>
              <a:rPr lang="en-US" altLang="zh-CN" sz="1800" dirty="0" smtClean="0">
                <a:latin typeface="Times New Roman" pitchFamily="18" charset="0"/>
                <a:ea typeface="SimSun" pitchFamily="2" charset="-122"/>
                <a:cs typeface="Times New Roman" pitchFamily="18" charset="0"/>
              </a:rPr>
              <a:t>A world-coordinate area selected for display. </a:t>
            </a:r>
            <a:r>
              <a:rPr lang="en-US" altLang="zh-CN" sz="1800" dirty="0" smtClean="0">
                <a:solidFill>
                  <a:srgbClr val="FF0000"/>
                </a:solidFill>
                <a:latin typeface="Times New Roman" pitchFamily="18" charset="0"/>
                <a:ea typeface="SimSun" pitchFamily="2" charset="-122"/>
                <a:cs typeface="Times New Roman" pitchFamily="18" charset="0"/>
              </a:rPr>
              <a:t>defines </a:t>
            </a:r>
            <a:r>
              <a:rPr lang="en-US" altLang="zh-CN" sz="1800" i="1" dirty="0" smtClean="0">
                <a:solidFill>
                  <a:srgbClr val="FF0000"/>
                </a:solidFill>
                <a:latin typeface="Times New Roman" pitchFamily="18" charset="0"/>
                <a:ea typeface="SimSun" pitchFamily="2" charset="-122"/>
                <a:cs typeface="Times New Roman" pitchFamily="18" charset="0"/>
              </a:rPr>
              <a:t>what</a:t>
            </a:r>
            <a:r>
              <a:rPr lang="en-US" altLang="zh-CN" sz="1800" dirty="0" smtClean="0">
                <a:solidFill>
                  <a:srgbClr val="FF0000"/>
                </a:solidFill>
                <a:latin typeface="Times New Roman" pitchFamily="18" charset="0"/>
                <a:ea typeface="SimSun" pitchFamily="2" charset="-122"/>
                <a:cs typeface="Times New Roman" pitchFamily="18" charset="0"/>
              </a:rPr>
              <a:t> is to be viewed</a:t>
            </a:r>
          </a:p>
          <a:p>
            <a:pPr algn="just">
              <a:buClr>
                <a:srgbClr val="FF0000"/>
              </a:buClr>
              <a:buSzPct val="120000"/>
            </a:pPr>
            <a:r>
              <a:rPr lang="en-US" altLang="zh-CN" sz="1800" b="1" dirty="0" smtClean="0">
                <a:latin typeface="Times New Roman" pitchFamily="18" charset="0"/>
                <a:ea typeface="SimSun" pitchFamily="2" charset="-122"/>
                <a:cs typeface="Times New Roman" pitchFamily="18" charset="0"/>
              </a:rPr>
              <a:t>Viewport </a:t>
            </a:r>
          </a:p>
          <a:p>
            <a:pPr lvl="1" algn="just">
              <a:buClr>
                <a:srgbClr val="FF0000"/>
              </a:buClr>
              <a:buSzPct val="120000"/>
              <a:buFontTx/>
              <a:buChar char="•"/>
            </a:pPr>
            <a:r>
              <a:rPr lang="en-US" altLang="zh-CN" sz="1800" dirty="0" smtClean="0">
                <a:latin typeface="Times New Roman" pitchFamily="18" charset="0"/>
                <a:ea typeface="SimSun" pitchFamily="2" charset="-122"/>
                <a:cs typeface="Times New Roman" pitchFamily="18" charset="0"/>
              </a:rPr>
              <a:t>An area on a display device to which a window is mapped. </a:t>
            </a:r>
          </a:p>
          <a:p>
            <a:pPr lvl="1" algn="just">
              <a:buClr>
                <a:srgbClr val="FF0000"/>
              </a:buClr>
              <a:buSzPct val="120000"/>
              <a:buFontTx/>
              <a:buNone/>
            </a:pPr>
            <a:r>
              <a:rPr lang="en-US" altLang="zh-CN" sz="1800" dirty="0" smtClean="0">
                <a:latin typeface="Times New Roman" pitchFamily="18" charset="0"/>
                <a:ea typeface="SimSun" pitchFamily="2" charset="-122"/>
                <a:cs typeface="Times New Roman" pitchFamily="18" charset="0"/>
              </a:rPr>
              <a:t>		</a:t>
            </a:r>
            <a:r>
              <a:rPr lang="en-US" altLang="zh-CN" sz="1800" dirty="0" smtClean="0">
                <a:solidFill>
                  <a:srgbClr val="FF0000"/>
                </a:solidFill>
                <a:latin typeface="Times New Roman" pitchFamily="18" charset="0"/>
                <a:ea typeface="SimSun" pitchFamily="2" charset="-122"/>
                <a:cs typeface="Times New Roman" pitchFamily="18" charset="0"/>
              </a:rPr>
              <a:t>defines </a:t>
            </a:r>
            <a:r>
              <a:rPr lang="en-US" altLang="zh-CN" sz="1800" i="1" dirty="0" smtClean="0">
                <a:solidFill>
                  <a:srgbClr val="FF0000"/>
                </a:solidFill>
                <a:latin typeface="Times New Roman" pitchFamily="18" charset="0"/>
                <a:ea typeface="SimSun" pitchFamily="2" charset="-122"/>
                <a:cs typeface="Times New Roman" pitchFamily="18" charset="0"/>
              </a:rPr>
              <a:t>where</a:t>
            </a:r>
            <a:r>
              <a:rPr lang="en-US" altLang="zh-CN" sz="1800" dirty="0" smtClean="0">
                <a:solidFill>
                  <a:srgbClr val="FF0000"/>
                </a:solidFill>
                <a:latin typeface="Times New Roman" pitchFamily="18" charset="0"/>
                <a:ea typeface="SimSun" pitchFamily="2" charset="-122"/>
                <a:cs typeface="Times New Roman" pitchFamily="18" charset="0"/>
              </a:rPr>
              <a:t> it is to be displayed</a:t>
            </a:r>
          </a:p>
          <a:p>
            <a:pPr algn="just">
              <a:buClr>
                <a:srgbClr val="FF0000"/>
              </a:buClr>
              <a:buSzPct val="120000"/>
            </a:pPr>
            <a:r>
              <a:rPr lang="en-US" altLang="zh-CN" sz="1800" b="1" dirty="0" smtClean="0">
                <a:latin typeface="Times New Roman" pitchFamily="18" charset="0"/>
                <a:ea typeface="SimSun" pitchFamily="2" charset="-122"/>
                <a:cs typeface="Times New Roman" pitchFamily="18" charset="0"/>
              </a:rPr>
              <a:t>Viewing transformation </a:t>
            </a:r>
          </a:p>
          <a:p>
            <a:pPr lvl="1" algn="just">
              <a:buClr>
                <a:srgbClr val="FF0000"/>
              </a:buClr>
              <a:buSzPct val="120000"/>
              <a:buFontTx/>
              <a:buChar char="•"/>
            </a:pPr>
            <a:r>
              <a:rPr lang="en-US" altLang="zh-CN" sz="1800" dirty="0" smtClean="0">
                <a:latin typeface="Times New Roman" pitchFamily="18" charset="0"/>
                <a:ea typeface="SimSun" pitchFamily="2" charset="-122"/>
                <a:cs typeface="Times New Roman" pitchFamily="18" charset="0"/>
              </a:rPr>
              <a:t>The mapping of a part of a world-coordinate scene to device coordinates. </a:t>
            </a:r>
          </a:p>
          <a:p>
            <a:pPr algn="just">
              <a:buClr>
                <a:srgbClr val="FF0000"/>
              </a:buClr>
              <a:buSzPct val="120000"/>
            </a:pPr>
            <a:r>
              <a:rPr lang="en-US" altLang="zh-CN" sz="1800" b="1" dirty="0" smtClean="0">
                <a:latin typeface="Times New Roman" pitchFamily="18" charset="0"/>
                <a:ea typeface="SimSun" pitchFamily="2" charset="-122"/>
                <a:cs typeface="Times New Roman" pitchFamily="18" charset="0"/>
              </a:rPr>
              <a:t>A window could be a rectangle to have any orientation.</a:t>
            </a:r>
          </a:p>
          <a:p>
            <a:pPr algn="just">
              <a:buClr>
                <a:srgbClr val="FF0000"/>
              </a:buClr>
              <a:buSzPct val="120000"/>
            </a:pPr>
            <a:r>
              <a:rPr lang="en-US" sz="1800" dirty="0" smtClean="0">
                <a:latin typeface="Times New Roman" pitchFamily="18" charset="0"/>
                <a:cs typeface="Times New Roman" pitchFamily="18" charset="0"/>
              </a:rPr>
              <a:t>It is the window that specifies what is to be shown or displayed whereas viewport specifies where it is to be shown or displayed. </a:t>
            </a:r>
          </a:p>
          <a:p>
            <a:pPr algn="just">
              <a:buClr>
                <a:srgbClr val="FF0000"/>
              </a:buClr>
              <a:buSzPct val="120000"/>
            </a:pPr>
            <a:r>
              <a:rPr lang="en-US" sz="1800" dirty="0" smtClean="0">
                <a:latin typeface="Times New Roman" pitchFamily="18" charset="0"/>
                <a:cs typeface="Times New Roman" pitchFamily="18" charset="0"/>
              </a:rPr>
              <a:t>Specifying these two coordinates, i.e., window and viewport coordinates and then the transformation from window to viewport coordinates is very essential from the point of view of clipping. </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09600" y="838200"/>
            <a:ext cx="7924800" cy="609600"/>
          </a:xfrm>
        </p:spPr>
        <p:txBody>
          <a:bodyPr/>
          <a:lstStyle/>
          <a:p>
            <a:pPr eaLnBrk="1" hangingPunct="1"/>
            <a:r>
              <a:rPr lang="en-US" altLang="ko-KR" dirty="0" smtClean="0">
                <a:latin typeface="Times New Roman" pitchFamily="18" charset="0"/>
                <a:ea typeface="굴림" pitchFamily="50" charset="-127"/>
                <a:cs typeface="Times New Roman" pitchFamily="18" charset="0"/>
              </a:rPr>
              <a:t>Clipping</a:t>
            </a:r>
          </a:p>
        </p:txBody>
      </p:sp>
      <p:sp>
        <p:nvSpPr>
          <p:cNvPr id="1029" name="Rectangle 3"/>
          <p:cNvSpPr>
            <a:spLocks noGrp="1" noChangeArrowheads="1"/>
          </p:cNvSpPr>
          <p:nvPr>
            <p:ph type="body" idx="1"/>
          </p:nvPr>
        </p:nvSpPr>
        <p:spPr>
          <a:xfrm>
            <a:off x="609600" y="1600200"/>
            <a:ext cx="8001000" cy="4495800"/>
          </a:xfrm>
        </p:spPr>
        <p:txBody>
          <a:bodyPr/>
          <a:lstStyle/>
          <a:p>
            <a:pPr eaLnBrk="1" hangingPunct="1"/>
            <a:r>
              <a:rPr lang="en-US" altLang="ko-KR" sz="2000" dirty="0" smtClean="0">
                <a:latin typeface="Times New Roman" pitchFamily="18" charset="0"/>
                <a:ea typeface="굴림" pitchFamily="50" charset="-127"/>
                <a:cs typeface="Times New Roman" pitchFamily="18" charset="0"/>
              </a:rPr>
              <a:t>Avoid Drawing Parts of Primitives Outside Window</a:t>
            </a:r>
          </a:p>
          <a:p>
            <a:pPr lvl="1" eaLnBrk="1" hangingPunct="1"/>
            <a:r>
              <a:rPr lang="en-US" altLang="ko-KR" dirty="0" smtClean="0">
                <a:latin typeface="Times New Roman" pitchFamily="18" charset="0"/>
                <a:ea typeface="굴림" pitchFamily="50" charset="-127"/>
                <a:cs typeface="Times New Roman" pitchFamily="18" charset="0"/>
              </a:rPr>
              <a:t>Window defines part of scene being viewed</a:t>
            </a:r>
          </a:p>
          <a:p>
            <a:pPr lvl="1" eaLnBrk="1" hangingPunct="1"/>
            <a:r>
              <a:rPr lang="en-US" altLang="ko-KR" dirty="0" smtClean="0">
                <a:latin typeface="Times New Roman" pitchFamily="18" charset="0"/>
                <a:ea typeface="굴림" pitchFamily="50" charset="-127"/>
                <a:cs typeface="Times New Roman" pitchFamily="18" charset="0"/>
              </a:rPr>
              <a:t>Must draw geometric primitives only inside window </a:t>
            </a:r>
          </a:p>
        </p:txBody>
      </p:sp>
      <p:graphicFrame>
        <p:nvGraphicFramePr>
          <p:cNvPr id="1026" name="Object 4"/>
          <p:cNvGraphicFramePr>
            <a:graphicFrameLocks noChangeAspect="1"/>
          </p:cNvGraphicFramePr>
          <p:nvPr/>
        </p:nvGraphicFramePr>
        <p:xfrm>
          <a:off x="1752600" y="3086100"/>
          <a:ext cx="5216525" cy="3086100"/>
        </p:xfrm>
        <a:graphic>
          <a:graphicData uri="http://schemas.openxmlformats.org/presentationml/2006/ole">
            <mc:AlternateContent xmlns:mc="http://schemas.openxmlformats.org/markup-compatibility/2006">
              <mc:Choice xmlns:v="urn:schemas-microsoft-com:vml" Requires="v">
                <p:oleObj spid="_x0000_s77827" name="Image" r:id="rId3" imgW="6163078" imgH="3647017" progId="">
                  <p:embed/>
                </p:oleObj>
              </mc:Choice>
              <mc:Fallback>
                <p:oleObj name="Image" r:id="rId3" imgW="6163078" imgH="3647017"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86100"/>
                        <a:ext cx="5216525" cy="30861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5"/>
          <p:cNvSpPr txBox="1">
            <a:spLocks noChangeArrowheads="1"/>
          </p:cNvSpPr>
          <p:nvPr/>
        </p:nvSpPr>
        <p:spPr bwMode="auto">
          <a:xfrm>
            <a:off x="7237413" y="5257800"/>
            <a:ext cx="1677987" cy="583237"/>
          </a:xfrm>
          <a:prstGeom prst="rect">
            <a:avLst/>
          </a:prstGeom>
          <a:noFill/>
          <a:ln w="9525">
            <a:noFill/>
            <a:miter lim="800000"/>
            <a:headEnd/>
            <a:tailEnd/>
          </a:ln>
        </p:spPr>
        <p:txBody>
          <a:bodyPr wrap="square">
            <a:spAutoFit/>
          </a:bodyPr>
          <a:lstStyle/>
          <a:p>
            <a:pPr>
              <a:lnSpc>
                <a:spcPct val="50000"/>
              </a:lnSpc>
            </a:pPr>
            <a:r>
              <a:rPr lang="en-US" altLang="ko-KR" sz="2000" b="1" dirty="0" smtClean="0">
                <a:solidFill>
                  <a:srgbClr val="FF0000"/>
                </a:solidFill>
              </a:rPr>
              <a:t>World</a:t>
            </a:r>
          </a:p>
          <a:p>
            <a:pPr>
              <a:lnSpc>
                <a:spcPct val="50000"/>
              </a:lnSpc>
            </a:pPr>
            <a:endParaRPr lang="en-US" altLang="ko-KR" sz="2000" b="1" dirty="0">
              <a:solidFill>
                <a:srgbClr val="FF0000"/>
              </a:solidFill>
            </a:endParaRPr>
          </a:p>
          <a:p>
            <a:pPr>
              <a:lnSpc>
                <a:spcPct val="50000"/>
              </a:lnSpc>
            </a:pPr>
            <a:r>
              <a:rPr lang="en-US" altLang="ko-KR" sz="2000" b="1" dirty="0">
                <a:solidFill>
                  <a:srgbClr val="FF0000"/>
                </a:solidFill>
              </a:rPr>
              <a:t>Coordinates</a:t>
            </a:r>
            <a:endParaRPr lang="en-US" altLang="ko-KR" sz="24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609600" y="838200"/>
            <a:ext cx="7924800" cy="609600"/>
          </a:xfrm>
        </p:spPr>
        <p:txBody>
          <a:bodyPr/>
          <a:lstStyle/>
          <a:p>
            <a:pPr eaLnBrk="1" hangingPunct="1"/>
            <a:r>
              <a:rPr lang="en-US" altLang="ko-KR" dirty="0" smtClean="0">
                <a:latin typeface="Times New Roman" pitchFamily="18" charset="0"/>
                <a:ea typeface="굴림" pitchFamily="50" charset="-127"/>
                <a:cs typeface="Times New Roman" pitchFamily="18" charset="0"/>
              </a:rPr>
              <a:t>Clipping</a:t>
            </a:r>
            <a:endParaRPr lang="ko-KR" altLang="en-US" dirty="0" smtClean="0">
              <a:latin typeface="Times New Roman" pitchFamily="18" charset="0"/>
              <a:ea typeface="굴림" pitchFamily="50" charset="-127"/>
              <a:cs typeface="Times New Roman" pitchFamily="18" charset="0"/>
            </a:endParaRPr>
          </a:p>
        </p:txBody>
      </p:sp>
      <p:sp>
        <p:nvSpPr>
          <p:cNvPr id="2054" name="Rectangle 3"/>
          <p:cNvSpPr>
            <a:spLocks noGrp="1" noChangeArrowheads="1"/>
          </p:cNvSpPr>
          <p:nvPr>
            <p:ph type="body" idx="1"/>
          </p:nvPr>
        </p:nvSpPr>
        <p:spPr>
          <a:xfrm>
            <a:off x="609600" y="1676400"/>
            <a:ext cx="8153400" cy="4495800"/>
          </a:xfrm>
        </p:spPr>
        <p:txBody>
          <a:bodyPr/>
          <a:lstStyle/>
          <a:p>
            <a:pPr eaLnBrk="1" hangingPunct="1"/>
            <a:r>
              <a:rPr lang="en-US" altLang="ko-KR" sz="2000" dirty="0" smtClean="0">
                <a:latin typeface="Times New Roman" pitchFamily="18" charset="0"/>
                <a:ea typeface="굴림" pitchFamily="50" charset="-127"/>
                <a:cs typeface="Times New Roman" pitchFamily="18" charset="0"/>
              </a:rPr>
              <a:t>Avoid Drawing Parts of Primitives Outside Window</a:t>
            </a:r>
          </a:p>
          <a:p>
            <a:pPr lvl="1" eaLnBrk="1" hangingPunct="1"/>
            <a:r>
              <a:rPr lang="en-US" altLang="ko-KR" dirty="0" smtClean="0">
                <a:latin typeface="Times New Roman" pitchFamily="18" charset="0"/>
                <a:ea typeface="굴림" pitchFamily="50" charset="-127"/>
                <a:cs typeface="Times New Roman" pitchFamily="18" charset="0"/>
              </a:rPr>
              <a:t>Window defines part of scene being viewed</a:t>
            </a:r>
          </a:p>
          <a:p>
            <a:pPr lvl="1" eaLnBrk="1" hangingPunct="1"/>
            <a:r>
              <a:rPr lang="en-US" altLang="ko-KR" dirty="0" smtClean="0">
                <a:latin typeface="Times New Roman" pitchFamily="18" charset="0"/>
                <a:ea typeface="굴림" pitchFamily="50" charset="-127"/>
                <a:cs typeface="Times New Roman" pitchFamily="18" charset="0"/>
              </a:rPr>
              <a:t>Must draw geometric primitives only inside window</a:t>
            </a:r>
            <a:endParaRPr lang="ko-KR" altLang="en-US" dirty="0" smtClean="0">
              <a:latin typeface="Times New Roman" pitchFamily="18" charset="0"/>
              <a:ea typeface="굴림" pitchFamily="50" charset="-127"/>
              <a:cs typeface="Times New Roman" pitchFamily="18" charset="0"/>
            </a:endParaRPr>
          </a:p>
        </p:txBody>
      </p:sp>
      <p:graphicFrame>
        <p:nvGraphicFramePr>
          <p:cNvPr id="2050" name="Object 7"/>
          <p:cNvGraphicFramePr>
            <a:graphicFrameLocks noChangeAspect="1"/>
          </p:cNvGraphicFramePr>
          <p:nvPr/>
        </p:nvGraphicFramePr>
        <p:xfrm>
          <a:off x="4419600" y="2941638"/>
          <a:ext cx="3657600" cy="3154362"/>
        </p:xfrm>
        <a:graphic>
          <a:graphicData uri="http://schemas.openxmlformats.org/presentationml/2006/ole">
            <mc:AlternateContent xmlns:mc="http://schemas.openxmlformats.org/markup-compatibility/2006">
              <mc:Choice xmlns:v="urn:schemas-microsoft-com:vml" Requires="v">
                <p:oleObj spid="_x0000_s78851" name="Image" r:id="rId3" imgW="4739852" imgH="4129898" progId="">
                  <p:embed/>
                </p:oleObj>
              </mc:Choice>
              <mc:Fallback>
                <p:oleObj name="Image" r:id="rId3" imgW="4739852" imgH="4129898"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941638"/>
                        <a:ext cx="3657600" cy="31543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467600" cy="609600"/>
          </a:xfrm>
        </p:spPr>
        <p:txBody>
          <a:bodyPr/>
          <a:lstStyle/>
          <a:p>
            <a:r>
              <a:rPr lang="en-US" dirty="0" smtClean="0">
                <a:solidFill>
                  <a:srgbClr val="FF0000"/>
                </a:solidFill>
                <a:latin typeface="Times New Roman" pitchFamily="18" charset="0"/>
                <a:cs typeface="Times New Roman" pitchFamily="18" charset="0"/>
              </a:rPr>
              <a:t>Viewing &amp; Clipping</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458200" cy="4495800"/>
          </a:xfrm>
        </p:spPr>
        <p:txBody>
          <a:bodyPr>
            <a:normAutofit/>
          </a:bodyPr>
          <a:lstStyle/>
          <a:p>
            <a:pPr algn="just"/>
            <a:r>
              <a:rPr lang="en-US" sz="2000" dirty="0" smtClean="0">
                <a:latin typeface="Times New Roman" pitchFamily="18" charset="0"/>
                <a:cs typeface="Times New Roman" pitchFamily="18" charset="0"/>
              </a:rPr>
              <a:t>When we define an image in some world coordinate system, to display that image we must map the image to the physical output device. This is a two stage process. For 3 dimensional images we must first determine the 3D camera viewpoint, called the View Reference Point (VRP) and orientation. Then we project from 3D to 2D, since our display device is 2 dimensional. Next, we must map the 2D representation to the physical device.</a:t>
            </a:r>
          </a:p>
          <a:p>
            <a:pPr algn="just"/>
            <a:r>
              <a:rPr lang="en-US" sz="2000" b="1" dirty="0" smtClean="0">
                <a:solidFill>
                  <a:srgbClr val="800080"/>
                </a:solidFill>
                <a:effectLst>
                  <a:outerShdw blurRad="38100" dist="38100" dir="2700000" algn="tl">
                    <a:srgbClr val="C0C0C0"/>
                  </a:outerShdw>
                </a:effectLst>
                <a:latin typeface="Times New Roman" pitchFamily="18" charset="0"/>
                <a:cs typeface="Times New Roman" pitchFamily="18" charset="0"/>
              </a:rPr>
              <a:t>Example: </a:t>
            </a:r>
            <a:r>
              <a:rPr lang="en-US" sz="2000" dirty="0" smtClean="0">
                <a:latin typeface="Times New Roman" pitchFamily="18" charset="0"/>
                <a:cs typeface="Times New Roman" pitchFamily="18" charset="0"/>
              </a:rPr>
              <a:t>Graphic program which draw an entire building by an architect but we only interested on the ground floor. Map of sales for entire region but we only like to know from certain  region of the country.</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90600" y="762000"/>
            <a:ext cx="7924800" cy="609600"/>
          </a:xfrm>
        </p:spPr>
        <p:txBody>
          <a:bodyPr/>
          <a:lstStyle/>
          <a:p>
            <a:r>
              <a:rPr lang="en-US" dirty="0" smtClean="0">
                <a:latin typeface="Times New Roman" pitchFamily="18" charset="0"/>
                <a:cs typeface="Times New Roman" pitchFamily="18" charset="0"/>
              </a:rPr>
              <a:t>Clipping Points</a:t>
            </a:r>
            <a:endParaRPr lang="en-US" dirty="0" smtClean="0"/>
          </a:p>
        </p:txBody>
      </p:sp>
      <p:sp>
        <p:nvSpPr>
          <p:cNvPr id="84995" name="Rectangle 3"/>
          <p:cNvSpPr>
            <a:spLocks noGrp="1" noChangeArrowheads="1"/>
          </p:cNvSpPr>
          <p:nvPr>
            <p:ph type="body" idx="1"/>
          </p:nvPr>
        </p:nvSpPr>
        <p:spPr/>
        <p:txBody>
          <a:bodyPr>
            <a:normAutofit/>
          </a:bodyPr>
          <a:lstStyle/>
          <a:p>
            <a:pPr algn="just"/>
            <a:r>
              <a:rPr lang="en-US" sz="2000" dirty="0" smtClean="0">
                <a:latin typeface="Times New Roman" pitchFamily="18" charset="0"/>
                <a:cs typeface="Times New Roman" pitchFamily="18" charset="0"/>
              </a:rPr>
              <a:t>Given a point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)and clipping window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determine if the point should be drawn</a:t>
            </a:r>
          </a:p>
        </p:txBody>
      </p:sp>
      <p:sp>
        <p:nvSpPr>
          <p:cNvPr id="84996" name="Oval 5"/>
          <p:cNvSpPr>
            <a:spLocks noChangeArrowheads="1"/>
          </p:cNvSpPr>
          <p:nvPr/>
        </p:nvSpPr>
        <p:spPr bwMode="auto">
          <a:xfrm>
            <a:off x="4038600" y="4343400"/>
            <a:ext cx="152400" cy="152400"/>
          </a:xfrm>
          <a:prstGeom prst="ellipse">
            <a:avLst/>
          </a:prstGeom>
          <a:solidFill>
            <a:srgbClr val="0000FF"/>
          </a:solidFill>
          <a:ln w="28575">
            <a:solidFill>
              <a:srgbClr val="FF0000"/>
            </a:solidFill>
            <a:miter lim="800000"/>
            <a:headEnd/>
            <a:tailEnd/>
          </a:ln>
        </p:spPr>
        <p:txBody>
          <a:bodyPr wrap="none" anchor="ctr"/>
          <a:lstStyle/>
          <a:p>
            <a:endParaRPr lang="en-US"/>
          </a:p>
        </p:txBody>
      </p:sp>
      <p:sp>
        <p:nvSpPr>
          <p:cNvPr id="84997" name="Oval 7"/>
          <p:cNvSpPr>
            <a:spLocks noChangeArrowheads="1"/>
          </p:cNvSpPr>
          <p:nvPr/>
        </p:nvSpPr>
        <p:spPr bwMode="auto">
          <a:xfrm>
            <a:off x="6705600" y="4343400"/>
            <a:ext cx="152400" cy="152400"/>
          </a:xfrm>
          <a:prstGeom prst="ellipse">
            <a:avLst/>
          </a:prstGeom>
          <a:solidFill>
            <a:srgbClr val="0000FF"/>
          </a:solidFill>
          <a:ln w="9525">
            <a:solidFill>
              <a:schemeClr val="tx1"/>
            </a:solidFill>
            <a:miter lim="800000"/>
            <a:headEnd/>
            <a:tailEnd/>
          </a:ln>
        </p:spPr>
        <p:txBody>
          <a:bodyPr wrap="none" anchor="ctr"/>
          <a:lstStyle/>
          <a:p>
            <a:endParaRPr lang="en-US"/>
          </a:p>
        </p:txBody>
      </p:sp>
      <p:sp>
        <p:nvSpPr>
          <p:cNvPr id="84998" name="Text Box 9"/>
          <p:cNvSpPr txBox="1">
            <a:spLocks noChangeArrowheads="1"/>
          </p:cNvSpPr>
          <p:nvPr/>
        </p:nvSpPr>
        <p:spPr bwMode="auto">
          <a:xfrm>
            <a:off x="1905000" y="5638800"/>
            <a:ext cx="2286000" cy="784830"/>
          </a:xfrm>
          <a:prstGeom prst="rect">
            <a:avLst/>
          </a:prstGeom>
          <a:noFill/>
          <a:ln w="9525">
            <a:noFill/>
            <a:miter lim="800000"/>
            <a:headEnd/>
            <a:tailEnd/>
          </a:ln>
        </p:spPr>
        <p:txBody>
          <a:bodyPr>
            <a:spAutoFit/>
          </a:bodyPr>
          <a:lstStyle/>
          <a:p>
            <a:pPr>
              <a:spcBef>
                <a:spcPct val="50000"/>
              </a:spcBef>
            </a:pPr>
            <a:r>
              <a:rPr lang="en-US" dirty="0" smtClean="0"/>
              <a:t>(</a:t>
            </a:r>
            <a:r>
              <a:rPr lang="en-US" dirty="0" err="1" smtClean="0"/>
              <a:t>xw</a:t>
            </a:r>
            <a:r>
              <a:rPr lang="en-US" sz="800" dirty="0" err="1" smtClean="0"/>
              <a:t>min</a:t>
            </a:r>
            <a:r>
              <a:rPr lang="en-US" dirty="0" err="1" smtClean="0"/>
              <a:t>,yw</a:t>
            </a:r>
            <a:r>
              <a:rPr lang="en-US" sz="800" dirty="0" err="1" smtClean="0"/>
              <a:t>min</a:t>
            </a:r>
            <a:r>
              <a:rPr lang="en-US" dirty="0" smtClean="0"/>
              <a:t>)</a:t>
            </a:r>
          </a:p>
          <a:p>
            <a:pPr>
              <a:spcBef>
                <a:spcPct val="50000"/>
              </a:spcBef>
            </a:pPr>
            <a:endParaRPr lang="en-US" baseline="0" dirty="0"/>
          </a:p>
        </p:txBody>
      </p:sp>
      <p:sp>
        <p:nvSpPr>
          <p:cNvPr id="84999" name="Text Box 10"/>
          <p:cNvSpPr txBox="1">
            <a:spLocks noChangeArrowheads="1"/>
          </p:cNvSpPr>
          <p:nvPr/>
        </p:nvSpPr>
        <p:spPr bwMode="auto">
          <a:xfrm>
            <a:off x="6172200" y="2971800"/>
            <a:ext cx="2286000" cy="369332"/>
          </a:xfrm>
          <a:prstGeom prst="rect">
            <a:avLst/>
          </a:prstGeom>
          <a:noFill/>
          <a:ln w="9525">
            <a:noFill/>
            <a:miter lim="800000"/>
            <a:headEnd/>
            <a:tailEnd/>
          </a:ln>
        </p:spPr>
        <p:txBody>
          <a:bodyPr>
            <a:spAutoFit/>
          </a:bodyPr>
          <a:lstStyle/>
          <a:p>
            <a:pPr>
              <a:spcBef>
                <a:spcPct val="50000"/>
              </a:spcBef>
            </a:pPr>
            <a:r>
              <a:rPr lang="en-US" dirty="0" smtClean="0"/>
              <a:t>(</a:t>
            </a:r>
            <a:r>
              <a:rPr lang="en-US" dirty="0" err="1" smtClean="0"/>
              <a:t>xw</a:t>
            </a:r>
            <a:r>
              <a:rPr lang="en-US" sz="800" dirty="0" err="1" smtClean="0"/>
              <a:t>max</a:t>
            </a:r>
            <a:r>
              <a:rPr lang="en-US" dirty="0" err="1" smtClean="0"/>
              <a:t>,yw</a:t>
            </a:r>
            <a:r>
              <a:rPr lang="en-US" sz="800" dirty="0" err="1" smtClean="0"/>
              <a:t>max</a:t>
            </a:r>
            <a:r>
              <a:rPr lang="en-US" dirty="0" smtClean="0"/>
              <a:t>)</a:t>
            </a:r>
            <a:endParaRPr lang="en-US" dirty="0"/>
          </a:p>
        </p:txBody>
      </p:sp>
      <p:sp>
        <p:nvSpPr>
          <p:cNvPr id="85001" name="Text Box 12"/>
          <p:cNvSpPr txBox="1">
            <a:spLocks noChangeArrowheads="1"/>
          </p:cNvSpPr>
          <p:nvPr/>
        </p:nvSpPr>
        <p:spPr bwMode="auto">
          <a:xfrm>
            <a:off x="6400800" y="5867400"/>
            <a:ext cx="2743200" cy="369332"/>
          </a:xfrm>
          <a:prstGeom prst="rect">
            <a:avLst/>
          </a:prstGeom>
          <a:noFill/>
          <a:ln w="9525">
            <a:noFill/>
            <a:miter lim="800000"/>
            <a:headEnd/>
            <a:tailEnd/>
          </a:ln>
        </p:spPr>
        <p:txBody>
          <a:bodyPr>
            <a:spAutoFit/>
          </a:bodyPr>
          <a:lstStyle/>
          <a:p>
            <a:pPr>
              <a:spcBef>
                <a:spcPct val="50000"/>
              </a:spcBef>
            </a:pPr>
            <a:r>
              <a:rPr lang="en-US" baseline="0" dirty="0" err="1" smtClean="0"/>
              <a:t>yw</a:t>
            </a:r>
            <a:r>
              <a:rPr lang="en-US" sz="1000" dirty="0" err="1" smtClean="0"/>
              <a:t>min</a:t>
            </a:r>
            <a:r>
              <a:rPr lang="en-US" baseline="0" dirty="0"/>
              <a:t>&lt;=y</a:t>
            </a:r>
            <a:r>
              <a:rPr lang="en-US" dirty="0"/>
              <a:t>1</a:t>
            </a:r>
            <a:r>
              <a:rPr lang="en-US" baseline="0" dirty="0"/>
              <a:t>&lt;=</a:t>
            </a:r>
            <a:r>
              <a:rPr lang="en-US" baseline="0" dirty="0" err="1" smtClean="0"/>
              <a:t>yw</a:t>
            </a:r>
            <a:r>
              <a:rPr lang="en-US" sz="1000" dirty="0" err="1" smtClean="0"/>
              <a:t>max</a:t>
            </a:r>
            <a:r>
              <a:rPr lang="en-US" baseline="0" dirty="0" smtClean="0">
                <a:solidFill>
                  <a:srgbClr val="FF0000"/>
                </a:solidFill>
                <a:cs typeface="Times New Roman" pitchFamily="18" charset="0"/>
              </a:rPr>
              <a:t>     </a:t>
            </a:r>
            <a:r>
              <a:rPr lang="en-US" b="1" baseline="0" dirty="0" smtClean="0">
                <a:solidFill>
                  <a:srgbClr val="FF0000"/>
                </a:solidFill>
              </a:rPr>
              <a:t>Yes</a:t>
            </a:r>
            <a:r>
              <a:rPr lang="en-US" baseline="0" dirty="0" smtClean="0"/>
              <a:t> </a:t>
            </a:r>
            <a:endParaRPr lang="en-US" baseline="0" dirty="0"/>
          </a:p>
        </p:txBody>
      </p:sp>
      <p:sp>
        <p:nvSpPr>
          <p:cNvPr id="85002" name="Rectangle 13"/>
          <p:cNvSpPr>
            <a:spLocks noChangeArrowheads="1"/>
          </p:cNvSpPr>
          <p:nvPr/>
        </p:nvSpPr>
        <p:spPr bwMode="auto">
          <a:xfrm>
            <a:off x="2057400" y="3352800"/>
            <a:ext cx="4191000" cy="2209800"/>
          </a:xfrm>
          <a:prstGeom prst="rect">
            <a:avLst/>
          </a:prstGeom>
          <a:noFill/>
          <a:ln w="25400">
            <a:solidFill>
              <a:schemeClr val="tx1"/>
            </a:solidFill>
            <a:miter lim="800000"/>
            <a:headEnd/>
            <a:tailEnd/>
          </a:ln>
        </p:spPr>
        <p:txBody>
          <a:bodyPr wrap="none" anchor="ctr"/>
          <a:lstStyle/>
          <a:p>
            <a:endParaRPr lang="en-US"/>
          </a:p>
        </p:txBody>
      </p:sp>
      <p:sp>
        <p:nvSpPr>
          <p:cNvPr id="85003" name="Text Box 14"/>
          <p:cNvSpPr txBox="1">
            <a:spLocks noChangeArrowheads="1"/>
          </p:cNvSpPr>
          <p:nvPr/>
        </p:nvSpPr>
        <p:spPr bwMode="auto">
          <a:xfrm>
            <a:off x="3810000" y="4572000"/>
            <a:ext cx="2286000" cy="457200"/>
          </a:xfrm>
          <a:prstGeom prst="rect">
            <a:avLst/>
          </a:prstGeom>
          <a:noFill/>
          <a:ln w="9525">
            <a:noFill/>
            <a:miter lim="800000"/>
            <a:headEnd/>
            <a:tailEnd/>
          </a:ln>
        </p:spPr>
        <p:txBody>
          <a:bodyPr>
            <a:spAutoFit/>
          </a:bodyPr>
          <a:lstStyle/>
          <a:p>
            <a:pPr>
              <a:spcBef>
                <a:spcPct val="50000"/>
              </a:spcBef>
            </a:pPr>
            <a:r>
              <a:rPr lang="en-US" baseline="0" dirty="0"/>
              <a:t>(x</a:t>
            </a:r>
            <a:r>
              <a:rPr lang="en-US" dirty="0"/>
              <a:t>1,</a:t>
            </a:r>
            <a:r>
              <a:rPr lang="en-US" baseline="0" dirty="0"/>
              <a:t>y</a:t>
            </a:r>
            <a:r>
              <a:rPr lang="en-US" dirty="0"/>
              <a:t>1</a:t>
            </a:r>
            <a:r>
              <a:rPr lang="en-US" baseline="0" dirty="0"/>
              <a:t>)</a:t>
            </a:r>
          </a:p>
        </p:txBody>
      </p:sp>
      <p:sp>
        <p:nvSpPr>
          <p:cNvPr id="85004" name="Text Box 15"/>
          <p:cNvSpPr txBox="1">
            <a:spLocks noChangeArrowheads="1"/>
          </p:cNvSpPr>
          <p:nvPr/>
        </p:nvSpPr>
        <p:spPr bwMode="auto">
          <a:xfrm>
            <a:off x="6477000" y="4572000"/>
            <a:ext cx="2286000" cy="457200"/>
          </a:xfrm>
          <a:prstGeom prst="rect">
            <a:avLst/>
          </a:prstGeom>
          <a:noFill/>
          <a:ln w="9525">
            <a:noFill/>
            <a:miter lim="800000"/>
            <a:headEnd/>
            <a:tailEnd/>
          </a:ln>
        </p:spPr>
        <p:txBody>
          <a:bodyPr>
            <a:spAutoFit/>
          </a:bodyPr>
          <a:lstStyle/>
          <a:p>
            <a:pPr>
              <a:spcBef>
                <a:spcPct val="50000"/>
              </a:spcBef>
            </a:pPr>
            <a:r>
              <a:rPr lang="en-US" baseline="0" dirty="0"/>
              <a:t>(x</a:t>
            </a:r>
            <a:r>
              <a:rPr lang="en-US" dirty="0"/>
              <a:t>2,</a:t>
            </a:r>
            <a:r>
              <a:rPr lang="en-US" baseline="0" dirty="0"/>
              <a:t>y</a:t>
            </a:r>
            <a:r>
              <a:rPr lang="en-US" dirty="0"/>
              <a:t>2</a:t>
            </a:r>
            <a:r>
              <a:rPr lang="en-US" baseline="0" dirty="0"/>
              <a:t>)</a:t>
            </a:r>
          </a:p>
        </p:txBody>
      </p:sp>
      <p:sp>
        <p:nvSpPr>
          <p:cNvPr id="14" name="Text Box 9"/>
          <p:cNvSpPr txBox="1">
            <a:spLocks noChangeArrowheads="1"/>
          </p:cNvSpPr>
          <p:nvPr/>
        </p:nvSpPr>
        <p:spPr bwMode="auto">
          <a:xfrm>
            <a:off x="6400800" y="5562600"/>
            <a:ext cx="2514600" cy="784830"/>
          </a:xfrm>
          <a:prstGeom prst="rect">
            <a:avLst/>
          </a:prstGeom>
          <a:noFill/>
          <a:ln w="9525">
            <a:noFill/>
            <a:miter lim="800000"/>
            <a:headEnd/>
            <a:tailEnd/>
          </a:ln>
        </p:spPr>
        <p:txBody>
          <a:bodyPr wrap="square">
            <a:spAutoFit/>
          </a:bodyPr>
          <a:lstStyle/>
          <a:p>
            <a:pPr>
              <a:spcBef>
                <a:spcPct val="50000"/>
              </a:spcBef>
            </a:pPr>
            <a:r>
              <a:rPr lang="en-US" baseline="0" dirty="0" err="1" smtClean="0"/>
              <a:t>xw</a:t>
            </a:r>
            <a:r>
              <a:rPr lang="en-US" sz="1000" dirty="0" err="1" smtClean="0"/>
              <a:t>min</a:t>
            </a:r>
            <a:r>
              <a:rPr lang="en-US" baseline="0" dirty="0"/>
              <a:t>&lt;=</a:t>
            </a:r>
            <a:r>
              <a:rPr lang="en-US" baseline="0" dirty="0" smtClean="0"/>
              <a:t>x1&lt;=</a:t>
            </a:r>
            <a:r>
              <a:rPr lang="en-US" baseline="0" dirty="0" err="1" smtClean="0"/>
              <a:t>xw</a:t>
            </a:r>
            <a:r>
              <a:rPr lang="en-US" sz="1000" dirty="0" err="1" smtClean="0"/>
              <a:t>max</a:t>
            </a:r>
            <a:r>
              <a:rPr lang="en-US" baseline="0" dirty="0" smtClean="0"/>
              <a:t>?  </a:t>
            </a:r>
            <a:r>
              <a:rPr lang="en-US" b="1" dirty="0" smtClean="0">
                <a:solidFill>
                  <a:srgbClr val="FF0000"/>
                </a:solidFill>
              </a:rPr>
              <a:t>Yes</a:t>
            </a:r>
            <a:r>
              <a:rPr lang="en-US" dirty="0" smtClean="0"/>
              <a:t> </a:t>
            </a:r>
          </a:p>
          <a:p>
            <a:pPr>
              <a:spcBef>
                <a:spcPct val="50000"/>
              </a:spcBef>
            </a:pPr>
            <a:endParaRPr lang="en-US" baseline="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10400" cy="609600"/>
          </a:xfrm>
        </p:spPr>
        <p:txBody>
          <a:bodyPr/>
          <a:lstStyle/>
          <a:p>
            <a:r>
              <a:rPr lang="en-US" dirty="0" smtClean="0">
                <a:latin typeface="Times New Roman" pitchFamily="18" charset="0"/>
                <a:cs typeface="Times New Roman" pitchFamily="18" charset="0"/>
              </a:rPr>
              <a:t>Line Clipping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763000" cy="4495800"/>
          </a:xfrm>
        </p:spPr>
        <p:txBody>
          <a:bodyPr>
            <a:normAutofit/>
          </a:bodyPr>
          <a:lstStyle/>
          <a:p>
            <a:pPr algn="just"/>
            <a:r>
              <a:rPr lang="en-US" sz="2000" dirty="0" smtClean="0">
                <a:latin typeface="Times New Roman" pitchFamily="18" charset="0"/>
                <a:cs typeface="Times New Roman" pitchFamily="18" charset="0"/>
              </a:rPr>
              <a:t>A variety of line clipping algorithms are available in the world of computer graphics, but we restrict our discussion to the following Line clipping algorithms:</a:t>
            </a:r>
          </a:p>
          <a:p>
            <a:pPr marL="457200" indent="-457200" algn="just">
              <a:buFont typeface="+mj-lt"/>
              <a:buAutoNum type="arabicPeriod"/>
            </a:pPr>
            <a:r>
              <a:rPr lang="en-US" sz="2000" dirty="0" smtClean="0">
                <a:latin typeface="Times New Roman" pitchFamily="18" charset="0"/>
                <a:cs typeface="Times New Roman" pitchFamily="18" charset="0"/>
              </a:rPr>
              <a:t>Cohen Sutherland algorithm</a:t>
            </a:r>
          </a:p>
          <a:p>
            <a:pPr marL="457200" indent="-457200" algn="just">
              <a:buFont typeface="+mj-lt"/>
              <a:buAutoNum type="arabicPeriod"/>
            </a:pPr>
            <a:r>
              <a:rPr lang="en-US" sz="2000" dirty="0" smtClean="0">
                <a:latin typeface="Times New Roman" pitchFamily="18" charset="0"/>
                <a:cs typeface="Times New Roman" pitchFamily="18" charset="0"/>
              </a:rPr>
              <a:t>Mid Point Subdivision Algorithm</a:t>
            </a:r>
          </a:p>
          <a:p>
            <a:pPr algn="just">
              <a:buNone/>
            </a:pPr>
            <a:r>
              <a:rPr lang="en-US" sz="1800" dirty="0" smtClean="0">
                <a:solidFill>
                  <a:srgbClr val="FF0000"/>
                </a:solidFill>
                <a:latin typeface="Times New Roman" pitchFamily="18" charset="0"/>
                <a:cs typeface="Times New Roman" pitchFamily="18" charset="0"/>
              </a:rPr>
              <a:t>To clip a line, we need to consider only its endpoints, not its infinitely many interior points. </a:t>
            </a:r>
          </a:p>
          <a:p>
            <a:pPr algn="just">
              <a:buFont typeface="+mj-lt"/>
              <a:buAutoNum type="alphaLcParenR"/>
            </a:pPr>
            <a:r>
              <a:rPr lang="en-US" sz="1800" dirty="0" smtClean="0">
                <a:latin typeface="Times New Roman" pitchFamily="18" charset="0"/>
                <a:cs typeface="Times New Roman" pitchFamily="18" charset="0"/>
              </a:rPr>
              <a:t>If both endpoints of a line lie inside the clip rectangle, the entire line lies inside the clip rectangle and can be trivially accepted. </a:t>
            </a:r>
          </a:p>
          <a:p>
            <a:pPr algn="just">
              <a:buFont typeface="+mj-lt"/>
              <a:buAutoNum type="alphaLcParenR"/>
            </a:pPr>
            <a:r>
              <a:rPr lang="en-US" sz="1800" dirty="0" smtClean="0">
                <a:latin typeface="Times New Roman" pitchFamily="18" charset="0"/>
                <a:cs typeface="Times New Roman" pitchFamily="18" charset="0"/>
              </a:rPr>
              <a:t>If one endpoint lies inside and one outside, the line intersects the clip rectangle and we must compute the intersection point.</a:t>
            </a:r>
          </a:p>
          <a:p>
            <a:pPr algn="just">
              <a:buFont typeface="+mj-lt"/>
              <a:buAutoNum type="alphaLcParenR"/>
            </a:pPr>
            <a:r>
              <a:rPr lang="en-US" sz="1800" dirty="0" smtClean="0">
                <a:latin typeface="Times New Roman" pitchFamily="18" charset="0"/>
                <a:cs typeface="Times New Roman" pitchFamily="18" charset="0"/>
              </a:rPr>
              <a:t>If both endpoints are outside the clip rectangle, the line may or may not intersect with the clip rectangle, and we need to perform further calculations to determine whether there are any intersections.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990600" y="609600"/>
            <a:ext cx="7696200" cy="609600"/>
          </a:xfrm>
        </p:spPr>
        <p:txBody>
          <a:bodyPr/>
          <a:lstStyle/>
          <a:p>
            <a:pPr eaLnBrk="1" hangingPunct="1"/>
            <a:r>
              <a:rPr lang="en-US" altLang="ko-KR" dirty="0" smtClean="0">
                <a:latin typeface="Times New Roman" pitchFamily="18" charset="0"/>
                <a:ea typeface="굴림" pitchFamily="50" charset="-127"/>
                <a:cs typeface="Times New Roman" pitchFamily="18" charset="0"/>
              </a:rPr>
              <a:t>Line Clipping</a:t>
            </a:r>
          </a:p>
        </p:txBody>
      </p:sp>
      <p:sp>
        <p:nvSpPr>
          <p:cNvPr id="7173" name="Rectangle 3"/>
          <p:cNvSpPr>
            <a:spLocks noGrp="1" noChangeArrowheads="1"/>
          </p:cNvSpPr>
          <p:nvPr>
            <p:ph type="body" idx="1"/>
          </p:nvPr>
        </p:nvSpPr>
        <p:spPr>
          <a:xfrm>
            <a:off x="533400" y="1524000"/>
            <a:ext cx="8229600" cy="4724400"/>
          </a:xfrm>
        </p:spPr>
        <p:txBody>
          <a:bodyPr/>
          <a:lstStyle/>
          <a:p>
            <a:pPr eaLnBrk="1" hangingPunct="1"/>
            <a:r>
              <a:rPr lang="en-US" altLang="ko-KR" sz="2000" dirty="0" smtClean="0">
                <a:latin typeface="Times New Roman" pitchFamily="18" charset="0"/>
                <a:ea typeface="굴림" pitchFamily="50" charset="-127"/>
                <a:cs typeface="Times New Roman" pitchFamily="18" charset="0"/>
              </a:rPr>
              <a:t>Find the Part of a Line Inside the Clip Window </a:t>
            </a:r>
          </a:p>
          <a:p>
            <a:pPr eaLnBrk="1" hangingPunct="1"/>
            <a:endParaRPr lang="en-US" altLang="ko-KR" dirty="0" smtClean="0">
              <a:ea typeface="굴림" pitchFamily="50" charset="-127"/>
            </a:endParaRPr>
          </a:p>
        </p:txBody>
      </p:sp>
      <p:sp>
        <p:nvSpPr>
          <p:cNvPr id="7174" name="Text Box 11"/>
          <p:cNvSpPr txBox="1">
            <a:spLocks noChangeArrowheads="1"/>
          </p:cNvSpPr>
          <p:nvPr/>
        </p:nvSpPr>
        <p:spPr bwMode="auto">
          <a:xfrm>
            <a:off x="3505200" y="2209800"/>
            <a:ext cx="471488"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7</a:t>
            </a:r>
          </a:p>
        </p:txBody>
      </p:sp>
      <p:sp>
        <p:nvSpPr>
          <p:cNvPr id="7175" name="Text Box 12"/>
          <p:cNvSpPr txBox="1">
            <a:spLocks noChangeArrowheads="1"/>
          </p:cNvSpPr>
          <p:nvPr/>
        </p:nvSpPr>
        <p:spPr bwMode="auto">
          <a:xfrm>
            <a:off x="7010400" y="3581400"/>
            <a:ext cx="471488"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8</a:t>
            </a:r>
          </a:p>
        </p:txBody>
      </p:sp>
      <p:sp>
        <p:nvSpPr>
          <p:cNvPr id="7176" name="Text Box 13"/>
          <p:cNvSpPr txBox="1">
            <a:spLocks noChangeArrowheads="1"/>
          </p:cNvSpPr>
          <p:nvPr/>
        </p:nvSpPr>
        <p:spPr bwMode="auto">
          <a:xfrm>
            <a:off x="7580313" y="5029200"/>
            <a:ext cx="573087"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10</a:t>
            </a:r>
          </a:p>
        </p:txBody>
      </p:sp>
      <p:sp>
        <p:nvSpPr>
          <p:cNvPr id="7177" name="Text Box 14"/>
          <p:cNvSpPr txBox="1">
            <a:spLocks noChangeArrowheads="1"/>
          </p:cNvSpPr>
          <p:nvPr/>
        </p:nvSpPr>
        <p:spPr bwMode="auto">
          <a:xfrm>
            <a:off x="5257800" y="5715000"/>
            <a:ext cx="471488"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9</a:t>
            </a:r>
          </a:p>
        </p:txBody>
      </p:sp>
      <p:sp>
        <p:nvSpPr>
          <p:cNvPr id="7178" name="Text Box 17"/>
          <p:cNvSpPr txBox="1">
            <a:spLocks noChangeArrowheads="1"/>
          </p:cNvSpPr>
          <p:nvPr/>
        </p:nvSpPr>
        <p:spPr bwMode="auto">
          <a:xfrm>
            <a:off x="838200" y="2971800"/>
            <a:ext cx="471488"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1</a:t>
            </a:r>
          </a:p>
        </p:txBody>
      </p:sp>
      <p:sp>
        <p:nvSpPr>
          <p:cNvPr id="7179" name="Text Box 18"/>
          <p:cNvSpPr txBox="1">
            <a:spLocks noChangeArrowheads="1"/>
          </p:cNvSpPr>
          <p:nvPr/>
        </p:nvSpPr>
        <p:spPr bwMode="auto">
          <a:xfrm>
            <a:off x="1585913" y="4495800"/>
            <a:ext cx="471487"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2</a:t>
            </a:r>
          </a:p>
        </p:txBody>
      </p:sp>
      <p:sp>
        <p:nvSpPr>
          <p:cNvPr id="7180" name="Text Box 20"/>
          <p:cNvSpPr txBox="1">
            <a:spLocks noChangeArrowheads="1"/>
          </p:cNvSpPr>
          <p:nvPr/>
        </p:nvSpPr>
        <p:spPr bwMode="auto">
          <a:xfrm>
            <a:off x="2590800" y="5715000"/>
            <a:ext cx="471488"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5</a:t>
            </a:r>
          </a:p>
        </p:txBody>
      </p:sp>
      <p:sp>
        <p:nvSpPr>
          <p:cNvPr id="7181" name="Rectangle 22"/>
          <p:cNvSpPr>
            <a:spLocks noChangeArrowheads="1"/>
          </p:cNvSpPr>
          <p:nvPr/>
        </p:nvSpPr>
        <p:spPr bwMode="auto">
          <a:xfrm>
            <a:off x="2438400" y="2743200"/>
            <a:ext cx="4267200" cy="2743200"/>
          </a:xfrm>
          <a:prstGeom prst="rect">
            <a:avLst/>
          </a:prstGeom>
          <a:noFill/>
          <a:ln w="38100">
            <a:solidFill>
              <a:srgbClr val="AA0000"/>
            </a:solidFill>
            <a:miter lim="800000"/>
            <a:headEnd/>
            <a:tailEnd/>
          </a:ln>
        </p:spPr>
        <p:txBody>
          <a:bodyPr wrap="none" anchor="ctr"/>
          <a:lstStyle/>
          <a:p>
            <a:endParaRPr lang="en-US"/>
          </a:p>
        </p:txBody>
      </p:sp>
      <p:cxnSp>
        <p:nvCxnSpPr>
          <p:cNvPr id="7182" name="AutoShape 23"/>
          <p:cNvCxnSpPr>
            <a:cxnSpLocks noChangeShapeType="1"/>
            <a:stCxn id="7178" idx="3"/>
            <a:endCxn id="7179" idx="3"/>
          </p:cNvCxnSpPr>
          <p:nvPr/>
        </p:nvCxnSpPr>
        <p:spPr bwMode="auto">
          <a:xfrm>
            <a:off x="1309688" y="3200400"/>
            <a:ext cx="747712" cy="1524000"/>
          </a:xfrm>
          <a:prstGeom prst="straightConnector1">
            <a:avLst/>
          </a:prstGeom>
          <a:noFill/>
          <a:ln w="38100">
            <a:solidFill>
              <a:schemeClr val="tx2"/>
            </a:solidFill>
            <a:round/>
            <a:headEnd/>
            <a:tailEnd/>
          </a:ln>
        </p:spPr>
      </p:cxnSp>
      <p:cxnSp>
        <p:nvCxnSpPr>
          <p:cNvPr id="7183" name="AutoShape 24"/>
          <p:cNvCxnSpPr>
            <a:cxnSpLocks noChangeShapeType="1"/>
            <a:stCxn id="7184" idx="1"/>
            <a:endCxn id="7185" idx="3"/>
          </p:cNvCxnSpPr>
          <p:nvPr/>
        </p:nvCxnSpPr>
        <p:spPr bwMode="auto">
          <a:xfrm flipH="1">
            <a:off x="3581400" y="3733800"/>
            <a:ext cx="1738313" cy="457200"/>
          </a:xfrm>
          <a:prstGeom prst="straightConnector1">
            <a:avLst/>
          </a:prstGeom>
          <a:noFill/>
          <a:ln w="38100">
            <a:solidFill>
              <a:schemeClr val="tx2"/>
            </a:solidFill>
            <a:round/>
            <a:headEnd/>
            <a:tailEnd/>
          </a:ln>
        </p:spPr>
      </p:cxnSp>
      <p:sp>
        <p:nvSpPr>
          <p:cNvPr id="7184" name="Text Box 15"/>
          <p:cNvSpPr txBox="1">
            <a:spLocks noChangeArrowheads="1"/>
          </p:cNvSpPr>
          <p:nvPr/>
        </p:nvSpPr>
        <p:spPr bwMode="auto">
          <a:xfrm>
            <a:off x="5319713" y="3505200"/>
            <a:ext cx="471487"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4</a:t>
            </a:r>
          </a:p>
        </p:txBody>
      </p:sp>
      <p:sp>
        <p:nvSpPr>
          <p:cNvPr id="7185" name="Text Box 16"/>
          <p:cNvSpPr txBox="1">
            <a:spLocks noChangeArrowheads="1"/>
          </p:cNvSpPr>
          <p:nvPr/>
        </p:nvSpPr>
        <p:spPr bwMode="auto">
          <a:xfrm>
            <a:off x="3109913" y="3962400"/>
            <a:ext cx="471487"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3</a:t>
            </a:r>
          </a:p>
        </p:txBody>
      </p:sp>
      <p:sp>
        <p:nvSpPr>
          <p:cNvPr id="7186" name="Text Box 19"/>
          <p:cNvSpPr txBox="1">
            <a:spLocks noChangeArrowheads="1"/>
          </p:cNvSpPr>
          <p:nvPr/>
        </p:nvSpPr>
        <p:spPr bwMode="auto">
          <a:xfrm>
            <a:off x="3886200" y="4724400"/>
            <a:ext cx="471488"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6</a:t>
            </a:r>
          </a:p>
        </p:txBody>
      </p:sp>
      <p:cxnSp>
        <p:nvCxnSpPr>
          <p:cNvPr id="7187" name="AutoShape 25"/>
          <p:cNvCxnSpPr>
            <a:cxnSpLocks noChangeShapeType="1"/>
            <a:stCxn id="7174" idx="3"/>
            <a:endCxn id="7175" idx="1"/>
          </p:cNvCxnSpPr>
          <p:nvPr/>
        </p:nvCxnSpPr>
        <p:spPr bwMode="auto">
          <a:xfrm>
            <a:off x="3976688" y="2438400"/>
            <a:ext cx="3033712" cy="1371600"/>
          </a:xfrm>
          <a:prstGeom prst="straightConnector1">
            <a:avLst/>
          </a:prstGeom>
          <a:noFill/>
          <a:ln w="38100">
            <a:solidFill>
              <a:schemeClr val="tx2"/>
            </a:solidFill>
            <a:round/>
            <a:headEnd/>
            <a:tailEnd/>
          </a:ln>
        </p:spPr>
      </p:cxnSp>
      <p:cxnSp>
        <p:nvCxnSpPr>
          <p:cNvPr id="7188" name="AutoShape 26"/>
          <p:cNvCxnSpPr>
            <a:cxnSpLocks noChangeShapeType="1"/>
            <a:stCxn id="7176" idx="1"/>
            <a:endCxn id="7177" idx="3"/>
          </p:cNvCxnSpPr>
          <p:nvPr/>
        </p:nvCxnSpPr>
        <p:spPr bwMode="auto">
          <a:xfrm flipH="1">
            <a:off x="5729288" y="5257800"/>
            <a:ext cx="1851025" cy="685800"/>
          </a:xfrm>
          <a:prstGeom prst="straightConnector1">
            <a:avLst/>
          </a:prstGeom>
          <a:noFill/>
          <a:ln w="38100">
            <a:solidFill>
              <a:schemeClr val="tx2"/>
            </a:solidFill>
            <a:round/>
            <a:headEnd/>
            <a:tailEnd/>
          </a:ln>
        </p:spPr>
      </p:cxnSp>
      <p:cxnSp>
        <p:nvCxnSpPr>
          <p:cNvPr id="7189" name="AutoShape 27"/>
          <p:cNvCxnSpPr>
            <a:cxnSpLocks noChangeShapeType="1"/>
            <a:stCxn id="7186" idx="1"/>
            <a:endCxn id="7180" idx="0"/>
          </p:cNvCxnSpPr>
          <p:nvPr/>
        </p:nvCxnSpPr>
        <p:spPr bwMode="auto">
          <a:xfrm flipH="1">
            <a:off x="2827338" y="4953000"/>
            <a:ext cx="1058862" cy="762000"/>
          </a:xfrm>
          <a:prstGeom prst="straightConnector1">
            <a:avLst/>
          </a:prstGeom>
          <a:noFill/>
          <a:ln w="38100">
            <a:solidFill>
              <a:schemeClr val="tx2"/>
            </a:solidFill>
            <a:round/>
            <a:headEnd/>
            <a:tailEnd/>
          </a:ln>
        </p:spPr>
      </p:cxnSp>
      <p:sp>
        <p:nvSpPr>
          <p:cNvPr id="7190" name="Text Box 28"/>
          <p:cNvSpPr txBox="1">
            <a:spLocks noChangeArrowheads="1"/>
          </p:cNvSpPr>
          <p:nvPr/>
        </p:nvSpPr>
        <p:spPr bwMode="auto">
          <a:xfrm>
            <a:off x="2971800" y="5791200"/>
            <a:ext cx="2451100" cy="457200"/>
          </a:xfrm>
          <a:prstGeom prst="rect">
            <a:avLst/>
          </a:prstGeom>
          <a:noFill/>
          <a:ln w="9525">
            <a:noFill/>
            <a:miter lim="800000"/>
            <a:headEnd/>
            <a:tailEnd/>
          </a:ln>
        </p:spPr>
        <p:txBody>
          <a:bodyPr wrap="none">
            <a:spAutoFit/>
          </a:bodyPr>
          <a:lstStyle/>
          <a:p>
            <a:pPr algn="ctr">
              <a:spcBef>
                <a:spcPct val="0"/>
              </a:spcBef>
            </a:pPr>
            <a:r>
              <a:rPr lang="en-US" altLang="ko-KR" sz="2400" dirty="0"/>
              <a:t>Before Clipping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914400" y="685800"/>
            <a:ext cx="7924800" cy="609600"/>
          </a:xfrm>
        </p:spPr>
        <p:txBody>
          <a:bodyPr/>
          <a:lstStyle/>
          <a:p>
            <a:pPr eaLnBrk="1" hangingPunct="1"/>
            <a:r>
              <a:rPr lang="en-US" altLang="ko-KR" dirty="0" smtClean="0">
                <a:latin typeface="Times New Roman" pitchFamily="18" charset="0"/>
                <a:ea typeface="굴림" pitchFamily="50" charset="-127"/>
                <a:cs typeface="Times New Roman" pitchFamily="18" charset="0"/>
              </a:rPr>
              <a:t>Line Clipping</a:t>
            </a:r>
            <a:endParaRPr lang="ko-KR" altLang="en-US" dirty="0" smtClean="0">
              <a:latin typeface="Times New Roman" pitchFamily="18" charset="0"/>
              <a:ea typeface="굴림" pitchFamily="50" charset="-127"/>
              <a:cs typeface="Times New Roman" pitchFamily="18" charset="0"/>
            </a:endParaRPr>
          </a:p>
        </p:txBody>
      </p:sp>
      <p:sp>
        <p:nvSpPr>
          <p:cNvPr id="8197" name="Rectangle 3"/>
          <p:cNvSpPr>
            <a:spLocks noGrp="1" noChangeArrowheads="1"/>
          </p:cNvSpPr>
          <p:nvPr>
            <p:ph type="body" idx="1"/>
          </p:nvPr>
        </p:nvSpPr>
        <p:spPr>
          <a:xfrm>
            <a:off x="533400" y="1524000"/>
            <a:ext cx="8153400" cy="4648200"/>
          </a:xfrm>
        </p:spPr>
        <p:txBody>
          <a:bodyPr/>
          <a:lstStyle/>
          <a:p>
            <a:pPr eaLnBrk="1" hangingPunct="1"/>
            <a:r>
              <a:rPr lang="en-US" altLang="ko-KR" sz="2000" dirty="0" smtClean="0">
                <a:latin typeface="Times New Roman" pitchFamily="18" charset="0"/>
                <a:ea typeface="굴림" pitchFamily="50" charset="-127"/>
                <a:cs typeface="Times New Roman" pitchFamily="18" charset="0"/>
              </a:rPr>
              <a:t>Find the Part of a Line Inside the Clip Window </a:t>
            </a:r>
          </a:p>
          <a:p>
            <a:pPr eaLnBrk="1" hangingPunct="1"/>
            <a:endParaRPr lang="ko-KR" altLang="en-US" dirty="0" smtClean="0">
              <a:ea typeface="굴림" pitchFamily="50" charset="-127"/>
            </a:endParaRPr>
          </a:p>
        </p:txBody>
      </p:sp>
      <p:sp>
        <p:nvSpPr>
          <p:cNvPr id="8198" name="Text Box 4"/>
          <p:cNvSpPr txBox="1">
            <a:spLocks noChangeArrowheads="1"/>
          </p:cNvSpPr>
          <p:nvPr/>
        </p:nvSpPr>
        <p:spPr bwMode="auto">
          <a:xfrm>
            <a:off x="3594100" y="5791200"/>
            <a:ext cx="2197100" cy="457200"/>
          </a:xfrm>
          <a:prstGeom prst="rect">
            <a:avLst/>
          </a:prstGeom>
          <a:noFill/>
          <a:ln w="9525">
            <a:noFill/>
            <a:miter lim="800000"/>
            <a:headEnd/>
            <a:tailEnd/>
          </a:ln>
        </p:spPr>
        <p:txBody>
          <a:bodyPr wrap="none">
            <a:spAutoFit/>
          </a:bodyPr>
          <a:lstStyle/>
          <a:p>
            <a:pPr algn="ctr">
              <a:spcBef>
                <a:spcPct val="0"/>
              </a:spcBef>
            </a:pPr>
            <a:r>
              <a:rPr lang="en-US" altLang="ko-KR" sz="2400" dirty="0"/>
              <a:t>After Clipping</a:t>
            </a:r>
          </a:p>
        </p:txBody>
      </p:sp>
      <p:sp>
        <p:nvSpPr>
          <p:cNvPr id="8199" name="Rectangle 13"/>
          <p:cNvSpPr>
            <a:spLocks noChangeArrowheads="1"/>
          </p:cNvSpPr>
          <p:nvPr/>
        </p:nvSpPr>
        <p:spPr bwMode="auto">
          <a:xfrm>
            <a:off x="2438400" y="2743200"/>
            <a:ext cx="4267200" cy="2743200"/>
          </a:xfrm>
          <a:prstGeom prst="rect">
            <a:avLst/>
          </a:prstGeom>
          <a:noFill/>
          <a:ln w="38100">
            <a:solidFill>
              <a:srgbClr val="AA0000"/>
            </a:solidFill>
            <a:miter lim="800000"/>
            <a:headEnd/>
            <a:tailEnd/>
          </a:ln>
        </p:spPr>
        <p:txBody>
          <a:bodyPr wrap="none" anchor="ctr"/>
          <a:lstStyle/>
          <a:p>
            <a:endParaRPr lang="en-US"/>
          </a:p>
        </p:txBody>
      </p:sp>
      <p:cxnSp>
        <p:nvCxnSpPr>
          <p:cNvPr id="8200" name="AutoShape 14"/>
          <p:cNvCxnSpPr>
            <a:cxnSpLocks noChangeShapeType="1"/>
            <a:stCxn id="8204" idx="1"/>
            <a:endCxn id="8208" idx="0"/>
          </p:cNvCxnSpPr>
          <p:nvPr/>
        </p:nvCxnSpPr>
        <p:spPr bwMode="auto">
          <a:xfrm flipH="1">
            <a:off x="3143250" y="4953000"/>
            <a:ext cx="742950" cy="533400"/>
          </a:xfrm>
          <a:prstGeom prst="straightConnector1">
            <a:avLst/>
          </a:prstGeom>
          <a:noFill/>
          <a:ln w="38100">
            <a:solidFill>
              <a:schemeClr val="tx2"/>
            </a:solidFill>
            <a:round/>
            <a:headEnd/>
            <a:tailEnd/>
          </a:ln>
        </p:spPr>
      </p:cxnSp>
      <p:cxnSp>
        <p:nvCxnSpPr>
          <p:cNvPr id="8201" name="AutoShape 15"/>
          <p:cNvCxnSpPr>
            <a:cxnSpLocks noChangeShapeType="1"/>
            <a:stCxn id="8202" idx="1"/>
            <a:endCxn id="8203" idx="3"/>
          </p:cNvCxnSpPr>
          <p:nvPr/>
        </p:nvCxnSpPr>
        <p:spPr bwMode="auto">
          <a:xfrm flipH="1">
            <a:off x="3581400" y="3733800"/>
            <a:ext cx="1738313" cy="457200"/>
          </a:xfrm>
          <a:prstGeom prst="straightConnector1">
            <a:avLst/>
          </a:prstGeom>
          <a:noFill/>
          <a:ln w="38100">
            <a:solidFill>
              <a:schemeClr val="tx2"/>
            </a:solidFill>
            <a:round/>
            <a:headEnd/>
            <a:tailEnd/>
          </a:ln>
        </p:spPr>
      </p:cxnSp>
      <p:sp>
        <p:nvSpPr>
          <p:cNvPr id="8202" name="Text Box 16"/>
          <p:cNvSpPr txBox="1">
            <a:spLocks noChangeArrowheads="1"/>
          </p:cNvSpPr>
          <p:nvPr/>
        </p:nvSpPr>
        <p:spPr bwMode="auto">
          <a:xfrm>
            <a:off x="5319713" y="3505200"/>
            <a:ext cx="471487"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4</a:t>
            </a:r>
          </a:p>
        </p:txBody>
      </p:sp>
      <p:sp>
        <p:nvSpPr>
          <p:cNvPr id="8203" name="Text Box 17"/>
          <p:cNvSpPr txBox="1">
            <a:spLocks noChangeArrowheads="1"/>
          </p:cNvSpPr>
          <p:nvPr/>
        </p:nvSpPr>
        <p:spPr bwMode="auto">
          <a:xfrm>
            <a:off x="3109913" y="3962400"/>
            <a:ext cx="471487"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3</a:t>
            </a:r>
          </a:p>
        </p:txBody>
      </p:sp>
      <p:sp>
        <p:nvSpPr>
          <p:cNvPr id="8204" name="Text Box 18"/>
          <p:cNvSpPr txBox="1">
            <a:spLocks noChangeArrowheads="1"/>
          </p:cNvSpPr>
          <p:nvPr/>
        </p:nvSpPr>
        <p:spPr bwMode="auto">
          <a:xfrm>
            <a:off x="3886200" y="4724400"/>
            <a:ext cx="471488"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6</a:t>
            </a:r>
          </a:p>
        </p:txBody>
      </p:sp>
      <p:sp>
        <p:nvSpPr>
          <p:cNvPr id="8205" name="Text Box 22"/>
          <p:cNvSpPr txBox="1">
            <a:spLocks noChangeArrowheads="1"/>
          </p:cNvSpPr>
          <p:nvPr/>
        </p:nvSpPr>
        <p:spPr bwMode="auto">
          <a:xfrm>
            <a:off x="6705600" y="3429000"/>
            <a:ext cx="573088"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8</a:t>
            </a:r>
          </a:p>
        </p:txBody>
      </p:sp>
      <p:sp>
        <p:nvSpPr>
          <p:cNvPr id="8206" name="Text Box 23"/>
          <p:cNvSpPr txBox="1">
            <a:spLocks noChangeArrowheads="1"/>
          </p:cNvSpPr>
          <p:nvPr/>
        </p:nvSpPr>
        <p:spPr bwMode="auto">
          <a:xfrm>
            <a:off x="4379913" y="2286000"/>
            <a:ext cx="573087"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7</a:t>
            </a:r>
          </a:p>
        </p:txBody>
      </p:sp>
      <p:cxnSp>
        <p:nvCxnSpPr>
          <p:cNvPr id="8207" name="AutoShape 24"/>
          <p:cNvCxnSpPr>
            <a:cxnSpLocks noChangeShapeType="1"/>
            <a:stCxn id="8206" idx="2"/>
            <a:endCxn id="8205" idx="1"/>
          </p:cNvCxnSpPr>
          <p:nvPr/>
        </p:nvCxnSpPr>
        <p:spPr bwMode="auto">
          <a:xfrm>
            <a:off x="4667250" y="2743200"/>
            <a:ext cx="2038350" cy="914400"/>
          </a:xfrm>
          <a:prstGeom prst="straightConnector1">
            <a:avLst/>
          </a:prstGeom>
          <a:noFill/>
          <a:ln w="38100">
            <a:solidFill>
              <a:schemeClr val="tx2"/>
            </a:solidFill>
            <a:round/>
            <a:headEnd/>
            <a:tailEnd/>
          </a:ln>
        </p:spPr>
      </p:cxnSp>
      <p:sp>
        <p:nvSpPr>
          <p:cNvPr id="8208" name="Text Box 25"/>
          <p:cNvSpPr txBox="1">
            <a:spLocks noChangeArrowheads="1"/>
          </p:cNvSpPr>
          <p:nvPr/>
        </p:nvSpPr>
        <p:spPr bwMode="auto">
          <a:xfrm>
            <a:off x="2855913" y="5486400"/>
            <a:ext cx="573087" cy="457200"/>
          </a:xfrm>
          <a:prstGeom prst="rect">
            <a:avLst/>
          </a:prstGeom>
          <a:noFill/>
          <a:ln w="9525">
            <a:noFill/>
            <a:miter lim="800000"/>
            <a:headEnd/>
            <a:tailEnd/>
          </a:ln>
        </p:spPr>
        <p:txBody>
          <a:bodyPr wrap="none">
            <a:spAutoFit/>
          </a:bodyPr>
          <a:lstStyle/>
          <a:p>
            <a:pPr>
              <a:spcBef>
                <a:spcPct val="0"/>
              </a:spcBef>
            </a:pPr>
            <a:r>
              <a:rPr lang="en-US" altLang="ko-KR" sz="2400">
                <a:solidFill>
                  <a:schemeClr val="tx2"/>
                </a:solidFill>
                <a:latin typeface="Times New Roman" pitchFamily="18" charset="0"/>
              </a:rPr>
              <a:t>P’</a:t>
            </a:r>
            <a:r>
              <a:rPr lang="en-US" altLang="ko-KR" sz="2400" baseline="-25000">
                <a:solidFill>
                  <a:schemeClr val="tx2"/>
                </a:solidFill>
                <a:latin typeface="Times New Roman" pitchFamily="18" charset="0"/>
              </a:rPr>
              <a:t>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447800" y="609600"/>
            <a:ext cx="6629400" cy="533400"/>
          </a:xfrm>
        </p:spPr>
        <p:txBody>
          <a:bodyPr/>
          <a:lstStyle/>
          <a:p>
            <a:r>
              <a:rPr lang="en-US" sz="2400" dirty="0">
                <a:latin typeface="Times New Roman" pitchFamily="18" charset="0"/>
                <a:cs typeface="Times New Roman" pitchFamily="18" charset="0"/>
              </a:rPr>
              <a:t>Cohen-Sutherland Algorithm</a:t>
            </a:r>
          </a:p>
        </p:txBody>
      </p:sp>
      <p:sp>
        <p:nvSpPr>
          <p:cNvPr id="132099" name="Rectangle 3"/>
          <p:cNvSpPr>
            <a:spLocks noChangeArrowheads="1"/>
          </p:cNvSpPr>
          <p:nvPr/>
        </p:nvSpPr>
        <p:spPr bwMode="auto">
          <a:xfrm>
            <a:off x="2603500" y="1701800"/>
            <a:ext cx="3403600" cy="2032000"/>
          </a:xfrm>
          <a:prstGeom prst="rect">
            <a:avLst/>
          </a:prstGeom>
          <a:noFill/>
          <a:ln w="38100">
            <a:solidFill>
              <a:schemeClr val="tx1"/>
            </a:solidFill>
            <a:miter lim="800000"/>
            <a:headEnd/>
            <a:tailEnd/>
          </a:ln>
          <a:effectLst/>
        </p:spPr>
        <p:txBody>
          <a:bodyPr wrap="none" anchor="ctr"/>
          <a:lstStyle/>
          <a:p>
            <a:endParaRPr lang="en-US"/>
          </a:p>
        </p:txBody>
      </p:sp>
      <p:sp>
        <p:nvSpPr>
          <p:cNvPr id="132101" name="Line 5"/>
          <p:cNvSpPr>
            <a:spLocks noChangeShapeType="1"/>
          </p:cNvSpPr>
          <p:nvPr/>
        </p:nvSpPr>
        <p:spPr bwMode="auto">
          <a:xfrm flipV="1">
            <a:off x="6324600" y="1841500"/>
            <a:ext cx="1219200" cy="609600"/>
          </a:xfrm>
          <a:prstGeom prst="line">
            <a:avLst/>
          </a:prstGeom>
          <a:noFill/>
          <a:ln w="25400">
            <a:solidFill>
              <a:schemeClr val="tx2"/>
            </a:solidFill>
            <a:round/>
            <a:headEnd type="none" w="sm" len="sm"/>
            <a:tailEnd type="none" w="sm" len="sm"/>
          </a:ln>
          <a:effectLst/>
        </p:spPr>
        <p:txBody>
          <a:bodyPr wrap="none" anchor="ctr"/>
          <a:lstStyle/>
          <a:p>
            <a:endParaRPr lang="en-US"/>
          </a:p>
        </p:txBody>
      </p:sp>
      <p:sp>
        <p:nvSpPr>
          <p:cNvPr id="132102" name="Oval 6"/>
          <p:cNvSpPr>
            <a:spLocks noChangeArrowheads="1"/>
          </p:cNvSpPr>
          <p:nvPr/>
        </p:nvSpPr>
        <p:spPr bwMode="auto">
          <a:xfrm>
            <a:off x="6248400" y="2387600"/>
            <a:ext cx="139700" cy="139700"/>
          </a:xfrm>
          <a:prstGeom prst="ellipse">
            <a:avLst/>
          </a:prstGeom>
          <a:solidFill>
            <a:srgbClr val="FF0033"/>
          </a:solidFill>
          <a:ln w="12700">
            <a:solidFill>
              <a:schemeClr val="tx1"/>
            </a:solidFill>
            <a:round/>
            <a:headEnd/>
            <a:tailEnd/>
          </a:ln>
          <a:effectLst/>
        </p:spPr>
        <p:txBody>
          <a:bodyPr wrap="none" anchor="ctr"/>
          <a:lstStyle/>
          <a:p>
            <a:endParaRPr lang="en-US"/>
          </a:p>
        </p:txBody>
      </p:sp>
      <p:sp>
        <p:nvSpPr>
          <p:cNvPr id="132105" name="Text Box 9"/>
          <p:cNvSpPr txBox="1">
            <a:spLocks noChangeArrowheads="1"/>
          </p:cNvSpPr>
          <p:nvPr/>
        </p:nvSpPr>
        <p:spPr bwMode="auto">
          <a:xfrm>
            <a:off x="3886200" y="3200400"/>
            <a:ext cx="1954213" cy="396875"/>
          </a:xfrm>
          <a:prstGeom prst="rect">
            <a:avLst/>
          </a:prstGeom>
          <a:noFill/>
          <a:ln w="12700">
            <a:noFill/>
            <a:miter lim="800000"/>
            <a:headEnd type="none" w="sm" len="sm"/>
            <a:tailEnd type="none" w="sm" len="sm"/>
          </a:ln>
          <a:effectLst/>
        </p:spPr>
        <p:txBody>
          <a:bodyPr wrap="none">
            <a:spAutoFit/>
          </a:bodyPr>
          <a:lstStyle/>
          <a:p>
            <a:pPr eaLnBrk="0" hangingPunct="0"/>
            <a:r>
              <a:rPr lang="en-US" sz="2000"/>
              <a:t>Clipping window</a:t>
            </a:r>
          </a:p>
        </p:txBody>
      </p:sp>
      <p:sp>
        <p:nvSpPr>
          <p:cNvPr id="132106" name="Text Box 10"/>
          <p:cNvSpPr txBox="1">
            <a:spLocks noChangeArrowheads="1"/>
          </p:cNvSpPr>
          <p:nvPr/>
        </p:nvSpPr>
        <p:spPr bwMode="auto">
          <a:xfrm>
            <a:off x="1066800" y="1219200"/>
            <a:ext cx="7315200" cy="400110"/>
          </a:xfrm>
          <a:prstGeom prst="rect">
            <a:avLst/>
          </a:prstGeom>
          <a:noFill/>
          <a:ln w="9525">
            <a:noFill/>
            <a:miter lim="800000"/>
            <a:headEnd/>
            <a:tailEnd/>
          </a:ln>
          <a:effectLst/>
        </p:spPr>
        <p:txBody>
          <a:bodyPr wrap="square">
            <a:spAutoFit/>
          </a:bodyPr>
          <a:lstStyle/>
          <a:p>
            <a:pPr algn="just"/>
            <a:r>
              <a:rPr lang="en-US" sz="2000" dirty="0">
                <a:latin typeface="Times New Roman" pitchFamily="18" charset="0"/>
                <a:cs typeface="Times New Roman" pitchFamily="18" charset="0"/>
              </a:rPr>
              <a:t>A rapid divide-and-conquer approach to the line clipping </a:t>
            </a:r>
          </a:p>
        </p:txBody>
      </p:sp>
      <p:sp>
        <p:nvSpPr>
          <p:cNvPr id="132107" name="Oval 11"/>
          <p:cNvSpPr>
            <a:spLocks noChangeArrowheads="1"/>
          </p:cNvSpPr>
          <p:nvPr/>
        </p:nvSpPr>
        <p:spPr bwMode="auto">
          <a:xfrm>
            <a:off x="7467600" y="1765300"/>
            <a:ext cx="139700" cy="139700"/>
          </a:xfrm>
          <a:prstGeom prst="ellipse">
            <a:avLst/>
          </a:prstGeom>
          <a:solidFill>
            <a:srgbClr val="FF0033"/>
          </a:solidFill>
          <a:ln w="12700">
            <a:solidFill>
              <a:schemeClr val="tx1"/>
            </a:solidFill>
            <a:round/>
            <a:headEnd/>
            <a:tailEnd/>
          </a:ln>
          <a:effectLst/>
        </p:spPr>
        <p:txBody>
          <a:bodyPr wrap="none" anchor="ctr"/>
          <a:lstStyle/>
          <a:p>
            <a:endParaRPr lang="en-US"/>
          </a:p>
        </p:txBody>
      </p:sp>
      <p:sp>
        <p:nvSpPr>
          <p:cNvPr id="132108" name="Line 12"/>
          <p:cNvSpPr>
            <a:spLocks noChangeShapeType="1"/>
          </p:cNvSpPr>
          <p:nvPr/>
        </p:nvSpPr>
        <p:spPr bwMode="auto">
          <a:xfrm flipV="1">
            <a:off x="3048000" y="2298700"/>
            <a:ext cx="1219200" cy="609600"/>
          </a:xfrm>
          <a:prstGeom prst="line">
            <a:avLst/>
          </a:prstGeom>
          <a:noFill/>
          <a:ln w="25400">
            <a:solidFill>
              <a:schemeClr val="tx2"/>
            </a:solidFill>
            <a:round/>
            <a:headEnd type="none" w="sm" len="sm"/>
            <a:tailEnd type="none" w="sm" len="sm"/>
          </a:ln>
          <a:effectLst/>
        </p:spPr>
        <p:txBody>
          <a:bodyPr wrap="none" anchor="ctr"/>
          <a:lstStyle/>
          <a:p>
            <a:endParaRPr lang="en-US"/>
          </a:p>
        </p:txBody>
      </p:sp>
      <p:sp>
        <p:nvSpPr>
          <p:cNvPr id="132109" name="Oval 13"/>
          <p:cNvSpPr>
            <a:spLocks noChangeArrowheads="1"/>
          </p:cNvSpPr>
          <p:nvPr/>
        </p:nvSpPr>
        <p:spPr bwMode="auto">
          <a:xfrm>
            <a:off x="2971800" y="2844800"/>
            <a:ext cx="139700" cy="139700"/>
          </a:xfrm>
          <a:prstGeom prst="ellipse">
            <a:avLst/>
          </a:prstGeom>
          <a:solidFill>
            <a:srgbClr val="FF0033"/>
          </a:solidFill>
          <a:ln w="12700">
            <a:solidFill>
              <a:schemeClr val="tx1"/>
            </a:solidFill>
            <a:round/>
            <a:headEnd/>
            <a:tailEnd/>
          </a:ln>
          <a:effectLst/>
        </p:spPr>
        <p:txBody>
          <a:bodyPr wrap="none" anchor="ctr"/>
          <a:lstStyle/>
          <a:p>
            <a:endParaRPr lang="en-US"/>
          </a:p>
        </p:txBody>
      </p:sp>
      <p:sp>
        <p:nvSpPr>
          <p:cNvPr id="132110" name="Oval 14"/>
          <p:cNvSpPr>
            <a:spLocks noChangeArrowheads="1"/>
          </p:cNvSpPr>
          <p:nvPr/>
        </p:nvSpPr>
        <p:spPr bwMode="auto">
          <a:xfrm>
            <a:off x="4191000" y="2222500"/>
            <a:ext cx="139700" cy="139700"/>
          </a:xfrm>
          <a:prstGeom prst="ellipse">
            <a:avLst/>
          </a:prstGeom>
          <a:solidFill>
            <a:srgbClr val="FF0033"/>
          </a:solidFill>
          <a:ln w="12700">
            <a:solidFill>
              <a:schemeClr val="tx1"/>
            </a:solidFill>
            <a:round/>
            <a:headEnd/>
            <a:tailEnd/>
          </a:ln>
          <a:effectLst/>
        </p:spPr>
        <p:txBody>
          <a:bodyPr wrap="none" anchor="ctr"/>
          <a:lstStyle/>
          <a:p>
            <a:endParaRPr lang="en-US"/>
          </a:p>
        </p:txBody>
      </p:sp>
      <p:sp>
        <p:nvSpPr>
          <p:cNvPr id="132111" name="Text Box 15"/>
          <p:cNvSpPr txBox="1">
            <a:spLocks noChangeArrowheads="1"/>
          </p:cNvSpPr>
          <p:nvPr/>
        </p:nvSpPr>
        <p:spPr bwMode="auto">
          <a:xfrm>
            <a:off x="152400" y="4114800"/>
            <a:ext cx="8763000" cy="1323439"/>
          </a:xfrm>
          <a:prstGeom prst="rect">
            <a:avLst/>
          </a:prstGeom>
          <a:noFill/>
          <a:ln w="9525">
            <a:noFill/>
            <a:miter lim="800000"/>
            <a:headEnd/>
            <a:tailEnd/>
          </a:ln>
          <a:effectLst/>
        </p:spPr>
        <p:txBody>
          <a:bodyPr wrap="square">
            <a:spAutoFit/>
          </a:bodyPr>
          <a:lstStyle/>
          <a:p>
            <a:pPr algn="just" eaLnBrk="0" hangingPunct="0"/>
            <a:r>
              <a:rPr lang="en-US" sz="2000" b="1" i="1" dirty="0">
                <a:latin typeface="Times New Roman" pitchFamily="18" charset="0"/>
                <a:cs typeface="Times New Roman" pitchFamily="18" charset="0"/>
              </a:rPr>
              <a:t>Trivial Accept</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When both end points are inside the window, and therefore the line is completely visible.</a:t>
            </a:r>
          </a:p>
          <a:p>
            <a:pPr algn="just" eaLnBrk="0" hangingPunct="0"/>
            <a:r>
              <a:rPr lang="en-US" sz="2000" b="1" i="1" dirty="0" smtClean="0">
                <a:latin typeface="Times New Roman" pitchFamily="18" charset="0"/>
                <a:cs typeface="Times New Roman" pitchFamily="18" charset="0"/>
              </a:rPr>
              <a:t>Trivial </a:t>
            </a:r>
            <a:r>
              <a:rPr lang="en-US" sz="2000" b="1" i="1" dirty="0">
                <a:latin typeface="Times New Roman" pitchFamily="18" charset="0"/>
                <a:cs typeface="Times New Roman" pitchFamily="18" charset="0"/>
              </a:rPr>
              <a:t>Reject</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When both end points are outside the window and on the same side of the window.  Then the line is completely outside, and hence can be rejected</a:t>
            </a:r>
            <a:r>
              <a:rPr lang="en-US" sz="2000" dirty="0" smtClean="0">
                <a:latin typeface="Times New Roman" pitchFamily="18" charset="0"/>
                <a:cs typeface="Times New Roman" pitchFamily="18" charset="0"/>
              </a:rPr>
              <a:t>.</a:t>
            </a:r>
            <a:endParaRPr lang="en-US" dirty="0"/>
          </a:p>
        </p:txBody>
      </p:sp>
      <p:sp>
        <p:nvSpPr>
          <p:cNvPr id="132112" name="Freeform 16"/>
          <p:cNvSpPr>
            <a:spLocks/>
          </p:cNvSpPr>
          <p:nvPr/>
        </p:nvSpPr>
        <p:spPr bwMode="auto">
          <a:xfrm>
            <a:off x="2362200" y="2971800"/>
            <a:ext cx="1282700" cy="1600200"/>
          </a:xfrm>
          <a:custGeom>
            <a:avLst/>
            <a:gdLst/>
            <a:ahLst/>
            <a:cxnLst>
              <a:cxn ang="0">
                <a:pos x="240" y="0"/>
              </a:cxn>
              <a:cxn ang="0">
                <a:pos x="336" y="240"/>
              </a:cxn>
              <a:cxn ang="0">
                <a:pos x="0" y="672"/>
              </a:cxn>
            </a:cxnLst>
            <a:rect l="0" t="0" r="r" b="b"/>
            <a:pathLst>
              <a:path w="376" h="672">
                <a:moveTo>
                  <a:pt x="240" y="0"/>
                </a:moveTo>
                <a:cubicBezTo>
                  <a:pt x="308" y="64"/>
                  <a:pt x="376" y="128"/>
                  <a:pt x="336" y="240"/>
                </a:cubicBezTo>
                <a:cubicBezTo>
                  <a:pt x="296" y="352"/>
                  <a:pt x="56" y="600"/>
                  <a:pt x="0" y="672"/>
                </a:cubicBezTo>
              </a:path>
            </a:pathLst>
          </a:custGeom>
          <a:noFill/>
          <a:ln w="38100" cmpd="sng">
            <a:solidFill>
              <a:schemeClr val="tx1"/>
            </a:solidFill>
            <a:round/>
            <a:headEnd type="none" w="med" len="med"/>
            <a:tailEnd type="triangle" w="med" len="med"/>
          </a:ln>
          <a:effectLst/>
        </p:spPr>
        <p:txBody>
          <a:bodyPr wrap="none" anchor="ctr"/>
          <a:lstStyle/>
          <a:p>
            <a:endParaRPr lang="en-US"/>
          </a:p>
        </p:txBody>
      </p:sp>
      <p:sp>
        <p:nvSpPr>
          <p:cNvPr id="132113" name="Freeform 17"/>
          <p:cNvSpPr>
            <a:spLocks/>
          </p:cNvSpPr>
          <p:nvPr/>
        </p:nvSpPr>
        <p:spPr bwMode="auto">
          <a:xfrm>
            <a:off x="7543800" y="2209800"/>
            <a:ext cx="762000" cy="2971800"/>
          </a:xfrm>
          <a:custGeom>
            <a:avLst/>
            <a:gdLst/>
            <a:ahLst/>
            <a:cxnLst>
              <a:cxn ang="0">
                <a:pos x="0" y="0"/>
              </a:cxn>
              <a:cxn ang="0">
                <a:pos x="864" y="192"/>
              </a:cxn>
              <a:cxn ang="0">
                <a:pos x="1200" y="912"/>
              </a:cxn>
              <a:cxn ang="0">
                <a:pos x="720" y="1872"/>
              </a:cxn>
            </a:cxnLst>
            <a:rect l="0" t="0" r="r" b="b"/>
            <a:pathLst>
              <a:path w="1224" h="1872">
                <a:moveTo>
                  <a:pt x="0" y="0"/>
                </a:moveTo>
                <a:cubicBezTo>
                  <a:pt x="332" y="20"/>
                  <a:pt x="664" y="40"/>
                  <a:pt x="864" y="192"/>
                </a:cubicBezTo>
                <a:cubicBezTo>
                  <a:pt x="1064" y="344"/>
                  <a:pt x="1224" y="632"/>
                  <a:pt x="1200" y="912"/>
                </a:cubicBezTo>
                <a:cubicBezTo>
                  <a:pt x="1176" y="1192"/>
                  <a:pt x="800" y="1712"/>
                  <a:pt x="720" y="1872"/>
                </a:cubicBezTo>
              </a:path>
            </a:pathLst>
          </a:custGeom>
          <a:noFill/>
          <a:ln w="38100" cmpd="sng">
            <a:solidFill>
              <a:schemeClr val="tx1"/>
            </a:solidFill>
            <a:round/>
            <a:headEnd type="none" w="med" len="med"/>
            <a:tailEnd type="triangle" w="med" len="med"/>
          </a:ln>
          <a:effectLst/>
        </p:spPr>
        <p:txBody>
          <a:bodyPr wrap="none" anchor="ctr"/>
          <a:lstStyle/>
          <a:p>
            <a:endParaRPr lang="en-US"/>
          </a:p>
        </p:txBody>
      </p:sp>
      <p:sp>
        <p:nvSpPr>
          <p:cNvPr id="15" name="Slide Number Placeholder 14"/>
          <p:cNvSpPr>
            <a:spLocks noGrp="1"/>
          </p:cNvSpPr>
          <p:nvPr>
            <p:ph type="sldNum" sz="quarter" idx="12"/>
          </p:nvPr>
        </p:nvSpPr>
        <p:spPr/>
        <p:txBody>
          <a:bodyPr/>
          <a:lstStyle/>
          <a:p>
            <a:pPr>
              <a:defRPr/>
            </a:pPr>
            <a:fld id="{909598B6-D4FE-4DA4-896D-71D414F5CE36}" type="slidenum">
              <a:rPr lang="en-US" smtClean="0"/>
              <a:pPr>
                <a:defRPr/>
              </a:pPr>
              <a:t>18</a:t>
            </a:fld>
            <a:endParaRPr lang="en-US"/>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5" name="Rectangle 3"/>
          <p:cNvSpPr>
            <a:spLocks noChangeArrowheads="1"/>
          </p:cNvSpPr>
          <p:nvPr/>
        </p:nvSpPr>
        <p:spPr bwMode="auto">
          <a:xfrm>
            <a:off x="3124200" y="4038600"/>
            <a:ext cx="2616200" cy="1524000"/>
          </a:xfrm>
          <a:prstGeom prst="rect">
            <a:avLst/>
          </a:prstGeom>
          <a:noFill/>
          <a:ln w="50800">
            <a:solidFill>
              <a:schemeClr val="tx1"/>
            </a:solidFill>
            <a:miter lim="800000"/>
            <a:headEnd/>
            <a:tailEnd/>
          </a:ln>
          <a:effectLst/>
        </p:spPr>
        <p:txBody>
          <a:bodyPr wrap="none" anchor="ctr"/>
          <a:lstStyle/>
          <a:p>
            <a:endParaRPr lang="en-US" dirty="0"/>
          </a:p>
        </p:txBody>
      </p:sp>
      <p:sp>
        <p:nvSpPr>
          <p:cNvPr id="125956" name="Rectangle 4"/>
          <p:cNvSpPr>
            <a:spLocks noChangeArrowheads="1"/>
          </p:cNvSpPr>
          <p:nvPr/>
        </p:nvSpPr>
        <p:spPr bwMode="auto">
          <a:xfrm>
            <a:off x="914400" y="990600"/>
            <a:ext cx="7924800" cy="708528"/>
          </a:xfrm>
          <a:prstGeom prst="rect">
            <a:avLst/>
          </a:prstGeom>
          <a:noFill/>
          <a:ln w="9525">
            <a:noFill/>
            <a:miter lim="800000"/>
            <a:headEnd/>
            <a:tailEnd/>
          </a:ln>
          <a:effectLst/>
        </p:spPr>
        <p:txBody>
          <a:bodyPr wrap="square" lIns="92075" tIns="46038" rIns="92075" bIns="46038">
            <a:spAutoFit/>
          </a:bodyPr>
          <a:lstStyle/>
          <a:p>
            <a:pPr algn="just" eaLnBrk="0" hangingPunct="0"/>
            <a:r>
              <a:rPr lang="en-US" sz="2000" dirty="0">
                <a:latin typeface="Times New Roman" pitchFamily="18" charset="0"/>
                <a:cs typeface="Times New Roman" pitchFamily="18" charset="0"/>
              </a:rPr>
              <a:t>A point is assigned a unique region code depending on the </a:t>
            </a:r>
            <a:r>
              <a:rPr lang="en-US" sz="2000" dirty="0" smtClean="0">
                <a:latin typeface="Times New Roman" pitchFamily="18" charset="0"/>
                <a:cs typeface="Times New Roman" pitchFamily="18" charset="0"/>
              </a:rPr>
              <a:t>location of </a:t>
            </a:r>
            <a:r>
              <a:rPr lang="en-US" sz="2000" dirty="0">
                <a:latin typeface="Times New Roman" pitchFamily="18" charset="0"/>
                <a:cs typeface="Times New Roman" pitchFamily="18" charset="0"/>
              </a:rPr>
              <a:t>the point with respect to the window.</a:t>
            </a:r>
          </a:p>
        </p:txBody>
      </p:sp>
      <p:sp>
        <p:nvSpPr>
          <p:cNvPr id="125957" name="Line 5"/>
          <p:cNvSpPr>
            <a:spLocks noChangeShapeType="1"/>
          </p:cNvSpPr>
          <p:nvPr/>
        </p:nvSpPr>
        <p:spPr bwMode="auto">
          <a:xfrm flipH="1">
            <a:off x="1981200" y="4038600"/>
            <a:ext cx="11430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125958" name="Line 6"/>
          <p:cNvSpPr>
            <a:spLocks noChangeShapeType="1"/>
          </p:cNvSpPr>
          <p:nvPr/>
        </p:nvSpPr>
        <p:spPr bwMode="auto">
          <a:xfrm flipH="1">
            <a:off x="2057400" y="5562600"/>
            <a:ext cx="10668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125959" name="Line 7"/>
          <p:cNvSpPr>
            <a:spLocks noChangeShapeType="1"/>
          </p:cNvSpPr>
          <p:nvPr/>
        </p:nvSpPr>
        <p:spPr bwMode="auto">
          <a:xfrm flipH="1">
            <a:off x="5791200" y="4038600"/>
            <a:ext cx="11430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125960" name="Line 8"/>
          <p:cNvSpPr>
            <a:spLocks noChangeShapeType="1"/>
          </p:cNvSpPr>
          <p:nvPr/>
        </p:nvSpPr>
        <p:spPr bwMode="auto">
          <a:xfrm flipH="1">
            <a:off x="5715000" y="5562600"/>
            <a:ext cx="12192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125961" name="Line 9"/>
          <p:cNvSpPr>
            <a:spLocks noChangeShapeType="1"/>
          </p:cNvSpPr>
          <p:nvPr/>
        </p:nvSpPr>
        <p:spPr bwMode="auto">
          <a:xfrm flipV="1">
            <a:off x="3124200" y="3200400"/>
            <a:ext cx="0" cy="83820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125962" name="Line 10"/>
          <p:cNvSpPr>
            <a:spLocks noChangeShapeType="1"/>
          </p:cNvSpPr>
          <p:nvPr/>
        </p:nvSpPr>
        <p:spPr bwMode="auto">
          <a:xfrm flipV="1">
            <a:off x="5791200" y="3124200"/>
            <a:ext cx="0" cy="91440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125963" name="Line 11"/>
          <p:cNvSpPr>
            <a:spLocks noChangeShapeType="1"/>
          </p:cNvSpPr>
          <p:nvPr/>
        </p:nvSpPr>
        <p:spPr bwMode="auto">
          <a:xfrm flipV="1">
            <a:off x="3124200" y="5562600"/>
            <a:ext cx="0" cy="68580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125964" name="Line 12"/>
          <p:cNvSpPr>
            <a:spLocks noChangeShapeType="1"/>
          </p:cNvSpPr>
          <p:nvPr/>
        </p:nvSpPr>
        <p:spPr bwMode="auto">
          <a:xfrm flipV="1">
            <a:off x="5715000" y="5562600"/>
            <a:ext cx="0" cy="685800"/>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125965" name="Rectangle 13"/>
          <p:cNvSpPr>
            <a:spLocks noChangeArrowheads="1"/>
          </p:cNvSpPr>
          <p:nvPr/>
        </p:nvSpPr>
        <p:spPr bwMode="auto">
          <a:xfrm>
            <a:off x="2057400" y="32766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1001</a:t>
            </a:r>
          </a:p>
        </p:txBody>
      </p:sp>
      <p:sp>
        <p:nvSpPr>
          <p:cNvPr id="125966" name="Rectangle 14"/>
          <p:cNvSpPr>
            <a:spLocks noChangeArrowheads="1"/>
          </p:cNvSpPr>
          <p:nvPr/>
        </p:nvSpPr>
        <p:spPr bwMode="auto">
          <a:xfrm>
            <a:off x="4038600" y="32766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1000</a:t>
            </a:r>
          </a:p>
        </p:txBody>
      </p:sp>
      <p:sp>
        <p:nvSpPr>
          <p:cNvPr id="125967" name="Rectangle 15"/>
          <p:cNvSpPr>
            <a:spLocks noChangeArrowheads="1"/>
          </p:cNvSpPr>
          <p:nvPr/>
        </p:nvSpPr>
        <p:spPr bwMode="auto">
          <a:xfrm>
            <a:off x="6172200" y="32766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1010</a:t>
            </a:r>
          </a:p>
        </p:txBody>
      </p:sp>
      <p:sp>
        <p:nvSpPr>
          <p:cNvPr id="125968" name="Rectangle 16"/>
          <p:cNvSpPr>
            <a:spLocks noChangeArrowheads="1"/>
          </p:cNvSpPr>
          <p:nvPr/>
        </p:nvSpPr>
        <p:spPr bwMode="auto">
          <a:xfrm>
            <a:off x="1981200" y="45720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0001</a:t>
            </a:r>
          </a:p>
        </p:txBody>
      </p:sp>
      <p:sp>
        <p:nvSpPr>
          <p:cNvPr id="125969" name="Rectangle 17"/>
          <p:cNvSpPr>
            <a:spLocks noChangeArrowheads="1"/>
          </p:cNvSpPr>
          <p:nvPr/>
        </p:nvSpPr>
        <p:spPr bwMode="auto">
          <a:xfrm>
            <a:off x="3962400" y="44958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dirty="0"/>
              <a:t>0000</a:t>
            </a:r>
          </a:p>
        </p:txBody>
      </p:sp>
      <p:sp>
        <p:nvSpPr>
          <p:cNvPr id="125970" name="Rectangle 18"/>
          <p:cNvSpPr>
            <a:spLocks noChangeArrowheads="1"/>
          </p:cNvSpPr>
          <p:nvPr/>
        </p:nvSpPr>
        <p:spPr bwMode="auto">
          <a:xfrm>
            <a:off x="6172200" y="45720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0010</a:t>
            </a:r>
          </a:p>
        </p:txBody>
      </p:sp>
      <p:sp>
        <p:nvSpPr>
          <p:cNvPr id="125971" name="Rectangle 19"/>
          <p:cNvSpPr>
            <a:spLocks noChangeArrowheads="1"/>
          </p:cNvSpPr>
          <p:nvPr/>
        </p:nvSpPr>
        <p:spPr bwMode="auto">
          <a:xfrm>
            <a:off x="1981200" y="59436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0101</a:t>
            </a:r>
          </a:p>
        </p:txBody>
      </p:sp>
      <p:sp>
        <p:nvSpPr>
          <p:cNvPr id="125972" name="Rectangle 20"/>
          <p:cNvSpPr>
            <a:spLocks noChangeArrowheads="1"/>
          </p:cNvSpPr>
          <p:nvPr/>
        </p:nvSpPr>
        <p:spPr bwMode="auto">
          <a:xfrm>
            <a:off x="4114800" y="59436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0100</a:t>
            </a:r>
          </a:p>
        </p:txBody>
      </p:sp>
      <p:sp>
        <p:nvSpPr>
          <p:cNvPr id="125973" name="Rectangle 21"/>
          <p:cNvSpPr>
            <a:spLocks noChangeArrowheads="1"/>
          </p:cNvSpPr>
          <p:nvPr/>
        </p:nvSpPr>
        <p:spPr bwMode="auto">
          <a:xfrm>
            <a:off x="6096000" y="59436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0110</a:t>
            </a:r>
          </a:p>
        </p:txBody>
      </p:sp>
      <p:sp>
        <p:nvSpPr>
          <p:cNvPr id="125975" name="Text Box 23"/>
          <p:cNvSpPr txBox="1">
            <a:spLocks noChangeArrowheads="1"/>
          </p:cNvSpPr>
          <p:nvPr/>
        </p:nvSpPr>
        <p:spPr bwMode="auto">
          <a:xfrm>
            <a:off x="3505200" y="5029200"/>
            <a:ext cx="1954213" cy="396875"/>
          </a:xfrm>
          <a:prstGeom prst="rect">
            <a:avLst/>
          </a:prstGeom>
          <a:noFill/>
          <a:ln w="12700">
            <a:noFill/>
            <a:miter lim="800000"/>
            <a:headEnd type="none" w="sm" len="sm"/>
            <a:tailEnd type="none" w="sm" len="sm"/>
          </a:ln>
          <a:effectLst/>
        </p:spPr>
        <p:txBody>
          <a:bodyPr wrap="none">
            <a:spAutoFit/>
          </a:bodyPr>
          <a:lstStyle/>
          <a:p>
            <a:pPr eaLnBrk="0" hangingPunct="0"/>
            <a:r>
              <a:rPr lang="en-US" sz="2000"/>
              <a:t>Clipping window</a:t>
            </a:r>
          </a:p>
        </p:txBody>
      </p:sp>
      <p:sp>
        <p:nvSpPr>
          <p:cNvPr id="125976" name="Rectangle 24"/>
          <p:cNvSpPr>
            <a:spLocks noChangeArrowheads="1"/>
          </p:cNvSpPr>
          <p:nvPr/>
        </p:nvSpPr>
        <p:spPr bwMode="auto">
          <a:xfrm>
            <a:off x="2667000" y="1905000"/>
            <a:ext cx="3352800" cy="762000"/>
          </a:xfrm>
          <a:prstGeom prst="rect">
            <a:avLst/>
          </a:prstGeom>
          <a:noFill/>
          <a:ln w="12700">
            <a:solidFill>
              <a:schemeClr val="tx1"/>
            </a:solidFill>
            <a:miter lim="800000"/>
            <a:headEnd type="none" w="sm" len="sm"/>
            <a:tailEnd type="none" w="sm" len="sm"/>
          </a:ln>
          <a:effectLst/>
        </p:spPr>
        <p:txBody>
          <a:bodyPr wrap="none" anchor="ctr"/>
          <a:lstStyle/>
          <a:p>
            <a:pPr algn="ctr"/>
            <a:endParaRPr lang="en-US"/>
          </a:p>
        </p:txBody>
      </p:sp>
      <p:sp>
        <p:nvSpPr>
          <p:cNvPr id="125977" name="Line 25"/>
          <p:cNvSpPr>
            <a:spLocks noChangeShapeType="1"/>
          </p:cNvSpPr>
          <p:nvPr/>
        </p:nvSpPr>
        <p:spPr bwMode="auto">
          <a:xfrm>
            <a:off x="3505200" y="1905000"/>
            <a:ext cx="0" cy="762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5978" name="Line 26"/>
          <p:cNvSpPr>
            <a:spLocks noChangeShapeType="1"/>
          </p:cNvSpPr>
          <p:nvPr/>
        </p:nvSpPr>
        <p:spPr bwMode="auto">
          <a:xfrm>
            <a:off x="4419600" y="1905000"/>
            <a:ext cx="0" cy="762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5979" name="Line 27"/>
          <p:cNvSpPr>
            <a:spLocks noChangeShapeType="1"/>
          </p:cNvSpPr>
          <p:nvPr/>
        </p:nvSpPr>
        <p:spPr bwMode="auto">
          <a:xfrm>
            <a:off x="5257800" y="1905000"/>
            <a:ext cx="0" cy="762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5981" name="Text Box 29"/>
          <p:cNvSpPr txBox="1">
            <a:spLocks noChangeArrowheads="1"/>
          </p:cNvSpPr>
          <p:nvPr/>
        </p:nvSpPr>
        <p:spPr bwMode="auto">
          <a:xfrm>
            <a:off x="3822700" y="2041525"/>
            <a:ext cx="354013" cy="396875"/>
          </a:xfrm>
          <a:prstGeom prst="rect">
            <a:avLst/>
          </a:prstGeom>
          <a:noFill/>
          <a:ln w="12700">
            <a:noFill/>
            <a:miter lim="800000"/>
            <a:headEnd type="none" w="sm" len="sm"/>
            <a:tailEnd type="none" w="sm" len="sm"/>
          </a:ln>
          <a:effectLst/>
        </p:spPr>
        <p:txBody>
          <a:bodyPr wrap="none">
            <a:spAutoFit/>
          </a:bodyPr>
          <a:lstStyle/>
          <a:p>
            <a:pPr eaLnBrk="0" hangingPunct="0"/>
            <a:r>
              <a:rPr lang="en-US" sz="2000" dirty="0"/>
              <a:t>B</a:t>
            </a:r>
          </a:p>
        </p:txBody>
      </p:sp>
      <p:sp>
        <p:nvSpPr>
          <p:cNvPr id="125982" name="Text Box 30"/>
          <p:cNvSpPr txBox="1">
            <a:spLocks noChangeArrowheads="1"/>
          </p:cNvSpPr>
          <p:nvPr/>
        </p:nvSpPr>
        <p:spPr bwMode="auto">
          <a:xfrm>
            <a:off x="4572000" y="2041525"/>
            <a:ext cx="354013" cy="396875"/>
          </a:xfrm>
          <a:prstGeom prst="rect">
            <a:avLst/>
          </a:prstGeom>
          <a:noFill/>
          <a:ln w="12700">
            <a:noFill/>
            <a:miter lim="800000"/>
            <a:headEnd type="none" w="sm" len="sm"/>
            <a:tailEnd type="none" w="sm" len="sm"/>
          </a:ln>
          <a:effectLst/>
        </p:spPr>
        <p:txBody>
          <a:bodyPr wrap="none">
            <a:spAutoFit/>
          </a:bodyPr>
          <a:lstStyle/>
          <a:p>
            <a:pPr eaLnBrk="0" hangingPunct="0"/>
            <a:r>
              <a:rPr lang="en-US" sz="2000" dirty="0"/>
              <a:t>R</a:t>
            </a:r>
          </a:p>
        </p:txBody>
      </p:sp>
      <p:sp>
        <p:nvSpPr>
          <p:cNvPr id="125983" name="Text Box 31"/>
          <p:cNvSpPr txBox="1">
            <a:spLocks noChangeArrowheads="1"/>
          </p:cNvSpPr>
          <p:nvPr/>
        </p:nvSpPr>
        <p:spPr bwMode="auto">
          <a:xfrm>
            <a:off x="5499100" y="2041525"/>
            <a:ext cx="339725" cy="396875"/>
          </a:xfrm>
          <a:prstGeom prst="rect">
            <a:avLst/>
          </a:prstGeom>
          <a:noFill/>
          <a:ln w="12700">
            <a:noFill/>
            <a:miter lim="800000"/>
            <a:headEnd type="none" w="sm" len="sm"/>
            <a:tailEnd type="none" w="sm" len="sm"/>
          </a:ln>
          <a:effectLst/>
        </p:spPr>
        <p:txBody>
          <a:bodyPr wrap="none">
            <a:spAutoFit/>
          </a:bodyPr>
          <a:lstStyle/>
          <a:p>
            <a:pPr eaLnBrk="0" hangingPunct="0"/>
            <a:r>
              <a:rPr lang="en-US" sz="2000"/>
              <a:t>L</a:t>
            </a:r>
          </a:p>
        </p:txBody>
      </p:sp>
      <p:sp>
        <p:nvSpPr>
          <p:cNvPr id="125984" name="Rectangle 32"/>
          <p:cNvSpPr>
            <a:spLocks noChangeArrowheads="1"/>
          </p:cNvSpPr>
          <p:nvPr/>
        </p:nvSpPr>
        <p:spPr bwMode="auto">
          <a:xfrm>
            <a:off x="2362200" y="609600"/>
            <a:ext cx="4419600" cy="457200"/>
          </a:xfrm>
          <a:prstGeom prst="rect">
            <a:avLst/>
          </a:prstGeom>
          <a:noFill/>
          <a:ln w="9525">
            <a:noFill/>
            <a:miter lim="800000"/>
            <a:headEnd/>
            <a:tailEnd/>
          </a:ln>
          <a:effectLst/>
        </p:spPr>
        <p:txBody>
          <a:bodyPr lIns="92075" tIns="46038" rIns="92075" bIns="46038" anchor="ctr"/>
          <a:lstStyle/>
          <a:p>
            <a:pPr algn="ctr">
              <a:lnSpc>
                <a:spcPct val="70000"/>
              </a:lnSpc>
            </a:pPr>
            <a:r>
              <a:rPr kumimoji="0" lang="en-US" sz="2400" b="1" dirty="0">
                <a:solidFill>
                  <a:schemeClr val="tx2"/>
                </a:solidFill>
                <a:latin typeface="Times New Roman" pitchFamily="18" charset="0"/>
                <a:cs typeface="Times New Roman" pitchFamily="18" charset="0"/>
              </a:rPr>
              <a:t>Region Codes</a:t>
            </a:r>
          </a:p>
        </p:txBody>
      </p:sp>
      <p:sp>
        <p:nvSpPr>
          <p:cNvPr id="125985" name="Text Box 33"/>
          <p:cNvSpPr txBox="1">
            <a:spLocks noChangeArrowheads="1"/>
          </p:cNvSpPr>
          <p:nvPr/>
        </p:nvSpPr>
        <p:spPr bwMode="auto">
          <a:xfrm>
            <a:off x="2871787" y="2057400"/>
            <a:ext cx="404813" cy="457200"/>
          </a:xfrm>
          <a:prstGeom prst="rect">
            <a:avLst/>
          </a:prstGeom>
          <a:noFill/>
          <a:ln w="9525">
            <a:noFill/>
            <a:miter lim="800000"/>
            <a:headEnd/>
            <a:tailEnd/>
          </a:ln>
          <a:effectLst/>
        </p:spPr>
        <p:txBody>
          <a:bodyPr wrap="none">
            <a:spAutoFit/>
          </a:bodyPr>
          <a:lstStyle/>
          <a:p>
            <a:r>
              <a:rPr lang="en-US" dirty="0"/>
              <a:t>A</a:t>
            </a:r>
          </a:p>
        </p:txBody>
      </p:sp>
      <p:sp>
        <p:nvSpPr>
          <p:cNvPr id="31" name="Slide Number Placeholder 30"/>
          <p:cNvSpPr>
            <a:spLocks noGrp="1"/>
          </p:cNvSpPr>
          <p:nvPr>
            <p:ph type="sldNum" sz="quarter" idx="12"/>
          </p:nvPr>
        </p:nvSpPr>
        <p:spPr/>
        <p:txBody>
          <a:bodyPr/>
          <a:lstStyle/>
          <a:p>
            <a:fld id="{68F82A5B-10F6-41ED-9A2B-03224D407F06}"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315200" cy="609600"/>
          </a:xfrm>
        </p:spPr>
        <p:txBody>
          <a:bodyPr/>
          <a:lstStyle/>
          <a:p>
            <a:r>
              <a:rPr lang="en-US" dirty="0" smtClean="0">
                <a:solidFill>
                  <a:srgbClr val="FF0000"/>
                </a:solidFill>
                <a:latin typeface="Times New Roman" pitchFamily="18" charset="0"/>
                <a:cs typeface="Times New Roman" pitchFamily="18" charset="0"/>
              </a:rPr>
              <a:t>Introduction</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524000"/>
            <a:ext cx="8610600" cy="4572000"/>
          </a:xfrm>
        </p:spPr>
        <p:txBody>
          <a:bodyPr>
            <a:noAutofit/>
          </a:bodyPr>
          <a:lstStyle/>
          <a:p>
            <a:pPr algn="just"/>
            <a:r>
              <a:rPr lang="en-US" sz="2000" dirty="0" smtClean="0">
                <a:latin typeface="Times New Roman" pitchFamily="18" charset="0"/>
                <a:cs typeface="Times New Roman" pitchFamily="18" charset="0"/>
              </a:rPr>
              <a:t>Clipping refers to the removal of part of a scene. A technique which divides each element of the picture into visible &amp; invisible portions, allowing the invisible portion to be discarded is called clipping.</a:t>
            </a:r>
          </a:p>
          <a:p>
            <a:pPr algn="just"/>
            <a:r>
              <a:rPr lang="en-US" sz="2000" dirty="0" smtClean="0">
                <a:latin typeface="Times New Roman" pitchFamily="18" charset="0"/>
                <a:cs typeface="Times New Roman" pitchFamily="18" charset="0"/>
              </a:rPr>
              <a:t>Internal clipping removes parts of a picture outside a given region &amp; External clipping removes parts inside a region. </a:t>
            </a:r>
          </a:p>
          <a:p>
            <a:pPr algn="just"/>
            <a:r>
              <a:rPr lang="en-US" sz="2000" dirty="0" smtClean="0">
                <a:latin typeface="Times New Roman" pitchFamily="18" charset="0"/>
                <a:cs typeface="Times New Roman" pitchFamily="18" charset="0"/>
              </a:rPr>
              <a:t>We'll explore internal clipping, but external clipping can almost always be accomplished as a by-product.</a:t>
            </a:r>
          </a:p>
          <a:p>
            <a:pPr algn="just"/>
            <a:r>
              <a:rPr lang="en-US" sz="2000" b="1" dirty="0" smtClean="0">
                <a:latin typeface="Times New Roman" pitchFamily="18" charset="0"/>
                <a:cs typeface="Times New Roman" pitchFamily="18" charset="0"/>
              </a:rPr>
              <a:t>Types of Clipping: </a:t>
            </a:r>
            <a:r>
              <a:rPr lang="en-US" sz="2000" i="1" dirty="0" smtClean="0">
                <a:latin typeface="Times New Roman" pitchFamily="18" charset="0"/>
                <a:cs typeface="Times New Roman" pitchFamily="18" charset="0"/>
              </a:rPr>
              <a:t>Point</a:t>
            </a:r>
            <a:r>
              <a:rPr lang="en-US" sz="2000" dirty="0" smtClean="0">
                <a:latin typeface="Times New Roman" pitchFamily="18" charset="0"/>
                <a:cs typeface="Times New Roman" pitchFamily="18" charset="0"/>
              </a:rPr>
              <a:t> Clipping, </a:t>
            </a:r>
            <a:r>
              <a:rPr lang="en-US" sz="2000" i="1" dirty="0" smtClean="0">
                <a:latin typeface="Times New Roman" pitchFamily="18" charset="0"/>
                <a:cs typeface="Times New Roman" pitchFamily="18" charset="0"/>
              </a:rPr>
              <a:t>line </a:t>
            </a:r>
            <a:r>
              <a:rPr lang="en-US" sz="2000" dirty="0" smtClean="0">
                <a:latin typeface="Times New Roman" pitchFamily="18" charset="0"/>
                <a:cs typeface="Times New Roman" pitchFamily="18" charset="0"/>
              </a:rPr>
              <a:t>clipping and </a:t>
            </a:r>
            <a:r>
              <a:rPr lang="en-US" sz="2000" i="1" dirty="0" smtClean="0">
                <a:latin typeface="Times New Roman" pitchFamily="18" charset="0"/>
                <a:cs typeface="Times New Roman" pitchFamily="18" charset="0"/>
              </a:rPr>
              <a:t>polygon clipping. </a:t>
            </a:r>
          </a:p>
          <a:p>
            <a:pPr algn="just"/>
            <a:r>
              <a:rPr lang="en-US" sz="2000" dirty="0" smtClean="0">
                <a:latin typeface="Times New Roman" pitchFamily="18" charset="0"/>
                <a:cs typeface="Times New Roman" pitchFamily="18" charset="0"/>
              </a:rPr>
              <a:t>A line clipping algorithms takes as input two endpoints of line segment and returns one (or more) line segments. </a:t>
            </a:r>
          </a:p>
          <a:p>
            <a:pPr algn="just"/>
            <a:r>
              <a:rPr lang="en-US" sz="2000" dirty="0" smtClean="0">
                <a:latin typeface="Times New Roman" pitchFamily="18" charset="0"/>
                <a:cs typeface="Times New Roman" pitchFamily="18" charset="0"/>
              </a:rPr>
              <a:t>A polygon clipper takes as input the vertices of a polygon and returns one (or more) polygons.</a:t>
            </a:r>
          </a:p>
          <a:p>
            <a:pPr algn="just"/>
            <a:r>
              <a:rPr lang="en-US" sz="2000" dirty="0" smtClean="0">
                <a:latin typeface="Times New Roman" pitchFamily="18" charset="0"/>
                <a:cs typeface="Times New Roman" pitchFamily="18" charset="0"/>
              </a:rPr>
              <a:t>The algorithms that perform the job of clipping are called clipping algorithms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dirty="0" smtClean="0">
                <a:latin typeface="Times New Roman" pitchFamily="18" charset="0"/>
                <a:cs typeface="Times New Roman" pitchFamily="18" charset="0"/>
              </a:rPr>
              <a:t>Cohen-Sutherland Line Clipping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447800"/>
            <a:ext cx="8382000" cy="4495800"/>
          </a:xfrm>
        </p:spPr>
        <p:txBody>
          <a:bodyPr>
            <a:normAutofit fontScale="92500" lnSpcReduction="20000"/>
          </a:bodyPr>
          <a:lstStyle/>
          <a:p>
            <a:pPr algn="just"/>
            <a:r>
              <a:rPr lang="en-US" altLang="zh-TW" sz="2200" dirty="0" smtClean="0">
                <a:latin typeface="Times New Roman" pitchFamily="18" charset="0"/>
                <a:cs typeface="Times New Roman" pitchFamily="18" charset="0"/>
              </a:rPr>
              <a:t>Extend the window’s sides to infinity and break up space into 9 regions.</a:t>
            </a:r>
          </a:p>
          <a:p>
            <a:pPr algn="just"/>
            <a:r>
              <a:rPr lang="en-US" altLang="zh-TW" sz="2200" dirty="0" smtClean="0">
                <a:latin typeface="Times New Roman" pitchFamily="18" charset="0"/>
                <a:cs typeface="Times New Roman" pitchFamily="18" charset="0"/>
              </a:rPr>
              <a:t>Each region is assigned a 4-bit binary out code, b</a:t>
            </a:r>
            <a:r>
              <a:rPr lang="en-US" altLang="zh-TW" sz="2200" baseline="-25000" dirty="0" smtClean="0">
                <a:latin typeface="Times New Roman" pitchFamily="18" charset="0"/>
                <a:cs typeface="Times New Roman" pitchFamily="18" charset="0"/>
              </a:rPr>
              <a:t>1</a:t>
            </a:r>
            <a:r>
              <a:rPr lang="en-US" altLang="zh-TW" sz="2200" dirty="0" smtClean="0">
                <a:latin typeface="Times New Roman" pitchFamily="18" charset="0"/>
                <a:cs typeface="Times New Roman" pitchFamily="18" charset="0"/>
              </a:rPr>
              <a:t>b</a:t>
            </a:r>
            <a:r>
              <a:rPr lang="en-US" altLang="zh-TW" sz="2200" baseline="-25000" dirty="0" smtClean="0">
                <a:latin typeface="Times New Roman" pitchFamily="18" charset="0"/>
                <a:cs typeface="Times New Roman" pitchFamily="18" charset="0"/>
              </a:rPr>
              <a:t>2</a:t>
            </a:r>
            <a:r>
              <a:rPr lang="en-US" altLang="zh-TW" sz="2200" dirty="0" smtClean="0">
                <a:latin typeface="Times New Roman" pitchFamily="18" charset="0"/>
                <a:cs typeface="Times New Roman" pitchFamily="18" charset="0"/>
              </a:rPr>
              <a:t>b</a:t>
            </a:r>
            <a:r>
              <a:rPr lang="en-US" altLang="zh-TW" sz="2200" baseline="-25000" dirty="0" smtClean="0">
                <a:latin typeface="Times New Roman" pitchFamily="18" charset="0"/>
                <a:cs typeface="Times New Roman" pitchFamily="18" charset="0"/>
              </a:rPr>
              <a:t>3</a:t>
            </a:r>
            <a:r>
              <a:rPr lang="en-US" altLang="zh-TW" sz="2200" dirty="0" smtClean="0">
                <a:latin typeface="Times New Roman" pitchFamily="18" charset="0"/>
                <a:cs typeface="Times New Roman" pitchFamily="18" charset="0"/>
              </a:rPr>
              <a:t>b</a:t>
            </a:r>
            <a:r>
              <a:rPr lang="en-US" altLang="zh-TW" sz="2200" baseline="-25000" dirty="0" smtClean="0">
                <a:latin typeface="Times New Roman" pitchFamily="18" charset="0"/>
                <a:cs typeface="Times New Roman" pitchFamily="18" charset="0"/>
              </a:rPr>
              <a:t>4</a:t>
            </a:r>
            <a:r>
              <a:rPr lang="en-US" altLang="zh-TW" sz="2200" dirty="0" smtClean="0">
                <a:latin typeface="Times New Roman" pitchFamily="18" charset="0"/>
                <a:cs typeface="Times New Roman" pitchFamily="18" charset="0"/>
              </a:rPr>
              <a:t>, as follows. </a:t>
            </a:r>
            <a:endParaRPr lang="en-US" altLang="zh-TW" sz="2200" baseline="-250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smtClean="0"/>
          </a:p>
          <a:p>
            <a:endParaRPr lang="en-US" dirty="0" smtClean="0"/>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Bit 1: End point is above the window if y&gt;</a:t>
            </a:r>
            <a:r>
              <a:rPr lang="en-US" sz="1900" dirty="0" err="1" smtClean="0">
                <a:latin typeface="Times New Roman" pitchFamily="18" charset="0"/>
                <a:cs typeface="Times New Roman" pitchFamily="18" charset="0"/>
              </a:rPr>
              <a:t>y</a:t>
            </a:r>
            <a:r>
              <a:rPr lang="en-US" sz="1100" dirty="0" err="1" smtClean="0">
                <a:latin typeface="Times New Roman" pitchFamily="18" charset="0"/>
                <a:cs typeface="Times New Roman" pitchFamily="18" charset="0"/>
              </a:rPr>
              <a:t>max</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Bit 2: End point is below the window if y&lt;</a:t>
            </a:r>
            <a:r>
              <a:rPr lang="en-US" sz="1900" dirty="0" err="1" smtClean="0">
                <a:latin typeface="Times New Roman" pitchFamily="18" charset="0"/>
                <a:cs typeface="Times New Roman" pitchFamily="18" charset="0"/>
              </a:rPr>
              <a:t>y</a:t>
            </a:r>
            <a:r>
              <a:rPr lang="en-US" sz="1100" dirty="0" err="1" smtClean="0">
                <a:latin typeface="Times New Roman" pitchFamily="18" charset="0"/>
                <a:cs typeface="Times New Roman" pitchFamily="18" charset="0"/>
              </a:rPr>
              <a:t>min</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Bit 3: End point is right of the window if x&gt;</a:t>
            </a:r>
            <a:r>
              <a:rPr lang="en-US" sz="1900" dirty="0" err="1" smtClean="0">
                <a:latin typeface="Times New Roman" pitchFamily="18" charset="0"/>
                <a:cs typeface="Times New Roman" pitchFamily="18" charset="0"/>
              </a:rPr>
              <a:t>x</a:t>
            </a:r>
            <a:r>
              <a:rPr lang="en-US" sz="1100" dirty="0" err="1" smtClean="0">
                <a:latin typeface="Times New Roman" pitchFamily="18" charset="0"/>
                <a:cs typeface="Times New Roman" pitchFamily="18" charset="0"/>
              </a:rPr>
              <a:t>max</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Bit 4: End point is left to the window if x&lt;</a:t>
            </a:r>
            <a:r>
              <a:rPr lang="en-US" sz="1900" dirty="0" err="1" smtClean="0">
                <a:latin typeface="Times New Roman" pitchFamily="18" charset="0"/>
                <a:cs typeface="Times New Roman" pitchFamily="18" charset="0"/>
              </a:rPr>
              <a:t>x</a:t>
            </a:r>
            <a:r>
              <a:rPr lang="en-US" sz="1100" dirty="0" err="1" smtClean="0">
                <a:latin typeface="Times New Roman" pitchFamily="18" charset="0"/>
                <a:cs typeface="Times New Roman" pitchFamily="18" charset="0"/>
              </a:rPr>
              <a:t>min</a:t>
            </a:r>
            <a:endParaRPr lang="en-US" sz="1900" dirty="0">
              <a:latin typeface="Times New Roman" pitchFamily="18" charset="0"/>
              <a:cs typeface="Times New Roman" pitchFamily="18" charset="0"/>
            </a:endParaRPr>
          </a:p>
        </p:txBody>
      </p:sp>
      <p:pic>
        <p:nvPicPr>
          <p:cNvPr id="4" name="Picture 7" descr="an07f06"/>
          <p:cNvPicPr>
            <a:picLocks noChangeAspect="1" noChangeArrowheads="1"/>
          </p:cNvPicPr>
          <p:nvPr/>
        </p:nvPicPr>
        <p:blipFill>
          <a:blip r:embed="rId3" cstate="print"/>
          <a:srcRect/>
          <a:stretch>
            <a:fillRect/>
          </a:stretch>
        </p:blipFill>
        <p:spPr bwMode="auto">
          <a:xfrm>
            <a:off x="381000" y="2438400"/>
            <a:ext cx="3505200" cy="1981200"/>
          </a:xfrm>
          <a:prstGeom prst="rect">
            <a:avLst/>
          </a:prstGeom>
          <a:noFill/>
        </p:spPr>
      </p:pic>
      <p:graphicFrame>
        <p:nvGraphicFramePr>
          <p:cNvPr id="132098" name="Object 2"/>
          <p:cNvGraphicFramePr>
            <a:graphicFrameLocks noChangeAspect="1"/>
          </p:cNvGraphicFramePr>
          <p:nvPr/>
        </p:nvGraphicFramePr>
        <p:xfrm>
          <a:off x="3886200" y="2566988"/>
          <a:ext cx="4953000" cy="1787525"/>
        </p:xfrm>
        <a:graphic>
          <a:graphicData uri="http://schemas.openxmlformats.org/presentationml/2006/ole">
            <mc:AlternateContent xmlns:mc="http://schemas.openxmlformats.org/markup-compatibility/2006">
              <mc:Choice xmlns:v="urn:schemas-microsoft-com:vml" Requires="v">
                <p:oleObj spid="_x0000_s132099" name="Equation" r:id="rId4" imgW="3365280" imgH="1218960" progId="">
                  <p:embed/>
                </p:oleObj>
              </mc:Choice>
              <mc:Fallback>
                <p:oleObj name="Equation" r:id="rId4" imgW="3365280" imgH="12189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566988"/>
                        <a:ext cx="4953000"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latin typeface="Times New Roman" pitchFamily="18" charset="0"/>
                <a:cs typeface="Times New Roman" pitchFamily="18" charset="0"/>
              </a:rPr>
              <a:t>Cohen-Sutherland Line Clipping</a:t>
            </a:r>
            <a:endParaRPr lang="en-US" dirty="0"/>
          </a:p>
        </p:txBody>
      </p:sp>
      <p:sp>
        <p:nvSpPr>
          <p:cNvPr id="3" name="Content Placeholder 2"/>
          <p:cNvSpPr>
            <a:spLocks noGrp="1"/>
          </p:cNvSpPr>
          <p:nvPr>
            <p:ph idx="1"/>
          </p:nvPr>
        </p:nvSpPr>
        <p:spPr>
          <a:xfrm>
            <a:off x="228600" y="1524000"/>
            <a:ext cx="8686800" cy="4495800"/>
          </a:xfrm>
        </p:spPr>
        <p:txBody>
          <a:bodyPr>
            <a:normAutofit/>
          </a:bodyPr>
          <a:lstStyle/>
          <a:p>
            <a:pPr algn="just"/>
            <a:r>
              <a:rPr lang="en-US" sz="2000" dirty="0" smtClean="0">
                <a:latin typeface="Times New Roman" pitchFamily="18" charset="0"/>
                <a:cs typeface="Times New Roman" pitchFamily="18" charset="0"/>
              </a:rPr>
              <a:t>Now, to perform Line clipping for various line segment which may reside inside the window region fully or partially, or may not even lie in the window region; we use the tool of logical AND between the region codes of the points lying on the line. </a:t>
            </a:r>
          </a:p>
          <a:p>
            <a:pPr algn="just">
              <a:buFont typeface="+mj-lt"/>
              <a:buAutoNum type="arabicPeriod"/>
            </a:pPr>
            <a:r>
              <a:rPr lang="en-US" sz="1800" dirty="0" smtClean="0">
                <a:solidFill>
                  <a:srgbClr val="FF0000"/>
                </a:solidFill>
                <a:latin typeface="Times New Roman" pitchFamily="18" charset="0"/>
                <a:cs typeface="Times New Roman" pitchFamily="18" charset="0"/>
              </a:rPr>
              <a:t>If  both the end point codes are 0000,the line is visible.</a:t>
            </a:r>
          </a:p>
          <a:p>
            <a:pPr algn="just">
              <a:buFont typeface="+mj-lt"/>
              <a:buAutoNum type="arabicPeriod"/>
            </a:pPr>
            <a:r>
              <a:rPr lang="en-US" sz="1800" dirty="0" smtClean="0">
                <a:solidFill>
                  <a:srgbClr val="FF0000"/>
                </a:solidFill>
                <a:latin typeface="Times New Roman" pitchFamily="18" charset="0"/>
                <a:cs typeface="Times New Roman" pitchFamily="18" charset="0"/>
              </a:rPr>
              <a:t>If  the logical AND of the endpoint codes is not 0000,the line segment is not visible.</a:t>
            </a:r>
          </a:p>
          <a:p>
            <a:pPr algn="just">
              <a:buFont typeface="+mj-lt"/>
              <a:buAutoNum type="arabicPeriod"/>
            </a:pPr>
            <a:r>
              <a:rPr lang="en-US" sz="1800" dirty="0" smtClean="0">
                <a:solidFill>
                  <a:srgbClr val="FF0000"/>
                </a:solidFill>
                <a:latin typeface="Times New Roman" pitchFamily="18" charset="0"/>
                <a:cs typeface="Times New Roman" pitchFamily="18" charset="0"/>
              </a:rPr>
              <a:t>If the logical AND of the endpoint codes is 0000,the line segment is clipping candidate.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latin typeface="Times New Roman" pitchFamily="18" charset="0"/>
                <a:cs typeface="Times New Roman" pitchFamily="18" charset="0"/>
              </a:rPr>
              <a:t>Cohen-Sutherland Line Clipping</a:t>
            </a:r>
            <a:endParaRPr lang="en-US" dirty="0"/>
          </a:p>
        </p:txBody>
      </p:sp>
      <p:pic>
        <p:nvPicPr>
          <p:cNvPr id="133124" name="Picture 4"/>
          <p:cNvPicPr>
            <a:picLocks noChangeAspect="1" noChangeArrowheads="1"/>
          </p:cNvPicPr>
          <p:nvPr/>
        </p:nvPicPr>
        <p:blipFill>
          <a:blip r:embed="rId2" cstate="print"/>
          <a:srcRect/>
          <a:stretch>
            <a:fillRect/>
          </a:stretch>
        </p:blipFill>
        <p:spPr bwMode="auto">
          <a:xfrm>
            <a:off x="1481138" y="566738"/>
            <a:ext cx="6181725" cy="572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971800" y="1219200"/>
            <a:ext cx="3810000" cy="609600"/>
          </a:xfrm>
        </p:spPr>
        <p:txBody>
          <a:bodyPr/>
          <a:lstStyle/>
          <a:p>
            <a:pPr algn="l"/>
            <a:r>
              <a:rPr lang="en-US" dirty="0"/>
              <a:t>Region Codes</a:t>
            </a:r>
          </a:p>
        </p:txBody>
      </p:sp>
      <p:sp>
        <p:nvSpPr>
          <p:cNvPr id="137221" name="Rectangle 5"/>
          <p:cNvSpPr>
            <a:spLocks noChangeArrowheads="1"/>
          </p:cNvSpPr>
          <p:nvPr/>
        </p:nvSpPr>
        <p:spPr bwMode="auto">
          <a:xfrm>
            <a:off x="2743200" y="1270000"/>
            <a:ext cx="2692400" cy="1320800"/>
          </a:xfrm>
          <a:prstGeom prst="rect">
            <a:avLst/>
          </a:prstGeom>
          <a:noFill/>
          <a:ln w="50800">
            <a:solidFill>
              <a:schemeClr val="tx1"/>
            </a:solidFill>
            <a:miter lim="800000"/>
            <a:headEnd/>
            <a:tailEnd/>
          </a:ln>
          <a:effectLst/>
        </p:spPr>
        <p:txBody>
          <a:bodyPr wrap="none" anchor="ctr"/>
          <a:lstStyle/>
          <a:p>
            <a:endParaRPr lang="en-US"/>
          </a:p>
        </p:txBody>
      </p:sp>
      <p:sp>
        <p:nvSpPr>
          <p:cNvPr id="137222" name="Line 6"/>
          <p:cNvSpPr>
            <a:spLocks noChangeShapeType="1"/>
          </p:cNvSpPr>
          <p:nvPr/>
        </p:nvSpPr>
        <p:spPr bwMode="auto">
          <a:xfrm flipV="1">
            <a:off x="4606925" y="736600"/>
            <a:ext cx="1981200" cy="1219200"/>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137223" name="Rectangle 7"/>
          <p:cNvSpPr>
            <a:spLocks noChangeArrowheads="1"/>
          </p:cNvSpPr>
          <p:nvPr/>
        </p:nvSpPr>
        <p:spPr bwMode="auto">
          <a:xfrm>
            <a:off x="3844925" y="18796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dirty="0"/>
              <a:t>0000</a:t>
            </a:r>
          </a:p>
        </p:txBody>
      </p:sp>
      <p:sp>
        <p:nvSpPr>
          <p:cNvPr id="137224" name="Rectangle 8"/>
          <p:cNvSpPr>
            <a:spLocks noChangeArrowheads="1"/>
          </p:cNvSpPr>
          <p:nvPr/>
        </p:nvSpPr>
        <p:spPr bwMode="auto">
          <a:xfrm>
            <a:off x="6740525" y="5842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1010</a:t>
            </a:r>
          </a:p>
        </p:txBody>
      </p:sp>
      <p:sp>
        <p:nvSpPr>
          <p:cNvPr id="137225" name="Oval 9"/>
          <p:cNvSpPr>
            <a:spLocks noChangeArrowheads="1"/>
          </p:cNvSpPr>
          <p:nvPr/>
        </p:nvSpPr>
        <p:spPr bwMode="auto">
          <a:xfrm>
            <a:off x="6435725" y="685800"/>
            <a:ext cx="228600" cy="2286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37226" name="Line 10"/>
          <p:cNvSpPr>
            <a:spLocks noChangeShapeType="1"/>
          </p:cNvSpPr>
          <p:nvPr/>
        </p:nvSpPr>
        <p:spPr bwMode="auto">
          <a:xfrm>
            <a:off x="5445125" y="457200"/>
            <a:ext cx="0" cy="3200400"/>
          </a:xfrm>
          <a:prstGeom prst="line">
            <a:avLst/>
          </a:prstGeom>
          <a:noFill/>
          <a:ln w="9525">
            <a:solidFill>
              <a:srgbClr val="FF0000"/>
            </a:solidFill>
            <a:round/>
            <a:headEnd/>
            <a:tailEnd/>
          </a:ln>
          <a:effectLst/>
        </p:spPr>
        <p:txBody>
          <a:bodyPr wrap="none" anchor="ctr"/>
          <a:lstStyle/>
          <a:p>
            <a:endParaRPr lang="en-US"/>
          </a:p>
        </p:txBody>
      </p:sp>
      <p:sp>
        <p:nvSpPr>
          <p:cNvPr id="137228" name="Rectangle 12"/>
          <p:cNvSpPr>
            <a:spLocks noChangeArrowheads="1"/>
          </p:cNvSpPr>
          <p:nvPr/>
        </p:nvSpPr>
        <p:spPr bwMode="auto">
          <a:xfrm>
            <a:off x="2743200" y="4343400"/>
            <a:ext cx="2692400" cy="1320800"/>
          </a:xfrm>
          <a:prstGeom prst="rect">
            <a:avLst/>
          </a:prstGeom>
          <a:noFill/>
          <a:ln w="50800">
            <a:solidFill>
              <a:schemeClr val="tx1"/>
            </a:solidFill>
            <a:miter lim="800000"/>
            <a:headEnd/>
            <a:tailEnd/>
          </a:ln>
          <a:effectLst/>
        </p:spPr>
        <p:txBody>
          <a:bodyPr wrap="none" anchor="ctr"/>
          <a:lstStyle/>
          <a:p>
            <a:endParaRPr lang="en-US"/>
          </a:p>
        </p:txBody>
      </p:sp>
      <p:sp>
        <p:nvSpPr>
          <p:cNvPr id="137229" name="Line 13"/>
          <p:cNvSpPr>
            <a:spLocks noChangeShapeType="1"/>
          </p:cNvSpPr>
          <p:nvPr/>
        </p:nvSpPr>
        <p:spPr bwMode="auto">
          <a:xfrm flipV="1">
            <a:off x="4606925" y="4495800"/>
            <a:ext cx="803275" cy="533400"/>
          </a:xfrm>
          <a:prstGeom prst="line">
            <a:avLst/>
          </a:prstGeom>
          <a:noFill/>
          <a:ln w="50800">
            <a:solidFill>
              <a:schemeClr val="tx2"/>
            </a:solidFill>
            <a:round/>
            <a:headEnd type="none" w="sm" len="sm"/>
            <a:tailEnd type="none" w="sm" len="sm"/>
          </a:ln>
          <a:effectLst/>
        </p:spPr>
        <p:txBody>
          <a:bodyPr wrap="none" anchor="ctr"/>
          <a:lstStyle/>
          <a:p>
            <a:endParaRPr lang="en-US"/>
          </a:p>
        </p:txBody>
      </p:sp>
      <p:sp>
        <p:nvSpPr>
          <p:cNvPr id="137230" name="Rectangle 14"/>
          <p:cNvSpPr>
            <a:spLocks noChangeArrowheads="1"/>
          </p:cNvSpPr>
          <p:nvPr/>
        </p:nvSpPr>
        <p:spPr bwMode="auto">
          <a:xfrm>
            <a:off x="3844925" y="4953000"/>
            <a:ext cx="793750" cy="457200"/>
          </a:xfrm>
          <a:prstGeom prst="rect">
            <a:avLst/>
          </a:prstGeom>
          <a:noFill/>
          <a:ln w="9525">
            <a:noFill/>
            <a:miter lim="800000"/>
            <a:headEnd/>
            <a:tailEnd/>
          </a:ln>
          <a:effectLst/>
        </p:spPr>
        <p:txBody>
          <a:bodyPr wrap="none" lIns="92075" tIns="46038" rIns="92075" bIns="46038">
            <a:spAutoFit/>
          </a:bodyPr>
          <a:lstStyle/>
          <a:p>
            <a:pPr eaLnBrk="0" hangingPunct="0"/>
            <a:r>
              <a:rPr lang="en-US"/>
              <a:t>0000</a:t>
            </a:r>
          </a:p>
        </p:txBody>
      </p:sp>
      <p:sp>
        <p:nvSpPr>
          <p:cNvPr id="137233" name="AutoShape 17"/>
          <p:cNvSpPr>
            <a:spLocks noChangeArrowheads="1"/>
          </p:cNvSpPr>
          <p:nvPr/>
        </p:nvSpPr>
        <p:spPr bwMode="auto">
          <a:xfrm>
            <a:off x="3657600" y="3200400"/>
            <a:ext cx="685800" cy="762000"/>
          </a:xfrm>
          <a:prstGeom prst="downArrow">
            <a:avLst>
              <a:gd name="adj1" fmla="val 50000"/>
              <a:gd name="adj2" fmla="val 27778"/>
            </a:avLst>
          </a:prstGeom>
          <a:solidFill>
            <a:schemeClr val="tx2"/>
          </a:solidFill>
          <a:ln w="9525">
            <a:solidFill>
              <a:schemeClr val="tx1"/>
            </a:solidFill>
            <a:miter lim="800000"/>
            <a:headEnd/>
            <a:tailEnd/>
          </a:ln>
          <a:effectLst/>
        </p:spPr>
        <p:txBody>
          <a:bodyPr wrap="none" anchor="ctr"/>
          <a:lstStyle/>
          <a:p>
            <a:endParaRPr lang="en-US"/>
          </a:p>
        </p:txBody>
      </p:sp>
      <p:sp>
        <p:nvSpPr>
          <p:cNvPr id="137234" name="AutoShape 18"/>
          <p:cNvSpPr>
            <a:spLocks noChangeArrowheads="1"/>
          </p:cNvSpPr>
          <p:nvPr/>
        </p:nvSpPr>
        <p:spPr bwMode="auto">
          <a:xfrm>
            <a:off x="5791200" y="4648200"/>
            <a:ext cx="609600" cy="381000"/>
          </a:xfrm>
          <a:prstGeom prst="rightArrow">
            <a:avLst>
              <a:gd name="adj1" fmla="val 50000"/>
              <a:gd name="adj2" fmla="val 40000"/>
            </a:avLst>
          </a:prstGeom>
          <a:solidFill>
            <a:schemeClr val="tx2"/>
          </a:solidFill>
          <a:ln w="9525">
            <a:solidFill>
              <a:schemeClr val="tx1"/>
            </a:solidFill>
            <a:miter lim="800000"/>
            <a:headEnd/>
            <a:tailEnd/>
          </a:ln>
          <a:effectLst/>
        </p:spPr>
        <p:txBody>
          <a:bodyPr wrap="none" anchor="ctr"/>
          <a:lstStyle/>
          <a:p>
            <a:endParaRPr lang="en-US"/>
          </a:p>
        </p:txBody>
      </p:sp>
      <p:sp>
        <p:nvSpPr>
          <p:cNvPr id="137235" name="Text Box 19"/>
          <p:cNvSpPr txBox="1">
            <a:spLocks noChangeArrowheads="1"/>
          </p:cNvSpPr>
          <p:nvPr/>
        </p:nvSpPr>
        <p:spPr bwMode="auto">
          <a:xfrm>
            <a:off x="6537325" y="4562475"/>
            <a:ext cx="2254250" cy="528638"/>
          </a:xfrm>
          <a:prstGeom prst="rect">
            <a:avLst/>
          </a:prstGeom>
          <a:noFill/>
          <a:ln w="9525">
            <a:solidFill>
              <a:schemeClr val="tx1"/>
            </a:solidFill>
            <a:miter lim="800000"/>
            <a:headEnd/>
            <a:tailEnd/>
          </a:ln>
          <a:effectLst/>
        </p:spPr>
        <p:txBody>
          <a:bodyPr wrap="none">
            <a:spAutoFit/>
          </a:bodyPr>
          <a:lstStyle/>
          <a:p>
            <a:r>
              <a:rPr lang="en-US" sz="2800"/>
              <a:t>Trivial Accept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latin typeface="Times New Roman" pitchFamily="18" charset="0"/>
                <a:cs typeface="Times New Roman" pitchFamily="18" charset="0"/>
              </a:rPr>
              <a:t>Cohen-Sutherland Line Clipping</a:t>
            </a:r>
            <a:endParaRPr lang="en-US" dirty="0"/>
          </a:p>
        </p:txBody>
      </p:sp>
      <p:sp>
        <p:nvSpPr>
          <p:cNvPr id="3" name="Content Placeholder 2"/>
          <p:cNvSpPr>
            <a:spLocks noGrp="1"/>
          </p:cNvSpPr>
          <p:nvPr>
            <p:ph idx="1"/>
          </p:nvPr>
        </p:nvSpPr>
        <p:spPr>
          <a:xfrm>
            <a:off x="228600" y="1447800"/>
            <a:ext cx="8610600" cy="4495800"/>
          </a:xfrm>
        </p:spPr>
        <p:txBody>
          <a:bodyPr>
            <a:normAutofit/>
          </a:bodyPr>
          <a:lstStyle/>
          <a:p>
            <a:r>
              <a:rPr lang="en-US" sz="2000" dirty="0" smtClean="0">
                <a:solidFill>
                  <a:srgbClr val="FF0000"/>
                </a:solidFill>
                <a:latin typeface="Times New Roman" pitchFamily="18" charset="0"/>
                <a:cs typeface="Times New Roman" pitchFamily="18" charset="0"/>
              </a:rPr>
              <a:t>Computing Intersection Point</a:t>
            </a:r>
          </a:p>
          <a:p>
            <a:pPr algn="just"/>
            <a:r>
              <a:rPr lang="en-US" sz="1800" dirty="0" smtClean="0">
                <a:latin typeface="Times New Roman" pitchFamily="18" charset="0"/>
                <a:cs typeface="Times New Roman" pitchFamily="18" charset="0"/>
              </a:rPr>
              <a:t>Intersection points with a clipping boundary can be calculated using the slope- intercept form of the line equation.</a:t>
            </a:r>
          </a:p>
          <a:p>
            <a:pPr algn="just"/>
            <a:r>
              <a:rPr lang="en-US" sz="1800" dirty="0" smtClean="0">
                <a:latin typeface="Times New Roman" pitchFamily="18" charset="0"/>
                <a:cs typeface="Times New Roman" pitchFamily="18" charset="0"/>
              </a:rPr>
              <a:t>The equation of  any line with slope m is y=</a:t>
            </a:r>
            <a:r>
              <a:rPr lang="en-US" sz="1800" dirty="0" err="1" smtClean="0">
                <a:latin typeface="Times New Roman" pitchFamily="18" charset="0"/>
                <a:cs typeface="Times New Roman" pitchFamily="18" charset="0"/>
              </a:rPr>
              <a:t>mx+c</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If it passes through (x</a:t>
            </a:r>
            <a:r>
              <a:rPr lang="en-US" sz="8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,y</a:t>
            </a:r>
            <a:r>
              <a:rPr lang="en-US" sz="8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then y</a:t>
            </a:r>
            <a:r>
              <a:rPr lang="en-US" sz="8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=mx</a:t>
            </a:r>
            <a:r>
              <a:rPr lang="en-US" sz="8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+c</a:t>
            </a:r>
          </a:p>
          <a:p>
            <a:pPr algn="just"/>
            <a:r>
              <a:rPr lang="en-US" sz="1800" dirty="0" smtClean="0">
                <a:latin typeface="Times New Roman" pitchFamily="18" charset="0"/>
                <a:cs typeface="Times New Roman" pitchFamily="18" charset="0"/>
              </a:rPr>
              <a:t>Subtracting y-y</a:t>
            </a:r>
            <a:r>
              <a:rPr lang="en-US" sz="8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=m(x-x</a:t>
            </a:r>
            <a:r>
              <a:rPr lang="en-US" sz="8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where m=		(Line is passing through (x</a:t>
            </a:r>
            <a:r>
              <a:rPr lang="en-US" sz="8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,y</a:t>
            </a:r>
            <a:r>
              <a:rPr lang="en-US" sz="8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&amp; (x</a:t>
            </a:r>
            <a:r>
              <a:rPr lang="en-US" sz="8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,y</a:t>
            </a:r>
            <a:r>
              <a:rPr lang="en-US" sz="8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Determine the intersecting boundary</a:t>
            </a:r>
          </a:p>
          <a:p>
            <a:pPr algn="just"/>
            <a:r>
              <a:rPr lang="en-US" sz="1800" dirty="0" smtClean="0">
                <a:latin typeface="Times New Roman" pitchFamily="18" charset="0"/>
                <a:cs typeface="Times New Roman" pitchFamily="18" charset="0"/>
              </a:rPr>
              <a:t>If bit1 is 1,intersect with line y=</a:t>
            </a:r>
            <a:r>
              <a:rPr lang="en-US" sz="1800" dirty="0" err="1" smtClean="0">
                <a:latin typeface="Times New Roman" pitchFamily="18" charset="0"/>
                <a:cs typeface="Times New Roman" pitchFamily="18" charset="0"/>
              </a:rPr>
              <a:t>y</a:t>
            </a:r>
            <a:r>
              <a:rPr lang="en-US" sz="1000" dirty="0" err="1" smtClean="0">
                <a:latin typeface="Times New Roman" pitchFamily="18" charset="0"/>
                <a:cs typeface="Times New Roman" pitchFamily="18" charset="0"/>
              </a:rPr>
              <a:t>max</a:t>
            </a:r>
            <a:endParaRPr lang="en-US" sz="10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If bit2 is 1,intersect with line y=</a:t>
            </a:r>
            <a:r>
              <a:rPr lang="en-US" sz="1800" dirty="0" err="1" smtClean="0">
                <a:latin typeface="Times New Roman" pitchFamily="18" charset="0"/>
                <a:cs typeface="Times New Roman" pitchFamily="18" charset="0"/>
              </a:rPr>
              <a:t>y</a:t>
            </a:r>
            <a:r>
              <a:rPr lang="en-US" sz="1000" dirty="0" err="1" smtClean="0">
                <a:latin typeface="Times New Roman" pitchFamily="18" charset="0"/>
                <a:cs typeface="Times New Roman" pitchFamily="18" charset="0"/>
              </a:rPr>
              <a:t>min</a:t>
            </a:r>
            <a:endParaRPr lang="en-US" sz="10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If bit3 is 1,intersect with line x=</a:t>
            </a:r>
            <a:r>
              <a:rPr lang="en-US" sz="1800" dirty="0" err="1" smtClean="0">
                <a:latin typeface="Times New Roman" pitchFamily="18" charset="0"/>
                <a:cs typeface="Times New Roman" pitchFamily="18" charset="0"/>
              </a:rPr>
              <a:t>x</a:t>
            </a:r>
            <a:r>
              <a:rPr lang="en-US" sz="1000" dirty="0" err="1" smtClean="0">
                <a:latin typeface="Times New Roman" pitchFamily="18" charset="0"/>
                <a:cs typeface="Times New Roman" pitchFamily="18" charset="0"/>
              </a:rPr>
              <a:t>max</a:t>
            </a:r>
            <a:endParaRPr lang="en-US" sz="10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If bit4 is 1,intersect with line x=</a:t>
            </a:r>
            <a:r>
              <a:rPr lang="en-US" sz="1800" dirty="0" err="1" smtClean="0">
                <a:latin typeface="Times New Roman" pitchFamily="18" charset="0"/>
                <a:cs typeface="Times New Roman" pitchFamily="18" charset="0"/>
              </a:rPr>
              <a:t>x</a:t>
            </a:r>
            <a:r>
              <a:rPr lang="en-US" sz="1000" dirty="0" err="1" smtClean="0">
                <a:latin typeface="Times New Roman" pitchFamily="18" charset="0"/>
                <a:cs typeface="Times New Roman" pitchFamily="18" charset="0"/>
              </a:rPr>
              <a:t>min</a:t>
            </a:r>
            <a:endParaRPr lang="en-US" sz="10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3962400" y="3048000"/>
          <a:ext cx="584200" cy="508000"/>
        </p:xfrm>
        <a:graphic>
          <a:graphicData uri="http://schemas.openxmlformats.org/presentationml/2006/ole">
            <mc:AlternateContent xmlns:mc="http://schemas.openxmlformats.org/markup-compatibility/2006">
              <mc:Choice xmlns:v="urn:schemas-microsoft-com:vml" Requires="v">
                <p:oleObj spid="_x0000_s134147" name="Equation" r:id="rId3" imgW="583920" imgH="507960" progId="">
                  <p:embed/>
                </p:oleObj>
              </mc:Choice>
              <mc:Fallback>
                <p:oleObj name="Equation" r:id="rId3" imgW="583920" imgH="507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048000"/>
                        <a:ext cx="584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371600" y="533400"/>
            <a:ext cx="6553200" cy="381000"/>
          </a:xfrm>
        </p:spPr>
        <p:txBody>
          <a:bodyPr/>
          <a:lstStyle/>
          <a:p>
            <a:r>
              <a:rPr lang="en-US" dirty="0" smtClean="0">
                <a:latin typeface="Times New Roman" pitchFamily="18" charset="0"/>
                <a:cs typeface="Times New Roman" pitchFamily="18" charset="0"/>
              </a:rPr>
              <a:t>Cohen-Sutherland Line Intersection &amp; Clipping</a:t>
            </a:r>
            <a:endParaRPr lang="en-US" dirty="0"/>
          </a:p>
        </p:txBody>
      </p:sp>
      <p:sp>
        <p:nvSpPr>
          <p:cNvPr id="144387" name="Rectangle 3"/>
          <p:cNvSpPr>
            <a:spLocks noGrp="1" noChangeArrowheads="1"/>
          </p:cNvSpPr>
          <p:nvPr>
            <p:ph idx="1"/>
          </p:nvPr>
        </p:nvSpPr>
        <p:spPr>
          <a:xfrm>
            <a:off x="304800" y="3505200"/>
            <a:ext cx="8610600" cy="2667000"/>
          </a:xfrm>
        </p:spPr>
        <p:txBody>
          <a:bodyPr/>
          <a:lstStyle/>
          <a:p>
            <a:pPr algn="just">
              <a:spcBef>
                <a:spcPts val="1200"/>
              </a:spcBef>
              <a:buFont typeface="Wingdings" pitchFamily="2" charset="2"/>
              <a:buNone/>
            </a:pPr>
            <a:r>
              <a:rPr lang="en-US" sz="2000" dirty="0">
                <a:latin typeface="Times New Roman" pitchFamily="18" charset="0"/>
                <a:cs typeface="Times New Roman" pitchFamily="18" charset="0"/>
              </a:rPr>
              <a:t>The equation of the line PQ is </a:t>
            </a:r>
          </a:p>
          <a:p>
            <a:pPr algn="just">
              <a:spcBef>
                <a:spcPts val="1200"/>
              </a:spcBef>
              <a:buFont typeface="Wingdings" pitchFamily="2" charset="2"/>
              <a:buNone/>
            </a:pPr>
            <a:r>
              <a:rPr lang="en-US" sz="1800" dirty="0">
                <a:latin typeface="Times New Roman" pitchFamily="18" charset="0"/>
                <a:cs typeface="Times New Roman" pitchFamily="18" charset="0"/>
              </a:rPr>
              <a:t>The intersection point A lies on the left edge and therefore its x-coordinate is  x = </a:t>
            </a:r>
            <a:r>
              <a:rPr lang="en-US" sz="1800" dirty="0" err="1">
                <a:latin typeface="Times New Roman" pitchFamily="18" charset="0"/>
                <a:cs typeface="Times New Roman" pitchFamily="18" charset="0"/>
              </a:rPr>
              <a:t>x</a:t>
            </a:r>
            <a:r>
              <a:rPr lang="en-US" sz="1000" dirty="0" err="1">
                <a:latin typeface="Times New Roman" pitchFamily="18" charset="0"/>
                <a:cs typeface="Times New Roman" pitchFamily="18" charset="0"/>
              </a:rPr>
              <a:t>min</a:t>
            </a:r>
            <a:r>
              <a:rPr lang="en-US" sz="1800" dirty="0">
                <a:latin typeface="Times New Roman" pitchFamily="18" charset="0"/>
                <a:cs typeface="Times New Roman" pitchFamily="18" charset="0"/>
              </a:rPr>
              <a:t>.</a:t>
            </a:r>
          </a:p>
          <a:p>
            <a:pPr algn="just">
              <a:spcBef>
                <a:spcPts val="1200"/>
              </a:spcBef>
              <a:buFont typeface="Wingdings" pitchFamily="2" charset="2"/>
              <a:buNone/>
            </a:pPr>
            <a:r>
              <a:rPr lang="en-US" sz="1800" dirty="0">
                <a:latin typeface="Times New Roman" pitchFamily="18" charset="0"/>
                <a:cs typeface="Times New Roman" pitchFamily="18" charset="0"/>
              </a:rPr>
              <a:t>To get the y-coordinate of A, we substitute for x in the above equation of PQ:</a:t>
            </a:r>
          </a:p>
          <a:p>
            <a:pPr algn="just">
              <a:spcBef>
                <a:spcPts val="1200"/>
              </a:spcBef>
              <a:buFont typeface="Wingdings" pitchFamily="2" charset="2"/>
              <a:buNone/>
            </a:pPr>
            <a:r>
              <a:rPr lang="en-US" sz="1800" dirty="0">
                <a:latin typeface="Times New Roman" pitchFamily="18" charset="0"/>
                <a:cs typeface="Times New Roman" pitchFamily="18" charset="0"/>
              </a:rPr>
              <a:t>	y = </a:t>
            </a:r>
            <a:r>
              <a:rPr lang="en-US" sz="1800" dirty="0" smtClean="0">
                <a:latin typeface="Times New Roman" pitchFamily="18" charset="0"/>
                <a:cs typeface="Times New Roman" pitchFamily="18" charset="0"/>
              </a:rPr>
              <a:t>			where m=		</a:t>
            </a:r>
          </a:p>
          <a:p>
            <a:pPr algn="just">
              <a:spcBef>
                <a:spcPts val="1200"/>
              </a:spcBef>
              <a:buFont typeface="Wingdings" pitchFamily="2" charset="2"/>
              <a:buNone/>
            </a:pPr>
            <a:r>
              <a:rPr lang="en-US" sz="1800" dirty="0" smtClean="0">
                <a:latin typeface="Times New Roman" pitchFamily="18" charset="0"/>
                <a:cs typeface="Times New Roman" pitchFamily="18" charset="0"/>
              </a:rPr>
              <a:t>Similarly,</a:t>
            </a:r>
          </a:p>
          <a:p>
            <a:pPr algn="just">
              <a:spcBef>
                <a:spcPts val="1200"/>
              </a:spcBef>
              <a:buFont typeface="Wingdings" pitchFamily="2" charset="2"/>
              <a:buNone/>
            </a:pPr>
            <a:r>
              <a:rPr lang="en-US" sz="1800" dirty="0" smtClean="0">
                <a:latin typeface="Times New Roman" pitchFamily="18" charset="0"/>
                <a:cs typeface="Times New Roman" pitchFamily="18" charset="0"/>
              </a:rPr>
              <a:t>x=x</a:t>
            </a:r>
            <a:r>
              <a:rPr lang="en-US" sz="1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where m=	</a:t>
            </a:r>
            <a:endParaRPr lang="en-US" sz="1800" dirty="0">
              <a:latin typeface="Times New Roman" pitchFamily="18" charset="0"/>
              <a:cs typeface="Times New Roman" pitchFamily="18" charset="0"/>
            </a:endParaRPr>
          </a:p>
        </p:txBody>
      </p:sp>
      <p:sp>
        <p:nvSpPr>
          <p:cNvPr id="144390" name="Rectangle 6"/>
          <p:cNvSpPr>
            <a:spLocks noChangeArrowheads="1"/>
          </p:cNvSpPr>
          <p:nvPr/>
        </p:nvSpPr>
        <p:spPr bwMode="auto">
          <a:xfrm>
            <a:off x="2667000" y="1295400"/>
            <a:ext cx="2819400" cy="1295400"/>
          </a:xfrm>
          <a:prstGeom prst="rect">
            <a:avLst/>
          </a:prstGeom>
          <a:noFill/>
          <a:ln w="9525">
            <a:solidFill>
              <a:schemeClr val="tx1"/>
            </a:solidFill>
            <a:miter lim="800000"/>
            <a:headEnd/>
            <a:tailEnd/>
          </a:ln>
          <a:effectLst/>
        </p:spPr>
        <p:txBody>
          <a:bodyPr wrap="none" anchor="ctr"/>
          <a:lstStyle/>
          <a:p>
            <a:endParaRPr lang="en-US"/>
          </a:p>
        </p:txBody>
      </p:sp>
      <p:sp>
        <p:nvSpPr>
          <p:cNvPr id="144391" name="Line 7"/>
          <p:cNvSpPr>
            <a:spLocks noChangeShapeType="1"/>
          </p:cNvSpPr>
          <p:nvPr/>
        </p:nvSpPr>
        <p:spPr bwMode="auto">
          <a:xfrm>
            <a:off x="2667000" y="990600"/>
            <a:ext cx="0" cy="2514600"/>
          </a:xfrm>
          <a:prstGeom prst="line">
            <a:avLst/>
          </a:prstGeom>
          <a:noFill/>
          <a:ln w="9525">
            <a:solidFill>
              <a:schemeClr val="tx1"/>
            </a:solidFill>
            <a:prstDash val="sysDot"/>
            <a:round/>
            <a:headEnd/>
            <a:tailEnd/>
          </a:ln>
          <a:effectLst/>
        </p:spPr>
        <p:txBody>
          <a:bodyPr wrap="none" anchor="ctr"/>
          <a:lstStyle/>
          <a:p>
            <a:endParaRPr lang="en-US"/>
          </a:p>
        </p:txBody>
      </p:sp>
      <p:sp>
        <p:nvSpPr>
          <p:cNvPr id="144392" name="Line 8"/>
          <p:cNvSpPr>
            <a:spLocks noChangeShapeType="1"/>
          </p:cNvSpPr>
          <p:nvPr/>
        </p:nvSpPr>
        <p:spPr bwMode="auto">
          <a:xfrm flipV="1">
            <a:off x="1828800" y="1752600"/>
            <a:ext cx="1676400" cy="609600"/>
          </a:xfrm>
          <a:prstGeom prst="line">
            <a:avLst/>
          </a:prstGeom>
          <a:noFill/>
          <a:ln w="28575">
            <a:solidFill>
              <a:schemeClr val="tx1"/>
            </a:solidFill>
            <a:round/>
            <a:headEnd/>
            <a:tailEnd/>
          </a:ln>
          <a:effectLst/>
        </p:spPr>
        <p:txBody>
          <a:bodyPr wrap="none" anchor="ctr"/>
          <a:lstStyle/>
          <a:p>
            <a:endParaRPr lang="en-US"/>
          </a:p>
        </p:txBody>
      </p:sp>
      <p:sp>
        <p:nvSpPr>
          <p:cNvPr id="144393" name="Text Box 9"/>
          <p:cNvSpPr txBox="1">
            <a:spLocks noChangeArrowheads="1"/>
          </p:cNvSpPr>
          <p:nvPr/>
        </p:nvSpPr>
        <p:spPr bwMode="auto">
          <a:xfrm>
            <a:off x="1474788" y="2174875"/>
            <a:ext cx="354012" cy="457200"/>
          </a:xfrm>
          <a:prstGeom prst="rect">
            <a:avLst/>
          </a:prstGeom>
          <a:noFill/>
          <a:ln w="9525">
            <a:noFill/>
            <a:miter lim="800000"/>
            <a:headEnd/>
            <a:tailEnd/>
          </a:ln>
          <a:effectLst/>
        </p:spPr>
        <p:txBody>
          <a:bodyPr wrap="none">
            <a:spAutoFit/>
          </a:bodyPr>
          <a:lstStyle/>
          <a:p>
            <a:r>
              <a:rPr lang="en-US"/>
              <a:t>P</a:t>
            </a:r>
          </a:p>
        </p:txBody>
      </p:sp>
      <p:sp>
        <p:nvSpPr>
          <p:cNvPr id="144394" name="Text Box 10"/>
          <p:cNvSpPr txBox="1">
            <a:spLocks noChangeArrowheads="1"/>
          </p:cNvSpPr>
          <p:nvPr/>
        </p:nvSpPr>
        <p:spPr bwMode="auto">
          <a:xfrm>
            <a:off x="3505200" y="1489075"/>
            <a:ext cx="404813" cy="457200"/>
          </a:xfrm>
          <a:prstGeom prst="rect">
            <a:avLst/>
          </a:prstGeom>
          <a:noFill/>
          <a:ln w="9525">
            <a:noFill/>
            <a:miter lim="800000"/>
            <a:headEnd/>
            <a:tailEnd/>
          </a:ln>
          <a:effectLst/>
        </p:spPr>
        <p:txBody>
          <a:bodyPr wrap="none">
            <a:spAutoFit/>
          </a:bodyPr>
          <a:lstStyle/>
          <a:p>
            <a:r>
              <a:rPr lang="en-US"/>
              <a:t>Q</a:t>
            </a:r>
          </a:p>
        </p:txBody>
      </p:sp>
      <p:sp>
        <p:nvSpPr>
          <p:cNvPr id="144395" name="Text Box 11"/>
          <p:cNvSpPr txBox="1">
            <a:spLocks noChangeArrowheads="1"/>
          </p:cNvSpPr>
          <p:nvPr/>
        </p:nvSpPr>
        <p:spPr bwMode="auto">
          <a:xfrm>
            <a:off x="2643188" y="1905000"/>
            <a:ext cx="404812" cy="457200"/>
          </a:xfrm>
          <a:prstGeom prst="rect">
            <a:avLst/>
          </a:prstGeom>
          <a:noFill/>
          <a:ln w="9525">
            <a:noFill/>
            <a:miter lim="800000"/>
            <a:headEnd/>
            <a:tailEnd/>
          </a:ln>
          <a:effectLst/>
        </p:spPr>
        <p:txBody>
          <a:bodyPr wrap="none">
            <a:spAutoFit/>
          </a:bodyPr>
          <a:lstStyle/>
          <a:p>
            <a:r>
              <a:rPr lang="en-US"/>
              <a:t>A</a:t>
            </a:r>
          </a:p>
        </p:txBody>
      </p:sp>
      <p:sp>
        <p:nvSpPr>
          <p:cNvPr id="144396" name="Text Box 12"/>
          <p:cNvSpPr txBox="1">
            <a:spLocks noChangeArrowheads="1"/>
          </p:cNvSpPr>
          <p:nvPr/>
        </p:nvSpPr>
        <p:spPr bwMode="auto">
          <a:xfrm>
            <a:off x="2651125" y="2860675"/>
            <a:ext cx="697627" cy="369332"/>
          </a:xfrm>
          <a:prstGeom prst="rect">
            <a:avLst/>
          </a:prstGeom>
          <a:noFill/>
          <a:ln w="9525">
            <a:noFill/>
            <a:miter lim="800000"/>
            <a:headEnd/>
            <a:tailEnd/>
          </a:ln>
          <a:effectLst/>
        </p:spPr>
        <p:txBody>
          <a:bodyPr wrap="none">
            <a:spAutoFit/>
          </a:bodyPr>
          <a:lstStyle/>
          <a:p>
            <a:r>
              <a:rPr lang="en-US" dirty="0"/>
              <a:t>x=</a:t>
            </a:r>
            <a:r>
              <a:rPr lang="en-US" dirty="0" err="1"/>
              <a:t>x</a:t>
            </a:r>
            <a:r>
              <a:rPr lang="en-US" sz="1000" dirty="0" err="1"/>
              <a:t>min</a:t>
            </a:r>
            <a:endParaRPr lang="en-US" sz="1000" dirty="0"/>
          </a:p>
        </p:txBody>
      </p:sp>
      <p:graphicFrame>
        <p:nvGraphicFramePr>
          <p:cNvPr id="16" name="Object 15"/>
          <p:cNvGraphicFramePr>
            <a:graphicFrameLocks noChangeAspect="1"/>
          </p:cNvGraphicFramePr>
          <p:nvPr/>
        </p:nvGraphicFramePr>
        <p:xfrm>
          <a:off x="3505200" y="3429000"/>
          <a:ext cx="1295400" cy="546100"/>
        </p:xfrm>
        <a:graphic>
          <a:graphicData uri="http://schemas.openxmlformats.org/presentationml/2006/ole">
            <mc:AlternateContent xmlns:mc="http://schemas.openxmlformats.org/markup-compatibility/2006">
              <mc:Choice xmlns:v="urn:schemas-microsoft-com:vml" Requires="v">
                <p:oleObj spid="_x0000_s135177" name="Equation" r:id="rId3" imgW="1295280" imgH="545760" progId="">
                  <p:embed/>
                </p:oleObj>
              </mc:Choice>
              <mc:Fallback>
                <p:oleObj name="Equation" r:id="rId3" imgW="1295280" imgH="54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429000"/>
                        <a:ext cx="12954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nvGraphicFramePr>
        <p:xfrm>
          <a:off x="1066800" y="4876800"/>
          <a:ext cx="1219200" cy="304800"/>
        </p:xfrm>
        <a:graphic>
          <a:graphicData uri="http://schemas.openxmlformats.org/presentationml/2006/ole">
            <mc:AlternateContent xmlns:mc="http://schemas.openxmlformats.org/markup-compatibility/2006">
              <mc:Choice xmlns:v="urn:schemas-microsoft-com:vml" Requires="v">
                <p:oleObj spid="_x0000_s135178" name="Equation" r:id="rId5" imgW="1104840" imgH="253800" progId="">
                  <p:embed/>
                </p:oleObj>
              </mc:Choice>
              <mc:Fallback>
                <p:oleObj name="Equation" r:id="rId5" imgW="1104840" imgH="253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876800"/>
                        <a:ext cx="1219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nvGraphicFramePr>
        <p:xfrm>
          <a:off x="4114800" y="4724400"/>
          <a:ext cx="762000" cy="533400"/>
        </p:xfrm>
        <a:graphic>
          <a:graphicData uri="http://schemas.openxmlformats.org/presentationml/2006/ole">
            <mc:AlternateContent xmlns:mc="http://schemas.openxmlformats.org/markup-compatibility/2006">
              <mc:Choice xmlns:v="urn:schemas-microsoft-com:vml" Requires="v">
                <p:oleObj spid="_x0000_s135179" name="Equation" r:id="rId7" imgW="583920" imgH="507960" progId="">
                  <p:embed/>
                </p:oleObj>
              </mc:Choice>
              <mc:Fallback>
                <p:oleObj name="Equation" r:id="rId7" imgW="583920" imgH="5079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4724400"/>
                        <a:ext cx="762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nvGraphicFramePr>
        <p:xfrm>
          <a:off x="1143000" y="5638800"/>
          <a:ext cx="1143000" cy="508000"/>
        </p:xfrm>
        <a:graphic>
          <a:graphicData uri="http://schemas.openxmlformats.org/presentationml/2006/ole">
            <mc:AlternateContent xmlns:mc="http://schemas.openxmlformats.org/markup-compatibility/2006">
              <mc:Choice xmlns:v="urn:schemas-microsoft-com:vml" Requires="v">
                <p:oleObj spid="_x0000_s135180" name="Equation" r:id="rId9" imgW="825480" imgH="507960" progId="">
                  <p:embed/>
                </p:oleObj>
              </mc:Choice>
              <mc:Fallback>
                <p:oleObj name="Equation" r:id="rId9" imgW="825480" imgH="50796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5638800"/>
                        <a:ext cx="1143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6" name="Object 8"/>
          <p:cNvGraphicFramePr>
            <a:graphicFrameLocks noChangeAspect="1"/>
          </p:cNvGraphicFramePr>
          <p:nvPr/>
        </p:nvGraphicFramePr>
        <p:xfrm>
          <a:off x="4114800" y="5638800"/>
          <a:ext cx="762000" cy="533400"/>
        </p:xfrm>
        <a:graphic>
          <a:graphicData uri="http://schemas.openxmlformats.org/presentationml/2006/ole">
            <mc:AlternateContent xmlns:mc="http://schemas.openxmlformats.org/markup-compatibility/2006">
              <mc:Choice xmlns:v="urn:schemas-microsoft-com:vml" Requires="v">
                <p:oleObj spid="_x0000_s135181" name="Equation" r:id="rId11" imgW="583920" imgH="507960" progId="">
                  <p:embed/>
                </p:oleObj>
              </mc:Choice>
              <mc:Fallback>
                <p:oleObj name="Equation" r:id="rId11" imgW="583920" imgH="5079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5638800"/>
                        <a:ext cx="762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Line 7"/>
          <p:cNvSpPr>
            <a:spLocks noChangeShapeType="1"/>
          </p:cNvSpPr>
          <p:nvPr/>
        </p:nvSpPr>
        <p:spPr bwMode="auto">
          <a:xfrm>
            <a:off x="5486400" y="990600"/>
            <a:ext cx="0" cy="2514600"/>
          </a:xfrm>
          <a:prstGeom prst="line">
            <a:avLst/>
          </a:prstGeom>
          <a:noFill/>
          <a:ln w="9525">
            <a:solidFill>
              <a:schemeClr val="tx1"/>
            </a:solidFill>
            <a:prstDash val="sysDot"/>
            <a:round/>
            <a:headEnd/>
            <a:tailEnd/>
          </a:ln>
          <a:effectLst/>
        </p:spPr>
        <p:txBody>
          <a:bodyPr wrap="none" anchor="ctr"/>
          <a:lstStyle/>
          <a:p>
            <a:endParaRPr lang="en-US"/>
          </a:p>
        </p:txBody>
      </p:sp>
      <p:sp>
        <p:nvSpPr>
          <p:cNvPr id="23" name="Rectangle 22"/>
          <p:cNvSpPr/>
          <p:nvPr/>
        </p:nvSpPr>
        <p:spPr>
          <a:xfrm>
            <a:off x="5486400" y="2895600"/>
            <a:ext cx="718466" cy="369332"/>
          </a:xfrm>
          <a:prstGeom prst="rect">
            <a:avLst/>
          </a:prstGeom>
        </p:spPr>
        <p:txBody>
          <a:bodyPr wrap="none">
            <a:spAutoFit/>
          </a:bodyPr>
          <a:lstStyle/>
          <a:p>
            <a:r>
              <a:rPr lang="en-US" dirty="0" smtClean="0"/>
              <a:t>x=</a:t>
            </a:r>
            <a:r>
              <a:rPr lang="en-US" dirty="0" err="1" smtClean="0"/>
              <a:t>x</a:t>
            </a:r>
            <a:r>
              <a:rPr lang="en-US" sz="1000" dirty="0" err="1" smtClean="0"/>
              <a:t>max</a:t>
            </a:r>
            <a:endParaRPr lang="en-US" sz="1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609600"/>
          </a:xfrm>
        </p:spPr>
        <p:txBody>
          <a:bodyPr/>
          <a:lstStyle/>
          <a:p>
            <a:r>
              <a:rPr lang="en-US" dirty="0" smtClean="0">
                <a:latin typeface="Times New Roman" pitchFamily="18" charset="0"/>
                <a:cs typeface="Times New Roman" pitchFamily="18" charset="0"/>
              </a:rPr>
              <a:t>Cohen-Sutherland Line Intersection &amp; Clipping</a:t>
            </a:r>
            <a:endParaRPr lang="en-US" dirty="0"/>
          </a:p>
        </p:txBody>
      </p:sp>
      <p:sp>
        <p:nvSpPr>
          <p:cNvPr id="3" name="Content Placeholder 2"/>
          <p:cNvSpPr>
            <a:spLocks noGrp="1"/>
          </p:cNvSpPr>
          <p:nvPr>
            <p:ph idx="1"/>
          </p:nvPr>
        </p:nvSpPr>
        <p:spPr>
          <a:xfrm>
            <a:off x="457200" y="1524000"/>
            <a:ext cx="8001000" cy="4724400"/>
          </a:xfrm>
        </p:spPr>
        <p:txBody>
          <a:bodyPr>
            <a:normAutofit/>
          </a:bodyPr>
          <a:lstStyle/>
          <a:p>
            <a:r>
              <a:rPr lang="en-US" sz="2000" dirty="0" smtClean="0">
                <a:latin typeface="Times New Roman" pitchFamily="18" charset="0"/>
                <a:cs typeface="Times New Roman" pitchFamily="18" charset="0"/>
              </a:rPr>
              <a:t>The coordinates of the intersection point are:</a:t>
            </a:r>
          </a:p>
          <a:p>
            <a:r>
              <a:rPr lang="en-US" sz="2000" dirty="0" smtClean="0">
                <a:latin typeface="Times New Roman" pitchFamily="18" charset="0"/>
                <a:cs typeface="Times New Roman" pitchFamily="18" charset="0"/>
              </a:rPr>
              <a:t>If boundary line is </a:t>
            </a:r>
            <a:r>
              <a:rPr lang="en-US" sz="2000" dirty="0" smtClean="0">
                <a:solidFill>
                  <a:srgbClr val="FF0000"/>
                </a:solidFill>
                <a:latin typeface="Times New Roman" pitchFamily="18" charset="0"/>
                <a:cs typeface="Times New Roman" pitchFamily="18" charset="0"/>
              </a:rPr>
              <a:t>vertical</a:t>
            </a:r>
          </a:p>
          <a:p>
            <a:pPr algn="ctr">
              <a:buNone/>
            </a:pPr>
            <a:r>
              <a:rPr lang="en-US" dirty="0" smtClean="0"/>
              <a:t>y=</a:t>
            </a:r>
          </a:p>
          <a:p>
            <a:r>
              <a:rPr lang="en-US" sz="1600" dirty="0" smtClean="0">
                <a:latin typeface="Times New Roman" pitchFamily="18" charset="0"/>
                <a:cs typeface="Times New Roman" pitchFamily="18" charset="0"/>
              </a:rPr>
              <a:t>Where x value depends</a:t>
            </a:r>
          </a:p>
          <a:p>
            <a:pPr>
              <a:buFont typeface="+mj-lt"/>
              <a:buAutoNum type="alphaLcParenR"/>
            </a:pPr>
            <a:r>
              <a:rPr lang="en-US" sz="1600" dirty="0" smtClean="0">
                <a:latin typeface="Times New Roman" pitchFamily="18" charset="0"/>
                <a:cs typeface="Times New Roman" pitchFamily="18" charset="0"/>
              </a:rPr>
              <a:t>The intersection point lies on the </a:t>
            </a:r>
            <a:r>
              <a:rPr lang="en-US" sz="1600" dirty="0" smtClean="0">
                <a:solidFill>
                  <a:srgbClr val="FF0000"/>
                </a:solidFill>
                <a:latin typeface="Times New Roman" pitchFamily="18" charset="0"/>
                <a:cs typeface="Times New Roman" pitchFamily="18" charset="0"/>
              </a:rPr>
              <a:t>left</a:t>
            </a:r>
            <a:r>
              <a:rPr lang="en-US" sz="1600" dirty="0" smtClean="0">
                <a:latin typeface="Times New Roman" pitchFamily="18" charset="0"/>
                <a:cs typeface="Times New Roman" pitchFamily="18" charset="0"/>
              </a:rPr>
              <a:t> edge and therefore its x-coordinate is  x = </a:t>
            </a:r>
            <a:r>
              <a:rPr lang="en-US" sz="1600" dirty="0" err="1" smtClean="0">
                <a:latin typeface="Times New Roman" pitchFamily="18" charset="0"/>
                <a:cs typeface="Times New Roman" pitchFamily="18" charset="0"/>
              </a:rPr>
              <a:t>x</a:t>
            </a:r>
            <a:r>
              <a:rPr lang="en-US" sz="1000" dirty="0" err="1" smtClean="0">
                <a:latin typeface="Times New Roman" pitchFamily="18" charset="0"/>
                <a:cs typeface="Times New Roman" pitchFamily="18" charset="0"/>
              </a:rPr>
              <a:t>min</a:t>
            </a:r>
            <a:r>
              <a:rPr lang="en-US" sz="1600" dirty="0" smtClean="0">
                <a:latin typeface="Times New Roman" pitchFamily="18" charset="0"/>
                <a:cs typeface="Times New Roman" pitchFamily="18" charset="0"/>
              </a:rPr>
              <a:t>.</a:t>
            </a:r>
          </a:p>
          <a:p>
            <a:pPr>
              <a:buFont typeface="+mj-lt"/>
              <a:buAutoNum type="alphaLcParenR"/>
            </a:pPr>
            <a:r>
              <a:rPr lang="en-US" sz="1600" dirty="0" smtClean="0">
                <a:latin typeface="Times New Roman" pitchFamily="18" charset="0"/>
                <a:cs typeface="Times New Roman" pitchFamily="18" charset="0"/>
              </a:rPr>
              <a:t>The intersection point lies on the </a:t>
            </a:r>
            <a:r>
              <a:rPr lang="en-US" sz="1600" dirty="0" smtClean="0">
                <a:solidFill>
                  <a:srgbClr val="FF0000"/>
                </a:solidFill>
                <a:latin typeface="Times New Roman" pitchFamily="18" charset="0"/>
                <a:cs typeface="Times New Roman" pitchFamily="18" charset="0"/>
              </a:rPr>
              <a:t>Right</a:t>
            </a:r>
            <a:r>
              <a:rPr lang="en-US" sz="1600" dirty="0" smtClean="0">
                <a:latin typeface="Times New Roman" pitchFamily="18" charset="0"/>
                <a:cs typeface="Times New Roman" pitchFamily="18" charset="0"/>
              </a:rPr>
              <a:t> edge and therefore its x-coordinate is  x = </a:t>
            </a:r>
            <a:r>
              <a:rPr lang="en-US" sz="1600" dirty="0" err="1" smtClean="0">
                <a:latin typeface="Times New Roman" pitchFamily="18" charset="0"/>
                <a:cs typeface="Times New Roman" pitchFamily="18" charset="0"/>
              </a:rPr>
              <a:t>x</a:t>
            </a:r>
            <a:r>
              <a:rPr lang="en-US" sz="1000" dirty="0" err="1" smtClean="0">
                <a:latin typeface="Times New Roman" pitchFamily="18" charset="0"/>
                <a:cs typeface="Times New Roman" pitchFamily="18" charset="0"/>
              </a:rPr>
              <a:t>max</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If the boundary line is </a:t>
            </a:r>
            <a:r>
              <a:rPr lang="en-US" sz="2000" dirty="0" smtClean="0">
                <a:solidFill>
                  <a:srgbClr val="FF0000"/>
                </a:solidFill>
                <a:latin typeface="Times New Roman" pitchFamily="18" charset="0"/>
                <a:cs typeface="Times New Roman" pitchFamily="18" charset="0"/>
              </a:rPr>
              <a:t>horizontal</a:t>
            </a:r>
          </a:p>
          <a:p>
            <a:pPr algn="ctr">
              <a:buNone/>
            </a:pPr>
            <a:r>
              <a:rPr lang="en-US" dirty="0" smtClean="0"/>
              <a:t>				x=				</a:t>
            </a:r>
          </a:p>
          <a:p>
            <a:pPr>
              <a:buNone/>
            </a:pPr>
            <a:endParaRPr lang="en-US" dirty="0" smtClean="0"/>
          </a:p>
          <a:p>
            <a:r>
              <a:rPr lang="en-US" sz="1600" dirty="0" smtClean="0">
                <a:latin typeface="Times New Roman" pitchFamily="18" charset="0"/>
                <a:cs typeface="Times New Roman" pitchFamily="18" charset="0"/>
              </a:rPr>
              <a:t>Where y value depends</a:t>
            </a:r>
          </a:p>
          <a:p>
            <a:pPr>
              <a:buFont typeface="+mj-lt"/>
              <a:buAutoNum type="alphaLcParenR"/>
            </a:pPr>
            <a:r>
              <a:rPr lang="en-US" sz="1600" dirty="0" smtClean="0">
                <a:latin typeface="Times New Roman" pitchFamily="18" charset="0"/>
                <a:cs typeface="Times New Roman" pitchFamily="18" charset="0"/>
              </a:rPr>
              <a:t>The intersection point lies on the </a:t>
            </a:r>
            <a:r>
              <a:rPr lang="en-US" sz="1600" dirty="0" smtClean="0">
                <a:solidFill>
                  <a:srgbClr val="FF0000"/>
                </a:solidFill>
                <a:latin typeface="Times New Roman" pitchFamily="18" charset="0"/>
                <a:cs typeface="Times New Roman" pitchFamily="18" charset="0"/>
              </a:rPr>
              <a:t>below</a:t>
            </a:r>
            <a:r>
              <a:rPr lang="en-US" sz="1600" dirty="0" smtClean="0">
                <a:latin typeface="Times New Roman" pitchFamily="18" charset="0"/>
                <a:cs typeface="Times New Roman" pitchFamily="18" charset="0"/>
              </a:rPr>
              <a:t> edge and therefore its y-coordinate is  y = </a:t>
            </a:r>
            <a:r>
              <a:rPr lang="en-US" sz="1600" dirty="0" err="1" smtClean="0">
                <a:latin typeface="Times New Roman" pitchFamily="18" charset="0"/>
                <a:cs typeface="Times New Roman" pitchFamily="18" charset="0"/>
              </a:rPr>
              <a:t>y</a:t>
            </a:r>
            <a:r>
              <a:rPr lang="en-US" sz="1000" dirty="0" err="1" smtClean="0">
                <a:latin typeface="Times New Roman" pitchFamily="18" charset="0"/>
                <a:cs typeface="Times New Roman" pitchFamily="18" charset="0"/>
              </a:rPr>
              <a:t>min</a:t>
            </a:r>
            <a:r>
              <a:rPr lang="en-US" sz="1600" dirty="0" smtClean="0">
                <a:latin typeface="Times New Roman" pitchFamily="18" charset="0"/>
                <a:cs typeface="Times New Roman" pitchFamily="18" charset="0"/>
              </a:rPr>
              <a:t>.</a:t>
            </a:r>
          </a:p>
          <a:p>
            <a:pPr>
              <a:buFont typeface="+mj-lt"/>
              <a:buAutoNum type="alphaLcParenR"/>
            </a:pPr>
            <a:r>
              <a:rPr lang="en-US" sz="1600" dirty="0" smtClean="0">
                <a:latin typeface="Times New Roman" pitchFamily="18" charset="0"/>
                <a:cs typeface="Times New Roman" pitchFamily="18" charset="0"/>
              </a:rPr>
              <a:t>The intersection point lies on the </a:t>
            </a:r>
            <a:r>
              <a:rPr lang="en-US" sz="1600" dirty="0" smtClean="0">
                <a:solidFill>
                  <a:srgbClr val="FF0000"/>
                </a:solidFill>
                <a:latin typeface="Times New Roman" pitchFamily="18" charset="0"/>
                <a:cs typeface="Times New Roman" pitchFamily="18" charset="0"/>
              </a:rPr>
              <a:t>Above</a:t>
            </a:r>
            <a:r>
              <a:rPr lang="en-US" sz="1600" dirty="0" smtClean="0">
                <a:latin typeface="Times New Roman" pitchFamily="18" charset="0"/>
                <a:cs typeface="Times New Roman" pitchFamily="18" charset="0"/>
              </a:rPr>
              <a:t> edge and therefore its y-coordinate is  y = </a:t>
            </a:r>
            <a:r>
              <a:rPr lang="en-US" sz="1600" dirty="0" err="1" smtClean="0">
                <a:latin typeface="Times New Roman" pitchFamily="18" charset="0"/>
                <a:cs typeface="Times New Roman" pitchFamily="18" charset="0"/>
              </a:rPr>
              <a:t>y</a:t>
            </a:r>
            <a:r>
              <a:rPr lang="en-US" sz="1000" dirty="0" err="1" smtClean="0">
                <a:latin typeface="Times New Roman" pitchFamily="18" charset="0"/>
                <a:cs typeface="Times New Roman" pitchFamily="18" charset="0"/>
              </a:rPr>
              <a:t>max</a:t>
            </a:r>
            <a:r>
              <a:rPr lang="en-US" sz="1400" dirty="0" smtClean="0">
                <a:latin typeface="Times New Roman" pitchFamily="18" charset="0"/>
                <a:cs typeface="Times New Roman" pitchFamily="18" charset="0"/>
              </a:rPr>
              <a:t>.</a:t>
            </a:r>
          </a:p>
          <a:p>
            <a:endParaRPr lang="en-US" dirty="0"/>
          </a:p>
        </p:txBody>
      </p:sp>
      <p:graphicFrame>
        <p:nvGraphicFramePr>
          <p:cNvPr id="136194" name="Object 2"/>
          <p:cNvGraphicFramePr>
            <a:graphicFrameLocks noChangeAspect="1"/>
          </p:cNvGraphicFramePr>
          <p:nvPr/>
        </p:nvGraphicFramePr>
        <p:xfrm>
          <a:off x="4419600" y="4114800"/>
          <a:ext cx="2209800" cy="762000"/>
        </p:xfrm>
        <a:graphic>
          <a:graphicData uri="http://schemas.openxmlformats.org/presentationml/2006/ole">
            <mc:AlternateContent xmlns:mc="http://schemas.openxmlformats.org/markup-compatibility/2006">
              <mc:Choice xmlns:v="urn:schemas-microsoft-com:vml" Requires="v">
                <p:oleObj spid="_x0000_s136197" name="Equation" r:id="rId3" imgW="1155600" imgH="507960" progId="">
                  <p:embed/>
                </p:oleObj>
              </mc:Choice>
              <mc:Fallback>
                <p:oleObj name="Equation" r:id="rId3" imgW="1155600" imgH="507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2209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6" name="Object 4"/>
          <p:cNvGraphicFramePr>
            <a:graphicFrameLocks noChangeAspect="1"/>
          </p:cNvGraphicFramePr>
          <p:nvPr/>
        </p:nvGraphicFramePr>
        <p:xfrm>
          <a:off x="4648200" y="2286000"/>
          <a:ext cx="1981200" cy="457200"/>
        </p:xfrm>
        <a:graphic>
          <a:graphicData uri="http://schemas.openxmlformats.org/presentationml/2006/ole">
            <mc:AlternateContent xmlns:mc="http://schemas.openxmlformats.org/markup-compatibility/2006">
              <mc:Choice xmlns:v="urn:schemas-microsoft-com:vml" Requires="v">
                <p:oleObj spid="_x0000_s136198" name="Equation" r:id="rId5" imgW="1104840" imgH="253800" progId="">
                  <p:embed/>
                </p:oleObj>
              </mc:Choice>
              <mc:Fallback>
                <p:oleObj name="Equation" r:id="rId5" imgW="1104840" imgH="25380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286000"/>
                        <a:ext cx="1981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848600" cy="609600"/>
          </a:xfrm>
        </p:spPr>
        <p:txBody>
          <a:bodyPr/>
          <a:lstStyle/>
          <a:p>
            <a:r>
              <a:rPr lang="en-US" dirty="0" smtClean="0">
                <a:latin typeface="Times New Roman" pitchFamily="18" charset="0"/>
                <a:cs typeface="Times New Roman" pitchFamily="18" charset="0"/>
              </a:rPr>
              <a:t>Cohen-Sutherland Line Clipping</a:t>
            </a:r>
            <a:endParaRPr lang="en-US" dirty="0"/>
          </a:p>
        </p:txBody>
      </p:sp>
      <p:sp>
        <p:nvSpPr>
          <p:cNvPr id="3" name="Content Placeholder 2"/>
          <p:cNvSpPr>
            <a:spLocks noGrp="1"/>
          </p:cNvSpPr>
          <p:nvPr>
            <p:ph idx="1"/>
          </p:nvPr>
        </p:nvSpPr>
        <p:spPr>
          <a:xfrm>
            <a:off x="304800" y="1371600"/>
            <a:ext cx="8610600" cy="4343400"/>
          </a:xfrm>
        </p:spPr>
        <p:txBody>
          <a:bodyPr/>
          <a:lstStyle/>
          <a:p>
            <a:r>
              <a:rPr lang="en-US" sz="2000" dirty="0" smtClean="0">
                <a:solidFill>
                  <a:srgbClr val="FF0000"/>
                </a:solidFill>
                <a:latin typeface="Times New Roman" pitchFamily="18" charset="0"/>
                <a:cs typeface="Times New Roman" pitchFamily="18" charset="0"/>
              </a:rPr>
              <a:t>Algorithm</a:t>
            </a:r>
          </a:p>
          <a:p>
            <a:pPr marL="457200" indent="-457200" algn="just">
              <a:buFont typeface="+mj-lt"/>
              <a:buAutoNum type="arabicPeriod"/>
            </a:pPr>
            <a:r>
              <a:rPr lang="en-US" sz="2000" dirty="0" smtClean="0">
                <a:latin typeface="Times New Roman" pitchFamily="18" charset="0"/>
                <a:cs typeface="Times New Roman" pitchFamily="18" charset="0"/>
              </a:rPr>
              <a:t>Accept the end points of  the line segment and window boundaries i.e.x</a:t>
            </a:r>
            <a:r>
              <a:rPr lang="en-US" sz="1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,y</a:t>
            </a:r>
            <a:r>
              <a:rPr lang="en-US" sz="1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,x</a:t>
            </a:r>
            <a:r>
              <a:rPr lang="en-US" sz="1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,y</a:t>
            </a:r>
            <a:r>
              <a:rPr lang="en-US" sz="1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,x</a:t>
            </a:r>
            <a:r>
              <a:rPr lang="en-US" sz="1000" dirty="0"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,x</a:t>
            </a:r>
            <a:r>
              <a:rPr lang="en-US" sz="1000" dirty="0"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,y</a:t>
            </a:r>
            <a:r>
              <a:rPr lang="en-US" sz="1000" dirty="0"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,y</a:t>
            </a:r>
            <a:r>
              <a:rPr lang="en-US" sz="1000" dirty="0"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a:t>
            </a:r>
          </a:p>
          <a:p>
            <a:pPr marL="457200" indent="-457200" algn="just">
              <a:buFont typeface="+mj-lt"/>
              <a:buAutoNum type="arabicPeriod"/>
            </a:pPr>
            <a:r>
              <a:rPr lang="en-US" sz="2000" dirty="0" smtClean="0">
                <a:latin typeface="Times New Roman" pitchFamily="18" charset="0"/>
                <a:cs typeface="Times New Roman" pitchFamily="18" charset="0"/>
              </a:rPr>
              <a:t>Assign a 4 bit code to each end point of the line segment i.e.</a:t>
            </a:r>
            <a:r>
              <a:rPr lang="en-US" altLang="zh-TW" sz="2000" dirty="0" smtClean="0">
                <a:latin typeface="Times New Roman" pitchFamily="18" charset="0"/>
                <a:cs typeface="Times New Roman" pitchFamily="18" charset="0"/>
              </a:rPr>
              <a:t> b</a:t>
            </a:r>
            <a:r>
              <a:rPr lang="en-US" altLang="zh-TW" sz="2000" baseline="-25000" dirty="0" smtClean="0">
                <a:latin typeface="Times New Roman" pitchFamily="18" charset="0"/>
                <a:cs typeface="Times New Roman" pitchFamily="18" charset="0"/>
              </a:rPr>
              <a:t>1</a:t>
            </a:r>
            <a:r>
              <a:rPr lang="en-US" altLang="zh-TW" sz="2000" dirty="0" smtClean="0">
                <a:latin typeface="Times New Roman" pitchFamily="18" charset="0"/>
                <a:cs typeface="Times New Roman" pitchFamily="18" charset="0"/>
              </a:rPr>
              <a:t>b</a:t>
            </a:r>
            <a:r>
              <a:rPr lang="en-US" altLang="zh-TW" sz="2000" baseline="-25000" dirty="0" smtClean="0">
                <a:latin typeface="Times New Roman" pitchFamily="18" charset="0"/>
                <a:cs typeface="Times New Roman" pitchFamily="18" charset="0"/>
              </a:rPr>
              <a:t>2</a:t>
            </a:r>
            <a:r>
              <a:rPr lang="en-US" altLang="zh-TW" sz="2000" dirty="0" smtClean="0">
                <a:latin typeface="Times New Roman" pitchFamily="18" charset="0"/>
                <a:cs typeface="Times New Roman" pitchFamily="18" charset="0"/>
              </a:rPr>
              <a:t>b</a:t>
            </a:r>
            <a:r>
              <a:rPr lang="en-US" altLang="zh-TW" sz="2000" baseline="-25000" dirty="0" smtClean="0">
                <a:latin typeface="Times New Roman" pitchFamily="18" charset="0"/>
                <a:cs typeface="Times New Roman" pitchFamily="18" charset="0"/>
              </a:rPr>
              <a:t>3</a:t>
            </a:r>
            <a:r>
              <a:rPr lang="en-US" altLang="zh-TW" sz="2000" dirty="0" smtClean="0">
                <a:latin typeface="Times New Roman" pitchFamily="18" charset="0"/>
                <a:cs typeface="Times New Roman" pitchFamily="18" charset="0"/>
              </a:rPr>
              <a:t>b</a:t>
            </a:r>
            <a:r>
              <a:rPr lang="en-US" altLang="zh-TW" sz="2000" baseline="-25000" dirty="0" smtClean="0">
                <a:latin typeface="Times New Roman" pitchFamily="18" charset="0"/>
                <a:cs typeface="Times New Roman" pitchFamily="18" charset="0"/>
              </a:rPr>
              <a:t>4</a:t>
            </a:r>
            <a:r>
              <a:rPr lang="en-US" altLang="zh-TW" sz="2000" dirty="0" smtClean="0">
                <a:latin typeface="Times New Roman" pitchFamily="18" charset="0"/>
                <a:cs typeface="Times New Roman" pitchFamily="18" charset="0"/>
              </a:rPr>
              <a:t>, as follows</a:t>
            </a:r>
            <a:endParaRPr lang="en-US" sz="20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7" descr="an07f06"/>
          <p:cNvPicPr>
            <a:picLocks noChangeAspect="1" noChangeArrowheads="1"/>
          </p:cNvPicPr>
          <p:nvPr/>
        </p:nvPicPr>
        <p:blipFill>
          <a:blip r:embed="rId3" cstate="print"/>
          <a:srcRect/>
          <a:stretch>
            <a:fillRect/>
          </a:stretch>
        </p:blipFill>
        <p:spPr bwMode="auto">
          <a:xfrm>
            <a:off x="457200" y="3429000"/>
            <a:ext cx="3505200" cy="1981200"/>
          </a:xfrm>
          <a:prstGeom prst="rect">
            <a:avLst/>
          </a:prstGeom>
          <a:noFill/>
        </p:spPr>
      </p:pic>
      <p:graphicFrame>
        <p:nvGraphicFramePr>
          <p:cNvPr id="137218" name="Object 2"/>
          <p:cNvGraphicFramePr>
            <a:graphicFrameLocks noChangeAspect="1"/>
          </p:cNvGraphicFramePr>
          <p:nvPr/>
        </p:nvGraphicFramePr>
        <p:xfrm>
          <a:off x="3886200" y="3546475"/>
          <a:ext cx="4953000" cy="1787525"/>
        </p:xfrm>
        <a:graphic>
          <a:graphicData uri="http://schemas.openxmlformats.org/presentationml/2006/ole">
            <mc:AlternateContent xmlns:mc="http://schemas.openxmlformats.org/markup-compatibility/2006">
              <mc:Choice xmlns:v="urn:schemas-microsoft-com:vml" Requires="v">
                <p:oleObj spid="_x0000_s137219" name="Equation" r:id="rId4" imgW="3365280" imgH="1218960" progId="">
                  <p:embed/>
                </p:oleObj>
              </mc:Choice>
              <mc:Fallback>
                <p:oleObj name="Equation" r:id="rId4" imgW="3365280" imgH="12189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546475"/>
                        <a:ext cx="4953000"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20000" cy="609600"/>
          </a:xfrm>
        </p:spPr>
        <p:txBody>
          <a:bodyPr/>
          <a:lstStyle/>
          <a:p>
            <a:r>
              <a:rPr lang="en-US" dirty="0" smtClean="0">
                <a:latin typeface="Times New Roman" pitchFamily="18" charset="0"/>
                <a:cs typeface="Times New Roman" pitchFamily="18" charset="0"/>
              </a:rPr>
              <a:t>Cohen-Sutherland Line Clipping</a:t>
            </a:r>
            <a:endParaRPr lang="en-US" dirty="0"/>
          </a:p>
        </p:txBody>
      </p:sp>
      <p:sp>
        <p:nvSpPr>
          <p:cNvPr id="3" name="Content Placeholder 2"/>
          <p:cNvSpPr>
            <a:spLocks noGrp="1"/>
          </p:cNvSpPr>
          <p:nvPr>
            <p:ph idx="1"/>
          </p:nvPr>
        </p:nvSpPr>
        <p:spPr>
          <a:xfrm>
            <a:off x="381000" y="1524000"/>
            <a:ext cx="8458200" cy="4495800"/>
          </a:xfrm>
        </p:spPr>
        <p:txBody>
          <a:bodyPr/>
          <a:lstStyle/>
          <a:p>
            <a:pPr marL="457200" indent="-457200" algn="just">
              <a:buFont typeface="+mj-lt"/>
              <a:buAutoNum type="arabicPeriod" startAt="3"/>
            </a:pPr>
            <a:r>
              <a:rPr lang="en-US" sz="2000" dirty="0" smtClean="0">
                <a:latin typeface="Times New Roman" pitchFamily="18" charset="0"/>
                <a:cs typeface="Times New Roman" pitchFamily="18" charset="0"/>
              </a:rPr>
              <a:t>Test using end point codes &amp; Logical AND</a:t>
            </a:r>
          </a:p>
          <a:p>
            <a:pPr algn="just">
              <a:buFont typeface="+mj-lt"/>
              <a:buAutoNum type="alphaLcParenR"/>
            </a:pPr>
            <a:r>
              <a:rPr lang="en-US" sz="1800" dirty="0" smtClean="0">
                <a:latin typeface="Times New Roman" pitchFamily="18" charset="0"/>
                <a:cs typeface="Times New Roman" pitchFamily="18" charset="0"/>
              </a:rPr>
              <a:t>If  both the end point codes are 0000,the line is visible.</a:t>
            </a:r>
          </a:p>
          <a:p>
            <a:pPr algn="just">
              <a:buFont typeface="+mj-lt"/>
              <a:buAutoNum type="alphaLcParenR"/>
            </a:pPr>
            <a:r>
              <a:rPr lang="en-US" sz="1800" dirty="0" smtClean="0">
                <a:latin typeface="Times New Roman" pitchFamily="18" charset="0"/>
                <a:cs typeface="Times New Roman" pitchFamily="18" charset="0"/>
              </a:rPr>
              <a:t>If  the logical AND of the endpoint codes is not 0000,the line segment is not visible.</a:t>
            </a:r>
          </a:p>
          <a:p>
            <a:pPr algn="just">
              <a:buFont typeface="+mj-lt"/>
              <a:buAutoNum type="alphaLcParenR"/>
            </a:pPr>
            <a:r>
              <a:rPr lang="en-US" sz="1800" dirty="0" smtClean="0">
                <a:latin typeface="Times New Roman" pitchFamily="18" charset="0"/>
                <a:cs typeface="Times New Roman" pitchFamily="18" charset="0"/>
              </a:rPr>
              <a:t>If the logical AND of the endpoint codes is 0000,the line segment is clipping candidate.</a:t>
            </a:r>
          </a:p>
          <a:p>
            <a:pPr marL="457200" indent="-457200" algn="just">
              <a:buFont typeface="+mj-lt"/>
              <a:buAutoNum type="arabicPeriod" startAt="4"/>
            </a:pPr>
            <a:r>
              <a:rPr lang="en-US" sz="2000" dirty="0" smtClean="0">
                <a:latin typeface="Times New Roman" pitchFamily="18" charset="0"/>
                <a:cs typeface="Times New Roman" pitchFamily="18" charset="0"/>
              </a:rPr>
              <a:t>Determine the intersecting boundary</a:t>
            </a:r>
          </a:p>
          <a:p>
            <a:pPr marL="457200" indent="-457200" algn="just">
              <a:buFont typeface="+mj-lt"/>
              <a:buAutoNum type="alphaLcParenR"/>
            </a:pPr>
            <a:r>
              <a:rPr lang="en-US" sz="1800" dirty="0" smtClean="0">
                <a:latin typeface="Times New Roman" pitchFamily="18" charset="0"/>
                <a:cs typeface="Times New Roman" pitchFamily="18" charset="0"/>
              </a:rPr>
              <a:t>If bit1 is 1,intersect with line y=</a:t>
            </a:r>
            <a:r>
              <a:rPr lang="en-US" sz="1800" dirty="0" err="1" smtClean="0">
                <a:latin typeface="Times New Roman" pitchFamily="18" charset="0"/>
                <a:cs typeface="Times New Roman" pitchFamily="18" charset="0"/>
              </a:rPr>
              <a:t>y</a:t>
            </a:r>
            <a:r>
              <a:rPr lang="en-US" sz="1000" dirty="0" err="1" smtClean="0">
                <a:latin typeface="Times New Roman" pitchFamily="18" charset="0"/>
                <a:cs typeface="Times New Roman" pitchFamily="18" charset="0"/>
              </a:rPr>
              <a:t>max</a:t>
            </a:r>
            <a:endParaRPr lang="en-US" sz="1000" dirty="0" smtClean="0">
              <a:latin typeface="Times New Roman" pitchFamily="18" charset="0"/>
              <a:cs typeface="Times New Roman" pitchFamily="18" charset="0"/>
            </a:endParaRPr>
          </a:p>
          <a:p>
            <a:pPr marL="457200" indent="-457200" algn="just">
              <a:buFont typeface="+mj-lt"/>
              <a:buAutoNum type="alphaLcParenR"/>
            </a:pPr>
            <a:r>
              <a:rPr lang="en-US" sz="1800" dirty="0" smtClean="0">
                <a:latin typeface="Times New Roman" pitchFamily="18" charset="0"/>
                <a:cs typeface="Times New Roman" pitchFamily="18" charset="0"/>
              </a:rPr>
              <a:t>If bit2 is 1,intersect with line y=</a:t>
            </a:r>
            <a:r>
              <a:rPr lang="en-US" sz="1800" dirty="0" err="1" smtClean="0">
                <a:latin typeface="Times New Roman" pitchFamily="18" charset="0"/>
                <a:cs typeface="Times New Roman" pitchFamily="18" charset="0"/>
              </a:rPr>
              <a:t>y</a:t>
            </a:r>
            <a:r>
              <a:rPr lang="en-US" sz="1000" dirty="0" err="1" smtClean="0">
                <a:latin typeface="Times New Roman" pitchFamily="18" charset="0"/>
                <a:cs typeface="Times New Roman" pitchFamily="18" charset="0"/>
              </a:rPr>
              <a:t>min</a:t>
            </a:r>
            <a:endParaRPr lang="en-US" sz="1800" dirty="0" smtClean="0">
              <a:latin typeface="Times New Roman" pitchFamily="18" charset="0"/>
              <a:cs typeface="Times New Roman" pitchFamily="18" charset="0"/>
            </a:endParaRPr>
          </a:p>
          <a:p>
            <a:pPr marL="457200" indent="-457200" algn="just">
              <a:buFont typeface="+mj-lt"/>
              <a:buAutoNum type="alphaLcParenR"/>
            </a:pPr>
            <a:r>
              <a:rPr lang="en-US" sz="1800" dirty="0" smtClean="0">
                <a:latin typeface="Times New Roman" pitchFamily="18" charset="0"/>
                <a:cs typeface="Times New Roman" pitchFamily="18" charset="0"/>
              </a:rPr>
              <a:t>If bit3 is 1,intersect with line x=</a:t>
            </a:r>
            <a:r>
              <a:rPr lang="en-US" sz="1800" dirty="0" err="1" smtClean="0">
                <a:latin typeface="Times New Roman" pitchFamily="18" charset="0"/>
                <a:cs typeface="Times New Roman" pitchFamily="18" charset="0"/>
              </a:rPr>
              <a:t>x</a:t>
            </a:r>
            <a:r>
              <a:rPr lang="en-US" sz="1000" dirty="0" err="1" smtClean="0">
                <a:latin typeface="Times New Roman" pitchFamily="18" charset="0"/>
                <a:cs typeface="Times New Roman" pitchFamily="18" charset="0"/>
              </a:rPr>
              <a:t>max</a:t>
            </a:r>
            <a:endParaRPr lang="en-US" sz="1000" dirty="0" smtClean="0">
              <a:latin typeface="Times New Roman" pitchFamily="18" charset="0"/>
              <a:cs typeface="Times New Roman" pitchFamily="18" charset="0"/>
            </a:endParaRPr>
          </a:p>
          <a:p>
            <a:pPr marL="457200" indent="-457200" algn="just">
              <a:buFont typeface="+mj-lt"/>
              <a:buAutoNum type="alphaLcParenR"/>
            </a:pPr>
            <a:r>
              <a:rPr lang="en-US" sz="1800" dirty="0" smtClean="0">
                <a:latin typeface="Times New Roman" pitchFamily="18" charset="0"/>
                <a:cs typeface="Times New Roman" pitchFamily="18" charset="0"/>
              </a:rPr>
              <a:t>If bit4 is 1,intersect with line x=</a:t>
            </a:r>
            <a:r>
              <a:rPr lang="en-US" sz="1800" dirty="0" err="1" smtClean="0">
                <a:latin typeface="Times New Roman" pitchFamily="18" charset="0"/>
                <a:cs typeface="Times New Roman" pitchFamily="18" charset="0"/>
              </a:rPr>
              <a:t>x</a:t>
            </a:r>
            <a:r>
              <a:rPr lang="en-US" sz="1000" dirty="0" err="1" smtClean="0">
                <a:latin typeface="Times New Roman" pitchFamily="18" charset="0"/>
                <a:cs typeface="Times New Roman" pitchFamily="18" charset="0"/>
              </a:rPr>
              <a:t>min</a:t>
            </a:r>
            <a:endParaRPr lang="en-US" sz="1000" dirty="0" smtClean="0">
              <a:latin typeface="Times New Roman" pitchFamily="18" charset="0"/>
              <a:cs typeface="Times New Roman" pitchFamily="18" charset="0"/>
            </a:endParaRPr>
          </a:p>
          <a:p>
            <a:pPr marL="457200" indent="-457200" algn="just">
              <a:buNone/>
            </a:pPr>
            <a:endParaRPr lang="en-US" sz="2000" dirty="0" smtClean="0">
              <a:latin typeface="Times New Roman" pitchFamily="18" charset="0"/>
              <a:cs typeface="Times New Roman" pitchFamily="18" charset="0"/>
            </a:endParaRP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7543800" cy="609600"/>
          </a:xfrm>
        </p:spPr>
        <p:txBody>
          <a:bodyPr/>
          <a:lstStyle/>
          <a:p>
            <a:r>
              <a:rPr lang="en-US" dirty="0" smtClean="0">
                <a:latin typeface="Times New Roman" pitchFamily="18" charset="0"/>
                <a:cs typeface="Times New Roman" pitchFamily="18" charset="0"/>
              </a:rPr>
              <a:t>Cohen-Sutherland Line Clipping</a:t>
            </a:r>
            <a:endParaRPr lang="en-US" dirty="0"/>
          </a:p>
        </p:txBody>
      </p:sp>
      <p:sp>
        <p:nvSpPr>
          <p:cNvPr id="3" name="Content Placeholder 2"/>
          <p:cNvSpPr>
            <a:spLocks noGrp="1"/>
          </p:cNvSpPr>
          <p:nvPr>
            <p:ph idx="1"/>
          </p:nvPr>
        </p:nvSpPr>
        <p:spPr>
          <a:xfrm>
            <a:off x="457200" y="1371600"/>
            <a:ext cx="8305800" cy="4876800"/>
          </a:xfrm>
        </p:spPr>
        <p:txBody>
          <a:bodyPr>
            <a:normAutofit lnSpcReduction="10000"/>
          </a:bodyPr>
          <a:lstStyle/>
          <a:p>
            <a:pPr marL="457200" indent="-457200" algn="just">
              <a:buFont typeface="+mj-lt"/>
              <a:buAutoNum type="arabicPeriod" startAt="5"/>
            </a:pPr>
            <a:r>
              <a:rPr lang="en-US" sz="2000" dirty="0" smtClean="0">
                <a:latin typeface="Times New Roman" pitchFamily="18" charset="0"/>
                <a:cs typeface="Times New Roman" pitchFamily="18" charset="0"/>
              </a:rPr>
              <a:t>Determine the intersecting  point coordinates (</a:t>
            </a:r>
            <a:r>
              <a:rPr lang="en-US" sz="2000" dirty="0" err="1" smtClean="0">
                <a:latin typeface="Times New Roman" pitchFamily="18" charset="0"/>
                <a:cs typeface="Times New Roman" pitchFamily="18" charset="0"/>
              </a:rPr>
              <a:t>x,y</a:t>
            </a:r>
            <a:r>
              <a:rPr lang="en-US" sz="2000" dirty="0" smtClean="0">
                <a:latin typeface="Times New Roman" pitchFamily="18" charset="0"/>
                <a:cs typeface="Times New Roman" pitchFamily="18" charset="0"/>
              </a:rPr>
              <a:t>).The equation of a line passing through (x</a:t>
            </a:r>
            <a:r>
              <a:rPr lang="en-US" sz="1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,y</a:t>
            </a:r>
            <a:r>
              <a:rPr lang="en-US" sz="1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(x</a:t>
            </a:r>
            <a:r>
              <a:rPr lang="en-US" sz="1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,y</a:t>
            </a:r>
            <a:r>
              <a:rPr lang="en-US" sz="1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x,y</a:t>
            </a:r>
            <a:r>
              <a:rPr lang="en-US" sz="2000" dirty="0" smtClean="0">
                <a:latin typeface="Times New Roman" pitchFamily="18" charset="0"/>
                <a:cs typeface="Times New Roman" pitchFamily="18" charset="0"/>
              </a:rPr>
              <a:t>) will be</a:t>
            </a:r>
          </a:p>
          <a:p>
            <a:pPr algn="just"/>
            <a:endParaRPr lang="en-US" sz="2000" dirty="0" smtClean="0">
              <a:latin typeface="Times New Roman" pitchFamily="18" charset="0"/>
              <a:cs typeface="Times New Roman" pitchFamily="18" charset="0"/>
            </a:endParaRPr>
          </a:p>
          <a:p>
            <a:endParaRPr lang="en-US" dirty="0" smtClean="0"/>
          </a:p>
          <a:p>
            <a:r>
              <a:rPr lang="en-US" sz="2000" dirty="0" smtClean="0">
                <a:latin typeface="Times New Roman" pitchFamily="18" charset="0"/>
                <a:cs typeface="Times New Roman" pitchFamily="18" charset="0"/>
              </a:rPr>
              <a:t>If boundary line is </a:t>
            </a:r>
            <a:r>
              <a:rPr lang="en-US" sz="2000" dirty="0" smtClean="0">
                <a:solidFill>
                  <a:srgbClr val="FF0000"/>
                </a:solidFill>
                <a:latin typeface="Times New Roman" pitchFamily="18" charset="0"/>
                <a:cs typeface="Times New Roman" pitchFamily="18" charset="0"/>
              </a:rPr>
              <a:t>vertical</a:t>
            </a:r>
          </a:p>
          <a:p>
            <a:r>
              <a:rPr lang="en-US" sz="1600" dirty="0" smtClean="0">
                <a:latin typeface="Times New Roman" pitchFamily="18" charset="0"/>
                <a:cs typeface="Times New Roman" pitchFamily="18" charset="0"/>
              </a:rPr>
              <a:t>Where x value depends</a:t>
            </a:r>
          </a:p>
          <a:p>
            <a:pPr>
              <a:buFont typeface="+mj-lt"/>
              <a:buAutoNum type="alphaLcParenR"/>
            </a:pPr>
            <a:r>
              <a:rPr lang="en-US" sz="1600" dirty="0" smtClean="0">
                <a:latin typeface="Times New Roman" pitchFamily="18" charset="0"/>
                <a:cs typeface="Times New Roman" pitchFamily="18" charset="0"/>
              </a:rPr>
              <a:t>The intersection point lies on the </a:t>
            </a:r>
            <a:r>
              <a:rPr lang="en-US" sz="1600" dirty="0" smtClean="0">
                <a:solidFill>
                  <a:srgbClr val="FF0000"/>
                </a:solidFill>
                <a:latin typeface="Times New Roman" pitchFamily="18" charset="0"/>
                <a:cs typeface="Times New Roman" pitchFamily="18" charset="0"/>
              </a:rPr>
              <a:t>left</a:t>
            </a:r>
            <a:r>
              <a:rPr lang="en-US" sz="1600" dirty="0" smtClean="0">
                <a:latin typeface="Times New Roman" pitchFamily="18" charset="0"/>
                <a:cs typeface="Times New Roman" pitchFamily="18" charset="0"/>
              </a:rPr>
              <a:t> edge and therefore its x-coordinate is      x = </a:t>
            </a:r>
            <a:r>
              <a:rPr lang="en-US" sz="1600" dirty="0" err="1" smtClean="0">
                <a:latin typeface="Times New Roman" pitchFamily="18" charset="0"/>
                <a:cs typeface="Times New Roman" pitchFamily="18" charset="0"/>
              </a:rPr>
              <a:t>x</a:t>
            </a:r>
            <a:r>
              <a:rPr lang="en-US" sz="1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a:t>
            </a:r>
          </a:p>
          <a:p>
            <a:pPr>
              <a:buFont typeface="+mj-lt"/>
              <a:buAutoNum type="alphaLcParenR"/>
            </a:pPr>
            <a:r>
              <a:rPr lang="en-US" sz="1600" dirty="0" smtClean="0">
                <a:latin typeface="Times New Roman" pitchFamily="18" charset="0"/>
                <a:cs typeface="Times New Roman" pitchFamily="18" charset="0"/>
              </a:rPr>
              <a:t>The intersection point lies on the </a:t>
            </a:r>
            <a:r>
              <a:rPr lang="en-US" sz="1600" dirty="0" smtClean="0">
                <a:solidFill>
                  <a:srgbClr val="FF0000"/>
                </a:solidFill>
                <a:latin typeface="Times New Roman" pitchFamily="18" charset="0"/>
                <a:cs typeface="Times New Roman" pitchFamily="18" charset="0"/>
              </a:rPr>
              <a:t>Right</a:t>
            </a:r>
            <a:r>
              <a:rPr lang="en-US" sz="1600" dirty="0" smtClean="0">
                <a:latin typeface="Times New Roman" pitchFamily="18" charset="0"/>
                <a:cs typeface="Times New Roman" pitchFamily="18" charset="0"/>
              </a:rPr>
              <a:t> edge and therefore its x-coordinate is   x = </a:t>
            </a:r>
            <a:r>
              <a:rPr lang="en-US" sz="1600" dirty="0" err="1" smtClean="0">
                <a:latin typeface="Times New Roman" pitchFamily="18" charset="0"/>
                <a:cs typeface="Times New Roman" pitchFamily="18" charset="0"/>
              </a:rPr>
              <a:t>x</a:t>
            </a:r>
            <a:r>
              <a:rPr lang="en-US" sz="1000" dirty="0" err="1" smtClean="0">
                <a:latin typeface="Times New Roman" pitchFamily="18" charset="0"/>
                <a:cs typeface="Times New Roman" pitchFamily="18" charset="0"/>
              </a:rPr>
              <a:t>max</a:t>
            </a:r>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If the boundary line is </a:t>
            </a:r>
            <a:r>
              <a:rPr lang="en-US" sz="2000" dirty="0" smtClean="0">
                <a:solidFill>
                  <a:srgbClr val="FF0000"/>
                </a:solidFill>
                <a:latin typeface="Times New Roman" pitchFamily="18" charset="0"/>
                <a:cs typeface="Times New Roman" pitchFamily="18" charset="0"/>
              </a:rPr>
              <a:t>horizontal</a:t>
            </a:r>
          </a:p>
          <a:p>
            <a:r>
              <a:rPr lang="en-US" sz="1600" dirty="0" smtClean="0">
                <a:latin typeface="Times New Roman" pitchFamily="18" charset="0"/>
                <a:cs typeface="Times New Roman" pitchFamily="18" charset="0"/>
              </a:rPr>
              <a:t>Where y value depends</a:t>
            </a:r>
          </a:p>
          <a:p>
            <a:pPr>
              <a:buFont typeface="+mj-lt"/>
              <a:buAutoNum type="alphaLcParenR"/>
            </a:pPr>
            <a:r>
              <a:rPr lang="en-US" sz="1600" dirty="0" smtClean="0">
                <a:latin typeface="Times New Roman" pitchFamily="18" charset="0"/>
                <a:cs typeface="Times New Roman" pitchFamily="18" charset="0"/>
              </a:rPr>
              <a:t>The intersection point lies on the </a:t>
            </a:r>
            <a:r>
              <a:rPr lang="en-US" sz="1600" dirty="0" smtClean="0">
                <a:solidFill>
                  <a:srgbClr val="FF0000"/>
                </a:solidFill>
                <a:latin typeface="Times New Roman" pitchFamily="18" charset="0"/>
                <a:cs typeface="Times New Roman" pitchFamily="18" charset="0"/>
              </a:rPr>
              <a:t>below</a:t>
            </a:r>
            <a:r>
              <a:rPr lang="en-US" sz="1600" dirty="0" smtClean="0">
                <a:latin typeface="Times New Roman" pitchFamily="18" charset="0"/>
                <a:cs typeface="Times New Roman" pitchFamily="18" charset="0"/>
              </a:rPr>
              <a:t> edge and therefore its y-coordinate is  y = </a:t>
            </a:r>
            <a:r>
              <a:rPr lang="en-US" sz="1600" dirty="0" err="1" smtClean="0">
                <a:latin typeface="Times New Roman" pitchFamily="18" charset="0"/>
                <a:cs typeface="Times New Roman" pitchFamily="18" charset="0"/>
              </a:rPr>
              <a:t>y</a:t>
            </a:r>
            <a:r>
              <a:rPr lang="en-US" sz="1000" dirty="0" err="1" smtClean="0">
                <a:latin typeface="Times New Roman" pitchFamily="18" charset="0"/>
                <a:cs typeface="Times New Roman" pitchFamily="18" charset="0"/>
              </a:rPr>
              <a:t>min</a:t>
            </a:r>
            <a:r>
              <a:rPr lang="en-US" sz="1600" dirty="0" smtClean="0">
                <a:latin typeface="Times New Roman" pitchFamily="18" charset="0"/>
                <a:cs typeface="Times New Roman" pitchFamily="18" charset="0"/>
              </a:rPr>
              <a:t>.</a:t>
            </a:r>
          </a:p>
          <a:p>
            <a:pPr>
              <a:buFont typeface="+mj-lt"/>
              <a:buAutoNum type="alphaLcParenR"/>
            </a:pPr>
            <a:r>
              <a:rPr lang="en-US" sz="1600" dirty="0" smtClean="0">
                <a:latin typeface="Times New Roman" pitchFamily="18" charset="0"/>
                <a:cs typeface="Times New Roman" pitchFamily="18" charset="0"/>
              </a:rPr>
              <a:t>The intersection point lies on the </a:t>
            </a:r>
            <a:r>
              <a:rPr lang="en-US" sz="1600" dirty="0" smtClean="0">
                <a:solidFill>
                  <a:srgbClr val="FF0000"/>
                </a:solidFill>
                <a:latin typeface="Times New Roman" pitchFamily="18" charset="0"/>
                <a:cs typeface="Times New Roman" pitchFamily="18" charset="0"/>
              </a:rPr>
              <a:t>Above</a:t>
            </a:r>
            <a:r>
              <a:rPr lang="en-US" sz="1600" dirty="0" smtClean="0">
                <a:latin typeface="Times New Roman" pitchFamily="18" charset="0"/>
                <a:cs typeface="Times New Roman" pitchFamily="18" charset="0"/>
              </a:rPr>
              <a:t> edge and therefore its y-coordinate is  y = </a:t>
            </a:r>
            <a:r>
              <a:rPr lang="en-US" sz="1600" dirty="0" err="1" smtClean="0">
                <a:latin typeface="Times New Roman" pitchFamily="18" charset="0"/>
                <a:cs typeface="Times New Roman" pitchFamily="18" charset="0"/>
              </a:rPr>
              <a:t>y</a:t>
            </a:r>
            <a:r>
              <a:rPr lang="en-US" sz="1000" dirty="0" err="1" smtClean="0">
                <a:latin typeface="Times New Roman" pitchFamily="18" charset="0"/>
                <a:cs typeface="Times New Roman" pitchFamily="18" charset="0"/>
              </a:rPr>
              <a:t>max</a:t>
            </a:r>
            <a:r>
              <a:rPr lang="en-US" sz="1600" dirty="0" smtClean="0">
                <a:latin typeface="Times New Roman" pitchFamily="18" charset="0"/>
                <a:cs typeface="Times New Roman" pitchFamily="18" charset="0"/>
              </a:rPr>
              <a:t>.</a:t>
            </a:r>
          </a:p>
          <a:p>
            <a:pPr marL="457200" indent="-457200">
              <a:buFont typeface="+mj-lt"/>
              <a:buAutoNum type="arabicPeriod" startAt="6"/>
            </a:pPr>
            <a:r>
              <a:rPr lang="en-US" sz="2000" dirty="0" smtClean="0">
                <a:latin typeface="Times New Roman" pitchFamily="18" charset="0"/>
                <a:cs typeface="Times New Roman" pitchFamily="18" charset="0"/>
              </a:rPr>
              <a:t>Go to Step 2.</a:t>
            </a:r>
          </a:p>
          <a:p>
            <a:pPr marL="457200" indent="-457200">
              <a:buFont typeface="+mj-lt"/>
              <a:buAutoNum type="arabicPeriod" startAt="6"/>
            </a:pPr>
            <a:r>
              <a:rPr lang="en-US" sz="2000" dirty="0" smtClean="0">
                <a:latin typeface="Times New Roman" pitchFamily="18" charset="0"/>
                <a:cs typeface="Times New Roman" pitchFamily="18" charset="0"/>
              </a:rPr>
              <a:t>Draw the remaining line segments .</a:t>
            </a:r>
          </a:p>
          <a:p>
            <a:pPr marL="457200" indent="-457200">
              <a:buFont typeface="+mj-lt"/>
              <a:buAutoNum type="arabicPeriod" startAt="6"/>
            </a:pPr>
            <a:r>
              <a:rPr lang="en-US" sz="2000" dirty="0" smtClean="0">
                <a:latin typeface="Times New Roman" pitchFamily="18" charset="0"/>
                <a:cs typeface="Times New Roman" pitchFamily="18" charset="0"/>
              </a:rPr>
              <a:t>Stop.</a:t>
            </a:r>
          </a:p>
          <a:p>
            <a:pPr>
              <a:buNone/>
            </a:pPr>
            <a:endParaRPr lang="en-US" sz="2000" dirty="0" smtClean="0">
              <a:solidFill>
                <a:srgbClr val="FF0000"/>
              </a:solidFill>
              <a:latin typeface="Times New Roman" pitchFamily="18" charset="0"/>
              <a:cs typeface="Times New Roman" pitchFamily="18" charset="0"/>
            </a:endParaRPr>
          </a:p>
          <a:p>
            <a:pPr>
              <a:buNone/>
            </a:pPr>
            <a:endParaRPr lang="en-US" sz="2000" dirty="0" smtClean="0">
              <a:solidFill>
                <a:srgbClr val="FF0000"/>
              </a:solidFill>
              <a:latin typeface="Times New Roman" pitchFamily="18" charset="0"/>
              <a:cs typeface="Times New Roman" pitchFamily="18" charset="0"/>
            </a:endParaRPr>
          </a:p>
          <a:p>
            <a:pPr>
              <a:buFont typeface="+mj-lt"/>
              <a:buAutoNum type="alphaLcParenR"/>
            </a:pPr>
            <a:endParaRPr lang="en-US" sz="1000" dirty="0"/>
          </a:p>
        </p:txBody>
      </p:sp>
      <p:graphicFrame>
        <p:nvGraphicFramePr>
          <p:cNvPr id="138243" name="Object 3"/>
          <p:cNvGraphicFramePr>
            <a:graphicFrameLocks noChangeAspect="1"/>
          </p:cNvGraphicFramePr>
          <p:nvPr/>
        </p:nvGraphicFramePr>
        <p:xfrm>
          <a:off x="4572000" y="1981200"/>
          <a:ext cx="1752600" cy="762000"/>
        </p:xfrm>
        <a:graphic>
          <a:graphicData uri="http://schemas.openxmlformats.org/presentationml/2006/ole">
            <mc:AlternateContent xmlns:mc="http://schemas.openxmlformats.org/markup-compatibility/2006">
              <mc:Choice xmlns:v="urn:schemas-microsoft-com:vml" Requires="v">
                <p:oleObj spid="_x0000_s138246" name="Equation" r:id="rId3" imgW="1295280" imgH="545760" progId="">
                  <p:embed/>
                </p:oleObj>
              </mc:Choice>
              <mc:Fallback>
                <p:oleObj name="Equation" r:id="rId3" imgW="1295280" imgH="54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81200"/>
                        <a:ext cx="1752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4" name="Object 4"/>
          <p:cNvGraphicFramePr>
            <a:graphicFrameLocks noChangeAspect="1"/>
          </p:cNvGraphicFramePr>
          <p:nvPr/>
        </p:nvGraphicFramePr>
        <p:xfrm>
          <a:off x="4038600" y="2895600"/>
          <a:ext cx="2667000" cy="381000"/>
        </p:xfrm>
        <a:graphic>
          <a:graphicData uri="http://schemas.openxmlformats.org/presentationml/2006/ole">
            <mc:AlternateContent xmlns:mc="http://schemas.openxmlformats.org/markup-compatibility/2006">
              <mc:Choice xmlns:v="urn:schemas-microsoft-com:vml" Requires="v">
                <p:oleObj spid="_x0000_s138247" name="Equation" r:id="rId5" imgW="1434960" imgH="253800" progId="">
                  <p:embed/>
                </p:oleObj>
              </mc:Choice>
              <mc:Fallback>
                <p:oleObj name="Equation" r:id="rId5" imgW="1434960" imgH="25380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895600"/>
                        <a:ext cx="2667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45" name="Object 5"/>
          <p:cNvGraphicFramePr>
            <a:graphicFrameLocks noChangeAspect="1"/>
          </p:cNvGraphicFramePr>
          <p:nvPr/>
        </p:nvGraphicFramePr>
        <p:xfrm>
          <a:off x="4495800" y="3810000"/>
          <a:ext cx="2514600" cy="685800"/>
        </p:xfrm>
        <a:graphic>
          <a:graphicData uri="http://schemas.openxmlformats.org/presentationml/2006/ole">
            <mc:AlternateContent xmlns:mc="http://schemas.openxmlformats.org/markup-compatibility/2006">
              <mc:Choice xmlns:v="urn:schemas-microsoft-com:vml" Requires="v">
                <p:oleObj spid="_x0000_s138248" name="Equation" r:id="rId7" imgW="1460160" imgH="507960" progId="">
                  <p:embed/>
                </p:oleObj>
              </mc:Choice>
              <mc:Fallback>
                <p:oleObj name="Equation" r:id="rId7" imgW="1460160" imgH="5079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3810000"/>
                        <a:ext cx="2514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924800" cy="609600"/>
          </a:xfrm>
        </p:spPr>
        <p:txBody>
          <a:bodyPr/>
          <a:lstStyle/>
          <a:p>
            <a:r>
              <a:rPr lang="en-US" dirty="0" smtClean="0"/>
              <a:t/>
            </a:r>
            <a:br>
              <a:rPr lang="en-US" dirty="0" smtClean="0"/>
            </a:br>
            <a:r>
              <a:rPr lang="en-US" dirty="0" smtClean="0">
                <a:effectLst>
                  <a:outerShdw blurRad="38100" dist="38100" dir="2700000" algn="tl">
                    <a:srgbClr val="000000">
                      <a:alpha val="43137"/>
                    </a:srgbClr>
                  </a:outerShdw>
                </a:effectLst>
                <a:latin typeface="Times New Roman" pitchFamily="18" charset="0"/>
                <a:cs typeface="Times New Roman" pitchFamily="18" charset="0"/>
              </a:rPr>
              <a:t>Types of Clipping</a:t>
            </a:r>
            <a:br>
              <a:rPr lang="en-US" dirty="0" smtClean="0">
                <a:effectLst>
                  <a:outerShdw blurRad="38100" dist="38100" dir="2700000" algn="tl">
                    <a:srgbClr val="000000">
                      <a:alpha val="43137"/>
                    </a:srgbClr>
                  </a:outerShdw>
                </a:effectLst>
                <a:latin typeface="Times New Roman" pitchFamily="18" charset="0"/>
                <a:cs typeface="Times New Roman" pitchFamily="18" charset="0"/>
              </a:rPr>
            </a:b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382000" cy="5029200"/>
          </a:xfrm>
        </p:spPr>
        <p:txBody>
          <a:bodyPr>
            <a:normAutofit/>
          </a:bodyPr>
          <a:lstStyle/>
          <a:p>
            <a:pPr algn="just"/>
            <a:r>
              <a:rPr lang="en-US" sz="2000" dirty="0" smtClean="0">
                <a:latin typeface="Times New Roman" pitchFamily="18" charset="0"/>
                <a:cs typeface="Times New Roman" pitchFamily="18" charset="0"/>
              </a:rPr>
              <a:t>Clipping algorithms are designed to efficiently identify the portions of scene (in viewing coordinates) that lie inside a given viewport.</a:t>
            </a:r>
          </a:p>
          <a:p>
            <a:pPr algn="just"/>
            <a:r>
              <a:rPr lang="en-US" sz="2000" dirty="0" smtClean="0">
                <a:solidFill>
                  <a:srgbClr val="FF0000"/>
                </a:solidFill>
                <a:latin typeface="Times New Roman" pitchFamily="18" charset="0"/>
                <a:cs typeface="Times New Roman" pitchFamily="18" charset="0"/>
              </a:rPr>
              <a:t>Point Clipping</a:t>
            </a:r>
          </a:p>
          <a:p>
            <a:pPr algn="just"/>
            <a:r>
              <a:rPr lang="en-US" sz="2000" dirty="0" smtClean="0">
                <a:latin typeface="Times New Roman" pitchFamily="18" charset="0"/>
                <a:cs typeface="Times New Roman" pitchFamily="18" charset="0"/>
              </a:rPr>
              <a:t>It is the technique related to proper display of points in the scene, although, this type of clipping is used less frequently in comparison to other types, i.e., line and polygon clipping. But, in some situations, e.g., the scenes which involve particle movements such as explosion, dust etc., it is quite useful. </a:t>
            </a:r>
          </a:p>
          <a:p>
            <a:pPr algn="just"/>
            <a:r>
              <a:rPr lang="en-US" sz="2000" dirty="0" smtClean="0">
                <a:latin typeface="Times New Roman" pitchFamily="18" charset="0"/>
                <a:cs typeface="Times New Roman" pitchFamily="18" charset="0"/>
              </a:rPr>
              <a:t>let us assume that the clip window is rectangular in shape. </a:t>
            </a:r>
          </a:p>
          <a:p>
            <a:pPr algn="just"/>
            <a:r>
              <a:rPr lang="en-US" sz="2000" dirty="0" smtClean="0">
                <a:latin typeface="Times New Roman" pitchFamily="18" charset="0"/>
                <a:cs typeface="Times New Roman" pitchFamily="18" charset="0"/>
              </a:rPr>
              <a:t>The maximum and minimum coordinate value are i.e., (</a:t>
            </a:r>
            <a:r>
              <a:rPr lang="en-US" sz="2000" dirty="0" err="1" smtClean="0">
                <a:latin typeface="Times New Roman" pitchFamily="18" charset="0"/>
                <a:cs typeface="Times New Roman" pitchFamily="18" charset="0"/>
              </a:rPr>
              <a:t>xw</a:t>
            </a:r>
            <a:r>
              <a:rPr lang="en-US" sz="12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yw</a:t>
            </a:r>
            <a:r>
              <a:rPr lang="en-US" sz="12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xw</a:t>
            </a:r>
            <a:r>
              <a:rPr lang="en-US" sz="12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yw</a:t>
            </a:r>
            <a:r>
              <a:rPr lang="en-US" sz="12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are sufficient to specify window size, and any point (</a:t>
            </a:r>
            <a:r>
              <a:rPr lang="en-US" sz="2000" dirty="0" err="1" smtClean="0">
                <a:latin typeface="Times New Roman" pitchFamily="18" charset="0"/>
                <a:cs typeface="Times New Roman" pitchFamily="18" charset="0"/>
              </a:rPr>
              <a:t>x,y</a:t>
            </a:r>
            <a:r>
              <a:rPr lang="en-US" sz="2000" dirty="0" smtClean="0">
                <a:latin typeface="Times New Roman" pitchFamily="18" charset="0"/>
                <a:cs typeface="Times New Roman" pitchFamily="18" charset="0"/>
              </a:rPr>
              <a:t>), which can be shown or displayed should satisfying the inequalities. Otherwise, the point will not be visible. Thus, the point will be clipped or not can be decided on the basis of the inequalities. </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5943600" y="5410200"/>
          <a:ext cx="1855787" cy="825500"/>
        </p:xfrm>
        <a:graphic>
          <a:graphicData uri="http://schemas.openxmlformats.org/presentationml/2006/ole">
            <mc:AlternateContent xmlns:mc="http://schemas.openxmlformats.org/markup-compatibility/2006">
              <mc:Choice xmlns:v="urn:schemas-microsoft-com:vml" Requires="v">
                <p:oleObj spid="_x0000_s161795" name="Equation" r:id="rId3" imgW="1663560" imgH="660240" progId="">
                  <p:embed/>
                </p:oleObj>
              </mc:Choice>
              <mc:Fallback>
                <p:oleObj name="Equation" r:id="rId3" imgW="1663560" imgH="660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5410200"/>
                        <a:ext cx="1855787"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990600" y="685800"/>
            <a:ext cx="7924800" cy="609600"/>
          </a:xfrm>
        </p:spPr>
        <p:txBody>
          <a:bodyPr/>
          <a:lstStyle/>
          <a:p>
            <a:r>
              <a:rPr lang="en-US" altLang="ko-KR" dirty="0">
                <a:latin typeface="Times New Roman" pitchFamily="18" charset="0"/>
                <a:cs typeface="Times New Roman" pitchFamily="18" charset="0"/>
              </a:rPr>
              <a:t>Cohen-Sutherland Line Clipping</a:t>
            </a:r>
          </a:p>
        </p:txBody>
      </p:sp>
      <p:sp>
        <p:nvSpPr>
          <p:cNvPr id="159768" name="Text Box 24"/>
          <p:cNvSpPr txBox="1">
            <a:spLocks noChangeArrowheads="1"/>
          </p:cNvSpPr>
          <p:nvPr/>
        </p:nvSpPr>
        <p:spPr bwMode="auto">
          <a:xfrm>
            <a:off x="838200" y="1584811"/>
            <a:ext cx="1371600" cy="402291"/>
          </a:xfrm>
          <a:prstGeom prst="rect">
            <a:avLst/>
          </a:prstGeom>
          <a:noFill/>
          <a:ln w="12700">
            <a:noFill/>
            <a:miter lim="800000"/>
            <a:headEnd/>
            <a:tailEnd/>
          </a:ln>
          <a:effectLst/>
        </p:spPr>
        <p:txBody>
          <a:bodyPr wrap="square" lIns="90000" tIns="46800" rIns="90000" bIns="46800" anchor="ctr">
            <a:spAutoFit/>
          </a:bodyPr>
          <a:lstStyle/>
          <a:p>
            <a:pPr algn="ctr"/>
            <a:r>
              <a:rPr lang="en-US" altLang="ko-KR" sz="2000" dirty="0" smtClean="0">
                <a:solidFill>
                  <a:srgbClr val="FF0000"/>
                </a:solidFill>
              </a:rPr>
              <a:t>Example1</a:t>
            </a:r>
            <a:endParaRPr lang="en-US" altLang="ko-KR" sz="2000" dirty="0">
              <a:solidFill>
                <a:srgbClr val="FF0000"/>
              </a:solidFill>
            </a:endParaRPr>
          </a:p>
        </p:txBody>
      </p:sp>
      <p:sp>
        <p:nvSpPr>
          <p:cNvPr id="159769" name="Rectangle 25"/>
          <p:cNvSpPr>
            <a:spLocks noChangeArrowheads="1"/>
          </p:cNvSpPr>
          <p:nvPr/>
        </p:nvSpPr>
        <p:spPr bwMode="auto">
          <a:xfrm>
            <a:off x="2111375" y="3581400"/>
            <a:ext cx="1600200" cy="1066800"/>
          </a:xfrm>
          <a:prstGeom prst="rect">
            <a:avLst/>
          </a:prstGeom>
          <a:noFill/>
          <a:ln w="12700">
            <a:solidFill>
              <a:schemeClr val="tx1"/>
            </a:solidFill>
            <a:miter lim="800000"/>
            <a:headEnd/>
            <a:tailEnd/>
          </a:ln>
          <a:effectLst/>
        </p:spPr>
        <p:txBody>
          <a:bodyPr lIns="90000" tIns="46800" rIns="90000" bIns="46800" anchor="ctr">
            <a:spAutoFit/>
          </a:bodyPr>
          <a:lstStyle/>
          <a:p>
            <a:endParaRPr lang="en-US"/>
          </a:p>
        </p:txBody>
      </p:sp>
      <p:sp>
        <p:nvSpPr>
          <p:cNvPr id="159770" name="Text Box 26"/>
          <p:cNvSpPr txBox="1">
            <a:spLocks noChangeArrowheads="1"/>
          </p:cNvSpPr>
          <p:nvPr/>
        </p:nvSpPr>
        <p:spPr bwMode="auto">
          <a:xfrm>
            <a:off x="1574800" y="4646613"/>
            <a:ext cx="619125" cy="366712"/>
          </a:xfrm>
          <a:prstGeom prst="rect">
            <a:avLst/>
          </a:prstGeom>
          <a:noFill/>
          <a:ln w="12700">
            <a:noFill/>
            <a:miter lim="800000"/>
            <a:headEnd/>
            <a:tailEnd/>
          </a:ln>
          <a:effectLst/>
        </p:spPr>
        <p:txBody>
          <a:bodyPr wrap="none" lIns="90000" tIns="46800" rIns="90000" bIns="46800" anchor="ctr">
            <a:spAutoFit/>
          </a:bodyPr>
          <a:lstStyle/>
          <a:p>
            <a:r>
              <a:rPr lang="en-US" altLang="ko-KR" sz="1800"/>
              <a:t>(2,2)</a:t>
            </a:r>
            <a:endParaRPr lang="en-US" altLang="ko-KR"/>
          </a:p>
        </p:txBody>
      </p:sp>
      <p:sp>
        <p:nvSpPr>
          <p:cNvPr id="159771" name="Text Box 27"/>
          <p:cNvSpPr txBox="1">
            <a:spLocks noChangeArrowheads="1"/>
          </p:cNvSpPr>
          <p:nvPr/>
        </p:nvSpPr>
        <p:spPr bwMode="auto">
          <a:xfrm>
            <a:off x="3559175" y="3214688"/>
            <a:ext cx="762000" cy="366712"/>
          </a:xfrm>
          <a:prstGeom prst="rect">
            <a:avLst/>
          </a:prstGeom>
          <a:noFill/>
          <a:ln w="12700">
            <a:noFill/>
            <a:miter lim="800000"/>
            <a:headEnd/>
            <a:tailEnd/>
          </a:ln>
          <a:effectLst/>
        </p:spPr>
        <p:txBody>
          <a:bodyPr lIns="90000" tIns="46800" rIns="90000" bIns="46800" anchor="ctr">
            <a:spAutoFit/>
          </a:bodyPr>
          <a:lstStyle/>
          <a:p>
            <a:r>
              <a:rPr lang="en-US" altLang="ko-KR" sz="1800"/>
              <a:t>(8,8)</a:t>
            </a:r>
            <a:endParaRPr lang="en-US" altLang="ko-KR"/>
          </a:p>
        </p:txBody>
      </p:sp>
      <p:sp>
        <p:nvSpPr>
          <p:cNvPr id="159772" name="Line 28"/>
          <p:cNvSpPr>
            <a:spLocks noChangeShapeType="1"/>
          </p:cNvSpPr>
          <p:nvPr/>
        </p:nvSpPr>
        <p:spPr bwMode="auto">
          <a:xfrm flipV="1">
            <a:off x="2492375" y="2819400"/>
            <a:ext cx="914400" cy="381000"/>
          </a:xfrm>
          <a:prstGeom prst="line">
            <a:avLst/>
          </a:prstGeom>
          <a:noFill/>
          <a:ln w="12700">
            <a:solidFill>
              <a:schemeClr val="tx1"/>
            </a:solidFill>
            <a:round/>
            <a:headEnd/>
            <a:tailEnd/>
          </a:ln>
          <a:effectLst/>
        </p:spPr>
        <p:txBody>
          <a:bodyPr wrap="none" lIns="90000" tIns="46800" rIns="90000" bIns="46800" anchor="ctr">
            <a:spAutoFit/>
          </a:bodyPr>
          <a:lstStyle/>
          <a:p>
            <a:endParaRPr lang="en-US"/>
          </a:p>
        </p:txBody>
      </p:sp>
      <p:sp>
        <p:nvSpPr>
          <p:cNvPr id="159773" name="Text Box 29"/>
          <p:cNvSpPr txBox="1">
            <a:spLocks noChangeArrowheads="1"/>
          </p:cNvSpPr>
          <p:nvPr/>
        </p:nvSpPr>
        <p:spPr bwMode="auto">
          <a:xfrm>
            <a:off x="2241550" y="3092450"/>
            <a:ext cx="327025" cy="336550"/>
          </a:xfrm>
          <a:prstGeom prst="rect">
            <a:avLst/>
          </a:prstGeom>
          <a:noFill/>
          <a:ln w="12700">
            <a:noFill/>
            <a:miter lim="800000"/>
            <a:headEnd/>
            <a:tailEnd/>
          </a:ln>
          <a:effectLst/>
        </p:spPr>
        <p:txBody>
          <a:bodyPr wrap="none" lIns="90000" tIns="46800" rIns="90000" bIns="46800" anchor="ctr">
            <a:spAutoFit/>
          </a:bodyPr>
          <a:lstStyle/>
          <a:p>
            <a:r>
              <a:rPr lang="en-US" altLang="ko-KR" sz="1600"/>
              <a:t>A</a:t>
            </a:r>
            <a:endParaRPr lang="en-US" altLang="ko-KR"/>
          </a:p>
        </p:txBody>
      </p:sp>
      <p:sp>
        <p:nvSpPr>
          <p:cNvPr id="159774" name="Text Box 30"/>
          <p:cNvSpPr txBox="1">
            <a:spLocks noChangeArrowheads="1"/>
          </p:cNvSpPr>
          <p:nvPr/>
        </p:nvSpPr>
        <p:spPr bwMode="auto">
          <a:xfrm>
            <a:off x="3390900" y="2667000"/>
            <a:ext cx="315913" cy="336550"/>
          </a:xfrm>
          <a:prstGeom prst="rect">
            <a:avLst/>
          </a:prstGeom>
          <a:noFill/>
          <a:ln w="12700">
            <a:noFill/>
            <a:miter lim="800000"/>
            <a:headEnd/>
            <a:tailEnd/>
          </a:ln>
          <a:effectLst/>
        </p:spPr>
        <p:txBody>
          <a:bodyPr wrap="none" lIns="90000" tIns="46800" rIns="90000" bIns="46800" anchor="ctr">
            <a:spAutoFit/>
          </a:bodyPr>
          <a:lstStyle/>
          <a:p>
            <a:r>
              <a:rPr lang="en-US" altLang="ko-KR" sz="1600"/>
              <a:t>B</a:t>
            </a:r>
            <a:endParaRPr lang="en-US" altLang="ko-KR"/>
          </a:p>
        </p:txBody>
      </p:sp>
      <p:sp>
        <p:nvSpPr>
          <p:cNvPr id="159777" name="Line 33"/>
          <p:cNvSpPr>
            <a:spLocks noChangeShapeType="1"/>
          </p:cNvSpPr>
          <p:nvPr/>
        </p:nvSpPr>
        <p:spPr bwMode="auto">
          <a:xfrm flipV="1">
            <a:off x="2644775" y="3886200"/>
            <a:ext cx="1447800" cy="990600"/>
          </a:xfrm>
          <a:prstGeom prst="line">
            <a:avLst/>
          </a:prstGeom>
          <a:noFill/>
          <a:ln w="12700">
            <a:solidFill>
              <a:schemeClr val="tx1"/>
            </a:solidFill>
            <a:round/>
            <a:headEnd/>
            <a:tailEnd/>
          </a:ln>
          <a:effectLst/>
        </p:spPr>
        <p:txBody>
          <a:bodyPr wrap="none" lIns="90000" tIns="46800" rIns="90000" bIns="46800" anchor="ctr">
            <a:spAutoFit/>
          </a:bodyPr>
          <a:lstStyle/>
          <a:p>
            <a:endParaRPr lang="en-US"/>
          </a:p>
        </p:txBody>
      </p:sp>
      <p:sp>
        <p:nvSpPr>
          <p:cNvPr id="159778" name="Text Box 34"/>
          <p:cNvSpPr txBox="1">
            <a:spLocks noChangeArrowheads="1"/>
          </p:cNvSpPr>
          <p:nvPr/>
        </p:nvSpPr>
        <p:spPr bwMode="auto">
          <a:xfrm>
            <a:off x="2422525" y="4845050"/>
            <a:ext cx="315913" cy="336550"/>
          </a:xfrm>
          <a:prstGeom prst="rect">
            <a:avLst/>
          </a:prstGeom>
          <a:noFill/>
          <a:ln w="12700">
            <a:noFill/>
            <a:miter lim="800000"/>
            <a:headEnd/>
            <a:tailEnd/>
          </a:ln>
          <a:effectLst/>
        </p:spPr>
        <p:txBody>
          <a:bodyPr wrap="none" lIns="90000" tIns="46800" rIns="90000" bIns="46800" anchor="ctr">
            <a:spAutoFit/>
          </a:bodyPr>
          <a:lstStyle/>
          <a:p>
            <a:r>
              <a:rPr lang="en-US" altLang="ko-KR" sz="1600"/>
              <a:t>C</a:t>
            </a:r>
            <a:endParaRPr lang="en-US" altLang="ko-KR"/>
          </a:p>
        </p:txBody>
      </p:sp>
      <p:sp>
        <p:nvSpPr>
          <p:cNvPr id="159779" name="Text Box 35"/>
          <p:cNvSpPr txBox="1">
            <a:spLocks noChangeArrowheads="1"/>
          </p:cNvSpPr>
          <p:nvPr/>
        </p:nvSpPr>
        <p:spPr bwMode="auto">
          <a:xfrm>
            <a:off x="4092575" y="3702050"/>
            <a:ext cx="327025" cy="336550"/>
          </a:xfrm>
          <a:prstGeom prst="rect">
            <a:avLst/>
          </a:prstGeom>
          <a:noFill/>
          <a:ln w="12700">
            <a:noFill/>
            <a:miter lim="800000"/>
            <a:headEnd/>
            <a:tailEnd/>
          </a:ln>
          <a:effectLst/>
        </p:spPr>
        <p:txBody>
          <a:bodyPr wrap="none" lIns="90000" tIns="46800" rIns="90000" bIns="46800" anchor="ctr">
            <a:spAutoFit/>
          </a:bodyPr>
          <a:lstStyle/>
          <a:p>
            <a:r>
              <a:rPr lang="en-US" altLang="ko-KR" sz="1600"/>
              <a:t>D</a:t>
            </a:r>
            <a:endParaRPr lang="en-US" altLang="ko-KR"/>
          </a:p>
        </p:txBody>
      </p:sp>
      <p:sp>
        <p:nvSpPr>
          <p:cNvPr id="159780" name="Text Box 36"/>
          <p:cNvSpPr txBox="1">
            <a:spLocks noChangeArrowheads="1"/>
          </p:cNvSpPr>
          <p:nvPr/>
        </p:nvSpPr>
        <p:spPr bwMode="auto">
          <a:xfrm>
            <a:off x="4724400" y="4267200"/>
            <a:ext cx="3524250" cy="822325"/>
          </a:xfrm>
          <a:prstGeom prst="rect">
            <a:avLst/>
          </a:prstGeom>
          <a:noFill/>
          <a:ln w="12700">
            <a:noFill/>
            <a:miter lim="800000"/>
            <a:headEnd/>
            <a:tailEnd/>
          </a:ln>
          <a:effectLst/>
        </p:spPr>
        <p:txBody>
          <a:bodyPr wrap="none" lIns="90000" tIns="46800" rIns="90000" bIns="46800" anchor="ctr">
            <a:spAutoFit/>
          </a:bodyPr>
          <a:lstStyle/>
          <a:p>
            <a:pPr algn="l"/>
            <a:r>
              <a:rPr lang="en-US" altLang="ko-KR" dirty="0"/>
              <a:t>Line AB : A(3,10), B(6,12)</a:t>
            </a:r>
          </a:p>
          <a:p>
            <a:pPr algn="l"/>
            <a:r>
              <a:rPr lang="en-US" altLang="ko-KR" dirty="0"/>
              <a:t>        CD : C(4,1), D(10,6)</a:t>
            </a:r>
          </a:p>
        </p:txBody>
      </p:sp>
      <p:graphicFrame>
        <p:nvGraphicFramePr>
          <p:cNvPr id="159781" name="Object 37"/>
          <p:cNvGraphicFramePr>
            <a:graphicFrameLocks noChangeAspect="1"/>
          </p:cNvGraphicFramePr>
          <p:nvPr/>
        </p:nvGraphicFramePr>
        <p:xfrm>
          <a:off x="5029200" y="2895600"/>
          <a:ext cx="1981200" cy="355600"/>
        </p:xfrm>
        <a:graphic>
          <a:graphicData uri="http://schemas.openxmlformats.org/presentationml/2006/ole">
            <mc:AlternateContent xmlns:mc="http://schemas.openxmlformats.org/markup-compatibility/2006">
              <mc:Choice xmlns:v="urn:schemas-microsoft-com:vml" Requires="v">
                <p:oleObj spid="_x0000_s140292" name="Equation" r:id="rId3" imgW="1384200" imgH="266400" progId="">
                  <p:embed/>
                </p:oleObj>
              </mc:Choice>
              <mc:Fallback>
                <p:oleObj name="Equation" r:id="rId3" imgW="1384200" imgH="26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895600"/>
                        <a:ext cx="19812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82" name="Object 38"/>
          <p:cNvGraphicFramePr>
            <a:graphicFrameLocks noChangeAspect="1"/>
          </p:cNvGraphicFramePr>
          <p:nvPr/>
        </p:nvGraphicFramePr>
        <p:xfrm>
          <a:off x="5013200" y="3352800"/>
          <a:ext cx="2073400" cy="381000"/>
        </p:xfrm>
        <a:graphic>
          <a:graphicData uri="http://schemas.openxmlformats.org/presentationml/2006/ole">
            <mc:AlternateContent xmlns:mc="http://schemas.openxmlformats.org/markup-compatibility/2006">
              <mc:Choice xmlns:v="urn:schemas-microsoft-com:vml" Requires="v">
                <p:oleObj spid="_x0000_s140293" name="Equation" r:id="rId5" imgW="1396800" imgH="279360" progId="">
                  <p:embed/>
                </p:oleObj>
              </mc:Choice>
              <mc:Fallback>
                <p:oleObj name="Equation" r:id="rId5" imgW="1396800" imgH="27936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3200" y="3352800"/>
                        <a:ext cx="2073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990600" y="609600"/>
            <a:ext cx="7924800" cy="609600"/>
          </a:xfrm>
        </p:spPr>
        <p:txBody>
          <a:bodyPr/>
          <a:lstStyle/>
          <a:p>
            <a:r>
              <a:rPr lang="en-US" altLang="ko-KR" dirty="0">
                <a:latin typeface="Times New Roman" pitchFamily="18" charset="0"/>
                <a:cs typeface="Times New Roman" pitchFamily="18" charset="0"/>
              </a:rPr>
              <a:t>Cohen-Sutherland Line Clipping</a:t>
            </a:r>
            <a:endParaRPr lang="en-US" altLang="ko-KR" sz="1800" dirty="0">
              <a:latin typeface="Times New Roman" pitchFamily="18" charset="0"/>
              <a:cs typeface="Times New Roman" pitchFamily="18" charset="0"/>
            </a:endParaRPr>
          </a:p>
        </p:txBody>
      </p:sp>
      <p:grpSp>
        <p:nvGrpSpPr>
          <p:cNvPr id="2" name="Group 42"/>
          <p:cNvGrpSpPr>
            <a:grpSpLocks/>
          </p:cNvGrpSpPr>
          <p:nvPr/>
        </p:nvGrpSpPr>
        <p:grpSpPr bwMode="auto">
          <a:xfrm>
            <a:off x="6096000" y="1752600"/>
            <a:ext cx="2514600" cy="1981200"/>
            <a:chOff x="3696" y="1248"/>
            <a:chExt cx="1344" cy="1248"/>
          </a:xfrm>
        </p:grpSpPr>
        <p:grpSp>
          <p:nvGrpSpPr>
            <p:cNvPr id="3" name="Group 33"/>
            <p:cNvGrpSpPr>
              <a:grpSpLocks/>
            </p:cNvGrpSpPr>
            <p:nvPr/>
          </p:nvGrpSpPr>
          <p:grpSpPr bwMode="auto">
            <a:xfrm>
              <a:off x="3731" y="1293"/>
              <a:ext cx="1309" cy="1062"/>
              <a:chOff x="540" y="1461"/>
              <a:chExt cx="1856" cy="1639"/>
            </a:xfrm>
          </p:grpSpPr>
          <p:sp>
            <p:nvSpPr>
              <p:cNvPr id="160792" name="Rectangle 24"/>
              <p:cNvSpPr>
                <a:spLocks noChangeArrowheads="1"/>
              </p:cNvSpPr>
              <p:nvPr/>
            </p:nvSpPr>
            <p:spPr bwMode="auto">
              <a:xfrm>
                <a:off x="914" y="2064"/>
                <a:ext cx="1008" cy="672"/>
              </a:xfrm>
              <a:prstGeom prst="rect">
                <a:avLst/>
              </a:prstGeom>
              <a:noFill/>
              <a:ln w="12700">
                <a:solidFill>
                  <a:schemeClr val="tx1"/>
                </a:solidFill>
                <a:miter lim="800000"/>
                <a:headEnd/>
                <a:tailEnd/>
              </a:ln>
              <a:effectLst/>
            </p:spPr>
            <p:txBody>
              <a:bodyPr lIns="90000" tIns="46800" rIns="90000" bIns="46800" anchor="ctr">
                <a:spAutoFit/>
              </a:bodyPr>
              <a:lstStyle/>
              <a:p>
                <a:endParaRPr lang="en-US"/>
              </a:p>
            </p:txBody>
          </p:sp>
          <p:sp>
            <p:nvSpPr>
              <p:cNvPr id="160793" name="Text Box 25"/>
              <p:cNvSpPr txBox="1">
                <a:spLocks noChangeArrowheads="1"/>
              </p:cNvSpPr>
              <p:nvPr/>
            </p:nvSpPr>
            <p:spPr bwMode="auto">
              <a:xfrm>
                <a:off x="540" y="2702"/>
                <a:ext cx="465" cy="296"/>
              </a:xfrm>
              <a:prstGeom prst="rect">
                <a:avLst/>
              </a:prstGeom>
              <a:noFill/>
              <a:ln w="12700">
                <a:noFill/>
                <a:miter lim="800000"/>
                <a:headEnd/>
                <a:tailEnd/>
              </a:ln>
              <a:effectLst/>
            </p:spPr>
            <p:txBody>
              <a:bodyPr wrap="none" lIns="90000" tIns="46800" rIns="90000" bIns="46800" anchor="ctr">
                <a:spAutoFit/>
              </a:bodyPr>
              <a:lstStyle/>
              <a:p>
                <a:r>
                  <a:rPr lang="en-US" altLang="ko-KR" sz="1400" dirty="0"/>
                  <a:t>(2,2)</a:t>
                </a:r>
                <a:endParaRPr lang="en-US" altLang="ko-KR" dirty="0"/>
              </a:p>
            </p:txBody>
          </p:sp>
          <p:sp>
            <p:nvSpPr>
              <p:cNvPr id="160794" name="Text Box 26"/>
              <p:cNvSpPr txBox="1">
                <a:spLocks noChangeArrowheads="1"/>
              </p:cNvSpPr>
              <p:nvPr/>
            </p:nvSpPr>
            <p:spPr bwMode="auto">
              <a:xfrm>
                <a:off x="1876" y="1801"/>
                <a:ext cx="481" cy="296"/>
              </a:xfrm>
              <a:prstGeom prst="rect">
                <a:avLst/>
              </a:prstGeom>
              <a:noFill/>
              <a:ln w="12700">
                <a:noFill/>
                <a:miter lim="800000"/>
                <a:headEnd/>
                <a:tailEnd/>
              </a:ln>
              <a:effectLst/>
            </p:spPr>
            <p:txBody>
              <a:bodyPr lIns="90000" tIns="46800" rIns="90000" bIns="46800" anchor="ctr">
                <a:spAutoFit/>
              </a:bodyPr>
              <a:lstStyle/>
              <a:p>
                <a:r>
                  <a:rPr lang="en-US" altLang="ko-KR" sz="1400" dirty="0"/>
                  <a:t>(8,8)</a:t>
                </a:r>
              </a:p>
            </p:txBody>
          </p:sp>
          <p:sp>
            <p:nvSpPr>
              <p:cNvPr id="160795" name="Line 27"/>
              <p:cNvSpPr>
                <a:spLocks noChangeShapeType="1"/>
              </p:cNvSpPr>
              <p:nvPr/>
            </p:nvSpPr>
            <p:spPr bwMode="auto">
              <a:xfrm flipV="1">
                <a:off x="1154" y="1584"/>
                <a:ext cx="576" cy="240"/>
              </a:xfrm>
              <a:prstGeom prst="line">
                <a:avLst/>
              </a:prstGeom>
              <a:noFill/>
              <a:ln w="12700">
                <a:solidFill>
                  <a:schemeClr val="tx1"/>
                </a:solidFill>
                <a:round/>
                <a:headEnd/>
                <a:tailEnd/>
              </a:ln>
              <a:effectLst/>
            </p:spPr>
            <p:txBody>
              <a:bodyPr wrap="none" lIns="90000" tIns="46800" rIns="90000" bIns="46800" anchor="ctr">
                <a:spAutoFit/>
              </a:bodyPr>
              <a:lstStyle/>
              <a:p>
                <a:endParaRPr lang="en-US"/>
              </a:p>
            </p:txBody>
          </p:sp>
          <p:sp>
            <p:nvSpPr>
              <p:cNvPr id="160796" name="Text Box 28"/>
              <p:cNvSpPr txBox="1">
                <a:spLocks noChangeArrowheads="1"/>
              </p:cNvSpPr>
              <p:nvPr/>
            </p:nvSpPr>
            <p:spPr bwMode="auto">
              <a:xfrm>
                <a:off x="971" y="1730"/>
                <a:ext cx="260" cy="267"/>
              </a:xfrm>
              <a:prstGeom prst="rect">
                <a:avLst/>
              </a:prstGeom>
              <a:noFill/>
              <a:ln w="12700">
                <a:noFill/>
                <a:miter lim="800000"/>
                <a:headEnd/>
                <a:tailEnd/>
              </a:ln>
              <a:effectLst/>
            </p:spPr>
            <p:txBody>
              <a:bodyPr wrap="none" lIns="90000" tIns="46800" rIns="90000" bIns="46800" anchor="ctr">
                <a:spAutoFit/>
              </a:bodyPr>
              <a:lstStyle/>
              <a:p>
                <a:r>
                  <a:rPr lang="en-US" altLang="ko-KR" sz="1200"/>
                  <a:t>A</a:t>
                </a:r>
                <a:endParaRPr lang="en-US" altLang="ko-KR"/>
              </a:p>
            </p:txBody>
          </p:sp>
          <p:sp>
            <p:nvSpPr>
              <p:cNvPr id="160797" name="Text Box 29"/>
              <p:cNvSpPr txBox="1">
                <a:spLocks noChangeArrowheads="1"/>
              </p:cNvSpPr>
              <p:nvPr/>
            </p:nvSpPr>
            <p:spPr bwMode="auto">
              <a:xfrm>
                <a:off x="1696" y="1461"/>
                <a:ext cx="252" cy="267"/>
              </a:xfrm>
              <a:prstGeom prst="rect">
                <a:avLst/>
              </a:prstGeom>
              <a:noFill/>
              <a:ln w="12700">
                <a:noFill/>
                <a:miter lim="800000"/>
                <a:headEnd/>
                <a:tailEnd/>
              </a:ln>
              <a:effectLst/>
            </p:spPr>
            <p:txBody>
              <a:bodyPr wrap="none" lIns="90000" tIns="46800" rIns="90000" bIns="46800" anchor="ctr">
                <a:spAutoFit/>
              </a:bodyPr>
              <a:lstStyle/>
              <a:p>
                <a:r>
                  <a:rPr lang="en-US" altLang="ko-KR" sz="1200"/>
                  <a:t>B</a:t>
                </a:r>
                <a:endParaRPr lang="en-US" altLang="ko-KR"/>
              </a:p>
            </p:txBody>
          </p:sp>
          <p:sp>
            <p:nvSpPr>
              <p:cNvPr id="160798" name="Line 30"/>
              <p:cNvSpPr>
                <a:spLocks noChangeShapeType="1"/>
              </p:cNvSpPr>
              <p:nvPr/>
            </p:nvSpPr>
            <p:spPr bwMode="auto">
              <a:xfrm flipV="1">
                <a:off x="1250" y="2256"/>
                <a:ext cx="912" cy="624"/>
              </a:xfrm>
              <a:prstGeom prst="line">
                <a:avLst/>
              </a:prstGeom>
              <a:noFill/>
              <a:ln w="12700">
                <a:solidFill>
                  <a:schemeClr val="tx1"/>
                </a:solidFill>
                <a:round/>
                <a:headEnd/>
                <a:tailEnd/>
              </a:ln>
              <a:effectLst/>
            </p:spPr>
            <p:txBody>
              <a:bodyPr wrap="none" lIns="90000" tIns="46800" rIns="90000" bIns="46800" anchor="ctr">
                <a:spAutoFit/>
              </a:bodyPr>
              <a:lstStyle/>
              <a:p>
                <a:endParaRPr lang="en-US"/>
              </a:p>
            </p:txBody>
          </p:sp>
          <p:sp>
            <p:nvSpPr>
              <p:cNvPr id="160799" name="Text Box 31"/>
              <p:cNvSpPr txBox="1">
                <a:spLocks noChangeArrowheads="1"/>
              </p:cNvSpPr>
              <p:nvPr/>
            </p:nvSpPr>
            <p:spPr bwMode="auto">
              <a:xfrm>
                <a:off x="1084" y="2833"/>
                <a:ext cx="253" cy="267"/>
              </a:xfrm>
              <a:prstGeom prst="rect">
                <a:avLst/>
              </a:prstGeom>
              <a:noFill/>
              <a:ln w="12700">
                <a:noFill/>
                <a:miter lim="800000"/>
                <a:headEnd/>
                <a:tailEnd/>
              </a:ln>
              <a:effectLst/>
            </p:spPr>
            <p:txBody>
              <a:bodyPr wrap="none" lIns="90000" tIns="46800" rIns="90000" bIns="46800" anchor="ctr">
                <a:spAutoFit/>
              </a:bodyPr>
              <a:lstStyle/>
              <a:p>
                <a:r>
                  <a:rPr lang="en-US" altLang="ko-KR" sz="1200"/>
                  <a:t>C</a:t>
                </a:r>
                <a:endParaRPr lang="en-US" altLang="ko-KR"/>
              </a:p>
            </p:txBody>
          </p:sp>
          <p:sp>
            <p:nvSpPr>
              <p:cNvPr id="160800" name="Text Box 32"/>
              <p:cNvSpPr txBox="1">
                <a:spLocks noChangeArrowheads="1"/>
              </p:cNvSpPr>
              <p:nvPr/>
            </p:nvSpPr>
            <p:spPr bwMode="auto">
              <a:xfrm>
                <a:off x="2137" y="2112"/>
                <a:ext cx="259" cy="267"/>
              </a:xfrm>
              <a:prstGeom prst="rect">
                <a:avLst/>
              </a:prstGeom>
              <a:noFill/>
              <a:ln w="12700">
                <a:noFill/>
                <a:miter lim="800000"/>
                <a:headEnd/>
                <a:tailEnd/>
              </a:ln>
              <a:effectLst/>
            </p:spPr>
            <p:txBody>
              <a:bodyPr wrap="none" lIns="90000" tIns="46800" rIns="90000" bIns="46800" anchor="ctr">
                <a:spAutoFit/>
              </a:bodyPr>
              <a:lstStyle/>
              <a:p>
                <a:r>
                  <a:rPr lang="en-US" altLang="ko-KR" sz="1200"/>
                  <a:t>D</a:t>
                </a:r>
                <a:endParaRPr lang="en-US" altLang="ko-KR"/>
              </a:p>
            </p:txBody>
          </p:sp>
        </p:grpSp>
        <p:sp>
          <p:nvSpPr>
            <p:cNvPr id="160802" name="Line 34"/>
            <p:cNvSpPr>
              <a:spLocks noChangeShapeType="1"/>
            </p:cNvSpPr>
            <p:nvPr/>
          </p:nvSpPr>
          <p:spPr bwMode="auto">
            <a:xfrm>
              <a:off x="4704" y="2112"/>
              <a:ext cx="0" cy="384"/>
            </a:xfrm>
            <a:prstGeom prst="line">
              <a:avLst/>
            </a:prstGeom>
            <a:noFill/>
            <a:ln w="12700">
              <a:solidFill>
                <a:schemeClr val="tx1"/>
              </a:solidFill>
              <a:prstDash val="dash"/>
              <a:round/>
              <a:headEnd/>
              <a:tailEnd/>
            </a:ln>
            <a:effectLst/>
          </p:spPr>
          <p:txBody>
            <a:bodyPr lIns="90000" tIns="46800" rIns="90000" bIns="46800" anchor="ctr">
              <a:spAutoFit/>
            </a:bodyPr>
            <a:lstStyle/>
            <a:p>
              <a:endParaRPr lang="en-US"/>
            </a:p>
          </p:txBody>
        </p:sp>
        <p:sp>
          <p:nvSpPr>
            <p:cNvPr id="160803" name="Line 35"/>
            <p:cNvSpPr>
              <a:spLocks noChangeShapeType="1"/>
            </p:cNvSpPr>
            <p:nvPr/>
          </p:nvSpPr>
          <p:spPr bwMode="auto">
            <a:xfrm>
              <a:off x="4704" y="1248"/>
              <a:ext cx="0" cy="384"/>
            </a:xfrm>
            <a:prstGeom prst="line">
              <a:avLst/>
            </a:prstGeom>
            <a:noFill/>
            <a:ln w="12700">
              <a:solidFill>
                <a:schemeClr val="tx1"/>
              </a:solidFill>
              <a:prstDash val="dash"/>
              <a:round/>
              <a:headEnd/>
              <a:tailEnd/>
            </a:ln>
            <a:effectLst/>
          </p:spPr>
          <p:txBody>
            <a:bodyPr lIns="90000" tIns="46800" rIns="90000" bIns="46800" anchor="ctr">
              <a:spAutoFit/>
            </a:bodyPr>
            <a:lstStyle/>
            <a:p>
              <a:endParaRPr lang="en-US"/>
            </a:p>
          </p:txBody>
        </p:sp>
        <p:sp>
          <p:nvSpPr>
            <p:cNvPr id="160804" name="Line 36"/>
            <p:cNvSpPr>
              <a:spLocks noChangeShapeType="1"/>
            </p:cNvSpPr>
            <p:nvPr/>
          </p:nvSpPr>
          <p:spPr bwMode="auto">
            <a:xfrm>
              <a:off x="3984" y="2112"/>
              <a:ext cx="0" cy="384"/>
            </a:xfrm>
            <a:prstGeom prst="line">
              <a:avLst/>
            </a:prstGeom>
            <a:noFill/>
            <a:ln w="12700">
              <a:solidFill>
                <a:schemeClr val="tx1"/>
              </a:solidFill>
              <a:prstDash val="dash"/>
              <a:round/>
              <a:headEnd/>
              <a:tailEnd/>
            </a:ln>
            <a:effectLst/>
          </p:spPr>
          <p:txBody>
            <a:bodyPr lIns="90000" tIns="46800" rIns="90000" bIns="46800" anchor="ctr">
              <a:spAutoFit/>
            </a:bodyPr>
            <a:lstStyle/>
            <a:p>
              <a:endParaRPr lang="en-US"/>
            </a:p>
          </p:txBody>
        </p:sp>
        <p:sp>
          <p:nvSpPr>
            <p:cNvPr id="160805" name="Line 37"/>
            <p:cNvSpPr>
              <a:spLocks noChangeShapeType="1"/>
            </p:cNvSpPr>
            <p:nvPr/>
          </p:nvSpPr>
          <p:spPr bwMode="auto">
            <a:xfrm>
              <a:off x="3984" y="1248"/>
              <a:ext cx="0" cy="384"/>
            </a:xfrm>
            <a:prstGeom prst="line">
              <a:avLst/>
            </a:prstGeom>
            <a:noFill/>
            <a:ln w="12700">
              <a:solidFill>
                <a:schemeClr val="tx1"/>
              </a:solidFill>
              <a:prstDash val="dash"/>
              <a:round/>
              <a:headEnd/>
              <a:tailEnd/>
            </a:ln>
            <a:effectLst/>
          </p:spPr>
          <p:txBody>
            <a:bodyPr lIns="90000" tIns="46800" rIns="90000" bIns="46800" anchor="ctr">
              <a:spAutoFit/>
            </a:bodyPr>
            <a:lstStyle/>
            <a:p>
              <a:endParaRPr lang="en-US"/>
            </a:p>
          </p:txBody>
        </p:sp>
        <p:sp>
          <p:nvSpPr>
            <p:cNvPr id="160806" name="Line 38"/>
            <p:cNvSpPr>
              <a:spLocks noChangeShapeType="1"/>
            </p:cNvSpPr>
            <p:nvPr/>
          </p:nvSpPr>
          <p:spPr bwMode="auto">
            <a:xfrm>
              <a:off x="4704" y="2112"/>
              <a:ext cx="288" cy="0"/>
            </a:xfrm>
            <a:prstGeom prst="line">
              <a:avLst/>
            </a:prstGeom>
            <a:noFill/>
            <a:ln w="12700">
              <a:solidFill>
                <a:schemeClr val="tx1"/>
              </a:solidFill>
              <a:prstDash val="dash"/>
              <a:round/>
              <a:headEnd/>
              <a:tailEnd/>
            </a:ln>
            <a:effectLst/>
          </p:spPr>
          <p:txBody>
            <a:bodyPr wrap="none" lIns="90000" tIns="46800" rIns="90000" bIns="46800" anchor="ctr">
              <a:spAutoFit/>
            </a:bodyPr>
            <a:lstStyle/>
            <a:p>
              <a:endParaRPr lang="en-US"/>
            </a:p>
          </p:txBody>
        </p:sp>
        <p:sp>
          <p:nvSpPr>
            <p:cNvPr id="160807" name="Line 39"/>
            <p:cNvSpPr>
              <a:spLocks noChangeShapeType="1"/>
            </p:cNvSpPr>
            <p:nvPr/>
          </p:nvSpPr>
          <p:spPr bwMode="auto">
            <a:xfrm>
              <a:off x="3696" y="2112"/>
              <a:ext cx="288" cy="0"/>
            </a:xfrm>
            <a:prstGeom prst="line">
              <a:avLst/>
            </a:prstGeom>
            <a:noFill/>
            <a:ln w="12700">
              <a:solidFill>
                <a:schemeClr val="tx1"/>
              </a:solidFill>
              <a:prstDash val="dash"/>
              <a:round/>
              <a:headEnd/>
              <a:tailEnd/>
            </a:ln>
            <a:effectLst/>
          </p:spPr>
          <p:txBody>
            <a:bodyPr wrap="none" lIns="90000" tIns="46800" rIns="90000" bIns="46800" anchor="ctr">
              <a:spAutoFit/>
            </a:bodyPr>
            <a:lstStyle/>
            <a:p>
              <a:endParaRPr lang="en-US"/>
            </a:p>
          </p:txBody>
        </p:sp>
        <p:sp>
          <p:nvSpPr>
            <p:cNvPr id="160808" name="Line 40"/>
            <p:cNvSpPr>
              <a:spLocks noChangeShapeType="1"/>
            </p:cNvSpPr>
            <p:nvPr/>
          </p:nvSpPr>
          <p:spPr bwMode="auto">
            <a:xfrm>
              <a:off x="3696" y="1680"/>
              <a:ext cx="288" cy="0"/>
            </a:xfrm>
            <a:prstGeom prst="line">
              <a:avLst/>
            </a:prstGeom>
            <a:noFill/>
            <a:ln w="12700">
              <a:solidFill>
                <a:schemeClr val="tx1"/>
              </a:solidFill>
              <a:prstDash val="dash"/>
              <a:round/>
              <a:headEnd/>
              <a:tailEnd/>
            </a:ln>
            <a:effectLst/>
          </p:spPr>
          <p:txBody>
            <a:bodyPr wrap="none" lIns="90000" tIns="46800" rIns="90000" bIns="46800" anchor="ctr">
              <a:spAutoFit/>
            </a:bodyPr>
            <a:lstStyle/>
            <a:p>
              <a:endParaRPr lang="en-US"/>
            </a:p>
          </p:txBody>
        </p:sp>
        <p:sp>
          <p:nvSpPr>
            <p:cNvPr id="160809" name="Line 41"/>
            <p:cNvSpPr>
              <a:spLocks noChangeShapeType="1"/>
            </p:cNvSpPr>
            <p:nvPr/>
          </p:nvSpPr>
          <p:spPr bwMode="auto">
            <a:xfrm>
              <a:off x="4704" y="1680"/>
              <a:ext cx="288" cy="0"/>
            </a:xfrm>
            <a:prstGeom prst="line">
              <a:avLst/>
            </a:prstGeom>
            <a:noFill/>
            <a:ln w="12700">
              <a:solidFill>
                <a:schemeClr val="tx1"/>
              </a:solidFill>
              <a:prstDash val="dash"/>
              <a:round/>
              <a:headEnd/>
              <a:tailEnd/>
            </a:ln>
            <a:effectLst/>
          </p:spPr>
          <p:txBody>
            <a:bodyPr wrap="none" lIns="90000" tIns="46800" rIns="90000" bIns="46800" anchor="ctr">
              <a:spAutoFit/>
            </a:bodyPr>
            <a:lstStyle/>
            <a:p>
              <a:endParaRPr lang="en-US"/>
            </a:p>
          </p:txBody>
        </p:sp>
      </p:grpSp>
      <p:sp>
        <p:nvSpPr>
          <p:cNvPr id="160811" name="Text Box 43"/>
          <p:cNvSpPr txBox="1">
            <a:spLocks noChangeArrowheads="1"/>
          </p:cNvSpPr>
          <p:nvPr/>
        </p:nvSpPr>
        <p:spPr bwMode="auto">
          <a:xfrm>
            <a:off x="304800" y="1524000"/>
            <a:ext cx="1918580" cy="371513"/>
          </a:xfrm>
          <a:prstGeom prst="rect">
            <a:avLst/>
          </a:prstGeom>
          <a:noFill/>
          <a:ln w="12700">
            <a:noFill/>
            <a:miter lim="800000"/>
            <a:headEnd/>
            <a:tailEnd/>
          </a:ln>
          <a:effectLst/>
        </p:spPr>
        <p:txBody>
          <a:bodyPr wrap="none" lIns="90000" tIns="46800" rIns="90000" bIns="46800" anchor="ctr">
            <a:spAutoFit/>
          </a:bodyPr>
          <a:lstStyle/>
          <a:p>
            <a:pPr algn="l"/>
            <a:r>
              <a:rPr lang="en-US" altLang="ko-KR" dirty="0" smtClean="0"/>
              <a:t>Encode </a:t>
            </a:r>
            <a:r>
              <a:rPr lang="en-US" altLang="ko-KR" dirty="0"/>
              <a:t>end points</a:t>
            </a:r>
          </a:p>
        </p:txBody>
      </p:sp>
      <p:sp>
        <p:nvSpPr>
          <p:cNvPr id="160812" name="Text Box 44"/>
          <p:cNvSpPr txBox="1">
            <a:spLocks noChangeArrowheads="1"/>
          </p:cNvSpPr>
          <p:nvPr/>
        </p:nvSpPr>
        <p:spPr bwMode="auto">
          <a:xfrm>
            <a:off x="304800" y="3624243"/>
            <a:ext cx="1323955" cy="371513"/>
          </a:xfrm>
          <a:prstGeom prst="rect">
            <a:avLst/>
          </a:prstGeom>
          <a:noFill/>
          <a:ln w="12700">
            <a:noFill/>
            <a:miter lim="800000"/>
            <a:headEnd/>
            <a:tailEnd/>
          </a:ln>
          <a:effectLst/>
        </p:spPr>
        <p:txBody>
          <a:bodyPr wrap="square" lIns="90000" tIns="46800" rIns="90000" bIns="46800" anchor="ctr">
            <a:spAutoFit/>
          </a:bodyPr>
          <a:lstStyle/>
          <a:p>
            <a:pPr algn="l"/>
            <a:r>
              <a:rPr lang="en-US" altLang="ko-KR" dirty="0" smtClean="0"/>
              <a:t>Clip </a:t>
            </a:r>
            <a:r>
              <a:rPr lang="en-US" altLang="ko-KR" dirty="0"/>
              <a:t>line CD</a:t>
            </a:r>
          </a:p>
        </p:txBody>
      </p:sp>
      <p:sp>
        <p:nvSpPr>
          <p:cNvPr id="160813" name="Text Box 45"/>
          <p:cNvSpPr txBox="1">
            <a:spLocks noChangeArrowheads="1"/>
          </p:cNvSpPr>
          <p:nvPr/>
        </p:nvSpPr>
        <p:spPr bwMode="auto">
          <a:xfrm>
            <a:off x="1066800" y="2280964"/>
            <a:ext cx="2138704" cy="1008610"/>
          </a:xfrm>
          <a:prstGeom prst="rect">
            <a:avLst/>
          </a:prstGeom>
          <a:noFill/>
          <a:ln w="12700">
            <a:noFill/>
            <a:miter lim="800000"/>
            <a:headEnd/>
            <a:tailEnd/>
          </a:ln>
          <a:effectLst/>
        </p:spPr>
        <p:txBody>
          <a:bodyPr wrap="none" lIns="90000" tIns="46800" rIns="90000" bIns="46800" anchor="ctr">
            <a:spAutoFit/>
          </a:bodyPr>
          <a:lstStyle/>
          <a:p>
            <a:pPr algn="l"/>
            <a:r>
              <a:rPr lang="en-US" altLang="ko-KR" sz="1800" dirty="0"/>
              <a:t>AB    A(3,10)      1000</a:t>
            </a:r>
          </a:p>
          <a:p>
            <a:pPr algn="l"/>
            <a:r>
              <a:rPr lang="en-US" altLang="ko-KR" sz="1800" dirty="0"/>
              <a:t>         B(6,12)      </a:t>
            </a:r>
            <a:r>
              <a:rPr lang="en-US" altLang="ko-KR" sz="1800" dirty="0" smtClean="0"/>
              <a:t>1000</a:t>
            </a:r>
            <a:endParaRPr lang="en-US" altLang="ko-KR" sz="1800" dirty="0"/>
          </a:p>
          <a:p>
            <a:pPr algn="l">
              <a:lnSpc>
                <a:spcPct val="130000"/>
              </a:lnSpc>
            </a:pPr>
            <a:r>
              <a:rPr lang="en-US" altLang="ko-KR" sz="1800" dirty="0"/>
              <a:t>  Logical AND    </a:t>
            </a:r>
            <a:r>
              <a:rPr lang="en-US" altLang="ko-KR" sz="1800" dirty="0" smtClean="0"/>
              <a:t> 1000</a:t>
            </a:r>
            <a:endParaRPr lang="en-US" altLang="ko-KR" sz="1800" dirty="0"/>
          </a:p>
        </p:txBody>
      </p:sp>
      <p:sp>
        <p:nvSpPr>
          <p:cNvPr id="160814" name="Line 46"/>
          <p:cNvSpPr>
            <a:spLocks noChangeShapeType="1"/>
          </p:cNvSpPr>
          <p:nvPr/>
        </p:nvSpPr>
        <p:spPr bwMode="auto">
          <a:xfrm>
            <a:off x="1066800" y="2935288"/>
            <a:ext cx="2209800" cy="0"/>
          </a:xfrm>
          <a:prstGeom prst="line">
            <a:avLst/>
          </a:prstGeom>
          <a:noFill/>
          <a:ln w="12700">
            <a:solidFill>
              <a:schemeClr val="tx1"/>
            </a:solidFill>
            <a:round/>
            <a:headEnd/>
            <a:tailEnd/>
          </a:ln>
          <a:effectLst/>
        </p:spPr>
        <p:txBody>
          <a:bodyPr wrap="none" lIns="90000" tIns="46800" rIns="90000" bIns="46800" anchor="ctr">
            <a:spAutoFit/>
          </a:bodyPr>
          <a:lstStyle/>
          <a:p>
            <a:endParaRPr lang="en-US"/>
          </a:p>
        </p:txBody>
      </p:sp>
      <p:sp>
        <p:nvSpPr>
          <p:cNvPr id="160815" name="Text Box 47"/>
          <p:cNvSpPr txBox="1">
            <a:spLocks noChangeArrowheads="1"/>
          </p:cNvSpPr>
          <p:nvPr/>
        </p:nvSpPr>
        <p:spPr bwMode="auto">
          <a:xfrm>
            <a:off x="3609975" y="2312714"/>
            <a:ext cx="2212763" cy="1008610"/>
          </a:xfrm>
          <a:prstGeom prst="rect">
            <a:avLst/>
          </a:prstGeom>
          <a:noFill/>
          <a:ln w="12700">
            <a:noFill/>
            <a:miter lim="800000"/>
            <a:headEnd/>
            <a:tailEnd/>
          </a:ln>
          <a:effectLst/>
        </p:spPr>
        <p:txBody>
          <a:bodyPr wrap="none" lIns="90000" tIns="46800" rIns="90000" bIns="46800" anchor="ctr">
            <a:spAutoFit/>
          </a:bodyPr>
          <a:lstStyle/>
          <a:p>
            <a:pPr algn="l"/>
            <a:r>
              <a:rPr lang="en-US" altLang="ko-KR" sz="1800" dirty="0"/>
              <a:t>CD    C( 4, 1)      </a:t>
            </a:r>
            <a:r>
              <a:rPr lang="en-US" altLang="ko-KR" sz="1800" dirty="0" smtClean="0"/>
              <a:t>  0100</a:t>
            </a:r>
            <a:endParaRPr lang="en-US" altLang="ko-KR" sz="1800" dirty="0"/>
          </a:p>
          <a:p>
            <a:pPr algn="l"/>
            <a:r>
              <a:rPr lang="en-US" altLang="ko-KR" sz="1800" dirty="0"/>
              <a:t>         D(10,6)      </a:t>
            </a:r>
            <a:r>
              <a:rPr lang="en-US" altLang="ko-KR" sz="1800" dirty="0" smtClean="0"/>
              <a:t> 0010</a:t>
            </a:r>
            <a:endParaRPr lang="en-US" altLang="ko-KR" sz="1800" dirty="0"/>
          </a:p>
          <a:p>
            <a:pPr algn="l">
              <a:lnSpc>
                <a:spcPct val="130000"/>
              </a:lnSpc>
            </a:pPr>
            <a:r>
              <a:rPr lang="en-US" altLang="ko-KR" sz="1800" dirty="0"/>
              <a:t>  Logical AND    </a:t>
            </a:r>
            <a:r>
              <a:rPr lang="en-US" altLang="ko-KR" sz="1800" dirty="0" smtClean="0"/>
              <a:t>  0000</a:t>
            </a:r>
            <a:endParaRPr lang="en-US" altLang="ko-KR" sz="1800" dirty="0"/>
          </a:p>
        </p:txBody>
      </p:sp>
      <p:sp>
        <p:nvSpPr>
          <p:cNvPr id="160816" name="Line 48"/>
          <p:cNvSpPr>
            <a:spLocks noChangeShapeType="1"/>
          </p:cNvSpPr>
          <p:nvPr/>
        </p:nvSpPr>
        <p:spPr bwMode="auto">
          <a:xfrm>
            <a:off x="3609975" y="2967038"/>
            <a:ext cx="2209800" cy="0"/>
          </a:xfrm>
          <a:prstGeom prst="line">
            <a:avLst/>
          </a:prstGeom>
          <a:noFill/>
          <a:ln w="12700">
            <a:solidFill>
              <a:schemeClr val="tx1"/>
            </a:solidFill>
            <a:round/>
            <a:headEnd/>
            <a:tailEnd/>
          </a:ln>
          <a:effectLst/>
        </p:spPr>
        <p:txBody>
          <a:bodyPr wrap="none" lIns="90000" tIns="46800" rIns="90000" bIns="46800" anchor="ctr">
            <a:spAutoFit/>
          </a:bodyPr>
          <a:lstStyle/>
          <a:p>
            <a:endParaRPr lang="en-US"/>
          </a:p>
        </p:txBody>
      </p:sp>
      <p:sp>
        <p:nvSpPr>
          <p:cNvPr id="160817" name="Text Box 49"/>
          <p:cNvSpPr txBox="1">
            <a:spLocks noChangeArrowheads="1"/>
          </p:cNvSpPr>
          <p:nvPr/>
        </p:nvSpPr>
        <p:spPr bwMode="auto">
          <a:xfrm>
            <a:off x="2438400" y="3214688"/>
            <a:ext cx="1050925" cy="366712"/>
          </a:xfrm>
          <a:prstGeom prst="rect">
            <a:avLst/>
          </a:prstGeom>
          <a:noFill/>
          <a:ln w="12700">
            <a:noFill/>
            <a:miter lim="800000"/>
            <a:headEnd/>
            <a:tailEnd/>
          </a:ln>
          <a:effectLst/>
        </p:spPr>
        <p:txBody>
          <a:bodyPr wrap="none" lIns="90000" tIns="46800" rIns="90000" bIns="46800" anchor="ctr">
            <a:spAutoFit/>
          </a:bodyPr>
          <a:lstStyle/>
          <a:p>
            <a:r>
              <a:rPr lang="en-US" altLang="ko-KR" sz="1800" b="1" i="1">
                <a:solidFill>
                  <a:srgbClr val="CC0000"/>
                </a:solidFill>
              </a:rPr>
              <a:t>Invisible </a:t>
            </a:r>
            <a:endParaRPr lang="en-US" altLang="ko-KR"/>
          </a:p>
        </p:txBody>
      </p:sp>
      <p:sp>
        <p:nvSpPr>
          <p:cNvPr id="160818" name="Text Box 50"/>
          <p:cNvSpPr txBox="1">
            <a:spLocks noChangeArrowheads="1"/>
          </p:cNvSpPr>
          <p:nvPr/>
        </p:nvSpPr>
        <p:spPr bwMode="auto">
          <a:xfrm>
            <a:off x="4267200" y="3214688"/>
            <a:ext cx="1514475" cy="366712"/>
          </a:xfrm>
          <a:prstGeom prst="rect">
            <a:avLst/>
          </a:prstGeom>
          <a:noFill/>
          <a:ln w="12700">
            <a:noFill/>
            <a:miter lim="800000"/>
            <a:headEnd/>
            <a:tailEnd/>
          </a:ln>
          <a:effectLst/>
        </p:spPr>
        <p:txBody>
          <a:bodyPr wrap="none" lIns="90000" tIns="46800" rIns="90000" bIns="46800" anchor="ctr">
            <a:spAutoFit/>
          </a:bodyPr>
          <a:lstStyle/>
          <a:p>
            <a:r>
              <a:rPr lang="en-US" altLang="ko-KR" sz="1800" b="1" i="1" dirty="0">
                <a:solidFill>
                  <a:srgbClr val="CC0000"/>
                </a:solidFill>
              </a:rPr>
              <a:t>Indeterminate</a:t>
            </a:r>
            <a:endParaRPr lang="en-US" altLang="ko-KR" dirty="0"/>
          </a:p>
        </p:txBody>
      </p:sp>
      <p:graphicFrame>
        <p:nvGraphicFramePr>
          <p:cNvPr id="160821" name="Object 53"/>
          <p:cNvGraphicFramePr>
            <a:graphicFrameLocks noChangeAspect="1"/>
          </p:cNvGraphicFramePr>
          <p:nvPr/>
        </p:nvGraphicFramePr>
        <p:xfrm>
          <a:off x="1219200" y="4495800"/>
          <a:ext cx="374650" cy="307975"/>
        </p:xfrm>
        <a:graphic>
          <a:graphicData uri="http://schemas.openxmlformats.org/presentationml/2006/ole">
            <mc:AlternateContent xmlns:mc="http://schemas.openxmlformats.org/markup-compatibility/2006">
              <mc:Choice xmlns:v="urn:schemas-microsoft-com:vml" Requires="v">
                <p:oleObj spid="_x0000_s141321" name="수식" r:id="rId3" imgW="215640" imgH="177480" progId="">
                  <p:embed/>
                </p:oleObj>
              </mc:Choice>
              <mc:Fallback>
                <p:oleObj name="수식" r:id="rId3" imgW="215640" imgH="17748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95800"/>
                        <a:ext cx="3746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2" name="Object 54"/>
          <p:cNvGraphicFramePr>
            <a:graphicFrameLocks noChangeAspect="1"/>
          </p:cNvGraphicFramePr>
          <p:nvPr/>
        </p:nvGraphicFramePr>
        <p:xfrm>
          <a:off x="4267200" y="4572000"/>
          <a:ext cx="407987" cy="314325"/>
        </p:xfrm>
        <a:graphic>
          <a:graphicData uri="http://schemas.openxmlformats.org/presentationml/2006/ole">
            <mc:AlternateContent xmlns:mc="http://schemas.openxmlformats.org/markup-compatibility/2006">
              <mc:Choice xmlns:v="urn:schemas-microsoft-com:vml" Requires="v">
                <p:oleObj spid="_x0000_s141322" name="수식" r:id="rId5" imgW="228600" imgH="177480" progId="">
                  <p:embed/>
                </p:oleObj>
              </mc:Choice>
              <mc:Fallback>
                <p:oleObj name="수식" r:id="rId5" imgW="228600" imgH="17748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572000"/>
                        <a:ext cx="40798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3" name="Object 55"/>
          <p:cNvGraphicFramePr>
            <a:graphicFrameLocks noChangeAspect="1"/>
          </p:cNvGraphicFramePr>
          <p:nvPr/>
        </p:nvGraphicFramePr>
        <p:xfrm>
          <a:off x="1981200" y="3810000"/>
          <a:ext cx="2209800" cy="2514600"/>
        </p:xfrm>
        <a:graphic>
          <a:graphicData uri="http://schemas.openxmlformats.org/presentationml/2006/ole">
            <mc:AlternateContent xmlns:mc="http://schemas.openxmlformats.org/markup-compatibility/2006">
              <mc:Choice xmlns:v="urn:schemas-microsoft-com:vml" Requires="v">
                <p:oleObj spid="_x0000_s141323" name="Equation" r:id="rId7" imgW="2222280" imgH="2857320" progId="">
                  <p:embed/>
                </p:oleObj>
              </mc:Choice>
              <mc:Fallback>
                <p:oleObj name="Equation" r:id="rId7" imgW="2222280" imgH="285732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810000"/>
                        <a:ext cx="220980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4" name="Object 56"/>
          <p:cNvGraphicFramePr>
            <a:graphicFrameLocks noChangeAspect="1"/>
          </p:cNvGraphicFramePr>
          <p:nvPr/>
        </p:nvGraphicFramePr>
        <p:xfrm>
          <a:off x="4953000" y="3810000"/>
          <a:ext cx="2438400" cy="2514600"/>
        </p:xfrm>
        <a:graphic>
          <a:graphicData uri="http://schemas.openxmlformats.org/presentationml/2006/ole">
            <mc:AlternateContent xmlns:mc="http://schemas.openxmlformats.org/markup-compatibility/2006">
              <mc:Choice xmlns:v="urn:schemas-microsoft-com:vml" Requires="v">
                <p:oleObj spid="_x0000_s141324" name="Equation" r:id="rId9" imgW="2222280" imgH="2577960" progId="">
                  <p:embed/>
                </p:oleObj>
              </mc:Choice>
              <mc:Fallback>
                <p:oleObj name="Equation" r:id="rId9" imgW="2222280" imgH="2577960"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3810000"/>
                        <a:ext cx="243840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6" name="Object 58"/>
          <p:cNvGraphicFramePr>
            <a:graphicFrameLocks noChangeAspect="1"/>
          </p:cNvGraphicFramePr>
          <p:nvPr/>
        </p:nvGraphicFramePr>
        <p:xfrm>
          <a:off x="7467600" y="3200400"/>
          <a:ext cx="228600" cy="228600"/>
        </p:xfrm>
        <a:graphic>
          <a:graphicData uri="http://schemas.openxmlformats.org/presentationml/2006/ole">
            <mc:AlternateContent xmlns:mc="http://schemas.openxmlformats.org/markup-compatibility/2006">
              <mc:Choice xmlns:v="urn:schemas-microsoft-com:vml" Requires="v">
                <p:oleObj spid="_x0000_s141325" name="수식" r:id="rId11" imgW="177480" imgH="177480" progId="">
                  <p:embed/>
                </p:oleObj>
              </mc:Choice>
              <mc:Fallback>
                <p:oleObj name="수식" r:id="rId11" imgW="177480" imgH="177480" progId="">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32004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7" name="Object 59"/>
          <p:cNvGraphicFramePr>
            <a:graphicFrameLocks noChangeAspect="1"/>
          </p:cNvGraphicFramePr>
          <p:nvPr/>
        </p:nvGraphicFramePr>
        <p:xfrm>
          <a:off x="8001000" y="2774950"/>
          <a:ext cx="228600" cy="196850"/>
        </p:xfrm>
        <a:graphic>
          <a:graphicData uri="http://schemas.openxmlformats.org/presentationml/2006/ole">
            <mc:AlternateContent xmlns:mc="http://schemas.openxmlformats.org/markup-compatibility/2006">
              <mc:Choice xmlns:v="urn:schemas-microsoft-com:vml" Requires="v">
                <p:oleObj spid="_x0000_s141326" name="수식" r:id="rId13" imgW="190440" imgH="164880" progId="">
                  <p:embed/>
                </p:oleObj>
              </mc:Choice>
              <mc:Fallback>
                <p:oleObj name="수식" r:id="rId13" imgW="190440" imgH="164880" progId="">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01000" y="2774950"/>
                        <a:ext cx="228600"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8" name="Oval 60"/>
          <p:cNvSpPr>
            <a:spLocks noChangeArrowheads="1"/>
          </p:cNvSpPr>
          <p:nvPr/>
        </p:nvSpPr>
        <p:spPr bwMode="auto">
          <a:xfrm>
            <a:off x="7391400" y="3124200"/>
            <a:ext cx="76200" cy="76200"/>
          </a:xfrm>
          <a:prstGeom prst="ellipse">
            <a:avLst/>
          </a:prstGeom>
          <a:solidFill>
            <a:schemeClr val="accent1"/>
          </a:solidFill>
          <a:ln w="12700">
            <a:solidFill>
              <a:schemeClr val="tx1"/>
            </a:solidFill>
            <a:round/>
            <a:headEnd/>
            <a:tailEnd/>
          </a:ln>
          <a:effectLst/>
        </p:spPr>
        <p:txBody>
          <a:bodyPr wrap="none" lIns="90000" tIns="46800" rIns="90000" bIns="46800" anchor="ctr">
            <a:spAutoFit/>
          </a:bodyPr>
          <a:lstStyle/>
          <a:p>
            <a:endParaRPr lang="en-US"/>
          </a:p>
        </p:txBody>
      </p:sp>
      <p:sp>
        <p:nvSpPr>
          <p:cNvPr id="160829" name="Oval 61"/>
          <p:cNvSpPr>
            <a:spLocks noChangeArrowheads="1"/>
          </p:cNvSpPr>
          <p:nvPr/>
        </p:nvSpPr>
        <p:spPr bwMode="auto">
          <a:xfrm>
            <a:off x="7924800" y="2743200"/>
            <a:ext cx="76200" cy="76200"/>
          </a:xfrm>
          <a:prstGeom prst="ellipse">
            <a:avLst/>
          </a:prstGeom>
          <a:solidFill>
            <a:schemeClr val="accent1"/>
          </a:solidFill>
          <a:ln w="12700">
            <a:solidFill>
              <a:schemeClr val="tx1"/>
            </a:solidFill>
            <a:round/>
            <a:headEnd/>
            <a:tailEnd/>
          </a:ln>
          <a:effectLst/>
        </p:spPr>
        <p:txBody>
          <a:bodyPr wrap="none" lIns="90000" tIns="46800" rIns="90000" bIns="46800" anchor="ctr">
            <a:spAutoFit/>
          </a:bodyPr>
          <a:lstStyle/>
          <a:p>
            <a:endParaRPr lang="en-US"/>
          </a:p>
        </p:txBody>
      </p:sp>
      <p:sp>
        <p:nvSpPr>
          <p:cNvPr id="39" name="Rectangle 7"/>
          <p:cNvSpPr>
            <a:spLocks noChangeArrowheads="1"/>
          </p:cNvSpPr>
          <p:nvPr/>
        </p:nvSpPr>
        <p:spPr bwMode="auto">
          <a:xfrm>
            <a:off x="6858000" y="1600201"/>
            <a:ext cx="762001" cy="308419"/>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400" dirty="0" smtClean="0"/>
              <a:t>1000</a:t>
            </a:r>
            <a:endParaRPr lang="en-US" sz="1400" dirty="0"/>
          </a:p>
        </p:txBody>
      </p:sp>
      <p:sp>
        <p:nvSpPr>
          <p:cNvPr id="40" name="Rectangle 7"/>
          <p:cNvSpPr>
            <a:spLocks noChangeArrowheads="1"/>
          </p:cNvSpPr>
          <p:nvPr/>
        </p:nvSpPr>
        <p:spPr bwMode="auto">
          <a:xfrm>
            <a:off x="7010400" y="3429000"/>
            <a:ext cx="762001" cy="308419"/>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400" dirty="0" smtClean="0"/>
              <a:t>0100</a:t>
            </a:r>
            <a:endParaRPr lang="en-US" sz="1400" dirty="0"/>
          </a:p>
        </p:txBody>
      </p:sp>
      <p:sp>
        <p:nvSpPr>
          <p:cNvPr id="41" name="Rectangle 7"/>
          <p:cNvSpPr>
            <a:spLocks noChangeArrowheads="1"/>
          </p:cNvSpPr>
          <p:nvPr/>
        </p:nvSpPr>
        <p:spPr bwMode="auto">
          <a:xfrm>
            <a:off x="8381999" y="2667000"/>
            <a:ext cx="762001" cy="308419"/>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400" dirty="0" smtClean="0"/>
              <a:t>0010</a:t>
            </a:r>
            <a:endParaRPr 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altLang="ko-KR" dirty="0" smtClean="0">
                <a:latin typeface="Times New Roman" pitchFamily="18" charset="0"/>
                <a:cs typeface="Times New Roman" pitchFamily="18" charset="0"/>
              </a:rPr>
              <a:t>Cohen-Sutherland Line Clipping</a:t>
            </a:r>
            <a:endParaRPr lang="en-US" dirty="0"/>
          </a:p>
        </p:txBody>
      </p:sp>
      <p:sp>
        <p:nvSpPr>
          <p:cNvPr id="3" name="Content Placeholder 2"/>
          <p:cNvSpPr>
            <a:spLocks noGrp="1"/>
          </p:cNvSpPr>
          <p:nvPr>
            <p:ph idx="1"/>
          </p:nvPr>
        </p:nvSpPr>
        <p:spPr>
          <a:xfrm>
            <a:off x="228600" y="1447800"/>
            <a:ext cx="8686800" cy="4495800"/>
          </a:xfrm>
        </p:spPr>
        <p:txBody>
          <a:bodyPr/>
          <a:lstStyle/>
          <a:p>
            <a:r>
              <a:rPr lang="en-US" altLang="ko-KR" sz="2000" dirty="0" smtClean="0">
                <a:solidFill>
                  <a:srgbClr val="FF0000"/>
                </a:solidFill>
                <a:latin typeface="Times New Roman" pitchFamily="18" charset="0"/>
                <a:cs typeface="Times New Roman" pitchFamily="18" charset="0"/>
              </a:rPr>
              <a:t>Example2</a:t>
            </a:r>
          </a:p>
          <a:p>
            <a:pPr algn="just"/>
            <a:r>
              <a:rPr lang="en-US" sz="1800" dirty="0" smtClean="0">
                <a:latin typeface="Times New Roman" pitchFamily="18" charset="0"/>
                <a:cs typeface="Times New Roman" pitchFamily="18" charset="0"/>
              </a:rPr>
              <a:t>A line from (2, 7) to (8, 12) in a window (</a:t>
            </a:r>
            <a:r>
              <a:rPr lang="en-US" sz="1800" dirty="0" err="1" smtClean="0">
                <a:latin typeface="Times New Roman" pitchFamily="18" charset="0"/>
                <a:cs typeface="Times New Roman" pitchFamily="18" charset="0"/>
              </a:rPr>
              <a:t>Xmin</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Ymin</a:t>
            </a:r>
            <a:r>
              <a:rPr lang="en-US" sz="1800" dirty="0" smtClean="0">
                <a:latin typeface="Times New Roman" pitchFamily="18" charset="0"/>
                <a:cs typeface="Times New Roman" pitchFamily="18" charset="0"/>
              </a:rPr>
              <a:t> = 5 and </a:t>
            </a:r>
            <a:r>
              <a:rPr lang="en-US" sz="1800" dirty="0" err="1" smtClean="0">
                <a:latin typeface="Times New Roman" pitchFamily="18" charset="0"/>
                <a:cs typeface="Times New Roman" pitchFamily="18" charset="0"/>
              </a:rPr>
              <a:t>Xmax</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Ymax</a:t>
            </a:r>
            <a:r>
              <a:rPr lang="en-US" sz="1800" dirty="0" smtClean="0">
                <a:latin typeface="Times New Roman" pitchFamily="18" charset="0"/>
                <a:cs typeface="Times New Roman" pitchFamily="18" charset="0"/>
              </a:rPr>
              <a:t> = 10)</a:t>
            </a:r>
            <a:endParaRPr lang="en-US" altLang="ko-KR" sz="1800" dirty="0" smtClean="0">
              <a:solidFill>
                <a:srgbClr val="FF0000"/>
              </a:solidFill>
              <a:latin typeface="Times New Roman" pitchFamily="18" charset="0"/>
              <a:cs typeface="Times New Roman" pitchFamily="18" charset="0"/>
            </a:endParaRPr>
          </a:p>
          <a:p>
            <a:endParaRPr lang="en-US" dirty="0"/>
          </a:p>
        </p:txBody>
      </p:sp>
      <p:sp>
        <p:nvSpPr>
          <p:cNvPr id="4" name="Rectangle 11"/>
          <p:cNvSpPr>
            <a:spLocks noChangeArrowheads="1"/>
          </p:cNvSpPr>
          <p:nvPr/>
        </p:nvSpPr>
        <p:spPr bwMode="auto">
          <a:xfrm>
            <a:off x="2895600" y="3048000"/>
            <a:ext cx="2590800" cy="1600200"/>
          </a:xfrm>
          <a:prstGeom prst="rect">
            <a:avLst/>
          </a:prstGeom>
          <a:noFill/>
          <a:ln w="38100">
            <a:solidFill>
              <a:srgbClr val="AA0000"/>
            </a:solidFill>
            <a:miter lim="800000"/>
            <a:headEnd/>
            <a:tailEnd/>
          </a:ln>
        </p:spPr>
        <p:txBody>
          <a:bodyPr wrap="none" anchor="ctr"/>
          <a:lstStyle/>
          <a:p>
            <a:endParaRPr lang="en-US"/>
          </a:p>
        </p:txBody>
      </p:sp>
      <p:cxnSp>
        <p:nvCxnSpPr>
          <p:cNvPr id="5" name="AutoShape 12"/>
          <p:cNvCxnSpPr>
            <a:cxnSpLocks noChangeShapeType="1"/>
          </p:cNvCxnSpPr>
          <p:nvPr/>
        </p:nvCxnSpPr>
        <p:spPr bwMode="auto">
          <a:xfrm flipV="1">
            <a:off x="2057400" y="2667000"/>
            <a:ext cx="2971800" cy="1066800"/>
          </a:xfrm>
          <a:prstGeom prst="straightConnector1">
            <a:avLst/>
          </a:prstGeom>
          <a:noFill/>
          <a:ln w="38100">
            <a:solidFill>
              <a:schemeClr val="tx2"/>
            </a:solidFill>
            <a:round/>
            <a:headEnd/>
            <a:tailEnd/>
          </a:ln>
        </p:spPr>
      </p:cxnSp>
      <p:sp>
        <p:nvSpPr>
          <p:cNvPr id="12" name="Line 7"/>
          <p:cNvSpPr>
            <a:spLocks noChangeShapeType="1"/>
          </p:cNvSpPr>
          <p:nvPr/>
        </p:nvSpPr>
        <p:spPr bwMode="auto">
          <a:xfrm flipH="1">
            <a:off x="2895600" y="2286000"/>
            <a:ext cx="0" cy="2819400"/>
          </a:xfrm>
          <a:prstGeom prst="line">
            <a:avLst/>
          </a:prstGeom>
          <a:noFill/>
          <a:ln w="9525">
            <a:solidFill>
              <a:schemeClr val="tx1"/>
            </a:solidFill>
            <a:prstDash val="sysDot"/>
            <a:round/>
            <a:headEnd/>
            <a:tailEnd/>
          </a:ln>
          <a:effectLst/>
        </p:spPr>
        <p:txBody>
          <a:bodyPr wrap="none" anchor="ctr"/>
          <a:lstStyle/>
          <a:p>
            <a:endParaRPr lang="en-US"/>
          </a:p>
        </p:txBody>
      </p:sp>
      <p:sp>
        <p:nvSpPr>
          <p:cNvPr id="14" name="Line 7"/>
          <p:cNvSpPr>
            <a:spLocks noChangeShapeType="1"/>
          </p:cNvSpPr>
          <p:nvPr/>
        </p:nvSpPr>
        <p:spPr bwMode="auto">
          <a:xfrm>
            <a:off x="1905000" y="3048000"/>
            <a:ext cx="4267200" cy="0"/>
          </a:xfrm>
          <a:prstGeom prst="line">
            <a:avLst/>
          </a:prstGeom>
          <a:noFill/>
          <a:ln w="9525">
            <a:solidFill>
              <a:schemeClr val="tx1"/>
            </a:solidFill>
            <a:prstDash val="sysDot"/>
            <a:round/>
            <a:headEnd/>
            <a:tailEnd/>
          </a:ln>
          <a:effectLst/>
        </p:spPr>
        <p:txBody>
          <a:bodyPr wrap="none" anchor="ctr"/>
          <a:lstStyle/>
          <a:p>
            <a:endParaRPr lang="en-US"/>
          </a:p>
        </p:txBody>
      </p:sp>
      <p:sp>
        <p:nvSpPr>
          <p:cNvPr id="15" name="Line 7"/>
          <p:cNvSpPr>
            <a:spLocks noChangeShapeType="1"/>
          </p:cNvSpPr>
          <p:nvPr/>
        </p:nvSpPr>
        <p:spPr bwMode="auto">
          <a:xfrm>
            <a:off x="5486400" y="2362200"/>
            <a:ext cx="0" cy="2743200"/>
          </a:xfrm>
          <a:prstGeom prst="line">
            <a:avLst/>
          </a:prstGeom>
          <a:noFill/>
          <a:ln w="9525">
            <a:solidFill>
              <a:schemeClr val="tx1"/>
            </a:solidFill>
            <a:prstDash val="sysDot"/>
            <a:round/>
            <a:headEnd/>
            <a:tailEnd/>
          </a:ln>
          <a:effectLst/>
        </p:spPr>
        <p:txBody>
          <a:bodyPr wrap="none" anchor="ctr"/>
          <a:lstStyle/>
          <a:p>
            <a:endParaRPr lang="en-US"/>
          </a:p>
        </p:txBody>
      </p:sp>
      <p:sp>
        <p:nvSpPr>
          <p:cNvPr id="16" name="Line 7"/>
          <p:cNvSpPr>
            <a:spLocks noChangeShapeType="1"/>
          </p:cNvSpPr>
          <p:nvPr/>
        </p:nvSpPr>
        <p:spPr bwMode="auto">
          <a:xfrm>
            <a:off x="1905000" y="4648200"/>
            <a:ext cx="4191000" cy="0"/>
          </a:xfrm>
          <a:prstGeom prst="line">
            <a:avLst/>
          </a:prstGeom>
          <a:noFill/>
          <a:ln w="9525">
            <a:solidFill>
              <a:schemeClr val="tx1"/>
            </a:solidFill>
            <a:prstDash val="sysDot"/>
            <a:round/>
            <a:headEnd/>
            <a:tailEnd/>
          </a:ln>
          <a:effectLst/>
        </p:spPr>
        <p:txBody>
          <a:bodyPr wrap="none" anchor="ctr"/>
          <a:lstStyle/>
          <a:p>
            <a:endParaRPr lang="en-US"/>
          </a:p>
        </p:txBody>
      </p:sp>
      <p:sp>
        <p:nvSpPr>
          <p:cNvPr id="17" name="Rectangle 16"/>
          <p:cNvSpPr/>
          <p:nvPr/>
        </p:nvSpPr>
        <p:spPr>
          <a:xfrm>
            <a:off x="2667000" y="5105400"/>
            <a:ext cx="572593" cy="338554"/>
          </a:xfrm>
          <a:prstGeom prst="rect">
            <a:avLst/>
          </a:prstGeom>
        </p:spPr>
        <p:txBody>
          <a:bodyPr wrap="none">
            <a:spAutoFit/>
          </a:bodyPr>
          <a:lstStyle/>
          <a:p>
            <a:r>
              <a:rPr lang="en-US" sz="1600" dirty="0" err="1" smtClean="0">
                <a:latin typeface="Times New Roman" pitchFamily="18" charset="0"/>
                <a:cs typeface="Times New Roman" pitchFamily="18" charset="0"/>
              </a:rPr>
              <a:t>X</a:t>
            </a:r>
            <a:r>
              <a:rPr lang="en-US" sz="1200" dirty="0" err="1" smtClean="0">
                <a:latin typeface="Times New Roman" pitchFamily="18" charset="0"/>
                <a:cs typeface="Times New Roman" pitchFamily="18" charset="0"/>
              </a:rPr>
              <a:t>min</a:t>
            </a:r>
            <a:endParaRPr lang="en-US" sz="1600" dirty="0"/>
          </a:p>
        </p:txBody>
      </p:sp>
      <p:sp>
        <p:nvSpPr>
          <p:cNvPr id="18" name="Rectangle 17"/>
          <p:cNvSpPr/>
          <p:nvPr/>
        </p:nvSpPr>
        <p:spPr>
          <a:xfrm>
            <a:off x="5181600" y="5105400"/>
            <a:ext cx="598241" cy="338554"/>
          </a:xfrm>
          <a:prstGeom prst="rect">
            <a:avLst/>
          </a:prstGeom>
        </p:spPr>
        <p:txBody>
          <a:bodyPr wrap="none">
            <a:spAutoFit/>
          </a:bodyPr>
          <a:lstStyle/>
          <a:p>
            <a:r>
              <a:rPr lang="en-US" sz="1600" dirty="0" err="1" smtClean="0">
                <a:latin typeface="Times New Roman" pitchFamily="18" charset="0"/>
                <a:cs typeface="Times New Roman" pitchFamily="18" charset="0"/>
              </a:rPr>
              <a:t>X</a:t>
            </a:r>
            <a:r>
              <a:rPr lang="en-US" sz="1200" dirty="0" err="1" smtClean="0">
                <a:latin typeface="Times New Roman" pitchFamily="18" charset="0"/>
                <a:cs typeface="Times New Roman" pitchFamily="18" charset="0"/>
              </a:rPr>
              <a:t>max</a:t>
            </a:r>
            <a:endParaRPr lang="en-US" sz="1600" dirty="0"/>
          </a:p>
        </p:txBody>
      </p:sp>
      <p:sp>
        <p:nvSpPr>
          <p:cNvPr id="19" name="Rectangle 18"/>
          <p:cNvSpPr/>
          <p:nvPr/>
        </p:nvSpPr>
        <p:spPr>
          <a:xfrm>
            <a:off x="6096000" y="4419600"/>
            <a:ext cx="572593" cy="338554"/>
          </a:xfrm>
          <a:prstGeom prst="rect">
            <a:avLst/>
          </a:prstGeom>
        </p:spPr>
        <p:txBody>
          <a:bodyPr wrap="none">
            <a:spAutoFit/>
          </a:bodyPr>
          <a:lstStyle/>
          <a:p>
            <a:r>
              <a:rPr lang="en-US" sz="1600" dirty="0" err="1" smtClean="0">
                <a:latin typeface="Times New Roman" pitchFamily="18" charset="0"/>
                <a:cs typeface="Times New Roman" pitchFamily="18" charset="0"/>
              </a:rPr>
              <a:t>Y</a:t>
            </a:r>
            <a:r>
              <a:rPr lang="en-US" sz="1200" dirty="0" err="1" smtClean="0">
                <a:latin typeface="Times New Roman" pitchFamily="18" charset="0"/>
                <a:cs typeface="Times New Roman" pitchFamily="18" charset="0"/>
              </a:rPr>
              <a:t>min</a:t>
            </a:r>
            <a:endParaRPr lang="en-US" sz="1600" dirty="0"/>
          </a:p>
        </p:txBody>
      </p:sp>
      <p:sp>
        <p:nvSpPr>
          <p:cNvPr id="20" name="Rectangle 19"/>
          <p:cNvSpPr/>
          <p:nvPr/>
        </p:nvSpPr>
        <p:spPr>
          <a:xfrm>
            <a:off x="6172200" y="2895600"/>
            <a:ext cx="598241" cy="338554"/>
          </a:xfrm>
          <a:prstGeom prst="rect">
            <a:avLst/>
          </a:prstGeom>
        </p:spPr>
        <p:txBody>
          <a:bodyPr wrap="none">
            <a:spAutoFit/>
          </a:bodyPr>
          <a:lstStyle/>
          <a:p>
            <a:r>
              <a:rPr lang="en-US" sz="1600" dirty="0" err="1" smtClean="0">
                <a:latin typeface="Times New Roman" pitchFamily="18" charset="0"/>
                <a:cs typeface="Times New Roman" pitchFamily="18" charset="0"/>
              </a:rPr>
              <a:t>Y</a:t>
            </a:r>
            <a:r>
              <a:rPr lang="en-US" sz="1200" dirty="0" err="1" smtClean="0">
                <a:latin typeface="Times New Roman" pitchFamily="18" charset="0"/>
                <a:cs typeface="Times New Roman" pitchFamily="18" charset="0"/>
              </a:rPr>
              <a:t>max</a:t>
            </a:r>
            <a:endParaRPr lang="en-US" sz="1600" dirty="0"/>
          </a:p>
        </p:txBody>
      </p:sp>
      <p:sp>
        <p:nvSpPr>
          <p:cNvPr id="21" name="Rectangle 20"/>
          <p:cNvSpPr/>
          <p:nvPr/>
        </p:nvSpPr>
        <p:spPr>
          <a:xfrm>
            <a:off x="1752600" y="3733800"/>
            <a:ext cx="441146" cy="369332"/>
          </a:xfrm>
          <a:prstGeom prst="rect">
            <a:avLst/>
          </a:prstGeom>
        </p:spPr>
        <p:txBody>
          <a:bodyPr wrap="none">
            <a:spAutoFit/>
          </a:bodyPr>
          <a:lstStyle/>
          <a:p>
            <a:r>
              <a:rPr lang="en-US" b="1" dirty="0" smtClean="0">
                <a:latin typeface="Times New Roman" pitchFamily="18" charset="0"/>
                <a:cs typeface="Times New Roman" pitchFamily="18" charset="0"/>
              </a:rPr>
              <a:t>P1</a:t>
            </a:r>
            <a:endParaRPr lang="en-US" b="1" dirty="0"/>
          </a:p>
        </p:txBody>
      </p:sp>
      <p:sp>
        <p:nvSpPr>
          <p:cNvPr id="22" name="Rectangle 21"/>
          <p:cNvSpPr/>
          <p:nvPr/>
        </p:nvSpPr>
        <p:spPr>
          <a:xfrm>
            <a:off x="4953000" y="2438400"/>
            <a:ext cx="441146" cy="369332"/>
          </a:xfrm>
          <a:prstGeom prst="rect">
            <a:avLst/>
          </a:prstGeom>
        </p:spPr>
        <p:txBody>
          <a:bodyPr wrap="none">
            <a:spAutoFit/>
          </a:bodyPr>
          <a:lstStyle/>
          <a:p>
            <a:r>
              <a:rPr lang="en-US" b="1" dirty="0" smtClean="0">
                <a:latin typeface="Times New Roman" pitchFamily="18" charset="0"/>
                <a:cs typeface="Times New Roman" pitchFamily="18" charset="0"/>
              </a:rPr>
              <a:t>P2</a:t>
            </a:r>
            <a:endParaRPr lang="en-US" sz="1600" b="1" dirty="0">
              <a:latin typeface="Times New Roman" pitchFamily="18" charset="0"/>
              <a:cs typeface="Times New Roman" pitchFamily="18" charset="0"/>
            </a:endParaRPr>
          </a:p>
        </p:txBody>
      </p:sp>
      <p:sp>
        <p:nvSpPr>
          <p:cNvPr id="23" name="Rectangle 7"/>
          <p:cNvSpPr>
            <a:spLocks noChangeArrowheads="1"/>
          </p:cNvSpPr>
          <p:nvPr/>
        </p:nvSpPr>
        <p:spPr bwMode="auto">
          <a:xfrm>
            <a:off x="990600" y="3581400"/>
            <a:ext cx="654025" cy="369974"/>
          </a:xfrm>
          <a:prstGeom prst="rect">
            <a:avLst/>
          </a:prstGeom>
          <a:noFill/>
          <a:ln w="9525">
            <a:noFill/>
            <a:miter lim="800000"/>
            <a:headEnd/>
            <a:tailEnd/>
          </a:ln>
          <a:effectLst/>
        </p:spPr>
        <p:txBody>
          <a:bodyPr wrap="none" lIns="92075" tIns="46038" rIns="92075" bIns="46038">
            <a:spAutoFit/>
          </a:bodyPr>
          <a:lstStyle/>
          <a:p>
            <a:pPr eaLnBrk="0" hangingPunct="0"/>
            <a:r>
              <a:rPr lang="en-US" dirty="0" smtClean="0"/>
              <a:t>0001</a:t>
            </a:r>
            <a:endParaRPr lang="en-US" dirty="0"/>
          </a:p>
        </p:txBody>
      </p:sp>
      <p:sp>
        <p:nvSpPr>
          <p:cNvPr id="24" name="Rectangle 7"/>
          <p:cNvSpPr>
            <a:spLocks noChangeArrowheads="1"/>
          </p:cNvSpPr>
          <p:nvPr/>
        </p:nvSpPr>
        <p:spPr bwMode="auto">
          <a:xfrm>
            <a:off x="3581400" y="2362200"/>
            <a:ext cx="654025" cy="369974"/>
          </a:xfrm>
          <a:prstGeom prst="rect">
            <a:avLst/>
          </a:prstGeom>
          <a:noFill/>
          <a:ln w="9525">
            <a:noFill/>
            <a:miter lim="800000"/>
            <a:headEnd/>
            <a:tailEnd/>
          </a:ln>
          <a:effectLst/>
        </p:spPr>
        <p:txBody>
          <a:bodyPr wrap="none" lIns="92075" tIns="46038" rIns="92075" bIns="46038">
            <a:spAutoFit/>
          </a:bodyPr>
          <a:lstStyle/>
          <a:p>
            <a:pPr eaLnBrk="0" hangingPunct="0"/>
            <a:r>
              <a:rPr lang="en-US" dirty="0" smtClean="0"/>
              <a:t>1000</a:t>
            </a:r>
            <a:endParaRPr lang="en-US" dirty="0"/>
          </a:p>
        </p:txBody>
      </p:sp>
      <p:sp>
        <p:nvSpPr>
          <p:cNvPr id="25" name="Rectangle 24"/>
          <p:cNvSpPr/>
          <p:nvPr/>
        </p:nvSpPr>
        <p:spPr>
          <a:xfrm>
            <a:off x="2438400" y="3200400"/>
            <a:ext cx="518091" cy="369332"/>
          </a:xfrm>
          <a:prstGeom prst="rect">
            <a:avLst/>
          </a:prstGeom>
        </p:spPr>
        <p:txBody>
          <a:bodyPr wrap="none">
            <a:spAutoFit/>
          </a:bodyPr>
          <a:lstStyle/>
          <a:p>
            <a:r>
              <a:rPr lang="en-US" b="1" dirty="0" smtClean="0">
                <a:latin typeface="Times New Roman" pitchFamily="18" charset="0"/>
                <a:cs typeface="Times New Roman" pitchFamily="18" charset="0"/>
              </a:rPr>
              <a:t>P1’</a:t>
            </a:r>
            <a:endParaRPr lang="en-US" b="1" dirty="0"/>
          </a:p>
        </p:txBody>
      </p:sp>
      <p:sp>
        <p:nvSpPr>
          <p:cNvPr id="26" name="Rectangle 25"/>
          <p:cNvSpPr/>
          <p:nvPr/>
        </p:nvSpPr>
        <p:spPr>
          <a:xfrm>
            <a:off x="3657600" y="2743200"/>
            <a:ext cx="518091" cy="369332"/>
          </a:xfrm>
          <a:prstGeom prst="rect">
            <a:avLst/>
          </a:prstGeom>
        </p:spPr>
        <p:txBody>
          <a:bodyPr wrap="none">
            <a:spAutoFit/>
          </a:bodyPr>
          <a:lstStyle/>
          <a:p>
            <a:r>
              <a:rPr lang="en-US" b="1" dirty="0" smtClean="0">
                <a:latin typeface="Times New Roman" pitchFamily="18" charset="0"/>
                <a:cs typeface="Times New Roman" pitchFamily="18" charset="0"/>
              </a:rPr>
              <a:t>P2’</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924800" cy="609600"/>
          </a:xfrm>
        </p:spPr>
        <p:txBody>
          <a:bodyPr/>
          <a:lstStyle/>
          <a:p>
            <a:r>
              <a:rPr lang="en-US" altLang="ko-KR" dirty="0" smtClean="0">
                <a:latin typeface="Times New Roman" pitchFamily="18" charset="0"/>
                <a:cs typeface="Times New Roman" pitchFamily="18" charset="0"/>
              </a:rPr>
              <a:t>Cohen-Sutherland Line Clipping</a:t>
            </a:r>
            <a:endParaRPr lang="en-US" dirty="0"/>
          </a:p>
        </p:txBody>
      </p:sp>
      <p:sp>
        <p:nvSpPr>
          <p:cNvPr id="3" name="Content Placeholder 2"/>
          <p:cNvSpPr>
            <a:spLocks noGrp="1"/>
          </p:cNvSpPr>
          <p:nvPr>
            <p:ph idx="1"/>
          </p:nvPr>
        </p:nvSpPr>
        <p:spPr>
          <a:xfrm>
            <a:off x="304800" y="1371600"/>
            <a:ext cx="8458200" cy="4572000"/>
          </a:xfrm>
        </p:spPr>
        <p:txBody>
          <a:bodyPr>
            <a:normAutofit/>
          </a:bodyPr>
          <a:lstStyle/>
          <a:p>
            <a:r>
              <a:rPr lang="en-US" sz="2000" dirty="0" smtClean="0">
                <a:latin typeface="Times New Roman" pitchFamily="18" charset="0"/>
                <a:cs typeface="Times New Roman" pitchFamily="18" charset="0"/>
              </a:rPr>
              <a:t>The region code of point P1(2,7)=0001</a:t>
            </a:r>
          </a:p>
          <a:p>
            <a:r>
              <a:rPr lang="en-US" sz="2000" dirty="0" smtClean="0">
                <a:latin typeface="Times New Roman" pitchFamily="18" charset="0"/>
                <a:cs typeface="Times New Roman" pitchFamily="18" charset="0"/>
              </a:rPr>
              <a:t>The region code of point P2(8,12)=1000</a:t>
            </a:r>
          </a:p>
          <a:p>
            <a:r>
              <a:rPr lang="en-US" sz="2000" dirty="0" smtClean="0">
                <a:latin typeface="Times New Roman" pitchFamily="18" charset="0"/>
                <a:cs typeface="Times New Roman" pitchFamily="18" charset="0"/>
              </a:rPr>
              <a:t>The line is partially visible.(logical AND is 0000)</a:t>
            </a:r>
          </a:p>
          <a:p>
            <a:r>
              <a:rPr lang="en-US" sz="2000" dirty="0" smtClean="0">
                <a:latin typeface="Times New Roman" pitchFamily="18" charset="0"/>
                <a:cs typeface="Times New Roman" pitchFamily="18" charset="0"/>
              </a:rPr>
              <a:t>The point of intersection of point P1 with the left boundary is =(</a:t>
            </a:r>
            <a:r>
              <a:rPr lang="en-US" sz="2000" dirty="0" err="1" smtClean="0">
                <a:latin typeface="Times New Roman" pitchFamily="18" charset="0"/>
                <a:cs typeface="Times New Roman" pitchFamily="18" charset="0"/>
              </a:rPr>
              <a:t>x</a:t>
            </a:r>
            <a:r>
              <a:rPr lang="en-US" sz="1200" dirty="0" err="1" smtClean="0">
                <a:latin typeface="Times New Roman" pitchFamily="18" charset="0"/>
                <a:cs typeface="Times New Roman" pitchFamily="18" charset="0"/>
              </a:rPr>
              <a:t>min</a:t>
            </a:r>
            <a:r>
              <a:rPr lang="en-US" sz="2000" dirty="0" err="1"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point of intersection of the point P2 with the top boundary is (</a:t>
            </a:r>
            <a:r>
              <a:rPr lang="en-US" sz="2000" dirty="0" err="1" smtClean="0">
                <a:latin typeface="Times New Roman" pitchFamily="18" charset="0"/>
                <a:cs typeface="Times New Roman" pitchFamily="18" charset="0"/>
              </a:rPr>
              <a:t>x,y</a:t>
            </a:r>
            <a:r>
              <a:rPr lang="en-US" sz="12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aphicFrame>
        <p:nvGraphicFramePr>
          <p:cNvPr id="142338" name="Object 2"/>
          <p:cNvGraphicFramePr>
            <a:graphicFrameLocks noChangeAspect="1"/>
          </p:cNvGraphicFramePr>
          <p:nvPr/>
        </p:nvGraphicFramePr>
        <p:xfrm>
          <a:off x="1447800" y="3200400"/>
          <a:ext cx="2133599" cy="2819400"/>
        </p:xfrm>
        <a:graphic>
          <a:graphicData uri="http://schemas.openxmlformats.org/presentationml/2006/ole">
            <mc:AlternateContent xmlns:mc="http://schemas.openxmlformats.org/markup-compatibility/2006">
              <mc:Choice xmlns:v="urn:schemas-microsoft-com:vml" Requires="v">
                <p:oleObj spid="_x0000_s142340" name="Equation" r:id="rId3" imgW="1981080" imgH="2552400" progId="">
                  <p:embed/>
                </p:oleObj>
              </mc:Choice>
              <mc:Fallback>
                <p:oleObj name="Equation" r:id="rId3" imgW="1981080" imgH="2552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200400"/>
                        <a:ext cx="2133599"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39" name="Object 3"/>
          <p:cNvGraphicFramePr>
            <a:graphicFrameLocks noChangeAspect="1"/>
          </p:cNvGraphicFramePr>
          <p:nvPr/>
        </p:nvGraphicFramePr>
        <p:xfrm>
          <a:off x="3886200" y="3200400"/>
          <a:ext cx="2133599" cy="2819400"/>
        </p:xfrm>
        <a:graphic>
          <a:graphicData uri="http://schemas.openxmlformats.org/presentationml/2006/ole">
            <mc:AlternateContent xmlns:mc="http://schemas.openxmlformats.org/markup-compatibility/2006">
              <mc:Choice xmlns:v="urn:schemas-microsoft-com:vml" Requires="v">
                <p:oleObj spid="_x0000_s142341" name="Equation" r:id="rId5" imgW="1981080" imgH="2857320" progId="">
                  <p:embed/>
                </p:oleObj>
              </mc:Choice>
              <mc:Fallback>
                <p:oleObj name="Equation" r:id="rId5" imgW="1981080" imgH="285732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200400"/>
                        <a:ext cx="2133599"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609600" y="6019800"/>
            <a:ext cx="7772400" cy="369332"/>
          </a:xfrm>
          <a:prstGeom prst="rect">
            <a:avLst/>
          </a:prstGeom>
        </p:spPr>
        <p:txBody>
          <a:bodyPr wrap="square">
            <a:spAutoFit/>
          </a:bodyPr>
          <a:lstStyle/>
          <a:p>
            <a:r>
              <a:rPr lang="en-US" b="1" dirty="0" smtClean="0">
                <a:latin typeface="Times New Roman" pitchFamily="18" charset="0"/>
                <a:cs typeface="Times New Roman" pitchFamily="18" charset="0"/>
              </a:rPr>
              <a:t>So the finally visible portion of the line would be between (5,9.5) and (5.6,10).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altLang="ko-KR" dirty="0" smtClean="0">
                <a:latin typeface="Times New Roman" pitchFamily="18" charset="0"/>
                <a:cs typeface="Times New Roman" pitchFamily="18" charset="0"/>
              </a:rPr>
              <a:t>Cohen-Sutherland Line Clipping</a:t>
            </a:r>
            <a:endParaRPr lang="en-US" dirty="0"/>
          </a:p>
        </p:txBody>
      </p:sp>
      <p:sp>
        <p:nvSpPr>
          <p:cNvPr id="3" name="Content Placeholder 2"/>
          <p:cNvSpPr>
            <a:spLocks noGrp="1"/>
          </p:cNvSpPr>
          <p:nvPr>
            <p:ph idx="1"/>
          </p:nvPr>
        </p:nvSpPr>
        <p:spPr>
          <a:xfrm>
            <a:off x="228600" y="1524000"/>
            <a:ext cx="8610600" cy="4495800"/>
          </a:xfrm>
        </p:spPr>
        <p:txBody>
          <a:bodyPr>
            <a:normAutofit/>
          </a:bodyPr>
          <a:lstStyle/>
          <a:p>
            <a:pPr algn="just">
              <a:lnSpc>
                <a:spcPct val="110000"/>
              </a:lnSpc>
            </a:pPr>
            <a:r>
              <a:rPr lang="en-US" sz="2000" dirty="0" smtClean="0">
                <a:latin typeface="Times New Roman" pitchFamily="18" charset="0"/>
                <a:cs typeface="Times New Roman" pitchFamily="18" charset="0"/>
              </a:rPr>
              <a:t>Intersection calculations are expensive. Find first lines completely inside or certainly outside clipping window. Apply intersection only to undecided lines.</a:t>
            </a:r>
          </a:p>
          <a:p>
            <a:pPr algn="just">
              <a:lnSpc>
                <a:spcPct val="110000"/>
              </a:lnSpc>
            </a:pPr>
            <a:r>
              <a:rPr lang="en-US" sz="2000" dirty="0" smtClean="0">
                <a:latin typeface="Times New Roman" pitchFamily="18" charset="0"/>
                <a:cs typeface="Times New Roman" pitchFamily="18" charset="0"/>
              </a:rPr>
              <a:t>Perform cheaper tests before proceeding to expensive intersection calculations.</a:t>
            </a:r>
          </a:p>
          <a:p>
            <a:pPr algn="just">
              <a:lnSpc>
                <a:spcPct val="110000"/>
              </a:lnSpc>
            </a:pPr>
            <a:r>
              <a:rPr lang="en-US" sz="2000" dirty="0" smtClean="0">
                <a:latin typeface="Times New Roman" pitchFamily="18" charset="0"/>
                <a:cs typeface="Times New Roman" pitchFamily="18" charset="0"/>
              </a:rPr>
              <a:t>Completely inside / certainly outside tests involve only logic operations of bits.</a:t>
            </a:r>
          </a:p>
          <a:p>
            <a:pPr algn="just">
              <a:lnSpc>
                <a:spcPct val="110000"/>
              </a:lnSpc>
            </a:pPr>
            <a:r>
              <a:rPr lang="en-US" altLang="zh-TW" sz="2000" dirty="0" smtClean="0">
                <a:latin typeface="Times New Roman" pitchFamily="18" charset="0"/>
                <a:cs typeface="Times New Roman" pitchFamily="18" charset="0"/>
              </a:rPr>
              <a:t>Can be easily extended to 3D clipping using </a:t>
            </a:r>
            <a:r>
              <a:rPr lang="en-US" sz="2000" dirty="0" smtClean="0"/>
              <a:t> </a:t>
            </a:r>
            <a:r>
              <a:rPr lang="en-US" altLang="zh-TW" sz="2000" dirty="0" smtClean="0">
                <a:latin typeface="Times New Roman" pitchFamily="18" charset="0"/>
                <a:cs typeface="Times New Roman" pitchFamily="18" charset="0"/>
              </a:rPr>
              <a:t>6-bit out codes .</a:t>
            </a:r>
          </a:p>
          <a:p>
            <a:pPr algn="just">
              <a:lnSpc>
                <a:spcPct val="110000"/>
              </a:lnSpc>
            </a:pPr>
            <a:r>
              <a:rPr lang="en-US" altLang="zh-TW" sz="2000" dirty="0" smtClean="0">
                <a:latin typeface="Times New Roman" pitchFamily="18" charset="0"/>
                <a:cs typeface="Times New Roman" pitchFamily="18" charset="0"/>
              </a:rPr>
              <a:t>Floating-point arithmetic required</a:t>
            </a:r>
          </a:p>
          <a:p>
            <a:pPr lvl="1" algn="just"/>
            <a:r>
              <a:rPr lang="en-US" altLang="zh-TW" sz="1800" dirty="0" smtClean="0">
                <a:latin typeface="Times New Roman" pitchFamily="18" charset="0"/>
                <a:cs typeface="Times New Roman" pitchFamily="18" charset="0"/>
              </a:rPr>
              <a:t>Requires only floating-point subtractions and Boolean operations for decision test.</a:t>
            </a:r>
          </a:p>
          <a:p>
            <a:pPr lvl="1" algn="just"/>
            <a:r>
              <a:rPr lang="en-US" altLang="zh-TW" sz="1800" dirty="0" smtClean="0">
                <a:latin typeface="Times New Roman" pitchFamily="18" charset="0"/>
                <a:cs typeface="Times New Roman" pitchFamily="18" charset="0"/>
              </a:rPr>
              <a:t>A single division is required for intersection computation.</a:t>
            </a:r>
          </a:p>
          <a:p>
            <a:pPr algn="just">
              <a:lnSpc>
                <a:spcPct val="110000"/>
              </a:lnSpc>
            </a:pPr>
            <a:r>
              <a:rPr lang="en-US" sz="2000" dirty="0" smtClean="0">
                <a:solidFill>
                  <a:srgbClr val="FF0000"/>
                </a:solidFill>
                <a:latin typeface="Times New Roman" pitchFamily="18" charset="0"/>
                <a:cs typeface="Times New Roman" pitchFamily="18" charset="0"/>
              </a:rPr>
              <a:t>The algorithm is only applicable to rectangular windows and not to any other convex shaped window.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https://image3.slideserve.com/6820036/slide7-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534400" cy="517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842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https://image3.slideserve.com/6820036/slide8-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695925" cy="491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2898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https://image3.slideserve.com/6820036/slide9-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741757"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329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https://image3.slideserve.com/6820036/slide10-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346645" cy="581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470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https://image3.slideserve.com/6820036/slide11-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534400" cy="495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254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279525" y="2119313"/>
            <a:ext cx="2835275" cy="1462087"/>
            <a:chOff x="806" y="1335"/>
            <a:chExt cx="1786" cy="921"/>
          </a:xfrm>
        </p:grpSpPr>
        <p:sp>
          <p:nvSpPr>
            <p:cNvPr id="5159" name="Rectangle 4"/>
            <p:cNvSpPr>
              <a:spLocks noChangeArrowheads="1"/>
            </p:cNvSpPr>
            <p:nvPr/>
          </p:nvSpPr>
          <p:spPr bwMode="auto">
            <a:xfrm>
              <a:off x="2160" y="1344"/>
              <a:ext cx="432" cy="912"/>
            </a:xfrm>
            <a:prstGeom prst="rect">
              <a:avLst/>
            </a:prstGeom>
            <a:solidFill>
              <a:schemeClr val="bg1"/>
            </a:solidFill>
            <a:ln w="9525">
              <a:noFill/>
              <a:miter lim="800000"/>
              <a:headEnd/>
              <a:tailEnd/>
            </a:ln>
          </p:spPr>
          <p:txBody>
            <a:bodyPr anchor="ctr">
              <a:spAutoFit/>
            </a:bodyPr>
            <a:lstStyle/>
            <a:p>
              <a:endParaRPr lang="nl-NL"/>
            </a:p>
          </p:txBody>
        </p:sp>
        <p:sp>
          <p:nvSpPr>
            <p:cNvPr id="5160" name="Rectangle 5"/>
            <p:cNvSpPr>
              <a:spLocks noChangeArrowheads="1"/>
            </p:cNvSpPr>
            <p:nvPr/>
          </p:nvSpPr>
          <p:spPr bwMode="auto">
            <a:xfrm>
              <a:off x="806" y="1335"/>
              <a:ext cx="576" cy="912"/>
            </a:xfrm>
            <a:prstGeom prst="rect">
              <a:avLst/>
            </a:prstGeom>
            <a:solidFill>
              <a:schemeClr val="bg1"/>
            </a:solidFill>
            <a:ln w="9525">
              <a:noFill/>
              <a:miter lim="800000"/>
              <a:headEnd/>
              <a:tailEnd/>
            </a:ln>
          </p:spPr>
          <p:txBody>
            <a:bodyPr wrap="none" anchor="ctr">
              <a:spAutoFit/>
            </a:bodyPr>
            <a:lstStyle/>
            <a:p>
              <a:endParaRPr lang="nl-NL"/>
            </a:p>
          </p:txBody>
        </p:sp>
        <p:sp>
          <p:nvSpPr>
            <p:cNvPr id="5161" name="Rectangle 6"/>
            <p:cNvSpPr>
              <a:spLocks noChangeArrowheads="1"/>
            </p:cNvSpPr>
            <p:nvPr/>
          </p:nvSpPr>
          <p:spPr bwMode="auto">
            <a:xfrm>
              <a:off x="1334" y="2055"/>
              <a:ext cx="1200" cy="192"/>
            </a:xfrm>
            <a:prstGeom prst="rect">
              <a:avLst/>
            </a:prstGeom>
            <a:solidFill>
              <a:schemeClr val="bg1"/>
            </a:solidFill>
            <a:ln w="9525">
              <a:noFill/>
              <a:miter lim="800000"/>
              <a:headEnd/>
              <a:tailEnd/>
            </a:ln>
          </p:spPr>
          <p:txBody>
            <a:bodyPr anchor="ctr">
              <a:spAutoFit/>
            </a:bodyPr>
            <a:lstStyle/>
            <a:p>
              <a:endParaRPr lang="nl-NL"/>
            </a:p>
          </p:txBody>
        </p:sp>
      </p:grpSp>
      <p:sp>
        <p:nvSpPr>
          <p:cNvPr id="5124" name="Rectangle 7"/>
          <p:cNvSpPr>
            <a:spLocks noGrp="1" noChangeArrowheads="1"/>
          </p:cNvSpPr>
          <p:nvPr>
            <p:ph type="title"/>
          </p:nvPr>
        </p:nvSpPr>
        <p:spPr>
          <a:xfrm>
            <a:off x="1066800" y="609600"/>
            <a:ext cx="7162800" cy="609600"/>
          </a:xfrm>
        </p:spPr>
        <p:txBody>
          <a:bodyPr/>
          <a:lstStyle/>
          <a:p>
            <a:pPr eaLnBrk="1" hangingPunct="1"/>
            <a:r>
              <a:rPr lang="en-US" dirty="0" smtClean="0">
                <a:latin typeface="Times New Roman" pitchFamily="18" charset="0"/>
                <a:cs typeface="Times New Roman" pitchFamily="18" charset="0"/>
              </a:rPr>
              <a:t> Point Clipping</a:t>
            </a:r>
            <a:endParaRPr lang="en-GB" dirty="0" smtClean="0">
              <a:latin typeface="Times New Roman" pitchFamily="18" charset="0"/>
              <a:cs typeface="Times New Roman" pitchFamily="18" charset="0"/>
            </a:endParaRPr>
          </a:p>
        </p:txBody>
      </p:sp>
      <p:sp>
        <p:nvSpPr>
          <p:cNvPr id="5125" name="Line 9"/>
          <p:cNvSpPr>
            <a:spLocks noChangeShapeType="1"/>
          </p:cNvSpPr>
          <p:nvPr/>
        </p:nvSpPr>
        <p:spPr bwMode="auto">
          <a:xfrm>
            <a:off x="1279525" y="3716338"/>
            <a:ext cx="2590800" cy="0"/>
          </a:xfrm>
          <a:prstGeom prst="line">
            <a:avLst/>
          </a:prstGeom>
          <a:noFill/>
          <a:ln w="19050">
            <a:solidFill>
              <a:schemeClr val="tx1"/>
            </a:solidFill>
            <a:round/>
            <a:headEnd/>
            <a:tailEnd/>
          </a:ln>
        </p:spPr>
        <p:txBody>
          <a:bodyPr wrap="none">
            <a:spAutoFit/>
          </a:bodyPr>
          <a:lstStyle/>
          <a:p>
            <a:endParaRPr lang="en-US"/>
          </a:p>
        </p:txBody>
      </p:sp>
      <p:sp>
        <p:nvSpPr>
          <p:cNvPr id="5126" name="Line 10"/>
          <p:cNvSpPr>
            <a:spLocks noChangeShapeType="1"/>
          </p:cNvSpPr>
          <p:nvPr/>
        </p:nvSpPr>
        <p:spPr bwMode="auto">
          <a:xfrm flipV="1">
            <a:off x="1660525" y="1963738"/>
            <a:ext cx="0" cy="2133600"/>
          </a:xfrm>
          <a:prstGeom prst="line">
            <a:avLst/>
          </a:prstGeom>
          <a:noFill/>
          <a:ln w="19050">
            <a:solidFill>
              <a:schemeClr val="tx1"/>
            </a:solidFill>
            <a:round/>
            <a:headEnd/>
            <a:tailEnd/>
          </a:ln>
        </p:spPr>
        <p:txBody>
          <a:bodyPr wrap="none">
            <a:spAutoFit/>
          </a:bodyPr>
          <a:lstStyle/>
          <a:p>
            <a:endParaRPr lang="en-US"/>
          </a:p>
        </p:txBody>
      </p:sp>
      <p:sp>
        <p:nvSpPr>
          <p:cNvPr id="5127" name="Line 11"/>
          <p:cNvSpPr>
            <a:spLocks noChangeShapeType="1"/>
          </p:cNvSpPr>
          <p:nvPr/>
        </p:nvSpPr>
        <p:spPr bwMode="auto">
          <a:xfrm>
            <a:off x="2193925" y="3563938"/>
            <a:ext cx="0" cy="152400"/>
          </a:xfrm>
          <a:prstGeom prst="line">
            <a:avLst/>
          </a:prstGeom>
          <a:noFill/>
          <a:ln w="9525">
            <a:solidFill>
              <a:schemeClr val="tx1"/>
            </a:solidFill>
            <a:round/>
            <a:headEnd/>
            <a:tailEnd/>
          </a:ln>
        </p:spPr>
        <p:txBody>
          <a:bodyPr>
            <a:spAutoFit/>
          </a:bodyPr>
          <a:lstStyle/>
          <a:p>
            <a:endParaRPr lang="en-US"/>
          </a:p>
        </p:txBody>
      </p:sp>
      <p:sp>
        <p:nvSpPr>
          <p:cNvPr id="5128" name="Line 12"/>
          <p:cNvSpPr>
            <a:spLocks noChangeShapeType="1"/>
          </p:cNvSpPr>
          <p:nvPr/>
        </p:nvSpPr>
        <p:spPr bwMode="auto">
          <a:xfrm>
            <a:off x="3413125" y="3563938"/>
            <a:ext cx="0" cy="152400"/>
          </a:xfrm>
          <a:prstGeom prst="line">
            <a:avLst/>
          </a:prstGeom>
          <a:noFill/>
          <a:ln w="9525">
            <a:solidFill>
              <a:schemeClr val="tx1"/>
            </a:solidFill>
            <a:round/>
            <a:headEnd/>
            <a:tailEnd/>
          </a:ln>
        </p:spPr>
        <p:txBody>
          <a:bodyPr>
            <a:spAutoFit/>
          </a:bodyPr>
          <a:lstStyle/>
          <a:p>
            <a:endParaRPr lang="en-US"/>
          </a:p>
        </p:txBody>
      </p:sp>
      <p:sp>
        <p:nvSpPr>
          <p:cNvPr id="5129" name="Line 13"/>
          <p:cNvSpPr>
            <a:spLocks noChangeShapeType="1"/>
          </p:cNvSpPr>
          <p:nvPr/>
        </p:nvSpPr>
        <p:spPr bwMode="auto">
          <a:xfrm>
            <a:off x="1660525" y="3259138"/>
            <a:ext cx="152400" cy="0"/>
          </a:xfrm>
          <a:prstGeom prst="line">
            <a:avLst/>
          </a:prstGeom>
          <a:noFill/>
          <a:ln w="9525">
            <a:solidFill>
              <a:schemeClr val="tx1"/>
            </a:solidFill>
            <a:round/>
            <a:headEnd/>
            <a:tailEnd/>
          </a:ln>
        </p:spPr>
        <p:txBody>
          <a:bodyPr>
            <a:spAutoFit/>
          </a:bodyPr>
          <a:lstStyle/>
          <a:p>
            <a:endParaRPr lang="en-US"/>
          </a:p>
        </p:txBody>
      </p:sp>
      <p:sp>
        <p:nvSpPr>
          <p:cNvPr id="5130" name="Line 14"/>
          <p:cNvSpPr>
            <a:spLocks noChangeShapeType="1"/>
          </p:cNvSpPr>
          <p:nvPr/>
        </p:nvSpPr>
        <p:spPr bwMode="auto">
          <a:xfrm>
            <a:off x="1660525" y="2268538"/>
            <a:ext cx="152400" cy="0"/>
          </a:xfrm>
          <a:prstGeom prst="line">
            <a:avLst/>
          </a:prstGeom>
          <a:noFill/>
          <a:ln w="9525">
            <a:solidFill>
              <a:schemeClr val="tx1"/>
            </a:solidFill>
            <a:round/>
            <a:headEnd/>
            <a:tailEnd/>
          </a:ln>
        </p:spPr>
        <p:txBody>
          <a:bodyPr>
            <a:spAutoFit/>
          </a:bodyPr>
          <a:lstStyle/>
          <a:p>
            <a:endParaRPr lang="en-US"/>
          </a:p>
        </p:txBody>
      </p:sp>
      <p:sp>
        <p:nvSpPr>
          <p:cNvPr id="5131" name="Text Box 15"/>
          <p:cNvSpPr txBox="1">
            <a:spLocks noChangeArrowheads="1"/>
          </p:cNvSpPr>
          <p:nvPr/>
        </p:nvSpPr>
        <p:spPr bwMode="auto">
          <a:xfrm>
            <a:off x="1812925" y="3716338"/>
            <a:ext cx="839788" cy="457200"/>
          </a:xfrm>
          <a:prstGeom prst="rect">
            <a:avLst/>
          </a:prstGeom>
          <a:noFill/>
          <a:ln w="9525">
            <a:noFill/>
            <a:miter lim="800000"/>
            <a:headEnd/>
            <a:tailEnd/>
          </a:ln>
        </p:spPr>
        <p:txBody>
          <a:bodyPr wrap="none">
            <a:spAutoFit/>
          </a:bodyPr>
          <a:lstStyle/>
          <a:p>
            <a:r>
              <a:rPr lang="en-US"/>
              <a:t>xw</a:t>
            </a:r>
            <a:r>
              <a:rPr lang="en-US" i="0" baseline="-25000"/>
              <a:t>min</a:t>
            </a:r>
            <a:endParaRPr lang="en-GB"/>
          </a:p>
        </p:txBody>
      </p:sp>
      <p:sp>
        <p:nvSpPr>
          <p:cNvPr id="5132" name="Text Box 16"/>
          <p:cNvSpPr txBox="1">
            <a:spLocks noChangeArrowheads="1"/>
          </p:cNvSpPr>
          <p:nvPr/>
        </p:nvSpPr>
        <p:spPr bwMode="auto">
          <a:xfrm>
            <a:off x="3016250" y="3716338"/>
            <a:ext cx="873125" cy="457200"/>
          </a:xfrm>
          <a:prstGeom prst="rect">
            <a:avLst/>
          </a:prstGeom>
          <a:noFill/>
          <a:ln w="9525">
            <a:noFill/>
            <a:miter lim="800000"/>
            <a:headEnd/>
            <a:tailEnd/>
          </a:ln>
        </p:spPr>
        <p:txBody>
          <a:bodyPr wrap="none">
            <a:spAutoFit/>
          </a:bodyPr>
          <a:lstStyle/>
          <a:p>
            <a:r>
              <a:rPr lang="en-US" dirty="0" err="1"/>
              <a:t>xw</a:t>
            </a:r>
            <a:r>
              <a:rPr lang="en-US" i="0" baseline="-25000" dirty="0" err="1"/>
              <a:t>max</a:t>
            </a:r>
            <a:endParaRPr lang="en-GB" dirty="0"/>
          </a:p>
        </p:txBody>
      </p:sp>
      <p:sp>
        <p:nvSpPr>
          <p:cNvPr id="5133" name="Text Box 17"/>
          <p:cNvSpPr txBox="1">
            <a:spLocks noChangeArrowheads="1"/>
          </p:cNvSpPr>
          <p:nvPr/>
        </p:nvSpPr>
        <p:spPr bwMode="auto">
          <a:xfrm>
            <a:off x="822325" y="2039938"/>
            <a:ext cx="873125" cy="457200"/>
          </a:xfrm>
          <a:prstGeom prst="rect">
            <a:avLst/>
          </a:prstGeom>
          <a:noFill/>
          <a:ln w="9525">
            <a:noFill/>
            <a:miter lim="800000"/>
            <a:headEnd/>
            <a:tailEnd/>
          </a:ln>
        </p:spPr>
        <p:txBody>
          <a:bodyPr wrap="none">
            <a:spAutoFit/>
          </a:bodyPr>
          <a:lstStyle/>
          <a:p>
            <a:r>
              <a:rPr lang="en-US"/>
              <a:t>yw</a:t>
            </a:r>
            <a:r>
              <a:rPr lang="en-US" i="0" baseline="-25000"/>
              <a:t>max</a:t>
            </a:r>
            <a:endParaRPr lang="en-GB"/>
          </a:p>
        </p:txBody>
      </p:sp>
      <p:sp>
        <p:nvSpPr>
          <p:cNvPr id="5134" name="Text Box 18"/>
          <p:cNvSpPr txBox="1">
            <a:spLocks noChangeArrowheads="1"/>
          </p:cNvSpPr>
          <p:nvPr/>
        </p:nvSpPr>
        <p:spPr bwMode="auto">
          <a:xfrm>
            <a:off x="762000" y="2954338"/>
            <a:ext cx="839788" cy="457200"/>
          </a:xfrm>
          <a:prstGeom prst="rect">
            <a:avLst/>
          </a:prstGeom>
          <a:noFill/>
          <a:ln w="9525">
            <a:noFill/>
            <a:miter lim="800000"/>
            <a:headEnd/>
            <a:tailEnd/>
          </a:ln>
        </p:spPr>
        <p:txBody>
          <a:bodyPr wrap="none">
            <a:spAutoFit/>
          </a:bodyPr>
          <a:lstStyle/>
          <a:p>
            <a:r>
              <a:rPr lang="en-US"/>
              <a:t>yw</a:t>
            </a:r>
            <a:r>
              <a:rPr lang="en-US" i="0" baseline="-25000"/>
              <a:t>min</a:t>
            </a:r>
            <a:endParaRPr lang="en-GB"/>
          </a:p>
        </p:txBody>
      </p:sp>
      <p:grpSp>
        <p:nvGrpSpPr>
          <p:cNvPr id="3" name="Group 19"/>
          <p:cNvGrpSpPr>
            <a:grpSpLocks/>
          </p:cNvGrpSpPr>
          <p:nvPr/>
        </p:nvGrpSpPr>
        <p:grpSpPr bwMode="auto">
          <a:xfrm>
            <a:off x="1736725" y="1752600"/>
            <a:ext cx="2362200" cy="1506538"/>
            <a:chOff x="1008" y="1488"/>
            <a:chExt cx="1488" cy="949"/>
          </a:xfrm>
        </p:grpSpPr>
        <p:sp>
          <p:nvSpPr>
            <p:cNvPr id="5157" name="Rectangle 20"/>
            <p:cNvSpPr>
              <a:spLocks noChangeArrowheads="1"/>
            </p:cNvSpPr>
            <p:nvPr/>
          </p:nvSpPr>
          <p:spPr bwMode="auto">
            <a:xfrm>
              <a:off x="1296" y="1813"/>
              <a:ext cx="768" cy="624"/>
            </a:xfrm>
            <a:prstGeom prst="rect">
              <a:avLst/>
            </a:prstGeom>
            <a:noFill/>
            <a:ln w="19050">
              <a:solidFill>
                <a:schemeClr val="tx1"/>
              </a:solidFill>
              <a:miter lim="800000"/>
              <a:headEnd/>
              <a:tailEnd/>
            </a:ln>
          </p:spPr>
          <p:txBody>
            <a:bodyPr wrap="none" anchor="ctr">
              <a:spAutoFit/>
            </a:bodyPr>
            <a:lstStyle/>
            <a:p>
              <a:endParaRPr lang="nl-NL"/>
            </a:p>
          </p:txBody>
        </p:sp>
        <p:sp>
          <p:nvSpPr>
            <p:cNvPr id="5158" name="Rectangle 21"/>
            <p:cNvSpPr>
              <a:spLocks noChangeArrowheads="1"/>
            </p:cNvSpPr>
            <p:nvPr/>
          </p:nvSpPr>
          <p:spPr bwMode="auto">
            <a:xfrm>
              <a:off x="1008" y="1488"/>
              <a:ext cx="1488" cy="288"/>
            </a:xfrm>
            <a:prstGeom prst="rect">
              <a:avLst/>
            </a:prstGeom>
            <a:noFill/>
            <a:ln w="9525">
              <a:noFill/>
              <a:miter lim="800000"/>
              <a:headEnd/>
              <a:tailEnd/>
            </a:ln>
          </p:spPr>
          <p:txBody>
            <a:bodyPr/>
            <a:lstStyle/>
            <a:p>
              <a:pPr marL="342900" indent="-342900" algn="l">
                <a:spcBef>
                  <a:spcPct val="20000"/>
                </a:spcBef>
              </a:pPr>
              <a:r>
                <a:rPr lang="en-US" i="0" dirty="0"/>
                <a:t>Clipping window</a:t>
              </a:r>
              <a:endParaRPr lang="en-GB" i="0" dirty="0"/>
            </a:p>
          </p:txBody>
        </p:sp>
      </p:grpSp>
      <p:sp>
        <p:nvSpPr>
          <p:cNvPr id="5136" name="Text Box 22"/>
          <p:cNvSpPr>
            <a:spLocks noGrp="1" noChangeArrowheads="1"/>
          </p:cNvSpPr>
          <p:nvPr>
            <p:ph type="body" idx="1"/>
          </p:nvPr>
        </p:nvSpPr>
        <p:spPr>
          <a:xfrm>
            <a:off x="609600" y="4495800"/>
            <a:ext cx="8077200" cy="1676400"/>
          </a:xfrm>
          <a:noFill/>
        </p:spPr>
        <p:txBody>
          <a:bodyPr>
            <a:normAutofit/>
          </a:bodyPr>
          <a:lstStyle/>
          <a:p>
            <a:pPr eaLnBrk="1" hangingPunct="1">
              <a:spcBef>
                <a:spcPct val="0"/>
              </a:spcBef>
              <a:buFontTx/>
              <a:buChar char="-"/>
            </a:pPr>
            <a:r>
              <a:rPr lang="en-US" sz="2000" dirty="0" smtClean="0">
                <a:latin typeface="Times New Roman" pitchFamily="18" charset="0"/>
                <a:cs typeface="Times New Roman" pitchFamily="18" charset="0"/>
              </a:rPr>
              <a:t>Trivial: Save point </a:t>
            </a:r>
            <a:r>
              <a:rPr lang="en-US" sz="2000" b="1" dirty="0" smtClean="0">
                <a:latin typeface="Times New Roman" pitchFamily="18" charset="0"/>
                <a:cs typeface="Times New Roman" pitchFamily="18" charset="0"/>
              </a:rPr>
              <a:t>P </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x,y</a:t>
            </a:r>
            <a:r>
              <a:rPr lang="en-US" sz="2000" dirty="0" smtClean="0">
                <a:latin typeface="Times New Roman" pitchFamily="18" charset="0"/>
                <a:cs typeface="Times New Roman" pitchFamily="18" charset="0"/>
              </a:rPr>
              <a:t>) if it’s in the box:</a:t>
            </a:r>
          </a:p>
        </p:txBody>
      </p:sp>
      <p:grpSp>
        <p:nvGrpSpPr>
          <p:cNvPr id="4" name="Group 38"/>
          <p:cNvGrpSpPr>
            <a:grpSpLocks/>
          </p:cNvGrpSpPr>
          <p:nvPr/>
        </p:nvGrpSpPr>
        <p:grpSpPr bwMode="auto">
          <a:xfrm>
            <a:off x="2514600" y="2514600"/>
            <a:ext cx="609600" cy="533400"/>
            <a:chOff x="1584" y="1584"/>
            <a:chExt cx="384" cy="336"/>
          </a:xfrm>
        </p:grpSpPr>
        <p:sp>
          <p:nvSpPr>
            <p:cNvPr id="5154" name="Oval 25"/>
            <p:cNvSpPr>
              <a:spLocks noChangeArrowheads="1"/>
            </p:cNvSpPr>
            <p:nvPr/>
          </p:nvSpPr>
          <p:spPr bwMode="auto">
            <a:xfrm>
              <a:off x="1584" y="1776"/>
              <a:ext cx="48" cy="48"/>
            </a:xfrm>
            <a:prstGeom prst="ellipse">
              <a:avLst/>
            </a:prstGeom>
            <a:solidFill>
              <a:schemeClr val="tx2"/>
            </a:solidFill>
            <a:ln w="9525">
              <a:solidFill>
                <a:schemeClr val="tx1"/>
              </a:solidFill>
              <a:round/>
              <a:headEnd/>
              <a:tailEnd/>
            </a:ln>
          </p:spPr>
          <p:txBody>
            <a:bodyPr anchor="ctr">
              <a:spAutoFit/>
            </a:bodyPr>
            <a:lstStyle/>
            <a:p>
              <a:endParaRPr lang="nl-NL"/>
            </a:p>
          </p:txBody>
        </p:sp>
        <p:sp>
          <p:nvSpPr>
            <p:cNvPr id="5155" name="Oval 28"/>
            <p:cNvSpPr>
              <a:spLocks noChangeArrowheads="1"/>
            </p:cNvSpPr>
            <p:nvPr/>
          </p:nvSpPr>
          <p:spPr bwMode="auto">
            <a:xfrm>
              <a:off x="1680" y="1872"/>
              <a:ext cx="48" cy="48"/>
            </a:xfrm>
            <a:prstGeom prst="ellipse">
              <a:avLst/>
            </a:prstGeom>
            <a:solidFill>
              <a:schemeClr val="tx2"/>
            </a:solidFill>
            <a:ln w="9525">
              <a:solidFill>
                <a:schemeClr val="tx1"/>
              </a:solidFill>
              <a:round/>
              <a:headEnd/>
              <a:tailEnd/>
            </a:ln>
          </p:spPr>
          <p:txBody>
            <a:bodyPr anchor="ctr">
              <a:spAutoFit/>
            </a:bodyPr>
            <a:lstStyle/>
            <a:p>
              <a:endParaRPr lang="nl-NL"/>
            </a:p>
          </p:txBody>
        </p:sp>
        <p:sp>
          <p:nvSpPr>
            <p:cNvPr id="5156" name="Oval 30"/>
            <p:cNvSpPr>
              <a:spLocks noChangeArrowheads="1"/>
            </p:cNvSpPr>
            <p:nvPr/>
          </p:nvSpPr>
          <p:spPr bwMode="auto">
            <a:xfrm>
              <a:off x="1920" y="1584"/>
              <a:ext cx="48" cy="48"/>
            </a:xfrm>
            <a:prstGeom prst="ellipse">
              <a:avLst/>
            </a:prstGeom>
            <a:solidFill>
              <a:schemeClr val="tx2"/>
            </a:solidFill>
            <a:ln w="9525">
              <a:solidFill>
                <a:schemeClr val="tx1"/>
              </a:solidFill>
              <a:round/>
              <a:headEnd/>
              <a:tailEnd/>
            </a:ln>
          </p:spPr>
          <p:txBody>
            <a:bodyPr anchor="ctr">
              <a:spAutoFit/>
            </a:bodyPr>
            <a:lstStyle/>
            <a:p>
              <a:endParaRPr lang="nl-NL"/>
            </a:p>
          </p:txBody>
        </p:sp>
      </p:grpSp>
      <p:grpSp>
        <p:nvGrpSpPr>
          <p:cNvPr id="5" name="Group 32"/>
          <p:cNvGrpSpPr>
            <a:grpSpLocks/>
          </p:cNvGrpSpPr>
          <p:nvPr/>
        </p:nvGrpSpPr>
        <p:grpSpPr bwMode="auto">
          <a:xfrm>
            <a:off x="1905000" y="2514600"/>
            <a:ext cx="1752600" cy="914400"/>
            <a:chOff x="1200" y="1584"/>
            <a:chExt cx="1104" cy="576"/>
          </a:xfrm>
        </p:grpSpPr>
        <p:sp>
          <p:nvSpPr>
            <p:cNvPr id="5150" name="Oval 26"/>
            <p:cNvSpPr>
              <a:spLocks noChangeArrowheads="1"/>
            </p:cNvSpPr>
            <p:nvPr/>
          </p:nvSpPr>
          <p:spPr bwMode="auto">
            <a:xfrm>
              <a:off x="1680" y="2112"/>
              <a:ext cx="48" cy="48"/>
            </a:xfrm>
            <a:prstGeom prst="ellipse">
              <a:avLst/>
            </a:prstGeom>
            <a:solidFill>
              <a:schemeClr val="tx2"/>
            </a:solidFill>
            <a:ln w="9525">
              <a:solidFill>
                <a:schemeClr val="tx1"/>
              </a:solidFill>
              <a:round/>
              <a:headEnd/>
              <a:tailEnd/>
            </a:ln>
          </p:spPr>
          <p:txBody>
            <a:bodyPr anchor="ctr">
              <a:spAutoFit/>
            </a:bodyPr>
            <a:lstStyle/>
            <a:p>
              <a:endParaRPr lang="nl-NL"/>
            </a:p>
          </p:txBody>
        </p:sp>
        <p:sp>
          <p:nvSpPr>
            <p:cNvPr id="5151" name="Oval 27"/>
            <p:cNvSpPr>
              <a:spLocks noChangeArrowheads="1"/>
            </p:cNvSpPr>
            <p:nvPr/>
          </p:nvSpPr>
          <p:spPr bwMode="auto">
            <a:xfrm>
              <a:off x="2256" y="1680"/>
              <a:ext cx="48" cy="48"/>
            </a:xfrm>
            <a:prstGeom prst="ellipse">
              <a:avLst/>
            </a:prstGeom>
            <a:solidFill>
              <a:schemeClr val="tx2"/>
            </a:solidFill>
            <a:ln w="9525">
              <a:solidFill>
                <a:schemeClr val="tx1"/>
              </a:solidFill>
              <a:round/>
              <a:headEnd/>
              <a:tailEnd/>
            </a:ln>
          </p:spPr>
          <p:txBody>
            <a:bodyPr anchor="ctr">
              <a:spAutoFit/>
            </a:bodyPr>
            <a:lstStyle/>
            <a:p>
              <a:endParaRPr lang="nl-NL"/>
            </a:p>
          </p:txBody>
        </p:sp>
        <p:sp>
          <p:nvSpPr>
            <p:cNvPr id="5152" name="Oval 29"/>
            <p:cNvSpPr>
              <a:spLocks noChangeArrowheads="1"/>
            </p:cNvSpPr>
            <p:nvPr/>
          </p:nvSpPr>
          <p:spPr bwMode="auto">
            <a:xfrm>
              <a:off x="1200" y="1584"/>
              <a:ext cx="48" cy="48"/>
            </a:xfrm>
            <a:prstGeom prst="ellipse">
              <a:avLst/>
            </a:prstGeom>
            <a:solidFill>
              <a:schemeClr val="tx2"/>
            </a:solidFill>
            <a:ln w="9525">
              <a:solidFill>
                <a:schemeClr val="tx1"/>
              </a:solidFill>
              <a:round/>
              <a:headEnd/>
              <a:tailEnd/>
            </a:ln>
          </p:spPr>
          <p:txBody>
            <a:bodyPr anchor="ctr">
              <a:spAutoFit/>
            </a:bodyPr>
            <a:lstStyle/>
            <a:p>
              <a:endParaRPr lang="nl-NL"/>
            </a:p>
          </p:txBody>
        </p:sp>
        <p:sp>
          <p:nvSpPr>
            <p:cNvPr id="5153" name="Oval 31"/>
            <p:cNvSpPr>
              <a:spLocks noChangeArrowheads="1"/>
            </p:cNvSpPr>
            <p:nvPr/>
          </p:nvSpPr>
          <p:spPr bwMode="auto">
            <a:xfrm>
              <a:off x="2256" y="2112"/>
              <a:ext cx="48" cy="48"/>
            </a:xfrm>
            <a:prstGeom prst="ellipse">
              <a:avLst/>
            </a:prstGeom>
            <a:solidFill>
              <a:schemeClr val="tx2"/>
            </a:solidFill>
            <a:ln w="9525">
              <a:solidFill>
                <a:schemeClr val="tx1"/>
              </a:solidFill>
              <a:round/>
              <a:headEnd/>
              <a:tailEnd/>
            </a:ln>
          </p:spPr>
          <p:txBody>
            <a:bodyPr anchor="ctr">
              <a:spAutoFit/>
            </a:bodyPr>
            <a:lstStyle/>
            <a:p>
              <a:endParaRPr lang="nl-NL"/>
            </a:p>
          </p:txBody>
        </p:sp>
      </p:grpSp>
      <p:grpSp>
        <p:nvGrpSpPr>
          <p:cNvPr id="6" name="Group 43"/>
          <p:cNvGrpSpPr>
            <a:grpSpLocks/>
          </p:cNvGrpSpPr>
          <p:nvPr/>
        </p:nvGrpSpPr>
        <p:grpSpPr bwMode="auto">
          <a:xfrm>
            <a:off x="1905000" y="2514600"/>
            <a:ext cx="1752600" cy="914400"/>
            <a:chOff x="1200" y="1584"/>
            <a:chExt cx="1104" cy="576"/>
          </a:xfrm>
        </p:grpSpPr>
        <p:grpSp>
          <p:nvGrpSpPr>
            <p:cNvPr id="7" name="Group 33"/>
            <p:cNvGrpSpPr>
              <a:grpSpLocks/>
            </p:cNvGrpSpPr>
            <p:nvPr/>
          </p:nvGrpSpPr>
          <p:grpSpPr bwMode="auto">
            <a:xfrm>
              <a:off x="1200" y="1584"/>
              <a:ext cx="1104" cy="576"/>
              <a:chOff x="1200" y="1584"/>
              <a:chExt cx="1104" cy="576"/>
            </a:xfrm>
          </p:grpSpPr>
          <p:sp>
            <p:nvSpPr>
              <p:cNvPr id="5146" name="Oval 34"/>
              <p:cNvSpPr>
                <a:spLocks noChangeArrowheads="1"/>
              </p:cNvSpPr>
              <p:nvPr/>
            </p:nvSpPr>
            <p:spPr bwMode="auto">
              <a:xfrm>
                <a:off x="1680" y="2112"/>
                <a:ext cx="48" cy="48"/>
              </a:xfrm>
              <a:prstGeom prst="ellipse">
                <a:avLst/>
              </a:prstGeom>
              <a:solidFill>
                <a:srgbClr val="FF3300"/>
              </a:solidFill>
              <a:ln w="9525">
                <a:solidFill>
                  <a:schemeClr val="tx1"/>
                </a:solidFill>
                <a:round/>
                <a:headEnd/>
                <a:tailEnd/>
              </a:ln>
            </p:spPr>
            <p:txBody>
              <a:bodyPr anchor="ctr">
                <a:spAutoFit/>
              </a:bodyPr>
              <a:lstStyle/>
              <a:p>
                <a:endParaRPr lang="nl-NL"/>
              </a:p>
            </p:txBody>
          </p:sp>
          <p:sp>
            <p:nvSpPr>
              <p:cNvPr id="5147" name="Oval 35"/>
              <p:cNvSpPr>
                <a:spLocks noChangeArrowheads="1"/>
              </p:cNvSpPr>
              <p:nvPr/>
            </p:nvSpPr>
            <p:spPr bwMode="auto">
              <a:xfrm>
                <a:off x="2256" y="1680"/>
                <a:ext cx="48" cy="48"/>
              </a:xfrm>
              <a:prstGeom prst="ellipse">
                <a:avLst/>
              </a:prstGeom>
              <a:solidFill>
                <a:srgbClr val="FF3300"/>
              </a:solidFill>
              <a:ln w="9525">
                <a:solidFill>
                  <a:schemeClr val="tx1"/>
                </a:solidFill>
                <a:round/>
                <a:headEnd/>
                <a:tailEnd/>
              </a:ln>
            </p:spPr>
            <p:txBody>
              <a:bodyPr anchor="ctr">
                <a:spAutoFit/>
              </a:bodyPr>
              <a:lstStyle/>
              <a:p>
                <a:endParaRPr lang="nl-NL"/>
              </a:p>
            </p:txBody>
          </p:sp>
          <p:sp>
            <p:nvSpPr>
              <p:cNvPr id="5148" name="Oval 36"/>
              <p:cNvSpPr>
                <a:spLocks noChangeArrowheads="1"/>
              </p:cNvSpPr>
              <p:nvPr/>
            </p:nvSpPr>
            <p:spPr bwMode="auto">
              <a:xfrm>
                <a:off x="1200" y="1584"/>
                <a:ext cx="48" cy="48"/>
              </a:xfrm>
              <a:prstGeom prst="ellipse">
                <a:avLst/>
              </a:prstGeom>
              <a:solidFill>
                <a:srgbClr val="FF3300"/>
              </a:solidFill>
              <a:ln w="9525">
                <a:solidFill>
                  <a:schemeClr val="tx1"/>
                </a:solidFill>
                <a:round/>
                <a:headEnd/>
                <a:tailEnd/>
              </a:ln>
            </p:spPr>
            <p:txBody>
              <a:bodyPr anchor="ctr">
                <a:spAutoFit/>
              </a:bodyPr>
              <a:lstStyle/>
              <a:p>
                <a:endParaRPr lang="nl-NL"/>
              </a:p>
            </p:txBody>
          </p:sp>
          <p:sp>
            <p:nvSpPr>
              <p:cNvPr id="5149" name="Oval 37"/>
              <p:cNvSpPr>
                <a:spLocks noChangeArrowheads="1"/>
              </p:cNvSpPr>
              <p:nvPr/>
            </p:nvSpPr>
            <p:spPr bwMode="auto">
              <a:xfrm>
                <a:off x="2256" y="2112"/>
                <a:ext cx="48" cy="48"/>
              </a:xfrm>
              <a:prstGeom prst="ellipse">
                <a:avLst/>
              </a:prstGeom>
              <a:solidFill>
                <a:srgbClr val="FF3300"/>
              </a:solidFill>
              <a:ln w="9525">
                <a:solidFill>
                  <a:schemeClr val="tx1"/>
                </a:solidFill>
                <a:round/>
                <a:headEnd/>
                <a:tailEnd/>
              </a:ln>
            </p:spPr>
            <p:txBody>
              <a:bodyPr anchor="ctr">
                <a:spAutoFit/>
              </a:bodyPr>
              <a:lstStyle/>
              <a:p>
                <a:endParaRPr lang="nl-NL"/>
              </a:p>
            </p:txBody>
          </p:sp>
        </p:grpSp>
        <p:grpSp>
          <p:nvGrpSpPr>
            <p:cNvPr id="8" name="Group 39"/>
            <p:cNvGrpSpPr>
              <a:grpSpLocks/>
            </p:cNvGrpSpPr>
            <p:nvPr/>
          </p:nvGrpSpPr>
          <p:grpSpPr bwMode="auto">
            <a:xfrm>
              <a:off x="1584" y="1584"/>
              <a:ext cx="384" cy="336"/>
              <a:chOff x="1584" y="1584"/>
              <a:chExt cx="384" cy="336"/>
            </a:xfrm>
          </p:grpSpPr>
          <p:sp>
            <p:nvSpPr>
              <p:cNvPr id="5143" name="Oval 40"/>
              <p:cNvSpPr>
                <a:spLocks noChangeArrowheads="1"/>
              </p:cNvSpPr>
              <p:nvPr/>
            </p:nvSpPr>
            <p:spPr bwMode="auto">
              <a:xfrm>
                <a:off x="1584" y="1776"/>
                <a:ext cx="48" cy="48"/>
              </a:xfrm>
              <a:prstGeom prst="ellipse">
                <a:avLst/>
              </a:prstGeom>
              <a:solidFill>
                <a:schemeClr val="accent2"/>
              </a:solidFill>
              <a:ln w="9525">
                <a:solidFill>
                  <a:schemeClr val="tx1"/>
                </a:solidFill>
                <a:round/>
                <a:headEnd/>
                <a:tailEnd/>
              </a:ln>
            </p:spPr>
            <p:txBody>
              <a:bodyPr anchor="ctr">
                <a:spAutoFit/>
              </a:bodyPr>
              <a:lstStyle/>
              <a:p>
                <a:endParaRPr lang="nl-NL"/>
              </a:p>
            </p:txBody>
          </p:sp>
          <p:sp>
            <p:nvSpPr>
              <p:cNvPr id="5144" name="Oval 41"/>
              <p:cNvSpPr>
                <a:spLocks noChangeArrowheads="1"/>
              </p:cNvSpPr>
              <p:nvPr/>
            </p:nvSpPr>
            <p:spPr bwMode="auto">
              <a:xfrm>
                <a:off x="1680" y="1872"/>
                <a:ext cx="48" cy="48"/>
              </a:xfrm>
              <a:prstGeom prst="ellipse">
                <a:avLst/>
              </a:prstGeom>
              <a:solidFill>
                <a:schemeClr val="accent2"/>
              </a:solidFill>
              <a:ln w="9525">
                <a:solidFill>
                  <a:schemeClr val="tx1"/>
                </a:solidFill>
                <a:round/>
                <a:headEnd/>
                <a:tailEnd/>
              </a:ln>
            </p:spPr>
            <p:txBody>
              <a:bodyPr anchor="ctr">
                <a:spAutoFit/>
              </a:bodyPr>
              <a:lstStyle/>
              <a:p>
                <a:endParaRPr lang="nl-NL"/>
              </a:p>
            </p:txBody>
          </p:sp>
          <p:sp>
            <p:nvSpPr>
              <p:cNvPr id="5145" name="Oval 42"/>
              <p:cNvSpPr>
                <a:spLocks noChangeArrowheads="1"/>
              </p:cNvSpPr>
              <p:nvPr/>
            </p:nvSpPr>
            <p:spPr bwMode="auto">
              <a:xfrm>
                <a:off x="1920" y="1584"/>
                <a:ext cx="48" cy="48"/>
              </a:xfrm>
              <a:prstGeom prst="ellipse">
                <a:avLst/>
              </a:prstGeom>
              <a:solidFill>
                <a:schemeClr val="accent2"/>
              </a:solidFill>
              <a:ln w="9525">
                <a:solidFill>
                  <a:schemeClr val="tx1"/>
                </a:solidFill>
                <a:round/>
                <a:headEnd/>
                <a:tailEnd/>
              </a:ln>
            </p:spPr>
            <p:txBody>
              <a:bodyPr anchor="ctr">
                <a:spAutoFit/>
              </a:bodyPr>
              <a:lstStyle/>
              <a:p>
                <a:endParaRPr lang="nl-NL"/>
              </a:p>
            </p:txBody>
          </p:sp>
        </p:grpSp>
      </p:grpSp>
      <p:graphicFrame>
        <p:nvGraphicFramePr>
          <p:cNvPr id="5122" name="Object 44"/>
          <p:cNvGraphicFramePr>
            <a:graphicFrameLocks noChangeAspect="1"/>
          </p:cNvGraphicFramePr>
          <p:nvPr/>
        </p:nvGraphicFramePr>
        <p:xfrm>
          <a:off x="3505200" y="5029200"/>
          <a:ext cx="2414587" cy="939619"/>
        </p:xfrm>
        <a:graphic>
          <a:graphicData uri="http://schemas.openxmlformats.org/presentationml/2006/ole">
            <mc:AlternateContent xmlns:mc="http://schemas.openxmlformats.org/markup-compatibility/2006">
              <mc:Choice xmlns:v="urn:schemas-microsoft-com:vml" Requires="v">
                <p:oleObj spid="_x0000_s162819" name="Equation" r:id="rId3" imgW="1079280" imgH="419040" progId="">
                  <p:embed/>
                </p:oleObj>
              </mc:Choice>
              <mc:Fallback>
                <p:oleObj name="Equation" r:id="rId3" imgW="1079280" imgH="419040" progId="">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029200"/>
                        <a:ext cx="2414587" cy="939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https://image3.slideserve.com/6820036/slide12-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465127" cy="549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817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https://image3.slideserve.com/6820036/slide13-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820615" cy="5002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6926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a:t>
            </a:r>
            <a:endParaRPr lang="en-US" dirty="0"/>
          </a:p>
        </p:txBody>
      </p:sp>
      <p:sp>
        <p:nvSpPr>
          <p:cNvPr id="3" name="Content Placeholder 2"/>
          <p:cNvSpPr>
            <a:spLocks noGrp="1"/>
          </p:cNvSpPr>
          <p:nvPr>
            <p:ph idx="1"/>
          </p:nvPr>
        </p:nvSpPr>
        <p:spPr>
          <a:xfrm>
            <a:off x="304800" y="1447800"/>
            <a:ext cx="8458200" cy="4495800"/>
          </a:xfrm>
        </p:spPr>
        <p:txBody>
          <a:bodyPr>
            <a:normAutofit/>
          </a:bodyPr>
          <a:lstStyle/>
          <a:p>
            <a:pPr algn="just"/>
            <a:r>
              <a:rPr lang="en-US" sz="2000" dirty="0" smtClean="0">
                <a:latin typeface="Times New Roman" pitchFamily="18" charset="0"/>
                <a:cs typeface="Times New Roman" pitchFamily="18" charset="0"/>
              </a:rPr>
              <a:t>Polygon is a surface enclosed by several lines.</a:t>
            </a:r>
          </a:p>
          <a:p>
            <a:pPr algn="just"/>
            <a:r>
              <a:rPr lang="en-US" sz="2000" dirty="0" smtClean="0">
                <a:latin typeface="Times New Roman" pitchFamily="18" charset="0"/>
                <a:cs typeface="Times New Roman" pitchFamily="18" charset="0"/>
              </a:rPr>
              <a:t>Thus, Line clipping algorithm can be used directly for polygon clipping. But, it would produce a set of unconnected line segments as the polygon is exploded. </a:t>
            </a:r>
          </a:p>
          <a:p>
            <a:pPr algn="just"/>
            <a:r>
              <a:rPr lang="en-US" sz="2000" dirty="0" smtClean="0">
                <a:latin typeface="Times New Roman" pitchFamily="18" charset="0"/>
                <a:cs typeface="Times New Roman" pitchFamily="18" charset="0"/>
              </a:rPr>
              <a:t>Herein lies the need to use a different clipping algorithm to output truncated but yet bounded regions from a polygon input.</a:t>
            </a:r>
          </a:p>
          <a:p>
            <a:pPr algn="just"/>
            <a:r>
              <a:rPr lang="en-US" sz="2000" dirty="0" smtClean="0">
                <a:latin typeface="Times New Roman" pitchFamily="18" charset="0"/>
                <a:cs typeface="Times New Roman" pitchFamily="18" charset="0"/>
              </a:rPr>
              <a:t>Polygon clipping done by line clipping algorithm</a:t>
            </a:r>
          </a:p>
          <a:p>
            <a:pPr algn="just">
              <a:buNone/>
            </a:pPr>
            <a:r>
              <a:rPr lang="en-US" sz="2000" dirty="0" smtClean="0">
                <a:latin typeface="Times New Roman" pitchFamily="18" charset="0"/>
                <a:cs typeface="Times New Roman" pitchFamily="18" charset="0"/>
              </a:rPr>
              <a:t> </a:t>
            </a:r>
          </a:p>
        </p:txBody>
      </p:sp>
      <p:pic>
        <p:nvPicPr>
          <p:cNvPr id="4" name="Picture 2"/>
          <p:cNvPicPr>
            <a:picLocks noChangeAspect="1" noChangeArrowheads="1"/>
          </p:cNvPicPr>
          <p:nvPr/>
        </p:nvPicPr>
        <p:blipFill>
          <a:blip r:embed="rId2" cstate="print"/>
          <a:srcRect/>
          <a:stretch>
            <a:fillRect/>
          </a:stretch>
        </p:blipFill>
        <p:spPr bwMode="auto">
          <a:xfrm>
            <a:off x="1219200" y="3886200"/>
            <a:ext cx="64008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a:t>
            </a:r>
            <a:endParaRPr lang="en-US" dirty="0"/>
          </a:p>
        </p:txBody>
      </p:sp>
      <p:sp>
        <p:nvSpPr>
          <p:cNvPr id="5" name="Content Placeholder 4"/>
          <p:cNvSpPr>
            <a:spLocks noGrp="1"/>
          </p:cNvSpPr>
          <p:nvPr>
            <p:ph idx="1"/>
          </p:nvPr>
        </p:nvSpPr>
        <p:spPr>
          <a:xfrm>
            <a:off x="304800" y="1447800"/>
            <a:ext cx="8534400" cy="4495800"/>
          </a:xfrm>
        </p:spPr>
        <p:txBody>
          <a:bodyPr>
            <a:normAutofit/>
          </a:bodyPr>
          <a:lstStyle/>
          <a:p>
            <a:pPr algn="just"/>
            <a:r>
              <a:rPr lang="en-US" sz="2000" dirty="0" smtClean="0">
                <a:latin typeface="Times New Roman" pitchFamily="18" charset="0"/>
                <a:cs typeface="Times New Roman" pitchFamily="18" charset="0"/>
              </a:rPr>
              <a:t>A polygon is considered as a closed solid area. Hence, after clipping it should remain closed. To achieve this, there is need an algorithm that will generate additional line segment which make the polygon as a closed area. e.g. the lines a----b, c----d, d----e, f-----g and h-----</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are added to polygon description to make it closed.</a:t>
            </a:r>
          </a:p>
        </p:txBody>
      </p:sp>
      <p:pic>
        <p:nvPicPr>
          <p:cNvPr id="10" name="Picture 9"/>
          <p:cNvPicPr>
            <a:picLocks noChangeAspect="1" noChangeArrowheads="1"/>
          </p:cNvPicPr>
          <p:nvPr/>
        </p:nvPicPr>
        <p:blipFill>
          <a:blip r:embed="rId2" cstate="print"/>
          <a:srcRect/>
          <a:stretch>
            <a:fillRect/>
          </a:stretch>
        </p:blipFill>
        <p:spPr bwMode="auto">
          <a:xfrm>
            <a:off x="1371600" y="3269020"/>
            <a:ext cx="6477000" cy="2979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762000"/>
          </a:xfrm>
        </p:spPr>
        <p:txBody>
          <a:bodyPr/>
          <a:lstStyle/>
          <a:p>
            <a:r>
              <a:rPr lang="en-US" altLang="ko-KR" dirty="0" smtClean="0">
                <a:latin typeface="Times New Roman" pitchFamily="18" charset="0"/>
                <a:ea typeface="굴림" pitchFamily="50" charset="-127"/>
                <a:cs typeface="Times New Roman" pitchFamily="18" charset="0"/>
              </a:rPr>
              <a:t>Polygon Clipping</a:t>
            </a:r>
            <a:br>
              <a:rPr lang="en-US" altLang="ko-KR" dirty="0" smtClean="0">
                <a:latin typeface="Times New Roman" pitchFamily="18" charset="0"/>
                <a:ea typeface="굴림" pitchFamily="50" charset="-127"/>
                <a:cs typeface="Times New Roman" pitchFamily="18" charset="0"/>
              </a:rPr>
            </a:b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Sutherland-</a:t>
            </a:r>
            <a:r>
              <a:rPr lang="en-US" dirty="0" err="1" smtClean="0">
                <a:solidFill>
                  <a:srgbClr val="FF0000"/>
                </a:solidFill>
                <a:latin typeface="Times New Roman" pitchFamily="18" charset="0"/>
                <a:cs typeface="Times New Roman" pitchFamily="18" charset="0"/>
              </a:rPr>
              <a:t>Hodgman</a:t>
            </a:r>
            <a:r>
              <a:rPr lang="en-US" dirty="0" smtClean="0">
                <a:solidFill>
                  <a:srgbClr val="FF0000"/>
                </a:solidFill>
                <a:latin typeface="Times New Roman" pitchFamily="18" charset="0"/>
                <a:cs typeface="Times New Roman" pitchFamily="18" charset="0"/>
              </a:rPr>
              <a:t> Algorithm </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382000" cy="4495800"/>
          </a:xfrm>
        </p:spPr>
        <p:txBody>
          <a:bodyPr/>
          <a:lstStyle/>
          <a:p>
            <a:pPr algn="just"/>
            <a:r>
              <a:rPr lang="en-US" sz="2000" dirty="0" smtClean="0">
                <a:latin typeface="Times New Roman" pitchFamily="18" charset="0"/>
                <a:cs typeface="Times New Roman" pitchFamily="18" charset="0"/>
              </a:rPr>
              <a:t>Sutherland-</a:t>
            </a:r>
            <a:r>
              <a:rPr lang="en-US" sz="2000" dirty="0" err="1" smtClean="0">
                <a:latin typeface="Times New Roman" pitchFamily="18" charset="0"/>
                <a:cs typeface="Times New Roman" pitchFamily="18" charset="0"/>
              </a:rPr>
              <a:t>Hodgman</a:t>
            </a:r>
            <a:r>
              <a:rPr lang="en-US" sz="2000" dirty="0" smtClean="0">
                <a:latin typeface="Times New Roman" pitchFamily="18" charset="0"/>
                <a:cs typeface="Times New Roman" pitchFamily="18" charset="0"/>
              </a:rPr>
              <a:t> algorithm is one of the standard methods used for clipping arbitrary shaped polygons with a rectangular clipping window. </a:t>
            </a:r>
          </a:p>
          <a:p>
            <a:pPr algn="just"/>
            <a:r>
              <a:rPr lang="en-US" sz="2000" dirty="0" smtClean="0">
                <a:latin typeface="Times New Roman" pitchFamily="18" charset="0"/>
                <a:cs typeface="Times New Roman" pitchFamily="18" charset="0"/>
              </a:rPr>
              <a:t>It uses divide and conquer technique for clipping the polygon, one window boundary at a time</a:t>
            </a:r>
          </a:p>
          <a:p>
            <a:pPr algn="just"/>
            <a:r>
              <a:rPr lang="en-US" sz="2000" dirty="0" smtClean="0">
                <a:latin typeface="Times New Roman" pitchFamily="18" charset="0"/>
                <a:cs typeface="Times New Roman" pitchFamily="18" charset="0"/>
              </a:rPr>
              <a:t>It Accepts a series of polygon vertices and output another series of vertices defining the clipped polygon.</a:t>
            </a:r>
          </a:p>
          <a:p>
            <a:pPr algn="just"/>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p>
        </p:txBody>
      </p:sp>
      <p:pic>
        <p:nvPicPr>
          <p:cNvPr id="4" name="Picture 4" descr="fig6-19"/>
          <p:cNvPicPr>
            <a:picLocks noChangeAspect="1" noChangeArrowheads="1"/>
          </p:cNvPicPr>
          <p:nvPr/>
        </p:nvPicPr>
        <p:blipFill>
          <a:blip r:embed="rId2" cstate="print"/>
          <a:srcRect/>
          <a:stretch>
            <a:fillRect/>
          </a:stretch>
        </p:blipFill>
        <p:spPr bwMode="auto">
          <a:xfrm>
            <a:off x="838200" y="3657600"/>
            <a:ext cx="7772400" cy="26670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a:t>
            </a:r>
            <a:br>
              <a:rPr lang="en-US" altLang="ko-KR" dirty="0" smtClean="0">
                <a:latin typeface="Times New Roman" pitchFamily="18" charset="0"/>
                <a:ea typeface="굴림" pitchFamily="50" charset="-127"/>
                <a:cs typeface="Times New Roman" pitchFamily="18" charset="0"/>
              </a:rPr>
            </a:br>
            <a:r>
              <a:rPr lang="en-US" dirty="0" smtClean="0">
                <a:solidFill>
                  <a:srgbClr val="FF0000"/>
                </a:solidFill>
                <a:latin typeface="Times New Roman" pitchFamily="18" charset="0"/>
                <a:cs typeface="Times New Roman" pitchFamily="18" charset="0"/>
              </a:rPr>
              <a:t> Sutherland-</a:t>
            </a:r>
            <a:r>
              <a:rPr lang="en-US" dirty="0" err="1" smtClean="0">
                <a:solidFill>
                  <a:srgbClr val="FF0000"/>
                </a:solidFill>
                <a:latin typeface="Times New Roman" pitchFamily="18" charset="0"/>
                <a:cs typeface="Times New Roman" pitchFamily="18" charset="0"/>
              </a:rPr>
              <a:t>Hodgman</a:t>
            </a:r>
            <a:r>
              <a:rPr lang="en-US" dirty="0" smtClean="0">
                <a:solidFill>
                  <a:srgbClr val="FF0000"/>
                </a:solidFill>
                <a:latin typeface="Times New Roman" pitchFamily="18" charset="0"/>
                <a:cs typeface="Times New Roman" pitchFamily="18" charset="0"/>
              </a:rPr>
              <a:t> Algorithm </a:t>
            </a:r>
            <a:endParaRPr lang="en-US" dirty="0"/>
          </a:p>
        </p:txBody>
      </p:sp>
      <p:sp>
        <p:nvSpPr>
          <p:cNvPr id="3" name="Content Placeholder 2"/>
          <p:cNvSpPr>
            <a:spLocks noGrp="1"/>
          </p:cNvSpPr>
          <p:nvPr>
            <p:ph idx="1"/>
          </p:nvPr>
        </p:nvSpPr>
        <p:spPr>
          <a:xfrm>
            <a:off x="304800" y="1447800"/>
            <a:ext cx="8458200" cy="4800600"/>
          </a:xfrm>
        </p:spPr>
        <p:txBody>
          <a:bodyPr>
            <a:normAutofit/>
          </a:bodyPr>
          <a:lstStyle/>
          <a:p>
            <a:pPr algn="just"/>
            <a:r>
              <a:rPr lang="en-US" sz="2000" dirty="0" smtClean="0">
                <a:latin typeface="Times New Roman" pitchFamily="18" charset="0"/>
                <a:cs typeface="Times New Roman" pitchFamily="18" charset="0"/>
              </a:rPr>
              <a:t>The cases of the Sutherland-</a:t>
            </a:r>
            <a:r>
              <a:rPr lang="en-US" sz="2000" dirty="0" err="1" smtClean="0">
                <a:latin typeface="Times New Roman" pitchFamily="18" charset="0"/>
                <a:cs typeface="Times New Roman" pitchFamily="18" charset="0"/>
              </a:rPr>
              <a:t>hodgman</a:t>
            </a:r>
            <a:r>
              <a:rPr lang="en-US" sz="2000" dirty="0" smtClean="0">
                <a:latin typeface="Times New Roman" pitchFamily="18" charset="0"/>
                <a:cs typeface="Times New Roman" pitchFamily="18" charset="0"/>
              </a:rPr>
              <a:t> polygon clipping algorithm.</a:t>
            </a:r>
          </a:p>
          <a:p>
            <a:pPr algn="just"/>
            <a:r>
              <a:rPr lang="en-US" sz="2000" dirty="0" smtClean="0">
                <a:latin typeface="Times New Roman" pitchFamily="18" charset="0"/>
                <a:cs typeface="Times New Roman" pitchFamily="18" charset="0"/>
              </a:rPr>
              <a:t>In words, the 4 possible Tests are applied to clip any polygon states are as mentioned below: </a:t>
            </a:r>
          </a:p>
          <a:p>
            <a:pPr marL="457200" indent="-457200" algn="just">
              <a:buClr>
                <a:srgbClr val="FF0000"/>
              </a:buClr>
              <a:buFont typeface="+mj-lt"/>
              <a:buAutoNum type="arabicPeriod"/>
            </a:pPr>
            <a:r>
              <a:rPr lang="en-US" sz="2000" dirty="0" smtClean="0">
                <a:latin typeface="Times New Roman" pitchFamily="18" charset="0"/>
                <a:cs typeface="Times New Roman" pitchFamily="18" charset="0"/>
              </a:rPr>
              <a:t>If the 1st vertex is outside the window boundary and the 2nd vertex is inside window, then both the intersection points of the polygon edge with window boundary and 2nd vertex are added to output vertex list. </a:t>
            </a:r>
          </a:p>
          <a:p>
            <a:pPr marL="457200" indent="-457200" algn="just">
              <a:buClr>
                <a:srgbClr val="FF0000"/>
              </a:buClr>
              <a:buFont typeface="+mj-lt"/>
              <a:buAutoNum type="arabicPeriod"/>
            </a:pPr>
            <a:r>
              <a:rPr lang="en-US" sz="2000" dirty="0" smtClean="0">
                <a:latin typeface="Times New Roman" pitchFamily="18" charset="0"/>
                <a:cs typeface="Times New Roman" pitchFamily="18" charset="0"/>
              </a:rPr>
              <a:t>If both Input vertices are inside the window boundary then only 2nd vertex is added to output vertex list. </a:t>
            </a:r>
          </a:p>
          <a:p>
            <a:pPr marL="457200" indent="-457200" algn="just">
              <a:buClr>
                <a:srgbClr val="FF0000"/>
              </a:buClr>
              <a:buFont typeface="+mj-lt"/>
              <a:buAutoNum type="arabicPeriod"/>
            </a:pPr>
            <a:r>
              <a:rPr lang="en-US" sz="2000" dirty="0" smtClean="0">
                <a:latin typeface="Times New Roman" pitchFamily="18" charset="0"/>
                <a:cs typeface="Times New Roman" pitchFamily="18" charset="0"/>
              </a:rPr>
              <a:t>If 1st vertex is inside the window boundary and the 2nd vertex is outside then, only the intersection edge with boundary is added to output vertex. </a:t>
            </a:r>
          </a:p>
          <a:p>
            <a:pPr marL="457200" indent="-457200" algn="just">
              <a:buClr>
                <a:srgbClr val="FF0000"/>
              </a:buClr>
              <a:buFont typeface="+mj-lt"/>
              <a:buAutoNum type="arabicPeriod"/>
            </a:pPr>
            <a:r>
              <a:rPr lang="en-US" sz="2000" dirty="0" smtClean="0">
                <a:latin typeface="Times New Roman" pitchFamily="18" charset="0"/>
                <a:cs typeface="Times New Roman" pitchFamily="18" charset="0"/>
              </a:rPr>
              <a:t>If both Input vertices are outside the window boundary then nothing is added to the output list.</a:t>
            </a:r>
          </a:p>
          <a:p>
            <a:pPr algn="just"/>
            <a:r>
              <a:rPr lang="en-US" sz="2000" dirty="0" smtClean="0">
                <a:latin typeface="Times New Roman" pitchFamily="18" charset="0"/>
                <a:cs typeface="Times New Roman" pitchFamily="18" charset="0"/>
              </a:rPr>
              <a:t>Once all vertices have been processed for one clip window boundary, the output list of vertices is clipped against the next window boundary.</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a:t>
            </a:r>
            <a:br>
              <a:rPr lang="en-US" altLang="ko-KR" dirty="0" smtClean="0">
                <a:latin typeface="Times New Roman" pitchFamily="18" charset="0"/>
                <a:ea typeface="굴림" pitchFamily="50" charset="-127"/>
                <a:cs typeface="Times New Roman" pitchFamily="18" charset="0"/>
              </a:rPr>
            </a:br>
            <a:r>
              <a:rPr lang="en-US" dirty="0" smtClean="0">
                <a:solidFill>
                  <a:srgbClr val="FF0000"/>
                </a:solidFill>
                <a:latin typeface="Times New Roman" pitchFamily="18" charset="0"/>
                <a:cs typeface="Times New Roman" pitchFamily="18" charset="0"/>
              </a:rPr>
              <a:t> Sutherland-</a:t>
            </a:r>
            <a:r>
              <a:rPr lang="en-US" dirty="0" err="1" smtClean="0">
                <a:solidFill>
                  <a:srgbClr val="FF0000"/>
                </a:solidFill>
                <a:latin typeface="Times New Roman" pitchFamily="18" charset="0"/>
                <a:cs typeface="Times New Roman" pitchFamily="18" charset="0"/>
              </a:rPr>
              <a:t>Hodgman</a:t>
            </a:r>
            <a:r>
              <a:rPr lang="en-US" dirty="0" smtClean="0">
                <a:solidFill>
                  <a:srgbClr val="FF0000"/>
                </a:solidFill>
                <a:latin typeface="Times New Roman" pitchFamily="18" charset="0"/>
                <a:cs typeface="Times New Roman" pitchFamily="18" charset="0"/>
              </a:rPr>
              <a:t> Algorithm </a:t>
            </a:r>
            <a:endParaRPr lang="en-US" dirty="0"/>
          </a:p>
        </p:txBody>
      </p:sp>
      <p:sp>
        <p:nvSpPr>
          <p:cNvPr id="3" name="Content Placeholder 2"/>
          <p:cNvSpPr>
            <a:spLocks noGrp="1"/>
          </p:cNvSpPr>
          <p:nvPr>
            <p:ph idx="1"/>
          </p:nvPr>
        </p:nvSpPr>
        <p:spPr>
          <a:xfrm>
            <a:off x="457200" y="1524000"/>
            <a:ext cx="8382000" cy="4495800"/>
          </a:xfrm>
        </p:spPr>
        <p:txBody>
          <a:bodyPr/>
          <a:lstStyle/>
          <a:p>
            <a:pPr algn="just">
              <a:buClr>
                <a:srgbClr val="FF0000"/>
              </a:buClr>
              <a:buSzPct val="120000"/>
            </a:pPr>
            <a:r>
              <a:rPr lang="en-US" altLang="zh-CN" sz="2000" dirty="0" smtClean="0">
                <a:latin typeface="Times New Roman" pitchFamily="18" charset="0"/>
                <a:ea typeface="SimSun" pitchFamily="2" charset="-122"/>
                <a:cs typeface="Times New Roman" pitchFamily="18" charset="0"/>
              </a:rPr>
              <a:t>Pass each pair of adjacent polygon vertices to a window boundary clipper </a:t>
            </a:r>
          </a:p>
          <a:p>
            <a:pPr lvl="1" algn="just">
              <a:buClr>
                <a:srgbClr val="FF0000"/>
              </a:buClr>
              <a:buSzPct val="120000"/>
              <a:buFontTx/>
              <a:buChar char="•"/>
            </a:pPr>
            <a:r>
              <a:rPr lang="en-US" altLang="zh-CN" dirty="0" smtClean="0">
                <a:latin typeface="Times New Roman" pitchFamily="18" charset="0"/>
                <a:ea typeface="SimSun" pitchFamily="2" charset="-122"/>
                <a:cs typeface="Times New Roman" pitchFamily="18" charset="0"/>
              </a:rPr>
              <a:t>There are four cases:</a:t>
            </a:r>
          </a:p>
          <a:p>
            <a:endParaRPr lang="en-US" dirty="0"/>
          </a:p>
        </p:txBody>
      </p:sp>
      <p:pic>
        <p:nvPicPr>
          <p:cNvPr id="4" name="Picture 4" descr="fig6-20"/>
          <p:cNvPicPr>
            <a:picLocks noChangeAspect="1" noChangeArrowheads="1"/>
          </p:cNvPicPr>
          <p:nvPr/>
        </p:nvPicPr>
        <p:blipFill>
          <a:blip r:embed="rId2" cstate="print"/>
          <a:srcRect/>
          <a:stretch>
            <a:fillRect/>
          </a:stretch>
        </p:blipFill>
        <p:spPr bwMode="auto">
          <a:xfrm>
            <a:off x="381000" y="2743200"/>
            <a:ext cx="8382000" cy="32004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a:t>
            </a:r>
            <a:br>
              <a:rPr lang="en-US" altLang="ko-KR" dirty="0" smtClean="0">
                <a:latin typeface="Times New Roman" pitchFamily="18" charset="0"/>
                <a:ea typeface="굴림" pitchFamily="50" charset="-127"/>
                <a:cs typeface="Times New Roman" pitchFamily="18" charset="0"/>
              </a:rPr>
            </a:br>
            <a:r>
              <a:rPr lang="en-US" dirty="0" smtClean="0">
                <a:solidFill>
                  <a:srgbClr val="FF0000"/>
                </a:solidFill>
                <a:latin typeface="Times New Roman" pitchFamily="18" charset="0"/>
                <a:cs typeface="Times New Roman" pitchFamily="18" charset="0"/>
              </a:rPr>
              <a:t> Sutherland-</a:t>
            </a:r>
            <a:r>
              <a:rPr lang="en-US" dirty="0" err="1" smtClean="0">
                <a:solidFill>
                  <a:srgbClr val="FF0000"/>
                </a:solidFill>
                <a:latin typeface="Times New Roman" pitchFamily="18" charset="0"/>
                <a:cs typeface="Times New Roman" pitchFamily="18" charset="0"/>
              </a:rPr>
              <a:t>Hodgman</a:t>
            </a:r>
            <a:r>
              <a:rPr lang="en-US" dirty="0" smtClean="0">
                <a:solidFill>
                  <a:srgbClr val="FF0000"/>
                </a:solidFill>
                <a:latin typeface="Times New Roman" pitchFamily="18" charset="0"/>
                <a:cs typeface="Times New Roman" pitchFamily="18" charset="0"/>
              </a:rPr>
              <a:t> Algorithm </a:t>
            </a:r>
            <a:endParaRPr lang="en-US" dirty="0"/>
          </a:p>
        </p:txBody>
      </p:sp>
      <p:sp>
        <p:nvSpPr>
          <p:cNvPr id="3" name="Content Placeholder 2"/>
          <p:cNvSpPr>
            <a:spLocks noGrp="1"/>
          </p:cNvSpPr>
          <p:nvPr>
            <p:ph idx="1"/>
          </p:nvPr>
        </p:nvSpPr>
        <p:spPr>
          <a:xfrm>
            <a:off x="304800" y="1371600"/>
            <a:ext cx="8534400" cy="4495800"/>
          </a:xfrm>
        </p:spPr>
        <p:txBody>
          <a:bodyPr>
            <a:normAutofit/>
          </a:bodyPr>
          <a:lstStyle/>
          <a:p>
            <a:pPr algn="just"/>
            <a:r>
              <a:rPr lang="en-US" sz="2000" dirty="0" smtClean="0">
                <a:latin typeface="Times New Roman" pitchFamily="18" charset="0"/>
                <a:cs typeface="Times New Roman" pitchFamily="18" charset="0"/>
              </a:rPr>
              <a:t>Convex polygons are correctly clipped by the Sutherland-Hodgeman algorithm, but concave polygons may be displayed with extraneous lines. This occurs when the clipped polygon should have two or more separate sections. But since there is only one output vertex list, the last vertex in the list is always joined to the first vertex. </a:t>
            </a:r>
          </a:p>
          <a:p>
            <a:pPr algn="just"/>
            <a:r>
              <a:rPr lang="en-US" sz="2000" dirty="0" smtClean="0">
                <a:latin typeface="Times New Roman" pitchFamily="18" charset="0"/>
                <a:cs typeface="Times New Roman" pitchFamily="18" charset="0"/>
              </a:rPr>
              <a:t>There are several things we could do to correctly display concave polygons. For one, we could split the concave polygon into two or more convex polygons and process each convex polygon separately.</a:t>
            </a:r>
          </a:p>
          <a:p>
            <a:pPr algn="just"/>
            <a:r>
              <a:rPr lang="en-US" sz="2000" dirty="0" smtClean="0">
                <a:latin typeface="Times New Roman" pitchFamily="18" charset="0"/>
                <a:cs typeface="Times New Roman" pitchFamily="18" charset="0"/>
              </a:rPr>
              <a:t>Another possibility is to modify the Sutherland-Hodgeman approach to check the final vertex list for multiple vertex points along any clip window boundary and correctly join pairs of vertices.</a:t>
            </a:r>
            <a:endParaRPr lang="en-US" sz="2000" dirty="0">
              <a:latin typeface="Times New Roman" pitchFamily="18" charset="0"/>
              <a:cs typeface="Times New Roman" pitchFamily="18" charset="0"/>
            </a:endParaRPr>
          </a:p>
        </p:txBody>
      </p:sp>
      <p:pic>
        <p:nvPicPr>
          <p:cNvPr id="168963" name="Picture 3"/>
          <p:cNvPicPr>
            <a:picLocks noChangeAspect="1" noChangeArrowheads="1"/>
          </p:cNvPicPr>
          <p:nvPr/>
        </p:nvPicPr>
        <p:blipFill>
          <a:blip r:embed="rId2" cstate="print"/>
          <a:srcRect/>
          <a:stretch>
            <a:fillRect/>
          </a:stretch>
        </p:blipFill>
        <p:spPr bwMode="auto">
          <a:xfrm>
            <a:off x="5257800" y="4648200"/>
            <a:ext cx="33528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a:t>
            </a:r>
            <a:br>
              <a:rPr lang="en-US" altLang="ko-KR" dirty="0" smtClean="0">
                <a:latin typeface="Times New Roman" pitchFamily="18" charset="0"/>
                <a:ea typeface="굴림" pitchFamily="50" charset="-127"/>
                <a:cs typeface="Times New Roman" pitchFamily="18" charset="0"/>
              </a:rPr>
            </a:br>
            <a:r>
              <a:rPr lang="en-US" dirty="0" smtClean="0">
                <a:solidFill>
                  <a:srgbClr val="FF0000"/>
                </a:solidFill>
                <a:latin typeface="Times New Roman" pitchFamily="18" charset="0"/>
                <a:cs typeface="Times New Roman" pitchFamily="18" charset="0"/>
              </a:rPr>
              <a:t> Sutherland-</a:t>
            </a:r>
            <a:r>
              <a:rPr lang="en-US" dirty="0" err="1" smtClean="0">
                <a:solidFill>
                  <a:srgbClr val="FF0000"/>
                </a:solidFill>
                <a:latin typeface="Times New Roman" pitchFamily="18" charset="0"/>
                <a:cs typeface="Times New Roman" pitchFamily="18" charset="0"/>
              </a:rPr>
              <a:t>Hodgman</a:t>
            </a:r>
            <a:r>
              <a:rPr lang="en-US" dirty="0" smtClean="0">
                <a:solidFill>
                  <a:srgbClr val="FF0000"/>
                </a:solidFill>
                <a:latin typeface="Times New Roman" pitchFamily="18" charset="0"/>
                <a:cs typeface="Times New Roman" pitchFamily="18" charset="0"/>
              </a:rPr>
              <a:t> Algorithm </a:t>
            </a:r>
            <a:endParaRPr lang="en-US" dirty="0"/>
          </a:p>
        </p:txBody>
      </p:sp>
      <p:sp>
        <p:nvSpPr>
          <p:cNvPr id="3" name="Content Placeholder 2"/>
          <p:cNvSpPr>
            <a:spLocks noGrp="1"/>
          </p:cNvSpPr>
          <p:nvPr>
            <p:ph idx="1"/>
          </p:nvPr>
        </p:nvSpPr>
        <p:spPr>
          <a:xfrm>
            <a:off x="381000" y="1600200"/>
            <a:ext cx="8229600" cy="4495800"/>
          </a:xfrm>
        </p:spPr>
        <p:txBody>
          <a:bodyPr>
            <a:normAutofit/>
          </a:bodyPr>
          <a:lstStyle/>
          <a:p>
            <a:r>
              <a:rPr lang="en-US" dirty="0" smtClean="0">
                <a:solidFill>
                  <a:srgbClr val="FF0000"/>
                </a:solidFill>
                <a:latin typeface="Times New Roman" pitchFamily="18" charset="0"/>
                <a:cs typeface="Times New Roman" pitchFamily="18" charset="0"/>
              </a:rPr>
              <a:t>Sutherland-</a:t>
            </a:r>
            <a:r>
              <a:rPr lang="en-US" dirty="0" err="1" smtClean="0">
                <a:solidFill>
                  <a:srgbClr val="FF0000"/>
                </a:solidFill>
                <a:latin typeface="Times New Roman" pitchFamily="18" charset="0"/>
                <a:cs typeface="Times New Roman" pitchFamily="18" charset="0"/>
              </a:rPr>
              <a:t>Hodgman</a:t>
            </a:r>
            <a:r>
              <a:rPr lang="en-US" dirty="0" smtClean="0">
                <a:solidFill>
                  <a:srgbClr val="FF0000"/>
                </a:solidFill>
                <a:latin typeface="Times New Roman" pitchFamily="18" charset="0"/>
                <a:cs typeface="Times New Roman" pitchFamily="18" charset="0"/>
              </a:rPr>
              <a:t> Algorithm</a:t>
            </a:r>
          </a:p>
          <a:p>
            <a:endParaRPr lang="en-US" sz="1000" dirty="0" smtClean="0">
              <a:solidFill>
                <a:srgbClr val="FF0000"/>
              </a:solidFill>
              <a:latin typeface="Times New Roman" pitchFamily="18" charset="0"/>
              <a:cs typeface="Times New Roman" pitchFamily="18" charset="0"/>
            </a:endParaRPr>
          </a:p>
          <a:p>
            <a:pPr marL="457200" indent="-457200" algn="just">
              <a:buFont typeface="+mj-lt"/>
              <a:buAutoNum type="arabicPeriod"/>
            </a:pPr>
            <a:r>
              <a:rPr lang="en-US" sz="2000" dirty="0" smtClean="0">
                <a:latin typeface="Times New Roman" pitchFamily="18" charset="0"/>
                <a:cs typeface="Times New Roman" pitchFamily="18" charset="0"/>
              </a:rPr>
              <a:t>Read coordinates of all vertices of the polygon</a:t>
            </a:r>
          </a:p>
          <a:p>
            <a:pPr marL="457200" indent="-457200" algn="just">
              <a:buFont typeface="+mj-lt"/>
              <a:buAutoNum type="arabicPeriod"/>
            </a:pPr>
            <a:r>
              <a:rPr lang="en-US" sz="2000" dirty="0" smtClean="0">
                <a:latin typeface="Times New Roman" pitchFamily="18" charset="0"/>
                <a:cs typeface="Times New Roman" pitchFamily="18" charset="0"/>
              </a:rPr>
              <a:t>Read coordinates of the clipping window.</a:t>
            </a:r>
          </a:p>
          <a:p>
            <a:pPr marL="457200" indent="-457200" algn="just">
              <a:buFont typeface="+mj-lt"/>
              <a:buAutoNum type="arabicPeriod"/>
            </a:pPr>
            <a:r>
              <a:rPr lang="en-US" sz="2000" dirty="0" smtClean="0">
                <a:latin typeface="Times New Roman" pitchFamily="18" charset="0"/>
                <a:cs typeface="Times New Roman" pitchFamily="18" charset="0"/>
              </a:rPr>
              <a:t>Consider the left edge of the window.</a:t>
            </a:r>
          </a:p>
          <a:p>
            <a:pPr marL="457200" indent="-457200" algn="just">
              <a:buFont typeface="+mj-lt"/>
              <a:buAutoNum type="arabicPeriod"/>
            </a:pPr>
            <a:r>
              <a:rPr lang="en-US" sz="2000" dirty="0" smtClean="0">
                <a:latin typeface="Times New Roman" pitchFamily="18" charset="0"/>
                <a:cs typeface="Times New Roman" pitchFamily="18" charset="0"/>
              </a:rPr>
              <a:t>Compare the vertices of each edge of the polygon, individually with the clipping plane.</a:t>
            </a:r>
          </a:p>
          <a:p>
            <a:pPr marL="457200" indent="-457200" algn="just">
              <a:buFont typeface="+mj-lt"/>
              <a:buAutoNum type="arabicPeriod"/>
            </a:pPr>
            <a:r>
              <a:rPr lang="en-US" sz="2000" dirty="0" smtClean="0">
                <a:latin typeface="Times New Roman" pitchFamily="18" charset="0"/>
                <a:cs typeface="Times New Roman" pitchFamily="18" charset="0"/>
              </a:rPr>
              <a:t>Save the resulting intersections and vertices in the new list of vertices according to four possible relationships between the edge and the clipping boundary.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a:t>
            </a:r>
            <a:br>
              <a:rPr lang="en-US" altLang="ko-KR" dirty="0" smtClean="0">
                <a:latin typeface="Times New Roman" pitchFamily="18" charset="0"/>
                <a:ea typeface="굴림" pitchFamily="50" charset="-127"/>
                <a:cs typeface="Times New Roman" pitchFamily="18" charset="0"/>
              </a:rPr>
            </a:br>
            <a:r>
              <a:rPr lang="en-US" dirty="0" smtClean="0">
                <a:solidFill>
                  <a:srgbClr val="FF0000"/>
                </a:solidFill>
                <a:latin typeface="Times New Roman" pitchFamily="18" charset="0"/>
                <a:cs typeface="Times New Roman" pitchFamily="18" charset="0"/>
              </a:rPr>
              <a:t> Sutherland-</a:t>
            </a:r>
            <a:r>
              <a:rPr lang="en-US" dirty="0" err="1" smtClean="0">
                <a:solidFill>
                  <a:srgbClr val="FF0000"/>
                </a:solidFill>
                <a:latin typeface="Times New Roman" pitchFamily="18" charset="0"/>
                <a:cs typeface="Times New Roman" pitchFamily="18" charset="0"/>
              </a:rPr>
              <a:t>Hodgman</a:t>
            </a:r>
            <a:r>
              <a:rPr lang="en-US" dirty="0" smtClean="0">
                <a:solidFill>
                  <a:srgbClr val="FF0000"/>
                </a:solidFill>
                <a:latin typeface="Times New Roman" pitchFamily="18" charset="0"/>
                <a:cs typeface="Times New Roman" pitchFamily="18" charset="0"/>
              </a:rPr>
              <a:t> Algorithm </a:t>
            </a:r>
            <a:endParaRPr lang="en-US" dirty="0"/>
          </a:p>
        </p:txBody>
      </p:sp>
      <p:pic>
        <p:nvPicPr>
          <p:cNvPr id="171010" name="Picture 2"/>
          <p:cNvPicPr>
            <a:picLocks noGrp="1" noChangeAspect="1" noChangeArrowheads="1"/>
          </p:cNvPicPr>
          <p:nvPr>
            <p:ph idx="1"/>
          </p:nvPr>
        </p:nvPicPr>
        <p:blipFill>
          <a:blip r:embed="rId2" cstate="print"/>
          <a:srcRect/>
          <a:stretch>
            <a:fillRect/>
          </a:stretch>
        </p:blipFill>
        <p:spPr bwMode="auto">
          <a:xfrm>
            <a:off x="1295400" y="1524000"/>
            <a:ext cx="6705600" cy="3335609"/>
          </a:xfrm>
          <a:prstGeom prst="rect">
            <a:avLst/>
          </a:prstGeom>
          <a:noFill/>
          <a:ln w="9525">
            <a:noFill/>
            <a:miter lim="800000"/>
            <a:headEnd/>
            <a:tailEnd/>
          </a:ln>
        </p:spPr>
      </p:pic>
      <p:sp>
        <p:nvSpPr>
          <p:cNvPr id="5" name="Rectangle 4"/>
          <p:cNvSpPr/>
          <p:nvPr/>
        </p:nvSpPr>
        <p:spPr>
          <a:xfrm>
            <a:off x="609600" y="4953000"/>
            <a:ext cx="7848600" cy="1323439"/>
          </a:xfrm>
          <a:prstGeom prst="rect">
            <a:avLst/>
          </a:prstGeom>
        </p:spPr>
        <p:txBody>
          <a:bodyPr wrap="square">
            <a:spAutoFit/>
          </a:bodyPr>
          <a:lstStyle/>
          <a:p>
            <a:pPr marL="457200" indent="-457200" algn="just">
              <a:buFont typeface="+mj-lt"/>
              <a:buAutoNum type="arabicPeriod" startAt="6"/>
            </a:pPr>
            <a:r>
              <a:rPr lang="en-US" sz="2000" dirty="0" smtClean="0">
                <a:latin typeface="Times New Roman" pitchFamily="18" charset="0"/>
                <a:cs typeface="Times New Roman" pitchFamily="18" charset="0"/>
              </a:rPr>
              <a:t>Repeat the steps 4 and 5 for remaining edges of the clipping window. Each time the resultant list of vertices is successively passed to process the next edge of the clipping window.</a:t>
            </a:r>
          </a:p>
          <a:p>
            <a:pPr marL="457200" indent="-457200" algn="just">
              <a:buFont typeface="+mj-lt"/>
              <a:buAutoNum type="arabicPeriod" startAt="6"/>
            </a:pPr>
            <a:r>
              <a:rPr lang="en-US" sz="2000" dirty="0" smtClean="0">
                <a:latin typeface="Times New Roman" pitchFamily="18" charset="0"/>
                <a:cs typeface="Times New Roman" pitchFamily="18" charset="0"/>
              </a:rPr>
              <a:t>Stop.</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143000" y="685800"/>
            <a:ext cx="7086600" cy="609600"/>
          </a:xfrm>
        </p:spPr>
        <p:txBody>
          <a:bodyPr/>
          <a:lstStyle/>
          <a:p>
            <a:pPr eaLnBrk="1" hangingPunct="1"/>
            <a:r>
              <a:rPr lang="en-US" dirty="0" smtClean="0">
                <a:latin typeface="Times New Roman" pitchFamily="18" charset="0"/>
                <a:cs typeface="Times New Roman" pitchFamily="18" charset="0"/>
              </a:rPr>
              <a:t>Clipping Points</a:t>
            </a:r>
          </a:p>
        </p:txBody>
      </p:sp>
      <p:sp>
        <p:nvSpPr>
          <p:cNvPr id="81923" name="Rectangle 3"/>
          <p:cNvSpPr>
            <a:spLocks noGrp="1" noChangeArrowheads="1"/>
          </p:cNvSpPr>
          <p:nvPr>
            <p:ph type="body" idx="1"/>
          </p:nvPr>
        </p:nvSpPr>
        <p:spPr>
          <a:xfrm>
            <a:off x="609600" y="1524000"/>
            <a:ext cx="8229600" cy="4495800"/>
          </a:xfrm>
        </p:spPr>
        <p:txBody>
          <a:bodyPr>
            <a:normAutofit/>
          </a:bodyPr>
          <a:lstStyle/>
          <a:p>
            <a:pPr eaLnBrk="1" hangingPunct="1"/>
            <a:r>
              <a:rPr lang="en-US" sz="2000" dirty="0" smtClean="0">
                <a:latin typeface="Times New Roman" pitchFamily="18" charset="0"/>
                <a:cs typeface="Times New Roman" pitchFamily="18" charset="0"/>
              </a:rPr>
              <a:t>Given a point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)and clipping window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determine if the point should be drawn</a:t>
            </a:r>
          </a:p>
        </p:txBody>
      </p:sp>
      <p:sp>
        <p:nvSpPr>
          <p:cNvPr id="81924" name="Text Box 5"/>
          <p:cNvSpPr txBox="1">
            <a:spLocks noChangeArrowheads="1"/>
          </p:cNvSpPr>
          <p:nvPr/>
        </p:nvSpPr>
        <p:spPr bwMode="auto">
          <a:xfrm>
            <a:off x="1981200" y="5638800"/>
            <a:ext cx="2286000" cy="369332"/>
          </a:xfrm>
          <a:prstGeom prst="rect">
            <a:avLst/>
          </a:prstGeom>
          <a:noFill/>
          <a:ln w="9525">
            <a:noFill/>
            <a:miter lim="800000"/>
            <a:headEnd/>
            <a:tailEnd/>
          </a:ln>
        </p:spPr>
        <p:txBody>
          <a:bodyPr>
            <a:spAutoFit/>
          </a:bodyPr>
          <a:lstStyle/>
          <a:p>
            <a:pPr>
              <a:spcBef>
                <a:spcPct val="50000"/>
              </a:spcBef>
            </a:pPr>
            <a:r>
              <a:rPr lang="en-US" baseline="0" dirty="0"/>
              <a:t>(</a:t>
            </a:r>
            <a:r>
              <a:rPr lang="en-US" baseline="0" dirty="0" err="1" smtClean="0"/>
              <a:t>xw</a:t>
            </a:r>
            <a:r>
              <a:rPr lang="en-US" sz="800" dirty="0" err="1" smtClean="0"/>
              <a:t>min</a:t>
            </a:r>
            <a:r>
              <a:rPr lang="en-US" dirty="0" err="1" smtClean="0"/>
              <a:t>,</a:t>
            </a:r>
            <a:r>
              <a:rPr lang="en-US" baseline="0" dirty="0" err="1" smtClean="0"/>
              <a:t>yw</a:t>
            </a:r>
            <a:r>
              <a:rPr lang="en-US" sz="800" dirty="0" err="1" smtClean="0"/>
              <a:t>min</a:t>
            </a:r>
            <a:r>
              <a:rPr lang="en-US" baseline="0" dirty="0"/>
              <a:t>)</a:t>
            </a:r>
          </a:p>
        </p:txBody>
      </p:sp>
      <p:sp>
        <p:nvSpPr>
          <p:cNvPr id="81925" name="Text Box 6"/>
          <p:cNvSpPr txBox="1">
            <a:spLocks noChangeArrowheads="1"/>
          </p:cNvSpPr>
          <p:nvPr/>
        </p:nvSpPr>
        <p:spPr bwMode="auto">
          <a:xfrm>
            <a:off x="6172200" y="2819400"/>
            <a:ext cx="2286000" cy="369332"/>
          </a:xfrm>
          <a:prstGeom prst="rect">
            <a:avLst/>
          </a:prstGeom>
          <a:noFill/>
          <a:ln w="9525">
            <a:noFill/>
            <a:miter lim="800000"/>
            <a:headEnd/>
            <a:tailEnd/>
          </a:ln>
        </p:spPr>
        <p:txBody>
          <a:bodyPr>
            <a:spAutoFit/>
          </a:bodyPr>
          <a:lstStyle/>
          <a:p>
            <a:pPr>
              <a:spcBef>
                <a:spcPct val="50000"/>
              </a:spcBef>
            </a:pPr>
            <a:r>
              <a:rPr lang="en-US" baseline="0" dirty="0"/>
              <a:t>(</a:t>
            </a:r>
            <a:r>
              <a:rPr lang="en-US" baseline="0" dirty="0" err="1" smtClean="0"/>
              <a:t>xw</a:t>
            </a:r>
            <a:r>
              <a:rPr lang="en-US" sz="800" dirty="0" err="1" smtClean="0"/>
              <a:t>max</a:t>
            </a:r>
            <a:r>
              <a:rPr lang="en-US" dirty="0" err="1" smtClean="0"/>
              <a:t>,</a:t>
            </a:r>
            <a:r>
              <a:rPr lang="en-US" baseline="0" dirty="0" err="1" smtClean="0"/>
              <a:t>yw</a:t>
            </a:r>
            <a:r>
              <a:rPr lang="en-US" sz="800" dirty="0" err="1" smtClean="0"/>
              <a:t>max</a:t>
            </a:r>
            <a:r>
              <a:rPr lang="en-US" baseline="0" dirty="0"/>
              <a:t>)</a:t>
            </a:r>
          </a:p>
        </p:txBody>
      </p:sp>
      <p:sp>
        <p:nvSpPr>
          <p:cNvPr id="81926" name="Oval 7"/>
          <p:cNvSpPr>
            <a:spLocks noChangeArrowheads="1"/>
          </p:cNvSpPr>
          <p:nvPr/>
        </p:nvSpPr>
        <p:spPr bwMode="auto">
          <a:xfrm>
            <a:off x="4038600" y="4343400"/>
            <a:ext cx="152400" cy="152400"/>
          </a:xfrm>
          <a:prstGeom prst="ellipse">
            <a:avLst/>
          </a:prstGeom>
          <a:solidFill>
            <a:srgbClr val="0000FF"/>
          </a:solidFill>
          <a:ln w="9525">
            <a:solidFill>
              <a:schemeClr val="tx1"/>
            </a:solidFill>
            <a:miter lim="800000"/>
            <a:headEnd/>
            <a:tailEnd/>
          </a:ln>
        </p:spPr>
        <p:txBody>
          <a:bodyPr wrap="none" anchor="ctr"/>
          <a:lstStyle/>
          <a:p>
            <a:endParaRPr lang="en-US"/>
          </a:p>
        </p:txBody>
      </p:sp>
      <p:sp>
        <p:nvSpPr>
          <p:cNvPr id="81927" name="Text Box 8"/>
          <p:cNvSpPr txBox="1">
            <a:spLocks noChangeArrowheads="1"/>
          </p:cNvSpPr>
          <p:nvPr/>
        </p:nvSpPr>
        <p:spPr bwMode="auto">
          <a:xfrm>
            <a:off x="3810000" y="4495800"/>
            <a:ext cx="2286000" cy="457200"/>
          </a:xfrm>
          <a:prstGeom prst="rect">
            <a:avLst/>
          </a:prstGeom>
          <a:noFill/>
          <a:ln w="9525">
            <a:noFill/>
            <a:miter lim="800000"/>
            <a:headEnd/>
            <a:tailEnd/>
          </a:ln>
        </p:spPr>
        <p:txBody>
          <a:bodyPr>
            <a:spAutoFit/>
          </a:bodyPr>
          <a:lstStyle/>
          <a:p>
            <a:pPr>
              <a:spcBef>
                <a:spcPct val="50000"/>
              </a:spcBef>
            </a:pPr>
            <a:r>
              <a:rPr lang="en-US" baseline="0" dirty="0"/>
              <a:t>(</a:t>
            </a:r>
            <a:r>
              <a:rPr lang="en-US" baseline="0" dirty="0" err="1"/>
              <a:t>x,y</a:t>
            </a:r>
            <a:r>
              <a:rPr lang="en-US" baseline="0" dirty="0"/>
              <a:t>)</a:t>
            </a:r>
            <a:endParaRPr lang="en-US" dirty="0"/>
          </a:p>
        </p:txBody>
      </p:sp>
      <p:sp>
        <p:nvSpPr>
          <p:cNvPr id="81928" name="Rectangle 9"/>
          <p:cNvSpPr>
            <a:spLocks noChangeArrowheads="1"/>
          </p:cNvSpPr>
          <p:nvPr/>
        </p:nvSpPr>
        <p:spPr bwMode="auto">
          <a:xfrm>
            <a:off x="2209800" y="3352800"/>
            <a:ext cx="4191000" cy="2209800"/>
          </a:xfrm>
          <a:prstGeom prst="rect">
            <a:avLst/>
          </a:prstGeom>
          <a:noFill/>
          <a:ln w="254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a:t>
            </a:r>
            <a:br>
              <a:rPr lang="en-US" altLang="ko-KR" dirty="0" smtClean="0">
                <a:latin typeface="Times New Roman" pitchFamily="18" charset="0"/>
                <a:ea typeface="굴림" pitchFamily="50" charset="-127"/>
                <a:cs typeface="Times New Roman" pitchFamily="18" charset="0"/>
              </a:rPr>
            </a:br>
            <a:r>
              <a:rPr lang="en-US" dirty="0" smtClean="0">
                <a:solidFill>
                  <a:srgbClr val="FF0000"/>
                </a:solidFill>
                <a:latin typeface="Times New Roman" pitchFamily="18" charset="0"/>
                <a:cs typeface="Times New Roman" pitchFamily="18" charset="0"/>
              </a:rPr>
              <a:t> Sutherland-</a:t>
            </a:r>
            <a:r>
              <a:rPr lang="en-US" dirty="0" err="1" smtClean="0">
                <a:solidFill>
                  <a:srgbClr val="FF0000"/>
                </a:solidFill>
                <a:latin typeface="Times New Roman" pitchFamily="18" charset="0"/>
                <a:cs typeface="Times New Roman" pitchFamily="18" charset="0"/>
              </a:rPr>
              <a:t>Hodgman</a:t>
            </a:r>
            <a:endParaRPr lang="en-US" dirty="0"/>
          </a:p>
        </p:txBody>
      </p:sp>
      <p:pic>
        <p:nvPicPr>
          <p:cNvPr id="172034" name="Picture 2"/>
          <p:cNvPicPr>
            <a:picLocks noGrp="1" noChangeAspect="1" noChangeArrowheads="1"/>
          </p:cNvPicPr>
          <p:nvPr>
            <p:ph idx="1"/>
          </p:nvPr>
        </p:nvPicPr>
        <p:blipFill>
          <a:blip r:embed="rId2" cstate="print"/>
          <a:srcRect/>
          <a:stretch>
            <a:fillRect/>
          </a:stretch>
        </p:blipFill>
        <p:spPr bwMode="auto">
          <a:xfrm>
            <a:off x="609600" y="1524000"/>
            <a:ext cx="78486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89" name="Rectangle 173"/>
          <p:cNvSpPr>
            <a:spLocks noChangeArrowheads="1"/>
          </p:cNvSpPr>
          <p:nvPr/>
        </p:nvSpPr>
        <p:spPr bwMode="auto">
          <a:xfrm>
            <a:off x="1384300" y="3121025"/>
            <a:ext cx="1612900" cy="1152525"/>
          </a:xfrm>
          <a:prstGeom prst="rect">
            <a:avLst/>
          </a:prstGeom>
          <a:solidFill>
            <a:srgbClr val="FF0000">
              <a:alpha val="50195"/>
            </a:srgbClr>
          </a:solidFill>
          <a:ln w="9525">
            <a:noFill/>
            <a:miter lim="800000"/>
            <a:headEnd/>
            <a:tailEnd/>
          </a:ln>
          <a:effectLst/>
        </p:spPr>
        <p:txBody>
          <a:bodyPr wrap="none" anchor="ctr"/>
          <a:lstStyle/>
          <a:p>
            <a:endParaRPr lang="he-IL"/>
          </a:p>
        </p:txBody>
      </p:sp>
      <p:graphicFrame>
        <p:nvGraphicFramePr>
          <p:cNvPr id="35064" name="Group 248"/>
          <p:cNvGraphicFramePr>
            <a:graphicFrameLocks noGrp="1"/>
          </p:cNvGraphicFramePr>
          <p:nvPr/>
        </p:nvGraphicFramePr>
        <p:xfrm>
          <a:off x="625475" y="2746375"/>
          <a:ext cx="7969250" cy="3414715"/>
        </p:xfrm>
        <a:graphic>
          <a:graphicData uri="http://schemas.openxmlformats.org/drawingml/2006/table">
            <a:tbl>
              <a:tblPr/>
              <a:tblGrid>
                <a:gridCol w="773113"/>
                <a:gridCol w="1579562"/>
                <a:gridCol w="1897063"/>
                <a:gridCol w="1898650"/>
                <a:gridCol w="1820862"/>
              </a:tblGrid>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Left Clipper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Right Clipper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Bottom Clipper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Top Clipper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(in-in)&gt;{2}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(in-out)&gt;{2’}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[2,2’]</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:(in-in)&gt;</a:t>
                      </a: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(out-in)&gt;{3’,1}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[2’,3’]</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:(in-in)&gt;</a:t>
                      </a:r>
                      <a:r>
                        <a:rPr kumimoji="0" lang="en-US" sz="16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[2’,3’]</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:(in-out)&gt;</a:t>
                      </a: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[3’,1]</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:(in-in)&gt;</a:t>
                      </a:r>
                      <a:r>
                        <a:rPr kumimoji="0" lang="en-US" sz="16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[3’,1]</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:(out-out)&gt;</a:t>
                      </a:r>
                      <a:r>
                        <a:rPr kumimoji="0" lang="en-US" sz="1600" b="0"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[1,2]</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:(in-in)&gt;</a:t>
                      </a: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[1,2]</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:(out-in)&gt;</a:t>
                      </a:r>
                      <a:r>
                        <a:rPr kumimoji="0" lang="en-US" sz="16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[2”,1’]</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:(in-in)&gt;</a:t>
                      </a:r>
                      <a:r>
                        <a:rPr kumimoji="0" lang="en-US" sz="16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[2,2’]</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:(in-in)&gt;</a:t>
                      </a: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[1’,2]</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:(in-in)&gt;</a:t>
                      </a: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[2,2’]</a:t>
                      </a:r>
                      <a:r>
                        <a:rPr kumimoji="0" lang="en-US" sz="1600" b="0" i="0" u="none" strike="noStrike" cap="none" normalizeH="0" baseline="0" smtClean="0">
                          <a:ln>
                            <a:noFill/>
                          </a:ln>
                          <a:solidFill>
                            <a:schemeClr val="tx1"/>
                          </a:solidFill>
                          <a:effectLst/>
                          <a:latin typeface="Arial" charset="0"/>
                          <a:cs typeface="Arial" charset="0"/>
                          <a:sym typeface="Wingdings" pitchFamily="2" charset="2"/>
                        </a:rPr>
                        <a:t>:(in-in)&gt;</a:t>
                      </a: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[2’,2”]</a:t>
                      </a:r>
                      <a:r>
                        <a:rPr kumimoji="0" lang="en-US" sz="1600" b="0" i="0" u="none" strike="noStrike" cap="none" normalizeH="0" baseline="0" dirty="0" smtClean="0">
                          <a:ln>
                            <a:noFill/>
                          </a:ln>
                          <a:solidFill>
                            <a:schemeClr val="tx1"/>
                          </a:solidFill>
                          <a:effectLst/>
                          <a:latin typeface="Arial" charset="0"/>
                          <a:cs typeface="Arial" charset="0"/>
                          <a:sym typeface="Wingdings" pitchFamily="2" charset="2"/>
                        </a:rPr>
                        <a:t>:(in-in)&gt;</a:t>
                      </a:r>
                      <a:r>
                        <a:rPr kumimoji="0" lang="en-US" sz="16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055" name="Rectangle 239"/>
          <p:cNvSpPr>
            <a:spLocks noChangeArrowheads="1"/>
          </p:cNvSpPr>
          <p:nvPr/>
        </p:nvSpPr>
        <p:spPr bwMode="auto">
          <a:xfrm>
            <a:off x="2997200" y="3543300"/>
            <a:ext cx="1882775" cy="1498600"/>
          </a:xfrm>
          <a:prstGeom prst="rect">
            <a:avLst/>
          </a:prstGeom>
          <a:solidFill>
            <a:srgbClr val="FF0000">
              <a:alpha val="50195"/>
            </a:srgbClr>
          </a:solidFill>
          <a:ln w="9525">
            <a:noFill/>
            <a:miter lim="800000"/>
            <a:headEnd/>
            <a:tailEnd/>
          </a:ln>
          <a:effectLst/>
        </p:spPr>
        <p:txBody>
          <a:bodyPr wrap="none" anchor="ctr"/>
          <a:lstStyle/>
          <a:p>
            <a:endParaRPr lang="he-IL"/>
          </a:p>
        </p:txBody>
      </p:sp>
      <p:sp>
        <p:nvSpPr>
          <p:cNvPr id="35057" name="Rectangle 241"/>
          <p:cNvSpPr>
            <a:spLocks noChangeArrowheads="1"/>
          </p:cNvSpPr>
          <p:nvPr/>
        </p:nvSpPr>
        <p:spPr bwMode="auto">
          <a:xfrm>
            <a:off x="4879975" y="3889375"/>
            <a:ext cx="1919288" cy="1536700"/>
          </a:xfrm>
          <a:prstGeom prst="rect">
            <a:avLst/>
          </a:prstGeom>
          <a:solidFill>
            <a:srgbClr val="FF0000">
              <a:alpha val="50195"/>
            </a:srgbClr>
          </a:solidFill>
          <a:ln w="9525">
            <a:noFill/>
            <a:miter lim="800000"/>
            <a:headEnd/>
            <a:tailEnd/>
          </a:ln>
          <a:effectLst/>
        </p:spPr>
        <p:txBody>
          <a:bodyPr wrap="none" anchor="ctr"/>
          <a:lstStyle/>
          <a:p>
            <a:endParaRPr lang="he-IL"/>
          </a:p>
        </p:txBody>
      </p:sp>
      <p:sp>
        <p:nvSpPr>
          <p:cNvPr id="35058" name="Rectangle 242"/>
          <p:cNvSpPr>
            <a:spLocks noChangeArrowheads="1"/>
          </p:cNvSpPr>
          <p:nvPr/>
        </p:nvSpPr>
        <p:spPr bwMode="auto">
          <a:xfrm>
            <a:off x="6761163" y="4657725"/>
            <a:ext cx="1843087" cy="1498600"/>
          </a:xfrm>
          <a:prstGeom prst="rect">
            <a:avLst/>
          </a:prstGeom>
          <a:solidFill>
            <a:srgbClr val="FF0000">
              <a:alpha val="50195"/>
            </a:srgbClr>
          </a:solidFill>
          <a:ln w="9525">
            <a:noFill/>
            <a:miter lim="800000"/>
            <a:headEnd/>
            <a:tailEnd/>
          </a:ln>
          <a:effectLst/>
        </p:spPr>
        <p:txBody>
          <a:bodyPr wrap="none" anchor="ctr"/>
          <a:lstStyle/>
          <a:p>
            <a:endParaRPr lang="he-IL"/>
          </a:p>
        </p:txBody>
      </p:sp>
      <p:sp>
        <p:nvSpPr>
          <p:cNvPr id="32" name="Title 1"/>
          <p:cNvSpPr txBox="1">
            <a:spLocks/>
          </p:cNvSpPr>
          <p:nvPr/>
        </p:nvSpPr>
        <p:spPr>
          <a:xfrm>
            <a:off x="1752600" y="457200"/>
            <a:ext cx="70104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2200" b="1" i="0" u="none" strike="noStrike" kern="1200" cap="none" spc="0" normalizeH="0" baseline="0" noProof="0" dirty="0" smtClean="0">
                <a:ln>
                  <a:noFill/>
                </a:ln>
                <a:solidFill>
                  <a:schemeClr val="tx1"/>
                </a:solidFill>
                <a:effectLst/>
                <a:uLnTx/>
                <a:uFillTx/>
                <a:latin typeface="Times New Roman" pitchFamily="18" charset="0"/>
                <a:ea typeface="굴림" pitchFamily="50" charset="-127"/>
                <a:cs typeface="Times New Roman" pitchFamily="18" charset="0"/>
              </a:rPr>
              <a:t>Polygon Clipping: </a:t>
            </a:r>
            <a:r>
              <a:rPr kumimoji="0" lang="en-US" sz="22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Sutherland-</a:t>
            </a:r>
            <a:r>
              <a:rPr kumimoji="0" lang="en-US" sz="2200" b="1"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Hodgman</a:t>
            </a:r>
            <a:endParaRPr kumimoji="0" lang="en-US" sz="2200" b="1" i="0" u="none" strike="noStrike" kern="1200" cap="none" spc="0" normalizeH="0" baseline="0" noProof="0" dirty="0">
              <a:ln>
                <a:noFill/>
              </a:ln>
              <a:solidFill>
                <a:schemeClr val="tx1"/>
              </a:solidFill>
              <a:effectLst/>
              <a:uLnTx/>
              <a:uFillTx/>
              <a:latin typeface="Cambria" pitchFamily="18" charset="0"/>
              <a:ea typeface="+mj-ea"/>
              <a:cs typeface="+mj-cs"/>
            </a:endParaRPr>
          </a:p>
        </p:txBody>
      </p:sp>
      <p:pic>
        <p:nvPicPr>
          <p:cNvPr id="174082" name="Picture 2"/>
          <p:cNvPicPr>
            <a:picLocks noChangeAspect="1" noChangeArrowheads="1"/>
          </p:cNvPicPr>
          <p:nvPr/>
        </p:nvPicPr>
        <p:blipFill>
          <a:blip r:embed="rId2" cstate="print"/>
          <a:srcRect/>
          <a:stretch>
            <a:fillRect/>
          </a:stretch>
        </p:blipFill>
        <p:spPr bwMode="auto">
          <a:xfrm>
            <a:off x="2209800" y="914400"/>
            <a:ext cx="3962400" cy="1752600"/>
          </a:xfrm>
          <a:prstGeom prst="rect">
            <a:avLst/>
          </a:prstGeom>
          <a:noFill/>
          <a:ln w="9525">
            <a:noFill/>
            <a:miter lim="800000"/>
            <a:headEnd/>
            <a:tailEnd/>
          </a:ln>
        </p:spPr>
      </p:pic>
      <p:sp>
        <p:nvSpPr>
          <p:cNvPr id="34" name="Slide Number Placeholder 33"/>
          <p:cNvSpPr>
            <a:spLocks noGrp="1"/>
          </p:cNvSpPr>
          <p:nvPr>
            <p:ph type="sldNum" sz="quarter" idx="12"/>
          </p:nvPr>
        </p:nvSpPr>
        <p:spPr/>
        <p:txBody>
          <a:bodyPr/>
          <a:lstStyle/>
          <a:p>
            <a:fld id="{68F82A5B-10F6-41ED-9A2B-03224D407F06}"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989"/>
                                        </p:tgtEl>
                                        <p:attrNameLst>
                                          <p:attrName>style.visibility</p:attrName>
                                        </p:attrNameLst>
                                      </p:cBhvr>
                                      <p:to>
                                        <p:strVal val="visible"/>
                                      </p:to>
                                    </p:set>
                                    <p:animEffect transition="in" filter="blinds(horizontal)">
                                      <p:cBhvr>
                                        <p:cTn id="7" dur="500"/>
                                        <p:tgtEl>
                                          <p:spTgt spid="34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55"/>
                                        </p:tgtEl>
                                        <p:attrNameLst>
                                          <p:attrName>style.visibility</p:attrName>
                                        </p:attrNameLst>
                                      </p:cBhvr>
                                      <p:to>
                                        <p:strVal val="visible"/>
                                      </p:to>
                                    </p:set>
                                    <p:animEffect transition="in" filter="blinds(horizontal)">
                                      <p:cBhvr>
                                        <p:cTn id="12" dur="500"/>
                                        <p:tgtEl>
                                          <p:spTgt spid="35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057"/>
                                        </p:tgtEl>
                                        <p:attrNameLst>
                                          <p:attrName>style.visibility</p:attrName>
                                        </p:attrNameLst>
                                      </p:cBhvr>
                                      <p:to>
                                        <p:strVal val="visible"/>
                                      </p:to>
                                    </p:set>
                                    <p:animEffect transition="in" filter="blinds(horizontal)">
                                      <p:cBhvr>
                                        <p:cTn id="17" dur="500"/>
                                        <p:tgtEl>
                                          <p:spTgt spid="350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058"/>
                                        </p:tgtEl>
                                        <p:attrNameLst>
                                          <p:attrName>style.visibility</p:attrName>
                                        </p:attrNameLst>
                                      </p:cBhvr>
                                      <p:to>
                                        <p:strVal val="visible"/>
                                      </p:to>
                                    </p:set>
                                    <p:animEffect transition="in" filter="blinds(horizontal)">
                                      <p:cBhvr>
                                        <p:cTn id="22" dur="500"/>
                                        <p:tgtEl>
                                          <p:spTgt spid="3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89" grpId="0" animBg="1"/>
      <p:bldP spid="35055" grpId="0" animBg="1"/>
      <p:bldP spid="35057" grpId="0" animBg="1"/>
      <p:bldP spid="3505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 : </a:t>
            </a:r>
            <a:r>
              <a:rPr lang="en-US" dirty="0" smtClean="0">
                <a:solidFill>
                  <a:srgbClr val="FF0000"/>
                </a:solidFill>
                <a:latin typeface="Times New Roman" pitchFamily="18" charset="0"/>
                <a:cs typeface="Times New Roman" pitchFamily="18" charset="0"/>
              </a:rPr>
              <a:t>Sutherland-</a:t>
            </a:r>
            <a:r>
              <a:rPr lang="en-US" dirty="0" err="1" smtClean="0">
                <a:solidFill>
                  <a:srgbClr val="FF0000"/>
                </a:solidFill>
                <a:latin typeface="Times New Roman" pitchFamily="18" charset="0"/>
                <a:cs typeface="Times New Roman" pitchFamily="18" charset="0"/>
              </a:rPr>
              <a:t>Hodgman</a:t>
            </a:r>
            <a:endParaRPr lang="en-US" dirty="0"/>
          </a:p>
        </p:txBody>
      </p:sp>
      <p:pic>
        <p:nvPicPr>
          <p:cNvPr id="173058" name="Picture 2"/>
          <p:cNvPicPr>
            <a:picLocks noChangeAspect="1" noChangeArrowheads="1"/>
          </p:cNvPicPr>
          <p:nvPr/>
        </p:nvPicPr>
        <p:blipFill>
          <a:blip r:embed="rId2" cstate="print"/>
          <a:srcRect/>
          <a:stretch>
            <a:fillRect/>
          </a:stretch>
        </p:blipFill>
        <p:spPr bwMode="auto">
          <a:xfrm>
            <a:off x="1524000" y="1219200"/>
            <a:ext cx="6400800" cy="50476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09600"/>
          </a:xfrm>
        </p:spPr>
        <p:txBody>
          <a:bodyPr/>
          <a:lstStyle/>
          <a:p>
            <a:r>
              <a:rPr lang="en-US" altLang="ko-KR" dirty="0" smtClean="0">
                <a:latin typeface="Times New Roman" pitchFamily="18" charset="0"/>
                <a:ea typeface="굴림" pitchFamily="50" charset="-127"/>
                <a:cs typeface="Times New Roman" pitchFamily="18" charset="0"/>
              </a:rPr>
              <a:t>Polygon Clipping: </a:t>
            </a:r>
            <a:r>
              <a:rPr lang="en-US" dirty="0" smtClean="0">
                <a:solidFill>
                  <a:srgbClr val="FF0000"/>
                </a:solidFill>
                <a:latin typeface="Times New Roman" pitchFamily="18" charset="0"/>
                <a:cs typeface="Times New Roman" pitchFamily="18" charset="0"/>
              </a:rPr>
              <a:t>Sutherland-</a:t>
            </a:r>
            <a:r>
              <a:rPr lang="en-US" dirty="0" err="1" smtClean="0">
                <a:solidFill>
                  <a:srgbClr val="FF0000"/>
                </a:solidFill>
                <a:latin typeface="Times New Roman" pitchFamily="18" charset="0"/>
                <a:cs typeface="Times New Roman" pitchFamily="18" charset="0"/>
              </a:rPr>
              <a:t>Hodgman</a:t>
            </a:r>
            <a:endParaRPr lang="en-US" dirty="0"/>
          </a:p>
        </p:txBody>
      </p:sp>
      <p:sp>
        <p:nvSpPr>
          <p:cNvPr id="4" name="Content Placeholder 3"/>
          <p:cNvSpPr>
            <a:spLocks noGrp="1"/>
          </p:cNvSpPr>
          <p:nvPr>
            <p:ph idx="1"/>
          </p:nvPr>
        </p:nvSpPr>
        <p:spPr>
          <a:xfrm>
            <a:off x="381000" y="1524000"/>
            <a:ext cx="8382000" cy="4495800"/>
          </a:xfrm>
        </p:spPr>
        <p:txBody>
          <a:bodyPr>
            <a:normAutofit/>
          </a:bodyPr>
          <a:lstStyle/>
          <a:p>
            <a:pPr algn="just"/>
            <a:r>
              <a:rPr lang="en-US" sz="2000" dirty="0" smtClean="0">
                <a:solidFill>
                  <a:srgbClr val="FF0000"/>
                </a:solidFill>
                <a:latin typeface="Times New Roman" pitchFamily="18" charset="0"/>
                <a:cs typeface="Times New Roman" pitchFamily="18" charset="0"/>
              </a:rPr>
              <a:t>Example</a:t>
            </a:r>
          </a:p>
          <a:p>
            <a:pPr algn="just"/>
            <a:r>
              <a:rPr lang="en-US" sz="2000" dirty="0" smtClean="0">
                <a:latin typeface="Times New Roman" pitchFamily="18" charset="0"/>
                <a:cs typeface="Times New Roman" pitchFamily="18" charset="0"/>
              </a:rPr>
              <a:t>Illustrate the </a:t>
            </a:r>
            <a:r>
              <a:rPr lang="en-US" sz="2000" dirty="0" smtClean="0">
                <a:solidFill>
                  <a:srgbClr val="FF0000"/>
                </a:solidFill>
                <a:latin typeface="Times New Roman" pitchFamily="18" charset="0"/>
                <a:cs typeface="Times New Roman" pitchFamily="18" charset="0"/>
              </a:rPr>
              <a:t>Sutherland-</a:t>
            </a:r>
            <a:r>
              <a:rPr lang="en-US" sz="2000" dirty="0" err="1" smtClean="0">
                <a:solidFill>
                  <a:srgbClr val="FF0000"/>
                </a:solidFill>
                <a:latin typeface="Times New Roman" pitchFamily="18" charset="0"/>
                <a:cs typeface="Times New Roman" pitchFamily="18" charset="0"/>
              </a:rPr>
              <a:t>Hodgman</a:t>
            </a:r>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algorithm for clipping the polygon P</a:t>
            </a:r>
            <a:r>
              <a:rPr lang="en-US" sz="1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 against a rectangular window ABCD.</a:t>
            </a:r>
          </a:p>
          <a:p>
            <a:pPr algn="just"/>
            <a:endParaRPr lang="en-US" sz="20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2286000" y="2743200"/>
            <a:ext cx="5010150" cy="3212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altLang="ko-KR" dirty="0" smtClean="0">
                <a:latin typeface="Times New Roman" pitchFamily="18" charset="0"/>
                <a:ea typeface="굴림" pitchFamily="50" charset="-127"/>
                <a:cs typeface="Times New Roman" pitchFamily="18" charset="0"/>
              </a:rPr>
              <a:t>Polygon Clipping: </a:t>
            </a:r>
            <a:r>
              <a:rPr lang="en-US" dirty="0" smtClean="0">
                <a:solidFill>
                  <a:srgbClr val="FF0000"/>
                </a:solidFill>
                <a:latin typeface="Times New Roman" pitchFamily="18" charset="0"/>
                <a:cs typeface="Times New Roman" pitchFamily="18" charset="0"/>
              </a:rPr>
              <a:t>Sutherland-</a:t>
            </a:r>
            <a:r>
              <a:rPr lang="en-US" dirty="0" err="1" smtClean="0">
                <a:solidFill>
                  <a:srgbClr val="FF0000"/>
                </a:solidFill>
                <a:latin typeface="Times New Roman" pitchFamily="18" charset="0"/>
                <a:cs typeface="Times New Roman" pitchFamily="18" charset="0"/>
              </a:rPr>
              <a:t>Hodgman</a:t>
            </a:r>
            <a:endParaRPr lang="en-US" dirty="0"/>
          </a:p>
        </p:txBody>
      </p:sp>
      <p:sp>
        <p:nvSpPr>
          <p:cNvPr id="5" name="Content Placeholder 4"/>
          <p:cNvSpPr>
            <a:spLocks noGrp="1"/>
          </p:cNvSpPr>
          <p:nvPr>
            <p:ph idx="1"/>
          </p:nvPr>
        </p:nvSpPr>
        <p:spPr>
          <a:xfrm>
            <a:off x="457200" y="1447800"/>
            <a:ext cx="8001000" cy="4495800"/>
          </a:xfrm>
        </p:spPr>
        <p:txBody>
          <a:bodyPr/>
          <a:lstStyle/>
          <a:p>
            <a:pPr algn="just"/>
            <a:r>
              <a:rPr lang="en-US" sz="2000" dirty="0" smtClean="0">
                <a:solidFill>
                  <a:srgbClr val="FF0000"/>
                </a:solidFill>
                <a:latin typeface="Times New Roman" pitchFamily="18" charset="0"/>
                <a:cs typeface="Times New Roman" pitchFamily="18" charset="0"/>
              </a:rPr>
              <a:t>Example</a:t>
            </a:r>
          </a:p>
          <a:p>
            <a:pPr algn="just"/>
            <a:r>
              <a:rPr lang="en-US" sz="2000" dirty="0" smtClean="0">
                <a:latin typeface="Times New Roman" pitchFamily="18" charset="0"/>
                <a:cs typeface="Times New Roman" pitchFamily="18" charset="0"/>
              </a:rPr>
              <a:t>Illustrate the </a:t>
            </a:r>
            <a:r>
              <a:rPr lang="en-US" sz="2000" dirty="0" smtClean="0">
                <a:solidFill>
                  <a:srgbClr val="FF0000"/>
                </a:solidFill>
                <a:latin typeface="Times New Roman" pitchFamily="18" charset="0"/>
                <a:cs typeface="Times New Roman" pitchFamily="18" charset="0"/>
              </a:rPr>
              <a:t>Sutherland-</a:t>
            </a:r>
            <a:r>
              <a:rPr lang="en-US" sz="2000" dirty="0" err="1" smtClean="0">
                <a:solidFill>
                  <a:srgbClr val="FF0000"/>
                </a:solidFill>
                <a:latin typeface="Times New Roman" pitchFamily="18" charset="0"/>
                <a:cs typeface="Times New Roman" pitchFamily="18" charset="0"/>
              </a:rPr>
              <a:t>Hodgman</a:t>
            </a:r>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algorithm for clipping the polygon P</a:t>
            </a:r>
            <a:r>
              <a:rPr lang="en-US" sz="1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7</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8</a:t>
            </a:r>
            <a:r>
              <a:rPr lang="en-US" sz="2000" dirty="0" smtClean="0">
                <a:latin typeface="Times New Roman" pitchFamily="18" charset="0"/>
                <a:cs typeface="Times New Roman" pitchFamily="18" charset="0"/>
              </a:rPr>
              <a:t> P</a:t>
            </a:r>
            <a:r>
              <a:rPr lang="en-US" sz="1000" dirty="0" smtClean="0">
                <a:latin typeface="Times New Roman" pitchFamily="18" charset="0"/>
                <a:cs typeface="Times New Roman" pitchFamily="18" charset="0"/>
              </a:rPr>
              <a:t>9</a:t>
            </a:r>
            <a:r>
              <a:rPr lang="en-US" sz="2000" dirty="0" smtClean="0">
                <a:latin typeface="Times New Roman" pitchFamily="18" charset="0"/>
                <a:cs typeface="Times New Roman" pitchFamily="18" charset="0"/>
              </a:rPr>
              <a:t> against a rectangular window ABCD</a:t>
            </a:r>
            <a:r>
              <a:rPr lang="en-US" dirty="0" smtClean="0">
                <a:latin typeface="Times New Roman" pitchFamily="18" charset="0"/>
                <a:cs typeface="Times New Roman" pitchFamily="18" charset="0"/>
              </a:rPr>
              <a:t>.</a:t>
            </a:r>
          </a:p>
          <a:p>
            <a:endParaRPr lang="en-US" dirty="0" smtClean="0"/>
          </a:p>
          <a:p>
            <a:endParaRPr lang="en-US" dirty="0"/>
          </a:p>
        </p:txBody>
      </p:sp>
      <p:pic>
        <p:nvPicPr>
          <p:cNvPr id="7" name="Picture 2"/>
          <p:cNvPicPr>
            <a:picLocks noChangeAspect="1" noChangeArrowheads="1"/>
          </p:cNvPicPr>
          <p:nvPr/>
        </p:nvPicPr>
        <p:blipFill>
          <a:blip r:embed="rId2" cstate="print"/>
          <a:srcRect/>
          <a:stretch>
            <a:fillRect/>
          </a:stretch>
        </p:blipFill>
        <p:spPr bwMode="auto">
          <a:xfrm>
            <a:off x="1600200" y="2743200"/>
            <a:ext cx="54864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543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05800" cy="4495800"/>
          </a:xfrm>
        </p:spPr>
        <p:txBody>
          <a:bodyPr/>
          <a:lstStyle/>
          <a:p>
            <a:pPr marL="457200" indent="-457200" algn="just">
              <a:spcBef>
                <a:spcPct val="50000"/>
              </a:spcBef>
              <a:buNone/>
              <a:defRPr/>
            </a:pPr>
            <a:r>
              <a:rPr lang="en-US" sz="2000" i="1" dirty="0" smtClean="0">
                <a:solidFill>
                  <a:schemeClr val="tx1">
                    <a:lumMod val="95000"/>
                    <a:lumOff val="5000"/>
                  </a:schemeClr>
                </a:solidFill>
                <a:latin typeface="Times New Roman" pitchFamily="18" charset="0"/>
                <a:cs typeface="Times New Roman" pitchFamily="18" charset="0"/>
              </a:rPr>
              <a:t>Viewing transformation</a:t>
            </a:r>
            <a:r>
              <a:rPr lang="en-US" sz="2000" dirty="0" smtClean="0">
                <a:solidFill>
                  <a:schemeClr val="tx1">
                    <a:lumMod val="95000"/>
                    <a:lumOff val="5000"/>
                  </a:schemeClr>
                </a:solidFill>
                <a:latin typeface="Times New Roman" pitchFamily="18" charset="0"/>
                <a:cs typeface="Times New Roman" pitchFamily="18" charset="0"/>
              </a:rPr>
              <a:t> is the mapping of a part of a world-coordinate scene to device coordinates.</a:t>
            </a:r>
          </a:p>
          <a:p>
            <a:pPr marL="457200" indent="-457200" algn="just">
              <a:spcBef>
                <a:spcPct val="50000"/>
              </a:spcBef>
              <a:buNone/>
              <a:defRPr/>
            </a:pPr>
            <a:r>
              <a:rPr lang="en-US" sz="2000" dirty="0" smtClean="0">
                <a:solidFill>
                  <a:schemeClr val="tx1">
                    <a:lumMod val="95000"/>
                    <a:lumOff val="5000"/>
                  </a:schemeClr>
                </a:solidFill>
                <a:latin typeface="Times New Roman" pitchFamily="18" charset="0"/>
                <a:cs typeface="Times New Roman" pitchFamily="18" charset="0"/>
              </a:rPr>
              <a:t>In 2D (two dimensional) viewing transformation is simply referred as the </a:t>
            </a:r>
            <a:r>
              <a:rPr lang="en-US" sz="2000" i="1" dirty="0" smtClean="0">
                <a:solidFill>
                  <a:schemeClr val="tx1">
                    <a:lumMod val="95000"/>
                    <a:lumOff val="5000"/>
                  </a:schemeClr>
                </a:solidFill>
                <a:latin typeface="Times New Roman" pitchFamily="18" charset="0"/>
                <a:cs typeface="Times New Roman" pitchFamily="18" charset="0"/>
              </a:rPr>
              <a:t>window-to-viewport transformation </a:t>
            </a:r>
            <a:r>
              <a:rPr lang="en-US" sz="2000" dirty="0" smtClean="0">
                <a:solidFill>
                  <a:schemeClr val="tx1">
                    <a:lumMod val="95000"/>
                    <a:lumOff val="5000"/>
                  </a:schemeClr>
                </a:solidFill>
                <a:latin typeface="Times New Roman" pitchFamily="18" charset="0"/>
                <a:cs typeface="Times New Roman" pitchFamily="18" charset="0"/>
              </a:rPr>
              <a:t>or the </a:t>
            </a:r>
            <a:r>
              <a:rPr lang="en-US" sz="2000" i="1" dirty="0" smtClean="0">
                <a:solidFill>
                  <a:schemeClr val="tx1">
                    <a:lumMod val="95000"/>
                    <a:lumOff val="5000"/>
                  </a:schemeClr>
                </a:solidFill>
                <a:latin typeface="Times New Roman" pitchFamily="18" charset="0"/>
                <a:cs typeface="Times New Roman" pitchFamily="18" charset="0"/>
              </a:rPr>
              <a:t>windowing transformation</a:t>
            </a:r>
            <a:r>
              <a:rPr lang="en-US" sz="2000" dirty="0" smtClean="0">
                <a:solidFill>
                  <a:schemeClr val="tx1">
                    <a:lumMod val="95000"/>
                    <a:lumOff val="5000"/>
                  </a:schemeClr>
                </a:solidFill>
                <a:latin typeface="Times New Roman" pitchFamily="18" charset="0"/>
                <a:cs typeface="Times New Roman" pitchFamily="18" charset="0"/>
              </a:rPr>
              <a:t>.</a:t>
            </a:r>
          </a:p>
          <a:p>
            <a:pPr marL="457200" indent="-457200" algn="just">
              <a:spcBef>
                <a:spcPct val="50000"/>
              </a:spcBef>
              <a:buNone/>
              <a:defRPr/>
            </a:pPr>
            <a:r>
              <a:rPr lang="en-US" sz="2000" dirty="0" smtClean="0">
                <a:solidFill>
                  <a:schemeClr val="tx1">
                    <a:lumMod val="95000"/>
                    <a:lumOff val="5000"/>
                  </a:schemeClr>
                </a:solidFill>
                <a:latin typeface="Times New Roman" pitchFamily="18" charset="0"/>
                <a:cs typeface="Times New Roman" pitchFamily="18" charset="0"/>
              </a:rPr>
              <a:t>Mapping a window onto a viewport involves converting from one coordinate system to another.</a:t>
            </a:r>
          </a:p>
          <a:p>
            <a:pPr marL="457200" indent="-457200" algn="just">
              <a:spcBef>
                <a:spcPct val="50000"/>
              </a:spcBef>
              <a:buNone/>
              <a:defRPr/>
            </a:pPr>
            <a:r>
              <a:rPr lang="en-US" sz="2000" dirty="0" smtClean="0">
                <a:solidFill>
                  <a:schemeClr val="tx1">
                    <a:lumMod val="95000"/>
                    <a:lumOff val="5000"/>
                  </a:schemeClr>
                </a:solidFill>
                <a:latin typeface="Times New Roman" pitchFamily="18" charset="0"/>
                <a:cs typeface="Times New Roman" pitchFamily="18" charset="0"/>
              </a:rPr>
              <a:t>If the window and viewport are in standard position, this just </a:t>
            </a:r>
          </a:p>
          <a:p>
            <a:pPr marL="1371600" lvl="2" indent="-457200" algn="just">
              <a:spcBef>
                <a:spcPct val="50000"/>
              </a:spcBef>
              <a:buFont typeface="Wingdings" pitchFamily="2" charset="2"/>
              <a:buChar char="Ø"/>
              <a:defRPr/>
            </a:pPr>
            <a:r>
              <a:rPr lang="en-US" dirty="0" smtClean="0">
                <a:solidFill>
                  <a:schemeClr val="tx1">
                    <a:lumMod val="95000"/>
                    <a:lumOff val="5000"/>
                  </a:schemeClr>
                </a:solidFill>
                <a:latin typeface="Times New Roman" pitchFamily="18" charset="0"/>
                <a:cs typeface="Times New Roman" pitchFamily="18" charset="0"/>
              </a:rPr>
              <a:t>involves translation and scaling.</a:t>
            </a:r>
          </a:p>
          <a:p>
            <a:pPr marL="1371600" lvl="2" indent="-457200" algn="just">
              <a:spcBef>
                <a:spcPct val="50000"/>
              </a:spcBef>
              <a:buFont typeface="Wingdings" pitchFamily="2" charset="2"/>
              <a:buChar char="Ø"/>
              <a:defRPr/>
            </a:pPr>
            <a:r>
              <a:rPr lang="en-US" dirty="0" smtClean="0">
                <a:solidFill>
                  <a:schemeClr val="tx1">
                    <a:lumMod val="95000"/>
                    <a:lumOff val="5000"/>
                  </a:schemeClr>
                </a:solidFill>
                <a:latin typeface="Times New Roman" pitchFamily="18" charset="0"/>
                <a:cs typeface="Times New Roman" pitchFamily="18" charset="0"/>
              </a:rPr>
              <a:t>if the window and/or viewport are not in standard, then extra transformation which is rotation is required. </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pic>
        <p:nvPicPr>
          <p:cNvPr id="5" name="Picture 3" descr="fig6-1"/>
          <p:cNvPicPr>
            <a:picLocks noGrp="1" noChangeAspect="1" noChangeArrowheads="1"/>
          </p:cNvPicPr>
          <p:nvPr>
            <p:ph idx="1"/>
          </p:nvPr>
        </p:nvPicPr>
        <p:blipFill>
          <a:blip r:embed="rId2" cstate="print"/>
          <a:srcRect/>
          <a:stretch>
            <a:fillRect/>
          </a:stretch>
        </p:blipFill>
        <p:spPr bwMode="auto">
          <a:xfrm>
            <a:off x="533400" y="1600200"/>
            <a:ext cx="7848600" cy="4495799"/>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a:xfrm>
            <a:off x="1219200" y="762000"/>
            <a:ext cx="7086600" cy="685800"/>
          </a:xfrm>
          <a:noFill/>
        </p:spPr>
        <p:txBody>
          <a:bodyPr lIns="36000" rIns="36000" anchor="t" anchorCtr="1"/>
          <a:lstStyle/>
          <a:p>
            <a:r>
              <a:rPr lang="en-US" sz="2400" dirty="0" smtClean="0">
                <a:solidFill>
                  <a:srgbClr val="FF0000"/>
                </a:solidFill>
                <a:latin typeface="Times New Roman" pitchFamily="18" charset="0"/>
                <a:cs typeface="Times New Roman" pitchFamily="18" charset="0"/>
              </a:rPr>
              <a:t>Viewing Transformation </a:t>
            </a:r>
            <a:endParaRPr lang="en-US" sz="2400" dirty="0" smtClean="0">
              <a:solidFill>
                <a:srgbClr val="800080"/>
              </a:solidFill>
              <a:cs typeface="Times New Roman" charset="0"/>
            </a:endParaRPr>
          </a:p>
        </p:txBody>
      </p:sp>
      <p:grpSp>
        <p:nvGrpSpPr>
          <p:cNvPr id="2" name="Group 5"/>
          <p:cNvGrpSpPr>
            <a:grpSpLocks/>
          </p:cNvGrpSpPr>
          <p:nvPr/>
        </p:nvGrpSpPr>
        <p:grpSpPr bwMode="auto">
          <a:xfrm>
            <a:off x="685800" y="2362200"/>
            <a:ext cx="7620000" cy="2590800"/>
            <a:chOff x="2016" y="11872"/>
            <a:chExt cx="7632" cy="2160"/>
          </a:xfrm>
        </p:grpSpPr>
        <p:sp>
          <p:nvSpPr>
            <p:cNvPr id="12305" name="Line 6"/>
            <p:cNvSpPr>
              <a:spLocks noChangeShapeType="1"/>
            </p:cNvSpPr>
            <p:nvPr/>
          </p:nvSpPr>
          <p:spPr bwMode="auto">
            <a:xfrm>
              <a:off x="2448" y="12016"/>
              <a:ext cx="0" cy="2016"/>
            </a:xfrm>
            <a:prstGeom prst="line">
              <a:avLst/>
            </a:prstGeom>
            <a:noFill/>
            <a:ln w="9525">
              <a:solidFill>
                <a:schemeClr val="tx1"/>
              </a:solidFill>
              <a:round/>
              <a:headEnd/>
              <a:tailEnd/>
            </a:ln>
          </p:spPr>
          <p:txBody>
            <a:bodyPr/>
            <a:lstStyle/>
            <a:p>
              <a:endParaRPr lang="en-US"/>
            </a:p>
          </p:txBody>
        </p:sp>
        <p:sp>
          <p:nvSpPr>
            <p:cNvPr id="12306" name="Line 7"/>
            <p:cNvSpPr>
              <a:spLocks noChangeShapeType="1"/>
            </p:cNvSpPr>
            <p:nvPr/>
          </p:nvSpPr>
          <p:spPr bwMode="auto">
            <a:xfrm>
              <a:off x="2016" y="13698"/>
              <a:ext cx="2880" cy="0"/>
            </a:xfrm>
            <a:prstGeom prst="line">
              <a:avLst/>
            </a:prstGeom>
            <a:noFill/>
            <a:ln w="9525">
              <a:solidFill>
                <a:schemeClr val="tx1"/>
              </a:solidFill>
              <a:round/>
              <a:headEnd/>
              <a:tailEnd/>
            </a:ln>
          </p:spPr>
          <p:txBody>
            <a:bodyPr/>
            <a:lstStyle/>
            <a:p>
              <a:endParaRPr lang="en-US"/>
            </a:p>
          </p:txBody>
        </p:sp>
        <p:sp>
          <p:nvSpPr>
            <p:cNvPr id="12307" name="Line 8"/>
            <p:cNvSpPr>
              <a:spLocks noChangeShapeType="1"/>
            </p:cNvSpPr>
            <p:nvPr/>
          </p:nvSpPr>
          <p:spPr bwMode="auto">
            <a:xfrm flipH="1">
              <a:off x="2736" y="12016"/>
              <a:ext cx="720" cy="1152"/>
            </a:xfrm>
            <a:prstGeom prst="line">
              <a:avLst/>
            </a:prstGeom>
            <a:noFill/>
            <a:ln w="9525">
              <a:solidFill>
                <a:schemeClr val="tx1"/>
              </a:solidFill>
              <a:round/>
              <a:headEnd/>
              <a:tailEnd/>
            </a:ln>
          </p:spPr>
          <p:txBody>
            <a:bodyPr/>
            <a:lstStyle/>
            <a:p>
              <a:endParaRPr lang="en-US"/>
            </a:p>
          </p:txBody>
        </p:sp>
        <p:sp>
          <p:nvSpPr>
            <p:cNvPr id="12308" name="Line 9"/>
            <p:cNvSpPr>
              <a:spLocks noChangeShapeType="1"/>
            </p:cNvSpPr>
            <p:nvPr/>
          </p:nvSpPr>
          <p:spPr bwMode="auto">
            <a:xfrm>
              <a:off x="2736" y="12834"/>
              <a:ext cx="1152" cy="720"/>
            </a:xfrm>
            <a:prstGeom prst="line">
              <a:avLst/>
            </a:prstGeom>
            <a:noFill/>
            <a:ln w="9525">
              <a:solidFill>
                <a:schemeClr val="tx1"/>
              </a:solidFill>
              <a:round/>
              <a:headEnd/>
              <a:tailEnd/>
            </a:ln>
          </p:spPr>
          <p:txBody>
            <a:bodyPr/>
            <a:lstStyle/>
            <a:p>
              <a:endParaRPr lang="en-US"/>
            </a:p>
          </p:txBody>
        </p:sp>
        <p:sp>
          <p:nvSpPr>
            <p:cNvPr id="12309" name="Line 10"/>
            <p:cNvSpPr>
              <a:spLocks noChangeShapeType="1"/>
            </p:cNvSpPr>
            <p:nvPr/>
          </p:nvSpPr>
          <p:spPr bwMode="auto">
            <a:xfrm flipV="1">
              <a:off x="3168" y="12448"/>
              <a:ext cx="288" cy="432"/>
            </a:xfrm>
            <a:prstGeom prst="line">
              <a:avLst/>
            </a:prstGeom>
            <a:noFill/>
            <a:ln w="9525">
              <a:solidFill>
                <a:schemeClr val="tx1"/>
              </a:solidFill>
              <a:round/>
              <a:headEnd/>
              <a:tailEnd/>
            </a:ln>
          </p:spPr>
          <p:txBody>
            <a:bodyPr/>
            <a:lstStyle/>
            <a:p>
              <a:endParaRPr lang="en-US"/>
            </a:p>
          </p:txBody>
        </p:sp>
        <p:sp>
          <p:nvSpPr>
            <p:cNvPr id="12310" name="Line 11"/>
            <p:cNvSpPr>
              <a:spLocks noChangeShapeType="1"/>
            </p:cNvSpPr>
            <p:nvPr/>
          </p:nvSpPr>
          <p:spPr bwMode="auto">
            <a:xfrm>
              <a:off x="3168" y="12834"/>
              <a:ext cx="720" cy="432"/>
            </a:xfrm>
            <a:prstGeom prst="line">
              <a:avLst/>
            </a:prstGeom>
            <a:noFill/>
            <a:ln w="9525">
              <a:solidFill>
                <a:schemeClr val="tx1"/>
              </a:solidFill>
              <a:round/>
              <a:headEnd/>
              <a:tailEnd/>
            </a:ln>
          </p:spPr>
          <p:txBody>
            <a:bodyPr/>
            <a:lstStyle/>
            <a:p>
              <a:endParaRPr lang="en-US"/>
            </a:p>
          </p:txBody>
        </p:sp>
        <p:sp>
          <p:nvSpPr>
            <p:cNvPr id="12311" name="Line 12"/>
            <p:cNvSpPr>
              <a:spLocks noChangeShapeType="1"/>
            </p:cNvSpPr>
            <p:nvPr/>
          </p:nvSpPr>
          <p:spPr bwMode="auto">
            <a:xfrm>
              <a:off x="3456" y="12448"/>
              <a:ext cx="720" cy="432"/>
            </a:xfrm>
            <a:prstGeom prst="line">
              <a:avLst/>
            </a:prstGeom>
            <a:noFill/>
            <a:ln w="9525">
              <a:solidFill>
                <a:schemeClr val="tx1"/>
              </a:solidFill>
              <a:round/>
              <a:headEnd/>
              <a:tailEnd/>
            </a:ln>
          </p:spPr>
          <p:txBody>
            <a:bodyPr/>
            <a:lstStyle/>
            <a:p>
              <a:endParaRPr lang="en-US"/>
            </a:p>
          </p:txBody>
        </p:sp>
        <p:sp>
          <p:nvSpPr>
            <p:cNvPr id="12312" name="Line 13"/>
            <p:cNvSpPr>
              <a:spLocks noChangeShapeType="1"/>
            </p:cNvSpPr>
            <p:nvPr/>
          </p:nvSpPr>
          <p:spPr bwMode="auto">
            <a:xfrm flipH="1">
              <a:off x="3888" y="12834"/>
              <a:ext cx="288" cy="432"/>
            </a:xfrm>
            <a:prstGeom prst="line">
              <a:avLst/>
            </a:prstGeom>
            <a:noFill/>
            <a:ln w="9525">
              <a:solidFill>
                <a:schemeClr val="tx1"/>
              </a:solidFill>
              <a:round/>
              <a:headEnd/>
              <a:tailEnd/>
            </a:ln>
          </p:spPr>
          <p:txBody>
            <a:bodyPr/>
            <a:lstStyle/>
            <a:p>
              <a:endParaRPr lang="en-US"/>
            </a:p>
          </p:txBody>
        </p:sp>
        <p:sp>
          <p:nvSpPr>
            <p:cNvPr id="12313" name="Line 14"/>
            <p:cNvSpPr>
              <a:spLocks noChangeShapeType="1"/>
            </p:cNvSpPr>
            <p:nvPr/>
          </p:nvSpPr>
          <p:spPr bwMode="auto">
            <a:xfrm>
              <a:off x="7344" y="11872"/>
              <a:ext cx="0" cy="2016"/>
            </a:xfrm>
            <a:prstGeom prst="line">
              <a:avLst/>
            </a:prstGeom>
            <a:noFill/>
            <a:ln w="9525">
              <a:solidFill>
                <a:schemeClr val="tx1"/>
              </a:solidFill>
              <a:round/>
              <a:headEnd/>
              <a:tailEnd/>
            </a:ln>
          </p:spPr>
          <p:txBody>
            <a:bodyPr/>
            <a:lstStyle/>
            <a:p>
              <a:endParaRPr lang="en-US"/>
            </a:p>
          </p:txBody>
        </p:sp>
        <p:sp>
          <p:nvSpPr>
            <p:cNvPr id="12314" name="Line 15"/>
            <p:cNvSpPr>
              <a:spLocks noChangeShapeType="1"/>
            </p:cNvSpPr>
            <p:nvPr/>
          </p:nvSpPr>
          <p:spPr bwMode="auto">
            <a:xfrm>
              <a:off x="6624" y="13554"/>
              <a:ext cx="3024" cy="0"/>
            </a:xfrm>
            <a:prstGeom prst="line">
              <a:avLst/>
            </a:prstGeom>
            <a:noFill/>
            <a:ln w="9525">
              <a:solidFill>
                <a:schemeClr val="tx1"/>
              </a:solidFill>
              <a:round/>
              <a:headEnd/>
              <a:tailEnd/>
            </a:ln>
          </p:spPr>
          <p:txBody>
            <a:bodyPr/>
            <a:lstStyle/>
            <a:p>
              <a:endParaRPr lang="en-US"/>
            </a:p>
          </p:txBody>
        </p:sp>
        <p:sp>
          <p:nvSpPr>
            <p:cNvPr id="12315" name="Rectangle 16"/>
            <p:cNvSpPr>
              <a:spLocks noChangeArrowheads="1"/>
            </p:cNvSpPr>
            <p:nvPr/>
          </p:nvSpPr>
          <p:spPr bwMode="auto">
            <a:xfrm>
              <a:off x="7776" y="12834"/>
              <a:ext cx="1008" cy="432"/>
            </a:xfrm>
            <a:prstGeom prst="rect">
              <a:avLst/>
            </a:prstGeom>
            <a:solidFill>
              <a:srgbClr val="FFFFFF"/>
            </a:solidFill>
            <a:ln w="9525">
              <a:solidFill>
                <a:schemeClr val="tx1"/>
              </a:solidFill>
              <a:miter lim="800000"/>
              <a:headEnd/>
              <a:tailEnd/>
            </a:ln>
          </p:spPr>
          <p:txBody>
            <a:bodyPr/>
            <a:lstStyle/>
            <a:p>
              <a:endParaRPr lang="en-US"/>
            </a:p>
          </p:txBody>
        </p:sp>
        <p:sp>
          <p:nvSpPr>
            <p:cNvPr id="12316" name="Line 17"/>
            <p:cNvSpPr>
              <a:spLocks noChangeShapeType="1"/>
            </p:cNvSpPr>
            <p:nvPr/>
          </p:nvSpPr>
          <p:spPr bwMode="auto">
            <a:xfrm flipV="1">
              <a:off x="3744" y="12304"/>
              <a:ext cx="576" cy="288"/>
            </a:xfrm>
            <a:prstGeom prst="line">
              <a:avLst/>
            </a:prstGeom>
            <a:noFill/>
            <a:ln w="9525">
              <a:solidFill>
                <a:schemeClr val="tx1"/>
              </a:solidFill>
              <a:round/>
              <a:headEnd/>
              <a:tailEnd type="triangle" w="med" len="med"/>
            </a:ln>
          </p:spPr>
          <p:txBody>
            <a:bodyPr/>
            <a:lstStyle/>
            <a:p>
              <a:endParaRPr lang="en-US"/>
            </a:p>
          </p:txBody>
        </p:sp>
        <p:sp>
          <p:nvSpPr>
            <p:cNvPr id="12317" name="Line 18"/>
            <p:cNvSpPr>
              <a:spLocks noChangeShapeType="1"/>
            </p:cNvSpPr>
            <p:nvPr/>
          </p:nvSpPr>
          <p:spPr bwMode="auto">
            <a:xfrm flipV="1">
              <a:off x="8208" y="12448"/>
              <a:ext cx="720" cy="288"/>
            </a:xfrm>
            <a:prstGeom prst="line">
              <a:avLst/>
            </a:prstGeom>
            <a:noFill/>
            <a:ln w="9525">
              <a:solidFill>
                <a:schemeClr val="tx1"/>
              </a:solidFill>
              <a:round/>
              <a:headEnd/>
              <a:tailEnd type="triangle" w="med" len="med"/>
            </a:ln>
          </p:spPr>
          <p:txBody>
            <a:bodyPr/>
            <a:lstStyle/>
            <a:p>
              <a:endParaRPr lang="en-US"/>
            </a:p>
          </p:txBody>
        </p:sp>
      </p:grpSp>
      <p:sp>
        <p:nvSpPr>
          <p:cNvPr id="12294" name="Text Box 19"/>
          <p:cNvSpPr txBox="1">
            <a:spLocks noChangeArrowheads="1"/>
          </p:cNvSpPr>
          <p:nvPr/>
        </p:nvSpPr>
        <p:spPr bwMode="auto">
          <a:xfrm>
            <a:off x="5546725" y="4308475"/>
            <a:ext cx="336550"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0</a:t>
            </a:r>
          </a:p>
        </p:txBody>
      </p:sp>
      <p:sp>
        <p:nvSpPr>
          <p:cNvPr id="12295" name="Text Box 20"/>
          <p:cNvSpPr txBox="1">
            <a:spLocks noChangeArrowheads="1"/>
          </p:cNvSpPr>
          <p:nvPr/>
        </p:nvSpPr>
        <p:spPr bwMode="auto">
          <a:xfrm>
            <a:off x="5546725" y="2708275"/>
            <a:ext cx="336550"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1</a:t>
            </a:r>
          </a:p>
        </p:txBody>
      </p:sp>
      <p:sp>
        <p:nvSpPr>
          <p:cNvPr id="12296" name="Text Box 21"/>
          <p:cNvSpPr txBox="1">
            <a:spLocks noChangeArrowheads="1"/>
          </p:cNvSpPr>
          <p:nvPr/>
        </p:nvSpPr>
        <p:spPr bwMode="auto">
          <a:xfrm>
            <a:off x="7527925" y="4384675"/>
            <a:ext cx="336550"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1</a:t>
            </a:r>
          </a:p>
        </p:txBody>
      </p:sp>
      <p:sp>
        <p:nvSpPr>
          <p:cNvPr id="12297" name="Text Box 22"/>
          <p:cNvSpPr txBox="1">
            <a:spLocks noChangeArrowheads="1"/>
          </p:cNvSpPr>
          <p:nvPr/>
        </p:nvSpPr>
        <p:spPr bwMode="auto">
          <a:xfrm>
            <a:off x="3260725" y="4537075"/>
            <a:ext cx="1149350"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x-world</a:t>
            </a:r>
          </a:p>
        </p:txBody>
      </p:sp>
      <p:sp>
        <p:nvSpPr>
          <p:cNvPr id="12298" name="Text Box 23"/>
          <p:cNvSpPr txBox="1">
            <a:spLocks noChangeArrowheads="1"/>
          </p:cNvSpPr>
          <p:nvPr/>
        </p:nvSpPr>
        <p:spPr bwMode="auto">
          <a:xfrm>
            <a:off x="517525" y="2022475"/>
            <a:ext cx="1149350"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y-world</a:t>
            </a:r>
          </a:p>
        </p:txBody>
      </p:sp>
      <p:sp>
        <p:nvSpPr>
          <p:cNvPr id="12299" name="Text Box 24"/>
          <p:cNvSpPr txBox="1">
            <a:spLocks noChangeArrowheads="1"/>
          </p:cNvSpPr>
          <p:nvPr/>
        </p:nvSpPr>
        <p:spPr bwMode="auto">
          <a:xfrm>
            <a:off x="3032125" y="2632075"/>
            <a:ext cx="1166813"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window</a:t>
            </a:r>
          </a:p>
        </p:txBody>
      </p:sp>
      <p:sp>
        <p:nvSpPr>
          <p:cNvPr id="12300" name="Text Box 25"/>
          <p:cNvSpPr txBox="1">
            <a:spLocks noChangeArrowheads="1"/>
          </p:cNvSpPr>
          <p:nvPr/>
        </p:nvSpPr>
        <p:spPr bwMode="auto">
          <a:xfrm>
            <a:off x="7756525" y="2632075"/>
            <a:ext cx="1166813"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window</a:t>
            </a:r>
          </a:p>
        </p:txBody>
      </p:sp>
      <p:sp>
        <p:nvSpPr>
          <p:cNvPr id="12301" name="Text Box 26"/>
          <p:cNvSpPr txBox="1">
            <a:spLocks noChangeArrowheads="1"/>
          </p:cNvSpPr>
          <p:nvPr/>
        </p:nvSpPr>
        <p:spPr bwMode="auto">
          <a:xfrm>
            <a:off x="6080125" y="5527675"/>
            <a:ext cx="2474913"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Normalised device</a:t>
            </a:r>
          </a:p>
        </p:txBody>
      </p:sp>
      <p:sp>
        <p:nvSpPr>
          <p:cNvPr id="12302" name="Text Box 27"/>
          <p:cNvSpPr txBox="1">
            <a:spLocks noChangeArrowheads="1"/>
          </p:cNvSpPr>
          <p:nvPr/>
        </p:nvSpPr>
        <p:spPr bwMode="auto">
          <a:xfrm>
            <a:off x="1431925" y="5451475"/>
            <a:ext cx="895350"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world</a:t>
            </a:r>
          </a:p>
        </p:txBody>
      </p:sp>
      <p:sp>
        <p:nvSpPr>
          <p:cNvPr id="12303" name="Text Box 28"/>
          <p:cNvSpPr txBox="1">
            <a:spLocks noChangeArrowheads="1"/>
          </p:cNvSpPr>
          <p:nvPr/>
        </p:nvSpPr>
        <p:spPr bwMode="auto">
          <a:xfrm>
            <a:off x="2117725" y="2251075"/>
            <a:ext cx="1030288"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y-view</a:t>
            </a:r>
          </a:p>
        </p:txBody>
      </p:sp>
      <p:sp>
        <p:nvSpPr>
          <p:cNvPr id="12304" name="Text Box 29"/>
          <p:cNvSpPr txBox="1">
            <a:spLocks noChangeArrowheads="1"/>
          </p:cNvSpPr>
          <p:nvPr/>
        </p:nvSpPr>
        <p:spPr bwMode="auto">
          <a:xfrm>
            <a:off x="2574925" y="4079875"/>
            <a:ext cx="1030288" cy="457200"/>
          </a:xfrm>
          <a:prstGeom prst="rect">
            <a:avLst/>
          </a:prstGeom>
          <a:noFill/>
          <a:ln w="9525">
            <a:noFill/>
            <a:miter lim="800000"/>
            <a:headEnd/>
            <a:tailEnd/>
          </a:ln>
        </p:spPr>
        <p:txBody>
          <a:bodyPr wrap="none">
            <a:spAutoFit/>
          </a:bodyPr>
          <a:lstStyle/>
          <a:p>
            <a:r>
              <a:rPr lang="en-US" sz="2400">
                <a:solidFill>
                  <a:srgbClr val="800080"/>
                </a:solidFill>
                <a:latin typeface="Times New Roman" charset="0"/>
              </a:rPr>
              <a:t>x-view</a:t>
            </a:r>
          </a:p>
        </p:txBody>
      </p:sp>
      <p:sp>
        <p:nvSpPr>
          <p:cNvPr id="28" name="Slide Number Placeholder 27"/>
          <p:cNvSpPr>
            <a:spLocks noGrp="1"/>
          </p:cNvSpPr>
          <p:nvPr>
            <p:ph type="sldNum" sz="quarter" idx="12"/>
          </p:nvPr>
        </p:nvSpPr>
        <p:spPr/>
        <p:txBody>
          <a:bodyPr/>
          <a:lstStyle/>
          <a:p>
            <a:pPr>
              <a:defRPr/>
            </a:pPr>
            <a:fld id="{909598B6-D4FE-4DA4-896D-71D414F5CE36}"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cstate="print"/>
          <a:srcRect/>
          <a:stretch>
            <a:fillRect/>
          </a:stretch>
        </p:blipFill>
        <p:spPr bwMode="auto">
          <a:xfrm>
            <a:off x="914400" y="609600"/>
            <a:ext cx="79248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3" name="Content Placeholder 2"/>
          <p:cNvSpPr>
            <a:spLocks noGrp="1"/>
          </p:cNvSpPr>
          <p:nvPr>
            <p:ph idx="1"/>
          </p:nvPr>
        </p:nvSpPr>
        <p:spPr>
          <a:xfrm>
            <a:off x="381000" y="1447800"/>
            <a:ext cx="8305800" cy="4495800"/>
          </a:xfrm>
        </p:spPr>
        <p:txBody>
          <a:bodyPr>
            <a:normAutofit/>
          </a:bodyPr>
          <a:lstStyle/>
          <a:p>
            <a:pPr algn="just"/>
            <a:r>
              <a:rPr lang="en-US" sz="2000" dirty="0" smtClean="0">
                <a:latin typeface="Times New Roman" pitchFamily="18" charset="0"/>
                <a:cs typeface="Times New Roman" pitchFamily="18" charset="0"/>
              </a:rPr>
              <a:t>The viewing transformation which maps picture coordinates in the world coordinate system to display coordinates in the physical device coordinate system is performed by the following transformations:</a:t>
            </a:r>
          </a:p>
          <a:p>
            <a:pPr algn="just"/>
            <a:r>
              <a:rPr lang="en-US" sz="2000" dirty="0" smtClean="0">
                <a:latin typeface="Times New Roman" pitchFamily="18" charset="0"/>
                <a:cs typeface="Times New Roman" pitchFamily="18" charset="0"/>
              </a:rPr>
              <a:t>Normalization transformation(N)</a:t>
            </a:r>
          </a:p>
          <a:p>
            <a:pPr algn="just"/>
            <a:r>
              <a:rPr lang="en-US" sz="2000" dirty="0" smtClean="0">
                <a:latin typeface="Times New Roman" pitchFamily="18" charset="0"/>
                <a:cs typeface="Times New Roman" pitchFamily="18" charset="0"/>
              </a:rPr>
              <a:t>Workstation  Transformation(W)</a:t>
            </a:r>
          </a:p>
          <a:p>
            <a:pPr algn="just"/>
            <a:r>
              <a:rPr lang="en-US" sz="2000" b="1" dirty="0" smtClean="0">
                <a:latin typeface="Times New Roman" pitchFamily="18" charset="0"/>
                <a:cs typeface="Times New Roman" pitchFamily="18" charset="0"/>
              </a:rPr>
              <a:t>Normalization transformation(N)</a:t>
            </a:r>
          </a:p>
          <a:p>
            <a:pPr algn="just"/>
            <a:r>
              <a:rPr lang="en-US" sz="1800" dirty="0" smtClean="0">
                <a:latin typeface="Times New Roman" pitchFamily="18" charset="0"/>
                <a:cs typeface="Times New Roman" pitchFamily="18" charset="0"/>
              </a:rPr>
              <a:t>Different display devices may have different screen sizes as measured in pixels. Size of the screen in pixels increases as resolution  of the screen increases. When a picture is defined in pixel values then it is displayed large in size on the low resolution screen while small in size on the high resolution .To avoid it and make the programs to be device independent, we define the picture coordinates in some other  units than pixels and use the interpreter to convert these coordinates to pixel values for the particular display device. The device independent units are called the normalized device coordinates.</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14400" y="685800"/>
            <a:ext cx="7924800" cy="609600"/>
          </a:xfrm>
        </p:spPr>
        <p:txBody>
          <a:bodyPr/>
          <a:lstStyle/>
          <a:p>
            <a:r>
              <a:rPr lang="en-US" dirty="0" smtClean="0">
                <a:latin typeface="Times New Roman" pitchFamily="18" charset="0"/>
                <a:cs typeface="Times New Roman" pitchFamily="18" charset="0"/>
              </a:rPr>
              <a:t>Clipping Points</a:t>
            </a:r>
            <a:endParaRPr lang="en-US" dirty="0" smtClean="0"/>
          </a:p>
        </p:txBody>
      </p:sp>
      <p:sp>
        <p:nvSpPr>
          <p:cNvPr id="82947" name="Rectangle 3"/>
          <p:cNvSpPr>
            <a:spLocks noGrp="1" noChangeArrowheads="1"/>
          </p:cNvSpPr>
          <p:nvPr>
            <p:ph type="body" idx="1"/>
          </p:nvPr>
        </p:nvSpPr>
        <p:spPr>
          <a:xfrm>
            <a:off x="609600" y="1524000"/>
            <a:ext cx="8229600" cy="4495800"/>
          </a:xfrm>
        </p:spPr>
        <p:txBody>
          <a:bodyPr>
            <a:normAutofit/>
          </a:bodyPr>
          <a:lstStyle/>
          <a:p>
            <a:r>
              <a:rPr lang="en-US" sz="2000" dirty="0" smtClean="0">
                <a:latin typeface="Times New Roman" pitchFamily="18" charset="0"/>
                <a:cs typeface="Times New Roman" pitchFamily="18" charset="0"/>
              </a:rPr>
              <a:t>Given a point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)and clipping window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determine if the point should be drawn</a:t>
            </a:r>
          </a:p>
        </p:txBody>
      </p:sp>
      <p:sp>
        <p:nvSpPr>
          <p:cNvPr id="82948" name="Text Box 5"/>
          <p:cNvSpPr txBox="1">
            <a:spLocks noChangeArrowheads="1"/>
          </p:cNvSpPr>
          <p:nvPr/>
        </p:nvSpPr>
        <p:spPr bwMode="auto">
          <a:xfrm>
            <a:off x="1905000" y="5715000"/>
            <a:ext cx="2286000" cy="369332"/>
          </a:xfrm>
          <a:prstGeom prst="rect">
            <a:avLst/>
          </a:prstGeom>
          <a:noFill/>
          <a:ln w="9525">
            <a:noFill/>
            <a:miter lim="800000"/>
            <a:headEnd/>
            <a:tailEnd/>
          </a:ln>
        </p:spPr>
        <p:txBody>
          <a:bodyPr>
            <a:spAutoFit/>
          </a:bodyPr>
          <a:lstStyle/>
          <a:p>
            <a:pPr>
              <a:spcBef>
                <a:spcPct val="50000"/>
              </a:spcBef>
            </a:pPr>
            <a:r>
              <a:rPr lang="en-US" dirty="0" smtClean="0"/>
              <a:t>(</a:t>
            </a:r>
            <a:r>
              <a:rPr lang="en-US" dirty="0" err="1" smtClean="0"/>
              <a:t>xw</a:t>
            </a:r>
            <a:r>
              <a:rPr lang="en-US" sz="800" dirty="0" err="1" smtClean="0"/>
              <a:t>min</a:t>
            </a:r>
            <a:r>
              <a:rPr lang="en-US" dirty="0" err="1" smtClean="0"/>
              <a:t>,yw</a:t>
            </a:r>
            <a:r>
              <a:rPr lang="en-US" sz="800" dirty="0" err="1" smtClean="0"/>
              <a:t>min</a:t>
            </a:r>
            <a:r>
              <a:rPr lang="en-US" dirty="0" smtClean="0"/>
              <a:t>)</a:t>
            </a:r>
            <a:endParaRPr lang="en-US" dirty="0"/>
          </a:p>
        </p:txBody>
      </p:sp>
      <p:sp>
        <p:nvSpPr>
          <p:cNvPr id="82949" name="Text Box 6"/>
          <p:cNvSpPr txBox="1">
            <a:spLocks noChangeArrowheads="1"/>
          </p:cNvSpPr>
          <p:nvPr/>
        </p:nvSpPr>
        <p:spPr bwMode="auto">
          <a:xfrm>
            <a:off x="6172200" y="2971800"/>
            <a:ext cx="2286000" cy="369332"/>
          </a:xfrm>
          <a:prstGeom prst="rect">
            <a:avLst/>
          </a:prstGeom>
          <a:noFill/>
          <a:ln w="9525">
            <a:noFill/>
            <a:miter lim="800000"/>
            <a:headEnd/>
            <a:tailEnd/>
          </a:ln>
        </p:spPr>
        <p:txBody>
          <a:bodyPr>
            <a:spAutoFit/>
          </a:bodyPr>
          <a:lstStyle/>
          <a:p>
            <a:pPr>
              <a:spcBef>
                <a:spcPct val="50000"/>
              </a:spcBef>
            </a:pPr>
            <a:r>
              <a:rPr lang="en-US" dirty="0" smtClean="0"/>
              <a:t>(</a:t>
            </a:r>
            <a:r>
              <a:rPr lang="en-US" dirty="0" err="1" smtClean="0"/>
              <a:t>xw</a:t>
            </a:r>
            <a:r>
              <a:rPr lang="en-US" sz="800" dirty="0" err="1" smtClean="0"/>
              <a:t>max</a:t>
            </a:r>
            <a:r>
              <a:rPr lang="en-US" dirty="0" err="1" smtClean="0"/>
              <a:t>,yw</a:t>
            </a:r>
            <a:r>
              <a:rPr lang="en-US" sz="800" dirty="0" err="1" smtClean="0"/>
              <a:t>max</a:t>
            </a:r>
            <a:r>
              <a:rPr lang="en-US" dirty="0" smtClean="0"/>
              <a:t>)</a:t>
            </a:r>
            <a:endParaRPr lang="en-US" dirty="0"/>
          </a:p>
        </p:txBody>
      </p:sp>
      <p:sp>
        <p:nvSpPr>
          <p:cNvPr id="82950" name="Oval 7"/>
          <p:cNvSpPr>
            <a:spLocks noChangeArrowheads="1"/>
          </p:cNvSpPr>
          <p:nvPr/>
        </p:nvSpPr>
        <p:spPr bwMode="auto">
          <a:xfrm>
            <a:off x="4038600" y="4343400"/>
            <a:ext cx="152400" cy="152400"/>
          </a:xfrm>
          <a:prstGeom prst="ellipse">
            <a:avLst/>
          </a:prstGeom>
          <a:solidFill>
            <a:srgbClr val="0000FF"/>
          </a:solidFill>
          <a:ln w="9525">
            <a:solidFill>
              <a:schemeClr val="tx1"/>
            </a:solidFill>
            <a:miter lim="800000"/>
            <a:headEnd/>
            <a:tailEnd/>
          </a:ln>
        </p:spPr>
        <p:txBody>
          <a:bodyPr wrap="none" anchor="ctr"/>
          <a:lstStyle/>
          <a:p>
            <a:endParaRPr lang="en-US"/>
          </a:p>
        </p:txBody>
      </p:sp>
      <p:sp>
        <p:nvSpPr>
          <p:cNvPr id="82951" name="Text Box 8"/>
          <p:cNvSpPr txBox="1">
            <a:spLocks noChangeArrowheads="1"/>
          </p:cNvSpPr>
          <p:nvPr/>
        </p:nvSpPr>
        <p:spPr bwMode="auto">
          <a:xfrm>
            <a:off x="3810000" y="4495800"/>
            <a:ext cx="2286000" cy="457200"/>
          </a:xfrm>
          <a:prstGeom prst="rect">
            <a:avLst/>
          </a:prstGeom>
          <a:noFill/>
          <a:ln w="9525">
            <a:noFill/>
            <a:miter lim="800000"/>
            <a:headEnd/>
            <a:tailEnd/>
          </a:ln>
        </p:spPr>
        <p:txBody>
          <a:bodyPr>
            <a:spAutoFit/>
          </a:bodyPr>
          <a:lstStyle/>
          <a:p>
            <a:pPr>
              <a:spcBef>
                <a:spcPct val="50000"/>
              </a:spcBef>
            </a:pPr>
            <a:r>
              <a:rPr lang="en-US" baseline="0" dirty="0"/>
              <a:t>(</a:t>
            </a:r>
            <a:r>
              <a:rPr lang="en-US" baseline="0" dirty="0" err="1"/>
              <a:t>x,y</a:t>
            </a:r>
            <a:r>
              <a:rPr lang="en-US" baseline="0" dirty="0"/>
              <a:t>)</a:t>
            </a:r>
            <a:endParaRPr lang="en-US" dirty="0"/>
          </a:p>
        </p:txBody>
      </p:sp>
      <p:sp>
        <p:nvSpPr>
          <p:cNvPr id="82952" name="Text Box 9"/>
          <p:cNvSpPr txBox="1">
            <a:spLocks noChangeArrowheads="1"/>
          </p:cNvSpPr>
          <p:nvPr/>
        </p:nvSpPr>
        <p:spPr bwMode="auto">
          <a:xfrm>
            <a:off x="6400800" y="5562600"/>
            <a:ext cx="2286000" cy="369332"/>
          </a:xfrm>
          <a:prstGeom prst="rect">
            <a:avLst/>
          </a:prstGeom>
          <a:noFill/>
          <a:ln w="9525">
            <a:noFill/>
            <a:miter lim="800000"/>
            <a:headEnd/>
            <a:tailEnd/>
          </a:ln>
        </p:spPr>
        <p:txBody>
          <a:bodyPr>
            <a:spAutoFit/>
          </a:bodyPr>
          <a:lstStyle/>
          <a:p>
            <a:pPr>
              <a:spcBef>
                <a:spcPct val="50000"/>
              </a:spcBef>
            </a:pPr>
            <a:r>
              <a:rPr lang="en-US" baseline="0" dirty="0" err="1" smtClean="0"/>
              <a:t>xw</a:t>
            </a:r>
            <a:r>
              <a:rPr lang="en-US" sz="1000" dirty="0" err="1" smtClean="0"/>
              <a:t>min</a:t>
            </a:r>
            <a:r>
              <a:rPr lang="en-US" baseline="0" dirty="0"/>
              <a:t>&lt;=x&lt;=</a:t>
            </a:r>
            <a:r>
              <a:rPr lang="en-US" baseline="0" dirty="0" err="1" smtClean="0"/>
              <a:t>xw</a:t>
            </a:r>
            <a:r>
              <a:rPr lang="en-US" sz="1000" dirty="0" err="1" smtClean="0"/>
              <a:t>max</a:t>
            </a:r>
            <a:r>
              <a:rPr lang="en-US" baseline="0" dirty="0"/>
              <a:t>?</a:t>
            </a:r>
          </a:p>
        </p:txBody>
      </p:sp>
      <p:sp>
        <p:nvSpPr>
          <p:cNvPr id="82953" name="Text Box 10"/>
          <p:cNvSpPr txBox="1">
            <a:spLocks noChangeArrowheads="1"/>
          </p:cNvSpPr>
          <p:nvPr/>
        </p:nvSpPr>
        <p:spPr bwMode="auto">
          <a:xfrm>
            <a:off x="6400800" y="5867400"/>
            <a:ext cx="2286000" cy="369332"/>
          </a:xfrm>
          <a:prstGeom prst="rect">
            <a:avLst/>
          </a:prstGeom>
          <a:noFill/>
          <a:ln w="9525">
            <a:noFill/>
            <a:miter lim="800000"/>
            <a:headEnd/>
            <a:tailEnd/>
          </a:ln>
        </p:spPr>
        <p:txBody>
          <a:bodyPr>
            <a:spAutoFit/>
          </a:bodyPr>
          <a:lstStyle/>
          <a:p>
            <a:pPr>
              <a:spcBef>
                <a:spcPct val="50000"/>
              </a:spcBef>
            </a:pPr>
            <a:r>
              <a:rPr lang="en-US" baseline="0" dirty="0" err="1" smtClean="0"/>
              <a:t>yw</a:t>
            </a:r>
            <a:r>
              <a:rPr lang="en-US" sz="1000" dirty="0" err="1" smtClean="0"/>
              <a:t>min</a:t>
            </a:r>
            <a:r>
              <a:rPr lang="en-US" baseline="0" dirty="0"/>
              <a:t>&lt;=y&lt;=</a:t>
            </a:r>
            <a:r>
              <a:rPr lang="en-US" baseline="0" dirty="0" err="1" smtClean="0"/>
              <a:t>yw</a:t>
            </a:r>
            <a:r>
              <a:rPr lang="en-US" sz="1000" dirty="0" err="1" smtClean="0"/>
              <a:t>max</a:t>
            </a:r>
            <a:r>
              <a:rPr lang="en-US" baseline="0" dirty="0"/>
              <a:t>?</a:t>
            </a:r>
          </a:p>
        </p:txBody>
      </p:sp>
      <p:sp>
        <p:nvSpPr>
          <p:cNvPr id="82954" name="Rectangle 11"/>
          <p:cNvSpPr>
            <a:spLocks noChangeArrowheads="1"/>
          </p:cNvSpPr>
          <p:nvPr/>
        </p:nvSpPr>
        <p:spPr bwMode="auto">
          <a:xfrm>
            <a:off x="2209800" y="3352800"/>
            <a:ext cx="4191000" cy="2209800"/>
          </a:xfrm>
          <a:prstGeom prst="rect">
            <a:avLst/>
          </a:prstGeom>
          <a:noFill/>
          <a:ln w="2540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3" name="Content Placeholder 2"/>
          <p:cNvSpPr>
            <a:spLocks noGrp="1"/>
          </p:cNvSpPr>
          <p:nvPr>
            <p:ph idx="1"/>
          </p:nvPr>
        </p:nvSpPr>
        <p:spPr>
          <a:xfrm>
            <a:off x="457200" y="1447800"/>
            <a:ext cx="8382000" cy="4572000"/>
          </a:xfrm>
        </p:spPr>
        <p:txBody>
          <a:bodyPr/>
          <a:lstStyle/>
          <a:p>
            <a:r>
              <a:rPr lang="en-US" sz="2000" b="1" dirty="0" smtClean="0">
                <a:latin typeface="Times New Roman" pitchFamily="18" charset="0"/>
                <a:cs typeface="Times New Roman" pitchFamily="18" charset="0"/>
              </a:rPr>
              <a:t>Normalization transformation(N)</a:t>
            </a:r>
          </a:p>
          <a:p>
            <a:r>
              <a:rPr lang="en-US" sz="2000" dirty="0" smtClean="0">
                <a:latin typeface="Times New Roman" pitchFamily="18" charset="0"/>
                <a:cs typeface="Times New Roman" pitchFamily="18" charset="0"/>
              </a:rPr>
              <a:t>The interpreter uses a linear formula to convert the normalized device coordinates to the actual device coordinates.</a:t>
            </a:r>
          </a:p>
          <a:p>
            <a:pPr lvl="2"/>
            <a:r>
              <a:rPr lang="en-US" sz="1600" dirty="0" smtClean="0">
                <a:latin typeface="Times New Roman" pitchFamily="18" charset="0"/>
                <a:cs typeface="Times New Roman" pitchFamily="18" charset="0"/>
              </a:rPr>
              <a:t>x=</a:t>
            </a:r>
          </a:p>
          <a:p>
            <a:pPr lvl="2"/>
            <a:endParaRPr lang="en-US" sz="1600" dirty="0" smtClean="0">
              <a:latin typeface="Times New Roman" pitchFamily="18" charset="0"/>
              <a:cs typeface="Times New Roman" pitchFamily="18" charset="0"/>
            </a:endParaRPr>
          </a:p>
          <a:p>
            <a:pPr lvl="2"/>
            <a:r>
              <a:rPr lang="en-US" sz="1600" dirty="0" smtClean="0">
                <a:latin typeface="Times New Roman" pitchFamily="18" charset="0"/>
                <a:cs typeface="Times New Roman" pitchFamily="18" charset="0"/>
              </a:rPr>
              <a:t>y=			</a:t>
            </a:r>
          </a:p>
          <a:p>
            <a:pPr lvl="2">
              <a:buNone/>
            </a:pPr>
            <a:endParaRPr lang="en-US" sz="1600" dirty="0" smtClean="0">
              <a:latin typeface="Times New Roman" pitchFamily="18" charset="0"/>
              <a:cs typeface="Times New Roman" pitchFamily="18" charset="0"/>
            </a:endParaRPr>
          </a:p>
          <a:p>
            <a:pPr marL="228600" lvl="2">
              <a:buNone/>
            </a:pPr>
            <a:r>
              <a:rPr lang="en-US" sz="1600" dirty="0" smtClean="0">
                <a:latin typeface="Times New Roman" pitchFamily="18" charset="0"/>
                <a:cs typeface="Times New Roman" pitchFamily="18" charset="0"/>
              </a:rPr>
              <a:t>Where  x,y represent actual device x &amp; y coordinate,</a:t>
            </a:r>
          </a:p>
          <a:p>
            <a:pPr marL="55563" lvl="2" indent="3175">
              <a:buNone/>
            </a:pPr>
            <a:r>
              <a:rPr lang="en-US" sz="1600" dirty="0" smtClean="0">
                <a:latin typeface="Times New Roman" pitchFamily="18" charset="0"/>
                <a:cs typeface="Times New Roman" pitchFamily="18" charset="0"/>
              </a:rPr>
              <a:t>	,       represent normalized x &amp; y coordinate,</a:t>
            </a:r>
          </a:p>
          <a:p>
            <a:pPr marL="55563" lvl="2" indent="3175">
              <a:buNone/>
            </a:pPr>
            <a:r>
              <a:rPr lang="en-US" sz="1600" dirty="0" smtClean="0">
                <a:latin typeface="Times New Roman" pitchFamily="18" charset="0"/>
                <a:cs typeface="Times New Roman" pitchFamily="18" charset="0"/>
              </a:rPr>
              <a:t>	represent width of actual screen in pixels,</a:t>
            </a:r>
          </a:p>
          <a:p>
            <a:pPr marL="55563" lvl="2" indent="3175">
              <a:buNone/>
            </a:pPr>
            <a:r>
              <a:rPr lang="en-US" sz="1600" dirty="0" smtClean="0">
                <a:latin typeface="Times New Roman" pitchFamily="18" charset="0"/>
                <a:cs typeface="Times New Roman" pitchFamily="18" charset="0"/>
              </a:rPr>
              <a:t>	represent height of actual screen in pixels.</a:t>
            </a:r>
          </a:p>
          <a:p>
            <a:pPr marL="55563" lvl="2" indent="3175" algn="just">
              <a:buNone/>
            </a:pPr>
            <a:r>
              <a:rPr lang="en-US" sz="1600" dirty="0" smtClean="0">
                <a:latin typeface="Times New Roman" pitchFamily="18" charset="0"/>
                <a:cs typeface="Times New Roman" pitchFamily="18" charset="0"/>
              </a:rPr>
              <a:t>The transformation which maps the world coordinate to normalized device coordinate is called normalization transformation. It involves scaling of x &amp; y,thus it is also refereed to as scaling transformation.</a:t>
            </a:r>
          </a:p>
          <a:p>
            <a:endParaRPr lang="en-US" dirty="0"/>
          </a:p>
        </p:txBody>
      </p:sp>
      <p:graphicFrame>
        <p:nvGraphicFramePr>
          <p:cNvPr id="4" name="Object 3"/>
          <p:cNvGraphicFramePr>
            <a:graphicFrameLocks noChangeAspect="1"/>
          </p:cNvGraphicFramePr>
          <p:nvPr/>
        </p:nvGraphicFramePr>
        <p:xfrm>
          <a:off x="1981200" y="2438400"/>
          <a:ext cx="1266825" cy="381000"/>
        </p:xfrm>
        <a:graphic>
          <a:graphicData uri="http://schemas.openxmlformats.org/presentationml/2006/ole">
            <mc:AlternateContent xmlns:mc="http://schemas.openxmlformats.org/markup-compatibility/2006">
              <mc:Choice xmlns:v="urn:schemas-microsoft-com:vml" Requires="v">
                <p:oleObj spid="_x0000_s163848" name="Equation" r:id="rId3" imgW="685800" imgH="241200" progId="">
                  <p:embed/>
                </p:oleObj>
              </mc:Choice>
              <mc:Fallback>
                <p:oleObj name="Equation" r:id="rId3" imgW="685800" imgH="241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438400"/>
                        <a:ext cx="12668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981200" y="2971800"/>
          <a:ext cx="1219200" cy="457200"/>
        </p:xfrm>
        <a:graphic>
          <a:graphicData uri="http://schemas.openxmlformats.org/presentationml/2006/ole">
            <mc:AlternateContent xmlns:mc="http://schemas.openxmlformats.org/markup-compatibility/2006">
              <mc:Choice xmlns:v="urn:schemas-microsoft-com:vml" Requires="v">
                <p:oleObj spid="_x0000_s163849" name="Equation" r:id="rId5" imgW="634680" imgH="291960" progId="">
                  <p:embed/>
                </p:oleObj>
              </mc:Choice>
              <mc:Fallback>
                <p:oleObj name="Equation" r:id="rId5" imgW="634680" imgH="29196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971800"/>
                        <a:ext cx="1219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155700" y="4038600"/>
          <a:ext cx="215900" cy="190500"/>
        </p:xfrm>
        <a:graphic>
          <a:graphicData uri="http://schemas.openxmlformats.org/presentationml/2006/ole">
            <mc:AlternateContent xmlns:mc="http://schemas.openxmlformats.org/markup-compatibility/2006">
              <mc:Choice xmlns:v="urn:schemas-microsoft-com:vml" Requires="v">
                <p:oleObj spid="_x0000_s163850" name="Equation" r:id="rId7" imgW="215640" imgH="190440" progId="">
                  <p:embed/>
                </p:oleObj>
              </mc:Choice>
              <mc:Fallback>
                <p:oleObj name="Equation" r:id="rId7" imgW="215640" imgH="19044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5700" y="4038600"/>
                        <a:ext cx="2159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1600200" y="4025900"/>
          <a:ext cx="228600" cy="241300"/>
        </p:xfrm>
        <a:graphic>
          <a:graphicData uri="http://schemas.openxmlformats.org/presentationml/2006/ole">
            <mc:AlternateContent xmlns:mc="http://schemas.openxmlformats.org/markup-compatibility/2006">
              <mc:Choice xmlns:v="urn:schemas-microsoft-com:vml" Requires="v">
                <p:oleObj spid="_x0000_s163851" name="Equation" r:id="rId9" imgW="228600" imgH="241200" progId="">
                  <p:embed/>
                </p:oleObj>
              </mc:Choice>
              <mc:Fallback>
                <p:oleObj name="Equation" r:id="rId9" imgW="228600" imgH="2412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025900"/>
                        <a:ext cx="228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1066800" y="4267200"/>
          <a:ext cx="304800" cy="241300"/>
        </p:xfrm>
        <a:graphic>
          <a:graphicData uri="http://schemas.openxmlformats.org/presentationml/2006/ole">
            <mc:AlternateContent xmlns:mc="http://schemas.openxmlformats.org/markup-compatibility/2006">
              <mc:Choice xmlns:v="urn:schemas-microsoft-com:vml" Requires="v">
                <p:oleObj spid="_x0000_s163852" name="Equation" r:id="rId11" imgW="304560" imgH="241200" progId="">
                  <p:embed/>
                </p:oleObj>
              </mc:Choice>
              <mc:Fallback>
                <p:oleObj name="Equation" r:id="rId11" imgW="304560" imgH="2412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4267200"/>
                        <a:ext cx="304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054100" y="4572000"/>
          <a:ext cx="241300" cy="228600"/>
        </p:xfrm>
        <a:graphic>
          <a:graphicData uri="http://schemas.openxmlformats.org/presentationml/2006/ole">
            <mc:AlternateContent xmlns:mc="http://schemas.openxmlformats.org/markup-compatibility/2006">
              <mc:Choice xmlns:v="urn:schemas-microsoft-com:vml" Requires="v">
                <p:oleObj spid="_x0000_s163853" name="Equation" r:id="rId13" imgW="241200" imgH="228600" progId="">
                  <p:embed/>
                </p:oleObj>
              </mc:Choice>
              <mc:Fallback>
                <p:oleObj name="Equation" r:id="rId13" imgW="241200" imgH="22860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4100" y="4572000"/>
                        <a:ext cx="2413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6" name="Content Placeholder 5"/>
          <p:cNvSpPr>
            <a:spLocks noGrp="1"/>
          </p:cNvSpPr>
          <p:nvPr>
            <p:ph idx="1"/>
          </p:nvPr>
        </p:nvSpPr>
        <p:spPr>
          <a:xfrm>
            <a:off x="304800" y="1447800"/>
            <a:ext cx="8534400" cy="4495800"/>
          </a:xfrm>
        </p:spPr>
        <p:txBody>
          <a:bodyPr/>
          <a:lstStyle/>
          <a:p>
            <a:r>
              <a:rPr lang="en-US" sz="2000" b="1" dirty="0" smtClean="0">
                <a:latin typeface="Times New Roman" pitchFamily="18" charset="0"/>
                <a:cs typeface="Times New Roman" pitchFamily="18" charset="0"/>
              </a:rPr>
              <a:t>Window To Viewport Coordinate Transformation</a:t>
            </a:r>
          </a:p>
          <a:p>
            <a:pPr algn="just"/>
            <a:r>
              <a:rPr lang="en-US" sz="2000" dirty="0" smtClean="0">
                <a:latin typeface="Times New Roman" pitchFamily="18" charset="0"/>
                <a:cs typeface="Times New Roman" pitchFamily="18" charset="0"/>
              </a:rPr>
              <a:t>Consider a point (xw,yw) in world coordinate system mapped to p’(xv,yv) in the device coordinate system.</a:t>
            </a:r>
          </a:p>
          <a:p>
            <a:pPr algn="just"/>
            <a:r>
              <a:rPr lang="en-US" sz="2000" dirty="0" smtClean="0">
                <a:latin typeface="Times New Roman" pitchFamily="18" charset="0"/>
                <a:cs typeface="Times New Roman" pitchFamily="18" charset="0"/>
              </a:rPr>
              <a:t>In order to maintain the same relative placement in the viewport as in the window, the relationship is</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b="1"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endParaRPr lang="en-US" sz="2000" dirty="0" smtClean="0"/>
          </a:p>
          <a:p>
            <a:endParaRPr lang="en-US" sz="2000" dirty="0" smtClean="0"/>
          </a:p>
          <a:p>
            <a:endParaRPr lang="en-US" sz="2000" dirty="0"/>
          </a:p>
        </p:txBody>
      </p:sp>
      <p:graphicFrame>
        <p:nvGraphicFramePr>
          <p:cNvPr id="29704" name="Object 8"/>
          <p:cNvGraphicFramePr>
            <a:graphicFrameLocks noChangeAspect="1"/>
          </p:cNvGraphicFramePr>
          <p:nvPr/>
        </p:nvGraphicFramePr>
        <p:xfrm>
          <a:off x="2895600" y="3352800"/>
          <a:ext cx="3048000" cy="838200"/>
        </p:xfrm>
        <a:graphic>
          <a:graphicData uri="http://schemas.openxmlformats.org/presentationml/2006/ole">
            <mc:AlternateContent xmlns:mc="http://schemas.openxmlformats.org/markup-compatibility/2006">
              <mc:Choice xmlns:v="urn:schemas-microsoft-com:vml" Requires="v">
                <p:oleObj spid="_x0000_s164868" name="Equation" r:id="rId3" imgW="2527200" imgH="609480" progId="">
                  <p:embed/>
                </p:oleObj>
              </mc:Choice>
              <mc:Fallback>
                <p:oleObj name="Equation" r:id="rId3" imgW="2527200" imgH="6094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352800"/>
                        <a:ext cx="3048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7" name="Object 11"/>
          <p:cNvGraphicFramePr>
            <a:graphicFrameLocks noChangeAspect="1"/>
          </p:cNvGraphicFramePr>
          <p:nvPr/>
        </p:nvGraphicFramePr>
        <p:xfrm>
          <a:off x="2971800" y="4572000"/>
          <a:ext cx="3048000" cy="914400"/>
        </p:xfrm>
        <a:graphic>
          <a:graphicData uri="http://schemas.openxmlformats.org/presentationml/2006/ole">
            <mc:AlternateContent xmlns:mc="http://schemas.openxmlformats.org/markup-compatibility/2006">
              <mc:Choice xmlns:v="urn:schemas-microsoft-com:vml" Requires="v">
                <p:oleObj spid="_x0000_s164869" name="Equation" r:id="rId5" imgW="2577960" imgH="660240" progId="">
                  <p:embed/>
                </p:oleObj>
              </mc:Choice>
              <mc:Fallback>
                <p:oleObj name="Equation" r:id="rId5" imgW="2577960" imgH="6602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572000"/>
                        <a:ext cx="3048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3" name="Content Placeholder 2"/>
          <p:cNvSpPr>
            <a:spLocks noGrp="1"/>
          </p:cNvSpPr>
          <p:nvPr>
            <p:ph idx="1"/>
          </p:nvPr>
        </p:nvSpPr>
        <p:spPr>
          <a:xfrm>
            <a:off x="304800" y="1371600"/>
            <a:ext cx="8534400" cy="4495800"/>
          </a:xfrm>
        </p:spPr>
        <p:txBody>
          <a:bodyPr/>
          <a:lstStyle/>
          <a:p>
            <a:r>
              <a:rPr lang="en-US" sz="2000" dirty="0" smtClean="0">
                <a:solidFill>
                  <a:srgbClr val="FF0000"/>
                </a:solidFill>
                <a:latin typeface="Times New Roman" pitchFamily="18" charset="0"/>
                <a:cs typeface="Times New Roman" pitchFamily="18" charset="0"/>
              </a:rPr>
              <a:t>Window To Viewport Coordinate Transformation</a:t>
            </a:r>
          </a:p>
          <a:p>
            <a:pPr marL="228600" lvl="7">
              <a:buNone/>
            </a:pPr>
            <a:r>
              <a:rPr lang="en-US" dirty="0" smtClean="0">
                <a:latin typeface="Times New Roman" pitchFamily="18" charset="0"/>
                <a:cs typeface="Times New Roman" pitchFamily="18" charset="0"/>
              </a:rPr>
              <a:t>	  </a:t>
            </a:r>
            <a:r>
              <a:rPr lang="en-US" dirty="0" smtClean="0"/>
              <a:t>Solving the expressions,</a:t>
            </a:r>
          </a:p>
          <a:p>
            <a:pPr marL="228600" lvl="7">
              <a:buNone/>
            </a:pPr>
            <a:endParaRPr lang="en-US" dirty="0" smtClean="0"/>
          </a:p>
          <a:p>
            <a:pPr marL="228600" lvl="7">
              <a:buNone/>
            </a:pPr>
            <a:endParaRPr lang="en-US" dirty="0" smtClean="0"/>
          </a:p>
          <a:p>
            <a:pPr marL="228600" lvl="7">
              <a:buNone/>
            </a:pPr>
            <a:endParaRPr lang="en-US" dirty="0" smtClean="0"/>
          </a:p>
          <a:p>
            <a:pPr marL="228600" lvl="7">
              <a:buNone/>
            </a:pPr>
            <a:endParaRPr lang="en-US" dirty="0" smtClean="0"/>
          </a:p>
          <a:p>
            <a:pPr marL="228600" lvl="7">
              <a:buNone/>
            </a:pPr>
            <a:endParaRPr lang="en-US" dirty="0" smtClean="0"/>
          </a:p>
          <a:p>
            <a:pPr marL="228600" lvl="7">
              <a:buNone/>
            </a:pPr>
            <a:endParaRPr lang="en-US" dirty="0" smtClean="0"/>
          </a:p>
          <a:p>
            <a:pPr marL="228600" lvl="7">
              <a:buNone/>
            </a:pPr>
            <a:endParaRPr lang="en-US" dirty="0" smtClean="0"/>
          </a:p>
          <a:p>
            <a:pPr marL="228600" lvl="7">
              <a:buNone/>
            </a:pPr>
            <a:endParaRPr lang="en-US" dirty="0" smtClean="0"/>
          </a:p>
          <a:p>
            <a:pPr marL="228600" lvl="7">
              <a:buNone/>
            </a:pPr>
            <a:endParaRPr lang="en-US" dirty="0" smtClean="0"/>
          </a:p>
          <a:p>
            <a:pPr marL="228600" lvl="7">
              <a:buNone/>
            </a:pPr>
            <a:r>
              <a:rPr lang="en-US" dirty="0" smtClean="0"/>
              <a:t>Where sx,sy are the scaling factors.	</a:t>
            </a:r>
            <a:endParaRPr lang="en-US" dirty="0"/>
          </a:p>
        </p:txBody>
      </p:sp>
      <p:graphicFrame>
        <p:nvGraphicFramePr>
          <p:cNvPr id="30724" name="Object 4"/>
          <p:cNvGraphicFramePr>
            <a:graphicFrameLocks noChangeAspect="1"/>
          </p:cNvGraphicFramePr>
          <p:nvPr/>
        </p:nvGraphicFramePr>
        <p:xfrm>
          <a:off x="3429000" y="1843087"/>
          <a:ext cx="3810000" cy="3414713"/>
        </p:xfrm>
        <a:graphic>
          <a:graphicData uri="http://schemas.openxmlformats.org/presentationml/2006/ole">
            <mc:AlternateContent xmlns:mc="http://schemas.openxmlformats.org/markup-compatibility/2006">
              <mc:Choice xmlns:v="urn:schemas-microsoft-com:vml" Requires="v">
                <p:oleObj spid="_x0000_s165892" name="Equation" r:id="rId3" imgW="3581280" imgH="3174840" progId="">
                  <p:embed/>
                </p:oleObj>
              </mc:Choice>
              <mc:Fallback>
                <p:oleObj name="Equation" r:id="rId3" imgW="3581280" imgH="31748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843087"/>
                        <a:ext cx="3810000" cy="341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762000" y="2438400"/>
          <a:ext cx="1676400" cy="1371600"/>
        </p:xfrm>
        <a:graphic>
          <a:graphicData uri="http://schemas.openxmlformats.org/presentationml/2006/ole">
            <mc:AlternateContent xmlns:mc="http://schemas.openxmlformats.org/markup-compatibility/2006">
              <mc:Choice xmlns:v="urn:schemas-microsoft-com:vml" Requires="v">
                <p:oleObj spid="_x0000_s165893" name="Equation" r:id="rId5" imgW="1714320" imgH="1346040" progId="">
                  <p:embed/>
                </p:oleObj>
              </mc:Choice>
              <mc:Fallback>
                <p:oleObj name="Equation" r:id="rId5" imgW="1714320" imgH="1346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438400"/>
                        <a:ext cx="16764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2"/>
          <p:cNvPicPr>
            <a:picLocks noChangeAspect="1" noChangeArrowheads="1"/>
          </p:cNvPicPr>
          <p:nvPr/>
        </p:nvPicPr>
        <p:blipFill>
          <a:blip r:embed="rId7" cstate="print"/>
          <a:srcRect/>
          <a:stretch>
            <a:fillRect/>
          </a:stretch>
        </p:blipFill>
        <p:spPr bwMode="auto">
          <a:xfrm>
            <a:off x="4191000" y="4953000"/>
            <a:ext cx="4648200" cy="1323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20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 calcmode="lin" valueType="num">
                                      <p:cBhvr additive="base">
                                        <p:cTn id="12" dur="500" fill="hold"/>
                                        <p:tgtEl>
                                          <p:spTgt spid="30725"/>
                                        </p:tgtEl>
                                        <p:attrNameLst>
                                          <p:attrName>ppt_x</p:attrName>
                                        </p:attrNameLst>
                                      </p:cBhvr>
                                      <p:tavLst>
                                        <p:tav tm="0">
                                          <p:val>
                                            <p:strVal val="#ppt_x"/>
                                          </p:val>
                                        </p:tav>
                                        <p:tav tm="100000">
                                          <p:val>
                                            <p:strVal val="#ppt_x"/>
                                          </p:val>
                                        </p:tav>
                                      </p:tavLst>
                                    </p:anim>
                                    <p:anim calcmode="lin" valueType="num">
                                      <p:cBhvr additive="base">
                                        <p:cTn id="13"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Window To Viewport Coordinate Transformation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81000" y="1447800"/>
            <a:ext cx="8305800" cy="4495800"/>
          </a:xfrm>
        </p:spPr>
        <p:txBody>
          <a:bodyPr/>
          <a:lstStyle/>
          <a:p>
            <a:pPr marL="58738" lvl="1" indent="0" algn="just">
              <a:buNone/>
            </a:pPr>
            <a:r>
              <a:rPr lang="en-US" dirty="0" smtClean="0">
                <a:latin typeface="Times New Roman" charset="0"/>
              </a:rPr>
              <a:t>When mapping window-to-viewport transformation is done to different devices from one normalized space, it is called workstation transformation.</a:t>
            </a:r>
          </a:p>
          <a:p>
            <a:pPr marL="58738" lvl="1" indent="0" algn="just">
              <a:buNone/>
            </a:pPr>
            <a:endParaRPr lang="en-US" dirty="0" smtClean="0">
              <a:latin typeface="Times New Roman" charset="0"/>
            </a:endParaRPr>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752600" y="2209800"/>
            <a:ext cx="5486400" cy="38667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5" name="Content Placeholder 4"/>
          <p:cNvSpPr>
            <a:spLocks noGrp="1"/>
          </p:cNvSpPr>
          <p:nvPr>
            <p:ph idx="1"/>
          </p:nvPr>
        </p:nvSpPr>
        <p:spPr>
          <a:xfrm>
            <a:off x="228600" y="1447800"/>
            <a:ext cx="8763000" cy="4572000"/>
          </a:xfrm>
        </p:spPr>
        <p:txBody>
          <a:bodyPr/>
          <a:lstStyle/>
          <a:p>
            <a:r>
              <a:rPr lang="en-US" sz="2000" dirty="0" smtClean="0">
                <a:solidFill>
                  <a:srgbClr val="FF0000"/>
                </a:solidFill>
                <a:latin typeface="Times New Roman" pitchFamily="18" charset="0"/>
                <a:cs typeface="Times New Roman" pitchFamily="18" charset="0"/>
              </a:rPr>
              <a:t>Window To Viewport Coordinate Transformation</a:t>
            </a:r>
            <a:endParaRPr lang="en-US" sz="2000" dirty="0" smtClean="0">
              <a:latin typeface="Times New Roman" pitchFamily="18" charset="0"/>
              <a:cs typeface="Times New Roman" pitchFamily="18" charset="0"/>
            </a:endParaRPr>
          </a:p>
          <a:p>
            <a:pPr marL="457200" indent="-457200" algn="just">
              <a:spcBef>
                <a:spcPct val="50000"/>
              </a:spcBef>
              <a:buNone/>
              <a:defRPr/>
            </a:pPr>
            <a:r>
              <a:rPr lang="en-US" sz="2000" dirty="0" smtClean="0">
                <a:latin typeface="Times New Roman" pitchFamily="18" charset="0"/>
                <a:cs typeface="Times New Roman" pitchFamily="18" charset="0"/>
              </a:rPr>
              <a:t>The sequence of transformations are:</a:t>
            </a:r>
          </a:p>
          <a:p>
            <a:pPr marL="457200" indent="-457200" algn="just">
              <a:spcBef>
                <a:spcPct val="50000"/>
              </a:spcBef>
              <a:buNone/>
              <a:defRPr/>
            </a:pPr>
            <a:r>
              <a:rPr lang="en-US" sz="2000" dirty="0" smtClean="0">
                <a:latin typeface="Times New Roman" pitchFamily="18" charset="0"/>
                <a:cs typeface="Times New Roman" pitchFamily="18" charset="0"/>
              </a:rPr>
              <a:t>1. 	Perform a scaling transformation using a fixed-point position of (xw</a:t>
            </a:r>
            <a:r>
              <a:rPr lang="en-US" sz="2000" baseline="-30000" dirty="0"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yw</a:t>
            </a:r>
            <a:r>
              <a:rPr lang="en-US" sz="2000" baseline="-30000" dirty="0"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that scales the window area to the size of the viewport.</a:t>
            </a:r>
          </a:p>
          <a:p>
            <a:pPr marL="406400" indent="-406400" algn="just">
              <a:spcBef>
                <a:spcPct val="50000"/>
              </a:spcBef>
              <a:buNone/>
              <a:defRPr/>
            </a:pPr>
            <a:r>
              <a:rPr lang="en-US" sz="2000" dirty="0" smtClean="0">
                <a:latin typeface="Times New Roman" pitchFamily="18" charset="0"/>
                <a:cs typeface="Times New Roman" pitchFamily="18" charset="0"/>
              </a:rPr>
              <a:t>2. 	Translate the scaled window area to the position of the viewport.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Relative proportions of objects are maintained if the scaling factors are the same (</a:t>
            </a:r>
            <a:r>
              <a:rPr lang="en-US" sz="2000" dirty="0" err="1" smtClean="0">
                <a:latin typeface="Times New Roman" pitchFamily="18" charset="0"/>
                <a:cs typeface="Times New Roman" pitchFamily="18" charset="0"/>
              </a:rPr>
              <a:t>sx</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sy</a:t>
            </a:r>
            <a:r>
              <a:rPr lang="en-US" sz="2000" dirty="0" smtClean="0">
                <a:latin typeface="Times New Roman" pitchFamily="18" charset="0"/>
                <a:cs typeface="Times New Roman" pitchFamily="18" charset="0"/>
              </a:rPr>
              <a:t>). Otherwise, world objects will be stretched or contracted in either x or y direction when displayed on output device.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3" name="Content Placeholder 2"/>
          <p:cNvSpPr>
            <a:spLocks noGrp="1"/>
          </p:cNvSpPr>
          <p:nvPr>
            <p:ph idx="1"/>
          </p:nvPr>
        </p:nvSpPr>
        <p:spPr>
          <a:xfrm>
            <a:off x="304800" y="1371600"/>
            <a:ext cx="8305800" cy="4953000"/>
          </a:xfrm>
        </p:spPr>
        <p:txBody>
          <a:bodyPr/>
          <a:lstStyle/>
          <a:p>
            <a:r>
              <a:rPr lang="en-US" sz="2000" dirty="0" smtClean="0">
                <a:latin typeface="Times New Roman" pitchFamily="18" charset="0"/>
                <a:cs typeface="Times New Roman" pitchFamily="18" charset="0"/>
              </a:rPr>
              <a:t>The steps in the sequence of transformation is as follows:</a:t>
            </a:r>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5943600" y="1828800"/>
            <a:ext cx="2133600" cy="1778869"/>
          </a:xfrm>
          <a:prstGeom prst="rect">
            <a:avLst/>
          </a:prstGeom>
          <a:noFill/>
          <a:ln w="9525">
            <a:noFill/>
            <a:miter lim="800000"/>
            <a:headEnd/>
            <a:tailEnd/>
          </a:ln>
        </p:spPr>
      </p:pic>
      <p:sp>
        <p:nvSpPr>
          <p:cNvPr id="8" name="Rectangle 7"/>
          <p:cNvSpPr/>
          <p:nvPr/>
        </p:nvSpPr>
        <p:spPr>
          <a:xfrm>
            <a:off x="6096000" y="3505200"/>
            <a:ext cx="2362442" cy="338554"/>
          </a:xfrm>
          <a:prstGeom prst="rect">
            <a:avLst/>
          </a:prstGeom>
        </p:spPr>
        <p:txBody>
          <a:bodyPr wrap="none">
            <a:spAutoFit/>
          </a:bodyPr>
          <a:lstStyle/>
          <a:p>
            <a:pPr algn="ctr"/>
            <a:r>
              <a:rPr lang="en-US" sz="1600" dirty="0" smtClean="0">
                <a:latin typeface="Times New Roman" pitchFamily="18" charset="0"/>
                <a:cs typeface="Times New Roman" pitchFamily="18" charset="0"/>
              </a:rPr>
              <a:t>Initial position of Window</a:t>
            </a:r>
            <a:endParaRPr lang="en-US" sz="1600" dirty="0"/>
          </a:p>
        </p:txBody>
      </p:sp>
      <p:pic>
        <p:nvPicPr>
          <p:cNvPr id="67585" name="Picture 1"/>
          <p:cNvPicPr>
            <a:picLocks noChangeAspect="1" noChangeArrowheads="1"/>
          </p:cNvPicPr>
          <p:nvPr/>
        </p:nvPicPr>
        <p:blipFill>
          <a:blip r:embed="rId3" cstate="print"/>
          <a:srcRect/>
          <a:stretch>
            <a:fillRect/>
          </a:stretch>
        </p:blipFill>
        <p:spPr bwMode="auto">
          <a:xfrm>
            <a:off x="609600" y="1828800"/>
            <a:ext cx="5181600" cy="41971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3" name="Content Placeholder 2"/>
          <p:cNvSpPr>
            <a:spLocks noGrp="1"/>
          </p:cNvSpPr>
          <p:nvPr>
            <p:ph idx="1"/>
          </p:nvPr>
        </p:nvSpPr>
        <p:spPr>
          <a:xfrm>
            <a:off x="304800" y="1524000"/>
            <a:ext cx="8534400" cy="4724400"/>
          </a:xfrm>
        </p:spPr>
        <p:txBody>
          <a:bodyPr>
            <a:normAutofit/>
          </a:bodyPr>
          <a:lstStyle/>
          <a:p>
            <a:pPr algn="just"/>
            <a:r>
              <a:rPr lang="en-US" sz="2000" dirty="0" smtClean="0"/>
              <a:t>Find the normalization transformation window to viewport with window lower left corner at(1,1) and upper right corner at (3,5) onto a viewpoint with lower left corner at (0,0) and upper right corner at </a:t>
            </a:r>
          </a:p>
          <a:p>
            <a:pPr algn="just">
              <a:buNone/>
            </a:pPr>
            <a:r>
              <a:rPr lang="en-US" sz="2000" dirty="0" smtClean="0"/>
              <a:t>Given Coordinates for window</a:t>
            </a:r>
          </a:p>
          <a:p>
            <a:pPr algn="ctr">
              <a:buNone/>
            </a:pPr>
            <a:r>
              <a:rPr lang="en-US" sz="2000" dirty="0" smtClean="0"/>
              <a:t> </a:t>
            </a:r>
            <a:r>
              <a:rPr lang="en-US" sz="2000" dirty="0" err="1" smtClean="0"/>
              <a:t>xw</a:t>
            </a:r>
            <a:r>
              <a:rPr lang="en-US" sz="1000" dirty="0" err="1" smtClean="0"/>
              <a:t>min</a:t>
            </a:r>
            <a:r>
              <a:rPr lang="en-US" sz="2000" dirty="0" smtClean="0"/>
              <a:t>=1	, </a:t>
            </a:r>
            <a:r>
              <a:rPr lang="en-US" sz="2000" dirty="0" err="1" smtClean="0"/>
              <a:t>yw</a:t>
            </a:r>
            <a:r>
              <a:rPr lang="en-US" sz="1000" dirty="0" err="1" smtClean="0"/>
              <a:t>min</a:t>
            </a:r>
            <a:r>
              <a:rPr lang="en-US" sz="2000" dirty="0" smtClean="0"/>
              <a:t>=1</a:t>
            </a:r>
          </a:p>
          <a:p>
            <a:pPr algn="ctr">
              <a:buNone/>
            </a:pPr>
            <a:r>
              <a:rPr lang="en-US" sz="2000" dirty="0" err="1" smtClean="0"/>
              <a:t>xw</a:t>
            </a:r>
            <a:r>
              <a:rPr lang="en-US" sz="1000" dirty="0" err="1" smtClean="0"/>
              <a:t>max</a:t>
            </a:r>
            <a:r>
              <a:rPr lang="en-US" sz="2000" dirty="0" smtClean="0"/>
              <a:t>=3, </a:t>
            </a:r>
            <a:r>
              <a:rPr lang="en-US" sz="2000" dirty="0" err="1" smtClean="0"/>
              <a:t>yw</a:t>
            </a:r>
            <a:r>
              <a:rPr lang="en-US" sz="1000" dirty="0" err="1" smtClean="0"/>
              <a:t>max</a:t>
            </a:r>
            <a:r>
              <a:rPr lang="en-US" sz="2000" dirty="0" smtClean="0"/>
              <a:t>=5</a:t>
            </a:r>
          </a:p>
          <a:p>
            <a:pPr algn="just">
              <a:buNone/>
            </a:pPr>
            <a:r>
              <a:rPr lang="en-US" sz="2000" dirty="0" smtClean="0"/>
              <a:t>Given Coordinates for  viewport</a:t>
            </a:r>
          </a:p>
          <a:p>
            <a:pPr algn="ctr">
              <a:buNone/>
            </a:pPr>
            <a:r>
              <a:rPr lang="en-US" sz="2000" dirty="0" err="1" smtClean="0"/>
              <a:t>xv</a:t>
            </a:r>
            <a:r>
              <a:rPr lang="en-US" sz="1000" dirty="0" err="1" smtClean="0"/>
              <a:t>min</a:t>
            </a:r>
            <a:r>
              <a:rPr lang="en-US" sz="2000" dirty="0" smtClean="0"/>
              <a:t>=0,	</a:t>
            </a:r>
            <a:r>
              <a:rPr lang="en-US" sz="2000" dirty="0" err="1" smtClean="0"/>
              <a:t>yv</a:t>
            </a:r>
            <a:r>
              <a:rPr lang="en-US" sz="1000" dirty="0" err="1" smtClean="0"/>
              <a:t>min</a:t>
            </a:r>
            <a:r>
              <a:rPr lang="en-US" sz="2000" dirty="0" smtClean="0"/>
              <a:t>=0</a:t>
            </a:r>
          </a:p>
          <a:p>
            <a:pPr>
              <a:buNone/>
            </a:pPr>
            <a:r>
              <a:rPr lang="en-US" sz="2000" dirty="0" smtClean="0"/>
              <a:t>				</a:t>
            </a:r>
            <a:r>
              <a:rPr lang="en-US" sz="2000" dirty="0" err="1" smtClean="0"/>
              <a:t>xv</a:t>
            </a:r>
            <a:r>
              <a:rPr lang="en-US" sz="1000" dirty="0" err="1" smtClean="0"/>
              <a:t>max</a:t>
            </a:r>
            <a:r>
              <a:rPr lang="en-US" sz="2000" dirty="0" smtClean="0"/>
              <a:t>=		</a:t>
            </a:r>
            <a:r>
              <a:rPr lang="en-US" sz="2000" dirty="0" err="1" smtClean="0"/>
              <a:t>yv</a:t>
            </a:r>
            <a:r>
              <a:rPr lang="en-US" sz="1000" dirty="0" err="1" smtClean="0"/>
              <a:t>max</a:t>
            </a:r>
            <a:r>
              <a:rPr lang="en-US" sz="2000" dirty="0" smtClean="0"/>
              <a:t>=</a:t>
            </a:r>
          </a:p>
          <a:p>
            <a:pPr algn="just">
              <a:buNone/>
            </a:pPr>
            <a:r>
              <a:rPr lang="en-US" sz="2000" dirty="0" smtClean="0"/>
              <a:t>Now calculate </a:t>
            </a:r>
            <a:r>
              <a:rPr lang="en-US" sz="2000" dirty="0" err="1" smtClean="0"/>
              <a:t>sx,sy</a:t>
            </a:r>
            <a:r>
              <a:rPr lang="en-US" sz="2000" dirty="0" smtClean="0"/>
              <a:t>.</a:t>
            </a:r>
          </a:p>
          <a:p>
            <a:pPr algn="just">
              <a:buNone/>
            </a:pPr>
            <a:r>
              <a:rPr lang="en-US" sz="2000" dirty="0" err="1" smtClean="0"/>
              <a:t>sx</a:t>
            </a:r>
            <a:r>
              <a:rPr lang="en-US" sz="2000" dirty="0" smtClean="0"/>
              <a:t>=0.25</a:t>
            </a:r>
          </a:p>
          <a:p>
            <a:pPr algn="just">
              <a:buNone/>
            </a:pPr>
            <a:r>
              <a:rPr lang="en-US" sz="2000" dirty="0" err="1" smtClean="0"/>
              <a:t>sy</a:t>
            </a:r>
            <a:r>
              <a:rPr lang="en-US" sz="2000" dirty="0" smtClean="0"/>
              <a:t>=0.125</a:t>
            </a:r>
          </a:p>
          <a:p>
            <a:pPr algn="just"/>
            <a:endParaRPr lang="en-US" sz="2000" dirty="0" smtClean="0"/>
          </a:p>
          <a:p>
            <a:pPr algn="just"/>
            <a:endParaRPr lang="en-US" sz="4000" dirty="0" smtClean="0"/>
          </a:p>
          <a:p>
            <a:pPr algn="just"/>
            <a:endParaRPr lang="en-US" sz="2000" dirty="0"/>
          </a:p>
        </p:txBody>
      </p:sp>
      <p:graphicFrame>
        <p:nvGraphicFramePr>
          <p:cNvPr id="65538" name="Object 2"/>
          <p:cNvGraphicFramePr>
            <a:graphicFrameLocks noChangeAspect="1"/>
          </p:cNvGraphicFramePr>
          <p:nvPr/>
        </p:nvGraphicFramePr>
        <p:xfrm>
          <a:off x="6858000" y="2133600"/>
          <a:ext cx="304800" cy="495300"/>
        </p:xfrm>
        <a:graphic>
          <a:graphicData uri="http://schemas.openxmlformats.org/presentationml/2006/ole">
            <mc:AlternateContent xmlns:mc="http://schemas.openxmlformats.org/markup-compatibility/2006">
              <mc:Choice xmlns:v="urn:schemas-microsoft-com:vml" Requires="v">
                <p:oleObj spid="_x0000_s166918" name="Equation" r:id="rId3" imgW="406080" imgH="660240" progId="">
                  <p:embed/>
                </p:oleObj>
              </mc:Choice>
              <mc:Fallback>
                <p:oleObj name="Equation" r:id="rId3" imgW="406080" imgH="660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133600"/>
                        <a:ext cx="304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9" name="Object 3"/>
          <p:cNvGraphicFramePr>
            <a:graphicFrameLocks noChangeAspect="1"/>
          </p:cNvGraphicFramePr>
          <p:nvPr/>
        </p:nvGraphicFramePr>
        <p:xfrm>
          <a:off x="7162800" y="2133600"/>
          <a:ext cx="304800" cy="495300"/>
        </p:xfrm>
        <a:graphic>
          <a:graphicData uri="http://schemas.openxmlformats.org/presentationml/2006/ole">
            <mc:AlternateContent xmlns:mc="http://schemas.openxmlformats.org/markup-compatibility/2006">
              <mc:Choice xmlns:v="urn:schemas-microsoft-com:vml" Requires="v">
                <p:oleObj spid="_x0000_s166919" name="Equation" r:id="rId5" imgW="406080" imgH="660240" progId="">
                  <p:embed/>
                </p:oleObj>
              </mc:Choice>
              <mc:Fallback>
                <p:oleObj name="Equation" r:id="rId5" imgW="406080" imgH="6602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133600"/>
                        <a:ext cx="304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1" name="Object 5"/>
          <p:cNvGraphicFramePr>
            <a:graphicFrameLocks noChangeAspect="1"/>
          </p:cNvGraphicFramePr>
          <p:nvPr/>
        </p:nvGraphicFramePr>
        <p:xfrm>
          <a:off x="3810000" y="4343400"/>
          <a:ext cx="733425" cy="495300"/>
        </p:xfrm>
        <a:graphic>
          <a:graphicData uri="http://schemas.openxmlformats.org/presentationml/2006/ole">
            <mc:AlternateContent xmlns:mc="http://schemas.openxmlformats.org/markup-compatibility/2006">
              <mc:Choice xmlns:v="urn:schemas-microsoft-com:vml" Requires="v">
                <p:oleObj spid="_x0000_s166920" name="Equation" r:id="rId6" imgW="977760" imgH="660240" progId="">
                  <p:embed/>
                </p:oleObj>
              </mc:Choice>
              <mc:Fallback>
                <p:oleObj name="Equation" r:id="rId6" imgW="977760" imgH="66024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343400"/>
                        <a:ext cx="7334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3" name="Object 7"/>
          <p:cNvGraphicFramePr>
            <a:graphicFrameLocks noChangeAspect="1"/>
          </p:cNvGraphicFramePr>
          <p:nvPr/>
        </p:nvGraphicFramePr>
        <p:xfrm>
          <a:off x="5638800" y="4343400"/>
          <a:ext cx="733425" cy="495300"/>
        </p:xfrm>
        <a:graphic>
          <a:graphicData uri="http://schemas.openxmlformats.org/presentationml/2006/ole">
            <mc:AlternateContent xmlns:mc="http://schemas.openxmlformats.org/markup-compatibility/2006">
              <mc:Choice xmlns:v="urn:schemas-microsoft-com:vml" Requires="v">
                <p:oleObj spid="_x0000_s166921" name="Equation" r:id="rId8" imgW="977760" imgH="660240" progId="">
                  <p:embed/>
                </p:oleObj>
              </mc:Choice>
              <mc:Fallback>
                <p:oleObj name="Equation" r:id="rId8" imgW="977760" imgH="66024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4343400"/>
                        <a:ext cx="7334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2"/>
          <p:cNvPicPr>
            <a:picLocks noChangeAspect="1" noChangeArrowheads="1"/>
          </p:cNvPicPr>
          <p:nvPr/>
        </p:nvPicPr>
        <p:blipFill>
          <a:blip r:embed="rId10" cstate="print"/>
          <a:srcRect/>
          <a:stretch>
            <a:fillRect/>
          </a:stretch>
        </p:blipFill>
        <p:spPr bwMode="auto">
          <a:xfrm>
            <a:off x="3733800" y="4953000"/>
            <a:ext cx="4648200" cy="1323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3" name="Content Placeholder 2"/>
          <p:cNvSpPr>
            <a:spLocks noGrp="1"/>
          </p:cNvSpPr>
          <p:nvPr>
            <p:ph idx="1"/>
          </p:nvPr>
        </p:nvSpPr>
        <p:spPr>
          <a:xfrm>
            <a:off x="304800" y="1447800"/>
            <a:ext cx="8534400" cy="4495800"/>
          </a:xfrm>
        </p:spPr>
        <p:txBody>
          <a:bodyPr>
            <a:normAutofit/>
          </a:bodyPr>
          <a:lstStyle/>
          <a:p>
            <a:r>
              <a:rPr lang="en-US" sz="2000" dirty="0" smtClean="0"/>
              <a:t>Transformation matrix is given by</a:t>
            </a:r>
          </a:p>
          <a:p>
            <a:pPr algn="ctr"/>
            <a:r>
              <a:rPr lang="en-US" sz="2000" dirty="0" smtClean="0"/>
              <a:t>Translate-Scale-Translate</a:t>
            </a:r>
          </a:p>
          <a:p>
            <a:pPr algn="ctr"/>
            <a:endParaRPr lang="en-US" sz="2000" dirty="0" smtClean="0"/>
          </a:p>
          <a:p>
            <a:pPr algn="ctr"/>
            <a:endParaRPr lang="en-US" sz="2000" dirty="0" smtClean="0"/>
          </a:p>
          <a:p>
            <a:pPr algn="ctr"/>
            <a:endParaRPr lang="en-US" sz="2000" dirty="0" smtClean="0"/>
          </a:p>
          <a:p>
            <a:pPr algn="ctr"/>
            <a:endParaRPr lang="en-US" sz="2000" dirty="0" smtClean="0"/>
          </a:p>
          <a:p>
            <a:pPr algn="ctr"/>
            <a:endParaRPr lang="en-US" sz="2000" dirty="0" smtClean="0"/>
          </a:p>
          <a:p>
            <a:pPr algn="ctr"/>
            <a:endParaRPr lang="en-US" sz="2000" dirty="0" smtClean="0"/>
          </a:p>
          <a:p>
            <a:pPr algn="ctr"/>
            <a:endParaRPr lang="en-US" sz="2000" dirty="0" smtClean="0"/>
          </a:p>
          <a:p>
            <a:pPr algn="ctr">
              <a:buNone/>
            </a:pPr>
            <a:endParaRPr lang="en-US" sz="2000" dirty="0" smtClean="0"/>
          </a:p>
          <a:p>
            <a:pPr algn="ctr">
              <a:buNone/>
            </a:pPr>
            <a:endParaRPr lang="en-US" sz="2000" dirty="0" smtClean="0"/>
          </a:p>
          <a:p>
            <a:pPr algn="ctr">
              <a:buNone/>
            </a:pPr>
            <a:r>
              <a:rPr lang="en-US" sz="2000" dirty="0" smtClean="0"/>
              <a:t>	Ans.</a:t>
            </a:r>
          </a:p>
          <a:p>
            <a:pPr algn="ctr"/>
            <a:endParaRPr lang="en-US" sz="2000" dirty="0" smtClean="0"/>
          </a:p>
          <a:p>
            <a:pPr algn="ctr"/>
            <a:endParaRPr lang="en-US" sz="2000" dirty="0" smtClean="0"/>
          </a:p>
          <a:p>
            <a:endParaRPr lang="en-US" sz="2000" dirty="0" smtClean="0"/>
          </a:p>
          <a:p>
            <a:endParaRPr lang="en-US" sz="2000" dirty="0" smtClean="0"/>
          </a:p>
          <a:p>
            <a:pPr algn="ctr"/>
            <a:endParaRPr lang="en-US" sz="2000" dirty="0" smtClean="0"/>
          </a:p>
          <a:p>
            <a:endParaRPr lang="en-US" sz="2000" dirty="0"/>
          </a:p>
        </p:txBody>
      </p:sp>
      <p:graphicFrame>
        <p:nvGraphicFramePr>
          <p:cNvPr id="5" name="Object 4"/>
          <p:cNvGraphicFramePr>
            <a:graphicFrameLocks noChangeAspect="1"/>
          </p:cNvGraphicFramePr>
          <p:nvPr/>
        </p:nvGraphicFramePr>
        <p:xfrm>
          <a:off x="2286000" y="2286000"/>
          <a:ext cx="4419600" cy="1117600"/>
        </p:xfrm>
        <a:graphic>
          <a:graphicData uri="http://schemas.openxmlformats.org/presentationml/2006/ole">
            <mc:AlternateContent xmlns:mc="http://schemas.openxmlformats.org/markup-compatibility/2006">
              <mc:Choice xmlns:v="urn:schemas-microsoft-com:vml" Requires="v">
                <p:oleObj spid="_x0000_s167941" name="Equation" r:id="rId3" imgW="4292280" imgH="1117440" progId="">
                  <p:embed/>
                </p:oleObj>
              </mc:Choice>
              <mc:Fallback>
                <p:oleObj name="Equation" r:id="rId3" imgW="4292280" imgH="1117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86000"/>
                        <a:ext cx="44196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286000" y="3657600"/>
          <a:ext cx="4343400" cy="1117600"/>
        </p:xfrm>
        <a:graphic>
          <a:graphicData uri="http://schemas.openxmlformats.org/presentationml/2006/ole">
            <mc:AlternateContent xmlns:mc="http://schemas.openxmlformats.org/markup-compatibility/2006">
              <mc:Choice xmlns:v="urn:schemas-microsoft-com:vml" Requires="v">
                <p:oleObj spid="_x0000_s167942" name="Equation" r:id="rId5" imgW="4140000" imgH="1117440" progId="">
                  <p:embed/>
                </p:oleObj>
              </mc:Choice>
              <mc:Fallback>
                <p:oleObj name="Equation" r:id="rId5" imgW="4140000" imgH="11174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657600"/>
                        <a:ext cx="43434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286000" y="5029200"/>
          <a:ext cx="2133600" cy="1117600"/>
        </p:xfrm>
        <a:graphic>
          <a:graphicData uri="http://schemas.openxmlformats.org/presentationml/2006/ole">
            <mc:AlternateContent xmlns:mc="http://schemas.openxmlformats.org/markup-compatibility/2006">
              <mc:Choice xmlns:v="urn:schemas-microsoft-com:vml" Requires="v">
                <p:oleObj spid="_x0000_s167943" name="Equation" r:id="rId7" imgW="2489040" imgH="1117440" progId="">
                  <p:embed/>
                </p:oleObj>
              </mc:Choice>
              <mc:Fallback>
                <p:oleObj name="Equation" r:id="rId7" imgW="2489040" imgH="111744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029200"/>
                        <a:ext cx="21336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3" name="Content Placeholder 2"/>
          <p:cNvSpPr>
            <a:spLocks noGrp="1"/>
          </p:cNvSpPr>
          <p:nvPr>
            <p:ph idx="1"/>
          </p:nvPr>
        </p:nvSpPr>
        <p:spPr>
          <a:xfrm>
            <a:off x="228600" y="1600200"/>
            <a:ext cx="8686800" cy="4343400"/>
          </a:xfrm>
        </p:spPr>
        <p:txBody>
          <a:bodyPr>
            <a:normAutofit/>
          </a:bodyPr>
          <a:lstStyle/>
          <a:p>
            <a:pPr algn="just"/>
            <a:r>
              <a:rPr lang="en-US" sz="2000" dirty="0" smtClean="0"/>
              <a:t>Find a normalization transformation which uses the rectangle A(1,1),B(5,3), C(4,5) &amp; D(0,3) as window and NDC as a viewport.</a:t>
            </a:r>
          </a:p>
          <a:p>
            <a:pPr algn="just"/>
            <a:endParaRPr lang="en-US" sz="2000" dirty="0"/>
          </a:p>
        </p:txBody>
      </p:sp>
      <p:pic>
        <p:nvPicPr>
          <p:cNvPr id="5" name="Picture 2"/>
          <p:cNvPicPr>
            <a:picLocks noChangeAspect="1" noChangeArrowheads="1"/>
          </p:cNvPicPr>
          <p:nvPr/>
        </p:nvPicPr>
        <p:blipFill>
          <a:blip r:embed="rId2" cstate="print"/>
          <a:srcRect/>
          <a:stretch>
            <a:fillRect/>
          </a:stretch>
        </p:blipFill>
        <p:spPr bwMode="auto">
          <a:xfrm>
            <a:off x="914400" y="2981325"/>
            <a:ext cx="7467600" cy="2809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3" name="Content Placeholder 2"/>
          <p:cNvSpPr>
            <a:spLocks noGrp="1"/>
          </p:cNvSpPr>
          <p:nvPr>
            <p:ph idx="1"/>
          </p:nvPr>
        </p:nvSpPr>
        <p:spPr>
          <a:xfrm>
            <a:off x="228600" y="1524000"/>
            <a:ext cx="8686800" cy="4495800"/>
          </a:xfrm>
        </p:spPr>
        <p:txBody>
          <a:bodyPr/>
          <a:lstStyle/>
          <a:p>
            <a:pPr algn="just"/>
            <a:r>
              <a:rPr lang="en-US" sz="2000" dirty="0" smtClean="0"/>
              <a:t>Step-1. Translate point A(1,1) to origin. The required translation matrix is</a:t>
            </a:r>
          </a:p>
          <a:p>
            <a:r>
              <a:rPr lang="en-US" dirty="0" smtClean="0"/>
              <a:t>T</a:t>
            </a:r>
            <a:r>
              <a:rPr lang="en-US" sz="1050" dirty="0" smtClean="0"/>
              <a:t>1</a:t>
            </a:r>
            <a:r>
              <a:rPr lang="en-US" dirty="0" smtClean="0"/>
              <a:t>=			</a:t>
            </a:r>
          </a:p>
          <a:p>
            <a:endParaRPr lang="en-US" dirty="0" smtClean="0"/>
          </a:p>
          <a:p>
            <a:endParaRPr lang="en-US" dirty="0" smtClean="0"/>
          </a:p>
          <a:p>
            <a:pPr algn="just"/>
            <a:r>
              <a:rPr lang="en-US" sz="2000" dirty="0" smtClean="0"/>
              <a:t>Step-2.Rotate the rectangle about origin by an angle  in clockwise direction so that it is aligned with the coordinate axis.</a:t>
            </a:r>
          </a:p>
          <a:p>
            <a:pPr algn="just"/>
            <a:r>
              <a:rPr lang="en-US" sz="2000" dirty="0" smtClean="0"/>
              <a:t>The required rotation matrix is </a:t>
            </a:r>
          </a:p>
          <a:p>
            <a:endParaRPr lang="en-US" sz="2000" dirty="0" smtClean="0"/>
          </a:p>
          <a:p>
            <a:r>
              <a:rPr lang="en-US" sz="2000" dirty="0" smtClean="0"/>
              <a:t>R=</a:t>
            </a:r>
            <a:endParaRPr lang="en-US" sz="2000" dirty="0"/>
          </a:p>
        </p:txBody>
      </p:sp>
      <p:graphicFrame>
        <p:nvGraphicFramePr>
          <p:cNvPr id="5" name="Object 4"/>
          <p:cNvGraphicFramePr>
            <a:graphicFrameLocks noChangeAspect="1"/>
          </p:cNvGraphicFramePr>
          <p:nvPr/>
        </p:nvGraphicFramePr>
        <p:xfrm>
          <a:off x="1295400" y="1905000"/>
          <a:ext cx="1244600" cy="1117600"/>
        </p:xfrm>
        <a:graphic>
          <a:graphicData uri="http://schemas.openxmlformats.org/presentationml/2006/ole">
            <mc:AlternateContent xmlns:mc="http://schemas.openxmlformats.org/markup-compatibility/2006">
              <mc:Choice xmlns:v="urn:schemas-microsoft-com:vml" Requires="v">
                <p:oleObj spid="_x0000_s168964" name="Equation" r:id="rId3" imgW="1244520" imgH="1117440" progId="">
                  <p:embed/>
                </p:oleObj>
              </mc:Choice>
              <mc:Fallback>
                <p:oleObj name="Equation" r:id="rId3" imgW="1244520" imgH="1117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05000"/>
                        <a:ext cx="12446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066800" y="4343400"/>
          <a:ext cx="2019300" cy="1117600"/>
        </p:xfrm>
        <a:graphic>
          <a:graphicData uri="http://schemas.openxmlformats.org/presentationml/2006/ole">
            <mc:AlternateContent xmlns:mc="http://schemas.openxmlformats.org/markup-compatibility/2006">
              <mc:Choice xmlns:v="urn:schemas-microsoft-com:vml" Requires="v">
                <p:oleObj spid="_x0000_s168965" name="Equation" r:id="rId5" imgW="2019240" imgH="1117440" progId="">
                  <p:embed/>
                </p:oleObj>
              </mc:Choice>
              <mc:Fallback>
                <p:oleObj name="Equation" r:id="rId5" imgW="2019240" imgH="11174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343400"/>
                        <a:ext cx="20193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2"/>
          <p:cNvPicPr>
            <a:picLocks noChangeAspect="1" noChangeArrowheads="1"/>
          </p:cNvPicPr>
          <p:nvPr/>
        </p:nvPicPr>
        <p:blipFill>
          <a:blip r:embed="rId7" cstate="print"/>
          <a:srcRect/>
          <a:stretch>
            <a:fillRect/>
          </a:stretch>
        </p:blipFill>
        <p:spPr bwMode="auto">
          <a:xfrm>
            <a:off x="6172201" y="4038600"/>
            <a:ext cx="2819399" cy="2255520"/>
          </a:xfrm>
          <a:prstGeom prst="rect">
            <a:avLst/>
          </a:prstGeom>
          <a:noFill/>
          <a:ln w="9525">
            <a:noFill/>
            <a:miter lim="800000"/>
            <a:headEnd/>
            <a:tailEnd/>
          </a:ln>
        </p:spPr>
      </p:pic>
      <p:pic>
        <p:nvPicPr>
          <p:cNvPr id="70662" name="Picture 6"/>
          <p:cNvPicPr>
            <a:picLocks noChangeAspect="1" noChangeArrowheads="1"/>
          </p:cNvPicPr>
          <p:nvPr/>
        </p:nvPicPr>
        <p:blipFill>
          <a:blip r:embed="rId8" cstate="print"/>
          <a:srcRect/>
          <a:stretch>
            <a:fillRect/>
          </a:stretch>
        </p:blipFill>
        <p:spPr bwMode="auto">
          <a:xfrm>
            <a:off x="3276600" y="4495800"/>
            <a:ext cx="2667000"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0662"/>
                                        </p:tgtEl>
                                        <p:attrNameLst>
                                          <p:attrName>style.visibility</p:attrName>
                                        </p:attrNameLst>
                                      </p:cBhvr>
                                      <p:to>
                                        <p:strVal val="visible"/>
                                      </p:to>
                                    </p:set>
                                    <p:anim calcmode="lin" valueType="num">
                                      <p:cBhvr additive="base">
                                        <p:cTn id="17" dur="500" fill="hold"/>
                                        <p:tgtEl>
                                          <p:spTgt spid="70662"/>
                                        </p:tgtEl>
                                        <p:attrNameLst>
                                          <p:attrName>ppt_x</p:attrName>
                                        </p:attrNameLst>
                                      </p:cBhvr>
                                      <p:tavLst>
                                        <p:tav tm="0">
                                          <p:val>
                                            <p:strVal val="#ppt_x"/>
                                          </p:val>
                                        </p:tav>
                                        <p:tav tm="100000">
                                          <p:val>
                                            <p:strVal val="#ppt_x"/>
                                          </p:val>
                                        </p:tav>
                                      </p:tavLst>
                                    </p:anim>
                                    <p:anim calcmode="lin" valueType="num">
                                      <p:cBhvr additive="base">
                                        <p:cTn id="18" dur="500" fill="hold"/>
                                        <p:tgtEl>
                                          <p:spTgt spid="7066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66800" y="685800"/>
            <a:ext cx="7924800" cy="609600"/>
          </a:xfrm>
        </p:spPr>
        <p:txBody>
          <a:bodyPr/>
          <a:lstStyle/>
          <a:p>
            <a:r>
              <a:rPr lang="en-US" dirty="0" smtClean="0">
                <a:latin typeface="Times New Roman" pitchFamily="18" charset="0"/>
                <a:cs typeface="Times New Roman" pitchFamily="18" charset="0"/>
              </a:rPr>
              <a:t>Clipping Points</a:t>
            </a:r>
            <a:endParaRPr lang="en-US" dirty="0" smtClean="0"/>
          </a:p>
        </p:txBody>
      </p:sp>
      <p:sp>
        <p:nvSpPr>
          <p:cNvPr id="83971" name="Rectangle 3"/>
          <p:cNvSpPr>
            <a:spLocks noGrp="1" noChangeArrowheads="1"/>
          </p:cNvSpPr>
          <p:nvPr>
            <p:ph type="body" idx="1"/>
          </p:nvPr>
        </p:nvSpPr>
        <p:spPr>
          <a:xfrm>
            <a:off x="457200" y="1600200"/>
            <a:ext cx="8458200" cy="4495800"/>
          </a:xfrm>
        </p:spPr>
        <p:txBody>
          <a:bodyPr>
            <a:normAutofit/>
          </a:bodyPr>
          <a:lstStyle/>
          <a:p>
            <a:pPr algn="just"/>
            <a:r>
              <a:rPr lang="en-US" sz="2000" dirty="0" smtClean="0">
                <a:latin typeface="Times New Roman" pitchFamily="18" charset="0"/>
                <a:cs typeface="Times New Roman" pitchFamily="18" charset="0"/>
              </a:rPr>
              <a:t>Given a point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)and clipping window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determine if the point should be drawn</a:t>
            </a:r>
          </a:p>
        </p:txBody>
      </p:sp>
      <p:sp>
        <p:nvSpPr>
          <p:cNvPr id="83972" name="Oval 5"/>
          <p:cNvSpPr>
            <a:spLocks noChangeArrowheads="1"/>
          </p:cNvSpPr>
          <p:nvPr/>
        </p:nvSpPr>
        <p:spPr bwMode="auto">
          <a:xfrm>
            <a:off x="3886200" y="4267200"/>
            <a:ext cx="152400" cy="152400"/>
          </a:xfrm>
          <a:prstGeom prst="ellipse">
            <a:avLst/>
          </a:prstGeom>
          <a:solidFill>
            <a:srgbClr val="0000FF"/>
          </a:solidFill>
          <a:ln w="28575">
            <a:noFill/>
            <a:miter lim="800000"/>
            <a:headEnd/>
            <a:tailEnd/>
          </a:ln>
        </p:spPr>
        <p:txBody>
          <a:bodyPr wrap="none" anchor="ctr"/>
          <a:lstStyle/>
          <a:p>
            <a:endParaRPr lang="en-US"/>
          </a:p>
        </p:txBody>
      </p:sp>
      <p:sp>
        <p:nvSpPr>
          <p:cNvPr id="83973" name="Text Box 6"/>
          <p:cNvSpPr txBox="1">
            <a:spLocks noChangeArrowheads="1"/>
          </p:cNvSpPr>
          <p:nvPr/>
        </p:nvSpPr>
        <p:spPr bwMode="auto">
          <a:xfrm>
            <a:off x="3581400" y="4495800"/>
            <a:ext cx="2286000" cy="457200"/>
          </a:xfrm>
          <a:prstGeom prst="rect">
            <a:avLst/>
          </a:prstGeom>
          <a:noFill/>
          <a:ln w="9525">
            <a:noFill/>
            <a:miter lim="800000"/>
            <a:headEnd/>
            <a:tailEnd/>
          </a:ln>
        </p:spPr>
        <p:txBody>
          <a:bodyPr>
            <a:spAutoFit/>
          </a:bodyPr>
          <a:lstStyle/>
          <a:p>
            <a:pPr>
              <a:spcBef>
                <a:spcPct val="50000"/>
              </a:spcBef>
            </a:pPr>
            <a:r>
              <a:rPr lang="en-US" baseline="0" dirty="0"/>
              <a:t>(x</a:t>
            </a:r>
            <a:r>
              <a:rPr lang="en-US" dirty="0"/>
              <a:t>1,</a:t>
            </a:r>
            <a:r>
              <a:rPr lang="en-US" baseline="0" dirty="0"/>
              <a:t>y</a:t>
            </a:r>
            <a:r>
              <a:rPr lang="en-US" dirty="0"/>
              <a:t>1</a:t>
            </a:r>
            <a:r>
              <a:rPr lang="en-US" baseline="0" dirty="0"/>
              <a:t>)</a:t>
            </a:r>
          </a:p>
        </p:txBody>
      </p:sp>
      <p:sp>
        <p:nvSpPr>
          <p:cNvPr id="83974" name="Oval 7"/>
          <p:cNvSpPr>
            <a:spLocks noChangeArrowheads="1"/>
          </p:cNvSpPr>
          <p:nvPr/>
        </p:nvSpPr>
        <p:spPr bwMode="auto">
          <a:xfrm>
            <a:off x="6705600" y="4267200"/>
            <a:ext cx="152400" cy="152400"/>
          </a:xfrm>
          <a:prstGeom prst="ellipse">
            <a:avLst/>
          </a:prstGeom>
          <a:solidFill>
            <a:srgbClr val="0000FF"/>
          </a:solidFill>
          <a:ln w="9525">
            <a:solidFill>
              <a:schemeClr val="tx1"/>
            </a:solidFill>
            <a:miter lim="800000"/>
            <a:headEnd/>
            <a:tailEnd/>
          </a:ln>
        </p:spPr>
        <p:txBody>
          <a:bodyPr wrap="none" anchor="ctr"/>
          <a:lstStyle/>
          <a:p>
            <a:endParaRPr lang="en-US"/>
          </a:p>
        </p:txBody>
      </p:sp>
      <p:sp>
        <p:nvSpPr>
          <p:cNvPr id="83975" name="Text Box 8"/>
          <p:cNvSpPr txBox="1">
            <a:spLocks noChangeArrowheads="1"/>
          </p:cNvSpPr>
          <p:nvPr/>
        </p:nvSpPr>
        <p:spPr bwMode="auto">
          <a:xfrm>
            <a:off x="6477000" y="4419600"/>
            <a:ext cx="2286000" cy="457200"/>
          </a:xfrm>
          <a:prstGeom prst="rect">
            <a:avLst/>
          </a:prstGeom>
          <a:noFill/>
          <a:ln w="9525">
            <a:noFill/>
            <a:miter lim="800000"/>
            <a:headEnd/>
            <a:tailEnd/>
          </a:ln>
        </p:spPr>
        <p:txBody>
          <a:bodyPr>
            <a:spAutoFit/>
          </a:bodyPr>
          <a:lstStyle/>
          <a:p>
            <a:pPr>
              <a:spcBef>
                <a:spcPct val="50000"/>
              </a:spcBef>
            </a:pPr>
            <a:r>
              <a:rPr lang="en-US" baseline="0" dirty="0"/>
              <a:t>(x</a:t>
            </a:r>
            <a:r>
              <a:rPr lang="en-US" dirty="0"/>
              <a:t>2,</a:t>
            </a:r>
            <a:r>
              <a:rPr lang="en-US" baseline="0" dirty="0"/>
              <a:t>y</a:t>
            </a:r>
            <a:r>
              <a:rPr lang="en-US" dirty="0"/>
              <a:t>2</a:t>
            </a:r>
            <a:r>
              <a:rPr lang="en-US" baseline="0" dirty="0"/>
              <a:t>)</a:t>
            </a:r>
          </a:p>
        </p:txBody>
      </p:sp>
      <p:sp>
        <p:nvSpPr>
          <p:cNvPr id="83976" name="Text Box 9"/>
          <p:cNvSpPr txBox="1">
            <a:spLocks noChangeArrowheads="1"/>
          </p:cNvSpPr>
          <p:nvPr/>
        </p:nvSpPr>
        <p:spPr bwMode="auto">
          <a:xfrm>
            <a:off x="1905000" y="5562600"/>
            <a:ext cx="2286000" cy="784830"/>
          </a:xfrm>
          <a:prstGeom prst="rect">
            <a:avLst/>
          </a:prstGeom>
          <a:noFill/>
          <a:ln w="9525">
            <a:noFill/>
            <a:miter lim="800000"/>
            <a:headEnd/>
            <a:tailEnd/>
          </a:ln>
        </p:spPr>
        <p:txBody>
          <a:bodyPr>
            <a:spAutoFit/>
          </a:bodyPr>
          <a:lstStyle/>
          <a:p>
            <a:pPr>
              <a:spcBef>
                <a:spcPct val="50000"/>
              </a:spcBef>
            </a:pPr>
            <a:r>
              <a:rPr lang="en-US" dirty="0" smtClean="0"/>
              <a:t>(</a:t>
            </a:r>
            <a:r>
              <a:rPr lang="en-US" dirty="0" err="1" smtClean="0"/>
              <a:t>xw</a:t>
            </a:r>
            <a:r>
              <a:rPr lang="en-US" sz="800" dirty="0" err="1" smtClean="0"/>
              <a:t>min</a:t>
            </a:r>
            <a:r>
              <a:rPr lang="en-US" dirty="0" err="1" smtClean="0"/>
              <a:t>,yw</a:t>
            </a:r>
            <a:r>
              <a:rPr lang="en-US" sz="800" dirty="0" err="1" smtClean="0"/>
              <a:t>min</a:t>
            </a:r>
            <a:r>
              <a:rPr lang="en-US" dirty="0" smtClean="0"/>
              <a:t>)</a:t>
            </a:r>
          </a:p>
          <a:p>
            <a:pPr>
              <a:spcBef>
                <a:spcPct val="50000"/>
              </a:spcBef>
            </a:pPr>
            <a:endParaRPr lang="en-US" baseline="0" dirty="0"/>
          </a:p>
        </p:txBody>
      </p:sp>
      <p:sp>
        <p:nvSpPr>
          <p:cNvPr id="83977" name="Text Box 10"/>
          <p:cNvSpPr txBox="1">
            <a:spLocks noChangeArrowheads="1"/>
          </p:cNvSpPr>
          <p:nvPr/>
        </p:nvSpPr>
        <p:spPr bwMode="auto">
          <a:xfrm>
            <a:off x="6172200" y="2743200"/>
            <a:ext cx="2286000" cy="369332"/>
          </a:xfrm>
          <a:prstGeom prst="rect">
            <a:avLst/>
          </a:prstGeom>
          <a:noFill/>
          <a:ln w="9525">
            <a:noFill/>
            <a:miter lim="800000"/>
            <a:headEnd/>
            <a:tailEnd/>
          </a:ln>
        </p:spPr>
        <p:txBody>
          <a:bodyPr>
            <a:spAutoFit/>
          </a:bodyPr>
          <a:lstStyle/>
          <a:p>
            <a:pPr>
              <a:spcBef>
                <a:spcPct val="50000"/>
              </a:spcBef>
            </a:pPr>
            <a:r>
              <a:rPr lang="en-US" dirty="0" smtClean="0"/>
              <a:t>(</a:t>
            </a:r>
            <a:r>
              <a:rPr lang="en-US" dirty="0" err="1" smtClean="0"/>
              <a:t>xw</a:t>
            </a:r>
            <a:r>
              <a:rPr lang="en-US" sz="800" dirty="0" err="1" smtClean="0"/>
              <a:t>max</a:t>
            </a:r>
            <a:r>
              <a:rPr lang="en-US" dirty="0" err="1" smtClean="0"/>
              <a:t>,yw</a:t>
            </a:r>
            <a:r>
              <a:rPr lang="en-US" sz="800" dirty="0" err="1" smtClean="0"/>
              <a:t>max</a:t>
            </a:r>
            <a:r>
              <a:rPr lang="en-US" dirty="0" smtClean="0"/>
              <a:t>)</a:t>
            </a:r>
            <a:endParaRPr lang="en-US" dirty="0"/>
          </a:p>
        </p:txBody>
      </p:sp>
      <p:sp>
        <p:nvSpPr>
          <p:cNvPr id="83979" name="Text Box 12"/>
          <p:cNvSpPr txBox="1">
            <a:spLocks noChangeArrowheads="1"/>
          </p:cNvSpPr>
          <p:nvPr/>
        </p:nvSpPr>
        <p:spPr bwMode="auto">
          <a:xfrm>
            <a:off x="6400800" y="5867400"/>
            <a:ext cx="2286000" cy="369332"/>
          </a:xfrm>
          <a:prstGeom prst="rect">
            <a:avLst/>
          </a:prstGeom>
          <a:noFill/>
          <a:ln w="9525">
            <a:noFill/>
            <a:miter lim="800000"/>
            <a:headEnd/>
            <a:tailEnd/>
          </a:ln>
        </p:spPr>
        <p:txBody>
          <a:bodyPr>
            <a:spAutoFit/>
          </a:bodyPr>
          <a:lstStyle/>
          <a:p>
            <a:pPr>
              <a:spcBef>
                <a:spcPct val="50000"/>
              </a:spcBef>
            </a:pPr>
            <a:r>
              <a:rPr lang="en-US" baseline="0" dirty="0" err="1" smtClean="0"/>
              <a:t>yw</a:t>
            </a:r>
            <a:r>
              <a:rPr lang="en-US" sz="1000" dirty="0" err="1" smtClean="0"/>
              <a:t>min</a:t>
            </a:r>
            <a:r>
              <a:rPr lang="en-US" baseline="0" dirty="0"/>
              <a:t>&lt;=y&lt;=</a:t>
            </a:r>
            <a:r>
              <a:rPr lang="en-US" baseline="0" dirty="0" err="1" smtClean="0"/>
              <a:t>yw</a:t>
            </a:r>
            <a:r>
              <a:rPr lang="en-US" sz="1000" dirty="0" err="1" smtClean="0"/>
              <a:t>max</a:t>
            </a:r>
            <a:r>
              <a:rPr lang="en-US" baseline="0" dirty="0"/>
              <a:t>?</a:t>
            </a:r>
          </a:p>
        </p:txBody>
      </p:sp>
      <p:sp>
        <p:nvSpPr>
          <p:cNvPr id="83980" name="Rectangle 13"/>
          <p:cNvSpPr>
            <a:spLocks noChangeArrowheads="1"/>
          </p:cNvSpPr>
          <p:nvPr/>
        </p:nvSpPr>
        <p:spPr bwMode="auto">
          <a:xfrm>
            <a:off x="2057400" y="3276600"/>
            <a:ext cx="4191000" cy="2209800"/>
          </a:xfrm>
          <a:prstGeom prst="rect">
            <a:avLst/>
          </a:prstGeom>
          <a:noFill/>
          <a:ln w="25400">
            <a:solidFill>
              <a:schemeClr val="tx1"/>
            </a:solidFill>
            <a:miter lim="800000"/>
            <a:headEnd/>
            <a:tailEnd/>
          </a:ln>
        </p:spPr>
        <p:txBody>
          <a:bodyPr wrap="none" anchor="ctr"/>
          <a:lstStyle/>
          <a:p>
            <a:endParaRPr lang="en-US"/>
          </a:p>
        </p:txBody>
      </p:sp>
      <p:sp>
        <p:nvSpPr>
          <p:cNvPr id="14" name="Text Box 9"/>
          <p:cNvSpPr txBox="1">
            <a:spLocks noChangeArrowheads="1"/>
          </p:cNvSpPr>
          <p:nvPr/>
        </p:nvSpPr>
        <p:spPr bwMode="auto">
          <a:xfrm>
            <a:off x="6400800" y="5562600"/>
            <a:ext cx="2286000" cy="369332"/>
          </a:xfrm>
          <a:prstGeom prst="rect">
            <a:avLst/>
          </a:prstGeom>
          <a:noFill/>
          <a:ln w="9525">
            <a:noFill/>
            <a:miter lim="800000"/>
            <a:headEnd/>
            <a:tailEnd/>
          </a:ln>
        </p:spPr>
        <p:txBody>
          <a:bodyPr>
            <a:spAutoFit/>
          </a:bodyPr>
          <a:lstStyle/>
          <a:p>
            <a:pPr>
              <a:spcBef>
                <a:spcPct val="50000"/>
              </a:spcBef>
            </a:pPr>
            <a:r>
              <a:rPr lang="en-US" baseline="0" dirty="0" err="1" smtClean="0"/>
              <a:t>xw</a:t>
            </a:r>
            <a:r>
              <a:rPr lang="en-US" sz="1000" dirty="0" err="1" smtClean="0"/>
              <a:t>min</a:t>
            </a:r>
            <a:r>
              <a:rPr lang="en-US" baseline="0" dirty="0"/>
              <a:t>&lt;=x&lt;=</a:t>
            </a:r>
            <a:r>
              <a:rPr lang="en-US" baseline="0" dirty="0" err="1" smtClean="0"/>
              <a:t>xw</a:t>
            </a:r>
            <a:r>
              <a:rPr lang="en-US" sz="1000" dirty="0" err="1" smtClean="0"/>
              <a:t>max</a:t>
            </a:r>
            <a:r>
              <a:rPr lang="en-US" baseline="0" dirty="0"/>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sp>
        <p:nvSpPr>
          <p:cNvPr id="5" name="Content Placeholder 4"/>
          <p:cNvSpPr>
            <a:spLocks noGrp="1"/>
          </p:cNvSpPr>
          <p:nvPr>
            <p:ph idx="1"/>
          </p:nvPr>
        </p:nvSpPr>
        <p:spPr>
          <a:xfrm>
            <a:off x="304800" y="1524000"/>
            <a:ext cx="8458200" cy="4495800"/>
          </a:xfrm>
        </p:spPr>
        <p:txBody>
          <a:bodyPr/>
          <a:lstStyle/>
          <a:p>
            <a:r>
              <a:rPr lang="en-US" sz="2000" dirty="0" smtClean="0"/>
              <a:t>Thus R=			</a:t>
            </a:r>
          </a:p>
          <a:p>
            <a:endParaRPr lang="en-US" sz="2000" dirty="0" smtClean="0"/>
          </a:p>
          <a:p>
            <a:endParaRPr lang="en-US" sz="2000" dirty="0" smtClean="0"/>
          </a:p>
          <a:p>
            <a:pPr algn="just"/>
            <a:endParaRPr lang="en-US" sz="2000" dirty="0" smtClean="0"/>
          </a:p>
          <a:p>
            <a:pPr algn="just"/>
            <a:r>
              <a:rPr lang="en-US" sz="2000" dirty="0" smtClean="0"/>
              <a:t>Step-3.Perform scaling transformation V, that transforms window to viewport. The scaling matrix is </a:t>
            </a:r>
          </a:p>
          <a:p>
            <a:pPr algn="just"/>
            <a:endParaRPr lang="en-US" dirty="0" smtClean="0"/>
          </a:p>
          <a:p>
            <a:r>
              <a:rPr lang="en-US" dirty="0" smtClean="0"/>
              <a:t>S=</a:t>
            </a:r>
            <a:endParaRPr lang="en-US" dirty="0"/>
          </a:p>
        </p:txBody>
      </p:sp>
      <p:graphicFrame>
        <p:nvGraphicFramePr>
          <p:cNvPr id="6" name="Object 5"/>
          <p:cNvGraphicFramePr>
            <a:graphicFrameLocks noChangeAspect="1"/>
          </p:cNvGraphicFramePr>
          <p:nvPr/>
        </p:nvGraphicFramePr>
        <p:xfrm>
          <a:off x="1981200" y="1295400"/>
          <a:ext cx="1561527" cy="1600200"/>
        </p:xfrm>
        <a:graphic>
          <a:graphicData uri="http://schemas.openxmlformats.org/presentationml/2006/ole">
            <mc:AlternateContent xmlns:mc="http://schemas.openxmlformats.org/markup-compatibility/2006">
              <mc:Choice xmlns:v="urn:schemas-microsoft-com:vml" Requires="v">
                <p:oleObj spid="_x0000_s169988" name="Equation" r:id="rId3" imgW="1447560" imgH="1676160" progId="">
                  <p:embed/>
                </p:oleObj>
              </mc:Choice>
              <mc:Fallback>
                <p:oleObj name="Equation" r:id="rId3" imgW="1447560" imgH="16761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95400"/>
                        <a:ext cx="1561527"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295400" y="3657600"/>
          <a:ext cx="1219200" cy="1115906"/>
        </p:xfrm>
        <a:graphic>
          <a:graphicData uri="http://schemas.openxmlformats.org/presentationml/2006/ole">
            <mc:AlternateContent xmlns:mc="http://schemas.openxmlformats.org/markup-compatibility/2006">
              <mc:Choice xmlns:v="urn:schemas-microsoft-com:vml" Requires="v">
                <p:oleObj spid="_x0000_s169989" name="Equation" r:id="rId5" imgW="1307880" imgH="1117440" progId="">
                  <p:embed/>
                </p:oleObj>
              </mc:Choice>
              <mc:Fallback>
                <p:oleObj name="Equation" r:id="rId5" imgW="1307880" imgH="11174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657600"/>
                        <a:ext cx="1219200" cy="11159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2"/>
          <p:cNvPicPr>
            <a:picLocks noChangeAspect="1" noChangeArrowheads="1"/>
          </p:cNvPicPr>
          <p:nvPr/>
        </p:nvPicPr>
        <p:blipFill>
          <a:blip r:embed="rId7" cstate="print"/>
          <a:srcRect/>
          <a:stretch>
            <a:fillRect/>
          </a:stretch>
        </p:blipFill>
        <p:spPr bwMode="auto">
          <a:xfrm>
            <a:off x="3810000" y="3886200"/>
            <a:ext cx="2209800" cy="1599803"/>
          </a:xfrm>
          <a:prstGeom prst="rect">
            <a:avLst/>
          </a:prstGeom>
          <a:noFill/>
          <a:ln w="9525">
            <a:noFill/>
            <a:miter lim="800000"/>
            <a:headEnd/>
            <a:tailEnd/>
          </a:ln>
        </p:spPr>
      </p:pic>
      <p:pic>
        <p:nvPicPr>
          <p:cNvPr id="71685" name="Picture 5"/>
          <p:cNvPicPr>
            <a:picLocks noChangeAspect="1" noChangeArrowheads="1"/>
          </p:cNvPicPr>
          <p:nvPr/>
        </p:nvPicPr>
        <p:blipFill>
          <a:blip r:embed="rId8" cstate="print"/>
          <a:srcRect/>
          <a:stretch>
            <a:fillRect/>
          </a:stretch>
        </p:blipFill>
        <p:spPr bwMode="auto">
          <a:xfrm>
            <a:off x="6019800" y="3810000"/>
            <a:ext cx="2514600" cy="173951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pic>
        <p:nvPicPr>
          <p:cNvPr id="72707" name="Picture 3"/>
          <p:cNvPicPr>
            <a:picLocks noGrp="1" noChangeAspect="1" noChangeArrowheads="1"/>
          </p:cNvPicPr>
          <p:nvPr>
            <p:ph idx="1"/>
          </p:nvPr>
        </p:nvPicPr>
        <p:blipFill>
          <a:blip r:embed="rId2" cstate="print"/>
          <a:srcRect/>
          <a:stretch>
            <a:fillRect/>
          </a:stretch>
        </p:blipFill>
        <p:spPr bwMode="auto">
          <a:xfrm>
            <a:off x="457200" y="1524000"/>
            <a:ext cx="5638800" cy="457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fade">
                                      <p:cBhvr>
                                        <p:cTn id="7" dur="20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dirty="0" smtClean="0">
                <a:solidFill>
                  <a:srgbClr val="FF0000"/>
                </a:solidFill>
                <a:latin typeface="Times New Roman" pitchFamily="18" charset="0"/>
                <a:cs typeface="Times New Roman" pitchFamily="18" charset="0"/>
              </a:rPr>
              <a:t>Viewing Transformation </a:t>
            </a:r>
            <a:endParaRPr lang="en-US" dirty="0"/>
          </a:p>
        </p:txBody>
      </p:sp>
      <p:graphicFrame>
        <p:nvGraphicFramePr>
          <p:cNvPr id="5" name="Object 4"/>
          <p:cNvGraphicFramePr>
            <a:graphicFrameLocks noChangeAspect="1"/>
          </p:cNvGraphicFramePr>
          <p:nvPr/>
        </p:nvGraphicFramePr>
        <p:xfrm>
          <a:off x="2103438" y="4191000"/>
          <a:ext cx="2574925" cy="2133600"/>
        </p:xfrm>
        <a:graphic>
          <a:graphicData uri="http://schemas.openxmlformats.org/presentationml/2006/ole">
            <mc:AlternateContent xmlns:mc="http://schemas.openxmlformats.org/markup-compatibility/2006">
              <mc:Choice xmlns:v="urn:schemas-microsoft-com:vml" Requires="v">
                <p:oleObj spid="_x0000_s171011" name="Equation" r:id="rId3" imgW="1600200" imgH="2209680" progId="">
                  <p:embed/>
                </p:oleObj>
              </mc:Choice>
              <mc:Fallback>
                <p:oleObj name="Equation" r:id="rId3" imgW="1600200" imgH="2209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3438" y="4191000"/>
                        <a:ext cx="2574925"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3732" name="Picture 4"/>
          <p:cNvPicPr>
            <a:picLocks noChangeAspect="1" noChangeArrowheads="1"/>
          </p:cNvPicPr>
          <p:nvPr/>
        </p:nvPicPr>
        <p:blipFill>
          <a:blip r:embed="rId5" cstate="print"/>
          <a:srcRect/>
          <a:stretch>
            <a:fillRect/>
          </a:stretch>
        </p:blipFill>
        <p:spPr bwMode="auto">
          <a:xfrm>
            <a:off x="1219200" y="1447800"/>
            <a:ext cx="6229350" cy="2762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WordArt 4"/>
          <p:cNvSpPr>
            <a:spLocks noGrp="1" noChangeArrowheads="1" noChangeShapeType="1" noTextEdit="1"/>
          </p:cNvSpPr>
          <p:nvPr>
            <p:ph type="title"/>
          </p:nvPr>
        </p:nvSpPr>
        <p:spPr bwMode="auto">
          <a:xfrm>
            <a:off x="1219200" y="1828800"/>
            <a:ext cx="6781800" cy="2819400"/>
          </a:xfrm>
          <a:prstGeom prst="rect">
            <a:avLst/>
          </a:prstGeom>
        </p:spPr>
        <p:txBody>
          <a:bodyPr wrap="none" fromWordArt="1">
            <a:prstTxWarp prst="textSlantUp">
              <a:avLst>
                <a:gd name="adj" fmla="val 0"/>
              </a:avLst>
            </a:prstTxWarp>
          </a:bodyPr>
          <a:lstStyle/>
          <a:p>
            <a:r>
              <a:rPr lang="en-US" sz="3600" b="1"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Times New Roman"/>
                <a:cs typeface="Times New Roman"/>
              </a:rPr>
              <a:t/>
            </a:r>
            <a:br>
              <a:rPr lang="en-US" sz="3600" b="1"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Times New Roman"/>
                <a:cs typeface="Times New Roman"/>
              </a:rPr>
            </a:br>
            <a:r>
              <a:rPr lang="en-US" sz="6600" b="1"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Times New Roman"/>
                <a:cs typeface="Times New Roman"/>
              </a:rPr>
              <a:t>Thanks…..</a:t>
            </a:r>
            <a:r>
              <a:rPr lang="en-US" sz="3600" b="1" kern="1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Times New Roman"/>
                <a:cs typeface="Times New Roman"/>
              </a:rPr>
              <a:t/>
            </a:r>
            <a:br>
              <a:rPr lang="en-US" sz="3600" b="1" kern="1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Times New Roman"/>
                <a:cs typeface="Times New Roman"/>
              </a:rPr>
            </a:br>
            <a:r>
              <a:rPr lang="en-US" sz="3600" dirty="0" smtClean="0">
                <a:solidFill>
                  <a:srgbClr val="C00000"/>
                </a:solidFill>
              </a:rPr>
              <a:t/>
            </a:r>
            <a:br>
              <a:rPr lang="en-US" sz="3600" dirty="0" smtClean="0">
                <a:solidFill>
                  <a:srgbClr val="C00000"/>
                </a:solidFill>
              </a:rPr>
            </a:br>
            <a:r>
              <a:rPr lang="en-US" sz="3600" b="1"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Times New Roman"/>
                <a:cs typeface="Times New Roman"/>
              </a:rPr>
              <a:t> </a:t>
            </a:r>
            <a:endParaRPr lang="en-US" sz="3600" b="1"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990600" y="762000"/>
            <a:ext cx="7924800" cy="609600"/>
          </a:xfrm>
        </p:spPr>
        <p:txBody>
          <a:bodyPr/>
          <a:lstStyle/>
          <a:p>
            <a:r>
              <a:rPr lang="en-US" dirty="0" smtClean="0">
                <a:latin typeface="Times New Roman" pitchFamily="18" charset="0"/>
                <a:cs typeface="Times New Roman" pitchFamily="18" charset="0"/>
              </a:rPr>
              <a:t>Clipping Points</a:t>
            </a:r>
            <a:endParaRPr lang="en-US" dirty="0" smtClean="0"/>
          </a:p>
        </p:txBody>
      </p:sp>
      <p:sp>
        <p:nvSpPr>
          <p:cNvPr id="86019" name="Rectangle 3"/>
          <p:cNvSpPr>
            <a:spLocks noGrp="1" noChangeArrowheads="1"/>
          </p:cNvSpPr>
          <p:nvPr>
            <p:ph type="body" idx="1"/>
          </p:nvPr>
        </p:nvSpPr>
        <p:spPr>
          <a:xfrm>
            <a:off x="762000" y="1600200"/>
            <a:ext cx="8001000" cy="4495800"/>
          </a:xfrm>
        </p:spPr>
        <p:txBody>
          <a:bodyPr>
            <a:normAutofit/>
          </a:bodyPr>
          <a:lstStyle/>
          <a:p>
            <a:pPr algn="just"/>
            <a:r>
              <a:rPr lang="en-US" sz="2000" dirty="0" smtClean="0">
                <a:latin typeface="Times New Roman" pitchFamily="18" charset="0"/>
                <a:cs typeface="Times New Roman" pitchFamily="18" charset="0"/>
              </a:rPr>
              <a:t>Given a point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y</a:t>
            </a:r>
            <a:r>
              <a:rPr lang="en-US" sz="2000" dirty="0" smtClean="0">
                <a:latin typeface="Times New Roman" pitchFamily="18" charset="0"/>
                <a:cs typeface="Times New Roman" pitchFamily="18" charset="0"/>
              </a:rPr>
              <a:t>)and clipping window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min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xw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yw</a:t>
            </a:r>
            <a:r>
              <a:rPr lang="en-US" sz="2000" i="1"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determine if the point should be drawn</a:t>
            </a:r>
          </a:p>
        </p:txBody>
      </p:sp>
      <p:sp>
        <p:nvSpPr>
          <p:cNvPr id="86020" name="Oval 5"/>
          <p:cNvSpPr>
            <a:spLocks noChangeArrowheads="1"/>
          </p:cNvSpPr>
          <p:nvPr/>
        </p:nvSpPr>
        <p:spPr bwMode="auto">
          <a:xfrm>
            <a:off x="4038600" y="4495800"/>
            <a:ext cx="152400" cy="152400"/>
          </a:xfrm>
          <a:prstGeom prst="ellipse">
            <a:avLst/>
          </a:prstGeom>
          <a:solidFill>
            <a:srgbClr val="0000FF"/>
          </a:solidFill>
          <a:ln w="28575">
            <a:solidFill>
              <a:srgbClr val="FF0000"/>
            </a:solidFill>
            <a:miter lim="800000"/>
            <a:headEnd/>
            <a:tailEnd/>
          </a:ln>
        </p:spPr>
        <p:txBody>
          <a:bodyPr wrap="none" anchor="ctr"/>
          <a:lstStyle/>
          <a:p>
            <a:endParaRPr lang="en-US"/>
          </a:p>
        </p:txBody>
      </p:sp>
      <p:sp>
        <p:nvSpPr>
          <p:cNvPr id="86021" name="Oval 7"/>
          <p:cNvSpPr>
            <a:spLocks noChangeArrowheads="1"/>
          </p:cNvSpPr>
          <p:nvPr/>
        </p:nvSpPr>
        <p:spPr bwMode="auto">
          <a:xfrm>
            <a:off x="6705600" y="4495800"/>
            <a:ext cx="152400" cy="152400"/>
          </a:xfrm>
          <a:prstGeom prst="ellipse">
            <a:avLst/>
          </a:prstGeom>
          <a:solidFill>
            <a:srgbClr val="0000FF"/>
          </a:solidFill>
          <a:ln w="9525">
            <a:solidFill>
              <a:schemeClr val="tx1"/>
            </a:solidFill>
            <a:miter lim="800000"/>
            <a:headEnd/>
            <a:tailEnd/>
          </a:ln>
        </p:spPr>
        <p:txBody>
          <a:bodyPr wrap="none" anchor="ctr"/>
          <a:lstStyle/>
          <a:p>
            <a:endParaRPr lang="en-US"/>
          </a:p>
        </p:txBody>
      </p:sp>
      <p:sp>
        <p:nvSpPr>
          <p:cNvPr id="86022" name="Line 9"/>
          <p:cNvSpPr>
            <a:spLocks noChangeShapeType="1"/>
          </p:cNvSpPr>
          <p:nvPr/>
        </p:nvSpPr>
        <p:spPr bwMode="auto">
          <a:xfrm flipH="1">
            <a:off x="6553200" y="4114800"/>
            <a:ext cx="533400" cy="914400"/>
          </a:xfrm>
          <a:prstGeom prst="line">
            <a:avLst/>
          </a:prstGeom>
          <a:noFill/>
          <a:ln w="28575">
            <a:solidFill>
              <a:srgbClr val="FF0000"/>
            </a:solidFill>
            <a:miter lim="800000"/>
            <a:headEnd/>
            <a:tailEnd/>
          </a:ln>
        </p:spPr>
        <p:txBody>
          <a:bodyPr wrap="none"/>
          <a:lstStyle/>
          <a:p>
            <a:endParaRPr lang="en-US"/>
          </a:p>
        </p:txBody>
      </p:sp>
      <p:sp>
        <p:nvSpPr>
          <p:cNvPr id="86023" name="Line 10"/>
          <p:cNvSpPr>
            <a:spLocks noChangeShapeType="1"/>
          </p:cNvSpPr>
          <p:nvPr/>
        </p:nvSpPr>
        <p:spPr bwMode="auto">
          <a:xfrm>
            <a:off x="6553200" y="4191000"/>
            <a:ext cx="609600" cy="914400"/>
          </a:xfrm>
          <a:prstGeom prst="line">
            <a:avLst/>
          </a:prstGeom>
          <a:noFill/>
          <a:ln w="28575">
            <a:solidFill>
              <a:srgbClr val="FF0000"/>
            </a:solidFill>
            <a:miter lim="800000"/>
            <a:headEnd/>
            <a:tailEnd/>
          </a:ln>
        </p:spPr>
        <p:txBody>
          <a:bodyPr wrap="none"/>
          <a:lstStyle/>
          <a:p>
            <a:endParaRPr lang="en-US"/>
          </a:p>
        </p:txBody>
      </p:sp>
      <p:sp>
        <p:nvSpPr>
          <p:cNvPr id="86024" name="Text Box 11"/>
          <p:cNvSpPr txBox="1">
            <a:spLocks noChangeArrowheads="1"/>
          </p:cNvSpPr>
          <p:nvPr/>
        </p:nvSpPr>
        <p:spPr bwMode="auto">
          <a:xfrm>
            <a:off x="1905000" y="5715000"/>
            <a:ext cx="2286000" cy="784830"/>
          </a:xfrm>
          <a:prstGeom prst="rect">
            <a:avLst/>
          </a:prstGeom>
          <a:noFill/>
          <a:ln w="9525">
            <a:noFill/>
            <a:miter lim="800000"/>
            <a:headEnd/>
            <a:tailEnd/>
          </a:ln>
        </p:spPr>
        <p:txBody>
          <a:bodyPr>
            <a:spAutoFit/>
          </a:bodyPr>
          <a:lstStyle/>
          <a:p>
            <a:pPr>
              <a:spcBef>
                <a:spcPct val="50000"/>
              </a:spcBef>
            </a:pPr>
            <a:r>
              <a:rPr lang="en-US" dirty="0" smtClean="0"/>
              <a:t>(</a:t>
            </a:r>
            <a:r>
              <a:rPr lang="en-US" dirty="0" err="1" smtClean="0"/>
              <a:t>xw</a:t>
            </a:r>
            <a:r>
              <a:rPr lang="en-US" sz="800" dirty="0" err="1" smtClean="0"/>
              <a:t>min</a:t>
            </a:r>
            <a:r>
              <a:rPr lang="en-US" dirty="0" err="1" smtClean="0"/>
              <a:t>,yw</a:t>
            </a:r>
            <a:r>
              <a:rPr lang="en-US" sz="800" dirty="0" err="1" smtClean="0"/>
              <a:t>min</a:t>
            </a:r>
            <a:r>
              <a:rPr lang="en-US" dirty="0" smtClean="0"/>
              <a:t>)</a:t>
            </a:r>
          </a:p>
          <a:p>
            <a:pPr>
              <a:spcBef>
                <a:spcPct val="50000"/>
              </a:spcBef>
            </a:pPr>
            <a:endParaRPr lang="en-US" baseline="0" dirty="0"/>
          </a:p>
        </p:txBody>
      </p:sp>
      <p:sp>
        <p:nvSpPr>
          <p:cNvPr id="86025" name="Text Box 12"/>
          <p:cNvSpPr txBox="1">
            <a:spLocks noChangeArrowheads="1"/>
          </p:cNvSpPr>
          <p:nvPr/>
        </p:nvSpPr>
        <p:spPr bwMode="auto">
          <a:xfrm>
            <a:off x="6172200" y="2895600"/>
            <a:ext cx="2286000" cy="369332"/>
          </a:xfrm>
          <a:prstGeom prst="rect">
            <a:avLst/>
          </a:prstGeom>
          <a:noFill/>
          <a:ln w="9525">
            <a:noFill/>
            <a:miter lim="800000"/>
            <a:headEnd/>
            <a:tailEnd/>
          </a:ln>
        </p:spPr>
        <p:txBody>
          <a:bodyPr>
            <a:spAutoFit/>
          </a:bodyPr>
          <a:lstStyle/>
          <a:p>
            <a:pPr>
              <a:spcBef>
                <a:spcPct val="50000"/>
              </a:spcBef>
            </a:pPr>
            <a:r>
              <a:rPr lang="en-US" dirty="0" smtClean="0"/>
              <a:t>(</a:t>
            </a:r>
            <a:r>
              <a:rPr lang="en-US" dirty="0" err="1" smtClean="0"/>
              <a:t>xw</a:t>
            </a:r>
            <a:r>
              <a:rPr lang="en-US" sz="800" dirty="0" err="1" smtClean="0"/>
              <a:t>max</a:t>
            </a:r>
            <a:r>
              <a:rPr lang="en-US" dirty="0" err="1" smtClean="0"/>
              <a:t>,yw</a:t>
            </a:r>
            <a:r>
              <a:rPr lang="en-US" sz="800" dirty="0" err="1" smtClean="0"/>
              <a:t>max</a:t>
            </a:r>
            <a:r>
              <a:rPr lang="en-US" dirty="0" smtClean="0"/>
              <a:t>)</a:t>
            </a:r>
            <a:endParaRPr lang="en-US" dirty="0"/>
          </a:p>
        </p:txBody>
      </p:sp>
      <p:sp>
        <p:nvSpPr>
          <p:cNvPr id="86026" name="Text Box 13"/>
          <p:cNvSpPr txBox="1">
            <a:spLocks noChangeArrowheads="1"/>
          </p:cNvSpPr>
          <p:nvPr/>
        </p:nvSpPr>
        <p:spPr bwMode="auto">
          <a:xfrm>
            <a:off x="6324600" y="5562600"/>
            <a:ext cx="3276600" cy="369332"/>
          </a:xfrm>
          <a:prstGeom prst="rect">
            <a:avLst/>
          </a:prstGeom>
          <a:noFill/>
          <a:ln w="9525">
            <a:noFill/>
            <a:miter lim="800000"/>
            <a:headEnd/>
            <a:tailEnd/>
          </a:ln>
        </p:spPr>
        <p:txBody>
          <a:bodyPr>
            <a:spAutoFit/>
          </a:bodyPr>
          <a:lstStyle/>
          <a:p>
            <a:pPr>
              <a:spcBef>
                <a:spcPct val="50000"/>
              </a:spcBef>
            </a:pPr>
            <a:endParaRPr lang="en-US" b="1" baseline="0" dirty="0">
              <a:solidFill>
                <a:srgbClr val="FF0000"/>
              </a:solidFill>
            </a:endParaRPr>
          </a:p>
        </p:txBody>
      </p:sp>
      <p:sp>
        <p:nvSpPr>
          <p:cNvPr id="86027" name="Text Box 14"/>
          <p:cNvSpPr txBox="1">
            <a:spLocks noChangeArrowheads="1"/>
          </p:cNvSpPr>
          <p:nvPr/>
        </p:nvSpPr>
        <p:spPr bwMode="auto">
          <a:xfrm>
            <a:off x="6400800" y="5943600"/>
            <a:ext cx="2743200" cy="369332"/>
          </a:xfrm>
          <a:prstGeom prst="rect">
            <a:avLst/>
          </a:prstGeom>
          <a:noFill/>
          <a:ln w="9525">
            <a:noFill/>
            <a:miter lim="800000"/>
            <a:headEnd/>
            <a:tailEnd/>
          </a:ln>
        </p:spPr>
        <p:txBody>
          <a:bodyPr>
            <a:spAutoFit/>
          </a:bodyPr>
          <a:lstStyle/>
          <a:p>
            <a:pPr>
              <a:spcBef>
                <a:spcPct val="50000"/>
              </a:spcBef>
            </a:pPr>
            <a:r>
              <a:rPr lang="en-US" baseline="0" dirty="0" err="1" smtClean="0"/>
              <a:t>yw</a:t>
            </a:r>
            <a:r>
              <a:rPr lang="en-US" sz="1000" dirty="0" err="1" smtClean="0"/>
              <a:t>min</a:t>
            </a:r>
            <a:r>
              <a:rPr lang="en-US" baseline="0" dirty="0"/>
              <a:t>&lt;=y</a:t>
            </a:r>
            <a:r>
              <a:rPr lang="en-US" dirty="0"/>
              <a:t>2</a:t>
            </a:r>
            <a:r>
              <a:rPr lang="en-US" baseline="0" dirty="0"/>
              <a:t>&lt;=</a:t>
            </a:r>
            <a:r>
              <a:rPr lang="en-US" baseline="0" dirty="0" err="1" smtClean="0"/>
              <a:t>yw</a:t>
            </a:r>
            <a:r>
              <a:rPr lang="en-US" sz="1000" dirty="0" err="1" smtClean="0"/>
              <a:t>max</a:t>
            </a:r>
            <a:r>
              <a:rPr lang="en-US" dirty="0" smtClean="0"/>
              <a:t>     </a:t>
            </a:r>
            <a:r>
              <a:rPr lang="en-US" b="1" baseline="0" dirty="0">
                <a:solidFill>
                  <a:srgbClr val="FF0000"/>
                </a:solidFill>
              </a:rPr>
              <a:t>Yes</a:t>
            </a:r>
          </a:p>
        </p:txBody>
      </p:sp>
      <p:sp>
        <p:nvSpPr>
          <p:cNvPr id="86028" name="Rectangle 15"/>
          <p:cNvSpPr>
            <a:spLocks noChangeArrowheads="1"/>
          </p:cNvSpPr>
          <p:nvPr/>
        </p:nvSpPr>
        <p:spPr bwMode="auto">
          <a:xfrm>
            <a:off x="2057400" y="3352800"/>
            <a:ext cx="4191000" cy="2209800"/>
          </a:xfrm>
          <a:prstGeom prst="rect">
            <a:avLst/>
          </a:prstGeom>
          <a:noFill/>
          <a:ln w="25400">
            <a:solidFill>
              <a:schemeClr val="tx1"/>
            </a:solidFill>
            <a:miter lim="800000"/>
            <a:headEnd/>
            <a:tailEnd/>
          </a:ln>
        </p:spPr>
        <p:txBody>
          <a:bodyPr wrap="none" anchor="ctr"/>
          <a:lstStyle/>
          <a:p>
            <a:endParaRPr lang="en-US"/>
          </a:p>
        </p:txBody>
      </p:sp>
      <p:sp>
        <p:nvSpPr>
          <p:cNvPr id="86029" name="Text Box 16"/>
          <p:cNvSpPr txBox="1">
            <a:spLocks noChangeArrowheads="1"/>
          </p:cNvSpPr>
          <p:nvPr/>
        </p:nvSpPr>
        <p:spPr bwMode="auto">
          <a:xfrm>
            <a:off x="3733800" y="4724400"/>
            <a:ext cx="2286000" cy="457200"/>
          </a:xfrm>
          <a:prstGeom prst="rect">
            <a:avLst/>
          </a:prstGeom>
          <a:noFill/>
          <a:ln w="9525">
            <a:noFill/>
            <a:miter lim="800000"/>
            <a:headEnd/>
            <a:tailEnd/>
          </a:ln>
        </p:spPr>
        <p:txBody>
          <a:bodyPr>
            <a:spAutoFit/>
          </a:bodyPr>
          <a:lstStyle/>
          <a:p>
            <a:pPr>
              <a:spcBef>
                <a:spcPct val="50000"/>
              </a:spcBef>
            </a:pPr>
            <a:r>
              <a:rPr lang="en-US" baseline="0" dirty="0"/>
              <a:t>(x</a:t>
            </a:r>
            <a:r>
              <a:rPr lang="en-US" dirty="0"/>
              <a:t>1,</a:t>
            </a:r>
            <a:r>
              <a:rPr lang="en-US" baseline="0" dirty="0"/>
              <a:t>y</a:t>
            </a:r>
            <a:r>
              <a:rPr lang="en-US" dirty="0"/>
              <a:t>1</a:t>
            </a:r>
            <a:r>
              <a:rPr lang="en-US" baseline="0" dirty="0"/>
              <a:t>)</a:t>
            </a:r>
          </a:p>
        </p:txBody>
      </p:sp>
      <p:sp>
        <p:nvSpPr>
          <p:cNvPr id="86030" name="Text Box 17"/>
          <p:cNvSpPr txBox="1">
            <a:spLocks noChangeArrowheads="1"/>
          </p:cNvSpPr>
          <p:nvPr/>
        </p:nvSpPr>
        <p:spPr bwMode="auto">
          <a:xfrm>
            <a:off x="6477000" y="4648200"/>
            <a:ext cx="2286000" cy="457200"/>
          </a:xfrm>
          <a:prstGeom prst="rect">
            <a:avLst/>
          </a:prstGeom>
          <a:noFill/>
          <a:ln w="9525">
            <a:noFill/>
            <a:miter lim="800000"/>
            <a:headEnd/>
            <a:tailEnd/>
          </a:ln>
        </p:spPr>
        <p:txBody>
          <a:bodyPr>
            <a:spAutoFit/>
          </a:bodyPr>
          <a:lstStyle/>
          <a:p>
            <a:pPr>
              <a:spcBef>
                <a:spcPct val="50000"/>
              </a:spcBef>
            </a:pPr>
            <a:r>
              <a:rPr lang="en-US" baseline="0"/>
              <a:t>(x</a:t>
            </a:r>
            <a:r>
              <a:rPr lang="en-US"/>
              <a:t>2,</a:t>
            </a:r>
            <a:r>
              <a:rPr lang="en-US" baseline="0"/>
              <a:t>y</a:t>
            </a:r>
            <a:r>
              <a:rPr lang="en-US"/>
              <a:t>2</a:t>
            </a:r>
            <a:r>
              <a:rPr lang="en-US" baseline="0"/>
              <a:t>)</a:t>
            </a:r>
          </a:p>
        </p:txBody>
      </p:sp>
      <p:sp>
        <p:nvSpPr>
          <p:cNvPr id="16" name="Rectangle 15"/>
          <p:cNvSpPr/>
          <p:nvPr/>
        </p:nvSpPr>
        <p:spPr>
          <a:xfrm>
            <a:off x="6434374" y="5562600"/>
            <a:ext cx="2404826" cy="369332"/>
          </a:xfrm>
          <a:prstGeom prst="rect">
            <a:avLst/>
          </a:prstGeom>
        </p:spPr>
        <p:txBody>
          <a:bodyPr wrap="none">
            <a:spAutoFit/>
          </a:bodyPr>
          <a:lstStyle/>
          <a:p>
            <a:r>
              <a:rPr lang="en-US" dirty="0" err="1" smtClean="0"/>
              <a:t>xw</a:t>
            </a:r>
            <a:r>
              <a:rPr lang="en-US" sz="1000" dirty="0" err="1" smtClean="0"/>
              <a:t>min</a:t>
            </a:r>
            <a:r>
              <a:rPr lang="en-US" dirty="0" smtClean="0"/>
              <a:t>&lt;=x2&lt;=</a:t>
            </a:r>
            <a:r>
              <a:rPr lang="en-US" dirty="0" err="1" smtClean="0"/>
              <a:t>xw</a:t>
            </a:r>
            <a:r>
              <a:rPr lang="en-US" sz="1000" dirty="0" err="1" smtClean="0"/>
              <a:t>max</a:t>
            </a:r>
            <a:r>
              <a:rPr lang="en-US" dirty="0" smtClean="0"/>
              <a:t>?  </a:t>
            </a:r>
            <a:r>
              <a:rPr lang="en-US" b="1" dirty="0" smtClean="0">
                <a:solidFill>
                  <a:srgbClr val="FF0000"/>
                </a:solidFill>
              </a:rPr>
              <a:t>No</a:t>
            </a:r>
            <a:r>
              <a:rPr lang="en-US" dirty="0" smtClean="0">
                <a:solidFill>
                  <a:srgbClr val="FF0000"/>
                </a:solidFill>
              </a:rPr>
              <a:t>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fig6-32"/>
          <p:cNvPicPr>
            <a:picLocks noGrp="1" noChangeAspect="1" noChangeArrowheads="1"/>
          </p:cNvPicPr>
          <p:nvPr>
            <p:ph idx="1"/>
          </p:nvPr>
        </p:nvPicPr>
        <p:blipFill>
          <a:blip r:embed="rId2" cstate="print"/>
          <a:srcRect/>
          <a:stretch>
            <a:fillRect/>
          </a:stretch>
        </p:blipFill>
        <p:spPr bwMode="auto">
          <a:xfrm>
            <a:off x="1676400" y="2286000"/>
            <a:ext cx="6037117" cy="3975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838200" y="1447800"/>
            <a:ext cx="7848600" cy="707886"/>
          </a:xfrm>
          <a:prstGeom prst="rect">
            <a:avLst/>
          </a:prstGeom>
        </p:spPr>
        <p:txBody>
          <a:bodyPr wrap="square">
            <a:spAutoFit/>
          </a:bodyPr>
          <a:lstStyle/>
          <a:p>
            <a:pPr lvl="1" indent="-457200">
              <a:buFont typeface="Wingdings" pitchFamily="2" charset="2"/>
              <a:buChar char="v"/>
            </a:pPr>
            <a:r>
              <a:rPr lang="en-US" sz="2000" dirty="0" smtClean="0">
                <a:latin typeface="Times New Roman" pitchFamily="18" charset="0"/>
                <a:cs typeface="Times New Roman" pitchFamily="18" charset="0"/>
              </a:rPr>
              <a:t>Internal clipping removes parts of a picture outside a given region &amp; External clipping removes parts inside a region. </a:t>
            </a:r>
          </a:p>
        </p:txBody>
      </p:sp>
      <p:sp>
        <p:nvSpPr>
          <p:cNvPr id="6" name="Title 5"/>
          <p:cNvSpPr>
            <a:spLocks noGrp="1"/>
          </p:cNvSpPr>
          <p:nvPr>
            <p:ph type="title"/>
          </p:nvPr>
        </p:nvSpPr>
        <p:spPr/>
        <p:txBody>
          <a:bodyPr/>
          <a:lstStyle/>
          <a:p>
            <a:r>
              <a:rPr lang="en-US" dirty="0" smtClean="0"/>
              <a:t>Line Clipping</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4577</TotalTime>
  <Words>3365</Words>
  <Application>Microsoft Office PowerPoint</Application>
  <PresentationFormat>On-screen Show (4:3)</PresentationFormat>
  <Paragraphs>507</Paragraphs>
  <Slides>73</Slides>
  <Notes>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73</vt:i4>
      </vt:variant>
    </vt:vector>
  </HeadingPairs>
  <TitlesOfParts>
    <vt:vector size="87" baseType="lpstr">
      <vt:lpstr>굴림</vt:lpstr>
      <vt:lpstr>맑은 고딕</vt:lpstr>
      <vt:lpstr>新細明體</vt:lpstr>
      <vt:lpstr>SimSun</vt:lpstr>
      <vt:lpstr>Arial</vt:lpstr>
      <vt:lpstr>Calibri</vt:lpstr>
      <vt:lpstr>Cambria</vt:lpstr>
      <vt:lpstr>Century</vt:lpstr>
      <vt:lpstr>Times New Roman</vt:lpstr>
      <vt:lpstr>Wingdings</vt:lpstr>
      <vt:lpstr>Office Theme</vt:lpstr>
      <vt:lpstr>Equation</vt:lpstr>
      <vt:lpstr>Image</vt:lpstr>
      <vt:lpstr>수식</vt:lpstr>
      <vt:lpstr>PowerPoint Presentation</vt:lpstr>
      <vt:lpstr>Introduction</vt:lpstr>
      <vt:lpstr> Types of Clipping </vt:lpstr>
      <vt:lpstr> Point Clipping</vt:lpstr>
      <vt:lpstr>Clipping Points</vt:lpstr>
      <vt:lpstr>Clipping Points</vt:lpstr>
      <vt:lpstr>Clipping Points</vt:lpstr>
      <vt:lpstr>Clipping Points</vt:lpstr>
      <vt:lpstr>Line Clipping </vt:lpstr>
      <vt:lpstr>Window and clipping</vt:lpstr>
      <vt:lpstr>Clipping</vt:lpstr>
      <vt:lpstr>Clipping</vt:lpstr>
      <vt:lpstr>Viewing &amp; Clipping</vt:lpstr>
      <vt:lpstr>Clipping Points</vt:lpstr>
      <vt:lpstr>Line Clipping</vt:lpstr>
      <vt:lpstr>Line Clipping</vt:lpstr>
      <vt:lpstr>Line Clipping</vt:lpstr>
      <vt:lpstr>Cohen-Sutherland Algorithm</vt:lpstr>
      <vt:lpstr>PowerPoint Presentation</vt:lpstr>
      <vt:lpstr>Cohen-Sutherland Line Clipping</vt:lpstr>
      <vt:lpstr>Cohen-Sutherland Line Clipping</vt:lpstr>
      <vt:lpstr>Cohen-Sutherland Line Clipping</vt:lpstr>
      <vt:lpstr>Region Codes</vt:lpstr>
      <vt:lpstr>Cohen-Sutherland Line Clipping</vt:lpstr>
      <vt:lpstr>Cohen-Sutherland Line Intersection &amp; Clipping</vt:lpstr>
      <vt:lpstr>Cohen-Sutherland Line Intersection &amp;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Polygon Clipping</vt:lpstr>
      <vt:lpstr>Polygon Clipping</vt:lpstr>
      <vt:lpstr>Polygon Clipping  Sutherland-Hodgman Algorithm </vt:lpstr>
      <vt:lpstr>Polygon Clipping  Sutherland-Hodgman Algorithm </vt:lpstr>
      <vt:lpstr>Polygon Clipping  Sutherland-Hodgman Algorithm </vt:lpstr>
      <vt:lpstr>Polygon Clipping  Sutherland-Hodgman Algorithm </vt:lpstr>
      <vt:lpstr>Polygon Clipping  Sutherland-Hodgman Algorithm </vt:lpstr>
      <vt:lpstr>Polygon Clipping  Sutherland-Hodgman Algorithm </vt:lpstr>
      <vt:lpstr>Polygon Clipping  Sutherland-Hodgman</vt:lpstr>
      <vt:lpstr>PowerPoint Presentation</vt:lpstr>
      <vt:lpstr>Polygon Clipping : Sutherland-Hodgman</vt:lpstr>
      <vt:lpstr>Polygon Clipping: Sutherland-Hodgman</vt:lpstr>
      <vt:lpstr>Polygon Clipping: Sutherland-Hodgman</vt:lpstr>
      <vt:lpstr>Viewing Transformation </vt:lpstr>
      <vt:lpstr>Viewing Transformation </vt:lpstr>
      <vt:lpstr>Viewing Transformation </vt:lpstr>
      <vt:lpstr>PowerPoint Presentation</vt:lpstr>
      <vt:lpstr>Viewing Transformation </vt:lpstr>
      <vt:lpstr>Viewing Transformation </vt:lpstr>
      <vt:lpstr>Viewing Transformation </vt:lpstr>
      <vt:lpstr>Viewing Transformation </vt:lpstr>
      <vt:lpstr> Window To Viewport Coordinate Transformation </vt:lpstr>
      <vt:lpstr>Viewing Transformation </vt:lpstr>
      <vt:lpstr>Viewing Transformation </vt:lpstr>
      <vt:lpstr>Viewing Transformation </vt:lpstr>
      <vt:lpstr>Viewing Transformation </vt:lpstr>
      <vt:lpstr>Viewing Transformation </vt:lpstr>
      <vt:lpstr>Viewing Transformation </vt:lpstr>
      <vt:lpstr>Viewing Transformation </vt:lpstr>
      <vt:lpstr>Viewing Transformation </vt:lpstr>
      <vt:lpstr>Viewing Transformation </vt:lpstr>
      <vt:lpstr> 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HARJEET</cp:lastModifiedBy>
  <cp:revision>837</cp:revision>
  <dcterms:created xsi:type="dcterms:W3CDTF">2013-12-12T17:34:34Z</dcterms:created>
  <dcterms:modified xsi:type="dcterms:W3CDTF">2020-03-29T13:56:36Z</dcterms:modified>
</cp:coreProperties>
</file>