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7" r:id="rId2"/>
    <p:sldId id="264" r:id="rId3"/>
    <p:sldId id="265" r:id="rId4"/>
    <p:sldId id="278" r:id="rId5"/>
    <p:sldId id="281" r:id="rId6"/>
    <p:sldId id="282" r:id="rId7"/>
    <p:sldId id="283" r:id="rId8"/>
    <p:sldId id="266" r:id="rId9"/>
    <p:sldId id="285" r:id="rId10"/>
    <p:sldId id="267" r:id="rId11"/>
    <p:sldId id="284" r:id="rId12"/>
    <p:sldId id="268" r:id="rId13"/>
    <p:sldId id="279" r:id="rId14"/>
    <p:sldId id="280" r:id="rId15"/>
    <p:sldId id="317" r:id="rId16"/>
    <p:sldId id="269" r:id="rId17"/>
    <p:sldId id="289" r:id="rId18"/>
    <p:sldId id="286" r:id="rId19"/>
    <p:sldId id="290" r:id="rId20"/>
    <p:sldId id="291" r:id="rId21"/>
    <p:sldId id="292" r:id="rId22"/>
    <p:sldId id="287" r:id="rId23"/>
    <p:sldId id="288" r:id="rId24"/>
    <p:sldId id="293" r:id="rId25"/>
    <p:sldId id="294" r:id="rId26"/>
    <p:sldId id="295" r:id="rId27"/>
    <p:sldId id="296" r:id="rId28"/>
    <p:sldId id="318" r:id="rId29"/>
    <p:sldId id="297" r:id="rId30"/>
    <p:sldId id="298" r:id="rId31"/>
    <p:sldId id="299" r:id="rId32"/>
    <p:sldId id="300" r:id="rId33"/>
    <p:sldId id="301" r:id="rId34"/>
    <p:sldId id="303" r:id="rId35"/>
    <p:sldId id="302" r:id="rId36"/>
    <p:sldId id="305" r:id="rId37"/>
    <p:sldId id="304" r:id="rId38"/>
    <p:sldId id="270" r:id="rId39"/>
    <p:sldId id="271" r:id="rId40"/>
    <p:sldId id="272" r:id="rId41"/>
    <p:sldId id="273" r:id="rId42"/>
    <p:sldId id="306" r:id="rId43"/>
    <p:sldId id="307" r:id="rId44"/>
    <p:sldId id="308" r:id="rId45"/>
    <p:sldId id="309" r:id="rId46"/>
    <p:sldId id="313" r:id="rId47"/>
    <p:sldId id="312" r:id="rId48"/>
    <p:sldId id="310" r:id="rId49"/>
    <p:sldId id="311" r:id="rId50"/>
    <p:sldId id="314" r:id="rId51"/>
    <p:sldId id="315" r:id="rId52"/>
    <p:sldId id="316" r:id="rId53"/>
    <p:sldId id="274" r:id="rId54"/>
    <p:sldId id="275" r:id="rId55"/>
    <p:sldId id="276" r:id="rId56"/>
    <p:sldId id="277" r:id="rId57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notesViewPr>
    <p:cSldViewPr>
      <p:cViewPr varScale="1">
        <p:scale>
          <a:sx n="60" d="100"/>
          <a:sy n="60" d="100"/>
        </p:scale>
        <p:origin x="-1698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tableStyles" Target="tableStyle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7C889FEE-864C-45EB-9131-3CA8E898EF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lec00-outline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E021047C-D827-43BC-A873-AF611CB412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51EA127-4FFD-4540-BAF5-B73C9D7D669A}" type="datetime4">
              <a:rPr lang="en-US"/>
              <a:pPr>
                <a:defRPr/>
              </a:pPr>
              <a:t>February 8, 2020</a:t>
            </a:fld>
            <a:endParaRPr lang="en-US"/>
          </a:p>
        </p:txBody>
      </p:sp>
      <p:sp>
        <p:nvSpPr>
          <p:cNvPr id="221188" name="Rectangle 4">
            <a:extLst>
              <a:ext uri="{FF2B5EF4-FFF2-40B4-BE49-F238E27FC236}">
                <a16:creationId xmlns:a16="http://schemas.microsoft.com/office/drawing/2014/main" id="{0BC8D647-DDE9-42FD-B7C4-DD052A88CA5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>
            <a:extLst>
              <a:ext uri="{FF2B5EF4-FFF2-40B4-BE49-F238E27FC236}">
                <a16:creationId xmlns:a16="http://schemas.microsoft.com/office/drawing/2014/main" id="{414E2030-858A-4DBF-809A-62DEA1D3BBE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D81FAD09-056F-4C91-B7D2-1DDB2611A4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82BD761-B44D-4029-B02B-1E6304FD28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lec00-outline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A5A3B6B-3DC1-4F41-AB60-E7F6DF94D82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4075FD40-899F-4C4C-8A4C-2B5868C355AB}" type="datetime4">
              <a:rPr lang="en-US"/>
              <a:pPr>
                <a:defRPr/>
              </a:pPr>
              <a:t>February 8, 2020</a:t>
            </a:fld>
            <a:endParaRPr 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68959E12-743A-4512-97CC-DB094FEBF1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C4635864-47EF-4E2D-B9C3-8CBCAADB59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F8251F90-2B77-49E0-A971-C503F83983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76F27B67-CB0E-4727-A0CD-CE6BA2638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B370F0-2569-41FB-BF1C-9AA5E149F7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94A0FDF-BE4D-4DCA-9E0D-4C60E80DF3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lec00-outline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5343BE9-3E94-489E-AF37-10E918E73B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0B92DA-0FF0-455A-BAAB-1FA84DE23465}" type="datetime4">
              <a:rPr lang="en-US" altLang="en-US" sz="1200" smtClean="0"/>
              <a:pPr/>
              <a:t>February 8, 2020</a:t>
            </a:fld>
            <a:endParaRPr lang="en-US" altLang="en-US" sz="1200"/>
          </a:p>
        </p:txBody>
      </p:sp>
      <p:sp>
        <p:nvSpPr>
          <p:cNvPr id="60420" name="Rectangle 7">
            <a:extLst>
              <a:ext uri="{FF2B5EF4-FFF2-40B4-BE49-F238E27FC236}">
                <a16:creationId xmlns:a16="http://schemas.microsoft.com/office/drawing/2014/main" id="{C6D1483B-B341-4025-B244-DDB29F484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73A7C0-F404-405F-B362-A2D30DACAEDF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6CE4013F-EAE8-4714-801B-F21F0B7716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34AB424A-73E6-4975-B7A2-D43BBAAB6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70E585-6C47-426C-ADFB-A2D904D89C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D65E11-AE17-495B-968F-A457C93F9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BİL744 Derleyici Gerçekleştirimi  (Compiler Design)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6F524E-FD40-4F9C-8B16-FC6FBB7CD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3F839-16FF-4E13-951A-CD8464483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6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8CE54D-4134-4367-AC45-D27FFB2256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251E00-88A7-4C8C-ABAB-B85D8E6FAF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BİL744 Derleyici Gerçekleştirimi  (Compiler Design)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4C63CE-BB4A-4766-A158-BD12B9DF2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02B2C-F8D0-4C38-BEF4-647C23F532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16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D6F5A5-D6E1-4F80-AD32-B49D7FBDF1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C5BBD2-0203-4EF6-9B0C-0326CD7B5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BİL744 Derleyici Gerçekleştirimi  (Compiler Design)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384AF5-7536-4C9D-B2C0-F893BFA1F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50EDA-9B5F-41B9-A8A7-78D9AC62C1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00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782E93-9DC9-40ED-9BCC-AD60CE9F1A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A34047-CF8E-4ED0-BD27-FE45797A0D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BİL744 Derleyici Gerçekleştirimi  (Compiler Design)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FAC9E7-3DB1-4866-96AE-AFB050A593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FC432-4D76-433A-8EB8-3D9297058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1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1C2213-4B53-4C28-8D7A-62A3B7B6E8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49E536-5636-43C4-9958-B32AFA3430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BİL744 Derleyici Gerçekleştirimi  (Compiler Design)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0528EC-49E2-406A-BF89-DA8B9441B1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7DEC3-3FD4-4365-844D-0DE9EB5078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51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6101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19200"/>
            <a:ext cx="46101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E7F41C-0133-44B3-B405-6FFD341C76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9B471-028E-4A7F-85FD-D25E82B455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BİL744 Derleyici Gerçekleştirimi  (Compiler Design)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118E9-525E-4C86-BC09-1C98792BE6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9E577-1076-4195-8F22-022321E552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8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C18FE67-A59E-4C44-BF7A-0E2AF8242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EF22C50-68F6-4FB2-873A-455A2CD366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BİL744 Derleyici Gerçekleştirimi  (Compiler Design)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BF478A-1244-46D1-8120-3EA9FB6014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EB84E-079A-4546-A393-676F8290B8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98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0E612A-9089-475A-A758-060F855CDB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D8189D-686B-4387-95E3-68EFD3D422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BİL744 Derleyici Gerçekleştirimi  (Compiler Design)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E2B021-F2E8-4BD0-9ED0-FE95478012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DFBD6-C1CA-4171-BF8E-6295E9C71A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18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171C3EB-BD11-434A-B7CE-747686937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97E137-88E4-44B7-85F5-02435E4F3F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BİL744 Derleyici Gerçekleştirimi  (Compiler Design)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7F9694-6DD1-4C50-811F-3D703D1CAF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5BC9D-7DAF-4D11-9590-8C770F76F2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16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1885A-3CFC-45DB-AD2D-BBC7B45CBE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12930D-6E72-4D49-B845-11711E374C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BİL744 Derleyici Gerçekleştirimi  (Compiler Design)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E67AD0-B711-48C8-8614-5A99CD51D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0B16-8E7A-4631-9418-C8332CED5E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94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BD8863-1E83-438F-A99D-29AB171BF0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88AA95-F489-4B3B-B573-B8325D1D1B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BİL744 Derleyici Gerçekleştirimi  (Compiler Design)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DE8C66-97E4-42FD-8F74-DE2FA637C6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726A3-61E5-42A4-AEE7-7CBEE1C339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98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EC8E468-2808-452E-B7C7-F789B3458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A09174D-891D-4AB4-952F-F573BCA89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372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4C6F23C-FB49-4C8A-A8E8-77EBF3F6E7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6460679-FE98-4195-B7D1-EA15054BE0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BİL744 Derleyici Gerçekleştirimi  (Compiler Design)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387F40-5FC3-4FC0-904A-10BD288775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96E5785A-5672-4E7B-9C79-9DB9E5330F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>
            <a:extLst>
              <a:ext uri="{FF2B5EF4-FFF2-40B4-BE49-F238E27FC236}">
                <a16:creationId xmlns:a16="http://schemas.microsoft.com/office/drawing/2014/main" id="{7B4414D9-DA77-4920-BF1C-3BE1E084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C32495-0624-484A-9B4C-6145ABF75814}" type="slidenum">
              <a:rPr lang="en-US" altLang="en-US" sz="800"/>
              <a:pPr/>
              <a:t>1</a:t>
            </a:fld>
            <a:endParaRPr lang="en-US" altLang="en-US" sz="800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C68E48DA-2CCB-47D8-8AC6-6DC38A5186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981200"/>
            <a:ext cx="8382000" cy="1447800"/>
          </a:xfrm>
        </p:spPr>
        <p:txBody>
          <a:bodyPr/>
          <a:lstStyle/>
          <a:p>
            <a:r>
              <a:rPr lang="en-US" altLang="en-US"/>
              <a:t>Compiler Design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7A7774F4-6B8E-4B1B-800B-76200916BE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BD115823-46B5-4D13-AB96-9AA79E58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B5C90C-62C6-4859-98EB-86521A31BE9D}" type="slidenum">
              <a:rPr lang="en-US" altLang="en-US" sz="800"/>
              <a:pPr/>
              <a:t>10</a:t>
            </a:fld>
            <a:endParaRPr lang="en-US" altLang="en-US" sz="8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7EB519B-DAF2-403F-B352-0B657AC37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 Parts of Compilers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1D19B3F-BF3C-459C-8490-59DFEBB08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two major parts of a compiler: </a:t>
            </a:r>
            <a:r>
              <a:rPr lang="en-US" altLang="en-US" b="1"/>
              <a:t>Analysis</a:t>
            </a:r>
            <a:r>
              <a:rPr lang="en-US" altLang="en-US"/>
              <a:t> and </a:t>
            </a:r>
            <a:r>
              <a:rPr lang="en-US" altLang="en-US" b="1"/>
              <a:t>Synthesis</a:t>
            </a:r>
          </a:p>
          <a:p>
            <a:endParaRPr lang="en-US" altLang="en-US" b="1"/>
          </a:p>
          <a:p>
            <a:r>
              <a:rPr lang="en-US" altLang="en-US"/>
              <a:t>In analysis phase, an intermediate representation is created from the given source program. </a:t>
            </a:r>
          </a:p>
          <a:p>
            <a:pPr lvl="1"/>
            <a:r>
              <a:rPr lang="en-US" altLang="en-US" sz="1800"/>
              <a:t>Lexical Analyzer, Syntax Analyzer and Semantic Analyzer are the parts of this phase.</a:t>
            </a:r>
          </a:p>
          <a:p>
            <a:r>
              <a:rPr lang="en-US" altLang="en-US"/>
              <a:t>In synthesis phase, the equivalent target program is created from this intermediate representation. </a:t>
            </a:r>
          </a:p>
          <a:p>
            <a:pPr lvl="1"/>
            <a:r>
              <a:rPr lang="en-US" altLang="en-US" sz="1800"/>
              <a:t>Intermediate Code Generator, Code Generator, and Code Optimizer are the parts of this phase.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8AC570E-67C7-4EE3-B3FB-4FBBE316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processing system</a:t>
            </a:r>
          </a:p>
        </p:txBody>
      </p:sp>
      <p:pic>
        <p:nvPicPr>
          <p:cNvPr id="12291" name="Content Placeholder 5" descr="Capture1.PNG">
            <a:extLst>
              <a:ext uri="{FF2B5EF4-FFF2-40B4-BE49-F238E27FC236}">
                <a16:creationId xmlns:a16="http://schemas.microsoft.com/office/drawing/2014/main" id="{4D1044C8-B621-44C0-BD95-0F8E133B0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219200"/>
            <a:ext cx="5867400" cy="5105400"/>
          </a:xfrm>
        </p:spPr>
      </p:pic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D4234BAA-09C6-4EA2-BF06-93875BD5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8BF1DD-1BAB-4CC0-9116-7B5881246F7E}" type="slidenum">
              <a:rPr lang="en-US" altLang="en-US" sz="800"/>
              <a:pPr/>
              <a:t>11</a:t>
            </a:fld>
            <a:endParaRPr lang="en-US" altLang="en-US"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DB5FCE95-C874-4015-8B88-11CB588F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46627-9793-4171-9835-9B69159D47CB}" type="slidenum">
              <a:rPr lang="en-US" altLang="en-US" sz="800"/>
              <a:pPr/>
              <a:t>12</a:t>
            </a:fld>
            <a:endParaRPr lang="en-US" altLang="en-US" sz="8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A0CEA74-3658-494F-AAB6-8D8D8FDEF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Phases of A Compiler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63901EB6-E669-4997-BD5C-6BB21C730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930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Lexical </a:t>
            </a:r>
          </a:p>
          <a:p>
            <a:r>
              <a:rPr lang="en-US" altLang="en-US" sz="1600"/>
              <a:t>Analyzer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BB35B13E-2032-46F9-A99F-8B2C4C9E6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905000"/>
            <a:ext cx="993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Semantic </a:t>
            </a:r>
          </a:p>
          <a:p>
            <a:r>
              <a:rPr lang="en-US" altLang="en-US" sz="1600"/>
              <a:t>Analyzer</a:t>
            </a:r>
          </a:p>
        </p:txBody>
      </p:sp>
      <p:sp>
        <p:nvSpPr>
          <p:cNvPr id="13318" name="Text Box 5">
            <a:extLst>
              <a:ext uri="{FF2B5EF4-FFF2-40B4-BE49-F238E27FC236}">
                <a16:creationId xmlns:a16="http://schemas.microsoft.com/office/drawing/2014/main" id="{80D6D1C2-F783-4390-A97F-271DB4AD1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905000"/>
            <a:ext cx="930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Syntax </a:t>
            </a:r>
          </a:p>
          <a:p>
            <a:r>
              <a:rPr lang="en-US" altLang="en-US" sz="1600"/>
              <a:t>Analyzer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C32CCA4A-D07C-46F0-8401-DC7A16D61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0"/>
            <a:ext cx="1477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Intermediate</a:t>
            </a:r>
          </a:p>
          <a:p>
            <a:r>
              <a:rPr lang="en-US" altLang="en-US" sz="1600"/>
              <a:t>Code Generator</a:t>
            </a:r>
          </a:p>
        </p:txBody>
      </p:sp>
      <p:sp>
        <p:nvSpPr>
          <p:cNvPr id="13320" name="Text Box 7">
            <a:extLst>
              <a:ext uri="{FF2B5EF4-FFF2-40B4-BE49-F238E27FC236}">
                <a16:creationId xmlns:a16="http://schemas.microsoft.com/office/drawing/2014/main" id="{4548A10E-DCDB-4BEB-B669-206828C32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905000"/>
            <a:ext cx="10112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Code </a:t>
            </a:r>
          </a:p>
          <a:p>
            <a:r>
              <a:rPr lang="en-US" altLang="en-US" sz="1600"/>
              <a:t>Optimizer</a:t>
            </a:r>
          </a:p>
        </p:txBody>
      </p:sp>
      <p:sp>
        <p:nvSpPr>
          <p:cNvPr id="13321" name="Text Box 8">
            <a:extLst>
              <a:ext uri="{FF2B5EF4-FFF2-40B4-BE49-F238E27FC236}">
                <a16:creationId xmlns:a16="http://schemas.microsoft.com/office/drawing/2014/main" id="{C1F7448B-9B97-4F07-BD26-742F8A26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905000"/>
            <a:ext cx="1143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Code</a:t>
            </a:r>
          </a:p>
          <a:p>
            <a:r>
              <a:rPr lang="en-US" altLang="en-US" sz="1600"/>
              <a:t>Generator</a:t>
            </a:r>
          </a:p>
        </p:txBody>
      </p:sp>
      <p:sp>
        <p:nvSpPr>
          <p:cNvPr id="13322" name="Text Box 9">
            <a:extLst>
              <a:ext uri="{FF2B5EF4-FFF2-40B4-BE49-F238E27FC236}">
                <a16:creationId xmlns:a16="http://schemas.microsoft.com/office/drawing/2014/main" id="{98761C10-9926-43A1-B3A7-8DF117783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1930400"/>
            <a:ext cx="827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i="1"/>
              <a:t>Target</a:t>
            </a:r>
          </a:p>
          <a:p>
            <a:r>
              <a:rPr lang="en-US" altLang="en-US" sz="1400" i="1"/>
              <a:t>Program</a:t>
            </a:r>
          </a:p>
        </p:txBody>
      </p:sp>
      <p:sp>
        <p:nvSpPr>
          <p:cNvPr id="13323" name="Text Box 10">
            <a:extLst>
              <a:ext uri="{FF2B5EF4-FFF2-40B4-BE49-F238E27FC236}">
                <a16:creationId xmlns:a16="http://schemas.microsoft.com/office/drawing/2014/main" id="{AEDDA72A-A111-4C01-9911-C3E820E12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827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i="1"/>
              <a:t>Source</a:t>
            </a:r>
          </a:p>
          <a:p>
            <a:r>
              <a:rPr lang="en-US" altLang="en-US" sz="1400" i="1"/>
              <a:t>Program</a:t>
            </a:r>
          </a:p>
        </p:txBody>
      </p:sp>
      <p:sp>
        <p:nvSpPr>
          <p:cNvPr id="13324" name="Line 11">
            <a:extLst>
              <a:ext uri="{FF2B5EF4-FFF2-40B4-BE49-F238E27FC236}">
                <a16:creationId xmlns:a16="http://schemas.microsoft.com/office/drawing/2014/main" id="{FBED8CA9-F2B0-45FA-9362-5883422E4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2">
            <a:extLst>
              <a:ext uri="{FF2B5EF4-FFF2-40B4-BE49-F238E27FC236}">
                <a16:creationId xmlns:a16="http://schemas.microsoft.com/office/drawing/2014/main" id="{E31EF7C6-36DE-470B-B2D9-4012E7BB2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3">
            <a:extLst>
              <a:ext uri="{FF2B5EF4-FFF2-40B4-BE49-F238E27FC236}">
                <a16:creationId xmlns:a16="http://schemas.microsoft.com/office/drawing/2014/main" id="{13C146B5-781F-4644-9F84-9426BA231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09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4">
            <a:extLst>
              <a:ext uri="{FF2B5EF4-FFF2-40B4-BE49-F238E27FC236}">
                <a16:creationId xmlns:a16="http://schemas.microsoft.com/office/drawing/2014/main" id="{150E9C80-156C-4914-81E2-601687542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5">
            <a:extLst>
              <a:ext uri="{FF2B5EF4-FFF2-40B4-BE49-F238E27FC236}">
                <a16:creationId xmlns:a16="http://schemas.microsoft.com/office/drawing/2014/main" id="{30AC18C7-C683-4041-9E6D-17E8A74D5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6">
            <a:extLst>
              <a:ext uri="{FF2B5EF4-FFF2-40B4-BE49-F238E27FC236}">
                <a16:creationId xmlns:a16="http://schemas.microsoft.com/office/drawing/2014/main" id="{797AEE36-2CAE-405E-9B57-CCA447152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7">
            <a:extLst>
              <a:ext uri="{FF2B5EF4-FFF2-40B4-BE49-F238E27FC236}">
                <a16:creationId xmlns:a16="http://schemas.microsoft.com/office/drawing/2014/main" id="{6E422362-542B-41A5-9BD8-1AC39AF10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Text Box 18">
            <a:extLst>
              <a:ext uri="{FF2B5EF4-FFF2-40B4-BE49-F238E27FC236}">
                <a16:creationId xmlns:a16="http://schemas.microsoft.com/office/drawing/2014/main" id="{F0F3AA2D-6DA3-4510-B1CF-75BDEE84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546475"/>
            <a:ext cx="86121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Each phase transforms the source program from one representation </a:t>
            </a:r>
          </a:p>
          <a:p>
            <a:r>
              <a:rPr lang="en-US" altLang="en-US"/>
              <a:t>  into another representation.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They communicate with error handlers.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They communicate with the symbol table.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ACC50AF4-EA22-47CB-B696-84D13397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51709B-098B-41A8-B40A-F0831A318F4D}" type="slidenum">
              <a:rPr lang="en-US" altLang="en-US" sz="800"/>
              <a:pPr/>
              <a:t>13</a:t>
            </a:fld>
            <a:endParaRPr lang="en-US" altLang="en-US" sz="800"/>
          </a:p>
        </p:txBody>
      </p:sp>
      <p:pic>
        <p:nvPicPr>
          <p:cNvPr id="14339" name="Picture 4" descr="Phases-of-compiler.jpg">
            <a:extLst>
              <a:ext uri="{FF2B5EF4-FFF2-40B4-BE49-F238E27FC236}">
                <a16:creationId xmlns:a16="http://schemas.microsoft.com/office/drawing/2014/main" id="{97FE30BB-1D43-4E53-9E7A-057676D0F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"/>
            <a:ext cx="7467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2EF3E276-F8F8-4DB8-B996-EAF1EC4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94F194-0095-4286-AF9E-BFC2571FE35B}" type="slidenum">
              <a:rPr lang="en-US" altLang="en-US" sz="800"/>
              <a:pPr/>
              <a:t>14</a:t>
            </a:fld>
            <a:endParaRPr lang="en-US" altLang="en-US" sz="800"/>
          </a:p>
        </p:txBody>
      </p:sp>
      <p:pic>
        <p:nvPicPr>
          <p:cNvPr id="15363" name="Picture 5" descr="Compiler-1024x792.png">
            <a:extLst>
              <a:ext uri="{FF2B5EF4-FFF2-40B4-BE49-F238E27FC236}">
                <a16:creationId xmlns:a16="http://schemas.microsoft.com/office/drawing/2014/main" id="{B001D3A3-4265-4E19-92AD-C46AEC94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0"/>
            <a:ext cx="8867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801BD9A-52DB-4E96-A42B-ED5B714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5674EF15-65F4-447C-A369-0D70D870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145371-781B-4390-83F5-475D59222265}" type="slidenum">
              <a:rPr lang="en-US" altLang="en-US" sz="800"/>
              <a:pPr/>
              <a:t>15</a:t>
            </a:fld>
            <a:endParaRPr lang="en-US" altLang="en-US" sz="800"/>
          </a:p>
        </p:txBody>
      </p:sp>
      <p:pic>
        <p:nvPicPr>
          <p:cNvPr id="16388" name="Picture 2" descr="C:\Users\mohit\Desktop\NIT Jalandhar\System Programming\compiler\Screensho.png">
            <a:extLst>
              <a:ext uri="{FF2B5EF4-FFF2-40B4-BE49-F238E27FC236}">
                <a16:creationId xmlns:a16="http://schemas.microsoft.com/office/drawing/2014/main" id="{9D8DB69A-4A2F-4C80-934A-B15DDBCBF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7150" y="1219200"/>
            <a:ext cx="7480300" cy="5105400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D11C2C6E-7917-4DB3-9F1F-850DF82B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623F37-F8DB-4FE0-B77E-D246CC2806A5}" type="slidenum">
              <a:rPr lang="en-US" altLang="en-US" sz="800"/>
              <a:pPr/>
              <a:t>16</a:t>
            </a:fld>
            <a:endParaRPr lang="en-US" altLang="en-US" sz="8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A2C88BF-9663-42FE-9AF7-26D029003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Lexical Analyzer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30912D8-834C-4BDB-AE22-1AC2F30B3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/>
              <a:t>Lexical Analysis is the first phase of compiler also known as scanner. </a:t>
            </a:r>
          </a:p>
          <a:p>
            <a:r>
              <a:rPr lang="en-US" altLang="en-US" sz="2200"/>
              <a:t>Its main task is to read the input characters and produce as output a sequence of tokens that the parser use for syntax analysis.  </a:t>
            </a:r>
          </a:p>
          <a:p>
            <a:r>
              <a:rPr lang="en-US" altLang="en-US" sz="2200"/>
              <a:t>It converts the High level input program into a sequence of </a:t>
            </a:r>
            <a:r>
              <a:rPr lang="en-US" altLang="en-US" sz="2200" b="1"/>
              <a:t>Tokens</a:t>
            </a:r>
            <a:r>
              <a:rPr lang="en-US" altLang="en-US" sz="2200"/>
              <a:t>.</a:t>
            </a:r>
          </a:p>
          <a:p>
            <a:r>
              <a:rPr lang="en-US" altLang="en-US" sz="2200"/>
              <a:t>Lexical Analysis can be implemented with the Deterministic finite Automata</a:t>
            </a:r>
            <a:endParaRPr lang="en-US" altLang="en-US" sz="2200" b="1"/>
          </a:p>
          <a:p>
            <a:pPr>
              <a:buFontTx/>
              <a:buNone/>
            </a:pPr>
            <a:r>
              <a:rPr lang="en-US" altLang="en-US" sz="2200" b="1"/>
              <a:t>Example of token:</a:t>
            </a:r>
          </a:p>
          <a:p>
            <a:pPr>
              <a:buFontTx/>
              <a:buNone/>
            </a:pPr>
            <a:r>
              <a:rPr lang="en-US" altLang="en-US" sz="2200"/>
              <a:t>Keywords; Examples-for, while, if etc. </a:t>
            </a:r>
          </a:p>
          <a:p>
            <a:pPr>
              <a:buFontTx/>
              <a:buNone/>
            </a:pPr>
            <a:r>
              <a:rPr lang="en-US" altLang="en-US" sz="2200"/>
              <a:t>Identifier; Examples-Variable name, function name etc.</a:t>
            </a:r>
          </a:p>
          <a:p>
            <a:pPr>
              <a:buFontTx/>
              <a:buNone/>
            </a:pPr>
            <a:r>
              <a:rPr lang="en-US" altLang="en-US" sz="2200"/>
              <a:t>Operators; Examples '+', '++', '-' etc. </a:t>
            </a:r>
          </a:p>
          <a:p>
            <a:pPr>
              <a:buFontTx/>
              <a:buNone/>
            </a:pPr>
            <a:r>
              <a:rPr lang="en-US" altLang="en-US" sz="2200"/>
              <a:t>Separators; Examples ',' ';' etc </a:t>
            </a:r>
          </a:p>
          <a:p>
            <a:pPr>
              <a:buFontTx/>
              <a:buNone/>
            </a:pPr>
            <a:r>
              <a:rPr lang="en-US" altLang="en-US" sz="2200" b="1"/>
              <a:t>Example of Non-Tokens:</a:t>
            </a:r>
            <a:endParaRPr lang="en-US" altLang="en-US" sz="2200"/>
          </a:p>
          <a:p>
            <a:pPr>
              <a:buFontTx/>
              <a:buNone/>
            </a:pPr>
            <a:r>
              <a:rPr lang="en-US" altLang="en-US" sz="2200"/>
              <a:t>Comments, preprocessor directive, macros, blanks, tabs, newline  etc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A39E11EB-DFC3-4350-8EA0-27042CE3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C239DD-F439-42F6-822D-ABEA54369186}" type="slidenum">
              <a:rPr lang="en-US" altLang="en-US" sz="800"/>
              <a:pPr/>
              <a:t>17</a:t>
            </a:fld>
            <a:endParaRPr lang="en-US" altLang="en-US" sz="800"/>
          </a:p>
        </p:txBody>
      </p:sp>
      <p:pic>
        <p:nvPicPr>
          <p:cNvPr id="18435" name="Picture 6" descr="img81.png">
            <a:extLst>
              <a:ext uri="{FF2B5EF4-FFF2-40B4-BE49-F238E27FC236}">
                <a16:creationId xmlns:a16="http://schemas.microsoft.com/office/drawing/2014/main" id="{BA6C2164-ABC5-40B0-AB4E-7301797A4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8382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CC0FD78C-3997-4067-A7D4-AE18355D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308ACD-B68A-4483-B5E4-1CB04629A204}" type="slidenum">
              <a:rPr lang="en-US" altLang="en-US" sz="800"/>
              <a:pPr/>
              <a:t>18</a:t>
            </a:fld>
            <a:endParaRPr lang="en-US" altLang="en-US" sz="8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C44A729-22AA-4ACC-9B8D-DA4026D96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A3B53BB-7B8F-4DD1-877D-CAAE28F43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Lexical Analyzer</a:t>
            </a:r>
            <a:r>
              <a:rPr lang="en-US" altLang="en-US"/>
              <a:t> reads the source program character by character and returns the </a:t>
            </a:r>
            <a:r>
              <a:rPr lang="en-US" altLang="en-US" i="1"/>
              <a:t>tokens</a:t>
            </a:r>
            <a:r>
              <a:rPr lang="en-US" altLang="en-US"/>
              <a:t> of the source program.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Ex: </a:t>
            </a:r>
            <a:r>
              <a:rPr lang="en-US" altLang="en-US" sz="1800"/>
              <a:t>     newval  = oldval + 12         =&gt;   tokens:  	</a:t>
            </a:r>
            <a:r>
              <a:rPr lang="en-US" altLang="en-US" sz="1400"/>
              <a:t>newval  	identifier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/>
              <a:t>							 = 	assignment operator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/>
              <a:t>							oldval	identifier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/>
              <a:t>							+	add operator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/>
              <a:t>							12	a number						</a:t>
            </a:r>
          </a:p>
          <a:p>
            <a:pPr>
              <a:buFontTx/>
              <a:buNone/>
            </a:pPr>
            <a:r>
              <a:rPr lang="en-US" altLang="en-US" sz="2200"/>
              <a:t>   For example, consider the program</a:t>
            </a:r>
          </a:p>
          <a:p>
            <a:pPr>
              <a:buFontTx/>
              <a:buNone/>
            </a:pPr>
            <a:r>
              <a:rPr lang="en-US" altLang="en-US" sz="2200"/>
              <a:t>   int main()</a:t>
            </a:r>
          </a:p>
          <a:p>
            <a:pPr>
              <a:buFontTx/>
              <a:buNone/>
            </a:pPr>
            <a:r>
              <a:rPr lang="en-US" altLang="en-US" sz="2200"/>
              <a:t>     { // 2 variables int a, b; a = 10; return 0; }</a:t>
            </a:r>
          </a:p>
          <a:p>
            <a:pPr>
              <a:lnSpc>
                <a:spcPct val="90000"/>
              </a:lnSpc>
            </a:pPr>
            <a:r>
              <a:rPr lang="en-US" altLang="en-US"/>
              <a:t>Puts information about identifiers into the symbol table.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Regular expressions are used to describe tokens 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(Deterministic) Finite State Automaton can be used in the implementation of a lexical analyzer.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/>
          </a:p>
          <a:p>
            <a:pPr>
              <a:lnSpc>
                <a:spcPct val="90000"/>
              </a:lnSpc>
            </a:pPr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ADAF7D4-43BE-46C7-910E-D58429E0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8890EEDA-7D37-46C0-8258-4AFE889A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Finite state machine is used to recognize patterns.</a:t>
            </a:r>
          </a:p>
          <a:p>
            <a:r>
              <a:rPr lang="en-US" altLang="en-US"/>
              <a:t>Finite automata machine takes the string of symbol as input and changes its state accordingly. In the input, when a desired symbol is found then the transition occurs.</a:t>
            </a:r>
          </a:p>
          <a:p>
            <a:r>
              <a:rPr lang="en-US" altLang="en-US"/>
              <a:t>While transition, the automata can either move to the next state or stay in the same state.</a:t>
            </a:r>
          </a:p>
          <a:p>
            <a:r>
              <a:rPr lang="en-US" altLang="en-US"/>
              <a:t>FA has two states: accept state or reject state. When the input string is successfully processed and the automata reached its final state then it will accept.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C4B6C8E3-54AC-472F-AB3B-FBA49288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735363-84F3-44BC-94FE-12E0633EC4E9}" type="slidenum">
              <a:rPr lang="en-US" altLang="en-US" sz="800"/>
              <a:pPr/>
              <a:t>19</a:t>
            </a:fld>
            <a:endParaRPr lang="en-US" altLang="en-US"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C6D76615-38A8-4002-82BB-E6D01494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0FF768-4234-4F00-9E42-3D27CAADB984}" type="slidenum">
              <a:rPr lang="en-US" altLang="en-US" sz="800"/>
              <a:pPr/>
              <a:t>2</a:t>
            </a:fld>
            <a:endParaRPr lang="en-US" altLang="en-US" sz="8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D747D99-A7E7-475A-8B1D-7E43A715E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Course Outline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C15E08C0-2FA1-4483-9837-0C46300B4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600"/>
              <a:t>Aspects of Compilation</a:t>
            </a:r>
          </a:p>
          <a:p>
            <a:pPr>
              <a:lnSpc>
                <a:spcPct val="150000"/>
              </a:lnSpc>
            </a:pPr>
            <a:r>
              <a:rPr lang="en-US" altLang="en-US" sz="2600"/>
              <a:t> Phases of compilation</a:t>
            </a:r>
          </a:p>
          <a:p>
            <a:pPr>
              <a:lnSpc>
                <a:spcPct val="150000"/>
              </a:lnSpc>
            </a:pPr>
            <a:r>
              <a:rPr lang="en-US" altLang="en-US" sz="2600"/>
              <a:t> Scanning and Parsing</a:t>
            </a:r>
          </a:p>
          <a:p>
            <a:pPr>
              <a:lnSpc>
                <a:spcPct val="150000"/>
              </a:lnSpc>
            </a:pPr>
            <a:r>
              <a:rPr lang="en-US" altLang="en-US" sz="2600"/>
              <a:t> Compilation of Expressions,</a:t>
            </a:r>
          </a:p>
          <a:p>
            <a:pPr>
              <a:lnSpc>
                <a:spcPct val="150000"/>
              </a:lnSpc>
            </a:pPr>
            <a:r>
              <a:rPr lang="en-US" altLang="en-US" sz="2600"/>
              <a:t>Compilation of Control Structures Code Generation and Code optimization techniques</a:t>
            </a:r>
          </a:p>
          <a:p>
            <a:pPr>
              <a:lnSpc>
                <a:spcPct val="150000"/>
              </a:lnSpc>
            </a:pPr>
            <a:r>
              <a:rPr lang="en-US" altLang="en-US" sz="2600"/>
              <a:t>Compiler Writing Tools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DC8274C-9FC8-46F6-BDB7-89661EE5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69A2750-7762-4C73-8EEE-B8FCED1F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Transition diagram</a:t>
            </a:r>
            <a:r>
              <a:rPr lang="en-US" altLang="en-US"/>
              <a:t> is a special kind of flowchart for language analysis. </a:t>
            </a:r>
          </a:p>
          <a:p>
            <a:r>
              <a:rPr lang="en-US" altLang="en-US"/>
              <a:t>In transition diagram the boxes of flowchart are drawn as circle and called as states. </a:t>
            </a:r>
          </a:p>
          <a:p>
            <a:r>
              <a:rPr lang="en-US" altLang="en-US"/>
              <a:t>States are connected by arrows called as edges.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8D8A5A11-320C-4E7F-9341-C4E760DC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CDF1A4-3AB1-4FC0-8E6F-45DA530FD8C8}" type="slidenum">
              <a:rPr lang="en-US" altLang="en-US" sz="800"/>
              <a:pPr/>
              <a:t>20</a:t>
            </a:fld>
            <a:endParaRPr lang="en-US" altLang="en-US" sz="800"/>
          </a:p>
        </p:txBody>
      </p:sp>
      <p:pic>
        <p:nvPicPr>
          <p:cNvPr id="21509" name="Picture 6" descr="transition.PNG">
            <a:extLst>
              <a:ext uri="{FF2B5EF4-FFF2-40B4-BE49-F238E27FC236}">
                <a16:creationId xmlns:a16="http://schemas.microsoft.com/office/drawing/2014/main" id="{04D1DAD8-780C-4153-A965-14ADB6F2F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67818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782F74B-2F96-4116-982C-398000BA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9372600" cy="762000"/>
          </a:xfrm>
        </p:spPr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A56F587-F675-4A46-BBB8-CDE8C8DD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93726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Program segment code for each state :</a:t>
            </a:r>
          </a:p>
          <a:p>
            <a:pPr>
              <a:buFontTx/>
              <a:buNone/>
            </a:pPr>
            <a:r>
              <a:rPr lang="en-US" altLang="en-US" sz="2000" b="1"/>
              <a:t>State-0:</a:t>
            </a: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       C=GETCHAR(); </a:t>
            </a:r>
          </a:p>
          <a:p>
            <a:pPr>
              <a:buFontTx/>
              <a:buNone/>
            </a:pPr>
            <a:r>
              <a:rPr lang="en-US" altLang="en-US" sz="2000"/>
              <a:t>       if LETTER(C) then goto State 1 </a:t>
            </a:r>
          </a:p>
          <a:p>
            <a:pPr>
              <a:buFontTx/>
              <a:buNone/>
            </a:pPr>
            <a:r>
              <a:rPr lang="en-US" altLang="en-US" sz="2000"/>
              <a:t>        else FAIL()      //RETRACT the lookahead pointer or call error subroutine</a:t>
            </a:r>
          </a:p>
          <a:p>
            <a:pPr>
              <a:buFontTx/>
              <a:buNone/>
            </a:pPr>
            <a:r>
              <a:rPr lang="en-US" altLang="en-US" sz="2000" b="1"/>
              <a:t>State-1:</a:t>
            </a: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       C=GETCHAR();</a:t>
            </a:r>
          </a:p>
          <a:p>
            <a:pPr>
              <a:buFontTx/>
              <a:buNone/>
            </a:pPr>
            <a:r>
              <a:rPr lang="en-US" altLang="en-US" sz="2000"/>
              <a:t>       if LETTER(C) OR DIGIT(C) then goto State 1</a:t>
            </a:r>
          </a:p>
          <a:p>
            <a:pPr>
              <a:buFontTx/>
              <a:buNone/>
            </a:pPr>
            <a:r>
              <a:rPr lang="en-US" altLang="en-US" sz="2000"/>
              <a:t>       else if DELIMITER(C) then goto State 2 </a:t>
            </a:r>
          </a:p>
          <a:p>
            <a:pPr>
              <a:buFontTx/>
              <a:buNone/>
            </a:pPr>
            <a:r>
              <a:rPr lang="en-US" altLang="en-US" sz="2000"/>
              <a:t>          else FAIL() </a:t>
            </a:r>
          </a:p>
          <a:p>
            <a:pPr>
              <a:buFontTx/>
              <a:buNone/>
            </a:pPr>
            <a:r>
              <a:rPr lang="en-US" altLang="en-US" sz="2000" b="1"/>
              <a:t>    State-2:</a:t>
            </a: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        RETRACT(); </a:t>
            </a:r>
          </a:p>
          <a:p>
            <a:pPr>
              <a:buFontTx/>
              <a:buNone/>
            </a:pPr>
            <a:r>
              <a:rPr lang="en-US" altLang="en-US" sz="2000"/>
              <a:t>     RETURN(ID, INSTALL()) </a:t>
            </a:r>
          </a:p>
          <a:p>
            <a:r>
              <a:rPr lang="en-US" altLang="en-US" sz="2000"/>
              <a:t>Identifier has a value so to install the value of identifier in symbol table we use </a:t>
            </a:r>
            <a:r>
              <a:rPr lang="en-US" altLang="en-US" sz="2000" b="1"/>
              <a:t>INSTALL()</a:t>
            </a:r>
            <a:endParaRPr lang="en-US" altLang="en-US" sz="2000"/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261D4BC3-4488-4A84-B858-CD30CAE1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15CC3E-5823-4B16-93EB-AA77CB428DEA}" type="slidenum">
              <a:rPr lang="en-US" altLang="en-US" sz="800"/>
              <a:pPr/>
              <a:t>21</a:t>
            </a:fld>
            <a:endParaRPr lang="en-US" altLang="en-US"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3F9CE9F-3C61-40A5-BBD5-F9ACCBEB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77E8BC9-ECCC-4A2C-8B7A-B94ADF2D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Count number of tokens :</a:t>
            </a:r>
          </a:p>
          <a:p>
            <a:pPr>
              <a:buFontTx/>
              <a:buNone/>
            </a:pPr>
            <a:r>
              <a:rPr lang="en-US" altLang="en-US"/>
              <a:t>     int main() </a:t>
            </a:r>
          </a:p>
          <a:p>
            <a:pPr>
              <a:buFontTx/>
              <a:buNone/>
            </a:pPr>
            <a:r>
              <a:rPr lang="en-US" altLang="en-US"/>
              <a:t>    { </a:t>
            </a:r>
          </a:p>
          <a:p>
            <a:pPr>
              <a:buFontTx/>
              <a:buNone/>
            </a:pPr>
            <a:r>
              <a:rPr lang="en-US" altLang="en-US"/>
              <a:t>      int a = 10, b = 20; </a:t>
            </a:r>
          </a:p>
          <a:p>
            <a:pPr>
              <a:buFontTx/>
              <a:buNone/>
            </a:pPr>
            <a:r>
              <a:rPr lang="en-US" altLang="en-US"/>
              <a:t>     printf("sum is :%d", a+b); </a:t>
            </a:r>
          </a:p>
          <a:p>
            <a:pPr>
              <a:buFontTx/>
              <a:buNone/>
            </a:pPr>
            <a:r>
              <a:rPr lang="en-US" altLang="en-US"/>
              <a:t>     return 0; </a:t>
            </a:r>
          </a:p>
          <a:p>
            <a:pPr>
              <a:buFontTx/>
              <a:buNone/>
            </a:pPr>
            <a:r>
              <a:rPr lang="en-US" altLang="en-US"/>
              <a:t>   }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Count number of tokens :</a:t>
            </a:r>
          </a:p>
          <a:p>
            <a:pPr>
              <a:buFontTx/>
              <a:buNone/>
            </a:pPr>
            <a:r>
              <a:rPr lang="en-US" altLang="en-US"/>
              <a:t>         int max(int i);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AF4FFF6C-C780-44BA-8606-488A8098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73DDE4-8BC0-4DD7-AB46-8ADDCB533854}" type="slidenum">
              <a:rPr lang="en-US" altLang="en-US" sz="800"/>
              <a:pPr/>
              <a:t>22</a:t>
            </a:fld>
            <a:endParaRPr lang="en-US" altLang="en-US" sz="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FB6A925-5454-4D5A-92B1-BAD888E0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558DA2F-2CBB-49C5-A3F8-5A3B78CE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Lexical error</a:t>
            </a:r>
            <a:r>
              <a:rPr lang="en-US" altLang="en-US"/>
              <a:t>: If the string fi is encountered in a C program for the first time in the context         fi(a==f(x))</a:t>
            </a:r>
          </a:p>
          <a:p>
            <a:r>
              <a:rPr lang="en-US" altLang="en-US"/>
              <a:t>A lexical analyzer can not tell whether fi is a misspelling of keyword if or undeclared function identifier.</a:t>
            </a:r>
          </a:p>
          <a:p>
            <a:r>
              <a:rPr lang="en-US" altLang="en-US"/>
              <a:t>Since fi is a valid identifier </a:t>
            </a:r>
          </a:p>
          <a:p>
            <a:r>
              <a:rPr lang="en-US" altLang="en-US"/>
              <a:t>Lexical analyzer return the token for identifier and other phase of compiler handle the error.</a:t>
            </a: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FFE545F8-EB5E-4775-8C97-B1607B59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E60680-E967-4860-A21D-1E90514A0ECF}" type="slidenum">
              <a:rPr lang="en-US" altLang="en-US" sz="800"/>
              <a:pPr/>
              <a:t>23</a:t>
            </a:fld>
            <a:endParaRPr lang="en-US" altLang="en-US" sz="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D9BA1C9-779C-44A8-89CF-87CF65E9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Lex: A Lexical analyzer generator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32F434A-25EA-4A5A-9443-72B60E2E4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Lex is a computer program that generates lexical analyzers.</a:t>
            </a:r>
          </a:p>
          <a:p>
            <a:r>
              <a:rPr lang="en-US" altLang="en-US"/>
              <a:t> Lex is commonly used with the yacc parser generator.</a:t>
            </a:r>
          </a:p>
          <a:p>
            <a:r>
              <a:rPr lang="en-US" altLang="en-US"/>
              <a:t>Lex has a language for describing regular expression.</a:t>
            </a:r>
          </a:p>
          <a:p>
            <a:r>
              <a:rPr lang="en-US" altLang="en-US"/>
              <a:t>It generate a pattern macther for the regular expression specifications provided to it as input.  </a:t>
            </a:r>
          </a:p>
          <a:p>
            <a:r>
              <a:rPr lang="en-US" altLang="en-US"/>
              <a:t>The input notation for the Lex tool is referred to as the Lex language and tool itself is Lex compiler.</a:t>
            </a:r>
          </a:p>
          <a:p>
            <a:r>
              <a:rPr lang="en-US" altLang="en-US"/>
              <a:t>Lexical analyzer is prepared by creating a program lex.l in the Lex language. Then, lex.l is run through the Lex compiler to produce a C program lex.yy.c.</a:t>
            </a:r>
          </a:p>
          <a:p>
            <a:r>
              <a:rPr lang="en-US" altLang="en-US"/>
              <a:t> lex.yy.c is run through the C compiler to produce an object program a.out, which is the lexical analyzer that transforms an input stream into a sequence of tokens.</a:t>
            </a: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2286C4E6-987D-458D-97C8-898F383C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F74BCE-73E7-4F89-A62D-5DFA2D04D298}" type="slidenum">
              <a:rPr lang="en-US" altLang="en-US" sz="800"/>
              <a:pPr/>
              <a:t>24</a:t>
            </a:fld>
            <a:endParaRPr lang="en-US" altLang="en-US" sz="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236D25C-23F7-48E8-B806-1EF9F1C6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pic>
        <p:nvPicPr>
          <p:cNvPr id="26627" name="Content Placeholder 5" descr="lex analyze tool.PNG">
            <a:extLst>
              <a:ext uri="{FF2B5EF4-FFF2-40B4-BE49-F238E27FC236}">
                <a16:creationId xmlns:a16="http://schemas.microsoft.com/office/drawing/2014/main" id="{6C036F4D-3604-4ED0-9EEE-E3AE27A4C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600200"/>
            <a:ext cx="6629400" cy="3100388"/>
          </a:xfrm>
        </p:spPr>
      </p:pic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A3590F9C-7ADD-409B-842B-80B7A0B0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2B5844-8D6F-4F79-958B-DAA9E193B923}" type="slidenum">
              <a:rPr lang="en-US" altLang="en-US" sz="800"/>
              <a:pPr/>
              <a:t>25</a:t>
            </a:fld>
            <a:endParaRPr lang="en-US" altLang="en-US" sz="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D1100047-BF66-4A7E-98E7-8D2DCF04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9A8A7E1D-81C1-4C7B-AA52-A54BA87CF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/>
              <a:t>   Lex Specification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  A Lex program consists of three parts:</a:t>
            </a:r>
          </a:p>
          <a:p>
            <a:pPr>
              <a:buFontTx/>
              <a:buNone/>
            </a:pPr>
            <a:r>
              <a:rPr lang="en-US" altLang="en-US"/>
              <a:t>  { definitions } – opitional </a:t>
            </a:r>
          </a:p>
          <a:p>
            <a:pPr>
              <a:buFontTx/>
              <a:buNone/>
            </a:pPr>
            <a:r>
              <a:rPr lang="en-US" altLang="en-US"/>
              <a:t>  { rules } – essential </a:t>
            </a:r>
          </a:p>
          <a:p>
            <a:pPr>
              <a:buFontTx/>
              <a:buNone/>
            </a:pPr>
            <a:r>
              <a:rPr lang="en-US" altLang="en-US"/>
              <a:t>   { user subroutines } - essential</a:t>
            </a:r>
          </a:p>
          <a:p>
            <a:pPr>
              <a:buFontTx/>
              <a:buNone/>
            </a:pPr>
            <a:r>
              <a:rPr lang="en-US" altLang="en-US"/>
              <a:t> Commands to create a LA</a:t>
            </a:r>
          </a:p>
          <a:p>
            <a:pPr>
              <a:buFontTx/>
              <a:buNone/>
            </a:pPr>
            <a:r>
              <a:rPr lang="en-US" altLang="en-US"/>
              <a:t>   lex file.l creates a C program lex.yy.c</a:t>
            </a:r>
          </a:p>
          <a:p>
            <a:pPr>
              <a:buFontTx/>
              <a:buNone/>
            </a:pPr>
            <a:r>
              <a:rPr lang="en-US" altLang="en-US"/>
              <a:t>   type    cc lex.yy.c –ll     produce a.out</a:t>
            </a:r>
          </a:p>
          <a:p>
            <a:pPr>
              <a:buFontTx/>
              <a:buNone/>
            </a:pPr>
            <a:r>
              <a:rPr lang="en-US" altLang="en-US"/>
              <a:t>   a.out is lexical analyzer that create token from input</a:t>
            </a:r>
          </a:p>
          <a:p>
            <a:r>
              <a:rPr lang="en-US" altLang="en-US" b="1"/>
              <a:t>Definitions </a:t>
            </a:r>
            <a:r>
              <a:rPr lang="en-US" altLang="en-US"/>
              <a:t>include declarations of variables, constants, and regular definitions</a:t>
            </a:r>
          </a:p>
          <a:p>
            <a:endParaRPr lang="en-US" altLang="en-US"/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7D953301-67EF-48D0-AE47-C7BB33FC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9FB1D2-146D-4138-AF0C-0E175C4961DC}" type="slidenum">
              <a:rPr lang="en-US" altLang="en-US" sz="800"/>
              <a:pPr/>
              <a:t>26</a:t>
            </a:fld>
            <a:endParaRPr lang="en-US" altLang="en-US" sz="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F4F0821-62B2-480D-A396-DB1690F3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9435767-2544-4E61-A088-620883F08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 </a:t>
            </a:r>
            <a:r>
              <a:rPr lang="en-US" altLang="en-US" b="1"/>
              <a:t>Rules </a:t>
            </a:r>
            <a:r>
              <a:rPr lang="en-US" altLang="en-US"/>
              <a:t>are statements of the form</a:t>
            </a:r>
          </a:p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r>
              <a:rPr lang="en-US" altLang="en-US"/>
              <a:t> {action</a:t>
            </a:r>
            <a:r>
              <a:rPr lang="en-US" altLang="en-US" baseline="-25000"/>
              <a:t>1</a:t>
            </a:r>
            <a:r>
              <a:rPr lang="en-US" altLang="en-US"/>
              <a:t>}</a:t>
            </a:r>
          </a:p>
          <a:p>
            <a:r>
              <a:rPr lang="en-US" altLang="en-US"/>
              <a:t>p</a:t>
            </a:r>
            <a:r>
              <a:rPr lang="en-US" altLang="en-US" baseline="-25000"/>
              <a:t>2</a:t>
            </a:r>
            <a:r>
              <a:rPr lang="en-US" altLang="en-US"/>
              <a:t> {action</a:t>
            </a:r>
            <a:r>
              <a:rPr lang="en-US" altLang="en-US" baseline="-25000"/>
              <a:t>2</a:t>
            </a:r>
            <a:r>
              <a:rPr lang="en-US" altLang="en-US"/>
              <a:t>}</a:t>
            </a:r>
          </a:p>
          <a:p>
            <a:r>
              <a:rPr lang="en-US" altLang="en-US"/>
              <a:t>…</a:t>
            </a:r>
          </a:p>
          <a:p>
            <a:r>
              <a:rPr lang="en-US" altLang="en-US"/>
              <a:t>p</a:t>
            </a:r>
            <a:r>
              <a:rPr lang="en-US" altLang="en-US" baseline="-25000"/>
              <a:t>n</a:t>
            </a:r>
            <a:r>
              <a:rPr lang="en-US" altLang="en-US"/>
              <a:t> {action</a:t>
            </a:r>
            <a:r>
              <a:rPr lang="en-US" altLang="en-US" baseline="-25000"/>
              <a:t>n</a:t>
            </a:r>
            <a:r>
              <a:rPr lang="en-US" altLang="en-US"/>
              <a:t>}</a:t>
            </a:r>
          </a:p>
          <a:p>
            <a:r>
              <a:rPr lang="en-US" altLang="en-US"/>
              <a:t>where p</a:t>
            </a:r>
            <a:r>
              <a:rPr lang="en-US" altLang="en-US" baseline="-25000"/>
              <a:t>i</a:t>
            </a:r>
            <a:r>
              <a:rPr lang="en-US" altLang="en-US"/>
              <a:t> is regular expression and action</a:t>
            </a:r>
            <a:r>
              <a:rPr lang="en-US" altLang="en-US" baseline="-25000"/>
              <a:t>i</a:t>
            </a:r>
            <a:r>
              <a:rPr lang="en-US" altLang="en-US"/>
              <a:t> describes what action the lexical analyzer should take when pattern p</a:t>
            </a:r>
            <a:r>
              <a:rPr lang="en-US" altLang="en-US" baseline="-25000"/>
              <a:t>i</a:t>
            </a:r>
            <a:r>
              <a:rPr lang="en-US" altLang="en-US"/>
              <a:t> matches a lexeme. Actions are written in C code.</a:t>
            </a:r>
          </a:p>
          <a:p>
            <a:r>
              <a:rPr lang="en-US" altLang="en-US" b="1"/>
              <a:t>User subroutines </a:t>
            </a:r>
            <a:r>
              <a:rPr lang="en-US" altLang="en-US"/>
              <a:t>are auxiliary procedures needed by the actions. These can be compiled separately and loaded with the lexical analyzer.</a:t>
            </a:r>
          </a:p>
          <a:p>
            <a:endParaRPr lang="en-US" altLang="en-US"/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D7B6705C-4559-45DA-A36C-91B8DF88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EDDDB4-5662-4221-9BC6-6555DCEE4360}" type="slidenum">
              <a:rPr lang="en-US" altLang="en-US" sz="800"/>
              <a:pPr/>
              <a:t>27</a:t>
            </a:fld>
            <a:endParaRPr lang="en-US" altLang="en-US"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22E76E4-5AAB-434D-B4BC-C7B5A15C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41B50901-A55C-4B3F-A672-B5504D84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408174-60FD-4652-A3F4-774F8FEA3FEC}" type="slidenum">
              <a:rPr lang="en-US" altLang="en-US" sz="800"/>
              <a:pPr/>
              <a:t>28</a:t>
            </a:fld>
            <a:endParaRPr lang="en-US" altLang="en-US" sz="800"/>
          </a:p>
        </p:txBody>
      </p:sp>
      <p:pic>
        <p:nvPicPr>
          <p:cNvPr id="29700" name="Picture 2" descr="C:\Users\mohit\Desktop\NIT Jalandhar\System Programming\compiler\Screenshot_2020.png">
            <a:extLst>
              <a:ext uri="{FF2B5EF4-FFF2-40B4-BE49-F238E27FC236}">
                <a16:creationId xmlns:a16="http://schemas.microsoft.com/office/drawing/2014/main" id="{F0655291-718C-4C04-9F21-A7EB0A171C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8400" y="1219200"/>
            <a:ext cx="7797800" cy="510540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9E47D67-14CF-4496-9445-55B3EC3B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in lex</a:t>
            </a:r>
          </a:p>
        </p:txBody>
      </p:sp>
      <p:pic>
        <p:nvPicPr>
          <p:cNvPr id="30723" name="Content Placeholder 5" descr="program in lex.PNG">
            <a:extLst>
              <a:ext uri="{FF2B5EF4-FFF2-40B4-BE49-F238E27FC236}">
                <a16:creationId xmlns:a16="http://schemas.microsoft.com/office/drawing/2014/main" id="{A7BADD63-5BA2-4983-843A-605EEE0B1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143000"/>
            <a:ext cx="6553200" cy="5181600"/>
          </a:xfrm>
        </p:spPr>
      </p:pic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F5558379-026A-4293-A089-8E64625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4053E7-76C0-490E-98E9-56A04262158B}" type="slidenum">
              <a:rPr lang="en-US" altLang="en-US" sz="800"/>
              <a:pPr/>
              <a:t>29</a:t>
            </a:fld>
            <a:endParaRPr lang="en-US" alt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AFABFDAD-6D08-4B3C-9116-5DA664B0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09FF72-5DA6-4F54-9473-44A22B624287}" type="slidenum">
              <a:rPr lang="en-US" altLang="en-US" sz="800"/>
              <a:pPr/>
              <a:t>3</a:t>
            </a:fld>
            <a:endParaRPr lang="en-US" altLang="en-US" sz="8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F53EBD0-7471-4AF1-8FA3-B2F1181F8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COMPILERS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B21B054-C520-474D-8222-6ED838D09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compiler</a:t>
            </a:r>
            <a:r>
              <a:rPr lang="en-US" altLang="en-US"/>
              <a:t> is a system software takes a program written in a source language and translates it into an equivalent program in a target language.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	source program           COMPILER          target program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				error messages</a:t>
            </a:r>
          </a:p>
          <a:p>
            <a:r>
              <a:rPr lang="en-US" altLang="en-US"/>
              <a:t>As an important part of translation process, the compiler report to its user the presence of error in the source program.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2EE15880-2213-4381-8AE5-5F783A3E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2438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2" name="Line 5">
            <a:extLst>
              <a:ext uri="{FF2B5EF4-FFF2-40B4-BE49-F238E27FC236}">
                <a16:creationId xmlns:a16="http://schemas.microsoft.com/office/drawing/2014/main" id="{571682CF-449D-4140-973F-89AFBDA7F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6">
            <a:extLst>
              <a:ext uri="{FF2B5EF4-FFF2-40B4-BE49-F238E27FC236}">
                <a16:creationId xmlns:a16="http://schemas.microsoft.com/office/drawing/2014/main" id="{38A96D97-9E98-4744-B5A6-211F3E5EC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Text Box 7">
            <a:extLst>
              <a:ext uri="{FF2B5EF4-FFF2-40B4-BE49-F238E27FC236}">
                <a16:creationId xmlns:a16="http://schemas.microsoft.com/office/drawing/2014/main" id="{324D873A-3659-4F52-B527-122750E37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31670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( Normally a program written in </a:t>
            </a:r>
          </a:p>
          <a:p>
            <a:r>
              <a:rPr lang="en-US" altLang="en-US" sz="1600"/>
              <a:t>a high-level programming language)</a:t>
            </a:r>
          </a:p>
        </p:txBody>
      </p:sp>
      <p:sp>
        <p:nvSpPr>
          <p:cNvPr id="4105" name="Text Box 8">
            <a:extLst>
              <a:ext uri="{FF2B5EF4-FFF2-40B4-BE49-F238E27FC236}">
                <a16:creationId xmlns:a16="http://schemas.microsoft.com/office/drawing/2014/main" id="{BACA8BF4-B418-4868-95C2-5FFB3EB2E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657600"/>
            <a:ext cx="3349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( Normally the equivalent program in</a:t>
            </a:r>
          </a:p>
          <a:p>
            <a:r>
              <a:rPr lang="en-US" altLang="en-US" sz="1600"/>
              <a:t>machine code – relocatable object file)</a:t>
            </a:r>
          </a:p>
        </p:txBody>
      </p:sp>
      <p:sp>
        <p:nvSpPr>
          <p:cNvPr id="4106" name="Line 9">
            <a:extLst>
              <a:ext uri="{FF2B5EF4-FFF2-40B4-BE49-F238E27FC236}">
                <a16:creationId xmlns:a16="http://schemas.microsoft.com/office/drawing/2014/main" id="{CB216D3A-FD8B-437A-A6B7-E846E569E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43612C6-7630-4C3F-9C59-E70BA4CE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890FCC8A-E7C2-4DAA-8285-ACC0E17B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FBF877-0385-4797-8682-61512BE226C5}" type="slidenum">
              <a:rPr lang="en-US" altLang="en-US" sz="800"/>
              <a:pPr/>
              <a:t>30</a:t>
            </a:fld>
            <a:endParaRPr lang="en-US" altLang="en-US" sz="800"/>
          </a:p>
        </p:txBody>
      </p:sp>
      <p:pic>
        <p:nvPicPr>
          <p:cNvPr id="31748" name="Content Placeholder 7" descr="lex proogram2.PNG">
            <a:extLst>
              <a:ext uri="{FF2B5EF4-FFF2-40B4-BE49-F238E27FC236}">
                <a16:creationId xmlns:a16="http://schemas.microsoft.com/office/drawing/2014/main" id="{29D54378-3D55-42A8-850A-1E125F6A3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600200"/>
            <a:ext cx="6099175" cy="4478338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E3D74C1-BF52-4F8C-AB51-F9430A0D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 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F84C963-5CCB-4787-8FF3-2A5C3911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line starting with white space or material enclosed in %{  and %} is c-code.</a:t>
            </a:r>
          </a:p>
          <a:p>
            <a:r>
              <a:rPr lang="en-US" altLang="en-US"/>
              <a:t>A line starting with anything else is a pattern line.</a:t>
            </a:r>
          </a:p>
          <a:p>
            <a:r>
              <a:rPr lang="en-US" altLang="en-US"/>
              <a:t>Patterns are regular expression</a:t>
            </a:r>
          </a:p>
          <a:p>
            <a:r>
              <a:rPr lang="en-US" altLang="en-US"/>
              <a:t>Pattern are translated into NFA which are then converted into DFA, optimized .</a:t>
            </a:r>
          </a:p>
          <a:p>
            <a:r>
              <a:rPr lang="en-US" altLang="en-US"/>
              <a:t>The action associated with a pattern is executed when DFA recognizes a string corresponding to that pattern and reaches at final state. </a:t>
            </a:r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1CEAF92E-77AD-468E-B181-77D74438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04AFD3-54B7-44DF-BCE3-299830F02824}" type="slidenum">
              <a:rPr lang="en-US" altLang="en-US" sz="800"/>
              <a:pPr/>
              <a:t>31</a:t>
            </a:fld>
            <a:endParaRPr lang="en-US" altLang="en-US" sz="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8C7F96D-16AE-4AFF-A890-BC41312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Analyzer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E6FE85E-0B2D-45CC-B046-63388362F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 A </a:t>
            </a:r>
            <a:r>
              <a:rPr lang="en-US" altLang="en-US" b="1"/>
              <a:t>Syntax Analyzer</a:t>
            </a:r>
            <a:r>
              <a:rPr lang="en-US" altLang="en-US"/>
              <a:t> creates the syntactic structure (generally a parse tree) of the given program.</a:t>
            </a:r>
          </a:p>
          <a:p>
            <a:r>
              <a:rPr lang="en-US" altLang="en-US"/>
              <a:t>A syntax analyzer is also called as a </a:t>
            </a:r>
            <a:r>
              <a:rPr lang="en-US" altLang="en-US" b="1"/>
              <a:t>parser</a:t>
            </a:r>
            <a:r>
              <a:rPr lang="en-US" altLang="en-US"/>
              <a:t>.</a:t>
            </a:r>
          </a:p>
          <a:p>
            <a:pPr>
              <a:buFontTx/>
              <a:buNone/>
            </a:pPr>
            <a:r>
              <a:rPr lang="en-US" altLang="en-US"/>
              <a:t>Parser has two function: </a:t>
            </a:r>
          </a:p>
          <a:p>
            <a:r>
              <a:rPr lang="en-US" altLang="en-US"/>
              <a:t>It checks that the tokens appearing in its i/p, which is the o/p of lexical analyzer.</a:t>
            </a:r>
          </a:p>
          <a:p>
            <a:r>
              <a:rPr lang="en-US" altLang="en-US"/>
              <a:t>It also imposes on the tokens a tree like structure that is used by the subsequent phases of the compiler.</a:t>
            </a:r>
          </a:p>
          <a:p>
            <a:pPr>
              <a:buFontTx/>
              <a:buNone/>
            </a:pPr>
            <a:r>
              <a:rPr lang="en-US" altLang="en-US"/>
              <a:t>      Example    A+/B</a:t>
            </a:r>
          </a:p>
          <a:p>
            <a:r>
              <a:rPr lang="en-US" altLang="en-US"/>
              <a:t> This expression appear to the syntax analyzer as the sequence of token</a:t>
            </a:r>
          </a:p>
          <a:p>
            <a:pPr>
              <a:buFontTx/>
              <a:buNone/>
            </a:pPr>
            <a:r>
              <a:rPr lang="en-US" altLang="en-US"/>
              <a:t>               id+/id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C0857155-7ECA-4661-9777-483CC6B2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5699D2-59A1-4025-977C-3EBCEF06C7DE}" type="slidenum">
              <a:rPr lang="en-US" altLang="en-US" sz="800"/>
              <a:pPr/>
              <a:t>32</a:t>
            </a:fld>
            <a:endParaRPr lang="en-US" altLang="en-US" sz="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F8010D9-A9AE-4F92-83E3-03022BE9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1F341639-4D92-4F32-A14A-9AE7CD1D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300"/>
              <a:t>Syntax analyzer detect an error on seeing /, because two adjacent binary operators violates the formulation rules of PL/I expression.</a:t>
            </a:r>
          </a:p>
          <a:p>
            <a:r>
              <a:rPr lang="en-US" altLang="en-US" sz="2300"/>
              <a:t>Second aspect of syntax analyzer is to identify which part of the token stream should be group together.</a:t>
            </a:r>
          </a:p>
          <a:p>
            <a:pPr>
              <a:buFontTx/>
              <a:buNone/>
            </a:pPr>
            <a:r>
              <a:rPr lang="en-US" altLang="en-US" sz="2300"/>
              <a:t>                  A/B*C </a:t>
            </a:r>
          </a:p>
          <a:p>
            <a:pPr>
              <a:buFontTx/>
              <a:buNone/>
            </a:pPr>
            <a:r>
              <a:rPr lang="en-US" altLang="en-US" sz="2300"/>
              <a:t>  (a) divide A by B then multiply by C</a:t>
            </a:r>
          </a:p>
          <a:p>
            <a:pPr>
              <a:buFontTx/>
              <a:buNone/>
            </a:pPr>
            <a:r>
              <a:rPr lang="en-US" altLang="en-US" sz="2300"/>
              <a:t>  (b)  multiply B by C then use the result to divide A</a:t>
            </a:r>
          </a:p>
          <a:p>
            <a:r>
              <a:rPr lang="en-US" altLang="en-US" sz="2300"/>
              <a:t>Each of these two interpretation can be represented in terms of parse tree.</a:t>
            </a:r>
          </a:p>
          <a:p>
            <a:r>
              <a:rPr lang="en-US" altLang="en-US" sz="2300"/>
              <a:t>The language specification must tell us which of interpretations is to be used.</a:t>
            </a:r>
          </a:p>
          <a:p>
            <a:r>
              <a:rPr lang="en-US" altLang="en-US" sz="2300"/>
              <a:t>Syntax analyzer groups token together into syntactic structures.</a:t>
            </a:r>
          </a:p>
          <a:p>
            <a:r>
              <a:rPr lang="en-US" altLang="en-US" sz="2300"/>
              <a:t>Example: three token representing A+B might be grouped into syntactic structure called an expression.  </a:t>
            </a:r>
          </a:p>
          <a:p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F89C6F38-ED6A-41CC-8567-75D50C06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D03F51-5401-46B9-9DC6-155E4B87710C}" type="slidenum">
              <a:rPr lang="en-US" altLang="en-US" sz="800"/>
              <a:pPr/>
              <a:t>33</a:t>
            </a:fld>
            <a:endParaRPr lang="en-US" altLang="en-US" sz="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20B41376-4FC9-45FC-ACB4-957E5690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5843" name="Content Placeholder 5" descr="parse tree.jpg">
            <a:extLst>
              <a:ext uri="{FF2B5EF4-FFF2-40B4-BE49-F238E27FC236}">
                <a16:creationId xmlns:a16="http://schemas.microsoft.com/office/drawing/2014/main" id="{2B93C4C8-0037-44C3-BE52-CF24EF4F8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381000"/>
            <a:ext cx="6858000" cy="5943600"/>
          </a:xfrm>
        </p:spPr>
      </p:pic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DD84AF94-2444-4669-A752-A4495212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B05238-D19E-4052-A330-048B7E59A26A}" type="slidenum">
              <a:rPr lang="en-US" altLang="en-US" sz="800"/>
              <a:pPr/>
              <a:t>34</a:t>
            </a:fld>
            <a:endParaRPr lang="en-US" altLang="en-US" sz="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30E1E76-E93F-4BB2-BA71-00382284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CFG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E3F139E-71B0-4040-859A-F3E4DE07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provides the input in the syntax analyzer that is checked by grammar. </a:t>
            </a:r>
          </a:p>
          <a:p>
            <a:r>
              <a:rPr lang="en-US" altLang="en-US"/>
              <a:t>A context-free grammar (CFG) is a set of recursive rewriting rules (or productions) used to generate patterns of strings.</a:t>
            </a:r>
          </a:p>
          <a:p>
            <a:r>
              <a:rPr lang="en-US" altLang="en-US"/>
              <a:t>A context-free grammar is define with the help of 4-tuple</a:t>
            </a:r>
          </a:p>
          <a:p>
            <a:pPr>
              <a:buFontTx/>
              <a:buNone/>
            </a:pPr>
            <a:r>
              <a:rPr lang="en-US" altLang="en-US"/>
              <a:t>          G=(V, T, P, S)</a:t>
            </a:r>
          </a:p>
          <a:p>
            <a:r>
              <a:rPr lang="en-US" altLang="en-US"/>
              <a:t>V is the finite set of nonterminal symbols, Nonterminals in CFG are also known as variables. It represents by capital letters of alphabets, for example; A, B, …. X, Y etc.</a:t>
            </a:r>
          </a:p>
          <a:p>
            <a:r>
              <a:rPr lang="en-US" altLang="en-US"/>
              <a:t>T is a finite set of terminal symbols </a:t>
            </a:r>
          </a:p>
          <a:p>
            <a:r>
              <a:rPr lang="en-US" altLang="en-US"/>
              <a:t>P is a finite set of productions rules, which are the rules for replacing nonterminal symbols in a string with other nonterminal or terminal symbols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9CC10C0B-53DA-43CE-82BE-C9E108FF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7942AE-6CF6-462E-98CE-FAD6FDE726B5}" type="slidenum">
              <a:rPr lang="en-US" altLang="en-US" sz="800"/>
              <a:pPr/>
              <a:t>35</a:t>
            </a:fld>
            <a:endParaRPr lang="en-US" altLang="en-US" sz="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B3619B5-1D02-4812-9FC3-06F15DE4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F5B231CA-4BF1-4FCE-A0CB-5A1A6A840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CFG every production rule is of the form A→α, where A is a non-terminals and α is a sequence of non-terminals and terminals.</a:t>
            </a:r>
          </a:p>
          <a:p>
            <a:r>
              <a:rPr lang="en-US" altLang="en-US"/>
              <a:t>S ∈ is a start symbol, which is a special nonterminal symbol that appears in the initial string generated by the grammar.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   E-&gt;E+E                                    V={E},            T={+, *, id}</a:t>
            </a:r>
          </a:p>
          <a:p>
            <a:pPr>
              <a:buFontTx/>
              <a:buNone/>
            </a:pPr>
            <a:r>
              <a:rPr lang="en-US" altLang="en-US"/>
              <a:t>               /E*E</a:t>
            </a:r>
          </a:p>
          <a:p>
            <a:pPr>
              <a:buFontTx/>
              <a:buNone/>
            </a:pPr>
            <a:r>
              <a:rPr lang="en-US" altLang="en-US"/>
              <a:t>               /id</a:t>
            </a:r>
          </a:p>
          <a:p>
            <a:r>
              <a:rPr lang="en-US" altLang="en-US"/>
              <a:t>Main objective of grammar is to generate the string</a:t>
            </a:r>
          </a:p>
          <a:p>
            <a:pPr>
              <a:buFontTx/>
              <a:buNone/>
            </a:pPr>
            <a:r>
              <a:rPr lang="en-US" altLang="en-US"/>
              <a:t>         id+id*id</a:t>
            </a:r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095C341D-6A02-4FE9-A9E5-CC3ACE1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6A35C8-19BD-4740-9A82-88C19EF90B4A}" type="slidenum">
              <a:rPr lang="en-US" altLang="en-US" sz="800"/>
              <a:pPr/>
              <a:t>36</a:t>
            </a:fld>
            <a:endParaRPr lang="en-US" altLang="en-US" sz="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4323500-3138-4815-A012-BBAE6CE6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064BDEF-3619-4322-B2EA-B36B63D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       E-&gt;E+E              V={E},            T={+, *, id}</a:t>
            </a:r>
          </a:p>
          <a:p>
            <a:pPr>
              <a:buFontTx/>
              <a:buNone/>
            </a:pPr>
            <a:r>
              <a:rPr lang="en-US" altLang="en-US"/>
              <a:t>             /E*E</a:t>
            </a:r>
          </a:p>
          <a:p>
            <a:pPr>
              <a:buFontTx/>
              <a:buNone/>
            </a:pPr>
            <a:r>
              <a:rPr lang="en-US" altLang="en-US"/>
              <a:t>             /id</a:t>
            </a:r>
          </a:p>
          <a:p>
            <a:pPr>
              <a:buFontTx/>
              <a:buNone/>
            </a:pPr>
            <a:r>
              <a:rPr lang="en-US" altLang="en-US"/>
              <a:t>LMD					RMD</a:t>
            </a:r>
          </a:p>
          <a:p>
            <a:pPr>
              <a:buFontTx/>
              <a:buNone/>
            </a:pPr>
            <a:r>
              <a:rPr lang="en-US" altLang="en-US"/>
              <a:t> E=&gt;E+E			          E=&gt;E+E 	</a:t>
            </a:r>
          </a:p>
          <a:p>
            <a:pPr>
              <a:buFontTx/>
              <a:buNone/>
            </a:pPr>
            <a:r>
              <a:rPr lang="en-US" altLang="en-US"/>
              <a:t>    =&gt;id+E				=&gt;E+E*E</a:t>
            </a:r>
          </a:p>
          <a:p>
            <a:pPr>
              <a:buFontTx/>
              <a:buNone/>
            </a:pPr>
            <a:r>
              <a:rPr lang="en-US" altLang="en-US"/>
              <a:t>    =&gt;id+E*E				=&gt;E+E*id</a:t>
            </a:r>
          </a:p>
          <a:p>
            <a:pPr>
              <a:buFontTx/>
              <a:buNone/>
            </a:pPr>
            <a:r>
              <a:rPr lang="en-US" altLang="en-US"/>
              <a:t>    =&gt;id+id*E				=&gt;E+id*id</a:t>
            </a:r>
          </a:p>
          <a:p>
            <a:pPr>
              <a:buFontTx/>
              <a:buNone/>
            </a:pPr>
            <a:r>
              <a:rPr lang="en-US" altLang="en-US"/>
              <a:t>   =&gt;id+id*id				=&gt;id+id*id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</a:t>
            </a:r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A1CF7FF3-A5B2-48A5-97A5-EDB908F1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7F03A8-BBB6-4081-B125-00B9B91ED69B}" type="slidenum">
              <a:rPr lang="en-US" altLang="en-US" sz="800"/>
              <a:pPr/>
              <a:t>37</a:t>
            </a:fld>
            <a:endParaRPr lang="en-US" altLang="en-US" sz="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3A49DE99-90AF-4DBC-A16A-9CAD352A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AC0699-D0DF-4146-968B-B993BFC4DC34}" type="slidenum">
              <a:rPr lang="en-US" altLang="en-US" sz="800"/>
              <a:pPr/>
              <a:t>38</a:t>
            </a:fld>
            <a:endParaRPr lang="en-US" altLang="en-US" sz="8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985FE5C-AC10-496C-A132-197D2339F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Analyzer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018D396-69AD-4D40-9D3C-6434D3D5D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A </a:t>
            </a:r>
            <a:r>
              <a:rPr lang="en-US" altLang="en-US" b="1"/>
              <a:t>parse tree</a:t>
            </a:r>
            <a:r>
              <a:rPr lang="en-US" altLang="en-US"/>
              <a:t> describes a syntactic structure.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sz="1600"/>
              <a:t>		assgstmt</a:t>
            </a:r>
          </a:p>
          <a:p>
            <a:pPr>
              <a:buFontTx/>
              <a:buNone/>
            </a:pPr>
            <a:r>
              <a:rPr lang="en-US" altLang="en-US" sz="1600"/>
              <a:t>		</a:t>
            </a:r>
          </a:p>
          <a:p>
            <a:pPr>
              <a:buFontTx/>
              <a:buNone/>
            </a:pPr>
            <a:r>
              <a:rPr lang="en-US" altLang="en-US" sz="1600"/>
              <a:t>		identifier	     := 	expression</a:t>
            </a:r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1600"/>
              <a:t>		newval	         expression     +        expression</a:t>
            </a:r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1600"/>
              <a:t>			          identifier 	      number</a:t>
            </a:r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1600"/>
              <a:t>			          oldval                           12</a:t>
            </a:r>
          </a:p>
          <a:p>
            <a:pPr>
              <a:buFontTx/>
              <a:buNone/>
            </a:pPr>
            <a:r>
              <a:rPr lang="en-US" altLang="en-US" sz="1600"/>
              <a:t>				</a:t>
            </a:r>
            <a:endParaRPr lang="en-US" altLang="en-US"/>
          </a:p>
        </p:txBody>
      </p:sp>
      <p:sp>
        <p:nvSpPr>
          <p:cNvPr id="39941" name="Line 4">
            <a:extLst>
              <a:ext uri="{FF2B5EF4-FFF2-40B4-BE49-F238E27FC236}">
                <a16:creationId xmlns:a16="http://schemas.microsoft.com/office/drawing/2014/main" id="{70887737-EE3C-4D98-B8D9-9233C94589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276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5">
            <a:extLst>
              <a:ext uri="{FF2B5EF4-FFF2-40B4-BE49-F238E27FC236}">
                <a16:creationId xmlns:a16="http://schemas.microsoft.com/office/drawing/2014/main" id="{4C43913B-E3F1-4D50-86BE-16FCCF448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Line 6">
            <a:extLst>
              <a:ext uri="{FF2B5EF4-FFF2-40B4-BE49-F238E27FC236}">
                <a16:creationId xmlns:a16="http://schemas.microsoft.com/office/drawing/2014/main" id="{619566EE-3B3D-4D0D-A879-9357B05BB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7">
            <a:extLst>
              <a:ext uri="{FF2B5EF4-FFF2-40B4-BE49-F238E27FC236}">
                <a16:creationId xmlns:a16="http://schemas.microsoft.com/office/drawing/2014/main" id="{D7439695-B3BC-4F86-86A3-60A145EC7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8">
            <a:extLst>
              <a:ext uri="{FF2B5EF4-FFF2-40B4-BE49-F238E27FC236}">
                <a16:creationId xmlns:a16="http://schemas.microsoft.com/office/drawing/2014/main" id="{9B682A69-C915-4255-AF5A-9F50A20DFE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86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Line 9">
            <a:extLst>
              <a:ext uri="{FF2B5EF4-FFF2-40B4-BE49-F238E27FC236}">
                <a16:creationId xmlns:a16="http://schemas.microsoft.com/office/drawing/2014/main" id="{A59E5B26-F2E4-47C6-8E9C-EAE1F65D4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0">
            <a:extLst>
              <a:ext uri="{FF2B5EF4-FFF2-40B4-BE49-F238E27FC236}">
                <a16:creationId xmlns:a16="http://schemas.microsoft.com/office/drawing/2014/main" id="{ACD226B8-B1DE-490E-869E-FB34F3C95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11">
            <a:extLst>
              <a:ext uri="{FF2B5EF4-FFF2-40B4-BE49-F238E27FC236}">
                <a16:creationId xmlns:a16="http://schemas.microsoft.com/office/drawing/2014/main" id="{F7229499-201E-40A2-97CC-C40299E58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2">
            <a:extLst>
              <a:ext uri="{FF2B5EF4-FFF2-40B4-BE49-F238E27FC236}">
                <a16:creationId xmlns:a16="http://schemas.microsoft.com/office/drawing/2014/main" id="{24E2A482-9079-4247-9EC4-574F5E1E7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3">
            <a:extLst>
              <a:ext uri="{FF2B5EF4-FFF2-40B4-BE49-F238E27FC236}">
                <a16:creationId xmlns:a16="http://schemas.microsoft.com/office/drawing/2014/main" id="{2A5998D9-6B99-44BC-88E3-1E17A3B9F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4">
            <a:extLst>
              <a:ext uri="{FF2B5EF4-FFF2-40B4-BE49-F238E27FC236}">
                <a16:creationId xmlns:a16="http://schemas.microsoft.com/office/drawing/2014/main" id="{A9156C0A-8F90-4EF7-8989-B50DC8238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Text Box 15">
            <a:extLst>
              <a:ext uri="{FF2B5EF4-FFF2-40B4-BE49-F238E27FC236}">
                <a16:creationId xmlns:a16="http://schemas.microsoft.com/office/drawing/2014/main" id="{01D1AC5E-F019-4503-96E2-E58A4F909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57600"/>
            <a:ext cx="3768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600"/>
              <a:t>  In a parse tree, all terminals are at leaves.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DD625696-9C16-4C7D-903E-1EAE5213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0240BF-7BC8-4EDE-995D-8C64BA35D8B7}" type="slidenum">
              <a:rPr lang="en-US" altLang="en-US" sz="800"/>
              <a:pPr/>
              <a:t>39</a:t>
            </a:fld>
            <a:endParaRPr lang="en-US" altLang="en-US" sz="800"/>
          </a:p>
        </p:txBody>
      </p:sp>
      <p:sp>
        <p:nvSpPr>
          <p:cNvPr id="40963" name="Rectangle 1026">
            <a:extLst>
              <a:ext uri="{FF2B5EF4-FFF2-40B4-BE49-F238E27FC236}">
                <a16:creationId xmlns:a16="http://schemas.microsoft.com/office/drawing/2014/main" id="{982E0BA0-A97E-48CE-A8E9-E8BB0F82D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Analyzer (CFG)</a:t>
            </a:r>
          </a:p>
        </p:txBody>
      </p:sp>
      <p:sp>
        <p:nvSpPr>
          <p:cNvPr id="40964" name="Rectangle 1027">
            <a:extLst>
              <a:ext uri="{FF2B5EF4-FFF2-40B4-BE49-F238E27FC236}">
                <a16:creationId xmlns:a16="http://schemas.microsoft.com/office/drawing/2014/main" id="{50A665E2-CDB8-47DA-9C39-264D74E68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syntax of a language is specified by a </a:t>
            </a:r>
            <a:r>
              <a:rPr lang="en-US" altLang="en-US" b="1"/>
              <a:t>context free grammar</a:t>
            </a:r>
            <a:r>
              <a:rPr lang="en-US" altLang="en-US"/>
              <a:t> (CFG).</a:t>
            </a:r>
          </a:p>
          <a:p>
            <a:r>
              <a:rPr lang="en-US" altLang="en-US"/>
              <a:t>The rules in a CFG are mostly recursive.</a:t>
            </a:r>
          </a:p>
          <a:p>
            <a:r>
              <a:rPr lang="en-US" altLang="en-US"/>
              <a:t>A syntax analyzer checks whether a given program satisfies the rules implied by a CFG or not.</a:t>
            </a:r>
          </a:p>
          <a:p>
            <a:pPr lvl="1"/>
            <a:r>
              <a:rPr lang="en-US" altLang="en-US" sz="1800"/>
              <a:t>If it satisfies, the syntax analyzer creates a parse tree for the given program.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A94E456-B0ED-4D80-8DDD-E7EE56A9C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 view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AE6053A-E096-4CE7-A082-87B70E523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3513138"/>
            <a:ext cx="8420100" cy="2582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Recognizes legal (and illegal)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Generate correct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Manage storage of all variables and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Agreement on format for object code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0206958-B4FB-4A5E-A1A4-C56BEA155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1981200"/>
            <a:ext cx="222885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Compiler</a:t>
            </a:r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8FBBF628-7751-4273-9ACF-A9622183A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0" y="2438400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33D0768D-71AD-477D-BB44-2F29AA1F0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981200"/>
            <a:ext cx="1039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Source</a:t>
            </a:r>
          </a:p>
          <a:p>
            <a:r>
              <a:rPr lang="en-US" altLang="en-US"/>
              <a:t>code</a:t>
            </a:r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C8B83D78-3494-4B44-A768-897436C69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6150" y="2438400"/>
            <a:ext cx="132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787A4C80-A225-4279-9BF5-58A32FD6F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88" y="1997075"/>
            <a:ext cx="1260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Machine</a:t>
            </a:r>
          </a:p>
          <a:p>
            <a:r>
              <a:rPr lang="en-US" altLang="en-US"/>
              <a:t>code</a:t>
            </a:r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8AE0FD1C-1183-44EC-970E-2BAA11AA8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045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E7C7157F-757D-40AB-9FF6-4917A4D8F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3165475"/>
            <a:ext cx="903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errors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C47904A7-3A1E-4CFC-91DD-B340A4AC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028991-A31D-41EA-A5AF-4FA9CA08774E}" type="slidenum">
              <a:rPr lang="en-US" altLang="en-US" sz="800"/>
              <a:pPr/>
              <a:t>40</a:t>
            </a:fld>
            <a:endParaRPr lang="en-US" altLang="en-US" sz="8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969E7CF-4BCF-433E-9A44-D18690952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Analyzer versus Lexical Analyzer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3DCF866-2A49-44D8-AD68-8BA936872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/>
              <a:t>Which constructs of a program should be recognized by the lexical analyzer, and which ones by the syntax analyzer?</a:t>
            </a:r>
          </a:p>
          <a:p>
            <a:pPr lvl="1"/>
            <a:r>
              <a:rPr lang="en-US" altLang="en-US" sz="2200"/>
              <a:t>The lexical analyzer simplifies the job of the syntax analyzer.</a:t>
            </a:r>
          </a:p>
          <a:p>
            <a:pPr lvl="1"/>
            <a:r>
              <a:rPr lang="en-US" altLang="en-US" sz="2200"/>
              <a:t>The lexical analyzer recognizes the smallest meaningful units (tokens) in a source program.</a:t>
            </a:r>
          </a:p>
          <a:p>
            <a:pPr lvl="1"/>
            <a:r>
              <a:rPr lang="en-US" altLang="en-US" sz="2200"/>
              <a:t>The syntax analyzer works on the smallest meaningful units (tokens) in a source program to recognize meaningful structures in our programming language.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FDADFFC3-63D4-4EAB-8C16-FB2C470E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8E4DAF-FAEB-45EC-AB1D-305FA2E0B626}" type="slidenum">
              <a:rPr lang="en-US" altLang="en-US" sz="800"/>
              <a:pPr/>
              <a:t>41</a:t>
            </a:fld>
            <a:endParaRPr lang="en-US" altLang="en-US" sz="8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E8153F2-8329-48F2-86A3-61BD72FF9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Parsing Techniques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C040F52-7748-4DFD-8E96-BC811973F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9372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Depending on how the parse tree is created, there are different parsing techniques.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These parsing techniques are categorized into two groups: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i="1"/>
              <a:t>Top-Down Parsing,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i="1"/>
              <a:t>Bottom-Up Parsing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Top-Down Parsing: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Construction of the parse tree starts at the root, and proceeds towards the leaves.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Efficient top-down parsers can be easily constructed by hand.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Recursive Predictive Parsing, Non-Recursive Predictive Parsing (LL Parsing).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Bottom-Up Parsing: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Construction of the parse tree starts at the leaves, and proceeds towards the root.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Normally efficient bottom-up parsers are created with the help of some software tools.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Bottom-up parsing is also known as shift-reduce parsing.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Operator-Precedence Parsing – simple, restrictive, easy to implement 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LR Parsing – much general form of shift-reduce parsing, LR, SLR, LALR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6CD18F8-A033-4AE8-BE3B-DCE5DFC5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 down parsing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B435C9A9-8C21-45B5-BB7E-9DF4FB04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process of construction of parse tree starting from root &amp; proceed to children is called TDP, it is starting from start symbol of grammar and reaching the i/p string. It follows leftmost derivation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    S-&gt;aABc</a:t>
            </a:r>
          </a:p>
          <a:p>
            <a:pPr>
              <a:buFontTx/>
              <a:buNone/>
            </a:pPr>
            <a:r>
              <a:rPr lang="en-US" altLang="en-US"/>
              <a:t>           A-&gt;bc</a:t>
            </a:r>
          </a:p>
          <a:p>
            <a:pPr>
              <a:buFontTx/>
              <a:buNone/>
            </a:pPr>
            <a:r>
              <a:rPr lang="en-US" altLang="en-US"/>
              <a:t>           B-&gt;d</a:t>
            </a:r>
          </a:p>
          <a:p>
            <a:pPr>
              <a:buFontTx/>
              <a:buNone/>
            </a:pPr>
            <a:r>
              <a:rPr lang="en-US" altLang="en-US"/>
              <a:t> </a:t>
            </a:r>
          </a:p>
          <a:p>
            <a:pPr>
              <a:buFontTx/>
              <a:buNone/>
            </a:pPr>
            <a:r>
              <a:rPr lang="en-US" altLang="en-US"/>
              <a:t>  string s=abcde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122E97CF-07A6-4952-B9F6-AF1F7D58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87C2C5-2E20-4107-B3B8-4D990F9F3132}" type="slidenum">
              <a:rPr lang="en-US" altLang="en-US" sz="800"/>
              <a:pPr/>
              <a:t>42</a:t>
            </a:fld>
            <a:endParaRPr lang="en-US" altLang="en-US" sz="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11B96F4E-20A0-40B1-AC0B-6B17E01B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	Bottom up parsing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6E7F8C30-6DF7-477A-8E54-7501BC47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Build the parse tree from leaves to root. Bottom up parsing can be defined as an attempt to reduce the input string w to the start symbol of grammar by tracing out the right most derivation of w in reverse.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S-&gt;aABe</a:t>
            </a:r>
          </a:p>
          <a:p>
            <a:pPr>
              <a:buFontTx/>
              <a:buNone/>
            </a:pPr>
            <a:r>
              <a:rPr lang="en-US" altLang="en-US"/>
              <a:t>       A-&gt;Abc/b</a:t>
            </a:r>
          </a:p>
          <a:p>
            <a:pPr>
              <a:buFontTx/>
              <a:buNone/>
            </a:pPr>
            <a:r>
              <a:rPr lang="en-US" altLang="en-US"/>
              <a:t>       B-&gt;d</a:t>
            </a:r>
          </a:p>
          <a:p>
            <a:pPr>
              <a:buFontTx/>
              <a:buNone/>
            </a:pPr>
            <a:r>
              <a:rPr lang="en-US" altLang="en-US"/>
              <a:t>  input:abbcde</a:t>
            </a:r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97FF9977-7B0A-46C6-A3F6-7C829A5F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EC9D70-E057-4D9C-89F7-B3FAD84F26E1}" type="slidenum">
              <a:rPr lang="en-US" altLang="en-US" sz="800"/>
              <a:pPr/>
              <a:t>43</a:t>
            </a:fld>
            <a:endParaRPr lang="en-US" altLang="en-US" sz="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7FE1E6DA-375B-4CF7-9846-AAF72C1F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YACC: Yet Another Compiler-Compiler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68EBDA19-38D4-42AA-9F8C-2D730F38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Yacc generates C code for syntax analyzer, of parser.</a:t>
            </a:r>
          </a:p>
          <a:p>
            <a:pPr>
              <a:buFontTx/>
              <a:buNone/>
            </a:pPr>
            <a:r>
              <a:rPr lang="en-US" altLang="en-US"/>
              <a:t> • Yacc uses grammar rules that allow it to analyze tokens from LEX and create a syntax tree. </a:t>
            </a:r>
          </a:p>
          <a:p>
            <a:r>
              <a:rPr lang="en-US" altLang="en-US"/>
              <a:t>Yacc provides a general tool for describing the input to a computer program. </a:t>
            </a:r>
          </a:p>
          <a:p>
            <a:pPr>
              <a:buFontTx/>
              <a:buNone/>
            </a:pPr>
            <a:r>
              <a:rPr lang="en-US" altLang="en-US"/>
              <a:t>• Yacc is written in portable C.</a:t>
            </a:r>
          </a:p>
          <a:p>
            <a:r>
              <a:rPr lang="en-US" altLang="en-US"/>
              <a:t>Yacc is a computer program for the Unix operating system. </a:t>
            </a:r>
          </a:p>
          <a:p>
            <a:pPr>
              <a:buFontTx/>
              <a:buNone/>
            </a:pPr>
            <a:r>
              <a:rPr lang="en-US" altLang="en-US"/>
              <a:t>• It is a Look Ahead Left-to-Right (LALR) parser generator, generating a parser</a:t>
            </a:r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1D55D8A3-144C-4534-B5A8-61A543F8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9ED567-3675-4EFB-A391-F049B043B460}" type="slidenum">
              <a:rPr lang="en-US" altLang="en-US" sz="800"/>
              <a:pPr/>
              <a:t>44</a:t>
            </a:fld>
            <a:endParaRPr lang="en-US" altLang="en-US" sz="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A79A6090-F49E-4D67-97C9-929B343C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7FF2D74E-0FE1-4AA3-A3C2-7B014494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YACC translates a given Context Free Grammar (CFG) specifications (input in input_file.y) into a C implementation (y.tab.c) of a corresponding push down automaton.</a:t>
            </a:r>
          </a:p>
          <a:p>
            <a:r>
              <a:rPr lang="en-US" altLang="en-US"/>
              <a:t>Yacc reads the grammar descriptions in yacc.y and generates a syntax analyzer (parser), that includes function yyparse, in file y.tab.c.</a:t>
            </a:r>
          </a:p>
          <a:p>
            <a:r>
              <a:rPr lang="en-US" altLang="en-US"/>
              <a:t> The -d option causes yacc to generate definitions for tokens and place them in file y.tab.h. </a:t>
            </a:r>
          </a:p>
          <a:p>
            <a:r>
              <a:rPr lang="en-US" altLang="en-US"/>
              <a:t>Lex reads the pattern descriptions in lex.l, includes file y.tab.h, and generates a lexical analyzer, function yylex, in file lex.yy.c.</a:t>
            </a:r>
          </a:p>
          <a:p>
            <a:r>
              <a:rPr lang="en-US" altLang="en-US"/>
              <a:t>Finally, the lexer and parser are compiled and linked together to create executable .exe.</a:t>
            </a:r>
          </a:p>
          <a:p>
            <a:r>
              <a:rPr lang="en-US" altLang="en-US"/>
              <a:t> From main we call yyparse to run the compiler. Function yyparse automatically calls yylex to obtain each token.</a:t>
            </a:r>
          </a:p>
          <a:p>
            <a:endParaRPr lang="en-US" altLang="en-US" sz="2200"/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7C543F71-5858-406F-9913-A77BE369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2992F5-DF88-4FA5-B3FC-245186BEB91F}" type="slidenum">
              <a:rPr lang="en-US" altLang="en-US" sz="800"/>
              <a:pPr/>
              <a:t>45</a:t>
            </a:fld>
            <a:endParaRPr lang="en-US" altLang="en-US" sz="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5A278CC8-0BA8-4B19-8F3E-2F2A048E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9372600" cy="838200"/>
          </a:xfrm>
        </p:spPr>
        <p:txBody>
          <a:bodyPr/>
          <a:lstStyle/>
          <a:p>
            <a:r>
              <a:rPr lang="en-US" altLang="en-US"/>
              <a:t>Yacc Program to evaluate a given arithmetic expression</a:t>
            </a:r>
            <a:br>
              <a:rPr lang="en-US" altLang="en-US" b="0"/>
            </a:br>
            <a:endParaRPr lang="en-US" alt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9066CA15-89E1-4775-BC2C-BA5DAFFDD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Problem:</a:t>
            </a:r>
            <a:r>
              <a:rPr lang="en-US" altLang="en-US"/>
              <a:t> Write a YACC program to evaluate a given arithmetic expression consisting of ‘+’, ‘-‘, ‘*’, ‘/’ including brackets.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 b="1"/>
              <a:t>    Examples:</a:t>
            </a:r>
            <a:endParaRPr lang="en-US" altLang="en-US"/>
          </a:p>
          <a:p>
            <a:pPr>
              <a:buFontTx/>
              <a:buNone/>
            </a:pPr>
            <a:r>
              <a:rPr lang="en-US" altLang="en-US" b="1"/>
              <a:t>    Input:</a:t>
            </a:r>
            <a:r>
              <a:rPr lang="en-US" altLang="en-US"/>
              <a:t> 7*(5-3)/2 </a:t>
            </a:r>
            <a:r>
              <a:rPr lang="en-US" altLang="en-US" b="1"/>
              <a:t>Output:</a:t>
            </a:r>
            <a:r>
              <a:rPr lang="en-US" altLang="en-US"/>
              <a:t> 7 </a:t>
            </a:r>
          </a:p>
          <a:p>
            <a:pPr>
              <a:buFontTx/>
              <a:buNone/>
            </a:pPr>
            <a:r>
              <a:rPr lang="en-US" altLang="en-US" b="1"/>
              <a:t>    Input:</a:t>
            </a:r>
            <a:r>
              <a:rPr lang="en-US" altLang="en-US"/>
              <a:t> 6/((3-2)*(-5+2)) </a:t>
            </a:r>
            <a:r>
              <a:rPr lang="en-US" altLang="en-US" b="1"/>
              <a:t>Output:</a:t>
            </a:r>
            <a:r>
              <a:rPr lang="en-US" altLang="en-US"/>
              <a:t> -2 </a:t>
            </a:r>
          </a:p>
        </p:txBody>
      </p:sp>
      <p:sp>
        <p:nvSpPr>
          <p:cNvPr id="48132" name="Slide Number Placeholder 4">
            <a:extLst>
              <a:ext uri="{FF2B5EF4-FFF2-40B4-BE49-F238E27FC236}">
                <a16:creationId xmlns:a16="http://schemas.microsoft.com/office/drawing/2014/main" id="{45C9161B-F5A0-4E8E-9A85-C4D0B652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02C57D-AA44-446A-BD03-3B503637920B}" type="slidenum">
              <a:rPr lang="en-US" altLang="en-US" sz="800"/>
              <a:pPr/>
              <a:t>46</a:t>
            </a:fld>
            <a:endParaRPr lang="en-US" altLang="en-US" sz="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D2D918C-9684-47F0-A66B-AF01568D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ED908443-75F9-4E94-9481-BB90C120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96E383-3C57-45A3-958E-40C635E15CC8}" type="slidenum">
              <a:rPr lang="en-US" altLang="en-US" sz="800"/>
              <a:pPr/>
              <a:t>47</a:t>
            </a:fld>
            <a:endParaRPr lang="en-US" altLang="en-US" sz="800"/>
          </a:p>
        </p:txBody>
      </p:sp>
      <p:pic>
        <p:nvPicPr>
          <p:cNvPr id="49156" name="Picture 2" descr="C:\Users\mohit\Desktop\NIT Jalandhar\System Programming\compiler\Screenshot_2020-02-05-07-07-52-359_com.google.android.youtube.png">
            <a:extLst>
              <a:ext uri="{FF2B5EF4-FFF2-40B4-BE49-F238E27FC236}">
                <a16:creationId xmlns:a16="http://schemas.microsoft.com/office/drawing/2014/main" id="{36B646F9-ACD3-4659-A0D0-B99208C9E7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219200"/>
            <a:ext cx="6858000" cy="4648200"/>
          </a:xfr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C123B040-9B5B-4C73-BC5A-2B2F90FE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0179" name="Content Placeholder 5" descr="parse tree11.PNG">
            <a:extLst>
              <a:ext uri="{FF2B5EF4-FFF2-40B4-BE49-F238E27FC236}">
                <a16:creationId xmlns:a16="http://schemas.microsoft.com/office/drawing/2014/main" id="{5A262E94-CED5-40BC-9E85-100A944D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81000"/>
            <a:ext cx="8915400" cy="5915025"/>
          </a:xfrm>
        </p:spPr>
      </p:pic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92C25E5A-B249-4B17-9166-3073CE65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F0239E-9AA0-40AD-8A08-88A5EF8352B1}" type="slidenum">
              <a:rPr lang="en-US" altLang="en-US" sz="800"/>
              <a:pPr/>
              <a:t>48</a:t>
            </a:fld>
            <a:endParaRPr lang="en-US" altLang="en-US" sz="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940C57B-C0E9-4FEE-B569-B9DC0DF2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1203" name="Content Placeholder 5" descr="yacc with lex.PNG">
            <a:extLst>
              <a:ext uri="{FF2B5EF4-FFF2-40B4-BE49-F238E27FC236}">
                <a16:creationId xmlns:a16="http://schemas.microsoft.com/office/drawing/2014/main" id="{EA90210B-A389-4559-BD84-A42D878A3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381000"/>
            <a:ext cx="8610600" cy="5843588"/>
          </a:xfrm>
        </p:spPr>
      </p:pic>
      <p:sp>
        <p:nvSpPr>
          <p:cNvPr id="51204" name="Slide Number Placeholder 4">
            <a:extLst>
              <a:ext uri="{FF2B5EF4-FFF2-40B4-BE49-F238E27FC236}">
                <a16:creationId xmlns:a16="http://schemas.microsoft.com/office/drawing/2014/main" id="{DFE07177-BB6E-484E-9DBF-358E7010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A574BD-3A4D-46CE-8BA6-841C32CBEE6C}" type="slidenum">
              <a:rPr lang="en-US" altLang="en-US" sz="800"/>
              <a:pPr/>
              <a:t>49</a:t>
            </a:fld>
            <a:endParaRPr lang="en-US" altLang="en-US"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4D3406E-6EF4-4315-8B4D-6EB3F16C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DAFBCE3-8C7C-4F82-B874-E659D249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Compilers are sometimes classified as </a:t>
            </a:r>
          </a:p>
          <a:p>
            <a:r>
              <a:rPr lang="en-US" altLang="en-US"/>
              <a:t>single-pass </a:t>
            </a:r>
          </a:p>
          <a:p>
            <a:r>
              <a:rPr lang="en-US" altLang="en-US"/>
              <a:t>multi-pass</a:t>
            </a:r>
          </a:p>
          <a:p>
            <a:r>
              <a:rPr lang="en-US" altLang="en-US"/>
              <a:t>debugging or optimizing, depending on how they have been constructed or what function they are supposed to perform.</a:t>
            </a:r>
          </a:p>
          <a:p>
            <a:r>
              <a:rPr lang="en-US" altLang="en-US"/>
              <a:t>If we combine or group all the phases of compiler design in a </a:t>
            </a:r>
            <a:r>
              <a:rPr lang="en-US" altLang="en-US" b="1"/>
              <a:t>single</a:t>
            </a:r>
            <a:r>
              <a:rPr lang="en-US" altLang="en-US"/>
              <a:t> module known as single pass compiler.</a:t>
            </a:r>
          </a:p>
          <a:p>
            <a:r>
              <a:rPr lang="en-US" altLang="en-US"/>
              <a:t>Single pass compiler is one that processes the input </a:t>
            </a:r>
            <a:r>
              <a:rPr lang="en-US" altLang="en-US" i="1"/>
              <a:t>exactly once</a:t>
            </a:r>
            <a:r>
              <a:rPr lang="en-US" altLang="en-US"/>
              <a:t>, so going directly from lexical analysis to code generator.</a:t>
            </a:r>
          </a:p>
          <a:p>
            <a:r>
              <a:rPr lang="en-US" altLang="en-US"/>
              <a:t>Single pass compiler is faster and smaller than the multi pass compiler</a:t>
            </a:r>
          </a:p>
        </p:txBody>
      </p:sp>
      <p:sp>
        <p:nvSpPr>
          <p:cNvPr id="6148" name="Slide Number Placeholder 4">
            <a:extLst>
              <a:ext uri="{FF2B5EF4-FFF2-40B4-BE49-F238E27FC236}">
                <a16:creationId xmlns:a16="http://schemas.microsoft.com/office/drawing/2014/main" id="{4B3F61E7-B6B1-41F9-8B04-3483100C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6CA5E5-AA78-4D5E-AD6D-B62ACA300F16}" type="slidenum">
              <a:rPr lang="en-US" altLang="en-US" sz="800"/>
              <a:pPr/>
              <a:t>5</a:t>
            </a:fld>
            <a:endParaRPr lang="en-US" altLang="en-US" sz="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1FED2C7E-CA70-4DB2-811A-75FA3120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Lex code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7D539B8F-F5F5-4615-B67B-2B068825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E184D5-4EA6-494E-AB9F-50E88BD7C37A}" type="slidenum">
              <a:rPr lang="en-US" altLang="en-US" sz="800"/>
              <a:pPr/>
              <a:t>50</a:t>
            </a:fld>
            <a:endParaRPr lang="en-US" altLang="en-US" sz="800"/>
          </a:p>
        </p:txBody>
      </p:sp>
      <p:pic>
        <p:nvPicPr>
          <p:cNvPr id="52228" name="Picture 2" descr="C:\Users\mohit\Desktop\NIT Jalandhar\System Programming\compiler\lex_code1.PNG">
            <a:extLst>
              <a:ext uri="{FF2B5EF4-FFF2-40B4-BE49-F238E27FC236}">
                <a16:creationId xmlns:a16="http://schemas.microsoft.com/office/drawing/2014/main" id="{C9587EDB-0E0D-4C3C-BD74-65EB96B200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066800"/>
            <a:ext cx="4572000" cy="5181600"/>
          </a:xfr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B2E4B7E9-51E6-4F6C-84BC-5AA36533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Yacc code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F64D3E4D-10ED-4A2D-A858-6E816DFC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A6FC-0AB4-4575-A4FC-4971B80A2E6B}" type="slidenum">
              <a:rPr lang="en-US" altLang="en-US" sz="800"/>
              <a:pPr/>
              <a:t>51</a:t>
            </a:fld>
            <a:endParaRPr lang="en-US" altLang="en-US" sz="800"/>
          </a:p>
        </p:txBody>
      </p:sp>
      <p:pic>
        <p:nvPicPr>
          <p:cNvPr id="53252" name="Picture 2" descr="C:\Users\mohit\Desktop\NIT Jalandhar\System Programming\compiler\yacccode with lex.PNG">
            <a:extLst>
              <a:ext uri="{FF2B5EF4-FFF2-40B4-BE49-F238E27FC236}">
                <a16:creationId xmlns:a16="http://schemas.microsoft.com/office/drawing/2014/main" id="{835C4994-450A-448E-962D-C9A4EB5D77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219200"/>
            <a:ext cx="5029200" cy="5334000"/>
          </a:xfr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357B9516-E620-4897-A386-93E02C79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a Lex and Yacc program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715EB945-9F36-4130-8CF0-AE7E64C6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Commands to run YACC with Lex</a:t>
            </a:r>
          </a:p>
          <a:p>
            <a:pPr>
              <a:buFontTx/>
              <a:buNone/>
            </a:pPr>
            <a:r>
              <a:rPr lang="en-US" altLang="en-US"/>
              <a:t>    for compiling lex and yacc together</a:t>
            </a:r>
          </a:p>
          <a:p>
            <a:pPr>
              <a:buFontTx/>
              <a:buNone/>
            </a:pPr>
            <a:r>
              <a:rPr lang="en-US" altLang="en-US"/>
              <a:t>1. write lex program in a file file.l and yacc in a file file.y</a:t>
            </a:r>
          </a:p>
          <a:p>
            <a:pPr>
              <a:buFontTx/>
              <a:buNone/>
            </a:pPr>
            <a:r>
              <a:rPr lang="en-US" altLang="en-US"/>
              <a:t>2. open the terminal and navigate to the directory where you have saved the files.</a:t>
            </a:r>
          </a:p>
          <a:p>
            <a:pPr>
              <a:buFontTx/>
              <a:buNone/>
            </a:pPr>
            <a:r>
              <a:rPr lang="en-US" altLang="en-US"/>
              <a:t>3. type lex file.l</a:t>
            </a:r>
          </a:p>
          <a:p>
            <a:pPr>
              <a:buFontTx/>
              <a:buNone/>
            </a:pPr>
            <a:r>
              <a:rPr lang="en-US" altLang="en-US"/>
              <a:t>4. type yacc –d file.y</a:t>
            </a:r>
          </a:p>
          <a:p>
            <a:pPr>
              <a:buFontTx/>
              <a:buNone/>
            </a:pPr>
            <a:r>
              <a:rPr lang="en-US" altLang="en-US"/>
              <a:t>5. type cc lex.yy.c y.tab.h -ll</a:t>
            </a:r>
          </a:p>
          <a:p>
            <a:pPr>
              <a:buFontTx/>
              <a:buNone/>
            </a:pPr>
            <a:r>
              <a:rPr lang="en-US" altLang="en-US"/>
              <a:t>6. type ./a.out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54276" name="Slide Number Placeholder 4">
            <a:extLst>
              <a:ext uri="{FF2B5EF4-FFF2-40B4-BE49-F238E27FC236}">
                <a16:creationId xmlns:a16="http://schemas.microsoft.com/office/drawing/2014/main" id="{B9E4CE01-DBAA-47F7-8571-90353419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80624A-57CC-4234-A79A-D6232AC751CC}" type="slidenum">
              <a:rPr lang="en-US" altLang="en-US" sz="800"/>
              <a:pPr/>
              <a:t>52</a:t>
            </a:fld>
            <a:endParaRPr lang="en-US" altLang="en-US" sz="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DD7715C4-80BD-48D5-99A0-0A719CE3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693C7C-4AE9-49C4-A1D3-D7D50AC52027}" type="slidenum">
              <a:rPr lang="en-US" altLang="en-US" sz="800"/>
              <a:pPr/>
              <a:t>53</a:t>
            </a:fld>
            <a:endParaRPr lang="en-US" altLang="en-US" sz="8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0B1CD80-B697-404C-A2EC-A20C912DE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Semantic Analyzer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45704DE-B34C-4C2B-9E8B-AD7ABE9FF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semantic analyzer checks the source program for semantic errors and collects the type information for the code generation.</a:t>
            </a:r>
          </a:p>
          <a:p>
            <a:r>
              <a:rPr lang="en-US" altLang="en-US"/>
              <a:t>Type-checking is an important part of semantic analyzer.</a:t>
            </a:r>
          </a:p>
          <a:p>
            <a:r>
              <a:rPr lang="en-US" altLang="en-US"/>
              <a:t>Normally semantic information cannot be represented by a context-free language used in syntax analyzers.</a:t>
            </a:r>
          </a:p>
          <a:p>
            <a:r>
              <a:rPr lang="en-US" altLang="en-US"/>
              <a:t>Context-free grammars used in the syntax analysis are integrated with attributes (semantic rules)  </a:t>
            </a:r>
          </a:p>
          <a:p>
            <a:pPr lvl="1"/>
            <a:r>
              <a:rPr lang="en-US" altLang="en-US" sz="1800"/>
              <a:t>the result is a syntax-directed translation, </a:t>
            </a:r>
          </a:p>
          <a:p>
            <a:pPr lvl="1"/>
            <a:r>
              <a:rPr lang="en-US" altLang="en-US" sz="1800"/>
              <a:t>Attribute grammars</a:t>
            </a:r>
          </a:p>
          <a:p>
            <a:r>
              <a:rPr lang="en-US" altLang="en-US"/>
              <a:t>Ex:</a:t>
            </a:r>
          </a:p>
          <a:p>
            <a:pPr lvl="1">
              <a:buFontTx/>
              <a:buNone/>
            </a:pPr>
            <a:r>
              <a:rPr lang="en-US" altLang="en-US" sz="1800"/>
              <a:t>	newval  :=  oldval  +  12</a:t>
            </a:r>
          </a:p>
          <a:p>
            <a:pPr lvl="2"/>
            <a:endParaRPr lang="en-US" altLang="en-US"/>
          </a:p>
          <a:p>
            <a:pPr lvl="2"/>
            <a:r>
              <a:rPr lang="en-US" altLang="en-US"/>
              <a:t>The type of the identifier </a:t>
            </a:r>
            <a:r>
              <a:rPr lang="en-US" altLang="en-US" i="1"/>
              <a:t>newval</a:t>
            </a:r>
            <a:r>
              <a:rPr lang="en-US" altLang="en-US"/>
              <a:t>  must match with type of the expression </a:t>
            </a:r>
            <a:r>
              <a:rPr lang="en-US" altLang="en-US" i="1"/>
              <a:t>(oldval+12)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5244E346-7738-4E2A-B927-37711100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27A41F-07F2-4523-82C5-7943C9535F03}" type="slidenum">
              <a:rPr lang="en-US" altLang="en-US" sz="800"/>
              <a:pPr/>
              <a:t>54</a:t>
            </a:fld>
            <a:endParaRPr lang="en-US" altLang="en-US" sz="8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A2A6444-23E6-45BE-B1BD-D70B67E30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Code Generation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0FA73A0-05FD-4ED7-8DB5-23E0C29F9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compiler may produce an explicit intermediate codes representing  the source program.</a:t>
            </a:r>
          </a:p>
          <a:p>
            <a:r>
              <a:rPr lang="en-US" altLang="en-US"/>
              <a:t>These intermediate codes are generally machine (architecture independent). But the level of intermediate codes is close to the level   of machine codes.</a:t>
            </a:r>
          </a:p>
          <a:p>
            <a:r>
              <a:rPr lang="en-US" altLang="en-US"/>
              <a:t>Ex:</a:t>
            </a:r>
          </a:p>
          <a:p>
            <a:pPr lvl="1">
              <a:buFontTx/>
              <a:buNone/>
            </a:pPr>
            <a:r>
              <a:rPr lang="en-US" altLang="en-US" sz="1800"/>
              <a:t>		newval  :=  oldval * fact + 1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		id1  :=  id2 * id3 + 1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		MULT  	id2,id3,temp1		</a:t>
            </a:r>
            <a:r>
              <a:rPr lang="en-US" altLang="en-US" sz="1800" i="1"/>
              <a:t>Intermediates Codes (Quadraples)</a:t>
            </a:r>
          </a:p>
          <a:p>
            <a:pPr lvl="1">
              <a:buFontTx/>
              <a:buNone/>
            </a:pPr>
            <a:r>
              <a:rPr lang="en-US" altLang="en-US" sz="1800"/>
              <a:t>		ADD	temp1,#1,temp2</a:t>
            </a:r>
          </a:p>
          <a:p>
            <a:pPr lvl="1">
              <a:buFontTx/>
              <a:buNone/>
            </a:pPr>
            <a:r>
              <a:rPr lang="en-US" altLang="en-US" sz="1800"/>
              <a:t>		MOV	temp2,,id1</a:t>
            </a:r>
          </a:p>
          <a:p>
            <a:endParaRPr lang="en-US" altLang="en-US"/>
          </a:p>
        </p:txBody>
      </p:sp>
      <p:sp>
        <p:nvSpPr>
          <p:cNvPr id="56325" name="Line 4">
            <a:extLst>
              <a:ext uri="{FF2B5EF4-FFF2-40B4-BE49-F238E27FC236}">
                <a16:creationId xmlns:a16="http://schemas.microsoft.com/office/drawing/2014/main" id="{103A4581-8396-4CBA-96E4-B78508D2A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6" name="Line 5">
            <a:extLst>
              <a:ext uri="{FF2B5EF4-FFF2-40B4-BE49-F238E27FC236}">
                <a16:creationId xmlns:a16="http://schemas.microsoft.com/office/drawing/2014/main" id="{B1C0A905-0A82-4D5B-89DE-F06D6C550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B0A49EBE-1248-415D-BC27-76604F02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819A57-4408-42CF-841D-C4DA9DB876BE}" type="slidenum">
              <a:rPr lang="en-US" altLang="en-US" sz="800"/>
              <a:pPr/>
              <a:t>55</a:t>
            </a:fld>
            <a:endParaRPr lang="en-US" altLang="en-US" sz="8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BA96C39-5D84-4883-A133-5DF7D1D2B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Optimizer (for Intermediate Code Generator)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0884E69-8073-49CB-913C-3043E85E9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code optimizer optimizes the code produced by the intermediate code generator in the terms of time and space.</a:t>
            </a:r>
          </a:p>
          <a:p>
            <a:endParaRPr lang="en-US" altLang="en-US"/>
          </a:p>
          <a:p>
            <a:r>
              <a:rPr lang="en-US" altLang="en-US"/>
              <a:t>Ex: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 sz="1800"/>
              <a:t>		MULT  	id2,id3,temp1		</a:t>
            </a:r>
          </a:p>
          <a:p>
            <a:pPr lvl="1">
              <a:buFontTx/>
              <a:buNone/>
            </a:pPr>
            <a:r>
              <a:rPr lang="en-US" altLang="en-US" sz="1800"/>
              <a:t>		ADD	temp1,#1,id1</a:t>
            </a:r>
          </a:p>
          <a:p>
            <a:pPr lvl="1">
              <a:buFontTx/>
              <a:buNone/>
            </a:pPr>
            <a:r>
              <a:rPr lang="en-US" altLang="en-US" sz="1800"/>
              <a:t>	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9D03133F-4B2A-443C-888A-37459C29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7BC7FF-A05A-4D1E-9864-3C716D02232A}" type="slidenum">
              <a:rPr lang="en-US" altLang="en-US" sz="800"/>
              <a:pPr/>
              <a:t>56</a:t>
            </a:fld>
            <a:endParaRPr lang="en-US" altLang="en-US" sz="8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31A2765-9646-46C8-9DB0-C884E4AFE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Generator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B095156-9A12-4EDA-895F-4096EEA7B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Produces the target language in a specific architecture.</a:t>
            </a:r>
          </a:p>
          <a:p>
            <a:r>
              <a:rPr lang="en-US" altLang="en-US"/>
              <a:t>The target program is normally is a relocatable object file containing  the machine codes.</a:t>
            </a:r>
          </a:p>
          <a:p>
            <a:endParaRPr lang="en-US" altLang="en-US"/>
          </a:p>
          <a:p>
            <a:r>
              <a:rPr lang="en-US" altLang="en-US"/>
              <a:t>Ex:   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 sz="1600"/>
              <a:t>( assume that we have an architecture with instructions whose at least one of its operands is</a:t>
            </a:r>
          </a:p>
          <a:p>
            <a:pPr>
              <a:buFontTx/>
              <a:buNone/>
            </a:pPr>
            <a:r>
              <a:rPr lang="en-US" altLang="en-US" sz="1600"/>
              <a:t>		a machine register)</a:t>
            </a:r>
            <a:endParaRPr lang="en-US" altLang="en-US"/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 sz="1800"/>
              <a:t>	MOVE	id2,R1</a:t>
            </a:r>
          </a:p>
          <a:p>
            <a:pPr lvl="1">
              <a:buFontTx/>
              <a:buNone/>
            </a:pPr>
            <a:r>
              <a:rPr lang="en-US" altLang="en-US" sz="1800"/>
              <a:t>	MULT	id3,R1</a:t>
            </a:r>
          </a:p>
          <a:p>
            <a:pPr lvl="1">
              <a:buFontTx/>
              <a:buNone/>
            </a:pPr>
            <a:r>
              <a:rPr lang="en-US" altLang="en-US" sz="1800"/>
              <a:t>	ADD	#1,R1</a:t>
            </a:r>
          </a:p>
          <a:p>
            <a:pPr lvl="1">
              <a:buFontTx/>
              <a:buNone/>
            </a:pPr>
            <a:r>
              <a:rPr lang="en-US" altLang="en-US" sz="1800"/>
              <a:t>	MOVE	R1,id1</a:t>
            </a:r>
          </a:p>
        </p:txBody>
      </p:sp>
      <p:sp>
        <p:nvSpPr>
          <p:cNvPr id="58373" name="Text Box 4">
            <a:extLst>
              <a:ext uri="{FF2B5EF4-FFF2-40B4-BE49-F238E27FC236}">
                <a16:creationId xmlns:a16="http://schemas.microsoft.com/office/drawing/2014/main" id="{1355CED8-8158-42EF-9067-CD0EB941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46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7050C8A-5886-4A89-8052-A7401DE5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51B9168-EBE6-4CB4-8818-61FAEA80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 a disadvantage of single pass compiler is that it is less efficient in comparison with multi-pass compiler.</a:t>
            </a:r>
          </a:p>
          <a:p>
            <a:r>
              <a:rPr lang="en-US" altLang="en-US"/>
              <a:t>A Two pass/multi-pass Compiler is a type of compiler that processes the </a:t>
            </a:r>
            <a:r>
              <a:rPr lang="en-US" altLang="en-US" i="1"/>
              <a:t>source code</a:t>
            </a:r>
            <a:r>
              <a:rPr lang="en-US" altLang="en-US"/>
              <a:t> or abstract syntax tree of a program multiple times.</a:t>
            </a:r>
          </a:p>
          <a:p>
            <a:r>
              <a:rPr lang="en-US" altLang="en-US"/>
              <a:t>In first pass, included phases are as Lexical analyzer, syntax analyzer, semantic analyzer, intermediate code generator are work as front end</a:t>
            </a:r>
          </a:p>
          <a:p>
            <a:r>
              <a:rPr lang="en-US" altLang="en-US"/>
              <a:t>Analytic part means all phases analyze the High level language and convert them </a:t>
            </a:r>
            <a:r>
              <a:rPr lang="en-US" altLang="en-US" b="1"/>
              <a:t>three address code.</a:t>
            </a:r>
            <a:r>
              <a:rPr lang="en-US" altLang="en-US"/>
              <a:t> </a:t>
            </a:r>
          </a:p>
          <a:p>
            <a:r>
              <a:rPr lang="en-US" altLang="en-US"/>
              <a:t>First pass is platform independent because the output of first pass is as three address code which is useful for every system and requirement is to change the </a:t>
            </a:r>
            <a:r>
              <a:rPr lang="en-US" altLang="en-US" b="1"/>
              <a:t>code optimization and code generator phase </a:t>
            </a:r>
            <a:r>
              <a:rPr lang="en-US" altLang="en-US"/>
              <a:t>which are comes to the second pass.</a:t>
            </a:r>
          </a:p>
        </p:txBody>
      </p:sp>
      <p:sp>
        <p:nvSpPr>
          <p:cNvPr id="7172" name="Slide Number Placeholder 4">
            <a:extLst>
              <a:ext uri="{FF2B5EF4-FFF2-40B4-BE49-F238E27FC236}">
                <a16:creationId xmlns:a16="http://schemas.microsoft.com/office/drawing/2014/main" id="{669BD1D4-02C4-434E-87B9-BFDE4A4A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FCABD4-8348-4B38-AAAB-54E3317B2B6D}" type="slidenum">
              <a:rPr lang="en-US" altLang="en-US" sz="800"/>
              <a:pPr/>
              <a:t>6</a:t>
            </a:fld>
            <a:endParaRPr lang="en-US" altLang="en-US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ED14392-E706-4D02-9E5D-CA753DB1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Continue..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35FFF50-B6EE-4A66-A8E4-303C6BFBE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second Pass the included phases are as Code optimization and Code generator are work as back end</a:t>
            </a:r>
          </a:p>
          <a:p>
            <a:r>
              <a:rPr lang="en-US" altLang="en-US"/>
              <a:t>Second pass is platform dependent because final stage of a typical compiler converts the intermediate representation of program into an executable set of instructions which is dependent on the system.</a:t>
            </a:r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46A435F7-A96E-44EE-9134-FFD67BEE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52E5A7-62EC-46CB-A0BA-B8BF8795671E}" type="slidenum">
              <a:rPr lang="en-US" altLang="en-US" sz="800"/>
              <a:pPr/>
              <a:t>7</a:t>
            </a:fld>
            <a:endParaRPr lang="en-US" altLang="en-US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3E8335F7-EC6F-45CE-B60B-F20FC538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843165-9D65-4AB0-B146-E496DCA567E9}" type="slidenum">
              <a:rPr lang="en-US" altLang="en-US" sz="800"/>
              <a:pPr/>
              <a:t>8</a:t>
            </a:fld>
            <a:endParaRPr lang="en-US" altLang="en-US" sz="8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B118A10-8B7B-432A-8424-CAD87ADB7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Applications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5015B5B-7F70-43AC-BC4D-6F7DA7BEF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addition to the development of a compiler, the techniques used in compiler design can be applicable to many problems in computer science.</a:t>
            </a:r>
          </a:p>
          <a:p>
            <a:pPr lvl="1"/>
            <a:r>
              <a:rPr lang="en-US" altLang="en-US" sz="2200"/>
              <a:t>Techniques used in a lexical analyzer can be used in text editors, information retrieval system, and pattern recognition programs.</a:t>
            </a:r>
          </a:p>
          <a:p>
            <a:pPr lvl="1"/>
            <a:r>
              <a:rPr lang="en-US" altLang="en-US" sz="2200"/>
              <a:t>Techniques used in a parser can be used in a query processing system such as SQL.</a:t>
            </a:r>
          </a:p>
          <a:p>
            <a:pPr lvl="1"/>
            <a:r>
              <a:rPr lang="en-US" altLang="en-US" sz="2200"/>
              <a:t>Many software having a complex front-end may need techniques used  in compiler design.</a:t>
            </a:r>
          </a:p>
          <a:p>
            <a:pPr lvl="1"/>
            <a:r>
              <a:rPr lang="en-US" altLang="en-US" sz="2200"/>
              <a:t>Most of the techniques used in compiler design  can be used in Natural Language Processing (NLP) systems.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86CFE12-40E0-4A9E-9BBA-D8A2636A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Practical applications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F7D57E8-D0F1-4B38-8291-746DE265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Greedy algorithms         -       register allocation </a:t>
            </a:r>
          </a:p>
          <a:p>
            <a:r>
              <a:rPr lang="en-US" altLang="en-US"/>
              <a:t>Heuristic search             -       list scheduling</a:t>
            </a:r>
          </a:p>
          <a:p>
            <a:r>
              <a:rPr lang="en-US" altLang="en-US"/>
              <a:t>Graph algorithms           -      dead code elimination, register allocation</a:t>
            </a:r>
          </a:p>
          <a:p>
            <a:r>
              <a:rPr lang="en-US" altLang="en-US"/>
              <a:t>Dynamic programming  -      instruction selection</a:t>
            </a:r>
          </a:p>
          <a:p>
            <a:r>
              <a:rPr lang="en-US" altLang="en-US"/>
              <a:t>Optimization techniques –    instruction scheduling</a:t>
            </a:r>
          </a:p>
          <a:p>
            <a:r>
              <a:rPr lang="en-US" altLang="en-US"/>
              <a:t>Finite automata              –      lexical analysis</a:t>
            </a:r>
          </a:p>
          <a:p>
            <a:r>
              <a:rPr lang="en-US" altLang="en-US"/>
              <a:t>Pushdown automata       –     parsing</a:t>
            </a:r>
          </a:p>
          <a:p>
            <a:r>
              <a:rPr lang="en-US" altLang="en-US"/>
              <a:t>Complex data structure  –     symbol table, data dependence graph</a:t>
            </a:r>
          </a:p>
          <a:p>
            <a:r>
              <a:rPr lang="en-US" altLang="en-US"/>
              <a:t>Computer architecture    –     machine code generator </a:t>
            </a:r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id="{93FC48FD-BCB7-4C47-8378-E22DE38C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4214C0-6FC8-483C-BFD6-94B7F9E503FA}" type="slidenum">
              <a:rPr lang="en-US" altLang="en-US" sz="800"/>
              <a:pPr/>
              <a:t>9</a:t>
            </a:fld>
            <a:endParaRPr lang="en-US" alt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2434</Words>
  <Application>Microsoft Office PowerPoint</Application>
  <PresentationFormat>A4 Paper (210x297 mm)</PresentationFormat>
  <Paragraphs>433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Default Design</vt:lpstr>
      <vt:lpstr>Compiler Design</vt:lpstr>
      <vt:lpstr>Course Outline</vt:lpstr>
      <vt:lpstr>COMPILERS</vt:lpstr>
      <vt:lpstr>Abstract view</vt:lpstr>
      <vt:lpstr>Continue..</vt:lpstr>
      <vt:lpstr>Continue..</vt:lpstr>
      <vt:lpstr>Continue..</vt:lpstr>
      <vt:lpstr>Other Applications</vt:lpstr>
      <vt:lpstr>Practical applications</vt:lpstr>
      <vt:lpstr>Major Parts of Compilers</vt:lpstr>
      <vt:lpstr>Language processing system</vt:lpstr>
      <vt:lpstr>Phases of A Compiler</vt:lpstr>
      <vt:lpstr>PowerPoint Presentation</vt:lpstr>
      <vt:lpstr>PowerPoint Presentation</vt:lpstr>
      <vt:lpstr>Continue..</vt:lpstr>
      <vt:lpstr>Lexical Analyzer</vt:lpstr>
      <vt:lpstr>PowerPoint Presentation</vt:lpstr>
      <vt:lpstr>Continue..</vt:lpstr>
      <vt:lpstr>Continue..</vt:lpstr>
      <vt:lpstr>Continue..</vt:lpstr>
      <vt:lpstr>Continue..</vt:lpstr>
      <vt:lpstr>Continue..</vt:lpstr>
      <vt:lpstr>Continue..</vt:lpstr>
      <vt:lpstr>Lex: A Lexical analyzer generator</vt:lpstr>
      <vt:lpstr>Continue..</vt:lpstr>
      <vt:lpstr>Continue..</vt:lpstr>
      <vt:lpstr>Continue..</vt:lpstr>
      <vt:lpstr>PowerPoint Presentation</vt:lpstr>
      <vt:lpstr>Program in lex</vt:lpstr>
      <vt:lpstr>PowerPoint Presentation</vt:lpstr>
      <vt:lpstr>Rules </vt:lpstr>
      <vt:lpstr>Syntax Analyzer</vt:lpstr>
      <vt:lpstr>Continue..</vt:lpstr>
      <vt:lpstr>PowerPoint Presentation</vt:lpstr>
      <vt:lpstr>CFG</vt:lpstr>
      <vt:lpstr>Continue..</vt:lpstr>
      <vt:lpstr>PowerPoint Presentation</vt:lpstr>
      <vt:lpstr>Syntax Analyzer</vt:lpstr>
      <vt:lpstr>Syntax Analyzer (CFG)</vt:lpstr>
      <vt:lpstr>Syntax Analyzer versus Lexical Analyzer</vt:lpstr>
      <vt:lpstr>Parsing Techniques</vt:lpstr>
      <vt:lpstr>Top down parsing</vt:lpstr>
      <vt:lpstr> Bottom up parsing</vt:lpstr>
      <vt:lpstr>YACC: Yet Another Compiler-Compiler</vt:lpstr>
      <vt:lpstr>Continue..</vt:lpstr>
      <vt:lpstr>Yacc Program to evaluate a given arithmetic expression </vt:lpstr>
      <vt:lpstr>PowerPoint Presentation</vt:lpstr>
      <vt:lpstr>PowerPoint Presentation</vt:lpstr>
      <vt:lpstr>PowerPoint Presentation</vt:lpstr>
      <vt:lpstr>Lex code</vt:lpstr>
      <vt:lpstr>Yacc code</vt:lpstr>
      <vt:lpstr>Running a Lex and Yacc program</vt:lpstr>
      <vt:lpstr>Semantic Analyzer</vt:lpstr>
      <vt:lpstr>Intermediate Code Generation</vt:lpstr>
      <vt:lpstr>Code Optimizer (for Intermediate Code Generator)</vt:lpstr>
      <vt:lpstr>Code Generator</vt:lpstr>
    </vt:vector>
  </TitlesOfParts>
  <Company>Hacettepe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BİL744 Compiler Design</dc:title>
  <dc:creator>Ilyas Cicekli</dc:creator>
  <cp:lastModifiedBy>Unknown User</cp:lastModifiedBy>
  <cp:revision>372</cp:revision>
  <cp:lastPrinted>1999-09-09T03:15:50Z</cp:lastPrinted>
  <dcterms:created xsi:type="dcterms:W3CDTF">1999-01-20T19:57:44Z</dcterms:created>
  <dcterms:modified xsi:type="dcterms:W3CDTF">2020-02-08T06:36:46Z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