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1" r:id="rId4"/>
    <p:sldId id="282" r:id="rId5"/>
    <p:sldId id="283" r:id="rId6"/>
    <p:sldId id="284" r:id="rId7"/>
    <p:sldId id="262" r:id="rId8"/>
    <p:sldId id="263" r:id="rId9"/>
    <p:sldId id="26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4515" y="464820"/>
            <a:ext cx="2934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510" y="1898710"/>
            <a:ext cx="7943850" cy="435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</p:spPr>
        <p:txBody>
          <a:bodyPr/>
          <a:lstStyle/>
          <a:p>
            <a:pPr algn="ctr"/>
            <a:r>
              <a:rPr lang="en-US" dirty="0" smtClean="0"/>
              <a:t>DOM and SAX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8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4514" y="464821"/>
            <a:ext cx="3677285" cy="906780"/>
          </a:xfrm>
        </p:spPr>
        <p:txBody>
          <a:bodyPr/>
          <a:lstStyle/>
          <a:p>
            <a:r>
              <a:rPr lang="en-US" dirty="0" smtClean="0"/>
              <a:t>PHP and SAX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76110" y="1371601"/>
            <a:ext cx="601980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lang="en-IN" b="1" spc="-5" dirty="0" smtClean="0">
                <a:latin typeface="Courier New"/>
                <a:cs typeface="Courier New"/>
              </a:rPr>
              <a:t>function </a:t>
            </a:r>
            <a:r>
              <a:rPr lang="en-IN" b="1" spc="-5" dirty="0" err="1" smtClean="0">
                <a:latin typeface="Courier New"/>
                <a:cs typeface="Courier New"/>
              </a:rPr>
              <a:t>startElement</a:t>
            </a:r>
            <a:r>
              <a:rPr lang="en-IN" b="1" spc="-5" dirty="0" smtClean="0">
                <a:latin typeface="Courier New"/>
                <a:cs typeface="Courier New"/>
              </a:rPr>
              <a:t>($parser, $name,</a:t>
            </a:r>
            <a:r>
              <a:rPr lang="en-IN" b="1" spc="-80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$</a:t>
            </a:r>
            <a:r>
              <a:rPr lang="en-IN" b="1" spc="-5" dirty="0" err="1" smtClean="0">
                <a:latin typeface="Courier New"/>
                <a:cs typeface="Courier New"/>
              </a:rPr>
              <a:t>attrs</a:t>
            </a:r>
            <a:r>
              <a:rPr lang="en-IN" b="1" spc="-5" dirty="0" smtClean="0">
                <a:latin typeface="Courier New"/>
                <a:cs typeface="Courier New"/>
              </a:rPr>
              <a:t>)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5"/>
              </a:lnSpc>
            </a:pPr>
            <a:r>
              <a:rPr lang="en-IN" b="1" dirty="0" smtClean="0">
                <a:latin typeface="Courier New"/>
                <a:cs typeface="Courier New"/>
              </a:rPr>
              <a:t>{</a:t>
            </a:r>
            <a:endParaRPr lang="en-IN" dirty="0" smtClean="0">
              <a:latin typeface="Courier New"/>
              <a:cs typeface="Courier New"/>
            </a:endParaRPr>
          </a:p>
          <a:p>
            <a:pPr marL="683260">
              <a:lnSpc>
                <a:spcPts val="2535"/>
              </a:lnSpc>
            </a:pPr>
            <a:r>
              <a:rPr lang="en-IN" b="1" spc="-5" dirty="0" smtClean="0">
                <a:latin typeface="Courier New"/>
                <a:cs typeface="Courier New"/>
              </a:rPr>
              <a:t>// Do</a:t>
            </a:r>
            <a:r>
              <a:rPr lang="en-IN" b="1" spc="-15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something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5"/>
              </a:lnSpc>
            </a:pPr>
            <a:r>
              <a:rPr lang="en-IN" b="1" dirty="0" smtClean="0">
                <a:latin typeface="Courier New"/>
                <a:cs typeface="Courier New"/>
              </a:rPr>
              <a:t>}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</a:pPr>
            <a:r>
              <a:rPr lang="en-IN" b="1" spc="-5" dirty="0" smtClean="0">
                <a:latin typeface="Courier New"/>
                <a:cs typeface="Courier New"/>
              </a:rPr>
              <a:t>function </a:t>
            </a:r>
            <a:r>
              <a:rPr lang="en-IN" b="1" spc="-5" dirty="0" err="1" smtClean="0">
                <a:latin typeface="Courier New"/>
                <a:cs typeface="Courier New"/>
              </a:rPr>
              <a:t>endElement</a:t>
            </a:r>
            <a:r>
              <a:rPr lang="en-IN" b="1" spc="-5" dirty="0" smtClean="0">
                <a:latin typeface="Courier New"/>
                <a:cs typeface="Courier New"/>
              </a:rPr>
              <a:t>($parser,</a:t>
            </a:r>
            <a:r>
              <a:rPr lang="en-IN" b="1" spc="-20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$name)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5"/>
              </a:lnSpc>
            </a:pPr>
            <a:r>
              <a:rPr lang="en-IN" b="1" dirty="0" smtClean="0">
                <a:latin typeface="Courier New"/>
                <a:cs typeface="Courier New"/>
              </a:rPr>
              <a:t>{</a:t>
            </a:r>
            <a:endParaRPr lang="en-IN" dirty="0" smtClean="0">
              <a:latin typeface="Courier New"/>
              <a:cs typeface="Courier New"/>
            </a:endParaRPr>
          </a:p>
          <a:p>
            <a:pPr marL="683260">
              <a:lnSpc>
                <a:spcPts val="2535"/>
              </a:lnSpc>
            </a:pPr>
            <a:r>
              <a:rPr lang="en-IN" b="1" spc="-5" dirty="0" smtClean="0">
                <a:latin typeface="Courier New"/>
                <a:cs typeface="Courier New"/>
              </a:rPr>
              <a:t>// Do</a:t>
            </a:r>
            <a:r>
              <a:rPr lang="en-IN" b="1" spc="-15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something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5"/>
              </a:lnSpc>
            </a:pPr>
            <a:r>
              <a:rPr lang="en-IN" b="1" dirty="0" smtClean="0">
                <a:latin typeface="Courier New"/>
                <a:cs typeface="Courier New"/>
              </a:rPr>
              <a:t>}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5"/>
              </a:lnSpc>
            </a:pPr>
            <a:r>
              <a:rPr lang="en-IN" b="1" spc="-5" dirty="0" smtClean="0">
                <a:latin typeface="Courier New"/>
                <a:cs typeface="Courier New"/>
              </a:rPr>
              <a:t>function </a:t>
            </a:r>
            <a:r>
              <a:rPr lang="en-IN" b="1" spc="-5" dirty="0" err="1" smtClean="0">
                <a:latin typeface="Courier New"/>
                <a:cs typeface="Courier New"/>
              </a:rPr>
              <a:t>characterData</a:t>
            </a:r>
            <a:r>
              <a:rPr lang="en-IN" b="1" spc="-5" dirty="0" smtClean="0">
                <a:latin typeface="Courier New"/>
                <a:cs typeface="Courier New"/>
              </a:rPr>
              <a:t>($parser,</a:t>
            </a:r>
            <a:r>
              <a:rPr lang="en-IN" b="1" spc="-25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$data)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</a:pPr>
            <a:r>
              <a:rPr lang="en-IN" b="1" dirty="0" smtClean="0">
                <a:latin typeface="Courier New"/>
                <a:cs typeface="Courier New"/>
              </a:rPr>
              <a:t>{</a:t>
            </a:r>
            <a:endParaRPr lang="en-IN" dirty="0" smtClean="0">
              <a:latin typeface="Courier New"/>
              <a:cs typeface="Courier New"/>
            </a:endParaRPr>
          </a:p>
          <a:p>
            <a:pPr marL="514984">
              <a:lnSpc>
                <a:spcPts val="2535"/>
              </a:lnSpc>
            </a:pPr>
            <a:r>
              <a:rPr lang="en-IN" b="1" spc="-5" dirty="0" smtClean="0">
                <a:latin typeface="Courier New"/>
                <a:cs typeface="Courier New"/>
              </a:rPr>
              <a:t>echo</a:t>
            </a:r>
            <a:r>
              <a:rPr lang="en-IN" b="1" spc="-10" dirty="0" smtClean="0">
                <a:latin typeface="Courier New"/>
                <a:cs typeface="Courier New"/>
              </a:rPr>
              <a:t> </a:t>
            </a:r>
            <a:r>
              <a:rPr lang="en-IN" b="1" spc="-5" dirty="0" smtClean="0">
                <a:latin typeface="Courier New"/>
                <a:cs typeface="Courier New"/>
              </a:rPr>
              <a:t>$data;</a:t>
            </a:r>
            <a:endParaRPr lang="en-IN" dirty="0" smtClean="0">
              <a:latin typeface="Courier New"/>
              <a:cs typeface="Courier New"/>
            </a:endParaRPr>
          </a:p>
          <a:p>
            <a:pPr marL="12700">
              <a:lnSpc>
                <a:spcPts val="2590"/>
              </a:lnSpc>
            </a:pPr>
            <a:r>
              <a:rPr lang="en-IN" b="1" dirty="0" smtClean="0">
                <a:latin typeface="Courier New"/>
                <a:cs typeface="Courier New"/>
              </a:rPr>
              <a:t>}</a:t>
            </a:r>
            <a:endParaRPr lang="en-IN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3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4514" y="464821"/>
            <a:ext cx="3677285" cy="677108"/>
          </a:xfrm>
        </p:spPr>
        <p:txBody>
          <a:bodyPr/>
          <a:lstStyle/>
          <a:p>
            <a:r>
              <a:rPr lang="en-US" dirty="0" smtClean="0"/>
              <a:t>Benefit of SAX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76110" y="1603365"/>
            <a:ext cx="7758290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API when just reading the contents of  the XML – file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clean API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much resources (mobile  devices!)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848600" cy="45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Object Model (DOM) is a  platform- and language-independent standard  object model for representing HTML or XML  and related formats.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W3C Recommendation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manipulating XML –  documents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versions: DOM 1, DOM 2 and DOM 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821"/>
            <a:ext cx="6324600" cy="1059180"/>
          </a:xfrm>
        </p:spPr>
        <p:txBody>
          <a:bodyPr/>
          <a:lstStyle/>
          <a:p>
            <a:pPr algn="ctr"/>
            <a:r>
              <a:rPr lang="en-US" dirty="0" smtClean="0"/>
              <a:t>Basic Idea behind DOM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for manipulating XML – documents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 loads xml-document into memory and  creates a tree-model of the xml-data.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Can consume memory, if documents are large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0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64821"/>
            <a:ext cx="4267200" cy="830580"/>
          </a:xfrm>
        </p:spPr>
        <p:txBody>
          <a:bodyPr/>
          <a:lstStyle/>
          <a:p>
            <a:r>
              <a:rPr lang="en-US" dirty="0" smtClean="0"/>
              <a:t> Tree and Nodes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600200" y="16764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consists of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can be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Element (Element)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Text (Text)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Attribute 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CDATA (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CDATASection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Comment (Comment)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8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4821"/>
            <a:ext cx="6629400" cy="982979"/>
          </a:xfrm>
        </p:spPr>
        <p:txBody>
          <a:bodyPr/>
          <a:lstStyle/>
          <a:p>
            <a:r>
              <a:rPr lang="en-US" dirty="0" smtClean="0"/>
              <a:t>Nodes and Relationships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600200" y="1676400"/>
            <a:ext cx="5638800" cy="2766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has references to it's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child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child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sibling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sibling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7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0" y="464820"/>
            <a:ext cx="3717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Node's</a:t>
            </a:r>
            <a:r>
              <a:rPr spc="-275" dirty="0"/>
              <a:t> </a:t>
            </a:r>
            <a:r>
              <a:rPr spc="-12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3498"/>
            <a:ext cx="6800215" cy="2753318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(nodeValue)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Char char="–"/>
              <a:tabLst>
                <a:tab pos="755650" algn="l"/>
              </a:tabLst>
            </a:pP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Attribute's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har char="–"/>
              <a:tabLst>
                <a:tab pos="755650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Element's value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50"/>
              </a:spcBef>
              <a:buChar char="–"/>
              <a:tabLst>
                <a:tab pos="755650" algn="l"/>
              </a:tabLst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Comment's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har char="–"/>
              <a:tabLst>
                <a:tab pos="755650" algn="l"/>
              </a:tabLst>
            </a:pP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464820"/>
            <a:ext cx="2515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3498"/>
            <a:ext cx="6146165" cy="33191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NodeList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Char char="–"/>
              <a:tabLst>
                <a:tab pos="755650" algn="l"/>
              </a:tabLst>
            </a:pP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har char="–"/>
              <a:tabLst>
                <a:tab pos="755650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8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NamedNodeMap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Char char="–"/>
              <a:tabLst>
                <a:tab pos="755650" algn="l"/>
              </a:tabLst>
            </a:pP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getNamedItem(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750"/>
              </a:spcBef>
              <a:buChar char="–"/>
              <a:tabLst>
                <a:tab pos="755650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8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4514" y="464821"/>
            <a:ext cx="4210685" cy="754380"/>
          </a:xfrm>
        </p:spPr>
        <p:txBody>
          <a:bodyPr/>
          <a:lstStyle/>
          <a:p>
            <a:r>
              <a:rPr lang="en-US" dirty="0"/>
              <a:t>DOM and SAX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9510" y="1898710"/>
            <a:ext cx="7943850" cy="3508653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DOM and SAX</a:t>
            </a:r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language-independent APIs for  manipulating or reading XML-documents</a:t>
            </a: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Application Programming Interface, set of  functions, procedures, methods, classes and interfaces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and SAX is implemented in most  programming languages: Java, PHP..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10" y="464820"/>
            <a:ext cx="7092889" cy="1354217"/>
          </a:xfrm>
        </p:spPr>
        <p:txBody>
          <a:bodyPr/>
          <a:lstStyle/>
          <a:p>
            <a:r>
              <a:rPr lang="en-US" dirty="0" smtClean="0"/>
              <a:t>Difference between DOM &amp; SAX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8461"/>
              </p:ext>
            </p:extLst>
          </p:nvPr>
        </p:nvGraphicFramePr>
        <p:xfrm>
          <a:off x="761998" y="2133600"/>
          <a:ext cx="746760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1"/>
                <a:gridCol w="2867994"/>
                <a:gridCol w="211040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37160" marB="137160"/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Standardization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formal Specification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Manipulation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and Writing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Consumption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size of source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xml-file, can be 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 Handling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Based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Based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</p:spPr>
        <p:txBody>
          <a:bodyPr/>
          <a:lstStyle/>
          <a:p>
            <a:pPr algn="ctr"/>
            <a:r>
              <a:rPr lang="en-US" dirty="0" smtClean="0"/>
              <a:t>SAX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17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4821"/>
            <a:ext cx="5105399" cy="906780"/>
          </a:xfrm>
        </p:spPr>
        <p:txBody>
          <a:bodyPr/>
          <a:lstStyle/>
          <a:p>
            <a:r>
              <a:rPr lang="en-US" dirty="0" smtClean="0"/>
              <a:t>Overview of SAX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510" y="1898711"/>
            <a:ext cx="7397690" cy="473975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SAX: Simple API for XML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a Java – only API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– Now days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 is supported in almost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       	programming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event-driven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memory usage is 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reading xml-documents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4514" y="464820"/>
            <a:ext cx="3601085" cy="677108"/>
          </a:xfrm>
        </p:spPr>
        <p:txBody>
          <a:bodyPr/>
          <a:lstStyle/>
          <a:p>
            <a:r>
              <a:rPr lang="en-US" dirty="0" smtClean="0"/>
              <a:t>Event Driven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9510" y="1898710"/>
            <a:ext cx="7943850" cy="3877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 uses event-driven model for reading xml- 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is, that SAX parser reads the xml-  document "one line at a time".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functions reacts when finding elements  and other parts of the xml-document.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parser finds starting tag, then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certain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called.. when the parser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winds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tag  a certain function is called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039" y="464820"/>
            <a:ext cx="4694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spc="-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35" dirty="0">
                <a:latin typeface="Arial" panose="020B0604020202020204" pitchFamily="34" charset="0"/>
                <a:cs typeface="Arial" panose="020B0604020202020204" pitchFamily="34" charset="0"/>
              </a:rPr>
              <a:t>(Wikipedia)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210"/>
            <a:ext cx="7678420" cy="28702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version="1.0"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encoding="UTF-8"?&gt;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&lt;RootElement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param="value"&gt;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marR="5238750" indent="-537210">
              <a:lnSpc>
                <a:spcPct val="115300"/>
              </a:lnSpc>
            </a:pP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&lt;FirstElement&gt;  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8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>
              <a:lnSpc>
                <a:spcPct val="100000"/>
              </a:lnSpc>
              <a:spcBef>
                <a:spcPts val="32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&lt;/FirstElement&gt;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>
              <a:lnSpc>
                <a:spcPct val="100000"/>
              </a:lnSpc>
              <a:spcBef>
                <a:spcPts val="330"/>
              </a:spcBef>
            </a:pP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&lt;SecondElement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param2="something"&gt;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Pre-Text 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&lt;Inline&gt;Inlined text&lt;/Inline&gt;</a:t>
            </a:r>
            <a:r>
              <a:rPr sz="1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Post-text.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>
              <a:lnSpc>
                <a:spcPct val="100000"/>
              </a:lnSpc>
              <a:spcBef>
                <a:spcPts val="330"/>
              </a:spcBef>
            </a:pP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&lt;/SecondElement&gt;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&lt;/RootElement&gt;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039" y="464820"/>
            <a:ext cx="4694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Example</a:t>
            </a:r>
            <a:r>
              <a:rPr spc="-265" dirty="0"/>
              <a:t> </a:t>
            </a:r>
            <a:r>
              <a:rPr spc="-135" dirty="0"/>
              <a:t>(Wikipedia)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7979"/>
            <a:ext cx="8028305" cy="40004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1200"/>
              </a:lnSpc>
              <a:spcBef>
                <a:spcPts val="385"/>
              </a:spcBef>
              <a:buFont typeface="Arial"/>
              <a:buChar char="•"/>
              <a:tabLst>
                <a:tab pos="432434" algn="l"/>
                <a:tab pos="4330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xml,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"1.0"</a:t>
            </a:r>
            <a:r>
              <a:rPr sz="2800"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79145" indent="-342900">
              <a:lnSpc>
                <a:spcPts val="2940"/>
              </a:lnSpc>
              <a:spcBef>
                <a:spcPts val="755"/>
              </a:spcBef>
              <a:buFont typeface="Arial"/>
              <a:buChar char="•"/>
              <a:tabLst>
                <a:tab pos="432434" algn="l"/>
                <a:tab pos="4330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RootElement,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420370">
              <a:lnSpc>
                <a:spcPct val="100000"/>
              </a:lnSpc>
              <a:spcBef>
                <a:spcPts val="365"/>
              </a:spcBef>
              <a:buChar char="•"/>
              <a:tabLst>
                <a:tab pos="432434" algn="l"/>
                <a:tab pos="433070" algn="l"/>
              </a:tabLst>
            </a:pP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FirstElement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4135" indent="-342900">
              <a:lnSpc>
                <a:spcPct val="91000"/>
              </a:lnSpc>
              <a:spcBef>
                <a:spcPts val="690"/>
              </a:spcBef>
              <a:buFont typeface="Arial"/>
              <a:buChar char="•"/>
              <a:tabLst>
                <a:tab pos="432434" algn="l"/>
                <a:tab pos="4330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node,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"Some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Text"</a:t>
            </a:r>
            <a:r>
              <a:rPr sz="28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(note: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spaces,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420370">
              <a:lnSpc>
                <a:spcPct val="100000"/>
              </a:lnSpc>
              <a:spcBef>
                <a:spcPts val="409"/>
              </a:spcBef>
              <a:buChar char="•"/>
              <a:tabLst>
                <a:tab pos="432434" algn="l"/>
                <a:tab pos="433070" algn="l"/>
              </a:tabLst>
            </a:pP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end,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FirstElement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indent="-497840">
              <a:lnSpc>
                <a:spcPct val="100000"/>
              </a:lnSpc>
              <a:spcBef>
                <a:spcPts val="390"/>
              </a:spcBef>
              <a:buChar char="•"/>
              <a:tabLst>
                <a:tab pos="509905" algn="l"/>
                <a:tab pos="510540" algn="l"/>
              </a:tabLst>
            </a:pP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01470"/>
            <a:ext cx="781050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35"/>
              </a:lnSpc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$xml_parser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xml_parser_create();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35"/>
              </a:lnSpc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31775">
              <a:lnSpc>
                <a:spcPts val="1739"/>
              </a:lnSpc>
              <a:spcBef>
                <a:spcPts val="70"/>
              </a:spcBef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xml_set_element_handler($xml_parser, "startElement", "endElement");  xml_set_character_data_handler($xml_parser, "characterData");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50"/>
              </a:lnSpc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XML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885" marR="3841115" indent="-337820">
              <a:lnSpc>
                <a:spcPts val="1730"/>
              </a:lnSpc>
              <a:spcBef>
                <a:spcPts val="90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(!($fp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fopen($file, "r")))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die("could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open XML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input");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51604">
              <a:lnSpc>
                <a:spcPts val="1739"/>
              </a:lnSpc>
              <a:spcBef>
                <a:spcPts val="70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xml-file 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($data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fread($fp,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4096))</a:t>
            </a:r>
            <a:r>
              <a:rPr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885">
              <a:lnSpc>
                <a:spcPts val="1645"/>
              </a:lnSpc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(!xml_parse($xml_parser,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$data,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feof($fp)))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>
              <a:lnSpc>
                <a:spcPts val="1735"/>
              </a:lnSpc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die(sprintf("XML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 at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%d",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5190" marR="5080">
              <a:lnSpc>
                <a:spcPts val="1730"/>
              </a:lnSpc>
              <a:spcBef>
                <a:spcPts val="85"/>
              </a:spcBef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xml_error_string(xml_get_error_code($xml_parser)),  xml_get_current_line_number($xml_parser)));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885">
              <a:lnSpc>
                <a:spcPts val="166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35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70"/>
              </a:lnSpc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xml_parser_free($xml_parser);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4514" y="464821"/>
            <a:ext cx="3677285" cy="906780"/>
          </a:xfrm>
        </p:spPr>
        <p:txBody>
          <a:bodyPr/>
          <a:lstStyle/>
          <a:p>
            <a:r>
              <a:rPr lang="en-US" dirty="0" smtClean="0"/>
              <a:t>PHP and SAX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588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DOM and SAX</vt:lpstr>
      <vt:lpstr>DOM and SAX</vt:lpstr>
      <vt:lpstr>Difference between DOM &amp; SAX</vt:lpstr>
      <vt:lpstr>SAX</vt:lpstr>
      <vt:lpstr>Overview of SAX</vt:lpstr>
      <vt:lpstr>Event Driven</vt:lpstr>
      <vt:lpstr>Example (Wikipedia)</vt:lpstr>
      <vt:lpstr>Example (Wikipedia)</vt:lpstr>
      <vt:lpstr>PHP and SAX</vt:lpstr>
      <vt:lpstr>PHP and SAX</vt:lpstr>
      <vt:lpstr>Benefit of SAX</vt:lpstr>
      <vt:lpstr>DOM</vt:lpstr>
      <vt:lpstr>DOM</vt:lpstr>
      <vt:lpstr>Basic Idea behind DOM</vt:lpstr>
      <vt:lpstr> Tree and Nodes</vt:lpstr>
      <vt:lpstr>Nodes and Relationships</vt:lpstr>
      <vt:lpstr>Node's contents</vt:lpstr>
      <vt:lpstr>Collections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SAX</dc:title>
  <dc:creator>Jussi Pohjolainen</dc:creator>
  <cp:lastModifiedBy>NITJ</cp:lastModifiedBy>
  <cp:revision>11</cp:revision>
  <dcterms:created xsi:type="dcterms:W3CDTF">2020-01-07T04:43:23Z</dcterms:created>
  <dcterms:modified xsi:type="dcterms:W3CDTF">2020-01-15T06:16:04Z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2008-11-24T00:00:00Z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2020-01-07T00:00:00Z</vt:filetime>
  </property>
</Properties>
</file>