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10" r:id="rId2"/>
    <p:sldId id="30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366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65" r:id="rId54"/>
    <p:sldId id="320" r:id="rId55"/>
    <p:sldId id="322" r:id="rId56"/>
    <p:sldId id="323" r:id="rId57"/>
    <p:sldId id="324" r:id="rId58"/>
    <p:sldId id="307" r:id="rId59"/>
    <p:sldId id="30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66221-B490-45C9-9D1F-B6AFEB6338AF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BE125-3B31-4328-91B2-6703DE52E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23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11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87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941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533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43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050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13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215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21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2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156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353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178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246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0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064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672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435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537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413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18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975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3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001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288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332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41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794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151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345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401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62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4553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97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52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DFF06BA-77FE-4D94-83F8-ACDFD80C65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Gene Prediction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F590C63-84FF-47AE-A825-86C3D85837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10/21/05</a:t>
            </a: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AD331B52-80FB-4F3A-B78A-99EC8788D4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D Dobbs ISU - BCB 444/544X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A90AB440-D80E-4B66-A2D2-1DD485B74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2AF6A-69D2-405A-BC09-F5F72E3566FC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2B7FE427-4F17-4428-B1A7-5B2EE7EBE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22DB9FA3-A6C3-438A-BFAF-424DBA44D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879F56C-C3BD-4885-98FB-B21E46CA4A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Gene Prediction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BF1334D-F1C0-4812-9245-96E79604B5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10/21/05</a:t>
            </a: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36EA93B2-58E6-41D0-B922-A5EF2CD7F6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D Dobbs ISU - BCB 444/544X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724DAB2-25CD-4886-BEB5-4464C7D54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8DA1DD-0682-4692-BA8C-1F3EC98A43A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AF40A459-726A-494C-A7FE-3C229A536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A1330861-0751-4A2D-953D-92149C9E3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10B0847-7B5F-4A0D-A144-7814470C58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Gene Prediction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67A63A2-4731-4D1A-A3A6-09D2D5B71F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10/21/05</a:t>
            </a: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5CBE63A9-724C-4845-817E-022C8FA6AA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D Dobbs ISU - BCB 444/544X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CBB1D530-355E-47A3-BBDA-1A0C50A11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394DA7-1611-4E91-834C-23BCF2A54FCB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C72155C5-9750-461F-B0ED-3F3514269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5D1E8365-6F46-4BC7-835A-442FE190C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0B64087-8E41-488C-B252-BC787659A3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Gene Prediction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E826100-C4A7-4156-930D-27C3FA63D4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10/21/05</a:t>
            </a: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0846B88F-1CB0-40FE-A348-B212E79169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D Dobbs ISU - BCB 444/544X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B446AD10-2809-4C5A-B42A-FC3D69A72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63F2F4-9B56-4B45-9F12-B12A3345A8BE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9AAF5406-F7AD-49F0-877E-38EFE5E69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1BD8DB99-C28C-4E88-8347-F66544C64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6847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04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4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90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40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596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400175" y="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4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2" y="569913"/>
            <a:ext cx="10407649" cy="1141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95351" y="1906588"/>
            <a:ext cx="5101167" cy="431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99717" y="1906588"/>
            <a:ext cx="5103283" cy="43164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2" y="569913"/>
            <a:ext cx="10407649" cy="1141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895351" y="1906588"/>
            <a:ext cx="5101167" cy="43164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9717" y="1906588"/>
            <a:ext cx="5103283" cy="431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4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4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1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EF5B-ECFF-4CA1-95D4-780D8FD052C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17A38-32EB-4CDC-816B-7C6060E2F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708F863B-2CCD-46FA-B3A8-28E5F12FA890}"/>
              </a:ext>
            </a:extLst>
          </p:cNvPr>
          <p:cNvSpPr txBox="1">
            <a:spLocks/>
          </p:cNvSpPr>
          <p:nvPr/>
        </p:nvSpPr>
        <p:spPr>
          <a:xfrm>
            <a:off x="9707418" y="6497782"/>
            <a:ext cx="60960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EE7F3A9B-7509-4DF2-BDC5-0BB55CC61C35}" type="slidenum">
              <a:rPr lang="en-US" altLang="en-US" sz="1400" smtClean="0">
                <a:solidFill>
                  <a:srgbClr val="00B050"/>
                </a:solidFill>
              </a:rPr>
              <a:pPr/>
              <a:t>1</a:t>
            </a:fld>
            <a:endParaRPr lang="en-US" altLang="en-US" sz="1400">
              <a:solidFill>
                <a:srgbClr val="00B050"/>
              </a:solidFill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9DCD6E9B-6173-4927-BE3C-94056D02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768" y="96982"/>
            <a:ext cx="7162800" cy="46482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B4CD1B23-1BDD-4D21-B2E1-44F22C33B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68" y="858982"/>
            <a:ext cx="2819400" cy="2819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2EB0F9CD-E044-4975-914A-67E2E6434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831" y="1867045"/>
            <a:ext cx="853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DNA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64DC4F94-B6F6-43FE-B2C5-ABC6ABED7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768" y="1867045"/>
            <a:ext cx="853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RNA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6187441C-1B30-4053-A9F3-B680E2CDA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018" y="3667270"/>
            <a:ext cx="10246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cDNA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DF802CC-0B1B-4A52-9A7D-A0DF97F25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2993" y="1867045"/>
            <a:ext cx="174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Phenotype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3107D1B5-8CAE-4C46-9881-E5A0C9B0B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493" y="187339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C3A1BEC0-D810-4288-832F-B3C6359E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168" y="187339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D8AE6BE4-6467-4E69-8E7B-5F16D365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768" y="187339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31" name="AutoShape 11">
            <a:extLst>
              <a:ext uri="{FF2B5EF4-FFF2-40B4-BE49-F238E27FC236}">
                <a16:creationId xmlns:a16="http://schemas.microsoft.com/office/drawing/2014/main" id="{0A91D0F2-9C52-4768-BD06-7ECADF43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368" y="2459182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2" name="Picture 12" descr="dna2">
            <a:extLst>
              <a:ext uri="{FF2B5EF4-FFF2-40B4-BE49-F238E27FC236}">
                <a16:creationId xmlns:a16="http://schemas.microsoft.com/office/drawing/2014/main" id="{C1013CE7-3E7B-4338-B696-F7D79D7D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68" y="1163782"/>
            <a:ext cx="774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 descr="rbp3d_grey2">
            <a:extLst>
              <a:ext uri="{FF2B5EF4-FFF2-40B4-BE49-F238E27FC236}">
                <a16:creationId xmlns:a16="http://schemas.microsoft.com/office/drawing/2014/main" id="{53CA9A84-F097-4693-9A13-4DC2EC0F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68" y="706582"/>
            <a:ext cx="12954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4">
            <a:extLst>
              <a:ext uri="{FF2B5EF4-FFF2-40B4-BE49-F238E27FC236}">
                <a16:creationId xmlns:a16="http://schemas.microsoft.com/office/drawing/2014/main" id="{CD0BC1B7-81A8-4BD2-89C8-EDA961867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793" y="1867045"/>
            <a:ext cx="121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protein</a:t>
            </a: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CBBA9CE9-9DC5-483D-AC0F-D03C4B8F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468" y="4973782"/>
            <a:ext cx="448052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[1] Transcription</a:t>
            </a:r>
          </a:p>
          <a:p>
            <a:r>
              <a:rPr lang="en-US" altLang="en-US" b="1">
                <a:solidFill>
                  <a:srgbClr val="00B050"/>
                </a:solidFill>
              </a:rPr>
              <a:t>[2] RNA processing (splicing)</a:t>
            </a:r>
          </a:p>
          <a:p>
            <a:r>
              <a:rPr lang="en-US" altLang="en-US" b="1">
                <a:solidFill>
                  <a:srgbClr val="00B050"/>
                </a:solidFill>
              </a:rPr>
              <a:t>[3] RNA export</a:t>
            </a:r>
          </a:p>
          <a:p>
            <a:r>
              <a:rPr lang="en-US" altLang="en-US" b="1">
                <a:solidFill>
                  <a:srgbClr val="00B050"/>
                </a:solidFill>
              </a:rPr>
              <a:t>[4] RNA surveillance</a:t>
            </a:r>
          </a:p>
        </p:txBody>
      </p:sp>
    </p:spTree>
    <p:extLst>
      <p:ext uri="{BB962C8B-B14F-4D97-AF65-F5344CB8AC3E}">
        <p14:creationId xmlns:p14="http://schemas.microsoft.com/office/powerpoint/2010/main" val="138048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99222" y="468314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Identifying Genes in Genomes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3877" y="1758808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Organisms utilize a variety of mechanisms to control the transcription and expression of their genes.</a:t>
            </a:r>
          </a:p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Manipulating gene structure is one such method of control.</a:t>
            </a:r>
          </a:p>
          <a:p>
            <a:pPr lvl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Coding regions can be in contiguous segments, or </a:t>
            </a:r>
          </a:p>
          <a:p>
            <a:pPr lvl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They may be divided by non-coding regions that can be selectively processed.  </a:t>
            </a:r>
          </a:p>
        </p:txBody>
      </p:sp>
    </p:spTree>
    <p:extLst>
      <p:ext uri="{BB962C8B-B14F-4D97-AF65-F5344CB8AC3E}">
        <p14:creationId xmlns:p14="http://schemas.microsoft.com/office/powerpoint/2010/main" val="29805088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837767" y="339004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Understanding the Tree of Life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743" y="1721861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There are three major branches of the tree: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Bacteria (prokaryote)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Archaea (prokaryote)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Eukaryotes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FF0000"/>
                </a:solidFill>
              </a:rPr>
              <a:t>(This is one type of Phylogenetic tree &gt;&gt;&gt;&gt;&gt;)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344" y="1721861"/>
            <a:ext cx="348297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689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948604" y="653041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Coding Regions in Prokaryotes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604" y="1989716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In bacteria and archaea, the coding region is in one continuous sequence known as an </a:t>
            </a:r>
            <a:r>
              <a:rPr lang="en-GB" altLang="en-US" dirty="0">
                <a:solidFill>
                  <a:srgbClr val="B84700"/>
                </a:solidFill>
              </a:rPr>
              <a:t>open reading frame</a:t>
            </a:r>
            <a:r>
              <a:rPr lang="en-GB" altLang="en-US" dirty="0"/>
              <a:t> (ORF).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55" y="3658177"/>
            <a:ext cx="7693025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318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40604" y="333377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Coding Regions in Prokaryotes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15555" y="1835873"/>
            <a:ext cx="705008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buClr>
                <a:srgbClr val="000000"/>
              </a:buClr>
              <a:buSzPct val="116000"/>
              <a:buFont typeface="Times New Roman" panose="02020603050405020304" pitchFamily="18" charset="0"/>
              <a:buNone/>
            </a:pPr>
            <a:r>
              <a:rPr lang="en-GB" altLang="en-US" sz="2800" dirty="0">
                <a:solidFill>
                  <a:srgbClr val="000000"/>
                </a:solidFill>
              </a:rPr>
              <a:t>DNA:</a:t>
            </a:r>
          </a:p>
          <a:p>
            <a:pPr eaLnBrk="1" hangingPunct="1">
              <a:buClr>
                <a:srgbClr val="000000"/>
              </a:buClr>
              <a:buSzPct val="116000"/>
              <a:buFont typeface="Times New Roman" panose="02020603050405020304" pitchFamily="18" charset="0"/>
              <a:buNone/>
            </a:pPr>
            <a:r>
              <a:rPr lang="en-GB" altLang="en-US" sz="2800" dirty="0">
                <a:solidFill>
                  <a:srgbClr val="0000FF"/>
                </a:solidFill>
              </a:rPr>
              <a:t>ATG-GAA-GAG-CAC-CAA-GTC-CGA-TAG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64769" y="2993160"/>
            <a:ext cx="70453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buClr>
                <a:srgbClr val="000000"/>
              </a:buClr>
              <a:buSzPct val="116000"/>
              <a:buFont typeface="Times New Roman" panose="02020603050405020304" pitchFamily="18" charset="0"/>
              <a:buNone/>
            </a:pPr>
            <a:r>
              <a:rPr lang="en-GB" altLang="en-US" sz="2800" dirty="0">
                <a:solidFill>
                  <a:srgbClr val="000000"/>
                </a:solidFill>
              </a:rPr>
              <a:t>Protein:</a:t>
            </a:r>
          </a:p>
          <a:p>
            <a:pPr eaLnBrk="1" hangingPunct="1">
              <a:buClr>
                <a:srgbClr val="000000"/>
              </a:buClr>
              <a:buSzPct val="116000"/>
              <a:buFont typeface="Times New Roman" panose="02020603050405020304" pitchFamily="18" charset="0"/>
              <a:buNone/>
            </a:pPr>
            <a:r>
              <a:rPr lang="en-GB" altLang="en-US" sz="2800" dirty="0">
                <a:solidFill>
                  <a:srgbClr val="B84700"/>
                </a:solidFill>
              </a:rPr>
              <a:t>MET-GLU- GLU -HIS -GLN-VAL-ARG-Stop</a:t>
            </a:r>
          </a:p>
        </p:txBody>
      </p:sp>
    </p:spTree>
    <p:extLst>
      <p:ext uri="{BB962C8B-B14F-4D97-AF65-F5344CB8AC3E}">
        <p14:creationId xmlns:p14="http://schemas.microsoft.com/office/powerpoint/2010/main" val="3232860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3964" y="0"/>
            <a:ext cx="7808912" cy="1146175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Some Gene Finders in Prokaryotes</a:t>
            </a:r>
            <a:r>
              <a:rPr lang="en-GB" altLang="en-US" b="1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804" y="1093788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Because the translation region is contiguous in prokaryotes, gene finding focuses primarily on identifying ORFs.</a:t>
            </a:r>
          </a:p>
          <a:p>
            <a:pPr lvl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B84700"/>
                </a:solidFill>
              </a:rPr>
              <a:t>ORF-finder</a:t>
            </a:r>
            <a:r>
              <a:rPr lang="en-GB" altLang="en-US" dirty="0"/>
              <a:t> takes a syntactic approach to identifying putative coding regions.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ORF-finder is available from NCBI.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B84700"/>
                </a:solidFill>
              </a:rPr>
              <a:t>GLIMMER 2.0</a:t>
            </a:r>
            <a:r>
              <a:rPr lang="en-GB" altLang="en-US" dirty="0"/>
              <a:t> is a more sophisticated program that attempts to model codon usage, average gene length and other features before identifying putative coding regions.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GLIMMER 2.0 is available from TIGR.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2C4907-C94E-48AD-9FEC-2C480A1A7E18}"/>
              </a:ext>
            </a:extLst>
          </p:cNvPr>
          <p:cNvSpPr/>
          <p:nvPr/>
        </p:nvSpPr>
        <p:spPr>
          <a:xfrm>
            <a:off x="748145" y="5571944"/>
            <a:ext cx="9984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solidFill>
                  <a:srgbClr val="00B050"/>
                </a:solidFill>
              </a:rPr>
              <a:t>*Few more softwares in this category we have already discussed during the classes</a:t>
            </a:r>
          </a:p>
        </p:txBody>
      </p:sp>
    </p:spTree>
    <p:extLst>
      <p:ext uri="{BB962C8B-B14F-4D97-AF65-F5344CB8AC3E}">
        <p14:creationId xmlns:p14="http://schemas.microsoft.com/office/powerpoint/2010/main" val="1886113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D0B13902-334B-4126-9C33-2AA2F982A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9E5EB1-2E69-4260-A712-22DE2B39F699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0031EE95-D16A-4174-A8F5-7AF487E1DD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2455" y="136525"/>
            <a:ext cx="9167090" cy="6309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5005455A-37F2-4758-97B1-B64B57DF4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5EA993-0FB2-4940-BBDD-4C487298DFA0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530C754D-EE25-4E11-B17B-7039B6A63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645" y="311294"/>
            <a:ext cx="8536709" cy="641018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A7E769B2-98FE-41B2-8DA7-7BB7B7665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4A58BB-6A66-4891-AB3A-D9B3A06FAC9F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34AAF761-ED3B-4F56-93C9-E613408E05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78"/>
          <a:stretch>
            <a:fillRect/>
          </a:stretch>
        </p:blipFill>
        <p:spPr>
          <a:xfrm>
            <a:off x="2057400" y="-152400"/>
            <a:ext cx="8077200" cy="19843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3">
            <a:extLst>
              <a:ext uri="{FF2B5EF4-FFF2-40B4-BE49-F238E27FC236}">
                <a16:creationId xmlns:a16="http://schemas.microsoft.com/office/drawing/2014/main" id="{DD05D2E3-3E83-45EF-8ECB-77D18261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11"/>
          <a:stretch>
            <a:fillRect/>
          </a:stretch>
        </p:blipFill>
        <p:spPr bwMode="auto">
          <a:xfrm>
            <a:off x="2286000" y="1981200"/>
            <a:ext cx="7467600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75C63C90-E2C1-476B-8152-73779C1EE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E0E3AF-D7D8-41F7-AC95-D34DBCB45B75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FAA1D2FF-E634-4388-94C1-42789555E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27396"/>
            <a:ext cx="7315200" cy="5492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BE75431E-286C-49E5-AE4B-5E73D167FE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0721D7-241E-45E7-B28C-0E7D2BE68BF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A577DCD4-6CAE-425A-982B-0D6FFF4F22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564" y="1"/>
            <a:ext cx="8072437" cy="6061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355" y="1468829"/>
            <a:ext cx="8258245" cy="2338602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altLang="en-US" sz="2400" dirty="0"/>
              <a:t>Given a genome</a:t>
            </a:r>
          </a:p>
          <a:p>
            <a:pPr marL="742950" lvl="1" indent="-285750"/>
            <a:r>
              <a:rPr lang="en-US" altLang="en-US" sz="2000" dirty="0"/>
              <a:t>Figure out what parts do what</a:t>
            </a:r>
          </a:p>
          <a:p>
            <a:pPr marL="742950" lvl="1" indent="-285750"/>
            <a:r>
              <a:rPr lang="en-US" altLang="en-US" sz="2000" dirty="0"/>
              <a:t>What are the rules?</a:t>
            </a:r>
          </a:p>
          <a:p>
            <a:pPr marL="742950" lvl="1" indent="-285750"/>
            <a:r>
              <a:rPr lang="en-US" altLang="en-US" sz="2000" dirty="0"/>
              <a:t>What changes what?</a:t>
            </a:r>
          </a:p>
          <a:p>
            <a:pPr lvl="2"/>
            <a:r>
              <a:rPr lang="en-US" altLang="en-US" sz="1800" dirty="0"/>
              <a:t>Under what circumstances?</a:t>
            </a:r>
          </a:p>
          <a:p>
            <a:pPr marL="742950" lvl="1" indent="-285750"/>
            <a:r>
              <a:rPr lang="en-US" altLang="en-US" sz="2000" dirty="0"/>
              <a:t>What changes the rules?</a:t>
            </a:r>
          </a:p>
          <a:p>
            <a:pPr lvl="2"/>
            <a:r>
              <a:rPr lang="en-US" altLang="en-US" sz="1800" dirty="0"/>
              <a:t>How? Why?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838200" y="285709"/>
            <a:ext cx="7808912" cy="1146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Gene Identification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38200" y="4195618"/>
            <a:ext cx="7808912" cy="211281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b="1" dirty="0"/>
              <a:t>Gene Identification involves:</a:t>
            </a:r>
          </a:p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Locating genes within long segments of genomic sequence.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Demarcating the initiation and termination sites of genes.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Extracting the relevant coding region of each gene.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Identifying a putative function for the coding region.</a:t>
            </a:r>
          </a:p>
        </p:txBody>
      </p:sp>
    </p:spTree>
    <p:extLst>
      <p:ext uri="{BB962C8B-B14F-4D97-AF65-F5344CB8AC3E}">
        <p14:creationId xmlns:p14="http://schemas.microsoft.com/office/powerpoint/2010/main" val="15578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E48B9586-F0BB-481C-A0DE-0339E3D2A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7045BC-53F3-4DB2-8BCE-DE3C6677093C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EB117665-908A-4945-8AB8-EB19942C2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58" b="49483"/>
          <a:stretch>
            <a:fillRect/>
          </a:stretch>
        </p:blipFill>
        <p:spPr>
          <a:xfrm>
            <a:off x="2743201" y="-152400"/>
            <a:ext cx="5534025" cy="26289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3">
            <a:extLst>
              <a:ext uri="{FF2B5EF4-FFF2-40B4-BE49-F238E27FC236}">
                <a16:creationId xmlns:a16="http://schemas.microsoft.com/office/drawing/2014/main" id="{6712C182-2847-4892-92AA-F04B7BE8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4" t="56889" b="6995"/>
          <a:stretch>
            <a:fillRect/>
          </a:stretch>
        </p:blipFill>
        <p:spPr bwMode="auto">
          <a:xfrm>
            <a:off x="6381750" y="2500314"/>
            <a:ext cx="32004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4">
            <a:extLst>
              <a:ext uri="{FF2B5EF4-FFF2-40B4-BE49-F238E27FC236}">
                <a16:creationId xmlns:a16="http://schemas.microsoft.com/office/drawing/2014/main" id="{A8149E20-3B57-41C6-8621-B7737A82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t="51669" r="64420" b="28915"/>
          <a:stretch>
            <a:fillRect/>
          </a:stretch>
        </p:blipFill>
        <p:spPr bwMode="auto">
          <a:xfrm>
            <a:off x="3076575" y="2667001"/>
            <a:ext cx="1962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5">
            <a:extLst>
              <a:ext uri="{FF2B5EF4-FFF2-40B4-BE49-F238E27FC236}">
                <a16:creationId xmlns:a16="http://schemas.microsoft.com/office/drawing/2014/main" id="{5AA47D75-D558-4512-82F5-7F200373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6" b="38934"/>
          <a:stretch>
            <a:fillRect/>
          </a:stretch>
        </p:blipFill>
        <p:spPr bwMode="auto">
          <a:xfrm>
            <a:off x="2819400" y="3810001"/>
            <a:ext cx="60769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D7B4F87F-08BF-4DD0-9703-B878CB412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D48AFE-4406-452D-9BD3-5B6759DF4B5B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6938359E-A9A6-4322-88FE-D05FC445B7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1" y="228601"/>
            <a:ext cx="7159625" cy="53752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50CDAB73-A0D3-47E9-B89C-32E1FBF18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1D2526-A052-49DD-BC34-460850DE3B89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AC632C3C-C2AB-44C7-AE51-0289EAF6AD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8" t="5569" r="11070" b="37289"/>
          <a:stretch>
            <a:fillRect/>
          </a:stretch>
        </p:blipFill>
        <p:spPr>
          <a:xfrm>
            <a:off x="3048001" y="1143001"/>
            <a:ext cx="6913563" cy="37242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810059" y="532968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ORF-Finder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0059" y="1869643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2323DC"/>
                </a:solidFill>
              </a:rPr>
              <a:t>Approach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Identify every stop codon in the genomic sequence.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Scan upstream to the farthest, in-frame start codon.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Will locate ORFs that begin with ATG as well as GTG and TTG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Label this an ORF.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B84700"/>
                </a:solidFill>
              </a:rPr>
              <a:t>Output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List all ORFs that exceed a minimum length constraint.</a:t>
            </a:r>
          </a:p>
        </p:txBody>
      </p:sp>
    </p:spTree>
    <p:extLst>
      <p:ext uri="{BB962C8B-B14F-4D97-AF65-F5344CB8AC3E}">
        <p14:creationId xmlns:p14="http://schemas.microsoft.com/office/powerpoint/2010/main" val="881791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26931" y="237405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ORF-Finder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18" y="1343892"/>
            <a:ext cx="3810000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018" y="4544292"/>
            <a:ext cx="6019800" cy="1120775"/>
          </a:xfrm>
          <a:ln/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/>
              <a:t>The black lines represent each of the three reading frames possible on one strand of DNA.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/>
              <a:t>The gray boxes each represent a putative ORF.</a:t>
            </a:r>
          </a:p>
        </p:txBody>
      </p:sp>
    </p:spTree>
    <p:extLst>
      <p:ext uri="{BB962C8B-B14F-4D97-AF65-F5344CB8AC3E}">
        <p14:creationId xmlns:p14="http://schemas.microsoft.com/office/powerpoint/2010/main" val="353118625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86786" y="237405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ORF-Finder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6786" y="1574080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Advantages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Can identify every possible ORF.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Minimum length constraint ensures that many false positives are discarded prior to human review.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487286" y="1574080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Disadvantages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Does not eliminate overlapping ORFs.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Even with a length constraint, there are often many false positives.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Cannot take into account organism-specific idiosyncrasies</a:t>
            </a:r>
          </a:p>
        </p:txBody>
      </p:sp>
    </p:spTree>
    <p:extLst>
      <p:ext uri="{BB962C8B-B14F-4D97-AF65-F5344CB8AC3E}">
        <p14:creationId xmlns:p14="http://schemas.microsoft.com/office/powerpoint/2010/main" val="2011690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  <p:bldP spid="2048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56240" y="292823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ORF-Finder Example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40" y="2272435"/>
            <a:ext cx="3810000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6740" y="1629498"/>
            <a:ext cx="3810000" cy="4727575"/>
          </a:xfrm>
          <a:ln/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/>
              <a:t>In this example, there are seven possible ORFs.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/>
              <a:t>However, only ORF D and G are likely to be coding.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/>
              <a:t>The others may be eliminated because they are: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/>
              <a:t>Too small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/>
              <a:t>ORFs A, C and 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/>
              <a:t>Overlap with other ORFs,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/>
              <a:t>ORFs B, C and F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/>
              <a:t>Have extremely unusual codon composition.</a:t>
            </a:r>
          </a:p>
        </p:txBody>
      </p:sp>
    </p:spTree>
    <p:extLst>
      <p:ext uri="{BB962C8B-B14F-4D97-AF65-F5344CB8AC3E}">
        <p14:creationId xmlns:p14="http://schemas.microsoft.com/office/powerpoint/2010/main" val="1047857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62276" y="246641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Glimmer 2.0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2276" y="1583316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2323DC"/>
                </a:solidFill>
              </a:rPr>
              <a:t>Approach</a:t>
            </a:r>
            <a:r>
              <a:rPr lang="en-GB" altLang="en-US" dirty="0"/>
              <a:t>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Build an </a:t>
            </a:r>
            <a:r>
              <a:rPr lang="en-GB" altLang="en-US" dirty="0">
                <a:solidFill>
                  <a:srgbClr val="B84700"/>
                </a:solidFill>
              </a:rPr>
              <a:t>Interpolated Markov Model</a:t>
            </a:r>
            <a:r>
              <a:rPr lang="en-GB" altLang="en-US" dirty="0"/>
              <a:t> (IMM) of the canonical gene from a set of known genes for the organism of interest.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The model includes information about: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Average length of coding region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Codon usage bias (which codons are preferentially used)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Evaluates the frequency of occurrence of higher order combinations of nucleotides from 2 through 8 nucleotide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4876689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12895" y="265114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Glimmer 2.0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895" y="1601789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Output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For each ORF, GLIMMER assigns a </a:t>
            </a:r>
            <a:r>
              <a:rPr lang="en-GB" altLang="en-US">
                <a:solidFill>
                  <a:srgbClr val="2323DC"/>
                </a:solidFill>
              </a:rPr>
              <a:t>likelihood score </a:t>
            </a:r>
            <a:r>
              <a:rPr lang="en-GB" altLang="en-US"/>
              <a:t>or probability that the ORF resembles a known gene.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High scoring ORFs that overlap significantly with other high scoring ORFs are reported but highlighted.         </a:t>
            </a:r>
          </a:p>
          <a:p>
            <a:pPr lvl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                                    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GLIMMER 2.0 is reported to be 98% accurate on prokaryotic genomes.</a:t>
            </a:r>
          </a:p>
        </p:txBody>
      </p:sp>
    </p:spTree>
    <p:extLst>
      <p:ext uri="{BB962C8B-B14F-4D97-AF65-F5344CB8AC3E}">
        <p14:creationId xmlns:p14="http://schemas.microsoft.com/office/powerpoint/2010/main" val="191190125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209695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Glimmer 2.0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546370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Advantages</a:t>
            </a:r>
            <a:r>
              <a:rPr lang="en-GB" altLang="en-US"/>
              <a:t>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Fewer false positives because ORFs are evaluated for likelihood of coding.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Organism-specific because model is built on known genes. 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User can modify many parameters during search phase.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72013" y="1546370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altLang="en-US">
                <a:solidFill>
                  <a:srgbClr val="B84700"/>
                </a:solidFill>
              </a:rPr>
              <a:t>Disadvantages</a:t>
            </a:r>
            <a:r>
              <a:rPr lang="en-GB" altLang="en-US"/>
              <a:t>: 	</a:t>
            </a:r>
          </a:p>
          <a:p>
            <a:pPr lvl="1"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altLang="en-US"/>
              <a:t>Requires approximately 500+ known genes for proper training. </a:t>
            </a:r>
          </a:p>
          <a:p>
            <a:pPr lvl="1"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altLang="en-US"/>
              <a:t>Genuine coding regions with unusual codon composition will be eliminated. </a:t>
            </a:r>
          </a:p>
          <a:p>
            <a:pPr lvl="1"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altLang="en-US"/>
              <a:t>Reported accuracy difficult to reproduce.</a:t>
            </a:r>
          </a:p>
        </p:txBody>
      </p:sp>
    </p:spTree>
    <p:extLst>
      <p:ext uri="{BB962C8B-B14F-4D97-AF65-F5344CB8AC3E}">
        <p14:creationId xmlns:p14="http://schemas.microsoft.com/office/powerpoint/2010/main" val="1526058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  <p:bldP spid="245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3" y="569914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0"/>
              <a:t>Outline of Session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5513" y="1906589"/>
            <a:ext cx="7808912" cy="4702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Quick review of genes, transcription and translation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Gene finding in prokaryotes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Some prokaryotic gene finders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Improving on ORF finding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Gene finding in eukaryotes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Some eukaryotic gene finders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6637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22132" y="209695"/>
            <a:ext cx="7807325" cy="114300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Other features of prokaryotic genes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132" y="1546371"/>
            <a:ext cx="7807325" cy="4319587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While the ORF is the defining feature of the coding region, there are other features we can use to identify true coding regions.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We can improve accuracy by: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Identifying control regions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Promoters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Ribosome binding sites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Characterizing composition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CpG islands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Codon usage</a:t>
            </a:r>
          </a:p>
        </p:txBody>
      </p:sp>
    </p:spTree>
    <p:extLst>
      <p:ext uri="{BB962C8B-B14F-4D97-AF65-F5344CB8AC3E}">
        <p14:creationId xmlns:p14="http://schemas.microsoft.com/office/powerpoint/2010/main" val="60460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77549" y="228169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Schematic of a gene 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29046"/>
              </p:ext>
            </p:extLst>
          </p:nvPr>
        </p:nvGraphicFramePr>
        <p:xfrm>
          <a:off x="477549" y="1564844"/>
          <a:ext cx="7808912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4" imgW="7810560" imgH="4324320" progId="">
                  <p:embed/>
                </p:oleObj>
              </mc:Choice>
              <mc:Fallback>
                <p:oleObj r:id="rId4" imgW="7810560" imgH="4324320" progId="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49" y="1564844"/>
                        <a:ext cx="7808912" cy="431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54709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4" y="302059"/>
            <a:ext cx="7807325" cy="1143000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Characterizing Promoters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4" y="1638735"/>
            <a:ext cx="7807325" cy="4319587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 </a:t>
            </a:r>
            <a:r>
              <a:rPr lang="en-GB" altLang="en-US">
                <a:solidFill>
                  <a:srgbClr val="B84700"/>
                </a:solidFill>
              </a:rPr>
              <a:t>promoter</a:t>
            </a:r>
            <a:r>
              <a:rPr lang="en-GB" altLang="en-US"/>
              <a:t> is the DNA region upstream of a gene that regulates its expression.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Proteins known as </a:t>
            </a:r>
            <a:r>
              <a:rPr lang="en-GB" altLang="en-US">
                <a:solidFill>
                  <a:srgbClr val="B84700"/>
                </a:solidFill>
              </a:rPr>
              <a:t>transcription factors</a:t>
            </a:r>
            <a:r>
              <a:rPr lang="en-GB" altLang="en-US"/>
              <a:t> bind to </a:t>
            </a:r>
            <a:r>
              <a:rPr lang="en-GB" altLang="en-US">
                <a:solidFill>
                  <a:srgbClr val="B84700"/>
                </a:solidFill>
              </a:rPr>
              <a:t>promoter sequences</a:t>
            </a:r>
            <a:r>
              <a:rPr lang="en-GB" altLang="en-US"/>
              <a:t>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Promoter sequences tend to be </a:t>
            </a:r>
            <a:r>
              <a:rPr lang="en-GB" altLang="en-US">
                <a:solidFill>
                  <a:srgbClr val="B84700"/>
                </a:solidFill>
              </a:rPr>
              <a:t>conserved sequences</a:t>
            </a:r>
            <a:r>
              <a:rPr lang="en-GB" altLang="en-US"/>
              <a:t> (strings) with variable length linker regions.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i="1"/>
              <a:t>Ab initio </a:t>
            </a:r>
            <a:r>
              <a:rPr lang="en-GB" altLang="en-US"/>
              <a:t>identification of promoters is difficult computationally.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 database of known, experimentally characterized promoters is available however.</a:t>
            </a:r>
          </a:p>
        </p:txBody>
      </p:sp>
    </p:spTree>
    <p:extLst>
      <p:ext uri="{BB962C8B-B14F-4D97-AF65-F5344CB8AC3E}">
        <p14:creationId xmlns:p14="http://schemas.microsoft.com/office/powerpoint/2010/main" val="1294837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77551" y="274350"/>
            <a:ext cx="7807325" cy="1143000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Ribosome binding sites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9151" y="1601789"/>
            <a:ext cx="7807325" cy="4319587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The </a:t>
            </a:r>
            <a:r>
              <a:rPr lang="en-GB" altLang="en-US" dirty="0">
                <a:solidFill>
                  <a:srgbClr val="B84700"/>
                </a:solidFill>
              </a:rPr>
              <a:t>ribosome binding site</a:t>
            </a:r>
            <a:r>
              <a:rPr lang="en-GB" altLang="en-US" dirty="0"/>
              <a:t> (RBS) determines, in part, the </a:t>
            </a:r>
            <a:r>
              <a:rPr lang="en-GB" altLang="en-US" dirty="0">
                <a:solidFill>
                  <a:srgbClr val="B84700"/>
                </a:solidFill>
              </a:rPr>
              <a:t>efficiency</a:t>
            </a:r>
            <a:r>
              <a:rPr lang="en-GB" altLang="en-US" dirty="0"/>
              <a:t> with which a transcript is translated.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Ribosome binding sites in prokaryotes are </a:t>
            </a:r>
            <a:r>
              <a:rPr lang="en-GB" altLang="en-US" dirty="0">
                <a:solidFill>
                  <a:srgbClr val="B84700"/>
                </a:solidFill>
              </a:rPr>
              <a:t>relatively short, conserved sequences</a:t>
            </a:r>
            <a:r>
              <a:rPr lang="en-GB" altLang="en-US" dirty="0"/>
              <a:t> and have been characterized to some extent.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Eukaryotic ribosome binding sites are more variable and not as well characterized.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They may also not be conserved from one organism to another.</a:t>
            </a:r>
          </a:p>
        </p:txBody>
      </p:sp>
    </p:spTree>
    <p:extLst>
      <p:ext uri="{BB962C8B-B14F-4D97-AF65-F5344CB8AC3E}">
        <p14:creationId xmlns:p14="http://schemas.microsoft.com/office/powerpoint/2010/main" val="2192169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588386" y="237403"/>
            <a:ext cx="7807325" cy="1143000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Characterizing  composition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8386" y="1574079"/>
            <a:ext cx="7807325" cy="4319587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Codon usage</a:t>
            </a:r>
            <a:r>
              <a:rPr lang="en-GB" altLang="en-US"/>
              <a:t> (preferential use of certain codons over others) can be modelled given sufficient data on known genes.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This is part of Glimmer's approach to gene identification.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Gene rich regions of the genome tend to be associated with </a:t>
            </a:r>
            <a:r>
              <a:rPr lang="en-GB" altLang="en-US">
                <a:solidFill>
                  <a:srgbClr val="2323DC"/>
                </a:solidFill>
              </a:rPr>
              <a:t>CpG islands</a:t>
            </a:r>
            <a:r>
              <a:rPr lang="en-GB" altLang="en-US"/>
              <a:t>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Regions high in G+C content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Multiple occurrences of CG dinucleotides.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These can be modelled as well.</a:t>
            </a:r>
          </a:p>
        </p:txBody>
      </p:sp>
    </p:spTree>
    <p:extLst>
      <p:ext uri="{BB962C8B-B14F-4D97-AF65-F5344CB8AC3E}">
        <p14:creationId xmlns:p14="http://schemas.microsoft.com/office/powerpoint/2010/main" val="2529937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6990" y="206521"/>
            <a:ext cx="7808912" cy="1146175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/>
              <a:t>Summary: </a:t>
            </a:r>
            <a:br>
              <a:rPr lang="en-GB" altLang="en-US" b="1" dirty="0"/>
            </a:br>
            <a:r>
              <a:rPr lang="en-GB" altLang="en-US" b="1" dirty="0">
                <a:solidFill>
                  <a:srgbClr val="C00000"/>
                </a:solidFill>
              </a:rPr>
              <a:t>Prokaryote Gene Finding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1440" y="1851171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Prokaryotic coding regions are in one contiguous block known as an open reading frame (ORF).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Identifying an ORF is just the first step in gene finding.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challenge is to discriminate between true coding regions and non-coding ORFs.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Using information from promoter analysis, RBS identification and codon usage can facilitate this process.</a:t>
            </a:r>
          </a:p>
        </p:txBody>
      </p:sp>
    </p:spTree>
    <p:extLst>
      <p:ext uri="{BB962C8B-B14F-4D97-AF65-F5344CB8AC3E}">
        <p14:creationId xmlns:p14="http://schemas.microsoft.com/office/powerpoint/2010/main" val="3471528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75950" y="237405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Coding Regions in Eukaryotes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950" y="1574080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In eukaryotes, the coding regions are not always in one block.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7" y="2759941"/>
            <a:ext cx="8015288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5776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53040" y="560678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Coding Regions in Eukaryotes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80041" y="1881477"/>
            <a:ext cx="8956675" cy="145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>
                <a:solidFill>
                  <a:srgbClr val="000000"/>
                </a:solidFill>
              </a:rPr>
              <a:t>DNA: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>
                <a:solidFill>
                  <a:srgbClr val="2323DC"/>
                </a:solidFill>
              </a:rPr>
              <a:t>ATG-GAA-GAG-CAC-</a:t>
            </a:r>
            <a:r>
              <a:rPr lang="en-GB" altLang="en-US"/>
              <a:t>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>
                <a:solidFill>
                  <a:srgbClr val="FF3333"/>
                </a:solidFill>
              </a:rPr>
              <a:t>*GTTAACACTACGCATACAG*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>
                <a:solidFill>
                  <a:srgbClr val="2323DC"/>
                </a:solidFill>
              </a:rPr>
              <a:t>-CAA-GTC-CGA-TAG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57816" y="3600739"/>
            <a:ext cx="6199187" cy="71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>
                <a:solidFill>
                  <a:srgbClr val="000000"/>
                </a:solidFill>
              </a:rPr>
              <a:t>Protein: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>
                <a:solidFill>
                  <a:srgbClr val="B84700"/>
                </a:solidFill>
              </a:rPr>
              <a:t>MET-GLU-GLU-HIS-GLN-VAL-ARG-Stop</a:t>
            </a:r>
          </a:p>
        </p:txBody>
      </p:sp>
    </p:spTree>
    <p:extLst>
      <p:ext uri="{BB962C8B-B14F-4D97-AF65-F5344CB8AC3E}">
        <p14:creationId xmlns:p14="http://schemas.microsoft.com/office/powerpoint/2010/main" val="2025642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EAC49F36-C506-4278-828C-67002CC0D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B4F08D-3D53-4DBE-9EF7-9E85E34A49E3}" type="slidenum">
              <a:rPr lang="en-US" altLang="en-US" sz="1400"/>
              <a:pPr/>
              <a:t>38</a:t>
            </a:fld>
            <a:endParaRPr lang="en-US" altLang="en-US" sz="1400" dirty="0"/>
          </a:p>
        </p:txBody>
      </p:sp>
      <p:pic>
        <p:nvPicPr>
          <p:cNvPr id="6" name="Picture 2" descr="C:\Users\BTLAB29\Desktop\p0.jpg">
            <a:extLst>
              <a:ext uri="{FF2B5EF4-FFF2-40B4-BE49-F238E27FC236}">
                <a16:creationId xmlns:a16="http://schemas.microsoft.com/office/drawing/2014/main" id="{18AB86ED-EDE3-4E9D-A173-632D21C1BA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1564" y="-49080"/>
            <a:ext cx="9199418" cy="69070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53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22132" y="329768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Gene Finders in Eukaryotes</a:t>
            </a:r>
            <a:r>
              <a:rPr lang="en-GB" altLang="en-US" b="1" dirty="0">
                <a:solidFill>
                  <a:srgbClr val="00B050"/>
                </a:solidFill>
              </a:rPr>
              <a:t>*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132" y="1666443"/>
            <a:ext cx="10652268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Tools for finding genes in eukaryotes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B84700"/>
                </a:solidFill>
              </a:rPr>
              <a:t>Genie</a:t>
            </a:r>
            <a:r>
              <a:rPr lang="en-GB" altLang="en-US" dirty="0"/>
              <a:t> uses information from known genes to guess what regions of the genome are likely to contain new genes. 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err="1">
                <a:solidFill>
                  <a:srgbClr val="B84700"/>
                </a:solidFill>
              </a:rPr>
              <a:t>Fgenes</a:t>
            </a:r>
            <a:r>
              <a:rPr lang="en-GB" altLang="en-US" dirty="0"/>
              <a:t> is very good at finding exons and reasonably accurate at determining gene structure.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err="1">
                <a:solidFill>
                  <a:srgbClr val="B84700"/>
                </a:solidFill>
              </a:rPr>
              <a:t>Genscan</a:t>
            </a:r>
            <a:r>
              <a:rPr lang="en-GB" altLang="en-US" dirty="0"/>
              <a:t> is one of the most sophisticated and most accurate.</a:t>
            </a:r>
          </a:p>
          <a:p>
            <a:pPr marL="457200" lvl="1" indent="-45720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b="1" dirty="0">
              <a:solidFill>
                <a:srgbClr val="00B050"/>
              </a:solidFill>
            </a:endParaRPr>
          </a:p>
          <a:p>
            <a:pPr marL="457200" lvl="1" indent="-45720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b="1" dirty="0">
              <a:solidFill>
                <a:srgbClr val="00B050"/>
              </a:solidFill>
            </a:endParaRPr>
          </a:p>
          <a:p>
            <a:pPr marL="457200" lvl="1" indent="-45720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dirty="0">
                <a:solidFill>
                  <a:srgbClr val="00B050"/>
                </a:solidFill>
              </a:rPr>
              <a:t>*Few more softwares in this category we have already discussed during the classes</a:t>
            </a:r>
          </a:p>
        </p:txBody>
      </p:sp>
    </p:spTree>
    <p:extLst>
      <p:ext uri="{BB962C8B-B14F-4D97-AF65-F5344CB8AC3E}">
        <p14:creationId xmlns:p14="http://schemas.microsoft.com/office/powerpoint/2010/main" val="19709381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6094" y="1047607"/>
            <a:ext cx="11067905" cy="4854429"/>
          </a:xfrm>
          <a:ln/>
        </p:spPr>
        <p:txBody>
          <a:bodyPr/>
          <a:lstStyle/>
          <a:p>
            <a:pPr marL="0" indent="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3600" b="1" dirty="0">
                <a:solidFill>
                  <a:srgbClr val="C00000"/>
                </a:solidFill>
              </a:rPr>
              <a:t>Defining the Gene</a:t>
            </a:r>
          </a:p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What is the </a:t>
            </a:r>
            <a:r>
              <a:rPr lang="en-GB" altLang="en-US" dirty="0">
                <a:solidFill>
                  <a:srgbClr val="B84700"/>
                </a:solidFill>
              </a:rPr>
              <a:t>unit</a:t>
            </a:r>
            <a:r>
              <a:rPr lang="en-GB" altLang="en-US" dirty="0"/>
              <a:t> we call a </a:t>
            </a:r>
            <a:r>
              <a:rPr lang="en-GB" altLang="en-US" dirty="0">
                <a:solidFill>
                  <a:srgbClr val="B84700"/>
                </a:solidFill>
              </a:rPr>
              <a:t>gene</a:t>
            </a:r>
            <a:r>
              <a:rPr lang="en-GB" altLang="en-US" dirty="0"/>
              <a:t>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 </a:t>
            </a:r>
            <a:r>
              <a:rPr lang="en-GB" altLang="en-US" dirty="0">
                <a:solidFill>
                  <a:srgbClr val="B84700"/>
                </a:solidFill>
              </a:rPr>
              <a:t>region of the genome</a:t>
            </a:r>
            <a:r>
              <a:rPr lang="en-GB" altLang="en-US" dirty="0"/>
              <a:t> that codes for a </a:t>
            </a:r>
            <a:r>
              <a:rPr lang="en-GB" altLang="en-US" dirty="0">
                <a:solidFill>
                  <a:srgbClr val="B84700"/>
                </a:solidFill>
              </a:rPr>
              <a:t>functional component</a:t>
            </a:r>
            <a:r>
              <a:rPr lang="en-GB" altLang="en-US" dirty="0"/>
              <a:t> such as an RNA or protein.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We'll focus on protein-coding genes for the remainder of this session.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 </a:t>
            </a:r>
            <a:r>
              <a:rPr lang="en-GB" altLang="en-US" dirty="0">
                <a:solidFill>
                  <a:srgbClr val="B84700"/>
                </a:solidFill>
              </a:rPr>
              <a:t>gene</a:t>
            </a:r>
            <a:r>
              <a:rPr lang="en-GB" altLang="en-US" dirty="0"/>
              <a:t> can be further divided into </a:t>
            </a:r>
            <a:r>
              <a:rPr lang="en-GB" altLang="en-US" dirty="0">
                <a:solidFill>
                  <a:srgbClr val="B84700"/>
                </a:solidFill>
              </a:rPr>
              <a:t>sequence elements</a:t>
            </a:r>
            <a:r>
              <a:rPr lang="en-GB" altLang="en-US" dirty="0"/>
              <a:t> with specific functions.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Genes are </a:t>
            </a:r>
            <a:r>
              <a:rPr lang="en-GB" altLang="en-US" dirty="0">
                <a:solidFill>
                  <a:srgbClr val="B84700"/>
                </a:solidFill>
              </a:rPr>
              <a:t>regulated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B84700"/>
                </a:solidFill>
              </a:rPr>
              <a:t>expressed</a:t>
            </a:r>
            <a:r>
              <a:rPr lang="en-GB" altLang="en-US" dirty="0"/>
              <a:t> as a result of </a:t>
            </a:r>
            <a:r>
              <a:rPr lang="en-GB" altLang="en-US" dirty="0">
                <a:solidFill>
                  <a:srgbClr val="B84700"/>
                </a:solidFill>
              </a:rPr>
              <a:t>interactions</a:t>
            </a:r>
            <a:r>
              <a:rPr lang="en-GB" altLang="en-US" dirty="0"/>
              <a:t> between </a:t>
            </a:r>
            <a:r>
              <a:rPr lang="en-GB" altLang="en-US" dirty="0">
                <a:solidFill>
                  <a:srgbClr val="B84700"/>
                </a:solidFill>
              </a:rPr>
              <a:t>sequence elements</a:t>
            </a:r>
            <a:r>
              <a:rPr lang="en-GB" altLang="en-US" dirty="0"/>
              <a:t> and the </a:t>
            </a:r>
            <a:r>
              <a:rPr lang="en-GB" altLang="en-US" dirty="0">
                <a:solidFill>
                  <a:srgbClr val="B84700"/>
                </a:solidFill>
              </a:rPr>
              <a:t>products of other genes</a:t>
            </a:r>
            <a:r>
              <a:rPr lang="en-GB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459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588386" y="218932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0" dirty="0">
                <a:solidFill>
                  <a:srgbClr val="C00000"/>
                </a:solidFill>
              </a:rPr>
              <a:t>Genie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3624" y="1325419"/>
            <a:ext cx="7808913" cy="4545013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2323DC"/>
                </a:solidFill>
              </a:rPr>
              <a:t>Approach</a:t>
            </a:r>
            <a:r>
              <a:rPr lang="en-GB" altLang="en-US"/>
              <a:t>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Apply a pre-built </a:t>
            </a:r>
            <a:r>
              <a:rPr lang="en-GB" altLang="en-US">
                <a:solidFill>
                  <a:srgbClr val="B84700"/>
                </a:solidFill>
              </a:rPr>
              <a:t>Generalized Hidden Markov Model</a:t>
            </a:r>
            <a:r>
              <a:rPr lang="en-GB" altLang="en-US"/>
              <a:t> (GHMM) of the canonical eukaryotic (mammalian) gene.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model includes information about: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Average length of exons and introns.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Compositional information about exons and introns.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 neural-net derived model of splice junctions and consensus sequences around splice junctions.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Splice junction information can be further improved by including results of homology searches.</a:t>
            </a:r>
          </a:p>
          <a:p>
            <a:pPr lvl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97777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237405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Genie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574080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Output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Likelihood scores for individual exons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set of exons predicted to be associated with any given coding region.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Information regarding alignment of the predicted coding region to known proteins from homology searching.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Genie is approximately 60-75% accurate on eukaryotic genomes.</a:t>
            </a:r>
          </a:p>
        </p:txBody>
      </p:sp>
    </p:spTree>
    <p:extLst>
      <p:ext uri="{BB962C8B-B14F-4D97-AF65-F5344CB8AC3E}">
        <p14:creationId xmlns:p14="http://schemas.microsoft.com/office/powerpoint/2010/main" val="167853437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16095" y="357478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Genie Example</a:t>
            </a:r>
          </a:p>
        </p:txBody>
      </p:sp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852632" y="1648114"/>
            <a:ext cx="8045450" cy="1568450"/>
            <a:chOff x="572" y="1172"/>
            <a:chExt cx="5068" cy="988"/>
          </a:xfrm>
        </p:grpSpPr>
        <p:pic>
          <p:nvPicPr>
            <p:cNvPr id="399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" y="1172"/>
              <a:ext cx="5068" cy="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692" y="1181"/>
              <a:ext cx="197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16000"/>
                <a:buFont typeface="Times New Roman" panose="02020603050405020304" pitchFamily="18" charset="0"/>
                <a:buNone/>
              </a:pPr>
              <a:r>
                <a:rPr lang="en-GB" altLang="en-US" sz="2800">
                  <a:solidFill>
                    <a:srgbClr val="000000"/>
                  </a:solidFill>
                </a:rPr>
                <a:t>Actual gene structure:</a:t>
              </a:r>
            </a:p>
          </p:txBody>
        </p:sp>
      </p:grp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854220" y="3553114"/>
            <a:ext cx="7897812" cy="1760538"/>
            <a:chOff x="573" y="2372"/>
            <a:chExt cx="4975" cy="1109"/>
          </a:xfrm>
        </p:grpSpPr>
        <p:pic>
          <p:nvPicPr>
            <p:cNvPr id="3994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" y="2372"/>
              <a:ext cx="4975" cy="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729" y="2418"/>
              <a:ext cx="244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16000"/>
                <a:buFont typeface="Times New Roman" panose="02020603050405020304" pitchFamily="18" charset="0"/>
                <a:buNone/>
              </a:pPr>
              <a:r>
                <a:rPr lang="en-GB" altLang="en-US" sz="2800">
                  <a:solidFill>
                    <a:srgbClr val="000000"/>
                  </a:solidFill>
                </a:rPr>
                <a:t>Initial Prediction by Genie: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094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6858" y="551442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Genie Example</a:t>
            </a:r>
          </a:p>
        </p:txBody>
      </p:sp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697345" y="1827791"/>
            <a:ext cx="7913688" cy="1744662"/>
            <a:chOff x="480" y="1163"/>
            <a:chExt cx="4985" cy="1099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163"/>
              <a:ext cx="4985" cy="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609" y="1181"/>
              <a:ext cx="292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16000"/>
                <a:buFont typeface="Times New Roman" panose="02020603050405020304" pitchFamily="18" charset="0"/>
                <a:buNone/>
              </a:pPr>
              <a:r>
                <a:rPr lang="en-GB" altLang="en-US" sz="2800">
                  <a:solidFill>
                    <a:srgbClr val="000000"/>
                  </a:solidFill>
                </a:rPr>
                <a:t>Sequence homology alignments:</a:t>
              </a:r>
            </a:p>
          </p:txBody>
        </p:sp>
      </p:grp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727508" y="3528003"/>
            <a:ext cx="7751762" cy="1511300"/>
            <a:chOff x="499" y="2234"/>
            <a:chExt cx="4883" cy="952"/>
          </a:xfrm>
        </p:grpSpPr>
        <p:pic>
          <p:nvPicPr>
            <p:cNvPr id="4096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" y="2234"/>
              <a:ext cx="4883" cy="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646" y="2234"/>
              <a:ext cx="192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16000"/>
                <a:buFont typeface="Times New Roman" panose="02020603050405020304" pitchFamily="18" charset="0"/>
                <a:buNone/>
              </a:pPr>
              <a:r>
                <a:rPr lang="en-GB" altLang="en-US" sz="2800">
                  <a:solidFill>
                    <a:srgbClr val="000000"/>
                  </a:solidFill>
                </a:rPr>
                <a:t>Corrected prediction: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943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810059" y="431368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Genie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0059" y="1768043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B84700"/>
                </a:solidFill>
              </a:rPr>
              <a:t>Advantages</a:t>
            </a:r>
            <a:r>
              <a:rPr lang="en-GB" altLang="en-US" dirty="0"/>
              <a:t>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Extraneous predicted exons can be eliminated based on evidence from homology searches.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Likelihood scores provided for each predicted exon.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810559" y="1768043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Disadvantages</a:t>
            </a:r>
            <a:r>
              <a:rPr lang="en-GB" altLang="en-US"/>
              <a:t>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No organism-specific training is possible.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Works best on mammalian genomes, not other eukaryotes.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Reliance on homology evidence can result in oversight of novel genes unique to the organism of interest.</a:t>
            </a:r>
          </a:p>
        </p:txBody>
      </p:sp>
    </p:spTree>
    <p:extLst>
      <p:ext uri="{BB962C8B-B14F-4D97-AF65-F5344CB8AC3E}">
        <p14:creationId xmlns:p14="http://schemas.microsoft.com/office/powerpoint/2010/main" val="3122817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autoUpdateAnimBg="0"/>
      <p:bldP spid="419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597622" y="274351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 err="1">
                <a:solidFill>
                  <a:srgbClr val="C00000"/>
                </a:solidFill>
              </a:rPr>
              <a:t>Fgenes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7622" y="1611026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2323DC"/>
                </a:solidFill>
              </a:rPr>
              <a:t>Approach</a:t>
            </a:r>
            <a:r>
              <a:rPr lang="en-GB" altLang="en-US"/>
              <a:t>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Identifies putative exons and introns.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Scores each exon and intron based on composition.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Uses dynamic programming to find the highest scoring path through these exons and introns.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best-scoring path is constrained by several factors including that exons must be in frame with each other and ordered sequentially.</a:t>
            </a:r>
          </a:p>
        </p:txBody>
      </p:sp>
    </p:spTree>
    <p:extLst>
      <p:ext uri="{BB962C8B-B14F-4D97-AF65-F5344CB8AC3E}">
        <p14:creationId xmlns:p14="http://schemas.microsoft.com/office/powerpoint/2010/main" val="10377454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763877" y="505259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 err="1">
                <a:solidFill>
                  <a:srgbClr val="C00000"/>
                </a:solidFill>
              </a:rPr>
              <a:t>Fgenes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3877" y="1841934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Output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Gene structure derived from best path through putative exons and introns.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Alternative structures with high scores.    </a:t>
            </a:r>
          </a:p>
          <a:p>
            <a:pPr lvl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lvl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                                                            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Fgenes is about 70% accurate in most mammalian genomes.</a:t>
            </a:r>
          </a:p>
        </p:txBody>
      </p:sp>
    </p:spTree>
    <p:extLst>
      <p:ext uri="{BB962C8B-B14F-4D97-AF65-F5344CB8AC3E}">
        <p14:creationId xmlns:p14="http://schemas.microsoft.com/office/powerpoint/2010/main" val="208860431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588386" y="449842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 err="1">
                <a:solidFill>
                  <a:srgbClr val="C00000"/>
                </a:solidFill>
              </a:rPr>
              <a:t>Fgenes</a:t>
            </a:r>
            <a:r>
              <a:rPr lang="en-GB" altLang="en-US" b="1" dirty="0">
                <a:solidFill>
                  <a:srgbClr val="C00000"/>
                </a:solidFill>
              </a:rPr>
              <a:t> Example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9" y="1594428"/>
            <a:ext cx="7840663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99537" y="1784929"/>
            <a:ext cx="3165931" cy="40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buClr>
                <a:srgbClr val="000000"/>
              </a:buClr>
              <a:buSzPct val="116000"/>
              <a:buFont typeface="Times New Roman" panose="02020603050405020304" pitchFamily="18" charset="0"/>
              <a:buNone/>
            </a:pPr>
            <a:r>
              <a:rPr lang="en-GB" altLang="en-US" sz="2800"/>
              <a:t>Actual gene structure: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664587" y="3235903"/>
            <a:ext cx="7883525" cy="2141538"/>
            <a:chOff x="471" y="2114"/>
            <a:chExt cx="4966" cy="1349"/>
          </a:xfrm>
        </p:grpSpPr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" y="2188"/>
              <a:ext cx="4966" cy="1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609" y="2114"/>
              <a:ext cx="305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16000"/>
                <a:buFont typeface="Times New Roman" panose="02020603050405020304" pitchFamily="18" charset="0"/>
                <a:buNone/>
              </a:pPr>
              <a:r>
                <a:rPr lang="en-GB" altLang="en-US" sz="2800"/>
                <a:t>Initial predicted exons and scores: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743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606859" y="459078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 err="1">
                <a:solidFill>
                  <a:srgbClr val="C00000"/>
                </a:solidFill>
              </a:rPr>
              <a:t>Fgenes</a:t>
            </a:r>
            <a:r>
              <a:rPr lang="en-GB" altLang="en-US" b="1" dirty="0">
                <a:solidFill>
                  <a:srgbClr val="C00000"/>
                </a:solidFill>
              </a:rPr>
              <a:t> Example</a:t>
            </a:r>
          </a:p>
        </p:txBody>
      </p:sp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624321" y="1589378"/>
            <a:ext cx="8294688" cy="2066925"/>
            <a:chOff x="434" y="1071"/>
            <a:chExt cx="5225" cy="1302"/>
          </a:xfrm>
        </p:grpSpPr>
        <p:pic>
          <p:nvPicPr>
            <p:cNvPr id="460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" y="1071"/>
              <a:ext cx="5225" cy="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600" y="1071"/>
              <a:ext cx="287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16000"/>
                <a:buFont typeface="Times New Roman" panose="02020603050405020304" pitchFamily="18" charset="0"/>
                <a:buNone/>
              </a:pPr>
              <a:r>
                <a:rPr lang="en-GB" altLang="en-US" sz="2800"/>
                <a:t>Initial gene structure prediction:</a:t>
              </a:r>
            </a:p>
          </p:txBody>
        </p:sp>
      </p:grp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565585" y="3245139"/>
            <a:ext cx="8397875" cy="2052638"/>
            <a:chOff x="397" y="2114"/>
            <a:chExt cx="5290" cy="1293"/>
          </a:xfrm>
        </p:grpSpPr>
        <p:pic>
          <p:nvPicPr>
            <p:cNvPr id="460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" y="2123"/>
              <a:ext cx="5290" cy="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563" y="2114"/>
              <a:ext cx="280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4000"/>
                </a:lnSpc>
                <a:buClr>
                  <a:srgbClr val="000000"/>
                </a:buClr>
                <a:buSzPct val="116000"/>
                <a:buFont typeface="Times New Roman" panose="02020603050405020304" pitchFamily="18" charset="0"/>
                <a:buNone/>
              </a:pPr>
              <a:r>
                <a:rPr lang="en-GB" altLang="en-US" sz="2800"/>
                <a:t>Final gene structure prediction: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707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643803" y="505259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 err="1">
                <a:solidFill>
                  <a:srgbClr val="C00000"/>
                </a:solidFill>
              </a:rPr>
              <a:t>Fgenes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803" y="1841934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Advantages</a:t>
            </a:r>
            <a:r>
              <a:rPr lang="en-GB" altLang="en-US"/>
              <a:t>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Alternative gene structures are reported.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Also attempts to identify putative promoter and poly-A sites.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44303" y="1841934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Disadvantages</a:t>
            </a:r>
            <a:r>
              <a:rPr lang="en-GB" altLang="en-US"/>
              <a:t>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User cannot train models.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Only human model-based version is available for unrestricted public use.</a:t>
            </a:r>
          </a:p>
        </p:txBody>
      </p:sp>
    </p:spTree>
    <p:extLst>
      <p:ext uri="{BB962C8B-B14F-4D97-AF65-F5344CB8AC3E}">
        <p14:creationId xmlns:p14="http://schemas.microsoft.com/office/powerpoint/2010/main" val="1960722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utoUpdateAnimBg="0"/>
      <p:bldP spid="471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5186" y="311296"/>
            <a:ext cx="7808912" cy="1146175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Schematic representation of a gene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48410"/>
              </p:ext>
            </p:extLst>
          </p:nvPr>
        </p:nvGraphicFramePr>
        <p:xfrm>
          <a:off x="1964604" y="1269206"/>
          <a:ext cx="7808912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7810560" imgH="4324320" progId="">
                  <p:embed/>
                </p:oleObj>
              </mc:Choice>
              <mc:Fallback>
                <p:oleObj r:id="rId4" imgW="7810560" imgH="4324320" progId="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604" y="1269206"/>
                        <a:ext cx="7808912" cy="431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61280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920895" y="311296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 err="1">
                <a:solidFill>
                  <a:srgbClr val="C00000"/>
                </a:solidFill>
              </a:rPr>
              <a:t>Genscan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0895" y="1647971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2323DC"/>
                </a:solidFill>
              </a:rPr>
              <a:t>Approach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Models for different states (GHMMs)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State 1 and 2: Exons and Introns   </a:t>
            </a:r>
          </a:p>
          <a:p>
            <a:pPr lvl="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Length   </a:t>
            </a:r>
          </a:p>
          <a:p>
            <a:pPr lvl="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Composition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State 3: Splice junctions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Weight matrix based array to identify consensus sequences 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Weight matrix to identify promoters, poly-A signals and other features.</a:t>
            </a:r>
          </a:p>
        </p:txBody>
      </p:sp>
    </p:spTree>
    <p:extLst>
      <p:ext uri="{BB962C8B-B14F-4D97-AF65-F5344CB8AC3E}">
        <p14:creationId xmlns:p14="http://schemas.microsoft.com/office/powerpoint/2010/main" val="18589980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819295" y="283586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 err="1">
                <a:solidFill>
                  <a:srgbClr val="C00000"/>
                </a:solidFill>
              </a:rPr>
              <a:t>Genscan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9295" y="1620261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Output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Gene structure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Promoter site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Translation initiation exon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Internal exons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Terminal exon (translation termination)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Poly-adenylation site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Genscan is 80% accurate on human sequences.</a:t>
            </a:r>
          </a:p>
          <a:p>
            <a:pPr lvl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498752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800822" y="394423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 err="1">
                <a:solidFill>
                  <a:srgbClr val="C00000"/>
                </a:solidFill>
              </a:rPr>
              <a:t>Genscan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0822" y="1731098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Advantages</a:t>
            </a:r>
            <a:r>
              <a:rPr lang="en-GB" altLang="en-US"/>
              <a:t>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Most accurate of available tools.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Excellent at identifying internal and terminal exons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Provides some assistance in identifying putative promoters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801322" y="1731098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B84700"/>
                </a:solidFill>
              </a:rPr>
              <a:t>Disadvantages</a:t>
            </a:r>
            <a:r>
              <a:rPr lang="en-GB" altLang="en-US"/>
              <a:t>: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User cannot train models nor tweak parameters.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Identification of initial exons is weaker than other kinds of exons.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Promoter identification can be mis-leading.</a:t>
            </a:r>
          </a:p>
        </p:txBody>
      </p:sp>
    </p:spTree>
    <p:extLst>
      <p:ext uri="{BB962C8B-B14F-4D97-AF65-F5344CB8AC3E}">
        <p14:creationId xmlns:p14="http://schemas.microsoft.com/office/powerpoint/2010/main" val="814003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  <p:bldP spid="5017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0E59F774-F493-4173-BF0D-62A9D5D88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0B6B10-AB1E-4009-AF2E-93381256DFE1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pic>
        <p:nvPicPr>
          <p:cNvPr id="19459" name="Picture 2" descr="C:\Users\BTLAB29\Desktop\p1.jpg">
            <a:extLst>
              <a:ext uri="{FF2B5EF4-FFF2-40B4-BE49-F238E27FC236}">
                <a16:creationId xmlns:a16="http://schemas.microsoft.com/office/drawing/2014/main" id="{7228E7A6-BCDD-4D34-9881-21701613B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7565" y="136525"/>
            <a:ext cx="7943272" cy="59638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B8186F62-5835-4FF1-825F-9E7CE7C2A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EC227C-F3F9-4C6E-A7F9-9E0660968436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grpSp>
        <p:nvGrpSpPr>
          <p:cNvPr id="20483" name="Group 70">
            <a:extLst>
              <a:ext uri="{FF2B5EF4-FFF2-40B4-BE49-F238E27FC236}">
                <a16:creationId xmlns:a16="http://schemas.microsoft.com/office/drawing/2014/main" id="{2FABAF3B-4CDC-4ACF-A062-4CF184D58F4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114801"/>
            <a:ext cx="8610600" cy="1939925"/>
            <a:chOff x="336" y="3098"/>
            <a:chExt cx="5424" cy="1222"/>
          </a:xfrm>
        </p:grpSpPr>
        <p:sp>
          <p:nvSpPr>
            <p:cNvPr id="20534" name="Line 39">
              <a:extLst>
                <a:ext uri="{FF2B5EF4-FFF2-40B4-BE49-F238E27FC236}">
                  <a16:creationId xmlns:a16="http://schemas.microsoft.com/office/drawing/2014/main" id="{CFF8E21F-34F0-4D10-8796-FDA272B57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722"/>
              <a:ext cx="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40">
              <a:extLst>
                <a:ext uri="{FF2B5EF4-FFF2-40B4-BE49-F238E27FC236}">
                  <a16:creationId xmlns:a16="http://schemas.microsoft.com/office/drawing/2014/main" id="{561E1501-C4E9-4E2D-9AAD-8DDCEADD0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722"/>
              <a:ext cx="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Rectangle 41">
              <a:extLst>
                <a:ext uri="{FF2B5EF4-FFF2-40B4-BE49-F238E27FC236}">
                  <a16:creationId xmlns:a16="http://schemas.microsoft.com/office/drawing/2014/main" id="{C29AF834-936E-4B48-914B-5E8C3E74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482"/>
              <a:ext cx="1680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7" name="Rectangle 42">
              <a:extLst>
                <a:ext uri="{FF2B5EF4-FFF2-40B4-BE49-F238E27FC236}">
                  <a16:creationId xmlns:a16="http://schemas.microsoft.com/office/drawing/2014/main" id="{9039E49C-5864-4E97-96A2-DD9657A1F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82"/>
              <a:ext cx="1680" cy="20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600">
                  <a:latin typeface="Courier New" panose="02070309020205020404" pitchFamily="49" charset="0"/>
                </a:rPr>
                <a:t>GT                AG</a:t>
              </a:r>
              <a:endParaRPr lang="en-US" altLang="en-US" sz="1000">
                <a:latin typeface="Courier New" panose="02070309020205020404" pitchFamily="49" charset="0"/>
              </a:endParaRPr>
            </a:p>
          </p:txBody>
        </p:sp>
        <p:sp>
          <p:nvSpPr>
            <p:cNvPr id="20538" name="Text Box 43">
              <a:extLst>
                <a:ext uri="{FF2B5EF4-FFF2-40B4-BE49-F238E27FC236}">
                  <a16:creationId xmlns:a16="http://schemas.microsoft.com/office/drawing/2014/main" id="{B79972D0-5494-4E9D-B53C-4F94406F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9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exon</a:t>
              </a:r>
            </a:p>
          </p:txBody>
        </p:sp>
        <p:sp>
          <p:nvSpPr>
            <p:cNvPr id="20539" name="Text Box 44">
              <a:extLst>
                <a:ext uri="{FF2B5EF4-FFF2-40B4-BE49-F238E27FC236}">
                  <a16:creationId xmlns:a16="http://schemas.microsoft.com/office/drawing/2014/main" id="{F37153BC-57E1-4F4D-A0A5-0125B220C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4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intron</a:t>
              </a:r>
            </a:p>
          </p:txBody>
        </p:sp>
        <p:sp>
          <p:nvSpPr>
            <p:cNvPr id="20540" name="Text Box 45">
              <a:extLst>
                <a:ext uri="{FF2B5EF4-FFF2-40B4-BE49-F238E27FC236}">
                  <a16:creationId xmlns:a16="http://schemas.microsoft.com/office/drawing/2014/main" id="{1B8F902B-F899-42D0-A2E6-3A5DEEE52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4070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Splice sites</a:t>
              </a:r>
              <a:endParaRPr lang="en-US" altLang="en-US" sz="2000" b="1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41" name="Text Box 46">
              <a:extLst>
                <a:ext uri="{FF2B5EF4-FFF2-40B4-BE49-F238E27FC236}">
                  <a16:creationId xmlns:a16="http://schemas.microsoft.com/office/drawing/2014/main" id="{3BD2421F-58BE-49B7-B208-10529AC76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746"/>
              <a:ext cx="10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</a:rPr>
                <a:t>Donor site</a:t>
              </a:r>
              <a:endParaRPr lang="en-US" altLang="en-US" sz="160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42" name="Text Box 47">
              <a:extLst>
                <a:ext uri="{FF2B5EF4-FFF2-40B4-BE49-F238E27FC236}">
                  <a16:creationId xmlns:a16="http://schemas.microsoft.com/office/drawing/2014/main" id="{1CD0A592-5C2B-4283-99F8-71F9DFA39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" y="3722"/>
              <a:ext cx="8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imes New Roman" panose="02020603050405020304" pitchFamily="18" charset="0"/>
                </a:rPr>
                <a:t>Acceptor</a:t>
              </a:r>
              <a:r>
                <a:rPr lang="en-US" altLang="en-US" sz="1600">
                  <a:solidFill>
                    <a:srgbClr val="00FF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1600">
                  <a:latin typeface="Times New Roman" panose="02020603050405020304" pitchFamily="18" charset="0"/>
                </a:rPr>
                <a:t>site</a:t>
              </a:r>
              <a:endParaRPr lang="en-US" altLang="en-US" sz="160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43" name="AutoShape 48">
              <a:extLst>
                <a:ext uri="{FF2B5EF4-FFF2-40B4-BE49-F238E27FC236}">
                  <a16:creationId xmlns:a16="http://schemas.microsoft.com/office/drawing/2014/main" id="{3CD4063A-E88F-4264-85DA-99A91F76FA9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050" y="3308"/>
              <a:ext cx="108" cy="1344"/>
            </a:xfrm>
            <a:prstGeom prst="rightBrace">
              <a:avLst>
                <a:gd name="adj1" fmla="val 1037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0484" name="Rectangle 49">
            <a:extLst>
              <a:ext uri="{FF2B5EF4-FFF2-40B4-BE49-F238E27FC236}">
                <a16:creationId xmlns:a16="http://schemas.microsoft.com/office/drawing/2014/main" id="{04B8FA66-9FC8-4C2C-81E5-6BA0B4B2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Signals:  Pre-mRNA Splicing</a:t>
            </a:r>
            <a:endParaRPr lang="en-US" alt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485" name="Group 69">
            <a:extLst>
              <a:ext uri="{FF2B5EF4-FFF2-40B4-BE49-F238E27FC236}">
                <a16:creationId xmlns:a16="http://schemas.microsoft.com/office/drawing/2014/main" id="{719EAB10-2CFE-407F-808B-219A3A0E6DE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6800"/>
            <a:ext cx="8432800" cy="2992438"/>
            <a:chOff x="192" y="986"/>
            <a:chExt cx="5312" cy="1885"/>
          </a:xfrm>
        </p:grpSpPr>
        <p:grpSp>
          <p:nvGrpSpPr>
            <p:cNvPr id="20487" name="Group 2">
              <a:extLst>
                <a:ext uri="{FF2B5EF4-FFF2-40B4-BE49-F238E27FC236}">
                  <a16:creationId xmlns:a16="http://schemas.microsoft.com/office/drawing/2014/main" id="{783CC655-07F4-419E-AC55-4BF5CCEEC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388"/>
              <a:ext cx="5312" cy="483"/>
              <a:chOff x="192" y="2388"/>
              <a:chExt cx="5312" cy="483"/>
            </a:xfrm>
          </p:grpSpPr>
          <p:sp>
            <p:nvSpPr>
              <p:cNvPr id="20528" name="AutoShape 3">
                <a:extLst>
                  <a:ext uri="{FF2B5EF4-FFF2-40B4-BE49-F238E27FC236}">
                    <a16:creationId xmlns:a16="http://schemas.microsoft.com/office/drawing/2014/main" id="{AD147E03-0BCC-44FF-AE28-5C72CCE18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2424"/>
                <a:ext cx="384" cy="144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9" name="Text Box 4">
                <a:extLst>
                  <a:ext uri="{FF2B5EF4-FFF2-40B4-BE49-F238E27FC236}">
                    <a16:creationId xmlns:a16="http://schemas.microsoft.com/office/drawing/2014/main" id="{9B8D0B4E-7623-41FE-A83D-6B1E12A96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388"/>
                <a:ext cx="14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Times New Roman" panose="02020603050405020304" pitchFamily="18" charset="0"/>
                  </a:rPr>
                  <a:t>Translation</a:t>
                </a:r>
              </a:p>
            </p:txBody>
          </p:sp>
          <p:sp>
            <p:nvSpPr>
              <p:cNvPr id="20530" name="Text Box 5">
                <a:extLst>
                  <a:ext uri="{FF2B5EF4-FFF2-40B4-BE49-F238E27FC236}">
                    <a16:creationId xmlns:a16="http://schemas.microsoft.com/office/drawing/2014/main" id="{E81433A1-9097-4CD7-BAB5-D04BF2D43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640"/>
                <a:ext cx="10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Protein</a:t>
                </a:r>
              </a:p>
            </p:txBody>
          </p:sp>
          <p:sp>
            <p:nvSpPr>
              <p:cNvPr id="20531" name="Rectangle 6">
                <a:extLst>
                  <a:ext uri="{FF2B5EF4-FFF2-40B4-BE49-F238E27FC236}">
                    <a16:creationId xmlns:a16="http://schemas.microsoft.com/office/drawing/2014/main" id="{1248F106-1F24-499B-AE53-7C3E5E85C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2640"/>
                <a:ext cx="832" cy="10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2" name="Rectangle 7">
                <a:extLst>
                  <a:ext uri="{FF2B5EF4-FFF2-40B4-BE49-F238E27FC236}">
                    <a16:creationId xmlns:a16="http://schemas.microsoft.com/office/drawing/2014/main" id="{3DF6E908-8879-4F09-8765-6E5AC809E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448" cy="10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3" name="Rectangle 8">
                <a:extLst>
                  <a:ext uri="{FF2B5EF4-FFF2-40B4-BE49-F238E27FC236}">
                    <a16:creationId xmlns:a16="http://schemas.microsoft.com/office/drawing/2014/main" id="{2C7E5AB0-E19B-4486-99AE-8ADB2EF98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2640"/>
                <a:ext cx="192" cy="10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0488" name="Group 9">
              <a:extLst>
                <a:ext uri="{FF2B5EF4-FFF2-40B4-BE49-F238E27FC236}">
                  <a16:creationId xmlns:a16="http://schemas.microsoft.com/office/drawing/2014/main" id="{39BA9A85-BBB5-4131-BDA2-329066877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5312" cy="519"/>
              <a:chOff x="192" y="1920"/>
              <a:chExt cx="5312" cy="519"/>
            </a:xfrm>
          </p:grpSpPr>
          <p:sp>
            <p:nvSpPr>
              <p:cNvPr id="20518" name="Text Box 10">
                <a:extLst>
                  <a:ext uri="{FF2B5EF4-FFF2-40B4-BE49-F238E27FC236}">
                    <a16:creationId xmlns:a16="http://schemas.microsoft.com/office/drawing/2014/main" id="{B8FE1CD4-F56F-435C-A2D6-4A893C473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920"/>
                <a:ext cx="14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Times New Roman" panose="02020603050405020304" pitchFamily="18" charset="0"/>
                  </a:rPr>
                  <a:t>Splicing</a:t>
                </a:r>
              </a:p>
            </p:txBody>
          </p:sp>
          <p:sp>
            <p:nvSpPr>
              <p:cNvPr id="20519" name="AutoShape 11">
                <a:extLst>
                  <a:ext uri="{FF2B5EF4-FFF2-40B4-BE49-F238E27FC236}">
                    <a16:creationId xmlns:a16="http://schemas.microsoft.com/office/drawing/2014/main" id="{8FBF0CEE-80CE-428C-97EF-B5251AC9B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1956"/>
                <a:ext cx="384" cy="144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0" name="Rectangle 12">
                <a:extLst>
                  <a:ext uri="{FF2B5EF4-FFF2-40B4-BE49-F238E27FC236}">
                    <a16:creationId xmlns:a16="http://schemas.microsoft.com/office/drawing/2014/main" id="{B064CF55-1D15-4CF2-91B9-41BB9517B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2269"/>
                <a:ext cx="121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1" name="Rectangle 13">
                <a:extLst>
                  <a:ext uri="{FF2B5EF4-FFF2-40B4-BE49-F238E27FC236}">
                    <a16:creationId xmlns:a16="http://schemas.microsoft.com/office/drawing/2014/main" id="{4F6BD3BE-DAE0-4EFA-83DD-930CDF7A3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269"/>
                <a:ext cx="448" cy="1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2" name="Rectangle 14">
                <a:extLst>
                  <a:ext uri="{FF2B5EF4-FFF2-40B4-BE49-F238E27FC236}">
                    <a16:creationId xmlns:a16="http://schemas.microsoft.com/office/drawing/2014/main" id="{E46CB77D-784B-4B2C-AFFF-0F974888D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2269"/>
                <a:ext cx="51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3" name="Text Box 15">
                <a:extLst>
                  <a:ext uri="{FF2B5EF4-FFF2-40B4-BE49-F238E27FC236}">
                    <a16:creationId xmlns:a16="http://schemas.microsoft.com/office/drawing/2014/main" id="{21BBE0AA-17DB-4761-B3E9-870E54902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208"/>
                <a:ext cx="10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mRNA</a:t>
                </a:r>
              </a:p>
            </p:txBody>
          </p:sp>
          <p:sp>
            <p:nvSpPr>
              <p:cNvPr id="20524" name="Text Box 16">
                <a:extLst>
                  <a:ext uri="{FF2B5EF4-FFF2-40B4-BE49-F238E27FC236}">
                    <a16:creationId xmlns:a16="http://schemas.microsoft.com/office/drawing/2014/main" id="{E6B77A85-052C-4552-B828-7A552EB27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4" y="2228"/>
                <a:ext cx="5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Cap-</a:t>
                </a:r>
              </a:p>
            </p:txBody>
          </p:sp>
          <p:sp>
            <p:nvSpPr>
              <p:cNvPr id="20525" name="Text Box 17">
                <a:extLst>
                  <a:ext uri="{FF2B5EF4-FFF2-40B4-BE49-F238E27FC236}">
                    <a16:creationId xmlns:a16="http://schemas.microsoft.com/office/drawing/2014/main" id="{E4859104-BC33-4394-85D1-AF50779FB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2" y="2227"/>
                <a:ext cx="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-</a:t>
                </a:r>
                <a:r>
                  <a:rPr lang="en-US" altLang="en-US" sz="1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Poly(A)</a:t>
                </a:r>
              </a:p>
            </p:txBody>
          </p:sp>
          <p:sp>
            <p:nvSpPr>
              <p:cNvPr id="20526" name="Line 18">
                <a:extLst>
                  <a:ext uri="{FF2B5EF4-FFF2-40B4-BE49-F238E27FC236}">
                    <a16:creationId xmlns:a16="http://schemas.microsoft.com/office/drawing/2014/main" id="{75CAC57A-4A4D-4DCC-B385-DE3BD423E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4" y="2269"/>
                <a:ext cx="0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7" name="Line 19">
                <a:extLst>
                  <a:ext uri="{FF2B5EF4-FFF2-40B4-BE49-F238E27FC236}">
                    <a16:creationId xmlns:a16="http://schemas.microsoft.com/office/drawing/2014/main" id="{C64D77A1-F744-47EC-A469-41B20E431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2269"/>
                <a:ext cx="0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9" name="Group 20">
              <a:extLst>
                <a:ext uri="{FF2B5EF4-FFF2-40B4-BE49-F238E27FC236}">
                  <a16:creationId xmlns:a16="http://schemas.microsoft.com/office/drawing/2014/main" id="{7761BD75-7ED2-477C-A3B5-AEAAB5FDA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344"/>
              <a:ext cx="5232" cy="519"/>
              <a:chOff x="192" y="1344"/>
              <a:chExt cx="5232" cy="519"/>
            </a:xfrm>
          </p:grpSpPr>
          <p:sp>
            <p:nvSpPr>
              <p:cNvPr id="20505" name="Line 21">
                <a:extLst>
                  <a:ext uri="{FF2B5EF4-FFF2-40B4-BE49-F238E27FC236}">
                    <a16:creationId xmlns:a16="http://schemas.microsoft.com/office/drawing/2014/main" id="{B81FA7F6-C823-4E36-9D44-872C55134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693"/>
                <a:ext cx="0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06" name="Group 22">
                <a:extLst>
                  <a:ext uri="{FF2B5EF4-FFF2-40B4-BE49-F238E27FC236}">
                    <a16:creationId xmlns:a16="http://schemas.microsoft.com/office/drawing/2014/main" id="{BE8629FF-871A-4AAB-BB2B-0C7335D1B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1344"/>
                <a:ext cx="5232" cy="519"/>
                <a:chOff x="192" y="1344"/>
                <a:chExt cx="5232" cy="519"/>
              </a:xfrm>
            </p:grpSpPr>
            <p:sp>
              <p:nvSpPr>
                <p:cNvPr id="20507" name="AutoShape 23">
                  <a:extLst>
                    <a:ext uri="{FF2B5EF4-FFF2-40B4-BE49-F238E27FC236}">
                      <a16:creationId xmlns:a16="http://schemas.microsoft.com/office/drawing/2014/main" id="{A41B78C3-BB99-49CD-A537-8B13557662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0" y="1452"/>
                  <a:ext cx="384" cy="144"/>
                </a:xfrm>
                <a:prstGeom prst="downArrow">
                  <a:avLst>
                    <a:gd name="adj1" fmla="val 50000"/>
                    <a:gd name="adj2" fmla="val 25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08" name="Rectangle 24">
                  <a:extLst>
                    <a:ext uri="{FF2B5EF4-FFF2-40B4-BE49-F238E27FC236}">
                      <a16:creationId xmlns:a16="http://schemas.microsoft.com/office/drawing/2014/main" id="{6E2E5F4E-AB4D-4A3E-9E63-E450AE456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6" y="1693"/>
                  <a:ext cx="1216" cy="10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09" name="Rectangle 25">
                  <a:extLst>
                    <a:ext uri="{FF2B5EF4-FFF2-40B4-BE49-F238E27FC236}">
                      <a16:creationId xmlns:a16="http://schemas.microsoft.com/office/drawing/2014/main" id="{415F5719-33FE-45DA-B8D0-A236E3C11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693"/>
                  <a:ext cx="512" cy="10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0" name="Rectangle 26">
                  <a:extLst>
                    <a:ext uri="{FF2B5EF4-FFF2-40B4-BE49-F238E27FC236}">
                      <a16:creationId xmlns:a16="http://schemas.microsoft.com/office/drawing/2014/main" id="{01A9B634-C9BD-44D7-B7AB-60F4337AB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2" y="1693"/>
                  <a:ext cx="448" cy="108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1" name="Rectangle 27">
                  <a:extLst>
                    <a:ext uri="{FF2B5EF4-FFF2-40B4-BE49-F238E27FC236}">
                      <a16:creationId xmlns:a16="http://schemas.microsoft.com/office/drawing/2014/main" id="{F89EAB42-256E-4EF2-9407-484D3BC9F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1693"/>
                  <a:ext cx="320" cy="108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2" name="Rectangle 28">
                  <a:extLst>
                    <a:ext uri="{FF2B5EF4-FFF2-40B4-BE49-F238E27FC236}">
                      <a16:creationId xmlns:a16="http://schemas.microsoft.com/office/drawing/2014/main" id="{CF97B94F-B5B6-4C0F-B09E-3C206776D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0" y="1693"/>
                  <a:ext cx="384" cy="108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0513" name="Text Box 29">
                  <a:extLst>
                    <a:ext uri="{FF2B5EF4-FFF2-40B4-BE49-F238E27FC236}">
                      <a16:creationId xmlns:a16="http://schemas.microsoft.com/office/drawing/2014/main" id="{9383611D-A84B-4636-AA4B-3606AB2691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344"/>
                  <a:ext cx="124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>
                      <a:latin typeface="Times New Roman" panose="02020603050405020304" pitchFamily="18" charset="0"/>
                    </a:rPr>
                    <a:t>Transcription</a:t>
                  </a:r>
                </a:p>
              </p:txBody>
            </p:sp>
            <p:sp>
              <p:nvSpPr>
                <p:cNvPr id="20514" name="Text Box 30">
                  <a:extLst>
                    <a:ext uri="{FF2B5EF4-FFF2-40B4-BE49-F238E27FC236}">
                      <a16:creationId xmlns:a16="http://schemas.microsoft.com/office/drawing/2014/main" id="{69E59F12-4F57-483C-843E-62DD8794E0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1632"/>
                  <a:ext cx="10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pre-mRNA</a:t>
                  </a:r>
                </a:p>
              </p:txBody>
            </p:sp>
            <p:sp>
              <p:nvSpPr>
                <p:cNvPr id="20515" name="Text Box 31">
                  <a:extLst>
                    <a:ext uri="{FF2B5EF4-FFF2-40B4-BE49-F238E27FC236}">
                      <a16:creationId xmlns:a16="http://schemas.microsoft.com/office/drawing/2014/main" id="{0CA30ACE-A720-41B4-828E-815B4370E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51"/>
                  <a:ext cx="5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Cap</a:t>
                  </a:r>
                  <a:r>
                    <a:rPr lang="en-US" altLang="en-US" sz="1400" b="1">
                      <a:latin typeface="Times New Roman" panose="02020603050405020304" pitchFamily="18" charset="0"/>
                    </a:rPr>
                    <a:t>-</a:t>
                  </a:r>
                </a:p>
              </p:txBody>
            </p:sp>
            <p:sp>
              <p:nvSpPr>
                <p:cNvPr id="20516" name="Text Box 32">
                  <a:extLst>
                    <a:ext uri="{FF2B5EF4-FFF2-40B4-BE49-F238E27FC236}">
                      <a16:creationId xmlns:a16="http://schemas.microsoft.com/office/drawing/2014/main" id="{6B39D70F-94CB-432A-9762-D61D4C655C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0" y="1651"/>
                  <a:ext cx="70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400" b="1">
                      <a:latin typeface="Times New Roman" panose="02020603050405020304" pitchFamily="18" charset="0"/>
                    </a:rPr>
                    <a:t>-</a:t>
                  </a:r>
                  <a:r>
                    <a:rPr lang="en-US" altLang="en-US" sz="1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Poly(A)</a:t>
                  </a:r>
                </a:p>
              </p:txBody>
            </p:sp>
            <p:sp>
              <p:nvSpPr>
                <p:cNvPr id="20517" name="Line 33">
                  <a:extLst>
                    <a:ext uri="{FF2B5EF4-FFF2-40B4-BE49-F238E27FC236}">
                      <a16:creationId xmlns:a16="http://schemas.microsoft.com/office/drawing/2014/main" id="{A6B7E60A-F978-49D3-A633-433E6BCE0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693"/>
                  <a:ext cx="0" cy="1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490" name="Group 35">
              <a:extLst>
                <a:ext uri="{FF2B5EF4-FFF2-40B4-BE49-F238E27FC236}">
                  <a16:creationId xmlns:a16="http://schemas.microsoft.com/office/drawing/2014/main" id="{BFA5C12A-A03A-4E0B-BC5F-67FD1E95C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274"/>
              <a:ext cx="2112" cy="108"/>
              <a:chOff x="2304" y="1200"/>
              <a:chExt cx="2112" cy="108"/>
            </a:xfrm>
          </p:grpSpPr>
          <p:sp>
            <p:nvSpPr>
              <p:cNvPr id="20503" name="Line 36">
                <a:extLst>
                  <a:ext uri="{FF2B5EF4-FFF2-40B4-BE49-F238E27FC236}">
                    <a16:creationId xmlns:a16="http://schemas.microsoft.com/office/drawing/2014/main" id="{244FF9DC-2230-40AB-9ABF-20FB31BD1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200"/>
                <a:ext cx="0" cy="10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4" name="Line 37">
                <a:extLst>
                  <a:ext uri="{FF2B5EF4-FFF2-40B4-BE49-F238E27FC236}">
                    <a16:creationId xmlns:a16="http://schemas.microsoft.com/office/drawing/2014/main" id="{3CD5F43A-2146-4F8B-8150-3C232BF91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200"/>
                <a:ext cx="0" cy="10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1" name="Rectangle 50">
              <a:extLst>
                <a:ext uri="{FF2B5EF4-FFF2-40B4-BE49-F238E27FC236}">
                  <a16:creationId xmlns:a16="http://schemas.microsoft.com/office/drawing/2014/main" id="{8F166199-5BC1-4FA2-9515-2C03FB2E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1274"/>
              <a:ext cx="1216" cy="1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2" name="Rectangle 51">
              <a:extLst>
                <a:ext uri="{FF2B5EF4-FFF2-40B4-BE49-F238E27FC236}">
                  <a16:creationId xmlns:a16="http://schemas.microsoft.com/office/drawing/2014/main" id="{305F2C48-720B-4632-8E44-6C5EB5A31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274"/>
              <a:ext cx="704" cy="1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3" name="Rectangle 52">
              <a:extLst>
                <a:ext uri="{FF2B5EF4-FFF2-40B4-BE49-F238E27FC236}">
                  <a16:creationId xmlns:a16="http://schemas.microsoft.com/office/drawing/2014/main" id="{638317B9-5015-428F-8514-0BFD49971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274"/>
              <a:ext cx="448" cy="1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4" name="Rectangle 53">
              <a:extLst>
                <a:ext uri="{FF2B5EF4-FFF2-40B4-BE49-F238E27FC236}">
                  <a16:creationId xmlns:a16="http://schemas.microsoft.com/office/drawing/2014/main" id="{6E3191EA-ABC9-49E2-9C8C-F39DB49B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74"/>
              <a:ext cx="320" cy="10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Rectangle 54">
              <a:extLst>
                <a:ext uri="{FF2B5EF4-FFF2-40B4-BE49-F238E27FC236}">
                  <a16:creationId xmlns:a16="http://schemas.microsoft.com/office/drawing/2014/main" id="{264CA089-410E-4E82-B465-81071506E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74"/>
              <a:ext cx="384" cy="10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6" name="Rectangle 55">
              <a:extLst>
                <a:ext uri="{FF2B5EF4-FFF2-40B4-BE49-F238E27FC236}">
                  <a16:creationId xmlns:a16="http://schemas.microsoft.com/office/drawing/2014/main" id="{2E09F6D8-A444-4B38-B230-343C9EC2DD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80" y="1274"/>
              <a:ext cx="576" cy="10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7" name="Rectangle 56">
              <a:extLst>
                <a:ext uri="{FF2B5EF4-FFF2-40B4-BE49-F238E27FC236}">
                  <a16:creationId xmlns:a16="http://schemas.microsoft.com/office/drawing/2014/main" id="{8109A5DF-F351-4D8A-9C59-E7ED2985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1274"/>
              <a:ext cx="576" cy="10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8" name="Text Box 57">
              <a:extLst>
                <a:ext uri="{FF2B5EF4-FFF2-40B4-BE49-F238E27FC236}">
                  <a16:creationId xmlns:a16="http://schemas.microsoft.com/office/drawing/2014/main" id="{31BE0F84-5A92-4D39-8ECF-6F845E54D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202"/>
              <a:ext cx="1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Genomic DNA</a:t>
              </a:r>
            </a:p>
          </p:txBody>
        </p:sp>
        <p:sp>
          <p:nvSpPr>
            <p:cNvPr id="20499" name="Text Box 58">
              <a:extLst>
                <a:ext uri="{FF2B5EF4-FFF2-40B4-BE49-F238E27FC236}">
                  <a16:creationId xmlns:a16="http://schemas.microsoft.com/office/drawing/2014/main" id="{86C7633B-5942-46CB-BBB7-5F0114542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" y="986"/>
              <a:ext cx="10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Start codon</a:t>
              </a:r>
            </a:p>
          </p:txBody>
        </p:sp>
        <p:sp>
          <p:nvSpPr>
            <p:cNvPr id="20500" name="Text Box 59">
              <a:extLst>
                <a:ext uri="{FF2B5EF4-FFF2-40B4-BE49-F238E27FC236}">
                  <a16:creationId xmlns:a16="http://schemas.microsoft.com/office/drawing/2014/main" id="{CF8762F3-3B15-4579-BF3E-6E21ED2B1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986"/>
              <a:ext cx="10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Stop codon</a:t>
              </a:r>
            </a:p>
          </p:txBody>
        </p:sp>
        <p:sp>
          <p:nvSpPr>
            <p:cNvPr id="20501" name="Line 60">
              <a:extLst>
                <a:ext uri="{FF2B5EF4-FFF2-40B4-BE49-F238E27FC236}">
                  <a16:creationId xmlns:a16="http://schemas.microsoft.com/office/drawing/2014/main" id="{0D6AA0BA-5749-415C-B5BC-60C14CB5E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166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2" name="Line 61">
              <a:extLst>
                <a:ext uri="{FF2B5EF4-FFF2-40B4-BE49-F238E27FC236}">
                  <a16:creationId xmlns:a16="http://schemas.microsoft.com/office/drawing/2014/main" id="{10A475E9-D43C-416C-8487-0D59A9003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166"/>
              <a:ext cx="0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486" name="Rectangle 67">
            <a:extLst>
              <a:ext uri="{FF2B5EF4-FFF2-40B4-BE49-F238E27FC236}">
                <a16:creationId xmlns:a16="http://schemas.microsoft.com/office/drawing/2014/main" id="{D6656004-F55E-40EC-A5AE-52F2B363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913" y="-141288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A25FBAD4-86DB-4454-8AD0-0340D8FD0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A37CA0-B03B-4163-B4A0-9300B2250630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425CC1-9AAB-4A86-AA81-A5DCC3C3E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Brendel - Spliced Alignment I:</a:t>
            </a:r>
            <a:endParaRPr lang="en-US" alt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cDNA or EST probes</a:t>
            </a:r>
            <a:endParaRPr lang="en-US" alt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98581A8E-68ED-4A46-9FD7-7AA8549BB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</a:endParaRPr>
          </a:p>
        </p:txBody>
      </p:sp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002DD18D-D141-4734-B2E4-0CF743807BC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05000"/>
            <a:ext cx="8432800" cy="2133600"/>
            <a:chOff x="288" y="1872"/>
            <a:chExt cx="5312" cy="1344"/>
          </a:xfrm>
        </p:grpSpPr>
        <p:sp>
          <p:nvSpPr>
            <p:cNvPr id="21512" name="Line 11">
              <a:extLst>
                <a:ext uri="{FF2B5EF4-FFF2-40B4-BE49-F238E27FC236}">
                  <a16:creationId xmlns:a16="http://schemas.microsoft.com/office/drawing/2014/main" id="{8024C226-F107-417D-ACFB-E7896DCEF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52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3" name="Line 12">
              <a:extLst>
                <a:ext uri="{FF2B5EF4-FFF2-40B4-BE49-F238E27FC236}">
                  <a16:creationId xmlns:a16="http://schemas.microsoft.com/office/drawing/2014/main" id="{C4AE852F-FC3B-4F0D-94C1-3E98B84AE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52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514" name="Group 13">
              <a:extLst>
                <a:ext uri="{FF2B5EF4-FFF2-40B4-BE49-F238E27FC236}">
                  <a16:creationId xmlns:a16="http://schemas.microsoft.com/office/drawing/2014/main" id="{708E1E00-B082-442B-A05A-4B9C355AD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872"/>
              <a:ext cx="5312" cy="447"/>
              <a:chOff x="256" y="1260"/>
              <a:chExt cx="5312" cy="447"/>
            </a:xfrm>
          </p:grpSpPr>
          <p:sp>
            <p:nvSpPr>
              <p:cNvPr id="21538" name="Rectangle 14">
                <a:extLst>
                  <a:ext uri="{FF2B5EF4-FFF2-40B4-BE49-F238E27FC236}">
                    <a16:creationId xmlns:a16="http://schemas.microsoft.com/office/drawing/2014/main" id="{F12EE7EF-C1D2-470E-9A9A-46988C1D2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548"/>
                <a:ext cx="121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9" name="Rectangle 15">
                <a:extLst>
                  <a:ext uri="{FF2B5EF4-FFF2-40B4-BE49-F238E27FC236}">
                    <a16:creationId xmlns:a16="http://schemas.microsoft.com/office/drawing/2014/main" id="{604AF65C-B234-45F2-B5E6-0D370BFFA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548"/>
                <a:ext cx="704" cy="1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0" name="Rectangle 16">
                <a:extLst>
                  <a:ext uri="{FF2B5EF4-FFF2-40B4-BE49-F238E27FC236}">
                    <a16:creationId xmlns:a16="http://schemas.microsoft.com/office/drawing/2014/main" id="{F090267F-F52F-4F17-9025-A4A205C1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548"/>
                <a:ext cx="448" cy="1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1" name="Rectangle 17">
                <a:extLst>
                  <a:ext uri="{FF2B5EF4-FFF2-40B4-BE49-F238E27FC236}">
                    <a16:creationId xmlns:a16="http://schemas.microsoft.com/office/drawing/2014/main" id="{5D56A228-4F48-47B1-B5A6-43CB4FDDE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1548"/>
                <a:ext cx="320" cy="108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2" name="Rectangle 18">
                <a:extLst>
                  <a:ext uri="{FF2B5EF4-FFF2-40B4-BE49-F238E27FC236}">
                    <a16:creationId xmlns:a16="http://schemas.microsoft.com/office/drawing/2014/main" id="{B6268513-16A9-4445-839F-CF5A58D85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1548"/>
                <a:ext cx="384" cy="108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3" name="Rectangle 19">
                <a:extLst>
                  <a:ext uri="{FF2B5EF4-FFF2-40B4-BE49-F238E27FC236}">
                    <a16:creationId xmlns:a16="http://schemas.microsoft.com/office/drawing/2014/main" id="{12D566FB-22B6-4AC1-8901-249ED821A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344" y="1548"/>
                <a:ext cx="576" cy="108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4" name="Rectangle 20">
                <a:extLst>
                  <a:ext uri="{FF2B5EF4-FFF2-40B4-BE49-F238E27FC236}">
                    <a16:creationId xmlns:a16="http://schemas.microsoft.com/office/drawing/2014/main" id="{A99F0009-D17E-4182-8772-7A85B2269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548"/>
                <a:ext cx="576" cy="108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5" name="Text Box 21">
                <a:extLst>
                  <a:ext uri="{FF2B5EF4-FFF2-40B4-BE49-F238E27FC236}">
                    <a16:creationId xmlns:a16="http://schemas.microsoft.com/office/drawing/2014/main" id="{E90C45A0-0C59-4739-95B1-AF5052BBB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" y="1476"/>
                <a:ext cx="10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Genomic DNA</a:t>
                </a:r>
              </a:p>
            </p:txBody>
          </p:sp>
          <p:sp>
            <p:nvSpPr>
              <p:cNvPr id="21546" name="Text Box 22">
                <a:extLst>
                  <a:ext uri="{FF2B5EF4-FFF2-40B4-BE49-F238E27FC236}">
                    <a16:creationId xmlns:a16="http://schemas.microsoft.com/office/drawing/2014/main" id="{3D9E2121-E15E-44B9-BE63-513FBC612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" y="1260"/>
                <a:ext cx="10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Start codon</a:t>
                </a:r>
              </a:p>
            </p:txBody>
          </p:sp>
          <p:sp>
            <p:nvSpPr>
              <p:cNvPr id="21547" name="Text Box 23">
                <a:extLst>
                  <a:ext uri="{FF2B5EF4-FFF2-40B4-BE49-F238E27FC236}">
                    <a16:creationId xmlns:a16="http://schemas.microsoft.com/office/drawing/2014/main" id="{533D1000-3516-4BA2-9426-5E92315D6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260"/>
                <a:ext cx="10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Stop codon</a:t>
                </a:r>
              </a:p>
            </p:txBody>
          </p:sp>
          <p:sp>
            <p:nvSpPr>
              <p:cNvPr id="21548" name="Line 24">
                <a:extLst>
                  <a:ext uri="{FF2B5EF4-FFF2-40B4-BE49-F238E27FC236}">
                    <a16:creationId xmlns:a16="http://schemas.microsoft.com/office/drawing/2014/main" id="{FC12EAF4-DDC3-4869-91F8-EA360BAE3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8" y="1548"/>
                <a:ext cx="0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Line 25">
                <a:extLst>
                  <a:ext uri="{FF2B5EF4-FFF2-40B4-BE49-F238E27FC236}">
                    <a16:creationId xmlns:a16="http://schemas.microsoft.com/office/drawing/2014/main" id="{5473F2E7-D6A3-47CD-A7EE-4A1A47995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0" y="1548"/>
                <a:ext cx="0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15" name="Group 26">
              <a:extLst>
                <a:ext uri="{FF2B5EF4-FFF2-40B4-BE49-F238E27FC236}">
                  <a16:creationId xmlns:a16="http://schemas.microsoft.com/office/drawing/2014/main" id="{62648B9A-63BB-4A52-8F73-30474C5FA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" y="2268"/>
              <a:ext cx="4656" cy="948"/>
              <a:chOff x="704" y="1656"/>
              <a:chExt cx="4656" cy="948"/>
            </a:xfrm>
          </p:grpSpPr>
          <p:sp>
            <p:nvSpPr>
              <p:cNvPr id="21516" name="Text Box 27">
                <a:extLst>
                  <a:ext uri="{FF2B5EF4-FFF2-40B4-BE49-F238E27FC236}">
                    <a16:creationId xmlns:a16="http://schemas.microsoft.com/office/drawing/2014/main" id="{6890C64C-5990-4932-9807-E79F36F5D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" y="2097"/>
                <a:ext cx="10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mRNA</a:t>
                </a:r>
              </a:p>
            </p:txBody>
          </p:sp>
          <p:sp>
            <p:nvSpPr>
              <p:cNvPr id="21517" name="Line 28">
                <a:extLst>
                  <a:ext uri="{FF2B5EF4-FFF2-40B4-BE49-F238E27FC236}">
                    <a16:creationId xmlns:a16="http://schemas.microsoft.com/office/drawing/2014/main" id="{0847C46F-07CE-4708-9662-C326A28A6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56"/>
                <a:ext cx="57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8" name="Line 29">
                <a:extLst>
                  <a:ext uri="{FF2B5EF4-FFF2-40B4-BE49-F238E27FC236}">
                    <a16:creationId xmlns:a16="http://schemas.microsoft.com/office/drawing/2014/main" id="{5CD5EB46-A5D9-4AA8-9CDC-168261729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6" y="1656"/>
                <a:ext cx="57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9" name="Line 30">
                <a:extLst>
                  <a:ext uri="{FF2B5EF4-FFF2-40B4-BE49-F238E27FC236}">
                    <a16:creationId xmlns:a16="http://schemas.microsoft.com/office/drawing/2014/main" id="{EFB5CF77-5ACB-4775-B9D3-DF99B848C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656"/>
                <a:ext cx="25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0" name="Line 31">
                <a:extLst>
                  <a:ext uri="{FF2B5EF4-FFF2-40B4-BE49-F238E27FC236}">
                    <a16:creationId xmlns:a16="http://schemas.microsoft.com/office/drawing/2014/main" id="{684270F2-D743-4418-B3A9-88CBCF2FB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4" y="1656"/>
                <a:ext cx="25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1" name="Line 32">
                <a:extLst>
                  <a:ext uri="{FF2B5EF4-FFF2-40B4-BE49-F238E27FC236}">
                    <a16:creationId xmlns:a16="http://schemas.microsoft.com/office/drawing/2014/main" id="{5D3CE55D-13BB-4897-B4FD-8014A8465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0" y="1656"/>
                <a:ext cx="128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2" name="Line 33">
                <a:extLst>
                  <a:ext uri="{FF2B5EF4-FFF2-40B4-BE49-F238E27FC236}">
                    <a16:creationId xmlns:a16="http://schemas.microsoft.com/office/drawing/2014/main" id="{B4F9D368-BFB3-402C-869E-7C2937083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2" y="1656"/>
                <a:ext cx="128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3" name="Rectangle 34">
                <a:extLst>
                  <a:ext uri="{FF2B5EF4-FFF2-40B4-BE49-F238E27FC236}">
                    <a16:creationId xmlns:a16="http://schemas.microsoft.com/office/drawing/2014/main" id="{3424FE5B-D5C1-49A4-A5DC-02A8C50F9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130"/>
                <a:ext cx="121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24" name="Rectangle 35">
                <a:extLst>
                  <a:ext uri="{FF2B5EF4-FFF2-40B4-BE49-F238E27FC236}">
                    <a16:creationId xmlns:a16="http://schemas.microsoft.com/office/drawing/2014/main" id="{1EAF2041-3F34-4FE4-A096-5D56DB1FF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2" y="2130"/>
                <a:ext cx="448" cy="1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25" name="Rectangle 36">
                <a:extLst>
                  <a:ext uri="{FF2B5EF4-FFF2-40B4-BE49-F238E27FC236}">
                    <a16:creationId xmlns:a16="http://schemas.microsoft.com/office/drawing/2014/main" id="{7D2B4D71-DD9E-446E-A6A6-07CE7293D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2130"/>
                <a:ext cx="51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26" name="Line 37">
                <a:extLst>
                  <a:ext uri="{FF2B5EF4-FFF2-40B4-BE49-F238E27FC236}">
                    <a16:creationId xmlns:a16="http://schemas.microsoft.com/office/drawing/2014/main" id="{3F0C45CC-2B5C-4902-B9FF-2A35C8E83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2016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7" name="Line 38">
                <a:extLst>
                  <a:ext uri="{FF2B5EF4-FFF2-40B4-BE49-F238E27FC236}">
                    <a16:creationId xmlns:a16="http://schemas.microsoft.com/office/drawing/2014/main" id="{E703FF7E-3A1A-41AD-AD84-CC196B98C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016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8" name="Text Box 39">
                <a:extLst>
                  <a:ext uri="{FF2B5EF4-FFF2-40B4-BE49-F238E27FC236}">
                    <a16:creationId xmlns:a16="http://schemas.microsoft.com/office/drawing/2014/main" id="{2E3E16A0-1457-4F60-A6AB-991199CC5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088"/>
                <a:ext cx="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-Poly(A)</a:t>
                </a:r>
              </a:p>
            </p:txBody>
          </p:sp>
          <p:sp>
            <p:nvSpPr>
              <p:cNvPr id="21529" name="Text Box 40">
                <a:extLst>
                  <a:ext uri="{FF2B5EF4-FFF2-40B4-BE49-F238E27FC236}">
                    <a16:creationId xmlns:a16="http://schemas.microsoft.com/office/drawing/2014/main" id="{A2D6CBEF-D0DF-4257-AA76-14A1A6FAE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112"/>
                <a:ext cx="5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 b="1" dirty="0">
                    <a:latin typeface="Times New Roman" panose="02020603050405020304" pitchFamily="18" charset="0"/>
                  </a:rPr>
                  <a:t>Cap-</a:t>
                </a:r>
              </a:p>
            </p:txBody>
          </p:sp>
          <p:sp>
            <p:nvSpPr>
              <p:cNvPr id="21530" name="AutoShape 41">
                <a:extLst>
                  <a:ext uri="{FF2B5EF4-FFF2-40B4-BE49-F238E27FC236}">
                    <a16:creationId xmlns:a16="http://schemas.microsoft.com/office/drawing/2014/main" id="{E3D20B18-5D9B-496D-AE98-3CABFCA1AE8A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666" y="2086"/>
                <a:ext cx="108" cy="448"/>
              </a:xfrm>
              <a:prstGeom prst="leftBrace">
                <a:avLst>
                  <a:gd name="adj1" fmla="val 34568"/>
                  <a:gd name="adj2" fmla="val 52972"/>
                </a:avLst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1" name="Text Box 42">
                <a:extLst>
                  <a:ext uri="{FF2B5EF4-FFF2-40B4-BE49-F238E27FC236}">
                    <a16:creationId xmlns:a16="http://schemas.microsoft.com/office/drawing/2014/main" id="{AB8E3A47-3B0C-4532-AD78-3C7051559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2" y="2376"/>
                <a:ext cx="6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5’-UTR</a:t>
                </a:r>
              </a:p>
            </p:txBody>
          </p:sp>
          <p:sp>
            <p:nvSpPr>
              <p:cNvPr id="21532" name="AutoShape 43">
                <a:extLst>
                  <a:ext uri="{FF2B5EF4-FFF2-40B4-BE49-F238E27FC236}">
                    <a16:creationId xmlns:a16="http://schemas.microsoft.com/office/drawing/2014/main" id="{486E362B-9F31-43E0-A907-A8B727A39CAC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490" y="2194"/>
                <a:ext cx="108" cy="256"/>
              </a:xfrm>
              <a:prstGeom prst="leftBrace">
                <a:avLst>
                  <a:gd name="adj1" fmla="val 19753"/>
                  <a:gd name="adj2" fmla="val 52972"/>
                </a:avLst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3" name="Text Box 44">
                <a:extLst>
                  <a:ext uri="{FF2B5EF4-FFF2-40B4-BE49-F238E27FC236}">
                    <a16:creationId xmlns:a16="http://schemas.microsoft.com/office/drawing/2014/main" id="{D12C2D57-EB09-470E-A0E3-DB79EB45D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412"/>
                <a:ext cx="6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3’-UTR</a:t>
                </a:r>
              </a:p>
            </p:txBody>
          </p:sp>
          <p:sp>
            <p:nvSpPr>
              <p:cNvPr id="21534" name="Text Box 45">
                <a:extLst>
                  <a:ext uri="{FF2B5EF4-FFF2-40B4-BE49-F238E27FC236}">
                    <a16:creationId xmlns:a16="http://schemas.microsoft.com/office/drawing/2014/main" id="{DAB31DAA-62DC-4869-AC0D-C5ECB573B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10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Start codon</a:t>
                </a:r>
              </a:p>
            </p:txBody>
          </p:sp>
          <p:sp>
            <p:nvSpPr>
              <p:cNvPr id="21535" name="Text Box 46">
                <a:extLst>
                  <a:ext uri="{FF2B5EF4-FFF2-40B4-BE49-F238E27FC236}">
                    <a16:creationId xmlns:a16="http://schemas.microsoft.com/office/drawing/2014/main" id="{83DB9066-B078-42A2-960D-D3D5B0BF6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872"/>
                <a:ext cx="102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Stop codon</a:t>
                </a:r>
              </a:p>
            </p:txBody>
          </p:sp>
          <p:sp>
            <p:nvSpPr>
              <p:cNvPr id="21536" name="Line 47">
                <a:extLst>
                  <a:ext uri="{FF2B5EF4-FFF2-40B4-BE49-F238E27FC236}">
                    <a16:creationId xmlns:a16="http://schemas.microsoft.com/office/drawing/2014/main" id="{879E498B-9C63-45D2-89E4-DA94D3E7A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0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48">
                <a:extLst>
                  <a:ext uri="{FF2B5EF4-FFF2-40B4-BE49-F238E27FC236}">
                    <a16:creationId xmlns:a16="http://schemas.microsoft.com/office/drawing/2014/main" id="{53FFD982-4310-4AC0-A06E-F64B26055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510" name="Rectangle 49">
            <a:extLst>
              <a:ext uri="{FF2B5EF4-FFF2-40B4-BE49-F238E27FC236}">
                <a16:creationId xmlns:a16="http://schemas.microsoft.com/office/drawing/2014/main" id="{99C770B7-FBEE-4D70-9DB4-9DD29CA6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913" y="26384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Rectangle 50">
            <a:extLst>
              <a:ext uri="{FF2B5EF4-FFF2-40B4-BE49-F238E27FC236}">
                <a16:creationId xmlns:a16="http://schemas.microsoft.com/office/drawing/2014/main" id="{5553121F-BFFC-4249-8E6B-31C6DB9A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6338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872CD7B8-68DF-484E-8E7B-EEAFAD102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E95B93-5BD9-476E-84F6-08F213B32B90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3203A72-7711-412C-A91A-E0592471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Brendel - Spliced Alignment II:</a:t>
            </a:r>
            <a:endParaRPr lang="en-US" alt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protein probes</a:t>
            </a:r>
            <a:endParaRPr lang="en-US" altLang="en-US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317D4E0A-2962-4887-BB1B-5C20A0E9F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002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b="1">
              <a:latin typeface="Times New Roman" panose="02020603050405020304" pitchFamily="18" charset="0"/>
            </a:endParaRPr>
          </a:p>
        </p:txBody>
      </p:sp>
      <p:grpSp>
        <p:nvGrpSpPr>
          <p:cNvPr id="22533" name="Group 10">
            <a:extLst>
              <a:ext uri="{FF2B5EF4-FFF2-40B4-BE49-F238E27FC236}">
                <a16:creationId xmlns:a16="http://schemas.microsoft.com/office/drawing/2014/main" id="{0B96A00F-4625-419E-9B37-851642095E5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57401"/>
            <a:ext cx="8432800" cy="1509713"/>
            <a:chOff x="240" y="1920"/>
            <a:chExt cx="5312" cy="951"/>
          </a:xfrm>
        </p:grpSpPr>
        <p:sp>
          <p:nvSpPr>
            <p:cNvPr id="22534" name="Rectangle 11">
              <a:extLst>
                <a:ext uri="{FF2B5EF4-FFF2-40B4-BE49-F238E27FC236}">
                  <a16:creationId xmlns:a16="http://schemas.microsoft.com/office/drawing/2014/main" id="{56EDEFAB-3B2E-476C-9E01-ECC1B9AA0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208"/>
              <a:ext cx="1216" cy="1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5" name="Rectangle 12">
              <a:extLst>
                <a:ext uri="{FF2B5EF4-FFF2-40B4-BE49-F238E27FC236}">
                  <a16:creationId xmlns:a16="http://schemas.microsoft.com/office/drawing/2014/main" id="{CFBC963C-51CC-4BDC-B88C-093FDDA93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704" cy="1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6" name="Rectangle 13">
              <a:extLst>
                <a:ext uri="{FF2B5EF4-FFF2-40B4-BE49-F238E27FC236}">
                  <a16:creationId xmlns:a16="http://schemas.microsoft.com/office/drawing/2014/main" id="{9DD029E5-6CD1-4795-9E75-32ED47CBE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208"/>
              <a:ext cx="448" cy="10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Rectangle 14">
              <a:extLst>
                <a:ext uri="{FF2B5EF4-FFF2-40B4-BE49-F238E27FC236}">
                  <a16:creationId xmlns:a16="http://schemas.microsoft.com/office/drawing/2014/main" id="{C59F4208-4752-4B00-A7BF-086BF7EAA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08"/>
              <a:ext cx="320" cy="10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8" name="Rectangle 15">
              <a:extLst>
                <a:ext uri="{FF2B5EF4-FFF2-40B4-BE49-F238E27FC236}">
                  <a16:creationId xmlns:a16="http://schemas.microsoft.com/office/drawing/2014/main" id="{C9BBE1E2-3B8B-4901-B363-62C6C937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384" cy="10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9" name="Rectangle 16">
              <a:extLst>
                <a:ext uri="{FF2B5EF4-FFF2-40B4-BE49-F238E27FC236}">
                  <a16:creationId xmlns:a16="http://schemas.microsoft.com/office/drawing/2014/main" id="{ABFA2F68-D39A-4231-80D1-7A0A5950C4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28" y="2208"/>
              <a:ext cx="576" cy="10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0" name="Rectangle 17">
              <a:extLst>
                <a:ext uri="{FF2B5EF4-FFF2-40B4-BE49-F238E27FC236}">
                  <a16:creationId xmlns:a16="http://schemas.microsoft.com/office/drawing/2014/main" id="{B3CD5B52-9323-46D6-901E-E2FF51688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2208"/>
              <a:ext cx="576" cy="10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1" name="Text Box 18">
              <a:extLst>
                <a:ext uri="{FF2B5EF4-FFF2-40B4-BE49-F238E27FC236}">
                  <a16:creationId xmlns:a16="http://schemas.microsoft.com/office/drawing/2014/main" id="{D944A432-1678-40B0-8650-89DD4E23A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136"/>
              <a:ext cx="1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Genomic DNA</a:t>
              </a:r>
            </a:p>
          </p:txBody>
        </p:sp>
        <p:sp>
          <p:nvSpPr>
            <p:cNvPr id="22542" name="Line 19">
              <a:extLst>
                <a:ext uri="{FF2B5EF4-FFF2-40B4-BE49-F238E27FC236}">
                  <a16:creationId xmlns:a16="http://schemas.microsoft.com/office/drawing/2014/main" id="{10E61383-FE5F-46C3-AD52-DA3C3ADE4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100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3" name="Line 20">
              <a:extLst>
                <a:ext uri="{FF2B5EF4-FFF2-40B4-BE49-F238E27FC236}">
                  <a16:creationId xmlns:a16="http://schemas.microsoft.com/office/drawing/2014/main" id="{45612130-9B4E-4D95-A7E0-A01FD138E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00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4" name="Text Box 21">
              <a:extLst>
                <a:ext uri="{FF2B5EF4-FFF2-40B4-BE49-F238E27FC236}">
                  <a16:creationId xmlns:a16="http://schemas.microsoft.com/office/drawing/2014/main" id="{93E6FAC7-B8C7-4161-BE79-6C7F53649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4" y="1920"/>
              <a:ext cx="10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>
                  <a:latin typeface="Times New Roman" panose="02020603050405020304" pitchFamily="18" charset="0"/>
                </a:rPr>
                <a:t>Start codon</a:t>
              </a:r>
            </a:p>
          </p:txBody>
        </p:sp>
        <p:sp>
          <p:nvSpPr>
            <p:cNvPr id="22545" name="Text Box 22">
              <a:extLst>
                <a:ext uri="{FF2B5EF4-FFF2-40B4-BE49-F238E27FC236}">
                  <a16:creationId xmlns:a16="http://schemas.microsoft.com/office/drawing/2014/main" id="{1A07E213-506C-416A-A61E-2CA626BFD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1920"/>
              <a:ext cx="10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>
                  <a:latin typeface="Times New Roman" panose="02020603050405020304" pitchFamily="18" charset="0"/>
                </a:rPr>
                <a:t>Stop codon</a:t>
              </a:r>
            </a:p>
          </p:txBody>
        </p:sp>
        <p:sp>
          <p:nvSpPr>
            <p:cNvPr id="22546" name="Text Box 23">
              <a:extLst>
                <a:ext uri="{FF2B5EF4-FFF2-40B4-BE49-F238E27FC236}">
                  <a16:creationId xmlns:a16="http://schemas.microsoft.com/office/drawing/2014/main" id="{7B4937B6-4FDF-4AE2-9D4F-C1FCF337D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640"/>
              <a:ext cx="1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22547" name="Rectangle 24">
              <a:extLst>
                <a:ext uri="{FF2B5EF4-FFF2-40B4-BE49-F238E27FC236}">
                  <a16:creationId xmlns:a16="http://schemas.microsoft.com/office/drawing/2014/main" id="{FEB7C493-BC5F-4931-BDDF-F2DD9DC3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76"/>
              <a:ext cx="832" cy="10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8" name="Rectangle 25">
              <a:extLst>
                <a:ext uri="{FF2B5EF4-FFF2-40B4-BE49-F238E27FC236}">
                  <a16:creationId xmlns:a16="http://schemas.microsoft.com/office/drawing/2014/main" id="{5C3164BB-9BCB-4ABF-AD6E-EDEB0BD5B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2676"/>
              <a:ext cx="448" cy="10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49" name="Rectangle 26">
              <a:extLst>
                <a:ext uri="{FF2B5EF4-FFF2-40B4-BE49-F238E27FC236}">
                  <a16:creationId xmlns:a16="http://schemas.microsoft.com/office/drawing/2014/main" id="{C59F146D-6639-4BD2-ACB0-7A1AD833A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676"/>
              <a:ext cx="192" cy="10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50" name="Line 27">
              <a:extLst>
                <a:ext uri="{FF2B5EF4-FFF2-40B4-BE49-F238E27FC236}">
                  <a16:creationId xmlns:a16="http://schemas.microsoft.com/office/drawing/2014/main" id="{BBC07213-7C94-4E81-BD03-C06F55292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16"/>
              <a:ext cx="192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1" name="Line 28">
              <a:extLst>
                <a:ext uri="{FF2B5EF4-FFF2-40B4-BE49-F238E27FC236}">
                  <a16:creationId xmlns:a16="http://schemas.microsoft.com/office/drawing/2014/main" id="{9B0C3FC6-441A-4590-8572-3A3708879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316"/>
              <a:ext cx="256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2" name="Line 29">
              <a:extLst>
                <a:ext uri="{FF2B5EF4-FFF2-40B4-BE49-F238E27FC236}">
                  <a16:creationId xmlns:a16="http://schemas.microsoft.com/office/drawing/2014/main" id="{02FF78B5-3EE6-40F8-B4E6-CF7ED40CB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6" y="2316"/>
              <a:ext cx="64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3" name="Line 30">
              <a:extLst>
                <a:ext uri="{FF2B5EF4-FFF2-40B4-BE49-F238E27FC236}">
                  <a16:creationId xmlns:a16="http://schemas.microsoft.com/office/drawing/2014/main" id="{31734D2A-F4C1-4B70-9F04-C7AA82618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4" y="2316"/>
              <a:ext cx="64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4" name="Line 31">
              <a:extLst>
                <a:ext uri="{FF2B5EF4-FFF2-40B4-BE49-F238E27FC236}">
                  <a16:creationId xmlns:a16="http://schemas.microsoft.com/office/drawing/2014/main" id="{DF329BA8-507E-49B7-8A25-B95A356BE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24" y="2316"/>
              <a:ext cx="44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5" name="Line 32">
              <a:extLst>
                <a:ext uri="{FF2B5EF4-FFF2-40B4-BE49-F238E27FC236}">
                  <a16:creationId xmlns:a16="http://schemas.microsoft.com/office/drawing/2014/main" id="{9796BBCE-8E62-4C04-A292-487EBB87E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6" y="2316"/>
              <a:ext cx="44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6" name="Line 33">
              <a:extLst>
                <a:ext uri="{FF2B5EF4-FFF2-40B4-BE49-F238E27FC236}">
                  <a16:creationId xmlns:a16="http://schemas.microsoft.com/office/drawing/2014/main" id="{4C84A225-FF1A-4B4C-8276-BF086C306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08"/>
              <a:ext cx="0" cy="1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34">
              <a:extLst>
                <a:ext uri="{FF2B5EF4-FFF2-40B4-BE49-F238E27FC236}">
                  <a16:creationId xmlns:a16="http://schemas.microsoft.com/office/drawing/2014/main" id="{6DCD13D8-DAD6-40B9-BEA1-919983294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08"/>
              <a:ext cx="0" cy="1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7D3376C1-1792-4288-A59C-17CC9E65B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8B4390-C982-40D5-927E-9B5F13F72C5A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95AB01B-5D2E-42E2-B523-A37E3ED4F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9127" y="414337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Brendel Spliced Alignment Algorithm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0AAECC7-56DC-4850-9CAE-84C9634C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Perform pairwise alignment with large gaps in one sequence (introns)</a:t>
            </a:r>
          </a:p>
          <a:p>
            <a:pPr lvl="1" eaLnBrk="1" hangingPunct="1"/>
            <a:r>
              <a:rPr lang="en-US" altLang="en-US" dirty="0"/>
              <a:t>Align genomic DNA with cDNA, EST or protein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Score semi-conserved sequences at splice junctions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Score coding constraints in translated exons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1031731" y="532969"/>
            <a:ext cx="7808912" cy="1146175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0" dirty="0">
                <a:solidFill>
                  <a:srgbClr val="C00000"/>
                </a:solidFill>
              </a:rPr>
              <a:t>Summary for Eukaryote Gene Finding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1731" y="1869644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Eukaryotic gene structures can be quite complex.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best approaches to gene finding in eukaryotes combine probabilistic methods with  heuristics to yield reasonable accuracy.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But even in the best case scenario, accuracy is only about 80%.  </a:t>
            </a:r>
          </a:p>
        </p:txBody>
      </p:sp>
    </p:spTree>
    <p:extLst>
      <p:ext uri="{BB962C8B-B14F-4D97-AF65-F5344CB8AC3E}">
        <p14:creationId xmlns:p14="http://schemas.microsoft.com/office/powerpoint/2010/main" val="499934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5513" y="569914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References: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95513" y="1906589"/>
            <a:ext cx="7808912" cy="4321175"/>
          </a:xfrm>
          <a:ln/>
        </p:spPr>
        <p:txBody>
          <a:bodyPr/>
          <a:lstStyle/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http://igs-server.cnrsmrs. </a:t>
            </a:r>
            <a:r>
              <a:rPr lang="en-GB" altLang="en-US" dirty="0" err="1"/>
              <a:t>fr</a:t>
            </a:r>
            <a:r>
              <a:rPr lang="en-GB" altLang="en-US" dirty="0"/>
              <a:t>/</a:t>
            </a:r>
            <a:r>
              <a:rPr lang="en-GB" altLang="en-US" dirty="0" err="1"/>
              <a:t>igs</a:t>
            </a:r>
            <a:r>
              <a:rPr lang="en-GB" altLang="en-US" dirty="0"/>
              <a:t>/</a:t>
            </a:r>
            <a:r>
              <a:rPr lang="en-GB" altLang="en-US" dirty="0" err="1"/>
              <a:t>banbury</a:t>
            </a:r>
            <a:r>
              <a:rPr lang="en-GB" altLang="en-US" dirty="0"/>
              <a:t>/           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https://www.ncbi.nlm.nih.gov/pubmed/14764557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https://www.ncbi.nlm.nih.gov/pubmed/10764574</a:t>
            </a:r>
            <a:r>
              <a:rPr lang="en-GB" altLang="en-US" dirty="0"/>
              <a:t>            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NCBI http://www.ncbi.nlm.nih.gov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TIGR http://www.tigr.org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Sanger Institute http://www.sanger.ac.uk</a:t>
            </a:r>
          </a:p>
        </p:txBody>
      </p:sp>
    </p:spTree>
    <p:extLst>
      <p:ext uri="{BB962C8B-B14F-4D97-AF65-F5344CB8AC3E}">
        <p14:creationId xmlns:p14="http://schemas.microsoft.com/office/powerpoint/2010/main" val="37506403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134936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Finding Genes in Genomes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9149" y="1167680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>
                <a:solidFill>
                  <a:srgbClr val="B84700"/>
                </a:solidFill>
              </a:rPr>
              <a:t>Gene</a:t>
            </a:r>
            <a:r>
              <a:rPr lang="en-GB" altLang="en-US" dirty="0"/>
              <a:t> = </a:t>
            </a:r>
            <a:r>
              <a:rPr lang="en-GB" altLang="en-US" dirty="0">
                <a:solidFill>
                  <a:srgbClr val="2300DC"/>
                </a:solidFill>
              </a:rPr>
              <a:t>Coding region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What defines a </a:t>
            </a:r>
            <a:r>
              <a:rPr lang="en-GB" altLang="en-US" dirty="0">
                <a:solidFill>
                  <a:srgbClr val="B84700"/>
                </a:solidFill>
              </a:rPr>
              <a:t>coding region</a:t>
            </a:r>
            <a:r>
              <a:rPr lang="en-GB" altLang="en-US" dirty="0"/>
              <a:t>?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 coding region is the region of the gene that will be translated into protein sequence.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Is there such a thing as a </a:t>
            </a:r>
            <a:r>
              <a:rPr lang="en-GB" altLang="en-US" dirty="0">
                <a:solidFill>
                  <a:srgbClr val="B84700"/>
                </a:solidFill>
              </a:rPr>
              <a:t>canonical</a:t>
            </a:r>
            <a:r>
              <a:rPr lang="en-GB" altLang="en-US" dirty="0"/>
              <a:t> coding region?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12066" y="4046250"/>
            <a:ext cx="79073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4000"/>
              </a:lnSpc>
              <a:buClr>
                <a:srgbClr val="000000"/>
              </a:buClr>
              <a:buSzPct val="116000"/>
              <a:buFont typeface="Times New Roman" panose="02020603050405020304" pitchFamily="18" charset="0"/>
              <a:buNone/>
            </a:pPr>
            <a:r>
              <a:rPr lang="en-GB" altLang="en-US" sz="2800" dirty="0">
                <a:solidFill>
                  <a:srgbClr val="B84700"/>
                </a:solidFill>
              </a:rPr>
              <a:t>Objective</a:t>
            </a:r>
            <a:r>
              <a:rPr lang="en-GB" altLang="en-US" dirty="0"/>
              <a:t>: </a:t>
            </a:r>
            <a:r>
              <a:rPr lang="en-GB" altLang="en-US" sz="2800" dirty="0">
                <a:solidFill>
                  <a:srgbClr val="000099"/>
                </a:solidFill>
              </a:rPr>
              <a:t>Identify coding regions computationally </a:t>
            </a:r>
          </a:p>
          <a:p>
            <a:pPr eaLnBrk="1" hangingPunct="1">
              <a:buClr>
                <a:srgbClr val="000000"/>
              </a:buClr>
              <a:buSzPct val="116000"/>
              <a:buFont typeface="Times New Roman" panose="02020603050405020304" pitchFamily="18" charset="0"/>
              <a:buNone/>
            </a:pPr>
            <a:r>
              <a:rPr lang="en-GB" altLang="en-US" sz="2800" dirty="0">
                <a:solidFill>
                  <a:srgbClr val="000099"/>
                </a:solidFill>
              </a:rPr>
              <a:t>from raw genomic sequence data.</a:t>
            </a:r>
          </a:p>
        </p:txBody>
      </p:sp>
    </p:spTree>
    <p:extLst>
      <p:ext uri="{BB962C8B-B14F-4D97-AF65-F5344CB8AC3E}">
        <p14:creationId xmlns:p14="http://schemas.microsoft.com/office/powerpoint/2010/main" val="2271658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701964" y="311296"/>
            <a:ext cx="9062316" cy="1146175"/>
          </a:xfrm>
          <a:ln/>
        </p:spPr>
        <p:txBody>
          <a:bodyPr>
            <a:normAutofit/>
          </a:bodyPr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 b="1" dirty="0">
                <a:solidFill>
                  <a:srgbClr val="C00000"/>
                </a:solidFill>
              </a:rPr>
              <a:t>Coding Regions as Translation Regions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4713" y="1629498"/>
            <a:ext cx="3810000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Translation utilizes a </a:t>
            </a:r>
            <a:r>
              <a:rPr lang="en-GB" altLang="en-US" dirty="0">
                <a:solidFill>
                  <a:srgbClr val="2300DC"/>
                </a:solidFill>
              </a:rPr>
              <a:t>trinucleotide</a:t>
            </a:r>
            <a:r>
              <a:rPr lang="en-GB" altLang="en-US" dirty="0"/>
              <a:t> coding system: </a:t>
            </a:r>
            <a:r>
              <a:rPr lang="en-GB" altLang="en-US" dirty="0">
                <a:solidFill>
                  <a:srgbClr val="B84700"/>
                </a:solidFill>
              </a:rPr>
              <a:t>codons</a:t>
            </a:r>
            <a:r>
              <a:rPr lang="en-GB" altLang="en-US" dirty="0"/>
              <a:t>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Translation begins at a </a:t>
            </a:r>
            <a:r>
              <a:rPr lang="en-GB" altLang="en-US" dirty="0">
                <a:solidFill>
                  <a:srgbClr val="B84700"/>
                </a:solidFill>
              </a:rPr>
              <a:t>start codon</a:t>
            </a:r>
            <a:r>
              <a:rPr lang="en-GB" altLang="en-US" dirty="0"/>
              <a:t>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Translation ends at a </a:t>
            </a:r>
            <a:r>
              <a:rPr lang="en-GB" altLang="en-US" dirty="0">
                <a:solidFill>
                  <a:srgbClr val="B84700"/>
                </a:solidFill>
              </a:rPr>
              <a:t>stop codon</a:t>
            </a:r>
            <a:r>
              <a:rPr lang="en-GB" altLang="en-US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1629498"/>
            <a:ext cx="3613150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2439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168" y="237405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Some Important Codons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604" y="1454007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Most organisms use </a:t>
            </a:r>
            <a:r>
              <a:rPr lang="en-GB" altLang="en-US" dirty="0">
                <a:solidFill>
                  <a:srgbClr val="B84700"/>
                </a:solidFill>
              </a:rPr>
              <a:t>ATG</a:t>
            </a:r>
            <a:r>
              <a:rPr lang="en-GB" altLang="en-US" dirty="0"/>
              <a:t> as a start codon.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 few bacteria also </a:t>
            </a:r>
            <a:r>
              <a:rPr lang="en-GB" altLang="en-US" dirty="0">
                <a:solidFill>
                  <a:srgbClr val="B84700"/>
                </a:solidFill>
              </a:rPr>
              <a:t>GTG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B84700"/>
                </a:solidFill>
              </a:rPr>
              <a:t>TTG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Regardless of codon used, the </a:t>
            </a:r>
            <a:r>
              <a:rPr lang="en-GB" altLang="en-US" dirty="0">
                <a:solidFill>
                  <a:srgbClr val="FF0000"/>
                </a:solidFill>
              </a:rPr>
              <a:t>first amino acid </a:t>
            </a:r>
            <a:r>
              <a:rPr lang="en-GB" altLang="en-US" dirty="0"/>
              <a:t>in every translated peptide chain is </a:t>
            </a:r>
            <a:r>
              <a:rPr lang="en-GB" altLang="en-US" dirty="0">
                <a:solidFill>
                  <a:srgbClr val="FF0000"/>
                </a:solidFill>
              </a:rPr>
              <a:t>methionine</a:t>
            </a:r>
            <a:r>
              <a:rPr lang="en-GB" altLang="en-US" dirty="0"/>
              <a:t>.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However, in most proteins, this methionine is cleaved in later processing.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So not all proteins have a methionine at the start.</a:t>
            </a:r>
          </a:p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Almost all organisms use </a:t>
            </a:r>
            <a:r>
              <a:rPr lang="en-GB" altLang="en-US" dirty="0">
                <a:solidFill>
                  <a:srgbClr val="B84700"/>
                </a:solidFill>
              </a:rPr>
              <a:t>TAG</a:t>
            </a:r>
            <a:r>
              <a:rPr lang="en-GB" altLang="en-US" dirty="0"/>
              <a:t>, </a:t>
            </a:r>
            <a:r>
              <a:rPr lang="en-GB" altLang="en-US" dirty="0">
                <a:solidFill>
                  <a:srgbClr val="B84700"/>
                </a:solidFill>
              </a:rPr>
              <a:t>TGA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B84700"/>
                </a:solidFill>
              </a:rPr>
              <a:t>TAA</a:t>
            </a:r>
            <a:r>
              <a:rPr lang="en-GB" altLang="en-US" dirty="0"/>
              <a:t> as stop codons.</a:t>
            </a:r>
          </a:p>
          <a:p>
            <a:pPr lvl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The major exception are the </a:t>
            </a:r>
            <a:r>
              <a:rPr lang="en-GB" altLang="en-US" dirty="0">
                <a:solidFill>
                  <a:srgbClr val="FF0000"/>
                </a:solidFill>
              </a:rPr>
              <a:t>mycoplasmas</a:t>
            </a:r>
            <a:r>
              <a:rPr lang="en-GB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6822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96022" y="496023"/>
            <a:ext cx="7808912" cy="1146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b="1" dirty="0">
                <a:solidFill>
                  <a:srgbClr val="C00000"/>
                </a:solidFill>
              </a:rPr>
              <a:t>The Degenerate Code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6022" y="1966911"/>
            <a:ext cx="7808912" cy="432117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Of the other 60 triplet combinations, multiple codons may encode the same amino acid.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E.g. TTT and TTC both encode phenylalanine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Organisms preferentially use some codons over others.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This is known as</a:t>
            </a:r>
            <a:r>
              <a:rPr lang="en-GB" altLang="en-US">
                <a:solidFill>
                  <a:srgbClr val="B84700"/>
                </a:solidFill>
              </a:rPr>
              <a:t> codon usage bias</a:t>
            </a:r>
            <a:r>
              <a:rPr lang="en-GB" altLang="en-US"/>
              <a:t>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age of a gene can be determined in part by the codons it contains. 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Older genes have more consistent codon usage than genes that have arrived recently in a genome.</a:t>
            </a:r>
          </a:p>
        </p:txBody>
      </p:sp>
    </p:spTree>
    <p:extLst>
      <p:ext uri="{BB962C8B-B14F-4D97-AF65-F5344CB8AC3E}">
        <p14:creationId xmlns:p14="http://schemas.microsoft.com/office/powerpoint/2010/main" val="3254720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2127</Words>
  <Application>Microsoft Office PowerPoint</Application>
  <PresentationFormat>Widescreen</PresentationFormat>
  <Paragraphs>354</Paragraphs>
  <Slides>59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ＭＳ Ｐゴシック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Outline of Session</vt:lpstr>
      <vt:lpstr>PowerPoint Presentation</vt:lpstr>
      <vt:lpstr>Schematic representation of a gene </vt:lpstr>
      <vt:lpstr>Finding Genes in Genomes</vt:lpstr>
      <vt:lpstr>Coding Regions as Translation Regions</vt:lpstr>
      <vt:lpstr>Some Important Codons</vt:lpstr>
      <vt:lpstr>The Degenerate Code</vt:lpstr>
      <vt:lpstr>Identifying Genes in Genomes</vt:lpstr>
      <vt:lpstr>Understanding the Tree of Life</vt:lpstr>
      <vt:lpstr>Coding Regions in Prokaryotes</vt:lpstr>
      <vt:lpstr>Coding Regions in Prokaryotes</vt:lpstr>
      <vt:lpstr>Some Gene Finders in Prokaryotes*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ORF-Finder</vt:lpstr>
      <vt:lpstr>ORF-Finder</vt:lpstr>
      <vt:lpstr>ORF-Finder</vt:lpstr>
      <vt:lpstr>ORF-Finder Example</vt:lpstr>
      <vt:lpstr>Glimmer 2.0</vt:lpstr>
      <vt:lpstr>Glimmer 2.0</vt:lpstr>
      <vt:lpstr>Glimmer 2.0</vt:lpstr>
      <vt:lpstr>Other features of prokaryotic genes</vt:lpstr>
      <vt:lpstr>Schematic of a gene </vt:lpstr>
      <vt:lpstr>Characterizing Promoters</vt:lpstr>
      <vt:lpstr>Ribosome binding sites</vt:lpstr>
      <vt:lpstr>Characterizing  composition</vt:lpstr>
      <vt:lpstr>Summary:  Prokaryote Gene Finding</vt:lpstr>
      <vt:lpstr>Coding Regions in Eukaryotes</vt:lpstr>
      <vt:lpstr>Coding Regions in Eukaryotes</vt:lpstr>
      <vt:lpstr>PowerPoint Presentation</vt:lpstr>
      <vt:lpstr>Gene Finders in Eukaryotes*</vt:lpstr>
      <vt:lpstr>Genie</vt:lpstr>
      <vt:lpstr>Genie</vt:lpstr>
      <vt:lpstr>Genie Example</vt:lpstr>
      <vt:lpstr>Genie Example</vt:lpstr>
      <vt:lpstr>Genie</vt:lpstr>
      <vt:lpstr>Fgenes</vt:lpstr>
      <vt:lpstr>Fgenes</vt:lpstr>
      <vt:lpstr>Fgenes Example</vt:lpstr>
      <vt:lpstr>Fgenes Example</vt:lpstr>
      <vt:lpstr>Fgenes</vt:lpstr>
      <vt:lpstr>Genscan</vt:lpstr>
      <vt:lpstr>Genscan</vt:lpstr>
      <vt:lpstr>Genscan</vt:lpstr>
      <vt:lpstr>PowerPoint Presentation</vt:lpstr>
      <vt:lpstr>PowerPoint Presentation</vt:lpstr>
      <vt:lpstr>PowerPoint Presentation</vt:lpstr>
      <vt:lpstr>PowerPoint Presentation</vt:lpstr>
      <vt:lpstr>Brendel Spliced Alignment Algorithm </vt:lpstr>
      <vt:lpstr>Summary for Eukaryote Gene Finding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Summary of Bioinformatics</dc:title>
  <dc:creator>Sumer Singh Meena</dc:creator>
  <cp:lastModifiedBy>ANKIT GOYAL</cp:lastModifiedBy>
  <cp:revision>14</cp:revision>
  <dcterms:created xsi:type="dcterms:W3CDTF">2017-10-17T13:13:21Z</dcterms:created>
  <dcterms:modified xsi:type="dcterms:W3CDTF">2020-12-01T09:03:25Z</dcterms:modified>
</cp:coreProperties>
</file>