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3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FFB9E-EBBA-45D5-9F5B-0AC3D04B830A}" type="datetimeFigureOut">
              <a:rPr lang="en-US" smtClean="0"/>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531A18-997C-49FA-9DF1-467511D0B65C}" type="slidenum">
              <a:rPr lang="en-US" smtClean="0"/>
              <a:t>‹#›</a:t>
            </a:fld>
            <a:endParaRPr lang="en-US"/>
          </a:p>
        </p:txBody>
      </p:sp>
    </p:spTree>
    <p:extLst>
      <p:ext uri="{BB962C8B-B14F-4D97-AF65-F5344CB8AC3E}">
        <p14:creationId xmlns:p14="http://schemas.microsoft.com/office/powerpoint/2010/main" val="109283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3D1BB2-5B62-4B8A-8706-E158E4C7A73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291424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D1BB2-5B62-4B8A-8706-E158E4C7A73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399507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D1BB2-5B62-4B8A-8706-E158E4C7A73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110565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53F9130-ADF4-4255-A4BD-929AD957F9DB}" type="slidenum">
              <a:rPr lang="en-US"/>
              <a:pPr>
                <a:defRPr/>
              </a:pPr>
              <a:t>‹#›</a:t>
            </a:fld>
            <a:endParaRPr lang="en-US"/>
          </a:p>
        </p:txBody>
      </p:sp>
    </p:spTree>
    <p:extLst>
      <p:ext uri="{BB962C8B-B14F-4D97-AF65-F5344CB8AC3E}">
        <p14:creationId xmlns:p14="http://schemas.microsoft.com/office/powerpoint/2010/main" val="156079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D1BB2-5B62-4B8A-8706-E158E4C7A73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36057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D1BB2-5B62-4B8A-8706-E158E4C7A739}"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409981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3D1BB2-5B62-4B8A-8706-E158E4C7A73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391568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3D1BB2-5B62-4B8A-8706-E158E4C7A739}"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52859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3D1BB2-5B62-4B8A-8706-E158E4C7A739}"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119366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D1BB2-5B62-4B8A-8706-E158E4C7A739}"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90203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D1BB2-5B62-4B8A-8706-E158E4C7A73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15740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D1BB2-5B62-4B8A-8706-E158E4C7A739}"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F7596-8D3A-464C-875E-FC9B9EA29801}" type="slidenum">
              <a:rPr lang="en-US" smtClean="0"/>
              <a:t>‹#›</a:t>
            </a:fld>
            <a:endParaRPr lang="en-US"/>
          </a:p>
        </p:txBody>
      </p:sp>
    </p:spTree>
    <p:extLst>
      <p:ext uri="{BB962C8B-B14F-4D97-AF65-F5344CB8AC3E}">
        <p14:creationId xmlns:p14="http://schemas.microsoft.com/office/powerpoint/2010/main" val="241238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D1BB2-5B62-4B8A-8706-E158E4C7A739}" type="datetimeFigureOut">
              <a:rPr lang="en-US" smtClean="0"/>
              <a:t>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F7596-8D3A-464C-875E-FC9B9EA29801}" type="slidenum">
              <a:rPr lang="en-US" smtClean="0"/>
              <a:t>‹#›</a:t>
            </a:fld>
            <a:endParaRPr lang="en-US"/>
          </a:p>
        </p:txBody>
      </p:sp>
    </p:spTree>
    <p:extLst>
      <p:ext uri="{BB962C8B-B14F-4D97-AF65-F5344CB8AC3E}">
        <p14:creationId xmlns:p14="http://schemas.microsoft.com/office/powerpoint/2010/main" val="931831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2590800"/>
            <a:ext cx="7772400" cy="1143000"/>
          </a:xfrm>
        </p:spPr>
        <p:txBody>
          <a:bodyPr/>
          <a:lstStyle/>
          <a:p>
            <a:pPr eaLnBrk="1" hangingPunct="1"/>
            <a:endParaRPr lang="en-US" dirty="0"/>
          </a:p>
        </p:txBody>
      </p:sp>
    </p:spTree>
    <p:extLst>
      <p:ext uri="{BB962C8B-B14F-4D97-AF65-F5344CB8AC3E}">
        <p14:creationId xmlns:p14="http://schemas.microsoft.com/office/powerpoint/2010/main" val="397933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4000">
                <a:solidFill>
                  <a:schemeClr val="tx1"/>
                </a:solidFill>
              </a:rPr>
              <a:t>What does the draft human genome sequence tell us?</a:t>
            </a:r>
          </a:p>
        </p:txBody>
      </p:sp>
      <p:sp>
        <p:nvSpPr>
          <p:cNvPr id="11267" name="Rectangle 3"/>
          <p:cNvSpPr>
            <a:spLocks noGrp="1" noChangeArrowheads="1"/>
          </p:cNvSpPr>
          <p:nvPr>
            <p:ph type="body" idx="1"/>
          </p:nvPr>
        </p:nvSpPr>
        <p:spPr/>
        <p:txBody>
          <a:bodyPr/>
          <a:lstStyle/>
          <a:p>
            <a:pPr eaLnBrk="1" hangingPunct="1"/>
            <a:r>
              <a:rPr lang="en-US" sz="2800"/>
              <a:t>Led to the discovery of whole new classes of proteins and genes, while revealing that many proteins have been much more highly conserved in evolution than had been suspected.</a:t>
            </a:r>
          </a:p>
          <a:p>
            <a:pPr eaLnBrk="1" hangingPunct="1"/>
            <a:r>
              <a:rPr lang="en-US" sz="2800"/>
              <a:t>Provided new tools for determining the functions of proteins and of individual domains within proteins, revealing a host of unexpected relationships between them. </a:t>
            </a:r>
          </a:p>
        </p:txBody>
      </p:sp>
    </p:spTree>
    <p:extLst>
      <p:ext uri="{BB962C8B-B14F-4D97-AF65-F5344CB8AC3E}">
        <p14:creationId xmlns:p14="http://schemas.microsoft.com/office/powerpoint/2010/main" val="8802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a:solidFill>
                  <a:schemeClr val="tx1"/>
                </a:solidFill>
              </a:rPr>
              <a:t>What does the draft human genome sequence tell us?</a:t>
            </a:r>
          </a:p>
        </p:txBody>
      </p:sp>
      <p:sp>
        <p:nvSpPr>
          <p:cNvPr id="12291" name="Rectangle 3"/>
          <p:cNvSpPr>
            <a:spLocks noGrp="1" noChangeArrowheads="1"/>
          </p:cNvSpPr>
          <p:nvPr>
            <p:ph type="body" idx="1"/>
          </p:nvPr>
        </p:nvSpPr>
        <p:spPr/>
        <p:txBody>
          <a:bodyPr/>
          <a:lstStyle/>
          <a:p>
            <a:pPr eaLnBrk="1" hangingPunct="1"/>
            <a:r>
              <a:rPr lang="en-US" dirty="0"/>
              <a:t>By making large amounts of protein available, it has yielded an efficient way to mass produce protein hormones and vaccines</a:t>
            </a:r>
          </a:p>
          <a:p>
            <a:pPr eaLnBrk="1" hangingPunct="1"/>
            <a:r>
              <a:rPr lang="en-US" dirty="0"/>
              <a:t>Dissection of regulatory genes has provided an important tool for unraveling the complex regulatory networks by which eukaryotic gene expression is controlled.</a:t>
            </a:r>
          </a:p>
        </p:txBody>
      </p:sp>
    </p:spTree>
    <p:extLst>
      <p:ext uri="{BB962C8B-B14F-4D97-AF65-F5344CB8AC3E}">
        <p14:creationId xmlns:p14="http://schemas.microsoft.com/office/powerpoint/2010/main" val="147401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228600"/>
            <a:ext cx="7772400" cy="1143000"/>
          </a:xfrm>
        </p:spPr>
        <p:txBody>
          <a:bodyPr>
            <a:normAutofit fontScale="90000"/>
          </a:bodyPr>
          <a:lstStyle/>
          <a:p>
            <a:pPr eaLnBrk="1" hangingPunct="1"/>
            <a:r>
              <a:rPr lang="en-US" sz="3600">
                <a:latin typeface="Arial" charset="0"/>
              </a:rPr>
              <a:t>How does the human genome stack up?</a:t>
            </a:r>
          </a:p>
        </p:txBody>
      </p:sp>
      <p:graphicFrame>
        <p:nvGraphicFramePr>
          <p:cNvPr id="48197" name="Group 69"/>
          <p:cNvGraphicFramePr>
            <a:graphicFrameLocks noGrp="1"/>
          </p:cNvGraphicFramePr>
          <p:nvPr>
            <p:ph type="tbl" idx="1"/>
          </p:nvPr>
        </p:nvGraphicFramePr>
        <p:xfrm>
          <a:off x="609600" y="2195513"/>
          <a:ext cx="7848600" cy="3368676"/>
        </p:xfrm>
        <a:graphic>
          <a:graphicData uri="http://schemas.openxmlformats.org/drawingml/2006/table">
            <a:tbl>
              <a:tblPr/>
              <a:tblGrid>
                <a:gridCol w="3276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96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990033"/>
                          </a:solidFill>
                          <a:effectLst/>
                          <a:latin typeface="Times New Roman" pitchFamily="18" charset="0"/>
                        </a:rPr>
                        <a:t>Organism</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990033"/>
                          </a:solidFill>
                          <a:effectLst/>
                          <a:latin typeface="Times New Roman" pitchFamily="18" charset="0"/>
                        </a:rPr>
                        <a:t>Genome Size (Bases)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990033"/>
                          </a:solidFill>
                          <a:effectLst/>
                          <a:latin typeface="Times New Roman" pitchFamily="18" charset="0"/>
                        </a:rPr>
                        <a:t>Estimated Genes</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Human (</a:t>
                      </a:r>
                      <a:r>
                        <a:rPr kumimoji="0" lang="en-US" sz="1400" b="0" i="1" u="none" strike="noStrike" cap="none" normalizeH="0" baseline="0">
                          <a:ln>
                            <a:noFill/>
                          </a:ln>
                          <a:solidFill>
                            <a:schemeClr val="tx1"/>
                          </a:solidFill>
                          <a:effectLst/>
                          <a:latin typeface="Arial" charset="0"/>
                        </a:rPr>
                        <a:t>Homo sapiens</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 billion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30,000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Laboratory mouse (</a:t>
                      </a:r>
                      <a:r>
                        <a:rPr kumimoji="0" lang="en-US" sz="1400" b="0" i="1" u="none" strike="noStrike" cap="none" normalizeH="0" baseline="0">
                          <a:ln>
                            <a:noFill/>
                          </a:ln>
                          <a:solidFill>
                            <a:schemeClr val="tx1"/>
                          </a:solidFill>
                          <a:effectLst/>
                          <a:latin typeface="Arial" charset="0"/>
                        </a:rPr>
                        <a:t>M. musculus</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2.6 billion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30,000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Mustard weed (</a:t>
                      </a:r>
                      <a:r>
                        <a:rPr kumimoji="0" lang="en-US" sz="1400" b="0" i="1" u="none" strike="noStrike" cap="none" normalizeH="0" baseline="0">
                          <a:ln>
                            <a:noFill/>
                          </a:ln>
                          <a:solidFill>
                            <a:schemeClr val="tx1"/>
                          </a:solidFill>
                          <a:effectLst/>
                          <a:latin typeface="Arial" charset="0"/>
                        </a:rPr>
                        <a:t>A. thaliana</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100 million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25,000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Roundworm (</a:t>
                      </a:r>
                      <a:r>
                        <a:rPr kumimoji="0" lang="en-US" sz="1400" b="0" i="1" u="none" strike="noStrike" cap="none" normalizeH="0" baseline="0">
                          <a:ln>
                            <a:noFill/>
                          </a:ln>
                          <a:solidFill>
                            <a:schemeClr val="tx1"/>
                          </a:solidFill>
                          <a:effectLst/>
                          <a:latin typeface="Arial" charset="0"/>
                        </a:rPr>
                        <a:t>C. elegans</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97 million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19,000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Fruit fly (</a:t>
                      </a:r>
                      <a:r>
                        <a:rPr kumimoji="0" lang="en-US" sz="1400" b="0" i="1" u="none" strike="noStrike" cap="none" normalizeH="0" baseline="0">
                          <a:ln>
                            <a:noFill/>
                          </a:ln>
                          <a:solidFill>
                            <a:schemeClr val="tx1"/>
                          </a:solidFill>
                          <a:effectLst/>
                          <a:latin typeface="Arial" charset="0"/>
                        </a:rPr>
                        <a:t>D. melanogaster</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137 million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13,000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Yeast (</a:t>
                      </a:r>
                      <a:r>
                        <a:rPr kumimoji="0" lang="en-US" sz="1400" b="0" i="1" u="none" strike="noStrike" cap="none" normalizeH="0" baseline="0">
                          <a:ln>
                            <a:noFill/>
                          </a:ln>
                          <a:solidFill>
                            <a:schemeClr val="tx1"/>
                          </a:solidFill>
                          <a:effectLst/>
                          <a:latin typeface="Arial" charset="0"/>
                        </a:rPr>
                        <a:t>S. cerevisiae</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12.1 million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6,000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Bacterium (</a:t>
                      </a:r>
                      <a:r>
                        <a:rPr kumimoji="0" lang="en-US" sz="1400" b="0" i="1" u="none" strike="noStrike" cap="none" normalizeH="0" baseline="0">
                          <a:ln>
                            <a:noFill/>
                          </a:ln>
                          <a:solidFill>
                            <a:schemeClr val="tx1"/>
                          </a:solidFill>
                          <a:effectLst/>
                          <a:latin typeface="Arial" charset="0"/>
                        </a:rPr>
                        <a:t>E. coli</a:t>
                      </a:r>
                      <a:r>
                        <a:rPr kumimoji="0" lang="en-US" sz="1400" b="0" i="0" u="none" strike="noStrike" cap="none" normalizeH="0" baseline="0">
                          <a:ln>
                            <a:noFill/>
                          </a:ln>
                          <a:solidFill>
                            <a:schemeClr val="tx1"/>
                          </a:solidFill>
                          <a:effectLst/>
                          <a:latin typeface="Arial" charset="0"/>
                        </a:rPr>
                        <a:t>)</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 4.6 million</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3,200</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Human immunodeficiency virus (HIV)</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 9700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rPr>
                        <a:t>9</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392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12725" y="1427163"/>
            <a:ext cx="8931275" cy="512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Arial" charset="0"/>
                <a:cs typeface="Arial" charset="0"/>
              </a:rPr>
              <a:t>• </a:t>
            </a:r>
            <a:r>
              <a:rPr lang="en-US" sz="1800">
                <a:latin typeface="Arial" charset="0"/>
                <a:cs typeface="Arial" charset="0"/>
              </a:rPr>
              <a:t>Gene number, exact locations, and functions </a:t>
            </a:r>
            <a:endParaRPr lang="en-US" sz="1800">
              <a:cs typeface="Times New Roman" pitchFamily="18" charset="0"/>
            </a:endParaRPr>
          </a:p>
          <a:p>
            <a:pPr eaLnBrk="1" hangingPunct="1"/>
            <a:r>
              <a:rPr lang="en-US" sz="1800">
                <a:latin typeface="Arial" charset="0"/>
                <a:cs typeface="Arial" charset="0"/>
              </a:rPr>
              <a:t>• Gene regulation </a:t>
            </a:r>
            <a:endParaRPr lang="en-US" sz="1800">
              <a:cs typeface="Times New Roman" pitchFamily="18" charset="0"/>
            </a:endParaRPr>
          </a:p>
          <a:p>
            <a:pPr eaLnBrk="1" hangingPunct="1"/>
            <a:r>
              <a:rPr lang="en-US" sz="1800">
                <a:latin typeface="Arial" charset="0"/>
                <a:cs typeface="Arial" charset="0"/>
              </a:rPr>
              <a:t>• DNA sequence organization</a:t>
            </a:r>
            <a:endParaRPr lang="en-US" sz="1800">
              <a:cs typeface="Times New Roman" pitchFamily="18" charset="0"/>
            </a:endParaRPr>
          </a:p>
          <a:p>
            <a:pPr eaLnBrk="1" hangingPunct="1"/>
            <a:r>
              <a:rPr lang="en-US" sz="1800">
                <a:latin typeface="Arial" charset="0"/>
                <a:cs typeface="Arial" charset="0"/>
              </a:rPr>
              <a:t>• Chromosomal structure and organization </a:t>
            </a:r>
            <a:endParaRPr lang="en-US" sz="1800">
              <a:cs typeface="Times New Roman" pitchFamily="18" charset="0"/>
            </a:endParaRPr>
          </a:p>
          <a:p>
            <a:pPr eaLnBrk="1" hangingPunct="1"/>
            <a:r>
              <a:rPr lang="en-US" sz="1800">
                <a:latin typeface="Arial" charset="0"/>
                <a:cs typeface="Arial" charset="0"/>
              </a:rPr>
              <a:t>• Noncoding DNA types, amount, distribution, information content, and functions </a:t>
            </a:r>
            <a:endParaRPr lang="en-US" sz="1800">
              <a:cs typeface="Times New Roman" pitchFamily="18" charset="0"/>
            </a:endParaRPr>
          </a:p>
          <a:p>
            <a:pPr eaLnBrk="1" hangingPunct="1"/>
            <a:r>
              <a:rPr lang="en-US" sz="1800">
                <a:latin typeface="Arial" charset="0"/>
                <a:cs typeface="Arial" charset="0"/>
              </a:rPr>
              <a:t>• Coordination of gene expression, protein synthesis, and post-translational events </a:t>
            </a:r>
            <a:endParaRPr lang="en-US" sz="1800">
              <a:cs typeface="Times New Roman" pitchFamily="18" charset="0"/>
            </a:endParaRPr>
          </a:p>
          <a:p>
            <a:pPr eaLnBrk="1" hangingPunct="1"/>
            <a:r>
              <a:rPr lang="en-US" sz="1800">
                <a:latin typeface="Arial" charset="0"/>
                <a:cs typeface="Arial" charset="0"/>
              </a:rPr>
              <a:t>• Interaction of proteins in complex molecular machines</a:t>
            </a:r>
            <a:endParaRPr lang="en-US" sz="1800">
              <a:cs typeface="Times New Roman" pitchFamily="18" charset="0"/>
            </a:endParaRPr>
          </a:p>
          <a:p>
            <a:pPr eaLnBrk="1" hangingPunct="1"/>
            <a:r>
              <a:rPr lang="en-US" sz="1800">
                <a:latin typeface="Arial" charset="0"/>
                <a:cs typeface="Arial" charset="0"/>
              </a:rPr>
              <a:t>• Predicted vs experimentally determined gene function</a:t>
            </a:r>
            <a:endParaRPr lang="en-US" sz="1800">
              <a:cs typeface="Times New Roman" pitchFamily="18" charset="0"/>
            </a:endParaRPr>
          </a:p>
          <a:p>
            <a:pPr eaLnBrk="1" hangingPunct="1"/>
            <a:r>
              <a:rPr lang="en-US" sz="1800">
                <a:latin typeface="Arial" charset="0"/>
                <a:cs typeface="Arial" charset="0"/>
              </a:rPr>
              <a:t>• Evolutionary conservation among organisms</a:t>
            </a:r>
            <a:endParaRPr lang="en-US" sz="1800">
              <a:cs typeface="Times New Roman" pitchFamily="18" charset="0"/>
            </a:endParaRPr>
          </a:p>
          <a:p>
            <a:pPr eaLnBrk="1" hangingPunct="1"/>
            <a:r>
              <a:rPr lang="en-US" sz="1800">
                <a:latin typeface="Arial" charset="0"/>
                <a:cs typeface="Arial" charset="0"/>
              </a:rPr>
              <a:t>• Protein conservation (structure and function)</a:t>
            </a:r>
            <a:endParaRPr lang="en-US" sz="1800">
              <a:cs typeface="Times New Roman" pitchFamily="18" charset="0"/>
            </a:endParaRPr>
          </a:p>
          <a:p>
            <a:pPr eaLnBrk="1" hangingPunct="1"/>
            <a:r>
              <a:rPr lang="en-US" sz="1800">
                <a:latin typeface="Arial" charset="0"/>
                <a:cs typeface="Arial" charset="0"/>
              </a:rPr>
              <a:t>• Proteomes (total protein content and function) in organisms</a:t>
            </a:r>
            <a:endParaRPr lang="en-US" sz="1800">
              <a:cs typeface="Times New Roman" pitchFamily="18" charset="0"/>
            </a:endParaRPr>
          </a:p>
          <a:p>
            <a:pPr eaLnBrk="1" hangingPunct="1"/>
            <a:r>
              <a:rPr lang="en-US" sz="1800">
                <a:latin typeface="Arial" charset="0"/>
                <a:cs typeface="Arial" charset="0"/>
              </a:rPr>
              <a:t>• Correlation of SNPs (single-base DNA variations among individuals) with health and disease</a:t>
            </a:r>
            <a:endParaRPr lang="en-US" sz="1800">
              <a:cs typeface="Times New Roman" pitchFamily="18" charset="0"/>
            </a:endParaRPr>
          </a:p>
          <a:p>
            <a:pPr eaLnBrk="1" hangingPunct="1"/>
            <a:r>
              <a:rPr lang="en-US" sz="1800">
                <a:latin typeface="Arial" charset="0"/>
                <a:cs typeface="Arial" charset="0"/>
              </a:rPr>
              <a:t>• Disease-susceptibility prediction based on gene sequence variation</a:t>
            </a:r>
            <a:endParaRPr lang="en-US" sz="1800">
              <a:cs typeface="Times New Roman" pitchFamily="18" charset="0"/>
            </a:endParaRPr>
          </a:p>
          <a:p>
            <a:pPr eaLnBrk="1" hangingPunct="1"/>
            <a:r>
              <a:rPr lang="en-US" sz="1800">
                <a:latin typeface="Arial" charset="0"/>
                <a:cs typeface="Arial" charset="0"/>
              </a:rPr>
              <a:t>• Genes involved in complex traits and multigene diseases</a:t>
            </a:r>
            <a:endParaRPr lang="en-US" sz="1800">
              <a:cs typeface="Times New Roman" pitchFamily="18" charset="0"/>
            </a:endParaRPr>
          </a:p>
          <a:p>
            <a:pPr eaLnBrk="1" hangingPunct="1"/>
            <a:r>
              <a:rPr lang="en-US" sz="1800">
                <a:latin typeface="Arial" charset="0"/>
                <a:cs typeface="Arial" charset="0"/>
              </a:rPr>
              <a:t>• Complex systems biology including microbial consortia useful for environmental restoration</a:t>
            </a:r>
            <a:endParaRPr lang="en-US" sz="1800">
              <a:cs typeface="Times New Roman" pitchFamily="18" charset="0"/>
            </a:endParaRPr>
          </a:p>
          <a:p>
            <a:pPr eaLnBrk="1" hangingPunct="1"/>
            <a:r>
              <a:rPr lang="en-US" sz="1800">
                <a:latin typeface="Arial" charset="0"/>
                <a:cs typeface="Arial" charset="0"/>
              </a:rPr>
              <a:t>• Developmental genetics, genomics</a:t>
            </a:r>
            <a:r>
              <a:rPr lang="en-US" sz="1800"/>
              <a:t> </a:t>
            </a:r>
          </a:p>
        </p:txBody>
      </p:sp>
      <p:sp>
        <p:nvSpPr>
          <p:cNvPr id="14339" name="Text Box 4"/>
          <p:cNvSpPr txBox="1">
            <a:spLocks noChangeArrowheads="1"/>
          </p:cNvSpPr>
          <p:nvPr/>
        </p:nvSpPr>
        <p:spPr bwMode="auto">
          <a:xfrm>
            <a:off x="2209800" y="228600"/>
            <a:ext cx="6248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Times New Roman" pitchFamily="18" charset="0"/>
              </a:rPr>
              <a:t>Future Challenges: </a:t>
            </a:r>
          </a:p>
          <a:p>
            <a:pPr eaLnBrk="1" hangingPunct="1"/>
            <a:r>
              <a:rPr lang="en-US" sz="3600">
                <a:latin typeface="Arial" charset="0"/>
                <a:cs typeface="Times New Roman" pitchFamily="18" charset="0"/>
              </a:rPr>
              <a:t>What We Still Don’t Know</a:t>
            </a:r>
            <a:endParaRPr lang="en-US" sz="3600"/>
          </a:p>
        </p:txBody>
      </p:sp>
    </p:spTree>
    <p:extLst>
      <p:ext uri="{BB962C8B-B14F-4D97-AF65-F5344CB8AC3E}">
        <p14:creationId xmlns:p14="http://schemas.microsoft.com/office/powerpoint/2010/main" val="154396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28600"/>
            <a:ext cx="5486400" cy="1143000"/>
          </a:xfrm>
        </p:spPr>
        <p:txBody>
          <a:bodyPr>
            <a:normAutofit fontScale="90000"/>
          </a:bodyPr>
          <a:lstStyle/>
          <a:p>
            <a:pPr eaLnBrk="1" hangingPunct="1"/>
            <a:r>
              <a:rPr lang="en-US" sz="3600">
                <a:latin typeface="Arial" charset="0"/>
              </a:rPr>
              <a:t>Anticipated Benefits of Genome Research</a:t>
            </a:r>
          </a:p>
        </p:txBody>
      </p:sp>
      <p:sp>
        <p:nvSpPr>
          <p:cNvPr id="15363" name="Text Box 5"/>
          <p:cNvSpPr txBox="1">
            <a:spLocks noChangeArrowheads="1"/>
          </p:cNvSpPr>
          <p:nvPr/>
        </p:nvSpPr>
        <p:spPr bwMode="auto">
          <a:xfrm>
            <a:off x="228600" y="2219325"/>
            <a:ext cx="87630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latin typeface="Arial" charset="0"/>
                <a:cs typeface="Arial" charset="0"/>
              </a:rPr>
              <a:t>Molecular Medicine</a:t>
            </a:r>
            <a:r>
              <a:rPr lang="en-US" sz="2000">
                <a:latin typeface="Arial" charset="0"/>
                <a:cs typeface="Arial" charset="0"/>
              </a:rPr>
              <a:t> </a:t>
            </a:r>
            <a:endParaRPr lang="en-US" sz="2000">
              <a:cs typeface="Times New Roman" pitchFamily="18" charset="0"/>
            </a:endParaRPr>
          </a:p>
          <a:p>
            <a:pPr eaLnBrk="1" hangingPunct="1">
              <a:spcBef>
                <a:spcPct val="50000"/>
              </a:spcBef>
            </a:pPr>
            <a:r>
              <a:rPr lang="en-US" sz="1800">
                <a:latin typeface="Arial" charset="0"/>
                <a:cs typeface="Arial" charset="0"/>
              </a:rPr>
              <a:t>• improve diagnosis of disease</a:t>
            </a:r>
            <a:br>
              <a:rPr lang="en-US" sz="1800">
                <a:latin typeface="Arial" charset="0"/>
                <a:cs typeface="Arial" charset="0"/>
              </a:rPr>
            </a:br>
            <a:r>
              <a:rPr lang="en-US" sz="1800">
                <a:latin typeface="Arial" charset="0"/>
                <a:cs typeface="Arial" charset="0"/>
              </a:rPr>
              <a:t>• detect genetic predispositions to disease</a:t>
            </a:r>
            <a:br>
              <a:rPr lang="en-US" sz="1800">
                <a:latin typeface="Arial" charset="0"/>
                <a:cs typeface="Arial" charset="0"/>
              </a:rPr>
            </a:br>
            <a:r>
              <a:rPr lang="en-US" sz="1800">
                <a:latin typeface="Arial" charset="0"/>
                <a:cs typeface="Arial" charset="0"/>
              </a:rPr>
              <a:t>• create drugs based on molecular information</a:t>
            </a:r>
            <a:br>
              <a:rPr lang="en-US" sz="1800">
                <a:latin typeface="Arial" charset="0"/>
                <a:cs typeface="Arial" charset="0"/>
              </a:rPr>
            </a:br>
            <a:r>
              <a:rPr lang="en-US" sz="1800">
                <a:latin typeface="Arial" charset="0"/>
                <a:cs typeface="Arial" charset="0"/>
              </a:rPr>
              <a:t>• use gene therapy and control systems as drugs</a:t>
            </a:r>
            <a:br>
              <a:rPr lang="en-US" sz="1800">
                <a:latin typeface="Arial" charset="0"/>
                <a:cs typeface="Arial" charset="0"/>
              </a:rPr>
            </a:br>
            <a:r>
              <a:rPr lang="en-US" sz="1800">
                <a:latin typeface="Arial" charset="0"/>
                <a:cs typeface="Arial" charset="0"/>
              </a:rPr>
              <a:t>• design “custom drugs” (pharmacogenomics) based on individual genetic profiles </a:t>
            </a:r>
            <a:br>
              <a:rPr lang="en-US" sz="1800">
                <a:latin typeface="Arial" charset="0"/>
                <a:cs typeface="Arial" charset="0"/>
              </a:rPr>
            </a:br>
            <a:endParaRPr lang="en-US" sz="1800">
              <a:latin typeface="Arial" charset="0"/>
              <a:cs typeface="Arial" charset="0"/>
            </a:endParaRPr>
          </a:p>
          <a:p>
            <a:pPr eaLnBrk="1" hangingPunct="1">
              <a:spcBef>
                <a:spcPct val="50000"/>
              </a:spcBef>
            </a:pPr>
            <a:r>
              <a:rPr lang="en-US" sz="2000" b="1">
                <a:latin typeface="Arial" charset="0"/>
                <a:cs typeface="Arial" charset="0"/>
              </a:rPr>
              <a:t>Microbial Genomics</a:t>
            </a:r>
            <a:endParaRPr lang="en-US" sz="2000">
              <a:cs typeface="Times New Roman" pitchFamily="18" charset="0"/>
            </a:endParaRPr>
          </a:p>
          <a:p>
            <a:pPr eaLnBrk="1" hangingPunct="1">
              <a:spcBef>
                <a:spcPct val="50000"/>
              </a:spcBef>
            </a:pPr>
            <a:r>
              <a:rPr lang="en-US" sz="1800">
                <a:latin typeface="Arial" charset="0"/>
                <a:cs typeface="Arial" charset="0"/>
              </a:rPr>
              <a:t>• rapidly detect and treat pathogens (disease-causing microbes) in clinical practice</a:t>
            </a:r>
            <a:br>
              <a:rPr lang="en-US" sz="1800">
                <a:latin typeface="Arial" charset="0"/>
                <a:cs typeface="Arial" charset="0"/>
              </a:rPr>
            </a:br>
            <a:r>
              <a:rPr lang="en-US" sz="1800">
                <a:latin typeface="Arial" charset="0"/>
                <a:cs typeface="Arial" charset="0"/>
              </a:rPr>
              <a:t>• develop new energy sources (biofuels)</a:t>
            </a:r>
            <a:br>
              <a:rPr lang="en-US" sz="1800">
                <a:latin typeface="Arial" charset="0"/>
                <a:cs typeface="Arial" charset="0"/>
              </a:rPr>
            </a:br>
            <a:r>
              <a:rPr lang="en-US" sz="1800">
                <a:latin typeface="Arial" charset="0"/>
                <a:cs typeface="Arial" charset="0"/>
              </a:rPr>
              <a:t>• monitor environments to detect pollutants</a:t>
            </a:r>
            <a:br>
              <a:rPr lang="en-US" sz="1800">
                <a:latin typeface="Arial" charset="0"/>
                <a:cs typeface="Arial" charset="0"/>
              </a:rPr>
            </a:br>
            <a:r>
              <a:rPr lang="en-US" sz="1800">
                <a:latin typeface="Arial" charset="0"/>
                <a:cs typeface="Arial" charset="0"/>
              </a:rPr>
              <a:t>• protect citizenry from biological and chemical warfare</a:t>
            </a:r>
            <a:br>
              <a:rPr lang="en-US" sz="1800">
                <a:latin typeface="Arial" charset="0"/>
                <a:cs typeface="Arial" charset="0"/>
              </a:rPr>
            </a:br>
            <a:r>
              <a:rPr lang="en-US" sz="1800">
                <a:latin typeface="Arial" charset="0"/>
                <a:cs typeface="Arial" charset="0"/>
              </a:rPr>
              <a:t>• clean up toxic waste safely and efficiently</a:t>
            </a:r>
            <a:endParaRPr lang="en-US"/>
          </a:p>
        </p:txBody>
      </p:sp>
    </p:spTree>
    <p:extLst>
      <p:ext uri="{BB962C8B-B14F-4D97-AF65-F5344CB8AC3E}">
        <p14:creationId xmlns:p14="http://schemas.microsoft.com/office/powerpoint/2010/main" val="270194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04800" y="2112963"/>
            <a:ext cx="87630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latin typeface="Arial" charset="0"/>
                <a:cs typeface="Arial" charset="0"/>
              </a:rPr>
              <a:t>Risk Assessment </a:t>
            </a:r>
            <a:endParaRPr lang="en-US" sz="2000" dirty="0">
              <a:cs typeface="Times New Roman" pitchFamily="18" charset="0"/>
            </a:endParaRPr>
          </a:p>
          <a:p>
            <a:pPr eaLnBrk="1" hangingPunct="1">
              <a:spcBef>
                <a:spcPct val="50000"/>
              </a:spcBef>
            </a:pPr>
            <a:r>
              <a:rPr lang="en-US" sz="1800" dirty="0">
                <a:latin typeface="Arial" charset="0"/>
                <a:cs typeface="Arial" charset="0"/>
              </a:rPr>
              <a:t>• evaluate the health risks faced by individuals who may be exposed to radiation (including low levels in industrial areas) and to cancer-causing chemicals and toxins</a:t>
            </a:r>
          </a:p>
          <a:p>
            <a:pPr eaLnBrk="1" hangingPunct="1">
              <a:spcBef>
                <a:spcPct val="50000"/>
              </a:spcBef>
            </a:pPr>
            <a:r>
              <a:rPr lang="en-US" sz="2000" b="1" dirty="0" err="1">
                <a:latin typeface="Arial" charset="0"/>
                <a:cs typeface="Arial" charset="0"/>
              </a:rPr>
              <a:t>Bioarchaeology</a:t>
            </a:r>
            <a:r>
              <a:rPr lang="en-US" sz="2000" b="1" dirty="0">
                <a:latin typeface="Arial" charset="0"/>
                <a:cs typeface="Arial" charset="0"/>
              </a:rPr>
              <a:t>, Anthropology, Evolution, and Human Migration</a:t>
            </a:r>
          </a:p>
          <a:p>
            <a:pPr eaLnBrk="1" hangingPunct="1">
              <a:spcBef>
                <a:spcPct val="50000"/>
              </a:spcBef>
            </a:pPr>
            <a:r>
              <a:rPr lang="en-US" sz="1800" dirty="0">
                <a:latin typeface="Arial" charset="0"/>
                <a:cs typeface="Arial" charset="0"/>
              </a:rPr>
              <a:t>• study evolution through germline mutations in lineages</a:t>
            </a:r>
            <a:r>
              <a:rPr lang="en-US" sz="1800" dirty="0">
                <a:cs typeface="Times New Roman" pitchFamily="18" charset="0"/>
              </a:rPr>
              <a:t/>
            </a:r>
            <a:br>
              <a:rPr lang="en-US" sz="1800" dirty="0">
                <a:cs typeface="Times New Roman" pitchFamily="18" charset="0"/>
              </a:rPr>
            </a:br>
            <a:r>
              <a:rPr lang="en-US" sz="1800" dirty="0">
                <a:latin typeface="Arial" charset="0"/>
                <a:cs typeface="Arial" charset="0"/>
              </a:rPr>
              <a:t>• study migration of different population groups based on maternal inheritance</a:t>
            </a:r>
            <a:r>
              <a:rPr lang="en-US" sz="1800" dirty="0">
                <a:cs typeface="Times New Roman" pitchFamily="18" charset="0"/>
              </a:rPr>
              <a:t/>
            </a:r>
            <a:br>
              <a:rPr lang="en-US" sz="1800" dirty="0">
                <a:cs typeface="Times New Roman" pitchFamily="18" charset="0"/>
              </a:rPr>
            </a:br>
            <a:r>
              <a:rPr lang="en-US" sz="1800" dirty="0">
                <a:latin typeface="Arial" charset="0"/>
                <a:cs typeface="Arial" charset="0"/>
              </a:rPr>
              <a:t>• study mutations on the Y chromosome to trace lineage and migration of males</a:t>
            </a:r>
            <a:r>
              <a:rPr lang="en-US" sz="1800" dirty="0">
                <a:cs typeface="Times New Roman" pitchFamily="18" charset="0"/>
              </a:rPr>
              <a:t/>
            </a:r>
            <a:br>
              <a:rPr lang="en-US" sz="1800" dirty="0">
                <a:cs typeface="Times New Roman" pitchFamily="18" charset="0"/>
              </a:rPr>
            </a:br>
            <a:r>
              <a:rPr lang="en-US" sz="1800" dirty="0">
                <a:latin typeface="Arial" charset="0"/>
                <a:cs typeface="Arial" charset="0"/>
              </a:rPr>
              <a:t>• compare breakpoints in the evolution of mutations with ages of populations and historical events</a:t>
            </a:r>
            <a:r>
              <a:rPr lang="en-US" sz="2000" dirty="0"/>
              <a:t> </a:t>
            </a:r>
          </a:p>
        </p:txBody>
      </p:sp>
      <p:sp>
        <p:nvSpPr>
          <p:cNvPr id="16388" name="Rectangle 12"/>
          <p:cNvSpPr>
            <a:spLocks noGrp="1" noChangeArrowheads="1"/>
          </p:cNvSpPr>
          <p:nvPr>
            <p:ph type="title"/>
          </p:nvPr>
        </p:nvSpPr>
        <p:spPr>
          <a:xfrm>
            <a:off x="2590800" y="228600"/>
            <a:ext cx="5181600" cy="1143000"/>
          </a:xfrm>
          <a:noFill/>
        </p:spPr>
        <p:txBody>
          <a:bodyPr>
            <a:normAutofit fontScale="90000"/>
          </a:bodyPr>
          <a:lstStyle/>
          <a:p>
            <a:pPr eaLnBrk="1" hangingPunct="1"/>
            <a:r>
              <a:rPr lang="en-US" sz="3600">
                <a:latin typeface="Arial" charset="0"/>
              </a:rPr>
              <a:t>Anticipated Benefits of Genome Research-cont.</a:t>
            </a:r>
          </a:p>
        </p:txBody>
      </p:sp>
    </p:spTree>
    <p:extLst>
      <p:ext uri="{BB962C8B-B14F-4D97-AF65-F5344CB8AC3E}">
        <p14:creationId xmlns:p14="http://schemas.microsoft.com/office/powerpoint/2010/main" val="343776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04800" y="2362200"/>
            <a:ext cx="86106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latin typeface="Arial" charset="0"/>
                <a:cs typeface="Arial" charset="0"/>
              </a:rPr>
              <a:t>DNA Identification (Forensics)</a:t>
            </a:r>
            <a:endParaRPr lang="en-US" sz="2000">
              <a:cs typeface="Times New Roman" pitchFamily="18" charset="0"/>
            </a:endParaRPr>
          </a:p>
          <a:p>
            <a:pPr eaLnBrk="1" hangingPunct="1">
              <a:spcBef>
                <a:spcPct val="50000"/>
              </a:spcBef>
            </a:pPr>
            <a:r>
              <a:rPr lang="en-US" sz="1800">
                <a:latin typeface="Arial" charset="0"/>
                <a:cs typeface="Arial" charset="0"/>
              </a:rPr>
              <a:t>• identify potential suspects whose DNA may match evidence left at crime scenes</a:t>
            </a:r>
            <a:br>
              <a:rPr lang="en-US" sz="1800">
                <a:latin typeface="Arial" charset="0"/>
                <a:cs typeface="Arial" charset="0"/>
              </a:rPr>
            </a:br>
            <a:r>
              <a:rPr lang="en-US" sz="1800">
                <a:latin typeface="Arial" charset="0"/>
                <a:cs typeface="Arial" charset="0"/>
              </a:rPr>
              <a:t>• exonerate persons wrongly accused of crimes</a:t>
            </a:r>
            <a:br>
              <a:rPr lang="en-US" sz="1800">
                <a:latin typeface="Arial" charset="0"/>
                <a:cs typeface="Arial" charset="0"/>
              </a:rPr>
            </a:br>
            <a:r>
              <a:rPr lang="en-US" sz="1800">
                <a:latin typeface="Arial" charset="0"/>
                <a:cs typeface="Arial" charset="0"/>
              </a:rPr>
              <a:t>• identify crime and catastrophe victims</a:t>
            </a:r>
            <a:br>
              <a:rPr lang="en-US" sz="1800">
                <a:latin typeface="Arial" charset="0"/>
                <a:cs typeface="Arial" charset="0"/>
              </a:rPr>
            </a:br>
            <a:r>
              <a:rPr lang="en-US" sz="1800">
                <a:latin typeface="Arial" charset="0"/>
                <a:cs typeface="Arial" charset="0"/>
              </a:rPr>
              <a:t>• establish paternity and other family relationships</a:t>
            </a:r>
            <a:br>
              <a:rPr lang="en-US" sz="1800">
                <a:latin typeface="Arial" charset="0"/>
                <a:cs typeface="Arial" charset="0"/>
              </a:rPr>
            </a:br>
            <a:r>
              <a:rPr lang="en-US" sz="1800">
                <a:latin typeface="Arial" charset="0"/>
                <a:cs typeface="Arial" charset="0"/>
              </a:rPr>
              <a:t>• identify endangered and protected species as an aid to wildlife officials (could be used for prosecuting poachers)</a:t>
            </a:r>
            <a:br>
              <a:rPr lang="en-US" sz="1800">
                <a:latin typeface="Arial" charset="0"/>
                <a:cs typeface="Arial" charset="0"/>
              </a:rPr>
            </a:br>
            <a:r>
              <a:rPr lang="en-US" sz="1800">
                <a:latin typeface="Arial" charset="0"/>
                <a:cs typeface="Arial" charset="0"/>
              </a:rPr>
              <a:t>• detect bacteria and other organisms that may pollute air, water, soil, and food</a:t>
            </a:r>
            <a:br>
              <a:rPr lang="en-US" sz="1800">
                <a:latin typeface="Arial" charset="0"/>
                <a:cs typeface="Arial" charset="0"/>
              </a:rPr>
            </a:br>
            <a:r>
              <a:rPr lang="en-US" sz="1800">
                <a:latin typeface="Arial" charset="0"/>
                <a:cs typeface="Arial" charset="0"/>
              </a:rPr>
              <a:t>• match organ donors with recipients in transplant programs</a:t>
            </a:r>
            <a:br>
              <a:rPr lang="en-US" sz="1800">
                <a:latin typeface="Arial" charset="0"/>
                <a:cs typeface="Arial" charset="0"/>
              </a:rPr>
            </a:br>
            <a:r>
              <a:rPr lang="en-US" sz="1800">
                <a:latin typeface="Arial" charset="0"/>
                <a:cs typeface="Arial" charset="0"/>
              </a:rPr>
              <a:t>• determine pedigree for seed or livestock breeds</a:t>
            </a:r>
            <a:br>
              <a:rPr lang="en-US" sz="1800">
                <a:latin typeface="Arial" charset="0"/>
                <a:cs typeface="Arial" charset="0"/>
              </a:rPr>
            </a:br>
            <a:r>
              <a:rPr lang="en-US" sz="1800">
                <a:latin typeface="Arial" charset="0"/>
                <a:cs typeface="Arial" charset="0"/>
              </a:rPr>
              <a:t>• authenticate consumables such as caviar and wine</a:t>
            </a:r>
            <a:endParaRPr lang="en-US" sz="1800">
              <a:cs typeface="Times New Roman" pitchFamily="18" charset="0"/>
            </a:endParaRPr>
          </a:p>
          <a:p>
            <a:pPr eaLnBrk="1" hangingPunct="1">
              <a:spcBef>
                <a:spcPct val="50000"/>
              </a:spcBef>
            </a:pPr>
            <a:r>
              <a:rPr lang="en-US">
                <a:latin typeface="Arial" charset="0"/>
                <a:cs typeface="Arial" charset="0"/>
              </a:rPr>
              <a:t> </a:t>
            </a:r>
            <a:endParaRPr lang="en-US"/>
          </a:p>
        </p:txBody>
      </p:sp>
      <p:sp>
        <p:nvSpPr>
          <p:cNvPr id="17412" name="Rectangle 14"/>
          <p:cNvSpPr>
            <a:spLocks noGrp="1" noChangeArrowheads="1"/>
          </p:cNvSpPr>
          <p:nvPr>
            <p:ph type="title"/>
          </p:nvPr>
        </p:nvSpPr>
        <p:spPr>
          <a:xfrm>
            <a:off x="2590800" y="228600"/>
            <a:ext cx="5181600" cy="1143000"/>
          </a:xfrm>
          <a:noFill/>
        </p:spPr>
        <p:txBody>
          <a:bodyPr>
            <a:normAutofit fontScale="90000"/>
          </a:bodyPr>
          <a:lstStyle/>
          <a:p>
            <a:pPr eaLnBrk="1" hangingPunct="1"/>
            <a:r>
              <a:rPr lang="en-US" sz="3600">
                <a:latin typeface="Arial" charset="0"/>
              </a:rPr>
              <a:t>Anticipated Benefits of Genome Research-cont.</a:t>
            </a:r>
          </a:p>
        </p:txBody>
      </p:sp>
    </p:spTree>
    <p:extLst>
      <p:ext uri="{BB962C8B-B14F-4D97-AF65-F5344CB8AC3E}">
        <p14:creationId xmlns:p14="http://schemas.microsoft.com/office/powerpoint/2010/main" val="211391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81000" y="2286000"/>
            <a:ext cx="800100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latin typeface="Arial" charset="0"/>
                <a:cs typeface="Arial" charset="0"/>
              </a:rPr>
              <a:t>Agriculture, Livestock Breeding, and Bioprocessing</a:t>
            </a:r>
            <a:r>
              <a:rPr lang="en-US" b="1">
                <a:latin typeface="Arial" charset="0"/>
                <a:cs typeface="Arial" charset="0"/>
              </a:rPr>
              <a:t> </a:t>
            </a:r>
            <a:endParaRPr lang="en-US">
              <a:cs typeface="Times New Roman" pitchFamily="18" charset="0"/>
            </a:endParaRPr>
          </a:p>
          <a:p>
            <a:pPr eaLnBrk="1" hangingPunct="1">
              <a:spcBef>
                <a:spcPct val="50000"/>
              </a:spcBef>
            </a:pPr>
            <a:r>
              <a:rPr lang="en-US" sz="1800">
                <a:latin typeface="Arial" charset="0"/>
                <a:cs typeface="Arial" charset="0"/>
              </a:rPr>
              <a:t>• grow disease-, insect-, and drought-resistant crops</a:t>
            </a:r>
            <a:br>
              <a:rPr lang="en-US" sz="1800">
                <a:latin typeface="Arial" charset="0"/>
                <a:cs typeface="Arial" charset="0"/>
              </a:rPr>
            </a:br>
            <a:r>
              <a:rPr lang="en-US" sz="1800">
                <a:latin typeface="Arial" charset="0"/>
                <a:cs typeface="Arial" charset="0"/>
              </a:rPr>
              <a:t>• breed healthier, more productive, disease-resistant farm animals</a:t>
            </a:r>
            <a:br>
              <a:rPr lang="en-US" sz="1800">
                <a:latin typeface="Arial" charset="0"/>
                <a:cs typeface="Arial" charset="0"/>
              </a:rPr>
            </a:br>
            <a:r>
              <a:rPr lang="en-US" sz="1800">
                <a:latin typeface="Arial" charset="0"/>
                <a:cs typeface="Arial" charset="0"/>
              </a:rPr>
              <a:t>• grow more nutritious produce</a:t>
            </a:r>
            <a:br>
              <a:rPr lang="en-US" sz="1800">
                <a:latin typeface="Arial" charset="0"/>
                <a:cs typeface="Arial" charset="0"/>
              </a:rPr>
            </a:br>
            <a:r>
              <a:rPr lang="en-US" sz="1800">
                <a:latin typeface="Arial" charset="0"/>
                <a:cs typeface="Arial" charset="0"/>
              </a:rPr>
              <a:t>• develop biopesticides</a:t>
            </a:r>
            <a:br>
              <a:rPr lang="en-US" sz="1800">
                <a:latin typeface="Arial" charset="0"/>
                <a:cs typeface="Arial" charset="0"/>
              </a:rPr>
            </a:br>
            <a:r>
              <a:rPr lang="en-US" sz="1800">
                <a:latin typeface="Arial" charset="0"/>
                <a:cs typeface="Arial" charset="0"/>
              </a:rPr>
              <a:t>• incorporate edible vaccines incorporated into food products</a:t>
            </a:r>
            <a:br>
              <a:rPr lang="en-US" sz="1800">
                <a:latin typeface="Arial" charset="0"/>
                <a:cs typeface="Arial" charset="0"/>
              </a:rPr>
            </a:br>
            <a:r>
              <a:rPr lang="en-US" sz="1800">
                <a:latin typeface="Arial" charset="0"/>
                <a:cs typeface="Arial" charset="0"/>
              </a:rPr>
              <a:t>• develop new environmental cleanup uses for plants like tobacco</a:t>
            </a:r>
            <a:r>
              <a:rPr lang="en-US"/>
              <a:t> </a:t>
            </a:r>
          </a:p>
          <a:p>
            <a:pPr eaLnBrk="1" hangingPunct="1"/>
            <a:endParaRPr lang="en-US"/>
          </a:p>
        </p:txBody>
      </p:sp>
      <p:sp>
        <p:nvSpPr>
          <p:cNvPr id="18436" name="Rectangle 12"/>
          <p:cNvSpPr>
            <a:spLocks noGrp="1" noChangeArrowheads="1"/>
          </p:cNvSpPr>
          <p:nvPr>
            <p:ph type="title"/>
          </p:nvPr>
        </p:nvSpPr>
        <p:spPr>
          <a:xfrm>
            <a:off x="2590800" y="228600"/>
            <a:ext cx="5181600" cy="1143000"/>
          </a:xfrm>
          <a:noFill/>
        </p:spPr>
        <p:txBody>
          <a:bodyPr>
            <a:normAutofit fontScale="90000"/>
          </a:bodyPr>
          <a:lstStyle/>
          <a:p>
            <a:pPr eaLnBrk="1" hangingPunct="1"/>
            <a:r>
              <a:rPr lang="en-US" sz="3600">
                <a:latin typeface="Arial" charset="0"/>
              </a:rPr>
              <a:t>Anticipated Benefits of Genome Research-cont.</a:t>
            </a:r>
          </a:p>
        </p:txBody>
      </p:sp>
    </p:spTree>
    <p:extLst>
      <p:ext uri="{BB962C8B-B14F-4D97-AF65-F5344CB8AC3E}">
        <p14:creationId xmlns:p14="http://schemas.microsoft.com/office/powerpoint/2010/main" val="135637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28600" y="3581400"/>
            <a:ext cx="6477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a:latin typeface="Arial" charset="0"/>
                <a:cs typeface="Arial" charset="0"/>
              </a:rPr>
              <a:t>Anticipated Benefits:</a:t>
            </a:r>
            <a:endParaRPr lang="en-US">
              <a:cs typeface="Times New Roman" pitchFamily="18" charset="0"/>
            </a:endParaRPr>
          </a:p>
          <a:p>
            <a:pPr eaLnBrk="1" hangingPunct="1">
              <a:spcBef>
                <a:spcPct val="50000"/>
              </a:spcBef>
            </a:pPr>
            <a:r>
              <a:rPr lang="en-US" sz="2000">
                <a:latin typeface="Arial" charset="0"/>
                <a:cs typeface="Arial" charset="0"/>
              </a:rPr>
              <a:t>• </a:t>
            </a:r>
            <a:r>
              <a:rPr lang="en-US" sz="2000">
                <a:latin typeface="Arial" charset="0"/>
              </a:rPr>
              <a:t>improved diagnosis of disease </a:t>
            </a:r>
          </a:p>
          <a:p>
            <a:pPr eaLnBrk="1" hangingPunct="1">
              <a:buFontTx/>
              <a:buChar char="•"/>
            </a:pPr>
            <a:r>
              <a:rPr lang="en-US" sz="2000">
                <a:latin typeface="Arial" charset="0"/>
              </a:rPr>
              <a:t> earlier detection of genetic predispositions to disease </a:t>
            </a:r>
          </a:p>
          <a:p>
            <a:pPr eaLnBrk="1" hangingPunct="1">
              <a:buFontTx/>
              <a:buChar char="•"/>
            </a:pPr>
            <a:r>
              <a:rPr lang="en-US" sz="2000">
                <a:latin typeface="Arial" charset="0"/>
              </a:rPr>
              <a:t> rational drug design </a:t>
            </a:r>
          </a:p>
          <a:p>
            <a:pPr eaLnBrk="1" hangingPunct="1">
              <a:buFontTx/>
              <a:buChar char="•"/>
            </a:pPr>
            <a:r>
              <a:rPr lang="en-US" sz="2000">
                <a:latin typeface="Arial" charset="0"/>
              </a:rPr>
              <a:t> gene therapy and control systems for drugs </a:t>
            </a:r>
          </a:p>
          <a:p>
            <a:pPr eaLnBrk="1" hangingPunct="1">
              <a:buFontTx/>
              <a:buChar char="•"/>
            </a:pPr>
            <a:r>
              <a:rPr lang="en-US" sz="2000">
                <a:latin typeface="Arial" charset="0"/>
              </a:rPr>
              <a:t> personalized, custom drugs</a:t>
            </a:r>
            <a:r>
              <a:rPr lang="en-US" sz="2000" i="1">
                <a:latin typeface="Arial" charset="0"/>
              </a:rPr>
              <a:t> </a:t>
            </a:r>
          </a:p>
        </p:txBody>
      </p:sp>
      <p:sp>
        <p:nvSpPr>
          <p:cNvPr id="19459" name="Rectangle 3"/>
          <p:cNvSpPr>
            <a:spLocks noGrp="1" noChangeArrowheads="1"/>
          </p:cNvSpPr>
          <p:nvPr>
            <p:ph type="title"/>
          </p:nvPr>
        </p:nvSpPr>
        <p:spPr>
          <a:noFill/>
        </p:spPr>
        <p:txBody>
          <a:bodyPr/>
          <a:lstStyle/>
          <a:p>
            <a:pPr eaLnBrk="1" hangingPunct="1"/>
            <a:r>
              <a:rPr lang="en-US" sz="3600">
                <a:latin typeface="Arial" charset="0"/>
              </a:rPr>
              <a:t>Medicine and the New Genetics</a:t>
            </a:r>
          </a:p>
        </p:txBody>
      </p:sp>
      <p:sp>
        <p:nvSpPr>
          <p:cNvPr id="19461" name="Text Box 6"/>
          <p:cNvSpPr txBox="1">
            <a:spLocks noChangeArrowheads="1"/>
          </p:cNvSpPr>
          <p:nvPr/>
        </p:nvSpPr>
        <p:spPr bwMode="auto">
          <a:xfrm>
            <a:off x="990600" y="1828800"/>
            <a:ext cx="723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i="1">
                <a:latin typeface="Arial" charset="0"/>
                <a:cs typeface="Arial" charset="0"/>
              </a:rPr>
              <a:t>Gene Testing   </a:t>
            </a:r>
            <a:r>
              <a:rPr lang="en-US" sz="2000" b="1" i="1">
                <a:latin typeface="Arial" charset="0"/>
                <a:cs typeface="Arial" charset="0"/>
                <a:sym typeface="CommonBullets" pitchFamily="34" charset="2"/>
              </a:rPr>
              <a:t>   </a:t>
            </a:r>
            <a:r>
              <a:rPr lang="en-US" sz="2000" b="1" i="1">
                <a:latin typeface="Arial" charset="0"/>
                <a:cs typeface="Arial" charset="0"/>
              </a:rPr>
              <a:t>Pharmacogenomics   </a:t>
            </a:r>
            <a:r>
              <a:rPr lang="en-US" sz="2000" b="1" i="1">
                <a:latin typeface="Arial" charset="0"/>
                <a:cs typeface="Arial" charset="0"/>
                <a:sym typeface="CommonBullets" pitchFamily="34" charset="2"/>
              </a:rPr>
              <a:t>   </a:t>
            </a:r>
            <a:r>
              <a:rPr lang="en-US" sz="2000" b="1" i="1">
                <a:latin typeface="Arial" charset="0"/>
                <a:cs typeface="Arial" charset="0"/>
              </a:rPr>
              <a:t>Gene Therapy</a:t>
            </a:r>
            <a:endParaRPr lang="en-US" sz="2000" i="1">
              <a:latin typeface="Arial" charset="0"/>
            </a:endParaRPr>
          </a:p>
        </p:txBody>
      </p:sp>
      <p:pic>
        <p:nvPicPr>
          <p:cNvPr id="19463" name="Picture 9" descr="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62800" y="2667000"/>
            <a:ext cx="1498600" cy="299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206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z="3600">
                <a:latin typeface="Arial" charset="0"/>
              </a:rPr>
              <a:t>ELSI: Ethical, Legal, </a:t>
            </a:r>
            <a:br>
              <a:rPr lang="en-US" sz="3600">
                <a:latin typeface="Arial" charset="0"/>
              </a:rPr>
            </a:br>
            <a:r>
              <a:rPr lang="en-US" sz="3600">
                <a:latin typeface="Arial" charset="0"/>
              </a:rPr>
              <a:t>and Social Issues</a:t>
            </a:r>
          </a:p>
        </p:txBody>
      </p:sp>
      <p:sp>
        <p:nvSpPr>
          <p:cNvPr id="20483" name="Text Box 4"/>
          <p:cNvSpPr txBox="1">
            <a:spLocks noChangeArrowheads="1"/>
          </p:cNvSpPr>
          <p:nvPr/>
        </p:nvSpPr>
        <p:spPr bwMode="auto">
          <a:xfrm>
            <a:off x="0" y="2687638"/>
            <a:ext cx="9144000" cy="389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latin typeface="Arial" charset="0"/>
                <a:cs typeface="Arial" charset="0"/>
              </a:rPr>
              <a:t>• </a:t>
            </a:r>
            <a:r>
              <a:rPr lang="en-US" sz="1800" b="1">
                <a:latin typeface="Arial" charset="0"/>
                <a:cs typeface="Arial" charset="0"/>
              </a:rPr>
              <a:t>Privacy and confidentiality of genetic information</a:t>
            </a:r>
            <a:r>
              <a:rPr lang="en-US" sz="1800">
                <a:latin typeface="Arial" charset="0"/>
                <a:cs typeface="Arial" charset="0"/>
              </a:rPr>
              <a:t>.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Fairness in the use of genetic information</a:t>
            </a:r>
            <a:r>
              <a:rPr lang="en-US" sz="1800">
                <a:latin typeface="Arial" charset="0"/>
                <a:cs typeface="Arial" charset="0"/>
              </a:rPr>
              <a:t> by insurers, employers, courts, schools, adoption agencies, and the military, among others.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Psychological impact, stigmatization, and discrimination</a:t>
            </a:r>
            <a:r>
              <a:rPr lang="en-US" sz="1800">
                <a:latin typeface="Arial" charset="0"/>
                <a:cs typeface="Arial" charset="0"/>
              </a:rPr>
              <a:t> due to an individual’s genetic differences.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Reproductive issues</a:t>
            </a:r>
            <a:r>
              <a:rPr lang="en-US" sz="1800">
                <a:latin typeface="Arial" charset="0"/>
                <a:cs typeface="Arial" charset="0"/>
              </a:rPr>
              <a:t> including adequate and informed consent and use of genetic information in reproductive decision making.</a:t>
            </a:r>
            <a:r>
              <a:rPr lang="en-US">
                <a:latin typeface="Arial" charset="0"/>
                <a:cs typeface="Arial" charset="0"/>
              </a:rPr>
              <a:t> </a:t>
            </a:r>
          </a:p>
          <a:p>
            <a:pPr eaLnBrk="1" hangingPunct="1">
              <a:spcBef>
                <a:spcPct val="50000"/>
              </a:spcBef>
            </a:pPr>
            <a:r>
              <a:rPr lang="en-US">
                <a:latin typeface="Arial" charset="0"/>
                <a:cs typeface="Arial" charset="0"/>
              </a:rPr>
              <a:t>• </a:t>
            </a:r>
            <a:r>
              <a:rPr lang="en-US" sz="1800" b="1">
                <a:latin typeface="Arial" charset="0"/>
                <a:cs typeface="Arial" charset="0"/>
              </a:rPr>
              <a:t>Clinical issues</a:t>
            </a:r>
            <a:r>
              <a:rPr lang="en-US" sz="1800">
                <a:latin typeface="Arial" charset="0"/>
                <a:cs typeface="Arial" charset="0"/>
              </a:rPr>
              <a:t> including the education of doctors and other health-service providers, people identified with genetic conditions, and the general public about capabilities, limitations, and social risks; and implementation of standards and quality‑control measures.</a:t>
            </a:r>
            <a:endParaRPr lang="en-US">
              <a:latin typeface="Courier New" pitchFamily="49" charset="0"/>
              <a:cs typeface="Courier New" pitchFamily="49" charset="0"/>
            </a:endParaRPr>
          </a:p>
        </p:txBody>
      </p:sp>
      <p:pic>
        <p:nvPicPr>
          <p:cNvPr id="20486" name="Picture 7" descr="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1600200" cy="266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7347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71948" y="928853"/>
            <a:ext cx="3124200" cy="866001"/>
          </a:xfrm>
        </p:spPr>
        <p:txBody>
          <a:bodyPr>
            <a:normAutofit/>
          </a:bodyPr>
          <a:lstStyle/>
          <a:p>
            <a:pPr eaLnBrk="1" hangingPunct="1"/>
            <a:r>
              <a:rPr lang="en-US" sz="3600" dirty="0"/>
              <a:t>Introduction</a:t>
            </a:r>
          </a:p>
        </p:txBody>
      </p:sp>
      <p:sp>
        <p:nvSpPr>
          <p:cNvPr id="3075" name="Rectangle 3"/>
          <p:cNvSpPr>
            <a:spLocks noGrp="1" noChangeArrowheads="1"/>
          </p:cNvSpPr>
          <p:nvPr>
            <p:ph type="body" idx="1"/>
          </p:nvPr>
        </p:nvSpPr>
        <p:spPr/>
        <p:txBody>
          <a:bodyPr/>
          <a:lstStyle/>
          <a:p>
            <a:pPr eaLnBrk="1" hangingPunct="1"/>
            <a:r>
              <a:rPr lang="en-US" dirty="0"/>
              <a:t>Until the early 1970’s, DNA was the most difficult cellular molecule for biochemists to analyze.</a:t>
            </a:r>
          </a:p>
          <a:p>
            <a:pPr eaLnBrk="1" hangingPunct="1"/>
            <a:r>
              <a:rPr lang="en-US" dirty="0"/>
              <a:t>DNA is now the easiest molecule to analyze – we can now isolate a specific region of the genome, produce a virtually unlimited number of copies of it, and determine its nucleotide sequence overnight.</a:t>
            </a:r>
          </a:p>
        </p:txBody>
      </p:sp>
      <p:sp>
        <p:nvSpPr>
          <p:cNvPr id="2" name="Rectangle 1">
            <a:extLst>
              <a:ext uri="{FF2B5EF4-FFF2-40B4-BE49-F238E27FC236}">
                <a16:creationId xmlns:a16="http://schemas.microsoft.com/office/drawing/2014/main" id="{07E756FE-B903-4AB4-B9AE-6B455D07A891}"/>
              </a:ext>
            </a:extLst>
          </p:cNvPr>
          <p:cNvSpPr/>
          <p:nvPr/>
        </p:nvSpPr>
        <p:spPr>
          <a:xfrm>
            <a:off x="685800" y="282522"/>
            <a:ext cx="5587555" cy="646331"/>
          </a:xfrm>
          <a:prstGeom prst="rect">
            <a:avLst/>
          </a:prstGeom>
        </p:spPr>
        <p:txBody>
          <a:bodyPr wrap="none">
            <a:spAutoFit/>
          </a:bodyPr>
          <a:lstStyle/>
          <a:p>
            <a:r>
              <a:rPr lang="en-US" sz="3600" b="1" dirty="0">
                <a:solidFill>
                  <a:srgbClr val="C00000"/>
                </a:solidFill>
              </a:rPr>
              <a:t>The Human Genome Project</a:t>
            </a:r>
          </a:p>
        </p:txBody>
      </p:sp>
    </p:spTree>
    <p:extLst>
      <p:ext uri="{BB962C8B-B14F-4D97-AF65-F5344CB8AC3E}">
        <p14:creationId xmlns:p14="http://schemas.microsoft.com/office/powerpoint/2010/main" val="3289038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a:latin typeface="Arial" charset="0"/>
              </a:rPr>
              <a:t>ELSI Issues </a:t>
            </a:r>
            <a:r>
              <a:rPr lang="en-US" sz="2800">
                <a:latin typeface="Arial" charset="0"/>
              </a:rPr>
              <a:t>(cont.)</a:t>
            </a:r>
          </a:p>
        </p:txBody>
      </p:sp>
      <p:sp>
        <p:nvSpPr>
          <p:cNvPr id="21507" name="Text Box 4"/>
          <p:cNvSpPr txBox="1">
            <a:spLocks noChangeArrowheads="1"/>
          </p:cNvSpPr>
          <p:nvPr/>
        </p:nvSpPr>
        <p:spPr bwMode="auto">
          <a:xfrm>
            <a:off x="0" y="2903538"/>
            <a:ext cx="9144000"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latin typeface="Arial" charset="0"/>
                <a:cs typeface="Arial" charset="0"/>
              </a:rPr>
              <a:t>• </a:t>
            </a:r>
            <a:r>
              <a:rPr lang="en-US" sz="1800" b="1">
                <a:latin typeface="Arial" charset="0"/>
                <a:cs typeface="Arial" charset="0"/>
              </a:rPr>
              <a:t>Uncertainties associated with gene tests for susceptibilities and complex conditions</a:t>
            </a:r>
            <a:r>
              <a:rPr lang="en-US" sz="1800">
                <a:latin typeface="Arial" charset="0"/>
                <a:cs typeface="Arial" charset="0"/>
              </a:rPr>
              <a:t> (e.g., heart disease, diabetes, and Alzheimer’s disease).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Fairness in access to advanced genomic technologies</a:t>
            </a:r>
            <a:r>
              <a:rPr lang="en-US" sz="1800">
                <a:latin typeface="Arial" charset="0"/>
                <a:cs typeface="Arial" charset="0"/>
              </a:rPr>
              <a:t>. </a:t>
            </a:r>
          </a:p>
          <a:p>
            <a:pPr eaLnBrk="1" hangingPunct="1">
              <a:spcBef>
                <a:spcPct val="50000"/>
              </a:spcBef>
            </a:pPr>
            <a:r>
              <a:rPr lang="en-US" sz="1800">
                <a:latin typeface="Arial" charset="0"/>
                <a:cs typeface="Arial" charset="0"/>
              </a:rPr>
              <a:t>• </a:t>
            </a:r>
            <a:r>
              <a:rPr lang="en-US" sz="1800" b="1">
                <a:latin typeface="Arial" charset="0"/>
                <a:cs typeface="Arial" charset="0"/>
              </a:rPr>
              <a:t>Conceptual and philosophical implications</a:t>
            </a:r>
            <a:r>
              <a:rPr lang="en-US" sz="1800">
                <a:latin typeface="Arial" charset="0"/>
                <a:cs typeface="Arial" charset="0"/>
              </a:rPr>
              <a:t> regarding human responsibility, free will vs genetic determinism, and concepts of health and disease.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Health and environmental issues</a:t>
            </a:r>
            <a:r>
              <a:rPr lang="en-US" sz="1800">
                <a:latin typeface="Arial" charset="0"/>
                <a:cs typeface="Arial" charset="0"/>
              </a:rPr>
              <a:t> concerning genetically modified (GM) foods and microbes. </a:t>
            </a:r>
            <a:endParaRPr lang="en-US" sz="1800">
              <a:latin typeface="Courier New" pitchFamily="49" charset="0"/>
              <a:cs typeface="Courier New" pitchFamily="49" charset="0"/>
            </a:endParaRPr>
          </a:p>
          <a:p>
            <a:pPr eaLnBrk="1" hangingPunct="1">
              <a:spcBef>
                <a:spcPct val="50000"/>
              </a:spcBef>
            </a:pPr>
            <a:r>
              <a:rPr lang="en-US" sz="1800">
                <a:latin typeface="Arial" charset="0"/>
                <a:cs typeface="Arial" charset="0"/>
              </a:rPr>
              <a:t>• </a:t>
            </a:r>
            <a:r>
              <a:rPr lang="en-US" sz="1800" b="1">
                <a:latin typeface="Arial" charset="0"/>
                <a:cs typeface="Arial" charset="0"/>
              </a:rPr>
              <a:t>Commercialization of products</a:t>
            </a:r>
            <a:r>
              <a:rPr lang="en-US" sz="1800">
                <a:latin typeface="Arial" charset="0"/>
                <a:cs typeface="Arial" charset="0"/>
              </a:rPr>
              <a:t> including property rights (patents, copyrights, and trade secrets) and accessibility of data and materials. </a:t>
            </a:r>
          </a:p>
        </p:txBody>
      </p:sp>
      <p:pic>
        <p:nvPicPr>
          <p:cNvPr id="21510" name="Picture 7" descr="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1600200" cy="266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281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F309D89C-D96B-4D1B-A710-64C8673D5A85}"/>
              </a:ext>
            </a:extLst>
          </p:cNvPr>
          <p:cNvSpPr txBox="1">
            <a:spLocks noChangeArrowheads="1"/>
          </p:cNvSpPr>
          <p:nvPr/>
        </p:nvSpPr>
        <p:spPr bwMode="auto">
          <a:xfrm>
            <a:off x="533400" y="457200"/>
            <a:ext cx="8077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cs typeface="Times New Roman" panose="02020603050405020304" pitchFamily="18" charset="0"/>
              </a:rPr>
              <a:t>References:</a:t>
            </a:r>
          </a:p>
          <a:p>
            <a:pPr eaLnBrk="1" hangingPunct="1"/>
            <a:endParaRPr lang="en-US" sz="1200" dirty="0">
              <a:cs typeface="Times New Roman" panose="02020603050405020304" pitchFamily="18" charset="0"/>
            </a:endParaRPr>
          </a:p>
          <a:p>
            <a:pPr eaLnBrk="1" hangingPunct="1"/>
            <a:endParaRPr lang="en-US" sz="1200" dirty="0">
              <a:cs typeface="Times New Roman" panose="02020603050405020304" pitchFamily="18" charset="0"/>
            </a:endParaRPr>
          </a:p>
          <a:p>
            <a:pPr marL="285750" indent="-285750" eaLnBrk="1" hangingPunct="1">
              <a:buFont typeface="Arial" panose="020B0604020202020204" pitchFamily="34" charset="0"/>
              <a:buChar char="•"/>
            </a:pPr>
            <a:r>
              <a:rPr lang="en-US" sz="1600" dirty="0">
                <a:cs typeface="Times New Roman" panose="02020603050405020304" pitchFamily="18" charset="0"/>
              </a:rPr>
              <a:t>http://www.ornl.gov/sci/techresources/Human_Genome/education/images.shtml</a:t>
            </a: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r>
              <a:rPr lang="en-US" sz="1600" dirty="0">
                <a:cs typeface="Times New Roman" panose="02020603050405020304" pitchFamily="18" charset="0"/>
              </a:rPr>
              <a:t>http://doegenome</a:t>
            </a: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r>
              <a:rPr lang="en-US" sz="1600" dirty="0">
                <a:cs typeface="Times New Roman" panose="02020603050405020304" pitchFamily="18" charset="0"/>
              </a:rPr>
              <a:t>U.S. Department of Energy Genome Programs, Genomics and Its Impact on Science and Society, 2003</a:t>
            </a: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r>
              <a:rPr lang="en-US" sz="1600" dirty="0">
                <a:cs typeface="Times New Roman" panose="02020603050405020304" pitchFamily="18" charset="0"/>
              </a:rPr>
              <a:t>http://www.sanger.ac.uk/HGP/overview.shtml</a:t>
            </a: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r>
              <a:rPr lang="en-US" sz="1600" dirty="0">
                <a:cs typeface="Times New Roman" panose="02020603050405020304" pitchFamily="18" charset="0"/>
              </a:rPr>
              <a:t>Molecular Biology Of The Cell. Alberts et al. 491-495</a:t>
            </a: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marL="285750" indent="-285750" eaLnBrk="1" hangingPunct="1">
              <a:buFont typeface="Arial" panose="020B0604020202020204" pitchFamily="34" charset="0"/>
              <a:buChar char="•"/>
            </a:pPr>
            <a:endParaRPr lang="en-US" sz="1600" dirty="0">
              <a:cs typeface="Times New Roman" panose="02020603050405020304" pitchFamily="18" charset="0"/>
            </a:endParaRPr>
          </a:p>
          <a:p>
            <a:pPr eaLnBrk="1" hangingPunct="1"/>
            <a:endParaRPr lang="en-US" sz="1600" dirty="0">
              <a:cs typeface="Times New Roman" panose="02020603050405020304" pitchFamily="18" charset="0"/>
            </a:endParaRPr>
          </a:p>
        </p:txBody>
      </p:sp>
    </p:spTree>
    <p:extLst>
      <p:ext uri="{BB962C8B-B14F-4D97-AF65-F5344CB8AC3E}">
        <p14:creationId xmlns:p14="http://schemas.microsoft.com/office/powerpoint/2010/main" val="412385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Introduction</a:t>
            </a:r>
          </a:p>
        </p:txBody>
      </p:sp>
      <p:sp>
        <p:nvSpPr>
          <p:cNvPr id="4099" name="Rectangle 3"/>
          <p:cNvSpPr>
            <a:spLocks noGrp="1" noChangeArrowheads="1"/>
          </p:cNvSpPr>
          <p:nvPr>
            <p:ph type="body" idx="1"/>
          </p:nvPr>
        </p:nvSpPr>
        <p:spPr/>
        <p:txBody>
          <a:bodyPr/>
          <a:lstStyle/>
          <a:p>
            <a:pPr eaLnBrk="1" hangingPunct="1"/>
            <a:r>
              <a:rPr lang="en-US"/>
              <a:t>At the height of the Human Genome Project, sequencing factories were generating DNA sequences at a rate of 1000 nucleotides per second 24/7.</a:t>
            </a:r>
          </a:p>
          <a:p>
            <a:pPr eaLnBrk="1" hangingPunct="1"/>
            <a:r>
              <a:rPr lang="en-US"/>
              <a:t>Technical breakthroughs that allowed the Human Genome Project to be completed have had an enormous impact on all of biology…..</a:t>
            </a:r>
          </a:p>
        </p:txBody>
      </p:sp>
    </p:spTree>
    <p:extLst>
      <p:ext uri="{BB962C8B-B14F-4D97-AF65-F5344CB8AC3E}">
        <p14:creationId xmlns:p14="http://schemas.microsoft.com/office/powerpoint/2010/main" val="285987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57400" y="381000"/>
            <a:ext cx="6400800" cy="838200"/>
          </a:xfrm>
        </p:spPr>
        <p:txBody>
          <a:bodyPr/>
          <a:lstStyle/>
          <a:p>
            <a:pPr eaLnBrk="1" hangingPunct="1"/>
            <a:r>
              <a:rPr lang="en-US" sz="3600">
                <a:latin typeface="Arial" charset="0"/>
              </a:rPr>
              <a:t>Human Genome Project</a:t>
            </a:r>
          </a:p>
        </p:txBody>
      </p:sp>
      <p:sp>
        <p:nvSpPr>
          <p:cNvPr id="5123" name="Text Box 5"/>
          <p:cNvSpPr txBox="1">
            <a:spLocks noChangeArrowheads="1"/>
          </p:cNvSpPr>
          <p:nvPr/>
        </p:nvSpPr>
        <p:spPr bwMode="auto">
          <a:xfrm>
            <a:off x="0" y="1371600"/>
            <a:ext cx="91440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cs typeface="Times New Roman" pitchFamily="18" charset="0"/>
              </a:rPr>
              <a:t>Goals: </a:t>
            </a:r>
            <a:endParaRPr lang="en-US" sz="2000" b="1">
              <a:cs typeface="Times New Roman" pitchFamily="18" charset="0"/>
            </a:endParaRPr>
          </a:p>
          <a:p>
            <a:pPr eaLnBrk="1" hangingPunct="1"/>
            <a:r>
              <a:rPr lang="en-US" sz="1800">
                <a:latin typeface="Arial" charset="0"/>
                <a:cs typeface="Times New Roman" pitchFamily="18" charset="0"/>
              </a:rPr>
              <a:t>■ identify all the approximate 30,000 genes in human DNA, </a:t>
            </a:r>
            <a:endParaRPr lang="en-US" sz="1800">
              <a:cs typeface="Times New Roman" pitchFamily="18" charset="0"/>
            </a:endParaRPr>
          </a:p>
          <a:p>
            <a:pPr eaLnBrk="1" hangingPunct="1"/>
            <a:r>
              <a:rPr lang="en-US" sz="1800">
                <a:latin typeface="Arial" charset="0"/>
                <a:cs typeface="Times New Roman" pitchFamily="18" charset="0"/>
              </a:rPr>
              <a:t>■ determine the sequences of the 3 billion chemical base pairs that make up human DNA, </a:t>
            </a:r>
            <a:endParaRPr lang="en-US" sz="1800">
              <a:cs typeface="Times New Roman" pitchFamily="18" charset="0"/>
            </a:endParaRPr>
          </a:p>
          <a:p>
            <a:pPr eaLnBrk="1" hangingPunct="1"/>
            <a:r>
              <a:rPr lang="en-US" sz="1800">
                <a:latin typeface="Arial" charset="0"/>
                <a:cs typeface="Times New Roman" pitchFamily="18" charset="0"/>
              </a:rPr>
              <a:t>■ store this information in databases, </a:t>
            </a:r>
            <a:endParaRPr lang="en-US" sz="1800">
              <a:cs typeface="Times New Roman" pitchFamily="18" charset="0"/>
            </a:endParaRPr>
          </a:p>
          <a:p>
            <a:pPr eaLnBrk="1" hangingPunct="1"/>
            <a:r>
              <a:rPr lang="en-US" sz="1800">
                <a:latin typeface="Arial" charset="0"/>
                <a:cs typeface="Times New Roman" pitchFamily="18" charset="0"/>
              </a:rPr>
              <a:t>■ improve tools for data analysis, </a:t>
            </a:r>
            <a:endParaRPr lang="en-US" sz="1800">
              <a:cs typeface="Times New Roman" pitchFamily="18" charset="0"/>
            </a:endParaRPr>
          </a:p>
          <a:p>
            <a:pPr eaLnBrk="1" hangingPunct="1"/>
            <a:r>
              <a:rPr lang="en-US" sz="1800">
                <a:latin typeface="Arial" charset="0"/>
                <a:cs typeface="Times New Roman" pitchFamily="18" charset="0"/>
              </a:rPr>
              <a:t>■ transfer related technologies to the private sector, and </a:t>
            </a:r>
            <a:endParaRPr lang="en-US" sz="1800">
              <a:cs typeface="Times New Roman" pitchFamily="18" charset="0"/>
            </a:endParaRPr>
          </a:p>
          <a:p>
            <a:pPr eaLnBrk="1" hangingPunct="1"/>
            <a:r>
              <a:rPr lang="en-US" sz="1800">
                <a:latin typeface="Arial" charset="0"/>
                <a:cs typeface="Times New Roman" pitchFamily="18" charset="0"/>
              </a:rPr>
              <a:t>■ address the ethical, legal, and social issues (ELSI) that may arise from the project. </a:t>
            </a:r>
            <a:endParaRPr lang="en-US" sz="1800">
              <a:cs typeface="Times New Roman" pitchFamily="18" charset="0"/>
            </a:endParaRPr>
          </a:p>
          <a:p>
            <a:pPr eaLnBrk="1" hangingPunct="1"/>
            <a:r>
              <a:rPr lang="en-US" sz="2000">
                <a:latin typeface="Arial" charset="0"/>
                <a:cs typeface="Times New Roman" pitchFamily="18" charset="0"/>
              </a:rPr>
              <a:t> </a:t>
            </a:r>
            <a:endParaRPr lang="en-US" sz="2000">
              <a:cs typeface="Times New Roman" pitchFamily="18" charset="0"/>
            </a:endParaRPr>
          </a:p>
          <a:p>
            <a:pPr eaLnBrk="1" hangingPunct="1"/>
            <a:r>
              <a:rPr lang="en-US" sz="2000" b="1">
                <a:latin typeface="Arial" charset="0"/>
                <a:cs typeface="Times New Roman" pitchFamily="18" charset="0"/>
              </a:rPr>
              <a:t>Milestones:</a:t>
            </a:r>
          </a:p>
          <a:p>
            <a:pPr eaLnBrk="1" hangingPunct="1"/>
            <a:r>
              <a:rPr lang="en-US" sz="1800">
                <a:latin typeface="Arial" charset="0"/>
                <a:cs typeface="Times New Roman" pitchFamily="18" charset="0"/>
              </a:rPr>
              <a:t>■ 1990: Project initiated as joint effort of U.S. Department of Energy and the National Institutes of Health </a:t>
            </a:r>
            <a:br>
              <a:rPr lang="en-US" sz="1800">
                <a:latin typeface="Arial" charset="0"/>
                <a:cs typeface="Times New Roman" pitchFamily="18" charset="0"/>
              </a:rPr>
            </a:br>
            <a:r>
              <a:rPr lang="en-US" sz="1800">
                <a:latin typeface="Arial" charset="0"/>
                <a:cs typeface="Times New Roman" pitchFamily="18" charset="0"/>
              </a:rPr>
              <a:t>■ June 2000: Completion of a working draft of the entire human genome (covers &gt;90% of the genome to a depth of 3-4x redundant sequence) </a:t>
            </a:r>
          </a:p>
          <a:p>
            <a:pPr eaLnBrk="1" hangingPunct="1"/>
            <a:r>
              <a:rPr lang="en-US" sz="1800">
                <a:latin typeface="Arial" charset="0"/>
                <a:cs typeface="Times New Roman" pitchFamily="18" charset="0"/>
              </a:rPr>
              <a:t>■ February 2001: Analyses of the working draft are published</a:t>
            </a:r>
          </a:p>
          <a:p>
            <a:pPr eaLnBrk="1" hangingPunct="1"/>
            <a:r>
              <a:rPr lang="en-US" sz="1800">
                <a:latin typeface="Arial" charset="0"/>
                <a:cs typeface="Times New Roman" pitchFamily="18" charset="0"/>
              </a:rPr>
              <a:t>■ April 2003: HGP sequencing is completed and Project is declared finished two years ahead of schedule</a:t>
            </a:r>
          </a:p>
        </p:txBody>
      </p:sp>
    </p:spTree>
    <p:extLst>
      <p:ext uri="{BB962C8B-B14F-4D97-AF65-F5344CB8AC3E}">
        <p14:creationId xmlns:p14="http://schemas.microsoft.com/office/powerpoint/2010/main" val="31415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2057400" y="228600"/>
            <a:ext cx="6705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Arial" charset="0"/>
              </a:rPr>
              <a:t>What does the draft human genome sequence tell us?</a:t>
            </a:r>
            <a:r>
              <a:rPr lang="en-US" sz="3600"/>
              <a:t> </a:t>
            </a:r>
          </a:p>
          <a:p>
            <a:pPr eaLnBrk="1" hangingPunct="1"/>
            <a:endParaRPr lang="en-US" sz="3600"/>
          </a:p>
        </p:txBody>
      </p:sp>
      <p:sp>
        <p:nvSpPr>
          <p:cNvPr id="6147" name="Text Box 6"/>
          <p:cNvSpPr txBox="1">
            <a:spLocks noChangeArrowheads="1"/>
          </p:cNvSpPr>
          <p:nvPr/>
        </p:nvSpPr>
        <p:spPr bwMode="auto">
          <a:xfrm>
            <a:off x="304800" y="1905000"/>
            <a:ext cx="88392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latin typeface="Arial" charset="0"/>
                <a:cs typeface="Arial" charset="0"/>
              </a:rPr>
              <a:t>By the Numbers</a:t>
            </a:r>
            <a:endParaRPr lang="en-US" sz="2000" dirty="0">
              <a:cs typeface="Times New Roman" pitchFamily="18" charset="0"/>
            </a:endParaRPr>
          </a:p>
          <a:p>
            <a:pPr eaLnBrk="1" hangingPunct="1">
              <a:spcBef>
                <a:spcPct val="50000"/>
              </a:spcBef>
            </a:pPr>
            <a:r>
              <a:rPr lang="en-US" sz="2000" dirty="0">
                <a:latin typeface="Arial" charset="0"/>
                <a:cs typeface="Arial" charset="0"/>
              </a:rPr>
              <a:t>• </a:t>
            </a:r>
            <a:r>
              <a:rPr lang="en-US" sz="1800" dirty="0">
                <a:latin typeface="Arial" charset="0"/>
                <a:cs typeface="Arial" charset="0"/>
              </a:rPr>
              <a:t>The human genome contains 3 billion chemical nucleotide bases (A, C, T, and G). </a:t>
            </a:r>
            <a:endParaRPr lang="en-US" sz="1800" dirty="0">
              <a:cs typeface="Times New Roman" pitchFamily="18" charset="0"/>
            </a:endParaRPr>
          </a:p>
          <a:p>
            <a:pPr eaLnBrk="1" hangingPunct="1">
              <a:spcBef>
                <a:spcPct val="50000"/>
              </a:spcBef>
            </a:pPr>
            <a:r>
              <a:rPr lang="en-US" sz="1800" dirty="0">
                <a:latin typeface="Arial" charset="0"/>
                <a:cs typeface="Arial" charset="0"/>
              </a:rPr>
              <a:t>• The average gene consists of 3000 bases, but sizes vary greatly, with the largest known human gene being </a:t>
            </a:r>
            <a:r>
              <a:rPr lang="en-US" sz="1800" dirty="0">
                <a:solidFill>
                  <a:srgbClr val="FF0000"/>
                </a:solidFill>
                <a:latin typeface="Arial" charset="0"/>
                <a:cs typeface="Arial" charset="0"/>
              </a:rPr>
              <a:t>dystrophin</a:t>
            </a:r>
            <a:r>
              <a:rPr lang="en-US" sz="1800" dirty="0">
                <a:latin typeface="Arial" charset="0"/>
                <a:cs typeface="Arial" charset="0"/>
              </a:rPr>
              <a:t> at 2.4 million bases.</a:t>
            </a:r>
            <a:endParaRPr lang="en-US" sz="1800" dirty="0">
              <a:cs typeface="Times New Roman" pitchFamily="18" charset="0"/>
            </a:endParaRPr>
          </a:p>
          <a:p>
            <a:pPr eaLnBrk="1" hangingPunct="1">
              <a:spcBef>
                <a:spcPct val="50000"/>
              </a:spcBef>
            </a:pPr>
            <a:r>
              <a:rPr lang="en-US" sz="1800" dirty="0">
                <a:latin typeface="Arial" charset="0"/>
                <a:cs typeface="Arial" charset="0"/>
              </a:rPr>
              <a:t> • The total number of genes is estimated at around 30,000--much lower than previous estimates of 80,000 to 140,000.</a:t>
            </a:r>
          </a:p>
          <a:p>
            <a:pPr eaLnBrk="1" hangingPunct="1">
              <a:spcBef>
                <a:spcPct val="50000"/>
              </a:spcBef>
            </a:pPr>
            <a:r>
              <a:rPr lang="en-US" sz="1800" dirty="0">
                <a:latin typeface="Arial" charset="0"/>
                <a:cs typeface="Arial" charset="0"/>
              </a:rPr>
              <a:t> • Almost all (99.9%) nucleotide bases are exactly the same in all people.</a:t>
            </a:r>
            <a:endParaRPr lang="en-US" sz="1800" dirty="0">
              <a:cs typeface="Times New Roman" pitchFamily="18" charset="0"/>
            </a:endParaRPr>
          </a:p>
          <a:p>
            <a:pPr eaLnBrk="1" hangingPunct="1">
              <a:spcBef>
                <a:spcPct val="50000"/>
              </a:spcBef>
            </a:pPr>
            <a:r>
              <a:rPr lang="en-US" sz="1800" dirty="0">
                <a:latin typeface="Arial" charset="0"/>
                <a:cs typeface="Arial" charset="0"/>
              </a:rPr>
              <a:t> • The functions are unknown for over 50% of discovered genes.</a:t>
            </a:r>
          </a:p>
        </p:txBody>
      </p:sp>
    </p:spTree>
    <p:extLst>
      <p:ext uri="{BB962C8B-B14F-4D97-AF65-F5344CB8AC3E}">
        <p14:creationId xmlns:p14="http://schemas.microsoft.com/office/powerpoint/2010/main" val="118263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2057400" y="76200"/>
            <a:ext cx="670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Arial" charset="0"/>
              </a:rPr>
              <a:t>What does the draft human genome sequence tell us?</a:t>
            </a:r>
            <a:endParaRPr lang="en-US" sz="3600"/>
          </a:p>
        </p:txBody>
      </p:sp>
      <p:sp>
        <p:nvSpPr>
          <p:cNvPr id="7171" name="Text Box 4"/>
          <p:cNvSpPr txBox="1">
            <a:spLocks noChangeArrowheads="1"/>
          </p:cNvSpPr>
          <p:nvPr/>
        </p:nvSpPr>
        <p:spPr bwMode="auto">
          <a:xfrm>
            <a:off x="228600" y="1655763"/>
            <a:ext cx="8702675" cy="482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cs typeface="Arial" charset="0"/>
              </a:rPr>
              <a:t>How It's Arranged</a:t>
            </a:r>
            <a:endParaRPr lang="en-US" sz="2000">
              <a:cs typeface="Times New Roman" pitchFamily="18" charset="0"/>
            </a:endParaRPr>
          </a:p>
          <a:p>
            <a:pPr eaLnBrk="1" hangingPunct="1"/>
            <a:r>
              <a:rPr lang="en-US" sz="2000">
                <a:latin typeface="Arial" charset="0"/>
                <a:cs typeface="Arial" charset="0"/>
              </a:rPr>
              <a:t>• </a:t>
            </a:r>
            <a:r>
              <a:rPr lang="en-US" sz="1800">
                <a:latin typeface="Arial" charset="0"/>
                <a:cs typeface="Arial" charset="0"/>
              </a:rPr>
              <a:t>The human genome's gene-dense "urban centers" are predominantly composed of the DNA building blocks G and C.</a:t>
            </a:r>
            <a:endParaRPr lang="en-US" sz="1800">
              <a:cs typeface="Times New Roman" pitchFamily="18" charset="0"/>
            </a:endParaRPr>
          </a:p>
          <a:p>
            <a:pPr eaLnBrk="1" hangingPunct="1"/>
            <a:r>
              <a:rPr lang="en-US" sz="1800">
                <a:latin typeface="Arial" charset="0"/>
                <a:cs typeface="Arial" charset="0"/>
              </a:rPr>
              <a:t> </a:t>
            </a:r>
            <a:endParaRPr lang="en-US" sz="1800">
              <a:cs typeface="Times New Roman" pitchFamily="18" charset="0"/>
            </a:endParaRPr>
          </a:p>
          <a:p>
            <a:pPr eaLnBrk="1" hangingPunct="1"/>
            <a:r>
              <a:rPr lang="en-US" sz="1800">
                <a:latin typeface="Arial" charset="0"/>
                <a:cs typeface="Arial" charset="0"/>
              </a:rPr>
              <a:t>• In contrast, the gene-poor "deserts" are rich in the DNA building blocks A and T. GC- and AT-rich regions usually can be seen through a microscope as light and dark bands on chromosomes.</a:t>
            </a:r>
            <a:endParaRPr lang="en-US" sz="1800">
              <a:cs typeface="Times New Roman" pitchFamily="18" charset="0"/>
            </a:endParaRPr>
          </a:p>
          <a:p>
            <a:pPr eaLnBrk="1" hangingPunct="1"/>
            <a:r>
              <a:rPr lang="en-US" sz="1800">
                <a:latin typeface="Arial" charset="0"/>
                <a:cs typeface="Arial" charset="0"/>
              </a:rPr>
              <a:t> </a:t>
            </a:r>
            <a:endParaRPr lang="en-US" sz="1800">
              <a:cs typeface="Times New Roman" pitchFamily="18" charset="0"/>
            </a:endParaRPr>
          </a:p>
          <a:p>
            <a:pPr eaLnBrk="1" hangingPunct="1"/>
            <a:r>
              <a:rPr lang="en-US" sz="1800">
                <a:latin typeface="Arial" charset="0"/>
                <a:cs typeface="Arial" charset="0"/>
              </a:rPr>
              <a:t>• Genes appear to be concentrated in random areas along the genome, with vast expanses of noncoding DNA between.</a:t>
            </a:r>
            <a:endParaRPr lang="en-US" sz="1800">
              <a:cs typeface="Times New Roman" pitchFamily="18" charset="0"/>
            </a:endParaRPr>
          </a:p>
          <a:p>
            <a:pPr eaLnBrk="1" hangingPunct="1"/>
            <a:r>
              <a:rPr lang="en-US" sz="1800">
                <a:latin typeface="Arial" charset="0"/>
                <a:cs typeface="Arial" charset="0"/>
              </a:rPr>
              <a:t> </a:t>
            </a:r>
            <a:endParaRPr lang="en-US" sz="1800">
              <a:cs typeface="Times New Roman" pitchFamily="18" charset="0"/>
            </a:endParaRPr>
          </a:p>
          <a:p>
            <a:pPr eaLnBrk="1" hangingPunct="1"/>
            <a:r>
              <a:rPr lang="en-US" sz="1800">
                <a:latin typeface="Arial" charset="0"/>
                <a:cs typeface="Arial" charset="0"/>
              </a:rPr>
              <a:t>• Stretches of up to 30,000 C and G bases repeating over and over often occur adjacent to gene-rich areas, forming a barrier between the genes and the "junk DNA." These CpG islands are believed to help regulate gene activity.</a:t>
            </a:r>
            <a:endParaRPr lang="en-US" sz="1800">
              <a:cs typeface="Times New Roman" pitchFamily="18" charset="0"/>
            </a:endParaRPr>
          </a:p>
          <a:p>
            <a:pPr eaLnBrk="1" hangingPunct="1"/>
            <a:r>
              <a:rPr lang="en-US" sz="1800">
                <a:latin typeface="Arial" charset="0"/>
                <a:cs typeface="Arial" charset="0"/>
              </a:rPr>
              <a:t> </a:t>
            </a:r>
            <a:endParaRPr lang="en-US" sz="1800">
              <a:cs typeface="Times New Roman" pitchFamily="18" charset="0"/>
            </a:endParaRPr>
          </a:p>
          <a:p>
            <a:pPr eaLnBrk="1" hangingPunct="1"/>
            <a:r>
              <a:rPr lang="en-US" sz="1800">
                <a:latin typeface="Arial" charset="0"/>
                <a:cs typeface="Arial" charset="0"/>
              </a:rPr>
              <a:t>• Chromosome 1 has the most genes (2968), and the Y chromosome has the fewest (231).</a:t>
            </a:r>
            <a:r>
              <a:rPr lang="en-US" sz="1800"/>
              <a:t> </a:t>
            </a:r>
          </a:p>
        </p:txBody>
      </p:sp>
    </p:spTree>
    <p:extLst>
      <p:ext uri="{BB962C8B-B14F-4D97-AF65-F5344CB8AC3E}">
        <p14:creationId xmlns:p14="http://schemas.microsoft.com/office/powerpoint/2010/main" val="408251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057400" y="228600"/>
            <a:ext cx="670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Arial" charset="0"/>
              </a:rPr>
              <a:t>What does the draft human genome sequence tell us?</a:t>
            </a:r>
            <a:r>
              <a:rPr lang="en-US" sz="3600"/>
              <a:t> </a:t>
            </a:r>
          </a:p>
        </p:txBody>
      </p:sp>
      <p:sp>
        <p:nvSpPr>
          <p:cNvPr id="8195" name="Text Box 4"/>
          <p:cNvSpPr txBox="1">
            <a:spLocks noChangeArrowheads="1"/>
          </p:cNvSpPr>
          <p:nvPr/>
        </p:nvSpPr>
        <p:spPr bwMode="auto">
          <a:xfrm>
            <a:off x="304800" y="1419225"/>
            <a:ext cx="8550275"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latin typeface="Arial" charset="0"/>
                <a:cs typeface="Arial" charset="0"/>
              </a:rPr>
              <a:t>The Wheat from the Chaff </a:t>
            </a:r>
          </a:p>
          <a:p>
            <a:pPr eaLnBrk="1" hangingPunct="1"/>
            <a:r>
              <a:rPr lang="en-US" sz="2000" i="1" dirty="0">
                <a:cs typeface="Times New Roman" pitchFamily="18" charset="0"/>
              </a:rPr>
              <a:t>(Chaff: </a:t>
            </a:r>
            <a:r>
              <a:rPr lang="en-US" sz="2000" i="1" dirty="0"/>
              <a:t>scaly protective casings of the seeds of cereal grain</a:t>
            </a:r>
            <a:r>
              <a:rPr lang="en-US" sz="2000" i="1" dirty="0">
                <a:cs typeface="Times New Roman" pitchFamily="18" charset="0"/>
              </a:rPr>
              <a:t>)</a:t>
            </a:r>
          </a:p>
          <a:p>
            <a:pPr eaLnBrk="1" hangingPunct="1"/>
            <a:endParaRPr lang="en-US" sz="2000" i="1" dirty="0">
              <a:cs typeface="Times New Roman" pitchFamily="18" charset="0"/>
            </a:endParaRPr>
          </a:p>
          <a:p>
            <a:pPr eaLnBrk="1" hangingPunct="1"/>
            <a:r>
              <a:rPr lang="en-US" sz="2000" dirty="0">
                <a:latin typeface="Arial" charset="0"/>
                <a:cs typeface="Arial" charset="0"/>
              </a:rPr>
              <a:t>• </a:t>
            </a:r>
            <a:r>
              <a:rPr lang="en-US" sz="1800" dirty="0">
                <a:solidFill>
                  <a:srgbClr val="FF0000"/>
                </a:solidFill>
                <a:latin typeface="Arial" charset="0"/>
                <a:cs typeface="Arial" charset="0"/>
              </a:rPr>
              <a:t>Less than 2% of the total genome codes for proteins.</a:t>
            </a:r>
            <a:endParaRPr lang="en-US" sz="1800" dirty="0">
              <a:solidFill>
                <a:srgbClr val="FF0000"/>
              </a:solidFill>
              <a:cs typeface="Times New Roman" pitchFamily="18" charset="0"/>
            </a:endParaRPr>
          </a:p>
          <a:p>
            <a:pPr eaLnBrk="1" hangingPunct="1"/>
            <a:r>
              <a:rPr lang="en-US" sz="1800" dirty="0">
                <a:latin typeface="Arial" charset="0"/>
                <a:cs typeface="Arial" charset="0"/>
              </a:rPr>
              <a:t> </a:t>
            </a:r>
            <a:endParaRPr lang="en-US" sz="1800" dirty="0">
              <a:cs typeface="Times New Roman" pitchFamily="18" charset="0"/>
            </a:endParaRPr>
          </a:p>
          <a:p>
            <a:pPr eaLnBrk="1" hangingPunct="1"/>
            <a:r>
              <a:rPr lang="en-US" sz="1800" dirty="0">
                <a:latin typeface="Arial" charset="0"/>
                <a:cs typeface="Arial" charset="0"/>
              </a:rPr>
              <a:t>• Repeated sequences that do not code for proteins ("junk DNA") make up at least 50% of the human genome.</a:t>
            </a:r>
            <a:endParaRPr lang="en-US" sz="1800" dirty="0">
              <a:cs typeface="Times New Roman" pitchFamily="18" charset="0"/>
            </a:endParaRPr>
          </a:p>
          <a:p>
            <a:pPr eaLnBrk="1" hangingPunct="1"/>
            <a:r>
              <a:rPr lang="en-US" sz="1800" dirty="0">
                <a:latin typeface="Arial" charset="0"/>
                <a:cs typeface="Arial" charset="0"/>
              </a:rPr>
              <a:t> </a:t>
            </a:r>
            <a:endParaRPr lang="en-US" sz="1800" dirty="0">
              <a:cs typeface="Times New Roman" pitchFamily="18" charset="0"/>
            </a:endParaRPr>
          </a:p>
          <a:p>
            <a:pPr eaLnBrk="1" hangingPunct="1"/>
            <a:r>
              <a:rPr lang="en-US" sz="1800" dirty="0">
                <a:latin typeface="Arial" charset="0"/>
                <a:cs typeface="Arial" charset="0"/>
              </a:rPr>
              <a:t>• Repetitive sequences are thought to have no direct functions, but they shed light on chromosome structure and dynamics. Over time, these repeats reshape the genome by rearranging it, creating entirely new genes, and modifying and reshuffling existing genes.</a:t>
            </a:r>
            <a:endParaRPr lang="en-US" sz="1800" dirty="0">
              <a:cs typeface="Times New Roman" pitchFamily="18" charset="0"/>
            </a:endParaRPr>
          </a:p>
          <a:p>
            <a:pPr eaLnBrk="1" hangingPunct="1"/>
            <a:r>
              <a:rPr lang="en-US" sz="1800" dirty="0">
                <a:latin typeface="Arial" charset="0"/>
                <a:cs typeface="Arial" charset="0"/>
              </a:rPr>
              <a:t> </a:t>
            </a:r>
            <a:endParaRPr lang="en-US" sz="1800" dirty="0">
              <a:cs typeface="Times New Roman" pitchFamily="18" charset="0"/>
            </a:endParaRPr>
          </a:p>
          <a:p>
            <a:pPr eaLnBrk="1" hangingPunct="1"/>
            <a:r>
              <a:rPr lang="en-US" sz="1800" dirty="0">
                <a:latin typeface="Arial" charset="0"/>
                <a:cs typeface="Arial" charset="0"/>
              </a:rPr>
              <a:t>• The human genome has a much greater portion (50%) of repeat sequences than the mustard weed (11%), the worm (7%), and the fly (3%).</a:t>
            </a:r>
            <a:endParaRPr lang="en-US" sz="2000" dirty="0"/>
          </a:p>
        </p:txBody>
      </p:sp>
    </p:spTree>
    <p:extLst>
      <p:ext uri="{BB962C8B-B14F-4D97-AF65-F5344CB8AC3E}">
        <p14:creationId xmlns:p14="http://schemas.microsoft.com/office/powerpoint/2010/main" val="156696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2057400" y="0"/>
            <a:ext cx="670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Arial" charset="0"/>
              </a:rPr>
              <a:t>What does the draft human genome sequence tell us?</a:t>
            </a:r>
            <a:r>
              <a:rPr lang="en-US" sz="3200"/>
              <a:t> </a:t>
            </a:r>
          </a:p>
        </p:txBody>
      </p:sp>
      <p:sp>
        <p:nvSpPr>
          <p:cNvPr id="9219" name="Text Box 4"/>
          <p:cNvSpPr txBox="1">
            <a:spLocks noChangeArrowheads="1"/>
          </p:cNvSpPr>
          <p:nvPr/>
        </p:nvSpPr>
        <p:spPr bwMode="auto">
          <a:xfrm>
            <a:off x="517525" y="2022475"/>
            <a:ext cx="862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9220" name="Text Box 5"/>
          <p:cNvSpPr txBox="1">
            <a:spLocks noChangeArrowheads="1"/>
          </p:cNvSpPr>
          <p:nvPr/>
        </p:nvSpPr>
        <p:spPr bwMode="auto">
          <a:xfrm>
            <a:off x="0" y="1533525"/>
            <a:ext cx="914400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dirty="0">
                <a:latin typeface="Arial" charset="0"/>
                <a:cs typeface="Arial" charset="0"/>
              </a:rPr>
              <a:t>How the Human Compares with Other Organisms</a:t>
            </a:r>
            <a:br>
              <a:rPr lang="en-US" sz="2000" b="1" dirty="0">
                <a:latin typeface="Arial" charset="0"/>
                <a:cs typeface="Arial" charset="0"/>
              </a:rPr>
            </a:br>
            <a:r>
              <a:rPr lang="en-US" dirty="0">
                <a:latin typeface="Arial" charset="0"/>
                <a:cs typeface="Arial" charset="0"/>
              </a:rPr>
              <a:t>• </a:t>
            </a:r>
            <a:r>
              <a:rPr lang="en-US" sz="1800" dirty="0">
                <a:latin typeface="Arial" charset="0"/>
                <a:cs typeface="Arial" charset="0"/>
              </a:rPr>
              <a:t>Unlike the human's seemingly random distribution of gene-rich areas, many other organisms' genomes are more uniform, with genes evenly spaced throughout.</a:t>
            </a:r>
            <a:endParaRPr lang="en-US" sz="1800" dirty="0">
              <a:cs typeface="Times New Roman" pitchFamily="18" charset="0"/>
            </a:endParaRPr>
          </a:p>
          <a:p>
            <a:pPr eaLnBrk="1" hangingPunct="1">
              <a:spcBef>
                <a:spcPct val="50000"/>
              </a:spcBef>
            </a:pPr>
            <a:r>
              <a:rPr lang="en-US" sz="1800" dirty="0">
                <a:latin typeface="Arial" charset="0"/>
                <a:cs typeface="Arial" charset="0"/>
              </a:rPr>
              <a:t> • Humans have on </a:t>
            </a:r>
            <a:r>
              <a:rPr lang="en-US" sz="1800" dirty="0">
                <a:solidFill>
                  <a:srgbClr val="FF0000"/>
                </a:solidFill>
                <a:latin typeface="Arial" charset="0"/>
                <a:cs typeface="Arial" charset="0"/>
              </a:rPr>
              <a:t>average three times as many kinds of proteins</a:t>
            </a:r>
            <a:r>
              <a:rPr lang="en-US" sz="1800" dirty="0">
                <a:latin typeface="Arial" charset="0"/>
                <a:cs typeface="Arial" charset="0"/>
              </a:rPr>
              <a:t> as the fly or worm because of mRNA transcript "</a:t>
            </a:r>
            <a:r>
              <a:rPr lang="en-US" sz="1800" dirty="0">
                <a:solidFill>
                  <a:srgbClr val="FF0000"/>
                </a:solidFill>
                <a:latin typeface="Arial" charset="0"/>
                <a:cs typeface="Arial" charset="0"/>
              </a:rPr>
              <a:t>alternative splicing</a:t>
            </a:r>
            <a:r>
              <a:rPr lang="en-US" sz="1800" dirty="0">
                <a:latin typeface="Arial" charset="0"/>
                <a:cs typeface="Arial" charset="0"/>
              </a:rPr>
              <a:t>" and chemical modifications to the proteins. This process can yield different protein products from the same gene.</a:t>
            </a:r>
            <a:r>
              <a:rPr lang="en-US" sz="1800" dirty="0"/>
              <a:t> </a:t>
            </a:r>
          </a:p>
          <a:p>
            <a:pPr eaLnBrk="1" hangingPunct="1">
              <a:spcBef>
                <a:spcPct val="50000"/>
              </a:spcBef>
            </a:pPr>
            <a:r>
              <a:rPr lang="en-US" sz="2000" dirty="0">
                <a:latin typeface="Arial" charset="0"/>
                <a:cs typeface="Arial" charset="0"/>
              </a:rPr>
              <a:t> • </a:t>
            </a:r>
            <a:r>
              <a:rPr lang="en-US" sz="1800" dirty="0">
                <a:latin typeface="Arial" charset="0"/>
                <a:cs typeface="Arial" charset="0"/>
              </a:rPr>
              <a:t>Humans share most of the same protein families with worms, flies, and plants; but the number of gene family members has expanded in humans, especially in proteins involved in development and immunity.</a:t>
            </a:r>
            <a:endParaRPr lang="en-US" sz="1800" dirty="0">
              <a:cs typeface="Times New Roman" pitchFamily="18" charset="0"/>
            </a:endParaRPr>
          </a:p>
          <a:p>
            <a:pPr eaLnBrk="1" hangingPunct="1">
              <a:spcBef>
                <a:spcPct val="50000"/>
              </a:spcBef>
            </a:pPr>
            <a:r>
              <a:rPr lang="en-US" sz="1800" dirty="0">
                <a:latin typeface="Arial" charset="0"/>
                <a:cs typeface="Arial" charset="0"/>
              </a:rPr>
              <a:t> • Although humans appear to have stopped accumulating repeated DNA over 50 million years ago, there seems to be no such decline in rodents. This may account for some of the fundamental differences between hominids and rodents, although gene estimates are similar in these species. </a:t>
            </a:r>
            <a:r>
              <a:rPr lang="en-US" sz="1800" dirty="0">
                <a:solidFill>
                  <a:srgbClr val="FF0000"/>
                </a:solidFill>
                <a:latin typeface="Arial" charset="0"/>
                <a:cs typeface="Arial" charset="0"/>
              </a:rPr>
              <a:t>Scientists have proposed many theories to explain evolutionary contrasts between humans and other organisms, including those of life span, litter sizes, inbreeding, and genetic drift.</a:t>
            </a:r>
            <a:r>
              <a:rPr lang="en-US" sz="1800" dirty="0">
                <a:solidFill>
                  <a:srgbClr val="FF0000"/>
                </a:solidFill>
              </a:rPr>
              <a:t> </a:t>
            </a:r>
          </a:p>
        </p:txBody>
      </p:sp>
    </p:spTree>
    <p:extLst>
      <p:ext uri="{BB962C8B-B14F-4D97-AF65-F5344CB8AC3E}">
        <p14:creationId xmlns:p14="http://schemas.microsoft.com/office/powerpoint/2010/main" val="368902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057400" y="381000"/>
            <a:ext cx="670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600">
                <a:latin typeface="Arial" charset="0"/>
                <a:cs typeface="Arial" charset="0"/>
              </a:rPr>
              <a:t>What does the draft human genome sequence tell us?</a:t>
            </a:r>
            <a:r>
              <a:rPr lang="en-US" sz="3200"/>
              <a:t> </a:t>
            </a:r>
          </a:p>
        </p:txBody>
      </p:sp>
      <p:sp>
        <p:nvSpPr>
          <p:cNvPr id="10243" name="Text Box 5"/>
          <p:cNvSpPr txBox="1">
            <a:spLocks noChangeArrowheads="1"/>
          </p:cNvSpPr>
          <p:nvPr/>
        </p:nvSpPr>
        <p:spPr bwMode="auto">
          <a:xfrm>
            <a:off x="288925" y="1717675"/>
            <a:ext cx="885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0244" name="Text Box 7"/>
          <p:cNvSpPr txBox="1">
            <a:spLocks noChangeArrowheads="1"/>
          </p:cNvSpPr>
          <p:nvPr/>
        </p:nvSpPr>
        <p:spPr bwMode="auto">
          <a:xfrm>
            <a:off x="0" y="1905000"/>
            <a:ext cx="9144000"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dirty="0">
                <a:latin typeface="Arial" charset="0"/>
                <a:cs typeface="Arial" charset="0"/>
              </a:rPr>
              <a:t>Variations and Mutations</a:t>
            </a:r>
            <a:endParaRPr lang="en-US" sz="2000" dirty="0">
              <a:cs typeface="Times New Roman" pitchFamily="18" charset="0"/>
            </a:endParaRPr>
          </a:p>
          <a:p>
            <a:pPr eaLnBrk="1" hangingPunct="1"/>
            <a:r>
              <a:rPr lang="en-US" dirty="0">
                <a:latin typeface="Arial" charset="0"/>
                <a:cs typeface="Arial" charset="0"/>
              </a:rPr>
              <a:t>• </a:t>
            </a:r>
            <a:r>
              <a:rPr lang="en-US" sz="1800" dirty="0">
                <a:latin typeface="Arial" charset="0"/>
                <a:cs typeface="Arial" charset="0"/>
              </a:rPr>
              <a:t>Scientists have identified about 3 million locations where single-base DNA differences (SNPs) occur in humans. This information promises to revolutionize the processes of finding chromosomal locations for disease-associated sequences and tracing human history.</a:t>
            </a:r>
            <a:endParaRPr lang="en-US" sz="1800" dirty="0">
              <a:cs typeface="Times New Roman" pitchFamily="18" charset="0"/>
            </a:endParaRPr>
          </a:p>
          <a:p>
            <a:pPr eaLnBrk="1" hangingPunct="1"/>
            <a:r>
              <a:rPr lang="en-US" sz="1800" dirty="0">
                <a:latin typeface="Arial" charset="0"/>
                <a:cs typeface="Arial" charset="0"/>
              </a:rPr>
              <a:t> </a:t>
            </a:r>
            <a:endParaRPr lang="en-US" sz="1800" dirty="0">
              <a:cs typeface="Times New Roman" pitchFamily="18" charset="0"/>
            </a:endParaRPr>
          </a:p>
          <a:p>
            <a:pPr eaLnBrk="1" hangingPunct="1"/>
            <a:r>
              <a:rPr lang="en-US" sz="1800" dirty="0">
                <a:latin typeface="Arial" charset="0"/>
                <a:cs typeface="Arial" charset="0"/>
              </a:rPr>
              <a:t>• The ratio of germline (sperm or egg cell) mutations is 2:1 in males vs females.  Researchers point to several reasons for the higher mutation rate in the male germline, including the </a:t>
            </a:r>
            <a:r>
              <a:rPr lang="en-US" sz="1800" dirty="0">
                <a:solidFill>
                  <a:srgbClr val="FF0000"/>
                </a:solidFill>
                <a:latin typeface="Arial" charset="0"/>
                <a:cs typeface="Arial" charset="0"/>
              </a:rPr>
              <a:t>greater number of cell divisions required for sperm formation than for eggs.</a:t>
            </a:r>
            <a:r>
              <a:rPr lang="en-US" sz="1800" dirty="0"/>
              <a:t> </a:t>
            </a:r>
          </a:p>
        </p:txBody>
      </p:sp>
    </p:spTree>
    <p:extLst>
      <p:ext uri="{BB962C8B-B14F-4D97-AF65-F5344CB8AC3E}">
        <p14:creationId xmlns:p14="http://schemas.microsoft.com/office/powerpoint/2010/main" val="1529434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1047</Words>
  <Application>Microsoft Office PowerPoint</Application>
  <PresentationFormat>On-screen Show (4:3)</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CommonBullets</vt:lpstr>
      <vt:lpstr>Courier New</vt:lpstr>
      <vt:lpstr>Times New Roman</vt:lpstr>
      <vt:lpstr>Office Theme</vt:lpstr>
      <vt:lpstr>PowerPoint Presentation</vt:lpstr>
      <vt:lpstr>Introduction</vt:lpstr>
      <vt:lpstr>Introduction</vt:lpstr>
      <vt:lpstr>Human Genome Project</vt:lpstr>
      <vt:lpstr>PowerPoint Presentation</vt:lpstr>
      <vt:lpstr>PowerPoint Presentation</vt:lpstr>
      <vt:lpstr>PowerPoint Presentation</vt:lpstr>
      <vt:lpstr>PowerPoint Presentation</vt:lpstr>
      <vt:lpstr>PowerPoint Presentation</vt:lpstr>
      <vt:lpstr>What does the draft human genome sequence tell us?</vt:lpstr>
      <vt:lpstr>What does the draft human genome sequence tell us?</vt:lpstr>
      <vt:lpstr>How does the human genome stack up?</vt:lpstr>
      <vt:lpstr>PowerPoint Presentation</vt:lpstr>
      <vt:lpstr>Anticipated Benefits of Genome Research</vt:lpstr>
      <vt:lpstr>Anticipated Benefits of Genome Research-cont.</vt:lpstr>
      <vt:lpstr>Anticipated Benefits of Genome Research-cont.</vt:lpstr>
      <vt:lpstr>Anticipated Benefits of Genome Research-cont.</vt:lpstr>
      <vt:lpstr>Medicine and the New Genetics</vt:lpstr>
      <vt:lpstr>ELSI: Ethical, Legal,  and Social Issues</vt:lpstr>
      <vt:lpstr>ELSI Issues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Human Genome Project</dc:title>
  <dc:creator>BTLAB29</dc:creator>
  <cp:lastModifiedBy>ANKIT GOYAL</cp:lastModifiedBy>
  <cp:revision>8</cp:revision>
  <dcterms:created xsi:type="dcterms:W3CDTF">2017-11-17T03:45:58Z</dcterms:created>
  <dcterms:modified xsi:type="dcterms:W3CDTF">2020-12-01T07:12:57Z</dcterms:modified>
</cp:coreProperties>
</file>