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Lst>
  <p:notesMasterIdLst>
    <p:notesMasterId r:id="rId37"/>
  </p:notesMasterIdLst>
  <p:sldIdLst>
    <p:sldId id="256" r:id="rId2"/>
    <p:sldId id="257" r:id="rId3"/>
    <p:sldId id="281" r:id="rId4"/>
    <p:sldId id="282" r:id="rId5"/>
    <p:sldId id="301" r:id="rId6"/>
    <p:sldId id="283" r:id="rId7"/>
    <p:sldId id="284" r:id="rId8"/>
    <p:sldId id="285" r:id="rId9"/>
    <p:sldId id="286" r:id="rId10"/>
    <p:sldId id="302" r:id="rId11"/>
    <p:sldId id="303" r:id="rId12"/>
    <p:sldId id="287" r:id="rId13"/>
    <p:sldId id="288" r:id="rId14"/>
    <p:sldId id="289" r:id="rId15"/>
    <p:sldId id="290" r:id="rId16"/>
    <p:sldId id="305" r:id="rId17"/>
    <p:sldId id="304" r:id="rId18"/>
    <p:sldId id="310" r:id="rId19"/>
    <p:sldId id="307" r:id="rId20"/>
    <p:sldId id="308" r:id="rId21"/>
    <p:sldId id="309" r:id="rId22"/>
    <p:sldId id="293" r:id="rId23"/>
    <p:sldId id="292" r:id="rId24"/>
    <p:sldId id="294" r:id="rId25"/>
    <p:sldId id="291" r:id="rId26"/>
    <p:sldId id="297" r:id="rId27"/>
    <p:sldId id="306" r:id="rId28"/>
    <p:sldId id="295" r:id="rId29"/>
    <p:sldId id="296" r:id="rId30"/>
    <p:sldId id="298" r:id="rId31"/>
    <p:sldId id="299" r:id="rId32"/>
    <p:sldId id="300" r:id="rId33"/>
    <p:sldId id="312" r:id="rId34"/>
    <p:sldId id="311" r:id="rId35"/>
    <p:sldId id="280" r:id="rId3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84500" autoAdjust="0"/>
  </p:normalViewPr>
  <p:slideViewPr>
    <p:cSldViewPr>
      <p:cViewPr varScale="1">
        <p:scale>
          <a:sx n="78" d="100"/>
          <a:sy n="78" d="100"/>
        </p:scale>
        <p:origin x="1764" y="84"/>
      </p:cViewPr>
      <p:guideLst>
        <p:guide orient="horz" pos="2160"/>
        <p:guide pos="2880"/>
      </p:guideLst>
    </p:cSldViewPr>
  </p:slideViewPr>
  <p:outlineViewPr>
    <p:cViewPr>
      <p:scale>
        <a:sx n="33" d="100"/>
        <a:sy n="33" d="100"/>
      </p:scale>
      <p:origin x="48" y="312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3.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3.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7BBEC8D-DEED-4CF1-A62C-FEEF6BD81F50}" type="datetimeFigureOut">
              <a:rPr lang="en-US" smtClean="0"/>
              <a:pPr/>
              <a:t>10/6/2020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5C0A7EB-9F19-4ED8-ACC9-44744F3F243C}" type="slidenum">
              <a:rPr lang="en-US" smtClean="0"/>
              <a:pPr/>
              <a:t>‹#›</a:t>
            </a:fld>
            <a:endParaRPr lang="en-US"/>
          </a:p>
        </p:txBody>
      </p:sp>
    </p:spTree>
    <p:extLst>
      <p:ext uri="{BB962C8B-B14F-4D97-AF65-F5344CB8AC3E}">
        <p14:creationId xmlns:p14="http://schemas.microsoft.com/office/powerpoint/2010/main" val="28183598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p:spPr>
        <p:txBody>
          <a:bodyPr/>
          <a:lstStyle/>
          <a:p>
            <a:fld id="{D82AB314-90DB-461C-B376-096E67DB01CC}" type="slidenum">
              <a:rPr lang="en-US"/>
              <a:pPr/>
              <a:t>10</a:t>
            </a:fld>
            <a:endParaRPr lang="en-US"/>
          </a:p>
        </p:txBody>
      </p:sp>
      <p:sp>
        <p:nvSpPr>
          <p:cNvPr id="60419" name="Rectangle 2"/>
          <p:cNvSpPr>
            <a:spLocks noGrp="1" noRot="1" noChangeAspect="1" noChangeArrowheads="1" noTextEdit="1"/>
          </p:cNvSpPr>
          <p:nvPr>
            <p:ph type="sldImg"/>
          </p:nvPr>
        </p:nvSpPr>
        <p:spPr>
          <a:xfrm>
            <a:off x="1152525" y="693738"/>
            <a:ext cx="4552950" cy="3414712"/>
          </a:xfrm>
          <a:ln w="12700" cap="flat">
            <a:solidFill>
              <a:schemeClr val="tx1"/>
            </a:solidFill>
          </a:ln>
        </p:spPr>
      </p:sp>
      <p:sp>
        <p:nvSpPr>
          <p:cNvPr id="60420" name="Rectangle 3"/>
          <p:cNvSpPr>
            <a:spLocks noGrp="1" noChangeArrowheads="1"/>
          </p:cNvSpPr>
          <p:nvPr>
            <p:ph type="body" idx="1"/>
          </p:nvPr>
        </p:nvSpPr>
        <p:spPr>
          <a:xfrm>
            <a:off x="914183" y="4341944"/>
            <a:ext cx="5029634" cy="4114800"/>
          </a:xfrm>
          <a:noFill/>
          <a:ln/>
        </p:spPr>
        <p:txBody>
          <a:bodyPr lIns="92075" tIns="46038" rIns="92075" bIns="46038"/>
          <a:lstStyle/>
          <a:p>
            <a:endParaRPr lang="en-US" smtClean="0">
              <a:latin typeface="Arial" pitchFamily="34" charset="0"/>
            </a:endParaRPr>
          </a:p>
        </p:txBody>
      </p:sp>
    </p:spTree>
    <p:extLst>
      <p:ext uri="{BB962C8B-B14F-4D97-AF65-F5344CB8AC3E}">
        <p14:creationId xmlns:p14="http://schemas.microsoft.com/office/powerpoint/2010/main" val="15676410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p:spPr>
        <p:txBody>
          <a:bodyPr/>
          <a:lstStyle/>
          <a:p>
            <a:fld id="{488D54B2-1255-49F0-B6DE-6870F93A4CAB}" type="slidenum">
              <a:rPr lang="en-US"/>
              <a:pPr/>
              <a:t>11</a:t>
            </a:fld>
            <a:endParaRPr lang="en-US"/>
          </a:p>
        </p:txBody>
      </p:sp>
      <p:sp>
        <p:nvSpPr>
          <p:cNvPr id="62467" name="Rectangle 2"/>
          <p:cNvSpPr>
            <a:spLocks noGrp="1" noRot="1" noChangeAspect="1" noChangeArrowheads="1" noTextEdit="1"/>
          </p:cNvSpPr>
          <p:nvPr>
            <p:ph type="sldImg"/>
          </p:nvPr>
        </p:nvSpPr>
        <p:spPr>
          <a:xfrm>
            <a:off x="1152525" y="693738"/>
            <a:ext cx="4552950" cy="3414712"/>
          </a:xfrm>
          <a:ln w="12700" cap="flat">
            <a:solidFill>
              <a:schemeClr val="tx1"/>
            </a:solidFill>
          </a:ln>
        </p:spPr>
      </p:sp>
      <p:sp>
        <p:nvSpPr>
          <p:cNvPr id="62468" name="Rectangle 3"/>
          <p:cNvSpPr>
            <a:spLocks noGrp="1" noChangeArrowheads="1"/>
          </p:cNvSpPr>
          <p:nvPr>
            <p:ph type="body" idx="1"/>
          </p:nvPr>
        </p:nvSpPr>
        <p:spPr>
          <a:xfrm>
            <a:off x="914183" y="4341944"/>
            <a:ext cx="5029634" cy="4114800"/>
          </a:xfrm>
          <a:noFill/>
          <a:ln/>
        </p:spPr>
        <p:txBody>
          <a:bodyPr lIns="92075" tIns="46038" rIns="92075" bIns="46038"/>
          <a:lstStyle/>
          <a:p>
            <a:endParaRPr lang="en-US" smtClean="0">
              <a:latin typeface="Arial" pitchFamily="34" charset="0"/>
            </a:endParaRPr>
          </a:p>
        </p:txBody>
      </p:sp>
    </p:spTree>
    <p:extLst>
      <p:ext uri="{BB962C8B-B14F-4D97-AF65-F5344CB8AC3E}">
        <p14:creationId xmlns:p14="http://schemas.microsoft.com/office/powerpoint/2010/main" val="38362599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r>
              <a:rPr lang="en-US" dirty="0" smtClean="0"/>
              <a:t>A very sensitive classifier will find a number of false positives, but no true positives will be missed , the calculated number measures the classifier ability to detect positive classes (its positivity) </a:t>
            </a:r>
          </a:p>
          <a:p>
            <a:pPr lvl="0"/>
            <a:endParaRPr lang="en-US" dirty="0" smtClean="0"/>
          </a:p>
          <a:p>
            <a:r>
              <a:rPr lang="en-US" dirty="0" smtClean="0"/>
              <a:t>The maximum value for sensitivity is 1 (very sensitive classifier) and the minimum is 0 (the classifier never predicts positive values)</a:t>
            </a:r>
          </a:p>
          <a:p>
            <a:endParaRPr lang="en-US" dirty="0" smtClean="0"/>
          </a:p>
          <a:p>
            <a:r>
              <a:rPr lang="en-US" dirty="0" smtClean="0"/>
              <a:t>--</a:t>
            </a:r>
          </a:p>
          <a:p>
            <a:pPr lvl="0"/>
            <a:r>
              <a:rPr lang="en-US" dirty="0" smtClean="0"/>
              <a:t>The specificity measures how accurate is the classifier in not detecting too many false positives, it is calculated by finding the percentage of true negatives from all negative instances (it measures its negativity)</a:t>
            </a:r>
          </a:p>
          <a:p>
            <a:pPr lvl="0"/>
            <a:r>
              <a:rPr lang="en-US" dirty="0" smtClean="0"/>
              <a:t>The maximum value for Specificity is 1 (very specific ,no false positives) and the minimum is 0 ( means that it classifies everything is positive )</a:t>
            </a:r>
          </a:p>
          <a:p>
            <a:pPr lvl="0"/>
            <a:r>
              <a:rPr lang="en-US" dirty="0" smtClean="0"/>
              <a:t>high specificity are used to </a:t>
            </a:r>
            <a:r>
              <a:rPr lang="en-US" i="1" dirty="0" smtClean="0"/>
              <a:t>confirm</a:t>
            </a:r>
            <a:r>
              <a:rPr lang="en-US" dirty="0" smtClean="0"/>
              <a:t> the results of sensitive</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85C0A7EB-9F19-4ED8-ACC9-44744F3F243C}" type="slidenum">
              <a:rPr lang="en-US" smtClean="0"/>
              <a:pPr/>
              <a:t>15</a:t>
            </a:fld>
            <a:endParaRPr lang="en-US"/>
          </a:p>
        </p:txBody>
      </p:sp>
    </p:spTree>
    <p:extLst>
      <p:ext uri="{BB962C8B-B14F-4D97-AF65-F5344CB8AC3E}">
        <p14:creationId xmlns:p14="http://schemas.microsoft.com/office/powerpoint/2010/main" val="34749730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628650" indent="-457200">
              <a:tabLst>
                <a:tab pos="7331075" algn="r"/>
              </a:tabLst>
            </a:pPr>
            <a:r>
              <a:rPr lang="en-NZ" sz="1200" i="1" dirty="0" smtClean="0"/>
              <a:t>y </a:t>
            </a:r>
            <a:r>
              <a:rPr lang="en-NZ" sz="1200" dirty="0" smtClean="0"/>
              <a:t>axis shows percentage of true positives in sample  </a:t>
            </a:r>
            <a:endParaRPr lang="en-NZ" sz="1100" i="1" dirty="0" smtClean="0"/>
          </a:p>
          <a:p>
            <a:pPr marL="628650" indent="-457200">
              <a:tabLst>
                <a:tab pos="7331075" algn="r"/>
              </a:tabLst>
            </a:pPr>
            <a:r>
              <a:rPr lang="en-NZ" sz="1200" i="1" dirty="0" smtClean="0"/>
              <a:t>x</a:t>
            </a:r>
            <a:r>
              <a:rPr lang="en-NZ" sz="1200" dirty="0" smtClean="0"/>
              <a:t> axis shows percentage of false positives in sample	 </a:t>
            </a:r>
            <a:r>
              <a:rPr lang="en-NZ" sz="1100" i="1" dirty="0" smtClean="0"/>
              <a:t> </a:t>
            </a:r>
            <a:endParaRPr lang="en-AU" sz="1200" dirty="0" smtClean="0"/>
          </a:p>
          <a:p>
            <a:endParaRPr lang="en-US" dirty="0"/>
          </a:p>
        </p:txBody>
      </p:sp>
      <p:sp>
        <p:nvSpPr>
          <p:cNvPr id="4" name="Slide Number Placeholder 3"/>
          <p:cNvSpPr>
            <a:spLocks noGrp="1"/>
          </p:cNvSpPr>
          <p:nvPr>
            <p:ph type="sldNum" sz="quarter" idx="10"/>
          </p:nvPr>
        </p:nvSpPr>
        <p:spPr/>
        <p:txBody>
          <a:bodyPr/>
          <a:lstStyle/>
          <a:p>
            <a:fld id="{85C0A7EB-9F19-4ED8-ACC9-44744F3F243C}" type="slidenum">
              <a:rPr lang="en-US" smtClean="0"/>
              <a:pPr/>
              <a:t>17</a:t>
            </a:fld>
            <a:endParaRPr lang="en-US"/>
          </a:p>
        </p:txBody>
      </p:sp>
    </p:spTree>
    <p:extLst>
      <p:ext uri="{BB962C8B-B14F-4D97-AF65-F5344CB8AC3E}">
        <p14:creationId xmlns:p14="http://schemas.microsoft.com/office/powerpoint/2010/main" val="9325367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88925" indent="-288925"/>
            <a:r>
              <a:rPr lang="en-US" dirty="0" smtClean="0"/>
              <a:t>For a small, focused sample, use method M1</a:t>
            </a:r>
          </a:p>
          <a:p>
            <a:pPr marL="288925" indent="-288925"/>
            <a:r>
              <a:rPr lang="en-US" dirty="0" smtClean="0"/>
              <a:t>For a larger one, use method M2</a:t>
            </a:r>
          </a:p>
          <a:p>
            <a:pPr marL="288925" indent="-288925"/>
            <a:r>
              <a:rPr lang="en-US" dirty="0" smtClean="0"/>
              <a:t>In between, choose between M1 and M2 with appropriate probabilities</a:t>
            </a:r>
          </a:p>
          <a:p>
            <a:pPr lvl="0"/>
            <a:r>
              <a:rPr lang="en-US" dirty="0" smtClean="0"/>
              <a:t>For example,  </a:t>
            </a:r>
            <a:r>
              <a:rPr lang="en-US" b="1" dirty="0" smtClean="0"/>
              <a:t>M</a:t>
            </a:r>
            <a:r>
              <a:rPr lang="en-US" b="1" baseline="-25000" dirty="0" smtClean="0"/>
              <a:t>1 </a:t>
            </a:r>
            <a:r>
              <a:rPr lang="en-US" dirty="0" smtClean="0"/>
              <a:t>is more conservative  (more specific and less sensitive) meaning that it tends to classify few false positives and more false negatives</a:t>
            </a:r>
          </a:p>
          <a:p>
            <a:pPr lvl="0"/>
            <a:r>
              <a:rPr lang="en-US" dirty="0" smtClean="0"/>
              <a:t>Where </a:t>
            </a:r>
            <a:r>
              <a:rPr lang="en-US" b="1" dirty="0" smtClean="0"/>
              <a:t>M</a:t>
            </a:r>
            <a:r>
              <a:rPr lang="en-US" b="1" baseline="-25000" dirty="0" smtClean="0"/>
              <a:t>2</a:t>
            </a:r>
            <a:r>
              <a:rPr lang="en-US" dirty="0" smtClean="0"/>
              <a:t> is more liberal (more sensitive and less specific) meaning that it tends to classify many false positives with few false negatives (it tends to classify everything as positive)   </a:t>
            </a:r>
          </a:p>
          <a:p>
            <a:pPr lvl="0"/>
            <a:r>
              <a:rPr lang="en-US" dirty="0" smtClean="0"/>
              <a:t>Finally, for a small focused dataset </a:t>
            </a:r>
            <a:r>
              <a:rPr lang="en-US" b="1" dirty="0" smtClean="0"/>
              <a:t>M</a:t>
            </a:r>
            <a:r>
              <a:rPr lang="en-US" b="1" baseline="-25000" dirty="0" smtClean="0"/>
              <a:t>1</a:t>
            </a:r>
            <a:r>
              <a:rPr lang="en-US" dirty="0" smtClean="0"/>
              <a:t> is better to be selected, and for large dataset </a:t>
            </a:r>
            <a:r>
              <a:rPr lang="en-US" b="1" dirty="0" smtClean="0"/>
              <a:t>M</a:t>
            </a:r>
            <a:r>
              <a:rPr lang="en-US" b="1" baseline="-25000" dirty="0" smtClean="0"/>
              <a:t>2</a:t>
            </a:r>
            <a:r>
              <a:rPr lang="en-US" dirty="0" smtClean="0"/>
              <a:t> might be a better model, but after all this depends on the application we are applying these models in.</a:t>
            </a:r>
          </a:p>
          <a:p>
            <a:endParaRPr lang="en-US" dirty="0" smtClean="0"/>
          </a:p>
          <a:p>
            <a:pPr marL="288925" indent="-288925"/>
            <a:endParaRPr lang="en-AU" dirty="0" smtClean="0"/>
          </a:p>
          <a:p>
            <a:endParaRPr lang="en-US" dirty="0"/>
          </a:p>
        </p:txBody>
      </p:sp>
      <p:sp>
        <p:nvSpPr>
          <p:cNvPr id="4" name="Slide Number Placeholder 3"/>
          <p:cNvSpPr>
            <a:spLocks noGrp="1"/>
          </p:cNvSpPr>
          <p:nvPr>
            <p:ph type="sldNum" sz="quarter" idx="10"/>
          </p:nvPr>
        </p:nvSpPr>
        <p:spPr/>
        <p:txBody>
          <a:bodyPr/>
          <a:lstStyle/>
          <a:p>
            <a:fld id="{85C0A7EB-9F19-4ED8-ACC9-44744F3F243C}" type="slidenum">
              <a:rPr lang="en-US" smtClean="0"/>
              <a:pPr/>
              <a:t>24</a:t>
            </a:fld>
            <a:endParaRPr lang="en-US"/>
          </a:p>
        </p:txBody>
      </p:sp>
    </p:spTree>
    <p:extLst>
      <p:ext uri="{BB962C8B-B14F-4D97-AF65-F5344CB8AC3E}">
        <p14:creationId xmlns:p14="http://schemas.microsoft.com/office/powerpoint/2010/main" val="27595131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797175"/>
            <a:ext cx="7772400" cy="1470025"/>
          </a:xfrm>
        </p:spPr>
        <p:txBody>
          <a:bodyPr/>
          <a:lstStyle>
            <a:lvl1pPr>
              <a:defRPr b="0" cap="none" spc="0">
                <a:ln>
                  <a:noFill/>
                </a:ln>
                <a:solidFill>
                  <a:schemeClr val="tx1"/>
                </a:solidFill>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381000" y="4648200"/>
            <a:ext cx="6400800" cy="1371600"/>
          </a:xfrm>
        </p:spPr>
        <p:txBody>
          <a:bodyPr>
            <a:normAutofit/>
          </a:bodyPr>
          <a:lstStyle>
            <a:lvl1pPr marL="0" indent="0" algn="l">
              <a:buNone/>
              <a:defRPr sz="2000">
                <a:solidFill>
                  <a:srgbClr val="00206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10/6/2020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a:buSzPct val="80000"/>
              <a:buFont typeface="Wingdings" pitchFamily="2" charset="2"/>
              <a:buChar char="Ø"/>
              <a:defRPr>
                <a:solidFill>
                  <a:srgbClr val="002060"/>
                </a:solidFill>
              </a:defRPr>
            </a:lvl1pPr>
            <a:lvl2pPr>
              <a:buSzPct val="80000"/>
              <a:buFont typeface="Wingdings" pitchFamily="2" charset="2"/>
              <a:buChar char="Ø"/>
              <a:defRPr>
                <a:solidFill>
                  <a:srgbClr val="002060"/>
                </a:solidFill>
              </a:defRPr>
            </a:lvl2pPr>
            <a:lvl3pPr>
              <a:buSzPct val="80000"/>
              <a:buFont typeface="Wingdings" pitchFamily="2" charset="2"/>
              <a:buChar char="Ø"/>
              <a:defRPr>
                <a:solidFill>
                  <a:srgbClr val="002060"/>
                </a:solidFill>
              </a:defRPr>
            </a:lvl3pPr>
            <a:lvl4pPr>
              <a:buSzPct val="80000"/>
              <a:buFont typeface="Wingdings" pitchFamily="2" charset="2"/>
              <a:buChar char="Ø"/>
              <a:defRPr>
                <a:solidFill>
                  <a:srgbClr val="002060"/>
                </a:solidFill>
              </a:defRPr>
            </a:lvl4pPr>
            <a:lvl5pPr>
              <a:buSzPct val="80000"/>
              <a:buFont typeface="Wingdings" pitchFamily="2" charset="2"/>
              <a:buChar char="Ø"/>
              <a:defRPr>
                <a:solidFill>
                  <a:srgbClr val="002060"/>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10/6/2020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10/6/2020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10/6/2020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10/6/2020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10/6/2020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3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33.png"/><Relationship Id="rId4" Type="http://schemas.openxmlformats.org/officeDocument/2006/relationships/oleObject" Target="../embeddings/oleObject1.bin"/></Relationships>
</file>

<file path=ppt/slides/_rels/slide3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33.png"/><Relationship Id="rId4" Type="http://schemas.openxmlformats.org/officeDocument/2006/relationships/oleObject" Target="../embeddings/oleObject2.bin"/></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b="1" dirty="0" smtClean="0"/>
              <a:t>Evaluating Classifiers</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Slide Number Placeholder 3"/>
          <p:cNvSpPr>
            <a:spLocks noGrp="1"/>
          </p:cNvSpPr>
          <p:nvPr>
            <p:ph type="sldNum" sz="quarter" idx="4294967295"/>
          </p:nvPr>
        </p:nvSpPr>
        <p:spPr>
          <a:xfrm>
            <a:off x="457200" y="6356350"/>
            <a:ext cx="2133600" cy="365125"/>
          </a:xfrm>
        </p:spPr>
        <p:txBody>
          <a:bodyPr/>
          <a:lstStyle/>
          <a:p>
            <a:pPr>
              <a:defRPr/>
            </a:pPr>
            <a:fld id="{242754DE-5C3C-45B2-B206-14B16E09A17F}" type="slidenum">
              <a:rPr lang="en-US"/>
              <a:pPr>
                <a:defRPr/>
              </a:pPr>
              <a:t>10</a:t>
            </a:fld>
            <a:endParaRPr lang="en-US"/>
          </a:p>
        </p:txBody>
      </p:sp>
      <p:sp>
        <p:nvSpPr>
          <p:cNvPr id="26627" name="Rectangle 2"/>
          <p:cNvSpPr>
            <a:spLocks noGrp="1" noChangeArrowheads="1"/>
          </p:cNvSpPr>
          <p:nvPr>
            <p:ph type="title" idx="4294967295"/>
          </p:nvPr>
        </p:nvSpPr>
        <p:spPr>
          <a:xfrm>
            <a:off x="228600" y="457200"/>
            <a:ext cx="7962900" cy="1098550"/>
          </a:xfrm>
          <a:noFill/>
        </p:spPr>
        <p:txBody>
          <a:bodyPr lIns="92075" tIns="46038" rIns="92075" bIns="46038">
            <a:normAutofit/>
          </a:bodyPr>
          <a:lstStyle/>
          <a:p>
            <a:pPr defTabSz="917575"/>
            <a:r>
              <a:rPr lang="en-US" dirty="0" smtClean="0"/>
              <a:t>Are Train/Test sets enough?</a:t>
            </a:r>
          </a:p>
        </p:txBody>
      </p:sp>
      <p:sp>
        <p:nvSpPr>
          <p:cNvPr id="26628" name="Line 3"/>
          <p:cNvSpPr>
            <a:spLocks noChangeShapeType="1"/>
          </p:cNvSpPr>
          <p:nvPr/>
        </p:nvSpPr>
        <p:spPr bwMode="auto">
          <a:xfrm flipV="1">
            <a:off x="3048000" y="4419600"/>
            <a:ext cx="685800" cy="0"/>
          </a:xfrm>
          <a:prstGeom prst="line">
            <a:avLst/>
          </a:prstGeom>
          <a:noFill/>
          <a:ln w="12700">
            <a:solidFill>
              <a:schemeClr val="tx1"/>
            </a:solidFill>
            <a:round/>
            <a:headEnd type="none" w="sm" len="sm"/>
            <a:tailEnd type="stealth" w="med" len="lg"/>
          </a:ln>
        </p:spPr>
        <p:txBody>
          <a:bodyPr wrap="none" anchor="ctr"/>
          <a:lstStyle/>
          <a:p>
            <a:endParaRPr lang="en-US"/>
          </a:p>
        </p:txBody>
      </p:sp>
      <p:grpSp>
        <p:nvGrpSpPr>
          <p:cNvPr id="2" name="Group 4"/>
          <p:cNvGrpSpPr>
            <a:grpSpLocks/>
          </p:cNvGrpSpPr>
          <p:nvPr/>
        </p:nvGrpSpPr>
        <p:grpSpPr bwMode="auto">
          <a:xfrm>
            <a:off x="515938" y="2008188"/>
            <a:ext cx="1160462" cy="1346200"/>
            <a:chOff x="325" y="1265"/>
            <a:chExt cx="731" cy="848"/>
          </a:xfrm>
        </p:grpSpPr>
        <p:sp>
          <p:nvSpPr>
            <p:cNvPr id="26686" name="Oval 5"/>
            <p:cNvSpPr>
              <a:spLocks noChangeArrowheads="1"/>
            </p:cNvSpPr>
            <p:nvPr/>
          </p:nvSpPr>
          <p:spPr bwMode="auto">
            <a:xfrm>
              <a:off x="325" y="1833"/>
              <a:ext cx="727" cy="280"/>
            </a:xfrm>
            <a:prstGeom prst="ellipse">
              <a:avLst/>
            </a:prstGeom>
            <a:noFill/>
            <a:ln w="12700">
              <a:solidFill>
                <a:srgbClr val="000000"/>
              </a:solidFill>
              <a:round/>
              <a:headEnd/>
              <a:tailEnd/>
            </a:ln>
          </p:spPr>
          <p:txBody>
            <a:bodyPr wrap="none" anchor="ctr"/>
            <a:lstStyle/>
            <a:p>
              <a:endParaRPr lang="en-US"/>
            </a:p>
          </p:txBody>
        </p:sp>
        <p:sp>
          <p:nvSpPr>
            <p:cNvPr id="26687" name="Oval 6" descr="Dotted diamond"/>
            <p:cNvSpPr>
              <a:spLocks noChangeArrowheads="1"/>
            </p:cNvSpPr>
            <p:nvPr/>
          </p:nvSpPr>
          <p:spPr bwMode="auto">
            <a:xfrm>
              <a:off x="325" y="1265"/>
              <a:ext cx="727" cy="280"/>
            </a:xfrm>
            <a:prstGeom prst="ellipse">
              <a:avLst/>
            </a:prstGeom>
            <a:pattFill prst="dotDmnd">
              <a:fgClr>
                <a:srgbClr val="51DC00"/>
              </a:fgClr>
              <a:bgClr>
                <a:schemeClr val="bg1"/>
              </a:bgClr>
            </a:pattFill>
            <a:ln w="12700">
              <a:solidFill>
                <a:srgbClr val="000000"/>
              </a:solidFill>
              <a:round/>
              <a:headEnd/>
              <a:tailEnd/>
            </a:ln>
          </p:spPr>
          <p:txBody>
            <a:bodyPr wrap="none" anchor="ctr"/>
            <a:lstStyle/>
            <a:p>
              <a:endParaRPr lang="en-US"/>
            </a:p>
          </p:txBody>
        </p:sp>
        <p:sp>
          <p:nvSpPr>
            <p:cNvPr id="26688" name="Oval 7"/>
            <p:cNvSpPr>
              <a:spLocks noChangeArrowheads="1"/>
            </p:cNvSpPr>
            <p:nvPr/>
          </p:nvSpPr>
          <p:spPr bwMode="auto">
            <a:xfrm>
              <a:off x="325" y="1805"/>
              <a:ext cx="731" cy="288"/>
            </a:xfrm>
            <a:prstGeom prst="ellipse">
              <a:avLst/>
            </a:prstGeom>
            <a:solidFill>
              <a:schemeClr val="bg1"/>
            </a:solidFill>
            <a:ln w="9525">
              <a:noFill/>
              <a:round/>
              <a:headEnd/>
              <a:tailEnd/>
            </a:ln>
          </p:spPr>
          <p:txBody>
            <a:bodyPr wrap="none" anchor="ctr"/>
            <a:lstStyle/>
            <a:p>
              <a:endParaRPr lang="en-US"/>
            </a:p>
          </p:txBody>
        </p:sp>
        <p:sp>
          <p:nvSpPr>
            <p:cNvPr id="26689" name="Line 8"/>
            <p:cNvSpPr>
              <a:spLocks noChangeShapeType="1"/>
            </p:cNvSpPr>
            <p:nvPr/>
          </p:nvSpPr>
          <p:spPr bwMode="auto">
            <a:xfrm>
              <a:off x="1056" y="1405"/>
              <a:ext cx="0" cy="568"/>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26690" name="Rectangle 9"/>
            <p:cNvSpPr>
              <a:spLocks noChangeArrowheads="1"/>
            </p:cNvSpPr>
            <p:nvPr/>
          </p:nvSpPr>
          <p:spPr bwMode="auto">
            <a:xfrm>
              <a:off x="454" y="1682"/>
              <a:ext cx="428" cy="231"/>
            </a:xfrm>
            <a:prstGeom prst="rect">
              <a:avLst/>
            </a:prstGeom>
            <a:noFill/>
            <a:ln w="9525">
              <a:noFill/>
              <a:miter lim="800000"/>
              <a:headEnd/>
              <a:tailEnd/>
            </a:ln>
          </p:spPr>
          <p:txBody>
            <a:bodyPr wrap="none" lIns="92075" tIns="46038" rIns="92075" bIns="46038">
              <a:spAutoFit/>
            </a:bodyPr>
            <a:lstStyle/>
            <a:p>
              <a:r>
                <a:rPr lang="en-US" sz="1800" b="1">
                  <a:solidFill>
                    <a:srgbClr val="000000"/>
                  </a:solidFill>
                  <a:latin typeface="Arial" pitchFamily="34" charset="0"/>
                </a:rPr>
                <a:t>Data</a:t>
              </a:r>
            </a:p>
          </p:txBody>
        </p:sp>
        <p:sp>
          <p:nvSpPr>
            <p:cNvPr id="26691" name="Line 10"/>
            <p:cNvSpPr>
              <a:spLocks noChangeShapeType="1"/>
            </p:cNvSpPr>
            <p:nvPr/>
          </p:nvSpPr>
          <p:spPr bwMode="auto">
            <a:xfrm>
              <a:off x="325" y="1413"/>
              <a:ext cx="0" cy="560"/>
            </a:xfrm>
            <a:prstGeom prst="line">
              <a:avLst/>
            </a:prstGeom>
            <a:noFill/>
            <a:ln w="12700">
              <a:solidFill>
                <a:srgbClr val="000000"/>
              </a:solidFill>
              <a:round/>
              <a:headEnd type="none" w="sm" len="sm"/>
              <a:tailEnd type="none" w="sm" len="sm"/>
            </a:ln>
          </p:spPr>
          <p:txBody>
            <a:bodyPr wrap="none" anchor="ctr"/>
            <a:lstStyle/>
            <a:p>
              <a:endParaRPr lang="en-US"/>
            </a:p>
          </p:txBody>
        </p:sp>
      </p:grpSp>
      <p:sp>
        <p:nvSpPr>
          <p:cNvPr id="26630" name="Line 11"/>
          <p:cNvSpPr>
            <a:spLocks noChangeShapeType="1"/>
          </p:cNvSpPr>
          <p:nvPr/>
        </p:nvSpPr>
        <p:spPr bwMode="auto">
          <a:xfrm>
            <a:off x="4800600" y="4495800"/>
            <a:ext cx="1906588" cy="0"/>
          </a:xfrm>
          <a:prstGeom prst="line">
            <a:avLst/>
          </a:prstGeom>
          <a:noFill/>
          <a:ln w="12700">
            <a:solidFill>
              <a:schemeClr val="tx1"/>
            </a:solidFill>
            <a:round/>
            <a:headEnd type="none" w="sm" len="sm"/>
            <a:tailEnd type="stealth" w="med" len="lg"/>
          </a:ln>
        </p:spPr>
        <p:txBody>
          <a:bodyPr wrap="none" anchor="ctr"/>
          <a:lstStyle/>
          <a:p>
            <a:endParaRPr lang="en-US"/>
          </a:p>
        </p:txBody>
      </p:sp>
      <p:sp>
        <p:nvSpPr>
          <p:cNvPr id="26631" name="Rectangle 12"/>
          <p:cNvSpPr>
            <a:spLocks noChangeArrowheads="1"/>
          </p:cNvSpPr>
          <p:nvPr/>
        </p:nvSpPr>
        <p:spPr bwMode="auto">
          <a:xfrm>
            <a:off x="6934200" y="3657600"/>
            <a:ext cx="1314450" cy="366713"/>
          </a:xfrm>
          <a:prstGeom prst="rect">
            <a:avLst/>
          </a:prstGeom>
          <a:noFill/>
          <a:ln w="9525">
            <a:noFill/>
            <a:miter lim="800000"/>
            <a:headEnd/>
            <a:tailEnd/>
          </a:ln>
        </p:spPr>
        <p:txBody>
          <a:bodyPr wrap="none" lIns="92075" tIns="46038" rIns="92075" bIns="46038">
            <a:spAutoFit/>
          </a:bodyPr>
          <a:lstStyle/>
          <a:p>
            <a:r>
              <a:rPr lang="en-US" sz="1800">
                <a:solidFill>
                  <a:srgbClr val="000000"/>
                </a:solidFill>
                <a:latin typeface="Arial" pitchFamily="34" charset="0"/>
              </a:rPr>
              <a:t>Predictions</a:t>
            </a:r>
          </a:p>
        </p:txBody>
      </p:sp>
      <p:grpSp>
        <p:nvGrpSpPr>
          <p:cNvPr id="3" name="Group 13"/>
          <p:cNvGrpSpPr>
            <a:grpSpLocks/>
          </p:cNvGrpSpPr>
          <p:nvPr/>
        </p:nvGrpSpPr>
        <p:grpSpPr bwMode="auto">
          <a:xfrm>
            <a:off x="3810000" y="4267200"/>
            <a:ext cx="1054100" cy="565150"/>
            <a:chOff x="2136" y="2818"/>
            <a:chExt cx="664" cy="356"/>
          </a:xfrm>
        </p:grpSpPr>
        <p:sp>
          <p:nvSpPr>
            <p:cNvPr id="26672" name="AutoShape 14"/>
            <p:cNvSpPr>
              <a:spLocks noChangeArrowheads="1"/>
            </p:cNvSpPr>
            <p:nvPr/>
          </p:nvSpPr>
          <p:spPr bwMode="auto">
            <a:xfrm flipV="1">
              <a:off x="2136" y="2818"/>
              <a:ext cx="664" cy="356"/>
            </a:xfrm>
            <a:custGeom>
              <a:avLst/>
              <a:gdLst>
                <a:gd name="T0" fmla="*/ 581 w 21600"/>
                <a:gd name="T1" fmla="*/ 178 h 21600"/>
                <a:gd name="T2" fmla="*/ 332 w 21600"/>
                <a:gd name="T3" fmla="*/ 356 h 21600"/>
                <a:gd name="T4" fmla="*/ 83 w 21600"/>
                <a:gd name="T5" fmla="*/ 178 h 21600"/>
                <a:gd name="T6" fmla="*/ 332 w 21600"/>
                <a:gd name="T7" fmla="*/ 0 h 21600"/>
                <a:gd name="T8" fmla="*/ 0 60000 65536"/>
                <a:gd name="T9" fmla="*/ 0 60000 65536"/>
                <a:gd name="T10" fmla="*/ 0 60000 65536"/>
                <a:gd name="T11" fmla="*/ 0 60000 65536"/>
                <a:gd name="T12" fmla="*/ 4489 w 21600"/>
                <a:gd name="T13" fmla="*/ 4490 h 21600"/>
                <a:gd name="T14" fmla="*/ 17111 w 21600"/>
                <a:gd name="T15" fmla="*/ 17110 h 21600"/>
              </a:gdLst>
              <a:ahLst/>
              <a:cxnLst>
                <a:cxn ang="T8">
                  <a:pos x="T0" y="T1"/>
                </a:cxn>
                <a:cxn ang="T9">
                  <a:pos x="T2" y="T3"/>
                </a:cxn>
                <a:cxn ang="T10">
                  <a:pos x="T4" y="T5"/>
                </a:cxn>
                <a:cxn ang="T11">
                  <a:pos x="T6" y="T7"/>
                </a:cxn>
              </a:cxnLst>
              <a:rect l="T12" t="T13" r="T14" b="T15"/>
              <a:pathLst>
                <a:path w="21600" h="21600">
                  <a:moveTo>
                    <a:pt x="0" y="0"/>
                  </a:moveTo>
                  <a:lnTo>
                    <a:pt x="5399" y="21600"/>
                  </a:lnTo>
                  <a:lnTo>
                    <a:pt x="16201" y="21600"/>
                  </a:lnTo>
                  <a:lnTo>
                    <a:pt x="21600" y="0"/>
                  </a:lnTo>
                  <a:close/>
                </a:path>
              </a:pathLst>
            </a:custGeom>
            <a:solidFill>
              <a:srgbClr val="CCFF99"/>
            </a:solidFill>
            <a:ln w="12700">
              <a:solidFill>
                <a:schemeClr val="tx1"/>
              </a:solidFill>
              <a:miter lim="800000"/>
              <a:headEnd/>
              <a:tailEnd/>
            </a:ln>
          </p:spPr>
          <p:txBody>
            <a:bodyPr wrap="none" anchor="ctr"/>
            <a:lstStyle/>
            <a:p>
              <a:endParaRPr lang="en-US"/>
            </a:p>
          </p:txBody>
        </p:sp>
        <p:sp>
          <p:nvSpPr>
            <p:cNvPr id="26673" name="Rectangle 15"/>
            <p:cNvSpPr>
              <a:spLocks noChangeArrowheads="1"/>
            </p:cNvSpPr>
            <p:nvPr/>
          </p:nvSpPr>
          <p:spPr bwMode="auto">
            <a:xfrm>
              <a:off x="2499" y="2916"/>
              <a:ext cx="80" cy="38"/>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26674" name="Rectangle 16"/>
            <p:cNvSpPr>
              <a:spLocks noChangeArrowheads="1"/>
            </p:cNvSpPr>
            <p:nvPr/>
          </p:nvSpPr>
          <p:spPr bwMode="auto">
            <a:xfrm>
              <a:off x="2219" y="3103"/>
              <a:ext cx="80" cy="38"/>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26675" name="Rectangle 17"/>
            <p:cNvSpPr>
              <a:spLocks noChangeArrowheads="1"/>
            </p:cNvSpPr>
            <p:nvPr/>
          </p:nvSpPr>
          <p:spPr bwMode="auto">
            <a:xfrm>
              <a:off x="2639" y="2998"/>
              <a:ext cx="79" cy="38"/>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26676" name="Rectangle 18"/>
            <p:cNvSpPr>
              <a:spLocks noChangeArrowheads="1"/>
            </p:cNvSpPr>
            <p:nvPr/>
          </p:nvSpPr>
          <p:spPr bwMode="auto">
            <a:xfrm>
              <a:off x="2534" y="3103"/>
              <a:ext cx="80" cy="38"/>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26677" name="Line 19"/>
            <p:cNvSpPr>
              <a:spLocks noChangeShapeType="1"/>
            </p:cNvSpPr>
            <p:nvPr/>
          </p:nvSpPr>
          <p:spPr bwMode="auto">
            <a:xfrm flipH="1">
              <a:off x="2426" y="2953"/>
              <a:ext cx="65" cy="35"/>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26678" name="Line 20"/>
            <p:cNvSpPr>
              <a:spLocks noChangeShapeType="1"/>
            </p:cNvSpPr>
            <p:nvPr/>
          </p:nvSpPr>
          <p:spPr bwMode="auto">
            <a:xfrm>
              <a:off x="2583" y="2958"/>
              <a:ext cx="52" cy="36"/>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26679" name="Line 21"/>
            <p:cNvSpPr>
              <a:spLocks noChangeShapeType="1"/>
            </p:cNvSpPr>
            <p:nvPr/>
          </p:nvSpPr>
          <p:spPr bwMode="auto">
            <a:xfrm flipH="1">
              <a:off x="2303" y="3031"/>
              <a:ext cx="76" cy="68"/>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26680" name="Line 22"/>
            <p:cNvSpPr>
              <a:spLocks noChangeShapeType="1"/>
            </p:cNvSpPr>
            <p:nvPr/>
          </p:nvSpPr>
          <p:spPr bwMode="auto">
            <a:xfrm>
              <a:off x="2457" y="3039"/>
              <a:ext cx="91" cy="6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26681" name="Rectangle 23"/>
            <p:cNvSpPr>
              <a:spLocks noChangeArrowheads="1"/>
            </p:cNvSpPr>
            <p:nvPr/>
          </p:nvSpPr>
          <p:spPr bwMode="auto">
            <a:xfrm>
              <a:off x="2350" y="2864"/>
              <a:ext cx="185" cy="173"/>
            </a:xfrm>
            <a:prstGeom prst="rect">
              <a:avLst/>
            </a:prstGeom>
            <a:noFill/>
            <a:ln w="9525">
              <a:noFill/>
              <a:miter lim="800000"/>
              <a:headEnd/>
              <a:tailEnd/>
            </a:ln>
          </p:spPr>
          <p:txBody>
            <a:bodyPr wrap="none" lIns="92075" tIns="46038" rIns="92075" bIns="46038">
              <a:spAutoFit/>
            </a:bodyPr>
            <a:lstStyle/>
            <a:p>
              <a:r>
                <a:rPr lang="en-US" sz="1200"/>
                <a:t>Y</a:t>
              </a:r>
            </a:p>
          </p:txBody>
        </p:sp>
        <p:sp>
          <p:nvSpPr>
            <p:cNvPr id="26682" name="Rectangle 24"/>
            <p:cNvSpPr>
              <a:spLocks noChangeArrowheads="1"/>
            </p:cNvSpPr>
            <p:nvPr/>
          </p:nvSpPr>
          <p:spPr bwMode="auto">
            <a:xfrm>
              <a:off x="2559" y="2884"/>
              <a:ext cx="185" cy="173"/>
            </a:xfrm>
            <a:prstGeom prst="rect">
              <a:avLst/>
            </a:prstGeom>
            <a:noFill/>
            <a:ln w="9525">
              <a:noFill/>
              <a:miter lim="800000"/>
              <a:headEnd/>
              <a:tailEnd/>
            </a:ln>
          </p:spPr>
          <p:txBody>
            <a:bodyPr wrap="none" lIns="92075" tIns="46038" rIns="92075" bIns="46038">
              <a:spAutoFit/>
            </a:bodyPr>
            <a:lstStyle/>
            <a:p>
              <a:r>
                <a:rPr lang="en-US" sz="1200"/>
                <a:t>N</a:t>
              </a:r>
            </a:p>
          </p:txBody>
        </p:sp>
        <p:sp>
          <p:nvSpPr>
            <p:cNvPr id="26683" name="Rectangle 25"/>
            <p:cNvSpPr>
              <a:spLocks noChangeArrowheads="1"/>
            </p:cNvSpPr>
            <p:nvPr/>
          </p:nvSpPr>
          <p:spPr bwMode="auto">
            <a:xfrm>
              <a:off x="2394" y="3103"/>
              <a:ext cx="80" cy="38"/>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26684" name="Line 26"/>
            <p:cNvSpPr>
              <a:spLocks noChangeShapeType="1"/>
            </p:cNvSpPr>
            <p:nvPr/>
          </p:nvSpPr>
          <p:spPr bwMode="auto">
            <a:xfrm>
              <a:off x="2408" y="3052"/>
              <a:ext cx="18" cy="47"/>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26685" name="AutoShape 27"/>
            <p:cNvSpPr>
              <a:spLocks noChangeArrowheads="1"/>
            </p:cNvSpPr>
            <p:nvPr/>
          </p:nvSpPr>
          <p:spPr bwMode="auto">
            <a:xfrm>
              <a:off x="2370" y="2991"/>
              <a:ext cx="85" cy="66"/>
            </a:xfrm>
            <a:prstGeom prst="diamond">
              <a:avLst/>
            </a:prstGeom>
            <a:solidFill>
              <a:srgbClr val="FF9933"/>
            </a:solidFill>
            <a:ln w="12700">
              <a:solidFill>
                <a:schemeClr val="tx1"/>
              </a:solidFill>
              <a:miter lim="800000"/>
              <a:headEnd/>
              <a:tailEnd/>
            </a:ln>
          </p:spPr>
          <p:txBody>
            <a:bodyPr wrap="none" anchor="ctr"/>
            <a:lstStyle/>
            <a:p>
              <a:endParaRPr lang="en-US"/>
            </a:p>
          </p:txBody>
        </p:sp>
      </p:grpSp>
      <p:sp>
        <p:nvSpPr>
          <p:cNvPr id="26633" name="Rectangle 28"/>
          <p:cNvSpPr>
            <a:spLocks noChangeArrowheads="1"/>
          </p:cNvSpPr>
          <p:nvPr/>
        </p:nvSpPr>
        <p:spPr bwMode="auto">
          <a:xfrm>
            <a:off x="1981200" y="1524000"/>
            <a:ext cx="1708150" cy="366713"/>
          </a:xfrm>
          <a:prstGeom prst="rect">
            <a:avLst/>
          </a:prstGeom>
          <a:noFill/>
          <a:ln w="9525">
            <a:noFill/>
            <a:miter lim="800000"/>
            <a:headEnd/>
            <a:tailEnd/>
          </a:ln>
        </p:spPr>
        <p:txBody>
          <a:bodyPr wrap="none" lIns="92075" tIns="46038" rIns="92075" bIns="46038">
            <a:spAutoFit/>
          </a:bodyPr>
          <a:lstStyle/>
          <a:p>
            <a:r>
              <a:rPr lang="en-US" sz="1800">
                <a:solidFill>
                  <a:srgbClr val="000000"/>
                </a:solidFill>
                <a:latin typeface="Arial" pitchFamily="34" charset="0"/>
              </a:rPr>
              <a:t>Results Known</a:t>
            </a:r>
          </a:p>
        </p:txBody>
      </p:sp>
      <p:sp>
        <p:nvSpPr>
          <p:cNvPr id="26634" name="Rectangle 29"/>
          <p:cNvSpPr>
            <a:spLocks noChangeArrowheads="1"/>
          </p:cNvSpPr>
          <p:nvPr/>
        </p:nvSpPr>
        <p:spPr bwMode="auto">
          <a:xfrm>
            <a:off x="4579938" y="2057400"/>
            <a:ext cx="1377950" cy="366713"/>
          </a:xfrm>
          <a:prstGeom prst="rect">
            <a:avLst/>
          </a:prstGeom>
          <a:noFill/>
          <a:ln w="9525">
            <a:noFill/>
            <a:miter lim="800000"/>
            <a:headEnd/>
            <a:tailEnd/>
          </a:ln>
        </p:spPr>
        <p:txBody>
          <a:bodyPr wrap="none" lIns="92075" tIns="46038" rIns="92075" bIns="46038">
            <a:spAutoFit/>
          </a:bodyPr>
          <a:lstStyle/>
          <a:p>
            <a:r>
              <a:rPr lang="en-US" sz="1800">
                <a:solidFill>
                  <a:srgbClr val="FF5008"/>
                </a:solidFill>
                <a:latin typeface="Arial" pitchFamily="34" charset="0"/>
              </a:rPr>
              <a:t>Training set</a:t>
            </a:r>
          </a:p>
        </p:txBody>
      </p:sp>
      <p:sp>
        <p:nvSpPr>
          <p:cNvPr id="26635" name="Rectangle 30"/>
          <p:cNvSpPr>
            <a:spLocks noChangeArrowheads="1"/>
          </p:cNvSpPr>
          <p:nvPr/>
        </p:nvSpPr>
        <p:spPr bwMode="auto">
          <a:xfrm>
            <a:off x="1905000" y="4648200"/>
            <a:ext cx="1301750" cy="366713"/>
          </a:xfrm>
          <a:prstGeom prst="rect">
            <a:avLst/>
          </a:prstGeom>
          <a:noFill/>
          <a:ln w="9525">
            <a:noFill/>
            <a:miter lim="800000"/>
            <a:headEnd/>
            <a:tailEnd/>
          </a:ln>
        </p:spPr>
        <p:txBody>
          <a:bodyPr wrap="none" lIns="92075" tIns="46038" rIns="92075" bIns="46038">
            <a:spAutoFit/>
          </a:bodyPr>
          <a:lstStyle/>
          <a:p>
            <a:r>
              <a:rPr lang="en-US" sz="1800">
                <a:solidFill>
                  <a:srgbClr val="60C900"/>
                </a:solidFill>
                <a:latin typeface="Arial" pitchFamily="34" charset="0"/>
              </a:rPr>
              <a:t>Testing set</a:t>
            </a:r>
          </a:p>
        </p:txBody>
      </p:sp>
      <p:sp>
        <p:nvSpPr>
          <p:cNvPr id="26636" name="Rectangle 31"/>
          <p:cNvSpPr>
            <a:spLocks noChangeArrowheads="1"/>
          </p:cNvSpPr>
          <p:nvPr/>
        </p:nvSpPr>
        <p:spPr bwMode="auto">
          <a:xfrm>
            <a:off x="2127250" y="2073275"/>
            <a:ext cx="1143000" cy="1257300"/>
          </a:xfrm>
          <a:prstGeom prst="rect">
            <a:avLst/>
          </a:prstGeom>
          <a:noFill/>
          <a:ln w="12700">
            <a:solidFill>
              <a:srgbClr val="000000"/>
            </a:solidFill>
            <a:miter lim="800000"/>
            <a:headEnd/>
            <a:tailEnd/>
          </a:ln>
        </p:spPr>
        <p:txBody>
          <a:bodyPr wrap="none" anchor="ctr"/>
          <a:lstStyle/>
          <a:p>
            <a:endParaRPr lang="en-US"/>
          </a:p>
        </p:txBody>
      </p:sp>
      <p:sp>
        <p:nvSpPr>
          <p:cNvPr id="26637" name="Line 32"/>
          <p:cNvSpPr>
            <a:spLocks noChangeShapeType="1"/>
          </p:cNvSpPr>
          <p:nvPr/>
        </p:nvSpPr>
        <p:spPr bwMode="auto">
          <a:xfrm>
            <a:off x="2120900" y="2543175"/>
            <a:ext cx="1143000" cy="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26638" name="Line 33"/>
          <p:cNvSpPr>
            <a:spLocks noChangeShapeType="1"/>
          </p:cNvSpPr>
          <p:nvPr/>
        </p:nvSpPr>
        <p:spPr bwMode="auto">
          <a:xfrm>
            <a:off x="2120900" y="2225675"/>
            <a:ext cx="1143000" cy="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26639" name="Line 34"/>
          <p:cNvSpPr>
            <a:spLocks noChangeShapeType="1"/>
          </p:cNvSpPr>
          <p:nvPr/>
        </p:nvSpPr>
        <p:spPr bwMode="auto">
          <a:xfrm>
            <a:off x="2120900" y="2390775"/>
            <a:ext cx="1143000" cy="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26640" name="Line 35"/>
          <p:cNvSpPr>
            <a:spLocks noChangeShapeType="1"/>
          </p:cNvSpPr>
          <p:nvPr/>
        </p:nvSpPr>
        <p:spPr bwMode="auto">
          <a:xfrm>
            <a:off x="2120900" y="2708275"/>
            <a:ext cx="1143000" cy="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26641" name="Line 36"/>
          <p:cNvSpPr>
            <a:spLocks noChangeShapeType="1"/>
          </p:cNvSpPr>
          <p:nvPr/>
        </p:nvSpPr>
        <p:spPr bwMode="auto">
          <a:xfrm>
            <a:off x="2120900" y="3178175"/>
            <a:ext cx="1143000" cy="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26642" name="Line 37"/>
          <p:cNvSpPr>
            <a:spLocks noChangeShapeType="1"/>
          </p:cNvSpPr>
          <p:nvPr/>
        </p:nvSpPr>
        <p:spPr bwMode="auto">
          <a:xfrm>
            <a:off x="2120900" y="3025775"/>
            <a:ext cx="1143000" cy="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26643" name="Line 38"/>
          <p:cNvSpPr>
            <a:spLocks noChangeShapeType="1"/>
          </p:cNvSpPr>
          <p:nvPr/>
        </p:nvSpPr>
        <p:spPr bwMode="auto">
          <a:xfrm>
            <a:off x="2120900" y="2860675"/>
            <a:ext cx="1143000" cy="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26644" name="Line 39"/>
          <p:cNvSpPr>
            <a:spLocks noChangeShapeType="1"/>
          </p:cNvSpPr>
          <p:nvPr/>
        </p:nvSpPr>
        <p:spPr bwMode="auto">
          <a:xfrm flipV="1">
            <a:off x="3092450" y="2066925"/>
            <a:ext cx="0" cy="127000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26645" name="Rectangle 40"/>
          <p:cNvSpPr>
            <a:spLocks noChangeArrowheads="1"/>
          </p:cNvSpPr>
          <p:nvPr/>
        </p:nvSpPr>
        <p:spPr bwMode="auto">
          <a:xfrm>
            <a:off x="3051175" y="2006600"/>
            <a:ext cx="287338" cy="304800"/>
          </a:xfrm>
          <a:prstGeom prst="rect">
            <a:avLst/>
          </a:prstGeom>
          <a:noFill/>
          <a:ln w="9525">
            <a:noFill/>
            <a:miter lim="800000"/>
            <a:headEnd/>
            <a:tailEnd/>
          </a:ln>
        </p:spPr>
        <p:txBody>
          <a:bodyPr wrap="none" lIns="92075" tIns="46038" rIns="92075" bIns="46038">
            <a:spAutoFit/>
          </a:bodyPr>
          <a:lstStyle/>
          <a:p>
            <a:r>
              <a:rPr lang="en-US" sz="1400" b="1">
                <a:solidFill>
                  <a:srgbClr val="000000"/>
                </a:solidFill>
                <a:latin typeface="Arial" pitchFamily="34" charset="0"/>
              </a:rPr>
              <a:t>+</a:t>
            </a:r>
          </a:p>
        </p:txBody>
      </p:sp>
      <p:sp>
        <p:nvSpPr>
          <p:cNvPr id="26646" name="Rectangle 41"/>
          <p:cNvSpPr>
            <a:spLocks noChangeArrowheads="1"/>
          </p:cNvSpPr>
          <p:nvPr/>
        </p:nvSpPr>
        <p:spPr bwMode="auto">
          <a:xfrm>
            <a:off x="3051175" y="2159000"/>
            <a:ext cx="287338" cy="304800"/>
          </a:xfrm>
          <a:prstGeom prst="rect">
            <a:avLst/>
          </a:prstGeom>
          <a:noFill/>
          <a:ln w="9525">
            <a:noFill/>
            <a:miter lim="800000"/>
            <a:headEnd/>
            <a:tailEnd/>
          </a:ln>
        </p:spPr>
        <p:txBody>
          <a:bodyPr wrap="none" lIns="92075" tIns="46038" rIns="92075" bIns="46038">
            <a:spAutoFit/>
          </a:bodyPr>
          <a:lstStyle/>
          <a:p>
            <a:r>
              <a:rPr lang="en-US" sz="1400" b="1">
                <a:solidFill>
                  <a:srgbClr val="000000"/>
                </a:solidFill>
                <a:latin typeface="Arial" pitchFamily="34" charset="0"/>
              </a:rPr>
              <a:t>+</a:t>
            </a:r>
          </a:p>
        </p:txBody>
      </p:sp>
      <p:sp>
        <p:nvSpPr>
          <p:cNvPr id="26647" name="Rectangle 42"/>
          <p:cNvSpPr>
            <a:spLocks noChangeArrowheads="1"/>
          </p:cNvSpPr>
          <p:nvPr/>
        </p:nvSpPr>
        <p:spPr bwMode="auto">
          <a:xfrm>
            <a:off x="3074988" y="2324100"/>
            <a:ext cx="242887" cy="304800"/>
          </a:xfrm>
          <a:prstGeom prst="rect">
            <a:avLst/>
          </a:prstGeom>
          <a:noFill/>
          <a:ln w="9525">
            <a:noFill/>
            <a:miter lim="800000"/>
            <a:headEnd/>
            <a:tailEnd/>
          </a:ln>
        </p:spPr>
        <p:txBody>
          <a:bodyPr wrap="none" lIns="92075" tIns="46038" rIns="92075" bIns="46038">
            <a:spAutoFit/>
          </a:bodyPr>
          <a:lstStyle/>
          <a:p>
            <a:r>
              <a:rPr lang="en-US" sz="1400" b="1">
                <a:solidFill>
                  <a:srgbClr val="000000"/>
                </a:solidFill>
                <a:latin typeface="Arial" pitchFamily="34" charset="0"/>
              </a:rPr>
              <a:t>-</a:t>
            </a:r>
          </a:p>
        </p:txBody>
      </p:sp>
      <p:sp>
        <p:nvSpPr>
          <p:cNvPr id="26648" name="Rectangle 43"/>
          <p:cNvSpPr>
            <a:spLocks noChangeArrowheads="1"/>
          </p:cNvSpPr>
          <p:nvPr/>
        </p:nvSpPr>
        <p:spPr bwMode="auto">
          <a:xfrm>
            <a:off x="3074988" y="2476500"/>
            <a:ext cx="242887" cy="304800"/>
          </a:xfrm>
          <a:prstGeom prst="rect">
            <a:avLst/>
          </a:prstGeom>
          <a:noFill/>
          <a:ln w="9525">
            <a:noFill/>
            <a:miter lim="800000"/>
            <a:headEnd/>
            <a:tailEnd/>
          </a:ln>
        </p:spPr>
        <p:txBody>
          <a:bodyPr wrap="none" lIns="92075" tIns="46038" rIns="92075" bIns="46038">
            <a:spAutoFit/>
          </a:bodyPr>
          <a:lstStyle/>
          <a:p>
            <a:r>
              <a:rPr lang="en-US" sz="1400" b="1">
                <a:solidFill>
                  <a:srgbClr val="000000"/>
                </a:solidFill>
                <a:latin typeface="Arial" pitchFamily="34" charset="0"/>
              </a:rPr>
              <a:t>-</a:t>
            </a:r>
          </a:p>
        </p:txBody>
      </p:sp>
      <p:sp>
        <p:nvSpPr>
          <p:cNvPr id="26649" name="Rectangle 44"/>
          <p:cNvSpPr>
            <a:spLocks noChangeArrowheads="1"/>
          </p:cNvSpPr>
          <p:nvPr/>
        </p:nvSpPr>
        <p:spPr bwMode="auto">
          <a:xfrm>
            <a:off x="3051175" y="2628900"/>
            <a:ext cx="287338" cy="304800"/>
          </a:xfrm>
          <a:prstGeom prst="rect">
            <a:avLst/>
          </a:prstGeom>
          <a:noFill/>
          <a:ln w="9525">
            <a:noFill/>
            <a:miter lim="800000"/>
            <a:headEnd/>
            <a:tailEnd/>
          </a:ln>
        </p:spPr>
        <p:txBody>
          <a:bodyPr wrap="none" lIns="92075" tIns="46038" rIns="92075" bIns="46038">
            <a:spAutoFit/>
          </a:bodyPr>
          <a:lstStyle/>
          <a:p>
            <a:r>
              <a:rPr lang="en-US" sz="1400" b="1">
                <a:solidFill>
                  <a:srgbClr val="000000"/>
                </a:solidFill>
                <a:latin typeface="Arial" pitchFamily="34" charset="0"/>
              </a:rPr>
              <a:t>+</a:t>
            </a:r>
          </a:p>
        </p:txBody>
      </p:sp>
      <p:grpSp>
        <p:nvGrpSpPr>
          <p:cNvPr id="4" name="Group 45"/>
          <p:cNvGrpSpPr>
            <a:grpSpLocks/>
          </p:cNvGrpSpPr>
          <p:nvPr/>
        </p:nvGrpSpPr>
        <p:grpSpPr bwMode="auto">
          <a:xfrm>
            <a:off x="2438400" y="4267200"/>
            <a:ext cx="533400" cy="266700"/>
            <a:chOff x="1812" y="2352"/>
            <a:chExt cx="336" cy="168"/>
          </a:xfrm>
        </p:grpSpPr>
        <p:sp>
          <p:nvSpPr>
            <p:cNvPr id="26668" name="Rectangle 46"/>
            <p:cNvSpPr>
              <a:spLocks noChangeArrowheads="1"/>
            </p:cNvSpPr>
            <p:nvPr/>
          </p:nvSpPr>
          <p:spPr bwMode="auto">
            <a:xfrm>
              <a:off x="1812" y="2352"/>
              <a:ext cx="336" cy="168"/>
            </a:xfrm>
            <a:prstGeom prst="rect">
              <a:avLst/>
            </a:prstGeom>
            <a:noFill/>
            <a:ln w="12700">
              <a:solidFill>
                <a:srgbClr val="000000"/>
              </a:solidFill>
              <a:miter lim="800000"/>
              <a:headEnd/>
              <a:tailEnd/>
            </a:ln>
          </p:spPr>
          <p:txBody>
            <a:bodyPr wrap="none" anchor="ctr"/>
            <a:lstStyle/>
            <a:p>
              <a:endParaRPr lang="en-US"/>
            </a:p>
          </p:txBody>
        </p:sp>
        <p:sp>
          <p:nvSpPr>
            <p:cNvPr id="26669" name="Line 47"/>
            <p:cNvSpPr>
              <a:spLocks noChangeShapeType="1"/>
            </p:cNvSpPr>
            <p:nvPr/>
          </p:nvSpPr>
          <p:spPr bwMode="auto">
            <a:xfrm>
              <a:off x="1872" y="2416"/>
              <a:ext cx="224" cy="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26670" name="Line 48"/>
            <p:cNvSpPr>
              <a:spLocks noChangeShapeType="1"/>
            </p:cNvSpPr>
            <p:nvPr/>
          </p:nvSpPr>
          <p:spPr bwMode="auto">
            <a:xfrm>
              <a:off x="1872" y="2448"/>
              <a:ext cx="224" cy="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26671" name="Line 49"/>
            <p:cNvSpPr>
              <a:spLocks noChangeShapeType="1"/>
            </p:cNvSpPr>
            <p:nvPr/>
          </p:nvSpPr>
          <p:spPr bwMode="auto">
            <a:xfrm>
              <a:off x="1872" y="2480"/>
              <a:ext cx="224" cy="0"/>
            </a:xfrm>
            <a:prstGeom prst="line">
              <a:avLst/>
            </a:prstGeom>
            <a:noFill/>
            <a:ln w="12700">
              <a:solidFill>
                <a:srgbClr val="000000"/>
              </a:solidFill>
              <a:round/>
              <a:headEnd type="none" w="sm" len="sm"/>
              <a:tailEnd type="none" w="sm" len="sm"/>
            </a:ln>
          </p:spPr>
          <p:txBody>
            <a:bodyPr wrap="none" anchor="ctr"/>
            <a:lstStyle/>
            <a:p>
              <a:endParaRPr lang="en-US"/>
            </a:p>
          </p:txBody>
        </p:sp>
      </p:grpSp>
      <p:grpSp>
        <p:nvGrpSpPr>
          <p:cNvPr id="5" name="Group 50"/>
          <p:cNvGrpSpPr>
            <a:grpSpLocks/>
          </p:cNvGrpSpPr>
          <p:nvPr/>
        </p:nvGrpSpPr>
        <p:grpSpPr bwMode="auto">
          <a:xfrm>
            <a:off x="4032250" y="2068513"/>
            <a:ext cx="533400" cy="444500"/>
            <a:chOff x="2540" y="1303"/>
            <a:chExt cx="336" cy="280"/>
          </a:xfrm>
        </p:grpSpPr>
        <p:sp>
          <p:nvSpPr>
            <p:cNvPr id="26662" name="Rectangle 51"/>
            <p:cNvSpPr>
              <a:spLocks noChangeArrowheads="1"/>
            </p:cNvSpPr>
            <p:nvPr/>
          </p:nvSpPr>
          <p:spPr bwMode="auto">
            <a:xfrm>
              <a:off x="2540" y="1303"/>
              <a:ext cx="336" cy="280"/>
            </a:xfrm>
            <a:prstGeom prst="rect">
              <a:avLst/>
            </a:prstGeom>
            <a:noFill/>
            <a:ln w="12700">
              <a:solidFill>
                <a:srgbClr val="000000"/>
              </a:solidFill>
              <a:miter lim="800000"/>
              <a:headEnd/>
              <a:tailEnd/>
            </a:ln>
          </p:spPr>
          <p:txBody>
            <a:bodyPr wrap="none" anchor="ctr"/>
            <a:lstStyle/>
            <a:p>
              <a:endParaRPr lang="en-US"/>
            </a:p>
          </p:txBody>
        </p:sp>
        <p:sp>
          <p:nvSpPr>
            <p:cNvPr id="26663" name="Line 52"/>
            <p:cNvSpPr>
              <a:spLocks noChangeShapeType="1"/>
            </p:cNvSpPr>
            <p:nvPr/>
          </p:nvSpPr>
          <p:spPr bwMode="auto">
            <a:xfrm>
              <a:off x="2600" y="1463"/>
              <a:ext cx="224" cy="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26664" name="Line 53"/>
            <p:cNvSpPr>
              <a:spLocks noChangeShapeType="1"/>
            </p:cNvSpPr>
            <p:nvPr/>
          </p:nvSpPr>
          <p:spPr bwMode="auto">
            <a:xfrm>
              <a:off x="2600" y="1503"/>
              <a:ext cx="224" cy="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26665" name="Line 54"/>
            <p:cNvSpPr>
              <a:spLocks noChangeShapeType="1"/>
            </p:cNvSpPr>
            <p:nvPr/>
          </p:nvSpPr>
          <p:spPr bwMode="auto">
            <a:xfrm>
              <a:off x="2600" y="1543"/>
              <a:ext cx="224" cy="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26666" name="Line 55"/>
            <p:cNvSpPr>
              <a:spLocks noChangeShapeType="1"/>
            </p:cNvSpPr>
            <p:nvPr/>
          </p:nvSpPr>
          <p:spPr bwMode="auto">
            <a:xfrm>
              <a:off x="2600" y="1391"/>
              <a:ext cx="224" cy="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26667" name="Line 56"/>
            <p:cNvSpPr>
              <a:spLocks noChangeShapeType="1"/>
            </p:cNvSpPr>
            <p:nvPr/>
          </p:nvSpPr>
          <p:spPr bwMode="auto">
            <a:xfrm>
              <a:off x="2608" y="1423"/>
              <a:ext cx="224" cy="0"/>
            </a:xfrm>
            <a:prstGeom prst="line">
              <a:avLst/>
            </a:prstGeom>
            <a:noFill/>
            <a:ln w="12700">
              <a:solidFill>
                <a:srgbClr val="000000"/>
              </a:solidFill>
              <a:round/>
              <a:headEnd type="none" w="sm" len="sm"/>
              <a:tailEnd type="none" w="sm" len="sm"/>
            </a:ln>
          </p:spPr>
          <p:txBody>
            <a:bodyPr wrap="none" anchor="ctr"/>
            <a:lstStyle/>
            <a:p>
              <a:endParaRPr lang="en-US"/>
            </a:p>
          </p:txBody>
        </p:sp>
      </p:grpSp>
      <p:sp>
        <p:nvSpPr>
          <p:cNvPr id="26652" name="Line 57"/>
          <p:cNvSpPr>
            <a:spLocks noChangeShapeType="1"/>
          </p:cNvSpPr>
          <p:nvPr/>
        </p:nvSpPr>
        <p:spPr bwMode="auto">
          <a:xfrm>
            <a:off x="3398838" y="2330450"/>
            <a:ext cx="639762" cy="0"/>
          </a:xfrm>
          <a:prstGeom prst="line">
            <a:avLst/>
          </a:prstGeom>
          <a:noFill/>
          <a:ln w="12700">
            <a:solidFill>
              <a:schemeClr val="tx1"/>
            </a:solidFill>
            <a:round/>
            <a:headEnd type="none" w="sm" len="sm"/>
            <a:tailEnd type="stealth" w="med" len="lg"/>
          </a:ln>
        </p:spPr>
        <p:txBody>
          <a:bodyPr wrap="none" anchor="ctr"/>
          <a:lstStyle/>
          <a:p>
            <a:endParaRPr lang="en-US"/>
          </a:p>
        </p:txBody>
      </p:sp>
      <p:sp>
        <p:nvSpPr>
          <p:cNvPr id="26653" name="Rectangle 58"/>
          <p:cNvSpPr>
            <a:spLocks noChangeArrowheads="1"/>
          </p:cNvSpPr>
          <p:nvPr/>
        </p:nvSpPr>
        <p:spPr bwMode="auto">
          <a:xfrm>
            <a:off x="3581400" y="3124200"/>
            <a:ext cx="1914525" cy="466725"/>
          </a:xfrm>
          <a:prstGeom prst="rect">
            <a:avLst/>
          </a:prstGeom>
          <a:solidFill>
            <a:schemeClr val="bg1"/>
          </a:solidFill>
          <a:ln w="50800">
            <a:solidFill>
              <a:schemeClr val="tx1"/>
            </a:solidFill>
            <a:miter lim="800000"/>
            <a:headEnd/>
            <a:tailEnd/>
          </a:ln>
        </p:spPr>
        <p:txBody>
          <a:bodyPr wrap="none" anchor="ctr"/>
          <a:lstStyle/>
          <a:p>
            <a:endParaRPr lang="en-US"/>
          </a:p>
        </p:txBody>
      </p:sp>
      <p:sp>
        <p:nvSpPr>
          <p:cNvPr id="26654" name="Rectangle 59"/>
          <p:cNvSpPr>
            <a:spLocks noChangeArrowheads="1"/>
          </p:cNvSpPr>
          <p:nvPr/>
        </p:nvSpPr>
        <p:spPr bwMode="auto">
          <a:xfrm>
            <a:off x="3794125" y="3124200"/>
            <a:ext cx="1814513" cy="396875"/>
          </a:xfrm>
          <a:prstGeom prst="rect">
            <a:avLst/>
          </a:prstGeom>
          <a:noFill/>
          <a:ln w="9525">
            <a:noFill/>
            <a:miter lim="800000"/>
            <a:headEnd/>
            <a:tailEnd/>
          </a:ln>
        </p:spPr>
        <p:txBody>
          <a:bodyPr lIns="92075" tIns="46038" rIns="92075" bIns="46038">
            <a:spAutoFit/>
          </a:bodyPr>
          <a:lstStyle/>
          <a:p>
            <a:r>
              <a:rPr lang="en-US" sz="2000"/>
              <a:t>Model Builder</a:t>
            </a:r>
          </a:p>
        </p:txBody>
      </p:sp>
      <p:sp>
        <p:nvSpPr>
          <p:cNvPr id="26655" name="Line 60"/>
          <p:cNvSpPr>
            <a:spLocks noChangeShapeType="1"/>
          </p:cNvSpPr>
          <p:nvPr/>
        </p:nvSpPr>
        <p:spPr bwMode="auto">
          <a:xfrm flipH="1">
            <a:off x="4343400" y="2667000"/>
            <a:ext cx="0" cy="304800"/>
          </a:xfrm>
          <a:prstGeom prst="line">
            <a:avLst/>
          </a:prstGeom>
          <a:noFill/>
          <a:ln w="12700">
            <a:solidFill>
              <a:schemeClr val="tx1"/>
            </a:solidFill>
            <a:round/>
            <a:headEnd type="none" w="sm" len="sm"/>
            <a:tailEnd type="stealth" w="med" len="lg"/>
          </a:ln>
        </p:spPr>
        <p:txBody>
          <a:bodyPr wrap="none" anchor="ctr"/>
          <a:lstStyle/>
          <a:p>
            <a:endParaRPr lang="en-US"/>
          </a:p>
        </p:txBody>
      </p:sp>
      <p:sp>
        <p:nvSpPr>
          <p:cNvPr id="26656" name="Line 61"/>
          <p:cNvSpPr>
            <a:spLocks noChangeShapeType="1"/>
          </p:cNvSpPr>
          <p:nvPr/>
        </p:nvSpPr>
        <p:spPr bwMode="auto">
          <a:xfrm>
            <a:off x="4343400" y="3657600"/>
            <a:ext cx="0" cy="457200"/>
          </a:xfrm>
          <a:prstGeom prst="line">
            <a:avLst/>
          </a:prstGeom>
          <a:noFill/>
          <a:ln w="12700">
            <a:solidFill>
              <a:schemeClr val="tx1"/>
            </a:solidFill>
            <a:round/>
            <a:headEnd type="none" w="sm" len="sm"/>
            <a:tailEnd type="stealth" w="med" len="lg"/>
          </a:ln>
        </p:spPr>
        <p:txBody>
          <a:bodyPr wrap="none" anchor="ctr"/>
          <a:lstStyle/>
          <a:p>
            <a:endParaRPr lang="en-US"/>
          </a:p>
        </p:txBody>
      </p:sp>
      <p:sp>
        <p:nvSpPr>
          <p:cNvPr id="26657" name="Line 62"/>
          <p:cNvSpPr>
            <a:spLocks noChangeShapeType="1"/>
          </p:cNvSpPr>
          <p:nvPr/>
        </p:nvSpPr>
        <p:spPr bwMode="auto">
          <a:xfrm flipV="1">
            <a:off x="1676400" y="2727325"/>
            <a:ext cx="441325" cy="15875"/>
          </a:xfrm>
          <a:prstGeom prst="line">
            <a:avLst/>
          </a:prstGeom>
          <a:noFill/>
          <a:ln w="50800">
            <a:solidFill>
              <a:schemeClr val="tx1"/>
            </a:solidFill>
            <a:round/>
            <a:headEnd type="none" w="sm" len="sm"/>
            <a:tailEnd type="stealth" w="med" len="lg"/>
          </a:ln>
        </p:spPr>
        <p:txBody>
          <a:bodyPr wrap="none" anchor="ctr"/>
          <a:lstStyle/>
          <a:p>
            <a:endParaRPr lang="en-US"/>
          </a:p>
        </p:txBody>
      </p:sp>
      <p:sp>
        <p:nvSpPr>
          <p:cNvPr id="26658" name="Rectangle 63"/>
          <p:cNvSpPr>
            <a:spLocks noChangeArrowheads="1"/>
          </p:cNvSpPr>
          <p:nvPr/>
        </p:nvSpPr>
        <p:spPr bwMode="auto">
          <a:xfrm>
            <a:off x="5867400" y="3429000"/>
            <a:ext cx="1073150" cy="366713"/>
          </a:xfrm>
          <a:prstGeom prst="rect">
            <a:avLst/>
          </a:prstGeom>
          <a:noFill/>
          <a:ln w="9525">
            <a:noFill/>
            <a:miter lim="800000"/>
            <a:headEnd/>
            <a:tailEnd/>
          </a:ln>
        </p:spPr>
        <p:txBody>
          <a:bodyPr wrap="none" lIns="92075" tIns="46038" rIns="92075" bIns="46038">
            <a:spAutoFit/>
          </a:bodyPr>
          <a:lstStyle/>
          <a:p>
            <a:r>
              <a:rPr lang="en-US" sz="1800">
                <a:solidFill>
                  <a:srgbClr val="000000"/>
                </a:solidFill>
                <a:latin typeface="Arial" pitchFamily="34" charset="0"/>
              </a:rPr>
              <a:t>Evaluate</a:t>
            </a:r>
          </a:p>
        </p:txBody>
      </p:sp>
      <p:sp>
        <p:nvSpPr>
          <p:cNvPr id="26659" name="Line 64"/>
          <p:cNvSpPr>
            <a:spLocks noChangeShapeType="1"/>
          </p:cNvSpPr>
          <p:nvPr/>
        </p:nvSpPr>
        <p:spPr bwMode="auto">
          <a:xfrm>
            <a:off x="2667000" y="3429000"/>
            <a:ext cx="0" cy="685800"/>
          </a:xfrm>
          <a:prstGeom prst="line">
            <a:avLst/>
          </a:prstGeom>
          <a:noFill/>
          <a:ln w="12700">
            <a:solidFill>
              <a:schemeClr val="tx1"/>
            </a:solidFill>
            <a:miter lim="800000"/>
            <a:headEnd type="none" w="sm" len="sm"/>
            <a:tailEnd type="stealth" w="med" len="lg"/>
          </a:ln>
        </p:spPr>
        <p:txBody>
          <a:bodyPr wrap="none" anchor="ctr"/>
          <a:lstStyle/>
          <a:p>
            <a:endParaRPr lang="en-US"/>
          </a:p>
        </p:txBody>
      </p:sp>
      <p:sp>
        <p:nvSpPr>
          <p:cNvPr id="26660" name="Rectangle 65"/>
          <p:cNvSpPr>
            <a:spLocks noChangeArrowheads="1"/>
          </p:cNvSpPr>
          <p:nvPr/>
        </p:nvSpPr>
        <p:spPr bwMode="auto">
          <a:xfrm>
            <a:off x="6629400" y="3962400"/>
            <a:ext cx="228600" cy="1143000"/>
          </a:xfrm>
          <a:prstGeom prst="rect">
            <a:avLst/>
          </a:prstGeom>
          <a:solidFill>
            <a:schemeClr val="accent1"/>
          </a:solidFill>
          <a:ln w="9525">
            <a:solidFill>
              <a:schemeClr val="tx1"/>
            </a:solidFill>
            <a:miter lim="800000"/>
            <a:headEnd type="none" w="sm" len="sm"/>
            <a:tailEnd type="none" w="sm" len="sm"/>
          </a:ln>
        </p:spPr>
        <p:txBody>
          <a:bodyPr wrap="none" anchor="ctr"/>
          <a:lstStyle/>
          <a:p>
            <a:pPr algn="ctr"/>
            <a:r>
              <a:rPr lang="en-US" sz="1800" b="1"/>
              <a:t>+</a:t>
            </a:r>
          </a:p>
          <a:p>
            <a:pPr algn="ctr"/>
            <a:r>
              <a:rPr lang="en-US" sz="1800" b="1"/>
              <a:t>-</a:t>
            </a:r>
          </a:p>
          <a:p>
            <a:pPr algn="ctr"/>
            <a:r>
              <a:rPr lang="en-US" sz="1800" b="1"/>
              <a:t>+</a:t>
            </a:r>
          </a:p>
          <a:p>
            <a:pPr algn="ctr"/>
            <a:r>
              <a:rPr lang="en-US" sz="1800" b="1"/>
              <a:t>-</a:t>
            </a:r>
          </a:p>
        </p:txBody>
      </p:sp>
      <p:sp>
        <p:nvSpPr>
          <p:cNvPr id="26661" name="Line 66"/>
          <p:cNvSpPr>
            <a:spLocks noChangeShapeType="1"/>
          </p:cNvSpPr>
          <p:nvPr/>
        </p:nvSpPr>
        <p:spPr bwMode="auto">
          <a:xfrm flipH="1" flipV="1">
            <a:off x="5638800" y="3657600"/>
            <a:ext cx="914400" cy="609600"/>
          </a:xfrm>
          <a:prstGeom prst="line">
            <a:avLst/>
          </a:prstGeom>
          <a:noFill/>
          <a:ln w="12700">
            <a:solidFill>
              <a:schemeClr val="tx1"/>
            </a:solidFill>
            <a:miter lim="800000"/>
            <a:headEnd type="none" w="sm" len="sm"/>
            <a:tailEnd type="stealth" w="med" len="lg"/>
          </a:ln>
        </p:spPr>
        <p:txBody>
          <a:bodyPr wrap="none" anchor="ctr"/>
          <a:lstStyle/>
          <a:p>
            <a:endParaRPr lang="en-US"/>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Slide Number Placeholder 3"/>
          <p:cNvSpPr>
            <a:spLocks noGrp="1"/>
          </p:cNvSpPr>
          <p:nvPr>
            <p:ph type="sldNum" sz="quarter" idx="4294967295"/>
          </p:nvPr>
        </p:nvSpPr>
        <p:spPr>
          <a:xfrm>
            <a:off x="457200" y="6356350"/>
            <a:ext cx="2133600" cy="365125"/>
          </a:xfrm>
        </p:spPr>
        <p:txBody>
          <a:bodyPr/>
          <a:lstStyle/>
          <a:p>
            <a:pPr>
              <a:defRPr/>
            </a:pPr>
            <a:fld id="{7EAD11C8-09A3-4205-BEB2-FA5CE0E22699}" type="slidenum">
              <a:rPr lang="en-US"/>
              <a:pPr>
                <a:defRPr/>
              </a:pPr>
              <a:t>11</a:t>
            </a:fld>
            <a:endParaRPr lang="en-US"/>
          </a:p>
        </p:txBody>
      </p:sp>
      <p:sp>
        <p:nvSpPr>
          <p:cNvPr id="33795" name="Rectangle 67"/>
          <p:cNvSpPr>
            <a:spLocks noChangeArrowheads="1"/>
          </p:cNvSpPr>
          <p:nvPr/>
        </p:nvSpPr>
        <p:spPr bwMode="auto">
          <a:xfrm>
            <a:off x="1828800" y="1524000"/>
            <a:ext cx="5715000" cy="3505200"/>
          </a:xfrm>
          <a:prstGeom prst="rect">
            <a:avLst/>
          </a:prstGeom>
          <a:solidFill>
            <a:srgbClr val="CCFFCC"/>
          </a:solidFill>
          <a:ln w="9525">
            <a:solidFill>
              <a:schemeClr val="tx1"/>
            </a:solidFill>
            <a:miter lim="800000"/>
            <a:headEnd type="none" w="sm" len="sm"/>
            <a:tailEnd type="none" w="sm" len="sm"/>
          </a:ln>
        </p:spPr>
        <p:txBody>
          <a:bodyPr wrap="none" anchor="ctr"/>
          <a:lstStyle/>
          <a:p>
            <a:endParaRPr lang="en-US"/>
          </a:p>
        </p:txBody>
      </p:sp>
      <p:sp>
        <p:nvSpPr>
          <p:cNvPr id="33796" name="Rectangle 2"/>
          <p:cNvSpPr>
            <a:spLocks noGrp="1" noChangeArrowheads="1"/>
          </p:cNvSpPr>
          <p:nvPr>
            <p:ph type="title" idx="4294967295"/>
          </p:nvPr>
        </p:nvSpPr>
        <p:spPr>
          <a:xfrm>
            <a:off x="457200" y="304800"/>
            <a:ext cx="8343900" cy="1098550"/>
          </a:xfrm>
          <a:noFill/>
        </p:spPr>
        <p:txBody>
          <a:bodyPr lIns="92075" tIns="46038" rIns="92075" bIns="46038">
            <a:normAutofit/>
          </a:bodyPr>
          <a:lstStyle/>
          <a:p>
            <a:pPr defTabSz="917575"/>
            <a:r>
              <a:rPr lang="en-US" dirty="0" smtClean="0"/>
              <a:t>Train, Validation, Test split</a:t>
            </a:r>
          </a:p>
        </p:txBody>
      </p:sp>
      <p:sp>
        <p:nvSpPr>
          <p:cNvPr id="33797" name="Line 3"/>
          <p:cNvSpPr>
            <a:spLocks noChangeShapeType="1"/>
          </p:cNvSpPr>
          <p:nvPr/>
        </p:nvSpPr>
        <p:spPr bwMode="auto">
          <a:xfrm flipV="1">
            <a:off x="3048000" y="4419600"/>
            <a:ext cx="685800" cy="0"/>
          </a:xfrm>
          <a:prstGeom prst="line">
            <a:avLst/>
          </a:prstGeom>
          <a:noFill/>
          <a:ln w="12700">
            <a:solidFill>
              <a:schemeClr val="tx1"/>
            </a:solidFill>
            <a:round/>
            <a:headEnd type="none" w="sm" len="sm"/>
            <a:tailEnd type="stealth" w="med" len="lg"/>
          </a:ln>
        </p:spPr>
        <p:txBody>
          <a:bodyPr wrap="none" anchor="ctr"/>
          <a:lstStyle/>
          <a:p>
            <a:endParaRPr lang="en-US"/>
          </a:p>
        </p:txBody>
      </p:sp>
      <p:grpSp>
        <p:nvGrpSpPr>
          <p:cNvPr id="2" name="Group 4"/>
          <p:cNvGrpSpPr>
            <a:grpSpLocks/>
          </p:cNvGrpSpPr>
          <p:nvPr/>
        </p:nvGrpSpPr>
        <p:grpSpPr bwMode="auto">
          <a:xfrm>
            <a:off x="515938" y="2008188"/>
            <a:ext cx="1160462" cy="1346200"/>
            <a:chOff x="325" y="1265"/>
            <a:chExt cx="731" cy="848"/>
          </a:xfrm>
        </p:grpSpPr>
        <p:sp>
          <p:nvSpPr>
            <p:cNvPr id="33884" name="Oval 5"/>
            <p:cNvSpPr>
              <a:spLocks noChangeArrowheads="1"/>
            </p:cNvSpPr>
            <p:nvPr/>
          </p:nvSpPr>
          <p:spPr bwMode="auto">
            <a:xfrm>
              <a:off x="325" y="1833"/>
              <a:ext cx="727" cy="280"/>
            </a:xfrm>
            <a:prstGeom prst="ellipse">
              <a:avLst/>
            </a:prstGeom>
            <a:noFill/>
            <a:ln w="12700">
              <a:solidFill>
                <a:srgbClr val="000000"/>
              </a:solidFill>
              <a:round/>
              <a:headEnd/>
              <a:tailEnd/>
            </a:ln>
          </p:spPr>
          <p:txBody>
            <a:bodyPr wrap="none" anchor="ctr"/>
            <a:lstStyle/>
            <a:p>
              <a:endParaRPr lang="en-US"/>
            </a:p>
          </p:txBody>
        </p:sp>
        <p:sp>
          <p:nvSpPr>
            <p:cNvPr id="33885" name="Oval 6" descr="Dotted diamond"/>
            <p:cNvSpPr>
              <a:spLocks noChangeArrowheads="1"/>
            </p:cNvSpPr>
            <p:nvPr/>
          </p:nvSpPr>
          <p:spPr bwMode="auto">
            <a:xfrm>
              <a:off x="325" y="1265"/>
              <a:ext cx="727" cy="280"/>
            </a:xfrm>
            <a:prstGeom prst="ellipse">
              <a:avLst/>
            </a:prstGeom>
            <a:pattFill prst="dotDmnd">
              <a:fgClr>
                <a:srgbClr val="51DC00"/>
              </a:fgClr>
              <a:bgClr>
                <a:schemeClr val="bg1"/>
              </a:bgClr>
            </a:pattFill>
            <a:ln w="12700">
              <a:solidFill>
                <a:srgbClr val="000000"/>
              </a:solidFill>
              <a:round/>
              <a:headEnd/>
              <a:tailEnd/>
            </a:ln>
          </p:spPr>
          <p:txBody>
            <a:bodyPr wrap="none" anchor="ctr"/>
            <a:lstStyle/>
            <a:p>
              <a:endParaRPr lang="en-US"/>
            </a:p>
          </p:txBody>
        </p:sp>
        <p:sp>
          <p:nvSpPr>
            <p:cNvPr id="33886" name="Oval 7"/>
            <p:cNvSpPr>
              <a:spLocks noChangeArrowheads="1"/>
            </p:cNvSpPr>
            <p:nvPr/>
          </p:nvSpPr>
          <p:spPr bwMode="auto">
            <a:xfrm>
              <a:off x="325" y="1805"/>
              <a:ext cx="731" cy="288"/>
            </a:xfrm>
            <a:prstGeom prst="ellipse">
              <a:avLst/>
            </a:prstGeom>
            <a:solidFill>
              <a:schemeClr val="bg1"/>
            </a:solidFill>
            <a:ln w="9525">
              <a:noFill/>
              <a:round/>
              <a:headEnd/>
              <a:tailEnd/>
            </a:ln>
          </p:spPr>
          <p:txBody>
            <a:bodyPr wrap="none" anchor="ctr"/>
            <a:lstStyle/>
            <a:p>
              <a:endParaRPr lang="en-US"/>
            </a:p>
          </p:txBody>
        </p:sp>
        <p:sp>
          <p:nvSpPr>
            <p:cNvPr id="33887" name="Line 8"/>
            <p:cNvSpPr>
              <a:spLocks noChangeShapeType="1"/>
            </p:cNvSpPr>
            <p:nvPr/>
          </p:nvSpPr>
          <p:spPr bwMode="auto">
            <a:xfrm>
              <a:off x="1056" y="1405"/>
              <a:ext cx="0" cy="568"/>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33888" name="Rectangle 9"/>
            <p:cNvSpPr>
              <a:spLocks noChangeArrowheads="1"/>
            </p:cNvSpPr>
            <p:nvPr/>
          </p:nvSpPr>
          <p:spPr bwMode="auto">
            <a:xfrm>
              <a:off x="454" y="1682"/>
              <a:ext cx="428" cy="231"/>
            </a:xfrm>
            <a:prstGeom prst="rect">
              <a:avLst/>
            </a:prstGeom>
            <a:noFill/>
            <a:ln w="9525">
              <a:noFill/>
              <a:miter lim="800000"/>
              <a:headEnd/>
              <a:tailEnd/>
            </a:ln>
          </p:spPr>
          <p:txBody>
            <a:bodyPr wrap="none" lIns="92075" tIns="46038" rIns="92075" bIns="46038">
              <a:spAutoFit/>
            </a:bodyPr>
            <a:lstStyle/>
            <a:p>
              <a:r>
                <a:rPr lang="en-US" sz="1800" b="1">
                  <a:solidFill>
                    <a:srgbClr val="000000"/>
                  </a:solidFill>
                  <a:latin typeface="Arial" pitchFamily="34" charset="0"/>
                </a:rPr>
                <a:t>Data</a:t>
              </a:r>
            </a:p>
          </p:txBody>
        </p:sp>
        <p:sp>
          <p:nvSpPr>
            <p:cNvPr id="33889" name="Line 10"/>
            <p:cNvSpPr>
              <a:spLocks noChangeShapeType="1"/>
            </p:cNvSpPr>
            <p:nvPr/>
          </p:nvSpPr>
          <p:spPr bwMode="auto">
            <a:xfrm>
              <a:off x="325" y="1413"/>
              <a:ext cx="0" cy="560"/>
            </a:xfrm>
            <a:prstGeom prst="line">
              <a:avLst/>
            </a:prstGeom>
            <a:noFill/>
            <a:ln w="12700">
              <a:solidFill>
                <a:srgbClr val="000000"/>
              </a:solidFill>
              <a:round/>
              <a:headEnd type="none" w="sm" len="sm"/>
              <a:tailEnd type="none" w="sm" len="sm"/>
            </a:ln>
          </p:spPr>
          <p:txBody>
            <a:bodyPr wrap="none" anchor="ctr"/>
            <a:lstStyle/>
            <a:p>
              <a:endParaRPr lang="en-US"/>
            </a:p>
          </p:txBody>
        </p:sp>
      </p:grpSp>
      <p:sp>
        <p:nvSpPr>
          <p:cNvPr id="33799" name="Line 11"/>
          <p:cNvSpPr>
            <a:spLocks noChangeShapeType="1"/>
          </p:cNvSpPr>
          <p:nvPr/>
        </p:nvSpPr>
        <p:spPr bwMode="auto">
          <a:xfrm>
            <a:off x="4800600" y="4495800"/>
            <a:ext cx="1906588" cy="0"/>
          </a:xfrm>
          <a:prstGeom prst="line">
            <a:avLst/>
          </a:prstGeom>
          <a:noFill/>
          <a:ln w="12700">
            <a:solidFill>
              <a:schemeClr val="tx1"/>
            </a:solidFill>
            <a:round/>
            <a:headEnd type="none" w="sm" len="sm"/>
            <a:tailEnd type="stealth" w="med" len="lg"/>
          </a:ln>
        </p:spPr>
        <p:txBody>
          <a:bodyPr wrap="none" anchor="ctr"/>
          <a:lstStyle/>
          <a:p>
            <a:endParaRPr lang="en-US"/>
          </a:p>
        </p:txBody>
      </p:sp>
      <p:sp>
        <p:nvSpPr>
          <p:cNvPr id="33800" name="Rectangle 12"/>
          <p:cNvSpPr>
            <a:spLocks noChangeArrowheads="1"/>
          </p:cNvSpPr>
          <p:nvPr/>
        </p:nvSpPr>
        <p:spPr bwMode="auto">
          <a:xfrm>
            <a:off x="6096000" y="3352800"/>
            <a:ext cx="1314450" cy="366713"/>
          </a:xfrm>
          <a:prstGeom prst="rect">
            <a:avLst/>
          </a:prstGeom>
          <a:noFill/>
          <a:ln w="9525">
            <a:noFill/>
            <a:miter lim="800000"/>
            <a:headEnd/>
            <a:tailEnd/>
          </a:ln>
        </p:spPr>
        <p:txBody>
          <a:bodyPr wrap="none" lIns="92075" tIns="46038" rIns="92075" bIns="46038">
            <a:spAutoFit/>
          </a:bodyPr>
          <a:lstStyle/>
          <a:p>
            <a:r>
              <a:rPr lang="en-US" sz="1800">
                <a:solidFill>
                  <a:srgbClr val="000000"/>
                </a:solidFill>
                <a:latin typeface="Arial" pitchFamily="34" charset="0"/>
              </a:rPr>
              <a:t>Predictions</a:t>
            </a:r>
          </a:p>
        </p:txBody>
      </p:sp>
      <p:grpSp>
        <p:nvGrpSpPr>
          <p:cNvPr id="3" name="Group 13"/>
          <p:cNvGrpSpPr>
            <a:grpSpLocks/>
          </p:cNvGrpSpPr>
          <p:nvPr/>
        </p:nvGrpSpPr>
        <p:grpSpPr bwMode="auto">
          <a:xfrm>
            <a:off x="3810000" y="4267200"/>
            <a:ext cx="1054100" cy="565150"/>
            <a:chOff x="2136" y="2818"/>
            <a:chExt cx="664" cy="356"/>
          </a:xfrm>
        </p:grpSpPr>
        <p:sp>
          <p:nvSpPr>
            <p:cNvPr id="33870" name="AutoShape 14"/>
            <p:cNvSpPr>
              <a:spLocks noChangeArrowheads="1"/>
            </p:cNvSpPr>
            <p:nvPr/>
          </p:nvSpPr>
          <p:spPr bwMode="auto">
            <a:xfrm flipV="1">
              <a:off x="2136" y="2818"/>
              <a:ext cx="664" cy="356"/>
            </a:xfrm>
            <a:custGeom>
              <a:avLst/>
              <a:gdLst>
                <a:gd name="T0" fmla="*/ 581 w 21600"/>
                <a:gd name="T1" fmla="*/ 178 h 21600"/>
                <a:gd name="T2" fmla="*/ 332 w 21600"/>
                <a:gd name="T3" fmla="*/ 356 h 21600"/>
                <a:gd name="T4" fmla="*/ 83 w 21600"/>
                <a:gd name="T5" fmla="*/ 178 h 21600"/>
                <a:gd name="T6" fmla="*/ 332 w 21600"/>
                <a:gd name="T7" fmla="*/ 0 h 21600"/>
                <a:gd name="T8" fmla="*/ 0 60000 65536"/>
                <a:gd name="T9" fmla="*/ 0 60000 65536"/>
                <a:gd name="T10" fmla="*/ 0 60000 65536"/>
                <a:gd name="T11" fmla="*/ 0 60000 65536"/>
                <a:gd name="T12" fmla="*/ 4489 w 21600"/>
                <a:gd name="T13" fmla="*/ 4490 h 21600"/>
                <a:gd name="T14" fmla="*/ 17111 w 21600"/>
                <a:gd name="T15" fmla="*/ 17110 h 21600"/>
              </a:gdLst>
              <a:ahLst/>
              <a:cxnLst>
                <a:cxn ang="T8">
                  <a:pos x="T0" y="T1"/>
                </a:cxn>
                <a:cxn ang="T9">
                  <a:pos x="T2" y="T3"/>
                </a:cxn>
                <a:cxn ang="T10">
                  <a:pos x="T4" y="T5"/>
                </a:cxn>
                <a:cxn ang="T11">
                  <a:pos x="T6" y="T7"/>
                </a:cxn>
              </a:cxnLst>
              <a:rect l="T12" t="T13" r="T14" b="T15"/>
              <a:pathLst>
                <a:path w="21600" h="21600">
                  <a:moveTo>
                    <a:pt x="0" y="0"/>
                  </a:moveTo>
                  <a:lnTo>
                    <a:pt x="5399" y="21600"/>
                  </a:lnTo>
                  <a:lnTo>
                    <a:pt x="16201" y="21600"/>
                  </a:lnTo>
                  <a:lnTo>
                    <a:pt x="21600" y="0"/>
                  </a:lnTo>
                  <a:close/>
                </a:path>
              </a:pathLst>
            </a:custGeom>
            <a:solidFill>
              <a:srgbClr val="CCFF99"/>
            </a:solidFill>
            <a:ln w="12700">
              <a:solidFill>
                <a:schemeClr val="tx1"/>
              </a:solidFill>
              <a:miter lim="800000"/>
              <a:headEnd/>
              <a:tailEnd/>
            </a:ln>
          </p:spPr>
          <p:txBody>
            <a:bodyPr wrap="none" anchor="ctr"/>
            <a:lstStyle/>
            <a:p>
              <a:endParaRPr lang="en-US"/>
            </a:p>
          </p:txBody>
        </p:sp>
        <p:sp>
          <p:nvSpPr>
            <p:cNvPr id="33871" name="Rectangle 15"/>
            <p:cNvSpPr>
              <a:spLocks noChangeArrowheads="1"/>
            </p:cNvSpPr>
            <p:nvPr/>
          </p:nvSpPr>
          <p:spPr bwMode="auto">
            <a:xfrm>
              <a:off x="2499" y="2916"/>
              <a:ext cx="80" cy="38"/>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33872" name="Rectangle 16"/>
            <p:cNvSpPr>
              <a:spLocks noChangeArrowheads="1"/>
            </p:cNvSpPr>
            <p:nvPr/>
          </p:nvSpPr>
          <p:spPr bwMode="auto">
            <a:xfrm>
              <a:off x="2219" y="3103"/>
              <a:ext cx="80" cy="38"/>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33873" name="Rectangle 17"/>
            <p:cNvSpPr>
              <a:spLocks noChangeArrowheads="1"/>
            </p:cNvSpPr>
            <p:nvPr/>
          </p:nvSpPr>
          <p:spPr bwMode="auto">
            <a:xfrm>
              <a:off x="2639" y="2998"/>
              <a:ext cx="79" cy="38"/>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33874" name="Rectangle 18"/>
            <p:cNvSpPr>
              <a:spLocks noChangeArrowheads="1"/>
            </p:cNvSpPr>
            <p:nvPr/>
          </p:nvSpPr>
          <p:spPr bwMode="auto">
            <a:xfrm>
              <a:off x="2534" y="3103"/>
              <a:ext cx="80" cy="38"/>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33875" name="Line 19"/>
            <p:cNvSpPr>
              <a:spLocks noChangeShapeType="1"/>
            </p:cNvSpPr>
            <p:nvPr/>
          </p:nvSpPr>
          <p:spPr bwMode="auto">
            <a:xfrm flipH="1">
              <a:off x="2426" y="2953"/>
              <a:ext cx="65" cy="35"/>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33876" name="Line 20"/>
            <p:cNvSpPr>
              <a:spLocks noChangeShapeType="1"/>
            </p:cNvSpPr>
            <p:nvPr/>
          </p:nvSpPr>
          <p:spPr bwMode="auto">
            <a:xfrm>
              <a:off x="2583" y="2958"/>
              <a:ext cx="52" cy="36"/>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33877" name="Line 21"/>
            <p:cNvSpPr>
              <a:spLocks noChangeShapeType="1"/>
            </p:cNvSpPr>
            <p:nvPr/>
          </p:nvSpPr>
          <p:spPr bwMode="auto">
            <a:xfrm flipH="1">
              <a:off x="2303" y="3031"/>
              <a:ext cx="76" cy="68"/>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33878" name="Line 22"/>
            <p:cNvSpPr>
              <a:spLocks noChangeShapeType="1"/>
            </p:cNvSpPr>
            <p:nvPr/>
          </p:nvSpPr>
          <p:spPr bwMode="auto">
            <a:xfrm>
              <a:off x="2457" y="3039"/>
              <a:ext cx="91" cy="6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33879" name="Rectangle 23"/>
            <p:cNvSpPr>
              <a:spLocks noChangeArrowheads="1"/>
            </p:cNvSpPr>
            <p:nvPr/>
          </p:nvSpPr>
          <p:spPr bwMode="auto">
            <a:xfrm>
              <a:off x="2350" y="2864"/>
              <a:ext cx="185" cy="173"/>
            </a:xfrm>
            <a:prstGeom prst="rect">
              <a:avLst/>
            </a:prstGeom>
            <a:noFill/>
            <a:ln w="9525">
              <a:noFill/>
              <a:miter lim="800000"/>
              <a:headEnd/>
              <a:tailEnd/>
            </a:ln>
          </p:spPr>
          <p:txBody>
            <a:bodyPr wrap="none" lIns="92075" tIns="46038" rIns="92075" bIns="46038">
              <a:spAutoFit/>
            </a:bodyPr>
            <a:lstStyle/>
            <a:p>
              <a:r>
                <a:rPr lang="en-US" sz="1200"/>
                <a:t>Y</a:t>
              </a:r>
            </a:p>
          </p:txBody>
        </p:sp>
        <p:sp>
          <p:nvSpPr>
            <p:cNvPr id="33880" name="Rectangle 24"/>
            <p:cNvSpPr>
              <a:spLocks noChangeArrowheads="1"/>
            </p:cNvSpPr>
            <p:nvPr/>
          </p:nvSpPr>
          <p:spPr bwMode="auto">
            <a:xfrm>
              <a:off x="2559" y="2884"/>
              <a:ext cx="185" cy="173"/>
            </a:xfrm>
            <a:prstGeom prst="rect">
              <a:avLst/>
            </a:prstGeom>
            <a:noFill/>
            <a:ln w="9525">
              <a:noFill/>
              <a:miter lim="800000"/>
              <a:headEnd/>
              <a:tailEnd/>
            </a:ln>
          </p:spPr>
          <p:txBody>
            <a:bodyPr wrap="none" lIns="92075" tIns="46038" rIns="92075" bIns="46038">
              <a:spAutoFit/>
            </a:bodyPr>
            <a:lstStyle/>
            <a:p>
              <a:r>
                <a:rPr lang="en-US" sz="1200"/>
                <a:t>N</a:t>
              </a:r>
            </a:p>
          </p:txBody>
        </p:sp>
        <p:sp>
          <p:nvSpPr>
            <p:cNvPr id="33881" name="Rectangle 25"/>
            <p:cNvSpPr>
              <a:spLocks noChangeArrowheads="1"/>
            </p:cNvSpPr>
            <p:nvPr/>
          </p:nvSpPr>
          <p:spPr bwMode="auto">
            <a:xfrm>
              <a:off x="2394" y="3103"/>
              <a:ext cx="80" cy="38"/>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33882" name="Line 26"/>
            <p:cNvSpPr>
              <a:spLocks noChangeShapeType="1"/>
            </p:cNvSpPr>
            <p:nvPr/>
          </p:nvSpPr>
          <p:spPr bwMode="auto">
            <a:xfrm>
              <a:off x="2408" y="3052"/>
              <a:ext cx="18" cy="47"/>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33883" name="AutoShape 27"/>
            <p:cNvSpPr>
              <a:spLocks noChangeArrowheads="1"/>
            </p:cNvSpPr>
            <p:nvPr/>
          </p:nvSpPr>
          <p:spPr bwMode="auto">
            <a:xfrm>
              <a:off x="2370" y="2991"/>
              <a:ext cx="85" cy="66"/>
            </a:xfrm>
            <a:prstGeom prst="diamond">
              <a:avLst/>
            </a:prstGeom>
            <a:solidFill>
              <a:srgbClr val="FF9933"/>
            </a:solidFill>
            <a:ln w="12700">
              <a:solidFill>
                <a:schemeClr val="tx1"/>
              </a:solidFill>
              <a:miter lim="800000"/>
              <a:headEnd/>
              <a:tailEnd/>
            </a:ln>
          </p:spPr>
          <p:txBody>
            <a:bodyPr wrap="none" anchor="ctr"/>
            <a:lstStyle/>
            <a:p>
              <a:endParaRPr lang="en-US"/>
            </a:p>
          </p:txBody>
        </p:sp>
      </p:grpSp>
      <p:sp>
        <p:nvSpPr>
          <p:cNvPr id="33802" name="Rectangle 28"/>
          <p:cNvSpPr>
            <a:spLocks noChangeArrowheads="1"/>
          </p:cNvSpPr>
          <p:nvPr/>
        </p:nvSpPr>
        <p:spPr bwMode="auto">
          <a:xfrm>
            <a:off x="1981200" y="1524000"/>
            <a:ext cx="1708150" cy="366713"/>
          </a:xfrm>
          <a:prstGeom prst="rect">
            <a:avLst/>
          </a:prstGeom>
          <a:noFill/>
          <a:ln w="9525">
            <a:noFill/>
            <a:miter lim="800000"/>
            <a:headEnd/>
            <a:tailEnd/>
          </a:ln>
        </p:spPr>
        <p:txBody>
          <a:bodyPr wrap="none" lIns="92075" tIns="46038" rIns="92075" bIns="46038">
            <a:spAutoFit/>
          </a:bodyPr>
          <a:lstStyle/>
          <a:p>
            <a:r>
              <a:rPr lang="en-US" sz="1800">
                <a:solidFill>
                  <a:srgbClr val="000000"/>
                </a:solidFill>
                <a:latin typeface="Arial" pitchFamily="34" charset="0"/>
              </a:rPr>
              <a:t>Results Known</a:t>
            </a:r>
          </a:p>
        </p:txBody>
      </p:sp>
      <p:sp>
        <p:nvSpPr>
          <p:cNvPr id="33803" name="Rectangle 29"/>
          <p:cNvSpPr>
            <a:spLocks noChangeArrowheads="1"/>
          </p:cNvSpPr>
          <p:nvPr/>
        </p:nvSpPr>
        <p:spPr bwMode="auto">
          <a:xfrm>
            <a:off x="4579938" y="2057400"/>
            <a:ext cx="1377950" cy="366713"/>
          </a:xfrm>
          <a:prstGeom prst="rect">
            <a:avLst/>
          </a:prstGeom>
          <a:noFill/>
          <a:ln w="9525">
            <a:noFill/>
            <a:miter lim="800000"/>
            <a:headEnd/>
            <a:tailEnd/>
          </a:ln>
        </p:spPr>
        <p:txBody>
          <a:bodyPr wrap="none" lIns="92075" tIns="46038" rIns="92075" bIns="46038">
            <a:spAutoFit/>
          </a:bodyPr>
          <a:lstStyle/>
          <a:p>
            <a:r>
              <a:rPr lang="en-US" sz="1800">
                <a:solidFill>
                  <a:srgbClr val="FF5008"/>
                </a:solidFill>
                <a:latin typeface="Arial" pitchFamily="34" charset="0"/>
              </a:rPr>
              <a:t>Training set</a:t>
            </a:r>
          </a:p>
        </p:txBody>
      </p:sp>
      <p:sp>
        <p:nvSpPr>
          <p:cNvPr id="33804" name="Rectangle 30"/>
          <p:cNvSpPr>
            <a:spLocks noChangeArrowheads="1"/>
          </p:cNvSpPr>
          <p:nvPr/>
        </p:nvSpPr>
        <p:spPr bwMode="auto">
          <a:xfrm>
            <a:off x="1905000" y="4648200"/>
            <a:ext cx="1670050" cy="366713"/>
          </a:xfrm>
          <a:prstGeom prst="rect">
            <a:avLst/>
          </a:prstGeom>
          <a:noFill/>
          <a:ln w="9525">
            <a:noFill/>
            <a:miter lim="800000"/>
            <a:headEnd/>
            <a:tailEnd/>
          </a:ln>
        </p:spPr>
        <p:txBody>
          <a:bodyPr wrap="none" lIns="92075" tIns="46038" rIns="92075" bIns="46038">
            <a:spAutoFit/>
          </a:bodyPr>
          <a:lstStyle/>
          <a:p>
            <a:r>
              <a:rPr lang="en-US" sz="1800" b="1">
                <a:solidFill>
                  <a:srgbClr val="60C900"/>
                </a:solidFill>
                <a:latin typeface="Arial" pitchFamily="34" charset="0"/>
              </a:rPr>
              <a:t>Validation set</a:t>
            </a:r>
          </a:p>
        </p:txBody>
      </p:sp>
      <p:sp>
        <p:nvSpPr>
          <p:cNvPr id="33805" name="Rectangle 31"/>
          <p:cNvSpPr>
            <a:spLocks noChangeArrowheads="1"/>
          </p:cNvSpPr>
          <p:nvPr/>
        </p:nvSpPr>
        <p:spPr bwMode="auto">
          <a:xfrm>
            <a:off x="2127250" y="2073275"/>
            <a:ext cx="1143000" cy="1257300"/>
          </a:xfrm>
          <a:prstGeom prst="rect">
            <a:avLst/>
          </a:prstGeom>
          <a:noFill/>
          <a:ln w="12700">
            <a:solidFill>
              <a:srgbClr val="000000"/>
            </a:solidFill>
            <a:miter lim="800000"/>
            <a:headEnd/>
            <a:tailEnd/>
          </a:ln>
        </p:spPr>
        <p:txBody>
          <a:bodyPr wrap="none" anchor="ctr"/>
          <a:lstStyle/>
          <a:p>
            <a:endParaRPr lang="en-US"/>
          </a:p>
        </p:txBody>
      </p:sp>
      <p:sp>
        <p:nvSpPr>
          <p:cNvPr id="33806" name="Line 32"/>
          <p:cNvSpPr>
            <a:spLocks noChangeShapeType="1"/>
          </p:cNvSpPr>
          <p:nvPr/>
        </p:nvSpPr>
        <p:spPr bwMode="auto">
          <a:xfrm>
            <a:off x="2120900" y="2543175"/>
            <a:ext cx="1143000" cy="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33807" name="Line 33"/>
          <p:cNvSpPr>
            <a:spLocks noChangeShapeType="1"/>
          </p:cNvSpPr>
          <p:nvPr/>
        </p:nvSpPr>
        <p:spPr bwMode="auto">
          <a:xfrm>
            <a:off x="2120900" y="2225675"/>
            <a:ext cx="1143000" cy="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33808" name="Line 34"/>
          <p:cNvSpPr>
            <a:spLocks noChangeShapeType="1"/>
          </p:cNvSpPr>
          <p:nvPr/>
        </p:nvSpPr>
        <p:spPr bwMode="auto">
          <a:xfrm>
            <a:off x="2120900" y="2390775"/>
            <a:ext cx="1143000" cy="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33809" name="Line 35"/>
          <p:cNvSpPr>
            <a:spLocks noChangeShapeType="1"/>
          </p:cNvSpPr>
          <p:nvPr/>
        </p:nvSpPr>
        <p:spPr bwMode="auto">
          <a:xfrm>
            <a:off x="2120900" y="2708275"/>
            <a:ext cx="1143000" cy="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33810" name="Line 36"/>
          <p:cNvSpPr>
            <a:spLocks noChangeShapeType="1"/>
          </p:cNvSpPr>
          <p:nvPr/>
        </p:nvSpPr>
        <p:spPr bwMode="auto">
          <a:xfrm>
            <a:off x="2120900" y="3178175"/>
            <a:ext cx="1143000" cy="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33811" name="Line 37"/>
          <p:cNvSpPr>
            <a:spLocks noChangeShapeType="1"/>
          </p:cNvSpPr>
          <p:nvPr/>
        </p:nvSpPr>
        <p:spPr bwMode="auto">
          <a:xfrm>
            <a:off x="2120900" y="3025775"/>
            <a:ext cx="1143000" cy="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33812" name="Line 38"/>
          <p:cNvSpPr>
            <a:spLocks noChangeShapeType="1"/>
          </p:cNvSpPr>
          <p:nvPr/>
        </p:nvSpPr>
        <p:spPr bwMode="auto">
          <a:xfrm>
            <a:off x="2120900" y="2860675"/>
            <a:ext cx="1143000" cy="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33813" name="Line 39"/>
          <p:cNvSpPr>
            <a:spLocks noChangeShapeType="1"/>
          </p:cNvSpPr>
          <p:nvPr/>
        </p:nvSpPr>
        <p:spPr bwMode="auto">
          <a:xfrm flipV="1">
            <a:off x="3092450" y="2066925"/>
            <a:ext cx="0" cy="127000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33814" name="Rectangle 40"/>
          <p:cNvSpPr>
            <a:spLocks noChangeArrowheads="1"/>
          </p:cNvSpPr>
          <p:nvPr/>
        </p:nvSpPr>
        <p:spPr bwMode="auto">
          <a:xfrm>
            <a:off x="3051175" y="2006600"/>
            <a:ext cx="287338" cy="304800"/>
          </a:xfrm>
          <a:prstGeom prst="rect">
            <a:avLst/>
          </a:prstGeom>
          <a:noFill/>
          <a:ln w="9525">
            <a:noFill/>
            <a:miter lim="800000"/>
            <a:headEnd/>
            <a:tailEnd/>
          </a:ln>
        </p:spPr>
        <p:txBody>
          <a:bodyPr wrap="none" lIns="92075" tIns="46038" rIns="92075" bIns="46038">
            <a:spAutoFit/>
          </a:bodyPr>
          <a:lstStyle/>
          <a:p>
            <a:r>
              <a:rPr lang="en-US" sz="1400" b="1">
                <a:solidFill>
                  <a:srgbClr val="000000"/>
                </a:solidFill>
                <a:latin typeface="Arial" pitchFamily="34" charset="0"/>
              </a:rPr>
              <a:t>+</a:t>
            </a:r>
          </a:p>
        </p:txBody>
      </p:sp>
      <p:sp>
        <p:nvSpPr>
          <p:cNvPr id="33815" name="Rectangle 41"/>
          <p:cNvSpPr>
            <a:spLocks noChangeArrowheads="1"/>
          </p:cNvSpPr>
          <p:nvPr/>
        </p:nvSpPr>
        <p:spPr bwMode="auto">
          <a:xfrm>
            <a:off x="3051175" y="2159000"/>
            <a:ext cx="287338" cy="304800"/>
          </a:xfrm>
          <a:prstGeom prst="rect">
            <a:avLst/>
          </a:prstGeom>
          <a:noFill/>
          <a:ln w="9525">
            <a:noFill/>
            <a:miter lim="800000"/>
            <a:headEnd/>
            <a:tailEnd/>
          </a:ln>
        </p:spPr>
        <p:txBody>
          <a:bodyPr wrap="none" lIns="92075" tIns="46038" rIns="92075" bIns="46038">
            <a:spAutoFit/>
          </a:bodyPr>
          <a:lstStyle/>
          <a:p>
            <a:r>
              <a:rPr lang="en-US" sz="1400" b="1">
                <a:solidFill>
                  <a:srgbClr val="000000"/>
                </a:solidFill>
                <a:latin typeface="Arial" pitchFamily="34" charset="0"/>
              </a:rPr>
              <a:t>+</a:t>
            </a:r>
          </a:p>
        </p:txBody>
      </p:sp>
      <p:sp>
        <p:nvSpPr>
          <p:cNvPr id="33816" name="Rectangle 42"/>
          <p:cNvSpPr>
            <a:spLocks noChangeArrowheads="1"/>
          </p:cNvSpPr>
          <p:nvPr/>
        </p:nvSpPr>
        <p:spPr bwMode="auto">
          <a:xfrm>
            <a:off x="3074988" y="2324100"/>
            <a:ext cx="242887" cy="304800"/>
          </a:xfrm>
          <a:prstGeom prst="rect">
            <a:avLst/>
          </a:prstGeom>
          <a:noFill/>
          <a:ln w="9525">
            <a:noFill/>
            <a:miter lim="800000"/>
            <a:headEnd/>
            <a:tailEnd/>
          </a:ln>
        </p:spPr>
        <p:txBody>
          <a:bodyPr wrap="none" lIns="92075" tIns="46038" rIns="92075" bIns="46038">
            <a:spAutoFit/>
          </a:bodyPr>
          <a:lstStyle/>
          <a:p>
            <a:r>
              <a:rPr lang="en-US" sz="1400" b="1">
                <a:solidFill>
                  <a:srgbClr val="000000"/>
                </a:solidFill>
                <a:latin typeface="Arial" pitchFamily="34" charset="0"/>
              </a:rPr>
              <a:t>-</a:t>
            </a:r>
          </a:p>
        </p:txBody>
      </p:sp>
      <p:sp>
        <p:nvSpPr>
          <p:cNvPr id="33817" name="Rectangle 43"/>
          <p:cNvSpPr>
            <a:spLocks noChangeArrowheads="1"/>
          </p:cNvSpPr>
          <p:nvPr/>
        </p:nvSpPr>
        <p:spPr bwMode="auto">
          <a:xfrm>
            <a:off x="3074988" y="2476500"/>
            <a:ext cx="242887" cy="304800"/>
          </a:xfrm>
          <a:prstGeom prst="rect">
            <a:avLst/>
          </a:prstGeom>
          <a:noFill/>
          <a:ln w="9525">
            <a:noFill/>
            <a:miter lim="800000"/>
            <a:headEnd/>
            <a:tailEnd/>
          </a:ln>
        </p:spPr>
        <p:txBody>
          <a:bodyPr wrap="none" lIns="92075" tIns="46038" rIns="92075" bIns="46038">
            <a:spAutoFit/>
          </a:bodyPr>
          <a:lstStyle/>
          <a:p>
            <a:r>
              <a:rPr lang="en-US" sz="1400" b="1">
                <a:solidFill>
                  <a:srgbClr val="000000"/>
                </a:solidFill>
                <a:latin typeface="Arial" pitchFamily="34" charset="0"/>
              </a:rPr>
              <a:t>-</a:t>
            </a:r>
          </a:p>
        </p:txBody>
      </p:sp>
      <p:sp>
        <p:nvSpPr>
          <p:cNvPr id="33818" name="Rectangle 44"/>
          <p:cNvSpPr>
            <a:spLocks noChangeArrowheads="1"/>
          </p:cNvSpPr>
          <p:nvPr/>
        </p:nvSpPr>
        <p:spPr bwMode="auto">
          <a:xfrm>
            <a:off x="3051175" y="2628900"/>
            <a:ext cx="287338" cy="304800"/>
          </a:xfrm>
          <a:prstGeom prst="rect">
            <a:avLst/>
          </a:prstGeom>
          <a:noFill/>
          <a:ln w="9525">
            <a:noFill/>
            <a:miter lim="800000"/>
            <a:headEnd/>
            <a:tailEnd/>
          </a:ln>
        </p:spPr>
        <p:txBody>
          <a:bodyPr wrap="none" lIns="92075" tIns="46038" rIns="92075" bIns="46038">
            <a:spAutoFit/>
          </a:bodyPr>
          <a:lstStyle/>
          <a:p>
            <a:r>
              <a:rPr lang="en-US" sz="1400" b="1">
                <a:solidFill>
                  <a:srgbClr val="000000"/>
                </a:solidFill>
                <a:latin typeface="Arial" pitchFamily="34" charset="0"/>
              </a:rPr>
              <a:t>+</a:t>
            </a:r>
          </a:p>
        </p:txBody>
      </p:sp>
      <p:grpSp>
        <p:nvGrpSpPr>
          <p:cNvPr id="4" name="Group 45"/>
          <p:cNvGrpSpPr>
            <a:grpSpLocks/>
          </p:cNvGrpSpPr>
          <p:nvPr/>
        </p:nvGrpSpPr>
        <p:grpSpPr bwMode="auto">
          <a:xfrm>
            <a:off x="2438400" y="4267200"/>
            <a:ext cx="533400" cy="266700"/>
            <a:chOff x="1812" y="2352"/>
            <a:chExt cx="336" cy="168"/>
          </a:xfrm>
        </p:grpSpPr>
        <p:sp>
          <p:nvSpPr>
            <p:cNvPr id="33866" name="Rectangle 46"/>
            <p:cNvSpPr>
              <a:spLocks noChangeArrowheads="1"/>
            </p:cNvSpPr>
            <p:nvPr/>
          </p:nvSpPr>
          <p:spPr bwMode="auto">
            <a:xfrm>
              <a:off x="1812" y="2352"/>
              <a:ext cx="336" cy="168"/>
            </a:xfrm>
            <a:prstGeom prst="rect">
              <a:avLst/>
            </a:prstGeom>
            <a:noFill/>
            <a:ln w="12700">
              <a:solidFill>
                <a:srgbClr val="000000"/>
              </a:solidFill>
              <a:miter lim="800000"/>
              <a:headEnd/>
              <a:tailEnd/>
            </a:ln>
          </p:spPr>
          <p:txBody>
            <a:bodyPr wrap="none" anchor="ctr"/>
            <a:lstStyle/>
            <a:p>
              <a:endParaRPr lang="en-US"/>
            </a:p>
          </p:txBody>
        </p:sp>
        <p:sp>
          <p:nvSpPr>
            <p:cNvPr id="33867" name="Line 47"/>
            <p:cNvSpPr>
              <a:spLocks noChangeShapeType="1"/>
            </p:cNvSpPr>
            <p:nvPr/>
          </p:nvSpPr>
          <p:spPr bwMode="auto">
            <a:xfrm>
              <a:off x="1872" y="2416"/>
              <a:ext cx="224" cy="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33868" name="Line 48"/>
            <p:cNvSpPr>
              <a:spLocks noChangeShapeType="1"/>
            </p:cNvSpPr>
            <p:nvPr/>
          </p:nvSpPr>
          <p:spPr bwMode="auto">
            <a:xfrm>
              <a:off x="1872" y="2448"/>
              <a:ext cx="224" cy="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33869" name="Line 49"/>
            <p:cNvSpPr>
              <a:spLocks noChangeShapeType="1"/>
            </p:cNvSpPr>
            <p:nvPr/>
          </p:nvSpPr>
          <p:spPr bwMode="auto">
            <a:xfrm>
              <a:off x="1872" y="2480"/>
              <a:ext cx="224" cy="0"/>
            </a:xfrm>
            <a:prstGeom prst="line">
              <a:avLst/>
            </a:prstGeom>
            <a:noFill/>
            <a:ln w="12700">
              <a:solidFill>
                <a:srgbClr val="000000"/>
              </a:solidFill>
              <a:round/>
              <a:headEnd type="none" w="sm" len="sm"/>
              <a:tailEnd type="none" w="sm" len="sm"/>
            </a:ln>
          </p:spPr>
          <p:txBody>
            <a:bodyPr wrap="none" anchor="ctr"/>
            <a:lstStyle/>
            <a:p>
              <a:endParaRPr lang="en-US"/>
            </a:p>
          </p:txBody>
        </p:sp>
      </p:grpSp>
      <p:grpSp>
        <p:nvGrpSpPr>
          <p:cNvPr id="5" name="Group 50"/>
          <p:cNvGrpSpPr>
            <a:grpSpLocks/>
          </p:cNvGrpSpPr>
          <p:nvPr/>
        </p:nvGrpSpPr>
        <p:grpSpPr bwMode="auto">
          <a:xfrm>
            <a:off x="4032250" y="2068513"/>
            <a:ext cx="533400" cy="444500"/>
            <a:chOff x="2540" y="1303"/>
            <a:chExt cx="336" cy="280"/>
          </a:xfrm>
        </p:grpSpPr>
        <p:sp>
          <p:nvSpPr>
            <p:cNvPr id="33860" name="Rectangle 51"/>
            <p:cNvSpPr>
              <a:spLocks noChangeArrowheads="1"/>
            </p:cNvSpPr>
            <p:nvPr/>
          </p:nvSpPr>
          <p:spPr bwMode="auto">
            <a:xfrm>
              <a:off x="2540" y="1303"/>
              <a:ext cx="336" cy="280"/>
            </a:xfrm>
            <a:prstGeom prst="rect">
              <a:avLst/>
            </a:prstGeom>
            <a:noFill/>
            <a:ln w="12700">
              <a:solidFill>
                <a:srgbClr val="000000"/>
              </a:solidFill>
              <a:miter lim="800000"/>
              <a:headEnd/>
              <a:tailEnd/>
            </a:ln>
          </p:spPr>
          <p:txBody>
            <a:bodyPr wrap="none" anchor="ctr"/>
            <a:lstStyle/>
            <a:p>
              <a:endParaRPr lang="en-US"/>
            </a:p>
          </p:txBody>
        </p:sp>
        <p:sp>
          <p:nvSpPr>
            <p:cNvPr id="33861" name="Line 52"/>
            <p:cNvSpPr>
              <a:spLocks noChangeShapeType="1"/>
            </p:cNvSpPr>
            <p:nvPr/>
          </p:nvSpPr>
          <p:spPr bwMode="auto">
            <a:xfrm>
              <a:off x="2600" y="1463"/>
              <a:ext cx="224" cy="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33862" name="Line 53"/>
            <p:cNvSpPr>
              <a:spLocks noChangeShapeType="1"/>
            </p:cNvSpPr>
            <p:nvPr/>
          </p:nvSpPr>
          <p:spPr bwMode="auto">
            <a:xfrm>
              <a:off x="2600" y="1503"/>
              <a:ext cx="224" cy="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33863" name="Line 54"/>
            <p:cNvSpPr>
              <a:spLocks noChangeShapeType="1"/>
            </p:cNvSpPr>
            <p:nvPr/>
          </p:nvSpPr>
          <p:spPr bwMode="auto">
            <a:xfrm>
              <a:off x="2600" y="1543"/>
              <a:ext cx="224" cy="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33864" name="Line 55"/>
            <p:cNvSpPr>
              <a:spLocks noChangeShapeType="1"/>
            </p:cNvSpPr>
            <p:nvPr/>
          </p:nvSpPr>
          <p:spPr bwMode="auto">
            <a:xfrm>
              <a:off x="2600" y="1391"/>
              <a:ext cx="224" cy="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33865" name="Line 56"/>
            <p:cNvSpPr>
              <a:spLocks noChangeShapeType="1"/>
            </p:cNvSpPr>
            <p:nvPr/>
          </p:nvSpPr>
          <p:spPr bwMode="auto">
            <a:xfrm>
              <a:off x="2608" y="1423"/>
              <a:ext cx="224" cy="0"/>
            </a:xfrm>
            <a:prstGeom prst="line">
              <a:avLst/>
            </a:prstGeom>
            <a:noFill/>
            <a:ln w="12700">
              <a:solidFill>
                <a:srgbClr val="000000"/>
              </a:solidFill>
              <a:round/>
              <a:headEnd type="none" w="sm" len="sm"/>
              <a:tailEnd type="none" w="sm" len="sm"/>
            </a:ln>
          </p:spPr>
          <p:txBody>
            <a:bodyPr wrap="none" anchor="ctr"/>
            <a:lstStyle/>
            <a:p>
              <a:endParaRPr lang="en-US"/>
            </a:p>
          </p:txBody>
        </p:sp>
      </p:grpSp>
      <p:sp>
        <p:nvSpPr>
          <p:cNvPr id="33821" name="Line 57"/>
          <p:cNvSpPr>
            <a:spLocks noChangeShapeType="1"/>
          </p:cNvSpPr>
          <p:nvPr/>
        </p:nvSpPr>
        <p:spPr bwMode="auto">
          <a:xfrm>
            <a:off x="3398838" y="2330450"/>
            <a:ext cx="639762" cy="0"/>
          </a:xfrm>
          <a:prstGeom prst="line">
            <a:avLst/>
          </a:prstGeom>
          <a:noFill/>
          <a:ln w="12700">
            <a:solidFill>
              <a:schemeClr val="tx1"/>
            </a:solidFill>
            <a:round/>
            <a:headEnd type="none" w="sm" len="sm"/>
            <a:tailEnd type="stealth" w="med" len="lg"/>
          </a:ln>
        </p:spPr>
        <p:txBody>
          <a:bodyPr wrap="none" anchor="ctr"/>
          <a:lstStyle/>
          <a:p>
            <a:endParaRPr lang="en-US"/>
          </a:p>
        </p:txBody>
      </p:sp>
      <p:sp>
        <p:nvSpPr>
          <p:cNvPr id="33822" name="Rectangle 58"/>
          <p:cNvSpPr>
            <a:spLocks noChangeArrowheads="1"/>
          </p:cNvSpPr>
          <p:nvPr/>
        </p:nvSpPr>
        <p:spPr bwMode="auto">
          <a:xfrm>
            <a:off x="3581400" y="3124200"/>
            <a:ext cx="1914525" cy="466725"/>
          </a:xfrm>
          <a:prstGeom prst="rect">
            <a:avLst/>
          </a:prstGeom>
          <a:solidFill>
            <a:schemeClr val="bg1"/>
          </a:solidFill>
          <a:ln w="50800">
            <a:solidFill>
              <a:schemeClr val="tx1"/>
            </a:solidFill>
            <a:miter lim="800000"/>
            <a:headEnd/>
            <a:tailEnd/>
          </a:ln>
        </p:spPr>
        <p:txBody>
          <a:bodyPr wrap="none" anchor="ctr"/>
          <a:lstStyle/>
          <a:p>
            <a:endParaRPr lang="en-US"/>
          </a:p>
        </p:txBody>
      </p:sp>
      <p:sp>
        <p:nvSpPr>
          <p:cNvPr id="33823" name="Rectangle 59"/>
          <p:cNvSpPr>
            <a:spLocks noChangeArrowheads="1"/>
          </p:cNvSpPr>
          <p:nvPr/>
        </p:nvSpPr>
        <p:spPr bwMode="auto">
          <a:xfrm>
            <a:off x="3794125" y="3124200"/>
            <a:ext cx="1814513" cy="396875"/>
          </a:xfrm>
          <a:prstGeom prst="rect">
            <a:avLst/>
          </a:prstGeom>
          <a:noFill/>
          <a:ln w="9525">
            <a:noFill/>
            <a:miter lim="800000"/>
            <a:headEnd/>
            <a:tailEnd/>
          </a:ln>
        </p:spPr>
        <p:txBody>
          <a:bodyPr lIns="92075" tIns="46038" rIns="92075" bIns="46038">
            <a:spAutoFit/>
          </a:bodyPr>
          <a:lstStyle/>
          <a:p>
            <a:r>
              <a:rPr lang="en-US" sz="2000"/>
              <a:t>Model Builder</a:t>
            </a:r>
          </a:p>
        </p:txBody>
      </p:sp>
      <p:sp>
        <p:nvSpPr>
          <p:cNvPr id="33824" name="Line 60"/>
          <p:cNvSpPr>
            <a:spLocks noChangeShapeType="1"/>
          </p:cNvSpPr>
          <p:nvPr/>
        </p:nvSpPr>
        <p:spPr bwMode="auto">
          <a:xfrm flipH="1">
            <a:off x="4343400" y="2667000"/>
            <a:ext cx="0" cy="304800"/>
          </a:xfrm>
          <a:prstGeom prst="line">
            <a:avLst/>
          </a:prstGeom>
          <a:noFill/>
          <a:ln w="12700">
            <a:solidFill>
              <a:schemeClr val="tx1"/>
            </a:solidFill>
            <a:round/>
            <a:headEnd type="none" w="sm" len="sm"/>
            <a:tailEnd type="stealth" w="med" len="lg"/>
          </a:ln>
        </p:spPr>
        <p:txBody>
          <a:bodyPr wrap="none" anchor="ctr"/>
          <a:lstStyle/>
          <a:p>
            <a:endParaRPr lang="en-US"/>
          </a:p>
        </p:txBody>
      </p:sp>
      <p:sp>
        <p:nvSpPr>
          <p:cNvPr id="33825" name="Line 61"/>
          <p:cNvSpPr>
            <a:spLocks noChangeShapeType="1"/>
          </p:cNvSpPr>
          <p:nvPr/>
        </p:nvSpPr>
        <p:spPr bwMode="auto">
          <a:xfrm>
            <a:off x="4343400" y="3657600"/>
            <a:ext cx="0" cy="457200"/>
          </a:xfrm>
          <a:prstGeom prst="line">
            <a:avLst/>
          </a:prstGeom>
          <a:noFill/>
          <a:ln w="12700">
            <a:solidFill>
              <a:schemeClr val="tx1"/>
            </a:solidFill>
            <a:round/>
            <a:headEnd type="none" w="sm" len="sm"/>
            <a:tailEnd type="stealth" w="med" len="lg"/>
          </a:ln>
        </p:spPr>
        <p:txBody>
          <a:bodyPr wrap="none" anchor="ctr"/>
          <a:lstStyle/>
          <a:p>
            <a:endParaRPr lang="en-US"/>
          </a:p>
        </p:txBody>
      </p:sp>
      <p:sp>
        <p:nvSpPr>
          <p:cNvPr id="33826" name="Line 62"/>
          <p:cNvSpPr>
            <a:spLocks noChangeShapeType="1"/>
          </p:cNvSpPr>
          <p:nvPr/>
        </p:nvSpPr>
        <p:spPr bwMode="auto">
          <a:xfrm flipV="1">
            <a:off x="1676400" y="2727325"/>
            <a:ext cx="441325" cy="15875"/>
          </a:xfrm>
          <a:prstGeom prst="line">
            <a:avLst/>
          </a:prstGeom>
          <a:noFill/>
          <a:ln w="50800">
            <a:solidFill>
              <a:schemeClr val="tx1"/>
            </a:solidFill>
            <a:round/>
            <a:headEnd type="none" w="sm" len="sm"/>
            <a:tailEnd type="stealth" w="med" len="lg"/>
          </a:ln>
        </p:spPr>
        <p:txBody>
          <a:bodyPr wrap="none" anchor="ctr"/>
          <a:lstStyle/>
          <a:p>
            <a:endParaRPr lang="en-US"/>
          </a:p>
        </p:txBody>
      </p:sp>
      <p:sp>
        <p:nvSpPr>
          <p:cNvPr id="33827" name="Rectangle 63"/>
          <p:cNvSpPr>
            <a:spLocks noChangeArrowheads="1"/>
          </p:cNvSpPr>
          <p:nvPr/>
        </p:nvSpPr>
        <p:spPr bwMode="auto">
          <a:xfrm>
            <a:off x="5486400" y="2895600"/>
            <a:ext cx="1073150" cy="366713"/>
          </a:xfrm>
          <a:prstGeom prst="rect">
            <a:avLst/>
          </a:prstGeom>
          <a:noFill/>
          <a:ln w="9525">
            <a:noFill/>
            <a:miter lim="800000"/>
            <a:headEnd/>
            <a:tailEnd/>
          </a:ln>
        </p:spPr>
        <p:txBody>
          <a:bodyPr wrap="none" lIns="92075" tIns="46038" rIns="92075" bIns="46038">
            <a:spAutoFit/>
          </a:bodyPr>
          <a:lstStyle/>
          <a:p>
            <a:r>
              <a:rPr lang="en-US" sz="1800">
                <a:solidFill>
                  <a:srgbClr val="000000"/>
                </a:solidFill>
                <a:latin typeface="Arial" pitchFamily="34" charset="0"/>
              </a:rPr>
              <a:t>Evaluate</a:t>
            </a:r>
          </a:p>
        </p:txBody>
      </p:sp>
      <p:sp>
        <p:nvSpPr>
          <p:cNvPr id="33828" name="Line 64"/>
          <p:cNvSpPr>
            <a:spLocks noChangeShapeType="1"/>
          </p:cNvSpPr>
          <p:nvPr/>
        </p:nvSpPr>
        <p:spPr bwMode="auto">
          <a:xfrm>
            <a:off x="2667000" y="3429000"/>
            <a:ext cx="0" cy="685800"/>
          </a:xfrm>
          <a:prstGeom prst="line">
            <a:avLst/>
          </a:prstGeom>
          <a:noFill/>
          <a:ln w="12700">
            <a:solidFill>
              <a:schemeClr val="tx1"/>
            </a:solidFill>
            <a:miter lim="800000"/>
            <a:headEnd type="none" w="sm" len="sm"/>
            <a:tailEnd type="stealth" w="med" len="lg"/>
          </a:ln>
        </p:spPr>
        <p:txBody>
          <a:bodyPr wrap="none" anchor="ctr"/>
          <a:lstStyle/>
          <a:p>
            <a:endParaRPr lang="en-US"/>
          </a:p>
        </p:txBody>
      </p:sp>
      <p:sp>
        <p:nvSpPr>
          <p:cNvPr id="33829" name="Rectangle 65"/>
          <p:cNvSpPr>
            <a:spLocks noChangeArrowheads="1"/>
          </p:cNvSpPr>
          <p:nvPr/>
        </p:nvSpPr>
        <p:spPr bwMode="auto">
          <a:xfrm>
            <a:off x="6629400" y="3810000"/>
            <a:ext cx="228600" cy="1143000"/>
          </a:xfrm>
          <a:prstGeom prst="rect">
            <a:avLst/>
          </a:prstGeom>
          <a:solidFill>
            <a:schemeClr val="accent1"/>
          </a:solidFill>
          <a:ln w="9525">
            <a:solidFill>
              <a:schemeClr val="tx1"/>
            </a:solidFill>
            <a:miter lim="800000"/>
            <a:headEnd type="none" w="sm" len="sm"/>
            <a:tailEnd type="none" w="sm" len="sm"/>
          </a:ln>
        </p:spPr>
        <p:txBody>
          <a:bodyPr wrap="none" anchor="ctr"/>
          <a:lstStyle/>
          <a:p>
            <a:pPr algn="ctr"/>
            <a:r>
              <a:rPr lang="en-US" sz="1800" b="1"/>
              <a:t>+</a:t>
            </a:r>
          </a:p>
          <a:p>
            <a:pPr algn="ctr"/>
            <a:r>
              <a:rPr lang="en-US" sz="1800" b="1"/>
              <a:t>-</a:t>
            </a:r>
          </a:p>
          <a:p>
            <a:pPr algn="ctr"/>
            <a:r>
              <a:rPr lang="en-US" sz="1800" b="1"/>
              <a:t>+</a:t>
            </a:r>
          </a:p>
          <a:p>
            <a:pPr algn="ctr"/>
            <a:r>
              <a:rPr lang="en-US" sz="1800" b="1"/>
              <a:t>-</a:t>
            </a:r>
          </a:p>
        </p:txBody>
      </p:sp>
      <p:sp>
        <p:nvSpPr>
          <p:cNvPr id="33830" name="Line 66"/>
          <p:cNvSpPr>
            <a:spLocks noChangeShapeType="1"/>
          </p:cNvSpPr>
          <p:nvPr/>
        </p:nvSpPr>
        <p:spPr bwMode="auto">
          <a:xfrm flipH="1" flipV="1">
            <a:off x="5638800" y="3657600"/>
            <a:ext cx="914400" cy="609600"/>
          </a:xfrm>
          <a:prstGeom prst="line">
            <a:avLst/>
          </a:prstGeom>
          <a:noFill/>
          <a:ln w="12700">
            <a:solidFill>
              <a:schemeClr val="tx1"/>
            </a:solidFill>
            <a:miter lim="800000"/>
            <a:headEnd type="none" w="sm" len="sm"/>
            <a:tailEnd type="stealth" w="med" len="lg"/>
          </a:ln>
        </p:spPr>
        <p:txBody>
          <a:bodyPr wrap="none" anchor="ctr"/>
          <a:lstStyle/>
          <a:p>
            <a:endParaRPr lang="en-US"/>
          </a:p>
        </p:txBody>
      </p:sp>
      <p:grpSp>
        <p:nvGrpSpPr>
          <p:cNvPr id="6" name="Group 73"/>
          <p:cNvGrpSpPr>
            <a:grpSpLocks/>
          </p:cNvGrpSpPr>
          <p:nvPr/>
        </p:nvGrpSpPr>
        <p:grpSpPr bwMode="auto">
          <a:xfrm>
            <a:off x="762000" y="5638800"/>
            <a:ext cx="533400" cy="266700"/>
            <a:chOff x="1812" y="2352"/>
            <a:chExt cx="336" cy="168"/>
          </a:xfrm>
        </p:grpSpPr>
        <p:sp>
          <p:nvSpPr>
            <p:cNvPr id="33856" name="Rectangle 74"/>
            <p:cNvSpPr>
              <a:spLocks noChangeArrowheads="1"/>
            </p:cNvSpPr>
            <p:nvPr/>
          </p:nvSpPr>
          <p:spPr bwMode="auto">
            <a:xfrm>
              <a:off x="1812" y="2352"/>
              <a:ext cx="336" cy="168"/>
            </a:xfrm>
            <a:prstGeom prst="rect">
              <a:avLst/>
            </a:prstGeom>
            <a:solidFill>
              <a:srgbClr val="CC99FF"/>
            </a:solidFill>
            <a:ln w="12700">
              <a:solidFill>
                <a:srgbClr val="000000"/>
              </a:solidFill>
              <a:miter lim="800000"/>
              <a:headEnd/>
              <a:tailEnd/>
            </a:ln>
          </p:spPr>
          <p:txBody>
            <a:bodyPr wrap="none" anchor="ctr"/>
            <a:lstStyle/>
            <a:p>
              <a:endParaRPr lang="en-US"/>
            </a:p>
          </p:txBody>
        </p:sp>
        <p:sp>
          <p:nvSpPr>
            <p:cNvPr id="33857" name="Line 75"/>
            <p:cNvSpPr>
              <a:spLocks noChangeShapeType="1"/>
            </p:cNvSpPr>
            <p:nvPr/>
          </p:nvSpPr>
          <p:spPr bwMode="auto">
            <a:xfrm>
              <a:off x="1872" y="2416"/>
              <a:ext cx="224" cy="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33858" name="Line 76"/>
            <p:cNvSpPr>
              <a:spLocks noChangeShapeType="1"/>
            </p:cNvSpPr>
            <p:nvPr/>
          </p:nvSpPr>
          <p:spPr bwMode="auto">
            <a:xfrm>
              <a:off x="1872" y="2448"/>
              <a:ext cx="224" cy="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33859" name="Line 77"/>
            <p:cNvSpPr>
              <a:spLocks noChangeShapeType="1"/>
            </p:cNvSpPr>
            <p:nvPr/>
          </p:nvSpPr>
          <p:spPr bwMode="auto">
            <a:xfrm>
              <a:off x="1872" y="2480"/>
              <a:ext cx="224" cy="0"/>
            </a:xfrm>
            <a:prstGeom prst="line">
              <a:avLst/>
            </a:prstGeom>
            <a:noFill/>
            <a:ln w="12700">
              <a:solidFill>
                <a:srgbClr val="000000"/>
              </a:solidFill>
              <a:round/>
              <a:headEnd type="none" w="sm" len="sm"/>
              <a:tailEnd type="none" w="sm" len="sm"/>
            </a:ln>
          </p:spPr>
          <p:txBody>
            <a:bodyPr wrap="none" anchor="ctr"/>
            <a:lstStyle/>
            <a:p>
              <a:endParaRPr lang="en-US"/>
            </a:p>
          </p:txBody>
        </p:sp>
      </p:grpSp>
      <p:sp>
        <p:nvSpPr>
          <p:cNvPr id="33832" name="Line 78"/>
          <p:cNvSpPr>
            <a:spLocks noChangeShapeType="1"/>
          </p:cNvSpPr>
          <p:nvPr/>
        </p:nvSpPr>
        <p:spPr bwMode="auto">
          <a:xfrm>
            <a:off x="990600" y="3429000"/>
            <a:ext cx="0" cy="2057400"/>
          </a:xfrm>
          <a:prstGeom prst="line">
            <a:avLst/>
          </a:prstGeom>
          <a:noFill/>
          <a:ln w="12700">
            <a:solidFill>
              <a:schemeClr val="tx1"/>
            </a:solidFill>
            <a:miter lim="800000"/>
            <a:headEnd type="none" w="sm" len="sm"/>
            <a:tailEnd type="stealth" w="med" len="lg"/>
          </a:ln>
        </p:spPr>
        <p:txBody>
          <a:bodyPr wrap="none" anchor="ctr"/>
          <a:lstStyle/>
          <a:p>
            <a:endParaRPr lang="en-US"/>
          </a:p>
        </p:txBody>
      </p:sp>
      <p:grpSp>
        <p:nvGrpSpPr>
          <p:cNvPr id="7" name="Group 79"/>
          <p:cNvGrpSpPr>
            <a:grpSpLocks/>
          </p:cNvGrpSpPr>
          <p:nvPr/>
        </p:nvGrpSpPr>
        <p:grpSpPr bwMode="auto">
          <a:xfrm>
            <a:off x="3810000" y="5486400"/>
            <a:ext cx="990600" cy="565150"/>
            <a:chOff x="2136" y="2818"/>
            <a:chExt cx="664" cy="356"/>
          </a:xfrm>
        </p:grpSpPr>
        <p:sp>
          <p:nvSpPr>
            <p:cNvPr id="33842" name="AutoShape 80"/>
            <p:cNvSpPr>
              <a:spLocks noChangeArrowheads="1"/>
            </p:cNvSpPr>
            <p:nvPr/>
          </p:nvSpPr>
          <p:spPr bwMode="auto">
            <a:xfrm flipV="1">
              <a:off x="2136" y="2818"/>
              <a:ext cx="664" cy="356"/>
            </a:xfrm>
            <a:custGeom>
              <a:avLst/>
              <a:gdLst>
                <a:gd name="T0" fmla="*/ 581 w 21600"/>
                <a:gd name="T1" fmla="*/ 178 h 21600"/>
                <a:gd name="T2" fmla="*/ 332 w 21600"/>
                <a:gd name="T3" fmla="*/ 356 h 21600"/>
                <a:gd name="T4" fmla="*/ 83 w 21600"/>
                <a:gd name="T5" fmla="*/ 178 h 21600"/>
                <a:gd name="T6" fmla="*/ 332 w 21600"/>
                <a:gd name="T7" fmla="*/ 0 h 21600"/>
                <a:gd name="T8" fmla="*/ 0 60000 65536"/>
                <a:gd name="T9" fmla="*/ 0 60000 65536"/>
                <a:gd name="T10" fmla="*/ 0 60000 65536"/>
                <a:gd name="T11" fmla="*/ 0 60000 65536"/>
                <a:gd name="T12" fmla="*/ 4489 w 21600"/>
                <a:gd name="T13" fmla="*/ 4490 h 21600"/>
                <a:gd name="T14" fmla="*/ 17111 w 21600"/>
                <a:gd name="T15" fmla="*/ 17110 h 21600"/>
              </a:gdLst>
              <a:ahLst/>
              <a:cxnLst>
                <a:cxn ang="T8">
                  <a:pos x="T0" y="T1"/>
                </a:cxn>
                <a:cxn ang="T9">
                  <a:pos x="T2" y="T3"/>
                </a:cxn>
                <a:cxn ang="T10">
                  <a:pos x="T4" y="T5"/>
                </a:cxn>
                <a:cxn ang="T11">
                  <a:pos x="T6" y="T7"/>
                </a:cxn>
              </a:cxnLst>
              <a:rect l="T12" t="T13" r="T14" b="T15"/>
              <a:pathLst>
                <a:path w="21600" h="21600">
                  <a:moveTo>
                    <a:pt x="0" y="0"/>
                  </a:moveTo>
                  <a:lnTo>
                    <a:pt x="5399" y="21600"/>
                  </a:lnTo>
                  <a:lnTo>
                    <a:pt x="16201" y="21600"/>
                  </a:lnTo>
                  <a:lnTo>
                    <a:pt x="21600" y="0"/>
                  </a:lnTo>
                  <a:close/>
                </a:path>
              </a:pathLst>
            </a:custGeom>
            <a:solidFill>
              <a:srgbClr val="CC99FF"/>
            </a:solidFill>
            <a:ln w="12700">
              <a:solidFill>
                <a:schemeClr val="tx1"/>
              </a:solidFill>
              <a:miter lim="800000"/>
              <a:headEnd/>
              <a:tailEnd/>
            </a:ln>
          </p:spPr>
          <p:txBody>
            <a:bodyPr wrap="none" anchor="ctr"/>
            <a:lstStyle/>
            <a:p>
              <a:endParaRPr lang="en-US"/>
            </a:p>
          </p:txBody>
        </p:sp>
        <p:sp>
          <p:nvSpPr>
            <p:cNvPr id="33843" name="Rectangle 81"/>
            <p:cNvSpPr>
              <a:spLocks noChangeArrowheads="1"/>
            </p:cNvSpPr>
            <p:nvPr/>
          </p:nvSpPr>
          <p:spPr bwMode="auto">
            <a:xfrm>
              <a:off x="2499" y="2916"/>
              <a:ext cx="80" cy="38"/>
            </a:xfrm>
            <a:prstGeom prst="rect">
              <a:avLst/>
            </a:prstGeom>
            <a:solidFill>
              <a:srgbClr val="CC99FF"/>
            </a:solidFill>
            <a:ln w="12700">
              <a:solidFill>
                <a:schemeClr val="tx1"/>
              </a:solidFill>
              <a:miter lim="800000"/>
              <a:headEnd/>
              <a:tailEnd/>
            </a:ln>
          </p:spPr>
          <p:txBody>
            <a:bodyPr wrap="none" anchor="ctr"/>
            <a:lstStyle/>
            <a:p>
              <a:endParaRPr lang="en-US"/>
            </a:p>
          </p:txBody>
        </p:sp>
        <p:sp>
          <p:nvSpPr>
            <p:cNvPr id="33844" name="Rectangle 82"/>
            <p:cNvSpPr>
              <a:spLocks noChangeArrowheads="1"/>
            </p:cNvSpPr>
            <p:nvPr/>
          </p:nvSpPr>
          <p:spPr bwMode="auto">
            <a:xfrm>
              <a:off x="2219" y="3103"/>
              <a:ext cx="80" cy="38"/>
            </a:xfrm>
            <a:prstGeom prst="rect">
              <a:avLst/>
            </a:prstGeom>
            <a:solidFill>
              <a:srgbClr val="CC99FF"/>
            </a:solidFill>
            <a:ln w="12700">
              <a:solidFill>
                <a:schemeClr val="tx1"/>
              </a:solidFill>
              <a:miter lim="800000"/>
              <a:headEnd/>
              <a:tailEnd/>
            </a:ln>
          </p:spPr>
          <p:txBody>
            <a:bodyPr wrap="none" anchor="ctr"/>
            <a:lstStyle/>
            <a:p>
              <a:endParaRPr lang="en-US"/>
            </a:p>
          </p:txBody>
        </p:sp>
        <p:sp>
          <p:nvSpPr>
            <p:cNvPr id="33845" name="Rectangle 83"/>
            <p:cNvSpPr>
              <a:spLocks noChangeArrowheads="1"/>
            </p:cNvSpPr>
            <p:nvPr/>
          </p:nvSpPr>
          <p:spPr bwMode="auto">
            <a:xfrm>
              <a:off x="2639" y="2998"/>
              <a:ext cx="79" cy="38"/>
            </a:xfrm>
            <a:prstGeom prst="rect">
              <a:avLst/>
            </a:prstGeom>
            <a:solidFill>
              <a:srgbClr val="CC99FF"/>
            </a:solidFill>
            <a:ln w="12700">
              <a:solidFill>
                <a:schemeClr val="tx1"/>
              </a:solidFill>
              <a:miter lim="800000"/>
              <a:headEnd/>
              <a:tailEnd/>
            </a:ln>
          </p:spPr>
          <p:txBody>
            <a:bodyPr wrap="none" anchor="ctr"/>
            <a:lstStyle/>
            <a:p>
              <a:endParaRPr lang="en-US"/>
            </a:p>
          </p:txBody>
        </p:sp>
        <p:sp>
          <p:nvSpPr>
            <p:cNvPr id="33846" name="Rectangle 84"/>
            <p:cNvSpPr>
              <a:spLocks noChangeArrowheads="1"/>
            </p:cNvSpPr>
            <p:nvPr/>
          </p:nvSpPr>
          <p:spPr bwMode="auto">
            <a:xfrm>
              <a:off x="2534" y="3103"/>
              <a:ext cx="80" cy="38"/>
            </a:xfrm>
            <a:prstGeom prst="rect">
              <a:avLst/>
            </a:prstGeom>
            <a:solidFill>
              <a:srgbClr val="CC99FF"/>
            </a:solidFill>
            <a:ln w="12700">
              <a:solidFill>
                <a:schemeClr val="tx1"/>
              </a:solidFill>
              <a:miter lim="800000"/>
              <a:headEnd/>
              <a:tailEnd/>
            </a:ln>
          </p:spPr>
          <p:txBody>
            <a:bodyPr wrap="none" anchor="ctr"/>
            <a:lstStyle/>
            <a:p>
              <a:endParaRPr lang="en-US"/>
            </a:p>
          </p:txBody>
        </p:sp>
        <p:sp>
          <p:nvSpPr>
            <p:cNvPr id="33847" name="Line 85"/>
            <p:cNvSpPr>
              <a:spLocks noChangeShapeType="1"/>
            </p:cNvSpPr>
            <p:nvPr/>
          </p:nvSpPr>
          <p:spPr bwMode="auto">
            <a:xfrm flipH="1">
              <a:off x="2426" y="2953"/>
              <a:ext cx="65" cy="35"/>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33848" name="Line 86"/>
            <p:cNvSpPr>
              <a:spLocks noChangeShapeType="1"/>
            </p:cNvSpPr>
            <p:nvPr/>
          </p:nvSpPr>
          <p:spPr bwMode="auto">
            <a:xfrm>
              <a:off x="2583" y="2958"/>
              <a:ext cx="52" cy="36"/>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33849" name="Line 87"/>
            <p:cNvSpPr>
              <a:spLocks noChangeShapeType="1"/>
            </p:cNvSpPr>
            <p:nvPr/>
          </p:nvSpPr>
          <p:spPr bwMode="auto">
            <a:xfrm flipH="1">
              <a:off x="2303" y="3031"/>
              <a:ext cx="76" cy="68"/>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33850" name="Line 88"/>
            <p:cNvSpPr>
              <a:spLocks noChangeShapeType="1"/>
            </p:cNvSpPr>
            <p:nvPr/>
          </p:nvSpPr>
          <p:spPr bwMode="auto">
            <a:xfrm>
              <a:off x="2457" y="3039"/>
              <a:ext cx="91" cy="6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33851" name="Rectangle 89"/>
            <p:cNvSpPr>
              <a:spLocks noChangeArrowheads="1"/>
            </p:cNvSpPr>
            <p:nvPr/>
          </p:nvSpPr>
          <p:spPr bwMode="auto">
            <a:xfrm>
              <a:off x="2350" y="2864"/>
              <a:ext cx="123" cy="173"/>
            </a:xfrm>
            <a:prstGeom prst="rect">
              <a:avLst/>
            </a:prstGeom>
            <a:solidFill>
              <a:srgbClr val="CC99FF"/>
            </a:solidFill>
            <a:ln w="9525">
              <a:noFill/>
              <a:miter lim="800000"/>
              <a:headEnd/>
              <a:tailEnd/>
            </a:ln>
          </p:spPr>
          <p:txBody>
            <a:bodyPr wrap="none" lIns="92075" tIns="46038" rIns="92075" bIns="46038">
              <a:spAutoFit/>
            </a:bodyPr>
            <a:lstStyle/>
            <a:p>
              <a:endParaRPr lang="en-US" sz="1200"/>
            </a:p>
          </p:txBody>
        </p:sp>
        <p:sp>
          <p:nvSpPr>
            <p:cNvPr id="33852" name="Rectangle 90"/>
            <p:cNvSpPr>
              <a:spLocks noChangeArrowheads="1"/>
            </p:cNvSpPr>
            <p:nvPr/>
          </p:nvSpPr>
          <p:spPr bwMode="auto">
            <a:xfrm>
              <a:off x="2560" y="2884"/>
              <a:ext cx="123" cy="173"/>
            </a:xfrm>
            <a:prstGeom prst="rect">
              <a:avLst/>
            </a:prstGeom>
            <a:solidFill>
              <a:srgbClr val="CC99FF"/>
            </a:solidFill>
            <a:ln w="9525">
              <a:noFill/>
              <a:miter lim="800000"/>
              <a:headEnd/>
              <a:tailEnd/>
            </a:ln>
          </p:spPr>
          <p:txBody>
            <a:bodyPr wrap="none" lIns="92075" tIns="46038" rIns="92075" bIns="46038">
              <a:spAutoFit/>
            </a:bodyPr>
            <a:lstStyle/>
            <a:p>
              <a:endParaRPr lang="en-US" sz="1200"/>
            </a:p>
          </p:txBody>
        </p:sp>
        <p:sp>
          <p:nvSpPr>
            <p:cNvPr id="33853" name="Rectangle 91"/>
            <p:cNvSpPr>
              <a:spLocks noChangeArrowheads="1"/>
            </p:cNvSpPr>
            <p:nvPr/>
          </p:nvSpPr>
          <p:spPr bwMode="auto">
            <a:xfrm>
              <a:off x="2394" y="3103"/>
              <a:ext cx="80" cy="38"/>
            </a:xfrm>
            <a:prstGeom prst="rect">
              <a:avLst/>
            </a:prstGeom>
            <a:solidFill>
              <a:srgbClr val="CC99FF"/>
            </a:solidFill>
            <a:ln w="12700">
              <a:solidFill>
                <a:schemeClr val="tx1"/>
              </a:solidFill>
              <a:miter lim="800000"/>
              <a:headEnd/>
              <a:tailEnd/>
            </a:ln>
          </p:spPr>
          <p:txBody>
            <a:bodyPr wrap="none" anchor="ctr"/>
            <a:lstStyle/>
            <a:p>
              <a:endParaRPr lang="en-US"/>
            </a:p>
          </p:txBody>
        </p:sp>
        <p:sp>
          <p:nvSpPr>
            <p:cNvPr id="33854" name="Line 92"/>
            <p:cNvSpPr>
              <a:spLocks noChangeShapeType="1"/>
            </p:cNvSpPr>
            <p:nvPr/>
          </p:nvSpPr>
          <p:spPr bwMode="auto">
            <a:xfrm>
              <a:off x="2408" y="3052"/>
              <a:ext cx="18" cy="47"/>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33855" name="AutoShape 93"/>
            <p:cNvSpPr>
              <a:spLocks noChangeArrowheads="1"/>
            </p:cNvSpPr>
            <p:nvPr/>
          </p:nvSpPr>
          <p:spPr bwMode="auto">
            <a:xfrm>
              <a:off x="2370" y="2991"/>
              <a:ext cx="85" cy="66"/>
            </a:xfrm>
            <a:prstGeom prst="diamond">
              <a:avLst/>
            </a:prstGeom>
            <a:solidFill>
              <a:srgbClr val="CC99FF"/>
            </a:solidFill>
            <a:ln w="12700">
              <a:solidFill>
                <a:schemeClr val="tx1"/>
              </a:solidFill>
              <a:miter lim="800000"/>
              <a:headEnd/>
              <a:tailEnd/>
            </a:ln>
          </p:spPr>
          <p:txBody>
            <a:bodyPr wrap="none" anchor="ctr"/>
            <a:lstStyle/>
            <a:p>
              <a:endParaRPr lang="en-US"/>
            </a:p>
          </p:txBody>
        </p:sp>
      </p:grpSp>
      <p:sp>
        <p:nvSpPr>
          <p:cNvPr id="33834" name="Text Box 94"/>
          <p:cNvSpPr txBox="1">
            <a:spLocks noChangeArrowheads="1"/>
          </p:cNvSpPr>
          <p:nvPr/>
        </p:nvSpPr>
        <p:spPr bwMode="auto">
          <a:xfrm>
            <a:off x="3794125" y="5984875"/>
            <a:ext cx="1681163" cy="457200"/>
          </a:xfrm>
          <a:prstGeom prst="rect">
            <a:avLst/>
          </a:prstGeom>
          <a:noFill/>
          <a:ln w="9525">
            <a:noFill/>
            <a:miter lim="800000"/>
            <a:headEnd type="none" w="sm" len="sm"/>
            <a:tailEnd type="none" w="sm" len="sm"/>
          </a:ln>
        </p:spPr>
        <p:txBody>
          <a:bodyPr wrap="none">
            <a:spAutoFit/>
          </a:bodyPr>
          <a:lstStyle/>
          <a:p>
            <a:r>
              <a:rPr lang="en-US"/>
              <a:t>Final Model</a:t>
            </a:r>
          </a:p>
        </p:txBody>
      </p:sp>
      <p:sp>
        <p:nvSpPr>
          <p:cNvPr id="33835" name="Line 95"/>
          <p:cNvSpPr>
            <a:spLocks noChangeShapeType="1"/>
          </p:cNvSpPr>
          <p:nvPr/>
        </p:nvSpPr>
        <p:spPr bwMode="auto">
          <a:xfrm>
            <a:off x="1371600" y="5791200"/>
            <a:ext cx="2438400" cy="0"/>
          </a:xfrm>
          <a:prstGeom prst="line">
            <a:avLst/>
          </a:prstGeom>
          <a:noFill/>
          <a:ln w="12700">
            <a:solidFill>
              <a:schemeClr val="tx1"/>
            </a:solidFill>
            <a:miter lim="800000"/>
            <a:headEnd type="none" w="sm" len="sm"/>
            <a:tailEnd type="stealth" w="med" len="lg"/>
          </a:ln>
        </p:spPr>
        <p:txBody>
          <a:bodyPr wrap="none" anchor="ctr"/>
          <a:lstStyle/>
          <a:p>
            <a:endParaRPr lang="en-US"/>
          </a:p>
        </p:txBody>
      </p:sp>
      <p:sp>
        <p:nvSpPr>
          <p:cNvPr id="33836" name="Text Box 96"/>
          <p:cNvSpPr txBox="1">
            <a:spLocks noChangeArrowheads="1"/>
          </p:cNvSpPr>
          <p:nvPr/>
        </p:nvSpPr>
        <p:spPr bwMode="auto">
          <a:xfrm>
            <a:off x="457200" y="5943600"/>
            <a:ext cx="1874838" cy="457200"/>
          </a:xfrm>
          <a:prstGeom prst="rect">
            <a:avLst/>
          </a:prstGeom>
          <a:noFill/>
          <a:ln w="9525">
            <a:noFill/>
            <a:miter lim="800000"/>
            <a:headEnd type="none" w="sm" len="sm"/>
            <a:tailEnd type="none" w="sm" len="sm"/>
          </a:ln>
        </p:spPr>
        <p:txBody>
          <a:bodyPr wrap="none">
            <a:spAutoFit/>
          </a:bodyPr>
          <a:lstStyle/>
          <a:p>
            <a:r>
              <a:rPr lang="en-US"/>
              <a:t>Final Test Set</a:t>
            </a:r>
          </a:p>
        </p:txBody>
      </p:sp>
      <p:sp>
        <p:nvSpPr>
          <p:cNvPr id="33837" name="Rectangle 97"/>
          <p:cNvSpPr>
            <a:spLocks noChangeArrowheads="1"/>
          </p:cNvSpPr>
          <p:nvPr/>
        </p:nvSpPr>
        <p:spPr bwMode="auto">
          <a:xfrm>
            <a:off x="6629400" y="5181600"/>
            <a:ext cx="228600" cy="1143000"/>
          </a:xfrm>
          <a:prstGeom prst="rect">
            <a:avLst/>
          </a:prstGeom>
          <a:solidFill>
            <a:srgbClr val="CC99FF"/>
          </a:solidFill>
          <a:ln w="9525">
            <a:solidFill>
              <a:schemeClr val="tx1"/>
            </a:solidFill>
            <a:miter lim="800000"/>
            <a:headEnd type="none" w="sm" len="sm"/>
            <a:tailEnd type="none" w="sm" len="sm"/>
          </a:ln>
        </p:spPr>
        <p:txBody>
          <a:bodyPr wrap="none" anchor="ctr"/>
          <a:lstStyle/>
          <a:p>
            <a:pPr algn="ctr"/>
            <a:r>
              <a:rPr lang="en-US" sz="1800" b="1"/>
              <a:t>+</a:t>
            </a:r>
          </a:p>
          <a:p>
            <a:pPr algn="ctr"/>
            <a:r>
              <a:rPr lang="en-US" sz="1800" b="1"/>
              <a:t>-</a:t>
            </a:r>
          </a:p>
          <a:p>
            <a:pPr algn="ctr"/>
            <a:r>
              <a:rPr lang="en-US" sz="1800" b="1"/>
              <a:t>+</a:t>
            </a:r>
          </a:p>
          <a:p>
            <a:pPr algn="ctr"/>
            <a:r>
              <a:rPr lang="en-US" sz="1800" b="1"/>
              <a:t>-</a:t>
            </a:r>
          </a:p>
        </p:txBody>
      </p:sp>
      <p:sp>
        <p:nvSpPr>
          <p:cNvPr id="33838" name="Line 98"/>
          <p:cNvSpPr>
            <a:spLocks noChangeShapeType="1"/>
          </p:cNvSpPr>
          <p:nvPr/>
        </p:nvSpPr>
        <p:spPr bwMode="auto">
          <a:xfrm>
            <a:off x="4724400" y="5791200"/>
            <a:ext cx="1905000" cy="0"/>
          </a:xfrm>
          <a:prstGeom prst="line">
            <a:avLst/>
          </a:prstGeom>
          <a:noFill/>
          <a:ln w="12700">
            <a:solidFill>
              <a:schemeClr val="tx1"/>
            </a:solidFill>
            <a:miter lim="800000"/>
            <a:headEnd type="none" w="sm" len="sm"/>
            <a:tailEnd type="stealth" w="med" len="lg"/>
          </a:ln>
        </p:spPr>
        <p:txBody>
          <a:bodyPr wrap="none" anchor="ctr"/>
          <a:lstStyle/>
          <a:p>
            <a:endParaRPr lang="en-US"/>
          </a:p>
        </p:txBody>
      </p:sp>
      <p:sp>
        <p:nvSpPr>
          <p:cNvPr id="33839" name="Rectangle 99"/>
          <p:cNvSpPr>
            <a:spLocks noChangeArrowheads="1"/>
          </p:cNvSpPr>
          <p:nvPr/>
        </p:nvSpPr>
        <p:spPr bwMode="auto">
          <a:xfrm>
            <a:off x="6858000" y="5334000"/>
            <a:ext cx="1809750" cy="366713"/>
          </a:xfrm>
          <a:prstGeom prst="rect">
            <a:avLst/>
          </a:prstGeom>
          <a:noFill/>
          <a:ln w="9525">
            <a:noFill/>
            <a:miter lim="800000"/>
            <a:headEnd/>
            <a:tailEnd/>
          </a:ln>
        </p:spPr>
        <p:txBody>
          <a:bodyPr wrap="none" lIns="92075" tIns="46038" rIns="92075" bIns="46038">
            <a:spAutoFit/>
          </a:bodyPr>
          <a:lstStyle/>
          <a:p>
            <a:r>
              <a:rPr lang="en-US" sz="1800">
                <a:solidFill>
                  <a:srgbClr val="000000"/>
                </a:solidFill>
                <a:latin typeface="Arial" pitchFamily="34" charset="0"/>
              </a:rPr>
              <a:t>Final Evaluation</a:t>
            </a:r>
          </a:p>
        </p:txBody>
      </p:sp>
      <p:sp>
        <p:nvSpPr>
          <p:cNvPr id="33840" name="Line 101"/>
          <p:cNvSpPr>
            <a:spLocks noChangeShapeType="1"/>
          </p:cNvSpPr>
          <p:nvPr/>
        </p:nvSpPr>
        <p:spPr bwMode="auto">
          <a:xfrm>
            <a:off x="4343400" y="5029200"/>
            <a:ext cx="0" cy="457200"/>
          </a:xfrm>
          <a:prstGeom prst="line">
            <a:avLst/>
          </a:prstGeom>
          <a:noFill/>
          <a:ln w="12700">
            <a:solidFill>
              <a:schemeClr val="tx1"/>
            </a:solidFill>
            <a:round/>
            <a:headEnd type="none" w="sm" len="sm"/>
            <a:tailEnd type="stealth" w="med" len="lg"/>
          </a:ln>
        </p:spPr>
        <p:txBody>
          <a:bodyPr wrap="none" anchor="ctr"/>
          <a:lstStyle/>
          <a:p>
            <a:endParaRPr lang="en-US"/>
          </a:p>
        </p:txBody>
      </p:sp>
      <p:sp>
        <p:nvSpPr>
          <p:cNvPr id="33841" name="Text Box 102"/>
          <p:cNvSpPr txBox="1">
            <a:spLocks noChangeArrowheads="1"/>
          </p:cNvSpPr>
          <p:nvPr/>
        </p:nvSpPr>
        <p:spPr bwMode="auto">
          <a:xfrm>
            <a:off x="7527925" y="1870075"/>
            <a:ext cx="1096963" cy="822325"/>
          </a:xfrm>
          <a:prstGeom prst="rect">
            <a:avLst/>
          </a:prstGeom>
          <a:noFill/>
          <a:ln w="9525">
            <a:noFill/>
            <a:miter lim="800000"/>
            <a:headEnd type="none" w="sm" len="sm"/>
            <a:tailEnd type="none" w="sm" len="sm"/>
          </a:ln>
        </p:spPr>
        <p:txBody>
          <a:bodyPr wrap="none">
            <a:spAutoFit/>
          </a:bodyPr>
          <a:lstStyle/>
          <a:p>
            <a:r>
              <a:rPr lang="en-US"/>
              <a:t>Model</a:t>
            </a:r>
          </a:p>
          <a:p>
            <a:r>
              <a:rPr lang="en-US"/>
              <a:t>Builder</a:t>
            </a:r>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57200" y="609600"/>
            <a:ext cx="8229600" cy="914400"/>
          </a:xfrm>
        </p:spPr>
        <p:txBody>
          <a:bodyPr/>
          <a:lstStyle/>
          <a:p>
            <a:r>
              <a:rPr lang="en-US" dirty="0" smtClean="0"/>
              <a:t>Evaluation Metrics</a:t>
            </a:r>
            <a:endParaRPr lang="en-US" dirty="0"/>
          </a:p>
        </p:txBody>
      </p:sp>
      <p:sp>
        <p:nvSpPr>
          <p:cNvPr id="3" name="Content Placeholder 2"/>
          <p:cNvSpPr>
            <a:spLocks noGrp="1"/>
          </p:cNvSpPr>
          <p:nvPr>
            <p:ph idx="1"/>
          </p:nvPr>
        </p:nvSpPr>
        <p:spPr/>
        <p:txBody>
          <a:bodyPr>
            <a:normAutofit fontScale="92500" lnSpcReduction="20000"/>
          </a:bodyPr>
          <a:lstStyle/>
          <a:p>
            <a:r>
              <a:rPr lang="en-US" sz="2400" dirty="0" smtClean="0"/>
              <a:t>Accuracy:</a:t>
            </a:r>
          </a:p>
          <a:p>
            <a:endParaRPr lang="en-US" sz="2400" dirty="0" smtClean="0"/>
          </a:p>
          <a:p>
            <a:endParaRPr lang="en-US" sz="2400" dirty="0" smtClean="0"/>
          </a:p>
          <a:p>
            <a:endParaRPr lang="en-US" sz="2400" dirty="0" smtClean="0"/>
          </a:p>
          <a:p>
            <a:r>
              <a:rPr lang="en-US" sz="2400" dirty="0" smtClean="0"/>
              <a:t>It assumes equal cost for all classes</a:t>
            </a:r>
          </a:p>
          <a:p>
            <a:r>
              <a:rPr lang="en-US" sz="2400" dirty="0" smtClean="0"/>
              <a:t>Misleading in unbalanced datasets</a:t>
            </a:r>
          </a:p>
          <a:p>
            <a:r>
              <a:rPr lang="en-US" sz="2400" dirty="0" smtClean="0"/>
              <a:t>It doesn’t differentiate between different types of errors</a:t>
            </a:r>
          </a:p>
          <a:p>
            <a:endParaRPr lang="en-US" sz="2400" dirty="0" smtClean="0"/>
          </a:p>
          <a:p>
            <a:r>
              <a:rPr lang="en-US" sz="2400" dirty="0" smtClean="0"/>
              <a:t>Ex 1:</a:t>
            </a:r>
          </a:p>
          <a:p>
            <a:pPr lvl="1"/>
            <a:r>
              <a:rPr lang="en-US" sz="2000" dirty="0" smtClean="0"/>
              <a:t>Cancer Dataset: 10000 instances, 9990 are </a:t>
            </a:r>
            <a:r>
              <a:rPr lang="en-US" sz="2000" b="1" i="1" dirty="0" smtClean="0"/>
              <a:t>normal</a:t>
            </a:r>
            <a:r>
              <a:rPr lang="en-US" sz="2000" dirty="0" smtClean="0"/>
              <a:t>, 10 are </a:t>
            </a:r>
            <a:r>
              <a:rPr lang="en-US" sz="2000" b="1" i="1" dirty="0" smtClean="0"/>
              <a:t>ill , </a:t>
            </a:r>
            <a:r>
              <a:rPr lang="en-US" sz="2000" dirty="0" smtClean="0"/>
              <a:t>If our model classified all instances as </a:t>
            </a:r>
            <a:r>
              <a:rPr lang="en-US" sz="2000" b="1" i="1" dirty="0" smtClean="0"/>
              <a:t>normal</a:t>
            </a:r>
            <a:r>
              <a:rPr lang="en-US" sz="2000" dirty="0" smtClean="0"/>
              <a:t> accuracy will be 99.9 %</a:t>
            </a:r>
          </a:p>
          <a:p>
            <a:pPr lvl="1"/>
            <a:r>
              <a:rPr lang="en-US" sz="2000" dirty="0" smtClean="0"/>
              <a:t>Medical diagnosis: 95 % healthy, 5% disease.</a:t>
            </a:r>
          </a:p>
          <a:p>
            <a:pPr lvl="1"/>
            <a:r>
              <a:rPr lang="en-US" sz="2000" dirty="0" smtClean="0"/>
              <a:t>e-Commerce: 99 % do not buy, 1 % buy.</a:t>
            </a:r>
          </a:p>
          <a:p>
            <a:pPr lvl="1"/>
            <a:r>
              <a:rPr lang="en-US" sz="2000" dirty="0" smtClean="0"/>
              <a:t>Security: 99.999 % of citizens are not terrorists.</a:t>
            </a:r>
          </a:p>
          <a:p>
            <a:pPr lvl="1"/>
            <a:endParaRPr lang="en-US" sz="2000" dirty="0" smtClean="0"/>
          </a:p>
          <a:p>
            <a:endParaRPr lang="en-US" sz="2400" dirty="0"/>
          </a:p>
        </p:txBody>
      </p:sp>
      <p:sp>
        <p:nvSpPr>
          <p:cNvPr id="102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027" name="Picture 3"/>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914400" y="2057400"/>
            <a:ext cx="7736987" cy="752475"/>
          </a:xfrm>
          <a:prstGeom prst="rect">
            <a:avLst/>
          </a:prstGeom>
          <a:noFill/>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57200" y="609600"/>
            <a:ext cx="8229600" cy="914400"/>
          </a:xfrm>
        </p:spPr>
        <p:txBody>
          <a:bodyPr>
            <a:normAutofit fontScale="90000"/>
          </a:bodyPr>
          <a:lstStyle/>
          <a:p>
            <a:r>
              <a:rPr lang="en-US" dirty="0" smtClean="0"/>
              <a:t>Binary classification Confusion Matrix</a:t>
            </a:r>
            <a:endParaRPr lang="en-US" dirty="0"/>
          </a:p>
        </p:txBody>
      </p:sp>
      <p:pic>
        <p:nvPicPr>
          <p:cNvPr id="4" name="Picture 3"/>
          <p:cNvPicPr/>
          <p:nvPr/>
        </p:nvPicPr>
        <p:blipFill>
          <a:blip r:embed="rId2" cstate="print"/>
          <a:srcRect/>
          <a:stretch>
            <a:fillRect/>
          </a:stretch>
        </p:blipFill>
        <p:spPr bwMode="auto">
          <a:xfrm>
            <a:off x="1371600" y="2057400"/>
            <a:ext cx="5867400" cy="403859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57200" y="609600"/>
            <a:ext cx="8229600" cy="914400"/>
          </a:xfrm>
        </p:spPr>
        <p:txBody>
          <a:bodyPr>
            <a:normAutofit fontScale="90000"/>
          </a:bodyPr>
          <a:lstStyle/>
          <a:p>
            <a:r>
              <a:rPr lang="en-US" dirty="0" smtClean="0"/>
              <a:t>Binary classification Confusion Matrix</a:t>
            </a:r>
            <a:endParaRPr lang="en-US" dirty="0"/>
          </a:p>
        </p:txBody>
      </p:sp>
      <p:sp>
        <p:nvSpPr>
          <p:cNvPr id="3" name="Content Placeholder 2"/>
          <p:cNvSpPr>
            <a:spLocks noGrp="1"/>
          </p:cNvSpPr>
          <p:nvPr>
            <p:ph idx="1"/>
          </p:nvPr>
        </p:nvSpPr>
        <p:spPr/>
        <p:txBody>
          <a:bodyPr>
            <a:normAutofit fontScale="70000" lnSpcReduction="20000"/>
          </a:bodyPr>
          <a:lstStyle/>
          <a:p>
            <a:pPr lvl="0"/>
            <a:r>
              <a:rPr lang="en-US" i="1" dirty="0" smtClean="0"/>
              <a:t>True Positive Rate</a:t>
            </a:r>
          </a:p>
          <a:p>
            <a:pPr lvl="0"/>
            <a:endParaRPr lang="en-US" dirty="0" smtClean="0"/>
          </a:p>
          <a:p>
            <a:pPr lvl="0"/>
            <a:endParaRPr lang="en-US" dirty="0" smtClean="0"/>
          </a:p>
          <a:p>
            <a:pPr lvl="0"/>
            <a:endParaRPr lang="en-US" dirty="0" smtClean="0"/>
          </a:p>
          <a:p>
            <a:pPr lvl="0"/>
            <a:r>
              <a:rPr lang="en-US" i="1" dirty="0" smtClean="0"/>
              <a:t>False Positive Rate</a:t>
            </a:r>
          </a:p>
          <a:p>
            <a:pPr lvl="0"/>
            <a:endParaRPr lang="en-US" dirty="0" smtClean="0"/>
          </a:p>
          <a:p>
            <a:pPr lvl="0"/>
            <a:endParaRPr lang="en-US" dirty="0" smtClean="0"/>
          </a:p>
          <a:p>
            <a:pPr lvl="0"/>
            <a:endParaRPr lang="en-US" dirty="0" smtClean="0"/>
          </a:p>
          <a:p>
            <a:pPr lvl="0"/>
            <a:r>
              <a:rPr lang="en-US" i="1" dirty="0" smtClean="0"/>
              <a:t>Overall success rate</a:t>
            </a:r>
            <a:r>
              <a:rPr lang="en-US" dirty="0" smtClean="0"/>
              <a:t> (Accuracy)</a:t>
            </a:r>
          </a:p>
          <a:p>
            <a:pPr lvl="0"/>
            <a:endParaRPr lang="en-US" dirty="0" smtClean="0"/>
          </a:p>
          <a:p>
            <a:pPr lvl="0"/>
            <a:endParaRPr lang="en-US" dirty="0" smtClean="0"/>
          </a:p>
          <a:p>
            <a:pPr lvl="0"/>
            <a:endParaRPr lang="en-US" dirty="0" smtClean="0"/>
          </a:p>
          <a:p>
            <a:pPr lvl="0"/>
            <a:r>
              <a:rPr lang="en-US" i="1" dirty="0" smtClean="0"/>
              <a:t>Error rate</a:t>
            </a:r>
            <a:r>
              <a:rPr lang="en-US" dirty="0" smtClean="0"/>
              <a:t> =1- success rate</a:t>
            </a:r>
          </a:p>
          <a:p>
            <a:endParaRPr lang="en-US" dirty="0"/>
          </a:p>
        </p:txBody>
      </p:sp>
      <p:sp>
        <p:nvSpPr>
          <p:cNvPr id="3174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31745" name="Picture 1"/>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2819400" y="1905000"/>
            <a:ext cx="3042708" cy="876300"/>
          </a:xfrm>
          <a:prstGeom prst="rect">
            <a:avLst/>
          </a:prstGeom>
          <a:noFill/>
        </p:spPr>
      </p:pic>
      <p:sp>
        <p:nvSpPr>
          <p:cNvPr id="3174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31747" name="Picture 3"/>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2743200" y="3238500"/>
            <a:ext cx="3115733" cy="876300"/>
          </a:xfrm>
          <a:prstGeom prst="rect">
            <a:avLst/>
          </a:prstGeom>
          <a:noFill/>
        </p:spPr>
      </p:pic>
      <p:sp>
        <p:nvSpPr>
          <p:cNvPr id="31750"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31749" name="Picture 5"/>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2514600" y="4724400"/>
            <a:ext cx="4705350" cy="723900"/>
          </a:xfrm>
          <a:prstGeom prst="rect">
            <a:avLst/>
          </a:prstGeom>
          <a:noFill/>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57200" y="609600"/>
            <a:ext cx="8229600" cy="914400"/>
          </a:xfrm>
        </p:spPr>
        <p:txBody>
          <a:bodyPr/>
          <a:lstStyle/>
          <a:p>
            <a:r>
              <a:rPr lang="en-US" dirty="0" smtClean="0"/>
              <a:t>Sensitivity &amp; Specificity </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Sensitivity </a:t>
            </a:r>
          </a:p>
          <a:p>
            <a:endParaRPr lang="en-US" dirty="0" smtClean="0"/>
          </a:p>
          <a:p>
            <a:endParaRPr lang="en-US" dirty="0" smtClean="0"/>
          </a:p>
          <a:p>
            <a:pPr lvl="1"/>
            <a:r>
              <a:rPr lang="en-US" dirty="0" smtClean="0"/>
              <a:t>Measures the classifier ability to detect positive classes (its positivity) </a:t>
            </a:r>
          </a:p>
          <a:p>
            <a:pPr lvl="0"/>
            <a:endParaRPr lang="en-US" dirty="0" smtClean="0"/>
          </a:p>
          <a:p>
            <a:pPr lvl="0"/>
            <a:r>
              <a:rPr lang="en-US" dirty="0" smtClean="0"/>
              <a:t>Specificity</a:t>
            </a:r>
          </a:p>
          <a:p>
            <a:pPr lvl="0"/>
            <a:endParaRPr lang="en-US" dirty="0" smtClean="0"/>
          </a:p>
          <a:p>
            <a:pPr lvl="0"/>
            <a:endParaRPr lang="en-US" dirty="0" smtClean="0"/>
          </a:p>
          <a:p>
            <a:pPr lvl="1"/>
            <a:r>
              <a:rPr lang="en-US" dirty="0" smtClean="0"/>
              <a:t>The specificity measures how accurate is the classifier in not detecting too many false positives (it measures its negativity)</a:t>
            </a:r>
          </a:p>
          <a:p>
            <a:pPr lvl="1"/>
            <a:r>
              <a:rPr lang="en-US" dirty="0" smtClean="0"/>
              <a:t>high specificity are used to </a:t>
            </a:r>
            <a:r>
              <a:rPr lang="en-US" i="1" dirty="0" smtClean="0"/>
              <a:t>confirm</a:t>
            </a:r>
            <a:r>
              <a:rPr lang="en-US" dirty="0" smtClean="0"/>
              <a:t> the results of sensitive</a:t>
            </a:r>
          </a:p>
          <a:p>
            <a:pPr lvl="0"/>
            <a:endParaRPr lang="en-US" dirty="0" smtClean="0"/>
          </a:p>
          <a:p>
            <a:pPr lvl="0"/>
            <a:endParaRPr lang="en-US" dirty="0" smtClean="0"/>
          </a:p>
          <a:p>
            <a:endParaRPr lang="en-US" dirty="0" smtClean="0"/>
          </a:p>
          <a:p>
            <a:endParaRPr lang="en-US" dirty="0" smtClean="0"/>
          </a:p>
          <a:p>
            <a:endParaRPr lang="en-US" dirty="0"/>
          </a:p>
        </p:txBody>
      </p:sp>
      <p:sp>
        <p:nvSpPr>
          <p:cNvPr id="3072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30721" name="Picture 1"/>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2819400" y="1981201"/>
            <a:ext cx="3381375" cy="795618"/>
          </a:xfrm>
          <a:prstGeom prst="rect">
            <a:avLst/>
          </a:prstGeom>
          <a:noFill/>
        </p:spPr>
      </p:pic>
      <p:sp>
        <p:nvSpPr>
          <p:cNvPr id="3072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30723" name="Picture 3"/>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2895600" y="3931870"/>
            <a:ext cx="3324225" cy="792530"/>
          </a:xfrm>
          <a:prstGeom prst="rect">
            <a:avLst/>
          </a:prstGeom>
          <a:noFill/>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57200" y="609600"/>
            <a:ext cx="8229600" cy="914400"/>
          </a:xfrm>
        </p:spPr>
        <p:txBody>
          <a:bodyPr/>
          <a:lstStyle/>
          <a:p>
            <a:endParaRPr lang="en-US"/>
          </a:p>
        </p:txBody>
      </p:sp>
      <p:pic>
        <p:nvPicPr>
          <p:cNvPr id="48130" name="Picture 2"/>
          <p:cNvPicPr>
            <a:picLocks noChangeAspect="1" noChangeArrowheads="1"/>
          </p:cNvPicPr>
          <p:nvPr/>
        </p:nvPicPr>
        <p:blipFill>
          <a:blip r:embed="rId2" cstate="print"/>
          <a:srcRect/>
          <a:stretch>
            <a:fillRect/>
          </a:stretch>
        </p:blipFill>
        <p:spPr bwMode="auto">
          <a:xfrm>
            <a:off x="457200" y="685800"/>
            <a:ext cx="8493698" cy="54292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57200" y="609600"/>
            <a:ext cx="8229600" cy="914400"/>
          </a:xfrm>
        </p:spPr>
        <p:txBody>
          <a:bodyPr/>
          <a:lstStyle/>
          <a:p>
            <a:r>
              <a:rPr lang="en-US" dirty="0" smtClean="0"/>
              <a:t>ROC Curves	</a:t>
            </a:r>
            <a:endParaRPr lang="en-US" dirty="0"/>
          </a:p>
        </p:txBody>
      </p:sp>
      <p:sp>
        <p:nvSpPr>
          <p:cNvPr id="3" name="Content Placeholder 2"/>
          <p:cNvSpPr>
            <a:spLocks noGrp="1"/>
          </p:cNvSpPr>
          <p:nvPr>
            <p:ph idx="1"/>
          </p:nvPr>
        </p:nvSpPr>
        <p:spPr/>
        <p:txBody>
          <a:bodyPr/>
          <a:lstStyle/>
          <a:p>
            <a:pPr marL="628650" indent="-457200">
              <a:tabLst>
                <a:tab pos="7331075" algn="r"/>
              </a:tabLst>
            </a:pPr>
            <a:r>
              <a:rPr lang="en-NZ" sz="2400" dirty="0" smtClean="0"/>
              <a:t>Stands for “</a:t>
            </a:r>
            <a:r>
              <a:rPr lang="en-NZ" sz="2400" dirty="0" smtClean="0">
                <a:solidFill>
                  <a:srgbClr val="FF0000"/>
                </a:solidFill>
              </a:rPr>
              <a:t>receiver operating characteristic</a:t>
            </a:r>
            <a:r>
              <a:rPr lang="en-NZ" sz="2400" dirty="0" smtClean="0"/>
              <a:t>”</a:t>
            </a:r>
          </a:p>
          <a:p>
            <a:pPr marL="628650" indent="-457200">
              <a:tabLst>
                <a:tab pos="7331075" algn="r"/>
              </a:tabLst>
            </a:pPr>
            <a:r>
              <a:rPr lang="en-NZ" sz="2400" dirty="0" smtClean="0"/>
              <a:t>Used in signal detection to show </a:t>
            </a:r>
            <a:r>
              <a:rPr lang="en-NZ" sz="2400" dirty="0" err="1" smtClean="0"/>
              <a:t>tradeoff</a:t>
            </a:r>
            <a:r>
              <a:rPr lang="en-NZ" sz="2400" dirty="0" smtClean="0"/>
              <a:t> between hit rate and false alarm rate over noisy channel</a:t>
            </a:r>
          </a:p>
          <a:p>
            <a:endParaRPr lang="en-US" dirty="0"/>
          </a:p>
        </p:txBody>
      </p:sp>
      <p:pic>
        <p:nvPicPr>
          <p:cNvPr id="4" name="Picture 3"/>
          <p:cNvPicPr>
            <a:picLocks noChangeAspect="1" noChangeArrowheads="1"/>
          </p:cNvPicPr>
          <p:nvPr/>
        </p:nvPicPr>
        <p:blipFill>
          <a:blip r:embed="rId3" cstate="print"/>
          <a:srcRect/>
          <a:stretch>
            <a:fillRect/>
          </a:stretch>
        </p:blipFill>
        <p:spPr bwMode="auto">
          <a:xfrm>
            <a:off x="2590800" y="2895600"/>
            <a:ext cx="5562600" cy="3299015"/>
          </a:xfrm>
          <a:prstGeom prst="rect">
            <a:avLst/>
          </a:prstGeom>
          <a:noFill/>
        </p:spPr>
      </p:pic>
      <p:sp>
        <p:nvSpPr>
          <p:cNvPr id="5" name="Rectangle 4"/>
          <p:cNvSpPr txBox="1">
            <a:spLocks noChangeArrowheads="1"/>
          </p:cNvSpPr>
          <p:nvPr/>
        </p:nvSpPr>
        <p:spPr>
          <a:xfrm>
            <a:off x="0" y="5181600"/>
            <a:ext cx="5715000" cy="546099"/>
          </a:xfrm>
          <a:prstGeom prst="rect">
            <a:avLst/>
          </a:prstGeom>
          <a:noFill/>
          <a:ln/>
        </p:spPr>
        <p:txBody>
          <a:bodyPr vert="horz" lIns="90487" tIns="44450" rIns="90487" bIns="44450" rtlCol="0">
            <a:noAutofit/>
          </a:bodyPr>
          <a:lstStyle/>
          <a:p>
            <a:pPr marL="288925" marR="0" lvl="0" indent="-288925" algn="l" defTabSz="914400" rtl="0" eaLnBrk="1" fontAlgn="auto" latinLnBrk="0" hangingPunct="1">
              <a:lnSpc>
                <a:spcPct val="100000"/>
              </a:lnSpc>
              <a:spcBef>
                <a:spcPct val="20000"/>
              </a:spcBef>
              <a:spcAft>
                <a:spcPts val="0"/>
              </a:spcAft>
              <a:buClrTx/>
              <a:buSzPct val="80000"/>
              <a:buFont typeface="Wingdings" pitchFamily="2" charset="2"/>
              <a:buChar char="Ø"/>
              <a:tabLst/>
              <a:defRPr/>
            </a:pPr>
            <a:r>
              <a:rPr kumimoji="0" lang="en-US" sz="1200" b="0" i="0" u="none" strike="noStrike" kern="1200" cap="none" spc="0" normalizeH="0" baseline="0" noProof="0" dirty="0" smtClean="0">
                <a:ln>
                  <a:noFill/>
                </a:ln>
                <a:solidFill>
                  <a:srgbClr val="002060"/>
                </a:solidFill>
                <a:effectLst/>
                <a:uLnTx/>
                <a:uFillTx/>
                <a:latin typeface="+mn-lt"/>
                <a:ea typeface="+mn-ea"/>
                <a:cs typeface="+mn-cs"/>
              </a:rPr>
              <a:t>Jagged curve—one set of test data</a:t>
            </a:r>
          </a:p>
          <a:p>
            <a:pPr marL="288925" marR="0" lvl="0" indent="-288925" algn="l" defTabSz="914400" rtl="0" eaLnBrk="1" fontAlgn="auto" latinLnBrk="0" hangingPunct="1">
              <a:lnSpc>
                <a:spcPct val="100000"/>
              </a:lnSpc>
              <a:spcBef>
                <a:spcPct val="20000"/>
              </a:spcBef>
              <a:spcAft>
                <a:spcPts val="0"/>
              </a:spcAft>
              <a:buClrTx/>
              <a:buSzPct val="80000"/>
              <a:buFont typeface="Wingdings" pitchFamily="2" charset="2"/>
              <a:buChar char="Ø"/>
              <a:tabLst/>
              <a:defRPr/>
            </a:pPr>
            <a:r>
              <a:rPr kumimoji="0" lang="en-US" sz="1200" b="0" i="0" u="none" strike="noStrike" kern="1200" cap="none" spc="0" normalizeH="0" baseline="0" noProof="0" dirty="0" smtClean="0">
                <a:ln>
                  <a:noFill/>
                </a:ln>
                <a:solidFill>
                  <a:srgbClr val="002060"/>
                </a:solidFill>
                <a:effectLst/>
                <a:uLnTx/>
                <a:uFillTx/>
                <a:latin typeface="+mn-lt"/>
                <a:ea typeface="+mn-ea"/>
                <a:cs typeface="+mn-cs"/>
              </a:rPr>
              <a:t>Smooth curve—use cross-validation</a:t>
            </a:r>
            <a:endParaRPr kumimoji="0" lang="en-AU" sz="1200" b="0" i="0" u="none" strike="noStrike" kern="1200" cap="none" spc="0" normalizeH="0" baseline="0" noProof="0" dirty="0">
              <a:ln>
                <a:noFill/>
              </a:ln>
              <a:solidFill>
                <a:srgbClr val="002060"/>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Roc-general"/>
          <p:cNvPicPr>
            <a:picLocks noChangeAspect="1" noChangeArrowheads="1"/>
          </p:cNvPicPr>
          <p:nvPr/>
        </p:nvPicPr>
        <p:blipFill>
          <a:blip r:embed="rId2" cstate="print"/>
          <a:srcRect/>
          <a:stretch>
            <a:fillRect/>
          </a:stretch>
        </p:blipFill>
        <p:spPr bwMode="auto">
          <a:xfrm>
            <a:off x="1112837" y="588963"/>
            <a:ext cx="7315200" cy="5735637"/>
          </a:xfrm>
          <a:prstGeom prst="rect">
            <a:avLst/>
          </a:prstGeom>
          <a:noFill/>
          <a:ln w="9525">
            <a:noFill/>
            <a:miter lim="800000"/>
            <a:headEnd/>
            <a:tailEnd/>
          </a:ln>
        </p:spPr>
      </p:pic>
      <p:sp>
        <p:nvSpPr>
          <p:cNvPr id="5" name="Line 4"/>
          <p:cNvSpPr>
            <a:spLocks noChangeShapeType="1"/>
          </p:cNvSpPr>
          <p:nvPr/>
        </p:nvSpPr>
        <p:spPr bwMode="auto">
          <a:xfrm flipH="1">
            <a:off x="3627437" y="1828800"/>
            <a:ext cx="609600" cy="533400"/>
          </a:xfrm>
          <a:prstGeom prst="line">
            <a:avLst/>
          </a:prstGeom>
          <a:noFill/>
          <a:ln w="9525">
            <a:solidFill>
              <a:schemeClr val="tx1"/>
            </a:solidFill>
            <a:round/>
            <a:headEnd/>
            <a:tailEnd type="triangle" w="med" len="med"/>
          </a:ln>
        </p:spPr>
        <p:txBody>
          <a:bodyPr/>
          <a:lstStyle/>
          <a:p>
            <a:endParaRPr lang="en-US"/>
          </a:p>
        </p:txBody>
      </p:sp>
      <p:sp>
        <p:nvSpPr>
          <p:cNvPr id="6" name="Text Box 5"/>
          <p:cNvSpPr txBox="1">
            <a:spLocks noChangeArrowheads="1"/>
          </p:cNvSpPr>
          <p:nvPr/>
        </p:nvSpPr>
        <p:spPr bwMode="auto">
          <a:xfrm>
            <a:off x="4068762" y="1408113"/>
            <a:ext cx="2000250" cy="366712"/>
          </a:xfrm>
          <a:prstGeom prst="rect">
            <a:avLst/>
          </a:prstGeom>
          <a:noFill/>
          <a:ln w="9525">
            <a:noFill/>
            <a:miter lim="800000"/>
            <a:headEnd/>
            <a:tailEnd/>
          </a:ln>
        </p:spPr>
        <p:txBody>
          <a:bodyPr wrap="none">
            <a:spAutoFit/>
          </a:bodyPr>
          <a:lstStyle/>
          <a:p>
            <a:r>
              <a:rPr lang="en-US"/>
              <a:t>class 1 (positives)</a:t>
            </a:r>
          </a:p>
        </p:txBody>
      </p:sp>
      <p:sp>
        <p:nvSpPr>
          <p:cNvPr id="7" name="Text Box 6"/>
          <p:cNvSpPr txBox="1">
            <a:spLocks noChangeArrowheads="1"/>
          </p:cNvSpPr>
          <p:nvPr/>
        </p:nvSpPr>
        <p:spPr bwMode="auto">
          <a:xfrm>
            <a:off x="198437" y="1447800"/>
            <a:ext cx="2089150" cy="366713"/>
          </a:xfrm>
          <a:prstGeom prst="rect">
            <a:avLst/>
          </a:prstGeom>
          <a:noFill/>
          <a:ln w="9525">
            <a:noFill/>
            <a:miter lim="800000"/>
            <a:headEnd/>
            <a:tailEnd/>
          </a:ln>
        </p:spPr>
        <p:txBody>
          <a:bodyPr wrap="none">
            <a:spAutoFit/>
          </a:bodyPr>
          <a:lstStyle/>
          <a:p>
            <a:r>
              <a:rPr lang="en-US" dirty="0"/>
              <a:t>class 0 (negatives)</a:t>
            </a:r>
          </a:p>
        </p:txBody>
      </p:sp>
      <p:sp>
        <p:nvSpPr>
          <p:cNvPr id="8" name="Line 7"/>
          <p:cNvSpPr>
            <a:spLocks noChangeShapeType="1"/>
          </p:cNvSpPr>
          <p:nvPr/>
        </p:nvSpPr>
        <p:spPr bwMode="auto">
          <a:xfrm>
            <a:off x="1493837" y="1828800"/>
            <a:ext cx="914400" cy="457200"/>
          </a:xfrm>
          <a:prstGeom prst="line">
            <a:avLst/>
          </a:prstGeom>
          <a:noFill/>
          <a:ln w="9525">
            <a:solidFill>
              <a:schemeClr val="tx1"/>
            </a:solidFill>
            <a:round/>
            <a:headEnd/>
            <a:tailEnd type="triangle" w="med" len="med"/>
          </a:ln>
        </p:spPr>
        <p:txBody>
          <a:bodyPr/>
          <a:lstStyle/>
          <a:p>
            <a:endParaRPr lang="en-US"/>
          </a:p>
        </p:txBody>
      </p:sp>
      <p:sp>
        <p:nvSpPr>
          <p:cNvPr id="9" name="Text Box 8"/>
          <p:cNvSpPr txBox="1">
            <a:spLocks noChangeArrowheads="1"/>
          </p:cNvSpPr>
          <p:nvPr/>
        </p:nvSpPr>
        <p:spPr bwMode="auto">
          <a:xfrm>
            <a:off x="2103437" y="914400"/>
            <a:ext cx="1924050" cy="366713"/>
          </a:xfrm>
          <a:prstGeom prst="rect">
            <a:avLst/>
          </a:prstGeom>
          <a:noFill/>
          <a:ln w="9525">
            <a:noFill/>
            <a:miter lim="800000"/>
            <a:headEnd/>
            <a:tailEnd/>
          </a:ln>
        </p:spPr>
        <p:txBody>
          <a:bodyPr wrap="none">
            <a:spAutoFit/>
          </a:bodyPr>
          <a:lstStyle/>
          <a:p>
            <a:r>
              <a:rPr lang="en-US"/>
              <a:t>moving threshold</a:t>
            </a:r>
          </a:p>
        </p:txBody>
      </p:sp>
      <p:sp>
        <p:nvSpPr>
          <p:cNvPr id="10" name="Line 9"/>
          <p:cNvSpPr>
            <a:spLocks noChangeShapeType="1"/>
          </p:cNvSpPr>
          <p:nvPr/>
        </p:nvSpPr>
        <p:spPr bwMode="auto">
          <a:xfrm>
            <a:off x="4618037" y="1752600"/>
            <a:ext cx="0" cy="1295400"/>
          </a:xfrm>
          <a:prstGeom prst="line">
            <a:avLst/>
          </a:prstGeom>
          <a:noFill/>
          <a:ln w="9525">
            <a:solidFill>
              <a:srgbClr val="FF0000"/>
            </a:solidFill>
            <a:round/>
            <a:headEnd/>
            <a:tailEnd/>
          </a:ln>
        </p:spPr>
        <p:txBody>
          <a:bodyPr/>
          <a:lstStyle/>
          <a:p>
            <a:endParaRPr lang="en-US"/>
          </a:p>
        </p:txBody>
      </p:sp>
      <p:sp>
        <p:nvSpPr>
          <p:cNvPr id="11" name="Line 10"/>
          <p:cNvSpPr>
            <a:spLocks noChangeShapeType="1"/>
          </p:cNvSpPr>
          <p:nvPr/>
        </p:nvSpPr>
        <p:spPr bwMode="auto">
          <a:xfrm flipH="1">
            <a:off x="2179637" y="3048000"/>
            <a:ext cx="2438400" cy="685800"/>
          </a:xfrm>
          <a:prstGeom prst="line">
            <a:avLst/>
          </a:prstGeom>
          <a:noFill/>
          <a:ln w="9525">
            <a:solidFill>
              <a:schemeClr val="tx1"/>
            </a:solidFill>
            <a:round/>
            <a:headEnd/>
            <a:tailEnd/>
          </a:ln>
        </p:spPr>
        <p:txBody>
          <a:bodyPr/>
          <a:lstStyle/>
          <a:p>
            <a:endParaRPr lang="en-US"/>
          </a:p>
        </p:txBody>
      </p:sp>
      <p:sp>
        <p:nvSpPr>
          <p:cNvPr id="12" name="Line 11"/>
          <p:cNvSpPr>
            <a:spLocks noChangeShapeType="1"/>
          </p:cNvSpPr>
          <p:nvPr/>
        </p:nvSpPr>
        <p:spPr bwMode="auto">
          <a:xfrm>
            <a:off x="2179637" y="3733800"/>
            <a:ext cx="1219200" cy="1676400"/>
          </a:xfrm>
          <a:prstGeom prst="line">
            <a:avLst/>
          </a:prstGeom>
          <a:noFill/>
          <a:ln w="9525">
            <a:solidFill>
              <a:schemeClr val="tx1"/>
            </a:solidFill>
            <a:round/>
            <a:headEnd/>
            <a:tailEnd type="triangle" w="med" len="med"/>
          </a:ln>
        </p:spPr>
        <p:txBody>
          <a:bodyPr/>
          <a:lstStyle/>
          <a:p>
            <a:endParaRPr lang="en-US"/>
          </a:p>
        </p:txBody>
      </p:sp>
      <p:sp>
        <p:nvSpPr>
          <p:cNvPr id="13" name="Line 12"/>
          <p:cNvSpPr>
            <a:spLocks noChangeShapeType="1"/>
          </p:cNvSpPr>
          <p:nvPr/>
        </p:nvSpPr>
        <p:spPr bwMode="auto">
          <a:xfrm>
            <a:off x="1341437" y="1752600"/>
            <a:ext cx="0" cy="1295400"/>
          </a:xfrm>
          <a:prstGeom prst="line">
            <a:avLst/>
          </a:prstGeom>
          <a:noFill/>
          <a:ln w="9525">
            <a:solidFill>
              <a:srgbClr val="008000"/>
            </a:solidFill>
            <a:round/>
            <a:headEnd/>
            <a:tailEnd/>
          </a:ln>
        </p:spPr>
        <p:txBody>
          <a:bodyPr/>
          <a:lstStyle/>
          <a:p>
            <a:endParaRPr lang="en-US"/>
          </a:p>
        </p:txBody>
      </p:sp>
      <p:sp>
        <p:nvSpPr>
          <p:cNvPr id="14" name="Line 13"/>
          <p:cNvSpPr>
            <a:spLocks noChangeShapeType="1"/>
          </p:cNvSpPr>
          <p:nvPr/>
        </p:nvSpPr>
        <p:spPr bwMode="auto">
          <a:xfrm>
            <a:off x="1341437" y="3048000"/>
            <a:ext cx="4343400" cy="762000"/>
          </a:xfrm>
          <a:prstGeom prst="line">
            <a:avLst/>
          </a:prstGeom>
          <a:noFill/>
          <a:ln w="9525">
            <a:solidFill>
              <a:schemeClr val="tx1"/>
            </a:solidFill>
            <a:round/>
            <a:headEnd/>
            <a:tailEnd type="triangle" w="med" len="med"/>
          </a:ln>
        </p:spPr>
        <p:txBody>
          <a:bodyPr/>
          <a:lstStyle/>
          <a:p>
            <a:endParaRPr lang="en-US"/>
          </a:p>
        </p:txBody>
      </p:sp>
      <p:sp>
        <p:nvSpPr>
          <p:cNvPr id="15" name="Text Box 16"/>
          <p:cNvSpPr txBox="1">
            <a:spLocks noChangeArrowheads="1"/>
          </p:cNvSpPr>
          <p:nvPr/>
        </p:nvSpPr>
        <p:spPr bwMode="auto">
          <a:xfrm>
            <a:off x="6278562" y="3440113"/>
            <a:ext cx="2255838" cy="1368425"/>
          </a:xfrm>
          <a:prstGeom prst="rect">
            <a:avLst/>
          </a:prstGeom>
          <a:noFill/>
          <a:ln w="9525">
            <a:noFill/>
            <a:miter lim="800000"/>
            <a:headEnd/>
            <a:tailEnd/>
          </a:ln>
        </p:spPr>
        <p:txBody>
          <a:bodyPr wrap="none">
            <a:spAutoFit/>
          </a:bodyPr>
          <a:lstStyle/>
          <a:p>
            <a:r>
              <a:rPr lang="en-US" sz="1400"/>
              <a:t>Identify a threshold in</a:t>
            </a:r>
          </a:p>
          <a:p>
            <a:r>
              <a:rPr lang="en-US" sz="1400"/>
              <a:t>your classifier that you </a:t>
            </a:r>
          </a:p>
          <a:p>
            <a:r>
              <a:rPr lang="en-US" sz="1400"/>
              <a:t>can shift. </a:t>
            </a:r>
          </a:p>
          <a:p>
            <a:endParaRPr lang="en-US" sz="1400"/>
          </a:p>
          <a:p>
            <a:r>
              <a:rPr lang="en-US" sz="1400"/>
              <a:t>Plot ROC curve while you </a:t>
            </a:r>
          </a:p>
          <a:p>
            <a:r>
              <a:rPr lang="en-US" sz="1400"/>
              <a:t>shift that parameter.</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178" name="Picture 2"/>
          <p:cNvPicPr>
            <a:picLocks noChangeAspect="1" noChangeArrowheads="1"/>
          </p:cNvPicPr>
          <p:nvPr/>
        </p:nvPicPr>
        <p:blipFill>
          <a:blip r:embed="rId2" cstate="print"/>
          <a:srcRect/>
          <a:stretch>
            <a:fillRect/>
          </a:stretch>
        </p:blipFill>
        <p:spPr bwMode="auto">
          <a:xfrm>
            <a:off x="0" y="1143000"/>
            <a:ext cx="9144001" cy="443418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57200" y="609600"/>
            <a:ext cx="8229600" cy="914400"/>
          </a:xfrm>
        </p:spPr>
        <p:txBody>
          <a:bodyPr/>
          <a:lstStyle/>
          <a:p>
            <a:r>
              <a:rPr lang="en-US" dirty="0" smtClean="0"/>
              <a:t>Agenda</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Introduction </a:t>
            </a:r>
          </a:p>
          <a:p>
            <a:r>
              <a:rPr lang="en-US" dirty="0" smtClean="0"/>
              <a:t>Evaluation Strategies </a:t>
            </a:r>
          </a:p>
          <a:p>
            <a:pPr lvl="1"/>
            <a:r>
              <a:rPr lang="en-US" dirty="0" smtClean="0"/>
              <a:t>Re-substitution</a:t>
            </a:r>
          </a:p>
          <a:p>
            <a:pPr lvl="1"/>
            <a:r>
              <a:rPr lang="en-US" dirty="0" smtClean="0"/>
              <a:t>Leave one out </a:t>
            </a:r>
          </a:p>
          <a:p>
            <a:pPr lvl="1"/>
            <a:r>
              <a:rPr lang="en-US" dirty="0" smtClean="0"/>
              <a:t>Hold out </a:t>
            </a:r>
          </a:p>
          <a:p>
            <a:pPr lvl="1"/>
            <a:r>
              <a:rPr lang="en-US" dirty="0" smtClean="0"/>
              <a:t>Cross Validation </a:t>
            </a:r>
          </a:p>
          <a:p>
            <a:pPr lvl="1"/>
            <a:r>
              <a:rPr lang="en-US" dirty="0" smtClean="0"/>
              <a:t>Bootstrap Sampling </a:t>
            </a:r>
          </a:p>
          <a:p>
            <a:r>
              <a:rPr lang="en-US" dirty="0" smtClean="0"/>
              <a:t>Classifiers Evaluation Metrics </a:t>
            </a:r>
          </a:p>
          <a:p>
            <a:pPr lvl="1"/>
            <a:r>
              <a:rPr lang="en-US" dirty="0" smtClean="0"/>
              <a:t>Binary classification confusion matrix </a:t>
            </a:r>
          </a:p>
          <a:p>
            <a:pPr lvl="2"/>
            <a:r>
              <a:rPr lang="en-US" dirty="0" smtClean="0"/>
              <a:t>Sensitivity and specificity	 </a:t>
            </a:r>
          </a:p>
          <a:p>
            <a:pPr lvl="2"/>
            <a:r>
              <a:rPr lang="en-US" dirty="0" smtClean="0"/>
              <a:t>ROC curve	 </a:t>
            </a:r>
          </a:p>
          <a:p>
            <a:pPr lvl="2"/>
            <a:r>
              <a:rPr lang="en-US" dirty="0" smtClean="0"/>
              <a:t>Precision &amp; Recall </a:t>
            </a:r>
          </a:p>
          <a:p>
            <a:pPr lvl="1"/>
            <a:r>
              <a:rPr lang="en-US" dirty="0" smtClean="0"/>
              <a:t>Multiclass classification</a:t>
            </a:r>
          </a:p>
          <a:p>
            <a:endParaRPr lang="en-US"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02" name="Picture 2"/>
          <p:cNvPicPr>
            <a:picLocks noChangeAspect="1" noChangeArrowheads="1"/>
          </p:cNvPicPr>
          <p:nvPr/>
        </p:nvPicPr>
        <p:blipFill>
          <a:blip r:embed="rId2" cstate="print"/>
          <a:srcRect/>
          <a:stretch>
            <a:fillRect/>
          </a:stretch>
        </p:blipFill>
        <p:spPr bwMode="auto">
          <a:xfrm>
            <a:off x="1" y="1130249"/>
            <a:ext cx="9144000" cy="4432351"/>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226" name="Picture 2"/>
          <p:cNvPicPr>
            <a:picLocks noChangeAspect="1" noChangeArrowheads="1"/>
          </p:cNvPicPr>
          <p:nvPr/>
        </p:nvPicPr>
        <p:blipFill>
          <a:blip r:embed="rId2" cstate="print"/>
          <a:srcRect/>
          <a:stretch>
            <a:fillRect/>
          </a:stretch>
        </p:blipFill>
        <p:spPr bwMode="auto">
          <a:xfrm>
            <a:off x="23447" y="941365"/>
            <a:ext cx="9044353" cy="446883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57200" y="609600"/>
            <a:ext cx="8229600" cy="914400"/>
          </a:xfrm>
        </p:spPr>
        <p:txBody>
          <a:bodyPr/>
          <a:lstStyle/>
          <a:p>
            <a:r>
              <a:rPr lang="en-US" dirty="0" smtClean="0"/>
              <a:t>ROC curve </a:t>
            </a:r>
            <a:r>
              <a:rPr lang="en-US" sz="3200" dirty="0" smtClean="0"/>
              <a:t>(</a:t>
            </a:r>
            <a:r>
              <a:rPr lang="en-US" sz="3200" dirty="0" err="1" smtClean="0"/>
              <a:t>Cnt’d</a:t>
            </a:r>
            <a:r>
              <a:rPr lang="en-US" sz="3200" dirty="0" smtClean="0"/>
              <a:t>)</a:t>
            </a:r>
            <a:endParaRPr lang="en-US" sz="3200" dirty="0"/>
          </a:p>
        </p:txBody>
      </p:sp>
      <p:sp>
        <p:nvSpPr>
          <p:cNvPr id="3" name="Content Placeholder 2"/>
          <p:cNvSpPr>
            <a:spLocks noGrp="1"/>
          </p:cNvSpPr>
          <p:nvPr>
            <p:ph idx="1"/>
          </p:nvPr>
        </p:nvSpPr>
        <p:spPr/>
        <p:txBody>
          <a:bodyPr>
            <a:normAutofit/>
          </a:bodyPr>
          <a:lstStyle/>
          <a:p>
            <a:pPr lvl="0"/>
            <a:endParaRPr lang="en-US" sz="2400" dirty="0" smtClean="0"/>
          </a:p>
          <a:p>
            <a:pPr lvl="0"/>
            <a:r>
              <a:rPr lang="en-US" sz="2400" dirty="0" smtClean="0"/>
              <a:t>Accuracy is measured by </a:t>
            </a:r>
            <a:r>
              <a:rPr lang="en-US" sz="2400" b="1" i="1" dirty="0" smtClean="0"/>
              <a:t>the area under the ROC curve</a:t>
            </a:r>
            <a:r>
              <a:rPr lang="en-US" sz="2400" dirty="0" smtClean="0"/>
              <a:t>. (AUC) An area of 1 represents a perfect test; an area of .5 represents a worthless test:</a:t>
            </a:r>
          </a:p>
          <a:p>
            <a:pPr lvl="0"/>
            <a:endParaRPr lang="en-US" sz="2400" dirty="0" smtClean="0"/>
          </a:p>
          <a:p>
            <a:pPr lvl="1"/>
            <a:r>
              <a:rPr lang="en-US" sz="2000" dirty="0" smtClean="0"/>
              <a:t>.90-1 = excellent </a:t>
            </a:r>
          </a:p>
          <a:p>
            <a:pPr lvl="1"/>
            <a:r>
              <a:rPr lang="en-US" sz="2000" dirty="0" smtClean="0"/>
              <a:t>.80-.90 = good</a:t>
            </a:r>
          </a:p>
          <a:p>
            <a:pPr lvl="1"/>
            <a:r>
              <a:rPr lang="en-US" sz="2000" dirty="0" smtClean="0"/>
              <a:t>.70-.80 = fair </a:t>
            </a:r>
          </a:p>
          <a:p>
            <a:pPr lvl="1"/>
            <a:r>
              <a:rPr lang="en-US" sz="2000" dirty="0" smtClean="0"/>
              <a:t>.60-.70 = poor </a:t>
            </a:r>
          </a:p>
          <a:p>
            <a:pPr lvl="1"/>
            <a:r>
              <a:rPr lang="en-US" sz="2000" dirty="0" smtClean="0"/>
              <a:t>.50-.60 = fail </a:t>
            </a:r>
          </a:p>
          <a:p>
            <a:endParaRPr lang="en-US" sz="2400"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57200" y="609600"/>
            <a:ext cx="8229600" cy="914400"/>
          </a:xfrm>
        </p:spPr>
        <p:txBody>
          <a:bodyPr/>
          <a:lstStyle/>
          <a:p>
            <a:r>
              <a:rPr lang="en-US" dirty="0" smtClean="0"/>
              <a:t>ROC curve characteristics </a:t>
            </a:r>
            <a:endParaRPr lang="en-US" dirty="0"/>
          </a:p>
        </p:txBody>
      </p:sp>
      <p:pic>
        <p:nvPicPr>
          <p:cNvPr id="4" name="Picture 3"/>
          <p:cNvPicPr/>
          <p:nvPr/>
        </p:nvPicPr>
        <p:blipFill>
          <a:blip r:embed="rId2" cstate="print"/>
          <a:srcRect/>
          <a:stretch>
            <a:fillRect/>
          </a:stretch>
        </p:blipFill>
        <p:spPr bwMode="auto">
          <a:xfrm>
            <a:off x="1600200" y="1447800"/>
            <a:ext cx="5410200" cy="4876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57200" y="609600"/>
            <a:ext cx="8229600" cy="914400"/>
          </a:xfrm>
        </p:spPr>
        <p:txBody>
          <a:bodyPr/>
          <a:lstStyle/>
          <a:p>
            <a:r>
              <a:rPr lang="en-US" dirty="0" smtClean="0"/>
              <a:t>ROC curve </a:t>
            </a:r>
            <a:r>
              <a:rPr lang="en-US" sz="3200" dirty="0" smtClean="0"/>
              <a:t>(</a:t>
            </a:r>
            <a:r>
              <a:rPr lang="en-US" sz="3200" dirty="0" err="1" smtClean="0"/>
              <a:t>Cnt’d</a:t>
            </a:r>
            <a:r>
              <a:rPr lang="en-US" sz="3200" dirty="0" smtClean="0"/>
              <a:t>)</a:t>
            </a:r>
            <a:endParaRPr lang="en-US" dirty="0"/>
          </a:p>
        </p:txBody>
      </p:sp>
      <p:pic>
        <p:nvPicPr>
          <p:cNvPr id="4" name="Picture 3"/>
          <p:cNvPicPr/>
          <p:nvPr/>
        </p:nvPicPr>
        <p:blipFill>
          <a:blip r:embed="rId3" cstate="print"/>
          <a:srcRect l="10000" t="20000" r="43125" b="20000"/>
          <a:stretch>
            <a:fillRect/>
          </a:stretch>
        </p:blipFill>
        <p:spPr bwMode="auto">
          <a:xfrm>
            <a:off x="3429001" y="1447800"/>
            <a:ext cx="5486399" cy="4724399"/>
          </a:xfrm>
          <a:prstGeom prst="rect">
            <a:avLst/>
          </a:prstGeom>
          <a:noFill/>
          <a:ln w="9525">
            <a:noFill/>
            <a:miter lim="800000"/>
            <a:headEnd/>
            <a:tailEnd/>
          </a:ln>
        </p:spPr>
      </p:pic>
      <p:sp>
        <p:nvSpPr>
          <p:cNvPr id="9" name="Content Placeholder 2"/>
          <p:cNvSpPr>
            <a:spLocks noGrp="1"/>
          </p:cNvSpPr>
          <p:nvPr>
            <p:ph idx="1"/>
          </p:nvPr>
        </p:nvSpPr>
        <p:spPr>
          <a:xfrm>
            <a:off x="381000" y="1600200"/>
            <a:ext cx="3048000" cy="4525963"/>
          </a:xfrm>
        </p:spPr>
        <p:txBody>
          <a:bodyPr>
            <a:normAutofit fontScale="55000" lnSpcReduction="20000"/>
          </a:bodyPr>
          <a:lstStyle/>
          <a:p>
            <a:pPr lvl="0"/>
            <a:r>
              <a:rPr lang="en-US" dirty="0" smtClean="0"/>
              <a:t>For example,  </a:t>
            </a:r>
            <a:r>
              <a:rPr lang="en-US" b="1" dirty="0" smtClean="0"/>
              <a:t>M</a:t>
            </a:r>
            <a:r>
              <a:rPr lang="en-US" b="1" baseline="-25000" dirty="0" smtClean="0"/>
              <a:t>1 </a:t>
            </a:r>
            <a:r>
              <a:rPr lang="en-US" dirty="0" smtClean="0"/>
              <a:t>is more conservative  (more specific and less sensitive)</a:t>
            </a:r>
          </a:p>
          <a:p>
            <a:pPr lvl="0"/>
            <a:endParaRPr lang="en-US" dirty="0" smtClean="0"/>
          </a:p>
          <a:p>
            <a:pPr lvl="0"/>
            <a:r>
              <a:rPr lang="en-US" dirty="0" smtClean="0"/>
              <a:t>Where </a:t>
            </a:r>
            <a:r>
              <a:rPr lang="en-US" b="1" dirty="0" smtClean="0"/>
              <a:t>M</a:t>
            </a:r>
            <a:r>
              <a:rPr lang="en-US" b="1" baseline="-25000" dirty="0" smtClean="0"/>
              <a:t>2</a:t>
            </a:r>
            <a:r>
              <a:rPr lang="en-US" dirty="0" smtClean="0"/>
              <a:t> is more liberal (more sensitive and less specific</a:t>
            </a:r>
          </a:p>
          <a:p>
            <a:pPr lvl="0"/>
            <a:endParaRPr lang="en-US" dirty="0" smtClean="0"/>
          </a:p>
          <a:p>
            <a:pPr lvl="0"/>
            <a:r>
              <a:rPr lang="en-US" dirty="0" smtClean="0"/>
              <a:t>For a small focused dataset </a:t>
            </a:r>
            <a:r>
              <a:rPr lang="en-US" b="1" dirty="0" smtClean="0"/>
              <a:t>M</a:t>
            </a:r>
            <a:r>
              <a:rPr lang="en-US" b="1" baseline="-25000" dirty="0" smtClean="0"/>
              <a:t>1</a:t>
            </a:r>
            <a:r>
              <a:rPr lang="en-US" dirty="0" smtClean="0"/>
              <a:t> is better, </a:t>
            </a:r>
          </a:p>
          <a:p>
            <a:pPr lvl="0"/>
            <a:r>
              <a:rPr lang="en-US" dirty="0" smtClean="0"/>
              <a:t>For large dataset </a:t>
            </a:r>
            <a:r>
              <a:rPr lang="en-US" b="1" dirty="0" smtClean="0"/>
              <a:t>M</a:t>
            </a:r>
            <a:r>
              <a:rPr lang="en-US" b="1" baseline="-25000" dirty="0" smtClean="0"/>
              <a:t>2</a:t>
            </a:r>
            <a:r>
              <a:rPr lang="en-US" dirty="0" smtClean="0"/>
              <a:t> might be a better model, </a:t>
            </a:r>
          </a:p>
          <a:p>
            <a:pPr lvl="0"/>
            <a:endParaRPr lang="en-US" dirty="0" smtClean="0"/>
          </a:p>
          <a:p>
            <a:pPr lvl="0"/>
            <a:r>
              <a:rPr lang="en-US" dirty="0" smtClean="0"/>
              <a:t>After all this depends on the application we are applying these models in.</a:t>
            </a:r>
          </a:p>
          <a:p>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57200" y="609600"/>
            <a:ext cx="8229600" cy="914400"/>
          </a:xfrm>
        </p:spPr>
        <p:txBody>
          <a:bodyPr/>
          <a:lstStyle/>
          <a:p>
            <a:r>
              <a:rPr lang="en-US" dirty="0" smtClean="0"/>
              <a:t>Recall &amp; Precision</a:t>
            </a:r>
            <a:endParaRPr lang="en-US" dirty="0"/>
          </a:p>
        </p:txBody>
      </p:sp>
      <p:sp>
        <p:nvSpPr>
          <p:cNvPr id="3" name="Content Placeholder 2"/>
          <p:cNvSpPr>
            <a:spLocks noGrp="1"/>
          </p:cNvSpPr>
          <p:nvPr>
            <p:ph idx="1"/>
          </p:nvPr>
        </p:nvSpPr>
        <p:spPr/>
        <p:txBody>
          <a:bodyPr>
            <a:normAutofit/>
          </a:bodyPr>
          <a:lstStyle/>
          <a:p>
            <a:pPr lvl="0"/>
            <a:r>
              <a:rPr lang="en-US" sz="2400" dirty="0" smtClean="0"/>
              <a:t>It is used by information retrieval researches to measure accuracy of a search engine, they define the recall as (number of relevant documents retrieved) divided by ( total number of relevant documents)</a:t>
            </a:r>
          </a:p>
          <a:p>
            <a:pPr lvl="0"/>
            <a:endParaRPr lang="en-US" sz="2400" dirty="0" smtClean="0"/>
          </a:p>
          <a:p>
            <a:pPr lvl="0"/>
            <a:r>
              <a:rPr lang="en-US" sz="2400" dirty="0" smtClean="0"/>
              <a:t>Recall</a:t>
            </a:r>
          </a:p>
          <a:p>
            <a:pPr lvl="0"/>
            <a:endParaRPr lang="en-US" sz="2400" dirty="0" smtClean="0"/>
          </a:p>
          <a:p>
            <a:pPr lvl="0"/>
            <a:endParaRPr lang="en-US" sz="2400" dirty="0" smtClean="0"/>
          </a:p>
          <a:p>
            <a:pPr lvl="0"/>
            <a:r>
              <a:rPr lang="en-US" sz="2400" dirty="0" smtClean="0"/>
              <a:t>Precision</a:t>
            </a:r>
          </a:p>
          <a:p>
            <a:pPr lvl="0"/>
            <a:endParaRPr lang="en-US" sz="2400" dirty="0"/>
          </a:p>
        </p:txBody>
      </p:sp>
      <p:sp>
        <p:nvSpPr>
          <p:cNvPr id="2969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29697" name="Picture 1"/>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2895600" y="3962400"/>
            <a:ext cx="2797175" cy="846204"/>
          </a:xfrm>
          <a:prstGeom prst="rect">
            <a:avLst/>
          </a:prstGeom>
          <a:noFill/>
        </p:spPr>
      </p:pic>
      <p:sp>
        <p:nvSpPr>
          <p:cNvPr id="29700"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29699" name="Picture 3"/>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2895600" y="5257800"/>
            <a:ext cx="3155950" cy="800100"/>
          </a:xfrm>
          <a:prstGeom prst="rect">
            <a:avLst/>
          </a:prstGeom>
          <a:noFill/>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57200" y="609600"/>
            <a:ext cx="8229600" cy="914400"/>
          </a:xfrm>
        </p:spPr>
        <p:txBody>
          <a:bodyPr/>
          <a:lstStyle/>
          <a:p>
            <a:r>
              <a:rPr lang="en-US" dirty="0" smtClean="0"/>
              <a:t>F-measure</a:t>
            </a:r>
            <a:endParaRPr lang="en-US" dirty="0"/>
          </a:p>
        </p:txBody>
      </p:sp>
      <p:sp>
        <p:nvSpPr>
          <p:cNvPr id="3" name="Content Placeholder 2"/>
          <p:cNvSpPr>
            <a:spLocks noGrp="1"/>
          </p:cNvSpPr>
          <p:nvPr>
            <p:ph idx="1"/>
          </p:nvPr>
        </p:nvSpPr>
        <p:spPr/>
        <p:txBody>
          <a:bodyPr>
            <a:normAutofit/>
          </a:bodyPr>
          <a:lstStyle/>
          <a:p>
            <a:r>
              <a:rPr lang="en-US" sz="2400" dirty="0" smtClean="0"/>
              <a:t>The  </a:t>
            </a:r>
            <a:r>
              <a:rPr lang="en-US" sz="2400" b="1" i="1" dirty="0" smtClean="0"/>
              <a:t>F-measure</a:t>
            </a:r>
            <a:r>
              <a:rPr lang="en-US" sz="2400" dirty="0" smtClean="0"/>
              <a:t> is the harmonic-mean (average of rates) of precision and recall and  takes account of both measures.</a:t>
            </a:r>
          </a:p>
          <a:p>
            <a:endParaRPr lang="en-US" sz="2400" dirty="0" smtClean="0"/>
          </a:p>
          <a:p>
            <a:endParaRPr lang="en-US" sz="2400" dirty="0" smtClean="0"/>
          </a:p>
          <a:p>
            <a:endParaRPr lang="en-US" sz="2400" dirty="0" smtClean="0"/>
          </a:p>
          <a:p>
            <a:endParaRPr lang="en-US" sz="2400" dirty="0" smtClean="0"/>
          </a:p>
          <a:p>
            <a:endParaRPr lang="en-US" sz="2400" dirty="0" smtClean="0"/>
          </a:p>
          <a:p>
            <a:endParaRPr lang="en-US" sz="2400" dirty="0" smtClean="0"/>
          </a:p>
          <a:p>
            <a:r>
              <a:rPr lang="en-US" sz="2400" dirty="0" smtClean="0"/>
              <a:t>It is biased towards all cases except the true negatives</a:t>
            </a:r>
          </a:p>
        </p:txBody>
      </p:sp>
      <p:sp>
        <p:nvSpPr>
          <p:cNvPr id="3481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34817" name="Picture 1"/>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76200" y="3181350"/>
            <a:ext cx="9001125" cy="857250"/>
          </a:xfrm>
          <a:prstGeom prst="rect">
            <a:avLst/>
          </a:prstGeom>
          <a:noFill/>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57200" y="609600"/>
            <a:ext cx="8229600" cy="914400"/>
          </a:xfrm>
        </p:spPr>
        <p:txBody>
          <a:bodyPr/>
          <a:lstStyle/>
          <a:p>
            <a:endParaRPr lang="en-US"/>
          </a:p>
        </p:txBody>
      </p:sp>
      <p:sp>
        <p:nvSpPr>
          <p:cNvPr id="3" name="Content Placeholder 2"/>
          <p:cNvSpPr>
            <a:spLocks noGrp="1"/>
          </p:cNvSpPr>
          <p:nvPr>
            <p:ph idx="1"/>
          </p:nvPr>
        </p:nvSpPr>
        <p:spPr/>
        <p:txBody>
          <a:bodyPr/>
          <a:lstStyle/>
          <a:p>
            <a:endParaRPr lang="en-US"/>
          </a:p>
        </p:txBody>
      </p:sp>
      <p:pic>
        <p:nvPicPr>
          <p:cNvPr id="49154" name="Picture 2"/>
          <p:cNvPicPr>
            <a:picLocks noChangeAspect="1" noChangeArrowheads="1"/>
          </p:cNvPicPr>
          <p:nvPr/>
        </p:nvPicPr>
        <p:blipFill>
          <a:blip r:embed="rId2" cstate="print"/>
          <a:srcRect/>
          <a:stretch>
            <a:fillRect/>
          </a:stretch>
        </p:blipFill>
        <p:spPr bwMode="auto">
          <a:xfrm>
            <a:off x="685800" y="609600"/>
            <a:ext cx="7772400" cy="563726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57200" y="609600"/>
            <a:ext cx="8229600" cy="914400"/>
          </a:xfrm>
        </p:spPr>
        <p:txBody>
          <a:bodyPr/>
          <a:lstStyle/>
          <a:p>
            <a:r>
              <a:rPr lang="en-US" dirty="0" smtClean="0"/>
              <a:t>Notes on Metrics</a:t>
            </a:r>
            <a:endParaRPr lang="en-US" dirty="0"/>
          </a:p>
        </p:txBody>
      </p:sp>
      <p:sp>
        <p:nvSpPr>
          <p:cNvPr id="3" name="Content Placeholder 2"/>
          <p:cNvSpPr>
            <a:spLocks noGrp="1"/>
          </p:cNvSpPr>
          <p:nvPr>
            <p:ph idx="1"/>
          </p:nvPr>
        </p:nvSpPr>
        <p:spPr/>
        <p:txBody>
          <a:bodyPr>
            <a:normAutofit fontScale="77500" lnSpcReduction="20000"/>
          </a:bodyPr>
          <a:lstStyle/>
          <a:p>
            <a:pPr lvl="0"/>
            <a:r>
              <a:rPr lang="en-US" dirty="0" smtClean="0"/>
              <a:t>As we can see the True Positive rate = Recall = Sensitivity all are measuring how good the classifier is in finding true positives.</a:t>
            </a:r>
          </a:p>
          <a:p>
            <a:pPr lvl="0"/>
            <a:endParaRPr lang="en-US" dirty="0" smtClean="0"/>
          </a:p>
          <a:p>
            <a:pPr lvl="0"/>
            <a:r>
              <a:rPr lang="en-US" dirty="0" smtClean="0"/>
              <a:t>When FP rate increases, specificity &amp; precision decreases &amp; vice verse,</a:t>
            </a:r>
          </a:p>
          <a:p>
            <a:pPr lvl="0"/>
            <a:endParaRPr lang="en-US" dirty="0" smtClean="0"/>
          </a:p>
          <a:p>
            <a:pPr lvl="0"/>
            <a:r>
              <a:rPr lang="en-US" dirty="0" smtClean="0"/>
              <a:t>It doesn't mean that specificity and precision are correlated, </a:t>
            </a:r>
          </a:p>
          <a:p>
            <a:pPr lvl="1"/>
            <a:r>
              <a:rPr lang="en-US" dirty="0" smtClean="0"/>
              <a:t>for example in unbalanced datasets the precision can be very low where the specificity is high</a:t>
            </a:r>
          </a:p>
          <a:p>
            <a:pPr lvl="1"/>
            <a:r>
              <a:rPr lang="en-US" dirty="0" smtClean="0"/>
              <a:t> cause the number of instances in the negative class is much higher than the number of positive instances</a:t>
            </a:r>
          </a:p>
          <a:p>
            <a:endParaRPr lang="en-US" dirty="0" smtClean="0"/>
          </a:p>
          <a:p>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57200" y="609600"/>
            <a:ext cx="8229600" cy="914400"/>
          </a:xfrm>
        </p:spPr>
        <p:txBody>
          <a:bodyPr>
            <a:normAutofit/>
          </a:bodyPr>
          <a:lstStyle/>
          <a:p>
            <a:r>
              <a:rPr lang="en-US" dirty="0" smtClean="0"/>
              <a:t>Multiclass classification </a:t>
            </a:r>
            <a:endParaRPr lang="en-US" dirty="0"/>
          </a:p>
        </p:txBody>
      </p:sp>
      <p:sp>
        <p:nvSpPr>
          <p:cNvPr id="3" name="Content Placeholder 2"/>
          <p:cNvSpPr>
            <a:spLocks noGrp="1"/>
          </p:cNvSpPr>
          <p:nvPr>
            <p:ph idx="1"/>
          </p:nvPr>
        </p:nvSpPr>
        <p:spPr/>
        <p:txBody>
          <a:bodyPr>
            <a:normAutofit/>
          </a:bodyPr>
          <a:lstStyle/>
          <a:p>
            <a:r>
              <a:rPr lang="en-US" sz="2400" dirty="0" smtClean="0"/>
              <a:t>For </a:t>
            </a:r>
            <a:r>
              <a:rPr lang="en-US" sz="2400" b="1" dirty="0" smtClean="0"/>
              <a:t>Multiclass prediction </a:t>
            </a:r>
            <a:r>
              <a:rPr lang="en-US" sz="2400" dirty="0" smtClean="0"/>
              <a:t>task, the result is usually displayed in confusion matrix where there is a row and a column for each class,</a:t>
            </a:r>
          </a:p>
          <a:p>
            <a:pPr lvl="1"/>
            <a:r>
              <a:rPr lang="en-US" sz="2000" dirty="0" smtClean="0"/>
              <a:t>Each matrix element shows the number of test instances for which the actual class is the row and the predicted class is the column</a:t>
            </a:r>
          </a:p>
          <a:p>
            <a:pPr lvl="1"/>
            <a:r>
              <a:rPr lang="en-US" sz="2000" dirty="0" smtClean="0"/>
              <a:t>Good results correspond to large numbers down the diagonal and small values (ideally zero) in the rest of the matrix</a:t>
            </a:r>
          </a:p>
          <a:p>
            <a:pPr lvl="1"/>
            <a:endParaRPr lang="en-US" sz="2000" dirty="0" smtClean="0"/>
          </a:p>
          <a:p>
            <a:endParaRPr lang="en-US" sz="2400" dirty="0"/>
          </a:p>
        </p:txBody>
      </p:sp>
      <p:sp>
        <p:nvSpPr>
          <p:cNvPr id="2457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4580"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4582"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0" name="Table 9"/>
          <p:cNvGraphicFramePr>
            <a:graphicFrameLocks noGrp="1"/>
          </p:cNvGraphicFramePr>
          <p:nvPr/>
        </p:nvGraphicFramePr>
        <p:xfrm>
          <a:off x="990600" y="4419600"/>
          <a:ext cx="7010400" cy="1524000"/>
        </p:xfrm>
        <a:graphic>
          <a:graphicData uri="http://schemas.openxmlformats.org/drawingml/2006/table">
            <a:tbl>
              <a:tblPr/>
              <a:tblGrid>
                <a:gridCol w="1752600"/>
                <a:gridCol w="1752600"/>
                <a:gridCol w="1752600"/>
                <a:gridCol w="1752600"/>
              </a:tblGrid>
              <a:tr h="381000">
                <a:tc>
                  <a:txBody>
                    <a:bodyPr/>
                    <a:lstStyle/>
                    <a:p>
                      <a:pPr marL="0" marR="0" algn="just">
                        <a:lnSpc>
                          <a:spcPct val="115000"/>
                        </a:lnSpc>
                        <a:spcBef>
                          <a:spcPts val="0"/>
                        </a:spcBef>
                        <a:spcAft>
                          <a:spcPts val="0"/>
                        </a:spcAft>
                      </a:pPr>
                      <a:r>
                        <a:rPr lang="en-US" sz="1800">
                          <a:latin typeface="Calibri"/>
                          <a:ea typeface="Calibri"/>
                          <a:cs typeface="Arial"/>
                        </a:rPr>
                        <a:t>Classified as </a:t>
                      </a:r>
                      <a:r>
                        <a:rPr lang="en-US" sz="1800">
                          <a:latin typeface="Calibri"/>
                          <a:ea typeface="Calibri"/>
                          <a:cs typeface="Arial"/>
                          <a:sym typeface="Wingdings"/>
                        </a:rPr>
                        <a:t></a:t>
                      </a:r>
                      <a:endParaRPr lang="en-US" sz="18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800" b="1">
                          <a:solidFill>
                            <a:srgbClr val="FF0000"/>
                          </a:solidFill>
                          <a:latin typeface="Calibri"/>
                          <a:ea typeface="Calibri"/>
                          <a:cs typeface="Arial"/>
                        </a:rPr>
                        <a:t>a</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800" b="1">
                          <a:solidFill>
                            <a:srgbClr val="FF0000"/>
                          </a:solidFill>
                          <a:latin typeface="Calibri"/>
                          <a:ea typeface="Calibri"/>
                          <a:cs typeface="Arial"/>
                        </a:rPr>
                        <a:t>b</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800" b="1" dirty="0">
                          <a:solidFill>
                            <a:srgbClr val="FF0000"/>
                          </a:solidFill>
                          <a:latin typeface="Calibri"/>
                          <a:ea typeface="Calibri"/>
                          <a:cs typeface="Arial"/>
                        </a:rPr>
                        <a:t>c</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81000">
                <a:tc>
                  <a:txBody>
                    <a:bodyPr/>
                    <a:lstStyle/>
                    <a:p>
                      <a:pPr marL="0" marR="0" algn="just">
                        <a:lnSpc>
                          <a:spcPct val="115000"/>
                        </a:lnSpc>
                        <a:spcBef>
                          <a:spcPts val="0"/>
                        </a:spcBef>
                        <a:spcAft>
                          <a:spcPts val="0"/>
                        </a:spcAft>
                      </a:pPr>
                      <a:r>
                        <a:rPr lang="en-US" sz="1800" b="1" dirty="0">
                          <a:solidFill>
                            <a:srgbClr val="FF0000"/>
                          </a:solidFill>
                          <a:latin typeface="Calibri"/>
                          <a:ea typeface="Calibri"/>
                          <a:cs typeface="Arial"/>
                        </a:rPr>
                        <a:t>A</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800">
                          <a:latin typeface="Calibri"/>
                          <a:ea typeface="Calibri"/>
                          <a:cs typeface="Arial"/>
                        </a:rPr>
                        <a:t>TP</a:t>
                      </a:r>
                      <a:r>
                        <a:rPr lang="en-US" sz="1800" baseline="-25000">
                          <a:latin typeface="Calibri"/>
                          <a:ea typeface="Calibri"/>
                          <a:cs typeface="Arial"/>
                        </a:rPr>
                        <a:t>aa</a:t>
                      </a:r>
                      <a:endParaRPr lang="en-US" sz="18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800">
                          <a:latin typeface="Calibri"/>
                          <a:ea typeface="Calibri"/>
                          <a:cs typeface="Arial"/>
                        </a:rPr>
                        <a:t>FN</a:t>
                      </a:r>
                      <a:r>
                        <a:rPr lang="en-US" sz="1800" baseline="-25000">
                          <a:latin typeface="Calibri"/>
                          <a:ea typeface="Calibri"/>
                          <a:cs typeface="Arial"/>
                        </a:rPr>
                        <a:t>ab</a:t>
                      </a:r>
                      <a:endParaRPr lang="en-US" sz="18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800" dirty="0" err="1">
                          <a:latin typeface="Calibri"/>
                          <a:ea typeface="Calibri"/>
                          <a:cs typeface="Arial"/>
                        </a:rPr>
                        <a:t>FN</a:t>
                      </a:r>
                      <a:r>
                        <a:rPr lang="en-US" sz="1800" baseline="-25000" dirty="0" err="1">
                          <a:latin typeface="Calibri"/>
                          <a:ea typeface="Calibri"/>
                          <a:cs typeface="Arial"/>
                        </a:rPr>
                        <a:t>ac</a:t>
                      </a:r>
                      <a:endParaRPr lang="en-US" sz="1800" dirty="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81000">
                <a:tc>
                  <a:txBody>
                    <a:bodyPr/>
                    <a:lstStyle/>
                    <a:p>
                      <a:pPr marL="0" marR="0" algn="just">
                        <a:lnSpc>
                          <a:spcPct val="115000"/>
                        </a:lnSpc>
                        <a:spcBef>
                          <a:spcPts val="0"/>
                        </a:spcBef>
                        <a:spcAft>
                          <a:spcPts val="0"/>
                        </a:spcAft>
                      </a:pPr>
                      <a:r>
                        <a:rPr lang="en-US" sz="1800" b="1" dirty="0">
                          <a:solidFill>
                            <a:srgbClr val="FF0000"/>
                          </a:solidFill>
                          <a:latin typeface="Calibri"/>
                          <a:ea typeface="Calibri"/>
                          <a:cs typeface="Arial"/>
                        </a:rPr>
                        <a:t>B</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800">
                          <a:latin typeface="Calibri"/>
                          <a:ea typeface="Calibri"/>
                          <a:cs typeface="Arial"/>
                        </a:rPr>
                        <a:t>FP</a:t>
                      </a:r>
                      <a:r>
                        <a:rPr lang="en-US" sz="1800" baseline="-25000">
                          <a:latin typeface="Calibri"/>
                          <a:ea typeface="Calibri"/>
                          <a:cs typeface="Arial"/>
                        </a:rPr>
                        <a:t>ab</a:t>
                      </a:r>
                      <a:endParaRPr lang="en-US" sz="18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800">
                          <a:latin typeface="Calibri"/>
                          <a:ea typeface="Calibri"/>
                          <a:cs typeface="Arial"/>
                        </a:rPr>
                        <a:t>TN</a:t>
                      </a:r>
                      <a:r>
                        <a:rPr lang="en-US" sz="1800" baseline="-25000">
                          <a:latin typeface="Calibri"/>
                          <a:ea typeface="Calibri"/>
                          <a:cs typeface="Arial"/>
                        </a:rPr>
                        <a:t>bb</a:t>
                      </a:r>
                      <a:endParaRPr lang="en-US" sz="18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800" b="1" i="1">
                          <a:latin typeface="Calibri"/>
                          <a:ea typeface="Calibri"/>
                          <a:cs typeface="Arial"/>
                        </a:rPr>
                        <a:t>FN</a:t>
                      </a:r>
                      <a:r>
                        <a:rPr lang="en-US" sz="1800" b="1" i="1" baseline="-25000">
                          <a:latin typeface="Calibri"/>
                          <a:ea typeface="Calibri"/>
                          <a:cs typeface="Arial"/>
                        </a:rPr>
                        <a:t>bc</a:t>
                      </a:r>
                      <a:endParaRPr lang="en-US" sz="18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81000">
                <a:tc>
                  <a:txBody>
                    <a:bodyPr/>
                    <a:lstStyle/>
                    <a:p>
                      <a:pPr marL="0" marR="0" algn="just">
                        <a:lnSpc>
                          <a:spcPct val="115000"/>
                        </a:lnSpc>
                        <a:spcBef>
                          <a:spcPts val="0"/>
                        </a:spcBef>
                        <a:spcAft>
                          <a:spcPts val="0"/>
                        </a:spcAft>
                      </a:pPr>
                      <a:r>
                        <a:rPr lang="en-US" sz="1800" b="1" dirty="0">
                          <a:solidFill>
                            <a:srgbClr val="FF0000"/>
                          </a:solidFill>
                          <a:latin typeface="Calibri"/>
                          <a:ea typeface="Calibri"/>
                          <a:cs typeface="Arial"/>
                        </a:rPr>
                        <a:t>C</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800">
                          <a:latin typeface="Calibri"/>
                          <a:ea typeface="Calibri"/>
                          <a:cs typeface="Arial"/>
                        </a:rPr>
                        <a:t>FP</a:t>
                      </a:r>
                      <a:r>
                        <a:rPr lang="en-US" sz="1800" baseline="-25000">
                          <a:latin typeface="Calibri"/>
                          <a:ea typeface="Calibri"/>
                          <a:cs typeface="Arial"/>
                        </a:rPr>
                        <a:t>ac</a:t>
                      </a:r>
                      <a:endParaRPr lang="en-US" sz="18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800" b="1" i="1">
                          <a:latin typeface="Calibri"/>
                          <a:ea typeface="Calibri"/>
                          <a:cs typeface="Arial"/>
                        </a:rPr>
                        <a:t>FN</a:t>
                      </a:r>
                      <a:r>
                        <a:rPr lang="en-US" sz="1800" b="1" i="1" baseline="-25000">
                          <a:latin typeface="Calibri"/>
                          <a:ea typeface="Calibri"/>
                          <a:cs typeface="Arial"/>
                        </a:rPr>
                        <a:t>cb</a:t>
                      </a:r>
                      <a:endParaRPr lang="en-US" sz="18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800" dirty="0" err="1">
                          <a:latin typeface="Calibri"/>
                          <a:ea typeface="Calibri"/>
                          <a:cs typeface="Arial"/>
                        </a:rPr>
                        <a:t>TN</a:t>
                      </a:r>
                      <a:r>
                        <a:rPr lang="en-US" sz="1800" baseline="-25000" dirty="0" err="1">
                          <a:latin typeface="Calibri"/>
                          <a:ea typeface="Calibri"/>
                          <a:cs typeface="Arial"/>
                        </a:rPr>
                        <a:t>cc</a:t>
                      </a:r>
                      <a:endParaRPr lang="en-US" sz="1800" dirty="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57200" y="609600"/>
            <a:ext cx="8229600" cy="914400"/>
          </a:xfrm>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r>
              <a:rPr lang="en-US" sz="2400" dirty="0" smtClean="0"/>
              <a:t>Evaluation aims at selecting the most appropriate learning schema for a specific problem</a:t>
            </a:r>
          </a:p>
          <a:p>
            <a:endParaRPr lang="en-US" sz="2400" dirty="0" smtClean="0"/>
          </a:p>
          <a:p>
            <a:endParaRPr lang="en-US" sz="2400" dirty="0" smtClean="0"/>
          </a:p>
          <a:p>
            <a:r>
              <a:rPr lang="en-US" sz="2400" dirty="0" smtClean="0"/>
              <a:t>We evaluate its ability to generalize</a:t>
            </a:r>
            <a:br>
              <a:rPr lang="en-US" sz="2400" dirty="0" smtClean="0"/>
            </a:br>
            <a:r>
              <a:rPr lang="en-US" sz="2400" dirty="0" smtClean="0"/>
              <a:t>what it has been learned from the</a:t>
            </a:r>
            <a:br>
              <a:rPr lang="en-US" sz="2400" dirty="0" smtClean="0"/>
            </a:br>
            <a:r>
              <a:rPr lang="en-US" sz="2400" dirty="0" smtClean="0"/>
              <a:t>training set on the new unseen</a:t>
            </a:r>
            <a:br>
              <a:rPr lang="en-US" sz="2400" dirty="0" smtClean="0"/>
            </a:br>
            <a:r>
              <a:rPr lang="en-US" sz="2400" dirty="0" smtClean="0"/>
              <a:t> instances </a:t>
            </a:r>
          </a:p>
          <a:p>
            <a:endParaRPr lang="en-US" dirty="0"/>
          </a:p>
        </p:txBody>
      </p:sp>
      <p:pic>
        <p:nvPicPr>
          <p:cNvPr id="4" name="Picture 3"/>
          <p:cNvPicPr/>
          <p:nvPr/>
        </p:nvPicPr>
        <p:blipFill>
          <a:blip r:embed="rId2" cstate="print">
            <a:clrChange>
              <a:clrFrom>
                <a:srgbClr val="FFFFFF"/>
              </a:clrFrom>
              <a:clrTo>
                <a:srgbClr val="FFFFFF">
                  <a:alpha val="0"/>
                </a:srgbClr>
              </a:clrTo>
            </a:clrChange>
          </a:blip>
          <a:srcRect l="24795" t="36837" r="25890"/>
          <a:stretch>
            <a:fillRect/>
          </a:stretch>
        </p:blipFill>
        <p:spPr bwMode="auto">
          <a:xfrm>
            <a:off x="5257800" y="3124200"/>
            <a:ext cx="3611440" cy="3429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57200" y="609600"/>
            <a:ext cx="8229600" cy="914400"/>
          </a:xfrm>
        </p:spPr>
        <p:txBody>
          <a:bodyPr/>
          <a:lstStyle/>
          <a:p>
            <a:r>
              <a:rPr lang="en-US" dirty="0" smtClean="0"/>
              <a:t>Multiclass classification </a:t>
            </a:r>
            <a:r>
              <a:rPr lang="en-US" sz="2800" dirty="0" smtClean="0"/>
              <a:t>(Cont’d)</a:t>
            </a:r>
            <a:endParaRPr lang="en-US" dirty="0"/>
          </a:p>
        </p:txBody>
      </p:sp>
      <p:sp>
        <p:nvSpPr>
          <p:cNvPr id="3" name="Content Placeholder 2"/>
          <p:cNvSpPr>
            <a:spLocks noGrp="1"/>
          </p:cNvSpPr>
          <p:nvPr>
            <p:ph idx="1"/>
          </p:nvPr>
        </p:nvSpPr>
        <p:spPr/>
        <p:txBody>
          <a:bodyPr>
            <a:normAutofit/>
          </a:bodyPr>
          <a:lstStyle/>
          <a:p>
            <a:r>
              <a:rPr lang="en-US" sz="2000" dirty="0" smtClean="0"/>
              <a:t>For example in three classes task {a , b , c} with the confusion matrix below, if we selected a to be the class of interest then</a:t>
            </a:r>
          </a:p>
          <a:p>
            <a:pPr>
              <a:buNone/>
            </a:pPr>
            <a:endParaRPr lang="en-US" sz="2000" dirty="0" smtClean="0"/>
          </a:p>
          <a:p>
            <a:endParaRPr lang="en-US" sz="2000" dirty="0" smtClean="0"/>
          </a:p>
          <a:p>
            <a:endParaRPr lang="en-US" sz="2000" dirty="0" smtClean="0"/>
          </a:p>
          <a:p>
            <a:endParaRPr lang="en-US" sz="2000" dirty="0" smtClean="0"/>
          </a:p>
          <a:p>
            <a:endParaRPr lang="en-US" sz="2000" dirty="0" smtClean="0"/>
          </a:p>
          <a:p>
            <a:endParaRPr lang="en-US" sz="2000" dirty="0" smtClean="0"/>
          </a:p>
          <a:p>
            <a:r>
              <a:rPr lang="en-US" sz="2000" dirty="0" smtClean="0"/>
              <a:t>Note that we don’t care about the values (</a:t>
            </a:r>
            <a:r>
              <a:rPr lang="en-US" sz="2000" dirty="0" err="1" smtClean="0"/>
              <a:t>FNcb</a:t>
            </a:r>
            <a:r>
              <a:rPr lang="en-US" sz="2000" dirty="0" smtClean="0"/>
              <a:t> &amp; </a:t>
            </a:r>
            <a:r>
              <a:rPr lang="en-US" sz="2000" dirty="0" err="1" smtClean="0"/>
              <a:t>FNbc</a:t>
            </a:r>
            <a:r>
              <a:rPr lang="en-US" sz="2000" dirty="0" smtClean="0"/>
              <a:t>) as we are considered with evaluating how the classifier is performing with class a, so the misclassifications between the other classes is out of our interest.</a:t>
            </a:r>
          </a:p>
          <a:p>
            <a:endParaRPr lang="en-US" sz="2800" dirty="0"/>
          </a:p>
        </p:txBody>
      </p:sp>
      <p:pic>
        <p:nvPicPr>
          <p:cNvPr id="5" name="Picture 1"/>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762000" y="2527299"/>
            <a:ext cx="3867150" cy="368301"/>
          </a:xfrm>
          <a:prstGeom prst="rect">
            <a:avLst/>
          </a:prstGeom>
          <a:noFill/>
        </p:spPr>
      </p:pic>
      <p:pic>
        <p:nvPicPr>
          <p:cNvPr id="6" name="Picture 5"/>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762000" y="3429000"/>
            <a:ext cx="4286250" cy="342900"/>
          </a:xfrm>
          <a:prstGeom prst="rect">
            <a:avLst/>
          </a:prstGeom>
          <a:noFill/>
        </p:spPr>
      </p:pic>
      <p:sp>
        <p:nvSpPr>
          <p:cNvPr id="3686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686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pSp>
        <p:nvGrpSpPr>
          <p:cNvPr id="11" name="Group 10"/>
          <p:cNvGrpSpPr/>
          <p:nvPr/>
        </p:nvGrpSpPr>
        <p:grpSpPr>
          <a:xfrm>
            <a:off x="762000" y="2971800"/>
            <a:ext cx="4572000" cy="381000"/>
            <a:chOff x="0" y="0"/>
            <a:chExt cx="2514600" cy="190500"/>
          </a:xfrm>
        </p:grpSpPr>
        <p:pic>
          <p:nvPicPr>
            <p:cNvPr id="36865" name="Picture 1"/>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0" y="0"/>
              <a:ext cx="2162175" cy="190500"/>
            </a:xfrm>
            <a:prstGeom prst="rect">
              <a:avLst/>
            </a:prstGeom>
            <a:noFill/>
          </p:spPr>
        </p:pic>
        <p:pic>
          <p:nvPicPr>
            <p:cNvPr id="36867" name="Picture 3"/>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2209800" y="0"/>
              <a:ext cx="304800" cy="190500"/>
            </a:xfrm>
            <a:prstGeom prst="rect">
              <a:avLst/>
            </a:prstGeom>
            <a:noFill/>
          </p:spPr>
        </p:pic>
      </p:grpSp>
      <p:sp>
        <p:nvSpPr>
          <p:cNvPr id="36870"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36869" name="Picture 5"/>
          <p:cNvPicPr>
            <a:picLocks noChangeAspect="1" noChangeArrowheads="1"/>
          </p:cNvPicPr>
          <p:nvPr/>
        </p:nvPicPr>
        <p:blipFill>
          <a:blip r:embed="rId6" cstate="print">
            <a:clrChange>
              <a:clrFrom>
                <a:srgbClr val="FFFFFF"/>
              </a:clrFrom>
              <a:clrTo>
                <a:srgbClr val="FFFFFF">
                  <a:alpha val="0"/>
                </a:srgbClr>
              </a:clrTo>
            </a:clrChange>
          </a:blip>
          <a:srcRect/>
          <a:stretch>
            <a:fillRect/>
          </a:stretch>
        </p:blipFill>
        <p:spPr bwMode="auto">
          <a:xfrm>
            <a:off x="762000" y="3962400"/>
            <a:ext cx="4457700" cy="342900"/>
          </a:xfrm>
          <a:prstGeom prst="rect">
            <a:avLst/>
          </a:prstGeom>
          <a:noFill/>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57200" y="609600"/>
            <a:ext cx="8229600" cy="914400"/>
          </a:xfrm>
        </p:spPr>
        <p:txBody>
          <a:bodyPr/>
          <a:lstStyle/>
          <a:p>
            <a:r>
              <a:rPr lang="en-US" dirty="0" smtClean="0"/>
              <a:t>Multiclass classification </a:t>
            </a:r>
            <a:r>
              <a:rPr lang="en-US" sz="2800" dirty="0" smtClean="0"/>
              <a:t>(Cont’d)</a:t>
            </a:r>
            <a:endParaRPr lang="en-US" dirty="0"/>
          </a:p>
        </p:txBody>
      </p:sp>
      <p:sp>
        <p:nvSpPr>
          <p:cNvPr id="3" name="Content Placeholder 2"/>
          <p:cNvSpPr>
            <a:spLocks noGrp="1"/>
          </p:cNvSpPr>
          <p:nvPr>
            <p:ph idx="1"/>
          </p:nvPr>
        </p:nvSpPr>
        <p:spPr/>
        <p:txBody>
          <a:bodyPr>
            <a:normAutofit/>
          </a:bodyPr>
          <a:lstStyle/>
          <a:p>
            <a:pPr lvl="0"/>
            <a:r>
              <a:rPr lang="en-US" sz="2400" dirty="0" smtClean="0"/>
              <a:t>To calculate overall model performance, we take their weighted average to evaluate the overall performance of the classifier.</a:t>
            </a:r>
          </a:p>
          <a:p>
            <a:pPr lvl="0"/>
            <a:endParaRPr lang="en-US" sz="2400" dirty="0" smtClean="0"/>
          </a:p>
          <a:p>
            <a:r>
              <a:rPr lang="en-US" sz="2400" dirty="0" smtClean="0"/>
              <a:t>Averaged per category (macro average) : </a:t>
            </a:r>
          </a:p>
          <a:p>
            <a:pPr lvl="1"/>
            <a:r>
              <a:rPr lang="en-US" sz="2000" dirty="0" smtClean="0"/>
              <a:t>Gives equal weight to each class, including rare ones</a:t>
            </a:r>
          </a:p>
          <a:p>
            <a:pPr lvl="1"/>
            <a:endParaRPr lang="en-US" sz="2000" dirty="0" smtClean="0"/>
          </a:p>
          <a:p>
            <a:pPr lvl="1"/>
            <a:endParaRPr lang="en-US" sz="2000" dirty="0" smtClean="0"/>
          </a:p>
          <a:p>
            <a:pPr lvl="1"/>
            <a:endParaRPr lang="en-US" sz="2000" dirty="0" smtClean="0"/>
          </a:p>
          <a:p>
            <a:endParaRPr lang="en-US" sz="2400" dirty="0"/>
          </a:p>
        </p:txBody>
      </p:sp>
      <p:sp>
        <p:nvSpPr>
          <p:cNvPr id="3584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35841" name="Picture 1"/>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838200" y="4267200"/>
            <a:ext cx="7742321" cy="742950"/>
          </a:xfrm>
          <a:prstGeom prst="rect">
            <a:avLst/>
          </a:prstGeom>
          <a:noFill/>
        </p:spPr>
      </p:pic>
      <p:sp>
        <p:nvSpPr>
          <p:cNvPr id="3584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35843" name="Picture 3"/>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687804" y="5334000"/>
            <a:ext cx="7922796" cy="685800"/>
          </a:xfrm>
          <a:prstGeom prst="rect">
            <a:avLst/>
          </a:prstGeom>
          <a:noFill/>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57200" y="609600"/>
            <a:ext cx="8229600" cy="914400"/>
          </a:xfrm>
        </p:spPr>
        <p:txBody>
          <a:bodyPr/>
          <a:lstStyle/>
          <a:p>
            <a:r>
              <a:rPr lang="en-US" dirty="0" smtClean="0"/>
              <a:t>Multiclass classification </a:t>
            </a:r>
            <a:r>
              <a:rPr lang="en-US" sz="2800" dirty="0" smtClean="0"/>
              <a:t>(Cont’d)</a:t>
            </a:r>
            <a:endParaRPr lang="en-US" dirty="0"/>
          </a:p>
        </p:txBody>
      </p:sp>
      <p:sp>
        <p:nvSpPr>
          <p:cNvPr id="3" name="Content Placeholder 2"/>
          <p:cNvSpPr>
            <a:spLocks noGrp="1"/>
          </p:cNvSpPr>
          <p:nvPr>
            <p:ph idx="1"/>
          </p:nvPr>
        </p:nvSpPr>
        <p:spPr/>
        <p:txBody>
          <a:bodyPr>
            <a:normAutofit/>
          </a:bodyPr>
          <a:lstStyle/>
          <a:p>
            <a:pPr algn="just"/>
            <a:r>
              <a:rPr lang="en-US" sz="2400" dirty="0" smtClean="0"/>
              <a:t>Micro Average:</a:t>
            </a:r>
          </a:p>
          <a:p>
            <a:pPr lvl="1" algn="just"/>
            <a:r>
              <a:rPr lang="en-US" sz="2000" dirty="0" smtClean="0"/>
              <a:t>Obtained from true positives (TP), false positives (FP), and false negatives (FN) for each class, and F-measure is the harmonic mean of micro-averaged precision and recall</a:t>
            </a:r>
          </a:p>
          <a:p>
            <a:pPr lvl="1" algn="just"/>
            <a:r>
              <a:rPr lang="en-US" sz="2000" dirty="0" smtClean="0"/>
              <a:t>Micro average gives equal weight to each sample regardless of its class. </a:t>
            </a:r>
          </a:p>
          <a:p>
            <a:pPr lvl="1" algn="just"/>
            <a:r>
              <a:rPr lang="en-US" sz="2000" dirty="0" smtClean="0"/>
              <a:t>They are dominated by those classes with the large number of samples.</a:t>
            </a:r>
          </a:p>
          <a:p>
            <a:pPr lvl="1" algn="just"/>
            <a:endParaRPr lang="en-US" sz="2000" dirty="0"/>
          </a:p>
        </p:txBody>
      </p:sp>
      <p:sp>
        <p:nvSpPr>
          <p:cNvPr id="3789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37889" name="Picture 1"/>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2286000" y="4391025"/>
            <a:ext cx="4008032" cy="790575"/>
          </a:xfrm>
          <a:prstGeom prst="rect">
            <a:avLst/>
          </a:prstGeom>
          <a:noFill/>
        </p:spPr>
      </p:pic>
      <p:sp>
        <p:nvSpPr>
          <p:cNvPr id="3789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37891" name="Picture 3"/>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1981200" y="5498166"/>
            <a:ext cx="4995973" cy="902634"/>
          </a:xfrm>
          <a:prstGeom prst="rect">
            <a:avLst/>
          </a:prstGeom>
          <a:noFill/>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57200" y="609600"/>
            <a:ext cx="8229600" cy="914400"/>
          </a:xfrm>
        </p:spPr>
        <p:txBody>
          <a:bodyPr>
            <a:normAutofit/>
          </a:bodyPr>
          <a:lstStyle/>
          <a:p>
            <a:r>
              <a:rPr lang="en-US" dirty="0" smtClean="0"/>
              <a:t>Example: Area under ROC</a:t>
            </a:r>
            <a:endParaRPr lang="en-US" dirty="0"/>
          </a:p>
        </p:txBody>
      </p:sp>
      <p:pic>
        <p:nvPicPr>
          <p:cNvPr id="54275" name="Picture 3"/>
          <p:cNvPicPr>
            <a:picLocks noChangeAspect="1" noChangeArrowheads="1"/>
          </p:cNvPicPr>
          <p:nvPr/>
        </p:nvPicPr>
        <p:blipFill>
          <a:blip r:embed="rId3" cstate="print"/>
          <a:srcRect/>
          <a:stretch>
            <a:fillRect/>
          </a:stretch>
        </p:blipFill>
        <p:spPr bwMode="auto">
          <a:xfrm>
            <a:off x="76200" y="2209800"/>
            <a:ext cx="8961120" cy="3200400"/>
          </a:xfrm>
          <a:prstGeom prst="rect">
            <a:avLst/>
          </a:prstGeom>
          <a:noFill/>
          <a:ln w="9525">
            <a:noFill/>
            <a:miter lim="800000"/>
            <a:headEnd/>
            <a:tailEnd/>
          </a:ln>
        </p:spPr>
      </p:pic>
      <p:graphicFrame>
        <p:nvGraphicFramePr>
          <p:cNvPr id="54276" name="Object 4"/>
          <p:cNvGraphicFramePr>
            <a:graphicFrameLocks noChangeAspect="1"/>
          </p:cNvGraphicFramePr>
          <p:nvPr/>
        </p:nvGraphicFramePr>
        <p:xfrm>
          <a:off x="7467600" y="838200"/>
          <a:ext cx="1066800" cy="852488"/>
        </p:xfrm>
        <a:graphic>
          <a:graphicData uri="http://schemas.openxmlformats.org/presentationml/2006/ole">
            <mc:AlternateContent xmlns:mc="http://schemas.openxmlformats.org/markup-compatibility/2006">
              <mc:Choice xmlns:v="urn:schemas-microsoft-com:vml" Requires="v">
                <p:oleObj spid="_x0000_s54281" name="Photo Editor Photo" r:id="rId4" imgW="1181265" imgH="942857" progId="">
                  <p:embed/>
                </p:oleObj>
              </mc:Choice>
              <mc:Fallback>
                <p:oleObj name="Photo Editor Photo" r:id="rId4" imgW="1181265" imgH="942857" progId="">
                  <p:embed/>
                  <p:pic>
                    <p:nvPicPr>
                      <p:cNvPr id="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467600" y="838200"/>
                        <a:ext cx="1066800" cy="852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3250" name="Picture 2"/>
          <p:cNvPicPr>
            <a:picLocks noChangeAspect="1" noChangeArrowheads="1"/>
          </p:cNvPicPr>
          <p:nvPr/>
        </p:nvPicPr>
        <p:blipFill>
          <a:blip r:embed="rId3" cstate="print"/>
          <a:srcRect/>
          <a:stretch>
            <a:fillRect/>
          </a:stretch>
        </p:blipFill>
        <p:spPr bwMode="auto">
          <a:xfrm>
            <a:off x="304800" y="2209800"/>
            <a:ext cx="8665730" cy="3248025"/>
          </a:xfrm>
          <a:prstGeom prst="rect">
            <a:avLst/>
          </a:prstGeom>
          <a:noFill/>
          <a:ln w="9525">
            <a:noFill/>
            <a:miter lim="800000"/>
            <a:headEnd/>
            <a:tailEnd/>
          </a:ln>
        </p:spPr>
      </p:pic>
      <p:sp>
        <p:nvSpPr>
          <p:cNvPr id="5" name="Title 1"/>
          <p:cNvSpPr>
            <a:spLocks noGrp="1"/>
          </p:cNvSpPr>
          <p:nvPr>
            <p:ph type="title" idx="4294967295"/>
          </p:nvPr>
        </p:nvSpPr>
        <p:spPr>
          <a:xfrm>
            <a:off x="457200" y="609600"/>
            <a:ext cx="8229600" cy="914400"/>
          </a:xfrm>
        </p:spPr>
        <p:txBody>
          <a:bodyPr/>
          <a:lstStyle/>
          <a:p>
            <a:r>
              <a:rPr lang="en-US" dirty="0" smtClean="0"/>
              <a:t>Example: F-Measure</a:t>
            </a:r>
            <a:endParaRPr lang="en-US" dirty="0"/>
          </a:p>
        </p:txBody>
      </p:sp>
      <p:graphicFrame>
        <p:nvGraphicFramePr>
          <p:cNvPr id="53251" name="Object 3"/>
          <p:cNvGraphicFramePr>
            <a:graphicFrameLocks noChangeAspect="1"/>
          </p:cNvGraphicFramePr>
          <p:nvPr/>
        </p:nvGraphicFramePr>
        <p:xfrm>
          <a:off x="7467600" y="838200"/>
          <a:ext cx="1066800" cy="852488"/>
        </p:xfrm>
        <a:graphic>
          <a:graphicData uri="http://schemas.openxmlformats.org/presentationml/2006/ole">
            <mc:AlternateContent xmlns:mc="http://schemas.openxmlformats.org/markup-compatibility/2006">
              <mc:Choice xmlns:v="urn:schemas-microsoft-com:vml" Requires="v">
                <p:oleObj spid="_x0000_s53256" name="Photo Editor Photo" r:id="rId4" imgW="1181265" imgH="942857" progId="">
                  <p:embed/>
                </p:oleObj>
              </mc:Choice>
              <mc:Fallback>
                <p:oleObj name="Photo Editor Photo" r:id="rId4" imgW="1181265" imgH="942857" progId="">
                  <p:embed/>
                  <p:pic>
                    <p:nvPicPr>
                      <p:cNvPr id="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467600" y="838200"/>
                        <a:ext cx="1066800" cy="852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09600" y="2743200"/>
            <a:ext cx="8229600" cy="914400"/>
          </a:xfrm>
        </p:spPr>
        <p:txBody>
          <a:bodyPr>
            <a:normAutofit/>
            <a:scene3d>
              <a:camera prst="orthographicFront"/>
              <a:lightRig rig="glow" dir="tl">
                <a:rot lat="0" lon="0" rev="5400000"/>
              </a:lightRig>
            </a:scene3d>
            <a:sp3d contourW="12700">
              <a:bevelT w="25400" h="25400"/>
              <a:contourClr>
                <a:schemeClr val="accent6">
                  <a:shade val="73000"/>
                </a:schemeClr>
              </a:contourClr>
            </a:sp3d>
          </a:bodyPr>
          <a:lstStyle/>
          <a:p>
            <a:r>
              <a:rPr lang="en-US" sz="5400" b="1" dirty="0" smtClean="0">
                <a:ln w="11430"/>
                <a:solidFill>
                  <a:schemeClr val="accent1">
                    <a:lumMod val="60000"/>
                    <a:lumOff val="40000"/>
                  </a:schemeClr>
                </a:solidFill>
                <a:effectLst>
                  <a:outerShdw blurRad="80000" dist="40000" dir="5040000" algn="tl">
                    <a:srgbClr val="000000">
                      <a:alpha val="30000"/>
                    </a:srgbClr>
                  </a:outerShdw>
                </a:effectLst>
              </a:rPr>
              <a:t>Thank you :-)</a:t>
            </a:r>
            <a:endParaRPr lang="en-US" sz="5400" b="1" dirty="0">
              <a:ln w="11430"/>
              <a:solidFill>
                <a:schemeClr val="accent1">
                  <a:lumMod val="60000"/>
                  <a:lumOff val="40000"/>
                </a:schemeClr>
              </a:solidFill>
              <a:effectLst>
                <a:outerShdw blurRad="80000" dist="40000" dir="5040000" algn="tl">
                  <a:srgbClr val="000000">
                    <a:alpha val="30000"/>
                  </a:srgbClr>
                </a:outerShdw>
              </a:effectLst>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57200" y="609600"/>
            <a:ext cx="8229600" cy="914400"/>
          </a:xfrm>
        </p:spPr>
        <p:txBody>
          <a:bodyPr>
            <a:normAutofit/>
          </a:bodyPr>
          <a:lstStyle/>
          <a:p>
            <a:r>
              <a:rPr lang="en-US" dirty="0" smtClean="0"/>
              <a:t>Evaluation Strategies</a:t>
            </a:r>
            <a:endParaRPr lang="en-US" dirty="0"/>
          </a:p>
        </p:txBody>
      </p:sp>
      <p:sp>
        <p:nvSpPr>
          <p:cNvPr id="3" name="Content Placeholder 2"/>
          <p:cNvSpPr>
            <a:spLocks noGrp="1"/>
          </p:cNvSpPr>
          <p:nvPr>
            <p:ph idx="1"/>
          </p:nvPr>
        </p:nvSpPr>
        <p:spPr/>
        <p:txBody>
          <a:bodyPr>
            <a:normAutofit/>
          </a:bodyPr>
          <a:lstStyle/>
          <a:p>
            <a:r>
              <a:rPr lang="en-US" sz="2000" dirty="0" smtClean="0"/>
              <a:t>Different strategies to split the dataset into training ,testing and validation sets.</a:t>
            </a:r>
          </a:p>
          <a:p>
            <a:endParaRPr lang="en-US" sz="2000" dirty="0" smtClean="0"/>
          </a:p>
          <a:p>
            <a:r>
              <a:rPr lang="en-US" sz="2000" dirty="0" smtClean="0"/>
              <a:t>Error on the training data is not a good indicator of performance on future data, </a:t>
            </a:r>
            <a:r>
              <a:rPr lang="en-US" sz="2000" b="1" i="1" dirty="0" smtClean="0">
                <a:solidFill>
                  <a:srgbClr val="FF0000"/>
                </a:solidFill>
              </a:rPr>
              <a:t>Why</a:t>
            </a:r>
            <a:r>
              <a:rPr lang="en-US" sz="2000" dirty="0" smtClean="0"/>
              <a:t>?  </a:t>
            </a:r>
          </a:p>
          <a:p>
            <a:pPr lvl="1"/>
            <a:r>
              <a:rPr lang="en-US" sz="2000" dirty="0" smtClean="0"/>
              <a:t>Because new data will probably </a:t>
            </a:r>
            <a:r>
              <a:rPr lang="en-US" sz="2000" b="1" dirty="0" smtClean="0"/>
              <a:t>not</a:t>
            </a:r>
            <a:r>
              <a:rPr lang="en-US" sz="2000" dirty="0" smtClean="0"/>
              <a:t> be </a:t>
            </a:r>
            <a:r>
              <a:rPr lang="en-US" sz="2000" b="1" i="1" dirty="0" smtClean="0"/>
              <a:t>exactly</a:t>
            </a:r>
            <a:r>
              <a:rPr lang="en-US" sz="2000" dirty="0" smtClean="0"/>
              <a:t> the same as the training data!</a:t>
            </a:r>
          </a:p>
          <a:p>
            <a:pPr lvl="1"/>
            <a:r>
              <a:rPr lang="en-US" sz="2000" dirty="0" smtClean="0"/>
              <a:t>The classifier might be fitting the training data too precisely (called </a:t>
            </a:r>
            <a:r>
              <a:rPr lang="en-US" sz="2000" b="1" i="1" dirty="0" smtClean="0"/>
              <a:t>Over-fitting</a:t>
            </a:r>
            <a:r>
              <a:rPr lang="en-US" sz="2000" dirty="0" smtClean="0"/>
              <a:t>)</a:t>
            </a:r>
          </a:p>
          <a:p>
            <a:endParaRPr lang="en-US" sz="2000" dirty="0"/>
          </a:p>
        </p:txBody>
      </p:sp>
      <p:pic>
        <p:nvPicPr>
          <p:cNvPr id="6146" name="Picture 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2133600" y="4572000"/>
            <a:ext cx="5561013" cy="195808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57200" y="609600"/>
            <a:ext cx="8229600" cy="914400"/>
          </a:xfrm>
        </p:spPr>
        <p:txBody>
          <a:bodyPr/>
          <a:lstStyle/>
          <a:p>
            <a:r>
              <a:rPr lang="en-US" dirty="0" smtClean="0"/>
              <a:t>Re-substitution </a:t>
            </a:r>
            <a:endParaRPr lang="en-US" dirty="0"/>
          </a:p>
        </p:txBody>
      </p:sp>
      <p:sp>
        <p:nvSpPr>
          <p:cNvPr id="3" name="Content Placeholder 2"/>
          <p:cNvSpPr>
            <a:spLocks noGrp="1"/>
          </p:cNvSpPr>
          <p:nvPr>
            <p:ph idx="1"/>
          </p:nvPr>
        </p:nvSpPr>
        <p:spPr/>
        <p:txBody>
          <a:bodyPr>
            <a:noAutofit/>
          </a:bodyPr>
          <a:lstStyle/>
          <a:p>
            <a:pPr algn="just"/>
            <a:r>
              <a:rPr lang="en-US" sz="2400" dirty="0" smtClean="0"/>
              <a:t>Testing the model using the dataset used in training it</a:t>
            </a:r>
          </a:p>
          <a:p>
            <a:pPr algn="just"/>
            <a:endParaRPr lang="en-US" sz="2400" dirty="0" smtClean="0"/>
          </a:p>
          <a:p>
            <a:pPr algn="just"/>
            <a:r>
              <a:rPr lang="en-US" sz="2400" dirty="0" smtClean="0"/>
              <a:t> Re-substitution error rate indicates only how good /bad are our results on the TRAINING data; expresses some  knowledge about the algorithm used.</a:t>
            </a:r>
          </a:p>
          <a:p>
            <a:pPr algn="just"/>
            <a:endParaRPr lang="en-US" sz="2400" dirty="0" smtClean="0"/>
          </a:p>
          <a:p>
            <a:pPr algn="just"/>
            <a:r>
              <a:rPr lang="en-US" sz="2400" dirty="0" smtClean="0"/>
              <a:t> The error on the training data is NOT a good indicator of performance on future data since it  does not measure any not yet seen data.</a:t>
            </a:r>
          </a:p>
          <a:p>
            <a:pPr algn="just"/>
            <a:endParaRPr lang="en-US" sz="24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57200" y="609600"/>
            <a:ext cx="8229600" cy="914400"/>
          </a:xfrm>
        </p:spPr>
        <p:txBody>
          <a:bodyPr/>
          <a:lstStyle/>
          <a:p>
            <a:r>
              <a:rPr lang="en-US" dirty="0" smtClean="0"/>
              <a:t>Leave one out</a:t>
            </a:r>
            <a:endParaRPr lang="en-US" dirty="0"/>
          </a:p>
        </p:txBody>
      </p:sp>
      <p:sp>
        <p:nvSpPr>
          <p:cNvPr id="3" name="Content Placeholder 2"/>
          <p:cNvSpPr>
            <a:spLocks noGrp="1"/>
          </p:cNvSpPr>
          <p:nvPr>
            <p:ph idx="1"/>
          </p:nvPr>
        </p:nvSpPr>
        <p:spPr/>
        <p:txBody>
          <a:bodyPr/>
          <a:lstStyle/>
          <a:p>
            <a:r>
              <a:rPr lang="en-US" dirty="0" smtClean="0"/>
              <a:t>leave one instance out and train the data using all the other instances</a:t>
            </a:r>
          </a:p>
          <a:p>
            <a:r>
              <a:rPr lang="en-US" dirty="0" smtClean="0"/>
              <a:t>Repeat that for all instances</a:t>
            </a:r>
          </a:p>
          <a:p>
            <a:r>
              <a:rPr lang="en-US" dirty="0" smtClean="0"/>
              <a:t>compute the mean error</a:t>
            </a:r>
            <a:endParaRPr lang="en-US" dirty="0"/>
          </a:p>
        </p:txBody>
      </p:sp>
      <p:pic>
        <p:nvPicPr>
          <p:cNvPr id="5121" name="Picture 1"/>
          <p:cNvPicPr>
            <a:picLocks noChangeAspect="1" noChangeArrowheads="1"/>
          </p:cNvPicPr>
          <p:nvPr/>
        </p:nvPicPr>
        <p:blipFill>
          <a:blip r:embed="rId2" cstate="print">
            <a:clrChange>
              <a:clrFrom>
                <a:srgbClr val="FEFEFE"/>
              </a:clrFrom>
              <a:clrTo>
                <a:srgbClr val="FEFEFE">
                  <a:alpha val="0"/>
                </a:srgbClr>
              </a:clrTo>
            </a:clrChange>
          </a:blip>
          <a:srcRect/>
          <a:stretch>
            <a:fillRect/>
          </a:stretch>
        </p:blipFill>
        <p:spPr bwMode="auto">
          <a:xfrm>
            <a:off x="1295400" y="3886200"/>
            <a:ext cx="6515100" cy="2590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57200" y="609600"/>
            <a:ext cx="8229600" cy="914400"/>
          </a:xfrm>
        </p:spPr>
        <p:txBody>
          <a:bodyPr/>
          <a:lstStyle/>
          <a:p>
            <a:r>
              <a:rPr lang="en-US" dirty="0" smtClean="0"/>
              <a:t>Hold out</a:t>
            </a:r>
            <a:endParaRPr lang="en-US" dirty="0"/>
          </a:p>
        </p:txBody>
      </p:sp>
      <p:sp>
        <p:nvSpPr>
          <p:cNvPr id="3" name="Content Placeholder 2"/>
          <p:cNvSpPr>
            <a:spLocks noGrp="1"/>
          </p:cNvSpPr>
          <p:nvPr>
            <p:ph idx="1"/>
          </p:nvPr>
        </p:nvSpPr>
        <p:spPr/>
        <p:txBody>
          <a:bodyPr>
            <a:noAutofit/>
          </a:bodyPr>
          <a:lstStyle/>
          <a:p>
            <a:r>
              <a:rPr lang="en-US" sz="2400" dirty="0" smtClean="0"/>
              <a:t>The dataset into two subsets use one of the training and the other for validation (In Large datasets)</a:t>
            </a:r>
          </a:p>
          <a:p>
            <a:endParaRPr lang="en-US" sz="2400" dirty="0" smtClean="0"/>
          </a:p>
          <a:p>
            <a:r>
              <a:rPr lang="en-US" sz="2400" dirty="0" smtClean="0"/>
              <a:t>Common practice is to </a:t>
            </a:r>
            <a:r>
              <a:rPr lang="en-US" sz="2400" b="1" dirty="0" smtClean="0"/>
              <a:t>train</a:t>
            </a:r>
            <a:r>
              <a:rPr lang="en-US" sz="2400" dirty="0" smtClean="0"/>
              <a:t> the classifiers using </a:t>
            </a:r>
            <a:r>
              <a:rPr lang="en-US" sz="2400" b="1" dirty="0" smtClean="0"/>
              <a:t>2 thirds </a:t>
            </a:r>
            <a:r>
              <a:rPr lang="en-US" sz="2400" dirty="0" smtClean="0"/>
              <a:t>of the dataset and </a:t>
            </a:r>
            <a:r>
              <a:rPr lang="en-US" sz="2400" b="1" dirty="0" smtClean="0"/>
              <a:t>test</a:t>
            </a:r>
            <a:r>
              <a:rPr lang="en-US" sz="2400" dirty="0" smtClean="0"/>
              <a:t> it using the </a:t>
            </a:r>
            <a:r>
              <a:rPr lang="en-US" sz="2400" b="1" dirty="0" smtClean="0"/>
              <a:t>unseen third</a:t>
            </a:r>
            <a:r>
              <a:rPr lang="en-US" sz="2400" dirty="0" smtClean="0"/>
              <a:t>.</a:t>
            </a:r>
          </a:p>
          <a:p>
            <a:endParaRPr lang="en-US" sz="2400" dirty="0" smtClean="0"/>
          </a:p>
          <a:p>
            <a:r>
              <a:rPr lang="en-US" sz="2400" b="1" i="1" dirty="0" smtClean="0"/>
              <a:t>Repeated holdout method</a:t>
            </a:r>
            <a:r>
              <a:rPr lang="en-US" sz="2400" dirty="0" smtClean="0"/>
              <a:t>: process repeated several times with different subsamples </a:t>
            </a:r>
          </a:p>
          <a:p>
            <a:endParaRPr lang="en-US" sz="2400" dirty="0" smtClean="0"/>
          </a:p>
          <a:p>
            <a:r>
              <a:rPr lang="en-US" sz="2400" dirty="0" smtClean="0"/>
              <a:t>error rates on the different iterations are averaged to give an overall error rate</a:t>
            </a:r>
          </a:p>
          <a:p>
            <a:endParaRPr lang="en-US" sz="2400" dirty="0" smtClean="0"/>
          </a:p>
          <a:p>
            <a:endParaRPr lang="en-US" sz="2400" dirty="0" smtClean="0"/>
          </a:p>
          <a:p>
            <a:endParaRPr lang="en-US" sz="24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57200" y="609600"/>
            <a:ext cx="8229600" cy="914400"/>
          </a:xfrm>
        </p:spPr>
        <p:txBody>
          <a:bodyPr>
            <a:normAutofit/>
          </a:bodyPr>
          <a:lstStyle/>
          <a:p>
            <a:r>
              <a:rPr lang="en-US" dirty="0" smtClean="0"/>
              <a:t>K-Fold Cross Validation</a:t>
            </a:r>
            <a:endParaRPr lang="en-US" dirty="0"/>
          </a:p>
        </p:txBody>
      </p:sp>
      <p:sp>
        <p:nvSpPr>
          <p:cNvPr id="3" name="Content Placeholder 2"/>
          <p:cNvSpPr>
            <a:spLocks noGrp="1"/>
          </p:cNvSpPr>
          <p:nvPr>
            <p:ph idx="1"/>
          </p:nvPr>
        </p:nvSpPr>
        <p:spPr/>
        <p:txBody>
          <a:bodyPr>
            <a:normAutofit fontScale="92500" lnSpcReduction="10000"/>
          </a:bodyPr>
          <a:lstStyle/>
          <a:p>
            <a:r>
              <a:rPr lang="en-US" sz="2400" dirty="0" smtClean="0"/>
              <a:t>Divide the data to k equal parts (folds), </a:t>
            </a:r>
          </a:p>
          <a:p>
            <a:endParaRPr lang="en-US" sz="2400" dirty="0" smtClean="0"/>
          </a:p>
          <a:p>
            <a:r>
              <a:rPr lang="en-US" sz="2400" dirty="0" smtClean="0"/>
              <a:t>One fold is used for testing while the others are used in training,</a:t>
            </a:r>
          </a:p>
          <a:p>
            <a:endParaRPr lang="en-US" sz="2400" dirty="0" smtClean="0"/>
          </a:p>
          <a:p>
            <a:r>
              <a:rPr lang="en-US" sz="2400" dirty="0" smtClean="0"/>
              <a:t>The process is repeated for all the folds and the accuracy is averaged.</a:t>
            </a:r>
          </a:p>
          <a:p>
            <a:endParaRPr lang="en-US" sz="2400" dirty="0" smtClean="0"/>
          </a:p>
          <a:p>
            <a:r>
              <a:rPr lang="en-US" sz="2400" dirty="0" smtClean="0"/>
              <a:t>10 folds are most </a:t>
            </a:r>
            <a:br>
              <a:rPr lang="en-US" sz="2400" dirty="0" smtClean="0"/>
            </a:br>
            <a:r>
              <a:rPr lang="en-US" sz="2400" dirty="0" smtClean="0"/>
              <a:t>commonly used</a:t>
            </a:r>
          </a:p>
          <a:p>
            <a:endParaRPr lang="en-US" sz="2400" dirty="0" smtClean="0"/>
          </a:p>
          <a:p>
            <a:r>
              <a:rPr lang="en-US" sz="2400" dirty="0" smtClean="0"/>
              <a:t>Even better, repeated </a:t>
            </a:r>
          </a:p>
          <a:p>
            <a:pPr>
              <a:buNone/>
            </a:pPr>
            <a:r>
              <a:rPr lang="en-US" sz="2400" dirty="0" smtClean="0"/>
              <a:t>Cross-validation</a:t>
            </a:r>
            <a:endParaRPr lang="en-US" sz="2400" dirty="0"/>
          </a:p>
        </p:txBody>
      </p:sp>
      <p:pic>
        <p:nvPicPr>
          <p:cNvPr id="4" name="Picture 3"/>
          <p:cNvPicPr/>
          <p:nvPr/>
        </p:nvPicPr>
        <p:blipFill>
          <a:blip r:embed="rId2" cstate="print">
            <a:clrChange>
              <a:clrFrom>
                <a:srgbClr val="FFFFFF"/>
              </a:clrFrom>
              <a:clrTo>
                <a:srgbClr val="FFFFFF">
                  <a:alpha val="0"/>
                </a:srgbClr>
              </a:clrTo>
            </a:clrChange>
          </a:blip>
          <a:srcRect r="5031"/>
          <a:stretch>
            <a:fillRect/>
          </a:stretch>
        </p:blipFill>
        <p:spPr bwMode="auto">
          <a:xfrm>
            <a:off x="3429000" y="3733800"/>
            <a:ext cx="5715000" cy="249701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57200" y="609600"/>
            <a:ext cx="8229600" cy="914400"/>
          </a:xfrm>
        </p:spPr>
        <p:txBody>
          <a:bodyPr>
            <a:normAutofit/>
          </a:bodyPr>
          <a:lstStyle/>
          <a:p>
            <a:r>
              <a:rPr lang="en-US" dirty="0" smtClean="0"/>
              <a:t>Bootstrap sampling</a:t>
            </a:r>
            <a:endParaRPr lang="en-US" dirty="0"/>
          </a:p>
        </p:txBody>
      </p:sp>
      <p:sp>
        <p:nvSpPr>
          <p:cNvPr id="3" name="Content Placeholder 2"/>
          <p:cNvSpPr>
            <a:spLocks noGrp="1"/>
          </p:cNvSpPr>
          <p:nvPr>
            <p:ph idx="1"/>
          </p:nvPr>
        </p:nvSpPr>
        <p:spPr/>
        <p:txBody>
          <a:bodyPr>
            <a:normAutofit/>
          </a:bodyPr>
          <a:lstStyle/>
          <a:p>
            <a:pPr algn="just"/>
            <a:r>
              <a:rPr lang="en-US" sz="2400" dirty="0" smtClean="0"/>
              <a:t>CV uses sampling without replacement</a:t>
            </a:r>
          </a:p>
          <a:p>
            <a:pPr lvl="1" algn="just"/>
            <a:r>
              <a:rPr lang="en-US" sz="1900" dirty="0" smtClean="0"/>
              <a:t>The same instance, once selected, can not be selected again for a particular training/test set</a:t>
            </a:r>
          </a:p>
          <a:p>
            <a:pPr lvl="1" algn="just"/>
            <a:endParaRPr lang="en-US" sz="2400" dirty="0" smtClean="0"/>
          </a:p>
          <a:p>
            <a:pPr algn="just"/>
            <a:r>
              <a:rPr lang="en-US" sz="2400" dirty="0" smtClean="0"/>
              <a:t>The bootstrap uses sampling with replacement to form the training set</a:t>
            </a:r>
          </a:p>
          <a:p>
            <a:pPr lvl="1"/>
            <a:r>
              <a:rPr lang="en-US" sz="1900" dirty="0" smtClean="0"/>
              <a:t>Sample a dataset of n instances n times with replacement to form a new dataset of n instances</a:t>
            </a:r>
          </a:p>
          <a:p>
            <a:pPr lvl="1"/>
            <a:r>
              <a:rPr lang="en-US" sz="1900" dirty="0" smtClean="0"/>
              <a:t>Use this data as the training set</a:t>
            </a:r>
          </a:p>
          <a:p>
            <a:pPr lvl="1"/>
            <a:r>
              <a:rPr lang="en-US" sz="1900" dirty="0" smtClean="0"/>
              <a:t>Use the instances from the original</a:t>
            </a:r>
            <a:br>
              <a:rPr lang="en-US" sz="1900" dirty="0" smtClean="0"/>
            </a:br>
            <a:r>
              <a:rPr lang="en-US" sz="1900" dirty="0" smtClean="0"/>
              <a:t>dataset that don’t occur in the new</a:t>
            </a:r>
            <a:br>
              <a:rPr lang="en-US" sz="1900" dirty="0" smtClean="0"/>
            </a:br>
            <a:r>
              <a:rPr lang="en-US" sz="1900" dirty="0" smtClean="0"/>
              <a:t>training set for testing</a:t>
            </a:r>
          </a:p>
          <a:p>
            <a:pPr algn="just"/>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Presentation_Theme">
  <a:themeElements>
    <a:clrScheme name="NU_DM2">
      <a:dk1>
        <a:sysClr val="windowText" lastClr="000000"/>
      </a:dk1>
      <a:lt1>
        <a:sysClr val="window" lastClr="FFFFFF"/>
      </a:lt1>
      <a:dk2>
        <a:srgbClr val="464653"/>
      </a:dk2>
      <a:lt2>
        <a:srgbClr val="DDE9EC"/>
      </a:lt2>
      <a:accent1>
        <a:srgbClr val="7030A0"/>
      </a:accent1>
      <a:accent2>
        <a:srgbClr val="C00000"/>
      </a:accent2>
      <a:accent3>
        <a:srgbClr val="D2DA7A"/>
      </a:accent3>
      <a:accent4>
        <a:srgbClr val="FADA7A"/>
      </a:accent4>
      <a:accent5>
        <a:srgbClr val="B88472"/>
      </a:accent5>
      <a:accent6>
        <a:srgbClr val="8E736A"/>
      </a:accent6>
      <a:hlink>
        <a:srgbClr val="504060"/>
      </a:hlink>
      <a:folHlink>
        <a:srgbClr val="6B56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Presentation_Theme</Template>
  <TotalTime>3624</TotalTime>
  <Words>1543</Words>
  <Application>Microsoft Office PowerPoint</Application>
  <PresentationFormat>On-screen Show (4:3)</PresentationFormat>
  <Paragraphs>279</Paragraphs>
  <Slides>35</Slides>
  <Notes>5</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35</vt:i4>
      </vt:variant>
    </vt:vector>
  </HeadingPairs>
  <TitlesOfParts>
    <vt:vector size="40" baseType="lpstr">
      <vt:lpstr>Arial</vt:lpstr>
      <vt:lpstr>Calibri</vt:lpstr>
      <vt:lpstr>Wingdings</vt:lpstr>
      <vt:lpstr>Presentation_Theme</vt:lpstr>
      <vt:lpstr>Photo Editor Photo</vt:lpstr>
      <vt:lpstr>Evaluating Classifiers</vt:lpstr>
      <vt:lpstr>Agenda</vt:lpstr>
      <vt:lpstr>Introduction</vt:lpstr>
      <vt:lpstr>Evaluation Strategies</vt:lpstr>
      <vt:lpstr>Re-substitution </vt:lpstr>
      <vt:lpstr>Leave one out</vt:lpstr>
      <vt:lpstr>Hold out</vt:lpstr>
      <vt:lpstr>K-Fold Cross Validation</vt:lpstr>
      <vt:lpstr>Bootstrap sampling</vt:lpstr>
      <vt:lpstr>Are Train/Test sets enough?</vt:lpstr>
      <vt:lpstr>Train, Validation, Test split</vt:lpstr>
      <vt:lpstr>Evaluation Metrics</vt:lpstr>
      <vt:lpstr>Binary classification Confusion Matrix</vt:lpstr>
      <vt:lpstr>Binary classification Confusion Matrix</vt:lpstr>
      <vt:lpstr>Sensitivity &amp; Specificity </vt:lpstr>
      <vt:lpstr>PowerPoint Presentation</vt:lpstr>
      <vt:lpstr>ROC Curves </vt:lpstr>
      <vt:lpstr>PowerPoint Presentation</vt:lpstr>
      <vt:lpstr>PowerPoint Presentation</vt:lpstr>
      <vt:lpstr>PowerPoint Presentation</vt:lpstr>
      <vt:lpstr>PowerPoint Presentation</vt:lpstr>
      <vt:lpstr>ROC curve (Cnt’d)</vt:lpstr>
      <vt:lpstr>ROC curve characteristics </vt:lpstr>
      <vt:lpstr>ROC curve (Cnt’d)</vt:lpstr>
      <vt:lpstr>Recall &amp; Precision</vt:lpstr>
      <vt:lpstr>F-measure</vt:lpstr>
      <vt:lpstr>PowerPoint Presentation</vt:lpstr>
      <vt:lpstr>Notes on Metrics</vt:lpstr>
      <vt:lpstr>Multiclass classification </vt:lpstr>
      <vt:lpstr>Multiclass classification (Cont’d)</vt:lpstr>
      <vt:lpstr>Multiclass classification (Cont’d)</vt:lpstr>
      <vt:lpstr>Multiclass classification (Cont’d)</vt:lpstr>
      <vt:lpstr>Example: Area under ROC</vt:lpstr>
      <vt:lpstr>Example: F-Measure</vt:lpstr>
      <vt:lpstr>Thank you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Esraa Ali</dc:creator>
  <cp:lastModifiedBy>Admin</cp:lastModifiedBy>
  <cp:revision>175</cp:revision>
  <dcterms:created xsi:type="dcterms:W3CDTF">2006-08-16T00:00:00Z</dcterms:created>
  <dcterms:modified xsi:type="dcterms:W3CDTF">2020-10-06T07:12:19Z</dcterms:modified>
</cp:coreProperties>
</file>