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434" r:id="rId3"/>
    <p:sldId id="474" r:id="rId4"/>
    <p:sldId id="475" r:id="rId5"/>
    <p:sldId id="476" r:id="rId6"/>
    <p:sldId id="477" r:id="rId7"/>
    <p:sldId id="283" r:id="rId8"/>
    <p:sldId id="420" r:id="rId9"/>
    <p:sldId id="428" r:id="rId10"/>
    <p:sldId id="429" r:id="rId11"/>
    <p:sldId id="430" r:id="rId12"/>
    <p:sldId id="362" r:id="rId13"/>
    <p:sldId id="348" r:id="rId14"/>
    <p:sldId id="341" r:id="rId15"/>
    <p:sldId id="343" r:id="rId16"/>
    <p:sldId id="342" r:id="rId17"/>
    <p:sldId id="344" r:id="rId18"/>
    <p:sldId id="457" r:id="rId19"/>
    <p:sldId id="346" r:id="rId20"/>
    <p:sldId id="349" r:id="rId21"/>
    <p:sldId id="350" r:id="rId22"/>
    <p:sldId id="347" r:id="rId23"/>
    <p:sldId id="351" r:id="rId24"/>
    <p:sldId id="459" r:id="rId25"/>
    <p:sldId id="462" r:id="rId26"/>
    <p:sldId id="463" r:id="rId27"/>
    <p:sldId id="465" r:id="rId28"/>
    <p:sldId id="464" r:id="rId29"/>
    <p:sldId id="473" r:id="rId30"/>
    <p:sldId id="469" r:id="rId31"/>
    <p:sldId id="471" r:id="rId32"/>
    <p:sldId id="472" r:id="rId33"/>
    <p:sldId id="403" r:id="rId34"/>
    <p:sldId id="364" r:id="rId35"/>
    <p:sldId id="451" r:id="rId36"/>
    <p:sldId id="366" r:id="rId37"/>
    <p:sldId id="271" r:id="rId38"/>
    <p:sldId id="376" r:id="rId39"/>
    <p:sldId id="372" r:id="rId40"/>
    <p:sldId id="373" r:id="rId41"/>
    <p:sldId id="396" r:id="rId42"/>
    <p:sldId id="397" r:id="rId43"/>
    <p:sldId id="398" r:id="rId44"/>
    <p:sldId id="274" r:id="rId45"/>
    <p:sldId id="275" r:id="rId46"/>
    <p:sldId id="409" r:id="rId47"/>
    <p:sldId id="277" r:id="rId48"/>
    <p:sldId id="377" r:id="rId49"/>
    <p:sldId id="329" r:id="rId50"/>
    <p:sldId id="399" r:id="rId51"/>
    <p:sldId id="410" r:id="rId52"/>
    <p:sldId id="412" r:id="rId53"/>
    <p:sldId id="413" r:id="rId54"/>
    <p:sldId id="414" r:id="rId55"/>
    <p:sldId id="415" r:id="rId56"/>
    <p:sldId id="408" r:id="rId57"/>
    <p:sldId id="418" r:id="rId58"/>
    <p:sldId id="383" r:id="rId59"/>
    <p:sldId id="406" r:id="rId60"/>
    <p:sldId id="416" r:id="rId61"/>
    <p:sldId id="417" r:id="rId62"/>
    <p:sldId id="425" r:id="rId63"/>
    <p:sldId id="460" r:id="rId64"/>
    <p:sldId id="461" r:id="rId65"/>
    <p:sldId id="389" r:id="rId66"/>
    <p:sldId id="437" r:id="rId67"/>
    <p:sldId id="445" r:id="rId68"/>
    <p:sldId id="438" r:id="rId69"/>
    <p:sldId id="443" r:id="rId70"/>
    <p:sldId id="448" r:id="rId71"/>
    <p:sldId id="449" r:id="rId72"/>
    <p:sldId id="444" r:id="rId73"/>
    <p:sldId id="442" r:id="rId74"/>
    <p:sldId id="439" r:id="rId75"/>
    <p:sldId id="446" r:id="rId76"/>
    <p:sldId id="454" r:id="rId77"/>
    <p:sldId id="458" r:id="rId78"/>
    <p:sldId id="452" r:id="rId79"/>
    <p:sldId id="453" r:id="rId80"/>
    <p:sldId id="390" r:id="rId81"/>
    <p:sldId id="299" r:id="rId82"/>
    <p:sldId id="303" r:id="rId83"/>
    <p:sldId id="300" r:id="rId84"/>
    <p:sldId id="301" r:id="rId85"/>
    <p:sldId id="302" r:id="rId86"/>
    <p:sldId id="304" r:id="rId87"/>
    <p:sldId id="339" r:id="rId88"/>
    <p:sldId id="450" r:id="rId8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A3F1FB"/>
    <a:srgbClr val="D12BAD"/>
    <a:srgbClr val="E9E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69FA40C-5853-4B0C-8D30-83A4E74B0738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1800EC1-727A-4C75-BBE2-9458E33D0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80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9B22F-BA61-410C-AAFE-E1A0C9401D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9B22F-BA61-410C-AAFE-E1A0C9401D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1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8C2BD-4F2F-416A-B6EC-3CDE73DD8A56}" type="slidenum">
              <a:rPr lang="en-US"/>
              <a:pPr/>
              <a:t>5</a:t>
            </a:fld>
            <a:endParaRPr lang="en-US"/>
          </a:p>
        </p:txBody>
      </p:sp>
      <p:sp>
        <p:nvSpPr>
          <p:cNvPr id="180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16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8C2BD-4F2F-416A-B6EC-3CDE73DD8A56}" type="slidenum">
              <a:rPr lang="en-US"/>
              <a:pPr/>
              <a:t>6</a:t>
            </a:fld>
            <a:endParaRPr lang="en-US"/>
          </a:p>
        </p:txBody>
      </p:sp>
      <p:sp>
        <p:nvSpPr>
          <p:cNvPr id="180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7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32B087-B7A0-4EB0-A365-54282B5B312D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02B9E-F35F-4175-82AC-0C905AF2D0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9507F1-7C8D-4152-B79A-9464838681C3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70991-2B34-4312-B6A7-6042AAC34F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684141-C494-40E2-9397-8CCAC2B0E313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25E6D-1183-4C22-838B-2B8F6C722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3885-29FB-4BBF-A204-8C57BC4EC90E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D2BD2-8299-45DA-B1FC-B036202A64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B08DFA-ADCA-4971-B1B3-A36A2E741F0E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FFBF2-9859-426E-8162-3A97DED10E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E53082-52FF-4161-9FBC-1840D57C9286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E7349-2BF4-4BAE-A3B6-423EACF3DF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E37EE-86D3-4FFC-9B50-FC30EB5335F3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BB93C0-7C90-4003-9D05-C8904B3653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6259F4-C9BC-45FE-96C5-C32B116287FB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E9C9-F4C4-4DCF-B411-75C15115A1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80128E-3075-4BCD-B083-25C3837F0A3C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F5087-2FCA-4260-888F-90B7120741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CB13B7-C592-4C02-81D3-12AA49BAFDF1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5F438B-1861-4853-A02D-DBC3AE584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0A30AE-8C89-4516-B533-B0F332C6D752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417FD23E-9C89-48BD-82BA-2E54E9A454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65CC1AE-717A-4577-92AA-70D6650494F6}" type="datetimeFigureOut">
              <a:rPr lang="en-US" smtClean="0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5CB88DA9-CA98-43A4-8092-560506BBDC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10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4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5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6.jp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7.jpg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8.jpg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11.jpg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12.jpg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9.jpg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14.jpg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2\image4.jpg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2\image6.jp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4" name="TextBox 32"/>
          <p:cNvSpPr txBox="1">
            <a:spLocks noChangeArrowheads="1"/>
          </p:cNvSpPr>
          <p:nvPr/>
        </p:nvSpPr>
        <p:spPr bwMode="auto">
          <a:xfrm>
            <a:off x="1219200" y="57150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4.0	5.0	6.0	</a:t>
            </a:r>
          </a:p>
        </p:txBody>
      </p:sp>
      <p:sp>
        <p:nvSpPr>
          <p:cNvPr id="15365" name="TextBox 34"/>
          <p:cNvSpPr txBox="1">
            <a:spLocks noChangeArrowheads="1"/>
          </p:cNvSpPr>
          <p:nvPr/>
        </p:nvSpPr>
        <p:spPr bwMode="auto">
          <a:xfrm rot="-5400000">
            <a:off x="-2520156" y="2062956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152400" y="1295400"/>
            <a:ext cx="4191000" cy="762000"/>
          </a:xfrm>
          <a:prstGeom prst="wedgeRoundRectCallout">
            <a:avLst>
              <a:gd name="adj1" fmla="val 74256"/>
              <a:gd name="adj2" fmla="val 41747"/>
              <a:gd name="adj3" fmla="val 16667"/>
            </a:avLst>
          </a:prstGeom>
          <a:noFill/>
          <a:ln>
            <a:solidFill>
              <a:srgbClr val="D12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Hypothesis: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Function for labeling examples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2667000" y="3048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1676400" y="3429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5370" name="TextBox 9"/>
          <p:cNvSpPr txBox="1">
            <a:spLocks noChangeArrowheads="1"/>
          </p:cNvSpPr>
          <p:nvPr/>
        </p:nvSpPr>
        <p:spPr bwMode="auto">
          <a:xfrm>
            <a:off x="1905000" y="4495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5371" name="TextBox 10"/>
          <p:cNvSpPr txBox="1">
            <a:spLocks noChangeArrowheads="1"/>
          </p:cNvSpPr>
          <p:nvPr/>
        </p:nvSpPr>
        <p:spPr bwMode="auto">
          <a:xfrm>
            <a:off x="3048000" y="4673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5372" name="TextBox 11"/>
          <p:cNvSpPr txBox="1">
            <a:spLocks noChangeArrowheads="1"/>
          </p:cNvSpPr>
          <p:nvPr/>
        </p:nvSpPr>
        <p:spPr bwMode="auto">
          <a:xfrm>
            <a:off x="3505200" y="3048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5373" name="TextBox 12"/>
          <p:cNvSpPr txBox="1">
            <a:spLocks noChangeArrowheads="1"/>
          </p:cNvSpPr>
          <p:nvPr/>
        </p:nvSpPr>
        <p:spPr bwMode="auto">
          <a:xfrm>
            <a:off x="3200400" y="2667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5374" name="TextBox 13"/>
          <p:cNvSpPr txBox="1">
            <a:spLocks noChangeArrowheads="1"/>
          </p:cNvSpPr>
          <p:nvPr/>
        </p:nvSpPr>
        <p:spPr bwMode="auto">
          <a:xfrm>
            <a:off x="3581400" y="39624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5375" name="TextBox 14"/>
          <p:cNvSpPr txBox="1">
            <a:spLocks noChangeArrowheads="1"/>
          </p:cNvSpPr>
          <p:nvPr/>
        </p:nvSpPr>
        <p:spPr bwMode="auto">
          <a:xfrm>
            <a:off x="3810000" y="4673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5376" name="TextBox 15"/>
          <p:cNvSpPr txBox="1">
            <a:spLocks noChangeArrowheads="1"/>
          </p:cNvSpPr>
          <p:nvPr/>
        </p:nvSpPr>
        <p:spPr bwMode="auto">
          <a:xfrm>
            <a:off x="4267200" y="3124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5377" name="TextBox 16"/>
          <p:cNvSpPr txBox="1">
            <a:spLocks noChangeArrowheads="1"/>
          </p:cNvSpPr>
          <p:nvPr/>
        </p:nvSpPr>
        <p:spPr bwMode="auto">
          <a:xfrm>
            <a:off x="4724400" y="3276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5378" name="TextBox 17"/>
          <p:cNvSpPr txBox="1">
            <a:spLocks noChangeArrowheads="1"/>
          </p:cNvSpPr>
          <p:nvPr/>
        </p:nvSpPr>
        <p:spPr bwMode="auto">
          <a:xfrm>
            <a:off x="4648200" y="4038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5379" name="TextBox 18"/>
          <p:cNvSpPr txBox="1">
            <a:spLocks noChangeArrowheads="1"/>
          </p:cNvSpPr>
          <p:nvPr/>
        </p:nvSpPr>
        <p:spPr bwMode="auto">
          <a:xfrm>
            <a:off x="4419600" y="47244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5380" name="TextBox 19"/>
          <p:cNvSpPr txBox="1">
            <a:spLocks noChangeArrowheads="1"/>
          </p:cNvSpPr>
          <p:nvPr/>
        </p:nvSpPr>
        <p:spPr bwMode="auto">
          <a:xfrm>
            <a:off x="5638800" y="4876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5381" name="TextBox 20"/>
          <p:cNvSpPr txBox="1">
            <a:spLocks noChangeArrowheads="1"/>
          </p:cNvSpPr>
          <p:nvPr/>
        </p:nvSpPr>
        <p:spPr bwMode="auto">
          <a:xfrm>
            <a:off x="5257800" y="3378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5382" name="TextBox 21"/>
          <p:cNvSpPr txBox="1">
            <a:spLocks noChangeArrowheads="1"/>
          </p:cNvSpPr>
          <p:nvPr/>
        </p:nvSpPr>
        <p:spPr bwMode="auto">
          <a:xfrm>
            <a:off x="2971800" y="3657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5383" name="TextBox 22"/>
          <p:cNvSpPr txBox="1">
            <a:spLocks noChangeArrowheads="1"/>
          </p:cNvSpPr>
          <p:nvPr/>
        </p:nvSpPr>
        <p:spPr bwMode="auto">
          <a:xfrm>
            <a:off x="5943600" y="4038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5384" name="TextBox 23"/>
          <p:cNvSpPr txBox="1">
            <a:spLocks noChangeArrowheads="1"/>
          </p:cNvSpPr>
          <p:nvPr/>
        </p:nvSpPr>
        <p:spPr bwMode="auto">
          <a:xfrm>
            <a:off x="5715000" y="28194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5385" name="TextBox 24"/>
          <p:cNvSpPr txBox="1">
            <a:spLocks noChangeArrowheads="1"/>
          </p:cNvSpPr>
          <p:nvPr/>
        </p:nvSpPr>
        <p:spPr bwMode="auto">
          <a:xfrm>
            <a:off x="2743200" y="3911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5386" name="TextBox 25"/>
          <p:cNvSpPr txBox="1">
            <a:spLocks noChangeArrowheads="1"/>
          </p:cNvSpPr>
          <p:nvPr/>
        </p:nvSpPr>
        <p:spPr bwMode="auto">
          <a:xfrm>
            <a:off x="4038600" y="4064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5387" name="TextBox 26"/>
          <p:cNvSpPr txBox="1">
            <a:spLocks noChangeArrowheads="1"/>
          </p:cNvSpPr>
          <p:nvPr/>
        </p:nvSpPr>
        <p:spPr bwMode="auto">
          <a:xfrm>
            <a:off x="4419600" y="2590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5388" name="TextBox 27"/>
          <p:cNvSpPr txBox="1">
            <a:spLocks noChangeArrowheads="1"/>
          </p:cNvSpPr>
          <p:nvPr/>
        </p:nvSpPr>
        <p:spPr bwMode="auto">
          <a:xfrm>
            <a:off x="1828800" y="2590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5389" name="TextBox 28"/>
          <p:cNvSpPr txBox="1">
            <a:spLocks noChangeArrowheads="1"/>
          </p:cNvSpPr>
          <p:nvPr/>
        </p:nvSpPr>
        <p:spPr bwMode="auto">
          <a:xfrm>
            <a:off x="5410200" y="4191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5390" name="TextBox 29"/>
          <p:cNvSpPr txBox="1">
            <a:spLocks noChangeArrowheads="1"/>
          </p:cNvSpPr>
          <p:nvPr/>
        </p:nvSpPr>
        <p:spPr bwMode="auto">
          <a:xfrm>
            <a:off x="6324600" y="3048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5391" name="TextBox 30"/>
          <p:cNvSpPr txBox="1">
            <a:spLocks noChangeArrowheads="1"/>
          </p:cNvSpPr>
          <p:nvPr/>
        </p:nvSpPr>
        <p:spPr bwMode="auto">
          <a:xfrm>
            <a:off x="6705600" y="4292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5392" name="TextBox 31"/>
          <p:cNvSpPr txBox="1">
            <a:spLocks noChangeArrowheads="1"/>
          </p:cNvSpPr>
          <p:nvPr/>
        </p:nvSpPr>
        <p:spPr bwMode="auto">
          <a:xfrm>
            <a:off x="5791200" y="3530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5393" name="TextBox 33"/>
          <p:cNvSpPr txBox="1">
            <a:spLocks noChangeArrowheads="1"/>
          </p:cNvSpPr>
          <p:nvPr/>
        </p:nvSpPr>
        <p:spPr bwMode="auto">
          <a:xfrm>
            <a:off x="4648200" y="2362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 flipH="1" flipV="1">
            <a:off x="2667000" y="3048000"/>
            <a:ext cx="3886200" cy="16002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410200" y="2590800"/>
            <a:ext cx="1143000" cy="381000"/>
          </a:xfrm>
          <a:prstGeom prst="round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Label: 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00400" y="2514600"/>
            <a:ext cx="1295400" cy="381000"/>
          </a:xfrm>
          <a:prstGeom prst="round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Label: </a:t>
            </a:r>
            <a:r>
              <a:rPr lang="en-US" sz="24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114800" y="3606800"/>
            <a:ext cx="533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Calibri" pitchFamily="34" charset="0"/>
              </a:rPr>
              <a:t>?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286000" y="26670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Calibri" pitchFamily="34" charset="0"/>
              </a:rPr>
              <a:t>?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324600" y="4643438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Calibri" pitchFamily="34" charset="0"/>
              </a:rPr>
              <a:t>?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572000" y="3759200"/>
            <a:ext cx="533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Calibri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2" grpId="0" animBg="1"/>
      <p:bldP spid="37" grpId="0"/>
      <p:bldP spid="39" grpId="0"/>
      <p:bldP spid="41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8" name="TextBox 32"/>
          <p:cNvSpPr txBox="1">
            <a:spLocks noChangeArrowheads="1"/>
          </p:cNvSpPr>
          <p:nvPr/>
        </p:nvSpPr>
        <p:spPr bwMode="auto">
          <a:xfrm>
            <a:off x="1219200" y="57150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4.0	5.0	6.0	</a:t>
            </a:r>
          </a:p>
        </p:txBody>
      </p:sp>
      <p:sp>
        <p:nvSpPr>
          <p:cNvPr id="16389" name="TextBox 34"/>
          <p:cNvSpPr txBox="1">
            <a:spLocks noChangeArrowheads="1"/>
          </p:cNvSpPr>
          <p:nvPr/>
        </p:nvSpPr>
        <p:spPr bwMode="auto">
          <a:xfrm rot="-5400000">
            <a:off x="-2520156" y="2062956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152400" y="1066800"/>
            <a:ext cx="4191000" cy="1143000"/>
          </a:xfrm>
          <a:prstGeom prst="wedgeRoundRectCallout">
            <a:avLst>
              <a:gd name="adj1" fmla="val 53586"/>
              <a:gd name="adj2" fmla="val 217537"/>
              <a:gd name="adj3" fmla="val 16667"/>
            </a:avLst>
          </a:prstGeom>
          <a:noFill/>
          <a:ln>
            <a:solidFill>
              <a:srgbClr val="D12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Hypothesis Space: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Set of legal hypotheses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2667000" y="3048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6393" name="TextBox 8"/>
          <p:cNvSpPr txBox="1">
            <a:spLocks noChangeArrowheads="1"/>
          </p:cNvSpPr>
          <p:nvPr/>
        </p:nvSpPr>
        <p:spPr bwMode="auto">
          <a:xfrm>
            <a:off x="1676400" y="3429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6394" name="TextBox 9"/>
          <p:cNvSpPr txBox="1">
            <a:spLocks noChangeArrowheads="1"/>
          </p:cNvSpPr>
          <p:nvPr/>
        </p:nvSpPr>
        <p:spPr bwMode="auto">
          <a:xfrm>
            <a:off x="1905000" y="4495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6395" name="TextBox 10"/>
          <p:cNvSpPr txBox="1">
            <a:spLocks noChangeArrowheads="1"/>
          </p:cNvSpPr>
          <p:nvPr/>
        </p:nvSpPr>
        <p:spPr bwMode="auto">
          <a:xfrm>
            <a:off x="3048000" y="4673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6396" name="TextBox 11"/>
          <p:cNvSpPr txBox="1">
            <a:spLocks noChangeArrowheads="1"/>
          </p:cNvSpPr>
          <p:nvPr/>
        </p:nvSpPr>
        <p:spPr bwMode="auto">
          <a:xfrm>
            <a:off x="3505200" y="3048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6397" name="TextBox 12"/>
          <p:cNvSpPr txBox="1">
            <a:spLocks noChangeArrowheads="1"/>
          </p:cNvSpPr>
          <p:nvPr/>
        </p:nvSpPr>
        <p:spPr bwMode="auto">
          <a:xfrm>
            <a:off x="3200400" y="2667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6398" name="TextBox 13"/>
          <p:cNvSpPr txBox="1">
            <a:spLocks noChangeArrowheads="1"/>
          </p:cNvSpPr>
          <p:nvPr/>
        </p:nvSpPr>
        <p:spPr bwMode="auto">
          <a:xfrm>
            <a:off x="3581400" y="39624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6399" name="TextBox 14"/>
          <p:cNvSpPr txBox="1">
            <a:spLocks noChangeArrowheads="1"/>
          </p:cNvSpPr>
          <p:nvPr/>
        </p:nvSpPr>
        <p:spPr bwMode="auto">
          <a:xfrm>
            <a:off x="3810000" y="4673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6400" name="TextBox 15"/>
          <p:cNvSpPr txBox="1">
            <a:spLocks noChangeArrowheads="1"/>
          </p:cNvSpPr>
          <p:nvPr/>
        </p:nvSpPr>
        <p:spPr bwMode="auto">
          <a:xfrm>
            <a:off x="4267200" y="3124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6401" name="TextBox 16"/>
          <p:cNvSpPr txBox="1">
            <a:spLocks noChangeArrowheads="1"/>
          </p:cNvSpPr>
          <p:nvPr/>
        </p:nvSpPr>
        <p:spPr bwMode="auto">
          <a:xfrm>
            <a:off x="4724400" y="3276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6402" name="TextBox 17"/>
          <p:cNvSpPr txBox="1">
            <a:spLocks noChangeArrowheads="1"/>
          </p:cNvSpPr>
          <p:nvPr/>
        </p:nvSpPr>
        <p:spPr bwMode="auto">
          <a:xfrm>
            <a:off x="4648200" y="4038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6403" name="TextBox 18"/>
          <p:cNvSpPr txBox="1">
            <a:spLocks noChangeArrowheads="1"/>
          </p:cNvSpPr>
          <p:nvPr/>
        </p:nvSpPr>
        <p:spPr bwMode="auto">
          <a:xfrm>
            <a:off x="4419600" y="47244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6404" name="TextBox 19"/>
          <p:cNvSpPr txBox="1">
            <a:spLocks noChangeArrowheads="1"/>
          </p:cNvSpPr>
          <p:nvPr/>
        </p:nvSpPr>
        <p:spPr bwMode="auto">
          <a:xfrm>
            <a:off x="5638800" y="4876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6405" name="TextBox 20"/>
          <p:cNvSpPr txBox="1">
            <a:spLocks noChangeArrowheads="1"/>
          </p:cNvSpPr>
          <p:nvPr/>
        </p:nvSpPr>
        <p:spPr bwMode="auto">
          <a:xfrm>
            <a:off x="5257800" y="3378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6406" name="TextBox 21"/>
          <p:cNvSpPr txBox="1">
            <a:spLocks noChangeArrowheads="1"/>
          </p:cNvSpPr>
          <p:nvPr/>
        </p:nvSpPr>
        <p:spPr bwMode="auto">
          <a:xfrm>
            <a:off x="2971800" y="3657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6407" name="TextBox 22"/>
          <p:cNvSpPr txBox="1">
            <a:spLocks noChangeArrowheads="1"/>
          </p:cNvSpPr>
          <p:nvPr/>
        </p:nvSpPr>
        <p:spPr bwMode="auto">
          <a:xfrm>
            <a:off x="5943600" y="4038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6408" name="TextBox 23"/>
          <p:cNvSpPr txBox="1">
            <a:spLocks noChangeArrowheads="1"/>
          </p:cNvSpPr>
          <p:nvPr/>
        </p:nvSpPr>
        <p:spPr bwMode="auto">
          <a:xfrm>
            <a:off x="5715000" y="28194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6409" name="TextBox 24"/>
          <p:cNvSpPr txBox="1">
            <a:spLocks noChangeArrowheads="1"/>
          </p:cNvSpPr>
          <p:nvPr/>
        </p:nvSpPr>
        <p:spPr bwMode="auto">
          <a:xfrm>
            <a:off x="2743200" y="3911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6410" name="TextBox 25"/>
          <p:cNvSpPr txBox="1">
            <a:spLocks noChangeArrowheads="1"/>
          </p:cNvSpPr>
          <p:nvPr/>
        </p:nvSpPr>
        <p:spPr bwMode="auto">
          <a:xfrm>
            <a:off x="4038600" y="4064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6411" name="TextBox 26"/>
          <p:cNvSpPr txBox="1">
            <a:spLocks noChangeArrowheads="1"/>
          </p:cNvSpPr>
          <p:nvPr/>
        </p:nvSpPr>
        <p:spPr bwMode="auto">
          <a:xfrm>
            <a:off x="4419600" y="2590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6412" name="TextBox 27"/>
          <p:cNvSpPr txBox="1">
            <a:spLocks noChangeArrowheads="1"/>
          </p:cNvSpPr>
          <p:nvPr/>
        </p:nvSpPr>
        <p:spPr bwMode="auto">
          <a:xfrm>
            <a:off x="1828800" y="2590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6413" name="TextBox 28"/>
          <p:cNvSpPr txBox="1">
            <a:spLocks noChangeArrowheads="1"/>
          </p:cNvSpPr>
          <p:nvPr/>
        </p:nvSpPr>
        <p:spPr bwMode="auto">
          <a:xfrm>
            <a:off x="5410200" y="4191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6414" name="TextBox 29"/>
          <p:cNvSpPr txBox="1">
            <a:spLocks noChangeArrowheads="1"/>
          </p:cNvSpPr>
          <p:nvPr/>
        </p:nvSpPr>
        <p:spPr bwMode="auto">
          <a:xfrm>
            <a:off x="6324600" y="3048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6415" name="TextBox 30"/>
          <p:cNvSpPr txBox="1">
            <a:spLocks noChangeArrowheads="1"/>
          </p:cNvSpPr>
          <p:nvPr/>
        </p:nvSpPr>
        <p:spPr bwMode="auto">
          <a:xfrm>
            <a:off x="6705600" y="4292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6416" name="TextBox 31"/>
          <p:cNvSpPr txBox="1">
            <a:spLocks noChangeArrowheads="1"/>
          </p:cNvSpPr>
          <p:nvPr/>
        </p:nvSpPr>
        <p:spPr bwMode="auto">
          <a:xfrm>
            <a:off x="5791200" y="3530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6417" name="TextBox 33"/>
          <p:cNvSpPr txBox="1">
            <a:spLocks noChangeArrowheads="1"/>
          </p:cNvSpPr>
          <p:nvPr/>
        </p:nvSpPr>
        <p:spPr bwMode="auto">
          <a:xfrm>
            <a:off x="4648200" y="2362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 flipH="1" flipV="1">
            <a:off x="2667000" y="3048000"/>
            <a:ext cx="3886200" cy="16002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V="1">
            <a:off x="2476500" y="2857500"/>
            <a:ext cx="3962400" cy="25146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124200" y="1981200"/>
            <a:ext cx="3886200" cy="35052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Given: &lt;x, f(x)&gt; for some unknown function f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Learn: A hypothesis H, that approximates f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Example Applications: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Disease diagnosis</a:t>
            </a:r>
            <a:endParaRPr lang="en-US" sz="2400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	x:     Properties of patient (e.g., symptoms, lab test results)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f(x): Predict disease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Automated steering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x:     Bitmap picture of road in front of car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f(x): Degrees to turn the steering wheel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Credit risk assessment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x:      Customer credit history and proposed purchase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f(x):  Approve purchase or not</a:t>
            </a:r>
            <a:endParaRPr lang="en-US" sz="16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CE10615B-6DCD-4D15-8C25-3324ED4C3E11}" type="slidenum">
              <a:rPr lang="en-US"/>
              <a:pPr algn="ctr">
                <a:defRPr/>
              </a:pPr>
              <a:t>13</a:t>
            </a:fld>
            <a:endParaRPr lang="en-US"/>
          </a:p>
        </p:txBody>
      </p:sp>
      <p:pic>
        <p:nvPicPr>
          <p:cNvPr id="18436" name="Picture 2" descr="E:\pedro\part1\image10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9C8BC823-5308-4648-843F-A244B31F160D}" type="slidenum">
              <a:rPr lang="en-US"/>
              <a:pPr algn="ctr">
                <a:defRPr/>
              </a:pPr>
              <a:t>14</a:t>
            </a:fld>
            <a:endParaRPr lang="en-US"/>
          </a:p>
        </p:txBody>
      </p:sp>
      <p:pic>
        <p:nvPicPr>
          <p:cNvPr id="19460" name="Picture 2" descr="E:\pedro\part1\image4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51A3CA09-684D-427D-9211-CA97C4CCD4B7}" type="slidenum">
              <a:rPr lang="en-US"/>
              <a:pPr algn="ctr">
                <a:defRPr/>
              </a:pPr>
              <a:t>15</a:t>
            </a:fld>
            <a:endParaRPr lang="en-US"/>
          </a:p>
        </p:txBody>
      </p:sp>
      <p:pic>
        <p:nvPicPr>
          <p:cNvPr id="20484" name="Picture 2" descr="E:\pedro\part1\image5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Inductive Bias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make assumptions</a:t>
            </a:r>
          </a:p>
          <a:p>
            <a:pPr lvl="1"/>
            <a:r>
              <a:rPr lang="en-US" dirty="0" smtClean="0"/>
              <a:t>Experience alone doesn’t allow us to make conclusions about unseen data instances</a:t>
            </a:r>
          </a:p>
          <a:p>
            <a:pPr lvl="1">
              <a:buFont typeface="Arial" charset="0"/>
              <a:buNone/>
            </a:pPr>
            <a:endParaRPr lang="en-US" dirty="0" smtClean="0"/>
          </a:p>
          <a:p>
            <a:r>
              <a:rPr lang="en-US" dirty="0" smtClean="0"/>
              <a:t>Two types of bias: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Restriction:</a:t>
            </a:r>
            <a:r>
              <a:rPr lang="en-US" dirty="0" smtClean="0"/>
              <a:t> Limit the hypothesis space </a:t>
            </a:r>
            <a:br>
              <a:rPr lang="en-US" dirty="0" smtClean="0"/>
            </a:br>
            <a:r>
              <a:rPr lang="en-US" dirty="0" smtClean="0"/>
              <a:t>(e.g., look at rules)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Preference: </a:t>
            </a:r>
            <a:r>
              <a:rPr lang="en-US" dirty="0" smtClean="0"/>
              <a:t>Impose ordering on hypothesis space (e.g., more general, consistent with data)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19200" y="5638800"/>
            <a:ext cx="6629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5D111D77-F9D1-4C52-866C-222175671612}" type="slidenum">
              <a:rPr lang="en-US"/>
              <a:pPr algn="ctr">
                <a:defRPr/>
              </a:pPr>
              <a:t>17</a:t>
            </a:fld>
            <a:endParaRPr lang="en-US"/>
          </a:p>
        </p:txBody>
      </p:sp>
      <p:pic>
        <p:nvPicPr>
          <p:cNvPr id="22532" name="Picture 2" descr="E:\pedro\part1\image6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1752600"/>
            <a:ext cx="2895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0117C80B-350B-484B-BC55-EDF36590D2CF}" type="slidenum">
              <a:rPr lang="en-US"/>
              <a:pPr algn="ctr">
                <a:defRPr/>
              </a:pPr>
              <a:t>18</a:t>
            </a:fld>
            <a:endParaRPr lang="en-US"/>
          </a:p>
        </p:txBody>
      </p:sp>
      <p:pic>
        <p:nvPicPr>
          <p:cNvPr id="23556" name="Picture 2" descr="E:\pedro\part1\image7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981200"/>
            <a:ext cx="2895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200400" y="5181600"/>
            <a:ext cx="1066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4791075"/>
            <a:ext cx="16764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x</a:t>
            </a:r>
            <a:r>
              <a:rPr lang="en-US" baseline="-25000">
                <a:latin typeface="Calibri" pitchFamily="34" charset="0"/>
              </a:rPr>
              <a:t>1</a:t>
            </a:r>
            <a:r>
              <a:rPr lang="en-US">
                <a:latin typeface="Calibri" pitchFamily="34" charset="0"/>
                <a:sym typeface="Symbol" pitchFamily="18" charset="2"/>
              </a:rPr>
              <a:t>  y</a:t>
            </a:r>
          </a:p>
          <a:p>
            <a:r>
              <a:rPr lang="en-US">
                <a:latin typeface="Calibri" pitchFamily="34" charset="0"/>
              </a:rPr>
              <a:t>x</a:t>
            </a:r>
            <a:r>
              <a:rPr lang="en-US" baseline="-25000">
                <a:latin typeface="Calibri" pitchFamily="34" charset="0"/>
              </a:rPr>
              <a:t>3</a:t>
            </a:r>
            <a:r>
              <a:rPr lang="en-US">
                <a:latin typeface="Calibri" pitchFamily="34" charset="0"/>
                <a:sym typeface="Symbol" pitchFamily="18" charset="2"/>
              </a:rPr>
              <a:t>  y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x</a:t>
            </a:r>
            <a:r>
              <a:rPr lang="en-US" baseline="-25000">
                <a:latin typeface="Calibri" pitchFamily="34" charset="0"/>
              </a:rPr>
              <a:t>4</a:t>
            </a:r>
            <a:r>
              <a:rPr lang="en-US">
                <a:latin typeface="Calibri" pitchFamily="34" charset="0"/>
                <a:sym typeface="Symbol" pitchFamily="18" charset="2"/>
              </a:rPr>
              <a:t>  y</a:t>
            </a:r>
            <a:endParaRPr lang="en-US">
              <a:latin typeface="Calibri" pitchFamily="34" charset="0"/>
            </a:endParaRPr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2667000" y="5253038"/>
            <a:ext cx="533400" cy="809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359EFA31-B683-4511-981E-223C7F5EEA08}" type="slidenum">
              <a:rPr lang="en-US"/>
              <a:pPr algn="ctr">
                <a:defRPr/>
              </a:pPr>
              <a:t>19</a:t>
            </a:fld>
            <a:endParaRPr lang="en-US"/>
          </a:p>
        </p:txBody>
      </p:sp>
      <p:pic>
        <p:nvPicPr>
          <p:cNvPr id="24580" name="Picture 2" descr="E:\pedro\part1\image8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</a:p>
          <a:p>
            <a:endParaRPr lang="en-US" dirty="0" smtClean="0"/>
          </a:p>
          <a:p>
            <a:r>
              <a:rPr lang="en-US" dirty="0" smtClean="0"/>
              <a:t>Inductive learning</a:t>
            </a:r>
          </a:p>
          <a:p>
            <a:endParaRPr lang="en-US" dirty="0" smtClean="0"/>
          </a:p>
          <a:p>
            <a:r>
              <a:rPr lang="en-US" dirty="0" smtClean="0"/>
              <a:t>Decision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8E76FC69-004E-4A7C-AA7D-A4AC5534A574}" type="slidenum">
              <a:rPr lang="en-US"/>
              <a:pPr algn="ctr">
                <a:defRPr/>
              </a:pPr>
              <a:t>20</a:t>
            </a:fld>
            <a:endParaRPr lang="en-US"/>
          </a:p>
        </p:txBody>
      </p:sp>
      <p:pic>
        <p:nvPicPr>
          <p:cNvPr id="25604" name="Picture 2" descr="E:\pedro\part1\image11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5606399C-DA95-41C4-AA1B-8E631DCA0D9E}" type="slidenum">
              <a:rPr lang="en-US"/>
              <a:pPr algn="ctr">
                <a:defRPr/>
              </a:pPr>
              <a:t>21</a:t>
            </a:fld>
            <a:endParaRPr lang="en-US"/>
          </a:p>
        </p:txBody>
      </p:sp>
      <p:pic>
        <p:nvPicPr>
          <p:cNvPr id="26628" name="Picture 2" descr="E:\pedro\part1\image12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E9CA1E6F-13FA-4C17-9C89-E8F06DB808AE}" type="slidenum">
              <a:rPr lang="en-US"/>
              <a:pPr algn="ctr">
                <a:defRPr/>
              </a:pPr>
              <a:t>22</a:t>
            </a:fld>
            <a:endParaRPr lang="en-US"/>
          </a:p>
        </p:txBody>
      </p:sp>
      <p:pic>
        <p:nvPicPr>
          <p:cNvPr id="27652" name="Picture 2" descr="E:\pedro\part1\image9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A448716C-D258-421C-9DE3-E8CB6860CE8C}" type="slidenum">
              <a:rPr lang="en-US"/>
              <a:pPr algn="ctr">
                <a:defRPr/>
              </a:pPr>
              <a:t>23</a:t>
            </a:fld>
            <a:endParaRPr lang="en-US"/>
          </a:p>
        </p:txBody>
      </p:sp>
      <p:pic>
        <p:nvPicPr>
          <p:cNvPr id="28676" name="Picture 2" descr="E:\pedro\part1\image14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700" name="TextBox 32"/>
          <p:cNvSpPr txBox="1">
            <a:spLocks noChangeArrowheads="1"/>
          </p:cNvSpPr>
          <p:nvPr/>
        </p:nvSpPr>
        <p:spPr bwMode="auto">
          <a:xfrm>
            <a:off x="1219200" y="57150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4.0	5.0	6.0	</a:t>
            </a:r>
          </a:p>
        </p:txBody>
      </p:sp>
      <p:sp>
        <p:nvSpPr>
          <p:cNvPr id="29701" name="TextBox 34"/>
          <p:cNvSpPr txBox="1">
            <a:spLocks noChangeArrowheads="1"/>
          </p:cNvSpPr>
          <p:nvPr/>
        </p:nvSpPr>
        <p:spPr bwMode="auto">
          <a:xfrm rot="-5400000">
            <a:off x="-2520156" y="2062956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2667000" y="3048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1676400" y="3429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29705" name="TextBox 9"/>
          <p:cNvSpPr txBox="1">
            <a:spLocks noChangeArrowheads="1"/>
          </p:cNvSpPr>
          <p:nvPr/>
        </p:nvSpPr>
        <p:spPr bwMode="auto">
          <a:xfrm>
            <a:off x="1905000" y="4495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29706" name="TextBox 10"/>
          <p:cNvSpPr txBox="1">
            <a:spLocks noChangeArrowheads="1"/>
          </p:cNvSpPr>
          <p:nvPr/>
        </p:nvSpPr>
        <p:spPr bwMode="auto">
          <a:xfrm>
            <a:off x="3048000" y="4673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29707" name="TextBox 11"/>
          <p:cNvSpPr txBox="1">
            <a:spLocks noChangeArrowheads="1"/>
          </p:cNvSpPr>
          <p:nvPr/>
        </p:nvSpPr>
        <p:spPr bwMode="auto">
          <a:xfrm>
            <a:off x="3505200" y="3048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29708" name="TextBox 12"/>
          <p:cNvSpPr txBox="1">
            <a:spLocks noChangeArrowheads="1"/>
          </p:cNvSpPr>
          <p:nvPr/>
        </p:nvSpPr>
        <p:spPr bwMode="auto">
          <a:xfrm>
            <a:off x="3200400" y="2667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29709" name="TextBox 13"/>
          <p:cNvSpPr txBox="1">
            <a:spLocks noChangeArrowheads="1"/>
          </p:cNvSpPr>
          <p:nvPr/>
        </p:nvSpPr>
        <p:spPr bwMode="auto">
          <a:xfrm>
            <a:off x="3581400" y="39624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29710" name="TextBox 14"/>
          <p:cNvSpPr txBox="1">
            <a:spLocks noChangeArrowheads="1"/>
          </p:cNvSpPr>
          <p:nvPr/>
        </p:nvSpPr>
        <p:spPr bwMode="auto">
          <a:xfrm>
            <a:off x="3810000" y="4673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29711" name="TextBox 15"/>
          <p:cNvSpPr txBox="1">
            <a:spLocks noChangeArrowheads="1"/>
          </p:cNvSpPr>
          <p:nvPr/>
        </p:nvSpPr>
        <p:spPr bwMode="auto">
          <a:xfrm>
            <a:off x="4267200" y="3124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29712" name="TextBox 16"/>
          <p:cNvSpPr txBox="1">
            <a:spLocks noChangeArrowheads="1"/>
          </p:cNvSpPr>
          <p:nvPr/>
        </p:nvSpPr>
        <p:spPr bwMode="auto">
          <a:xfrm>
            <a:off x="4724400" y="3276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29713" name="TextBox 17"/>
          <p:cNvSpPr txBox="1">
            <a:spLocks noChangeArrowheads="1"/>
          </p:cNvSpPr>
          <p:nvPr/>
        </p:nvSpPr>
        <p:spPr bwMode="auto">
          <a:xfrm>
            <a:off x="4648200" y="4038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29714" name="TextBox 18"/>
          <p:cNvSpPr txBox="1">
            <a:spLocks noChangeArrowheads="1"/>
          </p:cNvSpPr>
          <p:nvPr/>
        </p:nvSpPr>
        <p:spPr bwMode="auto">
          <a:xfrm>
            <a:off x="4419600" y="47244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29715" name="TextBox 19"/>
          <p:cNvSpPr txBox="1">
            <a:spLocks noChangeArrowheads="1"/>
          </p:cNvSpPr>
          <p:nvPr/>
        </p:nvSpPr>
        <p:spPr bwMode="auto">
          <a:xfrm>
            <a:off x="5638800" y="4876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29716" name="TextBox 20"/>
          <p:cNvSpPr txBox="1">
            <a:spLocks noChangeArrowheads="1"/>
          </p:cNvSpPr>
          <p:nvPr/>
        </p:nvSpPr>
        <p:spPr bwMode="auto">
          <a:xfrm>
            <a:off x="5257800" y="3378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29717" name="TextBox 21"/>
          <p:cNvSpPr txBox="1">
            <a:spLocks noChangeArrowheads="1"/>
          </p:cNvSpPr>
          <p:nvPr/>
        </p:nvSpPr>
        <p:spPr bwMode="auto">
          <a:xfrm>
            <a:off x="2971800" y="3657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29718" name="TextBox 22"/>
          <p:cNvSpPr txBox="1">
            <a:spLocks noChangeArrowheads="1"/>
          </p:cNvSpPr>
          <p:nvPr/>
        </p:nvSpPr>
        <p:spPr bwMode="auto">
          <a:xfrm>
            <a:off x="5943600" y="4038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29719" name="TextBox 23"/>
          <p:cNvSpPr txBox="1">
            <a:spLocks noChangeArrowheads="1"/>
          </p:cNvSpPr>
          <p:nvPr/>
        </p:nvSpPr>
        <p:spPr bwMode="auto">
          <a:xfrm>
            <a:off x="5715000" y="28194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29720" name="TextBox 24"/>
          <p:cNvSpPr txBox="1">
            <a:spLocks noChangeArrowheads="1"/>
          </p:cNvSpPr>
          <p:nvPr/>
        </p:nvSpPr>
        <p:spPr bwMode="auto">
          <a:xfrm>
            <a:off x="2743200" y="3911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29721" name="TextBox 25"/>
          <p:cNvSpPr txBox="1">
            <a:spLocks noChangeArrowheads="1"/>
          </p:cNvSpPr>
          <p:nvPr/>
        </p:nvSpPr>
        <p:spPr bwMode="auto">
          <a:xfrm>
            <a:off x="4038600" y="4064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29722" name="TextBox 26"/>
          <p:cNvSpPr txBox="1">
            <a:spLocks noChangeArrowheads="1"/>
          </p:cNvSpPr>
          <p:nvPr/>
        </p:nvSpPr>
        <p:spPr bwMode="auto">
          <a:xfrm>
            <a:off x="4419600" y="2590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29723" name="TextBox 27"/>
          <p:cNvSpPr txBox="1">
            <a:spLocks noChangeArrowheads="1"/>
          </p:cNvSpPr>
          <p:nvPr/>
        </p:nvSpPr>
        <p:spPr bwMode="auto">
          <a:xfrm>
            <a:off x="1828800" y="2590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29724" name="TextBox 28"/>
          <p:cNvSpPr txBox="1">
            <a:spLocks noChangeArrowheads="1"/>
          </p:cNvSpPr>
          <p:nvPr/>
        </p:nvSpPr>
        <p:spPr bwMode="auto">
          <a:xfrm>
            <a:off x="5410200" y="4191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29725" name="TextBox 29"/>
          <p:cNvSpPr txBox="1">
            <a:spLocks noChangeArrowheads="1"/>
          </p:cNvSpPr>
          <p:nvPr/>
        </p:nvSpPr>
        <p:spPr bwMode="auto">
          <a:xfrm>
            <a:off x="6324600" y="3048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29726" name="TextBox 30"/>
          <p:cNvSpPr txBox="1">
            <a:spLocks noChangeArrowheads="1"/>
          </p:cNvSpPr>
          <p:nvPr/>
        </p:nvSpPr>
        <p:spPr bwMode="auto">
          <a:xfrm>
            <a:off x="6705600" y="4292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29727" name="TextBox 31"/>
          <p:cNvSpPr txBox="1">
            <a:spLocks noChangeArrowheads="1"/>
          </p:cNvSpPr>
          <p:nvPr/>
        </p:nvSpPr>
        <p:spPr bwMode="auto">
          <a:xfrm>
            <a:off x="5791200" y="3530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29728" name="TextBox 33"/>
          <p:cNvSpPr txBox="1">
            <a:spLocks noChangeArrowheads="1"/>
          </p:cNvSpPr>
          <p:nvPr/>
        </p:nvSpPr>
        <p:spPr bwMode="auto">
          <a:xfrm>
            <a:off x="4648200" y="2362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 flipH="1" flipV="1">
            <a:off x="2667000" y="3048000"/>
            <a:ext cx="3886200" cy="16002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410200" y="2590800"/>
            <a:ext cx="1143000" cy="381000"/>
          </a:xfrm>
          <a:prstGeom prst="round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Label: 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00400" y="2514600"/>
            <a:ext cx="1295400" cy="381000"/>
          </a:xfrm>
          <a:prstGeom prst="round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Label: </a:t>
            </a:r>
            <a:r>
              <a:rPr lang="en-US" sz="2400" dirty="0">
                <a:solidFill>
                  <a:srgbClr val="00B050"/>
                </a:solidFill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24" name="TextBox 32"/>
          <p:cNvSpPr txBox="1">
            <a:spLocks noChangeArrowheads="1"/>
          </p:cNvSpPr>
          <p:nvPr/>
        </p:nvSpPr>
        <p:spPr bwMode="auto">
          <a:xfrm>
            <a:off x="1219200" y="57150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4.0	5.0	6.0	</a:t>
            </a:r>
          </a:p>
        </p:txBody>
      </p:sp>
      <p:sp>
        <p:nvSpPr>
          <p:cNvPr id="30725" name="TextBox 34"/>
          <p:cNvSpPr txBox="1">
            <a:spLocks noChangeArrowheads="1"/>
          </p:cNvSpPr>
          <p:nvPr/>
        </p:nvSpPr>
        <p:spPr bwMode="auto">
          <a:xfrm rot="-5400000">
            <a:off x="-2520156" y="2062956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rot="5400000" flipH="1" flipV="1">
            <a:off x="2667000" y="3048000"/>
            <a:ext cx="3886200" cy="16002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410200" y="2590800"/>
            <a:ext cx="1143000" cy="381000"/>
          </a:xfrm>
          <a:prstGeom prst="round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Label: 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00400" y="2514600"/>
            <a:ext cx="1295400" cy="381000"/>
          </a:xfrm>
          <a:prstGeom prst="round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Label: </a:t>
            </a:r>
            <a:r>
              <a:rPr lang="en-US" sz="24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114800" y="3606800"/>
            <a:ext cx="533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Calibri" pitchFamily="34" charset="0"/>
              </a:rPr>
              <a:t>?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286000" y="26670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Calibri" pitchFamily="34" charset="0"/>
              </a:rPr>
              <a:t>?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324600" y="4643438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Calibri" pitchFamily="34" charset="0"/>
              </a:rPr>
              <a:t>?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572000" y="3759200"/>
            <a:ext cx="533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Calibri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1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Lazy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748" name="TextBox 32"/>
          <p:cNvSpPr txBox="1">
            <a:spLocks noChangeArrowheads="1"/>
          </p:cNvSpPr>
          <p:nvPr/>
        </p:nvSpPr>
        <p:spPr bwMode="auto">
          <a:xfrm>
            <a:off x="1219200" y="57150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4.0	5.0	6.0	</a:t>
            </a:r>
          </a:p>
        </p:txBody>
      </p:sp>
      <p:sp>
        <p:nvSpPr>
          <p:cNvPr id="31749" name="TextBox 34"/>
          <p:cNvSpPr txBox="1">
            <a:spLocks noChangeArrowheads="1"/>
          </p:cNvSpPr>
          <p:nvPr/>
        </p:nvSpPr>
        <p:spPr bwMode="auto">
          <a:xfrm rot="-5400000">
            <a:off x="-2520156" y="2062956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2667000" y="3048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1752" name="TextBox 8"/>
          <p:cNvSpPr txBox="1">
            <a:spLocks noChangeArrowheads="1"/>
          </p:cNvSpPr>
          <p:nvPr/>
        </p:nvSpPr>
        <p:spPr bwMode="auto">
          <a:xfrm>
            <a:off x="1676400" y="3429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1753" name="TextBox 9"/>
          <p:cNvSpPr txBox="1">
            <a:spLocks noChangeArrowheads="1"/>
          </p:cNvSpPr>
          <p:nvPr/>
        </p:nvSpPr>
        <p:spPr bwMode="auto">
          <a:xfrm>
            <a:off x="1905000" y="4495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1754" name="TextBox 10"/>
          <p:cNvSpPr txBox="1">
            <a:spLocks noChangeArrowheads="1"/>
          </p:cNvSpPr>
          <p:nvPr/>
        </p:nvSpPr>
        <p:spPr bwMode="auto">
          <a:xfrm>
            <a:off x="3048000" y="4673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1755" name="TextBox 11"/>
          <p:cNvSpPr txBox="1">
            <a:spLocks noChangeArrowheads="1"/>
          </p:cNvSpPr>
          <p:nvPr/>
        </p:nvSpPr>
        <p:spPr bwMode="auto">
          <a:xfrm>
            <a:off x="3505200" y="3048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1756" name="TextBox 12"/>
          <p:cNvSpPr txBox="1">
            <a:spLocks noChangeArrowheads="1"/>
          </p:cNvSpPr>
          <p:nvPr/>
        </p:nvSpPr>
        <p:spPr bwMode="auto">
          <a:xfrm>
            <a:off x="3200400" y="2667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1757" name="TextBox 13"/>
          <p:cNvSpPr txBox="1">
            <a:spLocks noChangeArrowheads="1"/>
          </p:cNvSpPr>
          <p:nvPr/>
        </p:nvSpPr>
        <p:spPr bwMode="auto">
          <a:xfrm>
            <a:off x="3581400" y="39624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1758" name="TextBox 14"/>
          <p:cNvSpPr txBox="1">
            <a:spLocks noChangeArrowheads="1"/>
          </p:cNvSpPr>
          <p:nvPr/>
        </p:nvSpPr>
        <p:spPr bwMode="auto">
          <a:xfrm>
            <a:off x="3810000" y="4673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1759" name="TextBox 15"/>
          <p:cNvSpPr txBox="1">
            <a:spLocks noChangeArrowheads="1"/>
          </p:cNvSpPr>
          <p:nvPr/>
        </p:nvSpPr>
        <p:spPr bwMode="auto">
          <a:xfrm>
            <a:off x="4267200" y="3124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1760" name="TextBox 16"/>
          <p:cNvSpPr txBox="1">
            <a:spLocks noChangeArrowheads="1"/>
          </p:cNvSpPr>
          <p:nvPr/>
        </p:nvSpPr>
        <p:spPr bwMode="auto">
          <a:xfrm>
            <a:off x="4724400" y="3276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1761" name="TextBox 17"/>
          <p:cNvSpPr txBox="1">
            <a:spLocks noChangeArrowheads="1"/>
          </p:cNvSpPr>
          <p:nvPr/>
        </p:nvSpPr>
        <p:spPr bwMode="auto">
          <a:xfrm>
            <a:off x="4648200" y="4038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1762" name="TextBox 18"/>
          <p:cNvSpPr txBox="1">
            <a:spLocks noChangeArrowheads="1"/>
          </p:cNvSpPr>
          <p:nvPr/>
        </p:nvSpPr>
        <p:spPr bwMode="auto">
          <a:xfrm>
            <a:off x="4419600" y="47244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1763" name="TextBox 19"/>
          <p:cNvSpPr txBox="1">
            <a:spLocks noChangeArrowheads="1"/>
          </p:cNvSpPr>
          <p:nvPr/>
        </p:nvSpPr>
        <p:spPr bwMode="auto">
          <a:xfrm>
            <a:off x="5638800" y="4876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1764" name="TextBox 20"/>
          <p:cNvSpPr txBox="1">
            <a:spLocks noChangeArrowheads="1"/>
          </p:cNvSpPr>
          <p:nvPr/>
        </p:nvSpPr>
        <p:spPr bwMode="auto">
          <a:xfrm>
            <a:off x="5257800" y="3378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1765" name="TextBox 21"/>
          <p:cNvSpPr txBox="1">
            <a:spLocks noChangeArrowheads="1"/>
          </p:cNvSpPr>
          <p:nvPr/>
        </p:nvSpPr>
        <p:spPr bwMode="auto">
          <a:xfrm>
            <a:off x="2971800" y="3657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1766" name="TextBox 22"/>
          <p:cNvSpPr txBox="1">
            <a:spLocks noChangeArrowheads="1"/>
          </p:cNvSpPr>
          <p:nvPr/>
        </p:nvSpPr>
        <p:spPr bwMode="auto">
          <a:xfrm>
            <a:off x="5943600" y="4038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1767" name="TextBox 23"/>
          <p:cNvSpPr txBox="1">
            <a:spLocks noChangeArrowheads="1"/>
          </p:cNvSpPr>
          <p:nvPr/>
        </p:nvSpPr>
        <p:spPr bwMode="auto">
          <a:xfrm>
            <a:off x="5715000" y="28194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1768" name="TextBox 24"/>
          <p:cNvSpPr txBox="1">
            <a:spLocks noChangeArrowheads="1"/>
          </p:cNvSpPr>
          <p:nvPr/>
        </p:nvSpPr>
        <p:spPr bwMode="auto">
          <a:xfrm>
            <a:off x="2743200" y="3911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1769" name="TextBox 25"/>
          <p:cNvSpPr txBox="1">
            <a:spLocks noChangeArrowheads="1"/>
          </p:cNvSpPr>
          <p:nvPr/>
        </p:nvSpPr>
        <p:spPr bwMode="auto">
          <a:xfrm>
            <a:off x="4038600" y="4064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1770" name="TextBox 26"/>
          <p:cNvSpPr txBox="1">
            <a:spLocks noChangeArrowheads="1"/>
          </p:cNvSpPr>
          <p:nvPr/>
        </p:nvSpPr>
        <p:spPr bwMode="auto">
          <a:xfrm>
            <a:off x="4419600" y="2590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1771" name="TextBox 27"/>
          <p:cNvSpPr txBox="1">
            <a:spLocks noChangeArrowheads="1"/>
          </p:cNvSpPr>
          <p:nvPr/>
        </p:nvSpPr>
        <p:spPr bwMode="auto">
          <a:xfrm>
            <a:off x="1828800" y="2590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1772" name="TextBox 28"/>
          <p:cNvSpPr txBox="1">
            <a:spLocks noChangeArrowheads="1"/>
          </p:cNvSpPr>
          <p:nvPr/>
        </p:nvSpPr>
        <p:spPr bwMode="auto">
          <a:xfrm>
            <a:off x="5410200" y="4191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1773" name="TextBox 29"/>
          <p:cNvSpPr txBox="1">
            <a:spLocks noChangeArrowheads="1"/>
          </p:cNvSpPr>
          <p:nvPr/>
        </p:nvSpPr>
        <p:spPr bwMode="auto">
          <a:xfrm>
            <a:off x="6324600" y="3048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1774" name="TextBox 30"/>
          <p:cNvSpPr txBox="1">
            <a:spLocks noChangeArrowheads="1"/>
          </p:cNvSpPr>
          <p:nvPr/>
        </p:nvSpPr>
        <p:spPr bwMode="auto">
          <a:xfrm>
            <a:off x="6705600" y="4292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1775" name="TextBox 31"/>
          <p:cNvSpPr txBox="1">
            <a:spLocks noChangeArrowheads="1"/>
          </p:cNvSpPr>
          <p:nvPr/>
        </p:nvSpPr>
        <p:spPr bwMode="auto">
          <a:xfrm>
            <a:off x="5791200" y="3530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1776" name="TextBox 33"/>
          <p:cNvSpPr txBox="1">
            <a:spLocks noChangeArrowheads="1"/>
          </p:cNvSpPr>
          <p:nvPr/>
        </p:nvSpPr>
        <p:spPr bwMode="auto">
          <a:xfrm>
            <a:off x="4648200" y="2362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010400" y="3733800"/>
            <a:ext cx="1752600" cy="1066800"/>
          </a:xfrm>
          <a:prstGeom prst="roundRect">
            <a:avLst/>
          </a:prstGeom>
          <a:solidFill>
            <a:schemeClr val="bg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Label based on neighbors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114800" y="3606800"/>
            <a:ext cx="533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Calibri" pitchFamily="34" charset="0"/>
              </a:rPr>
              <a:t>?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286000" y="26670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Calibri" pitchFamily="34" charset="0"/>
              </a:rPr>
              <a:t>?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324600" y="4643438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Calibri" pitchFamily="34" charset="0"/>
              </a:rPr>
              <a:t>?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572000" y="3759200"/>
            <a:ext cx="533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Calibri" pitchFamily="34" charset="0"/>
              </a:rPr>
              <a:t>?</a:t>
            </a:r>
          </a:p>
        </p:txBody>
      </p:sp>
      <p:cxnSp>
        <p:nvCxnSpPr>
          <p:cNvPr id="45" name="Straight Connector 44"/>
          <p:cNvCxnSpPr>
            <a:endCxn id="41" idx="1"/>
          </p:cNvCxnSpPr>
          <p:nvPr/>
        </p:nvCxnSpPr>
        <p:spPr>
          <a:xfrm>
            <a:off x="5715000" y="4572000"/>
            <a:ext cx="609600" cy="303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6629400" y="4648200"/>
            <a:ext cx="2286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943600" y="5029200"/>
            <a:ext cx="45720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6057900" y="4457700"/>
            <a:ext cx="3810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7" grpId="0"/>
      <p:bldP spid="39" grpId="0"/>
      <p:bldP spid="41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Batch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772" name="TextBox 32"/>
          <p:cNvSpPr txBox="1">
            <a:spLocks noChangeArrowheads="1"/>
          </p:cNvSpPr>
          <p:nvPr/>
        </p:nvSpPr>
        <p:spPr bwMode="auto">
          <a:xfrm>
            <a:off x="1219200" y="57150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4.0	5.0	6.0	</a:t>
            </a:r>
          </a:p>
        </p:txBody>
      </p:sp>
      <p:sp>
        <p:nvSpPr>
          <p:cNvPr id="32773" name="TextBox 34"/>
          <p:cNvSpPr txBox="1">
            <a:spLocks noChangeArrowheads="1"/>
          </p:cNvSpPr>
          <p:nvPr/>
        </p:nvSpPr>
        <p:spPr bwMode="auto">
          <a:xfrm rot="-5400000">
            <a:off x="-2520156" y="2062956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Batch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796" name="TextBox 32"/>
          <p:cNvSpPr txBox="1">
            <a:spLocks noChangeArrowheads="1"/>
          </p:cNvSpPr>
          <p:nvPr/>
        </p:nvSpPr>
        <p:spPr bwMode="auto">
          <a:xfrm>
            <a:off x="1219200" y="57150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4.0	5.0	6.0	</a:t>
            </a:r>
          </a:p>
        </p:txBody>
      </p:sp>
      <p:sp>
        <p:nvSpPr>
          <p:cNvPr id="33797" name="TextBox 34"/>
          <p:cNvSpPr txBox="1">
            <a:spLocks noChangeArrowheads="1"/>
          </p:cNvSpPr>
          <p:nvPr/>
        </p:nvSpPr>
        <p:spPr bwMode="auto">
          <a:xfrm rot="-5400000">
            <a:off x="-2520156" y="2062956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799" name="TextBox 7"/>
          <p:cNvSpPr txBox="1">
            <a:spLocks noChangeArrowheads="1"/>
          </p:cNvSpPr>
          <p:nvPr/>
        </p:nvSpPr>
        <p:spPr bwMode="auto">
          <a:xfrm>
            <a:off x="2667000" y="3048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3800" name="TextBox 8"/>
          <p:cNvSpPr txBox="1">
            <a:spLocks noChangeArrowheads="1"/>
          </p:cNvSpPr>
          <p:nvPr/>
        </p:nvSpPr>
        <p:spPr bwMode="auto">
          <a:xfrm>
            <a:off x="1676400" y="3429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3801" name="TextBox 9"/>
          <p:cNvSpPr txBox="1">
            <a:spLocks noChangeArrowheads="1"/>
          </p:cNvSpPr>
          <p:nvPr/>
        </p:nvSpPr>
        <p:spPr bwMode="auto">
          <a:xfrm>
            <a:off x="1905000" y="4495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3802" name="TextBox 10"/>
          <p:cNvSpPr txBox="1">
            <a:spLocks noChangeArrowheads="1"/>
          </p:cNvSpPr>
          <p:nvPr/>
        </p:nvSpPr>
        <p:spPr bwMode="auto">
          <a:xfrm>
            <a:off x="3048000" y="4673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3803" name="TextBox 11"/>
          <p:cNvSpPr txBox="1">
            <a:spLocks noChangeArrowheads="1"/>
          </p:cNvSpPr>
          <p:nvPr/>
        </p:nvSpPr>
        <p:spPr bwMode="auto">
          <a:xfrm>
            <a:off x="3505200" y="3048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3804" name="TextBox 12"/>
          <p:cNvSpPr txBox="1">
            <a:spLocks noChangeArrowheads="1"/>
          </p:cNvSpPr>
          <p:nvPr/>
        </p:nvSpPr>
        <p:spPr bwMode="auto">
          <a:xfrm>
            <a:off x="3200400" y="2667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3805" name="TextBox 13"/>
          <p:cNvSpPr txBox="1">
            <a:spLocks noChangeArrowheads="1"/>
          </p:cNvSpPr>
          <p:nvPr/>
        </p:nvSpPr>
        <p:spPr bwMode="auto">
          <a:xfrm>
            <a:off x="3581400" y="39624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3806" name="TextBox 14"/>
          <p:cNvSpPr txBox="1">
            <a:spLocks noChangeArrowheads="1"/>
          </p:cNvSpPr>
          <p:nvPr/>
        </p:nvSpPr>
        <p:spPr bwMode="auto">
          <a:xfrm>
            <a:off x="3810000" y="4673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3807" name="TextBox 15"/>
          <p:cNvSpPr txBox="1">
            <a:spLocks noChangeArrowheads="1"/>
          </p:cNvSpPr>
          <p:nvPr/>
        </p:nvSpPr>
        <p:spPr bwMode="auto">
          <a:xfrm>
            <a:off x="4267200" y="3124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3808" name="TextBox 16"/>
          <p:cNvSpPr txBox="1">
            <a:spLocks noChangeArrowheads="1"/>
          </p:cNvSpPr>
          <p:nvPr/>
        </p:nvSpPr>
        <p:spPr bwMode="auto">
          <a:xfrm>
            <a:off x="4724400" y="3276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3809" name="TextBox 17"/>
          <p:cNvSpPr txBox="1">
            <a:spLocks noChangeArrowheads="1"/>
          </p:cNvSpPr>
          <p:nvPr/>
        </p:nvSpPr>
        <p:spPr bwMode="auto">
          <a:xfrm>
            <a:off x="4648200" y="4038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3810" name="TextBox 18"/>
          <p:cNvSpPr txBox="1">
            <a:spLocks noChangeArrowheads="1"/>
          </p:cNvSpPr>
          <p:nvPr/>
        </p:nvSpPr>
        <p:spPr bwMode="auto">
          <a:xfrm>
            <a:off x="4419600" y="47244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3811" name="TextBox 19"/>
          <p:cNvSpPr txBox="1">
            <a:spLocks noChangeArrowheads="1"/>
          </p:cNvSpPr>
          <p:nvPr/>
        </p:nvSpPr>
        <p:spPr bwMode="auto">
          <a:xfrm>
            <a:off x="5638800" y="4876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3812" name="TextBox 20"/>
          <p:cNvSpPr txBox="1">
            <a:spLocks noChangeArrowheads="1"/>
          </p:cNvSpPr>
          <p:nvPr/>
        </p:nvSpPr>
        <p:spPr bwMode="auto">
          <a:xfrm>
            <a:off x="5257800" y="3378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3813" name="TextBox 21"/>
          <p:cNvSpPr txBox="1">
            <a:spLocks noChangeArrowheads="1"/>
          </p:cNvSpPr>
          <p:nvPr/>
        </p:nvSpPr>
        <p:spPr bwMode="auto">
          <a:xfrm>
            <a:off x="2971800" y="3657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3814" name="TextBox 22"/>
          <p:cNvSpPr txBox="1">
            <a:spLocks noChangeArrowheads="1"/>
          </p:cNvSpPr>
          <p:nvPr/>
        </p:nvSpPr>
        <p:spPr bwMode="auto">
          <a:xfrm>
            <a:off x="5943600" y="4038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3815" name="TextBox 23"/>
          <p:cNvSpPr txBox="1">
            <a:spLocks noChangeArrowheads="1"/>
          </p:cNvSpPr>
          <p:nvPr/>
        </p:nvSpPr>
        <p:spPr bwMode="auto">
          <a:xfrm>
            <a:off x="5715000" y="28194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3816" name="TextBox 24"/>
          <p:cNvSpPr txBox="1">
            <a:spLocks noChangeArrowheads="1"/>
          </p:cNvSpPr>
          <p:nvPr/>
        </p:nvSpPr>
        <p:spPr bwMode="auto">
          <a:xfrm>
            <a:off x="2743200" y="3911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3817" name="TextBox 25"/>
          <p:cNvSpPr txBox="1">
            <a:spLocks noChangeArrowheads="1"/>
          </p:cNvSpPr>
          <p:nvPr/>
        </p:nvSpPr>
        <p:spPr bwMode="auto">
          <a:xfrm>
            <a:off x="4038600" y="4064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3818" name="TextBox 26"/>
          <p:cNvSpPr txBox="1">
            <a:spLocks noChangeArrowheads="1"/>
          </p:cNvSpPr>
          <p:nvPr/>
        </p:nvSpPr>
        <p:spPr bwMode="auto">
          <a:xfrm>
            <a:off x="4419600" y="2590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3819" name="TextBox 27"/>
          <p:cNvSpPr txBox="1">
            <a:spLocks noChangeArrowheads="1"/>
          </p:cNvSpPr>
          <p:nvPr/>
        </p:nvSpPr>
        <p:spPr bwMode="auto">
          <a:xfrm>
            <a:off x="1828800" y="2590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3820" name="TextBox 28"/>
          <p:cNvSpPr txBox="1">
            <a:spLocks noChangeArrowheads="1"/>
          </p:cNvSpPr>
          <p:nvPr/>
        </p:nvSpPr>
        <p:spPr bwMode="auto">
          <a:xfrm>
            <a:off x="5410200" y="4191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3821" name="TextBox 29"/>
          <p:cNvSpPr txBox="1">
            <a:spLocks noChangeArrowheads="1"/>
          </p:cNvSpPr>
          <p:nvPr/>
        </p:nvSpPr>
        <p:spPr bwMode="auto">
          <a:xfrm>
            <a:off x="6324600" y="3048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3822" name="TextBox 30"/>
          <p:cNvSpPr txBox="1">
            <a:spLocks noChangeArrowheads="1"/>
          </p:cNvSpPr>
          <p:nvPr/>
        </p:nvSpPr>
        <p:spPr bwMode="auto">
          <a:xfrm>
            <a:off x="6705600" y="4292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3823" name="TextBox 31"/>
          <p:cNvSpPr txBox="1">
            <a:spLocks noChangeArrowheads="1"/>
          </p:cNvSpPr>
          <p:nvPr/>
        </p:nvSpPr>
        <p:spPr bwMode="auto">
          <a:xfrm>
            <a:off x="5791200" y="3530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33824" name="TextBox 33"/>
          <p:cNvSpPr txBox="1">
            <a:spLocks noChangeArrowheads="1"/>
          </p:cNvSpPr>
          <p:nvPr/>
        </p:nvSpPr>
        <p:spPr bwMode="auto">
          <a:xfrm>
            <a:off x="4648200" y="2362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 flipH="1" flipV="1">
            <a:off x="2667000" y="3048000"/>
            <a:ext cx="3886200" cy="16002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410200" y="2590800"/>
            <a:ext cx="1143000" cy="381000"/>
          </a:xfrm>
          <a:prstGeom prst="round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Label: 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00400" y="2514600"/>
            <a:ext cx="1295400" cy="381000"/>
          </a:xfrm>
          <a:prstGeom prst="round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Label: </a:t>
            </a:r>
            <a:r>
              <a:rPr lang="en-US" sz="2400" dirty="0">
                <a:solidFill>
                  <a:srgbClr val="00B050"/>
                </a:solidFill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820" name="TextBox 32"/>
          <p:cNvSpPr txBox="1">
            <a:spLocks noChangeArrowheads="1"/>
          </p:cNvSpPr>
          <p:nvPr/>
        </p:nvSpPr>
        <p:spPr bwMode="auto">
          <a:xfrm>
            <a:off x="1219200" y="57150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4.0	5.0	6.0	</a:t>
            </a:r>
          </a:p>
        </p:txBody>
      </p:sp>
      <p:sp>
        <p:nvSpPr>
          <p:cNvPr id="34821" name="TextBox 34"/>
          <p:cNvSpPr txBox="1">
            <a:spLocks noChangeArrowheads="1"/>
          </p:cNvSpPr>
          <p:nvPr/>
        </p:nvSpPr>
        <p:spPr bwMode="auto">
          <a:xfrm rot="-5400000">
            <a:off x="-2520156" y="2062956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ultimate goal is to do as well as possible on new, unseen data (a </a:t>
            </a:r>
            <a:r>
              <a:rPr lang="en-US" sz="22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set</a:t>
            </a:r>
            <a:r>
              <a:rPr lang="en-US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2200" dirty="0" smtClean="0"/>
              <a:t>, but w</a:t>
            </a:r>
            <a:r>
              <a:rPr lang="en-US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only have access to labels (“ground truth”) for the training set</a:t>
            </a:r>
          </a:p>
          <a:p>
            <a:r>
              <a:rPr lang="en-US" sz="2200" dirty="0" smtClean="0"/>
              <a:t>What makes generalization possible?</a:t>
            </a:r>
          </a:p>
          <a:p>
            <a:endParaRPr lang="en-US" sz="2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200" b="1" dirty="0" smtClean="0"/>
              <a:t>Inductive bias: </a:t>
            </a:r>
            <a:r>
              <a:rPr lang="en-US" sz="2200" dirty="0" smtClean="0"/>
              <a:t>set of assumptions a learner uses to predict the target value for previously unseen inputs</a:t>
            </a:r>
          </a:p>
          <a:p>
            <a:pPr lvl="1"/>
            <a:r>
              <a:rPr lang="en-US" sz="2200" dirty="0" smtClean="0"/>
              <a:t>This is the same as modeling or choosing a target hypothesis class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Types of inductive bias</a:t>
            </a:r>
          </a:p>
          <a:p>
            <a:pPr lvl="1"/>
            <a:r>
              <a:rPr lang="en-US" sz="2200" dirty="0" smtClean="0"/>
              <a:t>Occam’s razor</a:t>
            </a:r>
          </a:p>
          <a:p>
            <a:pPr lvl="1"/>
            <a:r>
              <a:rPr lang="en-US" sz="2200" dirty="0" smtClean="0"/>
              <a:t>Similarity/continuity bias: similar inputs should have similar outputs</a:t>
            </a:r>
          </a:p>
          <a:p>
            <a:pPr lvl="1"/>
            <a:r>
              <a:rPr lang="en-US" sz="220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844" name="TextBox 32"/>
          <p:cNvSpPr txBox="1">
            <a:spLocks noChangeArrowheads="1"/>
          </p:cNvSpPr>
          <p:nvPr/>
        </p:nvSpPr>
        <p:spPr bwMode="auto">
          <a:xfrm>
            <a:off x="1219200" y="57150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4.0	5.0	6.0	</a:t>
            </a:r>
          </a:p>
        </p:txBody>
      </p:sp>
      <p:sp>
        <p:nvSpPr>
          <p:cNvPr id="35845" name="TextBox 34"/>
          <p:cNvSpPr txBox="1">
            <a:spLocks noChangeArrowheads="1"/>
          </p:cNvSpPr>
          <p:nvPr/>
        </p:nvSpPr>
        <p:spPr bwMode="auto">
          <a:xfrm rot="-5400000">
            <a:off x="-2520156" y="2062956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</a:t>
            </a:r>
          </a:p>
        </p:txBody>
      </p:sp>
      <p:sp>
        <p:nvSpPr>
          <p:cNvPr id="35846" name="TextBox 6"/>
          <p:cNvSpPr txBox="1">
            <a:spLocks noChangeArrowheads="1"/>
          </p:cNvSpPr>
          <p:nvPr/>
        </p:nvSpPr>
        <p:spPr bwMode="auto">
          <a:xfrm>
            <a:off x="2743200" y="3911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5847" name="TextBox 7"/>
          <p:cNvSpPr txBox="1">
            <a:spLocks noChangeArrowheads="1"/>
          </p:cNvSpPr>
          <p:nvPr/>
        </p:nvSpPr>
        <p:spPr bwMode="auto">
          <a:xfrm>
            <a:off x="1828800" y="2590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685800" y="2895600"/>
            <a:ext cx="3886200" cy="16002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429000" y="2514600"/>
            <a:ext cx="1143000" cy="381000"/>
          </a:xfrm>
          <a:prstGeom prst="round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Label: 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71600" y="3124200"/>
            <a:ext cx="1295400" cy="381000"/>
          </a:xfrm>
          <a:prstGeom prst="round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Label: </a:t>
            </a:r>
            <a:r>
              <a:rPr lang="en-US" sz="2400" dirty="0">
                <a:solidFill>
                  <a:srgbClr val="00B050"/>
                </a:solidFill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868" name="TextBox 32"/>
          <p:cNvSpPr txBox="1">
            <a:spLocks noChangeArrowheads="1"/>
          </p:cNvSpPr>
          <p:nvPr/>
        </p:nvSpPr>
        <p:spPr bwMode="auto">
          <a:xfrm>
            <a:off x="1219200" y="57150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4.0	5.0	6.0	</a:t>
            </a:r>
          </a:p>
        </p:txBody>
      </p:sp>
      <p:sp>
        <p:nvSpPr>
          <p:cNvPr id="36869" name="TextBox 34"/>
          <p:cNvSpPr txBox="1">
            <a:spLocks noChangeArrowheads="1"/>
          </p:cNvSpPr>
          <p:nvPr/>
        </p:nvSpPr>
        <p:spPr bwMode="auto">
          <a:xfrm rot="-5400000">
            <a:off x="-2520156" y="2062956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</a:t>
            </a:r>
          </a:p>
        </p:txBody>
      </p:sp>
      <p:sp>
        <p:nvSpPr>
          <p:cNvPr id="36870" name="TextBox 6"/>
          <p:cNvSpPr txBox="1">
            <a:spLocks noChangeArrowheads="1"/>
          </p:cNvSpPr>
          <p:nvPr/>
        </p:nvSpPr>
        <p:spPr bwMode="auto">
          <a:xfrm>
            <a:off x="2743200" y="3911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6871" name="TextBox 7"/>
          <p:cNvSpPr txBox="1">
            <a:spLocks noChangeArrowheads="1"/>
          </p:cNvSpPr>
          <p:nvPr/>
        </p:nvSpPr>
        <p:spPr bwMode="auto">
          <a:xfrm>
            <a:off x="1828800" y="2590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685800" y="2895600"/>
            <a:ext cx="3886200" cy="16002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429000" y="2514600"/>
            <a:ext cx="1143000" cy="381000"/>
          </a:xfrm>
          <a:prstGeom prst="round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Label: 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71600" y="3124200"/>
            <a:ext cx="1295400" cy="381000"/>
          </a:xfrm>
          <a:prstGeom prst="round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Label: </a:t>
            </a:r>
            <a:r>
              <a:rPr lang="en-US" sz="24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6875" name="TextBox 11"/>
          <p:cNvSpPr txBox="1">
            <a:spLocks noChangeArrowheads="1"/>
          </p:cNvSpPr>
          <p:nvPr/>
        </p:nvSpPr>
        <p:spPr bwMode="auto">
          <a:xfrm>
            <a:off x="3200400" y="2667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892" name="TextBox 32"/>
          <p:cNvSpPr txBox="1">
            <a:spLocks noChangeArrowheads="1"/>
          </p:cNvSpPr>
          <p:nvPr/>
        </p:nvSpPr>
        <p:spPr bwMode="auto">
          <a:xfrm>
            <a:off x="1219200" y="57150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4.0	5.0	6.0	</a:t>
            </a:r>
          </a:p>
        </p:txBody>
      </p:sp>
      <p:sp>
        <p:nvSpPr>
          <p:cNvPr id="37893" name="TextBox 34"/>
          <p:cNvSpPr txBox="1">
            <a:spLocks noChangeArrowheads="1"/>
          </p:cNvSpPr>
          <p:nvPr/>
        </p:nvSpPr>
        <p:spPr bwMode="auto">
          <a:xfrm rot="-5400000">
            <a:off x="-2520156" y="2062956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</a:t>
            </a:r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2743200" y="3911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1828800" y="2590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1143000" y="2286000"/>
            <a:ext cx="3200400" cy="320040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191000" y="3581400"/>
            <a:ext cx="1143000" cy="381000"/>
          </a:xfrm>
          <a:prstGeom prst="round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Label: 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71600" y="3124200"/>
            <a:ext cx="1295400" cy="381000"/>
          </a:xfrm>
          <a:prstGeom prst="round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Label: </a:t>
            </a:r>
            <a:r>
              <a:rPr lang="en-US" sz="24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7899" name="TextBox 11"/>
          <p:cNvSpPr txBox="1">
            <a:spLocks noChangeArrowheads="1"/>
          </p:cNvSpPr>
          <p:nvPr/>
        </p:nvSpPr>
        <p:spPr bwMode="auto">
          <a:xfrm>
            <a:off x="3200400" y="2667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Convenient Representation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Developed with learning in mind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Deterministic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Comprehensible output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Expressive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Equivalent to propositional DNF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Handles discrete and continuous parameters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Simple learning algorithm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Handles noise well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Classify as follows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Constructive (build DT by adding nodes)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Eager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Batch (but incremental versions exist)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 Learning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E.g., Learn concept “Edible mushroom”</a:t>
            </a:r>
          </a:p>
          <a:p>
            <a:pPr lvl="1"/>
            <a:r>
              <a:rPr lang="en-US" smtClean="0"/>
              <a:t>Target Function has two values: T or F</a:t>
            </a:r>
          </a:p>
          <a:p>
            <a:r>
              <a:rPr lang="en-US" smtClean="0"/>
              <a:t>Represent concepts as </a:t>
            </a:r>
            <a:r>
              <a:rPr lang="en-US" u="sng" smtClean="0">
                <a:solidFill>
                  <a:srgbClr val="FF0000"/>
                </a:solidFill>
              </a:rPr>
              <a:t>decision trees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Use </a:t>
            </a:r>
            <a:r>
              <a:rPr lang="en-US" b="1" i="1" smtClean="0">
                <a:solidFill>
                  <a:srgbClr val="FF0000"/>
                </a:solidFill>
              </a:rPr>
              <a:t>hill climbing search</a:t>
            </a:r>
            <a:r>
              <a:rPr lang="en-US" smtClean="0"/>
              <a:t> thru </a:t>
            </a:r>
            <a:br>
              <a:rPr lang="en-US" smtClean="0"/>
            </a:br>
            <a:r>
              <a:rPr lang="en-US" smtClean="0"/>
              <a:t>space of </a:t>
            </a:r>
            <a:r>
              <a:rPr lang="en-US" b="1" i="1" smtClean="0">
                <a:solidFill>
                  <a:srgbClr val="FF0000"/>
                </a:solidFill>
              </a:rPr>
              <a:t>decision trees</a:t>
            </a:r>
            <a:endParaRPr lang="en-US" smtClean="0">
              <a:solidFill>
                <a:srgbClr val="FF0000"/>
              </a:solidFill>
            </a:endParaRPr>
          </a:p>
          <a:p>
            <a:pPr lvl="1"/>
            <a:r>
              <a:rPr lang="en-US" smtClean="0"/>
              <a:t>Start with simple concept</a:t>
            </a:r>
          </a:p>
          <a:p>
            <a:pPr lvl="1"/>
            <a:r>
              <a:rPr lang="en-US" smtClean="0"/>
              <a:t>Refine it into a complex concept as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“Good day for tennis”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Attributes of instances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B050"/>
                </a:solidFill>
              </a:rPr>
              <a:t>Outlook </a:t>
            </a:r>
            <a:r>
              <a:rPr lang="en-US" dirty="0" smtClean="0"/>
              <a:t>= {rainy (r), overcast (o), sunny (s)}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B050"/>
                </a:solidFill>
              </a:rPr>
              <a:t>Temperature </a:t>
            </a:r>
            <a:r>
              <a:rPr lang="en-US" dirty="0" smtClean="0"/>
              <a:t>= {cool (c), medium (m), hot (h)}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B050"/>
                </a:solidFill>
              </a:rPr>
              <a:t>Humidity </a:t>
            </a:r>
            <a:r>
              <a:rPr lang="en-US" dirty="0" smtClean="0"/>
              <a:t>= {normal (n), high (h)}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B050"/>
                </a:solidFill>
              </a:rPr>
              <a:t>Wind </a:t>
            </a:r>
            <a:r>
              <a:rPr lang="en-US" dirty="0" smtClean="0"/>
              <a:t>= {weak (w), strong (s)}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Class value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C00000"/>
                </a:solidFill>
              </a:rPr>
              <a:t>Play Tennis? </a:t>
            </a:r>
            <a:r>
              <a:rPr lang="en-US" dirty="0" smtClean="0"/>
              <a:t>= {don’t play (n), play (y)}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Feature = attribute with one value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E.g., </a:t>
            </a:r>
            <a:r>
              <a:rPr lang="en-US" dirty="0" smtClean="0">
                <a:solidFill>
                  <a:srgbClr val="00B050"/>
                </a:solidFill>
              </a:rPr>
              <a:t>outlook</a:t>
            </a:r>
            <a:r>
              <a:rPr lang="en-US" dirty="0" smtClean="0"/>
              <a:t> = </a:t>
            </a:r>
            <a:r>
              <a:rPr lang="en-US" b="1" i="1" dirty="0" smtClean="0"/>
              <a:t>sunny</a:t>
            </a:r>
            <a:endParaRPr lang="en-US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Sample instance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00B050"/>
                </a:solidFill>
              </a:rPr>
              <a:t>outlook</a:t>
            </a:r>
            <a:r>
              <a:rPr lang="en-US" dirty="0" smtClean="0"/>
              <a:t>=</a:t>
            </a:r>
            <a:r>
              <a:rPr lang="en-US" b="1" i="1" dirty="0" smtClean="0"/>
              <a:t>sunny, </a:t>
            </a:r>
            <a:r>
              <a:rPr lang="en-US" dirty="0" smtClean="0">
                <a:solidFill>
                  <a:srgbClr val="00B050"/>
                </a:solidFill>
              </a:rPr>
              <a:t>temp</a:t>
            </a:r>
            <a:r>
              <a:rPr lang="en-US" dirty="0" smtClean="0"/>
              <a:t>=</a:t>
            </a:r>
            <a:r>
              <a:rPr lang="en-US" b="1" i="1" dirty="0" smtClean="0"/>
              <a:t>hot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humidity</a:t>
            </a:r>
            <a:r>
              <a:rPr lang="en-US" dirty="0" smtClean="0"/>
              <a:t>=</a:t>
            </a:r>
            <a:r>
              <a:rPr lang="en-US" b="1" i="1" dirty="0" smtClean="0"/>
              <a:t>high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wind</a:t>
            </a:r>
            <a:r>
              <a:rPr lang="en-US" dirty="0" smtClean="0"/>
              <a:t>=</a:t>
            </a:r>
            <a:r>
              <a:rPr lang="en-US" b="1" i="1" dirty="0" smtClean="0"/>
              <a:t>weak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0"/>
            <a:ext cx="8229600" cy="1143000"/>
          </a:xfrm>
        </p:spPr>
        <p:txBody>
          <a:bodyPr/>
          <a:lstStyle/>
          <a:p>
            <a:r>
              <a:rPr lang="en-US" sz="4000" dirty="0" smtClean="0"/>
              <a:t>Experience: “Good day for tennis”</a:t>
            </a:r>
            <a:endParaRPr lang="en-US" dirty="0" smtClean="0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12725" y="1108075"/>
            <a:ext cx="8474075" cy="5078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Day Outlook	Temp	Humid	Wind	</a:t>
            </a:r>
            <a:r>
              <a:rPr lang="en-US" sz="2400" dirty="0" err="1">
                <a:latin typeface="Times New Roman" pitchFamily="18" charset="0"/>
              </a:rPr>
              <a:t>PlayTennis</a:t>
            </a:r>
            <a:r>
              <a:rPr lang="en-US" sz="2400" dirty="0">
                <a:latin typeface="Times New Roman" pitchFamily="18" charset="0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d1	s	h	h	w	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d2	s	h	h	s	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d3	o	h	h	w	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d4	r	m	h	w 	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d5	r	c	n	w	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d6	r	c	n	s	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d7	o	c	n	s	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d8	s	m	h	w	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d9	s	c	n	w	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d10	r	m	n	w	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d11	s	m	n	s	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d12	o	m	h	s	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d13	o	h	n	w	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d14	r	m	h	s	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r>
              <a:rPr lang="en-US" dirty="0" smtClean="0"/>
              <a:t>Decision Tree Representation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2133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33528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Humidity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3505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Wind</a:t>
            </a:r>
          </a:p>
        </p:txBody>
      </p:sp>
      <p:cxnSp>
        <p:nvCxnSpPr>
          <p:cNvPr id="7" name="Straight Arrow Connector 6"/>
          <p:cNvCxnSpPr>
            <a:stCxn id="3" idx="1"/>
            <a:endCxn id="4" idx="0"/>
          </p:cNvCxnSpPr>
          <p:nvPr/>
        </p:nvCxnSpPr>
        <p:spPr>
          <a:xfrm rot="10800000" flipV="1">
            <a:off x="2781300" y="2438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5" idx="0"/>
          </p:cNvCxnSpPr>
          <p:nvPr/>
        </p:nvCxnSpPr>
        <p:spPr>
          <a:xfrm>
            <a:off x="5638800" y="2438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2514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2514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819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4267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95600" y="4267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43800" y="4114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Weak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3600" y="4114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Strong</a:t>
            </a:r>
          </a:p>
        </p:txBody>
      </p:sp>
      <p:cxnSp>
        <p:nvCxnSpPr>
          <p:cNvPr id="27" name="Straight Arrow Connector 26"/>
          <p:cNvCxnSpPr>
            <a:stCxn id="4" idx="2"/>
            <a:endCxn id="48" idx="0"/>
          </p:cNvCxnSpPr>
          <p:nvPr/>
        </p:nvCxnSpPr>
        <p:spPr>
          <a:xfrm rot="5400000">
            <a:off x="1600200" y="4000500"/>
            <a:ext cx="12954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 rot="16200000" flipH="1">
            <a:off x="2495550" y="4171950"/>
            <a:ext cx="1295400" cy="7239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</p:cNvCxnSpPr>
          <p:nvPr/>
        </p:nvCxnSpPr>
        <p:spPr>
          <a:xfrm rot="5400000">
            <a:off x="6648450" y="4095750"/>
            <a:ext cx="1066800" cy="8001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70" idx="0"/>
          </p:cNvCxnSpPr>
          <p:nvPr/>
        </p:nvCxnSpPr>
        <p:spPr>
          <a:xfrm rot="16200000" flipH="1">
            <a:off x="7429500" y="4114800"/>
            <a:ext cx="1066800" cy="7620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533900" y="3543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857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43200" y="51816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62400" y="38100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4400" y="51816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20000" y="5029200"/>
            <a:ext cx="14478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67400" y="50292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44058" name="Text Box 28"/>
          <p:cNvSpPr txBox="1">
            <a:spLocks noChangeArrowheads="1"/>
          </p:cNvSpPr>
          <p:nvPr/>
        </p:nvSpPr>
        <p:spPr bwMode="auto">
          <a:xfrm>
            <a:off x="0" y="1295400"/>
            <a:ext cx="3697288" cy="1570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	Good day for tennis?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Leaves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 = classification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Arcs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 = choice of value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for parent attribute</a:t>
            </a:r>
          </a:p>
        </p:txBody>
      </p:sp>
      <p:sp>
        <p:nvSpPr>
          <p:cNvPr id="80" name="Text Box 29"/>
          <p:cNvSpPr txBox="1">
            <a:spLocks noChangeArrowheads="1"/>
          </p:cNvSpPr>
          <p:nvPr/>
        </p:nvSpPr>
        <p:spPr bwMode="auto">
          <a:xfrm>
            <a:off x="117475" y="5637213"/>
            <a:ext cx="9026525" cy="137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Decision tree is equivalent to logic in disjunctive normal form</a:t>
            </a:r>
          </a:p>
          <a:p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Play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  (Sunny  Normal)  Overcast  (Rain  Weak)</a:t>
            </a:r>
            <a:endParaRPr lang="en-US" sz="2800">
              <a:latin typeface="Times New Roman" pitchFamily="18" charset="0"/>
            </a:endParaRPr>
          </a:p>
          <a:p>
            <a:endParaRPr lang="en-US" sz="2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/>
          <a:lstStyle/>
          <a:p>
            <a:r>
              <a:rPr lang="en-US" dirty="0" smtClean="0"/>
              <a:t>Numeric Attributes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2133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33528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Humidity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3505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Wind</a:t>
            </a:r>
          </a:p>
        </p:txBody>
      </p:sp>
      <p:cxnSp>
        <p:nvCxnSpPr>
          <p:cNvPr id="7" name="Straight Arrow Connector 6"/>
          <p:cNvCxnSpPr>
            <a:stCxn id="3" idx="1"/>
            <a:endCxn id="4" idx="0"/>
          </p:cNvCxnSpPr>
          <p:nvPr/>
        </p:nvCxnSpPr>
        <p:spPr>
          <a:xfrm rot="10800000" flipV="1">
            <a:off x="2781300" y="2438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5" idx="0"/>
          </p:cNvCxnSpPr>
          <p:nvPr/>
        </p:nvCxnSpPr>
        <p:spPr>
          <a:xfrm>
            <a:off x="5638800" y="2438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2514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2514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819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0" y="4343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&gt;= 75%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95600" y="4343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&lt; 75%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96200" y="3962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&lt; 10 MPH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15000" y="3962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&gt;= 10 MPH</a:t>
            </a:r>
          </a:p>
        </p:txBody>
      </p:sp>
      <p:cxnSp>
        <p:nvCxnSpPr>
          <p:cNvPr id="27" name="Straight Arrow Connector 26"/>
          <p:cNvCxnSpPr>
            <a:stCxn id="4" idx="2"/>
            <a:endCxn id="48" idx="0"/>
          </p:cNvCxnSpPr>
          <p:nvPr/>
        </p:nvCxnSpPr>
        <p:spPr>
          <a:xfrm rot="5400000">
            <a:off x="1600200" y="4000500"/>
            <a:ext cx="12954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 rot="16200000" flipH="1">
            <a:off x="2495550" y="4171950"/>
            <a:ext cx="1295400" cy="7239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</p:cNvCxnSpPr>
          <p:nvPr/>
        </p:nvCxnSpPr>
        <p:spPr>
          <a:xfrm rot="5400000">
            <a:off x="6648450" y="4095750"/>
            <a:ext cx="1066800" cy="8001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70" idx="0"/>
          </p:cNvCxnSpPr>
          <p:nvPr/>
        </p:nvCxnSpPr>
        <p:spPr>
          <a:xfrm rot="16200000" flipH="1">
            <a:off x="7429500" y="4114800"/>
            <a:ext cx="1066800" cy="7620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533900" y="3543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857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43200" y="51816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62400" y="38100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4400" y="51816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20000" y="5029200"/>
            <a:ext cx="14478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67400" y="50292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29" name="Oval 28"/>
          <p:cNvSpPr/>
          <p:nvPr/>
        </p:nvSpPr>
        <p:spPr>
          <a:xfrm>
            <a:off x="762000" y="4343400"/>
            <a:ext cx="13716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ounded Rectangular Callout 29"/>
          <p:cNvSpPr/>
          <p:nvPr/>
        </p:nvSpPr>
        <p:spPr>
          <a:xfrm>
            <a:off x="76200" y="2133600"/>
            <a:ext cx="1828800" cy="1371600"/>
          </a:xfrm>
          <a:prstGeom prst="wedgeRoundRectCallout">
            <a:avLst>
              <a:gd name="adj1" fmla="val 34994"/>
              <a:gd name="adj2" fmla="val 111842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Use thresholds to convert numeric attributes into discrete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4F2DCA8B-82B2-44BD-82F2-F9D2629BB551}" type="slidenum">
              <a:rPr lang="en-US"/>
              <a:pPr algn="ctr">
                <a:defRPr/>
              </a:pPr>
              <a:t>39</a:t>
            </a:fld>
            <a:endParaRPr lang="en-US"/>
          </a:p>
        </p:txBody>
      </p:sp>
      <p:pic>
        <p:nvPicPr>
          <p:cNvPr id="46084" name="Picture 2" descr="E:\pedro\part2\image4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415088" y="2008188"/>
            <a:ext cx="576262" cy="2301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494338" y="2584450"/>
            <a:ext cx="576262" cy="2301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5186363" y="3236913"/>
            <a:ext cx="307975" cy="230187"/>
          </a:xfrm>
          <a:prstGeom prst="rect">
            <a:avLst/>
          </a:prstGeom>
          <a:solidFill>
            <a:srgbClr val="FFFF00">
              <a:alpha val="43137"/>
            </a:srgbClr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1346200" y="4005263"/>
            <a:ext cx="1651000" cy="1190625"/>
          </a:xfrm>
          <a:prstGeom prst="rect">
            <a:avLst/>
          </a:prstGeom>
          <a:solidFill>
            <a:srgbClr val="FFFF00">
              <a:alpha val="43137"/>
            </a:srgbClr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089" name="Line 5"/>
          <p:cNvSpPr>
            <a:spLocks noChangeShapeType="1"/>
          </p:cNvSpPr>
          <p:nvPr/>
        </p:nvSpPr>
        <p:spPr bwMode="auto">
          <a:xfrm>
            <a:off x="2997200" y="4005263"/>
            <a:ext cx="0" cy="1190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90" name="Line 3"/>
          <p:cNvSpPr>
            <a:spLocks noChangeShapeType="1"/>
          </p:cNvSpPr>
          <p:nvPr/>
        </p:nvSpPr>
        <p:spPr bwMode="auto">
          <a:xfrm>
            <a:off x="1346200" y="4005263"/>
            <a:ext cx="314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048000" y="4038600"/>
            <a:ext cx="1651000" cy="1190625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019800" y="3200400"/>
            <a:ext cx="307975" cy="230188"/>
          </a:xfrm>
          <a:prstGeom prst="rect">
            <a:avLst/>
          </a:prstGeom>
          <a:solidFill>
            <a:schemeClr val="tx2">
              <a:lumMod val="20000"/>
              <a:lumOff val="80000"/>
              <a:alpha val="43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629400" y="3810000"/>
            <a:ext cx="307975" cy="230188"/>
          </a:xfrm>
          <a:prstGeom prst="rect">
            <a:avLst/>
          </a:prstGeom>
          <a:solidFill>
            <a:schemeClr val="accent6">
              <a:alpha val="43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6094" name="Rectangle 8"/>
          <p:cNvSpPr>
            <a:spLocks noChangeArrowheads="1"/>
          </p:cNvSpPr>
          <p:nvPr/>
        </p:nvSpPr>
        <p:spPr bwMode="auto">
          <a:xfrm>
            <a:off x="7539038" y="3810000"/>
            <a:ext cx="307975" cy="230188"/>
          </a:xfrm>
          <a:prstGeom prst="rect">
            <a:avLst/>
          </a:prstGeom>
          <a:solidFill>
            <a:srgbClr val="FF33CC">
              <a:alpha val="43137"/>
            </a:srgbClr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371600" y="3276600"/>
            <a:ext cx="1143000" cy="609600"/>
          </a:xfrm>
          <a:prstGeom prst="rect">
            <a:avLst/>
          </a:prstGeom>
          <a:solidFill>
            <a:schemeClr val="accent6">
              <a:alpha val="43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6096" name="Rectangle 9"/>
          <p:cNvSpPr>
            <a:spLocks noChangeArrowheads="1"/>
          </p:cNvSpPr>
          <p:nvPr/>
        </p:nvSpPr>
        <p:spPr bwMode="auto">
          <a:xfrm>
            <a:off x="1371600" y="2133600"/>
            <a:ext cx="1143000" cy="990600"/>
          </a:xfrm>
          <a:prstGeom prst="rect">
            <a:avLst/>
          </a:prstGeom>
          <a:solidFill>
            <a:srgbClr val="FF33CC">
              <a:alpha val="43137"/>
            </a:srgbClr>
          </a:solidFill>
          <a:ln w="2857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Achieving good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Consideration 1: </a:t>
            </a:r>
            <a:r>
              <a:rPr lang="en-US" sz="2800" b="1" dirty="0" smtClean="0"/>
              <a:t>Bias</a:t>
            </a:r>
          </a:p>
          <a:p>
            <a:pPr lvl="1"/>
            <a:r>
              <a:rPr lang="en-US" sz="2400" dirty="0" smtClean="0"/>
              <a:t>How well does your model fit the observed data?</a:t>
            </a:r>
          </a:p>
          <a:p>
            <a:pPr lvl="1"/>
            <a:r>
              <a:rPr lang="en-US" sz="2400" dirty="0" smtClean="0"/>
              <a:t>It may be a good idea to accept some fitting error, because it may be due to noise or other “accidental” characteristics of one particular training set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sz="2800" dirty="0" smtClean="0"/>
              <a:t>Consideration 2: </a:t>
            </a:r>
            <a:r>
              <a:rPr lang="en-US" sz="2800" b="1" dirty="0" smtClean="0"/>
              <a:t>Variance</a:t>
            </a:r>
          </a:p>
          <a:p>
            <a:pPr lvl="1"/>
            <a:r>
              <a:rPr lang="en-US" sz="2400" dirty="0" smtClean="0"/>
              <a:t>How robust is the model to the selection of a particular training set?</a:t>
            </a:r>
          </a:p>
          <a:p>
            <a:pPr lvl="1"/>
            <a:r>
              <a:rPr lang="en-US" sz="2400" dirty="0" smtClean="0"/>
              <a:t>To put it differently, if we learn models on two different training sets, how consistent will the models be?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62785735-3135-444A-83E0-3F6D0F738F43}" type="slidenum">
              <a:rPr lang="en-US"/>
              <a:pPr algn="ctr">
                <a:defRPr/>
              </a:pPr>
              <a:t>40</a:t>
            </a:fld>
            <a:endParaRPr lang="en-US"/>
          </a:p>
        </p:txBody>
      </p:sp>
      <p:pic>
        <p:nvPicPr>
          <p:cNvPr id="47108" name="Picture 2" descr="E:\pedro\part2\image6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DT Learning as Search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95400"/>
            <a:ext cx="9144000" cy="411480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Nodes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Operators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Initial node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Heuristic?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Goal?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1003524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2401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Decision Trees</a:t>
            </a:r>
          </a:p>
        </p:txBody>
      </p:sp>
      <p:sp>
        <p:nvSpPr>
          <p:cNvPr id="1003525" name="Text Box 5"/>
          <p:cNvSpPr txBox="1">
            <a:spLocks noChangeArrowheads="1"/>
          </p:cNvSpPr>
          <p:nvPr/>
        </p:nvSpPr>
        <p:spPr bwMode="auto">
          <a:xfrm>
            <a:off x="838200" y="2452688"/>
            <a:ext cx="571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Tree Refinement: Sprouting the tree</a:t>
            </a:r>
          </a:p>
        </p:txBody>
      </p:sp>
      <p:sp>
        <p:nvSpPr>
          <p:cNvPr id="1003526" name="Text Box 6"/>
          <p:cNvSpPr txBox="1">
            <a:spLocks noChangeArrowheads="1"/>
          </p:cNvSpPr>
          <p:nvPr/>
        </p:nvSpPr>
        <p:spPr bwMode="auto">
          <a:xfrm>
            <a:off x="914400" y="3276600"/>
            <a:ext cx="5426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Smallest tree possible: a single leaf</a:t>
            </a:r>
          </a:p>
        </p:txBody>
      </p:sp>
      <p:sp>
        <p:nvSpPr>
          <p:cNvPr id="1003527" name="Text Box 7"/>
          <p:cNvSpPr txBox="1">
            <a:spLocks noChangeArrowheads="1"/>
          </p:cNvSpPr>
          <p:nvPr/>
        </p:nvSpPr>
        <p:spPr bwMode="auto">
          <a:xfrm>
            <a:off x="990600" y="4267200"/>
            <a:ext cx="288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Information Gain</a:t>
            </a:r>
          </a:p>
        </p:txBody>
      </p:sp>
      <p:sp>
        <p:nvSpPr>
          <p:cNvPr id="1003528" name="Text Box 8"/>
          <p:cNvSpPr txBox="1">
            <a:spLocks noChangeArrowheads="1"/>
          </p:cNvSpPr>
          <p:nvPr/>
        </p:nvSpPr>
        <p:spPr bwMode="auto">
          <a:xfrm>
            <a:off x="1066800" y="5105400"/>
            <a:ext cx="3846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Best tree possible   (???)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4" grpId="0" autoUpdateAnimBg="0"/>
      <p:bldP spid="1003525" grpId="0" autoUpdateAnimBg="0"/>
      <p:bldP spid="1003526" grpId="0" autoUpdateAnimBg="0"/>
      <p:bldP spid="1003527" grpId="0" autoUpdateAnimBg="0"/>
      <p:bldP spid="100352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5475"/>
            <a:ext cx="38100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/>
              <a:t>What is the</a:t>
            </a:r>
            <a:br>
              <a:rPr lang="en-US" sz="4000"/>
            </a:br>
            <a:r>
              <a:rPr lang="en-US" sz="4000"/>
              <a:t>Simplest Tree?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690938" y="122238"/>
            <a:ext cx="5453062" cy="33067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60000"/>
              </a:lnSpc>
              <a:spcBef>
                <a:spcPts val="300"/>
              </a:spcBef>
            </a:pPr>
            <a:r>
              <a:rPr lang="en-US" sz="2100">
                <a:latin typeface="Times New Roman" pitchFamily="18" charset="0"/>
              </a:rPr>
              <a:t>Day Outlook	Temp	Humid	Wind	Play?</a:t>
            </a:r>
          </a:p>
          <a:p>
            <a:pPr>
              <a:lnSpc>
                <a:spcPct val="60000"/>
              </a:lnSpc>
              <a:spcBef>
                <a:spcPts val="300"/>
              </a:spcBef>
            </a:pPr>
            <a:r>
              <a:rPr lang="en-US" sz="2100">
                <a:latin typeface="Times New Roman" pitchFamily="18" charset="0"/>
              </a:rPr>
              <a:t>d1	s	h	h	w	n</a:t>
            </a:r>
          </a:p>
          <a:p>
            <a:pPr>
              <a:lnSpc>
                <a:spcPct val="60000"/>
              </a:lnSpc>
              <a:spcBef>
                <a:spcPts val="300"/>
              </a:spcBef>
            </a:pPr>
            <a:r>
              <a:rPr lang="en-US" sz="2100">
                <a:latin typeface="Times New Roman" pitchFamily="18" charset="0"/>
              </a:rPr>
              <a:t>d2	s	h	h	s	n</a:t>
            </a:r>
          </a:p>
          <a:p>
            <a:pPr>
              <a:lnSpc>
                <a:spcPct val="60000"/>
              </a:lnSpc>
              <a:spcBef>
                <a:spcPts val="300"/>
              </a:spcBef>
            </a:pPr>
            <a:r>
              <a:rPr lang="en-US" sz="2100">
                <a:latin typeface="Times New Roman" pitchFamily="18" charset="0"/>
              </a:rPr>
              <a:t>d3	o	h	h	w	y</a:t>
            </a:r>
          </a:p>
          <a:p>
            <a:pPr>
              <a:lnSpc>
                <a:spcPct val="60000"/>
              </a:lnSpc>
              <a:spcBef>
                <a:spcPts val="300"/>
              </a:spcBef>
            </a:pPr>
            <a:r>
              <a:rPr lang="en-US" sz="2100">
                <a:latin typeface="Times New Roman" pitchFamily="18" charset="0"/>
              </a:rPr>
              <a:t>d4	r	m	h	w 	y</a:t>
            </a:r>
          </a:p>
          <a:p>
            <a:pPr>
              <a:lnSpc>
                <a:spcPct val="60000"/>
              </a:lnSpc>
              <a:spcBef>
                <a:spcPts val="300"/>
              </a:spcBef>
            </a:pPr>
            <a:r>
              <a:rPr lang="en-US" sz="2100">
                <a:latin typeface="Times New Roman" pitchFamily="18" charset="0"/>
              </a:rPr>
              <a:t>d5	r	c	n	w	y</a:t>
            </a:r>
          </a:p>
          <a:p>
            <a:pPr>
              <a:lnSpc>
                <a:spcPct val="60000"/>
              </a:lnSpc>
              <a:spcBef>
                <a:spcPts val="300"/>
              </a:spcBef>
            </a:pPr>
            <a:r>
              <a:rPr lang="en-US" sz="2100">
                <a:latin typeface="Times New Roman" pitchFamily="18" charset="0"/>
              </a:rPr>
              <a:t>d6	r	c	n	s	n</a:t>
            </a:r>
          </a:p>
          <a:p>
            <a:pPr>
              <a:lnSpc>
                <a:spcPct val="60000"/>
              </a:lnSpc>
              <a:spcBef>
                <a:spcPts val="300"/>
              </a:spcBef>
            </a:pPr>
            <a:r>
              <a:rPr lang="en-US" sz="2100">
                <a:latin typeface="Times New Roman" pitchFamily="18" charset="0"/>
              </a:rPr>
              <a:t>d7	o	c	n	s	y</a:t>
            </a:r>
          </a:p>
          <a:p>
            <a:pPr>
              <a:lnSpc>
                <a:spcPct val="60000"/>
              </a:lnSpc>
              <a:spcBef>
                <a:spcPts val="300"/>
              </a:spcBef>
            </a:pPr>
            <a:r>
              <a:rPr lang="en-US" sz="2100">
                <a:latin typeface="Times New Roman" pitchFamily="18" charset="0"/>
              </a:rPr>
              <a:t>d8	s	m	h	w	n</a:t>
            </a:r>
          </a:p>
          <a:p>
            <a:pPr>
              <a:lnSpc>
                <a:spcPct val="60000"/>
              </a:lnSpc>
              <a:spcBef>
                <a:spcPts val="300"/>
              </a:spcBef>
            </a:pPr>
            <a:r>
              <a:rPr lang="en-US" sz="2100">
                <a:latin typeface="Times New Roman" pitchFamily="18" charset="0"/>
              </a:rPr>
              <a:t>d9	s	c	n	w	y</a:t>
            </a:r>
          </a:p>
          <a:p>
            <a:pPr>
              <a:lnSpc>
                <a:spcPct val="60000"/>
              </a:lnSpc>
              <a:spcBef>
                <a:spcPts val="300"/>
              </a:spcBef>
            </a:pPr>
            <a:r>
              <a:rPr lang="en-US" sz="2100">
                <a:latin typeface="Times New Roman" pitchFamily="18" charset="0"/>
              </a:rPr>
              <a:t>d10	r	m	n	w	y</a:t>
            </a:r>
          </a:p>
          <a:p>
            <a:pPr>
              <a:lnSpc>
                <a:spcPct val="60000"/>
              </a:lnSpc>
              <a:spcBef>
                <a:spcPts val="300"/>
              </a:spcBef>
            </a:pPr>
            <a:r>
              <a:rPr lang="en-US" sz="2100">
                <a:latin typeface="Times New Roman" pitchFamily="18" charset="0"/>
              </a:rPr>
              <a:t>d11	s	m	n	s	y</a:t>
            </a:r>
          </a:p>
          <a:p>
            <a:pPr>
              <a:lnSpc>
                <a:spcPct val="60000"/>
              </a:lnSpc>
              <a:spcBef>
                <a:spcPts val="300"/>
              </a:spcBef>
            </a:pPr>
            <a:r>
              <a:rPr lang="en-US" sz="2100">
                <a:latin typeface="Times New Roman" pitchFamily="18" charset="0"/>
              </a:rPr>
              <a:t>d12	o	m	h	s	y</a:t>
            </a:r>
          </a:p>
          <a:p>
            <a:pPr>
              <a:lnSpc>
                <a:spcPct val="60000"/>
              </a:lnSpc>
              <a:spcBef>
                <a:spcPts val="300"/>
              </a:spcBef>
            </a:pPr>
            <a:r>
              <a:rPr lang="en-US" sz="2100">
                <a:latin typeface="Times New Roman" pitchFamily="18" charset="0"/>
              </a:rPr>
              <a:t>d13	o	h	n	w	y</a:t>
            </a:r>
          </a:p>
          <a:p>
            <a:pPr>
              <a:lnSpc>
                <a:spcPct val="60000"/>
              </a:lnSpc>
              <a:spcBef>
                <a:spcPts val="300"/>
              </a:spcBef>
            </a:pPr>
            <a:r>
              <a:rPr lang="en-US" sz="2100">
                <a:latin typeface="Times New Roman" pitchFamily="18" charset="0"/>
              </a:rPr>
              <a:t>d14	r	m	h	s	n</a:t>
            </a:r>
          </a:p>
        </p:txBody>
      </p:sp>
      <p:sp>
        <p:nvSpPr>
          <p:cNvPr id="1004548" name="Rectangle 4"/>
          <p:cNvSpPr>
            <a:spLocks noChangeArrowheads="1"/>
          </p:cNvSpPr>
          <p:nvPr/>
        </p:nvSpPr>
        <p:spPr bwMode="auto">
          <a:xfrm>
            <a:off x="123825" y="3295650"/>
            <a:ext cx="33813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rgbClr val="0000FF"/>
                </a:solidFill>
                <a:latin typeface="Calibri" pitchFamily="34" charset="0"/>
              </a:rPr>
              <a:t>How good?</a:t>
            </a:r>
            <a:endParaRPr lang="en-US" sz="4400">
              <a:solidFill>
                <a:srgbClr val="FF3300"/>
              </a:solidFill>
              <a:latin typeface="Calibri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4419600"/>
            <a:ext cx="7169150" cy="1570038"/>
            <a:chOff x="624" y="2784"/>
            <a:chExt cx="4516" cy="989"/>
          </a:xfrm>
        </p:grpSpPr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624" y="2928"/>
              <a:ext cx="90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</a:rPr>
                <a:t>[9+, 5-]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2352" y="2784"/>
              <a:ext cx="2788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tx2"/>
                  </a:solidFill>
                  <a:latin typeface="Times New Roman" pitchFamily="18" charset="0"/>
                </a:rPr>
                <a:t>Majority class: </a:t>
              </a:r>
            </a:p>
            <a:p>
              <a:r>
                <a:rPr lang="en-US" sz="3200">
                  <a:solidFill>
                    <a:schemeClr val="tx2"/>
                  </a:solidFill>
                  <a:latin typeface="Times New Roman" pitchFamily="18" charset="0"/>
                </a:rPr>
                <a:t>   correct on 9 examples</a:t>
              </a:r>
            </a:p>
            <a:p>
              <a:r>
                <a:rPr lang="en-US" sz="3200">
                  <a:solidFill>
                    <a:schemeClr val="tx2"/>
                  </a:solidFill>
                  <a:latin typeface="Times New Roman" pitchFamily="18" charset="0"/>
                </a:rPr>
                <a:t>   incorrect on 5 examples</a:t>
              </a:r>
            </a:p>
          </p:txBody>
        </p:sp>
        <p:sp>
          <p:nvSpPr>
            <p:cNvPr id="49160" name="AutoShape 8"/>
            <p:cNvSpPr>
              <a:spLocks noChangeArrowheads="1"/>
            </p:cNvSpPr>
            <p:nvPr/>
          </p:nvSpPr>
          <p:spPr bwMode="auto">
            <a:xfrm>
              <a:off x="1824" y="2976"/>
              <a:ext cx="528" cy="336"/>
            </a:xfrm>
            <a:prstGeom prst="leftArrow">
              <a:avLst>
                <a:gd name="adj1" fmla="val 50000"/>
                <a:gd name="adj2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3733800" cy="1143000"/>
          </a:xfrm>
        </p:spPr>
        <p:txBody>
          <a:bodyPr/>
          <a:lstStyle/>
          <a:p>
            <a:r>
              <a:rPr lang="en-US" smtClean="0"/>
              <a:t>Successors</a:t>
            </a:r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32A3D900-5E61-42A0-9C57-E9234B7AB13F}" type="slidenum">
              <a:rPr lang="en-US"/>
              <a:pPr algn="ctr">
                <a:defRPr/>
              </a:pPr>
              <a:t>43</a:t>
            </a:fld>
            <a:endParaRPr lang="en-US"/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4724400" y="457200"/>
            <a:ext cx="658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Yes</a:t>
            </a:r>
          </a:p>
        </p:txBody>
      </p:sp>
      <p:sp>
        <p:nvSpPr>
          <p:cNvPr id="50182" name="AutoShape 4"/>
          <p:cNvSpPr>
            <a:spLocks noChangeArrowheads="1"/>
          </p:cNvSpPr>
          <p:nvPr/>
        </p:nvSpPr>
        <p:spPr bwMode="auto">
          <a:xfrm>
            <a:off x="4648200" y="228600"/>
            <a:ext cx="904875" cy="838200"/>
          </a:xfrm>
          <a:prstGeom prst="octagon">
            <a:avLst>
              <a:gd name="adj" fmla="val 29287"/>
            </a:avLst>
          </a:prstGeom>
          <a:noFill/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183" name="Line 5"/>
          <p:cNvSpPr>
            <a:spLocks noChangeShapeType="1"/>
          </p:cNvSpPr>
          <p:nvPr/>
        </p:nvSpPr>
        <p:spPr bwMode="auto">
          <a:xfrm flipH="1">
            <a:off x="3333750" y="952500"/>
            <a:ext cx="1400175" cy="752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6"/>
          <p:cNvSpPr>
            <a:spLocks noChangeShapeType="1"/>
          </p:cNvSpPr>
          <p:nvPr/>
        </p:nvSpPr>
        <p:spPr bwMode="auto">
          <a:xfrm>
            <a:off x="5495925" y="914400"/>
            <a:ext cx="1285875" cy="742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7"/>
          <p:cNvSpPr>
            <a:spLocks noChangeShapeType="1"/>
          </p:cNvSpPr>
          <p:nvPr/>
        </p:nvSpPr>
        <p:spPr bwMode="auto">
          <a:xfrm>
            <a:off x="5229225" y="1181100"/>
            <a:ext cx="1276350" cy="2276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8"/>
          <p:cNvSpPr>
            <a:spLocks noChangeShapeType="1"/>
          </p:cNvSpPr>
          <p:nvPr/>
        </p:nvSpPr>
        <p:spPr bwMode="auto">
          <a:xfrm flipH="1">
            <a:off x="3829050" y="1133475"/>
            <a:ext cx="1095375" cy="2428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6601" name="Rectangle 9"/>
          <p:cNvSpPr>
            <a:spLocks noChangeArrowheads="1"/>
          </p:cNvSpPr>
          <p:nvPr/>
        </p:nvSpPr>
        <p:spPr bwMode="auto">
          <a:xfrm>
            <a:off x="3130550" y="3724275"/>
            <a:ext cx="1125538" cy="561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06602" name="Text Box 10"/>
          <p:cNvSpPr txBox="1">
            <a:spLocks noChangeArrowheads="1"/>
          </p:cNvSpPr>
          <p:nvPr/>
        </p:nvSpPr>
        <p:spPr bwMode="auto">
          <a:xfrm>
            <a:off x="3176588" y="3775075"/>
            <a:ext cx="11826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Outlook</a:t>
            </a:r>
          </a:p>
        </p:txBody>
      </p:sp>
      <p:sp>
        <p:nvSpPr>
          <p:cNvPr id="1006603" name="Line 11"/>
          <p:cNvSpPr>
            <a:spLocks noChangeShapeType="1"/>
          </p:cNvSpPr>
          <p:nvPr/>
        </p:nvSpPr>
        <p:spPr bwMode="auto">
          <a:xfrm flipH="1">
            <a:off x="2327275" y="4295775"/>
            <a:ext cx="1239838" cy="866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6604" name="Line 12"/>
          <p:cNvSpPr>
            <a:spLocks noChangeShapeType="1"/>
          </p:cNvSpPr>
          <p:nvPr/>
        </p:nvSpPr>
        <p:spPr bwMode="auto">
          <a:xfrm>
            <a:off x="3836988" y="4276725"/>
            <a:ext cx="1100137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6605" name="Line 13"/>
          <p:cNvSpPr>
            <a:spLocks noChangeShapeType="1"/>
          </p:cNvSpPr>
          <p:nvPr/>
        </p:nvSpPr>
        <p:spPr bwMode="auto">
          <a:xfrm flipH="1">
            <a:off x="3706813" y="4314825"/>
            <a:ext cx="0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6606" name="Rectangle 14"/>
          <p:cNvSpPr>
            <a:spLocks noChangeArrowheads="1"/>
          </p:cNvSpPr>
          <p:nvPr/>
        </p:nvSpPr>
        <p:spPr bwMode="auto">
          <a:xfrm>
            <a:off x="6229350" y="3686175"/>
            <a:ext cx="1028700" cy="561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06607" name="Text Box 15"/>
          <p:cNvSpPr txBox="1">
            <a:spLocks noChangeArrowheads="1"/>
          </p:cNvSpPr>
          <p:nvPr/>
        </p:nvSpPr>
        <p:spPr bwMode="auto">
          <a:xfrm>
            <a:off x="6280150" y="3736975"/>
            <a:ext cx="8937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Temp</a:t>
            </a:r>
          </a:p>
        </p:txBody>
      </p:sp>
      <p:sp>
        <p:nvSpPr>
          <p:cNvPr id="1006608" name="Line 16"/>
          <p:cNvSpPr>
            <a:spLocks noChangeShapeType="1"/>
          </p:cNvSpPr>
          <p:nvPr/>
        </p:nvSpPr>
        <p:spPr bwMode="auto">
          <a:xfrm flipH="1">
            <a:off x="5705475" y="4257675"/>
            <a:ext cx="1000125" cy="828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6609" name="Line 17"/>
          <p:cNvSpPr>
            <a:spLocks noChangeShapeType="1"/>
          </p:cNvSpPr>
          <p:nvPr/>
        </p:nvSpPr>
        <p:spPr bwMode="auto">
          <a:xfrm>
            <a:off x="7000875" y="4238625"/>
            <a:ext cx="638175" cy="866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6610" name="Line 18"/>
          <p:cNvSpPr>
            <a:spLocks noChangeShapeType="1"/>
          </p:cNvSpPr>
          <p:nvPr/>
        </p:nvSpPr>
        <p:spPr bwMode="auto">
          <a:xfrm flipH="1">
            <a:off x="6858000" y="4276725"/>
            <a:ext cx="0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6611" name="Rectangle 19"/>
          <p:cNvSpPr>
            <a:spLocks noChangeArrowheads="1"/>
          </p:cNvSpPr>
          <p:nvPr/>
        </p:nvSpPr>
        <p:spPr bwMode="auto">
          <a:xfrm>
            <a:off x="1606550" y="1657350"/>
            <a:ext cx="1228725" cy="561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06612" name="Text Box 20"/>
          <p:cNvSpPr txBox="1">
            <a:spLocks noChangeArrowheads="1"/>
          </p:cNvSpPr>
          <p:nvPr/>
        </p:nvSpPr>
        <p:spPr bwMode="auto">
          <a:xfrm>
            <a:off x="1657350" y="1708150"/>
            <a:ext cx="1030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Humid</a:t>
            </a:r>
          </a:p>
        </p:txBody>
      </p:sp>
      <p:sp>
        <p:nvSpPr>
          <p:cNvPr id="1006613" name="Line 21"/>
          <p:cNvSpPr>
            <a:spLocks noChangeShapeType="1"/>
          </p:cNvSpPr>
          <p:nvPr/>
        </p:nvSpPr>
        <p:spPr bwMode="auto">
          <a:xfrm flipH="1">
            <a:off x="1511300" y="2228850"/>
            <a:ext cx="57150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6614" name="Line 22"/>
          <p:cNvSpPr>
            <a:spLocks noChangeShapeType="1"/>
          </p:cNvSpPr>
          <p:nvPr/>
        </p:nvSpPr>
        <p:spPr bwMode="auto">
          <a:xfrm>
            <a:off x="2378075" y="2209800"/>
            <a:ext cx="55245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6615" name="AutoShape 23"/>
          <p:cNvSpPr>
            <a:spLocks noChangeArrowheads="1"/>
          </p:cNvSpPr>
          <p:nvPr/>
        </p:nvSpPr>
        <p:spPr bwMode="auto">
          <a:xfrm>
            <a:off x="1066800" y="1381125"/>
            <a:ext cx="2400300" cy="1895475"/>
          </a:xfrm>
          <a:prstGeom prst="octagon">
            <a:avLst>
              <a:gd name="adj" fmla="val 29287"/>
            </a:avLst>
          </a:prstGeom>
          <a:noFill/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06616" name="AutoShape 24"/>
          <p:cNvSpPr>
            <a:spLocks noChangeArrowheads="1"/>
          </p:cNvSpPr>
          <p:nvPr/>
        </p:nvSpPr>
        <p:spPr bwMode="auto">
          <a:xfrm>
            <a:off x="6562725" y="1428750"/>
            <a:ext cx="2400300" cy="1895475"/>
          </a:xfrm>
          <a:prstGeom prst="octagon">
            <a:avLst>
              <a:gd name="adj" fmla="val 29287"/>
            </a:avLst>
          </a:prstGeom>
          <a:noFill/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06617" name="Rectangle 25"/>
          <p:cNvSpPr>
            <a:spLocks noChangeArrowheads="1"/>
          </p:cNvSpPr>
          <p:nvPr/>
        </p:nvSpPr>
        <p:spPr bwMode="auto">
          <a:xfrm>
            <a:off x="7289800" y="1666875"/>
            <a:ext cx="914400" cy="561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06618" name="Text Box 26"/>
          <p:cNvSpPr txBox="1">
            <a:spLocks noChangeArrowheads="1"/>
          </p:cNvSpPr>
          <p:nvPr/>
        </p:nvSpPr>
        <p:spPr bwMode="auto">
          <a:xfrm>
            <a:off x="7340600" y="1717675"/>
            <a:ext cx="860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Wind</a:t>
            </a:r>
          </a:p>
        </p:txBody>
      </p:sp>
      <p:sp>
        <p:nvSpPr>
          <p:cNvPr id="1006619" name="Line 27"/>
          <p:cNvSpPr>
            <a:spLocks noChangeShapeType="1"/>
          </p:cNvSpPr>
          <p:nvPr/>
        </p:nvSpPr>
        <p:spPr bwMode="auto">
          <a:xfrm flipH="1">
            <a:off x="7118350" y="2238375"/>
            <a:ext cx="64770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6620" name="Line 28"/>
          <p:cNvSpPr>
            <a:spLocks noChangeShapeType="1"/>
          </p:cNvSpPr>
          <p:nvPr/>
        </p:nvSpPr>
        <p:spPr bwMode="auto">
          <a:xfrm>
            <a:off x="7804150" y="2247900"/>
            <a:ext cx="66675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6621" name="AutoShape 29"/>
          <p:cNvSpPr>
            <a:spLocks noChangeArrowheads="1"/>
          </p:cNvSpPr>
          <p:nvPr/>
        </p:nvSpPr>
        <p:spPr bwMode="auto">
          <a:xfrm>
            <a:off x="5467350" y="3505200"/>
            <a:ext cx="2562225" cy="1990725"/>
          </a:xfrm>
          <a:prstGeom prst="octagon">
            <a:avLst>
              <a:gd name="adj" fmla="val 29287"/>
            </a:avLst>
          </a:prstGeom>
          <a:noFill/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06622" name="AutoShape 30"/>
          <p:cNvSpPr>
            <a:spLocks noChangeArrowheads="1"/>
          </p:cNvSpPr>
          <p:nvPr/>
        </p:nvSpPr>
        <p:spPr bwMode="auto">
          <a:xfrm>
            <a:off x="2314575" y="3667125"/>
            <a:ext cx="2895600" cy="1828800"/>
          </a:xfrm>
          <a:prstGeom prst="octagon">
            <a:avLst>
              <a:gd name="adj" fmla="val 29287"/>
            </a:avLst>
          </a:prstGeom>
          <a:noFill/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06623" name="Rectangle 31"/>
          <p:cNvSpPr>
            <a:spLocks noChangeArrowheads="1"/>
          </p:cNvSpPr>
          <p:nvPr/>
        </p:nvSpPr>
        <p:spPr bwMode="auto">
          <a:xfrm>
            <a:off x="0" y="5715000"/>
            <a:ext cx="891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>
                <a:solidFill>
                  <a:srgbClr val="FF3300"/>
                </a:solidFill>
                <a:latin typeface="Calibri" pitchFamily="34" charset="0"/>
              </a:rPr>
              <a:t>Which attribute should we use to split?</a:t>
            </a:r>
            <a:endParaRPr lang="en-US" sz="4400">
              <a:solidFill>
                <a:srgbClr val="FF33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601" grpId="0" animBg="1"/>
      <p:bldP spid="1006602" grpId="0"/>
      <p:bldP spid="1006603" grpId="0" animBg="1"/>
      <p:bldP spid="1006604" grpId="0" animBg="1"/>
      <p:bldP spid="1006605" grpId="0" animBg="1"/>
      <p:bldP spid="1006606" grpId="0" animBg="1"/>
      <p:bldP spid="1006607" grpId="0"/>
      <p:bldP spid="1006608" grpId="0" animBg="1"/>
      <p:bldP spid="1006609" grpId="0" animBg="1"/>
      <p:bldP spid="1006610" grpId="0" animBg="1"/>
      <p:bldP spid="1006611" grpId="0" animBg="1"/>
      <p:bldP spid="1006612" grpId="0"/>
      <p:bldP spid="1006613" grpId="0" animBg="1"/>
      <p:bldP spid="1006614" grpId="0" animBg="1"/>
      <p:bldP spid="1006615" grpId="0" animBg="1"/>
      <p:bldP spid="1006616" grpId="0" animBg="1"/>
      <p:bldP spid="1006617" grpId="0" animBg="1"/>
      <p:bldP spid="1006618" grpId="0"/>
      <p:bldP spid="1006619" grpId="0" animBg="1"/>
      <p:bldP spid="1006620" grpId="0" animBg="1"/>
      <p:bldP spid="1006621" grpId="0" animBg="1"/>
      <p:bldP spid="1006622" grpId="0" animBg="1"/>
      <p:bldP spid="10066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 rtlCol="0">
            <a:normAutofit fontScale="9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/>
              <a:t>Disorder is bad</a:t>
            </a:r>
            <a:br>
              <a:rPr lang="en-US"/>
            </a:br>
            <a:r>
              <a:rPr lang="en-US"/>
              <a:t>Homogeneity is good</a:t>
            </a:r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3048000" y="18288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2819400" y="19050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200400" y="22098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2667000" y="24384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124200" y="25908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3429000" y="16764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3810000" y="21336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3429000" y="28956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2895600" y="2133600"/>
            <a:ext cx="304800" cy="304800"/>
          </a:xfrm>
          <a:prstGeom prst="plus">
            <a:avLst>
              <a:gd name="adj" fmla="val 25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12" name="AutoShape 12"/>
          <p:cNvSpPr>
            <a:spLocks noChangeArrowheads="1"/>
          </p:cNvSpPr>
          <p:nvPr/>
        </p:nvSpPr>
        <p:spPr bwMode="auto">
          <a:xfrm>
            <a:off x="3352800" y="1905000"/>
            <a:ext cx="304800" cy="304800"/>
          </a:xfrm>
          <a:prstGeom prst="plus">
            <a:avLst>
              <a:gd name="adj" fmla="val 25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13" name="AutoShape 13"/>
          <p:cNvSpPr>
            <a:spLocks noChangeArrowheads="1"/>
          </p:cNvSpPr>
          <p:nvPr/>
        </p:nvSpPr>
        <p:spPr bwMode="auto">
          <a:xfrm>
            <a:off x="2514600" y="1981200"/>
            <a:ext cx="304800" cy="304800"/>
          </a:xfrm>
          <a:prstGeom prst="plus">
            <a:avLst>
              <a:gd name="adj" fmla="val 25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14" name="AutoShape 14"/>
          <p:cNvSpPr>
            <a:spLocks noChangeArrowheads="1"/>
          </p:cNvSpPr>
          <p:nvPr/>
        </p:nvSpPr>
        <p:spPr bwMode="auto">
          <a:xfrm>
            <a:off x="2819400" y="2743200"/>
            <a:ext cx="304800" cy="304800"/>
          </a:xfrm>
          <a:prstGeom prst="plus">
            <a:avLst>
              <a:gd name="adj" fmla="val 25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15" name="AutoShape 15"/>
          <p:cNvSpPr>
            <a:spLocks noChangeArrowheads="1"/>
          </p:cNvSpPr>
          <p:nvPr/>
        </p:nvSpPr>
        <p:spPr bwMode="auto">
          <a:xfrm>
            <a:off x="3505200" y="2438400"/>
            <a:ext cx="304800" cy="304800"/>
          </a:xfrm>
          <a:prstGeom prst="plus">
            <a:avLst>
              <a:gd name="adj" fmla="val 25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16" name="AutoShape 16"/>
          <p:cNvSpPr>
            <a:spLocks noChangeArrowheads="1"/>
          </p:cNvSpPr>
          <p:nvPr/>
        </p:nvSpPr>
        <p:spPr bwMode="auto">
          <a:xfrm>
            <a:off x="3810000" y="1828800"/>
            <a:ext cx="304800" cy="304800"/>
          </a:xfrm>
          <a:prstGeom prst="plus">
            <a:avLst>
              <a:gd name="adj" fmla="val 25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05" name="Oval 17"/>
          <p:cNvSpPr>
            <a:spLocks noChangeArrowheads="1"/>
          </p:cNvSpPr>
          <p:nvPr/>
        </p:nvSpPr>
        <p:spPr bwMode="auto">
          <a:xfrm>
            <a:off x="4648200" y="47244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06" name="Oval 18"/>
          <p:cNvSpPr>
            <a:spLocks noChangeArrowheads="1"/>
          </p:cNvSpPr>
          <p:nvPr/>
        </p:nvSpPr>
        <p:spPr bwMode="auto">
          <a:xfrm>
            <a:off x="4800600" y="48768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07" name="Oval 19"/>
          <p:cNvSpPr>
            <a:spLocks noChangeArrowheads="1"/>
          </p:cNvSpPr>
          <p:nvPr/>
        </p:nvSpPr>
        <p:spPr bwMode="auto">
          <a:xfrm>
            <a:off x="4953000" y="50292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08" name="Oval 20"/>
          <p:cNvSpPr>
            <a:spLocks noChangeArrowheads="1"/>
          </p:cNvSpPr>
          <p:nvPr/>
        </p:nvSpPr>
        <p:spPr bwMode="auto">
          <a:xfrm>
            <a:off x="5105400" y="51816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09" name="Oval 21"/>
          <p:cNvSpPr>
            <a:spLocks noChangeArrowheads="1"/>
          </p:cNvSpPr>
          <p:nvPr/>
        </p:nvSpPr>
        <p:spPr bwMode="auto">
          <a:xfrm>
            <a:off x="4419600" y="48768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10" name="Oval 22"/>
          <p:cNvSpPr>
            <a:spLocks noChangeArrowheads="1"/>
          </p:cNvSpPr>
          <p:nvPr/>
        </p:nvSpPr>
        <p:spPr bwMode="auto">
          <a:xfrm>
            <a:off x="4572000" y="50292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11" name="Oval 23"/>
          <p:cNvSpPr>
            <a:spLocks noChangeArrowheads="1"/>
          </p:cNvSpPr>
          <p:nvPr/>
        </p:nvSpPr>
        <p:spPr bwMode="auto">
          <a:xfrm>
            <a:off x="4572000" y="51816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12" name="Oval 24"/>
          <p:cNvSpPr>
            <a:spLocks noChangeArrowheads="1"/>
          </p:cNvSpPr>
          <p:nvPr/>
        </p:nvSpPr>
        <p:spPr bwMode="auto">
          <a:xfrm>
            <a:off x="4876800" y="51816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13" name="AutoShape 25"/>
          <p:cNvSpPr>
            <a:spLocks noChangeArrowheads="1"/>
          </p:cNvSpPr>
          <p:nvPr/>
        </p:nvSpPr>
        <p:spPr bwMode="auto">
          <a:xfrm flipV="1">
            <a:off x="1981200" y="4648200"/>
            <a:ext cx="304800" cy="228600"/>
          </a:xfrm>
          <a:prstGeom prst="plus">
            <a:avLst>
              <a:gd name="adj" fmla="val 25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14" name="AutoShape 26"/>
          <p:cNvSpPr>
            <a:spLocks noChangeArrowheads="1"/>
          </p:cNvSpPr>
          <p:nvPr/>
        </p:nvSpPr>
        <p:spPr bwMode="auto">
          <a:xfrm flipV="1">
            <a:off x="2133600" y="4800600"/>
            <a:ext cx="304800" cy="228600"/>
          </a:xfrm>
          <a:prstGeom prst="plus">
            <a:avLst>
              <a:gd name="adj" fmla="val 25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15" name="AutoShape 27"/>
          <p:cNvSpPr>
            <a:spLocks noChangeArrowheads="1"/>
          </p:cNvSpPr>
          <p:nvPr/>
        </p:nvSpPr>
        <p:spPr bwMode="auto">
          <a:xfrm flipV="1">
            <a:off x="2286000" y="4953000"/>
            <a:ext cx="304800" cy="228600"/>
          </a:xfrm>
          <a:prstGeom prst="plus">
            <a:avLst>
              <a:gd name="adj" fmla="val 25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16" name="AutoShape 28"/>
          <p:cNvSpPr>
            <a:spLocks noChangeArrowheads="1"/>
          </p:cNvSpPr>
          <p:nvPr/>
        </p:nvSpPr>
        <p:spPr bwMode="auto">
          <a:xfrm flipV="1">
            <a:off x="2438400" y="5105400"/>
            <a:ext cx="304800" cy="228600"/>
          </a:xfrm>
          <a:prstGeom prst="plus">
            <a:avLst>
              <a:gd name="adj" fmla="val 25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17" name="AutoShape 29"/>
          <p:cNvSpPr>
            <a:spLocks noChangeArrowheads="1"/>
          </p:cNvSpPr>
          <p:nvPr/>
        </p:nvSpPr>
        <p:spPr bwMode="auto">
          <a:xfrm>
            <a:off x="2514600" y="4648200"/>
            <a:ext cx="304800" cy="304800"/>
          </a:xfrm>
          <a:prstGeom prst="plus">
            <a:avLst>
              <a:gd name="adj" fmla="val 25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18" name="AutoShape 30"/>
          <p:cNvSpPr>
            <a:spLocks noChangeArrowheads="1"/>
          </p:cNvSpPr>
          <p:nvPr/>
        </p:nvSpPr>
        <p:spPr bwMode="auto">
          <a:xfrm>
            <a:off x="2667000" y="4800600"/>
            <a:ext cx="304800" cy="304800"/>
          </a:xfrm>
          <a:prstGeom prst="plus">
            <a:avLst>
              <a:gd name="adj" fmla="val 25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19" name="Oval 31"/>
          <p:cNvSpPr>
            <a:spLocks noChangeArrowheads="1"/>
          </p:cNvSpPr>
          <p:nvPr/>
        </p:nvSpPr>
        <p:spPr bwMode="auto">
          <a:xfrm>
            <a:off x="1600200" y="4343400"/>
            <a:ext cx="1676400" cy="1295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20" name="Oval 32"/>
          <p:cNvSpPr>
            <a:spLocks noChangeArrowheads="1"/>
          </p:cNvSpPr>
          <p:nvPr/>
        </p:nvSpPr>
        <p:spPr bwMode="auto">
          <a:xfrm>
            <a:off x="3962400" y="4495800"/>
            <a:ext cx="1676400" cy="1295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2362200" y="1524000"/>
            <a:ext cx="2057400" cy="1752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22" name="Oval 34"/>
          <p:cNvSpPr>
            <a:spLocks noChangeArrowheads="1"/>
          </p:cNvSpPr>
          <p:nvPr/>
        </p:nvSpPr>
        <p:spPr bwMode="auto">
          <a:xfrm>
            <a:off x="7391400" y="16002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23" name="Oval 35"/>
          <p:cNvSpPr>
            <a:spLocks noChangeArrowheads="1"/>
          </p:cNvSpPr>
          <p:nvPr/>
        </p:nvSpPr>
        <p:spPr bwMode="auto">
          <a:xfrm>
            <a:off x="7239000" y="24384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24" name="Oval 36"/>
          <p:cNvSpPr>
            <a:spLocks noChangeArrowheads="1"/>
          </p:cNvSpPr>
          <p:nvPr/>
        </p:nvSpPr>
        <p:spPr bwMode="auto">
          <a:xfrm>
            <a:off x="7086600" y="32004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25" name="Oval 37"/>
          <p:cNvSpPr>
            <a:spLocks noChangeArrowheads="1"/>
          </p:cNvSpPr>
          <p:nvPr/>
        </p:nvSpPr>
        <p:spPr bwMode="auto">
          <a:xfrm>
            <a:off x="7620000" y="37338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26" name="Oval 38"/>
          <p:cNvSpPr>
            <a:spLocks noChangeArrowheads="1"/>
          </p:cNvSpPr>
          <p:nvPr/>
        </p:nvSpPr>
        <p:spPr bwMode="auto">
          <a:xfrm>
            <a:off x="6858000" y="22860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27" name="Oval 39"/>
          <p:cNvSpPr>
            <a:spLocks noChangeArrowheads="1"/>
          </p:cNvSpPr>
          <p:nvPr/>
        </p:nvSpPr>
        <p:spPr bwMode="auto">
          <a:xfrm>
            <a:off x="7086600" y="35814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28" name="Oval 40"/>
          <p:cNvSpPr>
            <a:spLocks noChangeArrowheads="1"/>
          </p:cNvSpPr>
          <p:nvPr/>
        </p:nvSpPr>
        <p:spPr bwMode="auto">
          <a:xfrm>
            <a:off x="7086600" y="37338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29" name="Oval 41"/>
          <p:cNvSpPr>
            <a:spLocks noChangeArrowheads="1"/>
          </p:cNvSpPr>
          <p:nvPr/>
        </p:nvSpPr>
        <p:spPr bwMode="auto">
          <a:xfrm>
            <a:off x="7391400" y="37338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31" name="AutoShape 43"/>
          <p:cNvSpPr>
            <a:spLocks noChangeArrowheads="1"/>
          </p:cNvSpPr>
          <p:nvPr/>
        </p:nvSpPr>
        <p:spPr bwMode="auto">
          <a:xfrm flipV="1">
            <a:off x="7162800" y="4038600"/>
            <a:ext cx="304800" cy="228600"/>
          </a:xfrm>
          <a:prstGeom prst="plus">
            <a:avLst>
              <a:gd name="adj" fmla="val 25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32" name="AutoShape 44"/>
          <p:cNvSpPr>
            <a:spLocks noChangeArrowheads="1"/>
          </p:cNvSpPr>
          <p:nvPr/>
        </p:nvSpPr>
        <p:spPr bwMode="auto">
          <a:xfrm flipV="1">
            <a:off x="7239000" y="3429000"/>
            <a:ext cx="304800" cy="228600"/>
          </a:xfrm>
          <a:prstGeom prst="plus">
            <a:avLst>
              <a:gd name="adj" fmla="val 25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33" name="AutoShape 45"/>
          <p:cNvSpPr>
            <a:spLocks noChangeArrowheads="1"/>
          </p:cNvSpPr>
          <p:nvPr/>
        </p:nvSpPr>
        <p:spPr bwMode="auto">
          <a:xfrm flipV="1">
            <a:off x="6629400" y="3733800"/>
            <a:ext cx="304800" cy="228600"/>
          </a:xfrm>
          <a:prstGeom prst="plus">
            <a:avLst>
              <a:gd name="adj" fmla="val 25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34" name="AutoShape 46"/>
          <p:cNvSpPr>
            <a:spLocks noChangeArrowheads="1"/>
          </p:cNvSpPr>
          <p:nvPr/>
        </p:nvSpPr>
        <p:spPr bwMode="auto">
          <a:xfrm>
            <a:off x="7467600" y="1981200"/>
            <a:ext cx="304800" cy="304800"/>
          </a:xfrm>
          <a:prstGeom prst="plus">
            <a:avLst>
              <a:gd name="adj" fmla="val 25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35" name="AutoShape 47"/>
          <p:cNvSpPr>
            <a:spLocks noChangeArrowheads="1"/>
          </p:cNvSpPr>
          <p:nvPr/>
        </p:nvSpPr>
        <p:spPr bwMode="auto">
          <a:xfrm>
            <a:off x="7620000" y="2133600"/>
            <a:ext cx="304800" cy="304800"/>
          </a:xfrm>
          <a:prstGeom prst="plus">
            <a:avLst>
              <a:gd name="adj" fmla="val 25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36" name="Oval 48"/>
          <p:cNvSpPr>
            <a:spLocks noChangeArrowheads="1"/>
          </p:cNvSpPr>
          <p:nvPr/>
        </p:nvSpPr>
        <p:spPr bwMode="auto">
          <a:xfrm>
            <a:off x="6477000" y="1447800"/>
            <a:ext cx="1676400" cy="1295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37" name="Oval 49"/>
          <p:cNvSpPr>
            <a:spLocks noChangeArrowheads="1"/>
          </p:cNvSpPr>
          <p:nvPr/>
        </p:nvSpPr>
        <p:spPr bwMode="auto">
          <a:xfrm>
            <a:off x="6477000" y="3048000"/>
            <a:ext cx="1676400" cy="1295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10738" name="Line 50"/>
          <p:cNvSpPr>
            <a:spLocks noChangeShapeType="1"/>
          </p:cNvSpPr>
          <p:nvPr/>
        </p:nvSpPr>
        <p:spPr bwMode="auto">
          <a:xfrm>
            <a:off x="3429000" y="3505200"/>
            <a:ext cx="0" cy="838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0739" name="Line 51"/>
          <p:cNvSpPr>
            <a:spLocks noChangeShapeType="1"/>
          </p:cNvSpPr>
          <p:nvPr/>
        </p:nvSpPr>
        <p:spPr bwMode="auto">
          <a:xfrm>
            <a:off x="4724400" y="2362200"/>
            <a:ext cx="1219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0740" name="Text Box 52"/>
          <p:cNvSpPr txBox="1">
            <a:spLocks noChangeArrowheads="1"/>
          </p:cNvSpPr>
          <p:nvPr/>
        </p:nvSpPr>
        <p:spPr bwMode="auto">
          <a:xfrm>
            <a:off x="4708525" y="1600200"/>
            <a:ext cx="11414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>
                <a:solidFill>
                  <a:schemeClr val="accent2"/>
                </a:solidFill>
                <a:latin typeface="Calibri" pitchFamily="34" charset="0"/>
              </a:rPr>
              <a:t>No </a:t>
            </a:r>
          </a:p>
          <a:p>
            <a:pPr>
              <a:lnSpc>
                <a:spcPct val="125000"/>
              </a:lnSpc>
            </a:pPr>
            <a:r>
              <a:rPr lang="en-US">
                <a:solidFill>
                  <a:schemeClr val="accent2"/>
                </a:solidFill>
                <a:latin typeface="Calibri" pitchFamily="34" charset="0"/>
              </a:rPr>
              <a:t>Better</a:t>
            </a:r>
          </a:p>
        </p:txBody>
      </p:sp>
      <p:sp>
        <p:nvSpPr>
          <p:cNvPr id="1010741" name="Text Box 53"/>
          <p:cNvSpPr txBox="1">
            <a:spLocks noChangeArrowheads="1"/>
          </p:cNvSpPr>
          <p:nvPr/>
        </p:nvSpPr>
        <p:spPr bwMode="auto">
          <a:xfrm>
            <a:off x="3429000" y="3662363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alibri" pitchFamily="34" charset="0"/>
              </a:rPr>
              <a:t>Good</a:t>
            </a:r>
          </a:p>
        </p:txBody>
      </p:sp>
      <p:sp>
        <p:nvSpPr>
          <p:cNvPr id="51253" name="Text Box 54"/>
          <p:cNvSpPr txBox="1">
            <a:spLocks noChangeArrowheads="1"/>
          </p:cNvSpPr>
          <p:nvPr/>
        </p:nvSpPr>
        <p:spPr bwMode="auto">
          <a:xfrm>
            <a:off x="1422400" y="1752600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alibri" pitchFamily="34" charset="0"/>
              </a:rPr>
              <a:t>Bad</a:t>
            </a:r>
          </a:p>
        </p:txBody>
      </p:sp>
      <p:sp>
        <p:nvSpPr>
          <p:cNvPr id="55" name="AutoShape 47"/>
          <p:cNvSpPr>
            <a:spLocks noChangeArrowheads="1"/>
          </p:cNvSpPr>
          <p:nvPr/>
        </p:nvSpPr>
        <p:spPr bwMode="auto">
          <a:xfrm>
            <a:off x="6781800" y="1752600"/>
            <a:ext cx="304800" cy="304800"/>
          </a:xfrm>
          <a:prstGeom prst="plus">
            <a:avLst>
              <a:gd name="adj" fmla="val 25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705" grpId="0" animBg="1"/>
      <p:bldP spid="1010706" grpId="0" animBg="1"/>
      <p:bldP spid="1010707" grpId="0" animBg="1"/>
      <p:bldP spid="1010708" grpId="0" animBg="1"/>
      <p:bldP spid="1010709" grpId="0" animBg="1"/>
      <p:bldP spid="1010710" grpId="0" animBg="1"/>
      <p:bldP spid="1010711" grpId="0" animBg="1"/>
      <p:bldP spid="1010712" grpId="0" animBg="1"/>
      <p:bldP spid="1010713" grpId="0" animBg="1"/>
      <p:bldP spid="1010714" grpId="0" animBg="1"/>
      <p:bldP spid="1010715" grpId="0" animBg="1"/>
      <p:bldP spid="1010716" grpId="0" animBg="1"/>
      <p:bldP spid="1010717" grpId="0" animBg="1"/>
      <p:bldP spid="1010718" grpId="0" animBg="1"/>
      <p:bldP spid="1010719" grpId="0" animBg="1"/>
      <p:bldP spid="1010720" grpId="0" animBg="1"/>
      <p:bldP spid="1010722" grpId="0" animBg="1"/>
      <p:bldP spid="1010723" grpId="0" animBg="1"/>
      <p:bldP spid="1010724" grpId="0" animBg="1"/>
      <p:bldP spid="1010725" grpId="0" animBg="1"/>
      <p:bldP spid="1010726" grpId="0" animBg="1"/>
      <p:bldP spid="1010727" grpId="0" animBg="1"/>
      <p:bldP spid="1010728" grpId="0" animBg="1"/>
      <p:bldP spid="1010729" grpId="0" animBg="1"/>
      <p:bldP spid="1010731" grpId="0" animBg="1"/>
      <p:bldP spid="1010732" grpId="0" animBg="1"/>
      <p:bldP spid="1010733" grpId="0" animBg="1"/>
      <p:bldP spid="1010734" grpId="0" animBg="1"/>
      <p:bldP spid="1010735" grpId="0" animBg="1"/>
      <p:bldP spid="1010736" grpId="0" animBg="1"/>
      <p:bldP spid="1010737" grpId="0" animBg="1"/>
      <p:bldP spid="1010738" grpId="0" animBg="1"/>
      <p:bldP spid="1010739" grpId="0" animBg="1"/>
      <p:bldP spid="1010740" grpId="0"/>
      <p:bldP spid="1010741" grpId="0"/>
      <p:bldP spid="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228600"/>
            <a:ext cx="2590800" cy="990600"/>
          </a:xfrm>
        </p:spPr>
        <p:txBody>
          <a:bodyPr/>
          <a:lstStyle/>
          <a:p>
            <a:r>
              <a:rPr lang="en-US" sz="3600" smtClean="0"/>
              <a:t>Entropy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© Daniel S. Weld</a:t>
            </a:r>
          </a:p>
        </p:txBody>
      </p:sp>
      <p:sp>
        <p:nvSpPr>
          <p:cNvPr id="52228" name="Line 3"/>
          <p:cNvSpPr>
            <a:spLocks noChangeShapeType="1"/>
          </p:cNvSpPr>
          <p:nvPr/>
        </p:nvSpPr>
        <p:spPr bwMode="auto">
          <a:xfrm>
            <a:off x="990600" y="1295400"/>
            <a:ext cx="0" cy="449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 flipH="1">
            <a:off x="1066800" y="5715000"/>
            <a:ext cx="510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898525" y="5832475"/>
            <a:ext cx="5667375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.00		            .50		        1.00</a:t>
            </a:r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381000" y="1676400"/>
            <a:ext cx="565150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1.0</a:t>
            </a: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0.5</a:t>
            </a:r>
          </a:p>
        </p:txBody>
      </p:sp>
      <p:sp>
        <p:nvSpPr>
          <p:cNvPr id="52232" name="AutoShape 7"/>
          <p:cNvSpPr>
            <a:spLocks noChangeArrowheads="1"/>
          </p:cNvSpPr>
          <p:nvPr/>
        </p:nvSpPr>
        <p:spPr bwMode="auto">
          <a:xfrm>
            <a:off x="990600" y="1752600"/>
            <a:ext cx="5257800" cy="8077200"/>
          </a:xfrm>
          <a:custGeom>
            <a:avLst/>
            <a:gdLst>
              <a:gd name="T0" fmla="*/ 2628900 w 21600"/>
              <a:gd name="T1" fmla="*/ 0 h 21600"/>
              <a:gd name="T2" fmla="*/ 37973 w 21600"/>
              <a:gd name="T3" fmla="*/ 4019155 h 21600"/>
              <a:gd name="T4" fmla="*/ 2628900 w 21600"/>
              <a:gd name="T5" fmla="*/ 117045 h 21600"/>
              <a:gd name="T6" fmla="*/ 5219827 w 21600"/>
              <a:gd name="T7" fmla="*/ 4019155 h 21600"/>
              <a:gd name="T8" fmla="*/ 0 60000 65536"/>
              <a:gd name="T9" fmla="*/ 0 60000 65536"/>
              <a:gd name="T10" fmla="*/ 0 60000 65536"/>
              <a:gd name="T11" fmla="*/ 0 60000 65536"/>
              <a:gd name="T12" fmla="*/ 434 w 21600"/>
              <a:gd name="T13" fmla="*/ 0 h 21600"/>
              <a:gd name="T14" fmla="*/ 21166 w 21600"/>
              <a:gd name="T15" fmla="*/ 1374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13" y="10749"/>
                </a:moveTo>
                <a:cubicBezTo>
                  <a:pt x="341" y="4977"/>
                  <a:pt x="5028" y="312"/>
                  <a:pt x="10800" y="313"/>
                </a:cubicBezTo>
                <a:cubicBezTo>
                  <a:pt x="16571" y="313"/>
                  <a:pt x="21258" y="4977"/>
                  <a:pt x="21286" y="10749"/>
                </a:cubicBezTo>
                <a:lnTo>
                  <a:pt x="21599" y="10747"/>
                </a:lnTo>
                <a:cubicBezTo>
                  <a:pt x="21570" y="4803"/>
                  <a:pt x="16744" y="-1"/>
                  <a:pt x="10799" y="0"/>
                </a:cubicBezTo>
                <a:cubicBezTo>
                  <a:pt x="4855" y="0"/>
                  <a:pt x="29" y="4803"/>
                  <a:pt x="0" y="10747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33" name="Rectangle 8"/>
          <p:cNvSpPr>
            <a:spLocks noChangeArrowheads="1"/>
          </p:cNvSpPr>
          <p:nvPr/>
        </p:nvSpPr>
        <p:spPr bwMode="auto">
          <a:xfrm>
            <a:off x="457200" y="5791200"/>
            <a:ext cx="6858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3200">
                <a:solidFill>
                  <a:srgbClr val="FF3300"/>
                </a:solidFill>
                <a:latin typeface="Calibri" pitchFamily="34" charset="0"/>
              </a:rPr>
              <a:t>% of example that are positive</a:t>
            </a:r>
          </a:p>
        </p:txBody>
      </p:sp>
      <p:cxnSp>
        <p:nvCxnSpPr>
          <p:cNvPr id="14" name="Straight Connector 13"/>
          <p:cNvCxnSpPr>
            <a:stCxn id="52232" idx="2"/>
          </p:cNvCxnSpPr>
          <p:nvPr/>
        </p:nvCxnSpPr>
        <p:spPr>
          <a:xfrm>
            <a:off x="3619500" y="1870075"/>
            <a:ext cx="38100" cy="3921125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43600" y="5486400"/>
            <a:ext cx="533400" cy="381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4419600" y="609600"/>
            <a:ext cx="3200400" cy="1066800"/>
          </a:xfrm>
          <a:prstGeom prst="wedgeRoundRectCallout">
            <a:avLst>
              <a:gd name="adj1" fmla="val -75344"/>
              <a:gd name="adj2" fmla="val 65370"/>
              <a:gd name="adj3" fmla="val 16667"/>
            </a:avLst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50-50 class split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Maximum disorder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5791200" y="2590800"/>
            <a:ext cx="3200400" cy="1066800"/>
          </a:xfrm>
          <a:prstGeom prst="wedgeRoundRectCallout">
            <a:avLst>
              <a:gd name="adj1" fmla="val -36246"/>
              <a:gd name="adj2" fmla="val 219881"/>
              <a:gd name="adj3" fmla="val 16667"/>
            </a:avLst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All positive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Pure distribution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Entropy (disorder) is bad</a:t>
            </a:r>
            <a:br>
              <a:rPr lang="en-US" dirty="0" smtClean="0"/>
            </a:br>
            <a:r>
              <a:rPr lang="en-US" dirty="0" smtClean="0"/>
              <a:t>Homogeneity is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Let S be a set of examples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Entropy(S) = -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 log</a:t>
            </a:r>
            <a:r>
              <a:rPr lang="en-US" sz="2400" baseline="-25000" dirty="0" smtClean="0"/>
              <a:t>2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) -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log</a:t>
            </a:r>
            <a:r>
              <a:rPr lang="en-US" sz="2400" baseline="-25000" dirty="0" smtClean="0"/>
              <a:t>2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 is proportion of pos example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is proportion of </a:t>
            </a:r>
            <a:r>
              <a:rPr lang="en-US" dirty="0" err="1" smtClean="0"/>
              <a:t>neg</a:t>
            </a:r>
            <a:r>
              <a:rPr lang="en-US" dirty="0" smtClean="0"/>
              <a:t> examples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0 log 0 == 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Example: S has </a:t>
            </a:r>
            <a:r>
              <a:rPr lang="en-US" dirty="0" smtClean="0">
                <a:solidFill>
                  <a:srgbClr val="00B050"/>
                </a:solidFill>
              </a:rPr>
              <a:t>9 pos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5 </a:t>
            </a:r>
            <a:r>
              <a:rPr lang="en-US" dirty="0" err="1" smtClean="0">
                <a:solidFill>
                  <a:srgbClr val="FF0000"/>
                </a:solidFill>
              </a:rPr>
              <a:t>neg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>
                <a:latin typeface="Times New Roman" pitchFamily="18" charset="0"/>
              </a:rPr>
              <a:t>Entropy([9+, 5-]) = -(9/14) log</a:t>
            </a:r>
            <a:r>
              <a:rPr lang="en-US" sz="2600" baseline="-25000" dirty="0" smtClean="0">
                <a:latin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</a:rPr>
              <a:t>(9/14)  -                			                          (5/14)log</a:t>
            </a:r>
            <a:r>
              <a:rPr lang="en-US" sz="2600" baseline="-25000" dirty="0" smtClean="0">
                <a:latin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</a:rPr>
              <a:t>(5/14)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Times New Roman" pitchFamily="18" charset="0"/>
              </a:rPr>
              <a:t>				  = 0.940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</a:t>
            </a:r>
            <a:r>
              <a:rPr lang="en-US" sz="4000" smtClean="0"/>
              <a:t> Gain</a:t>
            </a:r>
            <a:endParaRPr lang="en-US" sz="360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Measure of expected </a:t>
            </a:r>
            <a:r>
              <a:rPr lang="en-US" i="1" smtClean="0">
                <a:solidFill>
                  <a:srgbClr val="FF33CC"/>
                </a:solidFill>
              </a:rPr>
              <a:t>reduction</a:t>
            </a:r>
            <a:r>
              <a:rPr lang="en-US" b="1" smtClean="0"/>
              <a:t> in entropy</a:t>
            </a:r>
          </a:p>
          <a:p>
            <a:r>
              <a:rPr lang="en-US" b="1" smtClean="0"/>
              <a:t>Resulting from splitting along an attribute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52400" y="3124200"/>
            <a:ext cx="8829675" cy="2986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</a:rPr>
              <a:t>Gain(S,A) = Entropy(S) -         </a:t>
            </a:r>
            <a:r>
              <a:rPr lang="en-US" sz="3200">
                <a:latin typeface="Times New Roman" pitchFamily="18" charset="0"/>
                <a:sym typeface="Symbol" pitchFamily="18" charset="2"/>
              </a:rPr>
              <a:t>(|S</a:t>
            </a:r>
            <a:r>
              <a:rPr lang="en-US">
                <a:latin typeface="Times New Roman" pitchFamily="18" charset="0"/>
                <a:sym typeface="Symbol" pitchFamily="18" charset="2"/>
              </a:rPr>
              <a:t>v</a:t>
            </a:r>
            <a:r>
              <a:rPr lang="en-US" sz="3200">
                <a:latin typeface="Times New Roman" pitchFamily="18" charset="0"/>
                <a:sym typeface="Symbol" pitchFamily="18" charset="2"/>
              </a:rPr>
              <a:t>| / |S|) </a:t>
            </a:r>
            <a:r>
              <a:rPr lang="en-US" sz="3200">
                <a:latin typeface="Times New Roman" pitchFamily="18" charset="0"/>
              </a:rPr>
              <a:t>Entropy(S</a:t>
            </a:r>
            <a:r>
              <a:rPr lang="en-US">
                <a:latin typeface="Times New Roman" pitchFamily="18" charset="0"/>
              </a:rPr>
              <a:t>v</a:t>
            </a:r>
            <a:r>
              <a:rPr lang="en-US" sz="3200">
                <a:latin typeface="Times New Roman" pitchFamily="18" charset="0"/>
              </a:rPr>
              <a:t>)</a:t>
            </a:r>
          </a:p>
          <a:p>
            <a:endParaRPr lang="en-US" sz="3200">
              <a:latin typeface="Times New Roman" pitchFamily="18" charset="0"/>
            </a:endParaRPr>
          </a:p>
          <a:p>
            <a:endParaRPr lang="en-US" sz="3200">
              <a:latin typeface="Times New Roman" pitchFamily="18" charset="0"/>
            </a:endParaRPr>
          </a:p>
          <a:p>
            <a:endParaRPr lang="en-US" sz="3200">
              <a:latin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</a:rPr>
              <a:t>Where Entropy(S) = -</a:t>
            </a:r>
            <a:r>
              <a:rPr lang="en-US" sz="2800">
                <a:solidFill>
                  <a:srgbClr val="00B050"/>
                </a:solidFill>
                <a:latin typeface="Times New Roman" pitchFamily="18" charset="0"/>
              </a:rPr>
              <a:t>P</a:t>
            </a:r>
            <a:r>
              <a:rPr lang="en-US" sz="2800">
                <a:latin typeface="Times New Roman" pitchFamily="18" charset="0"/>
              </a:rPr>
              <a:t> log</a:t>
            </a:r>
            <a:r>
              <a:rPr lang="en-US" baseline="-25000">
                <a:latin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</a:rPr>
              <a:t>(</a:t>
            </a:r>
            <a:r>
              <a:rPr lang="en-US" sz="2800">
                <a:solidFill>
                  <a:srgbClr val="00B050"/>
                </a:solidFill>
                <a:latin typeface="Times New Roman" pitchFamily="18" charset="0"/>
              </a:rPr>
              <a:t>P</a:t>
            </a:r>
            <a:r>
              <a:rPr lang="en-US" sz="2800">
                <a:latin typeface="Times New Roman" pitchFamily="18" charset="0"/>
              </a:rPr>
              <a:t>) -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 log</a:t>
            </a:r>
            <a:r>
              <a:rPr lang="en-US" sz="2000" baseline="-25000">
                <a:latin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</a:rPr>
              <a:t>(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)</a:t>
            </a:r>
          </a:p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886200" y="2895600"/>
            <a:ext cx="2274888" cy="1433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6000">
                <a:latin typeface="Times New Roman" pitchFamily="18" charset="0"/>
                <a:sym typeface="Symbol" pitchFamily="18" charset="2"/>
              </a:rPr>
              <a:t>    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</a:t>
            </a:r>
          </a:p>
          <a:p>
            <a:r>
              <a:rPr lang="en-US" sz="2800">
                <a:latin typeface="Times New Roman" pitchFamily="18" charset="0"/>
                <a:sym typeface="Symbol" pitchFamily="18" charset="2"/>
              </a:rPr>
              <a:t>v  Values(A)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715000" y="1593850"/>
            <a:ext cx="2590800" cy="3657600"/>
            <a:chOff x="5715000" y="1593850"/>
            <a:chExt cx="2590800" cy="3657600"/>
          </a:xfrm>
        </p:grpSpPr>
        <p:sp>
          <p:nvSpPr>
            <p:cNvPr id="55313" name="Rectangle 6"/>
            <p:cNvSpPr>
              <a:spLocks noChangeArrowheads="1"/>
            </p:cNvSpPr>
            <p:nvPr/>
          </p:nvSpPr>
          <p:spPr bwMode="auto">
            <a:xfrm>
              <a:off x="5715000" y="4870450"/>
              <a:ext cx="2590800" cy="381000"/>
            </a:xfrm>
            <a:prstGeom prst="rect">
              <a:avLst/>
            </a:prstGeom>
            <a:solidFill>
              <a:srgbClr val="A3F1F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5314" name="Rectangle 7"/>
            <p:cNvSpPr>
              <a:spLocks noChangeArrowheads="1"/>
            </p:cNvSpPr>
            <p:nvPr/>
          </p:nvSpPr>
          <p:spPr bwMode="auto">
            <a:xfrm>
              <a:off x="5715000" y="3498850"/>
              <a:ext cx="2590800" cy="838200"/>
            </a:xfrm>
            <a:prstGeom prst="rect">
              <a:avLst/>
            </a:prstGeom>
            <a:solidFill>
              <a:srgbClr val="A3F1F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5315" name="Rectangle 8"/>
            <p:cNvSpPr>
              <a:spLocks noChangeArrowheads="1"/>
            </p:cNvSpPr>
            <p:nvPr/>
          </p:nvSpPr>
          <p:spPr bwMode="auto">
            <a:xfrm>
              <a:off x="5715000" y="2203450"/>
              <a:ext cx="2590800" cy="762000"/>
            </a:xfrm>
            <a:prstGeom prst="rect">
              <a:avLst/>
            </a:prstGeom>
            <a:solidFill>
              <a:srgbClr val="A3F1F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5316" name="Rectangle 9"/>
            <p:cNvSpPr>
              <a:spLocks noChangeArrowheads="1"/>
            </p:cNvSpPr>
            <p:nvPr/>
          </p:nvSpPr>
          <p:spPr bwMode="auto">
            <a:xfrm>
              <a:off x="5715000" y="1593850"/>
              <a:ext cx="2590800" cy="311150"/>
            </a:xfrm>
            <a:prstGeom prst="rect">
              <a:avLst/>
            </a:prstGeom>
            <a:solidFill>
              <a:srgbClr val="A3F1F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55299" name="Text Box 17"/>
          <p:cNvSpPr txBox="1">
            <a:spLocks noChangeArrowheads="1"/>
          </p:cNvSpPr>
          <p:nvPr/>
        </p:nvSpPr>
        <p:spPr bwMode="auto">
          <a:xfrm>
            <a:off x="6019800" y="1289050"/>
            <a:ext cx="2746375" cy="424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Day 	Wind	Tennis?</a:t>
            </a:r>
          </a:p>
          <a:p>
            <a:r>
              <a:rPr lang="en-US">
                <a:latin typeface="Times New Roman" pitchFamily="18" charset="0"/>
              </a:rPr>
              <a:t>d1	weak	n</a:t>
            </a:r>
          </a:p>
          <a:p>
            <a:r>
              <a:rPr lang="en-US">
                <a:latin typeface="Times New Roman" pitchFamily="18" charset="0"/>
              </a:rPr>
              <a:t>d2	s	n</a:t>
            </a:r>
          </a:p>
          <a:p>
            <a:r>
              <a:rPr lang="en-US">
                <a:latin typeface="Times New Roman" pitchFamily="18" charset="0"/>
              </a:rPr>
              <a:t>d3	weak	yes</a:t>
            </a:r>
          </a:p>
          <a:p>
            <a:r>
              <a:rPr lang="en-US">
                <a:latin typeface="Times New Roman" pitchFamily="18" charset="0"/>
              </a:rPr>
              <a:t>d4	weak 	yes</a:t>
            </a:r>
          </a:p>
          <a:p>
            <a:r>
              <a:rPr lang="en-US">
                <a:latin typeface="Times New Roman" pitchFamily="18" charset="0"/>
              </a:rPr>
              <a:t>d5	weak	yes</a:t>
            </a:r>
          </a:p>
          <a:p>
            <a:r>
              <a:rPr lang="en-US">
                <a:latin typeface="Times New Roman" pitchFamily="18" charset="0"/>
              </a:rPr>
              <a:t>d6	s	n</a:t>
            </a:r>
          </a:p>
          <a:p>
            <a:r>
              <a:rPr lang="en-US">
                <a:latin typeface="Times New Roman" pitchFamily="18" charset="0"/>
              </a:rPr>
              <a:t>d7	s	yes</a:t>
            </a:r>
          </a:p>
          <a:p>
            <a:r>
              <a:rPr lang="en-US">
                <a:latin typeface="Times New Roman" pitchFamily="18" charset="0"/>
              </a:rPr>
              <a:t>d8	weak	n</a:t>
            </a:r>
          </a:p>
          <a:p>
            <a:r>
              <a:rPr lang="en-US">
                <a:latin typeface="Times New Roman" pitchFamily="18" charset="0"/>
              </a:rPr>
              <a:t>d9	weak	yes</a:t>
            </a:r>
          </a:p>
          <a:p>
            <a:r>
              <a:rPr lang="en-US">
                <a:latin typeface="Times New Roman" pitchFamily="18" charset="0"/>
              </a:rPr>
              <a:t>d10	weak	yes</a:t>
            </a:r>
          </a:p>
          <a:p>
            <a:r>
              <a:rPr lang="en-US">
                <a:latin typeface="Times New Roman" pitchFamily="18" charset="0"/>
              </a:rPr>
              <a:t>d11	s	yes</a:t>
            </a:r>
          </a:p>
          <a:p>
            <a:r>
              <a:rPr lang="en-US">
                <a:latin typeface="Times New Roman" pitchFamily="18" charset="0"/>
              </a:rPr>
              <a:t>d12	s	yes</a:t>
            </a:r>
          </a:p>
          <a:p>
            <a:r>
              <a:rPr lang="en-US">
                <a:latin typeface="Times New Roman" pitchFamily="18" charset="0"/>
              </a:rPr>
              <a:t>d13	weak	yes</a:t>
            </a:r>
          </a:p>
          <a:p>
            <a:r>
              <a:rPr lang="en-US">
                <a:latin typeface="Times New Roman" pitchFamily="18" charset="0"/>
              </a:rPr>
              <a:t>d14	s	n</a:t>
            </a:r>
          </a:p>
        </p:txBody>
      </p:sp>
      <p:sp>
        <p:nvSpPr>
          <p:cNvPr id="55300" name="Rectangle 16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Gain of Splitting on Wind</a:t>
            </a:r>
          </a:p>
        </p:txBody>
      </p:sp>
      <p:sp>
        <p:nvSpPr>
          <p:cNvPr id="55301" name="Text Box 18"/>
          <p:cNvSpPr txBox="1">
            <a:spLocks noChangeArrowheads="1"/>
          </p:cNvSpPr>
          <p:nvPr/>
        </p:nvSpPr>
        <p:spPr bwMode="auto">
          <a:xfrm>
            <a:off x="288925" y="1412875"/>
            <a:ext cx="3005138" cy="70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Values(wind)=weak, strong</a:t>
            </a:r>
          </a:p>
          <a:p>
            <a:r>
              <a:rPr lang="en-US" sz="2000" dirty="0">
                <a:latin typeface="Times New Roman" pitchFamily="18" charset="0"/>
              </a:rPr>
              <a:t>S = [9+, 5-]</a:t>
            </a:r>
            <a:r>
              <a:rPr lang="en-US" dirty="0">
                <a:latin typeface="Times New Roman" pitchFamily="18" charset="0"/>
              </a:rPr>
              <a:t>	 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04800" y="3200400"/>
            <a:ext cx="4424363" cy="2554288"/>
            <a:chOff x="192" y="2016"/>
            <a:chExt cx="2438" cy="1609"/>
          </a:xfrm>
        </p:grpSpPr>
        <p:sp>
          <p:nvSpPr>
            <p:cNvPr id="55311" name="Text Box 20"/>
            <p:cNvSpPr txBox="1">
              <a:spLocks noChangeArrowheads="1"/>
            </p:cNvSpPr>
            <p:nvPr/>
          </p:nvSpPr>
          <p:spPr bwMode="auto">
            <a:xfrm>
              <a:off x="192" y="2016"/>
              <a:ext cx="2438" cy="1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Gain(S, wind) </a:t>
              </a:r>
            </a:p>
            <a:p>
              <a:r>
                <a:rPr lang="en-US" sz="2000">
                  <a:latin typeface="Times New Roman" pitchFamily="18" charset="0"/>
                </a:rPr>
                <a:t>  = Entropy(S) -      </a:t>
              </a:r>
              <a:r>
                <a:rPr lang="en-US" sz="2000">
                  <a:latin typeface="Times New Roman" pitchFamily="18" charset="0"/>
                  <a:sym typeface="Symbol" pitchFamily="18" charset="2"/>
                </a:rPr>
                <a:t>(|S</a:t>
              </a:r>
              <a:r>
                <a:rPr lang="en-US" sz="2000" baseline="-25000">
                  <a:latin typeface="Times New Roman" pitchFamily="18" charset="0"/>
                  <a:sym typeface="Symbol" pitchFamily="18" charset="2"/>
                </a:rPr>
                <a:t>v</a:t>
              </a:r>
              <a:r>
                <a:rPr lang="en-US" sz="2000">
                  <a:latin typeface="Times New Roman" pitchFamily="18" charset="0"/>
                  <a:sym typeface="Symbol" pitchFamily="18" charset="2"/>
                </a:rPr>
                <a:t>| / |S|) </a:t>
              </a:r>
              <a:r>
                <a:rPr lang="en-US" sz="2000">
                  <a:latin typeface="Times New Roman" pitchFamily="18" charset="0"/>
                </a:rPr>
                <a:t>Entropy(S</a:t>
              </a:r>
              <a:r>
                <a:rPr lang="en-US" sz="2000" baseline="-25000">
                  <a:latin typeface="Times New Roman" pitchFamily="18" charset="0"/>
                </a:rPr>
                <a:t>v</a:t>
              </a:r>
              <a:r>
                <a:rPr lang="en-US" sz="2000">
                  <a:latin typeface="Times New Roman" pitchFamily="18" charset="0"/>
                </a:rPr>
                <a:t>)</a:t>
              </a:r>
            </a:p>
            <a:p>
              <a:endParaRPr lang="en-US" sz="2000">
                <a:latin typeface="Times New Roman" pitchFamily="18" charset="0"/>
              </a:endParaRPr>
            </a:p>
            <a:p>
              <a:endParaRPr lang="en-US" sz="2000">
                <a:latin typeface="Times New Roman" pitchFamily="18" charset="0"/>
              </a:endParaRPr>
            </a:p>
            <a:p>
              <a:r>
                <a:rPr lang="en-US" sz="2000">
                  <a:latin typeface="Times New Roman" pitchFamily="18" charset="0"/>
                </a:rPr>
                <a:t> = Entropy(S) - 8/14 Entropy(S</a:t>
              </a:r>
              <a:r>
                <a:rPr lang="en-US" sz="2000" baseline="-25000">
                  <a:latin typeface="Times New Roman" pitchFamily="18" charset="0"/>
                </a:rPr>
                <a:t>weak</a:t>
              </a:r>
              <a:r>
                <a:rPr lang="en-US" sz="2000">
                  <a:latin typeface="Times New Roman" pitchFamily="18" charset="0"/>
                </a:rPr>
                <a:t>)</a:t>
              </a:r>
            </a:p>
            <a:p>
              <a:r>
                <a:rPr lang="en-US" sz="2000">
                  <a:latin typeface="Times New Roman" pitchFamily="18" charset="0"/>
                </a:rPr>
                <a:t>	         - 6/14 Entropy(S</a:t>
              </a:r>
              <a:r>
                <a:rPr lang="en-US" sz="2000" baseline="-25000">
                  <a:latin typeface="Times New Roman" pitchFamily="18" charset="0"/>
                </a:rPr>
                <a:t>s</a:t>
              </a:r>
              <a:r>
                <a:rPr lang="en-US" sz="2000">
                  <a:latin typeface="Times New Roman" pitchFamily="18" charset="0"/>
                </a:rPr>
                <a:t>)</a:t>
              </a:r>
            </a:p>
            <a:p>
              <a:r>
                <a:rPr lang="en-US" sz="2000">
                  <a:latin typeface="Times New Roman" pitchFamily="18" charset="0"/>
                </a:rPr>
                <a:t> = 0.940 - (8/14) 0.811  -  (6/14) 1.00</a:t>
              </a:r>
            </a:p>
            <a:p>
              <a:r>
                <a:rPr lang="en-US" sz="2000">
                  <a:latin typeface="Times New Roman" pitchFamily="18" charset="0"/>
                </a:rPr>
                <a:t> = .048</a:t>
              </a:r>
            </a:p>
          </p:txBody>
        </p:sp>
        <p:sp>
          <p:nvSpPr>
            <p:cNvPr id="55312" name="Text Box 21"/>
            <p:cNvSpPr txBox="1">
              <a:spLocks noChangeArrowheads="1"/>
            </p:cNvSpPr>
            <p:nvPr/>
          </p:nvSpPr>
          <p:spPr bwMode="auto">
            <a:xfrm>
              <a:off x="780" y="2112"/>
              <a:ext cx="933" cy="65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  <a:sym typeface="Symbol" pitchFamily="18" charset="2"/>
                </a:rPr>
                <a:t>    </a:t>
              </a:r>
              <a:r>
                <a:rPr lang="en-US">
                  <a:latin typeface="Times New Roman" pitchFamily="18" charset="0"/>
                  <a:sym typeface="Symbol" pitchFamily="18" charset="2"/>
                </a:rPr>
                <a:t> </a:t>
              </a:r>
            </a:p>
            <a:p>
              <a:r>
                <a:rPr lang="en-US">
                  <a:latin typeface="Times New Roman" pitchFamily="18" charset="0"/>
                  <a:sym typeface="Symbol" pitchFamily="18" charset="2"/>
                </a:rPr>
                <a:t>v  {weak, s}</a:t>
              </a:r>
            </a:p>
          </p:txBody>
        </p:sp>
      </p:grp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8800" y="2133600"/>
            <a:ext cx="381000" cy="381000"/>
          </a:xfrm>
          <a:prstGeom prst="rect">
            <a:avLst/>
          </a:prstGeom>
          <a:solidFill>
            <a:srgbClr val="A3F1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209800" y="1752600"/>
            <a:ext cx="3505200" cy="1905000"/>
            <a:chOff x="2209800" y="1752600"/>
            <a:chExt cx="3505200" cy="1905000"/>
          </a:xfrm>
        </p:grpSpPr>
        <p:sp>
          <p:nvSpPr>
            <p:cNvPr id="55306" name="Line 10"/>
            <p:cNvSpPr>
              <a:spLocks noChangeShapeType="1"/>
            </p:cNvSpPr>
            <p:nvPr/>
          </p:nvSpPr>
          <p:spPr bwMode="auto">
            <a:xfrm flipV="1">
              <a:off x="2209800" y="2209800"/>
              <a:ext cx="685800" cy="7620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Line 13"/>
            <p:cNvSpPr>
              <a:spLocks noChangeShapeType="1"/>
            </p:cNvSpPr>
            <p:nvPr/>
          </p:nvSpPr>
          <p:spPr bwMode="auto">
            <a:xfrm flipV="1">
              <a:off x="2895600" y="2133600"/>
              <a:ext cx="1143000" cy="7620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8" name="Line 14"/>
            <p:cNvSpPr>
              <a:spLocks noChangeShapeType="1"/>
            </p:cNvSpPr>
            <p:nvPr/>
          </p:nvSpPr>
          <p:spPr bwMode="auto">
            <a:xfrm flipV="1">
              <a:off x="4038600" y="1905000"/>
              <a:ext cx="990600" cy="22860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Line 15"/>
            <p:cNvSpPr>
              <a:spLocks noChangeShapeType="1"/>
            </p:cNvSpPr>
            <p:nvPr/>
          </p:nvSpPr>
          <p:spPr bwMode="auto">
            <a:xfrm flipV="1">
              <a:off x="4953000" y="1752600"/>
              <a:ext cx="762000" cy="15240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0" name="Line 10"/>
            <p:cNvSpPr>
              <a:spLocks noChangeShapeType="1"/>
            </p:cNvSpPr>
            <p:nvPr/>
          </p:nvSpPr>
          <p:spPr bwMode="auto">
            <a:xfrm>
              <a:off x="2209800" y="2362200"/>
              <a:ext cx="3505200" cy="129540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4807" name="Text Box 23"/>
          <p:cNvSpPr txBox="1">
            <a:spLocks noChangeArrowheads="1"/>
          </p:cNvSpPr>
          <p:nvPr/>
        </p:nvSpPr>
        <p:spPr bwMode="auto">
          <a:xfrm>
            <a:off x="228600" y="2133600"/>
            <a:ext cx="3127375" cy="70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S</a:t>
            </a:r>
            <a:r>
              <a:rPr lang="en-US" sz="2000" baseline="-25000">
                <a:latin typeface="Times New Roman" pitchFamily="18" charset="0"/>
              </a:rPr>
              <a:t>weak</a:t>
            </a:r>
            <a:r>
              <a:rPr lang="en-US" sz="2000">
                <a:latin typeface="Times New Roman" pitchFamily="18" charset="0"/>
              </a:rPr>
              <a:t> 	= [6+, 2-]</a:t>
            </a:r>
          </a:p>
          <a:p>
            <a:r>
              <a:rPr lang="en-US" sz="2000">
                <a:latin typeface="Times New Roman" pitchFamily="18" charset="0"/>
              </a:rPr>
              <a:t>S</a:t>
            </a:r>
            <a:r>
              <a:rPr lang="en-US" sz="2000" baseline="-25000">
                <a:latin typeface="Times New Roman" pitchFamily="18" charset="0"/>
              </a:rPr>
              <a:t>s</a:t>
            </a:r>
            <a:r>
              <a:rPr lang="en-US" sz="2000">
                <a:latin typeface="Times New Roman" pitchFamily="18" charset="0"/>
              </a:rPr>
              <a:t>	= [3+, 3-] </a:t>
            </a:r>
            <a:r>
              <a:rPr lang="en-US">
                <a:latin typeface="Times New Roman" pitchFamily="18" charset="0"/>
              </a:rPr>
              <a:t>	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01480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mtClean="0"/>
              <a:t>Decision Tree Algorithm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28600" y="1071563"/>
            <a:ext cx="870902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accent2"/>
                </a:solidFill>
                <a:latin typeface="Calibri" pitchFamily="34" charset="0"/>
              </a:rPr>
              <a:t>BuildTree</a:t>
            </a:r>
            <a:r>
              <a:rPr lang="en-US" sz="3200">
                <a:latin typeface="Calibri" pitchFamily="34" charset="0"/>
              </a:rPr>
              <a:t>(TraingData)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Calibri" pitchFamily="34" charset="0"/>
              </a:rPr>
              <a:t>	Split(TrainingData)</a:t>
            </a:r>
          </a:p>
          <a:p>
            <a:pPr>
              <a:lnSpc>
                <a:spcPct val="90000"/>
              </a:lnSpc>
            </a:pPr>
            <a:endParaRPr lang="en-US" sz="320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chemeClr val="accent2"/>
                </a:solidFill>
                <a:latin typeface="Calibri" pitchFamily="34" charset="0"/>
              </a:rPr>
              <a:t>Split</a:t>
            </a:r>
            <a:r>
              <a:rPr lang="en-US" sz="3200">
                <a:latin typeface="Calibri" pitchFamily="34" charset="0"/>
              </a:rPr>
              <a:t>(D)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Calibri" pitchFamily="34" charset="0"/>
              </a:rPr>
              <a:t>	If (all points in D are of the same class)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Calibri" pitchFamily="34" charset="0"/>
              </a:rPr>
              <a:t>		Then Return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Calibri" pitchFamily="34" charset="0"/>
              </a:rPr>
              <a:t>	For each attribute A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Calibri" pitchFamily="34" charset="0"/>
              </a:rPr>
              <a:t>		Evaluate splits on attribute A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Calibri" pitchFamily="34" charset="0"/>
              </a:rPr>
              <a:t>	Use best split to partition D into D1, D2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Calibri" pitchFamily="34" charset="0"/>
              </a:rPr>
              <a:t>	Split (D1)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Calibri" pitchFamily="34" charset="0"/>
              </a:rPr>
              <a:t>	Split (D2)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Times New Roman" pitchFamily="18" charset="0"/>
              </a:rPr>
              <a:t>	</a:t>
            </a:r>
          </a:p>
          <a:p>
            <a:endParaRPr lang="en-US" sz="3200">
              <a:latin typeface="Times New Roman" pitchFamily="18" charset="0"/>
            </a:endParaRPr>
          </a:p>
          <a:p>
            <a:endParaRPr lang="en-US" sz="3200">
              <a:latin typeface="Times New Roman" pitchFamily="18" charset="0"/>
            </a:endParaRPr>
          </a:p>
        </p:txBody>
      </p:sp>
    </p:spTree>
  </p:cSld>
  <p:clrMapOvr>
    <a:masterClrMapping/>
  </p:clrMapOvr>
  <p:transition advClick="0" advTm="1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634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114800"/>
            <a:ext cx="38100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06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Bias/variance tradeoff</a:t>
            </a:r>
            <a:endParaRPr lang="en-US" dirty="0"/>
          </a:p>
        </p:txBody>
      </p:sp>
      <p:sp>
        <p:nvSpPr>
          <p:cNvPr id="1806343" name="Rectangle 7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Char char="•"/>
            </a:pPr>
            <a:r>
              <a:rPr lang="en-US" sz="2400" dirty="0"/>
              <a:t>  Models with too many parameters may </a:t>
            </a:r>
            <a:r>
              <a:rPr lang="en-US" sz="2400" dirty="0" smtClean="0"/>
              <a:t>fit the training data well (</a:t>
            </a:r>
            <a:r>
              <a:rPr lang="en-US" sz="2400" b="1" dirty="0" smtClean="0"/>
              <a:t>low bias</a:t>
            </a:r>
            <a:r>
              <a:rPr lang="en-US" sz="2400" dirty="0" smtClean="0"/>
              <a:t>), </a:t>
            </a:r>
            <a:r>
              <a:rPr lang="en-US" sz="2400" dirty="0"/>
              <a:t>but </a:t>
            </a:r>
            <a:r>
              <a:rPr lang="en-US" sz="2400" dirty="0" smtClean="0"/>
              <a:t>are sensitive to choice of training set (</a:t>
            </a:r>
            <a:r>
              <a:rPr lang="en-US" sz="2400" b="1" dirty="0" smtClean="0"/>
              <a:t>high variance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b="1" i="1" dirty="0"/>
          </a:p>
        </p:txBody>
      </p:sp>
      <p:pic>
        <p:nvPicPr>
          <p:cNvPr id="180634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4038600"/>
            <a:ext cx="38100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/>
          <p:cNvSpPr>
            <a:spLocks noChangeArrowheads="1"/>
          </p:cNvSpPr>
          <p:nvPr/>
        </p:nvSpPr>
        <p:spPr bwMode="auto">
          <a:xfrm>
            <a:off x="4229100" y="838200"/>
            <a:ext cx="857250" cy="747713"/>
          </a:xfrm>
          <a:prstGeom prst="octagon">
            <a:avLst>
              <a:gd name="adj" fmla="val 29287"/>
            </a:avLst>
          </a:prstGeom>
          <a:solidFill>
            <a:srgbClr val="FFCCFF"/>
          </a:solidFill>
          <a:ln w="38100">
            <a:pattFill prst="pct25">
              <a:fgClr>
                <a:schemeClr val="tx1"/>
              </a:fgClr>
              <a:bgClr>
                <a:srgbClr val="FFFFFF"/>
              </a:bgClr>
            </a:patt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47" name="AutoShape 3"/>
          <p:cNvSpPr>
            <a:spLocks noChangeArrowheads="1"/>
          </p:cNvSpPr>
          <p:nvPr/>
        </p:nvSpPr>
        <p:spPr bwMode="auto">
          <a:xfrm>
            <a:off x="838200" y="1868488"/>
            <a:ext cx="2273300" cy="1692275"/>
          </a:xfrm>
          <a:prstGeom prst="octagon">
            <a:avLst>
              <a:gd name="adj" fmla="val 29287"/>
            </a:avLst>
          </a:prstGeom>
          <a:solidFill>
            <a:srgbClr val="FFCCFF"/>
          </a:solidFill>
          <a:ln w="38100">
            <a:pattFill prst="pct25">
              <a:fgClr>
                <a:schemeClr val="tx1"/>
              </a:fgClr>
              <a:bgClr>
                <a:srgbClr val="FFFFFF"/>
              </a:bgClr>
            </a:patt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6042025" y="1909763"/>
            <a:ext cx="2273300" cy="1692275"/>
          </a:xfrm>
          <a:prstGeom prst="octagon">
            <a:avLst>
              <a:gd name="adj" fmla="val 29287"/>
            </a:avLst>
          </a:prstGeom>
          <a:solidFill>
            <a:srgbClr val="FFCCFF"/>
          </a:solidFill>
          <a:ln w="38100">
            <a:pattFill prst="pct25">
              <a:fgClr>
                <a:schemeClr val="tx1"/>
              </a:fgClr>
              <a:bgClr>
                <a:srgbClr val="FFFFFF"/>
              </a:bgClr>
            </a:patt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5005388" y="3763963"/>
            <a:ext cx="2425700" cy="1778000"/>
          </a:xfrm>
          <a:prstGeom prst="octagon">
            <a:avLst>
              <a:gd name="adj" fmla="val 29287"/>
            </a:avLst>
          </a:prstGeom>
          <a:solidFill>
            <a:srgbClr val="FFCCFF"/>
          </a:solidFill>
          <a:ln w="38100">
            <a:pattFill prst="pct25">
              <a:fgClr>
                <a:schemeClr val="tx1"/>
              </a:fgClr>
              <a:bgClr>
                <a:srgbClr val="FFFFFF"/>
              </a:bgClr>
            </a:patt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2019300" y="3908425"/>
            <a:ext cx="2741613" cy="1778000"/>
          </a:xfrm>
          <a:prstGeom prst="octagon">
            <a:avLst>
              <a:gd name="adj" fmla="val 29287"/>
            </a:avLst>
          </a:prstGeom>
          <a:solidFill>
            <a:srgbClr val="99CCFF"/>
          </a:solidFill>
          <a:ln w="38100">
            <a:pattFill prst="pct25">
              <a:fgClr>
                <a:schemeClr val="tx1"/>
              </a:fgClr>
              <a:bgClr>
                <a:srgbClr val="FFFFFF"/>
              </a:bgClr>
            </a:patt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mtClean="0"/>
              <a:t>Evaluating Attributes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4340225" y="950913"/>
            <a:ext cx="658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Yes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2792413" y="3959225"/>
            <a:ext cx="1322387" cy="5032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2835275" y="4005263"/>
            <a:ext cx="1355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Outlook</a:t>
            </a: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H="1">
            <a:off x="2032000" y="4470400"/>
            <a:ext cx="1173163" cy="773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460750" y="4452938"/>
            <a:ext cx="1042988" cy="782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 flipH="1">
            <a:off x="3338513" y="4487863"/>
            <a:ext cx="0" cy="900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5726113" y="3925888"/>
            <a:ext cx="974725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5775325" y="3971925"/>
            <a:ext cx="8937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Temp</a:t>
            </a:r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 flipH="1">
            <a:off x="5230813" y="4435475"/>
            <a:ext cx="946150" cy="74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6457950" y="4419600"/>
            <a:ext cx="603250" cy="773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 flipH="1">
            <a:off x="6321425" y="4452938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1349375" y="2114550"/>
            <a:ext cx="1163638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1397000" y="2159000"/>
            <a:ext cx="1030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Humid</a:t>
            </a: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H="1">
            <a:off x="1258888" y="2624138"/>
            <a:ext cx="541337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2079625" y="2608263"/>
            <a:ext cx="523875" cy="696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6731000" y="2122488"/>
            <a:ext cx="865188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6778625" y="2168525"/>
            <a:ext cx="860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Wind</a:t>
            </a:r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 flipH="1">
            <a:off x="6569075" y="2633663"/>
            <a:ext cx="612775" cy="595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>
            <a:off x="7218363" y="2641600"/>
            <a:ext cx="630237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 flipH="1">
            <a:off x="2984500" y="1484313"/>
            <a:ext cx="1325563" cy="67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5032375" y="1450975"/>
            <a:ext cx="1217613" cy="663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>
            <a:off x="4779963" y="1689100"/>
            <a:ext cx="1208087" cy="203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4" name="Line 30"/>
          <p:cNvSpPr>
            <a:spLocks noChangeShapeType="1"/>
          </p:cNvSpPr>
          <p:nvPr/>
        </p:nvSpPr>
        <p:spPr bwMode="auto">
          <a:xfrm flipH="1">
            <a:off x="3454400" y="1646238"/>
            <a:ext cx="1036638" cy="2168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0" y="3657600"/>
            <a:ext cx="2071688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Gain(S,Humid)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=0.151</a:t>
            </a: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304800" y="5359400"/>
            <a:ext cx="2589213" cy="954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Times New Roman" pitchFamily="18" charset="0"/>
              </a:rPr>
              <a:t>Gain(S,Outlook)</a:t>
            </a:r>
          </a:p>
          <a:p>
            <a:r>
              <a:rPr lang="en-US" sz="2800">
                <a:solidFill>
                  <a:schemeClr val="accent2"/>
                </a:solidFill>
                <a:latin typeface="Times New Roman" pitchFamily="18" charset="0"/>
              </a:rPr>
              <a:t>=0.246</a:t>
            </a: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7105650" y="5257800"/>
            <a:ext cx="193516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Gain(S,Temp)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=0.029</a:t>
            </a: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7138988" y="3505200"/>
            <a:ext cx="1476375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Gain(S,Wind)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=0.048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r>
              <a:rPr lang="en-US" dirty="0" smtClean="0"/>
              <a:t>Resulting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2133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rot="10800000" flipV="1">
            <a:off x="2781300" y="2438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5638800" y="2438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2514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2514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819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533900" y="3543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857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9" name="Text Box 28"/>
          <p:cNvSpPr txBox="1">
            <a:spLocks noChangeArrowheads="1"/>
          </p:cNvSpPr>
          <p:nvPr/>
        </p:nvSpPr>
        <p:spPr bwMode="auto">
          <a:xfrm>
            <a:off x="0" y="1295400"/>
            <a:ext cx="3697288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	Good day for tennis?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1981200" y="3429000"/>
            <a:ext cx="1457325" cy="830263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Don’t 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[2+, 3-]</a:t>
            </a: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4419600" y="3810000"/>
            <a:ext cx="695325" cy="830263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Play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[4+]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6858000" y="3581400"/>
            <a:ext cx="1457325" cy="830263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Don’t 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[3+, 2-]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305800" cy="1143000"/>
          </a:xfrm>
        </p:spPr>
        <p:txBody>
          <a:bodyPr/>
          <a:lstStyle/>
          <a:p>
            <a:r>
              <a:rPr lang="en-US" dirty="0" err="1" smtClean="0"/>
              <a:t>Recurse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038600" y="2133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rot="10800000" flipV="1">
            <a:off x="2781300" y="2438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5638800" y="2438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2514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2514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819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533900" y="3543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857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3" name="Text Box 28"/>
          <p:cNvSpPr txBox="1">
            <a:spLocks noChangeArrowheads="1"/>
          </p:cNvSpPr>
          <p:nvPr/>
        </p:nvSpPr>
        <p:spPr bwMode="auto">
          <a:xfrm>
            <a:off x="0" y="1295400"/>
            <a:ext cx="3697288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	Good day for tennis?</a:t>
            </a:r>
          </a:p>
        </p:txBody>
      </p:sp>
      <p:sp>
        <p:nvSpPr>
          <p:cNvPr id="59404" name="Text Box 3"/>
          <p:cNvSpPr txBox="1">
            <a:spLocks noChangeArrowheads="1"/>
          </p:cNvSpPr>
          <p:nvPr/>
        </p:nvSpPr>
        <p:spPr bwMode="auto">
          <a:xfrm>
            <a:off x="228600" y="3406775"/>
            <a:ext cx="4365625" cy="2308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Day Temp  Humid  Wind  Tennis?</a:t>
            </a:r>
          </a:p>
          <a:p>
            <a:r>
              <a:rPr lang="en-US" sz="2400">
                <a:latin typeface="Times New Roman" pitchFamily="18" charset="0"/>
              </a:rPr>
              <a:t>d1	h	h      weak   n</a:t>
            </a:r>
          </a:p>
          <a:p>
            <a:r>
              <a:rPr lang="en-US" sz="2400">
                <a:latin typeface="Times New Roman" pitchFamily="18" charset="0"/>
              </a:rPr>
              <a:t>d2	h	h      s	       n</a:t>
            </a:r>
          </a:p>
          <a:p>
            <a:r>
              <a:rPr lang="en-US" sz="2400">
                <a:latin typeface="Times New Roman" pitchFamily="18" charset="0"/>
              </a:rPr>
              <a:t>d8	m	h      weak   n</a:t>
            </a:r>
          </a:p>
          <a:p>
            <a:r>
              <a:rPr lang="en-US" sz="2400">
                <a:latin typeface="Times New Roman" pitchFamily="18" charset="0"/>
              </a:rPr>
              <a:t>d9	c	n      weak   yes</a:t>
            </a:r>
          </a:p>
          <a:p>
            <a:r>
              <a:rPr lang="en-US" sz="2400">
                <a:latin typeface="Times New Roman" pitchFamily="18" charset="0"/>
              </a:rPr>
              <a:t>d11	m	n      s	       yes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981200" y="3886200"/>
            <a:ext cx="5334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05200" y="3810000"/>
            <a:ext cx="5334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505200" y="4953000"/>
            <a:ext cx="533400" cy="6858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981200" y="5029200"/>
            <a:ext cx="533400" cy="6858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305800" cy="1143000"/>
          </a:xfrm>
        </p:spPr>
        <p:txBody>
          <a:bodyPr/>
          <a:lstStyle/>
          <a:p>
            <a:r>
              <a:rPr lang="en-US" dirty="0" smtClean="0"/>
              <a:t>One Step Later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2133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33528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Humidity</a:t>
            </a:r>
          </a:p>
        </p:txBody>
      </p:sp>
      <p:cxnSp>
        <p:nvCxnSpPr>
          <p:cNvPr id="7" name="Straight Arrow Connector 6"/>
          <p:cNvCxnSpPr>
            <a:stCxn id="3" idx="1"/>
            <a:endCxn id="4" idx="0"/>
          </p:cNvCxnSpPr>
          <p:nvPr/>
        </p:nvCxnSpPr>
        <p:spPr>
          <a:xfrm rot="10800000" flipV="1">
            <a:off x="2781300" y="2438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5638800" y="2438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2514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2514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819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4267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0" y="4419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Normal</a:t>
            </a:r>
          </a:p>
        </p:txBody>
      </p:sp>
      <p:cxnSp>
        <p:nvCxnSpPr>
          <p:cNvPr id="27" name="Straight Arrow Connector 26"/>
          <p:cNvCxnSpPr>
            <a:stCxn id="4" idx="2"/>
            <a:endCxn id="48" idx="0"/>
          </p:cNvCxnSpPr>
          <p:nvPr/>
        </p:nvCxnSpPr>
        <p:spPr>
          <a:xfrm rot="5400000">
            <a:off x="1600200" y="4000500"/>
            <a:ext cx="12954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 rot="16200000" flipH="1">
            <a:off x="2495550" y="4171950"/>
            <a:ext cx="1295400" cy="7239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533900" y="3543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857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43200" y="51816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[2+]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62400" y="38100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[4+]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4400" y="51816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[3-]</a:t>
            </a:r>
          </a:p>
        </p:txBody>
      </p:sp>
      <p:sp>
        <p:nvSpPr>
          <p:cNvPr id="60435" name="Text Box 28"/>
          <p:cNvSpPr txBox="1">
            <a:spLocks noChangeArrowheads="1"/>
          </p:cNvSpPr>
          <p:nvPr/>
        </p:nvSpPr>
        <p:spPr bwMode="auto">
          <a:xfrm>
            <a:off x="0" y="1295400"/>
            <a:ext cx="3697288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	Good day for tennis?</a:t>
            </a: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6858000" y="3581400"/>
            <a:ext cx="1457325" cy="830263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Don’t 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[2+, 3-]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Recurse Again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2133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33528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Humidity</a:t>
            </a:r>
          </a:p>
        </p:txBody>
      </p:sp>
      <p:cxnSp>
        <p:nvCxnSpPr>
          <p:cNvPr id="7" name="Straight Arrow Connector 6"/>
          <p:cNvCxnSpPr>
            <a:stCxn id="3" idx="1"/>
            <a:endCxn id="4" idx="0"/>
          </p:cNvCxnSpPr>
          <p:nvPr/>
        </p:nvCxnSpPr>
        <p:spPr>
          <a:xfrm rot="10800000" flipV="1">
            <a:off x="2781300" y="2438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5638800" y="2438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2514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2514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819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4267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43200" y="4267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Low</a:t>
            </a:r>
          </a:p>
        </p:txBody>
      </p:sp>
      <p:cxnSp>
        <p:nvCxnSpPr>
          <p:cNvPr id="27" name="Straight Arrow Connector 26"/>
          <p:cNvCxnSpPr>
            <a:stCxn id="4" idx="2"/>
          </p:cNvCxnSpPr>
          <p:nvPr/>
        </p:nvCxnSpPr>
        <p:spPr>
          <a:xfrm rot="5400000">
            <a:off x="1600200" y="4000500"/>
            <a:ext cx="12954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 rot="16200000" flipH="1">
            <a:off x="2495550" y="4171950"/>
            <a:ext cx="1295400" cy="7239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533900" y="3543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857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56" name="Text Box 28"/>
          <p:cNvSpPr txBox="1">
            <a:spLocks noChangeArrowheads="1"/>
          </p:cNvSpPr>
          <p:nvPr/>
        </p:nvSpPr>
        <p:spPr bwMode="auto">
          <a:xfrm>
            <a:off x="0" y="1295400"/>
            <a:ext cx="3697288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	Good day for tennis?</a:t>
            </a:r>
          </a:p>
        </p:txBody>
      </p:sp>
      <p:sp>
        <p:nvSpPr>
          <p:cNvPr id="61457" name="Text Box 3"/>
          <p:cNvSpPr txBox="1">
            <a:spLocks noChangeArrowheads="1"/>
          </p:cNvSpPr>
          <p:nvPr/>
        </p:nvSpPr>
        <p:spPr bwMode="auto">
          <a:xfrm>
            <a:off x="4953000" y="3482975"/>
            <a:ext cx="4475163" cy="2308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Day Temp  Humid  Wind  Tennis?</a:t>
            </a:r>
          </a:p>
          <a:p>
            <a:r>
              <a:rPr lang="en-US" sz="2400">
                <a:latin typeface="Times New Roman" pitchFamily="18" charset="0"/>
              </a:rPr>
              <a:t>d4	m	h      weak   yes</a:t>
            </a:r>
          </a:p>
          <a:p>
            <a:r>
              <a:rPr lang="en-US" sz="2400">
                <a:latin typeface="Times New Roman" pitchFamily="18" charset="0"/>
              </a:rPr>
              <a:t>d5	c	n      weak   yes</a:t>
            </a:r>
          </a:p>
          <a:p>
            <a:r>
              <a:rPr lang="en-US" sz="2400">
                <a:latin typeface="Times New Roman" pitchFamily="18" charset="0"/>
              </a:rPr>
              <a:t>d6	c	n      s          n</a:t>
            </a:r>
          </a:p>
          <a:p>
            <a:r>
              <a:rPr lang="en-US" sz="2400">
                <a:latin typeface="Times New Roman" pitchFamily="18" charset="0"/>
              </a:rPr>
              <a:t>d10	m	n      weak   yes</a:t>
            </a:r>
          </a:p>
          <a:p>
            <a:r>
              <a:rPr lang="en-US" sz="2400">
                <a:latin typeface="Times New Roman" pitchFamily="18" charset="0"/>
              </a:rPr>
              <a:t>d14	m	h      s	        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315200" y="3352800"/>
            <a:ext cx="17526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315200" y="5410200"/>
            <a:ext cx="1447800" cy="3048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315200" y="4724400"/>
            <a:ext cx="1371600" cy="3048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r>
              <a:rPr lang="en-US" dirty="0" smtClean="0"/>
              <a:t>One Step Later: Final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2133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33528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Humidity</a:t>
            </a:r>
          </a:p>
        </p:txBody>
      </p:sp>
      <p:cxnSp>
        <p:nvCxnSpPr>
          <p:cNvPr id="7" name="Straight Arrow Connector 6"/>
          <p:cNvCxnSpPr>
            <a:stCxn id="3" idx="1"/>
            <a:endCxn id="4" idx="0"/>
          </p:cNvCxnSpPr>
          <p:nvPr/>
        </p:nvCxnSpPr>
        <p:spPr>
          <a:xfrm rot="10800000" flipV="1">
            <a:off x="2781300" y="2438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5638800" y="2438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2514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2514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819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4267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71800" y="4419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Normal</a:t>
            </a:r>
          </a:p>
        </p:txBody>
      </p:sp>
      <p:cxnSp>
        <p:nvCxnSpPr>
          <p:cNvPr id="27" name="Straight Arrow Connector 26"/>
          <p:cNvCxnSpPr>
            <a:stCxn id="4" idx="2"/>
            <a:endCxn id="48" idx="0"/>
          </p:cNvCxnSpPr>
          <p:nvPr/>
        </p:nvCxnSpPr>
        <p:spPr>
          <a:xfrm rot="5400000">
            <a:off x="1600200" y="4000500"/>
            <a:ext cx="12954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 rot="16200000" flipH="1">
            <a:off x="2495550" y="4171950"/>
            <a:ext cx="1295400" cy="7239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533900" y="3543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857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43200" y="51816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[2+]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62400" y="38100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[4+]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4400" y="51816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[3-]</a:t>
            </a:r>
          </a:p>
        </p:txBody>
      </p:sp>
      <p:sp>
        <p:nvSpPr>
          <p:cNvPr id="62483" name="Text Box 28"/>
          <p:cNvSpPr txBox="1">
            <a:spLocks noChangeArrowheads="1"/>
          </p:cNvSpPr>
          <p:nvPr/>
        </p:nvSpPr>
        <p:spPr bwMode="auto">
          <a:xfrm>
            <a:off x="0" y="1295400"/>
            <a:ext cx="3697288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	Good day for tennis?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05600" y="3505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Wind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43800" y="4114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Weak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43600" y="4114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Strong</a:t>
            </a:r>
          </a:p>
        </p:txBody>
      </p:sp>
      <p:cxnSp>
        <p:nvCxnSpPr>
          <p:cNvPr id="24" name="Straight Arrow Connector 23"/>
          <p:cNvCxnSpPr>
            <a:stCxn id="21" idx="2"/>
          </p:cNvCxnSpPr>
          <p:nvPr/>
        </p:nvCxnSpPr>
        <p:spPr>
          <a:xfrm rot="5400000">
            <a:off x="6648450" y="4095750"/>
            <a:ext cx="1066800" cy="8001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  <a:endCxn id="26" idx="0"/>
          </p:cNvCxnSpPr>
          <p:nvPr/>
        </p:nvCxnSpPr>
        <p:spPr>
          <a:xfrm rot="16200000" flipH="1">
            <a:off x="7429500" y="4114800"/>
            <a:ext cx="1066800" cy="7620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620000" y="5029200"/>
            <a:ext cx="1447800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[3+]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67400" y="5029200"/>
            <a:ext cx="1600200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[2-]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Missing data</a:t>
            </a:r>
          </a:p>
          <a:p>
            <a:r>
              <a:rPr lang="en-US" smtClean="0"/>
              <a:t>Real-valued attributes</a:t>
            </a:r>
          </a:p>
          <a:p>
            <a:r>
              <a:rPr lang="en-US" smtClean="0"/>
              <a:t>Many-valued features</a:t>
            </a:r>
          </a:p>
          <a:p>
            <a:r>
              <a:rPr lang="en-US" smtClean="0"/>
              <a:t>Evaluation</a:t>
            </a:r>
          </a:p>
          <a:p>
            <a:r>
              <a:rPr lang="en-US" smtClean="0"/>
              <a:t>Overfitting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Missing Data 1</a:t>
            </a:r>
          </a:p>
        </p:txBody>
      </p:sp>
      <p:grpSp>
        <p:nvGrpSpPr>
          <p:cNvPr id="64515" name="Group 5"/>
          <p:cNvGrpSpPr>
            <a:grpSpLocks/>
          </p:cNvGrpSpPr>
          <p:nvPr/>
        </p:nvGrpSpPr>
        <p:grpSpPr bwMode="auto">
          <a:xfrm>
            <a:off x="76200" y="1447800"/>
            <a:ext cx="4592638" cy="2697163"/>
            <a:chOff x="336" y="1421"/>
            <a:chExt cx="2893" cy="1699"/>
          </a:xfrm>
        </p:grpSpPr>
        <p:sp>
          <p:nvSpPr>
            <p:cNvPr id="64523" name="Text Box 6"/>
            <p:cNvSpPr txBox="1">
              <a:spLocks noChangeArrowheads="1"/>
            </p:cNvSpPr>
            <p:nvPr/>
          </p:nvSpPr>
          <p:spPr bwMode="auto">
            <a:xfrm>
              <a:off x="336" y="1421"/>
              <a:ext cx="2893" cy="1210"/>
            </a:xfrm>
            <a:prstGeom prst="rect">
              <a:avLst/>
            </a:prstGeom>
            <a:solidFill>
              <a:srgbClr val="FFCC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>
                  <a:latin typeface="Times New Roman" pitchFamily="18" charset="0"/>
                </a:rPr>
                <a:t>Day         Temp	Humid  	Wind	Tennis?</a:t>
              </a:r>
            </a:p>
            <a:p>
              <a:pPr>
                <a:lnSpc>
                  <a:spcPct val="110000"/>
                </a:lnSpc>
              </a:pPr>
              <a:r>
                <a:rPr lang="en-US">
                  <a:latin typeface="Times New Roman" pitchFamily="18" charset="0"/>
                </a:rPr>
                <a:t>d1	h	h	weak	 n</a:t>
              </a:r>
            </a:p>
            <a:p>
              <a:pPr>
                <a:lnSpc>
                  <a:spcPct val="110000"/>
                </a:lnSpc>
              </a:pPr>
              <a:r>
                <a:rPr lang="en-US">
                  <a:latin typeface="Times New Roman" pitchFamily="18" charset="0"/>
                </a:rPr>
                <a:t>d2	h	h	s	 n</a:t>
              </a:r>
            </a:p>
            <a:p>
              <a:pPr>
                <a:lnSpc>
                  <a:spcPct val="110000"/>
                </a:lnSpc>
              </a:pPr>
              <a:r>
                <a:rPr lang="en-US">
                  <a:latin typeface="Times New Roman" pitchFamily="18" charset="0"/>
                </a:rPr>
                <a:t>d8	m	h	weak	 n</a:t>
              </a:r>
            </a:p>
            <a:p>
              <a:pPr>
                <a:lnSpc>
                  <a:spcPct val="110000"/>
                </a:lnSpc>
              </a:pPr>
              <a:r>
                <a:rPr lang="en-US">
                  <a:latin typeface="Times New Roman" pitchFamily="18" charset="0"/>
                </a:rPr>
                <a:t>d9	c	?	weak	 yes</a:t>
              </a:r>
            </a:p>
            <a:p>
              <a:pPr>
                <a:lnSpc>
                  <a:spcPct val="110000"/>
                </a:lnSpc>
              </a:pPr>
              <a:r>
                <a:rPr lang="en-US">
                  <a:latin typeface="Times New Roman" pitchFamily="18" charset="0"/>
                </a:rPr>
                <a:t>d11	m	n	s	 yes</a:t>
              </a:r>
            </a:p>
          </p:txBody>
        </p:sp>
        <p:sp>
          <p:nvSpPr>
            <p:cNvPr id="64524" name="Rectangle 7"/>
            <p:cNvSpPr>
              <a:spLocks noChangeArrowheads="1"/>
            </p:cNvSpPr>
            <p:nvPr/>
          </p:nvSpPr>
          <p:spPr bwMode="auto">
            <a:xfrm>
              <a:off x="1680" y="2784"/>
              <a:ext cx="432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828800" y="2667000"/>
            <a:ext cx="533400" cy="304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76200" y="3856038"/>
            <a:ext cx="4592638" cy="2697162"/>
            <a:chOff x="336" y="1421"/>
            <a:chExt cx="2893" cy="1699"/>
          </a:xfrm>
        </p:grpSpPr>
        <p:sp>
          <p:nvSpPr>
            <p:cNvPr id="64521" name="Text Box 6"/>
            <p:cNvSpPr txBox="1">
              <a:spLocks noChangeArrowheads="1"/>
            </p:cNvSpPr>
            <p:nvPr/>
          </p:nvSpPr>
          <p:spPr bwMode="auto">
            <a:xfrm>
              <a:off x="336" y="1421"/>
              <a:ext cx="2893" cy="1210"/>
            </a:xfrm>
            <a:prstGeom prst="rect">
              <a:avLst/>
            </a:prstGeom>
            <a:solidFill>
              <a:srgbClr val="FFCC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>
                  <a:latin typeface="Times New Roman" pitchFamily="18" charset="0"/>
                </a:rPr>
                <a:t>Day         Temp	Humid  	Wind	Tennis?</a:t>
              </a:r>
            </a:p>
            <a:p>
              <a:pPr>
                <a:lnSpc>
                  <a:spcPct val="110000"/>
                </a:lnSpc>
              </a:pPr>
              <a:r>
                <a:rPr lang="en-US">
                  <a:latin typeface="Times New Roman" pitchFamily="18" charset="0"/>
                </a:rPr>
                <a:t>d1	h	h	weak	 n</a:t>
              </a:r>
            </a:p>
            <a:p>
              <a:pPr>
                <a:lnSpc>
                  <a:spcPct val="110000"/>
                </a:lnSpc>
              </a:pPr>
              <a:r>
                <a:rPr lang="en-US">
                  <a:latin typeface="Times New Roman" pitchFamily="18" charset="0"/>
                </a:rPr>
                <a:t>d2	h	h	s	 n</a:t>
              </a:r>
            </a:p>
            <a:p>
              <a:pPr>
                <a:lnSpc>
                  <a:spcPct val="110000"/>
                </a:lnSpc>
              </a:pPr>
              <a:r>
                <a:rPr lang="en-US">
                  <a:latin typeface="Times New Roman" pitchFamily="18" charset="0"/>
                </a:rPr>
                <a:t>d8	m	h	weak	 n</a:t>
              </a:r>
            </a:p>
            <a:p>
              <a:pPr>
                <a:lnSpc>
                  <a:spcPct val="110000"/>
                </a:lnSpc>
              </a:pPr>
              <a:r>
                <a:rPr lang="en-US">
                  <a:latin typeface="Times New Roman" pitchFamily="18" charset="0"/>
                </a:rPr>
                <a:t>d9	c	?	weak	 yes</a:t>
              </a:r>
            </a:p>
            <a:p>
              <a:pPr>
                <a:lnSpc>
                  <a:spcPct val="110000"/>
                </a:lnSpc>
              </a:pPr>
              <a:r>
                <a:rPr lang="en-US">
                  <a:latin typeface="Times New Roman" pitchFamily="18" charset="0"/>
                </a:rPr>
                <a:t>d11	m	n	s	 yes</a:t>
              </a:r>
            </a:p>
          </p:txBody>
        </p:sp>
        <p:sp>
          <p:nvSpPr>
            <p:cNvPr id="64522" name="Rectangle 7"/>
            <p:cNvSpPr>
              <a:spLocks noChangeArrowheads="1"/>
            </p:cNvSpPr>
            <p:nvPr/>
          </p:nvSpPr>
          <p:spPr bwMode="auto">
            <a:xfrm>
              <a:off x="1680" y="2784"/>
              <a:ext cx="432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28800" y="5075238"/>
            <a:ext cx="457200" cy="304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05400" y="1524000"/>
            <a:ext cx="3200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Assign most common value at this node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?=&gt;h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181600" y="4038600"/>
            <a:ext cx="3200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Assign most common value for class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?=&gt;n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advClick="0" advTm="1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Missing Data 2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962400"/>
            <a:ext cx="9144000" cy="2057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75% h   and 25% 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Use in gain calculations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Further subdivide if other missing attributes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Same approach to classify test ex with missing </a:t>
            </a:r>
            <a:r>
              <a:rPr lang="en-US" sz="2000" dirty="0" err="1" smtClean="0"/>
              <a:t>attr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Classification is most probable classification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Summing over leaves where it got divided</a:t>
            </a:r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762000" y="1981200"/>
            <a:ext cx="4592638" cy="1920875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>
                <a:latin typeface="Times New Roman" pitchFamily="18" charset="0"/>
              </a:rPr>
              <a:t>Day         Temp 	Humid    Wind	Tennis?</a:t>
            </a:r>
          </a:p>
          <a:p>
            <a:pPr>
              <a:lnSpc>
                <a:spcPct val="110000"/>
              </a:lnSpc>
            </a:pPr>
            <a:r>
              <a:rPr lang="en-US">
                <a:latin typeface="Times New Roman" pitchFamily="18" charset="0"/>
              </a:rPr>
              <a:t>d1	h	h	weak	 n</a:t>
            </a:r>
          </a:p>
          <a:p>
            <a:pPr>
              <a:lnSpc>
                <a:spcPct val="110000"/>
              </a:lnSpc>
            </a:pPr>
            <a:r>
              <a:rPr lang="en-US">
                <a:latin typeface="Times New Roman" pitchFamily="18" charset="0"/>
              </a:rPr>
              <a:t>d2	h	h	s	 n</a:t>
            </a:r>
          </a:p>
          <a:p>
            <a:pPr>
              <a:lnSpc>
                <a:spcPct val="110000"/>
              </a:lnSpc>
            </a:pPr>
            <a:r>
              <a:rPr lang="en-US">
                <a:latin typeface="Times New Roman" pitchFamily="18" charset="0"/>
              </a:rPr>
              <a:t>d8	m	h	weak	 n</a:t>
            </a:r>
          </a:p>
          <a:p>
            <a:pPr>
              <a:lnSpc>
                <a:spcPct val="110000"/>
              </a:lnSpc>
            </a:pPr>
            <a:r>
              <a:rPr lang="en-US">
                <a:latin typeface="Times New Roman" pitchFamily="18" charset="0"/>
              </a:rPr>
              <a:t>d9	c	?	weak	 yes</a:t>
            </a:r>
          </a:p>
          <a:p>
            <a:pPr>
              <a:lnSpc>
                <a:spcPct val="110000"/>
              </a:lnSpc>
            </a:pPr>
            <a:r>
              <a:rPr lang="en-US">
                <a:latin typeface="Times New Roman" pitchFamily="18" charset="0"/>
              </a:rPr>
              <a:t>d11	m	n	s	 yes</a:t>
            </a:r>
          </a:p>
        </p:txBody>
      </p:sp>
      <p:sp>
        <p:nvSpPr>
          <p:cNvPr id="65541" name="Oval 7"/>
          <p:cNvSpPr>
            <a:spLocks noChangeArrowheads="1"/>
          </p:cNvSpPr>
          <p:nvPr/>
        </p:nvSpPr>
        <p:spPr bwMode="auto">
          <a:xfrm>
            <a:off x="6400800" y="1295400"/>
            <a:ext cx="2057400" cy="11430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[0.75+, 3-]</a:t>
            </a:r>
          </a:p>
        </p:txBody>
      </p:sp>
      <p:sp>
        <p:nvSpPr>
          <p:cNvPr id="65542" name="Oval 8"/>
          <p:cNvSpPr>
            <a:spLocks noChangeArrowheads="1"/>
          </p:cNvSpPr>
          <p:nvPr/>
        </p:nvSpPr>
        <p:spPr bwMode="auto">
          <a:xfrm>
            <a:off x="6629400" y="2819400"/>
            <a:ext cx="1524000" cy="914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[1.25+, 0-]</a:t>
            </a:r>
          </a:p>
        </p:txBody>
      </p:sp>
    </p:spTree>
  </p:cSld>
  <p:clrMapOvr>
    <a:masterClrMapping/>
  </p:clrMapOvr>
  <p:transition advClick="0" advTm="1300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Real-valued Features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Discretize?</a:t>
            </a:r>
          </a:p>
          <a:p>
            <a:r>
              <a:rPr lang="en-US" smtClean="0"/>
              <a:t>Threshold split using observed values?</a:t>
            </a:r>
          </a:p>
          <a:p>
            <a:endParaRPr lang="en-US" smtClean="0"/>
          </a:p>
        </p:txBody>
      </p:sp>
      <p:grpSp>
        <p:nvGrpSpPr>
          <p:cNvPr id="66564" name="Group 52"/>
          <p:cNvGrpSpPr>
            <a:grpSpLocks/>
          </p:cNvGrpSpPr>
          <p:nvPr/>
        </p:nvGrpSpPr>
        <p:grpSpPr bwMode="auto">
          <a:xfrm>
            <a:off x="914400" y="2743200"/>
            <a:ext cx="8474075" cy="762000"/>
            <a:chOff x="212725" y="1447800"/>
            <a:chExt cx="8474075" cy="762000"/>
          </a:xfrm>
        </p:grpSpPr>
        <p:sp>
          <p:nvSpPr>
            <p:cNvPr id="66587" name="Text Box 3"/>
            <p:cNvSpPr txBox="1">
              <a:spLocks noChangeArrowheads="1"/>
            </p:cNvSpPr>
            <p:nvPr/>
          </p:nvSpPr>
          <p:spPr bwMode="auto">
            <a:xfrm>
              <a:off x="212725" y="1452670"/>
              <a:ext cx="8474075" cy="7571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Wind</a:t>
              </a:r>
            </a:p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Play</a:t>
              </a:r>
            </a:p>
          </p:txBody>
        </p:sp>
        <p:sp>
          <p:nvSpPr>
            <p:cNvPr id="66588" name="Text Box 3"/>
            <p:cNvSpPr txBox="1">
              <a:spLocks noChangeArrowheads="1"/>
            </p:cNvSpPr>
            <p:nvPr/>
          </p:nvSpPr>
          <p:spPr bwMode="auto">
            <a:xfrm>
              <a:off x="1066801" y="1447800"/>
              <a:ext cx="304800" cy="7571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8</a:t>
              </a:r>
            </a:p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6589" name="Text Box 3"/>
            <p:cNvSpPr txBox="1">
              <a:spLocks noChangeArrowheads="1"/>
            </p:cNvSpPr>
            <p:nvPr/>
          </p:nvSpPr>
          <p:spPr bwMode="auto">
            <a:xfrm>
              <a:off x="1447800" y="1447800"/>
              <a:ext cx="533400" cy="7571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25</a:t>
              </a:r>
            </a:p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6590" name="Text Box 3"/>
            <p:cNvSpPr txBox="1">
              <a:spLocks noChangeArrowheads="1"/>
            </p:cNvSpPr>
            <p:nvPr/>
          </p:nvSpPr>
          <p:spPr bwMode="auto">
            <a:xfrm>
              <a:off x="3352800" y="1447800"/>
              <a:ext cx="533400" cy="7571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12</a:t>
              </a:r>
            </a:p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6591" name="Text Box 3"/>
            <p:cNvSpPr txBox="1">
              <a:spLocks noChangeArrowheads="1"/>
            </p:cNvSpPr>
            <p:nvPr/>
          </p:nvSpPr>
          <p:spPr bwMode="auto">
            <a:xfrm>
              <a:off x="5029200" y="1447800"/>
              <a:ext cx="533400" cy="7571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10</a:t>
              </a:r>
            </a:p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6592" name="Text Box 3"/>
            <p:cNvSpPr txBox="1">
              <a:spLocks noChangeArrowheads="1"/>
            </p:cNvSpPr>
            <p:nvPr/>
          </p:nvSpPr>
          <p:spPr bwMode="auto">
            <a:xfrm>
              <a:off x="2971800" y="1447800"/>
              <a:ext cx="533400" cy="7571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10</a:t>
              </a:r>
            </a:p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6593" name="Text Box 3"/>
            <p:cNvSpPr txBox="1">
              <a:spLocks noChangeArrowheads="1"/>
            </p:cNvSpPr>
            <p:nvPr/>
          </p:nvSpPr>
          <p:spPr bwMode="auto">
            <a:xfrm>
              <a:off x="4648200" y="1447800"/>
              <a:ext cx="533400" cy="7571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12</a:t>
              </a:r>
            </a:p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6594" name="Text Box 3"/>
            <p:cNvSpPr txBox="1">
              <a:spLocks noChangeArrowheads="1"/>
            </p:cNvSpPr>
            <p:nvPr/>
          </p:nvSpPr>
          <p:spPr bwMode="auto">
            <a:xfrm>
              <a:off x="5486400" y="1447800"/>
              <a:ext cx="304800" cy="7571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7</a:t>
              </a:r>
            </a:p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6595" name="Text Box 3"/>
            <p:cNvSpPr txBox="1">
              <a:spLocks noChangeArrowheads="1"/>
            </p:cNvSpPr>
            <p:nvPr/>
          </p:nvSpPr>
          <p:spPr bwMode="auto">
            <a:xfrm>
              <a:off x="2667000" y="1447800"/>
              <a:ext cx="304800" cy="7571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6</a:t>
              </a:r>
            </a:p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6596" name="Text Box 3"/>
            <p:cNvSpPr txBox="1">
              <a:spLocks noChangeArrowheads="1"/>
            </p:cNvSpPr>
            <p:nvPr/>
          </p:nvSpPr>
          <p:spPr bwMode="auto">
            <a:xfrm>
              <a:off x="1905000" y="1447800"/>
              <a:ext cx="304800" cy="7571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7</a:t>
              </a:r>
            </a:p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6597" name="Text Box 3"/>
            <p:cNvSpPr txBox="1">
              <a:spLocks noChangeArrowheads="1"/>
            </p:cNvSpPr>
            <p:nvPr/>
          </p:nvSpPr>
          <p:spPr bwMode="auto">
            <a:xfrm>
              <a:off x="4343400" y="1447800"/>
              <a:ext cx="304800" cy="7571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7</a:t>
              </a:r>
            </a:p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6598" name="Text Box 3"/>
            <p:cNvSpPr txBox="1">
              <a:spLocks noChangeArrowheads="1"/>
            </p:cNvSpPr>
            <p:nvPr/>
          </p:nvSpPr>
          <p:spPr bwMode="auto">
            <a:xfrm>
              <a:off x="2286000" y="1447800"/>
              <a:ext cx="304800" cy="7571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6</a:t>
              </a:r>
            </a:p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6599" name="Text Box 3"/>
            <p:cNvSpPr txBox="1">
              <a:spLocks noChangeArrowheads="1"/>
            </p:cNvSpPr>
            <p:nvPr/>
          </p:nvSpPr>
          <p:spPr bwMode="auto">
            <a:xfrm>
              <a:off x="3733800" y="1447800"/>
              <a:ext cx="304800" cy="7571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5</a:t>
              </a:r>
            </a:p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6600" name="Text Box 3"/>
            <p:cNvSpPr txBox="1">
              <a:spLocks noChangeArrowheads="1"/>
            </p:cNvSpPr>
            <p:nvPr/>
          </p:nvSpPr>
          <p:spPr bwMode="auto">
            <a:xfrm>
              <a:off x="4038600" y="1447800"/>
              <a:ext cx="304800" cy="7571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7</a:t>
              </a:r>
            </a:p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6601" name="Text Box 3"/>
            <p:cNvSpPr txBox="1">
              <a:spLocks noChangeArrowheads="1"/>
            </p:cNvSpPr>
            <p:nvPr/>
          </p:nvSpPr>
          <p:spPr bwMode="auto">
            <a:xfrm>
              <a:off x="5791200" y="1447800"/>
              <a:ext cx="533400" cy="7571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11</a:t>
              </a:r>
            </a:p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20" name="Group 51"/>
          <p:cNvGrpSpPr>
            <a:grpSpLocks/>
          </p:cNvGrpSpPr>
          <p:nvPr/>
        </p:nvGrpSpPr>
        <p:grpSpPr bwMode="auto">
          <a:xfrm>
            <a:off x="930275" y="4114800"/>
            <a:ext cx="8474075" cy="762000"/>
            <a:chOff x="228600" y="2438400"/>
            <a:chExt cx="8474075" cy="762000"/>
          </a:xfrm>
        </p:grpSpPr>
        <p:grpSp>
          <p:nvGrpSpPr>
            <p:cNvPr id="66571" name="Group 48"/>
            <p:cNvGrpSpPr>
              <a:grpSpLocks/>
            </p:cNvGrpSpPr>
            <p:nvPr/>
          </p:nvGrpSpPr>
          <p:grpSpPr bwMode="auto">
            <a:xfrm>
              <a:off x="1219200" y="2438400"/>
              <a:ext cx="4724400" cy="762000"/>
              <a:chOff x="1066800" y="2438400"/>
              <a:chExt cx="4724400" cy="762000"/>
            </a:xfrm>
          </p:grpSpPr>
          <p:sp>
            <p:nvSpPr>
              <p:cNvPr id="66573" name="Text Box 3"/>
              <p:cNvSpPr txBox="1">
                <a:spLocks noChangeArrowheads="1"/>
              </p:cNvSpPr>
              <p:nvPr/>
            </p:nvSpPr>
            <p:spPr bwMode="auto">
              <a:xfrm>
                <a:off x="3352800" y="2443270"/>
                <a:ext cx="304800" cy="7571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8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66574" name="Text Box 3"/>
              <p:cNvSpPr txBox="1">
                <a:spLocks noChangeArrowheads="1"/>
              </p:cNvSpPr>
              <p:nvPr/>
            </p:nvSpPr>
            <p:spPr bwMode="auto">
              <a:xfrm>
                <a:off x="1066800" y="2438400"/>
                <a:ext cx="533400" cy="7571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25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66575" name="Text Box 3"/>
              <p:cNvSpPr txBox="1">
                <a:spLocks noChangeArrowheads="1"/>
              </p:cNvSpPr>
              <p:nvPr/>
            </p:nvSpPr>
            <p:spPr bwMode="auto">
              <a:xfrm>
                <a:off x="1828800" y="2443270"/>
                <a:ext cx="533400" cy="7571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12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66576" name="Text Box 3"/>
              <p:cNvSpPr txBox="1">
                <a:spLocks noChangeArrowheads="1"/>
              </p:cNvSpPr>
              <p:nvPr/>
            </p:nvSpPr>
            <p:spPr bwMode="auto">
              <a:xfrm>
                <a:off x="2971800" y="2443270"/>
                <a:ext cx="533400" cy="7571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10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66577" name="Text Box 3"/>
              <p:cNvSpPr txBox="1">
                <a:spLocks noChangeArrowheads="1"/>
              </p:cNvSpPr>
              <p:nvPr/>
            </p:nvSpPr>
            <p:spPr bwMode="auto">
              <a:xfrm>
                <a:off x="2590800" y="2443270"/>
                <a:ext cx="533400" cy="7571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10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66578" name="Text Box 3"/>
              <p:cNvSpPr txBox="1">
                <a:spLocks noChangeArrowheads="1"/>
              </p:cNvSpPr>
              <p:nvPr/>
            </p:nvSpPr>
            <p:spPr bwMode="auto">
              <a:xfrm>
                <a:off x="1447800" y="2443270"/>
                <a:ext cx="533400" cy="7571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12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66579" name="Text Box 3"/>
              <p:cNvSpPr txBox="1">
                <a:spLocks noChangeArrowheads="1"/>
              </p:cNvSpPr>
              <p:nvPr/>
            </p:nvSpPr>
            <p:spPr bwMode="auto">
              <a:xfrm>
                <a:off x="3962400" y="2443270"/>
                <a:ext cx="304800" cy="7571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7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66580" name="Text Box 3"/>
              <p:cNvSpPr txBox="1">
                <a:spLocks noChangeArrowheads="1"/>
              </p:cNvSpPr>
              <p:nvPr/>
            </p:nvSpPr>
            <p:spPr bwMode="auto">
              <a:xfrm>
                <a:off x="5181600" y="2443270"/>
                <a:ext cx="304800" cy="7571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66581" name="Text Box 3"/>
              <p:cNvSpPr txBox="1">
                <a:spLocks noChangeArrowheads="1"/>
              </p:cNvSpPr>
              <p:nvPr/>
            </p:nvSpPr>
            <p:spPr bwMode="auto">
              <a:xfrm>
                <a:off x="3657600" y="2443270"/>
                <a:ext cx="304800" cy="7571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7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66582" name="Text Box 3"/>
              <p:cNvSpPr txBox="1">
                <a:spLocks noChangeArrowheads="1"/>
              </p:cNvSpPr>
              <p:nvPr/>
            </p:nvSpPr>
            <p:spPr bwMode="auto">
              <a:xfrm>
                <a:off x="4572000" y="2443270"/>
                <a:ext cx="304800" cy="7571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7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66583" name="Text Box 3"/>
              <p:cNvSpPr txBox="1">
                <a:spLocks noChangeArrowheads="1"/>
              </p:cNvSpPr>
              <p:nvPr/>
            </p:nvSpPr>
            <p:spPr bwMode="auto">
              <a:xfrm>
                <a:off x="4876800" y="2443270"/>
                <a:ext cx="304800" cy="7571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66584" name="Text Box 3"/>
              <p:cNvSpPr txBox="1">
                <a:spLocks noChangeArrowheads="1"/>
              </p:cNvSpPr>
              <p:nvPr/>
            </p:nvSpPr>
            <p:spPr bwMode="auto">
              <a:xfrm>
                <a:off x="5486400" y="2443270"/>
                <a:ext cx="304800" cy="7571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5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66585" name="Text Box 3"/>
              <p:cNvSpPr txBox="1">
                <a:spLocks noChangeArrowheads="1"/>
              </p:cNvSpPr>
              <p:nvPr/>
            </p:nvSpPr>
            <p:spPr bwMode="auto">
              <a:xfrm>
                <a:off x="4267200" y="2443270"/>
                <a:ext cx="304800" cy="7571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7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66586" name="Text Box 3"/>
              <p:cNvSpPr txBox="1">
                <a:spLocks noChangeArrowheads="1"/>
              </p:cNvSpPr>
              <p:nvPr/>
            </p:nvSpPr>
            <p:spPr bwMode="auto">
              <a:xfrm>
                <a:off x="2209800" y="2443270"/>
                <a:ext cx="533400" cy="7571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>
                    <a:latin typeface="Times New Roman" pitchFamily="18" charset="0"/>
                  </a:rPr>
                  <a:t>n</a:t>
                </a:r>
              </a:p>
            </p:txBody>
          </p:sp>
        </p:grpSp>
        <p:sp>
          <p:nvSpPr>
            <p:cNvPr id="66572" name="Text Box 3"/>
            <p:cNvSpPr txBox="1">
              <a:spLocks noChangeArrowheads="1"/>
            </p:cNvSpPr>
            <p:nvPr/>
          </p:nvSpPr>
          <p:spPr bwMode="auto">
            <a:xfrm>
              <a:off x="228600" y="2443270"/>
              <a:ext cx="8474075" cy="7571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Wind</a:t>
              </a:r>
            </a:p>
            <a:p>
              <a:pPr>
                <a:lnSpc>
                  <a:spcPct val="90000"/>
                </a:lnSpc>
              </a:pPr>
              <a:r>
                <a:rPr lang="en-US" sz="2400">
                  <a:latin typeface="Times New Roman" pitchFamily="18" charset="0"/>
                </a:rPr>
                <a:t>Play</a:t>
              </a:r>
            </a:p>
          </p:txBody>
        </p:sp>
      </p:grpSp>
      <p:cxnSp>
        <p:nvCxnSpPr>
          <p:cNvPr id="37" name="Shape 54"/>
          <p:cNvCxnSpPr/>
          <p:nvPr/>
        </p:nvCxnSpPr>
        <p:spPr>
          <a:xfrm flipH="1">
            <a:off x="6645275" y="3121025"/>
            <a:ext cx="381000" cy="1377950"/>
          </a:xfrm>
          <a:prstGeom prst="curvedConnector3">
            <a:avLst>
              <a:gd name="adj1" fmla="val -60000"/>
            </a:avLst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785394" y="4495006"/>
            <a:ext cx="914400" cy="1588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038600" y="5029200"/>
            <a:ext cx="4191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&gt;= 10</a:t>
            </a:r>
          </a:p>
          <a:p>
            <a:r>
              <a:rPr lang="en-US" sz="2400">
                <a:latin typeface="Calibri" pitchFamily="34" charset="0"/>
              </a:rPr>
              <a:t>Gain = 0.048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2642394" y="4495006"/>
            <a:ext cx="914400" cy="1588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676400" y="5029200"/>
            <a:ext cx="4191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&gt;= 12</a:t>
            </a:r>
          </a:p>
          <a:p>
            <a:r>
              <a:rPr lang="en-US" sz="2400">
                <a:latin typeface="Calibri" pitchFamily="34" charset="0"/>
              </a:rPr>
              <a:t>Gain = 0.0004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634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114800"/>
            <a:ext cx="38100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06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Bias/variance tradeoff</a:t>
            </a:r>
            <a:endParaRPr lang="en-US" dirty="0"/>
          </a:p>
        </p:txBody>
      </p:sp>
      <p:sp>
        <p:nvSpPr>
          <p:cNvPr id="1806343" name="Rectangle 7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Char char="•"/>
            </a:pPr>
            <a:r>
              <a:rPr lang="en-US" sz="2400" dirty="0"/>
              <a:t>  Models with too many parameters may </a:t>
            </a:r>
            <a:r>
              <a:rPr lang="en-US" sz="2400" dirty="0" smtClean="0"/>
              <a:t>fit the training data well (</a:t>
            </a:r>
            <a:r>
              <a:rPr lang="en-US" sz="2400" b="1" dirty="0" smtClean="0"/>
              <a:t>low bias</a:t>
            </a:r>
            <a:r>
              <a:rPr lang="en-US" sz="2400" dirty="0" smtClean="0"/>
              <a:t>), </a:t>
            </a:r>
            <a:r>
              <a:rPr lang="en-US" sz="2400" dirty="0"/>
              <a:t>but </a:t>
            </a:r>
            <a:r>
              <a:rPr lang="en-US" sz="2400" dirty="0" smtClean="0"/>
              <a:t>are sensitive to choice of training set (</a:t>
            </a:r>
            <a:r>
              <a:rPr lang="en-US" sz="2400" b="1" dirty="0" smtClean="0"/>
              <a:t>high variance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b="1" i="1" dirty="0"/>
          </a:p>
        </p:txBody>
      </p:sp>
      <p:sp>
        <p:nvSpPr>
          <p:cNvPr id="1806344" name="Rectangle 8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Tx/>
              <a:buChar char="•"/>
            </a:pPr>
            <a:r>
              <a:rPr lang="en-US" sz="2400" dirty="0"/>
              <a:t>  Models with too few parameters may not </a:t>
            </a:r>
            <a:r>
              <a:rPr lang="en-US" sz="2400" dirty="0" smtClean="0"/>
              <a:t>fit the data </a:t>
            </a:r>
            <a:r>
              <a:rPr lang="en-US" sz="2400" dirty="0"/>
              <a:t>well </a:t>
            </a:r>
            <a:r>
              <a:rPr lang="en-US" sz="2400" dirty="0" smtClean="0"/>
              <a:t>(</a:t>
            </a:r>
            <a:r>
              <a:rPr lang="en-US" sz="2400" b="1" dirty="0" smtClean="0"/>
              <a:t>high bias</a:t>
            </a:r>
            <a:r>
              <a:rPr lang="en-US" sz="2400" dirty="0" smtClean="0"/>
              <a:t>) but are consistent across different training sets (</a:t>
            </a:r>
            <a:r>
              <a:rPr lang="en-US" sz="2400" b="1" dirty="0" smtClean="0"/>
              <a:t>low variance</a:t>
            </a:r>
            <a:r>
              <a:rPr lang="en-US" sz="2400" dirty="0" smtClean="0"/>
              <a:t>)</a:t>
            </a:r>
            <a:endParaRPr lang="en-US" sz="2400" b="1" i="1" dirty="0"/>
          </a:p>
        </p:txBody>
      </p:sp>
      <p:pic>
        <p:nvPicPr>
          <p:cNvPr id="180634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114800"/>
            <a:ext cx="38100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06347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4114800"/>
            <a:ext cx="38100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724400" y="4114800"/>
            <a:ext cx="3810000" cy="2324100"/>
            <a:chOff x="2976" y="2448"/>
            <a:chExt cx="2400" cy="1464"/>
          </a:xfrm>
        </p:grpSpPr>
        <p:pic>
          <p:nvPicPr>
            <p:cNvPr id="1806346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976" y="2448"/>
              <a:ext cx="2400" cy="1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06353" name="Rectangle 17"/>
            <p:cNvSpPr>
              <a:spLocks noChangeArrowheads="1"/>
            </p:cNvSpPr>
            <p:nvPr/>
          </p:nvSpPr>
          <p:spPr bwMode="auto">
            <a:xfrm>
              <a:off x="3888" y="264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6350" name="Text Box 14"/>
            <p:cNvSpPr txBox="1">
              <a:spLocks noChangeArrowheads="1"/>
            </p:cNvSpPr>
            <p:nvPr/>
          </p:nvSpPr>
          <p:spPr bwMode="auto">
            <a:xfrm>
              <a:off x="3840" y="260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latin typeface="Times New Roman" pitchFamily="18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Many-valued Attributes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Problem:</a:t>
            </a:r>
          </a:p>
          <a:p>
            <a:pPr lvl="1"/>
            <a:r>
              <a:rPr lang="en-US" smtClean="0"/>
              <a:t>If attribute has many values, Gain will select it</a:t>
            </a:r>
          </a:p>
          <a:p>
            <a:pPr lvl="1"/>
            <a:r>
              <a:rPr lang="en-US" smtClean="0"/>
              <a:t>Imagine using Date = June_6_1996</a:t>
            </a:r>
          </a:p>
          <a:p>
            <a:r>
              <a:rPr lang="en-US" smtClean="0"/>
              <a:t>So many values</a:t>
            </a:r>
          </a:p>
          <a:p>
            <a:pPr lvl="1"/>
            <a:r>
              <a:rPr lang="en-US" smtClean="0"/>
              <a:t>Divides examples into tiny sets</a:t>
            </a:r>
          </a:p>
          <a:p>
            <a:pPr lvl="1"/>
            <a:r>
              <a:rPr lang="en-US" smtClean="0"/>
              <a:t>Sets are likely uniform =&gt; high info gain</a:t>
            </a:r>
          </a:p>
          <a:p>
            <a:pPr lvl="1"/>
            <a:r>
              <a:rPr lang="en-US" smtClean="0"/>
              <a:t>Poor predictor</a:t>
            </a:r>
          </a:p>
          <a:p>
            <a:r>
              <a:rPr lang="en-US" smtClean="0"/>
              <a:t>Penalize these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 smtClean="0"/>
              <a:t>One Solution: Gain Ratio</a:t>
            </a:r>
            <a:endParaRPr lang="en-US" sz="3600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81000" y="1565275"/>
            <a:ext cx="7786688" cy="304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</a:rPr>
              <a:t>Gain Ratio(S,A) =    Gain(S,A)/SplitInfo(S,A)</a:t>
            </a:r>
          </a:p>
          <a:p>
            <a:endParaRPr lang="en-US" sz="3200">
              <a:latin typeface="Times New Roman" pitchFamily="18" charset="0"/>
            </a:endParaRPr>
          </a:p>
          <a:p>
            <a:r>
              <a:rPr lang="en-US" sz="3200">
                <a:latin typeface="Times New Roman" pitchFamily="18" charset="0"/>
              </a:rPr>
              <a:t>SplitInfo =     </a:t>
            </a:r>
            <a:r>
              <a:rPr lang="en-US" sz="3200">
                <a:latin typeface="Times New Roman" pitchFamily="18" charset="0"/>
                <a:sym typeface="Symbol" pitchFamily="18" charset="2"/>
              </a:rPr>
              <a:t>(|S</a:t>
            </a:r>
            <a:r>
              <a:rPr lang="en-US">
                <a:latin typeface="Times New Roman" pitchFamily="18" charset="0"/>
                <a:sym typeface="Symbol" pitchFamily="18" charset="2"/>
              </a:rPr>
              <a:t>v</a:t>
            </a:r>
            <a:r>
              <a:rPr lang="en-US" sz="3200">
                <a:latin typeface="Times New Roman" pitchFamily="18" charset="0"/>
                <a:sym typeface="Symbol" pitchFamily="18" charset="2"/>
              </a:rPr>
              <a:t>| / |S|) </a:t>
            </a:r>
            <a:r>
              <a:rPr lang="en-US" sz="3200">
                <a:latin typeface="Times New Roman" pitchFamily="18" charset="0"/>
              </a:rPr>
              <a:t>Log2(|S</a:t>
            </a:r>
            <a:r>
              <a:rPr lang="en-US">
                <a:latin typeface="Times New Roman" pitchFamily="18" charset="0"/>
              </a:rPr>
              <a:t>v</a:t>
            </a:r>
            <a:r>
              <a:rPr lang="en-US" sz="3200">
                <a:latin typeface="Times New Roman" pitchFamily="18" charset="0"/>
              </a:rPr>
              <a:t>|/|S|)</a:t>
            </a:r>
          </a:p>
          <a:p>
            <a:endParaRPr lang="en-US" sz="3200">
              <a:latin typeface="Times New Roman" pitchFamily="18" charset="0"/>
            </a:endParaRPr>
          </a:p>
          <a:p>
            <a:endParaRPr lang="en-US" sz="3200">
              <a:latin typeface="Times New Roman" pitchFamily="18" charset="0"/>
            </a:endParaRPr>
          </a:p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371600" y="2286000"/>
            <a:ext cx="2274888" cy="1433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6000">
                <a:latin typeface="Times New Roman" pitchFamily="18" charset="0"/>
                <a:sym typeface="Symbol" pitchFamily="18" charset="2"/>
              </a:rPr>
              <a:t>    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</a:t>
            </a:r>
          </a:p>
          <a:p>
            <a:r>
              <a:rPr lang="en-US" sz="2800">
                <a:latin typeface="Times New Roman" pitchFamily="18" charset="0"/>
                <a:sym typeface="Symbol" pitchFamily="18" charset="2"/>
              </a:rPr>
              <a:t>v  Values(A)</a:t>
            </a:r>
          </a:p>
        </p:txBody>
      </p:sp>
      <p:sp>
        <p:nvSpPr>
          <p:cNvPr id="68614" name="Rectangle 4"/>
          <p:cNvSpPr txBox="1">
            <a:spLocks noChangeArrowheads="1"/>
          </p:cNvSpPr>
          <p:nvPr/>
        </p:nvSpPr>
        <p:spPr bwMode="auto">
          <a:xfrm>
            <a:off x="76200" y="3886200"/>
            <a:ext cx="9144000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solidFill>
                  <a:srgbClr val="0070C0"/>
                </a:solidFill>
                <a:latin typeface="Calibri" pitchFamily="34" charset="0"/>
              </a:rPr>
              <a:t>SplitInfo </a:t>
            </a:r>
            <a:r>
              <a:rPr lang="en-US" sz="3200">
                <a:solidFill>
                  <a:srgbClr val="0070C0"/>
                </a:solidFill>
                <a:latin typeface="Calibri" pitchFamily="34" charset="0"/>
                <a:sym typeface="Symbol" pitchFamily="18" charset="2"/>
              </a:rPr>
              <a:t></a:t>
            </a:r>
            <a:r>
              <a:rPr lang="en-US" sz="3200">
                <a:solidFill>
                  <a:srgbClr val="0070C0"/>
                </a:solidFill>
                <a:latin typeface="Calibri" pitchFamily="34" charset="0"/>
              </a:rPr>
              <a:t> entropy of S </a:t>
            </a:r>
            <a:r>
              <a:rPr lang="en-US" sz="3200" i="1">
                <a:solidFill>
                  <a:srgbClr val="0070C0"/>
                </a:solidFill>
                <a:latin typeface="Calibri" pitchFamily="34" charset="0"/>
              </a:rPr>
              <a:t>wrt</a:t>
            </a:r>
            <a:r>
              <a:rPr lang="en-US" sz="3200">
                <a:solidFill>
                  <a:srgbClr val="0070C0"/>
                </a:solidFill>
                <a:latin typeface="Calibri" pitchFamily="34" charset="0"/>
              </a:rPr>
              <a:t> values of A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800">
                <a:latin typeface="Calibri" pitchFamily="34" charset="0"/>
              </a:rPr>
              <a:t>(Contrast with entropy of S </a:t>
            </a:r>
            <a:r>
              <a:rPr lang="en-US" sz="2800" i="1">
                <a:latin typeface="Calibri" pitchFamily="34" charset="0"/>
              </a:rPr>
              <a:t>wrt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b="1">
                <a:latin typeface="Calibri" pitchFamily="34" charset="0"/>
              </a:rPr>
              <a:t>target</a:t>
            </a:r>
            <a:r>
              <a:rPr lang="en-US" sz="2800">
                <a:latin typeface="Calibri" pitchFamily="34" charset="0"/>
              </a:rPr>
              <a:t> value)</a:t>
            </a:r>
          </a:p>
          <a:p>
            <a:pPr marL="342900" indent="-342900">
              <a:spcBef>
                <a:spcPct val="20000"/>
              </a:spcBef>
              <a:buFont typeface="Symbol" pitchFamily="18" charset="2"/>
              <a:buChar char="ß"/>
            </a:pPr>
            <a:r>
              <a:rPr lang="en-US" sz="3200">
                <a:solidFill>
                  <a:srgbClr val="0070C0"/>
                </a:solidFill>
                <a:latin typeface="Calibri" pitchFamily="34" charset="0"/>
              </a:rPr>
              <a:t>attribs with many uniformly distrib values</a:t>
            </a:r>
          </a:p>
          <a:p>
            <a:pPr marL="742950" lvl="1" indent="-285750">
              <a:spcBef>
                <a:spcPct val="20000"/>
              </a:spcBef>
              <a:buFont typeface="Symbol" pitchFamily="18" charset="2"/>
              <a:buNone/>
            </a:pPr>
            <a:r>
              <a:rPr lang="en-US" sz="2800">
                <a:latin typeface="Calibri" pitchFamily="34" charset="0"/>
              </a:rPr>
              <a:t>e.g. if A splits S uniformly into n sets</a:t>
            </a:r>
          </a:p>
          <a:p>
            <a:pPr marL="742950" lvl="1" indent="-285750">
              <a:spcBef>
                <a:spcPct val="20000"/>
              </a:spcBef>
              <a:buFont typeface="Symbol" pitchFamily="18" charset="2"/>
              <a:buNone/>
            </a:pPr>
            <a:r>
              <a:rPr lang="en-US" sz="2800">
                <a:latin typeface="Calibri" pitchFamily="34" charset="0"/>
              </a:rPr>
              <a:t>SplitInformation = log</a:t>
            </a:r>
            <a:r>
              <a:rPr lang="en-US" sz="2800" baseline="-25000">
                <a:latin typeface="Calibri" pitchFamily="34" charset="0"/>
              </a:rPr>
              <a:t>2</a:t>
            </a:r>
            <a:r>
              <a:rPr lang="en-US" sz="2800">
                <a:latin typeface="Calibri" pitchFamily="34" charset="0"/>
              </a:rPr>
              <a:t>(n)…   = 1 for Boolean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Evaluation: Cross Validation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588" y="1371600"/>
            <a:ext cx="9296400" cy="4105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Partition examples into </a:t>
            </a:r>
            <a:r>
              <a:rPr lang="en-US" sz="2800" i="1" dirty="0" smtClean="0"/>
              <a:t>k</a:t>
            </a:r>
            <a:r>
              <a:rPr lang="en-US" sz="2800" dirty="0" smtClean="0"/>
              <a:t> disjoint sets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Now create </a:t>
            </a:r>
            <a:r>
              <a:rPr lang="en-US" sz="2800" i="1" dirty="0" smtClean="0"/>
              <a:t>k </a:t>
            </a:r>
            <a:r>
              <a:rPr lang="en-US" sz="2800" dirty="0" smtClean="0"/>
              <a:t>training sets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Each set is union of all equiv classes </a:t>
            </a:r>
            <a:r>
              <a:rPr lang="en-US" sz="2400" b="1" i="1" dirty="0" smtClean="0">
                <a:solidFill>
                  <a:srgbClr val="9900CC"/>
                </a:solidFill>
              </a:rPr>
              <a:t>except one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So each set has (k-1)/k of the original training data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838200" y="35734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1412875" y="35734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38" name="Rectangle 7"/>
          <p:cNvSpPr>
            <a:spLocks noChangeArrowheads="1"/>
          </p:cNvSpPr>
          <p:nvPr/>
        </p:nvSpPr>
        <p:spPr bwMode="auto">
          <a:xfrm>
            <a:off x="1987550" y="35734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2562225" y="35734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40" name="Rectangle 9"/>
          <p:cNvSpPr>
            <a:spLocks noChangeArrowheads="1"/>
          </p:cNvSpPr>
          <p:nvPr/>
        </p:nvSpPr>
        <p:spPr bwMode="auto">
          <a:xfrm>
            <a:off x="3136900" y="35734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41" name="Rectangle 10"/>
          <p:cNvSpPr>
            <a:spLocks noChangeArrowheads="1"/>
          </p:cNvSpPr>
          <p:nvPr/>
        </p:nvSpPr>
        <p:spPr bwMode="auto">
          <a:xfrm>
            <a:off x="3711575" y="35734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42" name="Rectangle 11"/>
          <p:cNvSpPr>
            <a:spLocks noChangeArrowheads="1"/>
          </p:cNvSpPr>
          <p:nvPr/>
        </p:nvSpPr>
        <p:spPr bwMode="auto">
          <a:xfrm>
            <a:off x="4286250" y="35734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43" name="Rectangle 12"/>
          <p:cNvSpPr>
            <a:spLocks noChangeArrowheads="1"/>
          </p:cNvSpPr>
          <p:nvPr/>
        </p:nvSpPr>
        <p:spPr bwMode="auto">
          <a:xfrm>
            <a:off x="4860925" y="35734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44" name="Rectangle 13"/>
          <p:cNvSpPr>
            <a:spLocks noChangeArrowheads="1"/>
          </p:cNvSpPr>
          <p:nvPr/>
        </p:nvSpPr>
        <p:spPr bwMode="auto">
          <a:xfrm>
            <a:off x="5435600" y="3573463"/>
            <a:ext cx="574675" cy="9223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45" name="Text Box 14"/>
          <p:cNvSpPr txBox="1">
            <a:spLocks noChangeArrowheads="1"/>
          </p:cNvSpPr>
          <p:nvPr/>
        </p:nvSpPr>
        <p:spPr bwMode="auto">
          <a:xfrm>
            <a:off x="762000" y="3124200"/>
            <a:ext cx="4586288" cy="4572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  <a:sym typeface="Wingdings" pitchFamily="2" charset="2"/>
              </a:rPr>
              <a:t>           </a:t>
            </a:r>
            <a:r>
              <a:rPr lang="en-US">
                <a:latin typeface="Calibri" pitchFamily="34" charset="0"/>
              </a:rPr>
              <a:t>Train            </a:t>
            </a:r>
            <a:r>
              <a:rPr lang="en-US">
                <a:latin typeface="Calibri" pitchFamily="34" charset="0"/>
                <a:sym typeface="Wingdings" pitchFamily="2" charset="2"/>
              </a:rPr>
              <a:t></a:t>
            </a:r>
            <a:endParaRPr lang="en-US">
              <a:latin typeface="Calibri" pitchFamily="34" charset="0"/>
            </a:endParaRPr>
          </a:p>
        </p:txBody>
      </p:sp>
      <p:sp>
        <p:nvSpPr>
          <p:cNvPr id="69646" name="Text Box 15"/>
          <p:cNvSpPr txBox="1">
            <a:spLocks noChangeArrowheads="1"/>
          </p:cNvSpPr>
          <p:nvPr/>
        </p:nvSpPr>
        <p:spPr bwMode="auto">
          <a:xfrm rot="-5400000">
            <a:off x="5353050" y="3838575"/>
            <a:ext cx="857250" cy="4572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Test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838200" y="4640263"/>
            <a:ext cx="5172075" cy="922337"/>
            <a:chOff x="838200" y="4640262"/>
            <a:chExt cx="5172075" cy="922338"/>
          </a:xfrm>
        </p:grpSpPr>
        <p:sp>
          <p:nvSpPr>
            <p:cNvPr id="69659" name="Rectangle 5"/>
            <p:cNvSpPr>
              <a:spLocks noChangeArrowheads="1"/>
            </p:cNvSpPr>
            <p:nvPr/>
          </p:nvSpPr>
          <p:spPr bwMode="auto">
            <a:xfrm>
              <a:off x="838200" y="46402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660" name="Rectangle 6"/>
            <p:cNvSpPr>
              <a:spLocks noChangeArrowheads="1"/>
            </p:cNvSpPr>
            <p:nvPr/>
          </p:nvSpPr>
          <p:spPr bwMode="auto">
            <a:xfrm>
              <a:off x="1412875" y="46402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661" name="Rectangle 7"/>
            <p:cNvSpPr>
              <a:spLocks noChangeArrowheads="1"/>
            </p:cNvSpPr>
            <p:nvPr/>
          </p:nvSpPr>
          <p:spPr bwMode="auto">
            <a:xfrm>
              <a:off x="1987550" y="46402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662" name="Rectangle 8"/>
            <p:cNvSpPr>
              <a:spLocks noChangeArrowheads="1"/>
            </p:cNvSpPr>
            <p:nvPr/>
          </p:nvSpPr>
          <p:spPr bwMode="auto">
            <a:xfrm>
              <a:off x="2562225" y="46402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663" name="Rectangle 9"/>
            <p:cNvSpPr>
              <a:spLocks noChangeArrowheads="1"/>
            </p:cNvSpPr>
            <p:nvPr/>
          </p:nvSpPr>
          <p:spPr bwMode="auto">
            <a:xfrm>
              <a:off x="3136900" y="46402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664" name="Rectangle 10"/>
            <p:cNvSpPr>
              <a:spLocks noChangeArrowheads="1"/>
            </p:cNvSpPr>
            <p:nvPr/>
          </p:nvSpPr>
          <p:spPr bwMode="auto">
            <a:xfrm>
              <a:off x="3711575" y="46402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665" name="Rectangle 11"/>
            <p:cNvSpPr>
              <a:spLocks noChangeArrowheads="1"/>
            </p:cNvSpPr>
            <p:nvPr/>
          </p:nvSpPr>
          <p:spPr bwMode="auto">
            <a:xfrm>
              <a:off x="4286250" y="46402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666" name="Rectangle 12"/>
            <p:cNvSpPr>
              <a:spLocks noChangeArrowheads="1"/>
            </p:cNvSpPr>
            <p:nvPr/>
          </p:nvSpPr>
          <p:spPr bwMode="auto">
            <a:xfrm>
              <a:off x="4860925" y="4640262"/>
              <a:ext cx="574675" cy="9223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667" name="Rectangle 13"/>
            <p:cNvSpPr>
              <a:spLocks noChangeArrowheads="1"/>
            </p:cNvSpPr>
            <p:nvPr/>
          </p:nvSpPr>
          <p:spPr bwMode="auto">
            <a:xfrm>
              <a:off x="5435600" y="46402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668" name="Text Box 14"/>
            <p:cNvSpPr txBox="1">
              <a:spLocks noChangeArrowheads="1"/>
            </p:cNvSpPr>
            <p:nvPr/>
          </p:nvSpPr>
          <p:spPr bwMode="auto">
            <a:xfrm rot="-5400000">
              <a:off x="4660900" y="4840287"/>
              <a:ext cx="857250" cy="457200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Test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838200" y="5707063"/>
            <a:ext cx="5172075" cy="922337"/>
            <a:chOff x="838200" y="5707062"/>
            <a:chExt cx="5172075" cy="922338"/>
          </a:xfrm>
        </p:grpSpPr>
        <p:sp>
          <p:nvSpPr>
            <p:cNvPr id="69649" name="Rectangle 5"/>
            <p:cNvSpPr>
              <a:spLocks noChangeArrowheads="1"/>
            </p:cNvSpPr>
            <p:nvPr/>
          </p:nvSpPr>
          <p:spPr bwMode="auto">
            <a:xfrm>
              <a:off x="838200" y="57070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650" name="Rectangle 6"/>
            <p:cNvSpPr>
              <a:spLocks noChangeArrowheads="1"/>
            </p:cNvSpPr>
            <p:nvPr/>
          </p:nvSpPr>
          <p:spPr bwMode="auto">
            <a:xfrm>
              <a:off x="1412875" y="57070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651" name="Rectangle 7"/>
            <p:cNvSpPr>
              <a:spLocks noChangeArrowheads="1"/>
            </p:cNvSpPr>
            <p:nvPr/>
          </p:nvSpPr>
          <p:spPr bwMode="auto">
            <a:xfrm>
              <a:off x="1987550" y="57070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652" name="Rectangle 8"/>
            <p:cNvSpPr>
              <a:spLocks noChangeArrowheads="1"/>
            </p:cNvSpPr>
            <p:nvPr/>
          </p:nvSpPr>
          <p:spPr bwMode="auto">
            <a:xfrm>
              <a:off x="2562225" y="57070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653" name="Rectangle 9"/>
            <p:cNvSpPr>
              <a:spLocks noChangeArrowheads="1"/>
            </p:cNvSpPr>
            <p:nvPr/>
          </p:nvSpPr>
          <p:spPr bwMode="auto">
            <a:xfrm>
              <a:off x="3136900" y="57070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654" name="Rectangle 10"/>
            <p:cNvSpPr>
              <a:spLocks noChangeArrowheads="1"/>
            </p:cNvSpPr>
            <p:nvPr/>
          </p:nvSpPr>
          <p:spPr bwMode="auto">
            <a:xfrm>
              <a:off x="3711575" y="57070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655" name="Rectangle 11"/>
            <p:cNvSpPr>
              <a:spLocks noChangeArrowheads="1"/>
            </p:cNvSpPr>
            <p:nvPr/>
          </p:nvSpPr>
          <p:spPr bwMode="auto">
            <a:xfrm>
              <a:off x="4286250" y="5707062"/>
              <a:ext cx="574675" cy="9223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656" name="Rectangle 12"/>
            <p:cNvSpPr>
              <a:spLocks noChangeArrowheads="1"/>
            </p:cNvSpPr>
            <p:nvPr/>
          </p:nvSpPr>
          <p:spPr bwMode="auto">
            <a:xfrm>
              <a:off x="4860925" y="57070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657" name="Rectangle 13"/>
            <p:cNvSpPr>
              <a:spLocks noChangeArrowheads="1"/>
            </p:cNvSpPr>
            <p:nvPr/>
          </p:nvSpPr>
          <p:spPr bwMode="auto">
            <a:xfrm>
              <a:off x="5435600" y="5707062"/>
              <a:ext cx="574675" cy="922338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658" name="Text Box 14"/>
            <p:cNvSpPr txBox="1">
              <a:spLocks noChangeArrowheads="1"/>
            </p:cNvSpPr>
            <p:nvPr/>
          </p:nvSpPr>
          <p:spPr bwMode="auto">
            <a:xfrm rot="-5400000">
              <a:off x="4086225" y="5907087"/>
              <a:ext cx="857250" cy="457200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Test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Cross-Validation (2)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Leave-one-out</a:t>
            </a:r>
          </a:p>
          <a:p>
            <a:pPr lvl="1"/>
            <a:r>
              <a:rPr lang="en-US" smtClean="0"/>
              <a:t>Use if &lt; 100 examples (rough estimate)</a:t>
            </a:r>
          </a:p>
          <a:p>
            <a:pPr lvl="1"/>
            <a:r>
              <a:rPr lang="en-US" smtClean="0"/>
              <a:t>Hold out one example, train on remaining examples</a:t>
            </a:r>
          </a:p>
          <a:p>
            <a:r>
              <a:rPr lang="en-US" smtClean="0"/>
              <a:t>M of N fold</a:t>
            </a:r>
          </a:p>
          <a:p>
            <a:pPr lvl="1"/>
            <a:r>
              <a:rPr lang="en-US" smtClean="0"/>
              <a:t>Repeat M times</a:t>
            </a:r>
          </a:p>
          <a:p>
            <a:pPr lvl="1"/>
            <a:r>
              <a:rPr lang="en-US" smtClean="0"/>
              <a:t>Divide data into N folds, do N fold cross-validation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Methodology 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Dietterich</a:t>
            </a:r>
            <a:r>
              <a:rPr lang="en-US" dirty="0" smtClean="0"/>
              <a:t>, T. G., (1998). </a:t>
            </a:r>
            <a:r>
              <a:rPr lang="en-US" b="1" dirty="0" smtClean="0"/>
              <a:t>Approximate Statistical Tests for Comparing Supervised Classification Learning Algorithms</a:t>
            </a:r>
            <a:r>
              <a:rPr lang="en-US" dirty="0" smtClean="0"/>
              <a:t>. </a:t>
            </a:r>
            <a:r>
              <a:rPr lang="en-US" i="1" dirty="0" smtClean="0"/>
              <a:t>Neural Computation, 10</a:t>
            </a:r>
            <a:r>
              <a:rPr lang="en-US" dirty="0" smtClean="0"/>
              <a:t> (7) 1895-1924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Densar</a:t>
            </a:r>
            <a:r>
              <a:rPr lang="en-US" dirty="0" smtClean="0"/>
              <a:t>, J., (2006). </a:t>
            </a:r>
            <a:r>
              <a:rPr lang="en-US" b="1" dirty="0" err="1" smtClean="0"/>
              <a:t>Demsar</a:t>
            </a:r>
            <a:r>
              <a:rPr lang="en-US" b="1" dirty="0" smtClean="0"/>
              <a:t>, Statistical Comparisons of Classifiers over Multiple Data Sets</a:t>
            </a:r>
            <a:r>
              <a:rPr lang="en-US" dirty="0" smtClean="0"/>
              <a:t>. The Journal of Machine Learning Research, pages 1-30.</a:t>
            </a:r>
            <a:br>
              <a:rPr lang="en-US" dirty="0" smtClean="0"/>
            </a:b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Overfitting</a:t>
            </a: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0EF950D0-AED8-4AE3-914B-EC2ADB78FCE3}" type="slidenum">
              <a:rPr lang="en-US"/>
              <a:pPr algn="ctr">
                <a:defRPr/>
              </a:pPr>
              <a:t>65</a:t>
            </a:fld>
            <a:endParaRPr lang="en-US"/>
          </a:p>
        </p:txBody>
      </p:sp>
      <p:sp>
        <p:nvSpPr>
          <p:cNvPr id="72709" name="Line 3"/>
          <p:cNvSpPr>
            <a:spLocks noChangeShapeType="1"/>
          </p:cNvSpPr>
          <p:nvPr/>
        </p:nvSpPr>
        <p:spPr bwMode="auto">
          <a:xfrm flipH="1">
            <a:off x="762000" y="1752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10" name="Line 4"/>
          <p:cNvSpPr>
            <a:spLocks noChangeShapeType="1"/>
          </p:cNvSpPr>
          <p:nvPr/>
        </p:nvSpPr>
        <p:spPr bwMode="auto">
          <a:xfrm flipH="1">
            <a:off x="762000" y="5562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11" name="Text Box 5"/>
          <p:cNvSpPr txBox="1">
            <a:spLocks noChangeArrowheads="1"/>
          </p:cNvSpPr>
          <p:nvPr/>
        </p:nvSpPr>
        <p:spPr bwMode="auto">
          <a:xfrm>
            <a:off x="1584325" y="5680075"/>
            <a:ext cx="437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Number of Nodes in Decision tree</a:t>
            </a:r>
          </a:p>
        </p:txBody>
      </p:sp>
      <p:sp>
        <p:nvSpPr>
          <p:cNvPr id="72712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1350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Accuracy</a:t>
            </a:r>
          </a:p>
        </p:txBody>
      </p:sp>
      <p:sp>
        <p:nvSpPr>
          <p:cNvPr id="72713" name="Text Box 7"/>
          <p:cNvSpPr txBox="1">
            <a:spLocks noChangeArrowheads="1"/>
          </p:cNvSpPr>
          <p:nvPr/>
        </p:nvSpPr>
        <p:spPr bwMode="auto">
          <a:xfrm>
            <a:off x="152400" y="18288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0.9</a:t>
            </a:r>
          </a:p>
        </p:txBody>
      </p:sp>
      <p:sp>
        <p:nvSpPr>
          <p:cNvPr id="72714" name="Text Box 8"/>
          <p:cNvSpPr txBox="1">
            <a:spLocks noChangeArrowheads="1"/>
          </p:cNvSpPr>
          <p:nvPr/>
        </p:nvSpPr>
        <p:spPr bwMode="auto">
          <a:xfrm>
            <a:off x="152400" y="27432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0.8</a:t>
            </a:r>
          </a:p>
        </p:txBody>
      </p:sp>
      <p:sp>
        <p:nvSpPr>
          <p:cNvPr id="72715" name="Text Box 9"/>
          <p:cNvSpPr txBox="1">
            <a:spLocks noChangeArrowheads="1"/>
          </p:cNvSpPr>
          <p:nvPr/>
        </p:nvSpPr>
        <p:spPr bwMode="auto">
          <a:xfrm>
            <a:off x="152400" y="35814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0.7</a:t>
            </a:r>
          </a:p>
        </p:txBody>
      </p:sp>
      <p:sp>
        <p:nvSpPr>
          <p:cNvPr id="72716" name="Text Box 10"/>
          <p:cNvSpPr txBox="1">
            <a:spLocks noChangeArrowheads="1"/>
          </p:cNvSpPr>
          <p:nvPr/>
        </p:nvSpPr>
        <p:spPr bwMode="auto">
          <a:xfrm>
            <a:off x="152400" y="44196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0.6</a:t>
            </a:r>
          </a:p>
        </p:txBody>
      </p:sp>
      <p:grpSp>
        <p:nvGrpSpPr>
          <p:cNvPr id="72717" name="Group 11"/>
          <p:cNvGrpSpPr>
            <a:grpSpLocks/>
          </p:cNvGrpSpPr>
          <p:nvPr/>
        </p:nvGrpSpPr>
        <p:grpSpPr bwMode="auto">
          <a:xfrm>
            <a:off x="762000" y="1905000"/>
            <a:ext cx="6629400" cy="2590800"/>
            <a:chOff x="480" y="1200"/>
            <a:chExt cx="4176" cy="1632"/>
          </a:xfrm>
        </p:grpSpPr>
        <p:sp>
          <p:nvSpPr>
            <p:cNvPr id="72728" name="Line 12"/>
            <p:cNvSpPr>
              <a:spLocks noChangeShapeType="1"/>
            </p:cNvSpPr>
            <p:nvPr/>
          </p:nvSpPr>
          <p:spPr bwMode="auto">
            <a:xfrm flipV="1">
              <a:off x="480" y="2160"/>
              <a:ext cx="2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9" name="Line 13"/>
            <p:cNvSpPr>
              <a:spLocks noChangeShapeType="1"/>
            </p:cNvSpPr>
            <p:nvPr/>
          </p:nvSpPr>
          <p:spPr bwMode="auto">
            <a:xfrm flipV="1">
              <a:off x="720" y="18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0" name="Line 14"/>
            <p:cNvSpPr>
              <a:spLocks noChangeShapeType="1"/>
            </p:cNvSpPr>
            <p:nvPr/>
          </p:nvSpPr>
          <p:spPr bwMode="auto">
            <a:xfrm flipV="1">
              <a:off x="864" y="16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1" name="Line 15"/>
            <p:cNvSpPr>
              <a:spLocks noChangeShapeType="1"/>
            </p:cNvSpPr>
            <p:nvPr/>
          </p:nvSpPr>
          <p:spPr bwMode="auto">
            <a:xfrm flipV="1">
              <a:off x="1296" y="15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2" name="Line 16"/>
            <p:cNvSpPr>
              <a:spLocks noChangeShapeType="1"/>
            </p:cNvSpPr>
            <p:nvPr/>
          </p:nvSpPr>
          <p:spPr bwMode="auto">
            <a:xfrm flipV="1">
              <a:off x="1392" y="1440"/>
              <a:ext cx="86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3" name="Line 17"/>
            <p:cNvSpPr>
              <a:spLocks noChangeShapeType="1"/>
            </p:cNvSpPr>
            <p:nvPr/>
          </p:nvSpPr>
          <p:spPr bwMode="auto">
            <a:xfrm flipV="1">
              <a:off x="2256" y="1392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4" name="Line 18"/>
            <p:cNvSpPr>
              <a:spLocks noChangeShapeType="1"/>
            </p:cNvSpPr>
            <p:nvPr/>
          </p:nvSpPr>
          <p:spPr bwMode="auto">
            <a:xfrm flipV="1">
              <a:off x="2400" y="1296"/>
              <a:ext cx="86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5" name="Line 19"/>
            <p:cNvSpPr>
              <a:spLocks noChangeShapeType="1"/>
            </p:cNvSpPr>
            <p:nvPr/>
          </p:nvSpPr>
          <p:spPr bwMode="auto">
            <a:xfrm flipV="1">
              <a:off x="3264" y="1200"/>
              <a:ext cx="13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718" name="Line 20"/>
          <p:cNvSpPr>
            <a:spLocks noChangeShapeType="1"/>
          </p:cNvSpPr>
          <p:nvPr/>
        </p:nvSpPr>
        <p:spPr bwMode="auto">
          <a:xfrm flipV="1">
            <a:off x="762000" y="3276600"/>
            <a:ext cx="381000" cy="1295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19" name="Line 21"/>
          <p:cNvSpPr>
            <a:spLocks noChangeShapeType="1"/>
          </p:cNvSpPr>
          <p:nvPr/>
        </p:nvSpPr>
        <p:spPr bwMode="auto">
          <a:xfrm flipV="1">
            <a:off x="1143000" y="2971800"/>
            <a:ext cx="3810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0" name="Line 22"/>
          <p:cNvSpPr>
            <a:spLocks noChangeShapeType="1"/>
          </p:cNvSpPr>
          <p:nvPr/>
        </p:nvSpPr>
        <p:spPr bwMode="auto">
          <a:xfrm flipV="1">
            <a:off x="1524000" y="2743200"/>
            <a:ext cx="838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1" name="Line 23"/>
          <p:cNvSpPr>
            <a:spLocks noChangeShapeType="1"/>
          </p:cNvSpPr>
          <p:nvPr/>
        </p:nvSpPr>
        <p:spPr bwMode="auto">
          <a:xfrm flipV="1">
            <a:off x="4572000" y="3200400"/>
            <a:ext cx="838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2" name="Line 24"/>
          <p:cNvSpPr>
            <a:spLocks noChangeShapeType="1"/>
          </p:cNvSpPr>
          <p:nvPr/>
        </p:nvSpPr>
        <p:spPr bwMode="auto">
          <a:xfrm>
            <a:off x="2362200" y="2743200"/>
            <a:ext cx="838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3" name="Line 25"/>
          <p:cNvSpPr>
            <a:spLocks noChangeShapeType="1"/>
          </p:cNvSpPr>
          <p:nvPr/>
        </p:nvSpPr>
        <p:spPr bwMode="auto">
          <a:xfrm flipV="1">
            <a:off x="3200400" y="2895600"/>
            <a:ext cx="38100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4" name="Line 26"/>
          <p:cNvSpPr>
            <a:spLocks noChangeShapeType="1"/>
          </p:cNvSpPr>
          <p:nvPr/>
        </p:nvSpPr>
        <p:spPr bwMode="auto">
          <a:xfrm>
            <a:off x="3581400" y="2895600"/>
            <a:ext cx="9906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5" name="Line 27"/>
          <p:cNvSpPr>
            <a:spLocks noChangeShapeType="1"/>
          </p:cNvSpPr>
          <p:nvPr/>
        </p:nvSpPr>
        <p:spPr bwMode="auto">
          <a:xfrm>
            <a:off x="5410200" y="3200400"/>
            <a:ext cx="11430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6" name="Line 28"/>
          <p:cNvSpPr>
            <a:spLocks noChangeShapeType="1"/>
          </p:cNvSpPr>
          <p:nvPr/>
        </p:nvSpPr>
        <p:spPr bwMode="auto">
          <a:xfrm>
            <a:off x="6553200" y="3505200"/>
            <a:ext cx="8382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7" name="Text Box 29"/>
          <p:cNvSpPr txBox="1">
            <a:spLocks noChangeArrowheads="1"/>
          </p:cNvSpPr>
          <p:nvPr/>
        </p:nvSpPr>
        <p:spPr bwMode="auto">
          <a:xfrm>
            <a:off x="6172200" y="990600"/>
            <a:ext cx="2162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On training data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On test data</a:t>
            </a:r>
          </a:p>
        </p:txBody>
      </p:sp>
    </p:spTree>
  </p:cSld>
  <p:clrMapOvr>
    <a:masterClrMapping/>
  </p:clrMapOvr>
  <p:transition advClick="0" advTm="13000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Overfitting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DT is </a:t>
            </a:r>
            <a:r>
              <a:rPr lang="en-US" i="1" dirty="0" err="1" smtClean="0">
                <a:solidFill>
                  <a:srgbClr val="CC0000"/>
                </a:solidFill>
              </a:rPr>
              <a:t>overfit</a:t>
            </a:r>
            <a:r>
              <a:rPr lang="en-US" dirty="0" smtClean="0"/>
              <a:t> when exists another DT’ and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DT has </a:t>
            </a:r>
            <a:r>
              <a:rPr lang="en-US" b="1" i="1" dirty="0" smtClean="0">
                <a:solidFill>
                  <a:schemeClr val="tx2"/>
                </a:solidFill>
              </a:rPr>
              <a:t>smaller</a:t>
            </a:r>
            <a:r>
              <a:rPr lang="en-US" dirty="0" smtClean="0"/>
              <a:t> error  on training examples, but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DT has </a:t>
            </a:r>
            <a:r>
              <a:rPr lang="en-US" b="1" i="1" dirty="0" smtClean="0">
                <a:solidFill>
                  <a:schemeClr val="tx2"/>
                </a:solidFill>
              </a:rPr>
              <a:t>bigger</a:t>
            </a:r>
            <a:r>
              <a:rPr lang="en-US" dirty="0" smtClean="0"/>
              <a:t> error on test examples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Causes of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Noisy data, or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Training set is too small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Solutions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Reduced error pruning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Early stopping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Rule post pruning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Reduced Error Pruning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Split data into train and validation set</a:t>
            </a:r>
          </a:p>
          <a:p>
            <a:r>
              <a:rPr lang="en-US" dirty="0" smtClean="0"/>
              <a:t>Repeat until pruning is harmful</a:t>
            </a:r>
          </a:p>
          <a:p>
            <a:pPr lvl="1"/>
            <a:r>
              <a:rPr lang="en-US" dirty="0" smtClean="0"/>
              <a:t>Remove each </a:t>
            </a:r>
            <a:r>
              <a:rPr lang="en-US" dirty="0" err="1" smtClean="0"/>
              <a:t>subtree</a:t>
            </a:r>
            <a:r>
              <a:rPr lang="en-US" dirty="0" smtClean="0"/>
              <a:t> and replace it with majority class and evaluate on validation set</a:t>
            </a:r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subtree</a:t>
            </a:r>
            <a:r>
              <a:rPr lang="en-US" dirty="0" smtClean="0"/>
              <a:t> that leads to largest gain in accuracy</a:t>
            </a: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1000125" y="22018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757" name="Rectangle 6"/>
          <p:cNvSpPr>
            <a:spLocks noChangeArrowheads="1"/>
          </p:cNvSpPr>
          <p:nvPr/>
        </p:nvSpPr>
        <p:spPr bwMode="auto">
          <a:xfrm>
            <a:off x="1574800" y="22018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758" name="Rectangle 7"/>
          <p:cNvSpPr>
            <a:spLocks noChangeArrowheads="1"/>
          </p:cNvSpPr>
          <p:nvPr/>
        </p:nvSpPr>
        <p:spPr bwMode="auto">
          <a:xfrm>
            <a:off x="2149475" y="22018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759" name="Rectangle 8"/>
          <p:cNvSpPr>
            <a:spLocks noChangeArrowheads="1"/>
          </p:cNvSpPr>
          <p:nvPr/>
        </p:nvSpPr>
        <p:spPr bwMode="auto">
          <a:xfrm>
            <a:off x="2724150" y="22018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760" name="Rectangle 9"/>
          <p:cNvSpPr>
            <a:spLocks noChangeArrowheads="1"/>
          </p:cNvSpPr>
          <p:nvPr/>
        </p:nvSpPr>
        <p:spPr bwMode="auto">
          <a:xfrm>
            <a:off x="3298825" y="22018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761" name="Rectangle 10"/>
          <p:cNvSpPr>
            <a:spLocks noChangeArrowheads="1"/>
          </p:cNvSpPr>
          <p:nvPr/>
        </p:nvSpPr>
        <p:spPr bwMode="auto">
          <a:xfrm>
            <a:off x="3873500" y="2201863"/>
            <a:ext cx="574675" cy="922337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762" name="Rectangle 11"/>
          <p:cNvSpPr>
            <a:spLocks noChangeArrowheads="1"/>
          </p:cNvSpPr>
          <p:nvPr/>
        </p:nvSpPr>
        <p:spPr bwMode="auto">
          <a:xfrm>
            <a:off x="4448175" y="2201863"/>
            <a:ext cx="574675" cy="922337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763" name="Rectangle 12"/>
          <p:cNvSpPr>
            <a:spLocks noChangeArrowheads="1"/>
          </p:cNvSpPr>
          <p:nvPr/>
        </p:nvSpPr>
        <p:spPr bwMode="auto">
          <a:xfrm>
            <a:off x="5022850" y="2201863"/>
            <a:ext cx="574675" cy="922337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764" name="Rectangle 13"/>
          <p:cNvSpPr>
            <a:spLocks noChangeArrowheads="1"/>
          </p:cNvSpPr>
          <p:nvPr/>
        </p:nvSpPr>
        <p:spPr bwMode="auto">
          <a:xfrm>
            <a:off x="5597525" y="2201863"/>
            <a:ext cx="574675" cy="9223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765" name="Text Box 15"/>
          <p:cNvSpPr txBox="1">
            <a:spLocks noChangeArrowheads="1"/>
          </p:cNvSpPr>
          <p:nvPr/>
        </p:nvSpPr>
        <p:spPr bwMode="auto">
          <a:xfrm rot="-5400000">
            <a:off x="5514975" y="2257425"/>
            <a:ext cx="857250" cy="4572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Test</a:t>
            </a:r>
          </a:p>
        </p:txBody>
      </p:sp>
      <p:sp>
        <p:nvSpPr>
          <p:cNvPr id="74766" name="Text Box 15"/>
          <p:cNvSpPr txBox="1">
            <a:spLocks noChangeArrowheads="1"/>
          </p:cNvSpPr>
          <p:nvPr/>
        </p:nvSpPr>
        <p:spPr bwMode="auto">
          <a:xfrm rot="-5400000">
            <a:off x="5013325" y="2454275"/>
            <a:ext cx="641350" cy="3683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itchFamily="34" charset="0"/>
              </a:rPr>
              <a:t>Tune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 rot="-5400000">
            <a:off x="4436269" y="2466181"/>
            <a:ext cx="641350" cy="36988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itchFamily="34" charset="0"/>
              </a:rPr>
              <a:t>Tune</a:t>
            </a:r>
          </a:p>
        </p:txBody>
      </p:sp>
      <p:sp>
        <p:nvSpPr>
          <p:cNvPr id="74768" name="Text Box 15"/>
          <p:cNvSpPr txBox="1">
            <a:spLocks noChangeArrowheads="1"/>
          </p:cNvSpPr>
          <p:nvPr/>
        </p:nvSpPr>
        <p:spPr bwMode="auto">
          <a:xfrm rot="-5400000">
            <a:off x="3826669" y="2466181"/>
            <a:ext cx="641350" cy="36988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itchFamily="34" charset="0"/>
              </a:rPr>
              <a:t>Tune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r>
              <a:rPr lang="en-US" dirty="0" smtClean="0"/>
              <a:t>Reduced Error Pruning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1371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25908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Humidity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2743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Wind</a:t>
            </a:r>
          </a:p>
        </p:txBody>
      </p:sp>
      <p:cxnSp>
        <p:nvCxnSpPr>
          <p:cNvPr id="7" name="Straight Arrow Connector 6"/>
          <p:cNvCxnSpPr>
            <a:stCxn id="3" idx="1"/>
            <a:endCxn id="4" idx="0"/>
          </p:cNvCxnSpPr>
          <p:nvPr/>
        </p:nvCxnSpPr>
        <p:spPr>
          <a:xfrm rot="10800000" flipV="1">
            <a:off x="2781300" y="1676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5" idx="0"/>
          </p:cNvCxnSpPr>
          <p:nvPr/>
        </p:nvCxnSpPr>
        <p:spPr>
          <a:xfrm>
            <a:off x="5638800" y="1676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1752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752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057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3505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43200" y="3505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43800" y="3352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Weak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3600" y="3352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Strong</a:t>
            </a:r>
          </a:p>
        </p:txBody>
      </p:sp>
      <p:cxnSp>
        <p:nvCxnSpPr>
          <p:cNvPr id="27" name="Straight Arrow Connector 26"/>
          <p:cNvCxnSpPr>
            <a:stCxn id="4" idx="2"/>
            <a:endCxn id="48" idx="0"/>
          </p:cNvCxnSpPr>
          <p:nvPr/>
        </p:nvCxnSpPr>
        <p:spPr>
          <a:xfrm rot="5400000">
            <a:off x="1600200" y="3238500"/>
            <a:ext cx="12954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 rot="16200000" flipH="1">
            <a:off x="2495550" y="3409950"/>
            <a:ext cx="1295400" cy="7239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</p:cNvCxnSpPr>
          <p:nvPr/>
        </p:nvCxnSpPr>
        <p:spPr>
          <a:xfrm rot="5400000">
            <a:off x="6648450" y="3333750"/>
            <a:ext cx="1066800" cy="8001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70" idx="0"/>
          </p:cNvCxnSpPr>
          <p:nvPr/>
        </p:nvCxnSpPr>
        <p:spPr>
          <a:xfrm rot="16200000" flipH="1">
            <a:off x="7429500" y="3352800"/>
            <a:ext cx="1066800" cy="7620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533900" y="2781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095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43200" y="44196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62400" y="30480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4400" y="44196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20000" y="4267200"/>
            <a:ext cx="14478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67400" y="42672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838200" y="2743200"/>
            <a:ext cx="3733800" cy="2819400"/>
          </a:xfrm>
          <a:prstGeom prst="line">
            <a:avLst/>
          </a:prstGeom>
          <a:ln w="444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14400" y="2667000"/>
            <a:ext cx="3048000" cy="2895600"/>
          </a:xfrm>
          <a:prstGeom prst="line">
            <a:avLst/>
          </a:prstGeom>
          <a:ln w="444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524000" y="5938838"/>
            <a:ext cx="3962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Validation set accuracy = 0.75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305800" cy="1143000"/>
          </a:xfrm>
        </p:spPr>
        <p:txBody>
          <a:bodyPr/>
          <a:lstStyle/>
          <a:p>
            <a:r>
              <a:rPr lang="en-US" dirty="0" smtClean="0"/>
              <a:t>Reduced Error Pruning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1371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2743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Wind</a:t>
            </a: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rot="10800000" flipV="1">
            <a:off x="2781300" y="1676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5" idx="0"/>
          </p:cNvCxnSpPr>
          <p:nvPr/>
        </p:nvCxnSpPr>
        <p:spPr>
          <a:xfrm>
            <a:off x="5638800" y="1676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1752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752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057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43800" y="3352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Weak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3600" y="3352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Strong</a:t>
            </a: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>
          <a:xfrm rot="5400000">
            <a:off x="6648450" y="3333750"/>
            <a:ext cx="1066800" cy="8001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70" idx="0"/>
          </p:cNvCxnSpPr>
          <p:nvPr/>
        </p:nvCxnSpPr>
        <p:spPr>
          <a:xfrm rot="16200000" flipH="1">
            <a:off x="7429500" y="3352800"/>
            <a:ext cx="1066800" cy="7620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533900" y="2781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095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62400" y="30480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52600" y="25908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20000" y="4267200"/>
            <a:ext cx="14478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67400" y="42672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33600" y="5405438"/>
            <a:ext cx="3962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Validation set accuracy = 0.80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Inductive Learning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Inductive learning</a:t>
            </a:r>
            <a:r>
              <a:rPr lang="en-US" smtClean="0"/>
              <a:t> or “</a:t>
            </a:r>
            <a:r>
              <a:rPr lang="en-US" b="1" smtClean="0"/>
              <a:t>Prediction”</a:t>
            </a:r>
            <a:r>
              <a:rPr lang="en-US" smtClean="0"/>
              <a:t>:</a:t>
            </a:r>
          </a:p>
          <a:p>
            <a:pPr lvl="1"/>
            <a:r>
              <a:rPr lang="en-US" b="1" smtClean="0"/>
              <a:t>Given</a:t>
            </a:r>
            <a:r>
              <a:rPr lang="en-US" smtClean="0"/>
              <a:t> examples of a function </a:t>
            </a:r>
            <a:r>
              <a:rPr lang="en-US" i="1" smtClean="0"/>
              <a:t>(X, F(X))</a:t>
            </a:r>
          </a:p>
          <a:p>
            <a:pPr lvl="1"/>
            <a:r>
              <a:rPr lang="en-US" b="1" smtClean="0"/>
              <a:t>Predict</a:t>
            </a:r>
            <a:r>
              <a:rPr lang="en-US" smtClean="0"/>
              <a:t> function </a:t>
            </a:r>
            <a:r>
              <a:rPr lang="en-US" i="1" smtClean="0"/>
              <a:t>F(X)</a:t>
            </a:r>
            <a:r>
              <a:rPr lang="en-US" smtClean="0"/>
              <a:t>  for new examples </a:t>
            </a:r>
            <a:r>
              <a:rPr lang="en-US" i="1" smtClean="0"/>
              <a:t>X</a:t>
            </a:r>
          </a:p>
        </p:txBody>
      </p:sp>
      <p:sp>
        <p:nvSpPr>
          <p:cNvPr id="1049604" name="Rectangle 4"/>
          <p:cNvSpPr>
            <a:spLocks noChangeArrowheads="1"/>
          </p:cNvSpPr>
          <p:nvPr/>
        </p:nvSpPr>
        <p:spPr bwMode="auto">
          <a:xfrm>
            <a:off x="304800" y="3121025"/>
            <a:ext cx="8458200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r>
              <a:rPr lang="en-US" sz="3200" dirty="0">
                <a:solidFill>
                  <a:srgbClr val="0033CC"/>
                </a:solidFill>
                <a:latin typeface="Calibri" pitchFamily="34" charset="0"/>
              </a:rPr>
              <a:t>Classification</a:t>
            </a:r>
          </a:p>
          <a:p>
            <a:pPr marL="742950" lvl="1" indent="-285750">
              <a:lnSpc>
                <a:spcPct val="85000"/>
              </a:lnSpc>
              <a:spcBef>
                <a:spcPct val="10000"/>
              </a:spcBef>
              <a:buFontTx/>
              <a:buChar char=" "/>
            </a:pPr>
            <a:r>
              <a:rPr lang="en-US" sz="2800" i="1" dirty="0">
                <a:latin typeface="Calibri" pitchFamily="34" charset="0"/>
              </a:rPr>
              <a:t>F(X) = </a:t>
            </a:r>
            <a:r>
              <a:rPr lang="en-US" sz="2800" dirty="0">
                <a:latin typeface="Calibri" pitchFamily="34" charset="0"/>
              </a:rPr>
              <a:t>Discrete </a:t>
            </a:r>
          </a:p>
          <a:p>
            <a:pPr marL="342900" indent="-34290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r>
              <a:rPr lang="en-US" sz="3200" dirty="0">
                <a:solidFill>
                  <a:srgbClr val="0033CC"/>
                </a:solidFill>
                <a:latin typeface="Calibri" pitchFamily="34" charset="0"/>
              </a:rPr>
              <a:t>Regression</a:t>
            </a:r>
          </a:p>
          <a:p>
            <a:pPr marL="742950" lvl="1" indent="-285750">
              <a:lnSpc>
                <a:spcPct val="85000"/>
              </a:lnSpc>
              <a:spcBef>
                <a:spcPct val="10000"/>
              </a:spcBef>
              <a:buFontTx/>
              <a:buChar char=" "/>
            </a:pPr>
            <a:r>
              <a:rPr lang="en-US" sz="2800" i="1" dirty="0">
                <a:latin typeface="Calibri" pitchFamily="34" charset="0"/>
              </a:rPr>
              <a:t>F(X) = </a:t>
            </a:r>
            <a:r>
              <a:rPr lang="en-US" sz="2800" dirty="0">
                <a:latin typeface="Calibri" pitchFamily="34" charset="0"/>
              </a:rPr>
              <a:t>Continuous </a:t>
            </a:r>
          </a:p>
          <a:p>
            <a:pPr marL="342900" indent="-34290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r>
              <a:rPr lang="en-US" sz="3200" dirty="0">
                <a:solidFill>
                  <a:srgbClr val="0033CC"/>
                </a:solidFill>
                <a:latin typeface="Calibri" pitchFamily="34" charset="0"/>
              </a:rPr>
              <a:t>Probability estimation</a:t>
            </a:r>
          </a:p>
          <a:p>
            <a:pPr marL="742950" lvl="1" indent="-285750">
              <a:lnSpc>
                <a:spcPct val="85000"/>
              </a:lnSpc>
              <a:spcBef>
                <a:spcPct val="10000"/>
              </a:spcBef>
              <a:buFontTx/>
              <a:buChar char=" "/>
            </a:pPr>
            <a:r>
              <a:rPr lang="en-US" sz="2800" i="1" dirty="0">
                <a:latin typeface="Calibri" pitchFamily="34" charset="0"/>
              </a:rPr>
              <a:t>F(X)</a:t>
            </a:r>
            <a:r>
              <a:rPr lang="en-US" sz="2800" dirty="0">
                <a:latin typeface="Calibri" pitchFamily="34" charset="0"/>
              </a:rPr>
              <a:t> = Probability</a:t>
            </a:r>
            <a:r>
              <a:rPr lang="en-US" sz="2800" i="1" dirty="0">
                <a:latin typeface="Calibri" pitchFamily="34" charset="0"/>
              </a:rPr>
              <a:t>(X):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0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305800" cy="1143000"/>
          </a:xfrm>
        </p:spPr>
        <p:txBody>
          <a:bodyPr/>
          <a:lstStyle/>
          <a:p>
            <a:r>
              <a:rPr lang="en-US" dirty="0" smtClean="0"/>
              <a:t>Reduced Error Pruning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1371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25908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Humidity</a:t>
            </a:r>
          </a:p>
        </p:txBody>
      </p:sp>
      <p:cxnSp>
        <p:nvCxnSpPr>
          <p:cNvPr id="7" name="Straight Arrow Connector 6"/>
          <p:cNvCxnSpPr>
            <a:stCxn id="3" idx="1"/>
            <a:endCxn id="4" idx="0"/>
          </p:cNvCxnSpPr>
          <p:nvPr/>
        </p:nvCxnSpPr>
        <p:spPr>
          <a:xfrm rot="10800000" flipV="1">
            <a:off x="2781300" y="1676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5638800" y="1676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1752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752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057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3505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43200" y="3505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Low</a:t>
            </a:r>
          </a:p>
        </p:txBody>
      </p:sp>
      <p:cxnSp>
        <p:nvCxnSpPr>
          <p:cNvPr id="27" name="Straight Arrow Connector 26"/>
          <p:cNvCxnSpPr>
            <a:stCxn id="4" idx="2"/>
            <a:endCxn id="48" idx="0"/>
          </p:cNvCxnSpPr>
          <p:nvPr/>
        </p:nvCxnSpPr>
        <p:spPr>
          <a:xfrm rot="5400000">
            <a:off x="1600200" y="3238500"/>
            <a:ext cx="12954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 rot="16200000" flipH="1">
            <a:off x="2495550" y="3409950"/>
            <a:ext cx="1295400" cy="7239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533900" y="2781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095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43200" y="44196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62400" y="30480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4400" y="44196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086600" y="2819400"/>
            <a:ext cx="14478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77844" name="TextBox 34"/>
          <p:cNvSpPr txBox="1">
            <a:spLocks noChangeArrowheads="1"/>
          </p:cNvSpPr>
          <p:nvPr/>
        </p:nvSpPr>
        <p:spPr bwMode="auto">
          <a:xfrm>
            <a:off x="1524000" y="5938838"/>
            <a:ext cx="3962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Validation set accuracy = 0.70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305800" cy="1143000"/>
          </a:xfrm>
        </p:spPr>
        <p:txBody>
          <a:bodyPr/>
          <a:lstStyle/>
          <a:p>
            <a:r>
              <a:rPr lang="en-US" dirty="0" smtClean="0"/>
              <a:t>Reduced Error Pruning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1371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2743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Wind</a:t>
            </a: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rot="10800000" flipV="1">
            <a:off x="2781300" y="1676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5" idx="0"/>
          </p:cNvCxnSpPr>
          <p:nvPr/>
        </p:nvCxnSpPr>
        <p:spPr>
          <a:xfrm>
            <a:off x="5638800" y="1676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1752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752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057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43800" y="3352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Weak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3600" y="3352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Strong</a:t>
            </a: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>
          <a:xfrm rot="5400000">
            <a:off x="6648450" y="3333750"/>
            <a:ext cx="1066800" cy="8001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70" idx="0"/>
          </p:cNvCxnSpPr>
          <p:nvPr/>
        </p:nvCxnSpPr>
        <p:spPr>
          <a:xfrm rot="16200000" flipH="1">
            <a:off x="7429500" y="3352800"/>
            <a:ext cx="1066800" cy="7620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533900" y="2781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095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62400" y="30480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52600" y="25908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20000" y="4267200"/>
            <a:ext cx="14478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67400" y="42672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78868" name="TextBox 25"/>
          <p:cNvSpPr txBox="1">
            <a:spLocks noChangeArrowheads="1"/>
          </p:cNvSpPr>
          <p:nvPr/>
        </p:nvSpPr>
        <p:spPr bwMode="auto">
          <a:xfrm>
            <a:off x="1219200" y="5410200"/>
            <a:ext cx="396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Use this as final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Early Stopping</a:t>
            </a: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DD761D63-E4E9-4292-B2E8-5E693FC08BF8}" type="slidenum">
              <a:rPr lang="en-US"/>
              <a:pPr algn="ctr">
                <a:defRPr/>
              </a:pPr>
              <a:t>72</a:t>
            </a:fld>
            <a:endParaRPr lang="en-US"/>
          </a:p>
        </p:txBody>
      </p:sp>
      <p:sp>
        <p:nvSpPr>
          <p:cNvPr id="79877" name="Line 3"/>
          <p:cNvSpPr>
            <a:spLocks noChangeShapeType="1"/>
          </p:cNvSpPr>
          <p:nvPr/>
        </p:nvSpPr>
        <p:spPr bwMode="auto">
          <a:xfrm flipH="1">
            <a:off x="762000" y="1752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8" name="Line 4"/>
          <p:cNvSpPr>
            <a:spLocks noChangeShapeType="1"/>
          </p:cNvSpPr>
          <p:nvPr/>
        </p:nvSpPr>
        <p:spPr bwMode="auto">
          <a:xfrm flipH="1">
            <a:off x="762000" y="5562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9" name="Text Box 5"/>
          <p:cNvSpPr txBox="1">
            <a:spLocks noChangeArrowheads="1"/>
          </p:cNvSpPr>
          <p:nvPr/>
        </p:nvSpPr>
        <p:spPr bwMode="auto">
          <a:xfrm>
            <a:off x="1584325" y="5680075"/>
            <a:ext cx="437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Number of Nodes in Decision tree</a:t>
            </a:r>
          </a:p>
        </p:txBody>
      </p:sp>
      <p:sp>
        <p:nvSpPr>
          <p:cNvPr id="79880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1350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Accuracy</a:t>
            </a:r>
          </a:p>
        </p:txBody>
      </p:sp>
      <p:sp>
        <p:nvSpPr>
          <p:cNvPr id="79881" name="Text Box 7"/>
          <p:cNvSpPr txBox="1">
            <a:spLocks noChangeArrowheads="1"/>
          </p:cNvSpPr>
          <p:nvPr/>
        </p:nvSpPr>
        <p:spPr bwMode="auto">
          <a:xfrm>
            <a:off x="152400" y="18288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0.9</a:t>
            </a:r>
          </a:p>
        </p:txBody>
      </p:sp>
      <p:sp>
        <p:nvSpPr>
          <p:cNvPr id="79882" name="Text Box 8"/>
          <p:cNvSpPr txBox="1">
            <a:spLocks noChangeArrowheads="1"/>
          </p:cNvSpPr>
          <p:nvPr/>
        </p:nvSpPr>
        <p:spPr bwMode="auto">
          <a:xfrm>
            <a:off x="152400" y="27432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0.8</a:t>
            </a:r>
          </a:p>
        </p:txBody>
      </p:sp>
      <p:sp>
        <p:nvSpPr>
          <p:cNvPr id="79883" name="Text Box 9"/>
          <p:cNvSpPr txBox="1">
            <a:spLocks noChangeArrowheads="1"/>
          </p:cNvSpPr>
          <p:nvPr/>
        </p:nvSpPr>
        <p:spPr bwMode="auto">
          <a:xfrm>
            <a:off x="152400" y="35814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0.7</a:t>
            </a:r>
          </a:p>
        </p:txBody>
      </p:sp>
      <p:sp>
        <p:nvSpPr>
          <p:cNvPr id="79884" name="Text Box 10"/>
          <p:cNvSpPr txBox="1">
            <a:spLocks noChangeArrowheads="1"/>
          </p:cNvSpPr>
          <p:nvPr/>
        </p:nvSpPr>
        <p:spPr bwMode="auto">
          <a:xfrm>
            <a:off x="152400" y="44196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0.6</a:t>
            </a:r>
          </a:p>
        </p:txBody>
      </p:sp>
      <p:grpSp>
        <p:nvGrpSpPr>
          <p:cNvPr id="79885" name="Group 11"/>
          <p:cNvGrpSpPr>
            <a:grpSpLocks/>
          </p:cNvGrpSpPr>
          <p:nvPr/>
        </p:nvGrpSpPr>
        <p:grpSpPr bwMode="auto">
          <a:xfrm>
            <a:off x="762000" y="1905000"/>
            <a:ext cx="6629400" cy="2590800"/>
            <a:chOff x="480" y="1200"/>
            <a:chExt cx="4176" cy="1632"/>
          </a:xfrm>
        </p:grpSpPr>
        <p:sp>
          <p:nvSpPr>
            <p:cNvPr id="79904" name="Line 12"/>
            <p:cNvSpPr>
              <a:spLocks noChangeShapeType="1"/>
            </p:cNvSpPr>
            <p:nvPr/>
          </p:nvSpPr>
          <p:spPr bwMode="auto">
            <a:xfrm flipV="1">
              <a:off x="480" y="2160"/>
              <a:ext cx="2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5" name="Line 13"/>
            <p:cNvSpPr>
              <a:spLocks noChangeShapeType="1"/>
            </p:cNvSpPr>
            <p:nvPr/>
          </p:nvSpPr>
          <p:spPr bwMode="auto">
            <a:xfrm flipV="1">
              <a:off x="720" y="18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6" name="Line 14"/>
            <p:cNvSpPr>
              <a:spLocks noChangeShapeType="1"/>
            </p:cNvSpPr>
            <p:nvPr/>
          </p:nvSpPr>
          <p:spPr bwMode="auto">
            <a:xfrm flipV="1">
              <a:off x="864" y="16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7" name="Line 15"/>
            <p:cNvSpPr>
              <a:spLocks noChangeShapeType="1"/>
            </p:cNvSpPr>
            <p:nvPr/>
          </p:nvSpPr>
          <p:spPr bwMode="auto">
            <a:xfrm flipV="1">
              <a:off x="1296" y="15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8" name="Line 16"/>
            <p:cNvSpPr>
              <a:spLocks noChangeShapeType="1"/>
            </p:cNvSpPr>
            <p:nvPr/>
          </p:nvSpPr>
          <p:spPr bwMode="auto">
            <a:xfrm flipV="1">
              <a:off x="1392" y="1440"/>
              <a:ext cx="86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Line 17"/>
            <p:cNvSpPr>
              <a:spLocks noChangeShapeType="1"/>
            </p:cNvSpPr>
            <p:nvPr/>
          </p:nvSpPr>
          <p:spPr bwMode="auto">
            <a:xfrm flipV="1">
              <a:off x="2256" y="1392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0" name="Line 18"/>
            <p:cNvSpPr>
              <a:spLocks noChangeShapeType="1"/>
            </p:cNvSpPr>
            <p:nvPr/>
          </p:nvSpPr>
          <p:spPr bwMode="auto">
            <a:xfrm flipV="1">
              <a:off x="2400" y="1296"/>
              <a:ext cx="86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1" name="Line 19"/>
            <p:cNvSpPr>
              <a:spLocks noChangeShapeType="1"/>
            </p:cNvSpPr>
            <p:nvPr/>
          </p:nvSpPr>
          <p:spPr bwMode="auto">
            <a:xfrm flipV="1">
              <a:off x="3264" y="1200"/>
              <a:ext cx="13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86" name="Line 20"/>
          <p:cNvSpPr>
            <a:spLocks noChangeShapeType="1"/>
          </p:cNvSpPr>
          <p:nvPr/>
        </p:nvSpPr>
        <p:spPr bwMode="auto">
          <a:xfrm flipV="1">
            <a:off x="762000" y="3276600"/>
            <a:ext cx="381000" cy="1295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7" name="Line 21"/>
          <p:cNvSpPr>
            <a:spLocks noChangeShapeType="1"/>
          </p:cNvSpPr>
          <p:nvPr/>
        </p:nvSpPr>
        <p:spPr bwMode="auto">
          <a:xfrm flipV="1">
            <a:off x="1143000" y="2971800"/>
            <a:ext cx="3810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8" name="Line 22"/>
          <p:cNvSpPr>
            <a:spLocks noChangeShapeType="1"/>
          </p:cNvSpPr>
          <p:nvPr/>
        </p:nvSpPr>
        <p:spPr bwMode="auto">
          <a:xfrm flipV="1">
            <a:off x="1524000" y="2743200"/>
            <a:ext cx="838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9" name="Line 23"/>
          <p:cNvSpPr>
            <a:spLocks noChangeShapeType="1"/>
          </p:cNvSpPr>
          <p:nvPr/>
        </p:nvSpPr>
        <p:spPr bwMode="auto">
          <a:xfrm flipV="1">
            <a:off x="4572000" y="3200400"/>
            <a:ext cx="838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0" name="Line 24"/>
          <p:cNvSpPr>
            <a:spLocks noChangeShapeType="1"/>
          </p:cNvSpPr>
          <p:nvPr/>
        </p:nvSpPr>
        <p:spPr bwMode="auto">
          <a:xfrm>
            <a:off x="2362200" y="2743200"/>
            <a:ext cx="838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1" name="Line 25"/>
          <p:cNvSpPr>
            <a:spLocks noChangeShapeType="1"/>
          </p:cNvSpPr>
          <p:nvPr/>
        </p:nvSpPr>
        <p:spPr bwMode="auto">
          <a:xfrm flipV="1">
            <a:off x="3200400" y="2895600"/>
            <a:ext cx="38100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2" name="Line 26"/>
          <p:cNvSpPr>
            <a:spLocks noChangeShapeType="1"/>
          </p:cNvSpPr>
          <p:nvPr/>
        </p:nvSpPr>
        <p:spPr bwMode="auto">
          <a:xfrm>
            <a:off x="3581400" y="2895600"/>
            <a:ext cx="9906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3" name="Line 27"/>
          <p:cNvSpPr>
            <a:spLocks noChangeShapeType="1"/>
          </p:cNvSpPr>
          <p:nvPr/>
        </p:nvSpPr>
        <p:spPr bwMode="auto">
          <a:xfrm>
            <a:off x="5410200" y="3200400"/>
            <a:ext cx="11430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4" name="Line 28"/>
          <p:cNvSpPr>
            <a:spLocks noChangeShapeType="1"/>
          </p:cNvSpPr>
          <p:nvPr/>
        </p:nvSpPr>
        <p:spPr bwMode="auto">
          <a:xfrm>
            <a:off x="6553200" y="3505200"/>
            <a:ext cx="8382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5" name="Text Box 29"/>
          <p:cNvSpPr txBox="1">
            <a:spLocks noChangeArrowheads="1"/>
          </p:cNvSpPr>
          <p:nvPr/>
        </p:nvSpPr>
        <p:spPr bwMode="auto">
          <a:xfrm>
            <a:off x="6172200" y="990600"/>
            <a:ext cx="18907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On training data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On test data</a:t>
            </a:r>
          </a:p>
          <a:p>
            <a:r>
              <a:rPr lang="en-US">
                <a:solidFill>
                  <a:srgbClr val="92D050"/>
                </a:solidFill>
                <a:latin typeface="Times New Roman" pitchFamily="18" charset="0"/>
              </a:rPr>
              <a:t>On validation data</a:t>
            </a:r>
          </a:p>
        </p:txBody>
      </p:sp>
      <p:grpSp>
        <p:nvGrpSpPr>
          <p:cNvPr id="79896" name="Group 37"/>
          <p:cNvGrpSpPr>
            <a:grpSpLocks/>
          </p:cNvGrpSpPr>
          <p:nvPr/>
        </p:nvGrpSpPr>
        <p:grpSpPr bwMode="auto">
          <a:xfrm>
            <a:off x="762000" y="2590800"/>
            <a:ext cx="6553200" cy="2133600"/>
            <a:chOff x="762000" y="2590800"/>
            <a:chExt cx="6553200" cy="2133600"/>
          </a:xfrm>
        </p:grpSpPr>
        <p:sp>
          <p:nvSpPr>
            <p:cNvPr id="79899" name="Line 20"/>
            <p:cNvSpPr>
              <a:spLocks noChangeShapeType="1"/>
            </p:cNvSpPr>
            <p:nvPr/>
          </p:nvSpPr>
          <p:spPr bwMode="auto">
            <a:xfrm flipV="1">
              <a:off x="762000" y="2743200"/>
              <a:ext cx="1066800" cy="1981200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0" name="Line 22"/>
            <p:cNvSpPr>
              <a:spLocks noChangeShapeType="1"/>
            </p:cNvSpPr>
            <p:nvPr/>
          </p:nvSpPr>
          <p:spPr bwMode="auto">
            <a:xfrm flipV="1">
              <a:off x="1828800" y="2590800"/>
              <a:ext cx="1143000" cy="152400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1" name="Line 24"/>
            <p:cNvSpPr>
              <a:spLocks noChangeShapeType="1"/>
            </p:cNvSpPr>
            <p:nvPr/>
          </p:nvSpPr>
          <p:spPr bwMode="auto">
            <a:xfrm>
              <a:off x="2971800" y="2590800"/>
              <a:ext cx="838200" cy="76200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2" name="Line 24"/>
            <p:cNvSpPr>
              <a:spLocks noChangeShapeType="1"/>
            </p:cNvSpPr>
            <p:nvPr/>
          </p:nvSpPr>
          <p:spPr bwMode="auto">
            <a:xfrm>
              <a:off x="3810000" y="2667000"/>
              <a:ext cx="838200" cy="304800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3" name="Line 24"/>
            <p:cNvSpPr>
              <a:spLocks noChangeShapeType="1"/>
            </p:cNvSpPr>
            <p:nvPr/>
          </p:nvSpPr>
          <p:spPr bwMode="auto">
            <a:xfrm>
              <a:off x="4648200" y="2971800"/>
              <a:ext cx="2667000" cy="381000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Oval 40"/>
          <p:cNvSpPr/>
          <p:nvPr/>
        </p:nvSpPr>
        <p:spPr>
          <a:xfrm>
            <a:off x="2743200" y="2362200"/>
            <a:ext cx="457200" cy="4572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Rounded Rectangular Callout 41"/>
          <p:cNvSpPr/>
          <p:nvPr/>
        </p:nvSpPr>
        <p:spPr>
          <a:xfrm>
            <a:off x="1600200" y="1143000"/>
            <a:ext cx="3505200" cy="762000"/>
          </a:xfrm>
          <a:prstGeom prst="wedgeRoundRectCallout">
            <a:avLst>
              <a:gd name="adj1" fmla="val -9682"/>
              <a:gd name="adj2" fmla="val 1114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Remember this tree and use it as the final classifier</a:t>
            </a:r>
          </a:p>
        </p:txBody>
      </p:sp>
    </p:spTree>
  </p:cSld>
  <p:clrMapOvr>
    <a:masterClrMapping/>
  </p:clrMapOvr>
  <p:transition advClick="0" advTm="1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 Rule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Split data into train and validation set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Prune each rule independently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Remove each pre-condition and evaluate accuracy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Pick pre-condition that leads to largest improvement in accuracy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Note: ways to do this using training data and statistical tests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r>
              <a:rPr lang="en-US" dirty="0" smtClean="0"/>
              <a:t>Conversion to Rule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1371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25908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Humidity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2743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Wind</a:t>
            </a:r>
          </a:p>
        </p:txBody>
      </p:sp>
      <p:cxnSp>
        <p:nvCxnSpPr>
          <p:cNvPr id="7" name="Straight Arrow Connector 6"/>
          <p:cNvCxnSpPr>
            <a:stCxn id="3" idx="1"/>
            <a:endCxn id="4" idx="0"/>
          </p:cNvCxnSpPr>
          <p:nvPr/>
        </p:nvCxnSpPr>
        <p:spPr>
          <a:xfrm rot="10800000" flipV="1">
            <a:off x="2781300" y="1676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5" idx="0"/>
          </p:cNvCxnSpPr>
          <p:nvPr/>
        </p:nvCxnSpPr>
        <p:spPr>
          <a:xfrm>
            <a:off x="5638800" y="1676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1752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752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057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3505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43200" y="3505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43800" y="3352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Weak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3600" y="3352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Strong</a:t>
            </a:r>
          </a:p>
        </p:txBody>
      </p:sp>
      <p:cxnSp>
        <p:nvCxnSpPr>
          <p:cNvPr id="27" name="Straight Arrow Connector 26"/>
          <p:cNvCxnSpPr>
            <a:stCxn id="4" idx="2"/>
            <a:endCxn id="48" idx="0"/>
          </p:cNvCxnSpPr>
          <p:nvPr/>
        </p:nvCxnSpPr>
        <p:spPr>
          <a:xfrm rot="5400000">
            <a:off x="1600200" y="3238500"/>
            <a:ext cx="12954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 rot="16200000" flipH="1">
            <a:off x="2495550" y="3409950"/>
            <a:ext cx="1295400" cy="7239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</p:cNvCxnSpPr>
          <p:nvPr/>
        </p:nvCxnSpPr>
        <p:spPr>
          <a:xfrm rot="5400000">
            <a:off x="6648450" y="3333750"/>
            <a:ext cx="1066800" cy="8001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70" idx="0"/>
          </p:cNvCxnSpPr>
          <p:nvPr/>
        </p:nvCxnSpPr>
        <p:spPr>
          <a:xfrm rot="16200000" flipH="1">
            <a:off x="7429500" y="3352800"/>
            <a:ext cx="1066800" cy="7620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533900" y="2781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095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43200" y="44196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62400" y="30480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4400" y="44196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20000" y="4267200"/>
            <a:ext cx="14478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67400" y="42672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80" name="Text Box 29"/>
          <p:cNvSpPr txBox="1">
            <a:spLocks noChangeArrowheads="1"/>
          </p:cNvSpPr>
          <p:nvPr/>
        </p:nvSpPr>
        <p:spPr bwMode="auto">
          <a:xfrm>
            <a:off x="117475" y="4953000"/>
            <a:ext cx="9026525" cy="1816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accent1"/>
                </a:solidFill>
                <a:latin typeface="Times New Roman" pitchFamily="18" charset="0"/>
              </a:rPr>
              <a:t>Outlook = Sunny </a:t>
            </a:r>
            <a:r>
              <a:rPr lang="en-US" sz="28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 Humidity = High </a:t>
            </a:r>
            <a:r>
              <a:rPr lang="en-US" sz="2800">
                <a:solidFill>
                  <a:schemeClr val="accent1"/>
                </a:solidFill>
                <a:latin typeface="Calibri" pitchFamily="34" charset="0"/>
                <a:sym typeface="Symbol" pitchFamily="18" charset="2"/>
              </a:rPr>
              <a:t> </a:t>
            </a:r>
            <a:r>
              <a:rPr lang="en-US" sz="2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Don’t play</a:t>
            </a:r>
            <a:endParaRPr lang="en-US" sz="2800">
              <a:solidFill>
                <a:schemeClr val="accent2"/>
              </a:solidFill>
              <a:latin typeface="Times New Roman" pitchFamily="18" charset="0"/>
            </a:endParaRPr>
          </a:p>
          <a:p>
            <a:r>
              <a:rPr lang="en-US" sz="2800">
                <a:solidFill>
                  <a:schemeClr val="accent1"/>
                </a:solidFill>
                <a:latin typeface="Times New Roman" pitchFamily="18" charset="0"/>
              </a:rPr>
              <a:t>Outlook = Sunny </a:t>
            </a:r>
            <a:r>
              <a:rPr lang="en-US" sz="28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 Humidity = Low </a:t>
            </a:r>
            <a:r>
              <a:rPr lang="en-US" sz="2800">
                <a:solidFill>
                  <a:schemeClr val="accent1"/>
                </a:solidFill>
                <a:latin typeface="Calibri" pitchFamily="34" charset="0"/>
                <a:sym typeface="Symbol" pitchFamily="18" charset="2"/>
              </a:rPr>
              <a:t> </a:t>
            </a:r>
            <a:r>
              <a:rPr lang="en-US" sz="2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Play</a:t>
            </a:r>
            <a:endParaRPr lang="en-US" sz="2800">
              <a:solidFill>
                <a:schemeClr val="accent2"/>
              </a:solidFill>
              <a:latin typeface="Times New Roman" pitchFamily="18" charset="0"/>
            </a:endParaRPr>
          </a:p>
          <a:p>
            <a:r>
              <a:rPr lang="en-US" sz="2800">
                <a:solidFill>
                  <a:schemeClr val="accent1"/>
                </a:solidFill>
                <a:latin typeface="Times New Roman" pitchFamily="18" charset="0"/>
              </a:rPr>
              <a:t>Outlook = Overcast </a:t>
            </a:r>
            <a:r>
              <a:rPr lang="en-US" sz="2800">
                <a:solidFill>
                  <a:schemeClr val="accent1"/>
                </a:solidFill>
                <a:latin typeface="Calibri" pitchFamily="34" charset="0"/>
                <a:sym typeface="Symbol" pitchFamily="18" charset="2"/>
              </a:rPr>
              <a:t> </a:t>
            </a:r>
            <a:r>
              <a:rPr lang="en-US" sz="2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Play</a:t>
            </a:r>
          </a:p>
          <a:p>
            <a:r>
              <a:rPr lang="en-US" sz="2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…</a:t>
            </a:r>
            <a:endParaRPr lang="en-US" sz="280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82947" name="Text Box 29"/>
          <p:cNvSpPr txBox="1">
            <a:spLocks noChangeArrowheads="1"/>
          </p:cNvSpPr>
          <p:nvPr/>
        </p:nvSpPr>
        <p:spPr bwMode="auto">
          <a:xfrm>
            <a:off x="0" y="1905000"/>
            <a:ext cx="9026525" cy="954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accent1"/>
                </a:solidFill>
                <a:latin typeface="Times New Roman" pitchFamily="18" charset="0"/>
              </a:rPr>
              <a:t>Outlook = Sunny </a:t>
            </a:r>
            <a:r>
              <a:rPr lang="en-US" sz="28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 Humidity = High </a:t>
            </a:r>
            <a:r>
              <a:rPr lang="en-US" sz="2800">
                <a:solidFill>
                  <a:schemeClr val="accent1"/>
                </a:solidFill>
                <a:latin typeface="Calibri" pitchFamily="34" charset="0"/>
                <a:sym typeface="Symbol" pitchFamily="18" charset="2"/>
              </a:rPr>
              <a:t> </a:t>
            </a:r>
            <a:r>
              <a:rPr lang="en-US" sz="2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Don’t play</a:t>
            </a:r>
          </a:p>
          <a:p>
            <a:endParaRPr lang="en-US" sz="28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" name="Text Box 29"/>
          <p:cNvSpPr txBox="1">
            <a:spLocks noChangeArrowheads="1"/>
          </p:cNvSpPr>
          <p:nvPr/>
        </p:nvSpPr>
        <p:spPr bwMode="auto">
          <a:xfrm>
            <a:off x="609600" y="3276600"/>
            <a:ext cx="9026525" cy="954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accent1"/>
                </a:solidFill>
                <a:latin typeface="Times New Roman" pitchFamily="18" charset="0"/>
              </a:rPr>
              <a:t>Outlook = Sunny </a:t>
            </a:r>
            <a:r>
              <a:rPr lang="en-US" sz="2800">
                <a:solidFill>
                  <a:schemeClr val="accent1"/>
                </a:solidFill>
                <a:latin typeface="Calibri" pitchFamily="34" charset="0"/>
                <a:sym typeface="Symbol" pitchFamily="18" charset="2"/>
              </a:rPr>
              <a:t> </a:t>
            </a:r>
            <a:r>
              <a:rPr lang="en-US" sz="2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Don’t play</a:t>
            </a:r>
          </a:p>
          <a:p>
            <a:endParaRPr lang="en-US" sz="28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609600" y="4227513"/>
            <a:ext cx="9026525" cy="9540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Humidity = High </a:t>
            </a:r>
            <a:r>
              <a:rPr lang="en-US" sz="2800">
                <a:solidFill>
                  <a:schemeClr val="accent1"/>
                </a:solidFill>
                <a:latin typeface="Calibri" pitchFamily="34" charset="0"/>
                <a:sym typeface="Symbol" pitchFamily="18" charset="2"/>
              </a:rPr>
              <a:t> </a:t>
            </a:r>
            <a:r>
              <a:rPr lang="en-US" sz="2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Don’t play</a:t>
            </a:r>
          </a:p>
          <a:p>
            <a:endParaRPr lang="en-US" sz="2800">
              <a:solidFill>
                <a:schemeClr val="accent2"/>
              </a:solidFill>
              <a:latin typeface="Times New Roman" pitchFamily="18" charset="0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27013" y="2363788"/>
            <a:ext cx="382587" cy="2133600"/>
            <a:chOff x="227806" y="2362994"/>
            <a:chExt cx="381794" cy="2134394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29390" y="4495799"/>
              <a:ext cx="38021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29390" y="3579472"/>
              <a:ext cx="3802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-838599" y="3429399"/>
              <a:ext cx="2134394" cy="1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951" name="TextBox 17"/>
          <p:cNvSpPr txBox="1">
            <a:spLocks noChangeArrowheads="1"/>
          </p:cNvSpPr>
          <p:nvPr/>
        </p:nvSpPr>
        <p:spPr bwMode="auto">
          <a:xfrm>
            <a:off x="1524000" y="2438400"/>
            <a:ext cx="502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Validation set accuracy = 0.68 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181600" y="3352800"/>
            <a:ext cx="396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Validation set accuracy = 0.65 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257800" y="4267200"/>
            <a:ext cx="396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Validation set accuracy = 0.75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57200" y="4191000"/>
            <a:ext cx="4876800" cy="838200"/>
          </a:xfrm>
          <a:prstGeom prst="roundRect">
            <a:avLst/>
          </a:prstGeom>
          <a:noFill/>
          <a:ln w="444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2209800" y="5410200"/>
            <a:ext cx="2438400" cy="838200"/>
          </a:xfrm>
          <a:prstGeom prst="wedgeRoundRectCallout">
            <a:avLst>
              <a:gd name="adj1" fmla="val -60867"/>
              <a:gd name="adj2" fmla="val -917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Keep this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/>
      <p:bldP spid="20" grpId="0"/>
      <p:bldP spid="21" grpId="0" animBg="1"/>
      <p:bldP spid="2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Overview of inductive learning</a:t>
            </a:r>
          </a:p>
          <a:p>
            <a:pPr lvl="1"/>
            <a:r>
              <a:rPr lang="en-US" smtClean="0"/>
              <a:t>Hypothesis spaces</a:t>
            </a:r>
          </a:p>
          <a:p>
            <a:pPr lvl="1"/>
            <a:r>
              <a:rPr lang="en-US" smtClean="0"/>
              <a:t>Inductive bias</a:t>
            </a:r>
          </a:p>
          <a:p>
            <a:pPr lvl="1"/>
            <a:r>
              <a:rPr lang="en-US" smtClean="0"/>
              <a:t>Components of a learning algorithm</a:t>
            </a:r>
          </a:p>
          <a:p>
            <a:r>
              <a:rPr lang="en-US" smtClean="0"/>
              <a:t>Decision trees</a:t>
            </a:r>
          </a:p>
          <a:p>
            <a:pPr lvl="1"/>
            <a:r>
              <a:rPr lang="en-US" smtClean="0"/>
              <a:t>Algorithm for constructing trees</a:t>
            </a:r>
          </a:p>
          <a:p>
            <a:pPr lvl="1"/>
            <a:r>
              <a:rPr lang="en-US" smtClean="0"/>
              <a:t>Issues (e.g., real-valued data, overfitting)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3657600" cy="914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Gain of Split </a:t>
            </a:r>
            <a:br>
              <a:rPr lang="en-US" sz="4000" dirty="0"/>
            </a:br>
            <a:r>
              <a:rPr lang="en-US" sz="4000" dirty="0"/>
              <a:t>on Humidity</a:t>
            </a:r>
          </a:p>
        </p:txBody>
      </p:sp>
      <p:sp>
        <p:nvSpPr>
          <p:cNvPr id="86019" name="Text Box 5"/>
          <p:cNvSpPr txBox="1">
            <a:spLocks noChangeArrowheads="1"/>
          </p:cNvSpPr>
          <p:nvPr/>
        </p:nvSpPr>
        <p:spPr bwMode="auto">
          <a:xfrm>
            <a:off x="3581400" y="304800"/>
            <a:ext cx="5370513" cy="3324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Day Outlook	Temp	Humid	Wind	Play?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d1	s	h	h	w	n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d2	s	h	h	s	n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d3	o	h	h	w	y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d4	r	m	h	w 	y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d5	r	c	</a:t>
            </a:r>
            <a:r>
              <a:rPr lang="en-US" sz="2000" i="1">
                <a:solidFill>
                  <a:srgbClr val="990099"/>
                </a:solidFill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	w	y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d6	r	c	</a:t>
            </a:r>
            <a:r>
              <a:rPr lang="en-US" sz="2000" i="1">
                <a:solidFill>
                  <a:srgbClr val="990099"/>
                </a:solidFill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	s	n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d7	o	c	</a:t>
            </a:r>
            <a:r>
              <a:rPr lang="en-US" sz="2000" i="1">
                <a:solidFill>
                  <a:srgbClr val="990099"/>
                </a:solidFill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	s	y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d8	s	m	h	w	n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d9	s	c	</a:t>
            </a:r>
            <a:r>
              <a:rPr lang="en-US" sz="2000" i="1">
                <a:solidFill>
                  <a:srgbClr val="990099"/>
                </a:solidFill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	w	y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d10	r	m	</a:t>
            </a:r>
            <a:r>
              <a:rPr lang="en-US" sz="2000" i="1">
                <a:solidFill>
                  <a:srgbClr val="990099"/>
                </a:solidFill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	w	y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d11	s	m	</a:t>
            </a:r>
            <a:r>
              <a:rPr lang="en-US" sz="2000" i="1">
                <a:solidFill>
                  <a:srgbClr val="990099"/>
                </a:solidFill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	s	y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d12	o	m	h	s	y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d13	o	h	</a:t>
            </a:r>
            <a:r>
              <a:rPr lang="en-US" sz="2000" i="1">
                <a:solidFill>
                  <a:srgbClr val="990099"/>
                </a:solidFill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	w	y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d14	r	m	h	s	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4267200"/>
            <a:ext cx="8229600" cy="1858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Entropy([9+,5-]) = 0.940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Entropy([4+,3-]) = 0.985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Entropy([6+,-1]) = 0.592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Gain = 0.940- 0.985/2 -  0.592/2= 0.151</a:t>
            </a:r>
          </a:p>
        </p:txBody>
      </p:sp>
    </p:spTree>
  </p:cSld>
  <p:clrMapOvr>
    <a:masterClrMapping/>
  </p:clrMapOvr>
  <p:transition advClick="0" advTm="13000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3657600" cy="914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Gain of Split </a:t>
            </a:r>
            <a:br>
              <a:rPr lang="en-US"/>
            </a:br>
            <a:r>
              <a:rPr lang="en-US"/>
              <a:t>on Humidity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0" y="4038600"/>
            <a:ext cx="8821738" cy="168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accent2"/>
                </a:solidFill>
                <a:latin typeface="Times New Roman" pitchFamily="18" charset="0"/>
              </a:rPr>
              <a:t>Gain(S,A) = Entropy(S) -         </a:t>
            </a:r>
            <a:r>
              <a:rPr lang="en-US" sz="32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(|S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sz="32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| / |S|) </a:t>
            </a:r>
            <a:r>
              <a:rPr lang="en-US" sz="3200">
                <a:solidFill>
                  <a:schemeClr val="accent2"/>
                </a:solidFill>
                <a:latin typeface="Times New Roman" pitchFamily="18" charset="0"/>
              </a:rPr>
              <a:t>Entropy(S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32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80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  <a:latin typeface="Times New Roman" pitchFamily="18" charset="0"/>
              </a:rPr>
              <a:t>Where Entropy(S) = -P log</a:t>
            </a:r>
            <a:r>
              <a:rPr lang="en-US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2800">
                <a:solidFill>
                  <a:schemeClr val="accent2"/>
                </a:solidFill>
                <a:latin typeface="Times New Roman" pitchFamily="18" charset="0"/>
              </a:rPr>
              <a:t>(P) - N log</a:t>
            </a:r>
            <a:r>
              <a:rPr lang="en-US" sz="2000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2800">
                <a:solidFill>
                  <a:schemeClr val="accent2"/>
                </a:solidFill>
                <a:latin typeface="Times New Roman" pitchFamily="18" charset="0"/>
              </a:rPr>
              <a:t>(N)</a:t>
            </a:r>
            <a:endParaRPr lang="en-US" sz="32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810000" y="4038600"/>
            <a:ext cx="2274888" cy="1030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sz="6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</a:t>
            </a:r>
            <a:r>
              <a:rPr lang="en-US" sz="2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sz="2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v  Values(A)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3581400" y="304800"/>
            <a:ext cx="5370513" cy="3324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Day Outlook	Temp	Humid	Wind	Play?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d1	s	h	h	w	n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d2	s	h	h	s	n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d3	o	h	h	w	y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d4	r	m	h	w 	y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d5	r	c	</a:t>
            </a:r>
            <a:r>
              <a:rPr lang="en-US" sz="2000" i="1">
                <a:solidFill>
                  <a:srgbClr val="990099"/>
                </a:solidFill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	w	y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d6	r	c	</a:t>
            </a:r>
            <a:r>
              <a:rPr lang="en-US" sz="2000" i="1">
                <a:solidFill>
                  <a:srgbClr val="990099"/>
                </a:solidFill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	s	n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d7	o	c	</a:t>
            </a:r>
            <a:r>
              <a:rPr lang="en-US" sz="2000" i="1">
                <a:solidFill>
                  <a:srgbClr val="990099"/>
                </a:solidFill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	s	y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d8	s	m	h	w	n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d9	s	c	</a:t>
            </a:r>
            <a:r>
              <a:rPr lang="en-US" sz="2000" i="1">
                <a:solidFill>
                  <a:srgbClr val="990099"/>
                </a:solidFill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	w	y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d10	r	m	</a:t>
            </a:r>
            <a:r>
              <a:rPr lang="en-US" sz="2000" i="1">
                <a:solidFill>
                  <a:srgbClr val="990099"/>
                </a:solidFill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	w	y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d11	s	m	</a:t>
            </a:r>
            <a:r>
              <a:rPr lang="en-US" sz="2000" i="1">
                <a:solidFill>
                  <a:srgbClr val="990099"/>
                </a:solidFill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	s	y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d12	o	m	h	s	y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d13	o	h	</a:t>
            </a:r>
            <a:r>
              <a:rPr lang="en-US" sz="2000" i="1">
                <a:solidFill>
                  <a:srgbClr val="990099"/>
                </a:solidFill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	w	y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Times New Roman" pitchFamily="18" charset="0"/>
              </a:rPr>
              <a:t>d14	r	m	h	s	n</a:t>
            </a:r>
          </a:p>
        </p:txBody>
      </p:sp>
    </p:spTree>
  </p:cSld>
  <p:clrMapOvr>
    <a:masterClrMapping/>
  </p:clrMapOvr>
  <p:transition advClick="0" advTm="13000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Is…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Entropy([4+,3-]) = .985</a:t>
            </a:r>
          </a:p>
          <a:p>
            <a:r>
              <a:rPr lang="en-US" smtClean="0"/>
              <a:t>Entropy([6+,-1]) = .592</a:t>
            </a:r>
          </a:p>
          <a:p>
            <a:r>
              <a:rPr lang="en-US" smtClean="0"/>
              <a:t>Gain = 0.940- .985/2 -  .592/2= 0.151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F19C5D0E-6D6E-4A12-B60F-0B62FB258FC8}" type="slidenum">
              <a:rPr lang="en-US"/>
              <a:pPr algn="ctr"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ransition advClick="0" advTm="13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Terminology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6" name="TextBox 32"/>
          <p:cNvSpPr txBox="1">
            <a:spLocks noChangeArrowheads="1"/>
          </p:cNvSpPr>
          <p:nvPr/>
        </p:nvSpPr>
        <p:spPr bwMode="auto">
          <a:xfrm>
            <a:off x="1219200" y="57150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4.0	5.0	6.0	</a:t>
            </a:r>
          </a:p>
        </p:txBody>
      </p:sp>
      <p:sp>
        <p:nvSpPr>
          <p:cNvPr id="13317" name="TextBox 34"/>
          <p:cNvSpPr txBox="1">
            <a:spLocks noChangeArrowheads="1"/>
          </p:cNvSpPr>
          <p:nvPr/>
        </p:nvSpPr>
        <p:spPr bwMode="auto">
          <a:xfrm rot="-5400000">
            <a:off x="-2520156" y="2062956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685800" y="1066800"/>
            <a:ext cx="4876800" cy="1066800"/>
          </a:xfrm>
          <a:prstGeom prst="wedgeRoundRectCallout">
            <a:avLst>
              <a:gd name="adj1" fmla="val -9944"/>
              <a:gd name="adj2" fmla="val 79417"/>
              <a:gd name="adj3" fmla="val 16667"/>
            </a:avLst>
          </a:prstGeom>
          <a:noFill/>
          <a:ln>
            <a:solidFill>
              <a:srgbClr val="D12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Feature Space: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Properties that describe the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Overfitting 2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85800" y="838200"/>
          <a:ext cx="7239000" cy="498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3" imgW="4686954" imgH="3228571" progId="PBrush">
                  <p:embed/>
                </p:oleObj>
              </mc:Choice>
              <mc:Fallback>
                <p:oleObj name="Bitmap Image" r:id="rId3" imgW="4686954" imgH="3228571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38200"/>
                        <a:ext cx="7239000" cy="498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F3EF26C5-7E58-4BE2-A307-1E7D7459F835}" type="slidenum">
              <a:rPr lang="en-US"/>
              <a:pPr algn="ctr">
                <a:defRPr/>
              </a:pPr>
              <a:t>80</a:t>
            </a:fld>
            <a:endParaRPr lang="en-US"/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705600" y="6096000"/>
            <a:ext cx="231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Figure from w.w.cohen</a:t>
            </a:r>
          </a:p>
        </p:txBody>
      </p:sp>
    </p:spTree>
  </p:cSld>
  <p:clrMapOvr>
    <a:masterClrMapping/>
  </p:clrMapOvr>
  <p:transition advClick="0" advTm="13000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sz="4000" smtClean="0"/>
              <a:t>Choosing the Training Experience</a:t>
            </a:r>
            <a:endParaRPr lang="en-US" smtClean="0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448800" cy="3886200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Credit assignment problem: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>
                <a:solidFill>
                  <a:schemeClr val="tx2"/>
                </a:solidFill>
              </a:rPr>
              <a:t>Direct</a:t>
            </a:r>
            <a:r>
              <a:rPr lang="en-US"/>
              <a:t> training examples: 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E.g. individual checker boards + correct move for each</a:t>
            </a:r>
            <a:endParaRPr lang="en-US" sz="2800"/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solidFill>
                  <a:srgbClr val="9900CC"/>
                </a:solidFill>
              </a:rPr>
              <a:t>Supervised learning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>
                <a:solidFill>
                  <a:schemeClr val="tx2"/>
                </a:solidFill>
              </a:rPr>
              <a:t>Indirect</a:t>
            </a:r>
            <a:r>
              <a:rPr lang="en-US" b="1"/>
              <a:t> </a:t>
            </a:r>
            <a:r>
              <a:rPr lang="en-US"/>
              <a:t>training examples</a:t>
            </a:r>
            <a:r>
              <a:rPr lang="en-US" b="1"/>
              <a:t> </a:t>
            </a:r>
            <a:r>
              <a:rPr lang="en-US"/>
              <a:t>: 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E.g. complete sequence of moves and final result</a:t>
            </a:r>
            <a:endParaRPr lang="en-US" sz="2800"/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solidFill>
                  <a:srgbClr val="9900CC"/>
                </a:solidFill>
              </a:rPr>
              <a:t>Reinforcement learning</a:t>
            </a:r>
            <a:endParaRPr lang="en-US" sz="2800">
              <a:solidFill>
                <a:srgbClr val="9900CC"/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Which examples: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Random, teacher chooses, learner chooses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9F5F335A-30EF-49BF-8498-BDF9054B42DB}" type="slidenum">
              <a:rPr lang="en-US"/>
              <a:pPr algn="ctr"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mtClean="0"/>
              <a:t>Example: Checkers</a:t>
            </a:r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411480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Task T: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i="1" dirty="0"/>
              <a:t>Playing checkers</a:t>
            </a:r>
            <a:endParaRPr lang="en-US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Performance Measure P: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i="1" dirty="0"/>
              <a:t>Percent of games won against opponents</a:t>
            </a:r>
            <a:endParaRPr lang="en-US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Experience E: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i="1" dirty="0"/>
              <a:t>Playing practice games against itself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Target Function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b="1" i="1" dirty="0"/>
              <a:t>V: board -&gt; R</a:t>
            </a:r>
            <a:endParaRPr 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Representation of approx. of target function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4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0F08DC92-5FA0-4FC0-AB29-CCA769F5568E}" type="slidenum">
              <a:rPr lang="en-US"/>
              <a:pPr algn="ctr">
                <a:defRPr/>
              </a:pPr>
              <a:t>82</a:t>
            </a:fld>
            <a:endParaRPr lang="en-US"/>
          </a:p>
        </p:txBody>
      </p:sp>
      <p:sp>
        <p:nvSpPr>
          <p:cNvPr id="90118" name="Text Box 4"/>
          <p:cNvSpPr txBox="1">
            <a:spLocks noChangeArrowheads="1"/>
          </p:cNvSpPr>
          <p:nvPr/>
        </p:nvSpPr>
        <p:spPr bwMode="auto">
          <a:xfrm>
            <a:off x="685800" y="5334000"/>
            <a:ext cx="7721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i="1">
                <a:latin typeface="Times New Roman" pitchFamily="18" charset="0"/>
              </a:rPr>
              <a:t>V(b) = a + bx1 + cx2 + dx3 + ex4 + fx5 + gx6</a:t>
            </a:r>
          </a:p>
        </p:txBody>
      </p:sp>
      <p:grpSp>
        <p:nvGrpSpPr>
          <p:cNvPr id="90119" name="Group 5"/>
          <p:cNvGrpSpPr>
            <a:grpSpLocks/>
          </p:cNvGrpSpPr>
          <p:nvPr/>
        </p:nvGrpSpPr>
        <p:grpSpPr bwMode="auto">
          <a:xfrm>
            <a:off x="838200" y="5334000"/>
            <a:ext cx="152400" cy="76200"/>
            <a:chOff x="4128" y="3552"/>
            <a:chExt cx="96" cy="48"/>
          </a:xfrm>
        </p:grpSpPr>
        <p:sp>
          <p:nvSpPr>
            <p:cNvPr id="90120" name="Line 6"/>
            <p:cNvSpPr>
              <a:spLocks noChangeShapeType="1"/>
            </p:cNvSpPr>
            <p:nvPr/>
          </p:nvSpPr>
          <p:spPr bwMode="auto">
            <a:xfrm flipV="1">
              <a:off x="4128" y="3552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1" name="Line 7"/>
            <p:cNvSpPr>
              <a:spLocks noChangeShapeType="1"/>
            </p:cNvSpPr>
            <p:nvPr/>
          </p:nvSpPr>
          <p:spPr bwMode="auto">
            <a:xfrm>
              <a:off x="4176" y="3552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the Target Function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What type of knowledge will be learned?</a:t>
            </a:r>
          </a:p>
          <a:p>
            <a:pPr>
              <a:lnSpc>
                <a:spcPct val="90000"/>
              </a:lnSpc>
            </a:pPr>
            <a:r>
              <a:rPr lang="en-US" smtClean="0"/>
              <a:t>How will the knowledge be used by the performance program?</a:t>
            </a:r>
          </a:p>
          <a:p>
            <a:pPr>
              <a:lnSpc>
                <a:spcPct val="90000"/>
              </a:lnSpc>
            </a:pPr>
            <a:r>
              <a:rPr lang="en-US" smtClean="0"/>
              <a:t>E.g. checkers program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Assume it knows legal moves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Needs to choose best move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So learn function: F: Boards -&gt; Moves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hard to learn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Alternative: F: Boards -&gt; R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9D251FF6-CB95-46EA-9BA2-3A737BC69F54}" type="slidenum">
              <a:rPr lang="en-US"/>
              <a:pPr algn="ctr">
                <a:defRPr/>
              </a:pPr>
              <a:t>83</a:t>
            </a:fld>
            <a:endParaRPr lang="en-US"/>
          </a:p>
        </p:txBody>
      </p:sp>
      <p:sp>
        <p:nvSpPr>
          <p:cNvPr id="91142" name="Text Box 4"/>
          <p:cNvSpPr txBox="1">
            <a:spLocks noChangeArrowheads="1"/>
          </p:cNvSpPr>
          <p:nvPr/>
        </p:nvSpPr>
        <p:spPr bwMode="auto">
          <a:xfrm>
            <a:off x="1676400" y="5859463"/>
            <a:ext cx="6523038" cy="4572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CC"/>
                </a:solidFill>
                <a:latin typeface="Calibri" pitchFamily="34" charset="0"/>
              </a:rPr>
              <a:t>Note similarity to choice of problem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Ideal Evaluation Function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idx="1"/>
          </p:nvPr>
        </p:nvSpPr>
        <p:spPr>
          <a:xfrm>
            <a:off x="0" y="1306513"/>
            <a:ext cx="9144000" cy="4057650"/>
          </a:xfrm>
        </p:spPr>
        <p:txBody>
          <a:bodyPr/>
          <a:lstStyle/>
          <a:p>
            <a:r>
              <a:rPr lang="en-US" dirty="0" smtClean="0"/>
              <a:t>V(b) = </a:t>
            </a:r>
            <a:r>
              <a:rPr lang="en-US" b="1" dirty="0" smtClean="0"/>
              <a:t>100</a:t>
            </a:r>
            <a:r>
              <a:rPr lang="en-US" dirty="0" smtClean="0"/>
              <a:t> if b is a final, won board </a:t>
            </a:r>
          </a:p>
          <a:p>
            <a:r>
              <a:rPr lang="en-US" dirty="0" smtClean="0"/>
              <a:t>V(b) = </a:t>
            </a:r>
            <a:r>
              <a:rPr lang="en-US" b="1" dirty="0" smtClean="0"/>
              <a:t>-100</a:t>
            </a:r>
            <a:r>
              <a:rPr lang="en-US" dirty="0" smtClean="0"/>
              <a:t> if b is a final, lost board</a:t>
            </a:r>
          </a:p>
          <a:p>
            <a:r>
              <a:rPr lang="en-US" dirty="0" smtClean="0"/>
              <a:t>V(b) = </a:t>
            </a:r>
            <a:r>
              <a:rPr lang="en-US" b="1" dirty="0" smtClean="0"/>
              <a:t>0</a:t>
            </a:r>
            <a:r>
              <a:rPr lang="en-US" dirty="0" smtClean="0"/>
              <a:t> if b is a final, drawn board</a:t>
            </a:r>
          </a:p>
          <a:p>
            <a:r>
              <a:rPr lang="en-US" dirty="0" smtClean="0"/>
              <a:t>Otherwise, if b is not final</a:t>
            </a:r>
          </a:p>
          <a:p>
            <a:pPr lvl="1">
              <a:buFontTx/>
              <a:buNone/>
            </a:pPr>
            <a:r>
              <a:rPr lang="en-US" dirty="0" smtClean="0"/>
              <a:t>V(b) = </a:t>
            </a:r>
            <a:r>
              <a:rPr lang="en-US" b="1" dirty="0" smtClean="0"/>
              <a:t>V(s)</a:t>
            </a:r>
            <a:r>
              <a:rPr lang="en-US" dirty="0" smtClean="0"/>
              <a:t> where s is best, reachable final board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5BBF1A46-8891-4F86-8EE8-025231B785C1}" type="slidenum">
              <a:rPr lang="en-US"/>
              <a:pPr algn="ctr">
                <a:defRPr/>
              </a:pPr>
              <a:t>84</a:t>
            </a:fld>
            <a:endParaRPr lang="en-US"/>
          </a:p>
        </p:txBody>
      </p:sp>
      <p:sp>
        <p:nvSpPr>
          <p:cNvPr id="92166" name="Text Box 4"/>
          <p:cNvSpPr txBox="1">
            <a:spLocks noChangeArrowheads="1"/>
          </p:cNvSpPr>
          <p:nvPr/>
        </p:nvSpPr>
        <p:spPr bwMode="auto">
          <a:xfrm>
            <a:off x="1660525" y="5222875"/>
            <a:ext cx="52228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Nonoperational…</a:t>
            </a:r>
          </a:p>
          <a:p>
            <a:r>
              <a:rPr lang="en-US">
                <a:latin typeface="Times New Roman" pitchFamily="18" charset="0"/>
              </a:rPr>
              <a:t>Want operational approximation of V:  V</a:t>
            </a:r>
          </a:p>
        </p:txBody>
      </p:sp>
      <p:grpSp>
        <p:nvGrpSpPr>
          <p:cNvPr id="92167" name="Group 5"/>
          <p:cNvGrpSpPr>
            <a:grpSpLocks/>
          </p:cNvGrpSpPr>
          <p:nvPr/>
        </p:nvGrpSpPr>
        <p:grpSpPr bwMode="auto">
          <a:xfrm>
            <a:off x="6610350" y="5626100"/>
            <a:ext cx="152400" cy="76200"/>
            <a:chOff x="4128" y="3552"/>
            <a:chExt cx="96" cy="48"/>
          </a:xfrm>
        </p:grpSpPr>
        <p:sp>
          <p:nvSpPr>
            <p:cNvPr id="92168" name="Line 6"/>
            <p:cNvSpPr>
              <a:spLocks noChangeShapeType="1"/>
            </p:cNvSpPr>
            <p:nvPr/>
          </p:nvSpPr>
          <p:spPr bwMode="auto">
            <a:xfrm flipV="1">
              <a:off x="4128" y="355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9" name="Line 7"/>
            <p:cNvSpPr>
              <a:spLocks noChangeShapeType="1"/>
            </p:cNvSpPr>
            <p:nvPr/>
          </p:nvSpPr>
          <p:spPr bwMode="auto">
            <a:xfrm>
              <a:off x="4176" y="355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How Represent Target Function</a:t>
            </a:r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306513"/>
            <a:ext cx="9144000" cy="34766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 = number of black pieces on the board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= number of red pieces on the board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x</a:t>
            </a:r>
            <a:r>
              <a:rPr lang="en-US" baseline="-25000"/>
              <a:t>3</a:t>
            </a:r>
            <a:r>
              <a:rPr lang="en-US"/>
              <a:t> = number of black kings on the board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x</a:t>
            </a:r>
            <a:r>
              <a:rPr lang="en-US" baseline="-25000"/>
              <a:t>4</a:t>
            </a:r>
            <a:r>
              <a:rPr lang="en-US"/>
              <a:t> = number of red kings on the board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x</a:t>
            </a:r>
            <a:r>
              <a:rPr lang="en-US" baseline="-25000"/>
              <a:t>5</a:t>
            </a:r>
            <a:r>
              <a:rPr lang="en-US"/>
              <a:t> = num of black pieces threatened by red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x</a:t>
            </a:r>
            <a:r>
              <a:rPr lang="en-US" baseline="-25000"/>
              <a:t>6</a:t>
            </a:r>
            <a:r>
              <a:rPr lang="en-US"/>
              <a:t> = num of red pieces threatened by black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A82E3C88-DCAE-40BB-9121-C3F91DC6AC06}" type="slidenum">
              <a:rPr lang="en-US"/>
              <a:pPr algn="ctr">
                <a:defRPr/>
              </a:pPr>
              <a:t>85</a:t>
            </a:fld>
            <a:endParaRPr lang="en-US"/>
          </a:p>
        </p:txBody>
      </p:sp>
      <p:sp>
        <p:nvSpPr>
          <p:cNvPr id="93190" name="Text Box 4"/>
          <p:cNvSpPr txBox="1">
            <a:spLocks noChangeArrowheads="1"/>
          </p:cNvSpPr>
          <p:nvPr/>
        </p:nvSpPr>
        <p:spPr bwMode="auto">
          <a:xfrm>
            <a:off x="914400" y="5029200"/>
            <a:ext cx="739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Times New Roman" pitchFamily="18" charset="0"/>
              </a:rPr>
              <a:t>V(b) = a + bx</a:t>
            </a:r>
            <a:r>
              <a:rPr lang="en-US" sz="3200" baseline="-25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</a:rPr>
              <a:t> + cx</a:t>
            </a:r>
            <a:r>
              <a:rPr lang="en-US" sz="320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</a:rPr>
              <a:t> + dx</a:t>
            </a:r>
            <a:r>
              <a:rPr lang="en-US" sz="3200" baseline="-2500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</a:rPr>
              <a:t> + ex</a:t>
            </a:r>
            <a:r>
              <a:rPr lang="en-US" sz="3200" baseline="-2500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</a:rPr>
              <a:t> + fx</a:t>
            </a:r>
            <a:r>
              <a:rPr lang="en-US" sz="3200" baseline="-2500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</a:rPr>
              <a:t> + gx</a:t>
            </a:r>
            <a:r>
              <a:rPr lang="en-US" sz="3200" baseline="-25000">
                <a:solidFill>
                  <a:srgbClr val="FF0000"/>
                </a:solidFill>
                <a:latin typeface="Times New Roman" pitchFamily="18" charset="0"/>
              </a:rPr>
              <a:t>6</a:t>
            </a:r>
            <a:endParaRPr lang="en-US" sz="320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93191" name="Group 5"/>
          <p:cNvGrpSpPr>
            <a:grpSpLocks/>
          </p:cNvGrpSpPr>
          <p:nvPr/>
        </p:nvGrpSpPr>
        <p:grpSpPr bwMode="auto">
          <a:xfrm>
            <a:off x="1066800" y="5029200"/>
            <a:ext cx="152400" cy="76200"/>
            <a:chOff x="4128" y="3552"/>
            <a:chExt cx="96" cy="48"/>
          </a:xfrm>
        </p:grpSpPr>
        <p:sp>
          <p:nvSpPr>
            <p:cNvPr id="93193" name="Line 6"/>
            <p:cNvSpPr>
              <a:spLocks noChangeShapeType="1"/>
            </p:cNvSpPr>
            <p:nvPr/>
          </p:nvSpPr>
          <p:spPr bwMode="auto">
            <a:xfrm flipV="1">
              <a:off x="4128" y="3552"/>
              <a:ext cx="48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4" name="Line 7"/>
            <p:cNvSpPr>
              <a:spLocks noChangeShapeType="1"/>
            </p:cNvSpPr>
            <p:nvPr/>
          </p:nvSpPr>
          <p:spPr bwMode="auto">
            <a:xfrm>
              <a:off x="4176" y="3552"/>
              <a:ext cx="48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374650" y="5857875"/>
            <a:ext cx="52593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rgbClr val="0000FF"/>
                </a:solidFill>
                <a:latin typeface="Times New Roman" pitchFamily="18" charset="0"/>
              </a:rPr>
              <a:t>Now just need to learn 7 numbers!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Target Function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Profound Formulation: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200" b="1" i="1" smtClean="0"/>
              <a:t>   </a:t>
            </a:r>
            <a:r>
              <a:rPr lang="en-US" sz="3200" b="1" i="1" smtClean="0">
                <a:solidFill>
                  <a:srgbClr val="CC0000"/>
                </a:solidFill>
              </a:rPr>
              <a:t>Can express any type of inductive learning as approximating a function</a:t>
            </a:r>
            <a:endParaRPr lang="en-US" smtClean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mtClean="0"/>
              <a:t>E.g., Checkers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V: boards -&gt; evaluation </a:t>
            </a:r>
          </a:p>
          <a:p>
            <a:pPr>
              <a:lnSpc>
                <a:spcPct val="90000"/>
              </a:lnSpc>
            </a:pPr>
            <a:r>
              <a:rPr lang="en-US" smtClean="0"/>
              <a:t>E.g., Handwriting recognition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V: image -&gt; word</a:t>
            </a:r>
          </a:p>
          <a:p>
            <a:pPr>
              <a:lnSpc>
                <a:spcPct val="90000"/>
              </a:lnSpc>
            </a:pPr>
            <a:r>
              <a:rPr lang="en-US" smtClean="0"/>
              <a:t>E.g., Mushrooms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V: mushroom-attributes -&gt; {E, P}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983DFA04-FEA4-4FEE-A754-4F40160D96D4}" type="slidenum">
              <a:rPr lang="en-US"/>
              <a:pPr algn="ctr"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sz="4000" smtClean="0"/>
              <a:t>Choosing the Training Experience</a:t>
            </a:r>
            <a:endParaRPr lang="en-US" smtClean="0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448800" cy="3886200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Credit assignment problem: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>
                <a:solidFill>
                  <a:schemeClr val="tx2"/>
                </a:solidFill>
              </a:rPr>
              <a:t>Direct</a:t>
            </a:r>
            <a:r>
              <a:rPr lang="en-US"/>
              <a:t> training examples: 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E.g. individual checker boards + correct move for each</a:t>
            </a:r>
            <a:endParaRPr lang="en-US" sz="2800"/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solidFill>
                  <a:srgbClr val="9900CC"/>
                </a:solidFill>
              </a:rPr>
              <a:t>Supervised learning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>
                <a:solidFill>
                  <a:schemeClr val="tx2"/>
                </a:solidFill>
              </a:rPr>
              <a:t>Indirect</a:t>
            </a:r>
            <a:r>
              <a:rPr lang="en-US" b="1"/>
              <a:t> </a:t>
            </a:r>
            <a:r>
              <a:rPr lang="en-US"/>
              <a:t>training examples</a:t>
            </a:r>
            <a:r>
              <a:rPr lang="en-US" b="1"/>
              <a:t> </a:t>
            </a:r>
            <a:r>
              <a:rPr lang="en-US"/>
              <a:t>: 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E.g. complete sequence of moves and final result</a:t>
            </a:r>
            <a:endParaRPr lang="en-US" sz="2800"/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>
                <a:solidFill>
                  <a:srgbClr val="9900CC"/>
                </a:solidFill>
              </a:rPr>
              <a:t>Reinforcement learning</a:t>
            </a:r>
            <a:endParaRPr lang="en-US" sz="2800">
              <a:solidFill>
                <a:srgbClr val="9900CC"/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Which examples: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Random, teacher chooses, learner chooses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DEB29281-01B4-4301-B663-595AA43F06DA}" type="slidenum">
              <a:rPr lang="en-US"/>
              <a:pPr algn="ctr"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 Framework for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Search procedure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Direction computation: Solve for hypothesis directly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Local search: Start with an initial hypothesis on make local refinements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Constructive search: start with empty hypothesis and add constraints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Timing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Eager: Analyze data and construct explicit hypothesis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Lazy: Store data and construct ad-hoc hypothesis to classify data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Online vs. batch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Online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Batch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0" name="TextBox 32"/>
          <p:cNvSpPr txBox="1">
            <a:spLocks noChangeArrowheads="1"/>
          </p:cNvSpPr>
          <p:nvPr/>
        </p:nvSpPr>
        <p:spPr bwMode="auto">
          <a:xfrm>
            <a:off x="1219200" y="57150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4.0	5.0	6.0	</a:t>
            </a:r>
          </a:p>
        </p:txBody>
      </p:sp>
      <p:sp>
        <p:nvSpPr>
          <p:cNvPr id="14341" name="TextBox 34"/>
          <p:cNvSpPr txBox="1">
            <a:spLocks noChangeArrowheads="1"/>
          </p:cNvSpPr>
          <p:nvPr/>
        </p:nvSpPr>
        <p:spPr bwMode="auto">
          <a:xfrm rot="-5400000">
            <a:off x="-2520156" y="2062956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0.0	1.0	2.0	3.0	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762000" y="1447800"/>
            <a:ext cx="3048000" cy="1066800"/>
          </a:xfrm>
          <a:prstGeom prst="wedgeRoundRectCallout">
            <a:avLst>
              <a:gd name="adj1" fmla="val -9944"/>
              <a:gd name="adj2" fmla="val 79417"/>
              <a:gd name="adj3" fmla="val 16667"/>
            </a:avLst>
          </a:prstGeom>
          <a:noFill/>
          <a:ln>
            <a:solidFill>
              <a:srgbClr val="D12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Example: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&lt;0.5,2.8,</a:t>
            </a:r>
            <a:r>
              <a:rPr lang="en-US" sz="2400" dirty="0">
                <a:solidFill>
                  <a:srgbClr val="00B050"/>
                </a:solidFill>
              </a:rPr>
              <a:t>+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2438400"/>
            <a:ext cx="6705600" cy="3124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4" name="TextBox 7"/>
          <p:cNvSpPr txBox="1">
            <a:spLocks noChangeArrowheads="1"/>
          </p:cNvSpPr>
          <p:nvPr/>
        </p:nvSpPr>
        <p:spPr bwMode="auto">
          <a:xfrm>
            <a:off x="2667000" y="3048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4345" name="TextBox 8"/>
          <p:cNvSpPr txBox="1">
            <a:spLocks noChangeArrowheads="1"/>
          </p:cNvSpPr>
          <p:nvPr/>
        </p:nvSpPr>
        <p:spPr bwMode="auto">
          <a:xfrm>
            <a:off x="1676400" y="3429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4346" name="TextBox 9"/>
          <p:cNvSpPr txBox="1">
            <a:spLocks noChangeArrowheads="1"/>
          </p:cNvSpPr>
          <p:nvPr/>
        </p:nvSpPr>
        <p:spPr bwMode="auto">
          <a:xfrm>
            <a:off x="1905000" y="4495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4347" name="TextBox 10"/>
          <p:cNvSpPr txBox="1">
            <a:spLocks noChangeArrowheads="1"/>
          </p:cNvSpPr>
          <p:nvPr/>
        </p:nvSpPr>
        <p:spPr bwMode="auto">
          <a:xfrm>
            <a:off x="3048000" y="4673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4348" name="TextBox 11"/>
          <p:cNvSpPr txBox="1">
            <a:spLocks noChangeArrowheads="1"/>
          </p:cNvSpPr>
          <p:nvPr/>
        </p:nvSpPr>
        <p:spPr bwMode="auto">
          <a:xfrm>
            <a:off x="3505200" y="3048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4349" name="TextBox 12"/>
          <p:cNvSpPr txBox="1">
            <a:spLocks noChangeArrowheads="1"/>
          </p:cNvSpPr>
          <p:nvPr/>
        </p:nvSpPr>
        <p:spPr bwMode="auto">
          <a:xfrm>
            <a:off x="3200400" y="2667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4350" name="TextBox 13"/>
          <p:cNvSpPr txBox="1">
            <a:spLocks noChangeArrowheads="1"/>
          </p:cNvSpPr>
          <p:nvPr/>
        </p:nvSpPr>
        <p:spPr bwMode="auto">
          <a:xfrm>
            <a:off x="3581400" y="39624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4351" name="TextBox 14"/>
          <p:cNvSpPr txBox="1">
            <a:spLocks noChangeArrowheads="1"/>
          </p:cNvSpPr>
          <p:nvPr/>
        </p:nvSpPr>
        <p:spPr bwMode="auto">
          <a:xfrm>
            <a:off x="3810000" y="4673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4352" name="TextBox 15"/>
          <p:cNvSpPr txBox="1">
            <a:spLocks noChangeArrowheads="1"/>
          </p:cNvSpPr>
          <p:nvPr/>
        </p:nvSpPr>
        <p:spPr bwMode="auto">
          <a:xfrm>
            <a:off x="4267200" y="3124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4353" name="TextBox 16"/>
          <p:cNvSpPr txBox="1">
            <a:spLocks noChangeArrowheads="1"/>
          </p:cNvSpPr>
          <p:nvPr/>
        </p:nvSpPr>
        <p:spPr bwMode="auto">
          <a:xfrm>
            <a:off x="4724400" y="3276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4354" name="TextBox 17"/>
          <p:cNvSpPr txBox="1">
            <a:spLocks noChangeArrowheads="1"/>
          </p:cNvSpPr>
          <p:nvPr/>
        </p:nvSpPr>
        <p:spPr bwMode="auto">
          <a:xfrm>
            <a:off x="4648200" y="4038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4355" name="TextBox 18"/>
          <p:cNvSpPr txBox="1">
            <a:spLocks noChangeArrowheads="1"/>
          </p:cNvSpPr>
          <p:nvPr/>
        </p:nvSpPr>
        <p:spPr bwMode="auto">
          <a:xfrm>
            <a:off x="4419600" y="47244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4356" name="TextBox 19"/>
          <p:cNvSpPr txBox="1">
            <a:spLocks noChangeArrowheads="1"/>
          </p:cNvSpPr>
          <p:nvPr/>
        </p:nvSpPr>
        <p:spPr bwMode="auto">
          <a:xfrm>
            <a:off x="5638800" y="4876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4357" name="TextBox 20"/>
          <p:cNvSpPr txBox="1">
            <a:spLocks noChangeArrowheads="1"/>
          </p:cNvSpPr>
          <p:nvPr/>
        </p:nvSpPr>
        <p:spPr bwMode="auto">
          <a:xfrm>
            <a:off x="5257800" y="3378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4358" name="TextBox 21"/>
          <p:cNvSpPr txBox="1">
            <a:spLocks noChangeArrowheads="1"/>
          </p:cNvSpPr>
          <p:nvPr/>
        </p:nvSpPr>
        <p:spPr bwMode="auto">
          <a:xfrm>
            <a:off x="2971800" y="3657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4359" name="TextBox 22"/>
          <p:cNvSpPr txBox="1">
            <a:spLocks noChangeArrowheads="1"/>
          </p:cNvSpPr>
          <p:nvPr/>
        </p:nvSpPr>
        <p:spPr bwMode="auto">
          <a:xfrm>
            <a:off x="5943600" y="4038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4360" name="TextBox 23"/>
          <p:cNvSpPr txBox="1">
            <a:spLocks noChangeArrowheads="1"/>
          </p:cNvSpPr>
          <p:nvPr/>
        </p:nvSpPr>
        <p:spPr bwMode="auto">
          <a:xfrm>
            <a:off x="5715000" y="28194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4361" name="TextBox 24"/>
          <p:cNvSpPr txBox="1">
            <a:spLocks noChangeArrowheads="1"/>
          </p:cNvSpPr>
          <p:nvPr/>
        </p:nvSpPr>
        <p:spPr bwMode="auto">
          <a:xfrm>
            <a:off x="2743200" y="3911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4362" name="TextBox 25"/>
          <p:cNvSpPr txBox="1">
            <a:spLocks noChangeArrowheads="1"/>
          </p:cNvSpPr>
          <p:nvPr/>
        </p:nvSpPr>
        <p:spPr bwMode="auto">
          <a:xfrm>
            <a:off x="4038600" y="4064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4363" name="TextBox 26"/>
          <p:cNvSpPr txBox="1">
            <a:spLocks noChangeArrowheads="1"/>
          </p:cNvSpPr>
          <p:nvPr/>
        </p:nvSpPr>
        <p:spPr bwMode="auto">
          <a:xfrm>
            <a:off x="4419600" y="2590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4364" name="TextBox 27"/>
          <p:cNvSpPr txBox="1">
            <a:spLocks noChangeArrowheads="1"/>
          </p:cNvSpPr>
          <p:nvPr/>
        </p:nvSpPr>
        <p:spPr bwMode="auto">
          <a:xfrm>
            <a:off x="1828800" y="2590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4365" name="TextBox 28"/>
          <p:cNvSpPr txBox="1">
            <a:spLocks noChangeArrowheads="1"/>
          </p:cNvSpPr>
          <p:nvPr/>
        </p:nvSpPr>
        <p:spPr bwMode="auto">
          <a:xfrm>
            <a:off x="5410200" y="4191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4366" name="TextBox 29"/>
          <p:cNvSpPr txBox="1">
            <a:spLocks noChangeArrowheads="1"/>
          </p:cNvSpPr>
          <p:nvPr/>
        </p:nvSpPr>
        <p:spPr bwMode="auto">
          <a:xfrm>
            <a:off x="6324600" y="30480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4367" name="TextBox 30"/>
          <p:cNvSpPr txBox="1">
            <a:spLocks noChangeArrowheads="1"/>
          </p:cNvSpPr>
          <p:nvPr/>
        </p:nvSpPr>
        <p:spPr bwMode="auto">
          <a:xfrm>
            <a:off x="6705600" y="4292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14368" name="TextBox 31"/>
          <p:cNvSpPr txBox="1">
            <a:spLocks noChangeArrowheads="1"/>
          </p:cNvSpPr>
          <p:nvPr/>
        </p:nvSpPr>
        <p:spPr bwMode="auto">
          <a:xfrm>
            <a:off x="5791200" y="35306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4369" name="TextBox 33"/>
          <p:cNvSpPr txBox="1">
            <a:spLocks noChangeArrowheads="1"/>
          </p:cNvSpPr>
          <p:nvPr/>
        </p:nvSpPr>
        <p:spPr bwMode="auto">
          <a:xfrm>
            <a:off x="4648200" y="23622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Calibri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939</TotalTime>
  <Words>2826</Words>
  <Application>Microsoft Office PowerPoint</Application>
  <PresentationFormat>On-screen Show (4:3)</PresentationFormat>
  <Paragraphs>1073</Paragraphs>
  <Slides>88</Slides>
  <Notes>4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Arial</vt:lpstr>
      <vt:lpstr>Calibri</vt:lpstr>
      <vt:lpstr>Constantia</vt:lpstr>
      <vt:lpstr>Symbol</vt:lpstr>
      <vt:lpstr>Times New Roman</vt:lpstr>
      <vt:lpstr>Wingdings</vt:lpstr>
      <vt:lpstr>Wingdings 2</vt:lpstr>
      <vt:lpstr>Flow</vt:lpstr>
      <vt:lpstr>Bitmap Image</vt:lpstr>
      <vt:lpstr>Machine Learning</vt:lpstr>
      <vt:lpstr>Content</vt:lpstr>
      <vt:lpstr>Generalization</vt:lpstr>
      <vt:lpstr>Achieving good generalization</vt:lpstr>
      <vt:lpstr>Bias/variance tradeoff</vt:lpstr>
      <vt:lpstr>Bias/variance tradeoff</vt:lpstr>
      <vt:lpstr>Inductive Learning</vt:lpstr>
      <vt:lpstr>Terminology</vt:lpstr>
      <vt:lpstr>Terminology</vt:lpstr>
      <vt:lpstr>Terminology</vt:lpstr>
      <vt:lpstr>Terminology</vt:lpstr>
      <vt:lpstr>Supervised Learning</vt:lpstr>
      <vt:lpstr>PowerPoint Presentation</vt:lpstr>
      <vt:lpstr>PowerPoint Presentation</vt:lpstr>
      <vt:lpstr>PowerPoint Presentation</vt:lpstr>
      <vt:lpstr>Inductive Bias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Eager</vt:lpstr>
      <vt:lpstr>Eager</vt:lpstr>
      <vt:lpstr>Lazy</vt:lpstr>
      <vt:lpstr>Batch</vt:lpstr>
      <vt:lpstr>Batch</vt:lpstr>
      <vt:lpstr>Online</vt:lpstr>
      <vt:lpstr>Online</vt:lpstr>
      <vt:lpstr>Online</vt:lpstr>
      <vt:lpstr>Online</vt:lpstr>
      <vt:lpstr>Decision Trees</vt:lpstr>
      <vt:lpstr>Concept Learning</vt:lpstr>
      <vt:lpstr>Example: “Good day for tennis”</vt:lpstr>
      <vt:lpstr>Experience: “Good day for tennis”</vt:lpstr>
      <vt:lpstr>Decision Tree Representation</vt:lpstr>
      <vt:lpstr>Numeric Attributes</vt:lpstr>
      <vt:lpstr>PowerPoint Presentation</vt:lpstr>
      <vt:lpstr>PowerPoint Presentation</vt:lpstr>
      <vt:lpstr>DT Learning as Search</vt:lpstr>
      <vt:lpstr>What is the Simplest Tree?</vt:lpstr>
      <vt:lpstr>Successors</vt:lpstr>
      <vt:lpstr>Disorder is bad Homogeneity is good</vt:lpstr>
      <vt:lpstr>Entropy</vt:lpstr>
      <vt:lpstr>Entropy (disorder) is bad Homogeneity is good</vt:lpstr>
      <vt:lpstr>Information Gain</vt:lpstr>
      <vt:lpstr>Gain of Splitting on Wind</vt:lpstr>
      <vt:lpstr>Decision Tree Algorithm</vt:lpstr>
      <vt:lpstr>Evaluating Attributes</vt:lpstr>
      <vt:lpstr>Resulting Tree</vt:lpstr>
      <vt:lpstr>Recurse</vt:lpstr>
      <vt:lpstr>One Step Later</vt:lpstr>
      <vt:lpstr>Recurse Again</vt:lpstr>
      <vt:lpstr>One Step Later: Final Tree</vt:lpstr>
      <vt:lpstr>Issues</vt:lpstr>
      <vt:lpstr>Missing Data 1</vt:lpstr>
      <vt:lpstr>Missing Data 2</vt:lpstr>
      <vt:lpstr>Real-valued Features</vt:lpstr>
      <vt:lpstr>Many-valued Attributes</vt:lpstr>
      <vt:lpstr>One Solution: Gain Ratio</vt:lpstr>
      <vt:lpstr>Evaluation: Cross Validation</vt:lpstr>
      <vt:lpstr>Cross-Validation (2)</vt:lpstr>
      <vt:lpstr>Methodology Citations</vt:lpstr>
      <vt:lpstr>Overfitting</vt:lpstr>
      <vt:lpstr>Overfitting Definition</vt:lpstr>
      <vt:lpstr>Reduced Error Pruning</vt:lpstr>
      <vt:lpstr>Reduced Error Pruning Example</vt:lpstr>
      <vt:lpstr>Reduced Error Pruning Example</vt:lpstr>
      <vt:lpstr>Reduced Error Pruning Example</vt:lpstr>
      <vt:lpstr>Reduced Error Pruning Example</vt:lpstr>
      <vt:lpstr>Early Stopping</vt:lpstr>
      <vt:lpstr>Post Rule Pruning</vt:lpstr>
      <vt:lpstr>Conversion to Rule</vt:lpstr>
      <vt:lpstr>Example</vt:lpstr>
      <vt:lpstr>Summary</vt:lpstr>
      <vt:lpstr>Gain of Split  on Humidity</vt:lpstr>
      <vt:lpstr>Gain of Split  on Humidity</vt:lpstr>
      <vt:lpstr>Is…</vt:lpstr>
      <vt:lpstr>Overfitting 2</vt:lpstr>
      <vt:lpstr>Choosing the Training Experience</vt:lpstr>
      <vt:lpstr>Example: Checkers</vt:lpstr>
      <vt:lpstr>Choosing the Target Function</vt:lpstr>
      <vt:lpstr>The Ideal Evaluation Function</vt:lpstr>
      <vt:lpstr>How Represent Target Function</vt:lpstr>
      <vt:lpstr>Target Function</vt:lpstr>
      <vt:lpstr>Choosing the Training Experience</vt:lpstr>
      <vt:lpstr>A Framework for Learning Algorithms</vt:lpstr>
    </vt:vector>
  </TitlesOfParts>
  <Company>uw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jdavis</dc:creator>
  <cp:lastModifiedBy>Admin</cp:lastModifiedBy>
  <cp:revision>117</cp:revision>
  <dcterms:created xsi:type="dcterms:W3CDTF">2008-10-19T19:43:39Z</dcterms:created>
  <dcterms:modified xsi:type="dcterms:W3CDTF">2020-09-30T03:32:18Z</dcterms:modified>
</cp:coreProperties>
</file>