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64" r:id="rId2"/>
    <p:sldId id="415" r:id="rId3"/>
    <p:sldId id="257" r:id="rId4"/>
    <p:sldId id="272" r:id="rId5"/>
    <p:sldId id="284" r:id="rId6"/>
    <p:sldId id="418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279" r:id="rId18"/>
    <p:sldId id="280" r:id="rId19"/>
    <p:sldId id="281" r:id="rId20"/>
    <p:sldId id="419" r:id="rId21"/>
    <p:sldId id="420" r:id="rId2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241" autoAdjust="0"/>
  </p:normalViewPr>
  <p:slideViewPr>
    <p:cSldViewPr>
      <p:cViewPr>
        <p:scale>
          <a:sx n="75" d="100"/>
          <a:sy n="75" d="100"/>
        </p:scale>
        <p:origin x="-93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4370D07-7D20-4E6E-A50D-3A5641E0FB2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59B21A9-E24B-4438-8B8F-898C3B4AD4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C4D10-3353-4DED-8890-EAFC995F9969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D2B57-0BAA-417A-AEED-652C471F3615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 ML Topic`</a:t>
            </a:r>
            <a:endParaRPr lang="tr-TR"/>
          </a:p>
        </p:txBody>
      </p:sp>
      <p:sp>
        <p:nvSpPr>
          <p:cNvPr id="20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A97D-49BD-4380-939B-55E98A1CF14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A0467-9AFD-47BC-A55C-E841021B98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D797-E075-4631-8EE0-032A49F7D2A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pPr>
              <a:defRPr/>
            </a:pPr>
            <a:fld id="{22958683-5988-4A88-8295-C6B9820C704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2000" i="0" smtClean="0"/>
              <a:t>CHAPTER 1:</a:t>
            </a:r>
            <a:r>
              <a:rPr lang="tr-TR" smtClean="0"/>
              <a:t> </a:t>
            </a:r>
            <a:br>
              <a:rPr lang="tr-TR" smtClean="0"/>
            </a:br>
            <a:r>
              <a:rPr lang="tr-TR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548639-CCB4-44EF-92FA-CF0092159DB4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Aka Pattern recognition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Face recognition:</a:t>
            </a:r>
            <a:r>
              <a:rPr lang="tr-TR" smtClean="0"/>
              <a:t> Pose, lighting, occlusion (glasses, beard), make-up, hair style 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Character recognition:</a:t>
            </a:r>
            <a:r>
              <a:rPr lang="tr-TR" smtClean="0"/>
              <a:t> Different handwriting styles.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Speech recognition:</a:t>
            </a:r>
            <a:r>
              <a:rPr lang="tr-TR" smtClean="0"/>
              <a:t> Temporal dependency.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Use of a dictionary or the syntax of the language.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Sensor fusion: Combine multiple modalities; eg, visual (lip image) and acoustic for speech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Medical diagnosis:</a:t>
            </a:r>
            <a:r>
              <a:rPr lang="tr-TR" smtClean="0"/>
              <a:t> From symptoms to illnesses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bg2"/>
                </a:solidFill>
              </a:rPr>
              <a:t>Web Advertizing: </a:t>
            </a:r>
            <a:r>
              <a:rPr lang="en-US" smtClean="0"/>
              <a:t>Predict if a user clicks on an ad on the Internet.</a:t>
            </a: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AB26AA-2907-4FCD-A37D-565FC18BD596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Face Recognition</a:t>
            </a:r>
          </a:p>
        </p:txBody>
      </p:sp>
      <p:pic>
        <p:nvPicPr>
          <p:cNvPr id="15364" name="Picture 17" descr="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8" descr="0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9" descr="0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20" descr="0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21" descr="0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22" descr="0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3" descr="10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24" descr="35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15373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Test images</a:t>
            </a:r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400">
                <a:latin typeface="Lucida Bright" pitchFamily="18" charset="0"/>
              </a:rPr>
              <a:t>AT&amp;T Laboratories, Cambridge UK</a:t>
            </a:r>
          </a:p>
          <a:p>
            <a:r>
              <a:rPr lang="tr-TR" sz="1000">
                <a:latin typeface="Lucida Bright" pitchFamily="18" charset="0"/>
              </a:rPr>
              <a:t>http://www.uk.research.att.com/facedatabase.html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1D4E50-9522-4968-BA45-6169DB858572}" type="slidenum">
              <a:rPr lang="tr-TR" smtClean="0"/>
              <a:pPr/>
              <a:t>12</a:t>
            </a:fld>
            <a:endParaRPr lang="tr-TR" smtClean="0"/>
          </a:p>
        </p:txBody>
      </p:sp>
      <p:pic>
        <p:nvPicPr>
          <p:cNvPr id="16387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Prediction: </a:t>
            </a:r>
            <a:r>
              <a:rPr lang="tr-TR" smtClean="0"/>
              <a:t>Regression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Example: Price of a used car</a:t>
            </a:r>
          </a:p>
          <a:p>
            <a:pPr eaLnBrk="1" hangingPunct="1"/>
            <a:r>
              <a:rPr lang="tr-TR" i="1" smtClean="0"/>
              <a:t>x </a:t>
            </a:r>
            <a:r>
              <a:rPr lang="tr-TR" smtClean="0"/>
              <a:t>: car attributes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</a:t>
            </a:r>
            <a:r>
              <a:rPr lang="tr-TR" i="1" smtClean="0"/>
              <a:t>y </a:t>
            </a:r>
            <a:r>
              <a:rPr lang="tr-TR" smtClean="0"/>
              <a:t>: 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	</a:t>
            </a:r>
            <a:r>
              <a:rPr lang="tr-TR" i="1" smtClean="0"/>
              <a:t>y </a:t>
            </a:r>
            <a:r>
              <a:rPr lang="tr-TR" smtClean="0"/>
              <a:t>= </a:t>
            </a:r>
            <a:r>
              <a:rPr lang="tr-TR" i="1" smtClean="0"/>
              <a:t>g </a:t>
            </a:r>
            <a:r>
              <a:rPr lang="tr-TR" smtClean="0"/>
              <a:t>(</a:t>
            </a:r>
            <a:r>
              <a:rPr lang="tr-TR" i="1" smtClean="0"/>
              <a:t>x </a:t>
            </a:r>
            <a:r>
              <a:rPr lang="tr-TR" smtClean="0"/>
              <a:t>| </a:t>
            </a:r>
            <a:r>
              <a:rPr lang="tr-TR" i="1" smtClean="0"/>
              <a:t>θ</a:t>
            </a:r>
            <a:r>
              <a:rPr lang="tr-TR" smtClean="0">
                <a:latin typeface="Symbol" pitchFamily="18" charset="2"/>
              </a:rPr>
              <a:t> </a:t>
            </a:r>
            <a:r>
              <a:rPr lang="tr-TR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</a:t>
            </a:r>
            <a:r>
              <a:rPr lang="tr-TR" i="1" smtClean="0"/>
              <a:t>g </a:t>
            </a:r>
            <a:r>
              <a:rPr lang="tr-TR" smtClean="0"/>
              <a:t>( ) model,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>
                <a:latin typeface="Symbol" pitchFamily="18" charset="2"/>
              </a:rPr>
              <a:t>	</a:t>
            </a:r>
            <a:r>
              <a:rPr lang="tr-TR" i="1" smtClean="0"/>
              <a:t>θ</a:t>
            </a:r>
            <a:r>
              <a:rPr lang="tr-TR" smtClean="0"/>
              <a:t> parameters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 </a:t>
            </a:r>
            <a:r>
              <a:rPr lang="tr-TR" sz="2400">
                <a:latin typeface="Lucida Bright" pitchFamily="18" charset="0"/>
              </a:rPr>
              <a:t>= </a:t>
            </a:r>
            <a:r>
              <a:rPr lang="tr-TR" sz="2400" i="1">
                <a:latin typeface="Lucida Bright" pitchFamily="18" charset="0"/>
              </a:rPr>
              <a:t>wx</a:t>
            </a:r>
            <a:r>
              <a:rPr lang="tr-TR" sz="2400">
                <a:latin typeface="Lucida Bright" pitchFamily="18" charset="0"/>
              </a:rPr>
              <a:t>+</a:t>
            </a:r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baseline="-25000">
                <a:latin typeface="Lucida Bright" pitchFamily="18" charset="0"/>
              </a:rPr>
              <a:t>0</a:t>
            </a:r>
            <a:endParaRPr lang="en-GB" sz="2400" baseline="-25000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643688" y="6215063"/>
            <a:ext cx="2133600" cy="457200"/>
          </a:xfrm>
          <a:noFill/>
        </p:spPr>
        <p:txBody>
          <a:bodyPr/>
          <a:lstStyle/>
          <a:p>
            <a:fld id="{84BC6B9A-8098-4C08-91BB-B7D6182712D2}" type="slidenum">
              <a:rPr lang="tr-TR" smtClean="0"/>
              <a:pPr/>
              <a:t>13</a:t>
            </a:fld>
            <a:endParaRPr lang="tr-T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Regression Applications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pPr eaLnBrk="1" hangingPunct="1"/>
            <a:r>
              <a:rPr lang="tr-TR" smtClean="0"/>
              <a:t>Navigating a car: Angle of the steering wheel (CMU NavLab)</a:t>
            </a:r>
          </a:p>
          <a:p>
            <a:pPr eaLnBrk="1" hangingPunct="1"/>
            <a:r>
              <a:rPr lang="tr-TR" smtClean="0"/>
              <a:t>Kinematics of a robot arm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Lucida Bright" pitchFamily="18" charset="0"/>
              </a:rPr>
              <a:t>α</a:t>
            </a:r>
            <a:r>
              <a:rPr lang="tr-TR" sz="20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= </a:t>
            </a:r>
            <a:r>
              <a:rPr lang="tr-TR" sz="2400" i="1">
                <a:latin typeface="Lucida Bright" pitchFamily="18" charset="0"/>
              </a:rPr>
              <a:t>g</a:t>
            </a:r>
            <a:r>
              <a:rPr lang="tr-TR" sz="20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>
                <a:latin typeface="Lucida Bright" pitchFamily="18" charset="0"/>
              </a:rPr>
              <a:t>,</a:t>
            </a:r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>
                <a:latin typeface="Lucida Bright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>
                <a:latin typeface="Lucida Bright" pitchFamily="18" charset="0"/>
              </a:rPr>
              <a:t>α</a:t>
            </a:r>
            <a:r>
              <a:rPr lang="tr-TR" sz="20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= </a:t>
            </a:r>
            <a:r>
              <a:rPr lang="tr-TR" sz="2400" i="1">
                <a:latin typeface="Lucida Bright" pitchFamily="18" charset="0"/>
              </a:rPr>
              <a:t>g</a:t>
            </a:r>
            <a:r>
              <a:rPr lang="tr-TR" sz="20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>
                <a:latin typeface="Lucida Bright" pitchFamily="18" charset="0"/>
              </a:rPr>
              <a:t>,</a:t>
            </a:r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>
                <a:latin typeface="Lucida Bright" pitchFamily="18" charset="0"/>
              </a:rPr>
              <a:t>)</a:t>
            </a:r>
          </a:p>
        </p:txBody>
      </p:sp>
      <p:grpSp>
        <p:nvGrpSpPr>
          <p:cNvPr id="17414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7415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latin typeface="Lucida Bright" pitchFamily="18" charset="0"/>
                </a:rPr>
                <a:t>α</a:t>
              </a:r>
              <a:r>
                <a:rPr lang="tr-TR" sz="2400" baseline="-25000">
                  <a:latin typeface="Lucida Bright" pitchFamily="18" charset="0"/>
                </a:rPr>
                <a:t>1</a:t>
              </a: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latin typeface="Lucida Bright" pitchFamily="18" charset="0"/>
                </a:rPr>
                <a:t>α</a:t>
              </a:r>
              <a:r>
                <a:rPr lang="tr-TR" sz="2400" baseline="-25000">
                  <a:latin typeface="Lucida Bright" pitchFamily="18" charset="0"/>
                </a:rPr>
                <a:t>2</a:t>
              </a:r>
            </a:p>
          </p:txBody>
        </p:sp>
        <p:sp>
          <p:nvSpPr>
            <p:cNvPr id="17421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400">
                  <a:latin typeface="Lucida Bright" pitchFamily="18" charset="0"/>
                </a:rPr>
                <a:t>(</a:t>
              </a:r>
              <a:r>
                <a:rPr lang="tr-TR" sz="2400" i="1">
                  <a:latin typeface="Lucida Bright" pitchFamily="18" charset="0"/>
                </a:rPr>
                <a:t>x</a:t>
              </a:r>
              <a:r>
                <a:rPr lang="tr-TR" sz="2400">
                  <a:latin typeface="Lucida Bright" pitchFamily="18" charset="0"/>
                </a:rPr>
                <a:t>,</a:t>
              </a:r>
              <a:r>
                <a:rPr lang="tr-TR" sz="2400" i="1">
                  <a:latin typeface="Lucida Bright" pitchFamily="18" charset="0"/>
                </a:rPr>
                <a:t>y</a:t>
              </a:r>
              <a:r>
                <a:rPr lang="tr-TR" sz="2400">
                  <a:latin typeface="Lucida Bright" pitchFamily="18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5E35B8-9DA0-4974-AFB8-1D3005CB2F52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tr-TR" smtClean="0"/>
              <a:t>Supervised Learning: Uses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chemeClr val="bg2"/>
                </a:solidFill>
              </a:rPr>
              <a:t>Prediction of future cases:</a:t>
            </a:r>
            <a:r>
              <a:rPr lang="tr-TR" smtClean="0"/>
              <a:t> Use the rule to predict the output for future inputs</a:t>
            </a:r>
          </a:p>
          <a:p>
            <a:pPr eaLnBrk="1" hangingPunct="1"/>
            <a:r>
              <a:rPr lang="tr-TR" smtClean="0">
                <a:solidFill>
                  <a:schemeClr val="bg2"/>
                </a:solidFill>
              </a:rPr>
              <a:t>Knowledge extraction:</a:t>
            </a:r>
            <a:r>
              <a:rPr lang="tr-TR" smtClean="0"/>
              <a:t> The rule is easy to understand</a:t>
            </a:r>
          </a:p>
          <a:p>
            <a:pPr eaLnBrk="1" hangingPunct="1"/>
            <a:r>
              <a:rPr lang="tr-TR" smtClean="0">
                <a:solidFill>
                  <a:schemeClr val="bg2"/>
                </a:solidFill>
              </a:rPr>
              <a:t>Compression:</a:t>
            </a:r>
            <a:r>
              <a:rPr lang="tr-TR" smtClean="0"/>
              <a:t> The rule is simpler than the data it explains</a:t>
            </a:r>
          </a:p>
          <a:p>
            <a:pPr eaLnBrk="1" hangingPunct="1"/>
            <a:r>
              <a:rPr lang="tr-TR" smtClean="0">
                <a:solidFill>
                  <a:schemeClr val="bg2"/>
                </a:solidFill>
              </a:rPr>
              <a:t>Outlier detection:</a:t>
            </a:r>
            <a:r>
              <a:rPr lang="tr-TR" smtClean="0"/>
              <a:t> Exceptions that are not covered by the rule, e.g., fraud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357188" y="1357313"/>
            <a:ext cx="8501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Example: decision trees tools that create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9A9F8-5B87-4A2C-A7BF-A0A2A8B4A483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Unsupervised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Learning “what normally happens”</a:t>
            </a:r>
          </a:p>
          <a:p>
            <a:pPr eaLnBrk="1" hangingPunct="1"/>
            <a:r>
              <a:rPr lang="tr-TR" smtClean="0"/>
              <a:t>No output</a:t>
            </a:r>
          </a:p>
          <a:p>
            <a:pPr eaLnBrk="1" hangingPunct="1"/>
            <a:r>
              <a:rPr lang="tr-TR" smtClean="0"/>
              <a:t>Clustering: Grouping similar instances</a:t>
            </a:r>
            <a:endParaRPr lang="en-US" smtClean="0"/>
          </a:p>
          <a:p>
            <a:pPr eaLnBrk="1" hangingPunct="1"/>
            <a:r>
              <a:rPr lang="en-US" smtClean="0"/>
              <a:t>Other applications: Summarization, Association Analysis</a:t>
            </a:r>
            <a:endParaRPr lang="tr-TR" smtClean="0"/>
          </a:p>
          <a:p>
            <a:pPr eaLnBrk="1" hangingPunct="1"/>
            <a:r>
              <a:rPr lang="tr-TR" smtClean="0"/>
              <a:t>Example applications</a:t>
            </a:r>
          </a:p>
          <a:p>
            <a:pPr lvl="1" eaLnBrk="1" hangingPunct="1"/>
            <a:r>
              <a:rPr lang="tr-TR" sz="2400" smtClean="0"/>
              <a:t>Customer segmentation in CRM</a:t>
            </a:r>
          </a:p>
          <a:p>
            <a:pPr lvl="1" eaLnBrk="1" hangingPunct="1"/>
            <a:r>
              <a:rPr lang="tr-TR" sz="2400" smtClean="0"/>
              <a:t>Image compression: Color quantization</a:t>
            </a:r>
          </a:p>
          <a:p>
            <a:pPr lvl="1" eaLnBrk="1" hangingPunct="1"/>
            <a:r>
              <a:rPr lang="tr-TR" sz="2400" smtClean="0"/>
              <a:t>Bioinformatics: Learning motifs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0ED889-4786-45C8-BF14-AC11AE2A3C94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Reinforcement Learning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Topics:</a:t>
            </a:r>
          </a:p>
          <a:p>
            <a:pPr lvl="1" eaLnBrk="1" hangingPunct="1"/>
            <a:r>
              <a:rPr lang="en-US" smtClean="0"/>
              <a:t>Policies</a:t>
            </a:r>
            <a:r>
              <a:rPr lang="tr-TR" smtClean="0"/>
              <a:t>: </a:t>
            </a:r>
            <a:r>
              <a:rPr lang="en-US" smtClean="0"/>
              <a:t>what actions should an agent take in a particular situation</a:t>
            </a:r>
          </a:p>
          <a:p>
            <a:pPr lvl="1" eaLnBrk="1" hangingPunct="1"/>
            <a:r>
              <a:rPr lang="en-US" smtClean="0"/>
              <a:t>Utility estimation: how good is a state (</a:t>
            </a:r>
            <a:r>
              <a:rPr lang="en-US" smtClean="0">
                <a:sym typeface="Wingdings" pitchFamily="2" charset="2"/>
              </a:rPr>
              <a:t>used by policy)</a:t>
            </a:r>
            <a:endParaRPr lang="tr-TR" smtClean="0"/>
          </a:p>
          <a:p>
            <a:pPr eaLnBrk="1" hangingPunct="1"/>
            <a:r>
              <a:rPr lang="tr-TR" smtClean="0"/>
              <a:t>No supervised output but delayed reward</a:t>
            </a:r>
          </a:p>
          <a:p>
            <a:pPr eaLnBrk="1" hangingPunct="1"/>
            <a:r>
              <a:rPr lang="tr-TR" smtClean="0"/>
              <a:t>Credit assignment problem</a:t>
            </a:r>
            <a:r>
              <a:rPr lang="en-US" smtClean="0"/>
              <a:t> (what was responsible for the outcome) </a:t>
            </a:r>
          </a:p>
          <a:p>
            <a:pPr eaLnBrk="1" hangingPunct="1"/>
            <a:r>
              <a:rPr lang="en-US" smtClean="0"/>
              <a:t>Applications: </a:t>
            </a:r>
            <a:endParaRPr lang="tr-TR" smtClean="0"/>
          </a:p>
          <a:p>
            <a:pPr lvl="1" eaLnBrk="1" hangingPunct="1"/>
            <a:r>
              <a:rPr lang="tr-TR" smtClean="0"/>
              <a:t>Game playing</a:t>
            </a:r>
          </a:p>
          <a:p>
            <a:pPr lvl="1" eaLnBrk="1" hangingPunct="1"/>
            <a:r>
              <a:rPr lang="tr-TR" smtClean="0"/>
              <a:t>Robot in a maze</a:t>
            </a:r>
          </a:p>
          <a:p>
            <a:pPr lvl="1" eaLnBrk="1" hangingPunct="1"/>
            <a:r>
              <a:rPr lang="tr-TR" smtClean="0"/>
              <a:t>Multiple agents, partial observability,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BFAF24-B38C-423F-A1A7-942AC867700C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Resources: Datasets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UCI Repository: </a:t>
            </a:r>
            <a:r>
              <a:rPr lang="tr-TR" sz="2000" smtClean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smtClean="0">
              <a:solidFill>
                <a:srgbClr val="3333FF"/>
              </a:solidFill>
            </a:endParaRPr>
          </a:p>
          <a:p>
            <a:pPr eaLnBrk="1" hangingPunct="1"/>
            <a:r>
              <a:rPr lang="tr-TR" smtClean="0"/>
              <a:t>UCI KDD Archive: </a:t>
            </a:r>
            <a:r>
              <a:rPr lang="tr-TR" sz="2000" smtClean="0">
                <a:hlinkClick r:id="rId3"/>
              </a:rPr>
              <a:t>http://kdd.ics.uci.edu/summary.data.application.html</a:t>
            </a:r>
            <a:endParaRPr lang="tr-TR" sz="2000" smtClean="0"/>
          </a:p>
          <a:p>
            <a:pPr eaLnBrk="1" hangingPunct="1"/>
            <a:r>
              <a:rPr lang="tr-TR" smtClean="0"/>
              <a:t>Statlib: </a:t>
            </a:r>
            <a:r>
              <a:rPr lang="tr-TR" sz="2000" smtClean="0">
                <a:hlinkClick r:id="rId4"/>
              </a:rPr>
              <a:t>http://lib.stat.cmu.edu/</a:t>
            </a:r>
            <a:endParaRPr lang="tr-TR" sz="2000" smtClean="0"/>
          </a:p>
          <a:p>
            <a:pPr eaLnBrk="1" hangingPunct="1"/>
            <a:r>
              <a:rPr lang="tr-TR" smtClean="0"/>
              <a:t>Delve: </a:t>
            </a:r>
            <a:r>
              <a:rPr lang="tr-TR" sz="2000" smtClean="0">
                <a:hlinkClick r:id="rId5"/>
              </a:rPr>
              <a:t>http://www.cs.utoronto.ca/~delve/</a:t>
            </a:r>
            <a:endParaRPr 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8C7488-3E71-4DE1-BBC0-C1458AE7CC9A}" type="slidenum">
              <a:rPr lang="tr-TR" smtClean="0"/>
              <a:pPr/>
              <a:t>18</a:t>
            </a:fld>
            <a:endParaRPr lang="tr-T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Resources: Journals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Journal of Machine Learning Research </a:t>
            </a:r>
            <a:r>
              <a:rPr lang="tr-TR" smtClean="0">
                <a:hlinkClick r:id="rId2"/>
              </a:rPr>
              <a:t>www.jmlr.org</a:t>
            </a:r>
            <a:endParaRPr lang="tr-TR" smtClean="0"/>
          </a:p>
          <a:p>
            <a:pPr eaLnBrk="1" hangingPunct="1"/>
            <a:r>
              <a:rPr lang="tr-TR" smtClean="0"/>
              <a:t>Machine Learning </a:t>
            </a:r>
          </a:p>
          <a:p>
            <a:pPr eaLnBrk="1" hangingPunct="1"/>
            <a:r>
              <a:rPr lang="tr-TR" smtClean="0"/>
              <a:t>IEEE Transactions on Neural Networks</a:t>
            </a:r>
          </a:p>
          <a:p>
            <a:pPr eaLnBrk="1" hangingPunct="1"/>
            <a:r>
              <a:rPr lang="tr-TR" smtClean="0"/>
              <a:t>IEEE Transactions on Pattern Analysis and Machine Intelligence</a:t>
            </a:r>
          </a:p>
          <a:p>
            <a:pPr eaLnBrk="1" hangingPunct="1"/>
            <a:r>
              <a:rPr lang="tr-TR" smtClean="0"/>
              <a:t>Annals of Statistics</a:t>
            </a:r>
          </a:p>
          <a:p>
            <a:pPr eaLnBrk="1" hangingPunct="1"/>
            <a:r>
              <a:rPr lang="tr-TR" smtClean="0"/>
              <a:t>Journal of the American Statistical Association</a:t>
            </a:r>
          </a:p>
          <a:p>
            <a:pPr eaLnBrk="1" hangingPunct="1"/>
            <a:r>
              <a:rPr lang="tr-TR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88CCA3-0440-4396-94B3-9D54BBA2C492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Resources: Conferences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643063"/>
            <a:ext cx="9001125" cy="4286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000" smtClean="0"/>
              <a:t>International Conference on Machine Learning (ICML) 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European Conference on Machine Learning (ECML)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Neural Information Processing Systems (NIPS)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Computational Learning 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International Joint Conference on Artificial Intelligence (IJCAI)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ACM SIGKDD Conference on Knowledge Discovery and Data Mining (KDD)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IEEE Int. Conf. on Data Mining (ICDM)</a:t>
            </a:r>
            <a:endParaRPr 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7BD69D-2FDE-42FF-BC36-2C7C3423BF4E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Why “Learn”?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Human expertise does not exist 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Solution needs to be adapted to particular cases (user biometrics)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57188" y="357188"/>
            <a:ext cx="8229600" cy="6858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Summary COSC 6342 </a:t>
            </a:r>
            <a:br>
              <a:rPr lang="en-US" smtClean="0"/>
            </a:b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4795837"/>
          </a:xfrm>
        </p:spPr>
        <p:txBody>
          <a:bodyPr/>
          <a:lstStyle/>
          <a:p>
            <a:pPr eaLnBrk="1" hangingPunct="1"/>
            <a:r>
              <a:rPr lang="en-US" sz="2000" smtClean="0"/>
              <a:t>Introductory course that covers a wide range of machine learning techniques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0" smtClean="0"/>
              <a:t>from basic to state-of-the-art.</a:t>
            </a:r>
          </a:p>
          <a:p>
            <a:pPr eaLnBrk="1" hangingPunct="1"/>
            <a:r>
              <a:rPr lang="en-US" sz="2000" smtClean="0"/>
              <a:t>More theoretical/statistics oriented, compared to other courses I teach</a:t>
            </a:r>
            <a:r>
              <a:rPr lang="en-US" sz="2000" smtClean="0">
                <a:sym typeface="Wingdings" pitchFamily="2" charset="2"/>
              </a:rPr>
              <a:t> might need continuous work not “to get lost”. </a:t>
            </a:r>
            <a:endParaRPr lang="en-US" sz="2000" smtClean="0"/>
          </a:p>
          <a:p>
            <a:pPr eaLnBrk="1" hangingPunct="1"/>
            <a:r>
              <a:rPr lang="en-US" sz="2000" smtClean="0"/>
              <a:t> You will learn about the methods you heard about: </a:t>
            </a:r>
            <a:r>
              <a:rPr lang="en-US" sz="1800" smtClean="0"/>
              <a:t>Naïve Bayes’, belief networks, regression, nearest-neighbor (kNN), decision trees, support vector machines, learning ensembles, over-fitting, regularization, dimensionality reduction &amp; PCA, error bounds, parameter estimation, mixture models, comparing models, density estimation, clustering centering on K-means, EM, and DBSCAN, active and reinforcement learning.</a:t>
            </a:r>
          </a:p>
          <a:p>
            <a:pPr eaLnBrk="1" hangingPunct="1"/>
            <a:r>
              <a:rPr lang="en-US" sz="2000" smtClean="0"/>
              <a:t>Covers algorithms, theory and applications</a:t>
            </a:r>
          </a:p>
          <a:p>
            <a:pPr eaLnBrk="1" hangingPunct="1"/>
            <a:r>
              <a:rPr lang="en-US" sz="2000" b="1" smtClean="0"/>
              <a:t>It’s going to be fun and hard work 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9E3863-75D2-4E6C-82F9-6B5A65EBE41E}" type="slidenum">
              <a:rPr lang="tr-TR" smtClean="0"/>
              <a:pPr/>
              <a:t>20</a:t>
            </a:fld>
            <a:endParaRPr lang="tr-T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95288" y="-171450"/>
            <a:ext cx="8229600" cy="1046163"/>
          </a:xfrm>
        </p:spPr>
        <p:txBody>
          <a:bodyPr/>
          <a:lstStyle/>
          <a:p>
            <a:pPr algn="ctr"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z="2400" b="1" i="0" smtClean="0">
                <a:solidFill>
                  <a:srgbClr val="FF0000"/>
                </a:solidFill>
              </a:rPr>
              <a:t>Which Topics Deserve More Coverage</a:t>
            </a:r>
            <a:br>
              <a:rPr lang="en-US" sz="2400" b="1" i="0" smtClean="0">
                <a:solidFill>
                  <a:srgbClr val="FF0000"/>
                </a:solidFill>
              </a:rPr>
            </a:br>
            <a:r>
              <a:rPr lang="en-US" sz="2400" b="1" i="0" smtClean="0">
                <a:solidFill>
                  <a:srgbClr val="FF0000"/>
                </a:solidFill>
              </a:rPr>
              <a:t>—if we had more time?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23850" y="1071563"/>
            <a:ext cx="8569325" cy="4795837"/>
          </a:xfrm>
        </p:spPr>
        <p:txBody>
          <a:bodyPr/>
          <a:lstStyle/>
          <a:p>
            <a:pPr eaLnBrk="1" hangingPunct="1"/>
            <a:r>
              <a:rPr lang="en-US" smtClean="0"/>
              <a:t>Graphical Models/Belief Networks (just ran out of time)</a:t>
            </a:r>
          </a:p>
          <a:p>
            <a:pPr eaLnBrk="1" hangingPunct="1"/>
            <a:r>
              <a:rPr lang="en-US" smtClean="0"/>
              <a:t>More on Adaptive Systems</a:t>
            </a:r>
          </a:p>
          <a:p>
            <a:pPr eaLnBrk="1" hangingPunct="1"/>
            <a:r>
              <a:rPr lang="en-US" smtClean="0"/>
              <a:t>Learning Theory</a:t>
            </a:r>
          </a:p>
          <a:p>
            <a:pPr eaLnBrk="1" hangingPunct="1"/>
            <a:r>
              <a:rPr lang="en-US" smtClean="0"/>
              <a:t>More on Clustering and Association Analysis</a:t>
            </a:r>
            <a:r>
              <a:rPr lang="en-US" smtClean="0">
                <a:solidFill>
                  <a:srgbClr val="00B050"/>
                </a:solidFill>
                <a:sym typeface="Wingdings" pitchFamily="2" charset="2"/>
              </a:rPr>
              <a:t>covered by Data Mining Course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More on Feature Selection, Feature Creation 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More on Prediction 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Possibly: More depth coverage of optimization techniques, neural networks, hidden Markov models, how to conduct a machine learning experiment, comparing machine learning algorithms,…</a:t>
            </a:r>
            <a:endParaRPr lang="en-US" smtClean="0"/>
          </a:p>
          <a:p>
            <a:pPr eaLnBrk="1" hangingPunct="1"/>
            <a:endParaRPr lang="en-US" sz="20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324F84-38FC-4C85-A7B1-C196410DB7AD}" type="slidenum">
              <a:rPr lang="tr-TR" smtClean="0"/>
              <a:pPr/>
              <a:t>21</a:t>
            </a:fld>
            <a:endParaRPr lang="tr-T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18E66B-A135-454B-AF77-9CE353983E64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What We Talk About When We  Talk About“Learning”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Learning general models from a data of particular examples </a:t>
            </a:r>
          </a:p>
          <a:p>
            <a:pPr eaLnBrk="1" hangingPunct="1"/>
            <a:r>
              <a:rPr lang="tr-TR" smtClean="0"/>
              <a:t>Data is cheap and abundant (data warehouses, data marts); knowledge is expensive and scarce. </a:t>
            </a:r>
          </a:p>
          <a:p>
            <a:pPr eaLnBrk="1" hangingPunct="1"/>
            <a:r>
              <a:rPr lang="tr-TR" smtClean="0"/>
              <a:t>Example in retail: Customer transactions to consumer behavior: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400" smtClean="0"/>
              <a:t>	</a:t>
            </a:r>
            <a:r>
              <a:rPr lang="tr-TR" i="1" smtClean="0"/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smtClean="0"/>
              <a:t>Build a model that is </a:t>
            </a:r>
            <a:r>
              <a:rPr lang="tr-TR" i="1" smtClean="0">
                <a:solidFill>
                  <a:schemeClr val="bg2"/>
                </a:solidFill>
              </a:rPr>
              <a:t>a good and useful approximation</a:t>
            </a:r>
            <a:r>
              <a:rPr lang="tr-TR" smtClean="0"/>
              <a:t> to the data.</a:t>
            </a:r>
            <a:r>
              <a:rPr lang="tr-TR" i="1" smtClean="0"/>
              <a:t> </a:t>
            </a:r>
            <a:r>
              <a:rPr lang="tr-T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45D924-D5C2-43AD-BC3C-3F2F6DB4022F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57313"/>
          </a:xfrm>
        </p:spPr>
        <p:txBody>
          <a:bodyPr/>
          <a:lstStyle/>
          <a:p>
            <a:pPr eaLnBrk="1" hangingPunct="1"/>
            <a:r>
              <a:rPr lang="tr-TR" smtClean="0"/>
              <a:t>Data Mining</a:t>
            </a:r>
            <a:r>
              <a:rPr lang="en-US" smtClean="0"/>
              <a:t>/KDD</a:t>
            </a:r>
            <a:endParaRPr lang="tr-TR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8938"/>
            <a:ext cx="8229600" cy="2938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Retail:</a:t>
            </a:r>
            <a:r>
              <a:rPr lang="tr-TR" smtClean="0"/>
              <a:t> Market basket analysis, Customer relationship management (CRM)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Finance:</a:t>
            </a:r>
            <a:r>
              <a:rPr lang="tr-TR" smtClean="0"/>
              <a:t> Credit scoring, fraud detection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Manufacturing:</a:t>
            </a:r>
            <a:r>
              <a:rPr lang="tr-TR" smtClean="0"/>
              <a:t> Optimization, troubleshooting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Medicine:</a:t>
            </a:r>
            <a:r>
              <a:rPr lang="tr-TR" smtClean="0"/>
              <a:t> Medical diagnosis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Telecommunications:</a:t>
            </a:r>
            <a:r>
              <a:rPr lang="tr-TR" smtClean="0"/>
              <a:t> Quality of service optimization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Bioinformatics:</a:t>
            </a:r>
            <a:r>
              <a:rPr lang="tr-TR" smtClean="0"/>
              <a:t> Motifs, alignment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>
                <a:solidFill>
                  <a:schemeClr val="bg2"/>
                </a:solidFill>
              </a:rPr>
              <a:t>Web mining:</a:t>
            </a:r>
            <a:r>
              <a:rPr lang="tr-TR" smtClean="0"/>
              <a:t> Search engines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...</a:t>
            </a: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00063" y="1143000"/>
            <a:ext cx="6962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/>
              <a:t>Definition</a:t>
            </a:r>
            <a:r>
              <a:rPr lang="en-US" sz="2400"/>
              <a:t> := </a:t>
            </a:r>
            <a:r>
              <a:rPr lang="en-US" sz="2400" i="1"/>
              <a:t>“KDD is the non-trivial process of </a:t>
            </a:r>
          </a:p>
          <a:p>
            <a:r>
              <a:rPr lang="en-US" sz="2400" i="1"/>
              <a:t>identifying valid, novel, potentially useful, and </a:t>
            </a:r>
          </a:p>
          <a:p>
            <a:r>
              <a:rPr lang="en-US" sz="2400" i="1"/>
              <a:t>ultimately understandable patterns in data” </a:t>
            </a:r>
            <a:r>
              <a:rPr lang="en-US" sz="2400"/>
              <a:t>(Fayyad</a:t>
            </a:r>
            <a:r>
              <a:rPr lang="en-US"/>
              <a:t>)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642938" y="2428875"/>
            <a:ext cx="22463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FF6600"/>
                </a:solidFill>
              </a:rPr>
              <a:t>Applications: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DAD597-6267-4E27-9BB1-6CC79E33156A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4581525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Machine Learning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Study of algorithms that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improve their performance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at some task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with experience</a:t>
            </a:r>
          </a:p>
          <a:p>
            <a:pPr eaLnBrk="1" hangingPunct="1">
              <a:defRPr/>
            </a:pPr>
            <a:r>
              <a:rPr lang="tr-TR" dirty="0" smtClean="0"/>
              <a:t>Optimize a performance criterion using example data or past experience.</a:t>
            </a:r>
          </a:p>
          <a:p>
            <a:pPr eaLnBrk="1" hangingPunct="1">
              <a:defRPr/>
            </a:pPr>
            <a:r>
              <a:rPr lang="tr-TR" dirty="0" smtClean="0"/>
              <a:t>Role of Statistics: Inference from a sample</a:t>
            </a:r>
          </a:p>
          <a:p>
            <a:pPr eaLnBrk="1" hangingPunct="1">
              <a:defRPr/>
            </a:pPr>
            <a:r>
              <a:rPr lang="tr-TR" dirty="0" smtClean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 smtClean="0"/>
              <a:t>Solve the optimization problem</a:t>
            </a:r>
          </a:p>
          <a:p>
            <a:pPr lvl="1" eaLnBrk="1" hangingPunct="1">
              <a:defRPr/>
            </a:pPr>
            <a:r>
              <a:rPr lang="tr-TR" sz="2400" dirty="0" smtClean="0"/>
              <a:t>Representing and evaluating the model for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Growth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451008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Machine learning is preferred approach to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Speech recognition, Natural language processing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Computer vision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Medical outcomes analysis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Robot control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Computational biology</a:t>
            </a:r>
          </a:p>
          <a:p>
            <a:pPr eaLnBrk="1" hangingPunct="1">
              <a:defRPr/>
            </a:pPr>
            <a:r>
              <a:rPr lang="en-US" sz="2000" dirty="0" smtClean="0"/>
              <a:t>This trend is accelerating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Improved machine learning algorithms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Improved data capture, networking, faster computers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Software too complex to write by hand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New sensors / IO devices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Demand for self-customization to user, environment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It turns out to be difficult to extract knowledge from human </a:t>
            </a:r>
            <a:r>
              <a:rPr lang="en-US" dirty="0" err="1" smtClean="0">
                <a:ea typeface="+mn-ea"/>
                <a:cs typeface="+mn-cs"/>
              </a:rPr>
              <a:t>experts</a:t>
            </a: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i="1" dirty="0" err="1" smtClean="0">
                <a:ea typeface="+mn-ea"/>
                <a:cs typeface="+mn-cs"/>
                <a:sym typeface="Wingdings" pitchFamily="2" charset="2"/>
              </a:rPr>
              <a:t>failure</a:t>
            </a:r>
            <a:r>
              <a:rPr lang="en-US" i="1" dirty="0" smtClean="0">
                <a:ea typeface="+mn-ea"/>
                <a:cs typeface="+mn-cs"/>
                <a:sym typeface="Wingdings" pitchFamily="2" charset="2"/>
              </a:rPr>
              <a:t> of expert systems in the 1980’s.</a:t>
            </a:r>
            <a:endParaRPr lang="en-US" i="1" dirty="0" smtClean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97431C-5181-4BFD-A6ED-54A1A58FD5D4}" type="slidenum">
              <a:rPr lang="tr-TR" smtClean="0"/>
              <a:pPr/>
              <a:t>6</a:t>
            </a:fld>
            <a:endParaRPr 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D880E5-EA8C-4D01-A324-DED45445234E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Applications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Association</a:t>
            </a:r>
            <a:r>
              <a:rPr lang="en-US" smtClean="0"/>
              <a:t> Analysis</a:t>
            </a:r>
            <a:endParaRPr lang="tr-TR" smtClean="0"/>
          </a:p>
          <a:p>
            <a:pPr eaLnBrk="1" hangingPunct="1"/>
            <a:r>
              <a:rPr lang="tr-TR" smtClean="0"/>
              <a:t>Supervised Learning</a:t>
            </a:r>
          </a:p>
          <a:p>
            <a:pPr lvl="1" eaLnBrk="1" hangingPunct="1"/>
            <a:r>
              <a:rPr lang="tr-TR" smtClean="0"/>
              <a:t>Classification</a:t>
            </a:r>
          </a:p>
          <a:p>
            <a:pPr lvl="1" eaLnBrk="1" hangingPunct="1"/>
            <a:r>
              <a:rPr lang="tr-TR" smtClean="0"/>
              <a:t>Regression</a:t>
            </a:r>
            <a:r>
              <a:rPr lang="en-US" smtClean="0"/>
              <a:t>/Prediction </a:t>
            </a:r>
            <a:endParaRPr lang="tr-TR" smtClean="0"/>
          </a:p>
          <a:p>
            <a:pPr eaLnBrk="1" hangingPunct="1"/>
            <a:r>
              <a:rPr lang="tr-TR" smtClean="0"/>
              <a:t>Unsupervised Learning</a:t>
            </a:r>
          </a:p>
          <a:p>
            <a:pPr eaLnBrk="1" hangingPunct="1"/>
            <a:r>
              <a:rPr lang="tr-TR" smtClean="0"/>
              <a:t>Reinforcement Learning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pPr eaLnBrk="1" hangingPunct="1"/>
            <a:r>
              <a:rPr lang="tr-TR" smtClean="0"/>
              <a:t>Learning Associations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295775"/>
          </a:xfrm>
        </p:spPr>
        <p:txBody>
          <a:bodyPr/>
          <a:lstStyle/>
          <a:p>
            <a:pPr eaLnBrk="1" hangingPunct="1"/>
            <a:r>
              <a:rPr lang="tr-TR" smtClean="0"/>
              <a:t>Basket analysis: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</a:t>
            </a:r>
            <a:r>
              <a:rPr lang="tr-TR" i="1" smtClean="0"/>
              <a:t>P </a:t>
            </a:r>
            <a:r>
              <a:rPr lang="tr-TR" smtClean="0"/>
              <a:t>(</a:t>
            </a:r>
            <a:r>
              <a:rPr lang="tr-TR" i="1" smtClean="0"/>
              <a:t>Y </a:t>
            </a:r>
            <a:r>
              <a:rPr lang="tr-TR" smtClean="0"/>
              <a:t>| </a:t>
            </a:r>
            <a:r>
              <a:rPr lang="tr-TR" i="1" smtClean="0"/>
              <a:t>X </a:t>
            </a:r>
            <a:r>
              <a:rPr lang="tr-TR" smtClean="0"/>
              <a:t>) probability that somebody who buys </a:t>
            </a:r>
            <a:r>
              <a:rPr lang="tr-TR" i="1" smtClean="0"/>
              <a:t>X</a:t>
            </a:r>
            <a:r>
              <a:rPr lang="tr-TR" smtClean="0"/>
              <a:t> also buys </a:t>
            </a:r>
            <a:r>
              <a:rPr lang="tr-TR" i="1" smtClean="0"/>
              <a:t>Y </a:t>
            </a:r>
            <a:r>
              <a:rPr lang="tr-TR" smtClean="0"/>
              <a:t>where </a:t>
            </a:r>
            <a:r>
              <a:rPr lang="tr-TR" i="1" smtClean="0"/>
              <a:t>X</a:t>
            </a:r>
            <a:r>
              <a:rPr lang="tr-TR" smtClean="0"/>
              <a:t> and </a:t>
            </a:r>
            <a:r>
              <a:rPr lang="tr-TR" i="1" smtClean="0"/>
              <a:t>Y</a:t>
            </a:r>
            <a:r>
              <a:rPr lang="tr-TR" smtClean="0"/>
              <a:t> are products/services.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Example: </a:t>
            </a:r>
            <a:r>
              <a:rPr lang="tr-TR" i="1" smtClean="0"/>
              <a:t>P </a:t>
            </a:r>
            <a:r>
              <a:rPr lang="tr-TR" smtClean="0"/>
              <a:t>( chips | beer ) = 0.7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57188" y="4000500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80988" y="4325938"/>
          <a:ext cx="4343400" cy="2532062"/>
        </p:xfrm>
        <a:graphic>
          <a:graphicData uri="http://schemas.openxmlformats.org/presentationml/2006/ole">
            <p:oleObj spid="_x0000_s1026" name="Document" r:id="rId3" imgW="3433292" imgH="199822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42AD23-A4E4-4F77-B413-A87C0F8BA3CB}" type="slidenum">
              <a:rPr lang="tr-TR" smtClean="0"/>
              <a:pPr/>
              <a:t>9</a:t>
            </a:fld>
            <a:endParaRPr lang="tr-TR" smtClean="0"/>
          </a:p>
        </p:txBody>
      </p:sp>
      <p:pic>
        <p:nvPicPr>
          <p:cNvPr id="13315" name="Picture 9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Classification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/>
          <a:lstStyle/>
          <a:p>
            <a:pPr eaLnBrk="1" hangingPunct="1"/>
            <a:r>
              <a:rPr lang="tr-TR" smtClean="0"/>
              <a:t>Example: Credit scoring</a:t>
            </a:r>
          </a:p>
          <a:p>
            <a:pPr eaLnBrk="1" hangingPunct="1"/>
            <a:r>
              <a:rPr lang="tr-TR" smtClean="0"/>
              <a:t>Differentiating between </a:t>
            </a:r>
            <a:r>
              <a:rPr lang="tr-TR" smtClean="0">
                <a:solidFill>
                  <a:srgbClr val="FF33CC"/>
                </a:solidFill>
              </a:rPr>
              <a:t>low-risk</a:t>
            </a:r>
            <a:r>
              <a:rPr lang="tr-TR" smtClean="0"/>
              <a:t> and </a:t>
            </a:r>
            <a:r>
              <a:rPr lang="tr-TR" smtClean="0">
                <a:solidFill>
                  <a:srgbClr val="FF0000"/>
                </a:solidFill>
              </a:rPr>
              <a:t>high-risk</a:t>
            </a:r>
            <a:r>
              <a:rPr lang="tr-TR" smtClean="0"/>
              <a:t> customers from their </a:t>
            </a:r>
            <a:r>
              <a:rPr lang="tr-TR" i="1" smtClean="0"/>
              <a:t>income</a:t>
            </a:r>
            <a:r>
              <a:rPr lang="tr-TR" smtClean="0"/>
              <a:t> and </a:t>
            </a:r>
            <a:r>
              <a:rPr lang="tr-TR" i="1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>
                <a:latin typeface="Lucida Bright" pitchFamily="18" charset="0"/>
              </a:rPr>
              <a:t> IF </a:t>
            </a:r>
            <a:r>
              <a:rPr lang="tr-TR" sz="2400" i="1">
                <a:latin typeface="Lucida Bright" pitchFamily="18" charset="0"/>
              </a:rPr>
              <a:t>income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savings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				THEN </a:t>
            </a:r>
            <a:r>
              <a:rPr lang="tr-TR" sz="240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>
                <a:latin typeface="Lucida Bright" pitchFamily="18" charset="0"/>
              </a:rPr>
              <a:t>ELSE </a:t>
            </a:r>
            <a:r>
              <a:rPr lang="tr-TR" sz="240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3375</TotalTime>
  <Words>1066</Words>
  <Application>Microsoft Office PowerPoint</Application>
  <PresentationFormat>On-screen Show (4:3)</PresentationFormat>
  <Paragraphs>187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Palatino Linotype</vt:lpstr>
      <vt:lpstr>Arial</vt:lpstr>
      <vt:lpstr>Lucida Bright</vt:lpstr>
      <vt:lpstr>Wingdings</vt:lpstr>
      <vt:lpstr>Times New Roman</vt:lpstr>
      <vt:lpstr>Symbol</vt:lpstr>
      <vt:lpstr>Pixel</vt:lpstr>
      <vt:lpstr>Microsoft Word Document</vt:lpstr>
      <vt:lpstr>CHAPTER 1:  Introduction</vt:lpstr>
      <vt:lpstr>Why “Learn”?</vt:lpstr>
      <vt:lpstr>What We Talk About When We  Talk About“Learning”</vt:lpstr>
      <vt:lpstr>Data Mining/KDD</vt:lpstr>
      <vt:lpstr>What is Machine Learning?</vt:lpstr>
      <vt:lpstr>Growth of Machine Learning</vt:lpstr>
      <vt:lpstr>Applications</vt:lpstr>
      <vt:lpstr>Learning Associations</vt:lpstr>
      <vt:lpstr>Classification</vt:lpstr>
      <vt:lpstr>Classification: Applications</vt:lpstr>
      <vt:lpstr>Face Recognition</vt:lpstr>
      <vt:lpstr>Prediction: 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  <vt:lpstr> Summary COSC 6342  </vt:lpstr>
      <vt:lpstr> Which Topics Deserve More Coverage —if we had more time?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Admin</cp:lastModifiedBy>
  <cp:revision>194</cp:revision>
  <dcterms:created xsi:type="dcterms:W3CDTF">2005-01-24T14:46:28Z</dcterms:created>
  <dcterms:modified xsi:type="dcterms:W3CDTF">2020-08-25T16:39:23Z</dcterms:modified>
</cp:coreProperties>
</file>