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1" r:id="rId3"/>
    <p:sldId id="287" r:id="rId4"/>
    <p:sldId id="289" r:id="rId5"/>
    <p:sldId id="303" r:id="rId6"/>
    <p:sldId id="288" r:id="rId7"/>
    <p:sldId id="290" r:id="rId8"/>
    <p:sldId id="292" r:id="rId9"/>
    <p:sldId id="293" r:id="rId10"/>
    <p:sldId id="294" r:id="rId11"/>
    <p:sldId id="295" r:id="rId12"/>
    <p:sldId id="296" r:id="rId13"/>
    <p:sldId id="301" r:id="rId14"/>
    <p:sldId id="297" r:id="rId15"/>
    <p:sldId id="302" r:id="rId16"/>
    <p:sldId id="299" r:id="rId17"/>
    <p:sldId id="298" r:id="rId18"/>
    <p:sldId id="300" r:id="rId1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12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AA7428C6-0299-42DF-816D-DAFC7C6FDB8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8A51B15A-9A45-4B0F-A5E2-632E2703A5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" name="Rectangle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68313" y="6453188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20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294C0-765B-4F9A-8C4D-0E53E8B7586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13655-90E0-459B-A557-956ED18F669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B152-B04A-4586-B01C-91F260BF3F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7EA7D-F069-4E46-B2B3-E499C059753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1DE7-FE3D-4DBC-8DF7-D357B91B312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2418-8493-4578-924B-32D06C59E7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Apaydin&amp;Eick: Topic2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44F5A-4CBC-4B3C-B6E4-8CC0D50C9B9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B127F-8A9A-46DE-84E5-FC486917BF8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2CAC-BEA0-4E4B-8370-63069243380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B14-B332-4740-A120-D53F55BD1A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19A1-B691-4C3F-90D2-ACB35BB1C3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C4CE7-B351-4C3C-A6FD-9035C9EFA55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8BB89-153D-44C8-B61F-FF6BFB5128E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5E7-DBA1-4D49-8771-09FCDE4C3E9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+mn-lt"/>
              </a:defRPr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/>
            </a:lvl1pPr>
          </a:lstStyle>
          <a:p>
            <a:pPr>
              <a:defRPr/>
            </a:pPr>
            <a:fld id="{3ECC4726-261E-4CD2-82BA-9BAB9F77025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hyperlink" Target="http://en.wikipedia.org/wiki/Simple_linear_regressi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2000" i="0" smtClean="0"/>
              <a:t>CHAPTER 2:</a:t>
            </a:r>
            <a:r>
              <a:rPr lang="tr-TR" smtClean="0"/>
              <a:t> </a:t>
            </a:r>
            <a:br>
              <a:rPr lang="tr-TR" smtClean="0"/>
            </a:br>
            <a:r>
              <a:rPr lang="tr-TR" smtClean="0"/>
              <a:t>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B360FA-50B1-4C3E-8FF2-370BF9418FF9}" type="slidenum">
              <a:rPr lang="tr-TR" smtClean="0"/>
              <a:pPr/>
              <a:t>10</a:t>
            </a:fld>
            <a:endParaRPr lang="tr-TR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/>
              <a:t>Use the simpler one because</a:t>
            </a:r>
          </a:p>
          <a:p>
            <a:pPr eaLnBrk="1" hangingPunct="1"/>
            <a:r>
              <a:rPr lang="tr-TR" sz="2000" smtClean="0"/>
              <a:t>Simpler to use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smtClean="0"/>
              <a:t>	(lower computational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smtClean="0"/>
              <a:t>	complexity)</a:t>
            </a:r>
          </a:p>
          <a:p>
            <a:pPr eaLnBrk="1" hangingPunct="1"/>
            <a:r>
              <a:rPr lang="tr-TR" sz="2000" smtClean="0"/>
              <a:t>Easier to train (lower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smtClean="0"/>
              <a:t>	space complexity)</a:t>
            </a:r>
          </a:p>
          <a:p>
            <a:pPr eaLnBrk="1" hangingPunct="1"/>
            <a:r>
              <a:rPr lang="tr-TR" sz="2000" smtClean="0"/>
              <a:t>Easier to explain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smtClean="0"/>
              <a:t>	(more interpretable)</a:t>
            </a:r>
          </a:p>
          <a:p>
            <a:pPr eaLnBrk="1" hangingPunct="1"/>
            <a:r>
              <a:rPr lang="tr-TR" sz="2000" smtClean="0"/>
              <a:t>Generalizes better (lower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smtClean="0"/>
              <a:t>	variance - Occam’s razor)</a:t>
            </a: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Noise and Model Complexity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0" y="6273800"/>
            <a:ext cx="741203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2 Other Classification Technique: Decision Trees and kNN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1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DE86BE-F05B-4898-B9A2-9A93D5A91BD2}" type="slidenum">
              <a:rPr lang="tr-TR" smtClean="0"/>
              <a:pPr/>
              <a:t>11</a:t>
            </a:fld>
            <a:endParaRPr lang="tr-TR" smtClean="0"/>
          </a:p>
        </p:txBody>
      </p: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Multiple Classes</a:t>
            </a:r>
            <a:r>
              <a:rPr lang="tr-TR" smtClean="0"/>
              <a:t>, </a:t>
            </a:r>
            <a:r>
              <a:rPr lang="tr-TR" i="0" smtClean="0">
                <a:latin typeface="Lucida Calligraphy" pitchFamily="66" charset="0"/>
              </a:rPr>
              <a:t>C</a:t>
            </a:r>
            <a:r>
              <a:rPr lang="tr-TR" baseline="-25000" smtClean="0"/>
              <a:t>i</a:t>
            </a:r>
            <a:r>
              <a:rPr lang="tr-TR" smtClean="0"/>
              <a:t> i=1,...,K</a:t>
            </a:r>
            <a:endParaRPr lang="tr-TR" i="0" noProof="1" smtClean="0"/>
          </a:p>
        </p:txBody>
      </p:sp>
      <p:graphicFrame>
        <p:nvGraphicFramePr>
          <p:cNvPr id="4098" name="Object 22"/>
          <p:cNvGraphicFramePr>
            <a:graphicFrameLocks noChangeAspect="1"/>
          </p:cNvGraphicFramePr>
          <p:nvPr>
            <p:ph sz="half" idx="1"/>
          </p:nvPr>
        </p:nvGraphicFramePr>
        <p:xfrm>
          <a:off x="5508625" y="1412875"/>
          <a:ext cx="2016125" cy="525463"/>
        </p:xfrm>
        <a:graphic>
          <a:graphicData uri="http://schemas.openxmlformats.org/presentationml/2006/ole">
            <p:oleObj spid="_x0000_s4098" name="Equation" r:id="rId4" imgW="927000" imgH="241200" progId="Equation.3">
              <p:embed/>
            </p:oleObj>
          </a:graphicData>
        </a:graphic>
      </p:graphicFrame>
      <p:graphicFrame>
        <p:nvGraphicFramePr>
          <p:cNvPr id="4099" name="Object 24"/>
          <p:cNvGraphicFramePr>
            <a:graphicFrameLocks noChangeAspect="1"/>
          </p:cNvGraphicFramePr>
          <p:nvPr>
            <p:ph sz="quarter" idx="2"/>
          </p:nvPr>
        </p:nvGraphicFramePr>
        <p:xfrm>
          <a:off x="5580063" y="2009775"/>
          <a:ext cx="3097212" cy="998538"/>
        </p:xfrm>
        <a:graphic>
          <a:graphicData uri="http://schemas.openxmlformats.org/presentationml/2006/ole">
            <p:oleObj spid="_x0000_s4099" name="Equation" r:id="rId5" imgW="1574640" imgH="507960" progId="Equation.3">
              <p:embed/>
            </p:oleObj>
          </a:graphicData>
        </a:graphic>
      </p:graphicFrame>
      <p:pic>
        <p:nvPicPr>
          <p:cNvPr id="410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836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Train hypotheses </a:t>
            </a:r>
          </a:p>
          <a:p>
            <a:r>
              <a:rPr lang="tr-TR" sz="2400" i="1">
                <a:latin typeface="Lucida Bright" pitchFamily="18" charset="0"/>
              </a:rPr>
              <a:t>h</a:t>
            </a:r>
            <a:r>
              <a:rPr lang="tr-TR" sz="2400" i="1" baseline="-25000">
                <a:latin typeface="Lucida Bright" pitchFamily="18" charset="0"/>
              </a:rPr>
              <a:t>i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b="1" i="1">
                <a:latin typeface="Lucida Bright" pitchFamily="18" charset="0"/>
              </a:rPr>
              <a:t>x</a:t>
            </a:r>
            <a:r>
              <a:rPr lang="tr-TR" sz="2400">
                <a:latin typeface="Lucida Bright" pitchFamily="18" charset="0"/>
              </a:rPr>
              <a:t>), </a:t>
            </a:r>
            <a:r>
              <a:rPr lang="tr-TR" sz="2400" i="1">
                <a:latin typeface="Lucida Bright" pitchFamily="18" charset="0"/>
              </a:rPr>
              <a:t>i </a:t>
            </a:r>
            <a:r>
              <a:rPr lang="tr-TR" sz="2400">
                <a:latin typeface="Lucida Bright" pitchFamily="18" charset="0"/>
              </a:rPr>
              <a:t>=1,...,</a:t>
            </a:r>
            <a:r>
              <a:rPr lang="tr-TR" sz="2400" i="1">
                <a:latin typeface="Lucida Bright" pitchFamily="18" charset="0"/>
              </a:rPr>
              <a:t>K</a:t>
            </a:r>
            <a:r>
              <a:rPr lang="tr-TR" sz="2400">
                <a:latin typeface="Lucida Bright" pitchFamily="18" charset="0"/>
              </a:rPr>
              <a:t>:</a:t>
            </a:r>
          </a:p>
        </p:txBody>
      </p:sp>
      <p:graphicFrame>
        <p:nvGraphicFramePr>
          <p:cNvPr id="4100" name="Object 26"/>
          <p:cNvGraphicFramePr>
            <a:graphicFrameLocks noChangeAspect="1"/>
          </p:cNvGraphicFramePr>
          <p:nvPr>
            <p:ph sz="quarter" idx="3"/>
          </p:nvPr>
        </p:nvGraphicFramePr>
        <p:xfrm>
          <a:off x="5327650" y="4508500"/>
          <a:ext cx="3565525" cy="1011238"/>
        </p:xfrm>
        <a:graphic>
          <a:graphicData uri="http://schemas.openxmlformats.org/presentationml/2006/ole">
            <p:oleObj spid="_x0000_s4100" name="Equation" r:id="rId7" imgW="17906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512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C3BA17-2BE2-46DE-A851-D03C68327A27}" type="slidenum">
              <a:rPr lang="tr-TR" smtClean="0"/>
              <a:pPr/>
              <a:t>12</a:t>
            </a:fld>
            <a:endParaRPr lang="tr-TR" smtClean="0"/>
          </a:p>
        </p:txBody>
      </p:sp>
      <p:pic>
        <p:nvPicPr>
          <p:cNvPr id="51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1412875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Regression</a:t>
            </a:r>
          </a:p>
        </p:txBody>
      </p:sp>
      <p:graphicFrame>
        <p:nvGraphicFramePr>
          <p:cNvPr id="5122" name="Object 41"/>
          <p:cNvGraphicFramePr>
            <a:graphicFrameLocks noChangeAspect="1"/>
          </p:cNvGraphicFramePr>
          <p:nvPr>
            <p:ph sz="quarter" idx="1"/>
          </p:nvPr>
        </p:nvGraphicFramePr>
        <p:xfrm>
          <a:off x="4427538" y="2205038"/>
          <a:ext cx="2447925" cy="512762"/>
        </p:xfrm>
        <a:graphic>
          <a:graphicData uri="http://schemas.openxmlformats.org/presentationml/2006/ole">
            <p:oleObj spid="_x0000_s5122" name="Equation" r:id="rId4" imgW="1091880" imgH="228600" progId="Equation.3">
              <p:embed/>
            </p:oleObj>
          </a:graphicData>
        </a:graphic>
      </p:graphicFrame>
      <p:graphicFrame>
        <p:nvGraphicFramePr>
          <p:cNvPr id="5123" name="Object 35"/>
          <p:cNvGraphicFramePr>
            <a:graphicFrameLocks noChangeAspect="1"/>
          </p:cNvGraphicFramePr>
          <p:nvPr>
            <p:ph sz="quarter" idx="2"/>
          </p:nvPr>
        </p:nvGraphicFramePr>
        <p:xfrm>
          <a:off x="5508625" y="2781300"/>
          <a:ext cx="3451225" cy="523875"/>
        </p:xfrm>
        <a:graphic>
          <a:graphicData uri="http://schemas.openxmlformats.org/presentationml/2006/ole">
            <p:oleObj spid="_x0000_s5123" name="Equation" r:id="rId5" imgW="1587240" imgH="241200" progId="Equation.3">
              <p:embed/>
            </p:oleObj>
          </a:graphicData>
        </a:graphic>
      </p:graphicFrame>
      <p:graphicFrame>
        <p:nvGraphicFramePr>
          <p:cNvPr id="5124" name="Object 37"/>
          <p:cNvGraphicFramePr>
            <a:graphicFrameLocks noChangeAspect="1"/>
          </p:cNvGraphicFramePr>
          <p:nvPr>
            <p:ph sz="quarter" idx="3"/>
          </p:nvPr>
        </p:nvGraphicFramePr>
        <p:xfrm>
          <a:off x="423863" y="4076700"/>
          <a:ext cx="3973512" cy="919163"/>
        </p:xfrm>
        <a:graphic>
          <a:graphicData uri="http://schemas.openxmlformats.org/presentationml/2006/ole">
            <p:oleObj spid="_x0000_s5124" name="Equation" r:id="rId6" imgW="1866600" imgH="431640" progId="Equation.3">
              <p:embed/>
            </p:oleObj>
          </a:graphicData>
        </a:graphic>
      </p:graphicFrame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5" name="Object 48"/>
          <p:cNvGraphicFramePr>
            <a:graphicFrameLocks noChangeAspect="1"/>
          </p:cNvGraphicFramePr>
          <p:nvPr/>
        </p:nvGraphicFramePr>
        <p:xfrm>
          <a:off x="376238" y="4968875"/>
          <a:ext cx="6211887" cy="1017588"/>
        </p:xfrm>
        <a:graphic>
          <a:graphicData uri="http://schemas.openxmlformats.org/presentationml/2006/ole">
            <p:oleObj spid="_x0000_s5125" name="Equation" r:id="rId7" imgW="2628720" imgH="431640" progId="Equation.3">
              <p:embed/>
            </p:oleObj>
          </a:graphicData>
        </a:graphic>
      </p:graphicFrame>
      <p:graphicFrame>
        <p:nvGraphicFramePr>
          <p:cNvPr id="5126" name="Object 49"/>
          <p:cNvGraphicFramePr>
            <a:graphicFrameLocks noChangeAspect="1"/>
          </p:cNvGraphicFramePr>
          <p:nvPr/>
        </p:nvGraphicFramePr>
        <p:xfrm>
          <a:off x="539750" y="1844675"/>
          <a:ext cx="2087563" cy="1738313"/>
        </p:xfrm>
        <a:graphic>
          <a:graphicData uri="http://schemas.openxmlformats.org/presentationml/2006/ole">
            <p:oleObj spid="_x0000_s5126" name="Equation" r:id="rId8" imgW="91440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15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1D40C1-89C0-46AE-BAEC-1F4AC100CEF7}" type="slidenum">
              <a:rPr lang="tr-TR" smtClean="0"/>
              <a:pPr/>
              <a:t>13</a:t>
            </a:fld>
            <a:endParaRPr lang="tr-TR" smtClean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pPr eaLnBrk="1" hangingPunct="1"/>
            <a:r>
              <a:rPr lang="en-US" smtClean="0"/>
              <a:t>Finding Regresssion Coefficients </a:t>
            </a:r>
            <a:endParaRPr lang="tr-TR" smtClean="0"/>
          </a:p>
        </p:txBody>
      </p:sp>
      <p:graphicFrame>
        <p:nvGraphicFramePr>
          <p:cNvPr id="6146" name="Object 41"/>
          <p:cNvGraphicFramePr>
            <a:graphicFrameLocks noChangeAspect="1"/>
          </p:cNvGraphicFramePr>
          <p:nvPr>
            <p:ph sz="quarter" idx="1"/>
          </p:nvPr>
        </p:nvGraphicFramePr>
        <p:xfrm>
          <a:off x="3429000" y="1571625"/>
          <a:ext cx="2447925" cy="512763"/>
        </p:xfrm>
        <a:graphic>
          <a:graphicData uri="http://schemas.openxmlformats.org/presentationml/2006/ole">
            <p:oleObj spid="_x0000_s6146" name="Equation" r:id="rId3" imgW="1091880" imgH="228600" progId="Equation.3">
              <p:embed/>
            </p:oleObj>
          </a:graphicData>
        </a:graphic>
      </p:graphicFrame>
      <p:graphicFrame>
        <p:nvGraphicFramePr>
          <p:cNvPr id="6147" name="Object 37"/>
          <p:cNvGraphicFramePr>
            <a:graphicFrameLocks noChangeAspect="1"/>
          </p:cNvGraphicFramePr>
          <p:nvPr>
            <p:ph sz="quarter" idx="3"/>
          </p:nvPr>
        </p:nvGraphicFramePr>
        <p:xfrm>
          <a:off x="423863" y="4076700"/>
          <a:ext cx="3973512" cy="919163"/>
        </p:xfrm>
        <a:graphic>
          <a:graphicData uri="http://schemas.openxmlformats.org/presentationml/2006/ole">
            <p:oleObj spid="_x0000_s6147" name="Equation" r:id="rId4" imgW="1866600" imgH="431640" progId="Equation.3">
              <p:embed/>
            </p:oleObj>
          </a:graphicData>
        </a:graphic>
      </p:graphicFrame>
      <p:graphicFrame>
        <p:nvGraphicFramePr>
          <p:cNvPr id="6148" name="Object 48"/>
          <p:cNvGraphicFramePr>
            <a:graphicFrameLocks noChangeAspect="1"/>
          </p:cNvGraphicFramePr>
          <p:nvPr/>
        </p:nvGraphicFramePr>
        <p:xfrm>
          <a:off x="376238" y="4968875"/>
          <a:ext cx="6211887" cy="1017588"/>
        </p:xfrm>
        <a:graphic>
          <a:graphicData uri="http://schemas.openxmlformats.org/presentationml/2006/ole">
            <p:oleObj spid="_x0000_s6148" name="Equation" r:id="rId5" imgW="2628720" imgH="431640" progId="Equation.3">
              <p:embed/>
            </p:oleObj>
          </a:graphicData>
        </a:graphic>
      </p:graphicFrame>
      <p:graphicFrame>
        <p:nvGraphicFramePr>
          <p:cNvPr id="6149" name="Object 49"/>
          <p:cNvGraphicFramePr>
            <a:graphicFrameLocks noChangeAspect="1"/>
          </p:cNvGraphicFramePr>
          <p:nvPr/>
        </p:nvGraphicFramePr>
        <p:xfrm>
          <a:off x="539750" y="1844675"/>
          <a:ext cx="2087563" cy="1738313"/>
        </p:xfrm>
        <a:graphic>
          <a:graphicData uri="http://schemas.openxmlformats.org/presentationml/2006/ole">
            <p:oleObj spid="_x0000_s6149" name="Equation" r:id="rId6" imgW="914400" imgH="761760" progId="Equation.3">
              <p:embed/>
            </p:oleObj>
          </a:graphicData>
        </a:graphic>
      </p:graphicFrame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840038" y="2286000"/>
            <a:ext cx="63039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How to find w</a:t>
            </a:r>
            <a:r>
              <a:rPr lang="en-US" sz="2800" baseline="-25000"/>
              <a:t>1</a:t>
            </a:r>
            <a:r>
              <a:rPr lang="en-US" sz="2800"/>
              <a:t> and w</a:t>
            </a:r>
            <a:r>
              <a:rPr lang="en-US" sz="2800" baseline="-25000"/>
              <a:t>0</a:t>
            </a:r>
            <a:r>
              <a:rPr lang="en-US" sz="2800"/>
              <a:t>?</a:t>
            </a:r>
          </a:p>
          <a:p>
            <a:r>
              <a:rPr lang="en-US" sz="2800"/>
              <a:t>Solve: dE/dw</a:t>
            </a:r>
            <a:r>
              <a:rPr lang="en-US" sz="2800" baseline="-25000"/>
              <a:t>1</a:t>
            </a:r>
            <a:r>
              <a:rPr lang="en-US" sz="2800"/>
              <a:t>=0 and dE/dw</a:t>
            </a:r>
            <a:r>
              <a:rPr lang="en-US" sz="2800" baseline="-25000"/>
              <a:t>0</a:t>
            </a:r>
            <a:r>
              <a:rPr lang="en-US" sz="2800"/>
              <a:t>=0 </a:t>
            </a:r>
          </a:p>
          <a:p>
            <a:r>
              <a:rPr lang="en-US" sz="2800"/>
              <a:t>And solve the two obtained equations!</a:t>
            </a:r>
          </a:p>
          <a:p>
            <a:r>
              <a:rPr lang="en-US" sz="2800">
                <a:solidFill>
                  <a:srgbClr val="FF33CC"/>
                </a:solidFill>
              </a:rPr>
              <a:t>Ungraded Homework!</a:t>
            </a:r>
          </a:p>
        </p:txBody>
      </p:sp>
      <p:sp>
        <p:nvSpPr>
          <p:cNvPr id="6154" name="TextBox 13"/>
          <p:cNvSpPr txBox="1">
            <a:spLocks noChangeArrowheads="1"/>
          </p:cNvSpPr>
          <p:nvPr/>
        </p:nvSpPr>
        <p:spPr bwMode="auto">
          <a:xfrm>
            <a:off x="1042988" y="6165850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5" name="TextBox 14"/>
          <p:cNvSpPr txBox="1">
            <a:spLocks noChangeArrowheads="1"/>
          </p:cNvSpPr>
          <p:nvPr/>
        </p:nvSpPr>
        <p:spPr bwMode="auto">
          <a:xfrm>
            <a:off x="2195513" y="6165850"/>
            <a:ext cx="287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156" name="TextBox 15"/>
          <p:cNvSpPr txBox="1">
            <a:spLocks noChangeArrowheads="1"/>
          </p:cNvSpPr>
          <p:nvPr/>
        </p:nvSpPr>
        <p:spPr bwMode="auto">
          <a:xfrm>
            <a:off x="1195388" y="6318250"/>
            <a:ext cx="17922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7" name="TextBox 16"/>
          <p:cNvSpPr txBox="1">
            <a:spLocks noChangeArrowheads="1"/>
          </p:cNvSpPr>
          <p:nvPr/>
        </p:nvSpPr>
        <p:spPr bwMode="auto">
          <a:xfrm>
            <a:off x="468313" y="5805488"/>
            <a:ext cx="52149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1600">
                <a:hlinkClick r:id="rId7"/>
              </a:rPr>
              <a:t>http://en.wikipedia.org/wiki/Simple_linear_regression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34DB40-308A-4361-971D-49400DDA4A53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Model Selection &amp; Generalization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Learning is an </a:t>
            </a:r>
            <a:r>
              <a:rPr lang="tr-TR" smtClean="0">
                <a:solidFill>
                  <a:schemeClr val="bg2"/>
                </a:solidFill>
              </a:rPr>
              <a:t>ill-posed problem;</a:t>
            </a:r>
            <a:r>
              <a:rPr lang="tr-TR" smtClean="0"/>
              <a:t> data is not sufficient to find a unique solution</a:t>
            </a:r>
          </a:p>
          <a:p>
            <a:pPr eaLnBrk="1" hangingPunct="1"/>
            <a:r>
              <a:rPr lang="tr-TR" smtClean="0"/>
              <a:t>The need for </a:t>
            </a:r>
            <a:r>
              <a:rPr lang="tr-TR" smtClean="0">
                <a:solidFill>
                  <a:schemeClr val="bg2"/>
                </a:solidFill>
              </a:rPr>
              <a:t>inductive bias,</a:t>
            </a:r>
            <a:r>
              <a:rPr lang="tr-TR" smtClean="0">
                <a:solidFill>
                  <a:schemeClr val="hlink"/>
                </a:solidFill>
              </a:rPr>
              <a:t> </a:t>
            </a:r>
            <a:r>
              <a:rPr lang="tr-TR" smtClean="0"/>
              <a:t>assumptions about </a:t>
            </a:r>
            <a:r>
              <a:rPr lang="tr-TR" smtClean="0">
                <a:latin typeface="Lucida Calligraphy" pitchFamily="66" charset="0"/>
              </a:rPr>
              <a:t>H</a:t>
            </a:r>
            <a:endParaRPr lang="tr-TR" smtClean="0">
              <a:solidFill>
                <a:schemeClr val="hlink"/>
              </a:solidFill>
              <a:latin typeface="Lucida Calligraphy" pitchFamily="66" charset="0"/>
            </a:endParaRPr>
          </a:p>
          <a:p>
            <a:pPr eaLnBrk="1" hangingPunct="1"/>
            <a:r>
              <a:rPr lang="tr-TR" smtClean="0">
                <a:solidFill>
                  <a:schemeClr val="bg2"/>
                </a:solidFill>
              </a:rPr>
              <a:t>Generalization:</a:t>
            </a:r>
            <a:r>
              <a:rPr lang="tr-TR" smtClean="0">
                <a:solidFill>
                  <a:srgbClr val="990033"/>
                </a:solidFill>
              </a:rPr>
              <a:t> </a:t>
            </a:r>
            <a:r>
              <a:rPr lang="tr-TR" smtClean="0"/>
              <a:t>How well a model performs on new data</a:t>
            </a:r>
          </a:p>
          <a:p>
            <a:pPr eaLnBrk="1" hangingPunct="1"/>
            <a:r>
              <a:rPr lang="tr-TR" smtClean="0"/>
              <a:t>Overfitting: </a:t>
            </a:r>
            <a:r>
              <a:rPr lang="tr-TR" smtClean="0">
                <a:latin typeface="Lucida Calligraphy" pitchFamily="66" charset="0"/>
              </a:rPr>
              <a:t>H</a:t>
            </a:r>
            <a:r>
              <a:rPr lang="tr-TR" smtClean="0"/>
              <a:t> more complex than </a:t>
            </a:r>
            <a:r>
              <a:rPr lang="tr-TR" i="1" smtClean="0"/>
              <a:t>C</a:t>
            </a:r>
            <a:r>
              <a:rPr lang="tr-TR" smtClean="0"/>
              <a:t> or </a:t>
            </a:r>
            <a:r>
              <a:rPr lang="tr-TR" i="1" smtClean="0"/>
              <a:t>f </a:t>
            </a:r>
          </a:p>
          <a:p>
            <a:pPr eaLnBrk="1" hangingPunct="1"/>
            <a:r>
              <a:rPr lang="tr-TR" smtClean="0"/>
              <a:t>Underfitting: </a:t>
            </a:r>
            <a:r>
              <a:rPr lang="tr-TR" smtClean="0">
                <a:latin typeface="Lucida Calligraphy" pitchFamily="66" charset="0"/>
              </a:rPr>
              <a:t>H</a:t>
            </a:r>
            <a:r>
              <a:rPr lang="tr-TR" smtClean="0"/>
              <a:t> less complex than </a:t>
            </a:r>
            <a:r>
              <a:rPr lang="tr-TR" i="1" smtClean="0"/>
              <a:t>C</a:t>
            </a:r>
            <a:r>
              <a:rPr lang="tr-TR" smtClean="0"/>
              <a:t> or </a:t>
            </a:r>
            <a:r>
              <a:rPr lang="tr-TR" i="1" smtClean="0"/>
              <a:t>f</a:t>
            </a:r>
            <a:endParaRPr lang="tr-TR" i="1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en-US" smtClean="0"/>
              <a:t>Underfitting and Overfitting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60960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267200" y="12192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43400" y="14478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Overfitting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57200" y="5881688"/>
            <a:ext cx="84582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Underfitting: when model is too simple, both training and test errors are large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 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537325" y="2511425"/>
            <a:ext cx="2462213" cy="777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Complexity of a Decision</a:t>
            </a:r>
          </a:p>
          <a:p>
            <a:r>
              <a:rPr lang="en-US" sz="1500"/>
              <a:t>Tree := number of nodes </a:t>
            </a:r>
          </a:p>
          <a:p>
            <a:r>
              <a:rPr lang="en-US" sz="1500"/>
              <a:t>It uses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1431925" y="1408113"/>
            <a:ext cx="1479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Underfitting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4876800" y="5486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042988" y="5516563"/>
            <a:ext cx="5686425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Complexity of the classification function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57200" y="6248400"/>
            <a:ext cx="845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Overfitting: when model is too complex and test errors are large although training errors are small.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BA3010-C56A-4AB7-9F22-32B33A7FFB0C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Cross-Validation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errors: training error, and testing error usually </a:t>
            </a:r>
            <a:r>
              <a:rPr lang="en-US" i="1" smtClean="0"/>
              <a:t>called generalization error</a:t>
            </a:r>
            <a:r>
              <a:rPr lang="en-US" smtClean="0"/>
              <a:t>. Typically, the training error is smaller than the generalization error.</a:t>
            </a:r>
          </a:p>
          <a:p>
            <a:pPr eaLnBrk="1" hangingPunct="1"/>
            <a:r>
              <a:rPr lang="tr-TR" smtClean="0"/>
              <a:t>To estimate generalization error, we need data unseen during training. We </a:t>
            </a:r>
            <a:r>
              <a:rPr lang="en-US" smtClean="0"/>
              <a:t>could </a:t>
            </a:r>
            <a:r>
              <a:rPr lang="tr-TR" smtClean="0"/>
              <a:t>split the data as</a:t>
            </a:r>
          </a:p>
          <a:p>
            <a:pPr lvl="1" eaLnBrk="1" hangingPunct="1"/>
            <a:r>
              <a:rPr lang="tr-TR" sz="2400" smtClean="0"/>
              <a:t>Training set (50%)</a:t>
            </a:r>
          </a:p>
          <a:p>
            <a:pPr lvl="1" eaLnBrk="1" hangingPunct="1"/>
            <a:r>
              <a:rPr lang="tr-TR" sz="2400" smtClean="0"/>
              <a:t>Validation set (25%)</a:t>
            </a:r>
            <a:r>
              <a:rPr lang="en-US" sz="2400" smtClean="0">
                <a:sym typeface="Wingdings" pitchFamily="2" charset="2"/>
              </a:rPr>
              <a:t>optional, for selecting ML algorithm parameters (e.g. model complexity)</a:t>
            </a:r>
            <a:endParaRPr lang="tr-TR" sz="2400" smtClean="0"/>
          </a:p>
          <a:p>
            <a:pPr lvl="1" eaLnBrk="1" hangingPunct="1"/>
            <a:r>
              <a:rPr lang="tr-TR" sz="2400" smtClean="0"/>
              <a:t>Test (publication) set (25%)</a:t>
            </a:r>
            <a:endParaRPr lang="en-US" smtClean="0"/>
          </a:p>
          <a:p>
            <a:pPr eaLnBrk="1" hangingPunct="1"/>
            <a:r>
              <a:rPr lang="tr-TR" smtClean="0"/>
              <a:t>Resampling when there is few data</a:t>
            </a:r>
          </a:p>
        </p:txBody>
      </p:sp>
      <p:cxnSp>
        <p:nvCxnSpPr>
          <p:cNvPr id="7" name="Straight Connector 6"/>
          <p:cNvCxnSpPr>
            <a:endCxn id="20487" idx="1"/>
          </p:cNvCxnSpPr>
          <p:nvPr/>
        </p:nvCxnSpPr>
        <p:spPr>
          <a:xfrm rot="5400000" flipH="1" flipV="1">
            <a:off x="3626644" y="1019969"/>
            <a:ext cx="1627187" cy="146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5172075" y="476250"/>
            <a:ext cx="3971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Error on new examples; actually the </a:t>
            </a:r>
          </a:p>
          <a:p>
            <a:r>
              <a:rPr lang="en-US" sz="1800"/>
              <a:t>testing error is used as an estimation</a:t>
            </a:r>
          </a:p>
          <a:p>
            <a:r>
              <a:rPr lang="en-US" sz="1800"/>
              <a:t>of the generalization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035A68-5FFE-4AFF-BD75-A9733D439F4D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Triple Trade-Off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tr-TR" dirty="0" smtClean="0"/>
              <a:t>There is a trade-off between three factors (Dietterich, 2003):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tr-TR" sz="2400" dirty="0" smtClean="0"/>
              <a:t>Complexity of </a:t>
            </a:r>
            <a:r>
              <a:rPr lang="tr-TR" sz="2400" dirty="0" smtClean="0">
                <a:latin typeface="Lucida Calligraphy" pitchFamily="66" charset="0"/>
              </a:rPr>
              <a:t>H</a:t>
            </a:r>
            <a:r>
              <a:rPr lang="tr-TR" sz="2400" i="1" dirty="0" smtClean="0"/>
              <a:t>, c </a:t>
            </a:r>
            <a:r>
              <a:rPr lang="tr-TR" sz="2400" dirty="0" smtClean="0"/>
              <a:t>(</a:t>
            </a:r>
            <a:r>
              <a:rPr lang="tr-TR" sz="2400" dirty="0" smtClean="0">
                <a:latin typeface="Lucida Calligraphy" pitchFamily="66" charset="0"/>
              </a:rPr>
              <a:t>H</a:t>
            </a:r>
            <a:r>
              <a:rPr lang="tr-TR" sz="2400" dirty="0" smtClean="0"/>
              <a:t>),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tr-TR" sz="2400" dirty="0" smtClean="0"/>
              <a:t>Training set size, </a:t>
            </a:r>
            <a:r>
              <a:rPr lang="tr-TR" sz="2400" i="1" dirty="0" smtClean="0"/>
              <a:t>N, </a:t>
            </a:r>
            <a:endParaRPr lang="tr-TR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tr-TR" sz="2400" dirty="0" smtClean="0"/>
              <a:t>Generalization error, </a:t>
            </a:r>
            <a:r>
              <a:rPr lang="tr-TR" sz="2400" i="1" dirty="0" smtClean="0"/>
              <a:t>E</a:t>
            </a:r>
            <a:r>
              <a:rPr lang="tr-TR" sz="2400" dirty="0" smtClean="0"/>
              <a:t> on new data</a:t>
            </a:r>
          </a:p>
          <a:p>
            <a:pPr marL="609600" indent="-609600" eaLnBrk="1" hangingPunct="1">
              <a:buFont typeface="Wingdings" pitchFamily="2" charset="2"/>
              <a:buChar char="¨"/>
              <a:defRPr/>
            </a:pPr>
            <a:r>
              <a:rPr lang="tr-TR" dirty="0" smtClean="0"/>
              <a:t>As </a:t>
            </a:r>
            <a:r>
              <a:rPr lang="tr-TR" i="1" dirty="0" smtClean="0"/>
              <a:t>N</a:t>
            </a:r>
            <a:r>
              <a:rPr lang="tr-TR" dirty="0" smtClean="0">
                <a:latin typeface="Symbol" pitchFamily="18" charset="2"/>
              </a:rPr>
              <a:t>­, </a:t>
            </a:r>
            <a:r>
              <a:rPr lang="tr-TR" i="1" dirty="0" smtClean="0"/>
              <a:t>E</a:t>
            </a:r>
            <a:r>
              <a:rPr lang="tr-TR" dirty="0" smtClean="0">
                <a:latin typeface="Symbol" pitchFamily="18" charset="2"/>
              </a:rPr>
              <a:t>¯</a:t>
            </a:r>
            <a:endParaRPr lang="tr-TR" dirty="0" smtClean="0"/>
          </a:p>
          <a:p>
            <a:pPr marL="609600" indent="-609600" eaLnBrk="1" hangingPunct="1">
              <a:buFont typeface="Wingdings" pitchFamily="2" charset="2"/>
              <a:buChar char="¨"/>
              <a:defRPr/>
            </a:pPr>
            <a:r>
              <a:rPr lang="tr-TR" dirty="0" smtClean="0"/>
              <a:t>As </a:t>
            </a:r>
            <a:r>
              <a:rPr lang="tr-TR" i="1" dirty="0" smtClean="0"/>
              <a:t>c </a:t>
            </a:r>
            <a:r>
              <a:rPr lang="tr-TR" dirty="0" smtClean="0"/>
              <a:t>(</a:t>
            </a:r>
            <a:r>
              <a:rPr lang="tr-TR" dirty="0" smtClean="0">
                <a:latin typeface="Lucida Calligraphy" pitchFamily="66" charset="0"/>
              </a:rPr>
              <a:t>H</a:t>
            </a:r>
            <a:r>
              <a:rPr lang="tr-TR" dirty="0" smtClean="0"/>
              <a:t>)</a:t>
            </a:r>
            <a:r>
              <a:rPr lang="tr-TR" dirty="0" smtClean="0">
                <a:latin typeface="Symbol" pitchFamily="18" charset="2"/>
              </a:rPr>
              <a:t>­, </a:t>
            </a:r>
            <a:r>
              <a:rPr lang="tr-TR" dirty="0" smtClean="0"/>
              <a:t>first </a:t>
            </a:r>
            <a:r>
              <a:rPr lang="tr-TR" i="1" dirty="0" smtClean="0"/>
              <a:t>E</a:t>
            </a:r>
            <a:r>
              <a:rPr lang="tr-TR" dirty="0" smtClean="0">
                <a:latin typeface="Symbol" pitchFamily="18" charset="2"/>
              </a:rPr>
              <a:t>¯ </a:t>
            </a:r>
            <a:r>
              <a:rPr lang="tr-TR" dirty="0" smtClean="0">
                <a:solidFill>
                  <a:srgbClr val="FF33CC"/>
                </a:solidFill>
              </a:rPr>
              <a:t>and then </a:t>
            </a:r>
            <a:r>
              <a:rPr lang="tr-TR" i="1" dirty="0" smtClean="0">
                <a:solidFill>
                  <a:srgbClr val="FF33CC"/>
                </a:solidFill>
              </a:rPr>
              <a:t>E</a:t>
            </a:r>
            <a:r>
              <a:rPr lang="tr-TR" dirty="0" smtClean="0">
                <a:solidFill>
                  <a:srgbClr val="FF33CC"/>
                </a:solidFill>
                <a:latin typeface="Symbol" pitchFamily="18" charset="2"/>
              </a:rPr>
              <a:t>­</a:t>
            </a:r>
            <a:endParaRPr lang="en-US" dirty="0" smtClean="0">
              <a:solidFill>
                <a:srgbClr val="FF33CC"/>
              </a:solidFill>
              <a:latin typeface="Symbol" pitchFamily="18" charset="2"/>
            </a:endParaRPr>
          </a:p>
          <a:p>
            <a:pPr marL="609600" indent="-609600" eaLnBrk="1" hangingPunct="1">
              <a:buFont typeface="Wingdings" pitchFamily="2" charset="2"/>
              <a:buChar char="¨"/>
              <a:defRPr/>
            </a:pP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s</a:t>
            </a:r>
            <a:r>
              <a:rPr lang="tr-TR" i="1" dirty="0" smtClean="0"/>
              <a:t> c </a:t>
            </a:r>
            <a:r>
              <a:rPr lang="tr-TR" dirty="0" smtClean="0"/>
              <a:t>(</a:t>
            </a:r>
            <a:r>
              <a:rPr lang="tr-TR" dirty="0" smtClean="0">
                <a:latin typeface="Lucida Calligraphy" pitchFamily="66" charset="0"/>
              </a:rPr>
              <a:t>H</a:t>
            </a:r>
            <a:r>
              <a:rPr lang="tr-TR" dirty="0" smtClean="0"/>
              <a:t>)</a:t>
            </a:r>
            <a:r>
              <a:rPr lang="tr-TR" dirty="0" smtClean="0">
                <a:latin typeface="Symbol" pitchFamily="18" charset="2"/>
              </a:rPr>
              <a:t>­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+mj-lt"/>
              </a:rPr>
              <a:t>the training error decreases for some time and then stays constant (frequently at 0)</a:t>
            </a:r>
            <a:endParaRPr lang="tr-TR" dirty="0" smtClean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3964781" y="2035970"/>
            <a:ext cx="3286125" cy="192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5786438" y="1214438"/>
            <a:ext cx="162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847AFA-C4EA-4052-9494-81A2B6C748BA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Dimensions of a Supervised Learner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tr-TR" sz="2000" smtClean="0"/>
              <a:t>Model	: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tr-TR" i="1" smtClean="0"/>
              <a:t>		</a:t>
            </a:r>
            <a:endParaRPr lang="tr-TR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tr-TR" sz="2000" smtClean="0"/>
              <a:t>Loss function:</a:t>
            </a:r>
            <a:endParaRPr lang="tr-TR" sz="2000" smtClean="0">
              <a:latin typeface="Symbol" pitchFamily="18" charset="2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tr-TR" smtClean="0"/>
              <a:t>		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tr-TR" sz="2000" smtClean="0"/>
              <a:t>Optimization procedure: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tr-TR" sz="2000" smtClean="0">
                <a:latin typeface="Symbol" pitchFamily="18" charset="2"/>
              </a:rPr>
              <a:t>			</a:t>
            </a:r>
            <a:endParaRPr lang="tr-TR" sz="2000" smtClean="0"/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2700338" y="1939925"/>
          <a:ext cx="1079500" cy="400050"/>
        </p:xfrm>
        <a:graphic>
          <a:graphicData uri="http://schemas.openxmlformats.org/presentationml/2006/ole">
            <p:oleObj spid="_x0000_s7170" name="Equation" r:id="rId3" imgW="952200" imgH="355320" progId="Equation.3">
              <p:embed/>
            </p:oleObj>
          </a:graphicData>
        </a:graphic>
      </p:graphicFrame>
      <p:graphicFrame>
        <p:nvGraphicFramePr>
          <p:cNvPr id="7171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3071813" y="2643188"/>
          <a:ext cx="3984625" cy="763587"/>
        </p:xfrm>
        <a:graphic>
          <a:graphicData uri="http://schemas.openxmlformats.org/presentationml/2006/ole">
            <p:oleObj spid="_x0000_s7171" name="Equation" r:id="rId4" imgW="1790640" imgH="342720" progId="Equation.3">
              <p:embed/>
            </p:oleObj>
          </a:graphicData>
        </a:graphic>
      </p:graphicFrame>
      <p:graphicFrame>
        <p:nvGraphicFramePr>
          <p:cNvPr id="7172" name="Object 21"/>
          <p:cNvGraphicFramePr>
            <a:graphicFrameLocks noChangeAspect="1"/>
          </p:cNvGraphicFramePr>
          <p:nvPr/>
        </p:nvGraphicFramePr>
        <p:xfrm>
          <a:off x="2852738" y="3941763"/>
          <a:ext cx="3232150" cy="609600"/>
        </p:xfrm>
        <a:graphic>
          <a:graphicData uri="http://schemas.openxmlformats.org/presentationml/2006/ole">
            <p:oleObj spid="_x0000_s7172" name="Equation" r:id="rId5" imgW="1473120" imgH="279360" progId="Equation.3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4000500" y="1714500"/>
            <a:ext cx="2214563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5929313" y="1500188"/>
            <a:ext cx="885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data set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571875" y="1428750"/>
            <a:ext cx="785813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0" name="TextBox 12"/>
          <p:cNvSpPr txBox="1">
            <a:spLocks noChangeArrowheads="1"/>
          </p:cNvSpPr>
          <p:nvPr/>
        </p:nvSpPr>
        <p:spPr bwMode="auto">
          <a:xfrm>
            <a:off x="4429125" y="1357313"/>
            <a:ext cx="176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Model parameter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4929188"/>
            <a:ext cx="71135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Remark</a:t>
            </a:r>
            <a:r>
              <a:rPr lang="en-US" sz="2400" dirty="0">
                <a:latin typeface="+mn-lt"/>
              </a:rPr>
              <a:t>: This procedure is typical for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Parametric approaches to supervised learning;</a:t>
            </a:r>
          </a:p>
          <a:p>
            <a:pPr>
              <a:defRPr/>
            </a:pPr>
            <a:r>
              <a:rPr lang="en-US" sz="2400">
                <a:latin typeface="+mn-lt"/>
              </a:rPr>
              <a:t>Non-parametric </a:t>
            </a:r>
            <a:r>
              <a:rPr lang="en-US" sz="2400" dirty="0">
                <a:latin typeface="+mn-lt"/>
              </a:rPr>
              <a:t>approaches work differently!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2CD84E-1E35-4297-BDFB-4C8170CBF07E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Learning a Class from Examples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Class </a:t>
            </a:r>
            <a:r>
              <a:rPr lang="tr-TR" smtClean="0">
                <a:latin typeface="Lucida Calligraphy" pitchFamily="66" charset="0"/>
              </a:rPr>
              <a:t>C</a:t>
            </a:r>
            <a:r>
              <a:rPr lang="tr-TR" smtClean="0"/>
              <a:t> of a “family car”</a:t>
            </a:r>
          </a:p>
          <a:p>
            <a:pPr lvl="1" eaLnBrk="1" hangingPunct="1"/>
            <a:r>
              <a:rPr lang="tr-TR" sz="2400" smtClean="0">
                <a:solidFill>
                  <a:schemeClr val="bg2"/>
                </a:solidFill>
              </a:rPr>
              <a:t>Prediction:</a:t>
            </a:r>
            <a:r>
              <a:rPr lang="tr-TR" sz="2400" smtClean="0"/>
              <a:t> Is car </a:t>
            </a:r>
            <a:r>
              <a:rPr lang="tr-TR" sz="2400" i="1" smtClean="0"/>
              <a:t>x</a:t>
            </a:r>
            <a:r>
              <a:rPr lang="tr-TR" sz="2400" smtClean="0"/>
              <a:t> a family car?</a:t>
            </a:r>
          </a:p>
          <a:p>
            <a:pPr lvl="1" eaLnBrk="1" hangingPunct="1"/>
            <a:r>
              <a:rPr lang="tr-TR" sz="2400" smtClean="0">
                <a:solidFill>
                  <a:schemeClr val="bg2"/>
                </a:solidFill>
              </a:rPr>
              <a:t>Knowledge extraction:</a:t>
            </a:r>
            <a:r>
              <a:rPr lang="tr-TR" sz="2400" smtClean="0"/>
              <a:t> What do people expect from a family car?</a:t>
            </a:r>
          </a:p>
          <a:p>
            <a:pPr eaLnBrk="1" hangingPunct="1"/>
            <a:r>
              <a:rPr lang="tr-TR" smtClean="0"/>
              <a:t>Output: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400" smtClean="0"/>
              <a:t>		Positive (+) and negative (–) examples</a:t>
            </a:r>
          </a:p>
          <a:p>
            <a:pPr eaLnBrk="1" hangingPunct="1"/>
            <a:r>
              <a:rPr lang="tr-TR" smtClean="0"/>
              <a:t>Input representation: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i="1" smtClean="0"/>
              <a:t>		x</a:t>
            </a:r>
            <a:r>
              <a:rPr lang="tr-TR" baseline="-25000" smtClean="0"/>
              <a:t>1</a:t>
            </a:r>
            <a:r>
              <a:rPr lang="tr-TR" smtClean="0"/>
              <a:t>: price, </a:t>
            </a:r>
            <a:r>
              <a:rPr lang="tr-TR" i="1" smtClean="0"/>
              <a:t>x</a:t>
            </a:r>
            <a:r>
              <a:rPr lang="tr-TR" baseline="-25000" smtClean="0"/>
              <a:t>2</a:t>
            </a:r>
            <a:r>
              <a:rPr lang="tr-TR" smtClean="0"/>
              <a:t> : engine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03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5BFD5C-1AB8-44EA-B921-163C9875B64F}" type="slidenum">
              <a:rPr lang="tr-TR" smtClean="0"/>
              <a:pPr/>
              <a:t>3</a:t>
            </a:fld>
            <a:endParaRPr lang="tr-TR" smtClean="0"/>
          </a:p>
        </p:txBody>
      </p:sp>
      <p:pic>
        <p:nvPicPr>
          <p:cNvPr id="10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Training set </a:t>
            </a:r>
            <a:r>
              <a:rPr lang="tr-TR" i="0" smtClean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026" name="Rectangle 25"/>
          <p:cNvGraphicFramePr>
            <a:graphicFrameLocks/>
          </p:cNvGraphicFramePr>
          <p:nvPr>
            <p:ph sz="quarter" idx="1"/>
          </p:nvPr>
        </p:nvGraphicFramePr>
        <p:xfrm>
          <a:off x="1076325" y="1981200"/>
          <a:ext cx="2800350" cy="1866900"/>
        </p:xfrm>
        <a:graphic>
          <a:graphicData uri="http://schemas.openxmlformats.org/presentationml/2006/ole">
            <p:oleObj spid="_x0000_s1026" name="Equation" r:id="rId4" imgW="0" imgH="0" progId="Equation.3">
              <p:embed/>
            </p:oleObj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5076825" y="1341438"/>
          <a:ext cx="2159000" cy="504825"/>
        </p:xfrm>
        <a:graphic>
          <a:graphicData uri="http://schemas.openxmlformats.org/presentationml/2006/ole">
            <p:oleObj spid="_x0000_s1027" name="Equation" r:id="rId5" imgW="1790640" imgH="419040" progId="Equation.3">
              <p:embed/>
            </p:oleObj>
          </a:graphicData>
        </a:graphic>
      </p:graphicFrame>
      <p:graphicFrame>
        <p:nvGraphicFramePr>
          <p:cNvPr id="1028" name="Object 31"/>
          <p:cNvGraphicFramePr>
            <a:graphicFrameLocks noChangeAspect="1"/>
          </p:cNvGraphicFramePr>
          <p:nvPr>
            <p:ph sz="quarter" idx="4"/>
          </p:nvPr>
        </p:nvGraphicFramePr>
        <p:xfrm>
          <a:off x="5148263" y="2276475"/>
          <a:ext cx="3527425" cy="1031875"/>
        </p:xfrm>
        <a:graphic>
          <a:graphicData uri="http://schemas.openxmlformats.org/presentationml/2006/ole">
            <p:oleObj spid="_x0000_s1028" name="Equation" r:id="rId6" imgW="1562040" imgH="457200" progId="Equation.3">
              <p:embed/>
            </p:oleObj>
          </a:graphicData>
        </a:graphic>
      </p:graphicFrame>
      <p:graphicFrame>
        <p:nvGraphicFramePr>
          <p:cNvPr id="1029" name="Object 33"/>
          <p:cNvGraphicFramePr>
            <a:graphicFrameLocks noChangeAspect="1"/>
          </p:cNvGraphicFramePr>
          <p:nvPr/>
        </p:nvGraphicFramePr>
        <p:xfrm>
          <a:off x="6300788" y="3716338"/>
          <a:ext cx="1366837" cy="1128712"/>
        </p:xfrm>
        <a:graphic>
          <a:graphicData uri="http://schemas.openxmlformats.org/presentationml/2006/ole">
            <p:oleObj spid="_x0000_s1029" name="Equation" r:id="rId7" imgW="5839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784CC9-63DE-44FE-9D79-D6C8C38DDC3F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Class </a:t>
            </a:r>
            <a:r>
              <a:rPr lang="tr-TR" i="0" smtClean="0">
                <a:latin typeface="Lucida Calligraphy" pitchFamily="66" charset="0"/>
              </a:rPr>
              <a:t>C</a:t>
            </a:r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1"/>
          <p:cNvGraphicFramePr>
            <a:graphicFrameLocks noChangeAspect="1"/>
          </p:cNvGraphicFramePr>
          <p:nvPr>
            <p:ph idx="1"/>
          </p:nvPr>
        </p:nvGraphicFramePr>
        <p:xfrm>
          <a:off x="1835150" y="1844675"/>
          <a:ext cx="6696075" cy="452438"/>
        </p:xfrm>
        <a:graphic>
          <a:graphicData uri="http://schemas.openxmlformats.org/presentationml/2006/ole">
            <p:oleObj spid="_x0000_s2050" name="Equation" r:id="rId4" imgW="3200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Family Car Decision Tree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HP&gt;200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HP&gt;100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277937" cy="338138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Price&gt;24K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2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3970338" y="4259263"/>
            <a:ext cx="487362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140200" y="3500438"/>
            <a:ext cx="57626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2803525" y="3659188"/>
            <a:ext cx="519113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1387475" y="4630738"/>
            <a:ext cx="488950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3337" name="Text Box 22"/>
          <p:cNvSpPr txBox="1">
            <a:spLocks noChangeArrowheads="1"/>
          </p:cNvSpPr>
          <p:nvPr/>
        </p:nvSpPr>
        <p:spPr bwMode="auto">
          <a:xfrm>
            <a:off x="3132138" y="4652963"/>
            <a:ext cx="446087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C41D3D-1106-4DB4-AF75-241FD2AB5053}" type="slidenum">
              <a:rPr lang="tr-TR" smtClean="0"/>
              <a:pPr/>
              <a:t>6</a:t>
            </a:fld>
            <a:endParaRPr lang="tr-TR" smtClean="0"/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Hypothesis class </a:t>
            </a:r>
            <a:r>
              <a:rPr lang="tr-TR" i="0" smtClean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3074" name="Object 24"/>
          <p:cNvGraphicFramePr>
            <a:graphicFrameLocks noChangeAspect="1"/>
          </p:cNvGraphicFramePr>
          <p:nvPr>
            <p:ph sz="half" idx="1"/>
          </p:nvPr>
        </p:nvGraphicFramePr>
        <p:xfrm>
          <a:off x="1692275" y="1412875"/>
          <a:ext cx="5688013" cy="922338"/>
        </p:xfrm>
        <a:graphic>
          <a:graphicData uri="http://schemas.openxmlformats.org/presentationml/2006/ole">
            <p:oleObj spid="_x0000_s3074" name="Equation" r:id="rId4" imgW="5168880" imgH="838080" progId="Equation.3">
              <p:embed/>
            </p:oleObj>
          </a:graphicData>
        </a:graphic>
      </p:graphicFrame>
      <p:sp>
        <p:nvSpPr>
          <p:cNvPr id="3080" name="Text Box 21"/>
          <p:cNvSpPr txBox="1">
            <a:spLocks noChangeArrowheads="1"/>
          </p:cNvSpPr>
          <p:nvPr/>
        </p:nvSpPr>
        <p:spPr bwMode="auto">
          <a:xfrm>
            <a:off x="5148263" y="4005263"/>
            <a:ext cx="362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400">
                <a:latin typeface="Lucida Bright" pitchFamily="18" charset="0"/>
              </a:rPr>
              <a:t>Error of </a:t>
            </a:r>
            <a:r>
              <a:rPr lang="tr-TR" sz="2400" i="1">
                <a:latin typeface="Lucida Bright" pitchFamily="18" charset="0"/>
              </a:rPr>
              <a:t>h </a:t>
            </a:r>
            <a:r>
              <a:rPr lang="tr-TR" sz="2400">
                <a:latin typeface="Lucida Bright" pitchFamily="18" charset="0"/>
              </a:rPr>
              <a:t>on</a:t>
            </a:r>
            <a:r>
              <a:rPr lang="tr-TR" sz="2400" i="1">
                <a:latin typeface="Lucida Bright" pitchFamily="18" charset="0"/>
              </a:rPr>
              <a:t> </a:t>
            </a:r>
            <a:r>
              <a:rPr lang="tr-TR" sz="2400">
                <a:latin typeface="Lucida Calligraphy" pitchFamily="66" charset="0"/>
              </a:rPr>
              <a:t>H</a:t>
            </a:r>
            <a:endParaRPr lang="en-GB" sz="2400">
              <a:latin typeface="Lucida Bright" pitchFamily="18" charset="0"/>
            </a:endParaRPr>
          </a:p>
        </p:txBody>
      </p:sp>
      <p:graphicFrame>
        <p:nvGraphicFramePr>
          <p:cNvPr id="3075" name="Object 26"/>
          <p:cNvGraphicFramePr>
            <a:graphicFrameLocks noChangeAspect="1"/>
          </p:cNvGraphicFramePr>
          <p:nvPr>
            <p:ph sz="half" idx="2"/>
          </p:nvPr>
        </p:nvGraphicFramePr>
        <p:xfrm>
          <a:off x="4932363" y="4437063"/>
          <a:ext cx="4038600" cy="1017587"/>
        </p:xfrm>
        <a:graphic>
          <a:graphicData uri="http://schemas.openxmlformats.org/presentationml/2006/ole">
            <p:oleObj spid="_x0000_s3075" name="Equation" r:id="rId5" imgW="1714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F2B830-1B4A-4576-9C7F-3DE55DA2A28D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S, G, and the Version Space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353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>
                <a:latin typeface="Lucida Bright" pitchFamily="18" charset="0"/>
              </a:rPr>
              <a:t>most specific hypothesis, </a:t>
            </a:r>
            <a:r>
              <a:rPr lang="tr-TR" sz="2000" i="1">
                <a:latin typeface="Lucida Bright" pitchFamily="18" charset="0"/>
              </a:rPr>
              <a:t>S</a:t>
            </a:r>
            <a:endParaRPr lang="en-GB" sz="2000" i="1">
              <a:latin typeface="Lucida Bright" pitchFamily="18" charset="0"/>
            </a:endParaRPr>
          </a:p>
        </p:txBody>
      </p:sp>
      <p:sp>
        <p:nvSpPr>
          <p:cNvPr id="14345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54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>
                <a:latin typeface="Lucida Bright" pitchFamily="18" charset="0"/>
              </a:rPr>
              <a:t>most general hypothesis, </a:t>
            </a:r>
            <a:r>
              <a:rPr lang="tr-TR" sz="2000" i="1">
                <a:latin typeface="Lucida Bright" pitchFamily="18" charset="0"/>
              </a:rPr>
              <a:t>G</a:t>
            </a:r>
            <a:endParaRPr lang="en-GB" sz="2000" i="1">
              <a:latin typeface="Lucida Bright" pitchFamily="18" charset="0"/>
            </a:endParaRPr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5148263" y="3482975"/>
            <a:ext cx="34210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>
                <a:latin typeface="Lucida Bright" pitchFamily="18" charset="0"/>
              </a:rPr>
              <a:t>h </a:t>
            </a:r>
            <a:r>
              <a:rPr lang="tr-TR" sz="2000">
                <a:latin typeface="Symbol" pitchFamily="18" charset="2"/>
              </a:rPr>
              <a:t>Î</a:t>
            </a:r>
            <a:r>
              <a:rPr lang="tr-TR" sz="2000">
                <a:latin typeface="Lucida Bright" pitchFamily="18" charset="0"/>
              </a:rPr>
              <a:t> </a:t>
            </a:r>
            <a:r>
              <a:rPr lang="tr-TR" sz="2000">
                <a:latin typeface="Lucida Calligraphy" pitchFamily="66" charset="0"/>
              </a:rPr>
              <a:t>H</a:t>
            </a:r>
            <a:r>
              <a:rPr lang="tr-TR" sz="2000">
                <a:latin typeface="Lucida Bright" pitchFamily="18" charset="0"/>
              </a:rPr>
              <a:t>, between </a:t>
            </a:r>
            <a:r>
              <a:rPr lang="tr-TR" sz="2000" i="1">
                <a:latin typeface="Lucida Bright" pitchFamily="18" charset="0"/>
              </a:rPr>
              <a:t>S</a:t>
            </a:r>
            <a:r>
              <a:rPr lang="tr-TR" sz="2000">
                <a:latin typeface="Lucida Bright" pitchFamily="18" charset="0"/>
              </a:rPr>
              <a:t> and </a:t>
            </a:r>
            <a:r>
              <a:rPr lang="tr-TR" sz="2000" i="1">
                <a:latin typeface="Lucida Bright" pitchFamily="18" charset="0"/>
              </a:rPr>
              <a:t>G</a:t>
            </a:r>
            <a:r>
              <a:rPr lang="tr-TR" sz="2000">
                <a:latin typeface="Lucida Bright" pitchFamily="18" charset="0"/>
              </a:rPr>
              <a:t> is</a:t>
            </a:r>
          </a:p>
          <a:p>
            <a:r>
              <a:rPr lang="tr-TR" sz="2000">
                <a:solidFill>
                  <a:schemeClr val="bg2"/>
                </a:solidFill>
                <a:latin typeface="Lucida Bright" pitchFamily="18" charset="0"/>
              </a:rPr>
              <a:t>consistent</a:t>
            </a:r>
            <a:r>
              <a:rPr lang="tr-TR" sz="2000">
                <a:latin typeface="Lucida Bright" pitchFamily="18" charset="0"/>
              </a:rPr>
              <a:t> </a:t>
            </a:r>
          </a:p>
          <a:p>
            <a:endParaRPr lang="tr-TR" sz="2000">
              <a:latin typeface="Lucida Bright" pitchFamily="18" charset="0"/>
            </a:endParaRPr>
          </a:p>
          <a:p>
            <a:r>
              <a:rPr lang="tr-TR" sz="2000">
                <a:latin typeface="Lucida Bright" pitchFamily="18" charset="0"/>
              </a:rPr>
              <a:t>and make up the </a:t>
            </a:r>
          </a:p>
          <a:p>
            <a:r>
              <a:rPr lang="tr-TR" sz="2000">
                <a:solidFill>
                  <a:schemeClr val="bg2"/>
                </a:solidFill>
                <a:latin typeface="Lucida Bright" pitchFamily="18" charset="0"/>
              </a:rPr>
              <a:t>version space</a:t>
            </a:r>
          </a:p>
          <a:p>
            <a:endParaRPr lang="tr-TR" sz="2000">
              <a:solidFill>
                <a:schemeClr val="bg2"/>
              </a:solidFill>
              <a:latin typeface="Lucida Bright" pitchFamily="18" charset="0"/>
            </a:endParaRPr>
          </a:p>
          <a:p>
            <a:r>
              <a:rPr lang="tr-TR" sz="2000">
                <a:latin typeface="Lucida Bright" pitchFamily="18" charset="0"/>
              </a:rPr>
              <a:t>(Mitchell, 1997)</a:t>
            </a:r>
            <a:endParaRPr lang="en-GB" sz="2000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5951BE-1E0A-427A-BFD2-589B3B750E54}" type="slidenum">
              <a:rPr lang="tr-TR" smtClean="0"/>
              <a:pPr/>
              <a:t>8</a:t>
            </a:fld>
            <a:endParaRPr lang="tr-TR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VC Dimension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i="1" smtClean="0"/>
              <a:t>N</a:t>
            </a:r>
            <a:r>
              <a:rPr lang="tr-TR" smtClean="0"/>
              <a:t> points can be labeled in 2</a:t>
            </a:r>
            <a:r>
              <a:rPr lang="tr-TR" i="1" baseline="30000" smtClean="0"/>
              <a:t>N</a:t>
            </a:r>
            <a:r>
              <a:rPr lang="tr-TR" i="1" smtClean="0"/>
              <a:t> </a:t>
            </a:r>
            <a:r>
              <a:rPr lang="tr-TR" smtClean="0"/>
              <a:t>ways as +/–</a:t>
            </a:r>
          </a:p>
          <a:p>
            <a:pPr eaLnBrk="1" hangingPunct="1"/>
            <a:r>
              <a:rPr lang="tr-TR" smtClean="0">
                <a:latin typeface="Lucida Calligraphy" pitchFamily="66" charset="0"/>
              </a:rPr>
              <a:t>H</a:t>
            </a:r>
            <a:r>
              <a:rPr lang="tr-TR" smtClean="0"/>
              <a:t> </a:t>
            </a:r>
            <a:r>
              <a:rPr lang="tr-TR" smtClean="0">
                <a:solidFill>
                  <a:schemeClr val="bg2"/>
                </a:solidFill>
              </a:rPr>
              <a:t>shatters</a:t>
            </a:r>
            <a:r>
              <a:rPr lang="tr-TR" smtClean="0"/>
              <a:t> </a:t>
            </a:r>
            <a:r>
              <a:rPr lang="tr-TR" i="1" smtClean="0"/>
              <a:t>N</a:t>
            </a:r>
            <a:r>
              <a:rPr lang="tr-TR" smtClean="0"/>
              <a:t> if there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exists </a:t>
            </a:r>
            <a:r>
              <a:rPr lang="tr-TR" i="1" smtClean="0"/>
              <a:t>h </a:t>
            </a:r>
            <a:r>
              <a:rPr lang="tr-TR" smtClean="0">
                <a:latin typeface="Symbol" pitchFamily="18" charset="2"/>
              </a:rPr>
              <a:t>Î</a:t>
            </a:r>
            <a:r>
              <a:rPr lang="tr-TR" smtClean="0"/>
              <a:t> </a:t>
            </a:r>
            <a:r>
              <a:rPr lang="tr-TR" smtClean="0">
                <a:latin typeface="Lucida Calligraphy" pitchFamily="66" charset="0"/>
              </a:rPr>
              <a:t>H</a:t>
            </a:r>
            <a:r>
              <a:rPr lang="tr-TR" smtClean="0"/>
              <a:t> consistent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for any of these: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VC(</a:t>
            </a:r>
            <a:r>
              <a:rPr lang="tr-TR" smtClean="0">
                <a:latin typeface="Lucida Calligraphy" pitchFamily="66" charset="0"/>
              </a:rPr>
              <a:t>H </a:t>
            </a:r>
            <a:r>
              <a:rPr lang="tr-TR" smtClean="0"/>
              <a:t>) = </a:t>
            </a:r>
            <a:r>
              <a:rPr lang="tr-TR" i="1" smtClean="0"/>
              <a:t>N</a:t>
            </a:r>
            <a:endParaRPr lang="en-US" i="1" smtClean="0"/>
          </a:p>
          <a:p>
            <a:pPr eaLnBrk="1" hangingPunct="1"/>
            <a:r>
              <a:rPr lang="en-US" i="1" smtClean="0"/>
              <a:t>Does not work for 5 points!</a:t>
            </a:r>
            <a:endParaRPr lang="tr-TR" i="1" smtClean="0"/>
          </a:p>
          <a:p>
            <a:pPr eaLnBrk="1" hangingPunct="1">
              <a:buFont typeface="Wingdings" pitchFamily="2" charset="2"/>
              <a:buNone/>
            </a:pPr>
            <a:endParaRPr lang="tr-TR" smtClean="0"/>
          </a:p>
          <a:p>
            <a:pPr eaLnBrk="1" hangingPunct="1">
              <a:buFont typeface="Wingdings" pitchFamily="2" charset="2"/>
              <a:buNone/>
            </a:pPr>
            <a:endParaRPr lang="tr-TR" smtClean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23850" y="5876925"/>
            <a:ext cx="6159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i="1">
              <a:latin typeface="Lucida Bright" pitchFamily="18" charset="0"/>
            </a:endParaRPr>
          </a:p>
          <a:p>
            <a:r>
              <a:rPr lang="tr-TR" sz="2000" i="1">
                <a:latin typeface="Lucida Bright" pitchFamily="18" charset="0"/>
              </a:rPr>
              <a:t>An axis-aligned rectangle shatters 4 points only !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43188" y="1071563"/>
            <a:ext cx="3286125" cy="1928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5286375" y="857250"/>
            <a:ext cx="1552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rectangles here</a:t>
            </a:r>
          </a:p>
        </p:txBody>
      </p:sp>
      <p:sp>
        <p:nvSpPr>
          <p:cNvPr id="15370" name="TextBox 10"/>
          <p:cNvSpPr txBox="1">
            <a:spLocks noChangeArrowheads="1"/>
          </p:cNvSpPr>
          <p:nvPr/>
        </p:nvSpPr>
        <p:spPr bwMode="auto">
          <a:xfrm>
            <a:off x="2071688" y="428625"/>
            <a:ext cx="2171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Vapnik-Chervonenkis</a:t>
            </a:r>
          </a:p>
        </p:txBody>
      </p:sp>
      <p:sp>
        <p:nvSpPr>
          <p:cNvPr id="15371" name="TextBox 13"/>
          <p:cNvSpPr txBox="1">
            <a:spLocks noChangeArrowheads="1"/>
          </p:cNvSpPr>
          <p:nvPr/>
        </p:nvSpPr>
        <p:spPr bwMode="auto">
          <a:xfrm>
            <a:off x="928688" y="4786313"/>
            <a:ext cx="26495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                     x                    </a:t>
            </a:r>
          </a:p>
          <a:p>
            <a:r>
              <a:rPr lang="en-US" sz="1600"/>
              <a:t>                                             x</a:t>
            </a:r>
          </a:p>
          <a:p>
            <a:r>
              <a:rPr lang="en-US" sz="1600"/>
              <a:t>x</a:t>
            </a:r>
          </a:p>
          <a:p>
            <a:r>
              <a:rPr lang="en-US" sz="1600"/>
              <a:t>                                  x            </a:t>
            </a:r>
          </a:p>
          <a:p>
            <a:r>
              <a:rPr lang="en-US" sz="1600"/>
              <a:t>           x</a:t>
            </a:r>
          </a:p>
        </p:txBody>
      </p:sp>
      <p:sp>
        <p:nvSpPr>
          <p:cNvPr id="15372" name="TextBox 14"/>
          <p:cNvSpPr txBox="1">
            <a:spLocks noChangeArrowheads="1"/>
          </p:cNvSpPr>
          <p:nvPr/>
        </p:nvSpPr>
        <p:spPr bwMode="auto">
          <a:xfrm>
            <a:off x="3929063" y="5214938"/>
            <a:ext cx="1477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CC"/>
                </a:solidFill>
              </a:rPr>
              <a:t>try it:</a:t>
            </a:r>
          </a:p>
          <a:p>
            <a:r>
              <a:rPr lang="en-US" sz="2000">
                <a:solidFill>
                  <a:srgbClr val="FF33CC"/>
                </a:solidFill>
              </a:rPr>
              <a:t>Homework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1285875" y="785813"/>
            <a:ext cx="1643063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322219" y="2750344"/>
            <a:ext cx="1428750" cy="78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5" name="TextBox 15"/>
          <p:cNvSpPr txBox="1">
            <a:spLocks noChangeArrowheads="1"/>
          </p:cNvSpPr>
          <p:nvPr/>
        </p:nvSpPr>
        <p:spPr bwMode="auto">
          <a:xfrm>
            <a:off x="6875463" y="2286000"/>
            <a:ext cx="22685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Only</a:t>
            </a:r>
          </a:p>
          <a:p>
            <a:r>
              <a:rPr lang="en-US" sz="2400"/>
              <a:t>2 +/2- depicted!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6453D0-2B0B-4A1F-8E1B-E335257B11E9}" type="slidenum">
              <a:rPr lang="tr-TR" smtClean="0"/>
              <a:pPr/>
              <a:t>9</a:t>
            </a:fld>
            <a:endParaRPr lang="tr-TR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000" smtClean="0"/>
              <a:t>How many training examples </a:t>
            </a:r>
            <a:r>
              <a:rPr lang="tr-TR" sz="2000" i="1" smtClean="0"/>
              <a:t>N</a:t>
            </a:r>
            <a:r>
              <a:rPr lang="tr-TR" sz="2000" smtClean="0"/>
              <a:t> should we have, such that with </a:t>
            </a:r>
            <a:r>
              <a:rPr lang="tr-TR" sz="2000" smtClean="0">
                <a:solidFill>
                  <a:schemeClr val="bg2"/>
                </a:solidFill>
              </a:rPr>
              <a:t>probability at least</a:t>
            </a:r>
            <a:r>
              <a:rPr lang="tr-TR" sz="2000" smtClean="0"/>
              <a:t> 1 ‒ δ, </a:t>
            </a:r>
            <a:r>
              <a:rPr lang="tr-TR" sz="2000" i="1" smtClean="0"/>
              <a:t>h</a:t>
            </a:r>
            <a:r>
              <a:rPr lang="tr-TR" sz="2000" smtClean="0"/>
              <a:t> has </a:t>
            </a:r>
            <a:r>
              <a:rPr lang="tr-TR" sz="2000" smtClean="0">
                <a:solidFill>
                  <a:schemeClr val="bg2"/>
                </a:solidFill>
              </a:rPr>
              <a:t>error at most</a:t>
            </a:r>
            <a:r>
              <a:rPr lang="tr-TR" sz="2000" smtClean="0"/>
              <a:t> ε ?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smtClean="0"/>
              <a:t>	(Blumer et al., 1989)</a:t>
            </a:r>
          </a:p>
          <a:p>
            <a:pPr eaLnBrk="1" hangingPunct="1">
              <a:buFont typeface="Wingdings" pitchFamily="2" charset="2"/>
              <a:buNone/>
            </a:pPr>
            <a:endParaRPr lang="tr-TR" sz="2000" smtClean="0"/>
          </a:p>
          <a:p>
            <a:pPr eaLnBrk="1" hangingPunct="1"/>
            <a:r>
              <a:rPr lang="tr-TR" sz="1800" smtClean="0"/>
              <a:t>Each strip is at most ε/4</a:t>
            </a:r>
          </a:p>
          <a:p>
            <a:pPr eaLnBrk="1" hangingPunct="1"/>
            <a:r>
              <a:rPr lang="tr-TR" sz="1800" smtClean="0"/>
              <a:t>Pr that we miss a strip 1‒ ε/4</a:t>
            </a:r>
          </a:p>
          <a:p>
            <a:pPr eaLnBrk="1" hangingPunct="1"/>
            <a:r>
              <a:rPr lang="tr-TR" sz="1800" smtClean="0"/>
              <a:t>Pr that </a:t>
            </a:r>
            <a:r>
              <a:rPr lang="tr-TR" sz="1800" i="1" smtClean="0"/>
              <a:t>N</a:t>
            </a:r>
            <a:r>
              <a:rPr lang="tr-TR" sz="1800" smtClean="0"/>
              <a:t> instances miss a strip (1 ‒ ε/4)</a:t>
            </a:r>
            <a:r>
              <a:rPr lang="tr-TR" sz="1800" i="1" baseline="30000" smtClean="0"/>
              <a:t>N</a:t>
            </a:r>
          </a:p>
          <a:p>
            <a:pPr eaLnBrk="1" hangingPunct="1"/>
            <a:r>
              <a:rPr lang="tr-TR" sz="1800" smtClean="0"/>
              <a:t>Pr that </a:t>
            </a:r>
            <a:r>
              <a:rPr lang="tr-TR" sz="1800" i="1" smtClean="0"/>
              <a:t>N</a:t>
            </a:r>
            <a:r>
              <a:rPr lang="tr-TR" sz="1800" smtClean="0"/>
              <a:t> instances miss 4 strips 4(1 ‒ </a:t>
            </a:r>
            <a:r>
              <a:rPr lang="tr-TR" sz="1800" i="1" smtClean="0"/>
              <a:t>ε</a:t>
            </a:r>
            <a:r>
              <a:rPr lang="tr-TR" sz="1800" smtClean="0"/>
              <a:t>/4)</a:t>
            </a:r>
            <a:r>
              <a:rPr lang="tr-TR" sz="1800" i="1" baseline="30000" smtClean="0"/>
              <a:t>N</a:t>
            </a:r>
          </a:p>
          <a:p>
            <a:pPr eaLnBrk="1" hangingPunct="1"/>
            <a:r>
              <a:rPr lang="tr-TR" sz="1800" smtClean="0"/>
              <a:t>4(1 ‒ ε/4)</a:t>
            </a:r>
            <a:r>
              <a:rPr lang="tr-TR" sz="1800" i="1" baseline="30000" smtClean="0"/>
              <a:t>N</a:t>
            </a:r>
            <a:r>
              <a:rPr lang="tr-TR" sz="1800" smtClean="0"/>
              <a:t> ≤ δ and (1 ‒ x)≤exp( ‒ x)</a:t>
            </a:r>
            <a:endParaRPr lang="tr-TR" sz="1800" baseline="30000" smtClean="0"/>
          </a:p>
          <a:p>
            <a:pPr eaLnBrk="1" hangingPunct="1"/>
            <a:r>
              <a:rPr lang="tr-TR" sz="1800" smtClean="0"/>
              <a:t>4exp(‒ ε</a:t>
            </a:r>
            <a:r>
              <a:rPr lang="tr-TR" sz="1800" i="1" smtClean="0"/>
              <a:t>N</a:t>
            </a:r>
            <a:r>
              <a:rPr lang="tr-TR" sz="1800" smtClean="0"/>
              <a:t>/4) ≤ δ  and </a:t>
            </a:r>
            <a:r>
              <a:rPr lang="tr-TR" sz="1800" i="1" smtClean="0"/>
              <a:t>N</a:t>
            </a:r>
            <a:r>
              <a:rPr lang="tr-TR" sz="1800" smtClean="0"/>
              <a:t> ≥ (4/ε)log(4/δ)</a:t>
            </a: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Probably Approximately Correct (PAC) Learning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April 2011</a:t>
            </a:r>
            <a:endParaRPr lang="tr-TR" smtClean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342188" y="0"/>
            <a:ext cx="1096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Skipped!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3546</TotalTime>
  <Words>847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Palatino Linotype</vt:lpstr>
      <vt:lpstr>Arial</vt:lpstr>
      <vt:lpstr>Lucida Bright</vt:lpstr>
      <vt:lpstr>Wingdings</vt:lpstr>
      <vt:lpstr>Times New Roman</vt:lpstr>
      <vt:lpstr>Lucida Calligraphy</vt:lpstr>
      <vt:lpstr>Monotype Sorts</vt:lpstr>
      <vt:lpstr>Symbol</vt:lpstr>
      <vt:lpstr>Pixel</vt:lpstr>
      <vt:lpstr>Microsoft Equation 3.0</vt:lpstr>
      <vt:lpstr>CHAPTER 2:  Supervised Learning</vt:lpstr>
      <vt:lpstr>Learning a Class from Examples</vt:lpstr>
      <vt:lpstr>Training set X</vt:lpstr>
      <vt:lpstr>Class C</vt:lpstr>
      <vt:lpstr>Family Car Decision Tree</vt:lpstr>
      <vt:lpstr>Hypothesis class H</vt:lpstr>
      <vt:lpstr>S, G, and the Version Space</vt:lpstr>
      <vt:lpstr>VC Dimension</vt:lpstr>
      <vt:lpstr>Probably Approximately Correct (PAC) Learning April 2011</vt:lpstr>
      <vt:lpstr>Noise and Model Complexity</vt:lpstr>
      <vt:lpstr>Multiple Classes, Ci i=1,...,K</vt:lpstr>
      <vt:lpstr>Regression</vt:lpstr>
      <vt:lpstr>Finding Regresssion Coefficients </vt:lpstr>
      <vt:lpstr>Model Selection &amp; Generalization</vt:lpstr>
      <vt:lpstr>Underfitting and Overfitting</vt:lpstr>
      <vt:lpstr>Cross-Validation</vt:lpstr>
      <vt:lpstr>Triple Trade-Off</vt:lpstr>
      <vt:lpstr>Dimensions of a Supervised Learner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Admin</cp:lastModifiedBy>
  <cp:revision>211</cp:revision>
  <dcterms:created xsi:type="dcterms:W3CDTF">2005-01-24T14:46:28Z</dcterms:created>
  <dcterms:modified xsi:type="dcterms:W3CDTF">2020-09-29T11:55:11Z</dcterms:modified>
</cp:coreProperties>
</file>