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42"/>
  </p:notesMasterIdLst>
  <p:handoutMasterIdLst>
    <p:handoutMasterId r:id="rId43"/>
  </p:handoutMasterIdLst>
  <p:sldIdLst>
    <p:sldId id="287" r:id="rId2"/>
    <p:sldId id="311" r:id="rId3"/>
    <p:sldId id="312" r:id="rId4"/>
    <p:sldId id="313" r:id="rId5"/>
    <p:sldId id="314" r:id="rId6"/>
    <p:sldId id="315" r:id="rId7"/>
    <p:sldId id="316" r:id="rId8"/>
    <p:sldId id="317" r:id="rId9"/>
    <p:sldId id="318" r:id="rId10"/>
    <p:sldId id="347" r:id="rId11"/>
    <p:sldId id="322" r:id="rId12"/>
    <p:sldId id="321" r:id="rId13"/>
    <p:sldId id="326" r:id="rId14"/>
    <p:sldId id="323" r:id="rId15"/>
    <p:sldId id="325" r:id="rId16"/>
    <p:sldId id="328" r:id="rId17"/>
    <p:sldId id="329" r:id="rId18"/>
    <p:sldId id="319" r:id="rId19"/>
    <p:sldId id="327" r:id="rId20"/>
    <p:sldId id="352" r:id="rId21"/>
    <p:sldId id="330" r:id="rId22"/>
    <p:sldId id="333" r:id="rId23"/>
    <p:sldId id="331" r:id="rId24"/>
    <p:sldId id="334" r:id="rId25"/>
    <p:sldId id="336" r:id="rId26"/>
    <p:sldId id="335" r:id="rId27"/>
    <p:sldId id="332" r:id="rId28"/>
    <p:sldId id="348" r:id="rId29"/>
    <p:sldId id="349" r:id="rId30"/>
    <p:sldId id="338" r:id="rId31"/>
    <p:sldId id="339" r:id="rId32"/>
    <p:sldId id="340" r:id="rId33"/>
    <p:sldId id="341" r:id="rId34"/>
    <p:sldId id="345" r:id="rId35"/>
    <p:sldId id="344" r:id="rId36"/>
    <p:sldId id="343" r:id="rId37"/>
    <p:sldId id="346" r:id="rId38"/>
    <p:sldId id="350" r:id="rId39"/>
    <p:sldId id="342" r:id="rId40"/>
    <p:sldId id="351" r:id="rId41"/>
  </p:sldIdLst>
  <p:sldSz cx="9144000" cy="6858000" type="screen4x3"/>
  <p:notesSz cx="6877050" cy="9163050"/>
  <p:defaultTextStyle>
    <a:defPPr>
      <a:defRPr lang="en-US"/>
    </a:defPPr>
    <a:lvl1pPr algn="l" rtl="0" fontAlgn="base">
      <a:spcBef>
        <a:spcPct val="50000"/>
      </a:spcBef>
      <a:spcAft>
        <a:spcPct val="0"/>
      </a:spcAft>
      <a:buClr>
        <a:schemeClr val="tx1"/>
      </a:buClr>
      <a:defRPr sz="2000" kern="1200">
        <a:solidFill>
          <a:schemeClr val="tx1"/>
        </a:solidFill>
        <a:latin typeface="Arial" charset="0"/>
        <a:ea typeface="+mn-ea"/>
        <a:cs typeface="+mn-cs"/>
      </a:defRPr>
    </a:lvl1pPr>
    <a:lvl2pPr marL="457200" algn="l" rtl="0" fontAlgn="base">
      <a:spcBef>
        <a:spcPct val="50000"/>
      </a:spcBef>
      <a:spcAft>
        <a:spcPct val="0"/>
      </a:spcAft>
      <a:buClr>
        <a:schemeClr val="tx1"/>
      </a:buClr>
      <a:defRPr sz="2000" kern="1200">
        <a:solidFill>
          <a:schemeClr val="tx1"/>
        </a:solidFill>
        <a:latin typeface="Arial" charset="0"/>
        <a:ea typeface="+mn-ea"/>
        <a:cs typeface="+mn-cs"/>
      </a:defRPr>
    </a:lvl2pPr>
    <a:lvl3pPr marL="914400" algn="l" rtl="0" fontAlgn="base">
      <a:spcBef>
        <a:spcPct val="50000"/>
      </a:spcBef>
      <a:spcAft>
        <a:spcPct val="0"/>
      </a:spcAft>
      <a:buClr>
        <a:schemeClr val="tx1"/>
      </a:buClr>
      <a:defRPr sz="2000" kern="1200">
        <a:solidFill>
          <a:schemeClr val="tx1"/>
        </a:solidFill>
        <a:latin typeface="Arial" charset="0"/>
        <a:ea typeface="+mn-ea"/>
        <a:cs typeface="+mn-cs"/>
      </a:defRPr>
    </a:lvl3pPr>
    <a:lvl4pPr marL="1371600" algn="l" rtl="0" fontAlgn="base">
      <a:spcBef>
        <a:spcPct val="50000"/>
      </a:spcBef>
      <a:spcAft>
        <a:spcPct val="0"/>
      </a:spcAft>
      <a:buClr>
        <a:schemeClr val="tx1"/>
      </a:buClr>
      <a:defRPr sz="2000" kern="1200">
        <a:solidFill>
          <a:schemeClr val="tx1"/>
        </a:solidFill>
        <a:latin typeface="Arial" charset="0"/>
        <a:ea typeface="+mn-ea"/>
        <a:cs typeface="+mn-cs"/>
      </a:defRPr>
    </a:lvl4pPr>
    <a:lvl5pPr marL="1828800" algn="l" rtl="0" fontAlgn="base">
      <a:spcBef>
        <a:spcPct val="50000"/>
      </a:spcBef>
      <a:spcAft>
        <a:spcPct val="0"/>
      </a:spcAft>
      <a:buClr>
        <a:schemeClr val="tx1"/>
      </a:buClr>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A398"/>
    <a:srgbClr val="ADC6C7"/>
    <a:srgbClr val="885C87"/>
    <a:srgbClr val="59618B"/>
    <a:srgbClr val="00CCFF"/>
    <a:srgbClr val="CCFFCC"/>
    <a:srgbClr val="00CC00"/>
    <a:srgbClr val="FF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548" autoAdjust="0"/>
    <p:restoredTop sz="94418" autoAdjust="0"/>
  </p:normalViewPr>
  <p:slideViewPr>
    <p:cSldViewPr>
      <p:cViewPr varScale="1">
        <p:scale>
          <a:sx n="63" d="100"/>
          <a:sy n="63" d="100"/>
        </p:scale>
        <p:origin x="-144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1634" name="Rectangle 2"/>
          <p:cNvSpPr>
            <a:spLocks noGrp="1" noChangeArrowheads="1"/>
          </p:cNvSpPr>
          <p:nvPr>
            <p:ph type="hdr" sz="quarter"/>
          </p:nvPr>
        </p:nvSpPr>
        <p:spPr bwMode="auto">
          <a:xfrm>
            <a:off x="0" y="0"/>
            <a:ext cx="2979738" cy="457200"/>
          </a:xfrm>
          <a:prstGeom prst="rect">
            <a:avLst/>
          </a:prstGeom>
          <a:noFill/>
          <a:ln w="9525">
            <a:noFill/>
            <a:miter lim="800000"/>
            <a:headEnd/>
            <a:tailEnd/>
          </a:ln>
          <a:effectLst/>
        </p:spPr>
        <p:txBody>
          <a:bodyPr vert="horz" wrap="square" lIns="91635" tIns="45817" rIns="91635" bIns="45817" numCol="1" anchor="t" anchorCtr="0" compatLnSpc="1">
            <a:prstTxWarp prst="textNoShape">
              <a:avLst/>
            </a:prstTxWarp>
          </a:bodyPr>
          <a:lstStyle>
            <a:lvl1pPr defTabSz="917575">
              <a:spcBef>
                <a:spcPct val="20000"/>
              </a:spcBef>
              <a:defRPr sz="1200" b="1"/>
            </a:lvl1pPr>
          </a:lstStyle>
          <a:p>
            <a:endParaRPr lang="en-US"/>
          </a:p>
        </p:txBody>
      </p:sp>
      <p:sp>
        <p:nvSpPr>
          <p:cNvPr id="581635" name="Rectangle 3"/>
          <p:cNvSpPr>
            <a:spLocks noGrp="1" noChangeArrowheads="1"/>
          </p:cNvSpPr>
          <p:nvPr>
            <p:ph type="dt" sz="quarter" idx="1"/>
          </p:nvPr>
        </p:nvSpPr>
        <p:spPr bwMode="auto">
          <a:xfrm>
            <a:off x="3897313" y="0"/>
            <a:ext cx="2979737" cy="457200"/>
          </a:xfrm>
          <a:prstGeom prst="rect">
            <a:avLst/>
          </a:prstGeom>
          <a:noFill/>
          <a:ln w="9525">
            <a:noFill/>
            <a:miter lim="800000"/>
            <a:headEnd/>
            <a:tailEnd/>
          </a:ln>
          <a:effectLst/>
        </p:spPr>
        <p:txBody>
          <a:bodyPr vert="horz" wrap="square" lIns="91635" tIns="45817" rIns="91635" bIns="45817" numCol="1" anchor="t" anchorCtr="0" compatLnSpc="1">
            <a:prstTxWarp prst="textNoShape">
              <a:avLst/>
            </a:prstTxWarp>
          </a:bodyPr>
          <a:lstStyle>
            <a:lvl1pPr algn="r" defTabSz="917575">
              <a:spcBef>
                <a:spcPct val="20000"/>
              </a:spcBef>
              <a:defRPr sz="1200" b="1"/>
            </a:lvl1pPr>
          </a:lstStyle>
          <a:p>
            <a:endParaRPr lang="en-US"/>
          </a:p>
        </p:txBody>
      </p:sp>
      <p:sp>
        <p:nvSpPr>
          <p:cNvPr id="581636" name="Rectangle 4"/>
          <p:cNvSpPr>
            <a:spLocks noGrp="1" noChangeArrowheads="1"/>
          </p:cNvSpPr>
          <p:nvPr>
            <p:ph type="ftr" sz="quarter" idx="2"/>
          </p:nvPr>
        </p:nvSpPr>
        <p:spPr bwMode="auto">
          <a:xfrm>
            <a:off x="0" y="8705850"/>
            <a:ext cx="2979738" cy="457200"/>
          </a:xfrm>
          <a:prstGeom prst="rect">
            <a:avLst/>
          </a:prstGeom>
          <a:noFill/>
          <a:ln w="9525">
            <a:noFill/>
            <a:miter lim="800000"/>
            <a:headEnd/>
            <a:tailEnd/>
          </a:ln>
          <a:effectLst/>
        </p:spPr>
        <p:txBody>
          <a:bodyPr vert="horz" wrap="square" lIns="91635" tIns="45817" rIns="91635" bIns="45817" numCol="1" anchor="b" anchorCtr="0" compatLnSpc="1">
            <a:prstTxWarp prst="textNoShape">
              <a:avLst/>
            </a:prstTxWarp>
          </a:bodyPr>
          <a:lstStyle>
            <a:lvl1pPr defTabSz="917575">
              <a:spcBef>
                <a:spcPct val="20000"/>
              </a:spcBef>
              <a:defRPr sz="1200" b="1"/>
            </a:lvl1pPr>
          </a:lstStyle>
          <a:p>
            <a:endParaRPr lang="en-US"/>
          </a:p>
        </p:txBody>
      </p:sp>
      <p:sp>
        <p:nvSpPr>
          <p:cNvPr id="581637" name="Rectangle 5"/>
          <p:cNvSpPr>
            <a:spLocks noGrp="1" noChangeArrowheads="1"/>
          </p:cNvSpPr>
          <p:nvPr>
            <p:ph type="sldNum" sz="quarter" idx="3"/>
          </p:nvPr>
        </p:nvSpPr>
        <p:spPr bwMode="auto">
          <a:xfrm>
            <a:off x="3897313" y="8705850"/>
            <a:ext cx="2979737" cy="457200"/>
          </a:xfrm>
          <a:prstGeom prst="rect">
            <a:avLst/>
          </a:prstGeom>
          <a:noFill/>
          <a:ln w="9525">
            <a:noFill/>
            <a:miter lim="800000"/>
            <a:headEnd/>
            <a:tailEnd/>
          </a:ln>
          <a:effectLst/>
        </p:spPr>
        <p:txBody>
          <a:bodyPr vert="horz" wrap="square" lIns="91635" tIns="45817" rIns="91635" bIns="45817" numCol="1" anchor="b" anchorCtr="0" compatLnSpc="1">
            <a:prstTxWarp prst="textNoShape">
              <a:avLst/>
            </a:prstTxWarp>
          </a:bodyPr>
          <a:lstStyle>
            <a:lvl1pPr algn="r" defTabSz="917575">
              <a:spcBef>
                <a:spcPct val="20000"/>
              </a:spcBef>
              <a:defRPr sz="1200" b="1"/>
            </a:lvl1pPr>
          </a:lstStyle>
          <a:p>
            <a:fld id="{A679C834-487C-4F45-B3FB-631090372DA6}"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5746" name="Rectangle 1026"/>
          <p:cNvSpPr>
            <a:spLocks noGrp="1" noChangeArrowheads="1"/>
          </p:cNvSpPr>
          <p:nvPr>
            <p:ph type="hdr" sz="quarter"/>
          </p:nvPr>
        </p:nvSpPr>
        <p:spPr bwMode="auto">
          <a:xfrm>
            <a:off x="0" y="0"/>
            <a:ext cx="2979738" cy="457200"/>
          </a:xfrm>
          <a:prstGeom prst="rect">
            <a:avLst/>
          </a:prstGeom>
          <a:noFill/>
          <a:ln w="9525">
            <a:noFill/>
            <a:miter lim="800000"/>
            <a:headEnd/>
            <a:tailEnd/>
          </a:ln>
          <a:effectLst/>
        </p:spPr>
        <p:txBody>
          <a:bodyPr vert="horz" wrap="square" lIns="91635" tIns="45817" rIns="91635" bIns="45817" numCol="1" anchor="t" anchorCtr="0" compatLnSpc="1">
            <a:prstTxWarp prst="textNoShape">
              <a:avLst/>
            </a:prstTxWarp>
          </a:bodyPr>
          <a:lstStyle>
            <a:lvl1pPr defTabSz="917575">
              <a:spcBef>
                <a:spcPct val="0"/>
              </a:spcBef>
              <a:buClrTx/>
              <a:defRPr sz="1200"/>
            </a:lvl1pPr>
          </a:lstStyle>
          <a:p>
            <a:endParaRPr lang="en-US"/>
          </a:p>
        </p:txBody>
      </p:sp>
      <p:sp>
        <p:nvSpPr>
          <p:cNvPr id="415747" name="Rectangle 1027"/>
          <p:cNvSpPr>
            <a:spLocks noGrp="1" noChangeArrowheads="1"/>
          </p:cNvSpPr>
          <p:nvPr>
            <p:ph type="dt" idx="1"/>
          </p:nvPr>
        </p:nvSpPr>
        <p:spPr bwMode="auto">
          <a:xfrm>
            <a:off x="3895725" y="0"/>
            <a:ext cx="2979738" cy="457200"/>
          </a:xfrm>
          <a:prstGeom prst="rect">
            <a:avLst/>
          </a:prstGeom>
          <a:noFill/>
          <a:ln w="9525">
            <a:noFill/>
            <a:miter lim="800000"/>
            <a:headEnd/>
            <a:tailEnd/>
          </a:ln>
          <a:effectLst/>
        </p:spPr>
        <p:txBody>
          <a:bodyPr vert="horz" wrap="square" lIns="91635" tIns="45817" rIns="91635" bIns="45817" numCol="1" anchor="t" anchorCtr="0" compatLnSpc="1">
            <a:prstTxWarp prst="textNoShape">
              <a:avLst/>
            </a:prstTxWarp>
          </a:bodyPr>
          <a:lstStyle>
            <a:lvl1pPr algn="r" defTabSz="917575">
              <a:spcBef>
                <a:spcPct val="0"/>
              </a:spcBef>
              <a:buClrTx/>
              <a:defRPr sz="1200"/>
            </a:lvl1pPr>
          </a:lstStyle>
          <a:p>
            <a:endParaRPr lang="en-US"/>
          </a:p>
        </p:txBody>
      </p:sp>
      <p:sp>
        <p:nvSpPr>
          <p:cNvPr id="415748" name="Rectangle 1028"/>
          <p:cNvSpPr>
            <a:spLocks noRot="1" noChangeArrowheads="1" noTextEdit="1"/>
          </p:cNvSpPr>
          <p:nvPr>
            <p:ph type="sldImg" idx="2"/>
          </p:nvPr>
        </p:nvSpPr>
        <p:spPr bwMode="auto">
          <a:xfrm>
            <a:off x="1149350" y="687388"/>
            <a:ext cx="4579938" cy="3435350"/>
          </a:xfrm>
          <a:prstGeom prst="rect">
            <a:avLst/>
          </a:prstGeom>
          <a:noFill/>
          <a:ln w="9525">
            <a:solidFill>
              <a:srgbClr val="000000"/>
            </a:solidFill>
            <a:miter lim="800000"/>
            <a:headEnd/>
            <a:tailEnd/>
          </a:ln>
          <a:effectLst/>
        </p:spPr>
      </p:sp>
      <p:sp>
        <p:nvSpPr>
          <p:cNvPr id="415749" name="Rectangle 1029"/>
          <p:cNvSpPr>
            <a:spLocks noGrp="1" noChangeArrowheads="1"/>
          </p:cNvSpPr>
          <p:nvPr>
            <p:ph type="body" sz="quarter" idx="3"/>
          </p:nvPr>
        </p:nvSpPr>
        <p:spPr bwMode="auto">
          <a:xfrm>
            <a:off x="688975" y="4351338"/>
            <a:ext cx="5500688" cy="4124325"/>
          </a:xfrm>
          <a:prstGeom prst="rect">
            <a:avLst/>
          </a:prstGeom>
          <a:noFill/>
          <a:ln w="9525">
            <a:noFill/>
            <a:miter lim="800000"/>
            <a:headEnd/>
            <a:tailEnd/>
          </a:ln>
          <a:effectLst/>
        </p:spPr>
        <p:txBody>
          <a:bodyPr vert="horz" wrap="square" lIns="91635" tIns="45817" rIns="91635" bIns="4581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5750" name="Rectangle 1030"/>
          <p:cNvSpPr>
            <a:spLocks noGrp="1" noChangeArrowheads="1"/>
          </p:cNvSpPr>
          <p:nvPr>
            <p:ph type="ftr" sz="quarter" idx="4"/>
          </p:nvPr>
        </p:nvSpPr>
        <p:spPr bwMode="auto">
          <a:xfrm>
            <a:off x="0" y="8704263"/>
            <a:ext cx="2979738" cy="457200"/>
          </a:xfrm>
          <a:prstGeom prst="rect">
            <a:avLst/>
          </a:prstGeom>
          <a:noFill/>
          <a:ln w="9525">
            <a:noFill/>
            <a:miter lim="800000"/>
            <a:headEnd/>
            <a:tailEnd/>
          </a:ln>
          <a:effectLst/>
        </p:spPr>
        <p:txBody>
          <a:bodyPr vert="horz" wrap="square" lIns="91635" tIns="45817" rIns="91635" bIns="45817" numCol="1" anchor="b" anchorCtr="0" compatLnSpc="1">
            <a:prstTxWarp prst="textNoShape">
              <a:avLst/>
            </a:prstTxWarp>
          </a:bodyPr>
          <a:lstStyle>
            <a:lvl1pPr defTabSz="917575">
              <a:spcBef>
                <a:spcPct val="0"/>
              </a:spcBef>
              <a:buClrTx/>
              <a:defRPr sz="1200"/>
            </a:lvl1pPr>
          </a:lstStyle>
          <a:p>
            <a:endParaRPr lang="en-US"/>
          </a:p>
        </p:txBody>
      </p:sp>
      <p:sp>
        <p:nvSpPr>
          <p:cNvPr id="415751" name="Rectangle 1031"/>
          <p:cNvSpPr>
            <a:spLocks noGrp="1" noChangeArrowheads="1"/>
          </p:cNvSpPr>
          <p:nvPr>
            <p:ph type="sldNum" sz="quarter" idx="5"/>
          </p:nvPr>
        </p:nvSpPr>
        <p:spPr bwMode="auto">
          <a:xfrm>
            <a:off x="3895725" y="8704263"/>
            <a:ext cx="2979738" cy="457200"/>
          </a:xfrm>
          <a:prstGeom prst="rect">
            <a:avLst/>
          </a:prstGeom>
          <a:noFill/>
          <a:ln w="9525">
            <a:noFill/>
            <a:miter lim="800000"/>
            <a:headEnd/>
            <a:tailEnd/>
          </a:ln>
          <a:effectLst/>
        </p:spPr>
        <p:txBody>
          <a:bodyPr vert="horz" wrap="square" lIns="91635" tIns="45817" rIns="91635" bIns="45817" numCol="1" anchor="b" anchorCtr="0" compatLnSpc="1">
            <a:prstTxWarp prst="textNoShape">
              <a:avLst/>
            </a:prstTxWarp>
          </a:bodyPr>
          <a:lstStyle>
            <a:lvl1pPr algn="r" defTabSz="917575">
              <a:spcBef>
                <a:spcPct val="0"/>
              </a:spcBef>
              <a:buClrTx/>
              <a:defRPr sz="1200"/>
            </a:lvl1pPr>
          </a:lstStyle>
          <a:p>
            <a:fld id="{2BDD9E18-E91A-4520-9838-53AE7AE60F8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5548" name="Rectangle 12"/>
          <p:cNvSpPr>
            <a:spLocks noGrp="1" noChangeArrowheads="1"/>
          </p:cNvSpPr>
          <p:nvPr>
            <p:ph type="ctrTitle"/>
          </p:nvPr>
        </p:nvSpPr>
        <p:spPr>
          <a:xfrm>
            <a:off x="76200" y="76200"/>
            <a:ext cx="8991600" cy="3048000"/>
          </a:xfrm>
        </p:spPr>
        <p:txBody>
          <a:bodyPr/>
          <a:lstStyle>
            <a:lvl1pPr>
              <a:defRPr sz="6000" b="1"/>
            </a:lvl1pPr>
          </a:lstStyle>
          <a:p>
            <a:r>
              <a:rPr lang="en-US"/>
              <a:t>Click to edit Master title style</a:t>
            </a:r>
          </a:p>
        </p:txBody>
      </p:sp>
      <p:sp>
        <p:nvSpPr>
          <p:cNvPr id="65549" name="Rectangle 13"/>
          <p:cNvSpPr>
            <a:spLocks noGrp="1" noChangeArrowheads="1"/>
          </p:cNvSpPr>
          <p:nvPr>
            <p:ph type="subTitle" idx="1"/>
          </p:nvPr>
        </p:nvSpPr>
        <p:spPr>
          <a:xfrm>
            <a:off x="76200" y="3276600"/>
            <a:ext cx="8991600" cy="2819400"/>
          </a:xfrm>
        </p:spPr>
        <p:txBody>
          <a:bodyPr/>
          <a:lstStyle>
            <a:lvl1pPr marL="0" indent="0" algn="ctr">
              <a:buFontTx/>
              <a:buNone/>
              <a:defRPr sz="2000" b="1"/>
            </a:lvl1pPr>
          </a:lstStyle>
          <a:p>
            <a:r>
              <a:rPr lang="en-US"/>
              <a:t>Click to edit Master subtitle style</a:t>
            </a:r>
          </a:p>
        </p:txBody>
      </p:sp>
      <p:sp>
        <p:nvSpPr>
          <p:cNvPr id="65550" name="Rectangle 14"/>
          <p:cNvSpPr>
            <a:spLocks noGrp="1" noChangeArrowheads="1"/>
          </p:cNvSpPr>
          <p:nvPr>
            <p:ph type="dt" sz="half" idx="2"/>
          </p:nvPr>
        </p:nvSpPr>
        <p:spPr bwMode="auto">
          <a:xfrm>
            <a:off x="67818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spcBef>
                <a:spcPct val="0"/>
              </a:spcBef>
              <a:buClrTx/>
              <a:defRPr sz="1400">
                <a:solidFill>
                  <a:schemeClr val="bg2"/>
                </a:solidFill>
              </a:defRPr>
            </a:lvl1pPr>
          </a:lstStyle>
          <a:p>
            <a:r>
              <a:rPr lang="en-US"/>
              <a:t>Nov 20th, 2001</a:t>
            </a:r>
          </a:p>
        </p:txBody>
      </p:sp>
      <p:sp>
        <p:nvSpPr>
          <p:cNvPr id="65551" name="Rectangle 15"/>
          <p:cNvSpPr>
            <a:spLocks noGrp="1" noChangeArrowheads="1"/>
          </p:cNvSpPr>
          <p:nvPr>
            <p:ph type="ftr" sz="quarter" idx="3"/>
          </p:nvPr>
        </p:nvSpPr>
        <p:spPr>
          <a:xfrm>
            <a:off x="914400" y="6248400"/>
            <a:ext cx="3200400" cy="457200"/>
          </a:xfrm>
        </p:spPr>
        <p:txBody>
          <a:bodyPr/>
          <a:lstStyle>
            <a:lvl1pPr algn="ctr">
              <a:defRPr sz="1400"/>
            </a:lvl1pPr>
          </a:lstStyle>
          <a:p>
            <a:r>
              <a:rPr lang="en-US"/>
              <a:t>Copyright © 2001, Andrew W. Moore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Copyright © 2001, Andrew W. Moore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76200"/>
            <a:ext cx="2143125"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76200"/>
            <a:ext cx="6278563"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Copyright © 2001, Andrew W. Moore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Copyright © 2001, Andrew W. Moore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Copyright © 2001, Andrew W. Moore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762000"/>
            <a:ext cx="421005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91050" y="762000"/>
            <a:ext cx="4211638"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Copyright © 2001, Andrew W. Moore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Copyright © 2001, Andrew W. Moore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Copyright © 2001, Andrew W. Moore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Copyright © 2001, Andrew W. Moore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Copyright © 2001, Andrew W. Moore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Copyright © 2001, Andrew W. Moore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228600" y="76200"/>
            <a:ext cx="8534400" cy="685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64522" name="Rectangle 10"/>
          <p:cNvSpPr>
            <a:spLocks noGrp="1" noChangeArrowheads="1"/>
          </p:cNvSpPr>
          <p:nvPr>
            <p:ph type="body" idx="1"/>
          </p:nvPr>
        </p:nvSpPr>
        <p:spPr bwMode="auto">
          <a:xfrm>
            <a:off x="228600" y="762000"/>
            <a:ext cx="8574088" cy="571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4524" name="Rectangle 12"/>
          <p:cNvSpPr>
            <a:spLocks noGrp="1" noChangeArrowheads="1"/>
          </p:cNvSpPr>
          <p:nvPr>
            <p:ph type="ftr" sz="quarter" idx="3"/>
          </p:nvPr>
        </p:nvSpPr>
        <p:spPr bwMode="auto">
          <a:xfrm>
            <a:off x="228600" y="6502400"/>
            <a:ext cx="5076825" cy="257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defRPr sz="1200">
                <a:solidFill>
                  <a:schemeClr val="bg2"/>
                </a:solidFill>
              </a:defRPr>
            </a:lvl1pPr>
          </a:lstStyle>
          <a:p>
            <a:r>
              <a:rPr lang="en-US"/>
              <a:t>Copyright © 2001, Andrew W. Moore</a:t>
            </a:r>
          </a:p>
        </p:txBody>
      </p:sp>
      <p:sp>
        <p:nvSpPr>
          <p:cNvPr id="64527" name="Text Box 15"/>
          <p:cNvSpPr txBox="1">
            <a:spLocks noChangeArrowheads="1"/>
          </p:cNvSpPr>
          <p:nvPr/>
        </p:nvSpPr>
        <p:spPr bwMode="auto">
          <a:xfrm>
            <a:off x="5227638" y="6484938"/>
            <a:ext cx="3581400" cy="274637"/>
          </a:xfrm>
          <a:prstGeom prst="rect">
            <a:avLst/>
          </a:prstGeom>
          <a:noFill/>
          <a:ln w="9525">
            <a:noFill/>
            <a:miter lim="800000"/>
            <a:headEnd/>
            <a:tailEnd/>
          </a:ln>
          <a:effectLst/>
        </p:spPr>
        <p:txBody>
          <a:bodyPr>
            <a:spAutoFit/>
          </a:bodyPr>
          <a:lstStyle/>
          <a:p>
            <a:pPr algn="r">
              <a:buClrTx/>
            </a:pPr>
            <a:r>
              <a:rPr lang="en-US" sz="1200"/>
              <a:t>VC-dimension: Slide </a:t>
            </a:r>
            <a:fld id="{CEABCF85-5562-4513-A979-88B15F75F47E}" type="slidenum">
              <a:rPr lang="en-US" sz="1200"/>
              <a:pPr algn="r">
                <a:buClrTx/>
              </a:pPr>
              <a:t>‹#›</a:t>
            </a:fld>
            <a:endParaRPr lang="en-US" sz="1200"/>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sldNum="0" hdr="0" dt="0"/>
  <p:txStyles>
    <p:titleStyle>
      <a:lvl1pPr algn="ctr" rtl="0" fontAlgn="base">
        <a:spcBef>
          <a:spcPct val="0"/>
        </a:spcBef>
        <a:spcAft>
          <a:spcPct val="0"/>
        </a:spcAft>
        <a:defRPr sz="4400">
          <a:solidFill>
            <a:srgbClr val="006600"/>
          </a:solidFill>
          <a:latin typeface="+mj-lt"/>
          <a:ea typeface="+mj-ea"/>
          <a:cs typeface="+mj-cs"/>
        </a:defRPr>
      </a:lvl1pPr>
      <a:lvl2pPr algn="ctr" rtl="0" fontAlgn="base">
        <a:spcBef>
          <a:spcPct val="0"/>
        </a:spcBef>
        <a:spcAft>
          <a:spcPct val="0"/>
        </a:spcAft>
        <a:defRPr sz="4400">
          <a:solidFill>
            <a:srgbClr val="006600"/>
          </a:solidFill>
          <a:latin typeface="Arial" charset="0"/>
        </a:defRPr>
      </a:lvl2pPr>
      <a:lvl3pPr algn="ctr" rtl="0" fontAlgn="base">
        <a:spcBef>
          <a:spcPct val="0"/>
        </a:spcBef>
        <a:spcAft>
          <a:spcPct val="0"/>
        </a:spcAft>
        <a:defRPr sz="4400">
          <a:solidFill>
            <a:srgbClr val="006600"/>
          </a:solidFill>
          <a:latin typeface="Arial" charset="0"/>
        </a:defRPr>
      </a:lvl3pPr>
      <a:lvl4pPr algn="ctr" rtl="0" fontAlgn="base">
        <a:spcBef>
          <a:spcPct val="0"/>
        </a:spcBef>
        <a:spcAft>
          <a:spcPct val="0"/>
        </a:spcAft>
        <a:defRPr sz="4400">
          <a:solidFill>
            <a:srgbClr val="006600"/>
          </a:solidFill>
          <a:latin typeface="Arial" charset="0"/>
        </a:defRPr>
      </a:lvl4pPr>
      <a:lvl5pPr algn="ctr" rtl="0" fontAlgn="base">
        <a:spcBef>
          <a:spcPct val="0"/>
        </a:spcBef>
        <a:spcAft>
          <a:spcPct val="0"/>
        </a:spcAft>
        <a:defRPr sz="4400">
          <a:solidFill>
            <a:srgbClr val="006600"/>
          </a:solidFill>
          <a:latin typeface="Arial" charset="0"/>
        </a:defRPr>
      </a:lvl5pPr>
      <a:lvl6pPr marL="457200" algn="ctr" rtl="0" fontAlgn="base">
        <a:spcBef>
          <a:spcPct val="0"/>
        </a:spcBef>
        <a:spcAft>
          <a:spcPct val="0"/>
        </a:spcAft>
        <a:defRPr sz="4400">
          <a:solidFill>
            <a:srgbClr val="006600"/>
          </a:solidFill>
          <a:latin typeface="Arial" charset="0"/>
        </a:defRPr>
      </a:lvl6pPr>
      <a:lvl7pPr marL="914400" algn="ctr" rtl="0" fontAlgn="base">
        <a:spcBef>
          <a:spcPct val="0"/>
        </a:spcBef>
        <a:spcAft>
          <a:spcPct val="0"/>
        </a:spcAft>
        <a:defRPr sz="4400">
          <a:solidFill>
            <a:srgbClr val="006600"/>
          </a:solidFill>
          <a:latin typeface="Arial" charset="0"/>
        </a:defRPr>
      </a:lvl7pPr>
      <a:lvl8pPr marL="1371600" algn="ctr" rtl="0" fontAlgn="base">
        <a:spcBef>
          <a:spcPct val="0"/>
        </a:spcBef>
        <a:spcAft>
          <a:spcPct val="0"/>
        </a:spcAft>
        <a:defRPr sz="4400">
          <a:solidFill>
            <a:srgbClr val="006600"/>
          </a:solidFill>
          <a:latin typeface="Arial" charset="0"/>
        </a:defRPr>
      </a:lvl8pPr>
      <a:lvl9pPr marL="1828800" algn="ctr" rtl="0" fontAlgn="base">
        <a:spcBef>
          <a:spcPct val="0"/>
        </a:spcBef>
        <a:spcAft>
          <a:spcPct val="0"/>
        </a:spcAft>
        <a:defRPr sz="4400">
          <a:solidFill>
            <a:srgbClr val="006600"/>
          </a:solidFill>
          <a:latin typeface="Arial" charset="0"/>
        </a:defRPr>
      </a:lvl9pPr>
    </p:titleStyle>
    <p:bodyStyle>
      <a:lvl1pPr marL="342900" indent="-342900" algn="l" rtl="0" fontAlgn="base">
        <a:spcBef>
          <a:spcPct val="20000"/>
        </a:spcBef>
        <a:spcAft>
          <a:spcPct val="0"/>
        </a:spcAft>
        <a:buClr>
          <a:schemeClr val="tx1"/>
        </a:buClr>
        <a:buChar char="•"/>
        <a:defRPr sz="28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mn-lt"/>
        </a:defRPr>
      </a:lvl4pPr>
      <a:lvl5pPr marL="2057400" indent="-228600" algn="l" rtl="0" fontAlgn="base">
        <a:spcBef>
          <a:spcPct val="20000"/>
        </a:spcBef>
        <a:spcAft>
          <a:spcPct val="0"/>
        </a:spcAft>
        <a:buClr>
          <a:schemeClr val="tx1"/>
        </a:buClr>
        <a:buChar char="•"/>
        <a:defRPr sz="2000">
          <a:solidFill>
            <a:schemeClr val="tx1"/>
          </a:solidFill>
          <a:latin typeface="+mn-lt"/>
        </a:defRPr>
      </a:lvl5pPr>
      <a:lvl6pPr marL="2514600" indent="-228600" algn="l" rtl="0" fontAlgn="base">
        <a:spcBef>
          <a:spcPct val="20000"/>
        </a:spcBef>
        <a:spcAft>
          <a:spcPct val="0"/>
        </a:spcAft>
        <a:buClr>
          <a:schemeClr val="tx1"/>
        </a:buClr>
        <a:buChar char="•"/>
        <a:defRPr sz="2000">
          <a:solidFill>
            <a:schemeClr val="tx1"/>
          </a:solidFill>
          <a:latin typeface="+mn-lt"/>
        </a:defRPr>
      </a:lvl6pPr>
      <a:lvl7pPr marL="2971800" indent="-228600" algn="l" rtl="0" fontAlgn="base">
        <a:spcBef>
          <a:spcPct val="20000"/>
        </a:spcBef>
        <a:spcAft>
          <a:spcPct val="0"/>
        </a:spcAft>
        <a:buClr>
          <a:schemeClr val="tx1"/>
        </a:buClr>
        <a:buChar char="•"/>
        <a:defRPr sz="2000">
          <a:solidFill>
            <a:schemeClr val="tx1"/>
          </a:solidFill>
          <a:latin typeface="+mn-lt"/>
        </a:defRPr>
      </a:lvl7pPr>
      <a:lvl8pPr marL="3429000" indent="-228600" algn="l" rtl="0" fontAlgn="base">
        <a:spcBef>
          <a:spcPct val="20000"/>
        </a:spcBef>
        <a:spcAft>
          <a:spcPct val="0"/>
        </a:spcAft>
        <a:buClr>
          <a:schemeClr val="tx1"/>
        </a:buClr>
        <a:buChar char="•"/>
        <a:defRPr sz="2000">
          <a:solidFill>
            <a:schemeClr val="tx1"/>
          </a:solidFill>
          <a:latin typeface="+mn-lt"/>
        </a:defRPr>
      </a:lvl8pPr>
      <a:lvl9pPr marL="3886200" indent="-228600" algn="l" rtl="0" fontAlgn="base">
        <a:spcBef>
          <a:spcPct val="2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cs.cmu.edu/~awm/tutorial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4"/>
          <p:cNvSpPr>
            <a:spLocks noGrp="1" noChangeArrowheads="1"/>
          </p:cNvSpPr>
          <p:nvPr>
            <p:ph type="dt" sz="half" idx="2"/>
          </p:nvPr>
        </p:nvSpPr>
        <p:spPr>
          <a:ln/>
        </p:spPr>
        <p:txBody>
          <a:bodyPr/>
          <a:lstStyle/>
          <a:p>
            <a:r>
              <a:rPr lang="en-US"/>
              <a:t>Nov 20th, 2001</a:t>
            </a:r>
          </a:p>
        </p:txBody>
      </p:sp>
      <p:sp>
        <p:nvSpPr>
          <p:cNvPr id="6" name="Rectangle 15"/>
          <p:cNvSpPr>
            <a:spLocks noGrp="1" noChangeArrowheads="1"/>
          </p:cNvSpPr>
          <p:nvPr>
            <p:ph type="ftr" sz="quarter" idx="3"/>
          </p:nvPr>
        </p:nvSpPr>
        <p:spPr/>
        <p:txBody>
          <a:bodyPr/>
          <a:lstStyle/>
          <a:p>
            <a:r>
              <a:rPr lang="en-US"/>
              <a:t>Copyright © 2001, Andrew W. Moore</a:t>
            </a:r>
          </a:p>
        </p:txBody>
      </p:sp>
      <p:sp>
        <p:nvSpPr>
          <p:cNvPr id="563202" name="Rectangle 2"/>
          <p:cNvSpPr>
            <a:spLocks noGrp="1" noChangeArrowheads="1"/>
          </p:cNvSpPr>
          <p:nvPr>
            <p:ph type="ctrTitle"/>
          </p:nvPr>
        </p:nvSpPr>
        <p:spPr>
          <a:xfrm>
            <a:off x="76200" y="222250"/>
            <a:ext cx="8915400" cy="2901950"/>
          </a:xfrm>
        </p:spPr>
        <p:txBody>
          <a:bodyPr/>
          <a:lstStyle/>
          <a:p>
            <a:r>
              <a:rPr lang="en-US"/>
              <a:t>VC-dimension for characterizing classifiers </a:t>
            </a:r>
          </a:p>
        </p:txBody>
      </p:sp>
      <p:sp>
        <p:nvSpPr>
          <p:cNvPr id="563203" name="Rectangle 3"/>
          <p:cNvSpPr>
            <a:spLocks noGrp="1" noChangeArrowheads="1"/>
          </p:cNvSpPr>
          <p:nvPr>
            <p:ph type="subTitle" idx="1"/>
          </p:nvPr>
        </p:nvSpPr>
        <p:spPr>
          <a:xfrm>
            <a:off x="76200" y="3352800"/>
            <a:ext cx="8991600" cy="2743200"/>
          </a:xfrm>
          <a:noFill/>
          <a:ln/>
        </p:spPr>
        <p:txBody>
          <a:bodyPr/>
          <a:lstStyle/>
          <a:p>
            <a:r>
              <a:rPr lang="en-US"/>
              <a:t>Andrew W. Moore</a:t>
            </a:r>
          </a:p>
          <a:p>
            <a:r>
              <a:rPr lang="en-US"/>
              <a:t>Associate Professor</a:t>
            </a:r>
          </a:p>
          <a:p>
            <a:r>
              <a:rPr lang="en-US"/>
              <a:t>School of Computer Science</a:t>
            </a:r>
          </a:p>
          <a:p>
            <a:r>
              <a:rPr lang="en-US"/>
              <a:t>Carnegie Mellon University</a:t>
            </a:r>
          </a:p>
          <a:p>
            <a:r>
              <a:rPr lang="en-US" sz="1400" b="0"/>
              <a:t>www.cs.cmu.edu/~awm</a:t>
            </a:r>
          </a:p>
          <a:p>
            <a:r>
              <a:rPr lang="en-US" sz="1400" b="0"/>
              <a:t>awm@cs.cmu.edu</a:t>
            </a:r>
          </a:p>
          <a:p>
            <a:r>
              <a:rPr lang="en-US" sz="1400" b="0"/>
              <a:t>412-268-7599</a:t>
            </a:r>
          </a:p>
        </p:txBody>
      </p:sp>
      <p:sp>
        <p:nvSpPr>
          <p:cNvPr id="563204" name="Text Box 4"/>
          <p:cNvSpPr txBox="1">
            <a:spLocks noChangeArrowheads="1"/>
          </p:cNvSpPr>
          <p:nvPr/>
        </p:nvSpPr>
        <p:spPr bwMode="auto">
          <a:xfrm>
            <a:off x="152400" y="3505200"/>
            <a:ext cx="2514600" cy="2228850"/>
          </a:xfrm>
          <a:prstGeom prst="rect">
            <a:avLst/>
          </a:prstGeom>
          <a:noFill/>
          <a:ln w="3175">
            <a:solidFill>
              <a:schemeClr val="tx1"/>
            </a:solidFill>
            <a:miter lim="800000"/>
            <a:headEnd/>
            <a:tailEnd/>
          </a:ln>
          <a:effectLst/>
        </p:spPr>
        <p:txBody>
          <a:bodyPr>
            <a:spAutoFit/>
          </a:bodyPr>
          <a:lstStyle/>
          <a:p>
            <a:pPr>
              <a:buClrTx/>
            </a:pPr>
            <a:r>
              <a:rPr lang="en-US" sz="1000">
                <a:latin typeface="Tahoma" pitchFamily="34" charset="0"/>
              </a:rPr>
              <a:t>Note to other teachers and users of these slides. Andrew would be delighted if you found this source material useful in giving your own lectures. Feel free to use these slides verbatim, or to modify them to fit your own needs. PowerPoint originals are available. If you make use of a significant portion of these slides in your own lecture, please include this message, or the following link to the source repository of Andrew’s tutorials: </a:t>
            </a:r>
            <a:r>
              <a:rPr lang="en-US" sz="1000">
                <a:latin typeface="Tahoma" pitchFamily="34" charset="0"/>
                <a:hlinkClick r:id="rId2"/>
              </a:rPr>
              <a:t>http://www.cs.cmu.edu/~awm/tutorials</a:t>
            </a:r>
            <a:r>
              <a:rPr lang="en-US" sz="1000">
                <a:latin typeface="Tahoma" pitchFamily="34" charset="0"/>
              </a:rPr>
              <a:t> . Comments and corrections gratefully received.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t>Copyright © 2001, Andrew W. Moore</a:t>
            </a:r>
          </a:p>
        </p:txBody>
      </p:sp>
      <p:sp>
        <p:nvSpPr>
          <p:cNvPr id="628738" name="Rectangle 2"/>
          <p:cNvSpPr>
            <a:spLocks noGrp="1" noChangeArrowheads="1"/>
          </p:cNvSpPr>
          <p:nvPr>
            <p:ph type="title"/>
          </p:nvPr>
        </p:nvSpPr>
        <p:spPr/>
        <p:txBody>
          <a:bodyPr/>
          <a:lstStyle/>
          <a:p>
            <a:r>
              <a:rPr lang="en-US"/>
              <a:t>What VC-dimension is used for</a:t>
            </a:r>
          </a:p>
        </p:txBody>
      </p:sp>
      <p:sp>
        <p:nvSpPr>
          <p:cNvPr id="628739" name="Rectangle 3"/>
          <p:cNvSpPr>
            <a:spLocks noGrp="1" noChangeArrowheads="1"/>
          </p:cNvSpPr>
          <p:nvPr>
            <p:ph type="body" idx="1"/>
          </p:nvPr>
        </p:nvSpPr>
        <p:spPr>
          <a:xfrm>
            <a:off x="228600" y="1752600"/>
            <a:ext cx="8574088" cy="1524000"/>
          </a:xfrm>
        </p:spPr>
        <p:txBody>
          <a:bodyPr/>
          <a:lstStyle/>
          <a:p>
            <a:r>
              <a:rPr lang="en-US" sz="2000"/>
              <a:t>Given some machine </a:t>
            </a:r>
            <a:r>
              <a:rPr lang="en-US" sz="2000" b="1"/>
              <a:t>f</a:t>
            </a:r>
            <a:r>
              <a:rPr lang="en-US" sz="2000"/>
              <a:t>, let </a:t>
            </a:r>
            <a:r>
              <a:rPr lang="en-US" sz="2000" i="1"/>
              <a:t>h</a:t>
            </a:r>
            <a:r>
              <a:rPr lang="en-US" sz="2000"/>
              <a:t> be its VC dimension.</a:t>
            </a:r>
          </a:p>
          <a:p>
            <a:r>
              <a:rPr lang="en-US" sz="2000" i="1"/>
              <a:t>h</a:t>
            </a:r>
            <a:r>
              <a:rPr lang="en-US" sz="2000"/>
              <a:t> is a measure of </a:t>
            </a:r>
            <a:r>
              <a:rPr lang="en-US" sz="2000" b="1"/>
              <a:t>f</a:t>
            </a:r>
            <a:r>
              <a:rPr lang="en-US" sz="2000"/>
              <a:t>’s power.</a:t>
            </a:r>
          </a:p>
          <a:p>
            <a:r>
              <a:rPr lang="en-US" sz="2000"/>
              <a:t>Vapnik showed that with probability 1-</a:t>
            </a:r>
            <a:r>
              <a:rPr lang="en-US" sz="2000">
                <a:latin typeface="Symbol" pitchFamily="18" charset="2"/>
              </a:rPr>
              <a:t>h</a:t>
            </a:r>
          </a:p>
        </p:txBody>
      </p:sp>
      <p:graphicFrame>
        <p:nvGraphicFramePr>
          <p:cNvPr id="628740" name="Object 4"/>
          <p:cNvGraphicFramePr>
            <a:graphicFrameLocks noChangeAspect="1"/>
          </p:cNvGraphicFramePr>
          <p:nvPr/>
        </p:nvGraphicFramePr>
        <p:xfrm>
          <a:off x="228600" y="838200"/>
          <a:ext cx="3971925" cy="793750"/>
        </p:xfrm>
        <a:graphic>
          <a:graphicData uri="http://schemas.openxmlformats.org/presentationml/2006/ole">
            <p:oleObj spid="_x0000_s628740" name="Equation" r:id="rId3" imgW="2158920" imgH="431640" progId="Equation.3">
              <p:embed/>
            </p:oleObj>
          </a:graphicData>
        </a:graphic>
      </p:graphicFrame>
      <p:graphicFrame>
        <p:nvGraphicFramePr>
          <p:cNvPr id="628741" name="Object 5"/>
          <p:cNvGraphicFramePr>
            <a:graphicFrameLocks noChangeAspect="1"/>
          </p:cNvGraphicFramePr>
          <p:nvPr/>
        </p:nvGraphicFramePr>
        <p:xfrm>
          <a:off x="4495800" y="838200"/>
          <a:ext cx="4533900" cy="793750"/>
        </p:xfrm>
        <a:graphic>
          <a:graphicData uri="http://schemas.openxmlformats.org/presentationml/2006/ole">
            <p:oleObj spid="_x0000_s628741" name="Equation" r:id="rId4" imgW="2463480" imgH="431640" progId="Equation.3">
              <p:embed/>
            </p:oleObj>
          </a:graphicData>
        </a:graphic>
      </p:graphicFrame>
      <p:graphicFrame>
        <p:nvGraphicFramePr>
          <p:cNvPr id="628742" name="Object 6"/>
          <p:cNvGraphicFramePr>
            <a:graphicFrameLocks noChangeAspect="1"/>
          </p:cNvGraphicFramePr>
          <p:nvPr/>
        </p:nvGraphicFramePr>
        <p:xfrm>
          <a:off x="838200" y="3276600"/>
          <a:ext cx="7407275" cy="817563"/>
        </p:xfrm>
        <a:graphic>
          <a:graphicData uri="http://schemas.openxmlformats.org/presentationml/2006/ole">
            <p:oleObj spid="_x0000_s628742" name="Equation" r:id="rId5" imgW="4025880" imgH="444240" progId="Equation.3">
              <p:embed/>
            </p:oleObj>
          </a:graphicData>
        </a:graphic>
      </p:graphicFrame>
      <p:sp>
        <p:nvSpPr>
          <p:cNvPr id="628743" name="Text Box 7"/>
          <p:cNvSpPr txBox="1">
            <a:spLocks noChangeArrowheads="1"/>
          </p:cNvSpPr>
          <p:nvPr/>
        </p:nvSpPr>
        <p:spPr bwMode="auto">
          <a:xfrm>
            <a:off x="2286000" y="4419600"/>
            <a:ext cx="5181600" cy="1019175"/>
          </a:xfrm>
          <a:prstGeom prst="rect">
            <a:avLst/>
          </a:prstGeom>
          <a:solidFill>
            <a:srgbClr val="FFFFCC"/>
          </a:solidFill>
          <a:ln w="12700">
            <a:solidFill>
              <a:schemeClr val="tx1"/>
            </a:solidFill>
            <a:miter lim="800000"/>
            <a:headEnd/>
            <a:tailEnd/>
          </a:ln>
          <a:effectLst/>
        </p:spPr>
        <p:txBody>
          <a:bodyPr>
            <a:spAutoFit/>
          </a:bodyPr>
          <a:lstStyle/>
          <a:p>
            <a:r>
              <a:rPr lang="en-US"/>
              <a:t>This gives us a way to estimate the error on future data based only on the training error and the VC-dimension of f</a:t>
            </a:r>
          </a:p>
        </p:txBody>
      </p:sp>
      <p:sp>
        <p:nvSpPr>
          <p:cNvPr id="628744" name="AutoShape 8"/>
          <p:cNvSpPr>
            <a:spLocks noChangeArrowheads="1"/>
          </p:cNvSpPr>
          <p:nvPr/>
        </p:nvSpPr>
        <p:spPr bwMode="auto">
          <a:xfrm rot="-1080504">
            <a:off x="550863" y="1992313"/>
            <a:ext cx="7481887" cy="2862262"/>
          </a:xfrm>
          <a:prstGeom prst="star32">
            <a:avLst>
              <a:gd name="adj" fmla="val 37500"/>
            </a:avLst>
          </a:prstGeom>
          <a:solidFill>
            <a:schemeClr val="accent1"/>
          </a:solidFill>
          <a:ln w="12700">
            <a:solidFill>
              <a:schemeClr val="folHlink"/>
            </a:solidFill>
            <a:miter lim="800000"/>
            <a:headEnd/>
            <a:tailEnd/>
          </a:ln>
          <a:effectLst/>
        </p:spPr>
        <p:txBody>
          <a:bodyPr anchor="ctr">
            <a:spAutoFit/>
          </a:bodyPr>
          <a:lstStyle/>
          <a:p>
            <a:pPr algn="ctr"/>
            <a:r>
              <a:rPr lang="en-US" sz="3200"/>
              <a:t>But given machine </a:t>
            </a:r>
            <a:r>
              <a:rPr lang="en-US" sz="3200" b="1" i="1"/>
              <a:t>f</a:t>
            </a:r>
            <a:r>
              <a:rPr lang="en-US" sz="3200"/>
              <a:t>, how do we define and compute 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Copyright © 2001, Andrew W. Moore</a:t>
            </a:r>
          </a:p>
        </p:txBody>
      </p:sp>
      <p:sp>
        <p:nvSpPr>
          <p:cNvPr id="603138" name="Rectangle 2"/>
          <p:cNvSpPr>
            <a:spLocks noGrp="1" noChangeArrowheads="1"/>
          </p:cNvSpPr>
          <p:nvPr>
            <p:ph type="title"/>
          </p:nvPr>
        </p:nvSpPr>
        <p:spPr/>
        <p:txBody>
          <a:bodyPr/>
          <a:lstStyle/>
          <a:p>
            <a:r>
              <a:rPr lang="en-US"/>
              <a:t>Shattering</a:t>
            </a:r>
          </a:p>
        </p:txBody>
      </p:sp>
      <p:sp>
        <p:nvSpPr>
          <p:cNvPr id="603139" name="Rectangle 3"/>
          <p:cNvSpPr>
            <a:spLocks noGrp="1" noChangeArrowheads="1"/>
          </p:cNvSpPr>
          <p:nvPr>
            <p:ph type="body" idx="1"/>
          </p:nvPr>
        </p:nvSpPr>
        <p:spPr>
          <a:xfrm>
            <a:off x="228600" y="762000"/>
            <a:ext cx="8574088" cy="2057400"/>
          </a:xfrm>
        </p:spPr>
        <p:txBody>
          <a:bodyPr/>
          <a:lstStyle/>
          <a:p>
            <a:r>
              <a:rPr lang="en-US" sz="2000"/>
              <a:t>Machine f can </a:t>
            </a:r>
            <a:r>
              <a:rPr lang="en-US" sz="2000" i="1">
                <a:solidFill>
                  <a:schemeClr val="hlink"/>
                </a:solidFill>
              </a:rPr>
              <a:t>shatter</a:t>
            </a:r>
            <a:r>
              <a:rPr lang="en-US" sz="2000"/>
              <a:t> a set of points </a:t>
            </a:r>
            <a:r>
              <a:rPr lang="en-US" sz="2000" i="1"/>
              <a:t>x</a:t>
            </a:r>
            <a:r>
              <a:rPr lang="en-US" sz="2000" i="1" baseline="-25000"/>
              <a:t>1</a:t>
            </a:r>
            <a:r>
              <a:rPr lang="en-US" sz="2000" i="1"/>
              <a:t>, x</a:t>
            </a:r>
            <a:r>
              <a:rPr lang="en-US" sz="2000" i="1" baseline="-25000"/>
              <a:t>2</a:t>
            </a:r>
            <a:r>
              <a:rPr lang="en-US" sz="2000" i="1"/>
              <a:t> .. x</a:t>
            </a:r>
            <a:r>
              <a:rPr lang="en-US" sz="2000" i="1" baseline="-25000"/>
              <a:t>r</a:t>
            </a:r>
            <a:r>
              <a:rPr lang="en-US" sz="2000"/>
              <a:t> if and only if…</a:t>
            </a:r>
          </a:p>
          <a:p>
            <a:pPr lvl="1" indent="4763">
              <a:buFontTx/>
              <a:buNone/>
            </a:pPr>
            <a:r>
              <a:rPr lang="en-US" sz="2000"/>
              <a:t>For every possible training set of the form </a:t>
            </a:r>
            <a:r>
              <a:rPr lang="en-US" sz="2000" i="1"/>
              <a:t>(x</a:t>
            </a:r>
            <a:r>
              <a:rPr lang="en-US" sz="2000" i="1" baseline="-25000"/>
              <a:t>1</a:t>
            </a:r>
            <a:r>
              <a:rPr lang="en-US" sz="2000" i="1"/>
              <a:t>,y</a:t>
            </a:r>
            <a:r>
              <a:rPr lang="en-US" sz="2000" i="1" baseline="-25000"/>
              <a:t>1</a:t>
            </a:r>
            <a:r>
              <a:rPr lang="en-US" sz="2000" i="1"/>
              <a:t>) , (x</a:t>
            </a:r>
            <a:r>
              <a:rPr lang="en-US" sz="2000" i="1" baseline="-25000"/>
              <a:t>2</a:t>
            </a:r>
            <a:r>
              <a:rPr lang="en-US" sz="2000" i="1"/>
              <a:t>,y</a:t>
            </a:r>
            <a:r>
              <a:rPr lang="en-US" sz="2000" i="1" baseline="-25000"/>
              <a:t>2</a:t>
            </a:r>
            <a:r>
              <a:rPr lang="en-US" sz="2000" i="1"/>
              <a:t>) ,… (x</a:t>
            </a:r>
            <a:r>
              <a:rPr lang="en-US" sz="2000" i="1" baseline="-25000"/>
              <a:t>r </a:t>
            </a:r>
            <a:r>
              <a:rPr lang="en-US" sz="2000" i="1"/>
              <a:t>,y</a:t>
            </a:r>
            <a:r>
              <a:rPr lang="en-US" sz="2000" i="1" baseline="-25000"/>
              <a:t>r</a:t>
            </a:r>
            <a:r>
              <a:rPr lang="en-US" sz="2000" i="1"/>
              <a:t>)</a:t>
            </a:r>
            <a:endParaRPr lang="en-US" sz="2000"/>
          </a:p>
          <a:p>
            <a:pPr lvl="1" indent="4763">
              <a:buFontTx/>
              <a:buNone/>
            </a:pPr>
            <a:r>
              <a:rPr lang="en-US" sz="2000"/>
              <a:t>      …There exists some value of </a:t>
            </a:r>
            <a:r>
              <a:rPr lang="en-US" sz="2000">
                <a:latin typeface="Symbol" pitchFamily="18" charset="2"/>
              </a:rPr>
              <a:t>a</a:t>
            </a:r>
            <a:r>
              <a:rPr lang="en-US" sz="2000"/>
              <a:t> that gets zero training error.</a:t>
            </a:r>
          </a:p>
        </p:txBody>
      </p:sp>
      <p:sp>
        <p:nvSpPr>
          <p:cNvPr id="603147" name="AutoShape 11"/>
          <p:cNvSpPr>
            <a:spLocks noChangeArrowheads="1"/>
          </p:cNvSpPr>
          <p:nvPr/>
        </p:nvSpPr>
        <p:spPr bwMode="auto">
          <a:xfrm>
            <a:off x="228600" y="2819400"/>
            <a:ext cx="3733800" cy="1447800"/>
          </a:xfrm>
          <a:prstGeom prst="wedgeRectCallout">
            <a:avLst>
              <a:gd name="adj1" fmla="val -23301"/>
              <a:gd name="adj2" fmla="val -142213"/>
            </a:avLst>
          </a:prstGeom>
          <a:solidFill>
            <a:srgbClr val="CCFFCC"/>
          </a:solidFill>
          <a:ln w="12700">
            <a:solidFill>
              <a:schemeClr val="tx1"/>
            </a:solidFill>
            <a:miter lim="800000"/>
            <a:headEnd/>
            <a:tailEnd/>
          </a:ln>
          <a:effectLst/>
        </p:spPr>
        <p:txBody>
          <a:bodyPr/>
          <a:lstStyle/>
          <a:p>
            <a:pPr algn="ctr"/>
            <a:r>
              <a:rPr lang="en-US"/>
              <a:t>There are 2</a:t>
            </a:r>
            <a:r>
              <a:rPr lang="en-US" baseline="30000"/>
              <a:t>r</a:t>
            </a:r>
            <a:r>
              <a:rPr lang="en-US"/>
              <a:t> such training sets to consider, each with a different combination of +1’s and –1’s for the y’s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p:txBody>
          <a:bodyPr/>
          <a:lstStyle/>
          <a:p>
            <a:r>
              <a:rPr lang="en-US"/>
              <a:t>Copyright © 2001, Andrew W. Moore</a:t>
            </a:r>
          </a:p>
        </p:txBody>
      </p:sp>
      <p:sp>
        <p:nvSpPr>
          <p:cNvPr id="602114" name="Rectangle 2"/>
          <p:cNvSpPr>
            <a:spLocks noGrp="1" noChangeArrowheads="1"/>
          </p:cNvSpPr>
          <p:nvPr>
            <p:ph type="title"/>
          </p:nvPr>
        </p:nvSpPr>
        <p:spPr/>
        <p:txBody>
          <a:bodyPr/>
          <a:lstStyle/>
          <a:p>
            <a:r>
              <a:rPr lang="en-US"/>
              <a:t>Shattering</a:t>
            </a:r>
          </a:p>
        </p:txBody>
      </p:sp>
      <p:sp>
        <p:nvSpPr>
          <p:cNvPr id="602115" name="Rectangle 3"/>
          <p:cNvSpPr>
            <a:spLocks noGrp="1" noChangeArrowheads="1"/>
          </p:cNvSpPr>
          <p:nvPr>
            <p:ph type="body" idx="1"/>
          </p:nvPr>
        </p:nvSpPr>
        <p:spPr>
          <a:xfrm>
            <a:off x="228600" y="762000"/>
            <a:ext cx="8574088" cy="2057400"/>
          </a:xfrm>
        </p:spPr>
        <p:txBody>
          <a:bodyPr/>
          <a:lstStyle/>
          <a:p>
            <a:r>
              <a:rPr lang="en-US" sz="2000"/>
              <a:t>Machine f can </a:t>
            </a:r>
            <a:r>
              <a:rPr lang="en-US" sz="2000" i="1">
                <a:solidFill>
                  <a:schemeClr val="hlink"/>
                </a:solidFill>
              </a:rPr>
              <a:t>shatter</a:t>
            </a:r>
            <a:r>
              <a:rPr lang="en-US" sz="2000"/>
              <a:t> a set of points </a:t>
            </a:r>
            <a:r>
              <a:rPr lang="en-US" sz="2000" i="1"/>
              <a:t>x</a:t>
            </a:r>
            <a:r>
              <a:rPr lang="en-US" sz="2000" i="1" baseline="-25000"/>
              <a:t>1</a:t>
            </a:r>
            <a:r>
              <a:rPr lang="en-US" sz="2000" i="1"/>
              <a:t>, x</a:t>
            </a:r>
            <a:r>
              <a:rPr lang="en-US" sz="2000" i="1" baseline="-25000"/>
              <a:t>2</a:t>
            </a:r>
            <a:r>
              <a:rPr lang="en-US" sz="2000" i="1"/>
              <a:t> .. X</a:t>
            </a:r>
            <a:r>
              <a:rPr lang="en-US" sz="2000" i="1" baseline="-25000"/>
              <a:t>r</a:t>
            </a:r>
            <a:r>
              <a:rPr lang="en-US" sz="2000"/>
              <a:t> if and only if…</a:t>
            </a:r>
          </a:p>
          <a:p>
            <a:pPr lvl="1" indent="4763">
              <a:buFontTx/>
              <a:buNone/>
            </a:pPr>
            <a:r>
              <a:rPr lang="en-US" sz="2000"/>
              <a:t>For every possible training set of the form </a:t>
            </a:r>
            <a:r>
              <a:rPr lang="en-US" sz="2000" i="1"/>
              <a:t>(x</a:t>
            </a:r>
            <a:r>
              <a:rPr lang="en-US" sz="2000" i="1" baseline="-25000"/>
              <a:t>1</a:t>
            </a:r>
            <a:r>
              <a:rPr lang="en-US" sz="2000" i="1"/>
              <a:t>,y</a:t>
            </a:r>
            <a:r>
              <a:rPr lang="en-US" sz="2000" i="1" baseline="-25000"/>
              <a:t>1</a:t>
            </a:r>
            <a:r>
              <a:rPr lang="en-US" sz="2000" i="1"/>
              <a:t>) , (x</a:t>
            </a:r>
            <a:r>
              <a:rPr lang="en-US" sz="2000" i="1" baseline="-25000"/>
              <a:t>2</a:t>
            </a:r>
            <a:r>
              <a:rPr lang="en-US" sz="2000" i="1"/>
              <a:t>,y</a:t>
            </a:r>
            <a:r>
              <a:rPr lang="en-US" sz="2000" i="1" baseline="-25000"/>
              <a:t>2</a:t>
            </a:r>
            <a:r>
              <a:rPr lang="en-US" sz="2000" i="1"/>
              <a:t>) ,… (x</a:t>
            </a:r>
            <a:r>
              <a:rPr lang="en-US" sz="2000" i="1" baseline="-25000"/>
              <a:t>r </a:t>
            </a:r>
            <a:r>
              <a:rPr lang="en-US" sz="2000" i="1"/>
              <a:t>,y</a:t>
            </a:r>
            <a:r>
              <a:rPr lang="en-US" sz="2000" i="1" baseline="-25000"/>
              <a:t>r</a:t>
            </a:r>
            <a:r>
              <a:rPr lang="en-US" sz="2000" i="1"/>
              <a:t>)</a:t>
            </a:r>
            <a:endParaRPr lang="en-US" sz="2000"/>
          </a:p>
          <a:p>
            <a:pPr lvl="1" indent="4763">
              <a:buFontTx/>
              <a:buNone/>
            </a:pPr>
            <a:r>
              <a:rPr lang="en-US" sz="2000"/>
              <a:t>…There exists some value of </a:t>
            </a:r>
            <a:r>
              <a:rPr lang="en-US" sz="2000">
                <a:latin typeface="Symbol" pitchFamily="18" charset="2"/>
              </a:rPr>
              <a:t>a</a:t>
            </a:r>
            <a:r>
              <a:rPr lang="en-US" sz="2000"/>
              <a:t> that gets zero training error.</a:t>
            </a:r>
          </a:p>
          <a:p>
            <a:r>
              <a:rPr lang="en-US" sz="2000"/>
              <a:t>Question: Can the following f shatter the following points?</a:t>
            </a:r>
          </a:p>
        </p:txBody>
      </p:sp>
      <p:sp>
        <p:nvSpPr>
          <p:cNvPr id="602116" name="Text Box 4"/>
          <p:cNvSpPr txBox="1">
            <a:spLocks noChangeArrowheads="1"/>
          </p:cNvSpPr>
          <p:nvPr/>
        </p:nvSpPr>
        <p:spPr bwMode="auto">
          <a:xfrm>
            <a:off x="3276600" y="3200400"/>
            <a:ext cx="3200400" cy="396875"/>
          </a:xfrm>
          <a:prstGeom prst="rect">
            <a:avLst/>
          </a:prstGeom>
          <a:noFill/>
          <a:ln w="12700">
            <a:noFill/>
            <a:miter lim="800000"/>
            <a:headEnd/>
            <a:tailEnd/>
          </a:ln>
          <a:effectLst/>
        </p:spPr>
        <p:txBody>
          <a:bodyPr>
            <a:spAutoFit/>
          </a:bodyPr>
          <a:lstStyle/>
          <a:p>
            <a:pPr algn="ctr"/>
            <a:r>
              <a:rPr lang="en-US"/>
              <a:t>f(x,</a:t>
            </a:r>
            <a:r>
              <a:rPr lang="en-US">
                <a:solidFill>
                  <a:srgbClr val="00CC00"/>
                </a:solidFill>
              </a:rPr>
              <a:t>w</a:t>
            </a:r>
            <a:r>
              <a:rPr lang="en-US"/>
              <a:t>) = sign(x.</a:t>
            </a:r>
            <a:r>
              <a:rPr lang="en-US">
                <a:solidFill>
                  <a:srgbClr val="00CC00"/>
                </a:solidFill>
              </a:rPr>
              <a:t>w</a:t>
            </a:r>
            <a:r>
              <a:rPr lang="en-US"/>
              <a:t>)</a:t>
            </a:r>
          </a:p>
        </p:txBody>
      </p:sp>
      <p:grpSp>
        <p:nvGrpSpPr>
          <p:cNvPr id="602117" name="Group 5"/>
          <p:cNvGrpSpPr>
            <a:grpSpLocks/>
          </p:cNvGrpSpPr>
          <p:nvPr/>
        </p:nvGrpSpPr>
        <p:grpSpPr bwMode="auto">
          <a:xfrm>
            <a:off x="1447800" y="2819400"/>
            <a:ext cx="1447800" cy="1219200"/>
            <a:chOff x="912" y="1776"/>
            <a:chExt cx="912" cy="768"/>
          </a:xfrm>
        </p:grpSpPr>
        <p:sp>
          <p:nvSpPr>
            <p:cNvPr id="602118" name="Line 6"/>
            <p:cNvSpPr>
              <a:spLocks noChangeShapeType="1"/>
            </p:cNvSpPr>
            <p:nvPr/>
          </p:nvSpPr>
          <p:spPr bwMode="auto">
            <a:xfrm>
              <a:off x="1392" y="1776"/>
              <a:ext cx="0" cy="768"/>
            </a:xfrm>
            <a:prstGeom prst="line">
              <a:avLst/>
            </a:prstGeom>
            <a:noFill/>
            <a:ln w="38100">
              <a:solidFill>
                <a:schemeClr val="hlink"/>
              </a:solidFill>
              <a:round/>
              <a:headEnd/>
              <a:tailEnd/>
            </a:ln>
            <a:effectLst/>
          </p:spPr>
          <p:txBody>
            <a:bodyPr anchor="ctr">
              <a:spAutoFit/>
            </a:bodyPr>
            <a:lstStyle/>
            <a:p>
              <a:endParaRPr lang="en-US"/>
            </a:p>
          </p:txBody>
        </p:sp>
        <p:sp>
          <p:nvSpPr>
            <p:cNvPr id="602119" name="Line 7"/>
            <p:cNvSpPr>
              <a:spLocks noChangeShapeType="1"/>
            </p:cNvSpPr>
            <p:nvPr/>
          </p:nvSpPr>
          <p:spPr bwMode="auto">
            <a:xfrm>
              <a:off x="912" y="2160"/>
              <a:ext cx="912" cy="0"/>
            </a:xfrm>
            <a:prstGeom prst="line">
              <a:avLst/>
            </a:prstGeom>
            <a:noFill/>
            <a:ln w="38100">
              <a:solidFill>
                <a:schemeClr val="hlink"/>
              </a:solidFill>
              <a:round/>
              <a:headEnd/>
              <a:tailEnd/>
            </a:ln>
            <a:effectLst/>
          </p:spPr>
          <p:txBody>
            <a:bodyPr anchor="ctr">
              <a:spAutoFit/>
            </a:bodyPr>
            <a:lstStyle/>
            <a:p>
              <a:endParaRPr lang="en-US"/>
            </a:p>
          </p:txBody>
        </p:sp>
        <p:sp>
          <p:nvSpPr>
            <p:cNvPr id="602120" name="Oval 8"/>
            <p:cNvSpPr>
              <a:spLocks noChangeAspect="1" noChangeArrowheads="1"/>
            </p:cNvSpPr>
            <p:nvPr/>
          </p:nvSpPr>
          <p:spPr bwMode="auto">
            <a:xfrm>
              <a:off x="1574" y="2050"/>
              <a:ext cx="38" cy="3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02121" name="Oval 9"/>
            <p:cNvSpPr>
              <a:spLocks noChangeAspect="1" noChangeArrowheads="1"/>
            </p:cNvSpPr>
            <p:nvPr/>
          </p:nvSpPr>
          <p:spPr bwMode="auto">
            <a:xfrm rot="-1118274">
              <a:off x="1488" y="1872"/>
              <a:ext cx="38" cy="32"/>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02122" name="Line 10"/>
            <p:cNvSpPr>
              <a:spLocks noChangeShapeType="1"/>
            </p:cNvSpPr>
            <p:nvPr/>
          </p:nvSpPr>
          <p:spPr bwMode="auto">
            <a:xfrm flipV="1">
              <a:off x="1104" y="1776"/>
              <a:ext cx="576" cy="768"/>
            </a:xfrm>
            <a:prstGeom prst="line">
              <a:avLst/>
            </a:prstGeom>
            <a:noFill/>
            <a:ln w="12700">
              <a:solidFill>
                <a:schemeClr val="tx1"/>
              </a:solidFill>
              <a:round/>
              <a:headEnd/>
              <a:tailEnd/>
            </a:ln>
            <a:effectLst/>
          </p:spPr>
          <p:txBody>
            <a:bodyPr anchor="ctr">
              <a:spAutoFit/>
            </a:bodyPr>
            <a:lstStyle/>
            <a:p>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ooter Placeholder 3"/>
          <p:cNvSpPr>
            <a:spLocks noGrp="1"/>
          </p:cNvSpPr>
          <p:nvPr>
            <p:ph type="ftr" sz="quarter" idx="10"/>
          </p:nvPr>
        </p:nvSpPr>
        <p:spPr/>
        <p:txBody>
          <a:bodyPr/>
          <a:lstStyle/>
          <a:p>
            <a:r>
              <a:rPr lang="en-US"/>
              <a:t>Copyright © 2001, Andrew W. Moore</a:t>
            </a:r>
          </a:p>
        </p:txBody>
      </p:sp>
      <p:sp>
        <p:nvSpPr>
          <p:cNvPr id="607234" name="Rectangle 2"/>
          <p:cNvSpPr>
            <a:spLocks noGrp="1" noChangeArrowheads="1"/>
          </p:cNvSpPr>
          <p:nvPr>
            <p:ph type="title"/>
          </p:nvPr>
        </p:nvSpPr>
        <p:spPr/>
        <p:txBody>
          <a:bodyPr/>
          <a:lstStyle/>
          <a:p>
            <a:r>
              <a:rPr lang="en-US"/>
              <a:t>Shattering</a:t>
            </a:r>
          </a:p>
        </p:txBody>
      </p:sp>
      <p:sp>
        <p:nvSpPr>
          <p:cNvPr id="607235" name="Rectangle 3"/>
          <p:cNvSpPr>
            <a:spLocks noGrp="1" noChangeArrowheads="1"/>
          </p:cNvSpPr>
          <p:nvPr>
            <p:ph type="body" idx="1"/>
          </p:nvPr>
        </p:nvSpPr>
        <p:spPr>
          <a:xfrm>
            <a:off x="228600" y="762000"/>
            <a:ext cx="8574088" cy="2057400"/>
          </a:xfrm>
        </p:spPr>
        <p:txBody>
          <a:bodyPr/>
          <a:lstStyle/>
          <a:p>
            <a:r>
              <a:rPr lang="en-US" sz="2000"/>
              <a:t>Machine f can </a:t>
            </a:r>
            <a:r>
              <a:rPr lang="en-US" sz="2000" i="1">
                <a:solidFill>
                  <a:schemeClr val="hlink"/>
                </a:solidFill>
              </a:rPr>
              <a:t>shatter</a:t>
            </a:r>
            <a:r>
              <a:rPr lang="en-US" sz="2000"/>
              <a:t> a set of points </a:t>
            </a:r>
            <a:r>
              <a:rPr lang="en-US" sz="2000" i="1"/>
              <a:t>x</a:t>
            </a:r>
            <a:r>
              <a:rPr lang="en-US" sz="2000" i="1" baseline="-25000"/>
              <a:t>1</a:t>
            </a:r>
            <a:r>
              <a:rPr lang="en-US" sz="2000" i="1"/>
              <a:t>, x</a:t>
            </a:r>
            <a:r>
              <a:rPr lang="en-US" sz="2000" i="1" baseline="-25000"/>
              <a:t>2</a:t>
            </a:r>
            <a:r>
              <a:rPr lang="en-US" sz="2000" i="1"/>
              <a:t> .. X</a:t>
            </a:r>
            <a:r>
              <a:rPr lang="en-US" sz="2000" i="1" baseline="-25000"/>
              <a:t>r</a:t>
            </a:r>
            <a:r>
              <a:rPr lang="en-US" sz="2000"/>
              <a:t> if and only if…</a:t>
            </a:r>
          </a:p>
          <a:p>
            <a:pPr lvl="1" indent="4763">
              <a:buFontTx/>
              <a:buNone/>
            </a:pPr>
            <a:r>
              <a:rPr lang="en-US" sz="2000"/>
              <a:t>For every possible training set of the form </a:t>
            </a:r>
            <a:r>
              <a:rPr lang="en-US" sz="2000" i="1"/>
              <a:t>(x</a:t>
            </a:r>
            <a:r>
              <a:rPr lang="en-US" sz="2000" i="1" baseline="-25000"/>
              <a:t>1</a:t>
            </a:r>
            <a:r>
              <a:rPr lang="en-US" sz="2000" i="1"/>
              <a:t>,y</a:t>
            </a:r>
            <a:r>
              <a:rPr lang="en-US" sz="2000" i="1" baseline="-25000"/>
              <a:t>1</a:t>
            </a:r>
            <a:r>
              <a:rPr lang="en-US" sz="2000" i="1"/>
              <a:t>) , (x</a:t>
            </a:r>
            <a:r>
              <a:rPr lang="en-US" sz="2000" i="1" baseline="-25000"/>
              <a:t>2</a:t>
            </a:r>
            <a:r>
              <a:rPr lang="en-US" sz="2000" i="1"/>
              <a:t>,y</a:t>
            </a:r>
            <a:r>
              <a:rPr lang="en-US" sz="2000" i="1" baseline="-25000"/>
              <a:t>2</a:t>
            </a:r>
            <a:r>
              <a:rPr lang="en-US" sz="2000" i="1"/>
              <a:t>) ,… (x</a:t>
            </a:r>
            <a:r>
              <a:rPr lang="en-US" sz="2000" i="1" baseline="-25000"/>
              <a:t>r </a:t>
            </a:r>
            <a:r>
              <a:rPr lang="en-US" sz="2000" i="1"/>
              <a:t>,y</a:t>
            </a:r>
            <a:r>
              <a:rPr lang="en-US" sz="2000" i="1" baseline="-25000"/>
              <a:t>r</a:t>
            </a:r>
            <a:r>
              <a:rPr lang="en-US" sz="2000" i="1"/>
              <a:t>)</a:t>
            </a:r>
            <a:endParaRPr lang="en-US" sz="2000"/>
          </a:p>
          <a:p>
            <a:pPr lvl="1" indent="4763">
              <a:buFontTx/>
              <a:buNone/>
            </a:pPr>
            <a:r>
              <a:rPr lang="en-US" sz="2000"/>
              <a:t>…There exists some value of </a:t>
            </a:r>
            <a:r>
              <a:rPr lang="en-US" sz="2000">
                <a:latin typeface="Symbol" pitchFamily="18" charset="2"/>
              </a:rPr>
              <a:t>a</a:t>
            </a:r>
            <a:r>
              <a:rPr lang="en-US" sz="2000"/>
              <a:t> that gets zero training error.</a:t>
            </a:r>
          </a:p>
          <a:p>
            <a:r>
              <a:rPr lang="en-US" sz="2000"/>
              <a:t>Question: Can the following f shatter the following points?</a:t>
            </a:r>
          </a:p>
        </p:txBody>
      </p:sp>
      <p:sp>
        <p:nvSpPr>
          <p:cNvPr id="607236" name="Text Box 4"/>
          <p:cNvSpPr txBox="1">
            <a:spLocks noChangeArrowheads="1"/>
          </p:cNvSpPr>
          <p:nvPr/>
        </p:nvSpPr>
        <p:spPr bwMode="auto">
          <a:xfrm>
            <a:off x="3276600" y="3200400"/>
            <a:ext cx="3200400" cy="396875"/>
          </a:xfrm>
          <a:prstGeom prst="rect">
            <a:avLst/>
          </a:prstGeom>
          <a:noFill/>
          <a:ln w="12700">
            <a:noFill/>
            <a:miter lim="800000"/>
            <a:headEnd/>
            <a:tailEnd/>
          </a:ln>
          <a:effectLst/>
        </p:spPr>
        <p:txBody>
          <a:bodyPr>
            <a:spAutoFit/>
          </a:bodyPr>
          <a:lstStyle/>
          <a:p>
            <a:pPr algn="ctr"/>
            <a:r>
              <a:rPr lang="en-US"/>
              <a:t>f(x,</a:t>
            </a:r>
            <a:r>
              <a:rPr lang="en-US">
                <a:solidFill>
                  <a:srgbClr val="00CC00"/>
                </a:solidFill>
              </a:rPr>
              <a:t>w</a:t>
            </a:r>
            <a:r>
              <a:rPr lang="en-US"/>
              <a:t>) = sign(x.</a:t>
            </a:r>
            <a:r>
              <a:rPr lang="en-US">
                <a:solidFill>
                  <a:srgbClr val="00CC00"/>
                </a:solidFill>
              </a:rPr>
              <a:t>w</a:t>
            </a:r>
            <a:r>
              <a:rPr lang="en-US"/>
              <a:t>)</a:t>
            </a:r>
          </a:p>
        </p:txBody>
      </p:sp>
      <p:grpSp>
        <p:nvGrpSpPr>
          <p:cNvPr id="607237" name="Group 5"/>
          <p:cNvGrpSpPr>
            <a:grpSpLocks/>
          </p:cNvGrpSpPr>
          <p:nvPr/>
        </p:nvGrpSpPr>
        <p:grpSpPr bwMode="auto">
          <a:xfrm>
            <a:off x="1447800" y="2819400"/>
            <a:ext cx="1447800" cy="1219200"/>
            <a:chOff x="912" y="1776"/>
            <a:chExt cx="912" cy="768"/>
          </a:xfrm>
        </p:grpSpPr>
        <p:sp>
          <p:nvSpPr>
            <p:cNvPr id="607238" name="Line 6"/>
            <p:cNvSpPr>
              <a:spLocks noChangeShapeType="1"/>
            </p:cNvSpPr>
            <p:nvPr/>
          </p:nvSpPr>
          <p:spPr bwMode="auto">
            <a:xfrm>
              <a:off x="1392" y="1776"/>
              <a:ext cx="0" cy="768"/>
            </a:xfrm>
            <a:prstGeom prst="line">
              <a:avLst/>
            </a:prstGeom>
            <a:noFill/>
            <a:ln w="38100">
              <a:solidFill>
                <a:schemeClr val="hlink"/>
              </a:solidFill>
              <a:round/>
              <a:headEnd/>
              <a:tailEnd/>
            </a:ln>
            <a:effectLst/>
          </p:spPr>
          <p:txBody>
            <a:bodyPr anchor="ctr">
              <a:spAutoFit/>
            </a:bodyPr>
            <a:lstStyle/>
            <a:p>
              <a:endParaRPr lang="en-US"/>
            </a:p>
          </p:txBody>
        </p:sp>
        <p:sp>
          <p:nvSpPr>
            <p:cNvPr id="607239" name="Line 7"/>
            <p:cNvSpPr>
              <a:spLocks noChangeShapeType="1"/>
            </p:cNvSpPr>
            <p:nvPr/>
          </p:nvSpPr>
          <p:spPr bwMode="auto">
            <a:xfrm>
              <a:off x="912" y="2160"/>
              <a:ext cx="912" cy="0"/>
            </a:xfrm>
            <a:prstGeom prst="line">
              <a:avLst/>
            </a:prstGeom>
            <a:noFill/>
            <a:ln w="38100">
              <a:solidFill>
                <a:schemeClr val="hlink"/>
              </a:solidFill>
              <a:round/>
              <a:headEnd/>
              <a:tailEnd/>
            </a:ln>
            <a:effectLst/>
          </p:spPr>
          <p:txBody>
            <a:bodyPr anchor="ctr">
              <a:spAutoFit/>
            </a:bodyPr>
            <a:lstStyle/>
            <a:p>
              <a:endParaRPr lang="en-US"/>
            </a:p>
          </p:txBody>
        </p:sp>
        <p:sp>
          <p:nvSpPr>
            <p:cNvPr id="607240" name="Oval 8"/>
            <p:cNvSpPr>
              <a:spLocks noChangeAspect="1" noChangeArrowheads="1"/>
            </p:cNvSpPr>
            <p:nvPr/>
          </p:nvSpPr>
          <p:spPr bwMode="auto">
            <a:xfrm>
              <a:off x="1574" y="2050"/>
              <a:ext cx="38" cy="3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07241" name="Oval 9"/>
            <p:cNvSpPr>
              <a:spLocks noChangeAspect="1" noChangeArrowheads="1"/>
            </p:cNvSpPr>
            <p:nvPr/>
          </p:nvSpPr>
          <p:spPr bwMode="auto">
            <a:xfrm rot="-1118274">
              <a:off x="1488" y="1872"/>
              <a:ext cx="38" cy="32"/>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07242" name="Line 10"/>
            <p:cNvSpPr>
              <a:spLocks noChangeShapeType="1"/>
            </p:cNvSpPr>
            <p:nvPr/>
          </p:nvSpPr>
          <p:spPr bwMode="auto">
            <a:xfrm flipV="1">
              <a:off x="1104" y="1776"/>
              <a:ext cx="576" cy="768"/>
            </a:xfrm>
            <a:prstGeom prst="line">
              <a:avLst/>
            </a:prstGeom>
            <a:noFill/>
            <a:ln w="12700">
              <a:solidFill>
                <a:schemeClr val="tx1"/>
              </a:solidFill>
              <a:round/>
              <a:headEnd/>
              <a:tailEnd/>
            </a:ln>
            <a:effectLst/>
          </p:spPr>
          <p:txBody>
            <a:bodyPr anchor="ctr">
              <a:spAutoFit/>
            </a:bodyPr>
            <a:lstStyle/>
            <a:p>
              <a:endParaRPr lang="en-US"/>
            </a:p>
          </p:txBody>
        </p:sp>
      </p:grpSp>
      <p:sp>
        <p:nvSpPr>
          <p:cNvPr id="607243" name="Rectangle 11"/>
          <p:cNvSpPr>
            <a:spLocks noChangeArrowheads="1"/>
          </p:cNvSpPr>
          <p:nvPr/>
        </p:nvSpPr>
        <p:spPr bwMode="auto">
          <a:xfrm>
            <a:off x="304800" y="3886200"/>
            <a:ext cx="8574088" cy="838200"/>
          </a:xfrm>
          <a:prstGeom prst="rect">
            <a:avLst/>
          </a:prstGeom>
          <a:noFill/>
          <a:ln w="9525">
            <a:noFill/>
            <a:miter lim="800000"/>
            <a:headEnd/>
            <a:tailEnd/>
          </a:ln>
          <a:effectLst/>
        </p:spPr>
        <p:txBody>
          <a:bodyPr/>
          <a:lstStyle/>
          <a:p>
            <a:pPr marL="342900" indent="-342900">
              <a:spcBef>
                <a:spcPct val="20000"/>
              </a:spcBef>
              <a:buFontTx/>
              <a:buChar char="•"/>
            </a:pPr>
            <a:r>
              <a:rPr lang="en-US"/>
              <a:t>Answer: No problem. There are four training sets to consider</a:t>
            </a:r>
          </a:p>
        </p:txBody>
      </p:sp>
      <p:sp>
        <p:nvSpPr>
          <p:cNvPr id="607244" name="Line 12"/>
          <p:cNvSpPr>
            <a:spLocks noChangeShapeType="1"/>
          </p:cNvSpPr>
          <p:nvPr/>
        </p:nvSpPr>
        <p:spPr bwMode="auto">
          <a:xfrm>
            <a:off x="6705600" y="4724400"/>
            <a:ext cx="0" cy="1219200"/>
          </a:xfrm>
          <a:prstGeom prst="line">
            <a:avLst/>
          </a:prstGeom>
          <a:noFill/>
          <a:ln w="38100">
            <a:solidFill>
              <a:schemeClr val="hlink"/>
            </a:solidFill>
            <a:round/>
            <a:headEnd/>
            <a:tailEnd/>
          </a:ln>
          <a:effectLst/>
        </p:spPr>
        <p:txBody>
          <a:bodyPr anchor="ctr">
            <a:spAutoFit/>
          </a:bodyPr>
          <a:lstStyle/>
          <a:p>
            <a:endParaRPr lang="en-US"/>
          </a:p>
        </p:txBody>
      </p:sp>
      <p:sp>
        <p:nvSpPr>
          <p:cNvPr id="607245" name="Line 13"/>
          <p:cNvSpPr>
            <a:spLocks noChangeShapeType="1"/>
          </p:cNvSpPr>
          <p:nvPr/>
        </p:nvSpPr>
        <p:spPr bwMode="auto">
          <a:xfrm>
            <a:off x="5943600" y="5334000"/>
            <a:ext cx="1447800" cy="0"/>
          </a:xfrm>
          <a:prstGeom prst="line">
            <a:avLst/>
          </a:prstGeom>
          <a:noFill/>
          <a:ln w="38100">
            <a:solidFill>
              <a:schemeClr val="hlink"/>
            </a:solidFill>
            <a:round/>
            <a:headEnd/>
            <a:tailEnd/>
          </a:ln>
          <a:effectLst/>
        </p:spPr>
        <p:txBody>
          <a:bodyPr anchor="ctr">
            <a:spAutoFit/>
          </a:bodyPr>
          <a:lstStyle/>
          <a:p>
            <a:endParaRPr lang="en-US"/>
          </a:p>
        </p:txBody>
      </p:sp>
      <p:sp>
        <p:nvSpPr>
          <p:cNvPr id="607246" name="Oval 14"/>
          <p:cNvSpPr>
            <a:spLocks noChangeAspect="1" noChangeArrowheads="1"/>
          </p:cNvSpPr>
          <p:nvPr/>
        </p:nvSpPr>
        <p:spPr bwMode="auto">
          <a:xfrm>
            <a:off x="6994525" y="5159375"/>
            <a:ext cx="60325"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07247" name="Oval 15"/>
          <p:cNvSpPr>
            <a:spLocks noChangeAspect="1" noChangeArrowheads="1"/>
          </p:cNvSpPr>
          <p:nvPr/>
        </p:nvSpPr>
        <p:spPr bwMode="auto">
          <a:xfrm rot="-1118274">
            <a:off x="6858000" y="4876800"/>
            <a:ext cx="60325"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07248" name="Line 16"/>
          <p:cNvSpPr>
            <a:spLocks noChangeShapeType="1"/>
          </p:cNvSpPr>
          <p:nvPr/>
        </p:nvSpPr>
        <p:spPr bwMode="auto">
          <a:xfrm flipV="1">
            <a:off x="5715000" y="5334000"/>
            <a:ext cx="1752600" cy="0"/>
          </a:xfrm>
          <a:prstGeom prst="line">
            <a:avLst/>
          </a:prstGeom>
          <a:noFill/>
          <a:ln w="12700">
            <a:solidFill>
              <a:schemeClr val="tx1"/>
            </a:solidFill>
            <a:round/>
            <a:headEnd/>
            <a:tailEnd/>
          </a:ln>
          <a:effectLst/>
        </p:spPr>
        <p:txBody>
          <a:bodyPr anchor="ctr">
            <a:spAutoFit/>
          </a:bodyPr>
          <a:lstStyle/>
          <a:p>
            <a:endParaRPr lang="en-US"/>
          </a:p>
        </p:txBody>
      </p:sp>
      <p:sp>
        <p:nvSpPr>
          <p:cNvPr id="607249" name="Line 17"/>
          <p:cNvSpPr>
            <a:spLocks noChangeShapeType="1"/>
          </p:cNvSpPr>
          <p:nvPr/>
        </p:nvSpPr>
        <p:spPr bwMode="auto">
          <a:xfrm>
            <a:off x="4953000" y="4724400"/>
            <a:ext cx="0" cy="1219200"/>
          </a:xfrm>
          <a:prstGeom prst="line">
            <a:avLst/>
          </a:prstGeom>
          <a:noFill/>
          <a:ln w="38100">
            <a:solidFill>
              <a:schemeClr val="hlink"/>
            </a:solidFill>
            <a:round/>
            <a:headEnd/>
            <a:tailEnd/>
          </a:ln>
          <a:effectLst/>
        </p:spPr>
        <p:txBody>
          <a:bodyPr anchor="ctr">
            <a:spAutoFit/>
          </a:bodyPr>
          <a:lstStyle/>
          <a:p>
            <a:endParaRPr lang="en-US"/>
          </a:p>
        </p:txBody>
      </p:sp>
      <p:sp>
        <p:nvSpPr>
          <p:cNvPr id="607250" name="Line 18"/>
          <p:cNvSpPr>
            <a:spLocks noChangeShapeType="1"/>
          </p:cNvSpPr>
          <p:nvPr/>
        </p:nvSpPr>
        <p:spPr bwMode="auto">
          <a:xfrm>
            <a:off x="4191000" y="5334000"/>
            <a:ext cx="1447800" cy="0"/>
          </a:xfrm>
          <a:prstGeom prst="line">
            <a:avLst/>
          </a:prstGeom>
          <a:noFill/>
          <a:ln w="38100">
            <a:solidFill>
              <a:schemeClr val="hlink"/>
            </a:solidFill>
            <a:round/>
            <a:headEnd/>
            <a:tailEnd/>
          </a:ln>
          <a:effectLst/>
        </p:spPr>
        <p:txBody>
          <a:bodyPr anchor="ctr">
            <a:spAutoFit/>
          </a:bodyPr>
          <a:lstStyle/>
          <a:p>
            <a:endParaRPr lang="en-US"/>
          </a:p>
        </p:txBody>
      </p:sp>
      <p:sp>
        <p:nvSpPr>
          <p:cNvPr id="607251" name="Oval 19"/>
          <p:cNvSpPr>
            <a:spLocks noChangeAspect="1" noChangeArrowheads="1"/>
          </p:cNvSpPr>
          <p:nvPr/>
        </p:nvSpPr>
        <p:spPr bwMode="auto">
          <a:xfrm>
            <a:off x="5241925" y="5159375"/>
            <a:ext cx="60325" cy="47625"/>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607252" name="Oval 20"/>
          <p:cNvSpPr>
            <a:spLocks noChangeAspect="1" noChangeArrowheads="1"/>
          </p:cNvSpPr>
          <p:nvPr/>
        </p:nvSpPr>
        <p:spPr bwMode="auto">
          <a:xfrm rot="-1118274">
            <a:off x="5105400" y="4876800"/>
            <a:ext cx="60325"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07253" name="Line 21"/>
          <p:cNvSpPr>
            <a:spLocks noChangeShapeType="1"/>
          </p:cNvSpPr>
          <p:nvPr/>
        </p:nvSpPr>
        <p:spPr bwMode="auto">
          <a:xfrm flipV="1">
            <a:off x="4495800" y="4724400"/>
            <a:ext cx="914400" cy="1219200"/>
          </a:xfrm>
          <a:prstGeom prst="line">
            <a:avLst/>
          </a:prstGeom>
          <a:noFill/>
          <a:ln w="12700">
            <a:solidFill>
              <a:schemeClr val="tx1"/>
            </a:solidFill>
            <a:round/>
            <a:headEnd/>
            <a:tailEnd/>
          </a:ln>
          <a:effectLst/>
        </p:spPr>
        <p:txBody>
          <a:bodyPr anchor="ctr">
            <a:spAutoFit/>
          </a:bodyPr>
          <a:lstStyle/>
          <a:p>
            <a:endParaRPr lang="en-US"/>
          </a:p>
        </p:txBody>
      </p:sp>
      <p:sp>
        <p:nvSpPr>
          <p:cNvPr id="607254" name="Line 22"/>
          <p:cNvSpPr>
            <a:spLocks noChangeShapeType="1"/>
          </p:cNvSpPr>
          <p:nvPr/>
        </p:nvSpPr>
        <p:spPr bwMode="auto">
          <a:xfrm>
            <a:off x="3048000" y="4724400"/>
            <a:ext cx="0" cy="1219200"/>
          </a:xfrm>
          <a:prstGeom prst="line">
            <a:avLst/>
          </a:prstGeom>
          <a:noFill/>
          <a:ln w="38100">
            <a:solidFill>
              <a:schemeClr val="hlink"/>
            </a:solidFill>
            <a:round/>
            <a:headEnd/>
            <a:tailEnd/>
          </a:ln>
          <a:effectLst/>
        </p:spPr>
        <p:txBody>
          <a:bodyPr anchor="ctr">
            <a:spAutoFit/>
          </a:bodyPr>
          <a:lstStyle/>
          <a:p>
            <a:endParaRPr lang="en-US"/>
          </a:p>
        </p:txBody>
      </p:sp>
      <p:sp>
        <p:nvSpPr>
          <p:cNvPr id="607255" name="Line 23"/>
          <p:cNvSpPr>
            <a:spLocks noChangeShapeType="1"/>
          </p:cNvSpPr>
          <p:nvPr/>
        </p:nvSpPr>
        <p:spPr bwMode="auto">
          <a:xfrm>
            <a:off x="2286000" y="5334000"/>
            <a:ext cx="1447800" cy="0"/>
          </a:xfrm>
          <a:prstGeom prst="line">
            <a:avLst/>
          </a:prstGeom>
          <a:noFill/>
          <a:ln w="38100">
            <a:solidFill>
              <a:schemeClr val="hlink"/>
            </a:solidFill>
            <a:round/>
            <a:headEnd/>
            <a:tailEnd/>
          </a:ln>
          <a:effectLst/>
        </p:spPr>
        <p:txBody>
          <a:bodyPr anchor="ctr">
            <a:spAutoFit/>
          </a:bodyPr>
          <a:lstStyle/>
          <a:p>
            <a:endParaRPr lang="en-US"/>
          </a:p>
        </p:txBody>
      </p:sp>
      <p:sp>
        <p:nvSpPr>
          <p:cNvPr id="607256" name="Oval 24"/>
          <p:cNvSpPr>
            <a:spLocks noChangeAspect="1" noChangeArrowheads="1"/>
          </p:cNvSpPr>
          <p:nvPr/>
        </p:nvSpPr>
        <p:spPr bwMode="auto">
          <a:xfrm>
            <a:off x="3336925" y="5159375"/>
            <a:ext cx="60325"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07257" name="Oval 25"/>
          <p:cNvSpPr>
            <a:spLocks noChangeAspect="1" noChangeArrowheads="1"/>
          </p:cNvSpPr>
          <p:nvPr/>
        </p:nvSpPr>
        <p:spPr bwMode="auto">
          <a:xfrm rot="-1118274">
            <a:off x="3200400" y="4876800"/>
            <a:ext cx="60325" cy="50800"/>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607258" name="Line 26"/>
          <p:cNvSpPr>
            <a:spLocks noChangeShapeType="1"/>
          </p:cNvSpPr>
          <p:nvPr/>
        </p:nvSpPr>
        <p:spPr bwMode="auto">
          <a:xfrm flipV="1">
            <a:off x="2590800" y="4724400"/>
            <a:ext cx="914400" cy="1219200"/>
          </a:xfrm>
          <a:prstGeom prst="line">
            <a:avLst/>
          </a:prstGeom>
          <a:noFill/>
          <a:ln w="12700">
            <a:solidFill>
              <a:schemeClr val="tx1"/>
            </a:solidFill>
            <a:round/>
            <a:headEnd/>
            <a:tailEnd/>
          </a:ln>
          <a:effectLst/>
        </p:spPr>
        <p:txBody>
          <a:bodyPr anchor="ctr">
            <a:spAutoFit/>
          </a:bodyPr>
          <a:lstStyle/>
          <a:p>
            <a:endParaRPr lang="en-US"/>
          </a:p>
        </p:txBody>
      </p:sp>
      <p:sp>
        <p:nvSpPr>
          <p:cNvPr id="607259" name="Line 27"/>
          <p:cNvSpPr>
            <a:spLocks noChangeShapeType="1"/>
          </p:cNvSpPr>
          <p:nvPr/>
        </p:nvSpPr>
        <p:spPr bwMode="auto">
          <a:xfrm>
            <a:off x="1143000" y="4724400"/>
            <a:ext cx="0" cy="1219200"/>
          </a:xfrm>
          <a:prstGeom prst="line">
            <a:avLst/>
          </a:prstGeom>
          <a:noFill/>
          <a:ln w="38100">
            <a:solidFill>
              <a:schemeClr val="hlink"/>
            </a:solidFill>
            <a:round/>
            <a:headEnd/>
            <a:tailEnd/>
          </a:ln>
          <a:effectLst/>
        </p:spPr>
        <p:txBody>
          <a:bodyPr anchor="ctr">
            <a:spAutoFit/>
          </a:bodyPr>
          <a:lstStyle/>
          <a:p>
            <a:endParaRPr lang="en-US"/>
          </a:p>
        </p:txBody>
      </p:sp>
      <p:sp>
        <p:nvSpPr>
          <p:cNvPr id="607260" name="Line 28"/>
          <p:cNvSpPr>
            <a:spLocks noChangeShapeType="1"/>
          </p:cNvSpPr>
          <p:nvPr/>
        </p:nvSpPr>
        <p:spPr bwMode="auto">
          <a:xfrm>
            <a:off x="381000" y="5334000"/>
            <a:ext cx="1447800" cy="0"/>
          </a:xfrm>
          <a:prstGeom prst="line">
            <a:avLst/>
          </a:prstGeom>
          <a:noFill/>
          <a:ln w="38100">
            <a:solidFill>
              <a:schemeClr val="hlink"/>
            </a:solidFill>
            <a:round/>
            <a:headEnd/>
            <a:tailEnd/>
          </a:ln>
          <a:effectLst/>
        </p:spPr>
        <p:txBody>
          <a:bodyPr anchor="ctr">
            <a:spAutoFit/>
          </a:bodyPr>
          <a:lstStyle/>
          <a:p>
            <a:endParaRPr lang="en-US"/>
          </a:p>
        </p:txBody>
      </p:sp>
      <p:sp>
        <p:nvSpPr>
          <p:cNvPr id="607261" name="Oval 29"/>
          <p:cNvSpPr>
            <a:spLocks noChangeAspect="1" noChangeArrowheads="1"/>
          </p:cNvSpPr>
          <p:nvPr/>
        </p:nvSpPr>
        <p:spPr bwMode="auto">
          <a:xfrm>
            <a:off x="1431925" y="5159375"/>
            <a:ext cx="60325" cy="47625"/>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607262" name="Oval 30"/>
          <p:cNvSpPr>
            <a:spLocks noChangeAspect="1" noChangeArrowheads="1"/>
          </p:cNvSpPr>
          <p:nvPr/>
        </p:nvSpPr>
        <p:spPr bwMode="auto">
          <a:xfrm rot="-1118274">
            <a:off x="1295400" y="4876800"/>
            <a:ext cx="60325" cy="50800"/>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607263" name="Line 31"/>
          <p:cNvSpPr>
            <a:spLocks noChangeShapeType="1"/>
          </p:cNvSpPr>
          <p:nvPr/>
        </p:nvSpPr>
        <p:spPr bwMode="auto">
          <a:xfrm flipV="1">
            <a:off x="228600" y="5334000"/>
            <a:ext cx="1676400" cy="0"/>
          </a:xfrm>
          <a:prstGeom prst="line">
            <a:avLst/>
          </a:prstGeom>
          <a:noFill/>
          <a:ln w="12700">
            <a:solidFill>
              <a:schemeClr val="tx1"/>
            </a:solidFill>
            <a:round/>
            <a:headEnd/>
            <a:tailEnd/>
          </a:ln>
          <a:effectLst/>
        </p:spPr>
        <p:txBody>
          <a:bodyPr anchor="ctr">
            <a:spAutoFit/>
          </a:bodyPr>
          <a:lstStyle/>
          <a:p>
            <a:endParaRPr lang="en-US"/>
          </a:p>
        </p:txBody>
      </p:sp>
      <p:sp>
        <p:nvSpPr>
          <p:cNvPr id="607264" name="Text Box 32"/>
          <p:cNvSpPr txBox="1">
            <a:spLocks noChangeArrowheads="1"/>
          </p:cNvSpPr>
          <p:nvPr/>
        </p:nvSpPr>
        <p:spPr bwMode="auto">
          <a:xfrm>
            <a:off x="533400" y="5943600"/>
            <a:ext cx="1143000" cy="396875"/>
          </a:xfrm>
          <a:prstGeom prst="rect">
            <a:avLst/>
          </a:prstGeom>
          <a:noFill/>
          <a:ln w="12700">
            <a:noFill/>
            <a:miter lim="800000"/>
            <a:headEnd/>
            <a:tailEnd/>
          </a:ln>
          <a:effectLst/>
        </p:spPr>
        <p:txBody>
          <a:bodyPr>
            <a:spAutoFit/>
          </a:bodyPr>
          <a:lstStyle/>
          <a:p>
            <a:r>
              <a:rPr lang="en-US"/>
              <a:t>w=(0,1)</a:t>
            </a:r>
          </a:p>
        </p:txBody>
      </p:sp>
      <p:sp>
        <p:nvSpPr>
          <p:cNvPr id="607265" name="Text Box 33"/>
          <p:cNvSpPr txBox="1">
            <a:spLocks noChangeArrowheads="1"/>
          </p:cNvSpPr>
          <p:nvPr/>
        </p:nvSpPr>
        <p:spPr bwMode="auto">
          <a:xfrm>
            <a:off x="6096000" y="5943600"/>
            <a:ext cx="1600200" cy="396875"/>
          </a:xfrm>
          <a:prstGeom prst="rect">
            <a:avLst/>
          </a:prstGeom>
          <a:noFill/>
          <a:ln w="12700">
            <a:noFill/>
            <a:miter lim="800000"/>
            <a:headEnd/>
            <a:tailEnd/>
          </a:ln>
          <a:effectLst/>
        </p:spPr>
        <p:txBody>
          <a:bodyPr>
            <a:spAutoFit/>
          </a:bodyPr>
          <a:lstStyle/>
          <a:p>
            <a:r>
              <a:rPr lang="en-US"/>
              <a:t>w=(0,-1)</a:t>
            </a:r>
          </a:p>
        </p:txBody>
      </p:sp>
      <p:sp>
        <p:nvSpPr>
          <p:cNvPr id="607266" name="Text Box 34"/>
          <p:cNvSpPr txBox="1">
            <a:spLocks noChangeArrowheads="1"/>
          </p:cNvSpPr>
          <p:nvPr/>
        </p:nvSpPr>
        <p:spPr bwMode="auto">
          <a:xfrm>
            <a:off x="4343400" y="5943600"/>
            <a:ext cx="1371600" cy="396875"/>
          </a:xfrm>
          <a:prstGeom prst="rect">
            <a:avLst/>
          </a:prstGeom>
          <a:noFill/>
          <a:ln w="12700">
            <a:noFill/>
            <a:miter lim="800000"/>
            <a:headEnd/>
            <a:tailEnd/>
          </a:ln>
          <a:effectLst/>
        </p:spPr>
        <p:txBody>
          <a:bodyPr>
            <a:spAutoFit/>
          </a:bodyPr>
          <a:lstStyle/>
          <a:p>
            <a:r>
              <a:rPr lang="en-US"/>
              <a:t>w=(2,-3)</a:t>
            </a:r>
          </a:p>
        </p:txBody>
      </p:sp>
      <p:sp>
        <p:nvSpPr>
          <p:cNvPr id="607267" name="Text Box 35"/>
          <p:cNvSpPr txBox="1">
            <a:spLocks noChangeArrowheads="1"/>
          </p:cNvSpPr>
          <p:nvPr/>
        </p:nvSpPr>
        <p:spPr bwMode="auto">
          <a:xfrm>
            <a:off x="2438400" y="5943600"/>
            <a:ext cx="1295400" cy="396875"/>
          </a:xfrm>
          <a:prstGeom prst="rect">
            <a:avLst/>
          </a:prstGeom>
          <a:noFill/>
          <a:ln w="12700">
            <a:noFill/>
            <a:miter lim="800000"/>
            <a:headEnd/>
            <a:tailEnd/>
          </a:ln>
          <a:effectLst/>
        </p:spPr>
        <p:txBody>
          <a:bodyPr>
            <a:spAutoFit/>
          </a:bodyPr>
          <a:lstStyle/>
          <a:p>
            <a:r>
              <a:rPr lang="en-US"/>
              <a:t>w=(-2,3)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p:txBody>
          <a:bodyPr/>
          <a:lstStyle/>
          <a:p>
            <a:r>
              <a:rPr lang="en-US"/>
              <a:t>Copyright © 2001, Andrew W. Moore</a:t>
            </a:r>
          </a:p>
        </p:txBody>
      </p:sp>
      <p:sp>
        <p:nvSpPr>
          <p:cNvPr id="604162" name="Rectangle 2"/>
          <p:cNvSpPr>
            <a:spLocks noGrp="1" noChangeArrowheads="1"/>
          </p:cNvSpPr>
          <p:nvPr>
            <p:ph type="title"/>
          </p:nvPr>
        </p:nvSpPr>
        <p:spPr/>
        <p:txBody>
          <a:bodyPr/>
          <a:lstStyle/>
          <a:p>
            <a:r>
              <a:rPr lang="en-US"/>
              <a:t>Shattering</a:t>
            </a:r>
          </a:p>
        </p:txBody>
      </p:sp>
      <p:sp>
        <p:nvSpPr>
          <p:cNvPr id="604163" name="Rectangle 3"/>
          <p:cNvSpPr>
            <a:spLocks noGrp="1" noChangeArrowheads="1"/>
          </p:cNvSpPr>
          <p:nvPr>
            <p:ph type="body" idx="1"/>
          </p:nvPr>
        </p:nvSpPr>
        <p:spPr>
          <a:xfrm>
            <a:off x="228600" y="762000"/>
            <a:ext cx="8574088" cy="2057400"/>
          </a:xfrm>
        </p:spPr>
        <p:txBody>
          <a:bodyPr/>
          <a:lstStyle/>
          <a:p>
            <a:r>
              <a:rPr lang="en-US" sz="2000"/>
              <a:t>Machine f can </a:t>
            </a:r>
            <a:r>
              <a:rPr lang="en-US" sz="2000" i="1">
                <a:solidFill>
                  <a:schemeClr val="hlink"/>
                </a:solidFill>
              </a:rPr>
              <a:t>shatter</a:t>
            </a:r>
            <a:r>
              <a:rPr lang="en-US" sz="2000"/>
              <a:t> a set of points </a:t>
            </a:r>
            <a:r>
              <a:rPr lang="en-US" sz="2000" i="1"/>
              <a:t>x</a:t>
            </a:r>
            <a:r>
              <a:rPr lang="en-US" sz="2000" i="1" baseline="-25000"/>
              <a:t>1</a:t>
            </a:r>
            <a:r>
              <a:rPr lang="en-US" sz="2000" i="1"/>
              <a:t>, x</a:t>
            </a:r>
            <a:r>
              <a:rPr lang="en-US" sz="2000" i="1" baseline="-25000"/>
              <a:t>2</a:t>
            </a:r>
            <a:r>
              <a:rPr lang="en-US" sz="2000" i="1"/>
              <a:t> .. X</a:t>
            </a:r>
            <a:r>
              <a:rPr lang="en-US" sz="2000" i="1" baseline="-25000"/>
              <a:t>r</a:t>
            </a:r>
            <a:r>
              <a:rPr lang="en-US" sz="2000"/>
              <a:t> if and only if…</a:t>
            </a:r>
          </a:p>
          <a:p>
            <a:pPr lvl="1" indent="4763">
              <a:buFontTx/>
              <a:buNone/>
            </a:pPr>
            <a:r>
              <a:rPr lang="en-US" sz="2000"/>
              <a:t>For every possible training set of the form </a:t>
            </a:r>
            <a:r>
              <a:rPr lang="en-US" sz="2000" i="1"/>
              <a:t>(x</a:t>
            </a:r>
            <a:r>
              <a:rPr lang="en-US" sz="2000" i="1" baseline="-25000"/>
              <a:t>1</a:t>
            </a:r>
            <a:r>
              <a:rPr lang="en-US" sz="2000" i="1"/>
              <a:t>,y</a:t>
            </a:r>
            <a:r>
              <a:rPr lang="en-US" sz="2000" i="1" baseline="-25000"/>
              <a:t>1</a:t>
            </a:r>
            <a:r>
              <a:rPr lang="en-US" sz="2000" i="1"/>
              <a:t>) , (x</a:t>
            </a:r>
            <a:r>
              <a:rPr lang="en-US" sz="2000" i="1" baseline="-25000"/>
              <a:t>2</a:t>
            </a:r>
            <a:r>
              <a:rPr lang="en-US" sz="2000" i="1"/>
              <a:t>,y</a:t>
            </a:r>
            <a:r>
              <a:rPr lang="en-US" sz="2000" i="1" baseline="-25000"/>
              <a:t>2</a:t>
            </a:r>
            <a:r>
              <a:rPr lang="en-US" sz="2000" i="1"/>
              <a:t>) ,… (x</a:t>
            </a:r>
            <a:r>
              <a:rPr lang="en-US" sz="2000" i="1" baseline="-25000"/>
              <a:t>r </a:t>
            </a:r>
            <a:r>
              <a:rPr lang="en-US" sz="2000" i="1"/>
              <a:t>,y</a:t>
            </a:r>
            <a:r>
              <a:rPr lang="en-US" sz="2000" i="1" baseline="-25000"/>
              <a:t>r</a:t>
            </a:r>
            <a:r>
              <a:rPr lang="en-US" sz="2000" i="1"/>
              <a:t>)</a:t>
            </a:r>
            <a:endParaRPr lang="en-US" sz="2000"/>
          </a:p>
          <a:p>
            <a:pPr lvl="1" indent="4763">
              <a:buFontTx/>
              <a:buNone/>
            </a:pPr>
            <a:r>
              <a:rPr lang="en-US" sz="2000"/>
              <a:t>…There exists some value of </a:t>
            </a:r>
            <a:r>
              <a:rPr lang="en-US" sz="2000">
                <a:latin typeface="Symbol" pitchFamily="18" charset="2"/>
              </a:rPr>
              <a:t>a</a:t>
            </a:r>
            <a:r>
              <a:rPr lang="en-US" sz="2000"/>
              <a:t> that gets zero training error.</a:t>
            </a:r>
          </a:p>
          <a:p>
            <a:r>
              <a:rPr lang="en-US" sz="2000"/>
              <a:t>Question: Can the following f shatter the following points?</a:t>
            </a:r>
          </a:p>
        </p:txBody>
      </p:sp>
      <p:sp>
        <p:nvSpPr>
          <p:cNvPr id="604164" name="Text Box 4"/>
          <p:cNvSpPr txBox="1">
            <a:spLocks noChangeArrowheads="1"/>
          </p:cNvSpPr>
          <p:nvPr/>
        </p:nvSpPr>
        <p:spPr bwMode="auto">
          <a:xfrm>
            <a:off x="3276600" y="3200400"/>
            <a:ext cx="3200400" cy="396875"/>
          </a:xfrm>
          <a:prstGeom prst="rect">
            <a:avLst/>
          </a:prstGeom>
          <a:noFill/>
          <a:ln w="12700">
            <a:noFill/>
            <a:miter lim="800000"/>
            <a:headEnd/>
            <a:tailEnd/>
          </a:ln>
          <a:effectLst/>
        </p:spPr>
        <p:txBody>
          <a:bodyPr>
            <a:spAutoFit/>
          </a:bodyPr>
          <a:lstStyle/>
          <a:p>
            <a:pPr algn="ctr"/>
            <a:r>
              <a:rPr lang="en-US"/>
              <a:t>f(x,</a:t>
            </a:r>
            <a:r>
              <a:rPr lang="en-US">
                <a:solidFill>
                  <a:srgbClr val="00CC00"/>
                </a:solidFill>
              </a:rPr>
              <a:t>b</a:t>
            </a:r>
            <a:r>
              <a:rPr lang="en-US"/>
              <a:t>) = sign(x.x-</a:t>
            </a:r>
            <a:r>
              <a:rPr lang="en-US">
                <a:solidFill>
                  <a:srgbClr val="00CC00"/>
                </a:solidFill>
              </a:rPr>
              <a:t>b</a:t>
            </a:r>
            <a:r>
              <a:rPr lang="en-US"/>
              <a:t>)</a:t>
            </a:r>
          </a:p>
        </p:txBody>
      </p:sp>
      <p:sp>
        <p:nvSpPr>
          <p:cNvPr id="604166" name="Line 6"/>
          <p:cNvSpPr>
            <a:spLocks noChangeShapeType="1"/>
          </p:cNvSpPr>
          <p:nvPr/>
        </p:nvSpPr>
        <p:spPr bwMode="auto">
          <a:xfrm>
            <a:off x="2209800" y="2819400"/>
            <a:ext cx="0" cy="1219200"/>
          </a:xfrm>
          <a:prstGeom prst="line">
            <a:avLst/>
          </a:prstGeom>
          <a:noFill/>
          <a:ln w="38100">
            <a:solidFill>
              <a:schemeClr val="hlink"/>
            </a:solidFill>
            <a:round/>
            <a:headEnd/>
            <a:tailEnd/>
          </a:ln>
          <a:effectLst/>
        </p:spPr>
        <p:txBody>
          <a:bodyPr anchor="ctr">
            <a:spAutoFit/>
          </a:bodyPr>
          <a:lstStyle/>
          <a:p>
            <a:endParaRPr lang="en-US"/>
          </a:p>
        </p:txBody>
      </p:sp>
      <p:sp>
        <p:nvSpPr>
          <p:cNvPr id="604167" name="Line 7"/>
          <p:cNvSpPr>
            <a:spLocks noChangeShapeType="1"/>
          </p:cNvSpPr>
          <p:nvPr/>
        </p:nvSpPr>
        <p:spPr bwMode="auto">
          <a:xfrm>
            <a:off x="1447800" y="3429000"/>
            <a:ext cx="1447800" cy="0"/>
          </a:xfrm>
          <a:prstGeom prst="line">
            <a:avLst/>
          </a:prstGeom>
          <a:noFill/>
          <a:ln w="38100">
            <a:solidFill>
              <a:schemeClr val="hlink"/>
            </a:solidFill>
            <a:round/>
            <a:headEnd/>
            <a:tailEnd/>
          </a:ln>
          <a:effectLst/>
        </p:spPr>
        <p:txBody>
          <a:bodyPr anchor="ctr">
            <a:spAutoFit/>
          </a:bodyPr>
          <a:lstStyle/>
          <a:p>
            <a:endParaRPr lang="en-US"/>
          </a:p>
        </p:txBody>
      </p:sp>
      <p:sp>
        <p:nvSpPr>
          <p:cNvPr id="604168" name="Oval 8"/>
          <p:cNvSpPr>
            <a:spLocks noChangeAspect="1" noChangeArrowheads="1"/>
          </p:cNvSpPr>
          <p:nvPr/>
        </p:nvSpPr>
        <p:spPr bwMode="auto">
          <a:xfrm>
            <a:off x="2498725" y="3254375"/>
            <a:ext cx="60325"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04169" name="Oval 9"/>
          <p:cNvSpPr>
            <a:spLocks noChangeAspect="1" noChangeArrowheads="1"/>
          </p:cNvSpPr>
          <p:nvPr/>
        </p:nvSpPr>
        <p:spPr bwMode="auto">
          <a:xfrm rot="-1118274">
            <a:off x="2362200" y="2971800"/>
            <a:ext cx="60325"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04196" name="Oval 36"/>
          <p:cNvSpPr>
            <a:spLocks noChangeArrowheads="1"/>
          </p:cNvSpPr>
          <p:nvPr/>
        </p:nvSpPr>
        <p:spPr bwMode="auto">
          <a:xfrm>
            <a:off x="1828800" y="3048000"/>
            <a:ext cx="762000" cy="685800"/>
          </a:xfrm>
          <a:prstGeom prst="ellipse">
            <a:avLst/>
          </a:prstGeom>
          <a:noFill/>
          <a:ln w="12700">
            <a:solidFill>
              <a:schemeClr val="tx1"/>
            </a:solidFill>
            <a:round/>
            <a:headEnd/>
            <a:tailEnd/>
          </a:ln>
          <a:effectLst/>
        </p:spPr>
        <p:txBody>
          <a:bodyPr wrap="none" anchor="ctr">
            <a:spAutoFit/>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ooter Placeholder 3"/>
          <p:cNvSpPr>
            <a:spLocks noGrp="1"/>
          </p:cNvSpPr>
          <p:nvPr>
            <p:ph type="ftr" sz="quarter" idx="10"/>
          </p:nvPr>
        </p:nvSpPr>
        <p:spPr/>
        <p:txBody>
          <a:bodyPr/>
          <a:lstStyle/>
          <a:p>
            <a:r>
              <a:rPr lang="en-US"/>
              <a:t>Copyright © 2001, Andrew W. Moore</a:t>
            </a:r>
          </a:p>
        </p:txBody>
      </p:sp>
      <p:sp>
        <p:nvSpPr>
          <p:cNvPr id="606210" name="Rectangle 2"/>
          <p:cNvSpPr>
            <a:spLocks noGrp="1" noChangeArrowheads="1"/>
          </p:cNvSpPr>
          <p:nvPr>
            <p:ph type="title"/>
          </p:nvPr>
        </p:nvSpPr>
        <p:spPr/>
        <p:txBody>
          <a:bodyPr/>
          <a:lstStyle/>
          <a:p>
            <a:r>
              <a:rPr lang="en-US"/>
              <a:t>Shattering</a:t>
            </a:r>
          </a:p>
        </p:txBody>
      </p:sp>
      <p:sp>
        <p:nvSpPr>
          <p:cNvPr id="606211" name="Rectangle 3"/>
          <p:cNvSpPr>
            <a:spLocks noGrp="1" noChangeArrowheads="1"/>
          </p:cNvSpPr>
          <p:nvPr>
            <p:ph type="body" idx="1"/>
          </p:nvPr>
        </p:nvSpPr>
        <p:spPr>
          <a:xfrm>
            <a:off x="228600" y="762000"/>
            <a:ext cx="8574088" cy="2057400"/>
          </a:xfrm>
        </p:spPr>
        <p:txBody>
          <a:bodyPr/>
          <a:lstStyle/>
          <a:p>
            <a:r>
              <a:rPr lang="en-US" sz="2000"/>
              <a:t>Machine f can </a:t>
            </a:r>
            <a:r>
              <a:rPr lang="en-US" sz="2000" i="1">
                <a:solidFill>
                  <a:schemeClr val="hlink"/>
                </a:solidFill>
              </a:rPr>
              <a:t>shatter</a:t>
            </a:r>
            <a:r>
              <a:rPr lang="en-US" sz="2000"/>
              <a:t> a set of points </a:t>
            </a:r>
            <a:r>
              <a:rPr lang="en-US" sz="2000" i="1"/>
              <a:t>x</a:t>
            </a:r>
            <a:r>
              <a:rPr lang="en-US" sz="2000" i="1" baseline="-25000"/>
              <a:t>1</a:t>
            </a:r>
            <a:r>
              <a:rPr lang="en-US" sz="2000" i="1"/>
              <a:t>, x</a:t>
            </a:r>
            <a:r>
              <a:rPr lang="en-US" sz="2000" i="1" baseline="-25000"/>
              <a:t>2</a:t>
            </a:r>
            <a:r>
              <a:rPr lang="en-US" sz="2000" i="1"/>
              <a:t> .. X</a:t>
            </a:r>
            <a:r>
              <a:rPr lang="en-US" sz="2000" i="1" baseline="-25000"/>
              <a:t>r</a:t>
            </a:r>
            <a:r>
              <a:rPr lang="en-US" sz="2000"/>
              <a:t> if and only if…</a:t>
            </a:r>
          </a:p>
          <a:p>
            <a:pPr lvl="1" indent="4763">
              <a:buFontTx/>
              <a:buNone/>
            </a:pPr>
            <a:r>
              <a:rPr lang="en-US" sz="2000"/>
              <a:t>For every possible training set of the form </a:t>
            </a:r>
            <a:r>
              <a:rPr lang="en-US" sz="2000" i="1"/>
              <a:t>(x</a:t>
            </a:r>
            <a:r>
              <a:rPr lang="en-US" sz="2000" i="1" baseline="-25000"/>
              <a:t>1</a:t>
            </a:r>
            <a:r>
              <a:rPr lang="en-US" sz="2000" i="1"/>
              <a:t>,y</a:t>
            </a:r>
            <a:r>
              <a:rPr lang="en-US" sz="2000" i="1" baseline="-25000"/>
              <a:t>1</a:t>
            </a:r>
            <a:r>
              <a:rPr lang="en-US" sz="2000" i="1"/>
              <a:t>) , (x</a:t>
            </a:r>
            <a:r>
              <a:rPr lang="en-US" sz="2000" i="1" baseline="-25000"/>
              <a:t>2</a:t>
            </a:r>
            <a:r>
              <a:rPr lang="en-US" sz="2000" i="1"/>
              <a:t>,y</a:t>
            </a:r>
            <a:r>
              <a:rPr lang="en-US" sz="2000" i="1" baseline="-25000"/>
              <a:t>2</a:t>
            </a:r>
            <a:r>
              <a:rPr lang="en-US" sz="2000" i="1"/>
              <a:t>) ,… (x</a:t>
            </a:r>
            <a:r>
              <a:rPr lang="en-US" sz="2000" i="1" baseline="-25000"/>
              <a:t>r </a:t>
            </a:r>
            <a:r>
              <a:rPr lang="en-US" sz="2000" i="1"/>
              <a:t>,y</a:t>
            </a:r>
            <a:r>
              <a:rPr lang="en-US" sz="2000" i="1" baseline="-25000"/>
              <a:t>r</a:t>
            </a:r>
            <a:r>
              <a:rPr lang="en-US" sz="2000" i="1"/>
              <a:t>)</a:t>
            </a:r>
            <a:endParaRPr lang="en-US" sz="2000"/>
          </a:p>
          <a:p>
            <a:pPr lvl="1" indent="4763">
              <a:buFontTx/>
              <a:buNone/>
            </a:pPr>
            <a:r>
              <a:rPr lang="en-US" sz="2000"/>
              <a:t>…There exists some value of </a:t>
            </a:r>
            <a:r>
              <a:rPr lang="en-US" sz="2000">
                <a:latin typeface="Symbol" pitchFamily="18" charset="2"/>
              </a:rPr>
              <a:t>a</a:t>
            </a:r>
            <a:r>
              <a:rPr lang="en-US" sz="2000"/>
              <a:t> that gets zero training error.</a:t>
            </a:r>
          </a:p>
          <a:p>
            <a:r>
              <a:rPr lang="en-US" sz="2000"/>
              <a:t>Question: Can the following f shatter the following points?</a:t>
            </a:r>
          </a:p>
        </p:txBody>
      </p:sp>
      <p:sp>
        <p:nvSpPr>
          <p:cNvPr id="606212" name="Text Box 4"/>
          <p:cNvSpPr txBox="1">
            <a:spLocks noChangeArrowheads="1"/>
          </p:cNvSpPr>
          <p:nvPr/>
        </p:nvSpPr>
        <p:spPr bwMode="auto">
          <a:xfrm>
            <a:off x="3276600" y="3200400"/>
            <a:ext cx="3200400" cy="396875"/>
          </a:xfrm>
          <a:prstGeom prst="rect">
            <a:avLst/>
          </a:prstGeom>
          <a:noFill/>
          <a:ln w="12700">
            <a:noFill/>
            <a:miter lim="800000"/>
            <a:headEnd/>
            <a:tailEnd/>
          </a:ln>
          <a:effectLst/>
        </p:spPr>
        <p:txBody>
          <a:bodyPr>
            <a:spAutoFit/>
          </a:bodyPr>
          <a:lstStyle/>
          <a:p>
            <a:pPr algn="ctr"/>
            <a:r>
              <a:rPr lang="en-US"/>
              <a:t>f(x,</a:t>
            </a:r>
            <a:r>
              <a:rPr lang="en-US">
                <a:solidFill>
                  <a:srgbClr val="00CC00"/>
                </a:solidFill>
              </a:rPr>
              <a:t>b</a:t>
            </a:r>
            <a:r>
              <a:rPr lang="en-US"/>
              <a:t>) = sign(x.x-</a:t>
            </a:r>
            <a:r>
              <a:rPr lang="en-US">
                <a:solidFill>
                  <a:srgbClr val="00CC00"/>
                </a:solidFill>
              </a:rPr>
              <a:t>b</a:t>
            </a:r>
            <a:r>
              <a:rPr lang="en-US"/>
              <a:t>)</a:t>
            </a:r>
          </a:p>
        </p:txBody>
      </p:sp>
      <p:sp>
        <p:nvSpPr>
          <p:cNvPr id="606213" name="Line 5"/>
          <p:cNvSpPr>
            <a:spLocks noChangeShapeType="1"/>
          </p:cNvSpPr>
          <p:nvPr/>
        </p:nvSpPr>
        <p:spPr bwMode="auto">
          <a:xfrm>
            <a:off x="2209800" y="2819400"/>
            <a:ext cx="0" cy="1219200"/>
          </a:xfrm>
          <a:prstGeom prst="line">
            <a:avLst/>
          </a:prstGeom>
          <a:noFill/>
          <a:ln w="38100">
            <a:solidFill>
              <a:schemeClr val="hlink"/>
            </a:solidFill>
            <a:round/>
            <a:headEnd/>
            <a:tailEnd/>
          </a:ln>
          <a:effectLst/>
        </p:spPr>
        <p:txBody>
          <a:bodyPr anchor="ctr">
            <a:spAutoFit/>
          </a:bodyPr>
          <a:lstStyle/>
          <a:p>
            <a:endParaRPr lang="en-US"/>
          </a:p>
        </p:txBody>
      </p:sp>
      <p:sp>
        <p:nvSpPr>
          <p:cNvPr id="606214" name="Line 6"/>
          <p:cNvSpPr>
            <a:spLocks noChangeShapeType="1"/>
          </p:cNvSpPr>
          <p:nvPr/>
        </p:nvSpPr>
        <p:spPr bwMode="auto">
          <a:xfrm>
            <a:off x="1447800" y="3429000"/>
            <a:ext cx="1447800" cy="0"/>
          </a:xfrm>
          <a:prstGeom prst="line">
            <a:avLst/>
          </a:prstGeom>
          <a:noFill/>
          <a:ln w="38100">
            <a:solidFill>
              <a:schemeClr val="hlink"/>
            </a:solidFill>
            <a:round/>
            <a:headEnd/>
            <a:tailEnd/>
          </a:ln>
          <a:effectLst/>
        </p:spPr>
        <p:txBody>
          <a:bodyPr anchor="ctr">
            <a:spAutoFit/>
          </a:bodyPr>
          <a:lstStyle/>
          <a:p>
            <a:endParaRPr lang="en-US"/>
          </a:p>
        </p:txBody>
      </p:sp>
      <p:sp>
        <p:nvSpPr>
          <p:cNvPr id="606215" name="Oval 7"/>
          <p:cNvSpPr>
            <a:spLocks noChangeAspect="1" noChangeArrowheads="1"/>
          </p:cNvSpPr>
          <p:nvPr/>
        </p:nvSpPr>
        <p:spPr bwMode="auto">
          <a:xfrm>
            <a:off x="2498725" y="3254375"/>
            <a:ext cx="60325"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06216" name="Oval 8"/>
          <p:cNvSpPr>
            <a:spLocks noChangeAspect="1" noChangeArrowheads="1"/>
          </p:cNvSpPr>
          <p:nvPr/>
        </p:nvSpPr>
        <p:spPr bwMode="auto">
          <a:xfrm rot="-1118274">
            <a:off x="2362200" y="2971800"/>
            <a:ext cx="60325"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06217" name="Rectangle 9"/>
          <p:cNvSpPr>
            <a:spLocks noChangeArrowheads="1"/>
          </p:cNvSpPr>
          <p:nvPr/>
        </p:nvSpPr>
        <p:spPr bwMode="auto">
          <a:xfrm>
            <a:off x="381000" y="3886200"/>
            <a:ext cx="8574088" cy="457200"/>
          </a:xfrm>
          <a:prstGeom prst="rect">
            <a:avLst/>
          </a:prstGeom>
          <a:noFill/>
          <a:ln w="9525">
            <a:noFill/>
            <a:miter lim="800000"/>
            <a:headEnd/>
            <a:tailEnd/>
          </a:ln>
          <a:effectLst/>
        </p:spPr>
        <p:txBody>
          <a:bodyPr/>
          <a:lstStyle/>
          <a:p>
            <a:pPr marL="342900" indent="-342900">
              <a:spcBef>
                <a:spcPct val="20000"/>
              </a:spcBef>
              <a:buFontTx/>
              <a:buChar char="•"/>
            </a:pPr>
            <a:r>
              <a:rPr lang="en-US"/>
              <a:t>Answer: No way my friend. </a:t>
            </a:r>
          </a:p>
        </p:txBody>
      </p:sp>
      <p:sp>
        <p:nvSpPr>
          <p:cNvPr id="606218" name="Oval 10"/>
          <p:cNvSpPr>
            <a:spLocks noChangeArrowheads="1"/>
          </p:cNvSpPr>
          <p:nvPr/>
        </p:nvSpPr>
        <p:spPr bwMode="auto">
          <a:xfrm>
            <a:off x="1828800" y="3048000"/>
            <a:ext cx="762000" cy="685800"/>
          </a:xfrm>
          <a:prstGeom prst="ellipse">
            <a:avLst/>
          </a:prstGeom>
          <a:noFill/>
          <a:ln w="12700">
            <a:solidFill>
              <a:schemeClr val="tx1"/>
            </a:solidFill>
            <a:round/>
            <a:headEnd/>
            <a:tailEnd/>
          </a:ln>
          <a:effectLst/>
        </p:spPr>
        <p:txBody>
          <a:bodyPr wrap="none" anchor="ctr">
            <a:spAutoFit/>
          </a:bodyPr>
          <a:lstStyle/>
          <a:p>
            <a:endParaRPr lang="en-US"/>
          </a:p>
        </p:txBody>
      </p:sp>
      <p:grpSp>
        <p:nvGrpSpPr>
          <p:cNvPr id="606219" name="Group 11"/>
          <p:cNvGrpSpPr>
            <a:grpSpLocks/>
          </p:cNvGrpSpPr>
          <p:nvPr/>
        </p:nvGrpSpPr>
        <p:grpSpPr bwMode="auto">
          <a:xfrm>
            <a:off x="228600" y="4724400"/>
            <a:ext cx="7239000" cy="1793875"/>
            <a:chOff x="144" y="2976"/>
            <a:chExt cx="4560" cy="1130"/>
          </a:xfrm>
        </p:grpSpPr>
        <p:sp>
          <p:nvSpPr>
            <p:cNvPr id="606220" name="Line 12"/>
            <p:cNvSpPr>
              <a:spLocks noChangeShapeType="1"/>
            </p:cNvSpPr>
            <p:nvPr/>
          </p:nvSpPr>
          <p:spPr bwMode="auto">
            <a:xfrm>
              <a:off x="4224" y="2976"/>
              <a:ext cx="0" cy="768"/>
            </a:xfrm>
            <a:prstGeom prst="line">
              <a:avLst/>
            </a:prstGeom>
            <a:noFill/>
            <a:ln w="38100">
              <a:solidFill>
                <a:schemeClr val="hlink"/>
              </a:solidFill>
              <a:round/>
              <a:headEnd/>
              <a:tailEnd/>
            </a:ln>
            <a:effectLst/>
          </p:spPr>
          <p:txBody>
            <a:bodyPr anchor="ctr">
              <a:spAutoFit/>
            </a:bodyPr>
            <a:lstStyle/>
            <a:p>
              <a:endParaRPr lang="en-US"/>
            </a:p>
          </p:txBody>
        </p:sp>
        <p:sp>
          <p:nvSpPr>
            <p:cNvPr id="606221" name="Line 13"/>
            <p:cNvSpPr>
              <a:spLocks noChangeShapeType="1"/>
            </p:cNvSpPr>
            <p:nvPr/>
          </p:nvSpPr>
          <p:spPr bwMode="auto">
            <a:xfrm>
              <a:off x="3744" y="3360"/>
              <a:ext cx="912" cy="0"/>
            </a:xfrm>
            <a:prstGeom prst="line">
              <a:avLst/>
            </a:prstGeom>
            <a:noFill/>
            <a:ln w="38100">
              <a:solidFill>
                <a:schemeClr val="hlink"/>
              </a:solidFill>
              <a:round/>
              <a:headEnd/>
              <a:tailEnd/>
            </a:ln>
            <a:effectLst/>
          </p:spPr>
          <p:txBody>
            <a:bodyPr anchor="ctr">
              <a:spAutoFit/>
            </a:bodyPr>
            <a:lstStyle/>
            <a:p>
              <a:endParaRPr lang="en-US"/>
            </a:p>
          </p:txBody>
        </p:sp>
        <p:sp>
          <p:nvSpPr>
            <p:cNvPr id="606222" name="Oval 14"/>
            <p:cNvSpPr>
              <a:spLocks noChangeAspect="1" noChangeArrowheads="1"/>
            </p:cNvSpPr>
            <p:nvPr/>
          </p:nvSpPr>
          <p:spPr bwMode="auto">
            <a:xfrm>
              <a:off x="4406" y="3250"/>
              <a:ext cx="38" cy="3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06223" name="Oval 15"/>
            <p:cNvSpPr>
              <a:spLocks noChangeAspect="1" noChangeArrowheads="1"/>
            </p:cNvSpPr>
            <p:nvPr/>
          </p:nvSpPr>
          <p:spPr bwMode="auto">
            <a:xfrm rot="-1118274">
              <a:off x="4320" y="3072"/>
              <a:ext cx="38" cy="32"/>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06224" name="Line 16"/>
            <p:cNvSpPr>
              <a:spLocks noChangeShapeType="1"/>
            </p:cNvSpPr>
            <p:nvPr/>
          </p:nvSpPr>
          <p:spPr bwMode="auto">
            <a:xfrm flipV="1">
              <a:off x="3600" y="3360"/>
              <a:ext cx="1104" cy="0"/>
            </a:xfrm>
            <a:prstGeom prst="line">
              <a:avLst/>
            </a:prstGeom>
            <a:noFill/>
            <a:ln w="12700">
              <a:solidFill>
                <a:schemeClr val="tx1"/>
              </a:solidFill>
              <a:round/>
              <a:headEnd/>
              <a:tailEnd/>
            </a:ln>
            <a:effectLst/>
          </p:spPr>
          <p:txBody>
            <a:bodyPr anchor="ctr">
              <a:spAutoFit/>
            </a:bodyPr>
            <a:lstStyle/>
            <a:p>
              <a:endParaRPr lang="en-US"/>
            </a:p>
          </p:txBody>
        </p:sp>
        <p:sp>
          <p:nvSpPr>
            <p:cNvPr id="606225" name="Line 17"/>
            <p:cNvSpPr>
              <a:spLocks noChangeShapeType="1"/>
            </p:cNvSpPr>
            <p:nvPr/>
          </p:nvSpPr>
          <p:spPr bwMode="auto">
            <a:xfrm>
              <a:off x="3120" y="2976"/>
              <a:ext cx="0" cy="768"/>
            </a:xfrm>
            <a:prstGeom prst="line">
              <a:avLst/>
            </a:prstGeom>
            <a:noFill/>
            <a:ln w="38100">
              <a:solidFill>
                <a:schemeClr val="hlink"/>
              </a:solidFill>
              <a:round/>
              <a:headEnd/>
              <a:tailEnd/>
            </a:ln>
            <a:effectLst/>
          </p:spPr>
          <p:txBody>
            <a:bodyPr anchor="ctr">
              <a:spAutoFit/>
            </a:bodyPr>
            <a:lstStyle/>
            <a:p>
              <a:endParaRPr lang="en-US"/>
            </a:p>
          </p:txBody>
        </p:sp>
        <p:sp>
          <p:nvSpPr>
            <p:cNvPr id="606226" name="Line 18"/>
            <p:cNvSpPr>
              <a:spLocks noChangeShapeType="1"/>
            </p:cNvSpPr>
            <p:nvPr/>
          </p:nvSpPr>
          <p:spPr bwMode="auto">
            <a:xfrm>
              <a:off x="2640" y="3360"/>
              <a:ext cx="912" cy="0"/>
            </a:xfrm>
            <a:prstGeom prst="line">
              <a:avLst/>
            </a:prstGeom>
            <a:noFill/>
            <a:ln w="38100">
              <a:solidFill>
                <a:schemeClr val="hlink"/>
              </a:solidFill>
              <a:round/>
              <a:headEnd/>
              <a:tailEnd/>
            </a:ln>
            <a:effectLst/>
          </p:spPr>
          <p:txBody>
            <a:bodyPr anchor="ctr">
              <a:spAutoFit/>
            </a:bodyPr>
            <a:lstStyle/>
            <a:p>
              <a:endParaRPr lang="en-US"/>
            </a:p>
          </p:txBody>
        </p:sp>
        <p:sp>
          <p:nvSpPr>
            <p:cNvPr id="606227" name="Oval 19"/>
            <p:cNvSpPr>
              <a:spLocks noChangeAspect="1" noChangeArrowheads="1"/>
            </p:cNvSpPr>
            <p:nvPr/>
          </p:nvSpPr>
          <p:spPr bwMode="auto">
            <a:xfrm>
              <a:off x="3302" y="3250"/>
              <a:ext cx="38" cy="30"/>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606228" name="Oval 20"/>
            <p:cNvSpPr>
              <a:spLocks noChangeAspect="1" noChangeArrowheads="1"/>
            </p:cNvSpPr>
            <p:nvPr/>
          </p:nvSpPr>
          <p:spPr bwMode="auto">
            <a:xfrm rot="-1118274">
              <a:off x="3216" y="3072"/>
              <a:ext cx="38" cy="32"/>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06229" name="Line 21"/>
            <p:cNvSpPr>
              <a:spLocks noChangeShapeType="1"/>
            </p:cNvSpPr>
            <p:nvPr/>
          </p:nvSpPr>
          <p:spPr bwMode="auto">
            <a:xfrm>
              <a:off x="1920" y="2976"/>
              <a:ext cx="0" cy="768"/>
            </a:xfrm>
            <a:prstGeom prst="line">
              <a:avLst/>
            </a:prstGeom>
            <a:noFill/>
            <a:ln w="38100">
              <a:solidFill>
                <a:schemeClr val="hlink"/>
              </a:solidFill>
              <a:round/>
              <a:headEnd/>
              <a:tailEnd/>
            </a:ln>
            <a:effectLst/>
          </p:spPr>
          <p:txBody>
            <a:bodyPr anchor="ctr">
              <a:spAutoFit/>
            </a:bodyPr>
            <a:lstStyle/>
            <a:p>
              <a:endParaRPr lang="en-US"/>
            </a:p>
          </p:txBody>
        </p:sp>
        <p:sp>
          <p:nvSpPr>
            <p:cNvPr id="606230" name="Line 22"/>
            <p:cNvSpPr>
              <a:spLocks noChangeShapeType="1"/>
            </p:cNvSpPr>
            <p:nvPr/>
          </p:nvSpPr>
          <p:spPr bwMode="auto">
            <a:xfrm>
              <a:off x="1440" y="3360"/>
              <a:ext cx="912" cy="0"/>
            </a:xfrm>
            <a:prstGeom prst="line">
              <a:avLst/>
            </a:prstGeom>
            <a:noFill/>
            <a:ln w="38100">
              <a:solidFill>
                <a:schemeClr val="hlink"/>
              </a:solidFill>
              <a:round/>
              <a:headEnd/>
              <a:tailEnd/>
            </a:ln>
            <a:effectLst/>
          </p:spPr>
          <p:txBody>
            <a:bodyPr anchor="ctr">
              <a:spAutoFit/>
            </a:bodyPr>
            <a:lstStyle/>
            <a:p>
              <a:endParaRPr lang="en-US"/>
            </a:p>
          </p:txBody>
        </p:sp>
        <p:sp>
          <p:nvSpPr>
            <p:cNvPr id="606231" name="Oval 23"/>
            <p:cNvSpPr>
              <a:spLocks noChangeAspect="1" noChangeArrowheads="1"/>
            </p:cNvSpPr>
            <p:nvPr/>
          </p:nvSpPr>
          <p:spPr bwMode="auto">
            <a:xfrm>
              <a:off x="2102" y="3250"/>
              <a:ext cx="38" cy="3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06232" name="Oval 24"/>
            <p:cNvSpPr>
              <a:spLocks noChangeAspect="1" noChangeArrowheads="1"/>
            </p:cNvSpPr>
            <p:nvPr/>
          </p:nvSpPr>
          <p:spPr bwMode="auto">
            <a:xfrm rot="-1118274">
              <a:off x="2016" y="3072"/>
              <a:ext cx="38" cy="32"/>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606233" name="Line 25"/>
            <p:cNvSpPr>
              <a:spLocks noChangeShapeType="1"/>
            </p:cNvSpPr>
            <p:nvPr/>
          </p:nvSpPr>
          <p:spPr bwMode="auto">
            <a:xfrm>
              <a:off x="720" y="2976"/>
              <a:ext cx="0" cy="768"/>
            </a:xfrm>
            <a:prstGeom prst="line">
              <a:avLst/>
            </a:prstGeom>
            <a:noFill/>
            <a:ln w="38100">
              <a:solidFill>
                <a:schemeClr val="hlink"/>
              </a:solidFill>
              <a:round/>
              <a:headEnd/>
              <a:tailEnd/>
            </a:ln>
            <a:effectLst/>
          </p:spPr>
          <p:txBody>
            <a:bodyPr anchor="ctr">
              <a:spAutoFit/>
            </a:bodyPr>
            <a:lstStyle/>
            <a:p>
              <a:endParaRPr lang="en-US"/>
            </a:p>
          </p:txBody>
        </p:sp>
        <p:sp>
          <p:nvSpPr>
            <p:cNvPr id="606234" name="Line 26"/>
            <p:cNvSpPr>
              <a:spLocks noChangeShapeType="1"/>
            </p:cNvSpPr>
            <p:nvPr/>
          </p:nvSpPr>
          <p:spPr bwMode="auto">
            <a:xfrm>
              <a:off x="240" y="3360"/>
              <a:ext cx="912" cy="0"/>
            </a:xfrm>
            <a:prstGeom prst="line">
              <a:avLst/>
            </a:prstGeom>
            <a:noFill/>
            <a:ln w="38100">
              <a:solidFill>
                <a:schemeClr val="hlink"/>
              </a:solidFill>
              <a:round/>
              <a:headEnd/>
              <a:tailEnd/>
            </a:ln>
            <a:effectLst/>
          </p:spPr>
          <p:txBody>
            <a:bodyPr anchor="ctr">
              <a:spAutoFit/>
            </a:bodyPr>
            <a:lstStyle/>
            <a:p>
              <a:endParaRPr lang="en-US"/>
            </a:p>
          </p:txBody>
        </p:sp>
        <p:sp>
          <p:nvSpPr>
            <p:cNvPr id="606235" name="Oval 27"/>
            <p:cNvSpPr>
              <a:spLocks noChangeAspect="1" noChangeArrowheads="1"/>
            </p:cNvSpPr>
            <p:nvPr/>
          </p:nvSpPr>
          <p:spPr bwMode="auto">
            <a:xfrm>
              <a:off x="902" y="3250"/>
              <a:ext cx="38" cy="30"/>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606236" name="Oval 28"/>
            <p:cNvSpPr>
              <a:spLocks noChangeAspect="1" noChangeArrowheads="1"/>
            </p:cNvSpPr>
            <p:nvPr/>
          </p:nvSpPr>
          <p:spPr bwMode="auto">
            <a:xfrm rot="-1118274">
              <a:off x="816" y="3072"/>
              <a:ext cx="38" cy="32"/>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606237" name="Line 29"/>
            <p:cNvSpPr>
              <a:spLocks noChangeShapeType="1"/>
            </p:cNvSpPr>
            <p:nvPr/>
          </p:nvSpPr>
          <p:spPr bwMode="auto">
            <a:xfrm flipV="1">
              <a:off x="144" y="3360"/>
              <a:ext cx="1056" cy="0"/>
            </a:xfrm>
            <a:prstGeom prst="line">
              <a:avLst/>
            </a:prstGeom>
            <a:noFill/>
            <a:ln w="12700">
              <a:solidFill>
                <a:schemeClr val="tx1"/>
              </a:solidFill>
              <a:round/>
              <a:headEnd/>
              <a:tailEnd/>
            </a:ln>
            <a:effectLst/>
          </p:spPr>
          <p:txBody>
            <a:bodyPr anchor="ctr">
              <a:spAutoFit/>
            </a:bodyPr>
            <a:lstStyle/>
            <a:p>
              <a:endParaRPr lang="en-US"/>
            </a:p>
          </p:txBody>
        </p:sp>
        <p:sp>
          <p:nvSpPr>
            <p:cNvPr id="606238" name="Oval 30"/>
            <p:cNvSpPr>
              <a:spLocks noChangeArrowheads="1"/>
            </p:cNvSpPr>
            <p:nvPr/>
          </p:nvSpPr>
          <p:spPr bwMode="auto">
            <a:xfrm>
              <a:off x="576" y="3216"/>
              <a:ext cx="288" cy="288"/>
            </a:xfrm>
            <a:prstGeom prst="ellipse">
              <a:avLst/>
            </a:prstGeom>
            <a:noFill/>
            <a:ln w="12700">
              <a:solidFill>
                <a:schemeClr val="tx1"/>
              </a:solidFill>
              <a:round/>
              <a:headEnd/>
              <a:tailEnd/>
            </a:ln>
            <a:effectLst/>
          </p:spPr>
          <p:txBody>
            <a:bodyPr anchor="ctr">
              <a:spAutoFit/>
            </a:bodyPr>
            <a:lstStyle/>
            <a:p>
              <a:endParaRPr lang="en-US"/>
            </a:p>
          </p:txBody>
        </p:sp>
        <p:sp>
          <p:nvSpPr>
            <p:cNvPr id="606239" name="Oval 31"/>
            <p:cNvSpPr>
              <a:spLocks noChangeArrowheads="1"/>
            </p:cNvSpPr>
            <p:nvPr/>
          </p:nvSpPr>
          <p:spPr bwMode="auto">
            <a:xfrm>
              <a:off x="1680" y="3120"/>
              <a:ext cx="480" cy="432"/>
            </a:xfrm>
            <a:prstGeom prst="ellipse">
              <a:avLst/>
            </a:prstGeom>
            <a:noFill/>
            <a:ln w="12700">
              <a:solidFill>
                <a:schemeClr val="tx1"/>
              </a:solidFill>
              <a:round/>
              <a:headEnd/>
              <a:tailEnd/>
            </a:ln>
            <a:effectLst/>
          </p:spPr>
          <p:txBody>
            <a:bodyPr wrap="none" anchor="ctr">
              <a:spAutoFit/>
            </a:bodyPr>
            <a:lstStyle/>
            <a:p>
              <a:endParaRPr lang="en-US"/>
            </a:p>
          </p:txBody>
        </p:sp>
        <p:sp>
          <p:nvSpPr>
            <p:cNvPr id="606240" name="Oval 32"/>
            <p:cNvSpPr>
              <a:spLocks noChangeArrowheads="1"/>
            </p:cNvSpPr>
            <p:nvPr/>
          </p:nvSpPr>
          <p:spPr bwMode="auto">
            <a:xfrm>
              <a:off x="3888" y="3024"/>
              <a:ext cx="672" cy="624"/>
            </a:xfrm>
            <a:prstGeom prst="ellipse">
              <a:avLst/>
            </a:prstGeom>
            <a:noFill/>
            <a:ln w="12700">
              <a:solidFill>
                <a:schemeClr val="tx1"/>
              </a:solidFill>
              <a:round/>
              <a:headEnd/>
              <a:tailEnd/>
            </a:ln>
            <a:effectLst/>
          </p:spPr>
          <p:txBody>
            <a:bodyPr anchor="ctr">
              <a:spAutoFit/>
            </a:bodyPr>
            <a:lstStyle/>
            <a:p>
              <a:endParaRPr lang="en-US"/>
            </a:p>
          </p:txBody>
        </p:sp>
        <p:sp>
          <p:nvSpPr>
            <p:cNvPr id="606241" name="Freeform 33"/>
            <p:cNvSpPr>
              <a:spLocks/>
            </p:cNvSpPr>
            <p:nvPr/>
          </p:nvSpPr>
          <p:spPr bwMode="auto">
            <a:xfrm>
              <a:off x="441" y="3838"/>
              <a:ext cx="570" cy="218"/>
            </a:xfrm>
            <a:custGeom>
              <a:avLst/>
              <a:gdLst/>
              <a:ahLst/>
              <a:cxnLst>
                <a:cxn ang="0">
                  <a:pos x="0" y="94"/>
                </a:cxn>
                <a:cxn ang="0">
                  <a:pos x="129" y="182"/>
                </a:cxn>
                <a:cxn ang="0">
                  <a:pos x="282" y="218"/>
                </a:cxn>
                <a:cxn ang="0">
                  <a:pos x="417" y="212"/>
                </a:cxn>
                <a:cxn ang="0">
                  <a:pos x="476" y="182"/>
                </a:cxn>
                <a:cxn ang="0">
                  <a:pos x="505" y="153"/>
                </a:cxn>
                <a:cxn ang="0">
                  <a:pos x="529" y="112"/>
                </a:cxn>
                <a:cxn ang="0">
                  <a:pos x="570" y="0"/>
                </a:cxn>
              </a:cxnLst>
              <a:rect l="0" t="0" r="r" b="b"/>
              <a:pathLst>
                <a:path w="570" h="218">
                  <a:moveTo>
                    <a:pt x="0" y="94"/>
                  </a:moveTo>
                  <a:cubicBezTo>
                    <a:pt x="49" y="111"/>
                    <a:pt x="80" y="165"/>
                    <a:pt x="129" y="182"/>
                  </a:cubicBezTo>
                  <a:cubicBezTo>
                    <a:pt x="180" y="199"/>
                    <a:pt x="228" y="212"/>
                    <a:pt x="282" y="218"/>
                  </a:cubicBezTo>
                  <a:cubicBezTo>
                    <a:pt x="327" y="216"/>
                    <a:pt x="372" y="215"/>
                    <a:pt x="417" y="212"/>
                  </a:cubicBezTo>
                  <a:cubicBezTo>
                    <a:pt x="439" y="210"/>
                    <a:pt x="476" y="182"/>
                    <a:pt x="476" y="182"/>
                  </a:cubicBezTo>
                  <a:cubicBezTo>
                    <a:pt x="511" y="132"/>
                    <a:pt x="463" y="197"/>
                    <a:pt x="505" y="153"/>
                  </a:cubicBezTo>
                  <a:cubicBezTo>
                    <a:pt x="514" y="143"/>
                    <a:pt x="523" y="123"/>
                    <a:pt x="529" y="112"/>
                  </a:cubicBezTo>
                  <a:cubicBezTo>
                    <a:pt x="551" y="75"/>
                    <a:pt x="570" y="44"/>
                    <a:pt x="570" y="0"/>
                  </a:cubicBezTo>
                </a:path>
              </a:pathLst>
            </a:custGeom>
            <a:noFill/>
            <a:ln w="76200" cap="flat" cmpd="sng">
              <a:solidFill>
                <a:schemeClr val="hlink"/>
              </a:solidFill>
              <a:prstDash val="solid"/>
              <a:round/>
              <a:headEnd/>
              <a:tailEnd/>
            </a:ln>
            <a:effectLst/>
          </p:spPr>
          <p:txBody>
            <a:bodyPr wrap="none" anchor="ctr">
              <a:spAutoFit/>
            </a:bodyPr>
            <a:lstStyle/>
            <a:p>
              <a:endParaRPr lang="en-US"/>
            </a:p>
          </p:txBody>
        </p:sp>
        <p:sp>
          <p:nvSpPr>
            <p:cNvPr id="606242" name="Oval 34"/>
            <p:cNvSpPr>
              <a:spLocks noChangeAspect="1" noChangeArrowheads="1"/>
            </p:cNvSpPr>
            <p:nvPr/>
          </p:nvSpPr>
          <p:spPr bwMode="auto">
            <a:xfrm>
              <a:off x="768" y="3744"/>
              <a:ext cx="192" cy="152"/>
            </a:xfrm>
            <a:prstGeom prst="ellipse">
              <a:avLst/>
            </a:prstGeom>
            <a:solidFill>
              <a:srgbClr val="CCFFCC"/>
            </a:solidFill>
            <a:ln w="9525">
              <a:solidFill>
                <a:schemeClr val="tx1"/>
              </a:solidFill>
              <a:round/>
              <a:headEnd/>
              <a:tailEnd/>
            </a:ln>
            <a:effectLst/>
          </p:spPr>
          <p:txBody>
            <a:bodyPr wrap="none" anchor="ctr"/>
            <a:lstStyle/>
            <a:p>
              <a:endParaRPr lang="en-US"/>
            </a:p>
          </p:txBody>
        </p:sp>
        <p:sp>
          <p:nvSpPr>
            <p:cNvPr id="606243" name="Oval 35"/>
            <p:cNvSpPr>
              <a:spLocks noChangeAspect="1" noChangeArrowheads="1"/>
            </p:cNvSpPr>
            <p:nvPr/>
          </p:nvSpPr>
          <p:spPr bwMode="auto">
            <a:xfrm rot="-1118274">
              <a:off x="454" y="3707"/>
              <a:ext cx="199" cy="168"/>
            </a:xfrm>
            <a:prstGeom prst="ellipse">
              <a:avLst/>
            </a:prstGeom>
            <a:solidFill>
              <a:srgbClr val="CCFFCC"/>
            </a:solidFill>
            <a:ln w="9525">
              <a:solidFill>
                <a:schemeClr val="tx1"/>
              </a:solidFill>
              <a:round/>
              <a:headEnd/>
              <a:tailEnd/>
            </a:ln>
            <a:effectLst/>
          </p:spPr>
          <p:txBody>
            <a:bodyPr wrap="none" anchor="ctr"/>
            <a:lstStyle/>
            <a:p>
              <a:endParaRPr lang="en-US"/>
            </a:p>
          </p:txBody>
        </p:sp>
        <p:sp>
          <p:nvSpPr>
            <p:cNvPr id="606244" name="Oval 36"/>
            <p:cNvSpPr>
              <a:spLocks noChangeAspect="1" noChangeArrowheads="1"/>
            </p:cNvSpPr>
            <p:nvPr/>
          </p:nvSpPr>
          <p:spPr bwMode="auto">
            <a:xfrm flipV="1">
              <a:off x="816" y="3792"/>
              <a:ext cx="61" cy="48"/>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06245" name="Oval 37"/>
            <p:cNvSpPr>
              <a:spLocks noChangeAspect="1" noChangeArrowheads="1"/>
            </p:cNvSpPr>
            <p:nvPr/>
          </p:nvSpPr>
          <p:spPr bwMode="auto">
            <a:xfrm rot="20481726" flipV="1">
              <a:off x="576" y="3792"/>
              <a:ext cx="69" cy="58"/>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06246" name="Freeform 38"/>
            <p:cNvSpPr>
              <a:spLocks/>
            </p:cNvSpPr>
            <p:nvPr/>
          </p:nvSpPr>
          <p:spPr bwMode="auto">
            <a:xfrm>
              <a:off x="1680" y="3827"/>
              <a:ext cx="570" cy="218"/>
            </a:xfrm>
            <a:custGeom>
              <a:avLst/>
              <a:gdLst/>
              <a:ahLst/>
              <a:cxnLst>
                <a:cxn ang="0">
                  <a:pos x="0" y="94"/>
                </a:cxn>
                <a:cxn ang="0">
                  <a:pos x="129" y="182"/>
                </a:cxn>
                <a:cxn ang="0">
                  <a:pos x="282" y="218"/>
                </a:cxn>
                <a:cxn ang="0">
                  <a:pos x="417" y="212"/>
                </a:cxn>
                <a:cxn ang="0">
                  <a:pos x="476" y="182"/>
                </a:cxn>
                <a:cxn ang="0">
                  <a:pos x="505" y="153"/>
                </a:cxn>
                <a:cxn ang="0">
                  <a:pos x="529" y="112"/>
                </a:cxn>
                <a:cxn ang="0">
                  <a:pos x="570" y="0"/>
                </a:cxn>
              </a:cxnLst>
              <a:rect l="0" t="0" r="r" b="b"/>
              <a:pathLst>
                <a:path w="570" h="218">
                  <a:moveTo>
                    <a:pt x="0" y="94"/>
                  </a:moveTo>
                  <a:cubicBezTo>
                    <a:pt x="49" y="111"/>
                    <a:pt x="80" y="165"/>
                    <a:pt x="129" y="182"/>
                  </a:cubicBezTo>
                  <a:cubicBezTo>
                    <a:pt x="180" y="199"/>
                    <a:pt x="228" y="212"/>
                    <a:pt x="282" y="218"/>
                  </a:cubicBezTo>
                  <a:cubicBezTo>
                    <a:pt x="327" y="216"/>
                    <a:pt x="372" y="215"/>
                    <a:pt x="417" y="212"/>
                  </a:cubicBezTo>
                  <a:cubicBezTo>
                    <a:pt x="439" y="210"/>
                    <a:pt x="476" y="182"/>
                    <a:pt x="476" y="182"/>
                  </a:cubicBezTo>
                  <a:cubicBezTo>
                    <a:pt x="511" y="132"/>
                    <a:pt x="463" y="197"/>
                    <a:pt x="505" y="153"/>
                  </a:cubicBezTo>
                  <a:cubicBezTo>
                    <a:pt x="514" y="143"/>
                    <a:pt x="523" y="123"/>
                    <a:pt x="529" y="112"/>
                  </a:cubicBezTo>
                  <a:cubicBezTo>
                    <a:pt x="551" y="75"/>
                    <a:pt x="570" y="44"/>
                    <a:pt x="570" y="0"/>
                  </a:cubicBezTo>
                </a:path>
              </a:pathLst>
            </a:custGeom>
            <a:noFill/>
            <a:ln w="76200" cap="flat" cmpd="sng">
              <a:solidFill>
                <a:schemeClr val="hlink"/>
              </a:solidFill>
              <a:prstDash val="solid"/>
              <a:round/>
              <a:headEnd/>
              <a:tailEnd/>
            </a:ln>
            <a:effectLst/>
          </p:spPr>
          <p:txBody>
            <a:bodyPr wrap="none" anchor="ctr">
              <a:spAutoFit/>
            </a:bodyPr>
            <a:lstStyle/>
            <a:p>
              <a:endParaRPr lang="en-US"/>
            </a:p>
          </p:txBody>
        </p:sp>
        <p:sp>
          <p:nvSpPr>
            <p:cNvPr id="606247" name="Oval 39"/>
            <p:cNvSpPr>
              <a:spLocks noChangeAspect="1" noChangeArrowheads="1"/>
            </p:cNvSpPr>
            <p:nvPr/>
          </p:nvSpPr>
          <p:spPr bwMode="auto">
            <a:xfrm>
              <a:off x="2007" y="3733"/>
              <a:ext cx="192" cy="152"/>
            </a:xfrm>
            <a:prstGeom prst="ellipse">
              <a:avLst/>
            </a:prstGeom>
            <a:solidFill>
              <a:srgbClr val="CCFFCC"/>
            </a:solidFill>
            <a:ln w="9525">
              <a:solidFill>
                <a:schemeClr val="tx1"/>
              </a:solidFill>
              <a:round/>
              <a:headEnd/>
              <a:tailEnd/>
            </a:ln>
            <a:effectLst/>
          </p:spPr>
          <p:txBody>
            <a:bodyPr wrap="none" anchor="ctr"/>
            <a:lstStyle/>
            <a:p>
              <a:endParaRPr lang="en-US"/>
            </a:p>
          </p:txBody>
        </p:sp>
        <p:sp>
          <p:nvSpPr>
            <p:cNvPr id="606248" name="Oval 40"/>
            <p:cNvSpPr>
              <a:spLocks noChangeAspect="1" noChangeArrowheads="1"/>
            </p:cNvSpPr>
            <p:nvPr/>
          </p:nvSpPr>
          <p:spPr bwMode="auto">
            <a:xfrm rot="-1118274">
              <a:off x="1693" y="3696"/>
              <a:ext cx="199" cy="168"/>
            </a:xfrm>
            <a:prstGeom prst="ellipse">
              <a:avLst/>
            </a:prstGeom>
            <a:solidFill>
              <a:srgbClr val="CCFFCC"/>
            </a:solidFill>
            <a:ln w="9525">
              <a:solidFill>
                <a:schemeClr val="tx1"/>
              </a:solidFill>
              <a:round/>
              <a:headEnd/>
              <a:tailEnd/>
            </a:ln>
            <a:effectLst/>
          </p:spPr>
          <p:txBody>
            <a:bodyPr wrap="none" anchor="ctr"/>
            <a:lstStyle/>
            <a:p>
              <a:endParaRPr lang="en-US"/>
            </a:p>
          </p:txBody>
        </p:sp>
        <p:sp>
          <p:nvSpPr>
            <p:cNvPr id="606249" name="Oval 41"/>
            <p:cNvSpPr>
              <a:spLocks noChangeAspect="1" noChangeArrowheads="1"/>
            </p:cNvSpPr>
            <p:nvPr/>
          </p:nvSpPr>
          <p:spPr bwMode="auto">
            <a:xfrm flipV="1">
              <a:off x="2055" y="3781"/>
              <a:ext cx="61" cy="48"/>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06250" name="Oval 42"/>
            <p:cNvSpPr>
              <a:spLocks noChangeAspect="1" noChangeArrowheads="1"/>
            </p:cNvSpPr>
            <p:nvPr/>
          </p:nvSpPr>
          <p:spPr bwMode="auto">
            <a:xfrm rot="20481726" flipV="1">
              <a:off x="1815" y="3781"/>
              <a:ext cx="69" cy="58"/>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06251" name="Freeform 43"/>
            <p:cNvSpPr>
              <a:spLocks/>
            </p:cNvSpPr>
            <p:nvPr/>
          </p:nvSpPr>
          <p:spPr bwMode="auto">
            <a:xfrm>
              <a:off x="3984" y="3875"/>
              <a:ext cx="570" cy="218"/>
            </a:xfrm>
            <a:custGeom>
              <a:avLst/>
              <a:gdLst/>
              <a:ahLst/>
              <a:cxnLst>
                <a:cxn ang="0">
                  <a:pos x="0" y="94"/>
                </a:cxn>
                <a:cxn ang="0">
                  <a:pos x="129" y="182"/>
                </a:cxn>
                <a:cxn ang="0">
                  <a:pos x="282" y="218"/>
                </a:cxn>
                <a:cxn ang="0">
                  <a:pos x="417" y="212"/>
                </a:cxn>
                <a:cxn ang="0">
                  <a:pos x="476" y="182"/>
                </a:cxn>
                <a:cxn ang="0">
                  <a:pos x="505" y="153"/>
                </a:cxn>
                <a:cxn ang="0">
                  <a:pos x="529" y="112"/>
                </a:cxn>
                <a:cxn ang="0">
                  <a:pos x="570" y="0"/>
                </a:cxn>
              </a:cxnLst>
              <a:rect l="0" t="0" r="r" b="b"/>
              <a:pathLst>
                <a:path w="570" h="218">
                  <a:moveTo>
                    <a:pt x="0" y="94"/>
                  </a:moveTo>
                  <a:cubicBezTo>
                    <a:pt x="49" y="111"/>
                    <a:pt x="80" y="165"/>
                    <a:pt x="129" y="182"/>
                  </a:cubicBezTo>
                  <a:cubicBezTo>
                    <a:pt x="180" y="199"/>
                    <a:pt x="228" y="212"/>
                    <a:pt x="282" y="218"/>
                  </a:cubicBezTo>
                  <a:cubicBezTo>
                    <a:pt x="327" y="216"/>
                    <a:pt x="372" y="215"/>
                    <a:pt x="417" y="212"/>
                  </a:cubicBezTo>
                  <a:cubicBezTo>
                    <a:pt x="439" y="210"/>
                    <a:pt x="476" y="182"/>
                    <a:pt x="476" y="182"/>
                  </a:cubicBezTo>
                  <a:cubicBezTo>
                    <a:pt x="511" y="132"/>
                    <a:pt x="463" y="197"/>
                    <a:pt x="505" y="153"/>
                  </a:cubicBezTo>
                  <a:cubicBezTo>
                    <a:pt x="514" y="143"/>
                    <a:pt x="523" y="123"/>
                    <a:pt x="529" y="112"/>
                  </a:cubicBezTo>
                  <a:cubicBezTo>
                    <a:pt x="551" y="75"/>
                    <a:pt x="570" y="44"/>
                    <a:pt x="570" y="0"/>
                  </a:cubicBezTo>
                </a:path>
              </a:pathLst>
            </a:custGeom>
            <a:noFill/>
            <a:ln w="76200" cap="flat" cmpd="sng">
              <a:solidFill>
                <a:schemeClr val="hlink"/>
              </a:solidFill>
              <a:prstDash val="solid"/>
              <a:round/>
              <a:headEnd/>
              <a:tailEnd/>
            </a:ln>
            <a:effectLst/>
          </p:spPr>
          <p:txBody>
            <a:bodyPr wrap="none" anchor="ctr">
              <a:spAutoFit/>
            </a:bodyPr>
            <a:lstStyle/>
            <a:p>
              <a:endParaRPr lang="en-US"/>
            </a:p>
          </p:txBody>
        </p:sp>
        <p:sp>
          <p:nvSpPr>
            <p:cNvPr id="606252" name="Oval 44"/>
            <p:cNvSpPr>
              <a:spLocks noChangeAspect="1" noChangeArrowheads="1"/>
            </p:cNvSpPr>
            <p:nvPr/>
          </p:nvSpPr>
          <p:spPr bwMode="auto">
            <a:xfrm>
              <a:off x="4311" y="3781"/>
              <a:ext cx="192" cy="152"/>
            </a:xfrm>
            <a:prstGeom prst="ellipse">
              <a:avLst/>
            </a:prstGeom>
            <a:solidFill>
              <a:srgbClr val="CCFFCC"/>
            </a:solidFill>
            <a:ln w="9525">
              <a:solidFill>
                <a:schemeClr val="tx1"/>
              </a:solidFill>
              <a:round/>
              <a:headEnd/>
              <a:tailEnd/>
            </a:ln>
            <a:effectLst/>
          </p:spPr>
          <p:txBody>
            <a:bodyPr wrap="none" anchor="ctr"/>
            <a:lstStyle/>
            <a:p>
              <a:endParaRPr lang="en-US"/>
            </a:p>
          </p:txBody>
        </p:sp>
        <p:sp>
          <p:nvSpPr>
            <p:cNvPr id="606253" name="Oval 45"/>
            <p:cNvSpPr>
              <a:spLocks noChangeAspect="1" noChangeArrowheads="1"/>
            </p:cNvSpPr>
            <p:nvPr/>
          </p:nvSpPr>
          <p:spPr bwMode="auto">
            <a:xfrm rot="-1118274">
              <a:off x="3997" y="3744"/>
              <a:ext cx="199" cy="168"/>
            </a:xfrm>
            <a:prstGeom prst="ellipse">
              <a:avLst/>
            </a:prstGeom>
            <a:solidFill>
              <a:srgbClr val="CCFFCC"/>
            </a:solidFill>
            <a:ln w="9525">
              <a:solidFill>
                <a:schemeClr val="tx1"/>
              </a:solidFill>
              <a:round/>
              <a:headEnd/>
              <a:tailEnd/>
            </a:ln>
            <a:effectLst/>
          </p:spPr>
          <p:txBody>
            <a:bodyPr wrap="none" anchor="ctr"/>
            <a:lstStyle/>
            <a:p>
              <a:endParaRPr lang="en-US"/>
            </a:p>
          </p:txBody>
        </p:sp>
        <p:sp>
          <p:nvSpPr>
            <p:cNvPr id="606254" name="Oval 46"/>
            <p:cNvSpPr>
              <a:spLocks noChangeAspect="1" noChangeArrowheads="1"/>
            </p:cNvSpPr>
            <p:nvPr/>
          </p:nvSpPr>
          <p:spPr bwMode="auto">
            <a:xfrm flipV="1">
              <a:off x="4359" y="3829"/>
              <a:ext cx="61" cy="48"/>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06255" name="Oval 47"/>
            <p:cNvSpPr>
              <a:spLocks noChangeAspect="1" noChangeArrowheads="1"/>
            </p:cNvSpPr>
            <p:nvPr/>
          </p:nvSpPr>
          <p:spPr bwMode="auto">
            <a:xfrm rot="20481726" flipV="1">
              <a:off x="4119" y="3829"/>
              <a:ext cx="69" cy="58"/>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06256" name="Freeform 48"/>
            <p:cNvSpPr>
              <a:spLocks/>
            </p:cNvSpPr>
            <p:nvPr/>
          </p:nvSpPr>
          <p:spPr bwMode="auto">
            <a:xfrm flipV="1">
              <a:off x="2832" y="3888"/>
              <a:ext cx="570" cy="218"/>
            </a:xfrm>
            <a:custGeom>
              <a:avLst/>
              <a:gdLst/>
              <a:ahLst/>
              <a:cxnLst>
                <a:cxn ang="0">
                  <a:pos x="0" y="94"/>
                </a:cxn>
                <a:cxn ang="0">
                  <a:pos x="129" y="182"/>
                </a:cxn>
                <a:cxn ang="0">
                  <a:pos x="282" y="218"/>
                </a:cxn>
                <a:cxn ang="0">
                  <a:pos x="417" y="212"/>
                </a:cxn>
                <a:cxn ang="0">
                  <a:pos x="476" y="182"/>
                </a:cxn>
                <a:cxn ang="0">
                  <a:pos x="505" y="153"/>
                </a:cxn>
                <a:cxn ang="0">
                  <a:pos x="529" y="112"/>
                </a:cxn>
                <a:cxn ang="0">
                  <a:pos x="570" y="0"/>
                </a:cxn>
              </a:cxnLst>
              <a:rect l="0" t="0" r="r" b="b"/>
              <a:pathLst>
                <a:path w="570" h="218">
                  <a:moveTo>
                    <a:pt x="0" y="94"/>
                  </a:moveTo>
                  <a:cubicBezTo>
                    <a:pt x="49" y="111"/>
                    <a:pt x="80" y="165"/>
                    <a:pt x="129" y="182"/>
                  </a:cubicBezTo>
                  <a:cubicBezTo>
                    <a:pt x="180" y="199"/>
                    <a:pt x="228" y="212"/>
                    <a:pt x="282" y="218"/>
                  </a:cubicBezTo>
                  <a:cubicBezTo>
                    <a:pt x="327" y="216"/>
                    <a:pt x="372" y="215"/>
                    <a:pt x="417" y="212"/>
                  </a:cubicBezTo>
                  <a:cubicBezTo>
                    <a:pt x="439" y="210"/>
                    <a:pt x="476" y="182"/>
                    <a:pt x="476" y="182"/>
                  </a:cubicBezTo>
                  <a:cubicBezTo>
                    <a:pt x="511" y="132"/>
                    <a:pt x="463" y="197"/>
                    <a:pt x="505" y="153"/>
                  </a:cubicBezTo>
                  <a:cubicBezTo>
                    <a:pt x="514" y="143"/>
                    <a:pt x="523" y="123"/>
                    <a:pt x="529" y="112"/>
                  </a:cubicBezTo>
                  <a:cubicBezTo>
                    <a:pt x="551" y="75"/>
                    <a:pt x="570" y="44"/>
                    <a:pt x="570" y="0"/>
                  </a:cubicBezTo>
                </a:path>
              </a:pathLst>
            </a:custGeom>
            <a:noFill/>
            <a:ln w="76200" cap="flat" cmpd="sng">
              <a:solidFill>
                <a:schemeClr val="hlink"/>
              </a:solidFill>
              <a:prstDash val="solid"/>
              <a:round/>
              <a:headEnd/>
              <a:tailEnd/>
            </a:ln>
            <a:effectLst/>
          </p:spPr>
          <p:txBody>
            <a:bodyPr wrap="none" anchor="ctr">
              <a:spAutoFit/>
            </a:bodyPr>
            <a:lstStyle/>
            <a:p>
              <a:endParaRPr lang="en-US"/>
            </a:p>
          </p:txBody>
        </p:sp>
        <p:sp>
          <p:nvSpPr>
            <p:cNvPr id="606257" name="Oval 49"/>
            <p:cNvSpPr>
              <a:spLocks noChangeAspect="1" noChangeArrowheads="1"/>
            </p:cNvSpPr>
            <p:nvPr/>
          </p:nvSpPr>
          <p:spPr bwMode="auto">
            <a:xfrm>
              <a:off x="3207" y="3685"/>
              <a:ext cx="192" cy="152"/>
            </a:xfrm>
            <a:prstGeom prst="ellipse">
              <a:avLst/>
            </a:prstGeom>
            <a:solidFill>
              <a:srgbClr val="CCFFCC"/>
            </a:solidFill>
            <a:ln w="9525">
              <a:solidFill>
                <a:schemeClr val="tx1"/>
              </a:solidFill>
              <a:round/>
              <a:headEnd/>
              <a:tailEnd/>
            </a:ln>
            <a:effectLst/>
          </p:spPr>
          <p:txBody>
            <a:bodyPr wrap="none" anchor="ctr"/>
            <a:lstStyle/>
            <a:p>
              <a:endParaRPr lang="en-US"/>
            </a:p>
          </p:txBody>
        </p:sp>
        <p:sp>
          <p:nvSpPr>
            <p:cNvPr id="606258" name="Oval 50"/>
            <p:cNvSpPr>
              <a:spLocks noChangeAspect="1" noChangeArrowheads="1"/>
            </p:cNvSpPr>
            <p:nvPr/>
          </p:nvSpPr>
          <p:spPr bwMode="auto">
            <a:xfrm rot="-1118274">
              <a:off x="2893" y="3648"/>
              <a:ext cx="199" cy="168"/>
            </a:xfrm>
            <a:prstGeom prst="ellipse">
              <a:avLst/>
            </a:prstGeom>
            <a:solidFill>
              <a:srgbClr val="CCFFCC"/>
            </a:solidFill>
            <a:ln w="9525">
              <a:solidFill>
                <a:schemeClr val="tx1"/>
              </a:solidFill>
              <a:round/>
              <a:headEnd/>
              <a:tailEnd/>
            </a:ln>
            <a:effectLst/>
          </p:spPr>
          <p:txBody>
            <a:bodyPr wrap="none" anchor="ctr"/>
            <a:lstStyle/>
            <a:p>
              <a:endParaRPr lang="en-US"/>
            </a:p>
          </p:txBody>
        </p:sp>
        <p:sp>
          <p:nvSpPr>
            <p:cNvPr id="606259" name="Oval 51"/>
            <p:cNvSpPr>
              <a:spLocks noChangeAspect="1" noChangeArrowheads="1"/>
            </p:cNvSpPr>
            <p:nvPr/>
          </p:nvSpPr>
          <p:spPr bwMode="auto">
            <a:xfrm flipV="1">
              <a:off x="3255" y="3733"/>
              <a:ext cx="61" cy="48"/>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06260" name="Oval 52"/>
            <p:cNvSpPr>
              <a:spLocks noChangeAspect="1" noChangeArrowheads="1"/>
            </p:cNvSpPr>
            <p:nvPr/>
          </p:nvSpPr>
          <p:spPr bwMode="auto">
            <a:xfrm rot="20481726" flipV="1">
              <a:off x="3015" y="3733"/>
              <a:ext cx="69" cy="58"/>
            </a:xfrm>
            <a:prstGeom prst="ellipse">
              <a:avLst/>
            </a:prstGeom>
            <a:solidFill>
              <a:schemeClr val="bg2"/>
            </a:solidFill>
            <a:ln w="9525">
              <a:solidFill>
                <a:schemeClr val="tx1"/>
              </a:solidFill>
              <a:round/>
              <a:headEnd/>
              <a:tailEnd/>
            </a:ln>
            <a:effectLst/>
          </p:spPr>
          <p:txBody>
            <a:bodyPr wrap="none" anchor="ctr"/>
            <a:lstStyle/>
            <a:p>
              <a:endParaRPr 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2001, Andrew W. Moore</a:t>
            </a:r>
          </a:p>
        </p:txBody>
      </p:sp>
      <p:sp>
        <p:nvSpPr>
          <p:cNvPr id="609282" name="Rectangle 2"/>
          <p:cNvSpPr>
            <a:spLocks noGrp="1" noChangeArrowheads="1"/>
          </p:cNvSpPr>
          <p:nvPr>
            <p:ph type="title"/>
          </p:nvPr>
        </p:nvSpPr>
        <p:spPr/>
        <p:txBody>
          <a:bodyPr/>
          <a:lstStyle/>
          <a:p>
            <a:r>
              <a:rPr lang="en-US"/>
              <a:t>Definition of VC dimension</a:t>
            </a:r>
          </a:p>
        </p:txBody>
      </p:sp>
      <p:sp>
        <p:nvSpPr>
          <p:cNvPr id="609283" name="Rectangle 3"/>
          <p:cNvSpPr>
            <a:spLocks noGrp="1" noChangeArrowheads="1"/>
          </p:cNvSpPr>
          <p:nvPr>
            <p:ph type="body" idx="1"/>
          </p:nvPr>
        </p:nvSpPr>
        <p:spPr>
          <a:xfrm>
            <a:off x="228600" y="762000"/>
            <a:ext cx="8574088" cy="2743200"/>
          </a:xfrm>
        </p:spPr>
        <p:txBody>
          <a:bodyPr/>
          <a:lstStyle/>
          <a:p>
            <a:pPr>
              <a:lnSpc>
                <a:spcPct val="90000"/>
              </a:lnSpc>
              <a:buFontTx/>
              <a:buNone/>
            </a:pPr>
            <a:r>
              <a:rPr lang="en-US" sz="2400"/>
              <a:t>Given machine </a:t>
            </a:r>
            <a:r>
              <a:rPr lang="en-US" sz="2400" b="1" i="1"/>
              <a:t>f</a:t>
            </a:r>
            <a:r>
              <a:rPr lang="en-US" sz="2400"/>
              <a:t>, the VC-dimension </a:t>
            </a:r>
            <a:r>
              <a:rPr lang="en-US" sz="2400" i="1"/>
              <a:t>h</a:t>
            </a:r>
            <a:r>
              <a:rPr lang="en-US" sz="2400"/>
              <a:t> is</a:t>
            </a:r>
          </a:p>
          <a:p>
            <a:pPr marL="625475" lvl="1" indent="0">
              <a:lnSpc>
                <a:spcPct val="90000"/>
              </a:lnSpc>
              <a:buFontTx/>
              <a:buNone/>
            </a:pPr>
            <a:r>
              <a:rPr lang="en-US"/>
              <a:t>The maximum number of points that can be arranged so that </a:t>
            </a:r>
            <a:r>
              <a:rPr lang="en-US" b="1" i="1"/>
              <a:t>f</a:t>
            </a:r>
            <a:r>
              <a:rPr lang="en-US"/>
              <a:t>  shatter them. </a:t>
            </a:r>
          </a:p>
          <a:p>
            <a:pPr>
              <a:lnSpc>
                <a:spcPct val="90000"/>
              </a:lnSpc>
              <a:buFontTx/>
              <a:buNone/>
            </a:pPr>
            <a:r>
              <a:rPr lang="en-US" sz="2400">
                <a:solidFill>
                  <a:schemeClr val="hlink"/>
                </a:solidFill>
              </a:rPr>
              <a:t>Example: </a:t>
            </a:r>
            <a:r>
              <a:rPr lang="en-US" sz="2400"/>
              <a:t>What’s VC dimension of</a:t>
            </a:r>
            <a:r>
              <a:rPr lang="en-US" sz="2400">
                <a:solidFill>
                  <a:schemeClr val="hlink"/>
                </a:solidFill>
              </a:rPr>
              <a:t> </a:t>
            </a:r>
            <a:r>
              <a:rPr lang="en-US" sz="2000"/>
              <a:t>f(x,</a:t>
            </a:r>
            <a:r>
              <a:rPr lang="en-US" sz="2000">
                <a:solidFill>
                  <a:srgbClr val="00CC00"/>
                </a:solidFill>
              </a:rPr>
              <a:t>b</a:t>
            </a:r>
            <a:r>
              <a:rPr lang="en-US" sz="2000"/>
              <a:t>) = sign(x.x-</a:t>
            </a:r>
            <a:r>
              <a:rPr lang="en-US" sz="2000">
                <a:solidFill>
                  <a:srgbClr val="00CC00"/>
                </a:solidFill>
              </a:rPr>
              <a:t>b</a:t>
            </a:r>
            <a:r>
              <a:rPr lang="en-US" sz="200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3"/>
          <p:cNvSpPr>
            <a:spLocks noGrp="1"/>
          </p:cNvSpPr>
          <p:nvPr>
            <p:ph type="ftr" sz="quarter" idx="10"/>
          </p:nvPr>
        </p:nvSpPr>
        <p:spPr/>
        <p:txBody>
          <a:bodyPr/>
          <a:lstStyle/>
          <a:p>
            <a:r>
              <a:rPr lang="en-US"/>
              <a:t>Copyright © 2001, Andrew W. Moore</a:t>
            </a:r>
          </a:p>
        </p:txBody>
      </p:sp>
      <p:sp>
        <p:nvSpPr>
          <p:cNvPr id="610306" name="Rectangle 2"/>
          <p:cNvSpPr>
            <a:spLocks noGrp="1" noChangeArrowheads="1"/>
          </p:cNvSpPr>
          <p:nvPr>
            <p:ph type="title"/>
          </p:nvPr>
        </p:nvSpPr>
        <p:spPr/>
        <p:txBody>
          <a:bodyPr/>
          <a:lstStyle/>
          <a:p>
            <a:r>
              <a:rPr lang="en-US"/>
              <a:t>VC dim of trivial circle</a:t>
            </a:r>
          </a:p>
        </p:txBody>
      </p:sp>
      <p:sp>
        <p:nvSpPr>
          <p:cNvPr id="610307" name="Rectangle 3"/>
          <p:cNvSpPr>
            <a:spLocks noGrp="1" noChangeArrowheads="1"/>
          </p:cNvSpPr>
          <p:nvPr>
            <p:ph type="body" idx="1"/>
          </p:nvPr>
        </p:nvSpPr>
        <p:spPr>
          <a:xfrm>
            <a:off x="228600" y="762000"/>
            <a:ext cx="8574088" cy="2743200"/>
          </a:xfrm>
        </p:spPr>
        <p:txBody>
          <a:bodyPr/>
          <a:lstStyle/>
          <a:p>
            <a:pPr>
              <a:lnSpc>
                <a:spcPct val="90000"/>
              </a:lnSpc>
              <a:buFontTx/>
              <a:buNone/>
            </a:pPr>
            <a:r>
              <a:rPr lang="en-US" sz="2400"/>
              <a:t>Given machine </a:t>
            </a:r>
            <a:r>
              <a:rPr lang="en-US" sz="2400" b="1" i="1"/>
              <a:t>f</a:t>
            </a:r>
            <a:r>
              <a:rPr lang="en-US" sz="2400"/>
              <a:t>, the VC-dimension </a:t>
            </a:r>
            <a:r>
              <a:rPr lang="en-US" sz="2400" i="1"/>
              <a:t>h</a:t>
            </a:r>
            <a:r>
              <a:rPr lang="en-US" sz="2400"/>
              <a:t> is</a:t>
            </a:r>
          </a:p>
          <a:p>
            <a:pPr marL="625475" lvl="1" indent="0">
              <a:lnSpc>
                <a:spcPct val="90000"/>
              </a:lnSpc>
              <a:buFontTx/>
              <a:buNone/>
            </a:pPr>
            <a:r>
              <a:rPr lang="en-US"/>
              <a:t>The maximum number of points that can be arranged so that </a:t>
            </a:r>
            <a:r>
              <a:rPr lang="en-US" b="1" i="1"/>
              <a:t>f</a:t>
            </a:r>
            <a:r>
              <a:rPr lang="en-US"/>
              <a:t>  shatter them. </a:t>
            </a:r>
          </a:p>
          <a:p>
            <a:pPr>
              <a:lnSpc>
                <a:spcPct val="90000"/>
              </a:lnSpc>
              <a:buFontTx/>
              <a:buNone/>
            </a:pPr>
            <a:r>
              <a:rPr lang="en-US" sz="2400">
                <a:solidFill>
                  <a:schemeClr val="hlink"/>
                </a:solidFill>
              </a:rPr>
              <a:t>Example: </a:t>
            </a:r>
            <a:r>
              <a:rPr lang="en-US" sz="2400"/>
              <a:t>What’s VC dimension of</a:t>
            </a:r>
            <a:r>
              <a:rPr lang="en-US" sz="2400">
                <a:solidFill>
                  <a:schemeClr val="hlink"/>
                </a:solidFill>
              </a:rPr>
              <a:t> </a:t>
            </a:r>
            <a:r>
              <a:rPr lang="en-US" sz="2000"/>
              <a:t>f(x,</a:t>
            </a:r>
            <a:r>
              <a:rPr lang="en-US" sz="2000">
                <a:solidFill>
                  <a:srgbClr val="00CC00"/>
                </a:solidFill>
              </a:rPr>
              <a:t>b</a:t>
            </a:r>
            <a:r>
              <a:rPr lang="en-US" sz="2000"/>
              <a:t>) = sign(x.x-</a:t>
            </a:r>
            <a:r>
              <a:rPr lang="en-US" sz="2000">
                <a:solidFill>
                  <a:srgbClr val="00CC00"/>
                </a:solidFill>
              </a:rPr>
              <a:t>b</a:t>
            </a:r>
            <a:r>
              <a:rPr lang="en-US" sz="2000"/>
              <a:t>)</a:t>
            </a:r>
          </a:p>
          <a:p>
            <a:pPr marL="625475" lvl="1" indent="0">
              <a:lnSpc>
                <a:spcPct val="90000"/>
              </a:lnSpc>
              <a:buFontTx/>
              <a:buNone/>
            </a:pPr>
            <a:r>
              <a:rPr lang="en-US" sz="2400">
                <a:solidFill>
                  <a:schemeClr val="hlink"/>
                </a:solidFill>
              </a:rPr>
              <a:t>Answer = 1: </a:t>
            </a:r>
            <a:r>
              <a:rPr lang="en-US" sz="2400"/>
              <a:t>we can’t even shatter two points! (but it’s clear we can shatter 1)</a:t>
            </a:r>
          </a:p>
        </p:txBody>
      </p:sp>
      <p:sp>
        <p:nvSpPr>
          <p:cNvPr id="610308" name="Line 4"/>
          <p:cNvSpPr>
            <a:spLocks noChangeShapeType="1"/>
          </p:cNvSpPr>
          <p:nvPr/>
        </p:nvSpPr>
        <p:spPr bwMode="auto">
          <a:xfrm>
            <a:off x="3581400" y="3810000"/>
            <a:ext cx="0" cy="1219200"/>
          </a:xfrm>
          <a:prstGeom prst="line">
            <a:avLst/>
          </a:prstGeom>
          <a:noFill/>
          <a:ln w="38100">
            <a:solidFill>
              <a:schemeClr val="hlink"/>
            </a:solidFill>
            <a:round/>
            <a:headEnd/>
            <a:tailEnd/>
          </a:ln>
          <a:effectLst/>
        </p:spPr>
        <p:txBody>
          <a:bodyPr anchor="ctr">
            <a:spAutoFit/>
          </a:bodyPr>
          <a:lstStyle/>
          <a:p>
            <a:endParaRPr lang="en-US"/>
          </a:p>
        </p:txBody>
      </p:sp>
      <p:sp>
        <p:nvSpPr>
          <p:cNvPr id="610309" name="Line 5"/>
          <p:cNvSpPr>
            <a:spLocks noChangeShapeType="1"/>
          </p:cNvSpPr>
          <p:nvPr/>
        </p:nvSpPr>
        <p:spPr bwMode="auto">
          <a:xfrm>
            <a:off x="2819400" y="4419600"/>
            <a:ext cx="1447800" cy="0"/>
          </a:xfrm>
          <a:prstGeom prst="line">
            <a:avLst/>
          </a:prstGeom>
          <a:noFill/>
          <a:ln w="38100">
            <a:solidFill>
              <a:schemeClr val="hlink"/>
            </a:solidFill>
            <a:round/>
            <a:headEnd/>
            <a:tailEnd/>
          </a:ln>
          <a:effectLst/>
        </p:spPr>
        <p:txBody>
          <a:bodyPr anchor="ctr">
            <a:spAutoFit/>
          </a:bodyPr>
          <a:lstStyle/>
          <a:p>
            <a:endParaRPr lang="en-US"/>
          </a:p>
        </p:txBody>
      </p:sp>
      <p:sp>
        <p:nvSpPr>
          <p:cNvPr id="610310" name="Oval 6"/>
          <p:cNvSpPr>
            <a:spLocks noChangeAspect="1" noChangeArrowheads="1"/>
          </p:cNvSpPr>
          <p:nvPr/>
        </p:nvSpPr>
        <p:spPr bwMode="auto">
          <a:xfrm>
            <a:off x="3870325" y="4244975"/>
            <a:ext cx="60325"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10311" name="Line 7"/>
          <p:cNvSpPr>
            <a:spLocks noChangeShapeType="1"/>
          </p:cNvSpPr>
          <p:nvPr/>
        </p:nvSpPr>
        <p:spPr bwMode="auto">
          <a:xfrm>
            <a:off x="1676400" y="3810000"/>
            <a:ext cx="0" cy="1219200"/>
          </a:xfrm>
          <a:prstGeom prst="line">
            <a:avLst/>
          </a:prstGeom>
          <a:noFill/>
          <a:ln w="38100">
            <a:solidFill>
              <a:schemeClr val="hlink"/>
            </a:solidFill>
            <a:round/>
            <a:headEnd/>
            <a:tailEnd/>
          </a:ln>
          <a:effectLst/>
        </p:spPr>
        <p:txBody>
          <a:bodyPr anchor="ctr">
            <a:spAutoFit/>
          </a:bodyPr>
          <a:lstStyle/>
          <a:p>
            <a:endParaRPr lang="en-US"/>
          </a:p>
        </p:txBody>
      </p:sp>
      <p:sp>
        <p:nvSpPr>
          <p:cNvPr id="610312" name="Line 8"/>
          <p:cNvSpPr>
            <a:spLocks noChangeShapeType="1"/>
          </p:cNvSpPr>
          <p:nvPr/>
        </p:nvSpPr>
        <p:spPr bwMode="auto">
          <a:xfrm>
            <a:off x="914400" y="4419600"/>
            <a:ext cx="1447800" cy="0"/>
          </a:xfrm>
          <a:prstGeom prst="line">
            <a:avLst/>
          </a:prstGeom>
          <a:noFill/>
          <a:ln w="38100">
            <a:solidFill>
              <a:schemeClr val="hlink"/>
            </a:solidFill>
            <a:round/>
            <a:headEnd/>
            <a:tailEnd/>
          </a:ln>
          <a:effectLst/>
        </p:spPr>
        <p:txBody>
          <a:bodyPr anchor="ctr">
            <a:spAutoFit/>
          </a:bodyPr>
          <a:lstStyle/>
          <a:p>
            <a:endParaRPr lang="en-US"/>
          </a:p>
        </p:txBody>
      </p:sp>
      <p:sp>
        <p:nvSpPr>
          <p:cNvPr id="610313" name="Oval 9"/>
          <p:cNvSpPr>
            <a:spLocks noChangeAspect="1" noChangeArrowheads="1"/>
          </p:cNvSpPr>
          <p:nvPr/>
        </p:nvSpPr>
        <p:spPr bwMode="auto">
          <a:xfrm>
            <a:off x="1965325" y="4244975"/>
            <a:ext cx="60325" cy="47625"/>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610314" name="Line 10"/>
          <p:cNvSpPr>
            <a:spLocks noChangeShapeType="1"/>
          </p:cNvSpPr>
          <p:nvPr/>
        </p:nvSpPr>
        <p:spPr bwMode="auto">
          <a:xfrm flipV="1">
            <a:off x="762000" y="4419600"/>
            <a:ext cx="1676400" cy="0"/>
          </a:xfrm>
          <a:prstGeom prst="line">
            <a:avLst/>
          </a:prstGeom>
          <a:noFill/>
          <a:ln w="12700">
            <a:solidFill>
              <a:schemeClr val="tx1"/>
            </a:solidFill>
            <a:round/>
            <a:headEnd/>
            <a:tailEnd/>
          </a:ln>
          <a:effectLst/>
        </p:spPr>
        <p:txBody>
          <a:bodyPr anchor="ctr">
            <a:spAutoFit/>
          </a:bodyPr>
          <a:lstStyle/>
          <a:p>
            <a:endParaRPr lang="en-US"/>
          </a:p>
        </p:txBody>
      </p:sp>
      <p:sp>
        <p:nvSpPr>
          <p:cNvPr id="610315" name="Oval 11"/>
          <p:cNvSpPr>
            <a:spLocks noChangeArrowheads="1"/>
          </p:cNvSpPr>
          <p:nvPr/>
        </p:nvSpPr>
        <p:spPr bwMode="auto">
          <a:xfrm>
            <a:off x="1447800" y="4191000"/>
            <a:ext cx="457200" cy="457200"/>
          </a:xfrm>
          <a:prstGeom prst="ellipse">
            <a:avLst/>
          </a:prstGeom>
          <a:noFill/>
          <a:ln w="12700">
            <a:solidFill>
              <a:schemeClr val="tx1"/>
            </a:solidFill>
            <a:round/>
            <a:headEnd/>
            <a:tailEnd/>
          </a:ln>
          <a:effectLst/>
        </p:spPr>
        <p:txBody>
          <a:bodyPr anchor="ctr">
            <a:spAutoFit/>
          </a:bodyPr>
          <a:lstStyle/>
          <a:p>
            <a:endParaRPr lang="en-US"/>
          </a:p>
        </p:txBody>
      </p:sp>
      <p:sp>
        <p:nvSpPr>
          <p:cNvPr id="610316" name="Oval 12"/>
          <p:cNvSpPr>
            <a:spLocks noChangeArrowheads="1"/>
          </p:cNvSpPr>
          <p:nvPr/>
        </p:nvSpPr>
        <p:spPr bwMode="auto">
          <a:xfrm>
            <a:off x="3200400" y="4038600"/>
            <a:ext cx="762000" cy="685800"/>
          </a:xfrm>
          <a:prstGeom prst="ellipse">
            <a:avLst/>
          </a:prstGeom>
          <a:noFill/>
          <a:ln w="12700">
            <a:solidFill>
              <a:schemeClr val="tx1"/>
            </a:solidFill>
            <a:round/>
            <a:headEnd/>
            <a:tailEnd/>
          </a:ln>
          <a:effectLst/>
        </p:spPr>
        <p:txBody>
          <a:bodyPr wrap="none" anchor="ctr">
            <a:spAutoFit/>
          </a:bodyPr>
          <a:lstStyle/>
          <a:p>
            <a:endParaRPr lang="en-US"/>
          </a:p>
        </p:txBody>
      </p:sp>
      <p:sp>
        <p:nvSpPr>
          <p:cNvPr id="610317" name="Freeform 13"/>
          <p:cNvSpPr>
            <a:spLocks/>
          </p:cNvSpPr>
          <p:nvPr/>
        </p:nvSpPr>
        <p:spPr bwMode="auto">
          <a:xfrm>
            <a:off x="1233488" y="5178425"/>
            <a:ext cx="904875" cy="346075"/>
          </a:xfrm>
          <a:custGeom>
            <a:avLst/>
            <a:gdLst/>
            <a:ahLst/>
            <a:cxnLst>
              <a:cxn ang="0">
                <a:pos x="0" y="94"/>
              </a:cxn>
              <a:cxn ang="0">
                <a:pos x="129" y="182"/>
              </a:cxn>
              <a:cxn ang="0">
                <a:pos x="282" y="218"/>
              </a:cxn>
              <a:cxn ang="0">
                <a:pos x="417" y="212"/>
              </a:cxn>
              <a:cxn ang="0">
                <a:pos x="476" y="182"/>
              </a:cxn>
              <a:cxn ang="0">
                <a:pos x="505" y="153"/>
              </a:cxn>
              <a:cxn ang="0">
                <a:pos x="529" y="112"/>
              </a:cxn>
              <a:cxn ang="0">
                <a:pos x="570" y="0"/>
              </a:cxn>
            </a:cxnLst>
            <a:rect l="0" t="0" r="r" b="b"/>
            <a:pathLst>
              <a:path w="570" h="218">
                <a:moveTo>
                  <a:pt x="0" y="94"/>
                </a:moveTo>
                <a:cubicBezTo>
                  <a:pt x="49" y="111"/>
                  <a:pt x="80" y="165"/>
                  <a:pt x="129" y="182"/>
                </a:cubicBezTo>
                <a:cubicBezTo>
                  <a:pt x="180" y="199"/>
                  <a:pt x="228" y="212"/>
                  <a:pt x="282" y="218"/>
                </a:cubicBezTo>
                <a:cubicBezTo>
                  <a:pt x="327" y="216"/>
                  <a:pt x="372" y="215"/>
                  <a:pt x="417" y="212"/>
                </a:cubicBezTo>
                <a:cubicBezTo>
                  <a:pt x="439" y="210"/>
                  <a:pt x="476" y="182"/>
                  <a:pt x="476" y="182"/>
                </a:cubicBezTo>
                <a:cubicBezTo>
                  <a:pt x="511" y="132"/>
                  <a:pt x="463" y="197"/>
                  <a:pt x="505" y="153"/>
                </a:cubicBezTo>
                <a:cubicBezTo>
                  <a:pt x="514" y="143"/>
                  <a:pt x="523" y="123"/>
                  <a:pt x="529" y="112"/>
                </a:cubicBezTo>
                <a:cubicBezTo>
                  <a:pt x="551" y="75"/>
                  <a:pt x="570" y="44"/>
                  <a:pt x="570" y="0"/>
                </a:cubicBezTo>
              </a:path>
            </a:pathLst>
          </a:custGeom>
          <a:noFill/>
          <a:ln w="76200" cap="flat" cmpd="sng">
            <a:solidFill>
              <a:schemeClr val="hlink"/>
            </a:solidFill>
            <a:prstDash val="solid"/>
            <a:round/>
            <a:headEnd/>
            <a:tailEnd/>
          </a:ln>
          <a:effectLst/>
        </p:spPr>
        <p:txBody>
          <a:bodyPr wrap="none" anchor="ctr">
            <a:spAutoFit/>
          </a:bodyPr>
          <a:lstStyle/>
          <a:p>
            <a:endParaRPr lang="en-US"/>
          </a:p>
        </p:txBody>
      </p:sp>
      <p:sp>
        <p:nvSpPr>
          <p:cNvPr id="610318" name="Oval 14"/>
          <p:cNvSpPr>
            <a:spLocks noChangeAspect="1" noChangeArrowheads="1"/>
          </p:cNvSpPr>
          <p:nvPr/>
        </p:nvSpPr>
        <p:spPr bwMode="auto">
          <a:xfrm>
            <a:off x="1752600" y="5029200"/>
            <a:ext cx="304800" cy="241300"/>
          </a:xfrm>
          <a:prstGeom prst="ellipse">
            <a:avLst/>
          </a:prstGeom>
          <a:solidFill>
            <a:srgbClr val="CCFFCC"/>
          </a:solidFill>
          <a:ln w="9525">
            <a:solidFill>
              <a:schemeClr val="tx1"/>
            </a:solidFill>
            <a:round/>
            <a:headEnd/>
            <a:tailEnd/>
          </a:ln>
          <a:effectLst/>
        </p:spPr>
        <p:txBody>
          <a:bodyPr wrap="none" anchor="ctr"/>
          <a:lstStyle/>
          <a:p>
            <a:endParaRPr lang="en-US"/>
          </a:p>
        </p:txBody>
      </p:sp>
      <p:sp>
        <p:nvSpPr>
          <p:cNvPr id="610319" name="Oval 15"/>
          <p:cNvSpPr>
            <a:spLocks noChangeAspect="1" noChangeArrowheads="1"/>
          </p:cNvSpPr>
          <p:nvPr/>
        </p:nvSpPr>
        <p:spPr bwMode="auto">
          <a:xfrm rot="-1118274">
            <a:off x="1254125" y="4970463"/>
            <a:ext cx="315913" cy="266700"/>
          </a:xfrm>
          <a:prstGeom prst="ellipse">
            <a:avLst/>
          </a:prstGeom>
          <a:solidFill>
            <a:srgbClr val="CCFFCC"/>
          </a:solidFill>
          <a:ln w="9525">
            <a:solidFill>
              <a:schemeClr val="tx1"/>
            </a:solidFill>
            <a:round/>
            <a:headEnd/>
            <a:tailEnd/>
          </a:ln>
          <a:effectLst/>
        </p:spPr>
        <p:txBody>
          <a:bodyPr wrap="none" anchor="ctr"/>
          <a:lstStyle/>
          <a:p>
            <a:endParaRPr lang="en-US"/>
          </a:p>
        </p:txBody>
      </p:sp>
      <p:sp>
        <p:nvSpPr>
          <p:cNvPr id="610320" name="Oval 16"/>
          <p:cNvSpPr>
            <a:spLocks noChangeAspect="1" noChangeArrowheads="1"/>
          </p:cNvSpPr>
          <p:nvPr/>
        </p:nvSpPr>
        <p:spPr bwMode="auto">
          <a:xfrm flipV="1">
            <a:off x="1828800" y="5105400"/>
            <a:ext cx="96838" cy="76200"/>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10321" name="Oval 17"/>
          <p:cNvSpPr>
            <a:spLocks noChangeAspect="1" noChangeArrowheads="1"/>
          </p:cNvSpPr>
          <p:nvPr/>
        </p:nvSpPr>
        <p:spPr bwMode="auto">
          <a:xfrm rot="20481726" flipV="1">
            <a:off x="1447800" y="5105400"/>
            <a:ext cx="109538" cy="92075"/>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10322" name="Freeform 18"/>
          <p:cNvSpPr>
            <a:spLocks/>
          </p:cNvSpPr>
          <p:nvPr/>
        </p:nvSpPr>
        <p:spPr bwMode="auto">
          <a:xfrm>
            <a:off x="3200400" y="5160963"/>
            <a:ext cx="904875" cy="346075"/>
          </a:xfrm>
          <a:custGeom>
            <a:avLst/>
            <a:gdLst/>
            <a:ahLst/>
            <a:cxnLst>
              <a:cxn ang="0">
                <a:pos x="0" y="94"/>
              </a:cxn>
              <a:cxn ang="0">
                <a:pos x="129" y="182"/>
              </a:cxn>
              <a:cxn ang="0">
                <a:pos x="282" y="218"/>
              </a:cxn>
              <a:cxn ang="0">
                <a:pos x="417" y="212"/>
              </a:cxn>
              <a:cxn ang="0">
                <a:pos x="476" y="182"/>
              </a:cxn>
              <a:cxn ang="0">
                <a:pos x="505" y="153"/>
              </a:cxn>
              <a:cxn ang="0">
                <a:pos x="529" y="112"/>
              </a:cxn>
              <a:cxn ang="0">
                <a:pos x="570" y="0"/>
              </a:cxn>
            </a:cxnLst>
            <a:rect l="0" t="0" r="r" b="b"/>
            <a:pathLst>
              <a:path w="570" h="218">
                <a:moveTo>
                  <a:pt x="0" y="94"/>
                </a:moveTo>
                <a:cubicBezTo>
                  <a:pt x="49" y="111"/>
                  <a:pt x="80" y="165"/>
                  <a:pt x="129" y="182"/>
                </a:cubicBezTo>
                <a:cubicBezTo>
                  <a:pt x="180" y="199"/>
                  <a:pt x="228" y="212"/>
                  <a:pt x="282" y="218"/>
                </a:cubicBezTo>
                <a:cubicBezTo>
                  <a:pt x="327" y="216"/>
                  <a:pt x="372" y="215"/>
                  <a:pt x="417" y="212"/>
                </a:cubicBezTo>
                <a:cubicBezTo>
                  <a:pt x="439" y="210"/>
                  <a:pt x="476" y="182"/>
                  <a:pt x="476" y="182"/>
                </a:cubicBezTo>
                <a:cubicBezTo>
                  <a:pt x="511" y="132"/>
                  <a:pt x="463" y="197"/>
                  <a:pt x="505" y="153"/>
                </a:cubicBezTo>
                <a:cubicBezTo>
                  <a:pt x="514" y="143"/>
                  <a:pt x="523" y="123"/>
                  <a:pt x="529" y="112"/>
                </a:cubicBezTo>
                <a:cubicBezTo>
                  <a:pt x="551" y="75"/>
                  <a:pt x="570" y="44"/>
                  <a:pt x="570" y="0"/>
                </a:cubicBezTo>
              </a:path>
            </a:pathLst>
          </a:custGeom>
          <a:noFill/>
          <a:ln w="76200" cap="flat" cmpd="sng">
            <a:solidFill>
              <a:schemeClr val="hlink"/>
            </a:solidFill>
            <a:prstDash val="solid"/>
            <a:round/>
            <a:headEnd/>
            <a:tailEnd/>
          </a:ln>
          <a:effectLst/>
        </p:spPr>
        <p:txBody>
          <a:bodyPr wrap="none" anchor="ctr">
            <a:spAutoFit/>
          </a:bodyPr>
          <a:lstStyle/>
          <a:p>
            <a:endParaRPr lang="en-US"/>
          </a:p>
        </p:txBody>
      </p:sp>
      <p:sp>
        <p:nvSpPr>
          <p:cNvPr id="610323" name="Oval 19"/>
          <p:cNvSpPr>
            <a:spLocks noChangeAspect="1" noChangeArrowheads="1"/>
          </p:cNvSpPr>
          <p:nvPr/>
        </p:nvSpPr>
        <p:spPr bwMode="auto">
          <a:xfrm>
            <a:off x="3719513" y="5011738"/>
            <a:ext cx="304800" cy="241300"/>
          </a:xfrm>
          <a:prstGeom prst="ellipse">
            <a:avLst/>
          </a:prstGeom>
          <a:solidFill>
            <a:srgbClr val="CCFFCC"/>
          </a:solidFill>
          <a:ln w="9525">
            <a:solidFill>
              <a:schemeClr val="tx1"/>
            </a:solidFill>
            <a:round/>
            <a:headEnd/>
            <a:tailEnd/>
          </a:ln>
          <a:effectLst/>
        </p:spPr>
        <p:txBody>
          <a:bodyPr wrap="none" anchor="ctr"/>
          <a:lstStyle/>
          <a:p>
            <a:endParaRPr lang="en-US"/>
          </a:p>
        </p:txBody>
      </p:sp>
      <p:sp>
        <p:nvSpPr>
          <p:cNvPr id="610324" name="Oval 20"/>
          <p:cNvSpPr>
            <a:spLocks noChangeAspect="1" noChangeArrowheads="1"/>
          </p:cNvSpPr>
          <p:nvPr/>
        </p:nvSpPr>
        <p:spPr bwMode="auto">
          <a:xfrm rot="-1118274">
            <a:off x="3221038" y="4953000"/>
            <a:ext cx="315912" cy="266700"/>
          </a:xfrm>
          <a:prstGeom prst="ellipse">
            <a:avLst/>
          </a:prstGeom>
          <a:solidFill>
            <a:srgbClr val="CCFFCC"/>
          </a:solidFill>
          <a:ln w="9525">
            <a:solidFill>
              <a:schemeClr val="tx1"/>
            </a:solidFill>
            <a:round/>
            <a:headEnd/>
            <a:tailEnd/>
          </a:ln>
          <a:effectLst/>
        </p:spPr>
        <p:txBody>
          <a:bodyPr wrap="none" anchor="ctr"/>
          <a:lstStyle/>
          <a:p>
            <a:endParaRPr lang="en-US"/>
          </a:p>
        </p:txBody>
      </p:sp>
      <p:sp>
        <p:nvSpPr>
          <p:cNvPr id="610325" name="Oval 21"/>
          <p:cNvSpPr>
            <a:spLocks noChangeAspect="1" noChangeArrowheads="1"/>
          </p:cNvSpPr>
          <p:nvPr/>
        </p:nvSpPr>
        <p:spPr bwMode="auto">
          <a:xfrm flipV="1">
            <a:off x="3795713" y="5087938"/>
            <a:ext cx="96837" cy="76200"/>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10326" name="Oval 22"/>
          <p:cNvSpPr>
            <a:spLocks noChangeAspect="1" noChangeArrowheads="1"/>
          </p:cNvSpPr>
          <p:nvPr/>
        </p:nvSpPr>
        <p:spPr bwMode="auto">
          <a:xfrm rot="20481726" flipV="1">
            <a:off x="3414713" y="5087938"/>
            <a:ext cx="109537" cy="92075"/>
          </a:xfrm>
          <a:prstGeom prst="ellipse">
            <a:avLst/>
          </a:prstGeom>
          <a:solidFill>
            <a:schemeClr val="bg2"/>
          </a:solidFill>
          <a:ln w="9525">
            <a:solidFill>
              <a:schemeClr val="tx1"/>
            </a:solidFill>
            <a:round/>
            <a:headEnd/>
            <a:tailEnd/>
          </a:ln>
          <a:effectLst/>
        </p:spPr>
        <p:txBody>
          <a:bodyPr wrap="none" anchor="ct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2001, Andrew W. Moore</a:t>
            </a:r>
          </a:p>
        </p:txBody>
      </p:sp>
      <p:sp>
        <p:nvSpPr>
          <p:cNvPr id="600066" name="Rectangle 2"/>
          <p:cNvSpPr>
            <a:spLocks noGrp="1" noChangeArrowheads="1"/>
          </p:cNvSpPr>
          <p:nvPr>
            <p:ph type="title"/>
          </p:nvPr>
        </p:nvSpPr>
        <p:spPr/>
        <p:txBody>
          <a:bodyPr/>
          <a:lstStyle/>
          <a:p>
            <a:r>
              <a:rPr lang="en-US"/>
              <a:t>Reformulated circle</a:t>
            </a:r>
          </a:p>
        </p:txBody>
      </p:sp>
      <p:sp>
        <p:nvSpPr>
          <p:cNvPr id="600067" name="Rectangle 3"/>
          <p:cNvSpPr>
            <a:spLocks noGrp="1" noChangeArrowheads="1"/>
          </p:cNvSpPr>
          <p:nvPr>
            <p:ph type="body" idx="1"/>
          </p:nvPr>
        </p:nvSpPr>
        <p:spPr>
          <a:xfrm>
            <a:off x="228600" y="762000"/>
            <a:ext cx="8574088" cy="2286000"/>
          </a:xfrm>
        </p:spPr>
        <p:txBody>
          <a:bodyPr/>
          <a:lstStyle/>
          <a:p>
            <a:pPr>
              <a:buFontTx/>
              <a:buNone/>
            </a:pPr>
            <a:r>
              <a:rPr lang="en-US" sz="2400"/>
              <a:t>Given machine </a:t>
            </a:r>
            <a:r>
              <a:rPr lang="en-US" sz="2400" b="1" i="1"/>
              <a:t>f</a:t>
            </a:r>
            <a:r>
              <a:rPr lang="en-US" sz="2400"/>
              <a:t>, the VC-dimension </a:t>
            </a:r>
            <a:r>
              <a:rPr lang="en-US" sz="2400" i="1"/>
              <a:t>h</a:t>
            </a:r>
            <a:r>
              <a:rPr lang="en-US" sz="2400"/>
              <a:t> is</a:t>
            </a:r>
          </a:p>
          <a:p>
            <a:pPr marL="625475" lvl="1" indent="0">
              <a:buFontTx/>
              <a:buNone/>
            </a:pPr>
            <a:r>
              <a:rPr lang="en-US"/>
              <a:t>The maximum number of points that can be arranged so that </a:t>
            </a:r>
            <a:r>
              <a:rPr lang="en-US" b="1" i="1"/>
              <a:t>f</a:t>
            </a:r>
            <a:r>
              <a:rPr lang="en-US"/>
              <a:t>  shatter them. </a:t>
            </a:r>
          </a:p>
          <a:p>
            <a:pPr>
              <a:buFontTx/>
              <a:buNone/>
            </a:pPr>
            <a:r>
              <a:rPr lang="en-US" sz="2400">
                <a:solidFill>
                  <a:schemeClr val="hlink"/>
                </a:solidFill>
              </a:rPr>
              <a:t>Example: </a:t>
            </a:r>
            <a:r>
              <a:rPr lang="en-US" sz="2400"/>
              <a:t>For 2-d inputs, what’s VC dimension of</a:t>
            </a:r>
            <a:r>
              <a:rPr lang="en-US" sz="2400">
                <a:solidFill>
                  <a:schemeClr val="hlink"/>
                </a:solidFill>
              </a:rPr>
              <a:t> </a:t>
            </a:r>
            <a:r>
              <a:rPr lang="en-US" sz="2400"/>
              <a:t>f(x,</a:t>
            </a:r>
            <a:r>
              <a:rPr lang="en-US" sz="2400">
                <a:solidFill>
                  <a:srgbClr val="00CC00"/>
                </a:solidFill>
              </a:rPr>
              <a:t>q,b</a:t>
            </a:r>
            <a:r>
              <a:rPr lang="en-US" sz="2400"/>
              <a:t>) = sign(</a:t>
            </a:r>
            <a:r>
              <a:rPr lang="en-US" sz="2400">
                <a:solidFill>
                  <a:srgbClr val="00CC00"/>
                </a:solidFill>
              </a:rPr>
              <a:t>q</a:t>
            </a:r>
            <a:r>
              <a:rPr lang="en-US" sz="2400"/>
              <a:t>x.x-</a:t>
            </a:r>
            <a:r>
              <a:rPr lang="en-US" sz="2400">
                <a:solidFill>
                  <a:srgbClr val="00CC00"/>
                </a:solidFill>
              </a:rPr>
              <a:t>b</a:t>
            </a:r>
            <a:r>
              <a:rPr lang="en-US" sz="240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ooter Placeholder 3"/>
          <p:cNvSpPr>
            <a:spLocks noGrp="1"/>
          </p:cNvSpPr>
          <p:nvPr>
            <p:ph type="ftr" sz="quarter" idx="10"/>
          </p:nvPr>
        </p:nvSpPr>
        <p:spPr/>
        <p:txBody>
          <a:bodyPr/>
          <a:lstStyle/>
          <a:p>
            <a:r>
              <a:rPr lang="en-US"/>
              <a:t>Copyright © 2001, Andrew W. Moore</a:t>
            </a:r>
          </a:p>
        </p:txBody>
      </p:sp>
      <p:sp>
        <p:nvSpPr>
          <p:cNvPr id="608258" name="Rectangle 2"/>
          <p:cNvSpPr>
            <a:spLocks noGrp="1" noChangeArrowheads="1"/>
          </p:cNvSpPr>
          <p:nvPr>
            <p:ph type="title"/>
          </p:nvPr>
        </p:nvSpPr>
        <p:spPr/>
        <p:txBody>
          <a:bodyPr/>
          <a:lstStyle/>
          <a:p>
            <a:r>
              <a:rPr lang="en-US"/>
              <a:t>Reformulated circle</a:t>
            </a:r>
          </a:p>
        </p:txBody>
      </p:sp>
      <p:sp>
        <p:nvSpPr>
          <p:cNvPr id="608259" name="Rectangle 3"/>
          <p:cNvSpPr>
            <a:spLocks noGrp="1" noChangeArrowheads="1"/>
          </p:cNvSpPr>
          <p:nvPr>
            <p:ph type="body" idx="1"/>
          </p:nvPr>
        </p:nvSpPr>
        <p:spPr>
          <a:xfrm>
            <a:off x="228600" y="762000"/>
            <a:ext cx="8574088" cy="2286000"/>
          </a:xfrm>
        </p:spPr>
        <p:txBody>
          <a:bodyPr/>
          <a:lstStyle/>
          <a:p>
            <a:pPr>
              <a:buFontTx/>
              <a:buNone/>
            </a:pPr>
            <a:r>
              <a:rPr lang="en-US" sz="2400"/>
              <a:t>Given machine </a:t>
            </a:r>
            <a:r>
              <a:rPr lang="en-US" sz="2400" b="1" i="1"/>
              <a:t>f</a:t>
            </a:r>
            <a:r>
              <a:rPr lang="en-US" sz="2400"/>
              <a:t>, the VC-dimension </a:t>
            </a:r>
            <a:r>
              <a:rPr lang="en-US" sz="2400" i="1"/>
              <a:t>h</a:t>
            </a:r>
            <a:r>
              <a:rPr lang="en-US" sz="2400"/>
              <a:t> is</a:t>
            </a:r>
          </a:p>
          <a:p>
            <a:pPr marL="625475" lvl="1" indent="0">
              <a:buFontTx/>
              <a:buNone/>
            </a:pPr>
            <a:r>
              <a:rPr lang="en-US"/>
              <a:t>The maximum number of points that can be arranged so that </a:t>
            </a:r>
            <a:r>
              <a:rPr lang="en-US" b="1" i="1"/>
              <a:t>f</a:t>
            </a:r>
            <a:r>
              <a:rPr lang="en-US"/>
              <a:t>  shatter them. </a:t>
            </a:r>
          </a:p>
          <a:p>
            <a:pPr>
              <a:buFontTx/>
              <a:buNone/>
            </a:pPr>
            <a:r>
              <a:rPr lang="en-US" sz="2400">
                <a:solidFill>
                  <a:schemeClr val="hlink"/>
                </a:solidFill>
              </a:rPr>
              <a:t>Example: </a:t>
            </a:r>
            <a:r>
              <a:rPr lang="en-US" sz="2400"/>
              <a:t>What’s VC dimension of</a:t>
            </a:r>
            <a:r>
              <a:rPr lang="en-US" sz="2400">
                <a:solidFill>
                  <a:schemeClr val="hlink"/>
                </a:solidFill>
              </a:rPr>
              <a:t> </a:t>
            </a:r>
            <a:r>
              <a:rPr lang="en-US" sz="2400"/>
              <a:t>f(x,</a:t>
            </a:r>
            <a:r>
              <a:rPr lang="en-US" sz="2400">
                <a:solidFill>
                  <a:srgbClr val="00CC00"/>
                </a:solidFill>
              </a:rPr>
              <a:t>q,b</a:t>
            </a:r>
            <a:r>
              <a:rPr lang="en-US" sz="2400"/>
              <a:t>) = sign(</a:t>
            </a:r>
            <a:r>
              <a:rPr lang="en-US" sz="2400">
                <a:solidFill>
                  <a:srgbClr val="00CC00"/>
                </a:solidFill>
              </a:rPr>
              <a:t>q</a:t>
            </a:r>
            <a:r>
              <a:rPr lang="en-US" sz="2400"/>
              <a:t>x.x-</a:t>
            </a:r>
            <a:r>
              <a:rPr lang="en-US" sz="2400">
                <a:solidFill>
                  <a:srgbClr val="00CC00"/>
                </a:solidFill>
              </a:rPr>
              <a:t>b</a:t>
            </a:r>
            <a:r>
              <a:rPr lang="en-US" sz="2400"/>
              <a:t>)</a:t>
            </a:r>
          </a:p>
        </p:txBody>
      </p:sp>
      <p:sp>
        <p:nvSpPr>
          <p:cNvPr id="608260" name="Rectangle 4"/>
          <p:cNvSpPr>
            <a:spLocks noChangeArrowheads="1"/>
          </p:cNvSpPr>
          <p:nvPr/>
        </p:nvSpPr>
        <p:spPr bwMode="auto">
          <a:xfrm>
            <a:off x="381000" y="3886200"/>
            <a:ext cx="8574088" cy="457200"/>
          </a:xfrm>
          <a:prstGeom prst="rect">
            <a:avLst/>
          </a:prstGeom>
          <a:noFill/>
          <a:ln w="9525">
            <a:noFill/>
            <a:miter lim="800000"/>
            <a:headEnd/>
            <a:tailEnd/>
          </a:ln>
          <a:effectLst/>
        </p:spPr>
        <p:txBody>
          <a:bodyPr/>
          <a:lstStyle/>
          <a:p>
            <a:pPr marL="342900" indent="-342900">
              <a:spcBef>
                <a:spcPct val="20000"/>
              </a:spcBef>
              <a:buFontTx/>
              <a:buChar char="•"/>
            </a:pPr>
            <a:r>
              <a:rPr lang="en-US"/>
              <a:t>Answer = 2</a:t>
            </a:r>
          </a:p>
        </p:txBody>
      </p:sp>
      <p:sp>
        <p:nvSpPr>
          <p:cNvPr id="608262" name="Line 6"/>
          <p:cNvSpPr>
            <a:spLocks noChangeShapeType="1"/>
          </p:cNvSpPr>
          <p:nvPr/>
        </p:nvSpPr>
        <p:spPr bwMode="auto">
          <a:xfrm>
            <a:off x="6705600" y="4724400"/>
            <a:ext cx="0" cy="1219200"/>
          </a:xfrm>
          <a:prstGeom prst="line">
            <a:avLst/>
          </a:prstGeom>
          <a:noFill/>
          <a:ln w="38100">
            <a:solidFill>
              <a:schemeClr val="hlink"/>
            </a:solidFill>
            <a:round/>
            <a:headEnd/>
            <a:tailEnd/>
          </a:ln>
          <a:effectLst/>
        </p:spPr>
        <p:txBody>
          <a:bodyPr anchor="ctr">
            <a:spAutoFit/>
          </a:bodyPr>
          <a:lstStyle/>
          <a:p>
            <a:endParaRPr lang="en-US"/>
          </a:p>
        </p:txBody>
      </p:sp>
      <p:sp>
        <p:nvSpPr>
          <p:cNvPr id="608263" name="Line 7"/>
          <p:cNvSpPr>
            <a:spLocks noChangeShapeType="1"/>
          </p:cNvSpPr>
          <p:nvPr/>
        </p:nvSpPr>
        <p:spPr bwMode="auto">
          <a:xfrm>
            <a:off x="5943600" y="5334000"/>
            <a:ext cx="1447800" cy="0"/>
          </a:xfrm>
          <a:prstGeom prst="line">
            <a:avLst/>
          </a:prstGeom>
          <a:noFill/>
          <a:ln w="38100">
            <a:solidFill>
              <a:schemeClr val="hlink"/>
            </a:solidFill>
            <a:round/>
            <a:headEnd/>
            <a:tailEnd/>
          </a:ln>
          <a:effectLst/>
        </p:spPr>
        <p:txBody>
          <a:bodyPr anchor="ctr">
            <a:spAutoFit/>
          </a:bodyPr>
          <a:lstStyle/>
          <a:p>
            <a:endParaRPr lang="en-US"/>
          </a:p>
        </p:txBody>
      </p:sp>
      <p:sp>
        <p:nvSpPr>
          <p:cNvPr id="608264" name="Oval 8"/>
          <p:cNvSpPr>
            <a:spLocks noChangeAspect="1" noChangeArrowheads="1"/>
          </p:cNvSpPr>
          <p:nvPr/>
        </p:nvSpPr>
        <p:spPr bwMode="auto">
          <a:xfrm>
            <a:off x="6994525" y="5159375"/>
            <a:ext cx="60325"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08265" name="Oval 9"/>
          <p:cNvSpPr>
            <a:spLocks noChangeAspect="1" noChangeArrowheads="1"/>
          </p:cNvSpPr>
          <p:nvPr/>
        </p:nvSpPr>
        <p:spPr bwMode="auto">
          <a:xfrm rot="-1118274">
            <a:off x="6858000" y="4876800"/>
            <a:ext cx="60325"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08271" name="Line 15"/>
          <p:cNvSpPr>
            <a:spLocks noChangeShapeType="1"/>
          </p:cNvSpPr>
          <p:nvPr/>
        </p:nvSpPr>
        <p:spPr bwMode="auto">
          <a:xfrm>
            <a:off x="3048000" y="4724400"/>
            <a:ext cx="0" cy="1219200"/>
          </a:xfrm>
          <a:prstGeom prst="line">
            <a:avLst/>
          </a:prstGeom>
          <a:noFill/>
          <a:ln w="38100">
            <a:solidFill>
              <a:schemeClr val="hlink"/>
            </a:solidFill>
            <a:round/>
            <a:headEnd/>
            <a:tailEnd/>
          </a:ln>
          <a:effectLst/>
        </p:spPr>
        <p:txBody>
          <a:bodyPr anchor="ctr">
            <a:spAutoFit/>
          </a:bodyPr>
          <a:lstStyle/>
          <a:p>
            <a:endParaRPr lang="en-US"/>
          </a:p>
        </p:txBody>
      </p:sp>
      <p:sp>
        <p:nvSpPr>
          <p:cNvPr id="608272" name="Line 16"/>
          <p:cNvSpPr>
            <a:spLocks noChangeShapeType="1"/>
          </p:cNvSpPr>
          <p:nvPr/>
        </p:nvSpPr>
        <p:spPr bwMode="auto">
          <a:xfrm>
            <a:off x="2286000" y="5334000"/>
            <a:ext cx="1447800" cy="0"/>
          </a:xfrm>
          <a:prstGeom prst="line">
            <a:avLst/>
          </a:prstGeom>
          <a:noFill/>
          <a:ln w="38100">
            <a:solidFill>
              <a:schemeClr val="hlink"/>
            </a:solidFill>
            <a:round/>
            <a:headEnd/>
            <a:tailEnd/>
          </a:ln>
          <a:effectLst/>
        </p:spPr>
        <p:txBody>
          <a:bodyPr anchor="ctr">
            <a:spAutoFit/>
          </a:bodyPr>
          <a:lstStyle/>
          <a:p>
            <a:endParaRPr lang="en-US"/>
          </a:p>
        </p:txBody>
      </p:sp>
      <p:sp>
        <p:nvSpPr>
          <p:cNvPr id="608273" name="Oval 17"/>
          <p:cNvSpPr>
            <a:spLocks noChangeAspect="1" noChangeArrowheads="1"/>
          </p:cNvSpPr>
          <p:nvPr/>
        </p:nvSpPr>
        <p:spPr bwMode="auto">
          <a:xfrm>
            <a:off x="3336925" y="5159375"/>
            <a:ext cx="60325"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08274" name="Oval 18"/>
          <p:cNvSpPr>
            <a:spLocks noChangeAspect="1" noChangeArrowheads="1"/>
          </p:cNvSpPr>
          <p:nvPr/>
        </p:nvSpPr>
        <p:spPr bwMode="auto">
          <a:xfrm rot="-1118274">
            <a:off x="3200400" y="4876800"/>
            <a:ext cx="60325" cy="50800"/>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608275" name="Line 19"/>
          <p:cNvSpPr>
            <a:spLocks noChangeShapeType="1"/>
          </p:cNvSpPr>
          <p:nvPr/>
        </p:nvSpPr>
        <p:spPr bwMode="auto">
          <a:xfrm>
            <a:off x="1143000" y="4724400"/>
            <a:ext cx="0" cy="1219200"/>
          </a:xfrm>
          <a:prstGeom prst="line">
            <a:avLst/>
          </a:prstGeom>
          <a:noFill/>
          <a:ln w="38100">
            <a:solidFill>
              <a:schemeClr val="hlink"/>
            </a:solidFill>
            <a:round/>
            <a:headEnd/>
            <a:tailEnd/>
          </a:ln>
          <a:effectLst/>
        </p:spPr>
        <p:txBody>
          <a:bodyPr anchor="ctr">
            <a:spAutoFit/>
          </a:bodyPr>
          <a:lstStyle/>
          <a:p>
            <a:endParaRPr lang="en-US"/>
          </a:p>
        </p:txBody>
      </p:sp>
      <p:sp>
        <p:nvSpPr>
          <p:cNvPr id="608276" name="Line 20"/>
          <p:cNvSpPr>
            <a:spLocks noChangeShapeType="1"/>
          </p:cNvSpPr>
          <p:nvPr/>
        </p:nvSpPr>
        <p:spPr bwMode="auto">
          <a:xfrm>
            <a:off x="381000" y="5334000"/>
            <a:ext cx="1447800" cy="0"/>
          </a:xfrm>
          <a:prstGeom prst="line">
            <a:avLst/>
          </a:prstGeom>
          <a:noFill/>
          <a:ln w="38100">
            <a:solidFill>
              <a:schemeClr val="hlink"/>
            </a:solidFill>
            <a:round/>
            <a:headEnd/>
            <a:tailEnd/>
          </a:ln>
          <a:effectLst/>
        </p:spPr>
        <p:txBody>
          <a:bodyPr anchor="ctr">
            <a:spAutoFit/>
          </a:bodyPr>
          <a:lstStyle/>
          <a:p>
            <a:endParaRPr lang="en-US"/>
          </a:p>
        </p:txBody>
      </p:sp>
      <p:sp>
        <p:nvSpPr>
          <p:cNvPr id="608277" name="Oval 21"/>
          <p:cNvSpPr>
            <a:spLocks noChangeAspect="1" noChangeArrowheads="1"/>
          </p:cNvSpPr>
          <p:nvPr/>
        </p:nvSpPr>
        <p:spPr bwMode="auto">
          <a:xfrm>
            <a:off x="1431925" y="5159375"/>
            <a:ext cx="60325" cy="47625"/>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608278" name="Oval 22"/>
          <p:cNvSpPr>
            <a:spLocks noChangeAspect="1" noChangeArrowheads="1"/>
          </p:cNvSpPr>
          <p:nvPr/>
        </p:nvSpPr>
        <p:spPr bwMode="auto">
          <a:xfrm rot="-1118274">
            <a:off x="1295400" y="4876800"/>
            <a:ext cx="60325" cy="50800"/>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608280" name="Oval 24"/>
          <p:cNvSpPr>
            <a:spLocks noChangeArrowheads="1"/>
          </p:cNvSpPr>
          <p:nvPr/>
        </p:nvSpPr>
        <p:spPr bwMode="auto">
          <a:xfrm>
            <a:off x="914400" y="5105400"/>
            <a:ext cx="457200" cy="457200"/>
          </a:xfrm>
          <a:prstGeom prst="ellipse">
            <a:avLst/>
          </a:prstGeom>
          <a:noFill/>
          <a:ln w="12700">
            <a:solidFill>
              <a:schemeClr val="tx1"/>
            </a:solidFill>
            <a:round/>
            <a:headEnd/>
            <a:tailEnd/>
          </a:ln>
          <a:effectLst/>
        </p:spPr>
        <p:txBody>
          <a:bodyPr anchor="ctr">
            <a:spAutoFit/>
          </a:bodyPr>
          <a:lstStyle/>
          <a:p>
            <a:endParaRPr lang="en-US"/>
          </a:p>
        </p:txBody>
      </p:sp>
      <p:sp>
        <p:nvSpPr>
          <p:cNvPr id="608281" name="Oval 25"/>
          <p:cNvSpPr>
            <a:spLocks noChangeArrowheads="1"/>
          </p:cNvSpPr>
          <p:nvPr/>
        </p:nvSpPr>
        <p:spPr bwMode="auto">
          <a:xfrm>
            <a:off x="2667000" y="4953000"/>
            <a:ext cx="762000" cy="685800"/>
          </a:xfrm>
          <a:prstGeom prst="ellipse">
            <a:avLst/>
          </a:prstGeom>
          <a:noFill/>
          <a:ln w="12700">
            <a:solidFill>
              <a:schemeClr val="tx1"/>
            </a:solidFill>
            <a:round/>
            <a:headEnd/>
            <a:tailEnd/>
          </a:ln>
          <a:effectLst/>
        </p:spPr>
        <p:txBody>
          <a:bodyPr wrap="none" anchor="ctr">
            <a:spAutoFit/>
          </a:bodyPr>
          <a:lstStyle/>
          <a:p>
            <a:endParaRPr lang="en-US"/>
          </a:p>
        </p:txBody>
      </p:sp>
      <p:sp>
        <p:nvSpPr>
          <p:cNvPr id="608282" name="Oval 26"/>
          <p:cNvSpPr>
            <a:spLocks noChangeArrowheads="1"/>
          </p:cNvSpPr>
          <p:nvPr/>
        </p:nvSpPr>
        <p:spPr bwMode="auto">
          <a:xfrm>
            <a:off x="6172200" y="4800600"/>
            <a:ext cx="1066800" cy="990600"/>
          </a:xfrm>
          <a:prstGeom prst="ellipse">
            <a:avLst/>
          </a:prstGeom>
          <a:noFill/>
          <a:ln w="12700">
            <a:solidFill>
              <a:schemeClr val="tx1"/>
            </a:solidFill>
            <a:round/>
            <a:headEnd/>
            <a:tailEnd/>
          </a:ln>
          <a:effectLst/>
        </p:spPr>
        <p:txBody>
          <a:bodyPr anchor="ctr">
            <a:spAutoFit/>
          </a:bodyPr>
          <a:lstStyle/>
          <a:p>
            <a:endParaRPr lang="en-US"/>
          </a:p>
        </p:txBody>
      </p:sp>
      <p:sp>
        <p:nvSpPr>
          <p:cNvPr id="608283" name="Freeform 27"/>
          <p:cNvSpPr>
            <a:spLocks/>
          </p:cNvSpPr>
          <p:nvPr/>
        </p:nvSpPr>
        <p:spPr bwMode="auto">
          <a:xfrm>
            <a:off x="700088" y="6092825"/>
            <a:ext cx="904875" cy="346075"/>
          </a:xfrm>
          <a:custGeom>
            <a:avLst/>
            <a:gdLst/>
            <a:ahLst/>
            <a:cxnLst>
              <a:cxn ang="0">
                <a:pos x="0" y="94"/>
              </a:cxn>
              <a:cxn ang="0">
                <a:pos x="129" y="182"/>
              </a:cxn>
              <a:cxn ang="0">
                <a:pos x="282" y="218"/>
              </a:cxn>
              <a:cxn ang="0">
                <a:pos x="417" y="212"/>
              </a:cxn>
              <a:cxn ang="0">
                <a:pos x="476" y="182"/>
              </a:cxn>
              <a:cxn ang="0">
                <a:pos x="505" y="153"/>
              </a:cxn>
              <a:cxn ang="0">
                <a:pos x="529" y="112"/>
              </a:cxn>
              <a:cxn ang="0">
                <a:pos x="570" y="0"/>
              </a:cxn>
            </a:cxnLst>
            <a:rect l="0" t="0" r="r" b="b"/>
            <a:pathLst>
              <a:path w="570" h="218">
                <a:moveTo>
                  <a:pt x="0" y="94"/>
                </a:moveTo>
                <a:cubicBezTo>
                  <a:pt x="49" y="111"/>
                  <a:pt x="80" y="165"/>
                  <a:pt x="129" y="182"/>
                </a:cubicBezTo>
                <a:cubicBezTo>
                  <a:pt x="180" y="199"/>
                  <a:pt x="228" y="212"/>
                  <a:pt x="282" y="218"/>
                </a:cubicBezTo>
                <a:cubicBezTo>
                  <a:pt x="327" y="216"/>
                  <a:pt x="372" y="215"/>
                  <a:pt x="417" y="212"/>
                </a:cubicBezTo>
                <a:cubicBezTo>
                  <a:pt x="439" y="210"/>
                  <a:pt x="476" y="182"/>
                  <a:pt x="476" y="182"/>
                </a:cubicBezTo>
                <a:cubicBezTo>
                  <a:pt x="511" y="132"/>
                  <a:pt x="463" y="197"/>
                  <a:pt x="505" y="153"/>
                </a:cubicBezTo>
                <a:cubicBezTo>
                  <a:pt x="514" y="143"/>
                  <a:pt x="523" y="123"/>
                  <a:pt x="529" y="112"/>
                </a:cubicBezTo>
                <a:cubicBezTo>
                  <a:pt x="551" y="75"/>
                  <a:pt x="570" y="44"/>
                  <a:pt x="570" y="0"/>
                </a:cubicBezTo>
              </a:path>
            </a:pathLst>
          </a:custGeom>
          <a:noFill/>
          <a:ln w="76200" cap="flat" cmpd="sng">
            <a:solidFill>
              <a:schemeClr val="hlink"/>
            </a:solidFill>
            <a:prstDash val="solid"/>
            <a:round/>
            <a:headEnd/>
            <a:tailEnd/>
          </a:ln>
          <a:effectLst/>
        </p:spPr>
        <p:txBody>
          <a:bodyPr wrap="none" anchor="ctr">
            <a:spAutoFit/>
          </a:bodyPr>
          <a:lstStyle/>
          <a:p>
            <a:endParaRPr lang="en-US"/>
          </a:p>
        </p:txBody>
      </p:sp>
      <p:sp>
        <p:nvSpPr>
          <p:cNvPr id="608284" name="Oval 28"/>
          <p:cNvSpPr>
            <a:spLocks noChangeAspect="1" noChangeArrowheads="1"/>
          </p:cNvSpPr>
          <p:nvPr/>
        </p:nvSpPr>
        <p:spPr bwMode="auto">
          <a:xfrm>
            <a:off x="1219200" y="5943600"/>
            <a:ext cx="304800" cy="241300"/>
          </a:xfrm>
          <a:prstGeom prst="ellipse">
            <a:avLst/>
          </a:prstGeom>
          <a:solidFill>
            <a:srgbClr val="CCFFCC"/>
          </a:solidFill>
          <a:ln w="9525">
            <a:solidFill>
              <a:schemeClr val="tx1"/>
            </a:solidFill>
            <a:round/>
            <a:headEnd/>
            <a:tailEnd/>
          </a:ln>
          <a:effectLst/>
        </p:spPr>
        <p:txBody>
          <a:bodyPr wrap="none" anchor="ctr"/>
          <a:lstStyle/>
          <a:p>
            <a:endParaRPr lang="en-US"/>
          </a:p>
        </p:txBody>
      </p:sp>
      <p:sp>
        <p:nvSpPr>
          <p:cNvPr id="608285" name="Oval 29"/>
          <p:cNvSpPr>
            <a:spLocks noChangeAspect="1" noChangeArrowheads="1"/>
          </p:cNvSpPr>
          <p:nvPr/>
        </p:nvSpPr>
        <p:spPr bwMode="auto">
          <a:xfrm rot="-1118274">
            <a:off x="720725" y="5884863"/>
            <a:ext cx="315913" cy="266700"/>
          </a:xfrm>
          <a:prstGeom prst="ellipse">
            <a:avLst/>
          </a:prstGeom>
          <a:solidFill>
            <a:srgbClr val="CCFFCC"/>
          </a:solidFill>
          <a:ln w="9525">
            <a:solidFill>
              <a:schemeClr val="tx1"/>
            </a:solidFill>
            <a:round/>
            <a:headEnd/>
            <a:tailEnd/>
          </a:ln>
          <a:effectLst/>
        </p:spPr>
        <p:txBody>
          <a:bodyPr wrap="none" anchor="ctr"/>
          <a:lstStyle/>
          <a:p>
            <a:endParaRPr lang="en-US"/>
          </a:p>
        </p:txBody>
      </p:sp>
      <p:sp>
        <p:nvSpPr>
          <p:cNvPr id="608286" name="Oval 30"/>
          <p:cNvSpPr>
            <a:spLocks noChangeAspect="1" noChangeArrowheads="1"/>
          </p:cNvSpPr>
          <p:nvPr/>
        </p:nvSpPr>
        <p:spPr bwMode="auto">
          <a:xfrm flipV="1">
            <a:off x="1295400" y="6019800"/>
            <a:ext cx="96838" cy="76200"/>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08287" name="Oval 31"/>
          <p:cNvSpPr>
            <a:spLocks noChangeAspect="1" noChangeArrowheads="1"/>
          </p:cNvSpPr>
          <p:nvPr/>
        </p:nvSpPr>
        <p:spPr bwMode="auto">
          <a:xfrm rot="20481726" flipV="1">
            <a:off x="914400" y="6019800"/>
            <a:ext cx="109538" cy="92075"/>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08288" name="Freeform 32"/>
          <p:cNvSpPr>
            <a:spLocks/>
          </p:cNvSpPr>
          <p:nvPr/>
        </p:nvSpPr>
        <p:spPr bwMode="auto">
          <a:xfrm>
            <a:off x="2667000" y="6075363"/>
            <a:ext cx="904875" cy="346075"/>
          </a:xfrm>
          <a:custGeom>
            <a:avLst/>
            <a:gdLst/>
            <a:ahLst/>
            <a:cxnLst>
              <a:cxn ang="0">
                <a:pos x="0" y="94"/>
              </a:cxn>
              <a:cxn ang="0">
                <a:pos x="129" y="182"/>
              </a:cxn>
              <a:cxn ang="0">
                <a:pos x="282" y="218"/>
              </a:cxn>
              <a:cxn ang="0">
                <a:pos x="417" y="212"/>
              </a:cxn>
              <a:cxn ang="0">
                <a:pos x="476" y="182"/>
              </a:cxn>
              <a:cxn ang="0">
                <a:pos x="505" y="153"/>
              </a:cxn>
              <a:cxn ang="0">
                <a:pos x="529" y="112"/>
              </a:cxn>
              <a:cxn ang="0">
                <a:pos x="570" y="0"/>
              </a:cxn>
            </a:cxnLst>
            <a:rect l="0" t="0" r="r" b="b"/>
            <a:pathLst>
              <a:path w="570" h="218">
                <a:moveTo>
                  <a:pt x="0" y="94"/>
                </a:moveTo>
                <a:cubicBezTo>
                  <a:pt x="49" y="111"/>
                  <a:pt x="80" y="165"/>
                  <a:pt x="129" y="182"/>
                </a:cubicBezTo>
                <a:cubicBezTo>
                  <a:pt x="180" y="199"/>
                  <a:pt x="228" y="212"/>
                  <a:pt x="282" y="218"/>
                </a:cubicBezTo>
                <a:cubicBezTo>
                  <a:pt x="327" y="216"/>
                  <a:pt x="372" y="215"/>
                  <a:pt x="417" y="212"/>
                </a:cubicBezTo>
                <a:cubicBezTo>
                  <a:pt x="439" y="210"/>
                  <a:pt x="476" y="182"/>
                  <a:pt x="476" y="182"/>
                </a:cubicBezTo>
                <a:cubicBezTo>
                  <a:pt x="511" y="132"/>
                  <a:pt x="463" y="197"/>
                  <a:pt x="505" y="153"/>
                </a:cubicBezTo>
                <a:cubicBezTo>
                  <a:pt x="514" y="143"/>
                  <a:pt x="523" y="123"/>
                  <a:pt x="529" y="112"/>
                </a:cubicBezTo>
                <a:cubicBezTo>
                  <a:pt x="551" y="75"/>
                  <a:pt x="570" y="44"/>
                  <a:pt x="570" y="0"/>
                </a:cubicBezTo>
              </a:path>
            </a:pathLst>
          </a:custGeom>
          <a:noFill/>
          <a:ln w="76200" cap="flat" cmpd="sng">
            <a:solidFill>
              <a:schemeClr val="hlink"/>
            </a:solidFill>
            <a:prstDash val="solid"/>
            <a:round/>
            <a:headEnd/>
            <a:tailEnd/>
          </a:ln>
          <a:effectLst/>
        </p:spPr>
        <p:txBody>
          <a:bodyPr wrap="none" anchor="ctr">
            <a:spAutoFit/>
          </a:bodyPr>
          <a:lstStyle/>
          <a:p>
            <a:endParaRPr lang="en-US"/>
          </a:p>
        </p:txBody>
      </p:sp>
      <p:sp>
        <p:nvSpPr>
          <p:cNvPr id="608289" name="Oval 33"/>
          <p:cNvSpPr>
            <a:spLocks noChangeAspect="1" noChangeArrowheads="1"/>
          </p:cNvSpPr>
          <p:nvPr/>
        </p:nvSpPr>
        <p:spPr bwMode="auto">
          <a:xfrm>
            <a:off x="3186113" y="5926138"/>
            <a:ext cx="304800" cy="241300"/>
          </a:xfrm>
          <a:prstGeom prst="ellipse">
            <a:avLst/>
          </a:prstGeom>
          <a:solidFill>
            <a:srgbClr val="CCFFCC"/>
          </a:solidFill>
          <a:ln w="9525">
            <a:solidFill>
              <a:schemeClr val="tx1"/>
            </a:solidFill>
            <a:round/>
            <a:headEnd/>
            <a:tailEnd/>
          </a:ln>
          <a:effectLst/>
        </p:spPr>
        <p:txBody>
          <a:bodyPr wrap="none" anchor="ctr"/>
          <a:lstStyle/>
          <a:p>
            <a:endParaRPr lang="en-US"/>
          </a:p>
        </p:txBody>
      </p:sp>
      <p:sp>
        <p:nvSpPr>
          <p:cNvPr id="608290" name="Oval 34"/>
          <p:cNvSpPr>
            <a:spLocks noChangeAspect="1" noChangeArrowheads="1"/>
          </p:cNvSpPr>
          <p:nvPr/>
        </p:nvSpPr>
        <p:spPr bwMode="auto">
          <a:xfrm rot="-1118274">
            <a:off x="2687638" y="5867400"/>
            <a:ext cx="315912" cy="266700"/>
          </a:xfrm>
          <a:prstGeom prst="ellipse">
            <a:avLst/>
          </a:prstGeom>
          <a:solidFill>
            <a:srgbClr val="CCFFCC"/>
          </a:solidFill>
          <a:ln w="9525">
            <a:solidFill>
              <a:schemeClr val="tx1"/>
            </a:solidFill>
            <a:round/>
            <a:headEnd/>
            <a:tailEnd/>
          </a:ln>
          <a:effectLst/>
        </p:spPr>
        <p:txBody>
          <a:bodyPr wrap="none" anchor="ctr"/>
          <a:lstStyle/>
          <a:p>
            <a:endParaRPr lang="en-US"/>
          </a:p>
        </p:txBody>
      </p:sp>
      <p:sp>
        <p:nvSpPr>
          <p:cNvPr id="608291" name="Oval 35"/>
          <p:cNvSpPr>
            <a:spLocks noChangeAspect="1" noChangeArrowheads="1"/>
          </p:cNvSpPr>
          <p:nvPr/>
        </p:nvSpPr>
        <p:spPr bwMode="auto">
          <a:xfrm flipV="1">
            <a:off x="3262313" y="6002338"/>
            <a:ext cx="96837" cy="76200"/>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08292" name="Oval 36"/>
          <p:cNvSpPr>
            <a:spLocks noChangeAspect="1" noChangeArrowheads="1"/>
          </p:cNvSpPr>
          <p:nvPr/>
        </p:nvSpPr>
        <p:spPr bwMode="auto">
          <a:xfrm rot="20481726" flipV="1">
            <a:off x="2881313" y="6002338"/>
            <a:ext cx="109537" cy="92075"/>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08293" name="Freeform 37"/>
          <p:cNvSpPr>
            <a:spLocks/>
          </p:cNvSpPr>
          <p:nvPr/>
        </p:nvSpPr>
        <p:spPr bwMode="auto">
          <a:xfrm>
            <a:off x="6324600" y="6151563"/>
            <a:ext cx="904875" cy="346075"/>
          </a:xfrm>
          <a:custGeom>
            <a:avLst/>
            <a:gdLst/>
            <a:ahLst/>
            <a:cxnLst>
              <a:cxn ang="0">
                <a:pos x="0" y="94"/>
              </a:cxn>
              <a:cxn ang="0">
                <a:pos x="129" y="182"/>
              </a:cxn>
              <a:cxn ang="0">
                <a:pos x="282" y="218"/>
              </a:cxn>
              <a:cxn ang="0">
                <a:pos x="417" y="212"/>
              </a:cxn>
              <a:cxn ang="0">
                <a:pos x="476" y="182"/>
              </a:cxn>
              <a:cxn ang="0">
                <a:pos x="505" y="153"/>
              </a:cxn>
              <a:cxn ang="0">
                <a:pos x="529" y="112"/>
              </a:cxn>
              <a:cxn ang="0">
                <a:pos x="570" y="0"/>
              </a:cxn>
            </a:cxnLst>
            <a:rect l="0" t="0" r="r" b="b"/>
            <a:pathLst>
              <a:path w="570" h="218">
                <a:moveTo>
                  <a:pt x="0" y="94"/>
                </a:moveTo>
                <a:cubicBezTo>
                  <a:pt x="49" y="111"/>
                  <a:pt x="80" y="165"/>
                  <a:pt x="129" y="182"/>
                </a:cubicBezTo>
                <a:cubicBezTo>
                  <a:pt x="180" y="199"/>
                  <a:pt x="228" y="212"/>
                  <a:pt x="282" y="218"/>
                </a:cubicBezTo>
                <a:cubicBezTo>
                  <a:pt x="327" y="216"/>
                  <a:pt x="372" y="215"/>
                  <a:pt x="417" y="212"/>
                </a:cubicBezTo>
                <a:cubicBezTo>
                  <a:pt x="439" y="210"/>
                  <a:pt x="476" y="182"/>
                  <a:pt x="476" y="182"/>
                </a:cubicBezTo>
                <a:cubicBezTo>
                  <a:pt x="511" y="132"/>
                  <a:pt x="463" y="197"/>
                  <a:pt x="505" y="153"/>
                </a:cubicBezTo>
                <a:cubicBezTo>
                  <a:pt x="514" y="143"/>
                  <a:pt x="523" y="123"/>
                  <a:pt x="529" y="112"/>
                </a:cubicBezTo>
                <a:cubicBezTo>
                  <a:pt x="551" y="75"/>
                  <a:pt x="570" y="44"/>
                  <a:pt x="570" y="0"/>
                </a:cubicBezTo>
              </a:path>
            </a:pathLst>
          </a:custGeom>
          <a:noFill/>
          <a:ln w="76200" cap="flat" cmpd="sng">
            <a:solidFill>
              <a:schemeClr val="hlink"/>
            </a:solidFill>
            <a:prstDash val="solid"/>
            <a:round/>
            <a:headEnd/>
            <a:tailEnd/>
          </a:ln>
          <a:effectLst/>
        </p:spPr>
        <p:txBody>
          <a:bodyPr wrap="none" anchor="ctr">
            <a:spAutoFit/>
          </a:bodyPr>
          <a:lstStyle/>
          <a:p>
            <a:endParaRPr lang="en-US"/>
          </a:p>
        </p:txBody>
      </p:sp>
      <p:sp>
        <p:nvSpPr>
          <p:cNvPr id="608294" name="Oval 38"/>
          <p:cNvSpPr>
            <a:spLocks noChangeAspect="1" noChangeArrowheads="1"/>
          </p:cNvSpPr>
          <p:nvPr/>
        </p:nvSpPr>
        <p:spPr bwMode="auto">
          <a:xfrm>
            <a:off x="6843713" y="6002338"/>
            <a:ext cx="304800" cy="241300"/>
          </a:xfrm>
          <a:prstGeom prst="ellipse">
            <a:avLst/>
          </a:prstGeom>
          <a:solidFill>
            <a:srgbClr val="CCFFCC"/>
          </a:solidFill>
          <a:ln w="9525">
            <a:solidFill>
              <a:schemeClr val="tx1"/>
            </a:solidFill>
            <a:round/>
            <a:headEnd/>
            <a:tailEnd/>
          </a:ln>
          <a:effectLst/>
        </p:spPr>
        <p:txBody>
          <a:bodyPr wrap="none" anchor="ctr"/>
          <a:lstStyle/>
          <a:p>
            <a:endParaRPr lang="en-US"/>
          </a:p>
        </p:txBody>
      </p:sp>
      <p:sp>
        <p:nvSpPr>
          <p:cNvPr id="608295" name="Oval 39"/>
          <p:cNvSpPr>
            <a:spLocks noChangeAspect="1" noChangeArrowheads="1"/>
          </p:cNvSpPr>
          <p:nvPr/>
        </p:nvSpPr>
        <p:spPr bwMode="auto">
          <a:xfrm rot="-1118274">
            <a:off x="6345238" y="5943600"/>
            <a:ext cx="315912" cy="266700"/>
          </a:xfrm>
          <a:prstGeom prst="ellipse">
            <a:avLst/>
          </a:prstGeom>
          <a:solidFill>
            <a:srgbClr val="CCFFCC"/>
          </a:solidFill>
          <a:ln w="9525">
            <a:solidFill>
              <a:schemeClr val="tx1"/>
            </a:solidFill>
            <a:round/>
            <a:headEnd/>
            <a:tailEnd/>
          </a:ln>
          <a:effectLst/>
        </p:spPr>
        <p:txBody>
          <a:bodyPr wrap="none" anchor="ctr"/>
          <a:lstStyle/>
          <a:p>
            <a:endParaRPr lang="en-US"/>
          </a:p>
        </p:txBody>
      </p:sp>
      <p:sp>
        <p:nvSpPr>
          <p:cNvPr id="608296" name="Oval 40"/>
          <p:cNvSpPr>
            <a:spLocks noChangeAspect="1" noChangeArrowheads="1"/>
          </p:cNvSpPr>
          <p:nvPr/>
        </p:nvSpPr>
        <p:spPr bwMode="auto">
          <a:xfrm flipV="1">
            <a:off x="6919913" y="6078538"/>
            <a:ext cx="96837" cy="76200"/>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08297" name="Oval 41"/>
          <p:cNvSpPr>
            <a:spLocks noChangeAspect="1" noChangeArrowheads="1"/>
          </p:cNvSpPr>
          <p:nvPr/>
        </p:nvSpPr>
        <p:spPr bwMode="auto">
          <a:xfrm rot="20481726" flipV="1">
            <a:off x="6538913" y="6078538"/>
            <a:ext cx="109537" cy="92075"/>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08303" name="Line 47"/>
          <p:cNvSpPr>
            <a:spLocks noChangeShapeType="1"/>
          </p:cNvSpPr>
          <p:nvPr/>
        </p:nvSpPr>
        <p:spPr bwMode="auto">
          <a:xfrm>
            <a:off x="4876800" y="4724400"/>
            <a:ext cx="0" cy="1219200"/>
          </a:xfrm>
          <a:prstGeom prst="line">
            <a:avLst/>
          </a:prstGeom>
          <a:noFill/>
          <a:ln w="38100">
            <a:solidFill>
              <a:schemeClr val="hlink"/>
            </a:solidFill>
            <a:round/>
            <a:headEnd/>
            <a:tailEnd/>
          </a:ln>
          <a:effectLst/>
        </p:spPr>
        <p:txBody>
          <a:bodyPr anchor="ctr">
            <a:spAutoFit/>
          </a:bodyPr>
          <a:lstStyle/>
          <a:p>
            <a:endParaRPr lang="en-US"/>
          </a:p>
        </p:txBody>
      </p:sp>
      <p:sp>
        <p:nvSpPr>
          <p:cNvPr id="608304" name="Line 48"/>
          <p:cNvSpPr>
            <a:spLocks noChangeShapeType="1"/>
          </p:cNvSpPr>
          <p:nvPr/>
        </p:nvSpPr>
        <p:spPr bwMode="auto">
          <a:xfrm>
            <a:off x="4114800" y="5334000"/>
            <a:ext cx="1447800" cy="0"/>
          </a:xfrm>
          <a:prstGeom prst="line">
            <a:avLst/>
          </a:prstGeom>
          <a:noFill/>
          <a:ln w="38100">
            <a:solidFill>
              <a:schemeClr val="hlink"/>
            </a:solidFill>
            <a:round/>
            <a:headEnd/>
            <a:tailEnd/>
          </a:ln>
          <a:effectLst/>
        </p:spPr>
        <p:txBody>
          <a:bodyPr anchor="ctr">
            <a:spAutoFit/>
          </a:bodyPr>
          <a:lstStyle/>
          <a:p>
            <a:endParaRPr lang="en-US"/>
          </a:p>
        </p:txBody>
      </p:sp>
      <p:sp>
        <p:nvSpPr>
          <p:cNvPr id="608305" name="Oval 49"/>
          <p:cNvSpPr>
            <a:spLocks noChangeAspect="1" noChangeArrowheads="1"/>
          </p:cNvSpPr>
          <p:nvPr/>
        </p:nvSpPr>
        <p:spPr bwMode="auto">
          <a:xfrm>
            <a:off x="5165725" y="5159375"/>
            <a:ext cx="60325" cy="47625"/>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608306" name="Oval 50"/>
          <p:cNvSpPr>
            <a:spLocks noChangeAspect="1" noChangeArrowheads="1"/>
          </p:cNvSpPr>
          <p:nvPr/>
        </p:nvSpPr>
        <p:spPr bwMode="auto">
          <a:xfrm rot="-1118274">
            <a:off x="5029200" y="4876800"/>
            <a:ext cx="60325"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08307" name="Oval 51"/>
          <p:cNvSpPr>
            <a:spLocks noChangeArrowheads="1"/>
          </p:cNvSpPr>
          <p:nvPr/>
        </p:nvSpPr>
        <p:spPr bwMode="auto">
          <a:xfrm>
            <a:off x="4495800" y="4953000"/>
            <a:ext cx="762000" cy="685800"/>
          </a:xfrm>
          <a:prstGeom prst="ellipse">
            <a:avLst/>
          </a:prstGeom>
          <a:noFill/>
          <a:ln w="12700">
            <a:solidFill>
              <a:schemeClr val="tx1"/>
            </a:solidFill>
            <a:round/>
            <a:headEnd/>
            <a:tailEnd/>
          </a:ln>
          <a:effectLst/>
        </p:spPr>
        <p:txBody>
          <a:bodyPr wrap="none" anchor="ctr">
            <a:spAutoFit/>
          </a:bodyPr>
          <a:lstStyle/>
          <a:p>
            <a:endParaRPr lang="en-US"/>
          </a:p>
        </p:txBody>
      </p:sp>
      <p:sp>
        <p:nvSpPr>
          <p:cNvPr id="608308" name="Freeform 52"/>
          <p:cNvSpPr>
            <a:spLocks/>
          </p:cNvSpPr>
          <p:nvPr/>
        </p:nvSpPr>
        <p:spPr bwMode="auto">
          <a:xfrm>
            <a:off x="4495800" y="6075363"/>
            <a:ext cx="904875" cy="346075"/>
          </a:xfrm>
          <a:custGeom>
            <a:avLst/>
            <a:gdLst/>
            <a:ahLst/>
            <a:cxnLst>
              <a:cxn ang="0">
                <a:pos x="0" y="94"/>
              </a:cxn>
              <a:cxn ang="0">
                <a:pos x="129" y="182"/>
              </a:cxn>
              <a:cxn ang="0">
                <a:pos x="282" y="218"/>
              </a:cxn>
              <a:cxn ang="0">
                <a:pos x="417" y="212"/>
              </a:cxn>
              <a:cxn ang="0">
                <a:pos x="476" y="182"/>
              </a:cxn>
              <a:cxn ang="0">
                <a:pos x="505" y="153"/>
              </a:cxn>
              <a:cxn ang="0">
                <a:pos x="529" y="112"/>
              </a:cxn>
              <a:cxn ang="0">
                <a:pos x="570" y="0"/>
              </a:cxn>
            </a:cxnLst>
            <a:rect l="0" t="0" r="r" b="b"/>
            <a:pathLst>
              <a:path w="570" h="218">
                <a:moveTo>
                  <a:pt x="0" y="94"/>
                </a:moveTo>
                <a:cubicBezTo>
                  <a:pt x="49" y="111"/>
                  <a:pt x="80" y="165"/>
                  <a:pt x="129" y="182"/>
                </a:cubicBezTo>
                <a:cubicBezTo>
                  <a:pt x="180" y="199"/>
                  <a:pt x="228" y="212"/>
                  <a:pt x="282" y="218"/>
                </a:cubicBezTo>
                <a:cubicBezTo>
                  <a:pt x="327" y="216"/>
                  <a:pt x="372" y="215"/>
                  <a:pt x="417" y="212"/>
                </a:cubicBezTo>
                <a:cubicBezTo>
                  <a:pt x="439" y="210"/>
                  <a:pt x="476" y="182"/>
                  <a:pt x="476" y="182"/>
                </a:cubicBezTo>
                <a:cubicBezTo>
                  <a:pt x="511" y="132"/>
                  <a:pt x="463" y="197"/>
                  <a:pt x="505" y="153"/>
                </a:cubicBezTo>
                <a:cubicBezTo>
                  <a:pt x="514" y="143"/>
                  <a:pt x="523" y="123"/>
                  <a:pt x="529" y="112"/>
                </a:cubicBezTo>
                <a:cubicBezTo>
                  <a:pt x="551" y="75"/>
                  <a:pt x="570" y="44"/>
                  <a:pt x="570" y="0"/>
                </a:cubicBezTo>
              </a:path>
            </a:pathLst>
          </a:custGeom>
          <a:noFill/>
          <a:ln w="76200" cap="flat" cmpd="sng">
            <a:solidFill>
              <a:schemeClr val="hlink"/>
            </a:solidFill>
            <a:prstDash val="solid"/>
            <a:round/>
            <a:headEnd/>
            <a:tailEnd/>
          </a:ln>
          <a:effectLst/>
        </p:spPr>
        <p:txBody>
          <a:bodyPr wrap="none" anchor="ctr">
            <a:spAutoFit/>
          </a:bodyPr>
          <a:lstStyle/>
          <a:p>
            <a:endParaRPr lang="en-US"/>
          </a:p>
        </p:txBody>
      </p:sp>
      <p:sp>
        <p:nvSpPr>
          <p:cNvPr id="608309" name="Oval 53"/>
          <p:cNvSpPr>
            <a:spLocks noChangeAspect="1" noChangeArrowheads="1"/>
          </p:cNvSpPr>
          <p:nvPr/>
        </p:nvSpPr>
        <p:spPr bwMode="auto">
          <a:xfrm>
            <a:off x="5014913" y="5926138"/>
            <a:ext cx="304800" cy="241300"/>
          </a:xfrm>
          <a:prstGeom prst="ellipse">
            <a:avLst/>
          </a:prstGeom>
          <a:solidFill>
            <a:srgbClr val="CCFFCC"/>
          </a:solidFill>
          <a:ln w="9525">
            <a:solidFill>
              <a:schemeClr val="tx1"/>
            </a:solidFill>
            <a:round/>
            <a:headEnd/>
            <a:tailEnd/>
          </a:ln>
          <a:effectLst/>
        </p:spPr>
        <p:txBody>
          <a:bodyPr wrap="none" anchor="ctr"/>
          <a:lstStyle/>
          <a:p>
            <a:endParaRPr lang="en-US"/>
          </a:p>
        </p:txBody>
      </p:sp>
      <p:sp>
        <p:nvSpPr>
          <p:cNvPr id="608310" name="Oval 54"/>
          <p:cNvSpPr>
            <a:spLocks noChangeAspect="1" noChangeArrowheads="1"/>
          </p:cNvSpPr>
          <p:nvPr/>
        </p:nvSpPr>
        <p:spPr bwMode="auto">
          <a:xfrm rot="-1118274">
            <a:off x="4516438" y="5867400"/>
            <a:ext cx="315912" cy="266700"/>
          </a:xfrm>
          <a:prstGeom prst="ellipse">
            <a:avLst/>
          </a:prstGeom>
          <a:solidFill>
            <a:srgbClr val="CCFFCC"/>
          </a:solidFill>
          <a:ln w="9525">
            <a:solidFill>
              <a:schemeClr val="tx1"/>
            </a:solidFill>
            <a:round/>
            <a:headEnd/>
            <a:tailEnd/>
          </a:ln>
          <a:effectLst/>
        </p:spPr>
        <p:txBody>
          <a:bodyPr wrap="none" anchor="ctr"/>
          <a:lstStyle/>
          <a:p>
            <a:endParaRPr lang="en-US"/>
          </a:p>
        </p:txBody>
      </p:sp>
      <p:sp>
        <p:nvSpPr>
          <p:cNvPr id="608311" name="Oval 55"/>
          <p:cNvSpPr>
            <a:spLocks noChangeAspect="1" noChangeArrowheads="1"/>
          </p:cNvSpPr>
          <p:nvPr/>
        </p:nvSpPr>
        <p:spPr bwMode="auto">
          <a:xfrm flipV="1">
            <a:off x="5091113" y="6002338"/>
            <a:ext cx="96837" cy="76200"/>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08312" name="Oval 56"/>
          <p:cNvSpPr>
            <a:spLocks noChangeAspect="1" noChangeArrowheads="1"/>
          </p:cNvSpPr>
          <p:nvPr/>
        </p:nvSpPr>
        <p:spPr bwMode="auto">
          <a:xfrm rot="20481726" flipV="1">
            <a:off x="4710113" y="6002338"/>
            <a:ext cx="109537" cy="92075"/>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08313" name="AutoShape 57"/>
          <p:cNvSpPr>
            <a:spLocks noChangeArrowheads="1"/>
          </p:cNvSpPr>
          <p:nvPr/>
        </p:nvSpPr>
        <p:spPr bwMode="auto">
          <a:xfrm>
            <a:off x="4848225" y="4394200"/>
            <a:ext cx="1771650" cy="304800"/>
          </a:xfrm>
          <a:prstGeom prst="wedgeRectCallout">
            <a:avLst>
              <a:gd name="adj1" fmla="val -28583"/>
              <a:gd name="adj2" fmla="val 159375"/>
            </a:avLst>
          </a:prstGeom>
          <a:solidFill>
            <a:srgbClr val="CCFFCC"/>
          </a:solidFill>
          <a:ln w="12700">
            <a:solidFill>
              <a:schemeClr val="tx1"/>
            </a:solidFill>
            <a:miter lim="800000"/>
            <a:headEnd/>
            <a:tailEnd/>
          </a:ln>
          <a:effectLst/>
        </p:spPr>
        <p:txBody>
          <a:bodyPr anchor="ctr"/>
          <a:lstStyle/>
          <a:p>
            <a:pPr algn="ctr"/>
            <a:r>
              <a:rPr lang="en-US"/>
              <a:t>q,b are -ve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p:txBody>
          <a:bodyPr/>
          <a:lstStyle/>
          <a:p>
            <a:r>
              <a:rPr lang="en-US"/>
              <a:t>Copyright © 2001, Andrew W. Moore</a:t>
            </a:r>
          </a:p>
        </p:txBody>
      </p:sp>
      <p:sp>
        <p:nvSpPr>
          <p:cNvPr id="591874" name="Rectangle 2"/>
          <p:cNvSpPr>
            <a:spLocks noGrp="1" noChangeArrowheads="1"/>
          </p:cNvSpPr>
          <p:nvPr>
            <p:ph type="title"/>
          </p:nvPr>
        </p:nvSpPr>
        <p:spPr/>
        <p:txBody>
          <a:bodyPr/>
          <a:lstStyle/>
          <a:p>
            <a:r>
              <a:rPr lang="en-US"/>
              <a:t> A learning machine</a:t>
            </a:r>
          </a:p>
        </p:txBody>
      </p:sp>
      <p:sp>
        <p:nvSpPr>
          <p:cNvPr id="591875" name="Rectangle 3"/>
          <p:cNvSpPr>
            <a:spLocks noGrp="1" noChangeArrowheads="1"/>
          </p:cNvSpPr>
          <p:nvPr>
            <p:ph type="body" idx="1"/>
          </p:nvPr>
        </p:nvSpPr>
        <p:spPr>
          <a:xfrm>
            <a:off x="228600" y="762000"/>
            <a:ext cx="8574088" cy="1790700"/>
          </a:xfrm>
        </p:spPr>
        <p:txBody>
          <a:bodyPr/>
          <a:lstStyle/>
          <a:p>
            <a:r>
              <a:rPr lang="en-US"/>
              <a:t>A learning machine </a:t>
            </a:r>
            <a:r>
              <a:rPr lang="en-US" b="1" i="1"/>
              <a:t>f</a:t>
            </a:r>
            <a:r>
              <a:rPr lang="en-US"/>
              <a:t>  takes an input </a:t>
            </a:r>
            <a:r>
              <a:rPr lang="en-US" b="1" i="1"/>
              <a:t>x</a:t>
            </a:r>
            <a:r>
              <a:rPr lang="en-US"/>
              <a:t> and transforms it, somehow using weights </a:t>
            </a:r>
            <a:r>
              <a:rPr lang="en-US">
                <a:latin typeface="Symbol" pitchFamily="18" charset="2"/>
              </a:rPr>
              <a:t>a</a:t>
            </a:r>
            <a:r>
              <a:rPr lang="en-US"/>
              <a:t>, into a predicted output </a:t>
            </a:r>
            <a:r>
              <a:rPr lang="en-US" i="1"/>
              <a:t>y</a:t>
            </a:r>
            <a:r>
              <a:rPr lang="en-US" i="1" baseline="30000"/>
              <a:t>est</a:t>
            </a:r>
            <a:r>
              <a:rPr lang="en-US"/>
              <a:t> = +/- 1</a:t>
            </a:r>
          </a:p>
        </p:txBody>
      </p:sp>
      <p:sp>
        <p:nvSpPr>
          <p:cNvPr id="591876" name="Rectangle 4"/>
          <p:cNvSpPr>
            <a:spLocks noChangeArrowheads="1"/>
          </p:cNvSpPr>
          <p:nvPr/>
        </p:nvSpPr>
        <p:spPr bwMode="auto">
          <a:xfrm>
            <a:off x="3962400" y="3748088"/>
            <a:ext cx="1600200" cy="654050"/>
          </a:xfrm>
          <a:prstGeom prst="rect">
            <a:avLst/>
          </a:prstGeom>
          <a:solidFill>
            <a:srgbClr val="FFCCFF"/>
          </a:solidFill>
          <a:ln w="12700">
            <a:solidFill>
              <a:schemeClr val="tx1"/>
            </a:solidFill>
            <a:miter lim="800000"/>
            <a:headEnd/>
            <a:tailEnd/>
          </a:ln>
          <a:effectLst/>
        </p:spPr>
        <p:txBody>
          <a:bodyPr anchor="ctr">
            <a:spAutoFit/>
          </a:bodyPr>
          <a:lstStyle/>
          <a:p>
            <a:pPr algn="ctr"/>
            <a:r>
              <a:rPr lang="en-US" sz="3600" i="1"/>
              <a:t>f </a:t>
            </a:r>
            <a:r>
              <a:rPr lang="en-US"/>
              <a:t>        </a:t>
            </a:r>
          </a:p>
        </p:txBody>
      </p:sp>
      <p:sp>
        <p:nvSpPr>
          <p:cNvPr id="591877" name="Line 5"/>
          <p:cNvSpPr>
            <a:spLocks noChangeShapeType="1"/>
          </p:cNvSpPr>
          <p:nvPr/>
        </p:nvSpPr>
        <p:spPr bwMode="auto">
          <a:xfrm>
            <a:off x="2590800" y="4038600"/>
            <a:ext cx="1371600" cy="0"/>
          </a:xfrm>
          <a:prstGeom prst="line">
            <a:avLst/>
          </a:prstGeom>
          <a:noFill/>
          <a:ln w="12700">
            <a:solidFill>
              <a:schemeClr val="tx1"/>
            </a:solidFill>
            <a:round/>
            <a:headEnd/>
            <a:tailEnd type="triangle" w="med" len="med"/>
          </a:ln>
          <a:effectLst/>
        </p:spPr>
        <p:txBody>
          <a:bodyPr wrap="none" anchor="ctr">
            <a:spAutoFit/>
          </a:bodyPr>
          <a:lstStyle/>
          <a:p>
            <a:endParaRPr lang="en-US"/>
          </a:p>
        </p:txBody>
      </p:sp>
      <p:sp>
        <p:nvSpPr>
          <p:cNvPr id="591878" name="Text Box 6"/>
          <p:cNvSpPr txBox="1">
            <a:spLocks noChangeArrowheads="1"/>
          </p:cNvSpPr>
          <p:nvPr/>
        </p:nvSpPr>
        <p:spPr bwMode="auto">
          <a:xfrm>
            <a:off x="2133600" y="3733800"/>
            <a:ext cx="609600" cy="519113"/>
          </a:xfrm>
          <a:prstGeom prst="rect">
            <a:avLst/>
          </a:prstGeom>
          <a:noFill/>
          <a:ln w="12700">
            <a:noFill/>
            <a:miter lim="800000"/>
            <a:headEnd/>
            <a:tailEnd/>
          </a:ln>
          <a:effectLst/>
        </p:spPr>
        <p:txBody>
          <a:bodyPr>
            <a:spAutoFit/>
          </a:bodyPr>
          <a:lstStyle/>
          <a:p>
            <a:pPr algn="ctr"/>
            <a:r>
              <a:rPr lang="en-US" sz="2800" b="1" i="1"/>
              <a:t>x</a:t>
            </a:r>
          </a:p>
        </p:txBody>
      </p:sp>
      <p:sp>
        <p:nvSpPr>
          <p:cNvPr id="591879" name="Line 7"/>
          <p:cNvSpPr>
            <a:spLocks noChangeShapeType="1"/>
          </p:cNvSpPr>
          <p:nvPr/>
        </p:nvSpPr>
        <p:spPr bwMode="auto">
          <a:xfrm>
            <a:off x="4648200" y="3352800"/>
            <a:ext cx="0" cy="381000"/>
          </a:xfrm>
          <a:prstGeom prst="line">
            <a:avLst/>
          </a:prstGeom>
          <a:noFill/>
          <a:ln w="12700">
            <a:solidFill>
              <a:schemeClr val="tx1"/>
            </a:solidFill>
            <a:round/>
            <a:headEnd/>
            <a:tailEnd type="triangle" w="med" len="med"/>
          </a:ln>
          <a:effectLst/>
        </p:spPr>
        <p:txBody>
          <a:bodyPr wrap="none" anchor="ctr">
            <a:spAutoFit/>
          </a:bodyPr>
          <a:lstStyle/>
          <a:p>
            <a:endParaRPr lang="en-US"/>
          </a:p>
        </p:txBody>
      </p:sp>
      <p:sp>
        <p:nvSpPr>
          <p:cNvPr id="591880" name="Text Box 8"/>
          <p:cNvSpPr txBox="1">
            <a:spLocks noChangeArrowheads="1"/>
          </p:cNvSpPr>
          <p:nvPr/>
        </p:nvSpPr>
        <p:spPr bwMode="auto">
          <a:xfrm>
            <a:off x="4419600" y="2971800"/>
            <a:ext cx="381000" cy="579438"/>
          </a:xfrm>
          <a:prstGeom prst="rect">
            <a:avLst/>
          </a:prstGeom>
          <a:noFill/>
          <a:ln w="12700">
            <a:noFill/>
            <a:miter lim="800000"/>
            <a:headEnd/>
            <a:tailEnd/>
          </a:ln>
          <a:effectLst/>
        </p:spPr>
        <p:txBody>
          <a:bodyPr>
            <a:spAutoFit/>
          </a:bodyPr>
          <a:lstStyle/>
          <a:p>
            <a:pPr algn="ctr"/>
            <a:r>
              <a:rPr lang="en-US" sz="3200">
                <a:latin typeface="Symbol" pitchFamily="18" charset="2"/>
              </a:rPr>
              <a:t>a</a:t>
            </a:r>
          </a:p>
        </p:txBody>
      </p:sp>
      <p:sp>
        <p:nvSpPr>
          <p:cNvPr id="591881" name="Line 9"/>
          <p:cNvSpPr>
            <a:spLocks noChangeShapeType="1"/>
          </p:cNvSpPr>
          <p:nvPr/>
        </p:nvSpPr>
        <p:spPr bwMode="auto">
          <a:xfrm>
            <a:off x="5562600" y="4038600"/>
            <a:ext cx="1371600" cy="0"/>
          </a:xfrm>
          <a:prstGeom prst="line">
            <a:avLst/>
          </a:prstGeom>
          <a:noFill/>
          <a:ln w="12700">
            <a:solidFill>
              <a:schemeClr val="tx1"/>
            </a:solidFill>
            <a:round/>
            <a:headEnd/>
            <a:tailEnd type="triangle" w="med" len="med"/>
          </a:ln>
          <a:effectLst/>
        </p:spPr>
        <p:txBody>
          <a:bodyPr wrap="none" anchor="ctr">
            <a:spAutoFit/>
          </a:bodyPr>
          <a:lstStyle/>
          <a:p>
            <a:endParaRPr lang="en-US"/>
          </a:p>
        </p:txBody>
      </p:sp>
      <p:sp>
        <p:nvSpPr>
          <p:cNvPr id="591882" name="Text Box 10"/>
          <p:cNvSpPr txBox="1">
            <a:spLocks noChangeArrowheads="1"/>
          </p:cNvSpPr>
          <p:nvPr/>
        </p:nvSpPr>
        <p:spPr bwMode="auto">
          <a:xfrm>
            <a:off x="6934200" y="3810000"/>
            <a:ext cx="838200" cy="579438"/>
          </a:xfrm>
          <a:prstGeom prst="rect">
            <a:avLst/>
          </a:prstGeom>
          <a:noFill/>
          <a:ln w="12700">
            <a:noFill/>
            <a:miter lim="800000"/>
            <a:headEnd/>
            <a:tailEnd/>
          </a:ln>
          <a:effectLst/>
        </p:spPr>
        <p:txBody>
          <a:bodyPr>
            <a:spAutoFit/>
          </a:bodyPr>
          <a:lstStyle/>
          <a:p>
            <a:pPr>
              <a:spcBef>
                <a:spcPct val="20000"/>
              </a:spcBef>
            </a:pPr>
            <a:r>
              <a:rPr lang="en-US" sz="3200"/>
              <a:t>y</a:t>
            </a:r>
            <a:r>
              <a:rPr lang="en-US" sz="3200" baseline="30000"/>
              <a:t>est</a:t>
            </a:r>
          </a:p>
        </p:txBody>
      </p:sp>
      <p:sp>
        <p:nvSpPr>
          <p:cNvPr id="591883" name="AutoShape 11"/>
          <p:cNvSpPr>
            <a:spLocks noChangeArrowheads="1"/>
          </p:cNvSpPr>
          <p:nvPr/>
        </p:nvSpPr>
        <p:spPr bwMode="auto">
          <a:xfrm>
            <a:off x="457200" y="3124200"/>
            <a:ext cx="2895600" cy="609600"/>
          </a:xfrm>
          <a:prstGeom prst="wedgeRectCallout">
            <a:avLst>
              <a:gd name="adj1" fmla="val 89144"/>
              <a:gd name="adj2" fmla="val -16407"/>
            </a:avLst>
          </a:prstGeom>
          <a:solidFill>
            <a:srgbClr val="FFFFCC"/>
          </a:solidFill>
          <a:ln w="12700">
            <a:solidFill>
              <a:schemeClr val="tx1"/>
            </a:solidFill>
            <a:miter lim="800000"/>
            <a:headEnd/>
            <a:tailEnd/>
          </a:ln>
          <a:effectLst/>
        </p:spPr>
        <p:txBody>
          <a:bodyPr anchor="ctr"/>
          <a:lstStyle/>
          <a:p>
            <a:r>
              <a:rPr lang="en-US" sz="1800">
                <a:latin typeface="Symbol" pitchFamily="18" charset="2"/>
              </a:rPr>
              <a:t>a</a:t>
            </a:r>
            <a:r>
              <a:rPr lang="en-US" sz="1800"/>
              <a:t> is some vector of adjustable parameters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ooter Placeholder 3"/>
          <p:cNvSpPr>
            <a:spLocks noGrp="1"/>
          </p:cNvSpPr>
          <p:nvPr>
            <p:ph type="ftr" sz="quarter" idx="10"/>
          </p:nvPr>
        </p:nvSpPr>
        <p:spPr/>
        <p:txBody>
          <a:bodyPr/>
          <a:lstStyle/>
          <a:p>
            <a:r>
              <a:rPr lang="en-US"/>
              <a:t>Copyright © 2001, Andrew W. Moore</a:t>
            </a:r>
          </a:p>
        </p:txBody>
      </p:sp>
      <p:sp>
        <p:nvSpPr>
          <p:cNvPr id="633858" name="Rectangle 2"/>
          <p:cNvSpPr>
            <a:spLocks noGrp="1" noChangeArrowheads="1"/>
          </p:cNvSpPr>
          <p:nvPr>
            <p:ph type="title"/>
          </p:nvPr>
        </p:nvSpPr>
        <p:spPr/>
        <p:txBody>
          <a:bodyPr/>
          <a:lstStyle/>
          <a:p>
            <a:r>
              <a:rPr lang="en-US"/>
              <a:t>Reformulated circle</a:t>
            </a:r>
          </a:p>
        </p:txBody>
      </p:sp>
      <p:sp>
        <p:nvSpPr>
          <p:cNvPr id="633859" name="Rectangle 3"/>
          <p:cNvSpPr>
            <a:spLocks noGrp="1" noChangeArrowheads="1"/>
          </p:cNvSpPr>
          <p:nvPr>
            <p:ph type="body" idx="1"/>
          </p:nvPr>
        </p:nvSpPr>
        <p:spPr>
          <a:xfrm>
            <a:off x="228600" y="762000"/>
            <a:ext cx="8574088" cy="2286000"/>
          </a:xfrm>
        </p:spPr>
        <p:txBody>
          <a:bodyPr/>
          <a:lstStyle/>
          <a:p>
            <a:pPr>
              <a:buFontTx/>
              <a:buNone/>
            </a:pPr>
            <a:r>
              <a:rPr lang="en-US" sz="2400"/>
              <a:t>Given machine </a:t>
            </a:r>
            <a:r>
              <a:rPr lang="en-US" sz="2400" b="1" i="1"/>
              <a:t>f</a:t>
            </a:r>
            <a:r>
              <a:rPr lang="en-US" sz="2400"/>
              <a:t>, the VC-dimension </a:t>
            </a:r>
            <a:r>
              <a:rPr lang="en-US" sz="2400" i="1"/>
              <a:t>h</a:t>
            </a:r>
            <a:r>
              <a:rPr lang="en-US" sz="2400"/>
              <a:t> is</a:t>
            </a:r>
          </a:p>
          <a:p>
            <a:pPr marL="625475" lvl="1" indent="0">
              <a:buFontTx/>
              <a:buNone/>
            </a:pPr>
            <a:r>
              <a:rPr lang="en-US"/>
              <a:t>The maximum number of points that can be arranged so that </a:t>
            </a:r>
            <a:r>
              <a:rPr lang="en-US" b="1" i="1"/>
              <a:t>f</a:t>
            </a:r>
            <a:r>
              <a:rPr lang="en-US"/>
              <a:t>  shatter them. </a:t>
            </a:r>
          </a:p>
          <a:p>
            <a:pPr>
              <a:buFontTx/>
              <a:buNone/>
            </a:pPr>
            <a:r>
              <a:rPr lang="en-US" sz="2400">
                <a:solidFill>
                  <a:schemeClr val="hlink"/>
                </a:solidFill>
              </a:rPr>
              <a:t>Example: </a:t>
            </a:r>
            <a:r>
              <a:rPr lang="en-US" sz="2400"/>
              <a:t>What’s VC dimension of</a:t>
            </a:r>
            <a:r>
              <a:rPr lang="en-US" sz="2400">
                <a:solidFill>
                  <a:schemeClr val="hlink"/>
                </a:solidFill>
              </a:rPr>
              <a:t> </a:t>
            </a:r>
            <a:r>
              <a:rPr lang="en-US" sz="2400"/>
              <a:t>f(x,</a:t>
            </a:r>
            <a:r>
              <a:rPr lang="en-US" sz="2400">
                <a:solidFill>
                  <a:srgbClr val="00CC00"/>
                </a:solidFill>
              </a:rPr>
              <a:t>q,b</a:t>
            </a:r>
            <a:r>
              <a:rPr lang="en-US" sz="2400"/>
              <a:t>) = sign(</a:t>
            </a:r>
            <a:r>
              <a:rPr lang="en-US" sz="2400">
                <a:solidFill>
                  <a:srgbClr val="00CC00"/>
                </a:solidFill>
              </a:rPr>
              <a:t>q</a:t>
            </a:r>
            <a:r>
              <a:rPr lang="en-US" sz="2400"/>
              <a:t>x.x-</a:t>
            </a:r>
            <a:r>
              <a:rPr lang="en-US" sz="2400">
                <a:solidFill>
                  <a:srgbClr val="00CC00"/>
                </a:solidFill>
              </a:rPr>
              <a:t>b</a:t>
            </a:r>
            <a:r>
              <a:rPr lang="en-US" sz="2400"/>
              <a:t>)</a:t>
            </a:r>
          </a:p>
        </p:txBody>
      </p:sp>
      <p:sp>
        <p:nvSpPr>
          <p:cNvPr id="633860" name="Rectangle 4"/>
          <p:cNvSpPr>
            <a:spLocks noChangeArrowheads="1"/>
          </p:cNvSpPr>
          <p:nvPr/>
        </p:nvSpPr>
        <p:spPr bwMode="auto">
          <a:xfrm>
            <a:off x="381000" y="3886200"/>
            <a:ext cx="8574088" cy="457200"/>
          </a:xfrm>
          <a:prstGeom prst="rect">
            <a:avLst/>
          </a:prstGeom>
          <a:noFill/>
          <a:ln w="9525">
            <a:noFill/>
            <a:miter lim="800000"/>
            <a:headEnd/>
            <a:tailEnd/>
          </a:ln>
          <a:effectLst/>
        </p:spPr>
        <p:txBody>
          <a:bodyPr/>
          <a:lstStyle/>
          <a:p>
            <a:pPr marL="342900" indent="-342900">
              <a:spcBef>
                <a:spcPct val="20000"/>
              </a:spcBef>
              <a:buFontTx/>
              <a:buChar char="•"/>
            </a:pPr>
            <a:r>
              <a:rPr lang="en-US"/>
              <a:t>Answer = 2 </a:t>
            </a:r>
            <a:r>
              <a:rPr lang="en-US">
                <a:solidFill>
                  <a:schemeClr val="folHlink"/>
                </a:solidFill>
              </a:rPr>
              <a:t>(clearly can’t do 3)</a:t>
            </a:r>
          </a:p>
        </p:txBody>
      </p:sp>
      <p:sp>
        <p:nvSpPr>
          <p:cNvPr id="633861" name="Line 5"/>
          <p:cNvSpPr>
            <a:spLocks noChangeShapeType="1"/>
          </p:cNvSpPr>
          <p:nvPr/>
        </p:nvSpPr>
        <p:spPr bwMode="auto">
          <a:xfrm>
            <a:off x="6705600" y="4724400"/>
            <a:ext cx="0" cy="1219200"/>
          </a:xfrm>
          <a:prstGeom prst="line">
            <a:avLst/>
          </a:prstGeom>
          <a:noFill/>
          <a:ln w="38100">
            <a:solidFill>
              <a:schemeClr val="hlink"/>
            </a:solidFill>
            <a:round/>
            <a:headEnd/>
            <a:tailEnd/>
          </a:ln>
          <a:effectLst/>
        </p:spPr>
        <p:txBody>
          <a:bodyPr anchor="ctr">
            <a:spAutoFit/>
          </a:bodyPr>
          <a:lstStyle/>
          <a:p>
            <a:endParaRPr lang="en-US"/>
          </a:p>
        </p:txBody>
      </p:sp>
      <p:sp>
        <p:nvSpPr>
          <p:cNvPr id="633862" name="Line 6"/>
          <p:cNvSpPr>
            <a:spLocks noChangeShapeType="1"/>
          </p:cNvSpPr>
          <p:nvPr/>
        </p:nvSpPr>
        <p:spPr bwMode="auto">
          <a:xfrm>
            <a:off x="5943600" y="5334000"/>
            <a:ext cx="1447800" cy="0"/>
          </a:xfrm>
          <a:prstGeom prst="line">
            <a:avLst/>
          </a:prstGeom>
          <a:noFill/>
          <a:ln w="38100">
            <a:solidFill>
              <a:schemeClr val="hlink"/>
            </a:solidFill>
            <a:round/>
            <a:headEnd/>
            <a:tailEnd/>
          </a:ln>
          <a:effectLst/>
        </p:spPr>
        <p:txBody>
          <a:bodyPr anchor="ctr">
            <a:spAutoFit/>
          </a:bodyPr>
          <a:lstStyle/>
          <a:p>
            <a:endParaRPr lang="en-US"/>
          </a:p>
        </p:txBody>
      </p:sp>
      <p:sp>
        <p:nvSpPr>
          <p:cNvPr id="633863" name="Oval 7"/>
          <p:cNvSpPr>
            <a:spLocks noChangeAspect="1" noChangeArrowheads="1"/>
          </p:cNvSpPr>
          <p:nvPr/>
        </p:nvSpPr>
        <p:spPr bwMode="auto">
          <a:xfrm>
            <a:off x="6994525" y="5159375"/>
            <a:ext cx="60325"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3864" name="Oval 8"/>
          <p:cNvSpPr>
            <a:spLocks noChangeAspect="1" noChangeArrowheads="1"/>
          </p:cNvSpPr>
          <p:nvPr/>
        </p:nvSpPr>
        <p:spPr bwMode="auto">
          <a:xfrm rot="-1118274">
            <a:off x="6858000" y="4876800"/>
            <a:ext cx="60325"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3865" name="Line 9"/>
          <p:cNvSpPr>
            <a:spLocks noChangeShapeType="1"/>
          </p:cNvSpPr>
          <p:nvPr/>
        </p:nvSpPr>
        <p:spPr bwMode="auto">
          <a:xfrm>
            <a:off x="3048000" y="4724400"/>
            <a:ext cx="0" cy="1219200"/>
          </a:xfrm>
          <a:prstGeom prst="line">
            <a:avLst/>
          </a:prstGeom>
          <a:noFill/>
          <a:ln w="38100">
            <a:solidFill>
              <a:schemeClr val="hlink"/>
            </a:solidFill>
            <a:round/>
            <a:headEnd/>
            <a:tailEnd/>
          </a:ln>
          <a:effectLst/>
        </p:spPr>
        <p:txBody>
          <a:bodyPr anchor="ctr">
            <a:spAutoFit/>
          </a:bodyPr>
          <a:lstStyle/>
          <a:p>
            <a:endParaRPr lang="en-US"/>
          </a:p>
        </p:txBody>
      </p:sp>
      <p:sp>
        <p:nvSpPr>
          <p:cNvPr id="633866" name="Line 10"/>
          <p:cNvSpPr>
            <a:spLocks noChangeShapeType="1"/>
          </p:cNvSpPr>
          <p:nvPr/>
        </p:nvSpPr>
        <p:spPr bwMode="auto">
          <a:xfrm>
            <a:off x="2286000" y="5334000"/>
            <a:ext cx="1447800" cy="0"/>
          </a:xfrm>
          <a:prstGeom prst="line">
            <a:avLst/>
          </a:prstGeom>
          <a:noFill/>
          <a:ln w="38100">
            <a:solidFill>
              <a:schemeClr val="hlink"/>
            </a:solidFill>
            <a:round/>
            <a:headEnd/>
            <a:tailEnd/>
          </a:ln>
          <a:effectLst/>
        </p:spPr>
        <p:txBody>
          <a:bodyPr anchor="ctr">
            <a:spAutoFit/>
          </a:bodyPr>
          <a:lstStyle/>
          <a:p>
            <a:endParaRPr lang="en-US"/>
          </a:p>
        </p:txBody>
      </p:sp>
      <p:sp>
        <p:nvSpPr>
          <p:cNvPr id="633867" name="Oval 11"/>
          <p:cNvSpPr>
            <a:spLocks noChangeAspect="1" noChangeArrowheads="1"/>
          </p:cNvSpPr>
          <p:nvPr/>
        </p:nvSpPr>
        <p:spPr bwMode="auto">
          <a:xfrm>
            <a:off x="3336925" y="5159375"/>
            <a:ext cx="60325"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3868" name="Oval 12"/>
          <p:cNvSpPr>
            <a:spLocks noChangeAspect="1" noChangeArrowheads="1"/>
          </p:cNvSpPr>
          <p:nvPr/>
        </p:nvSpPr>
        <p:spPr bwMode="auto">
          <a:xfrm rot="-1118274">
            <a:off x="3200400" y="4876800"/>
            <a:ext cx="60325" cy="50800"/>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633869" name="Line 13"/>
          <p:cNvSpPr>
            <a:spLocks noChangeShapeType="1"/>
          </p:cNvSpPr>
          <p:nvPr/>
        </p:nvSpPr>
        <p:spPr bwMode="auto">
          <a:xfrm>
            <a:off x="1143000" y="4724400"/>
            <a:ext cx="0" cy="1219200"/>
          </a:xfrm>
          <a:prstGeom prst="line">
            <a:avLst/>
          </a:prstGeom>
          <a:noFill/>
          <a:ln w="38100">
            <a:solidFill>
              <a:schemeClr val="hlink"/>
            </a:solidFill>
            <a:round/>
            <a:headEnd/>
            <a:tailEnd/>
          </a:ln>
          <a:effectLst/>
        </p:spPr>
        <p:txBody>
          <a:bodyPr anchor="ctr">
            <a:spAutoFit/>
          </a:bodyPr>
          <a:lstStyle/>
          <a:p>
            <a:endParaRPr lang="en-US"/>
          </a:p>
        </p:txBody>
      </p:sp>
      <p:sp>
        <p:nvSpPr>
          <p:cNvPr id="633870" name="Line 14"/>
          <p:cNvSpPr>
            <a:spLocks noChangeShapeType="1"/>
          </p:cNvSpPr>
          <p:nvPr/>
        </p:nvSpPr>
        <p:spPr bwMode="auto">
          <a:xfrm>
            <a:off x="381000" y="5334000"/>
            <a:ext cx="1447800" cy="0"/>
          </a:xfrm>
          <a:prstGeom prst="line">
            <a:avLst/>
          </a:prstGeom>
          <a:noFill/>
          <a:ln w="38100">
            <a:solidFill>
              <a:schemeClr val="hlink"/>
            </a:solidFill>
            <a:round/>
            <a:headEnd/>
            <a:tailEnd/>
          </a:ln>
          <a:effectLst/>
        </p:spPr>
        <p:txBody>
          <a:bodyPr anchor="ctr">
            <a:spAutoFit/>
          </a:bodyPr>
          <a:lstStyle/>
          <a:p>
            <a:endParaRPr lang="en-US"/>
          </a:p>
        </p:txBody>
      </p:sp>
      <p:sp>
        <p:nvSpPr>
          <p:cNvPr id="633871" name="Oval 15"/>
          <p:cNvSpPr>
            <a:spLocks noChangeAspect="1" noChangeArrowheads="1"/>
          </p:cNvSpPr>
          <p:nvPr/>
        </p:nvSpPr>
        <p:spPr bwMode="auto">
          <a:xfrm>
            <a:off x="1431925" y="5159375"/>
            <a:ext cx="60325" cy="47625"/>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633872" name="Oval 16"/>
          <p:cNvSpPr>
            <a:spLocks noChangeAspect="1" noChangeArrowheads="1"/>
          </p:cNvSpPr>
          <p:nvPr/>
        </p:nvSpPr>
        <p:spPr bwMode="auto">
          <a:xfrm rot="-1118274">
            <a:off x="1295400" y="4876800"/>
            <a:ext cx="60325" cy="50800"/>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633873" name="Oval 17"/>
          <p:cNvSpPr>
            <a:spLocks noChangeArrowheads="1"/>
          </p:cNvSpPr>
          <p:nvPr/>
        </p:nvSpPr>
        <p:spPr bwMode="auto">
          <a:xfrm>
            <a:off x="914400" y="5105400"/>
            <a:ext cx="457200" cy="457200"/>
          </a:xfrm>
          <a:prstGeom prst="ellipse">
            <a:avLst/>
          </a:prstGeom>
          <a:noFill/>
          <a:ln w="12700">
            <a:solidFill>
              <a:schemeClr val="tx1"/>
            </a:solidFill>
            <a:round/>
            <a:headEnd/>
            <a:tailEnd/>
          </a:ln>
          <a:effectLst/>
        </p:spPr>
        <p:txBody>
          <a:bodyPr anchor="ctr">
            <a:spAutoFit/>
          </a:bodyPr>
          <a:lstStyle/>
          <a:p>
            <a:endParaRPr lang="en-US"/>
          </a:p>
        </p:txBody>
      </p:sp>
      <p:sp>
        <p:nvSpPr>
          <p:cNvPr id="633874" name="Oval 18"/>
          <p:cNvSpPr>
            <a:spLocks noChangeArrowheads="1"/>
          </p:cNvSpPr>
          <p:nvPr/>
        </p:nvSpPr>
        <p:spPr bwMode="auto">
          <a:xfrm>
            <a:off x="2667000" y="4953000"/>
            <a:ext cx="762000" cy="685800"/>
          </a:xfrm>
          <a:prstGeom prst="ellipse">
            <a:avLst/>
          </a:prstGeom>
          <a:noFill/>
          <a:ln w="12700">
            <a:solidFill>
              <a:schemeClr val="tx1"/>
            </a:solidFill>
            <a:round/>
            <a:headEnd/>
            <a:tailEnd/>
          </a:ln>
          <a:effectLst/>
        </p:spPr>
        <p:txBody>
          <a:bodyPr wrap="none" anchor="ctr">
            <a:spAutoFit/>
          </a:bodyPr>
          <a:lstStyle/>
          <a:p>
            <a:endParaRPr lang="en-US"/>
          </a:p>
        </p:txBody>
      </p:sp>
      <p:sp>
        <p:nvSpPr>
          <p:cNvPr id="633875" name="Oval 19"/>
          <p:cNvSpPr>
            <a:spLocks noChangeArrowheads="1"/>
          </p:cNvSpPr>
          <p:nvPr/>
        </p:nvSpPr>
        <p:spPr bwMode="auto">
          <a:xfrm>
            <a:off x="6172200" y="4800600"/>
            <a:ext cx="1066800" cy="990600"/>
          </a:xfrm>
          <a:prstGeom prst="ellipse">
            <a:avLst/>
          </a:prstGeom>
          <a:noFill/>
          <a:ln w="12700">
            <a:solidFill>
              <a:schemeClr val="tx1"/>
            </a:solidFill>
            <a:round/>
            <a:headEnd/>
            <a:tailEnd/>
          </a:ln>
          <a:effectLst/>
        </p:spPr>
        <p:txBody>
          <a:bodyPr anchor="ctr">
            <a:spAutoFit/>
          </a:bodyPr>
          <a:lstStyle/>
          <a:p>
            <a:endParaRPr lang="en-US"/>
          </a:p>
        </p:txBody>
      </p:sp>
      <p:sp>
        <p:nvSpPr>
          <p:cNvPr id="633876" name="Freeform 20"/>
          <p:cNvSpPr>
            <a:spLocks/>
          </p:cNvSpPr>
          <p:nvPr/>
        </p:nvSpPr>
        <p:spPr bwMode="auto">
          <a:xfrm>
            <a:off x="700088" y="6092825"/>
            <a:ext cx="904875" cy="346075"/>
          </a:xfrm>
          <a:custGeom>
            <a:avLst/>
            <a:gdLst/>
            <a:ahLst/>
            <a:cxnLst>
              <a:cxn ang="0">
                <a:pos x="0" y="94"/>
              </a:cxn>
              <a:cxn ang="0">
                <a:pos x="129" y="182"/>
              </a:cxn>
              <a:cxn ang="0">
                <a:pos x="282" y="218"/>
              </a:cxn>
              <a:cxn ang="0">
                <a:pos x="417" y="212"/>
              </a:cxn>
              <a:cxn ang="0">
                <a:pos x="476" y="182"/>
              </a:cxn>
              <a:cxn ang="0">
                <a:pos x="505" y="153"/>
              </a:cxn>
              <a:cxn ang="0">
                <a:pos x="529" y="112"/>
              </a:cxn>
              <a:cxn ang="0">
                <a:pos x="570" y="0"/>
              </a:cxn>
            </a:cxnLst>
            <a:rect l="0" t="0" r="r" b="b"/>
            <a:pathLst>
              <a:path w="570" h="218">
                <a:moveTo>
                  <a:pt x="0" y="94"/>
                </a:moveTo>
                <a:cubicBezTo>
                  <a:pt x="49" y="111"/>
                  <a:pt x="80" y="165"/>
                  <a:pt x="129" y="182"/>
                </a:cubicBezTo>
                <a:cubicBezTo>
                  <a:pt x="180" y="199"/>
                  <a:pt x="228" y="212"/>
                  <a:pt x="282" y="218"/>
                </a:cubicBezTo>
                <a:cubicBezTo>
                  <a:pt x="327" y="216"/>
                  <a:pt x="372" y="215"/>
                  <a:pt x="417" y="212"/>
                </a:cubicBezTo>
                <a:cubicBezTo>
                  <a:pt x="439" y="210"/>
                  <a:pt x="476" y="182"/>
                  <a:pt x="476" y="182"/>
                </a:cubicBezTo>
                <a:cubicBezTo>
                  <a:pt x="511" y="132"/>
                  <a:pt x="463" y="197"/>
                  <a:pt x="505" y="153"/>
                </a:cubicBezTo>
                <a:cubicBezTo>
                  <a:pt x="514" y="143"/>
                  <a:pt x="523" y="123"/>
                  <a:pt x="529" y="112"/>
                </a:cubicBezTo>
                <a:cubicBezTo>
                  <a:pt x="551" y="75"/>
                  <a:pt x="570" y="44"/>
                  <a:pt x="570" y="0"/>
                </a:cubicBezTo>
              </a:path>
            </a:pathLst>
          </a:custGeom>
          <a:noFill/>
          <a:ln w="76200" cap="flat" cmpd="sng">
            <a:solidFill>
              <a:schemeClr val="hlink"/>
            </a:solidFill>
            <a:prstDash val="solid"/>
            <a:round/>
            <a:headEnd/>
            <a:tailEnd/>
          </a:ln>
          <a:effectLst/>
        </p:spPr>
        <p:txBody>
          <a:bodyPr wrap="none" anchor="ctr">
            <a:spAutoFit/>
          </a:bodyPr>
          <a:lstStyle/>
          <a:p>
            <a:endParaRPr lang="en-US"/>
          </a:p>
        </p:txBody>
      </p:sp>
      <p:sp>
        <p:nvSpPr>
          <p:cNvPr id="633877" name="Oval 21"/>
          <p:cNvSpPr>
            <a:spLocks noChangeAspect="1" noChangeArrowheads="1"/>
          </p:cNvSpPr>
          <p:nvPr/>
        </p:nvSpPr>
        <p:spPr bwMode="auto">
          <a:xfrm>
            <a:off x="1219200" y="5943600"/>
            <a:ext cx="304800" cy="241300"/>
          </a:xfrm>
          <a:prstGeom prst="ellipse">
            <a:avLst/>
          </a:prstGeom>
          <a:solidFill>
            <a:srgbClr val="CCFFCC"/>
          </a:solidFill>
          <a:ln w="9525">
            <a:solidFill>
              <a:schemeClr val="tx1"/>
            </a:solidFill>
            <a:round/>
            <a:headEnd/>
            <a:tailEnd/>
          </a:ln>
          <a:effectLst/>
        </p:spPr>
        <p:txBody>
          <a:bodyPr wrap="none" anchor="ctr"/>
          <a:lstStyle/>
          <a:p>
            <a:endParaRPr lang="en-US"/>
          </a:p>
        </p:txBody>
      </p:sp>
      <p:sp>
        <p:nvSpPr>
          <p:cNvPr id="633878" name="Oval 22"/>
          <p:cNvSpPr>
            <a:spLocks noChangeAspect="1" noChangeArrowheads="1"/>
          </p:cNvSpPr>
          <p:nvPr/>
        </p:nvSpPr>
        <p:spPr bwMode="auto">
          <a:xfrm rot="-1118274">
            <a:off x="720725" y="5884863"/>
            <a:ext cx="315913" cy="266700"/>
          </a:xfrm>
          <a:prstGeom prst="ellipse">
            <a:avLst/>
          </a:prstGeom>
          <a:solidFill>
            <a:srgbClr val="CCFFCC"/>
          </a:solidFill>
          <a:ln w="9525">
            <a:solidFill>
              <a:schemeClr val="tx1"/>
            </a:solidFill>
            <a:round/>
            <a:headEnd/>
            <a:tailEnd/>
          </a:ln>
          <a:effectLst/>
        </p:spPr>
        <p:txBody>
          <a:bodyPr wrap="none" anchor="ctr"/>
          <a:lstStyle/>
          <a:p>
            <a:endParaRPr lang="en-US"/>
          </a:p>
        </p:txBody>
      </p:sp>
      <p:sp>
        <p:nvSpPr>
          <p:cNvPr id="633879" name="Oval 23"/>
          <p:cNvSpPr>
            <a:spLocks noChangeAspect="1" noChangeArrowheads="1"/>
          </p:cNvSpPr>
          <p:nvPr/>
        </p:nvSpPr>
        <p:spPr bwMode="auto">
          <a:xfrm flipV="1">
            <a:off x="1295400" y="6019800"/>
            <a:ext cx="96838" cy="76200"/>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33880" name="Oval 24"/>
          <p:cNvSpPr>
            <a:spLocks noChangeAspect="1" noChangeArrowheads="1"/>
          </p:cNvSpPr>
          <p:nvPr/>
        </p:nvSpPr>
        <p:spPr bwMode="auto">
          <a:xfrm rot="20481726" flipV="1">
            <a:off x="914400" y="6019800"/>
            <a:ext cx="109538" cy="92075"/>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33881" name="Freeform 25"/>
          <p:cNvSpPr>
            <a:spLocks/>
          </p:cNvSpPr>
          <p:nvPr/>
        </p:nvSpPr>
        <p:spPr bwMode="auto">
          <a:xfrm>
            <a:off x="2667000" y="6075363"/>
            <a:ext cx="904875" cy="346075"/>
          </a:xfrm>
          <a:custGeom>
            <a:avLst/>
            <a:gdLst/>
            <a:ahLst/>
            <a:cxnLst>
              <a:cxn ang="0">
                <a:pos x="0" y="94"/>
              </a:cxn>
              <a:cxn ang="0">
                <a:pos x="129" y="182"/>
              </a:cxn>
              <a:cxn ang="0">
                <a:pos x="282" y="218"/>
              </a:cxn>
              <a:cxn ang="0">
                <a:pos x="417" y="212"/>
              </a:cxn>
              <a:cxn ang="0">
                <a:pos x="476" y="182"/>
              </a:cxn>
              <a:cxn ang="0">
                <a:pos x="505" y="153"/>
              </a:cxn>
              <a:cxn ang="0">
                <a:pos x="529" y="112"/>
              </a:cxn>
              <a:cxn ang="0">
                <a:pos x="570" y="0"/>
              </a:cxn>
            </a:cxnLst>
            <a:rect l="0" t="0" r="r" b="b"/>
            <a:pathLst>
              <a:path w="570" h="218">
                <a:moveTo>
                  <a:pt x="0" y="94"/>
                </a:moveTo>
                <a:cubicBezTo>
                  <a:pt x="49" y="111"/>
                  <a:pt x="80" y="165"/>
                  <a:pt x="129" y="182"/>
                </a:cubicBezTo>
                <a:cubicBezTo>
                  <a:pt x="180" y="199"/>
                  <a:pt x="228" y="212"/>
                  <a:pt x="282" y="218"/>
                </a:cubicBezTo>
                <a:cubicBezTo>
                  <a:pt x="327" y="216"/>
                  <a:pt x="372" y="215"/>
                  <a:pt x="417" y="212"/>
                </a:cubicBezTo>
                <a:cubicBezTo>
                  <a:pt x="439" y="210"/>
                  <a:pt x="476" y="182"/>
                  <a:pt x="476" y="182"/>
                </a:cubicBezTo>
                <a:cubicBezTo>
                  <a:pt x="511" y="132"/>
                  <a:pt x="463" y="197"/>
                  <a:pt x="505" y="153"/>
                </a:cubicBezTo>
                <a:cubicBezTo>
                  <a:pt x="514" y="143"/>
                  <a:pt x="523" y="123"/>
                  <a:pt x="529" y="112"/>
                </a:cubicBezTo>
                <a:cubicBezTo>
                  <a:pt x="551" y="75"/>
                  <a:pt x="570" y="44"/>
                  <a:pt x="570" y="0"/>
                </a:cubicBezTo>
              </a:path>
            </a:pathLst>
          </a:custGeom>
          <a:noFill/>
          <a:ln w="76200" cap="flat" cmpd="sng">
            <a:solidFill>
              <a:schemeClr val="hlink"/>
            </a:solidFill>
            <a:prstDash val="solid"/>
            <a:round/>
            <a:headEnd/>
            <a:tailEnd/>
          </a:ln>
          <a:effectLst/>
        </p:spPr>
        <p:txBody>
          <a:bodyPr wrap="none" anchor="ctr">
            <a:spAutoFit/>
          </a:bodyPr>
          <a:lstStyle/>
          <a:p>
            <a:endParaRPr lang="en-US"/>
          </a:p>
        </p:txBody>
      </p:sp>
      <p:sp>
        <p:nvSpPr>
          <p:cNvPr id="633882" name="Oval 26"/>
          <p:cNvSpPr>
            <a:spLocks noChangeAspect="1" noChangeArrowheads="1"/>
          </p:cNvSpPr>
          <p:nvPr/>
        </p:nvSpPr>
        <p:spPr bwMode="auto">
          <a:xfrm>
            <a:off x="3186113" y="5926138"/>
            <a:ext cx="304800" cy="241300"/>
          </a:xfrm>
          <a:prstGeom prst="ellipse">
            <a:avLst/>
          </a:prstGeom>
          <a:solidFill>
            <a:srgbClr val="CCFFCC"/>
          </a:solidFill>
          <a:ln w="9525">
            <a:solidFill>
              <a:schemeClr val="tx1"/>
            </a:solidFill>
            <a:round/>
            <a:headEnd/>
            <a:tailEnd/>
          </a:ln>
          <a:effectLst/>
        </p:spPr>
        <p:txBody>
          <a:bodyPr wrap="none" anchor="ctr"/>
          <a:lstStyle/>
          <a:p>
            <a:endParaRPr lang="en-US"/>
          </a:p>
        </p:txBody>
      </p:sp>
      <p:sp>
        <p:nvSpPr>
          <p:cNvPr id="633883" name="Oval 27"/>
          <p:cNvSpPr>
            <a:spLocks noChangeAspect="1" noChangeArrowheads="1"/>
          </p:cNvSpPr>
          <p:nvPr/>
        </p:nvSpPr>
        <p:spPr bwMode="auto">
          <a:xfrm rot="-1118274">
            <a:off x="2687638" y="5867400"/>
            <a:ext cx="315912" cy="266700"/>
          </a:xfrm>
          <a:prstGeom prst="ellipse">
            <a:avLst/>
          </a:prstGeom>
          <a:solidFill>
            <a:srgbClr val="CCFFCC"/>
          </a:solidFill>
          <a:ln w="9525">
            <a:solidFill>
              <a:schemeClr val="tx1"/>
            </a:solidFill>
            <a:round/>
            <a:headEnd/>
            <a:tailEnd/>
          </a:ln>
          <a:effectLst/>
        </p:spPr>
        <p:txBody>
          <a:bodyPr wrap="none" anchor="ctr"/>
          <a:lstStyle/>
          <a:p>
            <a:endParaRPr lang="en-US"/>
          </a:p>
        </p:txBody>
      </p:sp>
      <p:sp>
        <p:nvSpPr>
          <p:cNvPr id="633884" name="Oval 28"/>
          <p:cNvSpPr>
            <a:spLocks noChangeAspect="1" noChangeArrowheads="1"/>
          </p:cNvSpPr>
          <p:nvPr/>
        </p:nvSpPr>
        <p:spPr bwMode="auto">
          <a:xfrm flipV="1">
            <a:off x="3262313" y="6002338"/>
            <a:ext cx="96837" cy="76200"/>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33885" name="Oval 29"/>
          <p:cNvSpPr>
            <a:spLocks noChangeAspect="1" noChangeArrowheads="1"/>
          </p:cNvSpPr>
          <p:nvPr/>
        </p:nvSpPr>
        <p:spPr bwMode="auto">
          <a:xfrm rot="20481726" flipV="1">
            <a:off x="2881313" y="6002338"/>
            <a:ext cx="109537" cy="92075"/>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33886" name="Freeform 30"/>
          <p:cNvSpPr>
            <a:spLocks/>
          </p:cNvSpPr>
          <p:nvPr/>
        </p:nvSpPr>
        <p:spPr bwMode="auto">
          <a:xfrm>
            <a:off x="6324600" y="6151563"/>
            <a:ext cx="904875" cy="346075"/>
          </a:xfrm>
          <a:custGeom>
            <a:avLst/>
            <a:gdLst/>
            <a:ahLst/>
            <a:cxnLst>
              <a:cxn ang="0">
                <a:pos x="0" y="94"/>
              </a:cxn>
              <a:cxn ang="0">
                <a:pos x="129" y="182"/>
              </a:cxn>
              <a:cxn ang="0">
                <a:pos x="282" y="218"/>
              </a:cxn>
              <a:cxn ang="0">
                <a:pos x="417" y="212"/>
              </a:cxn>
              <a:cxn ang="0">
                <a:pos x="476" y="182"/>
              </a:cxn>
              <a:cxn ang="0">
                <a:pos x="505" y="153"/>
              </a:cxn>
              <a:cxn ang="0">
                <a:pos x="529" y="112"/>
              </a:cxn>
              <a:cxn ang="0">
                <a:pos x="570" y="0"/>
              </a:cxn>
            </a:cxnLst>
            <a:rect l="0" t="0" r="r" b="b"/>
            <a:pathLst>
              <a:path w="570" h="218">
                <a:moveTo>
                  <a:pt x="0" y="94"/>
                </a:moveTo>
                <a:cubicBezTo>
                  <a:pt x="49" y="111"/>
                  <a:pt x="80" y="165"/>
                  <a:pt x="129" y="182"/>
                </a:cubicBezTo>
                <a:cubicBezTo>
                  <a:pt x="180" y="199"/>
                  <a:pt x="228" y="212"/>
                  <a:pt x="282" y="218"/>
                </a:cubicBezTo>
                <a:cubicBezTo>
                  <a:pt x="327" y="216"/>
                  <a:pt x="372" y="215"/>
                  <a:pt x="417" y="212"/>
                </a:cubicBezTo>
                <a:cubicBezTo>
                  <a:pt x="439" y="210"/>
                  <a:pt x="476" y="182"/>
                  <a:pt x="476" y="182"/>
                </a:cubicBezTo>
                <a:cubicBezTo>
                  <a:pt x="511" y="132"/>
                  <a:pt x="463" y="197"/>
                  <a:pt x="505" y="153"/>
                </a:cubicBezTo>
                <a:cubicBezTo>
                  <a:pt x="514" y="143"/>
                  <a:pt x="523" y="123"/>
                  <a:pt x="529" y="112"/>
                </a:cubicBezTo>
                <a:cubicBezTo>
                  <a:pt x="551" y="75"/>
                  <a:pt x="570" y="44"/>
                  <a:pt x="570" y="0"/>
                </a:cubicBezTo>
              </a:path>
            </a:pathLst>
          </a:custGeom>
          <a:noFill/>
          <a:ln w="76200" cap="flat" cmpd="sng">
            <a:solidFill>
              <a:schemeClr val="hlink"/>
            </a:solidFill>
            <a:prstDash val="solid"/>
            <a:round/>
            <a:headEnd/>
            <a:tailEnd/>
          </a:ln>
          <a:effectLst/>
        </p:spPr>
        <p:txBody>
          <a:bodyPr wrap="none" anchor="ctr">
            <a:spAutoFit/>
          </a:bodyPr>
          <a:lstStyle/>
          <a:p>
            <a:endParaRPr lang="en-US"/>
          </a:p>
        </p:txBody>
      </p:sp>
      <p:sp>
        <p:nvSpPr>
          <p:cNvPr id="633887" name="Oval 31"/>
          <p:cNvSpPr>
            <a:spLocks noChangeAspect="1" noChangeArrowheads="1"/>
          </p:cNvSpPr>
          <p:nvPr/>
        </p:nvSpPr>
        <p:spPr bwMode="auto">
          <a:xfrm>
            <a:off x="6843713" y="6002338"/>
            <a:ext cx="304800" cy="241300"/>
          </a:xfrm>
          <a:prstGeom prst="ellipse">
            <a:avLst/>
          </a:prstGeom>
          <a:solidFill>
            <a:srgbClr val="CCFFCC"/>
          </a:solidFill>
          <a:ln w="9525">
            <a:solidFill>
              <a:schemeClr val="tx1"/>
            </a:solidFill>
            <a:round/>
            <a:headEnd/>
            <a:tailEnd/>
          </a:ln>
          <a:effectLst/>
        </p:spPr>
        <p:txBody>
          <a:bodyPr wrap="none" anchor="ctr"/>
          <a:lstStyle/>
          <a:p>
            <a:endParaRPr lang="en-US"/>
          </a:p>
        </p:txBody>
      </p:sp>
      <p:sp>
        <p:nvSpPr>
          <p:cNvPr id="633888" name="Oval 32"/>
          <p:cNvSpPr>
            <a:spLocks noChangeAspect="1" noChangeArrowheads="1"/>
          </p:cNvSpPr>
          <p:nvPr/>
        </p:nvSpPr>
        <p:spPr bwMode="auto">
          <a:xfrm rot="-1118274">
            <a:off x="6345238" y="5943600"/>
            <a:ext cx="315912" cy="266700"/>
          </a:xfrm>
          <a:prstGeom prst="ellipse">
            <a:avLst/>
          </a:prstGeom>
          <a:solidFill>
            <a:srgbClr val="CCFFCC"/>
          </a:solidFill>
          <a:ln w="9525">
            <a:solidFill>
              <a:schemeClr val="tx1"/>
            </a:solidFill>
            <a:round/>
            <a:headEnd/>
            <a:tailEnd/>
          </a:ln>
          <a:effectLst/>
        </p:spPr>
        <p:txBody>
          <a:bodyPr wrap="none" anchor="ctr"/>
          <a:lstStyle/>
          <a:p>
            <a:endParaRPr lang="en-US"/>
          </a:p>
        </p:txBody>
      </p:sp>
      <p:sp>
        <p:nvSpPr>
          <p:cNvPr id="633889" name="Oval 33"/>
          <p:cNvSpPr>
            <a:spLocks noChangeAspect="1" noChangeArrowheads="1"/>
          </p:cNvSpPr>
          <p:nvPr/>
        </p:nvSpPr>
        <p:spPr bwMode="auto">
          <a:xfrm flipV="1">
            <a:off x="6919913" y="6078538"/>
            <a:ext cx="96837" cy="76200"/>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33890" name="Oval 34"/>
          <p:cNvSpPr>
            <a:spLocks noChangeAspect="1" noChangeArrowheads="1"/>
          </p:cNvSpPr>
          <p:nvPr/>
        </p:nvSpPr>
        <p:spPr bwMode="auto">
          <a:xfrm rot="20481726" flipV="1">
            <a:off x="6538913" y="6078538"/>
            <a:ext cx="109537" cy="92075"/>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33891" name="Line 35"/>
          <p:cNvSpPr>
            <a:spLocks noChangeShapeType="1"/>
          </p:cNvSpPr>
          <p:nvPr/>
        </p:nvSpPr>
        <p:spPr bwMode="auto">
          <a:xfrm>
            <a:off x="4876800" y="4724400"/>
            <a:ext cx="0" cy="1219200"/>
          </a:xfrm>
          <a:prstGeom prst="line">
            <a:avLst/>
          </a:prstGeom>
          <a:noFill/>
          <a:ln w="38100">
            <a:solidFill>
              <a:schemeClr val="hlink"/>
            </a:solidFill>
            <a:round/>
            <a:headEnd/>
            <a:tailEnd/>
          </a:ln>
          <a:effectLst/>
        </p:spPr>
        <p:txBody>
          <a:bodyPr anchor="ctr">
            <a:spAutoFit/>
          </a:bodyPr>
          <a:lstStyle/>
          <a:p>
            <a:endParaRPr lang="en-US"/>
          </a:p>
        </p:txBody>
      </p:sp>
      <p:sp>
        <p:nvSpPr>
          <p:cNvPr id="633892" name="Line 36"/>
          <p:cNvSpPr>
            <a:spLocks noChangeShapeType="1"/>
          </p:cNvSpPr>
          <p:nvPr/>
        </p:nvSpPr>
        <p:spPr bwMode="auto">
          <a:xfrm>
            <a:off x="4114800" y="5334000"/>
            <a:ext cx="1447800" cy="0"/>
          </a:xfrm>
          <a:prstGeom prst="line">
            <a:avLst/>
          </a:prstGeom>
          <a:noFill/>
          <a:ln w="38100">
            <a:solidFill>
              <a:schemeClr val="hlink"/>
            </a:solidFill>
            <a:round/>
            <a:headEnd/>
            <a:tailEnd/>
          </a:ln>
          <a:effectLst/>
        </p:spPr>
        <p:txBody>
          <a:bodyPr anchor="ctr">
            <a:spAutoFit/>
          </a:bodyPr>
          <a:lstStyle/>
          <a:p>
            <a:endParaRPr lang="en-US"/>
          </a:p>
        </p:txBody>
      </p:sp>
      <p:sp>
        <p:nvSpPr>
          <p:cNvPr id="633893" name="Oval 37"/>
          <p:cNvSpPr>
            <a:spLocks noChangeAspect="1" noChangeArrowheads="1"/>
          </p:cNvSpPr>
          <p:nvPr/>
        </p:nvSpPr>
        <p:spPr bwMode="auto">
          <a:xfrm>
            <a:off x="5165725" y="5159375"/>
            <a:ext cx="60325" cy="47625"/>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633894" name="Oval 38"/>
          <p:cNvSpPr>
            <a:spLocks noChangeAspect="1" noChangeArrowheads="1"/>
          </p:cNvSpPr>
          <p:nvPr/>
        </p:nvSpPr>
        <p:spPr bwMode="auto">
          <a:xfrm rot="-1118274">
            <a:off x="5029200" y="4876800"/>
            <a:ext cx="60325"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3895" name="Oval 39"/>
          <p:cNvSpPr>
            <a:spLocks noChangeArrowheads="1"/>
          </p:cNvSpPr>
          <p:nvPr/>
        </p:nvSpPr>
        <p:spPr bwMode="auto">
          <a:xfrm>
            <a:off x="4495800" y="4953000"/>
            <a:ext cx="762000" cy="685800"/>
          </a:xfrm>
          <a:prstGeom prst="ellipse">
            <a:avLst/>
          </a:prstGeom>
          <a:noFill/>
          <a:ln w="12700">
            <a:solidFill>
              <a:schemeClr val="tx1"/>
            </a:solidFill>
            <a:round/>
            <a:headEnd/>
            <a:tailEnd/>
          </a:ln>
          <a:effectLst/>
        </p:spPr>
        <p:txBody>
          <a:bodyPr wrap="none" anchor="ctr">
            <a:spAutoFit/>
          </a:bodyPr>
          <a:lstStyle/>
          <a:p>
            <a:endParaRPr lang="en-US"/>
          </a:p>
        </p:txBody>
      </p:sp>
      <p:sp>
        <p:nvSpPr>
          <p:cNvPr id="633896" name="Freeform 40"/>
          <p:cNvSpPr>
            <a:spLocks/>
          </p:cNvSpPr>
          <p:nvPr/>
        </p:nvSpPr>
        <p:spPr bwMode="auto">
          <a:xfrm>
            <a:off x="4495800" y="6075363"/>
            <a:ext cx="904875" cy="346075"/>
          </a:xfrm>
          <a:custGeom>
            <a:avLst/>
            <a:gdLst/>
            <a:ahLst/>
            <a:cxnLst>
              <a:cxn ang="0">
                <a:pos x="0" y="94"/>
              </a:cxn>
              <a:cxn ang="0">
                <a:pos x="129" y="182"/>
              </a:cxn>
              <a:cxn ang="0">
                <a:pos x="282" y="218"/>
              </a:cxn>
              <a:cxn ang="0">
                <a:pos x="417" y="212"/>
              </a:cxn>
              <a:cxn ang="0">
                <a:pos x="476" y="182"/>
              </a:cxn>
              <a:cxn ang="0">
                <a:pos x="505" y="153"/>
              </a:cxn>
              <a:cxn ang="0">
                <a:pos x="529" y="112"/>
              </a:cxn>
              <a:cxn ang="0">
                <a:pos x="570" y="0"/>
              </a:cxn>
            </a:cxnLst>
            <a:rect l="0" t="0" r="r" b="b"/>
            <a:pathLst>
              <a:path w="570" h="218">
                <a:moveTo>
                  <a:pt x="0" y="94"/>
                </a:moveTo>
                <a:cubicBezTo>
                  <a:pt x="49" y="111"/>
                  <a:pt x="80" y="165"/>
                  <a:pt x="129" y="182"/>
                </a:cubicBezTo>
                <a:cubicBezTo>
                  <a:pt x="180" y="199"/>
                  <a:pt x="228" y="212"/>
                  <a:pt x="282" y="218"/>
                </a:cubicBezTo>
                <a:cubicBezTo>
                  <a:pt x="327" y="216"/>
                  <a:pt x="372" y="215"/>
                  <a:pt x="417" y="212"/>
                </a:cubicBezTo>
                <a:cubicBezTo>
                  <a:pt x="439" y="210"/>
                  <a:pt x="476" y="182"/>
                  <a:pt x="476" y="182"/>
                </a:cubicBezTo>
                <a:cubicBezTo>
                  <a:pt x="511" y="132"/>
                  <a:pt x="463" y="197"/>
                  <a:pt x="505" y="153"/>
                </a:cubicBezTo>
                <a:cubicBezTo>
                  <a:pt x="514" y="143"/>
                  <a:pt x="523" y="123"/>
                  <a:pt x="529" y="112"/>
                </a:cubicBezTo>
                <a:cubicBezTo>
                  <a:pt x="551" y="75"/>
                  <a:pt x="570" y="44"/>
                  <a:pt x="570" y="0"/>
                </a:cubicBezTo>
              </a:path>
            </a:pathLst>
          </a:custGeom>
          <a:noFill/>
          <a:ln w="76200" cap="flat" cmpd="sng">
            <a:solidFill>
              <a:schemeClr val="hlink"/>
            </a:solidFill>
            <a:prstDash val="solid"/>
            <a:round/>
            <a:headEnd/>
            <a:tailEnd/>
          </a:ln>
          <a:effectLst/>
        </p:spPr>
        <p:txBody>
          <a:bodyPr wrap="none" anchor="ctr">
            <a:spAutoFit/>
          </a:bodyPr>
          <a:lstStyle/>
          <a:p>
            <a:endParaRPr lang="en-US"/>
          </a:p>
        </p:txBody>
      </p:sp>
      <p:sp>
        <p:nvSpPr>
          <p:cNvPr id="633897" name="Oval 41"/>
          <p:cNvSpPr>
            <a:spLocks noChangeAspect="1" noChangeArrowheads="1"/>
          </p:cNvSpPr>
          <p:nvPr/>
        </p:nvSpPr>
        <p:spPr bwMode="auto">
          <a:xfrm>
            <a:off x="5014913" y="5926138"/>
            <a:ext cx="304800" cy="241300"/>
          </a:xfrm>
          <a:prstGeom prst="ellipse">
            <a:avLst/>
          </a:prstGeom>
          <a:solidFill>
            <a:srgbClr val="CCFFCC"/>
          </a:solidFill>
          <a:ln w="9525">
            <a:solidFill>
              <a:schemeClr val="tx1"/>
            </a:solidFill>
            <a:round/>
            <a:headEnd/>
            <a:tailEnd/>
          </a:ln>
          <a:effectLst/>
        </p:spPr>
        <p:txBody>
          <a:bodyPr wrap="none" anchor="ctr"/>
          <a:lstStyle/>
          <a:p>
            <a:endParaRPr lang="en-US"/>
          </a:p>
        </p:txBody>
      </p:sp>
      <p:sp>
        <p:nvSpPr>
          <p:cNvPr id="633898" name="Oval 42"/>
          <p:cNvSpPr>
            <a:spLocks noChangeAspect="1" noChangeArrowheads="1"/>
          </p:cNvSpPr>
          <p:nvPr/>
        </p:nvSpPr>
        <p:spPr bwMode="auto">
          <a:xfrm rot="-1118274">
            <a:off x="4516438" y="5867400"/>
            <a:ext cx="315912" cy="266700"/>
          </a:xfrm>
          <a:prstGeom prst="ellipse">
            <a:avLst/>
          </a:prstGeom>
          <a:solidFill>
            <a:srgbClr val="CCFFCC"/>
          </a:solidFill>
          <a:ln w="9525">
            <a:solidFill>
              <a:schemeClr val="tx1"/>
            </a:solidFill>
            <a:round/>
            <a:headEnd/>
            <a:tailEnd/>
          </a:ln>
          <a:effectLst/>
        </p:spPr>
        <p:txBody>
          <a:bodyPr wrap="none" anchor="ctr"/>
          <a:lstStyle/>
          <a:p>
            <a:endParaRPr lang="en-US"/>
          </a:p>
        </p:txBody>
      </p:sp>
      <p:sp>
        <p:nvSpPr>
          <p:cNvPr id="633899" name="Oval 43"/>
          <p:cNvSpPr>
            <a:spLocks noChangeAspect="1" noChangeArrowheads="1"/>
          </p:cNvSpPr>
          <p:nvPr/>
        </p:nvSpPr>
        <p:spPr bwMode="auto">
          <a:xfrm flipV="1">
            <a:off x="5091113" y="6002338"/>
            <a:ext cx="96837" cy="76200"/>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33900" name="Oval 44"/>
          <p:cNvSpPr>
            <a:spLocks noChangeAspect="1" noChangeArrowheads="1"/>
          </p:cNvSpPr>
          <p:nvPr/>
        </p:nvSpPr>
        <p:spPr bwMode="auto">
          <a:xfrm rot="20481726" flipV="1">
            <a:off x="4710113" y="6002338"/>
            <a:ext cx="109537" cy="92075"/>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33901" name="AutoShape 45"/>
          <p:cNvSpPr>
            <a:spLocks noChangeArrowheads="1"/>
          </p:cNvSpPr>
          <p:nvPr/>
        </p:nvSpPr>
        <p:spPr bwMode="auto">
          <a:xfrm>
            <a:off x="4848225" y="4394200"/>
            <a:ext cx="1771650" cy="304800"/>
          </a:xfrm>
          <a:prstGeom prst="wedgeRectCallout">
            <a:avLst>
              <a:gd name="adj1" fmla="val -28583"/>
              <a:gd name="adj2" fmla="val 159375"/>
            </a:avLst>
          </a:prstGeom>
          <a:solidFill>
            <a:srgbClr val="CCFFCC"/>
          </a:solidFill>
          <a:ln w="12700">
            <a:solidFill>
              <a:schemeClr val="tx1"/>
            </a:solidFill>
            <a:miter lim="800000"/>
            <a:headEnd/>
            <a:tailEnd/>
          </a:ln>
          <a:effectLst/>
        </p:spPr>
        <p:txBody>
          <a:bodyPr anchor="ctr"/>
          <a:lstStyle/>
          <a:p>
            <a:pPr algn="ctr"/>
            <a:r>
              <a:rPr lang="en-US"/>
              <a:t>q,b are -ve</a:t>
            </a:r>
          </a:p>
        </p:txBody>
      </p:sp>
      <p:sp>
        <p:nvSpPr>
          <p:cNvPr id="633902" name="Line 46"/>
          <p:cNvSpPr>
            <a:spLocks noChangeShapeType="1"/>
          </p:cNvSpPr>
          <p:nvPr/>
        </p:nvSpPr>
        <p:spPr bwMode="auto">
          <a:xfrm>
            <a:off x="7620000" y="2895600"/>
            <a:ext cx="0" cy="1219200"/>
          </a:xfrm>
          <a:prstGeom prst="line">
            <a:avLst/>
          </a:prstGeom>
          <a:noFill/>
          <a:ln w="38100">
            <a:solidFill>
              <a:schemeClr val="hlink"/>
            </a:solidFill>
            <a:round/>
            <a:headEnd/>
            <a:tailEnd/>
          </a:ln>
          <a:effectLst/>
        </p:spPr>
        <p:txBody>
          <a:bodyPr anchor="ctr">
            <a:spAutoFit/>
          </a:bodyPr>
          <a:lstStyle/>
          <a:p>
            <a:endParaRPr lang="en-US"/>
          </a:p>
        </p:txBody>
      </p:sp>
      <p:sp>
        <p:nvSpPr>
          <p:cNvPr id="633903" name="Line 47"/>
          <p:cNvSpPr>
            <a:spLocks noChangeShapeType="1"/>
          </p:cNvSpPr>
          <p:nvPr/>
        </p:nvSpPr>
        <p:spPr bwMode="auto">
          <a:xfrm>
            <a:off x="6858000" y="3505200"/>
            <a:ext cx="1447800" cy="0"/>
          </a:xfrm>
          <a:prstGeom prst="line">
            <a:avLst/>
          </a:prstGeom>
          <a:noFill/>
          <a:ln w="38100">
            <a:solidFill>
              <a:schemeClr val="hlink"/>
            </a:solidFill>
            <a:round/>
            <a:headEnd/>
            <a:tailEnd/>
          </a:ln>
          <a:effectLst/>
        </p:spPr>
        <p:txBody>
          <a:bodyPr anchor="ctr">
            <a:spAutoFit/>
          </a:bodyPr>
          <a:lstStyle/>
          <a:p>
            <a:endParaRPr lang="en-US"/>
          </a:p>
        </p:txBody>
      </p:sp>
      <p:sp>
        <p:nvSpPr>
          <p:cNvPr id="633904" name="Oval 48"/>
          <p:cNvSpPr>
            <a:spLocks noChangeAspect="1" noChangeArrowheads="1"/>
          </p:cNvSpPr>
          <p:nvPr/>
        </p:nvSpPr>
        <p:spPr bwMode="auto">
          <a:xfrm>
            <a:off x="7908925" y="3330575"/>
            <a:ext cx="60325"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3905" name="Oval 49"/>
          <p:cNvSpPr>
            <a:spLocks noChangeAspect="1" noChangeArrowheads="1"/>
          </p:cNvSpPr>
          <p:nvPr/>
        </p:nvSpPr>
        <p:spPr bwMode="auto">
          <a:xfrm rot="-1118274">
            <a:off x="7772400" y="3048000"/>
            <a:ext cx="60325" cy="50800"/>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633906" name="Oval 50"/>
          <p:cNvSpPr>
            <a:spLocks noChangeArrowheads="1"/>
          </p:cNvSpPr>
          <p:nvPr/>
        </p:nvSpPr>
        <p:spPr bwMode="auto">
          <a:xfrm>
            <a:off x="7239000" y="3124200"/>
            <a:ext cx="762000" cy="685800"/>
          </a:xfrm>
          <a:prstGeom prst="ellipse">
            <a:avLst/>
          </a:prstGeom>
          <a:noFill/>
          <a:ln w="12700">
            <a:solidFill>
              <a:schemeClr val="tx1"/>
            </a:solidFill>
            <a:round/>
            <a:headEnd/>
            <a:tailEnd/>
          </a:ln>
          <a:effectLst/>
        </p:spPr>
        <p:txBody>
          <a:bodyPr wrap="none" anchor="ctr">
            <a:spAutoFit/>
          </a:bodyPr>
          <a:lstStyle/>
          <a:p>
            <a:endParaRPr lang="en-US"/>
          </a:p>
        </p:txBody>
      </p:sp>
      <p:sp>
        <p:nvSpPr>
          <p:cNvPr id="633907" name="Freeform 51"/>
          <p:cNvSpPr>
            <a:spLocks/>
          </p:cNvSpPr>
          <p:nvPr/>
        </p:nvSpPr>
        <p:spPr bwMode="auto">
          <a:xfrm flipV="1">
            <a:off x="7239000" y="4343400"/>
            <a:ext cx="904875" cy="346075"/>
          </a:xfrm>
          <a:custGeom>
            <a:avLst/>
            <a:gdLst/>
            <a:ahLst/>
            <a:cxnLst>
              <a:cxn ang="0">
                <a:pos x="0" y="94"/>
              </a:cxn>
              <a:cxn ang="0">
                <a:pos x="129" y="182"/>
              </a:cxn>
              <a:cxn ang="0">
                <a:pos x="282" y="218"/>
              </a:cxn>
              <a:cxn ang="0">
                <a:pos x="417" y="212"/>
              </a:cxn>
              <a:cxn ang="0">
                <a:pos x="476" y="182"/>
              </a:cxn>
              <a:cxn ang="0">
                <a:pos x="505" y="153"/>
              </a:cxn>
              <a:cxn ang="0">
                <a:pos x="529" y="112"/>
              </a:cxn>
              <a:cxn ang="0">
                <a:pos x="570" y="0"/>
              </a:cxn>
            </a:cxnLst>
            <a:rect l="0" t="0" r="r" b="b"/>
            <a:pathLst>
              <a:path w="570" h="218">
                <a:moveTo>
                  <a:pt x="0" y="94"/>
                </a:moveTo>
                <a:cubicBezTo>
                  <a:pt x="49" y="111"/>
                  <a:pt x="80" y="165"/>
                  <a:pt x="129" y="182"/>
                </a:cubicBezTo>
                <a:cubicBezTo>
                  <a:pt x="180" y="199"/>
                  <a:pt x="228" y="212"/>
                  <a:pt x="282" y="218"/>
                </a:cubicBezTo>
                <a:cubicBezTo>
                  <a:pt x="327" y="216"/>
                  <a:pt x="372" y="215"/>
                  <a:pt x="417" y="212"/>
                </a:cubicBezTo>
                <a:cubicBezTo>
                  <a:pt x="439" y="210"/>
                  <a:pt x="476" y="182"/>
                  <a:pt x="476" y="182"/>
                </a:cubicBezTo>
                <a:cubicBezTo>
                  <a:pt x="511" y="132"/>
                  <a:pt x="463" y="197"/>
                  <a:pt x="505" y="153"/>
                </a:cubicBezTo>
                <a:cubicBezTo>
                  <a:pt x="514" y="143"/>
                  <a:pt x="523" y="123"/>
                  <a:pt x="529" y="112"/>
                </a:cubicBezTo>
                <a:cubicBezTo>
                  <a:pt x="551" y="75"/>
                  <a:pt x="570" y="44"/>
                  <a:pt x="570" y="0"/>
                </a:cubicBezTo>
              </a:path>
            </a:pathLst>
          </a:custGeom>
          <a:noFill/>
          <a:ln w="76200" cap="flat" cmpd="sng">
            <a:solidFill>
              <a:schemeClr val="hlink"/>
            </a:solidFill>
            <a:prstDash val="solid"/>
            <a:round/>
            <a:headEnd/>
            <a:tailEnd/>
          </a:ln>
          <a:effectLst/>
        </p:spPr>
        <p:txBody>
          <a:bodyPr wrap="none" anchor="ctr">
            <a:spAutoFit/>
          </a:bodyPr>
          <a:lstStyle/>
          <a:p>
            <a:endParaRPr lang="en-US"/>
          </a:p>
        </p:txBody>
      </p:sp>
      <p:sp>
        <p:nvSpPr>
          <p:cNvPr id="633908" name="Oval 52"/>
          <p:cNvSpPr>
            <a:spLocks noChangeAspect="1" noChangeArrowheads="1"/>
          </p:cNvSpPr>
          <p:nvPr/>
        </p:nvSpPr>
        <p:spPr bwMode="auto">
          <a:xfrm>
            <a:off x="7758113" y="4097338"/>
            <a:ext cx="304800" cy="241300"/>
          </a:xfrm>
          <a:prstGeom prst="ellipse">
            <a:avLst/>
          </a:prstGeom>
          <a:solidFill>
            <a:srgbClr val="CCFFCC"/>
          </a:solidFill>
          <a:ln w="9525">
            <a:solidFill>
              <a:schemeClr val="tx1"/>
            </a:solidFill>
            <a:round/>
            <a:headEnd/>
            <a:tailEnd/>
          </a:ln>
          <a:effectLst/>
        </p:spPr>
        <p:txBody>
          <a:bodyPr wrap="none" anchor="ctr"/>
          <a:lstStyle/>
          <a:p>
            <a:endParaRPr lang="en-US"/>
          </a:p>
        </p:txBody>
      </p:sp>
      <p:sp>
        <p:nvSpPr>
          <p:cNvPr id="633909" name="Oval 53"/>
          <p:cNvSpPr>
            <a:spLocks noChangeAspect="1" noChangeArrowheads="1"/>
          </p:cNvSpPr>
          <p:nvPr/>
        </p:nvSpPr>
        <p:spPr bwMode="auto">
          <a:xfrm rot="-1118274">
            <a:off x="7259638" y="4038600"/>
            <a:ext cx="315912" cy="266700"/>
          </a:xfrm>
          <a:prstGeom prst="ellipse">
            <a:avLst/>
          </a:prstGeom>
          <a:solidFill>
            <a:srgbClr val="CCFFCC"/>
          </a:solidFill>
          <a:ln w="9525">
            <a:solidFill>
              <a:schemeClr val="tx1"/>
            </a:solidFill>
            <a:round/>
            <a:headEnd/>
            <a:tailEnd/>
          </a:ln>
          <a:effectLst/>
        </p:spPr>
        <p:txBody>
          <a:bodyPr wrap="none" anchor="ctr"/>
          <a:lstStyle/>
          <a:p>
            <a:endParaRPr lang="en-US"/>
          </a:p>
        </p:txBody>
      </p:sp>
      <p:sp>
        <p:nvSpPr>
          <p:cNvPr id="633910" name="Oval 54"/>
          <p:cNvSpPr>
            <a:spLocks noChangeAspect="1" noChangeArrowheads="1"/>
          </p:cNvSpPr>
          <p:nvPr/>
        </p:nvSpPr>
        <p:spPr bwMode="auto">
          <a:xfrm flipV="1">
            <a:off x="7834313" y="4173538"/>
            <a:ext cx="96837" cy="76200"/>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33911" name="Oval 55"/>
          <p:cNvSpPr>
            <a:spLocks noChangeAspect="1" noChangeArrowheads="1"/>
          </p:cNvSpPr>
          <p:nvPr/>
        </p:nvSpPr>
        <p:spPr bwMode="auto">
          <a:xfrm rot="20481726" flipV="1">
            <a:off x="7453313" y="4173538"/>
            <a:ext cx="109537" cy="92075"/>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33912" name="Oval 56"/>
          <p:cNvSpPr>
            <a:spLocks noChangeAspect="1" noChangeArrowheads="1"/>
          </p:cNvSpPr>
          <p:nvPr/>
        </p:nvSpPr>
        <p:spPr bwMode="auto">
          <a:xfrm>
            <a:off x="8153400" y="2971800"/>
            <a:ext cx="60325"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33913" name="Freeform 57"/>
          <p:cNvSpPr>
            <a:spLocks/>
          </p:cNvSpPr>
          <p:nvPr/>
        </p:nvSpPr>
        <p:spPr bwMode="auto">
          <a:xfrm>
            <a:off x="4572000" y="3352800"/>
            <a:ext cx="2043113" cy="633413"/>
          </a:xfrm>
          <a:custGeom>
            <a:avLst/>
            <a:gdLst/>
            <a:ahLst/>
            <a:cxnLst>
              <a:cxn ang="0">
                <a:pos x="0" y="399"/>
              </a:cxn>
              <a:cxn ang="0">
                <a:pos x="76" y="335"/>
              </a:cxn>
              <a:cxn ang="0">
                <a:pos x="176" y="258"/>
              </a:cxn>
              <a:cxn ang="0">
                <a:pos x="382" y="164"/>
              </a:cxn>
              <a:cxn ang="0">
                <a:pos x="693" y="64"/>
              </a:cxn>
              <a:cxn ang="0">
                <a:pos x="887" y="29"/>
              </a:cxn>
              <a:cxn ang="0">
                <a:pos x="1287" y="0"/>
              </a:cxn>
            </a:cxnLst>
            <a:rect l="0" t="0" r="r" b="b"/>
            <a:pathLst>
              <a:path w="1287" h="399">
                <a:moveTo>
                  <a:pt x="0" y="399"/>
                </a:moveTo>
                <a:cubicBezTo>
                  <a:pt x="37" y="386"/>
                  <a:pt x="47" y="358"/>
                  <a:pt x="76" y="335"/>
                </a:cubicBezTo>
                <a:cubicBezTo>
                  <a:pt x="107" y="310"/>
                  <a:pt x="143" y="280"/>
                  <a:pt x="176" y="258"/>
                </a:cubicBezTo>
                <a:cubicBezTo>
                  <a:pt x="238" y="217"/>
                  <a:pt x="314" y="192"/>
                  <a:pt x="382" y="164"/>
                </a:cubicBezTo>
                <a:cubicBezTo>
                  <a:pt x="483" y="123"/>
                  <a:pt x="584" y="80"/>
                  <a:pt x="693" y="64"/>
                </a:cubicBezTo>
                <a:cubicBezTo>
                  <a:pt x="756" y="43"/>
                  <a:pt x="822" y="35"/>
                  <a:pt x="887" y="29"/>
                </a:cubicBezTo>
                <a:cubicBezTo>
                  <a:pt x="1017" y="3"/>
                  <a:pt x="1155" y="0"/>
                  <a:pt x="1287" y="0"/>
                </a:cubicBezTo>
              </a:path>
            </a:pathLst>
          </a:custGeom>
          <a:noFill/>
          <a:ln w="76200" cap="flat" cmpd="sng">
            <a:solidFill>
              <a:srgbClr val="ADC6C7"/>
            </a:solidFill>
            <a:prstDash val="solid"/>
            <a:round/>
            <a:headEnd type="none" w="med" len="med"/>
            <a:tailEnd type="triangle" w="med" len="med"/>
          </a:ln>
          <a:effectLst/>
        </p:spPr>
        <p:txBody>
          <a:bodyPr wrap="none" anchor="ctr">
            <a:spAutoFit/>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Copyright © 2001, Andrew W. Moore</a:t>
            </a:r>
          </a:p>
        </p:txBody>
      </p:sp>
      <p:sp>
        <p:nvSpPr>
          <p:cNvPr id="611330" name="Rectangle 2"/>
          <p:cNvSpPr>
            <a:spLocks noGrp="1" noChangeArrowheads="1"/>
          </p:cNvSpPr>
          <p:nvPr>
            <p:ph type="title"/>
          </p:nvPr>
        </p:nvSpPr>
        <p:spPr/>
        <p:txBody>
          <a:bodyPr/>
          <a:lstStyle/>
          <a:p>
            <a:r>
              <a:rPr lang="en-US"/>
              <a:t>VC dim of separating line</a:t>
            </a:r>
          </a:p>
        </p:txBody>
      </p:sp>
      <p:sp>
        <p:nvSpPr>
          <p:cNvPr id="611331" name="Rectangle 3"/>
          <p:cNvSpPr>
            <a:spLocks noGrp="1" noChangeArrowheads="1"/>
          </p:cNvSpPr>
          <p:nvPr>
            <p:ph type="body" idx="1"/>
          </p:nvPr>
        </p:nvSpPr>
        <p:spPr>
          <a:xfrm>
            <a:off x="228600" y="762000"/>
            <a:ext cx="8574088" cy="2514600"/>
          </a:xfrm>
        </p:spPr>
        <p:txBody>
          <a:bodyPr/>
          <a:lstStyle/>
          <a:p>
            <a:pPr>
              <a:buFontTx/>
              <a:buNone/>
            </a:pPr>
            <a:r>
              <a:rPr lang="en-US" sz="2400"/>
              <a:t>Given machine </a:t>
            </a:r>
            <a:r>
              <a:rPr lang="en-US" sz="2400" b="1" i="1"/>
              <a:t>f</a:t>
            </a:r>
            <a:r>
              <a:rPr lang="en-US" sz="2400"/>
              <a:t>, the VC-dimension </a:t>
            </a:r>
            <a:r>
              <a:rPr lang="en-US" sz="2400" i="1"/>
              <a:t>h</a:t>
            </a:r>
            <a:r>
              <a:rPr lang="en-US" sz="2400"/>
              <a:t> is</a:t>
            </a:r>
          </a:p>
          <a:p>
            <a:pPr marL="625475" lvl="1" indent="0">
              <a:buFontTx/>
              <a:buNone/>
            </a:pPr>
            <a:r>
              <a:rPr lang="en-US"/>
              <a:t>The maximum number of points that can be arranged so that </a:t>
            </a:r>
            <a:r>
              <a:rPr lang="en-US" b="1" i="1"/>
              <a:t>f</a:t>
            </a:r>
            <a:r>
              <a:rPr lang="en-US"/>
              <a:t>  shatter them. </a:t>
            </a:r>
          </a:p>
          <a:p>
            <a:pPr>
              <a:buFontTx/>
              <a:buNone/>
            </a:pPr>
            <a:r>
              <a:rPr lang="en-US" sz="2000">
                <a:solidFill>
                  <a:schemeClr val="hlink"/>
                </a:solidFill>
              </a:rPr>
              <a:t>Example: </a:t>
            </a:r>
            <a:r>
              <a:rPr lang="en-US" sz="2000"/>
              <a:t>For 2-d inputs, what’s VC-dim of</a:t>
            </a:r>
            <a:r>
              <a:rPr lang="en-US" sz="2000">
                <a:solidFill>
                  <a:schemeClr val="hlink"/>
                </a:solidFill>
              </a:rPr>
              <a:t> </a:t>
            </a:r>
            <a:r>
              <a:rPr lang="en-US" sz="2000"/>
              <a:t>f(x,</a:t>
            </a:r>
            <a:r>
              <a:rPr lang="en-US" sz="2000" b="1">
                <a:solidFill>
                  <a:srgbClr val="00CC00"/>
                </a:solidFill>
              </a:rPr>
              <a:t>w</a:t>
            </a:r>
            <a:r>
              <a:rPr lang="en-US" sz="2000">
                <a:solidFill>
                  <a:srgbClr val="00CC00"/>
                </a:solidFill>
              </a:rPr>
              <a:t>,b</a:t>
            </a:r>
            <a:r>
              <a:rPr lang="en-US" sz="2000"/>
              <a:t>) = sign(</a:t>
            </a:r>
            <a:r>
              <a:rPr lang="en-US" sz="2000" b="1">
                <a:solidFill>
                  <a:srgbClr val="00CC00"/>
                </a:solidFill>
              </a:rPr>
              <a:t>w</a:t>
            </a:r>
            <a:r>
              <a:rPr lang="en-US" sz="2000"/>
              <a:t>.x+b)?</a:t>
            </a:r>
          </a:p>
          <a:p>
            <a:pPr>
              <a:buFontTx/>
              <a:buNone/>
            </a:pPr>
            <a:r>
              <a:rPr lang="en-US" sz="2000"/>
              <a:t>Well, can f shatter these three points?</a:t>
            </a:r>
          </a:p>
        </p:txBody>
      </p:sp>
      <p:sp>
        <p:nvSpPr>
          <p:cNvPr id="611390" name="Oval 62"/>
          <p:cNvSpPr>
            <a:spLocks noChangeArrowheads="1"/>
          </p:cNvSpPr>
          <p:nvPr/>
        </p:nvSpPr>
        <p:spPr bwMode="auto">
          <a:xfrm>
            <a:off x="1371600" y="4114800"/>
            <a:ext cx="76200" cy="76200"/>
          </a:xfrm>
          <a:prstGeom prst="ellipse">
            <a:avLst/>
          </a:prstGeom>
          <a:noFill/>
          <a:ln w="12700">
            <a:solidFill>
              <a:schemeClr val="tx1"/>
            </a:solidFill>
            <a:round/>
            <a:headEnd/>
            <a:tailEnd/>
          </a:ln>
          <a:effectLst/>
        </p:spPr>
        <p:txBody>
          <a:bodyPr wrap="none" anchor="ctr">
            <a:spAutoFit/>
          </a:bodyPr>
          <a:lstStyle/>
          <a:p>
            <a:endParaRPr lang="en-US"/>
          </a:p>
        </p:txBody>
      </p:sp>
      <p:sp>
        <p:nvSpPr>
          <p:cNvPr id="611391" name="Oval 63"/>
          <p:cNvSpPr>
            <a:spLocks noChangeArrowheads="1"/>
          </p:cNvSpPr>
          <p:nvPr/>
        </p:nvSpPr>
        <p:spPr bwMode="auto">
          <a:xfrm>
            <a:off x="1828800" y="4038600"/>
            <a:ext cx="76200" cy="76200"/>
          </a:xfrm>
          <a:prstGeom prst="ellipse">
            <a:avLst/>
          </a:prstGeom>
          <a:noFill/>
          <a:ln w="12700">
            <a:solidFill>
              <a:schemeClr val="tx1"/>
            </a:solidFill>
            <a:round/>
            <a:headEnd/>
            <a:tailEnd/>
          </a:ln>
          <a:effectLst/>
        </p:spPr>
        <p:txBody>
          <a:bodyPr wrap="none" anchor="ctr">
            <a:spAutoFit/>
          </a:bodyPr>
          <a:lstStyle/>
          <a:p>
            <a:endParaRPr lang="en-US"/>
          </a:p>
        </p:txBody>
      </p:sp>
      <p:sp>
        <p:nvSpPr>
          <p:cNvPr id="611392" name="Oval 64"/>
          <p:cNvSpPr>
            <a:spLocks noChangeArrowheads="1"/>
          </p:cNvSpPr>
          <p:nvPr/>
        </p:nvSpPr>
        <p:spPr bwMode="auto">
          <a:xfrm>
            <a:off x="1676400" y="4419600"/>
            <a:ext cx="76200" cy="76200"/>
          </a:xfrm>
          <a:prstGeom prst="ellipse">
            <a:avLst/>
          </a:prstGeom>
          <a:noFill/>
          <a:ln w="12700">
            <a:solidFill>
              <a:schemeClr val="tx1"/>
            </a:solidFill>
            <a:round/>
            <a:headEnd/>
            <a:tailEnd/>
          </a:ln>
          <a:effectLst/>
        </p:spPr>
        <p:txBody>
          <a:bodyPr wrap="none" anchor="ctr">
            <a:spAutoFit/>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Copyright © 2001, Andrew W. Moore</a:t>
            </a:r>
          </a:p>
        </p:txBody>
      </p:sp>
      <p:sp>
        <p:nvSpPr>
          <p:cNvPr id="614402" name="Rectangle 2"/>
          <p:cNvSpPr>
            <a:spLocks noGrp="1" noChangeArrowheads="1"/>
          </p:cNvSpPr>
          <p:nvPr>
            <p:ph type="title"/>
          </p:nvPr>
        </p:nvSpPr>
        <p:spPr/>
        <p:txBody>
          <a:bodyPr/>
          <a:lstStyle/>
          <a:p>
            <a:r>
              <a:rPr lang="en-US"/>
              <a:t>VC dim of line machine</a:t>
            </a:r>
          </a:p>
        </p:txBody>
      </p:sp>
      <p:sp>
        <p:nvSpPr>
          <p:cNvPr id="614403" name="Rectangle 3"/>
          <p:cNvSpPr>
            <a:spLocks noGrp="1" noChangeArrowheads="1"/>
          </p:cNvSpPr>
          <p:nvPr>
            <p:ph type="body" idx="1"/>
          </p:nvPr>
        </p:nvSpPr>
        <p:spPr>
          <a:xfrm>
            <a:off x="228600" y="762000"/>
            <a:ext cx="8574088" cy="2514600"/>
          </a:xfrm>
        </p:spPr>
        <p:txBody>
          <a:bodyPr/>
          <a:lstStyle/>
          <a:p>
            <a:pPr>
              <a:buFontTx/>
              <a:buNone/>
            </a:pPr>
            <a:r>
              <a:rPr lang="en-US" sz="2400"/>
              <a:t>Given machine </a:t>
            </a:r>
            <a:r>
              <a:rPr lang="en-US" sz="2400" b="1" i="1"/>
              <a:t>f</a:t>
            </a:r>
            <a:r>
              <a:rPr lang="en-US" sz="2400"/>
              <a:t>, the VC-dimension </a:t>
            </a:r>
            <a:r>
              <a:rPr lang="en-US" sz="2400" i="1"/>
              <a:t>h</a:t>
            </a:r>
            <a:r>
              <a:rPr lang="en-US" sz="2400"/>
              <a:t> is</a:t>
            </a:r>
          </a:p>
          <a:p>
            <a:pPr marL="625475" lvl="1" indent="0">
              <a:buFontTx/>
              <a:buNone/>
            </a:pPr>
            <a:r>
              <a:rPr lang="en-US"/>
              <a:t>The maximum number of points that can be arranged so that </a:t>
            </a:r>
            <a:r>
              <a:rPr lang="en-US" b="1" i="1"/>
              <a:t>f</a:t>
            </a:r>
            <a:r>
              <a:rPr lang="en-US"/>
              <a:t>  shatter them. </a:t>
            </a:r>
          </a:p>
          <a:p>
            <a:pPr>
              <a:buFontTx/>
              <a:buNone/>
            </a:pPr>
            <a:r>
              <a:rPr lang="en-US" sz="2000">
                <a:solidFill>
                  <a:schemeClr val="hlink"/>
                </a:solidFill>
              </a:rPr>
              <a:t>Example: </a:t>
            </a:r>
            <a:r>
              <a:rPr lang="en-US" sz="2000"/>
              <a:t>For 2-d inputs, what’s VC-dim of</a:t>
            </a:r>
            <a:r>
              <a:rPr lang="en-US" sz="2000">
                <a:solidFill>
                  <a:schemeClr val="hlink"/>
                </a:solidFill>
              </a:rPr>
              <a:t> </a:t>
            </a:r>
            <a:r>
              <a:rPr lang="en-US" sz="2000"/>
              <a:t>f(x,</a:t>
            </a:r>
            <a:r>
              <a:rPr lang="en-US" sz="2000" b="1">
                <a:solidFill>
                  <a:srgbClr val="00CC00"/>
                </a:solidFill>
              </a:rPr>
              <a:t>w</a:t>
            </a:r>
            <a:r>
              <a:rPr lang="en-US" sz="2000">
                <a:solidFill>
                  <a:srgbClr val="00CC00"/>
                </a:solidFill>
              </a:rPr>
              <a:t>,b</a:t>
            </a:r>
            <a:r>
              <a:rPr lang="en-US" sz="2000"/>
              <a:t>) = sign(</a:t>
            </a:r>
            <a:r>
              <a:rPr lang="en-US" sz="2000" b="1">
                <a:solidFill>
                  <a:srgbClr val="00CC00"/>
                </a:solidFill>
              </a:rPr>
              <a:t>w</a:t>
            </a:r>
            <a:r>
              <a:rPr lang="en-US" sz="2000"/>
              <a:t>.x+b)?</a:t>
            </a:r>
          </a:p>
          <a:p>
            <a:pPr>
              <a:buFontTx/>
              <a:buNone/>
            </a:pPr>
            <a:r>
              <a:rPr lang="en-US" sz="2000"/>
              <a:t>Well, can f shatter these three points?</a:t>
            </a:r>
          </a:p>
        </p:txBody>
      </p:sp>
      <p:sp>
        <p:nvSpPr>
          <p:cNvPr id="614404" name="Oval 4"/>
          <p:cNvSpPr>
            <a:spLocks noChangeArrowheads="1"/>
          </p:cNvSpPr>
          <p:nvPr/>
        </p:nvSpPr>
        <p:spPr bwMode="auto">
          <a:xfrm>
            <a:off x="1371600" y="4114800"/>
            <a:ext cx="76200" cy="76200"/>
          </a:xfrm>
          <a:prstGeom prst="ellipse">
            <a:avLst/>
          </a:prstGeom>
          <a:noFill/>
          <a:ln w="12700">
            <a:solidFill>
              <a:schemeClr val="tx1"/>
            </a:solidFill>
            <a:round/>
            <a:headEnd/>
            <a:tailEnd/>
          </a:ln>
          <a:effectLst/>
        </p:spPr>
        <p:txBody>
          <a:bodyPr wrap="none" anchor="ctr">
            <a:spAutoFit/>
          </a:bodyPr>
          <a:lstStyle/>
          <a:p>
            <a:endParaRPr lang="en-US"/>
          </a:p>
        </p:txBody>
      </p:sp>
      <p:sp>
        <p:nvSpPr>
          <p:cNvPr id="614405" name="Oval 5"/>
          <p:cNvSpPr>
            <a:spLocks noChangeArrowheads="1"/>
          </p:cNvSpPr>
          <p:nvPr/>
        </p:nvSpPr>
        <p:spPr bwMode="auto">
          <a:xfrm>
            <a:off x="1828800" y="4038600"/>
            <a:ext cx="76200" cy="76200"/>
          </a:xfrm>
          <a:prstGeom prst="ellipse">
            <a:avLst/>
          </a:prstGeom>
          <a:noFill/>
          <a:ln w="12700">
            <a:solidFill>
              <a:schemeClr val="tx1"/>
            </a:solidFill>
            <a:round/>
            <a:headEnd/>
            <a:tailEnd/>
          </a:ln>
          <a:effectLst/>
        </p:spPr>
        <p:txBody>
          <a:bodyPr wrap="none" anchor="ctr">
            <a:spAutoFit/>
          </a:bodyPr>
          <a:lstStyle/>
          <a:p>
            <a:endParaRPr lang="en-US"/>
          </a:p>
        </p:txBody>
      </p:sp>
      <p:sp>
        <p:nvSpPr>
          <p:cNvPr id="614406" name="Oval 6"/>
          <p:cNvSpPr>
            <a:spLocks noChangeArrowheads="1"/>
          </p:cNvSpPr>
          <p:nvPr/>
        </p:nvSpPr>
        <p:spPr bwMode="auto">
          <a:xfrm>
            <a:off x="1676400" y="4419600"/>
            <a:ext cx="76200" cy="76200"/>
          </a:xfrm>
          <a:prstGeom prst="ellipse">
            <a:avLst/>
          </a:prstGeom>
          <a:noFill/>
          <a:ln w="12700">
            <a:solidFill>
              <a:schemeClr val="tx1"/>
            </a:solidFill>
            <a:round/>
            <a:headEnd/>
            <a:tailEnd/>
          </a:ln>
          <a:effectLst/>
        </p:spPr>
        <p:txBody>
          <a:bodyPr wrap="none" anchor="ctr">
            <a:spAutoFit/>
          </a:bodyPr>
          <a:lstStyle/>
          <a:p>
            <a:endParaRPr lang="en-US"/>
          </a:p>
        </p:txBody>
      </p:sp>
      <p:sp>
        <p:nvSpPr>
          <p:cNvPr id="614407" name="Text Box 7"/>
          <p:cNvSpPr txBox="1">
            <a:spLocks noChangeArrowheads="1"/>
          </p:cNvSpPr>
          <p:nvPr/>
        </p:nvSpPr>
        <p:spPr bwMode="auto">
          <a:xfrm>
            <a:off x="2819400" y="3429000"/>
            <a:ext cx="4267200" cy="1768475"/>
          </a:xfrm>
          <a:prstGeom prst="rect">
            <a:avLst/>
          </a:prstGeom>
          <a:noFill/>
          <a:ln w="12700">
            <a:noFill/>
            <a:miter lim="800000"/>
            <a:headEnd/>
            <a:tailEnd/>
          </a:ln>
          <a:effectLst/>
        </p:spPr>
        <p:txBody>
          <a:bodyPr>
            <a:spAutoFit/>
          </a:bodyPr>
          <a:lstStyle/>
          <a:p>
            <a:r>
              <a:rPr lang="en-US"/>
              <a:t>Yes, of course.</a:t>
            </a:r>
          </a:p>
          <a:p>
            <a:r>
              <a:rPr lang="en-US"/>
              <a:t>All -ve or all +ve is trivial</a:t>
            </a:r>
          </a:p>
          <a:p>
            <a:r>
              <a:rPr lang="en-US"/>
              <a:t>One +ve can be picked off by a line</a:t>
            </a:r>
          </a:p>
          <a:p>
            <a:r>
              <a:rPr lang="en-US"/>
              <a:t>One -ve can be picked off too.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Copyright © 2001, Andrew W. Moore</a:t>
            </a:r>
          </a:p>
        </p:txBody>
      </p:sp>
      <p:sp>
        <p:nvSpPr>
          <p:cNvPr id="612354" name="Rectangle 2"/>
          <p:cNvSpPr>
            <a:spLocks noGrp="1" noChangeArrowheads="1"/>
          </p:cNvSpPr>
          <p:nvPr>
            <p:ph type="title"/>
          </p:nvPr>
        </p:nvSpPr>
        <p:spPr/>
        <p:txBody>
          <a:bodyPr/>
          <a:lstStyle/>
          <a:p>
            <a:r>
              <a:rPr lang="en-US"/>
              <a:t>VC dim of line machine</a:t>
            </a:r>
          </a:p>
        </p:txBody>
      </p:sp>
      <p:sp>
        <p:nvSpPr>
          <p:cNvPr id="612355" name="Rectangle 3"/>
          <p:cNvSpPr>
            <a:spLocks noGrp="1" noChangeArrowheads="1"/>
          </p:cNvSpPr>
          <p:nvPr>
            <p:ph type="body" idx="1"/>
          </p:nvPr>
        </p:nvSpPr>
        <p:spPr>
          <a:xfrm>
            <a:off x="228600" y="762000"/>
            <a:ext cx="8574088" cy="2514600"/>
          </a:xfrm>
        </p:spPr>
        <p:txBody>
          <a:bodyPr/>
          <a:lstStyle/>
          <a:p>
            <a:pPr>
              <a:buFontTx/>
              <a:buNone/>
            </a:pPr>
            <a:r>
              <a:rPr lang="en-US" sz="2400"/>
              <a:t>Given machine </a:t>
            </a:r>
            <a:r>
              <a:rPr lang="en-US" sz="2400" b="1" i="1"/>
              <a:t>f</a:t>
            </a:r>
            <a:r>
              <a:rPr lang="en-US" sz="2400"/>
              <a:t>, the VC-dimension </a:t>
            </a:r>
            <a:r>
              <a:rPr lang="en-US" sz="2400" i="1"/>
              <a:t>h</a:t>
            </a:r>
            <a:r>
              <a:rPr lang="en-US" sz="2400"/>
              <a:t> is</a:t>
            </a:r>
          </a:p>
          <a:p>
            <a:pPr marL="625475" lvl="1" indent="0">
              <a:buFontTx/>
              <a:buNone/>
            </a:pPr>
            <a:r>
              <a:rPr lang="en-US"/>
              <a:t>The maximum number of points that can be arranged so that </a:t>
            </a:r>
            <a:r>
              <a:rPr lang="en-US" b="1" i="1"/>
              <a:t>f</a:t>
            </a:r>
            <a:r>
              <a:rPr lang="en-US"/>
              <a:t>  shatter them. </a:t>
            </a:r>
          </a:p>
          <a:p>
            <a:pPr>
              <a:buFontTx/>
              <a:buNone/>
            </a:pPr>
            <a:r>
              <a:rPr lang="en-US" sz="2000">
                <a:solidFill>
                  <a:schemeClr val="hlink"/>
                </a:solidFill>
              </a:rPr>
              <a:t>Example: </a:t>
            </a:r>
            <a:r>
              <a:rPr lang="en-US" sz="2000"/>
              <a:t>For 2-d inputs, what’s VC-dim of</a:t>
            </a:r>
            <a:r>
              <a:rPr lang="en-US" sz="2000">
                <a:solidFill>
                  <a:schemeClr val="hlink"/>
                </a:solidFill>
              </a:rPr>
              <a:t> </a:t>
            </a:r>
            <a:r>
              <a:rPr lang="en-US" sz="2000"/>
              <a:t>f(x,</a:t>
            </a:r>
            <a:r>
              <a:rPr lang="en-US" sz="2000" b="1">
                <a:solidFill>
                  <a:srgbClr val="00CC00"/>
                </a:solidFill>
              </a:rPr>
              <a:t>w</a:t>
            </a:r>
            <a:r>
              <a:rPr lang="en-US" sz="2000">
                <a:solidFill>
                  <a:srgbClr val="00CC00"/>
                </a:solidFill>
              </a:rPr>
              <a:t>,b</a:t>
            </a:r>
            <a:r>
              <a:rPr lang="en-US" sz="2000"/>
              <a:t>) = sign(</a:t>
            </a:r>
            <a:r>
              <a:rPr lang="en-US" sz="2000" b="1">
                <a:solidFill>
                  <a:srgbClr val="00CC00"/>
                </a:solidFill>
              </a:rPr>
              <a:t>w</a:t>
            </a:r>
            <a:r>
              <a:rPr lang="en-US" sz="2000"/>
              <a:t>.x+b)?</a:t>
            </a:r>
          </a:p>
          <a:p>
            <a:pPr>
              <a:buFontTx/>
              <a:buNone/>
            </a:pPr>
            <a:r>
              <a:rPr lang="en-US" sz="2000"/>
              <a:t>Well, can we find four points that </a:t>
            </a:r>
            <a:r>
              <a:rPr lang="en-US" sz="2000" b="1" i="1"/>
              <a:t>f</a:t>
            </a:r>
            <a:r>
              <a:rPr lang="en-US" sz="2000"/>
              <a:t> can shatter?</a:t>
            </a:r>
          </a:p>
        </p:txBody>
      </p:sp>
      <p:sp>
        <p:nvSpPr>
          <p:cNvPr id="612356" name="Oval 4"/>
          <p:cNvSpPr>
            <a:spLocks noChangeArrowheads="1"/>
          </p:cNvSpPr>
          <p:nvPr/>
        </p:nvSpPr>
        <p:spPr bwMode="auto">
          <a:xfrm>
            <a:off x="1371600" y="4114800"/>
            <a:ext cx="76200" cy="76200"/>
          </a:xfrm>
          <a:prstGeom prst="ellipse">
            <a:avLst/>
          </a:prstGeom>
          <a:noFill/>
          <a:ln w="12700">
            <a:solidFill>
              <a:schemeClr val="tx1"/>
            </a:solidFill>
            <a:round/>
            <a:headEnd/>
            <a:tailEnd/>
          </a:ln>
          <a:effectLst/>
        </p:spPr>
        <p:txBody>
          <a:bodyPr wrap="none" anchor="ctr">
            <a:spAutoFit/>
          </a:bodyPr>
          <a:lstStyle/>
          <a:p>
            <a:endParaRPr lang="en-US"/>
          </a:p>
        </p:txBody>
      </p:sp>
      <p:sp>
        <p:nvSpPr>
          <p:cNvPr id="612357" name="Oval 5"/>
          <p:cNvSpPr>
            <a:spLocks noChangeArrowheads="1"/>
          </p:cNvSpPr>
          <p:nvPr/>
        </p:nvSpPr>
        <p:spPr bwMode="auto">
          <a:xfrm>
            <a:off x="1828800" y="4038600"/>
            <a:ext cx="76200" cy="76200"/>
          </a:xfrm>
          <a:prstGeom prst="ellipse">
            <a:avLst/>
          </a:prstGeom>
          <a:noFill/>
          <a:ln w="12700">
            <a:solidFill>
              <a:schemeClr val="tx1"/>
            </a:solidFill>
            <a:round/>
            <a:headEnd/>
            <a:tailEnd/>
          </a:ln>
          <a:effectLst/>
        </p:spPr>
        <p:txBody>
          <a:bodyPr wrap="none" anchor="ctr">
            <a:spAutoFit/>
          </a:bodyPr>
          <a:lstStyle/>
          <a:p>
            <a:endParaRPr lang="en-US"/>
          </a:p>
        </p:txBody>
      </p:sp>
      <p:sp>
        <p:nvSpPr>
          <p:cNvPr id="612358" name="Oval 6"/>
          <p:cNvSpPr>
            <a:spLocks noChangeArrowheads="1"/>
          </p:cNvSpPr>
          <p:nvPr/>
        </p:nvSpPr>
        <p:spPr bwMode="auto">
          <a:xfrm>
            <a:off x="1676400" y="4419600"/>
            <a:ext cx="76200" cy="76200"/>
          </a:xfrm>
          <a:prstGeom prst="ellipse">
            <a:avLst/>
          </a:prstGeom>
          <a:noFill/>
          <a:ln w="12700">
            <a:solidFill>
              <a:schemeClr val="tx1"/>
            </a:solidFill>
            <a:round/>
            <a:headEnd/>
            <a:tailEnd/>
          </a:ln>
          <a:effectLst/>
        </p:spPr>
        <p:txBody>
          <a:bodyPr wrap="none" anchor="ctr">
            <a:spAutoFit/>
          </a:bodyPr>
          <a:lstStyle/>
          <a:p>
            <a:endParaRPr lang="en-US"/>
          </a:p>
        </p:txBody>
      </p:sp>
      <p:sp>
        <p:nvSpPr>
          <p:cNvPr id="612360" name="Oval 8"/>
          <p:cNvSpPr>
            <a:spLocks noChangeArrowheads="1"/>
          </p:cNvSpPr>
          <p:nvPr/>
        </p:nvSpPr>
        <p:spPr bwMode="auto">
          <a:xfrm>
            <a:off x="1371600" y="3581400"/>
            <a:ext cx="76200" cy="76200"/>
          </a:xfrm>
          <a:prstGeom prst="ellipse">
            <a:avLst/>
          </a:prstGeom>
          <a:noFill/>
          <a:ln w="12700">
            <a:solidFill>
              <a:schemeClr val="tx1"/>
            </a:solidFill>
            <a:round/>
            <a:headEnd/>
            <a:tailEnd/>
          </a:ln>
          <a:effectLst/>
        </p:spPr>
        <p:txBody>
          <a:bodyPr wrap="none" anchor="ctr">
            <a:spAutoFit/>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p:txBody>
          <a:bodyPr/>
          <a:lstStyle/>
          <a:p>
            <a:r>
              <a:rPr lang="en-US"/>
              <a:t>Copyright © 2001, Andrew W. Moore</a:t>
            </a:r>
          </a:p>
        </p:txBody>
      </p:sp>
      <p:sp>
        <p:nvSpPr>
          <p:cNvPr id="615426" name="Rectangle 2"/>
          <p:cNvSpPr>
            <a:spLocks noGrp="1" noChangeArrowheads="1"/>
          </p:cNvSpPr>
          <p:nvPr>
            <p:ph type="title"/>
          </p:nvPr>
        </p:nvSpPr>
        <p:spPr/>
        <p:txBody>
          <a:bodyPr/>
          <a:lstStyle/>
          <a:p>
            <a:r>
              <a:rPr lang="en-US"/>
              <a:t>VC dim of line machine</a:t>
            </a:r>
          </a:p>
        </p:txBody>
      </p:sp>
      <p:sp>
        <p:nvSpPr>
          <p:cNvPr id="615427" name="Rectangle 3"/>
          <p:cNvSpPr>
            <a:spLocks noGrp="1" noChangeArrowheads="1"/>
          </p:cNvSpPr>
          <p:nvPr>
            <p:ph type="body" idx="1"/>
          </p:nvPr>
        </p:nvSpPr>
        <p:spPr>
          <a:xfrm>
            <a:off x="228600" y="762000"/>
            <a:ext cx="8574088" cy="2514600"/>
          </a:xfrm>
        </p:spPr>
        <p:txBody>
          <a:bodyPr/>
          <a:lstStyle/>
          <a:p>
            <a:pPr>
              <a:buFontTx/>
              <a:buNone/>
            </a:pPr>
            <a:r>
              <a:rPr lang="en-US" sz="2400"/>
              <a:t>Given machine </a:t>
            </a:r>
            <a:r>
              <a:rPr lang="en-US" sz="2400" b="1" i="1"/>
              <a:t>f</a:t>
            </a:r>
            <a:r>
              <a:rPr lang="en-US" sz="2400"/>
              <a:t>, the VC-dimension </a:t>
            </a:r>
            <a:r>
              <a:rPr lang="en-US" sz="2400" i="1"/>
              <a:t>h</a:t>
            </a:r>
            <a:r>
              <a:rPr lang="en-US" sz="2400"/>
              <a:t> is</a:t>
            </a:r>
          </a:p>
          <a:p>
            <a:pPr marL="625475" lvl="1" indent="0">
              <a:buFontTx/>
              <a:buNone/>
            </a:pPr>
            <a:r>
              <a:rPr lang="en-US"/>
              <a:t>The maximum number of points that can be arranged so that </a:t>
            </a:r>
            <a:r>
              <a:rPr lang="en-US" b="1" i="1"/>
              <a:t>f</a:t>
            </a:r>
            <a:r>
              <a:rPr lang="en-US"/>
              <a:t>  shatter them. </a:t>
            </a:r>
          </a:p>
          <a:p>
            <a:pPr>
              <a:buFontTx/>
              <a:buNone/>
            </a:pPr>
            <a:r>
              <a:rPr lang="en-US" sz="2000">
                <a:solidFill>
                  <a:schemeClr val="hlink"/>
                </a:solidFill>
              </a:rPr>
              <a:t>Example: </a:t>
            </a:r>
            <a:r>
              <a:rPr lang="en-US" sz="2000"/>
              <a:t>For 2-d inputs, what’s VC-dim of</a:t>
            </a:r>
            <a:r>
              <a:rPr lang="en-US" sz="2000">
                <a:solidFill>
                  <a:schemeClr val="hlink"/>
                </a:solidFill>
              </a:rPr>
              <a:t> </a:t>
            </a:r>
            <a:r>
              <a:rPr lang="en-US" sz="2000"/>
              <a:t>f(x,</a:t>
            </a:r>
            <a:r>
              <a:rPr lang="en-US" sz="2000" b="1">
                <a:solidFill>
                  <a:srgbClr val="00CC00"/>
                </a:solidFill>
              </a:rPr>
              <a:t>w</a:t>
            </a:r>
            <a:r>
              <a:rPr lang="en-US" sz="2000">
                <a:solidFill>
                  <a:srgbClr val="00CC00"/>
                </a:solidFill>
              </a:rPr>
              <a:t>,b</a:t>
            </a:r>
            <a:r>
              <a:rPr lang="en-US" sz="2000"/>
              <a:t>) = sign(</a:t>
            </a:r>
            <a:r>
              <a:rPr lang="en-US" sz="2000" b="1">
                <a:solidFill>
                  <a:srgbClr val="00CC00"/>
                </a:solidFill>
              </a:rPr>
              <a:t>w</a:t>
            </a:r>
            <a:r>
              <a:rPr lang="en-US" sz="2000"/>
              <a:t>.x+b)?</a:t>
            </a:r>
          </a:p>
          <a:p>
            <a:pPr>
              <a:buFontTx/>
              <a:buNone/>
            </a:pPr>
            <a:r>
              <a:rPr lang="en-US" sz="2000"/>
              <a:t>Well, can we find four points that </a:t>
            </a:r>
            <a:r>
              <a:rPr lang="en-US" sz="2000" b="1" i="1"/>
              <a:t>f</a:t>
            </a:r>
            <a:r>
              <a:rPr lang="en-US" sz="2000"/>
              <a:t> can shatter?</a:t>
            </a:r>
          </a:p>
        </p:txBody>
      </p:sp>
      <p:sp>
        <p:nvSpPr>
          <p:cNvPr id="615428" name="Oval 4"/>
          <p:cNvSpPr>
            <a:spLocks noChangeArrowheads="1"/>
          </p:cNvSpPr>
          <p:nvPr/>
        </p:nvSpPr>
        <p:spPr bwMode="auto">
          <a:xfrm>
            <a:off x="1371600" y="4114800"/>
            <a:ext cx="76200" cy="76200"/>
          </a:xfrm>
          <a:prstGeom prst="ellipse">
            <a:avLst/>
          </a:prstGeom>
          <a:noFill/>
          <a:ln w="12700">
            <a:solidFill>
              <a:schemeClr val="tx1"/>
            </a:solidFill>
            <a:round/>
            <a:headEnd/>
            <a:tailEnd/>
          </a:ln>
          <a:effectLst/>
        </p:spPr>
        <p:txBody>
          <a:bodyPr wrap="none" anchor="ctr">
            <a:spAutoFit/>
          </a:bodyPr>
          <a:lstStyle/>
          <a:p>
            <a:endParaRPr lang="en-US"/>
          </a:p>
        </p:txBody>
      </p:sp>
      <p:sp>
        <p:nvSpPr>
          <p:cNvPr id="615429" name="Oval 5"/>
          <p:cNvSpPr>
            <a:spLocks noChangeArrowheads="1"/>
          </p:cNvSpPr>
          <p:nvPr/>
        </p:nvSpPr>
        <p:spPr bwMode="auto">
          <a:xfrm>
            <a:off x="1828800" y="4038600"/>
            <a:ext cx="76200" cy="76200"/>
          </a:xfrm>
          <a:prstGeom prst="ellipse">
            <a:avLst/>
          </a:prstGeom>
          <a:noFill/>
          <a:ln w="12700">
            <a:solidFill>
              <a:schemeClr val="tx1"/>
            </a:solidFill>
            <a:round/>
            <a:headEnd/>
            <a:tailEnd/>
          </a:ln>
          <a:effectLst/>
        </p:spPr>
        <p:txBody>
          <a:bodyPr wrap="none" anchor="ctr">
            <a:spAutoFit/>
          </a:bodyPr>
          <a:lstStyle/>
          <a:p>
            <a:endParaRPr lang="en-US"/>
          </a:p>
        </p:txBody>
      </p:sp>
      <p:sp>
        <p:nvSpPr>
          <p:cNvPr id="615430" name="Oval 6"/>
          <p:cNvSpPr>
            <a:spLocks noChangeArrowheads="1"/>
          </p:cNvSpPr>
          <p:nvPr/>
        </p:nvSpPr>
        <p:spPr bwMode="auto">
          <a:xfrm>
            <a:off x="1676400" y="4419600"/>
            <a:ext cx="76200" cy="76200"/>
          </a:xfrm>
          <a:prstGeom prst="ellipse">
            <a:avLst/>
          </a:prstGeom>
          <a:noFill/>
          <a:ln w="12700">
            <a:solidFill>
              <a:schemeClr val="tx1"/>
            </a:solidFill>
            <a:round/>
            <a:headEnd/>
            <a:tailEnd/>
          </a:ln>
          <a:effectLst/>
        </p:spPr>
        <p:txBody>
          <a:bodyPr wrap="none" anchor="ctr">
            <a:spAutoFit/>
          </a:bodyPr>
          <a:lstStyle/>
          <a:p>
            <a:endParaRPr lang="en-US"/>
          </a:p>
        </p:txBody>
      </p:sp>
      <p:sp>
        <p:nvSpPr>
          <p:cNvPr id="615431" name="Oval 7"/>
          <p:cNvSpPr>
            <a:spLocks noChangeArrowheads="1"/>
          </p:cNvSpPr>
          <p:nvPr/>
        </p:nvSpPr>
        <p:spPr bwMode="auto">
          <a:xfrm>
            <a:off x="1371600" y="3581400"/>
            <a:ext cx="76200" cy="76200"/>
          </a:xfrm>
          <a:prstGeom prst="ellipse">
            <a:avLst/>
          </a:prstGeom>
          <a:noFill/>
          <a:ln w="12700">
            <a:solidFill>
              <a:schemeClr val="tx1"/>
            </a:solidFill>
            <a:round/>
            <a:headEnd/>
            <a:tailEnd/>
          </a:ln>
          <a:effectLst/>
        </p:spPr>
        <p:txBody>
          <a:bodyPr wrap="none" anchor="ctr">
            <a:spAutoFit/>
          </a:bodyPr>
          <a:lstStyle/>
          <a:p>
            <a:endParaRPr lang="en-US"/>
          </a:p>
        </p:txBody>
      </p:sp>
      <p:sp>
        <p:nvSpPr>
          <p:cNvPr id="615432" name="Text Box 8"/>
          <p:cNvSpPr txBox="1">
            <a:spLocks noChangeArrowheads="1"/>
          </p:cNvSpPr>
          <p:nvPr/>
        </p:nvSpPr>
        <p:spPr bwMode="auto">
          <a:xfrm>
            <a:off x="2895600" y="3505200"/>
            <a:ext cx="5970588" cy="701675"/>
          </a:xfrm>
          <a:prstGeom prst="rect">
            <a:avLst/>
          </a:prstGeom>
          <a:noFill/>
          <a:ln w="12700">
            <a:noFill/>
            <a:miter lim="800000"/>
            <a:headEnd/>
            <a:tailEnd/>
          </a:ln>
          <a:effectLst/>
        </p:spPr>
        <p:txBody>
          <a:bodyPr>
            <a:spAutoFit/>
          </a:bodyPr>
          <a:lstStyle/>
          <a:p>
            <a:r>
              <a:rPr lang="en-US"/>
              <a:t>Can always draw six lines between pairs of four points.</a:t>
            </a:r>
          </a:p>
        </p:txBody>
      </p:sp>
      <p:sp>
        <p:nvSpPr>
          <p:cNvPr id="615434" name="Freeform 10"/>
          <p:cNvSpPr>
            <a:spLocks/>
          </p:cNvSpPr>
          <p:nvPr/>
        </p:nvSpPr>
        <p:spPr bwMode="auto">
          <a:xfrm>
            <a:off x="1406525" y="3622675"/>
            <a:ext cx="465138" cy="836613"/>
          </a:xfrm>
          <a:custGeom>
            <a:avLst/>
            <a:gdLst/>
            <a:ahLst/>
            <a:cxnLst>
              <a:cxn ang="0">
                <a:pos x="190" y="527"/>
              </a:cxn>
              <a:cxn ang="0">
                <a:pos x="293" y="277"/>
              </a:cxn>
              <a:cxn ang="0">
                <a:pos x="0" y="0"/>
              </a:cxn>
              <a:cxn ang="0">
                <a:pos x="0" y="337"/>
              </a:cxn>
              <a:cxn ang="0">
                <a:pos x="190" y="527"/>
              </a:cxn>
            </a:cxnLst>
            <a:rect l="0" t="0" r="r" b="b"/>
            <a:pathLst>
              <a:path w="293" h="527">
                <a:moveTo>
                  <a:pt x="190" y="527"/>
                </a:moveTo>
                <a:lnTo>
                  <a:pt x="293" y="277"/>
                </a:lnTo>
                <a:lnTo>
                  <a:pt x="0" y="0"/>
                </a:lnTo>
                <a:lnTo>
                  <a:pt x="0" y="337"/>
                </a:lnTo>
                <a:lnTo>
                  <a:pt x="190" y="527"/>
                </a:lnTo>
                <a:close/>
              </a:path>
            </a:pathLst>
          </a:custGeom>
          <a:noFill/>
          <a:ln w="12700" cap="flat" cmpd="sng">
            <a:solidFill>
              <a:schemeClr val="folHlink"/>
            </a:solidFill>
            <a:prstDash val="solid"/>
            <a:round/>
            <a:headEnd/>
            <a:tailEnd/>
          </a:ln>
          <a:effectLst/>
        </p:spPr>
        <p:txBody>
          <a:bodyPr>
            <a:spAutoFit/>
          </a:bodyPr>
          <a:lstStyle/>
          <a:p>
            <a:endParaRPr lang="en-US"/>
          </a:p>
        </p:txBody>
      </p:sp>
      <p:sp>
        <p:nvSpPr>
          <p:cNvPr id="615436" name="Line 12"/>
          <p:cNvSpPr>
            <a:spLocks noChangeShapeType="1"/>
          </p:cNvSpPr>
          <p:nvPr/>
        </p:nvSpPr>
        <p:spPr bwMode="auto">
          <a:xfrm flipH="1" flipV="1">
            <a:off x="1397000" y="3605213"/>
            <a:ext cx="311150" cy="854075"/>
          </a:xfrm>
          <a:prstGeom prst="line">
            <a:avLst/>
          </a:prstGeom>
          <a:noFill/>
          <a:ln w="12700">
            <a:solidFill>
              <a:schemeClr val="folHlink"/>
            </a:solidFill>
            <a:round/>
            <a:headEnd/>
            <a:tailEnd/>
          </a:ln>
          <a:effectLst/>
        </p:spPr>
        <p:txBody>
          <a:bodyPr>
            <a:spAutoFit/>
          </a:bodyPr>
          <a:lstStyle/>
          <a:p>
            <a:endParaRPr lang="en-US"/>
          </a:p>
        </p:txBody>
      </p:sp>
      <p:sp>
        <p:nvSpPr>
          <p:cNvPr id="615438" name="Line 14"/>
          <p:cNvSpPr>
            <a:spLocks noChangeShapeType="1"/>
          </p:cNvSpPr>
          <p:nvPr/>
        </p:nvSpPr>
        <p:spPr bwMode="auto">
          <a:xfrm flipV="1">
            <a:off x="1406525" y="4071938"/>
            <a:ext cx="457200" cy="103187"/>
          </a:xfrm>
          <a:prstGeom prst="line">
            <a:avLst/>
          </a:prstGeom>
          <a:noFill/>
          <a:ln w="12700">
            <a:solidFill>
              <a:schemeClr val="folHlink"/>
            </a:solidFill>
            <a:round/>
            <a:headEnd/>
            <a:tailEnd/>
          </a:ln>
          <a:effectLst/>
        </p:spPr>
        <p:txBody>
          <a:bodyPr>
            <a:spAutoFit/>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p:txBody>
          <a:bodyPr/>
          <a:lstStyle/>
          <a:p>
            <a:r>
              <a:rPr lang="en-US"/>
              <a:t>Copyright © 2001, Andrew W. Moore</a:t>
            </a:r>
          </a:p>
        </p:txBody>
      </p:sp>
      <p:sp>
        <p:nvSpPr>
          <p:cNvPr id="617474" name="Rectangle 2"/>
          <p:cNvSpPr>
            <a:spLocks noGrp="1" noChangeArrowheads="1"/>
          </p:cNvSpPr>
          <p:nvPr>
            <p:ph type="title"/>
          </p:nvPr>
        </p:nvSpPr>
        <p:spPr/>
        <p:txBody>
          <a:bodyPr/>
          <a:lstStyle/>
          <a:p>
            <a:r>
              <a:rPr lang="en-US"/>
              <a:t>VC dim of line machine</a:t>
            </a:r>
          </a:p>
        </p:txBody>
      </p:sp>
      <p:sp>
        <p:nvSpPr>
          <p:cNvPr id="617475" name="Rectangle 3"/>
          <p:cNvSpPr>
            <a:spLocks noGrp="1" noChangeArrowheads="1"/>
          </p:cNvSpPr>
          <p:nvPr>
            <p:ph type="body" idx="1"/>
          </p:nvPr>
        </p:nvSpPr>
        <p:spPr>
          <a:xfrm>
            <a:off x="228600" y="762000"/>
            <a:ext cx="8574088" cy="2514600"/>
          </a:xfrm>
        </p:spPr>
        <p:txBody>
          <a:bodyPr/>
          <a:lstStyle/>
          <a:p>
            <a:pPr>
              <a:buFontTx/>
              <a:buNone/>
            </a:pPr>
            <a:r>
              <a:rPr lang="en-US" sz="2400"/>
              <a:t>Given machine </a:t>
            </a:r>
            <a:r>
              <a:rPr lang="en-US" sz="2400" b="1" i="1"/>
              <a:t>f</a:t>
            </a:r>
            <a:r>
              <a:rPr lang="en-US" sz="2400"/>
              <a:t>, the VC-dimension </a:t>
            </a:r>
            <a:r>
              <a:rPr lang="en-US" sz="2400" i="1"/>
              <a:t>h</a:t>
            </a:r>
            <a:r>
              <a:rPr lang="en-US" sz="2400"/>
              <a:t> is</a:t>
            </a:r>
          </a:p>
          <a:p>
            <a:pPr marL="625475" lvl="1" indent="0">
              <a:buFontTx/>
              <a:buNone/>
            </a:pPr>
            <a:r>
              <a:rPr lang="en-US"/>
              <a:t>The maximum number of points that can be arranged so that </a:t>
            </a:r>
            <a:r>
              <a:rPr lang="en-US" b="1" i="1"/>
              <a:t>f</a:t>
            </a:r>
            <a:r>
              <a:rPr lang="en-US"/>
              <a:t>  shatter them. </a:t>
            </a:r>
          </a:p>
          <a:p>
            <a:pPr>
              <a:buFontTx/>
              <a:buNone/>
            </a:pPr>
            <a:r>
              <a:rPr lang="en-US" sz="2000">
                <a:solidFill>
                  <a:schemeClr val="hlink"/>
                </a:solidFill>
              </a:rPr>
              <a:t>Example: </a:t>
            </a:r>
            <a:r>
              <a:rPr lang="en-US" sz="2000"/>
              <a:t>For 2-d inputs, what’s VC-dim of</a:t>
            </a:r>
            <a:r>
              <a:rPr lang="en-US" sz="2000">
                <a:solidFill>
                  <a:schemeClr val="hlink"/>
                </a:solidFill>
              </a:rPr>
              <a:t> </a:t>
            </a:r>
            <a:r>
              <a:rPr lang="en-US" sz="2000"/>
              <a:t>f(x,</a:t>
            </a:r>
            <a:r>
              <a:rPr lang="en-US" sz="2000" b="1">
                <a:solidFill>
                  <a:srgbClr val="00CC00"/>
                </a:solidFill>
              </a:rPr>
              <a:t>w</a:t>
            </a:r>
            <a:r>
              <a:rPr lang="en-US" sz="2000">
                <a:solidFill>
                  <a:srgbClr val="00CC00"/>
                </a:solidFill>
              </a:rPr>
              <a:t>,b</a:t>
            </a:r>
            <a:r>
              <a:rPr lang="en-US" sz="2000"/>
              <a:t>) = sign(</a:t>
            </a:r>
            <a:r>
              <a:rPr lang="en-US" sz="2000" b="1">
                <a:solidFill>
                  <a:srgbClr val="00CC00"/>
                </a:solidFill>
              </a:rPr>
              <a:t>w</a:t>
            </a:r>
            <a:r>
              <a:rPr lang="en-US" sz="2000"/>
              <a:t>.x+b)?</a:t>
            </a:r>
          </a:p>
          <a:p>
            <a:pPr>
              <a:buFontTx/>
              <a:buNone/>
            </a:pPr>
            <a:r>
              <a:rPr lang="en-US" sz="2000"/>
              <a:t>Well, can we find four points that </a:t>
            </a:r>
            <a:r>
              <a:rPr lang="en-US" sz="2000" b="1" i="1"/>
              <a:t>f</a:t>
            </a:r>
            <a:r>
              <a:rPr lang="en-US" sz="2000"/>
              <a:t> can shatter?</a:t>
            </a:r>
          </a:p>
        </p:txBody>
      </p:sp>
      <p:sp>
        <p:nvSpPr>
          <p:cNvPr id="617476" name="Oval 4"/>
          <p:cNvSpPr>
            <a:spLocks noChangeArrowheads="1"/>
          </p:cNvSpPr>
          <p:nvPr/>
        </p:nvSpPr>
        <p:spPr bwMode="auto">
          <a:xfrm>
            <a:off x="1371600" y="4114800"/>
            <a:ext cx="76200" cy="76200"/>
          </a:xfrm>
          <a:prstGeom prst="ellipse">
            <a:avLst/>
          </a:prstGeom>
          <a:noFill/>
          <a:ln w="12700">
            <a:solidFill>
              <a:schemeClr val="tx1"/>
            </a:solidFill>
            <a:round/>
            <a:headEnd/>
            <a:tailEnd/>
          </a:ln>
          <a:effectLst/>
        </p:spPr>
        <p:txBody>
          <a:bodyPr wrap="none" anchor="ctr">
            <a:spAutoFit/>
          </a:bodyPr>
          <a:lstStyle/>
          <a:p>
            <a:endParaRPr lang="en-US"/>
          </a:p>
        </p:txBody>
      </p:sp>
      <p:sp>
        <p:nvSpPr>
          <p:cNvPr id="617477" name="Oval 5"/>
          <p:cNvSpPr>
            <a:spLocks noChangeArrowheads="1"/>
          </p:cNvSpPr>
          <p:nvPr/>
        </p:nvSpPr>
        <p:spPr bwMode="auto">
          <a:xfrm>
            <a:off x="1828800" y="4038600"/>
            <a:ext cx="76200" cy="76200"/>
          </a:xfrm>
          <a:prstGeom prst="ellipse">
            <a:avLst/>
          </a:prstGeom>
          <a:noFill/>
          <a:ln w="12700">
            <a:solidFill>
              <a:schemeClr val="tx1"/>
            </a:solidFill>
            <a:round/>
            <a:headEnd/>
            <a:tailEnd/>
          </a:ln>
          <a:effectLst/>
        </p:spPr>
        <p:txBody>
          <a:bodyPr wrap="none" anchor="ctr">
            <a:spAutoFit/>
          </a:bodyPr>
          <a:lstStyle/>
          <a:p>
            <a:endParaRPr lang="en-US"/>
          </a:p>
        </p:txBody>
      </p:sp>
      <p:sp>
        <p:nvSpPr>
          <p:cNvPr id="617478" name="Oval 6"/>
          <p:cNvSpPr>
            <a:spLocks noChangeArrowheads="1"/>
          </p:cNvSpPr>
          <p:nvPr/>
        </p:nvSpPr>
        <p:spPr bwMode="auto">
          <a:xfrm>
            <a:off x="1676400" y="4419600"/>
            <a:ext cx="76200" cy="76200"/>
          </a:xfrm>
          <a:prstGeom prst="ellipse">
            <a:avLst/>
          </a:prstGeom>
          <a:noFill/>
          <a:ln w="12700">
            <a:solidFill>
              <a:schemeClr val="tx1"/>
            </a:solidFill>
            <a:round/>
            <a:headEnd/>
            <a:tailEnd/>
          </a:ln>
          <a:effectLst/>
        </p:spPr>
        <p:txBody>
          <a:bodyPr wrap="none" anchor="ctr">
            <a:spAutoFit/>
          </a:bodyPr>
          <a:lstStyle/>
          <a:p>
            <a:endParaRPr lang="en-US"/>
          </a:p>
        </p:txBody>
      </p:sp>
      <p:sp>
        <p:nvSpPr>
          <p:cNvPr id="617479" name="Oval 7"/>
          <p:cNvSpPr>
            <a:spLocks noChangeArrowheads="1"/>
          </p:cNvSpPr>
          <p:nvPr/>
        </p:nvSpPr>
        <p:spPr bwMode="auto">
          <a:xfrm>
            <a:off x="1371600" y="3581400"/>
            <a:ext cx="76200" cy="76200"/>
          </a:xfrm>
          <a:prstGeom prst="ellipse">
            <a:avLst/>
          </a:prstGeom>
          <a:noFill/>
          <a:ln w="12700">
            <a:solidFill>
              <a:schemeClr val="tx1"/>
            </a:solidFill>
            <a:round/>
            <a:headEnd/>
            <a:tailEnd/>
          </a:ln>
          <a:effectLst/>
        </p:spPr>
        <p:txBody>
          <a:bodyPr wrap="none" anchor="ctr">
            <a:spAutoFit/>
          </a:bodyPr>
          <a:lstStyle/>
          <a:p>
            <a:endParaRPr lang="en-US"/>
          </a:p>
        </p:txBody>
      </p:sp>
      <p:sp>
        <p:nvSpPr>
          <p:cNvPr id="617480" name="Text Box 8"/>
          <p:cNvSpPr txBox="1">
            <a:spLocks noChangeArrowheads="1"/>
          </p:cNvSpPr>
          <p:nvPr/>
        </p:nvSpPr>
        <p:spPr bwMode="auto">
          <a:xfrm>
            <a:off x="2895600" y="3505200"/>
            <a:ext cx="5970588" cy="1158875"/>
          </a:xfrm>
          <a:prstGeom prst="rect">
            <a:avLst/>
          </a:prstGeom>
          <a:noFill/>
          <a:ln w="12700">
            <a:noFill/>
            <a:miter lim="800000"/>
            <a:headEnd/>
            <a:tailEnd/>
          </a:ln>
          <a:effectLst/>
        </p:spPr>
        <p:txBody>
          <a:bodyPr>
            <a:spAutoFit/>
          </a:bodyPr>
          <a:lstStyle/>
          <a:p>
            <a:r>
              <a:rPr lang="en-US"/>
              <a:t>Can always draw six lines between pairs of four points.</a:t>
            </a:r>
          </a:p>
          <a:p>
            <a:r>
              <a:rPr lang="en-US"/>
              <a:t>Two of those lines will cross.</a:t>
            </a:r>
          </a:p>
        </p:txBody>
      </p:sp>
      <p:sp>
        <p:nvSpPr>
          <p:cNvPr id="617481" name="Line 9"/>
          <p:cNvSpPr>
            <a:spLocks noChangeShapeType="1"/>
          </p:cNvSpPr>
          <p:nvPr/>
        </p:nvSpPr>
        <p:spPr bwMode="auto">
          <a:xfrm flipH="1" flipV="1">
            <a:off x="1397000" y="3605213"/>
            <a:ext cx="311150" cy="854075"/>
          </a:xfrm>
          <a:prstGeom prst="line">
            <a:avLst/>
          </a:prstGeom>
          <a:noFill/>
          <a:ln w="12700">
            <a:solidFill>
              <a:schemeClr val="folHlink"/>
            </a:solidFill>
            <a:round/>
            <a:headEnd/>
            <a:tailEnd/>
          </a:ln>
          <a:effectLst/>
        </p:spPr>
        <p:txBody>
          <a:bodyPr>
            <a:spAutoFit/>
          </a:bodyPr>
          <a:lstStyle/>
          <a:p>
            <a:endParaRPr lang="en-US"/>
          </a:p>
        </p:txBody>
      </p:sp>
      <p:sp>
        <p:nvSpPr>
          <p:cNvPr id="617482" name="Line 10"/>
          <p:cNvSpPr>
            <a:spLocks noChangeShapeType="1"/>
          </p:cNvSpPr>
          <p:nvPr/>
        </p:nvSpPr>
        <p:spPr bwMode="auto">
          <a:xfrm flipV="1">
            <a:off x="1406525" y="4071938"/>
            <a:ext cx="457200" cy="103187"/>
          </a:xfrm>
          <a:prstGeom prst="line">
            <a:avLst/>
          </a:prstGeom>
          <a:noFill/>
          <a:ln w="12700">
            <a:solidFill>
              <a:schemeClr val="folHlink"/>
            </a:solidFill>
            <a:round/>
            <a:headEnd/>
            <a:tailEnd/>
          </a:ln>
          <a:effectLst/>
        </p:spPr>
        <p:txBody>
          <a:bodyPr>
            <a:spAutoFit/>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p:txBody>
          <a:bodyPr/>
          <a:lstStyle/>
          <a:p>
            <a:r>
              <a:rPr lang="en-US"/>
              <a:t>Copyright © 2001, Andrew W. Moore</a:t>
            </a:r>
          </a:p>
        </p:txBody>
      </p:sp>
      <p:sp>
        <p:nvSpPr>
          <p:cNvPr id="616450" name="Rectangle 2"/>
          <p:cNvSpPr>
            <a:spLocks noGrp="1" noChangeArrowheads="1"/>
          </p:cNvSpPr>
          <p:nvPr>
            <p:ph type="title"/>
          </p:nvPr>
        </p:nvSpPr>
        <p:spPr/>
        <p:txBody>
          <a:bodyPr/>
          <a:lstStyle/>
          <a:p>
            <a:r>
              <a:rPr lang="en-US"/>
              <a:t>VC dim of line machine</a:t>
            </a:r>
          </a:p>
        </p:txBody>
      </p:sp>
      <p:sp>
        <p:nvSpPr>
          <p:cNvPr id="616451" name="Rectangle 3"/>
          <p:cNvSpPr>
            <a:spLocks noGrp="1" noChangeArrowheads="1"/>
          </p:cNvSpPr>
          <p:nvPr>
            <p:ph type="body" idx="1"/>
          </p:nvPr>
        </p:nvSpPr>
        <p:spPr>
          <a:xfrm>
            <a:off x="228600" y="762000"/>
            <a:ext cx="8574088" cy="2514600"/>
          </a:xfrm>
        </p:spPr>
        <p:txBody>
          <a:bodyPr/>
          <a:lstStyle/>
          <a:p>
            <a:pPr>
              <a:buFontTx/>
              <a:buNone/>
            </a:pPr>
            <a:r>
              <a:rPr lang="en-US" sz="2400"/>
              <a:t>Given machine </a:t>
            </a:r>
            <a:r>
              <a:rPr lang="en-US" sz="2400" b="1" i="1"/>
              <a:t>f</a:t>
            </a:r>
            <a:r>
              <a:rPr lang="en-US" sz="2400"/>
              <a:t>, the VC-dimension </a:t>
            </a:r>
            <a:r>
              <a:rPr lang="en-US" sz="2400" i="1"/>
              <a:t>h</a:t>
            </a:r>
            <a:r>
              <a:rPr lang="en-US" sz="2400"/>
              <a:t> is</a:t>
            </a:r>
          </a:p>
          <a:p>
            <a:pPr marL="625475" lvl="1" indent="0">
              <a:buFontTx/>
              <a:buNone/>
            </a:pPr>
            <a:r>
              <a:rPr lang="en-US"/>
              <a:t>The maximum number of points that can be arranged so that </a:t>
            </a:r>
            <a:r>
              <a:rPr lang="en-US" b="1" i="1"/>
              <a:t>f</a:t>
            </a:r>
            <a:r>
              <a:rPr lang="en-US"/>
              <a:t>  shatter them. </a:t>
            </a:r>
          </a:p>
          <a:p>
            <a:pPr>
              <a:buFontTx/>
              <a:buNone/>
            </a:pPr>
            <a:r>
              <a:rPr lang="en-US" sz="2000">
                <a:solidFill>
                  <a:schemeClr val="hlink"/>
                </a:solidFill>
              </a:rPr>
              <a:t>Example: </a:t>
            </a:r>
            <a:r>
              <a:rPr lang="en-US" sz="2000"/>
              <a:t>For 2-d inputs, what’s VC-dim of</a:t>
            </a:r>
            <a:r>
              <a:rPr lang="en-US" sz="2000">
                <a:solidFill>
                  <a:schemeClr val="hlink"/>
                </a:solidFill>
              </a:rPr>
              <a:t> </a:t>
            </a:r>
            <a:r>
              <a:rPr lang="en-US" sz="2000"/>
              <a:t>f(x,</a:t>
            </a:r>
            <a:r>
              <a:rPr lang="en-US" sz="2000" b="1">
                <a:solidFill>
                  <a:srgbClr val="00CC00"/>
                </a:solidFill>
              </a:rPr>
              <a:t>w</a:t>
            </a:r>
            <a:r>
              <a:rPr lang="en-US" sz="2000">
                <a:solidFill>
                  <a:srgbClr val="00CC00"/>
                </a:solidFill>
              </a:rPr>
              <a:t>,b</a:t>
            </a:r>
            <a:r>
              <a:rPr lang="en-US" sz="2000"/>
              <a:t>) = sign(</a:t>
            </a:r>
            <a:r>
              <a:rPr lang="en-US" sz="2000" b="1">
                <a:solidFill>
                  <a:srgbClr val="00CC00"/>
                </a:solidFill>
              </a:rPr>
              <a:t>w</a:t>
            </a:r>
            <a:r>
              <a:rPr lang="en-US" sz="2000"/>
              <a:t>.x+b)?</a:t>
            </a:r>
          </a:p>
          <a:p>
            <a:pPr>
              <a:buFontTx/>
              <a:buNone/>
            </a:pPr>
            <a:r>
              <a:rPr lang="en-US" sz="2000"/>
              <a:t>Well, can we find four points that </a:t>
            </a:r>
            <a:r>
              <a:rPr lang="en-US" sz="2000" b="1" i="1"/>
              <a:t>f</a:t>
            </a:r>
            <a:r>
              <a:rPr lang="en-US" sz="2000"/>
              <a:t> can shatter?</a:t>
            </a:r>
          </a:p>
        </p:txBody>
      </p:sp>
      <p:sp>
        <p:nvSpPr>
          <p:cNvPr id="616452" name="Oval 4"/>
          <p:cNvSpPr>
            <a:spLocks noChangeArrowheads="1"/>
          </p:cNvSpPr>
          <p:nvPr/>
        </p:nvSpPr>
        <p:spPr bwMode="auto">
          <a:xfrm>
            <a:off x="1371600" y="4114800"/>
            <a:ext cx="76200" cy="76200"/>
          </a:xfrm>
          <a:prstGeom prst="ellipse">
            <a:avLst/>
          </a:prstGeom>
          <a:noFill/>
          <a:ln w="12700">
            <a:solidFill>
              <a:schemeClr val="tx1"/>
            </a:solidFill>
            <a:round/>
            <a:headEnd/>
            <a:tailEnd/>
          </a:ln>
          <a:effectLst/>
        </p:spPr>
        <p:txBody>
          <a:bodyPr wrap="none" anchor="ctr">
            <a:spAutoFit/>
          </a:bodyPr>
          <a:lstStyle/>
          <a:p>
            <a:endParaRPr lang="en-US"/>
          </a:p>
        </p:txBody>
      </p:sp>
      <p:sp>
        <p:nvSpPr>
          <p:cNvPr id="616453" name="Oval 5"/>
          <p:cNvSpPr>
            <a:spLocks noChangeArrowheads="1"/>
          </p:cNvSpPr>
          <p:nvPr/>
        </p:nvSpPr>
        <p:spPr bwMode="auto">
          <a:xfrm>
            <a:off x="1828800" y="4038600"/>
            <a:ext cx="76200" cy="76200"/>
          </a:xfrm>
          <a:prstGeom prst="ellipse">
            <a:avLst/>
          </a:prstGeom>
          <a:noFill/>
          <a:ln w="12700">
            <a:solidFill>
              <a:schemeClr val="tx1"/>
            </a:solidFill>
            <a:round/>
            <a:headEnd/>
            <a:tailEnd/>
          </a:ln>
          <a:effectLst/>
        </p:spPr>
        <p:txBody>
          <a:bodyPr wrap="none" anchor="ctr">
            <a:spAutoFit/>
          </a:bodyPr>
          <a:lstStyle/>
          <a:p>
            <a:endParaRPr lang="en-US"/>
          </a:p>
        </p:txBody>
      </p:sp>
      <p:sp>
        <p:nvSpPr>
          <p:cNvPr id="616454" name="Oval 6"/>
          <p:cNvSpPr>
            <a:spLocks noChangeArrowheads="1"/>
          </p:cNvSpPr>
          <p:nvPr/>
        </p:nvSpPr>
        <p:spPr bwMode="auto">
          <a:xfrm>
            <a:off x="1676400" y="4419600"/>
            <a:ext cx="76200" cy="76200"/>
          </a:xfrm>
          <a:prstGeom prst="ellipse">
            <a:avLst/>
          </a:prstGeom>
          <a:solidFill>
            <a:schemeClr val="folHlink"/>
          </a:solidFill>
          <a:ln w="12700">
            <a:solidFill>
              <a:schemeClr val="tx1"/>
            </a:solidFill>
            <a:round/>
            <a:headEnd/>
            <a:tailEnd/>
          </a:ln>
          <a:effectLst/>
        </p:spPr>
        <p:txBody>
          <a:bodyPr wrap="none" anchor="ctr">
            <a:spAutoFit/>
          </a:bodyPr>
          <a:lstStyle/>
          <a:p>
            <a:endParaRPr lang="en-US"/>
          </a:p>
        </p:txBody>
      </p:sp>
      <p:sp>
        <p:nvSpPr>
          <p:cNvPr id="616455" name="Oval 7"/>
          <p:cNvSpPr>
            <a:spLocks noChangeArrowheads="1"/>
          </p:cNvSpPr>
          <p:nvPr/>
        </p:nvSpPr>
        <p:spPr bwMode="auto">
          <a:xfrm>
            <a:off x="1371600" y="3581400"/>
            <a:ext cx="76200" cy="76200"/>
          </a:xfrm>
          <a:prstGeom prst="ellipse">
            <a:avLst/>
          </a:prstGeom>
          <a:solidFill>
            <a:schemeClr val="folHlink"/>
          </a:solidFill>
          <a:ln w="12700">
            <a:solidFill>
              <a:schemeClr val="tx1"/>
            </a:solidFill>
            <a:round/>
            <a:headEnd/>
            <a:tailEnd/>
          </a:ln>
          <a:effectLst/>
        </p:spPr>
        <p:txBody>
          <a:bodyPr wrap="none" anchor="ctr">
            <a:spAutoFit/>
          </a:bodyPr>
          <a:lstStyle/>
          <a:p>
            <a:endParaRPr lang="en-US"/>
          </a:p>
        </p:txBody>
      </p:sp>
      <p:sp>
        <p:nvSpPr>
          <p:cNvPr id="616456" name="Text Box 8"/>
          <p:cNvSpPr txBox="1">
            <a:spLocks noChangeArrowheads="1"/>
          </p:cNvSpPr>
          <p:nvPr/>
        </p:nvSpPr>
        <p:spPr bwMode="auto">
          <a:xfrm>
            <a:off x="2895600" y="3505200"/>
            <a:ext cx="5970588" cy="2835275"/>
          </a:xfrm>
          <a:prstGeom prst="rect">
            <a:avLst/>
          </a:prstGeom>
          <a:noFill/>
          <a:ln w="12700">
            <a:noFill/>
            <a:miter lim="800000"/>
            <a:headEnd/>
            <a:tailEnd/>
          </a:ln>
          <a:effectLst/>
        </p:spPr>
        <p:txBody>
          <a:bodyPr>
            <a:spAutoFit/>
          </a:bodyPr>
          <a:lstStyle/>
          <a:p>
            <a:r>
              <a:rPr lang="en-US"/>
              <a:t>Can always draw six lines between pairs of four points.</a:t>
            </a:r>
          </a:p>
          <a:p>
            <a:r>
              <a:rPr lang="en-US"/>
              <a:t>Two of those lines will cross.</a:t>
            </a:r>
          </a:p>
          <a:p>
            <a:r>
              <a:rPr lang="en-US"/>
              <a:t>If we put points linked by the crossing lines in the same class they can’t be linearly separated</a:t>
            </a:r>
          </a:p>
          <a:p>
            <a:r>
              <a:rPr lang="en-US"/>
              <a:t>So a line can shatter 3 points but not 4</a:t>
            </a:r>
          </a:p>
          <a:p>
            <a:r>
              <a:rPr lang="en-US"/>
              <a:t>So VC-dim of Line Machine is 3</a:t>
            </a:r>
          </a:p>
        </p:txBody>
      </p:sp>
      <p:sp>
        <p:nvSpPr>
          <p:cNvPr id="616458" name="Line 10"/>
          <p:cNvSpPr>
            <a:spLocks noChangeShapeType="1"/>
          </p:cNvSpPr>
          <p:nvPr/>
        </p:nvSpPr>
        <p:spPr bwMode="auto">
          <a:xfrm flipH="1" flipV="1">
            <a:off x="1397000" y="3605213"/>
            <a:ext cx="311150" cy="854075"/>
          </a:xfrm>
          <a:prstGeom prst="line">
            <a:avLst/>
          </a:prstGeom>
          <a:noFill/>
          <a:ln w="12700">
            <a:solidFill>
              <a:schemeClr val="folHlink"/>
            </a:solidFill>
            <a:round/>
            <a:headEnd/>
            <a:tailEnd/>
          </a:ln>
          <a:effectLst/>
        </p:spPr>
        <p:txBody>
          <a:bodyPr>
            <a:spAutoFit/>
          </a:bodyPr>
          <a:lstStyle/>
          <a:p>
            <a:endParaRPr lang="en-US"/>
          </a:p>
        </p:txBody>
      </p:sp>
      <p:sp>
        <p:nvSpPr>
          <p:cNvPr id="616459" name="Line 11"/>
          <p:cNvSpPr>
            <a:spLocks noChangeShapeType="1"/>
          </p:cNvSpPr>
          <p:nvPr/>
        </p:nvSpPr>
        <p:spPr bwMode="auto">
          <a:xfrm flipV="1">
            <a:off x="1406525" y="4071938"/>
            <a:ext cx="457200" cy="103187"/>
          </a:xfrm>
          <a:prstGeom prst="line">
            <a:avLst/>
          </a:prstGeom>
          <a:noFill/>
          <a:ln w="12700">
            <a:solidFill>
              <a:schemeClr val="folHlink"/>
            </a:solidFill>
            <a:round/>
            <a:headEnd/>
            <a:tailEnd/>
          </a:ln>
          <a:effectLst/>
        </p:spPr>
        <p:txBody>
          <a:bodyPr>
            <a:spAutoFit/>
          </a:bodyPr>
          <a:lstStyle/>
          <a:p>
            <a:endParaRPr lang="en-US"/>
          </a:p>
        </p:txBody>
      </p:sp>
      <p:sp>
        <p:nvSpPr>
          <p:cNvPr id="616460" name="Freeform 12"/>
          <p:cNvSpPr>
            <a:spLocks/>
          </p:cNvSpPr>
          <p:nvPr/>
        </p:nvSpPr>
        <p:spPr bwMode="auto">
          <a:xfrm>
            <a:off x="1225550" y="3363913"/>
            <a:ext cx="862013" cy="1466850"/>
          </a:xfrm>
          <a:custGeom>
            <a:avLst/>
            <a:gdLst/>
            <a:ahLst/>
            <a:cxnLst>
              <a:cxn ang="0">
                <a:pos x="212" y="0"/>
              </a:cxn>
              <a:cxn ang="0">
                <a:pos x="233" y="49"/>
              </a:cxn>
              <a:cxn ang="0">
                <a:pos x="260" y="163"/>
              </a:cxn>
              <a:cxn ang="0">
                <a:pos x="244" y="250"/>
              </a:cxn>
              <a:cxn ang="0">
                <a:pos x="163" y="305"/>
              </a:cxn>
              <a:cxn ang="0">
                <a:pos x="92" y="332"/>
              </a:cxn>
              <a:cxn ang="0">
                <a:pos x="27" y="386"/>
              </a:cxn>
              <a:cxn ang="0">
                <a:pos x="0" y="478"/>
              </a:cxn>
              <a:cxn ang="0">
                <a:pos x="10" y="533"/>
              </a:cxn>
              <a:cxn ang="0">
                <a:pos x="38" y="565"/>
              </a:cxn>
              <a:cxn ang="0">
                <a:pos x="288" y="631"/>
              </a:cxn>
              <a:cxn ang="0">
                <a:pos x="342" y="652"/>
              </a:cxn>
              <a:cxn ang="0">
                <a:pos x="494" y="848"/>
              </a:cxn>
              <a:cxn ang="0">
                <a:pos x="543" y="924"/>
              </a:cxn>
            </a:cxnLst>
            <a:rect l="0" t="0" r="r" b="b"/>
            <a:pathLst>
              <a:path w="543" h="924">
                <a:moveTo>
                  <a:pt x="212" y="0"/>
                </a:moveTo>
                <a:cubicBezTo>
                  <a:pt x="224" y="39"/>
                  <a:pt x="215" y="24"/>
                  <a:pt x="233" y="49"/>
                </a:cubicBezTo>
                <a:cubicBezTo>
                  <a:pt x="244" y="88"/>
                  <a:pt x="255" y="123"/>
                  <a:pt x="260" y="163"/>
                </a:cubicBezTo>
                <a:cubicBezTo>
                  <a:pt x="259" y="170"/>
                  <a:pt x="259" y="235"/>
                  <a:pt x="244" y="250"/>
                </a:cubicBezTo>
                <a:cubicBezTo>
                  <a:pt x="223" y="271"/>
                  <a:pt x="188" y="288"/>
                  <a:pt x="163" y="305"/>
                </a:cubicBezTo>
                <a:cubicBezTo>
                  <a:pt x="146" y="317"/>
                  <a:pt x="111" y="321"/>
                  <a:pt x="92" y="332"/>
                </a:cubicBezTo>
                <a:cubicBezTo>
                  <a:pt x="69" y="345"/>
                  <a:pt x="46" y="367"/>
                  <a:pt x="27" y="386"/>
                </a:cubicBezTo>
                <a:cubicBezTo>
                  <a:pt x="14" y="420"/>
                  <a:pt x="5" y="440"/>
                  <a:pt x="0" y="478"/>
                </a:cubicBezTo>
                <a:cubicBezTo>
                  <a:pt x="1" y="488"/>
                  <a:pt x="3" y="520"/>
                  <a:pt x="10" y="533"/>
                </a:cubicBezTo>
                <a:cubicBezTo>
                  <a:pt x="20" y="553"/>
                  <a:pt x="23" y="548"/>
                  <a:pt x="38" y="565"/>
                </a:cubicBezTo>
                <a:cubicBezTo>
                  <a:pt x="107" y="647"/>
                  <a:pt x="178" y="625"/>
                  <a:pt x="288" y="631"/>
                </a:cubicBezTo>
                <a:cubicBezTo>
                  <a:pt x="308" y="636"/>
                  <a:pt x="322" y="646"/>
                  <a:pt x="342" y="652"/>
                </a:cubicBezTo>
                <a:cubicBezTo>
                  <a:pt x="412" y="699"/>
                  <a:pt x="448" y="779"/>
                  <a:pt x="494" y="848"/>
                </a:cubicBezTo>
                <a:cubicBezTo>
                  <a:pt x="509" y="871"/>
                  <a:pt x="524" y="905"/>
                  <a:pt x="543" y="924"/>
                </a:cubicBezTo>
              </a:path>
            </a:pathLst>
          </a:custGeom>
          <a:noFill/>
          <a:ln w="12700" cap="flat" cmpd="sng">
            <a:solidFill>
              <a:srgbClr val="67895B"/>
            </a:solidFill>
            <a:prstDash val="dash"/>
            <a:round/>
            <a:headEnd type="none" w="med" len="med"/>
            <a:tailEnd type="none" w="med" len="med"/>
          </a:ln>
          <a:effectLst/>
        </p:spPr>
        <p:txBody>
          <a:bodyPr>
            <a:spAutoFit/>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2001, Andrew W. Moore</a:t>
            </a:r>
          </a:p>
        </p:txBody>
      </p:sp>
      <p:sp>
        <p:nvSpPr>
          <p:cNvPr id="613378" name="Rectangle 2"/>
          <p:cNvSpPr>
            <a:spLocks noGrp="1" noChangeArrowheads="1"/>
          </p:cNvSpPr>
          <p:nvPr>
            <p:ph type="title"/>
          </p:nvPr>
        </p:nvSpPr>
        <p:spPr/>
        <p:txBody>
          <a:bodyPr/>
          <a:lstStyle/>
          <a:p>
            <a:r>
              <a:rPr lang="en-US" sz="3200"/>
              <a:t>VC dim of linear classifiers in m-dimensions</a:t>
            </a:r>
          </a:p>
        </p:txBody>
      </p:sp>
      <p:sp>
        <p:nvSpPr>
          <p:cNvPr id="613379" name="Rectangle 3"/>
          <p:cNvSpPr>
            <a:spLocks noGrp="1" noChangeArrowheads="1"/>
          </p:cNvSpPr>
          <p:nvPr>
            <p:ph type="body" idx="1"/>
          </p:nvPr>
        </p:nvSpPr>
        <p:spPr>
          <a:xfrm>
            <a:off x="228600" y="762000"/>
            <a:ext cx="8574088" cy="5732463"/>
          </a:xfrm>
        </p:spPr>
        <p:txBody>
          <a:bodyPr/>
          <a:lstStyle/>
          <a:p>
            <a:pPr>
              <a:buFontTx/>
              <a:buNone/>
            </a:pPr>
            <a:r>
              <a:rPr lang="en-US" sz="2400"/>
              <a:t>If input space is m-dimensional and if </a:t>
            </a:r>
            <a:r>
              <a:rPr lang="en-US" sz="2400" b="1"/>
              <a:t>f</a:t>
            </a:r>
            <a:r>
              <a:rPr lang="en-US" sz="2400"/>
              <a:t> is </a:t>
            </a:r>
            <a:r>
              <a:rPr lang="en-US" sz="2400" i="1"/>
              <a:t>sign(</a:t>
            </a:r>
            <a:r>
              <a:rPr lang="en-US" sz="2400" b="1" i="1">
                <a:solidFill>
                  <a:srgbClr val="00CC00"/>
                </a:solidFill>
              </a:rPr>
              <a:t>w</a:t>
            </a:r>
            <a:r>
              <a:rPr lang="en-US" sz="2400" i="1"/>
              <a:t>.</a:t>
            </a:r>
            <a:r>
              <a:rPr lang="en-US" sz="2400" b="1" i="1"/>
              <a:t>x</a:t>
            </a:r>
            <a:r>
              <a:rPr lang="en-US" sz="2400" i="1"/>
              <a:t>-</a:t>
            </a:r>
            <a:r>
              <a:rPr lang="en-US" sz="2400" i="1">
                <a:solidFill>
                  <a:srgbClr val="00CC00"/>
                </a:solidFill>
              </a:rPr>
              <a:t>b</a:t>
            </a:r>
            <a:r>
              <a:rPr lang="en-US" sz="2400" i="1"/>
              <a:t>)</a:t>
            </a:r>
            <a:r>
              <a:rPr lang="en-US" sz="2400"/>
              <a:t>, what is the VC-dimension?</a:t>
            </a:r>
          </a:p>
          <a:p>
            <a:pPr>
              <a:buFontTx/>
              <a:buNone/>
            </a:pPr>
            <a:r>
              <a:rPr lang="en-US" sz="2400"/>
              <a:t>Proof that </a:t>
            </a:r>
            <a:r>
              <a:rPr lang="en-US" sz="2400" i="1"/>
              <a:t>h </a:t>
            </a:r>
            <a:r>
              <a:rPr lang="en-US" sz="2400" i="1">
                <a:sym typeface="Math1" pitchFamily="2" charset="2"/>
              </a:rPr>
              <a:t>&gt;= m</a:t>
            </a:r>
            <a:r>
              <a:rPr lang="en-US" sz="2400">
                <a:sym typeface="Math1" pitchFamily="2" charset="2"/>
              </a:rPr>
              <a:t>: Show that </a:t>
            </a:r>
            <a:r>
              <a:rPr lang="en-US" sz="2400" i="1">
                <a:sym typeface="Math1" pitchFamily="2" charset="2"/>
              </a:rPr>
              <a:t>m</a:t>
            </a:r>
            <a:r>
              <a:rPr lang="en-US" sz="2400">
                <a:sym typeface="Math1" pitchFamily="2" charset="2"/>
              </a:rPr>
              <a:t> points can be shattered</a:t>
            </a:r>
            <a:endParaRPr lang="en-US" sz="2400" i="1">
              <a:solidFill>
                <a:srgbClr val="00CC00"/>
              </a:solidFill>
              <a:sym typeface="Math1" pitchFamily="2" charset="2"/>
            </a:endParaRPr>
          </a:p>
          <a:p>
            <a:pPr>
              <a:buFontTx/>
              <a:buNone/>
            </a:pPr>
            <a:r>
              <a:rPr lang="en-US" sz="2400" i="1">
                <a:solidFill>
                  <a:srgbClr val="00CC00"/>
                </a:solidFill>
                <a:sym typeface="Math1" pitchFamily="2" charset="2"/>
              </a:rPr>
              <a:t>Can you guess how?</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Copyright © 2001, Andrew W. Moore</a:t>
            </a:r>
          </a:p>
        </p:txBody>
      </p:sp>
      <p:sp>
        <p:nvSpPr>
          <p:cNvPr id="629762" name="Rectangle 2"/>
          <p:cNvSpPr>
            <a:spLocks noGrp="1" noChangeArrowheads="1"/>
          </p:cNvSpPr>
          <p:nvPr>
            <p:ph type="title"/>
          </p:nvPr>
        </p:nvSpPr>
        <p:spPr/>
        <p:txBody>
          <a:bodyPr/>
          <a:lstStyle/>
          <a:p>
            <a:r>
              <a:rPr lang="en-US" sz="3200"/>
              <a:t>VC dim of linear classifiers in m-dimensions</a:t>
            </a:r>
          </a:p>
        </p:txBody>
      </p:sp>
      <p:sp>
        <p:nvSpPr>
          <p:cNvPr id="629763" name="Rectangle 3"/>
          <p:cNvSpPr>
            <a:spLocks noGrp="1" noChangeArrowheads="1"/>
          </p:cNvSpPr>
          <p:nvPr>
            <p:ph type="body" idx="1"/>
          </p:nvPr>
        </p:nvSpPr>
        <p:spPr>
          <a:xfrm>
            <a:off x="228600" y="762000"/>
            <a:ext cx="8574088" cy="5732463"/>
          </a:xfrm>
        </p:spPr>
        <p:txBody>
          <a:bodyPr/>
          <a:lstStyle/>
          <a:p>
            <a:pPr>
              <a:buFontTx/>
              <a:buNone/>
            </a:pPr>
            <a:r>
              <a:rPr lang="en-US" sz="2400"/>
              <a:t>If input space is m-dimensional and if </a:t>
            </a:r>
            <a:r>
              <a:rPr lang="en-US" sz="2400" b="1"/>
              <a:t>f</a:t>
            </a:r>
            <a:r>
              <a:rPr lang="en-US" sz="2400"/>
              <a:t> is </a:t>
            </a:r>
            <a:r>
              <a:rPr lang="en-US" sz="2400" i="1"/>
              <a:t>sign(</a:t>
            </a:r>
            <a:r>
              <a:rPr lang="en-US" sz="2400" b="1" i="1">
                <a:solidFill>
                  <a:srgbClr val="00CC00"/>
                </a:solidFill>
              </a:rPr>
              <a:t>w</a:t>
            </a:r>
            <a:r>
              <a:rPr lang="en-US" sz="2400" i="1"/>
              <a:t>.</a:t>
            </a:r>
            <a:r>
              <a:rPr lang="en-US" sz="2400" b="1" i="1"/>
              <a:t>x</a:t>
            </a:r>
            <a:r>
              <a:rPr lang="en-US" sz="2400" i="1"/>
              <a:t>-</a:t>
            </a:r>
            <a:r>
              <a:rPr lang="en-US" sz="2400" i="1">
                <a:solidFill>
                  <a:srgbClr val="00CC00"/>
                </a:solidFill>
              </a:rPr>
              <a:t>b</a:t>
            </a:r>
            <a:r>
              <a:rPr lang="en-US" sz="2400" i="1"/>
              <a:t>)</a:t>
            </a:r>
            <a:r>
              <a:rPr lang="en-US" sz="2400"/>
              <a:t>, what is the VC-dimension?</a:t>
            </a:r>
          </a:p>
          <a:p>
            <a:pPr>
              <a:buFontTx/>
              <a:buNone/>
            </a:pPr>
            <a:r>
              <a:rPr lang="en-US" sz="2400"/>
              <a:t>Proof that </a:t>
            </a:r>
            <a:r>
              <a:rPr lang="en-US" sz="2400" i="1"/>
              <a:t>h </a:t>
            </a:r>
            <a:r>
              <a:rPr lang="en-US" sz="2400" i="1">
                <a:sym typeface="Math1" pitchFamily="2" charset="2"/>
              </a:rPr>
              <a:t>&gt;= m</a:t>
            </a:r>
            <a:r>
              <a:rPr lang="en-US" sz="2400">
                <a:sym typeface="Math1" pitchFamily="2" charset="2"/>
              </a:rPr>
              <a:t>: Show that </a:t>
            </a:r>
            <a:r>
              <a:rPr lang="en-US" sz="2400" i="1">
                <a:sym typeface="Math1" pitchFamily="2" charset="2"/>
              </a:rPr>
              <a:t>m</a:t>
            </a:r>
            <a:r>
              <a:rPr lang="en-US" sz="2400">
                <a:sym typeface="Math1" pitchFamily="2" charset="2"/>
              </a:rPr>
              <a:t> points can be shattered</a:t>
            </a:r>
          </a:p>
          <a:p>
            <a:pPr>
              <a:buFontTx/>
              <a:buNone/>
            </a:pPr>
            <a:r>
              <a:rPr lang="en-US" sz="2400">
                <a:sym typeface="Math1" pitchFamily="2" charset="2"/>
              </a:rPr>
              <a:t>Define m input points thus:</a:t>
            </a:r>
          </a:p>
          <a:p>
            <a:pPr marL="625475" lvl="1" indent="0">
              <a:buFontTx/>
              <a:buNone/>
            </a:pPr>
            <a:endParaRPr lang="en-US" sz="1800" i="1">
              <a:sym typeface="Math1" pitchFamily="2" charset="2"/>
            </a:endParaRPr>
          </a:p>
          <a:p>
            <a:pPr marL="625475" lvl="1" indent="0">
              <a:buFontTx/>
              <a:buNone/>
            </a:pPr>
            <a:r>
              <a:rPr lang="en-US" sz="1800" b="1" i="1">
                <a:sym typeface="Math1" pitchFamily="2" charset="2"/>
              </a:rPr>
              <a:t>x</a:t>
            </a:r>
            <a:r>
              <a:rPr lang="en-US" sz="1800" i="1" baseline="-25000">
                <a:sym typeface="Math1" pitchFamily="2" charset="2"/>
              </a:rPr>
              <a:t>1</a:t>
            </a:r>
            <a:r>
              <a:rPr lang="en-US" sz="1800" i="1">
                <a:sym typeface="Math1" pitchFamily="2" charset="2"/>
              </a:rPr>
              <a:t> = (1,0,0,…,0)</a:t>
            </a:r>
          </a:p>
          <a:p>
            <a:pPr marL="625475" lvl="1" indent="0">
              <a:buFontTx/>
              <a:buNone/>
            </a:pPr>
            <a:r>
              <a:rPr lang="en-US" sz="1800" b="1" i="1">
                <a:sym typeface="Math1" pitchFamily="2" charset="2"/>
              </a:rPr>
              <a:t>x</a:t>
            </a:r>
            <a:r>
              <a:rPr lang="en-US" sz="1800" i="1" baseline="-25000">
                <a:sym typeface="Math1" pitchFamily="2" charset="2"/>
              </a:rPr>
              <a:t>2</a:t>
            </a:r>
            <a:r>
              <a:rPr lang="en-US" sz="1800" i="1">
                <a:sym typeface="Math1" pitchFamily="2" charset="2"/>
              </a:rPr>
              <a:t> = (0,1,0,…,0)</a:t>
            </a:r>
          </a:p>
          <a:p>
            <a:pPr marL="625475" lvl="1" indent="0">
              <a:buFontTx/>
              <a:buNone/>
            </a:pPr>
            <a:r>
              <a:rPr lang="en-US" sz="1800" i="1">
                <a:sym typeface="Math1" pitchFamily="2" charset="2"/>
              </a:rPr>
              <a:t>:</a:t>
            </a:r>
          </a:p>
          <a:p>
            <a:pPr marL="625475" lvl="1" indent="0">
              <a:buFontTx/>
              <a:buNone/>
            </a:pPr>
            <a:r>
              <a:rPr lang="en-US" sz="1800" b="1" i="1">
                <a:sym typeface="Math1" pitchFamily="2" charset="2"/>
              </a:rPr>
              <a:t>x</a:t>
            </a:r>
            <a:r>
              <a:rPr lang="en-US" sz="1800" i="1" baseline="-25000">
                <a:sym typeface="Math1" pitchFamily="2" charset="2"/>
              </a:rPr>
              <a:t>m</a:t>
            </a:r>
            <a:r>
              <a:rPr lang="en-US" sz="1800" i="1">
                <a:sym typeface="Math1" pitchFamily="2" charset="2"/>
              </a:rPr>
              <a:t> = (0,0,0,…,1)       </a:t>
            </a:r>
            <a:r>
              <a:rPr lang="en-US" sz="1800">
                <a:solidFill>
                  <a:schemeClr val="hlink"/>
                </a:solidFill>
                <a:sym typeface="Math1" pitchFamily="2" charset="2"/>
              </a:rPr>
              <a:t>So</a:t>
            </a:r>
            <a:r>
              <a:rPr lang="en-US" sz="1800" i="1">
                <a:solidFill>
                  <a:schemeClr val="hlink"/>
                </a:solidFill>
                <a:sym typeface="Math1" pitchFamily="2" charset="2"/>
              </a:rPr>
              <a:t> x</a:t>
            </a:r>
            <a:r>
              <a:rPr lang="en-US" sz="1800" i="1" baseline="-25000">
                <a:solidFill>
                  <a:schemeClr val="hlink"/>
                </a:solidFill>
                <a:sym typeface="Math1" pitchFamily="2" charset="2"/>
              </a:rPr>
              <a:t>k</a:t>
            </a:r>
            <a:r>
              <a:rPr lang="en-US" sz="1800" i="1">
                <a:solidFill>
                  <a:schemeClr val="hlink"/>
                </a:solidFill>
                <a:sym typeface="Math1" pitchFamily="2" charset="2"/>
              </a:rPr>
              <a:t>[j] = 1 </a:t>
            </a:r>
            <a:r>
              <a:rPr lang="en-US" sz="1800">
                <a:solidFill>
                  <a:schemeClr val="hlink"/>
                </a:solidFill>
                <a:sym typeface="Math1" pitchFamily="2" charset="2"/>
              </a:rPr>
              <a:t>if</a:t>
            </a:r>
            <a:r>
              <a:rPr lang="en-US" sz="1800" i="1">
                <a:solidFill>
                  <a:schemeClr val="hlink"/>
                </a:solidFill>
                <a:sym typeface="Math1" pitchFamily="2" charset="2"/>
              </a:rPr>
              <a:t> k=j  </a:t>
            </a:r>
            <a:r>
              <a:rPr lang="en-US" sz="1800">
                <a:solidFill>
                  <a:schemeClr val="hlink"/>
                </a:solidFill>
                <a:sym typeface="Math1" pitchFamily="2" charset="2"/>
              </a:rPr>
              <a:t>and</a:t>
            </a:r>
            <a:r>
              <a:rPr lang="en-US" sz="1800" i="1">
                <a:solidFill>
                  <a:schemeClr val="hlink"/>
                </a:solidFill>
                <a:sym typeface="Math1" pitchFamily="2" charset="2"/>
              </a:rPr>
              <a:t> 0 </a:t>
            </a:r>
            <a:r>
              <a:rPr lang="en-US" sz="1800">
                <a:solidFill>
                  <a:schemeClr val="hlink"/>
                </a:solidFill>
                <a:sym typeface="Math1" pitchFamily="2" charset="2"/>
              </a:rPr>
              <a:t>otherwise</a:t>
            </a:r>
          </a:p>
          <a:p>
            <a:pPr marL="625475" lvl="1" indent="0">
              <a:buFontTx/>
              <a:buNone/>
            </a:pPr>
            <a:endParaRPr lang="en-US" sz="1800">
              <a:solidFill>
                <a:schemeClr val="hlink"/>
              </a:solidFill>
              <a:sym typeface="Math1" pitchFamily="2" charset="2"/>
            </a:endParaRPr>
          </a:p>
          <a:p>
            <a:pPr>
              <a:buFontTx/>
              <a:buNone/>
            </a:pPr>
            <a:r>
              <a:rPr lang="en-US" sz="2400">
                <a:sym typeface="Math1" pitchFamily="2" charset="2"/>
              </a:rPr>
              <a:t>Let </a:t>
            </a:r>
            <a:r>
              <a:rPr lang="en-US" sz="2400" i="1">
                <a:sym typeface="Math1" pitchFamily="2" charset="2"/>
              </a:rPr>
              <a:t>y</a:t>
            </a:r>
            <a:r>
              <a:rPr lang="en-US" sz="2400" i="1" baseline="-25000">
                <a:sym typeface="Math1" pitchFamily="2" charset="2"/>
              </a:rPr>
              <a:t>1</a:t>
            </a:r>
            <a:r>
              <a:rPr lang="en-US" sz="2400">
                <a:sym typeface="Math1" pitchFamily="2" charset="2"/>
              </a:rPr>
              <a:t>, </a:t>
            </a:r>
            <a:r>
              <a:rPr lang="en-US" sz="2400" i="1">
                <a:sym typeface="Math1" pitchFamily="2" charset="2"/>
              </a:rPr>
              <a:t>y</a:t>
            </a:r>
            <a:r>
              <a:rPr lang="en-US" sz="2400" i="1" baseline="-25000">
                <a:sym typeface="Math1" pitchFamily="2" charset="2"/>
              </a:rPr>
              <a:t>2</a:t>
            </a:r>
            <a:r>
              <a:rPr lang="en-US" sz="2400">
                <a:sym typeface="Math1" pitchFamily="2" charset="2"/>
              </a:rPr>
              <a:t>,… </a:t>
            </a:r>
            <a:r>
              <a:rPr lang="en-US" sz="2400" i="1">
                <a:sym typeface="Math1" pitchFamily="2" charset="2"/>
              </a:rPr>
              <a:t>y</a:t>
            </a:r>
            <a:r>
              <a:rPr lang="en-US" sz="2400" i="1" baseline="-25000">
                <a:sym typeface="Math1" pitchFamily="2" charset="2"/>
              </a:rPr>
              <a:t>m </a:t>
            </a:r>
            <a:r>
              <a:rPr lang="en-US" sz="2400">
                <a:sym typeface="Math1" pitchFamily="2" charset="2"/>
              </a:rPr>
              <a:t>, be any one of the </a:t>
            </a:r>
            <a:r>
              <a:rPr lang="en-US" sz="2400" i="1">
                <a:sym typeface="Math1" pitchFamily="2" charset="2"/>
              </a:rPr>
              <a:t>2</a:t>
            </a:r>
            <a:r>
              <a:rPr lang="en-US" sz="2400" i="1" baseline="30000">
                <a:sym typeface="Math1" pitchFamily="2" charset="2"/>
              </a:rPr>
              <a:t>m</a:t>
            </a:r>
            <a:r>
              <a:rPr lang="en-US" sz="2400">
                <a:sym typeface="Math1" pitchFamily="2" charset="2"/>
              </a:rPr>
              <a:t> combinations of class labels.</a:t>
            </a:r>
          </a:p>
          <a:p>
            <a:pPr>
              <a:buFontTx/>
              <a:buNone/>
            </a:pPr>
            <a:r>
              <a:rPr lang="en-US" sz="2400">
                <a:sym typeface="Math1" pitchFamily="2" charset="2"/>
              </a:rPr>
              <a:t>Guess how we can define </a:t>
            </a:r>
            <a:r>
              <a:rPr lang="en-US" sz="2400" i="1">
                <a:solidFill>
                  <a:srgbClr val="00CC00"/>
                </a:solidFill>
                <a:sym typeface="Math1" pitchFamily="2" charset="2"/>
              </a:rPr>
              <a:t>w</a:t>
            </a:r>
            <a:r>
              <a:rPr lang="en-US" sz="2400" i="1" baseline="-25000">
                <a:solidFill>
                  <a:srgbClr val="00CC00"/>
                </a:solidFill>
                <a:sym typeface="Math1" pitchFamily="2" charset="2"/>
              </a:rPr>
              <a:t>1</a:t>
            </a:r>
            <a:r>
              <a:rPr lang="en-US" sz="2400">
                <a:solidFill>
                  <a:srgbClr val="00CC00"/>
                </a:solidFill>
                <a:sym typeface="Math1" pitchFamily="2" charset="2"/>
              </a:rPr>
              <a:t>, </a:t>
            </a:r>
            <a:r>
              <a:rPr lang="en-US" sz="2400" i="1">
                <a:solidFill>
                  <a:srgbClr val="00CC00"/>
                </a:solidFill>
                <a:sym typeface="Math1" pitchFamily="2" charset="2"/>
              </a:rPr>
              <a:t>w</a:t>
            </a:r>
            <a:r>
              <a:rPr lang="en-US" sz="2400" i="1" baseline="-25000">
                <a:solidFill>
                  <a:srgbClr val="00CC00"/>
                </a:solidFill>
                <a:sym typeface="Math1" pitchFamily="2" charset="2"/>
              </a:rPr>
              <a:t>2</a:t>
            </a:r>
            <a:r>
              <a:rPr lang="en-US" sz="2400">
                <a:solidFill>
                  <a:srgbClr val="00CC00"/>
                </a:solidFill>
                <a:sym typeface="Math1" pitchFamily="2" charset="2"/>
              </a:rPr>
              <a:t>,… </a:t>
            </a:r>
            <a:r>
              <a:rPr lang="en-US" sz="2400" i="1">
                <a:solidFill>
                  <a:srgbClr val="00CC00"/>
                </a:solidFill>
                <a:sym typeface="Math1" pitchFamily="2" charset="2"/>
              </a:rPr>
              <a:t>w</a:t>
            </a:r>
            <a:r>
              <a:rPr lang="en-US" sz="2400" i="1" baseline="-25000">
                <a:solidFill>
                  <a:srgbClr val="00CC00"/>
                </a:solidFill>
                <a:sym typeface="Math1" pitchFamily="2" charset="2"/>
              </a:rPr>
              <a:t>m</a:t>
            </a:r>
            <a:r>
              <a:rPr lang="en-US" sz="2400" i="1" baseline="-25000">
                <a:sym typeface="Math1" pitchFamily="2" charset="2"/>
              </a:rPr>
              <a:t> </a:t>
            </a:r>
            <a:r>
              <a:rPr lang="en-US" sz="2400">
                <a:sym typeface="Math1" pitchFamily="2" charset="2"/>
              </a:rPr>
              <a:t> and </a:t>
            </a:r>
            <a:r>
              <a:rPr lang="en-US" sz="2400" i="1">
                <a:solidFill>
                  <a:srgbClr val="00CC00"/>
                </a:solidFill>
                <a:sym typeface="Math1" pitchFamily="2" charset="2"/>
              </a:rPr>
              <a:t>b</a:t>
            </a:r>
            <a:r>
              <a:rPr lang="en-US" sz="2400">
                <a:sym typeface="Math1" pitchFamily="2" charset="2"/>
              </a:rPr>
              <a:t> to ensure </a:t>
            </a:r>
            <a:r>
              <a:rPr lang="en-US" sz="2400"/>
              <a:t>sign(</a:t>
            </a:r>
            <a:r>
              <a:rPr lang="en-US" sz="2400" b="1">
                <a:solidFill>
                  <a:srgbClr val="00CC00"/>
                </a:solidFill>
              </a:rPr>
              <a:t>w</a:t>
            </a:r>
            <a:r>
              <a:rPr lang="en-US" sz="2400"/>
              <a:t>. </a:t>
            </a:r>
            <a:r>
              <a:rPr lang="en-US" sz="2400" b="1" i="1">
                <a:sym typeface="Math1" pitchFamily="2" charset="2"/>
              </a:rPr>
              <a:t>x</a:t>
            </a:r>
            <a:r>
              <a:rPr lang="en-US" sz="2400" i="1" baseline="-25000">
                <a:sym typeface="Math1" pitchFamily="2" charset="2"/>
              </a:rPr>
              <a:t>k</a:t>
            </a:r>
            <a:r>
              <a:rPr lang="en-US" sz="2400"/>
              <a:t> + </a:t>
            </a:r>
            <a:r>
              <a:rPr lang="en-US" sz="2400">
                <a:solidFill>
                  <a:srgbClr val="00CC00"/>
                </a:solidFill>
              </a:rPr>
              <a:t>b</a:t>
            </a:r>
            <a:r>
              <a:rPr lang="en-US" sz="2400"/>
              <a:t>) = </a:t>
            </a:r>
            <a:r>
              <a:rPr lang="en-US" sz="2400" i="1">
                <a:sym typeface="Math1" pitchFamily="2" charset="2"/>
              </a:rPr>
              <a:t>y</a:t>
            </a:r>
            <a:r>
              <a:rPr lang="en-US" sz="2400" i="1" baseline="-25000">
                <a:sym typeface="Math1" pitchFamily="2" charset="2"/>
              </a:rPr>
              <a:t>k</a:t>
            </a:r>
            <a:r>
              <a:rPr lang="en-US" sz="2400">
                <a:sym typeface="Math1" pitchFamily="2" charset="2"/>
              </a:rPr>
              <a:t> for all </a:t>
            </a:r>
            <a:r>
              <a:rPr lang="en-US" sz="2400" i="1">
                <a:sym typeface="Math1" pitchFamily="2" charset="2"/>
              </a:rPr>
              <a:t>k </a:t>
            </a:r>
            <a:r>
              <a:rPr lang="en-US" sz="2400">
                <a:sym typeface="Math1" pitchFamily="2" charset="2"/>
              </a:rPr>
              <a:t>? </a:t>
            </a:r>
            <a:r>
              <a:rPr lang="en-US" sz="1800">
                <a:solidFill>
                  <a:schemeClr val="hlink"/>
                </a:solidFill>
                <a:sym typeface="Math1" pitchFamily="2" charset="2"/>
              </a:rPr>
              <a:t>Note:</a:t>
            </a:r>
            <a:r>
              <a:rPr lang="en-US" sz="2400">
                <a:sym typeface="Math1" pitchFamily="2" charset="2"/>
              </a:rPr>
              <a:t> </a:t>
            </a:r>
          </a:p>
          <a:p>
            <a:pPr>
              <a:buFontTx/>
              <a:buNone/>
            </a:pPr>
            <a:endParaRPr lang="en-US" sz="2000" i="1"/>
          </a:p>
        </p:txBody>
      </p:sp>
      <p:graphicFrame>
        <p:nvGraphicFramePr>
          <p:cNvPr id="629764" name="Object 4"/>
          <p:cNvGraphicFramePr>
            <a:graphicFrameLocks noChangeAspect="1"/>
          </p:cNvGraphicFramePr>
          <p:nvPr/>
        </p:nvGraphicFramePr>
        <p:xfrm>
          <a:off x="5421313" y="5802313"/>
          <a:ext cx="3541712" cy="715962"/>
        </p:xfrm>
        <a:graphic>
          <a:graphicData uri="http://schemas.openxmlformats.org/presentationml/2006/ole">
            <p:oleObj spid="_x0000_s629764" name="Equation" r:id="rId3" imgW="2387520" imgH="482400" progId="Equation.3">
              <p:embed/>
            </p:oleObj>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Copyright © 2001, Andrew W. Moore</a:t>
            </a:r>
          </a:p>
        </p:txBody>
      </p:sp>
      <p:sp>
        <p:nvSpPr>
          <p:cNvPr id="630786" name="Rectangle 2"/>
          <p:cNvSpPr>
            <a:spLocks noGrp="1" noChangeArrowheads="1"/>
          </p:cNvSpPr>
          <p:nvPr>
            <p:ph type="title"/>
          </p:nvPr>
        </p:nvSpPr>
        <p:spPr/>
        <p:txBody>
          <a:bodyPr/>
          <a:lstStyle/>
          <a:p>
            <a:r>
              <a:rPr lang="en-US" sz="3200"/>
              <a:t>VC dim of linear classifiers in m-dimensions</a:t>
            </a:r>
          </a:p>
        </p:txBody>
      </p:sp>
      <p:sp>
        <p:nvSpPr>
          <p:cNvPr id="630787" name="Rectangle 3"/>
          <p:cNvSpPr>
            <a:spLocks noGrp="1" noChangeArrowheads="1"/>
          </p:cNvSpPr>
          <p:nvPr>
            <p:ph type="body" idx="1"/>
          </p:nvPr>
        </p:nvSpPr>
        <p:spPr>
          <a:xfrm>
            <a:off x="228600" y="762000"/>
            <a:ext cx="8574088" cy="5732463"/>
          </a:xfrm>
        </p:spPr>
        <p:txBody>
          <a:bodyPr/>
          <a:lstStyle/>
          <a:p>
            <a:pPr>
              <a:buFontTx/>
              <a:buNone/>
            </a:pPr>
            <a:r>
              <a:rPr lang="en-US" sz="2400"/>
              <a:t>If input space is m-dimensional and if </a:t>
            </a:r>
            <a:r>
              <a:rPr lang="en-US" sz="2400" b="1"/>
              <a:t>f</a:t>
            </a:r>
            <a:r>
              <a:rPr lang="en-US" sz="2400"/>
              <a:t> is </a:t>
            </a:r>
            <a:r>
              <a:rPr lang="en-US" sz="2400" i="1"/>
              <a:t>sign(</a:t>
            </a:r>
            <a:r>
              <a:rPr lang="en-US" sz="2400" b="1" i="1">
                <a:solidFill>
                  <a:srgbClr val="00CC00"/>
                </a:solidFill>
              </a:rPr>
              <a:t>w</a:t>
            </a:r>
            <a:r>
              <a:rPr lang="en-US" sz="2400" i="1"/>
              <a:t>.</a:t>
            </a:r>
            <a:r>
              <a:rPr lang="en-US" sz="2400" b="1" i="1"/>
              <a:t>x</a:t>
            </a:r>
            <a:r>
              <a:rPr lang="en-US" sz="2400" i="1"/>
              <a:t>-</a:t>
            </a:r>
            <a:r>
              <a:rPr lang="en-US" sz="2400" i="1">
                <a:solidFill>
                  <a:srgbClr val="00CC00"/>
                </a:solidFill>
              </a:rPr>
              <a:t>b</a:t>
            </a:r>
            <a:r>
              <a:rPr lang="en-US" sz="2400" i="1"/>
              <a:t>)</a:t>
            </a:r>
            <a:r>
              <a:rPr lang="en-US" sz="2400"/>
              <a:t>, what is the VC-dimension?</a:t>
            </a:r>
          </a:p>
          <a:p>
            <a:pPr>
              <a:buFontTx/>
              <a:buNone/>
            </a:pPr>
            <a:r>
              <a:rPr lang="en-US" sz="2400"/>
              <a:t>Proof that </a:t>
            </a:r>
            <a:r>
              <a:rPr lang="en-US" sz="2400" i="1"/>
              <a:t>h </a:t>
            </a:r>
            <a:r>
              <a:rPr lang="en-US" sz="2400" i="1">
                <a:sym typeface="Math1" pitchFamily="2" charset="2"/>
              </a:rPr>
              <a:t>&gt;= m</a:t>
            </a:r>
            <a:r>
              <a:rPr lang="en-US" sz="2400">
                <a:sym typeface="Math1" pitchFamily="2" charset="2"/>
              </a:rPr>
              <a:t>: Show that </a:t>
            </a:r>
            <a:r>
              <a:rPr lang="en-US" sz="2400" i="1">
                <a:sym typeface="Math1" pitchFamily="2" charset="2"/>
              </a:rPr>
              <a:t>m</a:t>
            </a:r>
            <a:r>
              <a:rPr lang="en-US" sz="2400">
                <a:sym typeface="Math1" pitchFamily="2" charset="2"/>
              </a:rPr>
              <a:t> points can be shattered</a:t>
            </a:r>
          </a:p>
          <a:p>
            <a:pPr>
              <a:buFontTx/>
              <a:buNone/>
            </a:pPr>
            <a:r>
              <a:rPr lang="en-US" sz="2400">
                <a:sym typeface="Math1" pitchFamily="2" charset="2"/>
              </a:rPr>
              <a:t>Define m input points thus:</a:t>
            </a:r>
          </a:p>
          <a:p>
            <a:pPr marL="625475" lvl="1" indent="0">
              <a:buFontTx/>
              <a:buNone/>
            </a:pPr>
            <a:endParaRPr lang="en-US" sz="1800" i="1">
              <a:sym typeface="Math1" pitchFamily="2" charset="2"/>
            </a:endParaRPr>
          </a:p>
          <a:p>
            <a:pPr marL="625475" lvl="1" indent="0">
              <a:buFontTx/>
              <a:buNone/>
            </a:pPr>
            <a:r>
              <a:rPr lang="en-US" sz="1800" b="1" i="1">
                <a:sym typeface="Math1" pitchFamily="2" charset="2"/>
              </a:rPr>
              <a:t>x</a:t>
            </a:r>
            <a:r>
              <a:rPr lang="en-US" sz="1800" i="1" baseline="-25000">
                <a:sym typeface="Math1" pitchFamily="2" charset="2"/>
              </a:rPr>
              <a:t>1</a:t>
            </a:r>
            <a:r>
              <a:rPr lang="en-US" sz="1800" i="1">
                <a:sym typeface="Math1" pitchFamily="2" charset="2"/>
              </a:rPr>
              <a:t> = (1,0,0,…,0)</a:t>
            </a:r>
          </a:p>
          <a:p>
            <a:pPr marL="625475" lvl="1" indent="0">
              <a:buFontTx/>
              <a:buNone/>
            </a:pPr>
            <a:r>
              <a:rPr lang="en-US" sz="1800" b="1" i="1">
                <a:sym typeface="Math1" pitchFamily="2" charset="2"/>
              </a:rPr>
              <a:t>x</a:t>
            </a:r>
            <a:r>
              <a:rPr lang="en-US" sz="1800" i="1" baseline="-25000">
                <a:sym typeface="Math1" pitchFamily="2" charset="2"/>
              </a:rPr>
              <a:t>2</a:t>
            </a:r>
            <a:r>
              <a:rPr lang="en-US" sz="1800" i="1">
                <a:sym typeface="Math1" pitchFamily="2" charset="2"/>
              </a:rPr>
              <a:t> = (0,1,0,…,0)</a:t>
            </a:r>
          </a:p>
          <a:p>
            <a:pPr marL="625475" lvl="1" indent="0">
              <a:buFontTx/>
              <a:buNone/>
            </a:pPr>
            <a:r>
              <a:rPr lang="en-US" sz="1800" i="1">
                <a:sym typeface="Math1" pitchFamily="2" charset="2"/>
              </a:rPr>
              <a:t>:</a:t>
            </a:r>
          </a:p>
          <a:p>
            <a:pPr marL="625475" lvl="1" indent="0">
              <a:buFontTx/>
              <a:buNone/>
            </a:pPr>
            <a:r>
              <a:rPr lang="en-US" sz="1800" b="1" i="1">
                <a:sym typeface="Math1" pitchFamily="2" charset="2"/>
              </a:rPr>
              <a:t>x</a:t>
            </a:r>
            <a:r>
              <a:rPr lang="en-US" sz="1800" i="1" baseline="-25000">
                <a:sym typeface="Math1" pitchFamily="2" charset="2"/>
              </a:rPr>
              <a:t>m</a:t>
            </a:r>
            <a:r>
              <a:rPr lang="en-US" sz="1800" i="1">
                <a:sym typeface="Math1" pitchFamily="2" charset="2"/>
              </a:rPr>
              <a:t> = (0,0,0,…,1)       </a:t>
            </a:r>
            <a:r>
              <a:rPr lang="en-US" sz="1800">
                <a:solidFill>
                  <a:schemeClr val="hlink"/>
                </a:solidFill>
                <a:sym typeface="Math1" pitchFamily="2" charset="2"/>
              </a:rPr>
              <a:t>So</a:t>
            </a:r>
            <a:r>
              <a:rPr lang="en-US" sz="1800" i="1">
                <a:solidFill>
                  <a:schemeClr val="hlink"/>
                </a:solidFill>
                <a:sym typeface="Math1" pitchFamily="2" charset="2"/>
              </a:rPr>
              <a:t> x</a:t>
            </a:r>
            <a:r>
              <a:rPr lang="en-US" sz="1800" i="1" baseline="-25000">
                <a:solidFill>
                  <a:schemeClr val="hlink"/>
                </a:solidFill>
                <a:sym typeface="Math1" pitchFamily="2" charset="2"/>
              </a:rPr>
              <a:t>k</a:t>
            </a:r>
            <a:r>
              <a:rPr lang="en-US" sz="1800" i="1">
                <a:solidFill>
                  <a:schemeClr val="hlink"/>
                </a:solidFill>
                <a:sym typeface="Math1" pitchFamily="2" charset="2"/>
              </a:rPr>
              <a:t>[j] = 1 </a:t>
            </a:r>
            <a:r>
              <a:rPr lang="en-US" sz="1800">
                <a:solidFill>
                  <a:schemeClr val="hlink"/>
                </a:solidFill>
                <a:sym typeface="Math1" pitchFamily="2" charset="2"/>
              </a:rPr>
              <a:t>if</a:t>
            </a:r>
            <a:r>
              <a:rPr lang="en-US" sz="1800" i="1">
                <a:solidFill>
                  <a:schemeClr val="hlink"/>
                </a:solidFill>
                <a:sym typeface="Math1" pitchFamily="2" charset="2"/>
              </a:rPr>
              <a:t> k=j  </a:t>
            </a:r>
            <a:r>
              <a:rPr lang="en-US" sz="1800">
                <a:solidFill>
                  <a:schemeClr val="hlink"/>
                </a:solidFill>
                <a:sym typeface="Math1" pitchFamily="2" charset="2"/>
              </a:rPr>
              <a:t>and</a:t>
            </a:r>
            <a:r>
              <a:rPr lang="en-US" sz="1800" i="1">
                <a:solidFill>
                  <a:schemeClr val="hlink"/>
                </a:solidFill>
                <a:sym typeface="Math1" pitchFamily="2" charset="2"/>
              </a:rPr>
              <a:t> 0 </a:t>
            </a:r>
            <a:r>
              <a:rPr lang="en-US" sz="1800">
                <a:solidFill>
                  <a:schemeClr val="hlink"/>
                </a:solidFill>
                <a:sym typeface="Math1" pitchFamily="2" charset="2"/>
              </a:rPr>
              <a:t>otherwise</a:t>
            </a:r>
          </a:p>
          <a:p>
            <a:pPr marL="625475" lvl="1" indent="0">
              <a:buFontTx/>
              <a:buNone/>
            </a:pPr>
            <a:endParaRPr lang="en-US" sz="1800">
              <a:solidFill>
                <a:schemeClr val="hlink"/>
              </a:solidFill>
              <a:sym typeface="Math1" pitchFamily="2" charset="2"/>
            </a:endParaRPr>
          </a:p>
          <a:p>
            <a:pPr>
              <a:buFontTx/>
              <a:buNone/>
            </a:pPr>
            <a:r>
              <a:rPr lang="en-US" sz="2400">
                <a:sym typeface="Math1" pitchFamily="2" charset="2"/>
              </a:rPr>
              <a:t>Let </a:t>
            </a:r>
            <a:r>
              <a:rPr lang="en-US" sz="2400" i="1">
                <a:sym typeface="Math1" pitchFamily="2" charset="2"/>
              </a:rPr>
              <a:t>y</a:t>
            </a:r>
            <a:r>
              <a:rPr lang="en-US" sz="2400" i="1" baseline="-25000">
                <a:sym typeface="Math1" pitchFamily="2" charset="2"/>
              </a:rPr>
              <a:t>1</a:t>
            </a:r>
            <a:r>
              <a:rPr lang="en-US" sz="2400">
                <a:sym typeface="Math1" pitchFamily="2" charset="2"/>
              </a:rPr>
              <a:t>, </a:t>
            </a:r>
            <a:r>
              <a:rPr lang="en-US" sz="2400" i="1">
                <a:sym typeface="Math1" pitchFamily="2" charset="2"/>
              </a:rPr>
              <a:t>y</a:t>
            </a:r>
            <a:r>
              <a:rPr lang="en-US" sz="2400" i="1" baseline="-25000">
                <a:sym typeface="Math1" pitchFamily="2" charset="2"/>
              </a:rPr>
              <a:t>2</a:t>
            </a:r>
            <a:r>
              <a:rPr lang="en-US" sz="2400">
                <a:sym typeface="Math1" pitchFamily="2" charset="2"/>
              </a:rPr>
              <a:t>,… </a:t>
            </a:r>
            <a:r>
              <a:rPr lang="en-US" sz="2400" i="1">
                <a:sym typeface="Math1" pitchFamily="2" charset="2"/>
              </a:rPr>
              <a:t>y</a:t>
            </a:r>
            <a:r>
              <a:rPr lang="en-US" sz="2400" i="1" baseline="-25000">
                <a:sym typeface="Math1" pitchFamily="2" charset="2"/>
              </a:rPr>
              <a:t>m </a:t>
            </a:r>
            <a:r>
              <a:rPr lang="en-US" sz="2400">
                <a:sym typeface="Math1" pitchFamily="2" charset="2"/>
              </a:rPr>
              <a:t>, be any one of the </a:t>
            </a:r>
            <a:r>
              <a:rPr lang="en-US" sz="2400" i="1">
                <a:sym typeface="Math1" pitchFamily="2" charset="2"/>
              </a:rPr>
              <a:t>2</a:t>
            </a:r>
            <a:r>
              <a:rPr lang="en-US" sz="2400" i="1" baseline="30000">
                <a:sym typeface="Math1" pitchFamily="2" charset="2"/>
              </a:rPr>
              <a:t>m</a:t>
            </a:r>
            <a:r>
              <a:rPr lang="en-US" sz="2400">
                <a:sym typeface="Math1" pitchFamily="2" charset="2"/>
              </a:rPr>
              <a:t> combinations of class labels.</a:t>
            </a:r>
          </a:p>
          <a:p>
            <a:pPr>
              <a:buFontTx/>
              <a:buNone/>
            </a:pPr>
            <a:r>
              <a:rPr lang="en-US" sz="2400">
                <a:sym typeface="Math1" pitchFamily="2" charset="2"/>
              </a:rPr>
              <a:t>Guess how we can define </a:t>
            </a:r>
            <a:r>
              <a:rPr lang="en-US" sz="2400" i="1">
                <a:solidFill>
                  <a:srgbClr val="00CC00"/>
                </a:solidFill>
                <a:sym typeface="Math1" pitchFamily="2" charset="2"/>
              </a:rPr>
              <a:t>w</a:t>
            </a:r>
            <a:r>
              <a:rPr lang="en-US" sz="2400" i="1" baseline="-25000">
                <a:solidFill>
                  <a:srgbClr val="00CC00"/>
                </a:solidFill>
                <a:sym typeface="Math1" pitchFamily="2" charset="2"/>
              </a:rPr>
              <a:t>1</a:t>
            </a:r>
            <a:r>
              <a:rPr lang="en-US" sz="2400">
                <a:solidFill>
                  <a:srgbClr val="00CC00"/>
                </a:solidFill>
                <a:sym typeface="Math1" pitchFamily="2" charset="2"/>
              </a:rPr>
              <a:t>, </a:t>
            </a:r>
            <a:r>
              <a:rPr lang="en-US" sz="2400" i="1">
                <a:solidFill>
                  <a:srgbClr val="00CC00"/>
                </a:solidFill>
                <a:sym typeface="Math1" pitchFamily="2" charset="2"/>
              </a:rPr>
              <a:t>w</a:t>
            </a:r>
            <a:r>
              <a:rPr lang="en-US" sz="2400" i="1" baseline="-25000">
                <a:solidFill>
                  <a:srgbClr val="00CC00"/>
                </a:solidFill>
                <a:sym typeface="Math1" pitchFamily="2" charset="2"/>
              </a:rPr>
              <a:t>2</a:t>
            </a:r>
            <a:r>
              <a:rPr lang="en-US" sz="2400">
                <a:solidFill>
                  <a:srgbClr val="00CC00"/>
                </a:solidFill>
                <a:sym typeface="Math1" pitchFamily="2" charset="2"/>
              </a:rPr>
              <a:t>,… </a:t>
            </a:r>
            <a:r>
              <a:rPr lang="en-US" sz="2400" i="1">
                <a:solidFill>
                  <a:srgbClr val="00CC00"/>
                </a:solidFill>
                <a:sym typeface="Math1" pitchFamily="2" charset="2"/>
              </a:rPr>
              <a:t>w</a:t>
            </a:r>
            <a:r>
              <a:rPr lang="en-US" sz="2400" i="1" baseline="-25000">
                <a:solidFill>
                  <a:srgbClr val="00CC00"/>
                </a:solidFill>
                <a:sym typeface="Math1" pitchFamily="2" charset="2"/>
              </a:rPr>
              <a:t>m</a:t>
            </a:r>
            <a:r>
              <a:rPr lang="en-US" sz="2400" i="1" baseline="-25000">
                <a:sym typeface="Math1" pitchFamily="2" charset="2"/>
              </a:rPr>
              <a:t> </a:t>
            </a:r>
            <a:r>
              <a:rPr lang="en-US" sz="2400">
                <a:sym typeface="Math1" pitchFamily="2" charset="2"/>
              </a:rPr>
              <a:t> and </a:t>
            </a:r>
            <a:r>
              <a:rPr lang="en-US" sz="2400" i="1">
                <a:solidFill>
                  <a:srgbClr val="00CC00"/>
                </a:solidFill>
                <a:sym typeface="Math1" pitchFamily="2" charset="2"/>
              </a:rPr>
              <a:t>b</a:t>
            </a:r>
            <a:r>
              <a:rPr lang="en-US" sz="2400">
                <a:sym typeface="Math1" pitchFamily="2" charset="2"/>
              </a:rPr>
              <a:t> to ensure </a:t>
            </a:r>
            <a:r>
              <a:rPr lang="en-US" sz="2400"/>
              <a:t>sign(</a:t>
            </a:r>
            <a:r>
              <a:rPr lang="en-US" sz="2400" b="1">
                <a:solidFill>
                  <a:srgbClr val="00CC00"/>
                </a:solidFill>
              </a:rPr>
              <a:t>w</a:t>
            </a:r>
            <a:r>
              <a:rPr lang="en-US" sz="2400"/>
              <a:t>. </a:t>
            </a:r>
            <a:r>
              <a:rPr lang="en-US" sz="2400" b="1" i="1">
                <a:sym typeface="Math1" pitchFamily="2" charset="2"/>
              </a:rPr>
              <a:t>x</a:t>
            </a:r>
            <a:r>
              <a:rPr lang="en-US" sz="2400" i="1" baseline="-25000">
                <a:sym typeface="Math1" pitchFamily="2" charset="2"/>
              </a:rPr>
              <a:t>k</a:t>
            </a:r>
            <a:r>
              <a:rPr lang="en-US" sz="2400"/>
              <a:t> + </a:t>
            </a:r>
            <a:r>
              <a:rPr lang="en-US" sz="2400">
                <a:solidFill>
                  <a:srgbClr val="00CC00"/>
                </a:solidFill>
              </a:rPr>
              <a:t>b</a:t>
            </a:r>
            <a:r>
              <a:rPr lang="en-US" sz="2400"/>
              <a:t>) = </a:t>
            </a:r>
            <a:r>
              <a:rPr lang="en-US" sz="2400" i="1">
                <a:sym typeface="Math1" pitchFamily="2" charset="2"/>
              </a:rPr>
              <a:t>y</a:t>
            </a:r>
            <a:r>
              <a:rPr lang="en-US" sz="2400" i="1" baseline="-25000">
                <a:sym typeface="Math1" pitchFamily="2" charset="2"/>
              </a:rPr>
              <a:t>k</a:t>
            </a:r>
            <a:r>
              <a:rPr lang="en-US" sz="2400">
                <a:sym typeface="Math1" pitchFamily="2" charset="2"/>
              </a:rPr>
              <a:t> for all </a:t>
            </a:r>
            <a:r>
              <a:rPr lang="en-US" sz="2400" i="1">
                <a:sym typeface="Math1" pitchFamily="2" charset="2"/>
              </a:rPr>
              <a:t>k </a:t>
            </a:r>
            <a:r>
              <a:rPr lang="en-US" sz="2400">
                <a:sym typeface="Math1" pitchFamily="2" charset="2"/>
              </a:rPr>
              <a:t>? </a:t>
            </a:r>
            <a:r>
              <a:rPr lang="en-US" sz="1800">
                <a:solidFill>
                  <a:schemeClr val="hlink"/>
                </a:solidFill>
                <a:sym typeface="Math1" pitchFamily="2" charset="2"/>
              </a:rPr>
              <a:t>Note:</a:t>
            </a:r>
            <a:r>
              <a:rPr lang="en-US" sz="2400">
                <a:sym typeface="Math1" pitchFamily="2" charset="2"/>
              </a:rPr>
              <a:t> </a:t>
            </a:r>
          </a:p>
          <a:p>
            <a:pPr>
              <a:buFontTx/>
              <a:buNone/>
            </a:pPr>
            <a:r>
              <a:rPr lang="en-US" sz="2400">
                <a:sym typeface="Math1" pitchFamily="2" charset="2"/>
              </a:rPr>
              <a:t>Answer: </a:t>
            </a:r>
            <a:r>
              <a:rPr lang="en-US" sz="2400">
                <a:solidFill>
                  <a:srgbClr val="00CC00"/>
                </a:solidFill>
                <a:sym typeface="Math1" pitchFamily="2" charset="2"/>
              </a:rPr>
              <a:t>b=0</a:t>
            </a:r>
            <a:r>
              <a:rPr lang="en-US" sz="2400">
                <a:sym typeface="Math1" pitchFamily="2" charset="2"/>
              </a:rPr>
              <a:t> and </a:t>
            </a:r>
            <a:r>
              <a:rPr lang="en-US" sz="2400" i="1">
                <a:solidFill>
                  <a:srgbClr val="00CC00"/>
                </a:solidFill>
                <a:sym typeface="Math1" pitchFamily="2" charset="2"/>
              </a:rPr>
              <a:t>w</a:t>
            </a:r>
            <a:r>
              <a:rPr lang="en-US" sz="2400" i="1" baseline="-25000">
                <a:solidFill>
                  <a:srgbClr val="00CC00"/>
                </a:solidFill>
                <a:sym typeface="Math1" pitchFamily="2" charset="2"/>
              </a:rPr>
              <a:t>k </a:t>
            </a:r>
            <a:r>
              <a:rPr lang="en-US" sz="2400">
                <a:solidFill>
                  <a:srgbClr val="00CC00"/>
                </a:solidFill>
              </a:rPr>
              <a:t>= </a:t>
            </a:r>
            <a:r>
              <a:rPr lang="en-US" sz="2400" i="1">
                <a:solidFill>
                  <a:srgbClr val="00CC00"/>
                </a:solidFill>
                <a:sym typeface="Math1" pitchFamily="2" charset="2"/>
              </a:rPr>
              <a:t>y</a:t>
            </a:r>
            <a:r>
              <a:rPr lang="en-US" sz="2400" i="1" baseline="-25000">
                <a:solidFill>
                  <a:srgbClr val="00CC00"/>
                </a:solidFill>
                <a:sym typeface="Math1" pitchFamily="2" charset="2"/>
              </a:rPr>
              <a:t>k</a:t>
            </a:r>
            <a:r>
              <a:rPr lang="en-US" sz="2400">
                <a:sym typeface="Math1" pitchFamily="2" charset="2"/>
              </a:rPr>
              <a:t> for all </a:t>
            </a:r>
            <a:r>
              <a:rPr lang="en-US" sz="2400" i="1">
                <a:sym typeface="Math1" pitchFamily="2" charset="2"/>
              </a:rPr>
              <a:t>k.</a:t>
            </a:r>
            <a:endParaRPr lang="en-US" sz="2000" i="1"/>
          </a:p>
        </p:txBody>
      </p:sp>
      <p:graphicFrame>
        <p:nvGraphicFramePr>
          <p:cNvPr id="630788" name="Object 4"/>
          <p:cNvGraphicFramePr>
            <a:graphicFrameLocks noChangeAspect="1"/>
          </p:cNvGraphicFramePr>
          <p:nvPr/>
        </p:nvGraphicFramePr>
        <p:xfrm>
          <a:off x="5421313" y="5802313"/>
          <a:ext cx="3541712" cy="715962"/>
        </p:xfrm>
        <a:graphic>
          <a:graphicData uri="http://schemas.openxmlformats.org/presentationml/2006/ole">
            <p:oleObj spid="_x0000_s630788" name="Equation" r:id="rId3" imgW="2387520" imgH="482400" progId="Equation.3">
              <p:embed/>
            </p:oleObj>
          </a:graphicData>
        </a:graphic>
      </p:graphicFrame>
      <p:sp>
        <p:nvSpPr>
          <p:cNvPr id="630789" name="Rectangle 5"/>
          <p:cNvSpPr>
            <a:spLocks noChangeArrowheads="1"/>
          </p:cNvSpPr>
          <p:nvPr/>
        </p:nvSpPr>
        <p:spPr bwMode="auto">
          <a:xfrm>
            <a:off x="198438" y="6056313"/>
            <a:ext cx="4883150" cy="439737"/>
          </a:xfrm>
          <a:prstGeom prst="rect">
            <a:avLst/>
          </a:prstGeom>
          <a:noFill/>
          <a:ln w="28575">
            <a:solidFill>
              <a:schemeClr val="hlink"/>
            </a:solidFill>
            <a:miter lim="800000"/>
            <a:headEnd/>
            <a:tailEnd/>
          </a:ln>
          <a:effectLst/>
        </p:spPr>
        <p:txBody>
          <a:bodyPr wrap="none" anchor="ctr">
            <a:spAutoFit/>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ooter Placeholder 3"/>
          <p:cNvSpPr>
            <a:spLocks noGrp="1"/>
          </p:cNvSpPr>
          <p:nvPr>
            <p:ph type="ftr" sz="quarter" idx="10"/>
          </p:nvPr>
        </p:nvSpPr>
        <p:spPr/>
        <p:txBody>
          <a:bodyPr/>
          <a:lstStyle/>
          <a:p>
            <a:r>
              <a:rPr lang="en-US"/>
              <a:t>Copyright © 2001, Andrew W. Moore</a:t>
            </a:r>
          </a:p>
        </p:txBody>
      </p:sp>
      <p:sp>
        <p:nvSpPr>
          <p:cNvPr id="592898" name="Rectangle 2"/>
          <p:cNvSpPr>
            <a:spLocks noGrp="1" noChangeArrowheads="1"/>
          </p:cNvSpPr>
          <p:nvPr>
            <p:ph type="title"/>
          </p:nvPr>
        </p:nvSpPr>
        <p:spPr>
          <a:xfrm>
            <a:off x="152400" y="304800"/>
            <a:ext cx="3276600" cy="685800"/>
          </a:xfrm>
        </p:spPr>
        <p:txBody>
          <a:bodyPr/>
          <a:lstStyle/>
          <a:p>
            <a:r>
              <a:rPr lang="en-US"/>
              <a:t> Examples</a:t>
            </a:r>
          </a:p>
        </p:txBody>
      </p:sp>
      <p:sp>
        <p:nvSpPr>
          <p:cNvPr id="592900" name="Rectangle 4"/>
          <p:cNvSpPr>
            <a:spLocks noChangeArrowheads="1"/>
          </p:cNvSpPr>
          <p:nvPr/>
        </p:nvSpPr>
        <p:spPr bwMode="auto">
          <a:xfrm>
            <a:off x="5334000" y="776288"/>
            <a:ext cx="1600200" cy="654050"/>
          </a:xfrm>
          <a:prstGeom prst="rect">
            <a:avLst/>
          </a:prstGeom>
          <a:solidFill>
            <a:srgbClr val="FFCCFF"/>
          </a:solidFill>
          <a:ln w="12700">
            <a:solidFill>
              <a:schemeClr val="tx1"/>
            </a:solidFill>
            <a:miter lim="800000"/>
            <a:headEnd/>
            <a:tailEnd/>
          </a:ln>
          <a:effectLst/>
        </p:spPr>
        <p:txBody>
          <a:bodyPr anchor="ctr">
            <a:spAutoFit/>
          </a:bodyPr>
          <a:lstStyle/>
          <a:p>
            <a:pPr algn="ctr"/>
            <a:r>
              <a:rPr lang="en-US" sz="3600" i="1"/>
              <a:t>f </a:t>
            </a:r>
            <a:r>
              <a:rPr lang="en-US"/>
              <a:t>        </a:t>
            </a:r>
          </a:p>
        </p:txBody>
      </p:sp>
      <p:sp>
        <p:nvSpPr>
          <p:cNvPr id="592901" name="Line 5"/>
          <p:cNvSpPr>
            <a:spLocks noChangeShapeType="1"/>
          </p:cNvSpPr>
          <p:nvPr/>
        </p:nvSpPr>
        <p:spPr bwMode="auto">
          <a:xfrm>
            <a:off x="3962400" y="1066800"/>
            <a:ext cx="1371600" cy="0"/>
          </a:xfrm>
          <a:prstGeom prst="line">
            <a:avLst/>
          </a:prstGeom>
          <a:noFill/>
          <a:ln w="12700">
            <a:solidFill>
              <a:schemeClr val="tx1"/>
            </a:solidFill>
            <a:round/>
            <a:headEnd/>
            <a:tailEnd type="triangle" w="med" len="med"/>
          </a:ln>
          <a:effectLst/>
        </p:spPr>
        <p:txBody>
          <a:bodyPr wrap="none" anchor="ctr">
            <a:spAutoFit/>
          </a:bodyPr>
          <a:lstStyle/>
          <a:p>
            <a:endParaRPr lang="en-US"/>
          </a:p>
        </p:txBody>
      </p:sp>
      <p:sp>
        <p:nvSpPr>
          <p:cNvPr id="592902" name="Text Box 6"/>
          <p:cNvSpPr txBox="1">
            <a:spLocks noChangeArrowheads="1"/>
          </p:cNvSpPr>
          <p:nvPr/>
        </p:nvSpPr>
        <p:spPr bwMode="auto">
          <a:xfrm>
            <a:off x="3505200" y="762000"/>
            <a:ext cx="609600" cy="519113"/>
          </a:xfrm>
          <a:prstGeom prst="rect">
            <a:avLst/>
          </a:prstGeom>
          <a:noFill/>
          <a:ln w="12700">
            <a:noFill/>
            <a:miter lim="800000"/>
            <a:headEnd/>
            <a:tailEnd/>
          </a:ln>
          <a:effectLst/>
        </p:spPr>
        <p:txBody>
          <a:bodyPr>
            <a:spAutoFit/>
          </a:bodyPr>
          <a:lstStyle/>
          <a:p>
            <a:pPr algn="ctr"/>
            <a:r>
              <a:rPr lang="en-US" sz="2800" b="1" i="1"/>
              <a:t>x</a:t>
            </a:r>
          </a:p>
        </p:txBody>
      </p:sp>
      <p:sp>
        <p:nvSpPr>
          <p:cNvPr id="592903" name="Line 7"/>
          <p:cNvSpPr>
            <a:spLocks noChangeShapeType="1"/>
          </p:cNvSpPr>
          <p:nvPr/>
        </p:nvSpPr>
        <p:spPr bwMode="auto">
          <a:xfrm>
            <a:off x="6019800" y="381000"/>
            <a:ext cx="0" cy="381000"/>
          </a:xfrm>
          <a:prstGeom prst="line">
            <a:avLst/>
          </a:prstGeom>
          <a:noFill/>
          <a:ln w="12700">
            <a:solidFill>
              <a:schemeClr val="tx1"/>
            </a:solidFill>
            <a:round/>
            <a:headEnd/>
            <a:tailEnd type="triangle" w="med" len="med"/>
          </a:ln>
          <a:effectLst/>
        </p:spPr>
        <p:txBody>
          <a:bodyPr wrap="none" anchor="ctr">
            <a:spAutoFit/>
          </a:bodyPr>
          <a:lstStyle/>
          <a:p>
            <a:endParaRPr lang="en-US"/>
          </a:p>
        </p:txBody>
      </p:sp>
      <p:sp>
        <p:nvSpPr>
          <p:cNvPr id="592904" name="Text Box 8"/>
          <p:cNvSpPr txBox="1">
            <a:spLocks noChangeArrowheads="1"/>
          </p:cNvSpPr>
          <p:nvPr/>
        </p:nvSpPr>
        <p:spPr bwMode="auto">
          <a:xfrm>
            <a:off x="5791200" y="0"/>
            <a:ext cx="381000" cy="579438"/>
          </a:xfrm>
          <a:prstGeom prst="rect">
            <a:avLst/>
          </a:prstGeom>
          <a:noFill/>
          <a:ln w="12700">
            <a:noFill/>
            <a:miter lim="800000"/>
            <a:headEnd/>
            <a:tailEnd/>
          </a:ln>
          <a:effectLst/>
        </p:spPr>
        <p:txBody>
          <a:bodyPr>
            <a:spAutoFit/>
          </a:bodyPr>
          <a:lstStyle/>
          <a:p>
            <a:pPr algn="ctr"/>
            <a:r>
              <a:rPr lang="en-US" sz="3200">
                <a:solidFill>
                  <a:srgbClr val="00CC00"/>
                </a:solidFill>
                <a:latin typeface="Symbol" pitchFamily="18" charset="2"/>
              </a:rPr>
              <a:t>a</a:t>
            </a:r>
          </a:p>
        </p:txBody>
      </p:sp>
      <p:sp>
        <p:nvSpPr>
          <p:cNvPr id="592905" name="Line 9"/>
          <p:cNvSpPr>
            <a:spLocks noChangeShapeType="1"/>
          </p:cNvSpPr>
          <p:nvPr/>
        </p:nvSpPr>
        <p:spPr bwMode="auto">
          <a:xfrm>
            <a:off x="6934200" y="1066800"/>
            <a:ext cx="1371600" cy="0"/>
          </a:xfrm>
          <a:prstGeom prst="line">
            <a:avLst/>
          </a:prstGeom>
          <a:noFill/>
          <a:ln w="12700">
            <a:solidFill>
              <a:schemeClr val="tx1"/>
            </a:solidFill>
            <a:round/>
            <a:headEnd/>
            <a:tailEnd type="triangle" w="med" len="med"/>
          </a:ln>
          <a:effectLst/>
        </p:spPr>
        <p:txBody>
          <a:bodyPr wrap="none" anchor="ctr">
            <a:spAutoFit/>
          </a:bodyPr>
          <a:lstStyle/>
          <a:p>
            <a:endParaRPr lang="en-US"/>
          </a:p>
        </p:txBody>
      </p:sp>
      <p:sp>
        <p:nvSpPr>
          <p:cNvPr id="592906" name="Text Box 10"/>
          <p:cNvSpPr txBox="1">
            <a:spLocks noChangeArrowheads="1"/>
          </p:cNvSpPr>
          <p:nvPr/>
        </p:nvSpPr>
        <p:spPr bwMode="auto">
          <a:xfrm>
            <a:off x="8305800" y="838200"/>
            <a:ext cx="838200" cy="579438"/>
          </a:xfrm>
          <a:prstGeom prst="rect">
            <a:avLst/>
          </a:prstGeom>
          <a:noFill/>
          <a:ln w="12700">
            <a:noFill/>
            <a:miter lim="800000"/>
            <a:headEnd/>
            <a:tailEnd/>
          </a:ln>
          <a:effectLst/>
        </p:spPr>
        <p:txBody>
          <a:bodyPr>
            <a:spAutoFit/>
          </a:bodyPr>
          <a:lstStyle/>
          <a:p>
            <a:pPr>
              <a:spcBef>
                <a:spcPct val="20000"/>
              </a:spcBef>
            </a:pPr>
            <a:r>
              <a:rPr lang="en-US" sz="3200"/>
              <a:t>y</a:t>
            </a:r>
            <a:r>
              <a:rPr lang="en-US" sz="3200" baseline="30000"/>
              <a:t>est</a:t>
            </a:r>
          </a:p>
        </p:txBody>
      </p:sp>
      <p:sp>
        <p:nvSpPr>
          <p:cNvPr id="592909" name="Line 13"/>
          <p:cNvSpPr>
            <a:spLocks noChangeShapeType="1"/>
          </p:cNvSpPr>
          <p:nvPr/>
        </p:nvSpPr>
        <p:spPr bwMode="auto">
          <a:xfrm>
            <a:off x="4114800" y="2057400"/>
            <a:ext cx="0" cy="3505200"/>
          </a:xfrm>
          <a:prstGeom prst="line">
            <a:avLst/>
          </a:prstGeom>
          <a:noFill/>
          <a:ln w="38100">
            <a:solidFill>
              <a:schemeClr val="hlink"/>
            </a:solidFill>
            <a:round/>
            <a:headEnd/>
            <a:tailEnd/>
          </a:ln>
          <a:effectLst/>
        </p:spPr>
        <p:txBody>
          <a:bodyPr wrap="none" anchor="ctr">
            <a:spAutoFit/>
          </a:bodyPr>
          <a:lstStyle/>
          <a:p>
            <a:endParaRPr lang="en-US"/>
          </a:p>
        </p:txBody>
      </p:sp>
      <p:sp>
        <p:nvSpPr>
          <p:cNvPr id="592910" name="Line 14"/>
          <p:cNvSpPr>
            <a:spLocks noChangeShapeType="1"/>
          </p:cNvSpPr>
          <p:nvPr/>
        </p:nvSpPr>
        <p:spPr bwMode="auto">
          <a:xfrm>
            <a:off x="1676400" y="3810000"/>
            <a:ext cx="4953000" cy="0"/>
          </a:xfrm>
          <a:prstGeom prst="line">
            <a:avLst/>
          </a:prstGeom>
          <a:noFill/>
          <a:ln w="38100">
            <a:solidFill>
              <a:schemeClr val="hlink"/>
            </a:solidFill>
            <a:round/>
            <a:headEnd/>
            <a:tailEnd/>
          </a:ln>
          <a:effectLst/>
        </p:spPr>
        <p:txBody>
          <a:bodyPr wrap="none" anchor="ctr">
            <a:spAutoFit/>
          </a:bodyPr>
          <a:lstStyle/>
          <a:p>
            <a:endParaRPr lang="en-US"/>
          </a:p>
        </p:txBody>
      </p:sp>
      <p:sp>
        <p:nvSpPr>
          <p:cNvPr id="592912" name="Oval 16"/>
          <p:cNvSpPr>
            <a:spLocks noChangeAspect="1" noChangeArrowheads="1"/>
          </p:cNvSpPr>
          <p:nvPr/>
        </p:nvSpPr>
        <p:spPr bwMode="auto">
          <a:xfrm>
            <a:off x="3308350" y="4217988"/>
            <a:ext cx="60325" cy="508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13" name="Oval 17"/>
          <p:cNvSpPr>
            <a:spLocks noChangeAspect="1" noChangeArrowheads="1"/>
          </p:cNvSpPr>
          <p:nvPr/>
        </p:nvSpPr>
        <p:spPr bwMode="auto">
          <a:xfrm>
            <a:off x="5761038" y="3657600"/>
            <a:ext cx="60325"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14" name="Oval 18"/>
          <p:cNvSpPr>
            <a:spLocks noChangeAspect="1" noChangeArrowheads="1"/>
          </p:cNvSpPr>
          <p:nvPr/>
        </p:nvSpPr>
        <p:spPr bwMode="auto">
          <a:xfrm>
            <a:off x="3829050" y="3881438"/>
            <a:ext cx="60325"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2915" name="Oval 19"/>
          <p:cNvSpPr>
            <a:spLocks noChangeAspect="1" noChangeArrowheads="1"/>
          </p:cNvSpPr>
          <p:nvPr/>
        </p:nvSpPr>
        <p:spPr bwMode="auto">
          <a:xfrm>
            <a:off x="3717925" y="5032375"/>
            <a:ext cx="60325"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16" name="Oval 20"/>
          <p:cNvSpPr>
            <a:spLocks noChangeAspect="1" noChangeArrowheads="1"/>
          </p:cNvSpPr>
          <p:nvPr/>
        </p:nvSpPr>
        <p:spPr bwMode="auto">
          <a:xfrm>
            <a:off x="4606925" y="4710113"/>
            <a:ext cx="60325"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17" name="Oval 21"/>
          <p:cNvSpPr>
            <a:spLocks noChangeAspect="1" noChangeArrowheads="1"/>
          </p:cNvSpPr>
          <p:nvPr/>
        </p:nvSpPr>
        <p:spPr bwMode="auto">
          <a:xfrm>
            <a:off x="2486025" y="3903663"/>
            <a:ext cx="60325"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18" name="Oval 22"/>
          <p:cNvSpPr>
            <a:spLocks noChangeAspect="1" noChangeArrowheads="1"/>
          </p:cNvSpPr>
          <p:nvPr/>
        </p:nvSpPr>
        <p:spPr bwMode="auto">
          <a:xfrm>
            <a:off x="4340225" y="2814638"/>
            <a:ext cx="60325"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19" name="Oval 23"/>
          <p:cNvSpPr>
            <a:spLocks noChangeAspect="1" noChangeArrowheads="1"/>
          </p:cNvSpPr>
          <p:nvPr/>
        </p:nvSpPr>
        <p:spPr bwMode="auto">
          <a:xfrm>
            <a:off x="4403725" y="3635375"/>
            <a:ext cx="60325"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2920" name="Oval 24"/>
          <p:cNvSpPr>
            <a:spLocks noChangeAspect="1" noChangeArrowheads="1"/>
          </p:cNvSpPr>
          <p:nvPr/>
        </p:nvSpPr>
        <p:spPr bwMode="auto">
          <a:xfrm>
            <a:off x="3409950" y="2663825"/>
            <a:ext cx="60325" cy="508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21" name="Oval 25"/>
          <p:cNvSpPr>
            <a:spLocks noChangeAspect="1" noChangeArrowheads="1"/>
          </p:cNvSpPr>
          <p:nvPr/>
        </p:nvSpPr>
        <p:spPr bwMode="auto">
          <a:xfrm>
            <a:off x="2617788" y="4984750"/>
            <a:ext cx="53975"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22" name="Oval 26"/>
          <p:cNvSpPr>
            <a:spLocks noChangeAspect="1" noChangeArrowheads="1"/>
          </p:cNvSpPr>
          <p:nvPr/>
        </p:nvSpPr>
        <p:spPr bwMode="auto">
          <a:xfrm>
            <a:off x="2871788" y="3243263"/>
            <a:ext cx="60325" cy="58737"/>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23" name="Oval 27"/>
          <p:cNvSpPr>
            <a:spLocks noChangeAspect="1" noChangeArrowheads="1"/>
          </p:cNvSpPr>
          <p:nvPr/>
        </p:nvSpPr>
        <p:spPr bwMode="auto">
          <a:xfrm>
            <a:off x="5105400" y="4114800"/>
            <a:ext cx="60325" cy="508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24" name="Oval 28"/>
          <p:cNvSpPr>
            <a:spLocks noChangeAspect="1" noChangeArrowheads="1"/>
          </p:cNvSpPr>
          <p:nvPr/>
        </p:nvSpPr>
        <p:spPr bwMode="auto">
          <a:xfrm>
            <a:off x="5019675" y="2895600"/>
            <a:ext cx="60325"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25" name="Oval 29"/>
          <p:cNvSpPr>
            <a:spLocks noChangeAspect="1" noChangeArrowheads="1"/>
          </p:cNvSpPr>
          <p:nvPr/>
        </p:nvSpPr>
        <p:spPr bwMode="auto">
          <a:xfrm rot="-1118274">
            <a:off x="3887788" y="4443413"/>
            <a:ext cx="53975"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26" name="Oval 30"/>
          <p:cNvSpPr>
            <a:spLocks noChangeAspect="1" noChangeArrowheads="1"/>
          </p:cNvSpPr>
          <p:nvPr/>
        </p:nvSpPr>
        <p:spPr bwMode="auto">
          <a:xfrm rot="-1118274">
            <a:off x="6003925" y="3228975"/>
            <a:ext cx="60325" cy="508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27" name="Oval 31"/>
          <p:cNvSpPr>
            <a:spLocks noChangeAspect="1" noChangeArrowheads="1"/>
          </p:cNvSpPr>
          <p:nvPr/>
        </p:nvSpPr>
        <p:spPr bwMode="auto">
          <a:xfrm rot="-1118274">
            <a:off x="4254500" y="3976688"/>
            <a:ext cx="60325"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2928" name="Oval 32"/>
          <p:cNvSpPr>
            <a:spLocks noChangeAspect="1" noChangeArrowheads="1"/>
          </p:cNvSpPr>
          <p:nvPr/>
        </p:nvSpPr>
        <p:spPr bwMode="auto">
          <a:xfrm rot="-1118274">
            <a:off x="4572000" y="5099050"/>
            <a:ext cx="60325"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29" name="Oval 33"/>
          <p:cNvSpPr>
            <a:spLocks noChangeAspect="1" noChangeArrowheads="1"/>
          </p:cNvSpPr>
          <p:nvPr/>
        </p:nvSpPr>
        <p:spPr bwMode="auto">
          <a:xfrm rot="-1118274">
            <a:off x="5295900" y="4545013"/>
            <a:ext cx="60325" cy="508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30" name="Oval 34"/>
          <p:cNvSpPr>
            <a:spLocks noChangeAspect="1" noChangeArrowheads="1"/>
          </p:cNvSpPr>
          <p:nvPr/>
        </p:nvSpPr>
        <p:spPr bwMode="auto">
          <a:xfrm rot="-1118274">
            <a:off x="2992438" y="4368800"/>
            <a:ext cx="60325" cy="508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31" name="Oval 35"/>
          <p:cNvSpPr>
            <a:spLocks noChangeAspect="1" noChangeArrowheads="1"/>
          </p:cNvSpPr>
          <p:nvPr/>
        </p:nvSpPr>
        <p:spPr bwMode="auto">
          <a:xfrm rot="-1118274">
            <a:off x="4348163" y="2827338"/>
            <a:ext cx="53975"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32" name="Oval 36"/>
          <p:cNvSpPr>
            <a:spLocks noChangeAspect="1" noChangeArrowheads="1"/>
          </p:cNvSpPr>
          <p:nvPr/>
        </p:nvSpPr>
        <p:spPr bwMode="auto">
          <a:xfrm rot="-1118274">
            <a:off x="4711700" y="3584575"/>
            <a:ext cx="60325"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2933" name="Oval 37"/>
          <p:cNvSpPr>
            <a:spLocks noChangeAspect="1" noChangeArrowheads="1"/>
          </p:cNvSpPr>
          <p:nvPr/>
        </p:nvSpPr>
        <p:spPr bwMode="auto">
          <a:xfrm rot="-1118274">
            <a:off x="3411538" y="2940050"/>
            <a:ext cx="60325"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34" name="Oval 38"/>
          <p:cNvSpPr>
            <a:spLocks noChangeAspect="1" noChangeArrowheads="1"/>
          </p:cNvSpPr>
          <p:nvPr/>
        </p:nvSpPr>
        <p:spPr bwMode="auto">
          <a:xfrm rot="-1118274">
            <a:off x="3513138" y="5359400"/>
            <a:ext cx="60325"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35" name="Oval 39"/>
          <p:cNvSpPr>
            <a:spLocks noChangeAspect="1" noChangeArrowheads="1"/>
          </p:cNvSpPr>
          <p:nvPr/>
        </p:nvSpPr>
        <p:spPr bwMode="auto">
          <a:xfrm rot="-1118274">
            <a:off x="3114675" y="3640138"/>
            <a:ext cx="60325"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36" name="Oval 40"/>
          <p:cNvSpPr>
            <a:spLocks noChangeAspect="1" noChangeArrowheads="1"/>
          </p:cNvSpPr>
          <p:nvPr/>
        </p:nvSpPr>
        <p:spPr bwMode="auto">
          <a:xfrm rot="-1118274">
            <a:off x="5548313" y="3849688"/>
            <a:ext cx="53975"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37" name="Oval 41"/>
          <p:cNvSpPr>
            <a:spLocks noChangeAspect="1" noChangeArrowheads="1"/>
          </p:cNvSpPr>
          <p:nvPr/>
        </p:nvSpPr>
        <p:spPr bwMode="auto">
          <a:xfrm rot="-1118274">
            <a:off x="5019675" y="2713038"/>
            <a:ext cx="60325"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38" name="Oval 42"/>
          <p:cNvSpPr>
            <a:spLocks noChangeAspect="1" noChangeArrowheads="1"/>
          </p:cNvSpPr>
          <p:nvPr/>
        </p:nvSpPr>
        <p:spPr bwMode="auto">
          <a:xfrm rot="5895381">
            <a:off x="3867150" y="3057525"/>
            <a:ext cx="47625" cy="5397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39" name="Oval 43"/>
          <p:cNvSpPr>
            <a:spLocks noChangeAspect="1" noChangeArrowheads="1"/>
          </p:cNvSpPr>
          <p:nvPr/>
        </p:nvSpPr>
        <p:spPr bwMode="auto">
          <a:xfrm rot="5895381">
            <a:off x="4136231" y="5242719"/>
            <a:ext cx="55563" cy="603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40" name="Oval 44"/>
          <p:cNvSpPr>
            <a:spLocks noChangeAspect="1" noChangeArrowheads="1"/>
          </p:cNvSpPr>
          <p:nvPr/>
        </p:nvSpPr>
        <p:spPr bwMode="auto">
          <a:xfrm rot="5895381">
            <a:off x="4173538" y="3552825"/>
            <a:ext cx="50800" cy="5397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2941" name="Oval 45"/>
          <p:cNvSpPr>
            <a:spLocks noChangeAspect="1" noChangeArrowheads="1"/>
          </p:cNvSpPr>
          <p:nvPr/>
        </p:nvSpPr>
        <p:spPr bwMode="auto">
          <a:xfrm rot="5895381">
            <a:off x="2874963" y="3284538"/>
            <a:ext cx="47625" cy="603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42" name="Oval 46"/>
          <p:cNvSpPr>
            <a:spLocks noChangeAspect="1" noChangeArrowheads="1"/>
          </p:cNvSpPr>
          <p:nvPr/>
        </p:nvSpPr>
        <p:spPr bwMode="auto">
          <a:xfrm rot="5895381">
            <a:off x="3114675" y="4098925"/>
            <a:ext cx="47625" cy="603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43" name="Oval 47"/>
          <p:cNvSpPr>
            <a:spLocks noChangeAspect="1" noChangeArrowheads="1"/>
          </p:cNvSpPr>
          <p:nvPr/>
        </p:nvSpPr>
        <p:spPr bwMode="auto">
          <a:xfrm rot="5895381">
            <a:off x="4343400" y="2393950"/>
            <a:ext cx="47625" cy="5397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44" name="Oval 48"/>
          <p:cNvSpPr>
            <a:spLocks noChangeAspect="1" noChangeArrowheads="1"/>
          </p:cNvSpPr>
          <p:nvPr/>
        </p:nvSpPr>
        <p:spPr bwMode="auto">
          <a:xfrm rot="5895381">
            <a:off x="5304632" y="4144169"/>
            <a:ext cx="58737" cy="603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45" name="Oval 49"/>
          <p:cNvSpPr>
            <a:spLocks noChangeAspect="1" noChangeArrowheads="1"/>
          </p:cNvSpPr>
          <p:nvPr/>
        </p:nvSpPr>
        <p:spPr bwMode="auto">
          <a:xfrm rot="5895381">
            <a:off x="4370388" y="4079875"/>
            <a:ext cx="47625" cy="5397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2946" name="Oval 50"/>
          <p:cNvSpPr>
            <a:spLocks noChangeAspect="1" noChangeArrowheads="1"/>
          </p:cNvSpPr>
          <p:nvPr/>
        </p:nvSpPr>
        <p:spPr bwMode="auto">
          <a:xfrm rot="5895381">
            <a:off x="5619750" y="3365500"/>
            <a:ext cx="47625" cy="5397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47" name="Oval 51"/>
          <p:cNvSpPr>
            <a:spLocks noChangeAspect="1" noChangeArrowheads="1"/>
          </p:cNvSpPr>
          <p:nvPr/>
        </p:nvSpPr>
        <p:spPr bwMode="auto">
          <a:xfrm rot="5895381">
            <a:off x="3087688" y="2346325"/>
            <a:ext cx="47625" cy="603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48" name="Oval 52"/>
          <p:cNvSpPr>
            <a:spLocks noChangeAspect="1" noChangeArrowheads="1"/>
          </p:cNvSpPr>
          <p:nvPr/>
        </p:nvSpPr>
        <p:spPr bwMode="auto">
          <a:xfrm rot="5895381">
            <a:off x="5033963" y="2819400"/>
            <a:ext cx="47625" cy="5397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49" name="Oval 53"/>
          <p:cNvSpPr>
            <a:spLocks noChangeAspect="1" noChangeArrowheads="1"/>
          </p:cNvSpPr>
          <p:nvPr/>
        </p:nvSpPr>
        <p:spPr bwMode="auto">
          <a:xfrm rot="5895381">
            <a:off x="3724275" y="4614863"/>
            <a:ext cx="47625" cy="5397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50" name="Oval 54"/>
          <p:cNvSpPr>
            <a:spLocks noChangeAspect="1" noChangeArrowheads="1"/>
          </p:cNvSpPr>
          <p:nvPr/>
        </p:nvSpPr>
        <p:spPr bwMode="auto">
          <a:xfrm rot="5895381">
            <a:off x="5117307" y="4718844"/>
            <a:ext cx="58737" cy="5397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51" name="Oval 55"/>
          <p:cNvSpPr>
            <a:spLocks noChangeAspect="1" noChangeArrowheads="1"/>
          </p:cNvSpPr>
          <p:nvPr/>
        </p:nvSpPr>
        <p:spPr bwMode="auto">
          <a:xfrm rot="4777107">
            <a:off x="3498057" y="3534569"/>
            <a:ext cx="58737" cy="603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2952" name="Oval 56"/>
          <p:cNvSpPr>
            <a:spLocks noChangeAspect="1" noChangeArrowheads="1"/>
          </p:cNvSpPr>
          <p:nvPr/>
        </p:nvSpPr>
        <p:spPr bwMode="auto">
          <a:xfrm rot="4777107">
            <a:off x="4579938" y="5532438"/>
            <a:ext cx="47625" cy="5397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53" name="Oval 57"/>
          <p:cNvSpPr>
            <a:spLocks noChangeAspect="1" noChangeArrowheads="1"/>
          </p:cNvSpPr>
          <p:nvPr/>
        </p:nvSpPr>
        <p:spPr bwMode="auto">
          <a:xfrm rot="4777107">
            <a:off x="3981450" y="3919538"/>
            <a:ext cx="47625" cy="5397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2954" name="Oval 58"/>
          <p:cNvSpPr>
            <a:spLocks noChangeAspect="1" noChangeArrowheads="1"/>
          </p:cNvSpPr>
          <p:nvPr/>
        </p:nvSpPr>
        <p:spPr bwMode="auto">
          <a:xfrm rot="4777107">
            <a:off x="2647157" y="4031456"/>
            <a:ext cx="58738" cy="603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55" name="Oval 59"/>
          <p:cNvSpPr>
            <a:spLocks noChangeAspect="1" noChangeArrowheads="1"/>
          </p:cNvSpPr>
          <p:nvPr/>
        </p:nvSpPr>
        <p:spPr bwMode="auto">
          <a:xfrm rot="4777107">
            <a:off x="3178969" y="4737894"/>
            <a:ext cx="58737" cy="5397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56" name="Oval 60"/>
          <p:cNvSpPr>
            <a:spLocks noChangeAspect="1" noChangeArrowheads="1"/>
          </p:cNvSpPr>
          <p:nvPr/>
        </p:nvSpPr>
        <p:spPr bwMode="auto">
          <a:xfrm rot="4777107">
            <a:off x="3713163" y="2776537"/>
            <a:ext cx="50800" cy="5397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57" name="Oval 61"/>
          <p:cNvSpPr>
            <a:spLocks noChangeAspect="1" noChangeArrowheads="1"/>
          </p:cNvSpPr>
          <p:nvPr/>
        </p:nvSpPr>
        <p:spPr bwMode="auto">
          <a:xfrm rot="4777107">
            <a:off x="5275263" y="4160837"/>
            <a:ext cx="50800" cy="603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58" name="Oval 62"/>
          <p:cNvSpPr>
            <a:spLocks noChangeAspect="1" noChangeArrowheads="1"/>
          </p:cNvSpPr>
          <p:nvPr/>
        </p:nvSpPr>
        <p:spPr bwMode="auto">
          <a:xfrm rot="4777107">
            <a:off x="4356101" y="4364037"/>
            <a:ext cx="50800" cy="603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2959" name="Oval 63"/>
          <p:cNvSpPr>
            <a:spLocks noChangeAspect="1" noChangeArrowheads="1"/>
          </p:cNvSpPr>
          <p:nvPr/>
        </p:nvSpPr>
        <p:spPr bwMode="auto">
          <a:xfrm rot="4777107">
            <a:off x="5278438" y="3340100"/>
            <a:ext cx="50800" cy="603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60" name="Oval 64"/>
          <p:cNvSpPr>
            <a:spLocks noChangeAspect="1" noChangeArrowheads="1"/>
          </p:cNvSpPr>
          <p:nvPr/>
        </p:nvSpPr>
        <p:spPr bwMode="auto">
          <a:xfrm rot="4777107">
            <a:off x="2504282" y="3082131"/>
            <a:ext cx="58738" cy="603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61" name="Oval 65"/>
          <p:cNvSpPr>
            <a:spLocks noChangeAspect="1" noChangeArrowheads="1"/>
          </p:cNvSpPr>
          <p:nvPr/>
        </p:nvSpPr>
        <p:spPr bwMode="auto">
          <a:xfrm rot="4777107">
            <a:off x="4525963" y="2984500"/>
            <a:ext cx="47625" cy="5397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62" name="Oval 66"/>
          <p:cNvSpPr>
            <a:spLocks noChangeAspect="1" noChangeArrowheads="1"/>
          </p:cNvSpPr>
          <p:nvPr/>
        </p:nvSpPr>
        <p:spPr bwMode="auto">
          <a:xfrm rot="4777107">
            <a:off x="3937794" y="5049044"/>
            <a:ext cx="55563" cy="603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63" name="Oval 67"/>
          <p:cNvSpPr>
            <a:spLocks noChangeAspect="1" noChangeArrowheads="1"/>
          </p:cNvSpPr>
          <p:nvPr/>
        </p:nvSpPr>
        <p:spPr bwMode="auto">
          <a:xfrm rot="4777107">
            <a:off x="5303838" y="4756150"/>
            <a:ext cx="50800" cy="603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65" name="Text Box 69"/>
          <p:cNvSpPr txBox="1">
            <a:spLocks noChangeArrowheads="1"/>
          </p:cNvSpPr>
          <p:nvPr/>
        </p:nvSpPr>
        <p:spPr bwMode="auto">
          <a:xfrm>
            <a:off x="5486400" y="1676400"/>
            <a:ext cx="3200400" cy="396875"/>
          </a:xfrm>
          <a:prstGeom prst="rect">
            <a:avLst/>
          </a:prstGeom>
          <a:noFill/>
          <a:ln w="12700">
            <a:noFill/>
            <a:miter lim="800000"/>
            <a:headEnd/>
            <a:tailEnd/>
          </a:ln>
          <a:effectLst/>
        </p:spPr>
        <p:txBody>
          <a:bodyPr>
            <a:spAutoFit/>
          </a:bodyPr>
          <a:lstStyle/>
          <a:p>
            <a:pPr algn="ctr"/>
            <a:r>
              <a:rPr lang="en-US"/>
              <a:t>f(x,</a:t>
            </a:r>
            <a:r>
              <a:rPr lang="en-US">
                <a:solidFill>
                  <a:srgbClr val="00CC00"/>
                </a:solidFill>
              </a:rPr>
              <a:t>b</a:t>
            </a:r>
            <a:r>
              <a:rPr lang="en-US"/>
              <a:t>) = sign(x.x – </a:t>
            </a:r>
            <a:r>
              <a:rPr lang="en-US">
                <a:solidFill>
                  <a:srgbClr val="00CC00"/>
                </a:solidFill>
              </a:rPr>
              <a:t>b</a:t>
            </a:r>
            <a:r>
              <a:rPr lang="en-US"/>
              <a:t>)</a:t>
            </a:r>
          </a:p>
        </p:txBody>
      </p:sp>
      <p:sp>
        <p:nvSpPr>
          <p:cNvPr id="592966" name="Oval 70"/>
          <p:cNvSpPr>
            <a:spLocks noChangeArrowheads="1"/>
          </p:cNvSpPr>
          <p:nvPr/>
        </p:nvSpPr>
        <p:spPr bwMode="auto">
          <a:xfrm>
            <a:off x="3352800" y="3048000"/>
            <a:ext cx="1524000" cy="1447800"/>
          </a:xfrm>
          <a:prstGeom prst="ellipse">
            <a:avLst/>
          </a:prstGeom>
          <a:noFill/>
          <a:ln w="12700">
            <a:solidFill>
              <a:schemeClr val="tx1"/>
            </a:solidFill>
            <a:round/>
            <a:headEnd/>
            <a:tailEnd/>
          </a:ln>
          <a:effectLst/>
        </p:spPr>
        <p:txBody>
          <a:bodyPr wrap="none" anchor="ctr">
            <a:spAutoFit/>
          </a:bodyPr>
          <a:lstStyle/>
          <a:p>
            <a:endParaRPr lang="en-US"/>
          </a:p>
        </p:txBody>
      </p:sp>
      <p:sp>
        <p:nvSpPr>
          <p:cNvPr id="592967" name="Text Box 71"/>
          <p:cNvSpPr txBox="1">
            <a:spLocks noChangeArrowheads="1"/>
          </p:cNvSpPr>
          <p:nvPr/>
        </p:nvSpPr>
        <p:spPr bwMode="auto">
          <a:xfrm>
            <a:off x="838200" y="1905000"/>
            <a:ext cx="1905000" cy="854075"/>
          </a:xfrm>
          <a:prstGeom prst="rect">
            <a:avLst/>
          </a:prstGeom>
          <a:noFill/>
          <a:ln w="12700">
            <a:noFill/>
            <a:miter lim="800000"/>
            <a:headEnd/>
            <a:tailEnd/>
          </a:ln>
          <a:effectLst/>
        </p:spPr>
        <p:txBody>
          <a:bodyPr>
            <a:spAutoFit/>
          </a:bodyPr>
          <a:lstStyle/>
          <a:p>
            <a:pPr algn="ctr"/>
            <a:r>
              <a:rPr lang="en-US"/>
              <a:t>denotes +1</a:t>
            </a:r>
          </a:p>
          <a:p>
            <a:pPr algn="ctr"/>
            <a:r>
              <a:rPr lang="en-US"/>
              <a:t>denotes -1</a:t>
            </a:r>
          </a:p>
        </p:txBody>
      </p:sp>
      <p:sp>
        <p:nvSpPr>
          <p:cNvPr id="592968" name="Oval 72"/>
          <p:cNvSpPr>
            <a:spLocks noChangeAspect="1" noChangeArrowheads="1"/>
          </p:cNvSpPr>
          <p:nvPr/>
        </p:nvSpPr>
        <p:spPr bwMode="auto">
          <a:xfrm rot="4777107">
            <a:off x="915194" y="2056606"/>
            <a:ext cx="58738" cy="603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2969" name="Oval 73"/>
          <p:cNvSpPr>
            <a:spLocks noChangeAspect="1" noChangeArrowheads="1"/>
          </p:cNvSpPr>
          <p:nvPr/>
        </p:nvSpPr>
        <p:spPr bwMode="auto">
          <a:xfrm rot="5895381">
            <a:off x="915988" y="2513012"/>
            <a:ext cx="50800" cy="53975"/>
          </a:xfrm>
          <a:prstGeom prst="ellipse">
            <a:avLst/>
          </a:prstGeom>
          <a:solidFill>
            <a:schemeClr val="bg1"/>
          </a:solidFill>
          <a:ln w="9525">
            <a:solidFill>
              <a:schemeClr val="tx1"/>
            </a:solidFill>
            <a:round/>
            <a:headEnd/>
            <a:tailEnd/>
          </a:ln>
          <a:effectLst/>
        </p:spPr>
        <p:txBody>
          <a:bodyPr wrap="none" anchor="ct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2001, Andrew W. Moore</a:t>
            </a:r>
          </a:p>
        </p:txBody>
      </p:sp>
      <p:sp>
        <p:nvSpPr>
          <p:cNvPr id="619522" name="Rectangle 2"/>
          <p:cNvSpPr>
            <a:spLocks noGrp="1" noChangeArrowheads="1"/>
          </p:cNvSpPr>
          <p:nvPr>
            <p:ph type="title"/>
          </p:nvPr>
        </p:nvSpPr>
        <p:spPr/>
        <p:txBody>
          <a:bodyPr/>
          <a:lstStyle/>
          <a:p>
            <a:r>
              <a:rPr lang="en-US" sz="3200"/>
              <a:t>VC dim of linear classifiers in m-dimensions</a:t>
            </a:r>
          </a:p>
        </p:txBody>
      </p:sp>
      <p:sp>
        <p:nvSpPr>
          <p:cNvPr id="619523" name="Rectangle 3"/>
          <p:cNvSpPr>
            <a:spLocks noGrp="1" noChangeArrowheads="1"/>
          </p:cNvSpPr>
          <p:nvPr>
            <p:ph type="body" idx="1"/>
          </p:nvPr>
        </p:nvSpPr>
        <p:spPr>
          <a:xfrm>
            <a:off x="228600" y="762000"/>
            <a:ext cx="8574088" cy="5732463"/>
          </a:xfrm>
        </p:spPr>
        <p:txBody>
          <a:bodyPr/>
          <a:lstStyle/>
          <a:p>
            <a:pPr>
              <a:buFontTx/>
              <a:buNone/>
            </a:pPr>
            <a:r>
              <a:rPr lang="en-US" sz="2400"/>
              <a:t>If input space is m-dimensional and if </a:t>
            </a:r>
            <a:r>
              <a:rPr lang="en-US" sz="2400" b="1"/>
              <a:t>f</a:t>
            </a:r>
            <a:r>
              <a:rPr lang="en-US" sz="2400"/>
              <a:t> is </a:t>
            </a:r>
            <a:r>
              <a:rPr lang="en-US" sz="2400" i="1"/>
              <a:t>sign(</a:t>
            </a:r>
            <a:r>
              <a:rPr lang="en-US" sz="2400" b="1" i="1">
                <a:solidFill>
                  <a:srgbClr val="00CC00"/>
                </a:solidFill>
              </a:rPr>
              <a:t>w</a:t>
            </a:r>
            <a:r>
              <a:rPr lang="en-US" sz="2400" i="1"/>
              <a:t>.</a:t>
            </a:r>
            <a:r>
              <a:rPr lang="en-US" sz="2400" b="1" i="1"/>
              <a:t>x</a:t>
            </a:r>
            <a:r>
              <a:rPr lang="en-US" sz="2400" i="1"/>
              <a:t>-</a:t>
            </a:r>
            <a:r>
              <a:rPr lang="en-US" sz="2400" i="1">
                <a:solidFill>
                  <a:srgbClr val="00CC00"/>
                </a:solidFill>
              </a:rPr>
              <a:t>b</a:t>
            </a:r>
            <a:r>
              <a:rPr lang="en-US" sz="2400" i="1"/>
              <a:t>)</a:t>
            </a:r>
            <a:r>
              <a:rPr lang="en-US" sz="2400"/>
              <a:t>, what is the VC-dimension?</a:t>
            </a:r>
            <a:endParaRPr lang="en-US" sz="2000"/>
          </a:p>
          <a:p>
            <a:r>
              <a:rPr lang="en-US" sz="2400"/>
              <a:t>Now we know that h </a:t>
            </a:r>
            <a:r>
              <a:rPr lang="en-US" sz="2400">
                <a:sym typeface="Math1" pitchFamily="2" charset="2"/>
              </a:rPr>
              <a:t>&gt;= m</a:t>
            </a:r>
          </a:p>
          <a:p>
            <a:r>
              <a:rPr lang="en-US" sz="2400">
                <a:sym typeface="Math1" pitchFamily="2" charset="2"/>
              </a:rPr>
              <a:t>In fact, h=m+1</a:t>
            </a:r>
          </a:p>
          <a:p>
            <a:r>
              <a:rPr lang="en-US" sz="2400">
                <a:sym typeface="Math1" pitchFamily="2" charset="2"/>
              </a:rPr>
              <a:t>Proof that h &gt;= m+1 is easy</a:t>
            </a:r>
          </a:p>
          <a:p>
            <a:r>
              <a:rPr lang="en-US" sz="2400">
                <a:sym typeface="Math1" pitchFamily="2" charset="2"/>
              </a:rPr>
              <a:t>Proof that h &lt; m+2 is moderate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2001, Andrew W. Moore</a:t>
            </a:r>
          </a:p>
        </p:txBody>
      </p:sp>
      <p:sp>
        <p:nvSpPr>
          <p:cNvPr id="620546" name="Rectangle 2"/>
          <p:cNvSpPr>
            <a:spLocks noGrp="1" noChangeArrowheads="1"/>
          </p:cNvSpPr>
          <p:nvPr>
            <p:ph type="title"/>
          </p:nvPr>
        </p:nvSpPr>
        <p:spPr/>
        <p:txBody>
          <a:bodyPr/>
          <a:lstStyle/>
          <a:p>
            <a:r>
              <a:rPr lang="en-US"/>
              <a:t>What does VC-dim measure?</a:t>
            </a:r>
          </a:p>
        </p:txBody>
      </p:sp>
      <p:sp>
        <p:nvSpPr>
          <p:cNvPr id="620547" name="Rectangle 3"/>
          <p:cNvSpPr>
            <a:spLocks noGrp="1" noChangeArrowheads="1"/>
          </p:cNvSpPr>
          <p:nvPr>
            <p:ph type="body" idx="1"/>
          </p:nvPr>
        </p:nvSpPr>
        <p:spPr/>
        <p:txBody>
          <a:bodyPr/>
          <a:lstStyle/>
          <a:p>
            <a:r>
              <a:rPr lang="en-US"/>
              <a:t>Is it the number of parameters?</a:t>
            </a:r>
          </a:p>
          <a:p>
            <a:pPr lvl="4">
              <a:buFontTx/>
              <a:buNone/>
            </a:pPr>
            <a:r>
              <a:rPr lang="en-US" sz="2800"/>
              <a:t>Related but not really the same.</a:t>
            </a:r>
          </a:p>
          <a:p>
            <a:r>
              <a:rPr lang="en-US"/>
              <a:t>I can create a machine with one numeric parameter that really encodes 7 parameters </a:t>
            </a:r>
            <a:r>
              <a:rPr lang="en-US">
                <a:solidFill>
                  <a:srgbClr val="00CC00"/>
                </a:solidFill>
              </a:rPr>
              <a:t>(How?)</a:t>
            </a:r>
          </a:p>
          <a:p>
            <a:r>
              <a:rPr lang="en-US"/>
              <a:t>And I can create a machine with 7 parameters which has a VC-dim of 1 </a:t>
            </a:r>
            <a:r>
              <a:rPr lang="en-US">
                <a:solidFill>
                  <a:srgbClr val="00CC00"/>
                </a:solidFill>
              </a:rPr>
              <a:t>(How?)</a:t>
            </a:r>
          </a:p>
          <a:p>
            <a:r>
              <a:rPr lang="en-US" sz="1600" i="1">
                <a:solidFill>
                  <a:srgbClr val="00CC00"/>
                </a:solidFill>
              </a:rPr>
              <a:t>Andrew’s private opinion: it often is the number of parameters that counts.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Footer Placeholder 3"/>
          <p:cNvSpPr>
            <a:spLocks noGrp="1"/>
          </p:cNvSpPr>
          <p:nvPr>
            <p:ph type="ftr" sz="quarter" idx="10"/>
          </p:nvPr>
        </p:nvSpPr>
        <p:spPr/>
        <p:txBody>
          <a:bodyPr/>
          <a:lstStyle/>
          <a:p>
            <a:r>
              <a:rPr lang="en-US"/>
              <a:t>Copyright © 2001, Andrew W. Moore</a:t>
            </a:r>
          </a:p>
        </p:txBody>
      </p:sp>
      <p:sp>
        <p:nvSpPr>
          <p:cNvPr id="621570" name="Rectangle 2"/>
          <p:cNvSpPr>
            <a:spLocks noGrp="1" noChangeArrowheads="1"/>
          </p:cNvSpPr>
          <p:nvPr>
            <p:ph type="title"/>
          </p:nvPr>
        </p:nvSpPr>
        <p:spPr>
          <a:xfrm>
            <a:off x="228600" y="76200"/>
            <a:ext cx="8534400" cy="533400"/>
          </a:xfrm>
        </p:spPr>
        <p:txBody>
          <a:bodyPr/>
          <a:lstStyle/>
          <a:p>
            <a:r>
              <a:rPr lang="en-US" sz="4000"/>
              <a:t>Structural Risk Minimization</a:t>
            </a:r>
          </a:p>
        </p:txBody>
      </p:sp>
      <p:sp>
        <p:nvSpPr>
          <p:cNvPr id="621571" name="Rectangle 3"/>
          <p:cNvSpPr>
            <a:spLocks noGrp="1" noChangeArrowheads="1"/>
          </p:cNvSpPr>
          <p:nvPr>
            <p:ph type="body" idx="1"/>
          </p:nvPr>
        </p:nvSpPr>
        <p:spPr>
          <a:xfrm>
            <a:off x="228600" y="609600"/>
            <a:ext cx="8574088" cy="1860550"/>
          </a:xfrm>
        </p:spPr>
        <p:txBody>
          <a:bodyPr/>
          <a:lstStyle/>
          <a:p>
            <a:pPr>
              <a:lnSpc>
                <a:spcPct val="110000"/>
              </a:lnSpc>
            </a:pPr>
            <a:r>
              <a:rPr lang="en-US" sz="2000"/>
              <a:t>Let </a:t>
            </a:r>
            <a:r>
              <a:rPr lang="en-US" sz="2000" i="1">
                <a:latin typeface="Symbol" pitchFamily="18" charset="2"/>
              </a:rPr>
              <a:t>f</a:t>
            </a:r>
            <a:r>
              <a:rPr lang="en-US" sz="2000" i="1"/>
              <a:t>(f)</a:t>
            </a:r>
            <a:r>
              <a:rPr lang="en-US" sz="2000"/>
              <a:t> = the set of functions representable by f.</a:t>
            </a:r>
          </a:p>
          <a:p>
            <a:pPr>
              <a:lnSpc>
                <a:spcPct val="110000"/>
              </a:lnSpc>
            </a:pPr>
            <a:r>
              <a:rPr lang="en-US" sz="2000"/>
              <a:t>Suppose </a:t>
            </a:r>
          </a:p>
          <a:p>
            <a:pPr>
              <a:lnSpc>
                <a:spcPct val="110000"/>
              </a:lnSpc>
            </a:pPr>
            <a:r>
              <a:rPr lang="en-US" sz="2000"/>
              <a:t>Then                                                  </a:t>
            </a:r>
            <a:r>
              <a:rPr lang="en-US" sz="2000" i="1">
                <a:solidFill>
                  <a:srgbClr val="00CC00"/>
                </a:solidFill>
              </a:rPr>
              <a:t>(Hey, can you formally prove this?)</a:t>
            </a:r>
          </a:p>
          <a:p>
            <a:pPr>
              <a:lnSpc>
                <a:spcPct val="110000"/>
              </a:lnSpc>
            </a:pPr>
            <a:r>
              <a:rPr lang="en-US" sz="2000"/>
              <a:t>We’re trying to decide which machine to use.</a:t>
            </a:r>
          </a:p>
          <a:p>
            <a:pPr>
              <a:lnSpc>
                <a:spcPct val="110000"/>
              </a:lnSpc>
            </a:pPr>
            <a:r>
              <a:rPr lang="en-US" sz="2000"/>
              <a:t>We train each machine and make a table…</a:t>
            </a:r>
          </a:p>
        </p:txBody>
      </p:sp>
      <p:graphicFrame>
        <p:nvGraphicFramePr>
          <p:cNvPr id="621694" name="Group 126"/>
          <p:cNvGraphicFramePr>
            <a:graphicFrameLocks noGrp="1"/>
          </p:cNvGraphicFramePr>
          <p:nvPr/>
        </p:nvGraphicFramePr>
        <p:xfrm>
          <a:off x="179388" y="3440113"/>
          <a:ext cx="8680450" cy="3078480"/>
        </p:xfrm>
        <a:graphic>
          <a:graphicData uri="http://schemas.openxmlformats.org/drawingml/2006/table">
            <a:tbl>
              <a:tblPr/>
              <a:tblGrid>
                <a:gridCol w="360362"/>
                <a:gridCol w="387350"/>
                <a:gridCol w="1254125"/>
                <a:gridCol w="2640013"/>
                <a:gridCol w="2949575"/>
                <a:gridCol w="1089025"/>
              </a:tblGrid>
              <a:tr h="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b="0" i="0" u="none" strike="noStrike" cap="none" normalizeH="0" baseline="0" smtClean="0">
                          <a:ln>
                            <a:noFill/>
                          </a:ln>
                          <a:solidFill>
                            <a:schemeClr val="tx1"/>
                          </a:solidFill>
                          <a:effectLst/>
                          <a:latin typeface="Arial" charset="0"/>
                        </a:rPr>
                        <a:t>TRAINERR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VC-Conf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Probable upper bound on TESTERR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Choice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4606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1</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2</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sym typeface="Math1" pitchFamily="2" charset="2"/>
                        </a:rPr>
                        <a:t></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1693" name="Object 125"/>
          <p:cNvGraphicFramePr>
            <a:graphicFrameLocks noChangeAspect="1"/>
          </p:cNvGraphicFramePr>
          <p:nvPr/>
        </p:nvGraphicFramePr>
        <p:xfrm>
          <a:off x="165100" y="2551113"/>
          <a:ext cx="7407275" cy="817562"/>
        </p:xfrm>
        <a:graphic>
          <a:graphicData uri="http://schemas.openxmlformats.org/presentationml/2006/ole">
            <p:oleObj spid="_x0000_s621693" name="Equation" r:id="rId3" imgW="4025880" imgH="444240" progId="Equation.3">
              <p:embed/>
            </p:oleObj>
          </a:graphicData>
        </a:graphic>
      </p:graphicFrame>
      <p:sp>
        <p:nvSpPr>
          <p:cNvPr id="621695" name="Freeform 127"/>
          <p:cNvSpPr>
            <a:spLocks/>
          </p:cNvSpPr>
          <p:nvPr/>
        </p:nvSpPr>
        <p:spPr bwMode="auto">
          <a:xfrm>
            <a:off x="4079875" y="2438400"/>
            <a:ext cx="3689350" cy="952500"/>
          </a:xfrm>
          <a:custGeom>
            <a:avLst/>
            <a:gdLst/>
            <a:ahLst/>
            <a:cxnLst>
              <a:cxn ang="0">
                <a:pos x="1022" y="51"/>
              </a:cxn>
              <a:cxn ang="0">
                <a:pos x="1603" y="2"/>
              </a:cxn>
              <a:cxn ang="0">
                <a:pos x="2076" y="24"/>
              </a:cxn>
              <a:cxn ang="0">
                <a:pos x="2158" y="45"/>
              </a:cxn>
              <a:cxn ang="0">
                <a:pos x="2196" y="56"/>
              </a:cxn>
              <a:cxn ang="0">
                <a:pos x="2244" y="105"/>
              </a:cxn>
              <a:cxn ang="0">
                <a:pos x="2272" y="149"/>
              </a:cxn>
              <a:cxn ang="0">
                <a:pos x="2277" y="165"/>
              </a:cxn>
              <a:cxn ang="0">
                <a:pos x="2288" y="181"/>
              </a:cxn>
              <a:cxn ang="0">
                <a:pos x="2304" y="235"/>
              </a:cxn>
              <a:cxn ang="0">
                <a:pos x="2239" y="507"/>
              </a:cxn>
              <a:cxn ang="0">
                <a:pos x="2158" y="540"/>
              </a:cxn>
              <a:cxn ang="0">
                <a:pos x="1391" y="545"/>
              </a:cxn>
              <a:cxn ang="0">
                <a:pos x="1304" y="556"/>
              </a:cxn>
              <a:cxn ang="0">
                <a:pos x="1109" y="600"/>
              </a:cxn>
              <a:cxn ang="0">
                <a:pos x="745" y="583"/>
              </a:cxn>
              <a:cxn ang="0">
                <a:pos x="636" y="567"/>
              </a:cxn>
              <a:cxn ang="0">
                <a:pos x="549" y="556"/>
              </a:cxn>
              <a:cxn ang="0">
                <a:pos x="299" y="562"/>
              </a:cxn>
              <a:cxn ang="0">
                <a:pos x="120" y="594"/>
              </a:cxn>
              <a:cxn ang="0">
                <a:pos x="44" y="567"/>
              </a:cxn>
              <a:cxn ang="0">
                <a:pos x="27" y="447"/>
              </a:cxn>
              <a:cxn ang="0">
                <a:pos x="0" y="333"/>
              </a:cxn>
              <a:cxn ang="0">
                <a:pos x="17" y="219"/>
              </a:cxn>
              <a:cxn ang="0">
                <a:pos x="288" y="83"/>
              </a:cxn>
              <a:cxn ang="0">
                <a:pos x="603" y="100"/>
              </a:cxn>
              <a:cxn ang="0">
                <a:pos x="1131" y="40"/>
              </a:cxn>
            </a:cxnLst>
            <a:rect l="0" t="0" r="r" b="b"/>
            <a:pathLst>
              <a:path w="2324" h="600">
                <a:moveTo>
                  <a:pt x="1022" y="51"/>
                </a:moveTo>
                <a:cubicBezTo>
                  <a:pt x="1217" y="42"/>
                  <a:pt x="1409" y="13"/>
                  <a:pt x="1603" y="2"/>
                </a:cubicBezTo>
                <a:cubicBezTo>
                  <a:pt x="1847" y="5"/>
                  <a:pt x="1903" y="0"/>
                  <a:pt x="2076" y="24"/>
                </a:cubicBezTo>
                <a:cubicBezTo>
                  <a:pt x="2103" y="32"/>
                  <a:pt x="2131" y="38"/>
                  <a:pt x="2158" y="45"/>
                </a:cubicBezTo>
                <a:cubicBezTo>
                  <a:pt x="2171" y="48"/>
                  <a:pt x="2196" y="56"/>
                  <a:pt x="2196" y="56"/>
                </a:cubicBezTo>
                <a:cubicBezTo>
                  <a:pt x="2216" y="70"/>
                  <a:pt x="2230" y="84"/>
                  <a:pt x="2244" y="105"/>
                </a:cubicBezTo>
                <a:cubicBezTo>
                  <a:pt x="2254" y="119"/>
                  <a:pt x="2272" y="149"/>
                  <a:pt x="2272" y="149"/>
                </a:cubicBezTo>
                <a:cubicBezTo>
                  <a:pt x="2274" y="154"/>
                  <a:pt x="2275" y="160"/>
                  <a:pt x="2277" y="165"/>
                </a:cubicBezTo>
                <a:cubicBezTo>
                  <a:pt x="2280" y="171"/>
                  <a:pt x="2285" y="175"/>
                  <a:pt x="2288" y="181"/>
                </a:cubicBezTo>
                <a:cubicBezTo>
                  <a:pt x="2295" y="197"/>
                  <a:pt x="2299" y="218"/>
                  <a:pt x="2304" y="235"/>
                </a:cubicBezTo>
                <a:cubicBezTo>
                  <a:pt x="2302" y="297"/>
                  <a:pt x="2324" y="460"/>
                  <a:pt x="2239" y="507"/>
                </a:cubicBezTo>
                <a:cubicBezTo>
                  <a:pt x="2207" y="525"/>
                  <a:pt x="2190" y="528"/>
                  <a:pt x="2158" y="540"/>
                </a:cubicBezTo>
                <a:cubicBezTo>
                  <a:pt x="1901" y="536"/>
                  <a:pt x="1648" y="539"/>
                  <a:pt x="1391" y="545"/>
                </a:cubicBezTo>
                <a:cubicBezTo>
                  <a:pt x="1339" y="560"/>
                  <a:pt x="1405" y="542"/>
                  <a:pt x="1304" y="556"/>
                </a:cubicBezTo>
                <a:cubicBezTo>
                  <a:pt x="1238" y="565"/>
                  <a:pt x="1176" y="592"/>
                  <a:pt x="1109" y="600"/>
                </a:cubicBezTo>
                <a:cubicBezTo>
                  <a:pt x="985" y="597"/>
                  <a:pt x="867" y="598"/>
                  <a:pt x="745" y="583"/>
                </a:cubicBezTo>
                <a:cubicBezTo>
                  <a:pt x="704" y="578"/>
                  <a:pt x="680" y="574"/>
                  <a:pt x="636" y="567"/>
                </a:cubicBezTo>
                <a:cubicBezTo>
                  <a:pt x="607" y="563"/>
                  <a:pt x="549" y="556"/>
                  <a:pt x="549" y="556"/>
                </a:cubicBezTo>
                <a:cubicBezTo>
                  <a:pt x="466" y="558"/>
                  <a:pt x="382" y="559"/>
                  <a:pt x="299" y="562"/>
                </a:cubicBezTo>
                <a:cubicBezTo>
                  <a:pt x="240" y="564"/>
                  <a:pt x="178" y="585"/>
                  <a:pt x="120" y="594"/>
                </a:cubicBezTo>
                <a:cubicBezTo>
                  <a:pt x="83" y="589"/>
                  <a:pt x="73" y="589"/>
                  <a:pt x="44" y="567"/>
                </a:cubicBezTo>
                <a:cubicBezTo>
                  <a:pt x="28" y="523"/>
                  <a:pt x="33" y="505"/>
                  <a:pt x="27" y="447"/>
                </a:cubicBezTo>
                <a:cubicBezTo>
                  <a:pt x="23" y="408"/>
                  <a:pt x="13" y="369"/>
                  <a:pt x="0" y="333"/>
                </a:cubicBezTo>
                <a:cubicBezTo>
                  <a:pt x="3" y="296"/>
                  <a:pt x="0" y="254"/>
                  <a:pt x="17" y="219"/>
                </a:cubicBezTo>
                <a:cubicBezTo>
                  <a:pt x="63" y="126"/>
                  <a:pt x="197" y="103"/>
                  <a:pt x="288" y="83"/>
                </a:cubicBezTo>
                <a:cubicBezTo>
                  <a:pt x="394" y="87"/>
                  <a:pt x="497" y="94"/>
                  <a:pt x="603" y="100"/>
                </a:cubicBezTo>
                <a:cubicBezTo>
                  <a:pt x="784" y="97"/>
                  <a:pt x="965" y="115"/>
                  <a:pt x="1131" y="40"/>
                </a:cubicBezTo>
              </a:path>
            </a:pathLst>
          </a:custGeom>
          <a:noFill/>
          <a:ln w="38100" cap="flat" cmpd="sng">
            <a:solidFill>
              <a:schemeClr val="accent2"/>
            </a:solidFill>
            <a:prstDash val="solid"/>
            <a:round/>
            <a:headEnd type="none" w="med" len="med"/>
            <a:tailEnd type="none" w="med" len="med"/>
          </a:ln>
          <a:effectLst/>
        </p:spPr>
        <p:txBody>
          <a:bodyPr>
            <a:spAutoFit/>
          </a:bodyPr>
          <a:lstStyle/>
          <a:p>
            <a:endParaRPr lang="en-US"/>
          </a:p>
        </p:txBody>
      </p:sp>
      <p:sp>
        <p:nvSpPr>
          <p:cNvPr id="621696" name="Freeform 128"/>
          <p:cNvSpPr>
            <a:spLocks/>
          </p:cNvSpPr>
          <p:nvPr/>
        </p:nvSpPr>
        <p:spPr bwMode="auto">
          <a:xfrm>
            <a:off x="2211388" y="3398838"/>
            <a:ext cx="1114425" cy="434975"/>
          </a:xfrm>
          <a:custGeom>
            <a:avLst/>
            <a:gdLst/>
            <a:ahLst/>
            <a:cxnLst>
              <a:cxn ang="0">
                <a:pos x="275" y="266"/>
              </a:cxn>
              <a:cxn ang="0">
                <a:pos x="536" y="250"/>
              </a:cxn>
              <a:cxn ang="0">
                <a:pos x="601" y="245"/>
              </a:cxn>
              <a:cxn ang="0">
                <a:pos x="677" y="201"/>
              </a:cxn>
              <a:cxn ang="0">
                <a:pos x="574" y="60"/>
              </a:cxn>
              <a:cxn ang="0">
                <a:pos x="427" y="0"/>
              </a:cxn>
              <a:cxn ang="0">
                <a:pos x="161" y="16"/>
              </a:cxn>
              <a:cxn ang="0">
                <a:pos x="107" y="33"/>
              </a:cxn>
              <a:cxn ang="0">
                <a:pos x="74" y="43"/>
              </a:cxn>
              <a:cxn ang="0">
                <a:pos x="14" y="92"/>
              </a:cxn>
              <a:cxn ang="0">
                <a:pos x="9" y="168"/>
              </a:cxn>
              <a:cxn ang="0">
                <a:pos x="101" y="239"/>
              </a:cxn>
              <a:cxn ang="0">
                <a:pos x="319" y="261"/>
              </a:cxn>
            </a:cxnLst>
            <a:rect l="0" t="0" r="r" b="b"/>
            <a:pathLst>
              <a:path w="702" h="274">
                <a:moveTo>
                  <a:pt x="275" y="266"/>
                </a:moveTo>
                <a:cubicBezTo>
                  <a:pt x="419" y="259"/>
                  <a:pt x="361" y="263"/>
                  <a:pt x="536" y="250"/>
                </a:cubicBezTo>
                <a:cubicBezTo>
                  <a:pt x="558" y="248"/>
                  <a:pt x="601" y="245"/>
                  <a:pt x="601" y="245"/>
                </a:cubicBezTo>
                <a:cubicBezTo>
                  <a:pt x="641" y="238"/>
                  <a:pt x="654" y="235"/>
                  <a:pt x="677" y="201"/>
                </a:cubicBezTo>
                <a:cubicBezTo>
                  <a:pt x="702" y="108"/>
                  <a:pt x="651" y="77"/>
                  <a:pt x="574" y="60"/>
                </a:cubicBezTo>
                <a:cubicBezTo>
                  <a:pt x="530" y="30"/>
                  <a:pt x="477" y="15"/>
                  <a:pt x="427" y="0"/>
                </a:cubicBezTo>
                <a:cubicBezTo>
                  <a:pt x="328" y="3"/>
                  <a:pt x="253" y="7"/>
                  <a:pt x="161" y="16"/>
                </a:cubicBezTo>
                <a:cubicBezTo>
                  <a:pt x="143" y="23"/>
                  <a:pt x="125" y="27"/>
                  <a:pt x="107" y="33"/>
                </a:cubicBezTo>
                <a:cubicBezTo>
                  <a:pt x="96" y="37"/>
                  <a:pt x="74" y="43"/>
                  <a:pt x="74" y="43"/>
                </a:cubicBezTo>
                <a:cubicBezTo>
                  <a:pt x="50" y="60"/>
                  <a:pt x="31" y="67"/>
                  <a:pt x="14" y="92"/>
                </a:cubicBezTo>
                <a:cubicBezTo>
                  <a:pt x="7" y="121"/>
                  <a:pt x="0" y="136"/>
                  <a:pt x="9" y="168"/>
                </a:cubicBezTo>
                <a:cubicBezTo>
                  <a:pt x="19" y="202"/>
                  <a:pt x="71" y="229"/>
                  <a:pt x="101" y="239"/>
                </a:cubicBezTo>
                <a:cubicBezTo>
                  <a:pt x="155" y="274"/>
                  <a:pt x="265" y="261"/>
                  <a:pt x="319" y="261"/>
                </a:cubicBezTo>
              </a:path>
            </a:pathLst>
          </a:custGeom>
          <a:noFill/>
          <a:ln w="38100" cap="flat" cmpd="sng">
            <a:solidFill>
              <a:schemeClr val="accent2"/>
            </a:solidFill>
            <a:prstDash val="solid"/>
            <a:round/>
            <a:headEnd type="none" w="med" len="med"/>
            <a:tailEnd type="none" w="med" len="med"/>
          </a:ln>
          <a:effectLst/>
        </p:spPr>
        <p:txBody>
          <a:bodyPr>
            <a:spAutoFit/>
          </a:bodyPr>
          <a:lstStyle/>
          <a:p>
            <a:endParaRPr lang="en-US"/>
          </a:p>
        </p:txBody>
      </p:sp>
      <p:sp>
        <p:nvSpPr>
          <p:cNvPr id="621697" name="Freeform 129"/>
          <p:cNvSpPr>
            <a:spLocks/>
          </p:cNvSpPr>
          <p:nvPr/>
        </p:nvSpPr>
        <p:spPr bwMode="auto">
          <a:xfrm>
            <a:off x="2906713" y="3148013"/>
            <a:ext cx="1244600" cy="261937"/>
          </a:xfrm>
          <a:custGeom>
            <a:avLst/>
            <a:gdLst/>
            <a:ahLst/>
            <a:cxnLst>
              <a:cxn ang="0">
                <a:pos x="772" y="0"/>
              </a:cxn>
              <a:cxn ang="0">
                <a:pos x="658" y="0"/>
              </a:cxn>
              <a:cxn ang="0">
                <a:pos x="381" y="6"/>
              </a:cxn>
              <a:cxn ang="0">
                <a:pos x="196" y="55"/>
              </a:cxn>
              <a:cxn ang="0">
                <a:pos x="114" y="87"/>
              </a:cxn>
              <a:cxn ang="0">
                <a:pos x="82" y="109"/>
              </a:cxn>
              <a:cxn ang="0">
                <a:pos x="65" y="115"/>
              </a:cxn>
              <a:cxn ang="0">
                <a:pos x="33" y="136"/>
              </a:cxn>
              <a:cxn ang="0">
                <a:pos x="17" y="147"/>
              </a:cxn>
              <a:cxn ang="0">
                <a:pos x="0" y="163"/>
              </a:cxn>
            </a:cxnLst>
            <a:rect l="0" t="0" r="r" b="b"/>
            <a:pathLst>
              <a:path w="784" h="165">
                <a:moveTo>
                  <a:pt x="772" y="0"/>
                </a:moveTo>
                <a:cubicBezTo>
                  <a:pt x="707" y="14"/>
                  <a:pt x="784" y="0"/>
                  <a:pt x="658" y="0"/>
                </a:cubicBezTo>
                <a:cubicBezTo>
                  <a:pt x="566" y="0"/>
                  <a:pt x="473" y="4"/>
                  <a:pt x="381" y="6"/>
                </a:cubicBezTo>
                <a:cubicBezTo>
                  <a:pt x="317" y="17"/>
                  <a:pt x="258" y="38"/>
                  <a:pt x="196" y="55"/>
                </a:cubicBezTo>
                <a:cubicBezTo>
                  <a:pt x="172" y="71"/>
                  <a:pt x="142" y="79"/>
                  <a:pt x="114" y="87"/>
                </a:cubicBezTo>
                <a:cubicBezTo>
                  <a:pt x="103" y="94"/>
                  <a:pt x="94" y="105"/>
                  <a:pt x="82" y="109"/>
                </a:cubicBezTo>
                <a:cubicBezTo>
                  <a:pt x="76" y="111"/>
                  <a:pt x="70" y="112"/>
                  <a:pt x="65" y="115"/>
                </a:cubicBezTo>
                <a:cubicBezTo>
                  <a:pt x="54" y="121"/>
                  <a:pt x="44" y="129"/>
                  <a:pt x="33" y="136"/>
                </a:cubicBezTo>
                <a:cubicBezTo>
                  <a:pt x="28" y="140"/>
                  <a:pt x="17" y="147"/>
                  <a:pt x="17" y="147"/>
                </a:cubicBezTo>
                <a:cubicBezTo>
                  <a:pt x="5" y="165"/>
                  <a:pt x="12" y="163"/>
                  <a:pt x="0" y="163"/>
                </a:cubicBezTo>
              </a:path>
            </a:pathLst>
          </a:custGeom>
          <a:noFill/>
          <a:ln w="38100" cap="flat" cmpd="sng">
            <a:solidFill>
              <a:schemeClr val="accent2"/>
            </a:solidFill>
            <a:prstDash val="solid"/>
            <a:round/>
            <a:headEnd type="none" w="med" len="med"/>
            <a:tailEnd type="none" w="med" len="med"/>
          </a:ln>
          <a:effectLst/>
        </p:spPr>
        <p:txBody>
          <a:bodyPr>
            <a:spAutoFit/>
          </a:bodyPr>
          <a:lstStyle/>
          <a:p>
            <a:endParaRPr lang="en-US"/>
          </a:p>
        </p:txBody>
      </p:sp>
      <p:sp>
        <p:nvSpPr>
          <p:cNvPr id="621698" name="Rectangle 130"/>
          <p:cNvSpPr>
            <a:spLocks noChangeArrowheads="1"/>
          </p:cNvSpPr>
          <p:nvPr/>
        </p:nvSpPr>
        <p:spPr bwMode="auto">
          <a:xfrm>
            <a:off x="2286000" y="4191000"/>
            <a:ext cx="76200"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1699" name="Rectangle 131"/>
          <p:cNvSpPr>
            <a:spLocks noChangeArrowheads="1"/>
          </p:cNvSpPr>
          <p:nvPr/>
        </p:nvSpPr>
        <p:spPr bwMode="auto">
          <a:xfrm>
            <a:off x="2286000" y="4648200"/>
            <a:ext cx="76200"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1700" name="Rectangle 132"/>
          <p:cNvSpPr>
            <a:spLocks noChangeArrowheads="1"/>
          </p:cNvSpPr>
          <p:nvPr/>
        </p:nvSpPr>
        <p:spPr bwMode="auto">
          <a:xfrm>
            <a:off x="2286000" y="5029200"/>
            <a:ext cx="152400"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1701" name="Rectangle 133"/>
          <p:cNvSpPr>
            <a:spLocks noChangeArrowheads="1"/>
          </p:cNvSpPr>
          <p:nvPr/>
        </p:nvSpPr>
        <p:spPr bwMode="auto">
          <a:xfrm>
            <a:off x="2286000" y="5410200"/>
            <a:ext cx="838200"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1702" name="Rectangle 134"/>
          <p:cNvSpPr>
            <a:spLocks noChangeArrowheads="1"/>
          </p:cNvSpPr>
          <p:nvPr/>
        </p:nvSpPr>
        <p:spPr bwMode="auto">
          <a:xfrm>
            <a:off x="2286000" y="5791200"/>
            <a:ext cx="1219200"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1703" name="Rectangle 135"/>
          <p:cNvSpPr>
            <a:spLocks noChangeArrowheads="1"/>
          </p:cNvSpPr>
          <p:nvPr/>
        </p:nvSpPr>
        <p:spPr bwMode="auto">
          <a:xfrm>
            <a:off x="2286000" y="6172200"/>
            <a:ext cx="2438400"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1704" name="Rectangle 136"/>
          <p:cNvSpPr>
            <a:spLocks noChangeArrowheads="1"/>
          </p:cNvSpPr>
          <p:nvPr/>
        </p:nvSpPr>
        <p:spPr bwMode="auto">
          <a:xfrm>
            <a:off x="990600" y="4191000"/>
            <a:ext cx="914400" cy="228600"/>
          </a:xfrm>
          <a:prstGeom prst="rect">
            <a:avLst/>
          </a:prstGeom>
          <a:solidFill>
            <a:srgbClr val="C2A398"/>
          </a:solidFill>
          <a:ln w="12700">
            <a:noFill/>
            <a:miter lim="800000"/>
            <a:headEnd/>
            <a:tailEnd/>
          </a:ln>
          <a:effectLst/>
        </p:spPr>
        <p:txBody>
          <a:bodyPr wrap="none" anchor="ctr">
            <a:spAutoFit/>
          </a:bodyPr>
          <a:lstStyle/>
          <a:p>
            <a:endParaRPr lang="en-US"/>
          </a:p>
        </p:txBody>
      </p:sp>
      <p:sp>
        <p:nvSpPr>
          <p:cNvPr id="621705" name="Rectangle 137"/>
          <p:cNvSpPr>
            <a:spLocks noChangeArrowheads="1"/>
          </p:cNvSpPr>
          <p:nvPr/>
        </p:nvSpPr>
        <p:spPr bwMode="auto">
          <a:xfrm>
            <a:off x="990600" y="4648200"/>
            <a:ext cx="6858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1706" name="Rectangle 138"/>
          <p:cNvSpPr>
            <a:spLocks noChangeArrowheads="1"/>
          </p:cNvSpPr>
          <p:nvPr/>
        </p:nvSpPr>
        <p:spPr bwMode="auto">
          <a:xfrm>
            <a:off x="990600" y="5029200"/>
            <a:ext cx="5334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1707" name="Rectangle 139"/>
          <p:cNvSpPr>
            <a:spLocks noChangeArrowheads="1"/>
          </p:cNvSpPr>
          <p:nvPr/>
        </p:nvSpPr>
        <p:spPr bwMode="auto">
          <a:xfrm>
            <a:off x="990600" y="5410200"/>
            <a:ext cx="2286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1708" name="Rectangle 140"/>
          <p:cNvSpPr>
            <a:spLocks noChangeArrowheads="1"/>
          </p:cNvSpPr>
          <p:nvPr/>
        </p:nvSpPr>
        <p:spPr bwMode="auto">
          <a:xfrm>
            <a:off x="990600" y="5791200"/>
            <a:ext cx="1524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1709" name="Rectangle 141"/>
          <p:cNvSpPr>
            <a:spLocks noChangeArrowheads="1"/>
          </p:cNvSpPr>
          <p:nvPr/>
        </p:nvSpPr>
        <p:spPr bwMode="auto">
          <a:xfrm>
            <a:off x="990600" y="6172200"/>
            <a:ext cx="762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1710" name="Rectangle 142"/>
          <p:cNvSpPr>
            <a:spLocks noChangeArrowheads="1"/>
          </p:cNvSpPr>
          <p:nvPr/>
        </p:nvSpPr>
        <p:spPr bwMode="auto">
          <a:xfrm>
            <a:off x="5791200" y="4191000"/>
            <a:ext cx="76200"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1711" name="Rectangle 143"/>
          <p:cNvSpPr>
            <a:spLocks noChangeArrowheads="1"/>
          </p:cNvSpPr>
          <p:nvPr/>
        </p:nvSpPr>
        <p:spPr bwMode="auto">
          <a:xfrm>
            <a:off x="5562600" y="4648200"/>
            <a:ext cx="76200"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1712" name="Rectangle 144"/>
          <p:cNvSpPr>
            <a:spLocks noChangeArrowheads="1"/>
          </p:cNvSpPr>
          <p:nvPr/>
        </p:nvSpPr>
        <p:spPr bwMode="auto">
          <a:xfrm>
            <a:off x="5410200" y="5029200"/>
            <a:ext cx="152400"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1713" name="Rectangle 145"/>
          <p:cNvSpPr>
            <a:spLocks noChangeArrowheads="1"/>
          </p:cNvSpPr>
          <p:nvPr/>
        </p:nvSpPr>
        <p:spPr bwMode="auto">
          <a:xfrm>
            <a:off x="5105400" y="5410200"/>
            <a:ext cx="838200"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1714" name="Rectangle 146"/>
          <p:cNvSpPr>
            <a:spLocks noChangeArrowheads="1"/>
          </p:cNvSpPr>
          <p:nvPr/>
        </p:nvSpPr>
        <p:spPr bwMode="auto">
          <a:xfrm>
            <a:off x="5029200" y="5791200"/>
            <a:ext cx="1219200"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1715" name="Rectangle 147"/>
          <p:cNvSpPr>
            <a:spLocks noChangeArrowheads="1"/>
          </p:cNvSpPr>
          <p:nvPr/>
        </p:nvSpPr>
        <p:spPr bwMode="auto">
          <a:xfrm>
            <a:off x="4953000" y="6172200"/>
            <a:ext cx="2438400"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1716" name="Rectangle 148"/>
          <p:cNvSpPr>
            <a:spLocks noChangeArrowheads="1"/>
          </p:cNvSpPr>
          <p:nvPr/>
        </p:nvSpPr>
        <p:spPr bwMode="auto">
          <a:xfrm>
            <a:off x="4876800" y="4191000"/>
            <a:ext cx="914400" cy="228600"/>
          </a:xfrm>
          <a:prstGeom prst="rect">
            <a:avLst/>
          </a:prstGeom>
          <a:solidFill>
            <a:srgbClr val="C2A398"/>
          </a:solidFill>
          <a:ln w="12700">
            <a:noFill/>
            <a:miter lim="800000"/>
            <a:headEnd/>
            <a:tailEnd/>
          </a:ln>
          <a:effectLst/>
        </p:spPr>
        <p:txBody>
          <a:bodyPr wrap="none" anchor="ctr">
            <a:spAutoFit/>
          </a:bodyPr>
          <a:lstStyle/>
          <a:p>
            <a:endParaRPr lang="en-US"/>
          </a:p>
        </p:txBody>
      </p:sp>
      <p:sp>
        <p:nvSpPr>
          <p:cNvPr id="621717" name="Rectangle 149"/>
          <p:cNvSpPr>
            <a:spLocks noChangeArrowheads="1"/>
          </p:cNvSpPr>
          <p:nvPr/>
        </p:nvSpPr>
        <p:spPr bwMode="auto">
          <a:xfrm>
            <a:off x="4876800" y="4648200"/>
            <a:ext cx="6858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1718" name="Rectangle 150"/>
          <p:cNvSpPr>
            <a:spLocks noChangeArrowheads="1"/>
          </p:cNvSpPr>
          <p:nvPr/>
        </p:nvSpPr>
        <p:spPr bwMode="auto">
          <a:xfrm>
            <a:off x="4876800" y="5029200"/>
            <a:ext cx="5334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1719" name="Rectangle 151"/>
          <p:cNvSpPr>
            <a:spLocks noChangeArrowheads="1"/>
          </p:cNvSpPr>
          <p:nvPr/>
        </p:nvSpPr>
        <p:spPr bwMode="auto">
          <a:xfrm>
            <a:off x="4876800" y="5410200"/>
            <a:ext cx="2286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1720" name="Rectangle 152"/>
          <p:cNvSpPr>
            <a:spLocks noChangeArrowheads="1"/>
          </p:cNvSpPr>
          <p:nvPr/>
        </p:nvSpPr>
        <p:spPr bwMode="auto">
          <a:xfrm>
            <a:off x="4876800" y="5791200"/>
            <a:ext cx="1524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1721" name="Rectangle 153"/>
          <p:cNvSpPr>
            <a:spLocks noChangeArrowheads="1"/>
          </p:cNvSpPr>
          <p:nvPr/>
        </p:nvSpPr>
        <p:spPr bwMode="auto">
          <a:xfrm>
            <a:off x="4876800" y="6172200"/>
            <a:ext cx="76200" cy="228600"/>
          </a:xfrm>
          <a:prstGeom prst="rect">
            <a:avLst/>
          </a:prstGeom>
          <a:solidFill>
            <a:srgbClr val="C2A398"/>
          </a:solidFill>
          <a:ln w="12700">
            <a:noFill/>
            <a:miter lim="800000"/>
            <a:headEnd/>
            <a:tailEnd/>
          </a:ln>
          <a:effectLst/>
        </p:spPr>
        <p:txBody>
          <a:bodyPr anchor="ctr">
            <a:spAutoFit/>
          </a:bodyPr>
          <a:lstStyle/>
          <a:p>
            <a:endParaRPr lang="en-US"/>
          </a:p>
        </p:txBody>
      </p:sp>
      <p:graphicFrame>
        <p:nvGraphicFramePr>
          <p:cNvPr id="621722" name="Object 154"/>
          <p:cNvGraphicFramePr>
            <a:graphicFrameLocks noChangeAspect="1"/>
          </p:cNvGraphicFramePr>
          <p:nvPr/>
        </p:nvGraphicFramePr>
        <p:xfrm>
          <a:off x="1828800" y="914400"/>
          <a:ext cx="3581400" cy="538163"/>
        </p:xfrm>
        <a:graphic>
          <a:graphicData uri="http://schemas.openxmlformats.org/presentationml/2006/ole">
            <p:oleObj spid="_x0000_s621722" name="Equation" r:id="rId4" imgW="1523880" imgH="228600" progId="Equation.3">
              <p:embed/>
            </p:oleObj>
          </a:graphicData>
        </a:graphic>
      </p:graphicFrame>
      <p:graphicFrame>
        <p:nvGraphicFramePr>
          <p:cNvPr id="621723" name="Object 155"/>
          <p:cNvGraphicFramePr>
            <a:graphicFrameLocks noChangeAspect="1"/>
          </p:cNvGraphicFramePr>
          <p:nvPr/>
        </p:nvGraphicFramePr>
        <p:xfrm>
          <a:off x="1295400" y="1371600"/>
          <a:ext cx="3432175" cy="538163"/>
        </p:xfrm>
        <a:graphic>
          <a:graphicData uri="http://schemas.openxmlformats.org/presentationml/2006/ole">
            <p:oleObj spid="_x0000_s621723" name="Equation" r:id="rId5" imgW="1460160" imgH="228600" progId="Equation.3">
              <p:embed/>
            </p:oleObj>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2001, Andrew W. Moore</a:t>
            </a:r>
          </a:p>
        </p:txBody>
      </p:sp>
      <p:sp>
        <p:nvSpPr>
          <p:cNvPr id="622594" name="Rectangle 2"/>
          <p:cNvSpPr>
            <a:spLocks noGrp="1" noChangeArrowheads="1"/>
          </p:cNvSpPr>
          <p:nvPr>
            <p:ph type="title"/>
          </p:nvPr>
        </p:nvSpPr>
        <p:spPr/>
        <p:txBody>
          <a:bodyPr/>
          <a:lstStyle/>
          <a:p>
            <a:r>
              <a:rPr lang="en-US"/>
              <a:t>Using VC-dimensionality</a:t>
            </a:r>
          </a:p>
        </p:txBody>
      </p:sp>
      <p:sp>
        <p:nvSpPr>
          <p:cNvPr id="622595" name="Rectangle 3"/>
          <p:cNvSpPr>
            <a:spLocks noGrp="1" noChangeArrowheads="1"/>
          </p:cNvSpPr>
          <p:nvPr>
            <p:ph type="body" idx="1"/>
          </p:nvPr>
        </p:nvSpPr>
        <p:spPr/>
        <p:txBody>
          <a:bodyPr/>
          <a:lstStyle/>
          <a:p>
            <a:pPr marL="533400" indent="-533400">
              <a:buFontTx/>
              <a:buNone/>
            </a:pPr>
            <a:r>
              <a:rPr lang="en-US" sz="2400"/>
              <a:t>That’s what VC-dimensionality is about</a:t>
            </a:r>
          </a:p>
          <a:p>
            <a:pPr marL="533400" indent="-533400">
              <a:buFontTx/>
              <a:buNone/>
            </a:pPr>
            <a:r>
              <a:rPr lang="en-US" sz="2400"/>
              <a:t>People have worked hard to find VC-dimension for..</a:t>
            </a:r>
          </a:p>
          <a:p>
            <a:pPr marL="990600" lvl="1" indent="-533400"/>
            <a:r>
              <a:rPr lang="en-US" sz="2400"/>
              <a:t>Decision Trees</a:t>
            </a:r>
          </a:p>
          <a:p>
            <a:pPr marL="990600" lvl="1" indent="-533400"/>
            <a:r>
              <a:rPr lang="en-US" sz="2400"/>
              <a:t>Perceptrons</a:t>
            </a:r>
          </a:p>
          <a:p>
            <a:pPr marL="990600" lvl="1" indent="-533400"/>
            <a:r>
              <a:rPr lang="en-US" sz="2400"/>
              <a:t>Neural Nets</a:t>
            </a:r>
          </a:p>
          <a:p>
            <a:pPr marL="990600" lvl="1" indent="-533400"/>
            <a:r>
              <a:rPr lang="en-US" sz="2400"/>
              <a:t>Decision Lists</a:t>
            </a:r>
          </a:p>
          <a:p>
            <a:pPr marL="990600" lvl="1" indent="-533400"/>
            <a:r>
              <a:rPr lang="en-US" sz="2400"/>
              <a:t>Support Vector Machines</a:t>
            </a:r>
          </a:p>
          <a:p>
            <a:pPr marL="990600" lvl="1" indent="-533400"/>
            <a:r>
              <a:rPr lang="en-US" sz="2400"/>
              <a:t>And many many more</a:t>
            </a:r>
          </a:p>
          <a:p>
            <a:pPr marL="533400" indent="-533400">
              <a:buFontTx/>
              <a:buNone/>
            </a:pPr>
            <a:r>
              <a:rPr lang="en-US" sz="2400"/>
              <a:t>All with the goals of</a:t>
            </a:r>
          </a:p>
          <a:p>
            <a:pPr marL="990600" lvl="1" indent="-533400">
              <a:buFontTx/>
              <a:buAutoNum type="arabicPeriod"/>
            </a:pPr>
            <a:r>
              <a:rPr lang="en-US" sz="2400">
                <a:solidFill>
                  <a:schemeClr val="hlink"/>
                </a:solidFill>
              </a:rPr>
              <a:t>Understanding which learning machines are more or less powerful under which circumstances</a:t>
            </a:r>
          </a:p>
          <a:p>
            <a:pPr marL="990600" lvl="1" indent="-533400">
              <a:buFontTx/>
              <a:buAutoNum type="arabicPeriod"/>
            </a:pPr>
            <a:r>
              <a:rPr lang="en-US" sz="2400">
                <a:solidFill>
                  <a:schemeClr val="folHlink"/>
                </a:solidFill>
              </a:rPr>
              <a:t>Using Structural Risk Minimization for to choose the best learning machine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Footer Placeholder 3"/>
          <p:cNvSpPr>
            <a:spLocks noGrp="1"/>
          </p:cNvSpPr>
          <p:nvPr>
            <p:ph type="ftr" sz="quarter" idx="10"/>
          </p:nvPr>
        </p:nvSpPr>
        <p:spPr/>
        <p:txBody>
          <a:bodyPr/>
          <a:lstStyle/>
          <a:p>
            <a:r>
              <a:rPr lang="en-US"/>
              <a:t>Copyright © 2001, Andrew W. Moore</a:t>
            </a:r>
          </a:p>
        </p:txBody>
      </p:sp>
      <p:sp>
        <p:nvSpPr>
          <p:cNvPr id="626690" name="Rectangle 2"/>
          <p:cNvSpPr>
            <a:spLocks noGrp="1" noChangeArrowheads="1"/>
          </p:cNvSpPr>
          <p:nvPr>
            <p:ph type="title"/>
          </p:nvPr>
        </p:nvSpPr>
        <p:spPr/>
        <p:txBody>
          <a:bodyPr/>
          <a:lstStyle/>
          <a:p>
            <a:r>
              <a:rPr lang="en-US" sz="3200"/>
              <a:t>Alternatives to VC-dim-based model selection</a:t>
            </a:r>
          </a:p>
        </p:txBody>
      </p:sp>
      <p:sp>
        <p:nvSpPr>
          <p:cNvPr id="626691" name="Rectangle 3"/>
          <p:cNvSpPr>
            <a:spLocks noGrp="1" noChangeArrowheads="1"/>
          </p:cNvSpPr>
          <p:nvPr>
            <p:ph type="body" idx="1"/>
          </p:nvPr>
        </p:nvSpPr>
        <p:spPr>
          <a:xfrm>
            <a:off x="228600" y="762000"/>
            <a:ext cx="8574088" cy="762000"/>
          </a:xfrm>
        </p:spPr>
        <p:txBody>
          <a:bodyPr/>
          <a:lstStyle/>
          <a:p>
            <a:r>
              <a:rPr lang="en-US" sz="2400"/>
              <a:t>What could we do instead of the scheme below?</a:t>
            </a:r>
          </a:p>
        </p:txBody>
      </p:sp>
      <p:graphicFrame>
        <p:nvGraphicFramePr>
          <p:cNvPr id="626692" name="Group 4"/>
          <p:cNvGraphicFramePr>
            <a:graphicFrameLocks noGrp="1"/>
          </p:cNvGraphicFramePr>
          <p:nvPr/>
        </p:nvGraphicFramePr>
        <p:xfrm>
          <a:off x="179388" y="3440113"/>
          <a:ext cx="8680450" cy="3078480"/>
        </p:xfrm>
        <a:graphic>
          <a:graphicData uri="http://schemas.openxmlformats.org/drawingml/2006/table">
            <a:tbl>
              <a:tblPr/>
              <a:tblGrid>
                <a:gridCol w="360362"/>
                <a:gridCol w="387350"/>
                <a:gridCol w="1254125"/>
                <a:gridCol w="2640013"/>
                <a:gridCol w="2949575"/>
                <a:gridCol w="1089025"/>
              </a:tblGrid>
              <a:tr h="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b="0" i="0" u="none" strike="noStrike" cap="none" normalizeH="0" baseline="0" smtClean="0">
                          <a:ln>
                            <a:noFill/>
                          </a:ln>
                          <a:solidFill>
                            <a:schemeClr val="tx1"/>
                          </a:solidFill>
                          <a:effectLst/>
                          <a:latin typeface="Arial" charset="0"/>
                        </a:rPr>
                        <a:t>TRAINERR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VC-Conf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Probable upper bound on TESTERR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Choice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4606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1</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2</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sym typeface="Math1" pitchFamily="2" charset="2"/>
                        </a:rPr>
                        <a:t></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6752" name="Object 64"/>
          <p:cNvGraphicFramePr>
            <a:graphicFrameLocks noChangeAspect="1"/>
          </p:cNvGraphicFramePr>
          <p:nvPr/>
        </p:nvGraphicFramePr>
        <p:xfrm>
          <a:off x="165100" y="2551113"/>
          <a:ext cx="7407275" cy="817562"/>
        </p:xfrm>
        <a:graphic>
          <a:graphicData uri="http://schemas.openxmlformats.org/presentationml/2006/ole">
            <p:oleObj spid="_x0000_s626752" name="Equation" r:id="rId3" imgW="4025880" imgH="444240" progId="Equation.3">
              <p:embed/>
            </p:oleObj>
          </a:graphicData>
        </a:graphic>
      </p:graphicFrame>
      <p:sp>
        <p:nvSpPr>
          <p:cNvPr id="626753" name="Freeform 65"/>
          <p:cNvSpPr>
            <a:spLocks/>
          </p:cNvSpPr>
          <p:nvPr/>
        </p:nvSpPr>
        <p:spPr bwMode="auto">
          <a:xfrm>
            <a:off x="4079875" y="2438400"/>
            <a:ext cx="3689350" cy="952500"/>
          </a:xfrm>
          <a:custGeom>
            <a:avLst/>
            <a:gdLst/>
            <a:ahLst/>
            <a:cxnLst>
              <a:cxn ang="0">
                <a:pos x="1022" y="51"/>
              </a:cxn>
              <a:cxn ang="0">
                <a:pos x="1603" y="2"/>
              </a:cxn>
              <a:cxn ang="0">
                <a:pos x="2076" y="24"/>
              </a:cxn>
              <a:cxn ang="0">
                <a:pos x="2158" y="45"/>
              </a:cxn>
              <a:cxn ang="0">
                <a:pos x="2196" y="56"/>
              </a:cxn>
              <a:cxn ang="0">
                <a:pos x="2244" y="105"/>
              </a:cxn>
              <a:cxn ang="0">
                <a:pos x="2272" y="149"/>
              </a:cxn>
              <a:cxn ang="0">
                <a:pos x="2277" y="165"/>
              </a:cxn>
              <a:cxn ang="0">
                <a:pos x="2288" y="181"/>
              </a:cxn>
              <a:cxn ang="0">
                <a:pos x="2304" y="235"/>
              </a:cxn>
              <a:cxn ang="0">
                <a:pos x="2239" y="507"/>
              </a:cxn>
              <a:cxn ang="0">
                <a:pos x="2158" y="540"/>
              </a:cxn>
              <a:cxn ang="0">
                <a:pos x="1391" y="545"/>
              </a:cxn>
              <a:cxn ang="0">
                <a:pos x="1304" y="556"/>
              </a:cxn>
              <a:cxn ang="0">
                <a:pos x="1109" y="600"/>
              </a:cxn>
              <a:cxn ang="0">
                <a:pos x="745" y="583"/>
              </a:cxn>
              <a:cxn ang="0">
                <a:pos x="636" y="567"/>
              </a:cxn>
              <a:cxn ang="0">
                <a:pos x="549" y="556"/>
              </a:cxn>
              <a:cxn ang="0">
                <a:pos x="299" y="562"/>
              </a:cxn>
              <a:cxn ang="0">
                <a:pos x="120" y="594"/>
              </a:cxn>
              <a:cxn ang="0">
                <a:pos x="44" y="567"/>
              </a:cxn>
              <a:cxn ang="0">
                <a:pos x="27" y="447"/>
              </a:cxn>
              <a:cxn ang="0">
                <a:pos x="0" y="333"/>
              </a:cxn>
              <a:cxn ang="0">
                <a:pos x="17" y="219"/>
              </a:cxn>
              <a:cxn ang="0">
                <a:pos x="288" y="83"/>
              </a:cxn>
              <a:cxn ang="0">
                <a:pos x="603" y="100"/>
              </a:cxn>
              <a:cxn ang="0">
                <a:pos x="1131" y="40"/>
              </a:cxn>
            </a:cxnLst>
            <a:rect l="0" t="0" r="r" b="b"/>
            <a:pathLst>
              <a:path w="2324" h="600">
                <a:moveTo>
                  <a:pt x="1022" y="51"/>
                </a:moveTo>
                <a:cubicBezTo>
                  <a:pt x="1217" y="42"/>
                  <a:pt x="1409" y="13"/>
                  <a:pt x="1603" y="2"/>
                </a:cubicBezTo>
                <a:cubicBezTo>
                  <a:pt x="1847" y="5"/>
                  <a:pt x="1903" y="0"/>
                  <a:pt x="2076" y="24"/>
                </a:cubicBezTo>
                <a:cubicBezTo>
                  <a:pt x="2103" y="32"/>
                  <a:pt x="2131" y="38"/>
                  <a:pt x="2158" y="45"/>
                </a:cubicBezTo>
                <a:cubicBezTo>
                  <a:pt x="2171" y="48"/>
                  <a:pt x="2196" y="56"/>
                  <a:pt x="2196" y="56"/>
                </a:cubicBezTo>
                <a:cubicBezTo>
                  <a:pt x="2216" y="70"/>
                  <a:pt x="2230" y="84"/>
                  <a:pt x="2244" y="105"/>
                </a:cubicBezTo>
                <a:cubicBezTo>
                  <a:pt x="2254" y="119"/>
                  <a:pt x="2272" y="149"/>
                  <a:pt x="2272" y="149"/>
                </a:cubicBezTo>
                <a:cubicBezTo>
                  <a:pt x="2274" y="154"/>
                  <a:pt x="2275" y="160"/>
                  <a:pt x="2277" y="165"/>
                </a:cubicBezTo>
                <a:cubicBezTo>
                  <a:pt x="2280" y="171"/>
                  <a:pt x="2285" y="175"/>
                  <a:pt x="2288" y="181"/>
                </a:cubicBezTo>
                <a:cubicBezTo>
                  <a:pt x="2295" y="197"/>
                  <a:pt x="2299" y="218"/>
                  <a:pt x="2304" y="235"/>
                </a:cubicBezTo>
                <a:cubicBezTo>
                  <a:pt x="2302" y="297"/>
                  <a:pt x="2324" y="460"/>
                  <a:pt x="2239" y="507"/>
                </a:cubicBezTo>
                <a:cubicBezTo>
                  <a:pt x="2207" y="525"/>
                  <a:pt x="2190" y="528"/>
                  <a:pt x="2158" y="540"/>
                </a:cubicBezTo>
                <a:cubicBezTo>
                  <a:pt x="1901" y="536"/>
                  <a:pt x="1648" y="539"/>
                  <a:pt x="1391" y="545"/>
                </a:cubicBezTo>
                <a:cubicBezTo>
                  <a:pt x="1339" y="560"/>
                  <a:pt x="1405" y="542"/>
                  <a:pt x="1304" y="556"/>
                </a:cubicBezTo>
                <a:cubicBezTo>
                  <a:pt x="1238" y="565"/>
                  <a:pt x="1176" y="592"/>
                  <a:pt x="1109" y="600"/>
                </a:cubicBezTo>
                <a:cubicBezTo>
                  <a:pt x="985" y="597"/>
                  <a:pt x="867" y="598"/>
                  <a:pt x="745" y="583"/>
                </a:cubicBezTo>
                <a:cubicBezTo>
                  <a:pt x="704" y="578"/>
                  <a:pt x="680" y="574"/>
                  <a:pt x="636" y="567"/>
                </a:cubicBezTo>
                <a:cubicBezTo>
                  <a:pt x="607" y="563"/>
                  <a:pt x="549" y="556"/>
                  <a:pt x="549" y="556"/>
                </a:cubicBezTo>
                <a:cubicBezTo>
                  <a:pt x="466" y="558"/>
                  <a:pt x="382" y="559"/>
                  <a:pt x="299" y="562"/>
                </a:cubicBezTo>
                <a:cubicBezTo>
                  <a:pt x="240" y="564"/>
                  <a:pt x="178" y="585"/>
                  <a:pt x="120" y="594"/>
                </a:cubicBezTo>
                <a:cubicBezTo>
                  <a:pt x="83" y="589"/>
                  <a:pt x="73" y="589"/>
                  <a:pt x="44" y="567"/>
                </a:cubicBezTo>
                <a:cubicBezTo>
                  <a:pt x="28" y="523"/>
                  <a:pt x="33" y="505"/>
                  <a:pt x="27" y="447"/>
                </a:cubicBezTo>
                <a:cubicBezTo>
                  <a:pt x="23" y="408"/>
                  <a:pt x="13" y="369"/>
                  <a:pt x="0" y="333"/>
                </a:cubicBezTo>
                <a:cubicBezTo>
                  <a:pt x="3" y="296"/>
                  <a:pt x="0" y="254"/>
                  <a:pt x="17" y="219"/>
                </a:cubicBezTo>
                <a:cubicBezTo>
                  <a:pt x="63" y="126"/>
                  <a:pt x="197" y="103"/>
                  <a:pt x="288" y="83"/>
                </a:cubicBezTo>
                <a:cubicBezTo>
                  <a:pt x="394" y="87"/>
                  <a:pt x="497" y="94"/>
                  <a:pt x="603" y="100"/>
                </a:cubicBezTo>
                <a:cubicBezTo>
                  <a:pt x="784" y="97"/>
                  <a:pt x="965" y="115"/>
                  <a:pt x="1131" y="40"/>
                </a:cubicBezTo>
              </a:path>
            </a:pathLst>
          </a:custGeom>
          <a:noFill/>
          <a:ln w="38100" cap="flat" cmpd="sng">
            <a:solidFill>
              <a:schemeClr val="accent2"/>
            </a:solidFill>
            <a:prstDash val="solid"/>
            <a:round/>
            <a:headEnd type="none" w="med" len="med"/>
            <a:tailEnd type="none" w="med" len="med"/>
          </a:ln>
          <a:effectLst/>
        </p:spPr>
        <p:txBody>
          <a:bodyPr>
            <a:spAutoFit/>
          </a:bodyPr>
          <a:lstStyle/>
          <a:p>
            <a:endParaRPr lang="en-US"/>
          </a:p>
        </p:txBody>
      </p:sp>
      <p:sp>
        <p:nvSpPr>
          <p:cNvPr id="626754" name="Freeform 66"/>
          <p:cNvSpPr>
            <a:spLocks/>
          </p:cNvSpPr>
          <p:nvPr/>
        </p:nvSpPr>
        <p:spPr bwMode="auto">
          <a:xfrm>
            <a:off x="2211388" y="3398838"/>
            <a:ext cx="1114425" cy="434975"/>
          </a:xfrm>
          <a:custGeom>
            <a:avLst/>
            <a:gdLst/>
            <a:ahLst/>
            <a:cxnLst>
              <a:cxn ang="0">
                <a:pos x="275" y="266"/>
              </a:cxn>
              <a:cxn ang="0">
                <a:pos x="536" y="250"/>
              </a:cxn>
              <a:cxn ang="0">
                <a:pos x="601" y="245"/>
              </a:cxn>
              <a:cxn ang="0">
                <a:pos x="677" y="201"/>
              </a:cxn>
              <a:cxn ang="0">
                <a:pos x="574" y="60"/>
              </a:cxn>
              <a:cxn ang="0">
                <a:pos x="427" y="0"/>
              </a:cxn>
              <a:cxn ang="0">
                <a:pos x="161" y="16"/>
              </a:cxn>
              <a:cxn ang="0">
                <a:pos x="107" y="33"/>
              </a:cxn>
              <a:cxn ang="0">
                <a:pos x="74" y="43"/>
              </a:cxn>
              <a:cxn ang="0">
                <a:pos x="14" y="92"/>
              </a:cxn>
              <a:cxn ang="0">
                <a:pos x="9" y="168"/>
              </a:cxn>
              <a:cxn ang="0">
                <a:pos x="101" y="239"/>
              </a:cxn>
              <a:cxn ang="0">
                <a:pos x="319" y="261"/>
              </a:cxn>
            </a:cxnLst>
            <a:rect l="0" t="0" r="r" b="b"/>
            <a:pathLst>
              <a:path w="702" h="274">
                <a:moveTo>
                  <a:pt x="275" y="266"/>
                </a:moveTo>
                <a:cubicBezTo>
                  <a:pt x="419" y="259"/>
                  <a:pt x="361" y="263"/>
                  <a:pt x="536" y="250"/>
                </a:cubicBezTo>
                <a:cubicBezTo>
                  <a:pt x="558" y="248"/>
                  <a:pt x="601" y="245"/>
                  <a:pt x="601" y="245"/>
                </a:cubicBezTo>
                <a:cubicBezTo>
                  <a:pt x="641" y="238"/>
                  <a:pt x="654" y="235"/>
                  <a:pt x="677" y="201"/>
                </a:cubicBezTo>
                <a:cubicBezTo>
                  <a:pt x="702" y="108"/>
                  <a:pt x="651" y="77"/>
                  <a:pt x="574" y="60"/>
                </a:cubicBezTo>
                <a:cubicBezTo>
                  <a:pt x="530" y="30"/>
                  <a:pt x="477" y="15"/>
                  <a:pt x="427" y="0"/>
                </a:cubicBezTo>
                <a:cubicBezTo>
                  <a:pt x="328" y="3"/>
                  <a:pt x="253" y="7"/>
                  <a:pt x="161" y="16"/>
                </a:cubicBezTo>
                <a:cubicBezTo>
                  <a:pt x="143" y="23"/>
                  <a:pt x="125" y="27"/>
                  <a:pt x="107" y="33"/>
                </a:cubicBezTo>
                <a:cubicBezTo>
                  <a:pt x="96" y="37"/>
                  <a:pt x="74" y="43"/>
                  <a:pt x="74" y="43"/>
                </a:cubicBezTo>
                <a:cubicBezTo>
                  <a:pt x="50" y="60"/>
                  <a:pt x="31" y="67"/>
                  <a:pt x="14" y="92"/>
                </a:cubicBezTo>
                <a:cubicBezTo>
                  <a:pt x="7" y="121"/>
                  <a:pt x="0" y="136"/>
                  <a:pt x="9" y="168"/>
                </a:cubicBezTo>
                <a:cubicBezTo>
                  <a:pt x="19" y="202"/>
                  <a:pt x="71" y="229"/>
                  <a:pt x="101" y="239"/>
                </a:cubicBezTo>
                <a:cubicBezTo>
                  <a:pt x="155" y="274"/>
                  <a:pt x="265" y="261"/>
                  <a:pt x="319" y="261"/>
                </a:cubicBezTo>
              </a:path>
            </a:pathLst>
          </a:custGeom>
          <a:noFill/>
          <a:ln w="38100" cap="flat" cmpd="sng">
            <a:solidFill>
              <a:schemeClr val="accent2"/>
            </a:solidFill>
            <a:prstDash val="solid"/>
            <a:round/>
            <a:headEnd type="none" w="med" len="med"/>
            <a:tailEnd type="none" w="med" len="med"/>
          </a:ln>
          <a:effectLst/>
        </p:spPr>
        <p:txBody>
          <a:bodyPr>
            <a:spAutoFit/>
          </a:bodyPr>
          <a:lstStyle/>
          <a:p>
            <a:endParaRPr lang="en-US"/>
          </a:p>
        </p:txBody>
      </p:sp>
      <p:sp>
        <p:nvSpPr>
          <p:cNvPr id="626755" name="Freeform 67"/>
          <p:cNvSpPr>
            <a:spLocks/>
          </p:cNvSpPr>
          <p:nvPr/>
        </p:nvSpPr>
        <p:spPr bwMode="auto">
          <a:xfrm>
            <a:off x="2906713" y="3148013"/>
            <a:ext cx="1244600" cy="261937"/>
          </a:xfrm>
          <a:custGeom>
            <a:avLst/>
            <a:gdLst/>
            <a:ahLst/>
            <a:cxnLst>
              <a:cxn ang="0">
                <a:pos x="772" y="0"/>
              </a:cxn>
              <a:cxn ang="0">
                <a:pos x="658" y="0"/>
              </a:cxn>
              <a:cxn ang="0">
                <a:pos x="381" y="6"/>
              </a:cxn>
              <a:cxn ang="0">
                <a:pos x="196" y="55"/>
              </a:cxn>
              <a:cxn ang="0">
                <a:pos x="114" y="87"/>
              </a:cxn>
              <a:cxn ang="0">
                <a:pos x="82" y="109"/>
              </a:cxn>
              <a:cxn ang="0">
                <a:pos x="65" y="115"/>
              </a:cxn>
              <a:cxn ang="0">
                <a:pos x="33" y="136"/>
              </a:cxn>
              <a:cxn ang="0">
                <a:pos x="17" y="147"/>
              </a:cxn>
              <a:cxn ang="0">
                <a:pos x="0" y="163"/>
              </a:cxn>
            </a:cxnLst>
            <a:rect l="0" t="0" r="r" b="b"/>
            <a:pathLst>
              <a:path w="784" h="165">
                <a:moveTo>
                  <a:pt x="772" y="0"/>
                </a:moveTo>
                <a:cubicBezTo>
                  <a:pt x="707" y="14"/>
                  <a:pt x="784" y="0"/>
                  <a:pt x="658" y="0"/>
                </a:cubicBezTo>
                <a:cubicBezTo>
                  <a:pt x="566" y="0"/>
                  <a:pt x="473" y="4"/>
                  <a:pt x="381" y="6"/>
                </a:cubicBezTo>
                <a:cubicBezTo>
                  <a:pt x="317" y="17"/>
                  <a:pt x="258" y="38"/>
                  <a:pt x="196" y="55"/>
                </a:cubicBezTo>
                <a:cubicBezTo>
                  <a:pt x="172" y="71"/>
                  <a:pt x="142" y="79"/>
                  <a:pt x="114" y="87"/>
                </a:cubicBezTo>
                <a:cubicBezTo>
                  <a:pt x="103" y="94"/>
                  <a:pt x="94" y="105"/>
                  <a:pt x="82" y="109"/>
                </a:cubicBezTo>
                <a:cubicBezTo>
                  <a:pt x="76" y="111"/>
                  <a:pt x="70" y="112"/>
                  <a:pt x="65" y="115"/>
                </a:cubicBezTo>
                <a:cubicBezTo>
                  <a:pt x="54" y="121"/>
                  <a:pt x="44" y="129"/>
                  <a:pt x="33" y="136"/>
                </a:cubicBezTo>
                <a:cubicBezTo>
                  <a:pt x="28" y="140"/>
                  <a:pt x="17" y="147"/>
                  <a:pt x="17" y="147"/>
                </a:cubicBezTo>
                <a:cubicBezTo>
                  <a:pt x="5" y="165"/>
                  <a:pt x="12" y="163"/>
                  <a:pt x="0" y="163"/>
                </a:cubicBezTo>
              </a:path>
            </a:pathLst>
          </a:custGeom>
          <a:noFill/>
          <a:ln w="38100" cap="flat" cmpd="sng">
            <a:solidFill>
              <a:schemeClr val="accent2"/>
            </a:solidFill>
            <a:prstDash val="solid"/>
            <a:round/>
            <a:headEnd type="none" w="med" len="med"/>
            <a:tailEnd type="none" w="med" len="med"/>
          </a:ln>
          <a:effectLst/>
        </p:spPr>
        <p:txBody>
          <a:bodyPr>
            <a:spAutoFit/>
          </a:bodyPr>
          <a:lstStyle/>
          <a:p>
            <a:endParaRPr lang="en-US"/>
          </a:p>
        </p:txBody>
      </p:sp>
      <p:sp>
        <p:nvSpPr>
          <p:cNvPr id="626756" name="Rectangle 68"/>
          <p:cNvSpPr>
            <a:spLocks noChangeArrowheads="1"/>
          </p:cNvSpPr>
          <p:nvPr/>
        </p:nvSpPr>
        <p:spPr bwMode="auto">
          <a:xfrm>
            <a:off x="2286000" y="4191000"/>
            <a:ext cx="76200"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6757" name="Rectangle 69"/>
          <p:cNvSpPr>
            <a:spLocks noChangeArrowheads="1"/>
          </p:cNvSpPr>
          <p:nvPr/>
        </p:nvSpPr>
        <p:spPr bwMode="auto">
          <a:xfrm>
            <a:off x="2286000" y="4648200"/>
            <a:ext cx="76200"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6758" name="Rectangle 70"/>
          <p:cNvSpPr>
            <a:spLocks noChangeArrowheads="1"/>
          </p:cNvSpPr>
          <p:nvPr/>
        </p:nvSpPr>
        <p:spPr bwMode="auto">
          <a:xfrm>
            <a:off x="2286000" y="5029200"/>
            <a:ext cx="152400"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6759" name="Rectangle 71"/>
          <p:cNvSpPr>
            <a:spLocks noChangeArrowheads="1"/>
          </p:cNvSpPr>
          <p:nvPr/>
        </p:nvSpPr>
        <p:spPr bwMode="auto">
          <a:xfrm>
            <a:off x="2286000" y="5410200"/>
            <a:ext cx="838200"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6760" name="Rectangle 72"/>
          <p:cNvSpPr>
            <a:spLocks noChangeArrowheads="1"/>
          </p:cNvSpPr>
          <p:nvPr/>
        </p:nvSpPr>
        <p:spPr bwMode="auto">
          <a:xfrm>
            <a:off x="2286000" y="5791200"/>
            <a:ext cx="1219200"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6761" name="Rectangle 73"/>
          <p:cNvSpPr>
            <a:spLocks noChangeArrowheads="1"/>
          </p:cNvSpPr>
          <p:nvPr/>
        </p:nvSpPr>
        <p:spPr bwMode="auto">
          <a:xfrm>
            <a:off x="2286000" y="6172200"/>
            <a:ext cx="2438400"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6762" name="Rectangle 74"/>
          <p:cNvSpPr>
            <a:spLocks noChangeArrowheads="1"/>
          </p:cNvSpPr>
          <p:nvPr/>
        </p:nvSpPr>
        <p:spPr bwMode="auto">
          <a:xfrm>
            <a:off x="990600" y="4191000"/>
            <a:ext cx="914400" cy="228600"/>
          </a:xfrm>
          <a:prstGeom prst="rect">
            <a:avLst/>
          </a:prstGeom>
          <a:solidFill>
            <a:srgbClr val="C2A398"/>
          </a:solidFill>
          <a:ln w="12700">
            <a:noFill/>
            <a:miter lim="800000"/>
            <a:headEnd/>
            <a:tailEnd/>
          </a:ln>
          <a:effectLst/>
        </p:spPr>
        <p:txBody>
          <a:bodyPr wrap="none" anchor="ctr">
            <a:spAutoFit/>
          </a:bodyPr>
          <a:lstStyle/>
          <a:p>
            <a:endParaRPr lang="en-US"/>
          </a:p>
        </p:txBody>
      </p:sp>
      <p:sp>
        <p:nvSpPr>
          <p:cNvPr id="626763" name="Rectangle 75"/>
          <p:cNvSpPr>
            <a:spLocks noChangeArrowheads="1"/>
          </p:cNvSpPr>
          <p:nvPr/>
        </p:nvSpPr>
        <p:spPr bwMode="auto">
          <a:xfrm>
            <a:off x="990600" y="4648200"/>
            <a:ext cx="6858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6764" name="Rectangle 76"/>
          <p:cNvSpPr>
            <a:spLocks noChangeArrowheads="1"/>
          </p:cNvSpPr>
          <p:nvPr/>
        </p:nvSpPr>
        <p:spPr bwMode="auto">
          <a:xfrm>
            <a:off x="990600" y="5029200"/>
            <a:ext cx="5334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6765" name="Rectangle 77"/>
          <p:cNvSpPr>
            <a:spLocks noChangeArrowheads="1"/>
          </p:cNvSpPr>
          <p:nvPr/>
        </p:nvSpPr>
        <p:spPr bwMode="auto">
          <a:xfrm>
            <a:off x="990600" y="5410200"/>
            <a:ext cx="2286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6766" name="Rectangle 78"/>
          <p:cNvSpPr>
            <a:spLocks noChangeArrowheads="1"/>
          </p:cNvSpPr>
          <p:nvPr/>
        </p:nvSpPr>
        <p:spPr bwMode="auto">
          <a:xfrm>
            <a:off x="990600" y="5791200"/>
            <a:ext cx="1524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6767" name="Rectangle 79"/>
          <p:cNvSpPr>
            <a:spLocks noChangeArrowheads="1"/>
          </p:cNvSpPr>
          <p:nvPr/>
        </p:nvSpPr>
        <p:spPr bwMode="auto">
          <a:xfrm>
            <a:off x="990600" y="6172200"/>
            <a:ext cx="762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6768" name="Rectangle 80"/>
          <p:cNvSpPr>
            <a:spLocks noChangeArrowheads="1"/>
          </p:cNvSpPr>
          <p:nvPr/>
        </p:nvSpPr>
        <p:spPr bwMode="auto">
          <a:xfrm>
            <a:off x="5791200" y="4191000"/>
            <a:ext cx="76200"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6769" name="Rectangle 81"/>
          <p:cNvSpPr>
            <a:spLocks noChangeArrowheads="1"/>
          </p:cNvSpPr>
          <p:nvPr/>
        </p:nvSpPr>
        <p:spPr bwMode="auto">
          <a:xfrm>
            <a:off x="5562600" y="4648200"/>
            <a:ext cx="76200"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6770" name="Rectangle 82"/>
          <p:cNvSpPr>
            <a:spLocks noChangeArrowheads="1"/>
          </p:cNvSpPr>
          <p:nvPr/>
        </p:nvSpPr>
        <p:spPr bwMode="auto">
          <a:xfrm>
            <a:off x="5410200" y="5029200"/>
            <a:ext cx="152400"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6771" name="Rectangle 83"/>
          <p:cNvSpPr>
            <a:spLocks noChangeArrowheads="1"/>
          </p:cNvSpPr>
          <p:nvPr/>
        </p:nvSpPr>
        <p:spPr bwMode="auto">
          <a:xfrm>
            <a:off x="5105400" y="5410200"/>
            <a:ext cx="838200"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6772" name="Rectangle 84"/>
          <p:cNvSpPr>
            <a:spLocks noChangeArrowheads="1"/>
          </p:cNvSpPr>
          <p:nvPr/>
        </p:nvSpPr>
        <p:spPr bwMode="auto">
          <a:xfrm>
            <a:off x="5029200" y="5791200"/>
            <a:ext cx="1219200"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6773" name="Rectangle 85"/>
          <p:cNvSpPr>
            <a:spLocks noChangeArrowheads="1"/>
          </p:cNvSpPr>
          <p:nvPr/>
        </p:nvSpPr>
        <p:spPr bwMode="auto">
          <a:xfrm>
            <a:off x="4953000" y="6172200"/>
            <a:ext cx="2438400"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6774" name="Rectangle 86"/>
          <p:cNvSpPr>
            <a:spLocks noChangeArrowheads="1"/>
          </p:cNvSpPr>
          <p:nvPr/>
        </p:nvSpPr>
        <p:spPr bwMode="auto">
          <a:xfrm>
            <a:off x="4876800" y="4191000"/>
            <a:ext cx="914400" cy="228600"/>
          </a:xfrm>
          <a:prstGeom prst="rect">
            <a:avLst/>
          </a:prstGeom>
          <a:solidFill>
            <a:srgbClr val="C2A398"/>
          </a:solidFill>
          <a:ln w="12700">
            <a:noFill/>
            <a:miter lim="800000"/>
            <a:headEnd/>
            <a:tailEnd/>
          </a:ln>
          <a:effectLst/>
        </p:spPr>
        <p:txBody>
          <a:bodyPr wrap="none" anchor="ctr">
            <a:spAutoFit/>
          </a:bodyPr>
          <a:lstStyle/>
          <a:p>
            <a:endParaRPr lang="en-US"/>
          </a:p>
        </p:txBody>
      </p:sp>
      <p:sp>
        <p:nvSpPr>
          <p:cNvPr id="626775" name="Rectangle 87"/>
          <p:cNvSpPr>
            <a:spLocks noChangeArrowheads="1"/>
          </p:cNvSpPr>
          <p:nvPr/>
        </p:nvSpPr>
        <p:spPr bwMode="auto">
          <a:xfrm>
            <a:off x="4876800" y="4648200"/>
            <a:ext cx="6858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6776" name="Rectangle 88"/>
          <p:cNvSpPr>
            <a:spLocks noChangeArrowheads="1"/>
          </p:cNvSpPr>
          <p:nvPr/>
        </p:nvSpPr>
        <p:spPr bwMode="auto">
          <a:xfrm>
            <a:off x="4876800" y="5029200"/>
            <a:ext cx="5334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6777" name="Rectangle 89"/>
          <p:cNvSpPr>
            <a:spLocks noChangeArrowheads="1"/>
          </p:cNvSpPr>
          <p:nvPr/>
        </p:nvSpPr>
        <p:spPr bwMode="auto">
          <a:xfrm>
            <a:off x="4876800" y="5410200"/>
            <a:ext cx="2286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6778" name="Rectangle 90"/>
          <p:cNvSpPr>
            <a:spLocks noChangeArrowheads="1"/>
          </p:cNvSpPr>
          <p:nvPr/>
        </p:nvSpPr>
        <p:spPr bwMode="auto">
          <a:xfrm>
            <a:off x="4876800" y="5791200"/>
            <a:ext cx="1524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6779" name="Rectangle 91"/>
          <p:cNvSpPr>
            <a:spLocks noChangeArrowheads="1"/>
          </p:cNvSpPr>
          <p:nvPr/>
        </p:nvSpPr>
        <p:spPr bwMode="auto">
          <a:xfrm>
            <a:off x="4876800" y="6172200"/>
            <a:ext cx="76200" cy="228600"/>
          </a:xfrm>
          <a:prstGeom prst="rect">
            <a:avLst/>
          </a:prstGeom>
          <a:solidFill>
            <a:srgbClr val="C2A398"/>
          </a:solidFill>
          <a:ln w="12700">
            <a:noFill/>
            <a:miter lim="800000"/>
            <a:headEnd/>
            <a:tailEnd/>
          </a:ln>
          <a:effectLst/>
        </p:spPr>
        <p:txBody>
          <a:bodyPr anchor="ctr">
            <a:spAutoFit/>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Footer Placeholder 3"/>
          <p:cNvSpPr>
            <a:spLocks noGrp="1"/>
          </p:cNvSpPr>
          <p:nvPr>
            <p:ph type="ftr" sz="quarter" idx="10"/>
          </p:nvPr>
        </p:nvSpPr>
        <p:spPr/>
        <p:txBody>
          <a:bodyPr/>
          <a:lstStyle/>
          <a:p>
            <a:r>
              <a:rPr lang="en-US"/>
              <a:t>Copyright © 2001, Andrew W. Moore</a:t>
            </a:r>
          </a:p>
        </p:txBody>
      </p:sp>
      <p:sp>
        <p:nvSpPr>
          <p:cNvPr id="625666" name="Rectangle 2"/>
          <p:cNvSpPr>
            <a:spLocks noGrp="1" noChangeArrowheads="1"/>
          </p:cNvSpPr>
          <p:nvPr>
            <p:ph type="title"/>
          </p:nvPr>
        </p:nvSpPr>
        <p:spPr/>
        <p:txBody>
          <a:bodyPr/>
          <a:lstStyle/>
          <a:p>
            <a:r>
              <a:rPr lang="en-US" sz="3200"/>
              <a:t>Alternatives to VC-dim-based model selection</a:t>
            </a:r>
          </a:p>
        </p:txBody>
      </p:sp>
      <p:sp>
        <p:nvSpPr>
          <p:cNvPr id="625667" name="Rectangle 3"/>
          <p:cNvSpPr>
            <a:spLocks noGrp="1" noChangeArrowheads="1"/>
          </p:cNvSpPr>
          <p:nvPr>
            <p:ph type="body" idx="1"/>
          </p:nvPr>
        </p:nvSpPr>
        <p:spPr>
          <a:xfrm>
            <a:off x="228600" y="762000"/>
            <a:ext cx="8574088" cy="762000"/>
          </a:xfrm>
        </p:spPr>
        <p:txBody>
          <a:bodyPr/>
          <a:lstStyle/>
          <a:p>
            <a:pPr marL="346075" indent="-346075"/>
            <a:r>
              <a:rPr lang="en-US" sz="2400"/>
              <a:t>What could we do instead of the scheme below?</a:t>
            </a:r>
          </a:p>
          <a:p>
            <a:pPr marL="1030288" lvl="1" indent="-404813">
              <a:buFontTx/>
              <a:buAutoNum type="arabicPeriod"/>
            </a:pPr>
            <a:r>
              <a:rPr lang="en-US" sz="2400"/>
              <a:t>Cross-validation</a:t>
            </a:r>
          </a:p>
        </p:txBody>
      </p:sp>
      <p:graphicFrame>
        <p:nvGraphicFramePr>
          <p:cNvPr id="625756" name="Group 92"/>
          <p:cNvGraphicFramePr>
            <a:graphicFrameLocks noGrp="1"/>
          </p:cNvGraphicFramePr>
          <p:nvPr/>
        </p:nvGraphicFramePr>
        <p:xfrm>
          <a:off x="179388" y="3440113"/>
          <a:ext cx="5730875" cy="3017520"/>
        </p:xfrm>
        <a:graphic>
          <a:graphicData uri="http://schemas.openxmlformats.org/drawingml/2006/table">
            <a:tbl>
              <a:tblPr/>
              <a:tblGrid>
                <a:gridCol w="360362"/>
                <a:gridCol w="387350"/>
                <a:gridCol w="1254125"/>
                <a:gridCol w="2640013"/>
                <a:gridCol w="1089025"/>
              </a:tblGrid>
              <a:tr h="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b="0" i="0" u="none" strike="noStrike" cap="none" normalizeH="0" baseline="0" smtClean="0">
                          <a:ln>
                            <a:noFill/>
                          </a:ln>
                          <a:solidFill>
                            <a:schemeClr val="tx1"/>
                          </a:solidFill>
                          <a:effectLst/>
                          <a:latin typeface="Arial" charset="0"/>
                        </a:rPr>
                        <a:t>TRAINERR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10-FOLD-CV-ERR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Choice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4606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1</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2</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sym typeface="Math1" pitchFamily="2" charset="2"/>
                        </a:rPr>
                        <a:t></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5732" name="Rectangle 68"/>
          <p:cNvSpPr>
            <a:spLocks noChangeArrowheads="1"/>
          </p:cNvSpPr>
          <p:nvPr/>
        </p:nvSpPr>
        <p:spPr bwMode="auto">
          <a:xfrm>
            <a:off x="2286000" y="3886200"/>
            <a:ext cx="1752600" cy="228600"/>
          </a:xfrm>
          <a:prstGeom prst="rect">
            <a:avLst/>
          </a:prstGeom>
          <a:solidFill>
            <a:srgbClr val="00CC00"/>
          </a:solidFill>
          <a:ln w="12700">
            <a:noFill/>
            <a:miter lim="800000"/>
            <a:headEnd/>
            <a:tailEnd/>
          </a:ln>
          <a:effectLst/>
        </p:spPr>
        <p:txBody>
          <a:bodyPr anchor="ctr">
            <a:spAutoFit/>
          </a:bodyPr>
          <a:lstStyle/>
          <a:p>
            <a:endParaRPr lang="en-US"/>
          </a:p>
        </p:txBody>
      </p:sp>
      <p:sp>
        <p:nvSpPr>
          <p:cNvPr id="625733" name="Rectangle 69"/>
          <p:cNvSpPr>
            <a:spLocks noChangeArrowheads="1"/>
          </p:cNvSpPr>
          <p:nvPr/>
        </p:nvSpPr>
        <p:spPr bwMode="auto">
          <a:xfrm>
            <a:off x="2286000" y="4343400"/>
            <a:ext cx="685800" cy="228600"/>
          </a:xfrm>
          <a:prstGeom prst="rect">
            <a:avLst/>
          </a:prstGeom>
          <a:solidFill>
            <a:srgbClr val="00CC00"/>
          </a:solidFill>
          <a:ln w="12700">
            <a:noFill/>
            <a:miter lim="800000"/>
            <a:headEnd/>
            <a:tailEnd/>
          </a:ln>
          <a:effectLst/>
        </p:spPr>
        <p:txBody>
          <a:bodyPr anchor="ctr">
            <a:spAutoFit/>
          </a:bodyPr>
          <a:lstStyle/>
          <a:p>
            <a:endParaRPr lang="en-US"/>
          </a:p>
        </p:txBody>
      </p:sp>
      <p:sp>
        <p:nvSpPr>
          <p:cNvPr id="625734" name="Rectangle 70"/>
          <p:cNvSpPr>
            <a:spLocks noChangeArrowheads="1"/>
          </p:cNvSpPr>
          <p:nvPr/>
        </p:nvSpPr>
        <p:spPr bwMode="auto">
          <a:xfrm>
            <a:off x="2286000" y="4724400"/>
            <a:ext cx="533400" cy="228600"/>
          </a:xfrm>
          <a:prstGeom prst="rect">
            <a:avLst/>
          </a:prstGeom>
          <a:solidFill>
            <a:srgbClr val="00CC00"/>
          </a:solidFill>
          <a:ln w="12700">
            <a:noFill/>
            <a:miter lim="800000"/>
            <a:headEnd/>
            <a:tailEnd/>
          </a:ln>
          <a:effectLst/>
        </p:spPr>
        <p:txBody>
          <a:bodyPr anchor="ctr">
            <a:spAutoFit/>
          </a:bodyPr>
          <a:lstStyle/>
          <a:p>
            <a:endParaRPr lang="en-US"/>
          </a:p>
        </p:txBody>
      </p:sp>
      <p:sp>
        <p:nvSpPr>
          <p:cNvPr id="625735" name="Rectangle 71"/>
          <p:cNvSpPr>
            <a:spLocks noChangeArrowheads="1"/>
          </p:cNvSpPr>
          <p:nvPr/>
        </p:nvSpPr>
        <p:spPr bwMode="auto">
          <a:xfrm>
            <a:off x="2286000" y="5105400"/>
            <a:ext cx="838200" cy="228600"/>
          </a:xfrm>
          <a:prstGeom prst="rect">
            <a:avLst/>
          </a:prstGeom>
          <a:solidFill>
            <a:srgbClr val="00CC00"/>
          </a:solidFill>
          <a:ln w="12700">
            <a:noFill/>
            <a:miter lim="800000"/>
            <a:headEnd/>
            <a:tailEnd/>
          </a:ln>
          <a:effectLst/>
        </p:spPr>
        <p:txBody>
          <a:bodyPr anchor="ctr">
            <a:spAutoFit/>
          </a:bodyPr>
          <a:lstStyle/>
          <a:p>
            <a:endParaRPr lang="en-US"/>
          </a:p>
        </p:txBody>
      </p:sp>
      <p:sp>
        <p:nvSpPr>
          <p:cNvPr id="625736" name="Rectangle 72"/>
          <p:cNvSpPr>
            <a:spLocks noChangeArrowheads="1"/>
          </p:cNvSpPr>
          <p:nvPr/>
        </p:nvSpPr>
        <p:spPr bwMode="auto">
          <a:xfrm>
            <a:off x="2286000" y="5486400"/>
            <a:ext cx="1066800" cy="228600"/>
          </a:xfrm>
          <a:prstGeom prst="rect">
            <a:avLst/>
          </a:prstGeom>
          <a:solidFill>
            <a:srgbClr val="00CC00"/>
          </a:solidFill>
          <a:ln w="12700">
            <a:noFill/>
            <a:miter lim="800000"/>
            <a:headEnd/>
            <a:tailEnd/>
          </a:ln>
          <a:effectLst/>
        </p:spPr>
        <p:txBody>
          <a:bodyPr anchor="ctr">
            <a:spAutoFit/>
          </a:bodyPr>
          <a:lstStyle/>
          <a:p>
            <a:endParaRPr lang="en-US"/>
          </a:p>
        </p:txBody>
      </p:sp>
      <p:sp>
        <p:nvSpPr>
          <p:cNvPr id="625737" name="Rectangle 73"/>
          <p:cNvSpPr>
            <a:spLocks noChangeArrowheads="1"/>
          </p:cNvSpPr>
          <p:nvPr/>
        </p:nvSpPr>
        <p:spPr bwMode="auto">
          <a:xfrm>
            <a:off x="2286000" y="5867400"/>
            <a:ext cx="1295400" cy="228600"/>
          </a:xfrm>
          <a:prstGeom prst="rect">
            <a:avLst/>
          </a:prstGeom>
          <a:solidFill>
            <a:srgbClr val="00CC00"/>
          </a:solidFill>
          <a:ln w="12700">
            <a:noFill/>
            <a:miter lim="800000"/>
            <a:headEnd/>
            <a:tailEnd/>
          </a:ln>
          <a:effectLst/>
        </p:spPr>
        <p:txBody>
          <a:bodyPr anchor="ctr">
            <a:spAutoFit/>
          </a:bodyPr>
          <a:lstStyle/>
          <a:p>
            <a:endParaRPr lang="en-US"/>
          </a:p>
        </p:txBody>
      </p:sp>
      <p:sp>
        <p:nvSpPr>
          <p:cNvPr id="625738" name="Rectangle 74"/>
          <p:cNvSpPr>
            <a:spLocks noChangeArrowheads="1"/>
          </p:cNvSpPr>
          <p:nvPr/>
        </p:nvSpPr>
        <p:spPr bwMode="auto">
          <a:xfrm>
            <a:off x="990600" y="3886200"/>
            <a:ext cx="914400" cy="228600"/>
          </a:xfrm>
          <a:prstGeom prst="rect">
            <a:avLst/>
          </a:prstGeom>
          <a:solidFill>
            <a:srgbClr val="C2A398"/>
          </a:solidFill>
          <a:ln w="12700">
            <a:noFill/>
            <a:miter lim="800000"/>
            <a:headEnd/>
            <a:tailEnd/>
          </a:ln>
          <a:effectLst/>
        </p:spPr>
        <p:txBody>
          <a:bodyPr wrap="none" anchor="ctr">
            <a:spAutoFit/>
          </a:bodyPr>
          <a:lstStyle/>
          <a:p>
            <a:endParaRPr lang="en-US"/>
          </a:p>
        </p:txBody>
      </p:sp>
      <p:sp>
        <p:nvSpPr>
          <p:cNvPr id="625739" name="Rectangle 75"/>
          <p:cNvSpPr>
            <a:spLocks noChangeArrowheads="1"/>
          </p:cNvSpPr>
          <p:nvPr/>
        </p:nvSpPr>
        <p:spPr bwMode="auto">
          <a:xfrm>
            <a:off x="990600" y="4343400"/>
            <a:ext cx="6858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5740" name="Rectangle 76"/>
          <p:cNvSpPr>
            <a:spLocks noChangeArrowheads="1"/>
          </p:cNvSpPr>
          <p:nvPr/>
        </p:nvSpPr>
        <p:spPr bwMode="auto">
          <a:xfrm>
            <a:off x="990600" y="4724400"/>
            <a:ext cx="5334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5741" name="Rectangle 77"/>
          <p:cNvSpPr>
            <a:spLocks noChangeArrowheads="1"/>
          </p:cNvSpPr>
          <p:nvPr/>
        </p:nvSpPr>
        <p:spPr bwMode="auto">
          <a:xfrm>
            <a:off x="990600" y="5105400"/>
            <a:ext cx="2286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5742" name="Rectangle 78"/>
          <p:cNvSpPr>
            <a:spLocks noChangeArrowheads="1"/>
          </p:cNvSpPr>
          <p:nvPr/>
        </p:nvSpPr>
        <p:spPr bwMode="auto">
          <a:xfrm>
            <a:off x="990600" y="5486400"/>
            <a:ext cx="1524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5743" name="Rectangle 79"/>
          <p:cNvSpPr>
            <a:spLocks noChangeArrowheads="1"/>
          </p:cNvSpPr>
          <p:nvPr/>
        </p:nvSpPr>
        <p:spPr bwMode="auto">
          <a:xfrm>
            <a:off x="990600" y="5867400"/>
            <a:ext cx="76200" cy="228600"/>
          </a:xfrm>
          <a:prstGeom prst="rect">
            <a:avLst/>
          </a:prstGeom>
          <a:solidFill>
            <a:srgbClr val="C2A398"/>
          </a:solidFill>
          <a:ln w="12700">
            <a:noFill/>
            <a:miter lim="800000"/>
            <a:headEnd/>
            <a:tailEnd/>
          </a:ln>
          <a:effectLst/>
        </p:spPr>
        <p:txBody>
          <a:bodyPr anchor="ctr">
            <a:spAutoFit/>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Footer Placeholder 3"/>
          <p:cNvSpPr>
            <a:spLocks noGrp="1"/>
          </p:cNvSpPr>
          <p:nvPr>
            <p:ph type="ftr" sz="quarter" idx="10"/>
          </p:nvPr>
        </p:nvSpPr>
        <p:spPr/>
        <p:txBody>
          <a:bodyPr/>
          <a:lstStyle/>
          <a:p>
            <a:r>
              <a:rPr lang="en-US"/>
              <a:t>Copyright © 2001, Andrew W. Moore</a:t>
            </a:r>
          </a:p>
        </p:txBody>
      </p:sp>
      <p:sp>
        <p:nvSpPr>
          <p:cNvPr id="624642" name="Rectangle 2"/>
          <p:cNvSpPr>
            <a:spLocks noGrp="1" noChangeArrowheads="1"/>
          </p:cNvSpPr>
          <p:nvPr>
            <p:ph type="title"/>
          </p:nvPr>
        </p:nvSpPr>
        <p:spPr/>
        <p:txBody>
          <a:bodyPr/>
          <a:lstStyle/>
          <a:p>
            <a:r>
              <a:rPr lang="en-US" sz="3200"/>
              <a:t>Alternatives to VC-dim-based model selection</a:t>
            </a:r>
          </a:p>
        </p:txBody>
      </p:sp>
      <p:graphicFrame>
        <p:nvGraphicFramePr>
          <p:cNvPr id="624756" name="Group 116"/>
          <p:cNvGraphicFramePr>
            <a:graphicFrameLocks noGrp="1"/>
          </p:cNvGraphicFramePr>
          <p:nvPr/>
        </p:nvGraphicFramePr>
        <p:xfrm>
          <a:off x="152400" y="3733800"/>
          <a:ext cx="8680450" cy="2773680"/>
        </p:xfrm>
        <a:graphic>
          <a:graphicData uri="http://schemas.openxmlformats.org/drawingml/2006/table">
            <a:tbl>
              <a:tblPr/>
              <a:tblGrid>
                <a:gridCol w="360363"/>
                <a:gridCol w="387350"/>
                <a:gridCol w="2273300"/>
                <a:gridCol w="1855787"/>
                <a:gridCol w="2714625"/>
                <a:gridCol w="1089025"/>
              </a:tblGrid>
              <a:tr h="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smtClean="0">
                          <a:ln>
                            <a:noFill/>
                          </a:ln>
                          <a:solidFill>
                            <a:schemeClr val="tx1"/>
                          </a:solidFill>
                          <a:effectLst/>
                          <a:latin typeface="Arial" charset="0"/>
                        </a:rPr>
                        <a:t>LOGLIKE(TRAINERR)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#parameters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AIC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Choice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4606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1</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2</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sym typeface="Math1" pitchFamily="2" charset="2"/>
                        </a:rPr>
                        <a:t></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4704" name="Object 64"/>
          <p:cNvGraphicFramePr>
            <a:graphicFrameLocks noChangeAspect="1"/>
          </p:cNvGraphicFramePr>
          <p:nvPr/>
        </p:nvGraphicFramePr>
        <p:xfrm>
          <a:off x="0" y="2590800"/>
          <a:ext cx="6308725" cy="373063"/>
        </p:xfrm>
        <a:graphic>
          <a:graphicData uri="http://schemas.openxmlformats.org/presentationml/2006/ole">
            <p:oleObj spid="_x0000_s624704" name="Equation" r:id="rId3" imgW="3429000" imgH="203040" progId="Equation.3">
              <p:embed/>
            </p:oleObj>
          </a:graphicData>
        </a:graphic>
      </p:graphicFrame>
      <p:sp>
        <p:nvSpPr>
          <p:cNvPr id="624708" name="Rectangle 68"/>
          <p:cNvSpPr>
            <a:spLocks noChangeArrowheads="1"/>
          </p:cNvSpPr>
          <p:nvPr/>
        </p:nvSpPr>
        <p:spPr bwMode="auto">
          <a:xfrm flipV="1">
            <a:off x="3276600" y="6248400"/>
            <a:ext cx="1143000"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4709" name="Rectangle 69"/>
          <p:cNvSpPr>
            <a:spLocks noChangeArrowheads="1"/>
          </p:cNvSpPr>
          <p:nvPr/>
        </p:nvSpPr>
        <p:spPr bwMode="auto">
          <a:xfrm flipV="1">
            <a:off x="3276600" y="5791200"/>
            <a:ext cx="838200"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4710" name="Rectangle 70"/>
          <p:cNvSpPr>
            <a:spLocks noChangeArrowheads="1"/>
          </p:cNvSpPr>
          <p:nvPr/>
        </p:nvSpPr>
        <p:spPr bwMode="auto">
          <a:xfrm flipV="1">
            <a:off x="3276600" y="5410200"/>
            <a:ext cx="523875"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4711" name="Rectangle 71"/>
          <p:cNvSpPr>
            <a:spLocks noChangeArrowheads="1"/>
          </p:cNvSpPr>
          <p:nvPr/>
        </p:nvSpPr>
        <p:spPr bwMode="auto">
          <a:xfrm flipV="1">
            <a:off x="3276600" y="5029200"/>
            <a:ext cx="381000"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4712" name="Rectangle 72"/>
          <p:cNvSpPr>
            <a:spLocks noChangeArrowheads="1"/>
          </p:cNvSpPr>
          <p:nvPr/>
        </p:nvSpPr>
        <p:spPr bwMode="auto">
          <a:xfrm flipV="1">
            <a:off x="3276600" y="4648200"/>
            <a:ext cx="238125"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4713" name="Rectangle 73"/>
          <p:cNvSpPr>
            <a:spLocks noChangeArrowheads="1"/>
          </p:cNvSpPr>
          <p:nvPr/>
        </p:nvSpPr>
        <p:spPr bwMode="auto">
          <a:xfrm flipV="1">
            <a:off x="3276600" y="4267200"/>
            <a:ext cx="142875"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4714" name="Rectangle 74"/>
          <p:cNvSpPr>
            <a:spLocks noChangeArrowheads="1"/>
          </p:cNvSpPr>
          <p:nvPr/>
        </p:nvSpPr>
        <p:spPr bwMode="auto">
          <a:xfrm>
            <a:off x="990600" y="6248400"/>
            <a:ext cx="16002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4715" name="Rectangle 75"/>
          <p:cNvSpPr>
            <a:spLocks noChangeArrowheads="1"/>
          </p:cNvSpPr>
          <p:nvPr/>
        </p:nvSpPr>
        <p:spPr bwMode="auto">
          <a:xfrm>
            <a:off x="990600" y="5791200"/>
            <a:ext cx="10668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4716" name="Rectangle 76"/>
          <p:cNvSpPr>
            <a:spLocks noChangeArrowheads="1"/>
          </p:cNvSpPr>
          <p:nvPr/>
        </p:nvSpPr>
        <p:spPr bwMode="auto">
          <a:xfrm>
            <a:off x="990600" y="5410200"/>
            <a:ext cx="8382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4717" name="Rectangle 77"/>
          <p:cNvSpPr>
            <a:spLocks noChangeArrowheads="1"/>
          </p:cNvSpPr>
          <p:nvPr/>
        </p:nvSpPr>
        <p:spPr bwMode="auto">
          <a:xfrm>
            <a:off x="990600" y="5029200"/>
            <a:ext cx="4572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4718" name="Rectangle 78"/>
          <p:cNvSpPr>
            <a:spLocks noChangeArrowheads="1"/>
          </p:cNvSpPr>
          <p:nvPr/>
        </p:nvSpPr>
        <p:spPr bwMode="auto">
          <a:xfrm>
            <a:off x="990600" y="4648200"/>
            <a:ext cx="2286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4719" name="Rectangle 79"/>
          <p:cNvSpPr>
            <a:spLocks noChangeArrowheads="1"/>
          </p:cNvSpPr>
          <p:nvPr/>
        </p:nvSpPr>
        <p:spPr bwMode="auto">
          <a:xfrm>
            <a:off x="990600" y="4267200"/>
            <a:ext cx="1524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4733" name="Rectangle 93"/>
          <p:cNvSpPr>
            <a:spLocks noGrp="1" noChangeArrowheads="1"/>
          </p:cNvSpPr>
          <p:nvPr>
            <p:ph type="body" idx="1"/>
          </p:nvPr>
        </p:nvSpPr>
        <p:spPr>
          <a:xfrm>
            <a:off x="228600" y="762000"/>
            <a:ext cx="8574088" cy="1905000"/>
          </a:xfrm>
          <a:noFill/>
          <a:ln/>
        </p:spPr>
        <p:txBody>
          <a:bodyPr/>
          <a:lstStyle/>
          <a:p>
            <a:pPr marL="346075" indent="-346075"/>
            <a:r>
              <a:rPr lang="en-US" sz="2400"/>
              <a:t>What could we do instead of the scheme below?</a:t>
            </a:r>
          </a:p>
          <a:p>
            <a:pPr marL="1030288" lvl="1" indent="-404813">
              <a:buFontTx/>
              <a:buAutoNum type="arabicPeriod"/>
            </a:pPr>
            <a:r>
              <a:rPr lang="en-US" sz="2400"/>
              <a:t>Cross-validation</a:t>
            </a:r>
          </a:p>
          <a:p>
            <a:pPr marL="1030288" lvl="1" indent="-404813">
              <a:buFontTx/>
              <a:buAutoNum type="arabicPeriod"/>
            </a:pPr>
            <a:r>
              <a:rPr lang="en-US" sz="2400"/>
              <a:t>AIC (Akaike Information Criterion)</a:t>
            </a:r>
          </a:p>
        </p:txBody>
      </p:sp>
      <p:sp>
        <p:nvSpPr>
          <p:cNvPr id="624749" name="Rectangle 109"/>
          <p:cNvSpPr>
            <a:spLocks noChangeArrowheads="1"/>
          </p:cNvSpPr>
          <p:nvPr/>
        </p:nvSpPr>
        <p:spPr bwMode="auto">
          <a:xfrm>
            <a:off x="5181600" y="6248400"/>
            <a:ext cx="1524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4750" name="Rectangle 110"/>
          <p:cNvSpPr>
            <a:spLocks noChangeArrowheads="1"/>
          </p:cNvSpPr>
          <p:nvPr/>
        </p:nvSpPr>
        <p:spPr bwMode="auto">
          <a:xfrm>
            <a:off x="5181600" y="5791200"/>
            <a:ext cx="1524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4751" name="Rectangle 111"/>
          <p:cNvSpPr>
            <a:spLocks noChangeArrowheads="1"/>
          </p:cNvSpPr>
          <p:nvPr/>
        </p:nvSpPr>
        <p:spPr bwMode="auto">
          <a:xfrm>
            <a:off x="5181600" y="5410200"/>
            <a:ext cx="3810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4752" name="Rectangle 112"/>
          <p:cNvSpPr>
            <a:spLocks noChangeArrowheads="1"/>
          </p:cNvSpPr>
          <p:nvPr/>
        </p:nvSpPr>
        <p:spPr bwMode="auto">
          <a:xfrm>
            <a:off x="5181600" y="5029200"/>
            <a:ext cx="2286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4753" name="Rectangle 113"/>
          <p:cNvSpPr>
            <a:spLocks noChangeArrowheads="1"/>
          </p:cNvSpPr>
          <p:nvPr/>
        </p:nvSpPr>
        <p:spPr bwMode="auto">
          <a:xfrm>
            <a:off x="5181600" y="4648200"/>
            <a:ext cx="1524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4754" name="Rectangle 114"/>
          <p:cNvSpPr>
            <a:spLocks noChangeArrowheads="1"/>
          </p:cNvSpPr>
          <p:nvPr/>
        </p:nvSpPr>
        <p:spPr bwMode="auto">
          <a:xfrm>
            <a:off x="5181600" y="4267200"/>
            <a:ext cx="762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4757" name="AutoShape 117"/>
          <p:cNvSpPr>
            <a:spLocks noChangeArrowheads="1"/>
          </p:cNvSpPr>
          <p:nvPr/>
        </p:nvSpPr>
        <p:spPr bwMode="auto">
          <a:xfrm>
            <a:off x="6324600" y="1143000"/>
            <a:ext cx="2743200" cy="2286000"/>
          </a:xfrm>
          <a:prstGeom prst="wedgeRectCallout">
            <a:avLst>
              <a:gd name="adj1" fmla="val -61690"/>
              <a:gd name="adj2" fmla="val -17500"/>
            </a:avLst>
          </a:prstGeom>
          <a:solidFill>
            <a:srgbClr val="CCFFCC"/>
          </a:solidFill>
          <a:ln w="12700">
            <a:solidFill>
              <a:schemeClr val="folHlink"/>
            </a:solidFill>
            <a:miter lim="800000"/>
            <a:headEnd/>
            <a:tailEnd/>
          </a:ln>
          <a:effectLst/>
        </p:spPr>
        <p:txBody>
          <a:bodyPr/>
          <a:lstStyle/>
          <a:p>
            <a:r>
              <a:rPr lang="en-US" sz="1800"/>
              <a:t>As the amount of data goes to infinity, AIC promises</a:t>
            </a:r>
            <a:r>
              <a:rPr lang="en-US" sz="1800">
                <a:solidFill>
                  <a:schemeClr val="hlink"/>
                </a:solidFill>
              </a:rPr>
              <a:t>*</a:t>
            </a:r>
            <a:r>
              <a:rPr lang="en-US" sz="1800"/>
              <a:t> to select the model that’ll have the best likelihood for future data</a:t>
            </a:r>
          </a:p>
          <a:p>
            <a:r>
              <a:rPr lang="en-US" sz="1400">
                <a:solidFill>
                  <a:schemeClr val="hlink"/>
                </a:solidFill>
              </a:rPr>
              <a:t>*Subject to about a million caveats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Footer Placeholder 3"/>
          <p:cNvSpPr>
            <a:spLocks noGrp="1"/>
          </p:cNvSpPr>
          <p:nvPr>
            <p:ph type="ftr" sz="quarter" idx="10"/>
          </p:nvPr>
        </p:nvSpPr>
        <p:spPr/>
        <p:txBody>
          <a:bodyPr/>
          <a:lstStyle/>
          <a:p>
            <a:r>
              <a:rPr lang="en-US"/>
              <a:t>Copyright © 2001, Andrew W. Moore</a:t>
            </a:r>
          </a:p>
        </p:txBody>
      </p:sp>
      <p:sp>
        <p:nvSpPr>
          <p:cNvPr id="627714" name="Rectangle 2"/>
          <p:cNvSpPr>
            <a:spLocks noGrp="1" noChangeArrowheads="1"/>
          </p:cNvSpPr>
          <p:nvPr>
            <p:ph type="title"/>
          </p:nvPr>
        </p:nvSpPr>
        <p:spPr/>
        <p:txBody>
          <a:bodyPr/>
          <a:lstStyle/>
          <a:p>
            <a:r>
              <a:rPr lang="en-US" sz="3200"/>
              <a:t>Alternatives to VC-dim-based model selection</a:t>
            </a:r>
          </a:p>
        </p:txBody>
      </p:sp>
      <p:graphicFrame>
        <p:nvGraphicFramePr>
          <p:cNvPr id="627797" name="Group 85"/>
          <p:cNvGraphicFramePr>
            <a:graphicFrameLocks noGrp="1"/>
          </p:cNvGraphicFramePr>
          <p:nvPr/>
        </p:nvGraphicFramePr>
        <p:xfrm>
          <a:off x="152400" y="3733800"/>
          <a:ext cx="8680450" cy="2773680"/>
        </p:xfrm>
        <a:graphic>
          <a:graphicData uri="http://schemas.openxmlformats.org/drawingml/2006/table">
            <a:tbl>
              <a:tblPr/>
              <a:tblGrid>
                <a:gridCol w="360363"/>
                <a:gridCol w="387350"/>
                <a:gridCol w="2273300"/>
                <a:gridCol w="1855787"/>
                <a:gridCol w="2714625"/>
                <a:gridCol w="1089025"/>
              </a:tblGrid>
              <a:tr h="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600" b="0" i="0" u="none" strike="noStrike" cap="none" normalizeH="0" baseline="0" smtClean="0">
                          <a:ln>
                            <a:noFill/>
                          </a:ln>
                          <a:solidFill>
                            <a:schemeClr val="tx1"/>
                          </a:solidFill>
                          <a:effectLst/>
                          <a:latin typeface="Arial" charset="0"/>
                        </a:rPr>
                        <a:t>LOGLIKE(TRAINERR)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#parameters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BIC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Choice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4606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1</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2</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sym typeface="Math1" pitchFamily="2" charset="2"/>
                        </a:rPr>
                        <a:t></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Arial" charset="0"/>
                        </a:rPr>
                        <a:t>f</a:t>
                      </a:r>
                      <a:r>
                        <a:rPr kumimoji="0" lang="en-US" sz="2000" b="0" i="1" u="none" strike="noStrike" cap="none" normalizeH="0" baseline="-2500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7776" name="Rectangle 64"/>
          <p:cNvSpPr>
            <a:spLocks noChangeArrowheads="1"/>
          </p:cNvSpPr>
          <p:nvPr/>
        </p:nvSpPr>
        <p:spPr bwMode="auto">
          <a:xfrm flipV="1">
            <a:off x="3276600" y="6248400"/>
            <a:ext cx="1143000"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7777" name="Rectangle 65"/>
          <p:cNvSpPr>
            <a:spLocks noChangeArrowheads="1"/>
          </p:cNvSpPr>
          <p:nvPr/>
        </p:nvSpPr>
        <p:spPr bwMode="auto">
          <a:xfrm flipV="1">
            <a:off x="3276600" y="5791200"/>
            <a:ext cx="838200"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7778" name="Rectangle 66"/>
          <p:cNvSpPr>
            <a:spLocks noChangeArrowheads="1"/>
          </p:cNvSpPr>
          <p:nvPr/>
        </p:nvSpPr>
        <p:spPr bwMode="auto">
          <a:xfrm flipV="1">
            <a:off x="3276600" y="5410200"/>
            <a:ext cx="523875"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7779" name="Rectangle 67"/>
          <p:cNvSpPr>
            <a:spLocks noChangeArrowheads="1"/>
          </p:cNvSpPr>
          <p:nvPr/>
        </p:nvSpPr>
        <p:spPr bwMode="auto">
          <a:xfrm flipV="1">
            <a:off x="3276600" y="5029200"/>
            <a:ext cx="381000"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7780" name="Rectangle 68"/>
          <p:cNvSpPr>
            <a:spLocks noChangeArrowheads="1"/>
          </p:cNvSpPr>
          <p:nvPr/>
        </p:nvSpPr>
        <p:spPr bwMode="auto">
          <a:xfrm flipV="1">
            <a:off x="3276600" y="4648200"/>
            <a:ext cx="238125"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7781" name="Rectangle 69"/>
          <p:cNvSpPr>
            <a:spLocks noChangeArrowheads="1"/>
          </p:cNvSpPr>
          <p:nvPr/>
        </p:nvSpPr>
        <p:spPr bwMode="auto">
          <a:xfrm flipV="1">
            <a:off x="3276600" y="4267200"/>
            <a:ext cx="142875" cy="228600"/>
          </a:xfrm>
          <a:prstGeom prst="rect">
            <a:avLst/>
          </a:prstGeom>
          <a:solidFill>
            <a:srgbClr val="00CCFF"/>
          </a:solidFill>
          <a:ln w="12700">
            <a:noFill/>
            <a:miter lim="800000"/>
            <a:headEnd/>
            <a:tailEnd/>
          </a:ln>
          <a:effectLst/>
        </p:spPr>
        <p:txBody>
          <a:bodyPr anchor="ctr">
            <a:spAutoFit/>
          </a:bodyPr>
          <a:lstStyle/>
          <a:p>
            <a:endParaRPr lang="en-US"/>
          </a:p>
        </p:txBody>
      </p:sp>
      <p:sp>
        <p:nvSpPr>
          <p:cNvPr id="627782" name="Rectangle 70"/>
          <p:cNvSpPr>
            <a:spLocks noChangeArrowheads="1"/>
          </p:cNvSpPr>
          <p:nvPr/>
        </p:nvSpPr>
        <p:spPr bwMode="auto">
          <a:xfrm>
            <a:off x="990600" y="6248400"/>
            <a:ext cx="16002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7783" name="Rectangle 71"/>
          <p:cNvSpPr>
            <a:spLocks noChangeArrowheads="1"/>
          </p:cNvSpPr>
          <p:nvPr/>
        </p:nvSpPr>
        <p:spPr bwMode="auto">
          <a:xfrm>
            <a:off x="990600" y="5791200"/>
            <a:ext cx="10668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7784" name="Rectangle 72"/>
          <p:cNvSpPr>
            <a:spLocks noChangeArrowheads="1"/>
          </p:cNvSpPr>
          <p:nvPr/>
        </p:nvSpPr>
        <p:spPr bwMode="auto">
          <a:xfrm>
            <a:off x="990600" y="5410200"/>
            <a:ext cx="8382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7785" name="Rectangle 73"/>
          <p:cNvSpPr>
            <a:spLocks noChangeArrowheads="1"/>
          </p:cNvSpPr>
          <p:nvPr/>
        </p:nvSpPr>
        <p:spPr bwMode="auto">
          <a:xfrm>
            <a:off x="990600" y="5029200"/>
            <a:ext cx="4572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7786" name="Rectangle 74"/>
          <p:cNvSpPr>
            <a:spLocks noChangeArrowheads="1"/>
          </p:cNvSpPr>
          <p:nvPr/>
        </p:nvSpPr>
        <p:spPr bwMode="auto">
          <a:xfrm>
            <a:off x="990600" y="4648200"/>
            <a:ext cx="2286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7787" name="Rectangle 75"/>
          <p:cNvSpPr>
            <a:spLocks noChangeArrowheads="1"/>
          </p:cNvSpPr>
          <p:nvPr/>
        </p:nvSpPr>
        <p:spPr bwMode="auto">
          <a:xfrm>
            <a:off x="990600" y="4267200"/>
            <a:ext cx="1524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7788" name="Rectangle 76"/>
          <p:cNvSpPr>
            <a:spLocks noGrp="1" noChangeArrowheads="1"/>
          </p:cNvSpPr>
          <p:nvPr>
            <p:ph type="body" idx="1"/>
          </p:nvPr>
        </p:nvSpPr>
        <p:spPr>
          <a:xfrm>
            <a:off x="228600" y="762000"/>
            <a:ext cx="8574088" cy="1905000"/>
          </a:xfrm>
          <a:noFill/>
          <a:ln/>
        </p:spPr>
        <p:txBody>
          <a:bodyPr/>
          <a:lstStyle/>
          <a:p>
            <a:pPr marL="346075" indent="-346075"/>
            <a:r>
              <a:rPr lang="en-US" sz="2400"/>
              <a:t>What could we do instead of the scheme below?</a:t>
            </a:r>
          </a:p>
          <a:p>
            <a:pPr marL="1030288" lvl="1" indent="-404813">
              <a:buFontTx/>
              <a:buAutoNum type="arabicPeriod"/>
            </a:pPr>
            <a:r>
              <a:rPr lang="en-US" sz="2400"/>
              <a:t>Cross-validation</a:t>
            </a:r>
          </a:p>
          <a:p>
            <a:pPr marL="1030288" lvl="1" indent="-404813">
              <a:buFontTx/>
              <a:buAutoNum type="arabicPeriod"/>
            </a:pPr>
            <a:r>
              <a:rPr lang="en-US" sz="2400"/>
              <a:t>AIC (Akaike Information Criterion)</a:t>
            </a:r>
          </a:p>
          <a:p>
            <a:pPr marL="1030288" lvl="1" indent="-404813">
              <a:buFontTx/>
              <a:buAutoNum type="arabicPeriod"/>
            </a:pPr>
            <a:r>
              <a:rPr lang="en-US" sz="2400"/>
              <a:t>BIC (Bayesian Information Criterion)</a:t>
            </a:r>
          </a:p>
        </p:txBody>
      </p:sp>
      <p:sp>
        <p:nvSpPr>
          <p:cNvPr id="627789" name="Rectangle 77"/>
          <p:cNvSpPr>
            <a:spLocks noChangeArrowheads="1"/>
          </p:cNvSpPr>
          <p:nvPr/>
        </p:nvSpPr>
        <p:spPr bwMode="auto">
          <a:xfrm flipH="1">
            <a:off x="4979988" y="6248400"/>
            <a:ext cx="201612" cy="228600"/>
          </a:xfrm>
          <a:prstGeom prst="rect">
            <a:avLst/>
          </a:prstGeom>
          <a:solidFill>
            <a:schemeClr val="hlink"/>
          </a:solidFill>
          <a:ln w="12700">
            <a:noFill/>
            <a:miter lim="800000"/>
            <a:headEnd/>
            <a:tailEnd/>
          </a:ln>
          <a:effectLst/>
        </p:spPr>
        <p:txBody>
          <a:bodyPr anchor="ctr">
            <a:spAutoFit/>
          </a:bodyPr>
          <a:lstStyle/>
          <a:p>
            <a:endParaRPr lang="en-US"/>
          </a:p>
        </p:txBody>
      </p:sp>
      <p:sp>
        <p:nvSpPr>
          <p:cNvPr id="627790" name="Rectangle 78"/>
          <p:cNvSpPr>
            <a:spLocks noChangeArrowheads="1"/>
          </p:cNvSpPr>
          <p:nvPr/>
        </p:nvSpPr>
        <p:spPr bwMode="auto">
          <a:xfrm flipH="1">
            <a:off x="5092700" y="5791200"/>
            <a:ext cx="88900" cy="228600"/>
          </a:xfrm>
          <a:prstGeom prst="rect">
            <a:avLst/>
          </a:prstGeom>
          <a:solidFill>
            <a:schemeClr val="hlink"/>
          </a:solidFill>
          <a:ln w="12700">
            <a:noFill/>
            <a:miter lim="800000"/>
            <a:headEnd/>
            <a:tailEnd/>
          </a:ln>
          <a:effectLst/>
        </p:spPr>
        <p:txBody>
          <a:bodyPr anchor="ctr">
            <a:spAutoFit/>
          </a:bodyPr>
          <a:lstStyle/>
          <a:p>
            <a:endParaRPr lang="en-US"/>
          </a:p>
        </p:txBody>
      </p:sp>
      <p:sp>
        <p:nvSpPr>
          <p:cNvPr id="627791" name="Rectangle 79"/>
          <p:cNvSpPr>
            <a:spLocks noChangeArrowheads="1"/>
          </p:cNvSpPr>
          <p:nvPr/>
        </p:nvSpPr>
        <p:spPr bwMode="auto">
          <a:xfrm>
            <a:off x="5181600" y="5410200"/>
            <a:ext cx="1651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7792" name="Rectangle 80"/>
          <p:cNvSpPr>
            <a:spLocks noChangeArrowheads="1"/>
          </p:cNvSpPr>
          <p:nvPr/>
        </p:nvSpPr>
        <p:spPr bwMode="auto">
          <a:xfrm>
            <a:off x="5181600" y="5029200"/>
            <a:ext cx="193675"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7793" name="Rectangle 81"/>
          <p:cNvSpPr>
            <a:spLocks noChangeArrowheads="1"/>
          </p:cNvSpPr>
          <p:nvPr/>
        </p:nvSpPr>
        <p:spPr bwMode="auto">
          <a:xfrm>
            <a:off x="5181600" y="4648200"/>
            <a:ext cx="1524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7794" name="Rectangle 82"/>
          <p:cNvSpPr>
            <a:spLocks noChangeArrowheads="1"/>
          </p:cNvSpPr>
          <p:nvPr/>
        </p:nvSpPr>
        <p:spPr bwMode="auto">
          <a:xfrm>
            <a:off x="5181600" y="4267200"/>
            <a:ext cx="76200" cy="228600"/>
          </a:xfrm>
          <a:prstGeom prst="rect">
            <a:avLst/>
          </a:prstGeom>
          <a:solidFill>
            <a:srgbClr val="C2A398"/>
          </a:solidFill>
          <a:ln w="12700">
            <a:noFill/>
            <a:miter lim="800000"/>
            <a:headEnd/>
            <a:tailEnd/>
          </a:ln>
          <a:effectLst/>
        </p:spPr>
        <p:txBody>
          <a:bodyPr anchor="ctr">
            <a:spAutoFit/>
          </a:bodyPr>
          <a:lstStyle/>
          <a:p>
            <a:endParaRPr lang="en-US"/>
          </a:p>
        </p:txBody>
      </p:sp>
      <p:sp>
        <p:nvSpPr>
          <p:cNvPr id="627795" name="AutoShape 83"/>
          <p:cNvSpPr>
            <a:spLocks noChangeArrowheads="1"/>
          </p:cNvSpPr>
          <p:nvPr/>
        </p:nvSpPr>
        <p:spPr bwMode="auto">
          <a:xfrm>
            <a:off x="6172200" y="1143000"/>
            <a:ext cx="2895600" cy="2362200"/>
          </a:xfrm>
          <a:prstGeom prst="wedgeRectCallout">
            <a:avLst>
              <a:gd name="adj1" fmla="val -57019"/>
              <a:gd name="adj2" fmla="val -6454"/>
            </a:avLst>
          </a:prstGeom>
          <a:solidFill>
            <a:srgbClr val="CCFFCC"/>
          </a:solidFill>
          <a:ln w="12700">
            <a:solidFill>
              <a:schemeClr val="folHlink"/>
            </a:solidFill>
            <a:miter lim="800000"/>
            <a:headEnd/>
            <a:tailEnd/>
          </a:ln>
          <a:effectLst/>
        </p:spPr>
        <p:txBody>
          <a:bodyPr/>
          <a:lstStyle/>
          <a:p>
            <a:r>
              <a:rPr lang="en-US" sz="1800"/>
              <a:t>As the amount of data goes to infinity, BIC promises</a:t>
            </a:r>
            <a:r>
              <a:rPr lang="en-US" sz="1800">
                <a:solidFill>
                  <a:schemeClr val="hlink"/>
                </a:solidFill>
              </a:rPr>
              <a:t>*</a:t>
            </a:r>
            <a:r>
              <a:rPr lang="en-US" sz="1800"/>
              <a:t> to select the model that the data was generated from. More conservative than AIC.</a:t>
            </a:r>
          </a:p>
          <a:p>
            <a:r>
              <a:rPr lang="en-US" sz="1400">
                <a:solidFill>
                  <a:schemeClr val="hlink"/>
                </a:solidFill>
              </a:rPr>
              <a:t>           *Another million caveats</a:t>
            </a:r>
          </a:p>
        </p:txBody>
      </p:sp>
      <p:graphicFrame>
        <p:nvGraphicFramePr>
          <p:cNvPr id="627775" name="Object 63"/>
          <p:cNvGraphicFramePr>
            <a:graphicFrameLocks noChangeAspect="1"/>
          </p:cNvGraphicFramePr>
          <p:nvPr/>
        </p:nvGraphicFramePr>
        <p:xfrm>
          <a:off x="220663" y="2855913"/>
          <a:ext cx="6354762" cy="722312"/>
        </p:xfrm>
        <a:graphic>
          <a:graphicData uri="http://schemas.openxmlformats.org/presentationml/2006/ole">
            <p:oleObj spid="_x0000_s627775" name="Equation" r:id="rId3" imgW="3454200" imgH="393480" progId="Equation.3">
              <p:embed/>
            </p:oleObj>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2001, Andrew W. Moore</a:t>
            </a:r>
          </a:p>
        </p:txBody>
      </p:sp>
      <p:sp>
        <p:nvSpPr>
          <p:cNvPr id="631810" name="Rectangle 2"/>
          <p:cNvSpPr>
            <a:spLocks noGrp="1" noChangeArrowheads="1"/>
          </p:cNvSpPr>
          <p:nvPr>
            <p:ph type="title"/>
          </p:nvPr>
        </p:nvSpPr>
        <p:spPr/>
        <p:txBody>
          <a:bodyPr/>
          <a:lstStyle/>
          <a:p>
            <a:r>
              <a:rPr lang="en-US" sz="3600"/>
              <a:t>Which model selection method is best?</a:t>
            </a:r>
          </a:p>
        </p:txBody>
      </p:sp>
      <p:sp>
        <p:nvSpPr>
          <p:cNvPr id="631883" name="Rectangle 75"/>
          <p:cNvSpPr>
            <a:spLocks noGrp="1" noChangeArrowheads="1"/>
          </p:cNvSpPr>
          <p:nvPr>
            <p:ph type="body" idx="1"/>
          </p:nvPr>
        </p:nvSpPr>
        <p:spPr>
          <a:xfrm>
            <a:off x="228600" y="762000"/>
            <a:ext cx="8574088" cy="5183188"/>
          </a:xfrm>
          <a:noFill/>
          <a:ln/>
        </p:spPr>
        <p:txBody>
          <a:bodyPr/>
          <a:lstStyle/>
          <a:p>
            <a:pPr marL="1162050" lvl="1" indent="-533400">
              <a:buFontTx/>
              <a:buAutoNum type="arabicPeriod"/>
            </a:pPr>
            <a:r>
              <a:rPr lang="en-US" sz="2400"/>
              <a:t>(CV) Cross-validation</a:t>
            </a:r>
          </a:p>
          <a:p>
            <a:pPr marL="1162050" lvl="1" indent="-533400">
              <a:buFontTx/>
              <a:buAutoNum type="arabicPeriod"/>
            </a:pPr>
            <a:r>
              <a:rPr lang="en-US" sz="2400"/>
              <a:t>AIC (Akaike Information Criterion)</a:t>
            </a:r>
          </a:p>
          <a:p>
            <a:pPr marL="1162050" lvl="1" indent="-533400">
              <a:buFontTx/>
              <a:buAutoNum type="arabicPeriod"/>
            </a:pPr>
            <a:r>
              <a:rPr lang="en-US" sz="2400"/>
              <a:t>BIC (Bayesian Information Criterion)</a:t>
            </a:r>
          </a:p>
          <a:p>
            <a:pPr marL="1162050" lvl="1" indent="-533400">
              <a:buFontTx/>
              <a:buAutoNum type="arabicPeriod"/>
            </a:pPr>
            <a:r>
              <a:rPr lang="en-US" sz="2400"/>
              <a:t>(SRMVC) Structural Risk Minimize with VC-dimension</a:t>
            </a:r>
          </a:p>
          <a:p>
            <a:pPr marL="225425" indent="-225425"/>
            <a:r>
              <a:rPr lang="en-US" sz="2000">
                <a:solidFill>
                  <a:srgbClr val="00CC00"/>
                </a:solidFill>
              </a:rPr>
              <a:t>AIC, BIC and SRMVC have the advantage that you only need the training error.</a:t>
            </a:r>
          </a:p>
          <a:p>
            <a:pPr marL="225425" indent="-225425"/>
            <a:r>
              <a:rPr lang="en-US" sz="2000">
                <a:solidFill>
                  <a:schemeClr val="hlink"/>
                </a:solidFill>
              </a:rPr>
              <a:t>CV error might have more variance</a:t>
            </a:r>
          </a:p>
          <a:p>
            <a:pPr marL="225425" indent="-225425"/>
            <a:r>
              <a:rPr lang="en-US" sz="2000">
                <a:solidFill>
                  <a:schemeClr val="hlink"/>
                </a:solidFill>
              </a:rPr>
              <a:t>SRMVC is wildly conservative</a:t>
            </a:r>
          </a:p>
          <a:p>
            <a:pPr marL="225425" indent="-225425"/>
            <a:r>
              <a:rPr lang="en-US" sz="2000">
                <a:solidFill>
                  <a:schemeClr val="folHlink"/>
                </a:solidFill>
              </a:rPr>
              <a:t>Asymptotically AIC and Leave-one-out CV should be the same</a:t>
            </a:r>
          </a:p>
          <a:p>
            <a:pPr marL="225425" indent="-225425"/>
            <a:r>
              <a:rPr lang="en-US" sz="2000">
                <a:solidFill>
                  <a:schemeClr val="folHlink"/>
                </a:solidFill>
              </a:rPr>
              <a:t>Asymptotically BIC and a carefully chosen k-fold should be the same</a:t>
            </a:r>
          </a:p>
          <a:p>
            <a:pPr marL="225425" indent="-225425"/>
            <a:r>
              <a:rPr lang="en-US" sz="2000">
                <a:solidFill>
                  <a:srgbClr val="00CC00"/>
                </a:solidFill>
              </a:rPr>
              <a:t>BIC is what you want if you want the best structure instead of the best predictor (e.g. for clustering or Bayes Net structure finding)</a:t>
            </a:r>
          </a:p>
          <a:p>
            <a:pPr marL="225425" indent="-225425"/>
            <a:r>
              <a:rPr lang="en-US" sz="2000">
                <a:solidFill>
                  <a:schemeClr val="folHlink"/>
                </a:solidFill>
              </a:rPr>
              <a:t>Many alternatives to the above including proper Bayesian approaches.</a:t>
            </a:r>
          </a:p>
          <a:p>
            <a:pPr marL="225425" indent="-225425"/>
            <a:r>
              <a:rPr lang="en-US" sz="2000"/>
              <a:t>It’s an emotional issue.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2001, Andrew W. Moore</a:t>
            </a:r>
          </a:p>
        </p:txBody>
      </p:sp>
      <p:sp>
        <p:nvSpPr>
          <p:cNvPr id="623618" name="Rectangle 2"/>
          <p:cNvSpPr>
            <a:spLocks noGrp="1" noChangeArrowheads="1"/>
          </p:cNvSpPr>
          <p:nvPr>
            <p:ph type="title"/>
          </p:nvPr>
        </p:nvSpPr>
        <p:spPr/>
        <p:txBody>
          <a:bodyPr/>
          <a:lstStyle/>
          <a:p>
            <a:r>
              <a:rPr lang="en-US"/>
              <a:t>Extra Comments</a:t>
            </a:r>
          </a:p>
        </p:txBody>
      </p:sp>
      <p:sp>
        <p:nvSpPr>
          <p:cNvPr id="623619" name="Rectangle 3"/>
          <p:cNvSpPr>
            <a:spLocks noGrp="1" noChangeArrowheads="1"/>
          </p:cNvSpPr>
          <p:nvPr>
            <p:ph type="body" idx="1"/>
          </p:nvPr>
        </p:nvSpPr>
        <p:spPr/>
        <p:txBody>
          <a:bodyPr/>
          <a:lstStyle/>
          <a:p>
            <a:r>
              <a:rPr lang="en-US"/>
              <a:t>Beware: that second “VC-confidence” term is usually very very conservative (at least hundreds of times larger than the empirical overfitting effect).</a:t>
            </a:r>
          </a:p>
          <a:p>
            <a:r>
              <a:rPr lang="en-US"/>
              <a:t>An excellent tutorial on VC-dimension and Support Vector Machines (which we’ll be studying soon): </a:t>
            </a:r>
          </a:p>
          <a:p>
            <a:pPr lvl="2">
              <a:buFontTx/>
              <a:buNone/>
            </a:pPr>
            <a:r>
              <a:rPr lang="en-US"/>
              <a:t>C.J.C. Burges. A tutorial on support vector machines for pattern recognition. Data Mining and Knowledge Discovery, 2(2):955-974, 1998. http://citeseer.nj.nec.com/burges98tutorial.html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Footer Placeholder 3"/>
          <p:cNvSpPr>
            <a:spLocks noGrp="1"/>
          </p:cNvSpPr>
          <p:nvPr>
            <p:ph type="ftr" sz="quarter" idx="10"/>
          </p:nvPr>
        </p:nvSpPr>
        <p:spPr/>
        <p:txBody>
          <a:bodyPr/>
          <a:lstStyle/>
          <a:p>
            <a:r>
              <a:rPr lang="en-US"/>
              <a:t>Copyright © 2001, Andrew W. Moore</a:t>
            </a:r>
          </a:p>
        </p:txBody>
      </p:sp>
      <p:sp>
        <p:nvSpPr>
          <p:cNvPr id="593922" name="Rectangle 2"/>
          <p:cNvSpPr>
            <a:spLocks noGrp="1" noChangeArrowheads="1"/>
          </p:cNvSpPr>
          <p:nvPr>
            <p:ph type="title"/>
          </p:nvPr>
        </p:nvSpPr>
        <p:spPr>
          <a:xfrm>
            <a:off x="152400" y="304800"/>
            <a:ext cx="3276600" cy="685800"/>
          </a:xfrm>
        </p:spPr>
        <p:txBody>
          <a:bodyPr/>
          <a:lstStyle/>
          <a:p>
            <a:r>
              <a:rPr lang="en-US"/>
              <a:t> Examples</a:t>
            </a:r>
          </a:p>
        </p:txBody>
      </p:sp>
      <p:sp>
        <p:nvSpPr>
          <p:cNvPr id="593923" name="Rectangle 3"/>
          <p:cNvSpPr>
            <a:spLocks noChangeArrowheads="1"/>
          </p:cNvSpPr>
          <p:nvPr/>
        </p:nvSpPr>
        <p:spPr bwMode="auto">
          <a:xfrm>
            <a:off x="5334000" y="776288"/>
            <a:ext cx="1600200" cy="654050"/>
          </a:xfrm>
          <a:prstGeom prst="rect">
            <a:avLst/>
          </a:prstGeom>
          <a:solidFill>
            <a:srgbClr val="FFCCFF"/>
          </a:solidFill>
          <a:ln w="12700">
            <a:solidFill>
              <a:schemeClr val="tx1"/>
            </a:solidFill>
            <a:miter lim="800000"/>
            <a:headEnd/>
            <a:tailEnd/>
          </a:ln>
          <a:effectLst/>
        </p:spPr>
        <p:txBody>
          <a:bodyPr anchor="ctr">
            <a:spAutoFit/>
          </a:bodyPr>
          <a:lstStyle/>
          <a:p>
            <a:pPr algn="ctr"/>
            <a:r>
              <a:rPr lang="en-US" sz="3600" i="1"/>
              <a:t>f </a:t>
            </a:r>
            <a:r>
              <a:rPr lang="en-US"/>
              <a:t>        </a:t>
            </a:r>
          </a:p>
        </p:txBody>
      </p:sp>
      <p:sp>
        <p:nvSpPr>
          <p:cNvPr id="593924" name="Line 4"/>
          <p:cNvSpPr>
            <a:spLocks noChangeShapeType="1"/>
          </p:cNvSpPr>
          <p:nvPr/>
        </p:nvSpPr>
        <p:spPr bwMode="auto">
          <a:xfrm>
            <a:off x="3962400" y="1066800"/>
            <a:ext cx="1371600" cy="0"/>
          </a:xfrm>
          <a:prstGeom prst="line">
            <a:avLst/>
          </a:prstGeom>
          <a:noFill/>
          <a:ln w="12700">
            <a:solidFill>
              <a:schemeClr val="tx1"/>
            </a:solidFill>
            <a:round/>
            <a:headEnd/>
            <a:tailEnd type="triangle" w="med" len="med"/>
          </a:ln>
          <a:effectLst/>
        </p:spPr>
        <p:txBody>
          <a:bodyPr wrap="none" anchor="ctr">
            <a:spAutoFit/>
          </a:bodyPr>
          <a:lstStyle/>
          <a:p>
            <a:endParaRPr lang="en-US"/>
          </a:p>
        </p:txBody>
      </p:sp>
      <p:sp>
        <p:nvSpPr>
          <p:cNvPr id="593925" name="Text Box 5"/>
          <p:cNvSpPr txBox="1">
            <a:spLocks noChangeArrowheads="1"/>
          </p:cNvSpPr>
          <p:nvPr/>
        </p:nvSpPr>
        <p:spPr bwMode="auto">
          <a:xfrm>
            <a:off x="3505200" y="762000"/>
            <a:ext cx="609600" cy="519113"/>
          </a:xfrm>
          <a:prstGeom prst="rect">
            <a:avLst/>
          </a:prstGeom>
          <a:noFill/>
          <a:ln w="12700">
            <a:noFill/>
            <a:miter lim="800000"/>
            <a:headEnd/>
            <a:tailEnd/>
          </a:ln>
          <a:effectLst/>
        </p:spPr>
        <p:txBody>
          <a:bodyPr>
            <a:spAutoFit/>
          </a:bodyPr>
          <a:lstStyle/>
          <a:p>
            <a:pPr algn="ctr"/>
            <a:r>
              <a:rPr lang="en-US" sz="2800" b="1" i="1"/>
              <a:t>x</a:t>
            </a:r>
          </a:p>
        </p:txBody>
      </p:sp>
      <p:sp>
        <p:nvSpPr>
          <p:cNvPr id="593926" name="Line 6"/>
          <p:cNvSpPr>
            <a:spLocks noChangeShapeType="1"/>
          </p:cNvSpPr>
          <p:nvPr/>
        </p:nvSpPr>
        <p:spPr bwMode="auto">
          <a:xfrm>
            <a:off x="6019800" y="381000"/>
            <a:ext cx="0" cy="381000"/>
          </a:xfrm>
          <a:prstGeom prst="line">
            <a:avLst/>
          </a:prstGeom>
          <a:noFill/>
          <a:ln w="12700">
            <a:solidFill>
              <a:schemeClr val="tx1"/>
            </a:solidFill>
            <a:round/>
            <a:headEnd/>
            <a:tailEnd type="triangle" w="med" len="med"/>
          </a:ln>
          <a:effectLst/>
        </p:spPr>
        <p:txBody>
          <a:bodyPr wrap="none" anchor="ctr">
            <a:spAutoFit/>
          </a:bodyPr>
          <a:lstStyle/>
          <a:p>
            <a:endParaRPr lang="en-US"/>
          </a:p>
        </p:txBody>
      </p:sp>
      <p:sp>
        <p:nvSpPr>
          <p:cNvPr id="593927" name="Text Box 7"/>
          <p:cNvSpPr txBox="1">
            <a:spLocks noChangeArrowheads="1"/>
          </p:cNvSpPr>
          <p:nvPr/>
        </p:nvSpPr>
        <p:spPr bwMode="auto">
          <a:xfrm>
            <a:off x="5791200" y="0"/>
            <a:ext cx="381000" cy="579438"/>
          </a:xfrm>
          <a:prstGeom prst="rect">
            <a:avLst/>
          </a:prstGeom>
          <a:noFill/>
          <a:ln w="12700">
            <a:noFill/>
            <a:miter lim="800000"/>
            <a:headEnd/>
            <a:tailEnd/>
          </a:ln>
          <a:effectLst/>
        </p:spPr>
        <p:txBody>
          <a:bodyPr>
            <a:spAutoFit/>
          </a:bodyPr>
          <a:lstStyle/>
          <a:p>
            <a:pPr algn="ctr"/>
            <a:r>
              <a:rPr lang="en-US" sz="3200">
                <a:solidFill>
                  <a:srgbClr val="00CC00"/>
                </a:solidFill>
                <a:latin typeface="Symbol" pitchFamily="18" charset="2"/>
              </a:rPr>
              <a:t>a</a:t>
            </a:r>
          </a:p>
        </p:txBody>
      </p:sp>
      <p:sp>
        <p:nvSpPr>
          <p:cNvPr id="593928" name="Line 8"/>
          <p:cNvSpPr>
            <a:spLocks noChangeShapeType="1"/>
          </p:cNvSpPr>
          <p:nvPr/>
        </p:nvSpPr>
        <p:spPr bwMode="auto">
          <a:xfrm>
            <a:off x="6934200" y="1066800"/>
            <a:ext cx="1371600" cy="0"/>
          </a:xfrm>
          <a:prstGeom prst="line">
            <a:avLst/>
          </a:prstGeom>
          <a:noFill/>
          <a:ln w="12700">
            <a:solidFill>
              <a:schemeClr val="tx1"/>
            </a:solidFill>
            <a:round/>
            <a:headEnd/>
            <a:tailEnd type="triangle" w="med" len="med"/>
          </a:ln>
          <a:effectLst/>
        </p:spPr>
        <p:txBody>
          <a:bodyPr wrap="none" anchor="ctr">
            <a:spAutoFit/>
          </a:bodyPr>
          <a:lstStyle/>
          <a:p>
            <a:endParaRPr lang="en-US"/>
          </a:p>
        </p:txBody>
      </p:sp>
      <p:sp>
        <p:nvSpPr>
          <p:cNvPr id="593929" name="Text Box 9"/>
          <p:cNvSpPr txBox="1">
            <a:spLocks noChangeArrowheads="1"/>
          </p:cNvSpPr>
          <p:nvPr/>
        </p:nvSpPr>
        <p:spPr bwMode="auto">
          <a:xfrm>
            <a:off x="8305800" y="838200"/>
            <a:ext cx="838200" cy="579438"/>
          </a:xfrm>
          <a:prstGeom prst="rect">
            <a:avLst/>
          </a:prstGeom>
          <a:noFill/>
          <a:ln w="12700">
            <a:noFill/>
            <a:miter lim="800000"/>
            <a:headEnd/>
            <a:tailEnd/>
          </a:ln>
          <a:effectLst/>
        </p:spPr>
        <p:txBody>
          <a:bodyPr>
            <a:spAutoFit/>
          </a:bodyPr>
          <a:lstStyle/>
          <a:p>
            <a:pPr>
              <a:spcBef>
                <a:spcPct val="20000"/>
              </a:spcBef>
            </a:pPr>
            <a:r>
              <a:rPr lang="en-US" sz="3200"/>
              <a:t>y</a:t>
            </a:r>
            <a:r>
              <a:rPr lang="en-US" sz="3200" baseline="30000"/>
              <a:t>est</a:t>
            </a:r>
          </a:p>
        </p:txBody>
      </p:sp>
      <p:sp>
        <p:nvSpPr>
          <p:cNvPr id="593986" name="Text Box 66"/>
          <p:cNvSpPr txBox="1">
            <a:spLocks noChangeArrowheads="1"/>
          </p:cNvSpPr>
          <p:nvPr/>
        </p:nvSpPr>
        <p:spPr bwMode="auto">
          <a:xfrm>
            <a:off x="838200" y="1905000"/>
            <a:ext cx="1905000" cy="854075"/>
          </a:xfrm>
          <a:prstGeom prst="rect">
            <a:avLst/>
          </a:prstGeom>
          <a:noFill/>
          <a:ln w="12700">
            <a:noFill/>
            <a:miter lim="800000"/>
            <a:headEnd/>
            <a:tailEnd/>
          </a:ln>
          <a:effectLst/>
        </p:spPr>
        <p:txBody>
          <a:bodyPr>
            <a:spAutoFit/>
          </a:bodyPr>
          <a:lstStyle/>
          <a:p>
            <a:pPr algn="ctr"/>
            <a:r>
              <a:rPr lang="en-US"/>
              <a:t>denotes +1</a:t>
            </a:r>
          </a:p>
          <a:p>
            <a:pPr algn="ctr"/>
            <a:r>
              <a:rPr lang="en-US"/>
              <a:t>denotes -1</a:t>
            </a:r>
          </a:p>
        </p:txBody>
      </p:sp>
      <p:sp>
        <p:nvSpPr>
          <p:cNvPr id="593987" name="Oval 67"/>
          <p:cNvSpPr>
            <a:spLocks noChangeAspect="1" noChangeArrowheads="1"/>
          </p:cNvSpPr>
          <p:nvPr/>
        </p:nvSpPr>
        <p:spPr bwMode="auto">
          <a:xfrm rot="4777107">
            <a:off x="915194" y="2056606"/>
            <a:ext cx="58738" cy="603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88" name="Oval 68"/>
          <p:cNvSpPr>
            <a:spLocks noChangeAspect="1" noChangeArrowheads="1"/>
          </p:cNvSpPr>
          <p:nvPr/>
        </p:nvSpPr>
        <p:spPr bwMode="auto">
          <a:xfrm rot="5895381">
            <a:off x="915988" y="2513012"/>
            <a:ext cx="50800" cy="53975"/>
          </a:xfrm>
          <a:prstGeom prst="ellipse">
            <a:avLst/>
          </a:prstGeom>
          <a:solidFill>
            <a:schemeClr val="bg1"/>
          </a:solidFill>
          <a:ln w="9525">
            <a:solidFill>
              <a:schemeClr val="tx1"/>
            </a:solidFill>
            <a:round/>
            <a:headEnd/>
            <a:tailEnd/>
          </a:ln>
          <a:effectLst/>
        </p:spPr>
        <p:txBody>
          <a:bodyPr wrap="none" anchor="ctr"/>
          <a:lstStyle/>
          <a:p>
            <a:endParaRPr lang="en-US"/>
          </a:p>
        </p:txBody>
      </p:sp>
      <p:grpSp>
        <p:nvGrpSpPr>
          <p:cNvPr id="593990" name="Group 70"/>
          <p:cNvGrpSpPr>
            <a:grpSpLocks/>
          </p:cNvGrpSpPr>
          <p:nvPr/>
        </p:nvGrpSpPr>
        <p:grpSpPr bwMode="auto">
          <a:xfrm>
            <a:off x="1676400" y="1676400"/>
            <a:ext cx="7010400" cy="3906838"/>
            <a:chOff x="1056" y="1056"/>
            <a:chExt cx="4416" cy="2461"/>
          </a:xfrm>
        </p:grpSpPr>
        <p:sp>
          <p:nvSpPr>
            <p:cNvPr id="593930" name="Line 10"/>
            <p:cNvSpPr>
              <a:spLocks noChangeShapeType="1"/>
            </p:cNvSpPr>
            <p:nvPr/>
          </p:nvSpPr>
          <p:spPr bwMode="auto">
            <a:xfrm>
              <a:off x="2592" y="1296"/>
              <a:ext cx="0" cy="2208"/>
            </a:xfrm>
            <a:prstGeom prst="line">
              <a:avLst/>
            </a:prstGeom>
            <a:noFill/>
            <a:ln w="38100">
              <a:solidFill>
                <a:schemeClr val="hlink"/>
              </a:solidFill>
              <a:round/>
              <a:headEnd/>
              <a:tailEnd/>
            </a:ln>
            <a:effectLst/>
          </p:spPr>
          <p:txBody>
            <a:bodyPr wrap="none" anchor="ctr">
              <a:spAutoFit/>
            </a:bodyPr>
            <a:lstStyle/>
            <a:p>
              <a:endParaRPr lang="en-US"/>
            </a:p>
          </p:txBody>
        </p:sp>
        <p:sp>
          <p:nvSpPr>
            <p:cNvPr id="593931" name="Line 11"/>
            <p:cNvSpPr>
              <a:spLocks noChangeShapeType="1"/>
            </p:cNvSpPr>
            <p:nvPr/>
          </p:nvSpPr>
          <p:spPr bwMode="auto">
            <a:xfrm>
              <a:off x="1056" y="2400"/>
              <a:ext cx="3120" cy="0"/>
            </a:xfrm>
            <a:prstGeom prst="line">
              <a:avLst/>
            </a:prstGeom>
            <a:noFill/>
            <a:ln w="38100">
              <a:solidFill>
                <a:schemeClr val="hlink"/>
              </a:solidFill>
              <a:round/>
              <a:headEnd/>
              <a:tailEnd/>
            </a:ln>
            <a:effectLst/>
          </p:spPr>
          <p:txBody>
            <a:bodyPr wrap="none" anchor="ctr">
              <a:spAutoFit/>
            </a:bodyPr>
            <a:lstStyle/>
            <a:p>
              <a:endParaRPr lang="en-US"/>
            </a:p>
          </p:txBody>
        </p:sp>
        <p:sp>
          <p:nvSpPr>
            <p:cNvPr id="593932" name="Oval 12"/>
            <p:cNvSpPr>
              <a:spLocks noChangeAspect="1" noChangeArrowheads="1"/>
            </p:cNvSpPr>
            <p:nvPr/>
          </p:nvSpPr>
          <p:spPr bwMode="auto">
            <a:xfrm>
              <a:off x="2084" y="2657"/>
              <a:ext cx="38" cy="32"/>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33" name="Oval 13"/>
            <p:cNvSpPr>
              <a:spLocks noChangeAspect="1" noChangeArrowheads="1"/>
            </p:cNvSpPr>
            <p:nvPr/>
          </p:nvSpPr>
          <p:spPr bwMode="auto">
            <a:xfrm>
              <a:off x="3629" y="2304"/>
              <a:ext cx="38" cy="3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34" name="Oval 14"/>
            <p:cNvSpPr>
              <a:spLocks noChangeAspect="1" noChangeArrowheads="1"/>
            </p:cNvSpPr>
            <p:nvPr/>
          </p:nvSpPr>
          <p:spPr bwMode="auto">
            <a:xfrm>
              <a:off x="2412" y="2445"/>
              <a:ext cx="38" cy="3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35" name="Oval 15"/>
            <p:cNvSpPr>
              <a:spLocks noChangeAspect="1" noChangeArrowheads="1"/>
            </p:cNvSpPr>
            <p:nvPr/>
          </p:nvSpPr>
          <p:spPr bwMode="auto">
            <a:xfrm>
              <a:off x="2342" y="3170"/>
              <a:ext cx="38" cy="3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36" name="Oval 16"/>
            <p:cNvSpPr>
              <a:spLocks noChangeAspect="1" noChangeArrowheads="1"/>
            </p:cNvSpPr>
            <p:nvPr/>
          </p:nvSpPr>
          <p:spPr bwMode="auto">
            <a:xfrm>
              <a:off x="2902" y="2967"/>
              <a:ext cx="38" cy="3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37" name="Oval 17"/>
            <p:cNvSpPr>
              <a:spLocks noChangeAspect="1" noChangeArrowheads="1"/>
            </p:cNvSpPr>
            <p:nvPr/>
          </p:nvSpPr>
          <p:spPr bwMode="auto">
            <a:xfrm>
              <a:off x="1566" y="2459"/>
              <a:ext cx="38" cy="3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38" name="Oval 18"/>
            <p:cNvSpPr>
              <a:spLocks noChangeAspect="1" noChangeArrowheads="1"/>
            </p:cNvSpPr>
            <p:nvPr/>
          </p:nvSpPr>
          <p:spPr bwMode="auto">
            <a:xfrm>
              <a:off x="2734" y="1773"/>
              <a:ext cx="38" cy="3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39" name="Oval 19"/>
            <p:cNvSpPr>
              <a:spLocks noChangeAspect="1" noChangeArrowheads="1"/>
            </p:cNvSpPr>
            <p:nvPr/>
          </p:nvSpPr>
          <p:spPr bwMode="auto">
            <a:xfrm>
              <a:off x="2774" y="2290"/>
              <a:ext cx="38" cy="3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40" name="Oval 20"/>
            <p:cNvSpPr>
              <a:spLocks noChangeAspect="1" noChangeArrowheads="1"/>
            </p:cNvSpPr>
            <p:nvPr/>
          </p:nvSpPr>
          <p:spPr bwMode="auto">
            <a:xfrm>
              <a:off x="2148" y="1678"/>
              <a:ext cx="38" cy="32"/>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41" name="Oval 21"/>
            <p:cNvSpPr>
              <a:spLocks noChangeAspect="1" noChangeArrowheads="1"/>
            </p:cNvSpPr>
            <p:nvPr/>
          </p:nvSpPr>
          <p:spPr bwMode="auto">
            <a:xfrm>
              <a:off x="1649" y="3140"/>
              <a:ext cx="34" cy="3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42" name="Oval 22"/>
            <p:cNvSpPr>
              <a:spLocks noChangeAspect="1" noChangeArrowheads="1"/>
            </p:cNvSpPr>
            <p:nvPr/>
          </p:nvSpPr>
          <p:spPr bwMode="auto">
            <a:xfrm>
              <a:off x="1809" y="2043"/>
              <a:ext cx="38" cy="37"/>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43" name="Oval 23"/>
            <p:cNvSpPr>
              <a:spLocks noChangeAspect="1" noChangeArrowheads="1"/>
            </p:cNvSpPr>
            <p:nvPr/>
          </p:nvSpPr>
          <p:spPr bwMode="auto">
            <a:xfrm>
              <a:off x="3216" y="2592"/>
              <a:ext cx="38" cy="32"/>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44" name="Oval 24"/>
            <p:cNvSpPr>
              <a:spLocks noChangeAspect="1" noChangeArrowheads="1"/>
            </p:cNvSpPr>
            <p:nvPr/>
          </p:nvSpPr>
          <p:spPr bwMode="auto">
            <a:xfrm>
              <a:off x="3162" y="1824"/>
              <a:ext cx="38" cy="3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45" name="Oval 25"/>
            <p:cNvSpPr>
              <a:spLocks noChangeAspect="1" noChangeArrowheads="1"/>
            </p:cNvSpPr>
            <p:nvPr/>
          </p:nvSpPr>
          <p:spPr bwMode="auto">
            <a:xfrm rot="-1118274">
              <a:off x="2449" y="2799"/>
              <a:ext cx="34" cy="3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46" name="Oval 26"/>
            <p:cNvSpPr>
              <a:spLocks noChangeAspect="1" noChangeArrowheads="1"/>
            </p:cNvSpPr>
            <p:nvPr/>
          </p:nvSpPr>
          <p:spPr bwMode="auto">
            <a:xfrm rot="-1118274">
              <a:off x="3782" y="2034"/>
              <a:ext cx="38" cy="32"/>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47" name="Oval 27"/>
            <p:cNvSpPr>
              <a:spLocks noChangeAspect="1" noChangeArrowheads="1"/>
            </p:cNvSpPr>
            <p:nvPr/>
          </p:nvSpPr>
          <p:spPr bwMode="auto">
            <a:xfrm rot="-1118274">
              <a:off x="2680" y="2505"/>
              <a:ext cx="38" cy="32"/>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48" name="Oval 28"/>
            <p:cNvSpPr>
              <a:spLocks noChangeAspect="1" noChangeArrowheads="1"/>
            </p:cNvSpPr>
            <p:nvPr/>
          </p:nvSpPr>
          <p:spPr bwMode="auto">
            <a:xfrm rot="-1118274">
              <a:off x="2880" y="3212"/>
              <a:ext cx="38" cy="3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49" name="Oval 29"/>
            <p:cNvSpPr>
              <a:spLocks noChangeAspect="1" noChangeArrowheads="1"/>
            </p:cNvSpPr>
            <p:nvPr/>
          </p:nvSpPr>
          <p:spPr bwMode="auto">
            <a:xfrm rot="-1118274">
              <a:off x="3336" y="2863"/>
              <a:ext cx="38" cy="32"/>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50" name="Oval 30"/>
            <p:cNvSpPr>
              <a:spLocks noChangeAspect="1" noChangeArrowheads="1"/>
            </p:cNvSpPr>
            <p:nvPr/>
          </p:nvSpPr>
          <p:spPr bwMode="auto">
            <a:xfrm rot="-1118274">
              <a:off x="1885" y="2752"/>
              <a:ext cx="38" cy="32"/>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51" name="Oval 31"/>
            <p:cNvSpPr>
              <a:spLocks noChangeAspect="1" noChangeArrowheads="1"/>
            </p:cNvSpPr>
            <p:nvPr/>
          </p:nvSpPr>
          <p:spPr bwMode="auto">
            <a:xfrm rot="-1118274">
              <a:off x="2739" y="1781"/>
              <a:ext cx="34" cy="3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52" name="Oval 32"/>
            <p:cNvSpPr>
              <a:spLocks noChangeAspect="1" noChangeArrowheads="1"/>
            </p:cNvSpPr>
            <p:nvPr/>
          </p:nvSpPr>
          <p:spPr bwMode="auto">
            <a:xfrm rot="-1118274">
              <a:off x="2968" y="2258"/>
              <a:ext cx="38" cy="32"/>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53" name="Oval 33"/>
            <p:cNvSpPr>
              <a:spLocks noChangeAspect="1" noChangeArrowheads="1"/>
            </p:cNvSpPr>
            <p:nvPr/>
          </p:nvSpPr>
          <p:spPr bwMode="auto">
            <a:xfrm rot="-1118274">
              <a:off x="2149" y="1852"/>
              <a:ext cx="38" cy="3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54" name="Oval 34"/>
            <p:cNvSpPr>
              <a:spLocks noChangeAspect="1" noChangeArrowheads="1"/>
            </p:cNvSpPr>
            <p:nvPr/>
          </p:nvSpPr>
          <p:spPr bwMode="auto">
            <a:xfrm rot="-1118274">
              <a:off x="2213" y="3376"/>
              <a:ext cx="38" cy="3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55" name="Oval 35"/>
            <p:cNvSpPr>
              <a:spLocks noChangeAspect="1" noChangeArrowheads="1"/>
            </p:cNvSpPr>
            <p:nvPr/>
          </p:nvSpPr>
          <p:spPr bwMode="auto">
            <a:xfrm rot="-1118274">
              <a:off x="1962" y="2293"/>
              <a:ext cx="38" cy="3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56" name="Oval 36"/>
            <p:cNvSpPr>
              <a:spLocks noChangeAspect="1" noChangeArrowheads="1"/>
            </p:cNvSpPr>
            <p:nvPr/>
          </p:nvSpPr>
          <p:spPr bwMode="auto">
            <a:xfrm rot="-1118274">
              <a:off x="3495" y="2425"/>
              <a:ext cx="34" cy="3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57" name="Oval 37"/>
            <p:cNvSpPr>
              <a:spLocks noChangeAspect="1" noChangeArrowheads="1"/>
            </p:cNvSpPr>
            <p:nvPr/>
          </p:nvSpPr>
          <p:spPr bwMode="auto">
            <a:xfrm rot="-1118274">
              <a:off x="3162" y="1709"/>
              <a:ext cx="38" cy="3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58" name="Oval 38"/>
            <p:cNvSpPr>
              <a:spLocks noChangeAspect="1" noChangeArrowheads="1"/>
            </p:cNvSpPr>
            <p:nvPr/>
          </p:nvSpPr>
          <p:spPr bwMode="auto">
            <a:xfrm rot="5895381">
              <a:off x="2436" y="1926"/>
              <a:ext cx="30" cy="34"/>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59" name="Oval 39"/>
            <p:cNvSpPr>
              <a:spLocks noChangeAspect="1" noChangeArrowheads="1"/>
            </p:cNvSpPr>
            <p:nvPr/>
          </p:nvSpPr>
          <p:spPr bwMode="auto">
            <a:xfrm rot="5895381">
              <a:off x="2605" y="3303"/>
              <a:ext cx="35" cy="38"/>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60" name="Oval 40"/>
            <p:cNvSpPr>
              <a:spLocks noChangeAspect="1" noChangeArrowheads="1"/>
            </p:cNvSpPr>
            <p:nvPr/>
          </p:nvSpPr>
          <p:spPr bwMode="auto">
            <a:xfrm rot="5895381">
              <a:off x="2629" y="2238"/>
              <a:ext cx="32" cy="34"/>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61" name="Oval 41"/>
            <p:cNvSpPr>
              <a:spLocks noChangeAspect="1" noChangeArrowheads="1"/>
            </p:cNvSpPr>
            <p:nvPr/>
          </p:nvSpPr>
          <p:spPr bwMode="auto">
            <a:xfrm rot="5895381">
              <a:off x="1811" y="2069"/>
              <a:ext cx="30" cy="38"/>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62" name="Oval 42"/>
            <p:cNvSpPr>
              <a:spLocks noChangeAspect="1" noChangeArrowheads="1"/>
            </p:cNvSpPr>
            <p:nvPr/>
          </p:nvSpPr>
          <p:spPr bwMode="auto">
            <a:xfrm rot="5895381">
              <a:off x="1962" y="2582"/>
              <a:ext cx="30" cy="38"/>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63" name="Oval 43"/>
            <p:cNvSpPr>
              <a:spLocks noChangeAspect="1" noChangeArrowheads="1"/>
            </p:cNvSpPr>
            <p:nvPr/>
          </p:nvSpPr>
          <p:spPr bwMode="auto">
            <a:xfrm rot="5895381">
              <a:off x="2736" y="1508"/>
              <a:ext cx="30" cy="34"/>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64" name="Oval 44"/>
            <p:cNvSpPr>
              <a:spLocks noChangeAspect="1" noChangeArrowheads="1"/>
            </p:cNvSpPr>
            <p:nvPr/>
          </p:nvSpPr>
          <p:spPr bwMode="auto">
            <a:xfrm rot="5895381">
              <a:off x="3341" y="2611"/>
              <a:ext cx="37" cy="38"/>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65" name="Oval 45"/>
            <p:cNvSpPr>
              <a:spLocks noChangeAspect="1" noChangeArrowheads="1"/>
            </p:cNvSpPr>
            <p:nvPr/>
          </p:nvSpPr>
          <p:spPr bwMode="auto">
            <a:xfrm rot="5895381">
              <a:off x="2753" y="2570"/>
              <a:ext cx="30" cy="34"/>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66" name="Oval 46"/>
            <p:cNvSpPr>
              <a:spLocks noChangeAspect="1" noChangeArrowheads="1"/>
            </p:cNvSpPr>
            <p:nvPr/>
          </p:nvSpPr>
          <p:spPr bwMode="auto">
            <a:xfrm rot="5895381">
              <a:off x="3540" y="2120"/>
              <a:ext cx="30" cy="34"/>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67" name="Oval 47"/>
            <p:cNvSpPr>
              <a:spLocks noChangeAspect="1" noChangeArrowheads="1"/>
            </p:cNvSpPr>
            <p:nvPr/>
          </p:nvSpPr>
          <p:spPr bwMode="auto">
            <a:xfrm rot="5895381">
              <a:off x="1945" y="1478"/>
              <a:ext cx="30" cy="38"/>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68" name="Oval 48"/>
            <p:cNvSpPr>
              <a:spLocks noChangeAspect="1" noChangeArrowheads="1"/>
            </p:cNvSpPr>
            <p:nvPr/>
          </p:nvSpPr>
          <p:spPr bwMode="auto">
            <a:xfrm rot="5895381">
              <a:off x="3171" y="1776"/>
              <a:ext cx="30" cy="34"/>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69" name="Oval 49"/>
            <p:cNvSpPr>
              <a:spLocks noChangeAspect="1" noChangeArrowheads="1"/>
            </p:cNvSpPr>
            <p:nvPr/>
          </p:nvSpPr>
          <p:spPr bwMode="auto">
            <a:xfrm rot="5895381">
              <a:off x="2346" y="2907"/>
              <a:ext cx="30" cy="34"/>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70" name="Oval 50"/>
            <p:cNvSpPr>
              <a:spLocks noChangeAspect="1" noChangeArrowheads="1"/>
            </p:cNvSpPr>
            <p:nvPr/>
          </p:nvSpPr>
          <p:spPr bwMode="auto">
            <a:xfrm rot="5895381">
              <a:off x="3223" y="2973"/>
              <a:ext cx="37" cy="34"/>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71" name="Oval 51"/>
            <p:cNvSpPr>
              <a:spLocks noChangeAspect="1" noChangeArrowheads="1"/>
            </p:cNvSpPr>
            <p:nvPr/>
          </p:nvSpPr>
          <p:spPr bwMode="auto">
            <a:xfrm rot="4777107">
              <a:off x="2203" y="2227"/>
              <a:ext cx="37" cy="38"/>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72" name="Oval 52"/>
            <p:cNvSpPr>
              <a:spLocks noChangeAspect="1" noChangeArrowheads="1"/>
            </p:cNvSpPr>
            <p:nvPr/>
          </p:nvSpPr>
          <p:spPr bwMode="auto">
            <a:xfrm rot="4777107">
              <a:off x="2885" y="3485"/>
              <a:ext cx="30" cy="34"/>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73" name="Oval 53"/>
            <p:cNvSpPr>
              <a:spLocks noChangeAspect="1" noChangeArrowheads="1"/>
            </p:cNvSpPr>
            <p:nvPr/>
          </p:nvSpPr>
          <p:spPr bwMode="auto">
            <a:xfrm rot="4777107">
              <a:off x="2508" y="2469"/>
              <a:ext cx="30" cy="34"/>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74" name="Oval 54"/>
            <p:cNvSpPr>
              <a:spLocks noChangeAspect="1" noChangeArrowheads="1"/>
            </p:cNvSpPr>
            <p:nvPr/>
          </p:nvSpPr>
          <p:spPr bwMode="auto">
            <a:xfrm rot="4777107">
              <a:off x="1667" y="2540"/>
              <a:ext cx="37" cy="38"/>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75" name="Oval 55"/>
            <p:cNvSpPr>
              <a:spLocks noChangeAspect="1" noChangeArrowheads="1"/>
            </p:cNvSpPr>
            <p:nvPr/>
          </p:nvSpPr>
          <p:spPr bwMode="auto">
            <a:xfrm rot="4777107">
              <a:off x="2002" y="2985"/>
              <a:ext cx="37" cy="34"/>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76" name="Oval 56"/>
            <p:cNvSpPr>
              <a:spLocks noChangeAspect="1" noChangeArrowheads="1"/>
            </p:cNvSpPr>
            <p:nvPr/>
          </p:nvSpPr>
          <p:spPr bwMode="auto">
            <a:xfrm rot="4777107">
              <a:off x="2339" y="1749"/>
              <a:ext cx="32" cy="34"/>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77" name="Oval 57"/>
            <p:cNvSpPr>
              <a:spLocks noChangeAspect="1" noChangeArrowheads="1"/>
            </p:cNvSpPr>
            <p:nvPr/>
          </p:nvSpPr>
          <p:spPr bwMode="auto">
            <a:xfrm rot="4777107">
              <a:off x="3323" y="2621"/>
              <a:ext cx="32" cy="38"/>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78" name="Oval 58"/>
            <p:cNvSpPr>
              <a:spLocks noChangeAspect="1" noChangeArrowheads="1"/>
            </p:cNvSpPr>
            <p:nvPr/>
          </p:nvSpPr>
          <p:spPr bwMode="auto">
            <a:xfrm rot="4777107">
              <a:off x="2744" y="2749"/>
              <a:ext cx="32" cy="38"/>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79" name="Oval 59"/>
            <p:cNvSpPr>
              <a:spLocks noChangeAspect="1" noChangeArrowheads="1"/>
            </p:cNvSpPr>
            <p:nvPr/>
          </p:nvSpPr>
          <p:spPr bwMode="auto">
            <a:xfrm rot="4777107">
              <a:off x="3325" y="2104"/>
              <a:ext cx="32" cy="38"/>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80" name="Oval 60"/>
            <p:cNvSpPr>
              <a:spLocks noChangeAspect="1" noChangeArrowheads="1"/>
            </p:cNvSpPr>
            <p:nvPr/>
          </p:nvSpPr>
          <p:spPr bwMode="auto">
            <a:xfrm rot="4777107">
              <a:off x="1577" y="1942"/>
              <a:ext cx="37" cy="38"/>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81" name="Oval 61"/>
            <p:cNvSpPr>
              <a:spLocks noChangeAspect="1" noChangeArrowheads="1"/>
            </p:cNvSpPr>
            <p:nvPr/>
          </p:nvSpPr>
          <p:spPr bwMode="auto">
            <a:xfrm rot="4777107">
              <a:off x="2851" y="1880"/>
              <a:ext cx="30" cy="34"/>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3982" name="Oval 62"/>
            <p:cNvSpPr>
              <a:spLocks noChangeAspect="1" noChangeArrowheads="1"/>
            </p:cNvSpPr>
            <p:nvPr/>
          </p:nvSpPr>
          <p:spPr bwMode="auto">
            <a:xfrm rot="4777107">
              <a:off x="2480" y="3181"/>
              <a:ext cx="35" cy="38"/>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83" name="Oval 63"/>
            <p:cNvSpPr>
              <a:spLocks noChangeAspect="1" noChangeArrowheads="1"/>
            </p:cNvSpPr>
            <p:nvPr/>
          </p:nvSpPr>
          <p:spPr bwMode="auto">
            <a:xfrm rot="4777107">
              <a:off x="3341" y="2996"/>
              <a:ext cx="32" cy="38"/>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3984" name="Text Box 64"/>
            <p:cNvSpPr txBox="1">
              <a:spLocks noChangeArrowheads="1"/>
            </p:cNvSpPr>
            <p:nvPr/>
          </p:nvSpPr>
          <p:spPr bwMode="auto">
            <a:xfrm>
              <a:off x="3456" y="1056"/>
              <a:ext cx="2016" cy="250"/>
            </a:xfrm>
            <a:prstGeom prst="rect">
              <a:avLst/>
            </a:prstGeom>
            <a:noFill/>
            <a:ln w="12700">
              <a:noFill/>
              <a:miter lim="800000"/>
              <a:headEnd/>
              <a:tailEnd/>
            </a:ln>
            <a:effectLst/>
          </p:spPr>
          <p:txBody>
            <a:bodyPr>
              <a:spAutoFit/>
            </a:bodyPr>
            <a:lstStyle/>
            <a:p>
              <a:pPr algn="ctr"/>
              <a:r>
                <a:rPr lang="en-US"/>
                <a:t>f(x,</a:t>
              </a:r>
              <a:r>
                <a:rPr lang="en-US">
                  <a:solidFill>
                    <a:srgbClr val="00CC00"/>
                  </a:solidFill>
                </a:rPr>
                <a:t>w</a:t>
              </a:r>
              <a:r>
                <a:rPr lang="en-US"/>
                <a:t>) = sign(x.</a:t>
              </a:r>
              <a:r>
                <a:rPr lang="en-US">
                  <a:solidFill>
                    <a:srgbClr val="00CC00"/>
                  </a:solidFill>
                </a:rPr>
                <a:t>w</a:t>
              </a:r>
              <a:r>
                <a:rPr lang="en-US"/>
                <a:t>)</a:t>
              </a:r>
            </a:p>
          </p:txBody>
        </p:sp>
        <p:sp>
          <p:nvSpPr>
            <p:cNvPr id="593989" name="Line 69"/>
            <p:cNvSpPr>
              <a:spLocks noChangeShapeType="1"/>
            </p:cNvSpPr>
            <p:nvPr/>
          </p:nvSpPr>
          <p:spPr bwMode="auto">
            <a:xfrm flipV="1">
              <a:off x="1728" y="1392"/>
              <a:ext cx="1680" cy="2064"/>
            </a:xfrm>
            <a:prstGeom prst="line">
              <a:avLst/>
            </a:prstGeom>
            <a:noFill/>
            <a:ln w="12700">
              <a:solidFill>
                <a:schemeClr val="tx1"/>
              </a:solidFill>
              <a:round/>
              <a:headEnd/>
              <a:tailEnd/>
            </a:ln>
            <a:effectLst/>
          </p:spPr>
          <p:txBody>
            <a:bodyPr wrap="none" anchor="ctr">
              <a:spAutoFit/>
            </a:bodyPr>
            <a:lstStyle/>
            <a:p>
              <a:endParaRPr lang="en-US"/>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2001, Andrew W. Moore</a:t>
            </a:r>
          </a:p>
        </p:txBody>
      </p:sp>
      <p:sp>
        <p:nvSpPr>
          <p:cNvPr id="632834" name="Rectangle 2"/>
          <p:cNvSpPr>
            <a:spLocks noGrp="1" noChangeArrowheads="1"/>
          </p:cNvSpPr>
          <p:nvPr>
            <p:ph type="title"/>
          </p:nvPr>
        </p:nvSpPr>
        <p:spPr/>
        <p:txBody>
          <a:bodyPr/>
          <a:lstStyle/>
          <a:p>
            <a:r>
              <a:rPr lang="en-US"/>
              <a:t>What you should know</a:t>
            </a:r>
          </a:p>
        </p:txBody>
      </p:sp>
      <p:sp>
        <p:nvSpPr>
          <p:cNvPr id="632835" name="Rectangle 3"/>
          <p:cNvSpPr>
            <a:spLocks noGrp="1" noChangeArrowheads="1"/>
          </p:cNvSpPr>
          <p:nvPr>
            <p:ph type="body" idx="1"/>
          </p:nvPr>
        </p:nvSpPr>
        <p:spPr/>
        <p:txBody>
          <a:bodyPr/>
          <a:lstStyle/>
          <a:p>
            <a:r>
              <a:rPr lang="en-US"/>
              <a:t>The definition of a learning machine: </a:t>
            </a:r>
            <a:r>
              <a:rPr lang="en-US" b="1" i="1"/>
              <a:t>f</a:t>
            </a:r>
            <a:r>
              <a:rPr lang="en-US" i="1"/>
              <a:t>(</a:t>
            </a:r>
            <a:r>
              <a:rPr lang="en-US" b="1" i="1"/>
              <a:t>x</a:t>
            </a:r>
            <a:r>
              <a:rPr lang="en-US" i="1"/>
              <a:t>,</a:t>
            </a:r>
            <a:r>
              <a:rPr lang="en-US" b="1" i="1">
                <a:solidFill>
                  <a:srgbClr val="00CC00"/>
                </a:solidFill>
                <a:latin typeface="Symbol" pitchFamily="18" charset="2"/>
              </a:rPr>
              <a:t>a</a:t>
            </a:r>
            <a:r>
              <a:rPr lang="en-US" i="1"/>
              <a:t>) </a:t>
            </a:r>
            <a:endParaRPr lang="en-US"/>
          </a:p>
          <a:p>
            <a:r>
              <a:rPr lang="en-US"/>
              <a:t>The definition of Shattering</a:t>
            </a:r>
          </a:p>
          <a:p>
            <a:r>
              <a:rPr lang="en-US"/>
              <a:t>Be able to work through simple examples of shattering</a:t>
            </a:r>
          </a:p>
          <a:p>
            <a:r>
              <a:rPr lang="en-US"/>
              <a:t>The definition of VC-dimension</a:t>
            </a:r>
          </a:p>
          <a:p>
            <a:r>
              <a:rPr lang="en-US"/>
              <a:t>Be able to work through simple examples of VC-dimension</a:t>
            </a:r>
          </a:p>
          <a:p>
            <a:r>
              <a:rPr lang="en-US"/>
              <a:t>Structural Risk Minimization for model selection</a:t>
            </a:r>
          </a:p>
          <a:p>
            <a:r>
              <a:rPr lang="en-US"/>
              <a:t>Awareness of other model selection methods</a:t>
            </a:r>
          </a:p>
          <a:p>
            <a:endParaRPr lang="en-US"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ooter Placeholder 3"/>
          <p:cNvSpPr>
            <a:spLocks noGrp="1"/>
          </p:cNvSpPr>
          <p:nvPr>
            <p:ph type="ftr" sz="quarter" idx="10"/>
          </p:nvPr>
        </p:nvSpPr>
        <p:spPr/>
        <p:txBody>
          <a:bodyPr/>
          <a:lstStyle/>
          <a:p>
            <a:r>
              <a:rPr lang="en-US"/>
              <a:t>Copyright © 2001, Andrew W. Moore</a:t>
            </a:r>
          </a:p>
        </p:txBody>
      </p:sp>
      <p:sp>
        <p:nvSpPr>
          <p:cNvPr id="594946" name="Rectangle 2"/>
          <p:cNvSpPr>
            <a:spLocks noGrp="1" noChangeArrowheads="1"/>
          </p:cNvSpPr>
          <p:nvPr>
            <p:ph type="title"/>
          </p:nvPr>
        </p:nvSpPr>
        <p:spPr>
          <a:xfrm>
            <a:off x="152400" y="304800"/>
            <a:ext cx="3276600" cy="685800"/>
          </a:xfrm>
        </p:spPr>
        <p:txBody>
          <a:bodyPr/>
          <a:lstStyle/>
          <a:p>
            <a:r>
              <a:rPr lang="en-US"/>
              <a:t> Examples</a:t>
            </a:r>
          </a:p>
        </p:txBody>
      </p:sp>
      <p:sp>
        <p:nvSpPr>
          <p:cNvPr id="594947" name="Rectangle 3"/>
          <p:cNvSpPr>
            <a:spLocks noChangeArrowheads="1"/>
          </p:cNvSpPr>
          <p:nvPr/>
        </p:nvSpPr>
        <p:spPr bwMode="auto">
          <a:xfrm>
            <a:off x="5334000" y="776288"/>
            <a:ext cx="1600200" cy="654050"/>
          </a:xfrm>
          <a:prstGeom prst="rect">
            <a:avLst/>
          </a:prstGeom>
          <a:solidFill>
            <a:srgbClr val="FFCCFF"/>
          </a:solidFill>
          <a:ln w="12700">
            <a:solidFill>
              <a:schemeClr val="tx1"/>
            </a:solidFill>
            <a:miter lim="800000"/>
            <a:headEnd/>
            <a:tailEnd/>
          </a:ln>
          <a:effectLst/>
        </p:spPr>
        <p:txBody>
          <a:bodyPr anchor="ctr">
            <a:spAutoFit/>
          </a:bodyPr>
          <a:lstStyle/>
          <a:p>
            <a:pPr algn="ctr"/>
            <a:r>
              <a:rPr lang="en-US" sz="3600" i="1"/>
              <a:t>f </a:t>
            </a:r>
            <a:r>
              <a:rPr lang="en-US"/>
              <a:t>        </a:t>
            </a:r>
          </a:p>
        </p:txBody>
      </p:sp>
      <p:sp>
        <p:nvSpPr>
          <p:cNvPr id="594948" name="Line 4"/>
          <p:cNvSpPr>
            <a:spLocks noChangeShapeType="1"/>
          </p:cNvSpPr>
          <p:nvPr/>
        </p:nvSpPr>
        <p:spPr bwMode="auto">
          <a:xfrm>
            <a:off x="3962400" y="1066800"/>
            <a:ext cx="1371600" cy="0"/>
          </a:xfrm>
          <a:prstGeom prst="line">
            <a:avLst/>
          </a:prstGeom>
          <a:noFill/>
          <a:ln w="12700">
            <a:solidFill>
              <a:schemeClr val="tx1"/>
            </a:solidFill>
            <a:round/>
            <a:headEnd/>
            <a:tailEnd type="triangle" w="med" len="med"/>
          </a:ln>
          <a:effectLst/>
        </p:spPr>
        <p:txBody>
          <a:bodyPr wrap="none" anchor="ctr">
            <a:spAutoFit/>
          </a:bodyPr>
          <a:lstStyle/>
          <a:p>
            <a:endParaRPr lang="en-US"/>
          </a:p>
        </p:txBody>
      </p:sp>
      <p:sp>
        <p:nvSpPr>
          <p:cNvPr id="594949" name="Text Box 5"/>
          <p:cNvSpPr txBox="1">
            <a:spLocks noChangeArrowheads="1"/>
          </p:cNvSpPr>
          <p:nvPr/>
        </p:nvSpPr>
        <p:spPr bwMode="auto">
          <a:xfrm>
            <a:off x="3505200" y="762000"/>
            <a:ext cx="609600" cy="519113"/>
          </a:xfrm>
          <a:prstGeom prst="rect">
            <a:avLst/>
          </a:prstGeom>
          <a:noFill/>
          <a:ln w="12700">
            <a:noFill/>
            <a:miter lim="800000"/>
            <a:headEnd/>
            <a:tailEnd/>
          </a:ln>
          <a:effectLst/>
        </p:spPr>
        <p:txBody>
          <a:bodyPr>
            <a:spAutoFit/>
          </a:bodyPr>
          <a:lstStyle/>
          <a:p>
            <a:pPr algn="ctr"/>
            <a:r>
              <a:rPr lang="en-US" sz="2800" b="1" i="1"/>
              <a:t>x</a:t>
            </a:r>
          </a:p>
        </p:txBody>
      </p:sp>
      <p:sp>
        <p:nvSpPr>
          <p:cNvPr id="594950" name="Line 6"/>
          <p:cNvSpPr>
            <a:spLocks noChangeShapeType="1"/>
          </p:cNvSpPr>
          <p:nvPr/>
        </p:nvSpPr>
        <p:spPr bwMode="auto">
          <a:xfrm>
            <a:off x="6019800" y="381000"/>
            <a:ext cx="0" cy="381000"/>
          </a:xfrm>
          <a:prstGeom prst="line">
            <a:avLst/>
          </a:prstGeom>
          <a:noFill/>
          <a:ln w="12700">
            <a:solidFill>
              <a:schemeClr val="tx1"/>
            </a:solidFill>
            <a:round/>
            <a:headEnd/>
            <a:tailEnd type="triangle" w="med" len="med"/>
          </a:ln>
          <a:effectLst/>
        </p:spPr>
        <p:txBody>
          <a:bodyPr wrap="none" anchor="ctr">
            <a:spAutoFit/>
          </a:bodyPr>
          <a:lstStyle/>
          <a:p>
            <a:endParaRPr lang="en-US"/>
          </a:p>
        </p:txBody>
      </p:sp>
      <p:sp>
        <p:nvSpPr>
          <p:cNvPr id="594951" name="Text Box 7"/>
          <p:cNvSpPr txBox="1">
            <a:spLocks noChangeArrowheads="1"/>
          </p:cNvSpPr>
          <p:nvPr/>
        </p:nvSpPr>
        <p:spPr bwMode="auto">
          <a:xfrm>
            <a:off x="5791200" y="0"/>
            <a:ext cx="381000" cy="579438"/>
          </a:xfrm>
          <a:prstGeom prst="rect">
            <a:avLst/>
          </a:prstGeom>
          <a:noFill/>
          <a:ln w="12700">
            <a:noFill/>
            <a:miter lim="800000"/>
            <a:headEnd/>
            <a:tailEnd/>
          </a:ln>
          <a:effectLst/>
        </p:spPr>
        <p:txBody>
          <a:bodyPr>
            <a:spAutoFit/>
          </a:bodyPr>
          <a:lstStyle/>
          <a:p>
            <a:pPr algn="ctr"/>
            <a:r>
              <a:rPr lang="en-US" sz="3200">
                <a:solidFill>
                  <a:srgbClr val="00CC00"/>
                </a:solidFill>
                <a:latin typeface="Symbol" pitchFamily="18" charset="2"/>
              </a:rPr>
              <a:t>a</a:t>
            </a:r>
          </a:p>
        </p:txBody>
      </p:sp>
      <p:sp>
        <p:nvSpPr>
          <p:cNvPr id="594952" name="Line 8"/>
          <p:cNvSpPr>
            <a:spLocks noChangeShapeType="1"/>
          </p:cNvSpPr>
          <p:nvPr/>
        </p:nvSpPr>
        <p:spPr bwMode="auto">
          <a:xfrm>
            <a:off x="6934200" y="1066800"/>
            <a:ext cx="1371600" cy="0"/>
          </a:xfrm>
          <a:prstGeom prst="line">
            <a:avLst/>
          </a:prstGeom>
          <a:noFill/>
          <a:ln w="12700">
            <a:solidFill>
              <a:schemeClr val="tx1"/>
            </a:solidFill>
            <a:round/>
            <a:headEnd/>
            <a:tailEnd type="triangle" w="med" len="med"/>
          </a:ln>
          <a:effectLst/>
        </p:spPr>
        <p:txBody>
          <a:bodyPr wrap="none" anchor="ctr">
            <a:spAutoFit/>
          </a:bodyPr>
          <a:lstStyle/>
          <a:p>
            <a:endParaRPr lang="en-US"/>
          </a:p>
        </p:txBody>
      </p:sp>
      <p:sp>
        <p:nvSpPr>
          <p:cNvPr id="594953" name="Text Box 9"/>
          <p:cNvSpPr txBox="1">
            <a:spLocks noChangeArrowheads="1"/>
          </p:cNvSpPr>
          <p:nvPr/>
        </p:nvSpPr>
        <p:spPr bwMode="auto">
          <a:xfrm>
            <a:off x="8305800" y="838200"/>
            <a:ext cx="838200" cy="579438"/>
          </a:xfrm>
          <a:prstGeom prst="rect">
            <a:avLst/>
          </a:prstGeom>
          <a:noFill/>
          <a:ln w="12700">
            <a:noFill/>
            <a:miter lim="800000"/>
            <a:headEnd/>
            <a:tailEnd/>
          </a:ln>
          <a:effectLst/>
        </p:spPr>
        <p:txBody>
          <a:bodyPr>
            <a:spAutoFit/>
          </a:bodyPr>
          <a:lstStyle/>
          <a:p>
            <a:pPr>
              <a:spcBef>
                <a:spcPct val="20000"/>
              </a:spcBef>
            </a:pPr>
            <a:r>
              <a:rPr lang="en-US" sz="3200"/>
              <a:t>y</a:t>
            </a:r>
            <a:r>
              <a:rPr lang="en-US" sz="3200" baseline="30000"/>
              <a:t>est</a:t>
            </a:r>
          </a:p>
        </p:txBody>
      </p:sp>
      <p:sp>
        <p:nvSpPr>
          <p:cNvPr id="594954" name="Line 10"/>
          <p:cNvSpPr>
            <a:spLocks noChangeShapeType="1"/>
          </p:cNvSpPr>
          <p:nvPr/>
        </p:nvSpPr>
        <p:spPr bwMode="auto">
          <a:xfrm>
            <a:off x="4114800" y="2057400"/>
            <a:ext cx="0" cy="3505200"/>
          </a:xfrm>
          <a:prstGeom prst="line">
            <a:avLst/>
          </a:prstGeom>
          <a:noFill/>
          <a:ln w="38100">
            <a:solidFill>
              <a:schemeClr val="hlink"/>
            </a:solidFill>
            <a:round/>
            <a:headEnd/>
            <a:tailEnd/>
          </a:ln>
          <a:effectLst/>
        </p:spPr>
        <p:txBody>
          <a:bodyPr wrap="none" anchor="ctr">
            <a:spAutoFit/>
          </a:bodyPr>
          <a:lstStyle/>
          <a:p>
            <a:endParaRPr lang="en-US"/>
          </a:p>
        </p:txBody>
      </p:sp>
      <p:sp>
        <p:nvSpPr>
          <p:cNvPr id="594955" name="Line 11"/>
          <p:cNvSpPr>
            <a:spLocks noChangeShapeType="1"/>
          </p:cNvSpPr>
          <p:nvPr/>
        </p:nvSpPr>
        <p:spPr bwMode="auto">
          <a:xfrm>
            <a:off x="1676400" y="3810000"/>
            <a:ext cx="4953000" cy="0"/>
          </a:xfrm>
          <a:prstGeom prst="line">
            <a:avLst/>
          </a:prstGeom>
          <a:noFill/>
          <a:ln w="38100">
            <a:solidFill>
              <a:schemeClr val="hlink"/>
            </a:solidFill>
            <a:round/>
            <a:headEnd/>
            <a:tailEnd/>
          </a:ln>
          <a:effectLst/>
        </p:spPr>
        <p:txBody>
          <a:bodyPr wrap="none" anchor="ctr">
            <a:spAutoFit/>
          </a:bodyPr>
          <a:lstStyle/>
          <a:p>
            <a:endParaRPr lang="en-US"/>
          </a:p>
        </p:txBody>
      </p:sp>
      <p:sp>
        <p:nvSpPr>
          <p:cNvPr id="594956" name="Oval 12"/>
          <p:cNvSpPr>
            <a:spLocks noChangeAspect="1" noChangeArrowheads="1"/>
          </p:cNvSpPr>
          <p:nvPr/>
        </p:nvSpPr>
        <p:spPr bwMode="auto">
          <a:xfrm>
            <a:off x="3308350" y="4217988"/>
            <a:ext cx="60325" cy="508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4957" name="Oval 13"/>
          <p:cNvSpPr>
            <a:spLocks noChangeAspect="1" noChangeArrowheads="1"/>
          </p:cNvSpPr>
          <p:nvPr/>
        </p:nvSpPr>
        <p:spPr bwMode="auto">
          <a:xfrm>
            <a:off x="5761038" y="3657600"/>
            <a:ext cx="60325"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4958" name="Oval 14"/>
          <p:cNvSpPr>
            <a:spLocks noChangeAspect="1" noChangeArrowheads="1"/>
          </p:cNvSpPr>
          <p:nvPr/>
        </p:nvSpPr>
        <p:spPr bwMode="auto">
          <a:xfrm>
            <a:off x="3829050" y="3881438"/>
            <a:ext cx="60325" cy="47625"/>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594959" name="Oval 15"/>
          <p:cNvSpPr>
            <a:spLocks noChangeAspect="1" noChangeArrowheads="1"/>
          </p:cNvSpPr>
          <p:nvPr/>
        </p:nvSpPr>
        <p:spPr bwMode="auto">
          <a:xfrm>
            <a:off x="3717925" y="5032375"/>
            <a:ext cx="60325" cy="47625"/>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594960" name="Oval 16"/>
          <p:cNvSpPr>
            <a:spLocks noChangeAspect="1" noChangeArrowheads="1"/>
          </p:cNvSpPr>
          <p:nvPr/>
        </p:nvSpPr>
        <p:spPr bwMode="auto">
          <a:xfrm>
            <a:off x="4606925" y="4710113"/>
            <a:ext cx="60325"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4961" name="Oval 17"/>
          <p:cNvSpPr>
            <a:spLocks noChangeAspect="1" noChangeArrowheads="1"/>
          </p:cNvSpPr>
          <p:nvPr/>
        </p:nvSpPr>
        <p:spPr bwMode="auto">
          <a:xfrm>
            <a:off x="2486025" y="3903663"/>
            <a:ext cx="60325"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4962" name="Oval 18"/>
          <p:cNvSpPr>
            <a:spLocks noChangeAspect="1" noChangeArrowheads="1"/>
          </p:cNvSpPr>
          <p:nvPr/>
        </p:nvSpPr>
        <p:spPr bwMode="auto">
          <a:xfrm>
            <a:off x="4340225" y="2814638"/>
            <a:ext cx="60325" cy="47625"/>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594963" name="Oval 19"/>
          <p:cNvSpPr>
            <a:spLocks noChangeAspect="1" noChangeArrowheads="1"/>
          </p:cNvSpPr>
          <p:nvPr/>
        </p:nvSpPr>
        <p:spPr bwMode="auto">
          <a:xfrm>
            <a:off x="4403725" y="3635375"/>
            <a:ext cx="60325" cy="47625"/>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594964" name="Oval 20"/>
          <p:cNvSpPr>
            <a:spLocks noChangeAspect="1" noChangeArrowheads="1"/>
          </p:cNvSpPr>
          <p:nvPr/>
        </p:nvSpPr>
        <p:spPr bwMode="auto">
          <a:xfrm>
            <a:off x="3409950" y="2663825"/>
            <a:ext cx="60325" cy="508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4965" name="Oval 21"/>
          <p:cNvSpPr>
            <a:spLocks noChangeAspect="1" noChangeArrowheads="1"/>
          </p:cNvSpPr>
          <p:nvPr/>
        </p:nvSpPr>
        <p:spPr bwMode="auto">
          <a:xfrm>
            <a:off x="2617788" y="4984750"/>
            <a:ext cx="53975"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4966" name="Oval 22"/>
          <p:cNvSpPr>
            <a:spLocks noChangeAspect="1" noChangeArrowheads="1"/>
          </p:cNvSpPr>
          <p:nvPr/>
        </p:nvSpPr>
        <p:spPr bwMode="auto">
          <a:xfrm>
            <a:off x="2871788" y="3243263"/>
            <a:ext cx="60325" cy="58737"/>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4967" name="Oval 23"/>
          <p:cNvSpPr>
            <a:spLocks noChangeAspect="1" noChangeArrowheads="1"/>
          </p:cNvSpPr>
          <p:nvPr/>
        </p:nvSpPr>
        <p:spPr bwMode="auto">
          <a:xfrm>
            <a:off x="5105400" y="4114800"/>
            <a:ext cx="60325"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4968" name="Oval 24"/>
          <p:cNvSpPr>
            <a:spLocks noChangeAspect="1" noChangeArrowheads="1"/>
          </p:cNvSpPr>
          <p:nvPr/>
        </p:nvSpPr>
        <p:spPr bwMode="auto">
          <a:xfrm>
            <a:off x="5019675" y="2895600"/>
            <a:ext cx="60325" cy="47625"/>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594969" name="Oval 25"/>
          <p:cNvSpPr>
            <a:spLocks noChangeAspect="1" noChangeArrowheads="1"/>
          </p:cNvSpPr>
          <p:nvPr/>
        </p:nvSpPr>
        <p:spPr bwMode="auto">
          <a:xfrm rot="-1118274">
            <a:off x="3887788" y="4443413"/>
            <a:ext cx="53975" cy="47625"/>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594970" name="Oval 26"/>
          <p:cNvSpPr>
            <a:spLocks noChangeAspect="1" noChangeArrowheads="1"/>
          </p:cNvSpPr>
          <p:nvPr/>
        </p:nvSpPr>
        <p:spPr bwMode="auto">
          <a:xfrm rot="-1118274">
            <a:off x="6003925" y="3228975"/>
            <a:ext cx="60325"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4971" name="Oval 27"/>
          <p:cNvSpPr>
            <a:spLocks noChangeAspect="1" noChangeArrowheads="1"/>
          </p:cNvSpPr>
          <p:nvPr/>
        </p:nvSpPr>
        <p:spPr bwMode="auto">
          <a:xfrm rot="-1118274">
            <a:off x="4254500" y="3976688"/>
            <a:ext cx="60325" cy="50800"/>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594972" name="Oval 28"/>
          <p:cNvSpPr>
            <a:spLocks noChangeAspect="1" noChangeArrowheads="1"/>
          </p:cNvSpPr>
          <p:nvPr/>
        </p:nvSpPr>
        <p:spPr bwMode="auto">
          <a:xfrm rot="-1118274">
            <a:off x="4572000" y="5099050"/>
            <a:ext cx="60325"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4973" name="Oval 29"/>
          <p:cNvSpPr>
            <a:spLocks noChangeAspect="1" noChangeArrowheads="1"/>
          </p:cNvSpPr>
          <p:nvPr/>
        </p:nvSpPr>
        <p:spPr bwMode="auto">
          <a:xfrm rot="-1118274">
            <a:off x="5295900" y="4545013"/>
            <a:ext cx="60325" cy="50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4974" name="Oval 30"/>
          <p:cNvSpPr>
            <a:spLocks noChangeAspect="1" noChangeArrowheads="1"/>
          </p:cNvSpPr>
          <p:nvPr/>
        </p:nvSpPr>
        <p:spPr bwMode="auto">
          <a:xfrm rot="-1118274">
            <a:off x="2992438" y="4368800"/>
            <a:ext cx="60325" cy="508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4975" name="Oval 31"/>
          <p:cNvSpPr>
            <a:spLocks noChangeAspect="1" noChangeArrowheads="1"/>
          </p:cNvSpPr>
          <p:nvPr/>
        </p:nvSpPr>
        <p:spPr bwMode="auto">
          <a:xfrm rot="-1118274">
            <a:off x="4348163" y="2827338"/>
            <a:ext cx="53975" cy="47625"/>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594976" name="Oval 32"/>
          <p:cNvSpPr>
            <a:spLocks noChangeAspect="1" noChangeArrowheads="1"/>
          </p:cNvSpPr>
          <p:nvPr/>
        </p:nvSpPr>
        <p:spPr bwMode="auto">
          <a:xfrm rot="-1118274">
            <a:off x="4711700" y="3584575"/>
            <a:ext cx="60325" cy="50800"/>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594977" name="Oval 33"/>
          <p:cNvSpPr>
            <a:spLocks noChangeAspect="1" noChangeArrowheads="1"/>
          </p:cNvSpPr>
          <p:nvPr/>
        </p:nvSpPr>
        <p:spPr bwMode="auto">
          <a:xfrm rot="-1118274">
            <a:off x="3411538" y="2940050"/>
            <a:ext cx="60325"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4978" name="Oval 34"/>
          <p:cNvSpPr>
            <a:spLocks noChangeAspect="1" noChangeArrowheads="1"/>
          </p:cNvSpPr>
          <p:nvPr/>
        </p:nvSpPr>
        <p:spPr bwMode="auto">
          <a:xfrm rot="-1118274">
            <a:off x="3513138" y="5359400"/>
            <a:ext cx="60325" cy="47625"/>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594979" name="Oval 35"/>
          <p:cNvSpPr>
            <a:spLocks noChangeAspect="1" noChangeArrowheads="1"/>
          </p:cNvSpPr>
          <p:nvPr/>
        </p:nvSpPr>
        <p:spPr bwMode="auto">
          <a:xfrm rot="-1118274">
            <a:off x="3114675" y="3640138"/>
            <a:ext cx="60325" cy="476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4980" name="Oval 36"/>
          <p:cNvSpPr>
            <a:spLocks noChangeAspect="1" noChangeArrowheads="1"/>
          </p:cNvSpPr>
          <p:nvPr/>
        </p:nvSpPr>
        <p:spPr bwMode="auto">
          <a:xfrm rot="-1118274">
            <a:off x="5548313" y="3849688"/>
            <a:ext cx="53975" cy="476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4981" name="Oval 37"/>
          <p:cNvSpPr>
            <a:spLocks noChangeAspect="1" noChangeArrowheads="1"/>
          </p:cNvSpPr>
          <p:nvPr/>
        </p:nvSpPr>
        <p:spPr bwMode="auto">
          <a:xfrm rot="-1118274">
            <a:off x="5019675" y="2713038"/>
            <a:ext cx="60325" cy="47625"/>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594982" name="Oval 38"/>
          <p:cNvSpPr>
            <a:spLocks noChangeAspect="1" noChangeArrowheads="1"/>
          </p:cNvSpPr>
          <p:nvPr/>
        </p:nvSpPr>
        <p:spPr bwMode="auto">
          <a:xfrm rot="5895381">
            <a:off x="3867150" y="3057525"/>
            <a:ext cx="47625" cy="5397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4983" name="Oval 39"/>
          <p:cNvSpPr>
            <a:spLocks noChangeAspect="1" noChangeArrowheads="1"/>
          </p:cNvSpPr>
          <p:nvPr/>
        </p:nvSpPr>
        <p:spPr bwMode="auto">
          <a:xfrm rot="5895381">
            <a:off x="4136231" y="5242719"/>
            <a:ext cx="55563" cy="603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4984" name="Oval 40"/>
          <p:cNvSpPr>
            <a:spLocks noChangeAspect="1" noChangeArrowheads="1"/>
          </p:cNvSpPr>
          <p:nvPr/>
        </p:nvSpPr>
        <p:spPr bwMode="auto">
          <a:xfrm rot="5895381">
            <a:off x="4173538" y="3552825"/>
            <a:ext cx="50800" cy="53975"/>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594985" name="Oval 41"/>
          <p:cNvSpPr>
            <a:spLocks noChangeAspect="1" noChangeArrowheads="1"/>
          </p:cNvSpPr>
          <p:nvPr/>
        </p:nvSpPr>
        <p:spPr bwMode="auto">
          <a:xfrm rot="5895381">
            <a:off x="2874963" y="3284538"/>
            <a:ext cx="47625" cy="603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4986" name="Oval 42"/>
          <p:cNvSpPr>
            <a:spLocks noChangeAspect="1" noChangeArrowheads="1"/>
          </p:cNvSpPr>
          <p:nvPr/>
        </p:nvSpPr>
        <p:spPr bwMode="auto">
          <a:xfrm rot="5895381">
            <a:off x="3114675" y="4098925"/>
            <a:ext cx="47625" cy="603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4987" name="Oval 43"/>
          <p:cNvSpPr>
            <a:spLocks noChangeAspect="1" noChangeArrowheads="1"/>
          </p:cNvSpPr>
          <p:nvPr/>
        </p:nvSpPr>
        <p:spPr bwMode="auto">
          <a:xfrm rot="5895381">
            <a:off x="4343400" y="2393950"/>
            <a:ext cx="47625" cy="53975"/>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594988" name="Oval 44"/>
          <p:cNvSpPr>
            <a:spLocks noChangeAspect="1" noChangeArrowheads="1"/>
          </p:cNvSpPr>
          <p:nvPr/>
        </p:nvSpPr>
        <p:spPr bwMode="auto">
          <a:xfrm rot="5895381">
            <a:off x="5304632" y="4144169"/>
            <a:ext cx="58737" cy="603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4989" name="Oval 45"/>
          <p:cNvSpPr>
            <a:spLocks noChangeAspect="1" noChangeArrowheads="1"/>
          </p:cNvSpPr>
          <p:nvPr/>
        </p:nvSpPr>
        <p:spPr bwMode="auto">
          <a:xfrm rot="5895381">
            <a:off x="4370388" y="4079875"/>
            <a:ext cx="47625" cy="53975"/>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594990" name="Oval 46"/>
          <p:cNvSpPr>
            <a:spLocks noChangeAspect="1" noChangeArrowheads="1"/>
          </p:cNvSpPr>
          <p:nvPr/>
        </p:nvSpPr>
        <p:spPr bwMode="auto">
          <a:xfrm rot="5895381">
            <a:off x="5619750" y="3365500"/>
            <a:ext cx="47625" cy="5397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4991" name="Oval 47"/>
          <p:cNvSpPr>
            <a:spLocks noChangeAspect="1" noChangeArrowheads="1"/>
          </p:cNvSpPr>
          <p:nvPr/>
        </p:nvSpPr>
        <p:spPr bwMode="auto">
          <a:xfrm rot="5895381">
            <a:off x="3087688" y="2346325"/>
            <a:ext cx="47625" cy="603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4992" name="Oval 48"/>
          <p:cNvSpPr>
            <a:spLocks noChangeAspect="1" noChangeArrowheads="1"/>
          </p:cNvSpPr>
          <p:nvPr/>
        </p:nvSpPr>
        <p:spPr bwMode="auto">
          <a:xfrm rot="5895381">
            <a:off x="5033963" y="2819400"/>
            <a:ext cx="47625" cy="53975"/>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594993" name="Oval 49"/>
          <p:cNvSpPr>
            <a:spLocks noChangeAspect="1" noChangeArrowheads="1"/>
          </p:cNvSpPr>
          <p:nvPr/>
        </p:nvSpPr>
        <p:spPr bwMode="auto">
          <a:xfrm rot="5895381">
            <a:off x="3724275" y="4614863"/>
            <a:ext cx="47625" cy="53975"/>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594994" name="Oval 50"/>
          <p:cNvSpPr>
            <a:spLocks noChangeAspect="1" noChangeArrowheads="1"/>
          </p:cNvSpPr>
          <p:nvPr/>
        </p:nvSpPr>
        <p:spPr bwMode="auto">
          <a:xfrm rot="5895381">
            <a:off x="5117307" y="4718844"/>
            <a:ext cx="58737" cy="5397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4995" name="Oval 51"/>
          <p:cNvSpPr>
            <a:spLocks noChangeAspect="1" noChangeArrowheads="1"/>
          </p:cNvSpPr>
          <p:nvPr/>
        </p:nvSpPr>
        <p:spPr bwMode="auto">
          <a:xfrm rot="4777107">
            <a:off x="3498057" y="3534569"/>
            <a:ext cx="58737" cy="603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4996" name="Oval 52"/>
          <p:cNvSpPr>
            <a:spLocks noChangeAspect="1" noChangeArrowheads="1"/>
          </p:cNvSpPr>
          <p:nvPr/>
        </p:nvSpPr>
        <p:spPr bwMode="auto">
          <a:xfrm rot="4777107">
            <a:off x="4579938" y="5532438"/>
            <a:ext cx="47625" cy="5397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4997" name="Oval 53"/>
          <p:cNvSpPr>
            <a:spLocks noChangeAspect="1" noChangeArrowheads="1"/>
          </p:cNvSpPr>
          <p:nvPr/>
        </p:nvSpPr>
        <p:spPr bwMode="auto">
          <a:xfrm rot="4777107">
            <a:off x="3981450" y="3919538"/>
            <a:ext cx="47625" cy="53975"/>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594998" name="Oval 54"/>
          <p:cNvSpPr>
            <a:spLocks noChangeAspect="1" noChangeArrowheads="1"/>
          </p:cNvSpPr>
          <p:nvPr/>
        </p:nvSpPr>
        <p:spPr bwMode="auto">
          <a:xfrm rot="4777107">
            <a:off x="2647157" y="4031456"/>
            <a:ext cx="58738" cy="603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4999" name="Oval 55"/>
          <p:cNvSpPr>
            <a:spLocks noChangeAspect="1" noChangeArrowheads="1"/>
          </p:cNvSpPr>
          <p:nvPr/>
        </p:nvSpPr>
        <p:spPr bwMode="auto">
          <a:xfrm rot="4777107">
            <a:off x="3178969" y="4737894"/>
            <a:ext cx="58737" cy="5397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5000" name="Oval 56"/>
          <p:cNvSpPr>
            <a:spLocks noChangeAspect="1" noChangeArrowheads="1"/>
          </p:cNvSpPr>
          <p:nvPr/>
        </p:nvSpPr>
        <p:spPr bwMode="auto">
          <a:xfrm rot="4777107">
            <a:off x="3713163" y="2776537"/>
            <a:ext cx="50800" cy="5397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5001" name="Oval 57"/>
          <p:cNvSpPr>
            <a:spLocks noChangeAspect="1" noChangeArrowheads="1"/>
          </p:cNvSpPr>
          <p:nvPr/>
        </p:nvSpPr>
        <p:spPr bwMode="auto">
          <a:xfrm rot="4777107">
            <a:off x="5275263" y="4160837"/>
            <a:ext cx="50800" cy="603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5002" name="Oval 58"/>
          <p:cNvSpPr>
            <a:spLocks noChangeAspect="1" noChangeArrowheads="1"/>
          </p:cNvSpPr>
          <p:nvPr/>
        </p:nvSpPr>
        <p:spPr bwMode="auto">
          <a:xfrm rot="4777107">
            <a:off x="4356101" y="4364037"/>
            <a:ext cx="50800" cy="60325"/>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595003" name="Oval 59"/>
          <p:cNvSpPr>
            <a:spLocks noChangeAspect="1" noChangeArrowheads="1"/>
          </p:cNvSpPr>
          <p:nvPr/>
        </p:nvSpPr>
        <p:spPr bwMode="auto">
          <a:xfrm rot="4777107">
            <a:off x="5278438" y="3340100"/>
            <a:ext cx="50800" cy="60325"/>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595004" name="Oval 60"/>
          <p:cNvSpPr>
            <a:spLocks noChangeAspect="1" noChangeArrowheads="1"/>
          </p:cNvSpPr>
          <p:nvPr/>
        </p:nvSpPr>
        <p:spPr bwMode="auto">
          <a:xfrm rot="4777107">
            <a:off x="2504282" y="3082131"/>
            <a:ext cx="58738" cy="603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5005" name="Oval 61"/>
          <p:cNvSpPr>
            <a:spLocks noChangeAspect="1" noChangeArrowheads="1"/>
          </p:cNvSpPr>
          <p:nvPr/>
        </p:nvSpPr>
        <p:spPr bwMode="auto">
          <a:xfrm rot="4777107">
            <a:off x="4525963" y="2984500"/>
            <a:ext cx="47625" cy="53975"/>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595006" name="Oval 62"/>
          <p:cNvSpPr>
            <a:spLocks noChangeAspect="1" noChangeArrowheads="1"/>
          </p:cNvSpPr>
          <p:nvPr/>
        </p:nvSpPr>
        <p:spPr bwMode="auto">
          <a:xfrm rot="4777107">
            <a:off x="3937794" y="5049044"/>
            <a:ext cx="55563" cy="60325"/>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595007" name="Oval 63"/>
          <p:cNvSpPr>
            <a:spLocks noChangeAspect="1" noChangeArrowheads="1"/>
          </p:cNvSpPr>
          <p:nvPr/>
        </p:nvSpPr>
        <p:spPr bwMode="auto">
          <a:xfrm rot="4777107">
            <a:off x="5303838" y="4756150"/>
            <a:ext cx="50800" cy="6032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5008" name="Text Box 64"/>
          <p:cNvSpPr txBox="1">
            <a:spLocks noChangeArrowheads="1"/>
          </p:cNvSpPr>
          <p:nvPr/>
        </p:nvSpPr>
        <p:spPr bwMode="auto">
          <a:xfrm>
            <a:off x="5486400" y="1676400"/>
            <a:ext cx="3200400" cy="396875"/>
          </a:xfrm>
          <a:prstGeom prst="rect">
            <a:avLst/>
          </a:prstGeom>
          <a:noFill/>
          <a:ln w="12700">
            <a:noFill/>
            <a:miter lim="800000"/>
            <a:headEnd/>
            <a:tailEnd/>
          </a:ln>
          <a:effectLst/>
        </p:spPr>
        <p:txBody>
          <a:bodyPr>
            <a:spAutoFit/>
          </a:bodyPr>
          <a:lstStyle/>
          <a:p>
            <a:pPr algn="ctr"/>
            <a:r>
              <a:rPr lang="en-US"/>
              <a:t>f(x,</a:t>
            </a:r>
            <a:r>
              <a:rPr lang="en-US">
                <a:solidFill>
                  <a:srgbClr val="00CC00"/>
                </a:solidFill>
              </a:rPr>
              <a:t>w,b</a:t>
            </a:r>
            <a:r>
              <a:rPr lang="en-US"/>
              <a:t>) = sign(x.</a:t>
            </a:r>
            <a:r>
              <a:rPr lang="en-US">
                <a:solidFill>
                  <a:srgbClr val="00CC00"/>
                </a:solidFill>
              </a:rPr>
              <a:t>w</a:t>
            </a:r>
            <a:r>
              <a:rPr lang="en-US"/>
              <a:t>+</a:t>
            </a:r>
            <a:r>
              <a:rPr lang="en-US">
                <a:solidFill>
                  <a:srgbClr val="00CC00"/>
                </a:solidFill>
              </a:rPr>
              <a:t>b</a:t>
            </a:r>
            <a:r>
              <a:rPr lang="en-US"/>
              <a:t>)</a:t>
            </a:r>
          </a:p>
        </p:txBody>
      </p:sp>
      <p:sp>
        <p:nvSpPr>
          <p:cNvPr id="595009" name="Text Box 65"/>
          <p:cNvSpPr txBox="1">
            <a:spLocks noChangeArrowheads="1"/>
          </p:cNvSpPr>
          <p:nvPr/>
        </p:nvSpPr>
        <p:spPr bwMode="auto">
          <a:xfrm>
            <a:off x="838200" y="1905000"/>
            <a:ext cx="1905000" cy="854075"/>
          </a:xfrm>
          <a:prstGeom prst="rect">
            <a:avLst/>
          </a:prstGeom>
          <a:noFill/>
          <a:ln w="12700">
            <a:noFill/>
            <a:miter lim="800000"/>
            <a:headEnd/>
            <a:tailEnd/>
          </a:ln>
          <a:effectLst/>
        </p:spPr>
        <p:txBody>
          <a:bodyPr>
            <a:spAutoFit/>
          </a:bodyPr>
          <a:lstStyle/>
          <a:p>
            <a:pPr algn="ctr"/>
            <a:r>
              <a:rPr lang="en-US"/>
              <a:t>denotes +1</a:t>
            </a:r>
          </a:p>
          <a:p>
            <a:pPr algn="ctr"/>
            <a:r>
              <a:rPr lang="en-US"/>
              <a:t>denotes -1</a:t>
            </a:r>
          </a:p>
        </p:txBody>
      </p:sp>
      <p:sp>
        <p:nvSpPr>
          <p:cNvPr id="595010" name="Oval 66"/>
          <p:cNvSpPr>
            <a:spLocks noChangeAspect="1" noChangeArrowheads="1"/>
          </p:cNvSpPr>
          <p:nvPr/>
        </p:nvSpPr>
        <p:spPr bwMode="auto">
          <a:xfrm rot="4777107">
            <a:off x="915194" y="2056606"/>
            <a:ext cx="58738" cy="60325"/>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95011" name="Oval 67"/>
          <p:cNvSpPr>
            <a:spLocks noChangeAspect="1" noChangeArrowheads="1"/>
          </p:cNvSpPr>
          <p:nvPr/>
        </p:nvSpPr>
        <p:spPr bwMode="auto">
          <a:xfrm rot="5895381">
            <a:off x="915988" y="2513012"/>
            <a:ext cx="50800" cy="53975"/>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595012" name="Line 68"/>
          <p:cNvSpPr>
            <a:spLocks noChangeShapeType="1"/>
          </p:cNvSpPr>
          <p:nvPr/>
        </p:nvSpPr>
        <p:spPr bwMode="auto">
          <a:xfrm flipV="1">
            <a:off x="3429000" y="2667000"/>
            <a:ext cx="2667000" cy="3276600"/>
          </a:xfrm>
          <a:prstGeom prst="line">
            <a:avLst/>
          </a:prstGeom>
          <a:noFill/>
          <a:ln w="12700">
            <a:solidFill>
              <a:schemeClr val="tx1"/>
            </a:solidFill>
            <a:round/>
            <a:headEnd/>
            <a:tailEnd/>
          </a:ln>
          <a:effectLst/>
        </p:spPr>
        <p:txBody>
          <a:bodyPr wrap="none" anchor="ctr">
            <a:spAutoFit/>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2001, Andrew W. Moore</a:t>
            </a:r>
          </a:p>
        </p:txBody>
      </p:sp>
      <p:sp>
        <p:nvSpPr>
          <p:cNvPr id="595970" name="Rectangle 2"/>
          <p:cNvSpPr>
            <a:spLocks noGrp="1" noChangeArrowheads="1"/>
          </p:cNvSpPr>
          <p:nvPr>
            <p:ph type="title"/>
          </p:nvPr>
        </p:nvSpPr>
        <p:spPr/>
        <p:txBody>
          <a:bodyPr/>
          <a:lstStyle/>
          <a:p>
            <a:r>
              <a:rPr lang="en-US"/>
              <a:t>How do we characterize “power”?</a:t>
            </a:r>
          </a:p>
        </p:txBody>
      </p:sp>
      <p:sp>
        <p:nvSpPr>
          <p:cNvPr id="595971" name="Rectangle 3"/>
          <p:cNvSpPr>
            <a:spLocks noGrp="1" noChangeArrowheads="1"/>
          </p:cNvSpPr>
          <p:nvPr>
            <p:ph type="body" idx="1"/>
          </p:nvPr>
        </p:nvSpPr>
        <p:spPr/>
        <p:txBody>
          <a:bodyPr/>
          <a:lstStyle/>
          <a:p>
            <a:r>
              <a:rPr lang="en-US"/>
              <a:t>Different machines have different amounts of “power”.</a:t>
            </a:r>
          </a:p>
          <a:p>
            <a:r>
              <a:rPr lang="en-US"/>
              <a:t>Tradeoff between:</a:t>
            </a:r>
          </a:p>
          <a:p>
            <a:pPr lvl="1"/>
            <a:r>
              <a:rPr lang="en-US"/>
              <a:t>More power: Can model more complex classifiers but might overfit.</a:t>
            </a:r>
          </a:p>
          <a:p>
            <a:pPr lvl="1"/>
            <a:r>
              <a:rPr lang="en-US"/>
              <a:t>Less power: Not going to overfit, but restricted in what it can model.</a:t>
            </a:r>
          </a:p>
          <a:p>
            <a:r>
              <a:rPr lang="en-US"/>
              <a:t>How do we characterize the amount of power?</a:t>
            </a:r>
          </a:p>
          <a:p>
            <a:pPr>
              <a:buFontTx/>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Copyright © 2001, Andrew W. Moore</a:t>
            </a:r>
          </a:p>
        </p:txBody>
      </p:sp>
      <p:sp>
        <p:nvSpPr>
          <p:cNvPr id="596994" name="Rectangle 2"/>
          <p:cNvSpPr>
            <a:spLocks noGrp="1" noChangeArrowheads="1"/>
          </p:cNvSpPr>
          <p:nvPr>
            <p:ph type="title"/>
          </p:nvPr>
        </p:nvSpPr>
        <p:spPr/>
        <p:txBody>
          <a:bodyPr/>
          <a:lstStyle/>
          <a:p>
            <a:r>
              <a:rPr lang="en-US"/>
              <a:t>Some definitions</a:t>
            </a:r>
          </a:p>
        </p:txBody>
      </p:sp>
      <p:sp>
        <p:nvSpPr>
          <p:cNvPr id="596995" name="Rectangle 3"/>
          <p:cNvSpPr>
            <a:spLocks noGrp="1" noChangeArrowheads="1"/>
          </p:cNvSpPr>
          <p:nvPr>
            <p:ph type="body" idx="1"/>
          </p:nvPr>
        </p:nvSpPr>
        <p:spPr>
          <a:xfrm>
            <a:off x="228600" y="762000"/>
            <a:ext cx="8574088" cy="2438400"/>
          </a:xfrm>
        </p:spPr>
        <p:txBody>
          <a:bodyPr/>
          <a:lstStyle/>
          <a:p>
            <a:pPr>
              <a:lnSpc>
                <a:spcPct val="90000"/>
              </a:lnSpc>
            </a:pPr>
            <a:r>
              <a:rPr lang="en-US" sz="2000"/>
              <a:t>Given some machine </a:t>
            </a:r>
            <a:r>
              <a:rPr lang="en-US" sz="2000" b="1"/>
              <a:t>f</a:t>
            </a:r>
          </a:p>
          <a:p>
            <a:pPr>
              <a:lnSpc>
                <a:spcPct val="90000"/>
              </a:lnSpc>
            </a:pPr>
            <a:r>
              <a:rPr lang="en-US" sz="2000"/>
              <a:t>And under the assumption that all training points </a:t>
            </a:r>
            <a:r>
              <a:rPr lang="en-US" sz="2000" i="1"/>
              <a:t>(x</a:t>
            </a:r>
            <a:r>
              <a:rPr lang="en-US" sz="2000" i="1" baseline="-25000"/>
              <a:t>k</a:t>
            </a:r>
            <a:r>
              <a:rPr lang="en-US" sz="2000" i="1"/>
              <a:t>,y</a:t>
            </a:r>
            <a:r>
              <a:rPr lang="en-US" sz="2000" i="1" baseline="-25000"/>
              <a:t>k</a:t>
            </a:r>
            <a:r>
              <a:rPr lang="en-US" sz="2000" i="1"/>
              <a:t>)</a:t>
            </a:r>
            <a:r>
              <a:rPr lang="en-US" sz="2000"/>
              <a:t> were drawn i.i.d from some distribution.</a:t>
            </a:r>
          </a:p>
          <a:p>
            <a:pPr>
              <a:lnSpc>
                <a:spcPct val="90000"/>
              </a:lnSpc>
            </a:pPr>
            <a:r>
              <a:rPr lang="en-US" sz="2000"/>
              <a:t>And under the assumption that future test points will be drawn from the same distribution</a:t>
            </a:r>
          </a:p>
          <a:p>
            <a:pPr>
              <a:lnSpc>
                <a:spcPct val="90000"/>
              </a:lnSpc>
            </a:pPr>
            <a:r>
              <a:rPr lang="en-US" sz="2000"/>
              <a:t>Define</a:t>
            </a:r>
          </a:p>
        </p:txBody>
      </p:sp>
      <p:graphicFrame>
        <p:nvGraphicFramePr>
          <p:cNvPr id="596996" name="Object 4"/>
          <p:cNvGraphicFramePr>
            <a:graphicFrameLocks noChangeAspect="1"/>
          </p:cNvGraphicFramePr>
          <p:nvPr/>
        </p:nvGraphicFramePr>
        <p:xfrm>
          <a:off x="1676400" y="2667000"/>
          <a:ext cx="7010400" cy="793750"/>
        </p:xfrm>
        <a:graphic>
          <a:graphicData uri="http://schemas.openxmlformats.org/presentationml/2006/ole">
            <p:oleObj spid="_x0000_s596996" name="Equation" r:id="rId3" imgW="3809880" imgH="431640" progId="Equation.3">
              <p:embed/>
            </p:oleObj>
          </a:graphicData>
        </a:graphic>
      </p:graphicFrame>
      <p:sp>
        <p:nvSpPr>
          <p:cNvPr id="596997" name="AutoShape 5"/>
          <p:cNvSpPr>
            <a:spLocks noChangeArrowheads="1"/>
          </p:cNvSpPr>
          <p:nvPr/>
        </p:nvSpPr>
        <p:spPr bwMode="auto">
          <a:xfrm>
            <a:off x="609600" y="3429000"/>
            <a:ext cx="2286000" cy="381000"/>
          </a:xfrm>
          <a:prstGeom prst="wedgeRectCallout">
            <a:avLst>
              <a:gd name="adj1" fmla="val 7986"/>
              <a:gd name="adj2" fmla="val -103750"/>
            </a:avLst>
          </a:prstGeom>
          <a:solidFill>
            <a:srgbClr val="FFFFCC"/>
          </a:solidFill>
          <a:ln w="12700">
            <a:solidFill>
              <a:schemeClr val="tx1"/>
            </a:solidFill>
            <a:miter lim="800000"/>
            <a:headEnd/>
            <a:tailEnd/>
          </a:ln>
          <a:effectLst/>
        </p:spPr>
        <p:txBody>
          <a:bodyPr anchor="ctr"/>
          <a:lstStyle/>
          <a:p>
            <a:r>
              <a:rPr lang="en-US" sz="1800"/>
              <a:t>Official terminology</a:t>
            </a:r>
          </a:p>
        </p:txBody>
      </p:sp>
      <p:sp>
        <p:nvSpPr>
          <p:cNvPr id="596998" name="AutoShape 6"/>
          <p:cNvSpPr>
            <a:spLocks noChangeArrowheads="1"/>
          </p:cNvSpPr>
          <p:nvPr/>
        </p:nvSpPr>
        <p:spPr bwMode="auto">
          <a:xfrm>
            <a:off x="3124200" y="3505200"/>
            <a:ext cx="2438400" cy="381000"/>
          </a:xfrm>
          <a:prstGeom prst="wedgeRectCallout">
            <a:avLst>
              <a:gd name="adj1" fmla="val -43556"/>
              <a:gd name="adj2" fmla="val -130417"/>
            </a:avLst>
          </a:prstGeom>
          <a:solidFill>
            <a:srgbClr val="FFFFCC"/>
          </a:solidFill>
          <a:ln w="12700">
            <a:solidFill>
              <a:schemeClr val="tx1"/>
            </a:solidFill>
            <a:miter lim="800000"/>
            <a:headEnd/>
            <a:tailEnd/>
          </a:ln>
          <a:effectLst/>
        </p:spPr>
        <p:txBody>
          <a:bodyPr anchor="ctr"/>
          <a:lstStyle/>
          <a:p>
            <a:r>
              <a:rPr lang="en-US" sz="1800"/>
              <a:t>Terminology we’ll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t>Copyright © 2001, Andrew W. Moore</a:t>
            </a:r>
          </a:p>
        </p:txBody>
      </p:sp>
      <p:sp>
        <p:nvSpPr>
          <p:cNvPr id="598018" name="Rectangle 2"/>
          <p:cNvSpPr>
            <a:spLocks noGrp="1" noChangeArrowheads="1"/>
          </p:cNvSpPr>
          <p:nvPr>
            <p:ph type="title"/>
          </p:nvPr>
        </p:nvSpPr>
        <p:spPr/>
        <p:txBody>
          <a:bodyPr/>
          <a:lstStyle/>
          <a:p>
            <a:r>
              <a:rPr lang="en-US"/>
              <a:t>Some definitions</a:t>
            </a:r>
          </a:p>
        </p:txBody>
      </p:sp>
      <p:sp>
        <p:nvSpPr>
          <p:cNvPr id="598019" name="Rectangle 3"/>
          <p:cNvSpPr>
            <a:spLocks noGrp="1" noChangeArrowheads="1"/>
          </p:cNvSpPr>
          <p:nvPr>
            <p:ph type="body" idx="1"/>
          </p:nvPr>
        </p:nvSpPr>
        <p:spPr>
          <a:xfrm>
            <a:off x="228600" y="762000"/>
            <a:ext cx="8574088" cy="2438400"/>
          </a:xfrm>
        </p:spPr>
        <p:txBody>
          <a:bodyPr/>
          <a:lstStyle/>
          <a:p>
            <a:pPr>
              <a:lnSpc>
                <a:spcPct val="90000"/>
              </a:lnSpc>
            </a:pPr>
            <a:r>
              <a:rPr lang="en-US" sz="2000"/>
              <a:t>Given some machine </a:t>
            </a:r>
            <a:r>
              <a:rPr lang="en-US" sz="2000" b="1"/>
              <a:t>f</a:t>
            </a:r>
          </a:p>
          <a:p>
            <a:pPr>
              <a:lnSpc>
                <a:spcPct val="90000"/>
              </a:lnSpc>
            </a:pPr>
            <a:r>
              <a:rPr lang="en-US" sz="2000"/>
              <a:t>And under the assumption that all training points </a:t>
            </a:r>
            <a:r>
              <a:rPr lang="en-US" sz="2000" i="1"/>
              <a:t>(x</a:t>
            </a:r>
            <a:r>
              <a:rPr lang="en-US" sz="2000" i="1" baseline="-25000"/>
              <a:t>k</a:t>
            </a:r>
            <a:r>
              <a:rPr lang="en-US" sz="2000" i="1"/>
              <a:t>,y</a:t>
            </a:r>
            <a:r>
              <a:rPr lang="en-US" sz="2000" i="1" baseline="-25000"/>
              <a:t>k</a:t>
            </a:r>
            <a:r>
              <a:rPr lang="en-US" sz="2000" i="1"/>
              <a:t>)</a:t>
            </a:r>
            <a:r>
              <a:rPr lang="en-US" sz="2000"/>
              <a:t> were drawn i.i.d from some distribution.</a:t>
            </a:r>
          </a:p>
          <a:p>
            <a:pPr>
              <a:lnSpc>
                <a:spcPct val="90000"/>
              </a:lnSpc>
            </a:pPr>
            <a:r>
              <a:rPr lang="en-US" sz="2000"/>
              <a:t>And under the assumption that future test points will be drawn from the same distribution</a:t>
            </a:r>
          </a:p>
          <a:p>
            <a:pPr>
              <a:lnSpc>
                <a:spcPct val="90000"/>
              </a:lnSpc>
            </a:pPr>
            <a:r>
              <a:rPr lang="en-US" sz="2000"/>
              <a:t>Define</a:t>
            </a:r>
          </a:p>
        </p:txBody>
      </p:sp>
      <p:graphicFrame>
        <p:nvGraphicFramePr>
          <p:cNvPr id="598020" name="Object 4"/>
          <p:cNvGraphicFramePr>
            <a:graphicFrameLocks noChangeAspect="1"/>
          </p:cNvGraphicFramePr>
          <p:nvPr/>
        </p:nvGraphicFramePr>
        <p:xfrm>
          <a:off x="1676400" y="2667000"/>
          <a:ext cx="7010400" cy="793750"/>
        </p:xfrm>
        <a:graphic>
          <a:graphicData uri="http://schemas.openxmlformats.org/presentationml/2006/ole">
            <p:oleObj spid="_x0000_s598020" name="Equation" r:id="rId3" imgW="3809880" imgH="431640" progId="Equation.3">
              <p:embed/>
            </p:oleObj>
          </a:graphicData>
        </a:graphic>
      </p:graphicFrame>
      <p:sp>
        <p:nvSpPr>
          <p:cNvPr id="598021" name="AutoShape 5"/>
          <p:cNvSpPr>
            <a:spLocks noChangeArrowheads="1"/>
          </p:cNvSpPr>
          <p:nvPr/>
        </p:nvSpPr>
        <p:spPr bwMode="auto">
          <a:xfrm>
            <a:off x="609600" y="3429000"/>
            <a:ext cx="2286000" cy="381000"/>
          </a:xfrm>
          <a:prstGeom prst="wedgeRectCallout">
            <a:avLst>
              <a:gd name="adj1" fmla="val -22222"/>
              <a:gd name="adj2" fmla="val 175417"/>
            </a:avLst>
          </a:prstGeom>
          <a:solidFill>
            <a:srgbClr val="FFFFCC"/>
          </a:solidFill>
          <a:ln w="12700">
            <a:solidFill>
              <a:schemeClr val="tx1"/>
            </a:solidFill>
            <a:miter lim="800000"/>
            <a:headEnd/>
            <a:tailEnd/>
          </a:ln>
          <a:effectLst/>
        </p:spPr>
        <p:txBody>
          <a:bodyPr anchor="ctr"/>
          <a:lstStyle/>
          <a:p>
            <a:r>
              <a:rPr lang="en-US" sz="1800"/>
              <a:t>Official terminology</a:t>
            </a:r>
          </a:p>
        </p:txBody>
      </p:sp>
      <p:sp>
        <p:nvSpPr>
          <p:cNvPr id="598022" name="AutoShape 6"/>
          <p:cNvSpPr>
            <a:spLocks noChangeArrowheads="1"/>
          </p:cNvSpPr>
          <p:nvPr/>
        </p:nvSpPr>
        <p:spPr bwMode="auto">
          <a:xfrm>
            <a:off x="3124200" y="3505200"/>
            <a:ext cx="2438400" cy="381000"/>
          </a:xfrm>
          <a:prstGeom prst="wedgeRectCallout">
            <a:avLst>
              <a:gd name="adj1" fmla="val -49282"/>
              <a:gd name="adj2" fmla="val 168333"/>
            </a:avLst>
          </a:prstGeom>
          <a:solidFill>
            <a:srgbClr val="FFFFCC"/>
          </a:solidFill>
          <a:ln w="12700">
            <a:solidFill>
              <a:schemeClr val="tx1"/>
            </a:solidFill>
            <a:miter lim="800000"/>
            <a:headEnd/>
            <a:tailEnd/>
          </a:ln>
          <a:effectLst/>
        </p:spPr>
        <p:txBody>
          <a:bodyPr anchor="ctr"/>
          <a:lstStyle/>
          <a:p>
            <a:r>
              <a:rPr lang="en-US" sz="1800"/>
              <a:t>Terminology we’ll use</a:t>
            </a:r>
          </a:p>
        </p:txBody>
      </p:sp>
      <p:graphicFrame>
        <p:nvGraphicFramePr>
          <p:cNvPr id="598023" name="Object 7"/>
          <p:cNvGraphicFramePr>
            <a:graphicFrameLocks noChangeAspect="1"/>
          </p:cNvGraphicFramePr>
          <p:nvPr/>
        </p:nvGraphicFramePr>
        <p:xfrm>
          <a:off x="944563" y="4114800"/>
          <a:ext cx="7945437" cy="793750"/>
        </p:xfrm>
        <a:graphic>
          <a:graphicData uri="http://schemas.openxmlformats.org/presentationml/2006/ole">
            <p:oleObj spid="_x0000_s598023" name="Equation" r:id="rId4" imgW="4317840" imgH="431640" progId="Equation.3">
              <p:embed/>
            </p:oleObj>
          </a:graphicData>
        </a:graphic>
      </p:graphicFrame>
      <p:sp>
        <p:nvSpPr>
          <p:cNvPr id="598024" name="AutoShape 8"/>
          <p:cNvSpPr>
            <a:spLocks noChangeArrowheads="1"/>
          </p:cNvSpPr>
          <p:nvPr/>
        </p:nvSpPr>
        <p:spPr bwMode="auto">
          <a:xfrm>
            <a:off x="3536950" y="5330825"/>
            <a:ext cx="2363788" cy="714375"/>
          </a:xfrm>
          <a:prstGeom prst="wedgeRectCallout">
            <a:avLst>
              <a:gd name="adj1" fmla="val -16755"/>
              <a:gd name="adj2" fmla="val -121944"/>
            </a:avLst>
          </a:prstGeom>
          <a:solidFill>
            <a:srgbClr val="CCFFCC"/>
          </a:solidFill>
          <a:ln w="12700">
            <a:solidFill>
              <a:schemeClr val="tx1"/>
            </a:solidFill>
            <a:miter lim="800000"/>
            <a:headEnd/>
            <a:tailEnd/>
          </a:ln>
          <a:effectLst/>
        </p:spPr>
        <p:txBody>
          <a:bodyPr>
            <a:spAutoFit/>
          </a:bodyPr>
          <a:lstStyle/>
          <a:p>
            <a:pPr algn="ctr"/>
            <a:r>
              <a:rPr lang="en-US"/>
              <a:t>R = #training set data points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Copyright © 2001, Andrew W. Moore</a:t>
            </a:r>
          </a:p>
        </p:txBody>
      </p:sp>
      <p:sp>
        <p:nvSpPr>
          <p:cNvPr id="599042" name="Rectangle 2"/>
          <p:cNvSpPr>
            <a:spLocks noGrp="1" noChangeArrowheads="1"/>
          </p:cNvSpPr>
          <p:nvPr>
            <p:ph type="title"/>
          </p:nvPr>
        </p:nvSpPr>
        <p:spPr/>
        <p:txBody>
          <a:bodyPr/>
          <a:lstStyle/>
          <a:p>
            <a:r>
              <a:rPr lang="en-US"/>
              <a:t>Vapnik-Chervonenkis dimension</a:t>
            </a:r>
          </a:p>
        </p:txBody>
      </p:sp>
      <p:sp>
        <p:nvSpPr>
          <p:cNvPr id="599043" name="Rectangle 3"/>
          <p:cNvSpPr>
            <a:spLocks noGrp="1" noChangeArrowheads="1"/>
          </p:cNvSpPr>
          <p:nvPr>
            <p:ph type="body" idx="1"/>
          </p:nvPr>
        </p:nvSpPr>
        <p:spPr>
          <a:xfrm>
            <a:off x="228600" y="1752600"/>
            <a:ext cx="8574088" cy="1524000"/>
          </a:xfrm>
        </p:spPr>
        <p:txBody>
          <a:bodyPr/>
          <a:lstStyle/>
          <a:p>
            <a:r>
              <a:rPr lang="en-US" sz="2000"/>
              <a:t>Given some machine </a:t>
            </a:r>
            <a:r>
              <a:rPr lang="en-US" sz="2000" b="1"/>
              <a:t>f</a:t>
            </a:r>
            <a:r>
              <a:rPr lang="en-US" sz="2000"/>
              <a:t>, let </a:t>
            </a:r>
            <a:r>
              <a:rPr lang="en-US" sz="2000" i="1"/>
              <a:t>h</a:t>
            </a:r>
            <a:r>
              <a:rPr lang="en-US" sz="2000"/>
              <a:t> be its VC dimension.</a:t>
            </a:r>
          </a:p>
          <a:p>
            <a:r>
              <a:rPr lang="en-US" sz="2000" i="1"/>
              <a:t>h</a:t>
            </a:r>
            <a:r>
              <a:rPr lang="en-US" sz="2000"/>
              <a:t> is a measure of </a:t>
            </a:r>
            <a:r>
              <a:rPr lang="en-US" sz="2000" b="1"/>
              <a:t>f</a:t>
            </a:r>
            <a:r>
              <a:rPr lang="en-US" sz="2000"/>
              <a:t>’s power </a:t>
            </a:r>
            <a:r>
              <a:rPr lang="en-US" sz="1600"/>
              <a:t>(</a:t>
            </a:r>
            <a:r>
              <a:rPr lang="en-US" sz="1600" i="1"/>
              <a:t>h</a:t>
            </a:r>
            <a:r>
              <a:rPr lang="en-US" sz="1600"/>
              <a:t> does not depend on the choice of training set)</a:t>
            </a:r>
          </a:p>
          <a:p>
            <a:r>
              <a:rPr lang="en-US" sz="2000"/>
              <a:t>Vapnik showed that with probability 1-</a:t>
            </a:r>
            <a:r>
              <a:rPr lang="en-US" sz="2000">
                <a:latin typeface="Symbol" pitchFamily="18" charset="2"/>
              </a:rPr>
              <a:t>h</a:t>
            </a:r>
          </a:p>
        </p:txBody>
      </p:sp>
      <p:graphicFrame>
        <p:nvGraphicFramePr>
          <p:cNvPr id="599044" name="Object 4"/>
          <p:cNvGraphicFramePr>
            <a:graphicFrameLocks noChangeAspect="1"/>
          </p:cNvGraphicFramePr>
          <p:nvPr/>
        </p:nvGraphicFramePr>
        <p:xfrm>
          <a:off x="228600" y="838200"/>
          <a:ext cx="3971925" cy="793750"/>
        </p:xfrm>
        <a:graphic>
          <a:graphicData uri="http://schemas.openxmlformats.org/presentationml/2006/ole">
            <p:oleObj spid="_x0000_s599044" name="Equation" r:id="rId3" imgW="2158920" imgH="431640" progId="Equation.3">
              <p:embed/>
            </p:oleObj>
          </a:graphicData>
        </a:graphic>
      </p:graphicFrame>
      <p:graphicFrame>
        <p:nvGraphicFramePr>
          <p:cNvPr id="599047" name="Object 7"/>
          <p:cNvGraphicFramePr>
            <a:graphicFrameLocks noChangeAspect="1"/>
          </p:cNvGraphicFramePr>
          <p:nvPr/>
        </p:nvGraphicFramePr>
        <p:xfrm>
          <a:off x="4495800" y="838200"/>
          <a:ext cx="4533900" cy="793750"/>
        </p:xfrm>
        <a:graphic>
          <a:graphicData uri="http://schemas.openxmlformats.org/presentationml/2006/ole">
            <p:oleObj spid="_x0000_s599047" name="Equation" r:id="rId4" imgW="2463480" imgH="431640" progId="Equation.3">
              <p:embed/>
            </p:oleObj>
          </a:graphicData>
        </a:graphic>
      </p:graphicFrame>
      <p:graphicFrame>
        <p:nvGraphicFramePr>
          <p:cNvPr id="599048" name="Object 8"/>
          <p:cNvGraphicFramePr>
            <a:graphicFrameLocks noChangeAspect="1"/>
          </p:cNvGraphicFramePr>
          <p:nvPr/>
        </p:nvGraphicFramePr>
        <p:xfrm>
          <a:off x="838200" y="3276600"/>
          <a:ext cx="7407275" cy="817563"/>
        </p:xfrm>
        <a:graphic>
          <a:graphicData uri="http://schemas.openxmlformats.org/presentationml/2006/ole">
            <p:oleObj spid="_x0000_s599048" name="Equation" r:id="rId5" imgW="4025880" imgH="444240" progId="Equation.3">
              <p:embed/>
            </p:oleObj>
          </a:graphicData>
        </a:graphic>
      </p:graphicFrame>
      <p:sp>
        <p:nvSpPr>
          <p:cNvPr id="599049" name="Text Box 9"/>
          <p:cNvSpPr txBox="1">
            <a:spLocks noChangeArrowheads="1"/>
          </p:cNvSpPr>
          <p:nvPr/>
        </p:nvSpPr>
        <p:spPr bwMode="auto">
          <a:xfrm>
            <a:off x="2286000" y="4419600"/>
            <a:ext cx="5181600" cy="1019175"/>
          </a:xfrm>
          <a:prstGeom prst="rect">
            <a:avLst/>
          </a:prstGeom>
          <a:solidFill>
            <a:srgbClr val="FFFFCC"/>
          </a:solidFill>
          <a:ln w="12700">
            <a:solidFill>
              <a:schemeClr val="tx1"/>
            </a:solidFill>
            <a:miter lim="800000"/>
            <a:headEnd/>
            <a:tailEnd/>
          </a:ln>
          <a:effectLst/>
        </p:spPr>
        <p:txBody>
          <a:bodyPr>
            <a:spAutoFit/>
          </a:bodyPr>
          <a:lstStyle/>
          <a:p>
            <a:r>
              <a:rPr lang="en-US"/>
              <a:t>This gives us a way to estimate the error on future data based only on the training error and the VC-dimension of </a:t>
            </a:r>
            <a:r>
              <a:rPr lang="en-US" b="1" i="1"/>
              <a:t>f</a:t>
            </a:r>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fo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342900" marR="0" indent="-342900" algn="l" defTabSz="914400" rtl="0" eaLnBrk="1" fontAlgn="base" latinLnBrk="0" hangingPunct="1">
          <a:lnSpc>
            <a:spcPct val="100000"/>
          </a:lnSpc>
          <a:spcBef>
            <a:spcPct val="50000"/>
          </a:spcBef>
          <a:spcAft>
            <a:spcPct val="0"/>
          </a:spcAft>
          <a:buClr>
            <a:schemeClr val="tx1"/>
          </a:buClr>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fo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342900" marR="0" indent="-342900" algn="l" defTabSz="914400" rtl="0" eaLnBrk="1" fontAlgn="base" latinLnBrk="0" hangingPunct="1">
          <a:lnSpc>
            <a:spcPct val="100000"/>
          </a:lnSpc>
          <a:spcBef>
            <a:spcPct val="50000"/>
          </a:spcBef>
          <a:spcAft>
            <a:spcPct val="0"/>
          </a:spcAft>
          <a:buClr>
            <a:schemeClr val="tx1"/>
          </a:buClr>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7792</TotalTime>
  <Words>2874</Words>
  <Application>Microsoft PowerPoint</Application>
  <PresentationFormat>On-screen Show (4:3)</PresentationFormat>
  <Paragraphs>411</Paragraphs>
  <Slides>40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7" baseType="lpstr">
      <vt:lpstr>Arial</vt:lpstr>
      <vt:lpstr>Wingdings</vt:lpstr>
      <vt:lpstr>Symbol</vt:lpstr>
      <vt:lpstr>Math1</vt:lpstr>
      <vt:lpstr>Tahoma</vt:lpstr>
      <vt:lpstr>Blends</vt:lpstr>
      <vt:lpstr>Microsoft Equation 3.0</vt:lpstr>
      <vt:lpstr>VC-dimension for characterizing classifiers </vt:lpstr>
      <vt:lpstr> A learning machine</vt:lpstr>
      <vt:lpstr> Examples</vt:lpstr>
      <vt:lpstr> Examples</vt:lpstr>
      <vt:lpstr> Examples</vt:lpstr>
      <vt:lpstr>How do we characterize “power”?</vt:lpstr>
      <vt:lpstr>Some definitions</vt:lpstr>
      <vt:lpstr>Some definitions</vt:lpstr>
      <vt:lpstr>Vapnik-Chervonenkis dimension</vt:lpstr>
      <vt:lpstr>What VC-dimension is used for</vt:lpstr>
      <vt:lpstr>Shattering</vt:lpstr>
      <vt:lpstr>Shattering</vt:lpstr>
      <vt:lpstr>Shattering</vt:lpstr>
      <vt:lpstr>Shattering</vt:lpstr>
      <vt:lpstr>Shattering</vt:lpstr>
      <vt:lpstr>Definition of VC dimension</vt:lpstr>
      <vt:lpstr>VC dim of trivial circle</vt:lpstr>
      <vt:lpstr>Reformulated circle</vt:lpstr>
      <vt:lpstr>Reformulated circle</vt:lpstr>
      <vt:lpstr>Reformulated circle</vt:lpstr>
      <vt:lpstr>VC dim of separating line</vt:lpstr>
      <vt:lpstr>VC dim of line machine</vt:lpstr>
      <vt:lpstr>VC dim of line machine</vt:lpstr>
      <vt:lpstr>VC dim of line machine</vt:lpstr>
      <vt:lpstr>VC dim of line machine</vt:lpstr>
      <vt:lpstr>VC dim of line machine</vt:lpstr>
      <vt:lpstr>VC dim of linear classifiers in m-dimensions</vt:lpstr>
      <vt:lpstr>VC dim of linear classifiers in m-dimensions</vt:lpstr>
      <vt:lpstr>VC dim of linear classifiers in m-dimensions</vt:lpstr>
      <vt:lpstr>VC dim of linear classifiers in m-dimensions</vt:lpstr>
      <vt:lpstr>What does VC-dim measure?</vt:lpstr>
      <vt:lpstr>Structural Risk Minimization</vt:lpstr>
      <vt:lpstr>Using VC-dimensionality</vt:lpstr>
      <vt:lpstr>Alternatives to VC-dim-based model selection</vt:lpstr>
      <vt:lpstr>Alternatives to VC-dim-based model selection</vt:lpstr>
      <vt:lpstr>Alternatives to VC-dim-based model selection</vt:lpstr>
      <vt:lpstr>Alternatives to VC-dim-based model selection</vt:lpstr>
      <vt:lpstr>Which model selection method is best?</vt:lpstr>
      <vt:lpstr>Extra Comments</vt:lpstr>
      <vt:lpstr>What you should know</vt:lpstr>
    </vt:vector>
  </TitlesOfParts>
  <Company>Carnegie Mellon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awm</dc:creator>
  <cp:lastModifiedBy>Admin</cp:lastModifiedBy>
  <cp:revision>303</cp:revision>
  <cp:lastPrinted>1601-01-01T00:00:00Z</cp:lastPrinted>
  <dcterms:created xsi:type="dcterms:W3CDTF">2001-07-26T22:52:10Z</dcterms:created>
  <dcterms:modified xsi:type="dcterms:W3CDTF">2020-09-29T11:37:29Z</dcterms:modified>
</cp:coreProperties>
</file>