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14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7" r:id="rId16"/>
    <p:sldId id="298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299" r:id="rId28"/>
    <p:sldId id="301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3" autoAdjust="0"/>
    <p:restoredTop sz="94669" autoAdjust="0"/>
  </p:normalViewPr>
  <p:slideViewPr>
    <p:cSldViewPr>
      <p:cViewPr varScale="1">
        <p:scale>
          <a:sx n="94" d="100"/>
          <a:sy n="94" d="100"/>
        </p:scale>
        <p:origin x="148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CE6D5-F681-42AB-805A-DE652E6D85F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8B0AC-40B5-497A-84B7-22C952C8C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F1E677-3F18-42DE-9FCE-7E1A4F0722BB}" type="slidenum">
              <a:rPr lang="en-US" sz="1200">
                <a:latin typeface="Arial" charset="0"/>
              </a:rPr>
              <a:pPr eaLnBrk="1" hangingPunct="1"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AE8A79-B24E-4BBC-BCA5-60A26ECAF1FA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4820D1-3C5E-44C0-8815-CBADF57CE5D9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D7075E-5A4C-477D-BDA2-7F5C253C073E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4CC355-CA0A-4C14-9734-8E4298D4B0E5}" type="slidenum">
              <a:rPr lang="en-GB" sz="1200" smtClean="0"/>
              <a:pPr/>
              <a:t>21</a:t>
            </a:fld>
            <a:endParaRPr lang="en-GB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smtClean="0"/>
              <a:t>Explain Iterative, Evolutionary, Agile </a:t>
            </a: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64185A-3A71-4D2C-A27E-F1B54D14F6E9}" type="slidenum">
              <a:rPr lang="en-GB" sz="1200" smtClean="0"/>
              <a:pPr/>
              <a:t>22</a:t>
            </a:fld>
            <a:endParaRPr lang="en-GB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 why do you think it works better this way for software?</a:t>
            </a: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5D2054-B8ED-429E-AED7-5794A85FE6EE}" type="slidenum">
              <a:rPr lang="en-GB" sz="1200" smtClean="0"/>
              <a:pPr/>
              <a:t>23</a:t>
            </a:fld>
            <a:endParaRPr lang="en-GB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 why do you think it works better this way for software?</a:t>
            </a: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108F5D-83F1-4B69-A436-D63EC8D7D8B9}" type="slidenum">
              <a:rPr lang="en-US" sz="1200">
                <a:latin typeface="Arial" charset="0"/>
              </a:rPr>
              <a:pPr eaLnBrk="1" hangingPunct="1"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58E1C0-58A3-40E1-9751-B5DAA07CD628}" type="slidenum">
              <a:rPr lang="en-US" sz="1200">
                <a:latin typeface="Arial" charset="0"/>
              </a:rPr>
              <a:pPr eaLnBrk="1" hangingPunct="1"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0B1EC9-5EA9-43CC-AC0F-F94B42E2306F}" type="slidenum">
              <a:rPr lang="en-US" sz="1200">
                <a:latin typeface="Arial" charset="0"/>
              </a:rPr>
              <a:pPr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5BE4F4-08BC-41D8-B9B6-BCCED12CF23A}" type="slidenum">
              <a:rPr lang="en-US" sz="1200">
                <a:latin typeface="Arial" charset="0"/>
              </a:rPr>
              <a:pPr eaLnBrk="1" hangingPunct="1"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460464-7241-4B45-A900-9C32C51F3037}" type="slidenum">
              <a:rPr lang="en-US" sz="1200">
                <a:latin typeface="Arial" charset="0"/>
              </a:rPr>
              <a:pPr eaLnBrk="1" hangingPunct="1"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80FE6E-E187-4805-B90B-5FA1236479CD}" type="slidenum">
              <a:rPr lang="en-US" sz="1200">
                <a:latin typeface="Arial" charset="0"/>
              </a:rPr>
              <a:pPr eaLnBrk="1" hangingPunct="1"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846712-953F-492D-9587-39E59EF32D67}" type="slidenum">
              <a:rPr lang="en-US" sz="1200">
                <a:latin typeface="Arial" charset="0"/>
              </a:rPr>
              <a:pPr eaLnBrk="1" hangingPunct="1"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256DD7-C458-478B-B457-A28E5D0377E8}" type="slidenum">
              <a:rPr lang="en-US" sz="1200">
                <a:latin typeface="Arial" charset="0"/>
              </a:rPr>
              <a:pPr eaLnBrk="1" hangingPunct="1"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F83C7E-2476-4796-BC61-3D013CE31642}" type="slidenum">
              <a:rPr lang="en-US" sz="1200">
                <a:latin typeface="Arial" charset="0"/>
              </a:rPr>
              <a:pPr eaLnBrk="1" hangingPunct="1"/>
              <a:t>11</a:t>
            </a:fld>
            <a:endParaRPr lang="en-US" sz="12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DEA42B-2E07-4CCD-9577-154C6A7FB5B2}" type="slidenum">
              <a:rPr lang="en-US" sz="1200">
                <a:latin typeface="Arial" charset="0"/>
              </a:rPr>
              <a:pPr eaLnBrk="1" hangingPunct="1"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24ABA0-123F-493D-965A-A41CDB8EF765}" type="slidenum">
              <a:rPr lang="en-US" sz="1200">
                <a:latin typeface="Arial" charset="0"/>
              </a:rPr>
              <a:pPr eaLnBrk="1" hangingPunct="1"/>
              <a:t>15</a:t>
            </a:fld>
            <a:endParaRPr lang="en-US" sz="120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98A77E-5CBD-4F20-A268-147831BF9D96}" type="slidenum">
              <a:rPr lang="en-US" sz="1200">
                <a:latin typeface="Arial" charset="0"/>
              </a:rPr>
              <a:pPr eaLnBrk="1" hangingPunct="1"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8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6FE91-33DE-472F-90FE-6647BF5A3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2CDA-23BF-40CA-A467-8ED0AED30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A5C79-7637-43B2-B8D3-870442BD2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48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1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0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80A1-B6EE-4F73-B5B3-E96C6CD7BAA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7DFD-C764-45C8-9D19-E34AC092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Oriented Analysis &amp; Design (OOAD) CSX-402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Jagdeep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 smtClean="0"/>
          </a:p>
          <a:p>
            <a:r>
              <a:rPr lang="en-IN" dirty="0" smtClean="0"/>
              <a:t>CSE Dept.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5584CD-7378-4C76-86BD-8F56F009818F}" type="slidenum">
              <a:rPr lang="en-US" sz="1200">
                <a:latin typeface="Arial Black" pitchFamily="34" charset="0"/>
              </a:rPr>
              <a:pPr eaLnBrk="1" hangingPunct="1"/>
              <a:t>10</a:t>
            </a:fld>
            <a:endParaRPr lang="en-US" sz="1200">
              <a:latin typeface="Arial Black" pitchFamily="34" charset="0"/>
            </a:endParaRPr>
          </a:p>
        </p:txBody>
      </p:sp>
      <p:pic>
        <p:nvPicPr>
          <p:cNvPr id="12291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369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Rectangle 38"/>
          <p:cNvSpPr>
            <a:spLocks noChangeArrowheads="1"/>
          </p:cNvSpPr>
          <p:nvPr/>
        </p:nvSpPr>
        <p:spPr bwMode="auto">
          <a:xfrm>
            <a:off x="609600" y="2743200"/>
            <a:ext cx="2590800" cy="2514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1105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i="1" smtClean="0"/>
              <a:t>What</a:t>
            </a:r>
            <a:r>
              <a:rPr lang="en-US" sz="3800" b="1" smtClean="0"/>
              <a:t> is Object-Orientation? </a:t>
            </a:r>
            <a:br>
              <a:rPr lang="en-US" sz="3800" b="1" smtClean="0"/>
            </a:br>
            <a:r>
              <a:rPr lang="en-US" sz="2400" b="1" smtClean="0"/>
              <a:t>- What is Object</a:t>
            </a:r>
            <a:r>
              <a:rPr lang="en-US" sz="3800" smtClean="0"/>
              <a:t>?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1440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An "object" is anything to which a concept applies, </a:t>
            </a:r>
            <a:r>
              <a:rPr lang="en-US" sz="1800" b="1" i="1" smtClean="0">
                <a:solidFill>
                  <a:srgbClr val="0000FF"/>
                </a:solidFill>
              </a:rPr>
              <a:t>in our awareness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Things drawn from the problem domain or solution space.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E.g., a living person in the problem domain, a software component in the solution space.</a:t>
            </a:r>
          </a:p>
          <a:p>
            <a:pPr eaLnBrk="1" hangingPunct="1">
              <a:lnSpc>
                <a:spcPct val="80000"/>
              </a:lnSpc>
            </a:pPr>
            <a:endParaRPr lang="en-US" sz="1600" b="1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304800" y="5105400"/>
            <a:ext cx="8458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sz="1800" b="1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A structure that has identity and properties and behavior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It is an instance of a collective concept, i.e., a </a:t>
            </a:r>
            <a:r>
              <a:rPr lang="en-US">
                <a:solidFill>
                  <a:srgbClr val="FF00FF"/>
                </a:solidFill>
                <a:latin typeface="Arial" charset="0"/>
              </a:rPr>
              <a:t>class</a:t>
            </a:r>
            <a:r>
              <a:rPr lang="en-US">
                <a:latin typeface="Arial" charset="0"/>
              </a:rPr>
              <a:t>.</a:t>
            </a:r>
          </a:p>
        </p:txBody>
      </p:sp>
      <p:pic>
        <p:nvPicPr>
          <p:cNvPr id="122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0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15" descr="TN0054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1752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7" descr="j028256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8207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0"/>
            <a:ext cx="19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0" name="Picture 41" descr="TN0054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53000"/>
            <a:ext cx="1295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42" descr="j028256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754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5524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4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5524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01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7243-F348-4B1A-B0C4-1B11EBA30EF0}" type="slidenum">
              <a:rPr lang="en-US" sz="1200">
                <a:latin typeface="Arial Black" pitchFamily="34" charset="0"/>
              </a:rPr>
              <a:pPr eaLnBrk="1" hangingPunct="1"/>
              <a:t>11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28600" y="3886200"/>
            <a:ext cx="7620000" cy="30130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>
                <a:latin typeface="Arial" charset="0"/>
              </a:rPr>
              <a:t>Encapsulation</a:t>
            </a:r>
          </a:p>
          <a:p>
            <a:pPr lvl="1" eaLnBrk="0" hangingPunct="0">
              <a:spcBef>
                <a:spcPct val="0"/>
              </a:spcBef>
            </a:pPr>
            <a:r>
              <a:rPr lang="en-US">
                <a:latin typeface="Arial" charset="0"/>
              </a:rPr>
              <a:t>a.k.a. information hiding </a:t>
            </a:r>
          </a:p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     Objects encapsulate: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Arial" charset="0"/>
              </a:rPr>
              <a:t>	property 	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Arial" charset="0"/>
              </a:rPr>
              <a:t>	behavior as a collection of methods invoked by 	messages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Arial" charset="0"/>
              </a:rPr>
              <a:t>	…</a:t>
            </a:r>
            <a:r>
              <a:rPr lang="en-US"/>
              <a:t>state as a collection of instance variables</a:t>
            </a:r>
          </a:p>
          <a:p>
            <a:pPr lvl="1">
              <a:spcBef>
                <a:spcPct val="0"/>
              </a:spcBef>
            </a:pPr>
            <a:endParaRPr 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5715000" cy="19177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latin typeface="Arial" charset="0"/>
              </a:rPr>
              <a:t>Abstraction</a:t>
            </a:r>
            <a:endParaRPr lang="en-US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en-US">
                <a:latin typeface="Arial" charset="0"/>
              </a:rPr>
              <a:t>Focus on the essential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Arial" charset="0"/>
              </a:rPr>
              <a:t>Omits tremendous amount of details</a:t>
            </a:r>
          </a:p>
          <a:p>
            <a:pPr lvl="1">
              <a:spcBef>
                <a:spcPct val="0"/>
              </a:spcBef>
            </a:pPr>
            <a:r>
              <a:rPr lang="en-US"/>
              <a:t>…Focus on  what an object “is and does”</a:t>
            </a:r>
          </a:p>
          <a:p>
            <a:pPr lvl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228600"/>
            <a:ext cx="7772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i="1">
                <a:solidFill>
                  <a:schemeClr val="tx2"/>
                </a:solidFill>
                <a:latin typeface="Arial" charset="0"/>
              </a:rPr>
              <a:t>What</a:t>
            </a:r>
            <a:r>
              <a:rPr lang="en-US" sz="3200">
                <a:solidFill>
                  <a:schemeClr val="tx2"/>
                </a:solidFill>
                <a:latin typeface="Arial" charset="0"/>
              </a:rPr>
              <a:t> is Object-Orientation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  <a:latin typeface="Arial" charset="0"/>
              </a:rPr>
              <a:t>- Abstraction and Encapsulation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524000"/>
            <a:ext cx="393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1524000"/>
            <a:ext cx="355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0"/>
            <a:ext cx="31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4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D76D9A-A2B2-4434-9D99-7353926C84EC}" type="slidenum">
              <a:rPr lang="en-US" sz="1200">
                <a:latin typeface="Arial Black" pitchFamily="34" charset="0"/>
              </a:rPr>
              <a:pPr eaLnBrk="1" hangingPunct="1"/>
              <a:t>12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28600" y="304800"/>
            <a:ext cx="76962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2"/>
                </a:solidFill>
                <a:latin typeface="Arial" charset="0"/>
              </a:rPr>
              <a:t>What is Object-Orientation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  <a:latin typeface="Arial" charset="0"/>
              </a:rPr>
              <a:t>- Another Example of Abstraction and Encapsulation</a:t>
            </a:r>
          </a:p>
        </p:txBody>
      </p:sp>
      <p:grpSp>
        <p:nvGrpSpPr>
          <p:cNvPr id="14340" name="Group 24"/>
          <p:cNvGrpSpPr>
            <a:grpSpLocks/>
          </p:cNvGrpSpPr>
          <p:nvPr/>
        </p:nvGrpSpPr>
        <p:grpSpPr bwMode="auto">
          <a:xfrm>
            <a:off x="457200" y="1524000"/>
            <a:ext cx="8093075" cy="4724400"/>
            <a:chOff x="288" y="960"/>
            <a:chExt cx="5098" cy="2976"/>
          </a:xfrm>
        </p:grpSpPr>
        <p:sp>
          <p:nvSpPr>
            <p:cNvPr id="14342" name="Text Box 2"/>
            <p:cNvSpPr txBox="1">
              <a:spLocks noChangeArrowheads="1"/>
            </p:cNvSpPr>
            <p:nvPr/>
          </p:nvSpPr>
          <p:spPr bwMode="auto">
            <a:xfrm>
              <a:off x="3792" y="960"/>
              <a:ext cx="1594" cy="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u="sng"/>
                <a:t>Class</a:t>
              </a:r>
              <a:r>
                <a:rPr lang="en-US"/>
                <a:t> Car</a:t>
              </a:r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r>
                <a:rPr lang="en-US" u="sng"/>
                <a:t>Attributes</a:t>
              </a:r>
            </a:p>
            <a:p>
              <a:pPr lvl="1">
                <a:spcBef>
                  <a:spcPct val="0"/>
                </a:spcBef>
                <a:buFont typeface="Wingdings" pitchFamily="2" charset="2"/>
                <a:buChar char="q"/>
              </a:pPr>
              <a:r>
                <a:rPr lang="en-US"/>
                <a:t> Model</a:t>
              </a:r>
            </a:p>
            <a:p>
              <a:pPr lvl="1">
                <a:spcBef>
                  <a:spcPct val="0"/>
                </a:spcBef>
                <a:buFont typeface="Wingdings" pitchFamily="2" charset="2"/>
                <a:buChar char="q"/>
              </a:pPr>
              <a:r>
                <a:rPr lang="en-US"/>
                <a:t> Location</a:t>
              </a:r>
            </a:p>
            <a:p>
              <a:pPr lvl="1">
                <a:spcBef>
                  <a:spcPct val="0"/>
                </a:spcBef>
                <a:buFont typeface="Wingdings" pitchFamily="2" charset="2"/>
                <a:buChar char="q"/>
              </a:pPr>
              <a:r>
                <a:rPr lang="en-US"/>
                <a:t> #Wheels = 4</a:t>
              </a:r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r>
                <a:rPr lang="en-US" u="sng"/>
                <a:t>Operations</a:t>
              </a:r>
            </a:p>
            <a:p>
              <a:pPr lvl="1">
                <a:spcBef>
                  <a:spcPct val="0"/>
                </a:spcBef>
                <a:buFont typeface="Wingdings" pitchFamily="2" charset="2"/>
                <a:buChar char="q"/>
              </a:pPr>
              <a:r>
                <a:rPr lang="en-US"/>
                <a:t> Start</a:t>
              </a:r>
            </a:p>
            <a:p>
              <a:pPr lvl="1">
                <a:spcBef>
                  <a:spcPct val="0"/>
                </a:spcBef>
                <a:buFont typeface="Wingdings" pitchFamily="2" charset="2"/>
                <a:buChar char="q"/>
              </a:pPr>
              <a:r>
                <a:rPr lang="en-US"/>
                <a:t> Accelerate</a:t>
              </a:r>
            </a:p>
          </p:txBody>
        </p:sp>
        <p:sp>
          <p:nvSpPr>
            <p:cNvPr id="14343" name="Rectangle 10"/>
            <p:cNvSpPr>
              <a:spLocks noChangeArrowheads="1"/>
            </p:cNvSpPr>
            <p:nvPr/>
          </p:nvSpPr>
          <p:spPr bwMode="auto">
            <a:xfrm>
              <a:off x="288" y="1056"/>
              <a:ext cx="2112" cy="28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pic>
          <p:nvPicPr>
            <p:cNvPr id="14344" name="Picture 5" descr="TN0055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239"/>
              <a:ext cx="17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6" descr="TN00545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16"/>
              <a:ext cx="172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6" name="Picture 7" descr="TN00542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1262"/>
              <a:ext cx="198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3792" y="1008"/>
              <a:ext cx="1536" cy="2592"/>
            </a:xfrm>
            <a:prstGeom prst="rect">
              <a:avLst/>
            </a:prstGeom>
            <a:noFill/>
            <a:ln w="38100" algn="ctr">
              <a:solidFill>
                <a:srgbClr val="99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3792" y="1536"/>
              <a:ext cx="15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49" name="Line 14"/>
            <p:cNvSpPr>
              <a:spLocks noChangeShapeType="1"/>
            </p:cNvSpPr>
            <p:nvPr/>
          </p:nvSpPr>
          <p:spPr bwMode="auto">
            <a:xfrm>
              <a:off x="3792" y="2592"/>
              <a:ext cx="15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50" name="Line 15"/>
            <p:cNvSpPr>
              <a:spLocks noChangeShapeType="1"/>
            </p:cNvSpPr>
            <p:nvPr/>
          </p:nvSpPr>
          <p:spPr bwMode="auto">
            <a:xfrm>
              <a:off x="2400" y="1488"/>
              <a:ext cx="912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51" name="Line 16"/>
            <p:cNvSpPr>
              <a:spLocks noChangeShapeType="1"/>
            </p:cNvSpPr>
            <p:nvPr/>
          </p:nvSpPr>
          <p:spPr bwMode="auto">
            <a:xfrm>
              <a:off x="2448" y="1488"/>
              <a:ext cx="1248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2534" y="1224"/>
              <a:ext cx="1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900FF"/>
                  </a:solidFill>
                </a:rPr>
                <a:t>&lt;&lt;instanceOf&gt;&gt;</a:t>
              </a:r>
            </a:p>
          </p:txBody>
        </p:sp>
        <p:sp>
          <p:nvSpPr>
            <p:cNvPr id="14353" name="Line 18"/>
            <p:cNvSpPr>
              <a:spLocks noChangeShapeType="1"/>
            </p:cNvSpPr>
            <p:nvPr/>
          </p:nvSpPr>
          <p:spPr bwMode="auto">
            <a:xfrm>
              <a:off x="2410" y="2424"/>
              <a:ext cx="912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>
              <a:off x="2458" y="2424"/>
              <a:ext cx="1248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1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900FF"/>
                  </a:solidFill>
                </a:rPr>
                <a:t>&lt;&lt;instanceOf&gt;&gt;</a:t>
              </a:r>
            </a:p>
          </p:txBody>
        </p:sp>
        <p:sp>
          <p:nvSpPr>
            <p:cNvPr id="14356" name="Line 21"/>
            <p:cNvSpPr>
              <a:spLocks noChangeShapeType="1"/>
            </p:cNvSpPr>
            <p:nvPr/>
          </p:nvSpPr>
          <p:spPr bwMode="auto">
            <a:xfrm>
              <a:off x="2458" y="3240"/>
              <a:ext cx="912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57" name="Line 22"/>
            <p:cNvSpPr>
              <a:spLocks noChangeShapeType="1"/>
            </p:cNvSpPr>
            <p:nvPr/>
          </p:nvSpPr>
          <p:spPr bwMode="auto">
            <a:xfrm>
              <a:off x="2506" y="3240"/>
              <a:ext cx="1248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14358" name="Text Box 23"/>
            <p:cNvSpPr txBox="1">
              <a:spLocks noChangeArrowheads="1"/>
            </p:cNvSpPr>
            <p:nvPr/>
          </p:nvSpPr>
          <p:spPr bwMode="auto">
            <a:xfrm>
              <a:off x="2592" y="2976"/>
              <a:ext cx="1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900FF"/>
                  </a:solidFill>
                </a:rPr>
                <a:t>&lt;&lt;instanceOf&gt;&gt;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7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9CC434-D793-417F-A6CB-CB5332274A06}" type="slidenum">
              <a:rPr lang="en-US" sz="1200">
                <a:latin typeface="Arial Black" pitchFamily="34" charset="0"/>
              </a:rPr>
              <a:pPr eaLnBrk="1" hangingPunct="1"/>
              <a:t>13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What is Object-Orientation?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2400" smtClean="0"/>
              <a:t>- Class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2819400"/>
          </a:xfrm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rgbClr val="3333CC"/>
                </a:solidFill>
              </a:rPr>
              <a:t>What is </a:t>
            </a:r>
            <a:r>
              <a:rPr lang="en-US" sz="1800" b="1" i="1" smtClean="0">
                <a:solidFill>
                  <a:srgbClr val="3333CC"/>
                </a:solidFill>
              </a:rPr>
              <a:t>CLASS</a:t>
            </a:r>
            <a:r>
              <a:rPr lang="en-US" sz="1800" b="1" smtClean="0">
                <a:solidFill>
                  <a:srgbClr val="3333CC"/>
                </a:solidFill>
              </a:rPr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collection of objects that share common properties, attributes, behavior and semantics, in general. 		</a:t>
            </a:r>
            <a:r>
              <a:rPr lang="en-US" sz="1600" b="1" i="1" smtClean="0">
                <a:solidFill>
                  <a:srgbClr val="FF0000"/>
                </a:solidFill>
              </a:rPr>
              <a:t>What are all these???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i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collection of objects with the same data structure (attributes, state variables) and behavior (function/code/operations) in the solution space.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rgbClr val="3333CC"/>
                </a:solidFill>
              </a:rPr>
              <a:t>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Grouping of common objects into a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333CC"/>
                </a:solidFill>
              </a:rPr>
              <a:t>Instantiation</a:t>
            </a:r>
            <a:r>
              <a:rPr lang="en-US" sz="16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The act of creating an instance</a:t>
            </a:r>
            <a:r>
              <a:rPr lang="en-US" sz="1200" smtClean="0"/>
              <a:t>.</a:t>
            </a:r>
          </a:p>
        </p:txBody>
      </p:sp>
      <p:sp>
        <p:nvSpPr>
          <p:cNvPr id="15365" name="Text Box 44"/>
          <p:cNvSpPr txBox="1">
            <a:spLocks noChangeArrowheads="1"/>
          </p:cNvSpPr>
          <p:nvPr/>
        </p:nvSpPr>
        <p:spPr bwMode="auto">
          <a:xfrm>
            <a:off x="5105400" y="1676400"/>
            <a:ext cx="190341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u="sng"/>
              <a:t>Class</a:t>
            </a:r>
            <a:r>
              <a:rPr lang="en-US" sz="1600"/>
              <a:t> Car</a:t>
            </a:r>
          </a:p>
          <a:p>
            <a:pPr>
              <a:spcBef>
                <a:spcPct val="0"/>
              </a:spcBef>
            </a:pPr>
            <a:r>
              <a:rPr lang="en-US" sz="1600" u="sng"/>
              <a:t>Attributes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1600"/>
              <a:t> Model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1600"/>
              <a:t> Location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1600"/>
              <a:t> #Wheels = 4</a:t>
            </a:r>
            <a:endParaRPr lang="en-US"/>
          </a:p>
          <a:p>
            <a:pPr>
              <a:spcBef>
                <a:spcPct val="0"/>
              </a:spcBef>
            </a:pPr>
            <a:r>
              <a:rPr lang="en-US" sz="1600" u="sng"/>
              <a:t>Operations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1600"/>
              <a:t> Start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1600"/>
              <a:t> Accelerate</a:t>
            </a:r>
          </a:p>
        </p:txBody>
      </p:sp>
      <p:sp>
        <p:nvSpPr>
          <p:cNvPr id="15366" name="Rectangle 45"/>
          <p:cNvSpPr>
            <a:spLocks noChangeArrowheads="1"/>
          </p:cNvSpPr>
          <p:nvPr/>
        </p:nvSpPr>
        <p:spPr bwMode="auto">
          <a:xfrm>
            <a:off x="1447800" y="1524000"/>
            <a:ext cx="1522413" cy="2209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15367" name="Picture 46" descr="TN0055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432050"/>
            <a:ext cx="124618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47" descr="TN0054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181350"/>
            <a:ext cx="1246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48" descr="TN0054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682750"/>
            <a:ext cx="1430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Rectangle 49"/>
          <p:cNvSpPr>
            <a:spLocks noChangeArrowheads="1"/>
          </p:cNvSpPr>
          <p:nvPr/>
        </p:nvSpPr>
        <p:spPr bwMode="auto">
          <a:xfrm>
            <a:off x="5105400" y="1616075"/>
            <a:ext cx="1828800" cy="2117725"/>
          </a:xfrm>
          <a:prstGeom prst="rect">
            <a:avLst/>
          </a:prstGeom>
          <a:noFill/>
          <a:ln w="38100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1" name="Line 50"/>
          <p:cNvSpPr>
            <a:spLocks noChangeShapeType="1"/>
          </p:cNvSpPr>
          <p:nvPr/>
        </p:nvSpPr>
        <p:spPr bwMode="auto">
          <a:xfrm flipV="1">
            <a:off x="5029200" y="1981200"/>
            <a:ext cx="1905000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2" name="Line 51"/>
          <p:cNvSpPr>
            <a:spLocks noChangeShapeType="1"/>
          </p:cNvSpPr>
          <p:nvPr/>
        </p:nvSpPr>
        <p:spPr bwMode="auto">
          <a:xfrm flipV="1">
            <a:off x="5105400" y="2971800"/>
            <a:ext cx="1828800" cy="11113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3" name="Line 52"/>
          <p:cNvSpPr>
            <a:spLocks noChangeShapeType="1"/>
          </p:cNvSpPr>
          <p:nvPr/>
        </p:nvSpPr>
        <p:spPr bwMode="auto">
          <a:xfrm>
            <a:off x="3254375" y="1879600"/>
            <a:ext cx="658813" cy="365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4" name="Line 53"/>
          <p:cNvSpPr>
            <a:spLocks noChangeShapeType="1"/>
          </p:cNvSpPr>
          <p:nvPr/>
        </p:nvSpPr>
        <p:spPr bwMode="auto">
          <a:xfrm>
            <a:off x="3124200" y="1981200"/>
            <a:ext cx="1676400" cy="0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5" name="Text Box 54"/>
          <p:cNvSpPr txBox="1">
            <a:spLocks noChangeArrowheads="1"/>
          </p:cNvSpPr>
          <p:nvPr/>
        </p:nvSpPr>
        <p:spPr bwMode="auto">
          <a:xfrm>
            <a:off x="3200400" y="16002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9900FF"/>
                </a:solidFill>
              </a:rPr>
              <a:t>&lt;&lt;instanceOf&gt;&gt;</a:t>
            </a:r>
          </a:p>
        </p:txBody>
      </p:sp>
      <p:sp>
        <p:nvSpPr>
          <p:cNvPr id="15376" name="Line 61"/>
          <p:cNvSpPr>
            <a:spLocks noChangeShapeType="1"/>
          </p:cNvSpPr>
          <p:nvPr/>
        </p:nvSpPr>
        <p:spPr bwMode="auto">
          <a:xfrm>
            <a:off x="3254375" y="2641600"/>
            <a:ext cx="658813" cy="365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7" name="Line 62"/>
          <p:cNvSpPr>
            <a:spLocks noChangeShapeType="1"/>
          </p:cNvSpPr>
          <p:nvPr/>
        </p:nvSpPr>
        <p:spPr bwMode="auto">
          <a:xfrm>
            <a:off x="3124200" y="2743200"/>
            <a:ext cx="1676400" cy="0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8" name="Text Box 63"/>
          <p:cNvSpPr txBox="1">
            <a:spLocks noChangeArrowheads="1"/>
          </p:cNvSpPr>
          <p:nvPr/>
        </p:nvSpPr>
        <p:spPr bwMode="auto">
          <a:xfrm>
            <a:off x="3200400" y="23622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9900FF"/>
                </a:solidFill>
              </a:rPr>
              <a:t>&lt;&lt;instanceOf&gt;&gt;</a:t>
            </a:r>
          </a:p>
        </p:txBody>
      </p:sp>
      <p:sp>
        <p:nvSpPr>
          <p:cNvPr id="15379" name="Line 64"/>
          <p:cNvSpPr>
            <a:spLocks noChangeShapeType="1"/>
          </p:cNvSpPr>
          <p:nvPr/>
        </p:nvSpPr>
        <p:spPr bwMode="auto">
          <a:xfrm>
            <a:off x="3254375" y="3403600"/>
            <a:ext cx="658813" cy="365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80" name="Line 65"/>
          <p:cNvSpPr>
            <a:spLocks noChangeShapeType="1"/>
          </p:cNvSpPr>
          <p:nvPr/>
        </p:nvSpPr>
        <p:spPr bwMode="auto">
          <a:xfrm>
            <a:off x="3124200" y="3505200"/>
            <a:ext cx="1676400" cy="0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81" name="Text Box 66"/>
          <p:cNvSpPr txBox="1">
            <a:spLocks noChangeArrowheads="1"/>
          </p:cNvSpPr>
          <p:nvPr/>
        </p:nvSpPr>
        <p:spPr bwMode="auto">
          <a:xfrm>
            <a:off x="3200400" y="31242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9900FF"/>
                </a:solidFill>
              </a:rPr>
              <a:t>&lt;&lt;instanceOf&gt;&gt;</a:t>
            </a:r>
          </a:p>
        </p:txBody>
      </p:sp>
    </p:spTree>
    <p:extLst>
      <p:ext uri="{BB962C8B-B14F-4D97-AF65-F5344CB8AC3E}">
        <p14:creationId xmlns:p14="http://schemas.microsoft.com/office/powerpoint/2010/main" val="192644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E3E29F-15F4-4D24-9398-5E9544757F49}" type="slidenum">
              <a:rPr lang="en-US" sz="1200">
                <a:latin typeface="Arial Black" pitchFamily="34" charset="0"/>
              </a:rPr>
              <a:pPr eaLnBrk="1" hangingPunct="1"/>
              <a:t>14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3800">
                <a:solidFill>
                  <a:schemeClr val="tx2"/>
                </a:solidFill>
                <a:latin typeface="Arial" charset="0"/>
              </a:rPr>
              <a:t>What is Object-Orientation </a:t>
            </a:r>
            <a:endParaRPr lang="en-US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  <a:latin typeface="Arial" charset="0"/>
              </a:rPr>
              <a:t>- Subclass vs. Superclass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>
                <a:solidFill>
                  <a:srgbClr val="3333CC"/>
                </a:solidFill>
                <a:latin typeface="Arial" charset="0"/>
              </a:rPr>
              <a:t>Specialization</a:t>
            </a:r>
            <a:r>
              <a:rPr lang="en-US">
                <a:latin typeface="Arial" charset="0"/>
              </a:rPr>
              <a:t>: </a:t>
            </a:r>
            <a:r>
              <a:rPr lang="en-US" sz="2000">
                <a:latin typeface="Arial" charset="0"/>
              </a:rPr>
              <a:t>The act of defining one class as a refinement of another.</a:t>
            </a:r>
          </a:p>
          <a:p>
            <a:pPr marL="742950" lvl="1" indent="-285750">
              <a:lnSpc>
                <a:spcPct val="70000"/>
              </a:lnSpc>
              <a:spcBef>
                <a:spcPct val="5000"/>
              </a:spcBef>
            </a:pPr>
            <a:endParaRPr lang="en-US" sz="2000">
              <a:latin typeface="Arial" charset="0"/>
            </a:endParaRPr>
          </a:p>
          <a:p>
            <a:pPr marL="342900" indent="-342900">
              <a:lnSpc>
                <a:spcPct val="70000"/>
              </a:lnSpc>
              <a:spcBef>
                <a:spcPct val="5000"/>
              </a:spcBef>
              <a:buFontTx/>
              <a:buChar char="•"/>
            </a:pPr>
            <a:r>
              <a:rPr lang="en-US">
                <a:solidFill>
                  <a:srgbClr val="3333CC"/>
                </a:solidFill>
                <a:latin typeface="Arial" charset="0"/>
              </a:rPr>
              <a:t>Subclass</a:t>
            </a:r>
            <a:r>
              <a:rPr lang="en-US">
                <a:latin typeface="Arial" charset="0"/>
              </a:rPr>
              <a:t>: </a:t>
            </a:r>
            <a:r>
              <a:rPr lang="en-US" sz="2000">
                <a:latin typeface="Arial" charset="0"/>
              </a:rPr>
              <a:t>A class defined in terms of a specialization of a superclass using inheritance.</a:t>
            </a:r>
          </a:p>
          <a:p>
            <a:pPr marL="742950" lvl="1" indent="-285750">
              <a:lnSpc>
                <a:spcPct val="70000"/>
              </a:lnSpc>
              <a:spcBef>
                <a:spcPct val="5000"/>
              </a:spcBef>
            </a:pPr>
            <a:endParaRPr lang="en-US" sz="2000">
              <a:latin typeface="Arial" charset="0"/>
            </a:endParaRPr>
          </a:p>
          <a:p>
            <a:pPr marL="342900" indent="-342900">
              <a:lnSpc>
                <a:spcPct val="70000"/>
              </a:lnSpc>
              <a:spcBef>
                <a:spcPct val="5000"/>
              </a:spcBef>
              <a:buFontTx/>
              <a:buChar char="•"/>
            </a:pPr>
            <a:r>
              <a:rPr lang="en-US">
                <a:solidFill>
                  <a:srgbClr val="3333CC"/>
                </a:solidFill>
                <a:latin typeface="Arial" charset="0"/>
              </a:rPr>
              <a:t>Superclass</a:t>
            </a:r>
            <a:r>
              <a:rPr lang="en-US">
                <a:latin typeface="Arial" charset="0"/>
              </a:rPr>
              <a:t>: </a:t>
            </a:r>
            <a:r>
              <a:rPr lang="en-US" sz="1800">
                <a:latin typeface="Arial" charset="0"/>
              </a:rPr>
              <a:t>A class serving as a base for inheritance in a class hierarchy </a:t>
            </a:r>
          </a:p>
          <a:p>
            <a:pPr marL="742950" lvl="1" indent="-285750">
              <a:lnSpc>
                <a:spcPct val="70000"/>
              </a:lnSpc>
              <a:spcBef>
                <a:spcPct val="10000"/>
              </a:spcBef>
            </a:pPr>
            <a:endParaRPr lang="en-US" sz="1800">
              <a:latin typeface="Arial" charset="0"/>
            </a:endParaRPr>
          </a:p>
          <a:p>
            <a:pPr marL="342900" indent="-342900">
              <a:lnSpc>
                <a:spcPct val="70000"/>
              </a:lnSpc>
              <a:spcBef>
                <a:spcPct val="5000"/>
              </a:spcBef>
              <a:buFontTx/>
              <a:buChar char="•"/>
            </a:pPr>
            <a:r>
              <a:rPr lang="en-US">
                <a:solidFill>
                  <a:srgbClr val="3333CC"/>
                </a:solidFill>
                <a:latin typeface="Arial" charset="0"/>
              </a:rPr>
              <a:t>Inheritance</a:t>
            </a:r>
            <a:r>
              <a:rPr lang="en-US">
                <a:latin typeface="Arial" charset="0"/>
              </a:rPr>
              <a:t>: </a:t>
            </a:r>
            <a:r>
              <a:rPr lang="en-US" sz="2000">
                <a:latin typeface="Arial" charset="0"/>
              </a:rPr>
              <a:t>Automatic duplication of superclass attribute and behavior definitions in subclass.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943600" y="5562600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sz="1800" b="1" i="1">
                <a:solidFill>
                  <a:srgbClr val="FF0000"/>
                </a:solidFill>
                <a:latin typeface="Arial" charset="0"/>
              </a:rPr>
              <a:t>multiple inheritance?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2798763" y="38862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Person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667000" y="4191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800"/>
              <a:t>name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819400" y="4419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SSN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667000" y="38417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667000" y="42227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667000" y="472440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600200" y="51816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Student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06538" y="5486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800"/>
              <a:t>std-id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674813" y="574675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level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506538" y="51371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506538" y="55181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1535113" y="605155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3924300" y="51816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Employee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3944938" y="5486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800"/>
              <a:t>emp-id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032250" y="57150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 i="1">
                <a:solidFill>
                  <a:srgbClr val="FF0000"/>
                </a:solidFill>
              </a:rPr>
              <a:t>age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944938" y="51371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944938" y="55181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3973513" y="605155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981200" y="5029200"/>
            <a:ext cx="2438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1981200" y="50292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419600" y="50292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3124200" y="49530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3048000" y="4800600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5B03E8-67BE-44A4-A069-6C8326F7F8D0}" type="slidenum">
              <a:rPr lang="en-US" sz="1200">
                <a:latin typeface="Arial Black" pitchFamily="34" charset="0"/>
              </a:rPr>
              <a:pPr eaLnBrk="1" hangingPunct="1"/>
              <a:t>15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/>
            </a:r>
            <a:br>
              <a:rPr lang="en-US" sz="3800" smtClean="0"/>
            </a:br>
            <a:r>
              <a:rPr lang="en-US" sz="3200" smtClean="0"/>
              <a:t>What is </a:t>
            </a:r>
            <a:r>
              <a:rPr lang="en-US" sz="2400" smtClean="0"/>
              <a:t>Object-Oriented Application?</a:t>
            </a:r>
            <a:r>
              <a:rPr lang="en-US" sz="3800" smtClean="0"/>
              <a:t/>
            </a:r>
            <a:br>
              <a:rPr lang="en-US" sz="3800" smtClean="0"/>
            </a:br>
            <a:endParaRPr lang="en-US" sz="3800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1552257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/>
              <a:t> Collection of discrete objects, interacting w. each other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/>
              <a:t> Objects have </a:t>
            </a:r>
            <a:r>
              <a:rPr lang="en-US">
                <a:solidFill>
                  <a:srgbClr val="33CCFF"/>
                </a:solidFill>
              </a:rPr>
              <a:t>property</a:t>
            </a:r>
            <a:r>
              <a:rPr lang="en-US"/>
              <a:t> and </a:t>
            </a:r>
            <a:r>
              <a:rPr lang="en-US">
                <a:solidFill>
                  <a:srgbClr val="009900"/>
                </a:solidFill>
              </a:rPr>
              <a:t>behavior </a:t>
            </a:r>
            <a:r>
              <a:rPr lang="en-US" sz="1800">
                <a:solidFill>
                  <a:srgbClr val="009900"/>
                </a:solidFill>
              </a:rPr>
              <a:t>(causing state transition)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1800">
                <a:solidFill>
                  <a:srgbClr val="009900"/>
                </a:solidFill>
              </a:rPr>
              <a:t> </a:t>
            </a:r>
            <a:r>
              <a:rPr lang="en-US"/>
              <a:t>Interactions through </a:t>
            </a:r>
            <a:r>
              <a:rPr lang="en-US">
                <a:solidFill>
                  <a:srgbClr val="9900FF"/>
                </a:solidFill>
              </a:rPr>
              <a:t>message</a:t>
            </a:r>
            <a:r>
              <a:rPr lang="en-US"/>
              <a:t> passing </a:t>
            </a:r>
          </a:p>
          <a:p>
            <a:pPr>
              <a:spcBef>
                <a:spcPct val="0"/>
              </a:spcBef>
            </a:pPr>
            <a:r>
              <a:rPr lang="en-US" sz="1800">
                <a:solidFill>
                  <a:srgbClr val="9900FF"/>
                </a:solidFill>
              </a:rPr>
              <a:t>   (A sender object  sends a request (message) to another object (receiver) </a:t>
            </a:r>
          </a:p>
          <a:p>
            <a:pPr>
              <a:spcBef>
                <a:spcPct val="0"/>
              </a:spcBef>
            </a:pPr>
            <a:r>
              <a:rPr lang="en-US" sz="1800">
                <a:solidFill>
                  <a:srgbClr val="9900FF"/>
                </a:solidFill>
              </a:rPr>
              <a:t>     to invoke a method of the receiver object’s)</a:t>
            </a:r>
          </a:p>
          <a:p>
            <a:pPr eaLnBrk="1" hangingPunct="1"/>
            <a:endParaRPr lang="en-US" sz="1800">
              <a:solidFill>
                <a:srgbClr val="9900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1" name="Line 44"/>
          <p:cNvSpPr>
            <a:spLocks noChangeShapeType="1"/>
          </p:cNvSpPr>
          <p:nvPr/>
        </p:nvSpPr>
        <p:spPr bwMode="auto">
          <a:xfrm>
            <a:off x="3749675" y="4149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Line 45"/>
          <p:cNvSpPr>
            <a:spLocks noChangeShapeType="1"/>
          </p:cNvSpPr>
          <p:nvPr/>
        </p:nvSpPr>
        <p:spPr bwMode="auto">
          <a:xfrm>
            <a:off x="3276600" y="4343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Line 46"/>
          <p:cNvSpPr>
            <a:spLocks noChangeShapeType="1"/>
          </p:cNvSpPr>
          <p:nvPr/>
        </p:nvSpPr>
        <p:spPr bwMode="auto">
          <a:xfrm flipH="1">
            <a:off x="4648200" y="42672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4584" name="Group 50"/>
          <p:cNvGrpSpPr>
            <a:grpSpLocks/>
          </p:cNvGrpSpPr>
          <p:nvPr/>
        </p:nvGrpSpPr>
        <p:grpSpPr bwMode="auto">
          <a:xfrm>
            <a:off x="2911475" y="3387725"/>
            <a:ext cx="685800" cy="1143000"/>
            <a:chOff x="1824" y="1824"/>
            <a:chExt cx="432" cy="720"/>
          </a:xfrm>
        </p:grpSpPr>
        <p:sp>
          <p:nvSpPr>
            <p:cNvPr id="24599" name="Rectangle 35"/>
            <p:cNvSpPr>
              <a:spLocks noChangeArrowheads="1"/>
            </p:cNvSpPr>
            <p:nvPr/>
          </p:nvSpPr>
          <p:spPr bwMode="auto">
            <a:xfrm>
              <a:off x="1824" y="2304"/>
              <a:ext cx="432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Fn</a:t>
              </a:r>
            </a:p>
          </p:txBody>
        </p:sp>
        <p:sp>
          <p:nvSpPr>
            <p:cNvPr id="24600" name="Rectangle 36"/>
            <p:cNvSpPr>
              <a:spLocks noChangeArrowheads="1"/>
            </p:cNvSpPr>
            <p:nvPr/>
          </p:nvSpPr>
          <p:spPr bwMode="auto">
            <a:xfrm>
              <a:off x="1824" y="206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1" name="Text Box 37"/>
            <p:cNvSpPr txBox="1">
              <a:spLocks noChangeArrowheads="1"/>
            </p:cNvSpPr>
            <p:nvPr/>
          </p:nvSpPr>
          <p:spPr bwMode="auto">
            <a:xfrm>
              <a:off x="1824" y="2064"/>
              <a:ext cx="432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Data</a:t>
              </a:r>
            </a:p>
          </p:txBody>
        </p:sp>
        <p:sp>
          <p:nvSpPr>
            <p:cNvPr id="24602" name="Rectangle 49"/>
            <p:cNvSpPr>
              <a:spLocks noChangeArrowheads="1"/>
            </p:cNvSpPr>
            <p:nvPr/>
          </p:nvSpPr>
          <p:spPr bwMode="auto">
            <a:xfrm>
              <a:off x="1824" y="182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O1</a:t>
              </a:r>
            </a:p>
          </p:txBody>
        </p:sp>
      </p:grpSp>
      <p:grpSp>
        <p:nvGrpSpPr>
          <p:cNvPr id="24585" name="Group 51"/>
          <p:cNvGrpSpPr>
            <a:grpSpLocks/>
          </p:cNvGrpSpPr>
          <p:nvPr/>
        </p:nvGrpSpPr>
        <p:grpSpPr bwMode="auto">
          <a:xfrm>
            <a:off x="4876800" y="3352800"/>
            <a:ext cx="685800" cy="1143000"/>
            <a:chOff x="1824" y="1824"/>
            <a:chExt cx="432" cy="720"/>
          </a:xfrm>
        </p:grpSpPr>
        <p:sp>
          <p:nvSpPr>
            <p:cNvPr id="24595" name="Rectangle 52"/>
            <p:cNvSpPr>
              <a:spLocks noChangeArrowheads="1"/>
            </p:cNvSpPr>
            <p:nvPr/>
          </p:nvSpPr>
          <p:spPr bwMode="auto">
            <a:xfrm>
              <a:off x="1824" y="2304"/>
              <a:ext cx="432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Fn</a:t>
              </a:r>
            </a:p>
          </p:txBody>
        </p:sp>
        <p:sp>
          <p:nvSpPr>
            <p:cNvPr id="24596" name="Rectangle 53"/>
            <p:cNvSpPr>
              <a:spLocks noChangeArrowheads="1"/>
            </p:cNvSpPr>
            <p:nvPr/>
          </p:nvSpPr>
          <p:spPr bwMode="auto">
            <a:xfrm>
              <a:off x="1824" y="206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7" name="Text Box 54"/>
            <p:cNvSpPr txBox="1">
              <a:spLocks noChangeArrowheads="1"/>
            </p:cNvSpPr>
            <p:nvPr/>
          </p:nvSpPr>
          <p:spPr bwMode="auto">
            <a:xfrm>
              <a:off x="1824" y="2064"/>
              <a:ext cx="432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Data</a:t>
              </a:r>
            </a:p>
          </p:txBody>
        </p:sp>
        <p:sp>
          <p:nvSpPr>
            <p:cNvPr id="24598" name="Rectangle 55"/>
            <p:cNvSpPr>
              <a:spLocks noChangeArrowheads="1"/>
            </p:cNvSpPr>
            <p:nvPr/>
          </p:nvSpPr>
          <p:spPr bwMode="auto">
            <a:xfrm>
              <a:off x="1824" y="182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O2</a:t>
              </a:r>
            </a:p>
          </p:txBody>
        </p:sp>
      </p:grpSp>
      <p:grpSp>
        <p:nvGrpSpPr>
          <p:cNvPr id="24586" name="Group 56"/>
          <p:cNvGrpSpPr>
            <a:grpSpLocks/>
          </p:cNvGrpSpPr>
          <p:nvPr/>
        </p:nvGrpSpPr>
        <p:grpSpPr bwMode="auto">
          <a:xfrm>
            <a:off x="3962400" y="5029200"/>
            <a:ext cx="685800" cy="1143000"/>
            <a:chOff x="1824" y="1824"/>
            <a:chExt cx="432" cy="720"/>
          </a:xfrm>
        </p:grpSpPr>
        <p:sp>
          <p:nvSpPr>
            <p:cNvPr id="24591" name="Rectangle 57"/>
            <p:cNvSpPr>
              <a:spLocks noChangeArrowheads="1"/>
            </p:cNvSpPr>
            <p:nvPr/>
          </p:nvSpPr>
          <p:spPr bwMode="auto">
            <a:xfrm>
              <a:off x="1824" y="2304"/>
              <a:ext cx="432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Fn</a:t>
              </a:r>
            </a:p>
          </p:txBody>
        </p:sp>
        <p:sp>
          <p:nvSpPr>
            <p:cNvPr id="24592" name="Rectangle 58"/>
            <p:cNvSpPr>
              <a:spLocks noChangeArrowheads="1"/>
            </p:cNvSpPr>
            <p:nvPr/>
          </p:nvSpPr>
          <p:spPr bwMode="auto">
            <a:xfrm>
              <a:off x="1824" y="206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3" name="Text Box 59"/>
            <p:cNvSpPr txBox="1">
              <a:spLocks noChangeArrowheads="1"/>
            </p:cNvSpPr>
            <p:nvPr/>
          </p:nvSpPr>
          <p:spPr bwMode="auto">
            <a:xfrm>
              <a:off x="1824" y="2064"/>
              <a:ext cx="432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Data</a:t>
              </a:r>
            </a:p>
          </p:txBody>
        </p:sp>
        <p:sp>
          <p:nvSpPr>
            <p:cNvPr id="24594" name="Rectangle 60"/>
            <p:cNvSpPr>
              <a:spLocks noChangeArrowheads="1"/>
            </p:cNvSpPr>
            <p:nvPr/>
          </p:nvSpPr>
          <p:spPr bwMode="auto">
            <a:xfrm>
              <a:off x="1824" y="182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O3</a:t>
              </a:r>
            </a:p>
          </p:txBody>
        </p:sp>
      </p:grpSp>
      <p:sp>
        <p:nvSpPr>
          <p:cNvPr id="24587" name="Text Box 61"/>
          <p:cNvSpPr txBox="1">
            <a:spLocks noChangeArrowheads="1"/>
          </p:cNvSpPr>
          <p:nvPr/>
        </p:nvSpPr>
        <p:spPr bwMode="auto">
          <a:xfrm>
            <a:off x="3962400" y="36576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9900FF"/>
                </a:solidFill>
              </a:rPr>
              <a:t>m1</a:t>
            </a:r>
          </a:p>
        </p:txBody>
      </p:sp>
      <p:sp>
        <p:nvSpPr>
          <p:cNvPr id="24588" name="Text Box 62"/>
          <p:cNvSpPr txBox="1">
            <a:spLocks noChangeArrowheads="1"/>
          </p:cNvSpPr>
          <p:nvPr/>
        </p:nvSpPr>
        <p:spPr bwMode="auto">
          <a:xfrm>
            <a:off x="5045075" y="468312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9900FF"/>
                </a:solidFill>
              </a:rPr>
              <a:t>m2</a:t>
            </a:r>
          </a:p>
        </p:txBody>
      </p:sp>
      <p:sp>
        <p:nvSpPr>
          <p:cNvPr id="24589" name="Text Box 63"/>
          <p:cNvSpPr txBox="1">
            <a:spLocks noChangeArrowheads="1"/>
          </p:cNvSpPr>
          <p:nvPr/>
        </p:nvSpPr>
        <p:spPr bwMode="auto">
          <a:xfrm>
            <a:off x="2835275" y="468312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9900FF"/>
                </a:solidFill>
              </a:rPr>
              <a:t>m3</a:t>
            </a:r>
          </a:p>
        </p:txBody>
      </p:sp>
      <p:sp>
        <p:nvSpPr>
          <p:cNvPr id="24590" name="Text Box 69"/>
          <p:cNvSpPr txBox="1">
            <a:spLocks noChangeArrowheads="1"/>
          </p:cNvSpPr>
          <p:nvPr/>
        </p:nvSpPr>
        <p:spPr bwMode="auto">
          <a:xfrm>
            <a:off x="6689725" y="4994275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FF"/>
                </a:solidFill>
              </a:rPr>
              <a:t>{m in Fn}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2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438760-D782-42EA-936F-C2DF8EC35E7B}" type="slidenum">
              <a:rPr lang="en-US" sz="1200">
                <a:latin typeface="Arial Black" pitchFamily="34" charset="0"/>
              </a:rPr>
              <a:pPr eaLnBrk="1" hangingPunct="1"/>
              <a:t>16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OOAD?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092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z="2800" smtClean="0"/>
              <a:t>Analysis</a:t>
            </a:r>
            <a:r>
              <a:rPr lang="en-US" smtClean="0"/>
              <a:t> </a:t>
            </a:r>
            <a:r>
              <a:rPr lang="en-US" sz="2000" smtClean="0"/>
              <a:t>— understanding, finding and describing concepts in the problem domain.</a:t>
            </a:r>
          </a:p>
          <a:p>
            <a:pPr eaLnBrk="1" hangingPunct="1"/>
            <a:r>
              <a:rPr lang="en-US" sz="2800" smtClean="0"/>
              <a:t>Design </a:t>
            </a:r>
            <a:r>
              <a:rPr lang="en-US" sz="2000" smtClean="0"/>
              <a:t>— understanding and defining software solution/objects that </a:t>
            </a:r>
            <a:r>
              <a:rPr lang="en-US" sz="2000" i="1" smtClean="0">
                <a:solidFill>
                  <a:srgbClr val="FF00FF"/>
                </a:solidFill>
              </a:rPr>
              <a:t>represent</a:t>
            </a:r>
            <a:r>
              <a:rPr lang="en-US" sz="2000" i="1" smtClean="0"/>
              <a:t> </a:t>
            </a:r>
            <a:r>
              <a:rPr lang="en-US" sz="2000" smtClean="0"/>
              <a:t>the analysis concepts and will eventually be implemented in code.</a:t>
            </a:r>
          </a:p>
          <a:p>
            <a:pPr eaLnBrk="1" hangingPunct="1"/>
            <a:r>
              <a:rPr lang="en-US" sz="2800" smtClean="0"/>
              <a:t>OOAD </a:t>
            </a:r>
            <a:r>
              <a:rPr lang="en-US" sz="2000" smtClean="0"/>
              <a:t>— Analysis is object-oriented and design is object-oriented. A software development approach that emphasizes a logical solution based on objects.</a:t>
            </a:r>
          </a:p>
          <a:p>
            <a:pPr eaLnBrk="1" hangingPunct="1"/>
            <a:endParaRPr lang="en-US" sz="2000" smtClean="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124200" y="5715000"/>
            <a:ext cx="498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00FF"/>
                </a:solidFill>
              </a:rPr>
              <a:t>Involves both a notation and a process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49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339344-7921-42AA-8869-16E4BDC01180}" type="slidenum">
              <a:rPr lang="en-US" altLang="en-US" sz="1400" smtClean="0"/>
              <a:pPr/>
              <a:t>17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Object-Oriented Analysis (Overview)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An investigation of the </a:t>
            </a:r>
            <a:r>
              <a:rPr lang="en-US" b="1" smtClean="0"/>
              <a:t>problem</a:t>
            </a:r>
            <a:r>
              <a:rPr lang="en-US" smtClean="0"/>
              <a:t> (rather than how a solution is defined)</a:t>
            </a:r>
            <a:endParaRPr lang="en-GB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During OO analysis, there is an emphasis on </a:t>
            </a:r>
            <a:r>
              <a:rPr lang="en-US" u="sng" smtClean="0"/>
              <a:t>finding and describing</a:t>
            </a:r>
            <a:r>
              <a:rPr lang="en-GB" u="sng" smtClean="0"/>
              <a:t> </a:t>
            </a:r>
            <a:r>
              <a:rPr lang="en-US" u="sng" smtClean="0"/>
              <a:t>the objects (or concepts) </a:t>
            </a:r>
            <a:r>
              <a:rPr lang="en-US" smtClean="0"/>
              <a:t>in the </a:t>
            </a:r>
            <a:r>
              <a:rPr lang="en-US" b="1" smtClean="0"/>
              <a:t>problem</a:t>
            </a:r>
            <a:r>
              <a:rPr lang="en-US" smtClean="0"/>
              <a:t> </a:t>
            </a:r>
            <a:r>
              <a:rPr lang="en-US" b="1" smtClean="0"/>
              <a:t>domain</a:t>
            </a:r>
            <a:r>
              <a:rPr lang="en-US" smtClean="0"/>
              <a:t>.</a:t>
            </a:r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For example, concepts in a Library Information System include </a:t>
            </a:r>
            <a:r>
              <a:rPr lang="en-GB" i="1" smtClean="0"/>
              <a:t>Book</a:t>
            </a:r>
            <a:r>
              <a:rPr lang="en-GB" smtClean="0"/>
              <a:t>, and </a:t>
            </a:r>
            <a:r>
              <a:rPr lang="en-GB" i="1" smtClean="0"/>
              <a:t>Library</a:t>
            </a:r>
            <a:r>
              <a:rPr lang="en-GB" smtClean="0"/>
              <a:t>.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9324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A480D8-06E8-4E3F-8242-15D3990A806F}" type="slidenum">
              <a:rPr lang="en-US" altLang="en-US" sz="1400" smtClean="0"/>
              <a:pPr/>
              <a:t>18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Object-Oriented Design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Emphasizes a conceptual </a:t>
            </a:r>
            <a:r>
              <a:rPr lang="en-US" b="1" smtClean="0"/>
              <a:t>solution</a:t>
            </a:r>
            <a:r>
              <a:rPr lang="en-US" smtClean="0"/>
              <a:t> that </a:t>
            </a:r>
            <a:r>
              <a:rPr lang="en-US" u="sng" smtClean="0"/>
              <a:t>fulfills</a:t>
            </a:r>
            <a:r>
              <a:rPr lang="en-US" smtClean="0"/>
              <a:t> the </a:t>
            </a:r>
            <a:r>
              <a:rPr lang="en-US" u="sng" smtClean="0"/>
              <a:t>requirements</a:t>
            </a:r>
            <a:r>
              <a:rPr lang="en-US" smtClean="0"/>
              <a:t>.</a:t>
            </a:r>
            <a:endParaRPr lang="en-GB" smtClean="0"/>
          </a:p>
          <a:p>
            <a:pPr>
              <a:lnSpc>
                <a:spcPct val="90000"/>
              </a:lnSpc>
            </a:pPr>
            <a:endParaRPr lang="en-GB" smtClean="0"/>
          </a:p>
          <a:p>
            <a:pPr lvl="1">
              <a:lnSpc>
                <a:spcPct val="90000"/>
              </a:lnSpc>
            </a:pPr>
            <a:r>
              <a:rPr lang="en-GB" smtClean="0"/>
              <a:t>Need to define software objects and how they collaborate to fulfill the requirements.</a:t>
            </a:r>
          </a:p>
          <a:p>
            <a:pPr lvl="1">
              <a:lnSpc>
                <a:spcPct val="90000"/>
              </a:lnSpc>
            </a:pPr>
            <a:endParaRPr lang="en-GB" smtClean="0"/>
          </a:p>
          <a:p>
            <a:pPr lvl="1">
              <a:lnSpc>
                <a:spcPct val="90000"/>
              </a:lnSpc>
            </a:pPr>
            <a:r>
              <a:rPr lang="en-GB" smtClean="0"/>
              <a:t>For example, in the Library Information System, a </a:t>
            </a:r>
            <a:r>
              <a:rPr lang="en-GB" i="1" smtClean="0"/>
              <a:t>Book</a:t>
            </a:r>
            <a:r>
              <a:rPr lang="en-GB" smtClean="0"/>
              <a:t> software object may have a </a:t>
            </a:r>
            <a:r>
              <a:rPr lang="en-GB" i="1" smtClean="0"/>
              <a:t>title</a:t>
            </a:r>
            <a:r>
              <a:rPr lang="en-GB" smtClean="0"/>
              <a:t> attribute and a </a:t>
            </a:r>
            <a:r>
              <a:rPr lang="en-GB" i="1" smtClean="0"/>
              <a:t>getChapter</a:t>
            </a:r>
            <a:r>
              <a:rPr lang="en-GB" smtClean="0"/>
              <a:t> method.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Designs are </a:t>
            </a:r>
            <a:r>
              <a:rPr lang="en-US" b="1" smtClean="0"/>
              <a:t>implemented</a:t>
            </a:r>
            <a:r>
              <a:rPr lang="en-US" smtClean="0"/>
              <a:t> in a</a:t>
            </a:r>
            <a:r>
              <a:rPr lang="en-GB" smtClean="0"/>
              <a:t> </a:t>
            </a:r>
            <a:r>
              <a:rPr lang="en-US" smtClean="0"/>
              <a:t>programming langu</a:t>
            </a:r>
            <a:r>
              <a:rPr lang="en-GB" smtClean="0"/>
              <a:t>a</a:t>
            </a:r>
            <a:r>
              <a:rPr lang="en-US" smtClean="0"/>
              <a:t>ge.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In the example, we will have a </a:t>
            </a:r>
            <a:r>
              <a:rPr lang="en-GB" i="1" smtClean="0"/>
              <a:t>Book</a:t>
            </a:r>
            <a:r>
              <a:rPr lang="en-GB" smtClean="0"/>
              <a:t> class in Java.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9806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The Unified Modeling Language (UML) is a standard diagramming notation;  sometimes referred to as a blueprint.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It is NOT OOA/OOD or a method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Only a notation for capturing objects. 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UML is language-independent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Analysis and design provide software “blueprints” captured in  UML.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Blueprints serve as a tool for thought and as a form of communication with others.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B954C2-F791-40F9-8832-89499BA80FB6}" type="slidenum">
              <a:rPr lang="en-US" sz="1400" smtClean="0"/>
              <a:pPr/>
              <a:t>19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9302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Syllabus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Books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Continuous Assessment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520FBD-3DB0-474D-869F-5EE09738CA4F}" type="slidenum">
              <a:rPr lang="en-US" altLang="en-US" sz="1400" smtClean="0"/>
              <a:pPr/>
              <a:t>20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319463" y="3459163"/>
            <a:ext cx="2062162" cy="1339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319463" y="3952875"/>
            <a:ext cx="206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908425" y="3459163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Book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8425" y="3951288"/>
            <a:ext cx="981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title</a:t>
            </a:r>
          </a:p>
          <a:p>
            <a:r>
              <a:rPr lang="en-US"/>
              <a:t>print()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132513" y="3381375"/>
            <a:ext cx="2879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/>
              <a:t>public class Book {</a:t>
            </a:r>
          </a:p>
          <a:p>
            <a:pPr lvl="1"/>
            <a:r>
              <a:rPr lang="en-US" sz="2200"/>
              <a:t>public void print();</a:t>
            </a:r>
          </a:p>
          <a:p>
            <a:pPr lvl="1"/>
            <a:r>
              <a:rPr lang="en-US" sz="2200"/>
              <a:t>private String title;</a:t>
            </a:r>
          </a:p>
          <a:p>
            <a:r>
              <a:rPr lang="en-US" sz="2200"/>
              <a:t>}</a:t>
            </a:r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04800" y="3638550"/>
            <a:ext cx="1333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Book</a:t>
            </a:r>
          </a:p>
          <a:p>
            <a:r>
              <a:rPr lang="en-US"/>
              <a:t>(concept)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52400" y="1557338"/>
            <a:ext cx="2355850" cy="10620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Analysis</a:t>
            </a:r>
            <a:endParaRPr lang="en-US"/>
          </a:p>
          <a:p>
            <a:pPr algn="ctr"/>
            <a:r>
              <a:rPr lang="en-US"/>
              <a:t>investigation</a:t>
            </a:r>
          </a:p>
          <a:p>
            <a:pPr algn="ctr"/>
            <a:r>
              <a:rPr lang="en-US"/>
              <a:t>of the problem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171825" y="1557338"/>
            <a:ext cx="2355850" cy="10620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Design</a:t>
            </a:r>
            <a:endParaRPr lang="en-US"/>
          </a:p>
          <a:p>
            <a:pPr algn="ctr"/>
            <a:r>
              <a:rPr lang="en-US"/>
              <a:t>logical solution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6265863" y="1557338"/>
            <a:ext cx="2357437" cy="10620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sng"/>
              <a:t>Construction</a:t>
            </a:r>
            <a:endParaRPr lang="en-US"/>
          </a:p>
          <a:p>
            <a:pPr algn="ctr"/>
            <a:r>
              <a:rPr lang="en-US"/>
              <a:t>code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2435225" y="2794000"/>
            <a:ext cx="588963" cy="7032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5602288" y="2794000"/>
            <a:ext cx="588962" cy="7032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04800" y="4986338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Domain concept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184525" y="4986338"/>
            <a:ext cx="2636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Representation in</a:t>
            </a:r>
          </a:p>
          <a:p>
            <a:r>
              <a:rPr lang="en-US"/>
              <a:t>analysis of concepts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080125" y="4984750"/>
            <a:ext cx="2974975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300"/>
              <a:t>Representation in an</a:t>
            </a:r>
          </a:p>
          <a:p>
            <a:r>
              <a:rPr lang="en-US" sz="2300"/>
              <a:t>object-oriented</a:t>
            </a:r>
          </a:p>
          <a:p>
            <a:r>
              <a:rPr lang="en-US" sz="2300"/>
              <a:t>programming language.</a:t>
            </a:r>
            <a:endParaRPr lang="en-US"/>
          </a:p>
        </p:txBody>
      </p:sp>
      <p:sp>
        <p:nvSpPr>
          <p:cNvPr id="10258" name="TextBox 1"/>
          <p:cNvSpPr txBox="1">
            <a:spLocks noChangeArrowheads="1"/>
          </p:cNvSpPr>
          <p:nvPr/>
        </p:nvSpPr>
        <p:spPr bwMode="auto">
          <a:xfrm>
            <a:off x="395288" y="6280150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Can you see the services / responsibilities in the Book class?</a:t>
            </a:r>
          </a:p>
        </p:txBody>
      </p:sp>
    </p:spTree>
    <p:extLst>
      <p:ext uri="{BB962C8B-B14F-4D97-AF65-F5344CB8AC3E}">
        <p14:creationId xmlns:p14="http://schemas.microsoft.com/office/powerpoint/2010/main" val="1929699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8BBC4F-F44D-407F-945A-7AFEAF93CB58}" type="slidenum">
              <a:rPr lang="en-US" sz="1400" smtClean="0"/>
              <a:pPr/>
              <a:t>21</a:t>
            </a:fld>
            <a:endParaRPr 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Basic Terms:  Iterative, Evolutionary, and Agile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ga-IE" u="sng" smtClean="0"/>
              <a:t>1. </a:t>
            </a:r>
            <a:r>
              <a:rPr lang="en-GB" u="sng" smtClean="0"/>
              <a:t>Introduction</a:t>
            </a:r>
          </a:p>
          <a:p>
            <a:r>
              <a:rPr lang="en-GB" i="1" smtClean="0"/>
              <a:t>Iterative</a:t>
            </a:r>
            <a:r>
              <a:rPr lang="en-GB" smtClean="0"/>
              <a:t>  because the entire project will be composed of min-projects and will iterate the same activities again and again (but on different part of the project) until completion. </a:t>
            </a:r>
          </a:p>
          <a:p>
            <a:r>
              <a:rPr lang="en-GB" i="1" smtClean="0"/>
              <a:t>Evolutionary (</a:t>
            </a:r>
            <a:r>
              <a:rPr lang="en-GB" smtClean="0"/>
              <a:t>or</a:t>
            </a:r>
            <a:r>
              <a:rPr lang="en-GB" i="1" smtClean="0"/>
              <a:t> incremental) </a:t>
            </a:r>
            <a:r>
              <a:rPr lang="en-GB" smtClean="0"/>
              <a:t>because the software grows by increments (to be opposed to the traditional, and somewhat old-fashioned, Waterfall model of software development).</a:t>
            </a:r>
          </a:p>
          <a:p>
            <a:r>
              <a:rPr lang="en-GB" i="1" smtClean="0"/>
              <a:t>Agile</a:t>
            </a:r>
            <a:r>
              <a:rPr lang="en-GB" smtClean="0"/>
              <a:t> because we will use a light approach to software development rather than a very rigid one (which may be needed for a safety-critical system for example) </a:t>
            </a:r>
          </a:p>
          <a:p>
            <a:r>
              <a:rPr lang="en-GB" smtClean="0"/>
              <a:t>This kind of approach seems better at treating software development as a problem solving activity; also the use of objects makes it amenable.</a:t>
            </a:r>
            <a:endParaRPr lang="en-GB" i="1" smtClean="0"/>
          </a:p>
        </p:txBody>
      </p:sp>
    </p:spTree>
    <p:extLst>
      <p:ext uri="{BB962C8B-B14F-4D97-AF65-F5344CB8AC3E}">
        <p14:creationId xmlns:p14="http://schemas.microsoft.com/office/powerpoint/2010/main" val="5876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45446-03D0-4026-AA03-0747A6DA354C}" type="slidenum">
              <a:rPr lang="en-US" sz="1400" smtClean="0"/>
              <a:pPr/>
              <a:t>22</a:t>
            </a:fld>
            <a:endParaRPr lang="en-US" sz="14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432800" cy="611505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GB" dirty="0" smtClean="0"/>
              <a:t>We need a Requirements Analysis approach with OOA/OOD need to be practiced in a framework of a development process.</a:t>
            </a:r>
          </a:p>
          <a:p>
            <a:pPr>
              <a:defRPr/>
            </a:pPr>
            <a:r>
              <a:rPr lang="en-GB" dirty="0" smtClean="0"/>
              <a:t>We will adopt an agile approach (light weight, flexible) in the context of the Unified Process, which can be used as a sample iterative development process.</a:t>
            </a:r>
          </a:p>
          <a:p>
            <a:pPr>
              <a:defRPr/>
            </a:pPr>
            <a:r>
              <a:rPr lang="en-GB" dirty="0" smtClean="0"/>
              <a:t>Within this process, the principles can be discussed. 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Please note that there are several other contexts that may be used, such as Scrum, Feature-Driven Development, Lean Development, Crystal Methods and others…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D3D1F3-2F3F-45A7-BCC6-9773F137B598}" type="slidenum">
              <a:rPr lang="en-US" sz="1400" smtClean="0"/>
              <a:pPr/>
              <a:t>23</a:t>
            </a:fld>
            <a:endParaRPr lang="en-US" sz="14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432800" cy="611505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Tx/>
              <a:buNone/>
              <a:defRPr/>
            </a:pPr>
            <a:r>
              <a:rPr lang="en-US" sz="3200" dirty="0" smtClean="0"/>
              <a:t>Why the Unified Process: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u="sng" dirty="0" smtClean="0"/>
              <a:t>Unified Process</a:t>
            </a:r>
            <a:r>
              <a:rPr lang="en-GB" dirty="0" smtClean="0"/>
              <a:t> is a popular iterative software development process.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Iterative and evolutionary development involves relatively early programming and testing of a partial system, in repeated cycles.</a:t>
            </a:r>
          </a:p>
          <a:p>
            <a:pPr>
              <a:defRPr/>
            </a:pPr>
            <a:endParaRPr lang="en-GB" u="sng" dirty="0" smtClean="0"/>
          </a:p>
          <a:p>
            <a:pPr>
              <a:defRPr/>
            </a:pPr>
            <a:r>
              <a:rPr lang="en-GB" u="sng" dirty="0" smtClean="0"/>
              <a:t>It typically also means that development starts before the exact software requirements have been specified in detail</a:t>
            </a:r>
            <a:r>
              <a:rPr lang="en-GB" dirty="0" smtClean="0"/>
              <a:t>; feedback is used to clarify, correct and improve the evolving specification: this is in complete contrast to what we usually mean by engineering! </a:t>
            </a:r>
            <a:endParaRPr lang="en-GB" u="sng" dirty="0" smtClean="0"/>
          </a:p>
        </p:txBody>
      </p:sp>
    </p:spTree>
    <p:extLst>
      <p:ext uri="{BB962C8B-B14F-4D97-AF65-F5344CB8AC3E}">
        <p14:creationId xmlns:p14="http://schemas.microsoft.com/office/powerpoint/2010/main" val="2414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Rush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Critical ability to develop is to think in terms of objects and to artfully assign responsibilities to software objects.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Talk at great length in COP 3538 about encapsulation and assigning methods to objects where the data is defined…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One cannot design a </a:t>
            </a:r>
            <a:r>
              <a:rPr lang="en-US" b="1" dirty="0" smtClean="0"/>
              <a:t>solution</a:t>
            </a:r>
            <a:r>
              <a:rPr lang="en-US" dirty="0" smtClean="0"/>
              <a:t> if the </a:t>
            </a:r>
            <a:r>
              <a:rPr lang="en-US" b="1" dirty="0" smtClean="0"/>
              <a:t>requirements</a:t>
            </a:r>
            <a:r>
              <a:rPr lang="en-US" dirty="0" smtClean="0"/>
              <a:t> are not understood.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One cannot </a:t>
            </a:r>
            <a:r>
              <a:rPr lang="en-US" b="1" dirty="0" smtClean="0"/>
              <a:t>implement</a:t>
            </a:r>
            <a:r>
              <a:rPr lang="en-US" dirty="0" smtClean="0"/>
              <a:t> the design if the </a:t>
            </a:r>
            <a:r>
              <a:rPr lang="en-US" b="1" dirty="0" smtClean="0"/>
              <a:t>design</a:t>
            </a:r>
            <a:r>
              <a:rPr lang="en-US" dirty="0" smtClean="0"/>
              <a:t> is faulty.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8601F3-BE2F-44BE-BF9A-228DF7E7F7E7}" type="slidenum">
              <a:rPr lang="en-US" sz="1400" smtClean="0"/>
              <a:pPr/>
              <a:t>24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0122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Rush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Analysis: - investigate the </a:t>
            </a:r>
            <a:r>
              <a:rPr lang="en-US" b="1" dirty="0" smtClean="0"/>
              <a:t>problem</a:t>
            </a:r>
            <a:r>
              <a:rPr lang="en-US" dirty="0" smtClean="0"/>
              <a:t> and the </a:t>
            </a:r>
            <a:r>
              <a:rPr lang="en-US" b="1" dirty="0" smtClean="0"/>
              <a:t>requirements.</a:t>
            </a:r>
          </a:p>
          <a:p>
            <a:pPr lvl="1">
              <a:defRPr/>
            </a:pPr>
            <a:r>
              <a:rPr lang="en-US" dirty="0" smtClean="0"/>
              <a:t>What is needed?  Required functions?  Investigate domain objects.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 err="1" smtClean="0"/>
              <a:t>Whats</a:t>
            </a:r>
            <a:r>
              <a:rPr lang="en-US" dirty="0" smtClean="0"/>
              <a:t> of a system.</a:t>
            </a:r>
          </a:p>
          <a:p>
            <a:pPr lvl="1">
              <a:defRPr/>
            </a:pPr>
            <a:r>
              <a:rPr lang="en-US" dirty="0" smtClean="0"/>
              <a:t>Do the right thing (analysis)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Design:  </a:t>
            </a:r>
          </a:p>
          <a:p>
            <a:pPr lvl="1">
              <a:defRPr/>
            </a:pPr>
            <a:r>
              <a:rPr lang="en-US" dirty="0" smtClean="0"/>
              <a:t>Conceptual solution that meets requirements.</a:t>
            </a:r>
          </a:p>
          <a:p>
            <a:pPr lvl="1">
              <a:defRPr/>
            </a:pPr>
            <a:r>
              <a:rPr lang="en-US" dirty="0" smtClean="0"/>
              <a:t>Not an implementation</a:t>
            </a:r>
          </a:p>
          <a:p>
            <a:pPr lvl="1">
              <a:defRPr/>
            </a:pPr>
            <a:r>
              <a:rPr lang="en-US" dirty="0" smtClean="0"/>
              <a:t>Describe a database schema and software objects.</a:t>
            </a:r>
          </a:p>
          <a:p>
            <a:pPr lvl="1">
              <a:defRPr/>
            </a:pPr>
            <a:r>
              <a:rPr lang="en-US" dirty="0" smtClean="0"/>
              <a:t>Avoid the CRUD activities and commonly understood functionality.</a:t>
            </a:r>
          </a:p>
          <a:p>
            <a:pPr lvl="1">
              <a:defRPr/>
            </a:pPr>
            <a:r>
              <a:rPr lang="en-US" dirty="0" smtClean="0"/>
              <a:t>The ‘</a:t>
            </a:r>
            <a:r>
              <a:rPr lang="en-US" dirty="0" err="1" smtClean="0"/>
              <a:t>Hows</a:t>
            </a:r>
            <a:r>
              <a:rPr lang="en-US" dirty="0" smtClean="0"/>
              <a:t>’ of the system</a:t>
            </a:r>
          </a:p>
          <a:p>
            <a:pPr lvl="1">
              <a:defRPr/>
            </a:pPr>
            <a:r>
              <a:rPr lang="en-US" dirty="0" smtClean="0"/>
              <a:t>Do the thing right (design)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8C4137-EF89-4CF0-A4CB-A331AFD38941}" type="slidenum">
              <a:rPr lang="en-US" sz="1400" smtClean="0"/>
              <a:pPr/>
              <a:t>25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18190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Object-Oriented Analysis and 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OOA:  we find and describe objects or concepts in the problem domain</a:t>
            </a:r>
          </a:p>
          <a:p>
            <a:endParaRPr lang="en-US" smtClean="0"/>
          </a:p>
          <a:p>
            <a:r>
              <a:rPr lang="en-US" smtClean="0"/>
              <a:t>OOD: we define how these software objects collaborate to meet the requirements.</a:t>
            </a:r>
          </a:p>
          <a:p>
            <a:pPr lvl="1"/>
            <a:r>
              <a:rPr lang="en-US" smtClean="0"/>
              <a:t>Attributes and methods.</a:t>
            </a:r>
          </a:p>
          <a:p>
            <a:endParaRPr lang="en-US" smtClean="0"/>
          </a:p>
          <a:p>
            <a:r>
              <a:rPr lang="en-US" smtClean="0"/>
              <a:t>OOP:  Implementation:  we implement the design objects in, say, Java, C++, C#, etc.</a:t>
            </a:r>
            <a:br>
              <a:rPr lang="en-US" smtClean="0"/>
            </a:b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0EB3A-ACE2-4DEA-9D5F-DEC12871ACA5}" type="slidenum">
              <a:rPr lang="en-US" sz="1400" smtClean="0"/>
              <a:pPr/>
              <a:t>26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4712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E75FA6-87CD-44FB-9446-8384DA44F51D}" type="slidenum">
              <a:rPr lang="en-US" sz="1200">
                <a:latin typeface="Arial Black" pitchFamily="34" charset="0"/>
              </a:rPr>
              <a:pPr eaLnBrk="1" hangingPunct="1"/>
              <a:t>27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1000" y="228600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Harry again …</a:t>
            </a:r>
            <a:endParaRPr lang="en-US" b="1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229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100" i="1">
                <a:solidFill>
                  <a:srgbClr val="FF0000"/>
                </a:solidFill>
                <a:latin typeface="Arial" charset="0"/>
              </a:rPr>
              <a:t>What do we see here?</a:t>
            </a:r>
          </a:p>
          <a:p>
            <a:pPr eaLnBrk="1" hangingPunct="1">
              <a:spcBef>
                <a:spcPct val="0"/>
              </a:spcBef>
            </a:pPr>
            <a:endParaRPr lang="en-US" sz="2100" i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6629" name="Picture 4" descr="har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325"/>
            <a:ext cx="44196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4584700" y="3048000"/>
            <a:ext cx="936625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Water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4524375" y="3997325"/>
            <a:ext cx="989013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Rivers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6048375" y="3997325"/>
            <a:ext cx="1090613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Oceans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3838575" y="5216525"/>
            <a:ext cx="719138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Fish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752975" y="5673725"/>
            <a:ext cx="1311275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Penguins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5743575" y="5064125"/>
            <a:ext cx="1512888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Crocodiles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7343775" y="3387725"/>
            <a:ext cx="1624013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Fresh water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7724775" y="4683125"/>
            <a:ext cx="1419225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Salt water</a:t>
            </a:r>
          </a:p>
        </p:txBody>
      </p:sp>
      <p:sp>
        <p:nvSpPr>
          <p:cNvPr id="26638" name="AutoShape 13"/>
          <p:cNvSpPr>
            <a:spLocks noChangeArrowheads="1"/>
          </p:cNvSpPr>
          <p:nvPr/>
        </p:nvSpPr>
        <p:spPr bwMode="auto">
          <a:xfrm>
            <a:off x="4905375" y="3540125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4981575" y="3692525"/>
            <a:ext cx="0" cy="3048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 flipH="1">
            <a:off x="4143375" y="4454525"/>
            <a:ext cx="838200" cy="6858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4143375" y="45069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H="1">
            <a:off x="4448175" y="4454525"/>
            <a:ext cx="1524000" cy="762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4829175" y="483235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H="1">
            <a:off x="4981575" y="4530725"/>
            <a:ext cx="1066800" cy="1143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4829175" y="521335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 flipH="1" flipV="1">
            <a:off x="6429375" y="4454525"/>
            <a:ext cx="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6200775" y="460692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live in</a:t>
            </a:r>
          </a:p>
        </p:txBody>
      </p:sp>
      <p:sp>
        <p:nvSpPr>
          <p:cNvPr id="26648" name="AutoShape 23"/>
          <p:cNvSpPr>
            <a:spLocks noChangeArrowheads="1"/>
          </p:cNvSpPr>
          <p:nvPr/>
        </p:nvSpPr>
        <p:spPr bwMode="auto">
          <a:xfrm rot="-4825477">
            <a:off x="5514975" y="3235325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 rot="-3372337">
            <a:off x="6151563" y="2724150"/>
            <a:ext cx="685800" cy="1524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auto">
          <a:xfrm flipH="1">
            <a:off x="5514975" y="3692525"/>
            <a:ext cx="1828800" cy="381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6200775" y="354012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>
            <a:off x="7115175" y="4302125"/>
            <a:ext cx="838200" cy="381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7496175" y="407352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304800" y="6324600"/>
            <a:ext cx="4800600" cy="4572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00FF00"/>
                </a:solidFill>
              </a:rPr>
              <a:t>Things, Relationships, Diagram</a:t>
            </a:r>
          </a:p>
        </p:txBody>
      </p:sp>
    </p:spTree>
    <p:extLst>
      <p:ext uri="{BB962C8B-B14F-4D97-AF65-F5344CB8AC3E}">
        <p14:creationId xmlns:p14="http://schemas.microsoft.com/office/powerpoint/2010/main" val="32297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1CE1DA-4C39-47DF-9467-4CE10E0E90AA}" type="slidenum">
              <a:rPr lang="en-US" sz="1200">
                <a:latin typeface="Arial Black" pitchFamily="34" charset="0"/>
              </a:rPr>
              <a:pPr eaLnBrk="1" hangingPunct="1"/>
              <a:t>28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990600" y="20574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Systems Engineering</a:t>
            </a:r>
          </a:p>
        </p:txBody>
      </p:sp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990600" y="25908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Requirements Analysis</a:t>
            </a:r>
          </a:p>
        </p:txBody>
      </p:sp>
      <p:sp>
        <p:nvSpPr>
          <p:cNvPr id="28677" name="Text Box 12"/>
          <p:cNvSpPr txBox="1">
            <a:spLocks noChangeArrowheads="1"/>
          </p:cNvSpPr>
          <p:nvPr/>
        </p:nvSpPr>
        <p:spPr bwMode="auto">
          <a:xfrm>
            <a:off x="990600" y="31242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Project Planning</a:t>
            </a:r>
          </a:p>
        </p:txBody>
      </p:sp>
      <p:sp>
        <p:nvSpPr>
          <p:cNvPr id="28678" name="Text Box 13"/>
          <p:cNvSpPr txBox="1">
            <a:spLocks noChangeArrowheads="1"/>
          </p:cNvSpPr>
          <p:nvPr/>
        </p:nvSpPr>
        <p:spPr bwMode="auto">
          <a:xfrm>
            <a:off x="990600" y="36576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Architectural Design</a:t>
            </a:r>
          </a:p>
        </p:txBody>
      </p:sp>
      <p:sp>
        <p:nvSpPr>
          <p:cNvPr id="28679" name="Text Box 14"/>
          <p:cNvSpPr txBox="1">
            <a:spLocks noChangeArrowheads="1"/>
          </p:cNvSpPr>
          <p:nvPr/>
        </p:nvSpPr>
        <p:spPr bwMode="auto">
          <a:xfrm>
            <a:off x="990600" y="42672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Detailed Design</a:t>
            </a:r>
          </a:p>
        </p:txBody>
      </p:sp>
      <p:sp>
        <p:nvSpPr>
          <p:cNvPr id="28680" name="Text Box 15"/>
          <p:cNvSpPr txBox="1">
            <a:spLocks noChangeArrowheads="1"/>
          </p:cNvSpPr>
          <p:nvPr/>
        </p:nvSpPr>
        <p:spPr bwMode="auto">
          <a:xfrm>
            <a:off x="990600" y="48006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Implementation</a:t>
            </a:r>
          </a:p>
        </p:txBody>
      </p:sp>
      <p:sp>
        <p:nvSpPr>
          <p:cNvPr id="28681" name="Text Box 17"/>
          <p:cNvSpPr txBox="1">
            <a:spLocks noChangeArrowheads="1"/>
          </p:cNvSpPr>
          <p:nvPr/>
        </p:nvSpPr>
        <p:spPr bwMode="auto">
          <a:xfrm>
            <a:off x="990600" y="54102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Release</a:t>
            </a:r>
          </a:p>
        </p:txBody>
      </p:sp>
      <p:sp>
        <p:nvSpPr>
          <p:cNvPr id="28682" name="Text Box 18"/>
          <p:cNvSpPr txBox="1">
            <a:spLocks noChangeArrowheads="1"/>
          </p:cNvSpPr>
          <p:nvPr/>
        </p:nvSpPr>
        <p:spPr bwMode="auto">
          <a:xfrm>
            <a:off x="6096000" y="33528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/>
              <a:t>Maintenance</a:t>
            </a:r>
          </a:p>
        </p:txBody>
      </p:sp>
      <p:sp>
        <p:nvSpPr>
          <p:cNvPr id="28683" name="Text Box 20"/>
          <p:cNvSpPr txBox="1">
            <a:spLocks noChangeArrowheads="1"/>
          </p:cNvSpPr>
          <p:nvPr/>
        </p:nvSpPr>
        <p:spPr bwMode="auto">
          <a:xfrm>
            <a:off x="4572000" y="2590800"/>
            <a:ext cx="468313" cy="2024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Quality Assurance</a:t>
            </a:r>
          </a:p>
        </p:txBody>
      </p:sp>
      <p:sp>
        <p:nvSpPr>
          <p:cNvPr id="28684" name="Text Box 21"/>
          <p:cNvSpPr txBox="1">
            <a:spLocks noChangeArrowheads="1"/>
          </p:cNvSpPr>
          <p:nvPr/>
        </p:nvSpPr>
        <p:spPr bwMode="auto">
          <a:xfrm>
            <a:off x="2362200" y="144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</a:rPr>
              <a:t>Software Lifecycle</a:t>
            </a:r>
          </a:p>
        </p:txBody>
      </p:sp>
      <p:sp>
        <p:nvSpPr>
          <p:cNvPr id="28685" name="Line 22"/>
          <p:cNvSpPr>
            <a:spLocks noChangeShapeType="1"/>
          </p:cNvSpPr>
          <p:nvPr/>
        </p:nvSpPr>
        <p:spPr bwMode="auto">
          <a:xfrm>
            <a:off x="2057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86" name="Line 23"/>
          <p:cNvSpPr>
            <a:spLocks noChangeShapeType="1"/>
          </p:cNvSpPr>
          <p:nvPr/>
        </p:nvSpPr>
        <p:spPr bwMode="auto">
          <a:xfrm>
            <a:off x="20574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87" name="Line 24"/>
          <p:cNvSpPr>
            <a:spLocks noChangeShapeType="1"/>
          </p:cNvSpPr>
          <p:nvPr/>
        </p:nvSpPr>
        <p:spPr bwMode="auto">
          <a:xfrm>
            <a:off x="2057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88" name="Line 25"/>
          <p:cNvSpPr>
            <a:spLocks noChangeShapeType="1"/>
          </p:cNvSpPr>
          <p:nvPr/>
        </p:nvSpPr>
        <p:spPr bwMode="auto">
          <a:xfrm>
            <a:off x="2057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89" name="Line 26"/>
          <p:cNvSpPr>
            <a:spLocks noChangeShapeType="1"/>
          </p:cNvSpPr>
          <p:nvPr/>
        </p:nvSpPr>
        <p:spPr bwMode="auto">
          <a:xfrm>
            <a:off x="2057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0" name="Line 27"/>
          <p:cNvSpPr>
            <a:spLocks noChangeShapeType="1"/>
          </p:cNvSpPr>
          <p:nvPr/>
        </p:nvSpPr>
        <p:spPr bwMode="auto">
          <a:xfrm>
            <a:off x="20574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1" name="Line 35"/>
          <p:cNvSpPr>
            <a:spLocks noChangeShapeType="1"/>
          </p:cNvSpPr>
          <p:nvPr/>
        </p:nvSpPr>
        <p:spPr bwMode="auto">
          <a:xfrm>
            <a:off x="20574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2" name="Line 36"/>
          <p:cNvSpPr>
            <a:spLocks noChangeShapeType="1"/>
          </p:cNvSpPr>
          <p:nvPr/>
        </p:nvSpPr>
        <p:spPr bwMode="auto">
          <a:xfrm>
            <a:off x="2057400" y="6019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3" name="Line 37"/>
          <p:cNvSpPr>
            <a:spLocks noChangeShapeType="1"/>
          </p:cNvSpPr>
          <p:nvPr/>
        </p:nvSpPr>
        <p:spPr bwMode="auto">
          <a:xfrm flipV="1">
            <a:off x="7391400" y="3733800"/>
            <a:ext cx="0" cy="228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4" name="Line 38"/>
          <p:cNvSpPr>
            <a:spLocks noChangeShapeType="1"/>
          </p:cNvSpPr>
          <p:nvPr/>
        </p:nvSpPr>
        <p:spPr bwMode="auto">
          <a:xfrm flipV="1">
            <a:off x="7391400" y="3733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5" name="Line 39"/>
          <p:cNvSpPr>
            <a:spLocks noChangeShapeType="1"/>
          </p:cNvSpPr>
          <p:nvPr/>
        </p:nvSpPr>
        <p:spPr bwMode="auto">
          <a:xfrm>
            <a:off x="2057400" y="1828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6" name="Line 40"/>
          <p:cNvSpPr>
            <a:spLocks noChangeShapeType="1"/>
          </p:cNvSpPr>
          <p:nvPr/>
        </p:nvSpPr>
        <p:spPr bwMode="auto">
          <a:xfrm>
            <a:off x="20574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7" name="Line 41"/>
          <p:cNvSpPr>
            <a:spLocks noChangeShapeType="1"/>
          </p:cNvSpPr>
          <p:nvPr/>
        </p:nvSpPr>
        <p:spPr bwMode="auto">
          <a:xfrm flipV="1">
            <a:off x="7391400" y="1828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698" name="Rectangle 42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chemeClr val="tx2"/>
                </a:solidFill>
                <a:latin typeface="Arial" charset="0"/>
              </a:rPr>
              <a:t>How to Do OOAD</a:t>
            </a:r>
            <a:r>
              <a:rPr lang="en-US" sz="3800" b="1">
                <a:solidFill>
                  <a:schemeClr val="tx2"/>
                </a:solidFill>
                <a:latin typeface="Arial" charset="0"/>
              </a:rPr>
              <a:t> </a:t>
            </a:r>
            <a:br>
              <a:rPr lang="en-US" sz="3800" b="1">
                <a:solidFill>
                  <a:schemeClr val="tx2"/>
                </a:solidFill>
                <a:latin typeface="Arial" charset="0"/>
              </a:rPr>
            </a:br>
            <a:r>
              <a:rPr lang="en-US" b="1">
                <a:solidFill>
                  <a:schemeClr val="tx2"/>
                </a:solidFill>
                <a:latin typeface="Arial" charset="0"/>
              </a:rPr>
              <a:t>– Where to Use OO?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/>
            </a:r>
            <a:br>
              <a:rPr lang="en-US">
                <a:solidFill>
                  <a:schemeClr val="tx2"/>
                </a:solidFill>
                <a:latin typeface="Arial" charset="0"/>
              </a:rPr>
            </a:br>
            <a:endParaRPr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8699" name="Text Box 44"/>
          <p:cNvSpPr txBox="1">
            <a:spLocks noChangeArrowheads="1"/>
          </p:cNvSpPr>
          <p:nvPr/>
        </p:nvSpPr>
        <p:spPr bwMode="auto">
          <a:xfrm>
            <a:off x="6629400" y="685800"/>
            <a:ext cx="1874838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Traceability!</a:t>
            </a:r>
          </a:p>
        </p:txBody>
      </p:sp>
      <p:sp>
        <p:nvSpPr>
          <p:cNvPr id="28700" name="Text Box 45"/>
          <p:cNvSpPr txBox="1">
            <a:spLocks noChangeArrowheads="1"/>
          </p:cNvSpPr>
          <p:nvPr/>
        </p:nvSpPr>
        <p:spPr bwMode="auto">
          <a:xfrm>
            <a:off x="4556125" y="4938713"/>
            <a:ext cx="181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>
                <a:solidFill>
                  <a:srgbClr val="FF0000"/>
                </a:solidFill>
              </a:rPr>
              <a:t>Something missing?</a:t>
            </a:r>
          </a:p>
        </p:txBody>
      </p:sp>
      <p:sp>
        <p:nvSpPr>
          <p:cNvPr id="28701" name="AutoShape 46"/>
          <p:cNvSpPr>
            <a:spLocks noChangeArrowheads="1"/>
          </p:cNvSpPr>
          <p:nvPr/>
        </p:nvSpPr>
        <p:spPr bwMode="auto">
          <a:xfrm>
            <a:off x="4495800" y="4724400"/>
            <a:ext cx="1905000" cy="838200"/>
          </a:xfrm>
          <a:prstGeom prst="cloudCallout">
            <a:avLst>
              <a:gd name="adj1" fmla="val -41000"/>
              <a:gd name="adj2" fmla="val 70074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8702" name="Text Box 47"/>
          <p:cNvSpPr txBox="1">
            <a:spLocks noChangeArrowheads="1"/>
          </p:cNvSpPr>
          <p:nvPr/>
        </p:nvSpPr>
        <p:spPr bwMode="auto">
          <a:xfrm>
            <a:off x="3032125" y="6234113"/>
            <a:ext cx="1757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CC00FF"/>
                </a:solidFill>
              </a:rPr>
              <a:t>What’s yours like?</a:t>
            </a:r>
          </a:p>
        </p:txBody>
      </p:sp>
      <p:sp>
        <p:nvSpPr>
          <p:cNvPr id="28703" name="AutoShape 48"/>
          <p:cNvSpPr>
            <a:spLocks noChangeArrowheads="1"/>
          </p:cNvSpPr>
          <p:nvPr/>
        </p:nvSpPr>
        <p:spPr bwMode="auto">
          <a:xfrm>
            <a:off x="2971800" y="6019800"/>
            <a:ext cx="1905000" cy="838200"/>
          </a:xfrm>
          <a:prstGeom prst="cloudCallout">
            <a:avLst>
              <a:gd name="adj1" fmla="val 47000"/>
              <a:gd name="adj2" fmla="val -6628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1B75AA-07B7-43E9-96BC-29A2945B1603}" type="slidenum">
              <a:rPr lang="en-US" sz="1200">
                <a:latin typeface="Arial Black" pitchFamily="34" charset="0"/>
              </a:rPr>
              <a:pPr eaLnBrk="1" hangingPunct="1"/>
              <a:t>29</a:t>
            </a:fld>
            <a:endParaRPr lang="en-US" sz="1200">
              <a:latin typeface="Arial Black" pitchFamily="34" charset="0"/>
            </a:endParaRP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7391400" cy="5211763"/>
          </a:xfrm>
          <a:noFill/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How to Do OOAD </a:t>
            </a:r>
            <a:br>
              <a:rPr lang="en-US" sz="3200" smtClean="0"/>
            </a:br>
            <a:r>
              <a:rPr lang="en-US" sz="2400" smtClean="0"/>
              <a:t>– OMT as Object-Oriented Methodology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924800" cy="381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i="1" smtClean="0"/>
              <a:t>OMT (Object Modeling Technique) by James Rumbaugh</a:t>
            </a:r>
          </a:p>
          <a:p>
            <a:pPr eaLnBrk="1" hangingPunct="1"/>
            <a:endParaRPr lang="en-US" sz="2000" b="1" i="1" smtClean="0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4191000" y="23622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4572000" y="2057400"/>
            <a:ext cx="3962400" cy="28717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i="1">
                <a:solidFill>
                  <a:srgbClr val="9900FF"/>
                </a:solidFill>
                <a:latin typeface="Arial" charset="0"/>
              </a:rPr>
              <a:t>Object Model</a:t>
            </a:r>
            <a:r>
              <a:rPr lang="en-US" sz="1800">
                <a:solidFill>
                  <a:srgbClr val="9900FF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describes the </a:t>
            </a:r>
            <a:r>
              <a:rPr lang="en-US" sz="1600" b="1" i="1">
                <a:solidFill>
                  <a:srgbClr val="FF00FF"/>
                </a:solidFill>
                <a:latin typeface="Arial" charset="0"/>
              </a:rPr>
              <a:t>static</a:t>
            </a:r>
            <a:r>
              <a:rPr lang="en-US" sz="1600">
                <a:latin typeface="Arial" charset="0"/>
              </a:rPr>
              <a:t> structure of the objects in the system and their relationships  -&gt;  Object Diagrams.</a:t>
            </a:r>
          </a:p>
          <a:p>
            <a:pPr>
              <a:spcBef>
                <a:spcPct val="0"/>
              </a:spcBef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1800" b="1" i="1">
                <a:solidFill>
                  <a:srgbClr val="9900FF"/>
                </a:solidFill>
                <a:latin typeface="Arial" charset="0"/>
              </a:rPr>
              <a:t>Dynamic Model</a:t>
            </a:r>
            <a:r>
              <a:rPr lang="en-US" sz="1800">
                <a:solidFill>
                  <a:srgbClr val="9900FF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describes the </a:t>
            </a:r>
            <a:r>
              <a:rPr lang="en-US" sz="1600" b="1" i="1">
                <a:solidFill>
                  <a:srgbClr val="FF00FF"/>
                </a:solidFill>
                <a:latin typeface="Arial" charset="0"/>
              </a:rPr>
              <a:t>interactions</a:t>
            </a:r>
            <a:r>
              <a:rPr lang="en-US" sz="1600">
                <a:latin typeface="Arial" charset="0"/>
              </a:rPr>
              <a:t> among objects in the system  -&gt; State Diagrams.</a:t>
            </a:r>
          </a:p>
          <a:p>
            <a:pPr>
              <a:spcBef>
                <a:spcPct val="0"/>
              </a:spcBef>
            </a:pP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1800" b="1" i="1">
                <a:solidFill>
                  <a:srgbClr val="9900FF"/>
                </a:solidFill>
                <a:latin typeface="Arial" charset="0"/>
              </a:rPr>
              <a:t>Functional Model</a:t>
            </a:r>
            <a:r>
              <a:rPr lang="en-US" sz="1800">
                <a:solidFill>
                  <a:srgbClr val="9900FF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describes the data </a:t>
            </a:r>
            <a:r>
              <a:rPr lang="en-US" sz="1600" b="1" i="1">
                <a:solidFill>
                  <a:srgbClr val="FF00FF"/>
                </a:solidFill>
                <a:latin typeface="Arial" charset="0"/>
              </a:rPr>
              <a:t>transformation</a:t>
            </a:r>
            <a:r>
              <a:rPr lang="en-US" sz="1600">
                <a:latin typeface="Arial" charset="0"/>
              </a:rPr>
              <a:t> of the system</a:t>
            </a:r>
          </a:p>
          <a:p>
            <a:pPr>
              <a:spcBef>
                <a:spcPct val="0"/>
              </a:spcBef>
            </a:pPr>
            <a:r>
              <a:rPr lang="en-US" sz="1600">
                <a:latin typeface="Arial" charset="0"/>
              </a:rPr>
              <a:t>-&gt; DataFlow Diagrams.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0" y="6400800"/>
            <a:ext cx="1874838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Traceability!</a:t>
            </a:r>
          </a:p>
        </p:txBody>
      </p:sp>
    </p:spTree>
    <p:extLst>
      <p:ext uri="{BB962C8B-B14F-4D97-AF65-F5344CB8AC3E}">
        <p14:creationId xmlns:p14="http://schemas.microsoft.com/office/powerpoint/2010/main" val="17559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8B2C0E-7BCD-46D2-81B3-ACF9645480C7}" type="slidenum">
              <a:rPr lang="en-US" sz="1200">
                <a:latin typeface="Arial Black" pitchFamily="34" charset="0"/>
              </a:rPr>
              <a:pPr eaLnBrk="1" hangingPunct="1"/>
              <a:t>3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848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folHlink"/>
                </a:solidFill>
              </a:rPr>
              <a:t>Why OO?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folHlink"/>
                </a:solidFill>
              </a:rPr>
              <a:t>What is OOAD?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folHlink"/>
                </a:solidFill>
              </a:rPr>
              <a:t>How to do OOAD?</a:t>
            </a:r>
          </a:p>
        </p:txBody>
      </p:sp>
    </p:spTree>
    <p:extLst>
      <p:ext uri="{BB962C8B-B14F-4D97-AF65-F5344CB8AC3E}">
        <p14:creationId xmlns:p14="http://schemas.microsoft.com/office/powerpoint/2010/main" val="18447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E33587-5EBC-47F2-B608-2CCB546FCFB6}" type="slidenum">
              <a:rPr lang="en-US" sz="1200">
                <a:latin typeface="Arial Black" pitchFamily="34" charset="0"/>
              </a:rPr>
              <a:pPr eaLnBrk="1" hangingPunct="1"/>
              <a:t>30</a:t>
            </a:fld>
            <a:endParaRPr lang="en-US" sz="1200">
              <a:latin typeface="Arial Black" pitchFamily="34" charset="0"/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029200" y="1981200"/>
            <a:ext cx="3810000" cy="44751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i="1">
                <a:solidFill>
                  <a:srgbClr val="9900FF"/>
                </a:solidFill>
                <a:latin typeface="Arial" charset="0"/>
              </a:rPr>
              <a:t>Analysis:</a:t>
            </a:r>
            <a:r>
              <a:rPr lang="en-US" sz="2000" b="1" i="1"/>
              <a:t> </a:t>
            </a:r>
          </a:p>
          <a:p>
            <a:pPr>
              <a:spcBef>
                <a:spcPct val="0"/>
              </a:spcBef>
            </a:pPr>
            <a:r>
              <a:rPr lang="en-US" sz="2000"/>
              <a:t>i)</a:t>
            </a:r>
            <a:r>
              <a:rPr lang="en-US" sz="2000" b="1" i="1"/>
              <a:t> </a:t>
            </a:r>
            <a:r>
              <a:rPr lang="en-US" sz="1400">
                <a:latin typeface="Arial" charset="0"/>
              </a:rPr>
              <a:t>Model the </a:t>
            </a:r>
            <a:r>
              <a:rPr lang="en-US" sz="1400" b="1" i="1">
                <a:solidFill>
                  <a:srgbClr val="FF00FF"/>
                </a:solidFill>
                <a:latin typeface="Arial" charset="0"/>
              </a:rPr>
              <a:t>real world</a:t>
            </a:r>
            <a:r>
              <a:rPr lang="en-US" sz="1400">
                <a:latin typeface="Arial" charset="0"/>
              </a:rPr>
              <a:t> showing its important properties;</a:t>
            </a:r>
          </a:p>
          <a:p>
            <a:pPr>
              <a:spcBef>
                <a:spcPct val="0"/>
              </a:spcBef>
            </a:pPr>
            <a:r>
              <a:rPr lang="en-US" sz="1400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ii)</a:t>
            </a:r>
            <a:r>
              <a:rPr lang="en-US" sz="1400">
                <a:latin typeface="Arial" charset="0"/>
              </a:rPr>
              <a:t> Concise model of what the </a:t>
            </a:r>
            <a:r>
              <a:rPr lang="en-US" sz="1400" b="1" i="1">
                <a:solidFill>
                  <a:srgbClr val="FF00FF"/>
                </a:solidFill>
                <a:latin typeface="Arial" charset="0"/>
              </a:rPr>
              <a:t>system</a:t>
            </a:r>
            <a:r>
              <a:rPr lang="en-US" sz="1400">
                <a:latin typeface="Arial" charset="0"/>
              </a:rPr>
              <a:t> will do</a:t>
            </a:r>
          </a:p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1800" b="1" i="1">
                <a:solidFill>
                  <a:srgbClr val="9900FF"/>
                </a:solidFill>
                <a:latin typeface="Arial" charset="0"/>
              </a:rPr>
              <a:t>System Design</a:t>
            </a:r>
            <a:r>
              <a:rPr lang="en-US" sz="1800" b="1" i="1">
                <a:solidFill>
                  <a:srgbClr val="9900FF"/>
                </a:solidFill>
              </a:rPr>
              <a:t>:</a:t>
            </a:r>
            <a:r>
              <a:rPr lang="en-US" sz="2000" b="1" i="1"/>
              <a:t> </a:t>
            </a:r>
          </a:p>
          <a:p>
            <a:pPr>
              <a:spcBef>
                <a:spcPct val="0"/>
              </a:spcBef>
            </a:pPr>
            <a:r>
              <a:rPr lang="en-US" sz="1400">
                <a:latin typeface="Arial" charset="0"/>
              </a:rPr>
              <a:t>Organize into subsystems based on analysis structure and propose </a:t>
            </a:r>
            <a:r>
              <a:rPr lang="en-US" sz="1400" b="1" i="1">
                <a:solidFill>
                  <a:srgbClr val="FF00FF"/>
                </a:solidFill>
                <a:latin typeface="Arial" charset="0"/>
              </a:rPr>
              <a:t>architecture</a:t>
            </a:r>
          </a:p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1800" b="1" i="1">
                <a:solidFill>
                  <a:srgbClr val="9900FF"/>
                </a:solidFill>
                <a:latin typeface="Arial" charset="0"/>
              </a:rPr>
              <a:t>Object Design</a:t>
            </a:r>
            <a:r>
              <a:rPr lang="en-US" sz="1800" b="1" i="1">
                <a:solidFill>
                  <a:srgbClr val="9900FF"/>
                </a:solidFill>
              </a:rPr>
              <a:t>:</a:t>
            </a:r>
            <a:r>
              <a:rPr lang="en-US" sz="2000" b="1" i="1"/>
              <a:t> </a:t>
            </a:r>
            <a:r>
              <a:rPr lang="en-US" sz="1400">
                <a:latin typeface="Arial" charset="0"/>
              </a:rPr>
              <a:t>Based on analysis model but with implementation details; Focus on </a:t>
            </a:r>
            <a:r>
              <a:rPr lang="en-US" sz="1400" b="1" i="1">
                <a:solidFill>
                  <a:srgbClr val="FF00FF"/>
                </a:solidFill>
                <a:latin typeface="Arial" charset="0"/>
              </a:rPr>
              <a:t>data structures and algorithms</a:t>
            </a:r>
            <a:r>
              <a:rPr lang="en-US" sz="1400">
                <a:latin typeface="Arial" charset="0"/>
              </a:rPr>
              <a:t> to implement each class; Computer and domain objects</a:t>
            </a:r>
          </a:p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1800" b="1" i="1">
                <a:solidFill>
                  <a:srgbClr val="9900FF"/>
                </a:solidFill>
                <a:latin typeface="Arial" charset="0"/>
              </a:rPr>
              <a:t>Implementation:</a:t>
            </a:r>
            <a:r>
              <a:rPr lang="en-US" sz="2000" b="1" i="1"/>
              <a:t> </a:t>
            </a:r>
            <a:r>
              <a:rPr lang="en-US" sz="1400">
                <a:latin typeface="Arial" charset="0"/>
              </a:rPr>
              <a:t>Translate the object classes and relationships into a </a:t>
            </a:r>
            <a:r>
              <a:rPr lang="en-US" sz="1400" b="1" i="1">
                <a:solidFill>
                  <a:srgbClr val="FF00FF"/>
                </a:solidFill>
                <a:latin typeface="Arial" charset="0"/>
              </a:rPr>
              <a:t>programming </a:t>
            </a:r>
            <a:r>
              <a:rPr lang="en-US" sz="1400">
                <a:latin typeface="Arial" charset="0"/>
              </a:rPr>
              <a:t>language</a:t>
            </a:r>
            <a:r>
              <a:rPr lang="en-US" sz="1600">
                <a:latin typeface="Arial" charset="0"/>
              </a:rPr>
              <a:t>	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7467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200">
                <a:solidFill>
                  <a:schemeClr val="tx2"/>
                </a:solidFill>
                <a:latin typeface="Arial" charset="0"/>
              </a:rPr>
              <a:t>How to Do OOAD</a:t>
            </a:r>
            <a:r>
              <a:rPr lang="en-US" sz="180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  <a:latin typeface="Arial" charset="0"/>
              </a:rPr>
              <a:t>– OMT as Object-Oriented Methodology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609600" y="1371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000" b="1" i="1">
                <a:latin typeface="Arial" charset="0"/>
              </a:rPr>
              <a:t>OMT (Object Modeling Technique) by James Rumbaugh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000" b="1" i="1">
              <a:latin typeface="Arial" charset="0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0" y="6400800"/>
            <a:ext cx="1874838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Traceability!</a:t>
            </a:r>
          </a:p>
        </p:txBody>
      </p:sp>
    </p:spTree>
    <p:extLst>
      <p:ext uri="{BB962C8B-B14F-4D97-AF65-F5344CB8AC3E}">
        <p14:creationId xmlns:p14="http://schemas.microsoft.com/office/powerpoint/2010/main" val="25057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2CD9D7-F015-4D69-A0B8-41E6873C24DB}" type="slidenum">
              <a:rPr lang="en-US" sz="1200">
                <a:latin typeface="Arial Black" pitchFamily="34" charset="0"/>
              </a:rPr>
              <a:pPr eaLnBrk="1" hangingPunct="1"/>
              <a:t>31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153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smtClean="0"/>
              <a:t>A Unified Language + A Good Process </a:t>
            </a:r>
            <a:r>
              <a:rPr lang="en-US" sz="2800" smtClean="0"/>
              <a:t> + </a:t>
            </a:r>
            <a:r>
              <a:rPr lang="en-US" sz="2800" i="1" smtClean="0"/>
              <a:t>A Good Goal, perhaps</a:t>
            </a:r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4188" y="1447800"/>
            <a:ext cx="1693862" cy="5410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2057400" cy="14668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2667000"/>
            <a:ext cx="3505200" cy="1954213"/>
          </a:xfrm>
        </p:spPr>
      </p:pic>
      <p:pic>
        <p:nvPicPr>
          <p:cNvPr id="33799" name="Picture 2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7950" y="3200400"/>
            <a:ext cx="644525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10E042-0AD2-4F56-B833-3B31E0C83ECA}" type="slidenum">
              <a:rPr lang="en-US" sz="1200">
                <a:latin typeface="Arial Black" pitchFamily="34" charset="0"/>
              </a:rPr>
              <a:pPr eaLnBrk="1" hangingPunct="1"/>
              <a:t>32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Introduction</a:t>
            </a:r>
            <a:r>
              <a:rPr lang="en-US" smtClean="0"/>
              <a:t> to OOAD - Summary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smtClean="0"/>
              <a:t>Why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Once Software Crisis due to Communication and Complexity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Languages, Concepts, Models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OO for Conceptual Modeling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smtClean="0"/>
              <a:t>What 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Fundamental OO Concepts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 little taste of UML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smtClean="0"/>
              <a:t>How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OO development processes &amp; (Design) Patterns</a:t>
            </a:r>
          </a:p>
        </p:txBody>
      </p:sp>
    </p:spTree>
    <p:extLst>
      <p:ext uri="{BB962C8B-B14F-4D97-AF65-F5344CB8AC3E}">
        <p14:creationId xmlns:p14="http://schemas.microsoft.com/office/powerpoint/2010/main" val="10687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DC150F-9CBA-494A-ABD6-9351E9238E9D}" type="slidenum">
              <a:rPr lang="en-US" sz="1200">
                <a:latin typeface="Arial Black" pitchFamily="34" charset="0"/>
              </a:rPr>
              <a:pPr eaLnBrk="1" hangingPunct="1"/>
              <a:t>33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2"/>
                </a:solidFill>
                <a:latin typeface="Arial" charset="0"/>
              </a:rPr>
              <a:t>How to Do OOAD</a:t>
            </a:r>
            <a:r>
              <a:rPr lang="en-US" sz="4200">
                <a:solidFill>
                  <a:schemeClr val="tx2"/>
                </a:solidFill>
                <a:latin typeface="Arial" charset="0"/>
              </a:rPr>
              <a:t> </a:t>
            </a:r>
            <a:br>
              <a:rPr lang="en-US" sz="4200">
                <a:solidFill>
                  <a:schemeClr val="tx2"/>
                </a:solidFill>
                <a:latin typeface="Arial" charset="0"/>
              </a:rPr>
            </a:br>
            <a:r>
              <a:rPr lang="en-US">
                <a:solidFill>
                  <a:schemeClr val="tx2"/>
                </a:solidFill>
                <a:latin typeface="Arial" charset="0"/>
              </a:rPr>
              <a:t>- Historical Perspective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762000" y="2133600"/>
            <a:ext cx="2819400" cy="77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OO Prog. Languages</a:t>
            </a:r>
            <a:br>
              <a:rPr lang="en-US" sz="2000" b="1"/>
            </a:br>
            <a:r>
              <a:rPr lang="en-US"/>
              <a:t> </a:t>
            </a:r>
            <a:r>
              <a:rPr lang="en-US" sz="1800"/>
              <a:t>(Smalltalk, C++)</a:t>
            </a:r>
          </a:p>
        </p:txBody>
      </p:sp>
      <p:grpSp>
        <p:nvGrpSpPr>
          <p:cNvPr id="35847" name="Group 6"/>
          <p:cNvGrpSpPr>
            <a:grpSpLocks/>
          </p:cNvGrpSpPr>
          <p:nvPr/>
        </p:nvGrpSpPr>
        <p:grpSpPr bwMode="auto">
          <a:xfrm>
            <a:off x="3886200" y="2286000"/>
            <a:ext cx="3573463" cy="454025"/>
            <a:chOff x="2068" y="1441"/>
            <a:chExt cx="2779" cy="286"/>
          </a:xfrm>
        </p:grpSpPr>
        <p:sp>
          <p:nvSpPr>
            <p:cNvPr id="35859" name="Rectangle 7"/>
            <p:cNvSpPr>
              <a:spLocks noChangeArrowheads="1"/>
            </p:cNvSpPr>
            <p:nvPr/>
          </p:nvSpPr>
          <p:spPr bwMode="auto">
            <a:xfrm>
              <a:off x="3313" y="1441"/>
              <a:ext cx="15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just program!</a:t>
              </a:r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>
              <a:off x="2068" y="1584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762000" y="3429000"/>
            <a:ext cx="2819400" cy="77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OO Design</a:t>
            </a:r>
            <a:br>
              <a:rPr lang="en-US" sz="2000" b="1"/>
            </a:br>
            <a:r>
              <a:rPr lang="en-US"/>
              <a:t> </a:t>
            </a:r>
            <a:r>
              <a:rPr lang="en-US" sz="1800"/>
              <a:t>(Booch)</a:t>
            </a:r>
          </a:p>
        </p:txBody>
      </p:sp>
      <p:grpSp>
        <p:nvGrpSpPr>
          <p:cNvPr id="35849" name="Group 10"/>
          <p:cNvGrpSpPr>
            <a:grpSpLocks/>
          </p:cNvGrpSpPr>
          <p:nvPr/>
        </p:nvGrpSpPr>
        <p:grpSpPr bwMode="auto">
          <a:xfrm>
            <a:off x="3511550" y="3659188"/>
            <a:ext cx="4411663" cy="819150"/>
            <a:chOff x="2212" y="2305"/>
            <a:chExt cx="2779" cy="516"/>
          </a:xfrm>
        </p:grpSpPr>
        <p:sp>
          <p:nvSpPr>
            <p:cNvPr id="35857" name="Rectangle 11"/>
            <p:cNvSpPr>
              <a:spLocks noChangeArrowheads="1"/>
            </p:cNvSpPr>
            <p:nvPr/>
          </p:nvSpPr>
          <p:spPr bwMode="auto">
            <a:xfrm>
              <a:off x="3457" y="2305"/>
              <a:ext cx="1534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design then     	program</a:t>
              </a:r>
            </a:p>
          </p:txBody>
        </p:sp>
        <p:sp>
          <p:nvSpPr>
            <p:cNvPr id="35858" name="Line 12"/>
            <p:cNvSpPr>
              <a:spLocks noChangeShapeType="1"/>
            </p:cNvSpPr>
            <p:nvPr/>
          </p:nvSpPr>
          <p:spPr bwMode="auto">
            <a:xfrm>
              <a:off x="2212" y="2448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762000" y="4800600"/>
            <a:ext cx="2819400" cy="681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OO Analysis</a:t>
            </a:r>
            <a:r>
              <a:rPr lang="en-US"/>
              <a:t/>
            </a:r>
            <a:br>
              <a:rPr lang="en-US"/>
            </a:br>
            <a:r>
              <a:rPr lang="en-US" sz="1800"/>
              <a:t>(Rumbaugh, Jacobson)</a:t>
            </a:r>
          </a:p>
        </p:txBody>
      </p:sp>
      <p:sp>
        <p:nvSpPr>
          <p:cNvPr id="35851" name="Rectangle 14"/>
          <p:cNvSpPr>
            <a:spLocks noChangeArrowheads="1"/>
          </p:cNvSpPr>
          <p:nvPr/>
        </p:nvSpPr>
        <p:spPr bwMode="auto">
          <a:xfrm>
            <a:off x="5106988" y="1509713"/>
            <a:ext cx="2641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 i="1" u="sng">
                <a:solidFill>
                  <a:srgbClr val="0000FF"/>
                </a:solidFill>
              </a:rPr>
              <a:t>Process Perspective</a:t>
            </a:r>
          </a:p>
        </p:txBody>
      </p:sp>
      <p:sp>
        <p:nvSpPr>
          <p:cNvPr id="35852" name="Rectangle 15"/>
          <p:cNvSpPr>
            <a:spLocks noChangeArrowheads="1"/>
          </p:cNvSpPr>
          <p:nvPr/>
        </p:nvSpPr>
        <p:spPr bwMode="auto">
          <a:xfrm>
            <a:off x="609600" y="1524000"/>
            <a:ext cx="21701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 i="1" u="sng">
                <a:solidFill>
                  <a:srgbClr val="0000FF"/>
                </a:solidFill>
              </a:rPr>
              <a:t>OO Technology</a:t>
            </a:r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 flipV="1">
            <a:off x="3581400" y="5095875"/>
            <a:ext cx="183197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>
            <a:off x="533400" y="2057400"/>
            <a:ext cx="0" cy="35814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5486400" y="4724400"/>
            <a:ext cx="3276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Analyze (use case) first,</a:t>
            </a:r>
          </a:p>
          <a:p>
            <a:pPr eaLnBrk="1" hangingPunct="1"/>
            <a:r>
              <a:rPr lang="en-US"/>
              <a:t>	then design,</a:t>
            </a:r>
          </a:p>
          <a:p>
            <a:pPr eaLnBrk="1" hangingPunct="1"/>
            <a:r>
              <a:rPr lang="en-US"/>
              <a:t>T	then program</a:t>
            </a: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65125" y="5832475"/>
            <a:ext cx="3155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9900FF"/>
                </a:solidFill>
              </a:rPr>
              <a:t>Where are we heading?</a:t>
            </a:r>
          </a:p>
        </p:txBody>
      </p:sp>
    </p:spTree>
    <p:extLst>
      <p:ext uri="{BB962C8B-B14F-4D97-AF65-F5344CB8AC3E}">
        <p14:creationId xmlns:p14="http://schemas.microsoft.com/office/powerpoint/2010/main" val="3124589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7235BB-C1B9-4979-B706-21F15DCCB9E5}" type="slidenum">
              <a:rPr lang="en-US" sz="1200">
                <a:latin typeface="Arial Black" pitchFamily="34" charset="0"/>
              </a:rPr>
              <a:pPr eaLnBrk="1" hangingPunct="1"/>
              <a:t>34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How to Do OOAD</a:t>
            </a:r>
            <a:r>
              <a:rPr lang="en-US" sz="3800" smtClean="0"/>
              <a:t> </a:t>
            </a:r>
            <a:br>
              <a:rPr lang="en-US" sz="3800" smtClean="0"/>
            </a:br>
            <a:r>
              <a:rPr lang="en-US" sz="2400" smtClean="0"/>
              <a:t>- OO Development Processes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7848600" cy="3200400"/>
          </a:xfrm>
        </p:spPr>
        <p:txBody>
          <a:bodyPr/>
          <a:lstStyle/>
          <a:p>
            <a:pPr eaLnBrk="1" hangingPunct="1"/>
            <a:r>
              <a:rPr lang="en-US" sz="2400" smtClean="0"/>
              <a:t>Fusion</a:t>
            </a:r>
          </a:p>
          <a:p>
            <a:pPr lvl="1" eaLnBrk="1" hangingPunct="1"/>
            <a:r>
              <a:rPr lang="en-US" sz="2000" smtClean="0"/>
              <a:t>Hewlett Packard</a:t>
            </a:r>
          </a:p>
          <a:p>
            <a:pPr eaLnBrk="1" hangingPunct="1"/>
            <a:r>
              <a:rPr lang="en-US" sz="2400" smtClean="0"/>
              <a:t>Recommended Process and Models</a:t>
            </a:r>
          </a:p>
          <a:p>
            <a:pPr lvl="1" eaLnBrk="1" hangingPunct="1"/>
            <a:r>
              <a:rPr lang="en-US" sz="2000" smtClean="0"/>
              <a:t>ObjectSpace best practices</a:t>
            </a:r>
          </a:p>
          <a:p>
            <a:pPr lvl="1" eaLnBrk="1" hangingPunct="1"/>
            <a:r>
              <a:rPr lang="en-US" sz="2000" smtClean="0"/>
              <a:t>Larman’s experiences</a:t>
            </a:r>
          </a:p>
          <a:p>
            <a:pPr lvl="1" eaLnBrk="1" hangingPunct="1"/>
            <a:r>
              <a:rPr lang="en-US" sz="2000" smtClean="0"/>
              <a:t>…</a:t>
            </a:r>
          </a:p>
          <a:p>
            <a:pPr eaLnBrk="1" hangingPunct="1"/>
            <a:r>
              <a:rPr lang="en-US" sz="2400" smtClean="0"/>
              <a:t>The Rational Unified Process (RUP)</a:t>
            </a:r>
          </a:p>
          <a:p>
            <a:pPr lvl="1" eaLnBrk="1" hangingPunct="1"/>
            <a:r>
              <a:rPr lang="en-US" sz="2000" smtClean="0"/>
              <a:t>Rational; Booch, Jacobson, and Rumbaugh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34963" y="1752600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b="1" i="1">
                <a:latin typeface="Arial" charset="0"/>
              </a:rPr>
              <a:t>Some Popular OOAD Processes 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558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8D26F2-18E3-4769-B371-71E9D4C7E585}" type="slidenum">
              <a:rPr lang="en-US" sz="1200">
                <a:latin typeface="Arial Black" pitchFamily="34" charset="0"/>
              </a:rPr>
              <a:pPr eaLnBrk="1" hangingPunct="1"/>
              <a:t>35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to Do OOAD </a:t>
            </a:r>
            <a:br>
              <a:rPr lang="en-US" smtClean="0"/>
            </a:br>
            <a:r>
              <a:rPr lang="en-US" sz="2800" smtClean="0"/>
              <a:t>– One Good Way: Use (OO) Design Patterns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Reusable solutions to typical problems.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“Each design pattern systematically names, explains, and evaluates an important and recurring design in object-oriented systems.”  [Gamma]</a:t>
            </a:r>
          </a:p>
          <a:p>
            <a:pPr eaLnBrk="1" hangingPunct="1"/>
            <a:endParaRPr lang="en-US" sz="1800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33400" y="3352800"/>
            <a:ext cx="792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Name </a:t>
            </a:r>
            <a:r>
              <a:rPr lang="en-US" sz="2000">
                <a:latin typeface="Arial" charset="0"/>
              </a:rPr>
              <a:t>— </a:t>
            </a:r>
            <a:r>
              <a:rPr lang="en-US" sz="1600">
                <a:latin typeface="Arial" charset="0"/>
              </a:rPr>
              <a:t>identifies a particular pattern, creating a vocabulary.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Problem</a:t>
            </a:r>
            <a:r>
              <a:rPr lang="en-US" sz="32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— identifies context when pattern should be applied.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Solution</a:t>
            </a:r>
            <a:r>
              <a:rPr lang="en-US" sz="32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— an abstract description of a design problem along with a template object design that solves the problem.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>
                <a:latin typeface="Arial" charset="0"/>
              </a:rPr>
              <a:t>Consequences</a:t>
            </a:r>
            <a:r>
              <a:rPr lang="en-US" sz="32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— results and trade-offs of applying the pattern.</a:t>
            </a:r>
          </a:p>
        </p:txBody>
      </p:sp>
    </p:spTree>
    <p:extLst>
      <p:ext uri="{BB962C8B-B14F-4D97-AF65-F5344CB8AC3E}">
        <p14:creationId xmlns:p14="http://schemas.microsoft.com/office/powerpoint/2010/main" val="34859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242A9C-6373-412A-A31E-CDBA5E3AF5F9}" type="slidenum">
              <a:rPr lang="en-US" sz="1200">
                <a:latin typeface="Arial Black" pitchFamily="34" charset="0"/>
              </a:rPr>
              <a:pPr eaLnBrk="1" hangingPunct="1"/>
              <a:t>36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38915" name="Oval 2"/>
          <p:cNvSpPr>
            <a:spLocks noChangeArrowheads="1"/>
          </p:cNvSpPr>
          <p:nvPr/>
        </p:nvSpPr>
        <p:spPr bwMode="auto">
          <a:xfrm>
            <a:off x="228600" y="4038600"/>
            <a:ext cx="2057400" cy="1066800"/>
          </a:xfrm>
          <a:prstGeom prst="ellipse">
            <a:avLst/>
          </a:prstGeom>
          <a:solidFill>
            <a:srgbClr val="CCFFFF"/>
          </a:solidFill>
          <a:ln w="9525" algn="ctr">
            <a:solidFill>
              <a:srgbClr val="00FF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6" name="Oval 3"/>
          <p:cNvSpPr>
            <a:spLocks noChangeArrowheads="1"/>
          </p:cNvSpPr>
          <p:nvPr/>
        </p:nvSpPr>
        <p:spPr bwMode="auto">
          <a:xfrm>
            <a:off x="762000" y="1600200"/>
            <a:ext cx="3810000" cy="2514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3962400" y="1600200"/>
            <a:ext cx="4038600" cy="2514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2438400" y="3124200"/>
            <a:ext cx="3886200" cy="2514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1524000" y="1752600"/>
            <a:ext cx="2590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9900"/>
                </a:solidFill>
                <a:latin typeface="Arial" charset="0"/>
              </a:rPr>
              <a:t>Knowledge Representation (in A.I.)</a:t>
            </a:r>
          </a:p>
          <a:p>
            <a:pPr eaLnBrk="1" hangingPunct="1"/>
            <a:r>
              <a:rPr lang="en-US" sz="1400" i="1"/>
              <a:t>Psychological Validity</a:t>
            </a:r>
          </a:p>
          <a:p>
            <a:pPr eaLnBrk="1" hangingPunct="1"/>
            <a:r>
              <a:rPr lang="en-US" sz="1400" i="1"/>
              <a:t>Philosophical Validity</a:t>
            </a:r>
          </a:p>
          <a:p>
            <a:pPr eaLnBrk="1" hangingPunct="1"/>
            <a:r>
              <a:rPr lang="en-US" sz="1400" i="1"/>
              <a:t>Computational Validity</a:t>
            </a:r>
          </a:p>
          <a:p>
            <a:pPr eaLnBrk="1" hangingPunct="1"/>
            <a:endParaRPr lang="en-US" sz="1400" i="1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715000" y="1676400"/>
            <a:ext cx="23622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9900"/>
                </a:solidFill>
                <a:latin typeface="Arial" charset="0"/>
              </a:rPr>
              <a:t>Databases</a:t>
            </a:r>
          </a:p>
          <a:p>
            <a:pPr eaLnBrk="1" hangingPunct="1"/>
            <a:r>
              <a:rPr lang="en-US" sz="1200">
                <a:latin typeface="Arial" charset="0"/>
              </a:rPr>
              <a:t>Emphasis in Persistent Data (and now ACID properties)</a:t>
            </a:r>
          </a:p>
          <a:p>
            <a:pPr eaLnBrk="1" hangingPunct="1"/>
            <a:r>
              <a:rPr lang="en-US" sz="1400" i="1"/>
              <a:t>RelationalDB</a:t>
            </a:r>
          </a:p>
          <a:p>
            <a:pPr eaLnBrk="1" hangingPunct="1"/>
            <a:r>
              <a:rPr lang="en-US" sz="1400" i="1"/>
              <a:t>Network DB </a:t>
            </a:r>
          </a:p>
          <a:p>
            <a:pPr eaLnBrk="1" hangingPunct="1"/>
            <a:r>
              <a:rPr lang="en-US" sz="1400" i="1"/>
              <a:t>Hierarchical DB</a:t>
            </a:r>
          </a:p>
          <a:p>
            <a:pPr eaLnBrk="1" hangingPunct="1"/>
            <a:r>
              <a:rPr lang="en-US" sz="1400" i="1"/>
              <a:t>OODB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3276600" y="4114800"/>
            <a:ext cx="281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9900"/>
                </a:solidFill>
                <a:latin typeface="Arial" charset="0"/>
              </a:rPr>
              <a:t>Programming Languages</a:t>
            </a:r>
          </a:p>
          <a:p>
            <a:pPr eaLnBrk="1" hangingPunct="1"/>
            <a:r>
              <a:rPr lang="en-US" sz="1200">
                <a:latin typeface="Arial" charset="0"/>
              </a:rPr>
              <a:t>Emphasis in Efficiency</a:t>
            </a:r>
          </a:p>
          <a:p>
            <a:pPr eaLnBrk="1" hangingPunct="1"/>
            <a:r>
              <a:rPr lang="en-US" sz="1400" i="1"/>
              <a:t>Simula, SmallTalk, C++, Protel, Java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3962400" y="25146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folHlink"/>
                </a:solidFill>
              </a:rPr>
              <a:t>ERD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3352800" y="3429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folHlink"/>
                </a:solidFill>
              </a:rPr>
              <a:t>SDM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038600" y="3124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CM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4876800" y="3429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folHlink"/>
                </a:solidFill>
              </a:rPr>
              <a:t>ADT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6629400" y="4191000"/>
            <a:ext cx="23622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FF"/>
                </a:solidFill>
              </a:rPr>
              <a:t>ERD: Entity Relationship Diagram</a:t>
            </a:r>
          </a:p>
          <a:p>
            <a:pPr eaLnBrk="1" hangingPunct="1"/>
            <a:r>
              <a:rPr lang="en-US" sz="1200">
                <a:solidFill>
                  <a:srgbClr val="0000FF"/>
                </a:solidFill>
              </a:rPr>
              <a:t>SDM: Semantic Data Model</a:t>
            </a:r>
          </a:p>
          <a:p>
            <a:pPr eaLnBrk="1" hangingPunct="1"/>
            <a:r>
              <a:rPr lang="en-US" sz="1200">
                <a:solidFill>
                  <a:srgbClr val="0000FF"/>
                </a:solidFill>
              </a:rPr>
              <a:t>ADT: Abstract Data Type</a:t>
            </a:r>
          </a:p>
          <a:p>
            <a:pPr eaLnBrk="1" hangingPunct="1"/>
            <a:r>
              <a:rPr lang="en-US" sz="1200" b="1">
                <a:solidFill>
                  <a:srgbClr val="FF0000"/>
                </a:solidFill>
              </a:rPr>
              <a:t>CM: Conceptual Model</a:t>
            </a:r>
          </a:p>
        </p:txBody>
      </p:sp>
      <p:sp>
        <p:nvSpPr>
          <p:cNvPr id="38927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b="1" smtClean="0"/>
              <a:t>Why Object-Oriented</a:t>
            </a:r>
            <a:r>
              <a:rPr lang="en-US" sz="3600" b="1" smtClean="0"/>
              <a:t/>
            </a:r>
            <a:br>
              <a:rPr lang="en-US" sz="3600" b="1" smtClean="0"/>
            </a:br>
            <a:r>
              <a:rPr lang="en-US" sz="3600" b="1" smtClean="0"/>
              <a:t>- </a:t>
            </a:r>
            <a:r>
              <a:rPr lang="en-US" sz="2400" b="1" smtClean="0"/>
              <a:t>Who’s Behind Object-Orientation </a:t>
            </a:r>
            <a:r>
              <a:rPr lang="en-US" sz="2400" i="1" smtClean="0"/>
              <a:t>w. Diff. Concerns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04800" y="4343400"/>
            <a:ext cx="205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</a:pPr>
            <a:r>
              <a:rPr lang="en-US" sz="2000" b="1">
                <a:solidFill>
                  <a:srgbClr val="00FF00"/>
                </a:solidFill>
              </a:rPr>
              <a:t>System/Software</a:t>
            </a:r>
          </a:p>
          <a:p>
            <a:pPr eaLnBrk="1" hangingPunct="1">
              <a:lnSpc>
                <a:spcPct val="50000"/>
              </a:lnSpc>
            </a:pPr>
            <a:r>
              <a:rPr lang="en-US" sz="2000" b="1">
                <a:solidFill>
                  <a:srgbClr val="00FF00"/>
                </a:solidFill>
              </a:rPr>
              <a:t>Engineering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838200" y="6248400"/>
            <a:ext cx="71262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9900FF"/>
                </a:solidFill>
              </a:rPr>
              <a:t>Where does </a:t>
            </a:r>
            <a:r>
              <a:rPr lang="en-US" b="1" i="1">
                <a:solidFill>
                  <a:srgbClr val="9900FF"/>
                </a:solidFill>
              </a:rPr>
              <a:t>Unified</a:t>
            </a:r>
            <a:r>
              <a:rPr lang="en-US">
                <a:solidFill>
                  <a:srgbClr val="9900FF"/>
                </a:solidFill>
              </a:rPr>
              <a:t> Modeling Language come into this?</a:t>
            </a:r>
          </a:p>
        </p:txBody>
      </p:sp>
    </p:spTree>
    <p:extLst>
      <p:ext uri="{BB962C8B-B14F-4D97-AF65-F5344CB8AC3E}">
        <p14:creationId xmlns:p14="http://schemas.microsoft.com/office/powerpoint/2010/main" val="37655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760933-8F9B-40C2-AEEE-50E0AC88DE94}" type="slidenum">
              <a:rPr lang="en-US" sz="1200">
                <a:latin typeface="Arial Black" pitchFamily="34" charset="0"/>
              </a:rPr>
              <a:pPr eaLnBrk="1" hangingPunct="1"/>
              <a:t>37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Why Object-Oriented </a:t>
            </a:r>
            <a:br>
              <a:rPr lang="en-US" sz="3800" smtClean="0"/>
            </a:br>
            <a:r>
              <a:rPr lang="en-US" sz="2400" smtClean="0"/>
              <a:t>– A New Paradigm with Evolving Object Orientation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343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OOP: Object-Oriented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Simula (1967), Smalltalk (70’s), C++ (mid 80’s), Eiffel, Ada95, Turing,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OOD: Object-Oriented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Taxis (1976), Adaplex, …, Grady Booch (1980)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OOA: Object-Oriented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RML  (1981), James Rumbaugh (late 80’s)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OO-Databases (OODBs): </a:t>
            </a:r>
            <a:r>
              <a:rPr lang="en-US" sz="2000" smtClean="0"/>
              <a:t>1980-90’s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OLE/DCOM, VisualBasic, CORBA, Java:</a:t>
            </a:r>
            <a:r>
              <a:rPr lang="en-US" sz="2400" b="1" smtClean="0"/>
              <a:t> </a:t>
            </a:r>
            <a:r>
              <a:rPr lang="en-US" sz="2000" smtClean="0"/>
              <a:t>mid 90’s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.Net, C#, (eb/voice…/-)XML, J2EE</a:t>
            </a:r>
            <a:r>
              <a:rPr lang="en-US" sz="2400" b="1" smtClean="0"/>
              <a:t>: </a:t>
            </a:r>
            <a:r>
              <a:rPr lang="en-US" sz="2000" smtClean="0"/>
              <a:t>into 2000+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UML: mid 90’s and still evolving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15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A7407C-E84B-4395-99F2-D235392ED0D0}" type="slidenum">
              <a:rPr lang="en-US" sz="1200">
                <a:latin typeface="Arial Black" pitchFamily="34" charset="0"/>
              </a:rPr>
              <a:pPr eaLnBrk="1" hangingPunct="1"/>
              <a:t>38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FF00"/>
          </a:solidFill>
        </p:spPr>
        <p:txBody>
          <a:bodyPr/>
          <a:lstStyle/>
          <a:p>
            <a:pPr eaLnBrk="1" hangingPunct="1"/>
            <a:r>
              <a:rPr lang="en-US" sz="3200" smtClean="0"/>
              <a:t>Introduction to OOAD - Points to Ponder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How do you think your mental image is represented?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What kinds of languages are used for what purpose in our daily life?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What are the differences among a concept, a model and a language?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What are the differences between a language and a methodology?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Can we use C# for analysis?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If C++ is a language, does it model anything? If so, what?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What does a concept in C++ refer to (i.e., semantics)?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What does a concept in a (OO) design refer to?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What does a concept in an (OO requirements) analysis refer to?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Is the current OOAD for Functional Analysis and Design, or Non-Functional Analysis and Design?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What is the relationship between OO (Object-Orientation) and GO (Goal-Orientation), between OO and AO (Agent-Orientation), and between GO and AO?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/>
              <a:t>Can you prove you and I communicate with each other perfectly?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5629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005F0E-D09F-4FCA-89E8-8D61834C8D9A}" type="slidenum">
              <a:rPr lang="en-US" sz="1200">
                <a:latin typeface="Arial Black" pitchFamily="34" charset="0"/>
              </a:rPr>
              <a:pPr eaLnBrk="1" hangingPunct="1"/>
              <a:t>4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15288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800" b="1" smtClean="0"/>
              <a:t>Why Object-Oriented?</a:t>
            </a:r>
            <a:r>
              <a:rPr lang="en-US" sz="3800" smtClean="0"/>
              <a:t/>
            </a:r>
            <a:br>
              <a:rPr lang="en-US" sz="3800" smtClean="0"/>
            </a:br>
            <a:endParaRPr lang="en-US" sz="3800" smtClean="0"/>
          </a:p>
        </p:txBody>
      </p:sp>
      <p:pic>
        <p:nvPicPr>
          <p:cNvPr id="6148" name="Picture 8" descr="software engineering explain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C9092B-8389-4FED-BA96-5AAB79BBB145}" type="slidenum">
              <a:rPr lang="en-US" sz="1200">
                <a:latin typeface="Arial Black" pitchFamily="34" charset="0"/>
              </a:rPr>
              <a:pPr eaLnBrk="1" hangingPunct="1"/>
              <a:t>5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828800" y="6276975"/>
            <a:ext cx="5227638" cy="59055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 b="1" i="1">
                <a:solidFill>
                  <a:srgbClr val="FF0000"/>
                </a:solidFill>
                <a:latin typeface="Arial" charset="0"/>
              </a:rPr>
              <a:t>What kind of language can alleviate difficulties with </a:t>
            </a:r>
          </a:p>
          <a:p>
            <a:pPr eaLnBrk="1" hangingPunct="1">
              <a:spcBef>
                <a:spcPct val="0"/>
              </a:spcBef>
            </a:pPr>
            <a:r>
              <a:rPr lang="en-US" sz="1600" b="1" i="1">
                <a:solidFill>
                  <a:srgbClr val="FF0000"/>
                </a:solidFill>
                <a:latin typeface="Arial" charset="0"/>
              </a:rPr>
              <a:t>communication &amp; complexity </a:t>
            </a:r>
            <a:r>
              <a:rPr lang="en-US" sz="1600" b="1" i="1">
                <a:solidFill>
                  <a:srgbClr val="00CC00"/>
                </a:solidFill>
                <a:latin typeface="Arial" charset="0"/>
              </a:rPr>
              <a:t>hopefully well</a:t>
            </a:r>
            <a:r>
              <a:rPr lang="en-US" sz="1600" b="1" i="1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b="1" dirty="0" smtClean="0"/>
              <a:t>Why Object-Oriented?</a:t>
            </a:r>
            <a:r>
              <a:rPr lang="en-US" sz="3800" dirty="0" smtClean="0"/>
              <a:t/>
            </a:r>
            <a:br>
              <a:rPr lang="en-US" sz="3800" dirty="0" smtClean="0"/>
            </a:br>
            <a:endParaRPr lang="en-US" sz="38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48600" cy="1981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800" i="1" dirty="0" smtClean="0"/>
              <a:t>	</a:t>
            </a:r>
            <a:r>
              <a:rPr lang="en-US" sz="1800" i="1" dirty="0" smtClean="0"/>
              <a:t>“The "software crises" came about when people realized the major problems in software development were … caused by </a:t>
            </a:r>
            <a:r>
              <a:rPr lang="en-US" sz="1800" b="1" i="1" dirty="0" smtClean="0"/>
              <a:t>communication</a:t>
            </a:r>
            <a:r>
              <a:rPr lang="en-US" sz="1800" i="1" dirty="0" smtClean="0"/>
              <a:t> difficulties and the management of </a:t>
            </a:r>
            <a:r>
              <a:rPr lang="en-US" sz="1800" b="1" i="1" dirty="0" smtClean="0"/>
              <a:t>complexity”</a:t>
            </a:r>
            <a:r>
              <a:rPr lang="en-US" sz="1800" i="1" dirty="0" smtClean="0"/>
              <a:t> [Budd]</a:t>
            </a:r>
          </a:p>
          <a:p>
            <a:pPr eaLnBrk="1" hangingPunct="1">
              <a:lnSpc>
                <a:spcPct val="80000"/>
              </a:lnSpc>
            </a:pPr>
            <a:endParaRPr lang="en-US" sz="18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 smtClean="0"/>
              <a:t>The Whorfian Hypothesis: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 smtClean="0"/>
              <a:t>      Human beings</a:t>
            </a:r>
            <a:r>
              <a:rPr lang="en-US" sz="1800" dirty="0" smtClean="0"/>
              <a:t> … are very much at the mercy of the particular language which has become the medium of expression for their society … the 'real world' is … built upon the language habits …  We cut nature up, organize it into concepts, and ascribe significances as we do, largely because we are parties to an agreement to organize it in this way … and is codified in the patterns of our language. 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pic>
        <p:nvPicPr>
          <p:cNvPr id="7174" name="Picture 18" descr="j02825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5073650"/>
            <a:ext cx="81121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9" descr="j02825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5073650"/>
            <a:ext cx="820737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AutoShape 20"/>
          <p:cNvSpPr>
            <a:spLocks noChangeArrowheads="1"/>
          </p:cNvSpPr>
          <p:nvPr/>
        </p:nvSpPr>
        <p:spPr bwMode="auto">
          <a:xfrm>
            <a:off x="2057400" y="4338638"/>
            <a:ext cx="1617663" cy="1420812"/>
          </a:xfrm>
          <a:prstGeom prst="cloudCallout">
            <a:avLst>
              <a:gd name="adj1" fmla="val -33125"/>
              <a:gd name="adj2" fmla="val 3620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ym typeface="Wingdings" pitchFamily="2" charset="2"/>
            </a:endParaRPr>
          </a:p>
        </p:txBody>
      </p:sp>
      <p:sp>
        <p:nvSpPr>
          <p:cNvPr id="7177" name="AutoShape 21"/>
          <p:cNvSpPr>
            <a:spLocks noChangeArrowheads="1"/>
          </p:cNvSpPr>
          <p:nvPr/>
        </p:nvSpPr>
        <p:spPr bwMode="auto">
          <a:xfrm>
            <a:off x="2921000" y="4533900"/>
            <a:ext cx="862013" cy="981075"/>
          </a:xfrm>
          <a:prstGeom prst="cloud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7178" name="Text Box 22"/>
          <p:cNvSpPr txBox="1">
            <a:spLocks noChangeArrowheads="1"/>
          </p:cNvSpPr>
          <p:nvPr/>
        </p:nvSpPr>
        <p:spPr bwMode="auto">
          <a:xfrm>
            <a:off x="5886450" y="4387850"/>
            <a:ext cx="9715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>
                <a:sym typeface="Wingdings" pitchFamily="2" charset="2"/>
              </a:rPr>
              <a:t></a:t>
            </a:r>
          </a:p>
          <a:p>
            <a:pPr eaLnBrk="1" hangingPunct="1"/>
            <a:endParaRPr lang="en-US" sz="1600"/>
          </a:p>
        </p:txBody>
      </p:sp>
      <p:sp>
        <p:nvSpPr>
          <p:cNvPr id="7179" name="AutoShape 23"/>
          <p:cNvSpPr>
            <a:spLocks noChangeArrowheads="1"/>
          </p:cNvSpPr>
          <p:nvPr/>
        </p:nvSpPr>
        <p:spPr bwMode="auto">
          <a:xfrm>
            <a:off x="2165350" y="4435475"/>
            <a:ext cx="863600" cy="1520825"/>
          </a:xfrm>
          <a:prstGeom prst="cloud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7180" name="Text Box 24"/>
          <p:cNvSpPr txBox="1">
            <a:spLocks noChangeArrowheads="1"/>
          </p:cNvSpPr>
          <p:nvPr/>
        </p:nvSpPr>
        <p:spPr bwMode="auto">
          <a:xfrm>
            <a:off x="2487613" y="60055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81" name="AutoShape 25"/>
          <p:cNvSpPr>
            <a:spLocks noChangeArrowheads="1"/>
          </p:cNvSpPr>
          <p:nvPr/>
        </p:nvSpPr>
        <p:spPr bwMode="auto">
          <a:xfrm>
            <a:off x="5670550" y="4191000"/>
            <a:ext cx="1079500" cy="931863"/>
          </a:xfrm>
          <a:prstGeom prst="cloudCallout">
            <a:avLst>
              <a:gd name="adj1" fmla="val -45000"/>
              <a:gd name="adj2" fmla="val 1078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7182" name="AutoShape 26"/>
          <p:cNvSpPr>
            <a:spLocks noChangeArrowheads="1"/>
          </p:cNvSpPr>
          <p:nvPr/>
        </p:nvSpPr>
        <p:spPr bwMode="auto">
          <a:xfrm rot="-6337544">
            <a:off x="2224088" y="4481512"/>
            <a:ext cx="882650" cy="1025525"/>
          </a:xfrm>
          <a:prstGeom prst="cloudCallout">
            <a:avLst>
              <a:gd name="adj1" fmla="val -43412"/>
              <a:gd name="adj2" fmla="val 6320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/>
          <a:p>
            <a:pPr algn="ctr"/>
            <a:endParaRPr lang="en-US"/>
          </a:p>
        </p:txBody>
      </p:sp>
      <p:sp>
        <p:nvSpPr>
          <p:cNvPr id="7183" name="Text Box 27"/>
          <p:cNvSpPr txBox="1">
            <a:spLocks noChangeArrowheads="1"/>
          </p:cNvSpPr>
          <p:nvPr/>
        </p:nvSpPr>
        <p:spPr bwMode="auto">
          <a:xfrm>
            <a:off x="2273300" y="4829175"/>
            <a:ext cx="1455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ym typeface="Wingdings" pitchFamily="2" charset="2"/>
              </a:rPr>
              <a:t></a:t>
            </a:r>
          </a:p>
        </p:txBody>
      </p:sp>
    </p:spTree>
    <p:extLst>
      <p:ext uri="{BB962C8B-B14F-4D97-AF65-F5344CB8AC3E}">
        <p14:creationId xmlns:p14="http://schemas.microsoft.com/office/powerpoint/2010/main" val="13073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4A5CC8-F39F-4F7A-A485-D2BAEE83A487}" type="slidenum">
              <a:rPr lang="en-US" sz="1200">
                <a:latin typeface="Arial Black" pitchFamily="34" charset="0"/>
              </a:rPr>
              <a:pPr eaLnBrk="1" hangingPunct="1"/>
              <a:t>6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Why Object-Oriented?</a:t>
            </a:r>
            <a:r>
              <a:rPr lang="en-US" sz="3800" dirty="0" smtClean="0"/>
              <a:t> </a:t>
            </a:r>
            <a:br>
              <a:rPr lang="en-US" sz="3800" dirty="0" smtClean="0"/>
            </a:br>
            <a:r>
              <a:rPr lang="en-US" sz="2400" dirty="0" smtClean="0"/>
              <a:t>– Consider Human Growth &amp; Concept Formation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68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400" smtClean="0"/>
              <a:t>Communication &amp; complexity about the problem and the solution, all expressed in terms of </a:t>
            </a:r>
            <a:r>
              <a:rPr lang="en-US" sz="1400" b="1" i="1" smtClean="0">
                <a:solidFill>
                  <a:srgbClr val="0000FF"/>
                </a:solidFill>
              </a:rPr>
              <a:t>concepts</a:t>
            </a:r>
            <a:r>
              <a:rPr lang="en-US" sz="1400" smtClean="0"/>
              <a:t> in a language!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But then, What is CONCEPT?  [Martin &amp; Odell]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i="1" smtClean="0"/>
              <a:t>Consider Human Growth &amp; Concept Formation</a:t>
            </a:r>
          </a:p>
          <a:p>
            <a:pPr eaLnBrk="1" hangingPunct="1">
              <a:lnSpc>
                <a:spcPct val="80000"/>
              </a:lnSpc>
            </a:pPr>
            <a:endParaRPr lang="en-US" sz="1400" i="1" smtClean="0"/>
          </a:p>
          <a:p>
            <a:pPr lvl="1" eaLnBrk="1" hangingPunct="1">
              <a:lnSpc>
                <a:spcPct val="80000"/>
              </a:lnSpc>
            </a:pPr>
            <a:endParaRPr lang="en-US" sz="1400" i="1" smtClean="0"/>
          </a:p>
        </p:txBody>
      </p:sp>
      <p:graphicFrame>
        <p:nvGraphicFramePr>
          <p:cNvPr id="205848" name="Group 24"/>
          <p:cNvGraphicFramePr>
            <a:graphicFrameLocks noGrp="1"/>
          </p:cNvGraphicFramePr>
          <p:nvPr/>
        </p:nvGraphicFramePr>
        <p:xfrm>
          <a:off x="1524000" y="2590800"/>
          <a:ext cx="6096000" cy="324167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stage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infant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world is a buzzing confusion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young age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"blue" "sky“ (individual concepts)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"blue sky“   (more complex concept)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hypothesis: humans possess an innate capacity for perception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getting older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-&gt; increased meaning, precision, subtlety,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sky is blue only on cloudless days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sky is not really blue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 only looks blue from our planet Earth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because of atmospheric effects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elaborate conceptual constructs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2133600" y="58674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1">
                <a:latin typeface="Arial" charset="0"/>
              </a:rPr>
              <a:t>Concept formation: from chaos to order!</a:t>
            </a:r>
          </a:p>
        </p:txBody>
      </p:sp>
    </p:spTree>
    <p:extLst>
      <p:ext uri="{BB962C8B-B14F-4D97-AF65-F5344CB8AC3E}">
        <p14:creationId xmlns:p14="http://schemas.microsoft.com/office/powerpoint/2010/main" val="266452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21429F-80BC-4FDF-87A3-18EFABFC23E2}" type="slidenum">
              <a:rPr lang="en-US" sz="1200">
                <a:latin typeface="Arial Black" pitchFamily="34" charset="0"/>
              </a:rPr>
              <a:pPr eaLnBrk="1" hangingPunct="1"/>
              <a:t>7</a:t>
            </a:fld>
            <a:endParaRPr lang="en-US" sz="1200">
              <a:latin typeface="Arial Black" pitchFamily="34" charset="0"/>
            </a:endParaRPr>
          </a:p>
        </p:txBody>
      </p:sp>
      <p:pic>
        <p:nvPicPr>
          <p:cNvPr id="9219" name="Picture 7" descr="harr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3048000"/>
            <a:ext cx="6477000" cy="341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/>
              <a:t>Why Object-Oriented?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400" smtClean="0"/>
              <a:t>- concepts and objects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79248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i="1" smtClean="0"/>
              <a:t>So, concepts are needed to bring order … into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But, What is CONCEPT?</a:t>
            </a:r>
            <a:r>
              <a:rPr lang="en-US" b="1" smtClean="0"/>
              <a:t> </a:t>
            </a:r>
            <a:r>
              <a:rPr lang="en-US" sz="1400" smtClean="0"/>
              <a:t>[Martin &amp; Odell] [Novak, 1984, Cambridge University Press]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i="1" smtClean="0"/>
              <a:t>Study of a first grade class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i="1" smtClean="0"/>
              <a:t>      When given a list of concepts (water, salt water, Oceans,  Penguins,...),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i="1" smtClean="0"/>
              <a:t>      Harry constructed a </a:t>
            </a:r>
            <a:r>
              <a:rPr lang="en-US" sz="1400" b="1" i="1" smtClean="0">
                <a:solidFill>
                  <a:srgbClr val="FF00FF"/>
                </a:solidFill>
              </a:rPr>
              <a:t>concept diagram</a:t>
            </a:r>
            <a:r>
              <a:rPr lang="en-US" sz="1400" b="1" i="1" smtClean="0"/>
              <a:t> through which he </a:t>
            </a:r>
            <a:r>
              <a:rPr lang="en-US" sz="1400" b="1" i="1" smtClean="0">
                <a:solidFill>
                  <a:srgbClr val="FF00FF"/>
                </a:solidFill>
              </a:rPr>
              <a:t>understand</a:t>
            </a:r>
            <a:r>
              <a:rPr lang="en-US" sz="1400" b="1" i="1" smtClean="0"/>
              <a:t>s his world and communicates meaning</a:t>
            </a:r>
            <a:endParaRPr lang="en-US" sz="1800" b="1" i="1" smtClean="0">
              <a:solidFill>
                <a:srgbClr val="0000FF"/>
              </a:solidFill>
            </a:endParaRPr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152400" y="6324600"/>
            <a:ext cx="8991600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400" b="1" i="1">
                <a:solidFill>
                  <a:srgbClr val="0000FF"/>
                </a:solidFill>
                <a:latin typeface="Arial" charset="0"/>
              </a:rPr>
              <a:t>Does Harry understand the concepts? Do </a:t>
            </a:r>
            <a:r>
              <a:rPr lang="en-US" sz="1600" b="1" i="1">
                <a:solidFill>
                  <a:srgbClr val="0000FF"/>
                </a:solidFill>
                <a:latin typeface="Arial" charset="0"/>
              </a:rPr>
              <a:t>you</a:t>
            </a:r>
            <a:r>
              <a:rPr lang="en-US" sz="1400" b="1" i="1">
                <a:solidFill>
                  <a:srgbClr val="0000FF"/>
                </a:solidFill>
                <a:latin typeface="Arial" charset="0"/>
              </a:rPr>
              <a:t> understand what Harry understands? Agree or Diagree?</a:t>
            </a:r>
          </a:p>
        </p:txBody>
      </p:sp>
    </p:spTree>
    <p:extLst>
      <p:ext uri="{BB962C8B-B14F-4D97-AF65-F5344CB8AC3E}">
        <p14:creationId xmlns:p14="http://schemas.microsoft.com/office/powerpoint/2010/main" val="421163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78BDD4-4525-47BC-A536-5DB2DA8D86CF}" type="slidenum">
              <a:rPr lang="en-US" sz="1200">
                <a:latin typeface="Arial Black" pitchFamily="34" charset="0"/>
              </a:rPr>
              <a:pPr eaLnBrk="1" hangingPunct="1"/>
              <a:t>8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81000" y="228600"/>
            <a:ext cx="76962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Why Object-Oriented?</a:t>
            </a:r>
            <a:r>
              <a:rPr lang="en-US" sz="360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3600">
                <a:solidFill>
                  <a:schemeClr val="tx2"/>
                </a:solidFill>
                <a:latin typeface="Arial" charset="0"/>
              </a:rPr>
            </a:br>
            <a:r>
              <a:rPr lang="en-US" b="1" i="1">
                <a:solidFill>
                  <a:schemeClr val="tx2"/>
                </a:solidFill>
                <a:latin typeface="Arial" charset="0"/>
              </a:rPr>
              <a:t>… for Conceptual … </a:t>
            </a:r>
            <a:r>
              <a:rPr lang="en-US" sz="2600" b="1" i="1">
                <a:solidFill>
                  <a:schemeClr val="tx2"/>
                </a:solidFill>
                <a:latin typeface="Arial" charset="0"/>
              </a:rPr>
              <a:t>Modeling</a:t>
            </a:r>
            <a:r>
              <a:rPr lang="en-US" b="1" i="1">
                <a:solidFill>
                  <a:schemeClr val="tx2"/>
                </a:solidFill>
                <a:latin typeface="Arial" charset="0"/>
              </a:rPr>
              <a:t> Reasons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229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100" i="1">
                <a:solidFill>
                  <a:srgbClr val="FF0000"/>
                </a:solidFill>
                <a:latin typeface="Arial" charset="0"/>
              </a:rPr>
              <a:t>What kind of language can be used to create this concept diagram, or Harry’s mental image?</a:t>
            </a:r>
          </a:p>
          <a:p>
            <a:pPr eaLnBrk="1" hangingPunct="1">
              <a:spcBef>
                <a:spcPct val="0"/>
              </a:spcBef>
            </a:pPr>
            <a:endParaRPr lang="en-US" sz="2100" i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45" name="Picture 6" descr="har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325"/>
            <a:ext cx="44196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584700" y="3048000"/>
            <a:ext cx="936625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Water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4524375" y="3997325"/>
            <a:ext cx="989013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Rivers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6048375" y="3997325"/>
            <a:ext cx="1090613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Oceans</a:t>
            </a: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3838575" y="5216525"/>
            <a:ext cx="719138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Fish</a:t>
            </a: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4752975" y="5673725"/>
            <a:ext cx="1311275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Penguins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5743575" y="5064125"/>
            <a:ext cx="1512888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Crocodiles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7343775" y="3387725"/>
            <a:ext cx="1624013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Fresh water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7724775" y="4683125"/>
            <a:ext cx="1419225" cy="46672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Salt water</a:t>
            </a:r>
          </a:p>
        </p:txBody>
      </p:sp>
      <p:sp>
        <p:nvSpPr>
          <p:cNvPr id="10254" name="AutoShape 15"/>
          <p:cNvSpPr>
            <a:spLocks noChangeArrowheads="1"/>
          </p:cNvSpPr>
          <p:nvPr/>
        </p:nvSpPr>
        <p:spPr bwMode="auto">
          <a:xfrm>
            <a:off x="4905375" y="3540125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4981575" y="3692525"/>
            <a:ext cx="0" cy="3048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H="1">
            <a:off x="4143375" y="4454525"/>
            <a:ext cx="838200" cy="6858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4143375" y="45069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 flipH="1">
            <a:off x="4448175" y="4454525"/>
            <a:ext cx="1524000" cy="762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4829175" y="483235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 flipH="1">
            <a:off x="4981575" y="4530725"/>
            <a:ext cx="1066800" cy="1143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61" name="Text Box 22"/>
          <p:cNvSpPr txBox="1">
            <a:spLocks noChangeArrowheads="1"/>
          </p:cNvSpPr>
          <p:nvPr/>
        </p:nvSpPr>
        <p:spPr bwMode="auto">
          <a:xfrm>
            <a:off x="4829175" y="521335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 flipH="1" flipV="1">
            <a:off x="6429375" y="4454525"/>
            <a:ext cx="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6200775" y="460692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live in</a:t>
            </a:r>
          </a:p>
        </p:txBody>
      </p:sp>
      <p:sp>
        <p:nvSpPr>
          <p:cNvPr id="10264" name="AutoShape 25"/>
          <p:cNvSpPr>
            <a:spLocks noChangeArrowheads="1"/>
          </p:cNvSpPr>
          <p:nvPr/>
        </p:nvSpPr>
        <p:spPr bwMode="auto">
          <a:xfrm rot="-4825477">
            <a:off x="5514975" y="3235325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65" name="Line 26"/>
          <p:cNvSpPr>
            <a:spLocks noChangeShapeType="1"/>
          </p:cNvSpPr>
          <p:nvPr/>
        </p:nvSpPr>
        <p:spPr bwMode="auto">
          <a:xfrm rot="-3372337">
            <a:off x="6151563" y="2724150"/>
            <a:ext cx="685800" cy="1524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66" name="Line 27"/>
          <p:cNvSpPr>
            <a:spLocks noChangeShapeType="1"/>
          </p:cNvSpPr>
          <p:nvPr/>
        </p:nvSpPr>
        <p:spPr bwMode="auto">
          <a:xfrm flipH="1">
            <a:off x="5514975" y="3692525"/>
            <a:ext cx="1828800" cy="381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6200775" y="354012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  <p:sp>
        <p:nvSpPr>
          <p:cNvPr id="10268" name="Line 29"/>
          <p:cNvSpPr>
            <a:spLocks noChangeShapeType="1"/>
          </p:cNvSpPr>
          <p:nvPr/>
        </p:nvSpPr>
        <p:spPr bwMode="auto">
          <a:xfrm>
            <a:off x="7115175" y="4302125"/>
            <a:ext cx="838200" cy="3810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7496175" y="407352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3453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268F92-5AB8-40D1-A270-7E6069225ACA}" type="slidenum">
              <a:rPr lang="en-US" sz="1200">
                <a:latin typeface="Arial Black" pitchFamily="34" charset="0"/>
              </a:rPr>
              <a:pPr eaLnBrk="1" hangingPunct="1"/>
              <a:t>9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Why Object-Oriented -&gt; </a:t>
            </a:r>
            <a:br>
              <a:rPr lang="en-US" sz="3800" smtClean="0"/>
            </a:br>
            <a:r>
              <a:rPr lang="en-US" sz="3800" smtClean="0"/>
              <a:t>                </a:t>
            </a:r>
            <a:r>
              <a:rPr lang="en-US" sz="2400" smtClean="0"/>
              <a:t>What is a </a:t>
            </a:r>
            <a:r>
              <a:rPr lang="en-US" sz="2800" b="1" i="1" smtClean="0"/>
              <a:t>model </a:t>
            </a:r>
            <a:r>
              <a:rPr lang="en-US" sz="2800" b="1" smtClean="0"/>
              <a:t>and why</a:t>
            </a:r>
            <a:r>
              <a:rPr lang="en-US" sz="2400" smtClean="0"/>
              <a:t>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model is a simplification of reality</a:t>
            </a:r>
            <a:r>
              <a:rPr lang="en-US" sz="2400" i="1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     </a:t>
            </a:r>
            <a:r>
              <a:rPr lang="en-US" sz="1800" i="1" smtClean="0"/>
              <a:t>E.g., a miniature bridge for a real bridge to be built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  <a:p>
            <a:pPr lvl="1" eaLnBrk="1" hangingPunct="1">
              <a:lnSpc>
                <a:spcPct val="80000"/>
              </a:lnSpc>
            </a:pPr>
            <a:r>
              <a:rPr lang="en-US" sz="1600" i="1" smtClean="0">
                <a:solidFill>
                  <a:srgbClr val="FF0000"/>
                </a:solidFill>
              </a:rPr>
              <a:t>Well...sort of….but not quite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model is </a:t>
            </a:r>
            <a:r>
              <a:rPr lang="en-US" sz="2000" i="1" smtClean="0"/>
              <a:t>our</a:t>
            </a:r>
            <a:r>
              <a:rPr lang="en-US" sz="2000" smtClean="0"/>
              <a:t> simplification of </a:t>
            </a:r>
            <a:r>
              <a:rPr lang="en-US" sz="2000" i="1" smtClean="0"/>
              <a:t>our perception</a:t>
            </a:r>
            <a:r>
              <a:rPr lang="en-US" sz="2000" smtClean="0"/>
              <a:t> of reality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(that is, if it exists, otherwise it could be a mere illusion).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communication is not about reality but about your/my/his/her perception of reality =&gt; validation and verification hard but needed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model is an </a:t>
            </a:r>
            <a:r>
              <a:rPr lang="en-US" sz="2400" i="1" smtClean="0"/>
              <a:t>abstraction</a:t>
            </a:r>
            <a:r>
              <a:rPr lang="en-US" sz="1200" i="1" smtClean="0"/>
              <a:t> </a:t>
            </a:r>
            <a:r>
              <a:rPr lang="en-US" sz="2400" smtClean="0"/>
              <a:t>of something for the purpose of </a:t>
            </a:r>
            <a:r>
              <a:rPr lang="en-US" sz="2400" i="1" smtClean="0"/>
              <a:t>understanding</a:t>
            </a:r>
            <a:r>
              <a:rPr lang="en-US" sz="2400" smtClean="0"/>
              <a:t>, be it the problem or a solution.</a:t>
            </a:r>
            <a:endParaRPr lang="en-US" sz="1800" b="1" i="1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81000" y="5410200"/>
            <a:ext cx="87630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sz="1600">
                <a:latin typeface="Arial" charset="0"/>
              </a:rPr>
              <a:t>To understand </a:t>
            </a:r>
            <a:r>
              <a:rPr lang="en-US" sz="1600" i="1">
                <a:latin typeface="Arial" charset="0"/>
              </a:rPr>
              <a:t>why</a:t>
            </a:r>
            <a:r>
              <a:rPr lang="en-US" sz="1600">
                <a:latin typeface="Arial" charset="0"/>
              </a:rPr>
              <a:t> a software system is needed, </a:t>
            </a:r>
            <a:r>
              <a:rPr lang="en-US" sz="1600" i="1">
                <a:latin typeface="Arial" charset="0"/>
              </a:rPr>
              <a:t>what</a:t>
            </a:r>
            <a:r>
              <a:rPr lang="en-US" sz="1600">
                <a:latin typeface="Arial" charset="0"/>
              </a:rPr>
              <a:t> it should do, and </a:t>
            </a:r>
            <a:r>
              <a:rPr lang="en-US" sz="1600" i="1">
                <a:latin typeface="Arial" charset="0"/>
              </a:rPr>
              <a:t>how</a:t>
            </a:r>
            <a:r>
              <a:rPr lang="en-US" sz="1600">
                <a:latin typeface="Arial" charset="0"/>
              </a:rPr>
              <a:t> it should do it.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sz="1600">
                <a:latin typeface="Arial" charset="0"/>
              </a:rPr>
              <a:t>To communicate our understanding of why, what and how.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sz="1600">
                <a:latin typeface="Arial" charset="0"/>
              </a:rPr>
              <a:t>To detect commonalities and differences in your perception, my perception, his perception and her perception of reality.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sz="1600">
                <a:latin typeface="Arial" charset="0"/>
              </a:rPr>
              <a:t>To detect misunderstandings and miscommunications.	</a:t>
            </a:r>
            <a:r>
              <a:rPr lang="en-US" sz="1800">
                <a:latin typeface="Arial" charset="0"/>
              </a:rPr>
              <a:t>								</a:t>
            </a:r>
            <a:endParaRPr lang="en-US" sz="18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2435</Words>
  <Application>Microsoft Office PowerPoint</Application>
  <PresentationFormat>On-screen Show (4:3)</PresentationFormat>
  <Paragraphs>484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Times New Roman</vt:lpstr>
      <vt:lpstr>Wingdings</vt:lpstr>
      <vt:lpstr>Office Theme</vt:lpstr>
      <vt:lpstr>Object Oriented Analysis &amp; Design (OOAD) CSX-402</vt:lpstr>
      <vt:lpstr>PowerPoint Presentation</vt:lpstr>
      <vt:lpstr>Objectives</vt:lpstr>
      <vt:lpstr>Why Object-Oriented? </vt:lpstr>
      <vt:lpstr>Why Object-Oriented? </vt:lpstr>
      <vt:lpstr>Why Object-Oriented?  – Consider Human Growth &amp; Concept Formation</vt:lpstr>
      <vt:lpstr>Why Object-Oriented? - concepts and objects</vt:lpstr>
      <vt:lpstr>PowerPoint Presentation</vt:lpstr>
      <vt:lpstr>Why Object-Oriented -&gt;                  What is a model and why?</vt:lpstr>
      <vt:lpstr> What is Object-Orientation?  - What is Object?</vt:lpstr>
      <vt:lpstr>PowerPoint Presentation</vt:lpstr>
      <vt:lpstr>PowerPoint Presentation</vt:lpstr>
      <vt:lpstr>What is Object-Orientation? - Class</vt:lpstr>
      <vt:lpstr>PowerPoint Presentation</vt:lpstr>
      <vt:lpstr> What is Object-Oriented Application? </vt:lpstr>
      <vt:lpstr>What is OOAD?</vt:lpstr>
      <vt:lpstr>PowerPoint Presentation</vt:lpstr>
      <vt:lpstr>PowerPoint Presentation</vt:lpstr>
      <vt:lpstr>PowerPoint Presentation</vt:lpstr>
      <vt:lpstr>PowerPoint Presentation</vt:lpstr>
      <vt:lpstr>Basic Terms:  Iterative, Evolutionary, and Agile</vt:lpstr>
      <vt:lpstr>PowerPoint Presentation</vt:lpstr>
      <vt:lpstr>PowerPoint Presentation</vt:lpstr>
      <vt:lpstr>The Rush to Code</vt:lpstr>
      <vt:lpstr>The Rush to Code</vt:lpstr>
      <vt:lpstr>What is Object-Oriented Analysis and Design</vt:lpstr>
      <vt:lpstr>PowerPoint Presentation</vt:lpstr>
      <vt:lpstr>PowerPoint Presentation</vt:lpstr>
      <vt:lpstr>How to Do OOAD  – OMT as Object-Oriented Methodology</vt:lpstr>
      <vt:lpstr>PowerPoint Presentation</vt:lpstr>
      <vt:lpstr>A Unified Language + A Good Process  + A Good Goal, perhaps</vt:lpstr>
      <vt:lpstr>Introduction to OOAD - Summary</vt:lpstr>
      <vt:lpstr>PowerPoint Presentation</vt:lpstr>
      <vt:lpstr>How to Do OOAD  - OO Development Processes</vt:lpstr>
      <vt:lpstr>How to Do OOAD  – One Good Way: Use (OO) Design Patterns </vt:lpstr>
      <vt:lpstr>Why Object-Oriented - Who’s Behind Object-Orientation w. Diff. Concerns</vt:lpstr>
      <vt:lpstr>Why Object-Oriented  – A New Paradigm with Evolving Object Orientation</vt:lpstr>
      <vt:lpstr>Introduction to OOAD - Points to Ponder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ANKIT GOYAL</cp:lastModifiedBy>
  <cp:revision>27</cp:revision>
  <dcterms:created xsi:type="dcterms:W3CDTF">2020-08-24T03:55:23Z</dcterms:created>
  <dcterms:modified xsi:type="dcterms:W3CDTF">2020-11-28T15:13:25Z</dcterms:modified>
</cp:coreProperties>
</file>