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55" r:id="rId3"/>
    <p:sldId id="356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57" r:id="rId25"/>
    <p:sldId id="358" r:id="rId26"/>
    <p:sldId id="360" r:id="rId27"/>
    <p:sldId id="361" r:id="rId28"/>
    <p:sldId id="279" r:id="rId29"/>
    <p:sldId id="280" r:id="rId30"/>
    <p:sldId id="281" r:id="rId31"/>
    <p:sldId id="282" r:id="rId32"/>
    <p:sldId id="362" r:id="rId33"/>
    <p:sldId id="283" r:id="rId34"/>
    <p:sldId id="284" r:id="rId35"/>
    <p:sldId id="285" r:id="rId36"/>
    <p:sldId id="286" r:id="rId37"/>
    <p:sldId id="287" r:id="rId38"/>
    <p:sldId id="288" r:id="rId39"/>
    <p:sldId id="363" r:id="rId40"/>
    <p:sldId id="364" r:id="rId41"/>
    <p:sldId id="365" r:id="rId42"/>
    <p:sldId id="366" r:id="rId4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24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8800" y="246382"/>
            <a:ext cx="11074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3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FC125"/>
                </a:solidFill>
                <a:latin typeface="Verdana"/>
                <a:cs typeface="Verdana"/>
              </a:defRPr>
            </a:lvl1pPr>
          </a:lstStyle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dirty="0"/>
              <a:t>UML</a:t>
            </a:r>
            <a:r>
              <a:rPr spc="-6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8FC1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F3F3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FC125"/>
                </a:solidFill>
                <a:latin typeface="Verdana"/>
                <a:cs typeface="Verdana"/>
              </a:defRPr>
            </a:lvl1pPr>
          </a:lstStyle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dirty="0"/>
              <a:t>UML</a:t>
            </a:r>
            <a:r>
              <a:rPr spc="-6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8FC1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FC125"/>
                </a:solidFill>
                <a:latin typeface="Verdana"/>
                <a:cs typeface="Verdana"/>
              </a:defRPr>
            </a:lvl1pPr>
          </a:lstStyle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dirty="0"/>
              <a:t>UML</a:t>
            </a:r>
            <a:r>
              <a:rPr spc="-6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331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3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420" y="3681730"/>
            <a:ext cx="4765040" cy="3176270"/>
          </a:xfrm>
          <a:custGeom>
            <a:avLst/>
            <a:gdLst/>
            <a:ahLst/>
            <a:cxnLst/>
            <a:rect l="l" t="t" r="r" b="b"/>
            <a:pathLst>
              <a:path w="4765040" h="3176270">
                <a:moveTo>
                  <a:pt x="4765039" y="0"/>
                </a:moveTo>
                <a:lnTo>
                  <a:pt x="0" y="3176270"/>
                </a:lnTo>
              </a:path>
            </a:pathLst>
          </a:custGeom>
          <a:ln w="934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60" y="0"/>
                </a:moveTo>
                <a:lnTo>
                  <a:pt x="2042430" y="0"/>
                </a:lnTo>
                <a:lnTo>
                  <a:pt x="0" y="6858000"/>
                </a:lnTo>
                <a:lnTo>
                  <a:pt x="3007360" y="6858000"/>
                </a:lnTo>
                <a:lnTo>
                  <a:pt x="3007360" y="0"/>
                </a:lnTo>
                <a:close/>
              </a:path>
            </a:pathLst>
          </a:custGeom>
          <a:solidFill>
            <a:srgbClr val="8FC125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381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8186" y="0"/>
                </a:moveTo>
                <a:lnTo>
                  <a:pt x="0" y="0"/>
                </a:lnTo>
                <a:lnTo>
                  <a:pt x="1208966" y="6858000"/>
                </a:lnTo>
                <a:lnTo>
                  <a:pt x="2588186" y="6858000"/>
                </a:lnTo>
                <a:lnTo>
                  <a:pt x="2588186" y="0"/>
                </a:lnTo>
                <a:close/>
              </a:path>
            </a:pathLst>
          </a:custGeom>
          <a:solidFill>
            <a:srgbClr val="8FC1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3182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820" y="0"/>
                </a:moveTo>
                <a:lnTo>
                  <a:pt x="0" y="3810000"/>
                </a:lnTo>
                <a:lnTo>
                  <a:pt x="3258820" y="3810000"/>
                </a:lnTo>
                <a:lnTo>
                  <a:pt x="3258820" y="0"/>
                </a:lnTo>
                <a:close/>
              </a:path>
            </a:pathLst>
          </a:custGeom>
          <a:solidFill>
            <a:srgbClr val="539F20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243" y="0"/>
            <a:ext cx="2852420" cy="6858000"/>
          </a:xfrm>
          <a:custGeom>
            <a:avLst/>
            <a:gdLst/>
            <a:ahLst/>
            <a:cxnLst/>
            <a:rect l="l" t="t" r="r" b="b"/>
            <a:pathLst>
              <a:path w="2852420" h="6858000">
                <a:moveTo>
                  <a:pt x="2852217" y="0"/>
                </a:moveTo>
                <a:lnTo>
                  <a:pt x="0" y="0"/>
                </a:lnTo>
                <a:lnTo>
                  <a:pt x="2468677" y="6858000"/>
                </a:lnTo>
                <a:lnTo>
                  <a:pt x="2852217" y="6858000"/>
                </a:lnTo>
                <a:lnTo>
                  <a:pt x="2852217" y="0"/>
                </a:lnTo>
                <a:close/>
              </a:path>
            </a:pathLst>
          </a:custGeom>
          <a:solidFill>
            <a:srgbClr val="3E7718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7871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320" y="0"/>
                </a:moveTo>
                <a:lnTo>
                  <a:pt x="1018678" y="0"/>
                </a:lnTo>
                <a:lnTo>
                  <a:pt x="0" y="6858000"/>
                </a:lnTo>
                <a:lnTo>
                  <a:pt x="1290320" y="6858000"/>
                </a:lnTo>
                <a:lnTo>
                  <a:pt x="1290320" y="0"/>
                </a:lnTo>
                <a:close/>
              </a:path>
            </a:pathLst>
          </a:custGeom>
          <a:solidFill>
            <a:srgbClr val="BFE373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1012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49" y="0"/>
                </a:moveTo>
                <a:lnTo>
                  <a:pt x="0" y="0"/>
                </a:lnTo>
                <a:lnTo>
                  <a:pt x="1107479" y="6858000"/>
                </a:lnTo>
                <a:lnTo>
                  <a:pt x="1248449" y="6858000"/>
                </a:lnTo>
                <a:lnTo>
                  <a:pt x="1248449" y="0"/>
                </a:lnTo>
                <a:close/>
              </a:path>
            </a:pathLst>
          </a:custGeom>
          <a:solidFill>
            <a:srgbClr val="8FC12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0823" y="3589023"/>
            <a:ext cx="1818639" cy="3268979"/>
          </a:xfrm>
          <a:custGeom>
            <a:avLst/>
            <a:gdLst/>
            <a:ahLst/>
            <a:cxnLst/>
            <a:rect l="l" t="t" r="r" b="b"/>
            <a:pathLst>
              <a:path w="1818640" h="3268979">
                <a:moveTo>
                  <a:pt x="1818639" y="0"/>
                </a:moveTo>
                <a:lnTo>
                  <a:pt x="0" y="3268979"/>
                </a:lnTo>
                <a:lnTo>
                  <a:pt x="1818639" y="3268979"/>
                </a:lnTo>
                <a:lnTo>
                  <a:pt x="1818639" y="0"/>
                </a:lnTo>
                <a:close/>
              </a:path>
            </a:pathLst>
          </a:custGeom>
          <a:solidFill>
            <a:srgbClr val="8FC1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8FC1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FC125"/>
                </a:solidFill>
                <a:latin typeface="Verdana"/>
                <a:cs typeface="Verdana"/>
              </a:defRPr>
            </a:lvl1pPr>
          </a:lstStyle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dirty="0"/>
              <a:t>UML</a:t>
            </a:r>
            <a:r>
              <a:rPr spc="-6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FC125"/>
                </a:solidFill>
                <a:latin typeface="Verdana"/>
                <a:cs typeface="Verdana"/>
              </a:defRPr>
            </a:lvl1pPr>
          </a:lstStyle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dirty="0"/>
              <a:t>UML</a:t>
            </a:r>
            <a:r>
              <a:rPr spc="-6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331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3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420" y="3681730"/>
            <a:ext cx="4765040" cy="3176270"/>
          </a:xfrm>
          <a:custGeom>
            <a:avLst/>
            <a:gdLst/>
            <a:ahLst/>
            <a:cxnLst/>
            <a:rect l="l" t="t" r="r" b="b"/>
            <a:pathLst>
              <a:path w="4765040" h="3176270">
                <a:moveTo>
                  <a:pt x="4765039" y="0"/>
                </a:moveTo>
                <a:lnTo>
                  <a:pt x="0" y="3176270"/>
                </a:lnTo>
              </a:path>
            </a:pathLst>
          </a:custGeom>
          <a:ln w="934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60" y="0"/>
                </a:moveTo>
                <a:lnTo>
                  <a:pt x="2042430" y="0"/>
                </a:lnTo>
                <a:lnTo>
                  <a:pt x="0" y="6858000"/>
                </a:lnTo>
                <a:lnTo>
                  <a:pt x="3007360" y="6858000"/>
                </a:lnTo>
                <a:lnTo>
                  <a:pt x="3007360" y="0"/>
                </a:lnTo>
                <a:close/>
              </a:path>
            </a:pathLst>
          </a:custGeom>
          <a:solidFill>
            <a:srgbClr val="8FC125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381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8186" y="0"/>
                </a:moveTo>
                <a:lnTo>
                  <a:pt x="0" y="0"/>
                </a:lnTo>
                <a:lnTo>
                  <a:pt x="1208966" y="6858000"/>
                </a:lnTo>
                <a:lnTo>
                  <a:pt x="2588186" y="6858000"/>
                </a:lnTo>
                <a:lnTo>
                  <a:pt x="2588186" y="0"/>
                </a:lnTo>
                <a:close/>
              </a:path>
            </a:pathLst>
          </a:custGeom>
          <a:solidFill>
            <a:srgbClr val="8FC1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3182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820" y="0"/>
                </a:moveTo>
                <a:lnTo>
                  <a:pt x="0" y="3810000"/>
                </a:lnTo>
                <a:lnTo>
                  <a:pt x="3258820" y="3810000"/>
                </a:lnTo>
                <a:lnTo>
                  <a:pt x="3258820" y="0"/>
                </a:lnTo>
                <a:close/>
              </a:path>
            </a:pathLst>
          </a:custGeom>
          <a:solidFill>
            <a:srgbClr val="539F20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243" y="0"/>
            <a:ext cx="2852420" cy="6858000"/>
          </a:xfrm>
          <a:custGeom>
            <a:avLst/>
            <a:gdLst/>
            <a:ahLst/>
            <a:cxnLst/>
            <a:rect l="l" t="t" r="r" b="b"/>
            <a:pathLst>
              <a:path w="2852420" h="6858000">
                <a:moveTo>
                  <a:pt x="2852217" y="0"/>
                </a:moveTo>
                <a:lnTo>
                  <a:pt x="0" y="0"/>
                </a:lnTo>
                <a:lnTo>
                  <a:pt x="2468677" y="6858000"/>
                </a:lnTo>
                <a:lnTo>
                  <a:pt x="2852217" y="6858000"/>
                </a:lnTo>
                <a:lnTo>
                  <a:pt x="2852217" y="0"/>
                </a:lnTo>
                <a:close/>
              </a:path>
            </a:pathLst>
          </a:custGeom>
          <a:solidFill>
            <a:srgbClr val="3E7718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7871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320" y="0"/>
                </a:moveTo>
                <a:lnTo>
                  <a:pt x="1018678" y="0"/>
                </a:lnTo>
                <a:lnTo>
                  <a:pt x="0" y="6858000"/>
                </a:lnTo>
                <a:lnTo>
                  <a:pt x="1290320" y="6858000"/>
                </a:lnTo>
                <a:lnTo>
                  <a:pt x="1290320" y="0"/>
                </a:lnTo>
                <a:close/>
              </a:path>
            </a:pathLst>
          </a:custGeom>
          <a:solidFill>
            <a:srgbClr val="BFE373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1012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49" y="0"/>
                </a:moveTo>
                <a:lnTo>
                  <a:pt x="0" y="0"/>
                </a:lnTo>
                <a:lnTo>
                  <a:pt x="1107479" y="6858000"/>
                </a:lnTo>
                <a:lnTo>
                  <a:pt x="1248449" y="6858000"/>
                </a:lnTo>
                <a:lnTo>
                  <a:pt x="1248449" y="0"/>
                </a:lnTo>
                <a:close/>
              </a:path>
            </a:pathLst>
          </a:custGeom>
          <a:solidFill>
            <a:srgbClr val="8FC12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0823" y="3589023"/>
            <a:ext cx="1818639" cy="3268979"/>
          </a:xfrm>
          <a:custGeom>
            <a:avLst/>
            <a:gdLst/>
            <a:ahLst/>
            <a:cxnLst/>
            <a:rect l="l" t="t" r="r" b="b"/>
            <a:pathLst>
              <a:path w="1818640" h="3268979">
                <a:moveTo>
                  <a:pt x="1818639" y="0"/>
                </a:moveTo>
                <a:lnTo>
                  <a:pt x="0" y="3268979"/>
                </a:lnTo>
                <a:lnTo>
                  <a:pt x="1818639" y="3268979"/>
                </a:lnTo>
                <a:lnTo>
                  <a:pt x="1818639" y="0"/>
                </a:lnTo>
                <a:close/>
              </a:path>
            </a:pathLst>
          </a:custGeom>
          <a:solidFill>
            <a:srgbClr val="8FC1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" y="4013200"/>
            <a:ext cx="449580" cy="2844800"/>
          </a:xfrm>
          <a:custGeom>
            <a:avLst/>
            <a:gdLst/>
            <a:ahLst/>
            <a:cxnLst/>
            <a:rect l="l" t="t" r="r" b="b"/>
            <a:pathLst>
              <a:path w="449580" h="2844800">
                <a:moveTo>
                  <a:pt x="0" y="0"/>
                </a:moveTo>
                <a:lnTo>
                  <a:pt x="0" y="2844800"/>
                </a:lnTo>
                <a:lnTo>
                  <a:pt x="449580" y="2844800"/>
                </a:lnTo>
                <a:lnTo>
                  <a:pt x="0" y="0"/>
                </a:lnTo>
                <a:close/>
              </a:path>
            </a:pathLst>
          </a:custGeom>
          <a:solidFill>
            <a:srgbClr val="8FC12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011" y="3169920"/>
            <a:ext cx="618998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8FC1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3107" y="3293111"/>
            <a:ext cx="1076578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F3F3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3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3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42682" y="6142379"/>
            <a:ext cx="4794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FC125"/>
                </a:solidFill>
                <a:latin typeface="Verdana"/>
                <a:cs typeface="Verdana"/>
              </a:defRPr>
            </a:lvl1pPr>
          </a:lstStyle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dirty="0"/>
              <a:t>UML</a:t>
            </a:r>
            <a:r>
              <a:rPr spc="-6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" y="4013200"/>
            <a:ext cx="449580" cy="2844800"/>
          </a:xfrm>
          <a:custGeom>
            <a:avLst/>
            <a:gdLst/>
            <a:ahLst/>
            <a:cxnLst/>
            <a:rect l="l" t="t" r="r" b="b"/>
            <a:pathLst>
              <a:path w="449580" h="2844800">
                <a:moveTo>
                  <a:pt x="0" y="0"/>
                </a:moveTo>
                <a:lnTo>
                  <a:pt x="0" y="2844800"/>
                </a:lnTo>
                <a:lnTo>
                  <a:pt x="449580" y="2844800"/>
                </a:lnTo>
                <a:lnTo>
                  <a:pt x="0" y="0"/>
                </a:lnTo>
                <a:close/>
              </a:path>
            </a:pathLst>
          </a:custGeom>
          <a:solidFill>
            <a:srgbClr val="8FC12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2482" y="2639060"/>
            <a:ext cx="9114791" cy="1005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4079" marR="5080" indent="-3421379">
              <a:lnSpc>
                <a:spcPct val="150000"/>
              </a:lnSpc>
              <a:spcBef>
                <a:spcPts val="100"/>
              </a:spcBef>
            </a:pPr>
            <a:r>
              <a:rPr sz="4300" spc="-10" dirty="0"/>
              <a:t>Object Oriented </a:t>
            </a:r>
            <a:r>
              <a:rPr lang="en-IN" sz="4300" spc="-5" dirty="0" smtClean="0"/>
              <a:t>Analysis </a:t>
            </a:r>
            <a:r>
              <a:rPr sz="4300" spc="-5" dirty="0" smtClean="0"/>
              <a:t>and </a:t>
            </a:r>
            <a:r>
              <a:rPr sz="4300" spc="-10"/>
              <a:t>Design  </a:t>
            </a:r>
            <a:endParaRPr sz="43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742682" y="6142377"/>
            <a:ext cx="479425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dirty="0"/>
              <a:t>UML</a:t>
            </a:r>
            <a:r>
              <a:rPr spc="-60" dirty="0"/>
              <a:t> </a:t>
            </a: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19748" y="3"/>
            <a:ext cx="4774565" cy="6867525"/>
            <a:chOff x="7419747" y="0"/>
            <a:chExt cx="4774565" cy="6867525"/>
          </a:xfrm>
        </p:grpSpPr>
        <p:sp>
          <p:nvSpPr>
            <p:cNvPr id="3" name="object 3"/>
            <p:cNvSpPr/>
            <p:nvPr/>
          </p:nvSpPr>
          <p:spPr>
            <a:xfrm>
              <a:off x="9371330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3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4420" y="3681730"/>
              <a:ext cx="4765040" cy="3176270"/>
            </a:xfrm>
            <a:custGeom>
              <a:avLst/>
              <a:gdLst/>
              <a:ahLst/>
              <a:cxnLst/>
              <a:rect l="l" t="t" r="r" b="b"/>
              <a:pathLst>
                <a:path w="4765040" h="3176270">
                  <a:moveTo>
                    <a:pt x="4765039" y="0"/>
                  </a:moveTo>
                  <a:lnTo>
                    <a:pt x="0" y="3176270"/>
                  </a:lnTo>
                </a:path>
              </a:pathLst>
            </a:custGeom>
            <a:ln w="934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7360" y="0"/>
                  </a:moveTo>
                  <a:lnTo>
                    <a:pt x="2042430" y="0"/>
                  </a:lnTo>
                  <a:lnTo>
                    <a:pt x="0" y="6858000"/>
                  </a:lnTo>
                  <a:lnTo>
                    <a:pt x="3007360" y="6858000"/>
                  </a:lnTo>
                  <a:lnTo>
                    <a:pt x="3007360" y="0"/>
                  </a:lnTo>
                  <a:close/>
                </a:path>
              </a:pathLst>
            </a:custGeom>
            <a:solidFill>
              <a:srgbClr val="8FC125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3813" y="0"/>
              <a:ext cx="2588260" cy="6858000"/>
            </a:xfrm>
            <a:custGeom>
              <a:avLst/>
              <a:gdLst/>
              <a:ahLst/>
              <a:cxnLst/>
              <a:rect l="l" t="t" r="r" b="b"/>
              <a:pathLst>
                <a:path w="2588259" h="6858000">
                  <a:moveTo>
                    <a:pt x="2588186" y="0"/>
                  </a:moveTo>
                  <a:lnTo>
                    <a:pt x="0" y="0"/>
                  </a:lnTo>
                  <a:lnTo>
                    <a:pt x="1208966" y="6858000"/>
                  </a:lnTo>
                  <a:lnTo>
                    <a:pt x="2588186" y="6858000"/>
                  </a:lnTo>
                  <a:lnTo>
                    <a:pt x="2588186" y="0"/>
                  </a:lnTo>
                  <a:close/>
                </a:path>
              </a:pathLst>
            </a:custGeom>
            <a:solidFill>
              <a:srgbClr val="8FC1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3180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820" y="0"/>
                  </a:moveTo>
                  <a:lnTo>
                    <a:pt x="0" y="3810000"/>
                  </a:lnTo>
                  <a:lnTo>
                    <a:pt x="3258820" y="3810000"/>
                  </a:lnTo>
                  <a:lnTo>
                    <a:pt x="3258820" y="0"/>
                  </a:lnTo>
                  <a:close/>
                </a:path>
              </a:pathLst>
            </a:custGeom>
            <a:solidFill>
              <a:srgbClr val="539F20">
                <a:alpha val="7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243" y="0"/>
              <a:ext cx="2852420" cy="6858000"/>
            </a:xfrm>
            <a:custGeom>
              <a:avLst/>
              <a:gdLst/>
              <a:ahLst/>
              <a:cxnLst/>
              <a:rect l="l" t="t" r="r" b="b"/>
              <a:pathLst>
                <a:path w="2852420" h="6858000">
                  <a:moveTo>
                    <a:pt x="2852217" y="0"/>
                  </a:moveTo>
                  <a:lnTo>
                    <a:pt x="0" y="0"/>
                  </a:lnTo>
                  <a:lnTo>
                    <a:pt x="2468677" y="6858000"/>
                  </a:lnTo>
                  <a:lnTo>
                    <a:pt x="2852217" y="6858000"/>
                  </a:lnTo>
                  <a:lnTo>
                    <a:pt x="2852217" y="0"/>
                  </a:lnTo>
                  <a:close/>
                </a:path>
              </a:pathLst>
            </a:custGeom>
            <a:solidFill>
              <a:srgbClr val="3E7718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7870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320" y="0"/>
                  </a:moveTo>
                  <a:lnTo>
                    <a:pt x="1018678" y="0"/>
                  </a:lnTo>
                  <a:lnTo>
                    <a:pt x="0" y="6858000"/>
                  </a:lnTo>
                  <a:lnTo>
                    <a:pt x="1290320" y="6858000"/>
                  </a:lnTo>
                  <a:lnTo>
                    <a:pt x="1290320" y="0"/>
                  </a:lnTo>
                  <a:close/>
                </a:path>
              </a:pathLst>
            </a:custGeom>
            <a:solidFill>
              <a:srgbClr val="BFE373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1010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449" y="0"/>
                  </a:moveTo>
                  <a:lnTo>
                    <a:pt x="0" y="0"/>
                  </a:lnTo>
                  <a:lnTo>
                    <a:pt x="1107479" y="6858000"/>
                  </a:lnTo>
                  <a:lnTo>
                    <a:pt x="1248449" y="6858000"/>
                  </a:lnTo>
                  <a:lnTo>
                    <a:pt x="1248449" y="0"/>
                  </a:lnTo>
                  <a:close/>
                </a:path>
              </a:pathLst>
            </a:custGeom>
            <a:solidFill>
              <a:srgbClr val="8FC125">
                <a:alpha val="6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0820" y="3589019"/>
              <a:ext cx="1818639" cy="3268979"/>
            </a:xfrm>
            <a:custGeom>
              <a:avLst/>
              <a:gdLst/>
              <a:ahLst/>
              <a:cxnLst/>
              <a:rect l="l" t="t" r="r" b="b"/>
              <a:pathLst>
                <a:path w="1818640" h="3268979">
                  <a:moveTo>
                    <a:pt x="1818639" y="0"/>
                  </a:moveTo>
                  <a:lnTo>
                    <a:pt x="0" y="3268979"/>
                  </a:lnTo>
                  <a:lnTo>
                    <a:pt x="1818639" y="3268979"/>
                  </a:lnTo>
                  <a:lnTo>
                    <a:pt x="1818639" y="0"/>
                  </a:lnTo>
                  <a:close/>
                </a:path>
              </a:pathLst>
            </a:custGeom>
            <a:solidFill>
              <a:srgbClr val="8FC1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-1271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3279" y="0"/>
                </a:moveTo>
                <a:lnTo>
                  <a:pt x="0" y="0"/>
                </a:lnTo>
                <a:lnTo>
                  <a:pt x="0" y="5666740"/>
                </a:lnTo>
                <a:lnTo>
                  <a:pt x="843279" y="0"/>
                </a:lnTo>
                <a:close/>
              </a:path>
            </a:pathLst>
          </a:custGeom>
          <a:solidFill>
            <a:srgbClr val="8FC12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83922" y="322580"/>
            <a:ext cx="691070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Introduction to class</a:t>
            </a:r>
            <a:r>
              <a:rPr sz="4000" spc="-100" dirty="0"/>
              <a:t> </a:t>
            </a:r>
            <a:r>
              <a:rPr sz="4000" spc="-5" dirty="0"/>
              <a:t>modeling</a:t>
            </a:r>
            <a:endParaRPr sz="40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8742682" y="6142377"/>
            <a:ext cx="479425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UML</a:t>
            </a:r>
            <a:r>
              <a:rPr spc="-50" dirty="0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>
                <a:solidFill>
                  <a:srgbClr val="000000"/>
                </a:solidFill>
              </a:rPr>
              <a:t>10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6260" y="1546859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9161" y="1385573"/>
            <a:ext cx="9178291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0330" algn="just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 class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model captures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static structure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of a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system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by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characterizing the  objects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in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the system, the relationships between the objects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and the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attributes  and operations for each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class of</a:t>
            </a:r>
            <a:r>
              <a:rPr sz="2000" spc="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objects.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6260" y="3045459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9161" y="2884170"/>
            <a:ext cx="91751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Class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model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provides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graphical representation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of a system and are used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for 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communicating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with customers.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22" y="191770"/>
            <a:ext cx="5260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Class </a:t>
            </a:r>
            <a:r>
              <a:rPr sz="3600" spc="-5" dirty="0"/>
              <a:t>and Object</a:t>
            </a:r>
            <a:r>
              <a:rPr sz="3600" spc="-85" dirty="0"/>
              <a:t> </a:t>
            </a:r>
            <a:r>
              <a:rPr sz="3600" spc="-5" dirty="0"/>
              <a:t>Concept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47649" y="961393"/>
            <a:ext cx="10544811" cy="571438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100"/>
              </a:spcBef>
            </a:pP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Classes</a:t>
            </a:r>
            <a:endParaRPr sz="1800" dirty="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000"/>
              </a:spcBef>
            </a:pPr>
            <a:r>
              <a:rPr sz="2175" spc="-30" baseline="1149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1800" spc="-20" dirty="0">
                <a:solidFill>
                  <a:srgbClr val="3F3F3F"/>
                </a:solidFill>
                <a:latin typeface="Trebuchet MS"/>
                <a:cs typeface="Trebuchet MS"/>
              </a:rPr>
              <a:t>Class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group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objects having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same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attributes and operations, relationships and</a:t>
            </a:r>
            <a:r>
              <a:rPr sz="1800" spc="8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semantics.</a:t>
            </a:r>
            <a:endParaRPr sz="1800" dirty="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000"/>
              </a:spcBef>
            </a:pPr>
            <a:r>
              <a:rPr sz="2175" spc="-44" baseline="1149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1800" spc="-30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classes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appear as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common nouns 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or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noun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phrases.</a:t>
            </a:r>
            <a:endParaRPr sz="1800" dirty="0">
              <a:latin typeface="Trebuchet MS"/>
              <a:cs typeface="Trebuchet MS"/>
            </a:endParaRPr>
          </a:p>
          <a:p>
            <a:pPr marL="177800" marR="68580">
              <a:lnSpc>
                <a:spcPct val="100000"/>
              </a:lnSpc>
              <a:spcBef>
                <a:spcPts val="990"/>
              </a:spcBef>
            </a:pPr>
            <a:r>
              <a:rPr sz="2175" spc="-30" baseline="1149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1800" spc="-20" dirty="0">
                <a:solidFill>
                  <a:srgbClr val="3F3F3F"/>
                </a:solidFill>
                <a:latin typeface="Trebuchet MS"/>
                <a:cs typeface="Trebuchet MS"/>
              </a:rPr>
              <a:t>Objects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in a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class share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common semantic purpose.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For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Example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both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dog and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cat have the  properties like tail and legs and they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belong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to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same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class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Animal.</a:t>
            </a:r>
            <a:endParaRPr sz="1800" dirty="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000"/>
              </a:spcBef>
            </a:pPr>
            <a:r>
              <a:rPr sz="2175" spc="-22" baseline="1149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Grouping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 objects into corresponding classes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make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design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Abstract.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 dirty="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720"/>
              </a:spcBef>
            </a:pP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Objects</a:t>
            </a:r>
            <a:endParaRPr sz="1800" dirty="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000"/>
              </a:spcBef>
            </a:pPr>
            <a:r>
              <a:rPr sz="2175" spc="-44" baseline="1149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1800" spc="-30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main purpose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class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model is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to describe</a:t>
            </a:r>
            <a:r>
              <a:rPr sz="1800" spc="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objects.</a:t>
            </a:r>
            <a:endParaRPr sz="1800" dirty="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990"/>
              </a:spcBef>
            </a:pPr>
            <a:r>
              <a:rPr sz="2175" spc="-30" baseline="1149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1800" spc="-20" dirty="0">
                <a:solidFill>
                  <a:srgbClr val="3F3F3F"/>
                </a:solidFill>
                <a:latin typeface="Trebuchet MS"/>
                <a:cs typeface="Trebuchet MS"/>
              </a:rPr>
              <a:t>Object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an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instance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 a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 class.</a:t>
            </a:r>
            <a:endParaRPr sz="1800" dirty="0">
              <a:latin typeface="Trebuchet MS"/>
              <a:cs typeface="Trebuchet MS"/>
            </a:endParaRPr>
          </a:p>
          <a:p>
            <a:pPr marL="177800" marR="68580">
              <a:lnSpc>
                <a:spcPct val="100000"/>
              </a:lnSpc>
              <a:spcBef>
                <a:spcPts val="1000"/>
              </a:spcBef>
              <a:tabLst>
                <a:tab pos="914400" algn="l"/>
                <a:tab pos="1854200" algn="l"/>
                <a:tab pos="2397125" algn="l"/>
                <a:tab pos="2834640" algn="l"/>
                <a:tab pos="4147185" algn="l"/>
                <a:tab pos="5193665" algn="l"/>
                <a:tab pos="5778500" algn="l"/>
                <a:tab pos="6540500" algn="l"/>
                <a:tab pos="7585709" algn="l"/>
                <a:tab pos="7982584" algn="l"/>
                <a:tab pos="9185910" algn="l"/>
                <a:tab pos="9982835" algn="l"/>
              </a:tabLst>
            </a:pPr>
            <a:r>
              <a:rPr sz="2175" spc="-172" baseline="1149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1800" spc="-114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e	</a:t>
            </a:r>
            <a:r>
              <a:rPr sz="1800" spc="1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b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j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ct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s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an	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b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e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on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ep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tu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al	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nt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,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re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al	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w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l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d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ti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s,	</a:t>
            </a:r>
            <a:r>
              <a:rPr sz="1800" spc="1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r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p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rt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t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s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fr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om 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implementation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point of</a:t>
            </a:r>
            <a:r>
              <a:rPr sz="1800" spc="-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view.</a:t>
            </a:r>
            <a:endParaRPr sz="1800" dirty="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000"/>
              </a:spcBef>
            </a:pPr>
            <a:r>
              <a:rPr sz="2175" spc="-44" baseline="11494" dirty="0" smtClean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1800" spc="-5" dirty="0" smtClean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choice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objects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is done by</a:t>
            </a:r>
            <a:r>
              <a:rPr sz="1800" spc="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judgements.</a:t>
            </a:r>
            <a:endParaRPr sz="1800" dirty="0">
              <a:latin typeface="Trebuchet MS"/>
              <a:cs typeface="Trebuchet MS"/>
            </a:endParaRPr>
          </a:p>
          <a:p>
            <a:pPr marL="177800" marR="69215">
              <a:lnSpc>
                <a:spcPct val="100000"/>
              </a:lnSpc>
              <a:spcBef>
                <a:spcPts val="1000"/>
              </a:spcBef>
            </a:pPr>
            <a:r>
              <a:rPr sz="2175" spc="-44" baseline="1149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1800" spc="-30" dirty="0">
                <a:solidFill>
                  <a:srgbClr val="3F3F3F"/>
                </a:solidFill>
                <a:latin typeface="Trebuchet MS"/>
                <a:cs typeface="Trebuchet MS"/>
              </a:rPr>
              <a:t>For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Example: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If a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student is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class then </a:t>
            </a:r>
            <a:r>
              <a:rPr lang="en-IN" sz="1800" spc="-5" dirty="0" err="1" smtClean="0">
                <a:solidFill>
                  <a:srgbClr val="3F3F3F"/>
                </a:solidFill>
                <a:latin typeface="Trebuchet MS"/>
                <a:cs typeface="Trebuchet MS"/>
              </a:rPr>
              <a:t>x,y,z</a:t>
            </a:r>
            <a:r>
              <a:rPr sz="1800" spc="-5" dirty="0" smtClean="0">
                <a:solidFill>
                  <a:srgbClr val="3F3F3F"/>
                </a:solidFill>
                <a:latin typeface="Trebuchet MS"/>
                <a:cs typeface="Trebuchet MS"/>
              </a:rPr>
              <a:t>are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1800" spc="-345" dirty="0">
                <a:solidFill>
                  <a:srgbClr val="3F3F3F"/>
                </a:solidFill>
                <a:latin typeface="Trebuchet MS"/>
                <a:cs typeface="Trebuchet MS"/>
              </a:rPr>
              <a:t>ob</a:t>
            </a:r>
            <a:r>
              <a:rPr sz="1350" spc="-517" baseline="9259" dirty="0">
                <a:solidFill>
                  <a:srgbClr val="8FC125"/>
                </a:solidFill>
                <a:latin typeface="Verdana"/>
                <a:cs typeface="Verdana"/>
              </a:rPr>
              <a:t>UM</a:t>
            </a:r>
            <a:r>
              <a:rPr sz="1800" spc="-345" dirty="0">
                <a:solidFill>
                  <a:srgbClr val="3F3F3F"/>
                </a:solidFill>
                <a:latin typeface="Trebuchet MS"/>
                <a:cs typeface="Trebuchet MS"/>
              </a:rPr>
              <a:t>je</a:t>
            </a:r>
            <a:r>
              <a:rPr sz="1350" spc="-517" baseline="9259" dirty="0">
                <a:solidFill>
                  <a:srgbClr val="8FC125"/>
                </a:solidFill>
                <a:latin typeface="Verdana"/>
                <a:cs typeface="Verdana"/>
              </a:rPr>
              <a:t>L</a:t>
            </a:r>
            <a:r>
              <a:rPr sz="1350" baseline="9259" dirty="0">
                <a:solidFill>
                  <a:srgbClr val="8FC125"/>
                </a:solidFill>
                <a:latin typeface="Verdana"/>
                <a:cs typeface="Verdana"/>
              </a:rPr>
              <a:t> </a:t>
            </a:r>
            <a:r>
              <a:rPr sz="1350" spc="-300" baseline="9259" dirty="0">
                <a:solidFill>
                  <a:srgbClr val="8FC125"/>
                </a:solidFill>
                <a:latin typeface="Verdana"/>
                <a:cs typeface="Verdana"/>
              </a:rPr>
              <a:t>1</a:t>
            </a:r>
            <a:r>
              <a:rPr sz="1800" spc="-200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1350" spc="-300" baseline="9259" dirty="0">
                <a:solidFill>
                  <a:srgbClr val="8FC125"/>
                </a:solidFill>
                <a:latin typeface="Verdana"/>
                <a:cs typeface="Verdana"/>
              </a:rPr>
              <a:t>1</a:t>
            </a:r>
            <a:r>
              <a:rPr sz="1800" spc="-200" dirty="0">
                <a:solidFill>
                  <a:srgbClr val="3F3F3F"/>
                </a:solidFill>
                <a:latin typeface="Trebuchet MS"/>
                <a:cs typeface="Trebuchet MS"/>
              </a:rPr>
              <a:t>ts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 class  students. Each student has its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own name,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roll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no,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sz="1800" spc="-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address.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652" y="163829"/>
            <a:ext cx="30422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Class</a:t>
            </a:r>
            <a:r>
              <a:rPr sz="3600" spc="-80" dirty="0"/>
              <a:t> </a:t>
            </a:r>
            <a:r>
              <a:rPr sz="3600" spc="-5" dirty="0"/>
              <a:t>Diagrams</a:t>
            </a:r>
            <a:endParaRPr sz="36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8742682" y="6142377"/>
            <a:ext cx="479425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UML</a:t>
            </a:r>
            <a:r>
              <a:rPr spc="-50" dirty="0"/>
              <a:t> 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37542" y="1160779"/>
            <a:ext cx="195580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0440" y="1153160"/>
            <a:ext cx="59778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 class Model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is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represented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by two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types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diagrams:-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542" y="1690371"/>
            <a:ext cx="18719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1)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Class</a:t>
            </a:r>
            <a:r>
              <a:rPr sz="1800" b="1" spc="-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Diagrams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542" y="2237740"/>
            <a:ext cx="195580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0440" y="2091690"/>
            <a:ext cx="89706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Class diagrams provide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graphic notation for modeling classes and their relationships  thereby describing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possible</a:t>
            </a:r>
            <a:r>
              <a:rPr sz="1800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objects.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542" y="3187700"/>
            <a:ext cx="195580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0442" y="3178810"/>
            <a:ext cx="62109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Useful for abstract modeling and designing actual</a:t>
            </a:r>
            <a:r>
              <a:rPr sz="1800" spc="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programs.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542" y="3724909"/>
            <a:ext cx="195580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0439" y="3717291"/>
            <a:ext cx="38455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They are concise ,easy to understand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542" y="4254501"/>
            <a:ext cx="20586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2)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Object</a:t>
            </a:r>
            <a:r>
              <a:rPr sz="1800" b="1" spc="-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Diagrams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542" y="4801870"/>
            <a:ext cx="195580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0439" y="4792980"/>
            <a:ext cx="67081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Object diagrams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shows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individual objects and their relationship</a:t>
            </a:r>
            <a:r>
              <a:rPr sz="1800" spc="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7542" y="5340350"/>
            <a:ext cx="195580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9020" y="5331460"/>
            <a:ext cx="67652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class diagram corresponds to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an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infinite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set 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object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diagrams.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4549" y="337820"/>
            <a:ext cx="23558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Continu</a:t>
            </a:r>
            <a:r>
              <a:rPr sz="3600" dirty="0"/>
              <a:t>e</a:t>
            </a:r>
            <a:r>
              <a:rPr sz="3600" spc="-5" dirty="0"/>
              <a:t>…</a:t>
            </a:r>
            <a:r>
              <a:rPr sz="3600" dirty="0"/>
              <a:t>.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169162" y="1372872"/>
            <a:ext cx="4573271" cy="11079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rebuchet MS"/>
                <a:cs typeface="Trebuchet MS"/>
              </a:rPr>
              <a:t>#Notation used for class </a:t>
            </a:r>
            <a:r>
              <a:rPr sz="1800" b="1" u="sng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rebuchet MS"/>
                <a:cs typeface="Trebuchet MS"/>
              </a:rPr>
              <a:t>&amp; </a:t>
            </a:r>
            <a:r>
              <a:rPr sz="1800" b="1" u="sng" spc="-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rebuchet MS"/>
                <a:cs typeface="Trebuchet MS"/>
              </a:rPr>
              <a:t>object</a:t>
            </a:r>
            <a:r>
              <a:rPr sz="1800" b="1" u="sng" spc="-3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-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rebuchet MS"/>
                <a:cs typeface="Trebuchet MS"/>
              </a:rPr>
              <a:t>diagram: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1800" b="1" dirty="0">
                <a:solidFill>
                  <a:srgbClr val="3F3F3F"/>
                </a:solidFill>
                <a:latin typeface="UnDotum"/>
                <a:cs typeface="UnDotum"/>
              </a:rPr>
              <a:t></a:t>
            </a:r>
            <a:r>
              <a:rPr sz="1800" b="1" spc="-405" dirty="0">
                <a:solidFill>
                  <a:srgbClr val="3F3F3F"/>
                </a:solidFill>
                <a:latin typeface="UnDotum"/>
                <a:cs typeface="UnDotum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For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class diagram:-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9162" y="3779521"/>
            <a:ext cx="23799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UnDotum"/>
                <a:cs typeface="UnDotum"/>
              </a:rPr>
              <a:t>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For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object</a:t>
            </a:r>
            <a:r>
              <a:rPr sz="1800" spc="-6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diagram:-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4361" y="2470153"/>
            <a:ext cx="2033271" cy="461665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82880" rIns="0" bIns="0" rtlCol="0">
            <a:spAutoFit/>
          </a:bodyPr>
          <a:lstStyle/>
          <a:p>
            <a:pPr marL="571500">
              <a:lnSpc>
                <a:spcPct val="100000"/>
              </a:lnSpc>
              <a:spcBef>
                <a:spcPts val="1440"/>
              </a:spcBef>
            </a:pPr>
            <a:r>
              <a:rPr sz="1800" b="1" spc="-5" dirty="0">
                <a:latin typeface="Verdana"/>
                <a:cs typeface="Verdana"/>
              </a:rPr>
              <a:t>Person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9249" y="4366260"/>
            <a:ext cx="2345691" cy="380873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810"/>
              </a:spcBef>
            </a:pP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Smith:Person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85129" y="4376420"/>
            <a:ext cx="2345691" cy="477520"/>
          </a:xfrm>
          <a:custGeom>
            <a:avLst/>
            <a:gdLst/>
            <a:ahLst/>
            <a:cxnLst/>
            <a:rect l="l" t="t" r="r" b="b"/>
            <a:pathLst>
              <a:path w="2345690" h="477520">
                <a:moveTo>
                  <a:pt x="2345690" y="0"/>
                </a:moveTo>
                <a:lnTo>
                  <a:pt x="0" y="0"/>
                </a:lnTo>
                <a:lnTo>
                  <a:pt x="0" y="477519"/>
                </a:lnTo>
                <a:lnTo>
                  <a:pt x="2345690" y="477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85129" y="4376421"/>
            <a:ext cx="2345691" cy="379591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800"/>
              </a:spcBef>
            </a:pP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Mary:Person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742682" y="6142377"/>
            <a:ext cx="479425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UML</a:t>
            </a:r>
            <a:r>
              <a:rPr spc="-50" dirty="0"/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4551" y="337820"/>
            <a:ext cx="45643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latin typeface="Trebuchet MS"/>
                <a:cs typeface="Trebuchet MS"/>
              </a:rPr>
              <a:t>Values </a:t>
            </a:r>
            <a:r>
              <a:rPr sz="3600" b="1" spc="-5" dirty="0">
                <a:latin typeface="Trebuchet MS"/>
                <a:cs typeface="Trebuchet MS"/>
              </a:rPr>
              <a:t>and</a:t>
            </a:r>
            <a:r>
              <a:rPr sz="3600" b="1" spc="-229" dirty="0">
                <a:latin typeface="Trebuchet MS"/>
                <a:cs typeface="Trebuchet MS"/>
              </a:rPr>
              <a:t> </a:t>
            </a:r>
            <a:r>
              <a:rPr sz="3600" b="1" spc="-10" dirty="0">
                <a:latin typeface="Trebuchet MS"/>
                <a:cs typeface="Trebuchet MS"/>
              </a:rPr>
              <a:t>Attributes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8742682" y="6142377"/>
            <a:ext cx="479425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UML</a:t>
            </a:r>
            <a:r>
              <a:rPr spc="-50" dirty="0"/>
              <a:t> 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06119" y="1518919"/>
            <a:ext cx="195580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9022" y="1510030"/>
            <a:ext cx="26892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value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 piece of</a:t>
            </a:r>
            <a:r>
              <a:rPr sz="1800" spc="-19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data.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119" y="2057400"/>
            <a:ext cx="195580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9022" y="1911349"/>
            <a:ext cx="90658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An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attribute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is a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named property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 a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class that describes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value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held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by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each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object  of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class.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119" y="3006090"/>
            <a:ext cx="195580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9022" y="2998471"/>
            <a:ext cx="64585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E.g. Name,birthdate and weight are attributes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Person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class.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6241" y="3535680"/>
            <a:ext cx="52590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- </a:t>
            </a:r>
            <a:r>
              <a:rPr sz="1800" spc="-20" dirty="0">
                <a:solidFill>
                  <a:srgbClr val="3F3F3F"/>
                </a:solidFill>
                <a:latin typeface="Trebuchet MS"/>
                <a:cs typeface="Trebuchet MS"/>
              </a:rPr>
              <a:t>Color,modelyear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and weight are att. Of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Car</a:t>
            </a:r>
            <a:r>
              <a:rPr sz="1800" spc="-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class.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6119" y="4083050"/>
            <a:ext cx="195580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7601" y="4074160"/>
            <a:ext cx="464693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Each attribute name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is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unique within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800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class.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6119" y="4621529"/>
            <a:ext cx="195580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7601" y="4612641"/>
            <a:ext cx="54768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So 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Person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and Car class have attribute called weight.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4553" y="337820"/>
            <a:ext cx="70846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latin typeface="Trebuchet MS"/>
                <a:cs typeface="Trebuchet MS"/>
              </a:rPr>
              <a:t>Values </a:t>
            </a:r>
            <a:r>
              <a:rPr sz="3600" b="1" spc="-5" dirty="0">
                <a:latin typeface="Trebuchet MS"/>
                <a:cs typeface="Trebuchet MS"/>
              </a:rPr>
              <a:t>and </a:t>
            </a:r>
            <a:r>
              <a:rPr sz="3600" b="1" spc="-10" dirty="0">
                <a:latin typeface="Trebuchet MS"/>
                <a:cs typeface="Trebuchet MS"/>
              </a:rPr>
              <a:t>Attributes</a:t>
            </a:r>
            <a:r>
              <a:rPr sz="3600" b="1" spc="-220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continue….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391" y="1245871"/>
            <a:ext cx="4644391" cy="823302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b="1" u="sng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rebuchet MS"/>
                <a:cs typeface="Trebuchet MS"/>
              </a:rPr>
              <a:t>#</a:t>
            </a:r>
            <a:r>
              <a:rPr sz="1800" b="1" u="sng" spc="-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-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rebuchet MS"/>
                <a:cs typeface="Trebuchet MS"/>
              </a:rPr>
              <a:t>Example:-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solidFill>
                  <a:srgbClr val="3F3F3F"/>
                </a:solidFill>
                <a:latin typeface="UnDotum"/>
                <a:cs typeface="UnDotum"/>
              </a:rPr>
              <a:t>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List att. In the second compartment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1800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391" y="2048510"/>
            <a:ext cx="1028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class</a:t>
            </a:r>
            <a:r>
              <a:rPr sz="1800" spc="-7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box.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9529" y="2211070"/>
            <a:ext cx="1828800" cy="324448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68630">
              <a:lnSpc>
                <a:spcPct val="100000"/>
              </a:lnSpc>
              <a:spcBef>
                <a:spcPts val="370"/>
              </a:spcBef>
            </a:pPr>
            <a:r>
              <a:rPr sz="1800" b="1" spc="-5" dirty="0">
                <a:latin typeface="Verdana"/>
                <a:cs typeface="Verdana"/>
              </a:rPr>
              <a:t>Person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9529" y="2565400"/>
            <a:ext cx="1828800" cy="797654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241300" rIns="0" bIns="0" rtlCol="0">
            <a:spAutoFit/>
          </a:bodyPr>
          <a:lstStyle/>
          <a:p>
            <a:pPr marL="255904" marR="167005" indent="-82550">
              <a:lnSpc>
                <a:spcPct val="100000"/>
              </a:lnSpc>
              <a:spcBef>
                <a:spcPts val="1900"/>
              </a:spcBef>
            </a:pPr>
            <a:r>
              <a:rPr sz="1800" spc="-5" dirty="0">
                <a:latin typeface="Verdana"/>
                <a:cs typeface="Verdana"/>
              </a:rPr>
              <a:t>name: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string  </a:t>
            </a:r>
            <a:r>
              <a:rPr sz="1800" spc="-10" dirty="0">
                <a:latin typeface="Verdana"/>
                <a:cs typeface="Verdana"/>
              </a:rPr>
              <a:t>b’date:date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5081" y="4333243"/>
            <a:ext cx="2947671" cy="324448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608330">
              <a:lnSpc>
                <a:spcPct val="100000"/>
              </a:lnSpc>
              <a:spcBef>
                <a:spcPts val="370"/>
              </a:spcBef>
            </a:pP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Smith:Person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5081" y="4762501"/>
            <a:ext cx="2947671" cy="721993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384175" marR="378460" indent="2540">
              <a:lnSpc>
                <a:spcPct val="100000"/>
              </a:lnSpc>
              <a:spcBef>
                <a:spcPts val="1310"/>
              </a:spcBef>
            </a:pPr>
            <a:r>
              <a:rPr sz="1800" spc="-5" dirty="0">
                <a:latin typeface="Verdana"/>
                <a:cs typeface="Verdana"/>
              </a:rPr>
              <a:t>name: "Joe Smith”  </a:t>
            </a:r>
            <a:r>
              <a:rPr sz="1800" spc="-10" dirty="0">
                <a:latin typeface="Verdana"/>
                <a:cs typeface="Verdana"/>
              </a:rPr>
              <a:t>b’date:21/10/1983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11851" y="4344670"/>
            <a:ext cx="2947671" cy="1555750"/>
          </a:xfrm>
          <a:custGeom>
            <a:avLst/>
            <a:gdLst/>
            <a:ahLst/>
            <a:cxnLst/>
            <a:rect l="l" t="t" r="r" b="b"/>
            <a:pathLst>
              <a:path w="2947670" h="1555750">
                <a:moveTo>
                  <a:pt x="2947670" y="0"/>
                </a:moveTo>
                <a:lnTo>
                  <a:pt x="0" y="0"/>
                </a:lnTo>
                <a:lnTo>
                  <a:pt x="0" y="1555749"/>
                </a:lnTo>
                <a:lnTo>
                  <a:pt x="2947670" y="1555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11851" y="4344672"/>
            <a:ext cx="2947671" cy="324448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666750">
              <a:lnSpc>
                <a:spcPct val="100000"/>
              </a:lnSpc>
              <a:spcBef>
                <a:spcPts val="370"/>
              </a:spcBef>
            </a:pP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Mary:Person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11851" y="4800600"/>
            <a:ext cx="2947671" cy="695062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L="385445" marR="290195" indent="-90170">
              <a:lnSpc>
                <a:spcPct val="100000"/>
              </a:lnSpc>
              <a:spcBef>
                <a:spcPts val="1100"/>
              </a:spcBef>
            </a:pPr>
            <a:r>
              <a:rPr sz="1800" spc="-5" dirty="0">
                <a:latin typeface="Verdana"/>
                <a:cs typeface="Verdana"/>
              </a:rPr>
              <a:t>name: “Mary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Sharp”  </a:t>
            </a:r>
            <a:r>
              <a:rPr sz="1800" spc="-10" dirty="0">
                <a:latin typeface="Verdana"/>
                <a:cs typeface="Verdana"/>
              </a:rPr>
              <a:t>b’date:16/03/1953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50490" y="2401981"/>
            <a:ext cx="2206625" cy="661035"/>
            <a:chOff x="4450487" y="2401977"/>
            <a:chExt cx="2206625" cy="661035"/>
          </a:xfrm>
        </p:grpSpPr>
        <p:sp>
          <p:nvSpPr>
            <p:cNvPr id="13" name="object 13"/>
            <p:cNvSpPr/>
            <p:nvPr/>
          </p:nvSpPr>
          <p:spPr>
            <a:xfrm>
              <a:off x="4455159" y="2406649"/>
              <a:ext cx="2197100" cy="651510"/>
            </a:xfrm>
            <a:custGeom>
              <a:avLst/>
              <a:gdLst/>
              <a:ahLst/>
              <a:cxnLst/>
              <a:rect l="l" t="t" r="r" b="b"/>
              <a:pathLst>
                <a:path w="2197100" h="651510">
                  <a:moveTo>
                    <a:pt x="0" y="0"/>
                  </a:moveTo>
                  <a:lnTo>
                    <a:pt x="1115060" y="347979"/>
                  </a:lnTo>
                  <a:lnTo>
                    <a:pt x="1115060" y="651510"/>
                  </a:lnTo>
                  <a:lnTo>
                    <a:pt x="2197099" y="651510"/>
                  </a:lnTo>
                  <a:lnTo>
                    <a:pt x="2197099" y="217170"/>
                  </a:lnTo>
                  <a:lnTo>
                    <a:pt x="1115060" y="217170"/>
                  </a:lnTo>
                  <a:lnTo>
                    <a:pt x="0" y="0"/>
                  </a:lnTo>
                  <a:close/>
                </a:path>
                <a:path w="2197100" h="651510">
                  <a:moveTo>
                    <a:pt x="2197099" y="132079"/>
                  </a:moveTo>
                  <a:lnTo>
                    <a:pt x="1115060" y="132079"/>
                  </a:lnTo>
                  <a:lnTo>
                    <a:pt x="1115060" y="217170"/>
                  </a:lnTo>
                  <a:lnTo>
                    <a:pt x="2197099" y="217170"/>
                  </a:lnTo>
                  <a:lnTo>
                    <a:pt x="2197099" y="132079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55159" y="2406649"/>
              <a:ext cx="2197100" cy="651510"/>
            </a:xfrm>
            <a:custGeom>
              <a:avLst/>
              <a:gdLst/>
              <a:ahLst/>
              <a:cxnLst/>
              <a:rect l="l" t="t" r="r" b="b"/>
              <a:pathLst>
                <a:path w="2197100" h="651510">
                  <a:moveTo>
                    <a:pt x="2197099" y="132079"/>
                  </a:moveTo>
                  <a:lnTo>
                    <a:pt x="2197099" y="132079"/>
                  </a:lnTo>
                  <a:lnTo>
                    <a:pt x="2197099" y="651510"/>
                  </a:lnTo>
                  <a:lnTo>
                    <a:pt x="2018029" y="651510"/>
                  </a:lnTo>
                  <a:lnTo>
                    <a:pt x="1115060" y="651510"/>
                  </a:lnTo>
                  <a:lnTo>
                    <a:pt x="1115060" y="565150"/>
                  </a:lnTo>
                  <a:lnTo>
                    <a:pt x="1115060" y="500379"/>
                  </a:lnTo>
                  <a:lnTo>
                    <a:pt x="1115060" y="435610"/>
                  </a:lnTo>
                  <a:lnTo>
                    <a:pt x="1115060" y="347979"/>
                  </a:lnTo>
                  <a:lnTo>
                    <a:pt x="0" y="0"/>
                  </a:lnTo>
                  <a:lnTo>
                    <a:pt x="1115060" y="217170"/>
                  </a:lnTo>
                  <a:lnTo>
                    <a:pt x="1115060" y="132079"/>
                  </a:lnTo>
                  <a:lnTo>
                    <a:pt x="1294129" y="132079"/>
                  </a:lnTo>
                  <a:lnTo>
                    <a:pt x="2197099" y="132079"/>
                  </a:lnTo>
                  <a:close/>
                </a:path>
                <a:path w="2197100" h="651510">
                  <a:moveTo>
                    <a:pt x="2197099" y="132079"/>
                  </a:moveTo>
                  <a:lnTo>
                    <a:pt x="2197099" y="132079"/>
                  </a:lnTo>
                </a:path>
                <a:path w="2197100" h="651510">
                  <a:moveTo>
                    <a:pt x="1115060" y="651510"/>
                  </a:moveTo>
                  <a:lnTo>
                    <a:pt x="1115060" y="65151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676901" y="2571753"/>
            <a:ext cx="869315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Times New Roman"/>
                <a:cs typeface="Times New Roman"/>
              </a:rPr>
              <a:t>Class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Name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93340" y="3216051"/>
            <a:ext cx="1373505" cy="818515"/>
            <a:chOff x="4393337" y="3216047"/>
            <a:chExt cx="1373505" cy="818515"/>
          </a:xfrm>
        </p:grpSpPr>
        <p:sp>
          <p:nvSpPr>
            <p:cNvPr id="17" name="object 17"/>
            <p:cNvSpPr/>
            <p:nvPr/>
          </p:nvSpPr>
          <p:spPr>
            <a:xfrm>
              <a:off x="4398009" y="3220720"/>
              <a:ext cx="1363980" cy="808990"/>
            </a:xfrm>
            <a:custGeom>
              <a:avLst/>
              <a:gdLst/>
              <a:ahLst/>
              <a:cxnLst/>
              <a:rect l="l" t="t" r="r" b="b"/>
              <a:pathLst>
                <a:path w="1363979" h="808989">
                  <a:moveTo>
                    <a:pt x="1363979" y="427989"/>
                  </a:moveTo>
                  <a:lnTo>
                    <a:pt x="220979" y="427989"/>
                  </a:lnTo>
                  <a:lnTo>
                    <a:pt x="220979" y="808989"/>
                  </a:lnTo>
                  <a:lnTo>
                    <a:pt x="1363979" y="808989"/>
                  </a:lnTo>
                  <a:lnTo>
                    <a:pt x="1363979" y="427989"/>
                  </a:lnTo>
                  <a:close/>
                </a:path>
                <a:path w="1363979" h="808989">
                  <a:moveTo>
                    <a:pt x="0" y="0"/>
                  </a:moveTo>
                  <a:lnTo>
                    <a:pt x="411479" y="427989"/>
                  </a:lnTo>
                  <a:lnTo>
                    <a:pt x="695960" y="4279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8009" y="3220720"/>
              <a:ext cx="1363980" cy="808990"/>
            </a:xfrm>
            <a:custGeom>
              <a:avLst/>
              <a:gdLst/>
              <a:ahLst/>
              <a:cxnLst/>
              <a:rect l="l" t="t" r="r" b="b"/>
              <a:pathLst>
                <a:path w="1363979" h="808989">
                  <a:moveTo>
                    <a:pt x="220979" y="427989"/>
                  </a:moveTo>
                  <a:lnTo>
                    <a:pt x="220979" y="427989"/>
                  </a:lnTo>
                  <a:lnTo>
                    <a:pt x="220979" y="808989"/>
                  </a:lnTo>
                  <a:lnTo>
                    <a:pt x="411479" y="808989"/>
                  </a:lnTo>
                  <a:lnTo>
                    <a:pt x="1363979" y="808989"/>
                  </a:lnTo>
                  <a:lnTo>
                    <a:pt x="1363979" y="745489"/>
                  </a:lnTo>
                  <a:lnTo>
                    <a:pt x="1363979" y="427989"/>
                  </a:lnTo>
                  <a:lnTo>
                    <a:pt x="1174750" y="427989"/>
                  </a:lnTo>
                  <a:lnTo>
                    <a:pt x="1031239" y="427989"/>
                  </a:lnTo>
                  <a:lnTo>
                    <a:pt x="890269" y="427989"/>
                  </a:lnTo>
                  <a:lnTo>
                    <a:pt x="695960" y="427989"/>
                  </a:lnTo>
                  <a:lnTo>
                    <a:pt x="0" y="0"/>
                  </a:lnTo>
                  <a:lnTo>
                    <a:pt x="411479" y="427989"/>
                  </a:lnTo>
                  <a:lnTo>
                    <a:pt x="220979" y="427989"/>
                  </a:lnTo>
                  <a:close/>
                </a:path>
                <a:path w="1363979" h="808989">
                  <a:moveTo>
                    <a:pt x="220979" y="427989"/>
                  </a:moveTo>
                  <a:lnTo>
                    <a:pt x="220979" y="427989"/>
                  </a:lnTo>
                </a:path>
                <a:path w="1363979" h="808989">
                  <a:moveTo>
                    <a:pt x="1363979" y="808989"/>
                  </a:moveTo>
                  <a:lnTo>
                    <a:pt x="1363979" y="8089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772661" y="3681732"/>
            <a:ext cx="8362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15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ib</a:t>
            </a:r>
            <a:r>
              <a:rPr sz="1600" spc="5" dirty="0">
                <a:latin typeface="Times New Roman"/>
                <a:cs typeface="Times New Roman"/>
              </a:rPr>
              <a:t>u</a:t>
            </a:r>
            <a:r>
              <a:rPr sz="1600" spc="-5" dirty="0">
                <a:latin typeface="Times New Roman"/>
                <a:cs typeface="Times New Roman"/>
              </a:rPr>
              <a:t>tes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8742682" y="6142377"/>
            <a:ext cx="479425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UML</a:t>
            </a:r>
            <a:r>
              <a:rPr spc="-50" dirty="0"/>
              <a:t> 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4551" y="337820"/>
            <a:ext cx="51689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latin typeface="Trebuchet MS"/>
                <a:cs typeface="Trebuchet MS"/>
              </a:rPr>
              <a:t>Operations </a:t>
            </a:r>
            <a:r>
              <a:rPr sz="3600" b="1" spc="-5" dirty="0">
                <a:latin typeface="Trebuchet MS"/>
                <a:cs typeface="Trebuchet MS"/>
              </a:rPr>
              <a:t>and</a:t>
            </a:r>
            <a:r>
              <a:rPr sz="3600" b="1" spc="-80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Methods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4551" y="1341123"/>
            <a:ext cx="205104" cy="2462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90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7451" y="1332231"/>
            <a:ext cx="7559040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Objects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have procedures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or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functions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which are called as</a:t>
            </a:r>
            <a:r>
              <a:rPr sz="1900" spc="1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b="1" spc="-15" dirty="0">
                <a:solidFill>
                  <a:srgbClr val="FF0000"/>
                </a:solidFill>
                <a:latin typeface="Trebuchet MS"/>
                <a:cs typeface="Trebuchet MS"/>
              </a:rPr>
              <a:t>operations</a:t>
            </a:r>
            <a:r>
              <a:rPr sz="1900" spc="-15" dirty="0">
                <a:solidFill>
                  <a:srgbClr val="3F3F3F"/>
                </a:solidFill>
                <a:latin typeface="Trebuchet MS"/>
                <a:cs typeface="Trebuchet MS"/>
              </a:rPr>
              <a:t>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4551" y="1902464"/>
            <a:ext cx="205104" cy="2462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90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7449" y="1892302"/>
            <a:ext cx="756983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All the objects in the same class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share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common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set of</a:t>
            </a:r>
            <a:r>
              <a:rPr sz="1900" spc="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operations.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4551" y="2463804"/>
            <a:ext cx="205104" cy="2462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90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7452" y="2308861"/>
            <a:ext cx="8763635" cy="8899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506730" algn="l"/>
                <a:tab pos="1647189" algn="l"/>
                <a:tab pos="2193925" algn="l"/>
                <a:tab pos="2851150" algn="l"/>
                <a:tab pos="3634104" algn="l"/>
                <a:tab pos="4155440" algn="l"/>
                <a:tab pos="4806315" algn="l"/>
                <a:tab pos="5713095" algn="l"/>
                <a:tab pos="6651625" algn="l"/>
                <a:tab pos="7275195" algn="l"/>
                <a:tab pos="7644130" algn="l"/>
              </a:tabLst>
            </a:pP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F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r	E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x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am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pl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-	T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e	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clas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s	S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ha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p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e	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n	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900" spc="-15" dirty="0">
                <a:solidFill>
                  <a:srgbClr val="3F3F3F"/>
                </a:solidFill>
                <a:latin typeface="Trebuchet MS"/>
                <a:cs typeface="Trebuchet MS"/>
              </a:rPr>
              <a:t>v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e	</a:t>
            </a:r>
            <a:r>
              <a:rPr sz="1900" spc="-15" dirty="0">
                <a:solidFill>
                  <a:srgbClr val="3F3F3F"/>
                </a:solidFill>
                <a:latin typeface="Trebuchet MS"/>
                <a:cs typeface="Trebuchet MS"/>
              </a:rPr>
              <a:t>v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io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u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s	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ob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j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900" spc="-1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ts	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u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h	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s	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re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cta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gl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, 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triangle or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square having </a:t>
            </a:r>
            <a:r>
              <a:rPr sz="1900" b="1" spc="-10" dirty="0">
                <a:solidFill>
                  <a:srgbClr val="3F3F3F"/>
                </a:solidFill>
                <a:latin typeface="Trebuchet MS"/>
                <a:cs typeface="Trebuchet MS"/>
              </a:rPr>
              <a:t>common </a:t>
            </a:r>
            <a:r>
              <a:rPr sz="1900" b="1" spc="-15" dirty="0">
                <a:solidFill>
                  <a:srgbClr val="3F3F3F"/>
                </a:solidFill>
                <a:latin typeface="Trebuchet MS"/>
                <a:cs typeface="Trebuchet MS"/>
              </a:rPr>
              <a:t>operations </a:t>
            </a:r>
            <a:r>
              <a:rPr sz="1900" b="1" spc="-5" dirty="0">
                <a:solidFill>
                  <a:srgbClr val="3F3F3F"/>
                </a:solidFill>
                <a:latin typeface="Trebuchet MS"/>
                <a:cs typeface="Trebuchet MS"/>
              </a:rPr>
              <a:t>such as move, </a:t>
            </a:r>
            <a:r>
              <a:rPr sz="1900" b="1" spc="-50" dirty="0">
                <a:solidFill>
                  <a:srgbClr val="3F3F3F"/>
                </a:solidFill>
                <a:latin typeface="Trebuchet MS"/>
                <a:cs typeface="Trebuchet MS"/>
              </a:rPr>
              <a:t>draw,</a:t>
            </a:r>
            <a:r>
              <a:rPr sz="1900" b="1" spc="6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b="1" spc="-5" dirty="0">
                <a:solidFill>
                  <a:srgbClr val="3F3F3F"/>
                </a:solidFill>
                <a:latin typeface="Trebuchet MS"/>
                <a:cs typeface="Trebuchet MS"/>
              </a:rPr>
              <a:t>print.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4551" y="3449320"/>
            <a:ext cx="195580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7451" y="3441700"/>
            <a:ext cx="63931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A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method </a:t>
            </a:r>
            <a:r>
              <a:rPr sz="1800" b="1" dirty="0">
                <a:solidFill>
                  <a:srgbClr val="3F3F3F"/>
                </a:solidFill>
                <a:latin typeface="Trebuchet MS"/>
                <a:cs typeface="Trebuchet MS"/>
              </a:rPr>
              <a:t>is </a:t>
            </a:r>
            <a:r>
              <a:rPr sz="1800" b="1" spc="-5" dirty="0">
                <a:solidFill>
                  <a:srgbClr val="3F3F3F"/>
                </a:solidFill>
                <a:latin typeface="Trebuchet MS"/>
                <a:cs typeface="Trebuchet MS"/>
              </a:rPr>
              <a:t>the implementation </a:t>
            </a:r>
            <a:r>
              <a:rPr sz="1800" b="1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1800" b="1" spc="-5" dirty="0">
                <a:solidFill>
                  <a:srgbClr val="3F3F3F"/>
                </a:solidFill>
                <a:latin typeface="Trebuchet MS"/>
                <a:cs typeface="Trebuchet MS"/>
              </a:rPr>
              <a:t>an </a:t>
            </a:r>
            <a:r>
              <a:rPr sz="1800" b="1" spc="-10" dirty="0">
                <a:solidFill>
                  <a:srgbClr val="3F3F3F"/>
                </a:solidFill>
                <a:latin typeface="Trebuchet MS"/>
                <a:cs typeface="Trebuchet MS"/>
              </a:rPr>
              <a:t>operation </a:t>
            </a:r>
            <a:r>
              <a:rPr sz="1800" b="1" spc="-5" dirty="0">
                <a:solidFill>
                  <a:srgbClr val="3F3F3F"/>
                </a:solidFill>
                <a:latin typeface="Trebuchet MS"/>
                <a:cs typeface="Trebuchet MS"/>
              </a:rPr>
              <a:t>for </a:t>
            </a:r>
            <a:r>
              <a:rPr sz="1800" b="1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800" b="1" spc="-1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3F3F3F"/>
                </a:solidFill>
                <a:latin typeface="Trebuchet MS"/>
                <a:cs typeface="Trebuchet MS"/>
              </a:rPr>
              <a:t>class.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4551" y="3996690"/>
            <a:ext cx="205104" cy="2462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90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7453" y="3841752"/>
            <a:ext cx="8764905" cy="8899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744855" algn="l"/>
                <a:tab pos="1135380" algn="l"/>
                <a:tab pos="2305685" algn="l"/>
                <a:tab pos="2792730" algn="l"/>
                <a:tab pos="3844290" algn="l"/>
                <a:tab pos="4237355" algn="l"/>
                <a:tab pos="5136515" algn="l"/>
                <a:tab pos="6009005" algn="l"/>
                <a:tab pos="6305550" algn="l"/>
                <a:tab pos="6604634" algn="l"/>
                <a:tab pos="7811134" algn="l"/>
                <a:tab pos="8392795" algn="l"/>
              </a:tabLst>
            </a:pP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Wh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n	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n	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pe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io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n	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s	m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s	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n	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900" spc="-15" dirty="0">
                <a:solidFill>
                  <a:srgbClr val="3F3F3F"/>
                </a:solidFill>
                <a:latin typeface="Trebuchet MS"/>
                <a:cs typeface="Trebuchet MS"/>
              </a:rPr>
              <a:t>v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l	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class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s	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t	</a:t>
            </a:r>
            <a:r>
              <a:rPr sz="19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s	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po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ta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t	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t	t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e 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methods all have the same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Signature.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4551" y="4991104"/>
            <a:ext cx="205104" cy="2462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90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7451" y="4982211"/>
            <a:ext cx="8515351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Signature means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number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and types of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arguments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and type of return</a:t>
            </a:r>
            <a:r>
              <a:rPr sz="1900" spc="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value.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4551" y="5552444"/>
            <a:ext cx="205104" cy="2462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90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1749" y="5542281"/>
            <a:ext cx="8649971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e.g.</a:t>
            </a:r>
            <a:r>
              <a:rPr sz="1900" spc="6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print</a:t>
            </a:r>
            <a:r>
              <a:rPr sz="1900" spc="8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should</a:t>
            </a:r>
            <a:r>
              <a:rPr sz="1900" spc="6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not</a:t>
            </a:r>
            <a:r>
              <a:rPr sz="1900" spc="8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have</a:t>
            </a:r>
            <a:r>
              <a:rPr sz="1900" spc="6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fileName</a:t>
            </a:r>
            <a:r>
              <a:rPr sz="1900" spc="6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as</a:t>
            </a:r>
            <a:r>
              <a:rPr sz="1900" spc="7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an</a:t>
            </a:r>
            <a:r>
              <a:rPr sz="1900" spc="6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argument</a:t>
            </a:r>
            <a:r>
              <a:rPr sz="1900" spc="8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for</a:t>
            </a:r>
            <a:r>
              <a:rPr sz="1900" spc="7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one</a:t>
            </a:r>
            <a:r>
              <a:rPr sz="1900" spc="6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method</a:t>
            </a:r>
            <a:r>
              <a:rPr sz="1900" spc="7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spc="-15" dirty="0">
                <a:solidFill>
                  <a:srgbClr val="3F3F3F"/>
                </a:solidFill>
                <a:latin typeface="Trebuchet MS"/>
                <a:cs typeface="Trebuchet MS"/>
              </a:rPr>
              <a:t>filePointer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7451" y="5976622"/>
            <a:ext cx="1303020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for</a:t>
            </a:r>
            <a:r>
              <a:rPr sz="1900" spc="-7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spc="-40" dirty="0">
                <a:solidFill>
                  <a:srgbClr val="3F3F3F"/>
                </a:solidFill>
                <a:latin typeface="Trebuchet MS"/>
                <a:cs typeface="Trebuchet MS"/>
              </a:rPr>
              <a:t>another.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42682" y="6142993"/>
            <a:ext cx="4540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Verdana"/>
                <a:cs typeface="Verdana"/>
              </a:rPr>
              <a:t>UML</a:t>
            </a:r>
            <a:r>
              <a:rPr sz="900" spc="-7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16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4552" y="337820"/>
            <a:ext cx="75228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latin typeface="Trebuchet MS"/>
                <a:cs typeface="Trebuchet MS"/>
              </a:rPr>
              <a:t>Operations </a:t>
            </a:r>
            <a:r>
              <a:rPr sz="3600" b="1" spc="-5" dirty="0">
                <a:latin typeface="Trebuchet MS"/>
                <a:cs typeface="Trebuchet MS"/>
              </a:rPr>
              <a:t>and Methods</a:t>
            </a:r>
            <a:r>
              <a:rPr sz="3600" b="1" spc="-70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continue…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111" y="1245872"/>
            <a:ext cx="8151495" cy="1228541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0"/>
              </a:spcBef>
            </a:pPr>
            <a:r>
              <a:rPr sz="2175" spc="-22" baseline="11494" dirty="0">
                <a:solidFill>
                  <a:srgbClr val="8FC125"/>
                </a:solidFill>
                <a:latin typeface="UnDotum"/>
                <a:cs typeface="UnDotum"/>
              </a:rPr>
              <a:t></a:t>
            </a:r>
            <a:r>
              <a:rPr sz="1800" b="1" spc="-15" dirty="0">
                <a:solidFill>
                  <a:srgbClr val="3F3F3F"/>
                </a:solidFill>
                <a:latin typeface="Trebuchet MS"/>
                <a:cs typeface="Trebuchet MS"/>
              </a:rPr>
              <a:t>Feature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is a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generic word for either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an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attribute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or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operation.</a:t>
            </a:r>
            <a:endParaRPr sz="18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000"/>
              </a:spcBef>
              <a:tabLst>
                <a:tab pos="1931035" algn="l"/>
              </a:tabLst>
            </a:pPr>
            <a:r>
              <a:rPr sz="2175" spc="-15" baseline="11494" dirty="0">
                <a:solidFill>
                  <a:srgbClr val="8FC125"/>
                </a:solidFill>
                <a:latin typeface="UnDotum"/>
                <a:cs typeface="UnDotum"/>
              </a:rPr>
              <a:t>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UML</a:t>
            </a:r>
            <a:r>
              <a:rPr sz="1800" spc="-6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notation</a:t>
            </a:r>
            <a:r>
              <a:rPr sz="1800" spc="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is	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to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list operations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in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 third compartment 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 class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box.</a:t>
            </a:r>
            <a:endParaRPr sz="18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000"/>
              </a:spcBef>
            </a:pPr>
            <a:r>
              <a:rPr sz="1800" b="1" spc="-5" dirty="0">
                <a:solidFill>
                  <a:srgbClr val="3F3F3F"/>
                </a:solidFill>
                <a:latin typeface="Trebuchet MS"/>
                <a:cs typeface="Trebuchet MS"/>
              </a:rPr>
              <a:t>#</a:t>
            </a:r>
            <a:r>
              <a:rPr sz="1800" b="1" u="sng" spc="-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rebuchet MS"/>
                <a:cs typeface="Trebuchet MS"/>
              </a:rPr>
              <a:t>Examples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:-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16557" y="3031897"/>
          <a:ext cx="1828800" cy="2660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Person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3609">
                <a:tc>
                  <a:txBody>
                    <a:bodyPr/>
                    <a:lstStyle/>
                    <a:p>
                      <a:pPr marL="255904" marR="167005" indent="-82550">
                        <a:lnSpc>
                          <a:spcPct val="100000"/>
                        </a:lnSpc>
                        <a:spcBef>
                          <a:spcPts val="164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name:</a:t>
                      </a:r>
                      <a:r>
                        <a:rPr sz="18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string 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b’date:date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082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9689">
                <a:tc>
                  <a:txBody>
                    <a:bodyPr/>
                    <a:lstStyle/>
                    <a:p>
                      <a:pPr marL="46355" marR="40640" indent="26416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changeJob  c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ha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eAdd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876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37177" y="3087781"/>
          <a:ext cx="1828800" cy="2661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685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File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3330">
                <a:tc>
                  <a:txBody>
                    <a:bodyPr/>
                    <a:lstStyle/>
                    <a:p>
                      <a:pPr marL="256540" marR="248920" indent="-635" algn="ctr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fileName 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z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 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lastUpdate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400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29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64516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print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6788467" y="3106741"/>
            <a:ext cx="3557904" cy="2671445"/>
            <a:chOff x="6788467" y="3106737"/>
            <a:chExt cx="3557904" cy="2671445"/>
          </a:xfrm>
        </p:grpSpPr>
        <p:sp>
          <p:nvSpPr>
            <p:cNvPr id="7" name="object 7"/>
            <p:cNvSpPr/>
            <p:nvPr/>
          </p:nvSpPr>
          <p:spPr>
            <a:xfrm>
              <a:off x="6793230" y="3111500"/>
              <a:ext cx="3548379" cy="2661920"/>
            </a:xfrm>
            <a:custGeom>
              <a:avLst/>
              <a:gdLst/>
              <a:ahLst/>
              <a:cxnLst/>
              <a:rect l="l" t="t" r="r" b="b"/>
              <a:pathLst>
                <a:path w="3548379" h="2661920">
                  <a:moveTo>
                    <a:pt x="3548379" y="0"/>
                  </a:moveTo>
                  <a:lnTo>
                    <a:pt x="0" y="0"/>
                  </a:lnTo>
                  <a:lnTo>
                    <a:pt x="0" y="2661920"/>
                  </a:lnTo>
                  <a:lnTo>
                    <a:pt x="3548379" y="2661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93230" y="3111500"/>
              <a:ext cx="3548379" cy="2661920"/>
            </a:xfrm>
            <a:custGeom>
              <a:avLst/>
              <a:gdLst/>
              <a:ahLst/>
              <a:cxnLst/>
              <a:rect l="l" t="t" r="r" b="b"/>
              <a:pathLst>
                <a:path w="3548379" h="2661920">
                  <a:moveTo>
                    <a:pt x="1774190" y="2661920"/>
                  </a:moveTo>
                  <a:lnTo>
                    <a:pt x="0" y="2661920"/>
                  </a:lnTo>
                  <a:lnTo>
                    <a:pt x="0" y="0"/>
                  </a:lnTo>
                  <a:lnTo>
                    <a:pt x="3548379" y="0"/>
                  </a:lnTo>
                  <a:lnTo>
                    <a:pt x="3548379" y="2661920"/>
                  </a:lnTo>
                  <a:lnTo>
                    <a:pt x="1774190" y="266192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797901" y="3145792"/>
            <a:ext cx="3539491" cy="22134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GeometricObject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Verdana"/>
              <a:cs typeface="Verdana"/>
            </a:endParaRPr>
          </a:p>
          <a:p>
            <a:pPr marL="1318260" marR="1312545" indent="-635" algn="ctr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color  po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5" dirty="0">
                <a:latin typeface="Verdana"/>
                <a:cs typeface="Verdana"/>
              </a:rPr>
              <a:t>t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spc="-5" dirty="0">
                <a:latin typeface="Verdana"/>
                <a:cs typeface="Verdana"/>
              </a:rPr>
              <a:t>on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328930" marR="324485" indent="1905" algn="ctr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move(delta </a:t>
            </a:r>
            <a:r>
              <a:rPr sz="1800" dirty="0">
                <a:latin typeface="Verdana"/>
                <a:cs typeface="Verdana"/>
              </a:rPr>
              <a:t>: </a:t>
            </a:r>
            <a:r>
              <a:rPr sz="1800" spc="-5" dirty="0">
                <a:latin typeface="Verdana"/>
                <a:cs typeface="Verdana"/>
              </a:rPr>
              <a:t>Vector)  select(p:Point):Boolean  rotate(in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angle:float=0.0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67829" y="3465829"/>
            <a:ext cx="3600451" cy="946150"/>
          </a:xfrm>
          <a:custGeom>
            <a:avLst/>
            <a:gdLst/>
            <a:ahLst/>
            <a:cxnLst/>
            <a:rect l="l" t="t" r="r" b="b"/>
            <a:pathLst>
              <a:path w="3600450" h="946150">
                <a:moveTo>
                  <a:pt x="25400" y="0"/>
                </a:moveTo>
                <a:lnTo>
                  <a:pt x="3569970" y="2540"/>
                </a:lnTo>
              </a:path>
              <a:path w="3600450" h="946150">
                <a:moveTo>
                  <a:pt x="0" y="943610"/>
                </a:moveTo>
                <a:lnTo>
                  <a:pt x="3600450" y="9461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742682" y="6142377"/>
            <a:ext cx="479425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UML</a:t>
            </a:r>
            <a:r>
              <a:rPr spc="-50" dirty="0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>
                <a:solidFill>
                  <a:srgbClr val="000000"/>
                </a:solidFill>
              </a:rPr>
              <a:t>17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4553" y="337820"/>
            <a:ext cx="68916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rebuchet MS"/>
                <a:cs typeface="Trebuchet MS"/>
              </a:rPr>
              <a:t>Summary </a:t>
            </a:r>
            <a:r>
              <a:rPr sz="3600" b="1" dirty="0">
                <a:latin typeface="Trebuchet MS"/>
                <a:cs typeface="Trebuchet MS"/>
              </a:rPr>
              <a:t>of </a:t>
            </a:r>
            <a:r>
              <a:rPr sz="3600" b="1" spc="-5" dirty="0">
                <a:latin typeface="Trebuchet MS"/>
                <a:cs typeface="Trebuchet MS"/>
              </a:rPr>
              <a:t>Notation for</a:t>
            </a:r>
            <a:r>
              <a:rPr sz="3600" b="1" spc="-60" dirty="0">
                <a:latin typeface="Trebuchet MS"/>
                <a:cs typeface="Trebuchet MS"/>
              </a:rPr>
              <a:t> </a:t>
            </a:r>
            <a:r>
              <a:rPr sz="3600" b="1" spc="-10" dirty="0">
                <a:latin typeface="Trebuchet MS"/>
                <a:cs typeface="Trebuchet MS"/>
              </a:rPr>
              <a:t>classes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02089" y="3171511"/>
            <a:ext cx="5522595" cy="2671445"/>
            <a:chOff x="4002087" y="3171507"/>
            <a:chExt cx="5522595" cy="2671445"/>
          </a:xfrm>
        </p:grpSpPr>
        <p:sp>
          <p:nvSpPr>
            <p:cNvPr id="4" name="object 4"/>
            <p:cNvSpPr/>
            <p:nvPr/>
          </p:nvSpPr>
          <p:spPr>
            <a:xfrm>
              <a:off x="4006850" y="3176270"/>
              <a:ext cx="5513070" cy="2661920"/>
            </a:xfrm>
            <a:custGeom>
              <a:avLst/>
              <a:gdLst/>
              <a:ahLst/>
              <a:cxnLst/>
              <a:rect l="l" t="t" r="r" b="b"/>
              <a:pathLst>
                <a:path w="5513070" h="2661920">
                  <a:moveTo>
                    <a:pt x="5513070" y="0"/>
                  </a:moveTo>
                  <a:lnTo>
                    <a:pt x="0" y="0"/>
                  </a:lnTo>
                  <a:lnTo>
                    <a:pt x="0" y="2661919"/>
                  </a:lnTo>
                  <a:lnTo>
                    <a:pt x="5513070" y="26619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6850" y="3176270"/>
              <a:ext cx="5513070" cy="2661920"/>
            </a:xfrm>
            <a:custGeom>
              <a:avLst/>
              <a:gdLst/>
              <a:ahLst/>
              <a:cxnLst/>
              <a:rect l="l" t="t" r="r" b="b"/>
              <a:pathLst>
                <a:path w="5513070" h="2661920">
                  <a:moveTo>
                    <a:pt x="2755900" y="2661919"/>
                  </a:moveTo>
                  <a:lnTo>
                    <a:pt x="0" y="2661919"/>
                  </a:lnTo>
                  <a:lnTo>
                    <a:pt x="0" y="0"/>
                  </a:lnTo>
                  <a:lnTo>
                    <a:pt x="5513070" y="0"/>
                  </a:lnTo>
                  <a:lnTo>
                    <a:pt x="5513070" y="2661919"/>
                  </a:lnTo>
                  <a:lnTo>
                    <a:pt x="2755900" y="266191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1051" y="1245870"/>
            <a:ext cx="9146540" cy="4485843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100"/>
              </a:spcBef>
            </a:pPr>
            <a:r>
              <a:rPr sz="2175" spc="-7" baseline="11494" dirty="0">
                <a:solidFill>
                  <a:srgbClr val="8FC125"/>
                </a:solidFill>
                <a:latin typeface="UnDotum"/>
                <a:cs typeface="UnDotum"/>
              </a:rPr>
              <a:t>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 attribute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and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operation compartments are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optional.</a:t>
            </a:r>
            <a:endParaRPr sz="1800">
              <a:latin typeface="Trebuchet MS"/>
              <a:cs typeface="Trebuchet MS"/>
            </a:endParaRPr>
          </a:p>
          <a:p>
            <a:pPr marL="76200" marR="221615">
              <a:lnSpc>
                <a:spcPct val="100000"/>
              </a:lnSpc>
              <a:spcBef>
                <a:spcPts val="1000"/>
              </a:spcBef>
            </a:pPr>
            <a:r>
              <a:rPr sz="2175" spc="-7" baseline="11494" dirty="0">
                <a:solidFill>
                  <a:srgbClr val="8FC125"/>
                </a:solidFill>
                <a:latin typeface="UnDotum"/>
                <a:cs typeface="UnDotum"/>
              </a:rPr>
              <a:t>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missing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attribute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/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operation compartment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means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that attributes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/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operations are  unspecified.</a:t>
            </a:r>
            <a:endParaRPr sz="180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1000"/>
              </a:spcBef>
            </a:pPr>
            <a:r>
              <a:rPr sz="2175" spc="-7" baseline="11494" dirty="0">
                <a:solidFill>
                  <a:srgbClr val="8FC125"/>
                </a:solidFill>
                <a:latin typeface="UnDotum"/>
                <a:cs typeface="UnDotum"/>
              </a:rPr>
              <a:t>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An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empty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compartment means attributes/operations are specified and that are</a:t>
            </a:r>
            <a:r>
              <a:rPr sz="1800" spc="6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none.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2815590" algn="ctr">
              <a:lnSpc>
                <a:spcPct val="100000"/>
              </a:lnSpc>
              <a:spcBef>
                <a:spcPts val="1390"/>
              </a:spcBef>
            </a:pPr>
            <a:r>
              <a:rPr sz="1800" b="1" spc="-5" dirty="0">
                <a:latin typeface="Verdana"/>
                <a:cs typeface="Verdana"/>
              </a:rPr>
              <a:t>ClassName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Verdana"/>
              <a:cs typeface="Verdana"/>
            </a:endParaRPr>
          </a:p>
          <a:p>
            <a:pPr marL="3881754" marR="1058545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at</a:t>
            </a:r>
            <a:r>
              <a:rPr sz="1800" spc="-15" dirty="0">
                <a:latin typeface="Verdana"/>
                <a:cs typeface="Verdana"/>
              </a:rPr>
              <a:t>t</a:t>
            </a:r>
            <a:r>
              <a:rPr sz="1800" dirty="0">
                <a:latin typeface="Verdana"/>
                <a:cs typeface="Verdana"/>
              </a:rPr>
              <a:t>N</a:t>
            </a:r>
            <a:r>
              <a:rPr sz="1800" spc="-5" dirty="0">
                <a:latin typeface="Verdana"/>
                <a:cs typeface="Verdana"/>
              </a:rPr>
              <a:t>ame1</a:t>
            </a:r>
            <a:r>
              <a:rPr sz="1800" spc="-10" dirty="0">
                <a:latin typeface="Verdana"/>
                <a:cs typeface="Verdana"/>
              </a:rPr>
              <a:t>:</a:t>
            </a:r>
            <a:r>
              <a:rPr sz="1800" spc="-5" dirty="0">
                <a:latin typeface="Verdana"/>
                <a:cs typeface="Verdana"/>
              </a:rPr>
              <a:t>data</a:t>
            </a:r>
            <a:r>
              <a:rPr sz="1800" spc="-15" dirty="0">
                <a:latin typeface="Verdana"/>
                <a:cs typeface="Verdana"/>
              </a:rPr>
              <a:t>T</a:t>
            </a:r>
            <a:r>
              <a:rPr sz="1800" dirty="0">
                <a:latin typeface="Verdana"/>
                <a:cs typeface="Verdana"/>
              </a:rPr>
              <a:t>y</a:t>
            </a:r>
            <a:r>
              <a:rPr sz="1800" spc="-5" dirty="0">
                <a:latin typeface="Verdana"/>
                <a:cs typeface="Verdana"/>
              </a:rPr>
              <a:t>p</a:t>
            </a:r>
            <a:r>
              <a:rPr sz="1800" spc="-15" dirty="0">
                <a:latin typeface="Verdana"/>
                <a:cs typeface="Verdana"/>
              </a:rPr>
              <a:t>e</a:t>
            </a:r>
            <a:r>
              <a:rPr sz="1800" spc="-5" dirty="0">
                <a:latin typeface="Verdana"/>
                <a:cs typeface="Verdana"/>
              </a:rPr>
              <a:t>1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15" dirty="0">
                <a:latin typeface="Verdana"/>
                <a:cs typeface="Verdana"/>
              </a:rPr>
              <a:t>d</a:t>
            </a:r>
            <a:r>
              <a:rPr sz="1800" spc="-5" dirty="0">
                <a:latin typeface="Verdana"/>
                <a:cs typeface="Verdana"/>
              </a:rPr>
              <a:t>e</a:t>
            </a:r>
            <a:r>
              <a:rPr sz="1800" spc="5" dirty="0">
                <a:latin typeface="Verdana"/>
                <a:cs typeface="Verdana"/>
              </a:rPr>
              <a:t>f</a:t>
            </a:r>
            <a:r>
              <a:rPr sz="1800" spc="-5" dirty="0">
                <a:latin typeface="Verdana"/>
                <a:cs typeface="Verdana"/>
              </a:rPr>
              <a:t>au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-5" dirty="0">
                <a:latin typeface="Verdana"/>
                <a:cs typeface="Verdana"/>
              </a:rPr>
              <a:t>t</a:t>
            </a:r>
            <a:r>
              <a:rPr sz="1800" spc="5" dirty="0">
                <a:latin typeface="Verdana"/>
                <a:cs typeface="Verdana"/>
              </a:rPr>
              <a:t>V</a:t>
            </a:r>
            <a:r>
              <a:rPr sz="1800" spc="-5" dirty="0">
                <a:latin typeface="Verdana"/>
                <a:cs typeface="Verdana"/>
              </a:rPr>
              <a:t>a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-5" dirty="0">
                <a:latin typeface="Verdana"/>
                <a:cs typeface="Verdana"/>
              </a:rPr>
              <a:t>ue</a:t>
            </a:r>
            <a:r>
              <a:rPr sz="1800" dirty="0">
                <a:latin typeface="Verdana"/>
                <a:cs typeface="Verdana"/>
              </a:rPr>
              <a:t>1  </a:t>
            </a:r>
            <a:r>
              <a:rPr sz="1800" spc="-5" dirty="0">
                <a:latin typeface="Verdana"/>
                <a:cs typeface="Verdana"/>
              </a:rPr>
              <a:t>at</a:t>
            </a:r>
            <a:r>
              <a:rPr sz="1800" spc="-15" dirty="0">
                <a:latin typeface="Verdana"/>
                <a:cs typeface="Verdana"/>
              </a:rPr>
              <a:t>t</a:t>
            </a:r>
            <a:r>
              <a:rPr sz="1800" dirty="0">
                <a:latin typeface="Verdana"/>
                <a:cs typeface="Verdana"/>
              </a:rPr>
              <a:t>N</a:t>
            </a:r>
            <a:r>
              <a:rPr sz="1800" spc="-5" dirty="0">
                <a:latin typeface="Verdana"/>
                <a:cs typeface="Verdana"/>
              </a:rPr>
              <a:t>ame1</a:t>
            </a:r>
            <a:r>
              <a:rPr sz="1800" spc="-10" dirty="0">
                <a:latin typeface="Verdana"/>
                <a:cs typeface="Verdana"/>
              </a:rPr>
              <a:t>:</a:t>
            </a:r>
            <a:r>
              <a:rPr sz="1800" spc="-5" dirty="0">
                <a:latin typeface="Verdana"/>
                <a:cs typeface="Verdana"/>
              </a:rPr>
              <a:t>data</a:t>
            </a:r>
            <a:r>
              <a:rPr sz="1800" spc="-15" dirty="0">
                <a:latin typeface="Verdana"/>
                <a:cs typeface="Verdana"/>
              </a:rPr>
              <a:t>T</a:t>
            </a:r>
            <a:r>
              <a:rPr sz="1800" dirty="0">
                <a:latin typeface="Verdana"/>
                <a:cs typeface="Verdana"/>
              </a:rPr>
              <a:t>y</a:t>
            </a:r>
            <a:r>
              <a:rPr sz="1800" spc="-5" dirty="0">
                <a:latin typeface="Verdana"/>
                <a:cs typeface="Verdana"/>
              </a:rPr>
              <a:t>p</a:t>
            </a:r>
            <a:r>
              <a:rPr sz="1800" spc="-15" dirty="0">
                <a:latin typeface="Verdana"/>
                <a:cs typeface="Verdana"/>
              </a:rPr>
              <a:t>e</a:t>
            </a:r>
            <a:r>
              <a:rPr sz="1800" spc="-5" dirty="0">
                <a:latin typeface="Verdana"/>
                <a:cs typeface="Verdana"/>
              </a:rPr>
              <a:t>1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15" dirty="0">
                <a:latin typeface="Verdana"/>
                <a:cs typeface="Verdana"/>
              </a:rPr>
              <a:t>d</a:t>
            </a:r>
            <a:r>
              <a:rPr sz="1800" spc="-5" dirty="0">
                <a:latin typeface="Verdana"/>
                <a:cs typeface="Verdana"/>
              </a:rPr>
              <a:t>e</a:t>
            </a:r>
            <a:r>
              <a:rPr sz="1800" spc="5" dirty="0">
                <a:latin typeface="Verdana"/>
                <a:cs typeface="Verdana"/>
              </a:rPr>
              <a:t>f</a:t>
            </a:r>
            <a:r>
              <a:rPr sz="1800" spc="-5" dirty="0">
                <a:latin typeface="Verdana"/>
                <a:cs typeface="Verdana"/>
              </a:rPr>
              <a:t>au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-5" dirty="0">
                <a:latin typeface="Verdana"/>
                <a:cs typeface="Verdana"/>
              </a:rPr>
              <a:t>t</a:t>
            </a:r>
            <a:r>
              <a:rPr sz="1800" spc="5" dirty="0">
                <a:latin typeface="Verdana"/>
                <a:cs typeface="Verdana"/>
              </a:rPr>
              <a:t>V</a:t>
            </a:r>
            <a:r>
              <a:rPr sz="1800" spc="-5" dirty="0">
                <a:latin typeface="Verdana"/>
                <a:cs typeface="Verdana"/>
              </a:rPr>
              <a:t>a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-5" dirty="0">
                <a:latin typeface="Verdana"/>
                <a:cs typeface="Verdana"/>
              </a:rPr>
              <a:t>ue</a:t>
            </a:r>
            <a:r>
              <a:rPr sz="180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  <a:p>
            <a:pPr marL="2817495" algn="ctr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. . 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Verdana"/>
              <a:cs typeface="Verdana"/>
            </a:endParaRPr>
          </a:p>
          <a:p>
            <a:pPr marL="3661410" marR="837565" algn="ctr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operationName1(argList1) </a:t>
            </a:r>
            <a:r>
              <a:rPr sz="1800" dirty="0">
                <a:latin typeface="Verdana"/>
                <a:cs typeface="Verdana"/>
              </a:rPr>
              <a:t>: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resultType1  operationName2(argList2) </a:t>
            </a:r>
            <a:r>
              <a:rPr sz="1800" dirty="0">
                <a:latin typeface="Verdana"/>
                <a:cs typeface="Verdana"/>
              </a:rPr>
              <a:t>: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resultType2</a:t>
            </a:r>
            <a:endParaRPr sz="1800">
              <a:latin typeface="Verdana"/>
              <a:cs typeface="Verdana"/>
            </a:endParaRPr>
          </a:p>
          <a:p>
            <a:pPr marL="2817495" algn="ctr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. . 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81451" y="3530600"/>
            <a:ext cx="5595620" cy="1160780"/>
          </a:xfrm>
          <a:custGeom>
            <a:avLst/>
            <a:gdLst/>
            <a:ahLst/>
            <a:cxnLst/>
            <a:rect l="l" t="t" r="r" b="b"/>
            <a:pathLst>
              <a:path w="5595620" h="1160779">
                <a:moveTo>
                  <a:pt x="25400" y="0"/>
                </a:moveTo>
                <a:lnTo>
                  <a:pt x="5534659" y="2539"/>
                </a:lnTo>
              </a:path>
              <a:path w="5595620" h="1160779">
                <a:moveTo>
                  <a:pt x="0" y="1158239"/>
                </a:moveTo>
                <a:lnTo>
                  <a:pt x="5595620" y="116078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742682" y="6142377"/>
            <a:ext cx="479425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UML</a:t>
            </a:r>
            <a:r>
              <a:rPr spc="-50" dirty="0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>
                <a:solidFill>
                  <a:srgbClr val="000000"/>
                </a:solidFill>
              </a:rPr>
              <a:t>18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4549" y="337820"/>
            <a:ext cx="43624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rebuchet MS"/>
                <a:cs typeface="Trebuchet MS"/>
              </a:rPr>
              <a:t>Link </a:t>
            </a:r>
            <a:r>
              <a:rPr sz="3600" b="1" spc="-5" dirty="0">
                <a:latin typeface="Trebuchet MS"/>
                <a:cs typeface="Trebuchet MS"/>
              </a:rPr>
              <a:t>and</a:t>
            </a:r>
            <a:r>
              <a:rPr sz="3600" b="1" spc="-300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Association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742682" y="6142377"/>
            <a:ext cx="479425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UML</a:t>
            </a:r>
            <a:r>
              <a:rPr spc="-50" dirty="0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>
                <a:solidFill>
                  <a:srgbClr val="000000"/>
                </a:solidFill>
              </a:rPr>
              <a:t>19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4551" y="1545590"/>
            <a:ext cx="195580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7449" y="1537971"/>
            <a:ext cx="62166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link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is a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physical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or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conceptual connection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among</a:t>
            </a:r>
            <a:r>
              <a:rPr sz="1800" spc="-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objects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4551" y="2112010"/>
            <a:ext cx="195580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7451" y="2103121"/>
            <a:ext cx="752538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Most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link relate two objects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but some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links relate three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or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more</a:t>
            </a:r>
            <a:r>
              <a:rPr sz="1800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objects.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4551" y="2677160"/>
            <a:ext cx="195580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1753" y="2668271"/>
            <a:ext cx="39909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e.g. Smith works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for simplex</a:t>
            </a:r>
            <a:r>
              <a:rPr sz="1800" spc="-7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F3F3F"/>
                </a:solidFill>
                <a:latin typeface="Trebuchet MS"/>
                <a:cs typeface="Trebuchet MS"/>
              </a:rPr>
              <a:t>company.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4551" y="3242310"/>
            <a:ext cx="195580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7453" y="3234691"/>
            <a:ext cx="37776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link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is an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instant 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an</a:t>
            </a:r>
            <a:r>
              <a:rPr sz="1800" spc="-16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association.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4551" y="3808729"/>
            <a:ext cx="195580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450" dirty="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7453" y="3799842"/>
            <a:ext cx="9060815" cy="733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An</a:t>
            </a:r>
            <a:r>
              <a:rPr sz="1800" spc="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Association</a:t>
            </a:r>
            <a:r>
              <a:rPr sz="1800" spc="1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is</a:t>
            </a:r>
            <a:r>
              <a:rPr sz="1800" spc="1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800" spc="114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description</a:t>
            </a:r>
            <a:r>
              <a:rPr sz="1800" spc="1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1800" spc="10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800" spc="114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group</a:t>
            </a:r>
            <a:r>
              <a:rPr sz="1800" spc="1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1800" spc="10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links</a:t>
            </a:r>
            <a:r>
              <a:rPr sz="1800" spc="114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with</a:t>
            </a:r>
            <a:r>
              <a:rPr sz="1800" spc="1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common</a:t>
            </a:r>
            <a:r>
              <a:rPr sz="1800" spc="114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structure</a:t>
            </a:r>
            <a:r>
              <a:rPr sz="1800" spc="1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sz="1800" spc="1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common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semantics.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4343" y="4876800"/>
            <a:ext cx="275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lang="en-IN" dirty="0">
              <a:latin typeface="UnDotum"/>
              <a:cs typeface="UnDot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Object oriented Analysis and Design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447800" y="1905000"/>
            <a:ext cx="8534400" cy="3385542"/>
          </a:xfrm>
        </p:spPr>
        <p:txBody>
          <a:bodyPr/>
          <a:lstStyle/>
          <a:p>
            <a:r>
              <a:rPr lang="en-IN" dirty="0" smtClean="0"/>
              <a:t>Today’s Contents:</a:t>
            </a:r>
          </a:p>
          <a:p>
            <a:endParaRPr lang="en-I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/>
              <a:t>Modeling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/>
              <a:t>Types of Modeling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/>
              <a:t>Class Modeling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8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653" y="642620"/>
            <a:ext cx="67430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rebuchet MS"/>
                <a:cs typeface="Trebuchet MS"/>
              </a:rPr>
              <a:t>Link </a:t>
            </a:r>
            <a:r>
              <a:rPr sz="3600" b="1" spc="-5" dirty="0">
                <a:latin typeface="Trebuchet MS"/>
                <a:cs typeface="Trebuchet MS"/>
              </a:rPr>
              <a:t>and Association</a:t>
            </a:r>
            <a:r>
              <a:rPr sz="3600" b="1" spc="-95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continue…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742682" y="6142377"/>
            <a:ext cx="479425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UML</a:t>
            </a:r>
            <a:r>
              <a:rPr spc="-50" dirty="0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>
                <a:solidFill>
                  <a:srgbClr val="000000"/>
                </a:solidFill>
              </a:rPr>
              <a:t>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171" y="1727200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071" y="1717040"/>
            <a:ext cx="8904605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An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association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connects related classes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and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it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is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also denoted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by a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line.</a:t>
            </a:r>
            <a:r>
              <a:rPr sz="2000" spc="49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(with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multiple line</a:t>
            </a:r>
            <a:r>
              <a:rPr sz="2000" spc="-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segments)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8171" y="2829559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1071" y="2819400"/>
            <a:ext cx="8903335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485" algn="l"/>
                <a:tab pos="643255" algn="l"/>
                <a:tab pos="1328420" algn="l"/>
                <a:tab pos="1708785" algn="l"/>
                <a:tab pos="2720975" algn="l"/>
                <a:tab pos="3241040" algn="l"/>
                <a:tab pos="4166870" algn="l"/>
                <a:tab pos="4521200" algn="l"/>
                <a:tab pos="4935855" algn="l"/>
                <a:tab pos="6337935" algn="l"/>
                <a:tab pos="7021195" algn="l"/>
                <a:tab pos="7571105" algn="l"/>
                <a:tab pos="7950200" algn="l"/>
                <a:tab pos="8631555" algn="l"/>
              </a:tabLst>
            </a:pPr>
            <a:r>
              <a:rPr sz="2000" spc="-10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t	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ood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rr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ge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th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e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cl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n	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n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ss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n	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f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rom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le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f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t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	r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t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,if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possible.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8171" y="3931920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1071" y="3921762"/>
            <a:ext cx="83693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associations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and links often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appears as verbs in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problem</a:t>
            </a:r>
            <a:r>
              <a:rPr sz="2000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statements.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653" y="642620"/>
            <a:ext cx="67430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rebuchet MS"/>
                <a:cs typeface="Trebuchet MS"/>
              </a:rPr>
              <a:t>Link </a:t>
            </a:r>
            <a:r>
              <a:rPr sz="3600" b="1" spc="-5" dirty="0">
                <a:latin typeface="Trebuchet MS"/>
                <a:cs typeface="Trebuchet MS"/>
              </a:rPr>
              <a:t>and Association</a:t>
            </a:r>
            <a:r>
              <a:rPr sz="3600" b="1" spc="-95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continue…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251" y="2193290"/>
            <a:ext cx="22199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50" spc="30" baseline="11695" dirty="0">
                <a:solidFill>
                  <a:srgbClr val="8FC125"/>
                </a:solidFill>
                <a:latin typeface="UnDotum"/>
                <a:cs typeface="UnDotum"/>
              </a:rPr>
              <a:t>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For</a:t>
            </a:r>
            <a:r>
              <a:rPr sz="2400" spc="1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3F3F3F"/>
                </a:solidFill>
                <a:latin typeface="Trebuchet MS"/>
                <a:cs typeface="Trebuchet MS"/>
              </a:rPr>
              <a:t>example,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3352" y="2224594"/>
            <a:ext cx="115760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35"/>
              </a:lnSpc>
            </a:pP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400" spc="-1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person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03220" y="1987554"/>
            <a:ext cx="1336040" cy="941069"/>
          </a:xfrm>
          <a:custGeom>
            <a:avLst/>
            <a:gdLst/>
            <a:ahLst/>
            <a:cxnLst/>
            <a:rect l="l" t="t" r="r" b="b"/>
            <a:pathLst>
              <a:path w="1336039" h="941069">
                <a:moveTo>
                  <a:pt x="1336040" y="0"/>
                </a:moveTo>
                <a:lnTo>
                  <a:pt x="0" y="0"/>
                </a:lnTo>
                <a:lnTo>
                  <a:pt x="0" y="941070"/>
                </a:lnTo>
                <a:lnTo>
                  <a:pt x="1336040" y="9410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771340"/>
              </p:ext>
            </p:extLst>
          </p:nvPr>
        </p:nvGraphicFramePr>
        <p:xfrm>
          <a:off x="2898547" y="1954941"/>
          <a:ext cx="5161282" cy="941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7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50">
                <a:tc rowSpan="2"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Person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3585">
                        <a:lnSpc>
                          <a:spcPts val="2140"/>
                        </a:lnSpc>
                      </a:pPr>
                      <a:r>
                        <a:rPr lang="en-IN" sz="1800" spc="-5" dirty="0" err="1" smtClean="0">
                          <a:latin typeface="Verdana"/>
                          <a:cs typeface="Verdana"/>
                        </a:rPr>
                        <a:t>OwnsStock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Company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09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489"/>
                        </a:spcBef>
                        <a:tabLst>
                          <a:tab pos="2234565" algn="l"/>
                        </a:tabLst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*	</a:t>
                      </a:r>
                      <a:r>
                        <a:rPr sz="2700" baseline="-7716" dirty="0">
                          <a:latin typeface="Verdana"/>
                          <a:cs typeface="Verdana"/>
                        </a:rPr>
                        <a:t>*</a:t>
                      </a:r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935"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3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222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name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135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8067450" y="1880011"/>
            <a:ext cx="2262505" cy="706755"/>
            <a:chOff x="8067447" y="1880007"/>
            <a:chExt cx="2262505" cy="706755"/>
          </a:xfrm>
        </p:grpSpPr>
        <p:sp>
          <p:nvSpPr>
            <p:cNvPr id="8" name="object 8"/>
            <p:cNvSpPr/>
            <p:nvPr/>
          </p:nvSpPr>
          <p:spPr>
            <a:xfrm>
              <a:off x="8072120" y="1884680"/>
              <a:ext cx="2252980" cy="697230"/>
            </a:xfrm>
            <a:custGeom>
              <a:avLst/>
              <a:gdLst/>
              <a:ahLst/>
              <a:cxnLst/>
              <a:rect l="l" t="t" r="r" b="b"/>
              <a:pathLst>
                <a:path w="2252979" h="697230">
                  <a:moveTo>
                    <a:pt x="2252979" y="289560"/>
                  </a:moveTo>
                  <a:lnTo>
                    <a:pt x="1169670" y="289560"/>
                  </a:lnTo>
                  <a:lnTo>
                    <a:pt x="1169670" y="697230"/>
                  </a:lnTo>
                  <a:lnTo>
                    <a:pt x="2252979" y="697230"/>
                  </a:lnTo>
                  <a:lnTo>
                    <a:pt x="2252979" y="289560"/>
                  </a:lnTo>
                  <a:close/>
                </a:path>
                <a:path w="2252979" h="697230">
                  <a:moveTo>
                    <a:pt x="2252979" y="0"/>
                  </a:moveTo>
                  <a:lnTo>
                    <a:pt x="1169670" y="0"/>
                  </a:lnTo>
                  <a:lnTo>
                    <a:pt x="1169670" y="115570"/>
                  </a:lnTo>
                  <a:lnTo>
                    <a:pt x="0" y="326390"/>
                  </a:lnTo>
                  <a:lnTo>
                    <a:pt x="1169670" y="289560"/>
                  </a:lnTo>
                  <a:lnTo>
                    <a:pt x="2252979" y="289560"/>
                  </a:lnTo>
                  <a:lnTo>
                    <a:pt x="225297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72120" y="1884680"/>
              <a:ext cx="2252980" cy="697230"/>
            </a:xfrm>
            <a:custGeom>
              <a:avLst/>
              <a:gdLst/>
              <a:ahLst/>
              <a:cxnLst/>
              <a:rect l="l" t="t" r="r" b="b"/>
              <a:pathLst>
                <a:path w="2252979" h="697230">
                  <a:moveTo>
                    <a:pt x="2252979" y="0"/>
                  </a:moveTo>
                  <a:lnTo>
                    <a:pt x="2252979" y="0"/>
                  </a:lnTo>
                  <a:lnTo>
                    <a:pt x="2252979" y="697230"/>
                  </a:lnTo>
                  <a:lnTo>
                    <a:pt x="2072639" y="697230"/>
                  </a:lnTo>
                  <a:lnTo>
                    <a:pt x="1169670" y="697230"/>
                  </a:lnTo>
                  <a:lnTo>
                    <a:pt x="1169670" y="580390"/>
                  </a:lnTo>
                  <a:lnTo>
                    <a:pt x="1169670" y="494030"/>
                  </a:lnTo>
                  <a:lnTo>
                    <a:pt x="1169670" y="407670"/>
                  </a:lnTo>
                  <a:lnTo>
                    <a:pt x="1169670" y="289560"/>
                  </a:lnTo>
                  <a:lnTo>
                    <a:pt x="0" y="326390"/>
                  </a:lnTo>
                  <a:lnTo>
                    <a:pt x="1169670" y="115570"/>
                  </a:lnTo>
                  <a:lnTo>
                    <a:pt x="1169670" y="0"/>
                  </a:lnTo>
                  <a:lnTo>
                    <a:pt x="1350009" y="0"/>
                  </a:lnTo>
                  <a:lnTo>
                    <a:pt x="2252979" y="0"/>
                  </a:lnTo>
                  <a:close/>
                </a:path>
                <a:path w="2252979" h="697230">
                  <a:moveTo>
                    <a:pt x="2252979" y="0"/>
                  </a:moveTo>
                  <a:lnTo>
                    <a:pt x="2252979" y="0"/>
                  </a:lnTo>
                </a:path>
                <a:path w="2252979" h="697230">
                  <a:moveTo>
                    <a:pt x="1169670" y="697230"/>
                  </a:moveTo>
                  <a:lnTo>
                    <a:pt x="1169670" y="69723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441181" y="1917703"/>
            <a:ext cx="68961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0489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Class  </a:t>
            </a:r>
            <a:r>
              <a:rPr sz="1600" dirty="0">
                <a:latin typeface="Times New Roman"/>
                <a:cs typeface="Times New Roman"/>
              </a:rPr>
              <a:t>di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g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90851" y="4744720"/>
            <a:ext cx="1910080" cy="670560"/>
          </a:xfrm>
          <a:custGeom>
            <a:avLst/>
            <a:gdLst/>
            <a:ahLst/>
            <a:cxnLst/>
            <a:rect l="l" t="t" r="r" b="b"/>
            <a:pathLst>
              <a:path w="1910079" h="670560">
                <a:moveTo>
                  <a:pt x="955039" y="670559"/>
                </a:moveTo>
                <a:lnTo>
                  <a:pt x="0" y="670559"/>
                </a:lnTo>
                <a:lnTo>
                  <a:pt x="0" y="0"/>
                </a:lnTo>
                <a:lnTo>
                  <a:pt x="1910079" y="0"/>
                </a:lnTo>
                <a:lnTo>
                  <a:pt x="1910079" y="670559"/>
                </a:lnTo>
                <a:lnTo>
                  <a:pt x="955039" y="67055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92120" y="5482592"/>
            <a:ext cx="1910080" cy="324448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370"/>
              </a:spcBef>
            </a:pPr>
            <a:r>
              <a:rPr sz="1800" b="1" spc="-5" dirty="0">
                <a:latin typeface="Verdana"/>
                <a:cs typeface="Verdana"/>
              </a:rPr>
              <a:t>Jeff:Person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2120" y="5849622"/>
            <a:ext cx="1910080" cy="230832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4950">
              <a:lnSpc>
                <a:spcPts val="1800"/>
              </a:lnSpc>
            </a:pPr>
            <a:r>
              <a:rPr sz="1800" spc="-5" dirty="0">
                <a:latin typeface="Verdana"/>
                <a:cs typeface="Verdana"/>
              </a:rPr>
              <a:t>Name=“jeff”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930708" y="3563941"/>
            <a:ext cx="1919605" cy="678815"/>
            <a:chOff x="6930707" y="3563937"/>
            <a:chExt cx="1919605" cy="678815"/>
          </a:xfrm>
        </p:grpSpPr>
        <p:sp>
          <p:nvSpPr>
            <p:cNvPr id="15" name="object 15"/>
            <p:cNvSpPr/>
            <p:nvPr/>
          </p:nvSpPr>
          <p:spPr>
            <a:xfrm>
              <a:off x="6935469" y="3568700"/>
              <a:ext cx="1910080" cy="669290"/>
            </a:xfrm>
            <a:custGeom>
              <a:avLst/>
              <a:gdLst/>
              <a:ahLst/>
              <a:cxnLst/>
              <a:rect l="l" t="t" r="r" b="b"/>
              <a:pathLst>
                <a:path w="1910079" h="669289">
                  <a:moveTo>
                    <a:pt x="1910079" y="0"/>
                  </a:moveTo>
                  <a:lnTo>
                    <a:pt x="0" y="0"/>
                  </a:lnTo>
                  <a:lnTo>
                    <a:pt x="0" y="669289"/>
                  </a:lnTo>
                  <a:lnTo>
                    <a:pt x="1910079" y="6692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35469" y="3568700"/>
              <a:ext cx="1910080" cy="669290"/>
            </a:xfrm>
            <a:custGeom>
              <a:avLst/>
              <a:gdLst/>
              <a:ahLst/>
              <a:cxnLst/>
              <a:rect l="l" t="t" r="r" b="b"/>
              <a:pathLst>
                <a:path w="1910079" h="669289">
                  <a:moveTo>
                    <a:pt x="955039" y="669289"/>
                  </a:moveTo>
                  <a:lnTo>
                    <a:pt x="0" y="669289"/>
                  </a:lnTo>
                  <a:lnTo>
                    <a:pt x="0" y="0"/>
                  </a:lnTo>
                  <a:lnTo>
                    <a:pt x="1910079" y="0"/>
                  </a:lnTo>
                  <a:lnTo>
                    <a:pt x="1910079" y="669289"/>
                  </a:lnTo>
                  <a:lnTo>
                    <a:pt x="955039" y="66928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918009" y="3899221"/>
            <a:ext cx="1946275" cy="1429385"/>
            <a:chOff x="6918007" y="3899217"/>
            <a:chExt cx="1946275" cy="1429385"/>
          </a:xfrm>
        </p:grpSpPr>
        <p:sp>
          <p:nvSpPr>
            <p:cNvPr id="18" name="object 18"/>
            <p:cNvSpPr/>
            <p:nvPr/>
          </p:nvSpPr>
          <p:spPr>
            <a:xfrm>
              <a:off x="6935469" y="4654549"/>
              <a:ext cx="1910080" cy="669290"/>
            </a:xfrm>
            <a:custGeom>
              <a:avLst/>
              <a:gdLst/>
              <a:ahLst/>
              <a:cxnLst/>
              <a:rect l="l" t="t" r="r" b="b"/>
              <a:pathLst>
                <a:path w="1910079" h="669289">
                  <a:moveTo>
                    <a:pt x="1910079" y="0"/>
                  </a:moveTo>
                  <a:lnTo>
                    <a:pt x="0" y="0"/>
                  </a:lnTo>
                  <a:lnTo>
                    <a:pt x="0" y="669290"/>
                  </a:lnTo>
                  <a:lnTo>
                    <a:pt x="1910079" y="6692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22769" y="3903979"/>
              <a:ext cx="1936750" cy="1419860"/>
            </a:xfrm>
            <a:custGeom>
              <a:avLst/>
              <a:gdLst/>
              <a:ahLst/>
              <a:cxnLst/>
              <a:rect l="l" t="t" r="r" b="b"/>
              <a:pathLst>
                <a:path w="1936750" h="1419860">
                  <a:moveTo>
                    <a:pt x="967739" y="1419860"/>
                  </a:moveTo>
                  <a:lnTo>
                    <a:pt x="12700" y="1419860"/>
                  </a:lnTo>
                  <a:lnTo>
                    <a:pt x="12700" y="750570"/>
                  </a:lnTo>
                  <a:lnTo>
                    <a:pt x="1922779" y="750570"/>
                  </a:lnTo>
                  <a:lnTo>
                    <a:pt x="1922779" y="1419860"/>
                  </a:lnTo>
                  <a:lnTo>
                    <a:pt x="967739" y="1419860"/>
                  </a:lnTo>
                  <a:close/>
                </a:path>
                <a:path w="1936750" h="1419860">
                  <a:moveTo>
                    <a:pt x="0" y="0"/>
                  </a:moveTo>
                  <a:lnTo>
                    <a:pt x="193675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894579" y="3801521"/>
            <a:ext cx="5519420" cy="1654175"/>
            <a:chOff x="4894579" y="3801517"/>
            <a:chExt cx="5519420" cy="1654175"/>
          </a:xfrm>
        </p:grpSpPr>
        <p:sp>
          <p:nvSpPr>
            <p:cNvPr id="21" name="object 21"/>
            <p:cNvSpPr/>
            <p:nvPr/>
          </p:nvSpPr>
          <p:spPr>
            <a:xfrm>
              <a:off x="4894579" y="4161789"/>
              <a:ext cx="3949700" cy="1037590"/>
            </a:xfrm>
            <a:custGeom>
              <a:avLst/>
              <a:gdLst/>
              <a:ahLst/>
              <a:cxnLst/>
              <a:rect l="l" t="t" r="r" b="b"/>
              <a:pathLst>
                <a:path w="3949700" h="1037589">
                  <a:moveTo>
                    <a:pt x="2012950" y="859790"/>
                  </a:moveTo>
                  <a:lnTo>
                    <a:pt x="3949700" y="859790"/>
                  </a:lnTo>
                </a:path>
                <a:path w="3949700" h="1037589">
                  <a:moveTo>
                    <a:pt x="13970" y="1037590"/>
                  </a:moveTo>
                  <a:lnTo>
                    <a:pt x="2033270" y="1037590"/>
                  </a:lnTo>
                </a:path>
                <a:path w="3949700" h="1037589">
                  <a:moveTo>
                    <a:pt x="0" y="736600"/>
                  </a:moveTo>
                  <a:lnTo>
                    <a:pt x="1816100" y="736600"/>
                  </a:lnTo>
                </a:path>
                <a:path w="3949700" h="1037589">
                  <a:moveTo>
                    <a:pt x="1803400" y="0"/>
                  </a:moveTo>
                  <a:lnTo>
                    <a:pt x="1803400" y="723900"/>
                  </a:lnTo>
                </a:path>
                <a:path w="3949700" h="1037589">
                  <a:moveTo>
                    <a:pt x="1800860" y="0"/>
                  </a:moveTo>
                  <a:lnTo>
                    <a:pt x="203327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11259" y="3806189"/>
              <a:ext cx="1597660" cy="1644650"/>
            </a:xfrm>
            <a:custGeom>
              <a:avLst/>
              <a:gdLst/>
              <a:ahLst/>
              <a:cxnLst/>
              <a:rect l="l" t="t" r="r" b="b"/>
              <a:pathLst>
                <a:path w="1597659" h="1644650">
                  <a:moveTo>
                    <a:pt x="1597660" y="947420"/>
                  </a:moveTo>
                  <a:lnTo>
                    <a:pt x="515620" y="947420"/>
                  </a:lnTo>
                  <a:lnTo>
                    <a:pt x="515620" y="1644650"/>
                  </a:lnTo>
                  <a:lnTo>
                    <a:pt x="1597660" y="1644650"/>
                  </a:lnTo>
                  <a:lnTo>
                    <a:pt x="1597660" y="947420"/>
                  </a:lnTo>
                  <a:close/>
                </a:path>
                <a:path w="1597659" h="1644650">
                  <a:moveTo>
                    <a:pt x="0" y="0"/>
                  </a:moveTo>
                  <a:lnTo>
                    <a:pt x="694690" y="947420"/>
                  </a:lnTo>
                  <a:lnTo>
                    <a:pt x="965200" y="9474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811259" y="3806189"/>
              <a:ext cx="1597660" cy="1644650"/>
            </a:xfrm>
            <a:custGeom>
              <a:avLst/>
              <a:gdLst/>
              <a:ahLst/>
              <a:cxnLst/>
              <a:rect l="l" t="t" r="r" b="b"/>
              <a:pathLst>
                <a:path w="1597659" h="1644650">
                  <a:moveTo>
                    <a:pt x="1597660" y="947420"/>
                  </a:moveTo>
                  <a:lnTo>
                    <a:pt x="1597660" y="947420"/>
                  </a:lnTo>
                  <a:lnTo>
                    <a:pt x="1597660" y="1644650"/>
                  </a:lnTo>
                  <a:lnTo>
                    <a:pt x="1418590" y="1644650"/>
                  </a:lnTo>
                  <a:lnTo>
                    <a:pt x="515620" y="1644650"/>
                  </a:lnTo>
                  <a:lnTo>
                    <a:pt x="515620" y="1527810"/>
                  </a:lnTo>
                  <a:lnTo>
                    <a:pt x="515620" y="947420"/>
                  </a:lnTo>
                  <a:lnTo>
                    <a:pt x="694690" y="947420"/>
                  </a:lnTo>
                  <a:lnTo>
                    <a:pt x="0" y="0"/>
                  </a:lnTo>
                  <a:lnTo>
                    <a:pt x="965200" y="947420"/>
                  </a:lnTo>
                  <a:lnTo>
                    <a:pt x="1148080" y="947420"/>
                  </a:lnTo>
                  <a:lnTo>
                    <a:pt x="1283970" y="947420"/>
                  </a:lnTo>
                  <a:lnTo>
                    <a:pt x="1418590" y="947420"/>
                  </a:lnTo>
                  <a:lnTo>
                    <a:pt x="1597660" y="947420"/>
                  </a:lnTo>
                  <a:close/>
                </a:path>
                <a:path w="1597659" h="1644650">
                  <a:moveTo>
                    <a:pt x="1597660" y="947420"/>
                  </a:moveTo>
                  <a:lnTo>
                    <a:pt x="1597660" y="947420"/>
                  </a:lnTo>
                </a:path>
                <a:path w="1597659" h="1644650">
                  <a:moveTo>
                    <a:pt x="514350" y="1644650"/>
                  </a:moveTo>
                  <a:lnTo>
                    <a:pt x="514350" y="164465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09611"/>
              </p:ext>
            </p:extLst>
          </p:nvPr>
        </p:nvGraphicFramePr>
        <p:xfrm>
          <a:off x="2955697" y="3166517"/>
          <a:ext cx="3940811" cy="670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9389">
                <a:tc rowSpan="2"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John:Person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59">
                <a:tc rowSpan="2">
                  <a:txBody>
                    <a:bodyPr/>
                    <a:lstStyle/>
                    <a:p>
                      <a:pPr marL="181610">
                        <a:lnSpc>
                          <a:spcPts val="18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name=“john”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9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8742682" y="6142377"/>
            <a:ext cx="479425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UML</a:t>
            </a:r>
            <a:r>
              <a:rPr spc="-50" dirty="0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>
                <a:solidFill>
                  <a:srgbClr val="000000"/>
                </a:solidFill>
              </a:rPr>
              <a:t>21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986179" y="3947567"/>
          <a:ext cx="3418839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580">
                <a:tc rowSpan="2"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Mary:Person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154305">
                        <a:lnSpc>
                          <a:spcPts val="18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name=“Mary”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2990851" y="4744722"/>
            <a:ext cx="1910080" cy="324448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370"/>
              </a:spcBef>
            </a:pPr>
            <a:r>
              <a:rPr sz="1800" b="1" spc="-5" dirty="0">
                <a:latin typeface="Verdana"/>
                <a:cs typeface="Verdana"/>
              </a:rPr>
              <a:t>Sue:Person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90851" y="5111752"/>
            <a:ext cx="1910080" cy="230832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3835">
              <a:lnSpc>
                <a:spcPts val="1800"/>
              </a:lnSpc>
            </a:pPr>
            <a:r>
              <a:rPr sz="1800" spc="-5" dirty="0">
                <a:latin typeface="Verdana"/>
                <a:cs typeface="Verdana"/>
              </a:rPr>
              <a:t>Name=“Sue”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10961" y="3602991"/>
            <a:ext cx="5289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5620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35469" y="3568702"/>
            <a:ext cx="1910080" cy="324448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370"/>
              </a:spcBef>
            </a:pPr>
            <a:r>
              <a:rPr sz="1800" b="1" spc="-5" dirty="0">
                <a:latin typeface="Verdana"/>
                <a:cs typeface="Verdana"/>
              </a:rPr>
              <a:t>GE:Company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35469" y="3903981"/>
            <a:ext cx="1910080" cy="269304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2255">
              <a:lnSpc>
                <a:spcPts val="2050"/>
              </a:lnSpc>
            </a:pPr>
            <a:r>
              <a:rPr sz="1800" spc="-5" dirty="0">
                <a:latin typeface="Verdana"/>
                <a:cs typeface="Verdana"/>
              </a:rPr>
              <a:t>Name=“GE”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78651" y="4687570"/>
            <a:ext cx="18218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IBM:Company</a:t>
            </a:r>
            <a:endParaRPr sz="1800">
              <a:latin typeface="Verdana"/>
              <a:cs typeface="Verdana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Name=“IBM”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525000" y="4786632"/>
            <a:ext cx="6908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969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Object  </a:t>
            </a:r>
            <a:r>
              <a:rPr sz="1600" spc="5" dirty="0">
                <a:latin typeface="Times New Roman"/>
                <a:cs typeface="Times New Roman"/>
              </a:rPr>
              <a:t>d</a:t>
            </a:r>
            <a:r>
              <a:rPr sz="1600" spc="-5" dirty="0">
                <a:latin typeface="Times New Roman"/>
                <a:cs typeface="Times New Roman"/>
              </a:rPr>
              <a:t>iagram</a:t>
            </a:r>
            <a:endParaRPr sz="1600">
              <a:latin typeface="Times New Roman"/>
              <a:cs typeface="Times New Roman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4902200" y="3397102"/>
            <a:ext cx="1193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4552" y="337823"/>
            <a:ext cx="21583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Trebuchet MS"/>
                <a:cs typeface="Trebuchet MS"/>
              </a:rPr>
              <a:t>Multiplicity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742682" y="6142377"/>
            <a:ext cx="479425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UML</a:t>
            </a:r>
            <a:r>
              <a:rPr spc="-50" dirty="0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>
                <a:solidFill>
                  <a:srgbClr val="000000"/>
                </a:solidFill>
              </a:rPr>
              <a:t>22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820" y="1565909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722" y="1555751"/>
            <a:ext cx="8602345" cy="807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Multiplicity</a:t>
            </a:r>
            <a:r>
              <a:rPr sz="2000" spc="9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specifies</a:t>
            </a:r>
            <a:r>
              <a:rPr sz="2000" spc="1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2000" spc="8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number</a:t>
            </a:r>
            <a:r>
              <a:rPr sz="2000" spc="8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2000" spc="9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instances</a:t>
            </a:r>
            <a:r>
              <a:rPr sz="2000" spc="1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2000" spc="8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one</a:t>
            </a:r>
            <a:r>
              <a:rPr sz="2000" spc="7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class</a:t>
            </a:r>
            <a:r>
              <a:rPr sz="2000" spc="9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that</a:t>
            </a:r>
            <a:r>
              <a:rPr sz="2000" spc="8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may</a:t>
            </a:r>
            <a:r>
              <a:rPr sz="2000" spc="8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relate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to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 single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instance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of an associated</a:t>
            </a:r>
            <a:r>
              <a:rPr sz="2000" spc="-4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class.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5820" y="2668270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8721" y="2658112"/>
            <a:ext cx="859091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UML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diagrams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explicitly list multiplicity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at the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end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of the association</a:t>
            </a:r>
            <a:r>
              <a:rPr sz="2000" spc="-8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lines.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5820" y="3281679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8719" y="3272793"/>
            <a:ext cx="250444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Multiplicity</a:t>
            </a:r>
            <a:r>
              <a:rPr sz="2000" spc="-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Indicators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029384"/>
              </p:ext>
            </p:extLst>
          </p:nvPr>
        </p:nvGraphicFramePr>
        <p:xfrm>
          <a:off x="1600201" y="3818611"/>
          <a:ext cx="5280661" cy="23513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002">
                <a:tc>
                  <a:txBody>
                    <a:bodyPr/>
                    <a:lstStyle/>
                    <a:p>
                      <a:pPr marL="31750">
                        <a:lnSpc>
                          <a:spcPts val="218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Exactly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one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1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Zero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(unlimited)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0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(0..*)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2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One or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more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*</a:t>
                      </a: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Zero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or one (both</a:t>
                      </a:r>
                      <a:r>
                        <a:rPr sz="20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inclusive)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Specified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range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937">
                <a:tc>
                  <a:txBody>
                    <a:bodyPr/>
                    <a:lstStyle/>
                    <a:p>
                      <a:pPr marL="31750">
                        <a:lnSpc>
                          <a:spcPts val="2335"/>
                        </a:lnSpc>
                        <a:spcBef>
                          <a:spcPts val="259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Multiple, disjoint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ranges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2335"/>
                        </a:lnSpc>
                        <a:spcBef>
                          <a:spcPts val="25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2, 4..6,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33019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652" y="642620"/>
            <a:ext cx="48202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rebuchet MS"/>
                <a:cs typeface="Trebuchet MS"/>
              </a:rPr>
              <a:t>Multiplicity</a:t>
            </a:r>
            <a:r>
              <a:rPr sz="3600" b="1" spc="-70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Continue…</a:t>
            </a:r>
            <a:endParaRPr sz="36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78179" y="1845721"/>
          <a:ext cx="6224270" cy="761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4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23240">
                        <a:lnSpc>
                          <a:spcPts val="149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HasCapital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CapitalCity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20">
                <a:tc rowSpan="3">
                  <a:txBody>
                    <a:bodyPr/>
                    <a:lstStyle/>
                    <a:p>
                      <a:pPr marL="4464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Country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2135505" algn="l"/>
                        </a:tabLst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	</a:t>
                      </a:r>
                      <a:r>
                        <a:rPr sz="2700" baseline="3086" dirty="0">
                          <a:latin typeface="Verdana"/>
                          <a:cs typeface="Verdana"/>
                        </a:rPr>
                        <a:t>1</a:t>
                      </a:r>
                      <a:endParaRPr sz="2700" baseline="3086">
                        <a:latin typeface="Verdana"/>
                        <a:cs typeface="Verdana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1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635000">
                        <a:lnSpc>
                          <a:spcPts val="201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060">
                <a:tc rowSpan="2">
                  <a:txBody>
                    <a:bodyPr/>
                    <a:lstStyle/>
                    <a:p>
                      <a:pPr marL="63500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6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719071" y="4293870"/>
            <a:ext cx="2387600" cy="669290"/>
          </a:xfrm>
          <a:custGeom>
            <a:avLst/>
            <a:gdLst/>
            <a:ahLst/>
            <a:cxnLst/>
            <a:rect l="l" t="t" r="r" b="b"/>
            <a:pathLst>
              <a:path w="2387600" h="669289">
                <a:moveTo>
                  <a:pt x="1193800" y="669289"/>
                </a:moveTo>
                <a:lnTo>
                  <a:pt x="0" y="669289"/>
                </a:lnTo>
                <a:lnTo>
                  <a:pt x="0" y="0"/>
                </a:lnTo>
                <a:lnTo>
                  <a:pt x="2387600" y="0"/>
                </a:lnTo>
                <a:lnTo>
                  <a:pt x="2387600" y="669289"/>
                </a:lnTo>
                <a:lnTo>
                  <a:pt x="1193800" y="6692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19071" y="4293872"/>
            <a:ext cx="2387600" cy="324448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370"/>
              </a:spcBef>
            </a:pPr>
            <a:r>
              <a:rPr sz="1800" b="1" spc="-5" dirty="0">
                <a:latin typeface="Verdana"/>
                <a:cs typeface="Verdana"/>
              </a:rPr>
              <a:t>France:Country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9071" y="4620261"/>
            <a:ext cx="2387600" cy="269304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9400">
              <a:lnSpc>
                <a:spcPts val="2120"/>
              </a:lnSpc>
            </a:pPr>
            <a:r>
              <a:rPr sz="1800" spc="-5" dirty="0">
                <a:latin typeface="Verdana"/>
                <a:cs typeface="Verdana"/>
              </a:rPr>
              <a:t>Name=“France”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81141" y="3161029"/>
            <a:ext cx="2919731" cy="669290"/>
          </a:xfrm>
          <a:custGeom>
            <a:avLst/>
            <a:gdLst/>
            <a:ahLst/>
            <a:cxnLst/>
            <a:rect l="l" t="t" r="r" b="b"/>
            <a:pathLst>
              <a:path w="2919729" h="669289">
                <a:moveTo>
                  <a:pt x="2919729" y="0"/>
                </a:moveTo>
                <a:lnTo>
                  <a:pt x="0" y="0"/>
                </a:lnTo>
                <a:lnTo>
                  <a:pt x="0" y="669290"/>
                </a:lnTo>
                <a:lnTo>
                  <a:pt x="2919729" y="669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592890" y="4195131"/>
            <a:ext cx="2927985" cy="680085"/>
            <a:chOff x="6592887" y="4195127"/>
            <a:chExt cx="2927985" cy="680085"/>
          </a:xfrm>
        </p:grpSpPr>
        <p:sp>
          <p:nvSpPr>
            <p:cNvPr id="9" name="object 9"/>
            <p:cNvSpPr/>
            <p:nvPr/>
          </p:nvSpPr>
          <p:spPr>
            <a:xfrm>
              <a:off x="6597650" y="4199890"/>
              <a:ext cx="2918460" cy="670560"/>
            </a:xfrm>
            <a:custGeom>
              <a:avLst/>
              <a:gdLst/>
              <a:ahLst/>
              <a:cxnLst/>
              <a:rect l="l" t="t" r="r" b="b"/>
              <a:pathLst>
                <a:path w="2918459" h="670560">
                  <a:moveTo>
                    <a:pt x="2918459" y="0"/>
                  </a:moveTo>
                  <a:lnTo>
                    <a:pt x="0" y="0"/>
                  </a:lnTo>
                  <a:lnTo>
                    <a:pt x="0" y="670560"/>
                  </a:lnTo>
                  <a:lnTo>
                    <a:pt x="2918459" y="670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7650" y="4199890"/>
              <a:ext cx="2918460" cy="670560"/>
            </a:xfrm>
            <a:custGeom>
              <a:avLst/>
              <a:gdLst/>
              <a:ahLst/>
              <a:cxnLst/>
              <a:rect l="l" t="t" r="r" b="b"/>
              <a:pathLst>
                <a:path w="2918459" h="670560">
                  <a:moveTo>
                    <a:pt x="1459229" y="670560"/>
                  </a:moveTo>
                  <a:lnTo>
                    <a:pt x="0" y="670560"/>
                  </a:lnTo>
                  <a:lnTo>
                    <a:pt x="0" y="0"/>
                  </a:lnTo>
                  <a:lnTo>
                    <a:pt x="2918459" y="0"/>
                  </a:lnTo>
                  <a:lnTo>
                    <a:pt x="2918459" y="670560"/>
                  </a:lnTo>
                  <a:lnTo>
                    <a:pt x="1459229" y="67056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97651" y="4199893"/>
            <a:ext cx="2918460" cy="324448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96240">
              <a:lnSpc>
                <a:spcPct val="100000"/>
              </a:lnSpc>
              <a:spcBef>
                <a:spcPts val="370"/>
              </a:spcBef>
            </a:pPr>
            <a:r>
              <a:rPr sz="1800" b="1" spc="-5" dirty="0">
                <a:latin typeface="Verdana"/>
                <a:cs typeface="Verdana"/>
              </a:rPr>
              <a:t>Paris:CapitalCity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97651" y="4544698"/>
            <a:ext cx="2918460" cy="25648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50240">
              <a:lnSpc>
                <a:spcPts val="1975"/>
              </a:lnSpc>
            </a:pPr>
            <a:r>
              <a:rPr sz="1800" spc="-5" dirty="0">
                <a:latin typeface="Verdana"/>
                <a:cs typeface="Verdana"/>
              </a:rPr>
              <a:t>Name=“Paris”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99051" y="4512721"/>
            <a:ext cx="4960620" cy="1569085"/>
            <a:chOff x="5099050" y="4512717"/>
            <a:chExt cx="4960620" cy="1569085"/>
          </a:xfrm>
        </p:grpSpPr>
        <p:sp>
          <p:nvSpPr>
            <p:cNvPr id="14" name="object 14"/>
            <p:cNvSpPr/>
            <p:nvPr/>
          </p:nvSpPr>
          <p:spPr>
            <a:xfrm>
              <a:off x="5099050" y="4517389"/>
              <a:ext cx="1474470" cy="0"/>
            </a:xfrm>
            <a:custGeom>
              <a:avLst/>
              <a:gdLst/>
              <a:ahLst/>
              <a:cxnLst/>
              <a:rect l="l" t="t" r="r" b="b"/>
              <a:pathLst>
                <a:path w="1474470">
                  <a:moveTo>
                    <a:pt x="0" y="0"/>
                  </a:moveTo>
                  <a:lnTo>
                    <a:pt x="147447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88070" y="4881879"/>
              <a:ext cx="1366520" cy="1195070"/>
            </a:xfrm>
            <a:custGeom>
              <a:avLst/>
              <a:gdLst/>
              <a:ahLst/>
              <a:cxnLst/>
              <a:rect l="l" t="t" r="r" b="b"/>
              <a:pathLst>
                <a:path w="1366520" h="1195070">
                  <a:moveTo>
                    <a:pt x="1366520" y="497840"/>
                  </a:moveTo>
                  <a:lnTo>
                    <a:pt x="284479" y="497840"/>
                  </a:lnTo>
                  <a:lnTo>
                    <a:pt x="284479" y="1195070"/>
                  </a:lnTo>
                  <a:lnTo>
                    <a:pt x="1366520" y="1195070"/>
                  </a:lnTo>
                  <a:lnTo>
                    <a:pt x="1366520" y="497840"/>
                  </a:lnTo>
                  <a:close/>
                </a:path>
                <a:path w="1366520" h="1195070">
                  <a:moveTo>
                    <a:pt x="0" y="0"/>
                  </a:moveTo>
                  <a:lnTo>
                    <a:pt x="463550" y="497840"/>
                  </a:lnTo>
                  <a:lnTo>
                    <a:pt x="734059" y="497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88070" y="4881879"/>
              <a:ext cx="1366520" cy="1195070"/>
            </a:xfrm>
            <a:custGeom>
              <a:avLst/>
              <a:gdLst/>
              <a:ahLst/>
              <a:cxnLst/>
              <a:rect l="l" t="t" r="r" b="b"/>
              <a:pathLst>
                <a:path w="1366520" h="1195070">
                  <a:moveTo>
                    <a:pt x="1366520" y="497840"/>
                  </a:moveTo>
                  <a:lnTo>
                    <a:pt x="1366520" y="497840"/>
                  </a:lnTo>
                  <a:lnTo>
                    <a:pt x="1366520" y="1195070"/>
                  </a:lnTo>
                  <a:lnTo>
                    <a:pt x="1187450" y="1195070"/>
                  </a:lnTo>
                  <a:lnTo>
                    <a:pt x="284479" y="1195070"/>
                  </a:lnTo>
                  <a:lnTo>
                    <a:pt x="284479" y="1079500"/>
                  </a:lnTo>
                  <a:lnTo>
                    <a:pt x="284479" y="497840"/>
                  </a:lnTo>
                  <a:lnTo>
                    <a:pt x="463550" y="497840"/>
                  </a:lnTo>
                  <a:lnTo>
                    <a:pt x="0" y="0"/>
                  </a:lnTo>
                  <a:lnTo>
                    <a:pt x="734059" y="497840"/>
                  </a:lnTo>
                  <a:lnTo>
                    <a:pt x="916939" y="497840"/>
                  </a:lnTo>
                  <a:lnTo>
                    <a:pt x="1051559" y="497840"/>
                  </a:lnTo>
                  <a:lnTo>
                    <a:pt x="1187450" y="497840"/>
                  </a:lnTo>
                  <a:lnTo>
                    <a:pt x="1366520" y="497840"/>
                  </a:lnTo>
                  <a:close/>
                </a:path>
                <a:path w="1366520" h="1195070">
                  <a:moveTo>
                    <a:pt x="1366520" y="497840"/>
                  </a:moveTo>
                  <a:lnTo>
                    <a:pt x="1366520" y="497840"/>
                  </a:lnTo>
                </a:path>
                <a:path w="1366520" h="1195070">
                  <a:moveTo>
                    <a:pt x="284479" y="1195070"/>
                  </a:moveTo>
                  <a:lnTo>
                    <a:pt x="284479" y="119507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699157" y="3156357"/>
          <a:ext cx="6797042" cy="764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8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9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41605">
                        <a:lnSpc>
                          <a:spcPts val="2039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HasCapital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Ottawa:CapitalCity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54">
                <a:tc row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Canada:Country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516255">
                        <a:lnSpc>
                          <a:spcPts val="1975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Name=“Ottawa”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4">
                <a:tc rowSpan="2">
                  <a:txBody>
                    <a:bodyPr/>
                    <a:lstStyle/>
                    <a:p>
                      <a:pPr marL="177800">
                        <a:lnSpc>
                          <a:spcPts val="2035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Name=“Canada”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2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5223511" y="4145280"/>
            <a:ext cx="12458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HasCapital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722768" y="1672999"/>
            <a:ext cx="1950085" cy="706755"/>
            <a:chOff x="8722767" y="1672997"/>
            <a:chExt cx="1950085" cy="706755"/>
          </a:xfrm>
        </p:grpSpPr>
        <p:sp>
          <p:nvSpPr>
            <p:cNvPr id="20" name="object 20"/>
            <p:cNvSpPr/>
            <p:nvPr/>
          </p:nvSpPr>
          <p:spPr>
            <a:xfrm>
              <a:off x="8727439" y="1677670"/>
              <a:ext cx="1940560" cy="697230"/>
            </a:xfrm>
            <a:custGeom>
              <a:avLst/>
              <a:gdLst/>
              <a:ahLst/>
              <a:cxnLst/>
              <a:rect l="l" t="t" r="r" b="b"/>
              <a:pathLst>
                <a:path w="1940559" h="697230">
                  <a:moveTo>
                    <a:pt x="1940559" y="289559"/>
                  </a:moveTo>
                  <a:lnTo>
                    <a:pt x="857250" y="289559"/>
                  </a:lnTo>
                  <a:lnTo>
                    <a:pt x="857250" y="697229"/>
                  </a:lnTo>
                  <a:lnTo>
                    <a:pt x="1940559" y="697229"/>
                  </a:lnTo>
                  <a:lnTo>
                    <a:pt x="1940559" y="289559"/>
                  </a:lnTo>
                  <a:close/>
                </a:path>
                <a:path w="1940559" h="697230">
                  <a:moveTo>
                    <a:pt x="1940559" y="0"/>
                  </a:moveTo>
                  <a:lnTo>
                    <a:pt x="857250" y="0"/>
                  </a:lnTo>
                  <a:lnTo>
                    <a:pt x="857250" y="115569"/>
                  </a:lnTo>
                  <a:lnTo>
                    <a:pt x="0" y="298450"/>
                  </a:lnTo>
                  <a:lnTo>
                    <a:pt x="857250" y="289559"/>
                  </a:lnTo>
                  <a:lnTo>
                    <a:pt x="1940559" y="289559"/>
                  </a:lnTo>
                  <a:lnTo>
                    <a:pt x="194055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27439" y="1677670"/>
              <a:ext cx="1940560" cy="697230"/>
            </a:xfrm>
            <a:custGeom>
              <a:avLst/>
              <a:gdLst/>
              <a:ahLst/>
              <a:cxnLst/>
              <a:rect l="l" t="t" r="r" b="b"/>
              <a:pathLst>
                <a:path w="1940559" h="697230">
                  <a:moveTo>
                    <a:pt x="1940559" y="0"/>
                  </a:moveTo>
                  <a:lnTo>
                    <a:pt x="1940559" y="0"/>
                  </a:lnTo>
                  <a:lnTo>
                    <a:pt x="1940559" y="697229"/>
                  </a:lnTo>
                  <a:lnTo>
                    <a:pt x="1760219" y="697229"/>
                  </a:lnTo>
                  <a:lnTo>
                    <a:pt x="857250" y="697229"/>
                  </a:lnTo>
                  <a:lnTo>
                    <a:pt x="857250" y="581659"/>
                  </a:lnTo>
                  <a:lnTo>
                    <a:pt x="857250" y="494029"/>
                  </a:lnTo>
                  <a:lnTo>
                    <a:pt x="857250" y="407669"/>
                  </a:lnTo>
                  <a:lnTo>
                    <a:pt x="857250" y="289559"/>
                  </a:lnTo>
                  <a:lnTo>
                    <a:pt x="0" y="298450"/>
                  </a:lnTo>
                  <a:lnTo>
                    <a:pt x="857250" y="115569"/>
                  </a:lnTo>
                  <a:lnTo>
                    <a:pt x="857250" y="0"/>
                  </a:lnTo>
                  <a:lnTo>
                    <a:pt x="1037589" y="0"/>
                  </a:lnTo>
                  <a:lnTo>
                    <a:pt x="1940559" y="0"/>
                  </a:lnTo>
                  <a:close/>
                </a:path>
                <a:path w="1940559" h="697230">
                  <a:moveTo>
                    <a:pt x="1940559" y="0"/>
                  </a:moveTo>
                  <a:lnTo>
                    <a:pt x="1940559" y="0"/>
                  </a:lnTo>
                </a:path>
                <a:path w="1940559" h="697230">
                  <a:moveTo>
                    <a:pt x="857250" y="697229"/>
                  </a:moveTo>
                  <a:lnTo>
                    <a:pt x="857250" y="69722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782809" y="1711962"/>
            <a:ext cx="6908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0489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Class  </a:t>
            </a:r>
            <a:r>
              <a:rPr sz="1600" spc="5" dirty="0">
                <a:latin typeface="Times New Roman"/>
                <a:cs typeface="Times New Roman"/>
              </a:rPr>
              <a:t>d</a:t>
            </a:r>
            <a:r>
              <a:rPr sz="1600" spc="-5" dirty="0">
                <a:latin typeface="Times New Roman"/>
                <a:cs typeface="Times New Roman"/>
              </a:rPr>
              <a:t>iagram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8742682" y="6142377"/>
            <a:ext cx="479425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UML</a:t>
            </a:r>
            <a:r>
              <a:rPr spc="-50" dirty="0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>
                <a:solidFill>
                  <a:srgbClr val="000000"/>
                </a:solidFill>
              </a:rPr>
              <a:t>23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70669" y="5414012"/>
            <a:ext cx="689611" cy="50911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indent="59690">
              <a:lnSpc>
                <a:spcPts val="1910"/>
              </a:lnSpc>
              <a:spcBef>
                <a:spcPts val="170"/>
              </a:spcBef>
            </a:pPr>
            <a:r>
              <a:rPr sz="1600" spc="-5" dirty="0">
                <a:latin typeface="Times New Roman"/>
                <a:cs typeface="Times New Roman"/>
              </a:rPr>
              <a:t>Object  </a:t>
            </a:r>
            <a:r>
              <a:rPr sz="1600" dirty="0">
                <a:latin typeface="Times New Roman"/>
                <a:cs typeface="Times New Roman"/>
              </a:rPr>
              <a:t>d</a:t>
            </a:r>
            <a:r>
              <a:rPr sz="1600" spc="-5" dirty="0">
                <a:latin typeface="Times New Roman"/>
                <a:cs typeface="Times New Roman"/>
              </a:rPr>
              <a:t>ia</a:t>
            </a:r>
            <a:r>
              <a:rPr sz="1600" spc="5" dirty="0">
                <a:latin typeface="Times New Roman"/>
                <a:cs typeface="Times New Roman"/>
              </a:rPr>
              <a:t>g</a:t>
            </a:r>
            <a:r>
              <a:rPr sz="1600" spc="-15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am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295400"/>
            <a:ext cx="2667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Workstation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134100" y="1275907"/>
            <a:ext cx="2667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</a:t>
            </a:r>
            <a:endParaRPr lang="en-IN" dirty="0"/>
          </a:p>
        </p:txBody>
      </p:sp>
      <p:cxnSp>
        <p:nvCxnSpPr>
          <p:cNvPr id="7" name="Straight Connector 6"/>
          <p:cNvCxnSpPr>
            <a:endCxn id="5" idx="1"/>
          </p:cNvCxnSpPr>
          <p:nvPr/>
        </p:nvCxnSpPr>
        <p:spPr>
          <a:xfrm flipV="1">
            <a:off x="4191000" y="1580707"/>
            <a:ext cx="1943100" cy="19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43400" y="127590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410200" y="129540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0…1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Zero-or-one multiplicity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16647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console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587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457200"/>
            <a:ext cx="7543800" cy="738664"/>
          </a:xfrm>
        </p:spPr>
        <p:txBody>
          <a:bodyPr/>
          <a:lstStyle/>
          <a:p>
            <a:r>
              <a:rPr lang="en-US" sz="4800" dirty="0" smtClean="0"/>
              <a:t>Multiplicity vs. cardinality</a:t>
            </a:r>
            <a:endParaRPr lang="en-IN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00"/>
            <a:ext cx="10765789" cy="153888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Multiplicity is a constraint on the size of a collection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Cardinality is the count of elements that are actually in the collection.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Multiplicity is a constraint on cardinality.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436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457200"/>
            <a:ext cx="7543800" cy="738664"/>
          </a:xfrm>
        </p:spPr>
        <p:txBody>
          <a:bodyPr/>
          <a:lstStyle/>
          <a:p>
            <a:r>
              <a:rPr lang="en-US" sz="4800" dirty="0" smtClean="0"/>
              <a:t>Association vs. Link</a:t>
            </a:r>
            <a:endParaRPr lang="en-IN" sz="4800" dirty="0"/>
          </a:p>
        </p:txBody>
      </p:sp>
      <p:sp>
        <p:nvSpPr>
          <p:cNvPr id="4" name="Rectangle 3"/>
          <p:cNvSpPr/>
          <p:nvPr/>
        </p:nvSpPr>
        <p:spPr>
          <a:xfrm>
            <a:off x="762000" y="1524000"/>
            <a:ext cx="990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124200" y="1566530"/>
            <a:ext cx="990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752600" y="1828800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54960" y="186210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*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99752" y="1883366"/>
            <a:ext cx="32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24130" algn="r">
              <a:lnSpc>
                <a:spcPct val="100000"/>
              </a:lnSpc>
              <a:spcBef>
                <a:spcPts val="254"/>
              </a:spcBef>
            </a:pPr>
            <a:r>
              <a:rPr lang="en-IN" dirty="0">
                <a:latin typeface="Times New Roman"/>
                <a:cs typeface="Times New Roman"/>
              </a:rPr>
              <a:t>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0200" y="2362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Diagram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2057401" y="1611868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anAssociation</a:t>
            </a:r>
            <a:endParaRPr lang="en-IN" sz="1100" dirty="0"/>
          </a:p>
        </p:txBody>
      </p:sp>
      <p:sp>
        <p:nvSpPr>
          <p:cNvPr id="35" name="Rectangle 34"/>
          <p:cNvSpPr/>
          <p:nvPr/>
        </p:nvSpPr>
        <p:spPr>
          <a:xfrm>
            <a:off x="940981" y="3429000"/>
            <a:ext cx="990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anA:A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3303181" y="3471530"/>
            <a:ext cx="990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aB:B</a:t>
            </a:r>
            <a:endParaRPr lang="en-IN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931581" y="3733800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83982" y="3364468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aLink</a:t>
            </a:r>
            <a:endParaRPr lang="en-IN" sz="1100" dirty="0"/>
          </a:p>
        </p:txBody>
      </p:sp>
      <p:sp>
        <p:nvSpPr>
          <p:cNvPr id="39" name="Rectangle 38"/>
          <p:cNvSpPr/>
          <p:nvPr/>
        </p:nvSpPr>
        <p:spPr>
          <a:xfrm>
            <a:off x="1933941" y="376710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*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978733" y="3788366"/>
            <a:ext cx="32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24130" algn="r">
              <a:lnSpc>
                <a:spcPct val="100000"/>
              </a:lnSpc>
              <a:spcBef>
                <a:spcPts val="254"/>
              </a:spcBef>
            </a:pPr>
            <a:r>
              <a:rPr lang="en-IN" dirty="0">
                <a:latin typeface="Times New Roman"/>
                <a:cs typeface="Times New Roman"/>
              </a:rPr>
              <a:t>*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9181" y="4267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Diagram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762000" y="4953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pair of objects can be instantiated  at most once per association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5797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457200"/>
            <a:ext cx="7543800" cy="738664"/>
          </a:xfrm>
        </p:spPr>
        <p:txBody>
          <a:bodyPr/>
          <a:lstStyle/>
          <a:p>
            <a:r>
              <a:rPr lang="en-US" sz="4800" dirty="0" smtClean="0"/>
              <a:t>Association vs. Link</a:t>
            </a:r>
            <a:endParaRPr lang="en-IN" sz="4800" dirty="0"/>
          </a:p>
        </p:txBody>
      </p:sp>
      <p:sp>
        <p:nvSpPr>
          <p:cNvPr id="4" name="Rectangle 3"/>
          <p:cNvSpPr/>
          <p:nvPr/>
        </p:nvSpPr>
        <p:spPr>
          <a:xfrm>
            <a:off x="762000" y="1524000"/>
            <a:ext cx="990600" cy="1022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140957" y="1566530"/>
            <a:ext cx="990600" cy="980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752600" y="1828800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54960" y="186210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*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99752" y="1828800"/>
            <a:ext cx="32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24130" algn="r">
              <a:lnSpc>
                <a:spcPct val="100000"/>
              </a:lnSpc>
              <a:spcBef>
                <a:spcPts val="254"/>
              </a:spcBef>
            </a:pPr>
            <a:r>
              <a:rPr lang="en-IN" dirty="0">
                <a:latin typeface="Times New Roman"/>
                <a:cs typeface="Times New Roman"/>
              </a:rPr>
              <a:t>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26782" y="27315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Diagram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2057401" y="161186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anAssociation</a:t>
            </a:r>
            <a:endParaRPr lang="en-IN" sz="1100" dirty="0"/>
          </a:p>
        </p:txBody>
      </p:sp>
      <p:sp>
        <p:nvSpPr>
          <p:cNvPr id="35" name="Rectangle 34"/>
          <p:cNvSpPr/>
          <p:nvPr/>
        </p:nvSpPr>
        <p:spPr>
          <a:xfrm>
            <a:off x="762000" y="3429000"/>
            <a:ext cx="116958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anA:A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3304954" y="3462300"/>
            <a:ext cx="990600" cy="989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aB:B</a:t>
            </a:r>
            <a:endParaRPr lang="en-IN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931581" y="3733800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83982" y="3364468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aLink</a:t>
            </a:r>
            <a:endParaRPr lang="en-IN" sz="1100" dirty="0"/>
          </a:p>
        </p:txBody>
      </p:sp>
      <p:sp>
        <p:nvSpPr>
          <p:cNvPr id="39" name="Rectangle 38"/>
          <p:cNvSpPr/>
          <p:nvPr/>
        </p:nvSpPr>
        <p:spPr>
          <a:xfrm>
            <a:off x="1933941" y="376710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*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978733" y="3788366"/>
            <a:ext cx="32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24130" algn="r">
              <a:lnSpc>
                <a:spcPct val="100000"/>
              </a:lnSpc>
              <a:spcBef>
                <a:spcPts val="254"/>
              </a:spcBef>
            </a:pPr>
            <a:r>
              <a:rPr lang="en-IN" dirty="0">
                <a:latin typeface="Times New Roman"/>
                <a:cs typeface="Times New Roman"/>
              </a:rPr>
              <a:t>*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91585" y="447667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Diagram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724786" y="4997671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associations are used to model multiple links between the same objects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769357" y="2082209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83900" y="21775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*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18126" y="2133231"/>
            <a:ext cx="32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24130" algn="r">
              <a:lnSpc>
                <a:spcPct val="100000"/>
              </a:lnSpc>
              <a:spcBef>
                <a:spcPts val="254"/>
              </a:spcBef>
            </a:pPr>
            <a:r>
              <a:rPr lang="en-IN" dirty="0">
                <a:latin typeface="Times New Roman"/>
                <a:cs typeface="Times New Roman"/>
              </a:rPr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5001" y="2231433"/>
            <a:ext cx="1143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anotherAssociation</a:t>
            </a:r>
            <a:endParaRPr lang="en-IN" sz="11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933941" y="3973032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61722" y="4104167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anotherLink</a:t>
            </a:r>
            <a:endParaRPr lang="en-IN" sz="1100" dirty="0"/>
          </a:p>
        </p:txBody>
      </p:sp>
      <p:sp>
        <p:nvSpPr>
          <p:cNvPr id="24" name="Rectangle 23"/>
          <p:cNvSpPr/>
          <p:nvPr/>
        </p:nvSpPr>
        <p:spPr>
          <a:xfrm>
            <a:off x="1905001" y="395708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*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961976" y="3996445"/>
            <a:ext cx="32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24130" algn="r">
              <a:lnSpc>
                <a:spcPct val="100000"/>
              </a:lnSpc>
              <a:spcBef>
                <a:spcPts val="254"/>
              </a:spcBef>
            </a:pPr>
            <a:r>
              <a:rPr lang="en-IN" dirty="0">
                <a:latin typeface="Times New Roman"/>
                <a:cs typeface="Times New Roman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498474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649" y="300990"/>
            <a:ext cx="48958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rebuchet MS"/>
                <a:cs typeface="Trebuchet MS"/>
              </a:rPr>
              <a:t>Association End</a:t>
            </a:r>
            <a:r>
              <a:rPr sz="3600" b="1" spc="-75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Names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652" y="1496059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8552" y="1485903"/>
            <a:ext cx="8086725" cy="807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If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we consider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one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to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many association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then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it has</a:t>
            </a:r>
            <a:r>
              <a:rPr sz="2000" spc="56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two ends-an end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with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multiplicity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of “one” and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an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end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with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multiplicity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2000" spc="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“many”.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652" y="2598420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551" y="2588262"/>
            <a:ext cx="512572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We can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also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give the name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to both the</a:t>
            </a:r>
            <a:r>
              <a:rPr sz="2000" spc="-8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ends.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652" y="3211829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8551" y="3202943"/>
            <a:ext cx="804799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Association end names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often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appear as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nouns in problem</a:t>
            </a:r>
            <a:r>
              <a:rPr sz="20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descriptions.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5652" y="3826509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8551" y="3817623"/>
            <a:ext cx="98996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Example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30171" y="4458972"/>
            <a:ext cx="1336040" cy="324448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370"/>
              </a:spcBef>
            </a:pPr>
            <a:r>
              <a:rPr sz="1800" b="1" spc="-5" dirty="0">
                <a:latin typeface="Verdana"/>
                <a:cs typeface="Verdana"/>
              </a:rPr>
              <a:t>Person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94700" y="4406900"/>
            <a:ext cx="1336040" cy="546100"/>
          </a:xfrm>
          <a:custGeom>
            <a:avLst/>
            <a:gdLst/>
            <a:ahLst/>
            <a:cxnLst/>
            <a:rect l="l" t="t" r="r" b="b"/>
            <a:pathLst>
              <a:path w="1336040" h="546100">
                <a:moveTo>
                  <a:pt x="1336040" y="0"/>
                </a:moveTo>
                <a:lnTo>
                  <a:pt x="0" y="0"/>
                </a:lnTo>
                <a:lnTo>
                  <a:pt x="0" y="546100"/>
                </a:lnTo>
                <a:lnTo>
                  <a:pt x="1336040" y="546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94700" y="4406901"/>
            <a:ext cx="1336040" cy="323165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latin typeface="Verdana"/>
                <a:cs typeface="Verdana"/>
              </a:rPr>
              <a:t>Company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58792" y="4348480"/>
            <a:ext cx="11080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Wo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k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-5" dirty="0">
                <a:latin typeface="Verdana"/>
                <a:cs typeface="Verdana"/>
              </a:rPr>
              <a:t>For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80179" y="4762500"/>
            <a:ext cx="4422140" cy="0"/>
          </a:xfrm>
          <a:custGeom>
            <a:avLst/>
            <a:gdLst/>
            <a:ahLst/>
            <a:cxnLst/>
            <a:rect l="l" t="t" r="r" b="b"/>
            <a:pathLst>
              <a:path w="4422140">
                <a:moveTo>
                  <a:pt x="0" y="0"/>
                </a:moveTo>
                <a:lnTo>
                  <a:pt x="442214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58923" y="4427223"/>
            <a:ext cx="10090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employee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8742682" y="6142377"/>
            <a:ext cx="479425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UML</a:t>
            </a:r>
            <a:r>
              <a:rPr spc="-50" dirty="0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>
                <a:solidFill>
                  <a:srgbClr val="000000"/>
                </a:solidFill>
              </a:rPr>
              <a:t>28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11060" y="4456432"/>
            <a:ext cx="974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employer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12262" y="4796790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*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02553" y="4798060"/>
            <a:ext cx="4845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0</a:t>
            </a:r>
            <a:r>
              <a:rPr sz="1800" dirty="0">
                <a:latin typeface="Verdana"/>
                <a:cs typeface="Verdana"/>
              </a:rPr>
              <a:t>.</a:t>
            </a:r>
            <a:r>
              <a:rPr sz="1800" spc="10" dirty="0">
                <a:latin typeface="Verdana"/>
                <a:cs typeface="Verdana"/>
              </a:rPr>
              <a:t>.</a:t>
            </a:r>
            <a:r>
              <a:rPr sz="180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652" y="299720"/>
            <a:ext cx="72955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rebuchet MS"/>
                <a:cs typeface="Trebuchet MS"/>
              </a:rPr>
              <a:t>Association End Names</a:t>
            </a:r>
            <a:r>
              <a:rPr sz="3600" b="1" spc="-65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Continue…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652" y="1248409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8553" y="1239521"/>
            <a:ext cx="8087359" cy="807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1130" algn="l"/>
                <a:tab pos="1972945" algn="l"/>
                <a:tab pos="2830830" algn="l"/>
                <a:tab pos="3333750" algn="l"/>
                <a:tab pos="4573905" algn="l"/>
                <a:tab pos="5034915" algn="l"/>
                <a:tab pos="6530340" algn="l"/>
                <a:tab pos="7647940" algn="l"/>
              </a:tabLst>
            </a:pP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As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on	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d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na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	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re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ce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ss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ry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f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or	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ti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on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	b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etwe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n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two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objects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same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 class.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652" y="2350770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552" y="2341882"/>
            <a:ext cx="80867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3400" algn="l"/>
                <a:tab pos="1649730" algn="l"/>
                <a:tab pos="2886710" algn="l"/>
                <a:tab pos="3451225" algn="l"/>
                <a:tab pos="4585335" algn="l"/>
                <a:tab pos="5946140" algn="l"/>
                <a:tab pos="6473825" algn="l"/>
                <a:tab pos="7051040" algn="l"/>
                <a:tab pos="7842250" algn="l"/>
              </a:tabLst>
            </a:pP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F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or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x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p</a:t>
            </a:r>
            <a:r>
              <a:rPr sz="2000" spc="-10" dirty="0">
                <a:solidFill>
                  <a:srgbClr val="3F3F3F"/>
                </a:solidFill>
                <a:latin typeface="Trebuchet MS"/>
                <a:cs typeface="Trebuchet MS"/>
              </a:rPr>
              <a:t>l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e	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nt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ai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ne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r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an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d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ent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in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u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h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e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tw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us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ge	of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8551" y="2829562"/>
            <a:ext cx="17907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Directory</a:t>
            </a:r>
            <a:r>
              <a:rPr sz="2000" spc="-4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class.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88971" y="3862070"/>
            <a:ext cx="1104900" cy="546100"/>
          </a:xfrm>
          <a:custGeom>
            <a:avLst/>
            <a:gdLst/>
            <a:ahLst/>
            <a:cxnLst/>
            <a:rect l="l" t="t" r="r" b="b"/>
            <a:pathLst>
              <a:path w="1104900" h="546100">
                <a:moveTo>
                  <a:pt x="552450" y="546099"/>
                </a:moveTo>
                <a:lnTo>
                  <a:pt x="0" y="546099"/>
                </a:lnTo>
                <a:lnTo>
                  <a:pt x="0" y="0"/>
                </a:lnTo>
                <a:lnTo>
                  <a:pt x="1104900" y="0"/>
                </a:lnTo>
                <a:lnTo>
                  <a:pt x="1104900" y="546099"/>
                </a:lnTo>
                <a:lnTo>
                  <a:pt x="552450" y="54609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88971" y="3843022"/>
            <a:ext cx="1104900" cy="433452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54940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1220"/>
              </a:spcBef>
            </a:pPr>
            <a:r>
              <a:rPr sz="1800" b="1" dirty="0">
                <a:latin typeface="Verdana"/>
                <a:cs typeface="Verdana"/>
              </a:rPr>
              <a:t>User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889308" y="3819209"/>
            <a:ext cx="1975485" cy="555625"/>
            <a:chOff x="5889307" y="3819207"/>
            <a:chExt cx="1975485" cy="555625"/>
          </a:xfrm>
        </p:grpSpPr>
        <p:sp>
          <p:nvSpPr>
            <p:cNvPr id="11" name="object 11"/>
            <p:cNvSpPr/>
            <p:nvPr/>
          </p:nvSpPr>
          <p:spPr>
            <a:xfrm>
              <a:off x="5894070" y="3823970"/>
              <a:ext cx="1965960" cy="546100"/>
            </a:xfrm>
            <a:custGeom>
              <a:avLst/>
              <a:gdLst/>
              <a:ahLst/>
              <a:cxnLst/>
              <a:rect l="l" t="t" r="r" b="b"/>
              <a:pathLst>
                <a:path w="1965959" h="546100">
                  <a:moveTo>
                    <a:pt x="1965959" y="0"/>
                  </a:moveTo>
                  <a:lnTo>
                    <a:pt x="0" y="0"/>
                  </a:lnTo>
                  <a:lnTo>
                    <a:pt x="0" y="546099"/>
                  </a:lnTo>
                  <a:lnTo>
                    <a:pt x="1965959" y="546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94070" y="3823970"/>
              <a:ext cx="1965960" cy="546100"/>
            </a:xfrm>
            <a:custGeom>
              <a:avLst/>
              <a:gdLst/>
              <a:ahLst/>
              <a:cxnLst/>
              <a:rect l="l" t="t" r="r" b="b"/>
              <a:pathLst>
                <a:path w="1965959" h="546100">
                  <a:moveTo>
                    <a:pt x="982979" y="546099"/>
                  </a:moveTo>
                  <a:lnTo>
                    <a:pt x="0" y="546099"/>
                  </a:lnTo>
                  <a:lnTo>
                    <a:pt x="0" y="0"/>
                  </a:lnTo>
                  <a:lnTo>
                    <a:pt x="1965959" y="0"/>
                  </a:lnTo>
                  <a:lnTo>
                    <a:pt x="1965959" y="546099"/>
                  </a:lnTo>
                  <a:lnTo>
                    <a:pt x="982979" y="54609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894071" y="3843021"/>
            <a:ext cx="1965960" cy="394979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85445">
              <a:lnSpc>
                <a:spcPct val="100000"/>
              </a:lnSpc>
              <a:spcBef>
                <a:spcPts val="919"/>
              </a:spcBef>
            </a:pPr>
            <a:r>
              <a:rPr sz="1800" b="1" spc="-5" dirty="0">
                <a:latin typeface="Verdana"/>
                <a:cs typeface="Verdana"/>
              </a:rPr>
              <a:t>Directory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67480" y="3125470"/>
            <a:ext cx="4789171" cy="2278380"/>
          </a:xfrm>
          <a:custGeom>
            <a:avLst/>
            <a:gdLst/>
            <a:ahLst/>
            <a:cxnLst/>
            <a:rect l="l" t="t" r="r" b="b"/>
            <a:pathLst>
              <a:path w="4789170" h="2278379">
                <a:moveTo>
                  <a:pt x="26670" y="1282699"/>
                </a:moveTo>
                <a:lnTo>
                  <a:pt x="26670" y="2197099"/>
                </a:lnTo>
              </a:path>
              <a:path w="4789170" h="2278379">
                <a:moveTo>
                  <a:pt x="12700" y="2184399"/>
                </a:moveTo>
                <a:lnTo>
                  <a:pt x="2128520" y="2184399"/>
                </a:lnTo>
              </a:path>
              <a:path w="4789170" h="2278379">
                <a:moveTo>
                  <a:pt x="2101850" y="1226819"/>
                </a:moveTo>
                <a:lnTo>
                  <a:pt x="2101850" y="2197099"/>
                </a:lnTo>
              </a:path>
              <a:path w="4789170" h="2278379">
                <a:moveTo>
                  <a:pt x="12700" y="95250"/>
                </a:moveTo>
                <a:lnTo>
                  <a:pt x="12700" y="751839"/>
                </a:lnTo>
              </a:path>
              <a:path w="4789170" h="2278379">
                <a:moveTo>
                  <a:pt x="0" y="107950"/>
                </a:moveTo>
                <a:lnTo>
                  <a:pt x="2170430" y="107950"/>
                </a:lnTo>
              </a:path>
              <a:path w="4789170" h="2278379">
                <a:moveTo>
                  <a:pt x="2157730" y="107950"/>
                </a:moveTo>
                <a:lnTo>
                  <a:pt x="2157730" y="695959"/>
                </a:lnTo>
              </a:path>
              <a:path w="4789170" h="2278379">
                <a:moveTo>
                  <a:pt x="3589020" y="0"/>
                </a:moveTo>
                <a:lnTo>
                  <a:pt x="3601720" y="683259"/>
                </a:lnTo>
              </a:path>
              <a:path w="4789170" h="2278379">
                <a:moveTo>
                  <a:pt x="3589020" y="12700"/>
                </a:moveTo>
                <a:lnTo>
                  <a:pt x="4776470" y="12700"/>
                </a:lnTo>
              </a:path>
              <a:path w="4789170" h="2278379">
                <a:moveTo>
                  <a:pt x="4789170" y="0"/>
                </a:moveTo>
                <a:lnTo>
                  <a:pt x="4775200" y="2265679"/>
                </a:lnTo>
              </a:path>
              <a:path w="4789170" h="2278379">
                <a:moveTo>
                  <a:pt x="3657600" y="1214119"/>
                </a:moveTo>
                <a:lnTo>
                  <a:pt x="3657600" y="2278379"/>
                </a:lnTo>
              </a:path>
              <a:path w="4789170" h="2278379">
                <a:moveTo>
                  <a:pt x="3670300" y="2265679"/>
                </a:moveTo>
                <a:lnTo>
                  <a:pt x="4789170" y="226567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71209" y="3540759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*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8742682" y="6142377"/>
            <a:ext cx="479425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UML</a:t>
            </a:r>
            <a:r>
              <a:rPr spc="-50" dirty="0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>
                <a:solidFill>
                  <a:srgbClr val="000000"/>
                </a:solidFill>
              </a:rPr>
              <a:t>29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31841" y="4443729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*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71621" y="4429759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*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38012" y="3502662"/>
            <a:ext cx="18002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0085" algn="l"/>
              </a:tabLst>
            </a:pPr>
            <a:r>
              <a:rPr sz="1800" spc="-5" dirty="0">
                <a:latin typeface="Verdana"/>
                <a:cs typeface="Verdana"/>
              </a:rPr>
              <a:t>0..1	</a:t>
            </a:r>
            <a:r>
              <a:rPr sz="1400" spc="-5" dirty="0">
                <a:latin typeface="Verdana"/>
                <a:cs typeface="Verdana"/>
              </a:rPr>
              <a:t>container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49493" y="4391662"/>
            <a:ext cx="14141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94335" algn="l"/>
              </a:tabLst>
            </a:pPr>
            <a:r>
              <a:rPr sz="2700" baseline="-6172" dirty="0">
                <a:latin typeface="Verdana"/>
                <a:cs typeface="Verdana"/>
              </a:rPr>
              <a:t>*	</a:t>
            </a:r>
            <a:r>
              <a:rPr sz="1400" spc="-5" dirty="0">
                <a:latin typeface="Verdana"/>
                <a:cs typeface="Verdana"/>
              </a:rPr>
              <a:t>contents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85161" y="3517903"/>
            <a:ext cx="10318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3125" algn="l"/>
              </a:tabLst>
            </a:pPr>
            <a:r>
              <a:rPr sz="1400" spc="5" dirty="0">
                <a:latin typeface="Verdana"/>
                <a:cs typeface="Verdana"/>
              </a:rPr>
              <a:t>o</a:t>
            </a:r>
            <a:r>
              <a:rPr sz="1400" dirty="0">
                <a:latin typeface="Verdana"/>
                <a:cs typeface="Verdana"/>
              </a:rPr>
              <a:t>w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spc="10" dirty="0">
                <a:latin typeface="Verdana"/>
                <a:cs typeface="Verdana"/>
              </a:rPr>
              <a:t>e</a:t>
            </a:r>
            <a:r>
              <a:rPr sz="1400" dirty="0">
                <a:latin typeface="Verdana"/>
                <a:cs typeface="Verdana"/>
              </a:rPr>
              <a:t>r	</a:t>
            </a:r>
            <a:r>
              <a:rPr sz="180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52371" y="4470402"/>
            <a:ext cx="13792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Verdana"/>
                <a:cs typeface="Verdana"/>
              </a:rPr>
              <a:t>authorizedUser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652" y="5715000"/>
            <a:ext cx="884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Directory has exactly one user who is an owner and many users who are authorized to use the directory.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009" y="158750"/>
            <a:ext cx="44100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5" dirty="0" smtClean="0"/>
              <a:t>Review of </a:t>
            </a:r>
            <a:r>
              <a:rPr sz="3600" spc="-70" dirty="0" smtClean="0"/>
              <a:t> </a:t>
            </a:r>
            <a:r>
              <a:rPr sz="3600" spc="-5" dirty="0"/>
              <a:t>OOAD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51180" y="1181104"/>
            <a:ext cx="205104" cy="2462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90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4081" y="1055370"/>
            <a:ext cx="8855075" cy="83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900"/>
              </a:lnSpc>
              <a:spcBef>
                <a:spcPts val="100"/>
              </a:spcBef>
            </a:pP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Object oriented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analysis and design is 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software engineering approach which  models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the system as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interacting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objects.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180" y="2117093"/>
            <a:ext cx="205104" cy="2462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90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4080" y="1993900"/>
            <a:ext cx="8854440" cy="177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500"/>
              </a:lnSpc>
              <a:spcBef>
                <a:spcPts val="100"/>
              </a:spcBef>
            </a:pP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Each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object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represents 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system entity which plays 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vital role in building of that 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system.</a:t>
            </a:r>
            <a:endParaRPr sz="1900" dirty="0">
              <a:latin typeface="Trebuchet MS"/>
              <a:cs typeface="Trebuchet MS"/>
            </a:endParaRPr>
          </a:p>
          <a:p>
            <a:pPr marL="12700" marR="5080">
              <a:lnSpc>
                <a:spcPct val="139900"/>
              </a:lnSpc>
              <a:spcBef>
                <a:spcPts val="1000"/>
              </a:spcBef>
              <a:tabLst>
                <a:tab pos="3693160" algn="l"/>
              </a:tabLst>
            </a:pP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Object  Oriented</a:t>
            </a:r>
            <a:r>
              <a:rPr sz="1900" spc="-6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Analysis</a:t>
            </a:r>
            <a:r>
              <a:rPr sz="1900" spc="24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(OOA)	focuses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on analysis of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functional requirements 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for the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 system.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180" y="3054354"/>
            <a:ext cx="205104" cy="2462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90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180" y="3990343"/>
            <a:ext cx="205104" cy="2462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90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4082" y="3865881"/>
            <a:ext cx="8856345" cy="831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900"/>
              </a:lnSpc>
              <a:spcBef>
                <a:spcPts val="100"/>
              </a:spcBef>
              <a:tabLst>
                <a:tab pos="901700" algn="l"/>
                <a:tab pos="2006600" algn="l"/>
                <a:tab pos="2861945" algn="l"/>
                <a:tab pos="3669029" algn="l"/>
                <a:tab pos="4399915" algn="l"/>
                <a:tab pos="5396865" algn="l"/>
                <a:tab pos="6221095" algn="l"/>
                <a:tab pos="6604000" algn="l"/>
                <a:tab pos="7323455" algn="l"/>
                <a:tab pos="7874000" algn="l"/>
              </a:tabLst>
            </a:pPr>
            <a:r>
              <a:rPr sz="1900" spc="-1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b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j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900" spc="-1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t	</a:t>
            </a:r>
            <a:r>
              <a:rPr sz="1900" spc="-1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d	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ig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n	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(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1900" spc="-1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D)	t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k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s	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al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y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19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s	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od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l	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s	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p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u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t	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d	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p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od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u</a:t>
            </a:r>
            <a:r>
              <a:rPr sz="1900" spc="-1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es 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implementation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specification.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27769" y="6155078"/>
            <a:ext cx="356235" cy="139141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900" dirty="0">
                <a:solidFill>
                  <a:srgbClr val="8FC125"/>
                </a:solidFill>
                <a:latin typeface="Verdana"/>
                <a:cs typeface="Verdana"/>
              </a:rPr>
              <a:t>UML</a:t>
            </a:r>
            <a:r>
              <a:rPr sz="900" spc="-105" dirty="0">
                <a:solidFill>
                  <a:srgbClr val="8FC125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8FC125"/>
                </a:solidFill>
                <a:latin typeface="Verdana"/>
                <a:cs typeface="Verdana"/>
              </a:rPr>
              <a:t>4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6960" y="5020309"/>
            <a:ext cx="3088640" cy="939360"/>
          </a:xfrm>
          <a:prstGeom prst="rect">
            <a:avLst/>
          </a:prstGeom>
          <a:solidFill>
            <a:srgbClr val="D4ECA1"/>
          </a:solidFill>
          <a:ln w="19048">
            <a:solidFill>
              <a:srgbClr val="678D18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584200" marR="6819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Object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Oriented  Analysis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Model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17591" y="4998720"/>
            <a:ext cx="3167380" cy="1003480"/>
          </a:xfrm>
          <a:prstGeom prst="rect">
            <a:avLst/>
          </a:prstGeom>
          <a:solidFill>
            <a:srgbClr val="D4ECA1"/>
          </a:solidFill>
          <a:ln w="19048">
            <a:solidFill>
              <a:srgbClr val="678D18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576580" marR="76962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Object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Oriented  Design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Model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65251" y="5723890"/>
            <a:ext cx="982980" cy="76200"/>
            <a:chOff x="1365250" y="5723890"/>
            <a:chExt cx="982980" cy="76200"/>
          </a:xfrm>
        </p:grpSpPr>
        <p:sp>
          <p:nvSpPr>
            <p:cNvPr id="14" name="object 14"/>
            <p:cNvSpPr/>
            <p:nvPr/>
          </p:nvSpPr>
          <p:spPr>
            <a:xfrm>
              <a:off x="1371600" y="5750560"/>
              <a:ext cx="905510" cy="11430"/>
            </a:xfrm>
            <a:custGeom>
              <a:avLst/>
              <a:gdLst/>
              <a:ahLst/>
              <a:cxnLst/>
              <a:rect l="l" t="t" r="r" b="b"/>
              <a:pathLst>
                <a:path w="905510" h="11429">
                  <a:moveTo>
                    <a:pt x="0" y="0"/>
                  </a:moveTo>
                  <a:lnTo>
                    <a:pt x="905510" y="11429"/>
                  </a:lnTo>
                </a:path>
              </a:pathLst>
            </a:custGeom>
            <a:ln w="12699">
              <a:solidFill>
                <a:srgbClr val="8FC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72030" y="572389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1269" y="0"/>
                  </a:moveTo>
                  <a:lnTo>
                    <a:pt x="0" y="76200"/>
                  </a:lnTo>
                  <a:lnTo>
                    <a:pt x="76200" y="39370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8FC1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429251" y="5656579"/>
            <a:ext cx="688340" cy="74930"/>
            <a:chOff x="5429250" y="5656579"/>
            <a:chExt cx="688340" cy="74930"/>
          </a:xfrm>
        </p:grpSpPr>
        <p:sp>
          <p:nvSpPr>
            <p:cNvPr id="17" name="object 17"/>
            <p:cNvSpPr/>
            <p:nvPr/>
          </p:nvSpPr>
          <p:spPr>
            <a:xfrm>
              <a:off x="5435600" y="5687059"/>
              <a:ext cx="612140" cy="7620"/>
            </a:xfrm>
            <a:custGeom>
              <a:avLst/>
              <a:gdLst/>
              <a:ahLst/>
              <a:cxnLst/>
              <a:rect l="l" t="t" r="r" b="b"/>
              <a:pathLst>
                <a:path w="612139" h="7620">
                  <a:moveTo>
                    <a:pt x="0" y="0"/>
                  </a:moveTo>
                  <a:lnTo>
                    <a:pt x="612139" y="7619"/>
                  </a:lnTo>
                </a:path>
              </a:pathLst>
            </a:custGeom>
            <a:ln w="12699">
              <a:solidFill>
                <a:srgbClr val="8FC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42659" y="5656579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29" h="74929">
                  <a:moveTo>
                    <a:pt x="0" y="0"/>
                  </a:moveTo>
                  <a:lnTo>
                    <a:pt x="0" y="74930"/>
                  </a:lnTo>
                  <a:lnTo>
                    <a:pt x="74929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C1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9278621" y="5706109"/>
            <a:ext cx="1037591" cy="74930"/>
            <a:chOff x="9278619" y="5706109"/>
            <a:chExt cx="1037590" cy="74930"/>
          </a:xfrm>
        </p:grpSpPr>
        <p:sp>
          <p:nvSpPr>
            <p:cNvPr id="20" name="object 20"/>
            <p:cNvSpPr/>
            <p:nvPr/>
          </p:nvSpPr>
          <p:spPr>
            <a:xfrm>
              <a:off x="9284969" y="5744209"/>
              <a:ext cx="960119" cy="7620"/>
            </a:xfrm>
            <a:custGeom>
              <a:avLst/>
              <a:gdLst/>
              <a:ahLst/>
              <a:cxnLst/>
              <a:rect l="l" t="t" r="r" b="b"/>
              <a:pathLst>
                <a:path w="960120" h="7620">
                  <a:moveTo>
                    <a:pt x="0" y="7619"/>
                  </a:moveTo>
                  <a:lnTo>
                    <a:pt x="960120" y="0"/>
                  </a:lnTo>
                </a:path>
              </a:pathLst>
            </a:custGeom>
            <a:ln w="12700">
              <a:solidFill>
                <a:srgbClr val="8FC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40009" y="570610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0"/>
                  </a:moveTo>
                  <a:lnTo>
                    <a:pt x="0" y="74929"/>
                  </a:lnTo>
                  <a:lnTo>
                    <a:pt x="76200" y="36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C1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66373" y="5092702"/>
            <a:ext cx="16135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Functional  </a:t>
            </a:r>
            <a:r>
              <a:rPr sz="1800" spc="-15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equ</a:t>
            </a:r>
            <a:r>
              <a:rPr sz="1800" dirty="0">
                <a:latin typeface="Verdana"/>
                <a:cs typeface="Verdana"/>
              </a:rPr>
              <a:t>ir</a:t>
            </a:r>
            <a:r>
              <a:rPr sz="1800" spc="-5" dirty="0">
                <a:latin typeface="Verdana"/>
                <a:cs typeface="Verdana"/>
              </a:rPr>
              <a:t>ements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73260" y="4949190"/>
            <a:ext cx="185038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I</a:t>
            </a:r>
            <a:r>
              <a:rPr sz="1800" spc="-5" dirty="0">
                <a:latin typeface="Verdana"/>
                <a:cs typeface="Verdana"/>
              </a:rPr>
              <a:t>m</a:t>
            </a:r>
            <a:r>
              <a:rPr sz="1800" spc="-15" dirty="0">
                <a:latin typeface="Verdana"/>
                <a:cs typeface="Verdana"/>
              </a:rPr>
              <a:t>p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-5" dirty="0">
                <a:latin typeface="Verdana"/>
                <a:cs typeface="Verdana"/>
              </a:rPr>
              <a:t>ementa</a:t>
            </a:r>
            <a:r>
              <a:rPr sz="1800" spc="-15" dirty="0">
                <a:latin typeface="Verdana"/>
                <a:cs typeface="Verdana"/>
              </a:rPr>
              <a:t>t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5" dirty="0">
                <a:latin typeface="Verdana"/>
                <a:cs typeface="Verdana"/>
              </a:rPr>
              <a:t>on  Specification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026" name="Picture 2" descr="https://images.squarespace-cdn.com/content/v1/50c9c50fe4b0a97682fac903/1502170827756-B4A198HIXAEAOSB6JGWE/ke17ZwdGBToddI8pDm48kERxSV6LZ-oDwcTnKLYm7aFZw-zPPgdn4jUwVcJE1ZvWQUxwkmyExglNqGp0IvTJZamWLI2zvYWH8K3-s_4yszcp2ryTI0HqTOaaUohrI8PItFuOptSr7BAAFgSrsQrtEwxh3KpQ59RraKJbX31rPL4KMshLAGzx4R3EDFOm1kBS/image-asset.jpeg?format=500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745" y="228600"/>
            <a:ext cx="2312113" cy="153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6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652" y="262890"/>
            <a:ext cx="72955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rebuchet MS"/>
                <a:cs typeface="Trebuchet MS"/>
              </a:rPr>
              <a:t>Association End Names</a:t>
            </a:r>
            <a:r>
              <a:rPr sz="3600" b="1" spc="-65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Continue…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652" y="1480820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8551" y="1471930"/>
            <a:ext cx="8084820" cy="807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Association</a:t>
            </a:r>
            <a:r>
              <a:rPr sz="2000" spc="17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end</a:t>
            </a:r>
            <a:r>
              <a:rPr sz="2000" spc="17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names</a:t>
            </a:r>
            <a:r>
              <a:rPr sz="2000" spc="17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let</a:t>
            </a:r>
            <a:r>
              <a:rPr sz="2000" spc="17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you</a:t>
            </a:r>
            <a:r>
              <a:rPr sz="2000" spc="17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unify</a:t>
            </a:r>
            <a:r>
              <a:rPr sz="2000" spc="16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multiple</a:t>
            </a:r>
            <a:r>
              <a:rPr sz="2000" spc="17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references</a:t>
            </a:r>
            <a:r>
              <a:rPr sz="2000" spc="18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sz="2000" spc="17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2000" spc="16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same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class.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652" y="2583179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552" y="2574290"/>
            <a:ext cx="808672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When</a:t>
            </a:r>
            <a:r>
              <a:rPr sz="2000" spc="26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constructing</a:t>
            </a:r>
            <a:r>
              <a:rPr sz="2000" spc="254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class</a:t>
            </a:r>
            <a:r>
              <a:rPr sz="2000" spc="26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diagram</a:t>
            </a:r>
            <a:r>
              <a:rPr sz="2000" spc="27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you</a:t>
            </a:r>
            <a:r>
              <a:rPr sz="2000" spc="2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have</a:t>
            </a:r>
            <a:r>
              <a:rPr sz="2000" spc="2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sz="2000" spc="27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use</a:t>
            </a:r>
            <a:r>
              <a:rPr sz="2000" spc="2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proper</a:t>
            </a:r>
            <a:r>
              <a:rPr sz="2000" spc="254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association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60000"/>
              </a:lnSpc>
            </a:pP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end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names not introduce separate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class for each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reference as shown 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in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below</a:t>
            </a:r>
            <a:r>
              <a:rPr sz="2000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fig.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02589" y="3939947"/>
          <a:ext cx="3741421" cy="450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8914">
                <a:tc rowSpan="2"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Parent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Child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958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850"/>
                        </a:lnSpc>
                        <a:tabLst>
                          <a:tab pos="772795" algn="l"/>
                        </a:tabLst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2	*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8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7162801" y="3987800"/>
            <a:ext cx="1365251" cy="449580"/>
          </a:xfrm>
          <a:custGeom>
            <a:avLst/>
            <a:gdLst/>
            <a:ahLst/>
            <a:cxnLst/>
            <a:rect l="l" t="t" r="r" b="b"/>
            <a:pathLst>
              <a:path w="1365250" h="449579">
                <a:moveTo>
                  <a:pt x="1365250" y="0"/>
                </a:moveTo>
                <a:lnTo>
                  <a:pt x="0" y="0"/>
                </a:lnTo>
                <a:lnTo>
                  <a:pt x="0" y="449580"/>
                </a:lnTo>
                <a:lnTo>
                  <a:pt x="1365250" y="4495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62801" y="3987800"/>
            <a:ext cx="1365251" cy="365485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690"/>
              </a:spcBef>
            </a:pPr>
            <a:r>
              <a:rPr sz="1800" b="1" spc="-5" dirty="0">
                <a:latin typeface="Verdana"/>
                <a:cs typeface="Verdana"/>
              </a:rPr>
              <a:t>Person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07349" y="4203700"/>
            <a:ext cx="1527811" cy="927100"/>
          </a:xfrm>
          <a:custGeom>
            <a:avLst/>
            <a:gdLst/>
            <a:ahLst/>
            <a:cxnLst/>
            <a:rect l="l" t="t" r="r" b="b"/>
            <a:pathLst>
              <a:path w="1527809" h="927100">
                <a:moveTo>
                  <a:pt x="516890" y="12700"/>
                </a:moveTo>
                <a:lnTo>
                  <a:pt x="1515109" y="12700"/>
                </a:lnTo>
              </a:path>
              <a:path w="1527809" h="927100">
                <a:moveTo>
                  <a:pt x="1527809" y="0"/>
                </a:moveTo>
                <a:lnTo>
                  <a:pt x="1527809" y="914400"/>
                </a:lnTo>
              </a:path>
              <a:path w="1527809" h="927100">
                <a:moveTo>
                  <a:pt x="1515109" y="914400"/>
                </a:moveTo>
                <a:lnTo>
                  <a:pt x="12700" y="914400"/>
                </a:lnTo>
              </a:path>
              <a:path w="1527809" h="927100">
                <a:moveTo>
                  <a:pt x="0" y="927100"/>
                </a:moveTo>
                <a:lnTo>
                  <a:pt x="0" y="23113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37601" y="3869691"/>
            <a:ext cx="7727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pa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ent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40269" y="4432301"/>
            <a:ext cx="558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c</a:t>
            </a:r>
            <a:r>
              <a:rPr sz="1800" spc="-10" dirty="0">
                <a:latin typeface="Verdana"/>
                <a:cs typeface="Verdana"/>
              </a:rPr>
              <a:t>h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dirty="0">
                <a:latin typeface="Verdana"/>
                <a:cs typeface="Verdana"/>
              </a:rPr>
              <a:t>ld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29651" y="4250692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Verdana"/>
                <a:cs typeface="Verdana"/>
              </a:rPr>
              <a:t>0</a:t>
            </a:r>
            <a:r>
              <a:rPr sz="1400" spc="5" dirty="0">
                <a:latin typeface="Verdana"/>
                <a:cs typeface="Verdana"/>
              </a:rPr>
              <a:t>.</a:t>
            </a:r>
            <a:r>
              <a:rPr sz="1400" spc="-5" dirty="0">
                <a:latin typeface="Verdana"/>
                <a:cs typeface="Verdana"/>
              </a:rPr>
              <a:t>.2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42911" y="4508500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*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69209" y="4658363"/>
            <a:ext cx="2635251" cy="480059"/>
          </a:xfrm>
          <a:custGeom>
            <a:avLst/>
            <a:gdLst/>
            <a:ahLst/>
            <a:cxnLst/>
            <a:rect l="l" t="t" r="r" b="b"/>
            <a:pathLst>
              <a:path w="2635250" h="480060">
                <a:moveTo>
                  <a:pt x="0" y="0"/>
                </a:moveTo>
                <a:lnTo>
                  <a:pt x="4906" y="44953"/>
                </a:lnTo>
                <a:lnTo>
                  <a:pt x="18772" y="88403"/>
                </a:lnTo>
                <a:lnTo>
                  <a:pt x="40317" y="128967"/>
                </a:lnTo>
                <a:lnTo>
                  <a:pt x="68262" y="165258"/>
                </a:lnTo>
                <a:lnTo>
                  <a:pt x="101327" y="195895"/>
                </a:lnTo>
                <a:lnTo>
                  <a:pt x="138231" y="219491"/>
                </a:lnTo>
                <a:lnTo>
                  <a:pt x="177695" y="234664"/>
                </a:lnTo>
                <a:lnTo>
                  <a:pt x="218439" y="240029"/>
                </a:lnTo>
                <a:lnTo>
                  <a:pt x="1097279" y="240029"/>
                </a:lnTo>
                <a:lnTo>
                  <a:pt x="1138443" y="245395"/>
                </a:lnTo>
                <a:lnTo>
                  <a:pt x="1178222" y="260568"/>
                </a:lnTo>
                <a:lnTo>
                  <a:pt x="1215352" y="284164"/>
                </a:lnTo>
                <a:lnTo>
                  <a:pt x="1248568" y="314801"/>
                </a:lnTo>
                <a:lnTo>
                  <a:pt x="1276605" y="351092"/>
                </a:lnTo>
                <a:lnTo>
                  <a:pt x="1298197" y="391656"/>
                </a:lnTo>
                <a:lnTo>
                  <a:pt x="1312081" y="435106"/>
                </a:lnTo>
                <a:lnTo>
                  <a:pt x="1316989" y="480059"/>
                </a:lnTo>
                <a:lnTo>
                  <a:pt x="1321898" y="435106"/>
                </a:lnTo>
                <a:lnTo>
                  <a:pt x="1335782" y="391656"/>
                </a:lnTo>
                <a:lnTo>
                  <a:pt x="1357374" y="351092"/>
                </a:lnTo>
                <a:lnTo>
                  <a:pt x="1385411" y="314801"/>
                </a:lnTo>
                <a:lnTo>
                  <a:pt x="1418627" y="284164"/>
                </a:lnTo>
                <a:lnTo>
                  <a:pt x="1455757" y="260568"/>
                </a:lnTo>
                <a:lnTo>
                  <a:pt x="1495536" y="245395"/>
                </a:lnTo>
                <a:lnTo>
                  <a:pt x="1536700" y="240029"/>
                </a:lnTo>
                <a:lnTo>
                  <a:pt x="2415540" y="240029"/>
                </a:lnTo>
                <a:lnTo>
                  <a:pt x="2456338" y="234664"/>
                </a:lnTo>
                <a:lnTo>
                  <a:pt x="2495946" y="219491"/>
                </a:lnTo>
                <a:lnTo>
                  <a:pt x="2533054" y="195895"/>
                </a:lnTo>
                <a:lnTo>
                  <a:pt x="2566352" y="165258"/>
                </a:lnTo>
                <a:lnTo>
                  <a:pt x="2594530" y="128967"/>
                </a:lnTo>
                <a:lnTo>
                  <a:pt x="2616279" y="88403"/>
                </a:lnTo>
                <a:lnTo>
                  <a:pt x="2630289" y="44953"/>
                </a:lnTo>
                <a:lnTo>
                  <a:pt x="2635250" y="0"/>
                </a:lnTo>
              </a:path>
              <a:path w="2635250" h="480060">
                <a:moveTo>
                  <a:pt x="0" y="480059"/>
                </a:moveTo>
                <a:lnTo>
                  <a:pt x="0" y="480059"/>
                </a:lnTo>
              </a:path>
              <a:path w="2635250" h="480060">
                <a:moveTo>
                  <a:pt x="2635250" y="0"/>
                </a:moveTo>
                <a:lnTo>
                  <a:pt x="263525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20061" y="5274310"/>
            <a:ext cx="15551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Wrong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model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65669" y="5099054"/>
            <a:ext cx="2635251" cy="480059"/>
          </a:xfrm>
          <a:custGeom>
            <a:avLst/>
            <a:gdLst/>
            <a:ahLst/>
            <a:cxnLst/>
            <a:rect l="l" t="t" r="r" b="b"/>
            <a:pathLst>
              <a:path w="2635250" h="480060">
                <a:moveTo>
                  <a:pt x="0" y="0"/>
                </a:moveTo>
                <a:lnTo>
                  <a:pt x="4960" y="44588"/>
                </a:lnTo>
                <a:lnTo>
                  <a:pt x="18970" y="87868"/>
                </a:lnTo>
                <a:lnTo>
                  <a:pt x="40719" y="128408"/>
                </a:lnTo>
                <a:lnTo>
                  <a:pt x="68897" y="164782"/>
                </a:lnTo>
                <a:lnTo>
                  <a:pt x="102195" y="195560"/>
                </a:lnTo>
                <a:lnTo>
                  <a:pt x="139303" y="219313"/>
                </a:lnTo>
                <a:lnTo>
                  <a:pt x="178911" y="234612"/>
                </a:lnTo>
                <a:lnTo>
                  <a:pt x="219709" y="240030"/>
                </a:lnTo>
                <a:lnTo>
                  <a:pt x="1098550" y="240030"/>
                </a:lnTo>
                <a:lnTo>
                  <a:pt x="1139348" y="245395"/>
                </a:lnTo>
                <a:lnTo>
                  <a:pt x="1178956" y="260568"/>
                </a:lnTo>
                <a:lnTo>
                  <a:pt x="1216064" y="284164"/>
                </a:lnTo>
                <a:lnTo>
                  <a:pt x="1249362" y="314801"/>
                </a:lnTo>
                <a:lnTo>
                  <a:pt x="1277540" y="351092"/>
                </a:lnTo>
                <a:lnTo>
                  <a:pt x="1299289" y="391656"/>
                </a:lnTo>
                <a:lnTo>
                  <a:pt x="1313299" y="435106"/>
                </a:lnTo>
                <a:lnTo>
                  <a:pt x="1318259" y="480059"/>
                </a:lnTo>
                <a:lnTo>
                  <a:pt x="1323168" y="435106"/>
                </a:lnTo>
                <a:lnTo>
                  <a:pt x="1337052" y="391656"/>
                </a:lnTo>
                <a:lnTo>
                  <a:pt x="1358644" y="351092"/>
                </a:lnTo>
                <a:lnTo>
                  <a:pt x="1386681" y="314801"/>
                </a:lnTo>
                <a:lnTo>
                  <a:pt x="1419897" y="284164"/>
                </a:lnTo>
                <a:lnTo>
                  <a:pt x="1457027" y="260568"/>
                </a:lnTo>
                <a:lnTo>
                  <a:pt x="1496806" y="245395"/>
                </a:lnTo>
                <a:lnTo>
                  <a:pt x="1537970" y="240030"/>
                </a:lnTo>
                <a:lnTo>
                  <a:pt x="2415539" y="240030"/>
                </a:lnTo>
                <a:lnTo>
                  <a:pt x="2456703" y="234612"/>
                </a:lnTo>
                <a:lnTo>
                  <a:pt x="2496482" y="219313"/>
                </a:lnTo>
                <a:lnTo>
                  <a:pt x="2533612" y="195560"/>
                </a:lnTo>
                <a:lnTo>
                  <a:pt x="2566828" y="164782"/>
                </a:lnTo>
                <a:lnTo>
                  <a:pt x="2594865" y="128408"/>
                </a:lnTo>
                <a:lnTo>
                  <a:pt x="2616457" y="87868"/>
                </a:lnTo>
                <a:lnTo>
                  <a:pt x="2630341" y="44588"/>
                </a:lnTo>
                <a:lnTo>
                  <a:pt x="2635250" y="0"/>
                </a:lnTo>
              </a:path>
              <a:path w="2635250" h="480060">
                <a:moveTo>
                  <a:pt x="0" y="480059"/>
                </a:moveTo>
                <a:lnTo>
                  <a:pt x="0" y="480059"/>
                </a:lnTo>
              </a:path>
              <a:path w="2635250" h="480060">
                <a:moveTo>
                  <a:pt x="2635250" y="0"/>
                </a:moveTo>
                <a:lnTo>
                  <a:pt x="263525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08291" y="5685791"/>
            <a:ext cx="16440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Correct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model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8742682" y="6142377"/>
            <a:ext cx="479425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UML</a:t>
            </a:r>
            <a:r>
              <a:rPr spc="-50" dirty="0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>
                <a:solidFill>
                  <a:srgbClr val="000000"/>
                </a:solidFill>
              </a:rPr>
              <a:t>30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8552" y="5975614"/>
            <a:ext cx="835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Association end names should be unique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651" y="642620"/>
            <a:ext cx="18999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" dirty="0">
                <a:latin typeface="Trebuchet MS"/>
                <a:cs typeface="Trebuchet MS"/>
              </a:rPr>
              <a:t>O</a:t>
            </a:r>
            <a:r>
              <a:rPr sz="3600" b="1" spc="-10" dirty="0">
                <a:latin typeface="Trebuchet MS"/>
                <a:cs typeface="Trebuchet MS"/>
              </a:rPr>
              <a:t>r</a:t>
            </a:r>
            <a:r>
              <a:rPr sz="3600" b="1" spc="-5" dirty="0">
                <a:latin typeface="Trebuchet MS"/>
                <a:cs typeface="Trebuchet MS"/>
              </a:rPr>
              <a:t>de</a:t>
            </a:r>
            <a:r>
              <a:rPr sz="3600" b="1" spc="-10" dirty="0">
                <a:latin typeface="Trebuchet MS"/>
                <a:cs typeface="Trebuchet MS"/>
              </a:rPr>
              <a:t>r</a:t>
            </a:r>
            <a:r>
              <a:rPr sz="3600" b="1" dirty="0">
                <a:latin typeface="Trebuchet MS"/>
                <a:cs typeface="Trebuchet MS"/>
              </a:rPr>
              <a:t>i</a:t>
            </a:r>
            <a:r>
              <a:rPr sz="3600" b="1" spc="-5" dirty="0">
                <a:latin typeface="Trebuchet MS"/>
                <a:cs typeface="Trebuchet MS"/>
              </a:rPr>
              <a:t>n</a:t>
            </a:r>
            <a:r>
              <a:rPr sz="3600" b="1" dirty="0">
                <a:latin typeface="Trebuchet MS"/>
                <a:cs typeface="Trebuchet MS"/>
              </a:rPr>
              <a:t>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742682" y="6142377"/>
            <a:ext cx="479425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UML</a:t>
            </a:r>
            <a:r>
              <a:rPr spc="-50" dirty="0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>
                <a:solidFill>
                  <a:srgbClr val="000000"/>
                </a:solidFill>
              </a:rPr>
              <a:t>31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652" y="1739900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8553" y="1731012"/>
            <a:ext cx="9115425" cy="807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Often</a:t>
            </a:r>
            <a:r>
              <a:rPr sz="2000" spc="1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2000" spc="14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objects</a:t>
            </a:r>
            <a:r>
              <a:rPr sz="2000" spc="14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on</a:t>
            </a:r>
            <a:r>
              <a:rPr sz="2000" spc="14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1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“many”</a:t>
            </a:r>
            <a:r>
              <a:rPr sz="2000" spc="14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association</a:t>
            </a:r>
            <a:r>
              <a:rPr sz="2000" spc="1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end</a:t>
            </a:r>
            <a:r>
              <a:rPr sz="2000" spc="14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have</a:t>
            </a:r>
            <a:r>
              <a:rPr sz="2000" spc="14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no</a:t>
            </a:r>
            <a:r>
              <a:rPr sz="2000" spc="1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explicit</a:t>
            </a:r>
            <a:r>
              <a:rPr sz="2000" spc="1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order</a:t>
            </a:r>
            <a:r>
              <a:rPr sz="2000" spc="15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sz="2000" spc="14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we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regard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them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as a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set. Sometimes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objects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have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an explicit</a:t>
            </a:r>
            <a:r>
              <a:rPr sz="20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order.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652" y="4686300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553" y="4676141"/>
            <a:ext cx="9115425" cy="807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1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Web</a:t>
            </a:r>
            <a:r>
              <a:rPr sz="2000" spc="1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Browser</a:t>
            </a:r>
            <a:r>
              <a:rPr sz="2000" spc="1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displays</a:t>
            </a:r>
            <a:r>
              <a:rPr sz="2000" spc="1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the</a:t>
            </a:r>
            <a:r>
              <a:rPr sz="2000" spc="1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web</a:t>
            </a:r>
            <a:r>
              <a:rPr sz="2000" spc="1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pages</a:t>
            </a:r>
            <a:r>
              <a:rPr sz="2000" spc="1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</a:t>
            </a:r>
            <a:r>
              <a:rPr sz="2000" spc="1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some</a:t>
            </a:r>
            <a:r>
              <a:rPr sz="2000" spc="1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specific</a:t>
            </a:r>
            <a:r>
              <a:rPr sz="2000" spc="1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order</a:t>
            </a:r>
            <a:r>
              <a:rPr sz="2000" spc="1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(FCFS).Hence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spc="-5" dirty="0">
                <a:latin typeface="Trebuchet MS"/>
                <a:cs typeface="Trebuchet MS"/>
              </a:rPr>
              <a:t>{ordered} keyword </a:t>
            </a:r>
            <a:r>
              <a:rPr sz="2000" dirty="0">
                <a:latin typeface="Trebuchet MS"/>
                <a:cs typeface="Trebuchet MS"/>
              </a:rPr>
              <a:t>is </a:t>
            </a:r>
            <a:r>
              <a:rPr sz="2000" spc="-5" dirty="0">
                <a:latin typeface="Trebuchet MS"/>
                <a:cs typeface="Trebuchet MS"/>
              </a:rPr>
              <a:t>used </a:t>
            </a:r>
            <a:r>
              <a:rPr sz="2000" dirty="0">
                <a:latin typeface="Trebuchet MS"/>
                <a:cs typeface="Trebuchet MS"/>
              </a:rPr>
              <a:t>at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dirty="0">
                <a:latin typeface="Trebuchet MS"/>
                <a:cs typeface="Trebuchet MS"/>
              </a:rPr>
              <a:t>association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end.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85137" y="3075081"/>
          <a:ext cx="5652771" cy="5626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WebPages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876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410">
                <a:tc rowSpan="3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Browser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876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76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4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76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0">
                        <a:lnSpc>
                          <a:spcPts val="620"/>
                        </a:lnSpc>
                        <a:spcBef>
                          <a:spcPts val="370"/>
                        </a:spcBef>
                        <a:tabLst>
                          <a:tab pos="2670175" algn="l"/>
                        </a:tabLst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Displays	</a:t>
                      </a:r>
                      <a:r>
                        <a:rPr sz="2700" baseline="12345" dirty="0">
                          <a:latin typeface="Verdana"/>
                          <a:cs typeface="Verdana"/>
                        </a:rPr>
                        <a:t>*</a:t>
                      </a:r>
                      <a:endParaRPr sz="2700" baseline="12345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76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76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729991" y="2959100"/>
            <a:ext cx="2595880" cy="7720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46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{o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de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-15" dirty="0">
                <a:latin typeface="Verdana"/>
                <a:cs typeface="Verdana"/>
              </a:rPr>
              <a:t>e</a:t>
            </a:r>
            <a:r>
              <a:rPr sz="1800" spc="-5" dirty="0">
                <a:latin typeface="Verdana"/>
                <a:cs typeface="Verdana"/>
              </a:rPr>
              <a:t>d</a:t>
            </a: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80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6189980" cy="848360"/>
          </a:xfrm>
        </p:spPr>
        <p:txBody>
          <a:bodyPr/>
          <a:lstStyle/>
          <a:p>
            <a:r>
              <a:rPr lang="en-US" dirty="0" smtClean="0"/>
              <a:t>Bags and Sequences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362200"/>
            <a:ext cx="10765789" cy="923330"/>
          </a:xfrm>
        </p:spPr>
        <p:txBody>
          <a:bodyPr/>
          <a:lstStyle/>
          <a:p>
            <a:r>
              <a:rPr lang="en-IN" dirty="0" smtClean="0"/>
              <a:t>A bag is a  collection of elements with duplicates allowed .</a:t>
            </a:r>
          </a:p>
          <a:p>
            <a:endParaRPr lang="en-IN" dirty="0"/>
          </a:p>
          <a:p>
            <a:r>
              <a:rPr lang="en-IN" dirty="0" smtClean="0"/>
              <a:t>A sequence is an ordered collection of elements with duplicates allowed.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12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651" y="327659"/>
            <a:ext cx="40741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rebuchet MS"/>
                <a:cs typeface="Trebuchet MS"/>
              </a:rPr>
              <a:t>Association</a:t>
            </a:r>
            <a:r>
              <a:rPr sz="3600" b="1" spc="-75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Classes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920" y="1245870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9820" y="1235712"/>
            <a:ext cx="85439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abstract class is a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class that allows the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association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to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be a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class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itself.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920" y="1830070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9822" y="1667509"/>
            <a:ext cx="103816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When two classes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are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related with each other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by an association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link, then the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association 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itself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can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have attributes and operations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920" y="2870200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9821" y="2861312"/>
            <a:ext cx="571055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Hence,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association can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be represented by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class.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920" y="3454400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42682" y="6142993"/>
            <a:ext cx="4540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Verdana"/>
                <a:cs typeface="Verdana"/>
              </a:rPr>
              <a:t>UML</a:t>
            </a:r>
            <a:r>
              <a:rPr sz="900" spc="-7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28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07909" y="4781550"/>
            <a:ext cx="1366520" cy="449580"/>
          </a:xfrm>
          <a:custGeom>
            <a:avLst/>
            <a:gdLst/>
            <a:ahLst/>
            <a:cxnLst/>
            <a:rect l="l" t="t" r="r" b="b"/>
            <a:pathLst>
              <a:path w="1366520" h="449579">
                <a:moveTo>
                  <a:pt x="1366520" y="0"/>
                </a:moveTo>
                <a:lnTo>
                  <a:pt x="0" y="0"/>
                </a:lnTo>
                <a:lnTo>
                  <a:pt x="0" y="449580"/>
                </a:lnTo>
                <a:lnTo>
                  <a:pt x="1366520" y="4495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58922" y="5716271"/>
            <a:ext cx="2552700" cy="870751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800" b="1" spc="-5" dirty="0">
                <a:latin typeface="Verdana"/>
                <a:cs typeface="Verdana"/>
              </a:rPr>
              <a:t>AccessibleBy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accessPermission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37176" y="5093970"/>
            <a:ext cx="8891" cy="560070"/>
            <a:chOff x="5337175" y="5093970"/>
            <a:chExt cx="8890" cy="560070"/>
          </a:xfrm>
        </p:grpSpPr>
        <p:sp>
          <p:nvSpPr>
            <p:cNvPr id="14" name="object 14"/>
            <p:cNvSpPr/>
            <p:nvPr/>
          </p:nvSpPr>
          <p:spPr>
            <a:xfrm>
              <a:off x="5341619" y="5093970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8099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41619" y="5160010"/>
              <a:ext cx="0" cy="10160"/>
            </a:xfrm>
            <a:custGeom>
              <a:avLst/>
              <a:gdLst/>
              <a:ahLst/>
              <a:cxnLst/>
              <a:rect l="l" t="t" r="r" b="b"/>
              <a:pathLst>
                <a:path h="10160">
                  <a:moveTo>
                    <a:pt x="-4445" y="5079"/>
                  </a:moveTo>
                  <a:lnTo>
                    <a:pt x="4445" y="5079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1619" y="5199380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29">
                  <a:moveTo>
                    <a:pt x="0" y="0"/>
                  </a:moveTo>
                  <a:lnTo>
                    <a:pt x="0" y="3683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41619" y="526542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-4445" y="4444"/>
                  </a:moveTo>
                  <a:lnTo>
                    <a:pt x="4445" y="4444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41619" y="5303520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29">
                  <a:moveTo>
                    <a:pt x="0" y="0"/>
                  </a:moveTo>
                  <a:lnTo>
                    <a:pt x="0" y="36829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41619" y="5369560"/>
              <a:ext cx="0" cy="10160"/>
            </a:xfrm>
            <a:custGeom>
              <a:avLst/>
              <a:gdLst/>
              <a:ahLst/>
              <a:cxnLst/>
              <a:rect l="l" t="t" r="r" b="b"/>
              <a:pathLst>
                <a:path h="10160">
                  <a:moveTo>
                    <a:pt x="-4445" y="5079"/>
                  </a:moveTo>
                  <a:lnTo>
                    <a:pt x="4445" y="5079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41619" y="5407660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8099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41619" y="5473700"/>
              <a:ext cx="0" cy="10160"/>
            </a:xfrm>
            <a:custGeom>
              <a:avLst/>
              <a:gdLst/>
              <a:ahLst/>
              <a:cxnLst/>
              <a:rect l="l" t="t" r="r" b="b"/>
              <a:pathLst>
                <a:path h="10160">
                  <a:moveTo>
                    <a:pt x="-4445" y="5080"/>
                  </a:moveTo>
                  <a:lnTo>
                    <a:pt x="4445" y="5080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41619" y="5511800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41619" y="5577840"/>
              <a:ext cx="0" cy="10160"/>
            </a:xfrm>
            <a:custGeom>
              <a:avLst/>
              <a:gdLst/>
              <a:ahLst/>
              <a:cxnLst/>
              <a:rect l="l" t="t" r="r" b="b"/>
              <a:pathLst>
                <a:path h="10160">
                  <a:moveTo>
                    <a:pt x="-4445" y="5080"/>
                  </a:moveTo>
                  <a:lnTo>
                    <a:pt x="4445" y="5080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41619" y="5615940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010819" y="4776877"/>
          <a:ext cx="6758942" cy="449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7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7650">
                <a:tc rowSpan="2">
                  <a:txBody>
                    <a:bodyPr/>
                    <a:lstStyle/>
                    <a:p>
                      <a:pPr marL="454659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File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ts val="1530"/>
                        </a:lnSpc>
                        <a:spcBef>
                          <a:spcPts val="320"/>
                        </a:spcBef>
                        <a:tabLst>
                          <a:tab pos="3663315" algn="l"/>
                        </a:tabLst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*	</a:t>
                      </a:r>
                      <a:r>
                        <a:rPr sz="2700" baseline="-9259" dirty="0">
                          <a:latin typeface="Verdana"/>
                          <a:cs typeface="Verdana"/>
                        </a:rPr>
                        <a:t>*</a:t>
                      </a:r>
                      <a:endParaRPr sz="2700" baseline="-9259">
                        <a:latin typeface="Verdana"/>
                        <a:cs typeface="Verdana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User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36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9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16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36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>
            <a:spLocks noGrp="1"/>
          </p:cNvSpPr>
          <p:nvPr>
            <p:ph type="body" idx="1"/>
          </p:nvPr>
        </p:nvSpPr>
        <p:spPr>
          <a:xfrm>
            <a:off x="713107" y="3293112"/>
            <a:ext cx="10765789" cy="1392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780" marR="5080">
              <a:lnSpc>
                <a:spcPct val="150000"/>
              </a:lnSpc>
              <a:spcBef>
                <a:spcPts val="100"/>
              </a:spcBef>
            </a:pPr>
            <a:r>
              <a:rPr spc="-5" dirty="0"/>
              <a:t>The UML notation for </a:t>
            </a:r>
            <a:r>
              <a:rPr dirty="0"/>
              <a:t>an association class is a </a:t>
            </a:r>
            <a:r>
              <a:rPr spc="-5" dirty="0"/>
              <a:t>box attached to </a:t>
            </a:r>
            <a:r>
              <a:rPr dirty="0"/>
              <a:t>the association </a:t>
            </a:r>
            <a:r>
              <a:rPr spc="-5" dirty="0"/>
              <a:t>by </a:t>
            </a:r>
            <a:r>
              <a:rPr dirty="0"/>
              <a:t>a </a:t>
            </a:r>
            <a:r>
              <a:rPr spc="-5" dirty="0"/>
              <a:t>dashed  line.</a:t>
            </a:r>
          </a:p>
          <a:p>
            <a:pPr marL="1643380">
              <a:lnSpc>
                <a:spcPct val="100000"/>
              </a:lnSpc>
              <a:spcBef>
                <a:spcPts val="1390"/>
              </a:spcBef>
              <a:tabLst>
                <a:tab pos="4438650" algn="l"/>
                <a:tab pos="6267450" algn="l"/>
              </a:tabLst>
            </a:pPr>
            <a:r>
              <a:rPr sz="1800" spc="-5" dirty="0">
                <a:solidFill>
                  <a:srgbClr val="000000"/>
                </a:solidFill>
                <a:latin typeface="Verdana"/>
                <a:cs typeface="Verdana"/>
              </a:rPr>
              <a:t>/etc/abc.txt	read	John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131" y="327659"/>
            <a:ext cx="47015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rebuchet MS"/>
                <a:cs typeface="Trebuchet MS"/>
              </a:rPr>
              <a:t>Qualified</a:t>
            </a:r>
            <a:r>
              <a:rPr sz="3600" b="1" spc="-70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Associations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742682" y="6142377"/>
            <a:ext cx="479425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UML</a:t>
            </a:r>
            <a:r>
              <a:rPr spc="-50" dirty="0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>
                <a:solidFill>
                  <a:srgbClr val="000000"/>
                </a:solidFill>
              </a:rPr>
              <a:t>34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1534159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2032" y="1525272"/>
            <a:ext cx="9088755" cy="807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8135" algn="l"/>
                <a:tab pos="1479550" algn="l"/>
                <a:tab pos="2893060" algn="l"/>
                <a:tab pos="3223895" algn="l"/>
                <a:tab pos="3649979" algn="l"/>
                <a:tab pos="5064125" algn="l"/>
                <a:tab pos="5429885" algn="l"/>
                <a:tab pos="6248400" algn="l"/>
                <a:tab pos="6674484" algn="l"/>
                <a:tab pos="7854315" algn="l"/>
                <a:tab pos="8696960" algn="l"/>
              </a:tabLst>
            </a:pP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q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u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al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f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d	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as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ci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at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on	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n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cia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ti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n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n	</a:t>
            </a:r>
            <a:r>
              <a:rPr sz="2000" spc="-10" dirty="0">
                <a:solidFill>
                  <a:srgbClr val="3F3F3F"/>
                </a:solidFill>
                <a:latin typeface="Trebuchet MS"/>
                <a:cs typeface="Trebuchet MS"/>
              </a:rPr>
              <a:t>w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h	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n	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tt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b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ut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e	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ca</a:t>
            </a:r>
            <a:r>
              <a:rPr sz="2000" spc="-10" dirty="0">
                <a:solidFill>
                  <a:srgbClr val="3F3F3F"/>
                </a:solidFill>
                <a:latin typeface="Trebuchet MS"/>
                <a:cs typeface="Trebuchet MS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le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d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lang="en-IN" sz="2000" spc="-5" dirty="0" smtClean="0">
                <a:solidFill>
                  <a:srgbClr val="FF0000"/>
                </a:solidFill>
                <a:latin typeface="Trebuchet MS"/>
                <a:cs typeface="Trebuchet MS"/>
              </a:rPr>
              <a:t>Q</a:t>
            </a:r>
            <a:r>
              <a:rPr sz="2000" spc="-5" dirty="0" err="1" smtClean="0">
                <a:solidFill>
                  <a:srgbClr val="FF0000"/>
                </a:solidFill>
                <a:latin typeface="Trebuchet MS"/>
                <a:cs typeface="Trebuchet MS"/>
              </a:rPr>
              <a:t>ualifier</a:t>
            </a:r>
            <a:r>
              <a:rPr lang="en-IN" sz="2000" spc="-5" dirty="0" smtClean="0">
                <a:solidFill>
                  <a:srgbClr val="FF0000"/>
                </a:solidFill>
                <a:latin typeface="Trebuchet MS"/>
                <a:cs typeface="Trebuchet MS"/>
              </a:rPr>
              <a:t>,</a:t>
            </a:r>
            <a:r>
              <a:rPr sz="2000" spc="-5" dirty="0" smtClean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disambiguates the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objects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for a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“many”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association</a:t>
            </a:r>
            <a:r>
              <a:rPr sz="2000" spc="-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end.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400" y="2636520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2032" y="2627629"/>
            <a:ext cx="9087485" cy="143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possible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to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define for one-to-many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and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many-to-many</a:t>
            </a:r>
            <a:r>
              <a:rPr sz="20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asso.</a:t>
            </a:r>
            <a:endParaRPr sz="2000" dirty="0">
              <a:latin typeface="Trebuchet MS"/>
              <a:cs typeface="Trebuchet MS"/>
            </a:endParaRPr>
          </a:p>
          <a:p>
            <a:pPr marL="12700" marR="5080">
              <a:lnSpc>
                <a:spcPct val="160000"/>
              </a:lnSpc>
              <a:spcBef>
                <a:spcPts val="1000"/>
              </a:spcBef>
              <a:tabLst>
                <a:tab pos="337185" algn="l"/>
                <a:tab pos="1476375" algn="l"/>
                <a:tab pos="2436495" algn="l"/>
                <a:tab pos="3359150" algn="l"/>
                <a:tab pos="3910965" algn="l"/>
                <a:tab pos="4784725" algn="l"/>
                <a:tab pos="5890895" algn="l"/>
                <a:tab pos="7047865" algn="l"/>
                <a:tab pos="8532495" algn="l"/>
              </a:tabLst>
            </a:pP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A	q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u</a:t>
            </a:r>
            <a:r>
              <a:rPr sz="2000" spc="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lif</a:t>
            </a:r>
            <a:r>
              <a:rPr sz="2000" spc="5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r	</a:t>
            </a:r>
            <a:r>
              <a:rPr sz="2000" spc="5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ele</a:t>
            </a:r>
            <a:r>
              <a:rPr sz="2000" spc="5" dirty="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s	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2000" spc="5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g	</a:t>
            </a:r>
            <a:r>
              <a:rPr sz="2000" spc="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h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e	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2000" spc="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g</a:t>
            </a:r>
            <a:r>
              <a:rPr sz="2000" spc="5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t	o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j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ec</a:t>
            </a:r>
            <a:r>
              <a:rPr sz="2000" spc="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,	r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u</a:t>
            </a:r>
            <a:r>
              <a:rPr sz="2000" spc="5" dirty="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2000" spc="5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g	</a:t>
            </a:r>
            <a:r>
              <a:rPr sz="2000" spc="5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ult</a:t>
            </a:r>
            <a:r>
              <a:rPr sz="2000" spc="5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pl</a:t>
            </a:r>
            <a:r>
              <a:rPr sz="2000" spc="5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r>
              <a:rPr sz="2000" spc="5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y	</a:t>
            </a:r>
            <a:r>
              <a:rPr sz="2000" spc="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rom  “many”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to “one”.</a:t>
            </a:r>
            <a:endParaRPr sz="200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0400" y="3251200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400" y="4353559"/>
            <a:ext cx="2146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1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2032" y="4344673"/>
            <a:ext cx="520636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Example:-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 bank services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multiple</a:t>
            </a:r>
            <a:r>
              <a:rPr sz="2000" spc="-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accounts.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651" y="642620"/>
            <a:ext cx="70999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rebuchet MS"/>
                <a:cs typeface="Trebuchet MS"/>
              </a:rPr>
              <a:t>Qualified Associations</a:t>
            </a:r>
            <a:r>
              <a:rPr sz="3600" b="1" spc="-60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Continue…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14702" y="1816100"/>
            <a:ext cx="1714500" cy="2476500"/>
          </a:xfrm>
          <a:custGeom>
            <a:avLst/>
            <a:gdLst/>
            <a:ahLst/>
            <a:cxnLst/>
            <a:rect l="l" t="t" r="r" b="b"/>
            <a:pathLst>
              <a:path w="1714500" h="2476500">
                <a:moveTo>
                  <a:pt x="844550" y="533400"/>
                </a:moveTo>
                <a:lnTo>
                  <a:pt x="0" y="533400"/>
                </a:lnTo>
                <a:lnTo>
                  <a:pt x="0" y="0"/>
                </a:lnTo>
                <a:lnTo>
                  <a:pt x="1689100" y="0"/>
                </a:lnTo>
                <a:lnTo>
                  <a:pt x="1689100" y="533400"/>
                </a:lnTo>
                <a:lnTo>
                  <a:pt x="844550" y="533400"/>
                </a:lnTo>
                <a:close/>
              </a:path>
              <a:path w="1714500" h="2476500">
                <a:moveTo>
                  <a:pt x="901700" y="876300"/>
                </a:moveTo>
                <a:lnTo>
                  <a:pt x="317500" y="876300"/>
                </a:lnTo>
                <a:lnTo>
                  <a:pt x="317500" y="546100"/>
                </a:lnTo>
                <a:lnTo>
                  <a:pt x="1485900" y="546100"/>
                </a:lnTo>
                <a:lnTo>
                  <a:pt x="1485900" y="876300"/>
                </a:lnTo>
                <a:lnTo>
                  <a:pt x="901700" y="876300"/>
                </a:lnTo>
                <a:close/>
              </a:path>
              <a:path w="1714500" h="2476500">
                <a:moveTo>
                  <a:pt x="869950" y="2476500"/>
                </a:moveTo>
                <a:lnTo>
                  <a:pt x="25400" y="2476500"/>
                </a:lnTo>
                <a:lnTo>
                  <a:pt x="25400" y="1943100"/>
                </a:lnTo>
                <a:lnTo>
                  <a:pt x="1714500" y="1943100"/>
                </a:lnTo>
                <a:lnTo>
                  <a:pt x="1714500" y="2476500"/>
                </a:lnTo>
                <a:lnTo>
                  <a:pt x="869950" y="24765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7402" y="3759202"/>
            <a:ext cx="1689100" cy="407804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29540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1020"/>
              </a:spcBef>
            </a:pPr>
            <a:r>
              <a:rPr sz="1800" b="1" spc="-5" dirty="0">
                <a:latin typeface="Verdana"/>
                <a:cs typeface="Verdana"/>
              </a:rPr>
              <a:t>Account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63219" y="2705100"/>
            <a:ext cx="3321685" cy="2259330"/>
            <a:chOff x="2163217" y="2705100"/>
            <a:chExt cx="3321685" cy="2259330"/>
          </a:xfrm>
        </p:grpSpPr>
        <p:sp>
          <p:nvSpPr>
            <p:cNvPr id="6" name="object 6"/>
            <p:cNvSpPr/>
            <p:nvPr/>
          </p:nvSpPr>
          <p:spPr>
            <a:xfrm>
              <a:off x="3092450" y="2705100"/>
              <a:ext cx="2387600" cy="2254250"/>
            </a:xfrm>
            <a:custGeom>
              <a:avLst/>
              <a:gdLst/>
              <a:ahLst/>
              <a:cxnLst/>
              <a:rect l="l" t="t" r="r" b="b"/>
              <a:pathLst>
                <a:path w="2387600" h="2254250">
                  <a:moveTo>
                    <a:pt x="1085850" y="0"/>
                  </a:moveTo>
                  <a:lnTo>
                    <a:pt x="1085850" y="1054100"/>
                  </a:lnTo>
                </a:path>
                <a:path w="2387600" h="2254250">
                  <a:moveTo>
                    <a:pt x="0" y="1543050"/>
                  </a:moveTo>
                  <a:lnTo>
                    <a:pt x="12779" y="1609377"/>
                  </a:lnTo>
                  <a:lnTo>
                    <a:pt x="48895" y="1673621"/>
                  </a:lnTo>
                  <a:lnTo>
                    <a:pt x="74662" y="1704311"/>
                  </a:lnTo>
                  <a:lnTo>
                    <a:pt x="105013" y="1733698"/>
                  </a:lnTo>
                  <a:lnTo>
                    <a:pt x="139531" y="1761523"/>
                  </a:lnTo>
                  <a:lnTo>
                    <a:pt x="177800" y="1787525"/>
                  </a:lnTo>
                  <a:lnTo>
                    <a:pt x="219402" y="1811442"/>
                  </a:lnTo>
                  <a:lnTo>
                    <a:pt x="263921" y="1833016"/>
                  </a:lnTo>
                  <a:lnTo>
                    <a:pt x="310941" y="1851986"/>
                  </a:lnTo>
                  <a:lnTo>
                    <a:pt x="360045" y="1868090"/>
                  </a:lnTo>
                  <a:lnTo>
                    <a:pt x="410815" y="1881069"/>
                  </a:lnTo>
                  <a:lnTo>
                    <a:pt x="462835" y="1890662"/>
                  </a:lnTo>
                  <a:lnTo>
                    <a:pt x="515689" y="1896609"/>
                  </a:lnTo>
                  <a:lnTo>
                    <a:pt x="568960" y="1898650"/>
                  </a:lnTo>
                  <a:lnTo>
                    <a:pt x="624839" y="1898650"/>
                  </a:lnTo>
                  <a:lnTo>
                    <a:pt x="678110" y="1900690"/>
                  </a:lnTo>
                  <a:lnTo>
                    <a:pt x="730964" y="1906637"/>
                  </a:lnTo>
                  <a:lnTo>
                    <a:pt x="782984" y="1916230"/>
                  </a:lnTo>
                  <a:lnTo>
                    <a:pt x="833754" y="1929209"/>
                  </a:lnTo>
                  <a:lnTo>
                    <a:pt x="882858" y="1945313"/>
                  </a:lnTo>
                  <a:lnTo>
                    <a:pt x="929878" y="1964283"/>
                  </a:lnTo>
                  <a:lnTo>
                    <a:pt x="974397" y="1985857"/>
                  </a:lnTo>
                  <a:lnTo>
                    <a:pt x="1016000" y="2009775"/>
                  </a:lnTo>
                  <a:lnTo>
                    <a:pt x="1054268" y="2035776"/>
                  </a:lnTo>
                  <a:lnTo>
                    <a:pt x="1088786" y="2063601"/>
                  </a:lnTo>
                  <a:lnTo>
                    <a:pt x="1119137" y="2092988"/>
                  </a:lnTo>
                  <a:lnTo>
                    <a:pt x="1144904" y="2123678"/>
                  </a:lnTo>
                  <a:lnTo>
                    <a:pt x="1181020" y="2187922"/>
                  </a:lnTo>
                  <a:lnTo>
                    <a:pt x="1193800" y="2254250"/>
                  </a:lnTo>
                  <a:lnTo>
                    <a:pt x="1197064" y="2220955"/>
                  </a:lnTo>
                  <a:lnTo>
                    <a:pt x="1221928" y="2155409"/>
                  </a:lnTo>
                  <a:lnTo>
                    <a:pt x="1268462" y="2092988"/>
                  </a:lnTo>
                  <a:lnTo>
                    <a:pt x="1298813" y="2063601"/>
                  </a:lnTo>
                  <a:lnTo>
                    <a:pt x="1333331" y="2035776"/>
                  </a:lnTo>
                  <a:lnTo>
                    <a:pt x="1371600" y="2009775"/>
                  </a:lnTo>
                  <a:lnTo>
                    <a:pt x="1413202" y="1985857"/>
                  </a:lnTo>
                  <a:lnTo>
                    <a:pt x="1457721" y="1964283"/>
                  </a:lnTo>
                  <a:lnTo>
                    <a:pt x="1504741" y="1945313"/>
                  </a:lnTo>
                  <a:lnTo>
                    <a:pt x="1553845" y="1929209"/>
                  </a:lnTo>
                  <a:lnTo>
                    <a:pt x="1604615" y="1916230"/>
                  </a:lnTo>
                  <a:lnTo>
                    <a:pt x="1656635" y="1906637"/>
                  </a:lnTo>
                  <a:lnTo>
                    <a:pt x="1709489" y="1900690"/>
                  </a:lnTo>
                  <a:lnTo>
                    <a:pt x="1762760" y="1898650"/>
                  </a:lnTo>
                  <a:lnTo>
                    <a:pt x="1818639" y="1898650"/>
                  </a:lnTo>
                  <a:lnTo>
                    <a:pt x="1871910" y="1896609"/>
                  </a:lnTo>
                  <a:lnTo>
                    <a:pt x="1924764" y="1890662"/>
                  </a:lnTo>
                  <a:lnTo>
                    <a:pt x="1976784" y="1881069"/>
                  </a:lnTo>
                  <a:lnTo>
                    <a:pt x="2027554" y="1868090"/>
                  </a:lnTo>
                  <a:lnTo>
                    <a:pt x="2076658" y="1851986"/>
                  </a:lnTo>
                  <a:lnTo>
                    <a:pt x="2123678" y="1833016"/>
                  </a:lnTo>
                  <a:lnTo>
                    <a:pt x="2168197" y="1811442"/>
                  </a:lnTo>
                  <a:lnTo>
                    <a:pt x="2209800" y="1787525"/>
                  </a:lnTo>
                  <a:lnTo>
                    <a:pt x="2248068" y="1761523"/>
                  </a:lnTo>
                  <a:lnTo>
                    <a:pt x="2282586" y="1733698"/>
                  </a:lnTo>
                  <a:lnTo>
                    <a:pt x="2312937" y="1704311"/>
                  </a:lnTo>
                  <a:lnTo>
                    <a:pt x="2338704" y="1673621"/>
                  </a:lnTo>
                  <a:lnTo>
                    <a:pt x="2374820" y="1609377"/>
                  </a:lnTo>
                  <a:lnTo>
                    <a:pt x="2384335" y="1576344"/>
                  </a:lnTo>
                  <a:lnTo>
                    <a:pt x="2387600" y="1543050"/>
                  </a:lnTo>
                </a:path>
                <a:path w="2387600" h="2254250">
                  <a:moveTo>
                    <a:pt x="0" y="2254250"/>
                  </a:moveTo>
                  <a:lnTo>
                    <a:pt x="0" y="2254250"/>
                  </a:lnTo>
                </a:path>
                <a:path w="2387600" h="2254250">
                  <a:moveTo>
                    <a:pt x="2387600" y="1543050"/>
                  </a:moveTo>
                  <a:lnTo>
                    <a:pt x="2387600" y="154305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67890" y="2717800"/>
              <a:ext cx="1847850" cy="495300"/>
            </a:xfrm>
            <a:custGeom>
              <a:avLst/>
              <a:gdLst/>
              <a:ahLst/>
              <a:cxnLst/>
              <a:rect l="l" t="t" r="r" b="b"/>
              <a:pathLst>
                <a:path w="1847850" h="495300">
                  <a:moveTo>
                    <a:pt x="1083310" y="128270"/>
                  </a:moveTo>
                  <a:lnTo>
                    <a:pt x="0" y="128270"/>
                  </a:lnTo>
                  <a:lnTo>
                    <a:pt x="0" y="495300"/>
                  </a:lnTo>
                  <a:lnTo>
                    <a:pt x="1083310" y="495300"/>
                  </a:lnTo>
                  <a:lnTo>
                    <a:pt x="1083310" y="280670"/>
                  </a:lnTo>
                  <a:lnTo>
                    <a:pt x="1332390" y="189229"/>
                  </a:lnTo>
                  <a:lnTo>
                    <a:pt x="1083310" y="189229"/>
                  </a:lnTo>
                  <a:lnTo>
                    <a:pt x="1083310" y="128270"/>
                  </a:lnTo>
                  <a:close/>
                </a:path>
                <a:path w="1847850" h="495300">
                  <a:moveTo>
                    <a:pt x="1847850" y="0"/>
                  </a:moveTo>
                  <a:lnTo>
                    <a:pt x="1083310" y="189229"/>
                  </a:lnTo>
                  <a:lnTo>
                    <a:pt x="1332390" y="189229"/>
                  </a:lnTo>
                  <a:lnTo>
                    <a:pt x="184785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7890" y="2717800"/>
              <a:ext cx="1847850" cy="495300"/>
            </a:xfrm>
            <a:custGeom>
              <a:avLst/>
              <a:gdLst/>
              <a:ahLst/>
              <a:cxnLst/>
              <a:rect l="l" t="t" r="r" b="b"/>
              <a:pathLst>
                <a:path w="1847850" h="495300">
                  <a:moveTo>
                    <a:pt x="1083310" y="128270"/>
                  </a:moveTo>
                  <a:lnTo>
                    <a:pt x="1083310" y="189229"/>
                  </a:lnTo>
                  <a:lnTo>
                    <a:pt x="1847850" y="0"/>
                  </a:lnTo>
                  <a:lnTo>
                    <a:pt x="1083310" y="280670"/>
                  </a:lnTo>
                  <a:lnTo>
                    <a:pt x="1083310" y="342900"/>
                  </a:lnTo>
                  <a:lnTo>
                    <a:pt x="1083310" y="388620"/>
                  </a:lnTo>
                  <a:lnTo>
                    <a:pt x="1083310" y="434339"/>
                  </a:lnTo>
                  <a:lnTo>
                    <a:pt x="1083310" y="495300"/>
                  </a:lnTo>
                  <a:lnTo>
                    <a:pt x="902970" y="495300"/>
                  </a:lnTo>
                  <a:lnTo>
                    <a:pt x="0" y="495300"/>
                  </a:lnTo>
                  <a:lnTo>
                    <a:pt x="0" y="434339"/>
                  </a:lnTo>
                  <a:lnTo>
                    <a:pt x="0" y="128270"/>
                  </a:lnTo>
                  <a:lnTo>
                    <a:pt x="180340" y="128270"/>
                  </a:lnTo>
                  <a:lnTo>
                    <a:pt x="1083310" y="128270"/>
                  </a:lnTo>
                  <a:close/>
                </a:path>
                <a:path w="1847850" h="495300">
                  <a:moveTo>
                    <a:pt x="1083310" y="128270"/>
                  </a:moveTo>
                  <a:lnTo>
                    <a:pt x="1083310" y="128270"/>
                  </a:lnTo>
                </a:path>
                <a:path w="1847850" h="495300">
                  <a:moveTo>
                    <a:pt x="0" y="495300"/>
                  </a:moveTo>
                  <a:lnTo>
                    <a:pt x="0" y="4953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30452" y="1932942"/>
            <a:ext cx="2681605" cy="1790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685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Bank</a:t>
            </a:r>
            <a:endParaRPr sz="1800">
              <a:latin typeface="Verdana"/>
              <a:cs typeface="Verdana"/>
            </a:endParaRPr>
          </a:p>
          <a:p>
            <a:pPr marL="1509395">
              <a:lnSpc>
                <a:spcPct val="100000"/>
              </a:lnSpc>
              <a:spcBef>
                <a:spcPts val="1340"/>
              </a:spcBef>
            </a:pPr>
            <a:r>
              <a:rPr sz="1800" spc="-10" dirty="0">
                <a:latin typeface="Verdana"/>
                <a:cs typeface="Verdana"/>
              </a:rPr>
              <a:t>a/cNo.</a:t>
            </a:r>
            <a:endParaRPr sz="1800">
              <a:latin typeface="Verdana"/>
              <a:cs typeface="Verdana"/>
            </a:endParaRPr>
          </a:p>
          <a:p>
            <a:pPr marL="1988820">
              <a:lnSpc>
                <a:spcPts val="1670"/>
              </a:lnSpc>
              <a:spcBef>
                <a:spcPts val="380"/>
              </a:spcBef>
            </a:pPr>
            <a:r>
              <a:rPr sz="1600" dirty="0"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670"/>
              </a:lnSpc>
            </a:pPr>
            <a:r>
              <a:rPr sz="1600" spc="-5" dirty="0">
                <a:latin typeface="Times New Roman"/>
                <a:cs typeface="Times New Roman"/>
              </a:rPr>
              <a:t>Qualifier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97612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0..1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23102" y="3822700"/>
            <a:ext cx="1689100" cy="673100"/>
          </a:xfrm>
          <a:custGeom>
            <a:avLst/>
            <a:gdLst/>
            <a:ahLst/>
            <a:cxnLst/>
            <a:rect l="l" t="t" r="r" b="b"/>
            <a:pathLst>
              <a:path w="1689100" h="673100">
                <a:moveTo>
                  <a:pt x="1689100" y="0"/>
                </a:moveTo>
                <a:lnTo>
                  <a:pt x="0" y="0"/>
                </a:lnTo>
                <a:lnTo>
                  <a:pt x="0" y="673100"/>
                </a:lnTo>
                <a:lnTo>
                  <a:pt x="1689100" y="673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993027" y="1874927"/>
          <a:ext cx="1689100" cy="261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 gridSpan="2"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Bank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54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8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*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 gridSpan="2">
                  <a:txBody>
                    <a:bodyPr/>
                    <a:lstStyle/>
                    <a:p>
                      <a:pPr marL="340995">
                        <a:lnSpc>
                          <a:spcPts val="2030"/>
                        </a:lnSpc>
                        <a:spcBef>
                          <a:spcPts val="37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Account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 gridSpan="2">
                  <a:txBody>
                    <a:bodyPr/>
                    <a:lstStyle/>
                    <a:p>
                      <a:pPr marL="46799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a/cNo.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6673851" y="4413250"/>
            <a:ext cx="2387600" cy="711200"/>
          </a:xfrm>
          <a:custGeom>
            <a:avLst/>
            <a:gdLst/>
            <a:ahLst/>
            <a:cxnLst/>
            <a:rect l="l" t="t" r="r" b="b"/>
            <a:pathLst>
              <a:path w="2387600" h="711200">
                <a:moveTo>
                  <a:pt x="0" y="0"/>
                </a:moveTo>
                <a:lnTo>
                  <a:pt x="12724" y="66327"/>
                </a:lnTo>
                <a:lnTo>
                  <a:pt x="48696" y="130571"/>
                </a:lnTo>
                <a:lnTo>
                  <a:pt x="74367" y="161261"/>
                </a:lnTo>
                <a:lnTo>
                  <a:pt x="104611" y="190648"/>
                </a:lnTo>
                <a:lnTo>
                  <a:pt x="139014" y="218473"/>
                </a:lnTo>
                <a:lnTo>
                  <a:pt x="177165" y="244475"/>
                </a:lnTo>
                <a:lnTo>
                  <a:pt x="218648" y="268392"/>
                </a:lnTo>
                <a:lnTo>
                  <a:pt x="263053" y="289966"/>
                </a:lnTo>
                <a:lnTo>
                  <a:pt x="309966" y="308936"/>
                </a:lnTo>
                <a:lnTo>
                  <a:pt x="358973" y="325040"/>
                </a:lnTo>
                <a:lnTo>
                  <a:pt x="409662" y="338019"/>
                </a:lnTo>
                <a:lnTo>
                  <a:pt x="461620" y="347612"/>
                </a:lnTo>
                <a:lnTo>
                  <a:pt x="514433" y="353559"/>
                </a:lnTo>
                <a:lnTo>
                  <a:pt x="567690" y="355600"/>
                </a:lnTo>
                <a:lnTo>
                  <a:pt x="624840" y="355600"/>
                </a:lnTo>
                <a:lnTo>
                  <a:pt x="678110" y="357640"/>
                </a:lnTo>
                <a:lnTo>
                  <a:pt x="730964" y="363587"/>
                </a:lnTo>
                <a:lnTo>
                  <a:pt x="782984" y="373180"/>
                </a:lnTo>
                <a:lnTo>
                  <a:pt x="833754" y="386159"/>
                </a:lnTo>
                <a:lnTo>
                  <a:pt x="882858" y="402263"/>
                </a:lnTo>
                <a:lnTo>
                  <a:pt x="929878" y="421233"/>
                </a:lnTo>
                <a:lnTo>
                  <a:pt x="974397" y="442807"/>
                </a:lnTo>
                <a:lnTo>
                  <a:pt x="1015999" y="466725"/>
                </a:lnTo>
                <a:lnTo>
                  <a:pt x="1054268" y="492726"/>
                </a:lnTo>
                <a:lnTo>
                  <a:pt x="1088786" y="520551"/>
                </a:lnTo>
                <a:lnTo>
                  <a:pt x="1119137" y="549938"/>
                </a:lnTo>
                <a:lnTo>
                  <a:pt x="1144904" y="580628"/>
                </a:lnTo>
                <a:lnTo>
                  <a:pt x="1181020" y="644872"/>
                </a:lnTo>
                <a:lnTo>
                  <a:pt x="1193800" y="711200"/>
                </a:lnTo>
                <a:lnTo>
                  <a:pt x="1197050" y="677905"/>
                </a:lnTo>
                <a:lnTo>
                  <a:pt x="1221811" y="612359"/>
                </a:lnTo>
                <a:lnTo>
                  <a:pt x="1268167" y="549938"/>
                </a:lnTo>
                <a:lnTo>
                  <a:pt x="1298411" y="520551"/>
                </a:lnTo>
                <a:lnTo>
                  <a:pt x="1332814" y="492726"/>
                </a:lnTo>
                <a:lnTo>
                  <a:pt x="1370965" y="466725"/>
                </a:lnTo>
                <a:lnTo>
                  <a:pt x="1412448" y="442807"/>
                </a:lnTo>
                <a:lnTo>
                  <a:pt x="1456853" y="421233"/>
                </a:lnTo>
                <a:lnTo>
                  <a:pt x="1503766" y="402263"/>
                </a:lnTo>
                <a:lnTo>
                  <a:pt x="1552773" y="386159"/>
                </a:lnTo>
                <a:lnTo>
                  <a:pt x="1603462" y="373180"/>
                </a:lnTo>
                <a:lnTo>
                  <a:pt x="1655420" y="363587"/>
                </a:lnTo>
                <a:lnTo>
                  <a:pt x="1708233" y="357640"/>
                </a:lnTo>
                <a:lnTo>
                  <a:pt x="1761490" y="355600"/>
                </a:lnTo>
                <a:lnTo>
                  <a:pt x="1818640" y="355600"/>
                </a:lnTo>
                <a:lnTo>
                  <a:pt x="1871910" y="353559"/>
                </a:lnTo>
                <a:lnTo>
                  <a:pt x="1924764" y="347612"/>
                </a:lnTo>
                <a:lnTo>
                  <a:pt x="1976784" y="338019"/>
                </a:lnTo>
                <a:lnTo>
                  <a:pt x="2027554" y="325040"/>
                </a:lnTo>
                <a:lnTo>
                  <a:pt x="2076658" y="308936"/>
                </a:lnTo>
                <a:lnTo>
                  <a:pt x="2123678" y="289966"/>
                </a:lnTo>
                <a:lnTo>
                  <a:pt x="2168197" y="268392"/>
                </a:lnTo>
                <a:lnTo>
                  <a:pt x="2209799" y="244475"/>
                </a:lnTo>
                <a:lnTo>
                  <a:pt x="2248068" y="218473"/>
                </a:lnTo>
                <a:lnTo>
                  <a:pt x="2282586" y="190648"/>
                </a:lnTo>
                <a:lnTo>
                  <a:pt x="2312937" y="161261"/>
                </a:lnTo>
                <a:lnTo>
                  <a:pt x="2338704" y="130571"/>
                </a:lnTo>
                <a:lnTo>
                  <a:pt x="2374820" y="66327"/>
                </a:lnTo>
                <a:lnTo>
                  <a:pt x="2384335" y="33294"/>
                </a:lnTo>
                <a:lnTo>
                  <a:pt x="2387600" y="0"/>
                </a:lnTo>
              </a:path>
              <a:path w="2387600" h="711200">
                <a:moveTo>
                  <a:pt x="0" y="711200"/>
                </a:moveTo>
                <a:lnTo>
                  <a:pt x="0" y="711200"/>
                </a:lnTo>
              </a:path>
              <a:path w="2387600" h="711200">
                <a:moveTo>
                  <a:pt x="2387600" y="0"/>
                </a:moveTo>
                <a:lnTo>
                  <a:pt x="2387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11272" y="5012691"/>
            <a:ext cx="10369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Qualified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742682" y="6142377"/>
            <a:ext cx="479425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UML</a:t>
            </a:r>
            <a:r>
              <a:rPr spc="-50" dirty="0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>
                <a:solidFill>
                  <a:srgbClr val="000000"/>
                </a:solidFill>
              </a:rPr>
              <a:t>35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37401" y="5228591"/>
            <a:ext cx="14789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Not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qualified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191770"/>
            <a:ext cx="6670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rebuchet MS"/>
                <a:cs typeface="Trebuchet MS"/>
              </a:rPr>
              <a:t>Generalization </a:t>
            </a:r>
            <a:r>
              <a:rPr sz="3600" b="1" dirty="0">
                <a:latin typeface="Trebuchet MS"/>
                <a:cs typeface="Trebuchet MS"/>
              </a:rPr>
              <a:t>and</a:t>
            </a:r>
            <a:r>
              <a:rPr sz="3600" b="1" spc="-85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Inheritance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040" y="1324614"/>
            <a:ext cx="205104" cy="2462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90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942" y="1314452"/>
            <a:ext cx="7092951" cy="777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Generalization</a:t>
            </a:r>
            <a:r>
              <a:rPr sz="1900" spc="24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is</a:t>
            </a:r>
            <a:r>
              <a:rPr sz="1900" spc="2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1900" spc="24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relationship</a:t>
            </a:r>
            <a:r>
              <a:rPr sz="1900" spc="2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between</a:t>
            </a:r>
            <a:r>
              <a:rPr sz="1900" spc="2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900" spc="2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class</a:t>
            </a:r>
            <a:r>
              <a:rPr sz="1900" spc="254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(super</a:t>
            </a:r>
            <a:r>
              <a:rPr sz="1900" spc="24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class)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and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one or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more variations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of the class</a:t>
            </a:r>
            <a:r>
              <a:rPr sz="1900" spc="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(subclasses).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040" y="2367281"/>
            <a:ext cx="266636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solidFill>
                  <a:srgbClr val="FF0000"/>
                </a:solidFill>
                <a:latin typeface="Trebuchet MS"/>
                <a:cs typeface="Trebuchet MS"/>
              </a:rPr>
              <a:t>Super Class (Base</a:t>
            </a:r>
            <a:r>
              <a:rPr sz="1900" b="1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Trebuchet MS"/>
                <a:cs typeface="Trebuchet MS"/>
              </a:rPr>
              <a:t>class)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040" y="2966723"/>
            <a:ext cx="205104" cy="2462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90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942" y="2956561"/>
            <a:ext cx="5436871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Provides common functionality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and data</a:t>
            </a:r>
            <a:r>
              <a:rPr sz="1900" spc="4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members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041" y="3547110"/>
            <a:ext cx="268795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solidFill>
                  <a:srgbClr val="FF0000"/>
                </a:solidFill>
                <a:latin typeface="Trebuchet MS"/>
                <a:cs typeface="Trebuchet MS"/>
              </a:rPr>
              <a:t>Subclass (Derived</a:t>
            </a:r>
            <a:r>
              <a:rPr sz="1900" b="1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Trebuchet MS"/>
                <a:cs typeface="Trebuchet MS"/>
              </a:rPr>
              <a:t>class)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040" y="4146554"/>
            <a:ext cx="205104" cy="2462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90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2940" y="4136392"/>
            <a:ext cx="6487160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Inherits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public and protected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members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from the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super</a:t>
            </a:r>
            <a:r>
              <a:rPr sz="1900" spc="-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class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040" y="4735833"/>
            <a:ext cx="205104" cy="2462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90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2942" y="4725670"/>
            <a:ext cx="7094855" cy="777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5150" algn="l"/>
                <a:tab pos="1459230" algn="l"/>
                <a:tab pos="1832610" algn="l"/>
                <a:tab pos="2742565" algn="l"/>
                <a:tab pos="3823335" algn="l"/>
                <a:tab pos="4192270" algn="l"/>
                <a:tab pos="4928870" algn="l"/>
                <a:tab pos="5592445" algn="l"/>
                <a:tab pos="5996305" algn="l"/>
              </a:tabLst>
            </a:pP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Can	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extend	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or	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change	behavior	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of	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super	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class	by	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overriding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methods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0041" y="5778502"/>
            <a:ext cx="1212851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1900" b="1" spc="-5" dirty="0">
                <a:solidFill>
                  <a:srgbClr val="FF0000"/>
                </a:solidFill>
                <a:latin typeface="Trebuchet MS"/>
                <a:cs typeface="Trebuchet MS"/>
              </a:rPr>
              <a:t>ver</a:t>
            </a:r>
            <a:r>
              <a:rPr sz="1900" b="1" spc="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900" b="1" spc="-10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1900" b="1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sz="1900" b="1" spc="-10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1900" b="1" spc="-5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1900" b="1" dirty="0">
                <a:solidFill>
                  <a:srgbClr val="FF0000"/>
                </a:solidFill>
                <a:latin typeface="Trebuchet MS"/>
                <a:cs typeface="Trebuchet MS"/>
              </a:rPr>
              <a:t>g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0040" y="6377944"/>
            <a:ext cx="205104" cy="2462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90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2943" y="6367781"/>
            <a:ext cx="570801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Subclass may override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behavior 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its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super</a:t>
            </a:r>
            <a:r>
              <a:rPr sz="1900" spc="4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class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42682" y="6142993"/>
            <a:ext cx="4540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Verdana"/>
                <a:cs typeface="Verdana"/>
              </a:rPr>
              <a:t>UML</a:t>
            </a:r>
            <a:r>
              <a:rPr sz="900" spc="-7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31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45451" y="2203452"/>
            <a:ext cx="1997711" cy="479618"/>
          </a:xfrm>
          <a:prstGeom prst="rect">
            <a:avLst/>
          </a:prstGeom>
          <a:ln w="6469">
            <a:solidFill>
              <a:srgbClr val="000000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100"/>
              </a:spcBef>
            </a:pPr>
            <a:r>
              <a:rPr sz="2200" b="1" spc="-5" dirty="0">
                <a:latin typeface="Arial"/>
                <a:cs typeface="Arial"/>
              </a:rPr>
              <a:t>Super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Class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26403" y="5060950"/>
            <a:ext cx="1996439" cy="633730"/>
          </a:xfrm>
          <a:custGeom>
            <a:avLst/>
            <a:gdLst/>
            <a:ahLst/>
            <a:cxnLst/>
            <a:rect l="l" t="t" r="r" b="b"/>
            <a:pathLst>
              <a:path w="1996440" h="633729">
                <a:moveTo>
                  <a:pt x="998220" y="633730"/>
                </a:moveTo>
                <a:lnTo>
                  <a:pt x="0" y="633730"/>
                </a:lnTo>
                <a:lnTo>
                  <a:pt x="0" y="0"/>
                </a:lnTo>
                <a:lnTo>
                  <a:pt x="1996440" y="0"/>
                </a:lnTo>
                <a:lnTo>
                  <a:pt x="1996440" y="633730"/>
                </a:lnTo>
                <a:lnTo>
                  <a:pt x="998220" y="633730"/>
                </a:lnTo>
                <a:close/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026403" y="5060950"/>
            <a:ext cx="1996439" cy="489878"/>
          </a:xfrm>
          <a:prstGeom prst="rect">
            <a:avLst/>
          </a:prstGeom>
          <a:ln w="6469">
            <a:solidFill>
              <a:srgbClr val="000000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1180"/>
              </a:spcBef>
            </a:pPr>
            <a:r>
              <a:rPr sz="2200" b="1" spc="-5" dirty="0">
                <a:latin typeface="Arial"/>
                <a:cs typeface="Arial"/>
              </a:rPr>
              <a:t>Subclass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907780" y="4366259"/>
            <a:ext cx="152400" cy="730250"/>
            <a:chOff x="8907780" y="4366259"/>
            <a:chExt cx="152400" cy="730250"/>
          </a:xfrm>
        </p:grpSpPr>
        <p:sp>
          <p:nvSpPr>
            <p:cNvPr id="21" name="object 21"/>
            <p:cNvSpPr/>
            <p:nvPr/>
          </p:nvSpPr>
          <p:spPr>
            <a:xfrm>
              <a:off x="8983980" y="4508499"/>
              <a:ext cx="15240" cy="562610"/>
            </a:xfrm>
            <a:custGeom>
              <a:avLst/>
              <a:gdLst/>
              <a:ahLst/>
              <a:cxnLst/>
              <a:rect l="l" t="t" r="r" b="b"/>
              <a:pathLst>
                <a:path w="15240" h="562610">
                  <a:moveTo>
                    <a:pt x="7620" y="-25400"/>
                  </a:moveTo>
                  <a:lnTo>
                    <a:pt x="7620" y="588010"/>
                  </a:lnTo>
                </a:path>
              </a:pathLst>
            </a:custGeom>
            <a:ln w="660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07780" y="4366259"/>
              <a:ext cx="152400" cy="153670"/>
            </a:xfrm>
            <a:custGeom>
              <a:avLst/>
              <a:gdLst/>
              <a:ahLst/>
              <a:cxnLst/>
              <a:rect l="l" t="t" r="r" b="b"/>
              <a:pathLst>
                <a:path w="152400" h="153670">
                  <a:moveTo>
                    <a:pt x="72390" y="0"/>
                  </a:moveTo>
                  <a:lnTo>
                    <a:pt x="0" y="153669"/>
                  </a:lnTo>
                  <a:lnTo>
                    <a:pt x="152400" y="149859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8924289" y="2840989"/>
            <a:ext cx="151131" cy="800100"/>
            <a:chOff x="8924290" y="2840989"/>
            <a:chExt cx="151130" cy="800100"/>
          </a:xfrm>
        </p:grpSpPr>
        <p:sp>
          <p:nvSpPr>
            <p:cNvPr id="24" name="object 24"/>
            <p:cNvSpPr/>
            <p:nvPr/>
          </p:nvSpPr>
          <p:spPr>
            <a:xfrm>
              <a:off x="8999220" y="2983229"/>
              <a:ext cx="0" cy="657860"/>
            </a:xfrm>
            <a:custGeom>
              <a:avLst/>
              <a:gdLst/>
              <a:ahLst/>
              <a:cxnLst/>
              <a:rect l="l" t="t" r="r" b="b"/>
              <a:pathLst>
                <a:path h="657860">
                  <a:moveTo>
                    <a:pt x="0" y="65786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924290" y="2840989"/>
              <a:ext cx="151130" cy="152400"/>
            </a:xfrm>
            <a:custGeom>
              <a:avLst/>
              <a:gdLst/>
              <a:ahLst/>
              <a:cxnLst/>
              <a:rect l="l" t="t" r="r" b="b"/>
              <a:pathLst>
                <a:path w="151129" h="152400">
                  <a:moveTo>
                    <a:pt x="74929" y="0"/>
                  </a:moveTo>
                  <a:lnTo>
                    <a:pt x="0" y="152400"/>
                  </a:lnTo>
                  <a:lnTo>
                    <a:pt x="151129" y="152400"/>
                  </a:lnTo>
                  <a:lnTo>
                    <a:pt x="749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045451" y="3727450"/>
            <a:ext cx="1997711" cy="446276"/>
          </a:xfrm>
          <a:prstGeom prst="rect">
            <a:avLst/>
          </a:prstGeom>
          <a:ln w="6469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600"/>
              </a:spcBef>
            </a:pPr>
            <a:r>
              <a:rPr sz="2400" b="1" i="1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921" y="327659"/>
            <a:ext cx="906907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8FC125"/>
                </a:solidFill>
                <a:latin typeface="Trebuchet MS"/>
                <a:cs typeface="Trebuchet MS"/>
              </a:rPr>
              <a:t>Generalization and Inheritance</a:t>
            </a:r>
            <a:r>
              <a:rPr sz="3600" b="1" spc="-65" dirty="0">
                <a:solidFill>
                  <a:srgbClr val="8FC125"/>
                </a:solidFill>
                <a:latin typeface="Trebuchet MS"/>
                <a:cs typeface="Trebuchet MS"/>
              </a:rPr>
              <a:t> </a:t>
            </a:r>
            <a:r>
              <a:rPr sz="3600" b="1" spc="-5" dirty="0">
                <a:solidFill>
                  <a:srgbClr val="8FC125"/>
                </a:solidFill>
                <a:latin typeface="Trebuchet MS"/>
                <a:cs typeface="Trebuchet MS"/>
              </a:rPr>
              <a:t>Continue…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919" y="1329690"/>
            <a:ext cx="57099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F3F3F"/>
                </a:solidFill>
                <a:latin typeface="UnDotum"/>
                <a:cs typeface="UnDotum"/>
              </a:rPr>
              <a:t>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A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large </a:t>
            </a:r>
            <a:r>
              <a:rPr sz="1900" spc="-5" dirty="0">
                <a:solidFill>
                  <a:srgbClr val="FF0000"/>
                </a:solidFill>
                <a:latin typeface="Trebuchet MS"/>
                <a:cs typeface="Trebuchet MS"/>
              </a:rPr>
              <a:t>hollow </a:t>
            </a:r>
            <a:r>
              <a:rPr sz="1900" spc="-10" dirty="0">
                <a:solidFill>
                  <a:srgbClr val="FF0000"/>
                </a:solidFill>
                <a:latin typeface="Trebuchet MS"/>
                <a:cs typeface="Trebuchet MS"/>
              </a:rPr>
              <a:t>arrowhead </a:t>
            </a:r>
            <a:r>
              <a:rPr sz="1900" spc="-5" dirty="0">
                <a:solidFill>
                  <a:srgbClr val="3F3F3F"/>
                </a:solidFill>
                <a:latin typeface="Trebuchet MS"/>
                <a:cs typeface="Trebuchet MS"/>
              </a:rPr>
              <a:t>denotes</a:t>
            </a:r>
            <a:r>
              <a:rPr sz="19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3F3F3F"/>
                </a:solidFill>
                <a:latin typeface="Trebuchet MS"/>
                <a:cs typeface="Trebuchet MS"/>
              </a:rPr>
              <a:t>generalization.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1711" y="1845310"/>
            <a:ext cx="9389111" cy="4563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42682" y="6142377"/>
            <a:ext cx="479425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UML</a:t>
            </a:r>
            <a:r>
              <a:rPr spc="-50" dirty="0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>
                <a:solidFill>
                  <a:srgbClr val="000000"/>
                </a:solidFill>
              </a:rPr>
              <a:t>37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653" y="642620"/>
            <a:ext cx="59823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rebuchet MS"/>
                <a:cs typeface="Trebuchet MS"/>
              </a:rPr>
              <a:t>Generalization </a:t>
            </a:r>
            <a:r>
              <a:rPr sz="3600" b="1" dirty="0">
                <a:latin typeface="Trebuchet MS"/>
                <a:cs typeface="Trebuchet MS"/>
              </a:rPr>
              <a:t>–</a:t>
            </a:r>
            <a:r>
              <a:rPr sz="3600" b="1" spc="-85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advantages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742682" y="6142377"/>
            <a:ext cx="479425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UML</a:t>
            </a:r>
            <a:r>
              <a:rPr spc="-50" dirty="0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>
                <a:solidFill>
                  <a:srgbClr val="000000"/>
                </a:solidFill>
              </a:rPr>
              <a:t>38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9352" y="1917703"/>
            <a:ext cx="5786755" cy="34214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2850" spc="-165" baseline="11695" dirty="0">
                <a:solidFill>
                  <a:srgbClr val="8FC125"/>
                </a:solidFill>
                <a:latin typeface="UnDotum"/>
                <a:cs typeface="UnDotum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Polymorphism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889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Find </a:t>
            </a:r>
            <a:r>
              <a:rPr sz="2400" spc="-10" dirty="0">
                <a:solidFill>
                  <a:srgbClr val="3F3F3F"/>
                </a:solidFill>
                <a:latin typeface="Times New Roman"/>
                <a:cs typeface="Times New Roman"/>
              </a:rPr>
              <a:t>common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characteristics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among</a:t>
            </a:r>
            <a:r>
              <a:rPr sz="24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classes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880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Define</a:t>
            </a:r>
            <a:r>
              <a:rPr sz="24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hierarchies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889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Reuse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of the</a:t>
            </a:r>
            <a:r>
              <a:rPr sz="24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Times New Roman"/>
                <a:cs typeface="Times New Roman"/>
              </a:rPr>
              <a:t>code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189980" cy="848360"/>
          </a:xfrm>
        </p:spPr>
        <p:txBody>
          <a:bodyPr/>
          <a:lstStyle/>
          <a:p>
            <a:r>
              <a:rPr lang="en-IN" dirty="0" smtClean="0"/>
              <a:t>Drill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10765789" cy="6463308"/>
          </a:xfrm>
        </p:spPr>
        <p:txBody>
          <a:bodyPr/>
          <a:lstStyle/>
          <a:p>
            <a:pPr fontAlgn="base"/>
            <a:r>
              <a:rPr lang="en-US" dirty="0"/>
              <a:t>1. A model is a _________ of reality. </a:t>
            </a:r>
          </a:p>
          <a:p>
            <a:pPr fontAlgn="base"/>
            <a:r>
              <a:rPr lang="en-US" dirty="0"/>
              <a:t>a. Complication </a:t>
            </a:r>
          </a:p>
          <a:p>
            <a:pPr fontAlgn="base"/>
            <a:r>
              <a:rPr lang="en-US" dirty="0"/>
              <a:t>b. Simplification </a:t>
            </a:r>
          </a:p>
          <a:p>
            <a:pPr fontAlgn="base"/>
            <a:r>
              <a:rPr lang="en-US" dirty="0"/>
              <a:t>c. Realization </a:t>
            </a:r>
          </a:p>
          <a:p>
            <a:pPr fontAlgn="base"/>
            <a:r>
              <a:rPr lang="en-US" dirty="0"/>
              <a:t>d. Generalization 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2.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link is an instance of ________ </a:t>
            </a:r>
          </a:p>
          <a:p>
            <a:pPr fontAlgn="base"/>
            <a:r>
              <a:rPr lang="en-US" dirty="0"/>
              <a:t>a. Generalization </a:t>
            </a:r>
          </a:p>
          <a:p>
            <a:pPr fontAlgn="base"/>
            <a:r>
              <a:rPr lang="en-US" dirty="0"/>
              <a:t>b. Association </a:t>
            </a:r>
          </a:p>
          <a:p>
            <a:pPr fontAlgn="base"/>
            <a:r>
              <a:rPr lang="en-US" dirty="0"/>
              <a:t>c. Dependency </a:t>
            </a:r>
          </a:p>
          <a:p>
            <a:pPr fontAlgn="base"/>
            <a:r>
              <a:rPr lang="en-US" dirty="0"/>
              <a:t>d. Realization </a:t>
            </a:r>
            <a:endParaRPr lang="en-US" dirty="0" smtClean="0"/>
          </a:p>
          <a:p>
            <a:pPr fontAlgn="base"/>
            <a:endParaRPr lang="en-US" dirty="0"/>
          </a:p>
          <a:p>
            <a:r>
              <a:rPr lang="en-US" dirty="0" smtClean="0"/>
              <a:t>3.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Object diagram is used to show the design ________ view of a system. </a:t>
            </a:r>
          </a:p>
          <a:p>
            <a:r>
              <a:rPr lang="en-US" dirty="0"/>
              <a:t>a. static </a:t>
            </a:r>
          </a:p>
          <a:p>
            <a:r>
              <a:rPr lang="en-US" dirty="0"/>
              <a:t>b. dynamic </a:t>
            </a:r>
          </a:p>
          <a:p>
            <a:r>
              <a:rPr lang="en-US" dirty="0"/>
              <a:t>c. logical </a:t>
            </a:r>
          </a:p>
          <a:p>
            <a:r>
              <a:rPr lang="en-US" dirty="0"/>
              <a:t>d. process 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6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742682" y="6142377"/>
            <a:ext cx="479425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dirty="0"/>
              <a:t>UML</a:t>
            </a:r>
            <a:r>
              <a:rPr spc="-60" dirty="0"/>
              <a:t> 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65481" y="1484630"/>
            <a:ext cx="9711691" cy="4435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Object orientation and Class</a:t>
            </a:r>
            <a:r>
              <a:rPr sz="1800" b="1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Modeling</a:t>
            </a:r>
            <a:endParaRPr sz="1800" dirty="0">
              <a:latin typeface="Trebuchet MS"/>
              <a:cs typeface="Trebuchet MS"/>
            </a:endParaRPr>
          </a:p>
          <a:p>
            <a:pPr marL="355600" marR="5080" indent="-342900">
              <a:lnSpc>
                <a:spcPct val="111100"/>
              </a:lnSpc>
              <a:spcBef>
                <a:spcPts val="107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800" spc="-5" dirty="0">
                <a:latin typeface="Trebuchet MS"/>
                <a:cs typeface="Trebuchet MS"/>
              </a:rPr>
              <a:t>Introduction to Object orientation and Modeling, Three Models, Object and class concepts,  link and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association</a:t>
            </a:r>
            <a:endParaRPr sz="1800" dirty="0">
              <a:latin typeface="Trebuchet MS"/>
              <a:cs typeface="Trebuchet MS"/>
            </a:endParaRPr>
          </a:p>
          <a:p>
            <a:pPr marL="355600" marR="88265" indent="-342900">
              <a:lnSpc>
                <a:spcPct val="111100"/>
              </a:lnSpc>
              <a:spcBef>
                <a:spcPts val="120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800" spc="-5" dirty="0">
                <a:latin typeface="Trebuchet MS"/>
                <a:cs typeface="Trebuchet MS"/>
              </a:rPr>
              <a:t>Generalization and Inheritance, Advanced Object and class concepts, Association Ends, N-  ary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associations</a:t>
            </a:r>
            <a:endParaRPr sz="1800" dirty="0">
              <a:latin typeface="Trebuchet MS"/>
              <a:cs typeface="Trebuchet MS"/>
            </a:endParaRPr>
          </a:p>
          <a:p>
            <a:pPr marL="355600" marR="172085" indent="-342900">
              <a:lnSpc>
                <a:spcPct val="111100"/>
              </a:lnSpc>
              <a:spcBef>
                <a:spcPts val="121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800" spc="-5" dirty="0">
                <a:latin typeface="Trebuchet MS"/>
                <a:cs typeface="Trebuchet MS"/>
              </a:rPr>
              <a:t>Aggregation, abstract classes, multiple inheritance, Metadata, Constraints, Derived data,  Packages</a:t>
            </a:r>
            <a:endParaRPr sz="1800" dirty="0">
              <a:latin typeface="Trebuchet MS"/>
              <a:cs typeface="Trebuchet MS"/>
            </a:endParaRPr>
          </a:p>
          <a:p>
            <a:pPr marL="80645">
              <a:lnSpc>
                <a:spcPct val="100000"/>
              </a:lnSpc>
              <a:spcBef>
                <a:spcPts val="1460"/>
              </a:spcBef>
            </a:pP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State modeling and Interaction</a:t>
            </a:r>
            <a:r>
              <a:rPr sz="1800" b="1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Modeling</a:t>
            </a:r>
            <a:endParaRPr sz="18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800" spc="-5" dirty="0">
                <a:latin typeface="Trebuchet MS"/>
                <a:cs typeface="Trebuchet MS"/>
              </a:rPr>
              <a:t>Events, states, Transition and conditions, state diagram, state diagram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behavior</a:t>
            </a:r>
            <a:endParaRPr sz="18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59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800" spc="-5" dirty="0">
                <a:latin typeface="Trebuchet MS"/>
                <a:cs typeface="Trebuchet MS"/>
              </a:rPr>
              <a:t>Use case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Models</a:t>
            </a:r>
            <a:endParaRPr sz="18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24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800" spc="-5" dirty="0">
                <a:latin typeface="Trebuchet MS"/>
                <a:cs typeface="Trebuchet MS"/>
              </a:rPr>
              <a:t>Sequence models, activity models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2" y="457200"/>
            <a:ext cx="6189980" cy="848360"/>
          </a:xfrm>
        </p:spPr>
        <p:txBody>
          <a:bodyPr/>
          <a:lstStyle/>
          <a:p>
            <a:r>
              <a:rPr lang="en-IN" dirty="0" smtClean="0"/>
              <a:t>Modeling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762000"/>
            <a:ext cx="10765789" cy="4308872"/>
          </a:xfrm>
        </p:spPr>
        <p:txBody>
          <a:bodyPr/>
          <a:lstStyle/>
          <a:p>
            <a:r>
              <a:rPr lang="en-US" dirty="0" smtClean="0"/>
              <a:t>4. An </a:t>
            </a:r>
            <a:r>
              <a:rPr lang="en-US" dirty="0"/>
              <a:t>object is considered an external entity in object-oriented </a:t>
            </a:r>
            <a:r>
              <a:rPr lang="en-US" dirty="0" smtClean="0"/>
              <a:t>modeling </a:t>
            </a:r>
          </a:p>
          <a:p>
            <a:r>
              <a:rPr lang="en-US" dirty="0" smtClean="0"/>
              <a:t>Select </a:t>
            </a:r>
            <a:r>
              <a:rPr lang="en-US" dirty="0"/>
              <a:t>one</a:t>
            </a:r>
            <a:r>
              <a:rPr lang="en-US" dirty="0" smtClean="0"/>
              <a:t>:</a:t>
            </a:r>
          </a:p>
          <a:p>
            <a:r>
              <a:rPr lang="en-US" dirty="0" smtClean="0"/>
              <a:t>a</a:t>
            </a:r>
            <a:r>
              <a:rPr lang="en-US" dirty="0"/>
              <a:t>. it has numerous attributes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. its attributes are invariant during operation of the system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. its attributes change during operation of 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d</a:t>
            </a:r>
            <a:r>
              <a:rPr lang="en-US" dirty="0"/>
              <a:t>. it has no attributes relevant to the </a:t>
            </a:r>
            <a:r>
              <a:rPr lang="en-US" dirty="0" smtClean="0"/>
              <a:t>system</a:t>
            </a:r>
          </a:p>
          <a:p>
            <a:endParaRPr lang="en-US" dirty="0"/>
          </a:p>
          <a:p>
            <a:r>
              <a:rPr lang="en-US" dirty="0" smtClean="0"/>
              <a:t>.5. </a:t>
            </a:r>
            <a:r>
              <a:rPr lang="en-US" dirty="0"/>
              <a:t>……………… concerned with developing an object-oriented model of a software system to implement the identified requirements.</a:t>
            </a:r>
            <a:br>
              <a:rPr lang="en-US" dirty="0"/>
            </a:br>
            <a:r>
              <a:rPr lang="en-US" dirty="0"/>
              <a:t>A) Object oriented analysis        </a:t>
            </a:r>
            <a:br>
              <a:rPr lang="en-US" dirty="0"/>
            </a:br>
            <a:r>
              <a:rPr lang="en-US" dirty="0"/>
              <a:t>B) Object oriented methods</a:t>
            </a:r>
            <a:br>
              <a:rPr lang="en-US" dirty="0"/>
            </a:br>
            <a:r>
              <a:rPr lang="en-US" dirty="0"/>
              <a:t>C) Object oriented design       </a:t>
            </a:r>
            <a:br>
              <a:rPr lang="en-US" dirty="0"/>
            </a:br>
            <a:r>
              <a:rPr lang="en-US" dirty="0"/>
              <a:t>D) Object oriented programming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04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189980" cy="848360"/>
          </a:xfrm>
        </p:spPr>
        <p:txBody>
          <a:bodyPr/>
          <a:lstStyle/>
          <a:p>
            <a:r>
              <a:rPr lang="en-IN" dirty="0" smtClean="0"/>
              <a:t>Drill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10765789" cy="6463308"/>
          </a:xfrm>
        </p:spPr>
        <p:txBody>
          <a:bodyPr/>
          <a:lstStyle/>
          <a:p>
            <a:pPr fontAlgn="base"/>
            <a:r>
              <a:rPr lang="en-US" dirty="0"/>
              <a:t>1. A model is a _________ of reality. </a:t>
            </a:r>
          </a:p>
          <a:p>
            <a:pPr fontAlgn="base"/>
            <a:r>
              <a:rPr lang="en-US" dirty="0"/>
              <a:t>a. Complication </a:t>
            </a:r>
          </a:p>
          <a:p>
            <a:pPr fontAlgn="base"/>
            <a:r>
              <a:rPr lang="en-US" dirty="0"/>
              <a:t>b. Simplification </a:t>
            </a:r>
          </a:p>
          <a:p>
            <a:pPr fontAlgn="base"/>
            <a:r>
              <a:rPr lang="en-US" dirty="0"/>
              <a:t>c. Realization </a:t>
            </a:r>
          </a:p>
          <a:p>
            <a:pPr fontAlgn="base"/>
            <a:r>
              <a:rPr lang="en-US" dirty="0"/>
              <a:t>d. Generalization 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2.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link is an instance of ________ </a:t>
            </a:r>
          </a:p>
          <a:p>
            <a:pPr fontAlgn="base"/>
            <a:r>
              <a:rPr lang="en-US" dirty="0"/>
              <a:t>a. Generalization </a:t>
            </a:r>
          </a:p>
          <a:p>
            <a:pPr fontAlgn="base"/>
            <a:r>
              <a:rPr lang="en-US" dirty="0"/>
              <a:t>b. Association </a:t>
            </a:r>
          </a:p>
          <a:p>
            <a:pPr fontAlgn="base"/>
            <a:r>
              <a:rPr lang="en-US" dirty="0"/>
              <a:t>c. Dependency </a:t>
            </a:r>
          </a:p>
          <a:p>
            <a:pPr fontAlgn="base"/>
            <a:r>
              <a:rPr lang="en-US" dirty="0"/>
              <a:t>d. Realization </a:t>
            </a:r>
            <a:endParaRPr lang="en-US" dirty="0" smtClean="0"/>
          </a:p>
          <a:p>
            <a:pPr fontAlgn="base"/>
            <a:endParaRPr lang="en-US" dirty="0"/>
          </a:p>
          <a:p>
            <a:r>
              <a:rPr lang="en-US" dirty="0" smtClean="0"/>
              <a:t>3.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Object diagram is used to show the design ________ view of a system. </a:t>
            </a:r>
          </a:p>
          <a:p>
            <a:r>
              <a:rPr lang="en-US" dirty="0"/>
              <a:t>a. static </a:t>
            </a:r>
          </a:p>
          <a:p>
            <a:r>
              <a:rPr lang="en-US" dirty="0"/>
              <a:t>b. dynamic </a:t>
            </a:r>
          </a:p>
          <a:p>
            <a:r>
              <a:rPr lang="en-US" dirty="0"/>
              <a:t>c. logical </a:t>
            </a:r>
          </a:p>
          <a:p>
            <a:r>
              <a:rPr lang="en-US" dirty="0"/>
              <a:t>d. process 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43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762000"/>
            <a:ext cx="10765789" cy="4308872"/>
          </a:xfrm>
        </p:spPr>
        <p:txBody>
          <a:bodyPr/>
          <a:lstStyle/>
          <a:p>
            <a:r>
              <a:rPr lang="en-US" dirty="0" smtClean="0"/>
              <a:t>4. An </a:t>
            </a:r>
            <a:r>
              <a:rPr lang="en-US" dirty="0"/>
              <a:t>object is considered an external entity in object-oriented </a:t>
            </a:r>
            <a:r>
              <a:rPr lang="en-US" dirty="0" smtClean="0"/>
              <a:t>modeling </a:t>
            </a:r>
          </a:p>
          <a:p>
            <a:r>
              <a:rPr lang="en-US" dirty="0" smtClean="0"/>
              <a:t>Select </a:t>
            </a:r>
            <a:r>
              <a:rPr lang="en-US" dirty="0"/>
              <a:t>one</a:t>
            </a:r>
            <a:r>
              <a:rPr lang="en-US" dirty="0" smtClean="0"/>
              <a:t>:</a:t>
            </a:r>
          </a:p>
          <a:p>
            <a:r>
              <a:rPr lang="en-US" dirty="0" smtClean="0"/>
              <a:t>a</a:t>
            </a:r>
            <a:r>
              <a:rPr lang="en-US" dirty="0"/>
              <a:t>. it has numerous attributes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. its attributes are invariant during operation of the system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. its attributes change during operation of 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d</a:t>
            </a:r>
            <a:r>
              <a:rPr lang="en-US" dirty="0"/>
              <a:t>. it has no attributes relevant to the </a:t>
            </a:r>
            <a:r>
              <a:rPr lang="en-US" dirty="0" smtClean="0"/>
              <a:t>system</a:t>
            </a:r>
          </a:p>
          <a:p>
            <a:endParaRPr lang="en-US" dirty="0"/>
          </a:p>
          <a:p>
            <a:r>
              <a:rPr lang="en-US" dirty="0" smtClean="0"/>
              <a:t>.5. </a:t>
            </a:r>
            <a:r>
              <a:rPr lang="en-US" dirty="0"/>
              <a:t>……………… concerned with developing an object-oriented model of a software system to implement the identified requirements.</a:t>
            </a:r>
            <a:br>
              <a:rPr lang="en-US" dirty="0"/>
            </a:br>
            <a:r>
              <a:rPr lang="en-US" dirty="0"/>
              <a:t>A) Object oriented analysis        </a:t>
            </a:r>
            <a:br>
              <a:rPr lang="en-US" dirty="0"/>
            </a:br>
            <a:r>
              <a:rPr lang="en-US" dirty="0"/>
              <a:t>B) Object oriented methods</a:t>
            </a:r>
            <a:br>
              <a:rPr lang="en-US" dirty="0"/>
            </a:br>
            <a:r>
              <a:rPr lang="en-US" dirty="0"/>
              <a:t>C) Object oriented design       </a:t>
            </a:r>
            <a:br>
              <a:rPr lang="en-US" dirty="0"/>
            </a:br>
            <a:r>
              <a:rPr lang="en-US" dirty="0"/>
              <a:t>D) Object oriented programming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1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702" y="163829"/>
            <a:ext cx="18415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Modeling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742682" y="6142377"/>
            <a:ext cx="479425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UML</a:t>
            </a:r>
            <a:r>
              <a:rPr spc="-50" dirty="0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>
                <a:solidFill>
                  <a:srgbClr val="000000"/>
                </a:solidFill>
              </a:rPr>
              <a:t>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2153" y="1239522"/>
            <a:ext cx="6993255" cy="2431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850" spc="-179" baseline="11695" dirty="0">
                <a:solidFill>
                  <a:srgbClr val="8FC125"/>
                </a:solidFill>
                <a:latin typeface="UnDotum"/>
                <a:cs typeface="UnDotum"/>
              </a:rPr>
              <a:t>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There are three </a:t>
            </a:r>
            <a:r>
              <a:rPr sz="2400" spc="-10" dirty="0">
                <a:solidFill>
                  <a:srgbClr val="3F3F3F"/>
                </a:solidFill>
                <a:latin typeface="Trebuchet MS"/>
                <a:cs typeface="Trebuchet MS"/>
              </a:rPr>
              <a:t>important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type 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UML</a:t>
            </a:r>
            <a:r>
              <a:rPr sz="2400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models:</a:t>
            </a:r>
            <a:endParaRPr sz="2400" dirty="0">
              <a:latin typeface="Trebuchet MS"/>
              <a:cs typeface="Trebuchet MS"/>
            </a:endParaRPr>
          </a:p>
          <a:p>
            <a:pPr marL="990600" marR="3366135">
              <a:lnSpc>
                <a:spcPct val="184500"/>
              </a:lnSpc>
              <a:spcBef>
                <a:spcPts val="5"/>
              </a:spcBef>
            </a:pPr>
            <a:r>
              <a:rPr sz="1900" spc="10" dirty="0">
                <a:solidFill>
                  <a:srgbClr val="8FC125"/>
                </a:solidFill>
                <a:latin typeface="Trebuchet MS"/>
                <a:cs typeface="Trebuchet MS"/>
              </a:rPr>
              <a:t>1.</a:t>
            </a:r>
            <a:r>
              <a:rPr sz="2400" spc="10" dirty="0">
                <a:solidFill>
                  <a:srgbClr val="3F3F3F"/>
                </a:solidFill>
                <a:latin typeface="Trebuchet MS"/>
                <a:cs typeface="Trebuchet MS"/>
              </a:rPr>
              <a:t>Class </a:t>
            </a:r>
            <a:r>
              <a:rPr sz="2400" spc="-10" dirty="0">
                <a:solidFill>
                  <a:srgbClr val="3F3F3F"/>
                </a:solidFill>
                <a:latin typeface="Trebuchet MS"/>
                <a:cs typeface="Trebuchet MS"/>
              </a:rPr>
              <a:t>Model </a:t>
            </a:r>
            <a:r>
              <a:rPr sz="2400" spc="-10" dirty="0">
                <a:solidFill>
                  <a:srgbClr val="8FC125"/>
                </a:solidFill>
                <a:latin typeface="Trebuchet MS"/>
                <a:cs typeface="Trebuchet MS"/>
              </a:rPr>
              <a:t> </a:t>
            </a:r>
            <a:r>
              <a:rPr sz="1900" spc="10" dirty="0">
                <a:solidFill>
                  <a:srgbClr val="8FC125"/>
                </a:solidFill>
                <a:latin typeface="Trebuchet MS"/>
                <a:cs typeface="Trebuchet MS"/>
              </a:rPr>
              <a:t>2.</a:t>
            </a:r>
            <a:r>
              <a:rPr sz="2400" spc="10" dirty="0">
                <a:solidFill>
                  <a:srgbClr val="3F3F3F"/>
                </a:solidFill>
                <a:latin typeface="Trebuchet MS"/>
                <a:cs typeface="Trebuchet MS"/>
              </a:rPr>
              <a:t>State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Model </a:t>
            </a:r>
            <a:r>
              <a:rPr sz="2400" spc="-5" dirty="0">
                <a:solidFill>
                  <a:srgbClr val="8FC125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8FC125"/>
                </a:solidFill>
                <a:latin typeface="Trebuchet MS"/>
                <a:cs typeface="Trebuchet MS"/>
              </a:rPr>
              <a:t>3.</a:t>
            </a:r>
            <a:r>
              <a:rPr sz="2400" dirty="0">
                <a:solidFill>
                  <a:srgbClr val="3F3F3F"/>
                </a:solidFill>
                <a:latin typeface="Trebuchet MS"/>
                <a:cs typeface="Trebuchet MS"/>
              </a:rPr>
              <a:t>Interaction</a:t>
            </a:r>
            <a:r>
              <a:rPr sz="2400" spc="-4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Trebuchet MS"/>
                <a:cs typeface="Trebuchet MS"/>
              </a:rPr>
              <a:t>Model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1026" name="Picture 2" descr="UML Models Expla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905000"/>
            <a:ext cx="2104672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211" y="260350"/>
            <a:ext cx="18421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</a:t>
            </a:r>
            <a:r>
              <a:rPr sz="3600" spc="-5" dirty="0"/>
              <a:t>o</a:t>
            </a:r>
            <a:r>
              <a:rPr sz="3600" spc="-10" dirty="0"/>
              <a:t>d</a:t>
            </a:r>
            <a:r>
              <a:rPr sz="3600" dirty="0"/>
              <a:t>e</a:t>
            </a:r>
            <a:r>
              <a:rPr sz="3600" spc="-15" dirty="0"/>
              <a:t>l</a:t>
            </a:r>
            <a:r>
              <a:rPr sz="3600" spc="10" dirty="0"/>
              <a:t>i</a:t>
            </a:r>
            <a:r>
              <a:rPr sz="3600" spc="-10" dirty="0"/>
              <a:t>n</a:t>
            </a:r>
            <a:r>
              <a:rPr sz="3600" dirty="0"/>
              <a:t>g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742682" y="6142377"/>
            <a:ext cx="479425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UML</a:t>
            </a:r>
            <a:r>
              <a:rPr spc="-50" dirty="0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>
                <a:solidFill>
                  <a:srgbClr val="000000"/>
                </a:solidFill>
              </a:rPr>
              <a:t>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203" y="990601"/>
            <a:ext cx="9406255" cy="324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Trebuchet MS"/>
                <a:cs typeface="Trebuchet MS"/>
              </a:rPr>
              <a:t>1) Class</a:t>
            </a:r>
            <a:r>
              <a:rPr sz="2000" b="1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rebuchet MS"/>
                <a:cs typeface="Trebuchet MS"/>
              </a:rPr>
              <a:t>model</a:t>
            </a:r>
            <a:endParaRPr sz="2000" dirty="0">
              <a:latin typeface="Trebuchet MS"/>
              <a:cs typeface="Trebuchet MS"/>
            </a:endParaRPr>
          </a:p>
          <a:p>
            <a:pPr marL="88900" marR="81280">
              <a:lnSpc>
                <a:spcPct val="139600"/>
              </a:lnSpc>
              <a:spcBef>
                <a:spcPts val="1010"/>
              </a:spcBef>
            </a:pPr>
            <a:r>
              <a:rPr sz="2400" spc="-52" baseline="12152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2000" spc="-35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class model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describes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structure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the object, the relationship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of one 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object with other objects, attributes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and operations of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2000" spc="-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object.</a:t>
            </a:r>
            <a:endParaRPr sz="2000" dirty="0">
              <a:latin typeface="Trebuchet MS"/>
              <a:cs typeface="Trebuchet MS"/>
            </a:endParaRPr>
          </a:p>
          <a:p>
            <a:pPr marL="88900" marR="81915">
              <a:lnSpc>
                <a:spcPct val="140000"/>
              </a:lnSpc>
              <a:spcBef>
                <a:spcPts val="1000"/>
              </a:spcBef>
            </a:pPr>
            <a:r>
              <a:rPr sz="2400" spc="-52" baseline="12152" dirty="0" smtClean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2000" spc="-35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goal of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the class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model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is to capture the concepts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from the real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worlds  that are useful for your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application</a:t>
            </a:r>
            <a:endParaRPr sz="2000" dirty="0">
              <a:latin typeface="Trebuchet MS"/>
              <a:cs typeface="Trebuchet MS"/>
            </a:endParaRPr>
          </a:p>
          <a:p>
            <a:pPr marL="88900" marR="81280">
              <a:lnSpc>
                <a:spcPct val="140000"/>
              </a:lnSpc>
              <a:spcBef>
                <a:spcPts val="990"/>
              </a:spcBef>
              <a:tabLst>
                <a:tab pos="840740" algn="l"/>
                <a:tab pos="1522730" algn="l"/>
                <a:tab pos="2366645" algn="l"/>
                <a:tab pos="2683510" algn="l"/>
                <a:tab pos="4201160" algn="l"/>
                <a:tab pos="4606925" algn="l"/>
                <a:tab pos="5124450" algn="l"/>
                <a:tab pos="5805805" algn="l"/>
                <a:tab pos="7062470" algn="l"/>
                <a:tab pos="7626984" algn="l"/>
                <a:tab pos="8550275" algn="l"/>
                <a:tab pos="8901430" algn="l"/>
              </a:tabLst>
            </a:pPr>
            <a:r>
              <a:rPr sz="2400" spc="-187" baseline="10416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e	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la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	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l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	r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ep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te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d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b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y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th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e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cl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	d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2000" spc="1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.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he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cl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	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n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is 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diagrams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define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attributes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and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operations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each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object.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183" y="208279"/>
            <a:ext cx="18421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</a:t>
            </a:r>
            <a:r>
              <a:rPr sz="3600" spc="-5" dirty="0"/>
              <a:t>o</a:t>
            </a:r>
            <a:r>
              <a:rPr sz="3600" spc="-10" dirty="0"/>
              <a:t>d</a:t>
            </a:r>
            <a:r>
              <a:rPr sz="3600" dirty="0"/>
              <a:t>e</a:t>
            </a:r>
            <a:r>
              <a:rPr sz="3600" spc="-5" dirty="0"/>
              <a:t>ling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42682" y="6142377"/>
            <a:ext cx="479425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UML</a:t>
            </a:r>
            <a:r>
              <a:rPr spc="-50" dirty="0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>
                <a:solidFill>
                  <a:srgbClr val="000000"/>
                </a:solidFill>
              </a:rPr>
              <a:t>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582" y="1234442"/>
            <a:ext cx="4147820" cy="1279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2)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State</a:t>
            </a:r>
            <a:r>
              <a:rPr sz="1800" b="1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  <a:p>
            <a:pPr marL="114300" marR="43180">
              <a:lnSpc>
                <a:spcPct val="140000"/>
              </a:lnSpc>
              <a:spcBef>
                <a:spcPts val="1000"/>
              </a:spcBef>
              <a:tabLst>
                <a:tab pos="909319" algn="l"/>
                <a:tab pos="1668145" algn="l"/>
                <a:tab pos="2553335" algn="l"/>
                <a:tab pos="2911475" algn="l"/>
              </a:tabLst>
            </a:pPr>
            <a:r>
              <a:rPr sz="2400" spc="-172" baseline="12152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e	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e	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od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l	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d 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operations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20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object.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4456" y="1757681"/>
            <a:ext cx="480568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4690" algn="l"/>
                <a:tab pos="1254125" algn="l"/>
                <a:tab pos="1959610" algn="l"/>
                <a:tab pos="2555240" algn="l"/>
                <a:tab pos="4001770" algn="l"/>
                <a:tab pos="4414520" algn="l"/>
              </a:tabLst>
            </a:pP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w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h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th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e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e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an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d	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eq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u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en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g	of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th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381" y="2736852"/>
            <a:ext cx="9056371" cy="18748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400" spc="-52" baseline="10416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2000" spc="-35" dirty="0">
                <a:solidFill>
                  <a:srgbClr val="3F3F3F"/>
                </a:solidFill>
                <a:latin typeface="Trebuchet MS"/>
                <a:cs typeface="Trebuchet MS"/>
              </a:rPr>
              <a:t>On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occurrence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the events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object change their</a:t>
            </a:r>
            <a:r>
              <a:rPr sz="2000" spc="6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state.</a:t>
            </a:r>
            <a:endParaRPr sz="20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1960"/>
              </a:spcBef>
            </a:pPr>
            <a:r>
              <a:rPr sz="2400" spc="-44" baseline="12152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2000" spc="-30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state Model captures the control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aspect of the</a:t>
            </a:r>
            <a:r>
              <a:rPr sz="2000" spc="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system.</a:t>
            </a:r>
            <a:endParaRPr sz="2000">
              <a:latin typeface="Trebuchet MS"/>
              <a:cs typeface="Trebuchet MS"/>
            </a:endParaRPr>
          </a:p>
          <a:p>
            <a:pPr marL="63500" marR="43180">
              <a:lnSpc>
                <a:spcPct val="140000"/>
              </a:lnSpc>
              <a:spcBef>
                <a:spcPts val="1000"/>
              </a:spcBef>
              <a:tabLst>
                <a:tab pos="835660" algn="l"/>
                <a:tab pos="1571625" algn="l"/>
                <a:tab pos="2433955" algn="l"/>
                <a:tab pos="2769235" algn="l"/>
                <a:tab pos="4305300" algn="l"/>
                <a:tab pos="4730115" algn="l"/>
                <a:tab pos="5483860" algn="l"/>
                <a:tab pos="6656705" algn="l"/>
                <a:tab pos="7349490" algn="l"/>
                <a:tab pos="8084184" algn="l"/>
              </a:tabLst>
            </a:pPr>
            <a:r>
              <a:rPr sz="2400" spc="-172" baseline="12152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e	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e	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l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	r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pr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es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nt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d	by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St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e	d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m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.	</a:t>
            </a:r>
            <a:r>
              <a:rPr sz="2000" spc="-1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ac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h	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st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e	d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m 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represents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state and the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event</a:t>
            </a:r>
            <a:r>
              <a:rPr sz="2000" spc="-4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sequences.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163829"/>
            <a:ext cx="18415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Modeling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742682" y="6142377"/>
            <a:ext cx="479425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UML</a:t>
            </a:r>
            <a:r>
              <a:rPr spc="-50" dirty="0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>
                <a:solidFill>
                  <a:srgbClr val="000000"/>
                </a:solidFill>
              </a:rPr>
              <a:t>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152" y="1000761"/>
            <a:ext cx="10191115" cy="5232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3)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Interaction</a:t>
            </a:r>
            <a:r>
              <a:rPr sz="1800" b="1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  <a:p>
            <a:pPr marL="114300" marR="106680">
              <a:lnSpc>
                <a:spcPct val="150000"/>
              </a:lnSpc>
              <a:spcBef>
                <a:spcPts val="1000"/>
              </a:spcBef>
              <a:tabLst>
                <a:tab pos="1546860" algn="l"/>
                <a:tab pos="2315210" algn="l"/>
                <a:tab pos="3408679" algn="l"/>
                <a:tab pos="3962400" algn="l"/>
                <a:tab pos="4469765" algn="l"/>
                <a:tab pos="5267325" algn="l"/>
                <a:tab pos="6659880" algn="l"/>
                <a:tab pos="7245350" algn="l"/>
                <a:tab pos="7931784" algn="l"/>
                <a:tab pos="8257540" algn="l"/>
                <a:tab pos="8944610" algn="l"/>
                <a:tab pos="9293225" algn="l"/>
              </a:tabLst>
            </a:pPr>
            <a:r>
              <a:rPr sz="2175" spc="-172" baseline="1149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nter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on	mo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de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l	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de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b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s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ow	o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e	o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b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j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t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l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l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b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te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s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w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h	o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r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n	o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de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r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	a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v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e 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behaviour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system</a:t>
            </a:r>
            <a:endParaRPr sz="1800">
              <a:latin typeface="Trebuchet MS"/>
              <a:cs typeface="Trebuchet MS"/>
            </a:endParaRPr>
          </a:p>
          <a:p>
            <a:pPr marL="114300" marR="107314">
              <a:lnSpc>
                <a:spcPct val="150000"/>
              </a:lnSpc>
              <a:spcBef>
                <a:spcPts val="1000"/>
              </a:spcBef>
            </a:pPr>
            <a:r>
              <a:rPr sz="2175" spc="-44" baseline="1149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1800" spc="-30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overall behaviour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 system can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be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represented with the help 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state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and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interaction 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model.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</a:pPr>
            <a:r>
              <a:rPr sz="2175" spc="-44" baseline="1149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1800" spc="-30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interaction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model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includes use case diagrams, sequence diagrams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and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Activity</a:t>
            </a:r>
            <a:r>
              <a:rPr sz="1800" spc="8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diagrams.</a:t>
            </a:r>
            <a:endParaRPr sz="1800">
              <a:latin typeface="Trebuchet MS"/>
              <a:cs typeface="Trebuchet MS"/>
            </a:endParaRPr>
          </a:p>
          <a:p>
            <a:pPr marL="114300" marR="104775">
              <a:lnSpc>
                <a:spcPct val="150000"/>
              </a:lnSpc>
              <a:spcBef>
                <a:spcPts val="990"/>
              </a:spcBef>
              <a:tabLst>
                <a:tab pos="793750" algn="l"/>
                <a:tab pos="1264285" algn="l"/>
                <a:tab pos="1842770" algn="l"/>
                <a:tab pos="2889885" algn="l"/>
                <a:tab pos="3529329" algn="l"/>
                <a:tab pos="4076065" algn="l"/>
                <a:tab pos="4415790" algn="l"/>
                <a:tab pos="7078980" algn="l"/>
                <a:tab pos="7656195" algn="l"/>
                <a:tab pos="8122920" algn="l"/>
                <a:tab pos="8953500" algn="l"/>
                <a:tab pos="9294495" algn="l"/>
              </a:tabLst>
            </a:pPr>
            <a:r>
              <a:rPr sz="2175" spc="-172" baseline="1149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1800" spc="-114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e	use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ase	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gr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ams	s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ow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ow	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	</a:t>
            </a:r>
            <a:r>
              <a:rPr sz="1800" spc="1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ut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de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r </a:t>
            </a:r>
            <a:r>
              <a:rPr sz="1800" spc="-9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800" spc="1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r </a:t>
            </a:r>
            <a:r>
              <a:rPr sz="1800" spc="-9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ct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s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w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h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e	s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y</a:t>
            </a:r>
            <a:r>
              <a:rPr sz="1800" spc="1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m	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	a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h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v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e 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functionality.</a:t>
            </a:r>
            <a:endParaRPr sz="1800">
              <a:latin typeface="Trebuchet MS"/>
              <a:cs typeface="Trebuchet MS"/>
            </a:endParaRPr>
          </a:p>
          <a:p>
            <a:pPr marL="114300" marR="103505">
              <a:lnSpc>
                <a:spcPct val="150000"/>
              </a:lnSpc>
              <a:spcBef>
                <a:spcPts val="1000"/>
              </a:spcBef>
            </a:pPr>
            <a:r>
              <a:rPr sz="2175" spc="-44" baseline="1149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1800" spc="-30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sequence Diagram represents the objects that interact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and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time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sequence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their </a:t>
            </a:r>
            <a:r>
              <a:rPr sz="1800" spc="5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interaction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</a:pPr>
            <a:r>
              <a:rPr sz="2175" spc="-44" baseline="11494" dirty="0">
                <a:solidFill>
                  <a:srgbClr val="8FC125"/>
                </a:solidFill>
                <a:latin typeface="UnDotum"/>
                <a:cs typeface="UnDotum"/>
              </a:rPr>
              <a:t></a:t>
            </a:r>
            <a:r>
              <a:rPr sz="1800" spc="-30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activity Diagram represents flow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control among</a:t>
            </a:r>
            <a:r>
              <a:rPr sz="1800" spc="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objects.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" y="4013200"/>
            <a:ext cx="449580" cy="2844800"/>
          </a:xfrm>
          <a:custGeom>
            <a:avLst/>
            <a:gdLst/>
            <a:ahLst/>
            <a:cxnLst/>
            <a:rect l="l" t="t" r="r" b="b"/>
            <a:pathLst>
              <a:path w="449580" h="2844800">
                <a:moveTo>
                  <a:pt x="0" y="0"/>
                </a:moveTo>
                <a:lnTo>
                  <a:pt x="0" y="2844800"/>
                </a:lnTo>
                <a:lnTo>
                  <a:pt x="449580" y="2844800"/>
                </a:lnTo>
                <a:lnTo>
                  <a:pt x="0" y="0"/>
                </a:lnTo>
                <a:close/>
              </a:path>
            </a:pathLst>
          </a:custGeom>
          <a:solidFill>
            <a:srgbClr val="8FC12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1" y="2585723"/>
            <a:ext cx="5226051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</a:t>
            </a:r>
            <a:r>
              <a:rPr spc="-95" dirty="0"/>
              <a:t> </a:t>
            </a:r>
            <a:r>
              <a:rPr spc="-5" dirty="0"/>
              <a:t>MODELING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742682" y="6142377"/>
            <a:ext cx="479425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UML</a:t>
            </a:r>
            <a:r>
              <a:rPr spc="-50" dirty="0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>
                <a:solidFill>
                  <a:srgbClr val="000000"/>
                </a:solidFill>
              </a:rPr>
              <a:t>9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</TotalTime>
  <Words>1966</Words>
  <Application>Microsoft Office PowerPoint</Application>
  <PresentationFormat>Widescreen</PresentationFormat>
  <Paragraphs>529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Symbol</vt:lpstr>
      <vt:lpstr>Times New Roman</vt:lpstr>
      <vt:lpstr>Trebuchet MS</vt:lpstr>
      <vt:lpstr>UnDotum</vt:lpstr>
      <vt:lpstr>Verdana</vt:lpstr>
      <vt:lpstr>Office Theme</vt:lpstr>
      <vt:lpstr>Object Oriented Analysis and Design  </vt:lpstr>
      <vt:lpstr>Object oriented Analysis and Design</vt:lpstr>
      <vt:lpstr>Review of  OOAD</vt:lpstr>
      <vt:lpstr>Modeling</vt:lpstr>
      <vt:lpstr>Modeling</vt:lpstr>
      <vt:lpstr>Modeling</vt:lpstr>
      <vt:lpstr>Modeling</vt:lpstr>
      <vt:lpstr>Modeling</vt:lpstr>
      <vt:lpstr>CLASS MODELING</vt:lpstr>
      <vt:lpstr>Introduction to class modeling</vt:lpstr>
      <vt:lpstr>Class and Object Concept</vt:lpstr>
      <vt:lpstr>Class Diagrams</vt:lpstr>
      <vt:lpstr>Continue….</vt:lpstr>
      <vt:lpstr>Values and Attributes</vt:lpstr>
      <vt:lpstr>Values and Attributes continue….</vt:lpstr>
      <vt:lpstr>Operations and Methods</vt:lpstr>
      <vt:lpstr>Operations and Methods continue…</vt:lpstr>
      <vt:lpstr>Summary of Notation for classes</vt:lpstr>
      <vt:lpstr>Link and Association</vt:lpstr>
      <vt:lpstr>Link and Association continue…</vt:lpstr>
      <vt:lpstr>Link and Association continue…</vt:lpstr>
      <vt:lpstr>Multiplicity</vt:lpstr>
      <vt:lpstr>Multiplicity Continue…</vt:lpstr>
      <vt:lpstr>PowerPoint Presentation</vt:lpstr>
      <vt:lpstr>Multiplicity vs. cardinality</vt:lpstr>
      <vt:lpstr>Association vs. Link</vt:lpstr>
      <vt:lpstr>Association vs. Link</vt:lpstr>
      <vt:lpstr>Association End Names</vt:lpstr>
      <vt:lpstr>Association End Names Continue…</vt:lpstr>
      <vt:lpstr>Association End Names Continue…</vt:lpstr>
      <vt:lpstr>Ordering</vt:lpstr>
      <vt:lpstr>Bags and Sequences</vt:lpstr>
      <vt:lpstr>Association Classes</vt:lpstr>
      <vt:lpstr>Qualified Associations</vt:lpstr>
      <vt:lpstr>Qualified Associations Continue…</vt:lpstr>
      <vt:lpstr>Generalization and Inheritance</vt:lpstr>
      <vt:lpstr>PowerPoint Presentation</vt:lpstr>
      <vt:lpstr>Generalization – advantages</vt:lpstr>
      <vt:lpstr>Drill</vt:lpstr>
      <vt:lpstr>PowerPoint Presentation</vt:lpstr>
      <vt:lpstr>Drill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Modeling and Design  with UML</dc:title>
  <dc:creator>Dr. Jagdeep Kaur</dc:creator>
  <cp:lastModifiedBy>ANKIT GOYAL</cp:lastModifiedBy>
  <cp:revision>66</cp:revision>
  <dcterms:created xsi:type="dcterms:W3CDTF">2020-08-24T10:54:57Z</dcterms:created>
  <dcterms:modified xsi:type="dcterms:W3CDTF">2020-12-08T06:45:16Z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2016-12-03T00:00:00Z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2020-08-24T00:00:00Z</vt:filetime>
  </property>
</Properties>
</file>