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notesMasterIdLst>
    <p:notesMasterId r:id="rId58"/>
  </p:notesMasterIdLst>
  <p:sldIdLst>
    <p:sldId id="289" r:id="rId2"/>
    <p:sldId id="367" r:id="rId3"/>
    <p:sldId id="389" r:id="rId4"/>
    <p:sldId id="290" r:id="rId5"/>
    <p:sldId id="390" r:id="rId6"/>
    <p:sldId id="391" r:id="rId7"/>
    <p:sldId id="368" r:id="rId8"/>
    <p:sldId id="392" r:id="rId9"/>
    <p:sldId id="369" r:id="rId10"/>
    <p:sldId id="291" r:id="rId11"/>
    <p:sldId id="393" r:id="rId12"/>
    <p:sldId id="394" r:id="rId13"/>
    <p:sldId id="395" r:id="rId14"/>
    <p:sldId id="396" r:id="rId15"/>
    <p:sldId id="386" r:id="rId16"/>
    <p:sldId id="397" r:id="rId17"/>
    <p:sldId id="398" r:id="rId18"/>
    <p:sldId id="292" r:id="rId19"/>
    <p:sldId id="399" r:id="rId20"/>
    <p:sldId id="400" r:id="rId21"/>
    <p:sldId id="401" r:id="rId22"/>
    <p:sldId id="402" r:id="rId23"/>
    <p:sldId id="293" r:id="rId24"/>
    <p:sldId id="294" r:id="rId25"/>
    <p:sldId id="370" r:id="rId26"/>
    <p:sldId id="295" r:id="rId27"/>
    <p:sldId id="296" r:id="rId28"/>
    <p:sldId id="297" r:id="rId29"/>
    <p:sldId id="371" r:id="rId30"/>
    <p:sldId id="405" r:id="rId31"/>
    <p:sldId id="298" r:id="rId32"/>
    <p:sldId id="406" r:id="rId33"/>
    <p:sldId id="372" r:id="rId34"/>
    <p:sldId id="373" r:id="rId35"/>
    <p:sldId id="374" r:id="rId36"/>
    <p:sldId id="375" r:id="rId37"/>
    <p:sldId id="376" r:id="rId38"/>
    <p:sldId id="407" r:id="rId39"/>
    <p:sldId id="408" r:id="rId40"/>
    <p:sldId id="409" r:id="rId41"/>
    <p:sldId id="377" r:id="rId42"/>
    <p:sldId id="378" r:id="rId43"/>
    <p:sldId id="379" r:id="rId44"/>
    <p:sldId id="380" r:id="rId45"/>
    <p:sldId id="381" r:id="rId46"/>
    <p:sldId id="382" r:id="rId47"/>
    <p:sldId id="383" r:id="rId48"/>
    <p:sldId id="299" r:id="rId49"/>
    <p:sldId id="385" r:id="rId50"/>
    <p:sldId id="300" r:id="rId51"/>
    <p:sldId id="301" r:id="rId52"/>
    <p:sldId id="302" r:id="rId53"/>
    <p:sldId id="410" r:id="rId54"/>
    <p:sldId id="303" r:id="rId55"/>
    <p:sldId id="304" r:id="rId56"/>
    <p:sldId id="307" r:id="rId5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4" d="100"/>
          <a:sy n="94" d="100"/>
        </p:scale>
        <p:origin x="245"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0F23BCE6-3D2D-4568-9914-153D79B164B3}" type="datetimeFigureOut">
              <a:rPr lang="en-IN" smtClean="0"/>
              <a:t>28-11-2020</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ECA7CFFF-474E-4A5F-A891-A26188A3C9BA}" type="slidenum">
              <a:rPr lang="en-IN" smtClean="0"/>
              <a:t>‹#›</a:t>
            </a:fld>
            <a:endParaRPr lang="en-IN"/>
          </a:p>
        </p:txBody>
      </p:sp>
    </p:spTree>
    <p:extLst>
      <p:ext uri="{BB962C8B-B14F-4D97-AF65-F5344CB8AC3E}">
        <p14:creationId xmlns:p14="http://schemas.microsoft.com/office/powerpoint/2010/main" val="725344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514350"/>
            <a:ext cx="4572000" cy="2571750"/>
          </a:xfrm>
        </p:spPr>
      </p:sp>
      <p:sp>
        <p:nvSpPr>
          <p:cNvPr id="3" name="Notes Placeholder 2"/>
          <p:cNvSpPr>
            <a:spLocks noGrp="1"/>
          </p:cNvSpPr>
          <p:nvPr>
            <p:ph type="body" idx="1"/>
          </p:nvPr>
        </p:nvSpPr>
        <p:spPr/>
        <p:txBody>
          <a:bodyPr/>
          <a:lstStyle/>
          <a:p>
            <a:r>
              <a:rPr lang="en-US" dirty="0" smtClean="0"/>
              <a:t>here can occur multiple inheritance with the overlapping classes. Now, what are the overlapping classes? The two sub classes are the overlapping classes if they can behave in both aspects of the super class.</a:t>
            </a:r>
          </a:p>
          <a:p>
            <a:endParaRPr lang="en-US" dirty="0" smtClean="0"/>
          </a:p>
          <a:p>
            <a:r>
              <a:rPr lang="en-US" dirty="0" smtClean="0"/>
              <a:t>Let us take an example, as you can see in the figure below the class </a:t>
            </a:r>
            <a:r>
              <a:rPr lang="en-US" dirty="0" err="1" smtClean="0"/>
              <a:t>LandVehicle</a:t>
            </a:r>
            <a:r>
              <a:rPr lang="en-US" dirty="0" smtClean="0"/>
              <a:t> and the class </a:t>
            </a:r>
            <a:r>
              <a:rPr lang="en-US" dirty="0" err="1" smtClean="0"/>
              <a:t>WaterVehicle</a:t>
            </a:r>
            <a:r>
              <a:rPr lang="en-US" dirty="0" smtClean="0"/>
              <a:t> are the overlapping classes as there are some vehicles that can travel on both, land as well as water. So, a vehicle can be both lands as well as water vehicle.</a:t>
            </a:r>
            <a:endParaRPr lang="en-IN" dirty="0"/>
          </a:p>
        </p:txBody>
      </p:sp>
      <p:sp>
        <p:nvSpPr>
          <p:cNvPr id="4" name="Slide Number Placeholder 3"/>
          <p:cNvSpPr>
            <a:spLocks noGrp="1"/>
          </p:cNvSpPr>
          <p:nvPr>
            <p:ph type="sldNum" sz="quarter" idx="10"/>
          </p:nvPr>
        </p:nvSpPr>
        <p:spPr/>
        <p:txBody>
          <a:bodyPr/>
          <a:lstStyle/>
          <a:p>
            <a:fld id="{ECA7CFFF-474E-4A5F-A891-A26188A3C9BA}" type="slidenum">
              <a:rPr lang="en-IN" smtClean="0"/>
              <a:t>41</a:t>
            </a:fld>
            <a:endParaRPr lang="en-IN"/>
          </a:p>
        </p:txBody>
      </p:sp>
    </p:spTree>
    <p:extLst>
      <p:ext uri="{BB962C8B-B14F-4D97-AF65-F5344CB8AC3E}">
        <p14:creationId xmlns:p14="http://schemas.microsoft.com/office/powerpoint/2010/main" val="141211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84455">
              <a:lnSpc>
                <a:spcPct val="100000"/>
              </a:lnSpc>
              <a:spcBef>
                <a:spcPts val="105"/>
              </a:spcBef>
            </a:pPr>
            <a:r>
              <a:rPr lang="en-IN" smtClean="0"/>
              <a:t>UML</a:t>
            </a:r>
            <a:r>
              <a:rPr lang="en-IN" spc="-60" smtClean="0"/>
              <a:t> </a:t>
            </a:r>
            <a:fld id="{81D60167-4931-47E6-BA6A-407CBD079E47}" type="slidenum">
              <a:rPr lang="en-IN" smtClean="0"/>
              <a:t>‹#›</a:t>
            </a:fld>
            <a:endParaRPr lang="en-IN" dirty="0"/>
          </a:p>
        </p:txBody>
      </p:sp>
    </p:spTree>
    <p:extLst>
      <p:ext uri="{BB962C8B-B14F-4D97-AF65-F5344CB8AC3E}">
        <p14:creationId xmlns:p14="http://schemas.microsoft.com/office/powerpoint/2010/main" val="3613954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84455">
              <a:lnSpc>
                <a:spcPct val="100000"/>
              </a:lnSpc>
              <a:spcBef>
                <a:spcPts val="105"/>
              </a:spcBef>
            </a:pPr>
            <a:r>
              <a:rPr lang="en-IN" smtClean="0"/>
              <a:t>UML</a:t>
            </a:r>
            <a:r>
              <a:rPr lang="en-IN" spc="-60" smtClean="0"/>
              <a:t> </a:t>
            </a:r>
            <a:fld id="{81D60167-4931-47E6-BA6A-407CBD079E47}" type="slidenum">
              <a:rPr lang="en-IN" smtClean="0"/>
              <a:t>‹#›</a:t>
            </a:fld>
            <a:endParaRPr lang="en-IN" dirty="0"/>
          </a:p>
        </p:txBody>
      </p:sp>
    </p:spTree>
    <p:extLst>
      <p:ext uri="{BB962C8B-B14F-4D97-AF65-F5344CB8AC3E}">
        <p14:creationId xmlns:p14="http://schemas.microsoft.com/office/powerpoint/2010/main" val="2179315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84455">
              <a:lnSpc>
                <a:spcPct val="100000"/>
              </a:lnSpc>
              <a:spcBef>
                <a:spcPts val="105"/>
              </a:spcBef>
            </a:pPr>
            <a:r>
              <a:rPr lang="en-IN" smtClean="0"/>
              <a:t>UML</a:t>
            </a:r>
            <a:r>
              <a:rPr lang="en-IN" spc="-60" smtClean="0"/>
              <a:t> </a:t>
            </a:r>
            <a:fld id="{81D60167-4931-47E6-BA6A-407CBD079E47}" type="slidenum">
              <a:rPr lang="en-IN" smtClean="0"/>
              <a:t>‹#›</a:t>
            </a:fld>
            <a:endParaRPr lang="en-IN" dirty="0"/>
          </a:p>
        </p:txBody>
      </p:sp>
    </p:spTree>
    <p:extLst>
      <p:ext uri="{BB962C8B-B14F-4D97-AF65-F5344CB8AC3E}">
        <p14:creationId xmlns:p14="http://schemas.microsoft.com/office/powerpoint/2010/main" val="698778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84455">
              <a:lnSpc>
                <a:spcPct val="100000"/>
              </a:lnSpc>
              <a:spcBef>
                <a:spcPts val="105"/>
              </a:spcBef>
            </a:pPr>
            <a:r>
              <a:rPr lang="en-IN" smtClean="0"/>
              <a:t>UML</a:t>
            </a:r>
            <a:r>
              <a:rPr lang="en-IN" spc="-60" smtClean="0"/>
              <a:t> </a:t>
            </a:r>
            <a:fld id="{81D60167-4931-47E6-BA6A-407CBD079E47}" type="slidenum">
              <a:rPr lang="en-IN" smtClean="0"/>
              <a:t>‹#›</a:t>
            </a:fld>
            <a:endParaRPr lang="en-IN" dirty="0"/>
          </a:p>
        </p:txBody>
      </p:sp>
    </p:spTree>
    <p:extLst>
      <p:ext uri="{BB962C8B-B14F-4D97-AF65-F5344CB8AC3E}">
        <p14:creationId xmlns:p14="http://schemas.microsoft.com/office/powerpoint/2010/main" val="4122223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84455">
              <a:lnSpc>
                <a:spcPct val="100000"/>
              </a:lnSpc>
              <a:spcBef>
                <a:spcPts val="105"/>
              </a:spcBef>
            </a:pPr>
            <a:r>
              <a:rPr lang="en-IN" smtClean="0"/>
              <a:t>UML</a:t>
            </a:r>
            <a:r>
              <a:rPr lang="en-IN" spc="-60" smtClean="0"/>
              <a:t> </a:t>
            </a:r>
            <a:fld id="{81D60167-4931-47E6-BA6A-407CBD079E47}" type="slidenum">
              <a:rPr lang="en-IN" smtClean="0"/>
              <a:t>‹#›</a:t>
            </a:fld>
            <a:endParaRPr lang="en-IN" dirty="0"/>
          </a:p>
        </p:txBody>
      </p:sp>
    </p:spTree>
    <p:extLst>
      <p:ext uri="{BB962C8B-B14F-4D97-AF65-F5344CB8AC3E}">
        <p14:creationId xmlns:p14="http://schemas.microsoft.com/office/powerpoint/2010/main" val="3211191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t>11/28/2020</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84455">
              <a:lnSpc>
                <a:spcPct val="100000"/>
              </a:lnSpc>
              <a:spcBef>
                <a:spcPts val="105"/>
              </a:spcBef>
            </a:pPr>
            <a:r>
              <a:rPr lang="en-IN" smtClean="0"/>
              <a:t>UML</a:t>
            </a:r>
            <a:r>
              <a:rPr lang="en-IN" spc="-60" smtClean="0"/>
              <a:t> </a:t>
            </a:r>
            <a:fld id="{81D60167-4931-47E6-BA6A-407CBD079E47}" type="slidenum">
              <a:rPr lang="en-IN" smtClean="0"/>
              <a:t>‹#›</a:t>
            </a:fld>
            <a:endParaRPr lang="en-IN" dirty="0"/>
          </a:p>
        </p:txBody>
      </p:sp>
    </p:spTree>
    <p:extLst>
      <p:ext uri="{BB962C8B-B14F-4D97-AF65-F5344CB8AC3E}">
        <p14:creationId xmlns:p14="http://schemas.microsoft.com/office/powerpoint/2010/main" val="2964380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t>11/28/2020</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84455">
              <a:lnSpc>
                <a:spcPct val="100000"/>
              </a:lnSpc>
              <a:spcBef>
                <a:spcPts val="105"/>
              </a:spcBef>
            </a:pPr>
            <a:r>
              <a:rPr lang="en-IN" smtClean="0"/>
              <a:t>UML</a:t>
            </a:r>
            <a:r>
              <a:rPr lang="en-IN" spc="-60" smtClean="0"/>
              <a:t> </a:t>
            </a:r>
            <a:fld id="{81D60167-4931-47E6-BA6A-407CBD079E47}" type="slidenum">
              <a:rPr lang="en-IN" smtClean="0"/>
              <a:t>‹#›</a:t>
            </a:fld>
            <a:endParaRPr lang="en-IN" dirty="0"/>
          </a:p>
        </p:txBody>
      </p:sp>
    </p:spTree>
    <p:extLst>
      <p:ext uri="{BB962C8B-B14F-4D97-AF65-F5344CB8AC3E}">
        <p14:creationId xmlns:p14="http://schemas.microsoft.com/office/powerpoint/2010/main" val="3391267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t>11/28/2020</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84455">
              <a:lnSpc>
                <a:spcPct val="100000"/>
              </a:lnSpc>
              <a:spcBef>
                <a:spcPts val="105"/>
              </a:spcBef>
            </a:pPr>
            <a:r>
              <a:rPr lang="en-IN" smtClean="0"/>
              <a:t>UML</a:t>
            </a:r>
            <a:r>
              <a:rPr lang="en-IN" spc="-60" smtClean="0"/>
              <a:t> </a:t>
            </a:r>
            <a:fld id="{81D60167-4931-47E6-BA6A-407CBD079E47}" type="slidenum">
              <a:rPr lang="en-IN" smtClean="0"/>
              <a:t>‹#›</a:t>
            </a:fld>
            <a:endParaRPr lang="en-IN" dirty="0"/>
          </a:p>
        </p:txBody>
      </p:sp>
    </p:spTree>
    <p:extLst>
      <p:ext uri="{BB962C8B-B14F-4D97-AF65-F5344CB8AC3E}">
        <p14:creationId xmlns:p14="http://schemas.microsoft.com/office/powerpoint/2010/main" val="1412881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11/28/2020</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84455">
              <a:lnSpc>
                <a:spcPct val="100000"/>
              </a:lnSpc>
              <a:spcBef>
                <a:spcPts val="105"/>
              </a:spcBef>
            </a:pPr>
            <a:r>
              <a:rPr lang="en-IN" smtClean="0"/>
              <a:t>UML</a:t>
            </a:r>
            <a:r>
              <a:rPr lang="en-IN" spc="-60" smtClean="0"/>
              <a:t> </a:t>
            </a:r>
            <a:fld id="{81D60167-4931-47E6-BA6A-407CBD079E47}" type="slidenum">
              <a:rPr lang="en-IN" smtClean="0"/>
              <a:t>‹#›</a:t>
            </a:fld>
            <a:endParaRPr lang="en-IN" dirty="0"/>
          </a:p>
        </p:txBody>
      </p:sp>
    </p:spTree>
    <p:extLst>
      <p:ext uri="{BB962C8B-B14F-4D97-AF65-F5344CB8AC3E}">
        <p14:creationId xmlns:p14="http://schemas.microsoft.com/office/powerpoint/2010/main" val="1344966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11/28/2020</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84455">
              <a:lnSpc>
                <a:spcPct val="100000"/>
              </a:lnSpc>
              <a:spcBef>
                <a:spcPts val="105"/>
              </a:spcBef>
            </a:pPr>
            <a:r>
              <a:rPr lang="en-IN" smtClean="0"/>
              <a:t>UML</a:t>
            </a:r>
            <a:r>
              <a:rPr lang="en-IN" spc="-60" smtClean="0"/>
              <a:t> </a:t>
            </a:r>
            <a:fld id="{81D60167-4931-47E6-BA6A-407CBD079E47}" type="slidenum">
              <a:rPr lang="en-IN" smtClean="0"/>
              <a:t>‹#›</a:t>
            </a:fld>
            <a:endParaRPr lang="en-IN" dirty="0"/>
          </a:p>
        </p:txBody>
      </p:sp>
    </p:spTree>
    <p:extLst>
      <p:ext uri="{BB962C8B-B14F-4D97-AF65-F5344CB8AC3E}">
        <p14:creationId xmlns:p14="http://schemas.microsoft.com/office/powerpoint/2010/main" val="3098437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11/28/2020</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84455">
              <a:lnSpc>
                <a:spcPct val="100000"/>
              </a:lnSpc>
              <a:spcBef>
                <a:spcPts val="105"/>
              </a:spcBef>
            </a:pPr>
            <a:r>
              <a:rPr lang="en-IN" smtClean="0"/>
              <a:t>UML</a:t>
            </a:r>
            <a:r>
              <a:rPr lang="en-IN" spc="-60" smtClean="0"/>
              <a:t> </a:t>
            </a:r>
            <a:fld id="{81D60167-4931-47E6-BA6A-407CBD079E47}" type="slidenum">
              <a:rPr lang="en-IN" smtClean="0"/>
              <a:t>‹#›</a:t>
            </a:fld>
            <a:endParaRPr lang="en-IN" dirty="0"/>
          </a:p>
        </p:txBody>
      </p:sp>
    </p:spTree>
    <p:extLst>
      <p:ext uri="{BB962C8B-B14F-4D97-AF65-F5344CB8AC3E}">
        <p14:creationId xmlns:p14="http://schemas.microsoft.com/office/powerpoint/2010/main" val="1666274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11/28/2020</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84455">
              <a:lnSpc>
                <a:spcPct val="100000"/>
              </a:lnSpc>
              <a:spcBef>
                <a:spcPts val="105"/>
              </a:spcBef>
            </a:pPr>
            <a:r>
              <a:rPr lang="en-IN" smtClean="0"/>
              <a:t>UML</a:t>
            </a:r>
            <a:r>
              <a:rPr lang="en-IN" spc="-60" smtClean="0"/>
              <a:t> </a:t>
            </a:r>
            <a:fld id="{81D60167-4931-47E6-BA6A-407CBD079E47}" type="slidenum">
              <a:rPr lang="en-IN" smtClean="0"/>
              <a:t>‹#›</a:t>
            </a:fld>
            <a:endParaRPr lang="en-IN" dirty="0"/>
          </a:p>
        </p:txBody>
      </p:sp>
    </p:spTree>
    <p:extLst>
      <p:ext uri="{BB962C8B-B14F-4D97-AF65-F5344CB8AC3E}">
        <p14:creationId xmlns:p14="http://schemas.microsoft.com/office/powerpoint/2010/main" val="322409970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8.jp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 y="4013200"/>
            <a:ext cx="449580" cy="2844800"/>
          </a:xfrm>
          <a:custGeom>
            <a:avLst/>
            <a:gdLst/>
            <a:ahLst/>
            <a:cxnLst/>
            <a:rect l="l" t="t" r="r" b="b"/>
            <a:pathLst>
              <a:path w="449580" h="2844800">
                <a:moveTo>
                  <a:pt x="0" y="0"/>
                </a:moveTo>
                <a:lnTo>
                  <a:pt x="0" y="2844800"/>
                </a:lnTo>
                <a:lnTo>
                  <a:pt x="449580" y="2844800"/>
                </a:lnTo>
                <a:lnTo>
                  <a:pt x="0" y="0"/>
                </a:lnTo>
                <a:close/>
              </a:path>
            </a:pathLst>
          </a:custGeom>
          <a:solidFill>
            <a:srgbClr val="8FC125">
              <a:alpha val="84999"/>
            </a:srgbClr>
          </a:solidFill>
        </p:spPr>
        <p:txBody>
          <a:bodyPr wrap="square" lIns="0" tIns="0" rIns="0" bIns="0" rtlCol="0"/>
          <a:lstStyle/>
          <a:p>
            <a:endParaRPr/>
          </a:p>
        </p:txBody>
      </p:sp>
      <p:sp>
        <p:nvSpPr>
          <p:cNvPr id="3" name="object 3"/>
          <p:cNvSpPr txBox="1">
            <a:spLocks noGrp="1"/>
          </p:cNvSpPr>
          <p:nvPr>
            <p:ph type="title"/>
          </p:nvPr>
        </p:nvSpPr>
        <p:spPr>
          <a:xfrm>
            <a:off x="1247140" y="3262632"/>
            <a:ext cx="6755765" cy="628377"/>
          </a:xfrm>
          <a:prstGeom prst="rect">
            <a:avLst/>
          </a:prstGeom>
        </p:spPr>
        <p:txBody>
          <a:bodyPr vert="horz" wrap="square" lIns="0" tIns="12700" rIns="0" bIns="0" rtlCol="0">
            <a:spAutoFit/>
          </a:bodyPr>
          <a:lstStyle/>
          <a:p>
            <a:pPr marL="12700">
              <a:lnSpc>
                <a:spcPct val="100000"/>
              </a:lnSpc>
              <a:spcBef>
                <a:spcPts val="100"/>
              </a:spcBef>
            </a:pPr>
            <a:r>
              <a:rPr sz="4000" b="1" spc="-10" dirty="0">
                <a:latin typeface="Trebuchet MS"/>
                <a:cs typeface="Trebuchet MS"/>
              </a:rPr>
              <a:t>ADVANCED </a:t>
            </a:r>
            <a:r>
              <a:rPr sz="4000" b="1" spc="-5" dirty="0">
                <a:latin typeface="Trebuchet MS"/>
                <a:cs typeface="Trebuchet MS"/>
              </a:rPr>
              <a:t>CLASS</a:t>
            </a:r>
            <a:r>
              <a:rPr sz="4000" b="1" spc="-50" dirty="0">
                <a:latin typeface="Trebuchet MS"/>
                <a:cs typeface="Trebuchet MS"/>
              </a:rPr>
              <a:t> </a:t>
            </a:r>
            <a:r>
              <a:rPr sz="4000" b="1" spc="-10" dirty="0">
                <a:latin typeface="Trebuchet MS"/>
                <a:cs typeface="Trebuchet MS"/>
              </a:rPr>
              <a:t>MODELING</a:t>
            </a:r>
            <a:endParaRPr sz="4000">
              <a:latin typeface="Trebuchet MS"/>
              <a:cs typeface="Trebuchet MS"/>
            </a:endParaRPr>
          </a:p>
        </p:txBody>
      </p:sp>
      <p:sp>
        <p:nvSpPr>
          <p:cNvPr id="4" name="object 4"/>
          <p:cNvSpPr txBox="1">
            <a:spLocks noGrp="1"/>
          </p:cNvSpPr>
          <p:nvPr>
            <p:ph type="sldNum" sz="quarter" idx="12"/>
          </p:nvPr>
        </p:nvSpPr>
        <p:spPr>
          <a:xfrm>
            <a:off x="8742685" y="6026964"/>
            <a:ext cx="479425" cy="382797"/>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0000"/>
                </a:solidFill>
              </a:rPr>
              <a:t>UML</a:t>
            </a:r>
            <a:r>
              <a:rPr spc="-50" dirty="0">
                <a:solidFill>
                  <a:srgbClr val="000000"/>
                </a:solidFill>
              </a:rPr>
              <a:t> </a:t>
            </a:r>
            <a:fld id="{81D60167-4931-47E6-BA6A-407CBD079E47}" type="slidenum">
              <a:rPr dirty="0">
                <a:solidFill>
                  <a:srgbClr val="000000"/>
                </a:solidFill>
              </a:rPr>
              <a:t>1</a:t>
            </a:fld>
            <a:endParaRPr dirty="0">
              <a:solidFill>
                <a:srgbClr val="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5651" y="273050"/>
            <a:ext cx="4930140" cy="566822"/>
          </a:xfrm>
          <a:prstGeom prst="rect">
            <a:avLst/>
          </a:prstGeom>
        </p:spPr>
        <p:txBody>
          <a:bodyPr vert="horz" wrap="square" lIns="0" tIns="12700" rIns="0" bIns="0" rtlCol="0">
            <a:spAutoFit/>
          </a:bodyPr>
          <a:lstStyle/>
          <a:p>
            <a:pPr marL="12700">
              <a:lnSpc>
                <a:spcPct val="100000"/>
              </a:lnSpc>
              <a:spcBef>
                <a:spcPts val="100"/>
              </a:spcBef>
            </a:pPr>
            <a:r>
              <a:rPr lang="en-IN" sz="3600" b="1" spc="-5" dirty="0" smtClean="0"/>
              <a:t>d. Visibility</a:t>
            </a:r>
            <a:endParaRPr sz="3600" dirty="0">
              <a:latin typeface="Trebuchet MS"/>
              <a:cs typeface="Trebuchet MS"/>
            </a:endParaRPr>
          </a:p>
        </p:txBody>
      </p:sp>
      <p:sp>
        <p:nvSpPr>
          <p:cNvPr id="10" name="object 10"/>
          <p:cNvSpPr txBox="1">
            <a:spLocks noGrp="1"/>
          </p:cNvSpPr>
          <p:nvPr>
            <p:ph type="sldNum" sz="quarter" idx="12"/>
          </p:nvPr>
        </p:nvSpPr>
        <p:spPr>
          <a:xfrm>
            <a:off x="8742685" y="6026964"/>
            <a:ext cx="479425" cy="382797"/>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0000"/>
                </a:solidFill>
              </a:rPr>
              <a:t>UML</a:t>
            </a:r>
            <a:r>
              <a:rPr spc="-50" dirty="0">
                <a:solidFill>
                  <a:srgbClr val="000000"/>
                </a:solidFill>
              </a:rPr>
              <a:t> </a:t>
            </a:r>
            <a:fld id="{81D60167-4931-47E6-BA6A-407CBD079E47}" type="slidenum">
              <a:rPr dirty="0">
                <a:solidFill>
                  <a:srgbClr val="000000"/>
                </a:solidFill>
              </a:rPr>
              <a:t>10</a:t>
            </a:fld>
            <a:endParaRPr dirty="0">
              <a:solidFill>
                <a:srgbClr val="000000"/>
              </a:solidFill>
            </a:endParaRPr>
          </a:p>
        </p:txBody>
      </p:sp>
      <p:sp>
        <p:nvSpPr>
          <p:cNvPr id="3" name="object 3"/>
          <p:cNvSpPr txBox="1"/>
          <p:nvPr/>
        </p:nvSpPr>
        <p:spPr>
          <a:xfrm>
            <a:off x="529591" y="1350010"/>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4" name="object 4"/>
          <p:cNvSpPr txBox="1"/>
          <p:nvPr/>
        </p:nvSpPr>
        <p:spPr>
          <a:xfrm>
            <a:off x="872492" y="1341120"/>
            <a:ext cx="8945245" cy="217805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3F3F3F"/>
                </a:solidFill>
                <a:latin typeface="Trebuchet MS"/>
                <a:cs typeface="Trebuchet MS"/>
              </a:rPr>
              <a:t>The class diagram will specify the accessibility </a:t>
            </a:r>
            <a:r>
              <a:rPr sz="1800" dirty="0">
                <a:solidFill>
                  <a:srgbClr val="3F3F3F"/>
                </a:solidFill>
                <a:latin typeface="Trebuchet MS"/>
                <a:cs typeface="Trebuchet MS"/>
              </a:rPr>
              <a:t>for </a:t>
            </a:r>
            <a:r>
              <a:rPr sz="1800" spc="-5" dirty="0">
                <a:solidFill>
                  <a:srgbClr val="3F3F3F"/>
                </a:solidFill>
                <a:latin typeface="Trebuchet MS"/>
                <a:cs typeface="Trebuchet MS"/>
              </a:rPr>
              <a:t>attributes </a:t>
            </a:r>
            <a:r>
              <a:rPr sz="1800" dirty="0">
                <a:solidFill>
                  <a:srgbClr val="3F3F3F"/>
                </a:solidFill>
                <a:latin typeface="Trebuchet MS"/>
                <a:cs typeface="Trebuchet MS"/>
              </a:rPr>
              <a:t>and </a:t>
            </a:r>
            <a:r>
              <a:rPr sz="1800" spc="-5" dirty="0">
                <a:solidFill>
                  <a:srgbClr val="3F3F3F"/>
                </a:solidFill>
                <a:latin typeface="Trebuchet MS"/>
                <a:cs typeface="Trebuchet MS"/>
              </a:rPr>
              <a:t>operations. The </a:t>
            </a:r>
            <a:r>
              <a:rPr sz="1800" dirty="0">
                <a:solidFill>
                  <a:srgbClr val="3F3F3F"/>
                </a:solidFill>
                <a:latin typeface="Trebuchet MS"/>
                <a:cs typeface="Trebuchet MS"/>
              </a:rPr>
              <a:t>most  </a:t>
            </a:r>
            <a:r>
              <a:rPr sz="1800" spc="-5" dirty="0">
                <a:solidFill>
                  <a:srgbClr val="3F3F3F"/>
                </a:solidFill>
                <a:latin typeface="Trebuchet MS"/>
                <a:cs typeface="Trebuchet MS"/>
              </a:rPr>
              <a:t>common operators</a:t>
            </a:r>
            <a:r>
              <a:rPr sz="1800" spc="-15" dirty="0">
                <a:solidFill>
                  <a:srgbClr val="3F3F3F"/>
                </a:solidFill>
                <a:latin typeface="Trebuchet MS"/>
                <a:cs typeface="Trebuchet MS"/>
              </a:rPr>
              <a:t> </a:t>
            </a:r>
            <a:r>
              <a:rPr sz="1800" spc="-5" dirty="0">
                <a:solidFill>
                  <a:srgbClr val="3F3F3F"/>
                </a:solidFill>
                <a:latin typeface="Trebuchet MS"/>
                <a:cs typeface="Trebuchet MS"/>
              </a:rPr>
              <a:t>are:</a:t>
            </a:r>
            <a:endParaRPr sz="1800">
              <a:latin typeface="Trebuchet MS"/>
              <a:cs typeface="Trebuchet MS"/>
            </a:endParaRPr>
          </a:p>
          <a:p>
            <a:pPr marL="12700">
              <a:lnSpc>
                <a:spcPct val="100000"/>
              </a:lnSpc>
              <a:spcBef>
                <a:spcPts val="1000"/>
              </a:spcBef>
            </a:pPr>
            <a:r>
              <a:rPr sz="1800" b="1" dirty="0">
                <a:solidFill>
                  <a:srgbClr val="3F3F3F"/>
                </a:solidFill>
                <a:latin typeface="Trebuchet MS"/>
                <a:cs typeface="Trebuchet MS"/>
              </a:rPr>
              <a:t>+</a:t>
            </a:r>
            <a:r>
              <a:rPr sz="1800" b="1" spc="-15" dirty="0">
                <a:solidFill>
                  <a:srgbClr val="3F3F3F"/>
                </a:solidFill>
                <a:latin typeface="Trebuchet MS"/>
                <a:cs typeface="Trebuchet MS"/>
              </a:rPr>
              <a:t> </a:t>
            </a:r>
            <a:r>
              <a:rPr sz="1800" b="1" spc="-5" dirty="0">
                <a:solidFill>
                  <a:srgbClr val="3F3F3F"/>
                </a:solidFill>
                <a:latin typeface="Trebuchet MS"/>
                <a:cs typeface="Trebuchet MS"/>
              </a:rPr>
              <a:t>public</a:t>
            </a:r>
            <a:endParaRPr sz="1800">
              <a:latin typeface="Trebuchet MS"/>
              <a:cs typeface="Trebuchet MS"/>
            </a:endParaRPr>
          </a:p>
          <a:p>
            <a:pPr marL="12700">
              <a:lnSpc>
                <a:spcPct val="100000"/>
              </a:lnSpc>
              <a:spcBef>
                <a:spcPts val="990"/>
              </a:spcBef>
            </a:pPr>
            <a:r>
              <a:rPr sz="1800" b="1" dirty="0">
                <a:solidFill>
                  <a:srgbClr val="3F3F3F"/>
                </a:solidFill>
                <a:latin typeface="Trebuchet MS"/>
                <a:cs typeface="Trebuchet MS"/>
              </a:rPr>
              <a:t>#</a:t>
            </a:r>
            <a:r>
              <a:rPr sz="1800" b="1" spc="-15" dirty="0">
                <a:solidFill>
                  <a:srgbClr val="3F3F3F"/>
                </a:solidFill>
                <a:latin typeface="Trebuchet MS"/>
                <a:cs typeface="Trebuchet MS"/>
              </a:rPr>
              <a:t> </a:t>
            </a:r>
            <a:r>
              <a:rPr sz="1800" b="1" spc="-5" dirty="0">
                <a:solidFill>
                  <a:srgbClr val="3F3F3F"/>
                </a:solidFill>
                <a:latin typeface="Trebuchet MS"/>
                <a:cs typeface="Trebuchet MS"/>
              </a:rPr>
              <a:t>protected</a:t>
            </a:r>
            <a:endParaRPr sz="1800">
              <a:latin typeface="Trebuchet MS"/>
              <a:cs typeface="Trebuchet MS"/>
            </a:endParaRPr>
          </a:p>
          <a:p>
            <a:pPr marL="12700">
              <a:lnSpc>
                <a:spcPct val="100000"/>
              </a:lnSpc>
              <a:spcBef>
                <a:spcPts val="1000"/>
              </a:spcBef>
            </a:pPr>
            <a:r>
              <a:rPr sz="1800" b="1" dirty="0">
                <a:solidFill>
                  <a:srgbClr val="3F3F3F"/>
                </a:solidFill>
                <a:latin typeface="Trebuchet MS"/>
                <a:cs typeface="Trebuchet MS"/>
              </a:rPr>
              <a:t>-</a:t>
            </a:r>
            <a:r>
              <a:rPr sz="1800" b="1" spc="-10" dirty="0">
                <a:solidFill>
                  <a:srgbClr val="3F3F3F"/>
                </a:solidFill>
                <a:latin typeface="Trebuchet MS"/>
                <a:cs typeface="Trebuchet MS"/>
              </a:rPr>
              <a:t> </a:t>
            </a:r>
            <a:r>
              <a:rPr sz="1800" b="1" spc="-5" dirty="0">
                <a:solidFill>
                  <a:srgbClr val="3F3F3F"/>
                </a:solidFill>
                <a:latin typeface="Trebuchet MS"/>
                <a:cs typeface="Trebuchet MS"/>
              </a:rPr>
              <a:t>private</a:t>
            </a:r>
            <a:endParaRPr sz="1800">
              <a:latin typeface="Trebuchet MS"/>
              <a:cs typeface="Trebuchet MS"/>
            </a:endParaRPr>
          </a:p>
          <a:p>
            <a:pPr marL="12700">
              <a:lnSpc>
                <a:spcPct val="100000"/>
              </a:lnSpc>
              <a:spcBef>
                <a:spcPts val="1000"/>
              </a:spcBef>
            </a:pPr>
            <a:r>
              <a:rPr sz="1800" b="1" spc="-5" dirty="0">
                <a:solidFill>
                  <a:srgbClr val="3F3F3F"/>
                </a:solidFill>
                <a:latin typeface="Trebuchet MS"/>
                <a:cs typeface="Trebuchet MS"/>
              </a:rPr>
              <a:t>~package</a:t>
            </a:r>
            <a:endParaRPr sz="1800">
              <a:latin typeface="Trebuchet MS"/>
              <a:cs typeface="Trebuchet MS"/>
            </a:endParaRPr>
          </a:p>
        </p:txBody>
      </p:sp>
      <p:sp>
        <p:nvSpPr>
          <p:cNvPr id="5" name="object 5"/>
          <p:cNvSpPr txBox="1"/>
          <p:nvPr/>
        </p:nvSpPr>
        <p:spPr>
          <a:xfrm>
            <a:off x="529595" y="2033270"/>
            <a:ext cx="89535" cy="234680"/>
          </a:xfrm>
          <a:prstGeom prst="rect">
            <a:avLst/>
          </a:prstGeom>
        </p:spPr>
        <p:txBody>
          <a:bodyPr vert="horz" wrap="square" lIns="0" tIns="11430" rIns="0" bIns="0" rtlCol="0">
            <a:spAutoFit/>
          </a:bodyPr>
          <a:lstStyle/>
          <a:p>
            <a:pPr marL="12700">
              <a:lnSpc>
                <a:spcPct val="100000"/>
              </a:lnSpc>
              <a:spcBef>
                <a:spcPts val="90"/>
              </a:spcBef>
            </a:pPr>
            <a:r>
              <a:rPr sz="1450" spc="-5" dirty="0">
                <a:solidFill>
                  <a:srgbClr val="8FC125"/>
                </a:solidFill>
                <a:latin typeface="Arial"/>
                <a:cs typeface="Arial"/>
              </a:rPr>
              <a:t>•</a:t>
            </a:r>
            <a:endParaRPr sz="1450">
              <a:latin typeface="Arial"/>
              <a:cs typeface="Arial"/>
            </a:endParaRPr>
          </a:p>
        </p:txBody>
      </p:sp>
      <p:sp>
        <p:nvSpPr>
          <p:cNvPr id="6" name="object 6"/>
          <p:cNvSpPr txBox="1"/>
          <p:nvPr/>
        </p:nvSpPr>
        <p:spPr>
          <a:xfrm>
            <a:off x="529595" y="2434590"/>
            <a:ext cx="89535" cy="234680"/>
          </a:xfrm>
          <a:prstGeom prst="rect">
            <a:avLst/>
          </a:prstGeom>
        </p:spPr>
        <p:txBody>
          <a:bodyPr vert="horz" wrap="square" lIns="0" tIns="11430" rIns="0" bIns="0" rtlCol="0">
            <a:spAutoFit/>
          </a:bodyPr>
          <a:lstStyle/>
          <a:p>
            <a:pPr marL="12700">
              <a:lnSpc>
                <a:spcPct val="100000"/>
              </a:lnSpc>
              <a:spcBef>
                <a:spcPts val="90"/>
              </a:spcBef>
            </a:pPr>
            <a:r>
              <a:rPr sz="1450" spc="-5" dirty="0">
                <a:solidFill>
                  <a:srgbClr val="8FC125"/>
                </a:solidFill>
                <a:latin typeface="Arial"/>
                <a:cs typeface="Arial"/>
              </a:rPr>
              <a:t>•</a:t>
            </a:r>
            <a:endParaRPr sz="1450">
              <a:latin typeface="Arial"/>
              <a:cs typeface="Arial"/>
            </a:endParaRPr>
          </a:p>
        </p:txBody>
      </p:sp>
      <p:sp>
        <p:nvSpPr>
          <p:cNvPr id="7" name="object 7"/>
          <p:cNvSpPr txBox="1"/>
          <p:nvPr/>
        </p:nvSpPr>
        <p:spPr>
          <a:xfrm>
            <a:off x="529595" y="2835910"/>
            <a:ext cx="89535" cy="234680"/>
          </a:xfrm>
          <a:prstGeom prst="rect">
            <a:avLst/>
          </a:prstGeom>
        </p:spPr>
        <p:txBody>
          <a:bodyPr vert="horz" wrap="square" lIns="0" tIns="11430" rIns="0" bIns="0" rtlCol="0">
            <a:spAutoFit/>
          </a:bodyPr>
          <a:lstStyle/>
          <a:p>
            <a:pPr marL="12700">
              <a:lnSpc>
                <a:spcPct val="100000"/>
              </a:lnSpc>
              <a:spcBef>
                <a:spcPts val="90"/>
              </a:spcBef>
            </a:pPr>
            <a:r>
              <a:rPr sz="1450" spc="-5" dirty="0">
                <a:solidFill>
                  <a:srgbClr val="8FC125"/>
                </a:solidFill>
                <a:latin typeface="Arial"/>
                <a:cs typeface="Arial"/>
              </a:rPr>
              <a:t>•</a:t>
            </a:r>
            <a:endParaRPr sz="1450">
              <a:latin typeface="Arial"/>
              <a:cs typeface="Arial"/>
            </a:endParaRPr>
          </a:p>
        </p:txBody>
      </p:sp>
      <p:sp>
        <p:nvSpPr>
          <p:cNvPr id="8" name="object 8"/>
          <p:cNvSpPr txBox="1"/>
          <p:nvPr/>
        </p:nvSpPr>
        <p:spPr>
          <a:xfrm>
            <a:off x="529595" y="3237229"/>
            <a:ext cx="89535" cy="234680"/>
          </a:xfrm>
          <a:prstGeom prst="rect">
            <a:avLst/>
          </a:prstGeom>
        </p:spPr>
        <p:txBody>
          <a:bodyPr vert="horz" wrap="square" lIns="0" tIns="11430" rIns="0" bIns="0" rtlCol="0">
            <a:spAutoFit/>
          </a:bodyPr>
          <a:lstStyle/>
          <a:p>
            <a:pPr marL="12700">
              <a:lnSpc>
                <a:spcPct val="100000"/>
              </a:lnSpc>
              <a:spcBef>
                <a:spcPts val="90"/>
              </a:spcBef>
            </a:pPr>
            <a:r>
              <a:rPr sz="1450" spc="-5" dirty="0">
                <a:solidFill>
                  <a:srgbClr val="8FC125"/>
                </a:solidFill>
                <a:latin typeface="Arial"/>
                <a:cs typeface="Arial"/>
              </a:rPr>
              <a:t>•</a:t>
            </a:r>
            <a:endParaRPr sz="1450">
              <a:latin typeface="Arial"/>
              <a:cs typeface="Arial"/>
            </a:endParaRPr>
          </a:p>
        </p:txBody>
      </p:sp>
      <p:sp>
        <p:nvSpPr>
          <p:cNvPr id="9" name="object 9"/>
          <p:cNvSpPr/>
          <p:nvPr/>
        </p:nvSpPr>
        <p:spPr>
          <a:xfrm>
            <a:off x="3438093" y="3930594"/>
            <a:ext cx="3418457" cy="2443238"/>
          </a:xfrm>
          <a:prstGeom prst="rect">
            <a:avLst/>
          </a:prstGeom>
          <a:blipFill>
            <a:blip r:embed="rId2" cstate="print"/>
            <a:stretch>
              <a:fillRect/>
            </a:stretch>
          </a:blipFill>
        </p:spPr>
        <p:txBody>
          <a:bodyPr wrap="square" lIns="0" tIns="0" rIns="0" bIns="0" rtlCol="0"/>
          <a:lstStyle/>
          <a:p>
            <a:endParaRPr/>
          </a:p>
        </p:txBody>
      </p:sp>
      <p:pic>
        <p:nvPicPr>
          <p:cNvPr id="5122" name="Picture 2" descr="Public vs Protected vs Private - DotNetHi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9150" y="3354571"/>
            <a:ext cx="4253534" cy="30192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Issues to be considered when choosing visibility:</a:t>
            </a:r>
            <a:endParaRPr lang="en-IN" dirty="0"/>
          </a:p>
        </p:txBody>
      </p:sp>
      <p:sp>
        <p:nvSpPr>
          <p:cNvPr id="3" name="Content Placeholder 2"/>
          <p:cNvSpPr>
            <a:spLocks noGrp="1"/>
          </p:cNvSpPr>
          <p:nvPr>
            <p:ph idx="1"/>
          </p:nvPr>
        </p:nvSpPr>
        <p:spPr/>
        <p:txBody>
          <a:bodyPr/>
          <a:lstStyle/>
          <a:p>
            <a:r>
              <a:rPr lang="en-IN" dirty="0" smtClean="0"/>
              <a:t>Comprehension</a:t>
            </a:r>
          </a:p>
          <a:p>
            <a:r>
              <a:rPr lang="en-IN" dirty="0" smtClean="0"/>
              <a:t>Extensibility</a:t>
            </a:r>
          </a:p>
          <a:p>
            <a:r>
              <a:rPr lang="en-IN" dirty="0" smtClean="0"/>
              <a:t>Context</a:t>
            </a:r>
            <a:endParaRPr lang="en-IN" dirty="0"/>
          </a:p>
        </p:txBody>
      </p:sp>
    </p:spTree>
    <p:extLst>
      <p:ext uri="{BB962C8B-B14F-4D97-AF65-F5344CB8AC3E}">
        <p14:creationId xmlns:p14="http://schemas.microsoft.com/office/powerpoint/2010/main" val="622302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Comprehension</a:t>
            </a:r>
            <a:br>
              <a:rPr lang="en-IN" dirty="0"/>
            </a:br>
            <a:endParaRPr lang="en-IN" dirty="0"/>
          </a:p>
        </p:txBody>
      </p:sp>
      <p:sp>
        <p:nvSpPr>
          <p:cNvPr id="3" name="Content Placeholder 2"/>
          <p:cNvSpPr>
            <a:spLocks noGrp="1"/>
          </p:cNvSpPr>
          <p:nvPr>
            <p:ph idx="1"/>
          </p:nvPr>
        </p:nvSpPr>
        <p:spPr/>
        <p:txBody>
          <a:bodyPr/>
          <a:lstStyle/>
          <a:p>
            <a:pPr marL="0" indent="0" algn="just">
              <a:buNone/>
            </a:pPr>
            <a:r>
              <a:rPr lang="en-US" dirty="0"/>
              <a:t>All public features must be understood to understand the capabilities of a class. In contrast, private, protected, and package features can be ignored-they are merely an implementation convenience.</a:t>
            </a:r>
          </a:p>
          <a:p>
            <a:pPr algn="just"/>
            <a:endParaRPr lang="en-IN" dirty="0"/>
          </a:p>
        </p:txBody>
      </p:sp>
    </p:spTree>
    <p:extLst>
      <p:ext uri="{BB962C8B-B14F-4D97-AF65-F5344CB8AC3E}">
        <p14:creationId xmlns:p14="http://schemas.microsoft.com/office/powerpoint/2010/main" val="4061448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Extensibility</a:t>
            </a:r>
            <a:endParaRPr lang="en-IN" dirty="0"/>
          </a:p>
        </p:txBody>
      </p:sp>
      <p:sp>
        <p:nvSpPr>
          <p:cNvPr id="3" name="Content Placeholder 2"/>
          <p:cNvSpPr>
            <a:spLocks noGrp="1"/>
          </p:cNvSpPr>
          <p:nvPr>
            <p:ph idx="1"/>
          </p:nvPr>
        </p:nvSpPr>
        <p:spPr/>
        <p:txBody>
          <a:bodyPr/>
          <a:lstStyle/>
          <a:p>
            <a:pPr marL="0" indent="0" algn="just">
              <a:buNone/>
            </a:pPr>
            <a:r>
              <a:rPr lang="en-US" dirty="0"/>
              <a:t>Many classes can depend on public methods, so it can be highly disruptive to change their signature (number of arguments, types of arguments, type of return value). Since fewer classes depend on private, protected, and package methods, there is more latitude to change them.</a:t>
            </a:r>
            <a:endParaRPr lang="en-IN" dirty="0"/>
          </a:p>
        </p:txBody>
      </p:sp>
    </p:spTree>
    <p:extLst>
      <p:ext uri="{BB962C8B-B14F-4D97-AF65-F5344CB8AC3E}">
        <p14:creationId xmlns:p14="http://schemas.microsoft.com/office/powerpoint/2010/main" val="2886693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Context</a:t>
            </a:r>
            <a:endParaRPr lang="en-IN" dirty="0"/>
          </a:p>
        </p:txBody>
      </p:sp>
      <p:sp>
        <p:nvSpPr>
          <p:cNvPr id="3" name="Content Placeholder 2"/>
          <p:cNvSpPr>
            <a:spLocks noGrp="1"/>
          </p:cNvSpPr>
          <p:nvPr>
            <p:ph idx="1"/>
          </p:nvPr>
        </p:nvSpPr>
        <p:spPr/>
        <p:txBody>
          <a:bodyPr/>
          <a:lstStyle/>
          <a:p>
            <a:pPr marL="0" indent="0" algn="just">
              <a:buNone/>
            </a:pPr>
            <a:r>
              <a:rPr lang="en-US" dirty="0"/>
              <a:t>Private, protected, and package methods may rely on preconditions or state information created by other methods in the class. Applied out of context, a private method may calculate incorrect results or cause the object to fail.</a:t>
            </a:r>
            <a:endParaRPr lang="en-IN" dirty="0"/>
          </a:p>
        </p:txBody>
      </p:sp>
    </p:spTree>
    <p:extLst>
      <p:ext uri="{BB962C8B-B14F-4D97-AF65-F5344CB8AC3E}">
        <p14:creationId xmlns:p14="http://schemas.microsoft.com/office/powerpoint/2010/main" val="3479798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 Association Ends</a:t>
            </a:r>
            <a:endParaRPr lang="en-IN" dirty="0"/>
          </a:p>
        </p:txBody>
      </p:sp>
      <p:sp>
        <p:nvSpPr>
          <p:cNvPr id="3" name="Content Placeholder 2"/>
          <p:cNvSpPr>
            <a:spLocks noGrp="1"/>
          </p:cNvSpPr>
          <p:nvPr>
            <p:ph idx="1"/>
          </p:nvPr>
        </p:nvSpPr>
        <p:spPr/>
        <p:txBody>
          <a:bodyPr>
            <a:normAutofit fontScale="70000" lnSpcReduction="20000"/>
          </a:bodyPr>
          <a:lstStyle/>
          <a:p>
            <a:endParaRPr lang="en-IN" dirty="0" smtClean="0"/>
          </a:p>
          <a:p>
            <a:pPr marL="0" indent="0">
              <a:buNone/>
            </a:pPr>
            <a:r>
              <a:rPr lang="en-US" dirty="0"/>
              <a:t>As the name implies, an association end is an end of an association. A binary association has two ends, a ternary association has three ends, and so forth.</a:t>
            </a:r>
            <a:endParaRPr lang="en-IN" dirty="0"/>
          </a:p>
          <a:p>
            <a:endParaRPr lang="en-IN" dirty="0" smtClean="0"/>
          </a:p>
          <a:p>
            <a:r>
              <a:rPr lang="en-IN" dirty="0" smtClean="0">
                <a:solidFill>
                  <a:srgbClr val="00B0F0"/>
                </a:solidFill>
              </a:rPr>
              <a:t>Association end name</a:t>
            </a:r>
          </a:p>
          <a:p>
            <a:r>
              <a:rPr lang="en-IN" dirty="0">
                <a:solidFill>
                  <a:srgbClr val="00B0F0"/>
                </a:solidFill>
              </a:rPr>
              <a:t> </a:t>
            </a:r>
            <a:r>
              <a:rPr lang="en-IN" dirty="0" smtClean="0">
                <a:solidFill>
                  <a:srgbClr val="00B0F0"/>
                </a:solidFill>
              </a:rPr>
              <a:t>Multiplicity</a:t>
            </a:r>
          </a:p>
          <a:p>
            <a:r>
              <a:rPr lang="en-IN" dirty="0">
                <a:solidFill>
                  <a:srgbClr val="00B0F0"/>
                </a:solidFill>
              </a:rPr>
              <a:t> </a:t>
            </a:r>
            <a:r>
              <a:rPr lang="en-IN" dirty="0" smtClean="0">
                <a:solidFill>
                  <a:srgbClr val="00B0F0"/>
                </a:solidFill>
              </a:rPr>
              <a:t>Ordering</a:t>
            </a:r>
          </a:p>
          <a:p>
            <a:r>
              <a:rPr lang="en-IN" dirty="0">
                <a:solidFill>
                  <a:srgbClr val="00B0F0"/>
                </a:solidFill>
              </a:rPr>
              <a:t> </a:t>
            </a:r>
            <a:r>
              <a:rPr lang="en-IN" dirty="0" smtClean="0">
                <a:solidFill>
                  <a:srgbClr val="00B0F0"/>
                </a:solidFill>
              </a:rPr>
              <a:t>Bags and Sequences</a:t>
            </a:r>
          </a:p>
          <a:p>
            <a:r>
              <a:rPr lang="en-IN" dirty="0">
                <a:solidFill>
                  <a:srgbClr val="00B0F0"/>
                </a:solidFill>
              </a:rPr>
              <a:t> </a:t>
            </a:r>
            <a:r>
              <a:rPr lang="en-IN" dirty="0" smtClean="0">
                <a:solidFill>
                  <a:srgbClr val="00B0F0"/>
                </a:solidFill>
              </a:rPr>
              <a:t>Qualifications</a:t>
            </a:r>
          </a:p>
          <a:p>
            <a:r>
              <a:rPr lang="en-IN" dirty="0"/>
              <a:t> </a:t>
            </a:r>
            <a:r>
              <a:rPr lang="en-IN" dirty="0" smtClean="0"/>
              <a:t>Aggregation</a:t>
            </a:r>
          </a:p>
          <a:p>
            <a:r>
              <a:rPr lang="en-IN" dirty="0"/>
              <a:t> </a:t>
            </a:r>
            <a:r>
              <a:rPr lang="en-IN" dirty="0" smtClean="0"/>
              <a:t>Changeability</a:t>
            </a:r>
          </a:p>
          <a:p>
            <a:r>
              <a:rPr lang="en-IN" dirty="0"/>
              <a:t> </a:t>
            </a:r>
            <a:r>
              <a:rPr lang="en-IN" dirty="0" smtClean="0"/>
              <a:t>Navigability</a:t>
            </a:r>
          </a:p>
          <a:p>
            <a:r>
              <a:rPr lang="en-IN" dirty="0"/>
              <a:t> </a:t>
            </a:r>
            <a:r>
              <a:rPr lang="en-IN" dirty="0" smtClean="0"/>
              <a:t>Visibility</a:t>
            </a:r>
            <a:endParaRPr lang="en-IN" dirty="0"/>
          </a:p>
        </p:txBody>
      </p:sp>
    </p:spTree>
    <p:extLst>
      <p:ext uri="{BB962C8B-B14F-4D97-AF65-F5344CB8AC3E}">
        <p14:creationId xmlns:p14="http://schemas.microsoft.com/office/powerpoint/2010/main" val="1512787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US" dirty="0"/>
              <a:t>Aggregation: The association end may be an aggregate or constituent part. Only a binary association can be an aggregation; one association end must be an aggregate and the other must be a constituent</a:t>
            </a:r>
            <a:r>
              <a:rPr lang="en-US" dirty="0" smtClean="0"/>
              <a:t>.</a:t>
            </a:r>
          </a:p>
          <a:p>
            <a:pPr marL="0" indent="0">
              <a:buNone/>
            </a:pPr>
            <a:r>
              <a:rPr lang="en-US" dirty="0" smtClean="0"/>
              <a:t>Changeability</a:t>
            </a:r>
            <a:r>
              <a:rPr lang="en-US" dirty="0"/>
              <a:t>: It specifies the update status of an association end. The possibilities are changeable (can be updated) and </a:t>
            </a:r>
            <a:r>
              <a:rPr lang="en-US" dirty="0" smtClean="0"/>
              <a:t>read only </a:t>
            </a:r>
            <a:r>
              <a:rPr lang="en-US" dirty="0"/>
              <a:t>(can only be initialized</a:t>
            </a:r>
            <a:r>
              <a:rPr lang="en-US" dirty="0" smtClean="0"/>
              <a:t>).</a:t>
            </a:r>
          </a:p>
          <a:p>
            <a:pPr marL="0" indent="0">
              <a:buNone/>
            </a:pPr>
            <a:r>
              <a:rPr lang="en-US" dirty="0"/>
              <a:t> </a:t>
            </a:r>
            <a:r>
              <a:rPr lang="en-US" dirty="0" smtClean="0"/>
              <a:t>.</a:t>
            </a:r>
            <a:endParaRPr lang="en-IN" dirty="0"/>
          </a:p>
        </p:txBody>
      </p:sp>
    </p:spTree>
    <p:extLst>
      <p:ext uri="{BB962C8B-B14F-4D97-AF65-F5344CB8AC3E}">
        <p14:creationId xmlns:p14="http://schemas.microsoft.com/office/powerpoint/2010/main" val="3283354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Navigability: Conceptually, an association may be traversed in either direction. However, an implementation may support only one direction. The UML shows navigability with an arrowhead on the association end attached to the target class. Arrowheads may be attached to zero, one, or both ends of an </a:t>
            </a:r>
            <a:r>
              <a:rPr lang="en-US" dirty="0" smtClean="0"/>
              <a:t>association</a:t>
            </a:r>
          </a:p>
          <a:p>
            <a:r>
              <a:rPr lang="en-US" dirty="0"/>
              <a:t> Visibility: Association ends may be public, protected, private, or package.</a:t>
            </a:r>
            <a:endParaRPr lang="en-IN" dirty="0"/>
          </a:p>
        </p:txBody>
      </p:sp>
    </p:spTree>
    <p:extLst>
      <p:ext uri="{BB962C8B-B14F-4D97-AF65-F5344CB8AC3E}">
        <p14:creationId xmlns:p14="http://schemas.microsoft.com/office/powerpoint/2010/main" val="187327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8491" y="318729"/>
            <a:ext cx="6010909" cy="566822"/>
          </a:xfrm>
          <a:prstGeom prst="rect">
            <a:avLst/>
          </a:prstGeom>
        </p:spPr>
        <p:txBody>
          <a:bodyPr vert="horz" wrap="square" lIns="0" tIns="12700" rIns="0" bIns="0" rtlCol="0">
            <a:spAutoFit/>
          </a:bodyPr>
          <a:lstStyle/>
          <a:p>
            <a:pPr marL="12700">
              <a:lnSpc>
                <a:spcPct val="100000"/>
              </a:lnSpc>
              <a:spcBef>
                <a:spcPts val="100"/>
              </a:spcBef>
            </a:pPr>
            <a:r>
              <a:rPr lang="en-IN" sz="3600" b="1" spc="-5" dirty="0" smtClean="0">
                <a:latin typeface="Trebuchet MS"/>
                <a:cs typeface="Trebuchet MS"/>
              </a:rPr>
              <a:t>3.</a:t>
            </a:r>
            <a:r>
              <a:rPr sz="3600" b="1" spc="-5" dirty="0" smtClean="0">
                <a:latin typeface="Trebuchet MS"/>
                <a:cs typeface="Trebuchet MS"/>
              </a:rPr>
              <a:t>n-</a:t>
            </a:r>
            <a:r>
              <a:rPr sz="3600" b="1" spc="-5" dirty="0" err="1" smtClean="0">
                <a:latin typeface="Trebuchet MS"/>
                <a:cs typeface="Trebuchet MS"/>
              </a:rPr>
              <a:t>Ary</a:t>
            </a:r>
            <a:r>
              <a:rPr sz="3600" b="1" spc="-75" dirty="0" smtClean="0">
                <a:latin typeface="Trebuchet MS"/>
                <a:cs typeface="Trebuchet MS"/>
              </a:rPr>
              <a:t> </a:t>
            </a:r>
            <a:r>
              <a:rPr sz="3600" b="1" spc="-5" dirty="0" smtClean="0">
                <a:latin typeface="Trebuchet MS"/>
                <a:cs typeface="Trebuchet MS"/>
              </a:rPr>
              <a:t>Association</a:t>
            </a:r>
            <a:endParaRPr sz="3600" dirty="0">
              <a:latin typeface="Trebuchet MS"/>
              <a:cs typeface="Trebuchet MS"/>
            </a:endParaRPr>
          </a:p>
        </p:txBody>
      </p:sp>
      <p:sp>
        <p:nvSpPr>
          <p:cNvPr id="10" name="object 10"/>
          <p:cNvSpPr txBox="1">
            <a:spLocks noGrp="1"/>
          </p:cNvSpPr>
          <p:nvPr>
            <p:ph type="sldNum" sz="quarter" idx="12"/>
          </p:nvPr>
        </p:nvSpPr>
        <p:spPr>
          <a:xfrm>
            <a:off x="8742685" y="6026964"/>
            <a:ext cx="479425" cy="382797"/>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0000"/>
                </a:solidFill>
              </a:rPr>
              <a:t>UML</a:t>
            </a:r>
            <a:r>
              <a:rPr spc="-50" dirty="0">
                <a:solidFill>
                  <a:srgbClr val="000000"/>
                </a:solidFill>
              </a:rPr>
              <a:t> </a:t>
            </a:r>
            <a:fld id="{81D60167-4931-47E6-BA6A-407CBD079E47}" type="slidenum">
              <a:rPr dirty="0">
                <a:solidFill>
                  <a:srgbClr val="000000"/>
                </a:solidFill>
              </a:rPr>
              <a:t>18</a:t>
            </a:fld>
            <a:endParaRPr dirty="0">
              <a:solidFill>
                <a:srgbClr val="000000"/>
              </a:solidFill>
            </a:endParaRPr>
          </a:p>
        </p:txBody>
      </p:sp>
      <p:sp>
        <p:nvSpPr>
          <p:cNvPr id="3" name="object 3"/>
          <p:cNvSpPr txBox="1"/>
          <p:nvPr/>
        </p:nvSpPr>
        <p:spPr>
          <a:xfrm>
            <a:off x="275591" y="1045210"/>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4" name="object 4"/>
          <p:cNvSpPr txBox="1"/>
          <p:nvPr/>
        </p:nvSpPr>
        <p:spPr>
          <a:xfrm>
            <a:off x="618491" y="899160"/>
            <a:ext cx="9296400" cy="848360"/>
          </a:xfrm>
          <a:prstGeom prst="rect">
            <a:avLst/>
          </a:prstGeom>
        </p:spPr>
        <p:txBody>
          <a:bodyPr vert="horz" wrap="square" lIns="0" tIns="12700" rIns="0" bIns="0" rtlCol="0">
            <a:spAutoFit/>
          </a:bodyPr>
          <a:lstStyle/>
          <a:p>
            <a:pPr marL="12700" marR="5080">
              <a:lnSpc>
                <a:spcPct val="150000"/>
              </a:lnSpc>
              <a:spcBef>
                <a:spcPts val="100"/>
              </a:spcBef>
            </a:pPr>
            <a:r>
              <a:rPr sz="1800" spc="-10" dirty="0">
                <a:solidFill>
                  <a:srgbClr val="3F3F3F"/>
                </a:solidFill>
                <a:latin typeface="Trebuchet MS"/>
                <a:cs typeface="Trebuchet MS"/>
              </a:rPr>
              <a:t>An </a:t>
            </a:r>
            <a:r>
              <a:rPr sz="1800" i="1" spc="-5" dirty="0">
                <a:solidFill>
                  <a:srgbClr val="3F3F3F"/>
                </a:solidFill>
                <a:latin typeface="Trebuchet MS"/>
                <a:cs typeface="Trebuchet MS"/>
              </a:rPr>
              <a:t>n-Ary </a:t>
            </a:r>
            <a:r>
              <a:rPr sz="1800" spc="-5" dirty="0">
                <a:solidFill>
                  <a:srgbClr val="3F3F3F"/>
                </a:solidFill>
                <a:latin typeface="Trebuchet MS"/>
                <a:cs typeface="Trebuchet MS"/>
              </a:rPr>
              <a:t>A</a:t>
            </a:r>
            <a:r>
              <a:rPr sz="1800" i="1" spc="-5" dirty="0">
                <a:solidFill>
                  <a:srgbClr val="3F3F3F"/>
                </a:solidFill>
                <a:latin typeface="Trebuchet MS"/>
                <a:cs typeface="Trebuchet MS"/>
              </a:rPr>
              <a:t>ssociation </a:t>
            </a:r>
            <a:r>
              <a:rPr sz="1800" spc="-5" dirty="0">
                <a:solidFill>
                  <a:srgbClr val="3F3F3F"/>
                </a:solidFill>
                <a:latin typeface="Trebuchet MS"/>
                <a:cs typeface="Trebuchet MS"/>
              </a:rPr>
              <a:t>element </a:t>
            </a:r>
            <a:r>
              <a:rPr sz="1800" dirty="0">
                <a:solidFill>
                  <a:srgbClr val="3F3F3F"/>
                </a:solidFill>
                <a:latin typeface="Trebuchet MS"/>
                <a:cs typeface="Trebuchet MS"/>
              </a:rPr>
              <a:t>is </a:t>
            </a:r>
            <a:r>
              <a:rPr sz="1800" spc="-5" dirty="0">
                <a:solidFill>
                  <a:srgbClr val="3F3F3F"/>
                </a:solidFill>
                <a:latin typeface="Trebuchet MS"/>
                <a:cs typeface="Trebuchet MS"/>
              </a:rPr>
              <a:t>used to </a:t>
            </a:r>
            <a:r>
              <a:rPr sz="1800" dirty="0">
                <a:solidFill>
                  <a:srgbClr val="3F3F3F"/>
                </a:solidFill>
                <a:latin typeface="Trebuchet MS"/>
                <a:cs typeface="Trebuchet MS"/>
              </a:rPr>
              <a:t>model </a:t>
            </a:r>
            <a:r>
              <a:rPr sz="1800" spc="-5" dirty="0">
                <a:solidFill>
                  <a:srgbClr val="3F3F3F"/>
                </a:solidFill>
                <a:latin typeface="Trebuchet MS"/>
                <a:cs typeface="Trebuchet MS"/>
              </a:rPr>
              <a:t>complex relationships between three </a:t>
            </a:r>
            <a:r>
              <a:rPr sz="1800" dirty="0">
                <a:solidFill>
                  <a:srgbClr val="3F3F3F"/>
                </a:solidFill>
                <a:latin typeface="Trebuchet MS"/>
                <a:cs typeface="Trebuchet MS"/>
              </a:rPr>
              <a:t>or  </a:t>
            </a:r>
            <a:r>
              <a:rPr sz="1800" spc="-5" dirty="0">
                <a:solidFill>
                  <a:srgbClr val="3F3F3F"/>
                </a:solidFill>
                <a:latin typeface="Trebuchet MS"/>
                <a:cs typeface="Trebuchet MS"/>
              </a:rPr>
              <a:t>more</a:t>
            </a:r>
            <a:r>
              <a:rPr sz="1800" spc="-15" dirty="0">
                <a:solidFill>
                  <a:srgbClr val="3F3F3F"/>
                </a:solidFill>
                <a:latin typeface="Trebuchet MS"/>
                <a:cs typeface="Trebuchet MS"/>
              </a:rPr>
              <a:t> </a:t>
            </a:r>
            <a:r>
              <a:rPr sz="1800" spc="-5" dirty="0">
                <a:solidFill>
                  <a:srgbClr val="3F3F3F"/>
                </a:solidFill>
                <a:latin typeface="Trebuchet MS"/>
                <a:cs typeface="Trebuchet MS"/>
              </a:rPr>
              <a:t>classes.</a:t>
            </a:r>
            <a:endParaRPr sz="1800">
              <a:latin typeface="Trebuchet MS"/>
              <a:cs typeface="Trebuchet MS"/>
            </a:endParaRPr>
          </a:p>
        </p:txBody>
      </p:sp>
      <p:sp>
        <p:nvSpPr>
          <p:cNvPr id="5" name="object 5"/>
          <p:cNvSpPr txBox="1"/>
          <p:nvPr/>
        </p:nvSpPr>
        <p:spPr>
          <a:xfrm>
            <a:off x="275591" y="1995170"/>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6" name="object 6"/>
          <p:cNvSpPr txBox="1"/>
          <p:nvPr/>
        </p:nvSpPr>
        <p:spPr>
          <a:xfrm>
            <a:off x="618494" y="1849127"/>
            <a:ext cx="9292591" cy="843821"/>
          </a:xfrm>
          <a:prstGeom prst="rect">
            <a:avLst/>
          </a:prstGeom>
        </p:spPr>
        <p:txBody>
          <a:bodyPr vert="horz" wrap="square" lIns="0" tIns="12700" rIns="0" bIns="0" rtlCol="0">
            <a:spAutoFit/>
          </a:bodyPr>
          <a:lstStyle/>
          <a:p>
            <a:pPr marL="12700" marR="5080" indent="82550">
              <a:lnSpc>
                <a:spcPct val="150000"/>
              </a:lnSpc>
              <a:spcBef>
                <a:spcPts val="100"/>
              </a:spcBef>
            </a:pPr>
            <a:r>
              <a:rPr sz="1800" dirty="0">
                <a:solidFill>
                  <a:srgbClr val="3F3F3F"/>
                </a:solidFill>
                <a:latin typeface="Trebuchet MS"/>
                <a:cs typeface="Trebuchet MS"/>
              </a:rPr>
              <a:t>It is </a:t>
            </a:r>
            <a:r>
              <a:rPr sz="1800" spc="-5" dirty="0">
                <a:solidFill>
                  <a:srgbClr val="3F3F3F"/>
                </a:solidFill>
                <a:latin typeface="Trebuchet MS"/>
                <a:cs typeface="Trebuchet MS"/>
              </a:rPr>
              <a:t>not </a:t>
            </a:r>
            <a:r>
              <a:rPr sz="1800" dirty="0">
                <a:solidFill>
                  <a:srgbClr val="3F3F3F"/>
                </a:solidFill>
                <a:latin typeface="Trebuchet MS"/>
                <a:cs typeface="Trebuchet MS"/>
              </a:rPr>
              <a:t>a </a:t>
            </a:r>
            <a:r>
              <a:rPr sz="1800" spc="-5" dirty="0">
                <a:solidFill>
                  <a:srgbClr val="3F3F3F"/>
                </a:solidFill>
                <a:latin typeface="Trebuchet MS"/>
                <a:cs typeface="Trebuchet MS"/>
              </a:rPr>
              <a:t>commonly-employed device, </a:t>
            </a:r>
            <a:r>
              <a:rPr sz="1800" dirty="0">
                <a:solidFill>
                  <a:srgbClr val="3F3F3F"/>
                </a:solidFill>
                <a:latin typeface="Trebuchet MS"/>
                <a:cs typeface="Trebuchet MS"/>
              </a:rPr>
              <a:t>but </a:t>
            </a:r>
            <a:r>
              <a:rPr sz="1800" spc="-5" dirty="0">
                <a:solidFill>
                  <a:srgbClr val="3F3F3F"/>
                </a:solidFill>
                <a:latin typeface="Trebuchet MS"/>
                <a:cs typeface="Trebuchet MS"/>
              </a:rPr>
              <a:t>can </a:t>
            </a:r>
            <a:r>
              <a:rPr sz="1800" dirty="0">
                <a:solidFill>
                  <a:srgbClr val="3F3F3F"/>
                </a:solidFill>
                <a:latin typeface="Trebuchet MS"/>
                <a:cs typeface="Trebuchet MS"/>
              </a:rPr>
              <a:t>be </a:t>
            </a:r>
            <a:r>
              <a:rPr sz="1800" spc="-5" dirty="0">
                <a:solidFill>
                  <a:srgbClr val="3F3F3F"/>
                </a:solidFill>
                <a:latin typeface="Trebuchet MS"/>
                <a:cs typeface="Trebuchet MS"/>
              </a:rPr>
              <a:t>used to </a:t>
            </a:r>
            <a:r>
              <a:rPr sz="1800" dirty="0">
                <a:solidFill>
                  <a:srgbClr val="3F3F3F"/>
                </a:solidFill>
                <a:latin typeface="Trebuchet MS"/>
                <a:cs typeface="Trebuchet MS"/>
              </a:rPr>
              <a:t>good </a:t>
            </a:r>
            <a:r>
              <a:rPr sz="1800" spc="-5" dirty="0">
                <a:solidFill>
                  <a:srgbClr val="3F3F3F"/>
                </a:solidFill>
                <a:latin typeface="Trebuchet MS"/>
                <a:cs typeface="Trebuchet MS"/>
              </a:rPr>
              <a:t>effect where there </a:t>
            </a:r>
            <a:r>
              <a:rPr sz="1800" dirty="0">
                <a:solidFill>
                  <a:srgbClr val="3F3F3F"/>
                </a:solidFill>
                <a:latin typeface="Trebuchet MS"/>
                <a:cs typeface="Trebuchet MS"/>
              </a:rPr>
              <a:t>is a  </a:t>
            </a:r>
            <a:r>
              <a:rPr sz="1800" spc="-5" dirty="0">
                <a:solidFill>
                  <a:srgbClr val="3F3F3F"/>
                </a:solidFill>
                <a:latin typeface="Trebuchet MS"/>
                <a:cs typeface="Trebuchet MS"/>
              </a:rPr>
              <a:t>dependant relationship between several</a:t>
            </a:r>
            <a:r>
              <a:rPr sz="1800" spc="-15" dirty="0">
                <a:solidFill>
                  <a:srgbClr val="3F3F3F"/>
                </a:solidFill>
                <a:latin typeface="Trebuchet MS"/>
                <a:cs typeface="Trebuchet MS"/>
              </a:rPr>
              <a:t> </a:t>
            </a:r>
            <a:r>
              <a:rPr sz="1800" spc="-5" dirty="0">
                <a:solidFill>
                  <a:srgbClr val="3F3F3F"/>
                </a:solidFill>
                <a:latin typeface="Trebuchet MS"/>
                <a:cs typeface="Trebuchet MS"/>
              </a:rPr>
              <a:t>classes.</a:t>
            </a:r>
            <a:endParaRPr sz="1800" dirty="0">
              <a:latin typeface="Trebuchet MS"/>
              <a:cs typeface="Trebuchet MS"/>
            </a:endParaRPr>
          </a:p>
        </p:txBody>
      </p:sp>
      <p:sp>
        <p:nvSpPr>
          <p:cNvPr id="7" name="object 7"/>
          <p:cNvSpPr txBox="1"/>
          <p:nvPr/>
        </p:nvSpPr>
        <p:spPr>
          <a:xfrm>
            <a:off x="275591" y="2945129"/>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smtClean="0">
                <a:solidFill>
                  <a:srgbClr val="8FC125"/>
                </a:solidFill>
                <a:latin typeface="UnDotum"/>
                <a:cs typeface="UnDotum"/>
              </a:rPr>
              <a:t></a:t>
            </a:r>
            <a:endParaRPr sz="1450" dirty="0">
              <a:latin typeface="UnDotum"/>
              <a:cs typeface="UnDotum"/>
            </a:endParaRPr>
          </a:p>
        </p:txBody>
      </p:sp>
      <p:sp>
        <p:nvSpPr>
          <p:cNvPr id="8" name="object 8"/>
          <p:cNvSpPr txBox="1"/>
          <p:nvPr/>
        </p:nvSpPr>
        <p:spPr>
          <a:xfrm>
            <a:off x="618491" y="2799087"/>
            <a:ext cx="9298940" cy="843821"/>
          </a:xfrm>
          <a:prstGeom prst="rect">
            <a:avLst/>
          </a:prstGeom>
        </p:spPr>
        <p:txBody>
          <a:bodyPr vert="horz" wrap="square" lIns="0" tIns="12700" rIns="0" bIns="0" rtlCol="0">
            <a:spAutoFit/>
          </a:bodyPr>
          <a:lstStyle/>
          <a:p>
            <a:pPr marL="12700" marR="5080">
              <a:lnSpc>
                <a:spcPct val="150000"/>
              </a:lnSpc>
              <a:spcBef>
                <a:spcPts val="100"/>
              </a:spcBef>
            </a:pPr>
            <a:r>
              <a:rPr sz="1800" spc="-5" dirty="0">
                <a:solidFill>
                  <a:srgbClr val="3F3F3F"/>
                </a:solidFill>
                <a:latin typeface="Trebuchet MS"/>
                <a:cs typeface="Trebuchet MS"/>
              </a:rPr>
              <a:t>Any n-Ary association </a:t>
            </a:r>
            <a:r>
              <a:rPr sz="1800" dirty="0">
                <a:solidFill>
                  <a:srgbClr val="3F3F3F"/>
                </a:solidFill>
                <a:latin typeface="Trebuchet MS"/>
                <a:cs typeface="Trebuchet MS"/>
              </a:rPr>
              <a:t>may be </a:t>
            </a:r>
            <a:r>
              <a:rPr sz="1800" spc="-5" dirty="0">
                <a:solidFill>
                  <a:srgbClr val="3F3F3F"/>
                </a:solidFill>
                <a:latin typeface="Trebuchet MS"/>
                <a:cs typeface="Trebuchet MS"/>
              </a:rPr>
              <a:t>drawn </a:t>
            </a:r>
            <a:r>
              <a:rPr sz="1800" dirty="0">
                <a:solidFill>
                  <a:srgbClr val="3F3F3F"/>
                </a:solidFill>
                <a:latin typeface="Trebuchet MS"/>
                <a:cs typeface="Trebuchet MS"/>
              </a:rPr>
              <a:t>as a </a:t>
            </a:r>
            <a:r>
              <a:rPr sz="1800" b="1" spc="-5" dirty="0">
                <a:solidFill>
                  <a:srgbClr val="3F3F3F"/>
                </a:solidFill>
                <a:latin typeface="Trebuchet MS"/>
                <a:cs typeface="Trebuchet MS"/>
              </a:rPr>
              <a:t>diamond </a:t>
            </a:r>
            <a:r>
              <a:rPr sz="1800" spc="-5" dirty="0">
                <a:solidFill>
                  <a:srgbClr val="3F3F3F"/>
                </a:solidFill>
                <a:latin typeface="Trebuchet MS"/>
                <a:cs typeface="Trebuchet MS"/>
              </a:rPr>
              <a:t>with </a:t>
            </a:r>
            <a:r>
              <a:rPr sz="1800" dirty="0">
                <a:solidFill>
                  <a:srgbClr val="3F3F3F"/>
                </a:solidFill>
                <a:latin typeface="Trebuchet MS"/>
                <a:cs typeface="Trebuchet MS"/>
              </a:rPr>
              <a:t>a solid </a:t>
            </a:r>
            <a:r>
              <a:rPr sz="1800" spc="-5" dirty="0">
                <a:solidFill>
                  <a:srgbClr val="3F3F3F"/>
                </a:solidFill>
                <a:latin typeface="Trebuchet MS"/>
                <a:cs typeface="Trebuchet MS"/>
              </a:rPr>
              <a:t>line for each association  end connecting the diamond to the classifier that is the end’s</a:t>
            </a:r>
            <a:r>
              <a:rPr sz="1800" spc="30" dirty="0">
                <a:solidFill>
                  <a:srgbClr val="3F3F3F"/>
                </a:solidFill>
                <a:latin typeface="Trebuchet MS"/>
                <a:cs typeface="Trebuchet MS"/>
              </a:rPr>
              <a:t> </a:t>
            </a:r>
            <a:r>
              <a:rPr sz="1800" spc="-5" dirty="0">
                <a:solidFill>
                  <a:srgbClr val="3F3F3F"/>
                </a:solidFill>
                <a:latin typeface="Trebuchet MS"/>
                <a:cs typeface="Trebuchet MS"/>
              </a:rPr>
              <a:t>type.</a:t>
            </a:r>
            <a:endParaRPr sz="1800">
              <a:latin typeface="Trebuchet MS"/>
              <a:cs typeface="Trebuchet MS"/>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1" y="3810000"/>
            <a:ext cx="4486275"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descr="Association of Association Executives (AAE) (@AssnExecs) | Twit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5400" y="3179811"/>
            <a:ext cx="3093085" cy="309308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990600" y="5391150"/>
            <a:ext cx="8534400" cy="923330"/>
          </a:xfrm>
          <a:prstGeom prst="rect">
            <a:avLst/>
          </a:prstGeom>
        </p:spPr>
        <p:txBody>
          <a:bodyPr wrap="square">
            <a:spAutoFit/>
          </a:bodyPr>
          <a:lstStyle/>
          <a:p>
            <a:r>
              <a:rPr lang="en-US" dirty="0"/>
              <a:t>Most of n-</a:t>
            </a:r>
            <a:r>
              <a:rPr lang="en-US" dirty="0" err="1"/>
              <a:t>ary</a:t>
            </a:r>
            <a:r>
              <a:rPr lang="en-US" dirty="0"/>
              <a:t> associations can be decomposed into binary associations, with possible qualifiers and attributes. Hence they must possibly be avoided.</a:t>
            </a:r>
            <a:br>
              <a:rPr lang="en-US" dirty="0"/>
            </a:br>
            <a:endParaRPr lang="en-IN" dirty="0"/>
          </a:p>
        </p:txBody>
      </p:sp>
      <p:sp>
        <p:nvSpPr>
          <p:cNvPr id="13" name="object 7"/>
          <p:cNvSpPr txBox="1"/>
          <p:nvPr/>
        </p:nvSpPr>
        <p:spPr>
          <a:xfrm>
            <a:off x="324354" y="5486400"/>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smtClean="0">
                <a:solidFill>
                  <a:srgbClr val="8FC125"/>
                </a:solidFill>
                <a:latin typeface="UnDotum"/>
                <a:cs typeface="UnDotum"/>
              </a:rPr>
              <a:t></a:t>
            </a:r>
            <a:endParaRPr sz="1450" dirty="0">
              <a:latin typeface="UnDotum"/>
              <a:cs typeface="UnDotum"/>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lstStyle/>
          <a:p>
            <a:pPr marL="0" indent="0">
              <a:buNone/>
            </a:pPr>
            <a:r>
              <a:rPr lang="en-US" dirty="0"/>
              <a:t>Figure shows an association that at first glance might seem to be an n-</a:t>
            </a:r>
            <a:r>
              <a:rPr lang="en-US" dirty="0" err="1"/>
              <a:t>ary</a:t>
            </a:r>
            <a:r>
              <a:rPr lang="en-US" dirty="0"/>
              <a:t> but can readily be restated as binary associations</a:t>
            </a:r>
            <a:r>
              <a:rPr lang="en-US" dirty="0" smtClean="0"/>
              <a:t>.</a:t>
            </a:r>
          </a:p>
          <a:p>
            <a:pPr marL="0" indent="0">
              <a:buNone/>
            </a:pP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276600"/>
            <a:ext cx="5943600"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2708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58800" y="246386"/>
            <a:ext cx="11074400" cy="1661993"/>
          </a:xfrm>
        </p:spPr>
        <p:txBody>
          <a:bodyPr/>
          <a:lstStyle/>
          <a:p>
            <a:r>
              <a:rPr lang="en-IN" dirty="0" smtClean="0"/>
              <a:t>1.Advanced objects and class concepts</a:t>
            </a:r>
            <a:endParaRPr lang="en-IN" dirty="0"/>
          </a:p>
        </p:txBody>
      </p:sp>
      <p:sp>
        <p:nvSpPr>
          <p:cNvPr id="4" name="Subtitle 3"/>
          <p:cNvSpPr>
            <a:spLocks noGrp="1"/>
          </p:cNvSpPr>
          <p:nvPr>
            <p:ph type="subTitle" idx="1"/>
          </p:nvPr>
        </p:nvSpPr>
        <p:spPr>
          <a:xfrm>
            <a:off x="914400" y="2057404"/>
            <a:ext cx="8534400" cy="1846659"/>
          </a:xfrm>
        </p:spPr>
        <p:txBody>
          <a:bodyPr>
            <a:normAutofit fontScale="92500" lnSpcReduction="20000"/>
          </a:bodyPr>
          <a:lstStyle/>
          <a:p>
            <a:pPr marL="514350" indent="-514350" algn="l">
              <a:buFont typeface="+mj-lt"/>
              <a:buAutoNum type="alphaLcPeriod"/>
            </a:pPr>
            <a:r>
              <a:rPr lang="en-IN" dirty="0" smtClean="0">
                <a:solidFill>
                  <a:schemeClr val="tx1"/>
                </a:solidFill>
              </a:rPr>
              <a:t>Enumerations</a:t>
            </a:r>
          </a:p>
          <a:p>
            <a:pPr marL="514350" indent="-514350" algn="l">
              <a:buFont typeface="+mj-lt"/>
              <a:buAutoNum type="alphaLcPeriod"/>
            </a:pPr>
            <a:r>
              <a:rPr lang="en-IN" dirty="0" smtClean="0">
                <a:solidFill>
                  <a:schemeClr val="tx1"/>
                </a:solidFill>
              </a:rPr>
              <a:t>Multiplicity</a:t>
            </a:r>
          </a:p>
          <a:p>
            <a:pPr marL="514350" indent="-514350" algn="l">
              <a:buFont typeface="+mj-lt"/>
              <a:buAutoNum type="alphaLcPeriod"/>
            </a:pPr>
            <a:r>
              <a:rPr lang="en-IN" dirty="0" smtClean="0">
                <a:solidFill>
                  <a:schemeClr val="tx1"/>
                </a:solidFill>
              </a:rPr>
              <a:t>Scope</a:t>
            </a:r>
          </a:p>
          <a:p>
            <a:pPr marL="514350" indent="-514350" algn="l">
              <a:buFont typeface="+mj-lt"/>
              <a:buAutoNum type="alphaLcPeriod"/>
            </a:pPr>
            <a:r>
              <a:rPr lang="en-IN" dirty="0" smtClean="0">
                <a:solidFill>
                  <a:schemeClr val="tx1"/>
                </a:solidFill>
              </a:rPr>
              <a:t>Visibility</a:t>
            </a:r>
          </a:p>
          <a:p>
            <a:pPr algn="l"/>
            <a:endParaRPr lang="en-IN" dirty="0" smtClean="0">
              <a:solidFill>
                <a:schemeClr val="tx1"/>
              </a:solidFill>
            </a:endParaRPr>
          </a:p>
          <a:p>
            <a:pPr algn="l"/>
            <a:endParaRPr lang="en-IN" dirty="0">
              <a:solidFill>
                <a:schemeClr val="tx1"/>
              </a:solidFill>
            </a:endParaRPr>
          </a:p>
        </p:txBody>
      </p:sp>
    </p:spTree>
    <p:extLst>
      <p:ext uri="{BB962C8B-B14F-4D97-AF65-F5344CB8AC3E}">
        <p14:creationId xmlns:p14="http://schemas.microsoft.com/office/powerpoint/2010/main" val="1215098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Example: n-</a:t>
            </a:r>
            <a:r>
              <a:rPr lang="en-IN" b="1" dirty="0" err="1"/>
              <a:t>ary</a:t>
            </a:r>
            <a:r>
              <a:rPr lang="en-IN" b="1" dirty="0"/>
              <a:t> (ternary) association</a:t>
            </a:r>
            <a:endParaRPr lang="en-IN" dirty="0"/>
          </a:p>
        </p:txBody>
      </p:sp>
      <p:sp>
        <p:nvSpPr>
          <p:cNvPr id="3" name="Content Placeholder 2"/>
          <p:cNvSpPr>
            <a:spLocks noGrp="1"/>
          </p:cNvSpPr>
          <p:nvPr>
            <p:ph idx="1"/>
          </p:nvPr>
        </p:nvSpPr>
        <p:spPr/>
        <p:txBody>
          <a:bodyPr/>
          <a:lstStyle/>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4796" y="1447800"/>
            <a:ext cx="5657850"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8355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UML symbol for n-</a:t>
            </a:r>
            <a:r>
              <a:rPr lang="en-US" dirty="0" err="1"/>
              <a:t>ary</a:t>
            </a:r>
            <a:r>
              <a:rPr lang="en-US" dirty="0"/>
              <a:t> associations:</a:t>
            </a:r>
            <a:br>
              <a:rPr lang="en-US" dirty="0"/>
            </a:br>
            <a:endParaRPr lang="en-IN" dirty="0"/>
          </a:p>
        </p:txBody>
      </p:sp>
      <p:sp>
        <p:nvSpPr>
          <p:cNvPr id="3" name="Content Placeholder 2"/>
          <p:cNvSpPr>
            <a:spLocks noGrp="1"/>
          </p:cNvSpPr>
          <p:nvPr>
            <p:ph idx="1"/>
          </p:nvPr>
        </p:nvSpPr>
        <p:spPr/>
        <p:txBody>
          <a:bodyPr>
            <a:normAutofit fontScale="92500" lnSpcReduction="20000"/>
          </a:bodyPr>
          <a:lstStyle/>
          <a:p>
            <a:pPr algn="just"/>
            <a:r>
              <a:rPr lang="en-US" dirty="0" smtClean="0"/>
              <a:t>A </a:t>
            </a:r>
            <a:r>
              <a:rPr lang="en-US" dirty="0"/>
              <a:t>diamond with lines connecting to related classes.</a:t>
            </a:r>
          </a:p>
          <a:p>
            <a:pPr algn="just"/>
            <a:r>
              <a:rPr lang="en-US" dirty="0"/>
              <a:t>If the association has a name, it is written in </a:t>
            </a:r>
            <a:r>
              <a:rPr lang="en-US" dirty="0">
                <a:solidFill>
                  <a:srgbClr val="FF0000"/>
                </a:solidFill>
              </a:rPr>
              <a:t>italics</a:t>
            </a:r>
            <a:r>
              <a:rPr lang="en-US" dirty="0"/>
              <a:t> next to the diamond.</a:t>
            </a:r>
          </a:p>
          <a:p>
            <a:pPr algn="just"/>
            <a:r>
              <a:rPr lang="en-US" dirty="0"/>
              <a:t>An n-</a:t>
            </a:r>
            <a:r>
              <a:rPr lang="en-US" dirty="0" err="1"/>
              <a:t>ary</a:t>
            </a:r>
            <a:r>
              <a:rPr lang="en-US" dirty="0"/>
              <a:t> association can have a name for each end just like a binary association. End names are necessary if a class participates in an n-</a:t>
            </a:r>
            <a:r>
              <a:rPr lang="en-US" dirty="0" err="1"/>
              <a:t>ary</a:t>
            </a:r>
            <a:r>
              <a:rPr lang="en-US" dirty="0"/>
              <a:t> association more than once.</a:t>
            </a:r>
          </a:p>
          <a:p>
            <a:pPr algn="just"/>
            <a:r>
              <a:rPr lang="en-US" dirty="0"/>
              <a:t>n-</a:t>
            </a:r>
            <a:r>
              <a:rPr lang="en-US" dirty="0" err="1"/>
              <a:t>ary</a:t>
            </a:r>
            <a:r>
              <a:rPr lang="en-US" dirty="0"/>
              <a:t> associations can not be traversed from one end to another as with binary associations, so end names do not represent pseudo attributes of the participating classes.</a:t>
            </a:r>
          </a:p>
          <a:p>
            <a:pPr algn="just"/>
            <a:r>
              <a:rPr lang="en-US" dirty="0"/>
              <a:t>The OCL [Warmer-99] does not define notation for traversing n-</a:t>
            </a:r>
            <a:r>
              <a:rPr lang="en-US" dirty="0" err="1"/>
              <a:t>ary</a:t>
            </a:r>
            <a:r>
              <a:rPr lang="en-US" dirty="0"/>
              <a:t> associations</a:t>
            </a:r>
            <a:endParaRPr lang="en-IN" dirty="0"/>
          </a:p>
        </p:txBody>
      </p:sp>
    </p:spTree>
    <p:extLst>
      <p:ext uri="{BB962C8B-B14F-4D97-AF65-F5344CB8AC3E}">
        <p14:creationId xmlns:p14="http://schemas.microsoft.com/office/powerpoint/2010/main" val="3463754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ternary association</a:t>
            </a:r>
          </a:p>
        </p:txBody>
      </p:sp>
      <p:sp>
        <p:nvSpPr>
          <p:cNvPr id="3" name="Content Placeholder 2"/>
          <p:cNvSpPr>
            <a:spLocks noGrp="1"/>
          </p:cNvSpPr>
          <p:nvPr>
            <p:ph idx="1"/>
          </p:nvPr>
        </p:nvSpPr>
        <p:spPr/>
        <p:txBody>
          <a:bodyPr/>
          <a:lstStyle/>
          <a:p>
            <a:r>
              <a:rPr lang="en-US" dirty="0"/>
              <a:t>When an n-</a:t>
            </a:r>
            <a:r>
              <a:rPr lang="en-US" dirty="0" err="1"/>
              <a:t>ary</a:t>
            </a:r>
            <a:r>
              <a:rPr lang="en-US" dirty="0"/>
              <a:t> association is promoted to a class, the meaning of a model is changed. An n-</a:t>
            </a:r>
            <a:r>
              <a:rPr lang="en-US" dirty="0" err="1"/>
              <a:t>ary</a:t>
            </a:r>
            <a:r>
              <a:rPr lang="en-US" dirty="0"/>
              <a:t> association enforces that there is at most one link for each combination-for each combination of Professor, Semester, and </a:t>
            </a:r>
            <a:r>
              <a:rPr lang="en-US" dirty="0" err="1"/>
              <a:t>ListedCourse</a:t>
            </a:r>
            <a:r>
              <a:rPr lang="en-US" dirty="0"/>
              <a:t> in the following non-promoted figure, there is one </a:t>
            </a:r>
            <a:r>
              <a:rPr lang="en-US" dirty="0" err="1"/>
              <a:t>DeliveredCourse</a:t>
            </a:r>
            <a:r>
              <a:rPr lang="en-US" dirty="0"/>
              <a:t>.</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1" y="4268802"/>
            <a:ext cx="4572000" cy="2489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6725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txBox="1"/>
          <p:nvPr/>
        </p:nvSpPr>
        <p:spPr>
          <a:xfrm>
            <a:off x="10967725" y="6136647"/>
            <a:ext cx="455295" cy="151323"/>
          </a:xfrm>
          <a:prstGeom prst="rect">
            <a:avLst/>
          </a:prstGeom>
        </p:spPr>
        <p:txBody>
          <a:bodyPr vert="horz" wrap="square" lIns="0" tIns="12700" rIns="0" bIns="0" rtlCol="0">
            <a:spAutoFit/>
          </a:bodyPr>
          <a:lstStyle/>
          <a:p>
            <a:pPr marL="12700">
              <a:lnSpc>
                <a:spcPct val="100000"/>
              </a:lnSpc>
              <a:spcBef>
                <a:spcPts val="100"/>
              </a:spcBef>
            </a:pPr>
            <a:r>
              <a:rPr sz="900" dirty="0">
                <a:latin typeface="Verdana"/>
                <a:cs typeface="Verdana"/>
              </a:rPr>
              <a:t>UML</a:t>
            </a:r>
            <a:r>
              <a:rPr sz="900" spc="-80" dirty="0">
                <a:latin typeface="Verdana"/>
                <a:cs typeface="Verdana"/>
              </a:rPr>
              <a:t> </a:t>
            </a:r>
            <a:r>
              <a:rPr sz="900" dirty="0">
                <a:latin typeface="Verdana"/>
                <a:cs typeface="Verdana"/>
              </a:rPr>
              <a:t>38</a:t>
            </a:r>
            <a:endParaRPr sz="900">
              <a:latin typeface="Verdana"/>
              <a:cs typeface="Verdana"/>
            </a:endParaRPr>
          </a:p>
        </p:txBody>
      </p:sp>
      <p:sp>
        <p:nvSpPr>
          <p:cNvPr id="14" name="object 14"/>
          <p:cNvSpPr txBox="1">
            <a:spLocks noGrp="1"/>
          </p:cNvSpPr>
          <p:nvPr>
            <p:ph type="title"/>
          </p:nvPr>
        </p:nvSpPr>
        <p:spPr>
          <a:xfrm>
            <a:off x="923290" y="6"/>
            <a:ext cx="4414521" cy="505267"/>
          </a:xfrm>
          <a:prstGeom prst="rect">
            <a:avLst/>
          </a:prstGeom>
        </p:spPr>
        <p:txBody>
          <a:bodyPr vert="horz" wrap="square" lIns="0" tIns="12700" rIns="0" bIns="0" rtlCol="0">
            <a:spAutoFit/>
          </a:bodyPr>
          <a:lstStyle/>
          <a:p>
            <a:pPr marL="12700">
              <a:lnSpc>
                <a:spcPct val="100000"/>
              </a:lnSpc>
              <a:spcBef>
                <a:spcPts val="100"/>
              </a:spcBef>
            </a:pPr>
            <a:r>
              <a:rPr lang="en-IN" sz="3200" b="1" spc="-10" dirty="0" smtClean="0">
                <a:latin typeface="Trebuchet MS"/>
                <a:cs typeface="Trebuchet MS"/>
              </a:rPr>
              <a:t>4.</a:t>
            </a:r>
            <a:r>
              <a:rPr sz="3200" b="1" spc="-10" dirty="0" smtClean="0">
                <a:latin typeface="Trebuchet MS"/>
                <a:cs typeface="Trebuchet MS"/>
              </a:rPr>
              <a:t>A</a:t>
            </a:r>
            <a:r>
              <a:rPr sz="3200" b="1" dirty="0" smtClean="0">
                <a:latin typeface="Trebuchet MS"/>
                <a:cs typeface="Trebuchet MS"/>
              </a:rPr>
              <a:t>gg</a:t>
            </a:r>
            <a:r>
              <a:rPr sz="3200" b="1" spc="-5" dirty="0" smtClean="0">
                <a:latin typeface="Trebuchet MS"/>
                <a:cs typeface="Trebuchet MS"/>
              </a:rPr>
              <a:t>r</a:t>
            </a:r>
            <a:r>
              <a:rPr sz="3200" b="1" spc="-10" dirty="0" smtClean="0">
                <a:latin typeface="Trebuchet MS"/>
                <a:cs typeface="Trebuchet MS"/>
              </a:rPr>
              <a:t>e</a:t>
            </a:r>
            <a:r>
              <a:rPr sz="3200" b="1" dirty="0" smtClean="0">
                <a:latin typeface="Trebuchet MS"/>
                <a:cs typeface="Trebuchet MS"/>
              </a:rPr>
              <a:t>ga</a:t>
            </a:r>
            <a:r>
              <a:rPr sz="3200" b="1" spc="-5" dirty="0" smtClean="0">
                <a:latin typeface="Trebuchet MS"/>
                <a:cs typeface="Trebuchet MS"/>
              </a:rPr>
              <a:t>t</a:t>
            </a:r>
            <a:r>
              <a:rPr sz="3200" b="1" dirty="0" smtClean="0">
                <a:latin typeface="Trebuchet MS"/>
                <a:cs typeface="Trebuchet MS"/>
              </a:rPr>
              <a:t>i</a:t>
            </a:r>
            <a:r>
              <a:rPr sz="3200" b="1" spc="-5" dirty="0" smtClean="0">
                <a:latin typeface="Trebuchet MS"/>
                <a:cs typeface="Trebuchet MS"/>
              </a:rPr>
              <a:t>on</a:t>
            </a:r>
            <a:endParaRPr sz="3200" dirty="0">
              <a:latin typeface="Trebuchet MS"/>
              <a:cs typeface="Trebuchet MS"/>
            </a:endParaRPr>
          </a:p>
        </p:txBody>
      </p:sp>
      <p:sp>
        <p:nvSpPr>
          <p:cNvPr id="15" name="object 15"/>
          <p:cNvSpPr txBox="1"/>
          <p:nvPr/>
        </p:nvSpPr>
        <p:spPr>
          <a:xfrm>
            <a:off x="651511" y="629919"/>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16" name="object 16"/>
          <p:cNvSpPr txBox="1"/>
          <p:nvPr/>
        </p:nvSpPr>
        <p:spPr>
          <a:xfrm>
            <a:off x="994416" y="621032"/>
            <a:ext cx="3623945" cy="289823"/>
          </a:xfrm>
          <a:prstGeom prst="rect">
            <a:avLst/>
          </a:prstGeom>
        </p:spPr>
        <p:txBody>
          <a:bodyPr vert="horz" wrap="square" lIns="0" tIns="12700" rIns="0" bIns="0" rtlCol="0">
            <a:spAutoFit/>
          </a:bodyPr>
          <a:lstStyle/>
          <a:p>
            <a:pPr marL="12700">
              <a:lnSpc>
                <a:spcPct val="100000"/>
              </a:lnSpc>
              <a:spcBef>
                <a:spcPts val="100"/>
              </a:spcBef>
            </a:pPr>
            <a:r>
              <a:rPr sz="1800" spc="-5" dirty="0">
                <a:latin typeface="Trebuchet MS"/>
                <a:cs typeface="Trebuchet MS"/>
              </a:rPr>
              <a:t>Aggregation </a:t>
            </a:r>
            <a:r>
              <a:rPr sz="1800" dirty="0">
                <a:latin typeface="Trebuchet MS"/>
                <a:cs typeface="Trebuchet MS"/>
              </a:rPr>
              <a:t>is a </a:t>
            </a:r>
            <a:r>
              <a:rPr sz="1800" spc="-5" dirty="0">
                <a:latin typeface="Trebuchet MS"/>
                <a:cs typeface="Trebuchet MS"/>
              </a:rPr>
              <a:t>part </a:t>
            </a:r>
            <a:r>
              <a:rPr sz="1800" dirty="0">
                <a:latin typeface="Trebuchet MS"/>
                <a:cs typeface="Trebuchet MS"/>
              </a:rPr>
              <a:t>of</a:t>
            </a:r>
            <a:r>
              <a:rPr sz="1800" spc="-50" dirty="0">
                <a:latin typeface="Trebuchet MS"/>
                <a:cs typeface="Trebuchet MS"/>
              </a:rPr>
              <a:t> </a:t>
            </a:r>
            <a:r>
              <a:rPr sz="1800" spc="-5" dirty="0">
                <a:latin typeface="Trebuchet MS"/>
                <a:cs typeface="Trebuchet MS"/>
              </a:rPr>
              <a:t>association</a:t>
            </a:r>
            <a:endParaRPr sz="1800">
              <a:latin typeface="Trebuchet MS"/>
              <a:cs typeface="Trebuchet MS"/>
            </a:endParaRPr>
          </a:p>
        </p:txBody>
      </p:sp>
      <p:sp>
        <p:nvSpPr>
          <p:cNvPr id="17" name="object 17"/>
          <p:cNvSpPr txBox="1"/>
          <p:nvPr/>
        </p:nvSpPr>
        <p:spPr>
          <a:xfrm>
            <a:off x="651511" y="1167129"/>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18" name="object 18"/>
          <p:cNvSpPr txBox="1"/>
          <p:nvPr/>
        </p:nvSpPr>
        <p:spPr>
          <a:xfrm>
            <a:off x="994409" y="1159512"/>
            <a:ext cx="8863331" cy="289823"/>
          </a:xfrm>
          <a:prstGeom prst="rect">
            <a:avLst/>
          </a:prstGeom>
        </p:spPr>
        <p:txBody>
          <a:bodyPr vert="horz" wrap="square" lIns="0" tIns="12700" rIns="0" bIns="0" rtlCol="0">
            <a:spAutoFit/>
          </a:bodyPr>
          <a:lstStyle/>
          <a:p>
            <a:pPr marL="12700">
              <a:lnSpc>
                <a:spcPct val="100000"/>
              </a:lnSpc>
              <a:spcBef>
                <a:spcPts val="100"/>
              </a:spcBef>
            </a:pPr>
            <a:r>
              <a:rPr sz="1800" spc="-5" dirty="0">
                <a:latin typeface="Trebuchet MS"/>
                <a:cs typeface="Trebuchet MS"/>
              </a:rPr>
              <a:t>It </a:t>
            </a:r>
            <a:r>
              <a:rPr sz="1800" dirty="0">
                <a:latin typeface="Trebuchet MS"/>
                <a:cs typeface="Trebuchet MS"/>
              </a:rPr>
              <a:t>is used </a:t>
            </a:r>
            <a:r>
              <a:rPr sz="1800" spc="-10" dirty="0">
                <a:latin typeface="Trebuchet MS"/>
                <a:cs typeface="Trebuchet MS"/>
              </a:rPr>
              <a:t>to </a:t>
            </a:r>
            <a:r>
              <a:rPr sz="1800" spc="-5" dirty="0">
                <a:latin typeface="Trebuchet MS"/>
                <a:cs typeface="Trebuchet MS"/>
              </a:rPr>
              <a:t>represent whole-part relationship. It </a:t>
            </a:r>
            <a:r>
              <a:rPr sz="1800" dirty="0">
                <a:latin typeface="Trebuchet MS"/>
                <a:cs typeface="Trebuchet MS"/>
              </a:rPr>
              <a:t>is </a:t>
            </a:r>
            <a:r>
              <a:rPr sz="1800" spc="-5" dirty="0">
                <a:latin typeface="Trebuchet MS"/>
                <a:cs typeface="Trebuchet MS"/>
              </a:rPr>
              <a:t>normally </a:t>
            </a:r>
            <a:r>
              <a:rPr sz="1800" dirty="0">
                <a:latin typeface="Trebuchet MS"/>
                <a:cs typeface="Trebuchet MS"/>
              </a:rPr>
              <a:t>posses </a:t>
            </a:r>
            <a:r>
              <a:rPr sz="1800" spc="-5" dirty="0">
                <a:solidFill>
                  <a:srgbClr val="FF0000"/>
                </a:solidFill>
                <a:latin typeface="Trebuchet MS"/>
                <a:cs typeface="Trebuchet MS"/>
              </a:rPr>
              <a:t>has-a</a:t>
            </a:r>
            <a:r>
              <a:rPr sz="1800" spc="50" dirty="0">
                <a:latin typeface="Trebuchet MS"/>
                <a:cs typeface="Trebuchet MS"/>
              </a:rPr>
              <a:t> </a:t>
            </a:r>
            <a:r>
              <a:rPr sz="1800" spc="-5" dirty="0">
                <a:solidFill>
                  <a:srgbClr val="FF0000"/>
                </a:solidFill>
                <a:latin typeface="Trebuchet MS"/>
                <a:cs typeface="Trebuchet MS"/>
              </a:rPr>
              <a:t>relationship</a:t>
            </a:r>
            <a:endParaRPr sz="1800" dirty="0">
              <a:solidFill>
                <a:srgbClr val="FF0000"/>
              </a:solidFill>
              <a:latin typeface="Trebuchet MS"/>
              <a:cs typeface="Trebuchet MS"/>
            </a:endParaRPr>
          </a:p>
        </p:txBody>
      </p:sp>
      <p:sp>
        <p:nvSpPr>
          <p:cNvPr id="19" name="object 19"/>
          <p:cNvSpPr txBox="1"/>
          <p:nvPr/>
        </p:nvSpPr>
        <p:spPr>
          <a:xfrm>
            <a:off x="651511" y="1705610"/>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20" name="object 20"/>
          <p:cNvSpPr txBox="1"/>
          <p:nvPr/>
        </p:nvSpPr>
        <p:spPr>
          <a:xfrm>
            <a:off x="994412" y="1696720"/>
            <a:ext cx="8498205" cy="289823"/>
          </a:xfrm>
          <a:prstGeom prst="rect">
            <a:avLst/>
          </a:prstGeom>
        </p:spPr>
        <p:txBody>
          <a:bodyPr vert="horz" wrap="square" lIns="0" tIns="12700" rIns="0" bIns="0" rtlCol="0">
            <a:spAutoFit/>
          </a:bodyPr>
          <a:lstStyle/>
          <a:p>
            <a:pPr marL="12700">
              <a:lnSpc>
                <a:spcPct val="100000"/>
              </a:lnSpc>
              <a:spcBef>
                <a:spcPts val="100"/>
              </a:spcBef>
            </a:pPr>
            <a:r>
              <a:rPr sz="1800" spc="-5" dirty="0">
                <a:latin typeface="Trebuchet MS"/>
                <a:cs typeface="Trebuchet MS"/>
              </a:rPr>
              <a:t>If two objects are tightly </a:t>
            </a:r>
            <a:r>
              <a:rPr sz="1800" dirty="0">
                <a:latin typeface="Trebuchet MS"/>
                <a:cs typeface="Trebuchet MS"/>
              </a:rPr>
              <a:t>bound by a </a:t>
            </a:r>
            <a:r>
              <a:rPr sz="1800" spc="-5" dirty="0">
                <a:latin typeface="Trebuchet MS"/>
                <a:cs typeface="Trebuchet MS"/>
              </a:rPr>
              <a:t>part-whole relationship, it </a:t>
            </a:r>
            <a:r>
              <a:rPr sz="1800" dirty="0">
                <a:latin typeface="Trebuchet MS"/>
                <a:cs typeface="Trebuchet MS"/>
              </a:rPr>
              <a:t>is an</a:t>
            </a:r>
            <a:r>
              <a:rPr sz="1800" spc="90" dirty="0">
                <a:latin typeface="Trebuchet MS"/>
                <a:cs typeface="Trebuchet MS"/>
              </a:rPr>
              <a:t> </a:t>
            </a:r>
            <a:r>
              <a:rPr sz="1800" b="1" spc="-5" dirty="0">
                <a:latin typeface="Trebuchet MS"/>
                <a:cs typeface="Trebuchet MS"/>
              </a:rPr>
              <a:t>aggregation</a:t>
            </a:r>
            <a:r>
              <a:rPr sz="1800" spc="-5" dirty="0">
                <a:latin typeface="Trebuchet MS"/>
                <a:cs typeface="Trebuchet MS"/>
              </a:rPr>
              <a:t>.</a:t>
            </a:r>
            <a:endParaRPr sz="1800" dirty="0">
              <a:latin typeface="Trebuchet MS"/>
              <a:cs typeface="Trebuchet MS"/>
            </a:endParaRPr>
          </a:p>
        </p:txBody>
      </p:sp>
      <p:sp>
        <p:nvSpPr>
          <p:cNvPr id="21" name="object 21"/>
          <p:cNvSpPr txBox="1"/>
          <p:nvPr/>
        </p:nvSpPr>
        <p:spPr>
          <a:xfrm>
            <a:off x="651511" y="2244090"/>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22" name="object 22"/>
          <p:cNvSpPr txBox="1"/>
          <p:nvPr/>
        </p:nvSpPr>
        <p:spPr>
          <a:xfrm>
            <a:off x="651511" y="3056890"/>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23" name="object 23"/>
          <p:cNvSpPr txBox="1"/>
          <p:nvPr/>
        </p:nvSpPr>
        <p:spPr>
          <a:xfrm>
            <a:off x="994413" y="2098044"/>
            <a:ext cx="9805035" cy="1249060"/>
          </a:xfrm>
          <a:prstGeom prst="rect">
            <a:avLst/>
          </a:prstGeom>
        </p:spPr>
        <p:txBody>
          <a:bodyPr vert="horz" wrap="square" lIns="0" tIns="12700" rIns="0" bIns="0" rtlCol="0">
            <a:spAutoFit/>
          </a:bodyPr>
          <a:lstStyle/>
          <a:p>
            <a:pPr marL="12700" marR="5080">
              <a:lnSpc>
                <a:spcPct val="150000"/>
              </a:lnSpc>
              <a:spcBef>
                <a:spcPts val="100"/>
              </a:spcBef>
            </a:pPr>
            <a:r>
              <a:rPr sz="1800" spc="-5" dirty="0">
                <a:latin typeface="Trebuchet MS"/>
                <a:cs typeface="Trebuchet MS"/>
              </a:rPr>
              <a:t>If </a:t>
            </a:r>
            <a:r>
              <a:rPr sz="1800" dirty="0">
                <a:latin typeface="Trebuchet MS"/>
                <a:cs typeface="Trebuchet MS"/>
              </a:rPr>
              <a:t>two </a:t>
            </a:r>
            <a:r>
              <a:rPr sz="1800" spc="-5" dirty="0">
                <a:latin typeface="Trebuchet MS"/>
                <a:cs typeface="Trebuchet MS"/>
              </a:rPr>
              <a:t>objects are usually considered </a:t>
            </a:r>
            <a:r>
              <a:rPr sz="1800" dirty="0">
                <a:latin typeface="Trebuchet MS"/>
                <a:cs typeface="Trebuchet MS"/>
              </a:rPr>
              <a:t>as </a:t>
            </a:r>
            <a:r>
              <a:rPr sz="1800" spc="-5" dirty="0">
                <a:latin typeface="Trebuchet MS"/>
                <a:cs typeface="Trebuchet MS"/>
              </a:rPr>
              <a:t>independent, even though they </a:t>
            </a:r>
            <a:r>
              <a:rPr sz="1800" dirty="0">
                <a:latin typeface="Trebuchet MS"/>
                <a:cs typeface="Trebuchet MS"/>
              </a:rPr>
              <a:t>may </a:t>
            </a:r>
            <a:r>
              <a:rPr sz="1800" spc="-5" dirty="0">
                <a:latin typeface="Trebuchet MS"/>
                <a:cs typeface="Trebuchet MS"/>
              </a:rPr>
              <a:t>often </a:t>
            </a:r>
            <a:r>
              <a:rPr sz="1800" dirty="0">
                <a:latin typeface="Trebuchet MS"/>
                <a:cs typeface="Trebuchet MS"/>
              </a:rPr>
              <a:t>be linked, </a:t>
            </a:r>
            <a:r>
              <a:rPr sz="1800" spc="-5" dirty="0">
                <a:latin typeface="Trebuchet MS"/>
                <a:cs typeface="Trebuchet MS"/>
              </a:rPr>
              <a:t>it  is an</a:t>
            </a:r>
            <a:r>
              <a:rPr sz="1800" spc="10" dirty="0">
                <a:latin typeface="Trebuchet MS"/>
                <a:cs typeface="Trebuchet MS"/>
              </a:rPr>
              <a:t> </a:t>
            </a:r>
            <a:r>
              <a:rPr sz="1800" b="1" spc="-5" dirty="0">
                <a:latin typeface="Trebuchet MS"/>
                <a:cs typeface="Trebuchet MS"/>
              </a:rPr>
              <a:t>association.</a:t>
            </a:r>
            <a:endParaRPr sz="1800" dirty="0">
              <a:latin typeface="Trebuchet MS"/>
              <a:cs typeface="Trebuchet MS"/>
            </a:endParaRPr>
          </a:p>
          <a:p>
            <a:pPr marL="81280">
              <a:lnSpc>
                <a:spcPct val="100000"/>
              </a:lnSpc>
              <a:spcBef>
                <a:spcPts val="1000"/>
              </a:spcBef>
            </a:pPr>
            <a:r>
              <a:rPr sz="1800" spc="-5" dirty="0">
                <a:latin typeface="Trebuchet MS"/>
                <a:cs typeface="Trebuchet MS"/>
              </a:rPr>
              <a:t>Aggregation </a:t>
            </a:r>
            <a:r>
              <a:rPr sz="1800" dirty="0">
                <a:latin typeface="Trebuchet MS"/>
                <a:cs typeface="Trebuchet MS"/>
              </a:rPr>
              <a:t>is </a:t>
            </a:r>
            <a:r>
              <a:rPr sz="1800" spc="-5" dirty="0">
                <a:latin typeface="Trebuchet MS"/>
                <a:cs typeface="Trebuchet MS"/>
              </a:rPr>
              <a:t>drawn like association, except </a:t>
            </a:r>
            <a:r>
              <a:rPr sz="1800" dirty="0">
                <a:latin typeface="Trebuchet MS"/>
                <a:cs typeface="Trebuchet MS"/>
              </a:rPr>
              <a:t>a </a:t>
            </a:r>
            <a:r>
              <a:rPr sz="1800" spc="-5" dirty="0">
                <a:latin typeface="Trebuchet MS"/>
                <a:cs typeface="Trebuchet MS"/>
              </a:rPr>
              <a:t>small </a:t>
            </a:r>
            <a:r>
              <a:rPr sz="1800" dirty="0">
                <a:latin typeface="Trebuchet MS"/>
                <a:cs typeface="Trebuchet MS"/>
              </a:rPr>
              <a:t>diamond </a:t>
            </a:r>
            <a:r>
              <a:rPr sz="1800" spc="-5" dirty="0">
                <a:latin typeface="Trebuchet MS"/>
                <a:cs typeface="Trebuchet MS"/>
              </a:rPr>
              <a:t>indicates the assembly</a:t>
            </a:r>
            <a:r>
              <a:rPr sz="1800" spc="40" dirty="0">
                <a:latin typeface="Trebuchet MS"/>
                <a:cs typeface="Trebuchet MS"/>
              </a:rPr>
              <a:t> </a:t>
            </a:r>
            <a:r>
              <a:rPr sz="1800" spc="-5" dirty="0">
                <a:latin typeface="Trebuchet MS"/>
                <a:cs typeface="Trebuchet MS"/>
              </a:rPr>
              <a:t>end.</a:t>
            </a:r>
            <a:endParaRPr sz="1800" dirty="0">
              <a:latin typeface="Trebuchet MS"/>
              <a:cs typeface="Trebuchet MS"/>
            </a:endParaRPr>
          </a:p>
        </p:txBody>
      </p:sp>
      <p:grpSp>
        <p:nvGrpSpPr>
          <p:cNvPr id="24" name="object 24"/>
          <p:cNvGrpSpPr/>
          <p:nvPr/>
        </p:nvGrpSpPr>
        <p:grpSpPr>
          <a:xfrm>
            <a:off x="2143128" y="3338834"/>
            <a:ext cx="6410325" cy="1499235"/>
            <a:chOff x="2143125" y="3338829"/>
            <a:chExt cx="6410325" cy="1499235"/>
          </a:xfrm>
        </p:grpSpPr>
        <p:sp>
          <p:nvSpPr>
            <p:cNvPr id="25" name="object 25"/>
            <p:cNvSpPr/>
            <p:nvPr/>
          </p:nvSpPr>
          <p:spPr>
            <a:xfrm>
              <a:off x="4947919" y="3961129"/>
              <a:ext cx="1423670" cy="0"/>
            </a:xfrm>
            <a:custGeom>
              <a:avLst/>
              <a:gdLst/>
              <a:ahLst/>
              <a:cxnLst/>
              <a:rect l="l" t="t" r="r" b="b"/>
              <a:pathLst>
                <a:path w="1423670">
                  <a:moveTo>
                    <a:pt x="0" y="0"/>
                  </a:moveTo>
                  <a:lnTo>
                    <a:pt x="1423669" y="0"/>
                  </a:lnTo>
                </a:path>
              </a:pathLst>
            </a:custGeom>
            <a:ln w="12579">
              <a:solidFill>
                <a:srgbClr val="000000"/>
              </a:solidFill>
            </a:ln>
          </p:spPr>
          <p:txBody>
            <a:bodyPr wrap="square" lIns="0" tIns="0" rIns="0" bIns="0" rtlCol="0"/>
            <a:lstStyle/>
            <a:p>
              <a:endParaRPr/>
            </a:p>
          </p:txBody>
        </p:sp>
        <p:sp>
          <p:nvSpPr>
            <p:cNvPr id="26" name="object 26"/>
            <p:cNvSpPr/>
            <p:nvPr/>
          </p:nvSpPr>
          <p:spPr>
            <a:xfrm>
              <a:off x="4009389" y="3741419"/>
              <a:ext cx="927100" cy="436880"/>
            </a:xfrm>
            <a:custGeom>
              <a:avLst/>
              <a:gdLst/>
              <a:ahLst/>
              <a:cxnLst/>
              <a:rect l="l" t="t" r="r" b="b"/>
              <a:pathLst>
                <a:path w="927100" h="436879">
                  <a:moveTo>
                    <a:pt x="463550" y="436879"/>
                  </a:moveTo>
                  <a:lnTo>
                    <a:pt x="0" y="218439"/>
                  </a:lnTo>
                  <a:lnTo>
                    <a:pt x="463550" y="0"/>
                  </a:lnTo>
                  <a:lnTo>
                    <a:pt x="927100" y="218439"/>
                  </a:lnTo>
                  <a:lnTo>
                    <a:pt x="463550" y="436879"/>
                  </a:lnTo>
                  <a:close/>
                </a:path>
                <a:path w="927100" h="436879">
                  <a:moveTo>
                    <a:pt x="927100" y="436879"/>
                  </a:moveTo>
                  <a:lnTo>
                    <a:pt x="927100" y="436879"/>
                  </a:lnTo>
                </a:path>
                <a:path w="927100" h="436879">
                  <a:moveTo>
                    <a:pt x="0" y="0"/>
                  </a:moveTo>
                  <a:lnTo>
                    <a:pt x="0" y="0"/>
                  </a:lnTo>
                </a:path>
              </a:pathLst>
            </a:custGeom>
            <a:ln w="19048">
              <a:solidFill>
                <a:srgbClr val="000000"/>
              </a:solidFill>
            </a:ln>
          </p:spPr>
          <p:txBody>
            <a:bodyPr wrap="square" lIns="0" tIns="0" rIns="0" bIns="0" rtlCol="0"/>
            <a:lstStyle/>
            <a:p>
              <a:endParaRPr/>
            </a:p>
          </p:txBody>
        </p:sp>
        <p:sp>
          <p:nvSpPr>
            <p:cNvPr id="27" name="object 27"/>
            <p:cNvSpPr/>
            <p:nvPr/>
          </p:nvSpPr>
          <p:spPr>
            <a:xfrm>
              <a:off x="2152649" y="3366769"/>
              <a:ext cx="1856739" cy="1461770"/>
            </a:xfrm>
            <a:custGeom>
              <a:avLst/>
              <a:gdLst/>
              <a:ahLst/>
              <a:cxnLst/>
              <a:rect l="l" t="t" r="r" b="b"/>
              <a:pathLst>
                <a:path w="1856739" h="1461770">
                  <a:moveTo>
                    <a:pt x="928369" y="1461769"/>
                  </a:moveTo>
                  <a:lnTo>
                    <a:pt x="0" y="1461769"/>
                  </a:lnTo>
                  <a:lnTo>
                    <a:pt x="0" y="0"/>
                  </a:lnTo>
                  <a:lnTo>
                    <a:pt x="1856739" y="0"/>
                  </a:lnTo>
                  <a:lnTo>
                    <a:pt x="1856739" y="1461769"/>
                  </a:lnTo>
                  <a:lnTo>
                    <a:pt x="928369" y="1461769"/>
                  </a:lnTo>
                  <a:close/>
                </a:path>
              </a:pathLst>
            </a:custGeom>
            <a:ln w="19048">
              <a:solidFill>
                <a:srgbClr val="678D18"/>
              </a:solidFill>
            </a:ln>
          </p:spPr>
          <p:txBody>
            <a:bodyPr wrap="square" lIns="0" tIns="0" rIns="0" bIns="0" rtlCol="0"/>
            <a:lstStyle/>
            <a:p>
              <a:endParaRPr/>
            </a:p>
          </p:txBody>
        </p:sp>
        <p:sp>
          <p:nvSpPr>
            <p:cNvPr id="28" name="object 28"/>
            <p:cNvSpPr/>
            <p:nvPr/>
          </p:nvSpPr>
          <p:spPr>
            <a:xfrm>
              <a:off x="6371589" y="3338829"/>
              <a:ext cx="2181860" cy="1477010"/>
            </a:xfrm>
            <a:custGeom>
              <a:avLst/>
              <a:gdLst/>
              <a:ahLst/>
              <a:cxnLst/>
              <a:rect l="l" t="t" r="r" b="b"/>
              <a:pathLst>
                <a:path w="2181859" h="1477010">
                  <a:moveTo>
                    <a:pt x="2181860" y="0"/>
                  </a:moveTo>
                  <a:lnTo>
                    <a:pt x="0" y="0"/>
                  </a:lnTo>
                  <a:lnTo>
                    <a:pt x="0" y="1477010"/>
                  </a:lnTo>
                  <a:lnTo>
                    <a:pt x="2181860" y="1477010"/>
                  </a:lnTo>
                  <a:close/>
                </a:path>
              </a:pathLst>
            </a:custGeom>
            <a:solidFill>
              <a:srgbClr val="FFFFFF"/>
            </a:solidFill>
          </p:spPr>
          <p:txBody>
            <a:bodyPr wrap="square" lIns="0" tIns="0" rIns="0" bIns="0" rtlCol="0"/>
            <a:lstStyle/>
            <a:p>
              <a:endParaRPr/>
            </a:p>
          </p:txBody>
        </p:sp>
        <p:sp>
          <p:nvSpPr>
            <p:cNvPr id="29" name="object 29"/>
            <p:cNvSpPr/>
            <p:nvPr/>
          </p:nvSpPr>
          <p:spPr>
            <a:xfrm>
              <a:off x="2152649" y="3870959"/>
              <a:ext cx="6370320" cy="2540"/>
            </a:xfrm>
            <a:custGeom>
              <a:avLst/>
              <a:gdLst/>
              <a:ahLst/>
              <a:cxnLst/>
              <a:rect l="l" t="t" r="r" b="b"/>
              <a:pathLst>
                <a:path w="6370320" h="2539">
                  <a:moveTo>
                    <a:pt x="0" y="2539"/>
                  </a:moveTo>
                  <a:lnTo>
                    <a:pt x="1858010" y="2539"/>
                  </a:lnTo>
                </a:path>
                <a:path w="6370320" h="2539">
                  <a:moveTo>
                    <a:pt x="4249420" y="0"/>
                  </a:moveTo>
                  <a:lnTo>
                    <a:pt x="6370320" y="2539"/>
                  </a:lnTo>
                </a:path>
              </a:pathLst>
            </a:custGeom>
            <a:ln w="12579">
              <a:solidFill>
                <a:srgbClr val="8FC125"/>
              </a:solidFill>
            </a:ln>
          </p:spPr>
          <p:txBody>
            <a:bodyPr wrap="square" lIns="0" tIns="0" rIns="0" bIns="0" rtlCol="0"/>
            <a:lstStyle/>
            <a:p>
              <a:endParaRPr/>
            </a:p>
          </p:txBody>
        </p:sp>
      </p:grpSp>
      <p:sp>
        <p:nvSpPr>
          <p:cNvPr id="30" name="object 30"/>
          <p:cNvSpPr txBox="1"/>
          <p:nvPr/>
        </p:nvSpPr>
        <p:spPr>
          <a:xfrm>
            <a:off x="2162180" y="3479800"/>
            <a:ext cx="1837689" cy="299720"/>
          </a:xfrm>
          <a:prstGeom prst="rect">
            <a:avLst/>
          </a:prstGeom>
        </p:spPr>
        <p:txBody>
          <a:bodyPr vert="horz" wrap="square" lIns="0" tIns="12700" rIns="0" bIns="0" rtlCol="0">
            <a:spAutoFit/>
          </a:bodyPr>
          <a:lstStyle/>
          <a:p>
            <a:pPr marR="151130" algn="ctr">
              <a:lnSpc>
                <a:spcPct val="100000"/>
              </a:lnSpc>
              <a:spcBef>
                <a:spcPts val="100"/>
              </a:spcBef>
            </a:pPr>
            <a:r>
              <a:rPr sz="1800" spc="-5" dirty="0">
                <a:latin typeface="Verdana"/>
                <a:cs typeface="Verdana"/>
              </a:rPr>
              <a:t>Car</a:t>
            </a:r>
            <a:endParaRPr sz="1800">
              <a:latin typeface="Verdana"/>
              <a:cs typeface="Verdana"/>
            </a:endParaRPr>
          </a:p>
        </p:txBody>
      </p:sp>
      <p:sp>
        <p:nvSpPr>
          <p:cNvPr id="31" name="object 31"/>
          <p:cNvSpPr txBox="1"/>
          <p:nvPr/>
        </p:nvSpPr>
        <p:spPr>
          <a:xfrm>
            <a:off x="6371591" y="3338829"/>
            <a:ext cx="2181860" cy="397545"/>
          </a:xfrm>
          <a:prstGeom prst="rect">
            <a:avLst/>
          </a:prstGeom>
          <a:ln w="19048">
            <a:solidFill>
              <a:srgbClr val="678D18"/>
            </a:solidFill>
          </a:ln>
        </p:spPr>
        <p:txBody>
          <a:bodyPr vert="horz" wrap="square" lIns="0" tIns="119380" rIns="0" bIns="0" rtlCol="0">
            <a:spAutoFit/>
          </a:bodyPr>
          <a:lstStyle/>
          <a:p>
            <a:pPr marL="482600">
              <a:lnSpc>
                <a:spcPct val="100000"/>
              </a:lnSpc>
              <a:spcBef>
                <a:spcPts val="940"/>
              </a:spcBef>
            </a:pPr>
            <a:r>
              <a:rPr sz="1800" dirty="0">
                <a:latin typeface="Verdana"/>
                <a:cs typeface="Verdana"/>
              </a:rPr>
              <a:t>DVD</a:t>
            </a:r>
            <a:r>
              <a:rPr sz="1800" spc="-10" dirty="0">
                <a:latin typeface="Verdana"/>
                <a:cs typeface="Verdana"/>
              </a:rPr>
              <a:t> </a:t>
            </a:r>
            <a:r>
              <a:rPr sz="1800" spc="-5" dirty="0">
                <a:latin typeface="Verdana"/>
                <a:cs typeface="Verdana"/>
              </a:rPr>
              <a:t>Player</a:t>
            </a:r>
            <a:endParaRPr sz="1800">
              <a:latin typeface="Verdana"/>
              <a:cs typeface="Verdana"/>
            </a:endParaRPr>
          </a:p>
        </p:txBody>
      </p:sp>
      <p:sp>
        <p:nvSpPr>
          <p:cNvPr id="32" name="object 32"/>
          <p:cNvSpPr txBox="1"/>
          <p:nvPr/>
        </p:nvSpPr>
        <p:spPr>
          <a:xfrm>
            <a:off x="459743" y="5090159"/>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33" name="object 33"/>
          <p:cNvSpPr txBox="1"/>
          <p:nvPr/>
        </p:nvSpPr>
        <p:spPr>
          <a:xfrm>
            <a:off x="802641" y="4944109"/>
            <a:ext cx="9622155" cy="848360"/>
          </a:xfrm>
          <a:prstGeom prst="rect">
            <a:avLst/>
          </a:prstGeom>
        </p:spPr>
        <p:txBody>
          <a:bodyPr vert="horz" wrap="square" lIns="0" tIns="12700" rIns="0" bIns="0" rtlCol="0">
            <a:spAutoFit/>
          </a:bodyPr>
          <a:lstStyle/>
          <a:p>
            <a:pPr marL="12700" marR="5080">
              <a:lnSpc>
                <a:spcPct val="150000"/>
              </a:lnSpc>
              <a:spcBef>
                <a:spcPts val="100"/>
              </a:spcBef>
              <a:tabLst>
                <a:tab pos="737870" algn="l"/>
                <a:tab pos="1306830" algn="l"/>
                <a:tab pos="2101850" algn="l"/>
                <a:tab pos="2627630" algn="l"/>
                <a:tab pos="3103245" algn="l"/>
                <a:tab pos="3591560" algn="l"/>
                <a:tab pos="4084954" algn="l"/>
                <a:tab pos="4622800" algn="l"/>
                <a:tab pos="5480685" algn="l"/>
                <a:tab pos="6059805" algn="l"/>
                <a:tab pos="6572250" algn="l"/>
                <a:tab pos="6979284" algn="l"/>
                <a:tab pos="8203565" algn="l"/>
                <a:tab pos="8597265" algn="l"/>
              </a:tabLst>
            </a:pPr>
            <a:r>
              <a:rPr sz="1800" spc="-10" dirty="0">
                <a:latin typeface="Trebuchet MS"/>
                <a:cs typeface="Trebuchet MS"/>
              </a:rPr>
              <a:t>H</a:t>
            </a:r>
            <a:r>
              <a:rPr sz="1800" spc="5" dirty="0">
                <a:latin typeface="Trebuchet MS"/>
                <a:cs typeface="Trebuchet MS"/>
              </a:rPr>
              <a:t>e</a:t>
            </a:r>
            <a:r>
              <a:rPr sz="1800" spc="-15" dirty="0">
                <a:latin typeface="Trebuchet MS"/>
                <a:cs typeface="Trebuchet MS"/>
              </a:rPr>
              <a:t>r</a:t>
            </a:r>
            <a:r>
              <a:rPr sz="1800" spc="5" dirty="0">
                <a:latin typeface="Trebuchet MS"/>
                <a:cs typeface="Trebuchet MS"/>
              </a:rPr>
              <a:t>e</a:t>
            </a:r>
            <a:r>
              <a:rPr sz="1800" dirty="0">
                <a:latin typeface="Trebuchet MS"/>
                <a:cs typeface="Trebuchet MS"/>
              </a:rPr>
              <a:t>,	</a:t>
            </a:r>
            <a:r>
              <a:rPr sz="1800" spc="-5" dirty="0">
                <a:latin typeface="Trebuchet MS"/>
                <a:cs typeface="Trebuchet MS"/>
              </a:rPr>
              <a:t>D</a:t>
            </a:r>
            <a:r>
              <a:rPr sz="1800" dirty="0">
                <a:latin typeface="Trebuchet MS"/>
                <a:cs typeface="Trebuchet MS"/>
              </a:rPr>
              <a:t>VD	</a:t>
            </a:r>
            <a:r>
              <a:rPr sz="1800" spc="5" dirty="0">
                <a:latin typeface="Trebuchet MS"/>
                <a:cs typeface="Trebuchet MS"/>
              </a:rPr>
              <a:t>p</a:t>
            </a:r>
            <a:r>
              <a:rPr sz="1800" spc="-15" dirty="0">
                <a:latin typeface="Trebuchet MS"/>
                <a:cs typeface="Trebuchet MS"/>
              </a:rPr>
              <a:t>l</a:t>
            </a:r>
            <a:r>
              <a:rPr sz="1800" dirty="0">
                <a:latin typeface="Trebuchet MS"/>
                <a:cs typeface="Trebuchet MS"/>
              </a:rPr>
              <a:t>a</a:t>
            </a:r>
            <a:r>
              <a:rPr sz="1800" spc="-5" dirty="0">
                <a:latin typeface="Trebuchet MS"/>
                <a:cs typeface="Trebuchet MS"/>
              </a:rPr>
              <a:t>ye</a:t>
            </a:r>
            <a:r>
              <a:rPr sz="1800" dirty="0">
                <a:latin typeface="Trebuchet MS"/>
                <a:cs typeface="Trebuchet MS"/>
              </a:rPr>
              <a:t>r	</a:t>
            </a:r>
            <a:r>
              <a:rPr sz="1800" spc="-10" dirty="0">
                <a:latin typeface="Trebuchet MS"/>
                <a:cs typeface="Trebuchet MS"/>
              </a:rPr>
              <a:t>a</a:t>
            </a:r>
            <a:r>
              <a:rPr sz="1800" dirty="0">
                <a:latin typeface="Trebuchet MS"/>
                <a:cs typeface="Trebuchet MS"/>
              </a:rPr>
              <a:t>nd	</a:t>
            </a:r>
            <a:r>
              <a:rPr sz="1800" spc="-5" dirty="0">
                <a:latin typeface="Trebuchet MS"/>
                <a:cs typeface="Trebuchet MS"/>
              </a:rPr>
              <a:t>c</a:t>
            </a:r>
            <a:r>
              <a:rPr sz="1800" dirty="0">
                <a:latin typeface="Trebuchet MS"/>
                <a:cs typeface="Trebuchet MS"/>
              </a:rPr>
              <a:t>ar	a</a:t>
            </a:r>
            <a:r>
              <a:rPr sz="1800" spc="-5" dirty="0">
                <a:latin typeface="Trebuchet MS"/>
                <a:cs typeface="Trebuchet MS"/>
              </a:rPr>
              <a:t>r</a:t>
            </a:r>
            <a:r>
              <a:rPr sz="1800" dirty="0">
                <a:latin typeface="Trebuchet MS"/>
                <a:cs typeface="Trebuchet MS"/>
              </a:rPr>
              <a:t>e	</a:t>
            </a:r>
            <a:r>
              <a:rPr sz="1800" spc="-5" dirty="0">
                <a:latin typeface="Trebuchet MS"/>
                <a:cs typeface="Trebuchet MS"/>
              </a:rPr>
              <a:t>th</a:t>
            </a:r>
            <a:r>
              <a:rPr sz="1800" dirty="0">
                <a:latin typeface="Trebuchet MS"/>
                <a:cs typeface="Trebuchet MS"/>
              </a:rPr>
              <a:t>e	</a:t>
            </a:r>
            <a:r>
              <a:rPr sz="1800" spc="-5" dirty="0">
                <a:latin typeface="Trebuchet MS"/>
                <a:cs typeface="Trebuchet MS"/>
              </a:rPr>
              <a:t>tw</a:t>
            </a:r>
            <a:r>
              <a:rPr sz="1800" dirty="0">
                <a:latin typeface="Trebuchet MS"/>
                <a:cs typeface="Trebuchet MS"/>
              </a:rPr>
              <a:t>o	</a:t>
            </a:r>
            <a:r>
              <a:rPr sz="1800" spc="-5" dirty="0">
                <a:latin typeface="Trebuchet MS"/>
                <a:cs typeface="Trebuchet MS"/>
              </a:rPr>
              <a:t>cl</a:t>
            </a:r>
            <a:r>
              <a:rPr sz="1800" dirty="0">
                <a:latin typeface="Trebuchet MS"/>
                <a:cs typeface="Trebuchet MS"/>
              </a:rPr>
              <a:t>ass</a:t>
            </a:r>
            <a:r>
              <a:rPr sz="1800" spc="5" dirty="0">
                <a:latin typeface="Trebuchet MS"/>
                <a:cs typeface="Trebuchet MS"/>
              </a:rPr>
              <a:t>e</a:t>
            </a:r>
            <a:r>
              <a:rPr sz="1800" dirty="0">
                <a:latin typeface="Trebuchet MS"/>
                <a:cs typeface="Trebuchet MS"/>
              </a:rPr>
              <a:t>s	</a:t>
            </a:r>
            <a:r>
              <a:rPr sz="1800" spc="-15" dirty="0">
                <a:latin typeface="Trebuchet MS"/>
                <a:cs typeface="Trebuchet MS"/>
              </a:rPr>
              <a:t>t</a:t>
            </a:r>
            <a:r>
              <a:rPr sz="1800" dirty="0">
                <a:latin typeface="Trebuchet MS"/>
                <a:cs typeface="Trebuchet MS"/>
              </a:rPr>
              <a:t>h</a:t>
            </a:r>
            <a:r>
              <a:rPr sz="1800" spc="-10" dirty="0">
                <a:latin typeface="Trebuchet MS"/>
                <a:cs typeface="Trebuchet MS"/>
              </a:rPr>
              <a:t>a</a:t>
            </a:r>
            <a:r>
              <a:rPr sz="1800" dirty="0">
                <a:latin typeface="Trebuchet MS"/>
                <a:cs typeface="Trebuchet MS"/>
              </a:rPr>
              <a:t>t	</a:t>
            </a:r>
            <a:r>
              <a:rPr sz="1800" spc="-5" dirty="0">
                <a:latin typeface="Trebuchet MS"/>
                <a:cs typeface="Trebuchet MS"/>
              </a:rPr>
              <a:t>c</a:t>
            </a:r>
            <a:r>
              <a:rPr sz="1800" dirty="0">
                <a:latin typeface="Trebuchet MS"/>
                <a:cs typeface="Trebuchet MS"/>
              </a:rPr>
              <a:t>an	</a:t>
            </a:r>
            <a:r>
              <a:rPr sz="1800" spc="-5" dirty="0">
                <a:latin typeface="Trebuchet MS"/>
                <a:cs typeface="Trebuchet MS"/>
              </a:rPr>
              <a:t>b</a:t>
            </a:r>
            <a:r>
              <a:rPr sz="1800" dirty="0">
                <a:latin typeface="Trebuchet MS"/>
                <a:cs typeface="Trebuchet MS"/>
              </a:rPr>
              <a:t>e	</a:t>
            </a:r>
            <a:r>
              <a:rPr sz="1800" spc="-10" dirty="0">
                <a:latin typeface="Trebuchet MS"/>
                <a:cs typeface="Trebuchet MS"/>
              </a:rPr>
              <a:t>a</a:t>
            </a:r>
            <a:r>
              <a:rPr sz="1800" spc="5" dirty="0">
                <a:latin typeface="Trebuchet MS"/>
                <a:cs typeface="Trebuchet MS"/>
              </a:rPr>
              <a:t>s</a:t>
            </a:r>
            <a:r>
              <a:rPr sz="1800" dirty="0">
                <a:latin typeface="Trebuchet MS"/>
                <a:cs typeface="Trebuchet MS"/>
              </a:rPr>
              <a:t>so</a:t>
            </a:r>
            <a:r>
              <a:rPr sz="1800" spc="-5" dirty="0">
                <a:latin typeface="Trebuchet MS"/>
                <a:cs typeface="Trebuchet MS"/>
              </a:rPr>
              <a:t>c</a:t>
            </a:r>
            <a:r>
              <a:rPr sz="1800" spc="5" dirty="0">
                <a:latin typeface="Trebuchet MS"/>
                <a:cs typeface="Trebuchet MS"/>
              </a:rPr>
              <a:t>i</a:t>
            </a:r>
            <a:r>
              <a:rPr sz="1800" spc="-10" dirty="0">
                <a:latin typeface="Trebuchet MS"/>
                <a:cs typeface="Trebuchet MS"/>
              </a:rPr>
              <a:t>a</a:t>
            </a:r>
            <a:r>
              <a:rPr sz="1800" spc="-5" dirty="0">
                <a:latin typeface="Trebuchet MS"/>
                <a:cs typeface="Trebuchet MS"/>
              </a:rPr>
              <a:t>te</a:t>
            </a:r>
            <a:r>
              <a:rPr sz="1800" dirty="0">
                <a:latin typeface="Trebuchet MS"/>
                <a:cs typeface="Trebuchet MS"/>
              </a:rPr>
              <a:t>d	</a:t>
            </a:r>
            <a:r>
              <a:rPr sz="1800" spc="5" dirty="0">
                <a:latin typeface="Trebuchet MS"/>
                <a:cs typeface="Trebuchet MS"/>
              </a:rPr>
              <a:t>b</a:t>
            </a:r>
            <a:r>
              <a:rPr sz="1800" dirty="0">
                <a:latin typeface="Trebuchet MS"/>
                <a:cs typeface="Trebuchet MS"/>
              </a:rPr>
              <a:t>y	a</a:t>
            </a:r>
            <a:r>
              <a:rPr sz="1800" spc="-5" dirty="0">
                <a:latin typeface="Trebuchet MS"/>
                <a:cs typeface="Trebuchet MS"/>
              </a:rPr>
              <a:t>ggreg</a:t>
            </a:r>
            <a:r>
              <a:rPr sz="1800" dirty="0">
                <a:latin typeface="Trebuchet MS"/>
                <a:cs typeface="Trebuchet MS"/>
              </a:rPr>
              <a:t>a</a:t>
            </a:r>
            <a:r>
              <a:rPr sz="1800" spc="-5" dirty="0">
                <a:latin typeface="Trebuchet MS"/>
                <a:cs typeface="Trebuchet MS"/>
              </a:rPr>
              <a:t>t</a:t>
            </a:r>
            <a:r>
              <a:rPr sz="1800" dirty="0">
                <a:latin typeface="Trebuchet MS"/>
                <a:cs typeface="Trebuchet MS"/>
              </a:rPr>
              <a:t>e  </a:t>
            </a:r>
            <a:r>
              <a:rPr sz="1800" spc="-5" dirty="0">
                <a:latin typeface="Trebuchet MS"/>
                <a:cs typeface="Trebuchet MS"/>
              </a:rPr>
              <a:t>relationship.</a:t>
            </a:r>
            <a:endParaRPr sz="1800">
              <a:latin typeface="Trebuchet MS"/>
              <a:cs typeface="Trebuchet MS"/>
            </a:endParaRPr>
          </a:p>
        </p:txBody>
      </p:sp>
      <p:sp>
        <p:nvSpPr>
          <p:cNvPr id="34" name="object 34"/>
          <p:cNvSpPr txBox="1"/>
          <p:nvPr/>
        </p:nvSpPr>
        <p:spPr>
          <a:xfrm>
            <a:off x="459743" y="6040120"/>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35" name="object 35"/>
          <p:cNvSpPr txBox="1"/>
          <p:nvPr/>
        </p:nvSpPr>
        <p:spPr>
          <a:xfrm>
            <a:off x="802640" y="6031232"/>
            <a:ext cx="8493125" cy="289823"/>
          </a:xfrm>
          <a:prstGeom prst="rect">
            <a:avLst/>
          </a:prstGeom>
        </p:spPr>
        <p:txBody>
          <a:bodyPr vert="horz" wrap="square" lIns="0" tIns="12700" rIns="0" bIns="0" rtlCol="0">
            <a:spAutoFit/>
          </a:bodyPr>
          <a:lstStyle/>
          <a:p>
            <a:pPr marL="12700">
              <a:lnSpc>
                <a:spcPct val="100000"/>
              </a:lnSpc>
              <a:spcBef>
                <a:spcPts val="100"/>
              </a:spcBef>
            </a:pPr>
            <a:r>
              <a:rPr sz="1800" spc="-5" dirty="0">
                <a:latin typeface="Trebuchet MS"/>
                <a:cs typeface="Trebuchet MS"/>
              </a:rPr>
              <a:t>Here, Car can exists without DVD player </a:t>
            </a:r>
            <a:r>
              <a:rPr sz="1800" dirty="0">
                <a:latin typeface="Trebuchet MS"/>
                <a:cs typeface="Trebuchet MS"/>
              </a:rPr>
              <a:t>and </a:t>
            </a:r>
            <a:r>
              <a:rPr sz="1800" spc="-5" dirty="0">
                <a:latin typeface="Trebuchet MS"/>
                <a:cs typeface="Trebuchet MS"/>
              </a:rPr>
              <a:t>DVD player can </a:t>
            </a:r>
            <a:r>
              <a:rPr sz="1800" dirty="0">
                <a:latin typeface="Trebuchet MS"/>
                <a:cs typeface="Trebuchet MS"/>
              </a:rPr>
              <a:t>be </a:t>
            </a:r>
            <a:r>
              <a:rPr sz="1800" spc="-5" dirty="0">
                <a:latin typeface="Trebuchet MS"/>
                <a:cs typeface="Trebuchet MS"/>
              </a:rPr>
              <a:t>exists without</a:t>
            </a:r>
            <a:r>
              <a:rPr sz="1800" spc="15" dirty="0">
                <a:latin typeface="Trebuchet MS"/>
                <a:cs typeface="Trebuchet MS"/>
              </a:rPr>
              <a:t> </a:t>
            </a:r>
            <a:r>
              <a:rPr sz="1800" spc="-5" dirty="0">
                <a:latin typeface="Trebuchet MS"/>
                <a:cs typeface="Trebuchet MS"/>
              </a:rPr>
              <a:t>car.</a:t>
            </a:r>
            <a:endParaRPr sz="1800">
              <a:latin typeface="Trebuchet MS"/>
              <a:cs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4556" y="337820"/>
            <a:ext cx="2460625" cy="566822"/>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8FC125"/>
                </a:solidFill>
                <a:latin typeface="Trebuchet MS"/>
                <a:cs typeface="Trebuchet MS"/>
              </a:rPr>
              <a:t>Aggregation</a:t>
            </a:r>
            <a:endParaRPr sz="3600">
              <a:latin typeface="Trebuchet MS"/>
              <a:cs typeface="Trebuchet MS"/>
            </a:endParaRPr>
          </a:p>
        </p:txBody>
      </p:sp>
      <p:sp>
        <p:nvSpPr>
          <p:cNvPr id="4" name="object 4"/>
          <p:cNvSpPr/>
          <p:nvPr/>
        </p:nvSpPr>
        <p:spPr>
          <a:xfrm>
            <a:off x="2819399" y="2574289"/>
            <a:ext cx="6419851" cy="2073911"/>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12"/>
          </p:nvPr>
        </p:nvSpPr>
        <p:spPr>
          <a:xfrm>
            <a:off x="8742685" y="6026964"/>
            <a:ext cx="479425" cy="382797"/>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0000"/>
                </a:solidFill>
              </a:rPr>
              <a:t>UML</a:t>
            </a:r>
            <a:r>
              <a:rPr spc="-50" dirty="0">
                <a:solidFill>
                  <a:srgbClr val="000000"/>
                </a:solidFill>
              </a:rPr>
              <a:t> </a:t>
            </a:r>
            <a:fld id="{81D60167-4931-47E6-BA6A-407CBD079E47}" type="slidenum">
              <a:rPr dirty="0">
                <a:solidFill>
                  <a:srgbClr val="000000"/>
                </a:solidFill>
              </a:rPr>
              <a:t>24</a:t>
            </a:fld>
            <a:endParaRPr dirty="0">
              <a:solidFill>
                <a:srgbClr val="000000"/>
              </a:solidFill>
            </a:endParaRPr>
          </a:p>
        </p:txBody>
      </p:sp>
      <p:sp>
        <p:nvSpPr>
          <p:cNvPr id="6" name="TextBox 5"/>
          <p:cNvSpPr txBox="1"/>
          <p:nvPr/>
        </p:nvSpPr>
        <p:spPr>
          <a:xfrm>
            <a:off x="845822" y="5410200"/>
            <a:ext cx="9441180" cy="923330"/>
          </a:xfrm>
          <a:prstGeom prst="rect">
            <a:avLst/>
          </a:prstGeom>
          <a:noFill/>
        </p:spPr>
        <p:txBody>
          <a:bodyPr wrap="square" rtlCol="0">
            <a:spAutoFit/>
          </a:bodyPr>
          <a:lstStyle/>
          <a:p>
            <a:r>
              <a:rPr lang="en-IN" dirty="0" smtClean="0"/>
              <a:t>Important properties: Transitivity and asymmetric</a:t>
            </a:r>
          </a:p>
          <a:p>
            <a:r>
              <a:rPr lang="en-IN" dirty="0" smtClean="0"/>
              <a:t>Transitivity means if A is a part of B and B is part of C, then A is a part of C.</a:t>
            </a:r>
          </a:p>
          <a:p>
            <a:r>
              <a:rPr lang="en-IN" dirty="0" smtClean="0"/>
              <a:t>Asymmetric if A is part of B then B is not part of A.</a:t>
            </a:r>
            <a:endParaRPr lang="en-IN" dirty="0"/>
          </a:p>
        </p:txBody>
      </p:sp>
      <p:sp>
        <p:nvSpPr>
          <p:cNvPr id="7" name="Rectangle 6"/>
          <p:cNvSpPr/>
          <p:nvPr/>
        </p:nvSpPr>
        <p:spPr>
          <a:xfrm>
            <a:off x="837468" y="914745"/>
            <a:ext cx="9220932" cy="1477328"/>
          </a:xfrm>
          <a:prstGeom prst="rect">
            <a:avLst/>
          </a:prstGeom>
        </p:spPr>
        <p:txBody>
          <a:bodyPr wrap="square">
            <a:spAutoFit/>
          </a:bodyPr>
          <a:lstStyle/>
          <a:p>
            <a:r>
              <a:rPr lang="en-US" dirty="0" err="1"/>
              <a:t>LawnMower</a:t>
            </a:r>
            <a:r>
              <a:rPr lang="en-US" dirty="0"/>
              <a:t> consists of a Blade, an Engine, many Wheels, and a Deck. </a:t>
            </a:r>
            <a:r>
              <a:rPr lang="en-US" dirty="0" err="1"/>
              <a:t>LawnMower</a:t>
            </a:r>
            <a:r>
              <a:rPr lang="en-US" dirty="0"/>
              <a:t> is the assembly and the other parts are constituents. </a:t>
            </a:r>
            <a:r>
              <a:rPr lang="en-US" dirty="0" err="1"/>
              <a:t>LawnMower</a:t>
            </a:r>
            <a:r>
              <a:rPr lang="en-US" dirty="0"/>
              <a:t> to Blade is one aggregation, </a:t>
            </a:r>
            <a:r>
              <a:rPr lang="en-US" dirty="0" err="1"/>
              <a:t>LawnMower</a:t>
            </a:r>
            <a:r>
              <a:rPr lang="en-US" dirty="0"/>
              <a:t> to Engine is another aggregation, and so on. Each individual pairing is an aggregation so that multiplicity of each constituent part can be specified within the assembly. This definition emphasizes that aggregation is a special form of binary association.</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2" y="609600"/>
            <a:ext cx="6189980" cy="553998"/>
          </a:xfrm>
        </p:spPr>
        <p:txBody>
          <a:bodyPr>
            <a:normAutofit fontScale="90000"/>
          </a:bodyPr>
          <a:lstStyle/>
          <a:p>
            <a:r>
              <a:rPr lang="en-IN" sz="3600" spc="-5" dirty="0" smtClean="0"/>
              <a:t>4.1 Aggregation </a:t>
            </a:r>
            <a:r>
              <a:rPr lang="en-IN" sz="3600" spc="-5" dirty="0"/>
              <a:t>Vs.</a:t>
            </a:r>
            <a:r>
              <a:rPr lang="en-IN" sz="3600" spc="-55" dirty="0"/>
              <a:t> </a:t>
            </a:r>
            <a:r>
              <a:rPr lang="en-IN" sz="3600" spc="-5" dirty="0" smtClean="0"/>
              <a:t>Association</a:t>
            </a:r>
            <a:endParaRPr lang="en-IN" sz="3600" dirty="0"/>
          </a:p>
        </p:txBody>
      </p:sp>
      <p:sp>
        <p:nvSpPr>
          <p:cNvPr id="3" name="Text Placeholder 2"/>
          <p:cNvSpPr>
            <a:spLocks noGrp="1"/>
          </p:cNvSpPr>
          <p:nvPr>
            <p:ph idx="1"/>
          </p:nvPr>
        </p:nvSpPr>
        <p:spPr>
          <a:xfrm>
            <a:off x="533400" y="1676404"/>
            <a:ext cx="10765789" cy="1538883"/>
          </a:xfrm>
        </p:spPr>
        <p:txBody>
          <a:bodyPr>
            <a:normAutofit fontScale="85000" lnSpcReduction="20000"/>
          </a:bodyPr>
          <a:lstStyle/>
          <a:p>
            <a:pPr algn="just"/>
            <a:r>
              <a:rPr lang="en-IN" dirty="0" smtClean="0"/>
              <a:t>If two objects are tightly bound by a part-whole relationship, it is an aggregation.</a:t>
            </a:r>
          </a:p>
          <a:p>
            <a:pPr algn="just"/>
            <a:r>
              <a:rPr lang="en-IN" dirty="0" smtClean="0"/>
              <a:t>If two objects are usually considered as independent, even though they may be often linked , it is an association.</a:t>
            </a:r>
          </a:p>
          <a:p>
            <a:pPr algn="just"/>
            <a:endParaRPr lang="en-IN" dirty="0"/>
          </a:p>
          <a:p>
            <a:pPr algn="just"/>
            <a:endParaRPr lang="en-IN" dirty="0" smtClean="0"/>
          </a:p>
          <a:p>
            <a:pPr algn="just"/>
            <a:endParaRPr lang="en-IN" dirty="0"/>
          </a:p>
        </p:txBody>
      </p:sp>
    </p:spTree>
    <p:extLst>
      <p:ext uri="{BB962C8B-B14F-4D97-AF65-F5344CB8AC3E}">
        <p14:creationId xmlns:p14="http://schemas.microsoft.com/office/powerpoint/2010/main" val="2946291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5653" y="642620"/>
            <a:ext cx="7702547" cy="566822"/>
          </a:xfrm>
          <a:prstGeom prst="rect">
            <a:avLst/>
          </a:prstGeom>
        </p:spPr>
        <p:txBody>
          <a:bodyPr vert="horz" wrap="square" lIns="0" tIns="12700" rIns="0" bIns="0" rtlCol="0">
            <a:spAutoFit/>
          </a:bodyPr>
          <a:lstStyle/>
          <a:p>
            <a:pPr marL="12700">
              <a:lnSpc>
                <a:spcPct val="100000"/>
              </a:lnSpc>
              <a:spcBef>
                <a:spcPts val="100"/>
              </a:spcBef>
            </a:pPr>
            <a:r>
              <a:rPr lang="en-IN" sz="3600" spc="-5" dirty="0" smtClean="0"/>
              <a:t>4.2 </a:t>
            </a:r>
            <a:r>
              <a:rPr sz="3600" spc="-5" dirty="0" smtClean="0"/>
              <a:t>Aggregation </a:t>
            </a:r>
            <a:r>
              <a:rPr sz="3600" spc="-5" dirty="0"/>
              <a:t>Vs.</a:t>
            </a:r>
            <a:r>
              <a:rPr sz="3600" spc="-55" dirty="0"/>
              <a:t> </a:t>
            </a:r>
            <a:r>
              <a:rPr sz="3600" spc="-5" dirty="0"/>
              <a:t>Composition</a:t>
            </a:r>
            <a:endParaRPr sz="3600" dirty="0"/>
          </a:p>
        </p:txBody>
      </p:sp>
      <p:sp>
        <p:nvSpPr>
          <p:cNvPr id="12" name="object 12"/>
          <p:cNvSpPr txBox="1">
            <a:spLocks noGrp="1"/>
          </p:cNvSpPr>
          <p:nvPr>
            <p:ph type="sldNum" sz="quarter" idx="12"/>
          </p:nvPr>
        </p:nvSpPr>
        <p:spPr>
          <a:xfrm>
            <a:off x="8742685" y="6026964"/>
            <a:ext cx="479425" cy="382797"/>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0000"/>
                </a:solidFill>
              </a:rPr>
              <a:t>UML</a:t>
            </a:r>
            <a:r>
              <a:rPr spc="-50" dirty="0">
                <a:solidFill>
                  <a:srgbClr val="000000"/>
                </a:solidFill>
              </a:rPr>
              <a:t> </a:t>
            </a:r>
            <a:fld id="{81D60167-4931-47E6-BA6A-407CBD079E47}" type="slidenum">
              <a:rPr dirty="0">
                <a:solidFill>
                  <a:srgbClr val="000000"/>
                </a:solidFill>
              </a:rPr>
              <a:t>26</a:t>
            </a:fld>
            <a:endParaRPr dirty="0">
              <a:solidFill>
                <a:srgbClr val="000000"/>
              </a:solidFill>
            </a:endParaRPr>
          </a:p>
        </p:txBody>
      </p:sp>
      <p:sp>
        <p:nvSpPr>
          <p:cNvPr id="3" name="object 3"/>
          <p:cNvSpPr txBox="1"/>
          <p:nvPr/>
        </p:nvSpPr>
        <p:spPr>
          <a:xfrm>
            <a:off x="755651" y="1487169"/>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4" name="object 4"/>
          <p:cNvSpPr txBox="1"/>
          <p:nvPr/>
        </p:nvSpPr>
        <p:spPr>
          <a:xfrm>
            <a:off x="1098551" y="1341119"/>
            <a:ext cx="10469880" cy="848360"/>
          </a:xfrm>
          <a:prstGeom prst="rect">
            <a:avLst/>
          </a:prstGeom>
        </p:spPr>
        <p:txBody>
          <a:bodyPr vert="horz" wrap="square" lIns="0" tIns="12700" rIns="0" bIns="0" rtlCol="0">
            <a:spAutoFit/>
          </a:bodyPr>
          <a:lstStyle/>
          <a:p>
            <a:pPr marL="12700" marR="5080">
              <a:lnSpc>
                <a:spcPct val="150000"/>
              </a:lnSpc>
              <a:spcBef>
                <a:spcPts val="100"/>
              </a:spcBef>
            </a:pPr>
            <a:r>
              <a:rPr sz="1800" spc="-5" dirty="0">
                <a:latin typeface="Trebuchet MS"/>
                <a:cs typeface="Trebuchet MS"/>
              </a:rPr>
              <a:t>The </a:t>
            </a:r>
            <a:r>
              <a:rPr sz="1800" spc="-10" dirty="0">
                <a:latin typeface="Trebuchet MS"/>
                <a:cs typeface="Trebuchet MS"/>
              </a:rPr>
              <a:t>UML </a:t>
            </a:r>
            <a:r>
              <a:rPr sz="1800" spc="-5" dirty="0">
                <a:latin typeface="Trebuchet MS"/>
                <a:cs typeface="Trebuchet MS"/>
              </a:rPr>
              <a:t>has two forms </a:t>
            </a:r>
            <a:r>
              <a:rPr sz="1800" dirty="0">
                <a:latin typeface="Trebuchet MS"/>
                <a:cs typeface="Trebuchet MS"/>
              </a:rPr>
              <a:t>of </a:t>
            </a:r>
            <a:r>
              <a:rPr sz="1800" spc="-5" dirty="0">
                <a:latin typeface="Trebuchet MS"/>
                <a:cs typeface="Trebuchet MS"/>
              </a:rPr>
              <a:t>part-whole relationships: </a:t>
            </a:r>
            <a:r>
              <a:rPr sz="1800" dirty="0">
                <a:latin typeface="Trebuchet MS"/>
                <a:cs typeface="Trebuchet MS"/>
              </a:rPr>
              <a:t>a </a:t>
            </a:r>
            <a:r>
              <a:rPr sz="1800" spc="-5" dirty="0">
                <a:latin typeface="Trebuchet MS"/>
                <a:cs typeface="Trebuchet MS"/>
              </a:rPr>
              <a:t>general form called aggregation </a:t>
            </a:r>
            <a:r>
              <a:rPr sz="1800" dirty="0">
                <a:latin typeface="Trebuchet MS"/>
                <a:cs typeface="Trebuchet MS"/>
              </a:rPr>
              <a:t>and a </a:t>
            </a:r>
            <a:r>
              <a:rPr sz="1800" spc="-5" dirty="0">
                <a:latin typeface="Trebuchet MS"/>
                <a:cs typeface="Trebuchet MS"/>
              </a:rPr>
              <a:t>more  restrictive form called</a:t>
            </a:r>
            <a:r>
              <a:rPr sz="1800" spc="15" dirty="0">
                <a:latin typeface="Trebuchet MS"/>
                <a:cs typeface="Trebuchet MS"/>
              </a:rPr>
              <a:t> </a:t>
            </a:r>
            <a:r>
              <a:rPr sz="1800" spc="-5" dirty="0">
                <a:latin typeface="Trebuchet MS"/>
                <a:cs typeface="Trebuchet MS"/>
              </a:rPr>
              <a:t>composition.</a:t>
            </a:r>
            <a:endParaRPr sz="1800">
              <a:latin typeface="Trebuchet MS"/>
              <a:cs typeface="Trebuchet MS"/>
            </a:endParaRPr>
          </a:p>
        </p:txBody>
      </p:sp>
      <p:sp>
        <p:nvSpPr>
          <p:cNvPr id="5" name="object 5"/>
          <p:cNvSpPr txBox="1"/>
          <p:nvPr/>
        </p:nvSpPr>
        <p:spPr>
          <a:xfrm>
            <a:off x="755651" y="2435860"/>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6" name="object 6"/>
          <p:cNvSpPr txBox="1"/>
          <p:nvPr/>
        </p:nvSpPr>
        <p:spPr>
          <a:xfrm>
            <a:off x="1098554" y="2428243"/>
            <a:ext cx="7150735"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0000"/>
                </a:solidFill>
                <a:latin typeface="Trebuchet MS"/>
                <a:cs typeface="Trebuchet MS"/>
              </a:rPr>
              <a:t>Composition is a </a:t>
            </a:r>
            <a:r>
              <a:rPr sz="1800" spc="-5" dirty="0">
                <a:solidFill>
                  <a:srgbClr val="FF0000"/>
                </a:solidFill>
                <a:latin typeface="Trebuchet MS"/>
                <a:cs typeface="Trebuchet MS"/>
              </a:rPr>
              <a:t>form </a:t>
            </a:r>
            <a:r>
              <a:rPr sz="1800" dirty="0">
                <a:solidFill>
                  <a:srgbClr val="FF0000"/>
                </a:solidFill>
                <a:latin typeface="Trebuchet MS"/>
                <a:cs typeface="Trebuchet MS"/>
              </a:rPr>
              <a:t>of </a:t>
            </a:r>
            <a:r>
              <a:rPr sz="1800" spc="-5" dirty="0">
                <a:solidFill>
                  <a:srgbClr val="FF0000"/>
                </a:solidFill>
                <a:latin typeface="Trebuchet MS"/>
                <a:cs typeface="Trebuchet MS"/>
              </a:rPr>
              <a:t>aggregation </a:t>
            </a:r>
            <a:r>
              <a:rPr sz="1800" spc="-5" dirty="0">
                <a:latin typeface="Trebuchet MS"/>
                <a:cs typeface="Trebuchet MS"/>
              </a:rPr>
              <a:t>with two </a:t>
            </a:r>
            <a:r>
              <a:rPr sz="1800" dirty="0">
                <a:latin typeface="Trebuchet MS"/>
                <a:cs typeface="Trebuchet MS"/>
              </a:rPr>
              <a:t>additional</a:t>
            </a:r>
            <a:r>
              <a:rPr sz="1800" spc="-35" dirty="0">
                <a:latin typeface="Trebuchet MS"/>
                <a:cs typeface="Trebuchet MS"/>
              </a:rPr>
              <a:t> </a:t>
            </a:r>
            <a:r>
              <a:rPr sz="1800" spc="-5" dirty="0">
                <a:latin typeface="Trebuchet MS"/>
                <a:cs typeface="Trebuchet MS"/>
              </a:rPr>
              <a:t>constraints.</a:t>
            </a:r>
            <a:endParaRPr sz="1800" dirty="0">
              <a:latin typeface="Trebuchet MS"/>
              <a:cs typeface="Trebuchet MS"/>
            </a:endParaRPr>
          </a:p>
        </p:txBody>
      </p:sp>
      <p:sp>
        <p:nvSpPr>
          <p:cNvPr id="7" name="object 7"/>
          <p:cNvSpPr txBox="1"/>
          <p:nvPr/>
        </p:nvSpPr>
        <p:spPr>
          <a:xfrm>
            <a:off x="1098553" y="2965453"/>
            <a:ext cx="6066155" cy="289823"/>
          </a:xfrm>
          <a:prstGeom prst="rect">
            <a:avLst/>
          </a:prstGeom>
        </p:spPr>
        <p:txBody>
          <a:bodyPr vert="horz" wrap="square" lIns="0" tIns="12700" rIns="0" bIns="0" rtlCol="0">
            <a:spAutoFit/>
          </a:bodyPr>
          <a:lstStyle/>
          <a:p>
            <a:pPr marL="12700">
              <a:lnSpc>
                <a:spcPct val="100000"/>
              </a:lnSpc>
              <a:spcBef>
                <a:spcPts val="100"/>
              </a:spcBef>
            </a:pPr>
            <a:r>
              <a:rPr sz="1800" dirty="0">
                <a:latin typeface="Trebuchet MS"/>
                <a:cs typeface="Trebuchet MS"/>
              </a:rPr>
              <a:t>(1) A </a:t>
            </a:r>
            <a:r>
              <a:rPr sz="1800" spc="-5" dirty="0">
                <a:latin typeface="Trebuchet MS"/>
                <a:cs typeface="Trebuchet MS"/>
              </a:rPr>
              <a:t>constituent </a:t>
            </a:r>
            <a:r>
              <a:rPr sz="1800" dirty="0">
                <a:latin typeface="Trebuchet MS"/>
                <a:cs typeface="Trebuchet MS"/>
              </a:rPr>
              <a:t>part </a:t>
            </a:r>
            <a:r>
              <a:rPr sz="1800" spc="-5" dirty="0">
                <a:latin typeface="Trebuchet MS"/>
                <a:cs typeface="Trebuchet MS"/>
              </a:rPr>
              <a:t>can belong to </a:t>
            </a:r>
            <a:r>
              <a:rPr sz="1800" dirty="0">
                <a:latin typeface="Trebuchet MS"/>
                <a:cs typeface="Trebuchet MS"/>
              </a:rPr>
              <a:t>at most one</a:t>
            </a:r>
            <a:r>
              <a:rPr sz="1800" spc="-75" dirty="0">
                <a:latin typeface="Trebuchet MS"/>
                <a:cs typeface="Trebuchet MS"/>
              </a:rPr>
              <a:t> </a:t>
            </a:r>
            <a:r>
              <a:rPr sz="1800" spc="-5" dirty="0">
                <a:latin typeface="Trebuchet MS"/>
                <a:cs typeface="Trebuchet MS"/>
              </a:rPr>
              <a:t>assembly.</a:t>
            </a:r>
            <a:endParaRPr sz="1800">
              <a:latin typeface="Trebuchet MS"/>
              <a:cs typeface="Trebuchet MS"/>
            </a:endParaRPr>
          </a:p>
        </p:txBody>
      </p:sp>
      <p:sp>
        <p:nvSpPr>
          <p:cNvPr id="8" name="object 8"/>
          <p:cNvSpPr txBox="1"/>
          <p:nvPr/>
        </p:nvSpPr>
        <p:spPr>
          <a:xfrm>
            <a:off x="1098549" y="3366769"/>
            <a:ext cx="6201411" cy="848360"/>
          </a:xfrm>
          <a:prstGeom prst="rect">
            <a:avLst/>
          </a:prstGeom>
        </p:spPr>
        <p:txBody>
          <a:bodyPr vert="horz" wrap="square" lIns="0" tIns="12700" rIns="0" bIns="0" rtlCol="0">
            <a:spAutoFit/>
          </a:bodyPr>
          <a:lstStyle/>
          <a:p>
            <a:pPr marL="127000" marR="5080" indent="-114300">
              <a:lnSpc>
                <a:spcPct val="150000"/>
              </a:lnSpc>
              <a:spcBef>
                <a:spcPts val="100"/>
              </a:spcBef>
            </a:pPr>
            <a:r>
              <a:rPr sz="1800" dirty="0">
                <a:latin typeface="Trebuchet MS"/>
                <a:cs typeface="Trebuchet MS"/>
              </a:rPr>
              <a:t>(2) </a:t>
            </a:r>
            <a:r>
              <a:rPr sz="1800" spc="-5" dirty="0">
                <a:latin typeface="Trebuchet MS"/>
                <a:cs typeface="Trebuchet MS"/>
              </a:rPr>
              <a:t>Once </a:t>
            </a:r>
            <a:r>
              <a:rPr sz="1800" dirty="0">
                <a:latin typeface="Trebuchet MS"/>
                <a:cs typeface="Trebuchet MS"/>
              </a:rPr>
              <a:t>a </a:t>
            </a:r>
            <a:r>
              <a:rPr sz="1800" spc="-5" dirty="0">
                <a:latin typeface="Trebuchet MS"/>
                <a:cs typeface="Trebuchet MS"/>
              </a:rPr>
              <a:t>constituent part has been assigned </a:t>
            </a:r>
            <a:r>
              <a:rPr sz="1800" dirty="0">
                <a:latin typeface="Trebuchet MS"/>
                <a:cs typeface="Trebuchet MS"/>
              </a:rPr>
              <a:t>an </a:t>
            </a:r>
            <a:r>
              <a:rPr sz="1800" spc="-5" dirty="0">
                <a:latin typeface="Trebuchet MS"/>
                <a:cs typeface="Trebuchet MS"/>
              </a:rPr>
              <a:t>assembly,  assembly.</a:t>
            </a:r>
            <a:endParaRPr sz="1800" dirty="0">
              <a:latin typeface="Trebuchet MS"/>
              <a:cs typeface="Trebuchet MS"/>
            </a:endParaRPr>
          </a:p>
        </p:txBody>
      </p:sp>
      <p:sp>
        <p:nvSpPr>
          <p:cNvPr id="9" name="object 9"/>
          <p:cNvSpPr txBox="1"/>
          <p:nvPr/>
        </p:nvSpPr>
        <p:spPr>
          <a:xfrm>
            <a:off x="7720332" y="3503932"/>
            <a:ext cx="3778885" cy="289823"/>
          </a:xfrm>
          <a:prstGeom prst="rect">
            <a:avLst/>
          </a:prstGeom>
        </p:spPr>
        <p:txBody>
          <a:bodyPr vert="horz" wrap="square" lIns="0" tIns="12700" rIns="0" bIns="0" rtlCol="0">
            <a:spAutoFit/>
          </a:bodyPr>
          <a:lstStyle/>
          <a:p>
            <a:pPr marL="12700">
              <a:lnSpc>
                <a:spcPct val="100000"/>
              </a:lnSpc>
              <a:spcBef>
                <a:spcPts val="100"/>
              </a:spcBef>
            </a:pPr>
            <a:r>
              <a:rPr sz="1800" dirty="0">
                <a:latin typeface="Trebuchet MS"/>
                <a:cs typeface="Trebuchet MS"/>
              </a:rPr>
              <a:t>it has a </a:t>
            </a:r>
            <a:r>
              <a:rPr sz="1800" spc="-5" dirty="0">
                <a:latin typeface="Trebuchet MS"/>
                <a:cs typeface="Trebuchet MS"/>
              </a:rPr>
              <a:t>coincident lifetime with</a:t>
            </a:r>
            <a:r>
              <a:rPr sz="1800" spc="385" dirty="0">
                <a:latin typeface="Trebuchet MS"/>
                <a:cs typeface="Trebuchet MS"/>
              </a:rPr>
              <a:t> </a:t>
            </a:r>
            <a:r>
              <a:rPr sz="1800" spc="-5" dirty="0">
                <a:latin typeface="Trebuchet MS"/>
                <a:cs typeface="Trebuchet MS"/>
              </a:rPr>
              <a:t>the</a:t>
            </a:r>
            <a:endParaRPr sz="1800">
              <a:latin typeface="Trebuchet MS"/>
              <a:cs typeface="Trebuchet MS"/>
            </a:endParaRPr>
          </a:p>
        </p:txBody>
      </p:sp>
      <p:sp>
        <p:nvSpPr>
          <p:cNvPr id="10" name="object 10"/>
          <p:cNvSpPr txBox="1"/>
          <p:nvPr/>
        </p:nvSpPr>
        <p:spPr>
          <a:xfrm>
            <a:off x="755651" y="4462779"/>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11" name="object 11"/>
          <p:cNvSpPr txBox="1"/>
          <p:nvPr/>
        </p:nvSpPr>
        <p:spPr>
          <a:xfrm>
            <a:off x="1098552" y="4453893"/>
            <a:ext cx="6471285" cy="289823"/>
          </a:xfrm>
          <a:prstGeom prst="rect">
            <a:avLst/>
          </a:prstGeom>
        </p:spPr>
        <p:txBody>
          <a:bodyPr vert="horz" wrap="square" lIns="0" tIns="12700" rIns="0" bIns="0" rtlCol="0">
            <a:spAutoFit/>
          </a:bodyPr>
          <a:lstStyle/>
          <a:p>
            <a:pPr marL="12700">
              <a:lnSpc>
                <a:spcPct val="100000"/>
              </a:lnSpc>
              <a:spcBef>
                <a:spcPts val="100"/>
              </a:spcBef>
            </a:pPr>
            <a:r>
              <a:rPr sz="1800" spc="-5" dirty="0">
                <a:latin typeface="Trebuchet MS"/>
                <a:cs typeface="Trebuchet MS"/>
              </a:rPr>
              <a:t>Thus composition implies ownership </a:t>
            </a:r>
            <a:r>
              <a:rPr sz="1800" dirty="0">
                <a:latin typeface="Trebuchet MS"/>
                <a:cs typeface="Trebuchet MS"/>
              </a:rPr>
              <a:t>of </a:t>
            </a:r>
            <a:r>
              <a:rPr sz="1800" spc="-5" dirty="0">
                <a:latin typeface="Trebuchet MS"/>
                <a:cs typeface="Trebuchet MS"/>
              </a:rPr>
              <a:t>the parts </a:t>
            </a:r>
            <a:r>
              <a:rPr sz="1800" dirty="0">
                <a:latin typeface="Trebuchet MS"/>
                <a:cs typeface="Trebuchet MS"/>
              </a:rPr>
              <a:t>by </a:t>
            </a:r>
            <a:r>
              <a:rPr sz="1800" spc="-5" dirty="0">
                <a:latin typeface="Trebuchet MS"/>
                <a:cs typeface="Trebuchet MS"/>
              </a:rPr>
              <a:t>the</a:t>
            </a:r>
            <a:r>
              <a:rPr sz="1800" spc="50" dirty="0">
                <a:latin typeface="Trebuchet MS"/>
                <a:cs typeface="Trebuchet MS"/>
              </a:rPr>
              <a:t> </a:t>
            </a:r>
            <a:r>
              <a:rPr sz="1800" spc="-5" dirty="0">
                <a:latin typeface="Trebuchet MS"/>
                <a:cs typeface="Trebuchet MS"/>
              </a:rPr>
              <a:t>whole.</a:t>
            </a:r>
            <a:endParaRPr sz="1800" dirty="0">
              <a:latin typeface="Trebuchet MS"/>
              <a:cs typeface="Trebuchet M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4555" y="337820"/>
            <a:ext cx="8171815" cy="566822"/>
          </a:xfrm>
          <a:prstGeom prst="rect">
            <a:avLst/>
          </a:prstGeom>
        </p:spPr>
        <p:txBody>
          <a:bodyPr vert="horz" wrap="square" lIns="0" tIns="12700" rIns="0" bIns="0" rtlCol="0">
            <a:spAutoFit/>
          </a:bodyPr>
          <a:lstStyle/>
          <a:p>
            <a:pPr marL="12700">
              <a:lnSpc>
                <a:spcPct val="100000"/>
              </a:lnSpc>
              <a:spcBef>
                <a:spcPts val="100"/>
              </a:spcBef>
            </a:pPr>
            <a:r>
              <a:rPr sz="3600" spc="-5" dirty="0"/>
              <a:t>Aggregation Vs. Composition</a:t>
            </a:r>
            <a:r>
              <a:rPr sz="3600" spc="-55" dirty="0"/>
              <a:t> </a:t>
            </a:r>
            <a:r>
              <a:rPr sz="3600" spc="-5" dirty="0"/>
              <a:t>Continue…</a:t>
            </a:r>
            <a:endParaRPr sz="3600"/>
          </a:p>
        </p:txBody>
      </p:sp>
      <p:sp>
        <p:nvSpPr>
          <p:cNvPr id="5" name="object 5"/>
          <p:cNvSpPr txBox="1">
            <a:spLocks noGrp="1"/>
          </p:cNvSpPr>
          <p:nvPr>
            <p:ph type="sldNum" sz="quarter" idx="12"/>
          </p:nvPr>
        </p:nvSpPr>
        <p:spPr>
          <a:xfrm>
            <a:off x="8742685" y="6026964"/>
            <a:ext cx="479425" cy="382797"/>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0000"/>
                </a:solidFill>
              </a:rPr>
              <a:t>UML</a:t>
            </a:r>
            <a:r>
              <a:rPr spc="-50" dirty="0">
                <a:solidFill>
                  <a:srgbClr val="000000"/>
                </a:solidFill>
              </a:rPr>
              <a:t> </a:t>
            </a:r>
            <a:fld id="{81D60167-4931-47E6-BA6A-407CBD079E47}" type="slidenum">
              <a:rPr dirty="0">
                <a:solidFill>
                  <a:srgbClr val="000000"/>
                </a:solidFill>
              </a:rPr>
              <a:t>27</a:t>
            </a:fld>
            <a:endParaRPr dirty="0">
              <a:solidFill>
                <a:srgbClr val="000000"/>
              </a:solidFill>
            </a:endParaRPr>
          </a:p>
        </p:txBody>
      </p:sp>
      <p:sp>
        <p:nvSpPr>
          <p:cNvPr id="3" name="object 3"/>
          <p:cNvSpPr txBox="1"/>
          <p:nvPr/>
        </p:nvSpPr>
        <p:spPr>
          <a:xfrm>
            <a:off x="698505" y="1409707"/>
            <a:ext cx="8790305" cy="1413207"/>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3F3F3F"/>
                </a:solidFill>
                <a:latin typeface="UnDotum"/>
                <a:cs typeface="UnDotum"/>
              </a:rPr>
              <a:t></a:t>
            </a:r>
            <a:r>
              <a:rPr sz="1800" spc="-5" dirty="0">
                <a:latin typeface="Trebuchet MS"/>
                <a:cs typeface="Trebuchet MS"/>
              </a:rPr>
              <a:t>The notation for </a:t>
            </a:r>
            <a:r>
              <a:rPr sz="1800" dirty="0">
                <a:latin typeface="Trebuchet MS"/>
                <a:cs typeface="Trebuchet MS"/>
              </a:rPr>
              <a:t>composition is a </a:t>
            </a:r>
            <a:r>
              <a:rPr sz="1800" spc="-5" dirty="0">
                <a:latin typeface="Trebuchet MS"/>
                <a:cs typeface="Trebuchet MS"/>
              </a:rPr>
              <a:t>small </a:t>
            </a:r>
            <a:r>
              <a:rPr sz="1800" dirty="0">
                <a:latin typeface="Trebuchet MS"/>
                <a:cs typeface="Trebuchet MS"/>
              </a:rPr>
              <a:t>solid diamond </a:t>
            </a:r>
            <a:r>
              <a:rPr sz="1800" spc="-5" dirty="0">
                <a:latin typeface="Trebuchet MS"/>
                <a:cs typeface="Trebuchet MS"/>
              </a:rPr>
              <a:t>next to the assembly</a:t>
            </a:r>
            <a:r>
              <a:rPr sz="1800" spc="-10" dirty="0">
                <a:latin typeface="Trebuchet MS"/>
                <a:cs typeface="Trebuchet MS"/>
              </a:rPr>
              <a:t> </a:t>
            </a:r>
            <a:r>
              <a:rPr sz="1800" spc="-5" dirty="0">
                <a:latin typeface="Trebuchet MS"/>
                <a:cs typeface="Trebuchet MS"/>
              </a:rPr>
              <a:t>class.</a:t>
            </a:r>
            <a:endParaRPr sz="1800">
              <a:latin typeface="Trebuchet MS"/>
              <a:cs typeface="Trebuchet MS"/>
            </a:endParaRPr>
          </a:p>
          <a:p>
            <a:pPr marL="12700">
              <a:lnSpc>
                <a:spcPct val="100000"/>
              </a:lnSpc>
              <a:spcBef>
                <a:spcPts val="2080"/>
              </a:spcBef>
            </a:pPr>
            <a:r>
              <a:rPr sz="1800" spc="-5" dirty="0">
                <a:latin typeface="UnDotum"/>
                <a:cs typeface="UnDotum"/>
              </a:rPr>
              <a:t></a:t>
            </a:r>
            <a:r>
              <a:rPr sz="1800" spc="-5" dirty="0">
                <a:latin typeface="Trebuchet MS"/>
                <a:cs typeface="Trebuchet MS"/>
              </a:rPr>
              <a:t>In below fig. </a:t>
            </a:r>
            <a:r>
              <a:rPr sz="1800" dirty="0">
                <a:latin typeface="Trebuchet MS"/>
                <a:cs typeface="Trebuchet MS"/>
              </a:rPr>
              <a:t>a </a:t>
            </a:r>
            <a:r>
              <a:rPr sz="1800" spc="-5" dirty="0">
                <a:latin typeface="Trebuchet MS"/>
                <a:cs typeface="Trebuchet MS"/>
              </a:rPr>
              <a:t>company consists </a:t>
            </a:r>
            <a:r>
              <a:rPr sz="1800" dirty="0">
                <a:latin typeface="Trebuchet MS"/>
                <a:cs typeface="Trebuchet MS"/>
              </a:rPr>
              <a:t>of </a:t>
            </a:r>
            <a:r>
              <a:rPr sz="1800" spc="-5" dirty="0">
                <a:latin typeface="Trebuchet MS"/>
                <a:cs typeface="Trebuchet MS"/>
              </a:rPr>
              <a:t>divisions, which in </a:t>
            </a:r>
            <a:r>
              <a:rPr sz="1800" spc="-10" dirty="0">
                <a:latin typeface="Trebuchet MS"/>
                <a:cs typeface="Trebuchet MS"/>
              </a:rPr>
              <a:t>turn </a:t>
            </a:r>
            <a:r>
              <a:rPr sz="1800" spc="-5" dirty="0">
                <a:latin typeface="Trebuchet MS"/>
                <a:cs typeface="Trebuchet MS"/>
              </a:rPr>
              <a:t>consist </a:t>
            </a:r>
            <a:r>
              <a:rPr sz="1800" dirty="0">
                <a:latin typeface="Trebuchet MS"/>
                <a:cs typeface="Trebuchet MS"/>
              </a:rPr>
              <a:t>of</a:t>
            </a:r>
            <a:r>
              <a:rPr sz="1800" spc="130" dirty="0">
                <a:latin typeface="Trebuchet MS"/>
                <a:cs typeface="Trebuchet MS"/>
              </a:rPr>
              <a:t> </a:t>
            </a:r>
            <a:r>
              <a:rPr sz="1800" spc="-5" dirty="0">
                <a:latin typeface="Trebuchet MS"/>
                <a:cs typeface="Trebuchet MS"/>
              </a:rPr>
              <a:t>departments.</a:t>
            </a:r>
            <a:endParaRPr sz="1800">
              <a:latin typeface="Trebuchet MS"/>
              <a:cs typeface="Trebuchet MS"/>
            </a:endParaRPr>
          </a:p>
          <a:p>
            <a:pPr>
              <a:lnSpc>
                <a:spcPct val="100000"/>
              </a:lnSpc>
              <a:spcBef>
                <a:spcPts val="35"/>
              </a:spcBef>
            </a:pPr>
            <a:endParaRPr sz="1750">
              <a:latin typeface="Trebuchet MS"/>
              <a:cs typeface="Trebuchet MS"/>
            </a:endParaRPr>
          </a:p>
          <a:p>
            <a:pPr marL="424180">
              <a:lnSpc>
                <a:spcPct val="100000"/>
              </a:lnSpc>
            </a:pPr>
            <a:r>
              <a:rPr sz="1800" spc="-5" dirty="0">
                <a:latin typeface="Trebuchet MS"/>
                <a:cs typeface="Trebuchet MS"/>
              </a:rPr>
              <a:t>Means company </a:t>
            </a:r>
            <a:r>
              <a:rPr sz="1800" dirty="0">
                <a:latin typeface="Trebuchet MS"/>
                <a:cs typeface="Trebuchet MS"/>
              </a:rPr>
              <a:t>is </a:t>
            </a:r>
            <a:r>
              <a:rPr sz="1800" spc="-5" dirty="0">
                <a:latin typeface="Trebuchet MS"/>
                <a:cs typeface="Trebuchet MS"/>
              </a:rPr>
              <a:t>indirectly </a:t>
            </a:r>
            <a:r>
              <a:rPr sz="1800" dirty="0">
                <a:latin typeface="Trebuchet MS"/>
                <a:cs typeface="Trebuchet MS"/>
              </a:rPr>
              <a:t>a </a:t>
            </a:r>
            <a:r>
              <a:rPr sz="1800" spc="-5" dirty="0">
                <a:latin typeface="Trebuchet MS"/>
                <a:cs typeface="Trebuchet MS"/>
              </a:rPr>
              <a:t>composition </a:t>
            </a:r>
            <a:r>
              <a:rPr sz="1800" spc="5" dirty="0">
                <a:latin typeface="Trebuchet MS"/>
                <a:cs typeface="Trebuchet MS"/>
              </a:rPr>
              <a:t>of</a:t>
            </a:r>
            <a:r>
              <a:rPr sz="1800" spc="-25" dirty="0">
                <a:latin typeface="Trebuchet MS"/>
                <a:cs typeface="Trebuchet MS"/>
              </a:rPr>
              <a:t> </a:t>
            </a:r>
            <a:r>
              <a:rPr sz="1800" spc="-5" dirty="0">
                <a:latin typeface="Trebuchet MS"/>
                <a:cs typeface="Trebuchet MS"/>
              </a:rPr>
              <a:t>departments.</a:t>
            </a:r>
            <a:endParaRPr sz="1800">
              <a:latin typeface="Trebuchet MS"/>
              <a:cs typeface="Trebuchet MS"/>
            </a:endParaRPr>
          </a:p>
        </p:txBody>
      </p:sp>
      <p:sp>
        <p:nvSpPr>
          <p:cNvPr id="4" name="object 4"/>
          <p:cNvSpPr/>
          <p:nvPr/>
        </p:nvSpPr>
        <p:spPr>
          <a:xfrm>
            <a:off x="2585720" y="3483609"/>
            <a:ext cx="7112000" cy="252476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4554" y="337820"/>
            <a:ext cx="8403591" cy="566822"/>
          </a:xfrm>
          <a:prstGeom prst="rect">
            <a:avLst/>
          </a:prstGeom>
        </p:spPr>
        <p:txBody>
          <a:bodyPr vert="horz" wrap="square" lIns="0" tIns="12700" rIns="0" bIns="0" rtlCol="0">
            <a:spAutoFit/>
          </a:bodyPr>
          <a:lstStyle/>
          <a:p>
            <a:pPr marL="12700">
              <a:lnSpc>
                <a:spcPct val="100000"/>
              </a:lnSpc>
              <a:spcBef>
                <a:spcPts val="100"/>
              </a:spcBef>
            </a:pPr>
            <a:r>
              <a:rPr sz="3600" spc="-5" dirty="0"/>
              <a:t>Summary of Aggregation Vs.</a:t>
            </a:r>
            <a:r>
              <a:rPr sz="3600" spc="-260" dirty="0"/>
              <a:t> </a:t>
            </a:r>
            <a:r>
              <a:rPr sz="3600" spc="-5" dirty="0"/>
              <a:t>Composition</a:t>
            </a:r>
            <a:endParaRPr sz="3600"/>
          </a:p>
        </p:txBody>
      </p:sp>
      <p:sp>
        <p:nvSpPr>
          <p:cNvPr id="21" name="object 21"/>
          <p:cNvSpPr txBox="1">
            <a:spLocks noGrp="1"/>
          </p:cNvSpPr>
          <p:nvPr>
            <p:ph type="sldNum" sz="quarter" idx="12"/>
          </p:nvPr>
        </p:nvSpPr>
        <p:spPr>
          <a:xfrm>
            <a:off x="8742685" y="6026964"/>
            <a:ext cx="479425" cy="382797"/>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0000"/>
                </a:solidFill>
              </a:rPr>
              <a:t>UML</a:t>
            </a:r>
            <a:r>
              <a:rPr spc="-50" dirty="0">
                <a:solidFill>
                  <a:srgbClr val="000000"/>
                </a:solidFill>
              </a:rPr>
              <a:t> </a:t>
            </a:r>
            <a:fld id="{81D60167-4931-47E6-BA6A-407CBD079E47}" type="slidenum">
              <a:rPr dirty="0">
                <a:solidFill>
                  <a:srgbClr val="000000"/>
                </a:solidFill>
              </a:rPr>
              <a:t>28</a:t>
            </a:fld>
            <a:endParaRPr dirty="0">
              <a:solidFill>
                <a:srgbClr val="000000"/>
              </a:solidFill>
            </a:endParaRPr>
          </a:p>
        </p:txBody>
      </p:sp>
      <p:sp>
        <p:nvSpPr>
          <p:cNvPr id="3" name="object 3"/>
          <p:cNvSpPr txBox="1"/>
          <p:nvPr/>
        </p:nvSpPr>
        <p:spPr>
          <a:xfrm>
            <a:off x="2090420" y="1339850"/>
            <a:ext cx="8001000" cy="383438"/>
          </a:xfrm>
          <a:prstGeom prst="rect">
            <a:avLst/>
          </a:prstGeom>
          <a:solidFill>
            <a:srgbClr val="99CCFF"/>
          </a:solidFill>
        </p:spPr>
        <p:txBody>
          <a:bodyPr vert="horz" wrap="square" lIns="0" tIns="13970" rIns="0" bIns="0" rtlCol="0">
            <a:spAutoFit/>
          </a:bodyPr>
          <a:lstStyle/>
          <a:p>
            <a:pPr marL="89535">
              <a:lnSpc>
                <a:spcPct val="100000"/>
              </a:lnSpc>
              <a:spcBef>
                <a:spcPts val="110"/>
              </a:spcBef>
              <a:tabLst>
                <a:tab pos="4090035" algn="l"/>
              </a:tabLst>
            </a:pPr>
            <a:r>
              <a:rPr sz="2400" b="1" spc="-5" dirty="0">
                <a:latin typeface="Times New Roman"/>
                <a:cs typeface="Times New Roman"/>
              </a:rPr>
              <a:t>Aggregation	Composition</a:t>
            </a:r>
            <a:endParaRPr sz="2400">
              <a:latin typeface="Times New Roman"/>
              <a:cs typeface="Times New Roman"/>
            </a:endParaRPr>
          </a:p>
        </p:txBody>
      </p:sp>
      <p:sp>
        <p:nvSpPr>
          <p:cNvPr id="4" name="object 4"/>
          <p:cNvSpPr txBox="1"/>
          <p:nvPr/>
        </p:nvSpPr>
        <p:spPr>
          <a:xfrm>
            <a:off x="2167894" y="2015497"/>
            <a:ext cx="3578225" cy="741229"/>
          </a:xfrm>
          <a:prstGeom prst="rect">
            <a:avLst/>
          </a:prstGeom>
        </p:spPr>
        <p:txBody>
          <a:bodyPr vert="horz" wrap="square" lIns="0" tIns="48260" rIns="0" bIns="0" rtlCol="0">
            <a:spAutoFit/>
          </a:bodyPr>
          <a:lstStyle/>
          <a:p>
            <a:pPr marL="12700" marR="5080">
              <a:lnSpc>
                <a:spcPts val="2650"/>
              </a:lnSpc>
              <a:spcBef>
                <a:spcPts val="380"/>
              </a:spcBef>
            </a:pPr>
            <a:r>
              <a:rPr sz="2400" spc="-5" dirty="0">
                <a:latin typeface="Times New Roman"/>
                <a:cs typeface="Times New Roman"/>
              </a:rPr>
              <a:t>Part </a:t>
            </a:r>
            <a:r>
              <a:rPr sz="2400" dirty="0">
                <a:latin typeface="Times New Roman"/>
                <a:cs typeface="Times New Roman"/>
              </a:rPr>
              <a:t>can </a:t>
            </a:r>
            <a:r>
              <a:rPr sz="2400" spc="-5" dirty="0">
                <a:latin typeface="Times New Roman"/>
                <a:cs typeface="Times New Roman"/>
              </a:rPr>
              <a:t>be </a:t>
            </a:r>
            <a:r>
              <a:rPr sz="2400" dirty="0">
                <a:latin typeface="Times New Roman"/>
                <a:cs typeface="Times New Roman"/>
              </a:rPr>
              <a:t>shared by</a:t>
            </a:r>
            <a:r>
              <a:rPr sz="2400" spc="-65" dirty="0">
                <a:latin typeface="Times New Roman"/>
                <a:cs typeface="Times New Roman"/>
              </a:rPr>
              <a:t> </a:t>
            </a:r>
            <a:r>
              <a:rPr sz="2400" dirty="0">
                <a:latin typeface="Times New Roman"/>
                <a:cs typeface="Times New Roman"/>
              </a:rPr>
              <a:t>several  </a:t>
            </a:r>
            <a:r>
              <a:rPr sz="2400" spc="-5" dirty="0">
                <a:latin typeface="Times New Roman"/>
                <a:cs typeface="Times New Roman"/>
              </a:rPr>
              <a:t>wholes</a:t>
            </a:r>
            <a:endParaRPr sz="2400">
              <a:latin typeface="Times New Roman"/>
              <a:cs typeface="Times New Roman"/>
            </a:endParaRPr>
          </a:p>
        </p:txBody>
      </p:sp>
      <p:sp>
        <p:nvSpPr>
          <p:cNvPr id="5" name="object 5"/>
          <p:cNvSpPr txBox="1"/>
          <p:nvPr/>
        </p:nvSpPr>
        <p:spPr>
          <a:xfrm>
            <a:off x="6168389" y="2015497"/>
            <a:ext cx="3830955" cy="741229"/>
          </a:xfrm>
          <a:prstGeom prst="rect">
            <a:avLst/>
          </a:prstGeom>
        </p:spPr>
        <p:txBody>
          <a:bodyPr vert="horz" wrap="square" lIns="0" tIns="48260" rIns="0" bIns="0" rtlCol="0">
            <a:spAutoFit/>
          </a:bodyPr>
          <a:lstStyle/>
          <a:p>
            <a:pPr marL="12700" marR="5080">
              <a:lnSpc>
                <a:spcPts val="2650"/>
              </a:lnSpc>
              <a:spcBef>
                <a:spcPts val="380"/>
              </a:spcBef>
            </a:pPr>
            <a:r>
              <a:rPr sz="2400" spc="-5" dirty="0">
                <a:latin typeface="Times New Roman"/>
                <a:cs typeface="Times New Roman"/>
              </a:rPr>
              <a:t>Part </a:t>
            </a:r>
            <a:r>
              <a:rPr sz="2400" dirty="0">
                <a:latin typeface="Times New Roman"/>
                <a:cs typeface="Times New Roman"/>
              </a:rPr>
              <a:t>is always a part of a</a:t>
            </a:r>
            <a:r>
              <a:rPr sz="2400" spc="-85" dirty="0">
                <a:latin typeface="Times New Roman"/>
                <a:cs typeface="Times New Roman"/>
              </a:rPr>
              <a:t> </a:t>
            </a:r>
            <a:r>
              <a:rPr sz="2400" dirty="0">
                <a:latin typeface="Times New Roman"/>
                <a:cs typeface="Times New Roman"/>
              </a:rPr>
              <a:t>single  </a:t>
            </a:r>
            <a:r>
              <a:rPr sz="2400" spc="-5" dirty="0">
                <a:latin typeface="Times New Roman"/>
                <a:cs typeface="Times New Roman"/>
              </a:rPr>
              <a:t>whole</a:t>
            </a:r>
            <a:endParaRPr sz="2400">
              <a:latin typeface="Times New Roman"/>
              <a:cs typeface="Times New Roman"/>
            </a:endParaRPr>
          </a:p>
        </p:txBody>
      </p:sp>
      <p:sp>
        <p:nvSpPr>
          <p:cNvPr id="6" name="object 6"/>
          <p:cNvSpPr txBox="1"/>
          <p:nvPr/>
        </p:nvSpPr>
        <p:spPr>
          <a:xfrm>
            <a:off x="2167894" y="3351529"/>
            <a:ext cx="3645535" cy="1060996"/>
          </a:xfrm>
          <a:prstGeom prst="rect">
            <a:avLst/>
          </a:prstGeom>
        </p:spPr>
        <p:txBody>
          <a:bodyPr vert="horz" wrap="square" lIns="0" tIns="41275" rIns="0" bIns="0" rtlCol="0">
            <a:spAutoFit/>
          </a:bodyPr>
          <a:lstStyle/>
          <a:p>
            <a:pPr marL="12700" marR="5080">
              <a:lnSpc>
                <a:spcPct val="92200"/>
              </a:lnSpc>
              <a:spcBef>
                <a:spcPts val="325"/>
              </a:spcBef>
            </a:pPr>
            <a:r>
              <a:rPr sz="2400" spc="-5" dirty="0">
                <a:latin typeface="Times New Roman"/>
                <a:cs typeface="Times New Roman"/>
              </a:rPr>
              <a:t>Parts </a:t>
            </a:r>
            <a:r>
              <a:rPr sz="2400" dirty="0">
                <a:latin typeface="Times New Roman"/>
                <a:cs typeface="Times New Roman"/>
              </a:rPr>
              <a:t>can live independently  (i.e., </a:t>
            </a:r>
            <a:r>
              <a:rPr sz="2400" spc="-5" dirty="0">
                <a:latin typeface="Times New Roman"/>
                <a:cs typeface="Times New Roman"/>
              </a:rPr>
              <a:t>whole </a:t>
            </a:r>
            <a:r>
              <a:rPr sz="2400" dirty="0">
                <a:latin typeface="Times New Roman"/>
                <a:cs typeface="Times New Roman"/>
              </a:rPr>
              <a:t>cardinality can</a:t>
            </a:r>
            <a:r>
              <a:rPr sz="2400" spc="-65" dirty="0">
                <a:latin typeface="Times New Roman"/>
                <a:cs typeface="Times New Roman"/>
              </a:rPr>
              <a:t> </a:t>
            </a:r>
            <a:r>
              <a:rPr sz="2400" dirty="0">
                <a:latin typeface="Times New Roman"/>
                <a:cs typeface="Times New Roman"/>
              </a:rPr>
              <a:t>be  0..*)</a:t>
            </a:r>
            <a:endParaRPr sz="2400">
              <a:latin typeface="Times New Roman"/>
              <a:cs typeface="Times New Roman"/>
            </a:endParaRPr>
          </a:p>
        </p:txBody>
      </p:sp>
      <p:sp>
        <p:nvSpPr>
          <p:cNvPr id="7" name="object 7"/>
          <p:cNvSpPr txBox="1"/>
          <p:nvPr/>
        </p:nvSpPr>
        <p:spPr>
          <a:xfrm>
            <a:off x="6168395" y="3351533"/>
            <a:ext cx="3609975" cy="1060996"/>
          </a:xfrm>
          <a:prstGeom prst="rect">
            <a:avLst/>
          </a:prstGeom>
        </p:spPr>
        <p:txBody>
          <a:bodyPr vert="horz" wrap="square" lIns="0" tIns="41275" rIns="0" bIns="0" rtlCol="0">
            <a:spAutoFit/>
          </a:bodyPr>
          <a:lstStyle/>
          <a:p>
            <a:pPr marL="12700" marR="5080">
              <a:lnSpc>
                <a:spcPct val="92200"/>
              </a:lnSpc>
              <a:spcBef>
                <a:spcPts val="325"/>
              </a:spcBef>
            </a:pPr>
            <a:r>
              <a:rPr sz="2400" dirty="0">
                <a:latin typeface="Times New Roman"/>
                <a:cs typeface="Times New Roman"/>
              </a:rPr>
              <a:t>Parts exist only </a:t>
            </a:r>
            <a:r>
              <a:rPr sz="2400" spc="-5" dirty="0">
                <a:latin typeface="Times New Roman"/>
                <a:cs typeface="Times New Roman"/>
              </a:rPr>
              <a:t>as </a:t>
            </a:r>
            <a:r>
              <a:rPr sz="2400" dirty="0">
                <a:latin typeface="Times New Roman"/>
                <a:cs typeface="Times New Roman"/>
              </a:rPr>
              <a:t>part </a:t>
            </a:r>
            <a:r>
              <a:rPr sz="2400" spc="-5" dirty="0">
                <a:latin typeface="Times New Roman"/>
                <a:cs typeface="Times New Roman"/>
              </a:rPr>
              <a:t>of </a:t>
            </a:r>
            <a:r>
              <a:rPr sz="2400" dirty="0">
                <a:latin typeface="Times New Roman"/>
                <a:cs typeface="Times New Roman"/>
              </a:rPr>
              <a:t>the  </a:t>
            </a:r>
            <a:r>
              <a:rPr sz="2400" spc="-5" dirty="0">
                <a:latin typeface="Times New Roman"/>
                <a:cs typeface="Times New Roman"/>
              </a:rPr>
              <a:t>whole. </a:t>
            </a:r>
            <a:r>
              <a:rPr sz="2400" spc="-10" dirty="0">
                <a:latin typeface="Times New Roman"/>
                <a:cs typeface="Times New Roman"/>
              </a:rPr>
              <a:t>When </a:t>
            </a:r>
            <a:r>
              <a:rPr sz="2400" dirty="0">
                <a:latin typeface="Times New Roman"/>
                <a:cs typeface="Times New Roman"/>
              </a:rPr>
              <a:t>the </a:t>
            </a:r>
            <a:r>
              <a:rPr sz="2400" spc="-5" dirty="0">
                <a:latin typeface="Times New Roman"/>
                <a:cs typeface="Times New Roman"/>
              </a:rPr>
              <a:t>wall </a:t>
            </a:r>
            <a:r>
              <a:rPr sz="2400" dirty="0">
                <a:latin typeface="Times New Roman"/>
                <a:cs typeface="Times New Roman"/>
              </a:rPr>
              <a:t>is  destroyed, they are</a:t>
            </a:r>
            <a:r>
              <a:rPr sz="2400" spc="-45" dirty="0">
                <a:latin typeface="Times New Roman"/>
                <a:cs typeface="Times New Roman"/>
              </a:rPr>
              <a:t> </a:t>
            </a:r>
            <a:r>
              <a:rPr sz="2400" dirty="0">
                <a:latin typeface="Times New Roman"/>
                <a:cs typeface="Times New Roman"/>
              </a:rPr>
              <a:t>destroyed</a:t>
            </a:r>
            <a:endParaRPr sz="2400">
              <a:latin typeface="Times New Roman"/>
              <a:cs typeface="Times New Roman"/>
            </a:endParaRPr>
          </a:p>
        </p:txBody>
      </p:sp>
      <p:sp>
        <p:nvSpPr>
          <p:cNvPr id="8" name="object 8"/>
          <p:cNvSpPr txBox="1"/>
          <p:nvPr/>
        </p:nvSpPr>
        <p:spPr>
          <a:xfrm>
            <a:off x="2167889" y="4685033"/>
            <a:ext cx="3117851" cy="739946"/>
          </a:xfrm>
          <a:prstGeom prst="rect">
            <a:avLst/>
          </a:prstGeom>
        </p:spPr>
        <p:txBody>
          <a:bodyPr vert="horz" wrap="square" lIns="0" tIns="46990" rIns="0" bIns="0" rtlCol="0">
            <a:spAutoFit/>
          </a:bodyPr>
          <a:lstStyle/>
          <a:p>
            <a:pPr marL="12700" marR="5080">
              <a:lnSpc>
                <a:spcPts val="2660"/>
              </a:lnSpc>
              <a:spcBef>
                <a:spcPts val="370"/>
              </a:spcBef>
            </a:pPr>
            <a:r>
              <a:rPr sz="2400" spc="-5" dirty="0">
                <a:latin typeface="Times New Roman"/>
                <a:cs typeface="Times New Roman"/>
              </a:rPr>
              <a:t>Whole </a:t>
            </a:r>
            <a:r>
              <a:rPr sz="2400" dirty="0">
                <a:latin typeface="Times New Roman"/>
                <a:cs typeface="Times New Roman"/>
              </a:rPr>
              <a:t>is </a:t>
            </a:r>
            <a:r>
              <a:rPr sz="2400" spc="-5" dirty="0">
                <a:latin typeface="Times New Roman"/>
                <a:cs typeface="Times New Roman"/>
              </a:rPr>
              <a:t>not </a:t>
            </a:r>
            <a:r>
              <a:rPr sz="2400" dirty="0">
                <a:latin typeface="Times New Roman"/>
                <a:cs typeface="Times New Roman"/>
              </a:rPr>
              <a:t>solely  responsible </a:t>
            </a:r>
            <a:r>
              <a:rPr sz="2400" spc="-5" dirty="0">
                <a:latin typeface="Times New Roman"/>
                <a:cs typeface="Times New Roman"/>
              </a:rPr>
              <a:t>for </a:t>
            </a:r>
            <a:r>
              <a:rPr sz="2400" dirty="0">
                <a:latin typeface="Times New Roman"/>
                <a:cs typeface="Times New Roman"/>
              </a:rPr>
              <a:t>the</a:t>
            </a:r>
            <a:r>
              <a:rPr sz="2400" spc="-60" dirty="0">
                <a:latin typeface="Times New Roman"/>
                <a:cs typeface="Times New Roman"/>
              </a:rPr>
              <a:t> </a:t>
            </a:r>
            <a:r>
              <a:rPr sz="2400" spc="-5" dirty="0">
                <a:latin typeface="Times New Roman"/>
                <a:cs typeface="Times New Roman"/>
              </a:rPr>
              <a:t>object</a:t>
            </a:r>
            <a:endParaRPr sz="2400">
              <a:latin typeface="Times New Roman"/>
              <a:cs typeface="Times New Roman"/>
            </a:endParaRPr>
          </a:p>
        </p:txBody>
      </p:sp>
      <p:sp>
        <p:nvSpPr>
          <p:cNvPr id="9" name="object 9"/>
          <p:cNvSpPr txBox="1"/>
          <p:nvPr/>
        </p:nvSpPr>
        <p:spPr>
          <a:xfrm>
            <a:off x="6168393" y="4685033"/>
            <a:ext cx="3099435" cy="1060996"/>
          </a:xfrm>
          <a:prstGeom prst="rect">
            <a:avLst/>
          </a:prstGeom>
        </p:spPr>
        <p:txBody>
          <a:bodyPr vert="horz" wrap="square" lIns="0" tIns="41275" rIns="0" bIns="0" rtlCol="0">
            <a:spAutoFit/>
          </a:bodyPr>
          <a:lstStyle/>
          <a:p>
            <a:pPr marL="12700" marR="5080" algn="just">
              <a:lnSpc>
                <a:spcPct val="92200"/>
              </a:lnSpc>
              <a:spcBef>
                <a:spcPts val="325"/>
              </a:spcBef>
            </a:pPr>
            <a:r>
              <a:rPr sz="2400" spc="-5" dirty="0">
                <a:latin typeface="Times New Roman"/>
                <a:cs typeface="Times New Roman"/>
              </a:rPr>
              <a:t>Whole </a:t>
            </a:r>
            <a:r>
              <a:rPr sz="2400" dirty="0">
                <a:latin typeface="Times New Roman"/>
                <a:cs typeface="Times New Roman"/>
              </a:rPr>
              <a:t>is responsible</a:t>
            </a:r>
            <a:r>
              <a:rPr sz="2400" spc="-95" dirty="0">
                <a:latin typeface="Times New Roman"/>
                <a:cs typeface="Times New Roman"/>
              </a:rPr>
              <a:t> </a:t>
            </a:r>
            <a:r>
              <a:rPr sz="2400" dirty="0">
                <a:latin typeface="Times New Roman"/>
                <a:cs typeface="Times New Roman"/>
              </a:rPr>
              <a:t>and  should </a:t>
            </a:r>
            <a:r>
              <a:rPr sz="2400" spc="-5" dirty="0">
                <a:latin typeface="Times New Roman"/>
                <a:cs typeface="Times New Roman"/>
              </a:rPr>
              <a:t>create/destroy </a:t>
            </a:r>
            <a:r>
              <a:rPr sz="2400" dirty="0">
                <a:latin typeface="Times New Roman"/>
                <a:cs typeface="Times New Roman"/>
              </a:rPr>
              <a:t>the  objects</a:t>
            </a:r>
            <a:endParaRPr sz="2400">
              <a:latin typeface="Times New Roman"/>
              <a:cs typeface="Times New Roman"/>
            </a:endParaRPr>
          </a:p>
        </p:txBody>
      </p:sp>
      <p:sp>
        <p:nvSpPr>
          <p:cNvPr id="10" name="object 10"/>
          <p:cNvSpPr txBox="1"/>
          <p:nvPr/>
        </p:nvSpPr>
        <p:spPr>
          <a:xfrm>
            <a:off x="2192020" y="2917192"/>
            <a:ext cx="1386840" cy="348813"/>
          </a:xfrm>
          <a:prstGeom prst="rect">
            <a:avLst/>
          </a:prstGeom>
          <a:solidFill>
            <a:srgbClr val="99CCFF"/>
          </a:solidFill>
          <a:ln w="9344">
            <a:solidFill>
              <a:srgbClr val="000000"/>
            </a:solidFill>
          </a:ln>
        </p:spPr>
        <p:txBody>
          <a:bodyPr vert="horz" wrap="square" lIns="0" tIns="40640" rIns="0" bIns="0" rtlCol="0">
            <a:spAutoFit/>
          </a:bodyPr>
          <a:lstStyle/>
          <a:p>
            <a:pPr marL="203835">
              <a:lnSpc>
                <a:spcPct val="100000"/>
              </a:lnSpc>
              <a:spcBef>
                <a:spcPts val="320"/>
              </a:spcBef>
            </a:pPr>
            <a:r>
              <a:rPr sz="2000" dirty="0">
                <a:latin typeface="Arial"/>
                <a:cs typeface="Arial"/>
              </a:rPr>
              <a:t>category</a:t>
            </a:r>
            <a:endParaRPr sz="2000">
              <a:latin typeface="Arial"/>
              <a:cs typeface="Arial"/>
            </a:endParaRPr>
          </a:p>
        </p:txBody>
      </p:sp>
      <p:sp>
        <p:nvSpPr>
          <p:cNvPr id="11" name="object 11"/>
          <p:cNvSpPr txBox="1"/>
          <p:nvPr/>
        </p:nvSpPr>
        <p:spPr>
          <a:xfrm>
            <a:off x="4654549" y="2903223"/>
            <a:ext cx="1385571" cy="347531"/>
          </a:xfrm>
          <a:prstGeom prst="rect">
            <a:avLst/>
          </a:prstGeom>
          <a:solidFill>
            <a:srgbClr val="99CCFF"/>
          </a:solidFill>
          <a:ln w="9344">
            <a:solidFill>
              <a:srgbClr val="000000"/>
            </a:solidFill>
          </a:ln>
        </p:spPr>
        <p:txBody>
          <a:bodyPr vert="horz" wrap="square" lIns="0" tIns="39370" rIns="0" bIns="0" rtlCol="0">
            <a:spAutoFit/>
          </a:bodyPr>
          <a:lstStyle/>
          <a:p>
            <a:pPr marL="133350">
              <a:lnSpc>
                <a:spcPct val="100000"/>
              </a:lnSpc>
              <a:spcBef>
                <a:spcPts val="310"/>
              </a:spcBef>
            </a:pPr>
            <a:r>
              <a:rPr sz="2000" dirty="0">
                <a:latin typeface="Arial"/>
                <a:cs typeface="Arial"/>
              </a:rPr>
              <a:t>document</a:t>
            </a:r>
            <a:endParaRPr sz="2000">
              <a:latin typeface="Arial"/>
              <a:cs typeface="Arial"/>
            </a:endParaRPr>
          </a:p>
        </p:txBody>
      </p:sp>
      <p:sp>
        <p:nvSpPr>
          <p:cNvPr id="12" name="object 12"/>
          <p:cNvSpPr/>
          <p:nvPr/>
        </p:nvSpPr>
        <p:spPr>
          <a:xfrm>
            <a:off x="3563621" y="3026410"/>
            <a:ext cx="1035051" cy="180340"/>
          </a:xfrm>
          <a:custGeom>
            <a:avLst/>
            <a:gdLst/>
            <a:ahLst/>
            <a:cxnLst/>
            <a:rect l="l" t="t" r="r" b="b"/>
            <a:pathLst>
              <a:path w="1035050" h="180339">
                <a:moveTo>
                  <a:pt x="468629" y="95250"/>
                </a:moveTo>
                <a:lnTo>
                  <a:pt x="1035050" y="80010"/>
                </a:lnTo>
              </a:path>
              <a:path w="1035050" h="180339">
                <a:moveTo>
                  <a:pt x="240029" y="0"/>
                </a:moveTo>
                <a:lnTo>
                  <a:pt x="480059" y="90169"/>
                </a:lnTo>
                <a:lnTo>
                  <a:pt x="240029" y="180339"/>
                </a:lnTo>
                <a:lnTo>
                  <a:pt x="0" y="90169"/>
                </a:lnTo>
                <a:lnTo>
                  <a:pt x="240029" y="0"/>
                </a:lnTo>
                <a:close/>
              </a:path>
              <a:path w="1035050" h="180339">
                <a:moveTo>
                  <a:pt x="480059" y="180339"/>
                </a:moveTo>
                <a:lnTo>
                  <a:pt x="480059" y="180339"/>
                </a:lnTo>
              </a:path>
            </a:pathLst>
          </a:custGeom>
          <a:ln w="25518">
            <a:solidFill>
              <a:srgbClr val="071C57"/>
            </a:solidFill>
          </a:ln>
        </p:spPr>
        <p:txBody>
          <a:bodyPr wrap="square" lIns="0" tIns="0" rIns="0" bIns="0" rtlCol="0"/>
          <a:lstStyle/>
          <a:p>
            <a:endParaRPr/>
          </a:p>
        </p:txBody>
      </p:sp>
      <p:sp>
        <p:nvSpPr>
          <p:cNvPr id="13" name="object 13"/>
          <p:cNvSpPr txBox="1"/>
          <p:nvPr/>
        </p:nvSpPr>
        <p:spPr>
          <a:xfrm>
            <a:off x="4446271" y="2745740"/>
            <a:ext cx="124460"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Arial"/>
                <a:cs typeface="Arial"/>
              </a:rPr>
              <a:t>*</a:t>
            </a:r>
            <a:endParaRPr sz="2000">
              <a:latin typeface="Arial"/>
              <a:cs typeface="Arial"/>
            </a:endParaRPr>
          </a:p>
        </p:txBody>
      </p:sp>
      <p:sp>
        <p:nvSpPr>
          <p:cNvPr id="14" name="object 14"/>
          <p:cNvSpPr txBox="1"/>
          <p:nvPr/>
        </p:nvSpPr>
        <p:spPr>
          <a:xfrm>
            <a:off x="6236971" y="2907032"/>
            <a:ext cx="1386840" cy="347531"/>
          </a:xfrm>
          <a:prstGeom prst="rect">
            <a:avLst/>
          </a:prstGeom>
          <a:solidFill>
            <a:srgbClr val="99CCFF"/>
          </a:solidFill>
          <a:ln w="9344">
            <a:solidFill>
              <a:srgbClr val="000000"/>
            </a:solidFill>
          </a:ln>
        </p:spPr>
        <p:txBody>
          <a:bodyPr vert="horz" wrap="square" lIns="0" tIns="39370" rIns="0" bIns="0" rtlCol="0">
            <a:spAutoFit/>
          </a:bodyPr>
          <a:lstStyle/>
          <a:p>
            <a:pPr marL="241935">
              <a:lnSpc>
                <a:spcPct val="100000"/>
              </a:lnSpc>
              <a:spcBef>
                <a:spcPts val="310"/>
              </a:spcBef>
            </a:pPr>
            <a:r>
              <a:rPr sz="2000" spc="-5" dirty="0">
                <a:latin typeface="Arial"/>
                <a:cs typeface="Arial"/>
              </a:rPr>
              <a:t>Window</a:t>
            </a:r>
            <a:endParaRPr sz="2000">
              <a:latin typeface="Arial"/>
              <a:cs typeface="Arial"/>
            </a:endParaRPr>
          </a:p>
        </p:txBody>
      </p:sp>
      <p:sp>
        <p:nvSpPr>
          <p:cNvPr id="15" name="object 15"/>
          <p:cNvSpPr txBox="1"/>
          <p:nvPr/>
        </p:nvSpPr>
        <p:spPr>
          <a:xfrm>
            <a:off x="8699501" y="2891792"/>
            <a:ext cx="1385571" cy="348813"/>
          </a:xfrm>
          <a:prstGeom prst="rect">
            <a:avLst/>
          </a:prstGeom>
          <a:solidFill>
            <a:srgbClr val="99CCFF"/>
          </a:solidFill>
          <a:ln w="9344">
            <a:solidFill>
              <a:srgbClr val="000000"/>
            </a:solidFill>
          </a:ln>
        </p:spPr>
        <p:txBody>
          <a:bodyPr vert="horz" wrap="square" lIns="0" tIns="40640" rIns="0" bIns="0" rtlCol="0">
            <a:spAutoFit/>
          </a:bodyPr>
          <a:lstStyle/>
          <a:p>
            <a:pPr marL="325120">
              <a:lnSpc>
                <a:spcPct val="100000"/>
              </a:lnSpc>
              <a:spcBef>
                <a:spcPts val="320"/>
              </a:spcBef>
            </a:pPr>
            <a:r>
              <a:rPr sz="2000" dirty="0">
                <a:latin typeface="Arial"/>
                <a:cs typeface="Arial"/>
              </a:rPr>
              <a:t>Frame</a:t>
            </a:r>
            <a:endParaRPr sz="2000">
              <a:latin typeface="Arial"/>
              <a:cs typeface="Arial"/>
            </a:endParaRPr>
          </a:p>
        </p:txBody>
      </p:sp>
      <p:grpSp>
        <p:nvGrpSpPr>
          <p:cNvPr id="16" name="object 16"/>
          <p:cNvGrpSpPr/>
          <p:nvPr/>
        </p:nvGrpSpPr>
        <p:grpSpPr>
          <a:xfrm>
            <a:off x="7595812" y="3003490"/>
            <a:ext cx="1061085" cy="205104"/>
            <a:chOff x="7595810" y="3003490"/>
            <a:chExt cx="1061085" cy="205104"/>
          </a:xfrm>
        </p:grpSpPr>
        <p:sp>
          <p:nvSpPr>
            <p:cNvPr id="17" name="object 17"/>
            <p:cNvSpPr/>
            <p:nvPr/>
          </p:nvSpPr>
          <p:spPr>
            <a:xfrm>
              <a:off x="8077199" y="3094989"/>
              <a:ext cx="566420" cy="16510"/>
            </a:xfrm>
            <a:custGeom>
              <a:avLst/>
              <a:gdLst/>
              <a:ahLst/>
              <a:cxnLst/>
              <a:rect l="l" t="t" r="r" b="b"/>
              <a:pathLst>
                <a:path w="566420" h="16510">
                  <a:moveTo>
                    <a:pt x="0" y="16510"/>
                  </a:moveTo>
                  <a:lnTo>
                    <a:pt x="566420" y="0"/>
                  </a:lnTo>
                </a:path>
              </a:pathLst>
            </a:custGeom>
            <a:ln w="25518">
              <a:solidFill>
                <a:srgbClr val="071C57"/>
              </a:solidFill>
            </a:ln>
          </p:spPr>
          <p:txBody>
            <a:bodyPr wrap="square" lIns="0" tIns="0" rIns="0" bIns="0" rtlCol="0"/>
            <a:lstStyle/>
            <a:p>
              <a:endParaRPr/>
            </a:p>
          </p:txBody>
        </p:sp>
        <p:sp>
          <p:nvSpPr>
            <p:cNvPr id="18" name="object 18"/>
            <p:cNvSpPr/>
            <p:nvPr/>
          </p:nvSpPr>
          <p:spPr>
            <a:xfrm>
              <a:off x="7608569" y="3016249"/>
              <a:ext cx="480059" cy="179070"/>
            </a:xfrm>
            <a:custGeom>
              <a:avLst/>
              <a:gdLst/>
              <a:ahLst/>
              <a:cxnLst/>
              <a:rect l="l" t="t" r="r" b="b"/>
              <a:pathLst>
                <a:path w="480059" h="179069">
                  <a:moveTo>
                    <a:pt x="240029" y="0"/>
                  </a:moveTo>
                  <a:lnTo>
                    <a:pt x="0" y="88900"/>
                  </a:lnTo>
                  <a:lnTo>
                    <a:pt x="240029" y="179070"/>
                  </a:lnTo>
                  <a:lnTo>
                    <a:pt x="480059" y="88900"/>
                  </a:lnTo>
                  <a:lnTo>
                    <a:pt x="240029" y="0"/>
                  </a:lnTo>
                  <a:close/>
                </a:path>
              </a:pathLst>
            </a:custGeom>
            <a:solidFill>
              <a:srgbClr val="333399"/>
            </a:solidFill>
          </p:spPr>
          <p:txBody>
            <a:bodyPr wrap="square" lIns="0" tIns="0" rIns="0" bIns="0" rtlCol="0"/>
            <a:lstStyle/>
            <a:p>
              <a:endParaRPr/>
            </a:p>
          </p:txBody>
        </p:sp>
        <p:sp>
          <p:nvSpPr>
            <p:cNvPr id="19" name="object 19"/>
            <p:cNvSpPr/>
            <p:nvPr/>
          </p:nvSpPr>
          <p:spPr>
            <a:xfrm>
              <a:off x="7608569" y="3016249"/>
              <a:ext cx="480059" cy="179070"/>
            </a:xfrm>
            <a:custGeom>
              <a:avLst/>
              <a:gdLst/>
              <a:ahLst/>
              <a:cxnLst/>
              <a:rect l="l" t="t" r="r" b="b"/>
              <a:pathLst>
                <a:path w="480059" h="179069">
                  <a:moveTo>
                    <a:pt x="240029" y="0"/>
                  </a:moveTo>
                  <a:lnTo>
                    <a:pt x="480059" y="88900"/>
                  </a:lnTo>
                  <a:lnTo>
                    <a:pt x="240029" y="179070"/>
                  </a:lnTo>
                  <a:lnTo>
                    <a:pt x="0" y="88900"/>
                  </a:lnTo>
                  <a:lnTo>
                    <a:pt x="240029" y="0"/>
                  </a:lnTo>
                  <a:close/>
                </a:path>
                <a:path w="480059" h="179069">
                  <a:moveTo>
                    <a:pt x="480059" y="179070"/>
                  </a:moveTo>
                  <a:lnTo>
                    <a:pt x="480059" y="179070"/>
                  </a:lnTo>
                </a:path>
              </a:pathLst>
            </a:custGeom>
            <a:ln w="25518">
              <a:solidFill>
                <a:srgbClr val="071C57"/>
              </a:solidFill>
            </a:ln>
          </p:spPr>
          <p:txBody>
            <a:bodyPr wrap="square" lIns="0" tIns="0" rIns="0" bIns="0" rtlCol="0"/>
            <a:lstStyle/>
            <a:p>
              <a:endParaRPr/>
            </a:p>
          </p:txBody>
        </p:sp>
      </p:grpSp>
      <p:sp>
        <p:nvSpPr>
          <p:cNvPr id="20" name="object 20"/>
          <p:cNvSpPr txBox="1"/>
          <p:nvPr/>
        </p:nvSpPr>
        <p:spPr>
          <a:xfrm>
            <a:off x="8491219" y="2734309"/>
            <a:ext cx="124460"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Arial"/>
                <a:cs typeface="Arial"/>
              </a:rPr>
              <a:t>*</a:t>
            </a:r>
            <a:endParaRPr sz="200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2" y="381000"/>
            <a:ext cx="6189980" cy="1107996"/>
          </a:xfrm>
        </p:spPr>
        <p:txBody>
          <a:bodyPr>
            <a:normAutofit fontScale="90000"/>
          </a:bodyPr>
          <a:lstStyle/>
          <a:p>
            <a:r>
              <a:rPr lang="en-IN" sz="3600" dirty="0" smtClean="0"/>
              <a:t>4.3 Propagation/Triggering of operations</a:t>
            </a:r>
            <a:endParaRPr lang="en-IN" sz="3600" dirty="0"/>
          </a:p>
        </p:txBody>
      </p:sp>
      <p:sp>
        <p:nvSpPr>
          <p:cNvPr id="3" name="Text Placeholder 2"/>
          <p:cNvSpPr>
            <a:spLocks noGrp="1"/>
          </p:cNvSpPr>
          <p:nvPr>
            <p:ph idx="1"/>
          </p:nvPr>
        </p:nvSpPr>
        <p:spPr>
          <a:xfrm>
            <a:off x="533400" y="1524000"/>
            <a:ext cx="10765789" cy="2154436"/>
          </a:xfrm>
        </p:spPr>
        <p:txBody>
          <a:bodyPr>
            <a:normAutofit fontScale="62500" lnSpcReduction="20000"/>
          </a:bodyPr>
          <a:lstStyle/>
          <a:p>
            <a:pPr marL="342900" indent="-342900">
              <a:buFont typeface="Arial" pitchFamily="34" charset="0"/>
              <a:buChar char="•"/>
            </a:pPr>
            <a:r>
              <a:rPr lang="en-US" dirty="0" smtClean="0"/>
              <a:t>Propagation </a:t>
            </a:r>
            <a:r>
              <a:rPr lang="en-US" dirty="0"/>
              <a:t>(Also called Triggering) is the automatic application of an operation to a network of objects when the operation is applied to some starting object. </a:t>
            </a:r>
            <a:endParaRPr lang="en-US" dirty="0" smtClean="0"/>
          </a:p>
          <a:p>
            <a:pPr marL="342900" indent="-342900">
              <a:buFont typeface="Arial" pitchFamily="34" charset="0"/>
              <a:buChar char="•"/>
            </a:pPr>
            <a:endParaRPr lang="en-US" dirty="0" smtClean="0"/>
          </a:p>
          <a:p>
            <a:pPr marL="342900" indent="-342900">
              <a:buFont typeface="Arial" pitchFamily="34" charset="0"/>
              <a:buChar char="•"/>
            </a:pPr>
            <a:r>
              <a:rPr lang="en-US" dirty="0" smtClean="0"/>
              <a:t>Propagation </a:t>
            </a:r>
            <a:r>
              <a:rPr lang="en-US" dirty="0"/>
              <a:t>of operations to parts is often a good indicator of propagation. </a:t>
            </a:r>
            <a:endParaRPr lang="en-US" dirty="0" smtClean="0"/>
          </a:p>
          <a:p>
            <a:pPr marL="342900" indent="-342900">
              <a:buFont typeface="Arial" pitchFamily="34" charset="0"/>
              <a:buChar char="•"/>
            </a:pPr>
            <a:endParaRPr lang="en-US" dirty="0" smtClean="0"/>
          </a:p>
          <a:p>
            <a:pPr marL="342900" indent="-342900">
              <a:buFont typeface="Arial" pitchFamily="34" charset="0"/>
              <a:buChar char="•"/>
            </a:pPr>
            <a:r>
              <a:rPr lang="en-US" dirty="0" smtClean="0"/>
              <a:t>Propagation </a:t>
            </a:r>
            <a:r>
              <a:rPr lang="en-US" dirty="0"/>
              <a:t>is very well applicable to aggregated objects, operation carried on whole eventually changes the states of sub objects.</a:t>
            </a:r>
            <a:endParaRPr lang="en-IN" dirty="0"/>
          </a:p>
        </p:txBody>
      </p:sp>
    </p:spTree>
    <p:extLst>
      <p:ext uri="{BB962C8B-B14F-4D97-AF65-F5344CB8AC3E}">
        <p14:creationId xmlns:p14="http://schemas.microsoft.com/office/powerpoint/2010/main" val="1401051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5652" y="152400"/>
            <a:ext cx="6788148" cy="566822"/>
          </a:xfrm>
          <a:prstGeom prst="rect">
            <a:avLst/>
          </a:prstGeom>
        </p:spPr>
        <p:txBody>
          <a:bodyPr vert="horz" wrap="square" lIns="0" tIns="12700" rIns="0" bIns="0" rtlCol="0">
            <a:spAutoFit/>
          </a:bodyPr>
          <a:lstStyle/>
          <a:p>
            <a:pPr marL="12700">
              <a:lnSpc>
                <a:spcPct val="100000"/>
              </a:lnSpc>
              <a:spcBef>
                <a:spcPts val="100"/>
              </a:spcBef>
            </a:pPr>
            <a:r>
              <a:rPr lang="en-IN" sz="3600" b="1" spc="-5" dirty="0">
                <a:latin typeface="Trebuchet MS"/>
                <a:cs typeface="Trebuchet MS"/>
              </a:rPr>
              <a:t>a</a:t>
            </a:r>
            <a:r>
              <a:rPr lang="en-IN" sz="3600" b="1" spc="-5" dirty="0" smtClean="0">
                <a:latin typeface="Trebuchet MS"/>
                <a:cs typeface="Trebuchet MS"/>
              </a:rPr>
              <a:t>.</a:t>
            </a:r>
            <a:r>
              <a:rPr sz="3600" b="1" spc="-5" dirty="0" smtClean="0">
                <a:latin typeface="Trebuchet MS"/>
                <a:cs typeface="Trebuchet MS"/>
              </a:rPr>
              <a:t>Enumerations</a:t>
            </a:r>
            <a:r>
              <a:rPr sz="3600" b="1" spc="-75" dirty="0" smtClean="0">
                <a:latin typeface="Trebuchet MS"/>
                <a:cs typeface="Trebuchet MS"/>
              </a:rPr>
              <a:t> </a:t>
            </a:r>
            <a:r>
              <a:rPr sz="3600" b="1" spc="-5" dirty="0">
                <a:latin typeface="Trebuchet MS"/>
                <a:cs typeface="Trebuchet MS"/>
              </a:rPr>
              <a:t>(enum)</a:t>
            </a:r>
            <a:endParaRPr sz="3600" dirty="0">
              <a:latin typeface="Trebuchet MS"/>
              <a:cs typeface="Trebuchet MS"/>
            </a:endParaRPr>
          </a:p>
        </p:txBody>
      </p:sp>
      <p:sp>
        <p:nvSpPr>
          <p:cNvPr id="12" name="object 12"/>
          <p:cNvSpPr txBox="1">
            <a:spLocks noGrp="1"/>
          </p:cNvSpPr>
          <p:nvPr>
            <p:ph type="sldNum" sz="quarter" idx="12"/>
          </p:nvPr>
        </p:nvSpPr>
        <p:spPr>
          <a:xfrm>
            <a:off x="8742685" y="6026964"/>
            <a:ext cx="479425" cy="382797"/>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0000"/>
                </a:solidFill>
              </a:rPr>
              <a:t>UML</a:t>
            </a:r>
            <a:r>
              <a:rPr spc="-50" dirty="0">
                <a:solidFill>
                  <a:srgbClr val="000000"/>
                </a:solidFill>
              </a:rPr>
              <a:t> </a:t>
            </a:r>
            <a:fld id="{81D60167-4931-47E6-BA6A-407CBD079E47}" type="slidenum">
              <a:rPr dirty="0">
                <a:solidFill>
                  <a:srgbClr val="000000"/>
                </a:solidFill>
              </a:rPr>
              <a:t>3</a:t>
            </a:fld>
            <a:endParaRPr dirty="0">
              <a:solidFill>
                <a:srgbClr val="000000"/>
              </a:solidFill>
            </a:endParaRPr>
          </a:p>
        </p:txBody>
      </p:sp>
      <p:sp>
        <p:nvSpPr>
          <p:cNvPr id="4" name="object 4"/>
          <p:cNvSpPr txBox="1"/>
          <p:nvPr/>
        </p:nvSpPr>
        <p:spPr>
          <a:xfrm>
            <a:off x="838200" y="1075198"/>
            <a:ext cx="10363200" cy="3308598"/>
          </a:xfrm>
          <a:prstGeom prst="rect">
            <a:avLst/>
          </a:prstGeom>
        </p:spPr>
        <p:txBody>
          <a:bodyPr vert="horz" wrap="square" lIns="0" tIns="12700" rIns="0" bIns="0" rtlCol="0">
            <a:spAutoFit/>
          </a:bodyPr>
          <a:lstStyle/>
          <a:p>
            <a:pPr marL="12700" marR="5080">
              <a:lnSpc>
                <a:spcPct val="150000"/>
              </a:lnSpc>
              <a:spcBef>
                <a:spcPts val="100"/>
              </a:spcBef>
            </a:pPr>
            <a:r>
              <a:rPr lang="en-IN" sz="2000" b="1" spc="-5" dirty="0" smtClean="0">
                <a:solidFill>
                  <a:srgbClr val="3F3F3F"/>
                </a:solidFill>
                <a:latin typeface="Trebuchet MS"/>
                <a:cs typeface="Trebuchet MS"/>
              </a:rPr>
              <a:t>A</a:t>
            </a:r>
            <a:r>
              <a:rPr sz="2000" b="1" spc="-5" dirty="0" smtClean="0">
                <a:solidFill>
                  <a:srgbClr val="3F3F3F"/>
                </a:solidFill>
                <a:latin typeface="Trebuchet MS"/>
                <a:cs typeface="Trebuchet MS"/>
              </a:rPr>
              <a:t>n </a:t>
            </a:r>
            <a:r>
              <a:rPr sz="2000" b="1" spc="-5" dirty="0">
                <a:solidFill>
                  <a:srgbClr val="3F3F3F"/>
                </a:solidFill>
                <a:latin typeface="Trebuchet MS"/>
                <a:cs typeface="Trebuchet MS"/>
              </a:rPr>
              <a:t>enumeration is </a:t>
            </a:r>
            <a:r>
              <a:rPr sz="2000" b="1" dirty="0">
                <a:solidFill>
                  <a:srgbClr val="3F3F3F"/>
                </a:solidFill>
                <a:latin typeface="Trebuchet MS"/>
                <a:cs typeface="Trebuchet MS"/>
              </a:rPr>
              <a:t>a </a:t>
            </a:r>
            <a:r>
              <a:rPr sz="2000" b="1" spc="-5" dirty="0">
                <a:solidFill>
                  <a:srgbClr val="3F3F3F"/>
                </a:solidFill>
                <a:latin typeface="Trebuchet MS"/>
                <a:cs typeface="Trebuchet MS"/>
              </a:rPr>
              <a:t>way </a:t>
            </a:r>
            <a:r>
              <a:rPr sz="2000" b="1" spc="-10" dirty="0">
                <a:solidFill>
                  <a:srgbClr val="3F3F3F"/>
                </a:solidFill>
                <a:latin typeface="Trebuchet MS"/>
                <a:cs typeface="Trebuchet MS"/>
              </a:rPr>
              <a:t>to </a:t>
            </a:r>
            <a:r>
              <a:rPr sz="2000" b="1" spc="-5" dirty="0">
                <a:solidFill>
                  <a:srgbClr val="3F3F3F"/>
                </a:solidFill>
                <a:latin typeface="Trebuchet MS"/>
                <a:cs typeface="Trebuchet MS"/>
              </a:rPr>
              <a:t>have </a:t>
            </a:r>
            <a:r>
              <a:rPr sz="2000" b="1" dirty="0">
                <a:solidFill>
                  <a:srgbClr val="3F3F3F"/>
                </a:solidFill>
                <a:latin typeface="Trebuchet MS"/>
                <a:cs typeface="Trebuchet MS"/>
              </a:rPr>
              <a:t>a </a:t>
            </a:r>
            <a:r>
              <a:rPr sz="2000" b="1" spc="-5" dirty="0">
                <a:solidFill>
                  <a:srgbClr val="3F3F3F"/>
                </a:solidFill>
                <a:latin typeface="Trebuchet MS"/>
                <a:cs typeface="Trebuchet MS"/>
              </a:rPr>
              <a:t>type that has </a:t>
            </a:r>
            <a:r>
              <a:rPr sz="2000" b="1" dirty="0">
                <a:solidFill>
                  <a:srgbClr val="3F3F3F"/>
                </a:solidFill>
                <a:latin typeface="Trebuchet MS"/>
                <a:cs typeface="Trebuchet MS"/>
              </a:rPr>
              <a:t>a </a:t>
            </a:r>
            <a:r>
              <a:rPr sz="2000" b="1" spc="-5" dirty="0">
                <a:solidFill>
                  <a:srgbClr val="3F3F3F"/>
                </a:solidFill>
                <a:latin typeface="Trebuchet MS"/>
                <a:cs typeface="Trebuchet MS"/>
              </a:rPr>
              <a:t>defined number </a:t>
            </a:r>
            <a:r>
              <a:rPr sz="2000" b="1" dirty="0">
                <a:solidFill>
                  <a:srgbClr val="3F3F3F"/>
                </a:solidFill>
                <a:latin typeface="Trebuchet MS"/>
                <a:cs typeface="Trebuchet MS"/>
              </a:rPr>
              <a:t>of </a:t>
            </a:r>
            <a:r>
              <a:rPr sz="2000" b="1" spc="-5" dirty="0">
                <a:solidFill>
                  <a:srgbClr val="3F3F3F"/>
                </a:solidFill>
                <a:latin typeface="Trebuchet MS"/>
                <a:cs typeface="Trebuchet MS"/>
              </a:rPr>
              <a:t>possible  values</a:t>
            </a:r>
            <a:r>
              <a:rPr sz="2000" b="1" spc="-5" dirty="0" smtClean="0">
                <a:solidFill>
                  <a:srgbClr val="3F3F3F"/>
                </a:solidFill>
                <a:latin typeface="Trebuchet MS"/>
                <a:cs typeface="Trebuchet MS"/>
              </a:rPr>
              <a:t>.</a:t>
            </a:r>
            <a:endParaRPr lang="en-IN" sz="2000" b="1" spc="-5" dirty="0" smtClean="0">
              <a:solidFill>
                <a:srgbClr val="3F3F3F"/>
              </a:solidFill>
              <a:latin typeface="Trebuchet MS"/>
              <a:cs typeface="Trebuchet MS"/>
            </a:endParaRPr>
          </a:p>
          <a:p>
            <a:pPr marL="12700" marR="5080">
              <a:lnSpc>
                <a:spcPct val="150000"/>
              </a:lnSpc>
              <a:spcBef>
                <a:spcPts val="100"/>
              </a:spcBef>
            </a:pPr>
            <a:r>
              <a:rPr lang="en-US" sz="2000" dirty="0" smtClean="0"/>
              <a:t>E.g</a:t>
            </a:r>
            <a:r>
              <a:rPr lang="en-US" sz="2000" dirty="0"/>
              <a:t>. Attributes</a:t>
            </a:r>
            <a:r>
              <a:rPr lang="en-US" sz="2000" dirty="0" smtClean="0"/>
              <a:t>:</a:t>
            </a:r>
          </a:p>
          <a:p>
            <a:pPr marL="12700" marR="5080">
              <a:lnSpc>
                <a:spcPct val="150000"/>
              </a:lnSpc>
              <a:spcBef>
                <a:spcPts val="100"/>
              </a:spcBef>
            </a:pPr>
            <a:r>
              <a:rPr lang="en-US" sz="2000" dirty="0" smtClean="0"/>
              <a:t>1. </a:t>
            </a:r>
            <a:r>
              <a:rPr lang="en-US" sz="2000" dirty="0" err="1" smtClean="0"/>
              <a:t>accessPermission</a:t>
            </a:r>
            <a:r>
              <a:rPr lang="en-US" sz="2000" dirty="0" smtClean="0"/>
              <a:t> </a:t>
            </a:r>
            <a:r>
              <a:rPr lang="en-US" sz="2000" dirty="0"/>
              <a:t>can be an enumeration with possible values that include read and read-write</a:t>
            </a:r>
            <a:r>
              <a:rPr lang="en-US" sz="2000" dirty="0" smtClean="0"/>
              <a:t>.</a:t>
            </a:r>
          </a:p>
          <a:p>
            <a:pPr marL="12700" marR="5080">
              <a:lnSpc>
                <a:spcPct val="150000"/>
              </a:lnSpc>
              <a:spcBef>
                <a:spcPts val="100"/>
              </a:spcBef>
            </a:pPr>
            <a:r>
              <a:rPr lang="en-US" sz="2000" dirty="0" smtClean="0"/>
              <a:t>2</a:t>
            </a:r>
            <a:r>
              <a:rPr lang="en-US" sz="2000" dirty="0"/>
              <a:t>. Type is an enumeration that includes solid, dashed, and dotted</a:t>
            </a:r>
            <a:r>
              <a:rPr lang="en-US" sz="2000" dirty="0" smtClean="0"/>
              <a:t>.</a:t>
            </a:r>
          </a:p>
          <a:p>
            <a:pPr marL="12700" marR="5080">
              <a:lnSpc>
                <a:spcPct val="150000"/>
              </a:lnSpc>
              <a:spcBef>
                <a:spcPts val="100"/>
              </a:spcBef>
            </a:pPr>
            <a:r>
              <a:rPr lang="en-US" sz="2000" dirty="0" smtClean="0"/>
              <a:t>3.TwoDimensional.fillType </a:t>
            </a:r>
            <a:r>
              <a:rPr lang="en-US" sz="2000" dirty="0"/>
              <a:t>can be an enumeration that includes solid, grey, none, horizontal lines, and vertical lines.</a:t>
            </a:r>
            <a:endParaRPr lang="en-IN" sz="2000" b="1" spc="-5" dirty="0">
              <a:solidFill>
                <a:srgbClr val="3F3F3F"/>
              </a:solidFill>
              <a:latin typeface="Trebuchet MS"/>
              <a:cs typeface="Trebuchet MS"/>
            </a:endParaRPr>
          </a:p>
          <a:p>
            <a:pPr marL="12700" marR="5080">
              <a:lnSpc>
                <a:spcPct val="150000"/>
              </a:lnSpc>
              <a:spcBef>
                <a:spcPts val="100"/>
              </a:spcBef>
            </a:pPr>
            <a:endParaRPr sz="2000" dirty="0">
              <a:latin typeface="Trebuchet MS"/>
              <a:cs typeface="Trebuchet MS"/>
            </a:endParaRPr>
          </a:p>
        </p:txBody>
      </p:sp>
    </p:spTree>
    <p:extLst>
      <p:ext uri="{BB962C8B-B14F-4D97-AF65-F5344CB8AC3E}">
        <p14:creationId xmlns:p14="http://schemas.microsoft.com/office/powerpoint/2010/main" val="37785980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5000" y="1676400"/>
            <a:ext cx="7743825"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447800" y="3048000"/>
            <a:ext cx="9067800" cy="1754326"/>
          </a:xfrm>
          <a:prstGeom prst="rect">
            <a:avLst/>
          </a:prstGeom>
        </p:spPr>
        <p:txBody>
          <a:bodyPr wrap="square">
            <a:spAutoFit/>
          </a:bodyPr>
          <a:lstStyle/>
          <a:p>
            <a:pPr algn="just"/>
            <a:r>
              <a:rPr lang="en-US" dirty="0"/>
              <a:t>E.g. A person owns multiple documents. Each document consists of paragraphs that, in turn, consist of characters. The copy operation propagates from documents to paragraphs to characters</a:t>
            </a:r>
            <a:r>
              <a:rPr lang="en-US" dirty="0" smtClean="0"/>
              <a:t>.</a:t>
            </a:r>
            <a:r>
              <a:rPr lang="en-US" dirty="0"/>
              <a:t> </a:t>
            </a:r>
            <a:r>
              <a:rPr lang="en-US" dirty="0" smtClean="0"/>
              <a:t>Copying </a:t>
            </a:r>
            <a:r>
              <a:rPr lang="en-US" dirty="0"/>
              <a:t>a paragraph copies all the characters in it. The operation does not propagate in the reverse direction; a paragraph can be copied without copying the whole document. Similarly, copying a document copies the owner link but does not spawn a copy of the person who is owner.</a:t>
            </a:r>
            <a:endParaRPr lang="en-IN" dirty="0"/>
          </a:p>
        </p:txBody>
      </p:sp>
    </p:spTree>
    <p:extLst>
      <p:ext uri="{BB962C8B-B14F-4D97-AF65-F5344CB8AC3E}">
        <p14:creationId xmlns:p14="http://schemas.microsoft.com/office/powerpoint/2010/main" val="312810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4556" y="33020"/>
            <a:ext cx="9298305" cy="1489710"/>
          </a:xfrm>
          <a:prstGeom prst="rect">
            <a:avLst/>
          </a:prstGeom>
        </p:spPr>
        <p:txBody>
          <a:bodyPr vert="horz" wrap="square" lIns="0" tIns="12700" rIns="0" bIns="0" rtlCol="0">
            <a:spAutoFit/>
          </a:bodyPr>
          <a:lstStyle/>
          <a:p>
            <a:pPr marL="12700">
              <a:lnSpc>
                <a:spcPct val="100000"/>
              </a:lnSpc>
              <a:spcBef>
                <a:spcPts val="100"/>
              </a:spcBef>
            </a:pPr>
            <a:r>
              <a:rPr lang="en-IN" sz="3600" b="1" spc="-20" dirty="0" smtClean="0">
                <a:latin typeface="Trebuchet MS"/>
                <a:cs typeface="Trebuchet MS"/>
              </a:rPr>
              <a:t>5.</a:t>
            </a:r>
            <a:r>
              <a:rPr sz="3600" b="1" spc="-20" dirty="0" smtClean="0">
                <a:latin typeface="Trebuchet MS"/>
                <a:cs typeface="Trebuchet MS"/>
              </a:rPr>
              <a:t>Abstract </a:t>
            </a:r>
            <a:r>
              <a:rPr sz="3600" b="1" spc="-10" dirty="0">
                <a:latin typeface="Trebuchet MS"/>
                <a:cs typeface="Trebuchet MS"/>
              </a:rPr>
              <a:t>Classes</a:t>
            </a:r>
            <a:endParaRPr sz="3600" dirty="0">
              <a:latin typeface="Trebuchet MS"/>
              <a:cs typeface="Trebuchet MS"/>
            </a:endParaRPr>
          </a:p>
          <a:p>
            <a:pPr marL="12700" marR="5080" algn="just">
              <a:lnSpc>
                <a:spcPct val="150000"/>
              </a:lnSpc>
              <a:spcBef>
                <a:spcPts val="730"/>
              </a:spcBef>
            </a:pPr>
            <a:r>
              <a:rPr sz="1800" spc="-5" dirty="0">
                <a:solidFill>
                  <a:srgbClr val="000000"/>
                </a:solidFill>
                <a:latin typeface="UnDotum"/>
                <a:cs typeface="UnDotum"/>
              </a:rPr>
              <a:t></a:t>
            </a:r>
            <a:r>
              <a:rPr sz="1800" spc="-5" dirty="0">
                <a:solidFill>
                  <a:srgbClr val="000000"/>
                </a:solidFill>
              </a:rPr>
              <a:t>An </a:t>
            </a:r>
            <a:r>
              <a:rPr sz="1800" b="1" spc="-15" dirty="0">
                <a:solidFill>
                  <a:srgbClr val="000000"/>
                </a:solidFill>
                <a:latin typeface="Trebuchet MS"/>
                <a:cs typeface="Trebuchet MS"/>
              </a:rPr>
              <a:t>abstract </a:t>
            </a:r>
            <a:r>
              <a:rPr sz="1800" b="1" spc="-5" dirty="0">
                <a:solidFill>
                  <a:srgbClr val="000000"/>
                </a:solidFill>
                <a:latin typeface="Trebuchet MS"/>
                <a:cs typeface="Trebuchet MS"/>
              </a:rPr>
              <a:t>class </a:t>
            </a:r>
            <a:r>
              <a:rPr sz="1800" spc="-5" dirty="0">
                <a:solidFill>
                  <a:srgbClr val="000000"/>
                </a:solidFill>
              </a:rPr>
              <a:t>is </a:t>
            </a:r>
            <a:r>
              <a:rPr sz="1800" dirty="0">
                <a:solidFill>
                  <a:srgbClr val="000000"/>
                </a:solidFill>
              </a:rPr>
              <a:t>a </a:t>
            </a:r>
            <a:r>
              <a:rPr sz="1800" spc="-5" dirty="0">
                <a:solidFill>
                  <a:srgbClr val="000000"/>
                </a:solidFill>
              </a:rPr>
              <a:t>class that has </a:t>
            </a:r>
            <a:r>
              <a:rPr sz="1800" dirty="0">
                <a:solidFill>
                  <a:srgbClr val="000000"/>
                </a:solidFill>
              </a:rPr>
              <a:t>no </a:t>
            </a:r>
            <a:r>
              <a:rPr sz="1800" spc="-5" dirty="0">
                <a:solidFill>
                  <a:srgbClr val="000000"/>
                </a:solidFill>
              </a:rPr>
              <a:t>direct instances but </a:t>
            </a:r>
            <a:r>
              <a:rPr sz="1800" dirty="0">
                <a:solidFill>
                  <a:srgbClr val="000000"/>
                </a:solidFill>
              </a:rPr>
              <a:t>whose </a:t>
            </a:r>
            <a:r>
              <a:rPr sz="1800" spc="-5" dirty="0">
                <a:solidFill>
                  <a:srgbClr val="000000"/>
                </a:solidFill>
              </a:rPr>
              <a:t>descendant classes  have direct</a:t>
            </a:r>
            <a:r>
              <a:rPr sz="1800" spc="-10" dirty="0">
                <a:solidFill>
                  <a:srgbClr val="000000"/>
                </a:solidFill>
              </a:rPr>
              <a:t> </a:t>
            </a:r>
            <a:r>
              <a:rPr sz="1800" spc="-5" dirty="0">
                <a:solidFill>
                  <a:srgbClr val="000000"/>
                </a:solidFill>
              </a:rPr>
              <a:t>instances.</a:t>
            </a:r>
            <a:endParaRPr sz="1800" dirty="0">
              <a:latin typeface="Trebuchet MS"/>
              <a:cs typeface="Trebuchet MS"/>
            </a:endParaRPr>
          </a:p>
        </p:txBody>
      </p:sp>
      <p:sp>
        <p:nvSpPr>
          <p:cNvPr id="5" name="object 5"/>
          <p:cNvSpPr txBox="1">
            <a:spLocks noGrp="1"/>
          </p:cNvSpPr>
          <p:nvPr>
            <p:ph type="sldNum" sz="quarter" idx="12"/>
          </p:nvPr>
        </p:nvSpPr>
        <p:spPr>
          <a:xfrm>
            <a:off x="8742685" y="6026964"/>
            <a:ext cx="479425" cy="382797"/>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0000"/>
                </a:solidFill>
              </a:rPr>
              <a:t>UML</a:t>
            </a:r>
            <a:r>
              <a:rPr spc="-50" dirty="0">
                <a:solidFill>
                  <a:srgbClr val="000000"/>
                </a:solidFill>
              </a:rPr>
              <a:t> </a:t>
            </a:r>
            <a:fld id="{81D60167-4931-47E6-BA6A-407CBD079E47}" type="slidenum">
              <a:rPr dirty="0">
                <a:solidFill>
                  <a:srgbClr val="000000"/>
                </a:solidFill>
              </a:rPr>
              <a:t>31</a:t>
            </a:fld>
            <a:endParaRPr dirty="0">
              <a:solidFill>
                <a:srgbClr val="000000"/>
              </a:solidFill>
            </a:endParaRPr>
          </a:p>
        </p:txBody>
      </p:sp>
      <p:sp>
        <p:nvSpPr>
          <p:cNvPr id="3" name="object 3"/>
          <p:cNvSpPr txBox="1"/>
          <p:nvPr/>
        </p:nvSpPr>
        <p:spPr>
          <a:xfrm>
            <a:off x="844551" y="1761493"/>
            <a:ext cx="9293860" cy="4452501"/>
          </a:xfrm>
          <a:prstGeom prst="rect">
            <a:avLst/>
          </a:prstGeom>
        </p:spPr>
        <p:txBody>
          <a:bodyPr vert="horz" wrap="square" lIns="0" tIns="12700" rIns="0" bIns="0" rtlCol="0">
            <a:spAutoFit/>
          </a:bodyPr>
          <a:lstStyle/>
          <a:p>
            <a:pPr marL="12700">
              <a:lnSpc>
                <a:spcPct val="100000"/>
              </a:lnSpc>
              <a:spcBef>
                <a:spcPts val="100"/>
              </a:spcBef>
            </a:pPr>
            <a:r>
              <a:rPr sz="1800" dirty="0">
                <a:latin typeface="UnDotum"/>
                <a:cs typeface="UnDotum"/>
              </a:rPr>
              <a:t></a:t>
            </a:r>
            <a:r>
              <a:rPr sz="1800" dirty="0">
                <a:latin typeface="Trebuchet MS"/>
                <a:cs typeface="Trebuchet MS"/>
              </a:rPr>
              <a:t>A </a:t>
            </a:r>
            <a:r>
              <a:rPr sz="1800" b="1" spc="-5" dirty="0">
                <a:latin typeface="Trebuchet MS"/>
                <a:cs typeface="Trebuchet MS"/>
              </a:rPr>
              <a:t>concrete class </a:t>
            </a:r>
            <a:r>
              <a:rPr sz="1800" dirty="0">
                <a:latin typeface="Trebuchet MS"/>
                <a:cs typeface="Trebuchet MS"/>
              </a:rPr>
              <a:t>is a </a:t>
            </a:r>
            <a:r>
              <a:rPr sz="1800" spc="-5" dirty="0">
                <a:latin typeface="Trebuchet MS"/>
                <a:cs typeface="Trebuchet MS"/>
              </a:rPr>
              <a:t>class that </a:t>
            </a:r>
            <a:r>
              <a:rPr sz="1800" dirty="0">
                <a:latin typeface="Trebuchet MS"/>
                <a:cs typeface="Trebuchet MS"/>
              </a:rPr>
              <a:t>is </a:t>
            </a:r>
            <a:r>
              <a:rPr sz="1800" spc="-5" dirty="0">
                <a:latin typeface="Trebuchet MS"/>
                <a:cs typeface="Trebuchet MS"/>
              </a:rPr>
              <a:t>instantiable that means </a:t>
            </a:r>
            <a:r>
              <a:rPr sz="1800" dirty="0">
                <a:latin typeface="Trebuchet MS"/>
                <a:cs typeface="Trebuchet MS"/>
              </a:rPr>
              <a:t>it </a:t>
            </a:r>
            <a:r>
              <a:rPr sz="1800" spc="-5" dirty="0">
                <a:latin typeface="Trebuchet MS"/>
                <a:cs typeface="Trebuchet MS"/>
              </a:rPr>
              <a:t>can have direct</a:t>
            </a:r>
            <a:r>
              <a:rPr sz="1800" spc="-65" dirty="0">
                <a:latin typeface="Trebuchet MS"/>
                <a:cs typeface="Trebuchet MS"/>
              </a:rPr>
              <a:t> </a:t>
            </a:r>
            <a:r>
              <a:rPr sz="1800" spc="-5" dirty="0">
                <a:latin typeface="Trebuchet MS"/>
                <a:cs typeface="Trebuchet MS"/>
              </a:rPr>
              <a:t>instances</a:t>
            </a:r>
            <a:r>
              <a:rPr sz="1800" spc="-5" dirty="0" smtClean="0">
                <a:latin typeface="Trebuchet MS"/>
                <a:cs typeface="Trebuchet MS"/>
              </a:rPr>
              <a:t>.</a:t>
            </a:r>
            <a:endParaRPr lang="en-IN" sz="1800" spc="-5" dirty="0" smtClean="0">
              <a:latin typeface="Trebuchet MS"/>
              <a:cs typeface="Trebuchet MS"/>
            </a:endParaRPr>
          </a:p>
          <a:p>
            <a:pPr marL="12700">
              <a:lnSpc>
                <a:spcPct val="100000"/>
              </a:lnSpc>
              <a:spcBef>
                <a:spcPts val="100"/>
              </a:spcBef>
            </a:pPr>
            <a:endParaRPr lang="en-IN" spc="-5" dirty="0">
              <a:latin typeface="Trebuchet MS"/>
              <a:cs typeface="Trebuchet MS"/>
            </a:endParaRPr>
          </a:p>
          <a:p>
            <a:pPr marL="12700">
              <a:lnSpc>
                <a:spcPct val="100000"/>
              </a:lnSpc>
              <a:spcBef>
                <a:spcPts val="100"/>
              </a:spcBef>
            </a:pPr>
            <a:endParaRPr sz="1800" dirty="0">
              <a:latin typeface="Trebuchet MS"/>
              <a:cs typeface="Trebuchet MS"/>
            </a:endParaRPr>
          </a:p>
          <a:p>
            <a:pPr>
              <a:lnSpc>
                <a:spcPct val="100000"/>
              </a:lnSpc>
              <a:spcBef>
                <a:spcPts val="45"/>
              </a:spcBef>
            </a:pPr>
            <a:endParaRPr sz="1750" dirty="0">
              <a:latin typeface="Trebuchet MS"/>
              <a:cs typeface="Trebuchet MS"/>
            </a:endParaRPr>
          </a:p>
          <a:p>
            <a:pPr marL="12700">
              <a:lnSpc>
                <a:spcPct val="100000"/>
              </a:lnSpc>
            </a:pPr>
            <a:endParaRPr lang="en-IN" sz="1800" spc="-5" dirty="0" smtClean="0">
              <a:latin typeface="UnDotum"/>
              <a:cs typeface="UnDotum"/>
            </a:endParaRPr>
          </a:p>
          <a:p>
            <a:pPr marL="12700">
              <a:lnSpc>
                <a:spcPct val="100000"/>
              </a:lnSpc>
            </a:pPr>
            <a:endParaRPr lang="en-IN" spc="-5" dirty="0">
              <a:latin typeface="UnDotum"/>
              <a:cs typeface="Trebuchet MS"/>
            </a:endParaRPr>
          </a:p>
          <a:p>
            <a:pPr marL="12700">
              <a:lnSpc>
                <a:spcPct val="100000"/>
              </a:lnSpc>
            </a:pPr>
            <a:endParaRPr lang="en-IN" sz="1800" spc="-5" dirty="0" smtClean="0">
              <a:latin typeface="UnDotum"/>
              <a:cs typeface="Trebuchet MS"/>
            </a:endParaRPr>
          </a:p>
          <a:p>
            <a:pPr marL="12700">
              <a:lnSpc>
                <a:spcPct val="100000"/>
              </a:lnSpc>
            </a:pPr>
            <a:endParaRPr lang="en-IN" spc="-5" dirty="0">
              <a:latin typeface="UnDotum"/>
              <a:cs typeface="Trebuchet MS"/>
            </a:endParaRPr>
          </a:p>
          <a:p>
            <a:pPr marL="12700">
              <a:lnSpc>
                <a:spcPct val="100000"/>
              </a:lnSpc>
            </a:pPr>
            <a:endParaRPr lang="en-IN" sz="1800" spc="-5" dirty="0" smtClean="0">
              <a:latin typeface="UnDotum"/>
              <a:cs typeface="Trebuchet MS"/>
            </a:endParaRPr>
          </a:p>
          <a:p>
            <a:pPr marL="12700">
              <a:lnSpc>
                <a:spcPct val="100000"/>
              </a:lnSpc>
            </a:pPr>
            <a:endParaRPr lang="en-IN" spc="-5" dirty="0">
              <a:latin typeface="UnDotum"/>
              <a:cs typeface="Trebuchet MS"/>
            </a:endParaRPr>
          </a:p>
          <a:p>
            <a:pPr marL="12700">
              <a:lnSpc>
                <a:spcPct val="100000"/>
              </a:lnSpc>
            </a:pPr>
            <a:r>
              <a:rPr sz="1800" spc="-5" dirty="0" smtClean="0">
                <a:latin typeface="Trebuchet MS"/>
                <a:cs typeface="Trebuchet MS"/>
              </a:rPr>
              <a:t>Only </a:t>
            </a:r>
            <a:r>
              <a:rPr sz="1800" spc="-5" dirty="0">
                <a:latin typeface="Trebuchet MS"/>
                <a:cs typeface="Trebuchet MS"/>
              </a:rPr>
              <a:t>concrete classes may </a:t>
            </a:r>
            <a:r>
              <a:rPr sz="1800" dirty="0">
                <a:latin typeface="Trebuchet MS"/>
                <a:cs typeface="Trebuchet MS"/>
              </a:rPr>
              <a:t>be </a:t>
            </a:r>
            <a:r>
              <a:rPr sz="1800" spc="-5" dirty="0">
                <a:latin typeface="Trebuchet MS"/>
                <a:cs typeface="Trebuchet MS"/>
              </a:rPr>
              <a:t>leaf classes in </a:t>
            </a:r>
            <a:r>
              <a:rPr sz="1800" dirty="0">
                <a:latin typeface="Trebuchet MS"/>
                <a:cs typeface="Trebuchet MS"/>
              </a:rPr>
              <a:t>an </a:t>
            </a:r>
            <a:r>
              <a:rPr sz="1800" spc="-5" dirty="0">
                <a:latin typeface="Trebuchet MS"/>
                <a:cs typeface="Trebuchet MS"/>
              </a:rPr>
              <a:t>inheritance</a:t>
            </a:r>
            <a:r>
              <a:rPr sz="1800" dirty="0">
                <a:latin typeface="Trebuchet MS"/>
                <a:cs typeface="Trebuchet MS"/>
              </a:rPr>
              <a:t> </a:t>
            </a:r>
            <a:r>
              <a:rPr sz="1800" spc="-5" dirty="0">
                <a:latin typeface="Trebuchet MS"/>
                <a:cs typeface="Trebuchet MS"/>
              </a:rPr>
              <a:t>tree</a:t>
            </a:r>
            <a:r>
              <a:rPr sz="1800" spc="-5" dirty="0" smtClean="0">
                <a:latin typeface="Trebuchet MS"/>
                <a:cs typeface="Trebuchet MS"/>
              </a:rPr>
              <a:t>.</a:t>
            </a:r>
            <a:r>
              <a:rPr lang="en-US" dirty="0"/>
              <a:t> </a:t>
            </a:r>
            <a:r>
              <a:rPr lang="en-US" dirty="0" err="1"/>
              <a:t>Butcher;Baker</a:t>
            </a:r>
            <a:r>
              <a:rPr lang="en-US" dirty="0"/>
              <a:t>; and </a:t>
            </a:r>
            <a:r>
              <a:rPr lang="en-US" dirty="0" err="1"/>
              <a:t>CandlestickMaker</a:t>
            </a:r>
            <a:r>
              <a:rPr lang="en-US" dirty="0"/>
              <a:t> are concrete classes because they have direct instances. Worker also is a concrete class because some occupations may not be specified.</a:t>
            </a:r>
            <a:br>
              <a:rPr lang="en-US" dirty="0"/>
            </a:br>
            <a:endParaRPr sz="1800" dirty="0">
              <a:latin typeface="Trebuchet MS"/>
              <a:cs typeface="Trebuchet MS"/>
            </a:endParaRPr>
          </a:p>
          <a:p>
            <a:pPr marL="12700" marR="5080">
              <a:lnSpc>
                <a:spcPct val="150000"/>
              </a:lnSpc>
              <a:spcBef>
                <a:spcPts val="990"/>
              </a:spcBef>
            </a:pPr>
            <a:r>
              <a:rPr sz="1800" dirty="0" smtClean="0">
                <a:latin typeface="UnDotum"/>
                <a:cs typeface="UnDotum"/>
              </a:rPr>
              <a:t></a:t>
            </a:r>
            <a:endParaRPr sz="1800" dirty="0">
              <a:latin typeface="Trebuchet MS"/>
              <a:cs typeface="Trebuchet MS"/>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0204" y="2133600"/>
            <a:ext cx="4098174"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marL="12700" marR="5080">
              <a:lnSpc>
                <a:spcPct val="150000"/>
              </a:lnSpc>
              <a:spcBef>
                <a:spcPts val="990"/>
              </a:spcBef>
            </a:pPr>
            <a:r>
              <a:rPr lang="en-US" dirty="0">
                <a:latin typeface="Trebuchet MS"/>
                <a:cs typeface="Trebuchet MS"/>
              </a:rPr>
              <a:t>In </a:t>
            </a:r>
            <a:r>
              <a:rPr lang="en-US" spc="-5" dirty="0">
                <a:latin typeface="Trebuchet MS"/>
                <a:cs typeface="Trebuchet MS"/>
              </a:rPr>
              <a:t>UML notation </a:t>
            </a:r>
            <a:r>
              <a:rPr lang="en-US" dirty="0">
                <a:latin typeface="Trebuchet MS"/>
                <a:cs typeface="Trebuchet MS"/>
              </a:rPr>
              <a:t>an </a:t>
            </a:r>
            <a:r>
              <a:rPr lang="en-US" spc="-5" dirty="0">
                <a:latin typeface="Trebuchet MS"/>
                <a:cs typeface="Trebuchet MS"/>
              </a:rPr>
              <a:t>abstract class name is listed in </a:t>
            </a:r>
            <a:r>
              <a:rPr lang="en-US" dirty="0">
                <a:latin typeface="Trebuchet MS"/>
                <a:cs typeface="Trebuchet MS"/>
              </a:rPr>
              <a:t>an </a:t>
            </a:r>
            <a:r>
              <a:rPr lang="en-US" spc="-5" dirty="0">
                <a:solidFill>
                  <a:srgbClr val="FF0000"/>
                </a:solidFill>
                <a:latin typeface="Trebuchet MS"/>
                <a:cs typeface="Trebuchet MS"/>
              </a:rPr>
              <a:t>italic font </a:t>
            </a:r>
            <a:r>
              <a:rPr lang="en-US" dirty="0">
                <a:latin typeface="Trebuchet MS"/>
                <a:cs typeface="Trebuchet MS"/>
              </a:rPr>
              <a:t>or by </a:t>
            </a:r>
            <a:r>
              <a:rPr lang="en-US" spc="-5" dirty="0">
                <a:latin typeface="Trebuchet MS"/>
                <a:cs typeface="Trebuchet MS"/>
              </a:rPr>
              <a:t>placing the  keyword </a:t>
            </a:r>
            <a:r>
              <a:rPr lang="en-US" i="1" spc="-5" dirty="0">
                <a:latin typeface="Trebuchet MS"/>
                <a:cs typeface="Trebuchet MS"/>
              </a:rPr>
              <a:t>{abstract} </a:t>
            </a:r>
            <a:r>
              <a:rPr lang="en-US" spc="-5" dirty="0">
                <a:latin typeface="Trebuchet MS"/>
                <a:cs typeface="Trebuchet MS"/>
              </a:rPr>
              <a:t>below </a:t>
            </a:r>
            <a:r>
              <a:rPr lang="en-US" dirty="0">
                <a:latin typeface="Trebuchet MS"/>
                <a:cs typeface="Trebuchet MS"/>
              </a:rPr>
              <a:t>or </a:t>
            </a:r>
            <a:r>
              <a:rPr lang="en-US" spc="-5" dirty="0">
                <a:latin typeface="Trebuchet MS"/>
                <a:cs typeface="Trebuchet MS"/>
              </a:rPr>
              <a:t>after the</a:t>
            </a:r>
            <a:r>
              <a:rPr lang="en-US" spc="5" dirty="0">
                <a:latin typeface="Trebuchet MS"/>
                <a:cs typeface="Trebuchet MS"/>
              </a:rPr>
              <a:t> </a:t>
            </a:r>
            <a:r>
              <a:rPr lang="en-US" spc="-5" dirty="0" smtClean="0">
                <a:latin typeface="Trebuchet MS"/>
                <a:cs typeface="Trebuchet MS"/>
              </a:rPr>
              <a:t>name.</a:t>
            </a:r>
            <a:endParaRPr lang="en-US" dirty="0" smtClean="0">
              <a:latin typeface="Trebuchet MS"/>
              <a:cs typeface="Trebuchet MS"/>
            </a:endParaRPr>
          </a:p>
          <a:p>
            <a:pPr marL="12700" marR="5080">
              <a:lnSpc>
                <a:spcPct val="150000"/>
              </a:lnSpc>
              <a:spcBef>
                <a:spcPts val="990"/>
              </a:spcBef>
            </a:pPr>
            <a:r>
              <a:rPr lang="en-US" spc="-5" dirty="0" smtClean="0">
                <a:latin typeface="Trebuchet MS"/>
                <a:cs typeface="Trebuchet MS"/>
              </a:rPr>
              <a:t>Example </a:t>
            </a:r>
            <a:r>
              <a:rPr lang="en-US" spc="-5" dirty="0">
                <a:latin typeface="Trebuchet MS"/>
                <a:cs typeface="Trebuchet MS"/>
              </a:rPr>
              <a:t>of Abstract class:</a:t>
            </a:r>
            <a:endParaRPr lang="en-US" dirty="0">
              <a:latin typeface="Trebuchet MS"/>
              <a:cs typeface="Trebuchet MS"/>
            </a:endParaRPr>
          </a:p>
          <a:p>
            <a:endParaRPr lang="en-US" sz="2400" dirty="0" smtClean="0"/>
          </a:p>
          <a:p>
            <a:endParaRPr lang="en-US" sz="2400" dirty="0"/>
          </a:p>
          <a:p>
            <a:r>
              <a:rPr lang="en-US" sz="2400" dirty="0" smtClean="0"/>
              <a:t>All </a:t>
            </a:r>
            <a:r>
              <a:rPr lang="en-US" sz="2400" dirty="0"/>
              <a:t>employees must be either full-time or part-time. </a:t>
            </a:r>
            <a:r>
              <a:rPr lang="en-US" sz="2400" dirty="0" err="1"/>
              <a:t>FullTimeEmployee</a:t>
            </a:r>
            <a:r>
              <a:rPr lang="en-US" sz="2400" dirty="0"/>
              <a:t> and </a:t>
            </a:r>
            <a:r>
              <a:rPr lang="en-US" sz="2400" dirty="0" err="1"/>
              <a:t>PartTimeEmployee</a:t>
            </a:r>
            <a:r>
              <a:rPr lang="en-US" sz="2400" dirty="0"/>
              <a:t> are concrete classes because they can be directly instantiated.</a:t>
            </a:r>
          </a:p>
          <a:p>
            <a:endParaRPr lang="en-IN" sz="24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3087686"/>
            <a:ext cx="3911329" cy="235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49999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2" y="304800"/>
            <a:ext cx="6189980" cy="553998"/>
          </a:xfrm>
        </p:spPr>
        <p:txBody>
          <a:bodyPr>
            <a:normAutofit fontScale="90000"/>
          </a:bodyPr>
          <a:lstStyle/>
          <a:p>
            <a:r>
              <a:rPr lang="en-US" sz="3600" dirty="0" smtClean="0"/>
              <a:t>Abstract operation</a:t>
            </a:r>
            <a:endParaRPr lang="en-IN" sz="3600" dirty="0"/>
          </a:p>
        </p:txBody>
      </p:sp>
      <p:sp>
        <p:nvSpPr>
          <p:cNvPr id="3" name="Text Placeholder 2"/>
          <p:cNvSpPr>
            <a:spLocks noGrp="1"/>
          </p:cNvSpPr>
          <p:nvPr>
            <p:ph idx="1"/>
          </p:nvPr>
        </p:nvSpPr>
        <p:spPr>
          <a:xfrm>
            <a:off x="457200" y="1219201"/>
            <a:ext cx="10765789" cy="1231106"/>
          </a:xfrm>
        </p:spPr>
        <p:txBody>
          <a:bodyPr>
            <a:normAutofit fontScale="62500" lnSpcReduction="20000"/>
          </a:bodyPr>
          <a:lstStyle/>
          <a:p>
            <a:r>
              <a:rPr lang="en-US" dirty="0" smtClean="0"/>
              <a:t>Abstract classes can define signature for an operation without supplying a corresponding method.</a:t>
            </a:r>
          </a:p>
          <a:p>
            <a:endParaRPr lang="en-US" dirty="0"/>
          </a:p>
          <a:p>
            <a:r>
              <a:rPr lang="en-US" dirty="0" smtClean="0"/>
              <a:t>The concrete subclass must provide implementation of signature of </a:t>
            </a:r>
            <a:r>
              <a:rPr lang="en-US" smtClean="0"/>
              <a:t>the operation</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438400"/>
            <a:ext cx="5543550"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62000" y="5410200"/>
            <a:ext cx="10668000" cy="923330"/>
          </a:xfrm>
          <a:prstGeom prst="rect">
            <a:avLst/>
          </a:prstGeom>
          <a:noFill/>
        </p:spPr>
        <p:txBody>
          <a:bodyPr wrap="square" rtlCol="0">
            <a:spAutoFit/>
          </a:bodyPr>
          <a:lstStyle/>
          <a:p>
            <a:r>
              <a:rPr lang="en-US" dirty="0"/>
              <a:t>An abstract operation is designated by </a:t>
            </a:r>
            <a:r>
              <a:rPr lang="en-US" dirty="0">
                <a:solidFill>
                  <a:srgbClr val="FF0000"/>
                </a:solidFill>
              </a:rPr>
              <a:t>italics or the keyword {abstract}. </a:t>
            </a:r>
            <a:r>
              <a:rPr lang="en-US" dirty="0" err="1"/>
              <a:t>ComputePay</a:t>
            </a:r>
            <a:r>
              <a:rPr lang="en-US" dirty="0"/>
              <a:t> is an abstract operation of class Employee; its signature but not its implementation is defined. Each subclass must supply a method for this operation.</a:t>
            </a:r>
            <a:endParaRPr lang="en-IN" dirty="0"/>
          </a:p>
        </p:txBody>
      </p:sp>
    </p:spTree>
    <p:extLst>
      <p:ext uri="{BB962C8B-B14F-4D97-AF65-F5344CB8AC3E}">
        <p14:creationId xmlns:p14="http://schemas.microsoft.com/office/powerpoint/2010/main" val="30948807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2" y="381000"/>
            <a:ext cx="6189980" cy="553998"/>
          </a:xfrm>
        </p:spPr>
        <p:txBody>
          <a:bodyPr>
            <a:normAutofit fontScale="90000"/>
          </a:bodyPr>
          <a:lstStyle/>
          <a:p>
            <a:r>
              <a:rPr lang="en-US" sz="3600" dirty="0" smtClean="0"/>
              <a:t>6.Multiple Inheritance</a:t>
            </a:r>
            <a:endParaRPr lang="en-IN" sz="3600" dirty="0"/>
          </a:p>
        </p:txBody>
      </p:sp>
      <p:sp>
        <p:nvSpPr>
          <p:cNvPr id="3" name="Text Placeholder 2"/>
          <p:cNvSpPr>
            <a:spLocks noGrp="1"/>
          </p:cNvSpPr>
          <p:nvPr>
            <p:ph idx="1"/>
          </p:nvPr>
        </p:nvSpPr>
        <p:spPr>
          <a:xfrm>
            <a:off x="914400" y="1295403"/>
            <a:ext cx="10765789" cy="2769989"/>
          </a:xfrm>
        </p:spPr>
        <p:txBody>
          <a:bodyPr>
            <a:normAutofit fontScale="70000" lnSpcReduction="20000"/>
          </a:bodyPr>
          <a:lstStyle/>
          <a:p>
            <a:r>
              <a:rPr lang="en-US" dirty="0" smtClean="0"/>
              <a:t>Multiple Inheritance permits a subclass to inherit features from</a:t>
            </a:r>
          </a:p>
          <a:p>
            <a:pPr marL="0" indent="0">
              <a:buNone/>
            </a:pPr>
            <a:r>
              <a:rPr lang="en-US" dirty="0"/>
              <a:t> </a:t>
            </a:r>
            <a:r>
              <a:rPr lang="en-US" dirty="0" smtClean="0"/>
              <a:t>     more than one superclass.</a:t>
            </a:r>
          </a:p>
          <a:p>
            <a:r>
              <a:rPr lang="en-US" dirty="0" smtClean="0"/>
              <a:t>Advantages: </a:t>
            </a:r>
          </a:p>
          <a:p>
            <a:pPr marL="342900" indent="-342900">
              <a:buFont typeface="Arial" pitchFamily="34" charset="0"/>
              <a:buChar char="•"/>
            </a:pPr>
            <a:r>
              <a:rPr lang="en-US" dirty="0" smtClean="0"/>
              <a:t>Increased power in specifying classes</a:t>
            </a:r>
          </a:p>
          <a:p>
            <a:pPr marL="342900" indent="-342900">
              <a:buFont typeface="Arial" pitchFamily="34" charset="0"/>
              <a:buChar char="•"/>
            </a:pPr>
            <a:r>
              <a:rPr lang="en-US" dirty="0" smtClean="0"/>
              <a:t>Increased opportunity for reuse</a:t>
            </a:r>
          </a:p>
          <a:p>
            <a:pPr marL="342900" indent="-342900">
              <a:buFont typeface="Arial" pitchFamily="34" charset="0"/>
              <a:buChar char="•"/>
            </a:pPr>
            <a:endParaRPr lang="en-US" dirty="0"/>
          </a:p>
          <a:p>
            <a:r>
              <a:rPr lang="en-US" dirty="0" smtClean="0"/>
              <a:t>Disadvantages:</a:t>
            </a:r>
          </a:p>
          <a:p>
            <a:r>
              <a:rPr lang="en-US" dirty="0" smtClean="0"/>
              <a:t>Loss of conceptual and implementation simplicity.</a:t>
            </a:r>
          </a:p>
          <a:p>
            <a:endParaRPr lang="en-US" dirty="0"/>
          </a:p>
          <a:p>
            <a:endParaRPr lang="en-IN" dirty="0"/>
          </a:p>
        </p:txBody>
      </p:sp>
      <p:pic>
        <p:nvPicPr>
          <p:cNvPr id="2050" name="Picture 2" descr="Inheritance in JAVA – CODE ST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9200" y="0"/>
            <a:ext cx="3451161"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2445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685800" y="1219200"/>
            <a:ext cx="10765789" cy="1231106"/>
          </a:xfrm>
        </p:spPr>
        <p:txBody>
          <a:bodyPr>
            <a:normAutofit fontScale="77500" lnSpcReduction="20000"/>
          </a:bodyPr>
          <a:lstStyle/>
          <a:p>
            <a:pPr marL="342900" indent="-342900">
              <a:buFont typeface="Arial" pitchFamily="34" charset="0"/>
              <a:buChar char="•"/>
            </a:pPr>
            <a:r>
              <a:rPr lang="en-IN" b="1" dirty="0"/>
              <a:t>Multiple Inheritance from Disjoint </a:t>
            </a:r>
            <a:r>
              <a:rPr lang="en-IN" b="1" dirty="0" smtClean="0"/>
              <a:t>Classes</a:t>
            </a:r>
          </a:p>
          <a:p>
            <a:pPr marL="342900" indent="-342900">
              <a:buFont typeface="Arial" pitchFamily="34" charset="0"/>
              <a:buChar char="•"/>
            </a:pPr>
            <a:endParaRPr lang="en-IN" b="1" dirty="0" smtClean="0"/>
          </a:p>
          <a:p>
            <a:pPr marL="342900" indent="-342900">
              <a:buFont typeface="Arial" pitchFamily="34" charset="0"/>
              <a:buChar char="•"/>
            </a:pPr>
            <a:r>
              <a:rPr lang="en-US" b="1" dirty="0"/>
              <a:t>Multiple Inheritance from Overlapping </a:t>
            </a:r>
            <a:r>
              <a:rPr lang="en-US" b="1" dirty="0" smtClean="0"/>
              <a:t>Classes</a:t>
            </a:r>
          </a:p>
          <a:p>
            <a:endParaRPr lang="en-US" b="1" dirty="0"/>
          </a:p>
        </p:txBody>
      </p:sp>
      <p:sp>
        <p:nvSpPr>
          <p:cNvPr id="4" name="Title 1"/>
          <p:cNvSpPr txBox="1">
            <a:spLocks/>
          </p:cNvSpPr>
          <p:nvPr/>
        </p:nvSpPr>
        <p:spPr>
          <a:xfrm>
            <a:off x="2362202" y="381000"/>
            <a:ext cx="6189980" cy="553998"/>
          </a:xfrm>
          <a:prstGeom prst="rect">
            <a:avLst/>
          </a:prstGeom>
        </p:spPr>
        <p:txBody>
          <a:bodyPr wrap="square" lIns="0" tIns="0" rIns="0" bIns="0">
            <a:spAutoFit/>
          </a:bodyPr>
          <a:lstStyle>
            <a:lvl1pPr>
              <a:defRPr sz="5400" b="0" i="0">
                <a:solidFill>
                  <a:srgbClr val="8FC125"/>
                </a:solidFill>
                <a:latin typeface="Trebuchet MS"/>
                <a:ea typeface="+mj-ea"/>
                <a:cs typeface="Trebuchet MS"/>
              </a:defRPr>
            </a:lvl1pPr>
          </a:lstStyle>
          <a:p>
            <a:r>
              <a:rPr lang="en-US" sz="3600" dirty="0" smtClean="0"/>
              <a:t>Kinds of Multiple Inheritance</a:t>
            </a:r>
            <a:endParaRPr lang="en-IN" sz="3600" dirty="0"/>
          </a:p>
        </p:txBody>
      </p:sp>
      <p:pic>
        <p:nvPicPr>
          <p:cNvPr id="5" name="Picture 2" descr="Inheritance in JAVA – CODE ST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9200" y="76200"/>
            <a:ext cx="3451161"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7070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533400" y="1752603"/>
            <a:ext cx="10765789" cy="3693319"/>
          </a:xfrm>
        </p:spPr>
        <p:txBody>
          <a:bodyPr>
            <a:normAutofit/>
          </a:bodyPr>
          <a:lstStyle/>
          <a:p>
            <a:r>
              <a:rPr lang="en-US" dirty="0" smtClean="0"/>
              <a:t>Multiple </a:t>
            </a:r>
            <a:r>
              <a:rPr lang="en-US" dirty="0"/>
              <a:t>inheritance from the set of disjoint classes allows a sub class to have each of its super class from a different set of disjoint classes. </a:t>
            </a:r>
          </a:p>
          <a:p>
            <a:r>
              <a:rPr lang="en-US" b="1" dirty="0"/>
              <a:t>Disjoint class  </a:t>
            </a:r>
            <a:endParaRPr lang="en-US" dirty="0"/>
          </a:p>
          <a:p>
            <a:pPr marL="0" indent="0" algn="just">
              <a:buNone/>
            </a:pPr>
            <a:r>
              <a:rPr lang="en-US" dirty="0" smtClean="0"/>
              <a:t>    The </a:t>
            </a:r>
            <a:r>
              <a:rPr lang="en-US" dirty="0"/>
              <a:t>two classes are said to be disjoint when there is no </a:t>
            </a:r>
            <a:r>
              <a:rPr lang="en-US" dirty="0" smtClean="0"/>
              <a:t>    instance </a:t>
            </a:r>
            <a:r>
              <a:rPr lang="en-US" dirty="0"/>
              <a:t>that can belong to both of these classes at a time. </a:t>
            </a:r>
            <a:endParaRPr lang="en-IN" dirty="0"/>
          </a:p>
          <a:p>
            <a:endParaRPr lang="en-IN" dirty="0"/>
          </a:p>
        </p:txBody>
      </p:sp>
      <p:sp>
        <p:nvSpPr>
          <p:cNvPr id="6" name="Title 1"/>
          <p:cNvSpPr txBox="1">
            <a:spLocks/>
          </p:cNvSpPr>
          <p:nvPr/>
        </p:nvSpPr>
        <p:spPr>
          <a:xfrm>
            <a:off x="914402" y="381000"/>
            <a:ext cx="7637780" cy="1107996"/>
          </a:xfrm>
          <a:prstGeom prst="rect">
            <a:avLst/>
          </a:prstGeom>
        </p:spPr>
        <p:txBody>
          <a:bodyPr wrap="square" lIns="0" tIns="0" rIns="0" bIns="0">
            <a:spAutoFit/>
          </a:bodyPr>
          <a:lstStyle>
            <a:lvl1pPr>
              <a:defRPr sz="5400" b="0" i="0">
                <a:solidFill>
                  <a:srgbClr val="8FC125"/>
                </a:solidFill>
                <a:latin typeface="Trebuchet MS"/>
                <a:ea typeface="+mj-ea"/>
                <a:cs typeface="Trebuchet MS"/>
              </a:defRPr>
            </a:lvl1pPr>
          </a:lstStyle>
          <a:p>
            <a:r>
              <a:rPr lang="en-IN" sz="3600" b="1" dirty="0" smtClean="0"/>
              <a:t>6.1 Multiple </a:t>
            </a:r>
            <a:r>
              <a:rPr lang="en-IN" sz="3600" b="1" dirty="0"/>
              <a:t>Inheritance from Disjoint Classes</a:t>
            </a:r>
          </a:p>
        </p:txBody>
      </p:sp>
    </p:spTree>
    <p:extLst>
      <p:ext uri="{BB962C8B-B14F-4D97-AF65-F5344CB8AC3E}">
        <p14:creationId xmlns:p14="http://schemas.microsoft.com/office/powerpoint/2010/main" val="232090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Multiple Inheritance from Disjoint Classes</a:t>
            </a:r>
            <a:br>
              <a:rPr lang="en-IN" b="1" dirty="0" smtClean="0"/>
            </a:br>
            <a:endParaRPr lang="en-IN"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657600" y="838200"/>
            <a:ext cx="5257800" cy="2567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066800" y="3505200"/>
            <a:ext cx="9982200" cy="3831818"/>
          </a:xfrm>
          <a:prstGeom prst="rect">
            <a:avLst/>
          </a:prstGeom>
          <a:noFill/>
        </p:spPr>
        <p:txBody>
          <a:bodyPr wrap="square" rtlCol="0">
            <a:spAutoFit/>
          </a:bodyPr>
          <a:lstStyle/>
          <a:p>
            <a:pPr algn="just"/>
            <a:r>
              <a:rPr lang="en-US" sz="2400" dirty="0" smtClean="0"/>
              <a:t>In this figure, </a:t>
            </a:r>
            <a:r>
              <a:rPr lang="en-US" sz="2400" dirty="0"/>
              <a:t>the classes </a:t>
            </a:r>
            <a:r>
              <a:rPr lang="en-US" sz="2400" dirty="0" err="1"/>
              <a:t>FullTimeEmployee</a:t>
            </a:r>
            <a:r>
              <a:rPr lang="en-US" sz="2400" dirty="0"/>
              <a:t> and </a:t>
            </a:r>
            <a:r>
              <a:rPr lang="en-US" sz="2400" dirty="0" err="1"/>
              <a:t>PartTimeEmpolyee</a:t>
            </a:r>
            <a:r>
              <a:rPr lang="en-US" sz="2400" dirty="0"/>
              <a:t> are the disjoint classes as an employee at one time can either be a full-time employee or he can be a part time employee, he can not be both at a time. So, we conclude that the classes </a:t>
            </a:r>
            <a:r>
              <a:rPr lang="en-US" sz="2400" dirty="0" err="1"/>
              <a:t>FullTimeEmployee</a:t>
            </a:r>
            <a:r>
              <a:rPr lang="en-US" sz="2400" dirty="0"/>
              <a:t> and </a:t>
            </a:r>
            <a:r>
              <a:rPr lang="en-US" sz="2400" dirty="0" err="1"/>
              <a:t>PartTimeEmpolyee</a:t>
            </a:r>
            <a:r>
              <a:rPr lang="en-US" sz="2400" dirty="0"/>
              <a:t> are disjoint classes</a:t>
            </a:r>
            <a:r>
              <a:rPr lang="en-US" sz="2400" dirty="0" smtClean="0"/>
              <a:t>.</a:t>
            </a:r>
            <a:r>
              <a:rPr lang="en-US" sz="2400" dirty="0"/>
              <a:t> Similarly, Manager and </a:t>
            </a:r>
            <a:r>
              <a:rPr lang="en-US" sz="2400" dirty="0" err="1"/>
              <a:t>IndividualContributor</a:t>
            </a:r>
            <a:r>
              <a:rPr lang="en-US" sz="2400" dirty="0"/>
              <a:t> are also disjoint and each employee must be one or the other. The model does not show it, but we could define three additional combinations: </a:t>
            </a:r>
            <a:r>
              <a:rPr lang="en-US" sz="2400" dirty="0" err="1"/>
              <a:t>FullTimeManager</a:t>
            </a:r>
            <a:r>
              <a:rPr lang="en-US" sz="2400" dirty="0"/>
              <a:t>, </a:t>
            </a:r>
            <a:r>
              <a:rPr lang="en-US" sz="2400" dirty="0" err="1"/>
              <a:t>PartTimelndividualContributor</a:t>
            </a:r>
            <a:r>
              <a:rPr lang="en-US" sz="2400" dirty="0"/>
              <a:t>, and </a:t>
            </a:r>
            <a:r>
              <a:rPr lang="en-US" sz="2400" dirty="0" err="1"/>
              <a:t>PartTimeManager</a:t>
            </a:r>
            <a:r>
              <a:rPr lang="en-US" sz="2400" dirty="0"/>
              <a:t>.</a:t>
            </a:r>
            <a:br>
              <a:rPr lang="en-US" sz="2400" dirty="0"/>
            </a:br>
            <a:endParaRPr lang="en-US" sz="2400" dirty="0"/>
          </a:p>
          <a:p>
            <a:pPr algn="just"/>
            <a:endParaRPr lang="en-US" sz="2700" dirty="0"/>
          </a:p>
        </p:txBody>
      </p:sp>
    </p:spTree>
    <p:extLst>
      <p:ext uri="{BB962C8B-B14F-4D97-AF65-F5344CB8AC3E}">
        <p14:creationId xmlns:p14="http://schemas.microsoft.com/office/powerpoint/2010/main" val="13608378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 Each generalization should cover a single aspect</a:t>
            </a:r>
          </a:p>
          <a:p>
            <a:pPr algn="just"/>
            <a:r>
              <a:rPr lang="en-US" dirty="0" smtClean="0"/>
              <a:t>Multiple </a:t>
            </a:r>
            <a:r>
              <a:rPr lang="en-US" dirty="0"/>
              <a:t>generalizations must be used if a class can be refined on several distinct and independent aspects.</a:t>
            </a:r>
          </a:p>
          <a:p>
            <a:pPr algn="just"/>
            <a:r>
              <a:rPr lang="en-US" dirty="0"/>
              <a:t>E.g. In previous figure, </a:t>
            </a:r>
            <a:r>
              <a:rPr lang="en-US" dirty="0" err="1"/>
              <a:t>classEmployee</a:t>
            </a:r>
            <a:r>
              <a:rPr lang="en-US" dirty="0"/>
              <a:t> independently specializes on employment status and managerial status. Consequently the model has two separate generalization sets.</a:t>
            </a:r>
          </a:p>
          <a:p>
            <a:pPr algn="just"/>
            <a:endParaRPr lang="en-IN" dirty="0"/>
          </a:p>
        </p:txBody>
      </p:sp>
    </p:spTree>
    <p:extLst>
      <p:ext uri="{BB962C8B-B14F-4D97-AF65-F5344CB8AC3E}">
        <p14:creationId xmlns:p14="http://schemas.microsoft.com/office/powerpoint/2010/main" val="25308913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A subclass inherits a feature from the same ancestor class found along more than one path only once; it is the same feature. E.g. in the previous figure, </a:t>
            </a:r>
            <a:r>
              <a:rPr lang="en-US" dirty="0" err="1"/>
              <a:t>FullTimelndividualContributor</a:t>
            </a:r>
            <a:r>
              <a:rPr lang="en-US" dirty="0"/>
              <a:t> inherits Employee features along two paths, via </a:t>
            </a:r>
            <a:r>
              <a:rPr lang="en-US" dirty="0" err="1"/>
              <a:t>employmentStatus</a:t>
            </a:r>
            <a:r>
              <a:rPr lang="en-US" dirty="0"/>
              <a:t> and </a:t>
            </a:r>
            <a:r>
              <a:rPr lang="en-US" dirty="0" err="1"/>
              <a:t>managerialStatus</a:t>
            </a:r>
            <a:r>
              <a:rPr lang="en-US" dirty="0"/>
              <a:t>. However, each </a:t>
            </a:r>
            <a:r>
              <a:rPr lang="en-US" dirty="0" err="1"/>
              <a:t>FullTimelndividualContributor</a:t>
            </a:r>
            <a:r>
              <a:rPr lang="en-US" dirty="0"/>
              <a:t> has only a single copy of Employee features.</a:t>
            </a:r>
            <a:endParaRPr lang="en-IN" dirty="0"/>
          </a:p>
        </p:txBody>
      </p:sp>
    </p:spTree>
    <p:extLst>
      <p:ext uri="{BB962C8B-B14F-4D97-AF65-F5344CB8AC3E}">
        <p14:creationId xmlns:p14="http://schemas.microsoft.com/office/powerpoint/2010/main" val="4182781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609600"/>
            <a:ext cx="6788148" cy="566822"/>
          </a:xfrm>
          <a:prstGeom prst="rect">
            <a:avLst/>
          </a:prstGeom>
        </p:spPr>
        <p:txBody>
          <a:bodyPr vert="horz" wrap="square" lIns="0" tIns="12700" rIns="0" bIns="0" rtlCol="0">
            <a:spAutoFit/>
          </a:bodyPr>
          <a:lstStyle/>
          <a:p>
            <a:pPr marL="12700">
              <a:lnSpc>
                <a:spcPct val="100000"/>
              </a:lnSpc>
              <a:spcBef>
                <a:spcPts val="100"/>
              </a:spcBef>
            </a:pPr>
            <a:r>
              <a:rPr lang="en-IN" sz="3600" b="1" spc="-5" dirty="0">
                <a:latin typeface="Trebuchet MS"/>
                <a:cs typeface="Trebuchet MS"/>
              </a:rPr>
              <a:t>a</a:t>
            </a:r>
            <a:r>
              <a:rPr lang="en-IN" sz="3600" b="1" spc="-5" dirty="0" smtClean="0">
                <a:latin typeface="Trebuchet MS"/>
                <a:cs typeface="Trebuchet MS"/>
              </a:rPr>
              <a:t>.</a:t>
            </a:r>
            <a:r>
              <a:rPr sz="3600" b="1" spc="-5" dirty="0" smtClean="0">
                <a:latin typeface="Trebuchet MS"/>
                <a:cs typeface="Trebuchet MS"/>
              </a:rPr>
              <a:t>Enumerations</a:t>
            </a:r>
            <a:r>
              <a:rPr sz="3600" b="1" spc="-75" dirty="0" smtClean="0">
                <a:latin typeface="Trebuchet MS"/>
                <a:cs typeface="Trebuchet MS"/>
              </a:rPr>
              <a:t> </a:t>
            </a:r>
            <a:r>
              <a:rPr sz="3600" b="1" spc="-5" dirty="0">
                <a:latin typeface="Trebuchet MS"/>
                <a:cs typeface="Trebuchet MS"/>
              </a:rPr>
              <a:t>(enum)</a:t>
            </a:r>
            <a:endParaRPr sz="3600" dirty="0">
              <a:latin typeface="Trebuchet MS"/>
              <a:cs typeface="Trebuchet MS"/>
            </a:endParaRPr>
          </a:p>
        </p:txBody>
      </p:sp>
      <p:sp>
        <p:nvSpPr>
          <p:cNvPr id="12" name="object 12"/>
          <p:cNvSpPr txBox="1">
            <a:spLocks noGrp="1"/>
          </p:cNvSpPr>
          <p:nvPr>
            <p:ph type="sldNum" sz="quarter" idx="12"/>
          </p:nvPr>
        </p:nvSpPr>
        <p:spPr>
          <a:xfrm>
            <a:off x="8742685" y="6026964"/>
            <a:ext cx="479425" cy="382797"/>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0000"/>
                </a:solidFill>
              </a:rPr>
              <a:t>UML</a:t>
            </a:r>
            <a:r>
              <a:rPr spc="-50" dirty="0">
                <a:solidFill>
                  <a:srgbClr val="000000"/>
                </a:solidFill>
              </a:rPr>
              <a:t> </a:t>
            </a:r>
            <a:fld id="{81D60167-4931-47E6-BA6A-407CBD079E47}" type="slidenum">
              <a:rPr dirty="0">
                <a:solidFill>
                  <a:srgbClr val="000000"/>
                </a:solidFill>
              </a:rPr>
              <a:t>4</a:t>
            </a:fld>
            <a:endParaRPr dirty="0">
              <a:solidFill>
                <a:srgbClr val="000000"/>
              </a:solidFill>
            </a:endParaRPr>
          </a:p>
        </p:txBody>
      </p:sp>
      <p:sp>
        <p:nvSpPr>
          <p:cNvPr id="5" name="object 5"/>
          <p:cNvSpPr txBox="1"/>
          <p:nvPr/>
        </p:nvSpPr>
        <p:spPr>
          <a:xfrm>
            <a:off x="473711" y="2028190"/>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6" name="object 6"/>
          <p:cNvSpPr txBox="1"/>
          <p:nvPr/>
        </p:nvSpPr>
        <p:spPr>
          <a:xfrm>
            <a:off x="816611" y="1882140"/>
            <a:ext cx="9260840" cy="848360"/>
          </a:xfrm>
          <a:prstGeom prst="rect">
            <a:avLst/>
          </a:prstGeom>
        </p:spPr>
        <p:txBody>
          <a:bodyPr vert="horz" wrap="square" lIns="0" tIns="12700" rIns="0" bIns="0" rtlCol="0">
            <a:spAutoFit/>
          </a:bodyPr>
          <a:lstStyle/>
          <a:p>
            <a:pPr marL="12700" marR="5080">
              <a:lnSpc>
                <a:spcPct val="150000"/>
              </a:lnSpc>
              <a:spcBef>
                <a:spcPts val="100"/>
              </a:spcBef>
            </a:pPr>
            <a:r>
              <a:rPr sz="1800" b="1" spc="-5" dirty="0">
                <a:solidFill>
                  <a:srgbClr val="3F3F3F"/>
                </a:solidFill>
                <a:latin typeface="Trebuchet MS"/>
                <a:cs typeface="Trebuchet MS"/>
              </a:rPr>
              <a:t>Example country </a:t>
            </a:r>
            <a:r>
              <a:rPr sz="1800" b="1" dirty="0">
                <a:solidFill>
                  <a:srgbClr val="3F3F3F"/>
                </a:solidFill>
                <a:latin typeface="Trebuchet MS"/>
                <a:cs typeface="Trebuchet MS"/>
              </a:rPr>
              <a:t>code is </a:t>
            </a:r>
            <a:r>
              <a:rPr sz="1800" b="1" spc="-5" dirty="0">
                <a:solidFill>
                  <a:srgbClr val="3F3F3F"/>
                </a:solidFill>
                <a:latin typeface="Trebuchet MS"/>
                <a:cs typeface="Trebuchet MS"/>
              </a:rPr>
              <a:t>represented as an enum. This had the possible values </a:t>
            </a:r>
            <a:r>
              <a:rPr sz="1800" b="1" dirty="0">
                <a:solidFill>
                  <a:srgbClr val="3F3F3F"/>
                </a:solidFill>
                <a:latin typeface="Trebuchet MS"/>
                <a:cs typeface="Trebuchet MS"/>
              </a:rPr>
              <a:t>UK,  US, </a:t>
            </a:r>
            <a:r>
              <a:rPr sz="1800" b="1" spc="-5" dirty="0">
                <a:solidFill>
                  <a:srgbClr val="3F3F3F"/>
                </a:solidFill>
                <a:latin typeface="Trebuchet MS"/>
                <a:cs typeface="Trebuchet MS"/>
              </a:rPr>
              <a:t>ES,</a:t>
            </a:r>
            <a:r>
              <a:rPr sz="1800" b="1" spc="-15" dirty="0">
                <a:solidFill>
                  <a:srgbClr val="3F3F3F"/>
                </a:solidFill>
                <a:latin typeface="Trebuchet MS"/>
                <a:cs typeface="Trebuchet MS"/>
              </a:rPr>
              <a:t> </a:t>
            </a:r>
            <a:r>
              <a:rPr sz="1800" b="1" spc="-5" dirty="0">
                <a:solidFill>
                  <a:srgbClr val="3F3F3F"/>
                </a:solidFill>
                <a:latin typeface="Trebuchet MS"/>
                <a:cs typeface="Trebuchet MS"/>
              </a:rPr>
              <a:t>FR.</a:t>
            </a:r>
            <a:endParaRPr sz="1800">
              <a:latin typeface="Trebuchet MS"/>
              <a:cs typeface="Trebuchet MS"/>
            </a:endParaRPr>
          </a:p>
        </p:txBody>
      </p:sp>
      <p:sp>
        <p:nvSpPr>
          <p:cNvPr id="7" name="object 7"/>
          <p:cNvSpPr txBox="1"/>
          <p:nvPr/>
        </p:nvSpPr>
        <p:spPr>
          <a:xfrm>
            <a:off x="473711" y="2978150"/>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8" name="object 8"/>
          <p:cNvSpPr txBox="1"/>
          <p:nvPr/>
        </p:nvSpPr>
        <p:spPr>
          <a:xfrm>
            <a:off x="816609" y="2832104"/>
            <a:ext cx="9259571" cy="843821"/>
          </a:xfrm>
          <a:prstGeom prst="rect">
            <a:avLst/>
          </a:prstGeom>
        </p:spPr>
        <p:txBody>
          <a:bodyPr vert="horz" wrap="square" lIns="0" tIns="12700" rIns="0" bIns="0" rtlCol="0">
            <a:spAutoFit/>
          </a:bodyPr>
          <a:lstStyle/>
          <a:p>
            <a:pPr marL="12700" marR="5080">
              <a:lnSpc>
                <a:spcPct val="150000"/>
              </a:lnSpc>
              <a:spcBef>
                <a:spcPts val="100"/>
              </a:spcBef>
            </a:pPr>
            <a:r>
              <a:rPr sz="1800" b="1" dirty="0">
                <a:solidFill>
                  <a:srgbClr val="3F3F3F"/>
                </a:solidFill>
                <a:latin typeface="Trebuchet MS"/>
                <a:cs typeface="Trebuchet MS"/>
              </a:rPr>
              <a:t>In </a:t>
            </a:r>
            <a:r>
              <a:rPr sz="1800" b="1" spc="-5" dirty="0">
                <a:solidFill>
                  <a:srgbClr val="3F3F3F"/>
                </a:solidFill>
                <a:latin typeface="Trebuchet MS"/>
                <a:cs typeface="Trebuchet MS"/>
              </a:rPr>
              <a:t>UML, </a:t>
            </a:r>
            <a:r>
              <a:rPr sz="1800" b="1" dirty="0">
                <a:solidFill>
                  <a:srgbClr val="3F3F3F"/>
                </a:solidFill>
                <a:latin typeface="Trebuchet MS"/>
                <a:cs typeface="Trebuchet MS"/>
              </a:rPr>
              <a:t>we </a:t>
            </a:r>
            <a:r>
              <a:rPr sz="1800" b="1" spc="-5" dirty="0">
                <a:solidFill>
                  <a:srgbClr val="3F3F3F"/>
                </a:solidFill>
                <a:latin typeface="Trebuchet MS"/>
                <a:cs typeface="Trebuchet MS"/>
              </a:rPr>
              <a:t>would write </a:t>
            </a:r>
            <a:r>
              <a:rPr sz="1800" b="1" dirty="0">
                <a:solidFill>
                  <a:srgbClr val="3F3F3F"/>
                </a:solidFill>
                <a:latin typeface="Trebuchet MS"/>
                <a:cs typeface="Trebuchet MS"/>
              </a:rPr>
              <a:t>it </a:t>
            </a:r>
            <a:r>
              <a:rPr sz="1800" b="1" spc="-5" dirty="0">
                <a:solidFill>
                  <a:srgbClr val="3F3F3F"/>
                </a:solidFill>
                <a:latin typeface="Trebuchet MS"/>
                <a:cs typeface="Trebuchet MS"/>
              </a:rPr>
              <a:t>as </a:t>
            </a:r>
            <a:r>
              <a:rPr sz="1800" b="1" dirty="0">
                <a:solidFill>
                  <a:srgbClr val="3F3F3F"/>
                </a:solidFill>
                <a:latin typeface="Trebuchet MS"/>
                <a:cs typeface="Trebuchet MS"/>
              </a:rPr>
              <a:t>a </a:t>
            </a:r>
            <a:r>
              <a:rPr sz="1800" b="1" spc="-5" dirty="0">
                <a:solidFill>
                  <a:srgbClr val="3F3F3F"/>
                </a:solidFill>
                <a:latin typeface="Trebuchet MS"/>
                <a:cs typeface="Trebuchet MS"/>
              </a:rPr>
              <a:t>class with </a:t>
            </a:r>
            <a:r>
              <a:rPr sz="1800" b="1" dirty="0">
                <a:solidFill>
                  <a:srgbClr val="3F3F3F"/>
                </a:solidFill>
                <a:latin typeface="Trebuchet MS"/>
                <a:cs typeface="Trebuchet MS"/>
              </a:rPr>
              <a:t>two </a:t>
            </a:r>
            <a:r>
              <a:rPr sz="1800" b="1" spc="-5" dirty="0">
                <a:solidFill>
                  <a:srgbClr val="3F3F3F"/>
                </a:solidFill>
                <a:latin typeface="Trebuchet MS"/>
                <a:cs typeface="Trebuchet MS"/>
              </a:rPr>
              <a:t>compartments. We would add the  stereotype &lt;&lt;enumeration&gt;&gt; to the name; </a:t>
            </a:r>
            <a:r>
              <a:rPr sz="1800" b="1" dirty="0">
                <a:solidFill>
                  <a:srgbClr val="3F3F3F"/>
                </a:solidFill>
                <a:latin typeface="Trebuchet MS"/>
                <a:cs typeface="Trebuchet MS"/>
              </a:rPr>
              <a:t>you </a:t>
            </a:r>
            <a:r>
              <a:rPr sz="1800" b="1" spc="-5" dirty="0">
                <a:solidFill>
                  <a:srgbClr val="3F3F3F"/>
                </a:solidFill>
                <a:latin typeface="Trebuchet MS"/>
                <a:cs typeface="Trebuchet MS"/>
              </a:rPr>
              <a:t>might also </a:t>
            </a:r>
            <a:r>
              <a:rPr sz="1800" b="1" dirty="0">
                <a:solidFill>
                  <a:srgbClr val="3F3F3F"/>
                </a:solidFill>
                <a:latin typeface="Trebuchet MS"/>
                <a:cs typeface="Trebuchet MS"/>
              </a:rPr>
              <a:t>see </a:t>
            </a:r>
            <a:r>
              <a:rPr sz="1800" b="1" spc="-5" dirty="0">
                <a:solidFill>
                  <a:srgbClr val="3F3F3F"/>
                </a:solidFill>
                <a:latin typeface="Trebuchet MS"/>
                <a:cs typeface="Trebuchet MS"/>
              </a:rPr>
              <a:t>this as</a:t>
            </a:r>
            <a:r>
              <a:rPr sz="1800" b="1" spc="-35" dirty="0">
                <a:solidFill>
                  <a:srgbClr val="3F3F3F"/>
                </a:solidFill>
                <a:latin typeface="Trebuchet MS"/>
                <a:cs typeface="Trebuchet MS"/>
              </a:rPr>
              <a:t> </a:t>
            </a:r>
            <a:r>
              <a:rPr sz="1800" b="1" spc="-5" dirty="0">
                <a:solidFill>
                  <a:srgbClr val="3F3F3F"/>
                </a:solidFill>
                <a:latin typeface="Trebuchet MS"/>
                <a:cs typeface="Trebuchet MS"/>
              </a:rPr>
              <a:t>&lt;&lt;enum&gt;&gt;.</a:t>
            </a:r>
            <a:endParaRPr sz="1800" dirty="0">
              <a:latin typeface="Trebuchet MS"/>
              <a:cs typeface="Trebuchet MS"/>
            </a:endParaRPr>
          </a:p>
        </p:txBody>
      </p:sp>
      <p:sp>
        <p:nvSpPr>
          <p:cNvPr id="9" name="object 9"/>
          <p:cNvSpPr txBox="1"/>
          <p:nvPr/>
        </p:nvSpPr>
        <p:spPr>
          <a:xfrm>
            <a:off x="473711" y="3928109"/>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10" name="object 10"/>
          <p:cNvSpPr txBox="1"/>
          <p:nvPr/>
        </p:nvSpPr>
        <p:spPr>
          <a:xfrm>
            <a:off x="816612" y="3919223"/>
            <a:ext cx="6344285" cy="289823"/>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3F3F3F"/>
                </a:solidFill>
                <a:latin typeface="Trebuchet MS"/>
                <a:cs typeface="Trebuchet MS"/>
              </a:rPr>
              <a:t>The attributes compartment would list the possible</a:t>
            </a:r>
            <a:r>
              <a:rPr sz="1800" b="1" spc="-15" dirty="0">
                <a:solidFill>
                  <a:srgbClr val="3F3F3F"/>
                </a:solidFill>
                <a:latin typeface="Trebuchet MS"/>
                <a:cs typeface="Trebuchet MS"/>
              </a:rPr>
              <a:t> </a:t>
            </a:r>
            <a:r>
              <a:rPr sz="1800" b="1" spc="-5" dirty="0">
                <a:solidFill>
                  <a:srgbClr val="3F3F3F"/>
                </a:solidFill>
                <a:latin typeface="Trebuchet MS"/>
                <a:cs typeface="Trebuchet MS"/>
              </a:rPr>
              <a:t>values.</a:t>
            </a:r>
            <a:endParaRPr sz="1800" dirty="0">
              <a:latin typeface="Trebuchet MS"/>
              <a:cs typeface="Trebuchet MS"/>
            </a:endParaRPr>
          </a:p>
        </p:txBody>
      </p:sp>
      <p:sp>
        <p:nvSpPr>
          <p:cNvPr id="11" name="object 11"/>
          <p:cNvSpPr/>
          <p:nvPr/>
        </p:nvSpPr>
        <p:spPr>
          <a:xfrm>
            <a:off x="3155051" y="4503420"/>
            <a:ext cx="3890908" cy="232029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algn="just"/>
            <a:r>
              <a:rPr lang="en-US" dirty="0"/>
              <a:t>Conflicts among parallel definitions create ambiguities that implementations must resolve. In practice, such conflicts should be avoided or explicitly resolved in models, even if a particular language provides a priority rule for resolving conflicts.</a:t>
            </a:r>
          </a:p>
          <a:p>
            <a:pPr algn="just"/>
            <a:r>
              <a:rPr lang="en-US" dirty="0"/>
              <a:t>E.g. Suppose that </a:t>
            </a:r>
            <a:r>
              <a:rPr lang="en-US" dirty="0" err="1"/>
              <a:t>FullTimeEmployee</a:t>
            </a:r>
            <a:r>
              <a:rPr lang="en-US" dirty="0"/>
              <a:t> and </a:t>
            </a:r>
            <a:r>
              <a:rPr lang="en-US" dirty="0" err="1"/>
              <a:t>IndividualContributor</a:t>
            </a:r>
            <a:r>
              <a:rPr lang="en-US" dirty="0"/>
              <a:t> both have an attribute called name. FullTimeEmployee.name could refer to the person's full name while IndividualContributor.name might refer to the person's title. In principle, there is no obvious way to resolve such clashes. The best solution is to try to avoid them by restating the attributes as </a:t>
            </a:r>
            <a:r>
              <a:rPr lang="en-US" dirty="0" err="1"/>
              <a:t>FullTimeEmployee.personName</a:t>
            </a:r>
            <a:r>
              <a:rPr lang="en-US" dirty="0"/>
              <a:t> and </a:t>
            </a:r>
            <a:r>
              <a:rPr lang="en-US" dirty="0" err="1"/>
              <a:t>IndividuaIContributor.title</a:t>
            </a:r>
            <a:r>
              <a:rPr lang="en-US" dirty="0"/>
              <a:t>.</a:t>
            </a:r>
          </a:p>
          <a:p>
            <a:pPr algn="just"/>
            <a:endParaRPr lang="en-IN" dirty="0"/>
          </a:p>
        </p:txBody>
      </p:sp>
    </p:spTree>
    <p:extLst>
      <p:ext uri="{BB962C8B-B14F-4D97-AF65-F5344CB8AC3E}">
        <p14:creationId xmlns:p14="http://schemas.microsoft.com/office/powerpoint/2010/main" val="20476563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6.2 Multiple </a:t>
            </a:r>
            <a:r>
              <a:rPr lang="en-US" b="1" dirty="0"/>
              <a:t>Inheritance from Overlapping Classes</a:t>
            </a:r>
            <a:endParaRPr lang="en-IN" dirty="0"/>
          </a:p>
        </p:txBody>
      </p:sp>
      <p:sp>
        <p:nvSpPr>
          <p:cNvPr id="3" name="Content Placeholder 2"/>
          <p:cNvSpPr>
            <a:spLocks noGrp="1"/>
          </p:cNvSpPr>
          <p:nvPr>
            <p:ph idx="1"/>
          </p:nvPr>
        </p:nvSpPr>
        <p:spPr/>
        <p:txBody>
          <a:bodyPr/>
          <a:lstStyle/>
          <a:p>
            <a:endParaRPr lang="en-IN" dirty="0"/>
          </a:p>
        </p:txBody>
      </p:sp>
      <p:sp>
        <p:nvSpPr>
          <p:cNvPr id="4" name="TextBox 3"/>
          <p:cNvSpPr txBox="1"/>
          <p:nvPr/>
        </p:nvSpPr>
        <p:spPr>
          <a:xfrm>
            <a:off x="1143000" y="4038600"/>
            <a:ext cx="10134600" cy="1938992"/>
          </a:xfrm>
          <a:prstGeom prst="rect">
            <a:avLst/>
          </a:prstGeom>
          <a:noFill/>
        </p:spPr>
        <p:txBody>
          <a:bodyPr wrap="square" rtlCol="0">
            <a:spAutoFit/>
          </a:bodyPr>
          <a:lstStyle/>
          <a:p>
            <a:pPr algn="just"/>
            <a:r>
              <a:rPr lang="en-US" sz="2000" dirty="0"/>
              <a:t>In figure, </a:t>
            </a:r>
            <a:r>
              <a:rPr lang="en-US" sz="2000" dirty="0" err="1"/>
              <a:t>AmphibiousVehicle</a:t>
            </a:r>
            <a:r>
              <a:rPr lang="en-US" sz="2000" dirty="0"/>
              <a:t> is both </a:t>
            </a:r>
            <a:r>
              <a:rPr lang="en-US" sz="2000" dirty="0" err="1"/>
              <a:t>LandVehicle</a:t>
            </a:r>
            <a:r>
              <a:rPr lang="en-US" sz="2000" dirty="0"/>
              <a:t> and </a:t>
            </a:r>
            <a:r>
              <a:rPr lang="en-US" sz="2000" dirty="0" err="1"/>
              <a:t>WaterVehicle</a:t>
            </a:r>
            <a:r>
              <a:rPr lang="en-US" sz="2000" dirty="0"/>
              <a:t>. </a:t>
            </a:r>
            <a:r>
              <a:rPr lang="en-US" sz="2000" dirty="0" err="1"/>
              <a:t>LandVehicle</a:t>
            </a:r>
            <a:r>
              <a:rPr lang="en-US" sz="2000" dirty="0"/>
              <a:t> and </a:t>
            </a:r>
            <a:r>
              <a:rPr lang="en-US" sz="2000" dirty="0" err="1"/>
              <a:t>WaterVehicle</a:t>
            </a:r>
            <a:r>
              <a:rPr lang="en-US" sz="2000" dirty="0"/>
              <a:t> overlap, because some vehicles travel on both land and water. The UML uses a constraint (Section – Constraints) to indicate an overlapping generalization set; the notation is a dotted line cutting across the affected generalizations with keywords in braces. In this example, overlapping means that an individual vehicle may belong to more than one of the subclasses. Incomplete means that all possible subclasses of vehicle have not been explicitly named.</a:t>
            </a:r>
            <a:endParaRPr lang="en-IN" sz="2000" dirty="0"/>
          </a:p>
        </p:txBody>
      </p:sp>
      <p:pic>
        <p:nvPicPr>
          <p:cNvPr id="2050" name="Picture 2" descr="https://player.slideplayer.com/31/9796718/data/images/img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718929"/>
            <a:ext cx="6286500" cy="22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6150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6.3Workarounds</a:t>
            </a:r>
            <a:endParaRPr lang="en-IN" dirty="0"/>
          </a:p>
        </p:txBody>
      </p:sp>
      <p:sp>
        <p:nvSpPr>
          <p:cNvPr id="3" name="Content Placeholder 2"/>
          <p:cNvSpPr>
            <a:spLocks noGrp="1"/>
          </p:cNvSpPr>
          <p:nvPr>
            <p:ph idx="1"/>
          </p:nvPr>
        </p:nvSpPr>
        <p:spPr/>
        <p:txBody>
          <a:bodyPr>
            <a:normAutofit/>
          </a:bodyPr>
          <a:lstStyle/>
          <a:p>
            <a:pPr algn="just"/>
            <a:r>
              <a:rPr lang="en-US" sz="2800" dirty="0" smtClean="0"/>
              <a:t>While designing the class model if you sense the absence or lack of multiple inheritance then it could be the implementation fault. Well, this could be resolve while early restructuring of the class model. In the section below we will list out some restructuring techniques.</a:t>
            </a:r>
          </a:p>
          <a:p>
            <a:pPr algn="just"/>
            <a:r>
              <a:rPr lang="en-US" sz="2800" dirty="0"/>
              <a:t> </a:t>
            </a:r>
            <a:r>
              <a:rPr lang="en-US" sz="2800" dirty="0" smtClean="0"/>
              <a:t>Delegation: It is an implementation mechanism by which an object forwards an operation to another object for execution.</a:t>
            </a:r>
            <a:endParaRPr lang="en-IN" sz="2800"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8600" y="4191000"/>
            <a:ext cx="3276600" cy="2468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10570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6.3.1. Delegation Using Composition of Parts</a:t>
            </a:r>
            <a:endParaRPr lang="en-IN" dirty="0"/>
          </a:p>
        </p:txBody>
      </p:sp>
      <p:sp>
        <p:nvSpPr>
          <p:cNvPr id="3" name="Content Placeholder 2"/>
          <p:cNvSpPr>
            <a:spLocks noGrp="1"/>
          </p:cNvSpPr>
          <p:nvPr>
            <p:ph idx="1"/>
          </p:nvPr>
        </p:nvSpPr>
        <p:spPr/>
        <p:txBody>
          <a:bodyPr>
            <a:normAutofit lnSpcReduction="10000"/>
          </a:bodyPr>
          <a:lstStyle/>
          <a:p>
            <a:r>
              <a:rPr lang="en-US" dirty="0" smtClean="0"/>
              <a:t>Implementing delegation means allowing objects to forward their operation to another object for execution. For example, look at the figure below the Employee class is a composition of </a:t>
            </a:r>
            <a:r>
              <a:rPr lang="en-US" dirty="0" err="1" smtClean="0"/>
              <a:t>EmployeeEmployment</a:t>
            </a:r>
            <a:r>
              <a:rPr lang="en-US" dirty="0" smtClean="0"/>
              <a:t> and </a:t>
            </a:r>
            <a:r>
              <a:rPr lang="en-US" dirty="0" err="1" smtClean="0"/>
              <a:t>EmployManagement</a:t>
            </a:r>
            <a:r>
              <a:rPr lang="en-US" dirty="0" smtClean="0"/>
              <a:t>. Whenever the object of Employee class is operated, the operation would be redirected either to </a:t>
            </a:r>
            <a:r>
              <a:rPr lang="en-US" dirty="0" err="1" smtClean="0"/>
              <a:t>EmployeeEmployment</a:t>
            </a:r>
            <a:r>
              <a:rPr lang="en-US" dirty="0" smtClean="0"/>
              <a:t> or </a:t>
            </a:r>
            <a:r>
              <a:rPr lang="en-US" dirty="0" err="1" smtClean="0"/>
              <a:t>EmployeeManagment</a:t>
            </a:r>
            <a:r>
              <a:rPr lang="en-US" dirty="0" smtClean="0"/>
              <a:t>.</a:t>
            </a:r>
          </a:p>
          <a:p>
            <a:endParaRPr lang="en-US" dirty="0" smtClean="0"/>
          </a:p>
          <a:p>
            <a:r>
              <a:rPr lang="en-US" dirty="0" smtClean="0"/>
              <a:t>This denotes delegation using the composition of parts.</a:t>
            </a:r>
            <a:endParaRPr lang="en-IN" dirty="0"/>
          </a:p>
        </p:txBody>
      </p:sp>
    </p:spTree>
    <p:extLst>
      <p:ext uri="{BB962C8B-B14F-4D97-AF65-F5344CB8AC3E}">
        <p14:creationId xmlns:p14="http://schemas.microsoft.com/office/powerpoint/2010/main" val="1908427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6.3.2Workaround for multiple inheritance-Delegation</a:t>
            </a:r>
            <a:endParaRPr lang="en-IN" dirty="0"/>
          </a:p>
        </p:txBody>
      </p:sp>
      <p:sp>
        <p:nvSpPr>
          <p:cNvPr id="3" name="Content Placeholder 2"/>
          <p:cNvSpPr>
            <a:spLocks noGrp="1"/>
          </p:cNvSpPr>
          <p:nvPr>
            <p:ph idx="1"/>
          </p:nvPr>
        </p:nvSpPr>
        <p:spPr/>
        <p:txBody>
          <a:bodyPr/>
          <a:lstStyle/>
          <a:p>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490790"/>
            <a:ext cx="6858000" cy="187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47779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2. Inherit the Important and Delegate the Rest</a:t>
            </a:r>
          </a:p>
          <a:p>
            <a:pPr marL="0" indent="0">
              <a:buNone/>
            </a:pPr>
            <a:endParaRPr lang="en-US" dirty="0" smtClean="0"/>
          </a:p>
          <a:p>
            <a:pPr marL="0" indent="0">
              <a:buNone/>
            </a:pPr>
            <a:r>
              <a:rPr lang="en-US" dirty="0" smtClean="0"/>
              <a:t>The important generalization is preserved and remaining generalization is degraded while their operations are delegated to the other object.</a:t>
            </a:r>
          </a:p>
          <a:p>
            <a:pPr marL="0" indent="0">
              <a:buNone/>
            </a:pPr>
            <a:endParaRPr lang="en-US" dirty="0" smtClean="0"/>
          </a:p>
          <a:p>
            <a:pPr marL="0" indent="0">
              <a:buNone/>
            </a:pPr>
            <a:r>
              <a:rPr lang="en-US" dirty="0" smtClean="0"/>
              <a:t>3. Nested Generalization</a:t>
            </a:r>
          </a:p>
          <a:p>
            <a:pPr marL="0" indent="0">
              <a:buNone/>
            </a:pPr>
            <a:endParaRPr lang="en-US" dirty="0" smtClean="0"/>
          </a:p>
          <a:p>
            <a:pPr marL="0" indent="0">
              <a:buNone/>
            </a:pPr>
            <a:r>
              <a:rPr lang="en-US" dirty="0" smtClean="0"/>
              <a:t>If a class can be explored in many aspects then explore it on one aspect completely first and then explore the other. This approach retrieves all the possible combinations.</a:t>
            </a:r>
          </a:p>
          <a:p>
            <a:pPr marL="0" indent="0">
              <a:buNone/>
            </a:pPr>
            <a:endParaRPr lang="en-US" dirty="0" smtClean="0"/>
          </a:p>
          <a:p>
            <a:pPr marL="0" indent="0">
              <a:buNone/>
            </a:pPr>
            <a:r>
              <a:rPr lang="en-US" dirty="0" smtClean="0"/>
              <a:t>4. Super Classes of Equal Importance</a:t>
            </a:r>
          </a:p>
          <a:p>
            <a:pPr marL="0" indent="0">
              <a:buNone/>
            </a:pPr>
            <a:endParaRPr lang="en-US" dirty="0" smtClean="0"/>
          </a:p>
          <a:p>
            <a:pPr marL="0" indent="0">
              <a:buNone/>
            </a:pPr>
            <a:r>
              <a:rPr lang="en-US" dirty="0" smtClean="0"/>
              <a:t>A subclass may have more than one super class and all may be of equal importance then using delegation is the best method to preserve the symmetry of the model.</a:t>
            </a:r>
          </a:p>
          <a:p>
            <a:pPr marL="0" indent="0">
              <a:buNone/>
            </a:pPr>
            <a:endParaRPr lang="en-US" dirty="0" smtClean="0"/>
          </a:p>
        </p:txBody>
      </p:sp>
    </p:spTree>
    <p:extLst>
      <p:ext uri="{BB962C8B-B14F-4D97-AF65-F5344CB8AC3E}">
        <p14:creationId xmlns:p14="http://schemas.microsoft.com/office/powerpoint/2010/main" val="32770056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5. Dominant Super Class</a:t>
            </a:r>
          </a:p>
          <a:p>
            <a:pPr marL="0" indent="0">
              <a:buNone/>
            </a:pPr>
            <a:endParaRPr lang="en-US" dirty="0" smtClean="0"/>
          </a:p>
          <a:p>
            <a:pPr marL="0" indent="0">
              <a:buNone/>
            </a:pPr>
            <a:r>
              <a:rPr lang="en-US" dirty="0" smtClean="0"/>
              <a:t>If there is one dominating superclass then preserve the inheritance through that path.</a:t>
            </a:r>
          </a:p>
          <a:p>
            <a:pPr marL="0" indent="0">
              <a:buNone/>
            </a:pPr>
            <a:endParaRPr lang="en-US" dirty="0" smtClean="0"/>
          </a:p>
          <a:p>
            <a:pPr marL="0" indent="0">
              <a:buNone/>
            </a:pPr>
            <a:r>
              <a:rPr lang="en-US" dirty="0" smtClean="0"/>
              <a:t>6. Few Subclasses</a:t>
            </a:r>
          </a:p>
          <a:p>
            <a:pPr marL="0" indent="0">
              <a:buNone/>
            </a:pPr>
            <a:endParaRPr lang="en-US" dirty="0" smtClean="0"/>
          </a:p>
          <a:p>
            <a:pPr marL="0" indent="0">
              <a:buNone/>
            </a:pPr>
            <a:r>
              <a:rPr lang="en-US" dirty="0" smtClean="0"/>
              <a:t>In the class model, if there are few subclasses then opt for nested generalization. For the larger subclasses avoid generalization.</a:t>
            </a:r>
          </a:p>
          <a:p>
            <a:pPr marL="0" indent="0">
              <a:buNone/>
            </a:pPr>
            <a:endParaRPr lang="en-US" dirty="0" smtClean="0"/>
          </a:p>
          <a:p>
            <a:pPr marL="0" indent="0">
              <a:buNone/>
            </a:pPr>
            <a:r>
              <a:rPr lang="en-US" dirty="0" smtClean="0"/>
              <a:t>7. Sequencing Generalization Sets</a:t>
            </a:r>
          </a:p>
          <a:p>
            <a:pPr marL="0" indent="0">
              <a:buNone/>
            </a:pPr>
            <a:endParaRPr lang="en-US" dirty="0" smtClean="0"/>
          </a:p>
          <a:p>
            <a:pPr marL="0" indent="0">
              <a:buNone/>
            </a:pPr>
            <a:r>
              <a:rPr lang="en-US" dirty="0" smtClean="0"/>
              <a:t>The nested generalization must be implemented sequentially, the most important aspect is explored first, then second and so on.</a:t>
            </a:r>
          </a:p>
          <a:p>
            <a:pPr marL="0" indent="0">
              <a:buNone/>
            </a:pPr>
            <a:endParaRPr lang="en-US" dirty="0" smtClean="0"/>
          </a:p>
        </p:txBody>
      </p:sp>
    </p:spTree>
    <p:extLst>
      <p:ext uri="{BB962C8B-B14F-4D97-AF65-F5344CB8AC3E}">
        <p14:creationId xmlns:p14="http://schemas.microsoft.com/office/powerpoint/2010/main" val="31731440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smtClean="0"/>
              <a:t>8. Large Quantities of Code</a:t>
            </a:r>
          </a:p>
          <a:p>
            <a:pPr marL="0" indent="0">
              <a:buNone/>
            </a:pPr>
            <a:endParaRPr lang="en-US" dirty="0" smtClean="0"/>
          </a:p>
          <a:p>
            <a:pPr marL="0" indent="0">
              <a:buNone/>
            </a:pPr>
            <a:r>
              <a:rPr lang="en-US" dirty="0" smtClean="0"/>
              <a:t>The nested generalization reduces the quantities of code.</a:t>
            </a:r>
          </a:p>
          <a:p>
            <a:pPr marL="0" indent="0">
              <a:buNone/>
            </a:pPr>
            <a:endParaRPr lang="en-US" dirty="0" smtClean="0"/>
          </a:p>
          <a:p>
            <a:pPr marL="0" indent="0">
              <a:buNone/>
            </a:pPr>
            <a:r>
              <a:rPr lang="en-US" dirty="0" smtClean="0"/>
              <a:t>9. Identity</a:t>
            </a:r>
          </a:p>
          <a:p>
            <a:pPr marL="0" indent="0">
              <a:buNone/>
            </a:pPr>
            <a:r>
              <a:rPr lang="en-US" dirty="0" smtClean="0"/>
              <a:t>Preserve the identity in the class model using a nested generalization.</a:t>
            </a:r>
          </a:p>
          <a:p>
            <a:pPr marL="0" indent="0">
              <a:buNone/>
            </a:pPr>
            <a:endParaRPr lang="en-US" dirty="0" smtClean="0"/>
          </a:p>
          <a:p>
            <a:endParaRPr lang="en-IN" dirty="0"/>
          </a:p>
        </p:txBody>
      </p:sp>
    </p:spTree>
    <p:extLst>
      <p:ext uri="{BB962C8B-B14F-4D97-AF65-F5344CB8AC3E}">
        <p14:creationId xmlns:p14="http://schemas.microsoft.com/office/powerpoint/2010/main" val="19946241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4552" y="337820"/>
            <a:ext cx="3194048" cy="566822"/>
          </a:xfrm>
          <a:prstGeom prst="rect">
            <a:avLst/>
          </a:prstGeom>
        </p:spPr>
        <p:txBody>
          <a:bodyPr vert="horz" wrap="square" lIns="0" tIns="12700" rIns="0" bIns="0" rtlCol="0">
            <a:spAutoFit/>
          </a:bodyPr>
          <a:lstStyle/>
          <a:p>
            <a:pPr marL="12700">
              <a:lnSpc>
                <a:spcPct val="100000"/>
              </a:lnSpc>
              <a:spcBef>
                <a:spcPts val="100"/>
              </a:spcBef>
            </a:pPr>
            <a:r>
              <a:rPr lang="en-IN" sz="3600" b="1" dirty="0" smtClean="0">
                <a:latin typeface="Trebuchet MS"/>
                <a:cs typeface="Trebuchet MS"/>
              </a:rPr>
              <a:t>7.</a:t>
            </a:r>
            <a:r>
              <a:rPr sz="3600" b="1" dirty="0" smtClean="0">
                <a:latin typeface="Trebuchet MS"/>
                <a:cs typeface="Trebuchet MS"/>
              </a:rPr>
              <a:t>M</a:t>
            </a:r>
            <a:r>
              <a:rPr sz="3600" b="1" spc="-5" dirty="0" smtClean="0">
                <a:latin typeface="Trebuchet MS"/>
                <a:cs typeface="Trebuchet MS"/>
              </a:rPr>
              <a:t>e</a:t>
            </a:r>
            <a:r>
              <a:rPr sz="3600" b="1" spc="-10" dirty="0" smtClean="0">
                <a:latin typeface="Trebuchet MS"/>
                <a:cs typeface="Trebuchet MS"/>
              </a:rPr>
              <a:t>t</a:t>
            </a:r>
            <a:r>
              <a:rPr sz="3600" b="1" spc="5" dirty="0" smtClean="0">
                <a:latin typeface="Trebuchet MS"/>
                <a:cs typeface="Trebuchet MS"/>
              </a:rPr>
              <a:t>a</a:t>
            </a:r>
            <a:r>
              <a:rPr sz="3600" b="1" spc="-10" dirty="0" smtClean="0">
                <a:latin typeface="Trebuchet MS"/>
                <a:cs typeface="Trebuchet MS"/>
              </a:rPr>
              <a:t>d</a:t>
            </a:r>
            <a:r>
              <a:rPr sz="3600" b="1" spc="-5" dirty="0" smtClean="0">
                <a:latin typeface="Trebuchet MS"/>
                <a:cs typeface="Trebuchet MS"/>
              </a:rPr>
              <a:t>ata</a:t>
            </a:r>
            <a:endParaRPr sz="3600" dirty="0">
              <a:latin typeface="Trebuchet MS"/>
              <a:cs typeface="Trebuchet MS"/>
            </a:endParaRPr>
          </a:p>
        </p:txBody>
      </p:sp>
      <p:sp>
        <p:nvSpPr>
          <p:cNvPr id="5" name="object 5"/>
          <p:cNvSpPr txBox="1">
            <a:spLocks noGrp="1"/>
          </p:cNvSpPr>
          <p:nvPr>
            <p:ph type="sldNum" sz="quarter" idx="12"/>
          </p:nvPr>
        </p:nvSpPr>
        <p:spPr>
          <a:xfrm>
            <a:off x="8742685" y="6026964"/>
            <a:ext cx="479425" cy="382797"/>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0000"/>
                </a:solidFill>
              </a:rPr>
              <a:t>UML</a:t>
            </a:r>
            <a:r>
              <a:rPr spc="-50" dirty="0">
                <a:solidFill>
                  <a:srgbClr val="000000"/>
                </a:solidFill>
              </a:rPr>
              <a:t> </a:t>
            </a:r>
            <a:fld id="{81D60167-4931-47E6-BA6A-407CBD079E47}" type="slidenum">
              <a:rPr dirty="0">
                <a:solidFill>
                  <a:srgbClr val="000000"/>
                </a:solidFill>
              </a:rPr>
              <a:t>48</a:t>
            </a:fld>
            <a:endParaRPr dirty="0">
              <a:solidFill>
                <a:srgbClr val="000000"/>
              </a:solidFill>
            </a:endParaRPr>
          </a:p>
        </p:txBody>
      </p:sp>
      <p:sp>
        <p:nvSpPr>
          <p:cNvPr id="3" name="object 3"/>
          <p:cNvSpPr txBox="1"/>
          <p:nvPr/>
        </p:nvSpPr>
        <p:spPr>
          <a:xfrm>
            <a:off x="739141" y="1115060"/>
            <a:ext cx="9337675" cy="1949252"/>
          </a:xfrm>
          <a:prstGeom prst="rect">
            <a:avLst/>
          </a:prstGeom>
        </p:spPr>
        <p:txBody>
          <a:bodyPr vert="horz" wrap="square" lIns="0" tIns="12700" rIns="0" bIns="0" rtlCol="0">
            <a:spAutoFit/>
          </a:bodyPr>
          <a:lstStyle/>
          <a:p>
            <a:pPr marL="12700" marR="5080">
              <a:lnSpc>
                <a:spcPct val="150000"/>
              </a:lnSpc>
              <a:spcBef>
                <a:spcPts val="100"/>
              </a:spcBef>
            </a:pPr>
            <a:r>
              <a:rPr sz="1800" spc="-5" dirty="0">
                <a:solidFill>
                  <a:srgbClr val="3F3F3F"/>
                </a:solidFill>
                <a:latin typeface="UnDotum"/>
                <a:cs typeface="UnDotum"/>
              </a:rPr>
              <a:t></a:t>
            </a:r>
            <a:r>
              <a:rPr sz="1800" spc="-5" dirty="0">
                <a:latin typeface="Trebuchet MS"/>
                <a:cs typeface="Trebuchet MS"/>
              </a:rPr>
              <a:t>Metadata </a:t>
            </a:r>
            <a:r>
              <a:rPr sz="1800" dirty="0">
                <a:latin typeface="Trebuchet MS"/>
                <a:cs typeface="Trebuchet MS"/>
              </a:rPr>
              <a:t>is </a:t>
            </a:r>
            <a:r>
              <a:rPr sz="1800" spc="-5" dirty="0">
                <a:latin typeface="Trebuchet MS"/>
                <a:cs typeface="Trebuchet MS"/>
              </a:rPr>
              <a:t>data that describe other data.For example, </a:t>
            </a:r>
            <a:r>
              <a:rPr sz="1800" dirty="0">
                <a:latin typeface="Trebuchet MS"/>
                <a:cs typeface="Trebuchet MS"/>
              </a:rPr>
              <a:t>a </a:t>
            </a:r>
            <a:r>
              <a:rPr sz="1800" spc="-5" dirty="0">
                <a:latin typeface="Trebuchet MS"/>
                <a:cs typeface="Trebuchet MS"/>
              </a:rPr>
              <a:t>class definition </a:t>
            </a:r>
            <a:r>
              <a:rPr sz="1800" dirty="0">
                <a:latin typeface="Trebuchet MS"/>
                <a:cs typeface="Trebuchet MS"/>
              </a:rPr>
              <a:t>is </a:t>
            </a:r>
            <a:endParaRPr lang="en-IN" sz="1800" dirty="0" smtClean="0">
              <a:latin typeface="Trebuchet MS"/>
              <a:cs typeface="Trebuchet MS"/>
            </a:endParaRPr>
          </a:p>
          <a:p>
            <a:pPr marL="12700" marR="5080">
              <a:lnSpc>
                <a:spcPct val="150000"/>
              </a:lnSpc>
              <a:spcBef>
                <a:spcPts val="100"/>
              </a:spcBef>
            </a:pPr>
            <a:r>
              <a:rPr sz="1800" spc="-5" dirty="0" smtClean="0">
                <a:latin typeface="Trebuchet MS"/>
                <a:cs typeface="Trebuchet MS"/>
              </a:rPr>
              <a:t>metadata  </a:t>
            </a:r>
            <a:r>
              <a:rPr sz="1800" spc="-5" dirty="0">
                <a:latin typeface="Trebuchet MS"/>
                <a:cs typeface="Trebuchet MS"/>
              </a:rPr>
              <a:t>and models are also metadata.</a:t>
            </a:r>
            <a:endParaRPr sz="1800" dirty="0">
              <a:latin typeface="Trebuchet MS"/>
              <a:cs typeface="Trebuchet MS"/>
            </a:endParaRPr>
          </a:p>
          <a:p>
            <a:pPr>
              <a:lnSpc>
                <a:spcPct val="100000"/>
              </a:lnSpc>
              <a:spcBef>
                <a:spcPts val="45"/>
              </a:spcBef>
            </a:pPr>
            <a:endParaRPr sz="1750" dirty="0">
              <a:latin typeface="Trebuchet MS"/>
              <a:cs typeface="Trebuchet MS"/>
            </a:endParaRPr>
          </a:p>
          <a:p>
            <a:pPr marL="12700">
              <a:lnSpc>
                <a:spcPct val="100000"/>
              </a:lnSpc>
            </a:pPr>
            <a:r>
              <a:rPr sz="1800" spc="-5" dirty="0">
                <a:latin typeface="UnDotum"/>
                <a:cs typeface="UnDotum"/>
              </a:rPr>
              <a:t></a:t>
            </a:r>
            <a:r>
              <a:rPr sz="1800" spc="-5" dirty="0">
                <a:latin typeface="Trebuchet MS"/>
                <a:cs typeface="Trebuchet MS"/>
              </a:rPr>
              <a:t>Many real world applications have metadata,such </a:t>
            </a:r>
            <a:r>
              <a:rPr sz="1800" dirty="0">
                <a:latin typeface="Trebuchet MS"/>
                <a:cs typeface="Trebuchet MS"/>
              </a:rPr>
              <a:t>as </a:t>
            </a:r>
            <a:r>
              <a:rPr sz="1800" spc="-5" dirty="0">
                <a:latin typeface="Trebuchet MS"/>
                <a:cs typeface="Trebuchet MS"/>
              </a:rPr>
              <a:t>catalogs,dictionary etc.</a:t>
            </a:r>
            <a:endParaRPr sz="1800" dirty="0">
              <a:latin typeface="Trebuchet MS"/>
              <a:cs typeface="Trebuchet MS"/>
            </a:endParaRPr>
          </a:p>
          <a:p>
            <a:pPr>
              <a:lnSpc>
                <a:spcPct val="100000"/>
              </a:lnSpc>
              <a:spcBef>
                <a:spcPts val="50"/>
              </a:spcBef>
            </a:pPr>
            <a:endParaRPr sz="1750" dirty="0">
              <a:latin typeface="Trebuchet MS"/>
              <a:cs typeface="Trebuchet MS"/>
            </a:endParaRPr>
          </a:p>
          <a:p>
            <a:pPr marL="12700">
              <a:lnSpc>
                <a:spcPct val="100000"/>
              </a:lnSpc>
            </a:pPr>
            <a:r>
              <a:rPr sz="1800" spc="-5" dirty="0">
                <a:latin typeface="UnDotum"/>
                <a:cs typeface="UnDotum"/>
              </a:rPr>
              <a:t></a:t>
            </a:r>
            <a:r>
              <a:rPr sz="1800" spc="-5" dirty="0">
                <a:latin typeface="Trebuchet MS"/>
                <a:cs typeface="Trebuchet MS"/>
              </a:rPr>
              <a:t>Following fig. </a:t>
            </a:r>
            <a:r>
              <a:rPr sz="1800" dirty="0">
                <a:latin typeface="Trebuchet MS"/>
                <a:cs typeface="Trebuchet MS"/>
              </a:rPr>
              <a:t>shows an </a:t>
            </a:r>
            <a:r>
              <a:rPr sz="1800" spc="-5" dirty="0">
                <a:latin typeface="Trebuchet MS"/>
                <a:cs typeface="Trebuchet MS"/>
              </a:rPr>
              <a:t>example </a:t>
            </a:r>
            <a:r>
              <a:rPr sz="1800" dirty="0">
                <a:latin typeface="Trebuchet MS"/>
                <a:cs typeface="Trebuchet MS"/>
              </a:rPr>
              <a:t>of</a:t>
            </a:r>
            <a:r>
              <a:rPr sz="1800" spc="-25" dirty="0">
                <a:latin typeface="Trebuchet MS"/>
                <a:cs typeface="Trebuchet MS"/>
              </a:rPr>
              <a:t> </a:t>
            </a:r>
            <a:r>
              <a:rPr sz="1800" spc="-5" dirty="0">
                <a:latin typeface="Trebuchet MS"/>
                <a:cs typeface="Trebuchet MS"/>
              </a:rPr>
              <a:t>metadata.</a:t>
            </a:r>
            <a:endParaRPr sz="1800" dirty="0">
              <a:latin typeface="Trebuchet MS"/>
              <a:cs typeface="Trebuchet MS"/>
            </a:endParaRPr>
          </a:p>
        </p:txBody>
      </p:sp>
      <p:sp>
        <p:nvSpPr>
          <p:cNvPr id="4" name="object 4"/>
          <p:cNvSpPr/>
          <p:nvPr/>
        </p:nvSpPr>
        <p:spPr>
          <a:xfrm>
            <a:off x="3030223" y="3477267"/>
            <a:ext cx="5524500" cy="2957829"/>
          </a:xfrm>
          <a:prstGeom prst="rect">
            <a:avLst/>
          </a:prstGeom>
          <a:blipFill>
            <a:blip r:embed="rId2" cstate="print"/>
            <a:stretch>
              <a:fillRect/>
            </a:stretch>
          </a:blipFill>
        </p:spPr>
        <p:txBody>
          <a:bodyPr wrap="square" lIns="0" tIns="0" rIns="0" bIns="0" rtlCol="0"/>
          <a:lstStyle/>
          <a:p>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2110" y="162502"/>
            <a:ext cx="2789528" cy="1694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Reification</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US" dirty="0" smtClean="0"/>
              <a:t>Promotion of something that is not an object into an object</a:t>
            </a:r>
          </a:p>
          <a:p>
            <a:pPr algn="just"/>
            <a:r>
              <a:rPr lang="en-US" dirty="0" smtClean="0"/>
              <a:t>Useful to promote attributes, methods, constraints and control information into objects, so that it can be manipulated and described as data</a:t>
            </a:r>
          </a:p>
          <a:p>
            <a:pPr algn="just"/>
            <a:r>
              <a:rPr lang="en-US" dirty="0"/>
              <a:t>As an example of reification, consider a database manager. A developer could write code for each application so that it can read and write from files. Instead, for many applications, it is better idea to reify the notion of data services and use a database manager. A database manager has abstract functionality that provides a </a:t>
            </a:r>
            <a:r>
              <a:rPr lang="en-US" dirty="0" smtClean="0"/>
              <a:t>general purpose </a:t>
            </a:r>
            <a:r>
              <a:rPr lang="en-US" dirty="0"/>
              <a:t>solution to accessing data reliably and quickly for multiple users.</a:t>
            </a:r>
            <a:endParaRPr lang="en-US" dirty="0" smtClean="0"/>
          </a:p>
        </p:txBody>
      </p:sp>
    </p:spTree>
    <p:extLst>
      <p:ext uri="{BB962C8B-B14F-4D97-AF65-F5344CB8AC3E}">
        <p14:creationId xmlns:p14="http://schemas.microsoft.com/office/powerpoint/2010/main" val="1925548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Enumeration &amp; Generalization</a:t>
            </a:r>
            <a:endParaRPr lang="en-IN" dirty="0"/>
          </a:p>
        </p:txBody>
      </p:sp>
      <p:sp>
        <p:nvSpPr>
          <p:cNvPr id="3" name="Content Placeholder 2"/>
          <p:cNvSpPr>
            <a:spLocks noGrp="1"/>
          </p:cNvSpPr>
          <p:nvPr>
            <p:ph idx="1"/>
          </p:nvPr>
        </p:nvSpPr>
        <p:spPr/>
        <p:txBody>
          <a:bodyPr>
            <a:normAutofit/>
          </a:bodyPr>
          <a:lstStyle/>
          <a:p>
            <a:pPr algn="just"/>
            <a:r>
              <a:rPr lang="en-US" sz="2000" dirty="0"/>
              <a:t>Generalization shall not be used to capture the values of an enumerated attribute. </a:t>
            </a:r>
            <a:endParaRPr lang="en-US" sz="2000" dirty="0" smtClean="0"/>
          </a:p>
          <a:p>
            <a:pPr algn="just"/>
            <a:r>
              <a:rPr lang="en-US" sz="2000" dirty="0" smtClean="0"/>
              <a:t>Enumeration </a:t>
            </a:r>
            <a:r>
              <a:rPr lang="en-US" sz="2000" dirty="0"/>
              <a:t>is merely a list of values; Generalization is a means for structuring the description of objects. </a:t>
            </a:r>
            <a:endParaRPr lang="en-US" sz="2000" dirty="0" smtClean="0"/>
          </a:p>
          <a:p>
            <a:pPr algn="just"/>
            <a:r>
              <a:rPr lang="en-US" sz="2000" dirty="0" smtClean="0"/>
              <a:t>Generalization </a:t>
            </a:r>
            <a:r>
              <a:rPr lang="en-US" sz="2000" dirty="0"/>
              <a:t>is introduced only when at least one subclass has significant attributes, operations, or associations that do not apply to the super-class.</a:t>
            </a:r>
            <a:endParaRPr lang="en-IN" sz="2000" dirty="0"/>
          </a:p>
        </p:txBody>
      </p:sp>
    </p:spTree>
    <p:extLst>
      <p:ext uri="{BB962C8B-B14F-4D97-AF65-F5344CB8AC3E}">
        <p14:creationId xmlns:p14="http://schemas.microsoft.com/office/powerpoint/2010/main" val="13529569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521705" y="6142997"/>
            <a:ext cx="454025" cy="151323"/>
          </a:xfrm>
          <a:prstGeom prst="rect">
            <a:avLst/>
          </a:prstGeom>
        </p:spPr>
        <p:txBody>
          <a:bodyPr vert="horz" wrap="square" lIns="0" tIns="12700" rIns="0" bIns="0" rtlCol="0">
            <a:spAutoFit/>
          </a:bodyPr>
          <a:lstStyle/>
          <a:p>
            <a:pPr marL="12700">
              <a:lnSpc>
                <a:spcPct val="100000"/>
              </a:lnSpc>
              <a:spcBef>
                <a:spcPts val="100"/>
              </a:spcBef>
            </a:pPr>
            <a:r>
              <a:rPr sz="900" spc="-5" dirty="0">
                <a:latin typeface="Verdana"/>
                <a:cs typeface="Verdana"/>
              </a:rPr>
              <a:t>UML</a:t>
            </a:r>
            <a:r>
              <a:rPr sz="900" spc="-70" dirty="0">
                <a:latin typeface="Verdana"/>
                <a:cs typeface="Verdana"/>
              </a:rPr>
              <a:t> </a:t>
            </a:r>
            <a:r>
              <a:rPr sz="900" spc="-5" dirty="0">
                <a:latin typeface="Verdana"/>
                <a:cs typeface="Verdana"/>
              </a:rPr>
              <a:t>45</a:t>
            </a:r>
            <a:endParaRPr sz="900">
              <a:latin typeface="Verdana"/>
              <a:cs typeface="Verdana"/>
            </a:endParaRPr>
          </a:p>
        </p:txBody>
      </p:sp>
      <p:sp>
        <p:nvSpPr>
          <p:cNvPr id="3" name="object 3"/>
          <p:cNvSpPr txBox="1">
            <a:spLocks noGrp="1"/>
          </p:cNvSpPr>
          <p:nvPr>
            <p:ph type="title"/>
          </p:nvPr>
        </p:nvSpPr>
        <p:spPr>
          <a:xfrm>
            <a:off x="755653" y="276859"/>
            <a:ext cx="4645656" cy="566822"/>
          </a:xfrm>
          <a:prstGeom prst="rect">
            <a:avLst/>
          </a:prstGeom>
        </p:spPr>
        <p:txBody>
          <a:bodyPr vert="horz" wrap="square" lIns="0" tIns="12700" rIns="0" bIns="0" rtlCol="0">
            <a:spAutoFit/>
          </a:bodyPr>
          <a:lstStyle/>
          <a:p>
            <a:pPr marL="12700">
              <a:lnSpc>
                <a:spcPct val="100000"/>
              </a:lnSpc>
              <a:spcBef>
                <a:spcPts val="100"/>
              </a:spcBef>
            </a:pPr>
            <a:r>
              <a:rPr lang="en-IN" sz="3600" b="1" spc="-5" dirty="0" smtClean="0">
                <a:latin typeface="Trebuchet MS"/>
                <a:cs typeface="Trebuchet MS"/>
              </a:rPr>
              <a:t>9. </a:t>
            </a:r>
            <a:r>
              <a:rPr sz="3600" b="1" spc="-5" dirty="0" smtClean="0">
                <a:latin typeface="Trebuchet MS"/>
                <a:cs typeface="Trebuchet MS"/>
              </a:rPr>
              <a:t>Constraints</a:t>
            </a:r>
            <a:endParaRPr sz="3600" dirty="0">
              <a:latin typeface="Trebuchet MS"/>
              <a:cs typeface="Trebuchet MS"/>
            </a:endParaRPr>
          </a:p>
        </p:txBody>
      </p:sp>
      <p:sp>
        <p:nvSpPr>
          <p:cNvPr id="4" name="object 4"/>
          <p:cNvSpPr txBox="1"/>
          <p:nvPr/>
        </p:nvSpPr>
        <p:spPr>
          <a:xfrm>
            <a:off x="755651" y="1163319"/>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5" name="object 5"/>
          <p:cNvSpPr txBox="1"/>
          <p:nvPr/>
        </p:nvSpPr>
        <p:spPr>
          <a:xfrm>
            <a:off x="1098549" y="1017276"/>
            <a:ext cx="9091931" cy="805798"/>
          </a:xfrm>
          <a:prstGeom prst="rect">
            <a:avLst/>
          </a:prstGeom>
        </p:spPr>
        <p:txBody>
          <a:bodyPr vert="horz" wrap="square" lIns="0" tIns="12700" rIns="0" bIns="0" rtlCol="0">
            <a:spAutoFit/>
          </a:bodyPr>
          <a:lstStyle/>
          <a:p>
            <a:pPr marL="12700" marR="5080">
              <a:lnSpc>
                <a:spcPct val="150000"/>
              </a:lnSpc>
              <a:spcBef>
                <a:spcPts val="100"/>
              </a:spcBef>
            </a:pPr>
            <a:r>
              <a:rPr sz="1800" dirty="0">
                <a:latin typeface="Trebuchet MS"/>
                <a:cs typeface="Trebuchet MS"/>
              </a:rPr>
              <a:t>A </a:t>
            </a:r>
            <a:r>
              <a:rPr sz="1800" spc="-5" dirty="0">
                <a:latin typeface="Trebuchet MS"/>
                <a:cs typeface="Trebuchet MS"/>
              </a:rPr>
              <a:t>constraint </a:t>
            </a:r>
            <a:r>
              <a:rPr sz="1800" dirty="0">
                <a:latin typeface="Trebuchet MS"/>
                <a:cs typeface="Trebuchet MS"/>
              </a:rPr>
              <a:t>is a Boolean </a:t>
            </a:r>
            <a:r>
              <a:rPr sz="1800" spc="-5" dirty="0">
                <a:latin typeface="Trebuchet MS"/>
                <a:cs typeface="Trebuchet MS"/>
              </a:rPr>
              <a:t>condition involving </a:t>
            </a:r>
            <a:r>
              <a:rPr sz="1800" dirty="0">
                <a:latin typeface="Trebuchet MS"/>
                <a:cs typeface="Trebuchet MS"/>
              </a:rPr>
              <a:t>model </a:t>
            </a:r>
            <a:r>
              <a:rPr sz="1800" spc="-5" dirty="0">
                <a:latin typeface="Trebuchet MS"/>
                <a:cs typeface="Trebuchet MS"/>
              </a:rPr>
              <a:t>elements such as </a:t>
            </a:r>
            <a:endParaRPr lang="en-IN" sz="1800" spc="-5" dirty="0" smtClean="0">
              <a:latin typeface="Trebuchet MS"/>
              <a:cs typeface="Trebuchet MS"/>
            </a:endParaRPr>
          </a:p>
          <a:p>
            <a:pPr marL="12700" marR="5080">
              <a:lnSpc>
                <a:spcPct val="150000"/>
              </a:lnSpc>
              <a:spcBef>
                <a:spcPts val="100"/>
              </a:spcBef>
            </a:pPr>
            <a:r>
              <a:rPr sz="1800" spc="-5" dirty="0" smtClean="0">
                <a:latin typeface="Trebuchet MS"/>
                <a:cs typeface="Trebuchet MS"/>
              </a:rPr>
              <a:t>objects</a:t>
            </a:r>
            <a:r>
              <a:rPr sz="1800" spc="-5" dirty="0">
                <a:latin typeface="Trebuchet MS"/>
                <a:cs typeface="Trebuchet MS"/>
              </a:rPr>
              <a:t>, classes,  attributes, links, associations and generalization</a:t>
            </a:r>
            <a:r>
              <a:rPr sz="1800" spc="15" dirty="0">
                <a:latin typeface="Trebuchet MS"/>
                <a:cs typeface="Trebuchet MS"/>
              </a:rPr>
              <a:t> </a:t>
            </a:r>
            <a:r>
              <a:rPr sz="1800" spc="-5" dirty="0">
                <a:latin typeface="Trebuchet MS"/>
                <a:cs typeface="Trebuchet MS"/>
              </a:rPr>
              <a:t>sets.</a:t>
            </a:r>
            <a:endParaRPr sz="1800" dirty="0">
              <a:latin typeface="Trebuchet MS"/>
              <a:cs typeface="Trebuchet MS"/>
            </a:endParaRPr>
          </a:p>
        </p:txBody>
      </p:sp>
      <p:sp>
        <p:nvSpPr>
          <p:cNvPr id="6" name="object 6"/>
          <p:cNvSpPr txBox="1"/>
          <p:nvPr/>
        </p:nvSpPr>
        <p:spPr>
          <a:xfrm>
            <a:off x="755651" y="2112010"/>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7" name="object 7"/>
          <p:cNvSpPr txBox="1"/>
          <p:nvPr/>
        </p:nvSpPr>
        <p:spPr>
          <a:xfrm>
            <a:off x="1098553" y="2103123"/>
            <a:ext cx="6116955" cy="289823"/>
          </a:xfrm>
          <a:prstGeom prst="rect">
            <a:avLst/>
          </a:prstGeom>
        </p:spPr>
        <p:txBody>
          <a:bodyPr vert="horz" wrap="square" lIns="0" tIns="12700" rIns="0" bIns="0" rtlCol="0">
            <a:spAutoFit/>
          </a:bodyPr>
          <a:lstStyle/>
          <a:p>
            <a:pPr marL="12700">
              <a:lnSpc>
                <a:spcPct val="100000"/>
              </a:lnSpc>
              <a:spcBef>
                <a:spcPts val="100"/>
              </a:spcBef>
            </a:pPr>
            <a:r>
              <a:rPr sz="1800" dirty="0">
                <a:latin typeface="Trebuchet MS"/>
                <a:cs typeface="Trebuchet MS"/>
              </a:rPr>
              <a:t>A </a:t>
            </a:r>
            <a:r>
              <a:rPr sz="1800" spc="-5" dirty="0">
                <a:latin typeface="Trebuchet MS"/>
                <a:cs typeface="Trebuchet MS"/>
              </a:rPr>
              <a:t>constraint </a:t>
            </a:r>
            <a:r>
              <a:rPr sz="1800" spc="-10" dirty="0">
                <a:latin typeface="Trebuchet MS"/>
                <a:cs typeface="Trebuchet MS"/>
              </a:rPr>
              <a:t>restricts </a:t>
            </a:r>
            <a:r>
              <a:rPr sz="1800" spc="-5" dirty="0">
                <a:latin typeface="Trebuchet MS"/>
                <a:cs typeface="Trebuchet MS"/>
              </a:rPr>
              <a:t>the values that elements can</a:t>
            </a:r>
            <a:r>
              <a:rPr sz="1800" spc="-20" dirty="0">
                <a:latin typeface="Trebuchet MS"/>
                <a:cs typeface="Trebuchet MS"/>
              </a:rPr>
              <a:t> </a:t>
            </a:r>
            <a:r>
              <a:rPr sz="1800" dirty="0">
                <a:latin typeface="Trebuchet MS"/>
                <a:cs typeface="Trebuchet MS"/>
              </a:rPr>
              <a:t>assume.</a:t>
            </a:r>
            <a:endParaRPr sz="1800">
              <a:latin typeface="Trebuchet MS"/>
              <a:cs typeface="Trebuchet MS"/>
            </a:endParaRPr>
          </a:p>
        </p:txBody>
      </p:sp>
      <p:sp>
        <p:nvSpPr>
          <p:cNvPr id="8" name="object 8"/>
          <p:cNvSpPr txBox="1"/>
          <p:nvPr/>
        </p:nvSpPr>
        <p:spPr>
          <a:xfrm>
            <a:off x="755651" y="2650490"/>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9" name="object 9"/>
          <p:cNvSpPr txBox="1"/>
          <p:nvPr/>
        </p:nvSpPr>
        <p:spPr>
          <a:xfrm>
            <a:off x="1098552" y="2641603"/>
            <a:ext cx="4093845" cy="289823"/>
          </a:xfrm>
          <a:prstGeom prst="rect">
            <a:avLst/>
          </a:prstGeom>
        </p:spPr>
        <p:txBody>
          <a:bodyPr vert="horz" wrap="square" lIns="0" tIns="12700" rIns="0" bIns="0" rtlCol="0">
            <a:spAutoFit/>
          </a:bodyPr>
          <a:lstStyle/>
          <a:p>
            <a:pPr marL="12700">
              <a:lnSpc>
                <a:spcPct val="100000"/>
              </a:lnSpc>
              <a:spcBef>
                <a:spcPts val="100"/>
              </a:spcBef>
            </a:pPr>
            <a:r>
              <a:rPr sz="1800" dirty="0">
                <a:latin typeface="Trebuchet MS"/>
                <a:cs typeface="Trebuchet MS"/>
              </a:rPr>
              <a:t>We </a:t>
            </a:r>
            <a:r>
              <a:rPr sz="1800" spc="-5" dirty="0">
                <a:latin typeface="Trebuchet MS"/>
                <a:cs typeface="Trebuchet MS"/>
              </a:rPr>
              <a:t>can define constraints </a:t>
            </a:r>
            <a:r>
              <a:rPr sz="1800" dirty="0">
                <a:latin typeface="Trebuchet MS"/>
                <a:cs typeface="Trebuchet MS"/>
              </a:rPr>
              <a:t>on</a:t>
            </a:r>
            <a:r>
              <a:rPr sz="1800" spc="-30" dirty="0">
                <a:latin typeface="Trebuchet MS"/>
                <a:cs typeface="Trebuchet MS"/>
              </a:rPr>
              <a:t> </a:t>
            </a:r>
            <a:r>
              <a:rPr sz="1800" spc="-5" dirty="0">
                <a:latin typeface="Trebuchet MS"/>
                <a:cs typeface="Trebuchet MS"/>
              </a:rPr>
              <a:t>following:</a:t>
            </a:r>
            <a:endParaRPr sz="1800">
              <a:latin typeface="Trebuchet MS"/>
              <a:cs typeface="Trebuchet MS"/>
            </a:endParaRPr>
          </a:p>
        </p:txBody>
      </p:sp>
      <p:sp>
        <p:nvSpPr>
          <p:cNvPr id="10" name="object 10"/>
          <p:cNvSpPr txBox="1"/>
          <p:nvPr/>
        </p:nvSpPr>
        <p:spPr>
          <a:xfrm>
            <a:off x="1098551" y="3180079"/>
            <a:ext cx="1280160" cy="836126"/>
          </a:xfrm>
          <a:prstGeom prst="rect">
            <a:avLst/>
          </a:prstGeom>
        </p:spPr>
        <p:txBody>
          <a:bodyPr vert="horz" wrap="square" lIns="0" tIns="12700" rIns="0" bIns="0" rtlCol="0">
            <a:spAutoFit/>
          </a:bodyPr>
          <a:lstStyle/>
          <a:p>
            <a:pPr marL="165100" indent="-153035">
              <a:lnSpc>
                <a:spcPct val="100000"/>
              </a:lnSpc>
              <a:spcBef>
                <a:spcPts val="100"/>
              </a:spcBef>
              <a:buChar char="-"/>
              <a:tabLst>
                <a:tab pos="165735" algn="l"/>
              </a:tabLst>
            </a:pPr>
            <a:r>
              <a:rPr sz="1800" dirty="0">
                <a:latin typeface="Trebuchet MS"/>
                <a:cs typeface="Trebuchet MS"/>
              </a:rPr>
              <a:t>On</a:t>
            </a:r>
            <a:r>
              <a:rPr sz="1800" spc="-75" dirty="0">
                <a:latin typeface="Trebuchet MS"/>
                <a:cs typeface="Trebuchet MS"/>
              </a:rPr>
              <a:t> </a:t>
            </a:r>
            <a:r>
              <a:rPr sz="1800" spc="-5" dirty="0">
                <a:latin typeface="Trebuchet MS"/>
                <a:cs typeface="Trebuchet MS"/>
              </a:rPr>
              <a:t>objects</a:t>
            </a:r>
            <a:endParaRPr sz="1800">
              <a:latin typeface="Trebuchet MS"/>
              <a:cs typeface="Trebuchet MS"/>
            </a:endParaRPr>
          </a:p>
          <a:p>
            <a:pPr>
              <a:lnSpc>
                <a:spcPct val="100000"/>
              </a:lnSpc>
              <a:spcBef>
                <a:spcPts val="45"/>
              </a:spcBef>
              <a:buFont typeface="Trebuchet MS"/>
              <a:buChar char="-"/>
            </a:pPr>
            <a:endParaRPr sz="1750">
              <a:latin typeface="Trebuchet MS"/>
              <a:cs typeface="Trebuchet MS"/>
            </a:endParaRPr>
          </a:p>
          <a:p>
            <a:pPr marL="165100" indent="-153035">
              <a:lnSpc>
                <a:spcPct val="100000"/>
              </a:lnSpc>
              <a:buChar char="-"/>
              <a:tabLst>
                <a:tab pos="165735" algn="l"/>
              </a:tabLst>
            </a:pPr>
            <a:r>
              <a:rPr sz="1800" dirty="0">
                <a:latin typeface="Trebuchet MS"/>
                <a:cs typeface="Trebuchet MS"/>
              </a:rPr>
              <a:t>On</a:t>
            </a:r>
            <a:r>
              <a:rPr sz="1800" spc="-30" dirty="0">
                <a:latin typeface="Trebuchet MS"/>
                <a:cs typeface="Trebuchet MS"/>
              </a:rPr>
              <a:t> </a:t>
            </a:r>
            <a:r>
              <a:rPr sz="1800" spc="-5" dirty="0">
                <a:latin typeface="Trebuchet MS"/>
                <a:cs typeface="Trebuchet MS"/>
              </a:rPr>
              <a:t>links</a:t>
            </a:r>
            <a:endParaRPr sz="1800">
              <a:latin typeface="Trebuchet MS"/>
              <a:cs typeface="Trebuchet MS"/>
            </a:endParaRPr>
          </a:p>
        </p:txBody>
      </p:sp>
      <p:sp>
        <p:nvSpPr>
          <p:cNvPr id="11" name="object 11"/>
          <p:cNvSpPr txBox="1"/>
          <p:nvPr/>
        </p:nvSpPr>
        <p:spPr>
          <a:xfrm>
            <a:off x="755651" y="4264659"/>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12" name="object 12"/>
          <p:cNvSpPr txBox="1"/>
          <p:nvPr/>
        </p:nvSpPr>
        <p:spPr>
          <a:xfrm>
            <a:off x="1098552" y="4131312"/>
            <a:ext cx="3973829" cy="1227259"/>
          </a:xfrm>
          <a:prstGeom prst="rect">
            <a:avLst/>
          </a:prstGeom>
        </p:spPr>
        <p:txBody>
          <a:bodyPr vert="horz" wrap="square" lIns="0" tIns="138430" rIns="0" bIns="0" rtlCol="0">
            <a:spAutoFit/>
          </a:bodyPr>
          <a:lstStyle/>
          <a:p>
            <a:pPr marL="12700">
              <a:lnSpc>
                <a:spcPct val="100000"/>
              </a:lnSpc>
              <a:spcBef>
                <a:spcPts val="1090"/>
              </a:spcBef>
            </a:pPr>
            <a:r>
              <a:rPr sz="1800" spc="-5" dirty="0">
                <a:latin typeface="Trebuchet MS"/>
                <a:cs typeface="Trebuchet MS"/>
              </a:rPr>
              <a:t>UML has two notations </a:t>
            </a:r>
            <a:r>
              <a:rPr sz="1800" dirty="0">
                <a:latin typeface="Trebuchet MS"/>
                <a:cs typeface="Trebuchet MS"/>
              </a:rPr>
              <a:t>for</a:t>
            </a:r>
            <a:r>
              <a:rPr sz="1800" spc="-20" dirty="0">
                <a:latin typeface="Trebuchet MS"/>
                <a:cs typeface="Trebuchet MS"/>
              </a:rPr>
              <a:t> </a:t>
            </a:r>
            <a:r>
              <a:rPr sz="1800" spc="-5" dirty="0">
                <a:latin typeface="Trebuchet MS"/>
                <a:cs typeface="Trebuchet MS"/>
              </a:rPr>
              <a:t>constraints.</a:t>
            </a:r>
            <a:endParaRPr sz="1800">
              <a:latin typeface="Trebuchet MS"/>
              <a:cs typeface="Trebuchet MS"/>
            </a:endParaRPr>
          </a:p>
          <a:p>
            <a:pPr marL="279400" indent="-153035">
              <a:lnSpc>
                <a:spcPct val="100000"/>
              </a:lnSpc>
              <a:spcBef>
                <a:spcPts val="990"/>
              </a:spcBef>
              <a:buChar char="-"/>
              <a:tabLst>
                <a:tab pos="280035" algn="l"/>
                <a:tab pos="1235710" algn="l"/>
              </a:tabLst>
            </a:pPr>
            <a:r>
              <a:rPr sz="1800" spc="-5" dirty="0">
                <a:latin typeface="Trebuchet MS"/>
                <a:cs typeface="Trebuchet MS"/>
              </a:rPr>
              <a:t>braces</a:t>
            </a:r>
            <a:r>
              <a:rPr sz="1800" dirty="0">
                <a:latin typeface="Trebuchet MS"/>
                <a:cs typeface="Trebuchet MS"/>
              </a:rPr>
              <a:t> {	}</a:t>
            </a:r>
            <a:endParaRPr sz="1800">
              <a:latin typeface="Trebuchet MS"/>
              <a:cs typeface="Trebuchet MS"/>
            </a:endParaRPr>
          </a:p>
          <a:p>
            <a:pPr marL="279400" indent="-153035">
              <a:lnSpc>
                <a:spcPct val="100000"/>
              </a:lnSpc>
              <a:spcBef>
                <a:spcPts val="1000"/>
              </a:spcBef>
              <a:buChar char="-"/>
              <a:tabLst>
                <a:tab pos="280035" algn="l"/>
              </a:tabLst>
            </a:pPr>
            <a:r>
              <a:rPr sz="1800" spc="-5" dirty="0">
                <a:latin typeface="Trebuchet MS"/>
                <a:cs typeface="Trebuchet MS"/>
              </a:rPr>
              <a:t>dog-eared comment</a:t>
            </a:r>
            <a:r>
              <a:rPr sz="1800" spc="-10" dirty="0">
                <a:latin typeface="Trebuchet MS"/>
                <a:cs typeface="Trebuchet MS"/>
              </a:rPr>
              <a:t> </a:t>
            </a:r>
            <a:r>
              <a:rPr sz="1800" dirty="0">
                <a:latin typeface="Trebuchet MS"/>
                <a:cs typeface="Trebuchet MS"/>
              </a:rPr>
              <a:t>box</a:t>
            </a:r>
            <a:endParaRPr sz="1800">
              <a:latin typeface="Trebuchet MS"/>
              <a:cs typeface="Trebuchet MS"/>
            </a:endParaRPr>
          </a:p>
        </p:txBody>
      </p:sp>
      <p:grpSp>
        <p:nvGrpSpPr>
          <p:cNvPr id="13" name="object 13"/>
          <p:cNvGrpSpPr/>
          <p:nvPr/>
        </p:nvGrpSpPr>
        <p:grpSpPr>
          <a:xfrm>
            <a:off x="5055008" y="4999135"/>
            <a:ext cx="1863725" cy="682625"/>
            <a:chOff x="5055007" y="4999127"/>
            <a:chExt cx="1863725" cy="682625"/>
          </a:xfrm>
        </p:grpSpPr>
        <p:sp>
          <p:nvSpPr>
            <p:cNvPr id="14" name="object 14"/>
            <p:cNvSpPr/>
            <p:nvPr/>
          </p:nvSpPr>
          <p:spPr>
            <a:xfrm>
              <a:off x="5059680" y="5003800"/>
              <a:ext cx="1854200" cy="673100"/>
            </a:xfrm>
            <a:custGeom>
              <a:avLst/>
              <a:gdLst/>
              <a:ahLst/>
              <a:cxnLst/>
              <a:rect l="l" t="t" r="r" b="b"/>
              <a:pathLst>
                <a:path w="1854200" h="673100">
                  <a:moveTo>
                    <a:pt x="0" y="673100"/>
                  </a:moveTo>
                  <a:lnTo>
                    <a:pt x="1854200" y="673100"/>
                  </a:lnTo>
                  <a:lnTo>
                    <a:pt x="1854200" y="266700"/>
                  </a:lnTo>
                  <a:lnTo>
                    <a:pt x="1117600" y="0"/>
                  </a:lnTo>
                  <a:lnTo>
                    <a:pt x="0" y="0"/>
                  </a:lnTo>
                  <a:lnTo>
                    <a:pt x="0" y="673100"/>
                  </a:lnTo>
                  <a:close/>
                </a:path>
                <a:path w="1854200" h="673100">
                  <a:moveTo>
                    <a:pt x="0" y="673100"/>
                  </a:moveTo>
                  <a:lnTo>
                    <a:pt x="0" y="673100"/>
                  </a:lnTo>
                </a:path>
                <a:path w="1854200" h="673100">
                  <a:moveTo>
                    <a:pt x="1854200" y="0"/>
                  </a:moveTo>
                  <a:lnTo>
                    <a:pt x="1854200" y="0"/>
                  </a:lnTo>
                </a:path>
              </a:pathLst>
            </a:custGeom>
            <a:ln w="9344">
              <a:solidFill>
                <a:srgbClr val="000000"/>
              </a:solidFill>
            </a:ln>
          </p:spPr>
          <p:txBody>
            <a:bodyPr wrap="square" lIns="0" tIns="0" rIns="0" bIns="0" rtlCol="0"/>
            <a:lstStyle/>
            <a:p>
              <a:endParaRPr/>
            </a:p>
          </p:txBody>
        </p:sp>
        <p:sp>
          <p:nvSpPr>
            <p:cNvPr id="15" name="object 15"/>
            <p:cNvSpPr/>
            <p:nvPr/>
          </p:nvSpPr>
          <p:spPr>
            <a:xfrm>
              <a:off x="6177280" y="5003800"/>
              <a:ext cx="736600" cy="266700"/>
            </a:xfrm>
            <a:custGeom>
              <a:avLst/>
              <a:gdLst/>
              <a:ahLst/>
              <a:cxnLst/>
              <a:rect l="l" t="t" r="r" b="b"/>
              <a:pathLst>
                <a:path w="736600" h="266700">
                  <a:moveTo>
                    <a:pt x="0" y="0"/>
                  </a:moveTo>
                  <a:lnTo>
                    <a:pt x="190500" y="266700"/>
                  </a:lnTo>
                  <a:lnTo>
                    <a:pt x="236424" y="257740"/>
                  </a:lnTo>
                  <a:lnTo>
                    <a:pt x="275449" y="251448"/>
                  </a:lnTo>
                  <a:lnTo>
                    <a:pt x="310124" y="247532"/>
                  </a:lnTo>
                  <a:lnTo>
                    <a:pt x="342995" y="245700"/>
                  </a:lnTo>
                  <a:lnTo>
                    <a:pt x="376610" y="245660"/>
                  </a:lnTo>
                  <a:lnTo>
                    <a:pt x="413518" y="247120"/>
                  </a:lnTo>
                  <a:lnTo>
                    <a:pt x="456264" y="249788"/>
                  </a:lnTo>
                  <a:lnTo>
                    <a:pt x="569467" y="257580"/>
                  </a:lnTo>
                  <a:lnTo>
                    <a:pt x="645018" y="262119"/>
                  </a:lnTo>
                  <a:lnTo>
                    <a:pt x="736600" y="266700"/>
                  </a:lnTo>
                  <a:lnTo>
                    <a:pt x="0" y="0"/>
                  </a:lnTo>
                  <a:close/>
                </a:path>
              </a:pathLst>
            </a:custGeom>
            <a:solidFill>
              <a:srgbClr val="CCCCCC"/>
            </a:solidFill>
          </p:spPr>
          <p:txBody>
            <a:bodyPr wrap="square" lIns="0" tIns="0" rIns="0" bIns="0" rtlCol="0"/>
            <a:lstStyle/>
            <a:p>
              <a:endParaRPr/>
            </a:p>
          </p:txBody>
        </p:sp>
        <p:sp>
          <p:nvSpPr>
            <p:cNvPr id="16" name="object 16"/>
            <p:cNvSpPr/>
            <p:nvPr/>
          </p:nvSpPr>
          <p:spPr>
            <a:xfrm>
              <a:off x="5059680" y="5003800"/>
              <a:ext cx="1854200" cy="673100"/>
            </a:xfrm>
            <a:custGeom>
              <a:avLst/>
              <a:gdLst/>
              <a:ahLst/>
              <a:cxnLst/>
              <a:rect l="l" t="t" r="r" b="b"/>
              <a:pathLst>
                <a:path w="1854200" h="673100">
                  <a:moveTo>
                    <a:pt x="1117600" y="0"/>
                  </a:moveTo>
                  <a:lnTo>
                    <a:pt x="1308100" y="266700"/>
                  </a:lnTo>
                  <a:lnTo>
                    <a:pt x="1354024" y="257740"/>
                  </a:lnTo>
                  <a:lnTo>
                    <a:pt x="1393049" y="251448"/>
                  </a:lnTo>
                  <a:lnTo>
                    <a:pt x="1427724" y="247532"/>
                  </a:lnTo>
                  <a:lnTo>
                    <a:pt x="1460595" y="245700"/>
                  </a:lnTo>
                  <a:lnTo>
                    <a:pt x="1494210" y="245660"/>
                  </a:lnTo>
                  <a:lnTo>
                    <a:pt x="1531118" y="247120"/>
                  </a:lnTo>
                  <a:lnTo>
                    <a:pt x="1573864" y="249788"/>
                  </a:lnTo>
                  <a:lnTo>
                    <a:pt x="1624998" y="253372"/>
                  </a:lnTo>
                  <a:lnTo>
                    <a:pt x="1687067" y="257580"/>
                  </a:lnTo>
                  <a:lnTo>
                    <a:pt x="1762618" y="262119"/>
                  </a:lnTo>
                  <a:lnTo>
                    <a:pt x="1854200" y="266700"/>
                  </a:lnTo>
                  <a:lnTo>
                    <a:pt x="1117600" y="0"/>
                  </a:lnTo>
                  <a:close/>
                </a:path>
                <a:path w="1854200" h="673100">
                  <a:moveTo>
                    <a:pt x="0" y="673100"/>
                  </a:moveTo>
                  <a:lnTo>
                    <a:pt x="0" y="673100"/>
                  </a:lnTo>
                </a:path>
                <a:path w="1854200" h="673100">
                  <a:moveTo>
                    <a:pt x="1854200" y="0"/>
                  </a:moveTo>
                  <a:lnTo>
                    <a:pt x="1854200" y="0"/>
                  </a:lnTo>
                </a:path>
              </a:pathLst>
            </a:custGeom>
            <a:ln w="9344">
              <a:solidFill>
                <a:srgbClr val="000000"/>
              </a:solidFill>
            </a:ln>
          </p:spPr>
          <p:txBody>
            <a:bodyPr wrap="square" lIns="0" tIns="0" rIns="0" bIns="0" rtlCol="0"/>
            <a:lstStyle/>
            <a:p>
              <a:endParaRPr/>
            </a:p>
          </p:txBody>
        </p:sp>
      </p:grpSp>
      <p:sp>
        <p:nvSpPr>
          <p:cNvPr id="17" name="object 17"/>
          <p:cNvSpPr txBox="1"/>
          <p:nvPr/>
        </p:nvSpPr>
        <p:spPr>
          <a:xfrm>
            <a:off x="5401309" y="5316223"/>
            <a:ext cx="1168400" cy="289823"/>
          </a:xfrm>
          <a:prstGeom prst="rect">
            <a:avLst/>
          </a:prstGeom>
        </p:spPr>
        <p:txBody>
          <a:bodyPr vert="horz" wrap="square" lIns="0" tIns="12700" rIns="0" bIns="0" rtlCol="0">
            <a:spAutoFit/>
          </a:bodyPr>
          <a:lstStyle/>
          <a:p>
            <a:pPr marL="12700">
              <a:lnSpc>
                <a:spcPct val="100000"/>
              </a:lnSpc>
              <a:spcBef>
                <a:spcPts val="100"/>
              </a:spcBef>
            </a:pPr>
            <a:r>
              <a:rPr sz="1800" dirty="0">
                <a:latin typeface="Verdana"/>
                <a:cs typeface="Verdana"/>
              </a:rPr>
              <a:t>c</a:t>
            </a:r>
            <a:r>
              <a:rPr sz="1800" spc="-5" dirty="0">
                <a:latin typeface="Verdana"/>
                <a:cs typeface="Verdana"/>
              </a:rPr>
              <a:t>on</a:t>
            </a:r>
            <a:r>
              <a:rPr sz="1800" spc="-10" dirty="0">
                <a:latin typeface="Verdana"/>
                <a:cs typeface="Verdana"/>
              </a:rPr>
              <a:t>s</a:t>
            </a:r>
            <a:r>
              <a:rPr sz="1800" spc="-5" dirty="0">
                <a:latin typeface="Verdana"/>
                <a:cs typeface="Verdana"/>
              </a:rPr>
              <a:t>t</a:t>
            </a:r>
            <a:r>
              <a:rPr sz="1800" dirty="0">
                <a:latin typeface="Verdana"/>
                <a:cs typeface="Verdana"/>
              </a:rPr>
              <a:t>r</a:t>
            </a:r>
            <a:r>
              <a:rPr sz="1800" spc="-5" dirty="0">
                <a:latin typeface="Verdana"/>
                <a:cs typeface="Verdana"/>
              </a:rPr>
              <a:t>a</a:t>
            </a:r>
            <a:r>
              <a:rPr sz="1800" dirty="0">
                <a:latin typeface="Verdana"/>
                <a:cs typeface="Verdana"/>
              </a:rPr>
              <a:t>i</a:t>
            </a:r>
            <a:r>
              <a:rPr sz="1800" spc="-5" dirty="0">
                <a:latin typeface="Verdana"/>
                <a:cs typeface="Verdana"/>
              </a:rPr>
              <a:t>nt</a:t>
            </a:r>
            <a:endParaRPr sz="1800">
              <a:latin typeface="Verdana"/>
              <a:cs typeface="Verdana"/>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9779" y="0"/>
            <a:ext cx="3178369" cy="1324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4549" y="337820"/>
            <a:ext cx="4601211" cy="566822"/>
          </a:xfrm>
          <a:prstGeom prst="rect">
            <a:avLst/>
          </a:prstGeom>
        </p:spPr>
        <p:txBody>
          <a:bodyPr vert="horz" wrap="square" lIns="0" tIns="12700" rIns="0" bIns="0" rtlCol="0">
            <a:spAutoFit/>
          </a:bodyPr>
          <a:lstStyle/>
          <a:p>
            <a:pPr marL="12700">
              <a:lnSpc>
                <a:spcPct val="100000"/>
              </a:lnSpc>
              <a:spcBef>
                <a:spcPts val="100"/>
              </a:spcBef>
            </a:pPr>
            <a:r>
              <a:rPr sz="3600" spc="-5" dirty="0"/>
              <a:t>Constraints </a:t>
            </a:r>
            <a:r>
              <a:rPr sz="3600" dirty="0"/>
              <a:t>on</a:t>
            </a:r>
            <a:r>
              <a:rPr sz="3600" spc="-80" dirty="0"/>
              <a:t> </a:t>
            </a:r>
            <a:r>
              <a:rPr sz="3600" spc="-5" dirty="0"/>
              <a:t>objects</a:t>
            </a:r>
            <a:endParaRPr sz="3600"/>
          </a:p>
        </p:txBody>
      </p:sp>
      <p:sp>
        <p:nvSpPr>
          <p:cNvPr id="6" name="object 6"/>
          <p:cNvSpPr txBox="1">
            <a:spLocks noGrp="1"/>
          </p:cNvSpPr>
          <p:nvPr>
            <p:ph type="sldNum" sz="quarter" idx="12"/>
          </p:nvPr>
        </p:nvSpPr>
        <p:spPr>
          <a:xfrm>
            <a:off x="8742685" y="6026964"/>
            <a:ext cx="479425" cy="382797"/>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0000"/>
                </a:solidFill>
              </a:rPr>
              <a:t>UML</a:t>
            </a:r>
            <a:r>
              <a:rPr spc="-50" dirty="0">
                <a:solidFill>
                  <a:srgbClr val="000000"/>
                </a:solidFill>
              </a:rPr>
              <a:t> </a:t>
            </a:r>
            <a:fld id="{81D60167-4931-47E6-BA6A-407CBD079E47}" type="slidenum">
              <a:rPr dirty="0">
                <a:solidFill>
                  <a:srgbClr val="000000"/>
                </a:solidFill>
              </a:rPr>
              <a:t>51</a:t>
            </a:fld>
            <a:endParaRPr dirty="0">
              <a:solidFill>
                <a:srgbClr val="000000"/>
              </a:solidFill>
            </a:endParaRPr>
          </a:p>
        </p:txBody>
      </p:sp>
      <p:sp>
        <p:nvSpPr>
          <p:cNvPr id="3" name="object 3"/>
          <p:cNvSpPr txBox="1"/>
          <p:nvPr/>
        </p:nvSpPr>
        <p:spPr>
          <a:xfrm>
            <a:off x="845821" y="1372870"/>
            <a:ext cx="7503795" cy="382156"/>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3F3F3F"/>
                </a:solidFill>
                <a:latin typeface="UnDotum"/>
                <a:cs typeface="UnDotum"/>
              </a:rPr>
              <a:t></a:t>
            </a:r>
            <a:r>
              <a:rPr sz="2400" spc="-5" dirty="0">
                <a:solidFill>
                  <a:srgbClr val="3F3F3F"/>
                </a:solidFill>
                <a:latin typeface="Trebuchet MS"/>
                <a:cs typeface="Trebuchet MS"/>
              </a:rPr>
              <a:t>Following fig. shows several examples </a:t>
            </a:r>
            <a:r>
              <a:rPr sz="2400" dirty="0">
                <a:solidFill>
                  <a:srgbClr val="3F3F3F"/>
                </a:solidFill>
                <a:latin typeface="Trebuchet MS"/>
                <a:cs typeface="Trebuchet MS"/>
              </a:rPr>
              <a:t>of</a:t>
            </a:r>
            <a:r>
              <a:rPr sz="2400" spc="-80" dirty="0">
                <a:solidFill>
                  <a:srgbClr val="3F3F3F"/>
                </a:solidFill>
                <a:latin typeface="Trebuchet MS"/>
                <a:cs typeface="Trebuchet MS"/>
              </a:rPr>
              <a:t> </a:t>
            </a:r>
            <a:r>
              <a:rPr sz="2400" spc="-5" dirty="0">
                <a:solidFill>
                  <a:srgbClr val="3F3F3F"/>
                </a:solidFill>
                <a:latin typeface="Trebuchet MS"/>
                <a:cs typeface="Trebuchet MS"/>
              </a:rPr>
              <a:t>constraints.</a:t>
            </a:r>
            <a:endParaRPr sz="2400">
              <a:latin typeface="Trebuchet MS"/>
              <a:cs typeface="Trebuchet MS"/>
            </a:endParaRPr>
          </a:p>
        </p:txBody>
      </p:sp>
      <p:sp>
        <p:nvSpPr>
          <p:cNvPr id="4" name="object 4"/>
          <p:cNvSpPr txBox="1"/>
          <p:nvPr/>
        </p:nvSpPr>
        <p:spPr>
          <a:xfrm>
            <a:off x="845825" y="4695193"/>
            <a:ext cx="7642225" cy="1227259"/>
          </a:xfrm>
          <a:prstGeom prst="rect">
            <a:avLst/>
          </a:prstGeom>
        </p:spPr>
        <p:txBody>
          <a:bodyPr vert="horz" wrap="square" lIns="0" tIns="138430" rIns="0" bIns="0" rtlCol="0">
            <a:spAutoFit/>
          </a:bodyPr>
          <a:lstStyle/>
          <a:p>
            <a:pPr marL="12700">
              <a:lnSpc>
                <a:spcPct val="100000"/>
              </a:lnSpc>
              <a:spcBef>
                <a:spcPts val="1090"/>
              </a:spcBef>
            </a:pPr>
            <a:r>
              <a:rPr sz="1800" spc="-5" dirty="0">
                <a:solidFill>
                  <a:srgbClr val="3F3F3F"/>
                </a:solidFill>
                <a:latin typeface="UnDotum"/>
                <a:cs typeface="UnDotum"/>
              </a:rPr>
              <a:t></a:t>
            </a:r>
            <a:r>
              <a:rPr sz="1800" spc="-5" dirty="0">
                <a:solidFill>
                  <a:srgbClr val="3F3F3F"/>
                </a:solidFill>
                <a:latin typeface="Trebuchet MS"/>
                <a:cs typeface="Trebuchet MS"/>
              </a:rPr>
              <a:t>First fig. </a:t>
            </a:r>
            <a:r>
              <a:rPr sz="1800" dirty="0">
                <a:solidFill>
                  <a:srgbClr val="3F3F3F"/>
                </a:solidFill>
                <a:latin typeface="Trebuchet MS"/>
                <a:cs typeface="Trebuchet MS"/>
              </a:rPr>
              <a:t>shows a </a:t>
            </a:r>
            <a:r>
              <a:rPr sz="1800" spc="-5" dirty="0">
                <a:solidFill>
                  <a:srgbClr val="3F3F3F"/>
                </a:solidFill>
                <a:latin typeface="Trebuchet MS"/>
                <a:cs typeface="Trebuchet MS"/>
              </a:rPr>
              <a:t>constraint between two things </a:t>
            </a:r>
            <a:r>
              <a:rPr sz="1800" dirty="0">
                <a:solidFill>
                  <a:srgbClr val="3F3F3F"/>
                </a:solidFill>
                <a:latin typeface="Trebuchet MS"/>
                <a:cs typeface="Trebuchet MS"/>
              </a:rPr>
              <a:t>at </a:t>
            </a:r>
            <a:r>
              <a:rPr sz="1800" spc="-5" dirty="0">
                <a:solidFill>
                  <a:srgbClr val="3F3F3F"/>
                </a:solidFill>
                <a:latin typeface="Trebuchet MS"/>
                <a:cs typeface="Trebuchet MS"/>
              </a:rPr>
              <a:t>the </a:t>
            </a:r>
            <a:r>
              <a:rPr sz="1800" dirty="0">
                <a:solidFill>
                  <a:srgbClr val="3F3F3F"/>
                </a:solidFill>
                <a:latin typeface="Trebuchet MS"/>
                <a:cs typeface="Trebuchet MS"/>
              </a:rPr>
              <a:t>same</a:t>
            </a:r>
            <a:r>
              <a:rPr sz="1800" spc="-10" dirty="0">
                <a:solidFill>
                  <a:srgbClr val="3F3F3F"/>
                </a:solidFill>
                <a:latin typeface="Trebuchet MS"/>
                <a:cs typeface="Trebuchet MS"/>
              </a:rPr>
              <a:t> </a:t>
            </a:r>
            <a:r>
              <a:rPr sz="1800" spc="-5" dirty="0">
                <a:solidFill>
                  <a:srgbClr val="3F3F3F"/>
                </a:solidFill>
                <a:latin typeface="Trebuchet MS"/>
                <a:cs typeface="Trebuchet MS"/>
              </a:rPr>
              <a:t>time.</a:t>
            </a:r>
            <a:endParaRPr sz="1800">
              <a:latin typeface="Trebuchet MS"/>
              <a:cs typeface="Trebuchet MS"/>
            </a:endParaRPr>
          </a:p>
          <a:p>
            <a:pPr marL="12700">
              <a:lnSpc>
                <a:spcPct val="100000"/>
              </a:lnSpc>
              <a:spcBef>
                <a:spcPts val="990"/>
              </a:spcBef>
            </a:pPr>
            <a:r>
              <a:rPr sz="1800" spc="-5" dirty="0">
                <a:solidFill>
                  <a:srgbClr val="3F3F3F"/>
                </a:solidFill>
                <a:latin typeface="UnDotum"/>
                <a:cs typeface="UnDotum"/>
              </a:rPr>
              <a:t></a:t>
            </a:r>
            <a:r>
              <a:rPr sz="1800" spc="-5" dirty="0">
                <a:solidFill>
                  <a:srgbClr val="3F3F3F"/>
                </a:solidFill>
                <a:latin typeface="Trebuchet MS"/>
                <a:cs typeface="Trebuchet MS"/>
              </a:rPr>
              <a:t>Second fig. shows </a:t>
            </a:r>
            <a:r>
              <a:rPr sz="1800" dirty="0">
                <a:solidFill>
                  <a:srgbClr val="3F3F3F"/>
                </a:solidFill>
                <a:latin typeface="Trebuchet MS"/>
                <a:cs typeface="Trebuchet MS"/>
              </a:rPr>
              <a:t>a </a:t>
            </a:r>
            <a:r>
              <a:rPr sz="1800" spc="-5" dirty="0">
                <a:solidFill>
                  <a:srgbClr val="3F3F3F"/>
                </a:solidFill>
                <a:latin typeface="Trebuchet MS"/>
                <a:cs typeface="Trebuchet MS"/>
              </a:rPr>
              <a:t>constraints </a:t>
            </a:r>
            <a:r>
              <a:rPr sz="1800" dirty="0">
                <a:solidFill>
                  <a:srgbClr val="3F3F3F"/>
                </a:solidFill>
                <a:latin typeface="Trebuchet MS"/>
                <a:cs typeface="Trebuchet MS"/>
              </a:rPr>
              <a:t>between </a:t>
            </a:r>
            <a:r>
              <a:rPr sz="1800" spc="-5" dirty="0">
                <a:solidFill>
                  <a:srgbClr val="3F3F3F"/>
                </a:solidFill>
                <a:latin typeface="Trebuchet MS"/>
                <a:cs typeface="Trebuchet MS"/>
              </a:rPr>
              <a:t>attributes </a:t>
            </a:r>
            <a:r>
              <a:rPr sz="1800" dirty="0">
                <a:solidFill>
                  <a:srgbClr val="3F3F3F"/>
                </a:solidFill>
                <a:latin typeface="Trebuchet MS"/>
                <a:cs typeface="Trebuchet MS"/>
              </a:rPr>
              <a:t>of </a:t>
            </a:r>
            <a:r>
              <a:rPr sz="1800" spc="-5" dirty="0">
                <a:solidFill>
                  <a:srgbClr val="3F3F3F"/>
                </a:solidFill>
                <a:latin typeface="Trebuchet MS"/>
                <a:cs typeface="Trebuchet MS"/>
              </a:rPr>
              <a:t>the single</a:t>
            </a:r>
            <a:r>
              <a:rPr sz="1800" spc="10" dirty="0">
                <a:solidFill>
                  <a:srgbClr val="3F3F3F"/>
                </a:solidFill>
                <a:latin typeface="Trebuchet MS"/>
                <a:cs typeface="Trebuchet MS"/>
              </a:rPr>
              <a:t> </a:t>
            </a:r>
            <a:r>
              <a:rPr sz="1800" spc="-5" dirty="0">
                <a:solidFill>
                  <a:srgbClr val="3F3F3F"/>
                </a:solidFill>
                <a:latin typeface="Trebuchet MS"/>
                <a:cs typeface="Trebuchet MS"/>
              </a:rPr>
              <a:t>object.</a:t>
            </a:r>
            <a:endParaRPr sz="1800">
              <a:latin typeface="Trebuchet MS"/>
              <a:cs typeface="Trebuchet MS"/>
            </a:endParaRPr>
          </a:p>
          <a:p>
            <a:pPr marL="12700">
              <a:lnSpc>
                <a:spcPct val="100000"/>
              </a:lnSpc>
              <a:spcBef>
                <a:spcPts val="1000"/>
              </a:spcBef>
            </a:pPr>
            <a:r>
              <a:rPr sz="1800" spc="-5" dirty="0">
                <a:solidFill>
                  <a:srgbClr val="3F3F3F"/>
                </a:solidFill>
                <a:latin typeface="UnDotum"/>
                <a:cs typeface="UnDotum"/>
              </a:rPr>
              <a:t></a:t>
            </a:r>
            <a:r>
              <a:rPr sz="1800" spc="-5" dirty="0">
                <a:solidFill>
                  <a:srgbClr val="3F3F3F"/>
                </a:solidFill>
                <a:latin typeface="Trebuchet MS"/>
                <a:cs typeface="Trebuchet MS"/>
              </a:rPr>
              <a:t>Third fig. shows constraint </a:t>
            </a:r>
            <a:r>
              <a:rPr sz="1800" spc="5" dirty="0">
                <a:solidFill>
                  <a:srgbClr val="3F3F3F"/>
                </a:solidFill>
                <a:latin typeface="Trebuchet MS"/>
                <a:cs typeface="Trebuchet MS"/>
              </a:rPr>
              <a:t>on </a:t>
            </a:r>
            <a:r>
              <a:rPr sz="1800" spc="-5" dirty="0">
                <a:solidFill>
                  <a:srgbClr val="3F3F3F"/>
                </a:solidFill>
                <a:latin typeface="Trebuchet MS"/>
                <a:cs typeface="Trebuchet MS"/>
              </a:rPr>
              <a:t>the </a:t>
            </a:r>
            <a:r>
              <a:rPr sz="1800" dirty="0">
                <a:solidFill>
                  <a:srgbClr val="3F3F3F"/>
                </a:solidFill>
                <a:latin typeface="Trebuchet MS"/>
                <a:cs typeface="Trebuchet MS"/>
              </a:rPr>
              <a:t>same </a:t>
            </a:r>
            <a:r>
              <a:rPr sz="1800" spc="-5" dirty="0">
                <a:solidFill>
                  <a:srgbClr val="3F3F3F"/>
                </a:solidFill>
                <a:latin typeface="Trebuchet MS"/>
                <a:cs typeface="Trebuchet MS"/>
              </a:rPr>
              <a:t>object over</a:t>
            </a:r>
            <a:r>
              <a:rPr sz="1800" spc="-20" dirty="0">
                <a:solidFill>
                  <a:srgbClr val="3F3F3F"/>
                </a:solidFill>
                <a:latin typeface="Trebuchet MS"/>
                <a:cs typeface="Trebuchet MS"/>
              </a:rPr>
              <a:t> </a:t>
            </a:r>
            <a:r>
              <a:rPr sz="1800" spc="-5" dirty="0">
                <a:solidFill>
                  <a:srgbClr val="3F3F3F"/>
                </a:solidFill>
                <a:latin typeface="Trebuchet MS"/>
                <a:cs typeface="Trebuchet MS"/>
              </a:rPr>
              <a:t>time.</a:t>
            </a:r>
            <a:endParaRPr sz="1800">
              <a:latin typeface="Trebuchet MS"/>
              <a:cs typeface="Trebuchet MS"/>
            </a:endParaRPr>
          </a:p>
        </p:txBody>
      </p:sp>
      <p:sp>
        <p:nvSpPr>
          <p:cNvPr id="5" name="object 5"/>
          <p:cNvSpPr/>
          <p:nvPr/>
        </p:nvSpPr>
        <p:spPr>
          <a:xfrm>
            <a:off x="1785623" y="1907539"/>
            <a:ext cx="6616700" cy="2537460"/>
          </a:xfrm>
          <a:prstGeom prst="rect">
            <a:avLst/>
          </a:prstGeom>
          <a:blipFill>
            <a:blip r:embed="rId2" cstate="print"/>
            <a:stretch>
              <a:fillRect/>
            </a:stretch>
          </a:blipFill>
        </p:spPr>
        <p:txBody>
          <a:bodyPr wrap="square" lIns="0" tIns="0" rIns="0" bIns="0" rtlCol="0"/>
          <a:lstStyle/>
          <a:p>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9779" y="0"/>
            <a:ext cx="3178369" cy="1324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4551" y="337820"/>
            <a:ext cx="4328160" cy="566822"/>
          </a:xfrm>
          <a:prstGeom prst="rect">
            <a:avLst/>
          </a:prstGeom>
        </p:spPr>
        <p:txBody>
          <a:bodyPr vert="horz" wrap="square" lIns="0" tIns="12700" rIns="0" bIns="0" rtlCol="0">
            <a:spAutoFit/>
          </a:bodyPr>
          <a:lstStyle/>
          <a:p>
            <a:pPr marL="12700">
              <a:lnSpc>
                <a:spcPct val="100000"/>
              </a:lnSpc>
              <a:spcBef>
                <a:spcPts val="100"/>
              </a:spcBef>
            </a:pPr>
            <a:r>
              <a:rPr sz="3600" b="1" spc="-15" dirty="0">
                <a:solidFill>
                  <a:srgbClr val="8FC125"/>
                </a:solidFill>
                <a:latin typeface="Trebuchet MS"/>
                <a:cs typeface="Trebuchet MS"/>
              </a:rPr>
              <a:t>Constraints </a:t>
            </a:r>
            <a:r>
              <a:rPr sz="3600" b="1" dirty="0">
                <a:solidFill>
                  <a:srgbClr val="8FC125"/>
                </a:solidFill>
                <a:latin typeface="Trebuchet MS"/>
                <a:cs typeface="Trebuchet MS"/>
              </a:rPr>
              <a:t>on</a:t>
            </a:r>
            <a:r>
              <a:rPr sz="3600" b="1" spc="-65" dirty="0">
                <a:solidFill>
                  <a:srgbClr val="8FC125"/>
                </a:solidFill>
                <a:latin typeface="Trebuchet MS"/>
                <a:cs typeface="Trebuchet MS"/>
              </a:rPr>
              <a:t> </a:t>
            </a:r>
            <a:r>
              <a:rPr sz="3600" b="1" spc="-5" dirty="0">
                <a:solidFill>
                  <a:srgbClr val="8FC125"/>
                </a:solidFill>
                <a:latin typeface="Trebuchet MS"/>
                <a:cs typeface="Trebuchet MS"/>
              </a:rPr>
              <a:t>Links</a:t>
            </a:r>
            <a:endParaRPr sz="3600">
              <a:latin typeface="Trebuchet MS"/>
              <a:cs typeface="Trebuchet MS"/>
            </a:endParaRPr>
          </a:p>
        </p:txBody>
      </p:sp>
      <p:sp>
        <p:nvSpPr>
          <p:cNvPr id="3" name="object 3"/>
          <p:cNvSpPr txBox="1"/>
          <p:nvPr/>
        </p:nvSpPr>
        <p:spPr>
          <a:xfrm>
            <a:off x="2169166" y="1372870"/>
            <a:ext cx="1410335" cy="382156"/>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3F3F3F"/>
                </a:solidFill>
                <a:latin typeface="UnDotum"/>
                <a:cs typeface="UnDotum"/>
              </a:rPr>
              <a:t></a:t>
            </a:r>
            <a:r>
              <a:rPr sz="2400" spc="-5" dirty="0">
                <a:solidFill>
                  <a:srgbClr val="3F3F3F"/>
                </a:solidFill>
                <a:latin typeface="Trebuchet MS"/>
                <a:cs typeface="Trebuchet MS"/>
              </a:rPr>
              <a:t>exam</a:t>
            </a:r>
            <a:r>
              <a:rPr sz="2400" spc="-10" dirty="0">
                <a:solidFill>
                  <a:srgbClr val="3F3F3F"/>
                </a:solidFill>
                <a:latin typeface="Trebuchet MS"/>
                <a:cs typeface="Trebuchet MS"/>
              </a:rPr>
              <a:t>p</a:t>
            </a:r>
            <a:r>
              <a:rPr sz="2400" dirty="0">
                <a:solidFill>
                  <a:srgbClr val="3F3F3F"/>
                </a:solidFill>
                <a:latin typeface="Trebuchet MS"/>
                <a:cs typeface="Trebuchet MS"/>
              </a:rPr>
              <a:t>le</a:t>
            </a:r>
            <a:endParaRPr sz="2400">
              <a:latin typeface="Trebuchet MS"/>
              <a:cs typeface="Trebuchet MS"/>
            </a:endParaRPr>
          </a:p>
        </p:txBody>
      </p:sp>
      <p:sp>
        <p:nvSpPr>
          <p:cNvPr id="4" name="object 4"/>
          <p:cNvSpPr/>
          <p:nvPr/>
        </p:nvSpPr>
        <p:spPr>
          <a:xfrm>
            <a:off x="2280923" y="1869439"/>
            <a:ext cx="7327900" cy="360680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12"/>
          </p:nvPr>
        </p:nvSpPr>
        <p:spPr>
          <a:xfrm>
            <a:off x="8742685" y="6026964"/>
            <a:ext cx="479425" cy="382797"/>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0000"/>
                </a:solidFill>
              </a:rPr>
              <a:t>UML</a:t>
            </a:r>
            <a:r>
              <a:rPr spc="-50" dirty="0">
                <a:solidFill>
                  <a:srgbClr val="000000"/>
                </a:solidFill>
              </a:rPr>
              <a:t> </a:t>
            </a:r>
            <a:fld id="{81D60167-4931-47E6-BA6A-407CBD079E47}" type="slidenum">
              <a:rPr dirty="0">
                <a:solidFill>
                  <a:srgbClr val="000000"/>
                </a:solidFill>
              </a:rPr>
              <a:t>52</a:t>
            </a:fld>
            <a:endParaRPr dirty="0">
              <a:solidFill>
                <a:srgbClr val="000000"/>
              </a:solidFill>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9779" y="0"/>
            <a:ext cx="3178369" cy="1324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draw class diagram?</a:t>
            </a:r>
            <a:endParaRPr lang="en-IN" dirty="0"/>
          </a:p>
        </p:txBody>
      </p:sp>
      <p:sp>
        <p:nvSpPr>
          <p:cNvPr id="3" name="Content Placeholder 2"/>
          <p:cNvSpPr>
            <a:spLocks noGrp="1"/>
          </p:cNvSpPr>
          <p:nvPr>
            <p:ph idx="1"/>
          </p:nvPr>
        </p:nvSpPr>
        <p:spPr/>
        <p:txBody>
          <a:bodyPr/>
          <a:lstStyle/>
          <a:p>
            <a:r>
              <a:rPr lang="en-IN" dirty="0"/>
              <a:t>https://www.youtube.com/watch?v=UI6lqHOVHic&amp;t=16s</a:t>
            </a:r>
          </a:p>
        </p:txBody>
      </p:sp>
    </p:spTree>
    <p:extLst>
      <p:ext uri="{BB962C8B-B14F-4D97-AF65-F5344CB8AC3E}">
        <p14:creationId xmlns:p14="http://schemas.microsoft.com/office/powerpoint/2010/main" val="31532338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5649" y="642620"/>
            <a:ext cx="1756411" cy="566822"/>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8FC125"/>
                </a:solidFill>
                <a:latin typeface="Trebuchet MS"/>
                <a:cs typeface="Trebuchet MS"/>
              </a:rPr>
              <a:t>E</a:t>
            </a:r>
            <a:r>
              <a:rPr sz="3600" spc="-5" dirty="0">
                <a:solidFill>
                  <a:srgbClr val="8FC125"/>
                </a:solidFill>
                <a:latin typeface="Trebuchet MS"/>
                <a:cs typeface="Trebuchet MS"/>
              </a:rPr>
              <a:t>xamp</a:t>
            </a:r>
            <a:r>
              <a:rPr sz="3600" spc="-15" dirty="0">
                <a:solidFill>
                  <a:srgbClr val="8FC125"/>
                </a:solidFill>
                <a:latin typeface="Trebuchet MS"/>
                <a:cs typeface="Trebuchet MS"/>
              </a:rPr>
              <a:t>l</a:t>
            </a:r>
            <a:r>
              <a:rPr sz="3600" dirty="0">
                <a:solidFill>
                  <a:srgbClr val="8FC125"/>
                </a:solidFill>
                <a:latin typeface="Trebuchet MS"/>
                <a:cs typeface="Trebuchet MS"/>
              </a:rPr>
              <a:t>e</a:t>
            </a:r>
            <a:endParaRPr sz="3600">
              <a:latin typeface="Trebuchet MS"/>
              <a:cs typeface="Trebuchet MS"/>
            </a:endParaRPr>
          </a:p>
        </p:txBody>
      </p:sp>
      <p:sp>
        <p:nvSpPr>
          <p:cNvPr id="4" name="object 4"/>
          <p:cNvSpPr txBox="1">
            <a:spLocks noGrp="1"/>
          </p:cNvSpPr>
          <p:nvPr>
            <p:ph type="sldNum" sz="quarter" idx="12"/>
          </p:nvPr>
        </p:nvSpPr>
        <p:spPr>
          <a:xfrm>
            <a:off x="8742685" y="6026964"/>
            <a:ext cx="479425" cy="382797"/>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0000"/>
                </a:solidFill>
              </a:rPr>
              <a:t>UML</a:t>
            </a:r>
            <a:r>
              <a:rPr spc="-50" dirty="0">
                <a:solidFill>
                  <a:srgbClr val="000000"/>
                </a:solidFill>
              </a:rPr>
              <a:t> </a:t>
            </a:r>
            <a:fld id="{81D60167-4931-47E6-BA6A-407CBD079E47}" type="slidenum">
              <a:rPr dirty="0">
                <a:solidFill>
                  <a:srgbClr val="000000"/>
                </a:solidFill>
              </a:rPr>
              <a:t>54</a:t>
            </a:fld>
            <a:endParaRPr dirty="0">
              <a:solidFill>
                <a:srgbClr val="000000"/>
              </a:solidFill>
            </a:endParaRPr>
          </a:p>
        </p:txBody>
      </p:sp>
      <p:sp>
        <p:nvSpPr>
          <p:cNvPr id="3" name="object 3"/>
          <p:cNvSpPr txBox="1"/>
          <p:nvPr/>
        </p:nvSpPr>
        <p:spPr>
          <a:xfrm>
            <a:off x="755656" y="1657354"/>
            <a:ext cx="8404225" cy="1323952"/>
          </a:xfrm>
          <a:prstGeom prst="rect">
            <a:avLst/>
          </a:prstGeom>
        </p:spPr>
        <p:txBody>
          <a:bodyPr vert="horz" wrap="square" lIns="0" tIns="12700" rIns="0" bIns="0" rtlCol="0">
            <a:spAutoFit/>
          </a:bodyPr>
          <a:lstStyle/>
          <a:p>
            <a:pPr marL="12700" marR="5080">
              <a:lnSpc>
                <a:spcPct val="141700"/>
              </a:lnSpc>
              <a:spcBef>
                <a:spcPts val="100"/>
              </a:spcBef>
            </a:pPr>
            <a:r>
              <a:rPr sz="2000" dirty="0">
                <a:solidFill>
                  <a:srgbClr val="3F3F3F"/>
                </a:solidFill>
                <a:latin typeface="Trebuchet MS"/>
                <a:cs typeface="Trebuchet MS"/>
              </a:rPr>
              <a:t>Prepare a class model </a:t>
            </a:r>
            <a:r>
              <a:rPr sz="2000" spc="-5" dirty="0">
                <a:solidFill>
                  <a:srgbClr val="3F3F3F"/>
                </a:solidFill>
                <a:latin typeface="Trebuchet MS"/>
                <a:cs typeface="Trebuchet MS"/>
              </a:rPr>
              <a:t>to describe geographical </a:t>
            </a:r>
            <a:r>
              <a:rPr sz="2000" dirty="0">
                <a:solidFill>
                  <a:srgbClr val="3F3F3F"/>
                </a:solidFill>
                <a:latin typeface="Trebuchet MS"/>
                <a:cs typeface="Trebuchet MS"/>
              </a:rPr>
              <a:t>map. </a:t>
            </a:r>
            <a:r>
              <a:rPr sz="2000" spc="-5" dirty="0">
                <a:solidFill>
                  <a:srgbClr val="3F3F3F"/>
                </a:solidFill>
                <a:latin typeface="Trebuchet MS"/>
                <a:cs typeface="Trebuchet MS"/>
              </a:rPr>
              <a:t>Map </a:t>
            </a:r>
            <a:r>
              <a:rPr sz="2000" dirty="0">
                <a:solidFill>
                  <a:srgbClr val="3F3F3F"/>
                </a:solidFill>
                <a:latin typeface="Trebuchet MS"/>
                <a:cs typeface="Trebuchet MS"/>
              </a:rPr>
              <a:t>contains roads,  rivers and </a:t>
            </a:r>
            <a:r>
              <a:rPr sz="2000" spc="-5" dirty="0">
                <a:solidFill>
                  <a:srgbClr val="3F3F3F"/>
                </a:solidFill>
                <a:latin typeface="Trebuchet MS"/>
                <a:cs typeface="Trebuchet MS"/>
              </a:rPr>
              <a:t>mountains. </a:t>
            </a:r>
            <a:r>
              <a:rPr sz="2000" dirty="0">
                <a:solidFill>
                  <a:srgbClr val="3F3F3F"/>
                </a:solidFill>
                <a:latin typeface="Trebuchet MS"/>
                <a:cs typeface="Trebuchet MS"/>
              </a:rPr>
              <a:t>All </a:t>
            </a:r>
            <a:r>
              <a:rPr sz="2000" spc="-5" dirty="0">
                <a:solidFill>
                  <a:srgbClr val="3F3F3F"/>
                </a:solidFill>
                <a:latin typeface="Trebuchet MS"/>
                <a:cs typeface="Trebuchet MS"/>
              </a:rPr>
              <a:t>components </a:t>
            </a:r>
            <a:r>
              <a:rPr sz="2000" dirty="0">
                <a:solidFill>
                  <a:srgbClr val="3F3F3F"/>
                </a:solidFill>
                <a:latin typeface="Trebuchet MS"/>
                <a:cs typeface="Trebuchet MS"/>
              </a:rPr>
              <a:t>are </a:t>
            </a:r>
            <a:r>
              <a:rPr sz="2000" spc="-5" dirty="0">
                <a:solidFill>
                  <a:srgbClr val="3F3F3F"/>
                </a:solidFill>
                <a:latin typeface="Trebuchet MS"/>
                <a:cs typeface="Trebuchet MS"/>
              </a:rPr>
              <a:t>described </a:t>
            </a:r>
            <a:r>
              <a:rPr sz="2000" dirty="0">
                <a:solidFill>
                  <a:srgbClr val="3F3F3F"/>
                </a:solidFill>
                <a:latin typeface="Trebuchet MS"/>
                <a:cs typeface="Trebuchet MS"/>
              </a:rPr>
              <a:t>by points  </a:t>
            </a:r>
            <a:r>
              <a:rPr sz="2000" spc="-5" dirty="0">
                <a:solidFill>
                  <a:srgbClr val="3F3F3F"/>
                </a:solidFill>
                <a:latin typeface="Trebuchet MS"/>
                <a:cs typeface="Trebuchet MS"/>
              </a:rPr>
              <a:t>representing longitude </a:t>
            </a:r>
            <a:r>
              <a:rPr sz="2000" dirty="0">
                <a:solidFill>
                  <a:srgbClr val="3F3F3F"/>
                </a:solidFill>
                <a:latin typeface="Trebuchet MS"/>
                <a:cs typeface="Trebuchet MS"/>
              </a:rPr>
              <a:t>and</a:t>
            </a:r>
            <a:r>
              <a:rPr sz="2000" spc="-15" dirty="0">
                <a:solidFill>
                  <a:srgbClr val="3F3F3F"/>
                </a:solidFill>
                <a:latin typeface="Trebuchet MS"/>
                <a:cs typeface="Trebuchet MS"/>
              </a:rPr>
              <a:t> </a:t>
            </a:r>
            <a:r>
              <a:rPr sz="2000" spc="-5" dirty="0">
                <a:solidFill>
                  <a:srgbClr val="3F3F3F"/>
                </a:solidFill>
                <a:latin typeface="Trebuchet MS"/>
                <a:cs typeface="Trebuchet MS"/>
              </a:rPr>
              <a:t>latitude.</a:t>
            </a:r>
            <a:endParaRPr sz="2000">
              <a:latin typeface="Trebuchet MS"/>
              <a:cs typeface="Trebuchet M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 y="4013200"/>
            <a:ext cx="449580" cy="2844800"/>
          </a:xfrm>
          <a:custGeom>
            <a:avLst/>
            <a:gdLst/>
            <a:ahLst/>
            <a:cxnLst/>
            <a:rect l="l" t="t" r="r" b="b"/>
            <a:pathLst>
              <a:path w="449580" h="2844800">
                <a:moveTo>
                  <a:pt x="0" y="0"/>
                </a:moveTo>
                <a:lnTo>
                  <a:pt x="0" y="2844800"/>
                </a:lnTo>
                <a:lnTo>
                  <a:pt x="449580" y="2844800"/>
                </a:lnTo>
                <a:lnTo>
                  <a:pt x="0" y="0"/>
                </a:lnTo>
                <a:close/>
              </a:path>
            </a:pathLst>
          </a:custGeom>
          <a:solidFill>
            <a:srgbClr val="8FC125">
              <a:alpha val="84999"/>
            </a:srgbClr>
          </a:solidFill>
        </p:spPr>
        <p:txBody>
          <a:bodyPr wrap="square" lIns="0" tIns="0" rIns="0" bIns="0" rtlCol="0"/>
          <a:lstStyle/>
          <a:p>
            <a:endParaRPr/>
          </a:p>
        </p:txBody>
      </p:sp>
      <p:sp>
        <p:nvSpPr>
          <p:cNvPr id="3" name="object 3"/>
          <p:cNvSpPr txBox="1">
            <a:spLocks noGrp="1"/>
          </p:cNvSpPr>
          <p:nvPr>
            <p:ph type="title"/>
          </p:nvPr>
        </p:nvSpPr>
        <p:spPr>
          <a:xfrm>
            <a:off x="755653" y="642620"/>
            <a:ext cx="1678939" cy="566822"/>
          </a:xfrm>
          <a:prstGeom prst="rect">
            <a:avLst/>
          </a:prstGeom>
        </p:spPr>
        <p:txBody>
          <a:bodyPr vert="horz" wrap="square" lIns="0" tIns="12700" rIns="0" bIns="0" rtlCol="0">
            <a:spAutoFit/>
          </a:bodyPr>
          <a:lstStyle/>
          <a:p>
            <a:pPr marL="12700">
              <a:lnSpc>
                <a:spcPct val="100000"/>
              </a:lnSpc>
              <a:spcBef>
                <a:spcPts val="100"/>
              </a:spcBef>
            </a:pPr>
            <a:r>
              <a:rPr sz="3600" spc="-5" dirty="0"/>
              <a:t>Solution</a:t>
            </a:r>
            <a:endParaRPr sz="3600"/>
          </a:p>
        </p:txBody>
      </p:sp>
      <p:sp>
        <p:nvSpPr>
          <p:cNvPr id="5" name="object 5"/>
          <p:cNvSpPr txBox="1">
            <a:spLocks noGrp="1"/>
          </p:cNvSpPr>
          <p:nvPr>
            <p:ph type="sldNum" sz="quarter" idx="12"/>
          </p:nvPr>
        </p:nvSpPr>
        <p:spPr>
          <a:xfrm>
            <a:off x="8742685" y="6026964"/>
            <a:ext cx="479425" cy="382797"/>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0000"/>
                </a:solidFill>
              </a:rPr>
              <a:t>UML</a:t>
            </a:r>
            <a:r>
              <a:rPr spc="-50" dirty="0">
                <a:solidFill>
                  <a:srgbClr val="000000"/>
                </a:solidFill>
              </a:rPr>
              <a:t> </a:t>
            </a:r>
            <a:fld id="{81D60167-4931-47E6-BA6A-407CBD079E47}" type="slidenum">
              <a:rPr dirty="0">
                <a:solidFill>
                  <a:srgbClr val="000000"/>
                </a:solidFill>
              </a:rPr>
              <a:t>55</a:t>
            </a:fld>
            <a:endParaRPr dirty="0">
              <a:solidFill>
                <a:srgbClr val="000000"/>
              </a:solidFill>
            </a:endParaRPr>
          </a:p>
        </p:txBody>
      </p:sp>
      <p:sp>
        <p:nvSpPr>
          <p:cNvPr id="4" name="object 4"/>
          <p:cNvSpPr/>
          <p:nvPr/>
        </p:nvSpPr>
        <p:spPr>
          <a:xfrm>
            <a:off x="1582420" y="1257300"/>
            <a:ext cx="7438389" cy="352044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5649" y="642620"/>
            <a:ext cx="1756411" cy="566822"/>
          </a:xfrm>
          <a:prstGeom prst="rect">
            <a:avLst/>
          </a:prstGeom>
        </p:spPr>
        <p:txBody>
          <a:bodyPr vert="horz" wrap="square" lIns="0" tIns="12700" rIns="0" bIns="0" rtlCol="0">
            <a:spAutoFit/>
          </a:bodyPr>
          <a:lstStyle/>
          <a:p>
            <a:pPr marL="12700">
              <a:lnSpc>
                <a:spcPct val="100000"/>
              </a:lnSpc>
              <a:spcBef>
                <a:spcPts val="100"/>
              </a:spcBef>
            </a:pPr>
            <a:r>
              <a:rPr sz="3600" spc="5" dirty="0"/>
              <a:t>E</a:t>
            </a:r>
            <a:r>
              <a:rPr sz="3600" spc="-5" dirty="0"/>
              <a:t>xamp</a:t>
            </a:r>
            <a:r>
              <a:rPr sz="3600" spc="-15" dirty="0"/>
              <a:t>l</a:t>
            </a:r>
            <a:r>
              <a:rPr sz="3600" dirty="0"/>
              <a:t>e</a:t>
            </a:r>
            <a:endParaRPr sz="3600"/>
          </a:p>
        </p:txBody>
      </p:sp>
      <p:sp>
        <p:nvSpPr>
          <p:cNvPr id="4" name="object 4"/>
          <p:cNvSpPr txBox="1">
            <a:spLocks noGrp="1"/>
          </p:cNvSpPr>
          <p:nvPr>
            <p:ph type="sldNum" sz="quarter" idx="12"/>
          </p:nvPr>
        </p:nvSpPr>
        <p:spPr>
          <a:xfrm>
            <a:off x="8742685" y="6026964"/>
            <a:ext cx="479425" cy="382797"/>
          </a:xfrm>
          <a:prstGeom prst="rect">
            <a:avLst/>
          </a:prstGeom>
        </p:spPr>
        <p:txBody>
          <a:bodyPr vert="horz" wrap="square" lIns="0" tIns="13335" rIns="0" bIns="0" rtlCol="0">
            <a:spAutoFit/>
          </a:bodyPr>
          <a:lstStyle/>
          <a:p>
            <a:pPr marL="12700">
              <a:lnSpc>
                <a:spcPct val="100000"/>
              </a:lnSpc>
              <a:spcBef>
                <a:spcPts val="105"/>
              </a:spcBef>
            </a:pPr>
            <a:r>
              <a:rPr spc="-5" dirty="0"/>
              <a:t>UML</a:t>
            </a:r>
            <a:r>
              <a:rPr spc="-50" dirty="0"/>
              <a:t> </a:t>
            </a:r>
            <a:fld id="{81D60167-4931-47E6-BA6A-407CBD079E47}" type="slidenum">
              <a:rPr dirty="0"/>
              <a:t>56</a:t>
            </a:fld>
            <a:endParaRPr dirty="0"/>
          </a:p>
        </p:txBody>
      </p:sp>
      <p:sp>
        <p:nvSpPr>
          <p:cNvPr id="3" name="object 3"/>
          <p:cNvSpPr txBox="1"/>
          <p:nvPr/>
        </p:nvSpPr>
        <p:spPr>
          <a:xfrm>
            <a:off x="742951" y="1771653"/>
            <a:ext cx="8211184" cy="1661993"/>
          </a:xfrm>
          <a:prstGeom prst="rect">
            <a:avLst/>
          </a:prstGeom>
        </p:spPr>
        <p:txBody>
          <a:bodyPr vert="horz" wrap="square" lIns="0" tIns="12700" rIns="0" bIns="0" rtlCol="0">
            <a:spAutoFit/>
          </a:bodyPr>
          <a:lstStyle/>
          <a:p>
            <a:pPr marL="25400" marR="59690">
              <a:lnSpc>
                <a:spcPct val="100000"/>
              </a:lnSpc>
              <a:spcBef>
                <a:spcPts val="100"/>
              </a:spcBef>
            </a:pPr>
            <a:r>
              <a:rPr sz="1800" spc="-5" dirty="0">
                <a:solidFill>
                  <a:srgbClr val="3F3F3F"/>
                </a:solidFill>
                <a:latin typeface="Trebuchet MS"/>
                <a:cs typeface="Trebuchet MS"/>
              </a:rPr>
              <a:t>Prepare </a:t>
            </a:r>
            <a:r>
              <a:rPr sz="1800" dirty="0">
                <a:solidFill>
                  <a:srgbClr val="3F3F3F"/>
                </a:solidFill>
                <a:latin typeface="Trebuchet MS"/>
                <a:cs typeface="Trebuchet MS"/>
              </a:rPr>
              <a:t>a </a:t>
            </a:r>
            <a:r>
              <a:rPr sz="1800" spc="-5" dirty="0">
                <a:solidFill>
                  <a:srgbClr val="3F3F3F"/>
                </a:solidFill>
                <a:latin typeface="Trebuchet MS"/>
                <a:cs typeface="Trebuchet MS"/>
              </a:rPr>
              <a:t>class diagram for each group </a:t>
            </a:r>
            <a:r>
              <a:rPr sz="1800" spc="5" dirty="0">
                <a:solidFill>
                  <a:srgbClr val="3F3F3F"/>
                </a:solidFill>
                <a:latin typeface="Trebuchet MS"/>
                <a:cs typeface="Trebuchet MS"/>
              </a:rPr>
              <a:t>of </a:t>
            </a:r>
            <a:r>
              <a:rPr sz="1800" spc="-5" dirty="0">
                <a:solidFill>
                  <a:srgbClr val="3F3F3F"/>
                </a:solidFill>
                <a:latin typeface="Trebuchet MS"/>
                <a:cs typeface="Trebuchet MS"/>
              </a:rPr>
              <a:t>classes. Add </a:t>
            </a:r>
            <a:r>
              <a:rPr sz="1800" dirty="0">
                <a:solidFill>
                  <a:srgbClr val="3F3F3F"/>
                </a:solidFill>
                <a:latin typeface="Trebuchet MS"/>
                <a:cs typeface="Trebuchet MS"/>
              </a:rPr>
              <a:t>at </a:t>
            </a:r>
            <a:r>
              <a:rPr sz="1800" spc="-5" dirty="0">
                <a:solidFill>
                  <a:srgbClr val="3F3F3F"/>
                </a:solidFill>
                <a:latin typeface="Trebuchet MS"/>
                <a:cs typeface="Trebuchet MS"/>
              </a:rPr>
              <a:t>least 10 relationships  (associations </a:t>
            </a:r>
            <a:r>
              <a:rPr sz="1800" dirty="0">
                <a:solidFill>
                  <a:srgbClr val="3F3F3F"/>
                </a:solidFill>
                <a:latin typeface="Trebuchet MS"/>
                <a:cs typeface="Trebuchet MS"/>
              </a:rPr>
              <a:t>and </a:t>
            </a:r>
            <a:r>
              <a:rPr sz="1800" spc="-5" dirty="0">
                <a:solidFill>
                  <a:srgbClr val="3F3F3F"/>
                </a:solidFill>
                <a:latin typeface="Trebuchet MS"/>
                <a:cs typeface="Trebuchet MS"/>
              </a:rPr>
              <a:t>generalizations) to each</a:t>
            </a:r>
            <a:r>
              <a:rPr sz="1800" spc="-15" dirty="0">
                <a:solidFill>
                  <a:srgbClr val="3F3F3F"/>
                </a:solidFill>
                <a:latin typeface="Trebuchet MS"/>
                <a:cs typeface="Trebuchet MS"/>
              </a:rPr>
              <a:t> </a:t>
            </a:r>
            <a:r>
              <a:rPr sz="1800" spc="-5" dirty="0">
                <a:solidFill>
                  <a:srgbClr val="3F3F3F"/>
                </a:solidFill>
                <a:latin typeface="Trebuchet MS"/>
                <a:cs typeface="Trebuchet MS"/>
              </a:rPr>
              <a:t>diagram.</a:t>
            </a:r>
            <a:endParaRPr sz="1800">
              <a:latin typeface="Trebuchet MS"/>
              <a:cs typeface="Trebuchet MS"/>
            </a:endParaRPr>
          </a:p>
          <a:p>
            <a:pPr>
              <a:lnSpc>
                <a:spcPct val="100000"/>
              </a:lnSpc>
            </a:pPr>
            <a:endParaRPr sz="2100">
              <a:latin typeface="Trebuchet MS"/>
              <a:cs typeface="Trebuchet MS"/>
            </a:endParaRPr>
          </a:p>
          <a:p>
            <a:pPr marL="768350" marR="43180" indent="-285750">
              <a:lnSpc>
                <a:spcPct val="100000"/>
              </a:lnSpc>
              <a:spcBef>
                <a:spcPts val="1720"/>
              </a:spcBef>
            </a:pPr>
            <a:r>
              <a:rPr sz="2175" spc="-172" baseline="11494" dirty="0">
                <a:solidFill>
                  <a:srgbClr val="8FC125"/>
                </a:solidFill>
                <a:latin typeface="UnDotum"/>
                <a:cs typeface="UnDotum"/>
              </a:rPr>
              <a:t> </a:t>
            </a:r>
            <a:r>
              <a:rPr sz="1800" dirty="0">
                <a:solidFill>
                  <a:srgbClr val="3F3F3F"/>
                </a:solidFill>
                <a:latin typeface="Trebuchet MS"/>
                <a:cs typeface="Trebuchet MS"/>
              </a:rPr>
              <a:t>File </a:t>
            </a:r>
            <a:r>
              <a:rPr sz="1800" spc="-5" dirty="0">
                <a:solidFill>
                  <a:srgbClr val="3F3F3F"/>
                </a:solidFill>
                <a:latin typeface="Trebuchet MS"/>
                <a:cs typeface="Trebuchet MS"/>
              </a:rPr>
              <a:t>system, file, ASCII file, binary file, directory file, disc, drive, track,  sector</a:t>
            </a:r>
            <a:endParaRPr sz="18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Example</a:t>
            </a:r>
            <a:br>
              <a:rPr lang="en-IN" dirty="0" smtClean="0"/>
            </a:br>
            <a:endParaRPr lang="en-IN" dirty="0"/>
          </a:p>
        </p:txBody>
      </p:sp>
      <p:sp>
        <p:nvSpPr>
          <p:cNvPr id="3" name="Content Placeholder 2"/>
          <p:cNvSpPr>
            <a:spLocks noGrp="1"/>
          </p:cNvSpPr>
          <p:nvPr>
            <p:ph idx="1"/>
          </p:nvPr>
        </p:nvSpPr>
        <p:spPr/>
        <p:txBody>
          <a:bodyPr>
            <a:normAutofit/>
          </a:bodyPr>
          <a:lstStyle/>
          <a:p>
            <a:pPr marL="0" indent="0">
              <a:buNone/>
            </a:pPr>
            <a:r>
              <a:rPr lang="en-IN" sz="2000" dirty="0" smtClean="0"/>
              <a:t>Generalization for cards should not be used as most games do no differentiate the behaviour of spades, clubs, hearts and diamonds.</a:t>
            </a:r>
            <a:endParaRPr lang="en-IN"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667000"/>
            <a:ext cx="611505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0991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95402" y="685800"/>
            <a:ext cx="6189980" cy="848360"/>
          </a:xfrm>
        </p:spPr>
        <p:txBody>
          <a:bodyPr/>
          <a:lstStyle/>
          <a:p>
            <a:r>
              <a:rPr lang="en-IN" dirty="0" smtClean="0"/>
              <a:t>b. Multiplicity</a:t>
            </a:r>
            <a:endParaRPr lang="en-IN" dirty="0"/>
          </a:p>
        </p:txBody>
      </p:sp>
      <p:sp>
        <p:nvSpPr>
          <p:cNvPr id="8" name="Text Placeholder 7"/>
          <p:cNvSpPr>
            <a:spLocks noGrp="1"/>
          </p:cNvSpPr>
          <p:nvPr>
            <p:ph idx="1"/>
          </p:nvPr>
        </p:nvSpPr>
        <p:spPr>
          <a:xfrm>
            <a:off x="838200" y="1752600"/>
            <a:ext cx="10765789" cy="923330"/>
          </a:xfrm>
        </p:spPr>
        <p:txBody>
          <a:bodyPr>
            <a:normAutofit fontScale="92500" lnSpcReduction="10000"/>
          </a:bodyPr>
          <a:lstStyle/>
          <a:p>
            <a:r>
              <a:rPr lang="en-IN" sz="3000" dirty="0" smtClean="0"/>
              <a:t>Specify whether an attribute is single or multivalued, mandatory or optional.</a:t>
            </a:r>
          </a:p>
          <a:p>
            <a:endParaRPr lang="en-IN" dirty="0"/>
          </a:p>
          <a:p>
            <a:endParaRPr lang="en-IN" dirty="0"/>
          </a:p>
        </p:txBody>
      </p:sp>
      <p:pic>
        <p:nvPicPr>
          <p:cNvPr id="3074" name="Picture 2" descr="The Joys of Multiplicity | Public Book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1200" y="152400"/>
            <a:ext cx="2102104" cy="140765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54149" y="2590800"/>
            <a:ext cx="10668000" cy="3970318"/>
          </a:xfrm>
          <a:prstGeom prst="rect">
            <a:avLst/>
          </a:prstGeom>
          <a:noFill/>
        </p:spPr>
        <p:txBody>
          <a:bodyPr wrap="square" rtlCol="0">
            <a:spAutoFit/>
          </a:bodyPr>
          <a:lstStyle/>
          <a:p>
            <a:pPr marL="457200" indent="-457200" algn="just">
              <a:buFont typeface="Arial" pitchFamily="34" charset="0"/>
              <a:buChar char="•"/>
            </a:pPr>
            <a:r>
              <a:rPr lang="en-US" sz="2800" dirty="0"/>
              <a:t>Specifies the number of possible values for each instantiation of an attribute. The most common specifications are a mandatory single value [1], an optional single value [0..1], and many [*]. </a:t>
            </a:r>
            <a:endParaRPr lang="en-US" sz="2800" dirty="0" smtClean="0"/>
          </a:p>
          <a:p>
            <a:pPr marL="457200" indent="-457200" algn="just">
              <a:buFont typeface="Arial" pitchFamily="34" charset="0"/>
              <a:buChar char="•"/>
            </a:pPr>
            <a:r>
              <a:rPr lang="en-US" sz="2800" dirty="0" smtClean="0"/>
              <a:t>Multiplicity </a:t>
            </a:r>
            <a:r>
              <a:rPr lang="en-US" sz="2800" dirty="0"/>
              <a:t>specifies whether an attribute is mandatory or optional (in database terminology whether an attribute can be null). Multiplicity also indicates if an attribute is single valued or can be a collection. </a:t>
            </a:r>
            <a:endParaRPr lang="en-US" sz="2800" dirty="0" smtClean="0"/>
          </a:p>
          <a:p>
            <a:pPr marL="457200" indent="-457200" algn="just">
              <a:buFont typeface="Arial" pitchFamily="34" charset="0"/>
              <a:buChar char="•"/>
            </a:pPr>
            <a:r>
              <a:rPr lang="en-US" sz="2800" dirty="0" smtClean="0">
                <a:solidFill>
                  <a:srgbClr val="FF0000"/>
                </a:solidFill>
              </a:rPr>
              <a:t>If </a:t>
            </a:r>
            <a:r>
              <a:rPr lang="en-US" sz="2800" dirty="0">
                <a:solidFill>
                  <a:srgbClr val="FF0000"/>
                </a:solidFill>
              </a:rPr>
              <a:t>not specified, an attribute is assumed to be a mandatory single value ([1]).</a:t>
            </a:r>
          </a:p>
        </p:txBody>
      </p:sp>
    </p:spTree>
    <p:extLst>
      <p:ext uri="{BB962C8B-B14F-4D97-AF65-F5344CB8AC3E}">
        <p14:creationId xmlns:p14="http://schemas.microsoft.com/office/powerpoint/2010/main" val="1966583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lstStyle/>
          <a:p>
            <a:r>
              <a:rPr lang="en-US" dirty="0"/>
              <a:t> </a:t>
            </a:r>
            <a:r>
              <a:rPr lang="en-US" dirty="0" smtClean="0"/>
              <a:t>A person </a:t>
            </a:r>
            <a:r>
              <a:rPr lang="en-US" dirty="0"/>
              <a:t>has one name, one or more addresses, zero or more phone numbers, and one birth-date.</a:t>
            </a:r>
            <a:br>
              <a:rPr lang="en-US" dirty="0"/>
            </a:b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3429000"/>
            <a:ext cx="411480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5408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457200"/>
            <a:ext cx="6189980" cy="848360"/>
          </a:xfrm>
        </p:spPr>
        <p:txBody>
          <a:bodyPr/>
          <a:lstStyle/>
          <a:p>
            <a:r>
              <a:rPr lang="en-IN" dirty="0" smtClean="0"/>
              <a:t>c. Scope</a:t>
            </a:r>
            <a:endParaRPr lang="en-IN" dirty="0"/>
          </a:p>
        </p:txBody>
      </p:sp>
      <p:sp>
        <p:nvSpPr>
          <p:cNvPr id="3" name="Text Placeholder 2"/>
          <p:cNvSpPr>
            <a:spLocks noGrp="1"/>
          </p:cNvSpPr>
          <p:nvPr>
            <p:ph idx="1"/>
          </p:nvPr>
        </p:nvSpPr>
        <p:spPr/>
        <p:txBody>
          <a:bodyPr>
            <a:normAutofit/>
          </a:bodyPr>
          <a:lstStyle/>
          <a:p>
            <a:pPr algn="just"/>
            <a:r>
              <a:rPr lang="en-IN" dirty="0" smtClean="0"/>
              <a:t>It indicates if a feature applies to an object or a class.</a:t>
            </a:r>
          </a:p>
          <a:p>
            <a:pPr algn="just"/>
            <a:r>
              <a:rPr lang="en-US" dirty="0"/>
              <a:t>An underline distinguishes features with class scope (static) from those with object scope</a:t>
            </a:r>
            <a:r>
              <a:rPr lang="en-US" dirty="0" smtClean="0"/>
              <a:t>.</a:t>
            </a:r>
          </a:p>
          <a:p>
            <a:pPr algn="just"/>
            <a:r>
              <a:rPr lang="en-US" dirty="0" smtClean="0"/>
              <a:t>Convention </a:t>
            </a:r>
            <a:r>
              <a:rPr lang="en-US" dirty="0"/>
              <a:t>is to list attributes and operations with class scope at the top of the attribute and operation boxes, respectively</a:t>
            </a:r>
            <a:r>
              <a:rPr lang="en-US" dirty="0" smtClean="0"/>
              <a:t>.</a:t>
            </a:r>
          </a:p>
          <a:p>
            <a:pPr algn="just"/>
            <a:endParaRPr lang="en-IN" dirty="0"/>
          </a:p>
        </p:txBody>
      </p:sp>
      <p:sp>
        <p:nvSpPr>
          <p:cNvPr id="4" name="AutoShape 2" descr="Getting the scopes and audiences correct when calling an API in Azure AD  B2C | by Rory Braybrook | The new control plane | Medium"/>
          <p:cNvSpPr>
            <a:spLocks noChangeAspect="1" noChangeArrowheads="1"/>
          </p:cNvSpPr>
          <p:nvPr/>
        </p:nvSpPr>
        <p:spPr bwMode="auto">
          <a:xfrm>
            <a:off x="155577"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Getting the scopes and audiences correct when calling an API in Azure AD  B2C | by Rory Braybrook | The new control plane | Medium"/>
          <p:cNvSpPr>
            <a:spLocks noChangeAspect="1" noChangeArrowheads="1"/>
          </p:cNvSpPr>
          <p:nvPr/>
        </p:nvSpPr>
        <p:spPr bwMode="auto">
          <a:xfrm>
            <a:off x="307977" y="15877"/>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102" name="Picture 6" descr="Getting the scopes and audiences correct when calling an API in Azure AD  B2C | by Rory Braybrook | The new control plane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0759" y="28282"/>
            <a:ext cx="1698952" cy="1724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842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2111</TotalTime>
  <Words>3254</Words>
  <Application>Microsoft Office PowerPoint</Application>
  <PresentationFormat>Widescreen</PresentationFormat>
  <Paragraphs>309</Paragraphs>
  <Slides>56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Calibri</vt:lpstr>
      <vt:lpstr>Times New Roman</vt:lpstr>
      <vt:lpstr>Trebuchet MS</vt:lpstr>
      <vt:lpstr>UnDotum</vt:lpstr>
      <vt:lpstr>Verdana</vt:lpstr>
      <vt:lpstr>Office Theme</vt:lpstr>
      <vt:lpstr>ADVANCED CLASS MODELING</vt:lpstr>
      <vt:lpstr>1.Advanced objects and class concepts</vt:lpstr>
      <vt:lpstr>a.Enumerations (enum)</vt:lpstr>
      <vt:lpstr>a.Enumerations (enum)</vt:lpstr>
      <vt:lpstr>Enumeration &amp; Generalization</vt:lpstr>
      <vt:lpstr>Example </vt:lpstr>
      <vt:lpstr>b. Multiplicity</vt:lpstr>
      <vt:lpstr>Example</vt:lpstr>
      <vt:lpstr>c. Scope</vt:lpstr>
      <vt:lpstr>d. Visibility</vt:lpstr>
      <vt:lpstr>Issues to be considered when choosing visibility:</vt:lpstr>
      <vt:lpstr>Comprehension </vt:lpstr>
      <vt:lpstr>Extensibility</vt:lpstr>
      <vt:lpstr>Context</vt:lpstr>
      <vt:lpstr>2. Association Ends</vt:lpstr>
      <vt:lpstr>PowerPoint Presentation</vt:lpstr>
      <vt:lpstr>PowerPoint Presentation</vt:lpstr>
      <vt:lpstr>3.n-Ary Association</vt:lpstr>
      <vt:lpstr>Example</vt:lpstr>
      <vt:lpstr>Example: n-ary (ternary) association</vt:lpstr>
      <vt:lpstr>The UML symbol for n-ary associations: </vt:lpstr>
      <vt:lpstr>Example: ternary association</vt:lpstr>
      <vt:lpstr>4.Aggregation</vt:lpstr>
      <vt:lpstr>PowerPoint Presentation</vt:lpstr>
      <vt:lpstr>4.1 Aggregation Vs. Association</vt:lpstr>
      <vt:lpstr>4.2 Aggregation Vs. Composition</vt:lpstr>
      <vt:lpstr>Aggregation Vs. Composition Continue…</vt:lpstr>
      <vt:lpstr>Summary of Aggregation Vs. Composition</vt:lpstr>
      <vt:lpstr>4.3 Propagation/Triggering of operations</vt:lpstr>
      <vt:lpstr>PowerPoint Presentation</vt:lpstr>
      <vt:lpstr>5.Abstract Classes An abstract class is a class that has no direct instances but whose descendant classes  have direct instances.</vt:lpstr>
      <vt:lpstr>PowerPoint Presentation</vt:lpstr>
      <vt:lpstr>Abstract operation</vt:lpstr>
      <vt:lpstr>6.Multiple Inheritance</vt:lpstr>
      <vt:lpstr>PowerPoint Presentation</vt:lpstr>
      <vt:lpstr>PowerPoint Presentation</vt:lpstr>
      <vt:lpstr>Multiple Inheritance from Disjoint Classes </vt:lpstr>
      <vt:lpstr>PowerPoint Presentation</vt:lpstr>
      <vt:lpstr>PowerPoint Presentation</vt:lpstr>
      <vt:lpstr>PowerPoint Presentation</vt:lpstr>
      <vt:lpstr>6.2 Multiple Inheritance from Overlapping Classes</vt:lpstr>
      <vt:lpstr>6.3Workarounds</vt:lpstr>
      <vt:lpstr>6.3.1. Delegation Using Composition of Parts</vt:lpstr>
      <vt:lpstr>6.3.2Workaround for multiple inheritance-Delegation</vt:lpstr>
      <vt:lpstr>PowerPoint Presentation</vt:lpstr>
      <vt:lpstr>PowerPoint Presentation</vt:lpstr>
      <vt:lpstr>PowerPoint Presentation</vt:lpstr>
      <vt:lpstr>7.Metadata</vt:lpstr>
      <vt:lpstr>8. Reification</vt:lpstr>
      <vt:lpstr>9. Constraints</vt:lpstr>
      <vt:lpstr>Constraints on objects</vt:lpstr>
      <vt:lpstr>PowerPoint Presentation</vt:lpstr>
      <vt:lpstr>How to draw class diagram?</vt:lpstr>
      <vt:lpstr>PowerPoint Presentation</vt:lpstr>
      <vt:lpstr>Solution</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Modeling and Design  with UML</dc:title>
  <dc:creator>Dr. Jagdeep Kaur</dc:creator>
  <cp:lastModifiedBy>ANKIT GOYAL</cp:lastModifiedBy>
  <cp:revision>212</cp:revision>
  <dcterms:created xsi:type="dcterms:W3CDTF">2020-08-24T10:54:57Z</dcterms:created>
  <dcterms:modified xsi:type="dcterms:W3CDTF">2020-11-28T16:34:09Z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2016-12-03T00:00:00Z</vt:filetime>
  </property>
  <property fmtid="{D5CDD505-2E9C-101B-9397-08002B2CF9AE}" pid="3" name="Creator">
    <vt:lpwstr>pdftk 1.44 - www.pdftk.com</vt:lpwstr>
  </property>
  <property fmtid="{D5CDD505-2E9C-101B-9397-08002B2CF9AE}" pid="4" name="LastSaved">
    <vt:filetime>2020-08-24T00:00:00Z</vt:filetime>
  </property>
</Properties>
</file>