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50" r:id="rId1"/>
  </p:sldMasterIdLst>
  <p:notesMasterIdLst>
    <p:notesMasterId r:id="rId48"/>
  </p:notesMasterIdLst>
  <p:sldIdLst>
    <p:sldId id="256" r:id="rId2"/>
    <p:sldId id="310" r:id="rId3"/>
    <p:sldId id="311" r:id="rId4"/>
    <p:sldId id="312" r:id="rId5"/>
    <p:sldId id="355" r:id="rId6"/>
    <p:sldId id="313" r:id="rId7"/>
    <p:sldId id="356" r:id="rId8"/>
    <p:sldId id="314" r:id="rId9"/>
    <p:sldId id="315" r:id="rId10"/>
    <p:sldId id="316" r:id="rId11"/>
    <p:sldId id="357" r:id="rId12"/>
    <p:sldId id="317" r:id="rId13"/>
    <p:sldId id="318" r:id="rId14"/>
    <p:sldId id="319" r:id="rId15"/>
    <p:sldId id="358" r:id="rId16"/>
    <p:sldId id="320" r:id="rId17"/>
    <p:sldId id="321" r:id="rId18"/>
    <p:sldId id="322" r:id="rId19"/>
    <p:sldId id="323" r:id="rId20"/>
    <p:sldId id="362" r:id="rId21"/>
    <p:sldId id="363" r:id="rId22"/>
    <p:sldId id="359" r:id="rId23"/>
    <p:sldId id="360" r:id="rId24"/>
    <p:sldId id="361" r:id="rId25"/>
    <p:sldId id="366" r:id="rId26"/>
    <p:sldId id="364" r:id="rId27"/>
    <p:sldId id="365" r:id="rId28"/>
    <p:sldId id="367" r:id="rId29"/>
    <p:sldId id="368" r:id="rId30"/>
    <p:sldId id="369" r:id="rId31"/>
    <p:sldId id="324" r:id="rId32"/>
    <p:sldId id="325" r:id="rId33"/>
    <p:sldId id="370" r:id="rId34"/>
    <p:sldId id="371" r:id="rId35"/>
    <p:sldId id="372" r:id="rId36"/>
    <p:sldId id="373" r:id="rId37"/>
    <p:sldId id="374" r:id="rId38"/>
    <p:sldId id="375" r:id="rId39"/>
    <p:sldId id="376" r:id="rId40"/>
    <p:sldId id="377" r:id="rId41"/>
    <p:sldId id="379" r:id="rId42"/>
    <p:sldId id="380" r:id="rId43"/>
    <p:sldId id="381" r:id="rId44"/>
    <p:sldId id="382" r:id="rId45"/>
    <p:sldId id="383" r:id="rId46"/>
    <p:sldId id="327" r:id="rId4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245"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0F23BCE6-3D2D-4568-9914-153D79B164B3}" type="datetimeFigureOut">
              <a:rPr lang="en-IN" smtClean="0"/>
              <a:t>28-11-2020</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ECA7CFFF-474E-4A5F-A891-A26188A3C9BA}" type="slidenum">
              <a:rPr lang="en-IN" smtClean="0"/>
              <a:t>‹#›</a:t>
            </a:fld>
            <a:endParaRPr lang="en-IN"/>
          </a:p>
        </p:txBody>
      </p:sp>
    </p:spTree>
    <p:extLst>
      <p:ext uri="{BB962C8B-B14F-4D97-AF65-F5344CB8AC3E}">
        <p14:creationId xmlns:p14="http://schemas.microsoft.com/office/powerpoint/2010/main" val="725344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CA7CFFF-474E-4A5F-A891-A26188A3C9BA}" type="slidenum">
              <a:rPr lang="en-IN" smtClean="0"/>
              <a:t>11</a:t>
            </a:fld>
            <a:endParaRPr lang="en-IN"/>
          </a:p>
        </p:txBody>
      </p:sp>
    </p:spTree>
    <p:extLst>
      <p:ext uri="{BB962C8B-B14F-4D97-AF65-F5344CB8AC3E}">
        <p14:creationId xmlns:p14="http://schemas.microsoft.com/office/powerpoint/2010/main" val="3642459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CA7CFFF-474E-4A5F-A891-A26188A3C9BA}" type="slidenum">
              <a:rPr lang="en-IN" smtClean="0"/>
              <a:t>25</a:t>
            </a:fld>
            <a:endParaRPr lang="en-IN"/>
          </a:p>
        </p:txBody>
      </p:sp>
    </p:spTree>
    <p:extLst>
      <p:ext uri="{BB962C8B-B14F-4D97-AF65-F5344CB8AC3E}">
        <p14:creationId xmlns:p14="http://schemas.microsoft.com/office/powerpoint/2010/main" val="3073818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6"/>
            <a:ext cx="103632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84455">
              <a:lnSpc>
                <a:spcPct val="100000"/>
              </a:lnSpc>
              <a:spcBef>
                <a:spcPts val="105"/>
              </a:spcBef>
            </a:pPr>
            <a:r>
              <a:rPr lang="en-IN" smtClean="0"/>
              <a:t>UML</a:t>
            </a:r>
            <a:r>
              <a:rPr lang="en-IN" spc="-60" smtClean="0"/>
              <a:t> </a:t>
            </a:r>
            <a:fld id="{81D60167-4931-47E6-BA6A-407CBD079E47}" type="slidenum">
              <a:rPr lang="en-IN" smtClean="0"/>
              <a:t>‹#›</a:t>
            </a:fld>
            <a:endParaRPr lang="en-IN" dirty="0"/>
          </a:p>
        </p:txBody>
      </p:sp>
    </p:spTree>
    <p:extLst>
      <p:ext uri="{BB962C8B-B14F-4D97-AF65-F5344CB8AC3E}">
        <p14:creationId xmlns:p14="http://schemas.microsoft.com/office/powerpoint/2010/main" val="2693771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84455">
              <a:lnSpc>
                <a:spcPct val="100000"/>
              </a:lnSpc>
              <a:spcBef>
                <a:spcPts val="105"/>
              </a:spcBef>
            </a:pPr>
            <a:r>
              <a:rPr lang="en-IN" smtClean="0"/>
              <a:t>UML</a:t>
            </a:r>
            <a:r>
              <a:rPr lang="en-IN" spc="-60" smtClean="0"/>
              <a:t> </a:t>
            </a:r>
            <a:fld id="{81D60167-4931-47E6-BA6A-407CBD079E47}" type="slidenum">
              <a:rPr lang="en-IN" smtClean="0"/>
              <a:t>‹#›</a:t>
            </a:fld>
            <a:endParaRPr lang="en-IN" dirty="0"/>
          </a:p>
        </p:txBody>
      </p:sp>
    </p:spTree>
    <p:extLst>
      <p:ext uri="{BB962C8B-B14F-4D97-AF65-F5344CB8AC3E}">
        <p14:creationId xmlns:p14="http://schemas.microsoft.com/office/powerpoint/2010/main" val="1260306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9"/>
            <a:ext cx="27432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09600" y="27464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84455">
              <a:lnSpc>
                <a:spcPct val="100000"/>
              </a:lnSpc>
              <a:spcBef>
                <a:spcPts val="105"/>
              </a:spcBef>
            </a:pPr>
            <a:r>
              <a:rPr lang="en-IN" smtClean="0"/>
              <a:t>UML</a:t>
            </a:r>
            <a:r>
              <a:rPr lang="en-IN" spc="-60" smtClean="0"/>
              <a:t> </a:t>
            </a:r>
            <a:fld id="{81D60167-4931-47E6-BA6A-407CBD079E47}" type="slidenum">
              <a:rPr lang="en-IN" smtClean="0"/>
              <a:t>‹#›</a:t>
            </a:fld>
            <a:endParaRPr lang="en-IN" dirty="0"/>
          </a:p>
        </p:txBody>
      </p:sp>
    </p:spTree>
    <p:extLst>
      <p:ext uri="{BB962C8B-B14F-4D97-AF65-F5344CB8AC3E}">
        <p14:creationId xmlns:p14="http://schemas.microsoft.com/office/powerpoint/2010/main" val="1822315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84455">
              <a:lnSpc>
                <a:spcPct val="100000"/>
              </a:lnSpc>
              <a:spcBef>
                <a:spcPts val="105"/>
              </a:spcBef>
            </a:pPr>
            <a:r>
              <a:rPr lang="en-IN" smtClean="0"/>
              <a:t>UML</a:t>
            </a:r>
            <a:r>
              <a:rPr lang="en-IN" spc="-60" smtClean="0"/>
              <a:t> </a:t>
            </a:r>
            <a:fld id="{81D60167-4931-47E6-BA6A-407CBD079E47}" type="slidenum">
              <a:rPr lang="en-IN" smtClean="0"/>
              <a:t>‹#›</a:t>
            </a:fld>
            <a:endParaRPr lang="en-IN" dirty="0"/>
          </a:p>
        </p:txBody>
      </p:sp>
    </p:spTree>
    <p:extLst>
      <p:ext uri="{BB962C8B-B14F-4D97-AF65-F5344CB8AC3E}">
        <p14:creationId xmlns:p14="http://schemas.microsoft.com/office/powerpoint/2010/main" val="1958101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1"/>
            <a:ext cx="103632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84455">
              <a:lnSpc>
                <a:spcPct val="100000"/>
              </a:lnSpc>
              <a:spcBef>
                <a:spcPts val="105"/>
              </a:spcBef>
            </a:pPr>
            <a:r>
              <a:rPr lang="en-IN" smtClean="0"/>
              <a:t>UML</a:t>
            </a:r>
            <a:r>
              <a:rPr lang="en-IN" spc="-60" smtClean="0"/>
              <a:t> </a:t>
            </a:r>
            <a:fld id="{81D60167-4931-47E6-BA6A-407CBD079E47}" type="slidenum">
              <a:rPr lang="en-IN" smtClean="0"/>
              <a:t>‹#›</a:t>
            </a:fld>
            <a:endParaRPr lang="en-IN" dirty="0"/>
          </a:p>
        </p:txBody>
      </p:sp>
    </p:spTree>
    <p:extLst>
      <p:ext uri="{BB962C8B-B14F-4D97-AF65-F5344CB8AC3E}">
        <p14:creationId xmlns:p14="http://schemas.microsoft.com/office/powerpoint/2010/main" val="2850937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t>11/28/2020</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84455">
              <a:lnSpc>
                <a:spcPct val="100000"/>
              </a:lnSpc>
              <a:spcBef>
                <a:spcPts val="105"/>
              </a:spcBef>
            </a:pPr>
            <a:r>
              <a:rPr lang="en-IN" smtClean="0"/>
              <a:t>UML</a:t>
            </a:r>
            <a:r>
              <a:rPr lang="en-IN" spc="-60" smtClean="0"/>
              <a:t> </a:t>
            </a:r>
            <a:fld id="{81D60167-4931-47E6-BA6A-407CBD079E47}" type="slidenum">
              <a:rPr lang="en-IN" smtClean="0"/>
              <a:t>‹#›</a:t>
            </a:fld>
            <a:endParaRPr lang="en-IN" dirty="0"/>
          </a:p>
        </p:txBody>
      </p:sp>
    </p:spTree>
    <p:extLst>
      <p:ext uri="{BB962C8B-B14F-4D97-AF65-F5344CB8AC3E}">
        <p14:creationId xmlns:p14="http://schemas.microsoft.com/office/powerpoint/2010/main" val="1919369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74"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4"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t>11/28/2020</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84455">
              <a:lnSpc>
                <a:spcPct val="100000"/>
              </a:lnSpc>
              <a:spcBef>
                <a:spcPts val="105"/>
              </a:spcBef>
            </a:pPr>
            <a:r>
              <a:rPr lang="en-IN" smtClean="0"/>
              <a:t>UML</a:t>
            </a:r>
            <a:r>
              <a:rPr lang="en-IN" spc="-60" smtClean="0"/>
              <a:t> </a:t>
            </a:r>
            <a:fld id="{81D60167-4931-47E6-BA6A-407CBD079E47}" type="slidenum">
              <a:rPr lang="en-IN" smtClean="0"/>
              <a:t>‹#›</a:t>
            </a:fld>
            <a:endParaRPr lang="en-IN" dirty="0"/>
          </a:p>
        </p:txBody>
      </p:sp>
    </p:spTree>
    <p:extLst>
      <p:ext uri="{BB962C8B-B14F-4D97-AF65-F5344CB8AC3E}">
        <p14:creationId xmlns:p14="http://schemas.microsoft.com/office/powerpoint/2010/main" val="541742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t>11/28/2020</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84455">
              <a:lnSpc>
                <a:spcPct val="100000"/>
              </a:lnSpc>
              <a:spcBef>
                <a:spcPts val="105"/>
              </a:spcBef>
            </a:pPr>
            <a:r>
              <a:rPr lang="en-IN" smtClean="0"/>
              <a:t>UML</a:t>
            </a:r>
            <a:r>
              <a:rPr lang="en-IN" spc="-60" smtClean="0"/>
              <a:t> </a:t>
            </a:r>
            <a:fld id="{81D60167-4931-47E6-BA6A-407CBD079E47}" type="slidenum">
              <a:rPr lang="en-IN" smtClean="0"/>
              <a:t>‹#›</a:t>
            </a:fld>
            <a:endParaRPr lang="en-IN" dirty="0"/>
          </a:p>
        </p:txBody>
      </p:sp>
    </p:spTree>
    <p:extLst>
      <p:ext uri="{BB962C8B-B14F-4D97-AF65-F5344CB8AC3E}">
        <p14:creationId xmlns:p14="http://schemas.microsoft.com/office/powerpoint/2010/main" val="1057528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11/28/2020</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84455">
              <a:lnSpc>
                <a:spcPct val="100000"/>
              </a:lnSpc>
              <a:spcBef>
                <a:spcPts val="105"/>
              </a:spcBef>
            </a:pPr>
            <a:r>
              <a:rPr lang="en-IN" smtClean="0"/>
              <a:t>UML</a:t>
            </a:r>
            <a:r>
              <a:rPr lang="en-IN" spc="-60" smtClean="0"/>
              <a:t> </a:t>
            </a:r>
            <a:fld id="{81D60167-4931-47E6-BA6A-407CBD079E47}" type="slidenum">
              <a:rPr lang="en-IN" smtClean="0"/>
              <a:t>‹#›</a:t>
            </a:fld>
            <a:endParaRPr lang="en-IN" dirty="0"/>
          </a:p>
        </p:txBody>
      </p:sp>
    </p:spTree>
    <p:extLst>
      <p:ext uri="{BB962C8B-B14F-4D97-AF65-F5344CB8AC3E}">
        <p14:creationId xmlns:p14="http://schemas.microsoft.com/office/powerpoint/2010/main" val="935917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27306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11/28/2020</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84455">
              <a:lnSpc>
                <a:spcPct val="100000"/>
              </a:lnSpc>
              <a:spcBef>
                <a:spcPts val="105"/>
              </a:spcBef>
            </a:pPr>
            <a:r>
              <a:rPr lang="en-IN" smtClean="0"/>
              <a:t>UML</a:t>
            </a:r>
            <a:r>
              <a:rPr lang="en-IN" spc="-60" smtClean="0"/>
              <a:t> </a:t>
            </a:r>
            <a:fld id="{81D60167-4931-47E6-BA6A-407CBD079E47}" type="slidenum">
              <a:rPr lang="en-IN" smtClean="0"/>
              <a:t>‹#›</a:t>
            </a:fld>
            <a:endParaRPr lang="en-IN" dirty="0"/>
          </a:p>
        </p:txBody>
      </p:sp>
    </p:spTree>
    <p:extLst>
      <p:ext uri="{BB962C8B-B14F-4D97-AF65-F5344CB8AC3E}">
        <p14:creationId xmlns:p14="http://schemas.microsoft.com/office/powerpoint/2010/main" val="2576389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11/28/2020</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84455">
              <a:lnSpc>
                <a:spcPct val="100000"/>
              </a:lnSpc>
              <a:spcBef>
                <a:spcPts val="105"/>
              </a:spcBef>
            </a:pPr>
            <a:r>
              <a:rPr lang="en-IN" smtClean="0"/>
              <a:t>UML</a:t>
            </a:r>
            <a:r>
              <a:rPr lang="en-IN" spc="-60" smtClean="0"/>
              <a:t> </a:t>
            </a:r>
            <a:fld id="{81D60167-4931-47E6-BA6A-407CBD079E47}" type="slidenum">
              <a:rPr lang="en-IN" smtClean="0"/>
              <a:t>‹#›</a:t>
            </a:fld>
            <a:endParaRPr lang="en-IN" dirty="0"/>
          </a:p>
        </p:txBody>
      </p:sp>
    </p:spTree>
    <p:extLst>
      <p:ext uri="{BB962C8B-B14F-4D97-AF65-F5344CB8AC3E}">
        <p14:creationId xmlns:p14="http://schemas.microsoft.com/office/powerpoint/2010/main" val="3888005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9600" y="635636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11/28/2020</a:t>
            </a:fld>
            <a:endParaRPr lang="en-US"/>
          </a:p>
        </p:txBody>
      </p:sp>
      <p:sp>
        <p:nvSpPr>
          <p:cNvPr id="5" name="Footer Placeholder 4"/>
          <p:cNvSpPr>
            <a:spLocks noGrp="1"/>
          </p:cNvSpPr>
          <p:nvPr>
            <p:ph type="ftr" sz="quarter" idx="3"/>
          </p:nvPr>
        </p:nvSpPr>
        <p:spPr>
          <a:xfrm>
            <a:off x="4165600" y="635636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6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84455">
              <a:lnSpc>
                <a:spcPct val="100000"/>
              </a:lnSpc>
              <a:spcBef>
                <a:spcPts val="105"/>
              </a:spcBef>
            </a:pPr>
            <a:r>
              <a:rPr lang="en-IN" smtClean="0"/>
              <a:t>UML</a:t>
            </a:r>
            <a:r>
              <a:rPr lang="en-IN" spc="-60" smtClean="0"/>
              <a:t> </a:t>
            </a:r>
            <a:fld id="{81D60167-4931-47E6-BA6A-407CBD079E47}" type="slidenum">
              <a:rPr lang="en-IN" smtClean="0"/>
              <a:t>‹#›</a:t>
            </a:fld>
            <a:endParaRPr lang="en-IN" dirty="0"/>
          </a:p>
        </p:txBody>
      </p:sp>
    </p:spTree>
    <p:extLst>
      <p:ext uri="{BB962C8B-B14F-4D97-AF65-F5344CB8AC3E}">
        <p14:creationId xmlns:p14="http://schemas.microsoft.com/office/powerpoint/2010/main" val="396784640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 y="4013200"/>
            <a:ext cx="449580" cy="2844800"/>
          </a:xfrm>
          <a:custGeom>
            <a:avLst/>
            <a:gdLst/>
            <a:ahLst/>
            <a:cxnLst/>
            <a:rect l="l" t="t" r="r" b="b"/>
            <a:pathLst>
              <a:path w="449580" h="2844800">
                <a:moveTo>
                  <a:pt x="0" y="0"/>
                </a:moveTo>
                <a:lnTo>
                  <a:pt x="0" y="2844800"/>
                </a:lnTo>
                <a:lnTo>
                  <a:pt x="449580" y="2844800"/>
                </a:lnTo>
                <a:lnTo>
                  <a:pt x="0" y="0"/>
                </a:lnTo>
                <a:close/>
              </a:path>
            </a:pathLst>
          </a:custGeom>
          <a:solidFill>
            <a:srgbClr val="8FC125">
              <a:alpha val="84999"/>
            </a:srgbClr>
          </a:solidFill>
        </p:spPr>
        <p:txBody>
          <a:bodyPr wrap="square" lIns="0" tIns="0" rIns="0" bIns="0" rtlCol="0"/>
          <a:lstStyle/>
          <a:p>
            <a:endParaRPr/>
          </a:p>
        </p:txBody>
      </p:sp>
      <p:sp>
        <p:nvSpPr>
          <p:cNvPr id="3" name="object 3"/>
          <p:cNvSpPr txBox="1">
            <a:spLocks noGrp="1"/>
          </p:cNvSpPr>
          <p:nvPr>
            <p:ph type="title"/>
          </p:nvPr>
        </p:nvSpPr>
        <p:spPr>
          <a:xfrm>
            <a:off x="792490" y="2639071"/>
            <a:ext cx="9114791" cy="1005403"/>
          </a:xfrm>
          <a:prstGeom prst="rect">
            <a:avLst/>
          </a:prstGeom>
        </p:spPr>
        <p:txBody>
          <a:bodyPr vert="horz" wrap="square" lIns="0" tIns="12700" rIns="0" bIns="0" rtlCol="0">
            <a:spAutoFit/>
          </a:bodyPr>
          <a:lstStyle/>
          <a:p>
            <a:pPr marL="3434079" marR="5080" indent="-3421379">
              <a:lnSpc>
                <a:spcPct val="150000"/>
              </a:lnSpc>
              <a:spcBef>
                <a:spcPts val="100"/>
              </a:spcBef>
            </a:pPr>
            <a:r>
              <a:rPr sz="4300" spc="-10" dirty="0"/>
              <a:t>Object Oriented </a:t>
            </a:r>
            <a:r>
              <a:rPr lang="en-IN" sz="4300" spc="-5" dirty="0" smtClean="0"/>
              <a:t>Analysis </a:t>
            </a:r>
            <a:r>
              <a:rPr sz="4300" spc="-5" dirty="0" smtClean="0"/>
              <a:t>and </a:t>
            </a:r>
            <a:r>
              <a:rPr sz="4300" spc="-10"/>
              <a:t>Design  </a:t>
            </a:r>
            <a:endParaRPr sz="4300" dirty="0"/>
          </a:p>
        </p:txBody>
      </p:sp>
      <p:sp>
        <p:nvSpPr>
          <p:cNvPr id="4" name="object 4"/>
          <p:cNvSpPr txBox="1">
            <a:spLocks noGrp="1"/>
          </p:cNvSpPr>
          <p:nvPr>
            <p:ph type="sldNum" sz="quarter" idx="12"/>
          </p:nvPr>
        </p:nvSpPr>
        <p:spPr>
          <a:xfrm>
            <a:off x="8742690" y="6026972"/>
            <a:ext cx="479425" cy="382797"/>
          </a:xfrm>
          <a:prstGeom prst="rect">
            <a:avLst/>
          </a:prstGeom>
        </p:spPr>
        <p:txBody>
          <a:bodyPr vert="horz" wrap="square" lIns="0" tIns="13335" rIns="0" bIns="0" rtlCol="0">
            <a:spAutoFit/>
          </a:bodyPr>
          <a:lstStyle/>
          <a:p>
            <a:pPr marL="84455">
              <a:lnSpc>
                <a:spcPct val="100000"/>
              </a:lnSpc>
              <a:spcBef>
                <a:spcPts val="105"/>
              </a:spcBef>
            </a:pPr>
            <a:r>
              <a:rPr dirty="0"/>
              <a:t>UML</a:t>
            </a:r>
            <a:r>
              <a:rPr spc="-60" dirty="0"/>
              <a:t> </a:t>
            </a:r>
            <a:fld id="{81D60167-4931-47E6-BA6A-407CBD079E47}" type="slidenum">
              <a:rPr dirty="0"/>
              <a:t>1</a:t>
            </a:fld>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4391" y="6143005"/>
            <a:ext cx="455295" cy="151323"/>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888888"/>
                </a:solidFill>
                <a:latin typeface="Verdana"/>
                <a:cs typeface="Verdana"/>
              </a:rPr>
              <a:t>UML</a:t>
            </a:r>
            <a:r>
              <a:rPr sz="900" spc="-80" dirty="0">
                <a:solidFill>
                  <a:srgbClr val="888888"/>
                </a:solidFill>
                <a:latin typeface="Verdana"/>
                <a:cs typeface="Verdana"/>
              </a:rPr>
              <a:t> </a:t>
            </a:r>
            <a:r>
              <a:rPr sz="900" dirty="0">
                <a:solidFill>
                  <a:srgbClr val="888888"/>
                </a:solidFill>
                <a:latin typeface="Verdana"/>
                <a:cs typeface="Verdana"/>
              </a:rPr>
              <a:t>61</a:t>
            </a:r>
            <a:endParaRPr sz="900">
              <a:latin typeface="Verdana"/>
              <a:cs typeface="Verdana"/>
            </a:endParaRPr>
          </a:p>
        </p:txBody>
      </p:sp>
      <p:sp>
        <p:nvSpPr>
          <p:cNvPr id="3" name="object 3"/>
          <p:cNvSpPr txBox="1">
            <a:spLocks noGrp="1"/>
          </p:cNvSpPr>
          <p:nvPr>
            <p:ph type="title"/>
          </p:nvPr>
        </p:nvSpPr>
        <p:spPr>
          <a:xfrm>
            <a:off x="558801" y="33020"/>
            <a:ext cx="8432799" cy="566822"/>
          </a:xfrm>
          <a:prstGeom prst="rect">
            <a:avLst/>
          </a:prstGeom>
        </p:spPr>
        <p:txBody>
          <a:bodyPr vert="horz" wrap="square" lIns="0" tIns="12700" rIns="0" bIns="0" rtlCol="0">
            <a:spAutoFit/>
          </a:bodyPr>
          <a:lstStyle/>
          <a:p>
            <a:pPr marL="12700">
              <a:lnSpc>
                <a:spcPct val="100000"/>
              </a:lnSpc>
              <a:spcBef>
                <a:spcPts val="100"/>
              </a:spcBef>
            </a:pPr>
            <a:r>
              <a:rPr lang="en-IN" sz="3600" b="1" spc="-5" dirty="0" smtClean="0">
                <a:latin typeface="Trebuchet MS"/>
                <a:cs typeface="Trebuchet MS"/>
              </a:rPr>
              <a:t>1.2 </a:t>
            </a:r>
            <a:r>
              <a:rPr sz="3600" b="1" spc="-5" dirty="0" smtClean="0">
                <a:latin typeface="Trebuchet MS"/>
                <a:cs typeface="Trebuchet MS"/>
              </a:rPr>
              <a:t>Change</a:t>
            </a:r>
            <a:r>
              <a:rPr sz="3600" b="1" spc="-90" dirty="0" smtClean="0">
                <a:latin typeface="Trebuchet MS"/>
                <a:cs typeface="Trebuchet MS"/>
              </a:rPr>
              <a:t> </a:t>
            </a:r>
            <a:r>
              <a:rPr sz="3600" b="1" spc="-5" dirty="0">
                <a:latin typeface="Trebuchet MS"/>
                <a:cs typeface="Trebuchet MS"/>
              </a:rPr>
              <a:t>Event</a:t>
            </a:r>
            <a:endParaRPr sz="3600" dirty="0">
              <a:latin typeface="Trebuchet MS"/>
              <a:cs typeface="Trebuchet MS"/>
            </a:endParaRPr>
          </a:p>
        </p:txBody>
      </p:sp>
      <p:sp>
        <p:nvSpPr>
          <p:cNvPr id="4" name="object 4"/>
          <p:cNvSpPr txBox="1"/>
          <p:nvPr/>
        </p:nvSpPr>
        <p:spPr>
          <a:xfrm>
            <a:off x="243840" y="736612"/>
            <a:ext cx="10388600" cy="5563061"/>
          </a:xfrm>
          <a:prstGeom prst="rect">
            <a:avLst/>
          </a:prstGeom>
        </p:spPr>
        <p:txBody>
          <a:bodyPr vert="horz" wrap="square" lIns="0" tIns="12700" rIns="0" bIns="0" rtlCol="0">
            <a:spAutoFit/>
          </a:bodyPr>
          <a:lstStyle/>
          <a:p>
            <a:pPr marL="444500" marR="91440" indent="-342900">
              <a:lnSpc>
                <a:spcPct val="150000"/>
              </a:lnSpc>
              <a:spcBef>
                <a:spcPts val="100"/>
              </a:spcBef>
              <a:tabLst>
                <a:tab pos="798195" algn="l"/>
                <a:tab pos="1798320" algn="l"/>
                <a:tab pos="2731135" algn="l"/>
                <a:tab pos="3070225" algn="l"/>
                <a:tab pos="3493135" algn="l"/>
                <a:tab pos="4290060" algn="l"/>
                <a:tab pos="4883150" algn="l"/>
                <a:tab pos="5221605" algn="l"/>
                <a:tab pos="6187440" algn="l"/>
                <a:tab pos="6630034" algn="l"/>
                <a:tab pos="7139305" algn="l"/>
                <a:tab pos="8663305" algn="l"/>
                <a:tab pos="9052560" algn="l"/>
                <a:tab pos="9322435" algn="l"/>
              </a:tabLst>
            </a:pPr>
            <a:r>
              <a:rPr sz="2850" spc="-179" baseline="11695" dirty="0">
                <a:solidFill>
                  <a:srgbClr val="8FC125"/>
                </a:solidFill>
                <a:latin typeface="UnDotum"/>
                <a:cs typeface="UnDotum"/>
              </a:rPr>
              <a:t> </a:t>
            </a:r>
            <a:r>
              <a:rPr sz="2850" spc="-337" baseline="11695" dirty="0">
                <a:solidFill>
                  <a:srgbClr val="8FC125"/>
                </a:solidFill>
                <a:latin typeface="UnDotum"/>
                <a:cs typeface="UnDotum"/>
              </a:rPr>
              <a:t> </a:t>
            </a:r>
            <a:r>
              <a:rPr sz="2400" dirty="0">
                <a:solidFill>
                  <a:srgbClr val="3F3F3F"/>
                </a:solidFill>
                <a:latin typeface="Times New Roman"/>
                <a:cs typeface="Times New Roman"/>
              </a:rPr>
              <a:t>A	change	eve</a:t>
            </a:r>
            <a:r>
              <a:rPr sz="2400" spc="-10" dirty="0">
                <a:solidFill>
                  <a:srgbClr val="3F3F3F"/>
                </a:solidFill>
                <a:latin typeface="Times New Roman"/>
                <a:cs typeface="Times New Roman"/>
              </a:rPr>
              <a:t>n</a:t>
            </a:r>
            <a:r>
              <a:rPr sz="2400" dirty="0">
                <a:solidFill>
                  <a:srgbClr val="3F3F3F"/>
                </a:solidFill>
                <a:latin typeface="Times New Roman"/>
                <a:cs typeface="Times New Roman"/>
              </a:rPr>
              <a:t>t	is	an	event	that	is	caus</a:t>
            </a:r>
            <a:r>
              <a:rPr sz="2400" spc="-5" dirty="0">
                <a:solidFill>
                  <a:srgbClr val="3F3F3F"/>
                </a:solidFill>
                <a:latin typeface="Times New Roman"/>
                <a:cs typeface="Times New Roman"/>
              </a:rPr>
              <a:t>e</a:t>
            </a:r>
            <a:r>
              <a:rPr sz="2400" dirty="0">
                <a:solidFill>
                  <a:srgbClr val="3F3F3F"/>
                </a:solidFill>
                <a:latin typeface="Times New Roman"/>
                <a:cs typeface="Times New Roman"/>
              </a:rPr>
              <a:t>d	by	</a:t>
            </a:r>
            <a:r>
              <a:rPr sz="2400" spc="10" dirty="0">
                <a:solidFill>
                  <a:srgbClr val="3F3F3F"/>
                </a:solidFill>
                <a:latin typeface="Times New Roman"/>
                <a:cs typeface="Times New Roman"/>
              </a:rPr>
              <a:t>t</a:t>
            </a:r>
            <a:r>
              <a:rPr sz="2400" dirty="0">
                <a:solidFill>
                  <a:srgbClr val="3F3F3F"/>
                </a:solidFill>
                <a:latin typeface="Times New Roman"/>
                <a:cs typeface="Times New Roman"/>
              </a:rPr>
              <a:t>he	satis</a:t>
            </a:r>
            <a:r>
              <a:rPr sz="2400" spc="-10" dirty="0">
                <a:solidFill>
                  <a:srgbClr val="3F3F3F"/>
                </a:solidFill>
                <a:latin typeface="Times New Roman"/>
                <a:cs typeface="Times New Roman"/>
              </a:rPr>
              <a:t>f</a:t>
            </a:r>
            <a:r>
              <a:rPr sz="2400" dirty="0">
                <a:solidFill>
                  <a:srgbClr val="3F3F3F"/>
                </a:solidFill>
                <a:latin typeface="Times New Roman"/>
                <a:cs typeface="Times New Roman"/>
              </a:rPr>
              <a:t>a</a:t>
            </a:r>
            <a:r>
              <a:rPr sz="2400" spc="-5" dirty="0">
                <a:solidFill>
                  <a:srgbClr val="3F3F3F"/>
                </a:solidFill>
                <a:latin typeface="Times New Roman"/>
                <a:cs typeface="Times New Roman"/>
              </a:rPr>
              <a:t>c</a:t>
            </a:r>
            <a:r>
              <a:rPr sz="2400" spc="10" dirty="0">
                <a:solidFill>
                  <a:srgbClr val="3F3F3F"/>
                </a:solidFill>
                <a:latin typeface="Times New Roman"/>
                <a:cs typeface="Times New Roman"/>
              </a:rPr>
              <a:t>t</a:t>
            </a:r>
            <a:r>
              <a:rPr sz="2400" dirty="0">
                <a:solidFill>
                  <a:srgbClr val="3F3F3F"/>
                </a:solidFill>
                <a:latin typeface="Times New Roman"/>
                <a:cs typeface="Times New Roman"/>
              </a:rPr>
              <a:t>ion	</a:t>
            </a:r>
            <a:r>
              <a:rPr sz="2400" spc="5" dirty="0">
                <a:solidFill>
                  <a:srgbClr val="3F3F3F"/>
                </a:solidFill>
                <a:latin typeface="Times New Roman"/>
                <a:cs typeface="Times New Roman"/>
              </a:rPr>
              <a:t>o</a:t>
            </a:r>
            <a:r>
              <a:rPr sz="2400" dirty="0">
                <a:solidFill>
                  <a:srgbClr val="3F3F3F"/>
                </a:solidFill>
                <a:latin typeface="Times New Roman"/>
                <a:cs typeface="Times New Roman"/>
              </a:rPr>
              <a:t>f	a	boolean  </a:t>
            </a:r>
            <a:r>
              <a:rPr sz="2400" spc="-5" dirty="0">
                <a:solidFill>
                  <a:srgbClr val="3F3F3F"/>
                </a:solidFill>
                <a:latin typeface="Times New Roman"/>
                <a:cs typeface="Times New Roman"/>
              </a:rPr>
              <a:t>expression.</a:t>
            </a:r>
            <a:endParaRPr sz="2400" dirty="0">
              <a:latin typeface="Times New Roman"/>
              <a:cs typeface="Times New Roman"/>
            </a:endParaRPr>
          </a:p>
          <a:p>
            <a:pPr marL="444500" marR="93980" indent="-342900">
              <a:lnSpc>
                <a:spcPct val="150000"/>
              </a:lnSpc>
              <a:spcBef>
                <a:spcPts val="990"/>
              </a:spcBef>
              <a:tabLst>
                <a:tab pos="1096645" algn="l"/>
                <a:tab pos="1969135" algn="l"/>
                <a:tab pos="2399030" algn="l"/>
                <a:tab pos="2712085" algn="l"/>
                <a:tab pos="3754120" algn="l"/>
                <a:tab pos="4591685" algn="l"/>
                <a:tab pos="4973320" algn="l"/>
                <a:tab pos="5608320" algn="l"/>
                <a:tab pos="6158865" algn="l"/>
                <a:tab pos="7640320" algn="l"/>
                <a:tab pos="8021320" algn="l"/>
                <a:tab pos="9573895" algn="l"/>
              </a:tabLst>
            </a:pPr>
            <a:r>
              <a:rPr sz="2850" spc="-179" baseline="11695" dirty="0">
                <a:solidFill>
                  <a:srgbClr val="8FC125"/>
                </a:solidFill>
                <a:latin typeface="UnDotum"/>
                <a:cs typeface="UnDotum"/>
              </a:rPr>
              <a:t> </a:t>
            </a:r>
            <a:r>
              <a:rPr sz="2850" spc="-337" baseline="11695" dirty="0">
                <a:solidFill>
                  <a:srgbClr val="8FC125"/>
                </a:solidFill>
                <a:latin typeface="UnDotum"/>
                <a:cs typeface="UnDotum"/>
              </a:rPr>
              <a:t> </a:t>
            </a:r>
            <a:r>
              <a:rPr sz="2400" dirty="0">
                <a:solidFill>
                  <a:srgbClr val="3F3F3F"/>
                </a:solidFill>
                <a:latin typeface="Times New Roman"/>
                <a:cs typeface="Times New Roman"/>
              </a:rPr>
              <a:t>The	intent	of	a	change	</a:t>
            </a:r>
            <a:r>
              <a:rPr sz="2400" spc="-5" dirty="0">
                <a:solidFill>
                  <a:srgbClr val="3F3F3F"/>
                </a:solidFill>
                <a:latin typeface="Times New Roman"/>
                <a:cs typeface="Times New Roman"/>
              </a:rPr>
              <a:t>e</a:t>
            </a:r>
            <a:r>
              <a:rPr sz="2400" dirty="0">
                <a:solidFill>
                  <a:srgbClr val="3F3F3F"/>
                </a:solidFill>
                <a:latin typeface="Times New Roman"/>
                <a:cs typeface="Times New Roman"/>
              </a:rPr>
              <a:t>vent	</a:t>
            </a:r>
            <a:r>
              <a:rPr sz="2400" spc="10" dirty="0">
                <a:solidFill>
                  <a:srgbClr val="3F3F3F"/>
                </a:solidFill>
                <a:latin typeface="Times New Roman"/>
                <a:cs typeface="Times New Roman"/>
              </a:rPr>
              <a:t>i</a:t>
            </a:r>
            <a:r>
              <a:rPr sz="2400" dirty="0">
                <a:solidFill>
                  <a:srgbClr val="3F3F3F"/>
                </a:solidFill>
                <a:latin typeface="Times New Roman"/>
                <a:cs typeface="Times New Roman"/>
              </a:rPr>
              <a:t>s	that	the	expres</a:t>
            </a:r>
            <a:r>
              <a:rPr sz="2400" spc="-10" dirty="0">
                <a:solidFill>
                  <a:srgbClr val="3F3F3F"/>
                </a:solidFill>
                <a:latin typeface="Times New Roman"/>
                <a:cs typeface="Times New Roman"/>
              </a:rPr>
              <a:t>s</a:t>
            </a:r>
            <a:r>
              <a:rPr sz="2400" dirty="0">
                <a:solidFill>
                  <a:srgbClr val="3F3F3F"/>
                </a:solidFill>
                <a:latin typeface="Times New Roman"/>
                <a:cs typeface="Times New Roman"/>
              </a:rPr>
              <a:t>i</a:t>
            </a:r>
            <a:r>
              <a:rPr sz="2400" spc="5" dirty="0">
                <a:solidFill>
                  <a:srgbClr val="3F3F3F"/>
                </a:solidFill>
                <a:latin typeface="Times New Roman"/>
                <a:cs typeface="Times New Roman"/>
              </a:rPr>
              <a:t>o</a:t>
            </a:r>
            <a:r>
              <a:rPr sz="2400" dirty="0">
                <a:solidFill>
                  <a:srgbClr val="3F3F3F"/>
                </a:solidFill>
                <a:latin typeface="Times New Roman"/>
                <a:cs typeface="Times New Roman"/>
              </a:rPr>
              <a:t>n	is	c</a:t>
            </a:r>
            <a:r>
              <a:rPr sz="2400" spc="-10" dirty="0">
                <a:solidFill>
                  <a:srgbClr val="3F3F3F"/>
                </a:solidFill>
                <a:latin typeface="Times New Roman"/>
                <a:cs typeface="Times New Roman"/>
              </a:rPr>
              <a:t>o</a:t>
            </a:r>
            <a:r>
              <a:rPr sz="2400" dirty="0">
                <a:solidFill>
                  <a:srgbClr val="3F3F3F"/>
                </a:solidFill>
                <a:latin typeface="Times New Roman"/>
                <a:cs typeface="Times New Roman"/>
              </a:rPr>
              <a:t>n</a:t>
            </a:r>
            <a:r>
              <a:rPr sz="2400" spc="10" dirty="0">
                <a:solidFill>
                  <a:srgbClr val="3F3F3F"/>
                </a:solidFill>
                <a:latin typeface="Times New Roman"/>
                <a:cs typeface="Times New Roman"/>
              </a:rPr>
              <a:t>t</a:t>
            </a:r>
            <a:r>
              <a:rPr sz="2400" dirty="0">
                <a:solidFill>
                  <a:srgbClr val="3F3F3F"/>
                </a:solidFill>
                <a:latin typeface="Times New Roman"/>
                <a:cs typeface="Times New Roman"/>
              </a:rPr>
              <a:t>inually	tested  </a:t>
            </a:r>
            <a:r>
              <a:rPr sz="2400" spc="-5" dirty="0">
                <a:solidFill>
                  <a:srgbClr val="3F3F3F"/>
                </a:solidFill>
                <a:latin typeface="Times New Roman"/>
                <a:cs typeface="Times New Roman"/>
              </a:rPr>
              <a:t>whenever </a:t>
            </a:r>
            <a:r>
              <a:rPr sz="2400" dirty="0">
                <a:solidFill>
                  <a:srgbClr val="3F3F3F"/>
                </a:solidFill>
                <a:latin typeface="Times New Roman"/>
                <a:cs typeface="Times New Roman"/>
              </a:rPr>
              <a:t>the expression </a:t>
            </a:r>
            <a:r>
              <a:rPr sz="2400" spc="-5" dirty="0">
                <a:solidFill>
                  <a:srgbClr val="3F3F3F"/>
                </a:solidFill>
                <a:latin typeface="Times New Roman"/>
                <a:cs typeface="Times New Roman"/>
              </a:rPr>
              <a:t>changes from false </a:t>
            </a:r>
            <a:r>
              <a:rPr sz="2400" dirty="0">
                <a:solidFill>
                  <a:srgbClr val="3F3F3F"/>
                </a:solidFill>
                <a:latin typeface="Times New Roman"/>
                <a:cs typeface="Times New Roman"/>
              </a:rPr>
              <a:t>to true, the event</a:t>
            </a:r>
            <a:r>
              <a:rPr sz="2400" spc="5" dirty="0">
                <a:solidFill>
                  <a:srgbClr val="3F3F3F"/>
                </a:solidFill>
                <a:latin typeface="Times New Roman"/>
                <a:cs typeface="Times New Roman"/>
              </a:rPr>
              <a:t> </a:t>
            </a:r>
            <a:r>
              <a:rPr sz="2400" spc="-5" dirty="0">
                <a:solidFill>
                  <a:srgbClr val="3F3F3F"/>
                </a:solidFill>
                <a:latin typeface="Times New Roman"/>
                <a:cs typeface="Times New Roman"/>
              </a:rPr>
              <a:t>happens.</a:t>
            </a:r>
            <a:endParaRPr sz="2400" dirty="0">
              <a:latin typeface="Times New Roman"/>
              <a:cs typeface="Times New Roman"/>
            </a:endParaRPr>
          </a:p>
          <a:p>
            <a:pPr marL="444500" marR="90170" indent="-342900">
              <a:lnSpc>
                <a:spcPct val="150000"/>
              </a:lnSpc>
              <a:spcBef>
                <a:spcPts val="1000"/>
              </a:spcBef>
            </a:pPr>
            <a:r>
              <a:rPr sz="2850" spc="-179" baseline="11695" dirty="0">
                <a:solidFill>
                  <a:srgbClr val="8FC125"/>
                </a:solidFill>
                <a:latin typeface="UnDotum"/>
                <a:cs typeface="UnDotum"/>
              </a:rPr>
              <a:t> </a:t>
            </a:r>
            <a:r>
              <a:rPr sz="2400" dirty="0">
                <a:solidFill>
                  <a:srgbClr val="3F3F3F"/>
                </a:solidFill>
                <a:latin typeface="Times New Roman"/>
                <a:cs typeface="Times New Roman"/>
              </a:rPr>
              <a:t>The </a:t>
            </a:r>
            <a:r>
              <a:rPr sz="2400" spc="-5" dirty="0">
                <a:solidFill>
                  <a:srgbClr val="3F3F3F"/>
                </a:solidFill>
                <a:latin typeface="Times New Roman"/>
                <a:cs typeface="Times New Roman"/>
              </a:rPr>
              <a:t>UML </a:t>
            </a:r>
            <a:r>
              <a:rPr sz="2400" dirty="0">
                <a:solidFill>
                  <a:srgbClr val="3F3F3F"/>
                </a:solidFill>
                <a:latin typeface="Times New Roman"/>
                <a:cs typeface="Times New Roman"/>
              </a:rPr>
              <a:t>notation </a:t>
            </a:r>
            <a:r>
              <a:rPr sz="2400" spc="-5" dirty="0">
                <a:solidFill>
                  <a:srgbClr val="3F3F3F"/>
                </a:solidFill>
                <a:latin typeface="Times New Roman"/>
                <a:cs typeface="Times New Roman"/>
              </a:rPr>
              <a:t>for </a:t>
            </a:r>
            <a:r>
              <a:rPr sz="2400" dirty="0">
                <a:solidFill>
                  <a:srgbClr val="3F3F3F"/>
                </a:solidFill>
                <a:latin typeface="Times New Roman"/>
                <a:cs typeface="Times New Roman"/>
              </a:rPr>
              <a:t>a change event is the keyword </a:t>
            </a:r>
            <a:r>
              <a:rPr sz="2400" spc="-5" dirty="0">
                <a:solidFill>
                  <a:srgbClr val="3F3F3F"/>
                </a:solidFill>
                <a:latin typeface="Times New Roman"/>
                <a:cs typeface="Times New Roman"/>
              </a:rPr>
              <a:t>“when” followed </a:t>
            </a:r>
            <a:r>
              <a:rPr sz="2400" dirty="0">
                <a:solidFill>
                  <a:srgbClr val="3F3F3F"/>
                </a:solidFill>
                <a:latin typeface="Times New Roman"/>
                <a:cs typeface="Times New Roman"/>
              </a:rPr>
              <a:t>by a  </a:t>
            </a:r>
            <a:r>
              <a:rPr sz="2400" spc="-5" dirty="0">
                <a:solidFill>
                  <a:srgbClr val="3F3F3F"/>
                </a:solidFill>
                <a:latin typeface="Times New Roman"/>
                <a:cs typeface="Times New Roman"/>
              </a:rPr>
              <a:t>parenthesized </a:t>
            </a:r>
            <a:r>
              <a:rPr sz="2400" dirty="0">
                <a:solidFill>
                  <a:srgbClr val="3F3F3F"/>
                </a:solidFill>
                <a:latin typeface="Times New Roman"/>
                <a:cs typeface="Times New Roman"/>
              </a:rPr>
              <a:t>boolean</a:t>
            </a:r>
            <a:r>
              <a:rPr sz="2400" spc="5" dirty="0">
                <a:solidFill>
                  <a:srgbClr val="3F3F3F"/>
                </a:solidFill>
                <a:latin typeface="Times New Roman"/>
                <a:cs typeface="Times New Roman"/>
              </a:rPr>
              <a:t> </a:t>
            </a:r>
            <a:r>
              <a:rPr sz="2400" spc="-5" dirty="0">
                <a:solidFill>
                  <a:srgbClr val="3F3F3F"/>
                </a:solidFill>
                <a:latin typeface="Times New Roman"/>
                <a:cs typeface="Times New Roman"/>
              </a:rPr>
              <a:t>expression.</a:t>
            </a:r>
            <a:endParaRPr sz="2400" dirty="0">
              <a:latin typeface="Times New Roman"/>
              <a:cs typeface="Times New Roman"/>
            </a:endParaRPr>
          </a:p>
          <a:p>
            <a:pPr>
              <a:lnSpc>
                <a:spcPct val="100000"/>
              </a:lnSpc>
              <a:spcBef>
                <a:spcPts val="25"/>
              </a:spcBef>
            </a:pPr>
            <a:endParaRPr sz="2100" dirty="0">
              <a:latin typeface="Times New Roman"/>
              <a:cs typeface="Times New Roman"/>
            </a:endParaRPr>
          </a:p>
          <a:p>
            <a:pPr marL="101600">
              <a:lnSpc>
                <a:spcPct val="100000"/>
              </a:lnSpc>
            </a:pPr>
            <a:r>
              <a:rPr sz="2850" spc="-179" baseline="11695" dirty="0" smtClean="0">
                <a:solidFill>
                  <a:srgbClr val="8FC125"/>
                </a:solidFill>
                <a:latin typeface="UnDotum"/>
                <a:cs typeface="UnDotum"/>
              </a:rPr>
              <a:t></a:t>
            </a:r>
            <a:r>
              <a:rPr sz="2850" spc="-165" baseline="11695" dirty="0" smtClean="0">
                <a:solidFill>
                  <a:srgbClr val="8FC125"/>
                </a:solidFill>
                <a:latin typeface="UnDotum"/>
                <a:cs typeface="UnDotum"/>
              </a:rPr>
              <a:t> </a:t>
            </a:r>
            <a:r>
              <a:rPr sz="2400" spc="-5" dirty="0" smtClean="0">
                <a:solidFill>
                  <a:srgbClr val="3F3F3F"/>
                </a:solidFill>
                <a:latin typeface="Times New Roman"/>
                <a:cs typeface="Times New Roman"/>
              </a:rPr>
              <a:t>Examples:</a:t>
            </a:r>
            <a:endParaRPr sz="2400" dirty="0" smtClean="0">
              <a:latin typeface="Times New Roman"/>
              <a:cs typeface="Times New Roman"/>
            </a:endParaRPr>
          </a:p>
          <a:p>
            <a:pPr marL="558800" marR="6182360">
              <a:lnSpc>
                <a:spcPct val="195000"/>
              </a:lnSpc>
              <a:spcBef>
                <a:spcPts val="560"/>
              </a:spcBef>
            </a:pPr>
            <a:r>
              <a:rPr sz="2000" dirty="0" smtClean="0">
                <a:solidFill>
                  <a:srgbClr val="3F3F3F"/>
                </a:solidFill>
                <a:latin typeface="Times New Roman"/>
                <a:cs typeface="Times New Roman"/>
              </a:rPr>
              <a:t>When </a:t>
            </a:r>
            <a:r>
              <a:rPr sz="2000" spc="-5" dirty="0" smtClean="0">
                <a:solidFill>
                  <a:srgbClr val="3F3F3F"/>
                </a:solidFill>
                <a:latin typeface="Times New Roman"/>
                <a:cs typeface="Times New Roman"/>
              </a:rPr>
              <a:t>(</a:t>
            </a:r>
            <a:r>
              <a:rPr sz="2000" spc="-5" dirty="0" err="1" smtClean="0">
                <a:solidFill>
                  <a:srgbClr val="3F3F3F"/>
                </a:solidFill>
                <a:latin typeface="Times New Roman"/>
                <a:cs typeface="Times New Roman"/>
              </a:rPr>
              <a:t>room_temp</a:t>
            </a:r>
            <a:r>
              <a:rPr sz="2000" spc="-5" dirty="0" smtClean="0">
                <a:solidFill>
                  <a:srgbClr val="3F3F3F"/>
                </a:solidFill>
                <a:latin typeface="Times New Roman"/>
                <a:cs typeface="Times New Roman"/>
              </a:rPr>
              <a:t>&lt;</a:t>
            </a:r>
            <a:r>
              <a:rPr sz="2000" spc="-5" dirty="0" err="1" smtClean="0">
                <a:solidFill>
                  <a:srgbClr val="3F3F3F"/>
                </a:solidFill>
                <a:latin typeface="Times New Roman"/>
                <a:cs typeface="Times New Roman"/>
              </a:rPr>
              <a:t>heating_set_pt</a:t>
            </a:r>
            <a:r>
              <a:rPr sz="2000" spc="-5" dirty="0" smtClean="0">
                <a:solidFill>
                  <a:srgbClr val="3F3F3F"/>
                </a:solidFill>
                <a:latin typeface="Times New Roman"/>
                <a:cs typeface="Times New Roman"/>
              </a:rPr>
              <a:t>)  </a:t>
            </a:r>
            <a:r>
              <a:rPr sz="2000" dirty="0" smtClean="0">
                <a:solidFill>
                  <a:srgbClr val="3F3F3F"/>
                </a:solidFill>
                <a:latin typeface="Times New Roman"/>
                <a:cs typeface="Times New Roman"/>
              </a:rPr>
              <a:t>When (</a:t>
            </a:r>
            <a:r>
              <a:rPr sz="2000" dirty="0" err="1" smtClean="0">
                <a:solidFill>
                  <a:srgbClr val="3F3F3F"/>
                </a:solidFill>
                <a:latin typeface="Times New Roman"/>
                <a:cs typeface="Times New Roman"/>
              </a:rPr>
              <a:t>bat_power</a:t>
            </a:r>
            <a:r>
              <a:rPr sz="2000" dirty="0" smtClean="0">
                <a:solidFill>
                  <a:srgbClr val="3F3F3F"/>
                </a:solidFill>
                <a:latin typeface="Times New Roman"/>
                <a:cs typeface="Times New Roman"/>
              </a:rPr>
              <a:t> &lt;</a:t>
            </a:r>
            <a:r>
              <a:rPr sz="2000" spc="-20" dirty="0" smtClean="0">
                <a:solidFill>
                  <a:srgbClr val="3F3F3F"/>
                </a:solidFill>
                <a:latin typeface="Times New Roman"/>
                <a:cs typeface="Times New Roman"/>
              </a:rPr>
              <a:t> </a:t>
            </a:r>
            <a:r>
              <a:rPr sz="2000" spc="-5" dirty="0" err="1" smtClean="0">
                <a:solidFill>
                  <a:srgbClr val="3F3F3F"/>
                </a:solidFill>
                <a:latin typeface="Times New Roman"/>
                <a:cs typeface="Times New Roman"/>
              </a:rPr>
              <a:t>lower_limit</a:t>
            </a:r>
            <a:r>
              <a:rPr sz="2000" spc="-5" dirty="0" smtClean="0">
                <a:solidFill>
                  <a:srgbClr val="3F3F3F"/>
                </a:solidFill>
                <a:latin typeface="Times New Roman"/>
                <a:cs typeface="Times New Roman"/>
              </a:rPr>
              <a:t>)</a:t>
            </a:r>
            <a:endParaRPr sz="2000" dirty="0">
              <a:latin typeface="Times New Roman"/>
              <a:cs typeface="Times New Roman"/>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marL="101600">
              <a:lnSpc>
                <a:spcPct val="100000"/>
              </a:lnSpc>
            </a:pPr>
            <a:r>
              <a:rPr lang="en-IN" dirty="0" smtClean="0"/>
              <a:t> </a:t>
            </a:r>
            <a:r>
              <a:rPr lang="en-US" sz="3600" spc="-5" dirty="0" smtClean="0">
                <a:solidFill>
                  <a:srgbClr val="3F3F3F"/>
                </a:solidFill>
                <a:latin typeface="Times New Roman"/>
                <a:cs typeface="Times New Roman"/>
              </a:rPr>
              <a:t>Examples:</a:t>
            </a:r>
            <a:endParaRPr lang="en-US" sz="3600" dirty="0" smtClean="0">
              <a:latin typeface="Times New Roman"/>
              <a:cs typeface="Times New Roman"/>
            </a:endParaRPr>
          </a:p>
          <a:p>
            <a:pPr marL="558800" marR="6182360">
              <a:lnSpc>
                <a:spcPct val="195000"/>
              </a:lnSpc>
              <a:spcBef>
                <a:spcPts val="560"/>
              </a:spcBef>
            </a:pPr>
            <a:r>
              <a:rPr lang="en-US" dirty="0" smtClean="0">
                <a:solidFill>
                  <a:srgbClr val="3F3F3F"/>
                </a:solidFill>
                <a:latin typeface="Times New Roman"/>
                <a:cs typeface="Times New Roman"/>
              </a:rPr>
              <a:t>When </a:t>
            </a:r>
            <a:r>
              <a:rPr lang="en-US" spc="-5" dirty="0" smtClean="0">
                <a:solidFill>
                  <a:srgbClr val="3F3F3F"/>
                </a:solidFill>
                <a:latin typeface="Times New Roman"/>
                <a:cs typeface="Times New Roman"/>
              </a:rPr>
              <a:t>(</a:t>
            </a:r>
            <a:r>
              <a:rPr lang="en-US" spc="-5" dirty="0" err="1" smtClean="0">
                <a:solidFill>
                  <a:srgbClr val="3F3F3F"/>
                </a:solidFill>
                <a:latin typeface="Times New Roman"/>
                <a:cs typeface="Times New Roman"/>
              </a:rPr>
              <a:t>room_temp</a:t>
            </a:r>
            <a:r>
              <a:rPr lang="en-US" spc="-5" dirty="0" smtClean="0">
                <a:solidFill>
                  <a:srgbClr val="3F3F3F"/>
                </a:solidFill>
                <a:latin typeface="Times New Roman"/>
                <a:cs typeface="Times New Roman"/>
              </a:rPr>
              <a:t>&lt;</a:t>
            </a:r>
            <a:r>
              <a:rPr lang="en-US" spc="-5" dirty="0" err="1" smtClean="0">
                <a:solidFill>
                  <a:srgbClr val="3F3F3F"/>
                </a:solidFill>
                <a:latin typeface="Times New Roman"/>
                <a:cs typeface="Times New Roman"/>
              </a:rPr>
              <a:t>heating_set_pt</a:t>
            </a:r>
            <a:r>
              <a:rPr lang="en-US" spc="-5" dirty="0" smtClean="0">
                <a:solidFill>
                  <a:srgbClr val="3F3F3F"/>
                </a:solidFill>
                <a:latin typeface="Times New Roman"/>
                <a:cs typeface="Times New Roman"/>
              </a:rPr>
              <a:t>)  </a:t>
            </a:r>
          </a:p>
          <a:p>
            <a:pPr marL="558800" marR="6182360">
              <a:lnSpc>
                <a:spcPct val="195000"/>
              </a:lnSpc>
              <a:spcBef>
                <a:spcPts val="560"/>
              </a:spcBef>
            </a:pPr>
            <a:endParaRPr lang="en-US" dirty="0" smtClean="0">
              <a:solidFill>
                <a:srgbClr val="3F3F3F"/>
              </a:solidFill>
              <a:latin typeface="Times New Roman"/>
              <a:cs typeface="Times New Roman"/>
            </a:endParaRPr>
          </a:p>
          <a:p>
            <a:pPr marL="558800" marR="6182360">
              <a:lnSpc>
                <a:spcPct val="195000"/>
              </a:lnSpc>
              <a:spcBef>
                <a:spcPts val="560"/>
              </a:spcBef>
            </a:pPr>
            <a:endParaRPr lang="en-US" dirty="0">
              <a:solidFill>
                <a:srgbClr val="3F3F3F"/>
              </a:solidFill>
              <a:latin typeface="Times New Roman"/>
              <a:cs typeface="Times New Roman"/>
            </a:endParaRPr>
          </a:p>
          <a:p>
            <a:pPr marL="558800" marR="6182360">
              <a:lnSpc>
                <a:spcPct val="195000"/>
              </a:lnSpc>
              <a:spcBef>
                <a:spcPts val="560"/>
              </a:spcBef>
            </a:pPr>
            <a:r>
              <a:rPr lang="en-US" dirty="0" smtClean="0">
                <a:solidFill>
                  <a:srgbClr val="3F3F3F"/>
                </a:solidFill>
                <a:latin typeface="Times New Roman"/>
                <a:cs typeface="Times New Roman"/>
              </a:rPr>
              <a:t>When (</a:t>
            </a:r>
            <a:r>
              <a:rPr lang="en-US" dirty="0" err="1" smtClean="0">
                <a:solidFill>
                  <a:srgbClr val="3F3F3F"/>
                </a:solidFill>
                <a:latin typeface="Times New Roman"/>
                <a:cs typeface="Times New Roman"/>
              </a:rPr>
              <a:t>bat_power</a:t>
            </a:r>
            <a:r>
              <a:rPr lang="en-US" dirty="0" smtClean="0">
                <a:solidFill>
                  <a:srgbClr val="3F3F3F"/>
                </a:solidFill>
                <a:latin typeface="Times New Roman"/>
                <a:cs typeface="Times New Roman"/>
              </a:rPr>
              <a:t> &lt;</a:t>
            </a:r>
            <a:r>
              <a:rPr lang="en-US" spc="-20" dirty="0" smtClean="0">
                <a:solidFill>
                  <a:srgbClr val="3F3F3F"/>
                </a:solidFill>
                <a:latin typeface="Times New Roman"/>
                <a:cs typeface="Times New Roman"/>
              </a:rPr>
              <a:t> </a:t>
            </a:r>
            <a:r>
              <a:rPr lang="en-US" spc="-5" dirty="0" err="1" smtClean="0">
                <a:solidFill>
                  <a:srgbClr val="3F3F3F"/>
                </a:solidFill>
                <a:latin typeface="Times New Roman"/>
                <a:cs typeface="Times New Roman"/>
              </a:rPr>
              <a:t>lower_limit</a:t>
            </a:r>
            <a:r>
              <a:rPr lang="en-US" spc="-5" dirty="0" smtClean="0">
                <a:solidFill>
                  <a:srgbClr val="3F3F3F"/>
                </a:solidFill>
                <a:latin typeface="Times New Roman"/>
                <a:cs typeface="Times New Roman"/>
              </a:rPr>
              <a:t>)</a:t>
            </a:r>
          </a:p>
          <a:p>
            <a:pPr marL="558800" marR="6182360">
              <a:lnSpc>
                <a:spcPct val="195000"/>
              </a:lnSpc>
              <a:spcBef>
                <a:spcPts val="560"/>
              </a:spcBef>
            </a:pPr>
            <a:endParaRPr lang="en-IN" dirty="0" smtClean="0">
              <a:solidFill>
                <a:srgbClr val="3F3F3F"/>
              </a:solidFill>
              <a:latin typeface="Times New Roman"/>
              <a:cs typeface="Times New Roman"/>
            </a:endParaRPr>
          </a:p>
          <a:p>
            <a:pPr marL="558800" marR="6182360">
              <a:lnSpc>
                <a:spcPct val="195000"/>
              </a:lnSpc>
              <a:spcBef>
                <a:spcPts val="560"/>
              </a:spcBef>
            </a:pPr>
            <a:r>
              <a:rPr lang="en-IN" dirty="0" smtClean="0">
                <a:solidFill>
                  <a:srgbClr val="3F3F3F"/>
                </a:solidFill>
                <a:latin typeface="Times New Roman"/>
                <a:cs typeface="Times New Roman"/>
              </a:rPr>
              <a:t>When </a:t>
            </a:r>
            <a:r>
              <a:rPr lang="en-IN" spc="-5" dirty="0" smtClean="0">
                <a:solidFill>
                  <a:srgbClr val="3F3F3F"/>
                </a:solidFill>
                <a:latin typeface="Times New Roman"/>
                <a:cs typeface="Times New Roman"/>
              </a:rPr>
              <a:t>(</a:t>
            </a:r>
            <a:r>
              <a:rPr lang="en-IN" spc="-5" dirty="0" err="1" smtClean="0">
                <a:solidFill>
                  <a:srgbClr val="3F3F3F"/>
                </a:solidFill>
                <a:latin typeface="Times New Roman"/>
                <a:cs typeface="Times New Roman"/>
              </a:rPr>
              <a:t>tire_pressure</a:t>
            </a:r>
            <a:r>
              <a:rPr lang="en-IN" spc="-5" dirty="0" smtClean="0">
                <a:solidFill>
                  <a:srgbClr val="3F3F3F"/>
                </a:solidFill>
                <a:latin typeface="Times New Roman"/>
                <a:cs typeface="Times New Roman"/>
              </a:rPr>
              <a:t> </a:t>
            </a:r>
            <a:r>
              <a:rPr lang="en-IN" dirty="0" smtClean="0">
                <a:solidFill>
                  <a:srgbClr val="3F3F3F"/>
                </a:solidFill>
                <a:latin typeface="Times New Roman"/>
                <a:cs typeface="Times New Roman"/>
              </a:rPr>
              <a:t>&lt;</a:t>
            </a:r>
            <a:r>
              <a:rPr lang="en-IN" spc="25" dirty="0" smtClean="0">
                <a:solidFill>
                  <a:srgbClr val="3F3F3F"/>
                </a:solidFill>
                <a:latin typeface="Times New Roman"/>
                <a:cs typeface="Times New Roman"/>
              </a:rPr>
              <a:t> </a:t>
            </a:r>
            <a:r>
              <a:rPr lang="en-IN" spc="-5" dirty="0" err="1" smtClean="0">
                <a:solidFill>
                  <a:srgbClr val="3F3F3F"/>
                </a:solidFill>
                <a:latin typeface="Times New Roman"/>
                <a:cs typeface="Times New Roman"/>
              </a:rPr>
              <a:t>in.pressure</a:t>
            </a:r>
            <a:r>
              <a:rPr lang="en-IN" spc="-5" dirty="0" smtClean="0">
                <a:solidFill>
                  <a:srgbClr val="3F3F3F"/>
                </a:solidFill>
                <a:latin typeface="Times New Roman"/>
                <a:cs typeface="Times New Roman"/>
              </a:rPr>
              <a:t>)</a:t>
            </a:r>
            <a:endParaRPr lang="en-IN" dirty="0" smtClean="0">
              <a:latin typeface="Times New Roman"/>
              <a:cs typeface="Times New Roman"/>
            </a:endParaRPr>
          </a:p>
          <a:p>
            <a:pPr marL="558800" marR="6182360">
              <a:lnSpc>
                <a:spcPct val="195000"/>
              </a:lnSpc>
              <a:spcBef>
                <a:spcPts val="560"/>
              </a:spcBef>
            </a:pPr>
            <a:endParaRPr lang="en-US" spc="-5" dirty="0" smtClean="0">
              <a:solidFill>
                <a:srgbClr val="3F3F3F"/>
              </a:solidFill>
              <a:latin typeface="Times New Roman"/>
              <a:cs typeface="Times New Roman"/>
            </a:endParaRPr>
          </a:p>
          <a:p>
            <a:pPr marL="558800" marR="6182360">
              <a:lnSpc>
                <a:spcPct val="195000"/>
              </a:lnSpc>
              <a:spcBef>
                <a:spcPts val="560"/>
              </a:spcBef>
            </a:pPr>
            <a:endParaRPr lang="en-US" dirty="0" smtClean="0">
              <a:latin typeface="Times New Roman"/>
              <a:cs typeface="Times New Roman"/>
            </a:endParaRPr>
          </a:p>
          <a:p>
            <a:endParaRPr lang="en-IN"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3809998"/>
            <a:ext cx="2343150"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5105400"/>
            <a:ext cx="2133600" cy="137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6" descr="Temperature Policy &amp; Thermostat Use | Harvard Law School"/>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12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4200" y="2133601"/>
            <a:ext cx="2209800" cy="1676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482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arn(inVertic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arn(inVertical)">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1991" y="248920"/>
            <a:ext cx="5951209" cy="566822"/>
          </a:xfrm>
          <a:prstGeom prst="rect">
            <a:avLst/>
          </a:prstGeom>
        </p:spPr>
        <p:txBody>
          <a:bodyPr vert="horz" wrap="square" lIns="0" tIns="12700" rIns="0" bIns="0" rtlCol="0">
            <a:spAutoFit/>
          </a:bodyPr>
          <a:lstStyle/>
          <a:p>
            <a:pPr marL="12700">
              <a:lnSpc>
                <a:spcPct val="100000"/>
              </a:lnSpc>
              <a:spcBef>
                <a:spcPts val="100"/>
              </a:spcBef>
            </a:pPr>
            <a:r>
              <a:rPr lang="en-IN" sz="3600" b="1" dirty="0" smtClean="0">
                <a:latin typeface="Trebuchet MS"/>
                <a:cs typeface="Trebuchet MS"/>
              </a:rPr>
              <a:t>1.3 </a:t>
            </a:r>
            <a:r>
              <a:rPr sz="3600" b="1" dirty="0" smtClean="0">
                <a:latin typeface="Trebuchet MS"/>
                <a:cs typeface="Trebuchet MS"/>
              </a:rPr>
              <a:t>Time</a:t>
            </a:r>
            <a:r>
              <a:rPr sz="3600" b="1" spc="-90" dirty="0" smtClean="0">
                <a:latin typeface="Trebuchet MS"/>
                <a:cs typeface="Trebuchet MS"/>
              </a:rPr>
              <a:t> </a:t>
            </a:r>
            <a:r>
              <a:rPr sz="3600" b="1" spc="-10" dirty="0">
                <a:latin typeface="Trebuchet MS"/>
                <a:cs typeface="Trebuchet MS"/>
              </a:rPr>
              <a:t>Event</a:t>
            </a:r>
            <a:endParaRPr sz="3600" dirty="0">
              <a:latin typeface="Trebuchet MS"/>
              <a:cs typeface="Trebuchet MS"/>
            </a:endParaRPr>
          </a:p>
        </p:txBody>
      </p:sp>
      <p:sp>
        <p:nvSpPr>
          <p:cNvPr id="4" name="object 4"/>
          <p:cNvSpPr txBox="1"/>
          <p:nvPr/>
        </p:nvSpPr>
        <p:spPr>
          <a:xfrm>
            <a:off x="754391" y="6142384"/>
            <a:ext cx="480695" cy="151965"/>
          </a:xfrm>
          <a:prstGeom prst="rect">
            <a:avLst/>
          </a:prstGeom>
        </p:spPr>
        <p:txBody>
          <a:bodyPr vert="horz" wrap="square" lIns="0" tIns="13335" rIns="0" bIns="0" rtlCol="0">
            <a:spAutoFit/>
          </a:bodyPr>
          <a:lstStyle/>
          <a:p>
            <a:pPr marL="12700">
              <a:lnSpc>
                <a:spcPct val="100000"/>
              </a:lnSpc>
              <a:spcBef>
                <a:spcPts val="105"/>
              </a:spcBef>
            </a:pPr>
            <a:r>
              <a:rPr sz="900" dirty="0">
                <a:solidFill>
                  <a:srgbClr val="888888"/>
                </a:solidFill>
                <a:latin typeface="Verdana"/>
                <a:cs typeface="Verdana"/>
              </a:rPr>
              <a:t>UML</a:t>
            </a:r>
            <a:r>
              <a:rPr sz="900" spc="-55" dirty="0">
                <a:solidFill>
                  <a:srgbClr val="888888"/>
                </a:solidFill>
                <a:latin typeface="Verdana"/>
                <a:cs typeface="Verdana"/>
              </a:rPr>
              <a:t> </a:t>
            </a:r>
            <a:fld id="{81D60167-4931-47E6-BA6A-407CBD079E47}" type="slidenum">
              <a:rPr sz="900" dirty="0">
                <a:solidFill>
                  <a:srgbClr val="888888"/>
                </a:solidFill>
                <a:latin typeface="Verdana"/>
                <a:cs typeface="Verdana"/>
              </a:rPr>
              <a:t>12</a:t>
            </a:fld>
            <a:endParaRPr sz="900">
              <a:latin typeface="Verdana"/>
              <a:cs typeface="Verdana"/>
            </a:endParaRPr>
          </a:p>
        </p:txBody>
      </p:sp>
      <p:sp>
        <p:nvSpPr>
          <p:cNvPr id="3" name="object 3"/>
          <p:cNvSpPr txBox="1"/>
          <p:nvPr/>
        </p:nvSpPr>
        <p:spPr>
          <a:xfrm>
            <a:off x="525790" y="961396"/>
            <a:ext cx="9170671" cy="5096267"/>
          </a:xfrm>
          <a:prstGeom prst="rect">
            <a:avLst/>
          </a:prstGeom>
        </p:spPr>
        <p:txBody>
          <a:bodyPr vert="horz" wrap="square" lIns="0" tIns="12700" rIns="0" bIns="0" rtlCol="0">
            <a:spAutoFit/>
          </a:bodyPr>
          <a:lstStyle/>
          <a:p>
            <a:pPr marL="431800" marR="85090" indent="-342900">
              <a:lnSpc>
                <a:spcPct val="150000"/>
              </a:lnSpc>
              <a:spcBef>
                <a:spcPts val="100"/>
              </a:spcBef>
            </a:pPr>
            <a:r>
              <a:rPr sz="2850" spc="-179" baseline="11695" dirty="0">
                <a:solidFill>
                  <a:srgbClr val="8FC125"/>
                </a:solidFill>
                <a:latin typeface="UnDotum"/>
                <a:cs typeface="UnDotum"/>
              </a:rPr>
              <a:t> </a:t>
            </a:r>
            <a:r>
              <a:rPr sz="2400" dirty="0">
                <a:solidFill>
                  <a:srgbClr val="3F3F3F"/>
                </a:solidFill>
                <a:latin typeface="Times New Roman"/>
                <a:cs typeface="Times New Roman"/>
              </a:rPr>
              <a:t>A </a:t>
            </a:r>
            <a:r>
              <a:rPr sz="2400" spc="-5" dirty="0">
                <a:solidFill>
                  <a:srgbClr val="3F3F3F"/>
                </a:solidFill>
                <a:latin typeface="Times New Roman"/>
                <a:cs typeface="Times New Roman"/>
              </a:rPr>
              <a:t>time </a:t>
            </a:r>
            <a:r>
              <a:rPr sz="2400" dirty="0">
                <a:solidFill>
                  <a:srgbClr val="3F3F3F"/>
                </a:solidFill>
                <a:latin typeface="Times New Roman"/>
                <a:cs typeface="Times New Roman"/>
              </a:rPr>
              <a:t>event </a:t>
            </a:r>
            <a:r>
              <a:rPr sz="2400" spc="5" dirty="0">
                <a:solidFill>
                  <a:srgbClr val="3F3F3F"/>
                </a:solidFill>
                <a:latin typeface="Times New Roman"/>
                <a:cs typeface="Times New Roman"/>
              </a:rPr>
              <a:t>is </a:t>
            </a:r>
            <a:r>
              <a:rPr sz="2400" spc="-5" dirty="0">
                <a:solidFill>
                  <a:srgbClr val="3F3F3F"/>
                </a:solidFill>
                <a:latin typeface="Times New Roman"/>
                <a:cs typeface="Times New Roman"/>
              </a:rPr>
              <a:t>an </a:t>
            </a:r>
            <a:r>
              <a:rPr sz="2400" dirty="0">
                <a:solidFill>
                  <a:srgbClr val="3F3F3F"/>
                </a:solidFill>
                <a:latin typeface="Times New Roman"/>
                <a:cs typeface="Times New Roman"/>
              </a:rPr>
              <a:t>event </a:t>
            </a:r>
            <a:r>
              <a:rPr sz="2400" spc="-5" dirty="0">
                <a:solidFill>
                  <a:srgbClr val="3F3F3F"/>
                </a:solidFill>
                <a:latin typeface="Times New Roman"/>
                <a:cs typeface="Times New Roman"/>
              </a:rPr>
              <a:t>caused </a:t>
            </a:r>
            <a:r>
              <a:rPr sz="2400" dirty="0">
                <a:solidFill>
                  <a:srgbClr val="3F3F3F"/>
                </a:solidFill>
                <a:latin typeface="Times New Roman"/>
                <a:cs typeface="Times New Roman"/>
              </a:rPr>
              <a:t>by the occurrence of an absolute </a:t>
            </a:r>
            <a:r>
              <a:rPr sz="2400" spc="-5" dirty="0">
                <a:solidFill>
                  <a:srgbClr val="3F3F3F"/>
                </a:solidFill>
                <a:latin typeface="Times New Roman"/>
                <a:cs typeface="Times New Roman"/>
              </a:rPr>
              <a:t>time  </a:t>
            </a:r>
            <a:r>
              <a:rPr sz="2400" dirty="0">
                <a:solidFill>
                  <a:srgbClr val="3F3F3F"/>
                </a:solidFill>
                <a:latin typeface="Times New Roman"/>
                <a:cs typeface="Times New Roman"/>
              </a:rPr>
              <a:t>or the elapse of a </a:t>
            </a:r>
            <a:r>
              <a:rPr sz="2400" spc="-5" dirty="0">
                <a:solidFill>
                  <a:srgbClr val="3F3F3F"/>
                </a:solidFill>
                <a:latin typeface="Times New Roman"/>
                <a:cs typeface="Times New Roman"/>
              </a:rPr>
              <a:t>time</a:t>
            </a:r>
            <a:r>
              <a:rPr sz="2400" spc="-15" dirty="0">
                <a:solidFill>
                  <a:srgbClr val="3F3F3F"/>
                </a:solidFill>
                <a:latin typeface="Times New Roman"/>
                <a:cs typeface="Times New Roman"/>
              </a:rPr>
              <a:t> </a:t>
            </a:r>
            <a:r>
              <a:rPr sz="2400" dirty="0">
                <a:solidFill>
                  <a:srgbClr val="3F3F3F"/>
                </a:solidFill>
                <a:latin typeface="Times New Roman"/>
                <a:cs typeface="Times New Roman"/>
              </a:rPr>
              <a:t>interval.</a:t>
            </a:r>
            <a:endParaRPr sz="2400" dirty="0">
              <a:latin typeface="Times New Roman"/>
              <a:cs typeface="Times New Roman"/>
            </a:endParaRPr>
          </a:p>
          <a:p>
            <a:pPr marL="431800" marR="81280" indent="-342900">
              <a:lnSpc>
                <a:spcPct val="150000"/>
              </a:lnSpc>
              <a:spcBef>
                <a:spcPts val="1000"/>
              </a:spcBef>
            </a:pPr>
            <a:r>
              <a:rPr sz="2850" spc="-179" baseline="11695" dirty="0">
                <a:solidFill>
                  <a:srgbClr val="8FC125"/>
                </a:solidFill>
                <a:latin typeface="UnDotum"/>
                <a:cs typeface="UnDotum"/>
              </a:rPr>
              <a:t> </a:t>
            </a:r>
            <a:r>
              <a:rPr sz="2400" dirty="0">
                <a:solidFill>
                  <a:srgbClr val="3F3F3F"/>
                </a:solidFill>
                <a:latin typeface="Times New Roman"/>
                <a:cs typeface="Times New Roman"/>
              </a:rPr>
              <a:t>The </a:t>
            </a:r>
            <a:r>
              <a:rPr sz="2400" spc="-5" dirty="0">
                <a:solidFill>
                  <a:srgbClr val="3F3F3F"/>
                </a:solidFill>
                <a:latin typeface="Times New Roman"/>
                <a:cs typeface="Times New Roman"/>
              </a:rPr>
              <a:t>UML </a:t>
            </a:r>
            <a:r>
              <a:rPr sz="2400" dirty="0">
                <a:solidFill>
                  <a:srgbClr val="3F3F3F"/>
                </a:solidFill>
                <a:latin typeface="Times New Roman"/>
                <a:cs typeface="Times New Roman"/>
              </a:rPr>
              <a:t>notation </a:t>
            </a:r>
            <a:r>
              <a:rPr sz="2400" spc="-5" dirty="0">
                <a:solidFill>
                  <a:srgbClr val="3F3F3F"/>
                </a:solidFill>
                <a:latin typeface="Times New Roman"/>
                <a:cs typeface="Times New Roman"/>
              </a:rPr>
              <a:t>for </a:t>
            </a:r>
            <a:r>
              <a:rPr sz="2400" dirty="0">
                <a:solidFill>
                  <a:srgbClr val="3F3F3F"/>
                </a:solidFill>
                <a:latin typeface="Times New Roman"/>
                <a:cs typeface="Times New Roman"/>
              </a:rPr>
              <a:t>an absolute </a:t>
            </a:r>
            <a:r>
              <a:rPr sz="2400" spc="-5" dirty="0">
                <a:solidFill>
                  <a:srgbClr val="3F3F3F"/>
                </a:solidFill>
                <a:latin typeface="Times New Roman"/>
                <a:cs typeface="Times New Roman"/>
              </a:rPr>
              <a:t>time </a:t>
            </a:r>
            <a:r>
              <a:rPr sz="2400" dirty="0">
                <a:solidFill>
                  <a:srgbClr val="3F3F3F"/>
                </a:solidFill>
                <a:latin typeface="Times New Roman"/>
                <a:cs typeface="Times New Roman"/>
              </a:rPr>
              <a:t>is the keyword </a:t>
            </a:r>
            <a:r>
              <a:rPr sz="2400" spc="-5" dirty="0">
                <a:solidFill>
                  <a:srgbClr val="3F3F3F"/>
                </a:solidFill>
                <a:latin typeface="Times New Roman"/>
                <a:cs typeface="Times New Roman"/>
              </a:rPr>
              <a:t>when followed  </a:t>
            </a:r>
            <a:r>
              <a:rPr sz="2400" dirty="0">
                <a:solidFill>
                  <a:srgbClr val="3F3F3F"/>
                </a:solidFill>
                <a:latin typeface="Times New Roman"/>
                <a:cs typeface="Times New Roman"/>
              </a:rPr>
              <a:t>by a parenthesized </a:t>
            </a:r>
            <a:r>
              <a:rPr sz="2400" spc="-5" dirty="0">
                <a:solidFill>
                  <a:srgbClr val="3F3F3F"/>
                </a:solidFill>
                <a:latin typeface="Times New Roman"/>
                <a:cs typeface="Times New Roman"/>
              </a:rPr>
              <a:t>expression </a:t>
            </a:r>
            <a:r>
              <a:rPr sz="2400" dirty="0">
                <a:solidFill>
                  <a:srgbClr val="3F3F3F"/>
                </a:solidFill>
                <a:latin typeface="Times New Roman"/>
                <a:cs typeface="Times New Roman"/>
              </a:rPr>
              <a:t>involving</a:t>
            </a:r>
            <a:r>
              <a:rPr sz="2400" spc="10" dirty="0">
                <a:solidFill>
                  <a:srgbClr val="3F3F3F"/>
                </a:solidFill>
                <a:latin typeface="Times New Roman"/>
                <a:cs typeface="Times New Roman"/>
              </a:rPr>
              <a:t> </a:t>
            </a:r>
            <a:r>
              <a:rPr sz="2400" spc="-5" dirty="0">
                <a:solidFill>
                  <a:srgbClr val="3F3F3F"/>
                </a:solidFill>
                <a:latin typeface="Times New Roman"/>
                <a:cs typeface="Times New Roman"/>
              </a:rPr>
              <a:t>time.</a:t>
            </a:r>
            <a:endParaRPr sz="2400" dirty="0">
              <a:latin typeface="Times New Roman"/>
              <a:cs typeface="Times New Roman"/>
            </a:endParaRPr>
          </a:p>
          <a:p>
            <a:pPr marL="431800" marR="84455" indent="-342900">
              <a:lnSpc>
                <a:spcPct val="150000"/>
              </a:lnSpc>
              <a:spcBef>
                <a:spcPts val="1000"/>
              </a:spcBef>
            </a:pPr>
            <a:r>
              <a:rPr sz="2850" spc="-179" baseline="11695" dirty="0">
                <a:solidFill>
                  <a:srgbClr val="8FC125"/>
                </a:solidFill>
                <a:latin typeface="UnDotum"/>
                <a:cs typeface="UnDotum"/>
              </a:rPr>
              <a:t> </a:t>
            </a:r>
            <a:r>
              <a:rPr sz="2400" dirty="0">
                <a:solidFill>
                  <a:srgbClr val="3F3F3F"/>
                </a:solidFill>
                <a:latin typeface="Times New Roman"/>
                <a:cs typeface="Times New Roman"/>
              </a:rPr>
              <a:t>The notation for a </a:t>
            </a:r>
            <a:r>
              <a:rPr sz="2400" spc="-5" dirty="0">
                <a:solidFill>
                  <a:srgbClr val="3F3F3F"/>
                </a:solidFill>
                <a:latin typeface="Times New Roman"/>
                <a:cs typeface="Times New Roman"/>
              </a:rPr>
              <a:t>time </a:t>
            </a:r>
            <a:r>
              <a:rPr sz="2400" dirty="0">
                <a:solidFill>
                  <a:srgbClr val="3F3F3F"/>
                </a:solidFill>
                <a:latin typeface="Times New Roman"/>
                <a:cs typeface="Times New Roman"/>
              </a:rPr>
              <a:t>interval is the keyword </a:t>
            </a:r>
            <a:r>
              <a:rPr sz="2400" spc="-5" dirty="0">
                <a:solidFill>
                  <a:srgbClr val="3F3F3F"/>
                </a:solidFill>
                <a:latin typeface="Times New Roman"/>
                <a:cs typeface="Times New Roman"/>
              </a:rPr>
              <a:t>after followed </a:t>
            </a:r>
            <a:r>
              <a:rPr sz="2400" dirty="0">
                <a:solidFill>
                  <a:srgbClr val="3F3F3F"/>
                </a:solidFill>
                <a:latin typeface="Times New Roman"/>
                <a:cs typeface="Times New Roman"/>
              </a:rPr>
              <a:t>by a  parenthesized </a:t>
            </a:r>
            <a:r>
              <a:rPr sz="2400" spc="-5" dirty="0">
                <a:solidFill>
                  <a:srgbClr val="3F3F3F"/>
                </a:solidFill>
                <a:latin typeface="Times New Roman"/>
                <a:cs typeface="Times New Roman"/>
              </a:rPr>
              <a:t>expression </a:t>
            </a:r>
            <a:r>
              <a:rPr sz="2400" dirty="0">
                <a:solidFill>
                  <a:srgbClr val="3F3F3F"/>
                </a:solidFill>
                <a:latin typeface="Times New Roman"/>
                <a:cs typeface="Times New Roman"/>
              </a:rPr>
              <a:t>that evaluates </a:t>
            </a:r>
            <a:r>
              <a:rPr sz="2400" spc="5" dirty="0">
                <a:solidFill>
                  <a:srgbClr val="3F3F3F"/>
                </a:solidFill>
                <a:latin typeface="Times New Roman"/>
                <a:cs typeface="Times New Roman"/>
              </a:rPr>
              <a:t>to </a:t>
            </a:r>
            <a:r>
              <a:rPr sz="2400" dirty="0">
                <a:solidFill>
                  <a:srgbClr val="3F3F3F"/>
                </a:solidFill>
                <a:latin typeface="Times New Roman"/>
                <a:cs typeface="Times New Roman"/>
              </a:rPr>
              <a:t>a </a:t>
            </a:r>
            <a:r>
              <a:rPr sz="2400" spc="-5" dirty="0">
                <a:solidFill>
                  <a:srgbClr val="3F3F3F"/>
                </a:solidFill>
                <a:latin typeface="Times New Roman"/>
                <a:cs typeface="Times New Roman"/>
              </a:rPr>
              <a:t>time</a:t>
            </a:r>
            <a:r>
              <a:rPr sz="2400" spc="-35" dirty="0">
                <a:solidFill>
                  <a:srgbClr val="3F3F3F"/>
                </a:solidFill>
                <a:latin typeface="Times New Roman"/>
                <a:cs typeface="Times New Roman"/>
              </a:rPr>
              <a:t> </a:t>
            </a:r>
            <a:r>
              <a:rPr sz="2400" dirty="0">
                <a:solidFill>
                  <a:srgbClr val="3F3F3F"/>
                </a:solidFill>
                <a:latin typeface="Times New Roman"/>
                <a:cs typeface="Times New Roman"/>
              </a:rPr>
              <a:t>duration.</a:t>
            </a:r>
            <a:endParaRPr sz="2400" dirty="0">
              <a:latin typeface="Times New Roman"/>
              <a:cs typeface="Times New Roman"/>
            </a:endParaRPr>
          </a:p>
          <a:p>
            <a:pPr>
              <a:lnSpc>
                <a:spcPct val="100000"/>
              </a:lnSpc>
              <a:spcBef>
                <a:spcPts val="15"/>
              </a:spcBef>
            </a:pPr>
            <a:endParaRPr sz="2100" dirty="0">
              <a:latin typeface="Times New Roman"/>
              <a:cs typeface="Times New Roman"/>
            </a:endParaRPr>
          </a:p>
          <a:p>
            <a:pPr marL="88900">
              <a:lnSpc>
                <a:spcPct val="100000"/>
              </a:lnSpc>
            </a:pPr>
            <a:r>
              <a:rPr sz="2850" spc="-179" baseline="11695" dirty="0">
                <a:solidFill>
                  <a:srgbClr val="8FC125"/>
                </a:solidFill>
                <a:latin typeface="UnDotum"/>
                <a:cs typeface="UnDotum"/>
              </a:rPr>
              <a:t></a:t>
            </a:r>
            <a:r>
              <a:rPr sz="2850" spc="-165" baseline="11695" dirty="0">
                <a:solidFill>
                  <a:srgbClr val="8FC125"/>
                </a:solidFill>
                <a:latin typeface="UnDotum"/>
                <a:cs typeface="UnDotum"/>
              </a:rPr>
              <a:t> </a:t>
            </a:r>
            <a:r>
              <a:rPr sz="2400" spc="-5" dirty="0">
                <a:solidFill>
                  <a:srgbClr val="3F3F3F"/>
                </a:solidFill>
                <a:latin typeface="Times New Roman"/>
                <a:cs typeface="Times New Roman"/>
              </a:rPr>
              <a:t>Examples:</a:t>
            </a:r>
            <a:endParaRPr sz="2400" dirty="0">
              <a:latin typeface="Times New Roman"/>
              <a:cs typeface="Times New Roman"/>
            </a:endParaRPr>
          </a:p>
          <a:p>
            <a:pPr marL="1917700">
              <a:lnSpc>
                <a:spcPct val="100000"/>
              </a:lnSpc>
              <a:spcBef>
                <a:spcPts val="1000"/>
              </a:spcBef>
            </a:pPr>
            <a:r>
              <a:rPr sz="2175" spc="-172" baseline="11494" dirty="0">
                <a:solidFill>
                  <a:srgbClr val="8FC125"/>
                </a:solidFill>
                <a:latin typeface="UnDotum"/>
                <a:cs typeface="UnDotum"/>
              </a:rPr>
              <a:t> </a:t>
            </a:r>
            <a:r>
              <a:rPr sz="1800" spc="-5" dirty="0">
                <a:solidFill>
                  <a:srgbClr val="3F3F3F"/>
                </a:solidFill>
                <a:latin typeface="Times New Roman"/>
                <a:cs typeface="Times New Roman"/>
              </a:rPr>
              <a:t>When </a:t>
            </a:r>
            <a:r>
              <a:rPr sz="1800" dirty="0">
                <a:solidFill>
                  <a:srgbClr val="3F3F3F"/>
                </a:solidFill>
                <a:latin typeface="Times New Roman"/>
                <a:cs typeface="Times New Roman"/>
              </a:rPr>
              <a:t>(date=Jan</a:t>
            </a:r>
            <a:r>
              <a:rPr sz="1800" spc="-175" dirty="0">
                <a:solidFill>
                  <a:srgbClr val="3F3F3F"/>
                </a:solidFill>
                <a:latin typeface="Times New Roman"/>
                <a:cs typeface="Times New Roman"/>
              </a:rPr>
              <a:t> </a:t>
            </a:r>
            <a:r>
              <a:rPr sz="1800" dirty="0">
                <a:solidFill>
                  <a:srgbClr val="3F3F3F"/>
                </a:solidFill>
                <a:latin typeface="Times New Roman"/>
                <a:cs typeface="Times New Roman"/>
              </a:rPr>
              <a:t>1,2000)</a:t>
            </a:r>
            <a:endParaRPr sz="1800" dirty="0">
              <a:latin typeface="Times New Roman"/>
              <a:cs typeface="Times New Roman"/>
            </a:endParaRPr>
          </a:p>
          <a:p>
            <a:pPr marL="1917700">
              <a:lnSpc>
                <a:spcPct val="100000"/>
              </a:lnSpc>
              <a:spcBef>
                <a:spcPts val="1000"/>
              </a:spcBef>
            </a:pPr>
            <a:r>
              <a:rPr sz="2175" spc="-172" baseline="11494" dirty="0">
                <a:solidFill>
                  <a:srgbClr val="8FC125"/>
                </a:solidFill>
                <a:latin typeface="UnDotum"/>
                <a:cs typeface="UnDotum"/>
              </a:rPr>
              <a:t> </a:t>
            </a:r>
            <a:r>
              <a:rPr sz="1800" spc="-5" dirty="0">
                <a:solidFill>
                  <a:srgbClr val="3F3F3F"/>
                </a:solidFill>
                <a:latin typeface="Times New Roman"/>
                <a:cs typeface="Times New Roman"/>
              </a:rPr>
              <a:t>After (10</a:t>
            </a:r>
            <a:r>
              <a:rPr sz="1800" spc="-180" dirty="0">
                <a:solidFill>
                  <a:srgbClr val="3F3F3F"/>
                </a:solidFill>
                <a:latin typeface="Times New Roman"/>
                <a:cs typeface="Times New Roman"/>
              </a:rPr>
              <a:t> </a:t>
            </a:r>
            <a:r>
              <a:rPr sz="1800" spc="-5" dirty="0">
                <a:solidFill>
                  <a:srgbClr val="3F3F3F"/>
                </a:solidFill>
                <a:latin typeface="Times New Roman"/>
                <a:cs typeface="Times New Roman"/>
              </a:rPr>
              <a:t>seconds)</a:t>
            </a:r>
            <a:endParaRPr sz="1800" dirty="0">
              <a:latin typeface="Times New Roman"/>
              <a:cs typeface="Times New Roman"/>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870" y="179070"/>
            <a:ext cx="4837736" cy="566822"/>
          </a:xfrm>
          <a:prstGeom prst="rect">
            <a:avLst/>
          </a:prstGeom>
        </p:spPr>
        <p:txBody>
          <a:bodyPr vert="horz" wrap="square" lIns="0" tIns="12700" rIns="0" bIns="0" rtlCol="0">
            <a:spAutoFit/>
          </a:bodyPr>
          <a:lstStyle/>
          <a:p>
            <a:pPr marL="12700">
              <a:lnSpc>
                <a:spcPct val="100000"/>
              </a:lnSpc>
              <a:spcBef>
                <a:spcPts val="100"/>
              </a:spcBef>
            </a:pPr>
            <a:r>
              <a:rPr lang="en-IN" sz="3600" b="1" spc="-5" dirty="0" smtClean="0">
                <a:latin typeface="Trebuchet MS"/>
                <a:cs typeface="Trebuchet MS"/>
              </a:rPr>
              <a:t>2. </a:t>
            </a:r>
            <a:r>
              <a:rPr sz="3600" b="1" spc="-5" dirty="0" smtClean="0">
                <a:latin typeface="Trebuchet MS"/>
                <a:cs typeface="Trebuchet MS"/>
              </a:rPr>
              <a:t>Stat</a:t>
            </a:r>
            <a:r>
              <a:rPr sz="3600" b="1" spc="-10" dirty="0" smtClean="0">
                <a:latin typeface="Trebuchet MS"/>
                <a:cs typeface="Trebuchet MS"/>
              </a:rPr>
              <a:t>e</a:t>
            </a:r>
            <a:r>
              <a:rPr sz="3600" b="1" dirty="0" smtClean="0">
                <a:latin typeface="Trebuchet MS"/>
                <a:cs typeface="Trebuchet MS"/>
              </a:rPr>
              <a:t>s</a:t>
            </a:r>
            <a:endParaRPr sz="3600" dirty="0">
              <a:latin typeface="Trebuchet MS"/>
              <a:cs typeface="Trebuchet MS"/>
            </a:endParaRPr>
          </a:p>
        </p:txBody>
      </p:sp>
      <p:sp>
        <p:nvSpPr>
          <p:cNvPr id="3" name="object 3"/>
          <p:cNvSpPr txBox="1"/>
          <p:nvPr/>
        </p:nvSpPr>
        <p:spPr>
          <a:xfrm>
            <a:off x="186689" y="1022350"/>
            <a:ext cx="10363835" cy="2977482"/>
          </a:xfrm>
          <a:prstGeom prst="rect">
            <a:avLst/>
          </a:prstGeom>
        </p:spPr>
        <p:txBody>
          <a:bodyPr vert="horz" wrap="square" lIns="0" tIns="12700" rIns="0" bIns="0" rtlCol="0">
            <a:spAutoFit/>
          </a:bodyPr>
          <a:lstStyle/>
          <a:p>
            <a:pPr marL="76200">
              <a:lnSpc>
                <a:spcPct val="100000"/>
              </a:lnSpc>
              <a:spcBef>
                <a:spcPts val="100"/>
              </a:spcBef>
            </a:pPr>
            <a:r>
              <a:rPr sz="2850" spc="-179" baseline="11695" dirty="0">
                <a:solidFill>
                  <a:srgbClr val="8FC125"/>
                </a:solidFill>
                <a:latin typeface="UnDotum"/>
                <a:cs typeface="UnDotum"/>
              </a:rPr>
              <a:t> </a:t>
            </a:r>
            <a:r>
              <a:rPr sz="2400" dirty="0">
                <a:solidFill>
                  <a:srgbClr val="3F3F3F"/>
                </a:solidFill>
                <a:latin typeface="Times New Roman"/>
                <a:cs typeface="Times New Roman"/>
              </a:rPr>
              <a:t>A </a:t>
            </a:r>
            <a:r>
              <a:rPr sz="2400" spc="-5" dirty="0">
                <a:solidFill>
                  <a:srgbClr val="3F3F3F"/>
                </a:solidFill>
                <a:latin typeface="Times New Roman"/>
                <a:cs typeface="Times New Roman"/>
              </a:rPr>
              <a:t>state </a:t>
            </a:r>
            <a:r>
              <a:rPr sz="2400" dirty="0">
                <a:solidFill>
                  <a:srgbClr val="3F3F3F"/>
                </a:solidFill>
                <a:latin typeface="Times New Roman"/>
                <a:cs typeface="Times New Roman"/>
              </a:rPr>
              <a:t>is an abstraction of the values and links of an</a:t>
            </a:r>
            <a:r>
              <a:rPr sz="2400" spc="-45" dirty="0">
                <a:solidFill>
                  <a:srgbClr val="3F3F3F"/>
                </a:solidFill>
                <a:latin typeface="Times New Roman"/>
                <a:cs typeface="Times New Roman"/>
              </a:rPr>
              <a:t> </a:t>
            </a:r>
            <a:r>
              <a:rPr sz="2400" dirty="0">
                <a:solidFill>
                  <a:srgbClr val="3F3F3F"/>
                </a:solidFill>
                <a:latin typeface="Times New Roman"/>
                <a:cs typeface="Times New Roman"/>
              </a:rPr>
              <a:t>object.</a:t>
            </a:r>
            <a:endParaRPr sz="2400">
              <a:latin typeface="Times New Roman"/>
              <a:cs typeface="Times New Roman"/>
            </a:endParaRPr>
          </a:p>
          <a:p>
            <a:pPr marL="419100" marR="68580" indent="-342900">
              <a:lnSpc>
                <a:spcPct val="150000"/>
              </a:lnSpc>
              <a:spcBef>
                <a:spcPts val="1000"/>
              </a:spcBef>
            </a:pPr>
            <a:r>
              <a:rPr sz="2850" spc="-179" baseline="11695" dirty="0">
                <a:solidFill>
                  <a:srgbClr val="8FC125"/>
                </a:solidFill>
                <a:latin typeface="UnDotum"/>
                <a:cs typeface="UnDotum"/>
              </a:rPr>
              <a:t> </a:t>
            </a:r>
            <a:r>
              <a:rPr sz="2400" spc="-5" dirty="0">
                <a:solidFill>
                  <a:srgbClr val="3F3F3F"/>
                </a:solidFill>
                <a:latin typeface="Times New Roman"/>
                <a:cs typeface="Times New Roman"/>
              </a:rPr>
              <a:t>States often </a:t>
            </a:r>
            <a:r>
              <a:rPr sz="2400" dirty="0">
                <a:solidFill>
                  <a:srgbClr val="3F3F3F"/>
                </a:solidFill>
                <a:latin typeface="Times New Roman"/>
                <a:cs typeface="Times New Roman"/>
              </a:rPr>
              <a:t>correspond to verbs </a:t>
            </a:r>
            <a:r>
              <a:rPr sz="2400" spc="-5" dirty="0">
                <a:solidFill>
                  <a:srgbClr val="3F3F3F"/>
                </a:solidFill>
                <a:latin typeface="Times New Roman"/>
                <a:cs typeface="Times New Roman"/>
              </a:rPr>
              <a:t>with </a:t>
            </a:r>
            <a:r>
              <a:rPr sz="2400" dirty="0">
                <a:solidFill>
                  <a:srgbClr val="3F3F3F"/>
                </a:solidFill>
                <a:latin typeface="Times New Roman"/>
                <a:cs typeface="Times New Roman"/>
              </a:rPr>
              <a:t>a </a:t>
            </a:r>
            <a:r>
              <a:rPr sz="2400" spc="-5" dirty="0">
                <a:solidFill>
                  <a:srgbClr val="3F3F3F"/>
                </a:solidFill>
                <a:latin typeface="Times New Roman"/>
                <a:cs typeface="Times New Roman"/>
              </a:rPr>
              <a:t>suffix </a:t>
            </a:r>
            <a:r>
              <a:rPr sz="2400" dirty="0">
                <a:solidFill>
                  <a:srgbClr val="3F3F3F"/>
                </a:solidFill>
                <a:latin typeface="Times New Roman"/>
                <a:cs typeface="Times New Roman"/>
              </a:rPr>
              <a:t>of “ing” </a:t>
            </a:r>
            <a:r>
              <a:rPr sz="2400" spc="-5" dirty="0">
                <a:solidFill>
                  <a:srgbClr val="3F3F3F"/>
                </a:solidFill>
                <a:latin typeface="Times New Roman"/>
                <a:cs typeface="Times New Roman"/>
              </a:rPr>
              <a:t>(Waiting, Dialing) or </a:t>
            </a:r>
            <a:r>
              <a:rPr sz="2400" dirty="0">
                <a:solidFill>
                  <a:srgbClr val="3F3F3F"/>
                </a:solidFill>
                <a:latin typeface="Times New Roman"/>
                <a:cs typeface="Times New Roman"/>
              </a:rPr>
              <a:t>the  duration </a:t>
            </a:r>
            <a:r>
              <a:rPr sz="2400" spc="-5" dirty="0">
                <a:solidFill>
                  <a:srgbClr val="3F3F3F"/>
                </a:solidFill>
                <a:latin typeface="Times New Roman"/>
                <a:cs typeface="Times New Roman"/>
              </a:rPr>
              <a:t>of </a:t>
            </a:r>
            <a:r>
              <a:rPr sz="2400" spc="-10" dirty="0">
                <a:solidFill>
                  <a:srgbClr val="3F3F3F"/>
                </a:solidFill>
                <a:latin typeface="Times New Roman"/>
                <a:cs typeface="Times New Roman"/>
              </a:rPr>
              <a:t>some </a:t>
            </a:r>
            <a:r>
              <a:rPr sz="2400" dirty="0">
                <a:solidFill>
                  <a:srgbClr val="3F3F3F"/>
                </a:solidFill>
                <a:latin typeface="Times New Roman"/>
                <a:cs typeface="Times New Roman"/>
              </a:rPr>
              <a:t>condition </a:t>
            </a:r>
            <a:r>
              <a:rPr sz="2400" spc="-5" dirty="0">
                <a:solidFill>
                  <a:srgbClr val="3F3F3F"/>
                </a:solidFill>
                <a:latin typeface="Times New Roman"/>
                <a:cs typeface="Times New Roman"/>
              </a:rPr>
              <a:t>(Powered,</a:t>
            </a:r>
            <a:r>
              <a:rPr sz="2400" dirty="0">
                <a:solidFill>
                  <a:srgbClr val="3F3F3F"/>
                </a:solidFill>
                <a:latin typeface="Times New Roman"/>
                <a:cs typeface="Times New Roman"/>
              </a:rPr>
              <a:t> </a:t>
            </a:r>
            <a:r>
              <a:rPr sz="2400" spc="-5" dirty="0">
                <a:solidFill>
                  <a:srgbClr val="3F3F3F"/>
                </a:solidFill>
                <a:latin typeface="Times New Roman"/>
                <a:cs typeface="Times New Roman"/>
              </a:rPr>
              <a:t>BelowFreezing).</a:t>
            </a:r>
            <a:endParaRPr sz="2400">
              <a:latin typeface="Times New Roman"/>
              <a:cs typeface="Times New Roman"/>
            </a:endParaRPr>
          </a:p>
          <a:p>
            <a:pPr marL="76200" marR="553085">
              <a:lnSpc>
                <a:spcPct val="184400"/>
              </a:lnSpc>
              <a:spcBef>
                <a:spcPts val="10"/>
              </a:spcBef>
            </a:pPr>
            <a:r>
              <a:rPr sz="2850" spc="-179" baseline="11695" dirty="0">
                <a:solidFill>
                  <a:srgbClr val="8FC125"/>
                </a:solidFill>
                <a:latin typeface="UnDotum"/>
                <a:cs typeface="UnDotum"/>
              </a:rPr>
              <a:t> </a:t>
            </a:r>
            <a:r>
              <a:rPr sz="2400" spc="-5" dirty="0">
                <a:solidFill>
                  <a:srgbClr val="3F3F3F"/>
                </a:solidFill>
                <a:latin typeface="Times New Roman"/>
                <a:cs typeface="Times New Roman"/>
              </a:rPr>
              <a:t>UML </a:t>
            </a:r>
            <a:r>
              <a:rPr sz="2400" dirty="0">
                <a:solidFill>
                  <a:srgbClr val="3F3F3F"/>
                </a:solidFill>
                <a:latin typeface="Times New Roman"/>
                <a:cs typeface="Times New Roman"/>
              </a:rPr>
              <a:t>notation </a:t>
            </a:r>
            <a:r>
              <a:rPr sz="2400" spc="-5" dirty="0">
                <a:solidFill>
                  <a:srgbClr val="3F3F3F"/>
                </a:solidFill>
                <a:latin typeface="Times New Roman"/>
                <a:cs typeface="Times New Roman"/>
              </a:rPr>
              <a:t>for </a:t>
            </a:r>
            <a:r>
              <a:rPr sz="2400" dirty="0">
                <a:solidFill>
                  <a:srgbClr val="3F3F3F"/>
                </a:solidFill>
                <a:latin typeface="Times New Roman"/>
                <a:cs typeface="Times New Roman"/>
              </a:rPr>
              <a:t>a state is a rounded box containing an optional state </a:t>
            </a:r>
            <a:r>
              <a:rPr sz="2400" spc="-5" dirty="0">
                <a:solidFill>
                  <a:srgbClr val="3F3F3F"/>
                </a:solidFill>
                <a:latin typeface="Times New Roman"/>
                <a:cs typeface="Times New Roman"/>
              </a:rPr>
              <a:t>name.  examples:</a:t>
            </a:r>
            <a:endParaRPr sz="2400">
              <a:latin typeface="Times New Roman"/>
              <a:cs typeface="Times New Roman"/>
            </a:endParaRPr>
          </a:p>
        </p:txBody>
      </p:sp>
      <p:sp>
        <p:nvSpPr>
          <p:cNvPr id="4" name="object 4"/>
          <p:cNvSpPr/>
          <p:nvPr/>
        </p:nvSpPr>
        <p:spPr>
          <a:xfrm>
            <a:off x="1170939" y="5411470"/>
            <a:ext cx="1600200" cy="571500"/>
          </a:xfrm>
          <a:custGeom>
            <a:avLst/>
            <a:gdLst/>
            <a:ahLst/>
            <a:cxnLst/>
            <a:rect l="l" t="t" r="r" b="b"/>
            <a:pathLst>
              <a:path w="1600200" h="571500">
                <a:moveTo>
                  <a:pt x="257809" y="0"/>
                </a:moveTo>
                <a:lnTo>
                  <a:pt x="214851" y="4576"/>
                </a:lnTo>
                <a:lnTo>
                  <a:pt x="173031" y="17609"/>
                </a:lnTo>
                <a:lnTo>
                  <a:pt x="133397" y="38052"/>
                </a:lnTo>
                <a:lnTo>
                  <a:pt x="96992" y="64862"/>
                </a:lnTo>
                <a:lnTo>
                  <a:pt x="64862" y="96992"/>
                </a:lnTo>
                <a:lnTo>
                  <a:pt x="38052" y="133397"/>
                </a:lnTo>
                <a:lnTo>
                  <a:pt x="17609" y="173031"/>
                </a:lnTo>
                <a:lnTo>
                  <a:pt x="4576" y="214851"/>
                </a:lnTo>
                <a:lnTo>
                  <a:pt x="0" y="257809"/>
                </a:lnTo>
                <a:lnTo>
                  <a:pt x="0" y="313689"/>
                </a:lnTo>
                <a:lnTo>
                  <a:pt x="4576" y="356648"/>
                </a:lnTo>
                <a:lnTo>
                  <a:pt x="17609" y="398468"/>
                </a:lnTo>
                <a:lnTo>
                  <a:pt x="38052" y="438102"/>
                </a:lnTo>
                <a:lnTo>
                  <a:pt x="64862" y="474507"/>
                </a:lnTo>
                <a:lnTo>
                  <a:pt x="96992" y="506637"/>
                </a:lnTo>
                <a:lnTo>
                  <a:pt x="133397" y="533447"/>
                </a:lnTo>
                <a:lnTo>
                  <a:pt x="173031" y="553890"/>
                </a:lnTo>
                <a:lnTo>
                  <a:pt x="214851" y="566923"/>
                </a:lnTo>
                <a:lnTo>
                  <a:pt x="257809" y="571499"/>
                </a:lnTo>
                <a:lnTo>
                  <a:pt x="1342390" y="571499"/>
                </a:lnTo>
                <a:lnTo>
                  <a:pt x="1385348" y="566923"/>
                </a:lnTo>
                <a:lnTo>
                  <a:pt x="1427168" y="553890"/>
                </a:lnTo>
                <a:lnTo>
                  <a:pt x="1466802" y="533447"/>
                </a:lnTo>
                <a:lnTo>
                  <a:pt x="1503207" y="506637"/>
                </a:lnTo>
                <a:lnTo>
                  <a:pt x="1535337" y="474507"/>
                </a:lnTo>
                <a:lnTo>
                  <a:pt x="1562147" y="438102"/>
                </a:lnTo>
                <a:lnTo>
                  <a:pt x="1582590" y="398468"/>
                </a:lnTo>
                <a:lnTo>
                  <a:pt x="1595623" y="356648"/>
                </a:lnTo>
                <a:lnTo>
                  <a:pt x="1600199" y="313689"/>
                </a:lnTo>
                <a:lnTo>
                  <a:pt x="1600199" y="257809"/>
                </a:lnTo>
                <a:lnTo>
                  <a:pt x="1595623" y="214851"/>
                </a:lnTo>
                <a:lnTo>
                  <a:pt x="1582590" y="173031"/>
                </a:lnTo>
                <a:lnTo>
                  <a:pt x="1562147" y="133397"/>
                </a:lnTo>
                <a:lnTo>
                  <a:pt x="1535337" y="96992"/>
                </a:lnTo>
                <a:lnTo>
                  <a:pt x="1503207" y="64862"/>
                </a:lnTo>
                <a:lnTo>
                  <a:pt x="1466802" y="38052"/>
                </a:lnTo>
                <a:lnTo>
                  <a:pt x="1427168" y="17609"/>
                </a:lnTo>
                <a:lnTo>
                  <a:pt x="1385348" y="4576"/>
                </a:lnTo>
                <a:lnTo>
                  <a:pt x="1342390" y="0"/>
                </a:lnTo>
                <a:lnTo>
                  <a:pt x="257809" y="0"/>
                </a:lnTo>
                <a:close/>
              </a:path>
              <a:path w="1600200" h="571500">
                <a:moveTo>
                  <a:pt x="0" y="0"/>
                </a:moveTo>
                <a:lnTo>
                  <a:pt x="0" y="0"/>
                </a:lnTo>
              </a:path>
              <a:path w="1600200" h="571500">
                <a:moveTo>
                  <a:pt x="1600199" y="571499"/>
                </a:moveTo>
                <a:lnTo>
                  <a:pt x="1600199" y="571499"/>
                </a:lnTo>
              </a:path>
            </a:pathLst>
          </a:custGeom>
          <a:ln w="9344">
            <a:solidFill>
              <a:srgbClr val="000000"/>
            </a:solidFill>
          </a:ln>
        </p:spPr>
        <p:txBody>
          <a:bodyPr wrap="square" lIns="0" tIns="0" rIns="0" bIns="0" rtlCol="0"/>
          <a:lstStyle/>
          <a:p>
            <a:endParaRPr/>
          </a:p>
        </p:txBody>
      </p:sp>
      <p:sp>
        <p:nvSpPr>
          <p:cNvPr id="5" name="object 5"/>
          <p:cNvSpPr txBox="1"/>
          <p:nvPr/>
        </p:nvSpPr>
        <p:spPr>
          <a:xfrm>
            <a:off x="1463039" y="5547366"/>
            <a:ext cx="1017269" cy="289823"/>
          </a:xfrm>
          <a:prstGeom prst="rect">
            <a:avLst/>
          </a:prstGeom>
        </p:spPr>
        <p:txBody>
          <a:bodyPr vert="horz" wrap="square" lIns="0" tIns="12700" rIns="0" bIns="0" rtlCol="0">
            <a:spAutoFit/>
          </a:bodyPr>
          <a:lstStyle/>
          <a:p>
            <a:pPr marL="12700">
              <a:lnSpc>
                <a:spcPct val="100000"/>
              </a:lnSpc>
              <a:spcBef>
                <a:spcPts val="100"/>
              </a:spcBef>
            </a:pPr>
            <a:r>
              <a:rPr sz="1800" b="1" spc="-15" dirty="0">
                <a:latin typeface="Verdana"/>
                <a:cs typeface="Verdana"/>
              </a:rPr>
              <a:t>W</a:t>
            </a:r>
            <a:r>
              <a:rPr sz="1800" b="1" spc="5" dirty="0">
                <a:latin typeface="Verdana"/>
                <a:cs typeface="Verdana"/>
              </a:rPr>
              <a:t>a</a:t>
            </a:r>
            <a:r>
              <a:rPr sz="1800" b="1" spc="-5" dirty="0">
                <a:latin typeface="Verdana"/>
                <a:cs typeface="Verdana"/>
              </a:rPr>
              <a:t>i</a:t>
            </a:r>
            <a:r>
              <a:rPr sz="1800" b="1" spc="-10" dirty="0">
                <a:latin typeface="Verdana"/>
                <a:cs typeface="Verdana"/>
              </a:rPr>
              <a:t>t</a:t>
            </a:r>
            <a:r>
              <a:rPr sz="1800" b="1" spc="-5" dirty="0">
                <a:latin typeface="Verdana"/>
                <a:cs typeface="Verdana"/>
              </a:rPr>
              <a:t>i</a:t>
            </a:r>
            <a:r>
              <a:rPr sz="1800" b="1" spc="5" dirty="0">
                <a:latin typeface="Verdana"/>
                <a:cs typeface="Verdana"/>
              </a:rPr>
              <a:t>n</a:t>
            </a:r>
            <a:r>
              <a:rPr sz="1800" b="1" dirty="0">
                <a:latin typeface="Verdana"/>
                <a:cs typeface="Verdana"/>
              </a:rPr>
              <a:t>g</a:t>
            </a:r>
            <a:endParaRPr sz="1800">
              <a:latin typeface="Verdana"/>
              <a:cs typeface="Verdana"/>
            </a:endParaRPr>
          </a:p>
        </p:txBody>
      </p:sp>
      <p:sp>
        <p:nvSpPr>
          <p:cNvPr id="6" name="object 6"/>
          <p:cNvSpPr/>
          <p:nvPr/>
        </p:nvSpPr>
        <p:spPr>
          <a:xfrm>
            <a:off x="2910839" y="5424170"/>
            <a:ext cx="1600200" cy="558800"/>
          </a:xfrm>
          <a:custGeom>
            <a:avLst/>
            <a:gdLst/>
            <a:ahLst/>
            <a:cxnLst/>
            <a:rect l="l" t="t" r="r" b="b"/>
            <a:pathLst>
              <a:path w="1600200" h="558800">
                <a:moveTo>
                  <a:pt x="252730" y="0"/>
                </a:moveTo>
                <a:lnTo>
                  <a:pt x="210614" y="4485"/>
                </a:lnTo>
                <a:lnTo>
                  <a:pt x="169617" y="17260"/>
                </a:lnTo>
                <a:lnTo>
                  <a:pt x="130762" y="37300"/>
                </a:lnTo>
                <a:lnTo>
                  <a:pt x="95075" y="63580"/>
                </a:lnTo>
                <a:lnTo>
                  <a:pt x="63580" y="95075"/>
                </a:lnTo>
                <a:lnTo>
                  <a:pt x="37300" y="130762"/>
                </a:lnTo>
                <a:lnTo>
                  <a:pt x="17260" y="169617"/>
                </a:lnTo>
                <a:lnTo>
                  <a:pt x="4485" y="210614"/>
                </a:lnTo>
                <a:lnTo>
                  <a:pt x="0" y="252729"/>
                </a:lnTo>
                <a:lnTo>
                  <a:pt x="0" y="307339"/>
                </a:lnTo>
                <a:lnTo>
                  <a:pt x="5650" y="354243"/>
                </a:lnTo>
                <a:lnTo>
                  <a:pt x="21629" y="399672"/>
                </a:lnTo>
                <a:lnTo>
                  <a:pt x="46479" y="442155"/>
                </a:lnTo>
                <a:lnTo>
                  <a:pt x="78740" y="480218"/>
                </a:lnTo>
                <a:lnTo>
                  <a:pt x="116954" y="512387"/>
                </a:lnTo>
                <a:lnTo>
                  <a:pt x="159662" y="537190"/>
                </a:lnTo>
                <a:lnTo>
                  <a:pt x="205407" y="553151"/>
                </a:lnTo>
                <a:lnTo>
                  <a:pt x="252730" y="558799"/>
                </a:lnTo>
                <a:lnTo>
                  <a:pt x="1348739" y="558799"/>
                </a:lnTo>
                <a:lnTo>
                  <a:pt x="1395643" y="553151"/>
                </a:lnTo>
                <a:lnTo>
                  <a:pt x="1441072" y="537190"/>
                </a:lnTo>
                <a:lnTo>
                  <a:pt x="1483555" y="512387"/>
                </a:lnTo>
                <a:lnTo>
                  <a:pt x="1521618" y="480218"/>
                </a:lnTo>
                <a:lnTo>
                  <a:pt x="1553787" y="442155"/>
                </a:lnTo>
                <a:lnTo>
                  <a:pt x="1578590" y="399672"/>
                </a:lnTo>
                <a:lnTo>
                  <a:pt x="1594551" y="354243"/>
                </a:lnTo>
                <a:lnTo>
                  <a:pt x="1600200" y="307339"/>
                </a:lnTo>
                <a:lnTo>
                  <a:pt x="1600200" y="252729"/>
                </a:lnTo>
                <a:lnTo>
                  <a:pt x="1594551" y="205407"/>
                </a:lnTo>
                <a:lnTo>
                  <a:pt x="1578590" y="159662"/>
                </a:lnTo>
                <a:lnTo>
                  <a:pt x="1553787" y="116954"/>
                </a:lnTo>
                <a:lnTo>
                  <a:pt x="1521618" y="78739"/>
                </a:lnTo>
                <a:lnTo>
                  <a:pt x="1483555" y="46479"/>
                </a:lnTo>
                <a:lnTo>
                  <a:pt x="1441072" y="21629"/>
                </a:lnTo>
                <a:lnTo>
                  <a:pt x="1395643" y="5650"/>
                </a:lnTo>
                <a:lnTo>
                  <a:pt x="1348739" y="0"/>
                </a:lnTo>
                <a:lnTo>
                  <a:pt x="252730" y="0"/>
                </a:lnTo>
                <a:close/>
              </a:path>
              <a:path w="1600200" h="558800">
                <a:moveTo>
                  <a:pt x="0" y="0"/>
                </a:moveTo>
                <a:lnTo>
                  <a:pt x="0" y="0"/>
                </a:lnTo>
              </a:path>
              <a:path w="1600200" h="558800">
                <a:moveTo>
                  <a:pt x="1600200" y="558799"/>
                </a:moveTo>
                <a:lnTo>
                  <a:pt x="1600200" y="558799"/>
                </a:lnTo>
              </a:path>
            </a:pathLst>
          </a:custGeom>
          <a:ln w="9344">
            <a:solidFill>
              <a:srgbClr val="000000"/>
            </a:solidFill>
          </a:ln>
        </p:spPr>
        <p:txBody>
          <a:bodyPr wrap="square" lIns="0" tIns="0" rIns="0" bIns="0" rtlCol="0"/>
          <a:lstStyle/>
          <a:p>
            <a:endParaRPr/>
          </a:p>
        </p:txBody>
      </p:sp>
      <p:sp>
        <p:nvSpPr>
          <p:cNvPr id="7" name="object 7"/>
          <p:cNvSpPr txBox="1"/>
          <p:nvPr/>
        </p:nvSpPr>
        <p:spPr>
          <a:xfrm>
            <a:off x="3248660" y="5553716"/>
            <a:ext cx="923925" cy="289823"/>
          </a:xfrm>
          <a:prstGeom prst="rect">
            <a:avLst/>
          </a:prstGeom>
        </p:spPr>
        <p:txBody>
          <a:bodyPr vert="horz" wrap="square" lIns="0" tIns="12700" rIns="0" bIns="0" rtlCol="0">
            <a:spAutoFit/>
          </a:bodyPr>
          <a:lstStyle/>
          <a:p>
            <a:pPr marL="12700">
              <a:lnSpc>
                <a:spcPct val="100000"/>
              </a:lnSpc>
              <a:spcBef>
                <a:spcPts val="100"/>
              </a:spcBef>
            </a:pPr>
            <a:r>
              <a:rPr sz="1800" b="1" dirty="0">
                <a:latin typeface="Verdana"/>
                <a:cs typeface="Verdana"/>
              </a:rPr>
              <a:t>D</a:t>
            </a:r>
            <a:r>
              <a:rPr sz="1800" b="1" spc="-5" dirty="0">
                <a:latin typeface="Verdana"/>
                <a:cs typeface="Verdana"/>
              </a:rPr>
              <a:t>ia</a:t>
            </a:r>
            <a:r>
              <a:rPr sz="1800" b="1" dirty="0">
                <a:latin typeface="Verdana"/>
                <a:cs typeface="Verdana"/>
              </a:rPr>
              <a:t>l</a:t>
            </a:r>
            <a:r>
              <a:rPr sz="1800" b="1" spc="-5" dirty="0">
                <a:latin typeface="Verdana"/>
                <a:cs typeface="Verdana"/>
              </a:rPr>
              <a:t>in</a:t>
            </a:r>
            <a:r>
              <a:rPr sz="1800" b="1" dirty="0">
                <a:latin typeface="Verdana"/>
                <a:cs typeface="Verdana"/>
              </a:rPr>
              <a:t>g</a:t>
            </a:r>
            <a:endParaRPr sz="1800">
              <a:latin typeface="Verdana"/>
              <a:cs typeface="Verdana"/>
            </a:endParaRPr>
          </a:p>
        </p:txBody>
      </p:sp>
      <p:sp>
        <p:nvSpPr>
          <p:cNvPr id="8" name="object 8"/>
          <p:cNvSpPr/>
          <p:nvPr/>
        </p:nvSpPr>
        <p:spPr>
          <a:xfrm>
            <a:off x="4853950" y="5436870"/>
            <a:ext cx="1601471" cy="520700"/>
          </a:xfrm>
          <a:custGeom>
            <a:avLst/>
            <a:gdLst/>
            <a:ahLst/>
            <a:cxnLst/>
            <a:rect l="l" t="t" r="r" b="b"/>
            <a:pathLst>
              <a:path w="1601470" h="520700">
                <a:moveTo>
                  <a:pt x="234950" y="0"/>
                </a:moveTo>
                <a:lnTo>
                  <a:pt x="191308" y="5251"/>
                </a:lnTo>
                <a:lnTo>
                  <a:pt x="148947" y="20101"/>
                </a:lnTo>
                <a:lnTo>
                  <a:pt x="109264" y="43197"/>
                </a:lnTo>
                <a:lnTo>
                  <a:pt x="73660" y="73183"/>
                </a:lnTo>
                <a:lnTo>
                  <a:pt x="43532" y="108706"/>
                </a:lnTo>
                <a:lnTo>
                  <a:pt x="20280" y="148411"/>
                </a:lnTo>
                <a:lnTo>
                  <a:pt x="5303" y="190944"/>
                </a:lnTo>
                <a:lnTo>
                  <a:pt x="0" y="234949"/>
                </a:lnTo>
                <a:lnTo>
                  <a:pt x="0" y="285749"/>
                </a:lnTo>
                <a:lnTo>
                  <a:pt x="5303" y="329755"/>
                </a:lnTo>
                <a:lnTo>
                  <a:pt x="20280" y="372288"/>
                </a:lnTo>
                <a:lnTo>
                  <a:pt x="43532" y="411993"/>
                </a:lnTo>
                <a:lnTo>
                  <a:pt x="73659" y="447516"/>
                </a:lnTo>
                <a:lnTo>
                  <a:pt x="109264" y="477502"/>
                </a:lnTo>
                <a:lnTo>
                  <a:pt x="148947" y="500598"/>
                </a:lnTo>
                <a:lnTo>
                  <a:pt x="191308" y="515448"/>
                </a:lnTo>
                <a:lnTo>
                  <a:pt x="234950" y="520699"/>
                </a:lnTo>
                <a:lnTo>
                  <a:pt x="1365250" y="520699"/>
                </a:lnTo>
                <a:lnTo>
                  <a:pt x="1409310" y="515448"/>
                </a:lnTo>
                <a:lnTo>
                  <a:pt x="1451987" y="500598"/>
                </a:lnTo>
                <a:lnTo>
                  <a:pt x="1491895" y="477502"/>
                </a:lnTo>
                <a:lnTo>
                  <a:pt x="1527651" y="447516"/>
                </a:lnTo>
                <a:lnTo>
                  <a:pt x="1557870" y="411993"/>
                </a:lnTo>
                <a:lnTo>
                  <a:pt x="1581169" y="372288"/>
                </a:lnTo>
                <a:lnTo>
                  <a:pt x="1596164" y="329755"/>
                </a:lnTo>
                <a:lnTo>
                  <a:pt x="1601470" y="285749"/>
                </a:lnTo>
                <a:lnTo>
                  <a:pt x="1601470" y="234949"/>
                </a:lnTo>
                <a:lnTo>
                  <a:pt x="1596164" y="190944"/>
                </a:lnTo>
                <a:lnTo>
                  <a:pt x="1581169" y="148411"/>
                </a:lnTo>
                <a:lnTo>
                  <a:pt x="1557870" y="108706"/>
                </a:lnTo>
                <a:lnTo>
                  <a:pt x="1527651" y="73183"/>
                </a:lnTo>
                <a:lnTo>
                  <a:pt x="1491895" y="43197"/>
                </a:lnTo>
                <a:lnTo>
                  <a:pt x="1451987" y="20101"/>
                </a:lnTo>
                <a:lnTo>
                  <a:pt x="1409310" y="5251"/>
                </a:lnTo>
                <a:lnTo>
                  <a:pt x="1365250" y="0"/>
                </a:lnTo>
                <a:lnTo>
                  <a:pt x="234950" y="0"/>
                </a:lnTo>
                <a:close/>
              </a:path>
              <a:path w="1601470" h="520700">
                <a:moveTo>
                  <a:pt x="0" y="0"/>
                </a:moveTo>
                <a:lnTo>
                  <a:pt x="0" y="0"/>
                </a:lnTo>
              </a:path>
              <a:path w="1601470" h="520700">
                <a:moveTo>
                  <a:pt x="1601470" y="520699"/>
                </a:moveTo>
                <a:lnTo>
                  <a:pt x="1601470" y="520699"/>
                </a:lnTo>
              </a:path>
            </a:pathLst>
          </a:custGeom>
          <a:ln w="9344">
            <a:solidFill>
              <a:srgbClr val="000000"/>
            </a:solidFill>
          </a:ln>
        </p:spPr>
        <p:txBody>
          <a:bodyPr wrap="square" lIns="0" tIns="0" rIns="0" bIns="0" rtlCol="0"/>
          <a:lstStyle/>
          <a:p>
            <a:endParaRPr/>
          </a:p>
        </p:txBody>
      </p:sp>
      <p:sp>
        <p:nvSpPr>
          <p:cNvPr id="9" name="object 9"/>
          <p:cNvSpPr txBox="1"/>
          <p:nvPr/>
        </p:nvSpPr>
        <p:spPr>
          <a:xfrm>
            <a:off x="5077460" y="5547366"/>
            <a:ext cx="1152525" cy="289823"/>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Verdana"/>
                <a:cs typeface="Verdana"/>
              </a:rPr>
              <a:t>Powered</a:t>
            </a:r>
            <a:endParaRPr sz="1800">
              <a:latin typeface="Verdana"/>
              <a:cs typeface="Verdana"/>
            </a:endParaRPr>
          </a:p>
        </p:txBody>
      </p:sp>
      <p:grpSp>
        <p:nvGrpSpPr>
          <p:cNvPr id="10" name="object 10"/>
          <p:cNvGrpSpPr/>
          <p:nvPr/>
        </p:nvGrpSpPr>
        <p:grpSpPr>
          <a:xfrm>
            <a:off x="6728869" y="5419513"/>
            <a:ext cx="2601595" cy="479425"/>
            <a:chOff x="6728867" y="5419497"/>
            <a:chExt cx="2601595" cy="479425"/>
          </a:xfrm>
        </p:grpSpPr>
        <p:sp>
          <p:nvSpPr>
            <p:cNvPr id="11" name="object 11"/>
            <p:cNvSpPr/>
            <p:nvPr/>
          </p:nvSpPr>
          <p:spPr>
            <a:xfrm>
              <a:off x="6733539" y="5424169"/>
              <a:ext cx="2592070" cy="469900"/>
            </a:xfrm>
            <a:custGeom>
              <a:avLst/>
              <a:gdLst/>
              <a:ahLst/>
              <a:cxnLst/>
              <a:rect l="l" t="t" r="r" b="b"/>
              <a:pathLst>
                <a:path w="2592070" h="469900">
                  <a:moveTo>
                    <a:pt x="2379979" y="0"/>
                  </a:moveTo>
                  <a:lnTo>
                    <a:pt x="212089" y="0"/>
                  </a:lnTo>
                  <a:lnTo>
                    <a:pt x="167151" y="6150"/>
                  </a:lnTo>
                  <a:lnTo>
                    <a:pt x="123945" y="23385"/>
                  </a:lnTo>
                  <a:lnTo>
                    <a:pt x="84360" y="49885"/>
                  </a:lnTo>
                  <a:lnTo>
                    <a:pt x="50285" y="83827"/>
                  </a:lnTo>
                  <a:lnTo>
                    <a:pt x="23607" y="123389"/>
                  </a:lnTo>
                  <a:lnTo>
                    <a:pt x="6216" y="166751"/>
                  </a:lnTo>
                  <a:lnTo>
                    <a:pt x="0" y="212089"/>
                  </a:lnTo>
                  <a:lnTo>
                    <a:pt x="0" y="257809"/>
                  </a:lnTo>
                  <a:lnTo>
                    <a:pt x="6216" y="303148"/>
                  </a:lnTo>
                  <a:lnTo>
                    <a:pt x="23607" y="346510"/>
                  </a:lnTo>
                  <a:lnTo>
                    <a:pt x="50285" y="386072"/>
                  </a:lnTo>
                  <a:lnTo>
                    <a:pt x="84360" y="420014"/>
                  </a:lnTo>
                  <a:lnTo>
                    <a:pt x="123945" y="446514"/>
                  </a:lnTo>
                  <a:lnTo>
                    <a:pt x="167151" y="463749"/>
                  </a:lnTo>
                  <a:lnTo>
                    <a:pt x="212089" y="469899"/>
                  </a:lnTo>
                  <a:lnTo>
                    <a:pt x="2379979" y="469899"/>
                  </a:lnTo>
                  <a:lnTo>
                    <a:pt x="2424918" y="463749"/>
                  </a:lnTo>
                  <a:lnTo>
                    <a:pt x="2468124" y="446514"/>
                  </a:lnTo>
                  <a:lnTo>
                    <a:pt x="2507709" y="420014"/>
                  </a:lnTo>
                  <a:lnTo>
                    <a:pt x="2541784" y="386072"/>
                  </a:lnTo>
                  <a:lnTo>
                    <a:pt x="2568462" y="346510"/>
                  </a:lnTo>
                  <a:lnTo>
                    <a:pt x="2585853" y="303148"/>
                  </a:lnTo>
                  <a:lnTo>
                    <a:pt x="2592069" y="257809"/>
                  </a:lnTo>
                  <a:lnTo>
                    <a:pt x="2592069" y="212089"/>
                  </a:lnTo>
                  <a:lnTo>
                    <a:pt x="2585853" y="166751"/>
                  </a:lnTo>
                  <a:lnTo>
                    <a:pt x="2568462" y="123389"/>
                  </a:lnTo>
                  <a:lnTo>
                    <a:pt x="2541784" y="83827"/>
                  </a:lnTo>
                  <a:lnTo>
                    <a:pt x="2507709" y="49885"/>
                  </a:lnTo>
                  <a:lnTo>
                    <a:pt x="2468124" y="23385"/>
                  </a:lnTo>
                  <a:lnTo>
                    <a:pt x="2424918" y="6150"/>
                  </a:lnTo>
                  <a:lnTo>
                    <a:pt x="2379979" y="0"/>
                  </a:lnTo>
                  <a:close/>
                </a:path>
              </a:pathLst>
            </a:custGeom>
            <a:solidFill>
              <a:srgbClr val="FFFFFF"/>
            </a:solidFill>
          </p:spPr>
          <p:txBody>
            <a:bodyPr wrap="square" lIns="0" tIns="0" rIns="0" bIns="0" rtlCol="0"/>
            <a:lstStyle/>
            <a:p>
              <a:endParaRPr/>
            </a:p>
          </p:txBody>
        </p:sp>
        <p:sp>
          <p:nvSpPr>
            <p:cNvPr id="12" name="object 12"/>
            <p:cNvSpPr/>
            <p:nvPr/>
          </p:nvSpPr>
          <p:spPr>
            <a:xfrm>
              <a:off x="6733539" y="5424169"/>
              <a:ext cx="2592070" cy="469900"/>
            </a:xfrm>
            <a:custGeom>
              <a:avLst/>
              <a:gdLst/>
              <a:ahLst/>
              <a:cxnLst/>
              <a:rect l="l" t="t" r="r" b="b"/>
              <a:pathLst>
                <a:path w="2592070" h="469900">
                  <a:moveTo>
                    <a:pt x="212089" y="0"/>
                  </a:moveTo>
                  <a:lnTo>
                    <a:pt x="167151" y="6150"/>
                  </a:lnTo>
                  <a:lnTo>
                    <a:pt x="123945" y="23385"/>
                  </a:lnTo>
                  <a:lnTo>
                    <a:pt x="84360" y="49885"/>
                  </a:lnTo>
                  <a:lnTo>
                    <a:pt x="50285" y="83827"/>
                  </a:lnTo>
                  <a:lnTo>
                    <a:pt x="23607" y="123389"/>
                  </a:lnTo>
                  <a:lnTo>
                    <a:pt x="6216" y="166751"/>
                  </a:lnTo>
                  <a:lnTo>
                    <a:pt x="0" y="212089"/>
                  </a:lnTo>
                  <a:lnTo>
                    <a:pt x="0" y="257809"/>
                  </a:lnTo>
                  <a:lnTo>
                    <a:pt x="6216" y="303148"/>
                  </a:lnTo>
                  <a:lnTo>
                    <a:pt x="23607" y="346510"/>
                  </a:lnTo>
                  <a:lnTo>
                    <a:pt x="50285" y="386072"/>
                  </a:lnTo>
                  <a:lnTo>
                    <a:pt x="84360" y="420014"/>
                  </a:lnTo>
                  <a:lnTo>
                    <a:pt x="123945" y="446514"/>
                  </a:lnTo>
                  <a:lnTo>
                    <a:pt x="167151" y="463749"/>
                  </a:lnTo>
                  <a:lnTo>
                    <a:pt x="212089" y="469899"/>
                  </a:lnTo>
                  <a:lnTo>
                    <a:pt x="2379979" y="469899"/>
                  </a:lnTo>
                  <a:lnTo>
                    <a:pt x="2424918" y="463749"/>
                  </a:lnTo>
                  <a:lnTo>
                    <a:pt x="2468124" y="446514"/>
                  </a:lnTo>
                  <a:lnTo>
                    <a:pt x="2507709" y="420014"/>
                  </a:lnTo>
                  <a:lnTo>
                    <a:pt x="2541784" y="386072"/>
                  </a:lnTo>
                  <a:lnTo>
                    <a:pt x="2568462" y="346510"/>
                  </a:lnTo>
                  <a:lnTo>
                    <a:pt x="2585853" y="303148"/>
                  </a:lnTo>
                  <a:lnTo>
                    <a:pt x="2592069" y="257809"/>
                  </a:lnTo>
                  <a:lnTo>
                    <a:pt x="2592069" y="212089"/>
                  </a:lnTo>
                  <a:lnTo>
                    <a:pt x="2585853" y="166751"/>
                  </a:lnTo>
                  <a:lnTo>
                    <a:pt x="2568462" y="123389"/>
                  </a:lnTo>
                  <a:lnTo>
                    <a:pt x="2541784" y="83827"/>
                  </a:lnTo>
                  <a:lnTo>
                    <a:pt x="2507709" y="49885"/>
                  </a:lnTo>
                  <a:lnTo>
                    <a:pt x="2468124" y="23385"/>
                  </a:lnTo>
                  <a:lnTo>
                    <a:pt x="2424918" y="6150"/>
                  </a:lnTo>
                  <a:lnTo>
                    <a:pt x="2379979" y="0"/>
                  </a:lnTo>
                  <a:lnTo>
                    <a:pt x="212089" y="0"/>
                  </a:lnTo>
                  <a:close/>
                </a:path>
                <a:path w="2592070" h="469900">
                  <a:moveTo>
                    <a:pt x="0" y="0"/>
                  </a:moveTo>
                  <a:lnTo>
                    <a:pt x="0" y="0"/>
                  </a:lnTo>
                </a:path>
                <a:path w="2592070" h="469900">
                  <a:moveTo>
                    <a:pt x="2592069" y="469899"/>
                  </a:moveTo>
                  <a:lnTo>
                    <a:pt x="2592069" y="469899"/>
                  </a:lnTo>
                </a:path>
              </a:pathLst>
            </a:custGeom>
            <a:ln w="9344">
              <a:solidFill>
                <a:srgbClr val="000000"/>
              </a:solidFill>
            </a:ln>
          </p:spPr>
          <p:txBody>
            <a:bodyPr wrap="square" lIns="0" tIns="0" rIns="0" bIns="0" rtlCol="0"/>
            <a:lstStyle/>
            <a:p>
              <a:endParaRPr/>
            </a:p>
          </p:txBody>
        </p:sp>
      </p:grpSp>
      <p:sp>
        <p:nvSpPr>
          <p:cNvPr id="13" name="object 13"/>
          <p:cNvSpPr txBox="1"/>
          <p:nvPr/>
        </p:nvSpPr>
        <p:spPr>
          <a:xfrm>
            <a:off x="7071360" y="5509266"/>
            <a:ext cx="1914525" cy="289823"/>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Verdana"/>
                <a:cs typeface="Verdana"/>
              </a:rPr>
              <a:t>BelowFreezing</a:t>
            </a:r>
            <a:endParaRPr sz="1800">
              <a:latin typeface="Verdana"/>
              <a:cs typeface="Verdana"/>
            </a:endParaRPr>
          </a:p>
        </p:txBody>
      </p:sp>
      <p:sp>
        <p:nvSpPr>
          <p:cNvPr id="14" name="object 14"/>
          <p:cNvSpPr txBox="1"/>
          <p:nvPr/>
        </p:nvSpPr>
        <p:spPr>
          <a:xfrm>
            <a:off x="754391" y="6142384"/>
            <a:ext cx="480695" cy="151965"/>
          </a:xfrm>
          <a:prstGeom prst="rect">
            <a:avLst/>
          </a:prstGeom>
        </p:spPr>
        <p:txBody>
          <a:bodyPr vert="horz" wrap="square" lIns="0" tIns="13335" rIns="0" bIns="0" rtlCol="0">
            <a:spAutoFit/>
          </a:bodyPr>
          <a:lstStyle/>
          <a:p>
            <a:pPr marL="12700">
              <a:lnSpc>
                <a:spcPct val="100000"/>
              </a:lnSpc>
              <a:spcBef>
                <a:spcPts val="105"/>
              </a:spcBef>
            </a:pPr>
            <a:r>
              <a:rPr sz="900" dirty="0">
                <a:solidFill>
                  <a:srgbClr val="888888"/>
                </a:solidFill>
                <a:latin typeface="Verdana"/>
                <a:cs typeface="Verdana"/>
              </a:rPr>
              <a:t>UML</a:t>
            </a:r>
            <a:r>
              <a:rPr sz="900" spc="-55" dirty="0">
                <a:solidFill>
                  <a:srgbClr val="888888"/>
                </a:solidFill>
                <a:latin typeface="Verdana"/>
                <a:cs typeface="Verdana"/>
              </a:rPr>
              <a:t> </a:t>
            </a:r>
            <a:fld id="{81D60167-4931-47E6-BA6A-407CBD079E47}" type="slidenum">
              <a:rPr sz="900" dirty="0">
                <a:solidFill>
                  <a:srgbClr val="888888"/>
                </a:solidFill>
                <a:latin typeface="Verdana"/>
                <a:cs typeface="Verdana"/>
              </a:rPr>
              <a:t>13</a:t>
            </a:fld>
            <a:endParaRPr sz="900">
              <a:latin typeface="Verdana"/>
              <a:cs typeface="Verdan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42910" y="1031240"/>
            <a:ext cx="10080625" cy="4932119"/>
          </a:xfrm>
          <a:prstGeom prst="rect">
            <a:avLst/>
          </a:prstGeom>
        </p:spPr>
        <p:txBody>
          <a:bodyPr vert="horz" wrap="square" lIns="0" tIns="12700" rIns="0" bIns="0" rtlCol="0">
            <a:spAutoFit/>
          </a:bodyPr>
          <a:lstStyle/>
          <a:p>
            <a:pPr marL="101600">
              <a:lnSpc>
                <a:spcPct val="100000"/>
              </a:lnSpc>
              <a:spcBef>
                <a:spcPts val="100"/>
              </a:spcBef>
            </a:pPr>
            <a:r>
              <a:rPr sz="2850" spc="-179" baseline="11695" dirty="0">
                <a:solidFill>
                  <a:srgbClr val="8FC125"/>
                </a:solidFill>
                <a:latin typeface="UnDotum"/>
                <a:cs typeface="UnDotum"/>
              </a:rPr>
              <a:t> </a:t>
            </a:r>
            <a:r>
              <a:rPr sz="2400" spc="-5" dirty="0">
                <a:solidFill>
                  <a:srgbClr val="3F3F3F"/>
                </a:solidFill>
                <a:latin typeface="Times New Roman"/>
                <a:cs typeface="Times New Roman"/>
              </a:rPr>
              <a:t>Each </a:t>
            </a:r>
            <a:r>
              <a:rPr sz="2400" dirty="0">
                <a:solidFill>
                  <a:srgbClr val="3F3F3F"/>
                </a:solidFill>
                <a:latin typeface="Times New Roman"/>
                <a:cs typeface="Times New Roman"/>
              </a:rPr>
              <a:t>object can only be </a:t>
            </a:r>
            <a:r>
              <a:rPr sz="2400" spc="5" dirty="0">
                <a:solidFill>
                  <a:srgbClr val="3F3F3F"/>
                </a:solidFill>
                <a:latin typeface="Times New Roman"/>
                <a:cs typeface="Times New Roman"/>
              </a:rPr>
              <a:t>in </a:t>
            </a:r>
            <a:r>
              <a:rPr sz="2400" spc="-5" dirty="0">
                <a:solidFill>
                  <a:srgbClr val="3F3F3F"/>
                </a:solidFill>
                <a:latin typeface="Times New Roman"/>
                <a:cs typeface="Times New Roman"/>
              </a:rPr>
              <a:t>one </a:t>
            </a:r>
            <a:r>
              <a:rPr sz="2400" dirty="0">
                <a:solidFill>
                  <a:srgbClr val="3F3F3F"/>
                </a:solidFill>
                <a:latin typeface="Times New Roman"/>
                <a:cs typeface="Times New Roman"/>
              </a:rPr>
              <a:t>state at a</a:t>
            </a:r>
            <a:r>
              <a:rPr sz="2400" spc="15" dirty="0">
                <a:solidFill>
                  <a:srgbClr val="3F3F3F"/>
                </a:solidFill>
                <a:latin typeface="Times New Roman"/>
                <a:cs typeface="Times New Roman"/>
              </a:rPr>
              <a:t> </a:t>
            </a:r>
            <a:r>
              <a:rPr sz="2400" spc="-5" dirty="0">
                <a:solidFill>
                  <a:srgbClr val="3F3F3F"/>
                </a:solidFill>
                <a:latin typeface="Times New Roman"/>
                <a:cs typeface="Times New Roman"/>
              </a:rPr>
              <a:t>time.</a:t>
            </a:r>
            <a:endParaRPr sz="2400" dirty="0">
              <a:latin typeface="Times New Roman"/>
              <a:cs typeface="Times New Roman"/>
            </a:endParaRPr>
          </a:p>
          <a:p>
            <a:pPr>
              <a:lnSpc>
                <a:spcPct val="100000"/>
              </a:lnSpc>
              <a:spcBef>
                <a:spcPts val="25"/>
              </a:spcBef>
            </a:pPr>
            <a:endParaRPr sz="2100" dirty="0">
              <a:latin typeface="Times New Roman"/>
              <a:cs typeface="Times New Roman"/>
            </a:endParaRPr>
          </a:p>
          <a:p>
            <a:pPr marL="101600">
              <a:lnSpc>
                <a:spcPct val="100000"/>
              </a:lnSpc>
            </a:pPr>
            <a:r>
              <a:rPr sz="2850" spc="-179" baseline="11695" dirty="0">
                <a:solidFill>
                  <a:srgbClr val="8FC125"/>
                </a:solidFill>
                <a:latin typeface="UnDotum"/>
                <a:cs typeface="UnDotum"/>
              </a:rPr>
              <a:t> </a:t>
            </a:r>
            <a:r>
              <a:rPr sz="2400" spc="-5" dirty="0">
                <a:solidFill>
                  <a:srgbClr val="3F3F3F"/>
                </a:solidFill>
                <a:latin typeface="Times New Roman"/>
                <a:cs typeface="Times New Roman"/>
              </a:rPr>
              <a:t>Objects </a:t>
            </a:r>
            <a:r>
              <a:rPr sz="2400" spc="-10" dirty="0">
                <a:solidFill>
                  <a:srgbClr val="3F3F3F"/>
                </a:solidFill>
                <a:latin typeface="Times New Roman"/>
                <a:cs typeface="Times New Roman"/>
              </a:rPr>
              <a:t>may </a:t>
            </a:r>
            <a:r>
              <a:rPr sz="2400" spc="-5" dirty="0">
                <a:solidFill>
                  <a:srgbClr val="3F3F3F"/>
                </a:solidFill>
                <a:latin typeface="Times New Roman"/>
                <a:cs typeface="Times New Roman"/>
              </a:rPr>
              <a:t>parade </a:t>
            </a:r>
            <a:r>
              <a:rPr sz="2400" dirty="0">
                <a:solidFill>
                  <a:srgbClr val="3F3F3F"/>
                </a:solidFill>
                <a:latin typeface="Times New Roman"/>
                <a:cs typeface="Times New Roman"/>
              </a:rPr>
              <a:t>through one or </a:t>
            </a:r>
            <a:r>
              <a:rPr sz="2400" spc="-5" dirty="0">
                <a:solidFill>
                  <a:srgbClr val="3F3F3F"/>
                </a:solidFill>
                <a:latin typeface="Times New Roman"/>
                <a:cs typeface="Times New Roman"/>
              </a:rPr>
              <a:t>more </a:t>
            </a:r>
            <a:r>
              <a:rPr sz="2400" dirty="0">
                <a:solidFill>
                  <a:srgbClr val="3F3F3F"/>
                </a:solidFill>
                <a:latin typeface="Times New Roman"/>
                <a:cs typeface="Times New Roman"/>
              </a:rPr>
              <a:t>states during their</a:t>
            </a:r>
            <a:r>
              <a:rPr sz="2400" spc="40" dirty="0">
                <a:solidFill>
                  <a:srgbClr val="3F3F3F"/>
                </a:solidFill>
                <a:latin typeface="Times New Roman"/>
                <a:cs typeface="Times New Roman"/>
              </a:rPr>
              <a:t> </a:t>
            </a:r>
            <a:r>
              <a:rPr sz="2400" spc="-5" dirty="0">
                <a:solidFill>
                  <a:srgbClr val="3F3F3F"/>
                </a:solidFill>
                <a:latin typeface="Times New Roman"/>
                <a:cs typeface="Times New Roman"/>
              </a:rPr>
              <a:t>lifetime.</a:t>
            </a:r>
            <a:endParaRPr sz="2400" dirty="0">
              <a:latin typeface="Times New Roman"/>
              <a:cs typeface="Times New Roman"/>
            </a:endParaRPr>
          </a:p>
          <a:p>
            <a:pPr marL="444500" marR="81280" indent="-342900">
              <a:lnSpc>
                <a:spcPct val="150000"/>
              </a:lnSpc>
              <a:spcBef>
                <a:spcPts val="1000"/>
              </a:spcBef>
              <a:tabLst>
                <a:tab pos="880110" algn="l"/>
                <a:tab pos="1147445" algn="l"/>
                <a:tab pos="1957070" algn="l"/>
                <a:tab pos="3083560" algn="l"/>
                <a:tab pos="3469004" algn="l"/>
                <a:tab pos="4215765" algn="l"/>
                <a:tab pos="4720590" algn="l"/>
                <a:tab pos="5751195" algn="l"/>
                <a:tab pos="6746875" algn="l"/>
                <a:tab pos="7232650" algn="l"/>
                <a:tab pos="7499984" algn="l"/>
                <a:tab pos="8224520" algn="l"/>
                <a:tab pos="8779510" algn="l"/>
                <a:tab pos="9486900" algn="l"/>
                <a:tab pos="9855835" algn="l"/>
              </a:tabLst>
            </a:pPr>
            <a:r>
              <a:rPr sz="2850" spc="-179" baseline="11695" dirty="0">
                <a:solidFill>
                  <a:srgbClr val="8FC125"/>
                </a:solidFill>
                <a:latin typeface="UnDotum"/>
                <a:cs typeface="UnDotum"/>
              </a:rPr>
              <a:t> </a:t>
            </a:r>
            <a:r>
              <a:rPr sz="2850" spc="-337" baseline="11695" dirty="0">
                <a:solidFill>
                  <a:srgbClr val="8FC125"/>
                </a:solidFill>
                <a:latin typeface="UnDotum"/>
                <a:cs typeface="UnDotum"/>
              </a:rPr>
              <a:t> </a:t>
            </a:r>
            <a:r>
              <a:rPr sz="2400" spc="-5" dirty="0">
                <a:solidFill>
                  <a:srgbClr val="3F3F3F"/>
                </a:solidFill>
                <a:latin typeface="Times New Roman"/>
                <a:cs typeface="Times New Roman"/>
              </a:rPr>
              <a:t>A</a:t>
            </a:r>
            <a:r>
              <a:rPr sz="2400" dirty="0">
                <a:solidFill>
                  <a:srgbClr val="3F3F3F"/>
                </a:solidFill>
                <a:latin typeface="Times New Roman"/>
                <a:cs typeface="Times New Roman"/>
              </a:rPr>
              <a:t>t	a	given	</a:t>
            </a:r>
            <a:r>
              <a:rPr sz="2400" spc="-20" dirty="0">
                <a:solidFill>
                  <a:srgbClr val="3F3F3F"/>
                </a:solidFill>
                <a:latin typeface="Times New Roman"/>
                <a:cs typeface="Times New Roman"/>
              </a:rPr>
              <a:t>m</a:t>
            </a:r>
            <a:r>
              <a:rPr sz="2400" dirty="0">
                <a:solidFill>
                  <a:srgbClr val="3F3F3F"/>
                </a:solidFill>
                <a:latin typeface="Times New Roman"/>
                <a:cs typeface="Times New Roman"/>
              </a:rPr>
              <a:t>o</a:t>
            </a:r>
            <a:r>
              <a:rPr sz="2400" spc="-25" dirty="0">
                <a:solidFill>
                  <a:srgbClr val="3F3F3F"/>
                </a:solidFill>
                <a:latin typeface="Times New Roman"/>
                <a:cs typeface="Times New Roman"/>
              </a:rPr>
              <a:t>m</a:t>
            </a:r>
            <a:r>
              <a:rPr sz="2400" dirty="0">
                <a:solidFill>
                  <a:srgbClr val="3F3F3F"/>
                </a:solidFill>
                <a:latin typeface="Times New Roman"/>
                <a:cs typeface="Times New Roman"/>
              </a:rPr>
              <a:t>ent	of	ti</a:t>
            </a:r>
            <a:r>
              <a:rPr sz="2400" spc="-20" dirty="0">
                <a:solidFill>
                  <a:srgbClr val="3F3F3F"/>
                </a:solidFill>
                <a:latin typeface="Times New Roman"/>
                <a:cs typeface="Times New Roman"/>
              </a:rPr>
              <a:t>m</a:t>
            </a:r>
            <a:r>
              <a:rPr sz="2400" dirty="0">
                <a:solidFill>
                  <a:srgbClr val="3F3F3F"/>
                </a:solidFill>
                <a:latin typeface="Times New Roman"/>
                <a:cs typeface="Times New Roman"/>
              </a:rPr>
              <a:t>e,	</a:t>
            </a:r>
            <a:r>
              <a:rPr sz="2400" spc="10" dirty="0">
                <a:solidFill>
                  <a:srgbClr val="3F3F3F"/>
                </a:solidFill>
                <a:latin typeface="Times New Roman"/>
                <a:cs typeface="Times New Roman"/>
              </a:rPr>
              <a:t>t</a:t>
            </a:r>
            <a:r>
              <a:rPr sz="2400" dirty="0">
                <a:solidFill>
                  <a:srgbClr val="3F3F3F"/>
                </a:solidFill>
                <a:latin typeface="Times New Roman"/>
                <a:cs typeface="Times New Roman"/>
              </a:rPr>
              <a:t>he	var</a:t>
            </a:r>
            <a:r>
              <a:rPr sz="2400" spc="10" dirty="0">
                <a:solidFill>
                  <a:srgbClr val="3F3F3F"/>
                </a:solidFill>
                <a:latin typeface="Times New Roman"/>
                <a:cs typeface="Times New Roman"/>
              </a:rPr>
              <a:t>i</a:t>
            </a:r>
            <a:r>
              <a:rPr sz="2400" dirty="0">
                <a:solidFill>
                  <a:srgbClr val="3F3F3F"/>
                </a:solidFill>
                <a:latin typeface="Times New Roman"/>
                <a:cs typeface="Times New Roman"/>
              </a:rPr>
              <a:t>o</a:t>
            </a:r>
            <a:r>
              <a:rPr sz="2400" spc="-10" dirty="0">
                <a:solidFill>
                  <a:srgbClr val="3F3F3F"/>
                </a:solidFill>
                <a:latin typeface="Times New Roman"/>
                <a:cs typeface="Times New Roman"/>
              </a:rPr>
              <a:t>u</a:t>
            </a:r>
            <a:r>
              <a:rPr sz="2400" dirty="0">
                <a:solidFill>
                  <a:srgbClr val="3F3F3F"/>
                </a:solidFill>
                <a:latin typeface="Times New Roman"/>
                <a:cs typeface="Times New Roman"/>
              </a:rPr>
              <a:t>s	obje</a:t>
            </a:r>
            <a:r>
              <a:rPr sz="2400" spc="-5" dirty="0">
                <a:solidFill>
                  <a:srgbClr val="3F3F3F"/>
                </a:solidFill>
                <a:latin typeface="Times New Roman"/>
                <a:cs typeface="Times New Roman"/>
              </a:rPr>
              <a:t>c</a:t>
            </a:r>
            <a:r>
              <a:rPr sz="2400" spc="10" dirty="0">
                <a:solidFill>
                  <a:srgbClr val="3F3F3F"/>
                </a:solidFill>
                <a:latin typeface="Times New Roman"/>
                <a:cs typeface="Times New Roman"/>
              </a:rPr>
              <a:t>t</a:t>
            </a:r>
            <a:r>
              <a:rPr sz="2400" dirty="0">
                <a:solidFill>
                  <a:srgbClr val="3F3F3F"/>
                </a:solidFill>
                <a:latin typeface="Times New Roman"/>
                <a:cs typeface="Times New Roman"/>
              </a:rPr>
              <a:t>s	</a:t>
            </a:r>
            <a:r>
              <a:rPr sz="2400" spc="-10" dirty="0">
                <a:solidFill>
                  <a:srgbClr val="3F3F3F"/>
                </a:solidFill>
                <a:latin typeface="Times New Roman"/>
                <a:cs typeface="Times New Roman"/>
              </a:rPr>
              <a:t>f</a:t>
            </a:r>
            <a:r>
              <a:rPr sz="2400" dirty="0">
                <a:solidFill>
                  <a:srgbClr val="3F3F3F"/>
                </a:solidFill>
                <a:latin typeface="Times New Roman"/>
                <a:cs typeface="Times New Roman"/>
              </a:rPr>
              <a:t>or	a	</a:t>
            </a:r>
            <a:r>
              <a:rPr sz="2400" spc="-5" dirty="0">
                <a:solidFill>
                  <a:srgbClr val="3F3F3F"/>
                </a:solidFill>
                <a:latin typeface="Times New Roman"/>
                <a:cs typeface="Times New Roman"/>
              </a:rPr>
              <a:t>c</a:t>
            </a:r>
            <a:r>
              <a:rPr sz="2400" spc="10" dirty="0">
                <a:solidFill>
                  <a:srgbClr val="3F3F3F"/>
                </a:solidFill>
                <a:latin typeface="Times New Roman"/>
                <a:cs typeface="Times New Roman"/>
              </a:rPr>
              <a:t>l</a:t>
            </a:r>
            <a:r>
              <a:rPr sz="2400" spc="-5" dirty="0">
                <a:solidFill>
                  <a:srgbClr val="3F3F3F"/>
                </a:solidFill>
                <a:latin typeface="Times New Roman"/>
                <a:cs typeface="Times New Roman"/>
              </a:rPr>
              <a:t>a</a:t>
            </a:r>
            <a:r>
              <a:rPr sz="2400" dirty="0">
                <a:solidFill>
                  <a:srgbClr val="3F3F3F"/>
                </a:solidFill>
                <a:latin typeface="Times New Roman"/>
                <a:cs typeface="Times New Roman"/>
              </a:rPr>
              <a:t>ss	can	e</a:t>
            </a:r>
            <a:r>
              <a:rPr sz="2400" spc="-10" dirty="0">
                <a:solidFill>
                  <a:srgbClr val="3F3F3F"/>
                </a:solidFill>
                <a:latin typeface="Times New Roman"/>
                <a:cs typeface="Times New Roman"/>
              </a:rPr>
              <a:t>x</a:t>
            </a:r>
            <a:r>
              <a:rPr sz="2400" spc="10" dirty="0">
                <a:solidFill>
                  <a:srgbClr val="3F3F3F"/>
                </a:solidFill>
                <a:latin typeface="Times New Roman"/>
                <a:cs typeface="Times New Roman"/>
              </a:rPr>
              <a:t>i</a:t>
            </a:r>
            <a:r>
              <a:rPr sz="2400" spc="-10" dirty="0">
                <a:solidFill>
                  <a:srgbClr val="3F3F3F"/>
                </a:solidFill>
                <a:latin typeface="Times New Roman"/>
                <a:cs typeface="Times New Roman"/>
              </a:rPr>
              <a:t>s</a:t>
            </a:r>
            <a:r>
              <a:rPr sz="2400" dirty="0">
                <a:solidFill>
                  <a:srgbClr val="3F3F3F"/>
                </a:solidFill>
                <a:latin typeface="Times New Roman"/>
                <a:cs typeface="Times New Roman"/>
              </a:rPr>
              <a:t>t	in	a  </a:t>
            </a:r>
            <a:r>
              <a:rPr sz="2400" spc="-5" dirty="0">
                <a:solidFill>
                  <a:srgbClr val="3F3F3F"/>
                </a:solidFill>
                <a:latin typeface="Times New Roman"/>
                <a:cs typeface="Times New Roman"/>
              </a:rPr>
              <a:t>multitude </a:t>
            </a:r>
            <a:r>
              <a:rPr sz="2400" dirty="0">
                <a:solidFill>
                  <a:srgbClr val="3F3F3F"/>
                </a:solidFill>
                <a:latin typeface="Times New Roman"/>
                <a:cs typeface="Times New Roman"/>
              </a:rPr>
              <a:t>of</a:t>
            </a:r>
            <a:r>
              <a:rPr sz="2400" spc="-10" dirty="0">
                <a:solidFill>
                  <a:srgbClr val="3F3F3F"/>
                </a:solidFill>
                <a:latin typeface="Times New Roman"/>
                <a:cs typeface="Times New Roman"/>
              </a:rPr>
              <a:t> </a:t>
            </a:r>
            <a:r>
              <a:rPr sz="2400" dirty="0">
                <a:solidFill>
                  <a:srgbClr val="3F3F3F"/>
                </a:solidFill>
                <a:latin typeface="Times New Roman"/>
                <a:cs typeface="Times New Roman"/>
              </a:rPr>
              <a:t>states.</a:t>
            </a:r>
            <a:endParaRPr sz="2400" dirty="0">
              <a:latin typeface="Times New Roman"/>
              <a:cs typeface="Times New Roman"/>
            </a:endParaRPr>
          </a:p>
          <a:p>
            <a:pPr>
              <a:lnSpc>
                <a:spcPct val="100000"/>
              </a:lnSpc>
              <a:spcBef>
                <a:spcPts val="25"/>
              </a:spcBef>
            </a:pPr>
            <a:endParaRPr sz="2100" dirty="0">
              <a:latin typeface="Times New Roman"/>
              <a:cs typeface="Times New Roman"/>
            </a:endParaRPr>
          </a:p>
          <a:p>
            <a:pPr marL="101600">
              <a:lnSpc>
                <a:spcPct val="100000"/>
              </a:lnSpc>
            </a:pPr>
            <a:r>
              <a:rPr sz="2850" spc="-179" baseline="11695" dirty="0">
                <a:solidFill>
                  <a:srgbClr val="8FC125"/>
                </a:solidFill>
                <a:latin typeface="UnDotum"/>
                <a:cs typeface="UnDotum"/>
              </a:rPr>
              <a:t> </a:t>
            </a:r>
            <a:r>
              <a:rPr sz="2400" dirty="0">
                <a:solidFill>
                  <a:srgbClr val="3F3F3F"/>
                </a:solidFill>
                <a:latin typeface="Times New Roman"/>
                <a:cs typeface="Times New Roman"/>
              </a:rPr>
              <a:t>A state </a:t>
            </a:r>
            <a:r>
              <a:rPr sz="2400" spc="-5" dirty="0">
                <a:solidFill>
                  <a:srgbClr val="3F3F3F"/>
                </a:solidFill>
                <a:latin typeface="Times New Roman"/>
                <a:cs typeface="Times New Roman"/>
              </a:rPr>
              <a:t>specifies </a:t>
            </a:r>
            <a:r>
              <a:rPr sz="2400" dirty="0">
                <a:solidFill>
                  <a:srgbClr val="3F3F3F"/>
                </a:solidFill>
                <a:latin typeface="Times New Roman"/>
                <a:cs typeface="Times New Roman"/>
              </a:rPr>
              <a:t>the </a:t>
            </a:r>
            <a:r>
              <a:rPr sz="2400" spc="-5" dirty="0">
                <a:solidFill>
                  <a:srgbClr val="3F3F3F"/>
                </a:solidFill>
                <a:latin typeface="Times New Roman"/>
                <a:cs typeface="Times New Roman"/>
              </a:rPr>
              <a:t>response </a:t>
            </a:r>
            <a:r>
              <a:rPr sz="2400" dirty="0">
                <a:solidFill>
                  <a:srgbClr val="3F3F3F"/>
                </a:solidFill>
                <a:latin typeface="Times New Roman"/>
                <a:cs typeface="Times New Roman"/>
              </a:rPr>
              <a:t>of an object to input</a:t>
            </a:r>
            <a:r>
              <a:rPr sz="2400" spc="10" dirty="0">
                <a:solidFill>
                  <a:srgbClr val="3F3F3F"/>
                </a:solidFill>
                <a:latin typeface="Times New Roman"/>
                <a:cs typeface="Times New Roman"/>
              </a:rPr>
              <a:t> </a:t>
            </a:r>
            <a:r>
              <a:rPr sz="2400" spc="-5" dirty="0">
                <a:solidFill>
                  <a:srgbClr val="3F3F3F"/>
                </a:solidFill>
                <a:latin typeface="Times New Roman"/>
                <a:cs typeface="Times New Roman"/>
              </a:rPr>
              <a:t>events.</a:t>
            </a:r>
            <a:endParaRPr sz="2400" dirty="0">
              <a:latin typeface="Times New Roman"/>
              <a:cs typeface="Times New Roman"/>
            </a:endParaRPr>
          </a:p>
          <a:p>
            <a:pPr>
              <a:lnSpc>
                <a:spcPct val="100000"/>
              </a:lnSpc>
              <a:spcBef>
                <a:spcPts val="25"/>
              </a:spcBef>
            </a:pPr>
            <a:endParaRPr sz="2100" dirty="0">
              <a:latin typeface="Times New Roman"/>
              <a:cs typeface="Times New Roman"/>
            </a:endParaRPr>
          </a:p>
          <a:p>
            <a:pPr marL="101600">
              <a:lnSpc>
                <a:spcPct val="100000"/>
              </a:lnSpc>
            </a:pPr>
            <a:r>
              <a:rPr sz="2850" spc="-179" baseline="11695" dirty="0">
                <a:solidFill>
                  <a:srgbClr val="8FC125"/>
                </a:solidFill>
                <a:latin typeface="UnDotum"/>
                <a:cs typeface="UnDotum"/>
              </a:rPr>
              <a:t> </a:t>
            </a:r>
            <a:r>
              <a:rPr sz="2400" dirty="0">
                <a:solidFill>
                  <a:srgbClr val="3F3F3F"/>
                </a:solidFill>
                <a:latin typeface="Times New Roman"/>
                <a:cs typeface="Times New Roman"/>
              </a:rPr>
              <a:t>The </a:t>
            </a:r>
            <a:r>
              <a:rPr sz="2400" spc="-5" dirty="0">
                <a:solidFill>
                  <a:srgbClr val="3F3F3F"/>
                </a:solidFill>
                <a:latin typeface="Times New Roman"/>
                <a:cs typeface="Times New Roman"/>
              </a:rPr>
              <a:t>response </a:t>
            </a:r>
            <a:r>
              <a:rPr sz="2400" spc="-10" dirty="0">
                <a:solidFill>
                  <a:srgbClr val="3F3F3F"/>
                </a:solidFill>
                <a:latin typeface="Times New Roman"/>
                <a:cs typeface="Times New Roman"/>
              </a:rPr>
              <a:t>may </a:t>
            </a:r>
            <a:r>
              <a:rPr sz="2400" dirty="0">
                <a:solidFill>
                  <a:srgbClr val="3F3F3F"/>
                </a:solidFill>
                <a:latin typeface="Times New Roman"/>
                <a:cs typeface="Times New Roman"/>
              </a:rPr>
              <a:t>include the invocation of behavior or a </a:t>
            </a:r>
            <a:r>
              <a:rPr sz="2400" spc="-5" dirty="0">
                <a:solidFill>
                  <a:srgbClr val="3F3F3F"/>
                </a:solidFill>
                <a:latin typeface="Times New Roman"/>
                <a:cs typeface="Times New Roman"/>
              </a:rPr>
              <a:t>change </a:t>
            </a:r>
            <a:r>
              <a:rPr sz="2400" dirty="0">
                <a:solidFill>
                  <a:srgbClr val="3F3F3F"/>
                </a:solidFill>
                <a:latin typeface="Times New Roman"/>
                <a:cs typeface="Times New Roman"/>
              </a:rPr>
              <a:t>of</a:t>
            </a:r>
            <a:r>
              <a:rPr sz="2400" spc="20" dirty="0">
                <a:solidFill>
                  <a:srgbClr val="3F3F3F"/>
                </a:solidFill>
                <a:latin typeface="Times New Roman"/>
                <a:cs typeface="Times New Roman"/>
              </a:rPr>
              <a:t> </a:t>
            </a:r>
            <a:r>
              <a:rPr sz="2400" dirty="0">
                <a:solidFill>
                  <a:srgbClr val="3F3F3F"/>
                </a:solidFill>
                <a:latin typeface="Times New Roman"/>
                <a:cs typeface="Times New Roman"/>
              </a:rPr>
              <a:t>state.</a:t>
            </a:r>
            <a:endParaRPr sz="2400" dirty="0">
              <a:latin typeface="Times New Roman"/>
              <a:cs typeface="Times New Roman"/>
            </a:endParaRPr>
          </a:p>
          <a:p>
            <a:pPr marL="444500" marR="81915" indent="-342900">
              <a:lnSpc>
                <a:spcPct val="150000"/>
              </a:lnSpc>
              <a:spcBef>
                <a:spcPts val="990"/>
              </a:spcBef>
            </a:pPr>
            <a:r>
              <a:rPr sz="2850" spc="-179" baseline="11695" dirty="0">
                <a:solidFill>
                  <a:srgbClr val="8FC125"/>
                </a:solidFill>
                <a:latin typeface="UnDotum"/>
                <a:cs typeface="UnDotum"/>
              </a:rPr>
              <a:t> </a:t>
            </a:r>
            <a:r>
              <a:rPr sz="2400" spc="-5" dirty="0">
                <a:solidFill>
                  <a:srgbClr val="3F3F3F"/>
                </a:solidFill>
                <a:latin typeface="Times New Roman"/>
                <a:cs typeface="Times New Roman"/>
              </a:rPr>
              <a:t>For example: </a:t>
            </a:r>
            <a:r>
              <a:rPr sz="2400" dirty="0">
                <a:solidFill>
                  <a:srgbClr val="3F3F3F"/>
                </a:solidFill>
                <a:latin typeface="Times New Roman"/>
                <a:cs typeface="Times New Roman"/>
              </a:rPr>
              <a:t>if a digit is dialed in </a:t>
            </a:r>
            <a:r>
              <a:rPr sz="2400" spc="-5" dirty="0">
                <a:solidFill>
                  <a:srgbClr val="3F3F3F"/>
                </a:solidFill>
                <a:latin typeface="Times New Roman"/>
                <a:cs typeface="Times New Roman"/>
              </a:rPr>
              <a:t>state Dial </a:t>
            </a:r>
            <a:r>
              <a:rPr sz="2400" dirty="0">
                <a:solidFill>
                  <a:srgbClr val="3F3F3F"/>
                </a:solidFill>
                <a:latin typeface="Times New Roman"/>
                <a:cs typeface="Times New Roman"/>
              </a:rPr>
              <a:t>tone, the phone line drops the  dial tone and enters state</a:t>
            </a:r>
            <a:r>
              <a:rPr sz="2400" spc="-10" dirty="0">
                <a:solidFill>
                  <a:srgbClr val="3F3F3F"/>
                </a:solidFill>
                <a:latin typeface="Times New Roman"/>
                <a:cs typeface="Times New Roman"/>
              </a:rPr>
              <a:t> </a:t>
            </a:r>
            <a:r>
              <a:rPr sz="2400" spc="-5" dirty="0">
                <a:solidFill>
                  <a:srgbClr val="3F3F3F"/>
                </a:solidFill>
                <a:latin typeface="Times New Roman"/>
                <a:cs typeface="Times New Roman"/>
              </a:rPr>
              <a:t>Dialing.</a:t>
            </a:r>
            <a:endParaRPr sz="2400" dirty="0">
              <a:latin typeface="Times New Roman"/>
              <a:cs typeface="Times New Roman"/>
            </a:endParaRPr>
          </a:p>
        </p:txBody>
      </p:sp>
      <p:sp>
        <p:nvSpPr>
          <p:cNvPr id="4" name="object 4"/>
          <p:cNvSpPr txBox="1"/>
          <p:nvPr/>
        </p:nvSpPr>
        <p:spPr>
          <a:xfrm>
            <a:off x="754391" y="6142384"/>
            <a:ext cx="480695" cy="151965"/>
          </a:xfrm>
          <a:prstGeom prst="rect">
            <a:avLst/>
          </a:prstGeom>
        </p:spPr>
        <p:txBody>
          <a:bodyPr vert="horz" wrap="square" lIns="0" tIns="13335" rIns="0" bIns="0" rtlCol="0">
            <a:spAutoFit/>
          </a:bodyPr>
          <a:lstStyle/>
          <a:p>
            <a:pPr marL="12700">
              <a:lnSpc>
                <a:spcPct val="100000"/>
              </a:lnSpc>
              <a:spcBef>
                <a:spcPts val="105"/>
              </a:spcBef>
            </a:pPr>
            <a:r>
              <a:rPr sz="900" dirty="0">
                <a:solidFill>
                  <a:srgbClr val="888888"/>
                </a:solidFill>
                <a:latin typeface="Verdana"/>
                <a:cs typeface="Verdana"/>
              </a:rPr>
              <a:t>UML</a:t>
            </a:r>
            <a:r>
              <a:rPr sz="900" spc="-55" dirty="0">
                <a:solidFill>
                  <a:srgbClr val="888888"/>
                </a:solidFill>
                <a:latin typeface="Verdana"/>
                <a:cs typeface="Verdana"/>
              </a:rPr>
              <a:t> </a:t>
            </a:r>
            <a:fld id="{81D60167-4931-47E6-BA6A-407CBD079E47}" type="slidenum">
              <a:rPr sz="900" dirty="0">
                <a:solidFill>
                  <a:srgbClr val="888888"/>
                </a:solidFill>
                <a:latin typeface="Verdana"/>
                <a:cs typeface="Verdana"/>
              </a:rPr>
              <a:t>14</a:t>
            </a:fld>
            <a:endParaRPr sz="900">
              <a:latin typeface="Verdana"/>
              <a:cs typeface="Verdana"/>
            </a:endParaRPr>
          </a:p>
        </p:txBody>
      </p:sp>
      <p:sp>
        <p:nvSpPr>
          <p:cNvPr id="3" name="object 3"/>
          <p:cNvSpPr txBox="1">
            <a:spLocks noGrp="1"/>
          </p:cNvSpPr>
          <p:nvPr>
            <p:ph type="title"/>
          </p:nvPr>
        </p:nvSpPr>
        <p:spPr>
          <a:xfrm>
            <a:off x="431803" y="33020"/>
            <a:ext cx="3723004" cy="566822"/>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Trebuchet MS"/>
                <a:cs typeface="Trebuchet MS"/>
              </a:rPr>
              <a:t>States</a:t>
            </a:r>
            <a:r>
              <a:rPr sz="3600" b="1" spc="-90" dirty="0">
                <a:latin typeface="Trebuchet MS"/>
                <a:cs typeface="Trebuchet MS"/>
              </a:rPr>
              <a:t> </a:t>
            </a:r>
            <a:r>
              <a:rPr sz="3600" b="1" spc="-5" dirty="0">
                <a:latin typeface="Trebuchet MS"/>
                <a:cs typeface="Trebuchet MS"/>
              </a:rPr>
              <a:t>Continue…</a:t>
            </a:r>
            <a:endParaRPr sz="3600">
              <a:latin typeface="Trebuchet MS"/>
              <a:cs typeface="Trebuchet M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Event vs. State </a:t>
            </a:r>
            <a:endParaRPr lang="en-IN" dirty="0"/>
          </a:p>
        </p:txBody>
      </p:sp>
      <p:sp>
        <p:nvSpPr>
          <p:cNvPr id="3" name="Content Placeholder 2"/>
          <p:cNvSpPr>
            <a:spLocks noGrp="1"/>
          </p:cNvSpPr>
          <p:nvPr>
            <p:ph idx="1"/>
          </p:nvPr>
        </p:nvSpPr>
        <p:spPr>
          <a:ln>
            <a:solidFill>
              <a:schemeClr val="accent1"/>
            </a:solidFill>
          </a:ln>
        </p:spPr>
        <p:txBody>
          <a:bodyPr/>
          <a:lstStyle/>
          <a:p>
            <a:r>
              <a:rPr lang="en-IN" dirty="0" smtClean="0"/>
              <a:t> </a:t>
            </a:r>
            <a:r>
              <a:rPr lang="en-IN" dirty="0" smtClean="0">
                <a:solidFill>
                  <a:srgbClr val="FF0000"/>
                </a:solidFill>
              </a:rPr>
              <a:t>Events Represents points in time  whereas States represents intervals of time. </a:t>
            </a:r>
            <a:endParaRPr lang="en-IN" dirty="0">
              <a:solidFill>
                <a:srgbClr val="FF0000"/>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7438" y="2651125"/>
            <a:ext cx="4938712" cy="156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6051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8293" y="1046491"/>
            <a:ext cx="9368155" cy="5336461"/>
          </a:xfrm>
          <a:prstGeom prst="rect">
            <a:avLst/>
          </a:prstGeom>
        </p:spPr>
        <p:txBody>
          <a:bodyPr vert="horz" wrap="square" lIns="0" tIns="12700" rIns="0" bIns="0" rtlCol="0">
            <a:spAutoFit/>
          </a:bodyPr>
          <a:lstStyle/>
          <a:p>
            <a:pPr marL="88900" algn="just">
              <a:lnSpc>
                <a:spcPct val="100000"/>
              </a:lnSpc>
              <a:spcBef>
                <a:spcPts val="100"/>
              </a:spcBef>
            </a:pPr>
            <a:r>
              <a:rPr sz="2850" spc="-179" baseline="11695" dirty="0">
                <a:solidFill>
                  <a:srgbClr val="8FC125"/>
                </a:solidFill>
                <a:latin typeface="UnDotum"/>
                <a:cs typeface="UnDotum"/>
              </a:rPr>
              <a:t> </a:t>
            </a:r>
            <a:r>
              <a:rPr sz="2400" dirty="0">
                <a:solidFill>
                  <a:srgbClr val="3F3F3F"/>
                </a:solidFill>
                <a:latin typeface="Times New Roman"/>
                <a:cs typeface="Times New Roman"/>
              </a:rPr>
              <a:t>A transition is an instantaneous </a:t>
            </a:r>
            <a:r>
              <a:rPr sz="2400" spc="-5" dirty="0">
                <a:solidFill>
                  <a:srgbClr val="3F3F3F"/>
                </a:solidFill>
                <a:latin typeface="Times New Roman"/>
                <a:cs typeface="Times New Roman"/>
              </a:rPr>
              <a:t>change from </a:t>
            </a:r>
            <a:r>
              <a:rPr sz="2400" dirty="0">
                <a:solidFill>
                  <a:srgbClr val="3F3F3F"/>
                </a:solidFill>
                <a:latin typeface="Times New Roman"/>
                <a:cs typeface="Times New Roman"/>
              </a:rPr>
              <a:t>one </a:t>
            </a:r>
            <a:r>
              <a:rPr sz="2400" spc="-5" dirty="0">
                <a:solidFill>
                  <a:srgbClr val="3F3F3F"/>
                </a:solidFill>
                <a:latin typeface="Times New Roman"/>
                <a:cs typeface="Times New Roman"/>
              </a:rPr>
              <a:t>state </a:t>
            </a:r>
            <a:r>
              <a:rPr sz="2400" dirty="0">
                <a:solidFill>
                  <a:srgbClr val="3F3F3F"/>
                </a:solidFill>
                <a:latin typeface="Times New Roman"/>
                <a:cs typeface="Times New Roman"/>
              </a:rPr>
              <a:t>to</a:t>
            </a:r>
            <a:r>
              <a:rPr sz="2400" spc="-10" dirty="0">
                <a:solidFill>
                  <a:srgbClr val="3F3F3F"/>
                </a:solidFill>
                <a:latin typeface="Times New Roman"/>
                <a:cs typeface="Times New Roman"/>
              </a:rPr>
              <a:t> </a:t>
            </a:r>
            <a:r>
              <a:rPr sz="2400" dirty="0">
                <a:solidFill>
                  <a:srgbClr val="3F3F3F"/>
                </a:solidFill>
                <a:latin typeface="Times New Roman"/>
                <a:cs typeface="Times New Roman"/>
              </a:rPr>
              <a:t>another.</a:t>
            </a:r>
            <a:endParaRPr sz="2400" dirty="0">
              <a:latin typeface="Times New Roman"/>
              <a:cs typeface="Times New Roman"/>
            </a:endParaRPr>
          </a:p>
          <a:p>
            <a:pPr marL="431800" marR="81280" indent="-342900" algn="just">
              <a:lnSpc>
                <a:spcPct val="150000"/>
              </a:lnSpc>
              <a:spcBef>
                <a:spcPts val="1000"/>
              </a:spcBef>
            </a:pPr>
            <a:r>
              <a:rPr sz="2850" spc="-179" baseline="11695" dirty="0">
                <a:solidFill>
                  <a:srgbClr val="8FC125"/>
                </a:solidFill>
                <a:latin typeface="UnDotum"/>
                <a:cs typeface="UnDotum"/>
              </a:rPr>
              <a:t> </a:t>
            </a:r>
            <a:r>
              <a:rPr sz="2400" spc="-5" dirty="0">
                <a:solidFill>
                  <a:srgbClr val="3F3F3F"/>
                </a:solidFill>
                <a:latin typeface="Times New Roman"/>
                <a:cs typeface="Times New Roman"/>
              </a:rPr>
              <a:t>For example, when </a:t>
            </a:r>
            <a:r>
              <a:rPr sz="2400" dirty="0">
                <a:solidFill>
                  <a:srgbClr val="3F3F3F"/>
                </a:solidFill>
                <a:latin typeface="Times New Roman"/>
                <a:cs typeface="Times New Roman"/>
              </a:rPr>
              <a:t>a </a:t>
            </a:r>
            <a:r>
              <a:rPr sz="2400" spc="-5" dirty="0">
                <a:solidFill>
                  <a:srgbClr val="3F3F3F"/>
                </a:solidFill>
                <a:latin typeface="Times New Roman"/>
                <a:cs typeface="Times New Roman"/>
              </a:rPr>
              <a:t>called </a:t>
            </a:r>
            <a:r>
              <a:rPr sz="2400" dirty="0">
                <a:solidFill>
                  <a:srgbClr val="3F3F3F"/>
                </a:solidFill>
                <a:latin typeface="Times New Roman"/>
                <a:cs typeface="Times New Roman"/>
              </a:rPr>
              <a:t>phone is </a:t>
            </a:r>
            <a:r>
              <a:rPr sz="2400" spc="-5" dirty="0">
                <a:solidFill>
                  <a:srgbClr val="3F3F3F"/>
                </a:solidFill>
                <a:latin typeface="Times New Roman"/>
                <a:cs typeface="Times New Roman"/>
              </a:rPr>
              <a:t>answered, </a:t>
            </a:r>
            <a:r>
              <a:rPr sz="2400" dirty="0">
                <a:solidFill>
                  <a:srgbClr val="3F3F3F"/>
                </a:solidFill>
                <a:latin typeface="Times New Roman"/>
                <a:cs typeface="Times New Roman"/>
              </a:rPr>
              <a:t>the phone line transition  </a:t>
            </a:r>
            <a:r>
              <a:rPr sz="2400" spc="-5" dirty="0">
                <a:solidFill>
                  <a:srgbClr val="3F3F3F"/>
                </a:solidFill>
                <a:latin typeface="Times New Roman"/>
                <a:cs typeface="Times New Roman"/>
              </a:rPr>
              <a:t>from </a:t>
            </a:r>
            <a:r>
              <a:rPr sz="2400" dirty="0">
                <a:solidFill>
                  <a:srgbClr val="3F3F3F"/>
                </a:solidFill>
                <a:latin typeface="Times New Roman"/>
                <a:cs typeface="Times New Roman"/>
              </a:rPr>
              <a:t>the </a:t>
            </a:r>
            <a:r>
              <a:rPr sz="2400" spc="-5" dirty="0">
                <a:solidFill>
                  <a:srgbClr val="3F3F3F"/>
                </a:solidFill>
                <a:latin typeface="Times New Roman"/>
                <a:cs typeface="Times New Roman"/>
              </a:rPr>
              <a:t>Ringing </a:t>
            </a:r>
            <a:r>
              <a:rPr sz="2400" dirty="0">
                <a:solidFill>
                  <a:srgbClr val="3F3F3F"/>
                </a:solidFill>
                <a:latin typeface="Times New Roman"/>
                <a:cs typeface="Times New Roman"/>
              </a:rPr>
              <a:t>state to the </a:t>
            </a:r>
            <a:r>
              <a:rPr sz="2400" spc="-5" dirty="0">
                <a:solidFill>
                  <a:srgbClr val="3F3F3F"/>
                </a:solidFill>
                <a:latin typeface="Times New Roman"/>
                <a:cs typeface="Times New Roman"/>
              </a:rPr>
              <a:t>Connected</a:t>
            </a:r>
            <a:r>
              <a:rPr sz="2400" spc="-10" dirty="0">
                <a:solidFill>
                  <a:srgbClr val="3F3F3F"/>
                </a:solidFill>
                <a:latin typeface="Times New Roman"/>
                <a:cs typeface="Times New Roman"/>
              </a:rPr>
              <a:t> </a:t>
            </a:r>
            <a:r>
              <a:rPr sz="2400" dirty="0">
                <a:solidFill>
                  <a:srgbClr val="3F3F3F"/>
                </a:solidFill>
                <a:latin typeface="Times New Roman"/>
                <a:cs typeface="Times New Roman"/>
              </a:rPr>
              <a:t>state.</a:t>
            </a:r>
            <a:endParaRPr sz="2400" dirty="0">
              <a:latin typeface="Times New Roman"/>
              <a:cs typeface="Times New Roman"/>
            </a:endParaRPr>
          </a:p>
          <a:p>
            <a:pPr marL="431800" marR="86995" indent="-342900" algn="just">
              <a:lnSpc>
                <a:spcPct val="150000"/>
              </a:lnSpc>
              <a:spcBef>
                <a:spcPts val="990"/>
              </a:spcBef>
            </a:pPr>
            <a:r>
              <a:rPr sz="2850" spc="-179" baseline="11695" dirty="0">
                <a:solidFill>
                  <a:srgbClr val="8FC125"/>
                </a:solidFill>
                <a:latin typeface="UnDotum"/>
                <a:cs typeface="UnDotum"/>
              </a:rPr>
              <a:t> </a:t>
            </a:r>
            <a:r>
              <a:rPr sz="2400" dirty="0">
                <a:solidFill>
                  <a:srgbClr val="3F3F3F"/>
                </a:solidFill>
                <a:latin typeface="Times New Roman"/>
                <a:cs typeface="Times New Roman"/>
              </a:rPr>
              <a:t>The transition is said to fire upon the change </a:t>
            </a:r>
            <a:r>
              <a:rPr sz="2400" spc="-5" dirty="0">
                <a:solidFill>
                  <a:srgbClr val="3F3F3F"/>
                </a:solidFill>
                <a:latin typeface="Times New Roman"/>
                <a:cs typeface="Times New Roman"/>
              </a:rPr>
              <a:t>from </a:t>
            </a:r>
            <a:r>
              <a:rPr sz="2400" dirty="0">
                <a:solidFill>
                  <a:srgbClr val="3F3F3F"/>
                </a:solidFill>
                <a:latin typeface="Times New Roman"/>
                <a:cs typeface="Times New Roman"/>
              </a:rPr>
              <a:t>the source state to the  target</a:t>
            </a:r>
            <a:r>
              <a:rPr sz="2400" spc="-5" dirty="0">
                <a:solidFill>
                  <a:srgbClr val="3F3F3F"/>
                </a:solidFill>
                <a:latin typeface="Times New Roman"/>
                <a:cs typeface="Times New Roman"/>
              </a:rPr>
              <a:t> </a:t>
            </a:r>
            <a:r>
              <a:rPr sz="2400" dirty="0">
                <a:solidFill>
                  <a:srgbClr val="3F3F3F"/>
                </a:solidFill>
                <a:latin typeface="Times New Roman"/>
                <a:cs typeface="Times New Roman"/>
              </a:rPr>
              <a:t>state.</a:t>
            </a:r>
            <a:endParaRPr sz="2400" dirty="0">
              <a:latin typeface="Times New Roman"/>
              <a:cs typeface="Times New Roman"/>
            </a:endParaRPr>
          </a:p>
          <a:p>
            <a:pPr marL="431800" marR="85725" indent="-342900" algn="just">
              <a:lnSpc>
                <a:spcPct val="150000"/>
              </a:lnSpc>
              <a:spcBef>
                <a:spcPts val="1000"/>
              </a:spcBef>
            </a:pPr>
            <a:r>
              <a:rPr sz="2850" spc="-179" baseline="11695" dirty="0">
                <a:solidFill>
                  <a:srgbClr val="8FC125"/>
                </a:solidFill>
                <a:latin typeface="UnDotum"/>
                <a:cs typeface="UnDotum"/>
              </a:rPr>
              <a:t> </a:t>
            </a:r>
            <a:r>
              <a:rPr sz="2400" dirty="0">
                <a:solidFill>
                  <a:srgbClr val="3F3F3F"/>
                </a:solidFill>
                <a:latin typeface="Times New Roman"/>
                <a:cs typeface="Times New Roman"/>
              </a:rPr>
              <a:t>The choice of the next state </a:t>
            </a:r>
            <a:r>
              <a:rPr sz="2400" spc="-5" dirty="0">
                <a:solidFill>
                  <a:srgbClr val="3F3F3F"/>
                </a:solidFill>
                <a:latin typeface="Times New Roman"/>
                <a:cs typeface="Times New Roman"/>
              </a:rPr>
              <a:t>depends </a:t>
            </a:r>
            <a:r>
              <a:rPr sz="2400" dirty="0">
                <a:solidFill>
                  <a:srgbClr val="3F3F3F"/>
                </a:solidFill>
                <a:latin typeface="Times New Roman"/>
                <a:cs typeface="Times New Roman"/>
              </a:rPr>
              <a:t>on both the original </a:t>
            </a:r>
            <a:r>
              <a:rPr sz="2400" spc="-5" dirty="0">
                <a:solidFill>
                  <a:srgbClr val="3F3F3F"/>
                </a:solidFill>
                <a:latin typeface="Times New Roman"/>
                <a:cs typeface="Times New Roman"/>
              </a:rPr>
              <a:t>state </a:t>
            </a:r>
            <a:r>
              <a:rPr sz="2400" dirty="0">
                <a:solidFill>
                  <a:srgbClr val="3F3F3F"/>
                </a:solidFill>
                <a:latin typeface="Times New Roman"/>
                <a:cs typeface="Times New Roman"/>
              </a:rPr>
              <a:t>and the  </a:t>
            </a:r>
            <a:r>
              <a:rPr sz="2400" spc="-5" dirty="0">
                <a:solidFill>
                  <a:srgbClr val="3F3F3F"/>
                </a:solidFill>
                <a:latin typeface="Times New Roman"/>
                <a:cs typeface="Times New Roman"/>
              </a:rPr>
              <a:t>event </a:t>
            </a:r>
            <a:r>
              <a:rPr sz="2400" dirty="0">
                <a:solidFill>
                  <a:srgbClr val="3F3F3F"/>
                </a:solidFill>
                <a:latin typeface="Times New Roman"/>
                <a:cs typeface="Times New Roman"/>
              </a:rPr>
              <a:t>received.</a:t>
            </a:r>
            <a:endParaRPr sz="2400" dirty="0">
              <a:latin typeface="Times New Roman"/>
              <a:cs typeface="Times New Roman"/>
            </a:endParaRPr>
          </a:p>
          <a:p>
            <a:pPr marL="431800" marR="83185" indent="-342900" algn="just">
              <a:lnSpc>
                <a:spcPct val="152800"/>
              </a:lnSpc>
              <a:spcBef>
                <a:spcPts val="920"/>
              </a:spcBef>
              <a:tabLst>
                <a:tab pos="932815" algn="l"/>
                <a:tab pos="1722755" algn="l"/>
                <a:tab pos="2376805" algn="l"/>
                <a:tab pos="3183255" algn="l"/>
                <a:tab pos="4328795" algn="l"/>
                <a:tab pos="5321935" algn="l"/>
                <a:tab pos="5688330" algn="l"/>
                <a:tab pos="6971030" algn="l"/>
                <a:tab pos="7689850" algn="l"/>
                <a:tab pos="7954645" algn="l"/>
              </a:tabLst>
            </a:pPr>
            <a:r>
              <a:rPr sz="2850" spc="-179" baseline="11695" dirty="0">
                <a:solidFill>
                  <a:srgbClr val="8FC125"/>
                </a:solidFill>
                <a:latin typeface="UnDotum"/>
                <a:cs typeface="UnDotum"/>
              </a:rPr>
              <a:t> </a:t>
            </a:r>
            <a:r>
              <a:rPr sz="2850" spc="-337" baseline="11695" dirty="0">
                <a:solidFill>
                  <a:srgbClr val="8FC125"/>
                </a:solidFill>
                <a:latin typeface="UnDotum"/>
                <a:cs typeface="UnDotum"/>
              </a:rPr>
              <a:t> </a:t>
            </a:r>
            <a:r>
              <a:rPr sz="2400" spc="-5" dirty="0">
                <a:solidFill>
                  <a:srgbClr val="3F3F3F"/>
                </a:solidFill>
                <a:latin typeface="Times New Roman"/>
                <a:cs typeface="Times New Roman"/>
              </a:rPr>
              <a:t>A</a:t>
            </a:r>
            <a:r>
              <a:rPr sz="2400" dirty="0">
                <a:solidFill>
                  <a:srgbClr val="3F3F3F"/>
                </a:solidFill>
                <a:latin typeface="Times New Roman"/>
                <a:cs typeface="Times New Roman"/>
              </a:rPr>
              <a:t>n	</a:t>
            </a:r>
            <a:r>
              <a:rPr sz="2400" spc="-5" dirty="0">
                <a:solidFill>
                  <a:srgbClr val="3F3F3F"/>
                </a:solidFill>
                <a:latin typeface="Times New Roman"/>
                <a:cs typeface="Times New Roman"/>
              </a:rPr>
              <a:t>e</a:t>
            </a:r>
            <a:r>
              <a:rPr sz="2400" dirty="0">
                <a:solidFill>
                  <a:srgbClr val="3F3F3F"/>
                </a:solidFill>
                <a:latin typeface="Times New Roman"/>
                <a:cs typeface="Times New Roman"/>
              </a:rPr>
              <a:t>vent	</a:t>
            </a:r>
            <a:r>
              <a:rPr sz="2400" spc="-20" dirty="0">
                <a:solidFill>
                  <a:srgbClr val="3F3F3F"/>
                </a:solidFill>
                <a:latin typeface="Times New Roman"/>
                <a:cs typeface="Times New Roman"/>
              </a:rPr>
              <a:t>m</a:t>
            </a:r>
            <a:r>
              <a:rPr sz="2400" dirty="0">
                <a:solidFill>
                  <a:srgbClr val="3F3F3F"/>
                </a:solidFill>
                <a:latin typeface="Times New Roman"/>
                <a:cs typeface="Times New Roman"/>
              </a:rPr>
              <a:t>ay	cau</a:t>
            </a:r>
            <a:r>
              <a:rPr sz="2400" spc="-5" dirty="0">
                <a:solidFill>
                  <a:srgbClr val="3F3F3F"/>
                </a:solidFill>
                <a:latin typeface="Times New Roman"/>
                <a:cs typeface="Times New Roman"/>
              </a:rPr>
              <a:t>s</a:t>
            </a:r>
            <a:r>
              <a:rPr sz="2400" dirty="0">
                <a:solidFill>
                  <a:srgbClr val="3F3F3F"/>
                </a:solidFill>
                <a:latin typeface="Times New Roman"/>
                <a:cs typeface="Times New Roman"/>
              </a:rPr>
              <a:t>e	</a:t>
            </a:r>
            <a:r>
              <a:rPr sz="2400" spc="-20" dirty="0">
                <a:solidFill>
                  <a:srgbClr val="3F3F3F"/>
                </a:solidFill>
                <a:latin typeface="Times New Roman"/>
                <a:cs typeface="Times New Roman"/>
              </a:rPr>
              <a:t>m</a:t>
            </a:r>
            <a:r>
              <a:rPr sz="2400" dirty="0">
                <a:solidFill>
                  <a:srgbClr val="3F3F3F"/>
                </a:solidFill>
                <a:latin typeface="Times New Roman"/>
                <a:cs typeface="Times New Roman"/>
              </a:rPr>
              <a:t>ult</a:t>
            </a:r>
            <a:r>
              <a:rPr sz="2400" spc="10" dirty="0">
                <a:solidFill>
                  <a:srgbClr val="3F3F3F"/>
                </a:solidFill>
                <a:latin typeface="Times New Roman"/>
                <a:cs typeface="Times New Roman"/>
              </a:rPr>
              <a:t>i</a:t>
            </a:r>
            <a:r>
              <a:rPr sz="2400" spc="-10" dirty="0">
                <a:solidFill>
                  <a:srgbClr val="3F3F3F"/>
                </a:solidFill>
                <a:latin typeface="Times New Roman"/>
                <a:cs typeface="Times New Roman"/>
              </a:rPr>
              <a:t>p</a:t>
            </a:r>
            <a:r>
              <a:rPr sz="2400" spc="10" dirty="0">
                <a:solidFill>
                  <a:srgbClr val="3F3F3F"/>
                </a:solidFill>
                <a:latin typeface="Times New Roman"/>
                <a:cs typeface="Times New Roman"/>
              </a:rPr>
              <a:t>l</a:t>
            </a:r>
            <a:r>
              <a:rPr sz="2400" dirty="0">
                <a:solidFill>
                  <a:srgbClr val="3F3F3F"/>
                </a:solidFill>
                <a:latin typeface="Times New Roman"/>
                <a:cs typeface="Times New Roman"/>
              </a:rPr>
              <a:t>e	</a:t>
            </a:r>
            <a:r>
              <a:rPr sz="2400" spc="-10" dirty="0">
                <a:solidFill>
                  <a:srgbClr val="3F3F3F"/>
                </a:solidFill>
                <a:latin typeface="Times New Roman"/>
                <a:cs typeface="Times New Roman"/>
              </a:rPr>
              <a:t>o</a:t>
            </a:r>
            <a:r>
              <a:rPr sz="2400" dirty="0">
                <a:solidFill>
                  <a:srgbClr val="3F3F3F"/>
                </a:solidFill>
                <a:latin typeface="Times New Roman"/>
                <a:cs typeface="Times New Roman"/>
              </a:rPr>
              <a:t>b</a:t>
            </a:r>
            <a:r>
              <a:rPr sz="2400" spc="10" dirty="0">
                <a:solidFill>
                  <a:srgbClr val="3F3F3F"/>
                </a:solidFill>
                <a:latin typeface="Times New Roman"/>
                <a:cs typeface="Times New Roman"/>
              </a:rPr>
              <a:t>j</a:t>
            </a:r>
            <a:r>
              <a:rPr sz="2400" spc="-5" dirty="0">
                <a:solidFill>
                  <a:srgbClr val="3F3F3F"/>
                </a:solidFill>
                <a:latin typeface="Times New Roman"/>
                <a:cs typeface="Times New Roman"/>
              </a:rPr>
              <a:t>e</a:t>
            </a:r>
            <a:r>
              <a:rPr sz="2400" dirty="0">
                <a:solidFill>
                  <a:srgbClr val="3F3F3F"/>
                </a:solidFill>
                <a:latin typeface="Times New Roman"/>
                <a:cs typeface="Times New Roman"/>
              </a:rPr>
              <a:t>cts	to	t</a:t>
            </a:r>
            <a:r>
              <a:rPr sz="2400" spc="5" dirty="0">
                <a:solidFill>
                  <a:srgbClr val="3F3F3F"/>
                </a:solidFill>
                <a:latin typeface="Times New Roman"/>
                <a:cs typeface="Times New Roman"/>
              </a:rPr>
              <a:t>r</a:t>
            </a:r>
            <a:r>
              <a:rPr sz="2400" spc="-5" dirty="0">
                <a:solidFill>
                  <a:srgbClr val="3F3F3F"/>
                </a:solidFill>
                <a:latin typeface="Times New Roman"/>
                <a:cs typeface="Times New Roman"/>
              </a:rPr>
              <a:t>a</a:t>
            </a:r>
            <a:r>
              <a:rPr sz="2400" spc="5" dirty="0">
                <a:solidFill>
                  <a:srgbClr val="3F3F3F"/>
                </a:solidFill>
                <a:latin typeface="Times New Roman"/>
                <a:cs typeface="Times New Roman"/>
              </a:rPr>
              <a:t>n</a:t>
            </a:r>
            <a:r>
              <a:rPr sz="2400" spc="-10" dirty="0">
                <a:solidFill>
                  <a:srgbClr val="3F3F3F"/>
                </a:solidFill>
                <a:latin typeface="Times New Roman"/>
                <a:cs typeface="Times New Roman"/>
              </a:rPr>
              <a:t>s</a:t>
            </a:r>
            <a:r>
              <a:rPr sz="2400" dirty="0">
                <a:solidFill>
                  <a:srgbClr val="3F3F3F"/>
                </a:solidFill>
                <a:latin typeface="Times New Roman"/>
                <a:cs typeface="Times New Roman"/>
              </a:rPr>
              <a:t>i</a:t>
            </a:r>
            <a:r>
              <a:rPr sz="2400" spc="10" dirty="0">
                <a:solidFill>
                  <a:srgbClr val="3F3F3F"/>
                </a:solidFill>
                <a:latin typeface="Times New Roman"/>
                <a:cs typeface="Times New Roman"/>
              </a:rPr>
              <a:t>t</a:t>
            </a:r>
            <a:r>
              <a:rPr sz="2400" dirty="0">
                <a:solidFill>
                  <a:srgbClr val="3F3F3F"/>
                </a:solidFill>
                <a:latin typeface="Times New Roman"/>
                <a:cs typeface="Times New Roman"/>
              </a:rPr>
              <a:t>ion	</a:t>
            </a:r>
            <a:r>
              <a:rPr sz="2400" spc="-10" dirty="0">
                <a:solidFill>
                  <a:srgbClr val="3F3F3F"/>
                </a:solidFill>
                <a:latin typeface="Times New Roman"/>
                <a:cs typeface="Times New Roman"/>
              </a:rPr>
              <a:t>f</a:t>
            </a:r>
            <a:r>
              <a:rPr sz="2400" dirty="0">
                <a:solidFill>
                  <a:srgbClr val="3F3F3F"/>
                </a:solidFill>
                <a:latin typeface="Times New Roman"/>
                <a:cs typeface="Times New Roman"/>
              </a:rPr>
              <a:t>rom	a	</a:t>
            </a:r>
            <a:r>
              <a:rPr sz="2400" spc="-5" dirty="0">
                <a:solidFill>
                  <a:srgbClr val="3F3F3F"/>
                </a:solidFill>
                <a:latin typeface="Times New Roman"/>
                <a:cs typeface="Times New Roman"/>
              </a:rPr>
              <a:t>c</a:t>
            </a:r>
            <a:r>
              <a:rPr sz="2400" spc="5" dirty="0">
                <a:solidFill>
                  <a:srgbClr val="3F3F3F"/>
                </a:solidFill>
                <a:latin typeface="Times New Roman"/>
                <a:cs typeface="Times New Roman"/>
              </a:rPr>
              <a:t>o</a:t>
            </a:r>
            <a:r>
              <a:rPr sz="2400" dirty="0">
                <a:solidFill>
                  <a:srgbClr val="3F3F3F"/>
                </a:solidFill>
                <a:latin typeface="Times New Roman"/>
                <a:cs typeface="Times New Roman"/>
              </a:rPr>
              <a:t>n</a:t>
            </a:r>
            <a:r>
              <a:rPr sz="2400" spc="-5" dirty="0">
                <a:solidFill>
                  <a:srgbClr val="3F3F3F"/>
                </a:solidFill>
                <a:latin typeface="Times New Roman"/>
                <a:cs typeface="Times New Roman"/>
              </a:rPr>
              <a:t>c</a:t>
            </a:r>
            <a:r>
              <a:rPr sz="2400" dirty="0">
                <a:solidFill>
                  <a:srgbClr val="3F3F3F"/>
                </a:solidFill>
                <a:latin typeface="Times New Roman"/>
                <a:cs typeface="Times New Roman"/>
              </a:rPr>
              <a:t>eptual  </a:t>
            </a:r>
            <a:r>
              <a:rPr sz="3600" spc="-1245" baseline="2314" dirty="0">
                <a:solidFill>
                  <a:srgbClr val="3F3F3F"/>
                </a:solidFill>
                <a:latin typeface="Times New Roman"/>
                <a:cs typeface="Times New Roman"/>
              </a:rPr>
              <a:t>p</a:t>
            </a:r>
            <a:r>
              <a:rPr sz="900" dirty="0">
                <a:solidFill>
                  <a:srgbClr val="888888"/>
                </a:solidFill>
                <a:latin typeface="Verdana"/>
                <a:cs typeface="Verdana"/>
              </a:rPr>
              <a:t>U</a:t>
            </a:r>
            <a:r>
              <a:rPr sz="900" spc="-590" dirty="0">
                <a:solidFill>
                  <a:srgbClr val="888888"/>
                </a:solidFill>
                <a:latin typeface="Verdana"/>
                <a:cs typeface="Verdana"/>
              </a:rPr>
              <a:t>M</a:t>
            </a:r>
            <a:r>
              <a:rPr sz="3600" spc="-922" baseline="2314" dirty="0">
                <a:solidFill>
                  <a:srgbClr val="3F3F3F"/>
                </a:solidFill>
                <a:latin typeface="Times New Roman"/>
                <a:cs typeface="Times New Roman"/>
              </a:rPr>
              <a:t>o</a:t>
            </a:r>
            <a:r>
              <a:rPr sz="900" dirty="0">
                <a:solidFill>
                  <a:srgbClr val="888888"/>
                </a:solidFill>
                <a:latin typeface="Verdana"/>
                <a:cs typeface="Verdana"/>
              </a:rPr>
              <a:t>L</a:t>
            </a:r>
            <a:r>
              <a:rPr sz="900" spc="-204" dirty="0">
                <a:solidFill>
                  <a:srgbClr val="888888"/>
                </a:solidFill>
                <a:latin typeface="Verdana"/>
                <a:cs typeface="Verdana"/>
              </a:rPr>
              <a:t> </a:t>
            </a:r>
            <a:r>
              <a:rPr sz="3600" spc="-705" baseline="2314" dirty="0">
                <a:solidFill>
                  <a:srgbClr val="3F3F3F"/>
                </a:solidFill>
                <a:latin typeface="Times New Roman"/>
                <a:cs typeface="Times New Roman"/>
              </a:rPr>
              <a:t>i</a:t>
            </a:r>
            <a:r>
              <a:rPr sz="900" spc="-105" dirty="0">
                <a:solidFill>
                  <a:srgbClr val="888888"/>
                </a:solidFill>
                <a:latin typeface="Verdana"/>
                <a:cs typeface="Verdana"/>
              </a:rPr>
              <a:t>6</a:t>
            </a:r>
            <a:r>
              <a:rPr sz="3600" spc="-1642" baseline="2314" dirty="0">
                <a:solidFill>
                  <a:srgbClr val="3F3F3F"/>
                </a:solidFill>
                <a:latin typeface="Times New Roman"/>
                <a:cs typeface="Times New Roman"/>
              </a:rPr>
              <a:t>n</a:t>
            </a:r>
            <a:r>
              <a:rPr sz="900" dirty="0">
                <a:solidFill>
                  <a:srgbClr val="888888"/>
                </a:solidFill>
                <a:latin typeface="Verdana"/>
                <a:cs typeface="Verdana"/>
              </a:rPr>
              <a:t>5 </a:t>
            </a:r>
            <a:r>
              <a:rPr sz="900" spc="-114" dirty="0">
                <a:solidFill>
                  <a:srgbClr val="888888"/>
                </a:solidFill>
                <a:latin typeface="Verdana"/>
                <a:cs typeface="Verdana"/>
              </a:rPr>
              <a:t> </a:t>
            </a:r>
            <a:r>
              <a:rPr sz="3600" baseline="2314" dirty="0">
                <a:solidFill>
                  <a:srgbClr val="3F3F3F"/>
                </a:solidFill>
                <a:latin typeface="Times New Roman"/>
                <a:cs typeface="Times New Roman"/>
              </a:rPr>
              <a:t>t of</a:t>
            </a:r>
            <a:r>
              <a:rPr sz="3600" spc="-15" baseline="2314" dirty="0">
                <a:solidFill>
                  <a:srgbClr val="3F3F3F"/>
                </a:solidFill>
                <a:latin typeface="Times New Roman"/>
                <a:cs typeface="Times New Roman"/>
              </a:rPr>
              <a:t> </a:t>
            </a:r>
            <a:r>
              <a:rPr sz="3600" baseline="2314" dirty="0">
                <a:solidFill>
                  <a:srgbClr val="3F3F3F"/>
                </a:solidFill>
                <a:latin typeface="Times New Roman"/>
                <a:cs typeface="Times New Roman"/>
              </a:rPr>
              <a:t>v</a:t>
            </a:r>
            <a:r>
              <a:rPr sz="3600" spc="15" baseline="2314" dirty="0">
                <a:solidFill>
                  <a:srgbClr val="3F3F3F"/>
                </a:solidFill>
                <a:latin typeface="Times New Roman"/>
                <a:cs typeface="Times New Roman"/>
              </a:rPr>
              <a:t>i</a:t>
            </a:r>
            <a:r>
              <a:rPr sz="3600" spc="-7" baseline="2314" dirty="0">
                <a:solidFill>
                  <a:srgbClr val="3F3F3F"/>
                </a:solidFill>
                <a:latin typeface="Times New Roman"/>
                <a:cs typeface="Times New Roman"/>
              </a:rPr>
              <a:t>e</a:t>
            </a:r>
            <a:r>
              <a:rPr sz="3600" baseline="2314" dirty="0">
                <a:solidFill>
                  <a:srgbClr val="3F3F3F"/>
                </a:solidFill>
                <a:latin typeface="Times New Roman"/>
                <a:cs typeface="Times New Roman"/>
              </a:rPr>
              <a:t>w</a:t>
            </a:r>
            <a:r>
              <a:rPr sz="3600" spc="-7" baseline="2314" dirty="0">
                <a:solidFill>
                  <a:srgbClr val="3F3F3F"/>
                </a:solidFill>
                <a:latin typeface="Times New Roman"/>
                <a:cs typeface="Times New Roman"/>
              </a:rPr>
              <a:t> </a:t>
            </a:r>
            <a:r>
              <a:rPr sz="3600" baseline="2314" dirty="0">
                <a:solidFill>
                  <a:srgbClr val="3F3F3F"/>
                </a:solidFill>
                <a:latin typeface="Times New Roman"/>
                <a:cs typeface="Times New Roman"/>
              </a:rPr>
              <a:t>su</a:t>
            </a:r>
            <a:r>
              <a:rPr sz="3600" spc="-7" baseline="2314" dirty="0">
                <a:solidFill>
                  <a:srgbClr val="3F3F3F"/>
                </a:solidFill>
                <a:latin typeface="Times New Roman"/>
                <a:cs typeface="Times New Roman"/>
              </a:rPr>
              <a:t>c</a:t>
            </a:r>
            <a:r>
              <a:rPr sz="3600" baseline="2314" dirty="0">
                <a:solidFill>
                  <a:srgbClr val="3F3F3F"/>
                </a:solidFill>
                <a:latin typeface="Times New Roman"/>
                <a:cs typeface="Times New Roman"/>
              </a:rPr>
              <a:t>h </a:t>
            </a:r>
            <a:r>
              <a:rPr sz="3600" spc="15" baseline="2314" dirty="0">
                <a:solidFill>
                  <a:srgbClr val="3F3F3F"/>
                </a:solidFill>
                <a:latin typeface="Times New Roman"/>
                <a:cs typeface="Times New Roman"/>
              </a:rPr>
              <a:t>t</a:t>
            </a:r>
            <a:r>
              <a:rPr sz="3600" baseline="2314" dirty="0">
                <a:solidFill>
                  <a:srgbClr val="3F3F3F"/>
                </a:solidFill>
                <a:latin typeface="Times New Roman"/>
                <a:cs typeface="Times New Roman"/>
              </a:rPr>
              <a:t>ran</a:t>
            </a:r>
            <a:r>
              <a:rPr sz="3600" spc="-7" baseline="2314" dirty="0">
                <a:solidFill>
                  <a:srgbClr val="3F3F3F"/>
                </a:solidFill>
                <a:latin typeface="Times New Roman"/>
                <a:cs typeface="Times New Roman"/>
              </a:rPr>
              <a:t>s</a:t>
            </a:r>
            <a:r>
              <a:rPr sz="3600" spc="15" baseline="2314" dirty="0">
                <a:solidFill>
                  <a:srgbClr val="3F3F3F"/>
                </a:solidFill>
                <a:latin typeface="Times New Roman"/>
                <a:cs typeface="Times New Roman"/>
              </a:rPr>
              <a:t>i</a:t>
            </a:r>
            <a:r>
              <a:rPr sz="3600" baseline="2314" dirty="0">
                <a:solidFill>
                  <a:srgbClr val="3F3F3F"/>
                </a:solidFill>
                <a:latin typeface="Times New Roman"/>
                <a:cs typeface="Times New Roman"/>
              </a:rPr>
              <a:t>tion occur concur</a:t>
            </a:r>
            <a:r>
              <a:rPr sz="3600" spc="7" baseline="2314" dirty="0">
                <a:solidFill>
                  <a:srgbClr val="3F3F3F"/>
                </a:solidFill>
                <a:latin typeface="Times New Roman"/>
                <a:cs typeface="Times New Roman"/>
              </a:rPr>
              <a:t>r</a:t>
            </a:r>
            <a:r>
              <a:rPr sz="3600" spc="-7" baseline="2314" dirty="0">
                <a:solidFill>
                  <a:srgbClr val="3F3F3F"/>
                </a:solidFill>
                <a:latin typeface="Times New Roman"/>
                <a:cs typeface="Times New Roman"/>
              </a:rPr>
              <a:t>e</a:t>
            </a:r>
            <a:r>
              <a:rPr sz="3600" baseline="2314" dirty="0">
                <a:solidFill>
                  <a:srgbClr val="3F3F3F"/>
                </a:solidFill>
                <a:latin typeface="Times New Roman"/>
                <a:cs typeface="Times New Roman"/>
              </a:rPr>
              <a:t>nt</a:t>
            </a:r>
            <a:r>
              <a:rPr sz="3600" spc="15" baseline="2314" dirty="0">
                <a:solidFill>
                  <a:srgbClr val="3F3F3F"/>
                </a:solidFill>
                <a:latin typeface="Times New Roman"/>
                <a:cs typeface="Times New Roman"/>
              </a:rPr>
              <a:t>l</a:t>
            </a:r>
            <a:r>
              <a:rPr sz="3600" spc="22" baseline="2314" dirty="0">
                <a:solidFill>
                  <a:srgbClr val="3F3F3F"/>
                </a:solidFill>
                <a:latin typeface="Times New Roman"/>
                <a:cs typeface="Times New Roman"/>
              </a:rPr>
              <a:t>y</a:t>
            </a:r>
            <a:r>
              <a:rPr sz="3600" baseline="2314" dirty="0">
                <a:solidFill>
                  <a:srgbClr val="3F3F3F"/>
                </a:solidFill>
                <a:latin typeface="Times New Roman"/>
                <a:cs typeface="Times New Roman"/>
              </a:rPr>
              <a:t>.</a:t>
            </a:r>
            <a:endParaRPr sz="3600" baseline="2314" dirty="0">
              <a:latin typeface="Times New Roman"/>
              <a:cs typeface="Times New Roman"/>
            </a:endParaRPr>
          </a:p>
        </p:txBody>
      </p:sp>
      <p:sp>
        <p:nvSpPr>
          <p:cNvPr id="3" name="object 3"/>
          <p:cNvSpPr txBox="1">
            <a:spLocks noGrp="1"/>
          </p:cNvSpPr>
          <p:nvPr>
            <p:ph type="title"/>
          </p:nvPr>
        </p:nvSpPr>
        <p:spPr>
          <a:xfrm>
            <a:off x="755650" y="33020"/>
            <a:ext cx="7854949" cy="566822"/>
          </a:xfrm>
          <a:prstGeom prst="rect">
            <a:avLst/>
          </a:prstGeom>
        </p:spPr>
        <p:txBody>
          <a:bodyPr vert="horz" wrap="square" lIns="0" tIns="12700" rIns="0" bIns="0" rtlCol="0">
            <a:spAutoFit/>
          </a:bodyPr>
          <a:lstStyle/>
          <a:p>
            <a:pPr marL="12700">
              <a:lnSpc>
                <a:spcPct val="100000"/>
              </a:lnSpc>
              <a:spcBef>
                <a:spcPts val="100"/>
              </a:spcBef>
            </a:pPr>
            <a:r>
              <a:rPr lang="en-IN" sz="3600" b="1" spc="-5" dirty="0" smtClean="0">
                <a:latin typeface="Trebuchet MS"/>
                <a:cs typeface="Trebuchet MS"/>
              </a:rPr>
              <a:t>3.</a:t>
            </a:r>
            <a:r>
              <a:rPr sz="3600" b="1" spc="-5" dirty="0" smtClean="0">
                <a:latin typeface="Trebuchet MS"/>
                <a:cs typeface="Trebuchet MS"/>
              </a:rPr>
              <a:t>Transitions </a:t>
            </a:r>
            <a:r>
              <a:rPr sz="3600" b="1" spc="-5" dirty="0">
                <a:latin typeface="Trebuchet MS"/>
                <a:cs typeface="Trebuchet MS"/>
              </a:rPr>
              <a:t>and</a:t>
            </a:r>
            <a:r>
              <a:rPr sz="3600" b="1" spc="-55" dirty="0">
                <a:latin typeface="Trebuchet MS"/>
                <a:cs typeface="Trebuchet MS"/>
              </a:rPr>
              <a:t> </a:t>
            </a:r>
            <a:r>
              <a:rPr sz="3600" b="1" spc="-5" dirty="0">
                <a:latin typeface="Trebuchet MS"/>
                <a:cs typeface="Trebuchet MS"/>
              </a:rPr>
              <a:t>conditions</a:t>
            </a:r>
            <a:endParaRPr sz="3600" dirty="0">
              <a:latin typeface="Trebuchet MS"/>
              <a:cs typeface="Trebuchet M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4391" y="6143005"/>
            <a:ext cx="455295" cy="151323"/>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888888"/>
                </a:solidFill>
                <a:latin typeface="Verdana"/>
                <a:cs typeface="Verdana"/>
              </a:rPr>
              <a:t>UML</a:t>
            </a:r>
            <a:r>
              <a:rPr sz="900" spc="-80" dirty="0">
                <a:solidFill>
                  <a:srgbClr val="888888"/>
                </a:solidFill>
                <a:latin typeface="Verdana"/>
                <a:cs typeface="Verdana"/>
              </a:rPr>
              <a:t> </a:t>
            </a:r>
            <a:r>
              <a:rPr sz="900" dirty="0">
                <a:solidFill>
                  <a:srgbClr val="888888"/>
                </a:solidFill>
                <a:latin typeface="Verdana"/>
                <a:cs typeface="Verdana"/>
              </a:rPr>
              <a:t>66</a:t>
            </a:r>
            <a:endParaRPr sz="900">
              <a:latin typeface="Verdana"/>
              <a:cs typeface="Verdana"/>
            </a:endParaRPr>
          </a:p>
        </p:txBody>
      </p:sp>
      <p:sp>
        <p:nvSpPr>
          <p:cNvPr id="3" name="object 3"/>
          <p:cNvSpPr txBox="1">
            <a:spLocks noGrp="1"/>
          </p:cNvSpPr>
          <p:nvPr>
            <p:ph type="title"/>
          </p:nvPr>
        </p:nvSpPr>
        <p:spPr>
          <a:xfrm>
            <a:off x="461019" y="135890"/>
            <a:ext cx="3498215" cy="566822"/>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Trebuchet MS"/>
                <a:cs typeface="Trebuchet MS"/>
              </a:rPr>
              <a:t>Guard</a:t>
            </a:r>
            <a:r>
              <a:rPr sz="3600" b="1" spc="-75" dirty="0">
                <a:latin typeface="Trebuchet MS"/>
                <a:cs typeface="Trebuchet MS"/>
              </a:rPr>
              <a:t> </a:t>
            </a:r>
            <a:r>
              <a:rPr sz="3600" b="1" spc="-5" dirty="0">
                <a:latin typeface="Trebuchet MS"/>
                <a:cs typeface="Trebuchet MS"/>
              </a:rPr>
              <a:t>Condition</a:t>
            </a:r>
            <a:endParaRPr sz="3600" dirty="0">
              <a:latin typeface="Trebuchet MS"/>
              <a:cs typeface="Trebuchet MS"/>
            </a:endParaRPr>
          </a:p>
        </p:txBody>
      </p:sp>
      <p:sp>
        <p:nvSpPr>
          <p:cNvPr id="4" name="object 4"/>
          <p:cNvSpPr txBox="1"/>
          <p:nvPr/>
        </p:nvSpPr>
        <p:spPr>
          <a:xfrm>
            <a:off x="273051" y="777240"/>
            <a:ext cx="10360660" cy="5522024"/>
          </a:xfrm>
          <a:prstGeom prst="rect">
            <a:avLst/>
          </a:prstGeom>
        </p:spPr>
        <p:txBody>
          <a:bodyPr vert="horz" wrap="square" lIns="0" tIns="12700" rIns="0" bIns="0" rtlCol="0">
            <a:spAutoFit/>
          </a:bodyPr>
          <a:lstStyle/>
          <a:p>
            <a:pPr marL="430530" marR="80010" indent="-341630">
              <a:lnSpc>
                <a:spcPct val="150000"/>
              </a:lnSpc>
              <a:spcBef>
                <a:spcPts val="100"/>
              </a:spcBef>
              <a:tabLst>
                <a:tab pos="788035" algn="l"/>
                <a:tab pos="1620520" algn="l"/>
                <a:tab pos="2911475" algn="l"/>
                <a:tab pos="3253740" algn="l"/>
                <a:tab pos="3527425" algn="l"/>
                <a:tab pos="4681220" algn="l"/>
                <a:tab pos="6124575" algn="l"/>
                <a:tab pos="6720840" algn="l"/>
                <a:tab pos="7449184" algn="l"/>
                <a:tab pos="7874000" algn="l"/>
                <a:tab pos="8486775" algn="l"/>
                <a:tab pos="8862060" algn="l"/>
                <a:tab pos="9644380" algn="l"/>
                <a:tab pos="10136505" algn="l"/>
              </a:tabLst>
            </a:pPr>
            <a:r>
              <a:rPr sz="2850" spc="-179" baseline="11695" dirty="0">
                <a:solidFill>
                  <a:srgbClr val="8FC125"/>
                </a:solidFill>
                <a:latin typeface="UnDotum"/>
                <a:cs typeface="UnDotum"/>
              </a:rPr>
              <a:t> </a:t>
            </a:r>
            <a:r>
              <a:rPr sz="2850" spc="-352" baseline="11695" dirty="0">
                <a:solidFill>
                  <a:srgbClr val="8FC125"/>
                </a:solidFill>
                <a:latin typeface="UnDotum"/>
                <a:cs typeface="UnDotum"/>
              </a:rPr>
              <a:t> </a:t>
            </a:r>
            <a:r>
              <a:rPr sz="2400" dirty="0">
                <a:solidFill>
                  <a:srgbClr val="3F3F3F"/>
                </a:solidFill>
                <a:latin typeface="Times New Roman"/>
                <a:cs typeface="Times New Roman"/>
              </a:rPr>
              <a:t>A	guard	condi</a:t>
            </a:r>
            <a:r>
              <a:rPr sz="2400" spc="10" dirty="0">
                <a:solidFill>
                  <a:srgbClr val="3F3F3F"/>
                </a:solidFill>
                <a:latin typeface="Times New Roman"/>
                <a:cs typeface="Times New Roman"/>
              </a:rPr>
              <a:t>t</a:t>
            </a:r>
            <a:r>
              <a:rPr sz="2400" dirty="0">
                <a:solidFill>
                  <a:srgbClr val="3F3F3F"/>
                </a:solidFill>
                <a:latin typeface="Times New Roman"/>
                <a:cs typeface="Times New Roman"/>
              </a:rPr>
              <a:t>ion	is	a	</a:t>
            </a:r>
            <a:r>
              <a:rPr sz="2400" spc="-15" dirty="0">
                <a:solidFill>
                  <a:srgbClr val="3F3F3F"/>
                </a:solidFill>
                <a:latin typeface="Times New Roman"/>
                <a:cs typeface="Times New Roman"/>
              </a:rPr>
              <a:t>B</a:t>
            </a:r>
            <a:r>
              <a:rPr sz="2400" dirty="0">
                <a:solidFill>
                  <a:srgbClr val="3F3F3F"/>
                </a:solidFill>
                <a:latin typeface="Times New Roman"/>
                <a:cs typeface="Times New Roman"/>
              </a:rPr>
              <a:t>oo</a:t>
            </a:r>
            <a:r>
              <a:rPr sz="2400" spc="10" dirty="0">
                <a:solidFill>
                  <a:srgbClr val="3F3F3F"/>
                </a:solidFill>
                <a:latin typeface="Times New Roman"/>
                <a:cs typeface="Times New Roman"/>
              </a:rPr>
              <a:t>l</a:t>
            </a:r>
            <a:r>
              <a:rPr sz="2400" spc="-5" dirty="0">
                <a:solidFill>
                  <a:srgbClr val="3F3F3F"/>
                </a:solidFill>
                <a:latin typeface="Times New Roman"/>
                <a:cs typeface="Times New Roman"/>
              </a:rPr>
              <a:t>e</a:t>
            </a:r>
            <a:r>
              <a:rPr sz="2400" dirty="0">
                <a:solidFill>
                  <a:srgbClr val="3F3F3F"/>
                </a:solidFill>
                <a:latin typeface="Times New Roman"/>
                <a:cs typeface="Times New Roman"/>
              </a:rPr>
              <a:t>an	expres</a:t>
            </a:r>
            <a:r>
              <a:rPr sz="2400" spc="-10" dirty="0">
                <a:solidFill>
                  <a:srgbClr val="3F3F3F"/>
                </a:solidFill>
                <a:latin typeface="Times New Roman"/>
                <a:cs typeface="Times New Roman"/>
              </a:rPr>
              <a:t>s</a:t>
            </a:r>
            <a:r>
              <a:rPr sz="2400" spc="10" dirty="0">
                <a:solidFill>
                  <a:srgbClr val="3F3F3F"/>
                </a:solidFill>
                <a:latin typeface="Times New Roman"/>
                <a:cs typeface="Times New Roman"/>
              </a:rPr>
              <a:t>i</a:t>
            </a:r>
            <a:r>
              <a:rPr sz="2400" dirty="0">
                <a:solidFill>
                  <a:srgbClr val="3F3F3F"/>
                </a:solidFill>
                <a:latin typeface="Times New Roman"/>
                <a:cs typeface="Times New Roman"/>
              </a:rPr>
              <a:t>on	that	</a:t>
            </a:r>
            <a:r>
              <a:rPr sz="2400" spc="-30" dirty="0">
                <a:solidFill>
                  <a:srgbClr val="3F3F3F"/>
                </a:solidFill>
                <a:latin typeface="Times New Roman"/>
                <a:cs typeface="Times New Roman"/>
              </a:rPr>
              <a:t>m</a:t>
            </a:r>
            <a:r>
              <a:rPr sz="2400" dirty="0">
                <a:solidFill>
                  <a:srgbClr val="3F3F3F"/>
                </a:solidFill>
                <a:latin typeface="Times New Roman"/>
                <a:cs typeface="Times New Roman"/>
              </a:rPr>
              <a:t>ust	be	</a:t>
            </a:r>
            <a:r>
              <a:rPr sz="2400" spc="10" dirty="0">
                <a:solidFill>
                  <a:srgbClr val="3F3F3F"/>
                </a:solidFill>
                <a:latin typeface="Times New Roman"/>
                <a:cs typeface="Times New Roman"/>
              </a:rPr>
              <a:t>t</a:t>
            </a:r>
            <a:r>
              <a:rPr sz="2400" dirty="0">
                <a:solidFill>
                  <a:srgbClr val="3F3F3F"/>
                </a:solidFill>
                <a:latin typeface="Times New Roman"/>
                <a:cs typeface="Times New Roman"/>
              </a:rPr>
              <a:t>rue	</a:t>
            </a:r>
            <a:r>
              <a:rPr sz="2400" spc="10" dirty="0">
                <a:solidFill>
                  <a:srgbClr val="3F3F3F"/>
                </a:solidFill>
                <a:latin typeface="Times New Roman"/>
                <a:cs typeface="Times New Roman"/>
              </a:rPr>
              <a:t>i</a:t>
            </a:r>
            <a:r>
              <a:rPr sz="2400" dirty="0">
                <a:solidFill>
                  <a:srgbClr val="3F3F3F"/>
                </a:solidFill>
                <a:latin typeface="Times New Roman"/>
                <a:cs typeface="Times New Roman"/>
              </a:rPr>
              <a:t>n	</a:t>
            </a:r>
            <a:r>
              <a:rPr sz="2400" spc="5" dirty="0">
                <a:solidFill>
                  <a:srgbClr val="3F3F3F"/>
                </a:solidFill>
                <a:latin typeface="Times New Roman"/>
                <a:cs typeface="Times New Roman"/>
              </a:rPr>
              <a:t>o</a:t>
            </a:r>
            <a:r>
              <a:rPr sz="2400" dirty="0">
                <a:solidFill>
                  <a:srgbClr val="3F3F3F"/>
                </a:solidFill>
                <a:latin typeface="Times New Roman"/>
                <a:cs typeface="Times New Roman"/>
              </a:rPr>
              <a:t>rder	</a:t>
            </a:r>
            <a:r>
              <a:rPr sz="2400" spc="-10" dirty="0">
                <a:solidFill>
                  <a:srgbClr val="3F3F3F"/>
                </a:solidFill>
                <a:latin typeface="Times New Roman"/>
                <a:cs typeface="Times New Roman"/>
              </a:rPr>
              <a:t>f</a:t>
            </a:r>
            <a:r>
              <a:rPr sz="2400" dirty="0">
                <a:solidFill>
                  <a:srgbClr val="3F3F3F"/>
                </a:solidFill>
                <a:latin typeface="Times New Roman"/>
                <a:cs typeface="Times New Roman"/>
              </a:rPr>
              <a:t>or	a  transition to</a:t>
            </a:r>
            <a:r>
              <a:rPr sz="2400" spc="-5" dirty="0">
                <a:solidFill>
                  <a:srgbClr val="3F3F3F"/>
                </a:solidFill>
                <a:latin typeface="Times New Roman"/>
                <a:cs typeface="Times New Roman"/>
              </a:rPr>
              <a:t> </a:t>
            </a:r>
            <a:r>
              <a:rPr sz="2400" dirty="0">
                <a:solidFill>
                  <a:srgbClr val="3F3F3F"/>
                </a:solidFill>
                <a:latin typeface="Times New Roman"/>
                <a:cs typeface="Times New Roman"/>
              </a:rPr>
              <a:t>occur.</a:t>
            </a:r>
            <a:endParaRPr sz="2400" dirty="0">
              <a:latin typeface="Times New Roman"/>
              <a:cs typeface="Times New Roman"/>
            </a:endParaRPr>
          </a:p>
          <a:p>
            <a:pPr marL="430530" marR="81280" indent="-341630">
              <a:lnSpc>
                <a:spcPct val="150000"/>
              </a:lnSpc>
              <a:spcBef>
                <a:spcPts val="1000"/>
              </a:spcBef>
            </a:pPr>
            <a:r>
              <a:rPr sz="2850" spc="-179" baseline="11695" dirty="0">
                <a:solidFill>
                  <a:srgbClr val="8FC125"/>
                </a:solidFill>
                <a:latin typeface="UnDotum"/>
                <a:cs typeface="UnDotum"/>
              </a:rPr>
              <a:t> </a:t>
            </a:r>
            <a:r>
              <a:rPr sz="2400" dirty="0">
                <a:solidFill>
                  <a:srgbClr val="3F3F3F"/>
                </a:solidFill>
                <a:latin typeface="Times New Roman"/>
                <a:cs typeface="Times New Roman"/>
              </a:rPr>
              <a:t>A </a:t>
            </a:r>
            <a:r>
              <a:rPr sz="2400" spc="-5" dirty="0">
                <a:solidFill>
                  <a:srgbClr val="3F3F3F"/>
                </a:solidFill>
                <a:latin typeface="Times New Roman"/>
                <a:cs typeface="Times New Roman"/>
              </a:rPr>
              <a:t>guarded </a:t>
            </a:r>
            <a:r>
              <a:rPr sz="2400" dirty="0">
                <a:solidFill>
                  <a:srgbClr val="3F3F3F"/>
                </a:solidFill>
                <a:latin typeface="Times New Roman"/>
                <a:cs typeface="Times New Roman"/>
              </a:rPr>
              <a:t>transition </a:t>
            </a:r>
            <a:r>
              <a:rPr sz="2400" spc="-5" dirty="0">
                <a:solidFill>
                  <a:srgbClr val="3F3F3F"/>
                </a:solidFill>
                <a:latin typeface="Times New Roman"/>
                <a:cs typeface="Times New Roman"/>
              </a:rPr>
              <a:t>fires when </a:t>
            </a:r>
            <a:r>
              <a:rPr sz="2400" dirty="0">
                <a:solidFill>
                  <a:srgbClr val="3F3F3F"/>
                </a:solidFill>
                <a:latin typeface="Times New Roman"/>
                <a:cs typeface="Times New Roman"/>
              </a:rPr>
              <a:t>its event </a:t>
            </a:r>
            <a:r>
              <a:rPr sz="2400" spc="-5" dirty="0">
                <a:solidFill>
                  <a:srgbClr val="3F3F3F"/>
                </a:solidFill>
                <a:latin typeface="Times New Roman"/>
                <a:cs typeface="Times New Roman"/>
              </a:rPr>
              <a:t>occurs, </a:t>
            </a:r>
            <a:r>
              <a:rPr sz="2400" dirty="0">
                <a:solidFill>
                  <a:srgbClr val="3F3F3F"/>
                </a:solidFill>
                <a:latin typeface="Times New Roman"/>
                <a:cs typeface="Times New Roman"/>
              </a:rPr>
              <a:t>but only if the guard </a:t>
            </a:r>
            <a:r>
              <a:rPr sz="2400" spc="-5" dirty="0">
                <a:solidFill>
                  <a:srgbClr val="3F3F3F"/>
                </a:solidFill>
                <a:latin typeface="Times New Roman"/>
                <a:cs typeface="Times New Roman"/>
              </a:rPr>
              <a:t>condition  </a:t>
            </a:r>
            <a:r>
              <a:rPr sz="2400" spc="5" dirty="0">
                <a:solidFill>
                  <a:srgbClr val="3F3F3F"/>
                </a:solidFill>
                <a:latin typeface="Times New Roman"/>
                <a:cs typeface="Times New Roman"/>
              </a:rPr>
              <a:t>is</a:t>
            </a:r>
            <a:r>
              <a:rPr sz="2400" spc="-15" dirty="0">
                <a:solidFill>
                  <a:srgbClr val="3F3F3F"/>
                </a:solidFill>
                <a:latin typeface="Times New Roman"/>
                <a:cs typeface="Times New Roman"/>
              </a:rPr>
              <a:t> </a:t>
            </a:r>
            <a:r>
              <a:rPr sz="2400" dirty="0">
                <a:solidFill>
                  <a:srgbClr val="3F3F3F"/>
                </a:solidFill>
                <a:latin typeface="Times New Roman"/>
                <a:cs typeface="Times New Roman"/>
              </a:rPr>
              <a:t>true.</a:t>
            </a:r>
            <a:endParaRPr sz="2400" dirty="0">
              <a:latin typeface="Times New Roman"/>
              <a:cs typeface="Times New Roman"/>
            </a:endParaRPr>
          </a:p>
          <a:p>
            <a:pPr marL="430530" marR="74930" indent="-341630">
              <a:lnSpc>
                <a:spcPct val="150000"/>
              </a:lnSpc>
              <a:spcBef>
                <a:spcPts val="1000"/>
              </a:spcBef>
              <a:tabLst>
                <a:tab pos="2138045" algn="l"/>
                <a:tab pos="4592955" algn="l"/>
                <a:tab pos="8491220" algn="l"/>
              </a:tabLst>
            </a:pPr>
            <a:r>
              <a:rPr sz="2850" spc="-179" baseline="11695" dirty="0">
                <a:solidFill>
                  <a:srgbClr val="8FC125"/>
                </a:solidFill>
                <a:latin typeface="UnDotum"/>
                <a:cs typeface="UnDotum"/>
              </a:rPr>
              <a:t> </a:t>
            </a:r>
            <a:r>
              <a:rPr sz="2850" spc="-165" baseline="11695" dirty="0">
                <a:solidFill>
                  <a:srgbClr val="8FC125"/>
                </a:solidFill>
                <a:latin typeface="UnDotum"/>
                <a:cs typeface="UnDotum"/>
              </a:rPr>
              <a:t> </a:t>
            </a:r>
            <a:r>
              <a:rPr sz="2400" dirty="0">
                <a:solidFill>
                  <a:srgbClr val="3F3F3F"/>
                </a:solidFill>
                <a:latin typeface="Times New Roman"/>
                <a:cs typeface="Times New Roman"/>
              </a:rPr>
              <a:t>For</a:t>
            </a:r>
            <a:r>
              <a:rPr sz="2400" spc="400" dirty="0">
                <a:solidFill>
                  <a:srgbClr val="3F3F3F"/>
                </a:solidFill>
                <a:latin typeface="Times New Roman"/>
                <a:cs typeface="Times New Roman"/>
              </a:rPr>
              <a:t> </a:t>
            </a:r>
            <a:r>
              <a:rPr sz="2400" spc="-5" dirty="0">
                <a:solidFill>
                  <a:srgbClr val="3F3F3F"/>
                </a:solidFill>
                <a:latin typeface="Times New Roman"/>
                <a:cs typeface="Times New Roman"/>
              </a:rPr>
              <a:t>example	“when  </a:t>
            </a:r>
            <a:r>
              <a:rPr sz="2400" spc="5" dirty="0">
                <a:solidFill>
                  <a:srgbClr val="3F3F3F"/>
                </a:solidFill>
                <a:latin typeface="Times New Roman"/>
                <a:cs typeface="Times New Roman"/>
              </a:rPr>
              <a:t>you</a:t>
            </a:r>
            <a:r>
              <a:rPr sz="2400" spc="204" dirty="0">
                <a:solidFill>
                  <a:srgbClr val="3F3F3F"/>
                </a:solidFill>
                <a:latin typeface="Times New Roman"/>
                <a:cs typeface="Times New Roman"/>
              </a:rPr>
              <a:t> </a:t>
            </a:r>
            <a:r>
              <a:rPr sz="2400" dirty="0">
                <a:solidFill>
                  <a:srgbClr val="3F3F3F"/>
                </a:solidFill>
                <a:latin typeface="Times New Roman"/>
                <a:cs typeface="Times New Roman"/>
              </a:rPr>
              <a:t>go</a:t>
            </a:r>
            <a:r>
              <a:rPr sz="2400" spc="385" dirty="0">
                <a:solidFill>
                  <a:srgbClr val="3F3F3F"/>
                </a:solidFill>
                <a:latin typeface="Times New Roman"/>
                <a:cs typeface="Times New Roman"/>
              </a:rPr>
              <a:t> </a:t>
            </a:r>
            <a:r>
              <a:rPr sz="2400" dirty="0">
                <a:solidFill>
                  <a:srgbClr val="3F3F3F"/>
                </a:solidFill>
                <a:latin typeface="Times New Roman"/>
                <a:cs typeface="Times New Roman"/>
              </a:rPr>
              <a:t>out	in  the  </a:t>
            </a:r>
            <a:r>
              <a:rPr sz="2400" spc="-5" dirty="0">
                <a:solidFill>
                  <a:srgbClr val="3F3F3F"/>
                </a:solidFill>
                <a:latin typeface="Times New Roman"/>
                <a:cs typeface="Times New Roman"/>
              </a:rPr>
              <a:t>morning  </a:t>
            </a:r>
            <a:r>
              <a:rPr sz="2400" dirty="0">
                <a:solidFill>
                  <a:srgbClr val="3F3F3F"/>
                </a:solidFill>
                <a:latin typeface="Times New Roman"/>
                <a:cs typeface="Times New Roman"/>
              </a:rPr>
              <a:t>(event),</a:t>
            </a:r>
            <a:r>
              <a:rPr sz="2400" spc="-204" dirty="0">
                <a:solidFill>
                  <a:srgbClr val="3F3F3F"/>
                </a:solidFill>
                <a:latin typeface="Times New Roman"/>
                <a:cs typeface="Times New Roman"/>
              </a:rPr>
              <a:t> </a:t>
            </a:r>
            <a:r>
              <a:rPr sz="2400" dirty="0">
                <a:solidFill>
                  <a:srgbClr val="3F3F3F"/>
                </a:solidFill>
                <a:latin typeface="Times New Roman"/>
                <a:cs typeface="Times New Roman"/>
              </a:rPr>
              <a:t>if</a:t>
            </a:r>
            <a:r>
              <a:rPr sz="2400" spc="375" dirty="0">
                <a:solidFill>
                  <a:srgbClr val="3F3F3F"/>
                </a:solidFill>
                <a:latin typeface="Times New Roman"/>
                <a:cs typeface="Times New Roman"/>
              </a:rPr>
              <a:t> </a:t>
            </a:r>
            <a:r>
              <a:rPr sz="2400" dirty="0">
                <a:solidFill>
                  <a:srgbClr val="3F3F3F"/>
                </a:solidFill>
                <a:latin typeface="Times New Roman"/>
                <a:cs typeface="Times New Roman"/>
              </a:rPr>
              <a:t>the	</a:t>
            </a:r>
            <a:r>
              <a:rPr sz="2400" spc="-5" dirty="0">
                <a:solidFill>
                  <a:srgbClr val="3F3F3F"/>
                </a:solidFill>
                <a:latin typeface="Times New Roman"/>
                <a:cs typeface="Times New Roman"/>
              </a:rPr>
              <a:t>temperature </a:t>
            </a:r>
            <a:r>
              <a:rPr sz="2400" spc="5" dirty="0">
                <a:solidFill>
                  <a:srgbClr val="3F3F3F"/>
                </a:solidFill>
                <a:latin typeface="Times New Roman"/>
                <a:cs typeface="Times New Roman"/>
              </a:rPr>
              <a:t>is  </a:t>
            </a:r>
            <a:r>
              <a:rPr sz="2400" dirty="0">
                <a:solidFill>
                  <a:srgbClr val="3F3F3F"/>
                </a:solidFill>
                <a:latin typeface="Times New Roman"/>
                <a:cs typeface="Times New Roman"/>
              </a:rPr>
              <a:t>below </a:t>
            </a:r>
            <a:r>
              <a:rPr sz="2400" spc="-5" dirty="0">
                <a:solidFill>
                  <a:srgbClr val="3F3F3F"/>
                </a:solidFill>
                <a:latin typeface="Times New Roman"/>
                <a:cs typeface="Times New Roman"/>
              </a:rPr>
              <a:t>freezing </a:t>
            </a:r>
            <a:r>
              <a:rPr sz="2400" dirty="0">
                <a:solidFill>
                  <a:srgbClr val="3F3F3F"/>
                </a:solidFill>
                <a:latin typeface="Times New Roman"/>
                <a:cs typeface="Times New Roman"/>
              </a:rPr>
              <a:t>(condition), then put on your gloves </a:t>
            </a:r>
            <a:r>
              <a:rPr sz="2400" spc="-5" dirty="0">
                <a:solidFill>
                  <a:srgbClr val="3F3F3F"/>
                </a:solidFill>
                <a:latin typeface="Times New Roman"/>
                <a:cs typeface="Times New Roman"/>
              </a:rPr>
              <a:t>(next state).”</a:t>
            </a:r>
            <a:endParaRPr sz="2400" dirty="0">
              <a:latin typeface="Times New Roman"/>
              <a:cs typeface="Times New Roman"/>
            </a:endParaRPr>
          </a:p>
          <a:p>
            <a:pPr marL="430530" marR="79375" indent="-341630">
              <a:lnSpc>
                <a:spcPct val="150000"/>
              </a:lnSpc>
              <a:spcBef>
                <a:spcPts val="990"/>
              </a:spcBef>
            </a:pPr>
            <a:r>
              <a:rPr sz="2850" spc="-179" baseline="11695" dirty="0">
                <a:solidFill>
                  <a:srgbClr val="8FC125"/>
                </a:solidFill>
                <a:latin typeface="UnDotum"/>
                <a:cs typeface="UnDotum"/>
              </a:rPr>
              <a:t> </a:t>
            </a:r>
            <a:r>
              <a:rPr sz="2400" dirty="0">
                <a:solidFill>
                  <a:srgbClr val="3F3F3F"/>
                </a:solidFill>
                <a:latin typeface="Times New Roman"/>
                <a:cs typeface="Times New Roman"/>
              </a:rPr>
              <a:t>A guard condition is </a:t>
            </a:r>
            <a:r>
              <a:rPr sz="2400" spc="-5" dirty="0">
                <a:solidFill>
                  <a:srgbClr val="3F3F3F"/>
                </a:solidFill>
                <a:latin typeface="Times New Roman"/>
                <a:cs typeface="Times New Roman"/>
              </a:rPr>
              <a:t>checked </a:t>
            </a:r>
            <a:r>
              <a:rPr sz="2400" dirty="0">
                <a:solidFill>
                  <a:srgbClr val="3F3F3F"/>
                </a:solidFill>
                <a:latin typeface="Times New Roman"/>
                <a:cs typeface="Times New Roman"/>
              </a:rPr>
              <a:t>only once, at the </a:t>
            </a:r>
            <a:r>
              <a:rPr sz="2400" spc="-5" dirty="0">
                <a:solidFill>
                  <a:srgbClr val="3F3F3F"/>
                </a:solidFill>
                <a:latin typeface="Times New Roman"/>
                <a:cs typeface="Times New Roman"/>
              </a:rPr>
              <a:t>time </a:t>
            </a:r>
            <a:r>
              <a:rPr sz="2400" dirty="0">
                <a:solidFill>
                  <a:srgbClr val="3F3F3F"/>
                </a:solidFill>
                <a:latin typeface="Times New Roman"/>
                <a:cs typeface="Times New Roman"/>
              </a:rPr>
              <a:t>the occurs and transition  fires </a:t>
            </a:r>
            <a:r>
              <a:rPr sz="2400" dirty="0" smtClean="0">
                <a:solidFill>
                  <a:srgbClr val="3F3F3F"/>
                </a:solidFill>
                <a:latin typeface="Times New Roman"/>
                <a:cs typeface="Times New Roman"/>
              </a:rPr>
              <a:t> </a:t>
            </a:r>
            <a:r>
              <a:rPr sz="2400" dirty="0">
                <a:solidFill>
                  <a:srgbClr val="3F3F3F"/>
                </a:solidFill>
                <a:latin typeface="Times New Roman"/>
                <a:cs typeface="Times New Roman"/>
              </a:rPr>
              <a:t>if the guard condition is</a:t>
            </a:r>
            <a:r>
              <a:rPr sz="2400" spc="5" dirty="0">
                <a:solidFill>
                  <a:srgbClr val="3F3F3F"/>
                </a:solidFill>
                <a:latin typeface="Times New Roman"/>
                <a:cs typeface="Times New Roman"/>
              </a:rPr>
              <a:t> </a:t>
            </a:r>
            <a:r>
              <a:rPr sz="2400" dirty="0">
                <a:solidFill>
                  <a:srgbClr val="3F3F3F"/>
                </a:solidFill>
                <a:latin typeface="Times New Roman"/>
                <a:cs typeface="Times New Roman"/>
              </a:rPr>
              <a:t>true.</a:t>
            </a:r>
            <a:endParaRPr sz="2400" dirty="0">
              <a:latin typeface="Times New Roman"/>
              <a:cs typeface="Times New Roman"/>
            </a:endParaRPr>
          </a:p>
          <a:p>
            <a:pPr>
              <a:lnSpc>
                <a:spcPct val="100000"/>
              </a:lnSpc>
              <a:spcBef>
                <a:spcPts val="25"/>
              </a:spcBef>
            </a:pPr>
            <a:endParaRPr sz="2100" dirty="0">
              <a:latin typeface="Times New Roman"/>
              <a:cs typeface="Times New Roman"/>
            </a:endParaRPr>
          </a:p>
          <a:p>
            <a:pPr marL="88900">
              <a:lnSpc>
                <a:spcPct val="100000"/>
              </a:lnSpc>
              <a:tabLst>
                <a:tab pos="803275" algn="l"/>
                <a:tab pos="1649730" algn="l"/>
                <a:tab pos="2955290" algn="l"/>
                <a:tab pos="3311525" algn="l"/>
                <a:tab pos="4464050" algn="l"/>
                <a:tab pos="5161915" algn="l"/>
                <a:tab pos="5890260" algn="l"/>
                <a:tab pos="6719570" algn="l"/>
                <a:tab pos="7007225" algn="l"/>
                <a:tab pos="8023225" algn="l"/>
                <a:tab pos="8836660" algn="l"/>
                <a:tab pos="9192895" algn="l"/>
                <a:tab pos="9582150" algn="l"/>
              </a:tabLst>
            </a:pPr>
            <a:r>
              <a:rPr sz="2850" spc="-179" baseline="11695" dirty="0">
                <a:solidFill>
                  <a:srgbClr val="8FC125"/>
                </a:solidFill>
                <a:latin typeface="UnDotum"/>
                <a:cs typeface="UnDotum"/>
              </a:rPr>
              <a:t> </a:t>
            </a:r>
            <a:r>
              <a:rPr sz="2850" spc="-172" baseline="11695" dirty="0">
                <a:solidFill>
                  <a:srgbClr val="8FC125"/>
                </a:solidFill>
                <a:latin typeface="UnDotum"/>
                <a:cs typeface="UnDotum"/>
              </a:rPr>
              <a:t> </a:t>
            </a:r>
            <a:r>
              <a:rPr sz="2400" dirty="0">
                <a:solidFill>
                  <a:srgbClr val="3F3F3F"/>
                </a:solidFill>
                <a:latin typeface="Times New Roman"/>
                <a:cs typeface="Times New Roman"/>
              </a:rPr>
              <a:t>A	guard	condition	is	</a:t>
            </a:r>
            <a:r>
              <a:rPr sz="2400" spc="-5" dirty="0">
                <a:solidFill>
                  <a:srgbClr val="3F3F3F"/>
                </a:solidFill>
                <a:latin typeface="Times New Roman"/>
                <a:cs typeface="Times New Roman"/>
              </a:rPr>
              <a:t>checked	</a:t>
            </a:r>
            <a:r>
              <a:rPr sz="2400" dirty="0">
                <a:solidFill>
                  <a:srgbClr val="3F3F3F"/>
                </a:solidFill>
                <a:latin typeface="Times New Roman"/>
                <a:cs typeface="Times New Roman"/>
              </a:rPr>
              <a:t>only	once	</a:t>
            </a:r>
            <a:r>
              <a:rPr sz="2400" spc="-5" dirty="0">
                <a:solidFill>
                  <a:srgbClr val="3F3F3F"/>
                </a:solidFill>
                <a:latin typeface="Times New Roman"/>
                <a:cs typeface="Times New Roman"/>
              </a:rPr>
              <a:t>while	</a:t>
            </a:r>
            <a:r>
              <a:rPr sz="2400" dirty="0">
                <a:solidFill>
                  <a:srgbClr val="3F3F3F"/>
                </a:solidFill>
                <a:latin typeface="Times New Roman"/>
                <a:cs typeface="Times New Roman"/>
              </a:rPr>
              <a:t>a	</a:t>
            </a:r>
            <a:r>
              <a:rPr sz="2400" spc="-5" dirty="0">
                <a:solidFill>
                  <a:srgbClr val="3F3F3F"/>
                </a:solidFill>
                <a:latin typeface="Times New Roman"/>
                <a:cs typeface="Times New Roman"/>
              </a:rPr>
              <a:t>change	</a:t>
            </a:r>
            <a:r>
              <a:rPr sz="2400" dirty="0">
                <a:solidFill>
                  <a:srgbClr val="3F3F3F"/>
                </a:solidFill>
                <a:latin typeface="Times New Roman"/>
                <a:cs typeface="Times New Roman"/>
              </a:rPr>
              <a:t>event	is	in	</a:t>
            </a:r>
            <a:r>
              <a:rPr sz="2400" spc="-5" dirty="0">
                <a:solidFill>
                  <a:srgbClr val="3F3F3F"/>
                </a:solidFill>
                <a:latin typeface="Times New Roman"/>
                <a:cs typeface="Times New Roman"/>
              </a:rPr>
              <a:t>effect</a:t>
            </a:r>
            <a:endParaRPr sz="2400" dirty="0">
              <a:latin typeface="Times New Roman"/>
              <a:cs typeface="Times New Roman"/>
            </a:endParaRPr>
          </a:p>
        </p:txBody>
      </p:sp>
      <p:sp>
        <p:nvSpPr>
          <p:cNvPr id="5" name="object 5"/>
          <p:cNvSpPr txBox="1"/>
          <p:nvPr/>
        </p:nvSpPr>
        <p:spPr>
          <a:xfrm>
            <a:off x="690891" y="6404609"/>
            <a:ext cx="2756535" cy="382156"/>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3F3F3F"/>
                </a:solidFill>
                <a:latin typeface="Times New Roman"/>
                <a:cs typeface="Times New Roman"/>
              </a:rPr>
              <a:t>checked</a:t>
            </a:r>
            <a:r>
              <a:rPr sz="2400" spc="-70" dirty="0">
                <a:solidFill>
                  <a:srgbClr val="3F3F3F"/>
                </a:solidFill>
                <a:latin typeface="Times New Roman"/>
                <a:cs typeface="Times New Roman"/>
              </a:rPr>
              <a:t> </a:t>
            </a:r>
            <a:r>
              <a:rPr sz="2400" dirty="0">
                <a:solidFill>
                  <a:srgbClr val="3F3F3F"/>
                </a:solidFill>
                <a:latin typeface="Times New Roman"/>
                <a:cs typeface="Times New Roman"/>
              </a:rPr>
              <a:t>continuously.</a:t>
            </a:r>
            <a:endParaRPr sz="2400">
              <a:latin typeface="Times New Roman"/>
              <a:cs typeface="Times New Roman"/>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8451" y="27709"/>
            <a:ext cx="1367239" cy="213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92151" y="1130299"/>
            <a:ext cx="8557260" cy="5221942"/>
          </a:xfrm>
          <a:prstGeom prst="rect">
            <a:avLst/>
          </a:prstGeom>
        </p:spPr>
        <p:txBody>
          <a:bodyPr vert="horz" wrap="square" lIns="0" tIns="12700" rIns="0" bIns="0" rtlCol="0">
            <a:spAutoFit/>
          </a:bodyPr>
          <a:lstStyle/>
          <a:p>
            <a:pPr marL="419100" marR="68580" indent="-342900" algn="just">
              <a:lnSpc>
                <a:spcPct val="150000"/>
              </a:lnSpc>
              <a:spcBef>
                <a:spcPts val="100"/>
              </a:spcBef>
            </a:pPr>
            <a:r>
              <a:rPr sz="2850" spc="-179" baseline="11695" dirty="0">
                <a:solidFill>
                  <a:srgbClr val="8FC125"/>
                </a:solidFill>
                <a:latin typeface="UnDotum"/>
                <a:cs typeface="UnDotum"/>
              </a:rPr>
              <a:t> </a:t>
            </a:r>
            <a:r>
              <a:rPr sz="2400" dirty="0">
                <a:solidFill>
                  <a:srgbClr val="3F3F3F"/>
                </a:solidFill>
                <a:latin typeface="Times New Roman"/>
                <a:cs typeface="Times New Roman"/>
              </a:rPr>
              <a:t>The </a:t>
            </a:r>
            <a:r>
              <a:rPr sz="2400" spc="-5" dirty="0">
                <a:solidFill>
                  <a:srgbClr val="3F3F3F"/>
                </a:solidFill>
                <a:latin typeface="Times New Roman"/>
                <a:cs typeface="Times New Roman"/>
              </a:rPr>
              <a:t>UML </a:t>
            </a:r>
            <a:r>
              <a:rPr sz="2400" dirty="0">
                <a:solidFill>
                  <a:srgbClr val="3F3F3F"/>
                </a:solidFill>
                <a:latin typeface="Times New Roman"/>
                <a:cs typeface="Times New Roman"/>
              </a:rPr>
              <a:t>notation </a:t>
            </a:r>
            <a:r>
              <a:rPr sz="2400" spc="-5" dirty="0">
                <a:solidFill>
                  <a:srgbClr val="3F3F3F"/>
                </a:solidFill>
                <a:latin typeface="Times New Roman"/>
                <a:cs typeface="Times New Roman"/>
              </a:rPr>
              <a:t>for </a:t>
            </a:r>
            <a:r>
              <a:rPr sz="2400" dirty="0">
                <a:solidFill>
                  <a:srgbClr val="3F3F3F"/>
                </a:solidFill>
                <a:latin typeface="Times New Roman"/>
                <a:cs typeface="Times New Roman"/>
              </a:rPr>
              <a:t>a transition is a line </a:t>
            </a:r>
            <a:r>
              <a:rPr sz="2400" spc="-5" dirty="0">
                <a:solidFill>
                  <a:srgbClr val="3F3F3F"/>
                </a:solidFill>
                <a:latin typeface="Times New Roman"/>
                <a:cs typeface="Times New Roman"/>
              </a:rPr>
              <a:t>from </a:t>
            </a:r>
            <a:r>
              <a:rPr sz="2400" dirty="0">
                <a:solidFill>
                  <a:srgbClr val="3F3F3F"/>
                </a:solidFill>
                <a:latin typeface="Times New Roman"/>
                <a:cs typeface="Times New Roman"/>
              </a:rPr>
              <a:t>origin state to  target</a:t>
            </a:r>
            <a:r>
              <a:rPr sz="2400" spc="-5" dirty="0">
                <a:solidFill>
                  <a:srgbClr val="3F3F3F"/>
                </a:solidFill>
                <a:latin typeface="Times New Roman"/>
                <a:cs typeface="Times New Roman"/>
              </a:rPr>
              <a:t> state.</a:t>
            </a:r>
            <a:endParaRPr sz="2400" dirty="0">
              <a:latin typeface="Times New Roman"/>
              <a:cs typeface="Times New Roman"/>
            </a:endParaRPr>
          </a:p>
          <a:p>
            <a:pPr>
              <a:lnSpc>
                <a:spcPct val="100000"/>
              </a:lnSpc>
              <a:spcBef>
                <a:spcPts val="25"/>
              </a:spcBef>
            </a:pPr>
            <a:endParaRPr sz="2100" dirty="0">
              <a:latin typeface="Times New Roman"/>
              <a:cs typeface="Times New Roman"/>
            </a:endParaRPr>
          </a:p>
          <a:p>
            <a:pPr marL="76200" algn="just">
              <a:lnSpc>
                <a:spcPct val="100000"/>
              </a:lnSpc>
            </a:pPr>
            <a:r>
              <a:rPr sz="2850" spc="-179" baseline="11695" dirty="0">
                <a:solidFill>
                  <a:srgbClr val="8FC125"/>
                </a:solidFill>
                <a:latin typeface="UnDotum"/>
                <a:cs typeface="UnDotum"/>
              </a:rPr>
              <a:t> </a:t>
            </a:r>
            <a:r>
              <a:rPr sz="2400" spc="-5" dirty="0">
                <a:solidFill>
                  <a:srgbClr val="3F3F3F"/>
                </a:solidFill>
                <a:latin typeface="Times New Roman"/>
                <a:cs typeface="Times New Roman"/>
              </a:rPr>
              <a:t>An arrowhead </a:t>
            </a:r>
            <a:r>
              <a:rPr sz="2400" dirty="0">
                <a:solidFill>
                  <a:srgbClr val="3F3F3F"/>
                </a:solidFill>
                <a:latin typeface="Times New Roman"/>
                <a:cs typeface="Times New Roman"/>
              </a:rPr>
              <a:t>points to the target</a:t>
            </a:r>
            <a:r>
              <a:rPr sz="2400" spc="5" dirty="0">
                <a:solidFill>
                  <a:srgbClr val="3F3F3F"/>
                </a:solidFill>
                <a:latin typeface="Times New Roman"/>
                <a:cs typeface="Times New Roman"/>
              </a:rPr>
              <a:t> </a:t>
            </a:r>
            <a:r>
              <a:rPr sz="2400" dirty="0">
                <a:solidFill>
                  <a:srgbClr val="3F3F3F"/>
                </a:solidFill>
                <a:latin typeface="Times New Roman"/>
                <a:cs typeface="Times New Roman"/>
              </a:rPr>
              <a:t>state.</a:t>
            </a:r>
            <a:endParaRPr sz="2400" dirty="0">
              <a:latin typeface="Times New Roman"/>
              <a:cs typeface="Times New Roman"/>
            </a:endParaRPr>
          </a:p>
          <a:p>
            <a:pPr marL="419100" marR="64769" indent="-342900" algn="just">
              <a:lnSpc>
                <a:spcPct val="150000"/>
              </a:lnSpc>
              <a:spcBef>
                <a:spcPts val="990"/>
              </a:spcBef>
            </a:pPr>
            <a:r>
              <a:rPr sz="2850" spc="-179" baseline="11695" dirty="0">
                <a:solidFill>
                  <a:srgbClr val="8FC125"/>
                </a:solidFill>
                <a:latin typeface="UnDotum"/>
                <a:cs typeface="UnDotum"/>
              </a:rPr>
              <a:t> </a:t>
            </a:r>
            <a:r>
              <a:rPr sz="2400" dirty="0">
                <a:solidFill>
                  <a:srgbClr val="3F3F3F"/>
                </a:solidFill>
                <a:latin typeface="Times New Roman"/>
                <a:cs typeface="Times New Roman"/>
              </a:rPr>
              <a:t>The line </a:t>
            </a:r>
            <a:r>
              <a:rPr sz="2400" spc="-10" dirty="0">
                <a:solidFill>
                  <a:srgbClr val="3F3F3F"/>
                </a:solidFill>
                <a:latin typeface="Times New Roman"/>
                <a:cs typeface="Times New Roman"/>
              </a:rPr>
              <a:t>may </a:t>
            </a:r>
            <a:r>
              <a:rPr sz="2400" spc="-5" dirty="0">
                <a:solidFill>
                  <a:srgbClr val="3F3F3F"/>
                </a:solidFill>
                <a:latin typeface="Times New Roman"/>
                <a:cs typeface="Times New Roman"/>
              </a:rPr>
              <a:t>consist </a:t>
            </a:r>
            <a:r>
              <a:rPr sz="2400" dirty="0">
                <a:solidFill>
                  <a:srgbClr val="3F3F3F"/>
                </a:solidFill>
                <a:latin typeface="Times New Roman"/>
                <a:cs typeface="Times New Roman"/>
              </a:rPr>
              <a:t>of </a:t>
            </a:r>
            <a:r>
              <a:rPr sz="2400" spc="-5" dirty="0">
                <a:solidFill>
                  <a:srgbClr val="3F3F3F"/>
                </a:solidFill>
                <a:latin typeface="Times New Roman"/>
                <a:cs typeface="Times New Roman"/>
              </a:rPr>
              <a:t>several </a:t>
            </a:r>
            <a:r>
              <a:rPr sz="2400" dirty="0">
                <a:solidFill>
                  <a:srgbClr val="3F3F3F"/>
                </a:solidFill>
                <a:latin typeface="Times New Roman"/>
                <a:cs typeface="Times New Roman"/>
              </a:rPr>
              <a:t>line </a:t>
            </a:r>
            <a:r>
              <a:rPr sz="2400" spc="-5" dirty="0">
                <a:solidFill>
                  <a:srgbClr val="3F3F3F"/>
                </a:solidFill>
                <a:latin typeface="Times New Roman"/>
                <a:cs typeface="Times New Roman"/>
              </a:rPr>
              <a:t>segments. An </a:t>
            </a:r>
            <a:r>
              <a:rPr sz="2400" dirty="0">
                <a:solidFill>
                  <a:srgbClr val="3F3F3F"/>
                </a:solidFill>
                <a:latin typeface="Times New Roman"/>
                <a:cs typeface="Times New Roman"/>
              </a:rPr>
              <a:t>event </a:t>
            </a:r>
            <a:r>
              <a:rPr sz="2400" spc="-10" dirty="0">
                <a:solidFill>
                  <a:srgbClr val="3F3F3F"/>
                </a:solidFill>
                <a:latin typeface="Times New Roman"/>
                <a:cs typeface="Times New Roman"/>
              </a:rPr>
              <a:t>may  </a:t>
            </a:r>
            <a:r>
              <a:rPr sz="2400" dirty="0">
                <a:solidFill>
                  <a:srgbClr val="3F3F3F"/>
                </a:solidFill>
                <a:latin typeface="Times New Roman"/>
                <a:cs typeface="Times New Roman"/>
              </a:rPr>
              <a:t>label the transition and be </a:t>
            </a:r>
            <a:r>
              <a:rPr sz="2400" spc="-5" dirty="0">
                <a:solidFill>
                  <a:srgbClr val="3F3F3F"/>
                </a:solidFill>
                <a:latin typeface="Times New Roman"/>
                <a:cs typeface="Times New Roman"/>
              </a:rPr>
              <a:t>followed </a:t>
            </a:r>
            <a:r>
              <a:rPr sz="2400" dirty="0">
                <a:solidFill>
                  <a:srgbClr val="3F3F3F"/>
                </a:solidFill>
                <a:latin typeface="Times New Roman"/>
                <a:cs typeface="Times New Roman"/>
              </a:rPr>
              <a:t>by an optional </a:t>
            </a:r>
            <a:r>
              <a:rPr sz="2400" spc="-5" dirty="0">
                <a:solidFill>
                  <a:srgbClr val="3F3F3F"/>
                </a:solidFill>
                <a:latin typeface="Times New Roman"/>
                <a:cs typeface="Times New Roman"/>
              </a:rPr>
              <a:t>guard  </a:t>
            </a:r>
            <a:r>
              <a:rPr sz="2400" dirty="0">
                <a:solidFill>
                  <a:srgbClr val="3F3F3F"/>
                </a:solidFill>
                <a:latin typeface="Times New Roman"/>
                <a:cs typeface="Times New Roman"/>
              </a:rPr>
              <a:t>condition in </a:t>
            </a:r>
            <a:r>
              <a:rPr sz="2400" spc="-5" dirty="0">
                <a:solidFill>
                  <a:srgbClr val="3F3F3F"/>
                </a:solidFill>
                <a:latin typeface="Times New Roman"/>
                <a:cs typeface="Times New Roman"/>
              </a:rPr>
              <a:t>square brackets.</a:t>
            </a:r>
            <a:endParaRPr sz="2400" dirty="0">
              <a:latin typeface="Times New Roman"/>
              <a:cs typeface="Times New Roman"/>
            </a:endParaRPr>
          </a:p>
          <a:p>
            <a:pPr marL="419100" marR="67310" indent="-342900" algn="just">
              <a:lnSpc>
                <a:spcPct val="150000"/>
              </a:lnSpc>
              <a:spcBef>
                <a:spcPts val="1000"/>
              </a:spcBef>
            </a:pPr>
            <a:r>
              <a:rPr sz="2850" spc="-179" baseline="11695" dirty="0">
                <a:solidFill>
                  <a:srgbClr val="8FC125"/>
                </a:solidFill>
                <a:latin typeface="UnDotum"/>
                <a:cs typeface="UnDotum"/>
              </a:rPr>
              <a:t> </a:t>
            </a:r>
            <a:r>
              <a:rPr sz="2400" spc="-10" dirty="0">
                <a:solidFill>
                  <a:srgbClr val="3F3F3F"/>
                </a:solidFill>
                <a:latin typeface="Times New Roman"/>
                <a:cs typeface="Times New Roman"/>
              </a:rPr>
              <a:t>We </a:t>
            </a:r>
            <a:r>
              <a:rPr sz="2400" dirty="0">
                <a:solidFill>
                  <a:srgbClr val="3F3F3F"/>
                </a:solidFill>
                <a:latin typeface="Times New Roman"/>
                <a:cs typeface="Times New Roman"/>
              </a:rPr>
              <a:t>italicize the </a:t>
            </a:r>
            <a:r>
              <a:rPr sz="2400" spc="-5" dirty="0">
                <a:solidFill>
                  <a:srgbClr val="3F3F3F"/>
                </a:solidFill>
                <a:latin typeface="Times New Roman"/>
                <a:cs typeface="Times New Roman"/>
              </a:rPr>
              <a:t>event name </a:t>
            </a:r>
            <a:r>
              <a:rPr sz="2400" dirty="0">
                <a:solidFill>
                  <a:srgbClr val="3F3F3F"/>
                </a:solidFill>
                <a:latin typeface="Times New Roman"/>
                <a:cs typeface="Times New Roman"/>
              </a:rPr>
              <a:t>and show the condition in </a:t>
            </a:r>
            <a:r>
              <a:rPr sz="2400" spc="-5" dirty="0">
                <a:solidFill>
                  <a:srgbClr val="3F3F3F"/>
                </a:solidFill>
                <a:latin typeface="Times New Roman"/>
                <a:cs typeface="Times New Roman"/>
              </a:rPr>
              <a:t>normal </a:t>
            </a:r>
            <a:r>
              <a:rPr sz="2400" spc="590" dirty="0">
                <a:solidFill>
                  <a:srgbClr val="3F3F3F"/>
                </a:solidFill>
                <a:latin typeface="Times New Roman"/>
                <a:cs typeface="Times New Roman"/>
              </a:rPr>
              <a:t> </a:t>
            </a:r>
            <a:r>
              <a:rPr sz="2400" spc="-5" dirty="0">
                <a:solidFill>
                  <a:srgbClr val="3F3F3F"/>
                </a:solidFill>
                <a:latin typeface="Times New Roman"/>
                <a:cs typeface="Times New Roman"/>
              </a:rPr>
              <a:t>font.</a:t>
            </a:r>
            <a:endParaRPr sz="2400" dirty="0">
              <a:latin typeface="Times New Roman"/>
              <a:cs typeface="Times New Roman"/>
            </a:endParaRPr>
          </a:p>
          <a:p>
            <a:pPr marL="74295" algn="just">
              <a:lnSpc>
                <a:spcPct val="100000"/>
              </a:lnSpc>
              <a:spcBef>
                <a:spcPts val="1920"/>
              </a:spcBef>
            </a:pPr>
            <a:r>
              <a:rPr sz="900" dirty="0">
                <a:solidFill>
                  <a:srgbClr val="888888"/>
                </a:solidFill>
                <a:latin typeface="Verdana"/>
                <a:cs typeface="Verdana"/>
              </a:rPr>
              <a:t>UML</a:t>
            </a:r>
            <a:r>
              <a:rPr sz="900" spc="-10" dirty="0">
                <a:solidFill>
                  <a:srgbClr val="888888"/>
                </a:solidFill>
                <a:latin typeface="Verdana"/>
                <a:cs typeface="Verdana"/>
              </a:rPr>
              <a:t> </a:t>
            </a:r>
            <a:r>
              <a:rPr sz="900" dirty="0">
                <a:solidFill>
                  <a:srgbClr val="888888"/>
                </a:solidFill>
                <a:latin typeface="Verdana"/>
                <a:cs typeface="Verdana"/>
              </a:rPr>
              <a:t>67</a:t>
            </a:r>
            <a:endParaRPr sz="900" dirty="0">
              <a:latin typeface="Verdana"/>
              <a:cs typeface="Verdana"/>
            </a:endParaRPr>
          </a:p>
        </p:txBody>
      </p:sp>
      <p:sp>
        <p:nvSpPr>
          <p:cNvPr id="3" name="object 3"/>
          <p:cNvSpPr txBox="1">
            <a:spLocks noGrp="1"/>
          </p:cNvSpPr>
          <p:nvPr>
            <p:ph type="title"/>
          </p:nvPr>
        </p:nvSpPr>
        <p:spPr>
          <a:xfrm>
            <a:off x="601980" y="219709"/>
            <a:ext cx="5897880" cy="566822"/>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Trebuchet MS"/>
                <a:cs typeface="Trebuchet MS"/>
              </a:rPr>
              <a:t>Guard Condition</a:t>
            </a:r>
            <a:r>
              <a:rPr sz="3600" b="1" spc="-70" dirty="0">
                <a:latin typeface="Trebuchet MS"/>
                <a:cs typeface="Trebuchet MS"/>
              </a:rPr>
              <a:t> </a:t>
            </a:r>
            <a:r>
              <a:rPr sz="3600" b="1" spc="-5" dirty="0">
                <a:latin typeface="Trebuchet MS"/>
                <a:cs typeface="Trebuchet MS"/>
              </a:rPr>
              <a:t>Continue…</a:t>
            </a:r>
            <a:endParaRPr sz="3600" dirty="0">
              <a:latin typeface="Trebuchet MS"/>
              <a:cs typeface="Trebuchet MS"/>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8451" y="27709"/>
            <a:ext cx="1367239" cy="213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742690" y="6143005"/>
            <a:ext cx="454025" cy="151323"/>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8FC125"/>
                </a:solidFill>
                <a:latin typeface="Verdana"/>
                <a:cs typeface="Verdana"/>
              </a:rPr>
              <a:t>UML</a:t>
            </a:r>
            <a:r>
              <a:rPr sz="900" spc="-70" dirty="0">
                <a:solidFill>
                  <a:srgbClr val="8FC125"/>
                </a:solidFill>
                <a:latin typeface="Verdana"/>
                <a:cs typeface="Verdana"/>
              </a:rPr>
              <a:t> </a:t>
            </a:r>
            <a:r>
              <a:rPr sz="900" spc="-5" dirty="0">
                <a:solidFill>
                  <a:srgbClr val="8FC125"/>
                </a:solidFill>
                <a:latin typeface="Verdana"/>
                <a:cs typeface="Verdana"/>
              </a:rPr>
              <a:t>68</a:t>
            </a:r>
            <a:endParaRPr sz="900">
              <a:latin typeface="Verdana"/>
              <a:cs typeface="Verdana"/>
            </a:endParaRPr>
          </a:p>
        </p:txBody>
      </p:sp>
      <p:sp>
        <p:nvSpPr>
          <p:cNvPr id="3" name="object 3"/>
          <p:cNvSpPr txBox="1"/>
          <p:nvPr/>
        </p:nvSpPr>
        <p:spPr>
          <a:xfrm>
            <a:off x="844553" y="337820"/>
            <a:ext cx="5898515" cy="566822"/>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8FC125"/>
                </a:solidFill>
                <a:latin typeface="Trebuchet MS"/>
                <a:cs typeface="Trebuchet MS"/>
              </a:rPr>
              <a:t>Guard Condition</a:t>
            </a:r>
            <a:r>
              <a:rPr sz="3600" b="1" spc="-60" dirty="0">
                <a:solidFill>
                  <a:srgbClr val="8FC125"/>
                </a:solidFill>
                <a:latin typeface="Trebuchet MS"/>
                <a:cs typeface="Trebuchet MS"/>
              </a:rPr>
              <a:t> </a:t>
            </a:r>
            <a:r>
              <a:rPr sz="3600" b="1" spc="-5" dirty="0">
                <a:solidFill>
                  <a:srgbClr val="8FC125"/>
                </a:solidFill>
                <a:latin typeface="Trebuchet MS"/>
                <a:cs typeface="Trebuchet MS"/>
              </a:rPr>
              <a:t>Continue…</a:t>
            </a:r>
            <a:endParaRPr sz="3600">
              <a:latin typeface="Trebuchet MS"/>
              <a:cs typeface="Trebuchet MS"/>
            </a:endParaRPr>
          </a:p>
        </p:txBody>
      </p:sp>
      <p:sp>
        <p:nvSpPr>
          <p:cNvPr id="4" name="object 4"/>
          <p:cNvSpPr txBox="1"/>
          <p:nvPr/>
        </p:nvSpPr>
        <p:spPr>
          <a:xfrm>
            <a:off x="2143770" y="1372870"/>
            <a:ext cx="7379335" cy="751488"/>
          </a:xfrm>
          <a:prstGeom prst="rect">
            <a:avLst/>
          </a:prstGeom>
        </p:spPr>
        <p:txBody>
          <a:bodyPr vert="horz" wrap="square" lIns="0" tIns="12700" rIns="0" bIns="0" rtlCol="0">
            <a:spAutoFit/>
          </a:bodyPr>
          <a:lstStyle/>
          <a:p>
            <a:pPr marL="38100" marR="30480">
              <a:lnSpc>
                <a:spcPct val="100000"/>
              </a:lnSpc>
              <a:spcBef>
                <a:spcPts val="100"/>
              </a:spcBef>
            </a:pPr>
            <a:r>
              <a:rPr sz="2175" spc="-22" baseline="21072" dirty="0">
                <a:solidFill>
                  <a:srgbClr val="8FC125"/>
                </a:solidFill>
                <a:latin typeface="UnDotum"/>
                <a:cs typeface="UnDotum"/>
              </a:rPr>
              <a:t></a:t>
            </a:r>
            <a:r>
              <a:rPr sz="1800" spc="-15" dirty="0">
                <a:solidFill>
                  <a:srgbClr val="3F3F3F"/>
                </a:solidFill>
                <a:latin typeface="UnDotum"/>
                <a:cs typeface="UnDotum"/>
              </a:rPr>
              <a:t></a:t>
            </a:r>
            <a:r>
              <a:rPr sz="2400" spc="-15" dirty="0">
                <a:solidFill>
                  <a:srgbClr val="3F3F3F"/>
                </a:solidFill>
                <a:latin typeface="Trebuchet MS"/>
                <a:cs typeface="Trebuchet MS"/>
              </a:rPr>
              <a:t>Following </a:t>
            </a:r>
            <a:r>
              <a:rPr sz="2400" spc="-5" dirty="0">
                <a:solidFill>
                  <a:srgbClr val="3F3F3F"/>
                </a:solidFill>
                <a:latin typeface="Trebuchet MS"/>
                <a:cs typeface="Trebuchet MS"/>
              </a:rPr>
              <a:t>fig. shows guarded transitions for traffic  lights at an</a:t>
            </a:r>
            <a:r>
              <a:rPr sz="2400" spc="-10" dirty="0">
                <a:solidFill>
                  <a:srgbClr val="3F3F3F"/>
                </a:solidFill>
                <a:latin typeface="Trebuchet MS"/>
                <a:cs typeface="Trebuchet MS"/>
              </a:rPr>
              <a:t> </a:t>
            </a:r>
            <a:r>
              <a:rPr sz="2400" spc="-5" dirty="0">
                <a:solidFill>
                  <a:srgbClr val="3F3F3F"/>
                </a:solidFill>
                <a:latin typeface="Trebuchet MS"/>
                <a:cs typeface="Trebuchet MS"/>
              </a:rPr>
              <a:t>intersection</a:t>
            </a:r>
            <a:r>
              <a:rPr sz="1800" spc="-5" dirty="0">
                <a:solidFill>
                  <a:srgbClr val="3F3F3F"/>
                </a:solidFill>
                <a:latin typeface="Trebuchet MS"/>
                <a:cs typeface="Trebuchet MS"/>
              </a:rPr>
              <a:t>.</a:t>
            </a:r>
            <a:endParaRPr sz="1800">
              <a:latin typeface="Trebuchet MS"/>
              <a:cs typeface="Trebuchet MS"/>
            </a:endParaRPr>
          </a:p>
        </p:txBody>
      </p:sp>
      <p:sp>
        <p:nvSpPr>
          <p:cNvPr id="5" name="object 5"/>
          <p:cNvSpPr/>
          <p:nvPr/>
        </p:nvSpPr>
        <p:spPr>
          <a:xfrm>
            <a:off x="2204723" y="2167889"/>
            <a:ext cx="7962900" cy="38227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71" y="0"/>
            <a:ext cx="843280" cy="5666740"/>
          </a:xfrm>
          <a:custGeom>
            <a:avLst/>
            <a:gdLst/>
            <a:ahLst/>
            <a:cxnLst/>
            <a:rect l="l" t="t" r="r" b="b"/>
            <a:pathLst>
              <a:path w="843280" h="5666740">
                <a:moveTo>
                  <a:pt x="843279" y="0"/>
                </a:moveTo>
                <a:lnTo>
                  <a:pt x="0" y="0"/>
                </a:lnTo>
                <a:lnTo>
                  <a:pt x="0" y="5666740"/>
                </a:lnTo>
                <a:lnTo>
                  <a:pt x="843279" y="0"/>
                </a:lnTo>
                <a:close/>
              </a:path>
            </a:pathLst>
          </a:custGeom>
          <a:solidFill>
            <a:srgbClr val="8FC125">
              <a:alpha val="84999"/>
            </a:srgbClr>
          </a:solidFill>
        </p:spPr>
        <p:txBody>
          <a:bodyPr wrap="square" lIns="0" tIns="0" rIns="0" bIns="0" rtlCol="0"/>
          <a:lstStyle/>
          <a:p>
            <a:endParaRPr/>
          </a:p>
        </p:txBody>
      </p:sp>
      <p:sp>
        <p:nvSpPr>
          <p:cNvPr id="3" name="object 3"/>
          <p:cNvSpPr txBox="1">
            <a:spLocks noGrp="1"/>
          </p:cNvSpPr>
          <p:nvPr>
            <p:ph type="title"/>
          </p:nvPr>
        </p:nvSpPr>
        <p:spPr>
          <a:xfrm>
            <a:off x="2362200" y="3124200"/>
            <a:ext cx="6189980" cy="689932"/>
          </a:xfrm>
          <a:prstGeom prst="rect">
            <a:avLst/>
          </a:prstGeom>
        </p:spPr>
        <p:txBody>
          <a:bodyPr vert="horz" wrap="square" lIns="0" tIns="12700" rIns="0" bIns="0" rtlCol="0">
            <a:spAutoFit/>
          </a:bodyPr>
          <a:lstStyle/>
          <a:p>
            <a:pPr marL="1643380">
              <a:lnSpc>
                <a:spcPct val="100000"/>
              </a:lnSpc>
              <a:spcBef>
                <a:spcPts val="100"/>
              </a:spcBef>
            </a:pPr>
            <a:r>
              <a:rPr spc="-10" dirty="0"/>
              <a:t>State</a:t>
            </a:r>
            <a:r>
              <a:rPr spc="-70" dirty="0"/>
              <a:t> </a:t>
            </a:r>
            <a:r>
              <a:rPr spc="-10" dirty="0"/>
              <a:t>Modeling</a:t>
            </a:r>
          </a:p>
        </p:txBody>
      </p:sp>
      <p:sp>
        <p:nvSpPr>
          <p:cNvPr id="4" name="object 4"/>
          <p:cNvSpPr txBox="1">
            <a:spLocks noGrp="1"/>
          </p:cNvSpPr>
          <p:nvPr>
            <p:ph type="sldNum" sz="quarter" idx="12"/>
          </p:nvPr>
        </p:nvSpPr>
        <p:spPr>
          <a:xfrm>
            <a:off x="8742690" y="6119305"/>
            <a:ext cx="479425" cy="198131"/>
          </a:xfrm>
          <a:prstGeom prst="rect">
            <a:avLst/>
          </a:prstGeom>
        </p:spPr>
        <p:txBody>
          <a:bodyPr vert="horz" wrap="square" lIns="0" tIns="13335" rIns="0" bIns="0" rtlCol="0">
            <a:spAutoFit/>
          </a:bodyPr>
          <a:lstStyle/>
          <a:p>
            <a:pPr marL="12700">
              <a:lnSpc>
                <a:spcPct val="100000"/>
              </a:lnSpc>
              <a:spcBef>
                <a:spcPts val="105"/>
              </a:spcBef>
            </a:pPr>
            <a:r>
              <a:rPr spc="-5" dirty="0"/>
              <a:t>UML</a:t>
            </a:r>
            <a:r>
              <a:rPr spc="-50" dirty="0"/>
              <a:t> </a:t>
            </a:r>
            <a:fld id="{81D60167-4931-47E6-BA6A-407CBD079E47}" type="slidenum">
              <a:rPr dirty="0"/>
              <a:t>2</a:t>
            </a:fld>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en-US" sz="3600" b="1" dirty="0" smtClean="0">
                <a:latin typeface="Trebuchet MS" pitchFamily="34" charset="0"/>
              </a:rPr>
              <a:t>4. State </a:t>
            </a:r>
            <a:r>
              <a:rPr lang="en-US" sz="3600" b="1" dirty="0">
                <a:latin typeface="Trebuchet MS" pitchFamily="34" charset="0"/>
              </a:rPr>
              <a:t>Diagram</a:t>
            </a:r>
          </a:p>
        </p:txBody>
      </p:sp>
      <p:sp>
        <p:nvSpPr>
          <p:cNvPr id="19459" name="Rectangle 3"/>
          <p:cNvSpPr>
            <a:spLocks noGrp="1" noChangeArrowheads="1"/>
          </p:cNvSpPr>
          <p:nvPr>
            <p:ph type="body" idx="1"/>
          </p:nvPr>
        </p:nvSpPr>
        <p:spPr/>
        <p:txBody>
          <a:bodyPr>
            <a:noAutofit/>
          </a:bodyPr>
          <a:lstStyle/>
          <a:p>
            <a:pPr algn="l" rtl="0"/>
            <a:r>
              <a:rPr lang="en-US" sz="2400" dirty="0">
                <a:latin typeface="Times New Roman" pitchFamily="18" charset="0"/>
                <a:cs typeface="Times New Roman" pitchFamily="18" charset="0"/>
              </a:rPr>
              <a:t>A state diagram is a graph whose nodes are states and whose directed arcs are transitions between states.</a:t>
            </a:r>
            <a:endParaRPr lang="ar-JO" sz="2400" dirty="0">
              <a:latin typeface="Times New Roman" pitchFamily="18" charset="0"/>
              <a:cs typeface="Times New Roman" pitchFamily="18" charset="0"/>
            </a:endParaRPr>
          </a:p>
          <a:p>
            <a:pPr algn="l" rtl="0"/>
            <a:endParaRPr lang="ar-JO" sz="2400" dirty="0">
              <a:latin typeface="Times New Roman" pitchFamily="18" charset="0"/>
              <a:cs typeface="Times New Roman" pitchFamily="18" charset="0"/>
            </a:endParaRPr>
          </a:p>
          <a:p>
            <a:pPr algn="l" rtl="0"/>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state diagram specifies or describes the state sequence caused by event sequences.</a:t>
            </a:r>
          </a:p>
          <a:p>
            <a:pPr algn="l" rtl="0"/>
            <a:endParaRPr lang="en-US" sz="2400" dirty="0">
              <a:latin typeface="Times New Roman" pitchFamily="18" charset="0"/>
              <a:cs typeface="Times New Roman" pitchFamily="18" charset="0"/>
            </a:endParaRPr>
          </a:p>
          <a:p>
            <a:pPr algn="l" rtl="0"/>
            <a:r>
              <a:rPr lang="en-US" sz="2400" dirty="0">
                <a:latin typeface="Times New Roman" pitchFamily="18" charset="0"/>
                <a:cs typeface="Times New Roman" pitchFamily="18" charset="0"/>
              </a:rPr>
              <a:t>State names must be unique within the scope of the state diagram.</a:t>
            </a:r>
          </a:p>
          <a:p>
            <a:pPr algn="l" rtl="0"/>
            <a:endParaRPr lang="en-US" sz="2400" dirty="0">
              <a:latin typeface="Times New Roman" pitchFamily="18" charset="0"/>
              <a:cs typeface="Times New Roman" pitchFamily="18" charset="0"/>
            </a:endParaRPr>
          </a:p>
          <a:p>
            <a:pPr algn="l" rtl="0"/>
            <a:r>
              <a:rPr lang="en-US" sz="2400" dirty="0">
                <a:latin typeface="Times New Roman" pitchFamily="18" charset="0"/>
                <a:cs typeface="Times New Roman" pitchFamily="18" charset="0"/>
              </a:rPr>
              <a:t>All objects in a class execute the state diagram for that class.</a:t>
            </a:r>
          </a:p>
          <a:p>
            <a:pPr algn="l" rtl="0"/>
            <a:endParaRPr lang="en-US" sz="2400" dirty="0">
              <a:latin typeface="Times New Roman" pitchFamily="18" charset="0"/>
              <a:cs typeface="Times New Roman" pitchFamily="18" charset="0"/>
            </a:endParaRPr>
          </a:p>
          <a:p>
            <a:pPr algn="l" rtl="0"/>
            <a:r>
              <a:rPr lang="en-US" sz="2400" dirty="0">
                <a:latin typeface="Times New Roman" pitchFamily="18" charset="0"/>
                <a:cs typeface="Times New Roman" pitchFamily="18" charset="0"/>
              </a:rPr>
              <a:t>The class state diagram models the common behavior of the class objects.</a:t>
            </a:r>
          </a:p>
        </p:txBody>
      </p:sp>
    </p:spTree>
    <p:extLst>
      <p:ext uri="{BB962C8B-B14F-4D97-AF65-F5344CB8AC3E}">
        <p14:creationId xmlns:p14="http://schemas.microsoft.com/office/powerpoint/2010/main" val="7671939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r>
              <a:rPr lang="en-US" sz="3600" dirty="0">
                <a:latin typeface="Trebuchet MS" pitchFamily="34" charset="0"/>
              </a:rPr>
              <a:t>State diagram example</a:t>
            </a:r>
          </a:p>
        </p:txBody>
      </p:sp>
      <p:pic>
        <p:nvPicPr>
          <p:cNvPr id="20484" name="Picture 4" descr="05fig08"/>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057400" y="1016785"/>
            <a:ext cx="8193616" cy="582870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7705092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One shot State Diagrams</a:t>
            </a:r>
            <a:endParaRPr lang="en-IN" dirty="0"/>
          </a:p>
        </p:txBody>
      </p:sp>
      <p:sp>
        <p:nvSpPr>
          <p:cNvPr id="3" name="Content Placeholder 2"/>
          <p:cNvSpPr>
            <a:spLocks noGrp="1"/>
          </p:cNvSpPr>
          <p:nvPr>
            <p:ph idx="1"/>
          </p:nvPr>
        </p:nvSpPr>
        <p:spPr/>
        <p:txBody>
          <a:bodyPr/>
          <a:lstStyle/>
          <a:p>
            <a:r>
              <a:rPr lang="en-US" dirty="0" smtClean="0"/>
              <a:t>represent objects with finite lives </a:t>
            </a:r>
          </a:p>
          <a:p>
            <a:pPr marL="0" indent="0">
              <a:buNone/>
            </a:pPr>
            <a:r>
              <a:rPr lang="en-US" dirty="0"/>
              <a:t> </a:t>
            </a:r>
            <a:r>
              <a:rPr lang="en-US" dirty="0" smtClean="0"/>
              <a:t>   – have initial and finite states </a:t>
            </a:r>
          </a:p>
          <a:p>
            <a:pPr marL="0" indent="0">
              <a:buNone/>
            </a:pPr>
            <a:r>
              <a:rPr lang="en-US" dirty="0" smtClean="0"/>
              <a:t>• initial state </a:t>
            </a:r>
          </a:p>
          <a:p>
            <a:pPr marL="0" indent="0">
              <a:buNone/>
            </a:pPr>
            <a:r>
              <a:rPr lang="en-US" dirty="0"/>
              <a:t> </a:t>
            </a:r>
            <a:r>
              <a:rPr lang="en-US" dirty="0" smtClean="0"/>
              <a:t>   -- entered on object creation</a:t>
            </a:r>
          </a:p>
          <a:p>
            <a:pPr marL="0" indent="0">
              <a:buNone/>
            </a:pPr>
            <a:r>
              <a:rPr lang="en-US" dirty="0" smtClean="0"/>
              <a:t> • final state </a:t>
            </a:r>
          </a:p>
          <a:p>
            <a:pPr marL="0" indent="0">
              <a:buNone/>
            </a:pPr>
            <a:r>
              <a:rPr lang="en-US" dirty="0"/>
              <a:t> </a:t>
            </a:r>
            <a:r>
              <a:rPr lang="en-US" dirty="0" smtClean="0"/>
              <a:t>   - entry implies destruction of object</a:t>
            </a:r>
            <a:endParaRPr lang="en-IN" dirty="0"/>
          </a:p>
        </p:txBody>
      </p:sp>
    </p:spTree>
    <p:extLst>
      <p:ext uri="{BB962C8B-B14F-4D97-AF65-F5344CB8AC3E}">
        <p14:creationId xmlns:p14="http://schemas.microsoft.com/office/powerpoint/2010/main" val="18024438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One-shot state diagram for Chess Game</a:t>
            </a:r>
            <a:endParaRPr lang="en-IN"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0700" y="1447800"/>
            <a:ext cx="27813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09800" y="1600200"/>
            <a:ext cx="6996464"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02391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One shot diagram for Chess Game using entry exit points</a:t>
            </a:r>
            <a:endParaRPr lang="en-IN"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75777" y="1600200"/>
            <a:ext cx="7440446"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79308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74732"/>
            <a:ext cx="11515105" cy="6369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88425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Basic State Diagram Notation</a:t>
            </a:r>
            <a:endParaRPr lang="en-IN" dirty="0"/>
          </a:p>
        </p:txBody>
      </p:sp>
      <p:sp>
        <p:nvSpPr>
          <p:cNvPr id="3" name="Content Placeholder 2"/>
          <p:cNvSpPr>
            <a:spLocks noGrp="1"/>
          </p:cNvSpPr>
          <p:nvPr>
            <p:ph idx="1"/>
          </p:nvPr>
        </p:nvSpPr>
        <p:spPr/>
        <p:txBody>
          <a:bodyPr>
            <a:noAutofit/>
          </a:bodyPr>
          <a:lstStyle/>
          <a:p>
            <a:r>
              <a:rPr lang="en-US" sz="2400" b="1" dirty="0" smtClean="0">
                <a:latin typeface="Times New Roman" pitchFamily="18" charset="0"/>
                <a:cs typeface="Times New Roman" pitchFamily="18" charset="0"/>
              </a:rPr>
              <a:t>State. </a:t>
            </a:r>
            <a:r>
              <a:rPr lang="en-US" sz="2400" dirty="0" smtClean="0">
                <a:latin typeface="Times New Roman" pitchFamily="18" charset="0"/>
                <a:cs typeface="Times New Roman" pitchFamily="18" charset="0"/>
              </a:rPr>
              <a:t>Drawn as a rounded box containing an optional name. A special notation is available for initial states (a solid circle ) and final states (a bull’s- eye or encircled “x” ).</a:t>
            </a:r>
          </a:p>
          <a:p>
            <a:r>
              <a:rPr lang="en-US" sz="2400" b="1" dirty="0" smtClean="0">
                <a:latin typeface="Times New Roman" pitchFamily="18" charset="0"/>
                <a:cs typeface="Times New Roman" pitchFamily="18" charset="0"/>
              </a:rPr>
              <a:t>Transition</a:t>
            </a:r>
            <a:r>
              <a:rPr lang="en-US" sz="2400" dirty="0" smtClean="0">
                <a:latin typeface="Times New Roman" pitchFamily="18" charset="0"/>
                <a:cs typeface="Times New Roman" pitchFamily="18" charset="0"/>
              </a:rPr>
              <a:t>. Drawn as a line from the origin state to the target state. An arrowhead points to the target state. The line may consist of several line segments</a:t>
            </a:r>
          </a:p>
          <a:p>
            <a:r>
              <a:rPr lang="en-US" sz="2400" b="1" dirty="0" smtClean="0">
                <a:latin typeface="Times New Roman" pitchFamily="18" charset="0"/>
                <a:cs typeface="Times New Roman" pitchFamily="18" charset="0"/>
              </a:rPr>
              <a:t>Event</a:t>
            </a:r>
            <a:r>
              <a:rPr lang="en-US" sz="2400" dirty="0" smtClean="0">
                <a:latin typeface="Times New Roman" pitchFamily="18" charset="0"/>
                <a:cs typeface="Times New Roman" pitchFamily="18" charset="0"/>
              </a:rPr>
              <a:t>. A signal event is shown as a label on a transition and may be followed by parenthesized attributes. A change event is shown with the keyword when followed by a parenthesized </a:t>
            </a:r>
            <a:r>
              <a:rPr lang="en-US" sz="2400" dirty="0" err="1" smtClean="0">
                <a:latin typeface="Times New Roman" pitchFamily="18" charset="0"/>
                <a:cs typeface="Times New Roman" pitchFamily="18" charset="0"/>
              </a:rPr>
              <a:t>boolean</a:t>
            </a:r>
            <a:r>
              <a:rPr lang="en-US" sz="2400" dirty="0" smtClean="0">
                <a:latin typeface="Times New Roman" pitchFamily="18" charset="0"/>
                <a:cs typeface="Times New Roman" pitchFamily="18" charset="0"/>
              </a:rPr>
              <a:t> expression. A time event is show with the keyword when followed by a parenthesized expression involving time or the keyword after followed by a parenthesized expression that evaluates to a time duration.</a:t>
            </a:r>
          </a:p>
          <a:p>
            <a:r>
              <a:rPr lang="en-US" sz="2400" b="1" dirty="0" smtClean="0">
                <a:latin typeface="Times New Roman" pitchFamily="18" charset="0"/>
                <a:cs typeface="Times New Roman" pitchFamily="18" charset="0"/>
              </a:rPr>
              <a:t>State diagram. </a:t>
            </a:r>
            <a:r>
              <a:rPr lang="en-US" sz="2400" dirty="0" smtClean="0">
                <a:latin typeface="Times New Roman" pitchFamily="18" charset="0"/>
                <a:cs typeface="Times New Roman" pitchFamily="18" charset="0"/>
              </a:rPr>
              <a:t>Enclosed in a rectangular frame with the diagram name in a small pentagonal tag in the upper left corner.</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41191828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Autofit/>
          </a:bodyPr>
          <a:lstStyle/>
          <a:p>
            <a:r>
              <a:rPr lang="en-US" sz="2400" b="1" dirty="0" smtClean="0">
                <a:latin typeface="Times New Roman" pitchFamily="18" charset="0"/>
                <a:cs typeface="Times New Roman" pitchFamily="18" charset="0"/>
              </a:rPr>
              <a:t>Guard condition. </a:t>
            </a:r>
            <a:r>
              <a:rPr lang="en-US" sz="2400" dirty="0" smtClean="0">
                <a:latin typeface="Times New Roman" pitchFamily="18" charset="0"/>
                <a:cs typeface="Times New Roman" pitchFamily="18" charset="0"/>
              </a:rPr>
              <a:t>Optionally listed in square brackets after an event.</a:t>
            </a:r>
          </a:p>
          <a:p>
            <a:r>
              <a:rPr lang="en-US" sz="2400" b="1" dirty="0" smtClean="0">
                <a:latin typeface="Times New Roman" pitchFamily="18" charset="0"/>
                <a:cs typeface="Times New Roman" pitchFamily="18" charset="0"/>
              </a:rPr>
              <a:t>Effects. </a:t>
            </a:r>
            <a:r>
              <a:rPr lang="en-US" sz="2400" dirty="0" smtClean="0">
                <a:latin typeface="Times New Roman" pitchFamily="18" charset="0"/>
                <a:cs typeface="Times New Roman" pitchFamily="18" charset="0"/>
              </a:rPr>
              <a:t>Can be attached to a transition or state and are listed after a slash (“/”). Multiple effects are separated with a comma and are performed concurrently. (you can create intervening states if you want multiple effects to be performed in sequences)</a:t>
            </a:r>
          </a:p>
          <a:p>
            <a:r>
              <a:rPr lang="en-US" sz="2400" b="1" dirty="0" smtClean="0">
                <a:latin typeface="Times New Roman" pitchFamily="18" charset="0"/>
                <a:cs typeface="Times New Roman" pitchFamily="18" charset="0"/>
              </a:rPr>
              <a:t>Some style conventions.</a:t>
            </a:r>
          </a:p>
          <a:p>
            <a:pPr>
              <a:buFont typeface="Wingdings" pitchFamily="2" charset="2"/>
              <a:buChar char="Ø"/>
            </a:pPr>
            <a:r>
              <a:rPr lang="en-US" sz="2400" dirty="0" smtClean="0">
                <a:latin typeface="Times New Roman" pitchFamily="18" charset="0"/>
                <a:cs typeface="Times New Roman" pitchFamily="18" charset="0"/>
              </a:rPr>
              <a:t>List the state name in boldface with the first letter capitalized</a:t>
            </a:r>
          </a:p>
          <a:p>
            <a:pPr>
              <a:buFont typeface="Wingdings" pitchFamily="2" charset="2"/>
              <a:buChar char="Ø"/>
            </a:pPr>
            <a:r>
              <a:rPr lang="en-US" sz="2400" dirty="0" smtClean="0">
                <a:latin typeface="Times New Roman" pitchFamily="18" charset="0"/>
                <a:cs typeface="Times New Roman" pitchFamily="18" charset="0"/>
              </a:rPr>
              <a:t>Italicize event names with the initial letter in lower case</a:t>
            </a:r>
          </a:p>
          <a:p>
            <a:pPr>
              <a:buFont typeface="Wingdings" pitchFamily="2" charset="2"/>
              <a:buChar char="Ø"/>
            </a:pPr>
            <a:r>
              <a:rPr lang="en-US" sz="2400" dirty="0" smtClean="0">
                <a:latin typeface="Times New Roman" pitchFamily="18" charset="0"/>
                <a:cs typeface="Times New Roman" pitchFamily="18" charset="0"/>
              </a:rPr>
              <a:t>Guard conditions and effects are in normal font and also have the initial letter in lower case.</a:t>
            </a:r>
          </a:p>
          <a:p>
            <a:pPr>
              <a:buFont typeface="Wingdings" pitchFamily="2" charset="2"/>
              <a:buChar char="Ø"/>
            </a:pPr>
            <a:r>
              <a:rPr lang="en-US" sz="2400" dirty="0" smtClean="0">
                <a:latin typeface="Times New Roman" pitchFamily="18" charset="0"/>
                <a:cs typeface="Times New Roman" pitchFamily="18" charset="0"/>
              </a:rPr>
              <a:t>Confine transition line segments to a rectilinear grid.</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5333611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5. State </a:t>
            </a:r>
            <a:r>
              <a:rPr lang="en-IN" b="1" dirty="0"/>
              <a:t>Diagram </a:t>
            </a:r>
            <a:r>
              <a:rPr lang="en-IN" b="1" dirty="0" smtClean="0"/>
              <a:t>Behaviour</a:t>
            </a:r>
            <a:endParaRPr lang="en-IN" dirty="0"/>
          </a:p>
        </p:txBody>
      </p:sp>
      <p:sp>
        <p:nvSpPr>
          <p:cNvPr id="3" name="Content Placeholder 2"/>
          <p:cNvSpPr>
            <a:spLocks noGrp="1"/>
          </p:cNvSpPr>
          <p:nvPr>
            <p:ph idx="1"/>
          </p:nvPr>
        </p:nvSpPr>
        <p:spPr/>
        <p:txBody>
          <a:bodyPr/>
          <a:lstStyle/>
          <a:p>
            <a:pPr marL="0" indent="0">
              <a:buNone/>
            </a:pPr>
            <a:r>
              <a:rPr lang="en-US" dirty="0" smtClean="0">
                <a:latin typeface="Times New Roman" pitchFamily="18" charset="0"/>
                <a:cs typeface="Times New Roman" pitchFamily="18" charset="0"/>
              </a:rPr>
              <a:t>5.1 Activity Effects</a:t>
            </a:r>
          </a:p>
          <a:p>
            <a:pPr marL="0" indent="0">
              <a:buNone/>
            </a:pPr>
            <a:r>
              <a:rPr lang="en-US" dirty="0" smtClean="0">
                <a:latin typeface="Times New Roman" pitchFamily="18" charset="0"/>
                <a:cs typeface="Times New Roman" pitchFamily="18" charset="0"/>
              </a:rPr>
              <a:t>5.2 Do-Activities</a:t>
            </a:r>
          </a:p>
          <a:p>
            <a:pPr marL="0" indent="0">
              <a:buNone/>
            </a:pPr>
            <a:r>
              <a:rPr lang="en-US" dirty="0" smtClean="0">
                <a:latin typeface="Times New Roman" pitchFamily="18" charset="0"/>
                <a:cs typeface="Times New Roman" pitchFamily="18" charset="0"/>
              </a:rPr>
              <a:t>5.3 Entry and Exit Activities</a:t>
            </a:r>
          </a:p>
          <a:p>
            <a:pPr marL="0" indent="0">
              <a:buNone/>
            </a:pPr>
            <a:r>
              <a:rPr lang="en-US" dirty="0" smtClean="0">
                <a:latin typeface="Times New Roman" pitchFamily="18" charset="0"/>
                <a:cs typeface="Times New Roman" pitchFamily="18" charset="0"/>
              </a:rPr>
              <a:t>5.4 Completion Transition</a:t>
            </a:r>
          </a:p>
          <a:p>
            <a:pPr marL="0" indent="0">
              <a:buNone/>
            </a:pPr>
            <a:r>
              <a:rPr lang="en-US" dirty="0" smtClean="0">
                <a:latin typeface="Times New Roman" pitchFamily="18" charset="0"/>
                <a:cs typeface="Times New Roman" pitchFamily="18" charset="0"/>
              </a:rPr>
              <a:t>5.5 Sending Signals</a:t>
            </a:r>
          </a:p>
          <a:p>
            <a:pPr marL="0" indent="0">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861940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rebuchet MS" pitchFamily="34" charset="0"/>
              </a:rPr>
              <a:t>5.1 Activity</a:t>
            </a:r>
            <a:r>
              <a:rPr lang="en-US" dirty="0" smtClean="0"/>
              <a:t> Effects</a:t>
            </a:r>
            <a:br>
              <a:rPr lang="en-US" dirty="0" smtClean="0"/>
            </a:br>
            <a:endParaRPr lang="en-IN" dirty="0"/>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An effect is a reference to a behavior that is executed in response to an event</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An </a:t>
            </a:r>
            <a:r>
              <a:rPr lang="en-US" sz="2400" dirty="0">
                <a:latin typeface="Times New Roman" pitchFamily="18" charset="0"/>
                <a:cs typeface="Times New Roman" pitchFamily="18" charset="0"/>
              </a:rPr>
              <a:t>activity is the actual behavior that can be invoked by any number of effects</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An </a:t>
            </a:r>
            <a:r>
              <a:rPr lang="en-US" sz="2400" dirty="0">
                <a:latin typeface="Times New Roman" pitchFamily="18" charset="0"/>
                <a:cs typeface="Times New Roman" pitchFamily="18" charset="0"/>
              </a:rPr>
              <a:t>activity may be performed upon a transition, upon the entry to or exit from a state, or upon some other event within a state</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Activities </a:t>
            </a:r>
            <a:r>
              <a:rPr lang="en-US" sz="2400" dirty="0">
                <a:latin typeface="Times New Roman" pitchFamily="18" charset="0"/>
                <a:cs typeface="Times New Roman" pitchFamily="18" charset="0"/>
              </a:rPr>
              <a:t>can also represent internal control operations, such as setting attributes or generating other events</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Such </a:t>
            </a:r>
            <a:r>
              <a:rPr lang="en-US" sz="2400" dirty="0">
                <a:latin typeface="Times New Roman" pitchFamily="18" charset="0"/>
                <a:cs typeface="Times New Roman" pitchFamily="18" charset="0"/>
              </a:rPr>
              <a:t>activities have no real-world counterparts but instead are mechanisms for structuring control within an implementation. For example, a program might increment an internal counter every time a particular event occurs.</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IN" sz="2400"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5400" y="44355"/>
            <a:ext cx="2847975"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80974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419748" y="3"/>
            <a:ext cx="4774565" cy="6867525"/>
            <a:chOff x="7419747" y="0"/>
            <a:chExt cx="4774565" cy="6867525"/>
          </a:xfrm>
        </p:grpSpPr>
        <p:sp>
          <p:nvSpPr>
            <p:cNvPr id="3" name="object 3"/>
            <p:cNvSpPr/>
            <p:nvPr/>
          </p:nvSpPr>
          <p:spPr>
            <a:xfrm>
              <a:off x="9371330" y="0"/>
              <a:ext cx="1219200" cy="6858000"/>
            </a:xfrm>
            <a:custGeom>
              <a:avLst/>
              <a:gdLst/>
              <a:ahLst/>
              <a:cxnLst/>
              <a:rect l="l" t="t" r="r" b="b"/>
              <a:pathLst>
                <a:path w="1219200" h="6858000">
                  <a:moveTo>
                    <a:pt x="0" y="0"/>
                  </a:moveTo>
                  <a:lnTo>
                    <a:pt x="1219200" y="6858000"/>
                  </a:lnTo>
                </a:path>
              </a:pathLst>
            </a:custGeom>
            <a:ln w="9344">
              <a:solidFill>
                <a:srgbClr val="BEBEBE"/>
              </a:solidFill>
            </a:ln>
          </p:spPr>
          <p:txBody>
            <a:bodyPr wrap="square" lIns="0" tIns="0" rIns="0" bIns="0" rtlCol="0"/>
            <a:lstStyle/>
            <a:p>
              <a:endParaRPr/>
            </a:p>
          </p:txBody>
        </p:sp>
        <p:sp>
          <p:nvSpPr>
            <p:cNvPr id="4" name="object 4"/>
            <p:cNvSpPr/>
            <p:nvPr/>
          </p:nvSpPr>
          <p:spPr>
            <a:xfrm>
              <a:off x="7424420" y="3681730"/>
              <a:ext cx="4765040" cy="3176270"/>
            </a:xfrm>
            <a:custGeom>
              <a:avLst/>
              <a:gdLst/>
              <a:ahLst/>
              <a:cxnLst/>
              <a:rect l="l" t="t" r="r" b="b"/>
              <a:pathLst>
                <a:path w="4765040" h="3176270">
                  <a:moveTo>
                    <a:pt x="4765039" y="0"/>
                  </a:moveTo>
                  <a:lnTo>
                    <a:pt x="0" y="3176270"/>
                  </a:lnTo>
                </a:path>
              </a:pathLst>
            </a:custGeom>
            <a:ln w="9344">
              <a:solidFill>
                <a:srgbClr val="D8D8D8"/>
              </a:solidFill>
            </a:ln>
          </p:spPr>
          <p:txBody>
            <a:bodyPr wrap="square" lIns="0" tIns="0" rIns="0" bIns="0" rtlCol="0"/>
            <a:lstStyle/>
            <a:p>
              <a:endParaRPr/>
            </a:p>
          </p:txBody>
        </p:sp>
        <p:sp>
          <p:nvSpPr>
            <p:cNvPr id="5" name="object 5"/>
            <p:cNvSpPr/>
            <p:nvPr/>
          </p:nvSpPr>
          <p:spPr>
            <a:xfrm>
              <a:off x="9182100" y="0"/>
              <a:ext cx="3007360" cy="6858000"/>
            </a:xfrm>
            <a:custGeom>
              <a:avLst/>
              <a:gdLst/>
              <a:ahLst/>
              <a:cxnLst/>
              <a:rect l="l" t="t" r="r" b="b"/>
              <a:pathLst>
                <a:path w="3007359" h="6858000">
                  <a:moveTo>
                    <a:pt x="3007360" y="0"/>
                  </a:moveTo>
                  <a:lnTo>
                    <a:pt x="2042430" y="0"/>
                  </a:lnTo>
                  <a:lnTo>
                    <a:pt x="0" y="6858000"/>
                  </a:lnTo>
                  <a:lnTo>
                    <a:pt x="3007360" y="6858000"/>
                  </a:lnTo>
                  <a:lnTo>
                    <a:pt x="3007360" y="0"/>
                  </a:lnTo>
                  <a:close/>
                </a:path>
              </a:pathLst>
            </a:custGeom>
            <a:solidFill>
              <a:srgbClr val="8FC125">
                <a:alpha val="29998"/>
              </a:srgbClr>
            </a:solidFill>
          </p:spPr>
          <p:txBody>
            <a:bodyPr wrap="square" lIns="0" tIns="0" rIns="0" bIns="0" rtlCol="0"/>
            <a:lstStyle/>
            <a:p>
              <a:endParaRPr/>
            </a:p>
          </p:txBody>
        </p:sp>
        <p:sp>
          <p:nvSpPr>
            <p:cNvPr id="6" name="object 6"/>
            <p:cNvSpPr/>
            <p:nvPr/>
          </p:nvSpPr>
          <p:spPr>
            <a:xfrm>
              <a:off x="9603813" y="0"/>
              <a:ext cx="2588260" cy="6858000"/>
            </a:xfrm>
            <a:custGeom>
              <a:avLst/>
              <a:gdLst/>
              <a:ahLst/>
              <a:cxnLst/>
              <a:rect l="l" t="t" r="r" b="b"/>
              <a:pathLst>
                <a:path w="2588259" h="6858000">
                  <a:moveTo>
                    <a:pt x="2588186" y="0"/>
                  </a:moveTo>
                  <a:lnTo>
                    <a:pt x="0" y="0"/>
                  </a:lnTo>
                  <a:lnTo>
                    <a:pt x="1208966" y="6858000"/>
                  </a:lnTo>
                  <a:lnTo>
                    <a:pt x="2588186" y="6858000"/>
                  </a:lnTo>
                  <a:lnTo>
                    <a:pt x="2588186" y="0"/>
                  </a:lnTo>
                  <a:close/>
                </a:path>
              </a:pathLst>
            </a:custGeom>
            <a:solidFill>
              <a:srgbClr val="8FC125">
                <a:alpha val="19999"/>
              </a:srgbClr>
            </a:solidFill>
          </p:spPr>
          <p:txBody>
            <a:bodyPr wrap="square" lIns="0" tIns="0" rIns="0" bIns="0" rtlCol="0"/>
            <a:lstStyle/>
            <a:p>
              <a:endParaRPr/>
            </a:p>
          </p:txBody>
        </p:sp>
        <p:sp>
          <p:nvSpPr>
            <p:cNvPr id="7" name="object 7"/>
            <p:cNvSpPr/>
            <p:nvPr/>
          </p:nvSpPr>
          <p:spPr>
            <a:xfrm>
              <a:off x="8933180" y="3048000"/>
              <a:ext cx="3258820" cy="3810000"/>
            </a:xfrm>
            <a:custGeom>
              <a:avLst/>
              <a:gdLst/>
              <a:ahLst/>
              <a:cxnLst/>
              <a:rect l="l" t="t" r="r" b="b"/>
              <a:pathLst>
                <a:path w="3258820" h="3810000">
                  <a:moveTo>
                    <a:pt x="3258820" y="0"/>
                  </a:moveTo>
                  <a:lnTo>
                    <a:pt x="0" y="3810000"/>
                  </a:lnTo>
                  <a:lnTo>
                    <a:pt x="3258820" y="3810000"/>
                  </a:lnTo>
                  <a:lnTo>
                    <a:pt x="3258820" y="0"/>
                  </a:lnTo>
                  <a:close/>
                </a:path>
              </a:pathLst>
            </a:custGeom>
            <a:solidFill>
              <a:srgbClr val="539F20">
                <a:alpha val="71998"/>
              </a:srgbClr>
            </a:solidFill>
          </p:spPr>
          <p:txBody>
            <a:bodyPr wrap="square" lIns="0" tIns="0" rIns="0" bIns="0" rtlCol="0"/>
            <a:lstStyle/>
            <a:p>
              <a:endParaRPr/>
            </a:p>
          </p:txBody>
        </p:sp>
        <p:sp>
          <p:nvSpPr>
            <p:cNvPr id="8" name="object 8"/>
            <p:cNvSpPr/>
            <p:nvPr/>
          </p:nvSpPr>
          <p:spPr>
            <a:xfrm>
              <a:off x="9337243" y="0"/>
              <a:ext cx="2852420" cy="6858000"/>
            </a:xfrm>
            <a:custGeom>
              <a:avLst/>
              <a:gdLst/>
              <a:ahLst/>
              <a:cxnLst/>
              <a:rect l="l" t="t" r="r" b="b"/>
              <a:pathLst>
                <a:path w="2852420" h="6858000">
                  <a:moveTo>
                    <a:pt x="2852217" y="0"/>
                  </a:moveTo>
                  <a:lnTo>
                    <a:pt x="0" y="0"/>
                  </a:lnTo>
                  <a:lnTo>
                    <a:pt x="2468677" y="6858000"/>
                  </a:lnTo>
                  <a:lnTo>
                    <a:pt x="2852217" y="6858000"/>
                  </a:lnTo>
                  <a:lnTo>
                    <a:pt x="2852217" y="0"/>
                  </a:lnTo>
                  <a:close/>
                </a:path>
              </a:pathLst>
            </a:custGeom>
            <a:solidFill>
              <a:srgbClr val="3E7718">
                <a:alpha val="69999"/>
              </a:srgbClr>
            </a:solidFill>
          </p:spPr>
          <p:txBody>
            <a:bodyPr wrap="square" lIns="0" tIns="0" rIns="0" bIns="0" rtlCol="0"/>
            <a:lstStyle/>
            <a:p>
              <a:endParaRPr/>
            </a:p>
          </p:txBody>
        </p:sp>
        <p:sp>
          <p:nvSpPr>
            <p:cNvPr id="9" name="object 9"/>
            <p:cNvSpPr/>
            <p:nvPr/>
          </p:nvSpPr>
          <p:spPr>
            <a:xfrm>
              <a:off x="10897870" y="0"/>
              <a:ext cx="1290320" cy="6858000"/>
            </a:xfrm>
            <a:custGeom>
              <a:avLst/>
              <a:gdLst/>
              <a:ahLst/>
              <a:cxnLst/>
              <a:rect l="l" t="t" r="r" b="b"/>
              <a:pathLst>
                <a:path w="1290320" h="6858000">
                  <a:moveTo>
                    <a:pt x="1290320" y="0"/>
                  </a:moveTo>
                  <a:lnTo>
                    <a:pt x="1018678" y="0"/>
                  </a:lnTo>
                  <a:lnTo>
                    <a:pt x="0" y="6858000"/>
                  </a:lnTo>
                  <a:lnTo>
                    <a:pt x="1290320" y="6858000"/>
                  </a:lnTo>
                  <a:lnTo>
                    <a:pt x="1290320" y="0"/>
                  </a:lnTo>
                  <a:close/>
                </a:path>
              </a:pathLst>
            </a:custGeom>
            <a:solidFill>
              <a:srgbClr val="BFE373">
                <a:alpha val="69999"/>
              </a:srgbClr>
            </a:solidFill>
          </p:spPr>
          <p:txBody>
            <a:bodyPr wrap="square" lIns="0" tIns="0" rIns="0" bIns="0" rtlCol="0"/>
            <a:lstStyle/>
            <a:p>
              <a:endParaRPr/>
            </a:p>
          </p:txBody>
        </p:sp>
        <p:sp>
          <p:nvSpPr>
            <p:cNvPr id="10" name="object 10"/>
            <p:cNvSpPr/>
            <p:nvPr/>
          </p:nvSpPr>
          <p:spPr>
            <a:xfrm>
              <a:off x="10941010" y="0"/>
              <a:ext cx="1249045" cy="6858000"/>
            </a:xfrm>
            <a:custGeom>
              <a:avLst/>
              <a:gdLst/>
              <a:ahLst/>
              <a:cxnLst/>
              <a:rect l="l" t="t" r="r" b="b"/>
              <a:pathLst>
                <a:path w="1249045" h="6858000">
                  <a:moveTo>
                    <a:pt x="1248449" y="0"/>
                  </a:moveTo>
                  <a:lnTo>
                    <a:pt x="0" y="0"/>
                  </a:lnTo>
                  <a:lnTo>
                    <a:pt x="1107479" y="6858000"/>
                  </a:lnTo>
                  <a:lnTo>
                    <a:pt x="1248449" y="6858000"/>
                  </a:lnTo>
                  <a:lnTo>
                    <a:pt x="1248449" y="0"/>
                  </a:lnTo>
                  <a:close/>
                </a:path>
              </a:pathLst>
            </a:custGeom>
            <a:solidFill>
              <a:srgbClr val="8FC125">
                <a:alpha val="64999"/>
              </a:srgbClr>
            </a:solidFill>
          </p:spPr>
          <p:txBody>
            <a:bodyPr wrap="square" lIns="0" tIns="0" rIns="0" bIns="0" rtlCol="0"/>
            <a:lstStyle/>
            <a:p>
              <a:endParaRPr/>
            </a:p>
          </p:txBody>
        </p:sp>
        <p:sp>
          <p:nvSpPr>
            <p:cNvPr id="11" name="object 11"/>
            <p:cNvSpPr/>
            <p:nvPr/>
          </p:nvSpPr>
          <p:spPr>
            <a:xfrm>
              <a:off x="10370820" y="3589019"/>
              <a:ext cx="1818639" cy="3268979"/>
            </a:xfrm>
            <a:custGeom>
              <a:avLst/>
              <a:gdLst/>
              <a:ahLst/>
              <a:cxnLst/>
              <a:rect l="l" t="t" r="r" b="b"/>
              <a:pathLst>
                <a:path w="1818640" h="3268979">
                  <a:moveTo>
                    <a:pt x="1818639" y="0"/>
                  </a:moveTo>
                  <a:lnTo>
                    <a:pt x="0" y="3268979"/>
                  </a:lnTo>
                  <a:lnTo>
                    <a:pt x="1818639" y="3268979"/>
                  </a:lnTo>
                  <a:lnTo>
                    <a:pt x="1818639" y="0"/>
                  </a:lnTo>
                  <a:close/>
                </a:path>
              </a:pathLst>
            </a:custGeom>
            <a:solidFill>
              <a:srgbClr val="8FC125">
                <a:alpha val="79998"/>
              </a:srgbClr>
            </a:solidFill>
          </p:spPr>
          <p:txBody>
            <a:bodyPr wrap="square" lIns="0" tIns="0" rIns="0" bIns="0" rtlCol="0"/>
            <a:lstStyle/>
            <a:p>
              <a:endParaRPr/>
            </a:p>
          </p:txBody>
        </p:sp>
      </p:grpSp>
      <p:sp>
        <p:nvSpPr>
          <p:cNvPr id="12" name="object 12"/>
          <p:cNvSpPr/>
          <p:nvPr/>
        </p:nvSpPr>
        <p:spPr>
          <a:xfrm>
            <a:off x="-1271" y="0"/>
            <a:ext cx="843280" cy="5666740"/>
          </a:xfrm>
          <a:custGeom>
            <a:avLst/>
            <a:gdLst/>
            <a:ahLst/>
            <a:cxnLst/>
            <a:rect l="l" t="t" r="r" b="b"/>
            <a:pathLst>
              <a:path w="843280" h="5666740">
                <a:moveTo>
                  <a:pt x="843279" y="0"/>
                </a:moveTo>
                <a:lnTo>
                  <a:pt x="0" y="0"/>
                </a:lnTo>
                <a:lnTo>
                  <a:pt x="0" y="5666740"/>
                </a:lnTo>
                <a:lnTo>
                  <a:pt x="843279" y="0"/>
                </a:lnTo>
                <a:close/>
              </a:path>
            </a:pathLst>
          </a:custGeom>
          <a:solidFill>
            <a:srgbClr val="8FC125">
              <a:alpha val="84999"/>
            </a:srgbClr>
          </a:solidFill>
        </p:spPr>
        <p:txBody>
          <a:bodyPr wrap="square" lIns="0" tIns="0" rIns="0" bIns="0" rtlCol="0"/>
          <a:lstStyle/>
          <a:p>
            <a:endParaRPr/>
          </a:p>
        </p:txBody>
      </p:sp>
      <p:sp>
        <p:nvSpPr>
          <p:cNvPr id="13" name="object 13"/>
          <p:cNvSpPr txBox="1"/>
          <p:nvPr/>
        </p:nvSpPr>
        <p:spPr>
          <a:xfrm>
            <a:off x="754391" y="6143005"/>
            <a:ext cx="455295" cy="151323"/>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888888"/>
                </a:solidFill>
                <a:latin typeface="Verdana"/>
                <a:cs typeface="Verdana"/>
              </a:rPr>
              <a:t>UML</a:t>
            </a:r>
            <a:r>
              <a:rPr sz="900" spc="-80" dirty="0">
                <a:solidFill>
                  <a:srgbClr val="888888"/>
                </a:solidFill>
                <a:latin typeface="Verdana"/>
                <a:cs typeface="Verdana"/>
              </a:rPr>
              <a:t> </a:t>
            </a:r>
            <a:r>
              <a:rPr sz="900" dirty="0">
                <a:solidFill>
                  <a:srgbClr val="888888"/>
                </a:solidFill>
                <a:latin typeface="Verdana"/>
                <a:cs typeface="Verdana"/>
              </a:rPr>
              <a:t>56</a:t>
            </a:r>
            <a:endParaRPr sz="900">
              <a:latin typeface="Verdana"/>
              <a:cs typeface="Verdana"/>
            </a:endParaRPr>
          </a:p>
        </p:txBody>
      </p:sp>
      <p:sp>
        <p:nvSpPr>
          <p:cNvPr id="14" name="object 14"/>
          <p:cNvSpPr txBox="1">
            <a:spLocks noGrp="1"/>
          </p:cNvSpPr>
          <p:nvPr>
            <p:ph type="title"/>
          </p:nvPr>
        </p:nvSpPr>
        <p:spPr>
          <a:xfrm>
            <a:off x="2212350" y="383540"/>
            <a:ext cx="2506345" cy="566822"/>
          </a:xfrm>
          <a:prstGeom prst="rect">
            <a:avLst/>
          </a:prstGeom>
        </p:spPr>
        <p:txBody>
          <a:bodyPr vert="horz" wrap="square" lIns="0" tIns="12700" rIns="0" bIns="0" rtlCol="0">
            <a:spAutoFit/>
          </a:bodyPr>
          <a:lstStyle/>
          <a:p>
            <a:pPr marL="12700">
              <a:lnSpc>
                <a:spcPct val="100000"/>
              </a:lnSpc>
              <a:spcBef>
                <a:spcPts val="100"/>
              </a:spcBef>
            </a:pPr>
            <a:r>
              <a:rPr sz="3600" b="1" spc="-10" dirty="0">
                <a:latin typeface="Times New Roman"/>
                <a:cs typeface="Times New Roman"/>
              </a:rPr>
              <a:t>Introduction</a:t>
            </a:r>
            <a:endParaRPr sz="3600">
              <a:latin typeface="Times New Roman"/>
              <a:cs typeface="Times New Roman"/>
            </a:endParaRPr>
          </a:p>
        </p:txBody>
      </p:sp>
      <p:sp>
        <p:nvSpPr>
          <p:cNvPr id="15" name="object 15"/>
          <p:cNvSpPr txBox="1"/>
          <p:nvPr/>
        </p:nvSpPr>
        <p:spPr>
          <a:xfrm>
            <a:off x="1286512" y="1431293"/>
            <a:ext cx="8803005" cy="3721532"/>
          </a:xfrm>
          <a:prstGeom prst="rect">
            <a:avLst/>
          </a:prstGeom>
        </p:spPr>
        <p:txBody>
          <a:bodyPr vert="horz" wrap="square" lIns="0" tIns="12700" rIns="0" bIns="0" rtlCol="0">
            <a:spAutoFit/>
          </a:bodyPr>
          <a:lstStyle/>
          <a:p>
            <a:pPr marL="12700" marR="9525">
              <a:lnSpc>
                <a:spcPct val="150000"/>
              </a:lnSpc>
              <a:spcBef>
                <a:spcPts val="100"/>
              </a:spcBef>
            </a:pPr>
            <a:r>
              <a:rPr sz="2400" spc="-5" dirty="0">
                <a:latin typeface="UnDotum"/>
                <a:cs typeface="UnDotum"/>
              </a:rPr>
              <a:t></a:t>
            </a:r>
            <a:r>
              <a:rPr sz="2400" spc="-5" dirty="0">
                <a:latin typeface="Times New Roman"/>
                <a:cs typeface="Times New Roman"/>
              </a:rPr>
              <a:t>We </a:t>
            </a:r>
            <a:r>
              <a:rPr sz="2400" dirty="0">
                <a:latin typeface="Times New Roman"/>
                <a:cs typeface="Times New Roman"/>
              </a:rPr>
              <a:t>can </a:t>
            </a:r>
            <a:r>
              <a:rPr sz="2400" spc="-5" dirty="0">
                <a:latin typeface="Times New Roman"/>
                <a:cs typeface="Times New Roman"/>
              </a:rPr>
              <a:t>understand </a:t>
            </a:r>
            <a:r>
              <a:rPr sz="2400" dirty="0">
                <a:latin typeface="Times New Roman"/>
                <a:cs typeface="Times New Roman"/>
              </a:rPr>
              <a:t>the system by </a:t>
            </a:r>
            <a:r>
              <a:rPr sz="2400" spc="-5" dirty="0">
                <a:latin typeface="Times New Roman"/>
                <a:cs typeface="Times New Roman"/>
              </a:rPr>
              <a:t>first examining </a:t>
            </a:r>
            <a:r>
              <a:rPr sz="2400" dirty="0">
                <a:latin typeface="Times New Roman"/>
                <a:cs typeface="Times New Roman"/>
              </a:rPr>
              <a:t>its static structure  (class</a:t>
            </a:r>
            <a:r>
              <a:rPr sz="2400" spc="-5" dirty="0">
                <a:latin typeface="Times New Roman"/>
                <a:cs typeface="Times New Roman"/>
              </a:rPr>
              <a:t> model).</a:t>
            </a:r>
            <a:endParaRPr sz="2400" dirty="0">
              <a:latin typeface="Times New Roman"/>
              <a:cs typeface="Times New Roman"/>
            </a:endParaRPr>
          </a:p>
          <a:p>
            <a:pPr marL="12700" marR="5080">
              <a:lnSpc>
                <a:spcPct val="150000"/>
              </a:lnSpc>
              <a:spcBef>
                <a:spcPts val="1500"/>
              </a:spcBef>
              <a:tabLst>
                <a:tab pos="1188085" algn="l"/>
                <a:tab pos="1786889" algn="l"/>
                <a:tab pos="2842895" algn="l"/>
                <a:tab pos="4117340" algn="l"/>
                <a:tab pos="5342890" algn="l"/>
                <a:tab pos="5823585" algn="l"/>
                <a:tab pos="6440170" algn="l"/>
                <a:tab pos="7547609" algn="l"/>
                <a:tab pos="8230870" algn="l"/>
              </a:tabLst>
            </a:pPr>
            <a:r>
              <a:rPr sz="2400" dirty="0">
                <a:latin typeface="UnDotum"/>
                <a:cs typeface="UnDotum"/>
              </a:rPr>
              <a:t></a:t>
            </a:r>
            <a:r>
              <a:rPr sz="2400" spc="10" dirty="0">
                <a:latin typeface="Times New Roman"/>
                <a:cs typeface="Times New Roman"/>
              </a:rPr>
              <a:t>T</a:t>
            </a:r>
            <a:r>
              <a:rPr sz="2400" dirty="0">
                <a:latin typeface="Times New Roman"/>
                <a:cs typeface="Times New Roman"/>
              </a:rPr>
              <a:t>hen	</a:t>
            </a:r>
            <a:r>
              <a:rPr sz="2400" spc="-5" dirty="0">
                <a:latin typeface="Times New Roman"/>
                <a:cs typeface="Times New Roman"/>
              </a:rPr>
              <a:t>w</a:t>
            </a:r>
            <a:r>
              <a:rPr sz="2400" dirty="0">
                <a:latin typeface="Times New Roman"/>
                <a:cs typeface="Times New Roman"/>
              </a:rPr>
              <a:t>e	</a:t>
            </a:r>
            <a:r>
              <a:rPr sz="2400" spc="-10" dirty="0">
                <a:latin typeface="Times New Roman"/>
                <a:cs typeface="Times New Roman"/>
              </a:rPr>
              <a:t>s</a:t>
            </a:r>
            <a:r>
              <a:rPr sz="2400" dirty="0">
                <a:latin typeface="Times New Roman"/>
                <a:cs typeface="Times New Roman"/>
              </a:rPr>
              <a:t>hould	ex</a:t>
            </a:r>
            <a:r>
              <a:rPr sz="2400" spc="-5" dirty="0">
                <a:latin typeface="Times New Roman"/>
                <a:cs typeface="Times New Roman"/>
              </a:rPr>
              <a:t>a</a:t>
            </a:r>
            <a:r>
              <a:rPr sz="2400" spc="-20" dirty="0">
                <a:latin typeface="Times New Roman"/>
                <a:cs typeface="Times New Roman"/>
              </a:rPr>
              <a:t>m</a:t>
            </a:r>
            <a:r>
              <a:rPr sz="2400" dirty="0">
                <a:latin typeface="Times New Roman"/>
                <a:cs typeface="Times New Roman"/>
              </a:rPr>
              <a:t>ine	ch</a:t>
            </a:r>
            <a:r>
              <a:rPr sz="2400" spc="-5" dirty="0">
                <a:latin typeface="Times New Roman"/>
                <a:cs typeface="Times New Roman"/>
              </a:rPr>
              <a:t>a</a:t>
            </a:r>
            <a:r>
              <a:rPr sz="2400" dirty="0">
                <a:latin typeface="Times New Roman"/>
                <a:cs typeface="Times New Roman"/>
              </a:rPr>
              <a:t>nges	to	the	</a:t>
            </a:r>
            <a:r>
              <a:rPr sz="2400" spc="-10" dirty="0">
                <a:latin typeface="Times New Roman"/>
                <a:cs typeface="Times New Roman"/>
              </a:rPr>
              <a:t>o</a:t>
            </a:r>
            <a:r>
              <a:rPr sz="2400" dirty="0">
                <a:latin typeface="Times New Roman"/>
                <a:cs typeface="Times New Roman"/>
              </a:rPr>
              <a:t>b</a:t>
            </a:r>
            <a:r>
              <a:rPr sz="2400" spc="10" dirty="0">
                <a:latin typeface="Times New Roman"/>
                <a:cs typeface="Times New Roman"/>
              </a:rPr>
              <a:t>j</a:t>
            </a:r>
            <a:r>
              <a:rPr sz="2400" spc="-5" dirty="0">
                <a:latin typeface="Times New Roman"/>
                <a:cs typeface="Times New Roman"/>
              </a:rPr>
              <a:t>e</a:t>
            </a:r>
            <a:r>
              <a:rPr sz="2400" dirty="0">
                <a:latin typeface="Times New Roman"/>
                <a:cs typeface="Times New Roman"/>
              </a:rPr>
              <a:t>cts	</a:t>
            </a:r>
            <a:r>
              <a:rPr sz="2400" spc="-5" dirty="0">
                <a:latin typeface="Times New Roman"/>
                <a:cs typeface="Times New Roman"/>
              </a:rPr>
              <a:t>a</a:t>
            </a:r>
            <a:r>
              <a:rPr sz="2400" dirty="0">
                <a:latin typeface="Times New Roman"/>
                <a:cs typeface="Times New Roman"/>
              </a:rPr>
              <a:t>nd	their  relationship </a:t>
            </a:r>
            <a:r>
              <a:rPr sz="2400" spc="-5" dirty="0">
                <a:latin typeface="Times New Roman"/>
                <a:cs typeface="Times New Roman"/>
              </a:rPr>
              <a:t>over time </a:t>
            </a:r>
            <a:r>
              <a:rPr sz="2400" dirty="0">
                <a:latin typeface="Times New Roman"/>
                <a:cs typeface="Times New Roman"/>
              </a:rPr>
              <a:t>and it is given by </a:t>
            </a:r>
            <a:r>
              <a:rPr sz="2400" b="1" dirty="0">
                <a:latin typeface="Times New Roman"/>
                <a:cs typeface="Times New Roman"/>
              </a:rPr>
              <a:t>state</a:t>
            </a:r>
            <a:r>
              <a:rPr sz="2400" b="1" spc="35" dirty="0">
                <a:latin typeface="Times New Roman"/>
                <a:cs typeface="Times New Roman"/>
              </a:rPr>
              <a:t> </a:t>
            </a:r>
            <a:r>
              <a:rPr sz="2400" b="1" dirty="0">
                <a:latin typeface="Times New Roman"/>
                <a:cs typeface="Times New Roman"/>
              </a:rPr>
              <a:t>model.</a:t>
            </a:r>
            <a:endParaRPr sz="2400" dirty="0">
              <a:latin typeface="Times New Roman"/>
              <a:cs typeface="Times New Roman"/>
            </a:endParaRPr>
          </a:p>
          <a:p>
            <a:pPr marL="12700" marR="6985">
              <a:lnSpc>
                <a:spcPct val="150000"/>
              </a:lnSpc>
              <a:spcBef>
                <a:spcPts val="1500"/>
              </a:spcBef>
            </a:pPr>
            <a:r>
              <a:rPr sz="2400" dirty="0">
                <a:latin typeface="UnDotum"/>
                <a:cs typeface="UnDotum"/>
              </a:rPr>
              <a:t></a:t>
            </a:r>
            <a:r>
              <a:rPr sz="2400" dirty="0">
                <a:latin typeface="Times New Roman"/>
                <a:cs typeface="Times New Roman"/>
              </a:rPr>
              <a:t>The state </a:t>
            </a:r>
            <a:r>
              <a:rPr sz="2400" spc="-5" dirty="0">
                <a:latin typeface="Times New Roman"/>
                <a:cs typeface="Times New Roman"/>
              </a:rPr>
              <a:t>model describes </a:t>
            </a:r>
            <a:r>
              <a:rPr sz="2400" dirty="0">
                <a:latin typeface="Times New Roman"/>
                <a:cs typeface="Times New Roman"/>
              </a:rPr>
              <a:t>the </a:t>
            </a:r>
            <a:r>
              <a:rPr sz="2400" spc="-5" dirty="0">
                <a:latin typeface="Times New Roman"/>
                <a:cs typeface="Times New Roman"/>
              </a:rPr>
              <a:t>sequences </a:t>
            </a:r>
            <a:r>
              <a:rPr sz="2400" dirty="0">
                <a:latin typeface="Times New Roman"/>
                <a:cs typeface="Times New Roman"/>
              </a:rPr>
              <a:t>of operations that occur in  response </a:t>
            </a:r>
            <a:r>
              <a:rPr sz="2400" spc="5" dirty="0">
                <a:latin typeface="Times New Roman"/>
                <a:cs typeface="Times New Roman"/>
              </a:rPr>
              <a:t>to </a:t>
            </a:r>
            <a:r>
              <a:rPr sz="2400" dirty="0">
                <a:latin typeface="Times New Roman"/>
                <a:cs typeface="Times New Roman"/>
              </a:rPr>
              <a:t>external</a:t>
            </a:r>
            <a:r>
              <a:rPr sz="2400" spc="-20" dirty="0">
                <a:latin typeface="Times New Roman"/>
                <a:cs typeface="Times New Roman"/>
              </a:rPr>
              <a:t> </a:t>
            </a:r>
            <a:r>
              <a:rPr sz="2400" spc="-5" dirty="0">
                <a:latin typeface="Times New Roman"/>
                <a:cs typeface="Times New Roman"/>
              </a:rPr>
              <a:t>stimuli.</a:t>
            </a:r>
            <a:endParaRPr sz="2400" dirty="0">
              <a:latin typeface="Times New Roman"/>
              <a:cs typeface="Times New Roman"/>
            </a:endParaRPr>
          </a:p>
        </p:txBody>
      </p:sp>
      <p:sp>
        <p:nvSpPr>
          <p:cNvPr id="16" name="object 16"/>
          <p:cNvSpPr txBox="1"/>
          <p:nvPr/>
        </p:nvSpPr>
        <p:spPr>
          <a:xfrm>
            <a:off x="1286511" y="5294637"/>
            <a:ext cx="8801100" cy="1120820"/>
          </a:xfrm>
          <a:prstGeom prst="rect">
            <a:avLst/>
          </a:prstGeom>
        </p:spPr>
        <p:txBody>
          <a:bodyPr vert="horz" wrap="square" lIns="0" tIns="12700" rIns="0" bIns="0" rtlCol="0">
            <a:spAutoFit/>
          </a:bodyPr>
          <a:lstStyle/>
          <a:p>
            <a:pPr marL="12700" marR="5080">
              <a:lnSpc>
                <a:spcPct val="150000"/>
              </a:lnSpc>
              <a:spcBef>
                <a:spcPts val="100"/>
              </a:spcBef>
              <a:tabLst>
                <a:tab pos="926465" algn="l"/>
                <a:tab pos="1619250" algn="l"/>
                <a:tab pos="2513330" algn="l"/>
                <a:tab pos="3613785" algn="l"/>
                <a:tab pos="3999865" algn="l"/>
                <a:tab pos="5147945" algn="l"/>
                <a:tab pos="5840730" algn="l"/>
                <a:tab pos="7167245" algn="l"/>
                <a:tab pos="7741284" algn="l"/>
                <a:tab pos="8228330" algn="l"/>
              </a:tabLst>
            </a:pPr>
            <a:r>
              <a:rPr sz="2400" dirty="0">
                <a:latin typeface="UnDotum"/>
                <a:cs typeface="UnDotum"/>
              </a:rPr>
              <a:t></a:t>
            </a:r>
            <a:r>
              <a:rPr sz="2400" spc="10" dirty="0">
                <a:latin typeface="Times New Roman"/>
                <a:cs typeface="Times New Roman"/>
              </a:rPr>
              <a:t>T</a:t>
            </a:r>
            <a:r>
              <a:rPr sz="2400" dirty="0">
                <a:latin typeface="Times New Roman"/>
                <a:cs typeface="Times New Roman"/>
              </a:rPr>
              <a:t>he	state	</a:t>
            </a:r>
            <a:r>
              <a:rPr sz="2400" spc="-20" dirty="0">
                <a:latin typeface="Times New Roman"/>
                <a:cs typeface="Times New Roman"/>
              </a:rPr>
              <a:t>m</a:t>
            </a:r>
            <a:r>
              <a:rPr sz="2400" dirty="0">
                <a:latin typeface="Times New Roman"/>
                <a:cs typeface="Times New Roman"/>
              </a:rPr>
              <a:t>odel	consi</a:t>
            </a:r>
            <a:r>
              <a:rPr sz="2400" spc="-10" dirty="0">
                <a:latin typeface="Times New Roman"/>
                <a:cs typeface="Times New Roman"/>
              </a:rPr>
              <a:t>s</a:t>
            </a:r>
            <a:r>
              <a:rPr sz="2400" spc="10" dirty="0">
                <a:latin typeface="Times New Roman"/>
                <a:cs typeface="Times New Roman"/>
              </a:rPr>
              <a:t>t</a:t>
            </a:r>
            <a:r>
              <a:rPr sz="2400" dirty="0">
                <a:latin typeface="Times New Roman"/>
                <a:cs typeface="Times New Roman"/>
              </a:rPr>
              <a:t>s	of	</a:t>
            </a:r>
            <a:r>
              <a:rPr sz="2400" spc="-20" dirty="0">
                <a:latin typeface="Times New Roman"/>
                <a:cs typeface="Times New Roman"/>
              </a:rPr>
              <a:t>m</a:t>
            </a:r>
            <a:r>
              <a:rPr sz="2400" dirty="0">
                <a:latin typeface="Times New Roman"/>
                <a:cs typeface="Times New Roman"/>
              </a:rPr>
              <a:t>ultiple	state	diagra</a:t>
            </a:r>
            <a:r>
              <a:rPr sz="2400" spc="-20" dirty="0">
                <a:latin typeface="Times New Roman"/>
                <a:cs typeface="Times New Roman"/>
              </a:rPr>
              <a:t>m</a:t>
            </a:r>
            <a:r>
              <a:rPr sz="2400" dirty="0">
                <a:latin typeface="Times New Roman"/>
                <a:cs typeface="Times New Roman"/>
              </a:rPr>
              <a:t>s,	one	</a:t>
            </a:r>
            <a:r>
              <a:rPr sz="2400" spc="-10" dirty="0">
                <a:latin typeface="Times New Roman"/>
                <a:cs typeface="Times New Roman"/>
              </a:rPr>
              <a:t>f</a:t>
            </a:r>
            <a:r>
              <a:rPr sz="2400" dirty="0">
                <a:latin typeface="Times New Roman"/>
                <a:cs typeface="Times New Roman"/>
              </a:rPr>
              <a:t>or	each  class </a:t>
            </a:r>
            <a:r>
              <a:rPr sz="2400" spc="-5" dirty="0">
                <a:latin typeface="Times New Roman"/>
                <a:cs typeface="Times New Roman"/>
              </a:rPr>
              <a:t>with temporal </a:t>
            </a:r>
            <a:r>
              <a:rPr sz="2400" dirty="0">
                <a:latin typeface="Times New Roman"/>
                <a:cs typeface="Times New Roman"/>
              </a:rPr>
              <a:t>behavior that is </a:t>
            </a:r>
            <a:r>
              <a:rPr sz="2400" spc="-5" dirty="0">
                <a:latin typeface="Times New Roman"/>
                <a:cs typeface="Times New Roman"/>
              </a:rPr>
              <a:t>important </a:t>
            </a:r>
            <a:r>
              <a:rPr sz="2400" spc="5" dirty="0">
                <a:latin typeface="Times New Roman"/>
                <a:cs typeface="Times New Roman"/>
              </a:rPr>
              <a:t>to </a:t>
            </a:r>
            <a:r>
              <a:rPr sz="2400" spc="-5" dirty="0">
                <a:latin typeface="Times New Roman"/>
                <a:cs typeface="Times New Roman"/>
              </a:rPr>
              <a:t>an</a:t>
            </a:r>
            <a:r>
              <a:rPr sz="2400" dirty="0">
                <a:latin typeface="Times New Roman"/>
                <a:cs typeface="Times New Roman"/>
              </a:rPr>
              <a:t> application.</a:t>
            </a:r>
            <a:endParaRPr sz="2400">
              <a:latin typeface="Times New Roman"/>
              <a:cs typeface="Times New Roman"/>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19315" y="152400"/>
            <a:ext cx="2644140" cy="13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The notation for an activity is a slash (“/”) and the name (or description) of the activity, following the event that causes it</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keyword do is reserved for indicating an ongoing activity and may not be used as an event name.</a:t>
            </a:r>
            <a:endParaRPr lang="en-IN" sz="2400" dirty="0">
              <a:latin typeface="Times New Roman" pitchFamily="18" charset="0"/>
              <a:cs typeface="Times New Roman" pitchFamily="18" charset="0"/>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4114800"/>
            <a:ext cx="5943600" cy="2434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0200" y="28433"/>
            <a:ext cx="2847975"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30080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5649" y="541035"/>
            <a:ext cx="6940551" cy="505267"/>
          </a:xfrm>
          <a:prstGeom prst="rect">
            <a:avLst/>
          </a:prstGeom>
        </p:spPr>
        <p:txBody>
          <a:bodyPr vert="horz" wrap="square" lIns="0" tIns="12700" rIns="0" bIns="0" rtlCol="0">
            <a:spAutoFit/>
          </a:bodyPr>
          <a:lstStyle/>
          <a:p>
            <a:pPr marL="12700">
              <a:lnSpc>
                <a:spcPct val="100000"/>
              </a:lnSpc>
              <a:spcBef>
                <a:spcPts val="100"/>
              </a:spcBef>
            </a:pPr>
            <a:r>
              <a:rPr lang="en-IN" sz="3200" b="1" spc="5" dirty="0" smtClean="0">
                <a:latin typeface="Trebuchet MS"/>
                <a:cs typeface="Trebuchet MS"/>
              </a:rPr>
              <a:t>5.2 </a:t>
            </a:r>
            <a:r>
              <a:rPr sz="3200" b="1" spc="5" dirty="0" smtClean="0">
                <a:latin typeface="Trebuchet MS"/>
                <a:cs typeface="Trebuchet MS"/>
              </a:rPr>
              <a:t>Do</a:t>
            </a:r>
            <a:r>
              <a:rPr sz="3200" b="1" spc="-65" dirty="0" smtClean="0">
                <a:latin typeface="Trebuchet MS"/>
                <a:cs typeface="Trebuchet MS"/>
              </a:rPr>
              <a:t> </a:t>
            </a:r>
            <a:r>
              <a:rPr sz="3200" b="1" spc="-5" dirty="0">
                <a:latin typeface="Trebuchet MS"/>
                <a:cs typeface="Trebuchet MS"/>
              </a:rPr>
              <a:t>-Activities</a:t>
            </a:r>
            <a:endParaRPr sz="3200" dirty="0">
              <a:latin typeface="Trebuchet MS"/>
              <a:cs typeface="Trebuchet MS"/>
            </a:endParaRPr>
          </a:p>
        </p:txBody>
      </p:sp>
      <p:sp>
        <p:nvSpPr>
          <p:cNvPr id="4" name="object 4"/>
          <p:cNvSpPr txBox="1"/>
          <p:nvPr/>
        </p:nvSpPr>
        <p:spPr>
          <a:xfrm>
            <a:off x="754391" y="6142384"/>
            <a:ext cx="480695" cy="151965"/>
          </a:xfrm>
          <a:prstGeom prst="rect">
            <a:avLst/>
          </a:prstGeom>
        </p:spPr>
        <p:txBody>
          <a:bodyPr vert="horz" wrap="square" lIns="0" tIns="13335" rIns="0" bIns="0" rtlCol="0">
            <a:spAutoFit/>
          </a:bodyPr>
          <a:lstStyle/>
          <a:p>
            <a:pPr marL="12700">
              <a:lnSpc>
                <a:spcPct val="100000"/>
              </a:lnSpc>
              <a:spcBef>
                <a:spcPts val="105"/>
              </a:spcBef>
            </a:pPr>
            <a:r>
              <a:rPr sz="900" dirty="0">
                <a:solidFill>
                  <a:srgbClr val="888888"/>
                </a:solidFill>
                <a:latin typeface="Verdana"/>
                <a:cs typeface="Verdana"/>
              </a:rPr>
              <a:t>UML</a:t>
            </a:r>
            <a:r>
              <a:rPr sz="900" spc="-55" dirty="0">
                <a:solidFill>
                  <a:srgbClr val="888888"/>
                </a:solidFill>
                <a:latin typeface="Verdana"/>
                <a:cs typeface="Verdana"/>
              </a:rPr>
              <a:t> </a:t>
            </a:r>
            <a:fld id="{81D60167-4931-47E6-BA6A-407CBD079E47}" type="slidenum">
              <a:rPr sz="900" dirty="0">
                <a:solidFill>
                  <a:srgbClr val="888888"/>
                </a:solidFill>
                <a:latin typeface="Verdana"/>
                <a:cs typeface="Verdana"/>
              </a:rPr>
              <a:t>31</a:t>
            </a:fld>
            <a:endParaRPr sz="900">
              <a:latin typeface="Verdana"/>
              <a:cs typeface="Verdana"/>
            </a:endParaRPr>
          </a:p>
        </p:txBody>
      </p:sp>
      <p:sp>
        <p:nvSpPr>
          <p:cNvPr id="3" name="object 3"/>
          <p:cNvSpPr txBox="1"/>
          <p:nvPr/>
        </p:nvSpPr>
        <p:spPr>
          <a:xfrm>
            <a:off x="693420" y="1637043"/>
            <a:ext cx="9001125" cy="4090863"/>
          </a:xfrm>
          <a:prstGeom prst="rect">
            <a:avLst/>
          </a:prstGeom>
        </p:spPr>
        <p:txBody>
          <a:bodyPr vert="horz" wrap="square" lIns="0" tIns="12700" rIns="0" bIns="0" rtlCol="0">
            <a:spAutoFit/>
          </a:bodyPr>
          <a:lstStyle/>
          <a:p>
            <a:pPr marL="76200" algn="just">
              <a:lnSpc>
                <a:spcPct val="100000"/>
              </a:lnSpc>
              <a:spcBef>
                <a:spcPts val="100"/>
              </a:spcBef>
            </a:pPr>
            <a:r>
              <a:rPr sz="2850" spc="-179" baseline="11695" dirty="0">
                <a:solidFill>
                  <a:srgbClr val="8FC125"/>
                </a:solidFill>
                <a:latin typeface="UnDotum"/>
                <a:cs typeface="UnDotum"/>
              </a:rPr>
              <a:t> </a:t>
            </a:r>
            <a:r>
              <a:rPr sz="2400" dirty="0">
                <a:solidFill>
                  <a:srgbClr val="3F3F3F"/>
                </a:solidFill>
                <a:latin typeface="Times New Roman"/>
                <a:cs typeface="Times New Roman"/>
              </a:rPr>
              <a:t>A do-activity is an activity that continues </a:t>
            </a:r>
            <a:r>
              <a:rPr sz="2400" spc="-5" dirty="0">
                <a:solidFill>
                  <a:srgbClr val="3F3F3F"/>
                </a:solidFill>
                <a:latin typeface="Times New Roman"/>
                <a:cs typeface="Times New Roman"/>
              </a:rPr>
              <a:t>for </a:t>
            </a:r>
            <a:r>
              <a:rPr sz="2400" dirty="0">
                <a:solidFill>
                  <a:srgbClr val="3F3F3F"/>
                </a:solidFill>
                <a:latin typeface="Times New Roman"/>
                <a:cs typeface="Times New Roman"/>
              </a:rPr>
              <a:t>extended</a:t>
            </a:r>
            <a:r>
              <a:rPr sz="2400" spc="5" dirty="0">
                <a:solidFill>
                  <a:srgbClr val="3F3F3F"/>
                </a:solidFill>
                <a:latin typeface="Times New Roman"/>
                <a:cs typeface="Times New Roman"/>
              </a:rPr>
              <a:t> </a:t>
            </a:r>
            <a:r>
              <a:rPr sz="2400" spc="-5" dirty="0">
                <a:solidFill>
                  <a:srgbClr val="3F3F3F"/>
                </a:solidFill>
                <a:latin typeface="Times New Roman"/>
                <a:cs typeface="Times New Roman"/>
              </a:rPr>
              <a:t>time.</a:t>
            </a:r>
            <a:endParaRPr sz="2400" dirty="0">
              <a:latin typeface="Times New Roman"/>
              <a:cs typeface="Times New Roman"/>
            </a:endParaRPr>
          </a:p>
          <a:p>
            <a:pPr marL="418465" marR="68580" indent="-342900" algn="just">
              <a:lnSpc>
                <a:spcPct val="150000"/>
              </a:lnSpc>
              <a:spcBef>
                <a:spcPts val="1000"/>
              </a:spcBef>
            </a:pPr>
            <a:r>
              <a:rPr sz="2850" spc="-179" baseline="11695" dirty="0">
                <a:solidFill>
                  <a:srgbClr val="8FC125"/>
                </a:solidFill>
                <a:latin typeface="UnDotum"/>
                <a:cs typeface="UnDotum"/>
              </a:rPr>
              <a:t> </a:t>
            </a:r>
            <a:r>
              <a:rPr sz="2400" dirty="0">
                <a:solidFill>
                  <a:srgbClr val="3F3F3F"/>
                </a:solidFill>
                <a:latin typeface="Times New Roman"/>
                <a:cs typeface="Times New Roman"/>
              </a:rPr>
              <a:t>It can only occur within a </a:t>
            </a:r>
            <a:r>
              <a:rPr sz="2400" spc="-5" dirty="0">
                <a:solidFill>
                  <a:srgbClr val="3F3F3F"/>
                </a:solidFill>
                <a:latin typeface="Times New Roman"/>
                <a:cs typeface="Times New Roman"/>
              </a:rPr>
              <a:t>state </a:t>
            </a:r>
            <a:r>
              <a:rPr sz="2400" dirty="0">
                <a:solidFill>
                  <a:srgbClr val="3F3F3F"/>
                </a:solidFill>
                <a:latin typeface="Times New Roman"/>
                <a:cs typeface="Times New Roman"/>
              </a:rPr>
              <a:t>and can not </a:t>
            </a:r>
            <a:r>
              <a:rPr sz="2400" spc="-5" dirty="0">
                <a:solidFill>
                  <a:srgbClr val="3F3F3F"/>
                </a:solidFill>
                <a:latin typeface="Times New Roman"/>
                <a:cs typeface="Times New Roman"/>
              </a:rPr>
              <a:t>be attached </a:t>
            </a:r>
            <a:r>
              <a:rPr sz="2400" dirty="0">
                <a:solidFill>
                  <a:srgbClr val="3F3F3F"/>
                </a:solidFill>
                <a:latin typeface="Times New Roman"/>
                <a:cs typeface="Times New Roman"/>
              </a:rPr>
              <a:t>to a  transition.</a:t>
            </a:r>
            <a:endParaRPr sz="2400" dirty="0">
              <a:latin typeface="Times New Roman"/>
              <a:cs typeface="Times New Roman"/>
            </a:endParaRPr>
          </a:p>
          <a:p>
            <a:pPr marL="418465" marR="67310" indent="-342900" algn="just">
              <a:lnSpc>
                <a:spcPct val="150000"/>
              </a:lnSpc>
              <a:spcBef>
                <a:spcPts val="990"/>
              </a:spcBef>
            </a:pPr>
            <a:r>
              <a:rPr sz="2850" spc="-179" baseline="11695" dirty="0">
                <a:solidFill>
                  <a:srgbClr val="8FC125"/>
                </a:solidFill>
                <a:latin typeface="UnDotum"/>
                <a:cs typeface="UnDotum"/>
              </a:rPr>
              <a:t> </a:t>
            </a:r>
            <a:r>
              <a:rPr sz="2400" spc="-5" dirty="0">
                <a:solidFill>
                  <a:srgbClr val="3F3F3F"/>
                </a:solidFill>
                <a:latin typeface="Times New Roman"/>
                <a:cs typeface="Times New Roman"/>
              </a:rPr>
              <a:t>For example </a:t>
            </a:r>
            <a:r>
              <a:rPr sz="2400" dirty="0">
                <a:solidFill>
                  <a:srgbClr val="3F3F3F"/>
                </a:solidFill>
                <a:latin typeface="Times New Roman"/>
                <a:cs typeface="Times New Roman"/>
              </a:rPr>
              <a:t>the </a:t>
            </a:r>
            <a:r>
              <a:rPr sz="2400" spc="-5" dirty="0">
                <a:solidFill>
                  <a:srgbClr val="3F3F3F"/>
                </a:solidFill>
                <a:latin typeface="Times New Roman"/>
                <a:cs typeface="Times New Roman"/>
              </a:rPr>
              <a:t>warning </a:t>
            </a:r>
            <a:r>
              <a:rPr sz="2400" dirty="0">
                <a:solidFill>
                  <a:srgbClr val="3F3F3F"/>
                </a:solidFill>
                <a:latin typeface="Times New Roman"/>
                <a:cs typeface="Times New Roman"/>
              </a:rPr>
              <a:t>light </a:t>
            </a:r>
            <a:r>
              <a:rPr sz="2400" spc="-10" dirty="0">
                <a:solidFill>
                  <a:srgbClr val="3F3F3F"/>
                </a:solidFill>
                <a:latin typeface="Times New Roman"/>
                <a:cs typeface="Times New Roman"/>
              </a:rPr>
              <a:t>may </a:t>
            </a:r>
            <a:r>
              <a:rPr sz="2400" spc="-5" dirty="0">
                <a:solidFill>
                  <a:srgbClr val="3F3F3F"/>
                </a:solidFill>
                <a:latin typeface="Times New Roman"/>
                <a:cs typeface="Times New Roman"/>
              </a:rPr>
              <a:t>flash </a:t>
            </a:r>
            <a:r>
              <a:rPr sz="2400" dirty="0">
                <a:solidFill>
                  <a:srgbClr val="3F3F3F"/>
                </a:solidFill>
                <a:latin typeface="Times New Roman"/>
                <a:cs typeface="Times New Roman"/>
              </a:rPr>
              <a:t>during the paper jam state  </a:t>
            </a:r>
            <a:r>
              <a:rPr sz="2400" spc="-5" dirty="0">
                <a:solidFill>
                  <a:srgbClr val="3F3F3F"/>
                </a:solidFill>
                <a:latin typeface="Times New Roman"/>
                <a:cs typeface="Times New Roman"/>
              </a:rPr>
              <a:t>for </a:t>
            </a:r>
            <a:r>
              <a:rPr sz="2400" dirty="0">
                <a:solidFill>
                  <a:srgbClr val="3F3F3F"/>
                </a:solidFill>
                <a:latin typeface="Times New Roman"/>
                <a:cs typeface="Times New Roman"/>
              </a:rPr>
              <a:t>a copy</a:t>
            </a:r>
            <a:r>
              <a:rPr sz="2400" spc="15" dirty="0">
                <a:solidFill>
                  <a:srgbClr val="3F3F3F"/>
                </a:solidFill>
                <a:latin typeface="Times New Roman"/>
                <a:cs typeface="Times New Roman"/>
              </a:rPr>
              <a:t> </a:t>
            </a:r>
            <a:r>
              <a:rPr sz="2400" spc="-5" dirty="0">
                <a:solidFill>
                  <a:srgbClr val="3F3F3F"/>
                </a:solidFill>
                <a:latin typeface="Times New Roman"/>
                <a:cs typeface="Times New Roman"/>
              </a:rPr>
              <a:t>machine.</a:t>
            </a:r>
            <a:endParaRPr sz="2400" dirty="0">
              <a:latin typeface="Times New Roman"/>
              <a:cs typeface="Times New Roman"/>
            </a:endParaRPr>
          </a:p>
          <a:p>
            <a:pPr marL="418465" marR="66040" indent="-342900" algn="just">
              <a:lnSpc>
                <a:spcPct val="150000"/>
              </a:lnSpc>
              <a:spcBef>
                <a:spcPts val="1000"/>
              </a:spcBef>
            </a:pPr>
            <a:r>
              <a:rPr sz="2850" spc="-179" baseline="11695" dirty="0">
                <a:solidFill>
                  <a:srgbClr val="8FC125"/>
                </a:solidFill>
                <a:latin typeface="UnDotum"/>
                <a:cs typeface="UnDotum"/>
              </a:rPr>
              <a:t> </a:t>
            </a:r>
            <a:r>
              <a:rPr sz="2400" spc="-5" dirty="0">
                <a:solidFill>
                  <a:srgbClr val="3F3F3F"/>
                </a:solidFill>
                <a:latin typeface="Times New Roman"/>
                <a:cs typeface="Times New Roman"/>
              </a:rPr>
              <a:t>Do-activities </a:t>
            </a:r>
            <a:r>
              <a:rPr sz="2400" dirty="0">
                <a:solidFill>
                  <a:srgbClr val="3F3F3F"/>
                </a:solidFill>
                <a:latin typeface="Times New Roman"/>
                <a:cs typeface="Times New Roman"/>
              </a:rPr>
              <a:t>include continuous operations </a:t>
            </a:r>
            <a:r>
              <a:rPr sz="2400" spc="-5" dirty="0">
                <a:solidFill>
                  <a:srgbClr val="3F3F3F"/>
                </a:solidFill>
                <a:latin typeface="Times New Roman"/>
                <a:cs typeface="Times New Roman"/>
              </a:rPr>
              <a:t>such </a:t>
            </a:r>
            <a:r>
              <a:rPr sz="2400" dirty="0">
                <a:solidFill>
                  <a:srgbClr val="3F3F3F"/>
                </a:solidFill>
                <a:latin typeface="Times New Roman"/>
                <a:cs typeface="Times New Roman"/>
              </a:rPr>
              <a:t>as displaying a  picture on a television screen as </a:t>
            </a:r>
            <a:r>
              <a:rPr sz="2400" spc="-5" dirty="0">
                <a:solidFill>
                  <a:srgbClr val="3F3F3F"/>
                </a:solidFill>
                <a:latin typeface="Times New Roman"/>
                <a:cs typeface="Times New Roman"/>
              </a:rPr>
              <a:t>well </a:t>
            </a:r>
            <a:r>
              <a:rPr sz="2400" dirty="0">
                <a:solidFill>
                  <a:srgbClr val="3F3F3F"/>
                </a:solidFill>
                <a:latin typeface="Times New Roman"/>
                <a:cs typeface="Times New Roman"/>
              </a:rPr>
              <a:t>as </a:t>
            </a:r>
            <a:r>
              <a:rPr sz="2400" spc="-5" dirty="0">
                <a:solidFill>
                  <a:srgbClr val="3F3F3F"/>
                </a:solidFill>
                <a:latin typeface="Times New Roman"/>
                <a:cs typeface="Times New Roman"/>
              </a:rPr>
              <a:t>sequential </a:t>
            </a:r>
            <a:r>
              <a:rPr sz="2400" dirty="0">
                <a:solidFill>
                  <a:srgbClr val="3F3F3F"/>
                </a:solidFill>
                <a:latin typeface="Times New Roman"/>
                <a:cs typeface="Times New Roman"/>
              </a:rPr>
              <a:t>operations that  </a:t>
            </a:r>
            <a:r>
              <a:rPr sz="2400" spc="-5" dirty="0">
                <a:solidFill>
                  <a:srgbClr val="3F3F3F"/>
                </a:solidFill>
                <a:latin typeface="Times New Roman"/>
                <a:cs typeface="Times New Roman"/>
              </a:rPr>
              <a:t>terminate </a:t>
            </a:r>
            <a:r>
              <a:rPr sz="2400" dirty="0">
                <a:solidFill>
                  <a:srgbClr val="3F3F3F"/>
                </a:solidFill>
                <a:latin typeface="Times New Roman"/>
                <a:cs typeface="Times New Roman"/>
              </a:rPr>
              <a:t>by </a:t>
            </a:r>
            <a:r>
              <a:rPr sz="2400" spc="-5" dirty="0">
                <a:solidFill>
                  <a:srgbClr val="3F3F3F"/>
                </a:solidFill>
                <a:latin typeface="Times New Roman"/>
                <a:cs typeface="Times New Roman"/>
              </a:rPr>
              <a:t>themselves after </a:t>
            </a:r>
            <a:r>
              <a:rPr sz="2400" dirty="0">
                <a:solidFill>
                  <a:srgbClr val="3F3F3F"/>
                </a:solidFill>
                <a:latin typeface="Times New Roman"/>
                <a:cs typeface="Times New Roman"/>
              </a:rPr>
              <a:t>an interval of</a:t>
            </a:r>
            <a:r>
              <a:rPr sz="2400" spc="15" dirty="0">
                <a:solidFill>
                  <a:srgbClr val="3F3F3F"/>
                </a:solidFill>
                <a:latin typeface="Times New Roman"/>
                <a:cs typeface="Times New Roman"/>
              </a:rPr>
              <a:t> </a:t>
            </a:r>
            <a:r>
              <a:rPr sz="2400" spc="-5" dirty="0">
                <a:solidFill>
                  <a:srgbClr val="3F3F3F"/>
                </a:solidFill>
                <a:latin typeface="Times New Roman"/>
                <a:cs typeface="Times New Roman"/>
              </a:rPr>
              <a:t>time.</a:t>
            </a:r>
            <a:endParaRPr sz="2400" dirty="0">
              <a:latin typeface="Times New Roman"/>
              <a:cs typeface="Times New Roman"/>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0" y="304800"/>
            <a:ext cx="1905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17549" y="1595127"/>
            <a:ext cx="8925560" cy="2357056"/>
          </a:xfrm>
          <a:prstGeom prst="rect">
            <a:avLst/>
          </a:prstGeom>
        </p:spPr>
        <p:txBody>
          <a:bodyPr vert="horz" wrap="square" lIns="0" tIns="12700" rIns="0" bIns="0" rtlCol="0">
            <a:spAutoFit/>
          </a:bodyPr>
          <a:lstStyle/>
          <a:p>
            <a:pPr marL="393700" marR="43180" indent="-342900">
              <a:lnSpc>
                <a:spcPct val="150000"/>
              </a:lnSpc>
              <a:spcBef>
                <a:spcPts val="100"/>
              </a:spcBef>
            </a:pPr>
            <a:r>
              <a:rPr sz="2850" spc="-179" baseline="11695" dirty="0">
                <a:solidFill>
                  <a:srgbClr val="8FC125"/>
                </a:solidFill>
                <a:latin typeface="UnDotum"/>
                <a:cs typeface="UnDotum"/>
              </a:rPr>
              <a:t> </a:t>
            </a:r>
            <a:r>
              <a:rPr sz="2400" dirty="0">
                <a:solidFill>
                  <a:srgbClr val="3F3F3F"/>
                </a:solidFill>
                <a:latin typeface="Times New Roman"/>
                <a:cs typeface="Times New Roman"/>
              </a:rPr>
              <a:t>The notation “do /” denotes a do-activity that </a:t>
            </a:r>
            <a:r>
              <a:rPr sz="2400" spc="-10" dirty="0">
                <a:solidFill>
                  <a:srgbClr val="3F3F3F"/>
                </a:solidFill>
                <a:latin typeface="Times New Roman"/>
                <a:cs typeface="Times New Roman"/>
              </a:rPr>
              <a:t>may </a:t>
            </a:r>
            <a:r>
              <a:rPr sz="2400" dirty="0">
                <a:solidFill>
                  <a:srgbClr val="3F3F3F"/>
                </a:solidFill>
                <a:latin typeface="Times New Roman"/>
                <a:cs typeface="Times New Roman"/>
              </a:rPr>
              <a:t>be </a:t>
            </a:r>
            <a:r>
              <a:rPr sz="2400" spc="-5" dirty="0">
                <a:solidFill>
                  <a:srgbClr val="3F3F3F"/>
                </a:solidFill>
                <a:latin typeface="Times New Roman"/>
                <a:cs typeface="Times New Roman"/>
              </a:rPr>
              <a:t>performed for  </a:t>
            </a:r>
            <a:r>
              <a:rPr sz="2400" dirty="0">
                <a:solidFill>
                  <a:srgbClr val="3F3F3F"/>
                </a:solidFill>
                <a:latin typeface="Times New Roman"/>
                <a:cs typeface="Times New Roman"/>
              </a:rPr>
              <a:t>all or part of the </a:t>
            </a:r>
            <a:r>
              <a:rPr sz="2400" spc="-5" dirty="0">
                <a:solidFill>
                  <a:srgbClr val="3F3F3F"/>
                </a:solidFill>
                <a:latin typeface="Times New Roman"/>
                <a:cs typeface="Times New Roman"/>
              </a:rPr>
              <a:t>duration </a:t>
            </a:r>
            <a:r>
              <a:rPr sz="2400" dirty="0">
                <a:solidFill>
                  <a:srgbClr val="3F3F3F"/>
                </a:solidFill>
                <a:latin typeface="Times New Roman"/>
                <a:cs typeface="Times New Roman"/>
              </a:rPr>
              <a:t>that an object is in a</a:t>
            </a:r>
            <a:r>
              <a:rPr sz="2400" spc="-5" dirty="0">
                <a:solidFill>
                  <a:srgbClr val="3F3F3F"/>
                </a:solidFill>
                <a:latin typeface="Times New Roman"/>
                <a:cs typeface="Times New Roman"/>
              </a:rPr>
              <a:t> state.</a:t>
            </a:r>
            <a:endParaRPr sz="2400">
              <a:latin typeface="Times New Roman"/>
              <a:cs typeface="Times New Roman"/>
            </a:endParaRPr>
          </a:p>
          <a:p>
            <a:pPr marL="393700" marR="43815" indent="-342900">
              <a:lnSpc>
                <a:spcPct val="150000"/>
              </a:lnSpc>
              <a:spcBef>
                <a:spcPts val="1000"/>
              </a:spcBef>
            </a:pPr>
            <a:r>
              <a:rPr sz="2850" spc="-179" baseline="11695" dirty="0">
                <a:solidFill>
                  <a:srgbClr val="8FC125"/>
                </a:solidFill>
                <a:latin typeface="UnDotum"/>
                <a:cs typeface="UnDotum"/>
              </a:rPr>
              <a:t> </a:t>
            </a:r>
            <a:r>
              <a:rPr sz="2400" dirty="0">
                <a:solidFill>
                  <a:srgbClr val="3F3F3F"/>
                </a:solidFill>
                <a:latin typeface="Times New Roman"/>
                <a:cs typeface="Times New Roman"/>
              </a:rPr>
              <a:t>A do-activity </a:t>
            </a:r>
            <a:r>
              <a:rPr sz="2400" spc="-10" dirty="0">
                <a:solidFill>
                  <a:srgbClr val="3F3F3F"/>
                </a:solidFill>
                <a:latin typeface="Times New Roman"/>
                <a:cs typeface="Times New Roman"/>
              </a:rPr>
              <a:t>may </a:t>
            </a:r>
            <a:r>
              <a:rPr sz="2400" dirty="0">
                <a:solidFill>
                  <a:srgbClr val="3F3F3F"/>
                </a:solidFill>
                <a:latin typeface="Times New Roman"/>
                <a:cs typeface="Times New Roman"/>
              </a:rPr>
              <a:t>be interrupted by </a:t>
            </a:r>
            <a:r>
              <a:rPr sz="2400" spc="-5" dirty="0">
                <a:solidFill>
                  <a:srgbClr val="3F3F3F"/>
                </a:solidFill>
                <a:latin typeface="Times New Roman"/>
                <a:cs typeface="Times New Roman"/>
              </a:rPr>
              <a:t>an event </a:t>
            </a:r>
            <a:r>
              <a:rPr sz="2400" dirty="0">
                <a:solidFill>
                  <a:srgbClr val="3F3F3F"/>
                </a:solidFill>
                <a:latin typeface="Times New Roman"/>
                <a:cs typeface="Times New Roman"/>
              </a:rPr>
              <a:t>that is received during  its</a:t>
            </a:r>
            <a:r>
              <a:rPr sz="2400" spc="-15" dirty="0">
                <a:solidFill>
                  <a:srgbClr val="3F3F3F"/>
                </a:solidFill>
                <a:latin typeface="Times New Roman"/>
                <a:cs typeface="Times New Roman"/>
              </a:rPr>
              <a:t> </a:t>
            </a:r>
            <a:r>
              <a:rPr sz="2400" dirty="0">
                <a:solidFill>
                  <a:srgbClr val="3F3F3F"/>
                </a:solidFill>
                <a:latin typeface="Times New Roman"/>
                <a:cs typeface="Times New Roman"/>
              </a:rPr>
              <a:t>execution.</a:t>
            </a:r>
            <a:endParaRPr sz="2400">
              <a:latin typeface="Times New Roman"/>
              <a:cs typeface="Times New Roman"/>
            </a:endParaRPr>
          </a:p>
        </p:txBody>
      </p:sp>
      <p:sp>
        <p:nvSpPr>
          <p:cNvPr id="3" name="object 3"/>
          <p:cNvSpPr txBox="1">
            <a:spLocks noGrp="1"/>
          </p:cNvSpPr>
          <p:nvPr>
            <p:ph type="title"/>
          </p:nvPr>
        </p:nvSpPr>
        <p:spPr>
          <a:xfrm>
            <a:off x="755651" y="642620"/>
            <a:ext cx="5278120" cy="566822"/>
          </a:xfrm>
          <a:prstGeom prst="rect">
            <a:avLst/>
          </a:prstGeom>
        </p:spPr>
        <p:txBody>
          <a:bodyPr vert="horz" wrap="square" lIns="0" tIns="12700" rIns="0" bIns="0" rtlCol="0">
            <a:spAutoFit/>
          </a:bodyPr>
          <a:lstStyle/>
          <a:p>
            <a:pPr marL="12700">
              <a:lnSpc>
                <a:spcPct val="100000"/>
              </a:lnSpc>
              <a:spcBef>
                <a:spcPts val="100"/>
              </a:spcBef>
            </a:pPr>
            <a:r>
              <a:rPr sz="3600" b="1" dirty="0">
                <a:latin typeface="Trebuchet MS"/>
                <a:cs typeface="Trebuchet MS"/>
              </a:rPr>
              <a:t>Do </a:t>
            </a:r>
            <a:r>
              <a:rPr sz="3600" b="1" spc="-5" dirty="0">
                <a:latin typeface="Trebuchet MS"/>
                <a:cs typeface="Trebuchet MS"/>
              </a:rPr>
              <a:t>–Activities</a:t>
            </a:r>
            <a:r>
              <a:rPr sz="3600" b="1" spc="-80" dirty="0">
                <a:latin typeface="Trebuchet MS"/>
                <a:cs typeface="Trebuchet MS"/>
              </a:rPr>
              <a:t> </a:t>
            </a:r>
            <a:r>
              <a:rPr sz="3600" b="1" spc="-5" dirty="0">
                <a:latin typeface="Trebuchet MS"/>
                <a:cs typeface="Trebuchet MS"/>
              </a:rPr>
              <a:t>Continue…</a:t>
            </a:r>
            <a:endParaRPr sz="3600">
              <a:latin typeface="Trebuchet MS"/>
              <a:cs typeface="Trebuchet MS"/>
            </a:endParaRPr>
          </a:p>
        </p:txBody>
      </p:sp>
      <p:sp>
        <p:nvSpPr>
          <p:cNvPr id="4" name="object 4"/>
          <p:cNvSpPr/>
          <p:nvPr/>
        </p:nvSpPr>
        <p:spPr>
          <a:xfrm>
            <a:off x="3303271" y="4833620"/>
            <a:ext cx="3848100" cy="927100"/>
          </a:xfrm>
          <a:custGeom>
            <a:avLst/>
            <a:gdLst/>
            <a:ahLst/>
            <a:cxnLst/>
            <a:rect l="l" t="t" r="r" b="b"/>
            <a:pathLst>
              <a:path w="3848100" h="927100">
                <a:moveTo>
                  <a:pt x="397509" y="0"/>
                </a:moveTo>
                <a:lnTo>
                  <a:pt x="351609" y="3427"/>
                </a:lnTo>
                <a:lnTo>
                  <a:pt x="306290" y="13350"/>
                </a:lnTo>
                <a:lnTo>
                  <a:pt x="262092" y="29233"/>
                </a:lnTo>
                <a:lnTo>
                  <a:pt x="219552" y="50536"/>
                </a:lnTo>
                <a:lnTo>
                  <a:pt x="179208" y="76723"/>
                </a:lnTo>
                <a:lnTo>
                  <a:pt x="141596" y="107255"/>
                </a:lnTo>
                <a:lnTo>
                  <a:pt x="107255" y="141596"/>
                </a:lnTo>
                <a:lnTo>
                  <a:pt x="76723" y="179208"/>
                </a:lnTo>
                <a:lnTo>
                  <a:pt x="50536" y="219552"/>
                </a:lnTo>
                <a:lnTo>
                  <a:pt x="29233" y="262092"/>
                </a:lnTo>
                <a:lnTo>
                  <a:pt x="13350" y="306290"/>
                </a:lnTo>
                <a:lnTo>
                  <a:pt x="3427" y="351609"/>
                </a:lnTo>
                <a:lnTo>
                  <a:pt x="0" y="397509"/>
                </a:lnTo>
                <a:lnTo>
                  <a:pt x="0" y="529589"/>
                </a:lnTo>
                <a:lnTo>
                  <a:pt x="3427" y="575490"/>
                </a:lnTo>
                <a:lnTo>
                  <a:pt x="13350" y="620809"/>
                </a:lnTo>
                <a:lnTo>
                  <a:pt x="29233" y="665007"/>
                </a:lnTo>
                <a:lnTo>
                  <a:pt x="50536" y="707547"/>
                </a:lnTo>
                <a:lnTo>
                  <a:pt x="76723" y="747891"/>
                </a:lnTo>
                <a:lnTo>
                  <a:pt x="107255" y="785503"/>
                </a:lnTo>
                <a:lnTo>
                  <a:pt x="141596" y="819844"/>
                </a:lnTo>
                <a:lnTo>
                  <a:pt x="179208" y="850376"/>
                </a:lnTo>
                <a:lnTo>
                  <a:pt x="219552" y="876563"/>
                </a:lnTo>
                <a:lnTo>
                  <a:pt x="262092" y="897866"/>
                </a:lnTo>
                <a:lnTo>
                  <a:pt x="306290" y="913749"/>
                </a:lnTo>
                <a:lnTo>
                  <a:pt x="351609" y="923672"/>
                </a:lnTo>
                <a:lnTo>
                  <a:pt x="397509" y="927099"/>
                </a:lnTo>
                <a:lnTo>
                  <a:pt x="3450589" y="927099"/>
                </a:lnTo>
                <a:lnTo>
                  <a:pt x="3496490" y="923672"/>
                </a:lnTo>
                <a:lnTo>
                  <a:pt x="3541809" y="913749"/>
                </a:lnTo>
                <a:lnTo>
                  <a:pt x="3586007" y="897866"/>
                </a:lnTo>
                <a:lnTo>
                  <a:pt x="3628547" y="876563"/>
                </a:lnTo>
                <a:lnTo>
                  <a:pt x="3668891" y="850376"/>
                </a:lnTo>
                <a:lnTo>
                  <a:pt x="3706503" y="819844"/>
                </a:lnTo>
                <a:lnTo>
                  <a:pt x="3740844" y="785503"/>
                </a:lnTo>
                <a:lnTo>
                  <a:pt x="3771376" y="747891"/>
                </a:lnTo>
                <a:lnTo>
                  <a:pt x="3797563" y="707547"/>
                </a:lnTo>
                <a:lnTo>
                  <a:pt x="3818866" y="665007"/>
                </a:lnTo>
                <a:lnTo>
                  <a:pt x="3834749" y="620809"/>
                </a:lnTo>
                <a:lnTo>
                  <a:pt x="3844672" y="575490"/>
                </a:lnTo>
                <a:lnTo>
                  <a:pt x="3848100" y="529589"/>
                </a:lnTo>
                <a:lnTo>
                  <a:pt x="3848100" y="397509"/>
                </a:lnTo>
                <a:lnTo>
                  <a:pt x="3844672" y="351609"/>
                </a:lnTo>
                <a:lnTo>
                  <a:pt x="3834749" y="306290"/>
                </a:lnTo>
                <a:lnTo>
                  <a:pt x="3818866" y="262092"/>
                </a:lnTo>
                <a:lnTo>
                  <a:pt x="3797563" y="219552"/>
                </a:lnTo>
                <a:lnTo>
                  <a:pt x="3771376" y="179208"/>
                </a:lnTo>
                <a:lnTo>
                  <a:pt x="3740844" y="141596"/>
                </a:lnTo>
                <a:lnTo>
                  <a:pt x="3706503" y="107255"/>
                </a:lnTo>
                <a:lnTo>
                  <a:pt x="3668891" y="76723"/>
                </a:lnTo>
                <a:lnTo>
                  <a:pt x="3628547" y="50536"/>
                </a:lnTo>
                <a:lnTo>
                  <a:pt x="3586007" y="29233"/>
                </a:lnTo>
                <a:lnTo>
                  <a:pt x="3541809" y="13350"/>
                </a:lnTo>
                <a:lnTo>
                  <a:pt x="3496490" y="3427"/>
                </a:lnTo>
                <a:lnTo>
                  <a:pt x="3450589" y="0"/>
                </a:lnTo>
                <a:lnTo>
                  <a:pt x="397509" y="0"/>
                </a:lnTo>
                <a:close/>
              </a:path>
              <a:path w="3848100" h="927100">
                <a:moveTo>
                  <a:pt x="0" y="0"/>
                </a:moveTo>
                <a:lnTo>
                  <a:pt x="0" y="0"/>
                </a:lnTo>
              </a:path>
              <a:path w="3848100" h="927100">
                <a:moveTo>
                  <a:pt x="3848100" y="927099"/>
                </a:moveTo>
                <a:lnTo>
                  <a:pt x="3848100" y="927099"/>
                </a:lnTo>
              </a:path>
            </a:pathLst>
          </a:custGeom>
          <a:ln w="9344">
            <a:solidFill>
              <a:srgbClr val="000000"/>
            </a:solidFill>
          </a:ln>
        </p:spPr>
        <p:txBody>
          <a:bodyPr wrap="square" lIns="0" tIns="0" rIns="0" bIns="0" rtlCol="0"/>
          <a:lstStyle/>
          <a:p>
            <a:endParaRPr/>
          </a:p>
        </p:txBody>
      </p:sp>
      <p:sp>
        <p:nvSpPr>
          <p:cNvPr id="5" name="object 5"/>
          <p:cNvSpPr txBox="1"/>
          <p:nvPr/>
        </p:nvSpPr>
        <p:spPr>
          <a:xfrm>
            <a:off x="3859532" y="5010158"/>
            <a:ext cx="2732405" cy="566822"/>
          </a:xfrm>
          <a:prstGeom prst="rect">
            <a:avLst/>
          </a:prstGeom>
        </p:spPr>
        <p:txBody>
          <a:bodyPr vert="horz" wrap="square" lIns="0" tIns="12700" rIns="0" bIns="0" rtlCol="0">
            <a:spAutoFit/>
          </a:bodyPr>
          <a:lstStyle/>
          <a:p>
            <a:pPr marL="1270" algn="ctr">
              <a:lnSpc>
                <a:spcPct val="100000"/>
              </a:lnSpc>
              <a:spcBef>
                <a:spcPts val="100"/>
              </a:spcBef>
            </a:pPr>
            <a:r>
              <a:rPr sz="1800" b="1" spc="-5" dirty="0">
                <a:latin typeface="Verdana"/>
                <a:cs typeface="Verdana"/>
              </a:rPr>
              <a:t>Paper</a:t>
            </a:r>
            <a:r>
              <a:rPr sz="1800" b="1" spc="-15" dirty="0">
                <a:latin typeface="Verdana"/>
                <a:cs typeface="Verdana"/>
              </a:rPr>
              <a:t> </a:t>
            </a:r>
            <a:r>
              <a:rPr sz="1800" b="1" spc="-10" dirty="0">
                <a:latin typeface="Verdana"/>
                <a:cs typeface="Verdana"/>
              </a:rPr>
              <a:t>jam</a:t>
            </a:r>
            <a:endParaRPr sz="1800">
              <a:latin typeface="Verdana"/>
              <a:cs typeface="Verdana"/>
            </a:endParaRPr>
          </a:p>
          <a:p>
            <a:pPr algn="ctr">
              <a:lnSpc>
                <a:spcPct val="100000"/>
              </a:lnSpc>
            </a:pPr>
            <a:r>
              <a:rPr sz="1800" dirty="0">
                <a:latin typeface="Verdana"/>
                <a:cs typeface="Verdana"/>
              </a:rPr>
              <a:t>Do / flash </a:t>
            </a:r>
            <a:r>
              <a:rPr sz="1800" spc="-5" dirty="0">
                <a:latin typeface="Verdana"/>
                <a:cs typeface="Verdana"/>
              </a:rPr>
              <a:t>warning</a:t>
            </a:r>
            <a:r>
              <a:rPr sz="1800" spc="-75" dirty="0">
                <a:latin typeface="Verdana"/>
                <a:cs typeface="Verdana"/>
              </a:rPr>
              <a:t> </a:t>
            </a:r>
            <a:r>
              <a:rPr sz="1800" spc="-5" dirty="0">
                <a:latin typeface="Verdana"/>
                <a:cs typeface="Verdana"/>
              </a:rPr>
              <a:t>light</a:t>
            </a:r>
            <a:endParaRPr sz="1800">
              <a:latin typeface="Verdana"/>
              <a:cs typeface="Verdana"/>
            </a:endParaRPr>
          </a:p>
        </p:txBody>
      </p:sp>
      <p:sp>
        <p:nvSpPr>
          <p:cNvPr id="6" name="object 6"/>
          <p:cNvSpPr txBox="1"/>
          <p:nvPr/>
        </p:nvSpPr>
        <p:spPr>
          <a:xfrm>
            <a:off x="754391" y="6142384"/>
            <a:ext cx="480695" cy="151965"/>
          </a:xfrm>
          <a:prstGeom prst="rect">
            <a:avLst/>
          </a:prstGeom>
        </p:spPr>
        <p:txBody>
          <a:bodyPr vert="horz" wrap="square" lIns="0" tIns="13335" rIns="0" bIns="0" rtlCol="0">
            <a:spAutoFit/>
          </a:bodyPr>
          <a:lstStyle/>
          <a:p>
            <a:pPr marL="12700">
              <a:lnSpc>
                <a:spcPct val="100000"/>
              </a:lnSpc>
              <a:spcBef>
                <a:spcPts val="105"/>
              </a:spcBef>
            </a:pPr>
            <a:r>
              <a:rPr sz="900" dirty="0">
                <a:solidFill>
                  <a:srgbClr val="888888"/>
                </a:solidFill>
                <a:latin typeface="Verdana"/>
                <a:cs typeface="Verdana"/>
              </a:rPr>
              <a:t>UML</a:t>
            </a:r>
            <a:r>
              <a:rPr sz="900" spc="-55" dirty="0">
                <a:solidFill>
                  <a:srgbClr val="888888"/>
                </a:solidFill>
                <a:latin typeface="Verdana"/>
                <a:cs typeface="Verdana"/>
              </a:rPr>
              <a:t> </a:t>
            </a:r>
            <a:fld id="{81D60167-4931-47E6-BA6A-407CBD079E47}" type="slidenum">
              <a:rPr sz="900" dirty="0">
                <a:solidFill>
                  <a:srgbClr val="888888"/>
                </a:solidFill>
                <a:latin typeface="Verdana"/>
                <a:cs typeface="Verdana"/>
              </a:rPr>
              <a:t>32</a:t>
            </a:fld>
            <a:endParaRPr sz="900">
              <a:latin typeface="Verdana"/>
              <a:cs typeface="Verdana"/>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4912" y="381000"/>
            <a:ext cx="1905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5.3 Entry and Exit Activities</a:t>
            </a:r>
            <a:br>
              <a:rPr lang="en-US" dirty="0" smtClean="0"/>
            </a:br>
            <a:endParaRPr lang="en-IN" dirty="0"/>
          </a:p>
        </p:txBody>
      </p:sp>
      <p:sp>
        <p:nvSpPr>
          <p:cNvPr id="4" name="Content Placeholder 3"/>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As an alternative to showing activities on transitions, you can bind activities to entry or to exit from a state.</a:t>
            </a:r>
          </a:p>
          <a:p>
            <a:pPr algn="just"/>
            <a:r>
              <a:rPr lang="en-US" sz="2400" dirty="0" smtClean="0">
                <a:latin typeface="Times New Roman" pitchFamily="18" charset="0"/>
                <a:cs typeface="Times New Roman" pitchFamily="18" charset="0"/>
              </a:rPr>
              <a:t>There is not difference in expressive power between the two notations, but frequently all transitions into a state perform the same activity, in which case it is more concise to attach the activity to the state.</a:t>
            </a:r>
          </a:p>
          <a:p>
            <a:pPr algn="just"/>
            <a:r>
              <a:rPr lang="en-US" sz="2400" dirty="0" smtClean="0">
                <a:latin typeface="Times New Roman" pitchFamily="18" charset="0"/>
                <a:cs typeface="Times New Roman" pitchFamily="18" charset="0"/>
              </a:rPr>
              <a:t>The next figure shows the control of a garage door opener.</a:t>
            </a:r>
            <a:endParaRPr lang="en-IN" sz="24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0" y="0"/>
            <a:ext cx="2714625"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4537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Activities on Transition </a:t>
            </a:r>
            <a:endParaRPr lang="en-IN" dirty="0"/>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1697" y="2025561"/>
            <a:ext cx="9628606" cy="3675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55340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Activities on Entry to state</a:t>
            </a:r>
            <a:endParaRPr lang="en-IN" dirty="0"/>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7558" y="1916001"/>
            <a:ext cx="10156884" cy="389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3375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US" dirty="0">
                <a:latin typeface="Times New Roman" pitchFamily="18" charset="0"/>
                <a:cs typeface="Times New Roman" pitchFamily="18" charset="0"/>
              </a:rPr>
              <a:t> Exit activities are less common than entry activities, but they are </a:t>
            </a:r>
            <a:r>
              <a:rPr lang="en-US" dirty="0" smtClean="0">
                <a:latin typeface="Times New Roman" pitchFamily="18" charset="0"/>
                <a:cs typeface="Times New Roman" pitchFamily="18" charset="0"/>
              </a:rPr>
              <a:t>occasionally useful.</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An </a:t>
            </a:r>
            <a:r>
              <a:rPr lang="en-US" dirty="0">
                <a:latin typeface="Times New Roman" pitchFamily="18" charset="0"/>
                <a:cs typeface="Times New Roman" pitchFamily="18" charset="0"/>
              </a:rPr>
              <a:t>exit activity is shown inside the state box following the keyword exit and a “/” character</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Whenever </a:t>
            </a:r>
            <a:r>
              <a:rPr lang="en-US" dirty="0">
                <a:latin typeface="Times New Roman" pitchFamily="18" charset="0"/>
                <a:cs typeface="Times New Roman" pitchFamily="18" charset="0"/>
              </a:rPr>
              <a:t>the state is exited, by any outgoing transition, the exit activity is performed first</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If </a:t>
            </a:r>
            <a:r>
              <a:rPr lang="en-US" dirty="0">
                <a:latin typeface="Times New Roman" pitchFamily="18" charset="0"/>
                <a:cs typeface="Times New Roman" pitchFamily="18" charset="0"/>
              </a:rPr>
              <a:t>a state has multiple activities, they are performed in the following order: activities on the incoming transition</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entry activities, </a:t>
            </a:r>
            <a:r>
              <a:rPr lang="en-US" dirty="0" smtClean="0">
                <a:latin typeface="Times New Roman" pitchFamily="18" charset="0"/>
                <a:cs typeface="Times New Roman" pitchFamily="18" charset="0"/>
              </a:rPr>
              <a:t>do-activities</a:t>
            </a:r>
            <a:r>
              <a:rPr lang="en-US" dirty="0">
                <a:latin typeface="Times New Roman" pitchFamily="18" charset="0"/>
                <a:cs typeface="Times New Roman" pitchFamily="18" charset="0"/>
              </a:rPr>
              <a:t>, exit activities, activities on the outgoing transition</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Events </a:t>
            </a:r>
            <a:r>
              <a:rPr lang="en-US" dirty="0">
                <a:latin typeface="Times New Roman" pitchFamily="18" charset="0"/>
                <a:cs typeface="Times New Roman" pitchFamily="18" charset="0"/>
              </a:rPr>
              <a:t>that cause transitions out of the state can interrupt do-activities</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If </a:t>
            </a:r>
            <a:r>
              <a:rPr lang="en-US" dirty="0">
                <a:latin typeface="Times New Roman" pitchFamily="18" charset="0"/>
                <a:cs typeface="Times New Roman" pitchFamily="18" charset="0"/>
              </a:rPr>
              <a:t>a do-activity is interrupted, the exit activity is still </a:t>
            </a:r>
            <a:r>
              <a:rPr lang="en-US" dirty="0" smtClean="0">
                <a:latin typeface="Times New Roman" pitchFamily="18" charset="0"/>
                <a:cs typeface="Times New Roman" pitchFamily="18" charset="0"/>
              </a:rPr>
              <a:t>performed</a:t>
            </a:r>
          </a:p>
          <a:p>
            <a:pPr algn="just"/>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general, any event can occur within a state and cause an activity to be performed. Entry and exit are only two examples of events that can occur.</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7392333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rebuchet MS" pitchFamily="34" charset="0"/>
              </a:rPr>
              <a:t>Events within a state vs. self-transition</a:t>
            </a:r>
            <a:endParaRPr lang="en-IN" sz="4000" dirty="0">
              <a:latin typeface="Trebuchet MS" pitchFamily="34"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As the next figure shows, there is a difference between an event within a state and a self-transition; only the self-transition causes the entry and exit activities to be executed.</a:t>
            </a:r>
            <a:endParaRPr lang="en-IN" sz="2400" dirty="0">
              <a:latin typeface="Times New Roman" pitchFamily="18" charset="0"/>
              <a:cs typeface="Times New Roman" pitchFamily="18" charset="0"/>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276600"/>
            <a:ext cx="9093200" cy="317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92391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5.4 Completion Transition</a:t>
            </a:r>
            <a:br>
              <a:rPr lang="en-IN" dirty="0" smtClean="0"/>
            </a:br>
            <a:endParaRPr lang="en-IN" dirty="0"/>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64938" y="1600200"/>
            <a:ext cx="7262124"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0" y="152400"/>
            <a:ext cx="2914650"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48033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843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9185" y="1600200"/>
            <a:ext cx="7453629"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7923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098801" y="6299215"/>
            <a:ext cx="454025" cy="151323"/>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888888"/>
                </a:solidFill>
                <a:latin typeface="Verdana"/>
                <a:cs typeface="Verdana"/>
              </a:rPr>
              <a:t>UML</a:t>
            </a:r>
            <a:r>
              <a:rPr sz="900" spc="-70" dirty="0">
                <a:solidFill>
                  <a:srgbClr val="888888"/>
                </a:solidFill>
                <a:latin typeface="Verdana"/>
                <a:cs typeface="Verdana"/>
              </a:rPr>
              <a:t> </a:t>
            </a:r>
            <a:r>
              <a:rPr sz="900" spc="-5" dirty="0">
                <a:solidFill>
                  <a:srgbClr val="888888"/>
                </a:solidFill>
                <a:latin typeface="Verdana"/>
                <a:cs typeface="Verdana"/>
              </a:rPr>
              <a:t>57</a:t>
            </a:r>
            <a:endParaRPr sz="900">
              <a:latin typeface="Verdana"/>
              <a:cs typeface="Verdana"/>
            </a:endParaRPr>
          </a:p>
        </p:txBody>
      </p:sp>
      <p:sp>
        <p:nvSpPr>
          <p:cNvPr id="3" name="object 3"/>
          <p:cNvSpPr txBox="1">
            <a:spLocks noGrp="1"/>
          </p:cNvSpPr>
          <p:nvPr>
            <p:ph type="title"/>
          </p:nvPr>
        </p:nvSpPr>
        <p:spPr>
          <a:xfrm>
            <a:off x="914400" y="441425"/>
            <a:ext cx="5715000" cy="566822"/>
          </a:xfrm>
          <a:prstGeom prst="rect">
            <a:avLst/>
          </a:prstGeom>
        </p:spPr>
        <p:txBody>
          <a:bodyPr vert="horz" wrap="square" lIns="0" tIns="12700" rIns="0" bIns="0" rtlCol="0">
            <a:spAutoFit/>
          </a:bodyPr>
          <a:lstStyle/>
          <a:p>
            <a:pPr marL="12700" algn="l">
              <a:lnSpc>
                <a:spcPct val="100000"/>
              </a:lnSpc>
              <a:spcBef>
                <a:spcPts val="100"/>
              </a:spcBef>
            </a:pPr>
            <a:r>
              <a:rPr lang="en-IN" sz="3600" b="1" spc="-5" dirty="0" smtClean="0">
                <a:latin typeface="Trebuchet MS"/>
                <a:cs typeface="Trebuchet MS"/>
              </a:rPr>
              <a:t>1. </a:t>
            </a:r>
            <a:r>
              <a:rPr sz="3600" b="1" spc="-5" dirty="0" smtClean="0">
                <a:latin typeface="Trebuchet MS"/>
                <a:cs typeface="Trebuchet MS"/>
              </a:rPr>
              <a:t>E</a:t>
            </a:r>
            <a:r>
              <a:rPr sz="3600" b="1" spc="-15" dirty="0" smtClean="0">
                <a:latin typeface="Trebuchet MS"/>
                <a:cs typeface="Trebuchet MS"/>
              </a:rPr>
              <a:t>v</a:t>
            </a:r>
            <a:r>
              <a:rPr sz="3600" b="1" spc="-5" dirty="0" smtClean="0">
                <a:latin typeface="Trebuchet MS"/>
                <a:cs typeface="Trebuchet MS"/>
              </a:rPr>
              <a:t>e</a:t>
            </a:r>
            <a:r>
              <a:rPr sz="3600" b="1" spc="-10" dirty="0" smtClean="0">
                <a:latin typeface="Trebuchet MS"/>
                <a:cs typeface="Trebuchet MS"/>
              </a:rPr>
              <a:t>n</a:t>
            </a:r>
            <a:r>
              <a:rPr sz="3600" b="1" spc="-5" dirty="0" smtClean="0">
                <a:latin typeface="Trebuchet MS"/>
                <a:cs typeface="Trebuchet MS"/>
              </a:rPr>
              <a:t>ts</a:t>
            </a:r>
            <a:endParaRPr sz="3600" dirty="0">
              <a:latin typeface="Trebuchet MS"/>
              <a:cs typeface="Trebuchet MS"/>
            </a:endParaRPr>
          </a:p>
        </p:txBody>
      </p:sp>
      <p:sp>
        <p:nvSpPr>
          <p:cNvPr id="4" name="object 4"/>
          <p:cNvSpPr txBox="1"/>
          <p:nvPr/>
        </p:nvSpPr>
        <p:spPr>
          <a:xfrm>
            <a:off x="204479" y="1285246"/>
            <a:ext cx="9881871" cy="5144998"/>
          </a:xfrm>
          <a:prstGeom prst="rect">
            <a:avLst/>
          </a:prstGeom>
        </p:spPr>
        <p:txBody>
          <a:bodyPr vert="horz" wrap="square" lIns="0" tIns="12700" rIns="0" bIns="0" rtlCol="0">
            <a:spAutoFit/>
          </a:bodyPr>
          <a:lstStyle/>
          <a:p>
            <a:pPr marL="457200" marR="93980" indent="-342900">
              <a:lnSpc>
                <a:spcPct val="150000"/>
              </a:lnSpc>
              <a:spcBef>
                <a:spcPts val="100"/>
              </a:spcBef>
              <a:tabLst>
                <a:tab pos="1875789" algn="l"/>
              </a:tabLst>
            </a:pPr>
            <a:r>
              <a:rPr sz="2850" spc="-179" baseline="11695" dirty="0">
                <a:solidFill>
                  <a:srgbClr val="8FC125"/>
                </a:solidFill>
                <a:latin typeface="UnDotum"/>
                <a:cs typeface="UnDotum"/>
              </a:rPr>
              <a:t> </a:t>
            </a:r>
            <a:r>
              <a:rPr sz="2850" spc="-150" baseline="11695" dirty="0">
                <a:solidFill>
                  <a:srgbClr val="8FC125"/>
                </a:solidFill>
                <a:latin typeface="UnDotum"/>
                <a:cs typeface="UnDotum"/>
              </a:rPr>
              <a:t> </a:t>
            </a:r>
            <a:r>
              <a:rPr sz="2400" spc="-5" dirty="0">
                <a:latin typeface="Times New Roman"/>
                <a:cs typeface="Times New Roman"/>
              </a:rPr>
              <a:t>An</a:t>
            </a:r>
            <a:r>
              <a:rPr sz="2400" spc="280" dirty="0">
                <a:latin typeface="Times New Roman"/>
                <a:cs typeface="Times New Roman"/>
              </a:rPr>
              <a:t> </a:t>
            </a:r>
            <a:r>
              <a:rPr sz="2400" spc="-5" dirty="0">
                <a:latin typeface="Times New Roman"/>
                <a:cs typeface="Times New Roman"/>
              </a:rPr>
              <a:t>Event	</a:t>
            </a:r>
            <a:r>
              <a:rPr sz="2400" dirty="0">
                <a:latin typeface="Times New Roman"/>
                <a:cs typeface="Times New Roman"/>
              </a:rPr>
              <a:t>is an </a:t>
            </a:r>
            <a:r>
              <a:rPr sz="2400" spc="-5" dirty="0">
                <a:latin typeface="Times New Roman"/>
                <a:cs typeface="Times New Roman"/>
              </a:rPr>
              <a:t>occurrence </a:t>
            </a:r>
            <a:r>
              <a:rPr sz="2400" dirty="0">
                <a:latin typeface="Times New Roman"/>
                <a:cs typeface="Times New Roman"/>
              </a:rPr>
              <a:t>at a point </a:t>
            </a:r>
            <a:r>
              <a:rPr sz="2400" spc="5" dirty="0">
                <a:latin typeface="Times New Roman"/>
                <a:cs typeface="Times New Roman"/>
              </a:rPr>
              <a:t>in </a:t>
            </a:r>
            <a:r>
              <a:rPr sz="2400" spc="-5" dirty="0">
                <a:latin typeface="Times New Roman"/>
                <a:cs typeface="Times New Roman"/>
              </a:rPr>
              <a:t>time, such </a:t>
            </a:r>
            <a:r>
              <a:rPr sz="2400" dirty="0">
                <a:latin typeface="Times New Roman"/>
                <a:cs typeface="Times New Roman"/>
              </a:rPr>
              <a:t>as </a:t>
            </a:r>
            <a:r>
              <a:rPr sz="2400" spc="-5" dirty="0">
                <a:latin typeface="Times New Roman"/>
                <a:cs typeface="Times New Roman"/>
              </a:rPr>
              <a:t>user depresses left  </a:t>
            </a:r>
            <a:r>
              <a:rPr sz="2400" dirty="0">
                <a:latin typeface="Times New Roman"/>
                <a:cs typeface="Times New Roman"/>
              </a:rPr>
              <a:t>button of the </a:t>
            </a:r>
            <a:r>
              <a:rPr sz="2400" spc="-5" dirty="0">
                <a:latin typeface="Times New Roman"/>
                <a:cs typeface="Times New Roman"/>
              </a:rPr>
              <a:t>mouse </a:t>
            </a:r>
            <a:r>
              <a:rPr sz="2400" dirty="0">
                <a:latin typeface="Times New Roman"/>
                <a:cs typeface="Times New Roman"/>
              </a:rPr>
              <a:t>or </a:t>
            </a:r>
            <a:r>
              <a:rPr sz="2400" spc="-5" dirty="0">
                <a:latin typeface="Times New Roman"/>
                <a:cs typeface="Times New Roman"/>
              </a:rPr>
              <a:t>flight </a:t>
            </a:r>
            <a:r>
              <a:rPr sz="2400" dirty="0">
                <a:latin typeface="Times New Roman"/>
                <a:cs typeface="Times New Roman"/>
              </a:rPr>
              <a:t>123 </a:t>
            </a:r>
            <a:r>
              <a:rPr sz="2400" spc="-5" dirty="0">
                <a:latin typeface="Times New Roman"/>
                <a:cs typeface="Times New Roman"/>
              </a:rPr>
              <a:t>departs from Chicago.</a:t>
            </a:r>
            <a:endParaRPr sz="2400" dirty="0">
              <a:latin typeface="Times New Roman"/>
              <a:cs typeface="Times New Roman"/>
            </a:endParaRPr>
          </a:p>
          <a:p>
            <a:pPr>
              <a:lnSpc>
                <a:spcPct val="100000"/>
              </a:lnSpc>
              <a:spcBef>
                <a:spcPts val="5"/>
              </a:spcBef>
            </a:pPr>
            <a:endParaRPr sz="2550" dirty="0">
              <a:latin typeface="Times New Roman"/>
              <a:cs typeface="Times New Roman"/>
            </a:endParaRPr>
          </a:p>
          <a:p>
            <a:pPr marL="114300">
              <a:lnSpc>
                <a:spcPct val="100000"/>
              </a:lnSpc>
            </a:pPr>
            <a:r>
              <a:rPr sz="2850" spc="-179" baseline="11695" dirty="0">
                <a:solidFill>
                  <a:srgbClr val="8FC125"/>
                </a:solidFill>
                <a:latin typeface="UnDotum"/>
                <a:cs typeface="UnDotum"/>
              </a:rPr>
              <a:t> </a:t>
            </a:r>
            <a:r>
              <a:rPr sz="2400" spc="-5" dirty="0">
                <a:latin typeface="Times New Roman"/>
                <a:cs typeface="Times New Roman"/>
              </a:rPr>
              <a:t>Events often </a:t>
            </a:r>
            <a:r>
              <a:rPr sz="2400" dirty="0">
                <a:latin typeface="Times New Roman"/>
                <a:cs typeface="Times New Roman"/>
              </a:rPr>
              <a:t>correspond to verbs in the </a:t>
            </a:r>
            <a:r>
              <a:rPr sz="2400" dirty="0">
                <a:solidFill>
                  <a:srgbClr val="FF0000"/>
                </a:solidFill>
                <a:latin typeface="Times New Roman"/>
                <a:cs typeface="Times New Roman"/>
              </a:rPr>
              <a:t>past </a:t>
            </a:r>
            <a:r>
              <a:rPr sz="2400" spc="-5" dirty="0">
                <a:solidFill>
                  <a:srgbClr val="FF0000"/>
                </a:solidFill>
                <a:latin typeface="Times New Roman"/>
                <a:cs typeface="Times New Roman"/>
              </a:rPr>
              <a:t>tense</a:t>
            </a:r>
            <a:r>
              <a:rPr sz="2400" spc="15" dirty="0">
                <a:solidFill>
                  <a:srgbClr val="FF0000"/>
                </a:solidFill>
                <a:latin typeface="Times New Roman"/>
                <a:cs typeface="Times New Roman"/>
              </a:rPr>
              <a:t> </a:t>
            </a:r>
            <a:r>
              <a:rPr sz="2400" dirty="0">
                <a:latin typeface="Times New Roman"/>
                <a:cs typeface="Times New Roman"/>
              </a:rPr>
              <a:t>like</a:t>
            </a:r>
          </a:p>
          <a:p>
            <a:pPr>
              <a:lnSpc>
                <a:spcPct val="100000"/>
              </a:lnSpc>
              <a:spcBef>
                <a:spcPts val="10"/>
              </a:spcBef>
            </a:pPr>
            <a:endParaRPr sz="2550" dirty="0">
              <a:latin typeface="Times New Roman"/>
              <a:cs typeface="Times New Roman"/>
            </a:endParaRPr>
          </a:p>
          <a:p>
            <a:pPr marL="748665" indent="-177800">
              <a:lnSpc>
                <a:spcPct val="100000"/>
              </a:lnSpc>
              <a:buChar char="-"/>
              <a:tabLst>
                <a:tab pos="749300" algn="l"/>
              </a:tabLst>
            </a:pPr>
            <a:r>
              <a:rPr sz="2400" spc="-5" dirty="0" smtClean="0">
                <a:latin typeface="Times New Roman"/>
                <a:cs typeface="Times New Roman"/>
              </a:rPr>
              <a:t>power </a:t>
            </a:r>
            <a:r>
              <a:rPr sz="2400" dirty="0" smtClean="0">
                <a:latin typeface="Times New Roman"/>
                <a:cs typeface="Times New Roman"/>
              </a:rPr>
              <a:t>turned</a:t>
            </a:r>
            <a:r>
              <a:rPr sz="2400" spc="5" dirty="0" smtClean="0">
                <a:latin typeface="Times New Roman"/>
                <a:cs typeface="Times New Roman"/>
              </a:rPr>
              <a:t> </a:t>
            </a:r>
            <a:r>
              <a:rPr sz="2400" dirty="0" smtClean="0">
                <a:latin typeface="Times New Roman"/>
                <a:cs typeface="Times New Roman"/>
              </a:rPr>
              <a:t>on</a:t>
            </a:r>
          </a:p>
          <a:p>
            <a:pPr>
              <a:lnSpc>
                <a:spcPct val="100000"/>
              </a:lnSpc>
              <a:spcBef>
                <a:spcPts val="5"/>
              </a:spcBef>
              <a:buFont typeface="Times New Roman"/>
              <a:buChar char="-"/>
            </a:pPr>
            <a:endParaRPr sz="2550" dirty="0">
              <a:latin typeface="Times New Roman"/>
              <a:cs typeface="Times New Roman"/>
            </a:endParaRPr>
          </a:p>
          <a:p>
            <a:pPr marL="748665" indent="-177800">
              <a:lnSpc>
                <a:spcPct val="100000"/>
              </a:lnSpc>
              <a:buChar char="-"/>
              <a:tabLst>
                <a:tab pos="749300" algn="l"/>
              </a:tabLst>
            </a:pPr>
            <a:endParaRPr lang="en-IN" sz="2400" dirty="0" smtClean="0">
              <a:latin typeface="Times New Roman"/>
              <a:cs typeface="Times New Roman"/>
            </a:endParaRPr>
          </a:p>
          <a:p>
            <a:pPr marL="748665" indent="-177800">
              <a:lnSpc>
                <a:spcPct val="100000"/>
              </a:lnSpc>
              <a:buChar char="-"/>
              <a:tabLst>
                <a:tab pos="749300" algn="l"/>
              </a:tabLst>
            </a:pPr>
            <a:endParaRPr lang="en-IN" sz="2400" dirty="0">
              <a:latin typeface="Times New Roman"/>
              <a:cs typeface="Times New Roman"/>
            </a:endParaRPr>
          </a:p>
          <a:p>
            <a:pPr marL="748665" indent="-177800">
              <a:lnSpc>
                <a:spcPct val="100000"/>
              </a:lnSpc>
              <a:buChar char="-"/>
              <a:tabLst>
                <a:tab pos="749300" algn="l"/>
              </a:tabLst>
            </a:pPr>
            <a:endParaRPr lang="en-IN" sz="2400" dirty="0" smtClean="0">
              <a:latin typeface="Times New Roman"/>
              <a:cs typeface="Times New Roman"/>
            </a:endParaRPr>
          </a:p>
          <a:p>
            <a:pPr marL="748665" indent="-177800">
              <a:lnSpc>
                <a:spcPct val="100000"/>
              </a:lnSpc>
              <a:buChar char="-"/>
              <a:tabLst>
                <a:tab pos="749300" algn="l"/>
              </a:tabLst>
            </a:pPr>
            <a:r>
              <a:rPr sz="2400" dirty="0" smtClean="0">
                <a:latin typeface="Times New Roman"/>
                <a:cs typeface="Times New Roman"/>
              </a:rPr>
              <a:t>alarm</a:t>
            </a:r>
            <a:r>
              <a:rPr sz="2400" spc="-110" dirty="0" smtClean="0">
                <a:latin typeface="Times New Roman"/>
                <a:cs typeface="Times New Roman"/>
              </a:rPr>
              <a:t> </a:t>
            </a:r>
            <a:r>
              <a:rPr sz="2400" spc="-5" dirty="0">
                <a:latin typeface="Times New Roman"/>
                <a:cs typeface="Times New Roman"/>
              </a:rPr>
              <a:t>set</a:t>
            </a:r>
            <a:endParaRPr sz="2400" dirty="0">
              <a:latin typeface="Times New Roman"/>
              <a:cs typeface="Times New Roman"/>
            </a:endParaRPr>
          </a:p>
          <a:p>
            <a:pPr marL="457200" marR="93980" indent="-342900">
              <a:lnSpc>
                <a:spcPct val="150000"/>
              </a:lnSpc>
              <a:spcBef>
                <a:spcPts val="1500"/>
              </a:spcBef>
            </a:pPr>
            <a:r>
              <a:rPr sz="2850" spc="-179" baseline="11695" dirty="0">
                <a:solidFill>
                  <a:srgbClr val="8FC125"/>
                </a:solidFill>
                <a:latin typeface="UnDotum"/>
                <a:cs typeface="UnDotum"/>
              </a:rPr>
              <a:t> </a:t>
            </a:r>
            <a:endParaRPr lang="en-IN" sz="2850" spc="-179" baseline="11695" dirty="0" smtClean="0">
              <a:solidFill>
                <a:srgbClr val="8FC125"/>
              </a:solidFill>
              <a:latin typeface="UnDotum"/>
              <a:cs typeface="UnDotum"/>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657601"/>
            <a:ext cx="1682739"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5410200"/>
            <a:ext cx="1682739"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barn(inVertical)">
                                      <p:cBhvr>
                                        <p:cTn id="7" dur="500"/>
                                        <p:tgtEl>
                                          <p:spTgt spid="4">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9" end="9"/>
                                            </p:txEl>
                                          </p:spTgt>
                                        </p:tgtEl>
                                        <p:attrNameLst>
                                          <p:attrName>style.visibility</p:attrName>
                                        </p:attrNameLst>
                                      </p:cBhvr>
                                      <p:to>
                                        <p:strVal val="visible"/>
                                      </p:to>
                                    </p:set>
                                    <p:animEffect transition="in" filter="barn(inVertical)">
                                      <p:cBhvr>
                                        <p:cTn id="1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5.5 Sending Signals</a:t>
            </a:r>
            <a:br>
              <a:rPr lang="en-IN" dirty="0" smtClean="0"/>
            </a:br>
            <a:endParaRPr lang="en-IN" dirty="0"/>
          </a:p>
        </p:txBody>
      </p:sp>
      <p:pic>
        <p:nvPicPr>
          <p:cNvPr id="1945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41758" y="1600200"/>
            <a:ext cx="8021442" cy="4835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3238" y="214313"/>
            <a:ext cx="1309687" cy="130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72845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Practical Tips</a:t>
            </a:r>
            <a:endParaRPr lang="en-IN" dirty="0"/>
          </a:p>
        </p:txBody>
      </p:sp>
      <p:sp>
        <p:nvSpPr>
          <p:cNvPr id="3" name="Content Placeholder 2"/>
          <p:cNvSpPr>
            <a:spLocks noGrp="1"/>
          </p:cNvSpPr>
          <p:nvPr>
            <p:ph idx="1"/>
          </p:nvPr>
        </p:nvSpPr>
        <p:spPr>
          <a:xfrm>
            <a:off x="609600" y="1445526"/>
            <a:ext cx="10972800" cy="4525963"/>
          </a:xfrm>
        </p:spPr>
        <p:txBody>
          <a:bodyPr>
            <a:noAutofit/>
          </a:bodyPr>
          <a:lstStyle/>
          <a:p>
            <a:r>
              <a:rPr lang="en-US" sz="2400" b="1" dirty="0" smtClean="0">
                <a:latin typeface="Times New Roman" pitchFamily="18" charset="0"/>
                <a:cs typeface="Times New Roman" pitchFamily="18" charset="0"/>
              </a:rPr>
              <a:t>Abstracting values into states. </a:t>
            </a:r>
            <a:r>
              <a:rPr lang="en-US" sz="2400" dirty="0" smtClean="0">
                <a:latin typeface="Times New Roman" pitchFamily="18" charset="0"/>
                <a:cs typeface="Times New Roman" pitchFamily="18" charset="0"/>
              </a:rPr>
              <a:t>Consider only relevant attributes when defining a state. State diagrams need not use all attributes shown in a class model.</a:t>
            </a:r>
          </a:p>
          <a:p>
            <a:r>
              <a:rPr lang="en-US" sz="2400" b="1" dirty="0" smtClean="0">
                <a:latin typeface="Times New Roman" pitchFamily="18" charset="0"/>
                <a:cs typeface="Times New Roman" pitchFamily="18" charset="0"/>
              </a:rPr>
              <a:t>Parameter. </a:t>
            </a:r>
            <a:r>
              <a:rPr lang="en-US" sz="2400" dirty="0" smtClean="0">
                <a:latin typeface="Times New Roman" pitchFamily="18" charset="0"/>
                <a:cs typeface="Times New Roman" pitchFamily="18" charset="0"/>
              </a:rPr>
              <a:t>Parameterize events for incidental data that don not affect the flow of control.</a:t>
            </a:r>
          </a:p>
          <a:p>
            <a:r>
              <a:rPr lang="en-US" sz="2400" b="1" dirty="0" smtClean="0">
                <a:latin typeface="Times New Roman" pitchFamily="18" charset="0"/>
                <a:cs typeface="Times New Roman" pitchFamily="18" charset="0"/>
              </a:rPr>
              <a:t>Granularity of events and states</a:t>
            </a:r>
            <a:r>
              <a:rPr lang="en-US" sz="2400" dirty="0" smtClean="0">
                <a:latin typeface="Times New Roman" pitchFamily="18" charset="0"/>
                <a:cs typeface="Times New Roman" pitchFamily="18" charset="0"/>
              </a:rPr>
              <a:t>. Consider application needs when deciding on the granularity of events and states.</a:t>
            </a:r>
          </a:p>
          <a:p>
            <a:r>
              <a:rPr lang="en-US" sz="2400" b="1" dirty="0" smtClean="0">
                <a:latin typeface="Times New Roman" pitchFamily="18" charset="0"/>
                <a:cs typeface="Times New Roman" pitchFamily="18" charset="0"/>
              </a:rPr>
              <a:t>When to use state diagrams. </a:t>
            </a:r>
            <a:r>
              <a:rPr lang="en-US" sz="2400" dirty="0" smtClean="0">
                <a:latin typeface="Times New Roman" pitchFamily="18" charset="0"/>
                <a:cs typeface="Times New Roman" pitchFamily="18" charset="0"/>
              </a:rPr>
              <a:t>Construct state diagrams only for classes with meaningful temporal behavior. A class has important temporal behavior if it responds differently to various events or has more than one state. Not all classes require a state diagram.</a:t>
            </a:r>
          </a:p>
          <a:p>
            <a:r>
              <a:rPr lang="en-US" sz="2400" b="1" dirty="0" smtClean="0">
                <a:latin typeface="Times New Roman" pitchFamily="18" charset="0"/>
                <a:cs typeface="Times New Roman" pitchFamily="18" charset="0"/>
              </a:rPr>
              <a:t>Entry and exit activities</a:t>
            </a:r>
            <a:r>
              <a:rPr lang="en-US" sz="2400" dirty="0" smtClean="0">
                <a:latin typeface="Times New Roman" pitchFamily="18" charset="0"/>
                <a:cs typeface="Times New Roman" pitchFamily="18" charset="0"/>
              </a:rPr>
              <a:t>. When a state has multiple incoming transitions, and all transitions cause the same activity to occur, use an entry activity within the state rather than repeatedly listing the activity on transition arcs. Do likewise for exit activities.</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0792" y="28433"/>
            <a:ext cx="3152775"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12434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400" b="1" dirty="0" smtClean="0">
                <a:latin typeface="Times New Roman" pitchFamily="18" charset="0"/>
                <a:cs typeface="Times New Roman" pitchFamily="18" charset="0"/>
              </a:rPr>
              <a:t>Guard conditions. </a:t>
            </a:r>
            <a:r>
              <a:rPr lang="en-US" sz="2400" dirty="0" smtClean="0">
                <a:latin typeface="Times New Roman" pitchFamily="18" charset="0"/>
                <a:cs typeface="Times New Roman" pitchFamily="18" charset="0"/>
              </a:rPr>
              <a:t>Be careful with guard conditions so that an object does not become “stuck” in a state.</a:t>
            </a:r>
          </a:p>
          <a:p>
            <a:r>
              <a:rPr lang="en-US" sz="2400" b="1" dirty="0" smtClean="0">
                <a:latin typeface="Times New Roman" pitchFamily="18" charset="0"/>
                <a:cs typeface="Times New Roman" pitchFamily="18" charset="0"/>
              </a:rPr>
              <a:t>Race conditions</a:t>
            </a:r>
            <a:r>
              <a:rPr lang="en-US" sz="2400" dirty="0" smtClean="0">
                <a:latin typeface="Times New Roman" pitchFamily="18" charset="0"/>
                <a:cs typeface="Times New Roman" pitchFamily="18" charset="0"/>
              </a:rPr>
              <a:t>. Beware of unwanted race conditions in state diagrams. Race conditions may occur when a state can accept events from more than one object.</a:t>
            </a:r>
          </a:p>
          <a:p>
            <a:endParaRPr lang="en-IN" sz="2400" dirty="0" smtClean="0">
              <a:latin typeface="Times New Roman" pitchFamily="18" charset="0"/>
              <a:cs typeface="Times New Roman" pitchFamily="18" charset="0"/>
            </a:endParaRPr>
          </a:p>
          <a:p>
            <a:endParaRPr lang="en-IN" sz="24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0" y="152400"/>
            <a:ext cx="3152775"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20942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10972800" cy="4525963"/>
          </a:xfrm>
        </p:spPr>
        <p:txBody>
          <a:bodyPr>
            <a:normAutofit/>
          </a:bodyPr>
          <a:lstStyle/>
          <a:p>
            <a:pPr marL="0" indent="0" algn="ctr">
              <a:buNone/>
            </a:pPr>
            <a:r>
              <a:rPr lang="en-IN" sz="9600" dirty="0" smtClean="0"/>
              <a:t>Guided Project</a:t>
            </a:r>
            <a:r>
              <a:rPr lang="en-IN" sz="4400" dirty="0" smtClean="0"/>
              <a:t/>
            </a:r>
            <a:br>
              <a:rPr lang="en-IN" sz="4400" dirty="0" smtClean="0"/>
            </a:br>
            <a:endParaRPr lang="en-IN" sz="4400"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2133600"/>
            <a:ext cx="3063875" cy="214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482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 y="457200"/>
            <a:ext cx="10972800" cy="1143000"/>
          </a:xfrm>
        </p:spPr>
        <p:txBody>
          <a:bodyPr>
            <a:normAutofit fontScale="90000"/>
          </a:bodyPr>
          <a:lstStyle/>
          <a:p>
            <a:r>
              <a:rPr lang="en-US" dirty="0"/>
              <a:t>Bank ATM behavioral state machine </a:t>
            </a:r>
            <a:r>
              <a:rPr lang="en-US" dirty="0" smtClean="0"/>
              <a:t>UML</a:t>
            </a:r>
            <a:br>
              <a:rPr lang="en-US" dirty="0" smtClean="0"/>
            </a:br>
            <a:r>
              <a:rPr lang="en-US" dirty="0" smtClean="0"/>
              <a:t> </a:t>
            </a:r>
            <a:r>
              <a:rPr lang="en-US" dirty="0"/>
              <a:t>diagram example</a:t>
            </a:r>
            <a:br>
              <a:rPr lang="en-US" dirty="0"/>
            </a:br>
            <a:endParaRPr lang="en-IN" dirty="0"/>
          </a:p>
        </p:txBody>
      </p:sp>
      <p:sp>
        <p:nvSpPr>
          <p:cNvPr id="3" name="Content Placeholder 2"/>
          <p:cNvSpPr>
            <a:spLocks noGrp="1"/>
          </p:cNvSpPr>
          <p:nvPr>
            <p:ph idx="1"/>
          </p:nvPr>
        </p:nvSpPr>
        <p:spPr>
          <a:xfrm>
            <a:off x="533400" y="2298226"/>
            <a:ext cx="10972800" cy="4525963"/>
          </a:xfrm>
        </p:spPr>
        <p:txBody>
          <a:bodyPr>
            <a:normAutofit/>
          </a:bodyPr>
          <a:lstStyle/>
          <a:p>
            <a:pPr algn="just"/>
            <a:r>
              <a:rPr lang="en-US" sz="2800" i="1" dirty="0" smtClean="0"/>
              <a:t>An </a:t>
            </a:r>
            <a:r>
              <a:rPr lang="en-US" sz="2800" i="1" dirty="0"/>
              <a:t>example of UML </a:t>
            </a:r>
            <a:r>
              <a:rPr lang="en-US" sz="2800" b="1" i="1" dirty="0"/>
              <a:t>behavioral state machine</a:t>
            </a:r>
            <a:r>
              <a:rPr lang="en-US" sz="2800" i="1" dirty="0"/>
              <a:t> diagram describing Bank Automated Teller Machine (ATM) top level state machine</a:t>
            </a:r>
            <a:r>
              <a:rPr lang="en-US" sz="2800" i="1" dirty="0" smtClean="0"/>
              <a:t>.</a:t>
            </a:r>
          </a:p>
          <a:p>
            <a:pPr algn="just"/>
            <a:r>
              <a:rPr lang="en-US" sz="2800" i="1" dirty="0"/>
              <a:t>ATM is initially turned off. After the power is turned on, ATM performs startup action and enters </a:t>
            </a:r>
            <a:r>
              <a:rPr lang="en-US" sz="2800" b="1" i="1" dirty="0"/>
              <a:t>Self Test</a:t>
            </a:r>
            <a:r>
              <a:rPr lang="en-US" sz="2800" i="1" dirty="0"/>
              <a:t> state. If the test fails, ATM goes into </a:t>
            </a:r>
            <a:r>
              <a:rPr lang="en-US" sz="2800" b="1" i="1" dirty="0"/>
              <a:t>Out of Service</a:t>
            </a:r>
            <a:r>
              <a:rPr lang="en-US" sz="2800" i="1" dirty="0"/>
              <a:t> state, otherwise there is </a:t>
            </a:r>
            <a:r>
              <a:rPr lang="en-US" sz="2800" b="1" i="1" dirty="0" err="1"/>
              <a:t>triggerless</a:t>
            </a:r>
            <a:r>
              <a:rPr lang="en-US" sz="2800" b="1" i="1" dirty="0"/>
              <a:t> transition</a:t>
            </a:r>
            <a:r>
              <a:rPr lang="en-US" sz="2800" i="1" dirty="0"/>
              <a:t> to the </a:t>
            </a:r>
            <a:r>
              <a:rPr lang="en-US" sz="2800" b="1" i="1" dirty="0"/>
              <a:t>Idle</a:t>
            </a:r>
            <a:r>
              <a:rPr lang="en-US" sz="2800" i="1" dirty="0"/>
              <a:t> state. In this state ATM waits for customer interaction.</a:t>
            </a:r>
            <a:endParaRPr lang="en-IN"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2200" y="50326"/>
            <a:ext cx="203835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48398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531813"/>
            <a:ext cx="7200900" cy="579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2428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 y="4013200"/>
            <a:ext cx="449580" cy="2844800"/>
          </a:xfrm>
          <a:custGeom>
            <a:avLst/>
            <a:gdLst/>
            <a:ahLst/>
            <a:cxnLst/>
            <a:rect l="l" t="t" r="r" b="b"/>
            <a:pathLst>
              <a:path w="449580" h="2844800">
                <a:moveTo>
                  <a:pt x="0" y="0"/>
                </a:moveTo>
                <a:lnTo>
                  <a:pt x="0" y="2844800"/>
                </a:lnTo>
                <a:lnTo>
                  <a:pt x="449580" y="2844800"/>
                </a:lnTo>
                <a:lnTo>
                  <a:pt x="0" y="0"/>
                </a:lnTo>
                <a:close/>
              </a:path>
            </a:pathLst>
          </a:custGeom>
          <a:solidFill>
            <a:srgbClr val="8FC125">
              <a:alpha val="84999"/>
            </a:srgbClr>
          </a:solidFill>
        </p:spPr>
        <p:txBody>
          <a:bodyPr wrap="square" lIns="0" tIns="0" rIns="0" bIns="0" rtlCol="0"/>
          <a:lstStyle/>
          <a:p>
            <a:endParaRPr/>
          </a:p>
        </p:txBody>
      </p:sp>
      <p:sp>
        <p:nvSpPr>
          <p:cNvPr id="3" name="object 3"/>
          <p:cNvSpPr txBox="1">
            <a:spLocks noGrp="1"/>
          </p:cNvSpPr>
          <p:nvPr>
            <p:ph type="title"/>
          </p:nvPr>
        </p:nvSpPr>
        <p:spPr>
          <a:xfrm>
            <a:off x="415289" y="149859"/>
            <a:ext cx="5297171" cy="566822"/>
          </a:xfrm>
          <a:prstGeom prst="rect">
            <a:avLst/>
          </a:prstGeom>
        </p:spPr>
        <p:txBody>
          <a:bodyPr vert="horz" wrap="square" lIns="0" tIns="12700" rIns="0" bIns="0" rtlCol="0">
            <a:spAutoFit/>
          </a:bodyPr>
          <a:lstStyle/>
          <a:p>
            <a:pPr marL="12700">
              <a:lnSpc>
                <a:spcPct val="100000"/>
              </a:lnSpc>
              <a:spcBef>
                <a:spcPts val="100"/>
              </a:spcBef>
            </a:pPr>
            <a:r>
              <a:rPr sz="3600" spc="-5" dirty="0"/>
              <a:t>State Diagram of</a:t>
            </a:r>
            <a:r>
              <a:rPr sz="3600" spc="-65" dirty="0"/>
              <a:t> </a:t>
            </a:r>
            <a:r>
              <a:rPr sz="3600" spc="-5" dirty="0"/>
              <a:t>Elevator</a:t>
            </a:r>
            <a:endParaRPr sz="3600"/>
          </a:p>
        </p:txBody>
      </p:sp>
      <p:sp>
        <p:nvSpPr>
          <p:cNvPr id="5" name="object 5"/>
          <p:cNvSpPr txBox="1">
            <a:spLocks noGrp="1"/>
          </p:cNvSpPr>
          <p:nvPr>
            <p:ph type="sldNum" sz="quarter" idx="12"/>
          </p:nvPr>
        </p:nvSpPr>
        <p:spPr>
          <a:xfrm>
            <a:off x="8742690" y="6026972"/>
            <a:ext cx="479425" cy="382797"/>
          </a:xfrm>
          <a:prstGeom prst="rect">
            <a:avLst/>
          </a:prstGeom>
        </p:spPr>
        <p:txBody>
          <a:bodyPr vert="horz" wrap="square" lIns="0" tIns="13335" rIns="0" bIns="0" rtlCol="0">
            <a:spAutoFit/>
          </a:bodyPr>
          <a:lstStyle/>
          <a:p>
            <a:pPr marL="12700">
              <a:lnSpc>
                <a:spcPct val="100000"/>
              </a:lnSpc>
              <a:spcBef>
                <a:spcPts val="105"/>
              </a:spcBef>
            </a:pPr>
            <a:r>
              <a:rPr spc="-5" dirty="0"/>
              <a:t>UML</a:t>
            </a:r>
            <a:r>
              <a:rPr spc="-50" dirty="0"/>
              <a:t> </a:t>
            </a:r>
            <a:fld id="{81D60167-4931-47E6-BA6A-407CBD079E47}" type="slidenum">
              <a:rPr dirty="0"/>
              <a:t>46</a:t>
            </a:fld>
            <a:endParaRPr dirty="0"/>
          </a:p>
        </p:txBody>
      </p:sp>
      <p:sp>
        <p:nvSpPr>
          <p:cNvPr id="4" name="object 4"/>
          <p:cNvSpPr/>
          <p:nvPr/>
        </p:nvSpPr>
        <p:spPr>
          <a:xfrm>
            <a:off x="942339" y="914400"/>
            <a:ext cx="9227820" cy="5943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spc="-10" dirty="0" smtClean="0">
                <a:latin typeface="Times New Roman"/>
                <a:cs typeface="Times New Roman"/>
              </a:rPr>
              <a:t>By </a:t>
            </a:r>
            <a:r>
              <a:rPr lang="en-US" dirty="0" smtClean="0">
                <a:latin typeface="Times New Roman"/>
                <a:cs typeface="Times New Roman"/>
              </a:rPr>
              <a:t>definition </a:t>
            </a:r>
            <a:r>
              <a:rPr lang="en-US" spc="-5" dirty="0" smtClean="0">
                <a:latin typeface="Times New Roman"/>
                <a:cs typeface="Times New Roman"/>
              </a:rPr>
              <a:t>an </a:t>
            </a:r>
            <a:r>
              <a:rPr lang="en-US" dirty="0" smtClean="0">
                <a:latin typeface="Times New Roman"/>
                <a:cs typeface="Times New Roman"/>
              </a:rPr>
              <a:t>event </a:t>
            </a:r>
            <a:r>
              <a:rPr lang="en-US" spc="-5" dirty="0" smtClean="0">
                <a:latin typeface="Times New Roman"/>
                <a:cs typeface="Times New Roman"/>
              </a:rPr>
              <a:t>happens instantaneously </a:t>
            </a:r>
            <a:r>
              <a:rPr lang="en-US" dirty="0" smtClean="0">
                <a:latin typeface="Times New Roman"/>
                <a:cs typeface="Times New Roman"/>
              </a:rPr>
              <a:t>with regard to the </a:t>
            </a:r>
            <a:r>
              <a:rPr lang="en-US" spc="-5" dirty="0" smtClean="0">
                <a:latin typeface="Times New Roman"/>
                <a:cs typeface="Times New Roman"/>
              </a:rPr>
              <a:t>time scale  </a:t>
            </a:r>
            <a:r>
              <a:rPr lang="en-US" dirty="0" smtClean="0">
                <a:latin typeface="Times New Roman"/>
                <a:cs typeface="Times New Roman"/>
              </a:rPr>
              <a:t>of an</a:t>
            </a:r>
            <a:r>
              <a:rPr lang="en-US" spc="-15" dirty="0" smtClean="0">
                <a:latin typeface="Times New Roman"/>
                <a:cs typeface="Times New Roman"/>
              </a:rPr>
              <a:t> </a:t>
            </a:r>
            <a:r>
              <a:rPr lang="en-US" dirty="0" smtClean="0">
                <a:latin typeface="Times New Roman"/>
                <a:cs typeface="Times New Roman"/>
              </a:rPr>
              <a:t>application.</a:t>
            </a:r>
          </a:p>
          <a:p>
            <a:endParaRPr lang="en-IN" dirty="0"/>
          </a:p>
        </p:txBody>
      </p:sp>
    </p:spTree>
    <p:extLst>
      <p:ext uri="{BB962C8B-B14F-4D97-AF65-F5344CB8AC3E}">
        <p14:creationId xmlns:p14="http://schemas.microsoft.com/office/powerpoint/2010/main" val="3729348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531870" y="6290324"/>
            <a:ext cx="455295" cy="151323"/>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888888"/>
                </a:solidFill>
                <a:latin typeface="Verdana"/>
                <a:cs typeface="Verdana"/>
              </a:rPr>
              <a:t>UML</a:t>
            </a:r>
            <a:r>
              <a:rPr sz="900" spc="-80" dirty="0">
                <a:solidFill>
                  <a:srgbClr val="888888"/>
                </a:solidFill>
                <a:latin typeface="Verdana"/>
                <a:cs typeface="Verdana"/>
              </a:rPr>
              <a:t> </a:t>
            </a:r>
            <a:r>
              <a:rPr sz="900" dirty="0">
                <a:solidFill>
                  <a:srgbClr val="888888"/>
                </a:solidFill>
                <a:latin typeface="Verdana"/>
                <a:cs typeface="Verdana"/>
              </a:rPr>
              <a:t>58</a:t>
            </a:r>
            <a:endParaRPr sz="900">
              <a:latin typeface="Verdana"/>
              <a:cs typeface="Verdana"/>
            </a:endParaRPr>
          </a:p>
        </p:txBody>
      </p:sp>
      <p:sp>
        <p:nvSpPr>
          <p:cNvPr id="3" name="object 3"/>
          <p:cNvSpPr txBox="1"/>
          <p:nvPr/>
        </p:nvSpPr>
        <p:spPr>
          <a:xfrm>
            <a:off x="464830" y="1017270"/>
            <a:ext cx="9446895" cy="5806718"/>
          </a:xfrm>
          <a:prstGeom prst="rect">
            <a:avLst/>
          </a:prstGeom>
        </p:spPr>
        <p:txBody>
          <a:bodyPr vert="horz" wrap="square" lIns="0" tIns="12700" rIns="0" bIns="0" rtlCol="0">
            <a:spAutoFit/>
          </a:bodyPr>
          <a:lstStyle/>
          <a:p>
            <a:pPr marL="392430" marR="43180" indent="-341630">
              <a:lnSpc>
                <a:spcPct val="100000"/>
              </a:lnSpc>
              <a:spcBef>
                <a:spcPts val="100"/>
              </a:spcBef>
              <a:tabLst>
                <a:tab pos="1395730" algn="l"/>
                <a:tab pos="2468245" algn="l"/>
                <a:tab pos="3234690" algn="l"/>
                <a:tab pos="4679950" algn="l"/>
                <a:tab pos="5106035" algn="l"/>
                <a:tab pos="5804535" algn="l"/>
                <a:tab pos="6231255" algn="l"/>
                <a:tab pos="7266940" algn="l"/>
                <a:tab pos="8972550" algn="l"/>
              </a:tabLst>
            </a:pPr>
            <a:r>
              <a:rPr sz="2850" spc="-179" baseline="11695" dirty="0">
                <a:solidFill>
                  <a:srgbClr val="8FC125"/>
                </a:solidFill>
                <a:latin typeface="UnDotum"/>
                <a:cs typeface="UnDotum"/>
              </a:rPr>
              <a:t> </a:t>
            </a:r>
            <a:r>
              <a:rPr sz="2850" spc="-352" baseline="11695" dirty="0">
                <a:solidFill>
                  <a:srgbClr val="8FC125"/>
                </a:solidFill>
                <a:latin typeface="UnDotum"/>
                <a:cs typeface="UnDotum"/>
              </a:rPr>
              <a:t> </a:t>
            </a:r>
            <a:r>
              <a:rPr sz="2400" dirty="0">
                <a:latin typeface="Times New Roman"/>
                <a:cs typeface="Times New Roman"/>
              </a:rPr>
              <a:t>Events	include	</a:t>
            </a:r>
            <a:r>
              <a:rPr sz="2400" spc="-5" dirty="0">
                <a:latin typeface="Times New Roman"/>
                <a:cs typeface="Times New Roman"/>
              </a:rPr>
              <a:t>e</a:t>
            </a:r>
            <a:r>
              <a:rPr sz="2400" spc="5" dirty="0">
                <a:latin typeface="Times New Roman"/>
                <a:cs typeface="Times New Roman"/>
              </a:rPr>
              <a:t>r</a:t>
            </a:r>
            <a:r>
              <a:rPr sz="2400" dirty="0">
                <a:latin typeface="Times New Roman"/>
                <a:cs typeface="Times New Roman"/>
              </a:rPr>
              <a:t>ror	condit</a:t>
            </a:r>
            <a:r>
              <a:rPr sz="2400" spc="10" dirty="0">
                <a:latin typeface="Times New Roman"/>
                <a:cs typeface="Times New Roman"/>
              </a:rPr>
              <a:t>i</a:t>
            </a:r>
            <a:r>
              <a:rPr sz="2400" spc="-10" dirty="0">
                <a:latin typeface="Times New Roman"/>
                <a:cs typeface="Times New Roman"/>
              </a:rPr>
              <a:t>o</a:t>
            </a:r>
            <a:r>
              <a:rPr sz="2400" dirty="0">
                <a:latin typeface="Times New Roman"/>
                <a:cs typeface="Times New Roman"/>
              </a:rPr>
              <a:t>ns	</a:t>
            </a:r>
            <a:r>
              <a:rPr sz="2400" spc="-5" dirty="0">
                <a:latin typeface="Times New Roman"/>
                <a:cs typeface="Times New Roman"/>
              </a:rPr>
              <a:t>a</a:t>
            </a:r>
            <a:r>
              <a:rPr sz="2400" dirty="0">
                <a:latin typeface="Times New Roman"/>
                <a:cs typeface="Times New Roman"/>
              </a:rPr>
              <a:t>s	</a:t>
            </a:r>
            <a:r>
              <a:rPr sz="2400" spc="-5" dirty="0">
                <a:latin typeface="Times New Roman"/>
                <a:cs typeface="Times New Roman"/>
              </a:rPr>
              <a:t>w</a:t>
            </a:r>
            <a:r>
              <a:rPr sz="2400" dirty="0">
                <a:latin typeface="Times New Roman"/>
                <a:cs typeface="Times New Roman"/>
              </a:rPr>
              <a:t>ell	</a:t>
            </a:r>
            <a:r>
              <a:rPr sz="2400" spc="-5" dirty="0">
                <a:latin typeface="Times New Roman"/>
                <a:cs typeface="Times New Roman"/>
              </a:rPr>
              <a:t>a</a:t>
            </a:r>
            <a:r>
              <a:rPr sz="2400" dirty="0">
                <a:latin typeface="Times New Roman"/>
                <a:cs typeface="Times New Roman"/>
              </a:rPr>
              <a:t>s	no</a:t>
            </a:r>
            <a:r>
              <a:rPr sz="2400" spc="5" dirty="0">
                <a:latin typeface="Times New Roman"/>
                <a:cs typeface="Times New Roman"/>
              </a:rPr>
              <a:t>r</a:t>
            </a:r>
            <a:r>
              <a:rPr sz="2400" spc="-30" dirty="0">
                <a:latin typeface="Times New Roman"/>
                <a:cs typeface="Times New Roman"/>
              </a:rPr>
              <a:t>m</a:t>
            </a:r>
            <a:r>
              <a:rPr sz="2400" dirty="0">
                <a:latin typeface="Times New Roman"/>
                <a:cs typeface="Times New Roman"/>
              </a:rPr>
              <a:t>al	oc</a:t>
            </a:r>
            <a:r>
              <a:rPr sz="2400" spc="-5" dirty="0">
                <a:latin typeface="Times New Roman"/>
                <a:cs typeface="Times New Roman"/>
              </a:rPr>
              <a:t>c</a:t>
            </a:r>
            <a:r>
              <a:rPr sz="2400" dirty="0">
                <a:latin typeface="Times New Roman"/>
                <a:cs typeface="Times New Roman"/>
              </a:rPr>
              <a:t>u</a:t>
            </a:r>
            <a:r>
              <a:rPr sz="2400" spc="5" dirty="0">
                <a:latin typeface="Times New Roman"/>
                <a:cs typeface="Times New Roman"/>
              </a:rPr>
              <a:t>r</a:t>
            </a:r>
            <a:r>
              <a:rPr sz="2400" dirty="0">
                <a:latin typeface="Times New Roman"/>
                <a:cs typeface="Times New Roman"/>
              </a:rPr>
              <a:t>rence</a:t>
            </a:r>
            <a:r>
              <a:rPr sz="2400" spc="-10" dirty="0">
                <a:latin typeface="Times New Roman"/>
                <a:cs typeface="Times New Roman"/>
              </a:rPr>
              <a:t>s</a:t>
            </a:r>
            <a:r>
              <a:rPr sz="2400" dirty="0">
                <a:latin typeface="Times New Roman"/>
                <a:cs typeface="Times New Roman"/>
              </a:rPr>
              <a:t>.	</a:t>
            </a:r>
            <a:r>
              <a:rPr sz="2400" spc="-10" dirty="0">
                <a:latin typeface="Times New Roman"/>
                <a:cs typeface="Times New Roman"/>
              </a:rPr>
              <a:t>F</a:t>
            </a:r>
            <a:r>
              <a:rPr sz="2400" dirty="0">
                <a:latin typeface="Times New Roman"/>
                <a:cs typeface="Times New Roman"/>
              </a:rPr>
              <a:t>or  </a:t>
            </a:r>
            <a:r>
              <a:rPr sz="2400" spc="-5" dirty="0">
                <a:latin typeface="Times New Roman"/>
                <a:cs typeface="Times New Roman"/>
              </a:rPr>
              <a:t>example</a:t>
            </a:r>
            <a:endParaRPr sz="2400" dirty="0">
              <a:latin typeface="Times New Roman"/>
              <a:cs typeface="Times New Roman"/>
            </a:endParaRPr>
          </a:p>
          <a:p>
            <a:pPr marL="685165" indent="-179070">
              <a:lnSpc>
                <a:spcPct val="100000"/>
              </a:lnSpc>
              <a:spcBef>
                <a:spcPts val="1500"/>
              </a:spcBef>
              <a:buChar char="-"/>
              <a:tabLst>
                <a:tab pos="685800" algn="l"/>
              </a:tabLst>
            </a:pPr>
            <a:r>
              <a:rPr lang="en-IN" sz="2400" spc="-5" dirty="0" smtClean="0">
                <a:latin typeface="Times New Roman"/>
                <a:cs typeface="Times New Roman"/>
              </a:rPr>
              <a:t>Paper </a:t>
            </a:r>
            <a:r>
              <a:rPr sz="2400" spc="-5" dirty="0" smtClean="0">
                <a:latin typeface="Times New Roman"/>
                <a:cs typeface="Times New Roman"/>
              </a:rPr>
              <a:t> </a:t>
            </a:r>
            <a:r>
              <a:rPr sz="2400" spc="-10" dirty="0" smtClean="0">
                <a:latin typeface="Times New Roman"/>
                <a:cs typeface="Times New Roman"/>
              </a:rPr>
              <a:t>jammed</a:t>
            </a:r>
            <a:endParaRPr lang="en-IN" sz="2400" spc="-10" dirty="0" smtClean="0">
              <a:latin typeface="Times New Roman"/>
              <a:cs typeface="Times New Roman"/>
            </a:endParaRPr>
          </a:p>
          <a:p>
            <a:pPr marL="685165" indent="-179070">
              <a:lnSpc>
                <a:spcPct val="100000"/>
              </a:lnSpc>
              <a:spcBef>
                <a:spcPts val="1500"/>
              </a:spcBef>
              <a:buChar char="-"/>
              <a:tabLst>
                <a:tab pos="685800" algn="l"/>
              </a:tabLst>
            </a:pPr>
            <a:endParaRPr lang="en-IN" sz="2400" spc="-10" dirty="0">
              <a:latin typeface="Times New Roman"/>
              <a:cs typeface="Times New Roman"/>
            </a:endParaRPr>
          </a:p>
          <a:p>
            <a:pPr marL="685165" indent="-179070">
              <a:lnSpc>
                <a:spcPct val="100000"/>
              </a:lnSpc>
              <a:spcBef>
                <a:spcPts val="1500"/>
              </a:spcBef>
              <a:buChar char="-"/>
              <a:tabLst>
                <a:tab pos="685800" algn="l"/>
              </a:tabLst>
            </a:pPr>
            <a:endParaRPr lang="en-IN" sz="2400" dirty="0" smtClean="0">
              <a:latin typeface="Times New Roman"/>
              <a:cs typeface="Times New Roman"/>
            </a:endParaRPr>
          </a:p>
          <a:p>
            <a:pPr marL="685165" indent="-179070">
              <a:lnSpc>
                <a:spcPct val="100000"/>
              </a:lnSpc>
              <a:spcBef>
                <a:spcPts val="1500"/>
              </a:spcBef>
              <a:buChar char="-"/>
              <a:tabLst>
                <a:tab pos="685800" algn="l"/>
              </a:tabLst>
            </a:pPr>
            <a:endParaRPr sz="2400" dirty="0">
              <a:latin typeface="Times New Roman"/>
              <a:cs typeface="Times New Roman"/>
            </a:endParaRPr>
          </a:p>
          <a:p>
            <a:pPr marL="685165" indent="-179070">
              <a:lnSpc>
                <a:spcPct val="100000"/>
              </a:lnSpc>
              <a:spcBef>
                <a:spcPts val="1500"/>
              </a:spcBef>
              <a:buChar char="-"/>
              <a:tabLst>
                <a:tab pos="685800" algn="l"/>
              </a:tabLst>
            </a:pPr>
            <a:r>
              <a:rPr sz="2400" dirty="0">
                <a:latin typeface="Times New Roman"/>
                <a:cs typeface="Times New Roman"/>
              </a:rPr>
              <a:t>transaction</a:t>
            </a:r>
            <a:r>
              <a:rPr sz="2400" spc="-5" dirty="0">
                <a:latin typeface="Times New Roman"/>
                <a:cs typeface="Times New Roman"/>
              </a:rPr>
              <a:t> </a:t>
            </a:r>
            <a:r>
              <a:rPr sz="2400" spc="-5" dirty="0" smtClean="0">
                <a:latin typeface="Times New Roman"/>
                <a:cs typeface="Times New Roman"/>
              </a:rPr>
              <a:t>aborted</a:t>
            </a:r>
            <a:r>
              <a:rPr lang="en-IN" sz="2400" spc="-5" dirty="0" smtClean="0">
                <a:latin typeface="Times New Roman"/>
                <a:cs typeface="Times New Roman"/>
              </a:rPr>
              <a:t> </a:t>
            </a:r>
            <a:endParaRPr sz="2400" dirty="0">
              <a:latin typeface="Times New Roman"/>
              <a:cs typeface="Times New Roman"/>
            </a:endParaRPr>
          </a:p>
          <a:p>
            <a:pPr marL="685165" indent="-179070">
              <a:lnSpc>
                <a:spcPct val="100000"/>
              </a:lnSpc>
              <a:spcBef>
                <a:spcPts val="1500"/>
              </a:spcBef>
              <a:buChar char="-"/>
              <a:tabLst>
                <a:tab pos="685800" algn="l"/>
              </a:tabLst>
            </a:pPr>
            <a:endParaRPr lang="en-IN" sz="2400" spc="-5" dirty="0" smtClean="0">
              <a:latin typeface="Times New Roman"/>
              <a:cs typeface="Times New Roman"/>
            </a:endParaRPr>
          </a:p>
          <a:p>
            <a:pPr marL="685165" indent="-179070">
              <a:lnSpc>
                <a:spcPct val="100000"/>
              </a:lnSpc>
              <a:spcBef>
                <a:spcPts val="1500"/>
              </a:spcBef>
              <a:buChar char="-"/>
              <a:tabLst>
                <a:tab pos="685800" algn="l"/>
              </a:tabLst>
            </a:pPr>
            <a:endParaRPr lang="en-IN" sz="2400" spc="-5" dirty="0">
              <a:latin typeface="Times New Roman"/>
              <a:cs typeface="Times New Roman"/>
            </a:endParaRPr>
          </a:p>
          <a:p>
            <a:pPr marL="685165" indent="-179070">
              <a:lnSpc>
                <a:spcPct val="100000"/>
              </a:lnSpc>
              <a:spcBef>
                <a:spcPts val="1500"/>
              </a:spcBef>
              <a:buChar char="-"/>
              <a:tabLst>
                <a:tab pos="685800" algn="l"/>
              </a:tabLst>
            </a:pPr>
            <a:r>
              <a:rPr lang="en-IN" sz="2400" spc="-5" dirty="0" smtClean="0">
                <a:latin typeface="Times New Roman"/>
                <a:cs typeface="Times New Roman"/>
              </a:rPr>
              <a:t>T</a:t>
            </a:r>
            <a:r>
              <a:rPr sz="2400" spc="-5" dirty="0" err="1" smtClean="0">
                <a:latin typeface="Times New Roman"/>
                <a:cs typeface="Times New Roman"/>
              </a:rPr>
              <a:t>imeout</a:t>
            </a:r>
            <a:r>
              <a:rPr lang="en-IN" sz="2400" spc="-5" dirty="0" smtClean="0">
                <a:latin typeface="Times New Roman"/>
                <a:cs typeface="Times New Roman"/>
              </a:rPr>
              <a:t>               </a:t>
            </a:r>
            <a:endParaRPr sz="2400" dirty="0">
              <a:latin typeface="Times New Roman"/>
              <a:cs typeface="Times New Roman"/>
            </a:endParaRPr>
          </a:p>
          <a:p>
            <a:pPr marL="50800">
              <a:lnSpc>
                <a:spcPct val="100000"/>
              </a:lnSpc>
              <a:spcBef>
                <a:spcPts val="1500"/>
              </a:spcBef>
            </a:pPr>
            <a:endParaRPr lang="en-IN" sz="2400" dirty="0" smtClean="0">
              <a:latin typeface="Times New Roman"/>
              <a:cs typeface="Times New Roman"/>
            </a:endParaRPr>
          </a:p>
        </p:txBody>
      </p:sp>
      <p:sp>
        <p:nvSpPr>
          <p:cNvPr id="4" name="object 4"/>
          <p:cNvSpPr txBox="1">
            <a:spLocks noGrp="1"/>
          </p:cNvSpPr>
          <p:nvPr>
            <p:ph type="title"/>
          </p:nvPr>
        </p:nvSpPr>
        <p:spPr>
          <a:xfrm>
            <a:off x="501661" y="33020"/>
            <a:ext cx="3789679" cy="566822"/>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Trebuchet MS"/>
                <a:cs typeface="Trebuchet MS"/>
              </a:rPr>
              <a:t>Events</a:t>
            </a:r>
            <a:r>
              <a:rPr sz="3600" b="1" spc="-90" dirty="0">
                <a:latin typeface="Trebuchet MS"/>
                <a:cs typeface="Trebuchet MS"/>
              </a:rPr>
              <a:t> </a:t>
            </a:r>
            <a:r>
              <a:rPr sz="3600" b="1" spc="-5" dirty="0">
                <a:latin typeface="Trebuchet MS"/>
                <a:cs typeface="Trebuchet MS"/>
              </a:rPr>
              <a:t>continue…</a:t>
            </a:r>
            <a:endParaRPr sz="3600">
              <a:latin typeface="Trebuchet MS"/>
              <a:cs typeface="Trebuchet MS"/>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9294" y="1524000"/>
            <a:ext cx="2633802"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3565221"/>
            <a:ext cx="2895600" cy="1512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5486400"/>
            <a:ext cx="2514896" cy="1147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arn(inVertic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barn(inVertical)">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50800">
              <a:lnSpc>
                <a:spcPct val="100000"/>
              </a:lnSpc>
              <a:spcBef>
                <a:spcPts val="1500"/>
              </a:spcBef>
            </a:pPr>
            <a:r>
              <a:rPr lang="en-US" dirty="0" smtClean="0">
                <a:latin typeface="Times New Roman"/>
                <a:cs typeface="Times New Roman"/>
              </a:rPr>
              <a:t>There are several kinds of events but </a:t>
            </a:r>
            <a:r>
              <a:rPr lang="en-US" spc="-5" dirty="0" smtClean="0">
                <a:latin typeface="Times New Roman"/>
                <a:cs typeface="Times New Roman"/>
              </a:rPr>
              <a:t>following </a:t>
            </a:r>
            <a:r>
              <a:rPr lang="en-US" dirty="0" smtClean="0">
                <a:latin typeface="Times New Roman"/>
                <a:cs typeface="Times New Roman"/>
              </a:rPr>
              <a:t>are </a:t>
            </a:r>
            <a:r>
              <a:rPr lang="en-US" spc="-10" dirty="0" smtClean="0">
                <a:latin typeface="Times New Roman"/>
                <a:cs typeface="Times New Roman"/>
              </a:rPr>
              <a:t>most common</a:t>
            </a:r>
            <a:r>
              <a:rPr lang="en-US" spc="-20" dirty="0" smtClean="0">
                <a:latin typeface="Times New Roman"/>
                <a:cs typeface="Times New Roman"/>
              </a:rPr>
              <a:t> </a:t>
            </a:r>
            <a:r>
              <a:rPr lang="en-US" dirty="0" smtClean="0">
                <a:latin typeface="Times New Roman"/>
                <a:cs typeface="Times New Roman"/>
              </a:rPr>
              <a:t>events.</a:t>
            </a:r>
          </a:p>
          <a:p>
            <a:pPr marL="685165" indent="-179070">
              <a:lnSpc>
                <a:spcPct val="100000"/>
              </a:lnSpc>
              <a:spcBef>
                <a:spcPts val="1500"/>
              </a:spcBef>
              <a:buChar char="-"/>
              <a:tabLst>
                <a:tab pos="685800" algn="l"/>
              </a:tabLst>
            </a:pPr>
            <a:r>
              <a:rPr lang="en-US" spc="-5" dirty="0" smtClean="0">
                <a:latin typeface="Times New Roman"/>
                <a:cs typeface="Times New Roman"/>
              </a:rPr>
              <a:t>signal</a:t>
            </a:r>
            <a:r>
              <a:rPr lang="en-US" spc="5" dirty="0" smtClean="0">
                <a:latin typeface="Times New Roman"/>
                <a:cs typeface="Times New Roman"/>
              </a:rPr>
              <a:t> </a:t>
            </a:r>
            <a:r>
              <a:rPr lang="en-US" spc="-5" dirty="0" smtClean="0">
                <a:latin typeface="Times New Roman"/>
                <a:cs typeface="Times New Roman"/>
              </a:rPr>
              <a:t>event</a:t>
            </a:r>
          </a:p>
          <a:p>
            <a:pPr marL="685165" indent="-179070">
              <a:lnSpc>
                <a:spcPct val="100000"/>
              </a:lnSpc>
              <a:spcBef>
                <a:spcPts val="1500"/>
              </a:spcBef>
              <a:buChar char="-"/>
              <a:tabLst>
                <a:tab pos="685800" algn="l"/>
              </a:tabLst>
            </a:pPr>
            <a:r>
              <a:rPr lang="en-US" spc="-5" dirty="0" smtClean="0">
                <a:latin typeface="Times New Roman"/>
                <a:cs typeface="Times New Roman"/>
              </a:rPr>
              <a:t>change </a:t>
            </a:r>
            <a:r>
              <a:rPr lang="en-US" dirty="0" smtClean="0">
                <a:latin typeface="Times New Roman"/>
                <a:cs typeface="Times New Roman"/>
              </a:rPr>
              <a:t>event</a:t>
            </a:r>
          </a:p>
          <a:p>
            <a:pPr marL="685165" indent="-179070">
              <a:lnSpc>
                <a:spcPct val="100000"/>
              </a:lnSpc>
              <a:buChar char="-"/>
              <a:tabLst>
                <a:tab pos="685800" algn="l"/>
              </a:tabLst>
            </a:pPr>
            <a:r>
              <a:rPr lang="en-US" spc="-5" dirty="0" smtClean="0">
                <a:latin typeface="Times New Roman"/>
                <a:cs typeface="Times New Roman"/>
              </a:rPr>
              <a:t>time event</a:t>
            </a:r>
            <a:endParaRPr lang="en-US" dirty="0" smtClean="0">
              <a:latin typeface="Times New Roman"/>
              <a:cs typeface="Times New Roman"/>
            </a:endParaRPr>
          </a:p>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52400"/>
            <a:ext cx="4811713"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4230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4391" y="6143005"/>
            <a:ext cx="455295" cy="151323"/>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888888"/>
                </a:solidFill>
                <a:latin typeface="Verdana"/>
                <a:cs typeface="Verdana"/>
              </a:rPr>
              <a:t>UML</a:t>
            </a:r>
            <a:r>
              <a:rPr sz="900" spc="-80" dirty="0">
                <a:solidFill>
                  <a:srgbClr val="888888"/>
                </a:solidFill>
                <a:latin typeface="Verdana"/>
                <a:cs typeface="Verdana"/>
              </a:rPr>
              <a:t> </a:t>
            </a:r>
            <a:r>
              <a:rPr sz="900" dirty="0">
                <a:solidFill>
                  <a:srgbClr val="888888"/>
                </a:solidFill>
                <a:latin typeface="Verdana"/>
                <a:cs typeface="Verdana"/>
              </a:rPr>
              <a:t>59</a:t>
            </a:r>
            <a:endParaRPr sz="900">
              <a:latin typeface="Verdana"/>
              <a:cs typeface="Verdana"/>
            </a:endParaRPr>
          </a:p>
        </p:txBody>
      </p:sp>
      <p:sp>
        <p:nvSpPr>
          <p:cNvPr id="3" name="object 3"/>
          <p:cNvSpPr txBox="1">
            <a:spLocks noGrp="1"/>
          </p:cNvSpPr>
          <p:nvPr>
            <p:ph type="title"/>
          </p:nvPr>
        </p:nvSpPr>
        <p:spPr>
          <a:xfrm>
            <a:off x="755659" y="33020"/>
            <a:ext cx="6178541" cy="566822"/>
          </a:xfrm>
          <a:prstGeom prst="rect">
            <a:avLst/>
          </a:prstGeom>
        </p:spPr>
        <p:txBody>
          <a:bodyPr vert="horz" wrap="square" lIns="0" tIns="12700" rIns="0" bIns="0" rtlCol="0">
            <a:spAutoFit/>
          </a:bodyPr>
          <a:lstStyle/>
          <a:p>
            <a:pPr marL="12700">
              <a:lnSpc>
                <a:spcPct val="100000"/>
              </a:lnSpc>
              <a:spcBef>
                <a:spcPts val="100"/>
              </a:spcBef>
            </a:pPr>
            <a:r>
              <a:rPr lang="en-IN" sz="3600" b="1" spc="-5" dirty="0" smtClean="0">
                <a:latin typeface="Trebuchet MS"/>
                <a:cs typeface="Trebuchet MS"/>
              </a:rPr>
              <a:t>1.1 </a:t>
            </a:r>
            <a:r>
              <a:rPr sz="3600" b="1" spc="-5" dirty="0" smtClean="0">
                <a:latin typeface="Trebuchet MS"/>
                <a:cs typeface="Trebuchet MS"/>
              </a:rPr>
              <a:t>Signal</a:t>
            </a:r>
            <a:r>
              <a:rPr sz="3600" b="1" spc="-90" dirty="0" smtClean="0">
                <a:latin typeface="Trebuchet MS"/>
                <a:cs typeface="Trebuchet MS"/>
              </a:rPr>
              <a:t> </a:t>
            </a:r>
            <a:r>
              <a:rPr sz="3600" b="1" spc="-5" dirty="0">
                <a:latin typeface="Trebuchet MS"/>
                <a:cs typeface="Trebuchet MS"/>
              </a:rPr>
              <a:t>Event</a:t>
            </a:r>
            <a:endParaRPr sz="3600" dirty="0">
              <a:latin typeface="Trebuchet MS"/>
              <a:cs typeface="Trebuchet MS"/>
            </a:endParaRPr>
          </a:p>
        </p:txBody>
      </p:sp>
      <p:sp>
        <p:nvSpPr>
          <p:cNvPr id="4" name="object 4"/>
          <p:cNvSpPr txBox="1"/>
          <p:nvPr/>
        </p:nvSpPr>
        <p:spPr>
          <a:xfrm>
            <a:off x="130811" y="693419"/>
            <a:ext cx="10185400" cy="4978286"/>
          </a:xfrm>
          <a:prstGeom prst="rect">
            <a:avLst/>
          </a:prstGeom>
        </p:spPr>
        <p:txBody>
          <a:bodyPr vert="horz" wrap="square" lIns="0" tIns="12700" rIns="0" bIns="0" rtlCol="0">
            <a:spAutoFit/>
          </a:bodyPr>
          <a:lstStyle/>
          <a:p>
            <a:pPr marL="431800" marR="68580" indent="-342900">
              <a:lnSpc>
                <a:spcPct val="150000"/>
              </a:lnSpc>
              <a:spcBef>
                <a:spcPts val="100"/>
              </a:spcBef>
              <a:tabLst>
                <a:tab pos="803275" algn="l"/>
              </a:tabLst>
            </a:pPr>
            <a:r>
              <a:rPr sz="2850" spc="-179" baseline="11695" dirty="0">
                <a:solidFill>
                  <a:srgbClr val="8FC125"/>
                </a:solidFill>
                <a:latin typeface="UnDotum"/>
                <a:cs typeface="UnDotum"/>
              </a:rPr>
              <a:t> </a:t>
            </a:r>
            <a:r>
              <a:rPr sz="2850" spc="-157" baseline="11695" dirty="0">
                <a:solidFill>
                  <a:srgbClr val="8FC125"/>
                </a:solidFill>
                <a:latin typeface="UnDotum"/>
                <a:cs typeface="UnDotum"/>
              </a:rPr>
              <a:t> </a:t>
            </a:r>
            <a:r>
              <a:rPr sz="2400" dirty="0">
                <a:solidFill>
                  <a:srgbClr val="3F3F3F"/>
                </a:solidFill>
                <a:latin typeface="Times New Roman"/>
                <a:cs typeface="Times New Roman"/>
              </a:rPr>
              <a:t>A	</a:t>
            </a:r>
            <a:r>
              <a:rPr sz="2400" b="1" spc="-5" dirty="0">
                <a:solidFill>
                  <a:srgbClr val="3F3F3F"/>
                </a:solidFill>
                <a:latin typeface="Times New Roman"/>
                <a:cs typeface="Times New Roman"/>
              </a:rPr>
              <a:t>signal </a:t>
            </a:r>
            <a:r>
              <a:rPr sz="2400" dirty="0">
                <a:solidFill>
                  <a:srgbClr val="3F3F3F"/>
                </a:solidFill>
                <a:latin typeface="Times New Roman"/>
                <a:cs typeface="Times New Roman"/>
              </a:rPr>
              <a:t>is </a:t>
            </a:r>
            <a:r>
              <a:rPr sz="2400" spc="-5" dirty="0">
                <a:solidFill>
                  <a:srgbClr val="3F3F3F"/>
                </a:solidFill>
                <a:latin typeface="Times New Roman"/>
                <a:cs typeface="Times New Roman"/>
              </a:rPr>
              <a:t>an </a:t>
            </a:r>
            <a:r>
              <a:rPr sz="2400" dirty="0">
                <a:solidFill>
                  <a:srgbClr val="3F3F3F"/>
                </a:solidFill>
                <a:latin typeface="Times New Roman"/>
                <a:cs typeface="Times New Roman"/>
              </a:rPr>
              <a:t>explicit </a:t>
            </a:r>
            <a:r>
              <a:rPr sz="2400" spc="-5" dirty="0">
                <a:solidFill>
                  <a:srgbClr val="3F3F3F"/>
                </a:solidFill>
                <a:latin typeface="Times New Roman"/>
                <a:cs typeface="Times New Roman"/>
              </a:rPr>
              <a:t>one-way transmission </a:t>
            </a:r>
            <a:r>
              <a:rPr sz="2400" dirty="0">
                <a:solidFill>
                  <a:srgbClr val="3F3F3F"/>
                </a:solidFill>
                <a:latin typeface="Times New Roman"/>
                <a:cs typeface="Times New Roman"/>
              </a:rPr>
              <a:t>of </a:t>
            </a:r>
            <a:r>
              <a:rPr sz="2400" spc="-5" dirty="0">
                <a:solidFill>
                  <a:srgbClr val="3F3F3F"/>
                </a:solidFill>
                <a:latin typeface="Times New Roman"/>
                <a:cs typeface="Times New Roman"/>
              </a:rPr>
              <a:t>information from </a:t>
            </a:r>
            <a:r>
              <a:rPr sz="2400" dirty="0">
                <a:solidFill>
                  <a:srgbClr val="3F3F3F"/>
                </a:solidFill>
                <a:latin typeface="Times New Roman"/>
                <a:cs typeface="Times New Roman"/>
              </a:rPr>
              <a:t>one </a:t>
            </a:r>
            <a:r>
              <a:rPr sz="2400" spc="-5" dirty="0">
                <a:solidFill>
                  <a:srgbClr val="3F3F3F"/>
                </a:solidFill>
                <a:latin typeface="Times New Roman"/>
                <a:cs typeface="Times New Roman"/>
              </a:rPr>
              <a:t>object </a:t>
            </a:r>
            <a:r>
              <a:rPr sz="2400" dirty="0">
                <a:solidFill>
                  <a:srgbClr val="3F3F3F"/>
                </a:solidFill>
                <a:latin typeface="Times New Roman"/>
                <a:cs typeface="Times New Roman"/>
              </a:rPr>
              <a:t>to  another.</a:t>
            </a:r>
            <a:endParaRPr sz="2400" dirty="0">
              <a:latin typeface="Times New Roman"/>
              <a:cs typeface="Times New Roman"/>
            </a:endParaRPr>
          </a:p>
          <a:p>
            <a:pPr>
              <a:lnSpc>
                <a:spcPct val="100000"/>
              </a:lnSpc>
              <a:spcBef>
                <a:spcPts val="15"/>
              </a:spcBef>
            </a:pPr>
            <a:endParaRPr sz="2100" dirty="0">
              <a:latin typeface="Times New Roman"/>
              <a:cs typeface="Times New Roman"/>
            </a:endParaRPr>
          </a:p>
          <a:p>
            <a:pPr marL="88900">
              <a:lnSpc>
                <a:spcPct val="100000"/>
              </a:lnSpc>
            </a:pPr>
            <a:r>
              <a:rPr sz="2850" spc="-179" baseline="11695" dirty="0">
                <a:solidFill>
                  <a:srgbClr val="8FC125"/>
                </a:solidFill>
                <a:latin typeface="UnDotum"/>
                <a:cs typeface="UnDotum"/>
              </a:rPr>
              <a:t> </a:t>
            </a:r>
            <a:r>
              <a:rPr sz="2400" dirty="0">
                <a:solidFill>
                  <a:srgbClr val="3F3F3F"/>
                </a:solidFill>
                <a:latin typeface="Times New Roman"/>
                <a:cs typeface="Times New Roman"/>
              </a:rPr>
              <a:t>If object </a:t>
            </a:r>
            <a:r>
              <a:rPr sz="2400" spc="-5" dirty="0">
                <a:solidFill>
                  <a:srgbClr val="3F3F3F"/>
                </a:solidFill>
                <a:latin typeface="Times New Roman"/>
                <a:cs typeface="Times New Roman"/>
              </a:rPr>
              <a:t>want </a:t>
            </a:r>
            <a:r>
              <a:rPr sz="2400" dirty="0">
                <a:solidFill>
                  <a:srgbClr val="3F3F3F"/>
                </a:solidFill>
                <a:latin typeface="Times New Roman"/>
                <a:cs typeface="Times New Roman"/>
              </a:rPr>
              <a:t>to reply then use the separate signal.</a:t>
            </a:r>
            <a:endParaRPr sz="2400" dirty="0">
              <a:latin typeface="Times New Roman"/>
              <a:cs typeface="Times New Roman"/>
            </a:endParaRPr>
          </a:p>
          <a:p>
            <a:pPr>
              <a:lnSpc>
                <a:spcPct val="100000"/>
              </a:lnSpc>
              <a:spcBef>
                <a:spcPts val="25"/>
              </a:spcBef>
            </a:pPr>
            <a:endParaRPr sz="2100" dirty="0">
              <a:latin typeface="Times New Roman"/>
              <a:cs typeface="Times New Roman"/>
            </a:endParaRPr>
          </a:p>
          <a:p>
            <a:pPr marL="88900">
              <a:lnSpc>
                <a:spcPct val="100000"/>
              </a:lnSpc>
              <a:tabLst>
                <a:tab pos="2413635" algn="l"/>
              </a:tabLst>
            </a:pPr>
            <a:r>
              <a:rPr sz="2850" spc="-179" baseline="11695" dirty="0">
                <a:solidFill>
                  <a:srgbClr val="8FC125"/>
                </a:solidFill>
                <a:latin typeface="UnDotum"/>
                <a:cs typeface="UnDotum"/>
              </a:rPr>
              <a:t>  </a:t>
            </a:r>
            <a:r>
              <a:rPr sz="2400" dirty="0">
                <a:solidFill>
                  <a:srgbClr val="3F3F3F"/>
                </a:solidFill>
                <a:latin typeface="Times New Roman"/>
                <a:cs typeface="Times New Roman"/>
              </a:rPr>
              <a:t>A</a:t>
            </a:r>
            <a:r>
              <a:rPr sz="2400" spc="5" dirty="0">
                <a:solidFill>
                  <a:srgbClr val="3F3F3F"/>
                </a:solidFill>
                <a:latin typeface="Times New Roman"/>
                <a:cs typeface="Times New Roman"/>
              </a:rPr>
              <a:t> </a:t>
            </a:r>
            <a:r>
              <a:rPr sz="2400" b="1" dirty="0">
                <a:solidFill>
                  <a:srgbClr val="3F3F3F"/>
                </a:solidFill>
                <a:latin typeface="Times New Roman"/>
                <a:cs typeface="Times New Roman"/>
              </a:rPr>
              <a:t>signal </a:t>
            </a:r>
            <a:r>
              <a:rPr sz="2400" b="1" spc="-5" dirty="0">
                <a:solidFill>
                  <a:srgbClr val="3F3F3F"/>
                </a:solidFill>
                <a:latin typeface="Times New Roman"/>
                <a:cs typeface="Times New Roman"/>
              </a:rPr>
              <a:t>event	</a:t>
            </a:r>
            <a:r>
              <a:rPr sz="2400" dirty="0">
                <a:solidFill>
                  <a:srgbClr val="3F3F3F"/>
                </a:solidFill>
                <a:latin typeface="Times New Roman"/>
                <a:cs typeface="Times New Roman"/>
              </a:rPr>
              <a:t>is the event of </a:t>
            </a:r>
            <a:r>
              <a:rPr sz="2400" spc="-5" dirty="0">
                <a:solidFill>
                  <a:srgbClr val="3F3F3F"/>
                </a:solidFill>
                <a:latin typeface="Times New Roman"/>
                <a:cs typeface="Times New Roman"/>
              </a:rPr>
              <a:t>sending </a:t>
            </a:r>
            <a:r>
              <a:rPr sz="2400" dirty="0">
                <a:solidFill>
                  <a:srgbClr val="3F3F3F"/>
                </a:solidFill>
                <a:latin typeface="Times New Roman"/>
                <a:cs typeface="Times New Roman"/>
              </a:rPr>
              <a:t>or receiving a</a:t>
            </a:r>
            <a:r>
              <a:rPr sz="2400" spc="-15" dirty="0">
                <a:solidFill>
                  <a:srgbClr val="3F3F3F"/>
                </a:solidFill>
                <a:latin typeface="Times New Roman"/>
                <a:cs typeface="Times New Roman"/>
              </a:rPr>
              <a:t> </a:t>
            </a:r>
            <a:r>
              <a:rPr sz="2400" spc="-5" dirty="0">
                <a:solidFill>
                  <a:srgbClr val="3F3F3F"/>
                </a:solidFill>
                <a:latin typeface="Times New Roman"/>
                <a:cs typeface="Times New Roman"/>
              </a:rPr>
              <a:t>signal.</a:t>
            </a:r>
            <a:endParaRPr sz="2400" dirty="0">
              <a:latin typeface="Times New Roman"/>
              <a:cs typeface="Times New Roman"/>
            </a:endParaRPr>
          </a:p>
          <a:p>
            <a:pPr marL="431800" marR="315595" indent="-342900">
              <a:lnSpc>
                <a:spcPct val="150000"/>
              </a:lnSpc>
              <a:spcBef>
                <a:spcPts val="1000"/>
              </a:spcBef>
            </a:pPr>
            <a:r>
              <a:rPr sz="2850" spc="-179" baseline="11695" dirty="0">
                <a:solidFill>
                  <a:srgbClr val="8FC125"/>
                </a:solidFill>
                <a:latin typeface="UnDotum"/>
                <a:cs typeface="UnDotum"/>
              </a:rPr>
              <a:t> </a:t>
            </a:r>
            <a:r>
              <a:rPr sz="2400" spc="-15" dirty="0">
                <a:solidFill>
                  <a:srgbClr val="3F3F3F"/>
                </a:solidFill>
                <a:latin typeface="Times New Roman"/>
                <a:cs typeface="Times New Roman"/>
              </a:rPr>
              <a:t>We </a:t>
            </a:r>
            <a:r>
              <a:rPr sz="2400" dirty="0">
                <a:solidFill>
                  <a:srgbClr val="3F3F3F"/>
                </a:solidFill>
                <a:latin typeface="Times New Roman"/>
                <a:cs typeface="Times New Roman"/>
              </a:rPr>
              <a:t>are </a:t>
            </a:r>
            <a:r>
              <a:rPr sz="2400" spc="-5" dirty="0">
                <a:solidFill>
                  <a:srgbClr val="3F3F3F"/>
                </a:solidFill>
                <a:latin typeface="Times New Roman"/>
                <a:cs typeface="Times New Roman"/>
              </a:rPr>
              <a:t>more </a:t>
            </a:r>
            <a:r>
              <a:rPr sz="2400" dirty="0">
                <a:solidFill>
                  <a:srgbClr val="FF0000"/>
                </a:solidFill>
                <a:latin typeface="Times New Roman"/>
                <a:cs typeface="Times New Roman"/>
              </a:rPr>
              <a:t>concern </a:t>
            </a:r>
            <a:r>
              <a:rPr sz="2400" spc="-5" dirty="0">
                <a:solidFill>
                  <a:srgbClr val="FF0000"/>
                </a:solidFill>
                <a:latin typeface="Times New Roman"/>
                <a:cs typeface="Times New Roman"/>
              </a:rPr>
              <a:t>about </a:t>
            </a:r>
            <a:r>
              <a:rPr sz="2400" dirty="0">
                <a:solidFill>
                  <a:srgbClr val="FF0000"/>
                </a:solidFill>
                <a:latin typeface="Times New Roman"/>
                <a:cs typeface="Times New Roman"/>
              </a:rPr>
              <a:t>the receipt </a:t>
            </a:r>
            <a:r>
              <a:rPr sz="2400" dirty="0">
                <a:solidFill>
                  <a:srgbClr val="3F3F3F"/>
                </a:solidFill>
                <a:latin typeface="Times New Roman"/>
                <a:cs typeface="Times New Roman"/>
              </a:rPr>
              <a:t>of a signal </a:t>
            </a:r>
            <a:r>
              <a:rPr sz="2400" spc="-5" dirty="0">
                <a:solidFill>
                  <a:srgbClr val="3F3F3F"/>
                </a:solidFill>
                <a:latin typeface="Times New Roman"/>
                <a:cs typeface="Times New Roman"/>
              </a:rPr>
              <a:t>because </a:t>
            </a:r>
            <a:r>
              <a:rPr sz="2400" dirty="0">
                <a:solidFill>
                  <a:srgbClr val="3F3F3F"/>
                </a:solidFill>
                <a:latin typeface="Times New Roman"/>
                <a:cs typeface="Times New Roman"/>
              </a:rPr>
              <a:t>it </a:t>
            </a:r>
            <a:r>
              <a:rPr sz="2400" spc="-5" dirty="0">
                <a:solidFill>
                  <a:srgbClr val="3F3F3F"/>
                </a:solidFill>
                <a:latin typeface="Times New Roman"/>
                <a:cs typeface="Times New Roman"/>
              </a:rPr>
              <a:t>causes effects </a:t>
            </a:r>
            <a:r>
              <a:rPr sz="2400" dirty="0">
                <a:solidFill>
                  <a:srgbClr val="3F3F3F"/>
                </a:solidFill>
                <a:latin typeface="Times New Roman"/>
                <a:cs typeface="Times New Roman"/>
              </a:rPr>
              <a:t>in  the receiving</a:t>
            </a:r>
            <a:r>
              <a:rPr sz="2400" spc="-5" dirty="0">
                <a:solidFill>
                  <a:srgbClr val="3F3F3F"/>
                </a:solidFill>
                <a:latin typeface="Times New Roman"/>
                <a:cs typeface="Times New Roman"/>
              </a:rPr>
              <a:t> </a:t>
            </a:r>
            <a:r>
              <a:rPr sz="2400" dirty="0">
                <a:solidFill>
                  <a:srgbClr val="3F3F3F"/>
                </a:solidFill>
                <a:latin typeface="Times New Roman"/>
                <a:cs typeface="Times New Roman"/>
              </a:rPr>
              <a:t>object.</a:t>
            </a:r>
            <a:endParaRPr sz="2400" dirty="0">
              <a:latin typeface="Times New Roman"/>
              <a:cs typeface="Times New Roman"/>
            </a:endParaRPr>
          </a:p>
          <a:p>
            <a:pPr marL="431800" marR="153035" indent="-342900">
              <a:lnSpc>
                <a:spcPct val="150000"/>
              </a:lnSpc>
              <a:spcBef>
                <a:spcPts val="1000"/>
              </a:spcBef>
            </a:pPr>
            <a:r>
              <a:rPr sz="2850" spc="-179" baseline="11695" dirty="0">
                <a:solidFill>
                  <a:srgbClr val="8FC125"/>
                </a:solidFill>
                <a:latin typeface="UnDotum"/>
                <a:cs typeface="UnDotum"/>
              </a:rPr>
              <a:t> </a:t>
            </a:r>
            <a:r>
              <a:rPr sz="2400" dirty="0">
                <a:solidFill>
                  <a:srgbClr val="3F3F3F"/>
                </a:solidFill>
                <a:latin typeface="Times New Roman"/>
                <a:cs typeface="Times New Roman"/>
              </a:rPr>
              <a:t>The </a:t>
            </a:r>
            <a:r>
              <a:rPr sz="2400" spc="-5" dirty="0">
                <a:solidFill>
                  <a:srgbClr val="3F3F3F"/>
                </a:solidFill>
                <a:latin typeface="Times New Roman"/>
                <a:cs typeface="Times New Roman"/>
              </a:rPr>
              <a:t>UML </a:t>
            </a:r>
            <a:r>
              <a:rPr sz="2400" dirty="0">
                <a:solidFill>
                  <a:srgbClr val="3F3F3F"/>
                </a:solidFill>
                <a:latin typeface="Times New Roman"/>
                <a:cs typeface="Times New Roman"/>
              </a:rPr>
              <a:t>notation </a:t>
            </a:r>
            <a:r>
              <a:rPr sz="2400" spc="5" dirty="0">
                <a:solidFill>
                  <a:srgbClr val="3F3F3F"/>
                </a:solidFill>
                <a:latin typeface="Times New Roman"/>
                <a:cs typeface="Times New Roman"/>
              </a:rPr>
              <a:t>is </a:t>
            </a:r>
            <a:r>
              <a:rPr sz="2400" dirty="0">
                <a:solidFill>
                  <a:srgbClr val="3F3F3F"/>
                </a:solidFill>
                <a:latin typeface="Times New Roman"/>
                <a:cs typeface="Times New Roman"/>
              </a:rPr>
              <a:t>the keyword </a:t>
            </a:r>
            <a:r>
              <a:rPr sz="2400" spc="-5" dirty="0">
                <a:solidFill>
                  <a:srgbClr val="3F3F3F"/>
                </a:solidFill>
                <a:latin typeface="Times New Roman"/>
                <a:cs typeface="Times New Roman"/>
              </a:rPr>
              <a:t>signal </a:t>
            </a:r>
            <a:r>
              <a:rPr sz="2400" dirty="0">
                <a:solidFill>
                  <a:srgbClr val="3F3F3F"/>
                </a:solidFill>
                <a:latin typeface="Times New Roman"/>
                <a:cs typeface="Times New Roman"/>
              </a:rPr>
              <a:t>in </a:t>
            </a:r>
            <a:r>
              <a:rPr sz="2400" spc="-5" dirty="0">
                <a:solidFill>
                  <a:srgbClr val="3F3F3F"/>
                </a:solidFill>
                <a:latin typeface="Times New Roman"/>
                <a:cs typeface="Times New Roman"/>
              </a:rPr>
              <a:t>guillemets(&lt;&lt;&gt;&gt;) above </a:t>
            </a:r>
            <a:r>
              <a:rPr sz="2400" dirty="0">
                <a:solidFill>
                  <a:srgbClr val="3F3F3F"/>
                </a:solidFill>
                <a:latin typeface="Times New Roman"/>
                <a:cs typeface="Times New Roman"/>
              </a:rPr>
              <a:t>the signal  </a:t>
            </a:r>
            <a:r>
              <a:rPr sz="2400" spc="-5" dirty="0">
                <a:solidFill>
                  <a:srgbClr val="3F3F3F"/>
                </a:solidFill>
                <a:latin typeface="Times New Roman"/>
                <a:cs typeface="Times New Roman"/>
              </a:rPr>
              <a:t>class </a:t>
            </a:r>
            <a:r>
              <a:rPr sz="2400" spc="-10" dirty="0">
                <a:solidFill>
                  <a:srgbClr val="3F3F3F"/>
                </a:solidFill>
                <a:latin typeface="Times New Roman"/>
                <a:cs typeface="Times New Roman"/>
              </a:rPr>
              <a:t>name </a:t>
            </a:r>
            <a:r>
              <a:rPr sz="2400" dirty="0">
                <a:solidFill>
                  <a:srgbClr val="3F3F3F"/>
                </a:solidFill>
                <a:latin typeface="Times New Roman"/>
                <a:cs typeface="Times New Roman"/>
              </a:rPr>
              <a:t>in the top section of a</a:t>
            </a:r>
            <a:r>
              <a:rPr sz="2400" spc="-20" dirty="0">
                <a:solidFill>
                  <a:srgbClr val="3F3F3F"/>
                </a:solidFill>
                <a:latin typeface="Times New Roman"/>
                <a:cs typeface="Times New Roman"/>
              </a:rPr>
              <a:t> </a:t>
            </a:r>
            <a:r>
              <a:rPr sz="2400" dirty="0">
                <a:solidFill>
                  <a:srgbClr val="3F3F3F"/>
                </a:solidFill>
                <a:latin typeface="Times New Roman"/>
                <a:cs typeface="Times New Roman"/>
              </a:rPr>
              <a:t>box.</a:t>
            </a:r>
            <a:endParaRPr sz="2400" dirty="0">
              <a:latin typeface="Times New Roman"/>
              <a:cs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742690" y="6143005"/>
            <a:ext cx="454025" cy="151323"/>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8FC125"/>
                </a:solidFill>
                <a:latin typeface="Verdana"/>
                <a:cs typeface="Verdana"/>
              </a:rPr>
              <a:t>UML</a:t>
            </a:r>
            <a:r>
              <a:rPr sz="900" spc="-70" dirty="0">
                <a:solidFill>
                  <a:srgbClr val="8FC125"/>
                </a:solidFill>
                <a:latin typeface="Verdana"/>
                <a:cs typeface="Verdana"/>
              </a:rPr>
              <a:t> </a:t>
            </a:r>
            <a:r>
              <a:rPr sz="900" spc="-5" dirty="0">
                <a:solidFill>
                  <a:srgbClr val="8FC125"/>
                </a:solidFill>
                <a:latin typeface="Verdana"/>
                <a:cs typeface="Verdana"/>
              </a:rPr>
              <a:t>60</a:t>
            </a:r>
            <a:endParaRPr sz="900">
              <a:latin typeface="Verdana"/>
              <a:cs typeface="Verdana"/>
            </a:endParaRPr>
          </a:p>
        </p:txBody>
      </p:sp>
      <p:sp>
        <p:nvSpPr>
          <p:cNvPr id="3" name="object 3"/>
          <p:cNvSpPr txBox="1"/>
          <p:nvPr/>
        </p:nvSpPr>
        <p:spPr>
          <a:xfrm>
            <a:off x="844561" y="337820"/>
            <a:ext cx="5022215" cy="566822"/>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8FC125"/>
                </a:solidFill>
                <a:latin typeface="Trebuchet MS"/>
                <a:cs typeface="Trebuchet MS"/>
              </a:rPr>
              <a:t>Signal Event</a:t>
            </a:r>
            <a:r>
              <a:rPr sz="3600" b="1" spc="-90" dirty="0">
                <a:solidFill>
                  <a:srgbClr val="8FC125"/>
                </a:solidFill>
                <a:latin typeface="Trebuchet MS"/>
                <a:cs typeface="Trebuchet MS"/>
              </a:rPr>
              <a:t> </a:t>
            </a:r>
            <a:r>
              <a:rPr sz="3600" b="1" spc="-5" dirty="0">
                <a:solidFill>
                  <a:srgbClr val="8FC125"/>
                </a:solidFill>
                <a:latin typeface="Trebuchet MS"/>
                <a:cs typeface="Trebuchet MS"/>
              </a:rPr>
              <a:t>Continue…</a:t>
            </a:r>
            <a:endParaRPr sz="3600">
              <a:latin typeface="Trebuchet MS"/>
              <a:cs typeface="Trebuchet MS"/>
            </a:endParaRPr>
          </a:p>
        </p:txBody>
      </p:sp>
      <p:sp>
        <p:nvSpPr>
          <p:cNvPr id="4" name="object 4"/>
          <p:cNvSpPr txBox="1"/>
          <p:nvPr/>
        </p:nvSpPr>
        <p:spPr>
          <a:xfrm>
            <a:off x="819149" y="1372870"/>
            <a:ext cx="8517891" cy="751488"/>
          </a:xfrm>
          <a:prstGeom prst="rect">
            <a:avLst/>
          </a:prstGeom>
        </p:spPr>
        <p:txBody>
          <a:bodyPr vert="horz" wrap="square" lIns="0" tIns="12700" rIns="0" bIns="0" rtlCol="0">
            <a:spAutoFit/>
          </a:bodyPr>
          <a:lstStyle/>
          <a:p>
            <a:pPr marL="38100" marR="30480">
              <a:lnSpc>
                <a:spcPct val="100000"/>
              </a:lnSpc>
              <a:spcBef>
                <a:spcPts val="100"/>
              </a:spcBef>
            </a:pPr>
            <a:r>
              <a:rPr sz="2850" spc="-179" baseline="11695" dirty="0">
                <a:solidFill>
                  <a:srgbClr val="8FC125"/>
                </a:solidFill>
                <a:latin typeface="UnDotum"/>
                <a:cs typeface="UnDotum"/>
              </a:rPr>
              <a:t> </a:t>
            </a:r>
            <a:r>
              <a:rPr sz="2400" spc="-5" dirty="0">
                <a:solidFill>
                  <a:srgbClr val="3F3F3F"/>
                </a:solidFill>
                <a:latin typeface="Trebuchet MS"/>
                <a:cs typeface="Trebuchet MS"/>
              </a:rPr>
              <a:t>For example, UAflight 123 </a:t>
            </a:r>
            <a:r>
              <a:rPr sz="2400" spc="-10" dirty="0">
                <a:solidFill>
                  <a:srgbClr val="3F3F3F"/>
                </a:solidFill>
                <a:latin typeface="Trebuchet MS"/>
                <a:cs typeface="Trebuchet MS"/>
              </a:rPr>
              <a:t>departs </a:t>
            </a:r>
            <a:r>
              <a:rPr sz="2400" spc="-5" dirty="0">
                <a:solidFill>
                  <a:srgbClr val="3F3F3F"/>
                </a:solidFill>
                <a:latin typeface="Trebuchet MS"/>
                <a:cs typeface="Trebuchet MS"/>
              </a:rPr>
              <a:t>from chicago on January  10,1991 is an instance </a:t>
            </a:r>
            <a:r>
              <a:rPr sz="2400" dirty="0">
                <a:solidFill>
                  <a:srgbClr val="3F3F3F"/>
                </a:solidFill>
                <a:latin typeface="Trebuchet MS"/>
                <a:cs typeface="Trebuchet MS"/>
              </a:rPr>
              <a:t>of </a:t>
            </a:r>
            <a:r>
              <a:rPr sz="2400" spc="-5" dirty="0">
                <a:solidFill>
                  <a:srgbClr val="3F3F3F"/>
                </a:solidFill>
                <a:latin typeface="Trebuchet MS"/>
                <a:cs typeface="Trebuchet MS"/>
              </a:rPr>
              <a:t>signal class</a:t>
            </a:r>
            <a:r>
              <a:rPr sz="2400" spc="-45" dirty="0">
                <a:solidFill>
                  <a:srgbClr val="3F3F3F"/>
                </a:solidFill>
                <a:latin typeface="Trebuchet MS"/>
                <a:cs typeface="Trebuchet MS"/>
              </a:rPr>
              <a:t> </a:t>
            </a:r>
            <a:r>
              <a:rPr sz="2400" spc="-5" dirty="0">
                <a:solidFill>
                  <a:srgbClr val="3F3F3F"/>
                </a:solidFill>
                <a:latin typeface="Trebuchet MS"/>
                <a:cs typeface="Trebuchet MS"/>
              </a:rPr>
              <a:t>FlightDeparture.</a:t>
            </a:r>
            <a:endParaRPr sz="2400">
              <a:latin typeface="Trebuchet MS"/>
              <a:cs typeface="Trebuchet MS"/>
            </a:endParaRPr>
          </a:p>
        </p:txBody>
      </p:sp>
      <p:sp>
        <p:nvSpPr>
          <p:cNvPr id="5" name="object 5"/>
          <p:cNvSpPr/>
          <p:nvPr/>
        </p:nvSpPr>
        <p:spPr>
          <a:xfrm>
            <a:off x="2280920" y="2447290"/>
            <a:ext cx="7467600" cy="342772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2425</TotalTime>
  <Words>1621</Words>
  <Application>Microsoft Office PowerPoint</Application>
  <PresentationFormat>Widescreen</PresentationFormat>
  <Paragraphs>214</Paragraphs>
  <Slides>46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Calibri</vt:lpstr>
      <vt:lpstr>Times New Roman</vt:lpstr>
      <vt:lpstr>Trebuchet MS</vt:lpstr>
      <vt:lpstr>UnDotum</vt:lpstr>
      <vt:lpstr>Verdana</vt:lpstr>
      <vt:lpstr>Wingdings</vt:lpstr>
      <vt:lpstr>Office Theme</vt:lpstr>
      <vt:lpstr>Object Oriented Analysis and Design  </vt:lpstr>
      <vt:lpstr>State Modeling</vt:lpstr>
      <vt:lpstr>Introduction</vt:lpstr>
      <vt:lpstr>1. Events</vt:lpstr>
      <vt:lpstr>PowerPoint Presentation</vt:lpstr>
      <vt:lpstr>Events continue…</vt:lpstr>
      <vt:lpstr>PowerPoint Presentation</vt:lpstr>
      <vt:lpstr>1.1 Signal Event</vt:lpstr>
      <vt:lpstr>PowerPoint Presentation</vt:lpstr>
      <vt:lpstr>1.2 Change Event</vt:lpstr>
      <vt:lpstr>PowerPoint Presentation</vt:lpstr>
      <vt:lpstr>1.3 Time Event</vt:lpstr>
      <vt:lpstr>2. States</vt:lpstr>
      <vt:lpstr>States Continue…</vt:lpstr>
      <vt:lpstr>Event vs. State </vt:lpstr>
      <vt:lpstr>3.Transitions and conditions</vt:lpstr>
      <vt:lpstr>Guard Condition</vt:lpstr>
      <vt:lpstr>Guard Condition Continue…</vt:lpstr>
      <vt:lpstr>PowerPoint Presentation</vt:lpstr>
      <vt:lpstr>4. State Diagram</vt:lpstr>
      <vt:lpstr>State diagram example</vt:lpstr>
      <vt:lpstr>One shot State Diagrams</vt:lpstr>
      <vt:lpstr>One-shot state diagram for Chess Game</vt:lpstr>
      <vt:lpstr>One shot diagram for Chess Game using entry exit points</vt:lpstr>
      <vt:lpstr>PowerPoint Presentation</vt:lpstr>
      <vt:lpstr>Summary of Basic State Diagram Notation</vt:lpstr>
      <vt:lpstr>PowerPoint Presentation</vt:lpstr>
      <vt:lpstr>5. State Diagram Behaviour</vt:lpstr>
      <vt:lpstr>5.1 Activity Effects </vt:lpstr>
      <vt:lpstr>PowerPoint Presentation</vt:lpstr>
      <vt:lpstr>5.2 Do -Activities</vt:lpstr>
      <vt:lpstr>Do –Activities Continue…</vt:lpstr>
      <vt:lpstr>5.3 Entry and Exit Activities </vt:lpstr>
      <vt:lpstr>Activities on Transition </vt:lpstr>
      <vt:lpstr>Activities on Entry to state</vt:lpstr>
      <vt:lpstr>PowerPoint Presentation</vt:lpstr>
      <vt:lpstr>Events within a state vs. self-transition</vt:lpstr>
      <vt:lpstr>5.4 Completion Transition </vt:lpstr>
      <vt:lpstr>PowerPoint Presentation</vt:lpstr>
      <vt:lpstr>5.5 Sending Signals </vt:lpstr>
      <vt:lpstr>Practical Tips</vt:lpstr>
      <vt:lpstr>PowerPoint Presentation</vt:lpstr>
      <vt:lpstr>PowerPoint Presentation</vt:lpstr>
      <vt:lpstr>Bank ATM behavioral state machine UML  diagram example </vt:lpstr>
      <vt:lpstr>PowerPoint Presentation</vt:lpstr>
      <vt:lpstr>State Diagram of Elevator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Modeling and Design  with UML</dc:title>
  <dc:creator>Dr. Jagdeep Kaur</dc:creator>
  <cp:lastModifiedBy>ANKIT GOYAL</cp:lastModifiedBy>
  <cp:revision>295</cp:revision>
  <dcterms:created xsi:type="dcterms:W3CDTF">2020-08-24T10:54:57Z</dcterms:created>
  <dcterms:modified xsi:type="dcterms:W3CDTF">2020-11-28T17:16:33Z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2016-12-03T00:00:00Z</vt:filetime>
  </property>
  <property fmtid="{D5CDD505-2E9C-101B-9397-08002B2CF9AE}" pid="3" name="Creator">
    <vt:lpwstr>pdftk 1.44 - www.pdftk.com</vt:lpwstr>
  </property>
  <property fmtid="{D5CDD505-2E9C-101B-9397-08002B2CF9AE}" pid="4" name="LastSaved">
    <vt:filetime>2020-08-24T00:00:00Z</vt:filetime>
  </property>
</Properties>
</file>