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33"/>
  </p:notesMasterIdLst>
  <p:sldIdLst>
    <p:sldId id="256" r:id="rId2"/>
    <p:sldId id="260" r:id="rId3"/>
    <p:sldId id="261" r:id="rId4"/>
    <p:sldId id="262" r:id="rId5"/>
    <p:sldId id="263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24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3BCE6-3D2D-4568-9914-153D79B164B3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7CFFF-474E-4A5F-A891-A26188A3C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34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4455">
              <a:lnSpc>
                <a:spcPct val="100000"/>
              </a:lnSpc>
              <a:spcBef>
                <a:spcPts val="105"/>
              </a:spcBef>
            </a:pPr>
            <a:r>
              <a:rPr lang="en-IN" smtClean="0"/>
              <a:t>UML</a:t>
            </a:r>
            <a:r>
              <a:rPr lang="en-IN" spc="-60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95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4455">
              <a:lnSpc>
                <a:spcPct val="100000"/>
              </a:lnSpc>
              <a:spcBef>
                <a:spcPts val="105"/>
              </a:spcBef>
            </a:pPr>
            <a:r>
              <a:rPr lang="en-IN" smtClean="0"/>
              <a:t>UML</a:t>
            </a:r>
            <a:r>
              <a:rPr lang="en-IN" spc="-60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31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4455">
              <a:lnSpc>
                <a:spcPct val="100000"/>
              </a:lnSpc>
              <a:spcBef>
                <a:spcPts val="105"/>
              </a:spcBef>
            </a:pPr>
            <a:r>
              <a:rPr lang="en-IN" smtClean="0"/>
              <a:t>UML</a:t>
            </a:r>
            <a:r>
              <a:rPr lang="en-IN" spc="-60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77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4455">
              <a:lnSpc>
                <a:spcPct val="100000"/>
              </a:lnSpc>
              <a:spcBef>
                <a:spcPts val="105"/>
              </a:spcBef>
            </a:pPr>
            <a:r>
              <a:rPr lang="en-IN" smtClean="0"/>
              <a:t>UML</a:t>
            </a:r>
            <a:r>
              <a:rPr lang="en-IN" spc="-60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222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4455">
              <a:lnSpc>
                <a:spcPct val="100000"/>
              </a:lnSpc>
              <a:spcBef>
                <a:spcPts val="105"/>
              </a:spcBef>
            </a:pPr>
            <a:r>
              <a:rPr lang="en-IN" smtClean="0"/>
              <a:t>UML</a:t>
            </a:r>
            <a:r>
              <a:rPr lang="en-IN" spc="-60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19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4455">
              <a:lnSpc>
                <a:spcPct val="100000"/>
              </a:lnSpc>
              <a:spcBef>
                <a:spcPts val="105"/>
              </a:spcBef>
            </a:pPr>
            <a:r>
              <a:rPr lang="en-IN" smtClean="0"/>
              <a:t>UML</a:t>
            </a:r>
            <a:r>
              <a:rPr lang="en-IN" spc="-60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38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4455">
              <a:lnSpc>
                <a:spcPct val="100000"/>
              </a:lnSpc>
              <a:spcBef>
                <a:spcPts val="105"/>
              </a:spcBef>
            </a:pPr>
            <a:r>
              <a:rPr lang="en-IN" smtClean="0"/>
              <a:t>UML</a:t>
            </a:r>
            <a:r>
              <a:rPr lang="en-IN" spc="-60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26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4455">
              <a:lnSpc>
                <a:spcPct val="100000"/>
              </a:lnSpc>
              <a:spcBef>
                <a:spcPts val="105"/>
              </a:spcBef>
            </a:pPr>
            <a:r>
              <a:rPr lang="en-IN" smtClean="0"/>
              <a:t>UML</a:t>
            </a:r>
            <a:r>
              <a:rPr lang="en-IN" spc="-60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88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4455">
              <a:lnSpc>
                <a:spcPct val="100000"/>
              </a:lnSpc>
              <a:spcBef>
                <a:spcPts val="105"/>
              </a:spcBef>
            </a:pPr>
            <a:r>
              <a:rPr lang="en-IN" smtClean="0"/>
              <a:t>UML</a:t>
            </a:r>
            <a:r>
              <a:rPr lang="en-IN" spc="-60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96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4455">
              <a:lnSpc>
                <a:spcPct val="100000"/>
              </a:lnSpc>
              <a:spcBef>
                <a:spcPts val="105"/>
              </a:spcBef>
            </a:pPr>
            <a:r>
              <a:rPr lang="en-IN" smtClean="0"/>
              <a:t>UML</a:t>
            </a:r>
            <a:r>
              <a:rPr lang="en-IN" spc="-60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43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4455">
              <a:lnSpc>
                <a:spcPct val="100000"/>
              </a:lnSpc>
              <a:spcBef>
                <a:spcPts val="105"/>
              </a:spcBef>
            </a:pPr>
            <a:r>
              <a:rPr lang="en-IN" smtClean="0"/>
              <a:t>UML</a:t>
            </a:r>
            <a:r>
              <a:rPr lang="en-IN" spc="-60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27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84455">
              <a:lnSpc>
                <a:spcPct val="100000"/>
              </a:lnSpc>
              <a:spcBef>
                <a:spcPts val="105"/>
              </a:spcBef>
            </a:pPr>
            <a:r>
              <a:rPr lang="en-IN" smtClean="0"/>
              <a:t>UML</a:t>
            </a:r>
            <a:r>
              <a:rPr lang="en-IN" spc="-60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409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" y="4013200"/>
            <a:ext cx="449580" cy="2844800"/>
          </a:xfrm>
          <a:custGeom>
            <a:avLst/>
            <a:gdLst/>
            <a:ahLst/>
            <a:cxnLst/>
            <a:rect l="l" t="t" r="r" b="b"/>
            <a:pathLst>
              <a:path w="449580" h="2844800">
                <a:moveTo>
                  <a:pt x="0" y="0"/>
                </a:moveTo>
                <a:lnTo>
                  <a:pt x="0" y="2844800"/>
                </a:lnTo>
                <a:lnTo>
                  <a:pt x="449580" y="2844800"/>
                </a:lnTo>
                <a:lnTo>
                  <a:pt x="0" y="0"/>
                </a:lnTo>
                <a:close/>
              </a:path>
            </a:pathLst>
          </a:custGeom>
          <a:solidFill>
            <a:srgbClr val="8FC125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2485" y="2639063"/>
            <a:ext cx="9114791" cy="10054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4079" marR="5080" indent="-3421379">
              <a:lnSpc>
                <a:spcPct val="150000"/>
              </a:lnSpc>
              <a:spcBef>
                <a:spcPts val="100"/>
              </a:spcBef>
            </a:pPr>
            <a:r>
              <a:rPr sz="4300" spc="-10" dirty="0"/>
              <a:t>Object Oriented </a:t>
            </a:r>
            <a:r>
              <a:rPr lang="en-IN" sz="4300" spc="-5" dirty="0" smtClean="0"/>
              <a:t>Analysis </a:t>
            </a:r>
            <a:r>
              <a:rPr sz="4300" spc="-5" dirty="0" smtClean="0"/>
              <a:t>and </a:t>
            </a:r>
            <a:r>
              <a:rPr sz="4300" spc="-10"/>
              <a:t>Design  </a:t>
            </a:r>
            <a:endParaRPr sz="43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742685" y="6026964"/>
            <a:ext cx="47942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5"/>
              </a:spcBef>
            </a:pPr>
            <a:r>
              <a:rPr dirty="0"/>
              <a:t>UML</a:t>
            </a:r>
            <a:r>
              <a:rPr spc="-60" dirty="0"/>
              <a:t> </a:t>
            </a: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891" y="118109"/>
            <a:ext cx="2108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rebuchet MS"/>
                <a:cs typeface="Trebuchet MS"/>
              </a:rPr>
              <a:t>Use</a:t>
            </a:r>
            <a:r>
              <a:rPr sz="3600" b="1" spc="-105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Cases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7555" y="932179"/>
            <a:ext cx="8451215" cy="46217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234315" indent="-342900">
              <a:lnSpc>
                <a:spcPct val="100000"/>
              </a:lnSpc>
              <a:spcBef>
                <a:spcPts val="100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use case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is a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coherent piece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of functionality that a system can  provide by interacting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with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actors.</a:t>
            </a:r>
            <a:endParaRPr sz="2400">
              <a:latin typeface="Times New Roman"/>
              <a:cs typeface="Times New Roman"/>
            </a:endParaRPr>
          </a:p>
          <a:p>
            <a:pPr marL="393700" marR="30480" indent="-342900">
              <a:lnSpc>
                <a:spcPct val="100000"/>
              </a:lnSpc>
              <a:spcBef>
                <a:spcPts val="1000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For example </a:t>
            </a:r>
            <a:r>
              <a:rPr sz="2400" i="1" dirty="0">
                <a:solidFill>
                  <a:srgbClr val="3F3F3F"/>
                </a:solidFill>
                <a:latin typeface="Times New Roman"/>
                <a:cs typeface="Times New Roman"/>
              </a:rPr>
              <a:t>a </a:t>
            </a:r>
            <a:r>
              <a:rPr sz="2400" i="1" spc="-5" dirty="0">
                <a:solidFill>
                  <a:srgbClr val="3F3F3F"/>
                </a:solidFill>
                <a:latin typeface="Times New Roman"/>
                <a:cs typeface="Times New Roman"/>
              </a:rPr>
              <a:t>customer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actor can </a:t>
            </a:r>
            <a:r>
              <a:rPr sz="2400" i="1" dirty="0">
                <a:solidFill>
                  <a:srgbClr val="3F3F3F"/>
                </a:solidFill>
                <a:latin typeface="Times New Roman"/>
                <a:cs typeface="Times New Roman"/>
              </a:rPr>
              <a:t>buy a </a:t>
            </a:r>
            <a:r>
              <a:rPr sz="2400" i="1" spc="-5" dirty="0">
                <a:solidFill>
                  <a:srgbClr val="3F3F3F"/>
                </a:solidFill>
                <a:latin typeface="Times New Roman"/>
                <a:cs typeface="Times New Roman"/>
              </a:rPr>
              <a:t>beverage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from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 vending 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machine.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889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Following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are the use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cases for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the vending</a:t>
            </a:r>
            <a:r>
              <a:rPr sz="24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machine.</a:t>
            </a:r>
            <a:endParaRPr sz="2400">
              <a:latin typeface="Times New Roman"/>
              <a:cs typeface="Times New Roman"/>
            </a:endParaRPr>
          </a:p>
          <a:p>
            <a:pPr marL="686435" indent="-179070">
              <a:lnSpc>
                <a:spcPct val="100000"/>
              </a:lnSpc>
              <a:spcBef>
                <a:spcPts val="1000"/>
              </a:spcBef>
              <a:buChar char="-"/>
              <a:tabLst>
                <a:tab pos="687070" algn="l"/>
              </a:tabLst>
            </a:pP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Buy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24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beverage</a:t>
            </a:r>
            <a:endParaRPr sz="2400">
              <a:latin typeface="Times New Roman"/>
              <a:cs typeface="Times New Roman"/>
            </a:endParaRPr>
          </a:p>
          <a:p>
            <a:pPr marL="686435" indent="-179070">
              <a:lnSpc>
                <a:spcPct val="100000"/>
              </a:lnSpc>
              <a:spcBef>
                <a:spcPts val="990"/>
              </a:spcBef>
              <a:buChar char="-"/>
              <a:tabLst>
                <a:tab pos="687070" algn="l"/>
              </a:tabLst>
            </a:pP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Perform scheduled</a:t>
            </a:r>
            <a:r>
              <a:rPr sz="24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maintenance</a:t>
            </a:r>
            <a:endParaRPr sz="2400">
              <a:latin typeface="Times New Roman"/>
              <a:cs typeface="Times New Roman"/>
            </a:endParaRPr>
          </a:p>
          <a:p>
            <a:pPr marL="686435" indent="-179070">
              <a:lnSpc>
                <a:spcPct val="100000"/>
              </a:lnSpc>
              <a:spcBef>
                <a:spcPts val="1000"/>
              </a:spcBef>
              <a:buChar char="-"/>
              <a:tabLst>
                <a:tab pos="687070" algn="l"/>
              </a:tabLst>
            </a:pP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Make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repairs</a:t>
            </a:r>
            <a:endParaRPr sz="2400">
              <a:latin typeface="Times New Roman"/>
              <a:cs typeface="Times New Roman"/>
            </a:endParaRPr>
          </a:p>
          <a:p>
            <a:pPr marL="686435" indent="-179070">
              <a:lnSpc>
                <a:spcPct val="100000"/>
              </a:lnSpc>
              <a:spcBef>
                <a:spcPts val="1000"/>
              </a:spcBef>
              <a:buChar char="-"/>
              <a:tabLst>
                <a:tab pos="687070" algn="l"/>
              </a:tabLst>
            </a:pP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Load items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155" y="1002034"/>
            <a:ext cx="9020175" cy="452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marR="69850" indent="-342900" algn="just">
              <a:lnSpc>
                <a:spcPct val="100000"/>
              </a:lnSpc>
              <a:spcBef>
                <a:spcPts val="100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Each use case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involves one or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more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actors as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well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as the system  itself.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419100" marR="68580" indent="-342900" algn="just">
              <a:lnSpc>
                <a:spcPct val="100000"/>
              </a:lnSpc>
              <a:spcBef>
                <a:spcPts val="1889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The use case buy a beverage involves the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customer actor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and the use  case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perform scheduled maintenance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involves the repair technician  actor.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419100" marR="72390" indent="-342900" algn="just">
              <a:lnSpc>
                <a:spcPct val="100000"/>
              </a:lnSpc>
              <a:spcBef>
                <a:spcPts val="1889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In a telephone system the use case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make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 call involves two actors a  caller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receiver.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880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The actors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need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not all be</a:t>
            </a:r>
            <a:r>
              <a:rPr sz="24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persons.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831" y="135890"/>
            <a:ext cx="2108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rebuchet MS"/>
                <a:cs typeface="Trebuchet MS"/>
              </a:rPr>
              <a:t>Use</a:t>
            </a:r>
            <a:r>
              <a:rPr sz="3600" b="1" spc="-105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Cases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009" y="52070"/>
            <a:ext cx="43592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rebuchet MS"/>
                <a:cs typeface="Trebuchet MS"/>
              </a:rPr>
              <a:t>Include</a:t>
            </a:r>
            <a:r>
              <a:rPr sz="3600" b="1" spc="-80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Relationship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1012" y="1178559"/>
            <a:ext cx="214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3914" y="1169677"/>
            <a:ext cx="407733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spc="-5" dirty="0">
                <a:latin typeface="Times New Roman"/>
                <a:cs typeface="Times New Roman"/>
              </a:rPr>
              <a:t>include </a:t>
            </a:r>
            <a:r>
              <a:rPr sz="2000" spc="-5" dirty="0">
                <a:latin typeface="Times New Roman"/>
                <a:cs typeface="Times New Roman"/>
              </a:rPr>
              <a:t>relationship could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009" y="1771650"/>
            <a:ext cx="971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8FC125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3909" y="1753877"/>
            <a:ext cx="63353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-10" dirty="0">
                <a:latin typeface="Times New Roman"/>
                <a:cs typeface="Times New Roman"/>
              </a:rPr>
              <a:t>simplify </a:t>
            </a:r>
            <a:r>
              <a:rPr sz="2000" dirty="0">
                <a:latin typeface="Times New Roman"/>
                <a:cs typeface="Times New Roman"/>
              </a:rPr>
              <a:t>large use </a:t>
            </a:r>
            <a:r>
              <a:rPr sz="2000" spc="-5" dirty="0">
                <a:latin typeface="Times New Roman"/>
                <a:cs typeface="Times New Roman"/>
              </a:rPr>
              <a:t>case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splitting it into </a:t>
            </a:r>
            <a:r>
              <a:rPr sz="2000" dirty="0">
                <a:latin typeface="Times New Roman"/>
                <a:cs typeface="Times New Roman"/>
              </a:rPr>
              <a:t>several use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cases,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009" y="2355850"/>
            <a:ext cx="971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8FC125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3914" y="2338077"/>
            <a:ext cx="709485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to extract </a:t>
            </a:r>
            <a:r>
              <a:rPr sz="2000" b="1" dirty="0">
                <a:latin typeface="Times New Roman"/>
                <a:cs typeface="Times New Roman"/>
              </a:rPr>
              <a:t>common parts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behaviours of </a:t>
            </a:r>
            <a:r>
              <a:rPr sz="2000" spc="-5" dirty="0">
                <a:latin typeface="Times New Roman"/>
                <a:cs typeface="Times New Roman"/>
              </a:rPr>
              <a:t>two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cases.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1009" y="2940050"/>
            <a:ext cx="971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8FC125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3914" y="2768603"/>
            <a:ext cx="903922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large </a:t>
            </a:r>
            <a:r>
              <a:rPr sz="2000" dirty="0">
                <a:latin typeface="Times New Roman"/>
                <a:cs typeface="Times New Roman"/>
              </a:rPr>
              <a:t>use </a:t>
            </a:r>
            <a:r>
              <a:rPr sz="2000" spc="-5" dirty="0">
                <a:latin typeface="Times New Roman"/>
                <a:cs typeface="Times New Roman"/>
              </a:rPr>
              <a:t>case </a:t>
            </a:r>
            <a:r>
              <a:rPr sz="2000" dirty="0">
                <a:latin typeface="Times New Roman"/>
                <a:cs typeface="Times New Roman"/>
              </a:rPr>
              <a:t>could have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behaviours </a:t>
            </a:r>
            <a:r>
              <a:rPr sz="2000" spc="-5" dirty="0">
                <a:latin typeface="Times New Roman"/>
                <a:cs typeface="Times New Roman"/>
              </a:rPr>
              <a:t>which might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detached into distinct  </a:t>
            </a:r>
            <a:r>
              <a:rPr sz="2000" spc="-10" dirty="0">
                <a:latin typeface="Times New Roman"/>
                <a:cs typeface="Times New Roman"/>
              </a:rPr>
              <a:t>smaller </a:t>
            </a:r>
            <a:r>
              <a:rPr sz="2000" dirty="0">
                <a:latin typeface="Times New Roman"/>
                <a:cs typeface="Times New Roman"/>
              </a:rPr>
              <a:t>use </a:t>
            </a:r>
            <a:r>
              <a:rPr sz="2000" spc="-5" dirty="0">
                <a:latin typeface="Times New Roman"/>
                <a:cs typeface="Times New Roman"/>
              </a:rPr>
              <a:t>cases to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included back into the </a:t>
            </a:r>
            <a:r>
              <a:rPr sz="2000" dirty="0">
                <a:latin typeface="Times New Roman"/>
                <a:cs typeface="Times New Roman"/>
              </a:rPr>
              <a:t>base use </a:t>
            </a:r>
            <a:r>
              <a:rPr sz="2000" spc="-5" dirty="0">
                <a:latin typeface="Times New Roman"/>
                <a:cs typeface="Times New Roman"/>
              </a:rPr>
              <a:t>case </a:t>
            </a:r>
            <a:r>
              <a:rPr sz="2000" dirty="0">
                <a:latin typeface="Times New Roman"/>
                <a:cs typeface="Times New Roman"/>
              </a:rPr>
              <a:t>using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UML  </a:t>
            </a:r>
            <a:r>
              <a:rPr sz="2000" b="1" spc="-5" dirty="0">
                <a:latin typeface="Times New Roman"/>
                <a:cs typeface="Times New Roman"/>
              </a:rPr>
              <a:t>include </a:t>
            </a:r>
            <a:r>
              <a:rPr sz="2000" spc="-5" dirty="0">
                <a:latin typeface="Times New Roman"/>
                <a:cs typeface="Times New Roman"/>
              </a:rPr>
              <a:t>relationship. </a:t>
            </a:r>
            <a:r>
              <a:rPr sz="2000" dirty="0">
                <a:latin typeface="Times New Roman"/>
                <a:cs typeface="Times New Roman"/>
              </a:rPr>
              <a:t>The purpose of </a:t>
            </a:r>
            <a:r>
              <a:rPr sz="2000" spc="-5" dirty="0">
                <a:latin typeface="Times New Roman"/>
                <a:cs typeface="Times New Roman"/>
              </a:rPr>
              <a:t>this action is modularization </a:t>
            </a:r>
            <a:r>
              <a:rPr sz="2000" dirty="0">
                <a:latin typeface="Times New Roman"/>
                <a:cs typeface="Times New Roman"/>
              </a:rPr>
              <a:t>of behaviours,  </a:t>
            </a:r>
            <a:r>
              <a:rPr sz="2000" spc="-5" dirty="0">
                <a:latin typeface="Times New Roman"/>
                <a:cs typeface="Times New Roman"/>
              </a:rPr>
              <a:t>making them more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manageable.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214629"/>
            <a:ext cx="40843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Extend</a:t>
            </a:r>
            <a:r>
              <a:rPr sz="3600" spc="-90" dirty="0"/>
              <a:t> </a:t>
            </a:r>
            <a:r>
              <a:rPr sz="3600" spc="-5" dirty="0"/>
              <a:t>Relationship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15619" y="1322070"/>
            <a:ext cx="1193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65" dirty="0">
                <a:solidFill>
                  <a:srgbClr val="8FC125"/>
                </a:solidFill>
                <a:latin typeface="UnDotum"/>
                <a:cs typeface="UnDotum"/>
              </a:rPr>
              <a:t>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7249" y="1159514"/>
            <a:ext cx="8792211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Extend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b="1" spc="-5" dirty="0">
                <a:latin typeface="Times New Roman"/>
                <a:cs typeface="Times New Roman"/>
              </a:rPr>
              <a:t>directed relationship </a:t>
            </a:r>
            <a:r>
              <a:rPr sz="2000" spc="-5" dirty="0">
                <a:latin typeface="Times New Roman"/>
                <a:cs typeface="Times New Roman"/>
              </a:rPr>
              <a:t>that specifies </a:t>
            </a:r>
            <a:r>
              <a:rPr sz="2000" dirty="0">
                <a:latin typeface="Times New Roman"/>
                <a:cs typeface="Times New Roman"/>
              </a:rPr>
              <a:t>how and when the behaviour defined  in </a:t>
            </a:r>
            <a:r>
              <a:rPr sz="2000" spc="-5" dirty="0">
                <a:latin typeface="Times New Roman"/>
                <a:cs typeface="Times New Roman"/>
              </a:rPr>
              <a:t>usually supplementary (optional) </a:t>
            </a:r>
            <a:r>
              <a:rPr sz="2000" b="1" dirty="0">
                <a:latin typeface="Times New Roman"/>
                <a:cs typeface="Times New Roman"/>
              </a:rPr>
              <a:t>extending use case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inserted into 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dirty="0">
                <a:latin typeface="Times New Roman"/>
                <a:cs typeface="Times New Roman"/>
              </a:rPr>
              <a:t>behaviour </a:t>
            </a:r>
            <a:r>
              <a:rPr sz="2000" spc="-5" dirty="0">
                <a:latin typeface="Times New Roman"/>
                <a:cs typeface="Times New Roman"/>
              </a:rPr>
              <a:t>defined in the </a:t>
            </a:r>
            <a:r>
              <a:rPr sz="2000" b="1" dirty="0">
                <a:latin typeface="Times New Roman"/>
                <a:cs typeface="Times New Roman"/>
              </a:rPr>
              <a:t>extended </a:t>
            </a:r>
            <a:r>
              <a:rPr sz="2000" b="1" spc="-5" dirty="0">
                <a:latin typeface="Times New Roman"/>
                <a:cs typeface="Times New Roman"/>
              </a:rPr>
              <a:t>use</a:t>
            </a:r>
            <a:r>
              <a:rPr sz="2000" b="1" spc="7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case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619" y="2819400"/>
            <a:ext cx="1193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65" dirty="0">
                <a:solidFill>
                  <a:srgbClr val="8FC125"/>
                </a:solidFill>
                <a:latin typeface="UnDotum"/>
                <a:cs typeface="UnDotum"/>
              </a:rPr>
              <a:t>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7251" y="2658114"/>
            <a:ext cx="879094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Extend </a:t>
            </a:r>
            <a:r>
              <a:rPr sz="2000" spc="-5" dirty="0">
                <a:latin typeface="Times New Roman"/>
                <a:cs typeface="Times New Roman"/>
              </a:rPr>
              <a:t>relationship is </a:t>
            </a:r>
            <a:r>
              <a:rPr sz="2000" dirty="0">
                <a:latin typeface="Times New Roman"/>
                <a:cs typeface="Times New Roman"/>
              </a:rPr>
              <a:t>shown as a dashed </a:t>
            </a:r>
            <a:r>
              <a:rPr sz="2000" spc="-5" dirty="0">
                <a:latin typeface="Times New Roman"/>
                <a:cs typeface="Times New Roman"/>
              </a:rPr>
              <a:t>line with </a:t>
            </a:r>
            <a:r>
              <a:rPr sz="2000" dirty="0">
                <a:latin typeface="Times New Roman"/>
                <a:cs typeface="Times New Roman"/>
              </a:rPr>
              <a:t>an open arrowhead </a:t>
            </a:r>
            <a:r>
              <a:rPr sz="2000" spc="-5" dirty="0">
                <a:latin typeface="Times New Roman"/>
                <a:cs typeface="Times New Roman"/>
              </a:rPr>
              <a:t>directed </a:t>
            </a:r>
            <a:r>
              <a:rPr sz="2000" dirty="0">
                <a:latin typeface="Times New Roman"/>
                <a:cs typeface="Times New Roman"/>
              </a:rPr>
              <a:t>from  the </a:t>
            </a:r>
            <a:r>
              <a:rPr sz="2000" b="1" spc="-5" dirty="0">
                <a:latin typeface="Times New Roman"/>
                <a:cs typeface="Times New Roman"/>
              </a:rPr>
              <a:t>extending </a:t>
            </a:r>
            <a:r>
              <a:rPr sz="2000" b="1" dirty="0">
                <a:latin typeface="Times New Roman"/>
                <a:cs typeface="Times New Roman"/>
              </a:rPr>
              <a:t>use case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dirty="0">
                <a:latin typeface="Times New Roman"/>
                <a:cs typeface="Times New Roman"/>
              </a:rPr>
              <a:t>extended (base) use </a:t>
            </a:r>
            <a:r>
              <a:rPr sz="2000" b="1" spc="5" dirty="0">
                <a:latin typeface="Times New Roman"/>
                <a:cs typeface="Times New Roman"/>
              </a:rPr>
              <a:t>case</a:t>
            </a:r>
            <a:r>
              <a:rPr sz="2000" spc="5" dirty="0">
                <a:latin typeface="Times New Roman"/>
                <a:cs typeface="Times New Roman"/>
              </a:rPr>
              <a:t>. </a:t>
            </a:r>
            <a:r>
              <a:rPr sz="2000" dirty="0">
                <a:latin typeface="Times New Roman"/>
                <a:cs typeface="Times New Roman"/>
              </a:rPr>
              <a:t>The arrow is </a:t>
            </a:r>
            <a:r>
              <a:rPr sz="2000" spc="-5" dirty="0">
                <a:latin typeface="Times New Roman"/>
                <a:cs typeface="Times New Roman"/>
              </a:rPr>
              <a:t>labelled with  </a:t>
            </a:r>
            <a:r>
              <a:rPr sz="2000" dirty="0">
                <a:latin typeface="Times New Roman"/>
                <a:cs typeface="Times New Roman"/>
              </a:rPr>
              <a:t>the keyword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«extend»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42685" y="6142997"/>
            <a:ext cx="45402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FC125"/>
                </a:solidFill>
                <a:latin typeface="Verdana"/>
                <a:cs typeface="Verdana"/>
              </a:rPr>
              <a:t>UML</a:t>
            </a:r>
            <a:r>
              <a:rPr sz="900" spc="-70" dirty="0">
                <a:solidFill>
                  <a:srgbClr val="8FC125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8FC125"/>
                </a:solidFill>
                <a:latin typeface="Verdana"/>
                <a:cs typeface="Verdana"/>
              </a:rPr>
              <a:t>80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85800"/>
            <a:ext cx="66484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rebuchet MS"/>
                <a:cs typeface="Trebuchet MS"/>
              </a:rPr>
              <a:t>Guidelines </a:t>
            </a:r>
            <a:r>
              <a:rPr sz="3600" b="1" dirty="0">
                <a:latin typeface="Trebuchet MS"/>
                <a:cs typeface="Trebuchet MS"/>
              </a:rPr>
              <a:t>for </a:t>
            </a:r>
            <a:r>
              <a:rPr sz="3600" b="1" spc="-5" dirty="0">
                <a:latin typeface="Trebuchet MS"/>
                <a:cs typeface="Trebuchet MS"/>
              </a:rPr>
              <a:t>Use case</a:t>
            </a:r>
            <a:r>
              <a:rPr sz="3600" b="1" spc="-120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models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123" y="1793246"/>
            <a:ext cx="9317991" cy="3418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100"/>
              </a:spcBef>
              <a:buClr>
                <a:srgbClr val="8FC125"/>
              </a:buClr>
              <a:buSzPct val="80357"/>
              <a:buFont typeface="UnDotum"/>
              <a:buChar char=""/>
              <a:tabLst>
                <a:tab pos="406400" algn="l"/>
              </a:tabLst>
            </a:pPr>
            <a:r>
              <a:rPr sz="2800" spc="-5" dirty="0">
                <a:solidFill>
                  <a:srgbClr val="3F3F3F"/>
                </a:solidFill>
                <a:latin typeface="Times New Roman"/>
                <a:cs typeface="Times New Roman"/>
              </a:rPr>
              <a:t>First determine 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the system</a:t>
            </a:r>
            <a:r>
              <a:rPr sz="280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boundary</a:t>
            </a:r>
            <a:endParaRPr sz="2800" dirty="0">
              <a:latin typeface="Times New Roman"/>
              <a:cs typeface="Times New Roman"/>
            </a:endParaRPr>
          </a:p>
          <a:p>
            <a:pPr marL="406400" indent="-342900">
              <a:lnSpc>
                <a:spcPct val="100000"/>
              </a:lnSpc>
              <a:spcBef>
                <a:spcPts val="2680"/>
              </a:spcBef>
              <a:buClr>
                <a:srgbClr val="8FC125"/>
              </a:buClr>
              <a:buSzPct val="80357"/>
              <a:buFont typeface="UnDotum"/>
              <a:buChar char=""/>
              <a:tabLst>
                <a:tab pos="406400" algn="l"/>
              </a:tabLst>
            </a:pPr>
            <a:r>
              <a:rPr sz="2800" spc="-5" dirty="0">
                <a:solidFill>
                  <a:srgbClr val="3F3F3F"/>
                </a:solidFill>
                <a:latin typeface="Times New Roman"/>
                <a:cs typeface="Times New Roman"/>
              </a:rPr>
              <a:t>Ensure 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that </a:t>
            </a:r>
            <a:r>
              <a:rPr sz="2800" spc="-5" dirty="0">
                <a:solidFill>
                  <a:srgbClr val="3F3F3F"/>
                </a:solidFill>
                <a:latin typeface="Times New Roman"/>
                <a:cs typeface="Times New Roman"/>
              </a:rPr>
              <a:t>actors are</a:t>
            </a:r>
            <a:r>
              <a:rPr sz="280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F3F3F"/>
                </a:solidFill>
                <a:latin typeface="Times New Roman"/>
                <a:cs typeface="Times New Roman"/>
              </a:rPr>
              <a:t>focused</a:t>
            </a:r>
            <a:endParaRPr sz="2800" dirty="0">
              <a:latin typeface="Times New Roman"/>
              <a:cs typeface="Times New Roman"/>
            </a:endParaRPr>
          </a:p>
          <a:p>
            <a:pPr marL="405765" marR="43180">
              <a:lnSpc>
                <a:spcPct val="150000"/>
              </a:lnSpc>
              <a:spcBef>
                <a:spcPts val="990"/>
              </a:spcBef>
              <a:tabLst>
                <a:tab pos="3027680" algn="l"/>
              </a:tabLst>
            </a:pPr>
            <a:r>
              <a:rPr sz="2800" spc="-10" dirty="0">
                <a:solidFill>
                  <a:srgbClr val="3F3F3F"/>
                </a:solidFill>
                <a:latin typeface="Times New Roman"/>
                <a:cs typeface="Times New Roman"/>
              </a:rPr>
              <a:t>-Each </a:t>
            </a:r>
            <a:r>
              <a:rPr sz="2800" spc="-5" dirty="0">
                <a:solidFill>
                  <a:srgbClr val="3F3F3F"/>
                </a:solidFill>
                <a:latin typeface="Times New Roman"/>
                <a:cs typeface="Times New Roman"/>
              </a:rPr>
              <a:t>actor should 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have a single purpose. If </a:t>
            </a:r>
            <a:r>
              <a:rPr sz="2800" spc="-5" dirty="0">
                <a:solidFill>
                  <a:srgbClr val="3F3F3F"/>
                </a:solidFill>
                <a:latin typeface="Times New Roman"/>
                <a:cs typeface="Times New Roman"/>
              </a:rPr>
              <a:t>multiple 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purposes  </a:t>
            </a:r>
            <a:r>
              <a:rPr sz="2800" spc="-5" dirty="0">
                <a:solidFill>
                  <a:srgbClr val="3F3F3F"/>
                </a:solidFill>
                <a:latin typeface="Times New Roman"/>
                <a:cs typeface="Times New Roman"/>
              </a:rPr>
              <a:t>show</a:t>
            </a:r>
            <a:r>
              <a:rPr sz="2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them</a:t>
            </a:r>
            <a:r>
              <a:rPr sz="2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F3F3F"/>
                </a:solidFill>
                <a:latin typeface="Times New Roman"/>
                <a:cs typeface="Times New Roman"/>
              </a:rPr>
              <a:t>with	separate</a:t>
            </a:r>
            <a:r>
              <a:rPr sz="28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F3F3F"/>
                </a:solidFill>
                <a:latin typeface="Times New Roman"/>
                <a:cs typeface="Times New Roman"/>
              </a:rPr>
              <a:t>actors.</a:t>
            </a:r>
            <a:endParaRPr sz="2800" dirty="0">
              <a:latin typeface="Times New Roman"/>
              <a:cs typeface="Times New Roman"/>
            </a:endParaRPr>
          </a:p>
          <a:p>
            <a:pPr marL="406400" indent="-342900">
              <a:lnSpc>
                <a:spcPct val="100000"/>
              </a:lnSpc>
              <a:spcBef>
                <a:spcPts val="2680"/>
              </a:spcBef>
              <a:buClr>
                <a:srgbClr val="8FC125"/>
              </a:buClr>
              <a:buSzPct val="80357"/>
              <a:buFont typeface="UnDotum"/>
              <a:buChar char=""/>
              <a:tabLst>
                <a:tab pos="406400" algn="l"/>
              </a:tabLst>
            </a:pPr>
            <a:r>
              <a:rPr sz="2800" spc="-5" dirty="0">
                <a:solidFill>
                  <a:srgbClr val="3F3F3F"/>
                </a:solidFill>
                <a:latin typeface="Times New Roman"/>
                <a:cs typeface="Times New Roman"/>
              </a:rPr>
              <a:t>Relate </a:t>
            </a:r>
            <a:r>
              <a:rPr sz="2800" dirty="0">
                <a:solidFill>
                  <a:srgbClr val="3F3F3F"/>
                </a:solidFill>
                <a:latin typeface="Times New Roman"/>
                <a:cs typeface="Times New Roman"/>
              </a:rPr>
              <a:t>use </a:t>
            </a:r>
            <a:r>
              <a:rPr sz="2800" spc="-10" dirty="0">
                <a:solidFill>
                  <a:srgbClr val="3F3F3F"/>
                </a:solidFill>
                <a:latin typeface="Times New Roman"/>
                <a:cs typeface="Times New Roman"/>
              </a:rPr>
              <a:t>cases </a:t>
            </a:r>
            <a:r>
              <a:rPr sz="2800" spc="-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28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F3F3F"/>
                </a:solidFill>
                <a:latin typeface="Times New Roman"/>
                <a:cs typeface="Times New Roman"/>
              </a:rPr>
              <a:t>actors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" y="4013200"/>
            <a:ext cx="449580" cy="2844800"/>
          </a:xfrm>
          <a:custGeom>
            <a:avLst/>
            <a:gdLst/>
            <a:ahLst/>
            <a:cxnLst/>
            <a:rect l="l" t="t" r="r" b="b"/>
            <a:pathLst>
              <a:path w="449580" h="2844800">
                <a:moveTo>
                  <a:pt x="0" y="0"/>
                </a:moveTo>
                <a:lnTo>
                  <a:pt x="0" y="2844800"/>
                </a:lnTo>
                <a:lnTo>
                  <a:pt x="449580" y="2844800"/>
                </a:lnTo>
                <a:lnTo>
                  <a:pt x="0" y="0"/>
                </a:lnTo>
                <a:close/>
              </a:path>
            </a:pathLst>
          </a:custGeom>
          <a:solidFill>
            <a:srgbClr val="8FC125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8805" y="179070"/>
            <a:ext cx="69615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rebuchet MS"/>
                <a:cs typeface="Trebuchet MS"/>
              </a:rPr>
              <a:t>Attendance Management</a:t>
            </a:r>
            <a:r>
              <a:rPr sz="3600" b="1" spc="-90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System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2800" y="1311910"/>
            <a:ext cx="8143240" cy="5546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2685" y="6142997"/>
            <a:ext cx="45402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FC125"/>
                </a:solidFill>
                <a:latin typeface="Verdana"/>
                <a:cs typeface="Verdana"/>
              </a:rPr>
              <a:t>UML</a:t>
            </a:r>
            <a:r>
              <a:rPr sz="900" spc="-70" dirty="0">
                <a:solidFill>
                  <a:srgbClr val="8FC125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8FC125"/>
                </a:solidFill>
                <a:latin typeface="Verdana"/>
                <a:cs typeface="Verdana"/>
              </a:rPr>
              <a:t>84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47851" y="0"/>
            <a:ext cx="770382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985" y="135890"/>
            <a:ext cx="367919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rebuchet MS"/>
                <a:cs typeface="Trebuchet MS"/>
              </a:rPr>
              <a:t>Sequence</a:t>
            </a:r>
            <a:r>
              <a:rPr sz="3600" b="1" spc="-100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Models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915" y="961395"/>
            <a:ext cx="9756775" cy="3752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marR="68580" indent="-342900" algn="just">
              <a:lnSpc>
                <a:spcPct val="150000"/>
              </a:lnSpc>
              <a:spcBef>
                <a:spcPts val="100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Sequence </a:t>
            </a:r>
            <a:r>
              <a:rPr sz="2400" b="1" dirty="0">
                <a:solidFill>
                  <a:srgbClr val="3F3F3F"/>
                </a:solidFill>
                <a:latin typeface="Times New Roman"/>
                <a:cs typeface="Times New Roman"/>
              </a:rPr>
              <a:t>diagram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an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interaction diagram that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shows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how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processes 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operate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with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one another and in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what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order. A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sequence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diagram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shows 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object interactions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arranged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time sequence.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2400" b="1" dirty="0">
                <a:solidFill>
                  <a:srgbClr val="3F3F3F"/>
                </a:solidFill>
                <a:latin typeface="Times New Roman"/>
                <a:cs typeface="Times New Roman"/>
              </a:rPr>
              <a:t>Key </a:t>
            </a:r>
            <a:r>
              <a:rPr sz="240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parts </a:t>
            </a:r>
            <a:r>
              <a:rPr sz="2400" b="1" dirty="0">
                <a:solidFill>
                  <a:srgbClr val="3F3F3F"/>
                </a:solidFill>
                <a:latin typeface="Times New Roman"/>
                <a:cs typeface="Times New Roman"/>
              </a:rPr>
              <a:t>of a </a:t>
            </a:r>
            <a:r>
              <a:rPr sz="240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sequence diag.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2400" b="1" dirty="0">
                <a:solidFill>
                  <a:srgbClr val="3F3F3F"/>
                </a:solidFill>
                <a:latin typeface="Times New Roman"/>
                <a:cs typeface="Times New Roman"/>
              </a:rPr>
              <a:t>1) </a:t>
            </a:r>
            <a:r>
              <a:rPr sz="240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participant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: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an object or entity that acts in the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sequence</a:t>
            </a:r>
            <a:r>
              <a:rPr sz="24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diagram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533400">
              <a:lnSpc>
                <a:spcPct val="100000"/>
              </a:lnSpc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sequence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diagram starts with an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unattached "found message"</a:t>
            </a:r>
            <a:r>
              <a:rPr sz="24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arrow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14" y="33020"/>
            <a:ext cx="55911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Times New Roman"/>
                <a:cs typeface="Times New Roman"/>
              </a:rPr>
              <a:t>Key </a:t>
            </a:r>
            <a:r>
              <a:rPr sz="3600" b="1" spc="-5" dirty="0">
                <a:latin typeface="Times New Roman"/>
                <a:cs typeface="Times New Roman"/>
              </a:rPr>
              <a:t>parts </a:t>
            </a:r>
            <a:r>
              <a:rPr sz="3600" b="1" dirty="0">
                <a:latin typeface="Times New Roman"/>
                <a:cs typeface="Times New Roman"/>
              </a:rPr>
              <a:t>of a </a:t>
            </a:r>
            <a:r>
              <a:rPr sz="3600" b="1" spc="-10" dirty="0">
                <a:latin typeface="Times New Roman"/>
                <a:cs typeface="Times New Roman"/>
              </a:rPr>
              <a:t>sequence</a:t>
            </a:r>
            <a:r>
              <a:rPr sz="3600" b="1" spc="-7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diag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121" y="779782"/>
            <a:ext cx="10427971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5880">
              <a:lnSpc>
                <a:spcPct val="150000"/>
              </a:lnSpc>
              <a:spcBef>
                <a:spcPts val="100"/>
              </a:spcBef>
              <a:tabLst>
                <a:tab pos="457834" algn="l"/>
                <a:tab pos="1753235" algn="l"/>
                <a:tab pos="3786504" algn="l"/>
                <a:tab pos="4943475" algn="l"/>
                <a:tab pos="6390005" algn="l"/>
                <a:tab pos="7395845" algn="l"/>
                <a:tab pos="7909559" algn="l"/>
                <a:tab pos="8592820" algn="l"/>
                <a:tab pos="8970645" algn="l"/>
                <a:tab pos="9246870" algn="l"/>
              </a:tabLst>
            </a:pPr>
            <a:r>
              <a:rPr sz="2400" b="1" dirty="0">
                <a:solidFill>
                  <a:srgbClr val="3F3F3F"/>
                </a:solidFill>
                <a:latin typeface="Times New Roman"/>
                <a:cs typeface="Times New Roman"/>
              </a:rPr>
              <a:t>2)	</a:t>
            </a:r>
            <a:r>
              <a:rPr sz="240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sz="240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3F3F3F"/>
                </a:solidFill>
                <a:latin typeface="Times New Roman"/>
                <a:cs typeface="Times New Roman"/>
              </a:rPr>
              <a:t>ssa</a:t>
            </a:r>
            <a:r>
              <a:rPr sz="240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g</a:t>
            </a:r>
            <a:r>
              <a:rPr sz="240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:	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sz="2400" spc="-15" dirty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sz="2400" spc="-20" dirty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unication	bet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een	p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ticipant	objects	the	axes	in	a	</a:t>
            </a:r>
            <a:r>
              <a:rPr sz="2400" spc="-10" dirty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equen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e 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diagram: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horizontal: which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object/participant is</a:t>
            </a:r>
            <a:r>
              <a:rPr sz="24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acting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vertical: time (down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-&gt;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forward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24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time)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spc="-10" dirty="0">
                <a:solidFill>
                  <a:srgbClr val="3F3F3F"/>
                </a:solidFill>
                <a:latin typeface="Times New Roman"/>
                <a:cs typeface="Times New Roman"/>
              </a:rPr>
              <a:t>message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(method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call) indicated by horizontal arrow to other</a:t>
            </a:r>
            <a:r>
              <a:rPr sz="24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object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  <a:tabLst>
                <a:tab pos="882015" algn="l"/>
              </a:tabLst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	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write message name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arguments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above arrow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2685" y="6142997"/>
            <a:ext cx="45402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FC125"/>
                </a:solidFill>
                <a:latin typeface="Verdana"/>
                <a:cs typeface="Verdana"/>
              </a:rPr>
              <a:t>UML</a:t>
            </a:r>
            <a:r>
              <a:rPr sz="900" spc="-70" dirty="0">
                <a:solidFill>
                  <a:srgbClr val="8FC125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8FC125"/>
                </a:solidFill>
                <a:latin typeface="Verdana"/>
                <a:cs typeface="Verdana"/>
              </a:rPr>
              <a:t>86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92121" y="4819513"/>
            <a:ext cx="4245323" cy="1502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895" y="52070"/>
            <a:ext cx="55962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Times New Roman"/>
                <a:cs typeface="Times New Roman"/>
              </a:rPr>
              <a:t>Key </a:t>
            </a:r>
            <a:r>
              <a:rPr sz="3600" b="1" spc="-5" dirty="0">
                <a:latin typeface="Times New Roman"/>
                <a:cs typeface="Times New Roman"/>
              </a:rPr>
              <a:t>parts </a:t>
            </a:r>
            <a:r>
              <a:rPr sz="3600" b="1" dirty="0">
                <a:latin typeface="Times New Roman"/>
                <a:cs typeface="Times New Roman"/>
              </a:rPr>
              <a:t>of a </a:t>
            </a:r>
            <a:r>
              <a:rPr sz="3600" b="1" spc="-5" dirty="0">
                <a:latin typeface="Times New Roman"/>
                <a:cs typeface="Times New Roman"/>
              </a:rPr>
              <a:t>sequence</a:t>
            </a:r>
            <a:r>
              <a:rPr sz="3600" b="1" spc="-7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diag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125" y="1002033"/>
            <a:ext cx="9218295" cy="28546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F3F3F"/>
                </a:solidFill>
                <a:latin typeface="Times New Roman"/>
                <a:cs typeface="Times New Roman"/>
              </a:rPr>
              <a:t>3) </a:t>
            </a:r>
            <a:r>
              <a:rPr sz="240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Focus </a:t>
            </a:r>
            <a:r>
              <a:rPr sz="2400" b="1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control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(execution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occurrence):</a:t>
            </a:r>
            <a:endParaRPr sz="2400">
              <a:latin typeface="Times New Roman"/>
              <a:cs typeface="Times New Roman"/>
            </a:endParaRPr>
          </a:p>
          <a:p>
            <a:pPr marL="63500" marR="55880">
              <a:lnSpc>
                <a:spcPct val="150000"/>
              </a:lnSpc>
              <a:spcBef>
                <a:spcPts val="1000"/>
              </a:spcBef>
              <a:tabLst>
                <a:tab pos="796925" algn="l"/>
                <a:tab pos="2117725" algn="l"/>
                <a:tab pos="3591560" algn="l"/>
                <a:tab pos="4624705" algn="l"/>
                <a:tab pos="5014595" algn="l"/>
                <a:tab pos="5615305" algn="l"/>
                <a:tab pos="6225540" algn="l"/>
                <a:tab pos="7479030" algn="l"/>
                <a:tab pos="7917815" algn="l"/>
                <a:tab pos="8188325" algn="l"/>
              </a:tabLst>
            </a:pPr>
            <a:r>
              <a:rPr sz="2850" spc="-187" baseline="11695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n	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x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cut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n	occ</a:t>
            </a:r>
            <a:r>
              <a:rPr sz="2400" spc="-10" dirty="0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rence	(sho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n	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s	t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,	thin	re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angle	on	a	lifeline)  represents the period during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which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an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element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performing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an</a:t>
            </a:r>
            <a:r>
              <a:rPr sz="2400" spc="4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operation.</a:t>
            </a:r>
            <a:endParaRPr sz="2400">
              <a:latin typeface="Times New Roman"/>
              <a:cs typeface="Times New Roman"/>
            </a:endParaRPr>
          </a:p>
          <a:p>
            <a:pPr marL="63500" marR="57150">
              <a:lnSpc>
                <a:spcPct val="150000"/>
              </a:lnSpc>
              <a:spcBef>
                <a:spcPts val="1000"/>
              </a:spcBef>
              <a:tabLst>
                <a:tab pos="901065" algn="l"/>
                <a:tab pos="1427480" algn="l"/>
                <a:tab pos="2003425" algn="l"/>
                <a:tab pos="2512060" algn="l"/>
                <a:tab pos="3510915" algn="l"/>
                <a:tab pos="3899535" algn="l"/>
                <a:tab pos="4408170" algn="l"/>
                <a:tab pos="4796155" algn="l"/>
                <a:tab pos="5306695" algn="l"/>
                <a:tab pos="6560820" algn="l"/>
                <a:tab pos="7069455" algn="l"/>
                <a:tab pos="8103234" algn="l"/>
                <a:tab pos="8780780" algn="l"/>
              </a:tabLst>
            </a:pPr>
            <a:r>
              <a:rPr sz="2850" spc="-187" baseline="11695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he	top	a</a:t>
            </a:r>
            <a:r>
              <a:rPr sz="2400" spc="-10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d	the	bot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om	of	the	of	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he	re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g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le	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e	aligned	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ith	the  initiation and the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completion time</a:t>
            </a:r>
            <a:r>
              <a:rPr sz="2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respectively.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703" y="163829"/>
            <a:ext cx="18415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Modeling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742685" y="6119297"/>
            <a:ext cx="47942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UML</a:t>
            </a:r>
            <a:r>
              <a:rPr spc="-50" dirty="0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>
                <a:solidFill>
                  <a:srgbClr val="000000"/>
                </a:solidFill>
              </a:rPr>
              <a:t>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2155" y="1239524"/>
            <a:ext cx="6993255" cy="2431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There are three </a:t>
            </a:r>
            <a:r>
              <a:rPr sz="2400" spc="-10" dirty="0">
                <a:solidFill>
                  <a:srgbClr val="3F3F3F"/>
                </a:solidFill>
                <a:latin typeface="Trebuchet MS"/>
                <a:cs typeface="Trebuchet MS"/>
              </a:rPr>
              <a:t>important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type 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UML</a:t>
            </a:r>
            <a:r>
              <a:rPr sz="2400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models:</a:t>
            </a:r>
            <a:endParaRPr sz="2400" dirty="0">
              <a:latin typeface="Trebuchet MS"/>
              <a:cs typeface="Trebuchet MS"/>
            </a:endParaRPr>
          </a:p>
          <a:p>
            <a:pPr marL="990600" marR="3366135">
              <a:lnSpc>
                <a:spcPct val="184500"/>
              </a:lnSpc>
              <a:spcBef>
                <a:spcPts val="5"/>
              </a:spcBef>
            </a:pPr>
            <a:r>
              <a:rPr sz="1900" spc="10" dirty="0">
                <a:solidFill>
                  <a:srgbClr val="8FC125"/>
                </a:solidFill>
                <a:latin typeface="Trebuchet MS"/>
                <a:cs typeface="Trebuchet MS"/>
              </a:rPr>
              <a:t>1.</a:t>
            </a:r>
            <a:r>
              <a:rPr sz="2400" spc="10" dirty="0">
                <a:solidFill>
                  <a:srgbClr val="3F3F3F"/>
                </a:solidFill>
                <a:latin typeface="Trebuchet MS"/>
                <a:cs typeface="Trebuchet MS"/>
              </a:rPr>
              <a:t>Class </a:t>
            </a:r>
            <a:r>
              <a:rPr sz="2400" spc="-10" dirty="0">
                <a:solidFill>
                  <a:srgbClr val="3F3F3F"/>
                </a:solidFill>
                <a:latin typeface="Trebuchet MS"/>
                <a:cs typeface="Trebuchet MS"/>
              </a:rPr>
              <a:t>Model </a:t>
            </a:r>
            <a:r>
              <a:rPr sz="2400" spc="-10" dirty="0">
                <a:solidFill>
                  <a:srgbClr val="8FC125"/>
                </a:solidFill>
                <a:latin typeface="Trebuchet MS"/>
                <a:cs typeface="Trebuchet MS"/>
              </a:rPr>
              <a:t> </a:t>
            </a:r>
            <a:r>
              <a:rPr sz="1900" spc="10" dirty="0">
                <a:solidFill>
                  <a:srgbClr val="8FC125"/>
                </a:solidFill>
                <a:latin typeface="Trebuchet MS"/>
                <a:cs typeface="Trebuchet MS"/>
              </a:rPr>
              <a:t>2.</a:t>
            </a:r>
            <a:r>
              <a:rPr sz="2400" spc="10" dirty="0">
                <a:solidFill>
                  <a:srgbClr val="3F3F3F"/>
                </a:solidFill>
                <a:latin typeface="Trebuchet MS"/>
                <a:cs typeface="Trebuchet MS"/>
              </a:rPr>
              <a:t>State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Model </a:t>
            </a:r>
            <a:r>
              <a:rPr sz="2400" spc="-5" dirty="0">
                <a:solidFill>
                  <a:srgbClr val="8FC125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8FC125"/>
                </a:solidFill>
                <a:latin typeface="Trebuchet MS"/>
                <a:cs typeface="Trebuchet MS"/>
              </a:rPr>
              <a:t>3.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Interaction</a:t>
            </a:r>
            <a:r>
              <a:rPr sz="2400" spc="-4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Model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1026" name="Picture 2" descr="UML Models Expla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76204"/>
            <a:ext cx="2104672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" y="33020"/>
            <a:ext cx="63144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rebuchet MS"/>
                <a:cs typeface="Trebuchet MS"/>
              </a:rPr>
              <a:t>Key parts of </a:t>
            </a:r>
            <a:r>
              <a:rPr sz="3600" b="1" dirty="0">
                <a:latin typeface="Trebuchet MS"/>
                <a:cs typeface="Trebuchet MS"/>
              </a:rPr>
              <a:t>a </a:t>
            </a:r>
            <a:r>
              <a:rPr sz="3600" b="1" spc="-10" dirty="0">
                <a:latin typeface="Trebuchet MS"/>
                <a:cs typeface="Trebuchet MS"/>
              </a:rPr>
              <a:t>sequence</a:t>
            </a:r>
            <a:r>
              <a:rPr sz="3600" b="1" spc="-75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diag.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6" y="797559"/>
            <a:ext cx="9548495" cy="16319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5400" marR="17780">
              <a:lnSpc>
                <a:spcPts val="2600"/>
              </a:lnSpc>
              <a:spcBef>
                <a:spcPts val="420"/>
              </a:spcBef>
            </a:pPr>
            <a:r>
              <a:rPr sz="2400" b="1" dirty="0">
                <a:solidFill>
                  <a:srgbClr val="3F3F3F"/>
                </a:solidFill>
                <a:latin typeface="Times New Roman"/>
                <a:cs typeface="Times New Roman"/>
              </a:rPr>
              <a:t>4) </a:t>
            </a:r>
            <a:r>
              <a:rPr sz="240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Lifeline: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squares with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object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type, optionally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preceded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by object </a:t>
            </a:r>
            <a:r>
              <a:rPr sz="2400" spc="-10" dirty="0">
                <a:solidFill>
                  <a:srgbClr val="3F3F3F"/>
                </a:solidFill>
                <a:latin typeface="Times New Roman"/>
                <a:cs typeface="Times New Roman"/>
              </a:rPr>
              <a:t>name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and  colon</a:t>
            </a:r>
            <a:endParaRPr sz="24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660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write object's </a:t>
            </a:r>
            <a:r>
              <a:rPr sz="2400" spc="-10" dirty="0">
                <a:solidFill>
                  <a:srgbClr val="3F3F3F"/>
                </a:solidFill>
                <a:latin typeface="Times New Roman"/>
                <a:cs typeface="Times New Roman"/>
              </a:rPr>
              <a:t>name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if it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clarifies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24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diagram</a:t>
            </a:r>
            <a:endParaRPr sz="24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710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object's "life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line" represented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by dashed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vert.</a:t>
            </a:r>
            <a:r>
              <a:rPr sz="24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line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9189" y="2946400"/>
            <a:ext cx="8426451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805" y="129540"/>
            <a:ext cx="40862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rebuchet MS"/>
                <a:cs typeface="Trebuchet MS"/>
              </a:rPr>
              <a:t>Lifetime </a:t>
            </a:r>
            <a:r>
              <a:rPr sz="3600" b="1" dirty="0">
                <a:latin typeface="Trebuchet MS"/>
                <a:cs typeface="Trebuchet MS"/>
              </a:rPr>
              <a:t>of</a:t>
            </a:r>
            <a:r>
              <a:rPr sz="3600" b="1" spc="-90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objects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281" y="1201423"/>
            <a:ext cx="5954395" cy="2312428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20"/>
              </a:spcBef>
              <a:tabLst>
                <a:tab pos="1614170" algn="l"/>
              </a:tabLst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850" spc="-157" baseline="11695" dirty="0">
                <a:solidFill>
                  <a:srgbClr val="8FC125"/>
                </a:solidFill>
                <a:latin typeface="UnDotum"/>
                <a:cs typeface="UnDotum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creation:	arrow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with 'new'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written above</a:t>
            </a:r>
            <a:r>
              <a:rPr sz="24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it</a:t>
            </a:r>
            <a:endParaRPr sz="2400">
              <a:latin typeface="Times New Roman"/>
              <a:cs typeface="Times New Roman"/>
            </a:endParaRPr>
          </a:p>
          <a:p>
            <a:pPr marL="793750" marR="43180" indent="-285750">
              <a:lnSpc>
                <a:spcPct val="79900"/>
              </a:lnSpc>
              <a:spcBef>
                <a:spcPts val="994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notice that an object created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after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the start  of the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scenario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appears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lower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than the  others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deletion: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an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X at bottom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of object's</a:t>
            </a:r>
            <a:r>
              <a:rPr sz="240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lifeline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53149" y="1295400"/>
            <a:ext cx="6038851" cy="556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654" y="257809"/>
            <a:ext cx="395351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sz="3600" b="1" spc="-5" dirty="0">
                <a:latin typeface="Trebuchet MS"/>
                <a:cs typeface="Trebuchet MS"/>
              </a:rPr>
              <a:t>Scenarios	for</a:t>
            </a:r>
            <a:r>
              <a:rPr sz="3600" b="1" spc="-85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AMS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2955" y="988060"/>
            <a:ext cx="5076825" cy="1007968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0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Each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scenario has a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sequence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24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steps.</a:t>
            </a:r>
            <a:endParaRPr sz="24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1000"/>
              </a:spcBef>
              <a:tabLst>
                <a:tab pos="2160905" algn="l"/>
              </a:tabLst>
            </a:pPr>
            <a:r>
              <a:rPr sz="240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Scenario</a:t>
            </a:r>
            <a:r>
              <a:rPr sz="240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F3F3F"/>
                </a:solidFill>
                <a:latin typeface="Times New Roman"/>
                <a:cs typeface="Times New Roman"/>
              </a:rPr>
              <a:t>1</a:t>
            </a:r>
            <a:r>
              <a:rPr sz="2400" b="1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:	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Log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39" y="2082800"/>
            <a:ext cx="9314180" cy="4655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59" y="152400"/>
            <a:ext cx="39522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sz="3600" b="1" spc="-5" dirty="0">
                <a:solidFill>
                  <a:srgbClr val="8FC125"/>
                </a:solidFill>
                <a:latin typeface="Trebuchet MS"/>
                <a:cs typeface="Trebuchet MS"/>
              </a:rPr>
              <a:t>Scenarios	for</a:t>
            </a:r>
            <a:r>
              <a:rPr sz="3600" b="1" spc="-90" dirty="0">
                <a:solidFill>
                  <a:srgbClr val="8FC125"/>
                </a:solidFill>
                <a:latin typeface="Trebuchet MS"/>
                <a:cs typeface="Trebuchet MS"/>
              </a:rPr>
              <a:t> </a:t>
            </a:r>
            <a:r>
              <a:rPr sz="3600" b="1" spc="-5" dirty="0">
                <a:solidFill>
                  <a:srgbClr val="8FC125"/>
                </a:solidFill>
                <a:latin typeface="Trebuchet MS"/>
                <a:cs typeface="Trebuchet MS"/>
              </a:rPr>
              <a:t>AMS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6" y="1319529"/>
            <a:ext cx="60737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Scenario </a:t>
            </a:r>
            <a:r>
              <a:rPr sz="2400" b="1" dirty="0">
                <a:solidFill>
                  <a:srgbClr val="3F3F3F"/>
                </a:solidFill>
                <a:latin typeface="Times New Roman"/>
                <a:cs typeface="Times New Roman"/>
              </a:rPr>
              <a:t>2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: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Update Student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or faculty</a:t>
            </a:r>
            <a:r>
              <a:rPr sz="24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profile.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3434" y="1842770"/>
            <a:ext cx="9932671" cy="5015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" y="1548130"/>
            <a:ext cx="10579100" cy="5309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8805" y="246379"/>
            <a:ext cx="395351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sz="3600" b="1" spc="-5" dirty="0">
                <a:solidFill>
                  <a:srgbClr val="8FC125"/>
                </a:solidFill>
                <a:latin typeface="Trebuchet MS"/>
                <a:cs typeface="Trebuchet MS"/>
              </a:rPr>
              <a:t>Scenarios	for</a:t>
            </a:r>
            <a:r>
              <a:rPr sz="3600" b="1" spc="-85" dirty="0">
                <a:solidFill>
                  <a:srgbClr val="8FC125"/>
                </a:solidFill>
                <a:latin typeface="Trebuchet MS"/>
                <a:cs typeface="Trebuchet MS"/>
              </a:rPr>
              <a:t> </a:t>
            </a:r>
            <a:r>
              <a:rPr sz="3600" b="1" spc="-5" dirty="0">
                <a:solidFill>
                  <a:srgbClr val="8FC125"/>
                </a:solidFill>
                <a:latin typeface="Trebuchet MS"/>
                <a:cs typeface="Trebuchet MS"/>
              </a:rPr>
              <a:t>AMS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209" y="1108709"/>
            <a:ext cx="42824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Scenario </a:t>
            </a:r>
            <a:r>
              <a:rPr sz="2400" b="1" dirty="0">
                <a:solidFill>
                  <a:srgbClr val="3F3F3F"/>
                </a:solidFill>
                <a:latin typeface="Times New Roman"/>
                <a:cs typeface="Times New Roman"/>
              </a:rPr>
              <a:t>3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: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Update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Attendance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59" y="165106"/>
            <a:ext cx="60680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Trebuchet MS"/>
                <a:cs typeface="Trebuchet MS"/>
              </a:rPr>
              <a:t>Guidelines for Sequence</a:t>
            </a:r>
            <a:r>
              <a:rPr sz="3200" b="1" spc="-40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Models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661" y="947427"/>
            <a:ext cx="8401051" cy="37907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Prepare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at least one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scenario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per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use</a:t>
            </a:r>
            <a:r>
              <a:rPr sz="24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case: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419100" marR="68580" indent="-342900">
              <a:lnSpc>
                <a:spcPct val="100000"/>
              </a:lnSpc>
              <a:spcBef>
                <a:spcPts val="1880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Abstract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scenarios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into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sequence diagrams: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The seq. diagram  clearly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show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the contribution of each actor.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889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Divide complex</a:t>
            </a:r>
            <a:r>
              <a:rPr sz="24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interaction: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880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Prepare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sequence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diagram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each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error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condition.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61" y="205740"/>
            <a:ext cx="373761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rebuchet MS"/>
                <a:cs typeface="Trebuchet MS"/>
              </a:rPr>
              <a:t>Activity</a:t>
            </a:r>
            <a:r>
              <a:rPr sz="3600" b="1" spc="-65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Diagrams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890" y="1226820"/>
            <a:ext cx="13271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39F2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0"/>
              </a:spcBef>
            </a:pPr>
            <a:r>
              <a:rPr sz="2400" dirty="0">
                <a:solidFill>
                  <a:srgbClr val="539F2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9789" y="1244600"/>
            <a:ext cx="69957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Useful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specify software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hardware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behaviour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9794" y="1685290"/>
            <a:ext cx="796734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Based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 data flow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models </a:t>
            </a:r>
            <a:r>
              <a:rPr sz="2400" dirty="0">
                <a:latin typeface="Times New Roman"/>
                <a:cs typeface="Times New Roman"/>
              </a:rPr>
              <a:t>– a graphical representation (with a  </a:t>
            </a:r>
            <a:r>
              <a:rPr sz="2400" spc="-5" dirty="0">
                <a:latin typeface="Times New Roman"/>
                <a:cs typeface="Times New Roman"/>
              </a:rPr>
              <a:t>Directed Graph) </a:t>
            </a:r>
            <a:r>
              <a:rPr sz="2400" dirty="0">
                <a:latin typeface="Times New Roman"/>
                <a:cs typeface="Times New Roman"/>
              </a:rPr>
              <a:t>of how data </a:t>
            </a:r>
            <a:r>
              <a:rPr sz="2400" spc="-5" dirty="0">
                <a:latin typeface="Times New Roman"/>
                <a:cs typeface="Times New Roman"/>
              </a:rPr>
              <a:t>move </a:t>
            </a:r>
            <a:r>
              <a:rPr sz="2400" dirty="0">
                <a:latin typeface="Times New Roman"/>
                <a:cs typeface="Times New Roman"/>
              </a:rPr>
              <a:t>around an </a:t>
            </a:r>
            <a:r>
              <a:rPr sz="2400" spc="-5" dirty="0">
                <a:latin typeface="Times New Roman"/>
                <a:cs typeface="Times New Roman"/>
              </a:rPr>
              <a:t>information  </a:t>
            </a:r>
            <a:r>
              <a:rPr sz="2400" dirty="0">
                <a:latin typeface="Times New Roman"/>
                <a:cs typeface="Times New Roman"/>
              </a:rPr>
              <a:t>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28525" y="4549148"/>
            <a:ext cx="499745" cy="327025"/>
            <a:chOff x="2128520" y="4549140"/>
            <a:chExt cx="499745" cy="327025"/>
          </a:xfrm>
        </p:grpSpPr>
        <p:sp>
          <p:nvSpPr>
            <p:cNvPr id="3" name="object 3"/>
            <p:cNvSpPr/>
            <p:nvPr/>
          </p:nvSpPr>
          <p:spPr>
            <a:xfrm>
              <a:off x="2188210" y="4588510"/>
              <a:ext cx="435609" cy="283210"/>
            </a:xfrm>
            <a:custGeom>
              <a:avLst/>
              <a:gdLst/>
              <a:ahLst/>
              <a:cxnLst/>
              <a:rect l="l" t="t" r="r" b="b"/>
              <a:pathLst>
                <a:path w="435610" h="283210">
                  <a:moveTo>
                    <a:pt x="435609" y="283209"/>
                  </a:moveTo>
                  <a:lnTo>
                    <a:pt x="0" y="0"/>
                  </a:lnTo>
                </a:path>
              </a:pathLst>
            </a:custGeom>
            <a:ln w="88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28520" y="4549140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19" h="73660">
                  <a:moveTo>
                    <a:pt x="0" y="0"/>
                  </a:moveTo>
                  <a:lnTo>
                    <a:pt x="43180" y="73660"/>
                  </a:lnTo>
                  <a:lnTo>
                    <a:pt x="83819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128525" y="4363092"/>
            <a:ext cx="499745" cy="133985"/>
            <a:chOff x="2128520" y="4363084"/>
            <a:chExt cx="499745" cy="133985"/>
          </a:xfrm>
        </p:grpSpPr>
        <p:sp>
          <p:nvSpPr>
            <p:cNvPr id="6" name="object 6"/>
            <p:cNvSpPr/>
            <p:nvPr/>
          </p:nvSpPr>
          <p:spPr>
            <a:xfrm>
              <a:off x="2197100" y="4367529"/>
              <a:ext cx="426720" cy="93980"/>
            </a:xfrm>
            <a:custGeom>
              <a:avLst/>
              <a:gdLst/>
              <a:ahLst/>
              <a:cxnLst/>
              <a:rect l="l" t="t" r="r" b="b"/>
              <a:pathLst>
                <a:path w="426719" h="93979">
                  <a:moveTo>
                    <a:pt x="426719" y="0"/>
                  </a:moveTo>
                  <a:lnTo>
                    <a:pt x="0" y="93980"/>
                  </a:lnTo>
                </a:path>
              </a:pathLst>
            </a:custGeom>
            <a:ln w="889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28520" y="4423409"/>
              <a:ext cx="82550" cy="73660"/>
            </a:xfrm>
            <a:custGeom>
              <a:avLst/>
              <a:gdLst/>
              <a:ahLst/>
              <a:cxnLst/>
              <a:rect l="l" t="t" r="r" b="b"/>
              <a:pathLst>
                <a:path w="82550" h="73660">
                  <a:moveTo>
                    <a:pt x="66040" y="0"/>
                  </a:moveTo>
                  <a:lnTo>
                    <a:pt x="0" y="53339"/>
                  </a:lnTo>
                  <a:lnTo>
                    <a:pt x="82550" y="73659"/>
                  </a:lnTo>
                  <a:lnTo>
                    <a:pt x="660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623820" y="3286759"/>
            <a:ext cx="6410960" cy="2386330"/>
            <a:chOff x="2623820" y="3286759"/>
            <a:chExt cx="6410960" cy="2386330"/>
          </a:xfrm>
        </p:grpSpPr>
        <p:sp>
          <p:nvSpPr>
            <p:cNvPr id="9" name="object 9"/>
            <p:cNvSpPr/>
            <p:nvPr/>
          </p:nvSpPr>
          <p:spPr>
            <a:xfrm>
              <a:off x="8771890" y="4414519"/>
              <a:ext cx="193040" cy="25400"/>
            </a:xfrm>
            <a:custGeom>
              <a:avLst/>
              <a:gdLst/>
              <a:ahLst/>
              <a:cxnLst/>
              <a:rect l="l" t="t" r="r" b="b"/>
              <a:pathLst>
                <a:path w="193040" h="25400">
                  <a:moveTo>
                    <a:pt x="0" y="25399"/>
                  </a:moveTo>
                  <a:lnTo>
                    <a:pt x="193039" y="0"/>
                  </a:lnTo>
                </a:path>
              </a:pathLst>
            </a:custGeom>
            <a:ln w="889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54770" y="4377689"/>
              <a:ext cx="80010" cy="74930"/>
            </a:xfrm>
            <a:custGeom>
              <a:avLst/>
              <a:gdLst/>
              <a:ahLst/>
              <a:cxnLst/>
              <a:rect l="l" t="t" r="r" b="b"/>
              <a:pathLst>
                <a:path w="80009" h="74929">
                  <a:moveTo>
                    <a:pt x="0" y="0"/>
                  </a:moveTo>
                  <a:lnTo>
                    <a:pt x="10159" y="74930"/>
                  </a:lnTo>
                  <a:lnTo>
                    <a:pt x="80009" y="279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23820" y="3286759"/>
              <a:ext cx="6146800" cy="23863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678432" y="4160520"/>
            <a:ext cx="761365" cy="8925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 marR="5080" indent="-1143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Verdana"/>
                <a:cs typeface="Verdana"/>
              </a:rPr>
              <a:t>Pa</a:t>
            </a:r>
            <a:r>
              <a:rPr sz="1200" b="1" dirty="0">
                <a:latin typeface="Verdana"/>
                <a:cs typeface="Verdana"/>
              </a:rPr>
              <a:t>r</a:t>
            </a:r>
            <a:r>
              <a:rPr sz="1200" b="1" spc="5" dirty="0">
                <a:latin typeface="Verdana"/>
                <a:cs typeface="Verdana"/>
              </a:rPr>
              <a:t>a</a:t>
            </a:r>
            <a:r>
              <a:rPr sz="1200" b="1" spc="-5" dirty="0">
                <a:latin typeface="Verdana"/>
                <a:cs typeface="Verdana"/>
              </a:rPr>
              <a:t>m</a:t>
            </a:r>
            <a:r>
              <a:rPr sz="1200" b="1" spc="-10" dirty="0">
                <a:latin typeface="Verdana"/>
                <a:cs typeface="Verdana"/>
              </a:rPr>
              <a:t>e</a:t>
            </a:r>
            <a:r>
              <a:rPr sz="1200" b="1" dirty="0">
                <a:latin typeface="Verdana"/>
                <a:cs typeface="Verdana"/>
              </a:rPr>
              <a:t>t  er</a:t>
            </a:r>
            <a:r>
              <a:rPr sz="1200" b="1" spc="-10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name</a:t>
            </a:r>
            <a:endParaRPr sz="1200">
              <a:latin typeface="Verdana"/>
              <a:cs typeface="Verdana"/>
            </a:endParaRPr>
          </a:p>
          <a:p>
            <a:pPr marL="24130" marR="17145" indent="-11430">
              <a:lnSpc>
                <a:spcPct val="100000"/>
              </a:lnSpc>
              <a:spcBef>
                <a:spcPts val="1090"/>
              </a:spcBef>
            </a:pPr>
            <a:r>
              <a:rPr sz="1200" b="1" spc="-10" dirty="0">
                <a:latin typeface="Verdana"/>
                <a:cs typeface="Verdana"/>
              </a:rPr>
              <a:t>P</a:t>
            </a:r>
            <a:r>
              <a:rPr sz="1200" b="1" spc="5" dirty="0">
                <a:latin typeface="Verdana"/>
                <a:cs typeface="Verdana"/>
              </a:rPr>
              <a:t>a</a:t>
            </a:r>
            <a:r>
              <a:rPr sz="1200" b="1" dirty="0">
                <a:latin typeface="Verdana"/>
                <a:cs typeface="Verdana"/>
              </a:rPr>
              <a:t>r</a:t>
            </a:r>
            <a:r>
              <a:rPr sz="1200" b="1" spc="-5" dirty="0">
                <a:latin typeface="Verdana"/>
                <a:cs typeface="Verdana"/>
              </a:rPr>
              <a:t>a</a:t>
            </a:r>
            <a:r>
              <a:rPr sz="1200" b="1" spc="5" dirty="0">
                <a:latin typeface="Verdana"/>
                <a:cs typeface="Verdana"/>
              </a:rPr>
              <a:t>m</a:t>
            </a:r>
            <a:r>
              <a:rPr sz="1200" b="1" spc="-10" dirty="0">
                <a:latin typeface="Verdana"/>
                <a:cs typeface="Verdana"/>
              </a:rPr>
              <a:t>e</a:t>
            </a:r>
            <a:r>
              <a:rPr sz="1200" b="1" dirty="0">
                <a:latin typeface="Verdana"/>
                <a:cs typeface="Verdana"/>
              </a:rPr>
              <a:t>t  </a:t>
            </a:r>
            <a:r>
              <a:rPr sz="1200" b="1" spc="-5" dirty="0">
                <a:latin typeface="Verdana"/>
                <a:cs typeface="Verdana"/>
              </a:rPr>
              <a:t>er</a:t>
            </a:r>
            <a:r>
              <a:rPr sz="1200" b="1" spc="-9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name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64169" y="4296409"/>
            <a:ext cx="7473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 marR="5080" indent="-1143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Verdana"/>
                <a:cs typeface="Verdana"/>
              </a:rPr>
              <a:t>P</a:t>
            </a:r>
            <a:r>
              <a:rPr sz="1200" b="1" spc="5" dirty="0">
                <a:latin typeface="Verdana"/>
                <a:cs typeface="Verdana"/>
              </a:rPr>
              <a:t>a</a:t>
            </a:r>
            <a:r>
              <a:rPr sz="1200" b="1" dirty="0">
                <a:latin typeface="Verdana"/>
                <a:cs typeface="Verdana"/>
              </a:rPr>
              <a:t>r</a:t>
            </a:r>
            <a:r>
              <a:rPr sz="1200" b="1" spc="-5" dirty="0">
                <a:latin typeface="Verdana"/>
                <a:cs typeface="Verdana"/>
              </a:rPr>
              <a:t>am</a:t>
            </a:r>
            <a:r>
              <a:rPr sz="1200" b="1" spc="-10" dirty="0">
                <a:latin typeface="Verdana"/>
                <a:cs typeface="Verdana"/>
              </a:rPr>
              <a:t>e</a:t>
            </a:r>
            <a:r>
              <a:rPr sz="1200" b="1" dirty="0">
                <a:latin typeface="Verdana"/>
                <a:cs typeface="Verdana"/>
              </a:rPr>
              <a:t>t  </a:t>
            </a:r>
            <a:r>
              <a:rPr sz="1200" b="1" spc="-5" dirty="0">
                <a:latin typeface="Verdana"/>
                <a:cs typeface="Verdana"/>
              </a:rPr>
              <a:t>er</a:t>
            </a:r>
            <a:r>
              <a:rPr sz="1200" b="1" spc="-7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name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190494" y="3394717"/>
            <a:ext cx="2277111" cy="1481455"/>
            <a:chOff x="5190490" y="3394709"/>
            <a:chExt cx="2277110" cy="1481455"/>
          </a:xfrm>
        </p:grpSpPr>
        <p:sp>
          <p:nvSpPr>
            <p:cNvPr id="15" name="object 15"/>
            <p:cNvSpPr/>
            <p:nvPr/>
          </p:nvSpPr>
          <p:spPr>
            <a:xfrm>
              <a:off x="5190490" y="3394709"/>
              <a:ext cx="2277110" cy="575310"/>
            </a:xfrm>
            <a:custGeom>
              <a:avLst/>
              <a:gdLst/>
              <a:ahLst/>
              <a:cxnLst/>
              <a:rect l="l" t="t" r="r" b="b"/>
              <a:pathLst>
                <a:path w="2277109" h="575310">
                  <a:moveTo>
                    <a:pt x="2277110" y="0"/>
                  </a:moveTo>
                  <a:lnTo>
                    <a:pt x="0" y="0"/>
                  </a:lnTo>
                  <a:lnTo>
                    <a:pt x="0" y="575309"/>
                  </a:lnTo>
                  <a:lnTo>
                    <a:pt x="2277110" y="5753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16220" y="3622039"/>
              <a:ext cx="553720" cy="492759"/>
            </a:xfrm>
            <a:custGeom>
              <a:avLst/>
              <a:gdLst/>
              <a:ahLst/>
              <a:cxnLst/>
              <a:rect l="l" t="t" r="r" b="b"/>
              <a:pathLst>
                <a:path w="553720" h="492760">
                  <a:moveTo>
                    <a:pt x="0" y="492760"/>
                  </a:moveTo>
                  <a:lnTo>
                    <a:pt x="553719" y="0"/>
                  </a:lnTo>
                </a:path>
              </a:pathLst>
            </a:custGeom>
            <a:ln w="889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42000" y="3575049"/>
              <a:ext cx="81280" cy="78740"/>
            </a:xfrm>
            <a:custGeom>
              <a:avLst/>
              <a:gdLst/>
              <a:ahLst/>
              <a:cxnLst/>
              <a:rect l="l" t="t" r="r" b="b"/>
              <a:pathLst>
                <a:path w="81279" h="78739">
                  <a:moveTo>
                    <a:pt x="81279" y="0"/>
                  </a:moveTo>
                  <a:lnTo>
                    <a:pt x="0" y="21589"/>
                  </a:lnTo>
                  <a:lnTo>
                    <a:pt x="49529" y="78739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72150" y="4415789"/>
              <a:ext cx="480059" cy="455930"/>
            </a:xfrm>
            <a:custGeom>
              <a:avLst/>
              <a:gdLst/>
              <a:ahLst/>
              <a:cxnLst/>
              <a:rect l="l" t="t" r="r" b="b"/>
              <a:pathLst>
                <a:path w="480060" h="455929">
                  <a:moveTo>
                    <a:pt x="0" y="455930"/>
                  </a:moveTo>
                  <a:lnTo>
                    <a:pt x="480060" y="0"/>
                  </a:lnTo>
                </a:path>
              </a:pathLst>
            </a:custGeom>
            <a:ln w="889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21730" y="4366259"/>
              <a:ext cx="81280" cy="80010"/>
            </a:xfrm>
            <a:custGeom>
              <a:avLst/>
              <a:gdLst/>
              <a:ahLst/>
              <a:cxnLst/>
              <a:rect l="l" t="t" r="r" b="b"/>
              <a:pathLst>
                <a:path w="81279" h="80010">
                  <a:moveTo>
                    <a:pt x="81280" y="0"/>
                  </a:moveTo>
                  <a:lnTo>
                    <a:pt x="0" y="25400"/>
                  </a:lnTo>
                  <a:lnTo>
                    <a:pt x="53340" y="80009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848094" y="4224020"/>
            <a:ext cx="1245871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Output  p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ara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m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ete 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67729" y="3393443"/>
            <a:ext cx="9709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 marR="5080" indent="-9525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000" spc="5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ty  nodes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48729" y="4113532"/>
            <a:ext cx="97028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 marR="5080" indent="-9652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000" spc="5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ty  edges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83640" y="4314190"/>
            <a:ext cx="12452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Input  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p</a:t>
            </a:r>
            <a:r>
              <a:rPr sz="2000" spc="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ra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m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ete 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15618" y="370840"/>
            <a:ext cx="202057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rebuchet MS"/>
                <a:cs typeface="Trebuchet MS"/>
              </a:rPr>
              <a:t>Activities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5592" y="1268738"/>
            <a:ext cx="11112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5" dirty="0">
                <a:solidFill>
                  <a:srgbClr val="8FC125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496" y="1061720"/>
            <a:ext cx="950150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An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activity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specification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parameterized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behaviour as the coordinated 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sequencing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of subordinate units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whose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individual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elements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24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actions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5592" y="2493018"/>
            <a:ext cx="11112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5" dirty="0">
                <a:solidFill>
                  <a:srgbClr val="8FC125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8493" y="2468879"/>
            <a:ext cx="71837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Uses parameters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receive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and provide data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24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invoker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" y="241300"/>
            <a:ext cx="30581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rebuchet MS"/>
                <a:cs typeface="Trebuchet MS"/>
              </a:rPr>
              <a:t>Activity</a:t>
            </a:r>
            <a:r>
              <a:rPr sz="3600" b="1" spc="-80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nodes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180" y="933450"/>
            <a:ext cx="9128125" cy="145065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5400" algn="just">
              <a:lnSpc>
                <a:spcPct val="100000"/>
              </a:lnSpc>
              <a:spcBef>
                <a:spcPts val="520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Three type of activity</a:t>
            </a:r>
            <a:r>
              <a:rPr sz="24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nodes:</a:t>
            </a:r>
            <a:endParaRPr sz="2400">
              <a:latin typeface="Times New Roman"/>
              <a:cs typeface="Times New Roman"/>
            </a:endParaRPr>
          </a:p>
          <a:p>
            <a:pPr marL="768350" marR="17780" indent="-285750" algn="just">
              <a:lnSpc>
                <a:spcPct val="79900"/>
              </a:lnSpc>
              <a:spcBef>
                <a:spcPts val="994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Action nodes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: executable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activity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nodes;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execution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of an action 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represents </a:t>
            </a:r>
            <a:r>
              <a:rPr sz="2400" spc="-10" dirty="0">
                <a:solidFill>
                  <a:srgbClr val="3F3F3F"/>
                </a:solidFill>
                <a:latin typeface="Times New Roman"/>
                <a:cs typeface="Times New Roman"/>
              </a:rPr>
              <a:t>some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transformations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processes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in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modeled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system  (already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seen)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86" y="4085590"/>
            <a:ext cx="8943975" cy="6832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3850" marR="30480" indent="-285750">
              <a:lnSpc>
                <a:spcPct val="79900"/>
              </a:lnSpc>
              <a:spcBef>
                <a:spcPts val="675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Control </a:t>
            </a:r>
            <a:r>
              <a:rPr sz="2400" b="1" dirty="0">
                <a:solidFill>
                  <a:srgbClr val="3F3F3F"/>
                </a:solidFill>
                <a:latin typeface="Times New Roman"/>
                <a:cs typeface="Times New Roman"/>
              </a:rPr>
              <a:t>nodes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: coordinate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flows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an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activity diagram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between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other  nodes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44289" y="2687561"/>
            <a:ext cx="1210827" cy="618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936751" y="4986020"/>
            <a:ext cx="5976620" cy="1079500"/>
            <a:chOff x="1936750" y="4986020"/>
            <a:chExt cx="5976620" cy="1079500"/>
          </a:xfrm>
        </p:grpSpPr>
        <p:sp>
          <p:nvSpPr>
            <p:cNvPr id="7" name="object 7"/>
            <p:cNvSpPr/>
            <p:nvPr/>
          </p:nvSpPr>
          <p:spPr>
            <a:xfrm>
              <a:off x="1936750" y="4986020"/>
              <a:ext cx="5888990" cy="10121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62929" y="5775960"/>
              <a:ext cx="2250440" cy="289560"/>
            </a:xfrm>
            <a:custGeom>
              <a:avLst/>
              <a:gdLst/>
              <a:ahLst/>
              <a:cxnLst/>
              <a:rect l="l" t="t" r="r" b="b"/>
              <a:pathLst>
                <a:path w="2250440" h="289560">
                  <a:moveTo>
                    <a:pt x="2250440" y="0"/>
                  </a:moveTo>
                  <a:lnTo>
                    <a:pt x="0" y="0"/>
                  </a:lnTo>
                  <a:lnTo>
                    <a:pt x="0" y="289559"/>
                  </a:lnTo>
                  <a:lnTo>
                    <a:pt x="2250440" y="2895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72" y="1537977"/>
            <a:ext cx="11112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5" dirty="0">
                <a:solidFill>
                  <a:srgbClr val="8FC125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223" y="1332229"/>
            <a:ext cx="97612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 synchronization bar to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specify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the forking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joining of parallel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flows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of  control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2" y="2738120"/>
            <a:ext cx="10560685" cy="30033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100"/>
              </a:spcBef>
              <a:buClr>
                <a:srgbClr val="8FC125"/>
              </a:buClr>
              <a:buSzPct val="79166"/>
              <a:buFont typeface="Arial"/>
              <a:buChar char="•"/>
              <a:tabLst>
                <a:tab pos="323215" algn="l"/>
                <a:tab pos="323850" algn="l"/>
              </a:tabLst>
            </a:pP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 synchronization bar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rendered as a thick horizontal or vertical</a:t>
            </a:r>
            <a:r>
              <a:rPr sz="24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line.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400" b="1" dirty="0">
                <a:solidFill>
                  <a:srgbClr val="3F3F3F"/>
                </a:solidFill>
                <a:latin typeface="Times New Roman"/>
                <a:cs typeface="Times New Roman"/>
              </a:rPr>
              <a:t>Fork-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fork </a:t>
            </a:r>
            <a:r>
              <a:rPr sz="2400" spc="-10" dirty="0">
                <a:solidFill>
                  <a:srgbClr val="3F3F3F"/>
                </a:solidFill>
                <a:latin typeface="Times New Roman"/>
                <a:cs typeface="Times New Roman"/>
              </a:rPr>
              <a:t>may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have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one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incoming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transitions and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two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more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outgoing</a:t>
            </a:r>
            <a:r>
              <a:rPr sz="24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transitions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</a:pPr>
            <a:r>
              <a:rPr sz="2850" spc="-37" baseline="11695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2400" spc="-25" dirty="0">
                <a:solidFill>
                  <a:srgbClr val="3F3F3F"/>
                </a:solidFill>
                <a:latin typeface="Times New Roman"/>
                <a:cs typeface="Times New Roman"/>
              </a:rPr>
              <a:t>each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transition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represents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an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independent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flow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24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control</a:t>
            </a:r>
            <a:endParaRPr sz="2400">
              <a:latin typeface="Times New Roman"/>
              <a:cs typeface="Times New Roman"/>
            </a:endParaRPr>
          </a:p>
          <a:p>
            <a:pPr marL="723900" marR="158115" indent="-228600">
              <a:lnSpc>
                <a:spcPct val="150000"/>
              </a:lnSpc>
              <a:spcBef>
                <a:spcPts val="1000"/>
              </a:spcBef>
            </a:pPr>
            <a:r>
              <a:rPr sz="2850" spc="-15" baseline="11695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2400" spc="-10" dirty="0">
                <a:solidFill>
                  <a:srgbClr val="3F3F3F"/>
                </a:solidFill>
                <a:latin typeface="Times New Roman"/>
                <a:cs typeface="Times New Roman"/>
              </a:rPr>
              <a:t>conceptually,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the activities of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each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of outgoing transitions are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concurrent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either  truly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concurrent (multiple nodes)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sequential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yet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interleaved (one</a:t>
            </a:r>
            <a:r>
              <a:rPr sz="240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node)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6892" y="165106"/>
            <a:ext cx="37636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Trebuchet MS"/>
                <a:cs typeface="Trebuchet MS"/>
              </a:rPr>
              <a:t>Forking and</a:t>
            </a:r>
            <a:r>
              <a:rPr sz="3200" b="1" spc="-65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Joining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214" y="260350"/>
            <a:ext cx="18421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</a:t>
            </a:r>
            <a:r>
              <a:rPr sz="3600" spc="-5" dirty="0"/>
              <a:t>o</a:t>
            </a:r>
            <a:r>
              <a:rPr sz="3600" spc="-10" dirty="0"/>
              <a:t>d</a:t>
            </a:r>
            <a:r>
              <a:rPr sz="3600" dirty="0"/>
              <a:t>e</a:t>
            </a:r>
            <a:r>
              <a:rPr sz="3600" spc="-15" dirty="0"/>
              <a:t>l</a:t>
            </a:r>
            <a:r>
              <a:rPr sz="3600" spc="10" dirty="0"/>
              <a:t>i</a:t>
            </a:r>
            <a:r>
              <a:rPr sz="3600" spc="-10" dirty="0"/>
              <a:t>n</a:t>
            </a:r>
            <a:r>
              <a:rPr sz="3600" dirty="0"/>
              <a:t>g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742685" y="6119297"/>
            <a:ext cx="47942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UML</a:t>
            </a:r>
            <a:r>
              <a:rPr spc="-50" dirty="0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>
                <a:solidFill>
                  <a:srgbClr val="000000"/>
                </a:solidFill>
              </a:rPr>
              <a:t>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4206" y="990603"/>
            <a:ext cx="9406255" cy="3290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Trebuchet MS"/>
                <a:cs typeface="Trebuchet MS"/>
              </a:rPr>
              <a:t>1) Class</a:t>
            </a:r>
            <a:r>
              <a:rPr sz="2000" b="1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rebuchet MS"/>
                <a:cs typeface="Trebuchet MS"/>
              </a:rPr>
              <a:t>model</a:t>
            </a:r>
            <a:endParaRPr sz="2000" dirty="0">
              <a:latin typeface="Trebuchet MS"/>
              <a:cs typeface="Trebuchet MS"/>
            </a:endParaRPr>
          </a:p>
          <a:p>
            <a:pPr marL="88900" marR="81280">
              <a:lnSpc>
                <a:spcPct val="139600"/>
              </a:lnSpc>
              <a:spcBef>
                <a:spcPts val="1010"/>
              </a:spcBef>
            </a:pPr>
            <a:r>
              <a:rPr sz="2400" spc="-52" baseline="12152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2000" spc="-35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class model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describes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structure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the object, the relationship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of one 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object with other objects, attributes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and operations of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2000" spc="-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object.</a:t>
            </a:r>
            <a:endParaRPr sz="2000" dirty="0">
              <a:latin typeface="Trebuchet MS"/>
              <a:cs typeface="Trebuchet MS"/>
            </a:endParaRPr>
          </a:p>
          <a:p>
            <a:pPr marL="88900" marR="81915">
              <a:lnSpc>
                <a:spcPct val="140000"/>
              </a:lnSpc>
              <a:spcBef>
                <a:spcPts val="1000"/>
              </a:spcBef>
            </a:pPr>
            <a:r>
              <a:rPr sz="2400" spc="-52" baseline="12152" dirty="0" smtClean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2000" spc="-35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goal of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the class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model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is to capture the concepts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from the real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worlds  that are useful for your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application</a:t>
            </a:r>
            <a:endParaRPr sz="2000" dirty="0">
              <a:latin typeface="Trebuchet MS"/>
              <a:cs typeface="Trebuchet MS"/>
            </a:endParaRPr>
          </a:p>
          <a:p>
            <a:pPr marL="88900" marR="81280">
              <a:lnSpc>
                <a:spcPct val="140000"/>
              </a:lnSpc>
              <a:spcBef>
                <a:spcPts val="990"/>
              </a:spcBef>
              <a:tabLst>
                <a:tab pos="840740" algn="l"/>
                <a:tab pos="1522730" algn="l"/>
                <a:tab pos="2366645" algn="l"/>
                <a:tab pos="2683510" algn="l"/>
                <a:tab pos="4201160" algn="l"/>
                <a:tab pos="4606925" algn="l"/>
                <a:tab pos="5124450" algn="l"/>
                <a:tab pos="5805805" algn="l"/>
                <a:tab pos="7062470" algn="l"/>
                <a:tab pos="7626984" algn="l"/>
                <a:tab pos="8550275" algn="l"/>
                <a:tab pos="8901430" algn="l"/>
              </a:tabLst>
            </a:pPr>
            <a:r>
              <a:rPr sz="2400" spc="-187" baseline="10416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e	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la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	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l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	r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ep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te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d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b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y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th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e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cl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	d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r>
              <a:rPr sz="2000" spc="1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.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he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cl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	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n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is 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diagrams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define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attributes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and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operations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each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object.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585" y="1113797"/>
            <a:ext cx="9084311" cy="34650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55880" indent="-284480" algn="just">
              <a:lnSpc>
                <a:spcPct val="150000"/>
              </a:lnSpc>
              <a:spcBef>
                <a:spcPts val="100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b="1" dirty="0">
                <a:solidFill>
                  <a:srgbClr val="3F3F3F"/>
                </a:solidFill>
                <a:latin typeface="Times New Roman"/>
                <a:cs typeface="Times New Roman"/>
              </a:rPr>
              <a:t>A join </a:t>
            </a:r>
            <a:r>
              <a:rPr sz="2400" spc="-10" dirty="0">
                <a:solidFill>
                  <a:srgbClr val="3F3F3F"/>
                </a:solidFill>
                <a:latin typeface="Times New Roman"/>
                <a:cs typeface="Times New Roman"/>
              </a:rPr>
              <a:t>may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have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two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more incoming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transitions and one outgoing  transition above the join, the activities associated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with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each of these  paths continues in parallel at the join, the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concurrent flows 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synchronize</a:t>
            </a:r>
            <a:endParaRPr sz="2400">
              <a:latin typeface="Times New Roman"/>
              <a:cs typeface="Times New Roman"/>
            </a:endParaRPr>
          </a:p>
          <a:p>
            <a:pPr marL="1206500" marR="57785" indent="-228600" algn="just">
              <a:lnSpc>
                <a:spcPct val="150000"/>
              </a:lnSpc>
              <a:spcBef>
                <a:spcPts val="1000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Each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waits until all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incoming flows have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reached the join, at 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which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point one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flow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of control continues on below the</a:t>
            </a:r>
            <a:r>
              <a:rPr sz="24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join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251" y="121926"/>
            <a:ext cx="53263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Trebuchet MS"/>
                <a:cs typeface="Trebuchet MS"/>
              </a:rPr>
              <a:t>Forking and</a:t>
            </a:r>
            <a:r>
              <a:rPr sz="3200" b="1" spc="-45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Joining(Cont’d)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" y="4013200"/>
            <a:ext cx="449580" cy="2844800"/>
          </a:xfrm>
          <a:custGeom>
            <a:avLst/>
            <a:gdLst/>
            <a:ahLst/>
            <a:cxnLst/>
            <a:rect l="l" t="t" r="r" b="b"/>
            <a:pathLst>
              <a:path w="449580" h="2844800">
                <a:moveTo>
                  <a:pt x="0" y="0"/>
                </a:moveTo>
                <a:lnTo>
                  <a:pt x="0" y="2844800"/>
                </a:lnTo>
                <a:lnTo>
                  <a:pt x="449580" y="2844800"/>
                </a:lnTo>
                <a:lnTo>
                  <a:pt x="0" y="0"/>
                </a:lnTo>
                <a:close/>
              </a:path>
            </a:pathLst>
          </a:custGeom>
          <a:solidFill>
            <a:srgbClr val="8FC125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6379" y="337827"/>
            <a:ext cx="99466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Trebuchet MS"/>
                <a:cs typeface="Trebuchet MS"/>
              </a:rPr>
              <a:t>Activity Diagram of Attendance Management</a:t>
            </a:r>
            <a:r>
              <a:rPr sz="3200" b="1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System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0" y="1371600"/>
            <a:ext cx="594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186" y="208279"/>
            <a:ext cx="18421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</a:t>
            </a:r>
            <a:r>
              <a:rPr sz="3600" spc="-5" dirty="0"/>
              <a:t>o</a:t>
            </a:r>
            <a:r>
              <a:rPr sz="3600" spc="-10" dirty="0"/>
              <a:t>d</a:t>
            </a:r>
            <a:r>
              <a:rPr sz="3600" dirty="0"/>
              <a:t>e</a:t>
            </a:r>
            <a:r>
              <a:rPr sz="3600" spc="-5" dirty="0"/>
              <a:t>ling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742685" y="6119297"/>
            <a:ext cx="47942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UML</a:t>
            </a:r>
            <a:r>
              <a:rPr spc="-50" dirty="0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>
                <a:solidFill>
                  <a:srgbClr val="000000"/>
                </a:solidFill>
              </a:rPr>
              <a:t>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583" y="1234444"/>
            <a:ext cx="4147820" cy="1279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Trebuchet MS"/>
                <a:cs typeface="Trebuchet MS"/>
              </a:rPr>
              <a:t>2)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State</a:t>
            </a:r>
            <a:r>
              <a:rPr sz="1800" b="1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  <a:p>
            <a:pPr marL="114300" marR="43180">
              <a:lnSpc>
                <a:spcPct val="140000"/>
              </a:lnSpc>
              <a:spcBef>
                <a:spcPts val="1000"/>
              </a:spcBef>
              <a:tabLst>
                <a:tab pos="909319" algn="l"/>
                <a:tab pos="1668145" algn="l"/>
                <a:tab pos="2553335" algn="l"/>
                <a:tab pos="2911475" algn="l"/>
              </a:tabLst>
            </a:pPr>
            <a:r>
              <a:rPr sz="2400" spc="-172" baseline="12152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e	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e	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od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l	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d 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operations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20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object.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4456" y="1757685"/>
            <a:ext cx="480568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4690" algn="l"/>
                <a:tab pos="1254125" algn="l"/>
                <a:tab pos="1959610" algn="l"/>
                <a:tab pos="2555240" algn="l"/>
                <a:tab pos="4001770" algn="l"/>
                <a:tab pos="4414520" algn="l"/>
              </a:tabLst>
            </a:pP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w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h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th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e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e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an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d	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eq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u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en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g	of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th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381" y="2736854"/>
            <a:ext cx="9056371" cy="18748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400" spc="-52" baseline="10416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2000" spc="-35" dirty="0">
                <a:solidFill>
                  <a:srgbClr val="3F3F3F"/>
                </a:solidFill>
                <a:latin typeface="Trebuchet MS"/>
                <a:cs typeface="Trebuchet MS"/>
              </a:rPr>
              <a:t>On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occurrence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the events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object change their</a:t>
            </a:r>
            <a:r>
              <a:rPr sz="2000" spc="6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state.</a:t>
            </a:r>
            <a:endParaRPr sz="20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1960"/>
              </a:spcBef>
            </a:pPr>
            <a:r>
              <a:rPr sz="2400" spc="-44" baseline="12152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2000" spc="-30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state Model captures the control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aspect of the</a:t>
            </a:r>
            <a:r>
              <a:rPr sz="2000" spc="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system.</a:t>
            </a:r>
            <a:endParaRPr sz="2000">
              <a:latin typeface="Trebuchet MS"/>
              <a:cs typeface="Trebuchet MS"/>
            </a:endParaRPr>
          </a:p>
          <a:p>
            <a:pPr marL="63500" marR="43180">
              <a:lnSpc>
                <a:spcPct val="140000"/>
              </a:lnSpc>
              <a:spcBef>
                <a:spcPts val="1000"/>
              </a:spcBef>
              <a:tabLst>
                <a:tab pos="835660" algn="l"/>
                <a:tab pos="1571625" algn="l"/>
                <a:tab pos="2433955" algn="l"/>
                <a:tab pos="2769235" algn="l"/>
                <a:tab pos="4305300" algn="l"/>
                <a:tab pos="4730115" algn="l"/>
                <a:tab pos="5483860" algn="l"/>
                <a:tab pos="6656705" algn="l"/>
                <a:tab pos="7349490" algn="l"/>
                <a:tab pos="8084184" algn="l"/>
              </a:tabLst>
            </a:pPr>
            <a:r>
              <a:rPr sz="2400" spc="-172" baseline="12152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e	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e	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l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	r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pr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es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nt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d	by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St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e	d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.	</a:t>
            </a:r>
            <a:r>
              <a:rPr sz="2000" spc="-1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ac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h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st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e	d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m 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represents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state and the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event</a:t>
            </a:r>
            <a:r>
              <a:rPr sz="2000" spc="-4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sequences.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163829"/>
            <a:ext cx="18415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Modeling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742685" y="6119297"/>
            <a:ext cx="47942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UML</a:t>
            </a:r>
            <a:r>
              <a:rPr spc="-50" dirty="0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>
                <a:solidFill>
                  <a:srgbClr val="000000"/>
                </a:solidFill>
              </a:rPr>
              <a:t>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153" y="1000763"/>
            <a:ext cx="10191115" cy="5232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Trebuchet MS"/>
                <a:cs typeface="Trebuchet MS"/>
              </a:rPr>
              <a:t>3)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Interaction</a:t>
            </a:r>
            <a:r>
              <a:rPr sz="1800" b="1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Model</a:t>
            </a:r>
            <a:endParaRPr sz="1800" dirty="0">
              <a:latin typeface="Trebuchet MS"/>
              <a:cs typeface="Trebuchet MS"/>
            </a:endParaRPr>
          </a:p>
          <a:p>
            <a:pPr marL="114300" marR="106680">
              <a:lnSpc>
                <a:spcPct val="150000"/>
              </a:lnSpc>
              <a:spcBef>
                <a:spcPts val="1000"/>
              </a:spcBef>
              <a:tabLst>
                <a:tab pos="1546860" algn="l"/>
                <a:tab pos="2315210" algn="l"/>
                <a:tab pos="3408679" algn="l"/>
                <a:tab pos="3962400" algn="l"/>
                <a:tab pos="4469765" algn="l"/>
                <a:tab pos="5267325" algn="l"/>
                <a:tab pos="6659880" algn="l"/>
                <a:tab pos="7245350" algn="l"/>
                <a:tab pos="7931784" algn="l"/>
                <a:tab pos="8257540" algn="l"/>
                <a:tab pos="8944610" algn="l"/>
                <a:tab pos="9293225" algn="l"/>
              </a:tabLst>
            </a:pPr>
            <a:r>
              <a:rPr sz="2175" spc="-172" baseline="1149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nter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on	mo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de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l	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de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b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s	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ow	o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e	o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b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j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t	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l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l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b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te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s	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w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h	o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r	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n	o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de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r	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	a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v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e 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behaviour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system</a:t>
            </a:r>
            <a:endParaRPr sz="1800" dirty="0">
              <a:latin typeface="Trebuchet MS"/>
              <a:cs typeface="Trebuchet MS"/>
            </a:endParaRPr>
          </a:p>
          <a:p>
            <a:pPr marL="114300" marR="107314">
              <a:lnSpc>
                <a:spcPct val="150000"/>
              </a:lnSpc>
              <a:spcBef>
                <a:spcPts val="1000"/>
              </a:spcBef>
            </a:pPr>
            <a:r>
              <a:rPr sz="2175" spc="-44" baseline="1149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1800" spc="-30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overall behaviour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 system can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be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represented with the help 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state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and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interaction 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model.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</a:pPr>
            <a:r>
              <a:rPr sz="2175" spc="-44" baseline="1149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1800" spc="-30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interaction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model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includes use case diagrams, sequence diagrams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and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Activity</a:t>
            </a:r>
            <a:r>
              <a:rPr sz="1800" spc="8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diagrams.</a:t>
            </a:r>
            <a:endParaRPr sz="1800" dirty="0">
              <a:latin typeface="Trebuchet MS"/>
              <a:cs typeface="Trebuchet MS"/>
            </a:endParaRPr>
          </a:p>
          <a:p>
            <a:pPr marL="114300" marR="104775">
              <a:lnSpc>
                <a:spcPct val="150000"/>
              </a:lnSpc>
              <a:spcBef>
                <a:spcPts val="990"/>
              </a:spcBef>
              <a:tabLst>
                <a:tab pos="793750" algn="l"/>
                <a:tab pos="1264285" algn="l"/>
                <a:tab pos="1842770" algn="l"/>
                <a:tab pos="2889885" algn="l"/>
                <a:tab pos="3529329" algn="l"/>
                <a:tab pos="4076065" algn="l"/>
                <a:tab pos="4415790" algn="l"/>
                <a:tab pos="7078980" algn="l"/>
                <a:tab pos="7656195" algn="l"/>
                <a:tab pos="8122920" algn="l"/>
                <a:tab pos="8953500" algn="l"/>
                <a:tab pos="9294495" algn="l"/>
              </a:tabLst>
            </a:pPr>
            <a:r>
              <a:rPr sz="2175" spc="-172" baseline="1149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1800" spc="-114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e	use	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ase	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gr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ams	s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ow	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ow	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	</a:t>
            </a:r>
            <a:r>
              <a:rPr sz="1800" spc="1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ut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de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r </a:t>
            </a:r>
            <a:r>
              <a:rPr sz="1800" spc="-9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800" spc="1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r </a:t>
            </a:r>
            <a:r>
              <a:rPr sz="1800" spc="-9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ct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s	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w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h	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e	s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y</a:t>
            </a:r>
            <a:r>
              <a:rPr sz="1800" spc="1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m	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	a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v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e 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functionality.</a:t>
            </a:r>
            <a:endParaRPr sz="1800" dirty="0">
              <a:latin typeface="Trebuchet MS"/>
              <a:cs typeface="Trebuchet MS"/>
            </a:endParaRPr>
          </a:p>
          <a:p>
            <a:pPr marL="114300" marR="103505">
              <a:lnSpc>
                <a:spcPct val="150000"/>
              </a:lnSpc>
              <a:spcBef>
                <a:spcPts val="1000"/>
              </a:spcBef>
            </a:pPr>
            <a:r>
              <a:rPr sz="2175" spc="-44" baseline="1149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1800" spc="-30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sequence Diagram represents the objects that interact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and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time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sequence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their </a:t>
            </a:r>
            <a:r>
              <a:rPr sz="1800" spc="5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interaction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 dirty="0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</a:pPr>
            <a:r>
              <a:rPr sz="2175" spc="-44" baseline="1149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1800" spc="-30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activity Diagram represents flow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control among</a:t>
            </a:r>
            <a:r>
              <a:rPr sz="1800" spc="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objects.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1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3279" y="0"/>
                </a:moveTo>
                <a:lnTo>
                  <a:pt x="0" y="0"/>
                </a:lnTo>
                <a:lnTo>
                  <a:pt x="0" y="5666740"/>
                </a:lnTo>
                <a:lnTo>
                  <a:pt x="843279" y="0"/>
                </a:lnTo>
                <a:close/>
              </a:path>
            </a:pathLst>
          </a:custGeom>
          <a:solidFill>
            <a:srgbClr val="8FC125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5029" y="2529533"/>
            <a:ext cx="4509771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0" marR="5080" indent="-1174750">
              <a:lnSpc>
                <a:spcPct val="15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INTERACTION  </a:t>
            </a:r>
            <a:r>
              <a:rPr b="1" spc="-10" dirty="0">
                <a:latin typeface="Trebuchet MS"/>
                <a:cs typeface="Trebuchet MS"/>
              </a:rPr>
              <a:t>MO</a:t>
            </a:r>
            <a:r>
              <a:rPr b="1" spc="-5" dirty="0">
                <a:latin typeface="Trebuchet MS"/>
                <a:cs typeface="Trebuchet MS"/>
              </a:rPr>
              <a:t>DE</a:t>
            </a:r>
            <a:r>
              <a:rPr b="1" dirty="0">
                <a:latin typeface="Trebuchet MS"/>
                <a:cs typeface="Trebuchet MS"/>
              </a:rPr>
              <a:t>L</a:t>
            </a:r>
            <a:r>
              <a:rPr b="1" spc="-5" dirty="0">
                <a:latin typeface="Trebuchet MS"/>
                <a:cs typeface="Trebuchet MS"/>
              </a:rPr>
              <a:t>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742685" y="6026964"/>
            <a:ext cx="47942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UML</a:t>
            </a:r>
            <a:r>
              <a:rPr spc="-50" dirty="0"/>
              <a:t> 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19748" y="3"/>
            <a:ext cx="4774565" cy="6867525"/>
            <a:chOff x="7419747" y="0"/>
            <a:chExt cx="4774565" cy="6867525"/>
          </a:xfrm>
        </p:grpSpPr>
        <p:sp>
          <p:nvSpPr>
            <p:cNvPr id="3" name="object 3"/>
            <p:cNvSpPr/>
            <p:nvPr/>
          </p:nvSpPr>
          <p:spPr>
            <a:xfrm>
              <a:off x="9371330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3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4420" y="3681730"/>
              <a:ext cx="4765040" cy="3176270"/>
            </a:xfrm>
            <a:custGeom>
              <a:avLst/>
              <a:gdLst/>
              <a:ahLst/>
              <a:cxnLst/>
              <a:rect l="l" t="t" r="r" b="b"/>
              <a:pathLst>
                <a:path w="4765040" h="3176270">
                  <a:moveTo>
                    <a:pt x="4765039" y="0"/>
                  </a:moveTo>
                  <a:lnTo>
                    <a:pt x="0" y="3176270"/>
                  </a:lnTo>
                </a:path>
              </a:pathLst>
            </a:custGeom>
            <a:ln w="934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7360" y="0"/>
                  </a:moveTo>
                  <a:lnTo>
                    <a:pt x="2042430" y="0"/>
                  </a:lnTo>
                  <a:lnTo>
                    <a:pt x="0" y="6858000"/>
                  </a:lnTo>
                  <a:lnTo>
                    <a:pt x="3007360" y="6858000"/>
                  </a:lnTo>
                  <a:lnTo>
                    <a:pt x="3007360" y="0"/>
                  </a:lnTo>
                  <a:close/>
                </a:path>
              </a:pathLst>
            </a:custGeom>
            <a:solidFill>
              <a:srgbClr val="8FC125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3813" y="0"/>
              <a:ext cx="2588260" cy="6858000"/>
            </a:xfrm>
            <a:custGeom>
              <a:avLst/>
              <a:gdLst/>
              <a:ahLst/>
              <a:cxnLst/>
              <a:rect l="l" t="t" r="r" b="b"/>
              <a:pathLst>
                <a:path w="2588259" h="6858000">
                  <a:moveTo>
                    <a:pt x="2588186" y="0"/>
                  </a:moveTo>
                  <a:lnTo>
                    <a:pt x="0" y="0"/>
                  </a:lnTo>
                  <a:lnTo>
                    <a:pt x="1208966" y="6858000"/>
                  </a:lnTo>
                  <a:lnTo>
                    <a:pt x="2588186" y="6858000"/>
                  </a:lnTo>
                  <a:lnTo>
                    <a:pt x="2588186" y="0"/>
                  </a:lnTo>
                  <a:close/>
                </a:path>
              </a:pathLst>
            </a:custGeom>
            <a:solidFill>
              <a:srgbClr val="8FC1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3180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820" y="0"/>
                  </a:moveTo>
                  <a:lnTo>
                    <a:pt x="0" y="3810000"/>
                  </a:lnTo>
                  <a:lnTo>
                    <a:pt x="3258820" y="3810000"/>
                  </a:lnTo>
                  <a:lnTo>
                    <a:pt x="3258820" y="0"/>
                  </a:lnTo>
                  <a:close/>
                </a:path>
              </a:pathLst>
            </a:custGeom>
            <a:solidFill>
              <a:srgbClr val="539F20">
                <a:alpha val="7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243" y="0"/>
              <a:ext cx="2852420" cy="6858000"/>
            </a:xfrm>
            <a:custGeom>
              <a:avLst/>
              <a:gdLst/>
              <a:ahLst/>
              <a:cxnLst/>
              <a:rect l="l" t="t" r="r" b="b"/>
              <a:pathLst>
                <a:path w="2852420" h="6858000">
                  <a:moveTo>
                    <a:pt x="2852217" y="0"/>
                  </a:moveTo>
                  <a:lnTo>
                    <a:pt x="0" y="0"/>
                  </a:lnTo>
                  <a:lnTo>
                    <a:pt x="2468677" y="6858000"/>
                  </a:lnTo>
                  <a:lnTo>
                    <a:pt x="2852217" y="6858000"/>
                  </a:lnTo>
                  <a:lnTo>
                    <a:pt x="2852217" y="0"/>
                  </a:lnTo>
                  <a:close/>
                </a:path>
              </a:pathLst>
            </a:custGeom>
            <a:solidFill>
              <a:srgbClr val="3E7718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7870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320" y="0"/>
                  </a:moveTo>
                  <a:lnTo>
                    <a:pt x="1018678" y="0"/>
                  </a:lnTo>
                  <a:lnTo>
                    <a:pt x="0" y="6858000"/>
                  </a:lnTo>
                  <a:lnTo>
                    <a:pt x="1290320" y="6858000"/>
                  </a:lnTo>
                  <a:lnTo>
                    <a:pt x="1290320" y="0"/>
                  </a:lnTo>
                  <a:close/>
                </a:path>
              </a:pathLst>
            </a:custGeom>
            <a:solidFill>
              <a:srgbClr val="BFE373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1010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>
                  <a:moveTo>
                    <a:pt x="1248449" y="0"/>
                  </a:moveTo>
                  <a:lnTo>
                    <a:pt x="0" y="0"/>
                  </a:lnTo>
                  <a:lnTo>
                    <a:pt x="1107479" y="6858000"/>
                  </a:lnTo>
                  <a:lnTo>
                    <a:pt x="1248449" y="6858000"/>
                  </a:lnTo>
                  <a:lnTo>
                    <a:pt x="1248449" y="0"/>
                  </a:lnTo>
                  <a:close/>
                </a:path>
              </a:pathLst>
            </a:custGeom>
            <a:solidFill>
              <a:srgbClr val="8FC125">
                <a:alpha val="6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0820" y="3589019"/>
              <a:ext cx="1818639" cy="3268979"/>
            </a:xfrm>
            <a:custGeom>
              <a:avLst/>
              <a:gdLst/>
              <a:ahLst/>
              <a:cxnLst/>
              <a:rect l="l" t="t" r="r" b="b"/>
              <a:pathLst>
                <a:path w="1818640" h="3268979">
                  <a:moveTo>
                    <a:pt x="1818639" y="0"/>
                  </a:moveTo>
                  <a:lnTo>
                    <a:pt x="0" y="3268979"/>
                  </a:lnTo>
                  <a:lnTo>
                    <a:pt x="1818639" y="3268979"/>
                  </a:lnTo>
                  <a:lnTo>
                    <a:pt x="1818639" y="0"/>
                  </a:lnTo>
                  <a:close/>
                </a:path>
              </a:pathLst>
            </a:custGeom>
            <a:solidFill>
              <a:srgbClr val="8FC1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-1271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3279" y="0"/>
                </a:moveTo>
                <a:lnTo>
                  <a:pt x="0" y="0"/>
                </a:lnTo>
                <a:lnTo>
                  <a:pt x="0" y="5666740"/>
                </a:lnTo>
                <a:lnTo>
                  <a:pt x="843279" y="0"/>
                </a:lnTo>
                <a:close/>
              </a:path>
            </a:pathLst>
          </a:custGeom>
          <a:solidFill>
            <a:srgbClr val="8FC125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16994" y="186170"/>
            <a:ext cx="399478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Int</a:t>
            </a:r>
            <a:r>
              <a:rPr b="1" spc="-10" dirty="0">
                <a:latin typeface="Trebuchet MS"/>
                <a:cs typeface="Trebuchet MS"/>
              </a:rPr>
              <a:t>r</a:t>
            </a:r>
            <a:r>
              <a:rPr b="1" dirty="0">
                <a:latin typeface="Trebuchet MS"/>
                <a:cs typeface="Trebuchet MS"/>
              </a:rPr>
              <a:t>o</a:t>
            </a:r>
            <a:r>
              <a:rPr b="1" spc="-5" dirty="0">
                <a:latin typeface="Trebuchet MS"/>
                <a:cs typeface="Trebuchet MS"/>
              </a:rPr>
              <a:t>du</a:t>
            </a:r>
            <a:r>
              <a:rPr b="1" dirty="0">
                <a:latin typeface="Trebuchet MS"/>
                <a:cs typeface="Trebuchet MS"/>
              </a:rPr>
              <a:t>c</a:t>
            </a:r>
            <a:r>
              <a:rPr b="1" spc="-15" dirty="0">
                <a:latin typeface="Trebuchet MS"/>
                <a:cs typeface="Trebuchet MS"/>
              </a:rPr>
              <a:t>t</a:t>
            </a:r>
            <a:r>
              <a:rPr b="1" spc="-5" dirty="0">
                <a:latin typeface="Trebuchet MS"/>
                <a:cs typeface="Trebuchet MS"/>
              </a:rPr>
              <a:t>i</a:t>
            </a:r>
            <a:r>
              <a:rPr b="1" dirty="0">
                <a:latin typeface="Trebuchet MS"/>
                <a:cs typeface="Trebuchet MS"/>
              </a:rPr>
              <a:t>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52781" y="1431294"/>
            <a:ext cx="9432291" cy="4167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UnDotum"/>
                <a:cs typeface="UnDotum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The interaction </a:t>
            </a:r>
            <a:r>
              <a:rPr sz="2400" spc="-5" dirty="0">
                <a:latin typeface="Times New Roman"/>
                <a:cs typeface="Times New Roman"/>
              </a:rPr>
              <a:t>model </a:t>
            </a:r>
            <a:r>
              <a:rPr sz="2400" dirty="0">
                <a:latin typeface="Times New Roman"/>
                <a:cs typeface="Times New Roman"/>
              </a:rPr>
              <a:t>is the third leg of the </a:t>
            </a:r>
            <a:r>
              <a:rPr sz="2400" spc="-5" dirty="0">
                <a:latin typeface="Times New Roman"/>
                <a:cs typeface="Times New Roman"/>
              </a:rPr>
              <a:t>modeling </a:t>
            </a:r>
            <a:r>
              <a:rPr sz="2400" dirty="0">
                <a:latin typeface="Times New Roman"/>
                <a:cs typeface="Times New Roman"/>
              </a:rPr>
              <a:t>tripod and describes  interactions </a:t>
            </a:r>
            <a:r>
              <a:rPr sz="2400" spc="-5" dirty="0">
                <a:latin typeface="Times New Roman"/>
                <a:cs typeface="Times New Roman"/>
              </a:rPr>
              <a:t>within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UnDotum"/>
                <a:cs typeface="UnDotum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class model describes </a:t>
            </a:r>
            <a:r>
              <a:rPr sz="2400" dirty="0">
                <a:latin typeface="Times New Roman"/>
                <a:cs typeface="Times New Roman"/>
              </a:rPr>
              <a:t>the objects in a system and their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relationships.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UnDotum"/>
                <a:cs typeface="UnDotum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The interaction </a:t>
            </a:r>
            <a:r>
              <a:rPr sz="2400" spc="-5" dirty="0">
                <a:latin typeface="Times New Roman"/>
                <a:cs typeface="Times New Roman"/>
              </a:rPr>
              <a:t>model </a:t>
            </a:r>
            <a:r>
              <a:rPr sz="2400" dirty="0">
                <a:latin typeface="Times New Roman"/>
                <a:cs typeface="Times New Roman"/>
              </a:rPr>
              <a:t>describes how the objects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interact.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UnDotum"/>
                <a:cs typeface="UnDotum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In this chapter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will </a:t>
            </a:r>
            <a:r>
              <a:rPr sz="2400" spc="-5" dirty="0">
                <a:latin typeface="Times New Roman"/>
                <a:cs typeface="Times New Roman"/>
              </a:rPr>
              <a:t>discuss following diagrams: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tabLst>
                <a:tab pos="2864485" algn="l"/>
              </a:tabLst>
            </a:pPr>
            <a:r>
              <a:rPr sz="2400" spc="-5" dirty="0">
                <a:latin typeface="Times New Roman"/>
                <a:cs typeface="Times New Roman"/>
              </a:rPr>
              <a:t>1)Use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diagram	2) </a:t>
            </a:r>
            <a:r>
              <a:rPr sz="2400" spc="-5" dirty="0">
                <a:latin typeface="Times New Roman"/>
                <a:cs typeface="Times New Roman"/>
              </a:rPr>
              <a:t>Sequence </a:t>
            </a:r>
            <a:r>
              <a:rPr sz="2400" dirty="0">
                <a:latin typeface="Times New Roman"/>
                <a:cs typeface="Times New Roman"/>
              </a:rPr>
              <a:t>diagram 3)Activity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diagram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4" y="179070"/>
            <a:ext cx="350647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rebuchet MS"/>
                <a:cs typeface="Trebuchet MS"/>
              </a:rPr>
              <a:t>Use Case</a:t>
            </a:r>
            <a:r>
              <a:rPr sz="3600" b="1" spc="-105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Models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7555" y="947420"/>
            <a:ext cx="8507095" cy="4621778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0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cases describe how a system interacts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with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outside</a:t>
            </a:r>
            <a:r>
              <a:rPr sz="24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actors.</a:t>
            </a:r>
            <a:endParaRPr sz="2400">
              <a:latin typeface="Times New Roman"/>
              <a:cs typeface="Times New Roman"/>
            </a:endParaRPr>
          </a:p>
          <a:p>
            <a:pPr marL="393700" marR="41275" indent="-342900">
              <a:lnSpc>
                <a:spcPct val="100000"/>
              </a:lnSpc>
              <a:spcBef>
                <a:spcPts val="1000"/>
              </a:spcBef>
              <a:tabLst>
                <a:tab pos="6765290" algn="l"/>
              </a:tabLst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850" spc="-150" baseline="11695" dirty="0">
                <a:solidFill>
                  <a:srgbClr val="8FC125"/>
                </a:solidFill>
                <a:latin typeface="UnDotum"/>
                <a:cs typeface="UnDotum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Each</a:t>
            </a:r>
            <a:r>
              <a:rPr sz="2400" spc="3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use</a:t>
            </a:r>
            <a:r>
              <a:rPr sz="2400" spc="3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case</a:t>
            </a:r>
            <a:r>
              <a:rPr sz="2400" spc="3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represents</a:t>
            </a:r>
            <a:r>
              <a:rPr sz="2400" spc="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2400" spc="3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piece</a:t>
            </a:r>
            <a:r>
              <a:rPr sz="2400" spc="3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2400" spc="3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functionality	that a system  provides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its</a:t>
            </a:r>
            <a:r>
              <a:rPr sz="24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users.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635">
              <a:lnSpc>
                <a:spcPct val="100000"/>
              </a:lnSpc>
              <a:spcBef>
                <a:spcPts val="1880"/>
              </a:spcBef>
            </a:pPr>
            <a:r>
              <a:rPr sz="2400" b="1" u="heavy" spc="-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Actors</a:t>
            </a:r>
            <a:r>
              <a:rPr sz="240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00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An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actor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 direct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external user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of a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393700" marR="43815" indent="-342900">
              <a:lnSpc>
                <a:spcPct val="100000"/>
              </a:lnSpc>
              <a:spcBef>
                <a:spcPts val="1000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An object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set of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objects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that communicates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directly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with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the  system but that is not part of the</a:t>
            </a:r>
            <a:r>
              <a:rPr sz="24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393700" marR="43180" indent="-342900">
              <a:lnSpc>
                <a:spcPct val="100000"/>
              </a:lnSpc>
              <a:spcBef>
                <a:spcPts val="1000"/>
              </a:spcBef>
              <a:tabLst>
                <a:tab pos="1139190" algn="l"/>
                <a:tab pos="1885950" algn="l"/>
                <a:tab pos="3261360" algn="l"/>
                <a:tab pos="4041775" algn="l"/>
                <a:tab pos="5043805" algn="l"/>
                <a:tab pos="5638800" algn="l"/>
                <a:tab pos="6638925" algn="l"/>
                <a:tab pos="7012940" algn="l"/>
                <a:tab pos="7285355" algn="l"/>
              </a:tabLst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850" spc="-337" baseline="11695" dirty="0">
                <a:solidFill>
                  <a:srgbClr val="8FC125"/>
                </a:solidFill>
                <a:latin typeface="UnDotum"/>
                <a:cs typeface="UnDotum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ch	actor	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epre</a:t>
            </a:r>
            <a:r>
              <a:rPr sz="2400" spc="-10" dirty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ents	those	ob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j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cts	that	beh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e	in	a	particu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r 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way toward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24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0669" y="975359"/>
            <a:ext cx="134493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</a:tabLst>
            </a:pP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the	object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2956" y="792479"/>
            <a:ext cx="725614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7780" indent="-342900">
              <a:lnSpc>
                <a:spcPct val="150000"/>
              </a:lnSpc>
              <a:spcBef>
                <a:spcPts val="100"/>
              </a:spcBef>
              <a:tabLst>
                <a:tab pos="941705" algn="l"/>
                <a:tab pos="1752600" algn="l"/>
                <a:tab pos="2156460" algn="l"/>
                <a:tab pos="3293745" algn="l"/>
                <a:tab pos="4730750" algn="l"/>
                <a:tab pos="5167630" algn="l"/>
                <a:tab pos="5741035" algn="l"/>
                <a:tab pos="6789420" algn="l"/>
              </a:tabLst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850" spc="-337" baseline="11695" dirty="0">
                <a:solidFill>
                  <a:srgbClr val="8FC125"/>
                </a:solidFill>
                <a:latin typeface="UnDotum"/>
                <a:cs typeface="UnDotum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n	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ctor	is	di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ly	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onnected	to	t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e	s</a:t>
            </a:r>
            <a:r>
              <a:rPr sz="2400" spc="15" dirty="0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stem	and  indirectly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connected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to the system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not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called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an</a:t>
            </a:r>
            <a:r>
              <a:rPr sz="24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actor.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254" y="2199640"/>
            <a:ext cx="797687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use case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diagram actor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represented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by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following</a:t>
            </a:r>
            <a:r>
              <a:rPr sz="24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symbol.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5325" y="153670"/>
            <a:ext cx="59048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rebuchet MS"/>
                <a:cs typeface="Trebuchet MS"/>
              </a:rPr>
              <a:t>Use Case Models</a:t>
            </a:r>
            <a:r>
              <a:rPr sz="3600" b="1" spc="-90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Continue…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74259" y="3174779"/>
            <a:ext cx="1783080" cy="1610995"/>
            <a:chOff x="4874259" y="3174773"/>
            <a:chExt cx="1783080" cy="1610995"/>
          </a:xfrm>
        </p:grpSpPr>
        <p:sp>
          <p:nvSpPr>
            <p:cNvPr id="7" name="object 7"/>
            <p:cNvSpPr/>
            <p:nvPr/>
          </p:nvSpPr>
          <p:spPr>
            <a:xfrm>
              <a:off x="5318759" y="3188969"/>
              <a:ext cx="894080" cy="1186180"/>
            </a:xfrm>
            <a:custGeom>
              <a:avLst/>
              <a:gdLst/>
              <a:ahLst/>
              <a:cxnLst/>
              <a:rect l="l" t="t" r="r" b="b"/>
              <a:pathLst>
                <a:path w="894079" h="1186179">
                  <a:moveTo>
                    <a:pt x="445769" y="0"/>
                  </a:moveTo>
                  <a:lnTo>
                    <a:pt x="513432" y="2095"/>
                  </a:lnTo>
                  <a:lnTo>
                    <a:pt x="577475" y="8198"/>
                  </a:lnTo>
                  <a:lnTo>
                    <a:pt x="637306" y="18033"/>
                  </a:lnTo>
                  <a:lnTo>
                    <a:pt x="692327" y="31327"/>
                  </a:lnTo>
                  <a:lnTo>
                    <a:pt x="741944" y="47803"/>
                  </a:lnTo>
                  <a:lnTo>
                    <a:pt x="785561" y="67188"/>
                  </a:lnTo>
                  <a:lnTo>
                    <a:pt x="822583" y="89207"/>
                  </a:lnTo>
                  <a:lnTo>
                    <a:pt x="852414" y="113584"/>
                  </a:lnTo>
                  <a:lnTo>
                    <a:pt x="888123" y="168315"/>
                  </a:lnTo>
                  <a:lnTo>
                    <a:pt x="892810" y="198119"/>
                  </a:lnTo>
                  <a:lnTo>
                    <a:pt x="888123" y="228210"/>
                  </a:lnTo>
                  <a:lnTo>
                    <a:pt x="852414" y="283205"/>
                  </a:lnTo>
                  <a:lnTo>
                    <a:pt x="822583" y="307593"/>
                  </a:lnTo>
                  <a:lnTo>
                    <a:pt x="785561" y="329566"/>
                  </a:lnTo>
                  <a:lnTo>
                    <a:pt x="741944" y="348865"/>
                  </a:lnTo>
                  <a:lnTo>
                    <a:pt x="692327" y="365233"/>
                  </a:lnTo>
                  <a:lnTo>
                    <a:pt x="637306" y="378412"/>
                  </a:lnTo>
                  <a:lnTo>
                    <a:pt x="577475" y="388144"/>
                  </a:lnTo>
                  <a:lnTo>
                    <a:pt x="513432" y="394173"/>
                  </a:lnTo>
                  <a:lnTo>
                    <a:pt x="445769" y="396239"/>
                  </a:lnTo>
                  <a:lnTo>
                    <a:pt x="378423" y="394173"/>
                  </a:lnTo>
                  <a:lnTo>
                    <a:pt x="314638" y="388144"/>
                  </a:lnTo>
                  <a:lnTo>
                    <a:pt x="255015" y="378412"/>
                  </a:lnTo>
                  <a:lnTo>
                    <a:pt x="200155" y="365233"/>
                  </a:lnTo>
                  <a:lnTo>
                    <a:pt x="150659" y="348865"/>
                  </a:lnTo>
                  <a:lnTo>
                    <a:pt x="107129" y="329566"/>
                  </a:lnTo>
                  <a:lnTo>
                    <a:pt x="70165" y="307593"/>
                  </a:lnTo>
                  <a:lnTo>
                    <a:pt x="40369" y="283205"/>
                  </a:lnTo>
                  <a:lnTo>
                    <a:pt x="4685" y="228210"/>
                  </a:lnTo>
                  <a:lnTo>
                    <a:pt x="0" y="198119"/>
                  </a:lnTo>
                  <a:lnTo>
                    <a:pt x="4685" y="168315"/>
                  </a:lnTo>
                  <a:lnTo>
                    <a:pt x="40369" y="113584"/>
                  </a:lnTo>
                  <a:lnTo>
                    <a:pt x="70165" y="89207"/>
                  </a:lnTo>
                  <a:lnTo>
                    <a:pt x="107129" y="67188"/>
                  </a:lnTo>
                  <a:lnTo>
                    <a:pt x="150659" y="47803"/>
                  </a:lnTo>
                  <a:lnTo>
                    <a:pt x="200155" y="31327"/>
                  </a:lnTo>
                  <a:lnTo>
                    <a:pt x="255015" y="18033"/>
                  </a:lnTo>
                  <a:lnTo>
                    <a:pt x="314638" y="8198"/>
                  </a:lnTo>
                  <a:lnTo>
                    <a:pt x="378423" y="2095"/>
                  </a:lnTo>
                  <a:lnTo>
                    <a:pt x="445769" y="0"/>
                  </a:lnTo>
                  <a:close/>
                </a:path>
                <a:path w="894079" h="1186179">
                  <a:moveTo>
                    <a:pt x="0" y="0"/>
                  </a:moveTo>
                  <a:lnTo>
                    <a:pt x="0" y="0"/>
                  </a:lnTo>
                </a:path>
                <a:path w="894079" h="1186179">
                  <a:moveTo>
                    <a:pt x="894079" y="396239"/>
                  </a:moveTo>
                  <a:lnTo>
                    <a:pt x="894079" y="396239"/>
                  </a:lnTo>
                </a:path>
                <a:path w="894079" h="1186179">
                  <a:moveTo>
                    <a:pt x="447039" y="396239"/>
                  </a:moveTo>
                  <a:lnTo>
                    <a:pt x="447039" y="1186179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18759" y="4375150"/>
              <a:ext cx="894080" cy="396240"/>
            </a:xfrm>
            <a:custGeom>
              <a:avLst/>
              <a:gdLst/>
              <a:ahLst/>
              <a:cxnLst/>
              <a:rect l="l" t="t" r="r" b="b"/>
              <a:pathLst>
                <a:path w="894079" h="396239">
                  <a:moveTo>
                    <a:pt x="0" y="396239"/>
                  </a:moveTo>
                  <a:lnTo>
                    <a:pt x="447039" y="0"/>
                  </a:lnTo>
                  <a:lnTo>
                    <a:pt x="894079" y="396239"/>
                  </a:lnTo>
                </a:path>
                <a:path w="894079" h="396239">
                  <a:moveTo>
                    <a:pt x="0" y="0"/>
                  </a:moveTo>
                  <a:lnTo>
                    <a:pt x="0" y="0"/>
                  </a:lnTo>
                </a:path>
                <a:path w="894079" h="396239">
                  <a:moveTo>
                    <a:pt x="894079" y="396239"/>
                  </a:moveTo>
                  <a:lnTo>
                    <a:pt x="894079" y="396239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74259" y="3782059"/>
              <a:ext cx="1783080" cy="0"/>
            </a:xfrm>
            <a:custGeom>
              <a:avLst/>
              <a:gdLst/>
              <a:ahLst/>
              <a:cxnLst/>
              <a:rect l="l" t="t" r="r" b="b"/>
              <a:pathLst>
                <a:path w="1783079">
                  <a:moveTo>
                    <a:pt x="0" y="0"/>
                  </a:moveTo>
                  <a:lnTo>
                    <a:pt x="1783080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54275" y="4923790"/>
            <a:ext cx="15830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Actor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2858</TotalTime>
  <Words>1076</Words>
  <Application>Microsoft Office PowerPoint</Application>
  <PresentationFormat>Widescreen</PresentationFormat>
  <Paragraphs>176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Times New Roman</vt:lpstr>
      <vt:lpstr>Trebuchet MS</vt:lpstr>
      <vt:lpstr>UnDotum</vt:lpstr>
      <vt:lpstr>Verdana</vt:lpstr>
      <vt:lpstr>Office Theme</vt:lpstr>
      <vt:lpstr>Object Oriented Analysis and Design  </vt:lpstr>
      <vt:lpstr>Modeling</vt:lpstr>
      <vt:lpstr>Modeling</vt:lpstr>
      <vt:lpstr>Modeling</vt:lpstr>
      <vt:lpstr>Modeling</vt:lpstr>
      <vt:lpstr>INTERACTION  MODELING</vt:lpstr>
      <vt:lpstr>Introduction</vt:lpstr>
      <vt:lpstr>Use Case Models</vt:lpstr>
      <vt:lpstr>Use Case Models Continue…</vt:lpstr>
      <vt:lpstr>Use Cases</vt:lpstr>
      <vt:lpstr>Use Cases</vt:lpstr>
      <vt:lpstr>Include Relationship</vt:lpstr>
      <vt:lpstr>Extend Relationship</vt:lpstr>
      <vt:lpstr>Guidelines for Use case models</vt:lpstr>
      <vt:lpstr>Attendance Management System</vt:lpstr>
      <vt:lpstr>PowerPoint Presentation</vt:lpstr>
      <vt:lpstr>Sequence Models</vt:lpstr>
      <vt:lpstr>Key parts of a sequence diag</vt:lpstr>
      <vt:lpstr>Key parts of a sequence diag</vt:lpstr>
      <vt:lpstr>Key parts of a sequence diag.</vt:lpstr>
      <vt:lpstr>Lifetime of objects</vt:lpstr>
      <vt:lpstr>Scenarios for AMS</vt:lpstr>
      <vt:lpstr>PowerPoint Presentation</vt:lpstr>
      <vt:lpstr>PowerPoint Presentation</vt:lpstr>
      <vt:lpstr>Guidelines for Sequence Models</vt:lpstr>
      <vt:lpstr>Activity Diagrams</vt:lpstr>
      <vt:lpstr>Activities</vt:lpstr>
      <vt:lpstr>Activity nodes</vt:lpstr>
      <vt:lpstr>Forking and Joining</vt:lpstr>
      <vt:lpstr>Forking and Joining(Cont’d)</vt:lpstr>
      <vt:lpstr>Activity Diagram of Attendance Management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Modeling and Design  with UML</dc:title>
  <dc:creator>Dr. Jagdeep Kaur</dc:creator>
  <cp:lastModifiedBy>ANKIT GOYAL</cp:lastModifiedBy>
  <cp:revision>195</cp:revision>
  <dcterms:created xsi:type="dcterms:W3CDTF">2020-08-24T10:54:57Z</dcterms:created>
  <dcterms:modified xsi:type="dcterms:W3CDTF">2020-11-28T17:37:57Z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2016-12-03T00:00:00Z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2020-08-24T00:00:00Z</vt:filetime>
  </property>
</Properties>
</file>