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5"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86" r:id="rId19"/>
    <p:sldId id="287" r:id="rId20"/>
    <p:sldId id="288"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42C91B-D167-40DE-A030-5B16CCA3D459}" type="datetimeFigureOut">
              <a:rPr lang="en-IN" smtClean="0"/>
              <a:t>06-11-2020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09C89-2B0E-4E1B-BDCE-571F1FC6EEC4}" type="slidenum">
              <a:rPr lang="en-IN" smtClean="0"/>
              <a:t>‹#›</a:t>
            </a:fld>
            <a:endParaRPr lang="en-IN"/>
          </a:p>
        </p:txBody>
      </p:sp>
    </p:spTree>
    <p:extLst>
      <p:ext uri="{BB962C8B-B14F-4D97-AF65-F5344CB8AC3E}">
        <p14:creationId xmlns:p14="http://schemas.microsoft.com/office/powerpoint/2010/main" val="1252189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0483D1-AEC6-4E55-A331-C288082D45C7}"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2C004B-51C4-4B3A-AE2F-15613993EF66}" type="slidenum">
              <a:rPr lang="en-IN" smtClean="0"/>
              <a:t>‹#›</a:t>
            </a:fld>
            <a:endParaRPr lang="en-IN"/>
          </a:p>
        </p:txBody>
      </p:sp>
    </p:spTree>
    <p:extLst>
      <p:ext uri="{BB962C8B-B14F-4D97-AF65-F5344CB8AC3E}">
        <p14:creationId xmlns:p14="http://schemas.microsoft.com/office/powerpoint/2010/main" val="189308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0483D1-AEC6-4E55-A331-C288082D45C7}"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2C004B-51C4-4B3A-AE2F-15613993EF66}" type="slidenum">
              <a:rPr lang="en-IN" smtClean="0"/>
              <a:t>‹#›</a:t>
            </a:fld>
            <a:endParaRPr lang="en-IN"/>
          </a:p>
        </p:txBody>
      </p:sp>
    </p:spTree>
    <p:extLst>
      <p:ext uri="{BB962C8B-B14F-4D97-AF65-F5344CB8AC3E}">
        <p14:creationId xmlns:p14="http://schemas.microsoft.com/office/powerpoint/2010/main" val="4014539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0483D1-AEC6-4E55-A331-C288082D45C7}"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2C004B-51C4-4B3A-AE2F-15613993EF66}" type="slidenum">
              <a:rPr lang="en-IN" smtClean="0"/>
              <a:t>‹#›</a:t>
            </a:fld>
            <a:endParaRPr lang="en-IN"/>
          </a:p>
        </p:txBody>
      </p:sp>
    </p:spTree>
    <p:extLst>
      <p:ext uri="{BB962C8B-B14F-4D97-AF65-F5344CB8AC3E}">
        <p14:creationId xmlns:p14="http://schemas.microsoft.com/office/powerpoint/2010/main" val="355355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0483D1-AEC6-4E55-A331-C288082D45C7}"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2C004B-51C4-4B3A-AE2F-15613993EF66}" type="slidenum">
              <a:rPr lang="en-IN" smtClean="0"/>
              <a:t>‹#›</a:t>
            </a:fld>
            <a:endParaRPr lang="en-IN"/>
          </a:p>
        </p:txBody>
      </p:sp>
    </p:spTree>
    <p:extLst>
      <p:ext uri="{BB962C8B-B14F-4D97-AF65-F5344CB8AC3E}">
        <p14:creationId xmlns:p14="http://schemas.microsoft.com/office/powerpoint/2010/main" val="53981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0483D1-AEC6-4E55-A331-C288082D45C7}"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2C004B-51C4-4B3A-AE2F-15613993EF66}" type="slidenum">
              <a:rPr lang="en-IN" smtClean="0"/>
              <a:t>‹#›</a:t>
            </a:fld>
            <a:endParaRPr lang="en-IN"/>
          </a:p>
        </p:txBody>
      </p:sp>
    </p:spTree>
    <p:extLst>
      <p:ext uri="{BB962C8B-B14F-4D97-AF65-F5344CB8AC3E}">
        <p14:creationId xmlns:p14="http://schemas.microsoft.com/office/powerpoint/2010/main" val="304412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0483D1-AEC6-4E55-A331-C288082D45C7}" type="datetimeFigureOut">
              <a:rPr lang="en-IN" smtClean="0"/>
              <a:t>06-11-2020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2C004B-51C4-4B3A-AE2F-15613993EF66}" type="slidenum">
              <a:rPr lang="en-IN" smtClean="0"/>
              <a:t>‹#›</a:t>
            </a:fld>
            <a:endParaRPr lang="en-IN"/>
          </a:p>
        </p:txBody>
      </p:sp>
    </p:spTree>
    <p:extLst>
      <p:ext uri="{BB962C8B-B14F-4D97-AF65-F5344CB8AC3E}">
        <p14:creationId xmlns:p14="http://schemas.microsoft.com/office/powerpoint/2010/main" val="250970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0483D1-AEC6-4E55-A331-C288082D45C7}" type="datetimeFigureOut">
              <a:rPr lang="en-IN" smtClean="0"/>
              <a:t>06-11-2020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2C004B-51C4-4B3A-AE2F-15613993EF66}" type="slidenum">
              <a:rPr lang="en-IN" smtClean="0"/>
              <a:t>‹#›</a:t>
            </a:fld>
            <a:endParaRPr lang="en-IN"/>
          </a:p>
        </p:txBody>
      </p:sp>
    </p:spTree>
    <p:extLst>
      <p:ext uri="{BB962C8B-B14F-4D97-AF65-F5344CB8AC3E}">
        <p14:creationId xmlns:p14="http://schemas.microsoft.com/office/powerpoint/2010/main" val="1785562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0483D1-AEC6-4E55-A331-C288082D45C7}" type="datetimeFigureOut">
              <a:rPr lang="en-IN" smtClean="0"/>
              <a:t>06-11-2020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2C004B-51C4-4B3A-AE2F-15613993EF66}" type="slidenum">
              <a:rPr lang="en-IN" smtClean="0"/>
              <a:t>‹#›</a:t>
            </a:fld>
            <a:endParaRPr lang="en-IN"/>
          </a:p>
        </p:txBody>
      </p:sp>
    </p:spTree>
    <p:extLst>
      <p:ext uri="{BB962C8B-B14F-4D97-AF65-F5344CB8AC3E}">
        <p14:creationId xmlns:p14="http://schemas.microsoft.com/office/powerpoint/2010/main" val="417902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483D1-AEC6-4E55-A331-C288082D45C7}" type="datetimeFigureOut">
              <a:rPr lang="en-IN" smtClean="0"/>
              <a:t>06-11-2020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2C004B-51C4-4B3A-AE2F-15613993EF66}" type="slidenum">
              <a:rPr lang="en-IN" smtClean="0"/>
              <a:t>‹#›</a:t>
            </a:fld>
            <a:endParaRPr lang="en-IN"/>
          </a:p>
        </p:txBody>
      </p:sp>
    </p:spTree>
    <p:extLst>
      <p:ext uri="{BB962C8B-B14F-4D97-AF65-F5344CB8AC3E}">
        <p14:creationId xmlns:p14="http://schemas.microsoft.com/office/powerpoint/2010/main" val="198936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0483D1-AEC6-4E55-A331-C288082D45C7}" type="datetimeFigureOut">
              <a:rPr lang="en-IN" smtClean="0"/>
              <a:t>06-11-2020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2C004B-51C4-4B3A-AE2F-15613993EF66}" type="slidenum">
              <a:rPr lang="en-IN" smtClean="0"/>
              <a:t>‹#›</a:t>
            </a:fld>
            <a:endParaRPr lang="en-IN"/>
          </a:p>
        </p:txBody>
      </p:sp>
    </p:spTree>
    <p:extLst>
      <p:ext uri="{BB962C8B-B14F-4D97-AF65-F5344CB8AC3E}">
        <p14:creationId xmlns:p14="http://schemas.microsoft.com/office/powerpoint/2010/main" val="22642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0483D1-AEC6-4E55-A331-C288082D45C7}" type="datetimeFigureOut">
              <a:rPr lang="en-IN" smtClean="0"/>
              <a:t>06-11-2020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2C004B-51C4-4B3A-AE2F-15613993EF66}" type="slidenum">
              <a:rPr lang="en-IN" smtClean="0"/>
              <a:t>‹#›</a:t>
            </a:fld>
            <a:endParaRPr lang="en-IN"/>
          </a:p>
        </p:txBody>
      </p:sp>
    </p:spTree>
    <p:extLst>
      <p:ext uri="{BB962C8B-B14F-4D97-AF65-F5344CB8AC3E}">
        <p14:creationId xmlns:p14="http://schemas.microsoft.com/office/powerpoint/2010/main" val="31738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483D1-AEC6-4E55-A331-C288082D45C7}" type="datetimeFigureOut">
              <a:rPr lang="en-IN" smtClean="0"/>
              <a:t>06-11-2020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C004B-51C4-4B3A-AE2F-15613993EF66}" type="slidenum">
              <a:rPr lang="en-IN" smtClean="0"/>
              <a:t>‹#›</a:t>
            </a:fld>
            <a:endParaRPr lang="en-IN"/>
          </a:p>
        </p:txBody>
      </p:sp>
    </p:spTree>
    <p:extLst>
      <p:ext uri="{BB962C8B-B14F-4D97-AF65-F5344CB8AC3E}">
        <p14:creationId xmlns:p14="http://schemas.microsoft.com/office/powerpoint/2010/main" val="2530107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0662"/>
            <a:ext cx="8229600" cy="1858218"/>
          </a:xfrm>
        </p:spPr>
        <p:txBody>
          <a:bodyPr/>
          <a:lstStyle/>
          <a:p>
            <a:r>
              <a:rPr lang="en-IN" dirty="0" smtClean="0"/>
              <a:t>DPIM level 5 &amp; 6</a:t>
            </a:r>
            <a:endParaRPr lang="en-IN" dirty="0"/>
          </a:p>
        </p:txBody>
      </p:sp>
    </p:spTree>
    <p:extLst>
      <p:ext uri="{BB962C8B-B14F-4D97-AF65-F5344CB8AC3E}">
        <p14:creationId xmlns:p14="http://schemas.microsoft.com/office/powerpoint/2010/main" val="2888429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8A7B0632-8297-4D73-90C6-E52713EF6FF9}" type="slidenum">
              <a:rPr lang="en-US"/>
              <a:pPr/>
              <a:t>10</a:t>
            </a:fld>
            <a:endParaRPr lang="en-US"/>
          </a:p>
        </p:txBody>
      </p:sp>
      <p:sp>
        <p:nvSpPr>
          <p:cNvPr id="665602" name="Rectangle 2"/>
          <p:cNvSpPr>
            <a:spLocks noGrp="1" noChangeArrowheads="1"/>
          </p:cNvSpPr>
          <p:nvPr>
            <p:ph type="title" idx="4294967295"/>
          </p:nvPr>
        </p:nvSpPr>
        <p:spPr/>
        <p:txBody>
          <a:bodyPr/>
          <a:lstStyle/>
          <a:p>
            <a:r>
              <a:rPr lang="en-US" smtClean="0">
                <a:latin typeface="Times New Roman" pitchFamily="18" charset="0"/>
              </a:rPr>
              <a:t>Capability Maturity Model (CMM)</a:t>
            </a:r>
          </a:p>
        </p:txBody>
      </p:sp>
      <p:sp>
        <p:nvSpPr>
          <p:cNvPr id="665603" name="Rectangle 3"/>
          <p:cNvSpPr>
            <a:spLocks noGrp="1" noChangeArrowheads="1"/>
          </p:cNvSpPr>
          <p:nvPr>
            <p:ph type="body" idx="4294967295"/>
          </p:nvPr>
        </p:nvSpPr>
        <p:spPr/>
        <p:txBody>
          <a:bodyPr>
            <a:normAutofit fontScale="70000" lnSpcReduction="20000"/>
          </a:bodyPr>
          <a:lstStyle/>
          <a:p>
            <a:r>
              <a:rPr lang="en-US" smtClean="0">
                <a:latin typeface="Times New Roman" pitchFamily="18" charset="0"/>
              </a:rPr>
              <a:t>Application of the CMM</a:t>
            </a:r>
          </a:p>
          <a:p>
            <a:pPr lvl="1"/>
            <a:r>
              <a:rPr lang="en-US" smtClean="0">
                <a:latin typeface="Times New Roman" pitchFamily="18" charset="0"/>
              </a:rPr>
              <a:t>For an organization to be at a certain level of maturity, all the goals of all the KPAs at that level – and all preceding levels too – must be satisfied.</a:t>
            </a:r>
          </a:p>
          <a:p>
            <a:pPr lvl="2"/>
            <a:r>
              <a:rPr lang="en-US" smtClean="0">
                <a:latin typeface="Times New Roman" pitchFamily="18" charset="0"/>
              </a:rPr>
              <a:t>Example: For an organization to be at Level 3, it must meet all the </a:t>
            </a:r>
            <a:r>
              <a:rPr lang="en-US" i="1" smtClean="0">
                <a:latin typeface="Times New Roman" pitchFamily="18" charset="0"/>
              </a:rPr>
              <a:t>six</a:t>
            </a:r>
            <a:r>
              <a:rPr lang="en-US" smtClean="0">
                <a:latin typeface="Times New Roman" pitchFamily="18" charset="0"/>
              </a:rPr>
              <a:t> KPAs at Level 2 and all the </a:t>
            </a:r>
            <a:r>
              <a:rPr lang="en-US" i="1" smtClean="0">
                <a:latin typeface="Times New Roman" pitchFamily="18" charset="0"/>
              </a:rPr>
              <a:t>seven</a:t>
            </a:r>
            <a:r>
              <a:rPr lang="en-US" smtClean="0">
                <a:latin typeface="Times New Roman" pitchFamily="18" charset="0"/>
              </a:rPr>
              <a:t> KPAs at Level 3.</a:t>
            </a:r>
          </a:p>
          <a:p>
            <a:pPr lvl="1"/>
            <a:r>
              <a:rPr lang="en-US" smtClean="0">
                <a:latin typeface="Times New Roman" pitchFamily="18" charset="0"/>
              </a:rPr>
              <a:t>The SEI developed the Capability Maturity Model-Based Assessment Internal Process Improvement (CBA-IPI) to assist organizations for self-assessment.</a:t>
            </a:r>
          </a:p>
          <a:p>
            <a:pPr lvl="2"/>
            <a:r>
              <a:rPr lang="en-US" smtClean="0">
                <a:latin typeface="Times New Roman" pitchFamily="18" charset="0"/>
              </a:rPr>
              <a:t>The CBA-IPI uses the CMM as a reference model to evaluate the process capability of organizations by identifying what KPAs are being satisfied and what need to be improved.</a:t>
            </a:r>
          </a:p>
          <a:p>
            <a:pPr lvl="1"/>
            <a:r>
              <a:rPr lang="en-US" smtClean="0">
                <a:latin typeface="Times New Roman" pitchFamily="18" charset="0"/>
              </a:rPr>
              <a:t>The SEI developed the CMM Appraisal Framework (CAF) to provide a mechanism for formal evaluation of organizations.</a:t>
            </a:r>
          </a:p>
          <a:p>
            <a:pPr lvl="2"/>
            <a:r>
              <a:rPr lang="en-US" smtClean="0">
                <a:latin typeface="Times New Roman" pitchFamily="18" charset="0"/>
              </a:rPr>
              <a:t>The CAF describes the requirements and guidelines to be used by external assessors in designing CAF-compliant evaluation methods.</a:t>
            </a:r>
          </a:p>
        </p:txBody>
      </p:sp>
    </p:spTree>
    <p:extLst>
      <p:ext uri="{BB962C8B-B14F-4D97-AF65-F5344CB8AC3E}">
        <p14:creationId xmlns:p14="http://schemas.microsoft.com/office/powerpoint/2010/main" val="2103953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4075D04A-376E-4380-99A5-B1BCDAAE254B}" type="slidenum">
              <a:rPr lang="en-US"/>
              <a:pPr/>
              <a:t>11</a:t>
            </a:fld>
            <a:endParaRPr lang="en-US"/>
          </a:p>
        </p:txBody>
      </p:sp>
      <p:sp>
        <p:nvSpPr>
          <p:cNvPr id="666626" name="Rectangle 2"/>
          <p:cNvSpPr>
            <a:spLocks noGrp="1" noChangeArrowheads="1"/>
          </p:cNvSpPr>
          <p:nvPr>
            <p:ph type="title" idx="4294967295"/>
          </p:nvPr>
        </p:nvSpPr>
        <p:spPr/>
        <p:txBody>
          <a:bodyPr/>
          <a:lstStyle/>
          <a:p>
            <a:r>
              <a:rPr lang="en-US" smtClean="0">
                <a:latin typeface="Times New Roman" pitchFamily="18" charset="0"/>
              </a:rPr>
              <a:t>Capability Maturity Model (CMM)</a:t>
            </a:r>
          </a:p>
        </p:txBody>
      </p:sp>
      <p:sp>
        <p:nvSpPr>
          <p:cNvPr id="666627" name="Rectangle 3"/>
          <p:cNvSpPr>
            <a:spLocks noGrp="1" noChangeArrowheads="1"/>
          </p:cNvSpPr>
          <p:nvPr>
            <p:ph type="body" idx="4294967295"/>
          </p:nvPr>
        </p:nvSpPr>
        <p:spPr/>
        <p:txBody>
          <a:bodyPr>
            <a:normAutofit fontScale="92500" lnSpcReduction="10000"/>
          </a:bodyPr>
          <a:lstStyle/>
          <a:p>
            <a:r>
              <a:rPr lang="en-US" smtClean="0">
                <a:latin typeface="Times New Roman" pitchFamily="18" charset="0"/>
              </a:rPr>
              <a:t>Capability Maturity Model Integration (CMMI)</a:t>
            </a:r>
          </a:p>
          <a:p>
            <a:pPr lvl="1"/>
            <a:r>
              <a:rPr lang="en-US" smtClean="0">
                <a:latin typeface="Times New Roman" pitchFamily="18" charset="0"/>
              </a:rPr>
              <a:t>After the successful application of the CMM in the software area (known as CMM-SW). CMMs in other areas were also developed.</a:t>
            </a:r>
          </a:p>
          <a:p>
            <a:pPr lvl="2"/>
            <a:r>
              <a:rPr lang="en-US" smtClean="0">
                <a:latin typeface="Times New Roman" pitchFamily="18" charset="0"/>
              </a:rPr>
              <a:t>Systems Engineering CMM</a:t>
            </a:r>
          </a:p>
          <a:p>
            <a:pPr lvl="2"/>
            <a:r>
              <a:rPr lang="en-US" smtClean="0">
                <a:latin typeface="Times New Roman" pitchFamily="18" charset="0"/>
              </a:rPr>
              <a:t>Integrated Product Development CMM</a:t>
            </a:r>
          </a:p>
          <a:p>
            <a:pPr lvl="2"/>
            <a:r>
              <a:rPr lang="en-US" smtClean="0">
                <a:latin typeface="Times New Roman" pitchFamily="18" charset="0"/>
              </a:rPr>
              <a:t>Electronic Industry Alliance 731 CMM</a:t>
            </a:r>
          </a:p>
          <a:p>
            <a:pPr lvl="2"/>
            <a:r>
              <a:rPr lang="en-US" smtClean="0">
                <a:latin typeface="Times New Roman" pitchFamily="18" charset="0"/>
              </a:rPr>
              <a:t>Software Acquisition CMM</a:t>
            </a:r>
          </a:p>
          <a:p>
            <a:pPr lvl="2"/>
            <a:r>
              <a:rPr lang="en-US" smtClean="0">
                <a:latin typeface="Times New Roman" pitchFamily="18" charset="0"/>
              </a:rPr>
              <a:t>People CMM</a:t>
            </a:r>
          </a:p>
          <a:p>
            <a:pPr lvl="2"/>
            <a:r>
              <a:rPr lang="en-US" smtClean="0">
                <a:latin typeface="Times New Roman" pitchFamily="18" charset="0"/>
              </a:rPr>
              <a:t>Supplier Source CMM</a:t>
            </a:r>
          </a:p>
          <a:p>
            <a:pPr lvl="2">
              <a:buFontTx/>
              <a:buNone/>
            </a:pPr>
            <a:r>
              <a:rPr lang="en-US" smtClean="0">
                <a:latin typeface="Times New Roman" pitchFamily="18" charset="0"/>
              </a:rPr>
              <a:t>  </a:t>
            </a:r>
          </a:p>
        </p:txBody>
      </p:sp>
    </p:spTree>
    <p:extLst>
      <p:ext uri="{BB962C8B-B14F-4D97-AF65-F5344CB8AC3E}">
        <p14:creationId xmlns:p14="http://schemas.microsoft.com/office/powerpoint/2010/main" val="4009561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ECA741BB-371D-40CE-99DD-9999DE2B1536}" type="slidenum">
              <a:rPr lang="en-US"/>
              <a:pPr/>
              <a:t>12</a:t>
            </a:fld>
            <a:endParaRPr lang="en-US"/>
          </a:p>
        </p:txBody>
      </p:sp>
      <p:sp>
        <p:nvSpPr>
          <p:cNvPr id="668674" name="Rectangle 2"/>
          <p:cNvSpPr>
            <a:spLocks noGrp="1" noChangeArrowheads="1"/>
          </p:cNvSpPr>
          <p:nvPr>
            <p:ph type="title" idx="4294967295"/>
          </p:nvPr>
        </p:nvSpPr>
        <p:spPr/>
        <p:txBody>
          <a:bodyPr/>
          <a:lstStyle/>
          <a:p>
            <a:r>
              <a:rPr lang="en-US" smtClean="0">
                <a:latin typeface="Times New Roman" pitchFamily="18" charset="0"/>
              </a:rPr>
              <a:t>Test Process Improvement (TPI)</a:t>
            </a:r>
          </a:p>
        </p:txBody>
      </p:sp>
      <p:sp>
        <p:nvSpPr>
          <p:cNvPr id="668675" name="Rectangle 3"/>
          <p:cNvSpPr>
            <a:spLocks noGrp="1" noChangeArrowheads="1"/>
          </p:cNvSpPr>
          <p:nvPr>
            <p:ph type="body" idx="4294967295"/>
          </p:nvPr>
        </p:nvSpPr>
        <p:spPr/>
        <p:txBody>
          <a:bodyPr>
            <a:normAutofit fontScale="70000" lnSpcReduction="20000"/>
          </a:bodyPr>
          <a:lstStyle/>
          <a:p>
            <a:r>
              <a:rPr lang="en-US" smtClean="0">
                <a:latin typeface="Times New Roman" pitchFamily="18" charset="0"/>
              </a:rPr>
              <a:t>A test process is a certain way of performing activities related to defect detection.</a:t>
            </a:r>
          </a:p>
          <a:p>
            <a:r>
              <a:rPr lang="en-US" smtClean="0">
                <a:latin typeface="Times New Roman" pitchFamily="18" charset="0"/>
              </a:rPr>
              <a:t>A few such activities are as follows (See Section 18.3 for more.)</a:t>
            </a:r>
          </a:p>
          <a:p>
            <a:pPr lvl="1"/>
            <a:r>
              <a:rPr lang="en-US" smtClean="0">
                <a:latin typeface="Times New Roman" pitchFamily="18" charset="0"/>
              </a:rPr>
              <a:t>Identifying test goals.</a:t>
            </a:r>
          </a:p>
          <a:p>
            <a:pPr lvl="1"/>
            <a:r>
              <a:rPr lang="en-US" smtClean="0">
                <a:latin typeface="Times New Roman" pitchFamily="18" charset="0"/>
              </a:rPr>
              <a:t>Preparing a test plan.</a:t>
            </a:r>
          </a:p>
          <a:p>
            <a:pPr lvl="1"/>
            <a:r>
              <a:rPr lang="en-US" smtClean="0">
                <a:latin typeface="Times New Roman" pitchFamily="18" charset="0"/>
              </a:rPr>
              <a:t>Identifying different kinds of tests.</a:t>
            </a:r>
          </a:p>
          <a:p>
            <a:pPr lvl="1"/>
            <a:r>
              <a:rPr lang="en-US" smtClean="0">
                <a:latin typeface="Times New Roman" pitchFamily="18" charset="0"/>
              </a:rPr>
              <a:t>Hiring test personnel.</a:t>
            </a:r>
          </a:p>
          <a:p>
            <a:pPr lvl="1"/>
            <a:r>
              <a:rPr lang="en-US" smtClean="0">
                <a:latin typeface="Times New Roman" pitchFamily="18" charset="0"/>
              </a:rPr>
              <a:t>Designing test cases.</a:t>
            </a:r>
          </a:p>
          <a:p>
            <a:pPr lvl="1"/>
            <a:r>
              <a:rPr lang="en-US" smtClean="0">
                <a:latin typeface="Times New Roman" pitchFamily="18" charset="0"/>
              </a:rPr>
              <a:t>Setting up test benches.</a:t>
            </a:r>
          </a:p>
          <a:p>
            <a:pPr lvl="1"/>
            <a:r>
              <a:rPr lang="en-US" smtClean="0">
                <a:latin typeface="Times New Roman" pitchFamily="18" charset="0"/>
              </a:rPr>
              <a:t>Procuring test tools.</a:t>
            </a:r>
          </a:p>
          <a:p>
            <a:pPr lvl="1"/>
            <a:r>
              <a:rPr lang="en-US" smtClean="0">
                <a:latin typeface="Times New Roman" pitchFamily="18" charset="0"/>
              </a:rPr>
              <a:t>Assigning test cases to test engineers.</a:t>
            </a:r>
          </a:p>
          <a:p>
            <a:pPr lvl="1"/>
            <a:r>
              <a:rPr lang="en-US" smtClean="0">
                <a:latin typeface="Times New Roman" pitchFamily="18" charset="0"/>
              </a:rPr>
              <a:t>Prioritizing test cases for execution.</a:t>
            </a:r>
          </a:p>
          <a:p>
            <a:pPr lvl="1"/>
            <a:r>
              <a:rPr lang="en-US" smtClean="0">
                <a:latin typeface="Times New Roman" pitchFamily="18" charset="0"/>
              </a:rPr>
              <a:t>Organizing the execution of test cases into multiple test cycles.</a:t>
            </a:r>
          </a:p>
        </p:txBody>
      </p:sp>
    </p:spTree>
    <p:extLst>
      <p:ext uri="{BB962C8B-B14F-4D97-AF65-F5344CB8AC3E}">
        <p14:creationId xmlns:p14="http://schemas.microsoft.com/office/powerpoint/2010/main" val="1410803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53A267C7-10BC-417A-9F2B-28B90BFFFC92}" type="slidenum">
              <a:rPr lang="en-US"/>
              <a:pPr/>
              <a:t>13</a:t>
            </a:fld>
            <a:endParaRPr lang="en-US"/>
          </a:p>
        </p:txBody>
      </p:sp>
      <p:sp>
        <p:nvSpPr>
          <p:cNvPr id="671746" name="Rectangle 2"/>
          <p:cNvSpPr>
            <a:spLocks noGrp="1" noChangeArrowheads="1"/>
          </p:cNvSpPr>
          <p:nvPr>
            <p:ph type="title" idx="4294967295"/>
          </p:nvPr>
        </p:nvSpPr>
        <p:spPr/>
        <p:txBody>
          <a:bodyPr/>
          <a:lstStyle/>
          <a:p>
            <a:r>
              <a:rPr lang="en-US" smtClean="0">
                <a:latin typeface="Times New Roman" pitchFamily="18" charset="0"/>
              </a:rPr>
              <a:t>Test Process Improvement (TPI)</a:t>
            </a:r>
          </a:p>
        </p:txBody>
      </p:sp>
      <p:sp>
        <p:nvSpPr>
          <p:cNvPr id="671747" name="Rectangle 3"/>
          <p:cNvSpPr>
            <a:spLocks noGrp="1" noChangeArrowheads="1"/>
          </p:cNvSpPr>
          <p:nvPr>
            <p:ph type="body" idx="4294967295"/>
          </p:nvPr>
        </p:nvSpPr>
        <p:spPr/>
        <p:txBody>
          <a:bodyPr>
            <a:normAutofit fontScale="62500" lnSpcReduction="20000"/>
          </a:bodyPr>
          <a:lstStyle/>
          <a:p>
            <a:r>
              <a:rPr lang="en-US" smtClean="0">
                <a:latin typeface="Times New Roman" pitchFamily="18" charset="0"/>
              </a:rPr>
              <a:t>A simple test process for system-level testing</a:t>
            </a:r>
          </a:p>
          <a:p>
            <a:pPr lvl="1"/>
            <a:r>
              <a:rPr lang="en-US" smtClean="0">
                <a:latin typeface="Times New Roman" pitchFamily="18" charset="0"/>
              </a:rPr>
              <a:t>Categorize the features of a system into </a:t>
            </a:r>
            <a:r>
              <a:rPr lang="en-US" i="1" smtClean="0">
                <a:latin typeface="Times New Roman" pitchFamily="18" charset="0"/>
              </a:rPr>
              <a:t>k</a:t>
            </a:r>
            <a:r>
              <a:rPr lang="en-US" smtClean="0">
                <a:latin typeface="Times New Roman" pitchFamily="18" charset="0"/>
              </a:rPr>
              <a:t> groups.</a:t>
            </a:r>
          </a:p>
          <a:p>
            <a:pPr lvl="1"/>
            <a:r>
              <a:rPr lang="en-US" smtClean="0">
                <a:latin typeface="Times New Roman" pitchFamily="18" charset="0"/>
              </a:rPr>
              <a:t>Design N</a:t>
            </a:r>
            <a:r>
              <a:rPr lang="en-US" i="1" baseline="-25000" smtClean="0">
                <a:latin typeface="Times New Roman" pitchFamily="18" charset="0"/>
              </a:rPr>
              <a:t>i</a:t>
            </a:r>
            <a:r>
              <a:rPr lang="en-US" smtClean="0">
                <a:latin typeface="Times New Roman" pitchFamily="18" charset="0"/>
              </a:rPr>
              <a:t> test cases for feature category </a:t>
            </a:r>
            <a:r>
              <a:rPr lang="en-US" i="1" smtClean="0">
                <a:latin typeface="Times New Roman" pitchFamily="18" charset="0"/>
              </a:rPr>
              <a:t>i</a:t>
            </a:r>
            <a:r>
              <a:rPr lang="en-US" smtClean="0">
                <a:latin typeface="Times New Roman" pitchFamily="18" charset="0"/>
              </a:rPr>
              <a:t>, for 1 </a:t>
            </a:r>
            <a:r>
              <a:rPr lang="en-US" smtClean="0">
                <a:latin typeface="Times New Roman" pitchFamily="18" charset="0"/>
                <a:cs typeface="Times New Roman" pitchFamily="18" charset="0"/>
              </a:rPr>
              <a:t>≤</a:t>
            </a:r>
            <a:r>
              <a:rPr lang="en-US" smtClean="0">
                <a:latin typeface="Times New Roman" pitchFamily="18" charset="0"/>
              </a:rPr>
              <a:t>  </a:t>
            </a:r>
            <a:r>
              <a:rPr lang="en-US" i="1" smtClean="0">
                <a:latin typeface="Times New Roman" pitchFamily="18" charset="0"/>
              </a:rPr>
              <a:t>i</a:t>
            </a:r>
            <a:r>
              <a:rPr lang="en-US" smtClean="0">
                <a:latin typeface="Times New Roman" pitchFamily="18" charset="0"/>
              </a:rPr>
              <a:t> </a:t>
            </a:r>
            <a:r>
              <a:rPr lang="en-US" smtClean="0">
                <a:latin typeface="Times New Roman" pitchFamily="18" charset="0"/>
                <a:cs typeface="Times New Roman" pitchFamily="18" charset="0"/>
              </a:rPr>
              <a:t>≤</a:t>
            </a:r>
            <a:r>
              <a:rPr lang="en-US" smtClean="0">
                <a:latin typeface="Times New Roman" pitchFamily="18" charset="0"/>
              </a:rPr>
              <a:t> </a:t>
            </a:r>
            <a:r>
              <a:rPr lang="en-US" i="1" smtClean="0">
                <a:latin typeface="Times New Roman" pitchFamily="18" charset="0"/>
              </a:rPr>
              <a:t>k</a:t>
            </a:r>
            <a:r>
              <a:rPr lang="en-US" smtClean="0">
                <a:latin typeface="Times New Roman" pitchFamily="18" charset="0"/>
              </a:rPr>
              <a:t>. These N</a:t>
            </a:r>
            <a:r>
              <a:rPr lang="en-US" i="1" baseline="-25000" smtClean="0">
                <a:latin typeface="Times New Roman" pitchFamily="18" charset="0"/>
              </a:rPr>
              <a:t>i </a:t>
            </a:r>
            <a:r>
              <a:rPr lang="en-US" smtClean="0">
                <a:latin typeface="Times New Roman" pitchFamily="18" charset="0"/>
              </a:rPr>
              <a:t>test cases are denoted by the set T</a:t>
            </a:r>
            <a:r>
              <a:rPr lang="en-US" i="1" baseline="-25000" smtClean="0">
                <a:latin typeface="Times New Roman" pitchFamily="18" charset="0"/>
              </a:rPr>
              <a:t>i</a:t>
            </a:r>
            <a:r>
              <a:rPr lang="en-US" i="1" smtClean="0">
                <a:latin typeface="Times New Roman" pitchFamily="18" charset="0"/>
              </a:rPr>
              <a:t>.</a:t>
            </a:r>
          </a:p>
          <a:p>
            <a:pPr lvl="1"/>
            <a:r>
              <a:rPr lang="en-US" smtClean="0">
                <a:latin typeface="Times New Roman" pitchFamily="18" charset="0"/>
              </a:rPr>
              <a:t>Run T</a:t>
            </a:r>
            <a:r>
              <a:rPr lang="en-US" baseline="-25000" smtClean="0">
                <a:latin typeface="Times New Roman" pitchFamily="18" charset="0"/>
              </a:rPr>
              <a:t>1</a:t>
            </a:r>
            <a:r>
              <a:rPr lang="en-US" i="1" smtClean="0">
                <a:latin typeface="Times New Roman" pitchFamily="18" charset="0"/>
              </a:rPr>
              <a:t> </a:t>
            </a:r>
            <a:r>
              <a:rPr lang="en-US" smtClean="0">
                <a:latin typeface="Times New Roman" pitchFamily="18" charset="0"/>
                <a:cs typeface="Times New Roman" pitchFamily="18" charset="0"/>
              </a:rPr>
              <a:t>U</a:t>
            </a:r>
            <a:r>
              <a:rPr lang="en-US" i="1" smtClean="0">
                <a:latin typeface="Times New Roman" pitchFamily="18" charset="0"/>
                <a:cs typeface="Times New Roman" pitchFamily="18" charset="0"/>
              </a:rPr>
              <a:t> … </a:t>
            </a:r>
            <a:r>
              <a:rPr lang="en-US" smtClean="0">
                <a:latin typeface="Times New Roman" pitchFamily="18" charset="0"/>
                <a:cs typeface="Times New Roman" pitchFamily="18" charset="0"/>
              </a:rPr>
              <a:t>U </a:t>
            </a:r>
            <a:r>
              <a:rPr lang="en-US" smtClean="0">
                <a:latin typeface="Times New Roman" pitchFamily="18" charset="0"/>
              </a:rPr>
              <a:t>T</a:t>
            </a:r>
            <a:r>
              <a:rPr lang="en-US" i="1" baseline="-25000" smtClean="0">
                <a:latin typeface="Times New Roman" pitchFamily="18" charset="0"/>
              </a:rPr>
              <a:t>k</a:t>
            </a:r>
            <a:r>
              <a:rPr lang="en-US" i="1" smtClean="0">
                <a:latin typeface="Times New Roman" pitchFamily="18" charset="0"/>
              </a:rPr>
              <a:t>  </a:t>
            </a:r>
            <a:r>
              <a:rPr lang="en-US" smtClean="0">
                <a:latin typeface="Times New Roman" pitchFamily="18" charset="0"/>
              </a:rPr>
              <a:t>to detect defects. </a:t>
            </a:r>
          </a:p>
          <a:p>
            <a:pPr lvl="1"/>
            <a:r>
              <a:rPr lang="en-US" smtClean="0">
                <a:latin typeface="Times New Roman" pitchFamily="18" charset="0"/>
              </a:rPr>
              <a:t>Run T</a:t>
            </a:r>
            <a:r>
              <a:rPr lang="en-US" baseline="-25000" smtClean="0">
                <a:latin typeface="Times New Roman" pitchFamily="18" charset="0"/>
              </a:rPr>
              <a:t>1</a:t>
            </a:r>
            <a:r>
              <a:rPr lang="en-US" i="1" smtClean="0">
                <a:latin typeface="Times New Roman" pitchFamily="18" charset="0"/>
              </a:rPr>
              <a:t> </a:t>
            </a:r>
            <a:r>
              <a:rPr lang="en-US" smtClean="0">
                <a:latin typeface="Times New Roman" pitchFamily="18" charset="0"/>
                <a:cs typeface="Times New Roman" pitchFamily="18" charset="0"/>
              </a:rPr>
              <a:t>U</a:t>
            </a:r>
            <a:r>
              <a:rPr lang="en-US" i="1" smtClean="0">
                <a:latin typeface="Times New Roman" pitchFamily="18" charset="0"/>
                <a:cs typeface="Times New Roman" pitchFamily="18" charset="0"/>
              </a:rPr>
              <a:t> … </a:t>
            </a:r>
            <a:r>
              <a:rPr lang="en-US" smtClean="0">
                <a:latin typeface="Times New Roman" pitchFamily="18" charset="0"/>
                <a:cs typeface="Times New Roman" pitchFamily="18" charset="0"/>
              </a:rPr>
              <a:t>U </a:t>
            </a:r>
            <a:r>
              <a:rPr lang="en-US" smtClean="0">
                <a:latin typeface="Times New Roman" pitchFamily="18" charset="0"/>
              </a:rPr>
              <a:t>T</a:t>
            </a:r>
            <a:r>
              <a:rPr lang="en-US" i="1" baseline="-25000" smtClean="0">
                <a:latin typeface="Times New Roman" pitchFamily="18" charset="0"/>
              </a:rPr>
              <a:t>k</a:t>
            </a:r>
            <a:r>
              <a:rPr lang="en-US" i="1" smtClean="0">
                <a:latin typeface="Times New Roman" pitchFamily="18" charset="0"/>
              </a:rPr>
              <a:t> </a:t>
            </a:r>
            <a:r>
              <a:rPr lang="en-US" smtClean="0">
                <a:latin typeface="Times New Roman" pitchFamily="18" charset="0"/>
              </a:rPr>
              <a:t>each defect fix until no more defects are found, or it is time to release the system.</a:t>
            </a:r>
          </a:p>
          <a:p>
            <a:r>
              <a:rPr lang="en-US" smtClean="0">
                <a:latin typeface="Times New Roman" pitchFamily="18" charset="0"/>
              </a:rPr>
              <a:t>Deficiencies in the above simple process.</a:t>
            </a:r>
          </a:p>
          <a:p>
            <a:pPr lvl="1"/>
            <a:r>
              <a:rPr lang="en-US" smtClean="0">
                <a:latin typeface="Times New Roman" pitchFamily="18" charset="0"/>
              </a:rPr>
              <a:t>Test tools have not been used.</a:t>
            </a:r>
          </a:p>
          <a:p>
            <a:pPr lvl="1"/>
            <a:r>
              <a:rPr lang="en-US" smtClean="0">
                <a:latin typeface="Times New Roman" pitchFamily="18" charset="0"/>
              </a:rPr>
              <a:t>Test cases have not been prioritized.</a:t>
            </a:r>
          </a:p>
          <a:p>
            <a:pPr lvl="1"/>
            <a:r>
              <a:rPr lang="en-US" smtClean="0">
                <a:latin typeface="Times New Roman" pitchFamily="18" charset="0"/>
              </a:rPr>
              <a:t>The entire test suite has been executed in each test cycle.</a:t>
            </a:r>
          </a:p>
          <a:p>
            <a:r>
              <a:rPr lang="en-US" smtClean="0">
                <a:latin typeface="Times New Roman" pitchFamily="18" charset="0"/>
              </a:rPr>
              <a:t>Therefore, it is important to improve test processes by following a defined model.</a:t>
            </a:r>
          </a:p>
          <a:p>
            <a:pPr lvl="1"/>
            <a:r>
              <a:rPr lang="en-US" smtClean="0">
                <a:latin typeface="Times New Roman" pitchFamily="18" charset="0"/>
              </a:rPr>
              <a:t>The idea of improving test processes by following a model, namely the Test Process Improvement (TPI) model, was first studied by Tim Koomen and Martin Pol.</a:t>
            </a:r>
          </a:p>
          <a:p>
            <a:pPr lvl="1"/>
            <a:endParaRPr lang="en-US" smtClean="0">
              <a:latin typeface="Times New Roman" pitchFamily="18" charset="0"/>
            </a:endParaRPr>
          </a:p>
        </p:txBody>
      </p:sp>
    </p:spTree>
    <p:extLst>
      <p:ext uri="{BB962C8B-B14F-4D97-AF65-F5344CB8AC3E}">
        <p14:creationId xmlns:p14="http://schemas.microsoft.com/office/powerpoint/2010/main" val="3564369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3BC9F257-7D56-4DAC-B02C-68712B4A324C}" type="slidenum">
              <a:rPr lang="en-US"/>
              <a:pPr/>
              <a:t>14</a:t>
            </a:fld>
            <a:endParaRPr lang="en-US"/>
          </a:p>
        </p:txBody>
      </p:sp>
      <p:sp>
        <p:nvSpPr>
          <p:cNvPr id="672770" name="Rectangle 2"/>
          <p:cNvSpPr>
            <a:spLocks noGrp="1" noChangeArrowheads="1"/>
          </p:cNvSpPr>
          <p:nvPr>
            <p:ph type="title" idx="4294967295"/>
          </p:nvPr>
        </p:nvSpPr>
        <p:spPr/>
        <p:txBody>
          <a:bodyPr/>
          <a:lstStyle/>
          <a:p>
            <a:r>
              <a:rPr lang="en-US" smtClean="0">
                <a:latin typeface="Times New Roman" pitchFamily="18" charset="0"/>
              </a:rPr>
              <a:t>Test Process Improvement (TPI)</a:t>
            </a:r>
          </a:p>
        </p:txBody>
      </p:sp>
      <p:sp>
        <p:nvSpPr>
          <p:cNvPr id="672771" name="Rectangle 3"/>
          <p:cNvSpPr>
            <a:spLocks noGrp="1" noChangeArrowheads="1"/>
          </p:cNvSpPr>
          <p:nvPr>
            <p:ph type="body" idx="4294967295"/>
          </p:nvPr>
        </p:nvSpPr>
        <p:spPr/>
        <p:txBody>
          <a:bodyPr>
            <a:normAutofit fontScale="70000" lnSpcReduction="20000"/>
          </a:bodyPr>
          <a:lstStyle/>
          <a:p>
            <a:pPr>
              <a:lnSpc>
                <a:spcPct val="80000"/>
              </a:lnSpc>
            </a:pPr>
            <a:r>
              <a:rPr lang="en-US" smtClean="0">
                <a:latin typeface="Times New Roman" pitchFamily="18" charset="0"/>
              </a:rPr>
              <a:t>A test process needs to be improved for three reasons.</a:t>
            </a:r>
          </a:p>
          <a:p>
            <a:pPr lvl="1">
              <a:lnSpc>
                <a:spcPct val="80000"/>
              </a:lnSpc>
            </a:pPr>
            <a:r>
              <a:rPr lang="en-US" b="1" smtClean="0">
                <a:latin typeface="Times New Roman" pitchFamily="18" charset="0"/>
              </a:rPr>
              <a:t>Quality</a:t>
            </a:r>
            <a:r>
              <a:rPr lang="en-US" smtClean="0">
                <a:latin typeface="Times New Roman" pitchFamily="18" charset="0"/>
              </a:rPr>
              <a:t>: A better test process should give more insights into the quality characteristics of a system being tested.</a:t>
            </a:r>
          </a:p>
          <a:p>
            <a:pPr lvl="1">
              <a:lnSpc>
                <a:spcPct val="80000"/>
              </a:lnSpc>
            </a:pPr>
            <a:r>
              <a:rPr lang="en-US" b="1" smtClean="0">
                <a:latin typeface="Times New Roman" pitchFamily="18" charset="0"/>
              </a:rPr>
              <a:t>Lead Time</a:t>
            </a:r>
            <a:r>
              <a:rPr lang="en-US" smtClean="0">
                <a:latin typeface="Times New Roman" pitchFamily="18" charset="0"/>
              </a:rPr>
              <a:t>: A better test process saves testing time.</a:t>
            </a:r>
          </a:p>
          <a:p>
            <a:pPr lvl="2">
              <a:lnSpc>
                <a:spcPct val="80000"/>
              </a:lnSpc>
            </a:pPr>
            <a:r>
              <a:rPr lang="en-US" smtClean="0">
                <a:latin typeface="Times New Roman" pitchFamily="18" charset="0"/>
              </a:rPr>
              <a:t>One can prioritize test cases so that difficult-to-fix defects to gain time.</a:t>
            </a:r>
          </a:p>
          <a:p>
            <a:pPr lvl="1">
              <a:lnSpc>
                <a:spcPct val="80000"/>
              </a:lnSpc>
            </a:pPr>
            <a:r>
              <a:rPr lang="en-US" b="1" smtClean="0">
                <a:latin typeface="Times New Roman" pitchFamily="18" charset="0"/>
              </a:rPr>
              <a:t>Cost</a:t>
            </a:r>
            <a:r>
              <a:rPr lang="en-US" smtClean="0">
                <a:latin typeface="Times New Roman" pitchFamily="18" charset="0"/>
              </a:rPr>
              <a:t>: A better test process is expected to be carried out with a lower cost.</a:t>
            </a:r>
          </a:p>
          <a:p>
            <a:pPr>
              <a:lnSpc>
                <a:spcPct val="80000"/>
              </a:lnSpc>
            </a:pPr>
            <a:r>
              <a:rPr lang="en-US" smtClean="0">
                <a:latin typeface="Times New Roman" pitchFamily="18" charset="0"/>
              </a:rPr>
              <a:t>An intuitive approach to improving a test process is as follows:</a:t>
            </a:r>
          </a:p>
          <a:p>
            <a:pPr lvl="1">
              <a:lnSpc>
                <a:spcPct val="80000"/>
              </a:lnSpc>
            </a:pPr>
            <a:r>
              <a:rPr lang="en-US" smtClean="0">
                <a:latin typeface="Times New Roman" pitchFamily="18" charset="0"/>
              </a:rPr>
              <a:t>Step 1: Determine an area for improvement.</a:t>
            </a:r>
          </a:p>
          <a:p>
            <a:pPr lvl="1">
              <a:lnSpc>
                <a:spcPct val="80000"/>
              </a:lnSpc>
            </a:pPr>
            <a:r>
              <a:rPr lang="en-US" smtClean="0">
                <a:latin typeface="Times New Roman" pitchFamily="18" charset="0"/>
              </a:rPr>
              <a:t>Step 2: Evaluate the </a:t>
            </a:r>
            <a:r>
              <a:rPr lang="en-US" b="1" smtClean="0">
                <a:latin typeface="Times New Roman" pitchFamily="18" charset="0"/>
              </a:rPr>
              <a:t>current status</a:t>
            </a:r>
            <a:r>
              <a:rPr lang="en-US" smtClean="0">
                <a:latin typeface="Times New Roman" pitchFamily="18" charset="0"/>
              </a:rPr>
              <a:t> of the test process.</a:t>
            </a:r>
          </a:p>
          <a:p>
            <a:pPr lvl="1">
              <a:lnSpc>
                <a:spcPct val="80000"/>
              </a:lnSpc>
            </a:pPr>
            <a:r>
              <a:rPr lang="en-US" smtClean="0">
                <a:latin typeface="Times New Roman" pitchFamily="18" charset="0"/>
              </a:rPr>
              <a:t>Step 3: Identify the next desired state and the means.</a:t>
            </a:r>
          </a:p>
          <a:p>
            <a:pPr lvl="1">
              <a:lnSpc>
                <a:spcPct val="80000"/>
              </a:lnSpc>
            </a:pPr>
            <a:r>
              <a:rPr lang="en-US" smtClean="0">
                <a:latin typeface="Times New Roman" pitchFamily="18" charset="0"/>
              </a:rPr>
              <a:t>Step 4: Implement the necessary changes to the process.</a:t>
            </a:r>
          </a:p>
          <a:p>
            <a:pPr>
              <a:lnSpc>
                <a:spcPct val="80000"/>
              </a:lnSpc>
            </a:pPr>
            <a:r>
              <a:rPr lang="en-US" smtClean="0">
                <a:latin typeface="Times New Roman" pitchFamily="18" charset="0"/>
              </a:rPr>
              <a:t>The above steps are straightforward, but their implementation is not.</a:t>
            </a:r>
          </a:p>
          <a:p>
            <a:pPr>
              <a:lnSpc>
                <a:spcPct val="80000"/>
              </a:lnSpc>
            </a:pPr>
            <a:r>
              <a:rPr lang="en-US" smtClean="0">
                <a:latin typeface="Times New Roman" pitchFamily="18" charset="0"/>
              </a:rPr>
              <a:t>The TPI model supports gradual process improvement.</a:t>
            </a:r>
          </a:p>
          <a:p>
            <a:pPr lvl="1">
              <a:lnSpc>
                <a:spcPct val="80000"/>
              </a:lnSpc>
            </a:pPr>
            <a:r>
              <a:rPr lang="en-US" smtClean="0">
                <a:latin typeface="Times New Roman" pitchFamily="18" charset="0"/>
              </a:rPr>
              <a:t>The current </a:t>
            </a:r>
            <a:r>
              <a:rPr lang="en-US" b="1" smtClean="0">
                <a:latin typeface="Times New Roman" pitchFamily="18" charset="0"/>
              </a:rPr>
              <a:t>status </a:t>
            </a:r>
            <a:r>
              <a:rPr lang="en-US" smtClean="0">
                <a:latin typeface="Times New Roman" pitchFamily="18" charset="0"/>
              </a:rPr>
              <a:t>of a test process is evaluated from different viewpoints, known as </a:t>
            </a:r>
            <a:r>
              <a:rPr lang="en-US" b="1" smtClean="0">
                <a:latin typeface="Times New Roman" pitchFamily="18" charset="0"/>
              </a:rPr>
              <a:t>key areas</a:t>
            </a:r>
            <a:r>
              <a:rPr lang="en-US" smtClean="0">
                <a:latin typeface="Times New Roman" pitchFamily="18" charset="0"/>
              </a:rPr>
              <a:t> – and </a:t>
            </a:r>
            <a:r>
              <a:rPr lang="en-US" b="1" smtClean="0">
                <a:latin typeface="Times New Roman" pitchFamily="18" charset="0"/>
              </a:rPr>
              <a:t>20 </a:t>
            </a:r>
            <a:r>
              <a:rPr lang="en-US" smtClean="0">
                <a:latin typeface="Times New Roman" pitchFamily="18" charset="0"/>
              </a:rPr>
              <a:t>key areas have been identified.</a:t>
            </a:r>
          </a:p>
          <a:p>
            <a:pPr lvl="1">
              <a:lnSpc>
                <a:spcPct val="80000"/>
              </a:lnSpc>
            </a:pPr>
            <a:r>
              <a:rPr lang="en-US" smtClean="0">
                <a:latin typeface="Times New Roman" pitchFamily="18" charset="0"/>
              </a:rPr>
              <a:t>The </a:t>
            </a:r>
            <a:r>
              <a:rPr lang="en-US" b="1" smtClean="0">
                <a:latin typeface="Times New Roman" pitchFamily="18" charset="0"/>
              </a:rPr>
              <a:t>status</a:t>
            </a:r>
            <a:r>
              <a:rPr lang="en-US" smtClean="0">
                <a:latin typeface="Times New Roman" pitchFamily="18" charset="0"/>
              </a:rPr>
              <a:t> of a test process w.r.t. a </a:t>
            </a:r>
            <a:r>
              <a:rPr lang="en-US" b="1" smtClean="0">
                <a:latin typeface="Times New Roman" pitchFamily="18" charset="0"/>
              </a:rPr>
              <a:t>key area</a:t>
            </a:r>
            <a:r>
              <a:rPr lang="en-US" smtClean="0">
                <a:latin typeface="Times New Roman" pitchFamily="18" charset="0"/>
              </a:rPr>
              <a:t> is represented in terms of </a:t>
            </a:r>
            <a:r>
              <a:rPr lang="en-US" b="1" smtClean="0">
                <a:latin typeface="Times New Roman" pitchFamily="18" charset="0"/>
              </a:rPr>
              <a:t>one</a:t>
            </a:r>
            <a:r>
              <a:rPr lang="en-US" smtClean="0">
                <a:latin typeface="Times New Roman" pitchFamily="18" charset="0"/>
              </a:rPr>
              <a:t> of </a:t>
            </a:r>
            <a:r>
              <a:rPr lang="en-US" b="1" smtClean="0">
                <a:latin typeface="Times New Roman" pitchFamily="18" charset="0"/>
              </a:rPr>
              <a:t>four</a:t>
            </a:r>
            <a:r>
              <a:rPr lang="en-US" smtClean="0">
                <a:latin typeface="Times New Roman" pitchFamily="18" charset="0"/>
              </a:rPr>
              <a:t> </a:t>
            </a:r>
            <a:r>
              <a:rPr lang="en-US" b="1" smtClean="0">
                <a:latin typeface="Times New Roman" pitchFamily="18" charset="0"/>
              </a:rPr>
              <a:t>levels of maturity</a:t>
            </a:r>
            <a:r>
              <a:rPr lang="en-US" smtClean="0">
                <a:latin typeface="Times New Roman" pitchFamily="18" charset="0"/>
              </a:rPr>
              <a:t> – </a:t>
            </a:r>
            <a:r>
              <a:rPr lang="en-US" b="1" smtClean="0">
                <a:latin typeface="Times New Roman" pitchFamily="18" charset="0"/>
              </a:rPr>
              <a:t>A, B, C</a:t>
            </a:r>
            <a:r>
              <a:rPr lang="en-US" smtClean="0">
                <a:latin typeface="Times New Roman" pitchFamily="18" charset="0"/>
              </a:rPr>
              <a:t>, and </a:t>
            </a:r>
            <a:r>
              <a:rPr lang="en-US" b="1" smtClean="0">
                <a:latin typeface="Times New Roman" pitchFamily="18" charset="0"/>
              </a:rPr>
              <a:t>D</a:t>
            </a:r>
            <a:r>
              <a:rPr lang="en-US" smtClean="0">
                <a:latin typeface="Times New Roman" pitchFamily="18" charset="0"/>
              </a:rPr>
              <a:t>.</a:t>
            </a:r>
          </a:p>
          <a:p>
            <a:pPr lvl="1">
              <a:lnSpc>
                <a:spcPct val="80000"/>
              </a:lnSpc>
            </a:pPr>
            <a:endParaRPr lang="en-US" smtClean="0">
              <a:latin typeface="Times New Roman" pitchFamily="18" charset="0"/>
            </a:endParaRPr>
          </a:p>
        </p:txBody>
      </p:sp>
    </p:spTree>
    <p:extLst>
      <p:ext uri="{BB962C8B-B14F-4D97-AF65-F5344CB8AC3E}">
        <p14:creationId xmlns:p14="http://schemas.microsoft.com/office/powerpoint/2010/main" val="4057122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p:cNvSpPr>
            <a:spLocks noGrp="1" noChangeArrowheads="1"/>
          </p:cNvSpPr>
          <p:nvPr>
            <p:ph type="sldNum" sz="quarter" idx="10"/>
          </p:nvPr>
        </p:nvSpPr>
        <p:spPr/>
        <p:txBody>
          <a:bodyPr/>
          <a:lstStyle/>
          <a:p>
            <a:fld id="{8D0B9F93-E00C-45D0-AC5C-CE8015769959}" type="slidenum">
              <a:rPr lang="en-US"/>
              <a:pPr/>
              <a:t>15</a:t>
            </a:fld>
            <a:endParaRPr lang="en-US"/>
          </a:p>
        </p:txBody>
      </p:sp>
      <p:sp>
        <p:nvSpPr>
          <p:cNvPr id="674818" name="Rectangle 2"/>
          <p:cNvSpPr>
            <a:spLocks noGrp="1" noChangeArrowheads="1"/>
          </p:cNvSpPr>
          <p:nvPr>
            <p:ph type="title" idx="4294967295"/>
          </p:nvPr>
        </p:nvSpPr>
        <p:spPr>
          <a:xfrm>
            <a:off x="457200" y="274638"/>
            <a:ext cx="8229600" cy="706090"/>
          </a:xfrm>
        </p:spPr>
        <p:txBody>
          <a:bodyPr>
            <a:normAutofit fontScale="90000"/>
          </a:bodyPr>
          <a:lstStyle/>
          <a:p>
            <a:r>
              <a:rPr lang="en-US" dirty="0" smtClean="0">
                <a:latin typeface="Times New Roman" pitchFamily="18" charset="0"/>
              </a:rPr>
              <a:t>Test Process Improvement (TPI)</a:t>
            </a:r>
          </a:p>
        </p:txBody>
      </p:sp>
      <p:sp>
        <p:nvSpPr>
          <p:cNvPr id="674819" name="Rectangle 3"/>
          <p:cNvSpPr>
            <a:spLocks noGrp="1" noChangeArrowheads="1"/>
          </p:cNvSpPr>
          <p:nvPr>
            <p:ph type="body" sz="half" idx="4294967295"/>
          </p:nvPr>
        </p:nvSpPr>
        <p:spPr>
          <a:xfrm>
            <a:off x="177800" y="660400"/>
            <a:ext cx="4406900" cy="5870575"/>
          </a:xfrm>
        </p:spPr>
        <p:txBody>
          <a:bodyPr/>
          <a:lstStyle/>
          <a:p>
            <a:r>
              <a:rPr lang="en-US" sz="2000" dirty="0" smtClean="0">
                <a:latin typeface="Times New Roman" pitchFamily="18" charset="0"/>
              </a:rPr>
              <a:t>The 20 key areas are as follows:</a:t>
            </a:r>
          </a:p>
          <a:p>
            <a:pPr lvl="1"/>
            <a:r>
              <a:rPr lang="en-US" sz="1800" dirty="0" smtClean="0">
                <a:latin typeface="Times New Roman" pitchFamily="18" charset="0"/>
              </a:rPr>
              <a:t>Test strategy</a:t>
            </a:r>
          </a:p>
          <a:p>
            <a:pPr lvl="1"/>
            <a:r>
              <a:rPr lang="en-US" sz="1800" dirty="0" smtClean="0">
                <a:latin typeface="Times New Roman" pitchFamily="18" charset="0"/>
              </a:rPr>
              <a:t>Life-cycle model</a:t>
            </a:r>
          </a:p>
          <a:p>
            <a:pPr lvl="1"/>
            <a:r>
              <a:rPr lang="en-US" sz="1800" dirty="0" smtClean="0">
                <a:latin typeface="Times New Roman" pitchFamily="18" charset="0"/>
              </a:rPr>
              <a:t>Moment of involvement</a:t>
            </a:r>
          </a:p>
          <a:p>
            <a:pPr lvl="1"/>
            <a:r>
              <a:rPr lang="en-US" sz="1800" dirty="0" smtClean="0">
                <a:latin typeface="Times New Roman" pitchFamily="18" charset="0"/>
              </a:rPr>
              <a:t>Planning and estimating</a:t>
            </a:r>
          </a:p>
          <a:p>
            <a:pPr lvl="1"/>
            <a:r>
              <a:rPr lang="en-US" sz="1800" dirty="0" smtClean="0">
                <a:latin typeface="Times New Roman" pitchFamily="18" charset="0"/>
              </a:rPr>
              <a:t>Test specification technique</a:t>
            </a:r>
          </a:p>
          <a:p>
            <a:pPr lvl="1"/>
            <a:r>
              <a:rPr lang="en-US" sz="1800" dirty="0" smtClean="0">
                <a:latin typeface="Times New Roman" pitchFamily="18" charset="0"/>
              </a:rPr>
              <a:t>Static test technique</a:t>
            </a:r>
          </a:p>
          <a:p>
            <a:pPr lvl="1"/>
            <a:r>
              <a:rPr lang="en-US" sz="1800" dirty="0" smtClean="0">
                <a:latin typeface="Times New Roman" pitchFamily="18" charset="0"/>
              </a:rPr>
              <a:t>Metrics</a:t>
            </a:r>
          </a:p>
          <a:p>
            <a:pPr lvl="1"/>
            <a:r>
              <a:rPr lang="en-US" sz="1800" dirty="0" smtClean="0">
                <a:latin typeface="Times New Roman" pitchFamily="18" charset="0"/>
              </a:rPr>
              <a:t>Test tools</a:t>
            </a:r>
          </a:p>
          <a:p>
            <a:pPr lvl="1"/>
            <a:r>
              <a:rPr lang="en-US" sz="1800" dirty="0" smtClean="0">
                <a:latin typeface="Times New Roman" pitchFamily="18" charset="0"/>
              </a:rPr>
              <a:t>Test environment</a:t>
            </a:r>
          </a:p>
          <a:p>
            <a:pPr lvl="1"/>
            <a:r>
              <a:rPr lang="en-US" sz="1800" dirty="0" smtClean="0">
                <a:latin typeface="Times New Roman" pitchFamily="18" charset="0"/>
              </a:rPr>
              <a:t>Office environment</a:t>
            </a:r>
          </a:p>
          <a:p>
            <a:pPr lvl="1"/>
            <a:r>
              <a:rPr lang="en-US" sz="1800" dirty="0" smtClean="0">
                <a:latin typeface="Times New Roman" pitchFamily="18" charset="0"/>
              </a:rPr>
              <a:t>Commitment and motivation</a:t>
            </a:r>
          </a:p>
          <a:p>
            <a:pPr lvl="1"/>
            <a:r>
              <a:rPr lang="en-US" sz="1800" dirty="0" smtClean="0">
                <a:latin typeface="Times New Roman" pitchFamily="18" charset="0"/>
              </a:rPr>
              <a:t>Test functions and training</a:t>
            </a:r>
          </a:p>
          <a:p>
            <a:pPr lvl="1"/>
            <a:r>
              <a:rPr lang="en-US" sz="1800" dirty="0" smtClean="0">
                <a:latin typeface="Times New Roman" pitchFamily="18" charset="0"/>
              </a:rPr>
              <a:t>Scope of methodology</a:t>
            </a:r>
          </a:p>
          <a:p>
            <a:pPr lvl="1"/>
            <a:r>
              <a:rPr lang="en-US" sz="1800" dirty="0" smtClean="0">
                <a:latin typeface="Times New Roman" pitchFamily="18" charset="0"/>
              </a:rPr>
              <a:t>Communication</a:t>
            </a:r>
          </a:p>
          <a:p>
            <a:pPr lvl="1"/>
            <a:r>
              <a:rPr lang="en-US" sz="1800" dirty="0" smtClean="0">
                <a:latin typeface="Times New Roman" pitchFamily="18" charset="0"/>
              </a:rPr>
              <a:t>Reporting</a:t>
            </a:r>
          </a:p>
          <a:p>
            <a:pPr lvl="1"/>
            <a:r>
              <a:rPr lang="en-US" sz="1800" dirty="0" smtClean="0">
                <a:latin typeface="Times New Roman" pitchFamily="18" charset="0"/>
              </a:rPr>
              <a:t>Defect management</a:t>
            </a:r>
          </a:p>
        </p:txBody>
      </p:sp>
      <p:sp>
        <p:nvSpPr>
          <p:cNvPr id="674820" name="Rectangle 4"/>
          <p:cNvSpPr>
            <a:spLocks noGrp="1" noChangeArrowheads="1"/>
          </p:cNvSpPr>
          <p:nvPr>
            <p:ph type="body" sz="half" idx="4294967295"/>
          </p:nvPr>
        </p:nvSpPr>
        <p:spPr>
          <a:xfrm>
            <a:off x="4737100" y="660400"/>
            <a:ext cx="4406900" cy="5870575"/>
          </a:xfrm>
        </p:spPr>
        <p:txBody>
          <a:bodyPr/>
          <a:lstStyle/>
          <a:p>
            <a:endParaRPr lang="en-US" sz="2000" dirty="0" smtClean="0">
              <a:latin typeface="Times New Roman" pitchFamily="18" charset="0"/>
            </a:endParaRPr>
          </a:p>
          <a:p>
            <a:pPr lvl="1"/>
            <a:r>
              <a:rPr lang="en-US" sz="1800" dirty="0" smtClean="0">
                <a:latin typeface="Times New Roman" pitchFamily="18" charset="0"/>
              </a:rPr>
              <a:t>Test process management</a:t>
            </a:r>
          </a:p>
          <a:p>
            <a:pPr lvl="1"/>
            <a:r>
              <a:rPr lang="en-US" sz="1800" dirty="0" smtClean="0">
                <a:latin typeface="Times New Roman" pitchFamily="18" charset="0"/>
              </a:rPr>
              <a:t>Evaluation</a:t>
            </a:r>
          </a:p>
          <a:p>
            <a:pPr lvl="1"/>
            <a:r>
              <a:rPr lang="en-US" sz="1800" dirty="0" smtClean="0">
                <a:latin typeface="Times New Roman" pitchFamily="18" charset="0"/>
              </a:rPr>
              <a:t>Low-level testing</a:t>
            </a:r>
          </a:p>
        </p:txBody>
      </p:sp>
    </p:spTree>
    <p:extLst>
      <p:ext uri="{BB962C8B-B14F-4D97-AF65-F5344CB8AC3E}">
        <p14:creationId xmlns:p14="http://schemas.microsoft.com/office/powerpoint/2010/main" val="2981006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A02DD7E1-AD22-45EC-AAF0-CA6526ACF6C9}" type="slidenum">
              <a:rPr lang="en-US"/>
              <a:pPr/>
              <a:t>16</a:t>
            </a:fld>
            <a:endParaRPr lang="en-US"/>
          </a:p>
        </p:txBody>
      </p:sp>
      <p:sp>
        <p:nvSpPr>
          <p:cNvPr id="677890" name="Rectangle 2"/>
          <p:cNvSpPr>
            <a:spLocks noGrp="1" noChangeArrowheads="1"/>
          </p:cNvSpPr>
          <p:nvPr>
            <p:ph type="title" idx="4294967295"/>
          </p:nvPr>
        </p:nvSpPr>
        <p:spPr/>
        <p:txBody>
          <a:bodyPr/>
          <a:lstStyle/>
          <a:p>
            <a:r>
              <a:rPr lang="en-US" smtClean="0">
                <a:latin typeface="Times New Roman" pitchFamily="18" charset="0"/>
              </a:rPr>
              <a:t>Test Process Improvement (TPI)</a:t>
            </a:r>
          </a:p>
        </p:txBody>
      </p:sp>
      <p:sp>
        <p:nvSpPr>
          <p:cNvPr id="677891" name="Rectangle 3"/>
          <p:cNvSpPr>
            <a:spLocks noGrp="1" noChangeArrowheads="1"/>
          </p:cNvSpPr>
          <p:nvPr>
            <p:ph type="body" idx="4294967295"/>
          </p:nvPr>
        </p:nvSpPr>
        <p:spPr/>
        <p:txBody>
          <a:bodyPr>
            <a:normAutofit fontScale="85000" lnSpcReduction="20000"/>
          </a:bodyPr>
          <a:lstStyle/>
          <a:p>
            <a:r>
              <a:rPr lang="en-US" smtClean="0">
                <a:latin typeface="Times New Roman" pitchFamily="18" charset="0"/>
              </a:rPr>
              <a:t>Maturity levels of test processes</a:t>
            </a:r>
          </a:p>
          <a:p>
            <a:pPr lvl="1"/>
            <a:r>
              <a:rPr lang="en-US" smtClean="0">
                <a:latin typeface="Times New Roman" pitchFamily="18" charset="0"/>
              </a:rPr>
              <a:t>Based on the idea of dependencies and prioritization, a Test Maturity Matrix, as shown in Table 18.2, is constructed.</a:t>
            </a:r>
          </a:p>
          <a:p>
            <a:pPr lvl="1"/>
            <a:r>
              <a:rPr lang="en-US" smtClean="0">
                <a:latin typeface="Times New Roman" pitchFamily="18" charset="0"/>
              </a:rPr>
              <a:t>The Test Maturity Matrix shows that the overall maturity of a test process can be represented on a scale of 1—13. </a:t>
            </a:r>
          </a:p>
          <a:p>
            <a:pPr lvl="1"/>
            <a:r>
              <a:rPr lang="en-US" smtClean="0">
                <a:latin typeface="Times New Roman" pitchFamily="18" charset="0"/>
              </a:rPr>
              <a:t>The 13 scales of maturity of a test process are classified into three distinct segments as follows.</a:t>
            </a:r>
          </a:p>
          <a:p>
            <a:pPr lvl="2"/>
            <a:r>
              <a:rPr lang="en-US" smtClean="0">
                <a:latin typeface="Times New Roman" pitchFamily="18" charset="0"/>
              </a:rPr>
              <a:t>Controlled (1—5): All component activities are planned and executed in phases according to the plan.</a:t>
            </a:r>
          </a:p>
          <a:p>
            <a:pPr lvl="2"/>
            <a:r>
              <a:rPr lang="en-US" smtClean="0">
                <a:latin typeface="Times New Roman" pitchFamily="18" charset="0"/>
              </a:rPr>
              <a:t>Efficient (6—10): All the key areas, except </a:t>
            </a:r>
            <a:r>
              <a:rPr lang="en-US" i="1" smtClean="0">
                <a:latin typeface="Times New Roman" pitchFamily="18" charset="0"/>
              </a:rPr>
              <a:t>Evaluation</a:t>
            </a:r>
            <a:r>
              <a:rPr lang="en-US" smtClean="0">
                <a:latin typeface="Times New Roman" pitchFamily="18" charset="0"/>
              </a:rPr>
              <a:t>, are raised to at least B level with some being at C.</a:t>
            </a:r>
          </a:p>
          <a:p>
            <a:pPr lvl="2"/>
            <a:r>
              <a:rPr lang="en-US" smtClean="0">
                <a:latin typeface="Times New Roman" pitchFamily="18" charset="0"/>
              </a:rPr>
              <a:t>Optimizing (11—13): All the key areas have reached their respective highest maturity levels. </a:t>
            </a:r>
          </a:p>
          <a:p>
            <a:pPr lvl="3"/>
            <a:r>
              <a:rPr lang="en-US" smtClean="0">
                <a:latin typeface="Times New Roman" pitchFamily="18" charset="0"/>
              </a:rPr>
              <a:t>Optimizing a test process means performing testing tasks in the best possible manner from the standpoint of quality, time, and cost.  </a:t>
            </a:r>
          </a:p>
        </p:txBody>
      </p:sp>
    </p:spTree>
    <p:extLst>
      <p:ext uri="{BB962C8B-B14F-4D97-AF65-F5344CB8AC3E}">
        <p14:creationId xmlns:p14="http://schemas.microsoft.com/office/powerpoint/2010/main" val="3814722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489D4144-C5D4-4C59-871B-7D78EC46D4A4}" type="slidenum">
              <a:rPr lang="en-US"/>
              <a:pPr/>
              <a:t>17</a:t>
            </a:fld>
            <a:endParaRPr lang="en-US"/>
          </a:p>
        </p:txBody>
      </p:sp>
      <p:sp>
        <p:nvSpPr>
          <p:cNvPr id="678914" name="Rectangle 2"/>
          <p:cNvSpPr>
            <a:spLocks noGrp="1" noChangeArrowheads="1"/>
          </p:cNvSpPr>
          <p:nvPr>
            <p:ph type="title" idx="4294967295"/>
          </p:nvPr>
        </p:nvSpPr>
        <p:spPr/>
        <p:txBody>
          <a:bodyPr/>
          <a:lstStyle/>
          <a:p>
            <a:r>
              <a:rPr lang="en-US" smtClean="0">
                <a:latin typeface="Times New Roman" pitchFamily="18" charset="0"/>
              </a:rPr>
              <a:t>Test Process Improvement (TPI)</a:t>
            </a:r>
          </a:p>
        </p:txBody>
      </p:sp>
      <p:sp>
        <p:nvSpPr>
          <p:cNvPr id="678915" name="Rectangle 3"/>
          <p:cNvSpPr>
            <a:spLocks noGrp="1" noChangeArrowheads="1"/>
          </p:cNvSpPr>
          <p:nvPr>
            <p:ph type="body" idx="4294967295"/>
          </p:nvPr>
        </p:nvSpPr>
        <p:spPr/>
        <p:txBody>
          <a:bodyPr>
            <a:normAutofit fontScale="85000" lnSpcReduction="20000"/>
          </a:bodyPr>
          <a:lstStyle/>
          <a:p>
            <a:r>
              <a:rPr lang="en-US" smtClean="0">
                <a:latin typeface="Times New Roman" pitchFamily="18" charset="0"/>
              </a:rPr>
              <a:t>Applying the TPI model</a:t>
            </a:r>
          </a:p>
          <a:p>
            <a:pPr lvl="1"/>
            <a:r>
              <a:rPr lang="en-US" smtClean="0">
                <a:latin typeface="Times New Roman" pitchFamily="18" charset="0"/>
              </a:rPr>
              <a:t>Analyze the current test process, using Table 18.1 (Requirements for different maturity levels), in terms of the 20 key areas, and give each key area a rating – A, B, C, or D.</a:t>
            </a:r>
          </a:p>
          <a:p>
            <a:pPr lvl="1"/>
            <a:r>
              <a:rPr lang="en-US" smtClean="0">
                <a:latin typeface="Times New Roman" pitchFamily="18" charset="0"/>
              </a:rPr>
              <a:t>Evaluate the current scale, between 1—13, of the test process by comparing the current status of the test process with the standard Test Maturity Matrix of Table 18.2 (Test maturity matrix.)</a:t>
            </a:r>
          </a:p>
          <a:p>
            <a:pPr lvl="1"/>
            <a:r>
              <a:rPr lang="en-US" smtClean="0">
                <a:latin typeface="Times New Roman" pitchFamily="18" charset="0"/>
              </a:rPr>
              <a:t>Identify the goal of the organization in terms of the next scale to be achieved. Identify the key areas where improvements must be achieved.</a:t>
            </a:r>
          </a:p>
          <a:p>
            <a:pPr lvl="1"/>
            <a:r>
              <a:rPr lang="en-US" smtClean="0">
                <a:latin typeface="Times New Roman" pitchFamily="18" charset="0"/>
              </a:rPr>
              <a:t>Take actions to improve the key areas identified in the preceding step.</a:t>
            </a:r>
          </a:p>
        </p:txBody>
      </p:sp>
    </p:spTree>
    <p:extLst>
      <p:ext uri="{BB962C8B-B14F-4D97-AF65-F5344CB8AC3E}">
        <p14:creationId xmlns:p14="http://schemas.microsoft.com/office/powerpoint/2010/main" val="2758426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Vertical Text Placeholder 2"/>
          <p:cNvSpPr>
            <a:spLocks noGrp="1"/>
          </p:cNvSpPr>
          <p:nvPr>
            <p:ph type="body" orient="vert"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4664"/>
            <a:ext cx="7992888" cy="6220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74510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Vertical Text Placeholder 2"/>
          <p:cNvSpPr>
            <a:spLocks noGrp="1"/>
          </p:cNvSpPr>
          <p:nvPr>
            <p:ph type="body" orient="vert" idx="1"/>
          </p:nvPr>
        </p:nvSpPr>
        <p:spPr/>
        <p:txBody>
          <a:bodyPr/>
          <a:lstStyle/>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378077" y="78308"/>
            <a:ext cx="4675880" cy="7344817"/>
          </a:xfrm>
          <a:prstGeom prst="rect">
            <a:avLst/>
          </a:prstGeom>
          <a:noFill/>
          <a:ln>
            <a:noFill/>
          </a:ln>
        </p:spPr>
      </p:pic>
    </p:spTree>
    <p:extLst>
      <p:ext uri="{BB962C8B-B14F-4D97-AF65-F5344CB8AC3E}">
        <p14:creationId xmlns:p14="http://schemas.microsoft.com/office/powerpoint/2010/main" val="1201602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088A7EEF-8299-4397-8441-0F14C56344F3}" type="slidenum">
              <a:rPr lang="en-US"/>
              <a:pPr/>
              <a:t>2</a:t>
            </a:fld>
            <a:endParaRPr lang="en-US"/>
          </a:p>
        </p:txBody>
      </p:sp>
      <p:sp>
        <p:nvSpPr>
          <p:cNvPr id="617475" name="Rectangle 3"/>
          <p:cNvSpPr>
            <a:spLocks noGrp="1" noChangeArrowheads="1"/>
          </p:cNvSpPr>
          <p:nvPr>
            <p:ph type="body" idx="4294967295"/>
          </p:nvPr>
        </p:nvSpPr>
        <p:spPr>
          <a:xfrm>
            <a:off x="539552" y="836712"/>
            <a:ext cx="8229600" cy="4525963"/>
          </a:xfrm>
        </p:spPr>
        <p:txBody>
          <a:bodyPr/>
          <a:lstStyle/>
          <a:p>
            <a:r>
              <a:rPr lang="en-US" dirty="0" smtClean="0">
                <a:latin typeface="Times New Roman" pitchFamily="18" charset="0"/>
              </a:rPr>
              <a:t>Basic Idea in Software Process</a:t>
            </a:r>
          </a:p>
          <a:p>
            <a:r>
              <a:rPr lang="en-US" dirty="0" smtClean="0">
                <a:latin typeface="Times New Roman" pitchFamily="18" charset="0"/>
              </a:rPr>
              <a:t>Capability Maturity Model (CMM)</a:t>
            </a:r>
          </a:p>
          <a:p>
            <a:r>
              <a:rPr lang="en-US" dirty="0" smtClean="0">
                <a:latin typeface="Times New Roman" pitchFamily="18" charset="0"/>
              </a:rPr>
              <a:t>Test Process Improvement (TPI)</a:t>
            </a:r>
          </a:p>
          <a:p>
            <a:r>
              <a:rPr lang="en-US" dirty="0" smtClean="0">
                <a:latin typeface="Times New Roman" pitchFamily="18" charset="0"/>
              </a:rPr>
              <a:t>Testing Maturity Model (TMM)</a:t>
            </a:r>
          </a:p>
          <a:p>
            <a:r>
              <a:rPr lang="en-US" dirty="0" smtClean="0">
                <a:latin typeface="Times New Roman" pitchFamily="18" charset="0"/>
              </a:rPr>
              <a:t>Summary</a:t>
            </a:r>
          </a:p>
        </p:txBody>
      </p:sp>
    </p:spTree>
    <p:extLst>
      <p:ext uri="{BB962C8B-B14F-4D97-AF65-F5344CB8AC3E}">
        <p14:creationId xmlns:p14="http://schemas.microsoft.com/office/powerpoint/2010/main" val="3261000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Vertical Text Placeholder 2"/>
          <p:cNvSpPr>
            <a:spLocks noGrp="1"/>
          </p:cNvSpPr>
          <p:nvPr>
            <p:ph type="body" orient="vert"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208174"/>
            <a:ext cx="5805714" cy="524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8590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CCCC0A41-6467-409C-AF20-587A2C6D2FA5}" type="slidenum">
              <a:rPr lang="en-US"/>
              <a:pPr/>
              <a:t>21</a:t>
            </a:fld>
            <a:endParaRPr lang="en-US"/>
          </a:p>
        </p:txBody>
      </p:sp>
      <p:sp>
        <p:nvSpPr>
          <p:cNvPr id="669698" name="Rectangle 2"/>
          <p:cNvSpPr>
            <a:spLocks noGrp="1" noChangeArrowheads="1"/>
          </p:cNvSpPr>
          <p:nvPr>
            <p:ph type="title" idx="4294967295"/>
          </p:nvPr>
        </p:nvSpPr>
        <p:spPr/>
        <p:txBody>
          <a:bodyPr/>
          <a:lstStyle/>
          <a:p>
            <a:r>
              <a:rPr lang="en-US" smtClean="0">
                <a:latin typeface="Times New Roman" pitchFamily="18" charset="0"/>
              </a:rPr>
              <a:t>Testing Maturity Model (TMM)</a:t>
            </a:r>
          </a:p>
        </p:txBody>
      </p:sp>
      <p:sp>
        <p:nvSpPr>
          <p:cNvPr id="669699" name="Rectangle 3"/>
          <p:cNvSpPr>
            <a:spLocks noGrp="1" noChangeArrowheads="1"/>
          </p:cNvSpPr>
          <p:nvPr>
            <p:ph type="body" idx="4294967295"/>
          </p:nvPr>
        </p:nvSpPr>
        <p:spPr/>
        <p:txBody>
          <a:bodyPr>
            <a:normAutofit fontScale="92500" lnSpcReduction="10000"/>
          </a:bodyPr>
          <a:lstStyle/>
          <a:p>
            <a:r>
              <a:rPr lang="en-US" smtClean="0">
                <a:latin typeface="Times New Roman" pitchFamily="18" charset="0"/>
              </a:rPr>
              <a:t>TMM was pioneered by Ilene Burnstein to help organizations evaluate and improve their testing processes.</a:t>
            </a:r>
          </a:p>
          <a:p>
            <a:r>
              <a:rPr lang="en-US" smtClean="0">
                <a:latin typeface="Times New Roman" pitchFamily="18" charset="0"/>
              </a:rPr>
              <a:t>The TMM framework describes an evolutionary path of test process maturity in five </a:t>
            </a:r>
            <a:r>
              <a:rPr lang="en-US" b="1" smtClean="0">
                <a:latin typeface="Times New Roman" pitchFamily="18" charset="0"/>
              </a:rPr>
              <a:t>levels</a:t>
            </a:r>
            <a:r>
              <a:rPr lang="en-US" smtClean="0">
                <a:latin typeface="Times New Roman" pitchFamily="18" charset="0"/>
              </a:rPr>
              <a:t>, or </a:t>
            </a:r>
            <a:r>
              <a:rPr lang="en-US" b="1" smtClean="0">
                <a:latin typeface="Times New Roman" pitchFamily="18" charset="0"/>
              </a:rPr>
              <a:t>stages</a:t>
            </a:r>
            <a:r>
              <a:rPr lang="en-US" smtClean="0">
                <a:latin typeface="Times New Roman" pitchFamily="18" charset="0"/>
              </a:rPr>
              <a:t>. (Figure 18.3).</a:t>
            </a:r>
          </a:p>
          <a:p>
            <a:r>
              <a:rPr lang="en-US" smtClean="0">
                <a:latin typeface="Times New Roman" pitchFamily="18" charset="0"/>
              </a:rPr>
              <a:t>Each stage is characterized by the concepts of </a:t>
            </a:r>
          </a:p>
          <a:p>
            <a:pPr lvl="1"/>
            <a:r>
              <a:rPr lang="en-US" smtClean="0">
                <a:latin typeface="Times New Roman" pitchFamily="18" charset="0"/>
              </a:rPr>
              <a:t>maturity goals</a:t>
            </a:r>
          </a:p>
          <a:p>
            <a:pPr lvl="1"/>
            <a:r>
              <a:rPr lang="en-US" smtClean="0">
                <a:latin typeface="Times New Roman" pitchFamily="18" charset="0"/>
              </a:rPr>
              <a:t>supporting maturity goals, and </a:t>
            </a:r>
          </a:p>
          <a:p>
            <a:pPr lvl="1"/>
            <a:r>
              <a:rPr lang="en-US" smtClean="0">
                <a:latin typeface="Times New Roman" pitchFamily="18" charset="0"/>
              </a:rPr>
              <a:t>activities, tasks, and responsibilities (ATRs)</a:t>
            </a:r>
          </a:p>
        </p:txBody>
      </p:sp>
    </p:spTree>
    <p:extLst>
      <p:ext uri="{BB962C8B-B14F-4D97-AF65-F5344CB8AC3E}">
        <p14:creationId xmlns:p14="http://schemas.microsoft.com/office/powerpoint/2010/main" val="2625599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p:cNvSpPr>
            <a:spLocks noGrp="1" noChangeArrowheads="1"/>
          </p:cNvSpPr>
          <p:nvPr>
            <p:ph type="sldNum" sz="quarter" idx="10"/>
          </p:nvPr>
        </p:nvSpPr>
        <p:spPr/>
        <p:txBody>
          <a:bodyPr/>
          <a:lstStyle/>
          <a:p>
            <a:fld id="{E64C44D0-9FCC-4915-8102-9A36A5D790D5}" type="slidenum">
              <a:rPr lang="en-US"/>
              <a:pPr/>
              <a:t>22</a:t>
            </a:fld>
            <a:endParaRPr lang="en-US"/>
          </a:p>
        </p:txBody>
      </p:sp>
      <p:sp>
        <p:nvSpPr>
          <p:cNvPr id="679938" name="Rectangle 2"/>
          <p:cNvSpPr>
            <a:spLocks noGrp="1" noChangeArrowheads="1"/>
          </p:cNvSpPr>
          <p:nvPr>
            <p:ph type="title" idx="4294967295"/>
          </p:nvPr>
        </p:nvSpPr>
        <p:spPr/>
        <p:txBody>
          <a:bodyPr/>
          <a:lstStyle/>
          <a:p>
            <a:r>
              <a:rPr lang="en-US" dirty="0" smtClean="0">
                <a:latin typeface="Times New Roman" pitchFamily="18" charset="0"/>
              </a:rPr>
              <a:t>Testing Maturity Model (TMM)</a:t>
            </a:r>
          </a:p>
        </p:txBody>
      </p:sp>
      <p:sp>
        <p:nvSpPr>
          <p:cNvPr id="679939" name="Rectangle 3"/>
          <p:cNvSpPr>
            <a:spLocks noGrp="1" noChangeArrowheads="1"/>
          </p:cNvSpPr>
          <p:nvPr>
            <p:ph type="body" idx="4294967295"/>
          </p:nvPr>
        </p:nvSpPr>
        <p:spPr/>
        <p:txBody>
          <a:bodyPr>
            <a:normAutofit/>
          </a:bodyPr>
          <a:lstStyle/>
          <a:p>
            <a:endParaRPr lang="en-US" dirty="0" smtClean="0">
              <a:latin typeface="Times New Roman" pitchFamily="18" charset="0"/>
            </a:endParaRPr>
          </a:p>
          <a:p>
            <a:endParaRPr lang="en-US" dirty="0" smtClean="0">
              <a:latin typeface="Times New Roman" pitchFamily="18" charset="0"/>
            </a:endParaRPr>
          </a:p>
          <a:p>
            <a:endParaRPr lang="en-US" dirty="0" smtClean="0">
              <a:latin typeface="Times New Roman" pitchFamily="18" charset="0"/>
            </a:endParaRPr>
          </a:p>
          <a:p>
            <a:endParaRPr lang="en-US" dirty="0" smtClean="0">
              <a:latin typeface="Times New Roman" pitchFamily="18" charset="0"/>
            </a:endParaRPr>
          </a:p>
          <a:p>
            <a:endParaRPr lang="en-US" dirty="0" smtClean="0">
              <a:latin typeface="Times New Roman" pitchFamily="18" charset="0"/>
            </a:endParaRPr>
          </a:p>
          <a:p>
            <a:endParaRPr lang="en-US" dirty="0" smtClean="0">
              <a:latin typeface="Times New Roman" pitchFamily="18" charset="0"/>
            </a:endParaRPr>
          </a:p>
          <a:p>
            <a:endParaRPr lang="en-US" dirty="0" smtClean="0">
              <a:latin typeface="Times New Roman" pitchFamily="18" charset="0"/>
            </a:endParaRPr>
          </a:p>
          <a:p>
            <a:endParaRPr lang="en-US" dirty="0" smtClean="0">
              <a:latin typeface="Times New Roman" pitchFamily="18" charset="0"/>
            </a:endParaRPr>
          </a:p>
          <a:p>
            <a:endParaRPr lang="en-US" dirty="0" smtClean="0">
              <a:latin typeface="Times New Roman" pitchFamily="18" charset="0"/>
            </a:endParaRPr>
          </a:p>
          <a:p>
            <a:endParaRPr lang="en-US" dirty="0" smtClean="0">
              <a:latin typeface="Times New Roman" pitchFamily="18" charset="0"/>
            </a:endParaRPr>
          </a:p>
          <a:p>
            <a:endParaRPr lang="en-US" dirty="0" smtClean="0">
              <a:latin typeface="Times New Roman" pitchFamily="18" charset="0"/>
            </a:endParaRPr>
          </a:p>
        </p:txBody>
      </p:sp>
      <p:pic>
        <p:nvPicPr>
          <p:cNvPr id="679940" name="Picture 4" descr="tmm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96752"/>
            <a:ext cx="6584950" cy="450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421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49E2356D-1003-4C6A-B769-1184BD3D3C58}" type="slidenum">
              <a:rPr lang="en-US"/>
              <a:pPr/>
              <a:t>23</a:t>
            </a:fld>
            <a:endParaRPr lang="en-US"/>
          </a:p>
        </p:txBody>
      </p:sp>
      <p:sp>
        <p:nvSpPr>
          <p:cNvPr id="681986" name="Rectangle 2"/>
          <p:cNvSpPr>
            <a:spLocks noGrp="1" noChangeArrowheads="1"/>
          </p:cNvSpPr>
          <p:nvPr>
            <p:ph type="title" idx="4294967295"/>
          </p:nvPr>
        </p:nvSpPr>
        <p:spPr/>
        <p:txBody>
          <a:bodyPr/>
          <a:lstStyle/>
          <a:p>
            <a:r>
              <a:rPr lang="en-US" smtClean="0">
                <a:latin typeface="Times New Roman" pitchFamily="18" charset="0"/>
              </a:rPr>
              <a:t>Testing Maturity Model (TMM)</a:t>
            </a:r>
          </a:p>
        </p:txBody>
      </p:sp>
      <p:sp>
        <p:nvSpPr>
          <p:cNvPr id="681987" name="Rectangle 3"/>
          <p:cNvSpPr>
            <a:spLocks noGrp="1" noChangeArrowheads="1"/>
          </p:cNvSpPr>
          <p:nvPr>
            <p:ph type="body" idx="4294967295"/>
          </p:nvPr>
        </p:nvSpPr>
        <p:spPr/>
        <p:txBody>
          <a:bodyPr>
            <a:normAutofit fontScale="70000" lnSpcReduction="20000"/>
          </a:bodyPr>
          <a:lstStyle/>
          <a:p>
            <a:r>
              <a:rPr lang="en-US" smtClean="0">
                <a:latin typeface="Times New Roman" pitchFamily="18" charset="0"/>
              </a:rPr>
              <a:t>Maturity goals</a:t>
            </a:r>
          </a:p>
          <a:p>
            <a:pPr lvl="1"/>
            <a:r>
              <a:rPr lang="en-US" smtClean="0">
                <a:latin typeface="Times New Roman" pitchFamily="18" charset="0"/>
              </a:rPr>
              <a:t>Each maturity level, except 1, contains certain maturity goals.</a:t>
            </a:r>
          </a:p>
          <a:p>
            <a:pPr lvl="1"/>
            <a:r>
              <a:rPr lang="en-US" smtClean="0">
                <a:latin typeface="Times New Roman" pitchFamily="18" charset="0"/>
              </a:rPr>
              <a:t>For an organization to reach a certain level, the corresponding maturity goals must be met by the organization.</a:t>
            </a:r>
          </a:p>
          <a:p>
            <a:r>
              <a:rPr lang="en-US" smtClean="0">
                <a:latin typeface="Times New Roman" pitchFamily="18" charset="0"/>
              </a:rPr>
              <a:t>Maturity subgoals</a:t>
            </a:r>
          </a:p>
          <a:p>
            <a:pPr lvl="1"/>
            <a:r>
              <a:rPr lang="en-US" smtClean="0">
                <a:latin typeface="Times New Roman" pitchFamily="18" charset="0"/>
              </a:rPr>
              <a:t>Maturity goals are supported by maturity subgoals</a:t>
            </a:r>
          </a:p>
          <a:p>
            <a:r>
              <a:rPr lang="en-US" smtClean="0">
                <a:latin typeface="Times New Roman" pitchFamily="18" charset="0"/>
              </a:rPr>
              <a:t>ATRs</a:t>
            </a:r>
          </a:p>
          <a:p>
            <a:pPr lvl="1"/>
            <a:r>
              <a:rPr lang="en-US" smtClean="0">
                <a:latin typeface="Times New Roman" pitchFamily="18" charset="0"/>
              </a:rPr>
              <a:t>Maturity subgoals are achieved by means of ATRs.</a:t>
            </a:r>
          </a:p>
          <a:p>
            <a:pPr lvl="1"/>
            <a:r>
              <a:rPr lang="en-US" smtClean="0">
                <a:latin typeface="Times New Roman" pitchFamily="18" charset="0"/>
              </a:rPr>
              <a:t>ATRs address issues concerning implementation of activities and tasks.</a:t>
            </a:r>
          </a:p>
          <a:p>
            <a:pPr lvl="1"/>
            <a:r>
              <a:rPr lang="en-US" smtClean="0">
                <a:latin typeface="Times New Roman" pitchFamily="18" charset="0"/>
              </a:rPr>
              <a:t>ATRs also address how an organization can adapt its practices so that it can move in-line with the TMM model.</a:t>
            </a:r>
          </a:p>
          <a:p>
            <a:pPr lvl="1"/>
            <a:r>
              <a:rPr lang="en-US" smtClean="0">
                <a:latin typeface="Times New Roman" pitchFamily="18" charset="0"/>
              </a:rPr>
              <a:t>ATRs are refined into “views” from the perspectives of three groups:</a:t>
            </a:r>
          </a:p>
          <a:p>
            <a:pPr lvl="2"/>
            <a:r>
              <a:rPr lang="en-US" smtClean="0">
                <a:latin typeface="Times New Roman" pitchFamily="18" charset="0"/>
              </a:rPr>
              <a:t>Managers</a:t>
            </a:r>
          </a:p>
          <a:p>
            <a:pPr lvl="2"/>
            <a:r>
              <a:rPr lang="en-US" smtClean="0">
                <a:latin typeface="Times New Roman" pitchFamily="18" charset="0"/>
              </a:rPr>
              <a:t>Developers and test engineers</a:t>
            </a:r>
          </a:p>
          <a:p>
            <a:pPr lvl="2"/>
            <a:r>
              <a:rPr lang="en-US" smtClean="0">
                <a:latin typeface="Times New Roman" pitchFamily="18" charset="0"/>
              </a:rPr>
              <a:t>Customers (user/client).</a:t>
            </a:r>
          </a:p>
          <a:p>
            <a:pPr lvl="2"/>
            <a:endParaRPr lang="en-US" smtClean="0">
              <a:latin typeface="Times New Roman" pitchFamily="18" charset="0"/>
            </a:endParaRPr>
          </a:p>
        </p:txBody>
      </p:sp>
    </p:spTree>
    <p:extLst>
      <p:ext uri="{BB962C8B-B14F-4D97-AF65-F5344CB8AC3E}">
        <p14:creationId xmlns:p14="http://schemas.microsoft.com/office/powerpoint/2010/main" val="3769926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8A50FDA3-4253-420C-9206-65B45B5FB3EF}" type="slidenum">
              <a:rPr lang="en-US"/>
              <a:pPr/>
              <a:t>24</a:t>
            </a:fld>
            <a:endParaRPr lang="en-US"/>
          </a:p>
        </p:txBody>
      </p:sp>
      <p:sp>
        <p:nvSpPr>
          <p:cNvPr id="683010" name="Rectangle 2"/>
          <p:cNvSpPr>
            <a:spLocks noGrp="1" noChangeArrowheads="1"/>
          </p:cNvSpPr>
          <p:nvPr>
            <p:ph type="title" idx="4294967295"/>
          </p:nvPr>
        </p:nvSpPr>
        <p:spPr/>
        <p:txBody>
          <a:bodyPr/>
          <a:lstStyle/>
          <a:p>
            <a:r>
              <a:rPr lang="en-US" smtClean="0">
                <a:latin typeface="Times New Roman" pitchFamily="18" charset="0"/>
              </a:rPr>
              <a:t>Testing Maturity Model (TMM)</a:t>
            </a:r>
          </a:p>
        </p:txBody>
      </p:sp>
      <p:sp>
        <p:nvSpPr>
          <p:cNvPr id="683011" name="Rectangle 3"/>
          <p:cNvSpPr>
            <a:spLocks noGrp="1" noChangeArrowheads="1"/>
          </p:cNvSpPr>
          <p:nvPr>
            <p:ph type="body" idx="4294967295"/>
          </p:nvPr>
        </p:nvSpPr>
        <p:spPr/>
        <p:txBody>
          <a:bodyPr>
            <a:normAutofit fontScale="92500" lnSpcReduction="20000"/>
          </a:bodyPr>
          <a:lstStyle/>
          <a:p>
            <a:r>
              <a:rPr lang="en-US" smtClean="0">
                <a:latin typeface="Times New Roman" pitchFamily="18" charset="0"/>
              </a:rPr>
              <a:t>Level 1 – Initial</a:t>
            </a:r>
          </a:p>
          <a:p>
            <a:pPr lvl="1"/>
            <a:r>
              <a:rPr lang="en-US" smtClean="0">
                <a:latin typeface="Times New Roman" pitchFamily="18" charset="0"/>
              </a:rPr>
              <a:t>There are no maturity goals to be met at this level.</a:t>
            </a:r>
          </a:p>
          <a:p>
            <a:pPr lvl="1"/>
            <a:r>
              <a:rPr lang="en-US" smtClean="0">
                <a:latin typeface="Times New Roman" pitchFamily="18" charset="0"/>
              </a:rPr>
              <a:t>Testing begins after code is written.</a:t>
            </a:r>
          </a:p>
          <a:p>
            <a:pPr lvl="1"/>
            <a:r>
              <a:rPr lang="en-US" smtClean="0">
                <a:latin typeface="Times New Roman" pitchFamily="18" charset="0"/>
              </a:rPr>
              <a:t>An organization performs testing to demonstrate that the system works.</a:t>
            </a:r>
          </a:p>
          <a:p>
            <a:pPr lvl="1"/>
            <a:r>
              <a:rPr lang="en-US" smtClean="0">
                <a:latin typeface="Times New Roman" pitchFamily="18" charset="0"/>
              </a:rPr>
              <a:t>No serious effort is made to track the progress of testing.</a:t>
            </a:r>
          </a:p>
          <a:p>
            <a:pPr lvl="1"/>
            <a:r>
              <a:rPr lang="en-US" smtClean="0">
                <a:latin typeface="Times New Roman" pitchFamily="18" charset="0"/>
              </a:rPr>
              <a:t>Test cases are designed and executed in an ad hoc manner.</a:t>
            </a:r>
          </a:p>
          <a:p>
            <a:pPr lvl="1"/>
            <a:r>
              <a:rPr lang="en-US" smtClean="0">
                <a:latin typeface="Times New Roman" pitchFamily="18" charset="0"/>
              </a:rPr>
              <a:t>In summary, testing is not viewed as a critical, distinct phase in software development.</a:t>
            </a:r>
          </a:p>
          <a:p>
            <a:pPr lvl="1"/>
            <a:endParaRPr lang="en-US" smtClean="0">
              <a:latin typeface="Times New Roman" pitchFamily="18" charset="0"/>
            </a:endParaRPr>
          </a:p>
          <a:p>
            <a:pPr lvl="1"/>
            <a:endParaRPr lang="en-US" smtClean="0">
              <a:latin typeface="Times New Roman" pitchFamily="18" charset="0"/>
            </a:endParaRPr>
          </a:p>
        </p:txBody>
      </p:sp>
    </p:spTree>
    <p:extLst>
      <p:ext uri="{BB962C8B-B14F-4D97-AF65-F5344CB8AC3E}">
        <p14:creationId xmlns:p14="http://schemas.microsoft.com/office/powerpoint/2010/main" val="968427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34D0E007-3AFF-488E-8C72-025FB9D1475E}" type="slidenum">
              <a:rPr lang="en-US"/>
              <a:pPr/>
              <a:t>25</a:t>
            </a:fld>
            <a:endParaRPr lang="en-US"/>
          </a:p>
        </p:txBody>
      </p:sp>
      <p:sp>
        <p:nvSpPr>
          <p:cNvPr id="684034" name="Rectangle 2"/>
          <p:cNvSpPr>
            <a:spLocks noGrp="1" noChangeArrowheads="1"/>
          </p:cNvSpPr>
          <p:nvPr>
            <p:ph type="title" idx="4294967295"/>
          </p:nvPr>
        </p:nvSpPr>
        <p:spPr/>
        <p:txBody>
          <a:bodyPr/>
          <a:lstStyle/>
          <a:p>
            <a:r>
              <a:rPr lang="en-US" smtClean="0">
                <a:latin typeface="Times New Roman" pitchFamily="18" charset="0"/>
              </a:rPr>
              <a:t>Testing Maturity Model (TMM)</a:t>
            </a:r>
          </a:p>
        </p:txBody>
      </p:sp>
      <p:sp>
        <p:nvSpPr>
          <p:cNvPr id="684035" name="Rectangle 3"/>
          <p:cNvSpPr>
            <a:spLocks noGrp="1" noChangeArrowheads="1"/>
          </p:cNvSpPr>
          <p:nvPr>
            <p:ph type="body" idx="4294967295"/>
          </p:nvPr>
        </p:nvSpPr>
        <p:spPr/>
        <p:txBody>
          <a:bodyPr>
            <a:normAutofit fontScale="70000" lnSpcReduction="20000"/>
          </a:bodyPr>
          <a:lstStyle/>
          <a:p>
            <a:r>
              <a:rPr lang="en-US" smtClean="0">
                <a:latin typeface="Times New Roman" pitchFamily="18" charset="0"/>
              </a:rPr>
              <a:t>Level 2 – Phase Definition: The maturity goals are as follows:</a:t>
            </a:r>
          </a:p>
          <a:p>
            <a:pPr lvl="1"/>
            <a:r>
              <a:rPr lang="en-US" smtClean="0">
                <a:latin typeface="Times New Roman" pitchFamily="18" charset="0"/>
              </a:rPr>
              <a:t>Develop testing and debugging goals.</a:t>
            </a:r>
          </a:p>
          <a:p>
            <a:pPr lvl="2"/>
            <a:r>
              <a:rPr lang="en-US" smtClean="0">
                <a:latin typeface="Times New Roman" pitchFamily="18" charset="0"/>
              </a:rPr>
              <a:t>Some concrete maturity subgoals that can support this goal are as follows:</a:t>
            </a:r>
          </a:p>
          <a:p>
            <a:pPr lvl="3"/>
            <a:r>
              <a:rPr lang="en-US" smtClean="0">
                <a:latin typeface="Times New Roman" pitchFamily="18" charset="0"/>
              </a:rPr>
              <a:t>Organizations form committees on testing and debugging.</a:t>
            </a:r>
          </a:p>
          <a:p>
            <a:pPr lvl="3"/>
            <a:r>
              <a:rPr lang="en-US" smtClean="0">
                <a:latin typeface="Times New Roman" pitchFamily="18" charset="0"/>
              </a:rPr>
              <a:t>The committees develop and document testing and debugging goals.</a:t>
            </a:r>
          </a:p>
          <a:p>
            <a:pPr lvl="1"/>
            <a:r>
              <a:rPr lang="en-US" smtClean="0">
                <a:latin typeface="Times New Roman" pitchFamily="18" charset="0"/>
              </a:rPr>
              <a:t>Initiate a test planning process. (Identify test objectives. Analyze risks. Devise strategies. Develop test specifications. Allocate resources.)</a:t>
            </a:r>
          </a:p>
          <a:p>
            <a:pPr lvl="2"/>
            <a:r>
              <a:rPr lang="en-US" smtClean="0">
                <a:latin typeface="Times New Roman" pitchFamily="18" charset="0"/>
              </a:rPr>
              <a:t>Some concrete maturity subgoals that can support this goal are as follows:</a:t>
            </a:r>
          </a:p>
          <a:p>
            <a:pPr lvl="3"/>
            <a:r>
              <a:rPr lang="en-US" smtClean="0">
                <a:latin typeface="Times New Roman" pitchFamily="18" charset="0"/>
              </a:rPr>
              <a:t>Assign the task of test planning to a committee.</a:t>
            </a:r>
          </a:p>
          <a:p>
            <a:pPr lvl="3"/>
            <a:r>
              <a:rPr lang="en-US" smtClean="0">
                <a:latin typeface="Times New Roman" pitchFamily="18" charset="0"/>
              </a:rPr>
              <a:t>The committee develops a test plan template.</a:t>
            </a:r>
          </a:p>
          <a:p>
            <a:pPr lvl="3"/>
            <a:r>
              <a:rPr lang="en-US" smtClean="0">
                <a:latin typeface="Times New Roman" pitchFamily="18" charset="0"/>
              </a:rPr>
              <a:t>Proper tools are used to create and manage test plans.</a:t>
            </a:r>
          </a:p>
          <a:p>
            <a:pPr lvl="3"/>
            <a:r>
              <a:rPr lang="en-US" smtClean="0">
                <a:latin typeface="Times New Roman" pitchFamily="18" charset="0"/>
              </a:rPr>
              <a:t>Provisions are put in place so that customer needs constitute a part of the test plan.</a:t>
            </a:r>
          </a:p>
          <a:p>
            <a:pPr lvl="1"/>
            <a:r>
              <a:rPr lang="en-US" smtClean="0">
                <a:latin typeface="Times New Roman" pitchFamily="18" charset="0"/>
              </a:rPr>
              <a:t>Institutionalize basic testing techniques and methods.</a:t>
            </a:r>
          </a:p>
          <a:p>
            <a:pPr lvl="2"/>
            <a:r>
              <a:rPr lang="en-US" smtClean="0">
                <a:latin typeface="Times New Roman" pitchFamily="18" charset="0"/>
              </a:rPr>
              <a:t>The following concrete subgoals support the above maturity subgoal.</a:t>
            </a:r>
          </a:p>
          <a:p>
            <a:pPr lvl="3"/>
            <a:r>
              <a:rPr lang="en-US" smtClean="0">
                <a:latin typeface="Times New Roman" pitchFamily="18" charset="0"/>
              </a:rPr>
              <a:t>An expert group recommends a set of basic testing techniques and methods.</a:t>
            </a:r>
          </a:p>
          <a:p>
            <a:pPr lvl="3"/>
            <a:r>
              <a:rPr lang="en-US" smtClean="0">
                <a:latin typeface="Times New Roman" pitchFamily="18" charset="0"/>
              </a:rPr>
              <a:t>The management establishes policies to execute the recommendations. </a:t>
            </a:r>
          </a:p>
          <a:p>
            <a:pPr lvl="1"/>
            <a:endParaRPr lang="en-US" smtClean="0">
              <a:latin typeface="Times New Roman" pitchFamily="18" charset="0"/>
            </a:endParaRPr>
          </a:p>
        </p:txBody>
      </p:sp>
    </p:spTree>
    <p:extLst>
      <p:ext uri="{BB962C8B-B14F-4D97-AF65-F5344CB8AC3E}">
        <p14:creationId xmlns:p14="http://schemas.microsoft.com/office/powerpoint/2010/main" val="1390484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C8B35140-E77A-44A3-A89F-59295758787A}" type="slidenum">
              <a:rPr lang="en-US"/>
              <a:pPr/>
              <a:t>26</a:t>
            </a:fld>
            <a:endParaRPr lang="en-US"/>
          </a:p>
        </p:txBody>
      </p:sp>
      <p:sp>
        <p:nvSpPr>
          <p:cNvPr id="685058" name="Rectangle 2"/>
          <p:cNvSpPr>
            <a:spLocks noGrp="1" noChangeArrowheads="1"/>
          </p:cNvSpPr>
          <p:nvPr>
            <p:ph type="title" idx="4294967295"/>
          </p:nvPr>
        </p:nvSpPr>
        <p:spPr/>
        <p:txBody>
          <a:bodyPr/>
          <a:lstStyle/>
          <a:p>
            <a:r>
              <a:rPr lang="en-US" smtClean="0">
                <a:latin typeface="Times New Roman" pitchFamily="18" charset="0"/>
              </a:rPr>
              <a:t>Testing Maturity Model (TMM)</a:t>
            </a:r>
          </a:p>
        </p:txBody>
      </p:sp>
      <p:sp>
        <p:nvSpPr>
          <p:cNvPr id="685059" name="Rectangle 3"/>
          <p:cNvSpPr>
            <a:spLocks noGrp="1" noChangeArrowheads="1"/>
          </p:cNvSpPr>
          <p:nvPr>
            <p:ph type="body" idx="4294967295"/>
          </p:nvPr>
        </p:nvSpPr>
        <p:spPr/>
        <p:txBody>
          <a:bodyPr>
            <a:normAutofit fontScale="77500" lnSpcReduction="20000"/>
          </a:bodyPr>
          <a:lstStyle/>
          <a:p>
            <a:pPr>
              <a:lnSpc>
                <a:spcPct val="80000"/>
              </a:lnSpc>
            </a:pPr>
            <a:r>
              <a:rPr lang="en-US" smtClean="0">
                <a:latin typeface="Times New Roman" pitchFamily="18" charset="0"/>
              </a:rPr>
              <a:t>Level 3 – Integration: The maturity goals are as follows:</a:t>
            </a:r>
          </a:p>
          <a:p>
            <a:pPr lvl="1">
              <a:lnSpc>
                <a:spcPct val="80000"/>
              </a:lnSpc>
            </a:pPr>
            <a:r>
              <a:rPr lang="en-US" smtClean="0">
                <a:latin typeface="Times New Roman" pitchFamily="18" charset="0"/>
              </a:rPr>
              <a:t>Establish a software test group.</a:t>
            </a:r>
          </a:p>
          <a:p>
            <a:pPr lvl="2">
              <a:lnSpc>
                <a:spcPct val="80000"/>
              </a:lnSpc>
            </a:pPr>
            <a:r>
              <a:rPr lang="en-US" smtClean="0">
                <a:latin typeface="Times New Roman" pitchFamily="18" charset="0"/>
              </a:rPr>
              <a:t>Concrete subgoals to support the above are:</a:t>
            </a:r>
          </a:p>
          <a:p>
            <a:pPr lvl="3">
              <a:lnSpc>
                <a:spcPct val="80000"/>
              </a:lnSpc>
            </a:pPr>
            <a:r>
              <a:rPr lang="en-US" smtClean="0">
                <a:latin typeface="Times New Roman" pitchFamily="18" charset="0"/>
              </a:rPr>
              <a:t>An organization-wide test group is formed with leadership, support, and $$. </a:t>
            </a:r>
          </a:p>
          <a:p>
            <a:pPr lvl="3">
              <a:lnSpc>
                <a:spcPct val="80000"/>
              </a:lnSpc>
            </a:pPr>
            <a:r>
              <a:rPr lang="en-US" smtClean="0">
                <a:latin typeface="Times New Roman" pitchFamily="18" charset="0"/>
              </a:rPr>
              <a:t>The test group is involved in all stages of the software development.</a:t>
            </a:r>
          </a:p>
          <a:p>
            <a:pPr lvl="3">
              <a:lnSpc>
                <a:spcPct val="80000"/>
              </a:lnSpc>
            </a:pPr>
            <a:r>
              <a:rPr lang="en-US" smtClean="0">
                <a:latin typeface="Times New Roman" pitchFamily="18" charset="0"/>
              </a:rPr>
              <a:t>Trained and motivated test engineers are assigned to the group.</a:t>
            </a:r>
          </a:p>
          <a:p>
            <a:pPr lvl="3">
              <a:lnSpc>
                <a:spcPct val="80000"/>
              </a:lnSpc>
            </a:pPr>
            <a:r>
              <a:rPr lang="en-US" smtClean="0">
                <a:latin typeface="Times New Roman" pitchFamily="18" charset="0"/>
              </a:rPr>
              <a:t>The test group communicates with the customers.</a:t>
            </a:r>
          </a:p>
          <a:p>
            <a:pPr lvl="1">
              <a:lnSpc>
                <a:spcPct val="80000"/>
              </a:lnSpc>
            </a:pPr>
            <a:r>
              <a:rPr lang="en-US" smtClean="0">
                <a:latin typeface="Times New Roman" pitchFamily="18" charset="0"/>
              </a:rPr>
              <a:t>Establish a technical training program.</a:t>
            </a:r>
          </a:p>
          <a:p>
            <a:pPr lvl="1">
              <a:lnSpc>
                <a:spcPct val="80000"/>
              </a:lnSpc>
            </a:pPr>
            <a:r>
              <a:rPr lang="en-US" smtClean="0">
                <a:latin typeface="Times New Roman" pitchFamily="18" charset="0"/>
              </a:rPr>
              <a:t>Integrate testing into the software lifecycle.</a:t>
            </a:r>
          </a:p>
          <a:p>
            <a:pPr lvl="2">
              <a:lnSpc>
                <a:spcPct val="80000"/>
              </a:lnSpc>
            </a:pPr>
            <a:r>
              <a:rPr lang="en-US" smtClean="0">
                <a:latin typeface="Times New Roman" pitchFamily="18" charset="0"/>
              </a:rPr>
              <a:t>Concrete subgoals to support the above are:</a:t>
            </a:r>
          </a:p>
          <a:p>
            <a:pPr lvl="3">
              <a:lnSpc>
                <a:spcPct val="80000"/>
              </a:lnSpc>
            </a:pPr>
            <a:r>
              <a:rPr lang="en-US" smtClean="0">
                <a:latin typeface="Times New Roman" pitchFamily="18" charset="0"/>
              </a:rPr>
              <a:t>The test phase is partitined into several activities: unit, integration, system, and acceptance testing.</a:t>
            </a:r>
          </a:p>
          <a:p>
            <a:pPr lvl="3">
              <a:lnSpc>
                <a:spcPct val="80000"/>
              </a:lnSpc>
            </a:pPr>
            <a:r>
              <a:rPr lang="en-US" smtClean="0">
                <a:latin typeface="Times New Roman" pitchFamily="18" charset="0"/>
              </a:rPr>
              <a:t>Follow the V-model.</a:t>
            </a:r>
          </a:p>
          <a:p>
            <a:pPr lvl="1">
              <a:lnSpc>
                <a:spcPct val="80000"/>
              </a:lnSpc>
            </a:pPr>
            <a:r>
              <a:rPr lang="en-US" smtClean="0">
                <a:latin typeface="Times New Roman" pitchFamily="18" charset="0"/>
              </a:rPr>
              <a:t>Control and monitor the testing process.</a:t>
            </a:r>
          </a:p>
          <a:p>
            <a:pPr lvl="2">
              <a:lnSpc>
                <a:spcPct val="80000"/>
              </a:lnSpc>
            </a:pPr>
            <a:r>
              <a:rPr lang="en-US" smtClean="0">
                <a:latin typeface="Times New Roman" pitchFamily="18" charset="0"/>
              </a:rPr>
              <a:t>Concrete subgoals to support the above are:</a:t>
            </a:r>
          </a:p>
          <a:p>
            <a:pPr lvl="3">
              <a:lnSpc>
                <a:spcPct val="80000"/>
              </a:lnSpc>
            </a:pPr>
            <a:r>
              <a:rPr lang="en-US" smtClean="0">
                <a:latin typeface="Times New Roman" pitchFamily="18" charset="0"/>
              </a:rPr>
              <a:t>Develop policies and mechanisms to monitor and control test projects.</a:t>
            </a:r>
          </a:p>
          <a:p>
            <a:pPr lvl="3">
              <a:lnSpc>
                <a:spcPct val="80000"/>
              </a:lnSpc>
            </a:pPr>
            <a:r>
              <a:rPr lang="en-US" smtClean="0">
                <a:latin typeface="Times New Roman" pitchFamily="18" charset="0"/>
              </a:rPr>
              <a:t>Define a set of </a:t>
            </a:r>
            <a:r>
              <a:rPr lang="en-US" i="1" smtClean="0">
                <a:latin typeface="Times New Roman" pitchFamily="18" charset="0"/>
              </a:rPr>
              <a:t>metrics</a:t>
            </a:r>
            <a:r>
              <a:rPr lang="en-US" smtClean="0">
                <a:latin typeface="Times New Roman" pitchFamily="18" charset="0"/>
              </a:rPr>
              <a:t> related to the test project.</a:t>
            </a:r>
          </a:p>
          <a:p>
            <a:pPr lvl="3">
              <a:lnSpc>
                <a:spcPct val="80000"/>
              </a:lnSpc>
            </a:pPr>
            <a:r>
              <a:rPr lang="en-US" smtClean="0">
                <a:latin typeface="Times New Roman" pitchFamily="18" charset="0"/>
              </a:rPr>
              <a:t>Be prepared with a contingency plan.</a:t>
            </a:r>
          </a:p>
        </p:txBody>
      </p:sp>
    </p:spTree>
    <p:extLst>
      <p:ext uri="{BB962C8B-B14F-4D97-AF65-F5344CB8AC3E}">
        <p14:creationId xmlns:p14="http://schemas.microsoft.com/office/powerpoint/2010/main" val="3130017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63786BA9-5D24-4F19-B432-487F9E2ED351}" type="slidenum">
              <a:rPr lang="en-US"/>
              <a:pPr/>
              <a:t>27</a:t>
            </a:fld>
            <a:endParaRPr lang="en-US"/>
          </a:p>
        </p:txBody>
      </p:sp>
      <p:sp>
        <p:nvSpPr>
          <p:cNvPr id="686082" name="Rectangle 2"/>
          <p:cNvSpPr>
            <a:spLocks noGrp="1" noChangeArrowheads="1"/>
          </p:cNvSpPr>
          <p:nvPr>
            <p:ph type="title" idx="4294967295"/>
          </p:nvPr>
        </p:nvSpPr>
        <p:spPr/>
        <p:txBody>
          <a:bodyPr/>
          <a:lstStyle/>
          <a:p>
            <a:r>
              <a:rPr lang="en-US" smtClean="0">
                <a:latin typeface="Times New Roman" pitchFamily="18" charset="0"/>
              </a:rPr>
              <a:t>Testing Maturity Model (TMM)</a:t>
            </a:r>
          </a:p>
        </p:txBody>
      </p:sp>
      <p:sp>
        <p:nvSpPr>
          <p:cNvPr id="686083" name="Rectangle 3"/>
          <p:cNvSpPr>
            <a:spLocks noGrp="1" noChangeArrowheads="1"/>
          </p:cNvSpPr>
          <p:nvPr>
            <p:ph type="body" idx="4294967295"/>
          </p:nvPr>
        </p:nvSpPr>
        <p:spPr/>
        <p:txBody>
          <a:bodyPr>
            <a:normAutofit fontScale="70000" lnSpcReduction="20000"/>
          </a:bodyPr>
          <a:lstStyle/>
          <a:p>
            <a:r>
              <a:rPr lang="en-US" smtClean="0">
                <a:latin typeface="Times New Roman" pitchFamily="18" charset="0"/>
              </a:rPr>
              <a:t>Level 4 – Management and Measurement: The maturity goals are:</a:t>
            </a:r>
          </a:p>
          <a:p>
            <a:pPr lvl="1"/>
            <a:r>
              <a:rPr lang="en-US" smtClean="0">
                <a:latin typeface="Times New Roman" pitchFamily="18" charset="0"/>
              </a:rPr>
              <a:t>Establish an organization-wide review program.</a:t>
            </a:r>
          </a:p>
          <a:p>
            <a:pPr lvl="2"/>
            <a:r>
              <a:rPr lang="en-US" smtClean="0">
                <a:latin typeface="Times New Roman" pitchFamily="18" charset="0"/>
              </a:rPr>
              <a:t>Maturity subgoals to support the above are as follows.</a:t>
            </a:r>
          </a:p>
          <a:p>
            <a:pPr lvl="3"/>
            <a:r>
              <a:rPr lang="en-US" smtClean="0">
                <a:latin typeface="Times New Roman" pitchFamily="18" charset="0"/>
              </a:rPr>
              <a:t>The management develops review policies.</a:t>
            </a:r>
          </a:p>
          <a:p>
            <a:pPr lvl="3"/>
            <a:r>
              <a:rPr lang="en-US" smtClean="0">
                <a:latin typeface="Times New Roman" pitchFamily="18" charset="0"/>
              </a:rPr>
              <a:t>The test group develops goals, plans, procedures, and recording mechanisms for carrying out reviews.</a:t>
            </a:r>
          </a:p>
          <a:p>
            <a:pPr lvl="3"/>
            <a:r>
              <a:rPr lang="en-US" smtClean="0">
                <a:latin typeface="Times New Roman" pitchFamily="18" charset="0"/>
              </a:rPr>
              <a:t>Members of the test group are trained to be effective.</a:t>
            </a:r>
          </a:p>
          <a:p>
            <a:pPr lvl="1"/>
            <a:r>
              <a:rPr lang="en-US" smtClean="0">
                <a:latin typeface="Times New Roman" pitchFamily="18" charset="0"/>
              </a:rPr>
              <a:t>Establish a test management program.</a:t>
            </a:r>
          </a:p>
          <a:p>
            <a:pPr lvl="2"/>
            <a:r>
              <a:rPr lang="en-US" smtClean="0">
                <a:latin typeface="Times New Roman" pitchFamily="18" charset="0"/>
              </a:rPr>
              <a:t>Maturity subgoals to support the above are as follows.</a:t>
            </a:r>
          </a:p>
          <a:p>
            <a:pPr lvl="3"/>
            <a:r>
              <a:rPr lang="en-US" smtClean="0">
                <a:latin typeface="Times New Roman" pitchFamily="18" charset="0"/>
              </a:rPr>
              <a:t>Test metrics should be identified along with their goals.</a:t>
            </a:r>
          </a:p>
          <a:p>
            <a:pPr lvl="3"/>
            <a:r>
              <a:rPr lang="en-US" smtClean="0">
                <a:latin typeface="Times New Roman" pitchFamily="18" charset="0"/>
              </a:rPr>
              <a:t>A test measurement plan is developed for data collection and analysis.</a:t>
            </a:r>
          </a:p>
          <a:p>
            <a:pPr lvl="3"/>
            <a:r>
              <a:rPr lang="en-US" smtClean="0">
                <a:latin typeface="Times New Roman" pitchFamily="18" charset="0"/>
              </a:rPr>
              <a:t>An action plan should be developed to achieve process improvement.</a:t>
            </a:r>
          </a:p>
          <a:p>
            <a:pPr lvl="1"/>
            <a:r>
              <a:rPr lang="en-US" smtClean="0">
                <a:latin typeface="Times New Roman" pitchFamily="18" charset="0"/>
              </a:rPr>
              <a:t>Evaluate software quality.</a:t>
            </a:r>
          </a:p>
          <a:p>
            <a:pPr lvl="2"/>
            <a:r>
              <a:rPr lang="en-US" smtClean="0">
                <a:latin typeface="Times New Roman" pitchFamily="18" charset="0"/>
              </a:rPr>
              <a:t>Maturity subgoals to support the above are as follows.</a:t>
            </a:r>
          </a:p>
          <a:p>
            <a:pPr lvl="3"/>
            <a:r>
              <a:rPr lang="en-US" smtClean="0">
                <a:latin typeface="Times New Roman" pitchFamily="18" charset="0"/>
              </a:rPr>
              <a:t>The organization defines quality attributes and quality goals for products.</a:t>
            </a:r>
          </a:p>
          <a:p>
            <a:pPr lvl="3"/>
            <a:r>
              <a:rPr lang="en-US" smtClean="0">
                <a:latin typeface="Times New Roman" pitchFamily="18" charset="0"/>
              </a:rPr>
              <a:t>The management develops policies and mechanisms to collect test metrics to support the quality goals.</a:t>
            </a:r>
          </a:p>
          <a:p>
            <a:pPr lvl="1"/>
            <a:endParaRPr lang="en-US" smtClean="0">
              <a:latin typeface="Times New Roman" pitchFamily="18" charset="0"/>
            </a:endParaRPr>
          </a:p>
        </p:txBody>
      </p:sp>
    </p:spTree>
    <p:extLst>
      <p:ext uri="{BB962C8B-B14F-4D97-AF65-F5344CB8AC3E}">
        <p14:creationId xmlns:p14="http://schemas.microsoft.com/office/powerpoint/2010/main" val="89840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7E46FB93-D1AD-4489-8264-B4CFACB85EA5}" type="slidenum">
              <a:rPr lang="en-US"/>
              <a:pPr/>
              <a:t>28</a:t>
            </a:fld>
            <a:endParaRPr lang="en-US"/>
          </a:p>
        </p:txBody>
      </p:sp>
      <p:sp>
        <p:nvSpPr>
          <p:cNvPr id="687106" name="Rectangle 2"/>
          <p:cNvSpPr>
            <a:spLocks noGrp="1" noChangeArrowheads="1"/>
          </p:cNvSpPr>
          <p:nvPr>
            <p:ph type="title" idx="4294967295"/>
          </p:nvPr>
        </p:nvSpPr>
        <p:spPr/>
        <p:txBody>
          <a:bodyPr/>
          <a:lstStyle/>
          <a:p>
            <a:r>
              <a:rPr lang="en-US" smtClean="0">
                <a:latin typeface="Times New Roman" pitchFamily="18" charset="0"/>
              </a:rPr>
              <a:t>Testing Maturity Model (TMM)</a:t>
            </a:r>
          </a:p>
        </p:txBody>
      </p:sp>
      <p:sp>
        <p:nvSpPr>
          <p:cNvPr id="687107" name="Rectangle 3"/>
          <p:cNvSpPr>
            <a:spLocks noGrp="1" noChangeArrowheads="1"/>
          </p:cNvSpPr>
          <p:nvPr>
            <p:ph type="body" idx="4294967295"/>
          </p:nvPr>
        </p:nvSpPr>
        <p:spPr/>
        <p:txBody>
          <a:bodyPr>
            <a:normAutofit fontScale="77500" lnSpcReduction="20000"/>
          </a:bodyPr>
          <a:lstStyle/>
          <a:p>
            <a:r>
              <a:rPr lang="en-US" smtClean="0">
                <a:latin typeface="Times New Roman" pitchFamily="18" charset="0"/>
              </a:rPr>
              <a:t>Level 5 –Optimization, Defect Prevention and Quality Control: The maturity goals are as follows:</a:t>
            </a:r>
          </a:p>
          <a:p>
            <a:pPr lvl="1"/>
            <a:r>
              <a:rPr lang="en-US" smtClean="0">
                <a:latin typeface="Times New Roman" pitchFamily="18" charset="0"/>
              </a:rPr>
              <a:t>Application of process data for defect prevention</a:t>
            </a:r>
          </a:p>
          <a:p>
            <a:pPr lvl="2"/>
            <a:r>
              <a:rPr lang="en-US" smtClean="0">
                <a:latin typeface="Times New Roman" pitchFamily="18" charset="0"/>
              </a:rPr>
              <a:t>Maturity subgoals to support the above are as follows.</a:t>
            </a:r>
          </a:p>
          <a:p>
            <a:pPr lvl="3"/>
            <a:r>
              <a:rPr lang="en-US" smtClean="0">
                <a:latin typeface="Times New Roman" pitchFamily="18" charset="0"/>
              </a:rPr>
              <a:t>Establish a defect prevention team.</a:t>
            </a:r>
          </a:p>
          <a:p>
            <a:pPr lvl="3"/>
            <a:r>
              <a:rPr lang="en-US" smtClean="0">
                <a:latin typeface="Times New Roman" pitchFamily="18" charset="0"/>
              </a:rPr>
              <a:t>Document defects that have been identified and removed.</a:t>
            </a:r>
          </a:p>
          <a:p>
            <a:pPr lvl="3"/>
            <a:r>
              <a:rPr lang="en-US" smtClean="0">
                <a:latin typeface="Times New Roman" pitchFamily="18" charset="0"/>
              </a:rPr>
              <a:t>Each defect is analyzed to get to its root cause.</a:t>
            </a:r>
          </a:p>
          <a:p>
            <a:pPr lvl="3"/>
            <a:r>
              <a:rPr lang="en-US" smtClean="0">
                <a:latin typeface="Times New Roman" pitchFamily="18" charset="0"/>
              </a:rPr>
              <a:t>Develop an action plan to eliminate recurrence of common defects.</a:t>
            </a:r>
          </a:p>
          <a:p>
            <a:pPr lvl="1"/>
            <a:r>
              <a:rPr lang="en-US" smtClean="0">
                <a:latin typeface="Times New Roman" pitchFamily="18" charset="0"/>
              </a:rPr>
              <a:t>Statistical quality control</a:t>
            </a:r>
          </a:p>
          <a:p>
            <a:pPr lvl="2"/>
            <a:r>
              <a:rPr lang="en-US" smtClean="0">
                <a:latin typeface="Times New Roman" pitchFamily="18" charset="0"/>
              </a:rPr>
              <a:t>Maturity subgoals to support the above are as follows.</a:t>
            </a:r>
          </a:p>
          <a:p>
            <a:pPr lvl="3"/>
            <a:r>
              <a:rPr lang="en-US" smtClean="0">
                <a:latin typeface="Times New Roman" pitchFamily="18" charset="0"/>
              </a:rPr>
              <a:t>Establish high-level measurable quality goals. (Ex. Test case execution rate, defect arrival rate, …)</a:t>
            </a:r>
          </a:p>
          <a:p>
            <a:pPr lvl="3"/>
            <a:r>
              <a:rPr lang="en-US" smtClean="0">
                <a:latin typeface="Times New Roman" pitchFamily="18" charset="0"/>
              </a:rPr>
              <a:t>Ensure that the new quality goals form a part of the test plan.</a:t>
            </a:r>
          </a:p>
          <a:p>
            <a:pPr lvl="3"/>
            <a:r>
              <a:rPr lang="en-US" smtClean="0">
                <a:latin typeface="Times New Roman" pitchFamily="18" charset="0"/>
              </a:rPr>
              <a:t>The test group is trained in statistical testing and analysis methods.</a:t>
            </a:r>
          </a:p>
          <a:p>
            <a:pPr lvl="1"/>
            <a:r>
              <a:rPr lang="en-US" smtClean="0">
                <a:latin typeface="Times New Roman" pitchFamily="18" charset="0"/>
              </a:rPr>
              <a:t>Test process optimization</a:t>
            </a:r>
          </a:p>
          <a:p>
            <a:pPr lvl="2"/>
            <a:r>
              <a:rPr lang="en-US" smtClean="0">
                <a:latin typeface="Times New Roman" pitchFamily="18" charset="0"/>
              </a:rPr>
              <a:t>Maturity subgoals to support the above are as follows.</a:t>
            </a:r>
          </a:p>
          <a:p>
            <a:pPr lvl="2"/>
            <a:endParaRPr lang="en-US" smtClean="0">
              <a:latin typeface="Times New Roman" pitchFamily="18" charset="0"/>
            </a:endParaRPr>
          </a:p>
        </p:txBody>
      </p:sp>
    </p:spTree>
    <p:extLst>
      <p:ext uri="{BB962C8B-B14F-4D97-AF65-F5344CB8AC3E}">
        <p14:creationId xmlns:p14="http://schemas.microsoft.com/office/powerpoint/2010/main" val="1934253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00EBEC99-F5C5-47B1-8632-A8EB1AF895AF}" type="slidenum">
              <a:rPr lang="en-US"/>
              <a:pPr/>
              <a:t>29</a:t>
            </a:fld>
            <a:endParaRPr lang="en-US"/>
          </a:p>
        </p:txBody>
      </p:sp>
      <p:sp>
        <p:nvSpPr>
          <p:cNvPr id="688130" name="Rectangle 2"/>
          <p:cNvSpPr>
            <a:spLocks noGrp="1" noChangeArrowheads="1"/>
          </p:cNvSpPr>
          <p:nvPr>
            <p:ph type="title" idx="4294967295"/>
          </p:nvPr>
        </p:nvSpPr>
        <p:spPr/>
        <p:txBody>
          <a:bodyPr/>
          <a:lstStyle/>
          <a:p>
            <a:r>
              <a:rPr lang="en-US" smtClean="0">
                <a:latin typeface="Times New Roman" pitchFamily="18" charset="0"/>
              </a:rPr>
              <a:t>Testing Maturity Model (TMM)</a:t>
            </a:r>
          </a:p>
        </p:txBody>
      </p:sp>
      <p:sp>
        <p:nvSpPr>
          <p:cNvPr id="688131" name="Rectangle 3"/>
          <p:cNvSpPr>
            <a:spLocks noGrp="1" noChangeArrowheads="1"/>
          </p:cNvSpPr>
          <p:nvPr>
            <p:ph type="body" idx="4294967295"/>
          </p:nvPr>
        </p:nvSpPr>
        <p:spPr/>
        <p:txBody>
          <a:bodyPr>
            <a:normAutofit lnSpcReduction="10000"/>
          </a:bodyPr>
          <a:lstStyle/>
          <a:p>
            <a:r>
              <a:rPr lang="en-US" smtClean="0">
                <a:latin typeface="Times New Roman" pitchFamily="18" charset="0"/>
              </a:rPr>
              <a:t>Level 5 –Optimization, Defect Prevention and Quality Control: The maturity goals are as follows (continued.)</a:t>
            </a:r>
          </a:p>
          <a:p>
            <a:pPr lvl="1"/>
            <a:r>
              <a:rPr lang="en-US" smtClean="0">
                <a:latin typeface="Times New Roman" pitchFamily="18" charset="0"/>
              </a:rPr>
              <a:t>Test process optimization</a:t>
            </a:r>
          </a:p>
          <a:p>
            <a:pPr lvl="2"/>
            <a:r>
              <a:rPr lang="en-US" smtClean="0">
                <a:latin typeface="Times New Roman" pitchFamily="18" charset="0"/>
              </a:rPr>
              <a:t>Maturity subgoals to support the above are as follows.</a:t>
            </a:r>
          </a:p>
          <a:p>
            <a:pPr lvl="3"/>
            <a:r>
              <a:rPr lang="en-US" smtClean="0">
                <a:latin typeface="Times New Roman" pitchFamily="18" charset="0"/>
              </a:rPr>
              <a:t>Establish a test process improvement group to monitor the testing process and identify areas for improvement.</a:t>
            </a:r>
          </a:p>
          <a:p>
            <a:pPr lvl="3"/>
            <a:r>
              <a:rPr lang="en-US" smtClean="0">
                <a:latin typeface="Times New Roman" pitchFamily="18" charset="0"/>
              </a:rPr>
              <a:t>Evaluate new technologies and tools to improve the capability of the testing process.</a:t>
            </a:r>
          </a:p>
          <a:p>
            <a:pPr lvl="3"/>
            <a:r>
              <a:rPr lang="en-US" smtClean="0">
                <a:latin typeface="Times New Roman" pitchFamily="18" charset="0"/>
              </a:rPr>
              <a:t>Put a mechanism in place for continual evaluation of the effectiveness of the testing process.</a:t>
            </a:r>
          </a:p>
          <a:p>
            <a:pPr lvl="3"/>
            <a:r>
              <a:rPr lang="en-US" smtClean="0">
                <a:latin typeface="Times New Roman" pitchFamily="18" charset="0"/>
              </a:rPr>
              <a:t>Test stopping criteria are based on quality goals.</a:t>
            </a:r>
          </a:p>
        </p:txBody>
      </p:sp>
    </p:spTree>
    <p:extLst>
      <p:ext uri="{BB962C8B-B14F-4D97-AF65-F5344CB8AC3E}">
        <p14:creationId xmlns:p14="http://schemas.microsoft.com/office/powerpoint/2010/main" val="1811593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AAF57DBC-738C-4990-89C5-BD12FF9E0CEC}" type="slidenum">
              <a:rPr lang="en-US"/>
              <a:pPr/>
              <a:t>3</a:t>
            </a:fld>
            <a:endParaRPr lang="en-US"/>
          </a:p>
        </p:txBody>
      </p:sp>
      <p:sp>
        <p:nvSpPr>
          <p:cNvPr id="658434" name="Rectangle 2"/>
          <p:cNvSpPr>
            <a:spLocks noGrp="1" noChangeArrowheads="1"/>
          </p:cNvSpPr>
          <p:nvPr>
            <p:ph type="title" idx="4294967295"/>
          </p:nvPr>
        </p:nvSpPr>
        <p:spPr/>
        <p:txBody>
          <a:bodyPr/>
          <a:lstStyle/>
          <a:p>
            <a:r>
              <a:rPr lang="en-US" smtClean="0">
                <a:latin typeface="Times New Roman" pitchFamily="18" charset="0"/>
              </a:rPr>
              <a:t>Basic Idea in Software Process</a:t>
            </a:r>
          </a:p>
        </p:txBody>
      </p:sp>
      <p:sp>
        <p:nvSpPr>
          <p:cNvPr id="658435" name="Rectangle 3"/>
          <p:cNvSpPr>
            <a:spLocks noGrp="1" noChangeArrowheads="1"/>
          </p:cNvSpPr>
          <p:nvPr>
            <p:ph type="body" idx="4294967295"/>
          </p:nvPr>
        </p:nvSpPr>
        <p:spPr/>
        <p:txBody>
          <a:bodyPr/>
          <a:lstStyle/>
          <a:p>
            <a:r>
              <a:rPr lang="en-US" smtClean="0">
                <a:latin typeface="Times New Roman" pitchFamily="18" charset="0"/>
              </a:rPr>
              <a:t>A software process comprises the following tasks.</a:t>
            </a:r>
          </a:p>
          <a:p>
            <a:pPr lvl="1"/>
            <a:r>
              <a:rPr lang="en-US" smtClean="0">
                <a:latin typeface="Times New Roman" pitchFamily="18" charset="0"/>
              </a:rPr>
              <a:t>Gathering requirements</a:t>
            </a:r>
          </a:p>
          <a:p>
            <a:pPr lvl="1"/>
            <a:r>
              <a:rPr lang="en-US" smtClean="0">
                <a:latin typeface="Times New Roman" pitchFamily="18" charset="0"/>
              </a:rPr>
              <a:t>Constructing a functional specification</a:t>
            </a:r>
          </a:p>
          <a:p>
            <a:pPr lvl="1"/>
            <a:r>
              <a:rPr lang="en-US" smtClean="0">
                <a:latin typeface="Times New Roman" pitchFamily="18" charset="0"/>
              </a:rPr>
              <a:t>Designing the system</a:t>
            </a:r>
          </a:p>
          <a:p>
            <a:pPr lvl="1"/>
            <a:r>
              <a:rPr lang="en-US" smtClean="0">
                <a:latin typeface="Times New Roman" pitchFamily="18" charset="0"/>
              </a:rPr>
              <a:t>Writing code</a:t>
            </a:r>
          </a:p>
          <a:p>
            <a:pPr lvl="1"/>
            <a:r>
              <a:rPr lang="en-US" smtClean="0">
                <a:latin typeface="Times New Roman" pitchFamily="18" charset="0"/>
              </a:rPr>
              <a:t>Testing the system</a:t>
            </a:r>
          </a:p>
          <a:p>
            <a:pPr lvl="1"/>
            <a:r>
              <a:rPr lang="en-US" smtClean="0">
                <a:latin typeface="Times New Roman" pitchFamily="18" charset="0"/>
              </a:rPr>
              <a:t>Maintaining the system</a:t>
            </a:r>
          </a:p>
          <a:p>
            <a:pPr lvl="1">
              <a:buFontTx/>
              <a:buNone/>
            </a:pPr>
            <a:endParaRPr lang="en-US" smtClean="0">
              <a:latin typeface="Times New Roman" pitchFamily="18" charset="0"/>
            </a:endParaRPr>
          </a:p>
        </p:txBody>
      </p:sp>
    </p:spTree>
    <p:extLst>
      <p:ext uri="{BB962C8B-B14F-4D97-AF65-F5344CB8AC3E}">
        <p14:creationId xmlns:p14="http://schemas.microsoft.com/office/powerpoint/2010/main" val="344185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p:cNvSpPr>
            <a:spLocks noGrp="1" noChangeArrowheads="1"/>
          </p:cNvSpPr>
          <p:nvPr>
            <p:ph type="sldNum" sz="quarter" idx="10"/>
          </p:nvPr>
        </p:nvSpPr>
        <p:spPr/>
        <p:txBody>
          <a:bodyPr/>
          <a:lstStyle/>
          <a:p>
            <a:fld id="{F196C521-8FCB-4525-8978-909A52423E46}" type="slidenum">
              <a:rPr lang="en-US"/>
              <a:pPr/>
              <a:t>30</a:t>
            </a:fld>
            <a:endParaRPr lang="en-US"/>
          </a:p>
        </p:txBody>
      </p:sp>
      <p:sp>
        <p:nvSpPr>
          <p:cNvPr id="670722" name="Rectangle 2"/>
          <p:cNvSpPr>
            <a:spLocks noGrp="1" noChangeArrowheads="1"/>
          </p:cNvSpPr>
          <p:nvPr>
            <p:ph type="title" idx="4294967295"/>
          </p:nvPr>
        </p:nvSpPr>
        <p:spPr>
          <a:xfrm>
            <a:off x="467544" y="-11495"/>
            <a:ext cx="7704856" cy="776199"/>
          </a:xfrm>
        </p:spPr>
        <p:txBody>
          <a:bodyPr/>
          <a:lstStyle/>
          <a:p>
            <a:r>
              <a:rPr lang="en-US" dirty="0" smtClean="0">
                <a:latin typeface="Times New Roman" pitchFamily="18" charset="0"/>
              </a:rPr>
              <a:t>Summary</a:t>
            </a:r>
          </a:p>
        </p:txBody>
      </p:sp>
      <p:sp>
        <p:nvSpPr>
          <p:cNvPr id="670723" name="Rectangle 3"/>
          <p:cNvSpPr>
            <a:spLocks noGrp="1" noChangeArrowheads="1"/>
          </p:cNvSpPr>
          <p:nvPr>
            <p:ph type="body" sz="half" idx="4294967295"/>
          </p:nvPr>
        </p:nvSpPr>
        <p:spPr>
          <a:xfrm>
            <a:off x="177800" y="660400"/>
            <a:ext cx="4406900" cy="5870575"/>
          </a:xfrm>
        </p:spPr>
        <p:txBody>
          <a:bodyPr/>
          <a:lstStyle/>
          <a:p>
            <a:pPr>
              <a:lnSpc>
                <a:spcPct val="80000"/>
              </a:lnSpc>
            </a:pPr>
            <a:r>
              <a:rPr lang="en-US" sz="2000" dirty="0" smtClean="0">
                <a:latin typeface="Times New Roman" pitchFamily="18" charset="0"/>
              </a:rPr>
              <a:t>Capability Maturity Model (CMM)</a:t>
            </a:r>
          </a:p>
          <a:p>
            <a:pPr lvl="1">
              <a:lnSpc>
                <a:spcPct val="80000"/>
              </a:lnSpc>
            </a:pPr>
            <a:r>
              <a:rPr lang="en-US" sz="1800" dirty="0" smtClean="0">
                <a:latin typeface="Times New Roman" pitchFamily="18" charset="0"/>
              </a:rPr>
              <a:t>The CMM is used to assess the maturity level of an organization to develop software products. </a:t>
            </a:r>
          </a:p>
          <a:p>
            <a:pPr lvl="1">
              <a:lnSpc>
                <a:spcPct val="80000"/>
              </a:lnSpc>
            </a:pPr>
            <a:r>
              <a:rPr lang="en-US" sz="1800" dirty="0" smtClean="0">
                <a:latin typeface="Times New Roman" pitchFamily="18" charset="0"/>
              </a:rPr>
              <a:t>Five levels of maturity</a:t>
            </a:r>
          </a:p>
          <a:p>
            <a:pPr lvl="2">
              <a:lnSpc>
                <a:spcPct val="80000"/>
              </a:lnSpc>
            </a:pPr>
            <a:r>
              <a:rPr lang="en-US" sz="1800" dirty="0" smtClean="0">
                <a:latin typeface="Times New Roman" pitchFamily="18" charset="0"/>
              </a:rPr>
              <a:t>Level 1: Initial</a:t>
            </a:r>
          </a:p>
          <a:p>
            <a:pPr lvl="2">
              <a:lnSpc>
                <a:spcPct val="80000"/>
              </a:lnSpc>
            </a:pPr>
            <a:r>
              <a:rPr lang="en-US" sz="1800" dirty="0" smtClean="0">
                <a:latin typeface="Times New Roman" pitchFamily="18" charset="0"/>
              </a:rPr>
              <a:t>Level 2: Repeatable</a:t>
            </a:r>
          </a:p>
          <a:p>
            <a:pPr lvl="2">
              <a:lnSpc>
                <a:spcPct val="80000"/>
              </a:lnSpc>
            </a:pPr>
            <a:r>
              <a:rPr lang="en-US" sz="1800" dirty="0" smtClean="0">
                <a:latin typeface="Times New Roman" pitchFamily="18" charset="0"/>
              </a:rPr>
              <a:t>Level 3: Defined</a:t>
            </a:r>
          </a:p>
          <a:p>
            <a:pPr lvl="2">
              <a:lnSpc>
                <a:spcPct val="80000"/>
              </a:lnSpc>
            </a:pPr>
            <a:r>
              <a:rPr lang="en-US" sz="1800" dirty="0" smtClean="0">
                <a:latin typeface="Times New Roman" pitchFamily="18" charset="0"/>
              </a:rPr>
              <a:t>Level 4: Managed</a:t>
            </a:r>
          </a:p>
          <a:p>
            <a:pPr lvl="2">
              <a:lnSpc>
                <a:spcPct val="80000"/>
              </a:lnSpc>
            </a:pPr>
            <a:r>
              <a:rPr lang="en-US" sz="1800" dirty="0" smtClean="0">
                <a:latin typeface="Times New Roman" pitchFamily="18" charset="0"/>
              </a:rPr>
              <a:t>Level 5: Optimized</a:t>
            </a:r>
          </a:p>
          <a:p>
            <a:pPr lvl="1">
              <a:lnSpc>
                <a:spcPct val="80000"/>
              </a:lnSpc>
            </a:pPr>
            <a:r>
              <a:rPr lang="en-US" sz="1800" dirty="0" smtClean="0">
                <a:latin typeface="Times New Roman" pitchFamily="18" charset="0"/>
              </a:rPr>
              <a:t>Each level is characterized by a set of </a:t>
            </a:r>
            <a:r>
              <a:rPr lang="en-US" sz="1800" i="1" dirty="0" smtClean="0">
                <a:latin typeface="Times New Roman" pitchFamily="18" charset="0"/>
              </a:rPr>
              <a:t>key process areas</a:t>
            </a:r>
            <a:r>
              <a:rPr lang="en-US" sz="1800" dirty="0" smtClean="0">
                <a:latin typeface="Times New Roman" pitchFamily="18" charset="0"/>
              </a:rPr>
              <a:t>.</a:t>
            </a:r>
          </a:p>
          <a:p>
            <a:pPr>
              <a:lnSpc>
                <a:spcPct val="80000"/>
              </a:lnSpc>
            </a:pPr>
            <a:r>
              <a:rPr lang="en-US" sz="2000" dirty="0" smtClean="0">
                <a:latin typeface="Times New Roman" pitchFamily="18" charset="0"/>
              </a:rPr>
              <a:t>Test Process Improvement (TPI)</a:t>
            </a:r>
          </a:p>
          <a:p>
            <a:pPr lvl="1">
              <a:lnSpc>
                <a:spcPct val="80000"/>
              </a:lnSpc>
            </a:pPr>
            <a:r>
              <a:rPr lang="en-US" sz="1800" dirty="0" smtClean="0">
                <a:latin typeface="Times New Roman" pitchFamily="18" charset="0"/>
              </a:rPr>
              <a:t>A test process is evaluated w.r.t. 20 </a:t>
            </a:r>
            <a:r>
              <a:rPr lang="en-US" sz="1800" i="1" dirty="0" smtClean="0">
                <a:latin typeface="Times New Roman" pitchFamily="18" charset="0"/>
              </a:rPr>
              <a:t>key areas</a:t>
            </a:r>
            <a:r>
              <a:rPr lang="en-US" sz="1800" dirty="0" smtClean="0">
                <a:latin typeface="Times New Roman" pitchFamily="18" charset="0"/>
              </a:rPr>
              <a:t>. </a:t>
            </a:r>
          </a:p>
          <a:p>
            <a:pPr lvl="1">
              <a:lnSpc>
                <a:spcPct val="80000"/>
              </a:lnSpc>
            </a:pPr>
            <a:r>
              <a:rPr lang="en-US" sz="1800" dirty="0" smtClean="0">
                <a:latin typeface="Times New Roman" pitchFamily="18" charset="0"/>
              </a:rPr>
              <a:t>The maturity level of a test process is assessed on a scale of 1—13.</a:t>
            </a:r>
          </a:p>
          <a:p>
            <a:pPr lvl="1">
              <a:lnSpc>
                <a:spcPct val="80000"/>
              </a:lnSpc>
            </a:pPr>
            <a:r>
              <a:rPr lang="en-US" sz="1800" dirty="0" smtClean="0">
                <a:latin typeface="Times New Roman" pitchFamily="18" charset="0"/>
              </a:rPr>
              <a:t>The 13 levels of maturity are partitioned into three groups: </a:t>
            </a:r>
            <a:r>
              <a:rPr lang="en-US" sz="1800" i="1" dirty="0" smtClean="0">
                <a:latin typeface="Times New Roman" pitchFamily="18" charset="0"/>
              </a:rPr>
              <a:t>controlled</a:t>
            </a:r>
            <a:r>
              <a:rPr lang="en-US" sz="1800" dirty="0" smtClean="0">
                <a:latin typeface="Times New Roman" pitchFamily="18" charset="0"/>
              </a:rPr>
              <a:t>, </a:t>
            </a:r>
            <a:r>
              <a:rPr lang="en-US" sz="1800" i="1" dirty="0" smtClean="0">
                <a:latin typeface="Times New Roman" pitchFamily="18" charset="0"/>
              </a:rPr>
              <a:t>efficient</a:t>
            </a:r>
            <a:r>
              <a:rPr lang="en-US" sz="1800" dirty="0" smtClean="0">
                <a:latin typeface="Times New Roman" pitchFamily="18" charset="0"/>
              </a:rPr>
              <a:t>, and </a:t>
            </a:r>
            <a:r>
              <a:rPr lang="en-US" sz="1800" i="1" dirty="0" smtClean="0">
                <a:latin typeface="Times New Roman" pitchFamily="18" charset="0"/>
              </a:rPr>
              <a:t>optimizing</a:t>
            </a:r>
            <a:r>
              <a:rPr lang="en-US" sz="1800" dirty="0" smtClean="0">
                <a:latin typeface="Times New Roman" pitchFamily="18" charset="0"/>
              </a:rPr>
              <a:t>. </a:t>
            </a:r>
          </a:p>
          <a:p>
            <a:pPr>
              <a:lnSpc>
                <a:spcPct val="80000"/>
              </a:lnSpc>
            </a:pPr>
            <a:endParaRPr lang="en-US" sz="2000" dirty="0" smtClean="0">
              <a:latin typeface="Times New Roman" pitchFamily="18" charset="0"/>
            </a:endParaRPr>
          </a:p>
        </p:txBody>
      </p:sp>
      <p:sp>
        <p:nvSpPr>
          <p:cNvPr id="670725" name="Rectangle 5"/>
          <p:cNvSpPr>
            <a:spLocks noGrp="1" noChangeArrowheads="1"/>
          </p:cNvSpPr>
          <p:nvPr>
            <p:ph type="body" sz="half" idx="4294967295"/>
          </p:nvPr>
        </p:nvSpPr>
        <p:spPr>
          <a:xfrm>
            <a:off x="4737100" y="660400"/>
            <a:ext cx="4406900" cy="5870575"/>
          </a:xfrm>
        </p:spPr>
        <p:txBody>
          <a:bodyPr/>
          <a:lstStyle/>
          <a:p>
            <a:pPr>
              <a:lnSpc>
                <a:spcPct val="80000"/>
              </a:lnSpc>
            </a:pPr>
            <a:r>
              <a:rPr lang="en-US" sz="2000" dirty="0" smtClean="0">
                <a:latin typeface="Times New Roman" pitchFamily="18" charset="0"/>
              </a:rPr>
              <a:t>Testing Maturity Model (TMM)</a:t>
            </a:r>
          </a:p>
          <a:p>
            <a:pPr lvl="1">
              <a:lnSpc>
                <a:spcPct val="80000"/>
              </a:lnSpc>
            </a:pPr>
            <a:r>
              <a:rPr lang="en-US" sz="1800" dirty="0" smtClean="0">
                <a:latin typeface="Times New Roman" pitchFamily="18" charset="0"/>
              </a:rPr>
              <a:t>The TMM model gives guidelines concerning how to improve a test process.</a:t>
            </a:r>
          </a:p>
          <a:p>
            <a:pPr lvl="1">
              <a:lnSpc>
                <a:spcPct val="80000"/>
              </a:lnSpc>
            </a:pPr>
            <a:r>
              <a:rPr lang="en-US" sz="1800" dirty="0" smtClean="0">
                <a:latin typeface="Times New Roman" pitchFamily="18" charset="0"/>
              </a:rPr>
              <a:t>The maturity of a testing process is evaluated on a scale of 1—5.</a:t>
            </a:r>
          </a:p>
          <a:p>
            <a:pPr lvl="2">
              <a:lnSpc>
                <a:spcPct val="80000"/>
              </a:lnSpc>
            </a:pPr>
            <a:r>
              <a:rPr lang="en-US" sz="1800" dirty="0" smtClean="0">
                <a:latin typeface="Times New Roman" pitchFamily="18" charset="0"/>
              </a:rPr>
              <a:t>Level 1: Initial</a:t>
            </a:r>
          </a:p>
          <a:p>
            <a:pPr lvl="2">
              <a:lnSpc>
                <a:spcPct val="80000"/>
              </a:lnSpc>
            </a:pPr>
            <a:r>
              <a:rPr lang="en-US" sz="1800" dirty="0" smtClean="0">
                <a:latin typeface="Times New Roman" pitchFamily="18" charset="0"/>
              </a:rPr>
              <a:t>Level 2: Phase Definition</a:t>
            </a:r>
          </a:p>
          <a:p>
            <a:pPr lvl="2">
              <a:lnSpc>
                <a:spcPct val="80000"/>
              </a:lnSpc>
            </a:pPr>
            <a:r>
              <a:rPr lang="en-US" sz="1800" dirty="0" smtClean="0">
                <a:latin typeface="Times New Roman" pitchFamily="18" charset="0"/>
              </a:rPr>
              <a:t>Level 3: Integration</a:t>
            </a:r>
          </a:p>
          <a:p>
            <a:pPr lvl="2">
              <a:lnSpc>
                <a:spcPct val="80000"/>
              </a:lnSpc>
            </a:pPr>
            <a:r>
              <a:rPr lang="en-US" sz="1800" dirty="0" smtClean="0">
                <a:latin typeface="Times New Roman" pitchFamily="18" charset="0"/>
              </a:rPr>
              <a:t>Level 4: Management and Measurement</a:t>
            </a:r>
          </a:p>
          <a:p>
            <a:pPr lvl="2">
              <a:lnSpc>
                <a:spcPct val="80000"/>
              </a:lnSpc>
            </a:pPr>
            <a:r>
              <a:rPr lang="en-US" sz="1800" dirty="0" smtClean="0">
                <a:latin typeface="Times New Roman" pitchFamily="18" charset="0"/>
              </a:rPr>
              <a:t>Level 5: Optimization, Defect Prevention, and Quality Control</a:t>
            </a:r>
          </a:p>
        </p:txBody>
      </p:sp>
    </p:spTree>
    <p:extLst>
      <p:ext uri="{BB962C8B-B14F-4D97-AF65-F5344CB8AC3E}">
        <p14:creationId xmlns:p14="http://schemas.microsoft.com/office/powerpoint/2010/main" val="2671324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CB119B49-84E1-4748-A288-A30A175C462E}" type="slidenum">
              <a:rPr lang="en-US"/>
              <a:pPr/>
              <a:t>4</a:t>
            </a:fld>
            <a:endParaRPr lang="en-US"/>
          </a:p>
        </p:txBody>
      </p:sp>
      <p:sp>
        <p:nvSpPr>
          <p:cNvPr id="659458" name="Rectangle 2"/>
          <p:cNvSpPr>
            <a:spLocks noGrp="1" noChangeArrowheads="1"/>
          </p:cNvSpPr>
          <p:nvPr>
            <p:ph type="title" idx="4294967295"/>
          </p:nvPr>
        </p:nvSpPr>
        <p:spPr/>
        <p:txBody>
          <a:bodyPr/>
          <a:lstStyle/>
          <a:p>
            <a:r>
              <a:rPr lang="en-US" smtClean="0">
                <a:latin typeface="Times New Roman" pitchFamily="18" charset="0"/>
              </a:rPr>
              <a:t>Basic Idea in Software Process</a:t>
            </a:r>
          </a:p>
        </p:txBody>
      </p:sp>
      <p:sp>
        <p:nvSpPr>
          <p:cNvPr id="659459" name="Rectangle 3"/>
          <p:cNvSpPr>
            <a:spLocks noGrp="1" noChangeArrowheads="1"/>
          </p:cNvSpPr>
          <p:nvPr>
            <p:ph type="body" idx="4294967295"/>
          </p:nvPr>
        </p:nvSpPr>
        <p:spPr/>
        <p:txBody>
          <a:bodyPr>
            <a:normAutofit fontScale="70000" lnSpcReduction="20000"/>
          </a:bodyPr>
          <a:lstStyle/>
          <a:p>
            <a:r>
              <a:rPr lang="en-US" smtClean="0">
                <a:latin typeface="Times New Roman" pitchFamily="18" charset="0"/>
              </a:rPr>
              <a:t>Software testing is treated as a distinct process because it involves a variety of unique activities, techniques, strategies, and policies.</a:t>
            </a:r>
          </a:p>
          <a:p>
            <a:pPr lvl="1"/>
            <a:r>
              <a:rPr lang="en-US" smtClean="0">
                <a:latin typeface="Times New Roman" pitchFamily="18" charset="0"/>
              </a:rPr>
              <a:t>Testing is performed to reveal defects and show to what extent the software possesses different quality attributes, such as reliability and performance.</a:t>
            </a:r>
          </a:p>
          <a:p>
            <a:pPr lvl="1"/>
            <a:r>
              <a:rPr lang="en-US" smtClean="0">
                <a:latin typeface="Times New Roman" pitchFamily="18" charset="0"/>
              </a:rPr>
              <a:t>Testing begins almost at the same time a project is conceptualized.</a:t>
            </a:r>
          </a:p>
          <a:p>
            <a:pPr lvl="1"/>
            <a:r>
              <a:rPr lang="en-US" smtClean="0">
                <a:latin typeface="Times New Roman" pitchFamily="18" charset="0"/>
              </a:rPr>
              <a:t>Testing is carried out by different people at different stages of system development.</a:t>
            </a:r>
          </a:p>
          <a:p>
            <a:pPr lvl="1"/>
            <a:r>
              <a:rPr lang="en-US" smtClean="0">
                <a:latin typeface="Times New Roman" pitchFamily="18" charset="0"/>
              </a:rPr>
              <a:t>A number of different </a:t>
            </a:r>
            <a:r>
              <a:rPr lang="en-US" i="1" smtClean="0">
                <a:latin typeface="Times New Roman" pitchFamily="18" charset="0"/>
              </a:rPr>
              <a:t>technique</a:t>
            </a:r>
            <a:r>
              <a:rPr lang="en-US" smtClean="0">
                <a:latin typeface="Times New Roman" pitchFamily="18" charset="0"/>
              </a:rPr>
              <a:t>s can be applied at each level of testing.</a:t>
            </a:r>
          </a:p>
          <a:p>
            <a:pPr lvl="1"/>
            <a:r>
              <a:rPr lang="en-US" smtClean="0">
                <a:latin typeface="Times New Roman" pitchFamily="18" charset="0"/>
              </a:rPr>
              <a:t>A number of different </a:t>
            </a:r>
            <a:r>
              <a:rPr lang="en-US" i="1" smtClean="0">
                <a:latin typeface="Times New Roman" pitchFamily="18" charset="0"/>
              </a:rPr>
              <a:t>strategies</a:t>
            </a:r>
            <a:r>
              <a:rPr lang="en-US" smtClean="0">
                <a:latin typeface="Times New Roman" pitchFamily="18" charset="0"/>
              </a:rPr>
              <a:t> can be applied at each level of testing.</a:t>
            </a:r>
          </a:p>
          <a:p>
            <a:pPr lvl="1"/>
            <a:r>
              <a:rPr lang="en-US" smtClean="0">
                <a:latin typeface="Times New Roman" pitchFamily="18" charset="0"/>
              </a:rPr>
              <a:t>A number of </a:t>
            </a:r>
            <a:r>
              <a:rPr lang="en-US" i="1" smtClean="0">
                <a:latin typeface="Times New Roman" pitchFamily="18" charset="0"/>
              </a:rPr>
              <a:t>metrics</a:t>
            </a:r>
            <a:r>
              <a:rPr lang="en-US" smtClean="0">
                <a:latin typeface="Times New Roman" pitchFamily="18" charset="0"/>
              </a:rPr>
              <a:t> can be monitored to gauge the progress of testing.</a:t>
            </a:r>
          </a:p>
          <a:p>
            <a:pPr lvl="1"/>
            <a:r>
              <a:rPr lang="en-US" smtClean="0">
                <a:latin typeface="Times New Roman" pitchFamily="18" charset="0"/>
              </a:rPr>
              <a:t>Testing is influenced by organizational </a:t>
            </a:r>
            <a:r>
              <a:rPr lang="en-US" i="1" smtClean="0">
                <a:latin typeface="Times New Roman" pitchFamily="18" charset="0"/>
              </a:rPr>
              <a:t>policies</a:t>
            </a:r>
            <a:r>
              <a:rPr lang="en-US" smtClean="0">
                <a:latin typeface="Times New Roman" pitchFamily="18" charset="0"/>
              </a:rPr>
              <a:t>.</a:t>
            </a:r>
          </a:p>
          <a:p>
            <a:pPr lvl="1"/>
            <a:r>
              <a:rPr lang="en-US" smtClean="0">
                <a:latin typeface="Times New Roman" pitchFamily="18" charset="0"/>
              </a:rPr>
              <a:t>Testing can be performed as a combination of manual and automated modes of execution of test cases.</a:t>
            </a:r>
          </a:p>
          <a:p>
            <a:pPr lvl="1"/>
            <a:endParaRPr lang="en-US" smtClean="0">
              <a:latin typeface="Times New Roman" pitchFamily="18" charset="0"/>
            </a:endParaRPr>
          </a:p>
          <a:p>
            <a:pPr lvl="1"/>
            <a:endParaRPr lang="en-US" smtClean="0">
              <a:latin typeface="Times New Roman" pitchFamily="18" charset="0"/>
            </a:endParaRPr>
          </a:p>
        </p:txBody>
      </p:sp>
    </p:spTree>
    <p:extLst>
      <p:ext uri="{BB962C8B-B14F-4D97-AF65-F5344CB8AC3E}">
        <p14:creationId xmlns:p14="http://schemas.microsoft.com/office/powerpoint/2010/main" val="2594648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91B7C4CD-46AE-4524-B8BA-16ACB84F7785}" type="slidenum">
              <a:rPr lang="en-US"/>
              <a:pPr/>
              <a:t>5</a:t>
            </a:fld>
            <a:endParaRPr lang="en-US"/>
          </a:p>
        </p:txBody>
      </p:sp>
      <p:sp>
        <p:nvSpPr>
          <p:cNvPr id="660482" name="Rectangle 2"/>
          <p:cNvSpPr>
            <a:spLocks noGrp="1" noChangeArrowheads="1"/>
          </p:cNvSpPr>
          <p:nvPr>
            <p:ph type="title" idx="4294967295"/>
          </p:nvPr>
        </p:nvSpPr>
        <p:spPr/>
        <p:txBody>
          <a:bodyPr/>
          <a:lstStyle/>
          <a:p>
            <a:r>
              <a:rPr lang="en-US" smtClean="0">
                <a:latin typeface="Times New Roman" pitchFamily="18" charset="0"/>
              </a:rPr>
              <a:t>Basic Idea in Software Process</a:t>
            </a:r>
          </a:p>
        </p:txBody>
      </p:sp>
      <p:sp>
        <p:nvSpPr>
          <p:cNvPr id="660483" name="Rectangle 3"/>
          <p:cNvSpPr>
            <a:spLocks noGrp="1" noChangeArrowheads="1"/>
          </p:cNvSpPr>
          <p:nvPr>
            <p:ph type="body" idx="4294967295"/>
          </p:nvPr>
        </p:nvSpPr>
        <p:spPr/>
        <p:txBody>
          <a:bodyPr>
            <a:normAutofit fontScale="85000" lnSpcReduction="20000"/>
          </a:bodyPr>
          <a:lstStyle/>
          <a:p>
            <a:r>
              <a:rPr lang="en-US" smtClean="0">
                <a:latin typeface="Times New Roman" pitchFamily="18" charset="0"/>
              </a:rPr>
              <a:t>To be able to improve a defined process, organizations need to evaluate its capabilities and limitations.</a:t>
            </a:r>
          </a:p>
          <a:p>
            <a:pPr lvl="1"/>
            <a:r>
              <a:rPr lang="en-US" smtClean="0">
                <a:latin typeface="Times New Roman" pitchFamily="18" charset="0"/>
              </a:rPr>
              <a:t>Example: The Capability Maturity Model (CMM) allows an organization to evaluate its software development processes.</a:t>
            </a:r>
          </a:p>
          <a:p>
            <a:pPr lvl="2"/>
            <a:r>
              <a:rPr lang="en-US" smtClean="0">
                <a:latin typeface="Times New Roman" pitchFamily="18" charset="0"/>
              </a:rPr>
              <a:t>The CMM model supports incremental process improvement.</a:t>
            </a:r>
          </a:p>
          <a:p>
            <a:r>
              <a:rPr lang="en-US" smtClean="0">
                <a:latin typeface="Times New Roman" pitchFamily="18" charset="0"/>
              </a:rPr>
              <a:t>A separate model, known as the Testing Maturity Model (TMM), has been developed to evaluate a testing process.</a:t>
            </a:r>
          </a:p>
          <a:p>
            <a:r>
              <a:rPr lang="en-US" smtClean="0">
                <a:latin typeface="Times New Roman" pitchFamily="18" charset="0"/>
              </a:rPr>
              <a:t>For an organization to be able to improve their testing process, the Test Process Improvement (TPI) model has been developed.</a:t>
            </a:r>
          </a:p>
        </p:txBody>
      </p:sp>
    </p:spTree>
    <p:extLst>
      <p:ext uri="{BB962C8B-B14F-4D97-AF65-F5344CB8AC3E}">
        <p14:creationId xmlns:p14="http://schemas.microsoft.com/office/powerpoint/2010/main" val="3420573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2001EB4F-2F60-4189-99DC-A434D133B822}" type="slidenum">
              <a:rPr lang="en-US"/>
              <a:pPr/>
              <a:t>6</a:t>
            </a:fld>
            <a:endParaRPr lang="en-US"/>
          </a:p>
        </p:txBody>
      </p:sp>
      <p:sp>
        <p:nvSpPr>
          <p:cNvPr id="654338" name="Rectangle 2"/>
          <p:cNvSpPr>
            <a:spLocks noGrp="1" noChangeArrowheads="1"/>
          </p:cNvSpPr>
          <p:nvPr>
            <p:ph type="title" idx="4294967295"/>
          </p:nvPr>
        </p:nvSpPr>
        <p:spPr/>
        <p:txBody>
          <a:bodyPr/>
          <a:lstStyle/>
          <a:p>
            <a:r>
              <a:rPr lang="en-US" smtClean="0">
                <a:latin typeface="Times New Roman" pitchFamily="18" charset="0"/>
              </a:rPr>
              <a:t>Capability Maturity Model (CMM)</a:t>
            </a:r>
          </a:p>
        </p:txBody>
      </p:sp>
      <p:sp>
        <p:nvSpPr>
          <p:cNvPr id="654339" name="Rectangle 3"/>
          <p:cNvSpPr>
            <a:spLocks noGrp="1" noChangeArrowheads="1"/>
          </p:cNvSpPr>
          <p:nvPr>
            <p:ph type="body" idx="4294967295"/>
          </p:nvPr>
        </p:nvSpPr>
        <p:spPr/>
        <p:txBody>
          <a:bodyPr>
            <a:normAutofit fontScale="70000" lnSpcReduction="20000"/>
          </a:bodyPr>
          <a:lstStyle/>
          <a:p>
            <a:r>
              <a:rPr lang="en-US" smtClean="0">
                <a:latin typeface="Times New Roman" pitchFamily="18" charset="0"/>
              </a:rPr>
              <a:t>While awarding a contract, the customer needs to gain confidence that an organization is capable of delivering the desired product.</a:t>
            </a:r>
          </a:p>
          <a:p>
            <a:r>
              <a:rPr lang="en-US" smtClean="0">
                <a:latin typeface="Times New Roman" pitchFamily="18" charset="0"/>
              </a:rPr>
              <a:t>The US Department of Defense wanted to evaluate their contractors.</a:t>
            </a:r>
          </a:p>
          <a:p>
            <a:pPr lvl="1"/>
            <a:r>
              <a:rPr lang="en-US" smtClean="0">
                <a:latin typeface="Times New Roman" pitchFamily="18" charset="0"/>
              </a:rPr>
              <a:t>They needed a framework to evaluate the maturity of software processes.</a:t>
            </a:r>
          </a:p>
          <a:p>
            <a:pPr lvl="1"/>
            <a:r>
              <a:rPr lang="en-US" smtClean="0">
                <a:latin typeface="Times New Roman" pitchFamily="18" charset="0"/>
              </a:rPr>
              <a:t>In 1986, the Software Engineering Institute (SEI) initiated the development of a framework to be called the CMM.</a:t>
            </a:r>
          </a:p>
          <a:p>
            <a:r>
              <a:rPr lang="en-US" smtClean="0">
                <a:latin typeface="Times New Roman" pitchFamily="18" charset="0"/>
              </a:rPr>
              <a:t>In the CMM model, the maturity level of an organization tells us to what extent an organization can produce low cost, high quality software.</a:t>
            </a:r>
          </a:p>
          <a:p>
            <a:r>
              <a:rPr lang="en-US" smtClean="0">
                <a:latin typeface="Times New Roman" pitchFamily="18" charset="0"/>
              </a:rPr>
              <a:t>Having known the current maturity level, an organization can work to reach the next higher level.</a:t>
            </a:r>
          </a:p>
          <a:p>
            <a:pPr lvl="1"/>
            <a:r>
              <a:rPr lang="en-US" smtClean="0">
                <a:latin typeface="Times New Roman" pitchFamily="18" charset="0"/>
              </a:rPr>
              <a:t>There are </a:t>
            </a:r>
            <a:r>
              <a:rPr lang="en-US" i="1" smtClean="0">
                <a:latin typeface="Times New Roman" pitchFamily="18" charset="0"/>
              </a:rPr>
              <a:t>five</a:t>
            </a:r>
            <a:r>
              <a:rPr lang="en-US" smtClean="0">
                <a:latin typeface="Times New Roman" pitchFamily="18" charset="0"/>
              </a:rPr>
              <a:t> maturity levels in the CMM model.</a:t>
            </a:r>
          </a:p>
          <a:p>
            <a:endParaRPr lang="en-US" smtClean="0">
              <a:latin typeface="Times New Roman" pitchFamily="18" charset="0"/>
            </a:endParaRPr>
          </a:p>
        </p:txBody>
      </p:sp>
    </p:spTree>
    <p:extLst>
      <p:ext uri="{BB962C8B-B14F-4D97-AF65-F5344CB8AC3E}">
        <p14:creationId xmlns:p14="http://schemas.microsoft.com/office/powerpoint/2010/main" val="2352937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p:cNvSpPr>
            <a:spLocks noGrp="1" noChangeArrowheads="1"/>
          </p:cNvSpPr>
          <p:nvPr>
            <p:ph type="sldNum" sz="quarter" idx="10"/>
          </p:nvPr>
        </p:nvSpPr>
        <p:spPr/>
        <p:txBody>
          <a:bodyPr/>
          <a:lstStyle/>
          <a:p>
            <a:fld id="{873E332B-C599-43CF-8C32-04BA75BB9BF1}" type="slidenum">
              <a:rPr lang="en-US"/>
              <a:pPr/>
              <a:t>7</a:t>
            </a:fld>
            <a:endParaRPr lang="en-US"/>
          </a:p>
        </p:txBody>
      </p:sp>
      <p:sp>
        <p:nvSpPr>
          <p:cNvPr id="662530" name="Rectangle 2"/>
          <p:cNvSpPr>
            <a:spLocks noGrp="1" noChangeArrowheads="1"/>
          </p:cNvSpPr>
          <p:nvPr>
            <p:ph type="title" idx="4294967295"/>
          </p:nvPr>
        </p:nvSpPr>
        <p:spPr/>
        <p:txBody>
          <a:bodyPr/>
          <a:lstStyle/>
          <a:p>
            <a:r>
              <a:rPr lang="en-US" smtClean="0">
                <a:latin typeface="Times New Roman" pitchFamily="18" charset="0"/>
              </a:rPr>
              <a:t>Capability Maturity Model (CMM)</a:t>
            </a:r>
          </a:p>
        </p:txBody>
      </p:sp>
      <p:sp>
        <p:nvSpPr>
          <p:cNvPr id="662531" name="Rectangle 3"/>
          <p:cNvSpPr>
            <a:spLocks noGrp="1" noChangeArrowheads="1"/>
          </p:cNvSpPr>
          <p:nvPr>
            <p:ph type="body" idx="4294967295"/>
          </p:nvPr>
        </p:nvSpPr>
        <p:spPr/>
        <p:txBody>
          <a:bodyPr>
            <a:normAutofit fontScale="70000" lnSpcReduction="20000"/>
          </a:bodyPr>
          <a:lstStyle/>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pPr algn="ctr">
              <a:buFontTx/>
              <a:buNone/>
            </a:pPr>
            <a:r>
              <a:rPr lang="en-US" smtClean="0">
                <a:latin typeface="Times New Roman" pitchFamily="18" charset="0"/>
              </a:rPr>
              <a:t>Figure 18.1: The CMM structure [4] (</a:t>
            </a:r>
            <a:r>
              <a:rPr lang="en-US" smtClean="0">
                <a:latin typeface="Times New Roman" pitchFamily="18" charset="0"/>
                <a:cs typeface="Times New Roman" pitchFamily="18" charset="0"/>
              </a:rPr>
              <a:t>©</a:t>
            </a:r>
            <a:r>
              <a:rPr lang="en-US" smtClean="0">
                <a:latin typeface="Times New Roman" pitchFamily="18" charset="0"/>
              </a:rPr>
              <a:t>[2005] John Wiley).</a:t>
            </a:r>
          </a:p>
        </p:txBody>
      </p:sp>
      <p:pic>
        <p:nvPicPr>
          <p:cNvPr id="662532" name="Picture 4" descr="cmm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800" y="1276350"/>
            <a:ext cx="5740400"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905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p:cNvSpPr>
            <a:spLocks noGrp="1" noChangeArrowheads="1"/>
          </p:cNvSpPr>
          <p:nvPr>
            <p:ph type="sldNum" sz="quarter" idx="10"/>
          </p:nvPr>
        </p:nvSpPr>
        <p:spPr/>
        <p:txBody>
          <a:bodyPr/>
          <a:lstStyle/>
          <a:p>
            <a:fld id="{9510CF94-D6F3-481F-8DDF-98C61B963940}" type="slidenum">
              <a:rPr lang="en-US"/>
              <a:pPr/>
              <a:t>8</a:t>
            </a:fld>
            <a:endParaRPr lang="en-US"/>
          </a:p>
        </p:txBody>
      </p:sp>
      <p:sp>
        <p:nvSpPr>
          <p:cNvPr id="663554" name="Rectangle 2"/>
          <p:cNvSpPr>
            <a:spLocks noGrp="1" noChangeArrowheads="1"/>
          </p:cNvSpPr>
          <p:nvPr>
            <p:ph type="title" idx="4294967295"/>
          </p:nvPr>
        </p:nvSpPr>
        <p:spPr>
          <a:xfrm>
            <a:off x="522288" y="10277"/>
            <a:ext cx="8229600" cy="1143000"/>
          </a:xfrm>
        </p:spPr>
        <p:txBody>
          <a:bodyPr/>
          <a:lstStyle/>
          <a:p>
            <a:r>
              <a:rPr lang="en-US" dirty="0" smtClean="0">
                <a:latin typeface="Times New Roman" pitchFamily="18" charset="0"/>
              </a:rPr>
              <a:t>Capability Maturity Model (CMM)</a:t>
            </a:r>
          </a:p>
        </p:txBody>
      </p:sp>
      <p:sp>
        <p:nvSpPr>
          <p:cNvPr id="663555" name="Rectangle 3"/>
          <p:cNvSpPr>
            <a:spLocks noGrp="1" noChangeArrowheads="1"/>
          </p:cNvSpPr>
          <p:nvPr>
            <p:ph type="body" idx="4294967295"/>
          </p:nvPr>
        </p:nvSpPr>
        <p:spPr/>
        <p:txBody>
          <a:bodyPr>
            <a:normAutofit fontScale="70000" lnSpcReduction="20000"/>
          </a:bodyPr>
          <a:lstStyle/>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endParaRPr lang="en-US" smtClean="0">
              <a:latin typeface="Times New Roman" pitchFamily="18" charset="0"/>
            </a:endParaRPr>
          </a:p>
          <a:p>
            <a:pPr algn="ctr">
              <a:buFontTx/>
              <a:buNone/>
            </a:pPr>
            <a:r>
              <a:rPr lang="en-US" smtClean="0">
                <a:latin typeface="Times New Roman" pitchFamily="18" charset="0"/>
              </a:rPr>
              <a:t>Figure 18.2: SW-CMM maturity levels [4] (</a:t>
            </a:r>
            <a:r>
              <a:rPr lang="en-US" smtClean="0">
                <a:latin typeface="Times New Roman" pitchFamily="18" charset="0"/>
                <a:cs typeface="Times New Roman" pitchFamily="18" charset="0"/>
              </a:rPr>
              <a:t>©</a:t>
            </a:r>
            <a:r>
              <a:rPr lang="en-US" smtClean="0">
                <a:latin typeface="Times New Roman" pitchFamily="18" charset="0"/>
              </a:rPr>
              <a:t>[2005] John Wiley).</a:t>
            </a:r>
          </a:p>
        </p:txBody>
      </p:sp>
      <p:pic>
        <p:nvPicPr>
          <p:cNvPr id="663557" name="Picture 5" descr="cmmleve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8" y="917575"/>
            <a:ext cx="7789862" cy="470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308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Grp="1" noChangeArrowheads="1"/>
          </p:cNvSpPr>
          <p:nvPr>
            <p:ph type="sldNum" sz="quarter" idx="10"/>
          </p:nvPr>
        </p:nvSpPr>
        <p:spPr/>
        <p:txBody>
          <a:bodyPr/>
          <a:lstStyle/>
          <a:p>
            <a:fld id="{9E2103A0-3AB3-4DE4-BD46-8C68C8B89AAE}" type="slidenum">
              <a:rPr lang="en-US"/>
              <a:pPr/>
              <a:t>9</a:t>
            </a:fld>
            <a:endParaRPr lang="en-US"/>
          </a:p>
        </p:txBody>
      </p:sp>
      <p:sp>
        <p:nvSpPr>
          <p:cNvPr id="664578" name="Rectangle 2"/>
          <p:cNvSpPr>
            <a:spLocks noGrp="1" noChangeArrowheads="1"/>
          </p:cNvSpPr>
          <p:nvPr>
            <p:ph type="title" idx="4294967295"/>
          </p:nvPr>
        </p:nvSpPr>
        <p:spPr/>
        <p:txBody>
          <a:bodyPr/>
          <a:lstStyle/>
          <a:p>
            <a:r>
              <a:rPr lang="en-US" smtClean="0">
                <a:latin typeface="Times New Roman" pitchFamily="18" charset="0"/>
              </a:rPr>
              <a:t>Capability Maturity Model (CMM)</a:t>
            </a:r>
          </a:p>
        </p:txBody>
      </p:sp>
      <p:sp>
        <p:nvSpPr>
          <p:cNvPr id="664579" name="Rectangle 3"/>
          <p:cNvSpPr>
            <a:spLocks noGrp="1" noChangeArrowheads="1"/>
          </p:cNvSpPr>
          <p:nvPr>
            <p:ph type="body" idx="4294967295"/>
          </p:nvPr>
        </p:nvSpPr>
        <p:spPr/>
        <p:txBody>
          <a:bodyPr>
            <a:normAutofit fontScale="85000" lnSpcReduction="20000"/>
          </a:bodyPr>
          <a:lstStyle/>
          <a:p>
            <a:r>
              <a:rPr lang="en-US" b="1" smtClean="0">
                <a:latin typeface="Times New Roman" pitchFamily="18" charset="0"/>
              </a:rPr>
              <a:t>Common features</a:t>
            </a:r>
            <a:r>
              <a:rPr lang="en-US" smtClean="0">
                <a:latin typeface="Times New Roman" pitchFamily="18" charset="0"/>
              </a:rPr>
              <a:t> of key practices</a:t>
            </a:r>
          </a:p>
          <a:p>
            <a:pPr lvl="1"/>
            <a:r>
              <a:rPr lang="en-US" smtClean="0">
                <a:latin typeface="Times New Roman" pitchFamily="18" charset="0"/>
              </a:rPr>
              <a:t>The key practices in every key process area are organized into five categories called </a:t>
            </a:r>
            <a:r>
              <a:rPr lang="en-US" b="1" smtClean="0">
                <a:latin typeface="Times New Roman" pitchFamily="18" charset="0"/>
              </a:rPr>
              <a:t>common features</a:t>
            </a:r>
            <a:r>
              <a:rPr lang="en-US" smtClean="0">
                <a:latin typeface="Times New Roman" pitchFamily="18" charset="0"/>
              </a:rPr>
              <a:t>.</a:t>
            </a:r>
          </a:p>
          <a:p>
            <a:pPr lvl="1"/>
            <a:r>
              <a:rPr lang="en-US" smtClean="0">
                <a:latin typeface="Times New Roman" pitchFamily="18" charset="0"/>
              </a:rPr>
              <a:t>Common features are attributes of key practices that indicate whether the implementation of a KPA is effective, repeatable, and lasting.</a:t>
            </a:r>
          </a:p>
          <a:p>
            <a:r>
              <a:rPr lang="en-US" smtClean="0">
                <a:latin typeface="Times New Roman" pitchFamily="18" charset="0"/>
              </a:rPr>
              <a:t>The five categories of common features are as follows.</a:t>
            </a:r>
          </a:p>
          <a:p>
            <a:pPr lvl="1"/>
            <a:r>
              <a:rPr lang="en-US" smtClean="0">
                <a:latin typeface="Times New Roman" pitchFamily="18" charset="0"/>
              </a:rPr>
              <a:t>Commitment to perform</a:t>
            </a:r>
          </a:p>
          <a:p>
            <a:pPr lvl="1"/>
            <a:r>
              <a:rPr lang="en-US" smtClean="0">
                <a:latin typeface="Times New Roman" pitchFamily="18" charset="0"/>
              </a:rPr>
              <a:t>Ability to perform</a:t>
            </a:r>
          </a:p>
          <a:p>
            <a:pPr lvl="1"/>
            <a:r>
              <a:rPr lang="en-US" smtClean="0">
                <a:latin typeface="Times New Roman" pitchFamily="18" charset="0"/>
              </a:rPr>
              <a:t>Activities performed</a:t>
            </a:r>
          </a:p>
          <a:p>
            <a:pPr lvl="1"/>
            <a:r>
              <a:rPr lang="en-US" smtClean="0">
                <a:latin typeface="Times New Roman" pitchFamily="18" charset="0"/>
              </a:rPr>
              <a:t>Measurement and analysis</a:t>
            </a:r>
          </a:p>
          <a:p>
            <a:pPr lvl="1"/>
            <a:r>
              <a:rPr lang="en-US" smtClean="0">
                <a:latin typeface="Times New Roman" pitchFamily="18" charset="0"/>
              </a:rPr>
              <a:t>Verifying implementation</a:t>
            </a:r>
          </a:p>
        </p:txBody>
      </p:sp>
    </p:spTree>
    <p:extLst>
      <p:ext uri="{BB962C8B-B14F-4D97-AF65-F5344CB8AC3E}">
        <p14:creationId xmlns:p14="http://schemas.microsoft.com/office/powerpoint/2010/main" val="1362077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2784</Words>
  <Application>Microsoft Office PowerPoint</Application>
  <PresentationFormat>On-screen Show (4:3)</PresentationFormat>
  <Paragraphs>331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DPIM level 5 &amp; 6</vt:lpstr>
      <vt:lpstr>PowerPoint Presentation</vt:lpstr>
      <vt:lpstr>Basic Idea in Software Process</vt:lpstr>
      <vt:lpstr>Basic Idea in Software Process</vt:lpstr>
      <vt:lpstr>Basic Idea in Software Process</vt:lpstr>
      <vt:lpstr>Capability Maturity Model (CMM)</vt:lpstr>
      <vt:lpstr>Capability Maturity Model (CMM)</vt:lpstr>
      <vt:lpstr>Capability Maturity Model (CMM)</vt:lpstr>
      <vt:lpstr>Capability Maturity Model (CMM)</vt:lpstr>
      <vt:lpstr>Capability Maturity Model (CMM)</vt:lpstr>
      <vt:lpstr>Capability Maturity Model (CMM)</vt:lpstr>
      <vt:lpstr>Test Process Improvement (TPI)</vt:lpstr>
      <vt:lpstr>Test Process Improvement (TPI)</vt:lpstr>
      <vt:lpstr>Test Process Improvement (TPI)</vt:lpstr>
      <vt:lpstr>Test Process Improvement (TPI)</vt:lpstr>
      <vt:lpstr>Test Process Improvement (TPI)</vt:lpstr>
      <vt:lpstr>Test Process Improvement (TPI)</vt:lpstr>
      <vt:lpstr>PowerPoint Presentation</vt:lpstr>
      <vt:lpstr>PowerPoint Presentation</vt:lpstr>
      <vt:lpstr>PowerPoint Presentation</vt:lpstr>
      <vt:lpstr>Testing Maturity Model (TMM)</vt:lpstr>
      <vt:lpstr>Testing Maturity Model (TMM)</vt:lpstr>
      <vt:lpstr>Testing Maturity Model (TMM)</vt:lpstr>
      <vt:lpstr>Testing Maturity Model (TMM)</vt:lpstr>
      <vt:lpstr>Testing Maturity Model (TMM)</vt:lpstr>
      <vt:lpstr>Testing Maturity Model (TMM)</vt:lpstr>
      <vt:lpstr>Testing Maturity Model (TMM)</vt:lpstr>
      <vt:lpstr>Testing Maturity Model (TMM)</vt:lpstr>
      <vt:lpstr>Testing Maturity Model (TMM)</vt:lpstr>
      <vt:lpstr>Summary</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and Quality Assurance  Theory and Practice Chapter 18  Maturity Models</dc:title>
  <dc:creator>cse</dc:creator>
  <cp:lastModifiedBy>cse</cp:lastModifiedBy>
  <cp:revision>12</cp:revision>
  <dcterms:created xsi:type="dcterms:W3CDTF">2020-11-05T07:23:37Z</dcterms:created>
  <dcterms:modified xsi:type="dcterms:W3CDTF">2020-11-06T04:01:58Z</dcterms:modified>
</cp:coreProperties>
</file>