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420" r:id="rId2"/>
    <p:sldId id="257" r:id="rId3"/>
    <p:sldId id="342" r:id="rId4"/>
    <p:sldId id="343" r:id="rId5"/>
    <p:sldId id="344" r:id="rId6"/>
    <p:sldId id="346" r:id="rId7"/>
    <p:sldId id="345" r:id="rId8"/>
    <p:sldId id="347" r:id="rId9"/>
    <p:sldId id="348" r:id="rId10"/>
    <p:sldId id="349" r:id="rId11"/>
    <p:sldId id="350" r:id="rId12"/>
    <p:sldId id="351" r:id="rId13"/>
    <p:sldId id="352" r:id="rId14"/>
    <p:sldId id="434" r:id="rId15"/>
    <p:sldId id="433" r:id="rId16"/>
    <p:sldId id="353" r:id="rId17"/>
    <p:sldId id="355" r:id="rId18"/>
    <p:sldId id="356" r:id="rId19"/>
    <p:sldId id="357" r:id="rId20"/>
    <p:sldId id="358" r:id="rId21"/>
    <p:sldId id="359" r:id="rId22"/>
    <p:sldId id="435" r:id="rId23"/>
    <p:sldId id="436" r:id="rId24"/>
    <p:sldId id="360" r:id="rId25"/>
    <p:sldId id="361" r:id="rId26"/>
    <p:sldId id="362" r:id="rId27"/>
    <p:sldId id="363" r:id="rId28"/>
    <p:sldId id="371" r:id="rId29"/>
    <p:sldId id="372" r:id="rId30"/>
    <p:sldId id="373" r:id="rId31"/>
    <p:sldId id="437" r:id="rId32"/>
    <p:sldId id="374" r:id="rId33"/>
    <p:sldId id="375" r:id="rId34"/>
    <p:sldId id="376" r:id="rId35"/>
    <p:sldId id="377" r:id="rId36"/>
    <p:sldId id="438" r:id="rId37"/>
    <p:sldId id="378" r:id="rId38"/>
    <p:sldId id="379" r:id="rId39"/>
    <p:sldId id="380" r:id="rId40"/>
    <p:sldId id="381" r:id="rId41"/>
    <p:sldId id="382" r:id="rId42"/>
    <p:sldId id="383" r:id="rId43"/>
    <p:sldId id="439" r:id="rId44"/>
    <p:sldId id="440" r:id="rId45"/>
    <p:sldId id="441" r:id="rId46"/>
    <p:sldId id="442" r:id="rId47"/>
    <p:sldId id="443" r:id="rId48"/>
    <p:sldId id="384" r:id="rId49"/>
    <p:sldId id="385" r:id="rId50"/>
    <p:sldId id="424" r:id="rId51"/>
    <p:sldId id="425" r:id="rId52"/>
    <p:sldId id="426" r:id="rId53"/>
    <p:sldId id="427" r:id="rId54"/>
    <p:sldId id="428" r:id="rId55"/>
    <p:sldId id="429" r:id="rId56"/>
    <p:sldId id="430" r:id="rId57"/>
    <p:sldId id="431" r:id="rId58"/>
    <p:sldId id="43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6EAE"/>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91" autoAdjust="0"/>
    <p:restoredTop sz="94660"/>
  </p:normalViewPr>
  <p:slideViewPr>
    <p:cSldViewPr snapToGrid="0">
      <p:cViewPr varScale="1">
        <p:scale>
          <a:sx n="68" d="100"/>
          <a:sy n="68" d="100"/>
        </p:scale>
        <p:origin x="-77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DA5E15-EA7C-4AE6-A7FE-6EE8949B26F4}" type="datetimeFigureOut">
              <a:rPr lang="en-US" smtClean="0"/>
              <a:pPr/>
              <a:t>11/5/2020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3C74D-DBCC-462F-80C9-23B653553D81}" type="slidenum">
              <a:rPr lang="en-US" smtClean="0"/>
              <a:pPr/>
              <a:t>‹#›</a:t>
            </a:fld>
            <a:endParaRPr lang="en-US" dirty="0"/>
          </a:p>
        </p:txBody>
      </p:sp>
    </p:spTree>
    <p:extLst>
      <p:ext uri="{BB962C8B-B14F-4D97-AF65-F5344CB8AC3E}">
        <p14:creationId xmlns:p14="http://schemas.microsoft.com/office/powerpoint/2010/main" xmlns="" val="36193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pPr/>
              <a:t>26</a:t>
            </a:fld>
            <a:endParaRPr lang="en-US" dirty="0"/>
          </a:p>
        </p:txBody>
      </p:sp>
    </p:spTree>
    <p:extLst>
      <p:ext uri="{BB962C8B-B14F-4D97-AF65-F5344CB8AC3E}">
        <p14:creationId xmlns:p14="http://schemas.microsoft.com/office/powerpoint/2010/main" xmlns="" val="269415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8E0429-9972-4133-ACB3-2B4ED32D300C}" type="datetime1">
              <a:rPr lang="en-US" smtClean="0"/>
              <a:pPr/>
              <a:t>11/5/2020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668F581-6023-4562-B0C8-C7FA9B9410A5}"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C1BA8-ABDE-4544-B9EA-FA448FEBB5F8}" type="datetime1">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F668F581-6023-4562-B0C8-C7FA9B9410A5}"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D911D1-07AC-463A-BC45-F7E864BB72DD}" type="datetime1">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136871-4A19-4306-8A11-178F29292B65}" type="datetime1">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F668F581-6023-4562-B0C8-C7FA9B9410A5}"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92C6EBD-9A50-4B40-9F84-5629C7EDFD52}" type="datetime1">
              <a:rPr lang="en-US" smtClean="0"/>
              <a:pPr/>
              <a:t>11/5/2020</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668F581-6023-4562-B0C8-C7FA9B9410A5}"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78BB690-6D49-4C9B-ACE6-6BA4C13F2043}" type="datetime1">
              <a:rPr lang="en-US" smtClean="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8F581-6023-4562-B0C8-C7FA9B9410A5}"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FE347C-F775-4E59-87C8-D4C71534F7E7}" type="datetime1">
              <a:rPr lang="en-US" smtClean="0"/>
              <a:pPr/>
              <a:t>11/5/2020</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F668F581-6023-4562-B0C8-C7FA9B9410A5}"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424D4C9-B17F-4B1C-BC9D-B86830DF65BE}" type="datetime1">
              <a:rPr lang="en-US" smtClean="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F668F581-6023-4562-B0C8-C7FA9B9410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C5641A9-0885-4425-83C3-D86EA431DD02}" type="datetime1">
              <a:rPr lang="en-US" smtClean="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F668F581-6023-4562-B0C8-C7FA9B9410A5}" type="slidenum">
              <a:rPr lang="en-US" smtClean="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749597" y="890119"/>
            <a:ext cx="3604203" cy="4801691"/>
          </a:xfrm>
          <a:prstGeom prst="rect">
            <a:avLst/>
          </a:prstGeom>
          <a:ln w="3175">
            <a:solidFill>
              <a:schemeClr val="bg1">
                <a:lumMod val="75000"/>
              </a:schemeClr>
            </a:solidFill>
          </a:ln>
          <a:effectLst>
            <a:outerShdw blurRad="50800" dist="38100" dir="2700000" algn="tl" rotWithShape="0">
              <a:prstClr val="black">
                <a:alpha val="40000"/>
              </a:prstClr>
            </a:outerShdw>
          </a:effectLst>
        </p:spPr>
      </p:pic>
      <p:sp>
        <p:nvSpPr>
          <p:cNvPr id="12" name="TextBox 11"/>
          <p:cNvSpPr txBox="1"/>
          <p:nvPr userDrawn="1"/>
        </p:nvSpPr>
        <p:spPr>
          <a:xfrm>
            <a:off x="1524000" y="2191658"/>
            <a:ext cx="5602515" cy="4247317"/>
          </a:xfrm>
          <a:prstGeom prst="rect">
            <a:avLst/>
          </a:prstGeom>
          <a:noFill/>
        </p:spPr>
        <p:txBody>
          <a:bodyPr wrap="square" rtlCol="0">
            <a:spAutoFit/>
          </a:bodyPr>
          <a:lstStyle/>
          <a:p>
            <a:pPr algn="r"/>
            <a:r>
              <a:rPr lang="en-US" sz="7200" b="1" dirty="0" smtClean="0">
                <a:solidFill>
                  <a:schemeClr val="bg1"/>
                </a:solidFill>
                <a:latin typeface="Candara" panose="020E0502030303020204" pitchFamily="34" charset="0"/>
              </a:rPr>
              <a:t>CLOUD COMPUTING</a:t>
            </a:r>
          </a:p>
          <a:p>
            <a:endParaRPr lang="en-US" dirty="0" smtClean="0"/>
          </a:p>
          <a:p>
            <a:pPr algn="ctr"/>
            <a:r>
              <a:rPr lang="en-US" b="1" dirty="0" err="1" smtClean="0">
                <a:solidFill>
                  <a:schemeClr val="tx1">
                    <a:lumMod val="85000"/>
                    <a:lumOff val="15000"/>
                  </a:schemeClr>
                </a:solidFill>
              </a:rPr>
              <a:t>Shailendra</a:t>
            </a:r>
            <a:r>
              <a:rPr lang="en-US" b="1" dirty="0" smtClean="0">
                <a:solidFill>
                  <a:schemeClr val="tx1">
                    <a:lumMod val="85000"/>
                    <a:lumOff val="15000"/>
                  </a:schemeClr>
                </a:solidFill>
              </a:rPr>
              <a:t> Singh</a:t>
            </a:r>
          </a:p>
          <a:p>
            <a:pPr algn="ctr"/>
            <a:r>
              <a:rPr lang="en-US" b="1" dirty="0" smtClean="0">
                <a:solidFill>
                  <a:schemeClr val="tx1">
                    <a:lumMod val="85000"/>
                    <a:lumOff val="15000"/>
                  </a:schemeClr>
                </a:solidFill>
              </a:rPr>
              <a:t>Professor</a:t>
            </a:r>
          </a:p>
          <a:p>
            <a:pPr algn="ctr"/>
            <a:r>
              <a:rPr lang="en-US" b="1" dirty="0" smtClean="0">
                <a:solidFill>
                  <a:schemeClr val="tx1">
                    <a:lumMod val="85000"/>
                    <a:lumOff val="15000"/>
                  </a:schemeClr>
                </a:solidFill>
              </a:rPr>
              <a:t>Department of Computer Science &amp; Engineering</a:t>
            </a:r>
          </a:p>
          <a:p>
            <a:pPr algn="ctr"/>
            <a:r>
              <a:rPr lang="en-US" b="1" dirty="0" smtClean="0">
                <a:solidFill>
                  <a:schemeClr val="tx1">
                    <a:lumMod val="85000"/>
                    <a:lumOff val="15000"/>
                  </a:schemeClr>
                </a:solidFill>
              </a:rPr>
              <a:t>NITTTR, Bhopal</a:t>
            </a:r>
          </a:p>
          <a:p>
            <a:pPr algn="ctr"/>
            <a:endParaRPr lang="en-US" dirty="0">
              <a:solidFill>
                <a:schemeClr val="tx1">
                  <a:lumMod val="85000"/>
                  <a:lumOff val="15000"/>
                </a:schemeClr>
              </a:solidFill>
            </a:endParaRPr>
          </a:p>
        </p:txBody>
      </p:sp>
      <p:cxnSp>
        <p:nvCxnSpPr>
          <p:cNvPr id="13" name="Straight Connector 12"/>
          <p:cNvCxnSpPr/>
          <p:nvPr userDrawn="1"/>
        </p:nvCxnSpPr>
        <p:spPr>
          <a:xfrm>
            <a:off x="2046516" y="4455887"/>
            <a:ext cx="544285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612849" y="352793"/>
            <a:ext cx="2054531" cy="107298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F668F581-6023-4562-B0C8-C7FA9B9410A5}"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FF4917-BC79-4F1F-92C6-1C03A8CAA4F5}" type="datetime1">
              <a:rPr lang="en-US" smtClean="0"/>
              <a:pPr/>
              <a:t>11/5/2020</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F668F581-6023-4562-B0C8-C7FA9B9410A5}"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5893BECC-6D49-4A9E-8E52-A38CD9D4EBCB}" type="datetime1">
              <a:rPr lang="en-US" smtClean="0"/>
              <a:pPr/>
              <a:t>11/5/2020</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1192383-9CEA-4CDE-8654-5FA70E6B0D10}" type="datetime1">
              <a:rPr lang="en-US" smtClean="0"/>
              <a:pPr/>
              <a:t>11/5/2020</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668F581-6023-4562-B0C8-C7FA9B9410A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3204" y="453564"/>
            <a:ext cx="10515600" cy="868801"/>
          </a:xfrm>
        </p:spPr>
        <p:txBody>
          <a:bodyPr>
            <a:normAutofit/>
          </a:bodyPr>
          <a:lstStyle/>
          <a:p>
            <a:r>
              <a:rPr lang="en-US" sz="2600" b="1" dirty="0" smtClean="0">
                <a:solidFill>
                  <a:srgbClr val="002060"/>
                </a:solidFill>
                <a:latin typeface="Calibri" panose="020F0502020204030204" pitchFamily="34" charset="0"/>
              </a:rPr>
              <a:t>Virtualization Technology (At Server)</a:t>
            </a:r>
            <a:endParaRPr lang="en-US" sz="2600" b="1" dirty="0">
              <a:solidFill>
                <a:srgbClr val="002060"/>
              </a:solidFill>
              <a:latin typeface="Calibri" panose="020F0502020204030204" pitchFamily="34" charset="0"/>
            </a:endParaRPr>
          </a:p>
        </p:txBody>
      </p:sp>
      <p:sp>
        <p:nvSpPr>
          <p:cNvPr id="2" name="Title 1"/>
          <p:cNvSpPr>
            <a:spLocks noGrp="1"/>
          </p:cNvSpPr>
          <p:nvPr>
            <p:ph type="title"/>
          </p:nvPr>
        </p:nvSpPr>
        <p:spPr>
          <a:xfrm>
            <a:off x="309490" y="1709739"/>
            <a:ext cx="11704319" cy="3354630"/>
          </a:xfrm>
        </p:spPr>
        <p:txBody>
          <a:bodyPr>
            <a:normAutofit fontScale="90000"/>
          </a:bodyPr>
          <a:lstStyle/>
          <a:p>
            <a:r>
              <a:rPr lang="en-US" sz="3200" dirty="0" smtClean="0">
                <a:solidFill>
                  <a:srgbClr val="C00000"/>
                </a:solidFill>
                <a:latin typeface="Times New Roman" pitchFamily="18" charset="0"/>
                <a:cs typeface="Times New Roman" pitchFamily="18" charset="0"/>
              </a:rPr>
              <a:t/>
            </a:r>
            <a:br>
              <a:rPr lang="en-US" sz="3200" dirty="0" smtClean="0">
                <a:solidFill>
                  <a:srgbClr val="C00000"/>
                </a:solidFill>
                <a:latin typeface="Times New Roman" pitchFamily="18" charset="0"/>
                <a:cs typeface="Times New Roman" pitchFamily="18" charset="0"/>
              </a:rPr>
            </a:br>
            <a:r>
              <a:rPr lang="en-US" sz="3200" dirty="0" smtClean="0">
                <a:solidFill>
                  <a:srgbClr val="C00000"/>
                </a:solidFill>
                <a:latin typeface="Times New Roman" pitchFamily="18" charset="0"/>
                <a:cs typeface="Times New Roman" pitchFamily="18" charset="0"/>
              </a:rPr>
              <a:t/>
            </a:r>
            <a:br>
              <a:rPr lang="en-US" sz="3200" dirty="0" smtClean="0">
                <a:solidFill>
                  <a:srgbClr val="C00000"/>
                </a:solidFill>
                <a:latin typeface="Times New Roman" pitchFamily="18" charset="0"/>
                <a:cs typeface="Times New Roman" pitchFamily="18" charset="0"/>
              </a:rPr>
            </a:br>
            <a:r>
              <a:rPr lang="en-US" sz="3200" dirty="0" smtClean="0">
                <a:solidFill>
                  <a:srgbClr val="C00000"/>
                </a:solidFill>
                <a:latin typeface="Times New Roman" pitchFamily="18" charset="0"/>
                <a:cs typeface="Times New Roman" pitchFamily="18" charset="0"/>
              </a:rPr>
              <a:t/>
            </a:r>
            <a:br>
              <a:rPr lang="en-US" sz="3200" dirty="0" smtClean="0">
                <a:solidFill>
                  <a:srgbClr val="C00000"/>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Virtualization For Cloud</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Need for Virtualization, Pros and cons of Virtualization, Types of Virtualization, System </a:t>
            </a:r>
            <a:r>
              <a:rPr lang="en-US" sz="3200" dirty="0" err="1" smtClean="0">
                <a:solidFill>
                  <a:schemeClr val="tx1"/>
                </a:solidFill>
                <a:latin typeface="Times New Roman" pitchFamily="18" charset="0"/>
                <a:cs typeface="Times New Roman" pitchFamily="18" charset="0"/>
              </a:rPr>
              <a:t>Vm</a:t>
            </a:r>
            <a:r>
              <a:rPr lang="en-US" sz="3200" dirty="0" smtClean="0">
                <a:solidFill>
                  <a:schemeClr val="tx1"/>
                </a:solidFill>
                <a:latin typeface="Times New Roman" pitchFamily="18" charset="0"/>
                <a:cs typeface="Times New Roman" pitchFamily="18" charset="0"/>
              </a:rPr>
              <a:t>, Process VM,  Virtual Machine monitor,  Virtual machine properties, Interpretation and binary translation, HLL VM  Hypervisors, </a:t>
            </a:r>
            <a:r>
              <a:rPr lang="en-US" sz="3200" dirty="0" err="1" smtClean="0">
                <a:solidFill>
                  <a:schemeClr val="tx1"/>
                </a:solidFill>
                <a:latin typeface="Times New Roman" pitchFamily="18" charset="0"/>
                <a:cs typeface="Times New Roman" pitchFamily="18" charset="0"/>
              </a:rPr>
              <a:t>Xen</a:t>
            </a:r>
            <a:r>
              <a:rPr lang="en-US" sz="3200" dirty="0" smtClean="0">
                <a:solidFill>
                  <a:schemeClr val="tx1"/>
                </a:solidFill>
                <a:latin typeface="Times New Roman" pitchFamily="18" charset="0"/>
                <a:cs typeface="Times New Roman" pitchFamily="18" charset="0"/>
              </a:rPr>
              <a:t>, KVM, </a:t>
            </a:r>
            <a:r>
              <a:rPr lang="en-US" sz="3200" dirty="0" err="1" smtClean="0">
                <a:solidFill>
                  <a:schemeClr val="tx1"/>
                </a:solidFill>
                <a:latin typeface="Times New Roman" pitchFamily="18" charset="0"/>
                <a:cs typeface="Times New Roman" pitchFamily="18" charset="0"/>
              </a:rPr>
              <a:t>VMWare</a:t>
            </a:r>
            <a:r>
              <a:rPr lang="en-US" sz="3200" dirty="0" smtClean="0">
                <a:solidFill>
                  <a:schemeClr val="tx1"/>
                </a:solidFill>
                <a:latin typeface="Times New Roman" pitchFamily="18" charset="0"/>
                <a:cs typeface="Times New Roman" pitchFamily="18" charset="0"/>
              </a:rPr>
              <a:t>, Virtual Box, Hyper-V. </a:t>
            </a:r>
            <a:r>
              <a:rPr lang="en-US" sz="2400" b="1" dirty="0" smtClean="0">
                <a:latin typeface="Calibri" panose="020F0502020204030204" pitchFamily="34" charset="0"/>
              </a:rPr>
              <a:t/>
            </a:r>
            <a:br>
              <a:rPr lang="en-US" sz="2400" b="1" dirty="0" smtClean="0">
                <a:latin typeface="Calibri" panose="020F0502020204030204" pitchFamily="34" charset="0"/>
              </a:rPr>
            </a:br>
            <a:endParaRPr lang="en-US" sz="2400" b="1" dirty="0">
              <a:latin typeface="Calibri" panose="020F0502020204030204" pitchFamily="34" charset="0"/>
            </a:endParaRPr>
          </a:p>
        </p:txBody>
      </p:sp>
    </p:spTree>
    <p:extLst>
      <p:ext uri="{BB962C8B-B14F-4D97-AF65-F5344CB8AC3E}">
        <p14:creationId xmlns:p14="http://schemas.microsoft.com/office/powerpoint/2010/main" xmlns="" val="2526315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Need of Server/Compute </a:t>
            </a:r>
            <a:r>
              <a:rPr lang="en-US" b="1" dirty="0">
                <a:solidFill>
                  <a:schemeClr val="tx1"/>
                </a:solidFill>
                <a:latin typeface="+mn-lt"/>
              </a:rPr>
              <a:t>Virtualization</a:t>
            </a: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dirty="0">
                <a:latin typeface="+mn-lt"/>
              </a:rPr>
              <a:t>Compute virtualization facilitates and permits various applications and operating systems to </a:t>
            </a:r>
            <a:r>
              <a:rPr lang="en-US" dirty="0" smtClean="0">
                <a:latin typeface="+mn-lt"/>
              </a:rPr>
              <a:t>function on </a:t>
            </a:r>
            <a:r>
              <a:rPr lang="en-US" dirty="0">
                <a:latin typeface="+mn-lt"/>
              </a:rPr>
              <a:t>a physical machine</a:t>
            </a:r>
            <a:r>
              <a:rPr lang="en-US" dirty="0" smtClean="0">
                <a:latin typeface="+mn-lt"/>
              </a:rPr>
              <a:t>.</a:t>
            </a:r>
          </a:p>
          <a:p>
            <a:pPr>
              <a:buFont typeface="Wingdings" panose="05000000000000000000" pitchFamily="2" charset="2"/>
              <a:buChar char="Ø"/>
            </a:pPr>
            <a:r>
              <a:rPr lang="en-US" dirty="0">
                <a:latin typeface="+mn-lt"/>
              </a:rPr>
              <a:t>This method considerably minimizes charge and enhanced consumption. Resource management is the allotment of a physical machine or clustered physical machines to VMs.</a:t>
            </a:r>
          </a:p>
          <a:p>
            <a:pPr>
              <a:buFont typeface="Wingdings" panose="05000000000000000000" pitchFamily="2" charset="2"/>
              <a:buChar char="Ø"/>
            </a:pPr>
            <a:r>
              <a:rPr lang="en-US" dirty="0">
                <a:latin typeface="+mn-lt"/>
              </a:rPr>
              <a:t>Every physical machine and group has a parent resource pool which provides the resources of that physical machine or group.</a:t>
            </a:r>
          </a:p>
          <a:p>
            <a:pPr>
              <a:buFont typeface="Wingdings" panose="05000000000000000000" pitchFamily="2" charset="2"/>
              <a:buChar char="Ø"/>
            </a:pPr>
            <a:r>
              <a:rPr lang="en-US" dirty="0">
                <a:latin typeface="+mn-lt"/>
              </a:rPr>
              <a:t>Each child resource pool possesses a few of the resources of their parents. A parent resource pool may include virtual machines, child resource pools, or both.</a:t>
            </a:r>
          </a:p>
        </p:txBody>
      </p:sp>
    </p:spTree>
    <p:extLst>
      <p:ext uri="{BB962C8B-B14F-4D97-AF65-F5344CB8AC3E}">
        <p14:creationId xmlns:p14="http://schemas.microsoft.com/office/powerpoint/2010/main" xmlns="" val="2732022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559191"/>
          </a:xfrm>
          <a:solidFill>
            <a:schemeClr val="bg1"/>
          </a:solidFill>
        </p:spPr>
        <p:txBody>
          <a:bodyPr>
            <a:normAutofit fontScale="90000"/>
          </a:bodyPr>
          <a:lstStyle/>
          <a:p>
            <a:pPr algn="ctr"/>
            <a:r>
              <a:rPr lang="en-US" b="1" dirty="0" smtClean="0">
                <a:solidFill>
                  <a:schemeClr val="tx1"/>
                </a:solidFill>
                <a:latin typeface="+mn-lt"/>
              </a:rPr>
              <a:t>Need of Server/Compute </a:t>
            </a:r>
            <a:r>
              <a:rPr lang="en-US" b="1" dirty="0">
                <a:solidFill>
                  <a:schemeClr val="tx1"/>
                </a:solidFill>
                <a:latin typeface="+mn-lt"/>
              </a:rPr>
              <a:t>Virtualization</a:t>
            </a:r>
          </a:p>
        </p:txBody>
      </p:sp>
      <p:sp>
        <p:nvSpPr>
          <p:cNvPr id="3" name="Content Placeholder 2"/>
          <p:cNvSpPr>
            <a:spLocks noGrp="1"/>
          </p:cNvSpPr>
          <p:nvPr>
            <p:ph sz="quarter" idx="1"/>
          </p:nvPr>
        </p:nvSpPr>
        <p:spPr>
          <a:xfrm>
            <a:off x="402336" y="1659988"/>
            <a:ext cx="11338560" cy="4439060"/>
          </a:xfrm>
        </p:spPr>
        <p:txBody>
          <a:bodyPr>
            <a:no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Present CPUs are prepared with </a:t>
            </a:r>
            <a:r>
              <a:rPr lang="en-US" sz="2400" dirty="0">
                <a:solidFill>
                  <a:srgbClr val="FF0000"/>
                </a:solidFill>
                <a:latin typeface="Times New Roman" pitchFamily="18" charset="0"/>
                <a:cs typeface="Times New Roman" pitchFamily="18" charset="0"/>
              </a:rPr>
              <a:t>hyper-threading characteristics </a:t>
            </a:r>
            <a:r>
              <a:rPr lang="en-US" sz="2400" dirty="0">
                <a:latin typeface="Times New Roman" pitchFamily="18" charset="0"/>
                <a:cs typeface="Times New Roman" pitchFamily="18" charset="0"/>
              </a:rPr>
              <a:t>and multiple cores per CPU. A </a:t>
            </a:r>
            <a:r>
              <a:rPr lang="en-US" sz="2400" dirty="0" smtClean="0">
                <a:latin typeface="Times New Roman" pitchFamily="18" charset="0"/>
                <a:cs typeface="Times New Roman" pitchFamily="18" charset="0"/>
              </a:rPr>
              <a:t>multicore CPU </a:t>
            </a:r>
            <a:r>
              <a:rPr lang="en-US" sz="2400" dirty="0">
                <a:latin typeface="Times New Roman" pitchFamily="18" charset="0"/>
                <a:cs typeface="Times New Roman" pitchFamily="18" charset="0"/>
              </a:rPr>
              <a:t>is an incorporated circuit with which two or more processing units have been </a:t>
            </a:r>
            <a:r>
              <a:rPr lang="en-US" sz="2400" dirty="0" smtClean="0">
                <a:latin typeface="Times New Roman" pitchFamily="18" charset="0"/>
                <a:cs typeface="Times New Roman" pitchFamily="18" charset="0"/>
              </a:rPr>
              <a:t>connected for </a:t>
            </a:r>
            <a:r>
              <a:rPr lang="en-US" sz="2400" dirty="0">
                <a:latin typeface="Times New Roman" pitchFamily="18" charset="0"/>
                <a:cs typeface="Times New Roman" pitchFamily="18" charset="0"/>
              </a:rPr>
              <a:t>improved functioning and more effective, synchronized processing of multiple resources</a:t>
            </a:r>
            <a:r>
              <a:rPr lang="en-US" sz="2400" dirty="0" smtClean="0">
                <a:latin typeface="Times New Roman" pitchFamily="18" charset="0"/>
                <a:cs typeface="Times New Roman" pitchFamily="18" charset="0"/>
              </a:rPr>
              <a:t>.</a:t>
            </a:r>
          </a:p>
          <a:p>
            <a:pPr algn="just">
              <a:buFont typeface="Wingdings" panose="05000000000000000000" pitchFamily="2" charset="2"/>
              <a:buChar char="Ø"/>
            </a:pPr>
            <a:r>
              <a:rPr lang="en-US" sz="2400" dirty="0">
                <a:latin typeface="Times New Roman" pitchFamily="18" charset="0"/>
                <a:cs typeface="Times New Roman" pitchFamily="18" charset="0"/>
              </a:rPr>
              <a:t>A hypervisor augments and supports the CPU resources by use of modern CPU aspects such as hyper-threading and multicore. It also helps in the following ways:</a:t>
            </a:r>
          </a:p>
          <a:p>
            <a:pPr marL="0" indent="0">
              <a:buNone/>
            </a:pPr>
            <a:r>
              <a:rPr lang="en-US" sz="2600" dirty="0" smtClean="0">
                <a:latin typeface="+mn-lt"/>
              </a:rPr>
              <a:t>   1</a:t>
            </a:r>
            <a:r>
              <a:rPr lang="en-US" sz="2600" dirty="0">
                <a:latin typeface="+mn-lt"/>
              </a:rPr>
              <a:t>. </a:t>
            </a:r>
            <a:r>
              <a:rPr lang="en-US" sz="2200" dirty="0">
                <a:latin typeface="+mn-lt"/>
              </a:rPr>
              <a:t>Server consolidation</a:t>
            </a:r>
          </a:p>
          <a:p>
            <a:pPr marL="0" indent="0">
              <a:buNone/>
            </a:pPr>
            <a:r>
              <a:rPr lang="en-US" sz="2200" dirty="0" smtClean="0">
                <a:latin typeface="+mn-lt"/>
              </a:rPr>
              <a:t>   2</a:t>
            </a:r>
            <a:r>
              <a:rPr lang="en-US" sz="2200" dirty="0">
                <a:latin typeface="+mn-lt"/>
              </a:rPr>
              <a:t>. Improved security</a:t>
            </a:r>
          </a:p>
          <a:p>
            <a:pPr marL="0" indent="0">
              <a:buNone/>
            </a:pPr>
            <a:r>
              <a:rPr lang="en-US" sz="2200" dirty="0" smtClean="0">
                <a:latin typeface="+mn-lt"/>
              </a:rPr>
              <a:t>   3</a:t>
            </a:r>
            <a:r>
              <a:rPr lang="en-US" sz="2200" dirty="0">
                <a:latin typeface="+mn-lt"/>
              </a:rPr>
              <a:t>. Increased hardware consumption</a:t>
            </a:r>
          </a:p>
          <a:p>
            <a:pPr marL="0" indent="0">
              <a:buNone/>
            </a:pPr>
            <a:r>
              <a:rPr lang="en-US" sz="2200" dirty="0" smtClean="0">
                <a:latin typeface="+mn-lt"/>
              </a:rPr>
              <a:t>   4</a:t>
            </a:r>
            <a:r>
              <a:rPr lang="en-US" sz="2200" dirty="0">
                <a:latin typeface="+mn-lt"/>
              </a:rPr>
              <a:t>. Hardware independence and support portability</a:t>
            </a:r>
          </a:p>
          <a:p>
            <a:pPr marL="0" indent="0">
              <a:buNone/>
            </a:pPr>
            <a:r>
              <a:rPr lang="en-US" sz="2200" dirty="0" smtClean="0">
                <a:latin typeface="+mn-lt"/>
              </a:rPr>
              <a:t>   5</a:t>
            </a:r>
            <a:r>
              <a:rPr lang="en-US" sz="2200" dirty="0">
                <a:latin typeface="+mn-lt"/>
              </a:rPr>
              <a:t>. Decreased provisioning </a:t>
            </a:r>
            <a:r>
              <a:rPr lang="en-US" sz="2200" dirty="0" smtClean="0">
                <a:latin typeface="+mn-lt"/>
              </a:rPr>
              <a:t>timing</a:t>
            </a:r>
          </a:p>
          <a:p>
            <a:pPr marL="0" indent="0">
              <a:buNone/>
            </a:pPr>
            <a:endParaRPr lang="en-US" sz="2200" dirty="0">
              <a:latin typeface="+mn-lt"/>
            </a:endParaRPr>
          </a:p>
        </p:txBody>
      </p:sp>
    </p:spTree>
    <p:extLst>
      <p:ext uri="{BB962C8B-B14F-4D97-AF65-F5344CB8AC3E}">
        <p14:creationId xmlns:p14="http://schemas.microsoft.com/office/powerpoint/2010/main" xmlns="" val="82314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559191"/>
          </a:xfrm>
          <a:solidFill>
            <a:schemeClr val="bg1"/>
          </a:solidFill>
        </p:spPr>
        <p:txBody>
          <a:bodyPr>
            <a:normAutofit fontScale="90000"/>
          </a:bodyPr>
          <a:lstStyle/>
          <a:p>
            <a:pPr algn="ctr"/>
            <a:r>
              <a:rPr lang="en-US" b="1" dirty="0" smtClean="0">
                <a:solidFill>
                  <a:schemeClr val="tx1"/>
                </a:solidFill>
                <a:latin typeface="+mn-lt"/>
              </a:rPr>
              <a:t>Virtual Clusters</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sz="2500" dirty="0">
                <a:latin typeface="Times New Roman" pitchFamily="18" charset="0"/>
                <a:cs typeface="Times New Roman" pitchFamily="18" charset="0"/>
              </a:rPr>
              <a:t>There are common agreements for most applications or users, such as user-level or OS </a:t>
            </a:r>
            <a:r>
              <a:rPr lang="en-US" sz="2500" dirty="0" smtClean="0">
                <a:latin typeface="Times New Roman" pitchFamily="18" charset="0"/>
                <a:cs typeface="Times New Roman" pitchFamily="18" charset="0"/>
              </a:rPr>
              <a:t>programming libraries.</a:t>
            </a:r>
          </a:p>
          <a:p>
            <a:pPr>
              <a:buFont typeface="Wingdings" panose="05000000000000000000" pitchFamily="2" charset="2"/>
              <a:buChar char="Ø"/>
            </a:pPr>
            <a:r>
              <a:rPr lang="en-US" sz="2500" dirty="0">
                <a:latin typeface="Times New Roman" pitchFamily="18" charset="0"/>
                <a:cs typeface="Times New Roman" pitchFamily="18" charset="0"/>
              </a:rPr>
              <a:t>The VMs (guest systems) and physical machines (host </a:t>
            </a:r>
            <a:r>
              <a:rPr lang="en-US" sz="2500" dirty="0" smtClean="0">
                <a:latin typeface="Times New Roman" pitchFamily="18" charset="0"/>
                <a:cs typeface="Times New Roman" pitchFamily="18" charset="0"/>
              </a:rPr>
              <a:t>systems) may </a:t>
            </a:r>
            <a:r>
              <a:rPr lang="en-US" sz="2500" dirty="0">
                <a:latin typeface="Times New Roman" pitchFamily="18" charset="0"/>
                <a:cs typeface="Times New Roman" pitchFamily="18" charset="0"/>
              </a:rPr>
              <a:t>operate with different OSes</a:t>
            </a:r>
            <a:r>
              <a:rPr lang="en-US" sz="2500" dirty="0" smtClean="0">
                <a:latin typeface="Times New Roman" pitchFamily="18" charset="0"/>
                <a:cs typeface="Times New Roman" pitchFamily="18" charset="0"/>
              </a:rPr>
              <a:t>.</a:t>
            </a:r>
          </a:p>
          <a:p>
            <a:pPr>
              <a:buFont typeface="Wingdings" panose="05000000000000000000" pitchFamily="2" charset="2"/>
              <a:buChar char="Ø"/>
            </a:pPr>
            <a:r>
              <a:rPr lang="en-US" sz="2500" dirty="0">
                <a:latin typeface="Times New Roman" pitchFamily="18" charset="0"/>
                <a:cs typeface="Times New Roman" pitchFamily="18" charset="0"/>
              </a:rPr>
              <a:t>The virtual environment design should be able to function quickly</a:t>
            </a:r>
            <a:r>
              <a:rPr lang="en-US" sz="2500" dirty="0" smtClean="0">
                <a:latin typeface="Times New Roman" pitchFamily="18" charset="0"/>
                <a:cs typeface="Times New Roman" pitchFamily="18" charset="0"/>
              </a:rPr>
              <a:t>.</a:t>
            </a:r>
            <a:r>
              <a:rPr lang="en-US" sz="2500" dirty="0">
                <a:latin typeface="Times New Roman" pitchFamily="18" charset="0"/>
                <a:cs typeface="Times New Roman" pitchFamily="18" charset="0"/>
              </a:rPr>
              <a:t> In this case, deployment </a:t>
            </a:r>
            <a:r>
              <a:rPr lang="en-US" sz="2500" dirty="0" smtClean="0">
                <a:latin typeface="Times New Roman" pitchFamily="18" charset="0"/>
                <a:cs typeface="Times New Roman" pitchFamily="18" charset="0"/>
              </a:rPr>
              <a:t>should be </a:t>
            </a:r>
            <a:r>
              <a:rPr lang="en-US" sz="2500" dirty="0">
                <a:latin typeface="Times New Roman" pitchFamily="18" charset="0"/>
                <a:cs typeface="Times New Roman" pitchFamily="18" charset="0"/>
              </a:rPr>
              <a:t>to build and allocate software stacks (i.e., applications, OS, and libraries) to a physical node </a:t>
            </a:r>
            <a:r>
              <a:rPr lang="en-US" sz="2500" dirty="0" smtClean="0">
                <a:latin typeface="Times New Roman" pitchFamily="18" charset="0"/>
                <a:cs typeface="Times New Roman" pitchFamily="18" charset="0"/>
              </a:rPr>
              <a:t>within clusters </a:t>
            </a:r>
            <a:r>
              <a:rPr lang="en-US" sz="2500" dirty="0">
                <a:latin typeface="Times New Roman" pitchFamily="18" charset="0"/>
                <a:cs typeface="Times New Roman" pitchFamily="18" charset="0"/>
              </a:rPr>
              <a:t>as quick as possible and to instantly switch run time environments from one virtual cluster </a:t>
            </a:r>
            <a:r>
              <a:rPr lang="en-US" sz="2500" dirty="0" smtClean="0">
                <a:latin typeface="Times New Roman" pitchFamily="18" charset="0"/>
                <a:cs typeface="Times New Roman" pitchFamily="18" charset="0"/>
              </a:rPr>
              <a:t>of user </a:t>
            </a:r>
            <a:r>
              <a:rPr lang="en-US" sz="2500" dirty="0">
                <a:latin typeface="Times New Roman" pitchFamily="18" charset="0"/>
                <a:cs typeface="Times New Roman" pitchFamily="18" charset="0"/>
              </a:rPr>
              <a:t>to another</a:t>
            </a:r>
            <a:r>
              <a:rPr lang="en-US" sz="2500" dirty="0" smtClean="0">
                <a:latin typeface="Times New Roman" pitchFamily="18" charset="0"/>
                <a:cs typeface="Times New Roman" pitchFamily="18" charset="0"/>
              </a:rPr>
              <a:t>.</a:t>
            </a:r>
          </a:p>
          <a:p>
            <a:pPr>
              <a:buFont typeface="Wingdings" panose="05000000000000000000" pitchFamily="2" charset="2"/>
              <a:buChar char="Ø"/>
            </a:pPr>
            <a:r>
              <a:rPr lang="en-US" sz="2500" dirty="0">
                <a:latin typeface="Times New Roman" pitchFamily="18" charset="0"/>
                <a:cs typeface="Times New Roman" pitchFamily="18" charset="0"/>
              </a:rPr>
              <a:t>Live moving VMs permit </a:t>
            </a:r>
            <a:r>
              <a:rPr lang="en-US" sz="2500" dirty="0" smtClean="0">
                <a:latin typeface="Times New Roman" pitchFamily="18" charset="0"/>
                <a:cs typeface="Times New Roman" pitchFamily="18" charset="0"/>
              </a:rPr>
              <a:t>one </a:t>
            </a:r>
            <a:r>
              <a:rPr lang="en-US" sz="2500" dirty="0">
                <a:latin typeface="Times New Roman" pitchFamily="18" charset="0"/>
                <a:cs typeface="Times New Roman" pitchFamily="18" charset="0"/>
              </a:rPr>
              <a:t>to deliver workloads from one node to other one</a:t>
            </a:r>
            <a:r>
              <a:rPr lang="en-US" sz="2500" dirty="0" smtClean="0">
                <a:latin typeface="Times New Roman" pitchFamily="18" charset="0"/>
                <a:cs typeface="Times New Roman" pitchFamily="18" charset="0"/>
              </a:rPr>
              <a:t>.</a:t>
            </a:r>
          </a:p>
          <a:p>
            <a:pPr>
              <a:buFont typeface="Wingdings" panose="05000000000000000000" pitchFamily="2" charset="2"/>
              <a:buChar char="Ø"/>
            </a:pPr>
            <a:r>
              <a:rPr lang="en-US" sz="2500" dirty="0">
                <a:latin typeface="Times New Roman" pitchFamily="18" charset="0"/>
                <a:cs typeface="Times New Roman" pitchFamily="18" charset="0"/>
              </a:rPr>
              <a:t>One more advantage for clustering carried by virtualization is load-balancing applications in </a:t>
            </a:r>
            <a:r>
              <a:rPr lang="en-US" sz="2500" dirty="0" smtClean="0">
                <a:latin typeface="Times New Roman" pitchFamily="18" charset="0"/>
                <a:cs typeface="Times New Roman" pitchFamily="18" charset="0"/>
              </a:rPr>
              <a:t>a virtual </a:t>
            </a:r>
            <a:r>
              <a:rPr lang="en-US" sz="2500" dirty="0">
                <a:latin typeface="Times New Roman" pitchFamily="18" charset="0"/>
                <a:cs typeface="Times New Roman" pitchFamily="18" charset="0"/>
              </a:rPr>
              <a:t>cluster.</a:t>
            </a:r>
          </a:p>
        </p:txBody>
      </p:sp>
    </p:spTree>
    <p:extLst>
      <p:ext uri="{BB962C8B-B14F-4D97-AF65-F5344CB8AC3E}">
        <p14:creationId xmlns:p14="http://schemas.microsoft.com/office/powerpoint/2010/main" xmlns="" val="402050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b="1" dirty="0" smtClean="0">
                <a:solidFill>
                  <a:schemeClr val="tx1"/>
                </a:solidFill>
                <a:latin typeface="Times New Roman" pitchFamily="18" charset="0"/>
                <a:cs typeface="Times New Roman" pitchFamily="18" charset="0"/>
              </a:rPr>
              <a:t>Advantages of Server/Compute </a:t>
            </a:r>
            <a:r>
              <a:rPr lang="en-US" b="1" dirty="0">
                <a:solidFill>
                  <a:schemeClr val="tx1"/>
                </a:solidFill>
                <a:latin typeface="Times New Roman" pitchFamily="18" charset="0"/>
                <a:cs typeface="Times New Roman" pitchFamily="18" charset="0"/>
              </a:rPr>
              <a:t>Virtualization</a:t>
            </a:r>
          </a:p>
        </p:txBody>
      </p:sp>
      <p:sp>
        <p:nvSpPr>
          <p:cNvPr id="3" name="Content Placeholder 2"/>
          <p:cNvSpPr>
            <a:spLocks noGrp="1"/>
          </p:cNvSpPr>
          <p:nvPr>
            <p:ph sz="quarter" idx="1"/>
          </p:nvPr>
        </p:nvSpPr>
        <p:spPr>
          <a:xfrm>
            <a:off x="402336" y="1336431"/>
            <a:ext cx="11338560" cy="4762617"/>
          </a:xfrm>
        </p:spPr>
        <p:txBody>
          <a:bodyPr>
            <a:noAutofit/>
          </a:bodyPr>
          <a:lstStyle/>
          <a:p>
            <a:pPr marL="0" indent="0">
              <a:buNone/>
            </a:pPr>
            <a:r>
              <a:rPr lang="en-US" b="1" dirty="0" smtClean="0">
                <a:solidFill>
                  <a:srgbClr val="FFFF00"/>
                </a:solidFill>
                <a:latin typeface="+mn-lt"/>
              </a:rPr>
              <a:t>Compute </a:t>
            </a:r>
            <a:r>
              <a:rPr lang="en-US" b="1" dirty="0">
                <a:solidFill>
                  <a:srgbClr val="FFFF00"/>
                </a:solidFill>
                <a:latin typeface="+mn-lt"/>
              </a:rPr>
              <a:t>virtualization offers the following advantages</a:t>
            </a:r>
            <a:r>
              <a:rPr lang="en-US" b="1" dirty="0" smtClean="0">
                <a:solidFill>
                  <a:srgbClr val="FFFF00"/>
                </a:solidFill>
                <a:latin typeface="+mn-lt"/>
              </a:rPr>
              <a:t>:</a:t>
            </a:r>
            <a:endParaRPr lang="en-US" b="1" i="1" dirty="0" smtClean="0">
              <a:solidFill>
                <a:srgbClr val="FFFF00"/>
              </a:solidFill>
              <a:latin typeface="+mn-lt"/>
            </a:endParaRPr>
          </a:p>
          <a:p>
            <a:pPr algn="just"/>
            <a:r>
              <a:rPr lang="en-US" sz="2400" b="1" dirty="0" smtClean="0">
                <a:latin typeface="Times New Roman" pitchFamily="18" charset="0"/>
                <a:cs typeface="Times New Roman" pitchFamily="18" charset="0"/>
              </a:rPr>
              <a:t>Reduced hardware costs: </a:t>
            </a:r>
            <a:r>
              <a:rPr lang="en-US" sz="2400" dirty="0" smtClean="0">
                <a:latin typeface="Times New Roman" pitchFamily="18" charset="0"/>
                <a:cs typeface="Times New Roman" pitchFamily="18" charset="0"/>
              </a:rPr>
              <a:t>Most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of the servers in a strictly physical environment are heavily under-utilized, using an estimated 5-15% of their capacity. When you implement a virtualized server/cloud computing approach, hardware utilization is increased because one physical server can now hold multiple virtual machines.</a:t>
            </a:r>
          </a:p>
          <a:p>
            <a:pPr algn="just"/>
            <a:r>
              <a:rPr lang="en-US" sz="2400" b="1" dirty="0" smtClean="0">
                <a:latin typeface="Times New Roman" pitchFamily="18" charset="0"/>
                <a:cs typeface="Times New Roman" pitchFamily="18" charset="0"/>
              </a:rPr>
              <a:t>Improved server provisioning and deployment: </a:t>
            </a:r>
            <a:r>
              <a:rPr lang="en-US" sz="2400" dirty="0" smtClean="0">
                <a:latin typeface="Times New Roman" pitchFamily="18" charset="0"/>
                <a:cs typeface="Times New Roman" pitchFamily="18" charset="0"/>
              </a:rPr>
              <a:t>Server virtualization enables system provisioning and deployment within minutes, allowing you to clone an existing virtual machine without the hours and costs normally spent installing a new physical server.</a:t>
            </a:r>
          </a:p>
          <a:p>
            <a:pPr algn="just"/>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Better disaster recovery solutions: T</a:t>
            </a:r>
            <a:r>
              <a:rPr lang="en-US" sz="2400" dirty="0" smtClean="0">
                <a:latin typeface="Times New Roman" pitchFamily="18" charset="0"/>
                <a:cs typeface="Times New Roman" pitchFamily="18" charset="0"/>
              </a:rPr>
              <a:t>he greatest benefit of server virtualization is the capability to move a virtual machine from one server to another quickly and safely. </a:t>
            </a:r>
          </a:p>
        </p:txBody>
      </p:sp>
    </p:spTree>
    <p:extLst>
      <p:ext uri="{BB962C8B-B14F-4D97-AF65-F5344CB8AC3E}">
        <p14:creationId xmlns:p14="http://schemas.microsoft.com/office/powerpoint/2010/main" xmlns="" val="3953426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Arial" pitchFamily="34" charset="0"/>
              <a:buChar char="•"/>
            </a:pPr>
            <a:r>
              <a:rPr lang="en-US" sz="2600" dirty="0" smtClean="0">
                <a:latin typeface="Times New Roman" pitchFamily="18" charset="0"/>
                <a:cs typeface="Times New Roman" pitchFamily="18" charset="0"/>
              </a:rPr>
              <a:t>Backing up critical data is done quickly and effectively because your company can effortlessly create a replication site. </a:t>
            </a:r>
          </a:p>
          <a:p>
            <a:pPr>
              <a:buFont typeface="Arial" pitchFamily="34" charset="0"/>
              <a:buChar char="•"/>
            </a:pPr>
            <a:r>
              <a:rPr lang="en-US" sz="2600" dirty="0" smtClean="0">
                <a:latin typeface="Times New Roman" pitchFamily="18" charset="0"/>
                <a:cs typeface="Times New Roman" pitchFamily="18" charset="0"/>
              </a:rPr>
              <a:t>Most enterprise virtualization platforms contain software that helps automate the failover during a disaster</a:t>
            </a:r>
          </a:p>
          <a:p>
            <a:r>
              <a:rPr lang="en-US" sz="2600" b="1" dirty="0" smtClean="0">
                <a:latin typeface="Times New Roman" pitchFamily="18" charset="0"/>
                <a:cs typeface="Times New Roman" pitchFamily="18" charset="0"/>
              </a:rPr>
              <a:t>Efficient and economic use of energy: M</a:t>
            </a:r>
            <a:r>
              <a:rPr lang="en-US" sz="2600" dirty="0" smtClean="0">
                <a:latin typeface="Times New Roman" pitchFamily="18" charset="0"/>
                <a:cs typeface="Times New Roman" pitchFamily="18" charset="0"/>
              </a:rPr>
              <a:t>igration of physical servers to virtual machines allows you to consolidate them onto fewer physical servers. </a:t>
            </a:r>
          </a:p>
          <a:p>
            <a:r>
              <a:rPr lang="en-US" sz="2600" dirty="0" smtClean="0">
                <a:latin typeface="Times New Roman" pitchFamily="18" charset="0"/>
                <a:cs typeface="Times New Roman" pitchFamily="18" charset="0"/>
              </a:rPr>
              <a:t>Cooling and power costs are significantly reduced, which means not only will you be “going green,” but you will also have more green to spend elsewhere. </a:t>
            </a:r>
          </a:p>
          <a:p>
            <a:r>
              <a:rPr lang="en-US" sz="2600" dirty="0" smtClean="0">
                <a:latin typeface="Times New Roman" pitchFamily="18" charset="0"/>
                <a:cs typeface="Times New Roman" pitchFamily="18" charset="0"/>
              </a:rPr>
              <a:t>According to VMware, server consolidation reduces energy costs by up to 80%.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Increased staff productivity: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b="1" dirty="0" smtClean="0">
                <a:solidFill>
                  <a:schemeClr val="tx1"/>
                </a:solidFill>
                <a:latin typeface="+mn-lt"/>
              </a:rPr>
              <a:t>Techniques of Server/Compute </a:t>
            </a:r>
            <a:r>
              <a:rPr lang="en-US" b="1" dirty="0">
                <a:solidFill>
                  <a:schemeClr val="tx1"/>
                </a:solidFill>
                <a:latin typeface="+mn-lt"/>
              </a:rPr>
              <a:t>Virtualization</a:t>
            </a:r>
          </a:p>
        </p:txBody>
      </p:sp>
      <p:sp>
        <p:nvSpPr>
          <p:cNvPr id="3" name="Content Placeholder 2"/>
          <p:cNvSpPr>
            <a:spLocks noGrp="1"/>
          </p:cNvSpPr>
          <p:nvPr>
            <p:ph sz="quarter" idx="1"/>
          </p:nvPr>
        </p:nvSpPr>
        <p:spPr/>
        <p:txBody>
          <a:bodyPr>
            <a:noAutofit/>
          </a:bodyPr>
          <a:lstStyle/>
          <a:p>
            <a:pPr marL="0" indent="0">
              <a:buNone/>
            </a:pPr>
            <a:r>
              <a:rPr lang="en-US" b="1" dirty="0" smtClean="0">
                <a:solidFill>
                  <a:srgbClr val="002060"/>
                </a:solidFill>
                <a:latin typeface="+mn-lt"/>
              </a:rPr>
              <a:t>The </a:t>
            </a:r>
            <a:r>
              <a:rPr lang="en-US" b="1" dirty="0">
                <a:solidFill>
                  <a:srgbClr val="002060"/>
                </a:solidFill>
                <a:latin typeface="+mn-lt"/>
              </a:rPr>
              <a:t>three methods which manage confidential commands to virtualize the CPU </a:t>
            </a:r>
            <a:r>
              <a:rPr lang="en-US" b="1" dirty="0" smtClean="0">
                <a:solidFill>
                  <a:srgbClr val="002060"/>
                </a:solidFill>
                <a:latin typeface="+mn-lt"/>
              </a:rPr>
              <a:t>are:</a:t>
            </a:r>
          </a:p>
          <a:p>
            <a:r>
              <a:rPr lang="en-US" dirty="0" smtClean="0">
                <a:solidFill>
                  <a:srgbClr val="002060"/>
                </a:solidFill>
                <a:latin typeface="+mn-lt"/>
              </a:rPr>
              <a:t>Full Virtualization: V</a:t>
            </a:r>
            <a:r>
              <a:rPr lang="en-US" dirty="0" smtClean="0"/>
              <a:t>irtual machine permit the execution of the instructions with running of unmodified OS in an </a:t>
            </a:r>
            <a:r>
              <a:rPr lang="en-US" b="1" dirty="0" smtClean="0"/>
              <a:t>entire</a:t>
            </a:r>
            <a:r>
              <a:rPr lang="en-US" dirty="0" smtClean="0"/>
              <a:t> isolated way</a:t>
            </a:r>
            <a:endParaRPr lang="en-US" dirty="0" smtClean="0">
              <a:solidFill>
                <a:srgbClr val="002060"/>
              </a:solidFill>
              <a:latin typeface="+mn-lt"/>
            </a:endParaRPr>
          </a:p>
          <a:p>
            <a:r>
              <a:rPr lang="en-US" dirty="0">
                <a:solidFill>
                  <a:srgbClr val="002060"/>
                </a:solidFill>
                <a:latin typeface="+mn-lt"/>
              </a:rPr>
              <a:t>Para </a:t>
            </a:r>
            <a:r>
              <a:rPr lang="en-US" dirty="0" smtClean="0">
                <a:solidFill>
                  <a:srgbClr val="002060"/>
                </a:solidFill>
                <a:latin typeface="+mn-lt"/>
              </a:rPr>
              <a:t>Virtualization</a:t>
            </a:r>
            <a:r>
              <a:rPr lang="en-US" dirty="0" smtClean="0">
                <a:solidFill>
                  <a:srgbClr val="002060"/>
                </a:solidFill>
              </a:rPr>
              <a:t>: </a:t>
            </a:r>
            <a:r>
              <a:rPr lang="en-US" dirty="0" smtClean="0"/>
              <a:t>Virtual machine does not implement full isolation of OS but rather provides a different API which is utilized when OS is subjected to alteration.</a:t>
            </a:r>
            <a:endParaRPr lang="en-US" dirty="0" smtClean="0">
              <a:latin typeface="+mn-lt"/>
            </a:endParaRPr>
          </a:p>
          <a:p>
            <a:r>
              <a:rPr lang="en-US" dirty="0">
                <a:solidFill>
                  <a:srgbClr val="002060"/>
                </a:solidFill>
                <a:latin typeface="+mn-lt"/>
              </a:rPr>
              <a:t>Hardware Assisted </a:t>
            </a:r>
            <a:r>
              <a:rPr lang="en-US" dirty="0" smtClean="0">
                <a:solidFill>
                  <a:srgbClr val="002060"/>
                </a:solidFill>
                <a:latin typeface="+mn-lt"/>
              </a:rPr>
              <a:t>Virtualization</a:t>
            </a:r>
          </a:p>
        </p:txBody>
      </p:sp>
    </p:spTree>
    <p:extLst>
      <p:ext uri="{BB962C8B-B14F-4D97-AF65-F5344CB8AC3E}">
        <p14:creationId xmlns:p14="http://schemas.microsoft.com/office/powerpoint/2010/main" xmlns="" val="4061088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b="1" dirty="0" smtClean="0">
                <a:solidFill>
                  <a:schemeClr val="tx1"/>
                </a:solidFill>
                <a:latin typeface="+mn-lt"/>
              </a:rPr>
              <a:t>Virtual Machine and Hardware Components</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dirty="0">
                <a:latin typeface="+mn-lt"/>
              </a:rPr>
              <a:t>A VM is a rational compute system similar to a physical machine which operates an application </a:t>
            </a:r>
            <a:r>
              <a:rPr lang="en-US" dirty="0" smtClean="0">
                <a:latin typeface="+mn-lt"/>
              </a:rPr>
              <a:t>and an </a:t>
            </a:r>
            <a:r>
              <a:rPr lang="en-US" dirty="0">
                <a:latin typeface="+mn-lt"/>
              </a:rPr>
              <a:t>OS</a:t>
            </a:r>
            <a:r>
              <a:rPr lang="en-US" dirty="0" smtClean="0">
                <a:latin typeface="+mn-lt"/>
              </a:rPr>
              <a:t>.</a:t>
            </a:r>
          </a:p>
          <a:p>
            <a:pPr>
              <a:buFont typeface="Wingdings" panose="05000000000000000000" pitchFamily="2" charset="2"/>
              <a:buChar char="Ø"/>
            </a:pPr>
            <a:r>
              <a:rPr lang="en-US" dirty="0">
                <a:latin typeface="+mn-lt"/>
              </a:rPr>
              <a:t>An operating system which works within a virtual machine is known as a guest operating system</a:t>
            </a:r>
            <a:r>
              <a:rPr lang="en-US" dirty="0" smtClean="0">
                <a:latin typeface="+mn-lt"/>
              </a:rPr>
              <a:t>.</a:t>
            </a:r>
          </a:p>
          <a:p>
            <a:pPr>
              <a:buFont typeface="Wingdings" panose="05000000000000000000" pitchFamily="2" charset="2"/>
              <a:buChar char="Ø"/>
            </a:pPr>
            <a:r>
              <a:rPr lang="en-US" dirty="0">
                <a:latin typeface="+mn-lt"/>
              </a:rPr>
              <a:t>Network file system (NFS) and virtual machine file system (VMFS) are the file systems sustained </a:t>
            </a:r>
            <a:r>
              <a:rPr lang="en-US" dirty="0" smtClean="0">
                <a:latin typeface="+mn-lt"/>
              </a:rPr>
              <a:t>by the </a:t>
            </a:r>
            <a:r>
              <a:rPr lang="en-US" dirty="0">
                <a:latin typeface="+mn-lt"/>
              </a:rPr>
              <a:t>hypervisor</a:t>
            </a:r>
            <a:r>
              <a:rPr lang="en-US" dirty="0" smtClean="0">
                <a:latin typeface="+mn-lt"/>
              </a:rPr>
              <a:t>.</a:t>
            </a:r>
          </a:p>
          <a:p>
            <a:pPr>
              <a:buFont typeface="Wingdings" panose="05000000000000000000" pitchFamily="2" charset="2"/>
              <a:buChar char="Ø"/>
            </a:pPr>
            <a:r>
              <a:rPr lang="en-US" dirty="0">
                <a:latin typeface="+mn-lt"/>
              </a:rPr>
              <a:t>The VMFS is a group of file systems augmented to preserve files of a virtual machine</a:t>
            </a:r>
            <a:r>
              <a:rPr lang="en-US" dirty="0" smtClean="0">
                <a:latin typeface="+mn-lt"/>
              </a:rPr>
              <a:t>.</a:t>
            </a:r>
          </a:p>
          <a:p>
            <a:pPr>
              <a:buFont typeface="Wingdings" panose="05000000000000000000" pitchFamily="2" charset="2"/>
              <a:buChar char="Ø"/>
            </a:pPr>
            <a:r>
              <a:rPr lang="en-US" dirty="0">
                <a:latin typeface="+mn-lt"/>
              </a:rPr>
              <a:t>In a virtualization environment, if any of the physical servers does not work properly, </a:t>
            </a:r>
            <a:r>
              <a:rPr lang="en-US" dirty="0" smtClean="0">
                <a:latin typeface="+mn-lt"/>
              </a:rPr>
              <a:t>virtual infrastructure </a:t>
            </a:r>
            <a:r>
              <a:rPr lang="en-US" dirty="0">
                <a:latin typeface="+mn-lt"/>
              </a:rPr>
              <a:t>management (VIM) is initiated to divert traffic to a new selected physical server.</a:t>
            </a:r>
            <a:endParaRPr lang="en-US" dirty="0" smtClean="0">
              <a:latin typeface="+mn-lt"/>
            </a:endParaRPr>
          </a:p>
        </p:txBody>
      </p:sp>
    </p:spTree>
    <p:extLst>
      <p:ext uri="{BB962C8B-B14F-4D97-AF65-F5344CB8AC3E}">
        <p14:creationId xmlns:p14="http://schemas.microsoft.com/office/powerpoint/2010/main" xmlns="" val="2294988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Virtual Machine and Hardware Components</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dirty="0">
                <a:latin typeface="+mn-lt"/>
              </a:rPr>
              <a:t>I</a:t>
            </a:r>
            <a:r>
              <a:rPr lang="en-US" dirty="0" smtClean="0">
                <a:latin typeface="+mn-lt"/>
              </a:rPr>
              <a:t>n </a:t>
            </a:r>
            <a:r>
              <a:rPr lang="en-US" dirty="0">
                <a:latin typeface="+mn-lt"/>
              </a:rPr>
              <a:t>Fig</a:t>
            </a:r>
            <a:r>
              <a:rPr lang="en-US" dirty="0" smtClean="0">
                <a:latin typeface="+mn-lt"/>
              </a:rPr>
              <a:t>. </a:t>
            </a:r>
            <a:r>
              <a:rPr lang="en-US" dirty="0">
                <a:latin typeface="+mn-lt"/>
              </a:rPr>
              <a:t>Virtual machine management systems</a:t>
            </a:r>
            <a:r>
              <a:rPr lang="en-US" dirty="0" smtClean="0">
                <a:latin typeface="+mn-lt"/>
              </a:rPr>
              <a:t>, </a:t>
            </a:r>
            <a:r>
              <a:rPr lang="en-US" dirty="0">
                <a:latin typeface="+mn-lt"/>
              </a:rPr>
              <a:t>if E, F, </a:t>
            </a:r>
            <a:r>
              <a:rPr lang="en-US" dirty="0" smtClean="0">
                <a:latin typeface="+mn-lt"/>
              </a:rPr>
              <a:t>and G </a:t>
            </a:r>
            <a:r>
              <a:rPr lang="en-US" dirty="0">
                <a:latin typeface="+mn-lt"/>
              </a:rPr>
              <a:t>virtual instances are not working, then live migration </a:t>
            </a:r>
            <a:endParaRPr lang="en-US" dirty="0" smtClean="0">
              <a:latin typeface="+mn-lt"/>
            </a:endParaRPr>
          </a:p>
          <a:p>
            <a:pPr marL="0" indent="0">
              <a:buNone/>
            </a:pPr>
            <a:r>
              <a:rPr lang="en-US" dirty="0">
                <a:latin typeface="+mn-lt"/>
              </a:rPr>
              <a:t> </a:t>
            </a:r>
            <a:r>
              <a:rPr lang="en-US" dirty="0" smtClean="0">
                <a:latin typeface="+mn-lt"/>
              </a:rPr>
              <a:t>  of </a:t>
            </a:r>
            <a:r>
              <a:rPr lang="en-US" dirty="0">
                <a:latin typeface="+mn-lt"/>
              </a:rPr>
              <a:t>these E, F, and G into a new </a:t>
            </a:r>
            <a:endParaRPr lang="en-US" dirty="0" smtClean="0">
              <a:latin typeface="+mn-lt"/>
            </a:endParaRPr>
          </a:p>
          <a:p>
            <a:pPr marL="0" indent="0">
              <a:buNone/>
            </a:pPr>
            <a:r>
              <a:rPr lang="en-US" dirty="0">
                <a:latin typeface="+mn-lt"/>
              </a:rPr>
              <a:t> </a:t>
            </a:r>
            <a:r>
              <a:rPr lang="en-US" dirty="0" smtClean="0">
                <a:latin typeface="+mn-lt"/>
              </a:rPr>
              <a:t>  destination will be </a:t>
            </a:r>
            <a:r>
              <a:rPr lang="en-US" dirty="0">
                <a:latin typeface="+mn-lt"/>
              </a:rPr>
              <a:t>carried out</a:t>
            </a:r>
            <a:r>
              <a:rPr lang="en-US" dirty="0" smtClean="0">
                <a:latin typeface="+mn-lt"/>
              </a:rPr>
              <a:t>.</a:t>
            </a:r>
          </a:p>
          <a:p>
            <a:endParaRPr lang="en-US" dirty="0" smtClean="0">
              <a:latin typeface="+mn-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56416" y="2560319"/>
            <a:ext cx="5818909" cy="37244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35344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Hypervisor Taxonomy</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A </a:t>
            </a:r>
            <a:r>
              <a:rPr lang="en-US" dirty="0">
                <a:latin typeface="+mn-lt"/>
              </a:rPr>
              <a:t>hypervisor, also known as a virtual machine manager, is a program that permits multiple </a:t>
            </a:r>
            <a:r>
              <a:rPr lang="en-US" dirty="0" smtClean="0">
                <a:latin typeface="+mn-lt"/>
              </a:rPr>
              <a:t>operating systems </a:t>
            </a:r>
            <a:r>
              <a:rPr lang="en-US" dirty="0">
                <a:latin typeface="+mn-lt"/>
              </a:rPr>
              <a:t>to share one hardware host</a:t>
            </a:r>
            <a:r>
              <a:rPr lang="en-US" dirty="0" smtClean="0">
                <a:latin typeface="+mn-lt"/>
              </a:rPr>
              <a:t>.</a:t>
            </a:r>
          </a:p>
          <a:p>
            <a:pPr>
              <a:buFont typeface="Wingdings" panose="05000000000000000000" pitchFamily="2" charset="2"/>
              <a:buChar char="Ø"/>
            </a:pPr>
            <a:r>
              <a:rPr lang="en-US" dirty="0">
                <a:latin typeface="+mn-lt"/>
              </a:rPr>
              <a:t>Hypervisor is compute virtualization software which facilitates manifold operating systems to </a:t>
            </a:r>
            <a:r>
              <a:rPr lang="en-US" dirty="0" smtClean="0">
                <a:latin typeface="+mn-lt"/>
              </a:rPr>
              <a:t>operate on </a:t>
            </a:r>
            <a:r>
              <a:rPr lang="en-US" dirty="0">
                <a:latin typeface="+mn-lt"/>
              </a:rPr>
              <a:t>physical machines simultaneously</a:t>
            </a:r>
            <a:r>
              <a:rPr lang="en-US" dirty="0" smtClean="0">
                <a:latin typeface="+mn-lt"/>
              </a:rPr>
              <a:t>.</a:t>
            </a:r>
          </a:p>
          <a:p>
            <a:pPr>
              <a:buFont typeface="Wingdings" panose="05000000000000000000" pitchFamily="2" charset="2"/>
              <a:buChar char="Ø"/>
            </a:pPr>
            <a:r>
              <a:rPr lang="en-US" dirty="0">
                <a:latin typeface="+mn-lt"/>
              </a:rPr>
              <a:t>The hypervisor is the main constituent of the data center consolidation</a:t>
            </a:r>
            <a:r>
              <a:rPr lang="en-US" dirty="0" smtClean="0">
                <a:latin typeface="+mn-lt"/>
              </a:rPr>
              <a:t>.</a:t>
            </a:r>
          </a:p>
          <a:p>
            <a:pPr>
              <a:buFont typeface="Wingdings" panose="05000000000000000000" pitchFamily="2" charset="2"/>
              <a:buChar char="Ø"/>
            </a:pPr>
            <a:r>
              <a:rPr lang="en-US" dirty="0">
                <a:latin typeface="+mn-lt"/>
              </a:rPr>
              <a:t>Hypervisor has two </a:t>
            </a:r>
            <a:r>
              <a:rPr lang="en-US" dirty="0" smtClean="0">
                <a:latin typeface="+mn-lt"/>
              </a:rPr>
              <a:t>main constituents—virtual </a:t>
            </a:r>
            <a:r>
              <a:rPr lang="en-US" dirty="0">
                <a:latin typeface="+mn-lt"/>
              </a:rPr>
              <a:t>machine monitor (VMM) and kernel</a:t>
            </a:r>
            <a:r>
              <a:rPr lang="en-US" dirty="0" smtClean="0">
                <a:latin typeface="+mn-lt"/>
              </a:rPr>
              <a:t>.</a:t>
            </a:r>
          </a:p>
        </p:txBody>
      </p:sp>
    </p:spTree>
    <p:extLst>
      <p:ext uri="{BB962C8B-B14F-4D97-AF65-F5344CB8AC3E}">
        <p14:creationId xmlns:p14="http://schemas.microsoft.com/office/powerpoint/2010/main" xmlns="" val="142039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A1AED2"/>
            </a:gs>
            <a:gs pos="0">
              <a:srgbClr val="566EAE"/>
            </a:gs>
            <a:gs pos="100000">
              <a:srgbClr val="FFFFFF"/>
            </a:gs>
          </a:gsLst>
          <a:lin ang="7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Learning Outcomes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US" b="1" dirty="0">
                <a:solidFill>
                  <a:srgbClr val="FFFF00"/>
                </a:solidFill>
                <a:latin typeface="Calibri" panose="020F0502020204030204" pitchFamily="34" charset="0"/>
              </a:rPr>
              <a:t>At the end of the session you will be able to:</a:t>
            </a:r>
            <a:r>
              <a:rPr lang="en-US" dirty="0">
                <a:solidFill>
                  <a:schemeClr val="tx1"/>
                </a:solidFill>
                <a:latin typeface="Calibri" panose="020F0502020204030204" pitchFamily="34" charset="0"/>
              </a:rPr>
              <a:t> </a:t>
            </a:r>
            <a:endParaRPr lang="en-US" dirty="0" smtClean="0">
              <a:latin typeface="+mn-lt"/>
            </a:endParaRPr>
          </a:p>
          <a:p>
            <a:pPr>
              <a:buFont typeface="Wingdings" panose="05000000000000000000" pitchFamily="2" charset="2"/>
              <a:buChar char="Ø"/>
            </a:pPr>
            <a:r>
              <a:rPr lang="en-US" sz="2400" dirty="0" smtClean="0">
                <a:solidFill>
                  <a:schemeClr val="tx1"/>
                </a:solidFill>
                <a:latin typeface="+mn-lt"/>
              </a:rPr>
              <a:t>Comprehend </a:t>
            </a:r>
            <a:r>
              <a:rPr lang="en-US" sz="2400" dirty="0">
                <a:solidFill>
                  <a:schemeClr val="tx1"/>
                </a:solidFill>
                <a:latin typeface="+mn-lt"/>
              </a:rPr>
              <a:t>virtualization</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Explain </a:t>
            </a:r>
            <a:r>
              <a:rPr lang="en-US" sz="2400" dirty="0">
                <a:solidFill>
                  <a:schemeClr val="tx1"/>
                </a:solidFill>
                <a:latin typeface="+mn-lt"/>
              </a:rPr>
              <a:t>need of compute virtualization</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Understand </a:t>
            </a:r>
            <a:r>
              <a:rPr lang="en-US" sz="2400" dirty="0">
                <a:solidFill>
                  <a:schemeClr val="tx1"/>
                </a:solidFill>
                <a:latin typeface="+mn-lt"/>
              </a:rPr>
              <a:t>virtual clusters</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Apply </a:t>
            </a:r>
            <a:r>
              <a:rPr lang="en-US" sz="2400" dirty="0">
                <a:solidFill>
                  <a:schemeClr val="tx1"/>
                </a:solidFill>
                <a:latin typeface="+mn-lt"/>
              </a:rPr>
              <a:t>various techniques used for computing virtualization</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Describe </a:t>
            </a:r>
            <a:r>
              <a:rPr lang="en-US" sz="2400" dirty="0">
                <a:solidFill>
                  <a:schemeClr val="tx1"/>
                </a:solidFill>
                <a:latin typeface="+mn-lt"/>
              </a:rPr>
              <a:t>various resource management tools</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Describe </a:t>
            </a:r>
            <a:r>
              <a:rPr lang="en-US" sz="2400" dirty="0">
                <a:solidFill>
                  <a:schemeClr val="tx1"/>
                </a:solidFill>
                <a:latin typeface="+mn-lt"/>
              </a:rPr>
              <a:t>application of virtual machine</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Describe </a:t>
            </a:r>
            <a:r>
              <a:rPr lang="en-US" sz="2400" dirty="0">
                <a:solidFill>
                  <a:schemeClr val="tx1"/>
                </a:solidFill>
                <a:latin typeface="+mn-lt"/>
              </a:rPr>
              <a:t>hypervisor taxonomy</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Appreciate </a:t>
            </a:r>
            <a:r>
              <a:rPr lang="en-US" sz="2400" dirty="0">
                <a:solidFill>
                  <a:schemeClr val="tx1"/>
                </a:solidFill>
                <a:latin typeface="+mn-lt"/>
              </a:rPr>
              <a:t>the concept of virtual machine</a:t>
            </a:r>
          </a:p>
          <a:p>
            <a:pPr>
              <a:buFont typeface="Wingdings" panose="05000000000000000000" pitchFamily="2" charset="2"/>
              <a:buChar char="Ø"/>
            </a:pPr>
            <a:r>
              <a:rPr lang="en-US" sz="2400" dirty="0">
                <a:solidFill>
                  <a:schemeClr val="tx1"/>
                </a:solidFill>
                <a:latin typeface="+mn-lt"/>
              </a:rPr>
              <a:t> </a:t>
            </a:r>
            <a:r>
              <a:rPr lang="en-US" sz="2400" dirty="0" smtClean="0">
                <a:solidFill>
                  <a:schemeClr val="tx1"/>
                </a:solidFill>
                <a:latin typeface="+mn-lt"/>
              </a:rPr>
              <a:t>Explain </a:t>
            </a:r>
            <a:r>
              <a:rPr lang="en-US" sz="2400" dirty="0">
                <a:solidFill>
                  <a:schemeClr val="tx1"/>
                </a:solidFill>
                <a:latin typeface="+mn-lt"/>
              </a:rPr>
              <a:t>data center virtualization</a:t>
            </a:r>
          </a:p>
        </p:txBody>
      </p:sp>
    </p:spTree>
    <p:extLst>
      <p:ext uri="{BB962C8B-B14F-4D97-AF65-F5344CB8AC3E}">
        <p14:creationId xmlns:p14="http://schemas.microsoft.com/office/powerpoint/2010/main" xmlns="" val="420833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Hypervisor Taxonomy</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dirty="0" smtClean="0">
                <a:latin typeface="+mn-lt"/>
              </a:rPr>
              <a:t>Hypervisors are categorized into two types: </a:t>
            </a:r>
          </a:p>
          <a:p>
            <a:r>
              <a:rPr lang="en-US" dirty="0" smtClean="0">
                <a:latin typeface="+mn-lt"/>
              </a:rPr>
              <a:t>Type 1 (Bare-metal hypervisor)</a:t>
            </a:r>
          </a:p>
          <a:p>
            <a:r>
              <a:rPr lang="en-US" dirty="0" smtClean="0">
                <a:latin typeface="+mn-lt"/>
              </a:rPr>
              <a:t>Type 2 (Hosted hypervisor)</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38300" y="3206896"/>
            <a:ext cx="8915400" cy="2771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221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Resource Management and Tools</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marL="514350" indent="-514350">
              <a:buFont typeface="Wingdings" pitchFamily="2" charset="2"/>
              <a:buChar char="Ø"/>
            </a:pPr>
            <a:r>
              <a:rPr lang="en-US" dirty="0" smtClean="0">
                <a:latin typeface="+mn-lt"/>
              </a:rPr>
              <a:t>Cloud </a:t>
            </a:r>
            <a:r>
              <a:rPr lang="en-US" dirty="0">
                <a:latin typeface="+mn-lt"/>
              </a:rPr>
              <a:t>resource management needs versatile judgments and policies for </a:t>
            </a:r>
            <a:r>
              <a:rPr lang="en-US" dirty="0" smtClean="0">
                <a:solidFill>
                  <a:srgbClr val="FF0000"/>
                </a:solidFill>
                <a:latin typeface="+mn-lt"/>
              </a:rPr>
              <a:t>multi-objective optimization</a:t>
            </a:r>
            <a:r>
              <a:rPr lang="en-US" dirty="0" smtClean="0">
                <a:latin typeface="+mn-lt"/>
              </a:rPr>
              <a:t>.</a:t>
            </a:r>
          </a:p>
          <a:p>
            <a:pPr>
              <a:buFont typeface="Wingdings" panose="05000000000000000000" pitchFamily="2" charset="2"/>
              <a:buChar char="Ø"/>
            </a:pPr>
            <a:r>
              <a:rPr lang="en-US" dirty="0">
                <a:latin typeface="+mn-lt"/>
              </a:rPr>
              <a:t>The policies for cloud resource management associated with the three cloud delivery </a:t>
            </a:r>
            <a:r>
              <a:rPr lang="en-US" dirty="0" smtClean="0">
                <a:latin typeface="+mn-lt"/>
              </a:rPr>
              <a:t>models, Software </a:t>
            </a:r>
            <a:r>
              <a:rPr lang="en-US" dirty="0">
                <a:latin typeface="+mn-lt"/>
              </a:rPr>
              <a:t>as a Service (SaaS), Platform as a Service (PaaS), and Infrastructure as a Service (IaaS) </a:t>
            </a:r>
            <a:r>
              <a:rPr lang="en-US" dirty="0" smtClean="0">
                <a:latin typeface="+mn-lt"/>
              </a:rPr>
              <a:t>vary from </a:t>
            </a:r>
            <a:r>
              <a:rPr lang="en-US" dirty="0">
                <a:latin typeface="+mn-lt"/>
              </a:rPr>
              <a:t>each other</a:t>
            </a:r>
            <a:r>
              <a:rPr lang="en-US" dirty="0" smtClean="0">
                <a:latin typeface="+mn-lt"/>
              </a:rPr>
              <a:t>.</a:t>
            </a:r>
          </a:p>
          <a:p>
            <a:pPr>
              <a:buFont typeface="Wingdings" panose="05000000000000000000" pitchFamily="2" charset="2"/>
              <a:buChar char="Ø"/>
            </a:pPr>
            <a:r>
              <a:rPr lang="en-US" dirty="0">
                <a:latin typeface="+mn-lt"/>
              </a:rPr>
              <a:t>In cloud computing, where alterations are common and spontaneous, centralized control is </a:t>
            </a:r>
            <a:r>
              <a:rPr lang="en-US" dirty="0" smtClean="0">
                <a:latin typeface="+mn-lt"/>
              </a:rPr>
              <a:t>not believable </a:t>
            </a:r>
            <a:r>
              <a:rPr lang="en-US" dirty="0">
                <a:latin typeface="+mn-lt"/>
              </a:rPr>
              <a:t>to offer a persistent service and performance assurances</a:t>
            </a:r>
            <a:r>
              <a:rPr lang="en-US" dirty="0" smtClean="0">
                <a:latin typeface="+mn-lt"/>
              </a:rPr>
              <a:t>.</a:t>
            </a:r>
          </a:p>
          <a:p>
            <a:pPr>
              <a:buFont typeface="Wingdings" panose="05000000000000000000" pitchFamily="2" charset="2"/>
              <a:buChar char="Ø"/>
            </a:pPr>
            <a:r>
              <a:rPr lang="en-US" dirty="0">
                <a:latin typeface="+mn-lt"/>
              </a:rPr>
              <a:t>Resource management policies frequently mutually target power utilization and performance.</a:t>
            </a:r>
            <a:endParaRPr lang="en-US" dirty="0" smtClean="0">
              <a:latin typeface="+mn-lt"/>
            </a:endParaRPr>
          </a:p>
        </p:txBody>
      </p:sp>
    </p:spTree>
    <p:extLst>
      <p:ext uri="{BB962C8B-B14F-4D97-AF65-F5344CB8AC3E}">
        <p14:creationId xmlns:p14="http://schemas.microsoft.com/office/powerpoint/2010/main" xmlns="" val="125325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Resource Management and Tools</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dirty="0" smtClean="0">
                <a:latin typeface="+mn-lt"/>
              </a:rPr>
              <a:t>Resource </a:t>
            </a:r>
            <a:r>
              <a:rPr lang="en-US" dirty="0">
                <a:latin typeface="+mn-lt"/>
              </a:rPr>
              <a:t>management is the allotment of a physical machine or clustered physical machines </a:t>
            </a:r>
            <a:r>
              <a:rPr lang="en-US" dirty="0" smtClean="0">
                <a:latin typeface="+mn-lt"/>
              </a:rPr>
              <a:t>to virtual </a:t>
            </a:r>
            <a:r>
              <a:rPr lang="en-US" dirty="0">
                <a:latin typeface="+mn-lt"/>
              </a:rPr>
              <a:t>machines</a:t>
            </a:r>
            <a:r>
              <a:rPr lang="en-US" dirty="0" smtClean="0">
                <a:latin typeface="+mn-lt"/>
              </a:rPr>
              <a:t>.</a:t>
            </a:r>
          </a:p>
          <a:p>
            <a:pPr>
              <a:buFont typeface="Wingdings" pitchFamily="2" charset="2"/>
              <a:buChar char="Ø"/>
            </a:pPr>
            <a:r>
              <a:rPr lang="en-US" dirty="0">
                <a:latin typeface="+mn-lt"/>
              </a:rPr>
              <a:t>Unused memory allocated by a virtual machine to CPU can be accessed and used by other </a:t>
            </a:r>
            <a:r>
              <a:rPr lang="en-US" dirty="0" smtClean="0">
                <a:latin typeface="+mn-lt"/>
              </a:rPr>
              <a:t>virtual machines </a:t>
            </a:r>
            <a:r>
              <a:rPr lang="en-US" dirty="0">
                <a:latin typeface="+mn-lt"/>
              </a:rPr>
              <a:t>without disturbing other resources</a:t>
            </a:r>
            <a:r>
              <a:rPr lang="en-US" dirty="0" smtClean="0">
                <a:latin typeface="+mn-lt"/>
              </a:rPr>
              <a:t>.</a:t>
            </a:r>
          </a:p>
          <a:p>
            <a:pPr>
              <a:buFont typeface="Wingdings" pitchFamily="2" charset="2"/>
              <a:buChar char="Ø"/>
            </a:pPr>
            <a:r>
              <a:rPr lang="en-US" dirty="0">
                <a:latin typeface="+mn-lt"/>
              </a:rPr>
              <a:t>Some virtual machines can enclose the same user data, administer the same </a:t>
            </a:r>
            <a:r>
              <a:rPr lang="en-US" dirty="0" smtClean="0">
                <a:latin typeface="+mn-lt"/>
              </a:rPr>
              <a:t>guest </a:t>
            </a:r>
            <a:r>
              <a:rPr lang="en-US" dirty="0">
                <a:latin typeface="+mn-lt"/>
              </a:rPr>
              <a:t>operating </a:t>
            </a:r>
            <a:r>
              <a:rPr lang="en-US" dirty="0" smtClean="0">
                <a:latin typeface="+mn-lt"/>
              </a:rPr>
              <a:t>system, or </a:t>
            </a:r>
            <a:r>
              <a:rPr lang="en-US" dirty="0">
                <a:latin typeface="+mn-lt"/>
              </a:rPr>
              <a:t>have the same applications</a:t>
            </a:r>
            <a:r>
              <a:rPr lang="en-US" dirty="0" smtClean="0">
                <a:latin typeface="+mn-lt"/>
              </a:rPr>
              <a:t>.</a:t>
            </a:r>
          </a:p>
          <a:p>
            <a:pPr>
              <a:buFont typeface="Wingdings" pitchFamily="2" charset="2"/>
              <a:buChar char="Ø"/>
            </a:pPr>
            <a:r>
              <a:rPr lang="en-US" dirty="0" smtClean="0">
                <a:latin typeface="+mn-lt"/>
              </a:rPr>
              <a:t>Virtual machines may </a:t>
            </a:r>
            <a:r>
              <a:rPr lang="en-US" dirty="0">
                <a:latin typeface="+mn-lt"/>
              </a:rPr>
              <a:t>securely alter the shared pages without disturbing other virtual machines which are sharing </a:t>
            </a:r>
            <a:r>
              <a:rPr lang="en-US" dirty="0" smtClean="0">
                <a:latin typeface="+mn-lt"/>
              </a:rPr>
              <a:t>that memory</a:t>
            </a:r>
            <a:r>
              <a:rPr lang="en-US" dirty="0">
                <a:latin typeface="+mn-lt"/>
              </a:rPr>
              <a:t>.</a:t>
            </a:r>
            <a:endParaRPr lang="en-US" dirty="0" smtClean="0">
              <a:latin typeface="+mn-lt"/>
            </a:endParaRPr>
          </a:p>
        </p:txBody>
      </p:sp>
    </p:spTree>
    <p:extLst>
      <p:ext uri="{BB962C8B-B14F-4D97-AF65-F5344CB8AC3E}">
        <p14:creationId xmlns:p14="http://schemas.microsoft.com/office/powerpoint/2010/main" xmlns="" val="166095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Physical Machine to Virtual Machine (P2v) Conversion</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sz="2700" dirty="0">
                <a:latin typeface="+mn-lt"/>
              </a:rPr>
              <a:t>A VM maintains a relationship between </a:t>
            </a:r>
            <a:r>
              <a:rPr lang="en-US" sz="2700" dirty="0" smtClean="0">
                <a:latin typeface="+mn-lt"/>
              </a:rPr>
              <a:t>various virtual </a:t>
            </a:r>
            <a:r>
              <a:rPr lang="en-US" sz="2700" dirty="0">
                <a:latin typeface="+mn-lt"/>
              </a:rPr>
              <a:t>machines, and between a hypervisor and a VM in a grouped server environment</a:t>
            </a:r>
            <a:r>
              <a:rPr lang="en-US" sz="2700" dirty="0" smtClean="0">
                <a:latin typeface="+mn-lt"/>
              </a:rPr>
              <a:t>.</a:t>
            </a:r>
          </a:p>
          <a:p>
            <a:pPr>
              <a:buFont typeface="Wingdings" panose="05000000000000000000" pitchFamily="2" charset="2"/>
              <a:buChar char="Ø"/>
            </a:pPr>
            <a:r>
              <a:rPr lang="en-US" sz="2700" dirty="0">
                <a:latin typeface="+mn-lt"/>
              </a:rPr>
              <a:t>Physical to VM exchange is a procedure via which a physical machine is transformed into a </a:t>
            </a:r>
            <a:r>
              <a:rPr lang="en-US" sz="2700" dirty="0" smtClean="0">
                <a:latin typeface="+mn-lt"/>
              </a:rPr>
              <a:t>virtual machine</a:t>
            </a:r>
            <a:r>
              <a:rPr lang="en-US" sz="2700" dirty="0">
                <a:latin typeface="+mn-lt"/>
              </a:rPr>
              <a:t>. When transforming a physical machine, the ‘converter application’ (Converter) copies data </a:t>
            </a:r>
            <a:r>
              <a:rPr lang="en-US" sz="2700" dirty="0" smtClean="0">
                <a:latin typeface="+mn-lt"/>
              </a:rPr>
              <a:t>on the </a:t>
            </a:r>
            <a:r>
              <a:rPr lang="en-US" sz="2700" dirty="0">
                <a:latin typeface="+mn-lt"/>
              </a:rPr>
              <a:t>hard disk of the source machine and shifts that data to the target virtual disk</a:t>
            </a:r>
            <a:r>
              <a:rPr lang="en-US" sz="2700" dirty="0" smtClean="0">
                <a:latin typeface="+mn-lt"/>
              </a:rPr>
              <a:t>.</a:t>
            </a:r>
          </a:p>
          <a:p>
            <a:pPr>
              <a:buFont typeface="Wingdings" panose="05000000000000000000" pitchFamily="2" charset="2"/>
              <a:buChar char="Ø"/>
            </a:pPr>
            <a:r>
              <a:rPr lang="en-US" sz="2700" dirty="0">
                <a:latin typeface="+mn-lt"/>
              </a:rPr>
              <a:t>Advantages of P2V converters are:</a:t>
            </a:r>
          </a:p>
          <a:p>
            <a:pPr marL="0" indent="0">
              <a:buNone/>
            </a:pPr>
            <a:r>
              <a:rPr lang="en-US" sz="2700" dirty="0">
                <a:latin typeface="+mn-lt"/>
              </a:rPr>
              <a:t>1. Runs migration among heterogeneous hardware</a:t>
            </a:r>
          </a:p>
          <a:p>
            <a:pPr marL="0" indent="0">
              <a:buNone/>
            </a:pPr>
            <a:r>
              <a:rPr lang="en-US" sz="2700" dirty="0">
                <a:latin typeface="+mn-lt"/>
              </a:rPr>
              <a:t>2. Minimizes time required to set up a new virtual machine</a:t>
            </a:r>
          </a:p>
          <a:p>
            <a:pPr marL="0" indent="0">
              <a:buNone/>
            </a:pPr>
            <a:r>
              <a:rPr lang="en-US" sz="2700" dirty="0">
                <a:latin typeface="+mn-lt"/>
              </a:rPr>
              <a:t>3. Permits migration of machines to a new hardware without re-launching the </a:t>
            </a:r>
            <a:r>
              <a:rPr lang="en-US" sz="2700" dirty="0" smtClean="0">
                <a:latin typeface="+mn-lt"/>
              </a:rPr>
              <a:t>application </a:t>
            </a:r>
            <a:r>
              <a:rPr lang="en-US" sz="2700" dirty="0">
                <a:latin typeface="+mn-lt"/>
              </a:rPr>
              <a:t>or </a:t>
            </a:r>
            <a:r>
              <a:rPr lang="en-US" sz="2700" dirty="0" smtClean="0">
                <a:latin typeface="+mn-lt"/>
              </a:rPr>
              <a:t>operating system</a:t>
            </a:r>
          </a:p>
        </p:txBody>
      </p:sp>
    </p:spTree>
    <p:extLst>
      <p:ext uri="{BB962C8B-B14F-4D97-AF65-F5344CB8AC3E}">
        <p14:creationId xmlns:p14="http://schemas.microsoft.com/office/powerpoint/2010/main" xmlns="" val="83140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Physical Machine to Virtual Machine (P2v) Conversion</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sz="2600" dirty="0">
                <a:latin typeface="+mn-lt"/>
              </a:rPr>
              <a:t>The P2V ‘converter application’ comprises three constituents—converter server, converter agent, </a:t>
            </a:r>
            <a:r>
              <a:rPr lang="en-US" sz="2600" dirty="0" smtClean="0">
                <a:latin typeface="+mn-lt"/>
              </a:rPr>
              <a:t>and converter </a:t>
            </a:r>
            <a:r>
              <a:rPr lang="en-US" sz="2600" dirty="0">
                <a:latin typeface="+mn-lt"/>
              </a:rPr>
              <a:t>boot CD</a:t>
            </a:r>
            <a:r>
              <a:rPr lang="en-US" sz="2600" dirty="0" smtClean="0">
                <a:latin typeface="+mn-lt"/>
              </a:rPr>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74721" y="2518117"/>
            <a:ext cx="7635760" cy="36825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63584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Types of Virtualization</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Different </a:t>
            </a:r>
            <a:r>
              <a:rPr lang="en-US" dirty="0">
                <a:latin typeface="+mn-lt"/>
              </a:rPr>
              <a:t>types of virtualization are </a:t>
            </a:r>
            <a:r>
              <a:rPr lang="en-US" dirty="0" smtClean="0">
                <a:latin typeface="+mn-lt"/>
              </a:rPr>
              <a:t>:</a:t>
            </a:r>
          </a:p>
          <a:p>
            <a:r>
              <a:rPr lang="en-US" dirty="0" smtClean="0">
                <a:latin typeface="+mn-lt"/>
              </a:rPr>
              <a:t>Data </a:t>
            </a:r>
            <a:r>
              <a:rPr lang="en-US" dirty="0">
                <a:latin typeface="+mn-lt"/>
              </a:rPr>
              <a:t>Center </a:t>
            </a:r>
            <a:r>
              <a:rPr lang="en-US" dirty="0" smtClean="0">
                <a:latin typeface="+mn-lt"/>
              </a:rPr>
              <a:t>Virtualization</a:t>
            </a:r>
          </a:p>
          <a:p>
            <a:r>
              <a:rPr lang="en-US" dirty="0">
                <a:latin typeface="+mn-lt"/>
              </a:rPr>
              <a:t>Server </a:t>
            </a:r>
            <a:r>
              <a:rPr lang="en-US" dirty="0" smtClean="0">
                <a:latin typeface="+mn-lt"/>
              </a:rPr>
              <a:t>Virtualization</a:t>
            </a:r>
          </a:p>
          <a:p>
            <a:r>
              <a:rPr lang="en-US" dirty="0">
                <a:latin typeface="+mn-lt"/>
              </a:rPr>
              <a:t>Storage </a:t>
            </a:r>
            <a:r>
              <a:rPr lang="en-US" dirty="0" smtClean="0">
                <a:latin typeface="+mn-lt"/>
              </a:rPr>
              <a:t>Virtualization</a:t>
            </a:r>
          </a:p>
          <a:p>
            <a:r>
              <a:rPr lang="en-US" dirty="0">
                <a:latin typeface="+mn-lt"/>
              </a:rPr>
              <a:t>Sensor Virtualization</a:t>
            </a:r>
            <a:endParaRPr lang="en-US" dirty="0" smtClean="0">
              <a:latin typeface="+mn-lt"/>
            </a:endParaRPr>
          </a:p>
        </p:txBody>
      </p:sp>
    </p:spTree>
    <p:extLst>
      <p:ext uri="{BB962C8B-B14F-4D97-AF65-F5344CB8AC3E}">
        <p14:creationId xmlns:p14="http://schemas.microsoft.com/office/powerpoint/2010/main" xmlns="" val="2841805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800" b="1" dirty="0" smtClean="0">
                <a:solidFill>
                  <a:schemeClr val="tx1"/>
                </a:solidFill>
                <a:latin typeface="Calibri" panose="020F0502020204030204" pitchFamily="34" charset="0"/>
              </a:rPr>
              <a:t>Virtualization Technology (At Network)</a:t>
            </a:r>
            <a:endParaRPr lang="en-US" sz="2800" b="1" dirty="0">
              <a:solidFill>
                <a:schemeClr val="tx1"/>
              </a:solidFill>
              <a:latin typeface="Calibri" panose="020F0502020204030204" pitchFamily="34" charset="0"/>
            </a:endParaRPr>
          </a:p>
        </p:txBody>
      </p:sp>
      <p:sp>
        <p:nvSpPr>
          <p:cNvPr id="2" name="Title 1"/>
          <p:cNvSpPr>
            <a:spLocks noGrp="1"/>
          </p:cNvSpPr>
          <p:nvPr>
            <p:ph type="title"/>
          </p:nvPr>
        </p:nvSpPr>
        <p:spPr/>
        <p:txBody>
          <a:bodyPr/>
          <a:lstStyle/>
          <a:p>
            <a:endParaRPr lang="en-US" b="1" dirty="0">
              <a:latin typeface="Calibri" panose="020F0502020204030204" pitchFamily="34" charset="0"/>
            </a:endParaRPr>
          </a:p>
        </p:txBody>
      </p:sp>
    </p:spTree>
    <p:extLst>
      <p:ext uri="{BB962C8B-B14F-4D97-AF65-F5344CB8AC3E}">
        <p14:creationId xmlns:p14="http://schemas.microsoft.com/office/powerpoint/2010/main" xmlns="" val="2526315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Learning Outcomes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US" dirty="0">
                <a:latin typeface="+mn-lt"/>
              </a:rPr>
              <a:t> C</a:t>
            </a:r>
            <a:r>
              <a:rPr lang="en-US" dirty="0" smtClean="0">
                <a:latin typeface="+mn-lt"/>
              </a:rPr>
              <a:t>omprehend </a:t>
            </a:r>
            <a:r>
              <a:rPr lang="en-US" dirty="0">
                <a:latin typeface="+mn-lt"/>
              </a:rPr>
              <a:t>network virtualization</a:t>
            </a:r>
          </a:p>
          <a:p>
            <a:pPr>
              <a:buFont typeface="Wingdings" panose="05000000000000000000" pitchFamily="2" charset="2"/>
              <a:buChar char="Ø"/>
            </a:pPr>
            <a:r>
              <a:rPr lang="en-US" dirty="0">
                <a:latin typeface="+mn-lt"/>
              </a:rPr>
              <a:t> </a:t>
            </a:r>
            <a:r>
              <a:rPr lang="en-US" dirty="0" smtClean="0">
                <a:latin typeface="+mn-lt"/>
              </a:rPr>
              <a:t>List </a:t>
            </a:r>
            <a:r>
              <a:rPr lang="en-US" dirty="0">
                <a:latin typeface="+mn-lt"/>
              </a:rPr>
              <a:t>the benefits of network virtualization</a:t>
            </a:r>
          </a:p>
          <a:p>
            <a:pPr>
              <a:buFont typeface="Wingdings" panose="05000000000000000000" pitchFamily="2" charset="2"/>
              <a:buChar char="Ø"/>
            </a:pPr>
            <a:r>
              <a:rPr lang="en-US" dirty="0">
                <a:latin typeface="+mn-lt"/>
              </a:rPr>
              <a:t> </a:t>
            </a:r>
            <a:r>
              <a:rPr lang="en-US" dirty="0" smtClean="0">
                <a:latin typeface="+mn-lt"/>
              </a:rPr>
              <a:t>Explain </a:t>
            </a:r>
            <a:r>
              <a:rPr lang="en-US" dirty="0">
                <a:latin typeface="+mn-lt"/>
              </a:rPr>
              <a:t>the benefits of virtualization</a:t>
            </a:r>
          </a:p>
          <a:p>
            <a:pPr>
              <a:buFont typeface="Wingdings" panose="05000000000000000000" pitchFamily="2" charset="2"/>
              <a:buChar char="Ø"/>
            </a:pPr>
            <a:r>
              <a:rPr lang="en-US" dirty="0">
                <a:latin typeface="+mn-lt"/>
              </a:rPr>
              <a:t> </a:t>
            </a:r>
            <a:r>
              <a:rPr lang="en-US" dirty="0" smtClean="0">
                <a:latin typeface="+mn-lt"/>
              </a:rPr>
              <a:t>Describe </a:t>
            </a:r>
            <a:r>
              <a:rPr lang="en-US" dirty="0">
                <a:latin typeface="+mn-lt"/>
              </a:rPr>
              <a:t>various network components</a:t>
            </a:r>
          </a:p>
          <a:p>
            <a:pPr>
              <a:buFont typeface="Wingdings" panose="05000000000000000000" pitchFamily="2" charset="2"/>
              <a:buChar char="Ø"/>
            </a:pPr>
            <a:r>
              <a:rPr lang="en-US" dirty="0">
                <a:latin typeface="+mn-lt"/>
              </a:rPr>
              <a:t> </a:t>
            </a:r>
            <a:r>
              <a:rPr lang="en-US" dirty="0" smtClean="0">
                <a:latin typeface="+mn-lt"/>
              </a:rPr>
              <a:t>Understand </a:t>
            </a:r>
            <a:r>
              <a:rPr lang="en-US" dirty="0">
                <a:latin typeface="+mn-lt"/>
              </a:rPr>
              <a:t>traffic management techniques</a:t>
            </a:r>
          </a:p>
          <a:p>
            <a:pPr>
              <a:buFont typeface="Wingdings" panose="05000000000000000000" pitchFamily="2" charset="2"/>
              <a:buChar char="Ø"/>
            </a:pPr>
            <a:r>
              <a:rPr lang="en-US" dirty="0">
                <a:latin typeface="+mn-lt"/>
              </a:rPr>
              <a:t> </a:t>
            </a:r>
            <a:r>
              <a:rPr lang="en-US" dirty="0" smtClean="0">
                <a:latin typeface="+mn-lt"/>
              </a:rPr>
              <a:t>Understand </a:t>
            </a:r>
            <a:r>
              <a:rPr lang="en-US" dirty="0">
                <a:latin typeface="+mn-lt"/>
              </a:rPr>
              <a:t>virtual machine migration services</a:t>
            </a:r>
            <a:endParaRPr lang="en-US" dirty="0">
              <a:solidFill>
                <a:schemeClr val="tx1"/>
              </a:solidFill>
              <a:latin typeface="+mn-lt"/>
            </a:endParaRPr>
          </a:p>
        </p:txBody>
      </p:sp>
    </p:spTree>
    <p:extLst>
      <p:ext uri="{BB962C8B-B14F-4D97-AF65-F5344CB8AC3E}">
        <p14:creationId xmlns:p14="http://schemas.microsoft.com/office/powerpoint/2010/main" xmlns="" val="420833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Calibri" panose="020F0502020204030204" pitchFamily="34" charset="0"/>
              </a:rPr>
              <a:t>Introduction</a:t>
            </a:r>
            <a:endParaRPr lang="en-US" b="1" dirty="0">
              <a:solidFill>
                <a:schemeClr val="tx1"/>
              </a:solidFill>
              <a:latin typeface="Calibri" panose="020F0502020204030204" pitchFamily="34" charset="0"/>
            </a:endParaRPr>
          </a:p>
        </p:txBody>
      </p:sp>
      <p:sp>
        <p:nvSpPr>
          <p:cNvPr id="3" name="Content Placeholder 2"/>
          <p:cNvSpPr>
            <a:spLocks noGrp="1"/>
          </p:cNvSpPr>
          <p:nvPr>
            <p:ph sz="quarter" idx="1"/>
          </p:nvPr>
        </p:nvSpPr>
        <p:spPr/>
        <p:txBody>
          <a:bodyPr>
            <a:normAutofit lnSpcReduction="10000"/>
          </a:bodyPr>
          <a:lstStyle/>
          <a:p>
            <a:pPr>
              <a:buFont typeface="Wingdings" panose="05000000000000000000" pitchFamily="2" charset="2"/>
              <a:buChar char="Ø"/>
            </a:pPr>
            <a:r>
              <a:rPr lang="en-US" dirty="0" smtClean="0">
                <a:latin typeface="+mn-lt"/>
              </a:rPr>
              <a:t> </a:t>
            </a:r>
            <a:r>
              <a:rPr lang="en-US" dirty="0">
                <a:latin typeface="+mn-lt"/>
              </a:rPr>
              <a:t>Virtualization refers to a technology that is used to make physical </a:t>
            </a:r>
            <a:endParaRPr lang="en-US" dirty="0" smtClean="0">
              <a:latin typeface="+mn-lt"/>
            </a:endParaRPr>
          </a:p>
          <a:p>
            <a:pPr marL="0" indent="0">
              <a:buNone/>
            </a:pPr>
            <a:r>
              <a:rPr lang="en-US" dirty="0">
                <a:latin typeface="+mn-lt"/>
              </a:rPr>
              <a:t> </a:t>
            </a:r>
            <a:r>
              <a:rPr lang="en-US" dirty="0" smtClean="0">
                <a:latin typeface="+mn-lt"/>
              </a:rPr>
              <a:t>    resources </a:t>
            </a:r>
            <a:r>
              <a:rPr lang="en-US" dirty="0">
                <a:latin typeface="+mn-lt"/>
              </a:rPr>
              <a:t>available as virtual resources</a:t>
            </a:r>
            <a:r>
              <a:rPr lang="en-US" dirty="0" smtClean="0">
                <a:latin typeface="+mn-lt"/>
              </a:rPr>
              <a:t>.</a:t>
            </a:r>
          </a:p>
          <a:p>
            <a:pPr>
              <a:buFont typeface="Wingdings" panose="05000000000000000000" pitchFamily="2" charset="2"/>
              <a:buChar char="Ø"/>
            </a:pPr>
            <a:r>
              <a:rPr lang="en-US" dirty="0" smtClean="0">
                <a:latin typeface="+mn-lt"/>
              </a:rPr>
              <a:t>Cloud computing </a:t>
            </a:r>
            <a:r>
              <a:rPr lang="en-US" dirty="0">
                <a:latin typeface="+mn-lt"/>
              </a:rPr>
              <a:t>technologies use a set of techniques to create virtual </a:t>
            </a:r>
            <a:endParaRPr lang="en-US" dirty="0" smtClean="0">
              <a:latin typeface="+mn-lt"/>
            </a:endParaRPr>
          </a:p>
          <a:p>
            <a:pPr marL="0" indent="0">
              <a:buNone/>
            </a:pPr>
            <a:r>
              <a:rPr lang="en-US" dirty="0">
                <a:latin typeface="+mn-lt"/>
              </a:rPr>
              <a:t> </a:t>
            </a:r>
            <a:r>
              <a:rPr lang="en-US" dirty="0" smtClean="0">
                <a:latin typeface="+mn-lt"/>
              </a:rPr>
              <a:t>   servers</a:t>
            </a:r>
            <a:r>
              <a:rPr lang="en-US" dirty="0">
                <a:latin typeface="+mn-lt"/>
              </a:rPr>
              <a:t>, virtual storage, virtual </a:t>
            </a:r>
            <a:r>
              <a:rPr lang="en-US" dirty="0" smtClean="0">
                <a:latin typeface="+mn-lt"/>
              </a:rPr>
              <a:t>networks, and </a:t>
            </a:r>
            <a:r>
              <a:rPr lang="en-US" dirty="0">
                <a:latin typeface="+mn-lt"/>
              </a:rPr>
              <a:t>perhaps virtual applications as </a:t>
            </a:r>
            <a:endParaRPr lang="en-US" dirty="0" smtClean="0">
              <a:latin typeface="+mn-lt"/>
            </a:endParaRPr>
          </a:p>
          <a:p>
            <a:pPr marL="0" indent="0">
              <a:buNone/>
            </a:pPr>
            <a:r>
              <a:rPr lang="en-US" dirty="0">
                <a:latin typeface="+mn-lt"/>
              </a:rPr>
              <a:t> </a:t>
            </a:r>
            <a:r>
              <a:rPr lang="en-US" dirty="0" smtClean="0">
                <a:latin typeface="+mn-lt"/>
              </a:rPr>
              <a:t>   well.</a:t>
            </a:r>
          </a:p>
          <a:p>
            <a:pPr>
              <a:buFont typeface="Wingdings" panose="05000000000000000000" pitchFamily="2" charset="2"/>
              <a:buChar char="Ø"/>
            </a:pPr>
            <a:r>
              <a:rPr lang="en-US" dirty="0">
                <a:latin typeface="+mn-lt"/>
              </a:rPr>
              <a:t>Virtualization software is used to make a physical </a:t>
            </a:r>
            <a:r>
              <a:rPr lang="en-US" dirty="0" smtClean="0">
                <a:latin typeface="+mn-lt"/>
              </a:rPr>
              <a:t>server like </a:t>
            </a:r>
            <a:r>
              <a:rPr lang="en-US" dirty="0">
                <a:latin typeface="+mn-lt"/>
              </a:rPr>
              <a:t>a virtual server</a:t>
            </a:r>
            <a:r>
              <a:rPr lang="en-US" dirty="0" smtClean="0">
                <a:latin typeface="+mn-lt"/>
              </a:rPr>
              <a:t>.</a:t>
            </a:r>
          </a:p>
          <a:p>
            <a:pPr>
              <a:buFont typeface="Wingdings" panose="05000000000000000000" pitchFamily="2" charset="2"/>
              <a:buChar char="Ø"/>
            </a:pPr>
            <a:r>
              <a:rPr lang="en-US" dirty="0">
                <a:latin typeface="+mn-lt"/>
              </a:rPr>
              <a:t>Operating system-level virtualization can be achieved by installing </a:t>
            </a:r>
            <a:endParaRPr lang="en-US" dirty="0" smtClean="0">
              <a:latin typeface="+mn-lt"/>
            </a:endParaRPr>
          </a:p>
          <a:p>
            <a:pPr marL="0" indent="0">
              <a:buNone/>
            </a:pPr>
            <a:r>
              <a:rPr lang="en-US" dirty="0">
                <a:latin typeface="+mn-lt"/>
              </a:rPr>
              <a:t> </a:t>
            </a:r>
            <a:r>
              <a:rPr lang="en-US" dirty="0" smtClean="0">
                <a:latin typeface="+mn-lt"/>
              </a:rPr>
              <a:t>   virtualization </a:t>
            </a:r>
            <a:r>
              <a:rPr lang="en-US" dirty="0">
                <a:latin typeface="+mn-lt"/>
              </a:rPr>
              <a:t>software on </a:t>
            </a:r>
            <a:r>
              <a:rPr lang="en-US" dirty="0" smtClean="0">
                <a:latin typeface="+mn-lt"/>
              </a:rPr>
              <a:t>already installed </a:t>
            </a:r>
            <a:r>
              <a:rPr lang="en-US" dirty="0">
                <a:latin typeface="+mn-lt"/>
              </a:rPr>
              <a:t>operating systems.</a:t>
            </a:r>
            <a:endParaRPr lang="en-US" dirty="0">
              <a:solidFill>
                <a:schemeClr val="tx1"/>
              </a:solidFill>
              <a:latin typeface="+mn-lt"/>
            </a:endParaRPr>
          </a:p>
        </p:txBody>
      </p:sp>
    </p:spTree>
    <p:extLst>
      <p:ext uri="{BB962C8B-B14F-4D97-AF65-F5344CB8AC3E}">
        <p14:creationId xmlns:p14="http://schemas.microsoft.com/office/powerpoint/2010/main" xmlns="" val="3530400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Exploring Network Virtualization</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53029"/>
            <a:ext cx="11833103" cy="4623934"/>
          </a:xfrm>
        </p:spPr>
        <p:txBody>
          <a:bodyPr>
            <a:normAutofit/>
          </a:bodyPr>
          <a:lstStyle/>
          <a:p>
            <a:pPr>
              <a:buFont typeface="Wingdings" panose="05000000000000000000" pitchFamily="2" charset="2"/>
              <a:buChar char="Ø"/>
            </a:pPr>
            <a:r>
              <a:rPr lang="en-US" dirty="0">
                <a:latin typeface="+mn-lt"/>
              </a:rPr>
              <a:t>In network virtualization, multiple virtual networks run with the help of a</a:t>
            </a:r>
          </a:p>
          <a:p>
            <a:pPr marL="0" indent="0">
              <a:buNone/>
            </a:pPr>
            <a:r>
              <a:rPr lang="en-US" dirty="0" smtClean="0">
                <a:latin typeface="+mn-lt"/>
              </a:rPr>
              <a:t>    physical </a:t>
            </a:r>
            <a:r>
              <a:rPr lang="en-US" dirty="0">
                <a:latin typeface="+mn-lt"/>
              </a:rPr>
              <a:t>network as shown in Fig. 7.1</a:t>
            </a:r>
            <a:r>
              <a:rPr lang="en-US" dirty="0" smtClean="0">
                <a:latin typeface="+mn-lt"/>
              </a:rPr>
              <a:t>.</a:t>
            </a:r>
          </a:p>
          <a:p>
            <a:pPr>
              <a:buFont typeface="Wingdings" panose="05000000000000000000" pitchFamily="2" charset="2"/>
              <a:buChar char="Ø"/>
            </a:pPr>
            <a:r>
              <a:rPr lang="en-US" dirty="0">
                <a:latin typeface="+mn-lt"/>
              </a:rPr>
              <a:t>Network virtualization comprises </a:t>
            </a:r>
            <a:r>
              <a:rPr lang="en-US" dirty="0" smtClean="0">
                <a:latin typeface="+mn-lt"/>
              </a:rPr>
              <a:t>rationally</a:t>
            </a:r>
          </a:p>
          <a:p>
            <a:pPr marL="0" indent="0">
              <a:buNone/>
            </a:pPr>
            <a:r>
              <a:rPr lang="en-US" dirty="0" smtClean="0">
                <a:latin typeface="+mn-lt"/>
              </a:rPr>
              <a:t>   grouping </a:t>
            </a:r>
            <a:r>
              <a:rPr lang="en-US" dirty="0">
                <a:latin typeface="+mn-lt"/>
              </a:rPr>
              <a:t>and segmenting physical </a:t>
            </a:r>
            <a:r>
              <a:rPr lang="en-US" dirty="0" smtClean="0">
                <a:latin typeface="+mn-lt"/>
              </a:rPr>
              <a:t>network</a:t>
            </a:r>
          </a:p>
          <a:p>
            <a:pPr marL="0" indent="0">
              <a:buNone/>
            </a:pPr>
            <a:r>
              <a:rPr lang="en-US" dirty="0" smtClean="0">
                <a:latin typeface="+mn-lt"/>
              </a:rPr>
              <a:t>   (</a:t>
            </a:r>
            <a:r>
              <a:rPr lang="en-US" dirty="0">
                <a:latin typeface="+mn-lt"/>
              </a:rPr>
              <a:t>s) </a:t>
            </a:r>
            <a:r>
              <a:rPr lang="en-US" dirty="0" smtClean="0">
                <a:latin typeface="+mn-lt"/>
              </a:rPr>
              <a:t>into distinct </a:t>
            </a:r>
            <a:r>
              <a:rPr lang="en-US" dirty="0">
                <a:latin typeface="+mn-lt"/>
              </a:rPr>
              <a:t>rational units known </a:t>
            </a:r>
            <a:r>
              <a:rPr lang="en-US" dirty="0" smtClean="0">
                <a:latin typeface="+mn-lt"/>
              </a:rPr>
              <a:t>as</a:t>
            </a:r>
          </a:p>
          <a:p>
            <a:pPr marL="0" indent="0">
              <a:buNone/>
            </a:pPr>
            <a:r>
              <a:rPr lang="en-US" dirty="0" smtClean="0">
                <a:latin typeface="+mn-lt"/>
              </a:rPr>
              <a:t>   ‘</a:t>
            </a:r>
            <a:r>
              <a:rPr lang="en-US" dirty="0">
                <a:latin typeface="+mn-lt"/>
              </a:rPr>
              <a:t>virtual network(s)’ and forming them </a:t>
            </a:r>
            <a:r>
              <a:rPr lang="en-US" dirty="0" smtClean="0">
                <a:latin typeface="+mn-lt"/>
              </a:rPr>
              <a:t> to act</a:t>
            </a:r>
          </a:p>
          <a:p>
            <a:pPr marL="0" indent="0">
              <a:buNone/>
            </a:pPr>
            <a:r>
              <a:rPr lang="en-US" dirty="0">
                <a:latin typeface="+mn-lt"/>
              </a:rPr>
              <a:t> </a:t>
            </a:r>
            <a:r>
              <a:rPr lang="en-US" dirty="0" smtClean="0">
                <a:latin typeface="+mn-lt"/>
              </a:rPr>
              <a:t>   </a:t>
            </a:r>
            <a:r>
              <a:rPr lang="en-US" dirty="0">
                <a:latin typeface="+mn-lt"/>
              </a:rPr>
              <a:t>as one or multiple </a:t>
            </a:r>
            <a:r>
              <a:rPr lang="en-US" dirty="0" smtClean="0">
                <a:latin typeface="+mn-lt"/>
              </a:rPr>
              <a:t>separate network(s</a:t>
            </a:r>
            <a:r>
              <a:rPr lang="en-US" dirty="0">
                <a:latin typeface="+mn-lt"/>
              </a:rPr>
              <a:t>). </a:t>
            </a:r>
            <a:endParaRPr lang="en-US" dirty="0" smtClean="0">
              <a:latin typeface="+mn-lt"/>
            </a:endParaRPr>
          </a:p>
          <a:p>
            <a:pPr>
              <a:buFont typeface="Wingdings" panose="05000000000000000000" pitchFamily="2" charset="2"/>
              <a:buChar char="Ø"/>
            </a:pPr>
            <a:r>
              <a:rPr lang="en-US" dirty="0">
                <a:latin typeface="+mn-lt"/>
              </a:rPr>
              <a:t> </a:t>
            </a:r>
            <a:r>
              <a:rPr lang="en-US" dirty="0" smtClean="0">
                <a:latin typeface="+mn-lt"/>
              </a:rPr>
              <a:t>It </a:t>
            </a:r>
            <a:r>
              <a:rPr lang="en-US" dirty="0">
                <a:latin typeface="+mn-lt"/>
              </a:rPr>
              <a:t>permits multiple </a:t>
            </a:r>
            <a:r>
              <a:rPr lang="en-US" dirty="0" smtClean="0">
                <a:latin typeface="+mn-lt"/>
              </a:rPr>
              <a:t>virtual </a:t>
            </a:r>
            <a:r>
              <a:rPr lang="en-US" dirty="0">
                <a:latin typeface="+mn-lt"/>
              </a:rPr>
              <a:t>networks to </a:t>
            </a:r>
            <a:endParaRPr lang="en-US" dirty="0" smtClean="0">
              <a:latin typeface="+mn-lt"/>
            </a:endParaRPr>
          </a:p>
          <a:p>
            <a:pPr marL="0" indent="0">
              <a:buNone/>
            </a:pPr>
            <a:r>
              <a:rPr lang="en-US" dirty="0">
                <a:latin typeface="+mn-lt"/>
              </a:rPr>
              <a:t> </a:t>
            </a:r>
            <a:r>
              <a:rPr lang="en-US" dirty="0" smtClean="0">
                <a:latin typeface="+mn-lt"/>
              </a:rPr>
              <a:t>   share </a:t>
            </a:r>
            <a:r>
              <a:rPr lang="en-US" dirty="0">
                <a:latin typeface="+mn-lt"/>
              </a:rPr>
              <a:t>network resources.</a:t>
            </a:r>
            <a:endParaRPr lang="en-US" dirty="0" smtClean="0">
              <a:latin typeface="+mn-lt"/>
            </a:endParaRPr>
          </a:p>
          <a:p>
            <a:pPr marL="0" indent="0">
              <a:buNone/>
            </a:pPr>
            <a:endParaRPr lang="en-US" dirty="0">
              <a:solidFill>
                <a:schemeClr val="tx1"/>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53944" y="2012560"/>
            <a:ext cx="4902963" cy="4186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30400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descr="C:\Users\mohit\Pictures\Screenshots\Screenshot (42).png"/>
          <p:cNvPicPr>
            <a:picLocks noGrp="1" noChangeAspect="1" noChangeArrowheads="1"/>
          </p:cNvPicPr>
          <p:nvPr>
            <p:ph sz="quarter" idx="1"/>
          </p:nvPr>
        </p:nvPicPr>
        <p:blipFill>
          <a:blip r:embed="rId2"/>
          <a:srcRect/>
          <a:stretch>
            <a:fillRect/>
          </a:stretch>
        </p:blipFill>
        <p:spPr bwMode="auto">
          <a:xfrm>
            <a:off x="2335237" y="1266092"/>
            <a:ext cx="7526215" cy="472674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Exploring Network Virtualization</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67096"/>
            <a:ext cx="11833103" cy="4833703"/>
          </a:xfrm>
        </p:spPr>
        <p:txBody>
          <a:bodyPr>
            <a:noAutofit/>
          </a:bodyPr>
          <a:lstStyle/>
          <a:p>
            <a:pPr>
              <a:buFont typeface="Wingdings" panose="05000000000000000000" pitchFamily="2" charset="2"/>
              <a:buChar char="Ø"/>
            </a:pPr>
            <a:r>
              <a:rPr lang="en-US" dirty="0">
                <a:latin typeface="+mn-lt"/>
              </a:rPr>
              <a:t>In virtual data center (VDC), network virtualization comprises virtualization of both VM and </a:t>
            </a:r>
            <a:r>
              <a:rPr lang="en-US" dirty="0" smtClean="0">
                <a:latin typeface="+mn-lt"/>
              </a:rPr>
              <a:t>physical networks.</a:t>
            </a:r>
          </a:p>
          <a:p>
            <a:pPr>
              <a:buFont typeface="Wingdings" panose="05000000000000000000" pitchFamily="2" charset="2"/>
              <a:buChar char="Ø"/>
            </a:pPr>
            <a:r>
              <a:rPr lang="en-US" dirty="0">
                <a:latin typeface="+mn-lt"/>
              </a:rPr>
              <a:t>The physical network may consist of network routers, hubs, switches, repeaters, adapters, </a:t>
            </a:r>
            <a:r>
              <a:rPr lang="en-US" dirty="0" smtClean="0">
                <a:latin typeface="+mn-lt"/>
              </a:rPr>
              <a:t>and bridges.</a:t>
            </a:r>
          </a:p>
          <a:p>
            <a:pPr>
              <a:buFont typeface="Wingdings" panose="05000000000000000000" pitchFamily="2" charset="2"/>
              <a:buChar char="Ø"/>
            </a:pPr>
            <a:r>
              <a:rPr lang="en-US" dirty="0">
                <a:latin typeface="+mn-lt"/>
              </a:rPr>
              <a:t>A VM network exists within a physical server</a:t>
            </a:r>
            <a:r>
              <a:rPr lang="en-US" dirty="0" smtClean="0">
                <a:latin typeface="+mn-lt"/>
              </a:rPr>
              <a:t>.</a:t>
            </a:r>
          </a:p>
          <a:p>
            <a:pPr>
              <a:buFont typeface="Wingdings" panose="05000000000000000000" pitchFamily="2" charset="2"/>
              <a:buChar char="Ø"/>
            </a:pPr>
            <a:r>
              <a:rPr lang="en-US" dirty="0">
                <a:latin typeface="+mn-lt"/>
              </a:rPr>
              <a:t>A computer on which a hypervisor runs one or more virtual machines is called a host machine, </a:t>
            </a:r>
            <a:r>
              <a:rPr lang="en-US" dirty="0" smtClean="0">
                <a:latin typeface="+mn-lt"/>
              </a:rPr>
              <a:t>and each </a:t>
            </a:r>
            <a:r>
              <a:rPr lang="en-US" dirty="0">
                <a:latin typeface="+mn-lt"/>
              </a:rPr>
              <a:t>virtual machine is called a guest machine</a:t>
            </a:r>
            <a:r>
              <a:rPr lang="en-US" dirty="0" smtClean="0">
                <a:latin typeface="+mn-lt"/>
              </a:rPr>
              <a:t>.</a:t>
            </a:r>
          </a:p>
          <a:p>
            <a:pPr>
              <a:buFont typeface="Wingdings" panose="05000000000000000000" pitchFamily="2" charset="2"/>
              <a:buChar char="Ø"/>
            </a:pPr>
            <a:r>
              <a:rPr lang="en-US" dirty="0">
                <a:latin typeface="+mn-lt"/>
              </a:rPr>
              <a:t>Network virtualization permits a manager to construct multiple virtual networks in the data </a:t>
            </a:r>
            <a:r>
              <a:rPr lang="en-US" dirty="0" smtClean="0">
                <a:latin typeface="+mn-lt"/>
              </a:rPr>
              <a:t>center (DC).</a:t>
            </a:r>
          </a:p>
        </p:txBody>
      </p:sp>
    </p:spTree>
    <p:extLst>
      <p:ext uri="{BB962C8B-B14F-4D97-AF65-F5344CB8AC3E}">
        <p14:creationId xmlns:p14="http://schemas.microsoft.com/office/powerpoint/2010/main" xmlns="" val="3162107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Benefits of Network Virtualization</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53029"/>
            <a:ext cx="11833103" cy="4623934"/>
          </a:xfrm>
        </p:spPr>
        <p:txBody>
          <a:bodyPr>
            <a:noAutofit/>
          </a:bodyPr>
          <a:lstStyle/>
          <a:p>
            <a:pPr>
              <a:buFont typeface="Wingdings" panose="05000000000000000000" pitchFamily="2" charset="2"/>
              <a:buChar char="Ø"/>
            </a:pPr>
            <a:r>
              <a:rPr lang="en-US" sz="3200" dirty="0" smtClean="0">
                <a:solidFill>
                  <a:schemeClr val="tx1"/>
                </a:solidFill>
                <a:latin typeface="+mn-lt"/>
              </a:rPr>
              <a:t>Reduction </a:t>
            </a:r>
            <a:r>
              <a:rPr lang="en-US" sz="3200" dirty="0">
                <a:solidFill>
                  <a:schemeClr val="tx1"/>
                </a:solidFill>
                <a:latin typeface="+mn-lt"/>
              </a:rPr>
              <a:t>of hardware </a:t>
            </a:r>
            <a:r>
              <a:rPr lang="en-US" sz="3200" dirty="0" smtClean="0">
                <a:solidFill>
                  <a:schemeClr val="tx1"/>
                </a:solidFill>
                <a:latin typeface="+mn-lt"/>
              </a:rPr>
              <a:t>expense</a:t>
            </a:r>
            <a:endParaRPr lang="en-US" sz="3200" dirty="0">
              <a:solidFill>
                <a:schemeClr val="tx1"/>
              </a:solidFill>
              <a:latin typeface="+mn-lt"/>
            </a:endParaRPr>
          </a:p>
          <a:p>
            <a:pPr>
              <a:buFont typeface="Wingdings" panose="05000000000000000000" pitchFamily="2" charset="2"/>
              <a:buChar char="Ø"/>
            </a:pPr>
            <a:r>
              <a:rPr lang="en-US" sz="3200" dirty="0" smtClean="0">
                <a:solidFill>
                  <a:schemeClr val="tx1"/>
                </a:solidFill>
                <a:latin typeface="+mn-lt"/>
              </a:rPr>
              <a:t> Energy expenses</a:t>
            </a:r>
          </a:p>
          <a:p>
            <a:pPr>
              <a:buFont typeface="Wingdings" panose="05000000000000000000" pitchFamily="2" charset="2"/>
              <a:buChar char="Ø"/>
            </a:pPr>
            <a:r>
              <a:rPr lang="en-US" sz="3200" dirty="0" smtClean="0">
                <a:solidFill>
                  <a:schemeClr val="tx1"/>
                </a:solidFill>
                <a:latin typeface="+mn-lt"/>
              </a:rPr>
              <a:t> Recoverability</a:t>
            </a:r>
            <a:endParaRPr lang="en-US" sz="3200" dirty="0">
              <a:solidFill>
                <a:schemeClr val="tx1"/>
              </a:solidFill>
              <a:latin typeface="+mn-lt"/>
            </a:endParaRPr>
          </a:p>
          <a:p>
            <a:pPr>
              <a:buFont typeface="Wingdings" panose="05000000000000000000" pitchFamily="2" charset="2"/>
              <a:buChar char="Ø"/>
            </a:pPr>
            <a:r>
              <a:rPr lang="en-US" sz="3200" dirty="0" smtClean="0">
                <a:solidFill>
                  <a:schemeClr val="tx1"/>
                </a:solidFill>
                <a:latin typeface="+mn-lt"/>
              </a:rPr>
              <a:t> Disaster recuperation</a:t>
            </a:r>
            <a:endParaRPr lang="en-US" sz="3200" dirty="0">
              <a:solidFill>
                <a:schemeClr val="tx1"/>
              </a:solidFill>
              <a:latin typeface="+mn-lt"/>
            </a:endParaRPr>
          </a:p>
        </p:txBody>
      </p:sp>
    </p:spTree>
    <p:extLst>
      <p:ext uri="{BB962C8B-B14F-4D97-AF65-F5344CB8AC3E}">
        <p14:creationId xmlns:p14="http://schemas.microsoft.com/office/powerpoint/2010/main" xmlns="" val="1945748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Features of Network Components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53029"/>
            <a:ext cx="11833103" cy="4623934"/>
          </a:xfrm>
        </p:spPr>
        <p:txBody>
          <a:bodyPr>
            <a:noAutofit/>
          </a:bodyPr>
          <a:lstStyle/>
          <a:p>
            <a:pPr marL="0" indent="0">
              <a:buNone/>
            </a:pPr>
            <a:endParaRPr lang="en-US" dirty="0" smtClean="0">
              <a:solidFill>
                <a:schemeClr val="tx1"/>
              </a:solidFill>
              <a:latin typeface="+mn-lt"/>
            </a:endParaRPr>
          </a:p>
          <a:p>
            <a:pPr>
              <a:buFont typeface="Wingdings" panose="05000000000000000000" pitchFamily="2" charset="2"/>
              <a:buChar char="Ø"/>
            </a:pPr>
            <a:r>
              <a:rPr lang="en-US" dirty="0" smtClean="0">
                <a:solidFill>
                  <a:schemeClr val="tx1"/>
                </a:solidFill>
                <a:latin typeface="+mn-lt"/>
              </a:rPr>
              <a:t>Virtual </a:t>
            </a:r>
            <a:r>
              <a:rPr lang="en-US" dirty="0">
                <a:solidFill>
                  <a:schemeClr val="tx1"/>
                </a:solidFill>
                <a:latin typeface="+mn-lt"/>
              </a:rPr>
              <a:t>Switches</a:t>
            </a:r>
          </a:p>
          <a:p>
            <a:pPr>
              <a:buFont typeface="Wingdings" panose="05000000000000000000" pitchFamily="2" charset="2"/>
              <a:buChar char="Ø"/>
            </a:pPr>
            <a:r>
              <a:rPr lang="en-US" dirty="0" smtClean="0">
                <a:solidFill>
                  <a:schemeClr val="tx1"/>
                </a:solidFill>
                <a:latin typeface="+mn-lt"/>
              </a:rPr>
              <a:t> Virtual </a:t>
            </a:r>
            <a:r>
              <a:rPr lang="en-US" dirty="0">
                <a:solidFill>
                  <a:schemeClr val="tx1"/>
                </a:solidFill>
                <a:latin typeface="+mn-lt"/>
              </a:rPr>
              <a:t>LAN</a:t>
            </a:r>
          </a:p>
          <a:p>
            <a:pPr marL="0" indent="0">
              <a:buNone/>
            </a:pPr>
            <a:r>
              <a:rPr lang="en-US" b="1" dirty="0" smtClean="0">
                <a:solidFill>
                  <a:schemeClr val="tx1"/>
                </a:solidFill>
                <a:latin typeface="+mn-lt"/>
              </a:rPr>
              <a:t>Virtual </a:t>
            </a:r>
            <a:r>
              <a:rPr lang="en-US" b="1" dirty="0">
                <a:solidFill>
                  <a:schemeClr val="tx1"/>
                </a:solidFill>
                <a:latin typeface="+mn-lt"/>
              </a:rPr>
              <a:t>Switches: </a:t>
            </a:r>
            <a:endParaRPr lang="en-US" b="1" dirty="0" smtClean="0">
              <a:solidFill>
                <a:schemeClr val="tx1"/>
              </a:solidFill>
              <a:latin typeface="+mn-lt"/>
            </a:endParaRPr>
          </a:p>
          <a:p>
            <a:r>
              <a:rPr lang="en-US" dirty="0" smtClean="0">
                <a:solidFill>
                  <a:schemeClr val="tx1"/>
                </a:solidFill>
                <a:latin typeface="+mn-lt"/>
              </a:rPr>
              <a:t>Virtual </a:t>
            </a:r>
            <a:r>
              <a:rPr lang="en-US" dirty="0">
                <a:solidFill>
                  <a:schemeClr val="tx1"/>
                </a:solidFill>
                <a:latin typeface="+mn-lt"/>
              </a:rPr>
              <a:t>switches act as an interface between virtual ethernet and the physical ethernet. Virtual switches develop VM network and support the ethernet protocol as shown in Fig. 7.2.</a:t>
            </a:r>
          </a:p>
          <a:p>
            <a:r>
              <a:rPr lang="en-US" dirty="0">
                <a:solidFill>
                  <a:schemeClr val="tx1"/>
                </a:solidFill>
                <a:latin typeface="+mn-lt"/>
              </a:rPr>
              <a:t>They manage storage, administration, and VM migration traffic to and from the hypervisor kernel.</a:t>
            </a:r>
          </a:p>
          <a:p>
            <a:r>
              <a:rPr lang="en-US" dirty="0">
                <a:solidFill>
                  <a:schemeClr val="tx1"/>
                </a:solidFill>
                <a:latin typeface="+mn-lt"/>
              </a:rPr>
              <a:t>A virtual switch can have multiple port groups.</a:t>
            </a:r>
          </a:p>
        </p:txBody>
      </p:sp>
    </p:spTree>
    <p:extLst>
      <p:ext uri="{BB962C8B-B14F-4D97-AF65-F5344CB8AC3E}">
        <p14:creationId xmlns:p14="http://schemas.microsoft.com/office/powerpoint/2010/main" xmlns="" val="120466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Features of Network Components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53029"/>
            <a:ext cx="11833103" cy="4623934"/>
          </a:xfrm>
        </p:spPr>
        <p:txBody>
          <a:bodyPr>
            <a:noAutofit/>
          </a:bodyPr>
          <a:lstStyle/>
          <a:p>
            <a:endParaRPr lang="en-US" dirty="0" smtClean="0">
              <a:latin typeface="+mn-lt"/>
            </a:endParaRPr>
          </a:p>
          <a:p>
            <a:r>
              <a:rPr lang="en-US" dirty="0" smtClean="0">
                <a:latin typeface="+mn-lt"/>
              </a:rPr>
              <a:t>The </a:t>
            </a:r>
            <a:r>
              <a:rPr lang="en-US" dirty="0">
                <a:latin typeface="+mn-lt"/>
              </a:rPr>
              <a:t>IBM system Networking Distributed Virtual </a:t>
            </a:r>
            <a:endParaRPr lang="en-US" dirty="0" smtClean="0">
              <a:latin typeface="+mn-lt"/>
            </a:endParaRPr>
          </a:p>
          <a:p>
            <a:pPr marL="0" indent="0">
              <a:buNone/>
            </a:pPr>
            <a:r>
              <a:rPr lang="en-US" dirty="0">
                <a:latin typeface="+mn-lt"/>
              </a:rPr>
              <a:t> </a:t>
            </a:r>
            <a:r>
              <a:rPr lang="en-US" dirty="0" smtClean="0">
                <a:latin typeface="+mn-lt"/>
              </a:rPr>
              <a:t>  Switch </a:t>
            </a:r>
            <a:r>
              <a:rPr lang="en-US" dirty="0">
                <a:latin typeface="+mn-lt"/>
              </a:rPr>
              <a:t>5000V is a superior, </a:t>
            </a:r>
            <a:r>
              <a:rPr lang="en-US" dirty="0" smtClean="0">
                <a:latin typeface="+mn-lt"/>
              </a:rPr>
              <a:t>feature rich distributed</a:t>
            </a:r>
          </a:p>
          <a:p>
            <a:pPr marL="0" indent="0">
              <a:buNone/>
            </a:pPr>
            <a:r>
              <a:rPr lang="en-US" dirty="0">
                <a:latin typeface="+mn-lt"/>
              </a:rPr>
              <a:t> </a:t>
            </a:r>
            <a:r>
              <a:rPr lang="en-US" dirty="0" smtClean="0">
                <a:latin typeface="+mn-lt"/>
              </a:rPr>
              <a:t>  </a:t>
            </a:r>
            <a:r>
              <a:rPr lang="en-US" dirty="0">
                <a:latin typeface="+mn-lt"/>
              </a:rPr>
              <a:t>virtual switch for VMware environments along </a:t>
            </a:r>
            <a:endParaRPr lang="en-US" dirty="0" smtClean="0">
              <a:latin typeface="+mn-lt"/>
            </a:endParaRPr>
          </a:p>
          <a:p>
            <a:pPr marL="0" indent="0">
              <a:buNone/>
            </a:pPr>
            <a:r>
              <a:rPr lang="en-US" dirty="0">
                <a:latin typeface="+mn-lt"/>
              </a:rPr>
              <a:t> </a:t>
            </a:r>
            <a:r>
              <a:rPr lang="en-US" dirty="0" smtClean="0">
                <a:latin typeface="+mn-lt"/>
              </a:rPr>
              <a:t>  with </a:t>
            </a:r>
            <a:r>
              <a:rPr lang="en-US" dirty="0">
                <a:latin typeface="+mn-lt"/>
              </a:rPr>
              <a:t>policy-based VM associatively. </a:t>
            </a:r>
            <a:r>
              <a:rPr lang="en-US" dirty="0" smtClean="0">
                <a:latin typeface="+mn-lt"/>
              </a:rPr>
              <a:t>The IBM </a:t>
            </a:r>
          </a:p>
          <a:p>
            <a:pPr marL="0" indent="0">
              <a:buNone/>
            </a:pPr>
            <a:r>
              <a:rPr lang="en-US" dirty="0">
                <a:latin typeface="+mn-lt"/>
              </a:rPr>
              <a:t> </a:t>
            </a:r>
            <a:r>
              <a:rPr lang="en-US" dirty="0" smtClean="0">
                <a:latin typeface="+mn-lt"/>
              </a:rPr>
              <a:t>  Distributed </a:t>
            </a:r>
            <a:r>
              <a:rPr lang="en-US" dirty="0">
                <a:latin typeface="+mn-lt"/>
              </a:rPr>
              <a:t>Virtual Switch (DVS) 5000V allows </a:t>
            </a:r>
            <a:endParaRPr lang="en-US" dirty="0" smtClean="0">
              <a:latin typeface="+mn-lt"/>
            </a:endParaRPr>
          </a:p>
          <a:p>
            <a:pPr marL="0" indent="0">
              <a:buNone/>
            </a:pPr>
            <a:r>
              <a:rPr lang="en-US" dirty="0">
                <a:latin typeface="+mn-lt"/>
              </a:rPr>
              <a:t> </a:t>
            </a:r>
            <a:r>
              <a:rPr lang="en-US" dirty="0" smtClean="0">
                <a:latin typeface="+mn-lt"/>
              </a:rPr>
              <a:t>  network </a:t>
            </a:r>
            <a:r>
              <a:rPr lang="en-US" dirty="0">
                <a:latin typeface="+mn-lt"/>
              </a:rPr>
              <a:t>managers accustomed with IBM </a:t>
            </a:r>
            <a:r>
              <a:rPr lang="en-US" dirty="0" smtClean="0">
                <a:latin typeface="+mn-lt"/>
              </a:rPr>
              <a:t>System.</a:t>
            </a:r>
            <a:endParaRPr lang="en-US" dirty="0">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60279" y="1787609"/>
            <a:ext cx="3200400" cy="4200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7220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descr="C:\Users\mohit\Desktop\NIT Jalandhar\Cloud computing (CSE 2017-21)\Unit-III-IV\virtual switches.PNG"/>
          <p:cNvPicPr>
            <a:picLocks noGrp="1" noChangeAspect="1" noChangeArrowheads="1"/>
          </p:cNvPicPr>
          <p:nvPr>
            <p:ph sz="quarter" idx="1"/>
          </p:nvPr>
        </p:nvPicPr>
        <p:blipFill>
          <a:blip r:embed="rId2"/>
          <a:srcRect/>
          <a:stretch>
            <a:fillRect/>
          </a:stretch>
        </p:blipFill>
        <p:spPr bwMode="auto">
          <a:xfrm>
            <a:off x="1083212" y="1166121"/>
            <a:ext cx="10311619" cy="5220611"/>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Features of Network Components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1" y="1153551"/>
            <a:ext cx="11916230" cy="5023412"/>
          </a:xfrm>
        </p:spPr>
        <p:txBody>
          <a:bodyPr>
            <a:noAutofit/>
          </a:bodyPr>
          <a:lstStyle/>
          <a:p>
            <a:pPr>
              <a:buFont typeface="Arial" pitchFamily="34" charset="0"/>
              <a:buChar char="•"/>
            </a:pPr>
            <a:r>
              <a:rPr lang="en-US" sz="2600" dirty="0" smtClean="0">
                <a:latin typeface="+mn-lt"/>
              </a:rPr>
              <a:t>Virtual LAN allows one </a:t>
            </a:r>
            <a:r>
              <a:rPr lang="en-US" sz="2600" dirty="0">
                <a:latin typeface="+mn-lt"/>
              </a:rPr>
              <a:t>to have separate LANs among ports on the same </a:t>
            </a:r>
            <a:r>
              <a:rPr lang="en-US" sz="2600" dirty="0" smtClean="0">
                <a:latin typeface="+mn-lt"/>
              </a:rPr>
              <a:t>switch.</a:t>
            </a:r>
          </a:p>
          <a:p>
            <a:r>
              <a:rPr lang="en-US" sz="2600" dirty="0" smtClean="0">
                <a:latin typeface="+mn-lt"/>
              </a:rPr>
              <a:t>VLAN </a:t>
            </a:r>
            <a:r>
              <a:rPr lang="en-US" sz="2600" dirty="0">
                <a:latin typeface="+mn-lt"/>
              </a:rPr>
              <a:t>trunking allows traffic from multiple VLANs to traverse a single network connection</a:t>
            </a:r>
            <a:r>
              <a:rPr lang="en-US" sz="2600" dirty="0" smtClean="0">
                <a:latin typeface="+mn-lt"/>
              </a:rPr>
              <a:t>.</a:t>
            </a:r>
          </a:p>
          <a:p>
            <a:r>
              <a:rPr lang="en-US" sz="2600" dirty="0">
                <a:latin typeface="+mn-lt"/>
              </a:rPr>
              <a:t>VLAN membership can be defined in several ways</a:t>
            </a:r>
            <a:r>
              <a:rPr lang="en-US" sz="2600" dirty="0" smtClean="0">
                <a:latin typeface="+mn-lt"/>
              </a:rPr>
              <a:t>:</a:t>
            </a:r>
          </a:p>
          <a:p>
            <a:pPr marL="0" indent="0">
              <a:buNone/>
            </a:pPr>
            <a:r>
              <a:rPr lang="en-US" sz="2600" dirty="0">
                <a:latin typeface="+mn-lt"/>
              </a:rPr>
              <a:t>(a) Port-based</a:t>
            </a:r>
          </a:p>
          <a:p>
            <a:pPr marL="0" indent="0">
              <a:buNone/>
            </a:pPr>
            <a:r>
              <a:rPr lang="en-US" sz="2600" dirty="0">
                <a:latin typeface="+mn-lt"/>
              </a:rPr>
              <a:t>(b) Protocol-based</a:t>
            </a:r>
          </a:p>
          <a:p>
            <a:pPr marL="0" indent="0">
              <a:buNone/>
            </a:pPr>
            <a:r>
              <a:rPr lang="en-US" sz="2600" dirty="0">
                <a:latin typeface="+mn-lt"/>
              </a:rPr>
              <a:t>(c) MAC-layer grouping</a:t>
            </a:r>
          </a:p>
          <a:p>
            <a:pPr marL="0" indent="0">
              <a:buNone/>
            </a:pPr>
            <a:r>
              <a:rPr lang="en-US" sz="2600" dirty="0">
                <a:latin typeface="+mn-lt"/>
              </a:rPr>
              <a:t>(d) Network-layer grouping</a:t>
            </a:r>
          </a:p>
          <a:p>
            <a:pPr marL="0" indent="0">
              <a:buNone/>
            </a:pPr>
            <a:r>
              <a:rPr lang="en-US" sz="2600" dirty="0">
                <a:latin typeface="+mn-lt"/>
              </a:rPr>
              <a:t>(e) Multicast grouping</a:t>
            </a:r>
          </a:p>
          <a:p>
            <a:pPr marL="0" indent="0">
              <a:buNone/>
            </a:pPr>
            <a:r>
              <a:rPr lang="en-US" sz="2600" dirty="0">
                <a:latin typeface="+mn-lt"/>
              </a:rPr>
              <a:t>(f) Policy grouping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3959" y="2475820"/>
            <a:ext cx="4120739" cy="38181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6386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Traffic Management and its Techniques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087395"/>
            <a:ext cx="11833103" cy="5089568"/>
          </a:xfrm>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Resource </a:t>
            </a:r>
            <a:r>
              <a:rPr lang="en-US" dirty="0">
                <a:latin typeface="+mn-lt"/>
              </a:rPr>
              <a:t>management of various resource instances between various users in a cloud computing </a:t>
            </a:r>
            <a:r>
              <a:rPr lang="en-US" dirty="0" smtClean="0">
                <a:latin typeface="+mn-lt"/>
              </a:rPr>
              <a:t>environment as </a:t>
            </a:r>
            <a:r>
              <a:rPr lang="en-US" dirty="0">
                <a:latin typeface="+mn-lt"/>
              </a:rPr>
              <a:t>per user requirement is called traffic management</a:t>
            </a:r>
            <a:r>
              <a:rPr lang="en-US" dirty="0" smtClean="0">
                <a:latin typeface="+mn-lt"/>
              </a:rPr>
              <a:t>.</a:t>
            </a:r>
          </a:p>
          <a:p>
            <a:pPr>
              <a:buFont typeface="Wingdings" panose="05000000000000000000" pitchFamily="2" charset="2"/>
              <a:buChar char="Ø"/>
            </a:pPr>
            <a:r>
              <a:rPr lang="en-US" dirty="0">
                <a:latin typeface="+mn-lt"/>
              </a:rPr>
              <a:t>Cloud computing is generally based </a:t>
            </a:r>
            <a:r>
              <a:rPr lang="en-US" dirty="0" smtClean="0">
                <a:latin typeface="+mn-lt"/>
              </a:rPr>
              <a:t>on adaptive </a:t>
            </a:r>
            <a:r>
              <a:rPr lang="en-US" dirty="0">
                <a:latin typeface="+mn-lt"/>
              </a:rPr>
              <a:t>traffic management and control </a:t>
            </a:r>
            <a:r>
              <a:rPr lang="en-US" dirty="0" smtClean="0">
                <a:latin typeface="+mn-lt"/>
              </a:rPr>
              <a:t>techniques.</a:t>
            </a:r>
          </a:p>
          <a:p>
            <a:pPr>
              <a:buFont typeface="Wingdings" panose="05000000000000000000" pitchFamily="2" charset="2"/>
              <a:buChar char="Ø"/>
            </a:pPr>
            <a:r>
              <a:rPr lang="en-US" dirty="0">
                <a:latin typeface="+mn-lt"/>
              </a:rPr>
              <a:t>In VDC, network managers have a </a:t>
            </a:r>
            <a:r>
              <a:rPr lang="en-US" dirty="0" smtClean="0">
                <a:latin typeface="+mn-lt"/>
              </a:rPr>
              <a:t>suitable policy </a:t>
            </a:r>
            <a:r>
              <a:rPr lang="en-US" dirty="0">
                <a:latin typeface="+mn-lt"/>
              </a:rPr>
              <a:t>for allocation of network traffic across network connections and VMs</a:t>
            </a:r>
            <a:r>
              <a:rPr lang="en-US" dirty="0" smtClean="0">
                <a:latin typeface="+mn-lt"/>
              </a:rPr>
              <a:t>.</a:t>
            </a:r>
          </a:p>
          <a:p>
            <a:pPr>
              <a:buFont typeface="Wingdings" panose="05000000000000000000" pitchFamily="2" charset="2"/>
              <a:buChar char="Ø"/>
            </a:pPr>
            <a:r>
              <a:rPr lang="en-US" dirty="0">
                <a:latin typeface="+mn-lt"/>
              </a:rPr>
              <a:t>Load balancing is one of the key matters in cloud computing</a:t>
            </a:r>
            <a:r>
              <a:rPr lang="en-US" dirty="0" smtClean="0">
                <a:latin typeface="+mn-lt"/>
              </a:rPr>
              <a:t>. It </a:t>
            </a:r>
            <a:r>
              <a:rPr lang="en-US" dirty="0">
                <a:latin typeface="+mn-lt"/>
              </a:rPr>
              <a:t>is a procedure which allocates the extra dynamic regional </a:t>
            </a:r>
            <a:r>
              <a:rPr lang="en-US" dirty="0" smtClean="0">
                <a:latin typeface="+mn-lt"/>
              </a:rPr>
              <a:t>workload consistently </a:t>
            </a:r>
            <a:r>
              <a:rPr lang="en-US" dirty="0">
                <a:latin typeface="+mn-lt"/>
              </a:rPr>
              <a:t>across all the nodes. It </a:t>
            </a:r>
            <a:r>
              <a:rPr lang="en-US" dirty="0" smtClean="0">
                <a:latin typeface="+mn-lt"/>
              </a:rPr>
              <a:t>also assists </a:t>
            </a:r>
            <a:r>
              <a:rPr lang="en-US" dirty="0">
                <a:latin typeface="+mn-lt"/>
              </a:rPr>
              <a:t>in facilitating scalability, executing fail-over, and minimizing the response period </a:t>
            </a:r>
            <a:r>
              <a:rPr lang="en-US" dirty="0" smtClean="0">
                <a:latin typeface="+mn-lt"/>
              </a:rPr>
              <a:t>preventing blockage </a:t>
            </a:r>
            <a:r>
              <a:rPr lang="en-US" dirty="0">
                <a:latin typeface="+mn-lt"/>
              </a:rPr>
              <a:t>and over-provisioning, and many more.</a:t>
            </a:r>
            <a:endParaRPr lang="en-US" dirty="0">
              <a:solidFill>
                <a:schemeClr val="tx1"/>
              </a:solidFill>
              <a:latin typeface="+mn-lt"/>
            </a:endParaRPr>
          </a:p>
        </p:txBody>
      </p:sp>
    </p:spTree>
    <p:extLst>
      <p:ext uri="{BB962C8B-B14F-4D97-AF65-F5344CB8AC3E}">
        <p14:creationId xmlns:p14="http://schemas.microsoft.com/office/powerpoint/2010/main" xmlns="" val="807621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Traffic Management and its Techniques</a:t>
            </a:r>
            <a:endParaRPr lang="en-US" dirty="0">
              <a:solidFill>
                <a:schemeClr val="tx1"/>
              </a:solidFill>
              <a:latin typeface="Calibri" panose="020F0502020204030204" pitchFamily="34" charset="0"/>
            </a:endParaRPr>
          </a:p>
        </p:txBody>
      </p:sp>
      <p:sp>
        <p:nvSpPr>
          <p:cNvPr id="3" name="Content Placeholder 2"/>
          <p:cNvSpPr>
            <a:spLocks noGrp="1"/>
          </p:cNvSpPr>
          <p:nvPr>
            <p:ph sz="quarter" idx="1"/>
          </p:nvPr>
        </p:nvSpPr>
        <p:spPr>
          <a:xfrm>
            <a:off x="83127" y="1553029"/>
            <a:ext cx="11833103" cy="4623934"/>
          </a:xfrm>
        </p:spPr>
        <p:txBody>
          <a:bodyPr>
            <a:noAutofit/>
          </a:bodyPr>
          <a:lstStyle/>
          <a:p>
            <a:pPr>
              <a:buFont typeface="Wingdings" panose="05000000000000000000" pitchFamily="2" charset="2"/>
              <a:buChar char="Ø"/>
            </a:pPr>
            <a:endParaRPr lang="en-US" dirty="0" smtClean="0">
              <a:latin typeface="+mn-lt"/>
            </a:endParaRPr>
          </a:p>
          <a:p>
            <a:pPr marL="0" indent="0">
              <a:buNone/>
            </a:pPr>
            <a:r>
              <a:rPr lang="en-US" b="1" dirty="0" smtClean="0">
                <a:solidFill>
                  <a:srgbClr val="002060"/>
                </a:solidFill>
                <a:latin typeface="+mn-lt"/>
              </a:rPr>
              <a:t>The </a:t>
            </a:r>
            <a:r>
              <a:rPr lang="en-US" b="1" dirty="0">
                <a:solidFill>
                  <a:srgbClr val="002060"/>
                </a:solidFill>
                <a:latin typeface="+mn-lt"/>
              </a:rPr>
              <a:t>network governing skills are as follows</a:t>
            </a:r>
            <a:r>
              <a:rPr lang="en-US" b="1" dirty="0" smtClean="0">
                <a:solidFill>
                  <a:srgbClr val="002060"/>
                </a:solidFill>
                <a:latin typeface="+mn-lt"/>
              </a:rPr>
              <a:t>:</a:t>
            </a:r>
            <a:endParaRPr lang="en-US" b="1" dirty="0">
              <a:solidFill>
                <a:srgbClr val="002060"/>
              </a:solidFill>
              <a:latin typeface="+mn-lt"/>
            </a:endParaRPr>
          </a:p>
          <a:p>
            <a:pPr marL="0" indent="0">
              <a:buNone/>
            </a:pPr>
            <a:r>
              <a:rPr lang="en-US" dirty="0">
                <a:latin typeface="+mn-lt"/>
              </a:rPr>
              <a:t>1. Technique 1: Balancing client workload—hardware</a:t>
            </a:r>
          </a:p>
          <a:p>
            <a:pPr marL="0" indent="0">
              <a:buNone/>
            </a:pPr>
            <a:r>
              <a:rPr lang="en-US" dirty="0">
                <a:latin typeface="+mn-lt"/>
              </a:rPr>
              <a:t>2. Technique 2: Balancing client workload—software</a:t>
            </a:r>
          </a:p>
          <a:p>
            <a:pPr marL="0" indent="0">
              <a:buNone/>
            </a:pPr>
            <a:r>
              <a:rPr lang="fr-FR" dirty="0">
                <a:latin typeface="+mn-lt"/>
              </a:rPr>
              <a:t>3. Technique 3: Storm control</a:t>
            </a:r>
          </a:p>
          <a:p>
            <a:pPr marL="0" indent="0">
              <a:buNone/>
            </a:pPr>
            <a:r>
              <a:rPr lang="en-US" dirty="0">
                <a:latin typeface="+mn-lt"/>
              </a:rPr>
              <a:t>4. Technique 4: NIC teaming</a:t>
            </a:r>
          </a:p>
          <a:p>
            <a:pPr marL="0" indent="0">
              <a:buNone/>
            </a:pPr>
            <a:r>
              <a:rPr lang="en-US" dirty="0">
                <a:latin typeface="+mn-lt"/>
              </a:rPr>
              <a:t>5. Technique 5: Limit and share</a:t>
            </a:r>
          </a:p>
          <a:p>
            <a:pPr marL="0" indent="0">
              <a:buNone/>
            </a:pPr>
            <a:r>
              <a:rPr lang="fr-FR" dirty="0">
                <a:latin typeface="+mn-lt"/>
              </a:rPr>
              <a:t>6. Technique 6: Traffic </a:t>
            </a:r>
            <a:r>
              <a:rPr lang="fr-FR" dirty="0" smtClean="0">
                <a:latin typeface="+mn-lt"/>
              </a:rPr>
              <a:t>shapping</a:t>
            </a:r>
            <a:endParaRPr lang="en-US" dirty="0">
              <a:solidFill>
                <a:schemeClr val="tx1"/>
              </a:solidFill>
              <a:latin typeface="+mn-lt"/>
            </a:endParaRPr>
          </a:p>
        </p:txBody>
      </p:sp>
    </p:spTree>
    <p:extLst>
      <p:ext uri="{BB962C8B-B14F-4D97-AF65-F5344CB8AC3E}">
        <p14:creationId xmlns:p14="http://schemas.microsoft.com/office/powerpoint/2010/main" xmlns="" val="3293118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Virtualization Reference Model</a:t>
            </a:r>
            <a:endParaRPr lang="en-US" b="1" dirty="0">
              <a:solidFill>
                <a:schemeClr val="tx1"/>
              </a:solidFill>
              <a:latin typeface="+mn-lt"/>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US" dirty="0">
                <a:latin typeface="+mn-lt"/>
              </a:rPr>
              <a:t>The virtualization model consists of a host or physical resources in the first </a:t>
            </a:r>
            <a:endParaRPr lang="en-US" dirty="0" smtClean="0">
              <a:latin typeface="+mn-lt"/>
            </a:endParaRPr>
          </a:p>
          <a:p>
            <a:pPr marL="0" indent="0">
              <a:buNone/>
            </a:pPr>
            <a:r>
              <a:rPr lang="en-US" dirty="0">
                <a:latin typeface="+mn-lt"/>
              </a:rPr>
              <a:t> </a:t>
            </a:r>
            <a:r>
              <a:rPr lang="en-US" dirty="0" smtClean="0">
                <a:latin typeface="+mn-lt"/>
              </a:rPr>
              <a:t>   layer</a:t>
            </a:r>
            <a:r>
              <a:rPr lang="en-US" dirty="0">
                <a:latin typeface="+mn-lt"/>
              </a:rPr>
              <a:t>, virtualization </a:t>
            </a:r>
            <a:r>
              <a:rPr lang="en-US" dirty="0" smtClean="0">
                <a:latin typeface="+mn-lt"/>
              </a:rPr>
              <a:t>tool in </a:t>
            </a:r>
            <a:r>
              <a:rPr lang="en-US" dirty="0">
                <a:latin typeface="+mn-lt"/>
              </a:rPr>
              <a:t>the second layer, </a:t>
            </a:r>
          </a:p>
          <a:p>
            <a:pPr marL="0" indent="0">
              <a:buNone/>
            </a:pPr>
            <a:r>
              <a:rPr lang="en-US" dirty="0" smtClean="0">
                <a:latin typeface="+mn-lt"/>
              </a:rPr>
              <a:t>    and </a:t>
            </a:r>
            <a:r>
              <a:rPr lang="en-US" dirty="0">
                <a:latin typeface="+mn-lt"/>
              </a:rPr>
              <a:t>a guest in the third </a:t>
            </a:r>
            <a:r>
              <a:rPr lang="en-US" dirty="0" smtClean="0">
                <a:latin typeface="+mn-lt"/>
              </a:rPr>
              <a:t>layer</a:t>
            </a:r>
          </a:p>
          <a:p>
            <a:pPr marL="0" indent="0">
              <a:buNone/>
            </a:pPr>
            <a:r>
              <a:rPr lang="en-US" dirty="0">
                <a:latin typeface="+mn-lt"/>
              </a:rPr>
              <a:t> </a:t>
            </a:r>
            <a:r>
              <a:rPr lang="en-US" dirty="0" smtClean="0">
                <a:latin typeface="+mn-lt"/>
              </a:rPr>
              <a:t>  (</a:t>
            </a:r>
            <a:r>
              <a:rPr lang="en-US" dirty="0">
                <a:latin typeface="+mn-lt"/>
              </a:rPr>
              <a:t>application as well as virtual image) </a:t>
            </a:r>
            <a:endParaRPr lang="en-US" dirty="0" smtClean="0">
              <a:latin typeface="+mn-lt"/>
            </a:endParaRPr>
          </a:p>
          <a:p>
            <a:pPr marL="0" indent="0">
              <a:buNone/>
            </a:pPr>
            <a:r>
              <a:rPr lang="en-US" dirty="0">
                <a:latin typeface="+mn-lt"/>
              </a:rPr>
              <a:t> </a:t>
            </a:r>
            <a:r>
              <a:rPr lang="en-US" dirty="0" smtClean="0">
                <a:latin typeface="+mn-lt"/>
              </a:rPr>
              <a:t>   as </a:t>
            </a:r>
            <a:r>
              <a:rPr lang="en-US" dirty="0">
                <a:latin typeface="+mn-lt"/>
              </a:rPr>
              <a:t>shown </a:t>
            </a:r>
            <a:r>
              <a:rPr lang="en-US" dirty="0" smtClean="0">
                <a:latin typeface="+mn-lt"/>
              </a:rPr>
              <a:t>in Fig</a:t>
            </a:r>
            <a:r>
              <a:rPr lang="en-US" dirty="0">
                <a:latin typeface="+mn-lt"/>
              </a:rPr>
              <a:t>. 6.1.</a:t>
            </a:r>
            <a:endParaRPr lang="en-US" dirty="0">
              <a:solidFill>
                <a:schemeClr val="tx1"/>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50134" y="2553195"/>
            <a:ext cx="5676900" cy="3763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51479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Load </a:t>
            </a:r>
            <a:r>
              <a:rPr lang="en-US" dirty="0">
                <a:solidFill>
                  <a:schemeClr val="tx1"/>
                </a:solidFill>
                <a:latin typeface="+mn-lt"/>
              </a:rPr>
              <a:t>Balancing in Cloud Computing</a:t>
            </a:r>
          </a:p>
        </p:txBody>
      </p:sp>
      <p:sp>
        <p:nvSpPr>
          <p:cNvPr id="3" name="Content Placeholder 2"/>
          <p:cNvSpPr>
            <a:spLocks noGrp="1"/>
          </p:cNvSpPr>
          <p:nvPr>
            <p:ph sz="quarter" idx="1"/>
          </p:nvPr>
        </p:nvSpPr>
        <p:spPr>
          <a:xfrm>
            <a:off x="83127" y="1553029"/>
            <a:ext cx="11833103" cy="4623934"/>
          </a:xfrm>
        </p:spPr>
        <p:txBody>
          <a:bodyPr>
            <a:noAutofit/>
          </a:bodyPr>
          <a:lstStyle/>
          <a:p>
            <a:pPr marL="0" indent="0">
              <a:buNone/>
            </a:pPr>
            <a:r>
              <a:rPr lang="en-US" sz="3000" b="1" dirty="0">
                <a:solidFill>
                  <a:srgbClr val="002060"/>
                </a:solidFill>
                <a:latin typeface="+mn-lt"/>
              </a:rPr>
              <a:t>Load balancing that is presently prevalent in clouds is as follows</a:t>
            </a:r>
            <a:r>
              <a:rPr lang="en-US" sz="3000" b="1" dirty="0" smtClean="0">
                <a:solidFill>
                  <a:srgbClr val="002060"/>
                </a:solidFill>
                <a:latin typeface="+mn-lt"/>
              </a:rPr>
              <a:t>:</a:t>
            </a:r>
          </a:p>
          <a:p>
            <a:r>
              <a:rPr lang="en-US" sz="2600" dirty="0">
                <a:latin typeface="+mn-lt"/>
              </a:rPr>
              <a:t>Decentralized content alert load </a:t>
            </a:r>
            <a:r>
              <a:rPr lang="en-US" sz="2600" dirty="0" smtClean="0">
                <a:latin typeface="+mn-lt"/>
              </a:rPr>
              <a:t>balancing</a:t>
            </a:r>
          </a:p>
          <a:p>
            <a:r>
              <a:rPr lang="en-US" sz="2600" dirty="0">
                <a:latin typeface="+mn-lt"/>
              </a:rPr>
              <a:t>Server-based load balancing for Internet allocated </a:t>
            </a:r>
            <a:r>
              <a:rPr lang="en-US" sz="2600" dirty="0" smtClean="0">
                <a:latin typeface="+mn-lt"/>
              </a:rPr>
              <a:t>services</a:t>
            </a:r>
          </a:p>
          <a:p>
            <a:r>
              <a:rPr lang="en-US" sz="2600" dirty="0" smtClean="0">
                <a:latin typeface="+mn-lt"/>
              </a:rPr>
              <a:t>Join–Idle–Queue</a:t>
            </a:r>
          </a:p>
          <a:p>
            <a:r>
              <a:rPr lang="en-US" sz="2600" dirty="0">
                <a:latin typeface="+mn-lt"/>
              </a:rPr>
              <a:t>A lock-free multiprocessing for load balancing (LB</a:t>
            </a:r>
            <a:r>
              <a:rPr lang="en-US" sz="2600" dirty="0" smtClean="0">
                <a:latin typeface="+mn-lt"/>
              </a:rPr>
              <a:t>)</a:t>
            </a:r>
          </a:p>
          <a:p>
            <a:r>
              <a:rPr lang="en-US" sz="2600" dirty="0">
                <a:latin typeface="+mn-lt"/>
              </a:rPr>
              <a:t>Scheduling scheme on load balancing of virtual machine </a:t>
            </a:r>
            <a:r>
              <a:rPr lang="en-US" sz="2600" dirty="0" smtClean="0">
                <a:latin typeface="+mn-lt"/>
              </a:rPr>
              <a:t>resources</a:t>
            </a:r>
          </a:p>
          <a:p>
            <a:r>
              <a:rPr lang="en-US" sz="2600" dirty="0">
                <a:latin typeface="+mn-lt"/>
              </a:rPr>
              <a:t>Central load balancing policy for virtual machines (CLBVM</a:t>
            </a:r>
            <a:r>
              <a:rPr lang="en-US" sz="2600" dirty="0" smtClean="0">
                <a:latin typeface="+mn-lt"/>
              </a:rPr>
              <a:t>)</a:t>
            </a:r>
          </a:p>
          <a:p>
            <a:r>
              <a:rPr lang="en-US" sz="2600" dirty="0">
                <a:latin typeface="+mn-lt"/>
              </a:rPr>
              <a:t>Load balancing scheme for virtual storage (LBVS</a:t>
            </a:r>
            <a:r>
              <a:rPr lang="en-US" sz="2600" dirty="0" smtClean="0">
                <a:latin typeface="+mn-lt"/>
              </a:rPr>
              <a:t>)</a:t>
            </a:r>
          </a:p>
          <a:p>
            <a:r>
              <a:rPr lang="en-US" sz="2600" dirty="0">
                <a:latin typeface="+mn-lt"/>
              </a:rPr>
              <a:t>Task scheduling algorithm based on load </a:t>
            </a:r>
            <a:r>
              <a:rPr lang="en-US" sz="2600" dirty="0" smtClean="0">
                <a:latin typeface="+mn-lt"/>
              </a:rPr>
              <a:t>balancing</a:t>
            </a:r>
          </a:p>
          <a:p>
            <a:r>
              <a:rPr lang="en-US" sz="2600" dirty="0"/>
              <a:t>Honeybee foraging behaviour</a:t>
            </a:r>
          </a:p>
          <a:p>
            <a:pPr>
              <a:buFont typeface="Wingdings" panose="05000000000000000000" pitchFamily="2" charset="2"/>
              <a:buChar char="Ø"/>
            </a:pPr>
            <a:endParaRPr lang="en-US" sz="2600" dirty="0" smtClean="0">
              <a:latin typeface="+mn-lt"/>
            </a:endParaRPr>
          </a:p>
          <a:p>
            <a:pPr>
              <a:buFont typeface="Wingdings" panose="05000000000000000000" pitchFamily="2" charset="2"/>
              <a:buChar char="Ø"/>
            </a:pPr>
            <a:endParaRPr lang="en-US" dirty="0">
              <a:solidFill>
                <a:schemeClr val="tx1"/>
              </a:solidFill>
              <a:latin typeface="+mn-lt"/>
            </a:endParaRPr>
          </a:p>
        </p:txBody>
      </p:sp>
    </p:spTree>
    <p:extLst>
      <p:ext uri="{BB962C8B-B14F-4D97-AF65-F5344CB8AC3E}">
        <p14:creationId xmlns:p14="http://schemas.microsoft.com/office/powerpoint/2010/main" xmlns="" val="2912202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smtClean="0">
                <a:solidFill>
                  <a:schemeClr val="tx1"/>
                </a:solidFill>
                <a:latin typeface="+mn-lt"/>
              </a:rPr>
              <a:t>Load </a:t>
            </a:r>
            <a:r>
              <a:rPr lang="en-US" dirty="0">
                <a:solidFill>
                  <a:schemeClr val="tx1"/>
                </a:solidFill>
                <a:latin typeface="+mn-lt"/>
              </a:rPr>
              <a:t>Balancing in Cloud Computing</a:t>
            </a:r>
          </a:p>
        </p:txBody>
      </p:sp>
      <p:sp>
        <p:nvSpPr>
          <p:cNvPr id="3" name="Content Placeholder 2"/>
          <p:cNvSpPr>
            <a:spLocks noGrp="1"/>
          </p:cNvSpPr>
          <p:nvPr>
            <p:ph sz="quarter" idx="1"/>
          </p:nvPr>
        </p:nvSpPr>
        <p:spPr>
          <a:xfrm>
            <a:off x="83127" y="1553029"/>
            <a:ext cx="11833103" cy="4623934"/>
          </a:xfrm>
        </p:spPr>
        <p:txBody>
          <a:bodyPr>
            <a:noAutofit/>
          </a:bodyPr>
          <a:lstStyle/>
          <a:p>
            <a:r>
              <a:rPr lang="en-US" sz="2600" dirty="0" smtClean="0">
                <a:latin typeface="+mn-lt"/>
              </a:rPr>
              <a:t>Biased </a:t>
            </a:r>
            <a:r>
              <a:rPr lang="en-US" sz="2600" dirty="0">
                <a:latin typeface="+mn-lt"/>
              </a:rPr>
              <a:t>random </a:t>
            </a:r>
            <a:r>
              <a:rPr lang="en-US" sz="2600" dirty="0" smtClean="0">
                <a:latin typeface="+mn-lt"/>
              </a:rPr>
              <a:t>sampling</a:t>
            </a:r>
          </a:p>
          <a:p>
            <a:r>
              <a:rPr lang="en-US" sz="2600" dirty="0">
                <a:latin typeface="+mn-lt"/>
              </a:rPr>
              <a:t>Active </a:t>
            </a:r>
            <a:r>
              <a:rPr lang="en-US" sz="2600" dirty="0" smtClean="0">
                <a:latin typeface="+mn-lt"/>
              </a:rPr>
              <a:t>clustering</a:t>
            </a:r>
          </a:p>
          <a:p>
            <a:r>
              <a:rPr lang="en-US" sz="2600" dirty="0">
                <a:latin typeface="+mn-lt"/>
              </a:rPr>
              <a:t>Load balancing procedure based on ant colony and complex network theory (ACCLB</a:t>
            </a:r>
            <a:r>
              <a:rPr lang="en-US" sz="2600" dirty="0" smtClean="0">
                <a:latin typeface="+mn-lt"/>
              </a:rPr>
              <a:t>)</a:t>
            </a:r>
          </a:p>
          <a:p>
            <a:r>
              <a:rPr lang="en-US" sz="2600" dirty="0">
                <a:latin typeface="+mn-lt"/>
              </a:rPr>
              <a:t>Two-phase load balancing </a:t>
            </a:r>
            <a:r>
              <a:rPr lang="en-US" sz="2600" dirty="0" smtClean="0">
                <a:latin typeface="+mn-lt"/>
              </a:rPr>
              <a:t>algorithm</a:t>
            </a:r>
          </a:p>
          <a:p>
            <a:r>
              <a:rPr lang="en-US" sz="2600" dirty="0" smtClean="0">
                <a:latin typeface="+mn-lt"/>
              </a:rPr>
              <a:t>Event-driven</a:t>
            </a:r>
          </a:p>
          <a:p>
            <a:r>
              <a:rPr lang="en-US" sz="2600" dirty="0" smtClean="0">
                <a:latin typeface="+mn-lt"/>
              </a:rPr>
              <a:t>Carton</a:t>
            </a:r>
          </a:p>
          <a:p>
            <a:r>
              <a:rPr lang="en-US" sz="2600" dirty="0">
                <a:latin typeface="+mn-lt"/>
              </a:rPr>
              <a:t>Compare and </a:t>
            </a:r>
            <a:r>
              <a:rPr lang="en-US" sz="2600" dirty="0" smtClean="0">
                <a:latin typeface="+mn-lt"/>
              </a:rPr>
              <a:t>balance</a:t>
            </a:r>
          </a:p>
          <a:p>
            <a:r>
              <a:rPr lang="en-US" sz="2600" dirty="0">
                <a:latin typeface="+mn-lt"/>
              </a:rPr>
              <a:t>Overheads </a:t>
            </a:r>
            <a:r>
              <a:rPr lang="en-US" sz="2600" dirty="0" smtClean="0">
                <a:latin typeface="+mn-lt"/>
              </a:rPr>
              <a:t>associated</a:t>
            </a:r>
          </a:p>
        </p:txBody>
      </p:sp>
    </p:spTree>
    <p:extLst>
      <p:ext uri="{BB962C8B-B14F-4D97-AF65-F5344CB8AC3E}">
        <p14:creationId xmlns:p14="http://schemas.microsoft.com/office/powerpoint/2010/main" xmlns="" val="3750965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Machine Migration Services</a:t>
            </a:r>
            <a:endParaRPr lang="en-US" dirty="0">
              <a:solidFill>
                <a:schemeClr val="tx1"/>
              </a:solidFill>
              <a:latin typeface="+mn-lt"/>
            </a:endParaRPr>
          </a:p>
        </p:txBody>
      </p:sp>
      <p:sp>
        <p:nvSpPr>
          <p:cNvPr id="3" name="Content Placeholder 2"/>
          <p:cNvSpPr>
            <a:spLocks noGrp="1"/>
          </p:cNvSpPr>
          <p:nvPr>
            <p:ph sz="quarter" idx="1"/>
          </p:nvPr>
        </p:nvSpPr>
        <p:spPr>
          <a:xfrm>
            <a:off x="83127" y="1553029"/>
            <a:ext cx="11833103" cy="4623934"/>
          </a:xfrm>
        </p:spPr>
        <p:txBody>
          <a:bodyPr>
            <a:noAutofit/>
          </a:bodyPr>
          <a:lstStyle/>
          <a:p>
            <a:pPr>
              <a:buFont typeface="Wingdings" panose="05000000000000000000" pitchFamily="2" charset="2"/>
              <a:buChar char="Ø"/>
            </a:pPr>
            <a:r>
              <a:rPr lang="en-US" sz="2400" dirty="0" smtClean="0">
                <a:latin typeface="+mn-lt"/>
              </a:rPr>
              <a:t> VM </a:t>
            </a:r>
            <a:r>
              <a:rPr lang="en-US" sz="2400" dirty="0">
                <a:latin typeface="+mn-lt"/>
              </a:rPr>
              <a:t>migration is one of the vital strategies in the field of physical machine virtualization that </a:t>
            </a:r>
            <a:r>
              <a:rPr lang="en-US" sz="2400" dirty="0" smtClean="0">
                <a:latin typeface="+mn-lt"/>
              </a:rPr>
              <a:t>permits applications </a:t>
            </a:r>
            <a:r>
              <a:rPr lang="en-US" sz="2400" dirty="0">
                <a:latin typeface="+mn-lt"/>
              </a:rPr>
              <a:t>to be clearly moved with their implementation settings across physical </a:t>
            </a:r>
            <a:r>
              <a:rPr lang="en-US" sz="2400" dirty="0" smtClean="0">
                <a:latin typeface="+mn-lt"/>
              </a:rPr>
              <a:t> machines. </a:t>
            </a:r>
          </a:p>
          <a:p>
            <a:pPr>
              <a:buFont typeface="Wingdings" panose="05000000000000000000" pitchFamily="2" charset="2"/>
              <a:buChar char="Ø"/>
            </a:pPr>
            <a:r>
              <a:rPr lang="en-US" sz="2400" dirty="0" smtClean="0">
                <a:latin typeface="+mn-lt"/>
              </a:rPr>
              <a:t>  Virtual machine </a:t>
            </a:r>
            <a:r>
              <a:rPr lang="en-US" sz="2400" dirty="0">
                <a:latin typeface="+mn-lt"/>
              </a:rPr>
              <a:t>migration is required for server consolidation (power saving), resource </a:t>
            </a:r>
            <a:r>
              <a:rPr lang="en-US" sz="2400" dirty="0" smtClean="0">
                <a:latin typeface="+mn-lt"/>
              </a:rPr>
              <a:t>scheduling</a:t>
            </a:r>
            <a:r>
              <a:rPr lang="en-US" sz="2400" dirty="0">
                <a:latin typeface="+mn-lt"/>
              </a:rPr>
              <a:t>, and </a:t>
            </a:r>
            <a:r>
              <a:rPr lang="en-US" sz="2400" dirty="0" smtClean="0">
                <a:latin typeface="+mn-lt"/>
              </a:rPr>
              <a:t>load balancing</a:t>
            </a:r>
            <a:r>
              <a:rPr lang="en-US" sz="2400" dirty="0">
                <a:latin typeface="+mn-lt"/>
              </a:rPr>
              <a:t>. For successful migration, interruption and migration </a:t>
            </a:r>
            <a:r>
              <a:rPr lang="en-US" sz="2400" dirty="0" smtClean="0">
                <a:latin typeface="+mn-lt"/>
              </a:rPr>
              <a:t>time  should </a:t>
            </a:r>
            <a:r>
              <a:rPr lang="en-US" sz="2400" dirty="0">
                <a:latin typeface="+mn-lt"/>
              </a:rPr>
              <a:t>be </a:t>
            </a:r>
            <a:r>
              <a:rPr lang="en-US" sz="2400" dirty="0" smtClean="0">
                <a:latin typeface="+mn-lt"/>
              </a:rPr>
              <a:t>minimized.</a:t>
            </a:r>
          </a:p>
          <a:p>
            <a:pPr>
              <a:buFont typeface="Wingdings" panose="05000000000000000000" pitchFamily="2" charset="2"/>
              <a:buChar char="Ø"/>
            </a:pPr>
            <a:r>
              <a:rPr lang="en-US" sz="2400" dirty="0" smtClean="0">
                <a:latin typeface="+mn-lt"/>
              </a:rPr>
              <a:t> The </a:t>
            </a:r>
            <a:r>
              <a:rPr lang="en-US" sz="2400" dirty="0">
                <a:latin typeface="+mn-lt"/>
              </a:rPr>
              <a:t>various virtual machine migration methods are </a:t>
            </a:r>
            <a:r>
              <a:rPr lang="en-US" sz="2400" dirty="0" smtClean="0">
                <a:latin typeface="+mn-lt"/>
              </a:rPr>
              <a:t>:</a:t>
            </a:r>
          </a:p>
          <a:p>
            <a:pPr lvl="3"/>
            <a:r>
              <a:rPr lang="en-US" sz="2200" dirty="0">
                <a:latin typeface="+mn-lt"/>
              </a:rPr>
              <a:t>Fault Tolerant </a:t>
            </a:r>
            <a:r>
              <a:rPr lang="en-US" sz="2200" dirty="0" smtClean="0">
                <a:latin typeface="+mn-lt"/>
              </a:rPr>
              <a:t>Migration</a:t>
            </a:r>
          </a:p>
          <a:p>
            <a:pPr lvl="3"/>
            <a:r>
              <a:rPr lang="en-US" sz="2200" dirty="0">
                <a:latin typeface="+mn-lt"/>
              </a:rPr>
              <a:t>Load Balancing </a:t>
            </a:r>
            <a:r>
              <a:rPr lang="en-US" sz="2200" dirty="0" smtClean="0">
                <a:latin typeface="+mn-lt"/>
              </a:rPr>
              <a:t>Migration</a:t>
            </a:r>
          </a:p>
          <a:p>
            <a:pPr lvl="3"/>
            <a:r>
              <a:rPr lang="en-US" sz="2200" dirty="0">
                <a:latin typeface="+mn-lt"/>
              </a:rPr>
              <a:t>Energy Efficient </a:t>
            </a:r>
            <a:r>
              <a:rPr lang="en-US" sz="2200" dirty="0" smtClean="0">
                <a:latin typeface="+mn-lt"/>
              </a:rPr>
              <a:t>Migration</a:t>
            </a:r>
          </a:p>
          <a:p>
            <a:pPr lvl="5">
              <a:buFont typeface="Wingdings" panose="05000000000000000000" pitchFamily="2" charset="2"/>
              <a:buChar char="ü"/>
            </a:pPr>
            <a:r>
              <a:rPr lang="en-US" sz="2200" dirty="0">
                <a:latin typeface="+mn-lt"/>
              </a:rPr>
              <a:t> </a:t>
            </a:r>
            <a:r>
              <a:rPr lang="en-US" sz="1600" dirty="0" smtClean="0">
                <a:latin typeface="+mn-lt"/>
              </a:rPr>
              <a:t>Pre-copy-based migration</a:t>
            </a:r>
          </a:p>
          <a:p>
            <a:pPr lvl="5">
              <a:buFont typeface="Wingdings" panose="05000000000000000000" pitchFamily="2" charset="2"/>
              <a:buChar char="ü"/>
            </a:pPr>
            <a:r>
              <a:rPr lang="en-US" sz="1600" dirty="0" smtClean="0">
                <a:latin typeface="+mn-lt"/>
              </a:rPr>
              <a:t> Post-copy-based </a:t>
            </a:r>
            <a:r>
              <a:rPr lang="en-US" sz="1600" dirty="0">
                <a:latin typeface="+mn-lt"/>
              </a:rPr>
              <a:t>migration</a:t>
            </a:r>
          </a:p>
          <a:p>
            <a:pPr marL="1371600" lvl="3" indent="0">
              <a:buNone/>
            </a:pPr>
            <a:endParaRPr lang="en-US" sz="2000" dirty="0">
              <a:latin typeface="+mn-lt"/>
            </a:endParaRPr>
          </a:p>
          <a:p>
            <a:pPr marL="1371600" lvl="3" indent="0">
              <a:buNone/>
            </a:pPr>
            <a:r>
              <a:rPr lang="en-US" sz="2400" dirty="0" smtClean="0">
                <a:latin typeface="+mn-lt"/>
              </a:rPr>
              <a:t>                              </a:t>
            </a:r>
          </a:p>
        </p:txBody>
      </p:sp>
    </p:spTree>
    <p:extLst>
      <p:ext uri="{BB962C8B-B14F-4D97-AF65-F5344CB8AC3E}">
        <p14:creationId xmlns:p14="http://schemas.microsoft.com/office/powerpoint/2010/main" xmlns="" val="2849689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descr="C:\Users\mohit\Desktop\NIT Jalandhar\Cloud computing (CSE 2017-21)\Unit-III-IV\vm migration.PNG"/>
          <p:cNvPicPr>
            <a:picLocks noGrp="1" noChangeAspect="1" noChangeArrowheads="1"/>
          </p:cNvPicPr>
          <p:nvPr>
            <p:ph sz="quarter" idx="1"/>
          </p:nvPr>
        </p:nvPicPr>
        <p:blipFill>
          <a:blip r:embed="rId2"/>
          <a:srcRect/>
          <a:stretch>
            <a:fillRect/>
          </a:stretch>
        </p:blipFill>
        <p:spPr bwMode="auto">
          <a:xfrm>
            <a:off x="2166425" y="211015"/>
            <a:ext cx="6318479" cy="621792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7" y="295421"/>
            <a:ext cx="11379200" cy="758952"/>
          </a:xfrm>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Advantages of Virtual Machine Migration</a:t>
            </a:r>
            <a:r>
              <a:rPr lang="en-US" dirty="0" smtClean="0"/>
              <a:t/>
            </a:r>
            <a:br>
              <a:rPr lang="en-US" dirty="0" smtClean="0"/>
            </a:br>
            <a:endParaRPr lang="en-US" dirty="0"/>
          </a:p>
        </p:txBody>
      </p:sp>
      <p:sp>
        <p:nvSpPr>
          <p:cNvPr id="3" name="Content Placeholder 2"/>
          <p:cNvSpPr>
            <a:spLocks noGrp="1"/>
          </p:cNvSpPr>
          <p:nvPr>
            <p:ph sz="quarter" idx="1"/>
          </p:nvPr>
        </p:nvSpPr>
        <p:spPr>
          <a:xfrm>
            <a:off x="402336" y="942535"/>
            <a:ext cx="11338560" cy="5387927"/>
          </a:xfrm>
        </p:spPr>
        <p:txBody>
          <a:bodyPr>
            <a:normAutofit/>
          </a:bodyPr>
          <a:lstStyle/>
          <a:p>
            <a:pPr algn="just" fontAlgn="base"/>
            <a:r>
              <a:rPr lang="en-US" sz="2500" dirty="0" smtClean="0">
                <a:latin typeface="Times New Roman" pitchFamily="18" charset="0"/>
                <a:cs typeface="Times New Roman" pitchFamily="18" charset="0"/>
              </a:rPr>
              <a:t>Workloads keep changing dynamically in servers. There is a sudden spike of requests (during month end, for example). Every time it happens, its not possible to provision additional servers manually. So, Virtual Machine Migration accommodates for the changing workloads automatically.</a:t>
            </a:r>
          </a:p>
          <a:p>
            <a:pPr algn="just" fontAlgn="base"/>
            <a:endParaRPr lang="en-US" sz="2500" dirty="0" smtClean="0">
              <a:latin typeface="Times New Roman" pitchFamily="18" charset="0"/>
              <a:cs typeface="Times New Roman" pitchFamily="18" charset="0"/>
            </a:endParaRPr>
          </a:p>
          <a:p>
            <a:pPr algn="just" fontAlgn="base"/>
            <a:r>
              <a:rPr lang="en-US" sz="2500" dirty="0" smtClean="0">
                <a:latin typeface="Times New Roman" pitchFamily="18" charset="0"/>
                <a:cs typeface="Times New Roman" pitchFamily="18" charset="0"/>
              </a:rPr>
              <a:t>A scheduled maintenance normally results in some downtime for the users of the server. But with Virtual Machine Migration, the VM can be migrated to some other server (for that period of scheduled maintenance) and brought back to the host server after the maintenance is completed.</a:t>
            </a:r>
          </a:p>
          <a:p>
            <a:pPr algn="just" fontAlgn="base"/>
            <a:endParaRPr lang="en-US" sz="2500" dirty="0" smtClean="0">
              <a:latin typeface="Times New Roman" pitchFamily="18" charset="0"/>
              <a:cs typeface="Times New Roman" pitchFamily="18" charset="0"/>
            </a:endParaRPr>
          </a:p>
          <a:p>
            <a:pPr algn="just" fontAlgn="base"/>
            <a:r>
              <a:rPr lang="en-US" sz="2500" dirty="0" smtClean="0">
                <a:latin typeface="Times New Roman" pitchFamily="18" charset="0"/>
                <a:cs typeface="Times New Roman" pitchFamily="18" charset="0"/>
              </a:rPr>
              <a:t>Virtual Machine Migration can also migrate Virtual Machines in case of unscheduled server downtime (due to some fault in server), so that users experience high availability of applications at all times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dirty="0" smtClean="0"/>
              <a:t>Virtual Machine Migration can also be used for Disaster Recovery. </a:t>
            </a:r>
          </a:p>
          <a:p>
            <a:pPr fontAlgn="base"/>
            <a:endParaRPr lang="en-US" dirty="0" smtClean="0"/>
          </a:p>
          <a:p>
            <a:pPr fontAlgn="base"/>
            <a:r>
              <a:rPr lang="en-US" dirty="0" smtClean="0"/>
              <a:t>Its easier to migrate a Virtual Machine from one server to another, than migrating the operating system and application(s) individually.</a:t>
            </a:r>
            <a:endParaRPr lang="en-US" smtClean="0"/>
          </a:p>
          <a:p>
            <a:pPr fontAlgn="base"/>
            <a:endParaRPr lang="en-US" dirty="0" smtClean="0"/>
          </a:p>
          <a:p>
            <a:pPr fontAlgn="base"/>
            <a:r>
              <a:rPr lang="en-US" dirty="0" smtClean="0"/>
              <a:t>Using Virtual Machine Migration, its possible to migrate operating systems and applications from older servers to newer servers easily and without disrupting the services.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Times New Roman" pitchFamily="18" charset="0"/>
                <a:cs typeface="Times New Roman" pitchFamily="18" charset="0"/>
              </a:rPr>
              <a:t>Key </a:t>
            </a:r>
            <a:r>
              <a:rPr lang="en-US" b="1" dirty="0" smtClean="0">
                <a:solidFill>
                  <a:schemeClr val="tx1"/>
                </a:solidFill>
                <a:latin typeface="Times New Roman" pitchFamily="18" charset="0"/>
                <a:cs typeface="Times New Roman" pitchFamily="18" charset="0"/>
              </a:rPr>
              <a:t>points you need to know on Virtual Machine </a:t>
            </a:r>
            <a:r>
              <a:rPr lang="en-US" b="1" dirty="0" smtClean="0">
                <a:solidFill>
                  <a:schemeClr val="tx1"/>
                </a:solidFill>
                <a:latin typeface="Times New Roman" pitchFamily="18" charset="0"/>
                <a:cs typeface="Times New Roman" pitchFamily="18" charset="0"/>
              </a:rPr>
              <a:t>Migration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Some vendors provide software tools/ management applications that can identify which hosts (servers) have enough resources to accept migrated VM’s.</a:t>
            </a:r>
          </a:p>
          <a:p>
            <a:pPr fontAlgn="base"/>
            <a:r>
              <a:rPr lang="en-US" dirty="0" smtClean="0"/>
              <a:t>Two identical physical servers may be required for VM migration, but some vendors support migration across servers with disparate hardware configurations too.</a:t>
            </a:r>
          </a:p>
          <a:p>
            <a:pPr fontAlgn="base"/>
            <a:r>
              <a:rPr lang="en-US" dirty="0" smtClean="0"/>
              <a:t>It is important to have sufficient network backbone capacity (bandwidth) in order to move the virtual machines from one server to another, quickly.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fontAlgn="base"/>
            <a:r>
              <a:rPr lang="en-US" dirty="0" smtClean="0"/>
              <a:t>The process of brining back the migrated VM to the host server (after server maintenance has been completed, for example) can be automated with some server virtualization products.</a:t>
            </a:r>
          </a:p>
          <a:p>
            <a:pPr fontAlgn="base"/>
            <a:r>
              <a:rPr lang="en-US" dirty="0" smtClean="0"/>
              <a:t>Generally, 64-bit hosts can be migrated to other 64-bit hosts, while 32-bit hosts can be migrated to 32-bit or 64-bit hosts.</a:t>
            </a:r>
          </a:p>
          <a:p>
            <a:r>
              <a:rPr lang="en-US" dirty="0" smtClean="0"/>
              <a:t>Some vendors allow multiple VM’s to be migrated at a time.</a:t>
            </a:r>
          </a:p>
          <a:p>
            <a:r>
              <a:rPr lang="en-US" dirty="0" smtClean="0"/>
              <a:t>Some vendors allow priorities to be set individually for virtual machines to be migrated, so that important VM’s can be given higher priority during migration.</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Machine Migration Services</a:t>
            </a:r>
            <a:endParaRPr lang="en-US" dirty="0">
              <a:solidFill>
                <a:schemeClr val="tx1"/>
              </a:solidFill>
              <a:latin typeface="+mn-lt"/>
            </a:endParaRPr>
          </a:p>
        </p:txBody>
      </p:sp>
      <p:sp>
        <p:nvSpPr>
          <p:cNvPr id="3" name="Content Placeholder 2"/>
          <p:cNvSpPr>
            <a:spLocks noGrp="1"/>
          </p:cNvSpPr>
          <p:nvPr>
            <p:ph sz="quarter" idx="1"/>
          </p:nvPr>
        </p:nvSpPr>
        <p:spPr>
          <a:xfrm>
            <a:off x="83127" y="1553029"/>
            <a:ext cx="11833103" cy="4623934"/>
          </a:xfrm>
        </p:spPr>
        <p:txBody>
          <a:bodyPr>
            <a:noAutofit/>
          </a:bodyPr>
          <a:lstStyle/>
          <a:p>
            <a:pPr>
              <a:buFont typeface="Wingdings" panose="05000000000000000000" pitchFamily="2" charset="2"/>
              <a:buChar char="Ø"/>
            </a:pPr>
            <a:r>
              <a:rPr lang="en-US" sz="2600" b="1" i="1" dirty="0">
                <a:latin typeface="+mn-lt"/>
              </a:rPr>
              <a:t>Post-copy-based </a:t>
            </a:r>
            <a:r>
              <a:rPr lang="en-US" sz="2600" b="1" i="1" dirty="0" smtClean="0">
                <a:latin typeface="+mn-lt"/>
              </a:rPr>
              <a:t>migration</a:t>
            </a:r>
          </a:p>
          <a:p>
            <a:pPr marL="0" indent="0">
              <a:buNone/>
            </a:pPr>
            <a:r>
              <a:rPr lang="en-US" sz="2600" b="1" dirty="0" smtClean="0">
                <a:solidFill>
                  <a:srgbClr val="FFFF00"/>
                </a:solidFill>
                <a:latin typeface="+mn-lt"/>
              </a:rPr>
              <a:t>     </a:t>
            </a:r>
            <a:r>
              <a:rPr lang="en-US" sz="2600" b="1" dirty="0" smtClean="0">
                <a:solidFill>
                  <a:srgbClr val="002060"/>
                </a:solidFill>
                <a:latin typeface="+mn-lt"/>
              </a:rPr>
              <a:t>The </a:t>
            </a:r>
            <a:r>
              <a:rPr lang="en-US" sz="2600" b="1" dirty="0">
                <a:solidFill>
                  <a:srgbClr val="002060"/>
                </a:solidFill>
                <a:latin typeface="+mn-lt"/>
              </a:rPr>
              <a:t>steps included in the post-copy technique are as follows</a:t>
            </a:r>
            <a:r>
              <a:rPr lang="en-US" sz="2600" b="1" dirty="0" smtClean="0">
                <a:solidFill>
                  <a:srgbClr val="002060"/>
                </a:solidFill>
                <a:latin typeface="+mn-lt"/>
              </a:rPr>
              <a:t>:</a:t>
            </a:r>
          </a:p>
          <a:p>
            <a:pPr marL="0" indent="0">
              <a:buNone/>
            </a:pPr>
            <a:r>
              <a:rPr lang="en-US" sz="2600" dirty="0">
                <a:latin typeface="+mn-lt"/>
              </a:rPr>
              <a:t>1. </a:t>
            </a:r>
            <a:r>
              <a:rPr lang="en-US" sz="2600" dirty="0" smtClean="0">
                <a:latin typeface="+mn-lt"/>
              </a:rPr>
              <a:t> The </a:t>
            </a:r>
            <a:r>
              <a:rPr lang="en-US" sz="2600" dirty="0">
                <a:latin typeface="+mn-lt"/>
              </a:rPr>
              <a:t>virtual machine is on the source machine.</a:t>
            </a:r>
          </a:p>
          <a:p>
            <a:pPr marL="0" indent="0">
              <a:buNone/>
            </a:pPr>
            <a:r>
              <a:rPr lang="en-US" sz="2600" dirty="0">
                <a:latin typeface="+mn-lt"/>
              </a:rPr>
              <a:t>2. </a:t>
            </a:r>
            <a:r>
              <a:rPr lang="en-US" sz="2600" dirty="0" smtClean="0">
                <a:latin typeface="+mn-lt"/>
              </a:rPr>
              <a:t> The </a:t>
            </a:r>
            <a:r>
              <a:rPr lang="en-US" sz="2600" dirty="0">
                <a:latin typeface="+mn-lt"/>
              </a:rPr>
              <a:t>execution state of the virtual machine is </a:t>
            </a:r>
            <a:endParaRPr lang="en-US" sz="2600" dirty="0" smtClean="0">
              <a:latin typeface="+mn-lt"/>
            </a:endParaRPr>
          </a:p>
          <a:p>
            <a:pPr marL="0" indent="0">
              <a:buNone/>
            </a:pPr>
            <a:r>
              <a:rPr lang="en-US" sz="2600" dirty="0">
                <a:latin typeface="+mn-lt"/>
              </a:rPr>
              <a:t> </a:t>
            </a:r>
            <a:r>
              <a:rPr lang="en-US" sz="2600" dirty="0" smtClean="0">
                <a:latin typeface="+mn-lt"/>
              </a:rPr>
              <a:t>     transferred </a:t>
            </a:r>
            <a:r>
              <a:rPr lang="en-US" sz="2600" dirty="0">
                <a:latin typeface="+mn-lt"/>
              </a:rPr>
              <a:t>before memory is transferred </a:t>
            </a:r>
            <a:endParaRPr lang="en-US" sz="2600" dirty="0" smtClean="0">
              <a:latin typeface="+mn-lt"/>
            </a:endParaRPr>
          </a:p>
          <a:p>
            <a:pPr marL="0" indent="0">
              <a:buNone/>
            </a:pPr>
            <a:r>
              <a:rPr lang="en-US" sz="2600" dirty="0">
                <a:latin typeface="+mn-lt"/>
              </a:rPr>
              <a:t> </a:t>
            </a:r>
            <a:r>
              <a:rPr lang="en-US" sz="2600" dirty="0" smtClean="0">
                <a:latin typeface="+mn-lt"/>
              </a:rPr>
              <a:t>     and </a:t>
            </a:r>
            <a:r>
              <a:rPr lang="en-US" sz="2600" dirty="0">
                <a:latin typeface="+mn-lt"/>
              </a:rPr>
              <a:t>if </a:t>
            </a:r>
            <a:r>
              <a:rPr lang="en-US" sz="2600" dirty="0" smtClean="0">
                <a:latin typeface="+mn-lt"/>
              </a:rPr>
              <a:t>the page </a:t>
            </a:r>
            <a:r>
              <a:rPr lang="en-US" sz="2600" dirty="0">
                <a:latin typeface="+mn-lt"/>
              </a:rPr>
              <a:t>generates page fault then the </a:t>
            </a:r>
            <a:endParaRPr lang="en-US" sz="2600" dirty="0" smtClean="0">
              <a:latin typeface="+mn-lt"/>
            </a:endParaRPr>
          </a:p>
          <a:p>
            <a:pPr marL="0" indent="0">
              <a:buNone/>
            </a:pPr>
            <a:r>
              <a:rPr lang="en-US" sz="2600" dirty="0">
                <a:latin typeface="+mn-lt"/>
              </a:rPr>
              <a:t> </a:t>
            </a:r>
            <a:r>
              <a:rPr lang="en-US" sz="2600" dirty="0" smtClean="0">
                <a:latin typeface="+mn-lt"/>
              </a:rPr>
              <a:t>     requested </a:t>
            </a:r>
            <a:r>
              <a:rPr lang="en-US" sz="2600" dirty="0">
                <a:latin typeface="+mn-lt"/>
              </a:rPr>
              <a:t>page is transferred.</a:t>
            </a:r>
          </a:p>
          <a:p>
            <a:pPr marL="0" indent="0">
              <a:buNone/>
            </a:pPr>
            <a:r>
              <a:rPr lang="en-US" sz="2600" dirty="0">
                <a:latin typeface="+mn-lt"/>
              </a:rPr>
              <a:t>3. </a:t>
            </a:r>
            <a:r>
              <a:rPr lang="en-US" sz="2600" dirty="0" smtClean="0">
                <a:latin typeface="+mn-lt"/>
              </a:rPr>
              <a:t> The </a:t>
            </a:r>
            <a:r>
              <a:rPr lang="en-US" sz="2600" dirty="0">
                <a:latin typeface="+mn-lt"/>
              </a:rPr>
              <a:t>virtual machine is activated on the target </a:t>
            </a:r>
            <a:endParaRPr lang="en-US" sz="2600" dirty="0" smtClean="0">
              <a:latin typeface="+mn-lt"/>
            </a:endParaRPr>
          </a:p>
          <a:p>
            <a:pPr marL="0" indent="0">
              <a:buNone/>
            </a:pPr>
            <a:r>
              <a:rPr lang="en-US" sz="2600" dirty="0">
                <a:latin typeface="+mn-lt"/>
              </a:rPr>
              <a:t> </a:t>
            </a:r>
            <a:r>
              <a:rPr lang="en-US" sz="2600" dirty="0" smtClean="0">
                <a:latin typeface="+mn-lt"/>
              </a:rPr>
              <a:t>     machine</a:t>
            </a:r>
            <a:r>
              <a:rPr lang="en-US" sz="2600" dirty="0">
                <a:latin typeface="+mn-lt"/>
              </a:rPr>
              <a:t>, later.</a:t>
            </a:r>
            <a:endParaRPr lang="en-US" sz="2600" dirty="0" smtClean="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56083" y="2674715"/>
            <a:ext cx="5035917" cy="35150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879339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Machine Migration Services</a:t>
            </a:r>
            <a:endParaRPr lang="en-US" dirty="0">
              <a:solidFill>
                <a:schemeClr val="tx1"/>
              </a:solidFill>
              <a:latin typeface="+mn-lt"/>
            </a:endParaRPr>
          </a:p>
        </p:txBody>
      </p:sp>
      <p:sp>
        <p:nvSpPr>
          <p:cNvPr id="3" name="Content Placeholder 2"/>
          <p:cNvSpPr>
            <a:spLocks noGrp="1"/>
          </p:cNvSpPr>
          <p:nvPr>
            <p:ph sz="quarter" idx="1"/>
          </p:nvPr>
        </p:nvSpPr>
        <p:spPr>
          <a:xfrm>
            <a:off x="83127" y="1378634"/>
            <a:ext cx="11833103" cy="4798329"/>
          </a:xfrm>
        </p:spPr>
        <p:txBody>
          <a:bodyPr>
            <a:noAutofit/>
          </a:bodyPr>
          <a:lstStyle/>
          <a:p>
            <a:pPr>
              <a:buFont typeface="Wingdings" panose="05000000000000000000" pitchFamily="2" charset="2"/>
              <a:buChar char="Ø"/>
            </a:pPr>
            <a:r>
              <a:rPr lang="en-US" sz="2600" b="1" i="1" dirty="0" smtClean="0">
                <a:latin typeface="+mn-lt"/>
              </a:rPr>
              <a:t>Pre-copy-based migration</a:t>
            </a:r>
          </a:p>
          <a:p>
            <a:r>
              <a:rPr lang="en-US" sz="2600" dirty="0" smtClean="0">
                <a:latin typeface="+mn-lt"/>
              </a:rPr>
              <a:t>Pre-copy </a:t>
            </a:r>
            <a:r>
              <a:rPr lang="en-US" sz="2600" dirty="0">
                <a:latin typeface="+mn-lt"/>
              </a:rPr>
              <a:t>technique is usually employed for live migration. In the </a:t>
            </a:r>
            <a:r>
              <a:rPr lang="en-US" sz="2600" dirty="0" smtClean="0">
                <a:latin typeface="+mn-lt"/>
              </a:rPr>
              <a:t>beginning, it </a:t>
            </a:r>
            <a:r>
              <a:rPr lang="en-US" sz="2600" dirty="0">
                <a:latin typeface="+mn-lt"/>
              </a:rPr>
              <a:t>shifts each of the memory pages to the target machine. Then, iteratively, copies of pages </a:t>
            </a:r>
            <a:r>
              <a:rPr lang="en-US" sz="2600" dirty="0" smtClean="0">
                <a:latin typeface="+mn-lt"/>
              </a:rPr>
              <a:t>are altered </a:t>
            </a:r>
            <a:r>
              <a:rPr lang="en-US" sz="2600" dirty="0">
                <a:latin typeface="+mn-lt"/>
              </a:rPr>
              <a:t>in the last round as shown in Fig. 7.8.</a:t>
            </a:r>
            <a:r>
              <a:rPr lang="en-US" sz="2600" dirty="0" smtClean="0">
                <a:latin typeface="+mn-lt"/>
              </a:rPr>
              <a:t>1.</a:t>
            </a:r>
          </a:p>
          <a:p>
            <a:pPr marL="0" indent="0">
              <a:buNone/>
            </a:pPr>
            <a:r>
              <a:rPr lang="en-US" sz="2600" dirty="0">
                <a:latin typeface="+mn-lt"/>
              </a:rPr>
              <a:t>  </a:t>
            </a:r>
            <a:r>
              <a:rPr lang="en-US" sz="2600" dirty="0" smtClean="0">
                <a:latin typeface="+mn-lt"/>
              </a:rPr>
              <a:t> </a:t>
            </a:r>
            <a:r>
              <a:rPr lang="en-US" sz="2600" b="1" dirty="0" smtClean="0">
                <a:solidFill>
                  <a:srgbClr val="002060"/>
                </a:solidFill>
                <a:latin typeface="+mn-lt"/>
              </a:rPr>
              <a:t>The </a:t>
            </a:r>
            <a:r>
              <a:rPr lang="en-US" sz="2600" b="1" dirty="0">
                <a:solidFill>
                  <a:srgbClr val="002060"/>
                </a:solidFill>
                <a:latin typeface="+mn-lt"/>
              </a:rPr>
              <a:t>steps </a:t>
            </a:r>
            <a:r>
              <a:rPr lang="en-US" sz="2600" b="1" dirty="0" smtClean="0">
                <a:solidFill>
                  <a:srgbClr val="002060"/>
                </a:solidFill>
                <a:latin typeface="+mn-lt"/>
              </a:rPr>
              <a:t>included  in pre-copy </a:t>
            </a:r>
            <a:r>
              <a:rPr lang="en-US" sz="2600" b="1" dirty="0">
                <a:solidFill>
                  <a:srgbClr val="002060"/>
                </a:solidFill>
                <a:latin typeface="+mn-lt"/>
              </a:rPr>
              <a:t>migration are as </a:t>
            </a:r>
            <a:endParaRPr lang="en-US" sz="2600" b="1" dirty="0" smtClean="0">
              <a:solidFill>
                <a:srgbClr val="002060"/>
              </a:solidFill>
              <a:latin typeface="+mn-lt"/>
            </a:endParaRPr>
          </a:p>
          <a:p>
            <a:pPr marL="0" indent="0">
              <a:buNone/>
            </a:pPr>
            <a:r>
              <a:rPr lang="en-US" sz="2600" b="1" dirty="0">
                <a:solidFill>
                  <a:srgbClr val="002060"/>
                </a:solidFill>
                <a:latin typeface="+mn-lt"/>
              </a:rPr>
              <a:t> </a:t>
            </a:r>
            <a:r>
              <a:rPr lang="en-US" sz="2600" b="1" dirty="0" smtClean="0">
                <a:solidFill>
                  <a:srgbClr val="002060"/>
                </a:solidFill>
                <a:latin typeface="+mn-lt"/>
              </a:rPr>
              <a:t>  follows</a:t>
            </a:r>
            <a:r>
              <a:rPr lang="en-US" sz="2600" b="1" dirty="0">
                <a:solidFill>
                  <a:srgbClr val="002060"/>
                </a:solidFill>
                <a:latin typeface="+mn-lt"/>
              </a:rPr>
              <a:t>:</a:t>
            </a:r>
          </a:p>
          <a:p>
            <a:pPr marL="0" indent="0">
              <a:buNone/>
            </a:pPr>
            <a:r>
              <a:rPr lang="en-US" sz="2600" dirty="0" smtClean="0">
                <a:latin typeface="+mn-lt"/>
              </a:rPr>
              <a:t>       1</a:t>
            </a:r>
            <a:r>
              <a:rPr lang="en-US" sz="2600" dirty="0">
                <a:latin typeface="+mn-lt"/>
              </a:rPr>
              <a:t>. Send all the memory pages to the target </a:t>
            </a:r>
            <a:endParaRPr lang="en-US" sz="2600" dirty="0" smtClean="0">
              <a:latin typeface="+mn-lt"/>
            </a:endParaRPr>
          </a:p>
          <a:p>
            <a:pPr marL="0" indent="0">
              <a:buNone/>
            </a:pPr>
            <a:r>
              <a:rPr lang="en-US" sz="2600" dirty="0">
                <a:latin typeface="+mn-lt"/>
              </a:rPr>
              <a:t> </a:t>
            </a:r>
            <a:r>
              <a:rPr lang="en-US" sz="2600" dirty="0" smtClean="0">
                <a:latin typeface="+mn-lt"/>
              </a:rPr>
              <a:t>      machine</a:t>
            </a:r>
            <a:endParaRPr lang="en-US" sz="2600" dirty="0">
              <a:latin typeface="+mn-lt"/>
            </a:endParaRPr>
          </a:p>
          <a:p>
            <a:pPr marL="0" indent="0">
              <a:buNone/>
            </a:pPr>
            <a:r>
              <a:rPr lang="en-US" sz="2600" dirty="0" smtClean="0">
                <a:latin typeface="+mn-lt"/>
              </a:rPr>
              <a:t>       2</a:t>
            </a:r>
            <a:r>
              <a:rPr lang="en-US" sz="2600" dirty="0">
                <a:latin typeface="+mn-lt"/>
              </a:rPr>
              <a:t>. Transfer the modified pages</a:t>
            </a:r>
          </a:p>
          <a:p>
            <a:pPr marL="0" indent="0">
              <a:buNone/>
            </a:pPr>
            <a:r>
              <a:rPr lang="en-US" sz="2600" dirty="0" smtClean="0">
                <a:latin typeface="+mn-lt"/>
              </a:rPr>
              <a:t>       3</a:t>
            </a:r>
            <a:r>
              <a:rPr lang="en-US" sz="2600" dirty="0">
                <a:latin typeface="+mn-lt"/>
              </a:rPr>
              <a:t>. Virtual machines activate the target machine</a:t>
            </a:r>
            <a:endParaRPr lang="en-US" sz="2600" dirty="0" smtClean="0">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34275" y="2985904"/>
            <a:ext cx="4657725" cy="3419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03752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365126"/>
            <a:ext cx="11684000" cy="943170"/>
          </a:xfrm>
          <a:solidFill>
            <a:schemeClr val="bg1"/>
          </a:solidFill>
        </p:spPr>
        <p:txBody>
          <a:bodyPr/>
          <a:lstStyle/>
          <a:p>
            <a:pPr algn="ctr"/>
            <a:r>
              <a:rPr lang="en-US" b="1" dirty="0" smtClean="0">
                <a:solidFill>
                  <a:schemeClr val="tx1"/>
                </a:solidFill>
                <a:latin typeface="+mn-lt"/>
              </a:rPr>
              <a:t>Advantages of Virtualization</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marL="0" indent="0">
              <a:buNone/>
            </a:pPr>
            <a:r>
              <a:rPr lang="en-US" sz="2600" b="1" dirty="0">
                <a:solidFill>
                  <a:srgbClr val="FFFF00"/>
                </a:solidFill>
                <a:latin typeface="+mn-lt"/>
              </a:rPr>
              <a:t>The advantages of virtualization include the following:</a:t>
            </a:r>
          </a:p>
          <a:p>
            <a:pPr>
              <a:buFont typeface="Wingdings" panose="05000000000000000000" pitchFamily="2" charset="2"/>
              <a:buChar char="Ø"/>
            </a:pPr>
            <a:r>
              <a:rPr lang="en-US" sz="2600" dirty="0" smtClean="0">
                <a:latin typeface="+mn-lt"/>
              </a:rPr>
              <a:t>It </a:t>
            </a:r>
            <a:r>
              <a:rPr lang="en-US" sz="2600" dirty="0">
                <a:latin typeface="+mn-lt"/>
              </a:rPr>
              <a:t>allows any network-enabled device to access any network application over </a:t>
            </a:r>
            <a:r>
              <a:rPr lang="en-US" sz="2600" dirty="0" smtClean="0">
                <a:latin typeface="+mn-lt"/>
              </a:rPr>
              <a:t>any </a:t>
            </a:r>
            <a:r>
              <a:rPr lang="en-US" sz="2600" dirty="0">
                <a:latin typeface="+mn-lt"/>
              </a:rPr>
              <a:t>network.</a:t>
            </a:r>
          </a:p>
          <a:p>
            <a:pPr>
              <a:buFont typeface="Wingdings" panose="05000000000000000000" pitchFamily="2" charset="2"/>
              <a:buChar char="Ø"/>
            </a:pPr>
            <a:r>
              <a:rPr lang="en-US" sz="2600" dirty="0" smtClean="0">
                <a:latin typeface="+mn-lt"/>
              </a:rPr>
              <a:t>It </a:t>
            </a:r>
            <a:r>
              <a:rPr lang="en-US" sz="2600" dirty="0">
                <a:latin typeface="+mn-lt"/>
              </a:rPr>
              <a:t>maintains isolation of one workload from another application to enhance </a:t>
            </a:r>
            <a:r>
              <a:rPr lang="en-US" sz="2600" dirty="0" smtClean="0">
                <a:latin typeface="+mn-lt"/>
              </a:rPr>
              <a:t>security </a:t>
            </a:r>
            <a:r>
              <a:rPr lang="en-US" sz="2600" dirty="0">
                <a:latin typeface="+mn-lt"/>
              </a:rPr>
              <a:t>in </a:t>
            </a:r>
            <a:r>
              <a:rPr lang="en-US" sz="2600" dirty="0" smtClean="0">
                <a:latin typeface="+mn-lt"/>
              </a:rPr>
              <a:t>the environment</a:t>
            </a:r>
            <a:r>
              <a:rPr lang="en-US" sz="2600" dirty="0">
                <a:latin typeface="+mn-lt"/>
              </a:rPr>
              <a:t>.</a:t>
            </a:r>
          </a:p>
          <a:p>
            <a:pPr>
              <a:buFont typeface="Wingdings" panose="05000000000000000000" pitchFamily="2" charset="2"/>
              <a:buChar char="Ø"/>
            </a:pPr>
            <a:r>
              <a:rPr lang="en-US" sz="2600" dirty="0" smtClean="0">
                <a:latin typeface="+mn-lt"/>
              </a:rPr>
              <a:t>Virtualization </a:t>
            </a:r>
            <a:r>
              <a:rPr lang="en-US" sz="2600" dirty="0">
                <a:latin typeface="+mn-lt"/>
              </a:rPr>
              <a:t>of an application allows users to be comfortable with different versions of </a:t>
            </a:r>
            <a:r>
              <a:rPr lang="en-US" sz="2600" dirty="0" smtClean="0">
                <a:latin typeface="+mn-lt"/>
              </a:rPr>
              <a:t>the operating system.</a:t>
            </a:r>
          </a:p>
          <a:p>
            <a:pPr>
              <a:buFont typeface="Wingdings" panose="05000000000000000000" pitchFamily="2" charset="2"/>
              <a:buChar char="Ø"/>
            </a:pPr>
            <a:r>
              <a:rPr lang="en-US" sz="2600" dirty="0" smtClean="0">
                <a:latin typeface="+mn-lt"/>
              </a:rPr>
              <a:t>It </a:t>
            </a:r>
            <a:r>
              <a:rPr lang="en-US" sz="2600" dirty="0">
                <a:latin typeface="+mn-lt"/>
              </a:rPr>
              <a:t>can support and allow application with multiple instances to run on various machines concurrently.</a:t>
            </a:r>
          </a:p>
          <a:p>
            <a:pPr>
              <a:buFont typeface="Wingdings" panose="05000000000000000000" pitchFamily="2" charset="2"/>
              <a:buChar char="Ø"/>
            </a:pPr>
            <a:r>
              <a:rPr lang="en-US" sz="2600" dirty="0" smtClean="0">
                <a:latin typeface="+mn-lt"/>
              </a:rPr>
              <a:t>It </a:t>
            </a:r>
            <a:r>
              <a:rPr lang="en-US" sz="2600" dirty="0">
                <a:latin typeface="+mn-lt"/>
              </a:rPr>
              <a:t>optimizes the use of a single system.</a:t>
            </a:r>
          </a:p>
          <a:p>
            <a:pPr>
              <a:buFont typeface="Wingdings" panose="05000000000000000000" pitchFamily="2" charset="2"/>
              <a:buChar char="Ø"/>
            </a:pPr>
            <a:r>
              <a:rPr lang="en-US" sz="2600" dirty="0" smtClean="0">
                <a:latin typeface="+mn-lt"/>
              </a:rPr>
              <a:t>It </a:t>
            </a:r>
            <a:r>
              <a:rPr lang="en-US" sz="2600" dirty="0">
                <a:latin typeface="+mn-lt"/>
              </a:rPr>
              <a:t>enhances the reliability or availability of an application through redundancy.</a:t>
            </a:r>
            <a:endParaRPr lang="en-US" sz="2600" dirty="0">
              <a:solidFill>
                <a:schemeClr val="tx1"/>
              </a:solidFill>
              <a:latin typeface="+mn-lt"/>
            </a:endParaRPr>
          </a:p>
        </p:txBody>
      </p:sp>
    </p:spTree>
    <p:extLst>
      <p:ext uri="{BB962C8B-B14F-4D97-AF65-F5344CB8AC3E}">
        <p14:creationId xmlns:p14="http://schemas.microsoft.com/office/powerpoint/2010/main" xmlns="" val="25910512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571500" y="857253"/>
            <a:ext cx="10972800" cy="4525963"/>
          </a:xfrm>
        </p:spPr>
        <p:txBody>
          <a:bodyPr/>
          <a:lstStyle/>
          <a:p>
            <a:pPr algn="ctr">
              <a:buFont typeface="Arial" charset="0"/>
              <a:buNone/>
            </a:pPr>
            <a:endParaRPr lang="en-US" sz="4000" b="1" smtClean="0">
              <a:solidFill>
                <a:srgbClr val="000000"/>
              </a:solidFill>
              <a:latin typeface="Times New Roman" pitchFamily="18" charset="0"/>
            </a:endParaRPr>
          </a:p>
          <a:p>
            <a:pPr algn="ctr">
              <a:buFont typeface="Arial" charset="0"/>
              <a:buNone/>
            </a:pPr>
            <a:endParaRPr lang="en-US" sz="4000" b="1" smtClean="0">
              <a:solidFill>
                <a:srgbClr val="000000"/>
              </a:solidFill>
              <a:latin typeface="Times New Roman" pitchFamily="18" charset="0"/>
            </a:endParaRPr>
          </a:p>
          <a:p>
            <a:pPr algn="ctr">
              <a:buFont typeface="Arial" charset="0"/>
              <a:buNone/>
            </a:pPr>
            <a:r>
              <a:rPr lang="en-US" sz="4000" b="1" smtClean="0">
                <a:solidFill>
                  <a:srgbClr val="000000"/>
                </a:solidFill>
                <a:latin typeface="Times New Roman" pitchFamily="18" charset="0"/>
              </a:rPr>
              <a:t>Hands on Lab Session</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274638"/>
            <a:ext cx="10972800" cy="582612"/>
          </a:xfrm>
        </p:spPr>
        <p:txBody>
          <a:bodyPr>
            <a:normAutofit fontScale="90000"/>
          </a:bodyPr>
          <a:lstStyle/>
          <a:p>
            <a:r>
              <a:rPr lang="en-US" sz="3200" b="1" smtClean="0">
                <a:latin typeface="Times New Roman" pitchFamily="18" charset="0"/>
                <a:cs typeface="Times New Roman" pitchFamily="18" charset="0"/>
              </a:rPr>
              <a:t>Steps to Launch an EC2 Instance in AWS</a:t>
            </a:r>
            <a:br>
              <a:rPr lang="en-US" sz="3200" b="1" smtClean="0">
                <a:latin typeface="Times New Roman" pitchFamily="18" charset="0"/>
                <a:cs typeface="Times New Roman" pitchFamily="18" charset="0"/>
              </a:rPr>
            </a:br>
            <a:endParaRPr lang="en-US" sz="3200" b="1" smtClean="0">
              <a:latin typeface="Times New Roman" pitchFamily="18" charset="0"/>
              <a:cs typeface="Times New Roman" pitchFamily="18" charset="0"/>
            </a:endParaRPr>
          </a:p>
        </p:txBody>
      </p:sp>
      <p:sp>
        <p:nvSpPr>
          <p:cNvPr id="30723" name="Content Placeholder 2"/>
          <p:cNvSpPr>
            <a:spLocks noGrp="1"/>
          </p:cNvSpPr>
          <p:nvPr>
            <p:ph sz="quarter" idx="1"/>
          </p:nvPr>
        </p:nvSpPr>
        <p:spPr>
          <a:xfrm>
            <a:off x="609600" y="1143003"/>
            <a:ext cx="10972800" cy="4983163"/>
          </a:xfrm>
        </p:spPr>
        <p:txBody>
          <a:bodyPr>
            <a:normAutofit/>
          </a:bodyPr>
          <a:lstStyle/>
          <a:p>
            <a:pPr marL="514350" indent="-514350" algn="just">
              <a:buFont typeface="Arial" charset="0"/>
              <a:buAutoNum type="arabicPeriod"/>
            </a:pPr>
            <a:r>
              <a:rPr lang="en-US" sz="2200" smtClean="0">
                <a:latin typeface="Times New Roman" pitchFamily="18" charset="0"/>
                <a:cs typeface="Times New Roman" pitchFamily="18" charset="0"/>
              </a:rPr>
              <a:t>Open AWS management console</a:t>
            </a:r>
          </a:p>
          <a:p>
            <a:pPr marL="514350" indent="-514350" algn="just">
              <a:buFont typeface="Arial" charset="0"/>
              <a:buAutoNum type="arabicPeriod"/>
            </a:pPr>
            <a:r>
              <a:rPr lang="en-US" sz="2200" smtClean="0">
                <a:latin typeface="Times New Roman" pitchFamily="18" charset="0"/>
                <a:cs typeface="Times New Roman" pitchFamily="18" charset="0"/>
              </a:rPr>
              <a:t>Create AWS account for root user</a:t>
            </a:r>
          </a:p>
          <a:p>
            <a:pPr marL="514350" indent="-514350" algn="just">
              <a:buFont typeface="Arial" charset="0"/>
              <a:buAutoNum type="arabicPeriod"/>
            </a:pPr>
            <a:r>
              <a:rPr lang="en-US" sz="2200" smtClean="0">
                <a:latin typeface="Times New Roman" pitchFamily="18" charset="0"/>
                <a:cs typeface="Times New Roman" pitchFamily="18" charset="0"/>
              </a:rPr>
              <a:t>Enter the username and password </a:t>
            </a:r>
          </a:p>
          <a:p>
            <a:pPr marL="514350" indent="-514350" algn="just">
              <a:buFont typeface="Arial" charset="0"/>
              <a:buAutoNum type="arabicPeriod"/>
            </a:pPr>
            <a:r>
              <a:rPr lang="en-US" sz="2200" smtClean="0">
                <a:latin typeface="Times New Roman" pitchFamily="18" charset="0"/>
                <a:cs typeface="Times New Roman" pitchFamily="18" charset="0"/>
              </a:rPr>
              <a:t>Check the region for services</a:t>
            </a:r>
          </a:p>
          <a:p>
            <a:pPr marL="514350" indent="-514350" algn="just">
              <a:buFont typeface="Arial" charset="0"/>
              <a:buAutoNum type="arabicPeriod"/>
            </a:pPr>
            <a:r>
              <a:rPr lang="en-US" sz="2200" smtClean="0">
                <a:latin typeface="Times New Roman" pitchFamily="18" charset="0"/>
                <a:cs typeface="Times New Roman" pitchFamily="18" charset="0"/>
              </a:rPr>
              <a:t>Click at EC2 </a:t>
            </a:r>
          </a:p>
          <a:p>
            <a:pPr marL="514350" indent="-514350" algn="just">
              <a:buFont typeface="Arial" charset="0"/>
              <a:buAutoNum type="arabicPeriod"/>
            </a:pPr>
            <a:r>
              <a:rPr lang="en-US" sz="2200" smtClean="0">
                <a:latin typeface="Times New Roman" pitchFamily="18" charset="0"/>
                <a:cs typeface="Times New Roman" pitchFamily="18" charset="0"/>
              </a:rPr>
              <a:t>Click on Launch Instance</a:t>
            </a:r>
          </a:p>
          <a:p>
            <a:pPr marL="514350" indent="-514350" algn="just">
              <a:buFont typeface="Arial" charset="0"/>
              <a:buAutoNum type="arabicPeriod"/>
            </a:pPr>
            <a:r>
              <a:rPr lang="en-US" sz="2200" smtClean="0">
                <a:latin typeface="Times New Roman" pitchFamily="18" charset="0"/>
                <a:cs typeface="Times New Roman" pitchFamily="18" charset="0"/>
              </a:rPr>
              <a:t>Select an operating system of your choice and, for this demo</a:t>
            </a:r>
          </a:p>
          <a:p>
            <a:pPr marL="514350" indent="-514350" algn="just">
              <a:buFont typeface="Arial" charset="0"/>
              <a:buAutoNum type="arabicPeriod"/>
            </a:pPr>
            <a:r>
              <a:rPr lang="en-US" sz="2200" smtClean="0">
                <a:latin typeface="Times New Roman" pitchFamily="18" charset="0"/>
                <a:cs typeface="Times New Roman" pitchFamily="18" charset="0"/>
              </a:rPr>
              <a:t>Select t2.micro (Free tier eligible)</a:t>
            </a:r>
          </a:p>
          <a:p>
            <a:pPr marL="514350" indent="-514350" algn="just">
              <a:buFont typeface="Arial" charset="0"/>
              <a:buAutoNum type="arabicPeriod"/>
            </a:pPr>
            <a:r>
              <a:rPr lang="en-US" sz="2200" smtClean="0">
                <a:latin typeface="Times New Roman" pitchFamily="18" charset="0"/>
                <a:cs typeface="Times New Roman" pitchFamily="18" charset="0"/>
              </a:rPr>
              <a:t>Next Configure Instance Details.</a:t>
            </a:r>
          </a:p>
          <a:p>
            <a:pPr marL="514350" indent="-514350" algn="just">
              <a:buFont typeface="Arial" charset="0"/>
              <a:buAutoNum type="arabicPeriod"/>
            </a:pPr>
            <a:r>
              <a:rPr lang="en-US" sz="2200" smtClean="0">
                <a:latin typeface="Times New Roman" pitchFamily="18" charset="0"/>
                <a:cs typeface="Times New Roman" pitchFamily="18" charset="0"/>
              </a:rPr>
              <a:t>Click on Add storage.</a:t>
            </a:r>
          </a:p>
          <a:p>
            <a:pPr marL="514350" indent="-514350" algn="just">
              <a:buFont typeface="Arial" charset="0"/>
              <a:buAutoNum type="arabicPeriod"/>
            </a:pPr>
            <a:r>
              <a:rPr lang="en-US" sz="2200" smtClean="0">
                <a:latin typeface="Times New Roman" pitchFamily="18" charset="0"/>
                <a:cs typeface="Times New Roman" pitchFamily="18" charset="0"/>
              </a:rPr>
              <a:t>Add tags</a:t>
            </a:r>
          </a:p>
          <a:p>
            <a:pPr marL="514350" indent="-514350">
              <a:buFont typeface="Arial" charset="0"/>
              <a:buAutoNum type="arabicPeriod"/>
            </a:pPr>
            <a:r>
              <a:rPr lang="en-US" sz="2200" smtClean="0">
                <a:latin typeface="Times New Roman" pitchFamily="18" charset="0"/>
                <a:cs typeface="Times New Roman" pitchFamily="18" charset="0"/>
              </a:rPr>
              <a:t>Click on Next Configure Security Group.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274638"/>
            <a:ext cx="10972800" cy="654050"/>
          </a:xfrm>
        </p:spPr>
        <p:txBody>
          <a:bodyPr/>
          <a:lstStyle/>
          <a:p>
            <a:r>
              <a:rPr lang="en-US" sz="3200" b="1" smtClean="0">
                <a:latin typeface="Times New Roman" pitchFamily="18" charset="0"/>
                <a:cs typeface="Times New Roman" pitchFamily="18" charset="0"/>
              </a:rPr>
              <a:t>Continue..</a:t>
            </a:r>
          </a:p>
        </p:txBody>
      </p:sp>
      <p:sp>
        <p:nvSpPr>
          <p:cNvPr id="3" name="Content Placeholder 2"/>
          <p:cNvSpPr>
            <a:spLocks noGrp="1"/>
          </p:cNvSpPr>
          <p:nvPr>
            <p:ph sz="quarter" idx="1"/>
          </p:nvPr>
        </p:nvSpPr>
        <p:spPr>
          <a:xfrm>
            <a:off x="609600" y="1143003"/>
            <a:ext cx="10972800" cy="4983163"/>
          </a:xfrm>
        </p:spPr>
        <p:txBody>
          <a:bodyPr/>
          <a:lstStyle/>
          <a:p>
            <a:pPr marL="457200" indent="-457200">
              <a:buFont typeface="Arial" charset="0"/>
              <a:buNone/>
              <a:defRPr/>
            </a:pPr>
            <a:r>
              <a:rPr lang="en-US" sz="2200" dirty="0" smtClean="0">
                <a:latin typeface="Times New Roman" pitchFamily="18" charset="0"/>
                <a:cs typeface="Times New Roman" pitchFamily="18" charset="0"/>
              </a:rPr>
              <a:t>13. Rename default Security group name of your choice</a:t>
            </a:r>
          </a:p>
          <a:p>
            <a:pPr marL="457200" indent="-457200">
              <a:buFont typeface="Arial" charset="0"/>
              <a:buNone/>
              <a:defRPr/>
            </a:pPr>
            <a:r>
              <a:rPr lang="en-US" sz="2200" dirty="0" smtClean="0">
                <a:latin typeface="Times New Roman" pitchFamily="18" charset="0"/>
                <a:cs typeface="Times New Roman" pitchFamily="18" charset="0"/>
              </a:rPr>
              <a:t>14. Under Select an existing key pair or create a new key pair popup, select Create a new key pair and write a name for your key pair in the next field. Finally, click on Launch Instances.</a:t>
            </a:r>
          </a:p>
          <a:p>
            <a:pPr marL="457200" indent="-457200">
              <a:buFont typeface="Arial" charset="0"/>
              <a:buNone/>
              <a:defRPr/>
            </a:pPr>
            <a:r>
              <a:rPr lang="en-US" sz="2200" dirty="0" smtClean="0">
                <a:latin typeface="Times New Roman" pitchFamily="18" charset="0"/>
                <a:cs typeface="Times New Roman" pitchFamily="18" charset="0"/>
              </a:rPr>
              <a:t>15. Don’t forget to download the key pair. Otherwise, you will not be able to connect to your EC2 instances through the SSH terminal (Putty, </a:t>
            </a:r>
            <a:r>
              <a:rPr lang="en-US" sz="2200" dirty="0" err="1" smtClean="0">
                <a:latin typeface="Times New Roman" pitchFamily="18" charset="0"/>
                <a:cs typeface="Times New Roman" pitchFamily="18" charset="0"/>
              </a:rPr>
              <a:t>FileZilla</a:t>
            </a:r>
            <a:r>
              <a:rPr lang="en-US" sz="2200" dirty="0" smtClean="0">
                <a:latin typeface="Times New Roman" pitchFamily="18" charset="0"/>
                <a:cs typeface="Times New Roman" pitchFamily="18" charset="0"/>
              </a:rPr>
              <a:t>, etc.)</a:t>
            </a:r>
          </a:p>
          <a:p>
            <a:pPr marL="457200" indent="-457200">
              <a:buFont typeface="Arial" charset="0"/>
              <a:buAutoNum type="arabicPeriod" startAt="16"/>
              <a:defRPr/>
            </a:pPr>
            <a:r>
              <a:rPr lang="en-US" sz="2200" dirty="0" smtClean="0">
                <a:latin typeface="Times New Roman" pitchFamily="18" charset="0"/>
                <a:cs typeface="Times New Roman" pitchFamily="18" charset="0"/>
              </a:rPr>
              <a:t>Connect to your instance</a:t>
            </a:r>
          </a:p>
          <a:p>
            <a:pPr marL="457200" indent="-457200">
              <a:buFont typeface="Arial" charset="0"/>
              <a:buAutoNum type="arabicPeriod" startAt="16"/>
              <a:defRPr/>
            </a:pPr>
            <a:r>
              <a:rPr lang="en-US" sz="2200" dirty="0" smtClean="0">
                <a:latin typeface="Times New Roman" pitchFamily="18" charset="0"/>
                <a:cs typeface="Times New Roman" pitchFamily="18" charset="0"/>
              </a:rPr>
              <a:t>Download </a:t>
            </a:r>
            <a:r>
              <a:rPr lang="en-US" sz="2200" dirty="0" err="1" smtClean="0">
                <a:latin typeface="Times New Roman" pitchFamily="18" charset="0"/>
                <a:cs typeface="Times New Roman" pitchFamily="18" charset="0"/>
              </a:rPr>
              <a:t>PuTTy</a:t>
            </a:r>
            <a:r>
              <a:rPr lang="en-US" sz="2200" dirty="0" smtClean="0">
                <a:latin typeface="Times New Roman" pitchFamily="18" charset="0"/>
                <a:cs typeface="Times New Roman" pitchFamily="18" charset="0"/>
              </a:rPr>
              <a:t> through https://www.putty.org and install it. </a:t>
            </a:r>
          </a:p>
          <a:p>
            <a:pPr marL="457200" indent="-457200">
              <a:buFont typeface="Arial" charset="0"/>
              <a:buAutoNum type="arabicPeriod" startAt="16"/>
              <a:defRPr/>
            </a:pPr>
            <a:r>
              <a:rPr lang="en-US" sz="2200" dirty="0" smtClean="0">
                <a:latin typeface="Times New Roman" pitchFamily="18" charset="0"/>
                <a:cs typeface="Times New Roman" pitchFamily="18" charset="0"/>
              </a:rPr>
              <a:t>In the taskbar of your local system, search for </a:t>
            </a:r>
            <a:r>
              <a:rPr lang="en-US" sz="2200" dirty="0" err="1" smtClean="0">
                <a:latin typeface="Times New Roman" pitchFamily="18" charset="0"/>
                <a:cs typeface="Times New Roman" pitchFamily="18" charset="0"/>
              </a:rPr>
              <a:t>PuTTygen</a:t>
            </a:r>
            <a:r>
              <a:rPr lang="en-US" sz="2200" dirty="0" smtClean="0">
                <a:latin typeface="Times New Roman" pitchFamily="18" charset="0"/>
                <a:cs typeface="Times New Roman" pitchFamily="18" charset="0"/>
              </a:rPr>
              <a:t>, and select it. When the </a:t>
            </a:r>
            <a:r>
              <a:rPr lang="en-US" sz="2200" dirty="0" err="1" smtClean="0">
                <a:latin typeface="Times New Roman" pitchFamily="18" charset="0"/>
                <a:cs typeface="Times New Roman" pitchFamily="18" charset="0"/>
              </a:rPr>
              <a:t>PuTTygen</a:t>
            </a:r>
            <a:r>
              <a:rPr lang="en-US" sz="2200" dirty="0" smtClean="0">
                <a:latin typeface="Times New Roman" pitchFamily="18" charset="0"/>
                <a:cs typeface="Times New Roman" pitchFamily="18" charset="0"/>
              </a:rPr>
              <a:t> dialogue box appears, choose the Load option.</a:t>
            </a:r>
          </a:p>
          <a:p>
            <a:pPr marL="457200" indent="-457200">
              <a:buFont typeface="Arial" charset="0"/>
              <a:buAutoNum type="arabicPeriod" startAt="16"/>
              <a:defRPr/>
            </a:pPr>
            <a:r>
              <a:rPr lang="en-US" sz="2200" dirty="0" smtClean="0">
                <a:latin typeface="Times New Roman" pitchFamily="18" charset="0"/>
                <a:cs typeface="Times New Roman" pitchFamily="18" charset="0"/>
              </a:rPr>
              <a:t>Now, look for the key pair file, which would be in the .</a:t>
            </a:r>
            <a:r>
              <a:rPr lang="en-US" sz="2200" dirty="0" err="1" smtClean="0">
                <a:latin typeface="Times New Roman" pitchFamily="18" charset="0"/>
                <a:cs typeface="Times New Roman" pitchFamily="18" charset="0"/>
              </a:rPr>
              <a:t>pem</a:t>
            </a:r>
            <a:r>
              <a:rPr lang="en-US" sz="2200" dirty="0" smtClean="0">
                <a:latin typeface="Times New Roman" pitchFamily="18" charset="0"/>
                <a:cs typeface="Times New Roman" pitchFamily="18" charset="0"/>
              </a:rPr>
              <a:t> format and open it.</a:t>
            </a:r>
          </a:p>
          <a:p>
            <a:pPr>
              <a:buFont typeface="Arial" charset="0"/>
              <a:buNone/>
              <a:defRPr/>
            </a:pPr>
            <a:endParaRPr lang="en-US" sz="22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C:\Users\mohit\Pictures\Screenshots\Screenshot (39).png"/>
          <p:cNvPicPr>
            <a:picLocks noChangeAspect="1" noChangeArrowheads="1"/>
          </p:cNvPicPr>
          <p:nvPr/>
        </p:nvPicPr>
        <p:blipFill>
          <a:blip r:embed="rId2"/>
          <a:srcRect/>
          <a:stretch>
            <a:fillRect/>
          </a:stretch>
        </p:blipFill>
        <p:spPr bwMode="auto">
          <a:xfrm>
            <a:off x="-409576" y="52390"/>
            <a:ext cx="13011151" cy="675322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mohit\Desktop\fig11.PNG"/>
          <p:cNvPicPr>
            <a:picLocks noGrp="1" noChangeAspect="1" noChangeArrowheads="1"/>
          </p:cNvPicPr>
          <p:nvPr>
            <p:ph sz="quarter" idx="1"/>
          </p:nvPr>
        </p:nvPicPr>
        <p:blipFill>
          <a:blip r:embed="rId2"/>
          <a:srcRect/>
          <a:stretch>
            <a:fillRect/>
          </a:stretch>
        </p:blipFill>
        <p:spPr>
          <a:xfrm>
            <a:off x="1428753" y="990603"/>
            <a:ext cx="8248649" cy="5002213"/>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42941"/>
            <a:ext cx="10972800" cy="5483225"/>
          </a:xfrm>
        </p:spPr>
        <p:txBody>
          <a:bodyPr/>
          <a:lstStyle/>
          <a:p>
            <a:pPr>
              <a:buFont typeface="Arial" charset="0"/>
              <a:buNone/>
              <a:defRPr/>
            </a:pPr>
            <a:r>
              <a:rPr lang="en-US" sz="2200" dirty="0" smtClean="0">
                <a:latin typeface="Times New Roman" pitchFamily="18" charset="0"/>
                <a:cs typeface="Times New Roman" pitchFamily="18" charset="0"/>
              </a:rPr>
              <a:t>20. Click to save at private key</a:t>
            </a:r>
          </a:p>
          <a:p>
            <a:pPr>
              <a:buFont typeface="Arial" charset="0"/>
              <a:buNone/>
              <a:defRPr/>
            </a:pPr>
            <a:r>
              <a:rPr lang="en-US" sz="2200" dirty="0" smtClean="0">
                <a:latin typeface="Times New Roman" pitchFamily="18" charset="0"/>
                <a:cs typeface="Times New Roman" pitchFamily="18" charset="0"/>
              </a:rPr>
              <a:t>21. Open </a:t>
            </a:r>
            <a:r>
              <a:rPr lang="en-US" sz="2200" dirty="0" err="1" smtClean="0">
                <a:latin typeface="Times New Roman" pitchFamily="18" charset="0"/>
                <a:cs typeface="Times New Roman" pitchFamily="18" charset="0"/>
              </a:rPr>
              <a:t>PuTTy</a:t>
            </a:r>
            <a:r>
              <a:rPr lang="en-US" sz="2200" dirty="0" smtClean="0">
                <a:latin typeface="Times New Roman" pitchFamily="18" charset="0"/>
                <a:cs typeface="Times New Roman" pitchFamily="18" charset="0"/>
              </a:rPr>
              <a:t> and paste the copied Instance DNS.</a:t>
            </a:r>
          </a:p>
          <a:p>
            <a:pPr marL="457200" indent="-457200">
              <a:buFont typeface="Arial" charset="0"/>
              <a:buAutoNum type="arabicPeriod" startAt="22"/>
              <a:defRPr/>
            </a:pPr>
            <a:r>
              <a:rPr lang="en-US" sz="2200" dirty="0" smtClean="0">
                <a:latin typeface="Times New Roman" pitchFamily="18" charset="0"/>
                <a:cs typeface="Times New Roman" pitchFamily="18" charset="0"/>
              </a:rPr>
              <a:t>Example </a:t>
            </a:r>
            <a:r>
              <a:rPr lang="en-US" sz="2400" dirty="0" smtClean="0"/>
              <a:t>ec2-35-154-170-151.ap-south-1.compute.amazonaws.com</a:t>
            </a:r>
          </a:p>
          <a:p>
            <a:pPr marL="457200" indent="-457200">
              <a:buFont typeface="Arial" charset="0"/>
              <a:buAutoNum type="arabicPeriod" startAt="22"/>
              <a:defRPr/>
            </a:pPr>
            <a:endParaRPr lang="en-US" sz="2400" dirty="0" smtClean="0"/>
          </a:p>
          <a:p>
            <a:pPr marL="457200" indent="-457200">
              <a:buFont typeface="Arial" charset="0"/>
              <a:buNone/>
              <a:defRPr/>
            </a:pPr>
            <a:endParaRPr lang="en-US" sz="2200" dirty="0" smtClean="0">
              <a:latin typeface="Times New Roman" pitchFamily="18" charset="0"/>
              <a:cs typeface="Times New Roman" pitchFamily="18" charset="0"/>
            </a:endParaRPr>
          </a:p>
          <a:p>
            <a:pPr>
              <a:buFont typeface="Arial" charset="0"/>
              <a:buNone/>
              <a:defRPr/>
            </a:pPr>
            <a:endParaRPr lang="en-US" sz="2200" dirty="0">
              <a:latin typeface="Times New Roman" pitchFamily="18" charset="0"/>
              <a:cs typeface="Times New Roman" pitchFamily="18" charset="0"/>
            </a:endParaRPr>
          </a:p>
        </p:txBody>
      </p:sp>
      <p:pic>
        <p:nvPicPr>
          <p:cNvPr id="33795" name="Picture 4" descr="figu11.PNG"/>
          <p:cNvPicPr>
            <a:picLocks noChangeAspect="1"/>
          </p:cNvPicPr>
          <p:nvPr/>
        </p:nvPicPr>
        <p:blipFill>
          <a:blip r:embed="rId2"/>
          <a:srcRect/>
          <a:stretch>
            <a:fillRect/>
          </a:stretch>
        </p:blipFill>
        <p:spPr bwMode="auto">
          <a:xfrm>
            <a:off x="2762252" y="2286003"/>
            <a:ext cx="6762749" cy="38766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a:xfrm>
            <a:off x="609600" y="928689"/>
            <a:ext cx="10972800" cy="5197475"/>
          </a:xfrm>
        </p:spPr>
        <p:txBody>
          <a:bodyPr/>
          <a:lstStyle/>
          <a:p>
            <a:pPr>
              <a:buFont typeface="Arial" charset="0"/>
              <a:buNone/>
            </a:pPr>
            <a:r>
              <a:rPr lang="en-US" sz="2200" smtClean="0">
                <a:latin typeface="Times New Roman" pitchFamily="18" charset="0"/>
                <a:cs typeface="Times New Roman" pitchFamily="18" charset="0"/>
              </a:rPr>
              <a:t>23. Select SSH&gt;Auth&gt;Browser and upload your key-pair (PPK file).</a:t>
            </a:r>
          </a:p>
          <a:p>
            <a:pPr>
              <a:buFont typeface="Arial" charset="0"/>
              <a:buNone/>
            </a:pPr>
            <a:r>
              <a:rPr lang="en-US" sz="2200" smtClean="0">
                <a:latin typeface="Times New Roman" pitchFamily="18" charset="0"/>
                <a:cs typeface="Times New Roman" pitchFamily="18" charset="0"/>
              </a:rPr>
              <a:t>24. To log in and work with your Instance, type the User Name of the Instance.</a:t>
            </a:r>
          </a:p>
          <a:p>
            <a:pPr>
              <a:buFont typeface="Arial" charset="0"/>
              <a:buNone/>
            </a:pPr>
            <a:endParaRPr lang="en-US" sz="2200" smtClean="0">
              <a:latin typeface="Times New Roman" pitchFamily="18" charset="0"/>
              <a:cs typeface="Times New Roman" pitchFamily="18" charset="0"/>
            </a:endParaRPr>
          </a:p>
          <a:p>
            <a:pPr>
              <a:buFont typeface="Arial" charset="0"/>
              <a:buNone/>
            </a:pPr>
            <a:endParaRPr lang="en-US" sz="2200" smtClean="0">
              <a:latin typeface="Times New Roman" pitchFamily="18" charset="0"/>
              <a:cs typeface="Times New Roman" pitchFamily="18" charset="0"/>
            </a:endParaRPr>
          </a:p>
          <a:p>
            <a:pPr>
              <a:buFont typeface="Arial" charset="0"/>
              <a:buNone/>
            </a:pPr>
            <a:endParaRPr lang="en-US" sz="2200" smtClean="0">
              <a:latin typeface="Times New Roman" pitchFamily="18" charset="0"/>
              <a:cs typeface="Times New Roman" pitchFamily="18" charset="0"/>
            </a:endParaRPr>
          </a:p>
          <a:p>
            <a:pPr>
              <a:buFont typeface="Arial" charset="0"/>
              <a:buNone/>
            </a:pPr>
            <a:endParaRPr lang="en-US" sz="2200" smtClean="0">
              <a:latin typeface="Times New Roman" pitchFamily="18" charset="0"/>
              <a:cs typeface="Times New Roman" pitchFamily="18" charset="0"/>
            </a:endParaRPr>
          </a:p>
        </p:txBody>
      </p:sp>
      <p:pic>
        <p:nvPicPr>
          <p:cNvPr id="34819" name="Picture 4" descr="fig22.PNG"/>
          <p:cNvPicPr>
            <a:picLocks noChangeAspect="1"/>
          </p:cNvPicPr>
          <p:nvPr/>
        </p:nvPicPr>
        <p:blipFill>
          <a:blip r:embed="rId2"/>
          <a:srcRect/>
          <a:stretch>
            <a:fillRect/>
          </a:stretch>
        </p:blipFill>
        <p:spPr bwMode="auto">
          <a:xfrm>
            <a:off x="2381251" y="2386016"/>
            <a:ext cx="6604000" cy="247173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2567" y="1173201"/>
            <a:ext cx="11684000" cy="4623934"/>
          </a:xfrm>
        </p:spPr>
        <p:txBody>
          <a:bodyPr>
            <a:normAutofit/>
          </a:bodyPr>
          <a:lstStyle/>
          <a:p>
            <a:pPr algn="ctr">
              <a:buNone/>
            </a:pPr>
            <a:endParaRPr lang="en-US" sz="4400" b="1" dirty="0" smtClean="0">
              <a:latin typeface="Times New Roman" pitchFamily="18" charset="0"/>
              <a:cs typeface="Times New Roman" pitchFamily="18" charset="0"/>
            </a:endParaRPr>
          </a:p>
          <a:p>
            <a:pPr algn="ctr">
              <a:buNone/>
            </a:pPr>
            <a:endParaRPr lang="en-US" sz="4400" b="1" dirty="0" smtClean="0">
              <a:latin typeface="Times New Roman" pitchFamily="18" charset="0"/>
              <a:cs typeface="Times New Roman" pitchFamily="18" charset="0"/>
            </a:endParaRPr>
          </a:p>
          <a:p>
            <a:pPr algn="ctr">
              <a:buNone/>
            </a:pPr>
            <a:r>
              <a:rPr lang="en-US" sz="4400" b="1" dirty="0" smtClean="0">
                <a:solidFill>
                  <a:schemeClr val="tx1"/>
                </a:solidFill>
                <a:latin typeface="Times New Roman" pitchFamily="18" charset="0"/>
                <a:cs typeface="Times New Roman" pitchFamily="18" charset="0"/>
              </a:rPr>
              <a:t>Host your website inside your EC2 Instance</a:t>
            </a:r>
            <a:endParaRPr lang="en-US" sz="4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365127"/>
            <a:ext cx="11684000" cy="647749"/>
          </a:xfrm>
        </p:spPr>
        <p:txBody>
          <a:bodyPr>
            <a:normAutofit/>
          </a:bodyPr>
          <a:lstStyle/>
          <a:p>
            <a:r>
              <a:rPr lang="en-US" dirty="0" smtClean="0">
                <a:solidFill>
                  <a:srgbClr val="C00000"/>
                </a:solidFill>
                <a:latin typeface="Times New Roman" pitchFamily="18" charset="0"/>
                <a:cs typeface="Times New Roman" pitchFamily="18" charset="0"/>
              </a:rPr>
              <a:t>Steps:</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32229" y="1195756"/>
            <a:ext cx="11684000" cy="4981209"/>
          </a:xfrm>
        </p:spPr>
        <p:txBody>
          <a:bodyPr/>
          <a:lstStyle/>
          <a:p>
            <a:r>
              <a:rPr lang="en-US" b="1" dirty="0" smtClean="0">
                <a:solidFill>
                  <a:srgbClr val="002060"/>
                </a:solidFill>
                <a:latin typeface="Times New Roman" pitchFamily="18" charset="0"/>
                <a:cs typeface="Times New Roman" pitchFamily="18" charset="0"/>
              </a:rPr>
              <a:t>Connect to EC2 Instance from any SSH terminal</a:t>
            </a:r>
          </a:p>
          <a:p>
            <a:r>
              <a:rPr lang="en-US" b="1" dirty="0" smtClean="0">
                <a:solidFill>
                  <a:srgbClr val="002060"/>
                </a:solidFill>
                <a:latin typeface="Times New Roman" pitchFamily="18" charset="0"/>
                <a:cs typeface="Times New Roman" pitchFamily="18" charset="0"/>
              </a:rPr>
              <a:t>Install Apache server</a:t>
            </a:r>
          </a:p>
          <a:p>
            <a:r>
              <a:rPr lang="en-US" b="1" dirty="0" smtClean="0">
                <a:solidFill>
                  <a:srgbClr val="002060"/>
                </a:solidFill>
                <a:latin typeface="Times New Roman" pitchFamily="18" charset="0"/>
                <a:cs typeface="Times New Roman" pitchFamily="18" charset="0"/>
              </a:rPr>
              <a:t>Create a website</a:t>
            </a:r>
          </a:p>
          <a:p>
            <a:r>
              <a:rPr lang="en-US" b="1" dirty="0" smtClean="0">
                <a:solidFill>
                  <a:srgbClr val="002060"/>
                </a:solidFill>
                <a:latin typeface="Times New Roman" pitchFamily="18" charset="0"/>
                <a:cs typeface="Times New Roman" pitchFamily="18" charset="0"/>
              </a:rPr>
              <a:t>Create a host file</a:t>
            </a:r>
          </a:p>
          <a:p>
            <a:r>
              <a:rPr lang="en-US" b="1" dirty="0" smtClean="0">
                <a:solidFill>
                  <a:srgbClr val="002060"/>
                </a:solidFill>
                <a:latin typeface="Times New Roman" pitchFamily="18" charset="0"/>
                <a:cs typeface="Times New Roman" pitchFamily="18" charset="0"/>
              </a:rPr>
              <a:t>Enable a host file</a:t>
            </a:r>
          </a:p>
          <a:p>
            <a:r>
              <a:rPr lang="en-US" b="1" dirty="0" smtClean="0">
                <a:solidFill>
                  <a:srgbClr val="002060"/>
                </a:solidFill>
                <a:latin typeface="Times New Roman" pitchFamily="18" charset="0"/>
                <a:cs typeface="Times New Roman" pitchFamily="18" charset="0"/>
              </a:rPr>
              <a:t>Test your website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Virtualization</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a:buFont typeface="Wingdings" panose="05000000000000000000" pitchFamily="2" charset="2"/>
              <a:buChar char="Ø"/>
            </a:pPr>
            <a:r>
              <a:rPr lang="en-US" sz="2400" dirty="0">
                <a:latin typeface="+mn-lt"/>
              </a:rPr>
              <a:t>Server/Compute virtualization in cloud computing refers to making a virtual edition of a device </a:t>
            </a:r>
            <a:r>
              <a:rPr lang="en-US" sz="2400" dirty="0" smtClean="0">
                <a:latin typeface="+mn-lt"/>
              </a:rPr>
              <a:t>or resource</a:t>
            </a:r>
            <a:r>
              <a:rPr lang="en-US" sz="2400" dirty="0">
                <a:latin typeface="+mn-lt"/>
              </a:rPr>
              <a:t>, such as a server, storage device, network, or an operating system where the structure splits </a:t>
            </a:r>
            <a:r>
              <a:rPr lang="en-US" sz="2400" dirty="0" smtClean="0">
                <a:latin typeface="+mn-lt"/>
              </a:rPr>
              <a:t>the resources </a:t>
            </a:r>
            <a:r>
              <a:rPr lang="en-US" sz="2400" dirty="0">
                <a:latin typeface="+mn-lt"/>
              </a:rPr>
              <a:t>as one or more environments for execution</a:t>
            </a:r>
            <a:r>
              <a:rPr lang="en-US" sz="2400" dirty="0" smtClean="0">
                <a:latin typeface="+mn-lt"/>
              </a:rPr>
              <a:t>.</a:t>
            </a:r>
          </a:p>
          <a:p>
            <a:pPr>
              <a:buFont typeface="Wingdings" panose="05000000000000000000" pitchFamily="2" charset="2"/>
              <a:buChar char="Ø"/>
            </a:pPr>
            <a:r>
              <a:rPr lang="en-US" sz="2400" dirty="0">
                <a:latin typeface="+mn-lt"/>
              </a:rPr>
              <a:t>The following are the advantages of server/compute virtualization:</a:t>
            </a:r>
          </a:p>
          <a:p>
            <a:pPr marL="0" indent="0">
              <a:buNone/>
            </a:pPr>
            <a:r>
              <a:rPr lang="en-US" sz="2400" dirty="0">
                <a:latin typeface="+mn-lt"/>
              </a:rPr>
              <a:t>1. Consistency</a:t>
            </a:r>
          </a:p>
          <a:p>
            <a:pPr marL="0" indent="0">
              <a:buNone/>
            </a:pPr>
            <a:r>
              <a:rPr lang="en-US" sz="2400" dirty="0">
                <a:latin typeface="+mn-lt"/>
              </a:rPr>
              <a:t>2. Energy efficiency</a:t>
            </a:r>
          </a:p>
          <a:p>
            <a:pPr marL="0" indent="0">
              <a:buNone/>
            </a:pPr>
            <a:r>
              <a:rPr lang="en-US" sz="2400" dirty="0">
                <a:latin typeface="+mn-lt"/>
              </a:rPr>
              <a:t>3. Enhanced disaster recovery</a:t>
            </a:r>
          </a:p>
          <a:p>
            <a:pPr marL="0" indent="0">
              <a:buNone/>
            </a:pPr>
            <a:r>
              <a:rPr lang="en-US" sz="2400" dirty="0">
                <a:latin typeface="+mn-lt"/>
              </a:rPr>
              <a:t>4. Cost </a:t>
            </a:r>
            <a:r>
              <a:rPr lang="en-US" sz="2400" dirty="0" smtClean="0">
                <a:latin typeface="+mn-lt"/>
              </a:rPr>
              <a:t>savings</a:t>
            </a:r>
          </a:p>
          <a:p>
            <a:pPr>
              <a:buFont typeface="Wingdings" panose="05000000000000000000" pitchFamily="2" charset="2"/>
              <a:buChar char="Ø"/>
            </a:pPr>
            <a:r>
              <a:rPr lang="en-US" sz="2400" dirty="0">
                <a:latin typeface="+mn-lt"/>
              </a:rPr>
              <a:t>A virtual machine is a reasonable computing system like a physical machine which governs an application and operating system (OS). Some of the virtual components used in a virtual machine are as follows:</a:t>
            </a:r>
          </a:p>
        </p:txBody>
      </p:sp>
    </p:spTree>
    <p:extLst>
      <p:ext uri="{BB962C8B-B14F-4D97-AF65-F5344CB8AC3E}">
        <p14:creationId xmlns:p14="http://schemas.microsoft.com/office/powerpoint/2010/main" xmlns="" val="951682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Virtualization</a:t>
            </a:r>
            <a:endParaRPr lang="en-US" dirty="0">
              <a:solidFill>
                <a:schemeClr val="tx1"/>
              </a:solidFill>
              <a:latin typeface="+mn-lt"/>
            </a:endParaRPr>
          </a:p>
        </p:txBody>
      </p:sp>
      <p:sp>
        <p:nvSpPr>
          <p:cNvPr id="3" name="Content Placeholder 2"/>
          <p:cNvSpPr>
            <a:spLocks noGrp="1"/>
          </p:cNvSpPr>
          <p:nvPr>
            <p:ph sz="quarter" idx="1"/>
          </p:nvPr>
        </p:nvSpPr>
        <p:spPr/>
        <p:txBody>
          <a:bodyPr>
            <a:noAutofit/>
          </a:bodyPr>
          <a:lstStyle/>
          <a:p>
            <a:pPr marL="0" indent="0">
              <a:buNone/>
            </a:pPr>
            <a:r>
              <a:rPr lang="en-US" b="1" dirty="0">
                <a:solidFill>
                  <a:srgbClr val="FFFF00"/>
                </a:solidFill>
                <a:latin typeface="+mn-lt"/>
              </a:rPr>
              <a:t>A virtual machine (VM) can be configured with the following virtual components:</a:t>
            </a:r>
          </a:p>
          <a:p>
            <a:r>
              <a:rPr lang="en-US" dirty="0" smtClean="0">
                <a:latin typeface="+mn-lt"/>
              </a:rPr>
              <a:t>Virtual </a:t>
            </a:r>
            <a:r>
              <a:rPr lang="en-US" dirty="0">
                <a:latin typeface="+mn-lt"/>
              </a:rPr>
              <a:t>central processing unit (vCPU</a:t>
            </a:r>
            <a:r>
              <a:rPr lang="en-US" dirty="0" smtClean="0">
                <a:latin typeface="+mn-lt"/>
              </a:rPr>
              <a:t>)</a:t>
            </a:r>
          </a:p>
          <a:p>
            <a:r>
              <a:rPr lang="en-US" dirty="0">
                <a:latin typeface="+mn-lt"/>
              </a:rPr>
              <a:t>Virtual random access memory (</a:t>
            </a:r>
            <a:r>
              <a:rPr lang="en-US" dirty="0" err="1">
                <a:latin typeface="+mn-lt"/>
              </a:rPr>
              <a:t>vRAM</a:t>
            </a:r>
            <a:r>
              <a:rPr lang="en-US" dirty="0" smtClean="0">
                <a:latin typeface="+mn-lt"/>
              </a:rPr>
              <a:t>)</a:t>
            </a:r>
          </a:p>
          <a:p>
            <a:r>
              <a:rPr lang="en-US" dirty="0">
                <a:latin typeface="+mn-lt"/>
              </a:rPr>
              <a:t>Virtual </a:t>
            </a:r>
            <a:r>
              <a:rPr lang="en-US" dirty="0" smtClean="0">
                <a:latin typeface="+mn-lt"/>
              </a:rPr>
              <a:t>disk</a:t>
            </a:r>
          </a:p>
          <a:p>
            <a:r>
              <a:rPr lang="en-US" dirty="0">
                <a:latin typeface="+mn-lt"/>
              </a:rPr>
              <a:t>Virtual network adaptor (</a:t>
            </a:r>
            <a:r>
              <a:rPr lang="en-US" dirty="0" err="1">
                <a:latin typeface="+mn-lt"/>
              </a:rPr>
              <a:t>vNIC</a:t>
            </a:r>
            <a:r>
              <a:rPr lang="en-US" dirty="0" smtClean="0">
                <a:latin typeface="+mn-lt"/>
              </a:rPr>
              <a:t>)</a:t>
            </a:r>
          </a:p>
          <a:p>
            <a:r>
              <a:rPr lang="en-US" dirty="0">
                <a:latin typeface="+mn-lt"/>
              </a:rPr>
              <a:t>Virtual DVD/CD-ROM and floppy </a:t>
            </a:r>
            <a:r>
              <a:rPr lang="en-US" dirty="0" smtClean="0">
                <a:latin typeface="+mn-lt"/>
              </a:rPr>
              <a:t>drives</a:t>
            </a:r>
          </a:p>
          <a:p>
            <a:r>
              <a:rPr lang="en-US" dirty="0">
                <a:latin typeface="+mn-lt"/>
              </a:rPr>
              <a:t>Virtual SCSI (Small Computer System Interface) </a:t>
            </a:r>
            <a:r>
              <a:rPr lang="en-US" dirty="0" smtClean="0">
                <a:latin typeface="+mn-lt"/>
              </a:rPr>
              <a:t>controller</a:t>
            </a:r>
          </a:p>
          <a:p>
            <a:r>
              <a:rPr lang="en-US" dirty="0">
                <a:latin typeface="+mn-lt"/>
              </a:rPr>
              <a:t>Virtual USB </a:t>
            </a:r>
            <a:r>
              <a:rPr lang="en-US" dirty="0" smtClean="0">
                <a:latin typeface="+mn-lt"/>
              </a:rPr>
              <a:t>controllers</a:t>
            </a:r>
          </a:p>
          <a:p>
            <a:r>
              <a:rPr lang="en-US" dirty="0">
                <a:latin typeface="+mn-lt"/>
              </a:rPr>
              <a:t>Virtual machine console</a:t>
            </a:r>
          </a:p>
        </p:txBody>
      </p:sp>
    </p:spTree>
    <p:extLst>
      <p:ext uri="{BB962C8B-B14F-4D97-AF65-F5344CB8AC3E}">
        <p14:creationId xmlns:p14="http://schemas.microsoft.com/office/powerpoint/2010/main" xmlns="" val="2689246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Server/Compute Virtualization</a:t>
            </a:r>
            <a:endParaRPr lang="en-US" b="1" dirty="0">
              <a:solidFill>
                <a:schemeClr val="tx1"/>
              </a:solidFill>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761" y="1674423"/>
            <a:ext cx="9870769" cy="44769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9930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solidFill>
                  <a:schemeClr val="tx1"/>
                </a:solidFill>
                <a:latin typeface="+mn-lt"/>
              </a:rPr>
              <a:t>Server/Compute Components</a:t>
            </a:r>
            <a:endParaRPr lang="en-US" b="1" dirty="0">
              <a:solidFill>
                <a:schemeClr val="tx1"/>
              </a:solidFill>
              <a:latin typeface="+mn-lt"/>
            </a:endParaRPr>
          </a:p>
        </p:txBody>
      </p:sp>
      <p:sp>
        <p:nvSpPr>
          <p:cNvPr id="3" name="Content Placeholder 2"/>
          <p:cNvSpPr>
            <a:spLocks noGrp="1"/>
          </p:cNvSpPr>
          <p:nvPr>
            <p:ph sz="quarter" idx="1"/>
          </p:nvPr>
        </p:nvSpPr>
        <p:spPr/>
        <p:txBody>
          <a:bodyPr>
            <a:noAutofit/>
          </a:bodyPr>
          <a:lstStyle/>
          <a:p>
            <a:pPr marL="0" indent="0">
              <a:buNone/>
            </a:pPr>
            <a:r>
              <a:rPr lang="en-US" b="1" dirty="0">
                <a:solidFill>
                  <a:srgbClr val="FFFF00"/>
                </a:solidFill>
                <a:latin typeface="+mn-lt"/>
              </a:rPr>
              <a:t>The logical components of a server/compute system comprise the following:</a:t>
            </a:r>
          </a:p>
          <a:p>
            <a:r>
              <a:rPr lang="en-US" dirty="0">
                <a:latin typeface="+mn-lt"/>
              </a:rPr>
              <a:t>File system</a:t>
            </a:r>
          </a:p>
          <a:p>
            <a:r>
              <a:rPr lang="en-US" dirty="0">
                <a:latin typeface="+mn-lt"/>
              </a:rPr>
              <a:t>Operating system</a:t>
            </a:r>
          </a:p>
          <a:p>
            <a:r>
              <a:rPr lang="en-US" dirty="0">
                <a:latin typeface="+mn-lt"/>
              </a:rPr>
              <a:t>Volume manager</a:t>
            </a:r>
          </a:p>
          <a:p>
            <a:r>
              <a:rPr lang="en-US" dirty="0">
                <a:latin typeface="+mn-lt"/>
              </a:rPr>
              <a:t>Device drivers</a:t>
            </a:r>
          </a:p>
          <a:p>
            <a:endParaRPr lang="en-US" sz="2400" dirty="0">
              <a:latin typeface="+mn-lt"/>
            </a:endParaRPr>
          </a:p>
        </p:txBody>
      </p:sp>
    </p:spTree>
    <p:extLst>
      <p:ext uri="{BB962C8B-B14F-4D97-AF65-F5344CB8AC3E}">
        <p14:creationId xmlns:p14="http://schemas.microsoft.com/office/powerpoint/2010/main" xmlns="" val="28829029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2949</TotalTime>
  <Words>3337</Words>
  <Application>Microsoft Office PowerPoint</Application>
  <PresentationFormat>Custom</PresentationFormat>
  <Paragraphs>325</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Civic</vt:lpstr>
      <vt:lpstr>   Virtualization For Cloud  Need for Virtualization, Pros and cons of Virtualization, Types of Virtualization, System Vm, Process VM,  Virtual Machine monitor,  Virtual machine properties, Interpretation and binary translation, HLL VM  Hypervisors, Xen, KVM, VMWare, Virtual Box, Hyper-V.  </vt:lpstr>
      <vt:lpstr>Learning Outcomes</vt:lpstr>
      <vt:lpstr>Introduction</vt:lpstr>
      <vt:lpstr>Virtualization Reference Model</vt:lpstr>
      <vt:lpstr>Advantages of Virtualization</vt:lpstr>
      <vt:lpstr>Server/Compute Virtualization</vt:lpstr>
      <vt:lpstr>Server/Compute Virtualization</vt:lpstr>
      <vt:lpstr>Server/Compute Virtualization</vt:lpstr>
      <vt:lpstr>Server/Compute Components</vt:lpstr>
      <vt:lpstr>Need of Server/Compute Virtualization</vt:lpstr>
      <vt:lpstr>Need of Server/Compute Virtualization</vt:lpstr>
      <vt:lpstr>Virtual Clusters</vt:lpstr>
      <vt:lpstr>Advantages of Server/Compute Virtualization</vt:lpstr>
      <vt:lpstr>Slide 14</vt:lpstr>
      <vt:lpstr>Slide 15</vt:lpstr>
      <vt:lpstr>Techniques of Server/Compute Virtualization</vt:lpstr>
      <vt:lpstr>Virtual Machine and Hardware Components</vt:lpstr>
      <vt:lpstr>Virtual Machine and Hardware Components</vt:lpstr>
      <vt:lpstr>Hypervisor Taxonomy</vt:lpstr>
      <vt:lpstr>Hypervisor Taxonomy</vt:lpstr>
      <vt:lpstr>Resource Management and Tools</vt:lpstr>
      <vt:lpstr>Slide 22</vt:lpstr>
      <vt:lpstr>Slide 23</vt:lpstr>
      <vt:lpstr>Resource Management and Tools</vt:lpstr>
      <vt:lpstr>Physical Machine to Virtual Machine (P2v) Conversion</vt:lpstr>
      <vt:lpstr>Physical Machine to Virtual Machine (P2v) Conversion</vt:lpstr>
      <vt:lpstr>Types of Virtualization</vt:lpstr>
      <vt:lpstr>Slide 28</vt:lpstr>
      <vt:lpstr>Learning Outcomes</vt:lpstr>
      <vt:lpstr>Exploring Network Virtualization</vt:lpstr>
      <vt:lpstr>Slide 31</vt:lpstr>
      <vt:lpstr>Exploring Network Virtualization</vt:lpstr>
      <vt:lpstr>Benefits of Network Virtualization</vt:lpstr>
      <vt:lpstr>Features of Network Components</vt:lpstr>
      <vt:lpstr>Features of Network Components</vt:lpstr>
      <vt:lpstr>Slide 36</vt:lpstr>
      <vt:lpstr>Features of Network Components</vt:lpstr>
      <vt:lpstr>Traffic Management and its Techniques</vt:lpstr>
      <vt:lpstr>Traffic Management and its Techniques</vt:lpstr>
      <vt:lpstr>Load Balancing in Cloud Computing</vt:lpstr>
      <vt:lpstr>Load Balancing in Cloud Computing</vt:lpstr>
      <vt:lpstr>Virtual Machine Migration Services</vt:lpstr>
      <vt:lpstr>Slide 43</vt:lpstr>
      <vt:lpstr> Advantages of Virtual Machine Migration </vt:lpstr>
      <vt:lpstr>Slide 45</vt:lpstr>
      <vt:lpstr>Key points you need to know on Virtual Machine Migration </vt:lpstr>
      <vt:lpstr>Slide 47</vt:lpstr>
      <vt:lpstr>Virtual Machine Migration Services</vt:lpstr>
      <vt:lpstr>Virtual Machine Migration Services</vt:lpstr>
      <vt:lpstr>Slide 50</vt:lpstr>
      <vt:lpstr>Steps to Launch an EC2 Instance in AWS </vt:lpstr>
      <vt:lpstr>Continue..</vt:lpstr>
      <vt:lpstr>Slide 53</vt:lpstr>
      <vt:lpstr>Slide 54</vt:lpstr>
      <vt:lpstr>Slide 55</vt:lpstr>
      <vt:lpstr>Slide 56</vt:lpstr>
      <vt:lpstr>Slide 57</vt:lpstr>
      <vt:lpstr>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mohit</cp:lastModifiedBy>
  <cp:revision>219</cp:revision>
  <dcterms:created xsi:type="dcterms:W3CDTF">2018-06-14T06:27:15Z</dcterms:created>
  <dcterms:modified xsi:type="dcterms:W3CDTF">2020-11-05T02:56:07Z</dcterms:modified>
</cp:coreProperties>
</file>