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5" r:id="rId6"/>
    <p:sldId id="261" r:id="rId7"/>
    <p:sldId id="266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D2B956-ECB3-4BAE-8783-716C7AB56D1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DD9D0F-96A8-4D5F-A150-55F745886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/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87738" y="1600200"/>
            <a:ext cx="5346700" cy="1203325"/>
          </a:xfrm>
        </p:spPr>
        <p:txBody>
          <a:bodyPr>
            <a:normAutofit fontScale="90000"/>
          </a:bodyPr>
          <a:lstStyle/>
          <a:p>
            <a:pPr marL="0" indent="0" algn="l">
              <a:defRPr/>
            </a:pPr>
            <a:r>
              <a:rPr lang="en-US" altLang="ko-KR" dirty="0" smtClean="0">
                <a:solidFill>
                  <a:srgbClr val="558ED5"/>
                </a:solidFill>
                <a:ea typeface="SimSun" pitchFamily="2" charset="-122"/>
              </a:rPr>
              <a:t>Compiler Design</a:t>
            </a:r>
            <a:r>
              <a:rPr lang="en-US" altLang="ko-KR" dirty="0">
                <a:solidFill>
                  <a:srgbClr val="558ED5"/>
                </a:solidFill>
                <a:ea typeface="SimSun" pitchFamily="2" charset="-122"/>
              </a:rPr>
              <a:t/>
            </a:r>
            <a:br>
              <a:rPr lang="en-US" altLang="ko-KR" dirty="0">
                <a:solidFill>
                  <a:srgbClr val="558ED5"/>
                </a:solidFill>
                <a:ea typeface="SimSun" pitchFamily="2" charset="-122"/>
              </a:rPr>
            </a:br>
            <a:r>
              <a:rPr lang="en-US" altLang="ko-KR" dirty="0">
                <a:solidFill>
                  <a:srgbClr val="558ED5"/>
                </a:solidFill>
                <a:ea typeface="SimSun" pitchFamily="2" charset="-122"/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  <a:ea typeface="SimSun" pitchFamily="2" charset="-122"/>
              </a:rPr>
              <a:t>CSX-403)</a:t>
            </a:r>
            <a:r>
              <a:rPr lang="en-US" altLang="ko-KR" dirty="0">
                <a:solidFill>
                  <a:srgbClr val="558ED5"/>
                </a:solidFill>
                <a:ea typeface="SimSun" pitchFamily="2" charset="-122"/>
              </a:rPr>
              <a:t/>
            </a:r>
            <a:br>
              <a:rPr lang="en-US" altLang="ko-KR" dirty="0">
                <a:solidFill>
                  <a:srgbClr val="558ED5"/>
                </a:solidFill>
                <a:ea typeface="SimSun" pitchFamily="2" charset="-122"/>
              </a:rPr>
            </a:br>
            <a:r>
              <a:rPr lang="en-US" altLang="ko-KR" dirty="0">
                <a:solidFill>
                  <a:srgbClr val="558ED5"/>
                </a:solidFill>
                <a:ea typeface="SimSun" pitchFamily="2" charset="-122"/>
              </a:rPr>
              <a:t>Dr </a:t>
            </a:r>
            <a:r>
              <a:rPr lang="en-US" altLang="ko-KR" dirty="0" smtClean="0">
                <a:solidFill>
                  <a:srgbClr val="558ED5"/>
                </a:solidFill>
                <a:ea typeface="SimSun" pitchFamily="2" charset="-122"/>
              </a:rPr>
              <a:t> </a:t>
            </a:r>
            <a:r>
              <a:rPr lang="en-US" altLang="ko-KR" dirty="0" err="1" smtClean="0">
                <a:solidFill>
                  <a:srgbClr val="558ED5"/>
                </a:solidFill>
                <a:ea typeface="SimSun" pitchFamily="2" charset="-122"/>
              </a:rPr>
              <a:t>Aruna</a:t>
            </a:r>
            <a:r>
              <a:rPr lang="en-US" altLang="ko-KR" dirty="0" smtClean="0">
                <a:solidFill>
                  <a:srgbClr val="558ED5"/>
                </a:solidFill>
                <a:ea typeface="SimSun" pitchFamily="2" charset="-122"/>
              </a:rPr>
              <a:t> </a:t>
            </a:r>
            <a:r>
              <a:rPr lang="en-US" altLang="ko-KR" dirty="0" err="1" smtClean="0">
                <a:solidFill>
                  <a:srgbClr val="558ED5"/>
                </a:solidFill>
                <a:ea typeface="SimSun" pitchFamily="2" charset="-122"/>
              </a:rPr>
              <a:t>Malik</a:t>
            </a:r>
            <a:endParaRPr lang="en-US" altLang="ko-KR" dirty="0">
              <a:solidFill>
                <a:srgbClr val="558ED5"/>
              </a:solidFill>
              <a:ea typeface="SimSun" pitchFamily="2" charset="-122"/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-3052763" y="-1341438"/>
            <a:ext cx="2528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altLang="en-US">
              <a:sym typeface="Calibri" pitchFamily="34" charset="0"/>
            </a:endParaRPr>
          </a:p>
        </p:txBody>
      </p:sp>
      <p:pic>
        <p:nvPicPr>
          <p:cNvPr id="11269" name="Picture 7" descr="Image result for nitj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5814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>
            <a:extLst/>
          </p:cNvPr>
          <p:cNvSpPr txBox="1">
            <a:spLocks noChangeArrowheads="1"/>
          </p:cNvSpPr>
          <p:nvPr/>
        </p:nvSpPr>
        <p:spPr bwMode="auto">
          <a:xfrm>
            <a:off x="4567238" y="3284538"/>
            <a:ext cx="4267200" cy="2840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norm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>
              <a:defRPr/>
            </a:pPr>
            <a:endParaRPr lang="en-US" altLang="ko-KR" kern="0" dirty="0"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altLang="ko-KR" sz="3000" kern="0" dirty="0">
                <a:ea typeface="SimSun" panose="02010600030101010101" pitchFamily="2" charset="-122"/>
              </a:rPr>
              <a:t>Physical Layer</a:t>
            </a:r>
          </a:p>
          <a:p>
            <a:pPr>
              <a:defRPr/>
            </a:pPr>
            <a:r>
              <a:rPr lang="en-US" altLang="ko-KR" kern="0" dirty="0">
                <a:ea typeface="SimSun" panose="02010600030101010101" pitchFamily="2" charset="-122"/>
              </a:rPr>
              <a:t>Data &amp; Signal, </a:t>
            </a:r>
            <a:r>
              <a:rPr lang="en-IN" altLang="en-US" kern="0" dirty="0">
                <a:ea typeface="SimSun" panose="02010600030101010101" pitchFamily="2" charset="-122"/>
              </a:rPr>
              <a:t>Transmission Impairments, and </a:t>
            </a:r>
            <a:r>
              <a:rPr lang="en-US" altLang="en-US" kern="0" dirty="0">
                <a:ea typeface="SimSun" panose="02010600030101010101" pitchFamily="2" charset="-122"/>
              </a:rPr>
              <a:t>Channel Capacity</a:t>
            </a:r>
            <a:endParaRPr lang="en-US" altLang="ko-KR" kern="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Lexical 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433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76401"/>
            <a:ext cx="4600575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833562"/>
            <a:ext cx="75628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562600"/>
            <a:ext cx="4457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semantic analyzer uses the syntax tree and the information in the symbol table to check the source program for semantic consistency with the language definition. </a:t>
            </a:r>
          </a:p>
          <a:p>
            <a:r>
              <a:rPr lang="en-US" dirty="0" smtClean="0"/>
              <a:t>It also gathers type information and saves it in either the syntax tree or the symbol table, for subsequent use during intermediate-code generation. </a:t>
            </a:r>
          </a:p>
          <a:p>
            <a:r>
              <a:rPr lang="en-US" dirty="0" smtClean="0"/>
              <a:t>An important part of semantic analysis is type checking, where the compiler checks that each operator has matching operands.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essential function of a compiler is to record the identifiers used in the</a:t>
            </a:r>
          </a:p>
          <a:p>
            <a:r>
              <a:rPr lang="en-US" b="1" i="1" dirty="0" smtClean="0"/>
              <a:t>Symbol Table is a data structure containing a record for each identifier, with</a:t>
            </a:r>
            <a:r>
              <a:rPr lang="en-US" b="1" dirty="0" smtClean="0"/>
              <a:t> fields for the attributes of the identifier. The data structure allows us to find the record for each identifier quickly and to store or retrieve data from that record quickly.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and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Each phase can encounter errors. However, after detecting an error, a phase must somehow deal with that error, so that compilation can proceed, allowing further errors in the source program to be detected.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syntax and semantic analysis of the source program, many compilers generate an explicit low-level or machine-like intermediate representation, which we can think of as a program for an abstract machine. </a:t>
            </a:r>
          </a:p>
          <a:p>
            <a:r>
              <a:rPr lang="en-US" dirty="0" smtClean="0"/>
              <a:t>This intermediate representation should have two important properties: it should be easy to produce and it should be easy to translate into the target machine.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machine-independent code-optimization phase attempts to improve the intermediate code so that better target code will result. </a:t>
            </a:r>
          </a:p>
          <a:p>
            <a:r>
              <a:rPr lang="en-US" dirty="0" smtClean="0"/>
              <a:t>Usually better means faster, but other objectives may be desired, such as shorter code, or target code that consumes less power.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code generator takes as input an intermediate representation of the source program and maps it into the target language. </a:t>
            </a:r>
          </a:p>
          <a:p>
            <a:r>
              <a:rPr lang="en-US" dirty="0" smtClean="0"/>
              <a:t>If the target language is machine code, registers or memory locations are selected for each of the variables used by the program. </a:t>
            </a:r>
          </a:p>
          <a:p>
            <a:r>
              <a:rPr lang="en-US" dirty="0" smtClean="0"/>
              <a:t>Then, the intermediate instructions are translated into sequences of machine instructions that perform the same task. </a:t>
            </a:r>
          </a:p>
          <a:p>
            <a:r>
              <a:rPr lang="en-US" dirty="0" smtClean="0"/>
              <a:t>A crucial aspect of code generation is the judicious assignment of registers to hold variables.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 PILER-CONSTRUCTION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Parser generators that automatically produce syntax analyzers from a grammatical description of a programming language.</a:t>
            </a:r>
          </a:p>
          <a:p>
            <a:r>
              <a:rPr lang="en-US" dirty="0" smtClean="0"/>
              <a:t>2. Scanner generators that produce lexical analyzers from a regular-expression description of the tokens of a language.</a:t>
            </a:r>
          </a:p>
          <a:p>
            <a:r>
              <a:rPr lang="en-US" dirty="0" smtClean="0"/>
              <a:t>3. Syntax-directed translation engines that produce collections of routines for walking a parse tree and generating intermediate code.</a:t>
            </a:r>
          </a:p>
          <a:p>
            <a:r>
              <a:rPr lang="en-US" dirty="0" smtClean="0"/>
              <a:t>4. Code-generator generators that produce a code generator from a collection of rules for translating each operation of the intermediate language into the machine language for a target machine.</a:t>
            </a:r>
          </a:p>
          <a:p>
            <a:r>
              <a:rPr lang="en-US" dirty="0" smtClean="0"/>
              <a:t>5. Dataflow analysis engines that facilitate the gathering of information about how values are transmitted from one part of a program to each other part.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Language Processors</a:t>
            </a:r>
          </a:p>
          <a:p>
            <a:r>
              <a:rPr lang="en-US" dirty="0" smtClean="0"/>
              <a:t>Analysis and Synthesis Model</a:t>
            </a:r>
          </a:p>
          <a:p>
            <a:r>
              <a:rPr lang="en-US" dirty="0" smtClean="0"/>
              <a:t>Phases of Compiler</a:t>
            </a:r>
          </a:p>
          <a:p>
            <a:r>
              <a:rPr lang="en-US" dirty="0" smtClean="0"/>
              <a:t>Compiler Construction tools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/>
              <a:t>The analysis phase of a compiler breaks up a source program into constituent pieces and produces an internal representation for it, called intermediate code. </a:t>
            </a:r>
          </a:p>
          <a:p>
            <a:pPr algn="just"/>
            <a:r>
              <a:rPr lang="en-US" sz="2800" dirty="0" smtClean="0"/>
              <a:t>The synthesis phase translates the intermediate code into the target program. </a:t>
            </a:r>
          </a:p>
          <a:p>
            <a:pPr algn="just"/>
            <a:r>
              <a:rPr lang="en-US" sz="2800" dirty="0" smtClean="0"/>
              <a:t>Analysis is organized around the “syntax” of the language to be compiled.</a:t>
            </a:r>
          </a:p>
          <a:p>
            <a:pPr algn="just"/>
            <a:r>
              <a:rPr lang="en-US" sz="2800" dirty="0" smtClean="0"/>
              <a:t>The syntax of a programming language describes the proper form of its pro-grams, while the semantics of the language defines what its programs mean; that is, what each program does when it executes. </a:t>
            </a:r>
          </a:p>
          <a:p>
            <a:pPr algn="just"/>
            <a:r>
              <a:rPr lang="en-US" sz="2800" dirty="0" smtClean="0"/>
              <a:t>For specifying syntax, context-free grammars or BNF (for Backus-Naur Form) is used.</a:t>
            </a:r>
          </a:p>
          <a:p>
            <a:pPr algn="just"/>
            <a:r>
              <a:rPr lang="en-US" sz="2800" dirty="0" smtClean="0"/>
              <a:t>For specifying semantics, informal descriptions are used.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of a Compiler Front End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212" y="1371601"/>
            <a:ext cx="7724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A context-free grammar has four components:</a:t>
            </a:r>
          </a:p>
          <a:p>
            <a:r>
              <a:rPr lang="en-US" dirty="0" smtClean="0"/>
              <a:t>1. A set of terminal symbols, sometimes referred to as  Tokens. The terminals are the elementary symbols of the language defined by the grammar.</a:t>
            </a:r>
          </a:p>
          <a:p>
            <a:r>
              <a:rPr lang="en-US" dirty="0" smtClean="0"/>
              <a:t>2. A set of </a:t>
            </a:r>
            <a:r>
              <a:rPr lang="en-US" dirty="0" err="1" smtClean="0"/>
              <a:t>nonterminals</a:t>
            </a:r>
            <a:r>
              <a:rPr lang="en-US" dirty="0" smtClean="0"/>
              <a:t>, sometimes called syntactic variables. </a:t>
            </a:r>
          </a:p>
          <a:p>
            <a:r>
              <a:rPr lang="en-US" dirty="0" smtClean="0"/>
              <a:t>3. A set of productions, where each production consists of a </a:t>
            </a:r>
            <a:r>
              <a:rPr lang="en-US" dirty="0" err="1" smtClean="0"/>
              <a:t>nonterminal</a:t>
            </a:r>
            <a:r>
              <a:rPr lang="en-US" dirty="0" smtClean="0"/>
              <a:t>, called the head or left side of the production, an arrow, and a sequence of terminals and/or </a:t>
            </a:r>
            <a:r>
              <a:rPr lang="en-US" dirty="0" err="1" smtClean="0"/>
              <a:t>nonterminals</a:t>
            </a:r>
            <a:r>
              <a:rPr lang="en-US" dirty="0" smtClean="0"/>
              <a:t>, called the body or right side of the </a:t>
            </a:r>
            <a:r>
              <a:rPr lang="en-US" dirty="0" err="1" smtClean="0"/>
              <a:t>produc-tion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4. A designation of one of the </a:t>
            </a:r>
            <a:r>
              <a:rPr lang="en-US" dirty="0" err="1" smtClean="0"/>
              <a:t>nonterminals</a:t>
            </a:r>
            <a:r>
              <a:rPr lang="en-US" dirty="0" smtClean="0"/>
              <a:t> as the start symbol.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4324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2967335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right sides of the three productions </a:t>
            </a:r>
            <a:r>
              <a:rPr lang="en-US" b="1" dirty="0" smtClean="0"/>
              <a:t>with </a:t>
            </a:r>
            <a:r>
              <a:rPr lang="en-US" b="1" dirty="0" err="1" smtClean="0"/>
              <a:t>nonterrninal</a:t>
            </a:r>
            <a:r>
              <a:rPr lang="en-US" b="1" dirty="0" smtClean="0"/>
              <a:t> </a:t>
            </a:r>
            <a:r>
              <a:rPr lang="en-US" b="1" i="1" dirty="0"/>
              <a:t>list on the left</a:t>
            </a:r>
          </a:p>
          <a:p>
            <a:r>
              <a:rPr lang="en-US" b="1" dirty="0"/>
              <a:t>side can equivalently be grouped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57600"/>
            <a:ext cx="396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76400" y="4191000"/>
            <a:ext cx="685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terminals of the grammar are the </a:t>
            </a:r>
            <a:r>
              <a:rPr lang="en-US" sz="2000" dirty="0" smtClean="0"/>
              <a:t>symbols or tokens</a:t>
            </a:r>
          </a:p>
          <a:p>
            <a:r>
              <a:rPr lang="en-US" sz="2000" dirty="0"/>
              <a:t>+ - 0 1 2 3 4 5 6 7 8 9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nonterminals</a:t>
            </a:r>
            <a:r>
              <a:rPr lang="en-US" sz="2000" dirty="0"/>
              <a:t> are the italicized names </a:t>
            </a:r>
            <a:r>
              <a:rPr lang="en-US" sz="2000" i="1" dirty="0"/>
              <a:t>list </a:t>
            </a:r>
            <a:r>
              <a:rPr lang="en-US" sz="2000" dirty="0"/>
              <a:t>and </a:t>
            </a:r>
            <a:r>
              <a:rPr lang="en-US" sz="2000" i="1" dirty="0"/>
              <a:t>digit</a:t>
            </a:r>
            <a:r>
              <a:rPr lang="en-US" sz="2000" dirty="0"/>
              <a:t>, with list being the </a:t>
            </a:r>
            <a:r>
              <a:rPr lang="en-US" sz="2000" dirty="0" smtClean="0"/>
              <a:t>start symbol </a:t>
            </a:r>
            <a:r>
              <a:rPr lang="en-US" sz="2000" dirty="0"/>
              <a:t>because its productions are given  first.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458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09800"/>
            <a:ext cx="3600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5029200"/>
            <a:ext cx="200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process of finding a parse tree for a given string of terminals is called </a:t>
            </a:r>
            <a:r>
              <a:rPr lang="en-US" dirty="0" smtClean="0">
                <a:solidFill>
                  <a:srgbClr val="FF0000"/>
                </a:solidFill>
              </a:rPr>
              <a:t>parsing </a:t>
            </a:r>
            <a:r>
              <a:rPr lang="en-US" dirty="0" smtClean="0"/>
              <a:t>that string.</a:t>
            </a:r>
          </a:p>
          <a:p>
            <a:pPr algn="just"/>
            <a:r>
              <a:rPr lang="en-US" dirty="0" smtClean="0"/>
              <a:t>A grammar can have more than one parse tree generating a given string of terminals. Such a grammar is said to be ambiguous. </a:t>
            </a:r>
          </a:p>
          <a:p>
            <a:pPr algn="just"/>
            <a:r>
              <a:rPr lang="en-US" dirty="0" smtClean="0"/>
              <a:t>To show that a grammar is ambiguous, all we need to do is find a terminal string that is the yield of more than one parse tree.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4012" y="1905000"/>
            <a:ext cx="63531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81610" y="5460326"/>
            <a:ext cx="4085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Two parse trees for 9-5+2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By convention, 9+5+2 is equivalent to (9+5)+2 and 9-5-2 is equivalent to (9-5)-2. </a:t>
            </a:r>
          </a:p>
          <a:p>
            <a:pPr algn="just"/>
            <a:r>
              <a:rPr lang="en-US" dirty="0" smtClean="0"/>
              <a:t>When an operand like 5 has operators to its left and right, conventions are needed for deciding which operator applies to that operand. </a:t>
            </a:r>
          </a:p>
          <a:p>
            <a:pPr algn="just"/>
            <a:r>
              <a:rPr lang="en-US" dirty="0" smtClean="0"/>
              <a:t>We say that the operator + associates to the left, because an operand with plus signs on both sides of it belongs to the operator to its left. </a:t>
            </a:r>
          </a:p>
          <a:p>
            <a:pPr algn="just"/>
            <a:r>
              <a:rPr lang="en-US" dirty="0" smtClean="0"/>
              <a:t>In most programming languages the four arithmetic operators, addition, subtraction, multiplication, and division are left-associative. </a:t>
            </a:r>
          </a:p>
          <a:p>
            <a:pPr algn="just"/>
            <a:r>
              <a:rPr lang="en-US" dirty="0" smtClean="0"/>
              <a:t>Some common operators such as exponentiation are right-associative.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03238"/>
            <a:ext cx="51206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Parse trees for left- and right-associative grammars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LANGUAGE PROCESSING SYSTEM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90662"/>
            <a:ext cx="6096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the expression 9+5*2. There are two possible interpretations of this expression: (9+5)*2 or 9+(5*2). </a:t>
            </a:r>
          </a:p>
          <a:p>
            <a:pPr algn="just"/>
            <a:r>
              <a:rPr lang="en-US" dirty="0" smtClean="0"/>
              <a:t>* has higher precedence than + if * takes its operands before + does. </a:t>
            </a:r>
          </a:p>
          <a:p>
            <a:pPr algn="just"/>
            <a:r>
              <a:rPr lang="en-US" dirty="0" smtClean="0"/>
              <a:t>In ordinary arithmetic, multiplication and division have higher precedence than addition and subtraction. </a:t>
            </a:r>
          </a:p>
          <a:p>
            <a:pPr algn="just"/>
            <a:r>
              <a:rPr lang="en-US" dirty="0" smtClean="0"/>
              <a:t>Therefore, 5 is taken by * in both 9+5*2 and 9*5+2; i.e., the expressions are equivalent to 9+(5*2) and (9*5)+2, respectively.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Syntax-Directed Translation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5343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postfix notation for an expression E can be defined inductively as follows:</a:t>
            </a:r>
          </a:p>
          <a:p>
            <a:r>
              <a:rPr lang="en-US" dirty="0" smtClean="0"/>
              <a:t>1. If E is a variable or constant, then the postfix notation for E is E itself.</a:t>
            </a:r>
          </a:p>
          <a:p>
            <a:r>
              <a:rPr lang="en-US" dirty="0" smtClean="0"/>
              <a:t>2. If E is an expression of the form E1 op E2, where op is any binary operator, then the postfix notation for E is E</a:t>
            </a:r>
            <a:r>
              <a:rPr lang="en-US" baseline="-25000" dirty="0" smtClean="0"/>
              <a:t>1</a:t>
            </a:r>
            <a:r>
              <a:rPr lang="en-US" dirty="0" smtClean="0"/>
              <a:t>' E</a:t>
            </a:r>
            <a:r>
              <a:rPr lang="en-US" baseline="-25000" dirty="0" smtClean="0"/>
              <a:t>2</a:t>
            </a:r>
            <a:r>
              <a:rPr lang="en-US" dirty="0" smtClean="0"/>
              <a:t>' op, where E</a:t>
            </a:r>
            <a:r>
              <a:rPr lang="en-US" baseline="-25000" dirty="0" smtClean="0"/>
              <a:t>1</a:t>
            </a:r>
            <a:r>
              <a:rPr lang="en-US" dirty="0" smtClean="0"/>
              <a:t>' and E</a:t>
            </a:r>
            <a:r>
              <a:rPr lang="en-US" baseline="-25000" dirty="0" smtClean="0"/>
              <a:t>2</a:t>
            </a:r>
            <a:r>
              <a:rPr lang="en-US" dirty="0" smtClean="0"/>
              <a:t>' are the postfix notations for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3. If E is a parenthesized expression of the form (E1), then the postfix notation for E is the same as the postfix notation for E1.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postfix expression 952+-3*. </a:t>
            </a:r>
          </a:p>
          <a:p>
            <a:r>
              <a:rPr lang="en-US" dirty="0" smtClean="0"/>
              <a:t>Scanning from the left, we First encounter the plus sign. Looking to its left we find operands 5 and 2. Their sum, 7, replaces 52+, and we have the string 97-3*. Now, the leftmost operator is the minus sign, and its operands are 9 and 7. Replacing these by</a:t>
            </a:r>
          </a:p>
          <a:p>
            <a:r>
              <a:rPr lang="en-US" dirty="0" smtClean="0"/>
              <a:t>the result of the subtraction leaves 23*. Last, the multiplication sign applies to 2 and 3, giving the result 6.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Synthesized Attributes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439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76600"/>
            <a:ext cx="8134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19600"/>
            <a:ext cx="7734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5114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819400"/>
            <a:ext cx="70961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Parsing is the process of determining if a string of tokens can be generated by a grammar.</a:t>
            </a:r>
          </a:p>
          <a:p>
            <a:r>
              <a:rPr lang="en-US" dirty="0" smtClean="0"/>
              <a:t>Most parsing methods fall into one of two classes, called the top-down and bottom-up methods.</a:t>
            </a:r>
          </a:p>
          <a:p>
            <a:r>
              <a:rPr lang="en-US" dirty="0" smtClean="0"/>
              <a:t>In top-down parsers, construction starts at the root and proceeds towards the leaves, while in bottom-up parsers, construction starts at the leaves and proceeds towards the root.</a:t>
            </a:r>
          </a:p>
          <a:p>
            <a:r>
              <a:rPr lang="en-US" dirty="0" smtClean="0"/>
              <a:t>The popularity of top-down parsers is due to the fact that efficient parsers can be constructed more easily by hand using top-down methods. </a:t>
            </a:r>
          </a:p>
          <a:p>
            <a:pPr algn="just"/>
            <a:r>
              <a:rPr lang="en-US" dirty="0" smtClean="0"/>
              <a:t>Bottom-up parsing, however, can handle a larger class of grammars and translation schemes, so software tools for generating parsers directly from grammars often use bottom-up methods.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The top-down construction of a parse tree is done by starting with the root, labeled with the starting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 stmt, and repeatedly performing the following two steps.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At node N, labeled with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 A, select one of the productions for A and construct children at N for the symbols in the production body.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Find the next node at which a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is to be constructed.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ea typeface="Calibri"/>
                <a:cs typeface="Times New Roman"/>
              </a:rPr>
              <a:t>For some grammars, the above steps can be implemented during a single left-to-right scan of the input string.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ea typeface="Calibri"/>
                <a:cs typeface="Times New Roman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Times New Roman"/>
              </a:rPr>
              <a:t>current terminal being scanned </a:t>
            </a:r>
            <a:r>
              <a:rPr lang="en-US" sz="2400" dirty="0" smtClean="0">
                <a:ea typeface="Calibri"/>
                <a:cs typeface="Times New Roman"/>
              </a:rPr>
              <a:t>in the input is frequently referred to as the 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Times New Roman"/>
              </a:rPr>
              <a:t>look ahead symbol</a:t>
            </a:r>
            <a:r>
              <a:rPr lang="en-US" sz="2400" dirty="0" smtClean="0">
                <a:ea typeface="Calibri"/>
                <a:cs typeface="Times New Roman"/>
              </a:rPr>
              <a:t>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ea typeface="Calibri"/>
                <a:cs typeface="Times New Roman"/>
              </a:rPr>
              <a:t>Initially, the </a:t>
            </a:r>
            <a:r>
              <a:rPr lang="en-US" sz="2400" dirty="0" err="1" smtClean="0">
                <a:ea typeface="Calibri"/>
                <a:cs typeface="Times New Roman"/>
              </a:rPr>
              <a:t>lookahead</a:t>
            </a:r>
            <a:r>
              <a:rPr lang="en-US" sz="2400" dirty="0" smtClean="0">
                <a:ea typeface="Calibri"/>
                <a:cs typeface="Times New Roman"/>
              </a:rPr>
              <a:t> symbol is the first, i.e., leftmost, terminal of the input string.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Top Down Parsing while scanning the Input from Left to Right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934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6515100"/>
            <a:ext cx="2724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Recursive-descent parsing is a top-down method of syntax analysis in which a set of recursive procedures is used to process the input. </a:t>
            </a:r>
          </a:p>
          <a:p>
            <a:pPr algn="just"/>
            <a:r>
              <a:rPr lang="en-US" dirty="0" smtClean="0"/>
              <a:t>One procedure is associated with each </a:t>
            </a:r>
            <a:r>
              <a:rPr lang="en-US" dirty="0" err="1" smtClean="0"/>
              <a:t>nonterminal</a:t>
            </a:r>
            <a:r>
              <a:rPr lang="en-US" dirty="0" smtClean="0"/>
              <a:t> of a grammar.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 simple form of recursive-descent parsing, called </a:t>
            </a:r>
            <a:r>
              <a:rPr lang="en-US" dirty="0" smtClean="0">
                <a:solidFill>
                  <a:srgbClr val="92D050"/>
                </a:solidFill>
              </a:rPr>
              <a:t>predictive parsing</a:t>
            </a:r>
            <a:r>
              <a:rPr lang="en-US" dirty="0" smtClean="0">
                <a:solidFill>
                  <a:srgbClr val="FF0000"/>
                </a:solidFill>
              </a:rPr>
              <a:t>, in which the 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>
                <a:solidFill>
                  <a:srgbClr val="FF0000"/>
                </a:solidFill>
              </a:rPr>
              <a:t> symbol unambiguously determines the flow of control through the procedure body for each </a:t>
            </a:r>
            <a:r>
              <a:rPr lang="en-US" dirty="0" smtClean="0">
                <a:solidFill>
                  <a:srgbClr val="FF0000"/>
                </a:solidFill>
              </a:rPr>
              <a:t>nonterminal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Synthesis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There are two parts to compilation: analysis and synthesis. </a:t>
            </a:r>
          </a:p>
          <a:p>
            <a:r>
              <a:rPr lang="en-US" b="1" dirty="0" smtClean="0"/>
              <a:t>The analysis part breaks up the source program into constituent  pieces and creates an intermediate</a:t>
            </a:r>
          </a:p>
          <a:p>
            <a:pPr>
              <a:buNone/>
            </a:pPr>
            <a:r>
              <a:rPr lang="en-US" b="1" dirty="0" smtClean="0"/>
              <a:t>    representation of </a:t>
            </a:r>
            <a:r>
              <a:rPr lang="en-US" b="1" i="1" dirty="0" smtClean="0"/>
              <a:t>the source program. 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 smtClean="0"/>
              <a:t>The synthesis part constructs the </a:t>
            </a:r>
            <a:r>
              <a:rPr lang="en-US" b="1" dirty="0" smtClean="0"/>
              <a:t>desired target program from the intermediate representation.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Synthesis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4953000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800600"/>
            <a:ext cx="4752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 that Use the Analysis-Synthesis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Editors</a:t>
            </a:r>
            <a:r>
              <a:rPr lang="en-US" dirty="0" smtClean="0"/>
              <a:t> (syntax highlighting)</a:t>
            </a:r>
          </a:p>
          <a:p>
            <a:r>
              <a:rPr lang="en-US" i="1" dirty="0" smtClean="0"/>
              <a:t>Pretty printers</a:t>
            </a:r>
            <a:r>
              <a:rPr lang="en-US" dirty="0" smtClean="0"/>
              <a:t> (e.g. </a:t>
            </a:r>
            <a:r>
              <a:rPr lang="en-US" dirty="0" err="1" smtClean="0"/>
              <a:t>Doxygen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Static checkers</a:t>
            </a:r>
            <a:r>
              <a:rPr lang="en-US" dirty="0" smtClean="0"/>
              <a:t> (e.g. Lint and Splint)</a:t>
            </a:r>
          </a:p>
          <a:p>
            <a:r>
              <a:rPr lang="en-US" i="1" dirty="0" smtClean="0"/>
              <a:t>Interpreters</a:t>
            </a:r>
            <a:endParaRPr lang="en-US" dirty="0" smtClean="0"/>
          </a:p>
          <a:p>
            <a:r>
              <a:rPr lang="en-US" i="1" dirty="0" smtClean="0"/>
              <a:t>Text formatters</a:t>
            </a:r>
            <a:r>
              <a:rPr lang="en-US" dirty="0" smtClean="0"/>
              <a:t> (e.g. </a:t>
            </a:r>
            <a:r>
              <a:rPr lang="en-US" dirty="0" err="1" smtClean="0"/>
              <a:t>TeX</a:t>
            </a:r>
            <a:r>
              <a:rPr lang="en-US" dirty="0" smtClean="0"/>
              <a:t> and </a:t>
            </a:r>
            <a:r>
              <a:rPr lang="en-US" dirty="0" err="1" smtClean="0"/>
              <a:t>LaTeX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Silicon compilers </a:t>
            </a:r>
            <a:r>
              <a:rPr lang="en-US" dirty="0" smtClean="0"/>
              <a:t>(e.g. VHDL)</a:t>
            </a:r>
          </a:p>
          <a:p>
            <a:r>
              <a:rPr lang="en-US" i="1" dirty="0" smtClean="0"/>
              <a:t>Query interpreters/compilers </a:t>
            </a:r>
            <a:r>
              <a:rPr lang="en-US" dirty="0" smtClean="0"/>
              <a:t>(Databases)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ANALYSIS OF THE SOURCE PROGRAM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/>
              <a:t>Linear Analysis</a:t>
            </a:r>
          </a:p>
          <a:p>
            <a:r>
              <a:rPr lang="en-US" b="1" i="1" dirty="0" smtClean="0"/>
              <a:t>Hierarchical Analysis</a:t>
            </a:r>
          </a:p>
          <a:p>
            <a:r>
              <a:rPr lang="en-US" b="1" i="1" dirty="0" smtClean="0"/>
              <a:t>Semantic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Grouping of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Compiler </a:t>
            </a:r>
            <a:r>
              <a:rPr lang="en-US" sz="2800" i="1" dirty="0" smtClean="0"/>
              <a:t>front</a:t>
            </a:r>
            <a:r>
              <a:rPr lang="en-US" sz="2800" dirty="0" smtClean="0"/>
              <a:t> and </a:t>
            </a:r>
            <a:r>
              <a:rPr lang="en-US" sz="2800" i="1" dirty="0" smtClean="0"/>
              <a:t>back ends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Front end: </a:t>
            </a:r>
            <a:r>
              <a:rPr lang="en-US" i="1" dirty="0" smtClean="0"/>
              <a:t>analysis</a:t>
            </a:r>
            <a:r>
              <a:rPr lang="en-US" dirty="0" smtClean="0"/>
              <a:t> (</a:t>
            </a:r>
            <a:r>
              <a:rPr lang="en-US" i="1" dirty="0" smtClean="0"/>
              <a:t>machine independent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Back end: </a:t>
            </a:r>
            <a:r>
              <a:rPr lang="en-US" i="1" dirty="0" smtClean="0"/>
              <a:t>synthesis</a:t>
            </a:r>
            <a:r>
              <a:rPr lang="en-US" dirty="0" smtClean="0"/>
              <a:t> (</a:t>
            </a:r>
            <a:r>
              <a:rPr lang="en-US" i="1" dirty="0" smtClean="0"/>
              <a:t>machine dependent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Compiler </a:t>
            </a:r>
            <a:r>
              <a:rPr lang="en-US" sz="2800" i="1" dirty="0" smtClean="0"/>
              <a:t>passes:</a:t>
            </a:r>
            <a:endParaRPr lang="en-US" sz="2800" dirty="0" smtClean="0"/>
          </a:p>
          <a:p>
            <a:pPr lvl="1"/>
            <a:r>
              <a:rPr lang="en-US" dirty="0" smtClean="0"/>
              <a:t>A collection of phases is done only once (</a:t>
            </a:r>
            <a:r>
              <a:rPr lang="en-US" i="1" dirty="0" smtClean="0"/>
              <a:t>single pass</a:t>
            </a:r>
            <a:r>
              <a:rPr lang="en-US" dirty="0" smtClean="0"/>
              <a:t>) or multiple times (</a:t>
            </a:r>
            <a:r>
              <a:rPr lang="en-US" i="1" dirty="0" smtClean="0"/>
              <a:t>multi pass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 pass: usually requires everything to be defined before being used in source program</a:t>
            </a:r>
          </a:p>
          <a:p>
            <a:pPr lvl="2"/>
            <a:r>
              <a:rPr lang="en-US" dirty="0" smtClean="0"/>
              <a:t>Multi pass: compiler may have to keep entire program representation in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2058" y="1447800"/>
            <a:ext cx="455708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1015</TotalTime>
  <Words>1824</Words>
  <Application>Microsoft Office PowerPoint</Application>
  <PresentationFormat>On-screen Show (4:3)</PresentationFormat>
  <Paragraphs>133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SimSun</vt:lpstr>
      <vt:lpstr>Arial</vt:lpstr>
      <vt:lpstr>Calibri</vt:lpstr>
      <vt:lpstr>Franklin Gothic Book</vt:lpstr>
      <vt:lpstr>Lato</vt:lpstr>
      <vt:lpstr>Perpetua</vt:lpstr>
      <vt:lpstr>Times New Roman</vt:lpstr>
      <vt:lpstr>Wingdings</vt:lpstr>
      <vt:lpstr>Wingdings 2</vt:lpstr>
      <vt:lpstr>Equity</vt:lpstr>
      <vt:lpstr>Compiler Design (CSX-403) Dr  Aruna Malik</vt:lpstr>
      <vt:lpstr>UNIT 1</vt:lpstr>
      <vt:lpstr>INTRODUCTION OF LANGUAGE PROCESSING SYSTEM </vt:lpstr>
      <vt:lpstr>Analysis and Synthesis model</vt:lpstr>
      <vt:lpstr>Analysis and Synthesis model</vt:lpstr>
      <vt:lpstr>Other Tools that Use the Analysis-Synthesis Model</vt:lpstr>
      <vt:lpstr>      ANALYSIS OF THE SOURCE PROGRAM </vt:lpstr>
      <vt:lpstr>The Grouping of Phases</vt:lpstr>
      <vt:lpstr>Phases of Compiler</vt:lpstr>
      <vt:lpstr>Lexical Analysis </vt:lpstr>
      <vt:lpstr>Syntax Analysis</vt:lpstr>
      <vt:lpstr>Semantic Analysis</vt:lpstr>
      <vt:lpstr>Symbol Table Management</vt:lpstr>
      <vt:lpstr>Error Detection and Reporting</vt:lpstr>
      <vt:lpstr>Intermediate Code Generation</vt:lpstr>
      <vt:lpstr>Code Optimization</vt:lpstr>
      <vt:lpstr>Code Generation</vt:lpstr>
      <vt:lpstr>COM PILER-CONSTRUCTION TOOLS</vt:lpstr>
      <vt:lpstr>PowerPoint Presentation</vt:lpstr>
      <vt:lpstr> </vt:lpstr>
      <vt:lpstr>Model of a Compiler Front End </vt:lpstr>
      <vt:lpstr>SYNTAX DEFINITION</vt:lpstr>
      <vt:lpstr>PowerPoint Presentation</vt:lpstr>
      <vt:lpstr>Parse Tree</vt:lpstr>
      <vt:lpstr>PowerPoint Presentation</vt:lpstr>
      <vt:lpstr>PowerPoint Presentation</vt:lpstr>
      <vt:lpstr> </vt:lpstr>
      <vt:lpstr>PowerPoint Presentation</vt:lpstr>
      <vt:lpstr>  Parse trees for left- and right-associative grammars</vt:lpstr>
      <vt:lpstr>Precedence of Operators</vt:lpstr>
      <vt:lpstr>Syntax-Directed Translation </vt:lpstr>
      <vt:lpstr> Postfix Notation</vt:lpstr>
      <vt:lpstr>PowerPoint Presentation</vt:lpstr>
      <vt:lpstr>Synthesized Attributes</vt:lpstr>
      <vt:lpstr>PowerPoint Presentation</vt:lpstr>
      <vt:lpstr>Parsing</vt:lpstr>
      <vt:lpstr>Top Down Parsing</vt:lpstr>
      <vt:lpstr>Top Down Parsing while scanning the Input from Left to Right</vt:lpstr>
      <vt:lpstr>Predictive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(CSX-) Dr  Aruna Malik</dc:title>
  <dc:creator>hp india</dc:creator>
  <cp:lastModifiedBy>ANKIT GOYAL</cp:lastModifiedBy>
  <cp:revision>67</cp:revision>
  <dcterms:created xsi:type="dcterms:W3CDTF">2020-09-08T13:39:06Z</dcterms:created>
  <dcterms:modified xsi:type="dcterms:W3CDTF">2020-11-30T14:50:13Z</dcterms:modified>
</cp:coreProperties>
</file>