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83725F-8C30-4A5C-8E39-8867124E717B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C5F149-8987-4776-863F-1976B2B3D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9341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languages that can be constructed from languages L and D, using the operators</a:t>
            </a:r>
          </a:p>
          <a:p>
            <a:r>
              <a:rPr lang="en-US" dirty="0" smtClean="0"/>
              <a:t>1. L U D is the set of letters and digits </a:t>
            </a:r>
          </a:p>
          <a:p>
            <a:r>
              <a:rPr lang="en-US" dirty="0" smtClean="0"/>
              <a:t>2. LD is the set of strings consisting of one letter followed by one digit.</a:t>
            </a:r>
          </a:p>
          <a:p>
            <a:r>
              <a:rPr lang="en-US" dirty="0" smtClean="0"/>
              <a:t>3. L</a:t>
            </a:r>
            <a:r>
              <a:rPr lang="en-US" baseline="30000" dirty="0" smtClean="0"/>
              <a:t>4</a:t>
            </a:r>
            <a:r>
              <a:rPr lang="en-US" dirty="0" smtClean="0"/>
              <a:t> is the set of all 4-letter strings.</a:t>
            </a:r>
          </a:p>
          <a:p>
            <a:r>
              <a:rPr lang="en-US" dirty="0" smtClean="0"/>
              <a:t>4. L</a:t>
            </a:r>
            <a:r>
              <a:rPr lang="en-US" baseline="30000" dirty="0" smtClean="0"/>
              <a:t>* </a:t>
            </a:r>
            <a:r>
              <a:rPr lang="en-US" dirty="0" smtClean="0"/>
              <a:t>is the set of all strings of letters, including ε the empty string.</a:t>
            </a:r>
          </a:p>
          <a:p>
            <a:r>
              <a:rPr lang="en-US" dirty="0" smtClean="0"/>
              <a:t>5. L(L UD)</a:t>
            </a:r>
            <a:r>
              <a:rPr lang="en-US" baseline="30000" dirty="0" smtClean="0"/>
              <a:t>*</a:t>
            </a:r>
            <a:r>
              <a:rPr lang="en-US" dirty="0" smtClean="0"/>
              <a:t> is the set of all strings of letters and digits beginning with a letter.</a:t>
            </a:r>
          </a:p>
          <a:p>
            <a:r>
              <a:rPr lang="en-US" dirty="0" smtClean="0"/>
              <a:t>6. D</a:t>
            </a:r>
            <a:r>
              <a:rPr lang="en-US" baseline="30000" dirty="0" smtClean="0"/>
              <a:t>+</a:t>
            </a:r>
            <a:r>
              <a:rPr lang="en-US" dirty="0" smtClean="0"/>
              <a:t> is the set of all strings of one or more digits.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76771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876800"/>
            <a:ext cx="6915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4478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90600" y="2133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25908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772400" cy="411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4000"/>
            <a:ext cx="166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laws for Regular Expression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708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724400"/>
            <a:ext cx="561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181600"/>
            <a:ext cx="472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Regular Sets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7896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429000"/>
            <a:ext cx="7743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4419600"/>
            <a:ext cx="8029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RECOGNITION OF TOKENS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4200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78676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RECOGNITION OF TOKENS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057400"/>
            <a:ext cx="7077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286000"/>
            <a:ext cx="58674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6400800"/>
            <a:ext cx="366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Transition diagrams are used to keep track of information about characters that are seen as the forward pointer scans the input. </a:t>
            </a:r>
          </a:p>
          <a:p>
            <a:pPr algn="just"/>
            <a:r>
              <a:rPr lang="en-US" b="1" dirty="0" smtClean="0"/>
              <a:t>Positions in a transition diagram are drawn as circles and are called </a:t>
            </a:r>
            <a:r>
              <a:rPr lang="en-US" b="1" i="1" dirty="0" smtClean="0"/>
              <a:t>states. </a:t>
            </a:r>
            <a:r>
              <a:rPr lang="en-US" b="1" dirty="0" smtClean="0"/>
              <a:t>The states are connected by arrows, called </a:t>
            </a:r>
            <a:r>
              <a:rPr lang="en-US" b="1" i="1" dirty="0" smtClean="0"/>
              <a:t>edges.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75438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191000"/>
            <a:ext cx="5000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864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6103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638800"/>
            <a:ext cx="4876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Role of the Lexical Analyzer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Its main task is to read the input characters and produce as output a sequence of tokens that the parser uses for syntax analysis.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68199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895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95600"/>
            <a:ext cx="487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581400"/>
            <a:ext cx="46482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8006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Transition diagrams for unsigned numbers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57324"/>
            <a:ext cx="7958137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Finite automata are recognizers; they simply say “yes” or “no” about each possible input string.</a:t>
            </a:r>
          </a:p>
          <a:p>
            <a:pPr algn="just"/>
            <a:r>
              <a:rPr lang="en-US" dirty="0" smtClean="0"/>
              <a:t>Finite automata come in two flavors:</a:t>
            </a:r>
          </a:p>
          <a:p>
            <a:pPr algn="just"/>
            <a:r>
              <a:rPr lang="en-US" dirty="0" smtClean="0"/>
              <a:t>(a) Nondeterministic Finite automata (NFA) have no restrictions on the labels of their edges. A symbol can label several edges out of the same state, and ε, the empty string, is a possible label.</a:t>
            </a:r>
          </a:p>
          <a:p>
            <a:pPr algn="just"/>
            <a:r>
              <a:rPr lang="en-US" dirty="0" smtClean="0"/>
              <a:t>(b) Deterministic finite automata (DFA) have, for each state, and for each symbol of its input alphabet exactly one edge with that symbol leaving that state.</a:t>
            </a:r>
          </a:p>
          <a:p>
            <a:pPr algn="just"/>
            <a:r>
              <a:rPr lang="en-US" dirty="0" smtClean="0"/>
              <a:t>Both deterministic and nondeterministic finite automata are capable of recognizing the same languages. I</a:t>
            </a:r>
          </a:p>
          <a:p>
            <a:pPr algn="just"/>
            <a:r>
              <a:rPr lang="en-US" dirty="0" smtClean="0"/>
              <a:t>In fact these languages are exactly the same languages, called the regular languages that regular expressions can describe.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Nondeterministic Finite Automata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105400"/>
            <a:ext cx="533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table for the NFA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1"/>
            <a:ext cx="7239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0386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81400" y="5943600"/>
            <a:ext cx="3048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Role of the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100" dirty="0" smtClean="0"/>
              <a:t>Lexical Analyzer stripping out comments and whitespace (blank, newline, tab, and perhaps other characters that are used to separate tokens in the input). </a:t>
            </a:r>
          </a:p>
          <a:p>
            <a:pPr algn="just"/>
            <a:r>
              <a:rPr lang="en-US" sz="3100" dirty="0" smtClean="0"/>
              <a:t>Another task is correlating error messages generated by the compiler with the source program. </a:t>
            </a:r>
          </a:p>
          <a:p>
            <a:pPr algn="just"/>
            <a:r>
              <a:rPr lang="en-US" sz="3100" dirty="0" smtClean="0"/>
              <a:t>The lexical analyzer may keep track of the number of newline characters seen, so it can associate a line number with each error message. </a:t>
            </a:r>
          </a:p>
          <a:p>
            <a:pPr algn="just"/>
            <a:r>
              <a:rPr lang="en-US" sz="3100" dirty="0" smtClean="0"/>
              <a:t>In some compilers, the lexical analyzer makes a copy of the source program with the error messages inserted at the appropriate positions. </a:t>
            </a:r>
          </a:p>
          <a:p>
            <a:pPr algn="just"/>
            <a:r>
              <a:rPr lang="en-US" sz="3100" dirty="0" smtClean="0"/>
              <a:t>If the source program uses a macro-preprocessor, the expansion of macros may also be performed by the lexical analyzer.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 in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Calibri"/>
                <a:ea typeface="Calibri"/>
                <a:cs typeface="Times New Roman"/>
              </a:rPr>
              <a:t>	Why the analysis portion of a compiler is normally separated into lexical analysis and parsing (syntax analysis) phases??</a:t>
            </a:r>
            <a:endParaRPr lang="en-US" dirty="0" smtClean="0">
              <a:latin typeface="Perpetua (Body)"/>
            </a:endParaRPr>
          </a:p>
          <a:p>
            <a:pPr algn="just"/>
            <a:r>
              <a:rPr lang="en-US" dirty="0" smtClean="0">
                <a:latin typeface="Perpetua (Body)"/>
              </a:rPr>
              <a:t>Simplicity of design is the most important consideration. </a:t>
            </a:r>
          </a:p>
          <a:p>
            <a:pPr algn="just"/>
            <a:r>
              <a:rPr lang="en-US" dirty="0" smtClean="0">
                <a:latin typeface="Perpetua (Body)"/>
              </a:rPr>
              <a:t>Compiler efficiency is improved. </a:t>
            </a:r>
          </a:p>
          <a:p>
            <a:pPr algn="just"/>
            <a:r>
              <a:rPr lang="en-US" dirty="0" smtClean="0">
                <a:latin typeface="Perpetua (Body)"/>
              </a:rPr>
              <a:t>Compiler portability is enhanced.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Tokens, Patterns,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In most programming languages, the following constructs are treated as tokens: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key </a:t>
            </a:r>
            <a:r>
              <a:rPr lang="en-US" sz="2800" dirty="0" smtClean="0"/>
              <a:t>words, operators, identifiers, constants, literal </a:t>
            </a:r>
            <a:r>
              <a:rPr lang="en-US" sz="2800" dirty="0" smtClean="0"/>
              <a:t>	strings</a:t>
            </a:r>
            <a:r>
              <a:rPr lang="en-US" sz="2800" dirty="0" smtClean="0"/>
              <a:t>, and punctuation symbols such as </a:t>
            </a:r>
            <a:r>
              <a:rPr lang="en-US" sz="2800" dirty="0" smtClean="0"/>
              <a:t>	parentheses</a:t>
            </a:r>
            <a:r>
              <a:rPr lang="en-US" sz="2800" dirty="0" smtClean="0"/>
              <a:t>, commas, and semicolons.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Pattern is a rule describing the set of lexeme that can represent a particular token in source programs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A lexeme is a sequence of characters in the source program that matches the pattern for a token and is identified by the lexical analyzer as an instance of that token.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Tokens, Patterns, Lexemes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1"/>
            <a:ext cx="7772400" cy="35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more than one lexeme can match a pattern, the lexical analyzer must provide the subsequent compiler phases additional information about the particular lexeme that matched. </a:t>
            </a:r>
          </a:p>
          <a:p>
            <a:pPr algn="just"/>
            <a:r>
              <a:rPr lang="en-US" dirty="0" smtClean="0"/>
              <a:t>For example, the pattern for token number matches both 0 and 1, but it is extremely important for the code generator to know which lexeme was found in the source program.</a:t>
            </a:r>
          </a:p>
          <a:p>
            <a:pPr algn="just"/>
            <a:r>
              <a:rPr lang="en-US" dirty="0" smtClean="0"/>
              <a:t> Thus, in many cases the lexical analyzer returns to the parser not only a token name, but an attribute value that describes the lexeme represented by the token;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token names and associated attribute values for the Fortran statement</a:t>
            </a:r>
          </a:p>
          <a:p>
            <a:pPr>
              <a:buNone/>
            </a:pPr>
            <a:r>
              <a:rPr lang="en-US" dirty="0" smtClean="0"/>
              <a:t>	E = M * C ** 2 are written below as a sequence of pairs.</a:t>
            </a:r>
          </a:p>
          <a:p>
            <a:pPr>
              <a:buNone/>
            </a:pPr>
            <a:r>
              <a:rPr lang="en-US" dirty="0" smtClean="0"/>
              <a:t>   &lt;id, pointer to symbol-table entry for E&gt;</a:t>
            </a:r>
          </a:p>
          <a:p>
            <a:pPr>
              <a:buNone/>
            </a:pPr>
            <a:r>
              <a:rPr lang="en-US" dirty="0" smtClean="0"/>
              <a:t>   &lt;assign op&gt;</a:t>
            </a:r>
          </a:p>
          <a:p>
            <a:pPr>
              <a:buNone/>
            </a:pPr>
            <a:r>
              <a:rPr lang="en-US" dirty="0" smtClean="0"/>
              <a:t>   &lt;id, pointer to symbol-table entry for M&gt;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mult</a:t>
            </a:r>
            <a:r>
              <a:rPr lang="en-US" dirty="0" smtClean="0"/>
              <a:t> op&gt;</a:t>
            </a:r>
          </a:p>
          <a:p>
            <a:pPr>
              <a:buNone/>
            </a:pPr>
            <a:r>
              <a:rPr lang="en-US" dirty="0" smtClean="0"/>
              <a:t>   &lt;id, pointer to symbol-table entry for C&gt;</a:t>
            </a:r>
          </a:p>
          <a:p>
            <a:pPr>
              <a:buNone/>
            </a:pPr>
            <a:r>
              <a:rPr lang="en-US" dirty="0" smtClean="0"/>
              <a:t>    &lt;exp op&gt;</a:t>
            </a:r>
          </a:p>
          <a:p>
            <a:pPr>
              <a:buNone/>
            </a:pPr>
            <a:r>
              <a:rPr lang="en-US" dirty="0" smtClean="0"/>
              <a:t>   &lt;number, integer value 2&gt;</a:t>
            </a:r>
          </a:p>
          <a:p>
            <a:pPr>
              <a:buNone/>
            </a:pPr>
            <a:r>
              <a:rPr lang="en-US" dirty="0" smtClean="0"/>
              <a:t>    Note that in certain pairs, especially operators, punctuation, and keywords, there is no need for an attribute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 alphabet is any finite set of symbols. Typical examples of symbols are letters, digits, and punctuation. The set {0,1}  is the binary alphabet. ASCII is an important example of an alphabet; it is used in many  software systems. </a:t>
            </a:r>
          </a:p>
          <a:p>
            <a:pPr algn="just"/>
            <a:r>
              <a:rPr lang="en-US" dirty="0" smtClean="0"/>
              <a:t>A string over an alphabet is a finite sequence of symbols drawn from that alphabet. </a:t>
            </a:r>
          </a:p>
          <a:p>
            <a:pPr algn="just"/>
            <a:r>
              <a:rPr lang="en-US" dirty="0" smtClean="0"/>
              <a:t>In language theory, the terms “sentence” and “word” are often used as synonyms for “string.” The length of a string s, usually written as |s| is the number of occurrences of symbols in s. For example, banana is a string of length six. The empty string, denoted ε is the string of length zero.</a:t>
            </a:r>
          </a:p>
          <a:p>
            <a:pPr algn="just"/>
            <a:r>
              <a:rPr lang="en-US" dirty="0" smtClean="0"/>
              <a:t>A language is any countable set of strings over some fixed alphabet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807</TotalTime>
  <Words>773</Words>
  <Application>Microsoft Office PowerPoint</Application>
  <PresentationFormat>On-screen Show (4:3)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Franklin Gothic Book</vt:lpstr>
      <vt:lpstr>Perpetua</vt:lpstr>
      <vt:lpstr>Perpetua (Body)</vt:lpstr>
      <vt:lpstr>Times New Roman</vt:lpstr>
      <vt:lpstr>Wingdings 2</vt:lpstr>
      <vt:lpstr>Equity</vt:lpstr>
      <vt:lpstr>Lexical Analysis</vt:lpstr>
      <vt:lpstr>The Role of the Lexical Analyzer</vt:lpstr>
      <vt:lpstr>The Role of the Lexical Analyzer</vt:lpstr>
      <vt:lpstr>Issues in Lexical Analysis</vt:lpstr>
      <vt:lpstr>Tokens, Patterns, Lexemes</vt:lpstr>
      <vt:lpstr>Tokens, Patterns, Lexemes</vt:lpstr>
      <vt:lpstr>Attributes for Tokens</vt:lpstr>
      <vt:lpstr>PowerPoint Presentation</vt:lpstr>
      <vt:lpstr>Strings and Languages</vt:lpstr>
      <vt:lpstr>Operations on languages</vt:lpstr>
      <vt:lpstr>PowerPoint Presentation</vt:lpstr>
      <vt:lpstr>Regular Expressions</vt:lpstr>
      <vt:lpstr>Regular Expressions</vt:lpstr>
      <vt:lpstr>Algebraic laws for Regular Expression</vt:lpstr>
      <vt:lpstr>Non Regular Sets</vt:lpstr>
      <vt:lpstr>RECOGNITION OF TOKENS</vt:lpstr>
      <vt:lpstr>RECOGNITION OF TOKENS</vt:lpstr>
      <vt:lpstr>Transition Diagrams</vt:lpstr>
      <vt:lpstr>Transition Diagrams</vt:lpstr>
      <vt:lpstr>PowerPoint Presentation</vt:lpstr>
      <vt:lpstr>Transition diagrams for unsigned numbers </vt:lpstr>
      <vt:lpstr>Finite Automata</vt:lpstr>
      <vt:lpstr>Nondeterministic Finite Automata</vt:lpstr>
      <vt:lpstr>Transition table for the NFA </vt:lpstr>
      <vt:lpstr>Deterministic Finite Automata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hp india</dc:creator>
  <cp:lastModifiedBy>ANKIT GOYAL</cp:lastModifiedBy>
  <cp:revision>58</cp:revision>
  <dcterms:created xsi:type="dcterms:W3CDTF">2020-10-01T13:36:23Z</dcterms:created>
  <dcterms:modified xsi:type="dcterms:W3CDTF">2020-11-30T15:23:57Z</dcterms:modified>
</cp:coreProperties>
</file>