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2" r:id="rId23"/>
    <p:sldId id="284" r:id="rId24"/>
    <p:sldId id="277" r:id="rId25"/>
    <p:sldId id="278" r:id="rId26"/>
    <p:sldId id="279" r:id="rId27"/>
    <p:sldId id="285" r:id="rId28"/>
    <p:sldId id="286" r:id="rId29"/>
    <p:sldId id="287" r:id="rId30"/>
    <p:sldId id="333" r:id="rId31"/>
    <p:sldId id="334" r:id="rId32"/>
    <p:sldId id="335" r:id="rId33"/>
    <p:sldId id="336" r:id="rId34"/>
    <p:sldId id="288" r:id="rId35"/>
    <p:sldId id="289" r:id="rId36"/>
    <p:sldId id="290" r:id="rId37"/>
    <p:sldId id="291" r:id="rId38"/>
    <p:sldId id="292" r:id="rId39"/>
    <p:sldId id="293" r:id="rId40"/>
    <p:sldId id="337" r:id="rId41"/>
    <p:sldId id="294"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138" y="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30T18:30:36.725"/>
    </inkml:context>
    <inkml:brush xml:id="br0">
      <inkml:brushProperty name="width" value="0.29167" units="cm"/>
      <inkml:brushProperty name="height" value="0.58333" units="cm"/>
      <inkml:brushProperty name="color" value="#FFFF00"/>
      <inkml:brushProperty name="tip" value="rectangle"/>
      <inkml:brushProperty name="rasterOp" value="maskPen"/>
      <inkml:brushProperty name="fitToCurve" value="1"/>
    </inkml:brush>
  </inkml:definitions>
  <inkml:trace contextRef="#ctx0" brushRef="#br0">10976 1 0,'68'0'219,"46"23"-219,22 22 0,23 1 15,-46-24-15,23 1 16,-23 0-16,-22 0 16,0-23-16,-46 0 15,23 22-15,0-22 16,-45 0-16,45 0 16,-23 0-16,1 23 15,-1-23-15,0 0 16,-22 0-1,0 0 1,-1 0 0,24 0-16,-24 0 15,1 0-15,0 0 16,-1 0 0,1 23-16,0-23 15,0 0-15,-1 0 16,1 0-16,0 0 0,22 0 31,-22 0-31,-1 0 16,24 0-16,-24 0 15,1 0 1,0 0-16,-1 0 16,1 0-16,0 0 15,-1 0-15,1 0 16,22 0-1,-22 0-15,0 0 16,22 0 0,-22 0-1,-1 0-15,1 0 16,0 0 0,22 0-1,-22 0-15,0 0 16,-1 0-16,1 0 0,0 0 15,-1 0-15,1 0 16,0 0-16,-1 0 16,1 0-16,0 0 15,-1 0-15,1 0 16,0 0 0,-1 0-16,1 0 15,0 0-15,-1 0 16,24 0-16,22 0 0,-46 0 15,47 0-15,-1 0 16,-46 0-16,46 0 16,-45 0-16,45 0 15,-23 0-15,1 0 16,44 0 0,1 0-16,23 0 0,-1 0 15,-22 0-15,-23 0 16,0 0-16,0 0 15,-46 0-15,24 0 16,-1 0-16,0 0 16,-22 0-1,23 0 1,-24 0 0,1 0-16,0 0 15,-1 0-15,24 0 16,-1 0-1,-22 0-15,-1 0 16,24 0-16,-1 0 16,-22 0-1,22 0-15,0 0 16,-22 0-16,22 0 16,-22 0-16,22 0 15,24 0-15,-24 0 16,23 0-16,-23 0 15,1 0-15,-1 0 16,23 0-16,-45 0 16,45 0-16,-46 0 15,24 0-15,-1 0 16,0 0-16,1 22 16,22-22-16,0 0 15,23 23-15,-1-23 16,24 0-16,-1 0 15,-22 0-15,22 0 16,-45 0-16,-45 0 16,45 0-16,0 0 15,-45 0-15,45 0 16,0 0-16,-23 0 16,23 0-16,-45 0 15,22 0-15,-22 0 0,0 0 16,22 0-16,-22-23 15,-1 23 1,1 0-16,0 0 31,-1 0-31,1 0 16,0 0 15,-1 0-15,1 0-1,22 0 1,-22 0 0,0 0-1,-1 0 1,1 0-16,0 0 0,22 0 16,46 0-16,-46 0 15,23 0-15,0 0 16,-22 0-16,22 0 15,-23 0-15,0 0 16,114 0-16,0 0 0,-23 0 16,0 0-16,-68 0 15,45 0-15,1 0 16,45 0-16,-46 0 16,23 0-16,-91 0 15,46 0-15,-23 0 0,0 0 16,0 0-16,-22 0 15,-1 0-15,23 0 16,0 0-16,-45 0 16,45 0-16,0 0 15,-23 0-15,0 0 0,92 0 16,21 0-16,-112 0 16,-24 0-16,24 0 15,-24 0-15,24 0 16,-24 0-16,1 0 0,22 0 15,-22 0-15,22 0 16,1 0-16,-23 0 16,22 0-16,-22 0 15,-1 0-15,24 0 16,-24 0-16,24 0 0,-24 0 16,24 0-1,-24 0-15,1 0 16,22 0-16,-22 0 15,22 0 1,1 0 0,-1 0-16,-22 0 15,-1 0-15,1 0 16,-23 23-16,0 0 16,-23 22-1,1-22-15,-24-1 0,24 1 16,-1 0-16,-22-1 15,-1 1-15,24 22 16,-24-22-16,-22 22 16,23-22-16,22 0 15,23-1-15,-22-22 16,-1 23 0,-22 0-16,-1-1 15,46 1-15,-45-23 16,-1 0-16,1 23 15,-23-23-15,-23 23 16,1-1-16,-24 1 16,24-23-16,-24 23 15,-45-23-15,-22 45 16,22-45-16,0 0 16,46 0-16,0 0 15,22 0-15,0 0 16,1-23-16,-24 23 15,23 0-15,23-22 16,0-1 0,0 23-16,23-23 15,22 23 1,1-22 0,-1 22 15,0 0-16,1 0 1,-1-23 15,0 23-15,-22 0-16,0 0 16,-1 0-16,1 0 15,-46 0-15,46 0 16,-46 0-16,0 0 15,1 0-15,-24 23 16,23-23-16,23 0 16,-22 22-16,-24-22 15,46 0-15,-45 0 16,22 0-16,-22 0 16,-46 0-16,-22-45 15,-23 22-15,22 0 16,-22-45-16,45 46 15,0-24-15,23 24 16,46 22-16,22-23 16,22 23-16,1 0 15,22-23-15,-22 23 16,0-22 0,-1-1-16,1 23 15,-23 0-15,22-23 16,1 23-16,-23 0 15,45-22-15,-22 22 16,-23 0-16,45 0 16,-22 0-16,22 0 0,-45 0 15,23 0-15,22 0 16,-22 0 0,-1 0-16,24 0 15,-1 0-15,0 0 16,1 0-16,-24 0 15,24 0-15,-1 0 16,0 0-16,-22 0 16,22 0-16,1 0 15,-24 0-15,1 0 16,22 22-16,-45-22 16,46 0-16,-46 23 15,-1-23-15,24 23 16,0-23-16,-1 22 15,-22 1-15,46 0 16,-46-23-16,22 0 16,-22 22-16,46 1 15,-46 0-15,22-1 16,-45 1-16,69 0 16,-46-1-16,0 1 15,0 0-15,45-23 16,-22 23-16,-1-23 15,24 22-15,-24 1 16,1 0-16,22-1 16,-22-22-16,-23 23 15,45-23-15,-22 0 16,-1 23-16,24-1 16,-24-22-16,-22 23 15,46-23-15,-46 23 16,22-23-16,1 22 15,0-22-15,-46 23 16,23 0-16,22-23 16,-44 22-16,22-22 15,-23 23-15,46-23 16,-23 23-16,0-23 16,0 0-16,0 0 15,-1 0-15,24 0 16,-46 0-16,23 0 15,0 0-15,23 0 16,-23 0 0,0 0-16,23 0 15,-23 0-15,-1 0 16,1 0-16,0 0 16,0 0-16,0 0 15,0 0-15,0 0 16,23 0-16,-46 0 15,23 0-15,0 0 16,23 0-16,-46 0 16,23 0-16,23 0 15,-46 22-15,23-22 16,-23 0-16,69 0 16,-47 0-16,24 0 15,-23 0-15,0 0 16,23 0-16,-46 0 15,23 0-15,0 0 16,45 0-16,-45 0 16,0 0-16,0 0 15,0 0-15,-23 0 16,46 0-16,-46 0 16,1 0-16,-24 0 15,69 0-15,-69 0 16,24 0-16,-1 0 15,0 0-15,23 0 16,-22 0-16,22 0 16,-23 0-16,23 0 15,0 0-15,-23 0 16,23 0-16,-23 0 16,23 0-16,-22 0 15,44 0-15,-22 0 16,23 0-16,-1 0 15,-22 0-15,46 0 16,-46 0-16,0 0 16,-23 0-16,23 0 15,0 0 1,-23 0-16,0 0 16,23 0-16,-45-22 15,22 22-15,-45 0 16,-23 0-16,1-23 15,44 23-15,-22 0 16,68 0-16,-45 0 16,-23-23-16,22 23 15,1-22-15,-46 22 16,46 0-16,22 0 16,23 0-16,0-23 15,23 23-15,-23 0 16,45 0-16,-45 0 15,23 0-15,-1 0 16,1-23-16,-23 23 16,22 0-16,-22 0 15,0-22-15,23 22 16,-23 0-16,0 0 16,23 0-16,-23 0 15,0 0-15,22 0 16,-22 0-16,23 0 15,-1 0-15,1 0 16,0 0-16,22 0 16,-22 0-16,22 0 15,0 0-15,-22 0 16,22 0-16,1 0 16,-24 0-16,24 0 15,-24 0 1,24 22-16,-24-22 0,1 0 15,22 0 1,-45 0-16,0 0 0,23 0 16,-1 0-16,-22 0 15,46 0-15,-46 0 16,0 0-16,45-22 16,-22 22-16,-24 0 15,47 0-15,-46 0 16,-23-23-16,46 23 15,-46-23-15,23 23 16,-23-22-16,46 22 16,-23-23-16,-23 23 15,0 0-15,46-23 16,-23 23-16,23 0 16,22 0-1,0 0-15,1 0 16,-24 0-16,24 0 15,-1 0-15,-22 0 16,22 0-16,0 0 16,-22 0-16,22 0 15,0 0-15,-22 0 16,22 0-16,1 0 16,-1 0-16,0 0 15,-22 0-15,22 0 16,1 0-1,-1 0-15,0 0 16,1 0 0,-1 0-1,0 0-15,1 0 32,-1 0-17,0-22 1,23-1 124,-22 23-140,-1 0 16,-22 0 0,-1 0-1,24 0 1,-1 0-16,0 0 16,0 0-16,1 0 15,-24 0 1,24 0-16,-1-23 15,0 23 1,1 0 0,-1 0-1,0 0 1,1 0 0,-1 0-1,0 0 1,1 0-16,-1 0 15,-22 0-15,-23 0 16,45 0-16,-22 0 16,22 0-1,0 0-15,1 0 16,-1 0 15,23-22-15,23 22 46,-1 0-46,1-23-16,0 23 16,-1 0-1,1 0 1,0 0-1,-1 0 1,1 0 0,0 0-16,-1 0 15,1 0 1,0 0 15,-1 0-31,1 0 16,0 0-1,-1 0 1,1 0 0,0 0-1,-1 0-15,1 0 16,0-23 0,22 23-16,-22-23 15,-1 23-15,24 0 16,-1 0-16,1 0 15,22 0-15,-46 0 16,46 0-16,-22 0 16,-1 0-16,0 0 15,1 0-15,-24 0 16,24 0-16,-1 0 16,23 0-16,0 0 15,0 0-15,0 0 16,0 0-16,23 0 15,-46 0-15,46 0 0,-23 0 16,-23 0-16,46 0 16,-23 0-1,-22-22-15,44 22 0,-22 0 16,23 0-16,22 0 16,-45-23-16,23 23 15,-23 0-15,23 0 16,-46-23-16,23 23 15,0 0-15,-45 0 16,45 0-16,0 0 0,-23-22 16,24 22-16,-1 0 15,-23 0-15,23 0 16,0-23-16,-23 23 16,23-23-16,0 23 15,0 0-15,-45 0 16,45 0-16,-45 0 0,22 0 15,-22 0-15,0 0 16,22 0-16,-22 0 16,-1 0-16,24 0 15,-24 0-15,1 0 16,0 0-16,22 0 0,-22 0 16,-1 0-16,1 0 15,22 0-15,-22 0 16,0 0-1,-1 0-15,1 0 16,0 0-16,45 0 16,-23 0-16,1 0 0,22 0 15,-23 0-15,0 0 16,1 0-16,22 0 16,-46 0-16,46-22 15,-22 22-15,-24 0 16,46 0-16,-45 0 15,23 0-15,-1 0 16,-22 0-16,45-23 16,-23 23-16,-22 0 15,22 0-15,-22 0 16,22-23 0,-22 23-1,-1 0-15,1 0 16,0 0-16,-1 0 15,1 0 1,22 0-16,-22 0 16,22 0-16,-22 0 15,0 0 1,0 0-16,-1 0 16,24 0-16,-24 0 15,1 0-15,0 0 16,-1 0-16,1 0 15,22 0 1,-22 0-16,0 0 16,22 0-16,0 0 15,-22 0 1,22 0-16,1 0 16,-24 0-16,24 0 15,-24 0-15,24 0 16,-1 0-16,-22 0 0,22 0 15,23 0-15,-45 0 16,22 0-16,-22 0 16,22 0-16,-22 0 15,0 0-15,22 0 16,0 0-16,1 0 16,-1 0-1,-22 0-15,22 0 16,-22 0-16,22 0 15,-22 0 1,22 0 0,-22 0-1,0 0 1,-1 0 0,1 0-16,0 0 15,-1 23 1,1-23-1,0 0 1,-1 23 0,1-23-16,0 0 15,-1 0-15,1 0 16,0 0-16,22 0 16,-22 0-16,-1 0 0,24 0 15,-46 22-15,45-22 16,1 0-16,-1 0 15,-22 0 1,-1 23-16,24-23 0,-24 0 16,24 0-16,-24 23 15,1-23-15,22 0 16,1 0 0,-1 0-1,-22 22-15,45-22 16,-23 0-16,0 23 15,1-23-15,-23 0 16,22 0 0,-22 0-16,22 0 15,-22 0-15,-1 0 0,24 0 16,-24 0-16,1 0 16,22 0-16,-22 0 15,22 0-15,-22 0 16,0 0-16,22 0 15,-45 23-15,45-23 16,1 0-16,-1 0 16,-22 22-1,22-22-15,1 0 16,-24 0-16,24 0 16,-24 0-16,1 0 15,22 0-15,-22 0 16,22 0-16,23 0 15,-45 0 1,22 0-16,1 0 16,-1 0-16,-22 0 15,45 0-15,0 0 0,-23 0 16,23 23-16,-22-23 16,-1 0-16,46 23 15,-23-23-15,-23 0 16,68 0-16,-44 0 15,21 23-15,1-23 16,-46 22-16,46-22 16,-23 0-16,-23 0 15,23 0-15,0 0 16,-45 0-16,23 0 16,-24 0-16,1 0 15,0 0 1,-1 0-16,1 0 0,0 0 15,-1 0-15,1 0 16,0 0-16,22 0 16,-22 0-1,-1 0 1,24 0-16,-24 0 16,24 0-16,-24 0 15,1 0-15,22 0 16,1 0-1,-24 0-15,1 0 16,23 0-16,-24 0 16,1 0-1,22 0-15,1 0 0,-24 0 16,1 0-16,45 0 16,-45 0-16,22 0 15,0 0-15,-22 0 16,22 0-16,-22 0 15,22 0-15,23 0 16,-22 23-16,45-23 0,-23 23 16,0-23-1,-23 0-15,-22 0 16,22 0-16,-22 0 16,-1 0-16,1 0 15,22 0-15,-22 0 16,0 0-16,22 0 15,23 0-15,-45 0 16,45 0-16,0 0 16,0 0-16,-23 0 15,23 0-15,-45 0 16,45 0-16,0 0 16,-45 0-16,45 0 15,0 0-15,-45 0 16,45 0-16,-23 0 15,0 0-15,1 0 16,22 0-16,-46 0 16,46 0-16,-45 0 15,45 0-15,0 0 16,-45 0-16,45 0 16,-23 0-16,23 0 15,0 0-15,23 0 16,-46 0-16,23 0 15,0 0-15,0 0 16,-22 0-16,22 0 16,0 0-16,-45 0 15,45 0-15,-46 0 16,46 0-16,0 0 16,-45 0-16,0 0 15,22 0-15,-22 0 16,-1 0-16,1 0 15,22 0-15,-22 0 16,22 0 0,-22 0-16,68 0 15,0 0 1,-1 0-16,-44 0 16,44 0-16,-44 0 15,-24 0 1,1 0-16,0 0 15,-1 0-15,1 0 16,0 0-16,-1 0 0,1 0 16,0 0-1,0 0-15,-1 0 16,24 0-16,-24 0 16,1 0-16,22 0 15,-22 0-15,0 0 16,-1 22-16,1-22 15,0 0-15,-1 0 16,24 23-16,44 0 16,24-1-16,-23 1 15,-1 0-15,1-1 16,-23 1-16,-23-23 16,-22 0-16,0 0 15,-1 0 1,1 0-1,0 0 1,-91 0 281,-23-45-281,-68-1-16,-68-22 15,-45 23-15,-45-23 16,90 0-16,-22 45 15,22-22-15,23-1 16,-23 46-16,0 0 16,46 0-16,-46 0 15,0 0-15,0 23 16,-45 0-16,45-1 16,-90 1-16,45 22 15,22-22-15,-90 0 16,23 22-16,44-22 15,47 0-15,-1 22 16,0-22-16,0-1 16,69-22-16,-47 23 15,47-23-15,22 0 16,-23 0-16,-45 0 16,45 45-16,-22-45 15,-46 0-15,0 0 16,0 0-16,0-22 15,1 22-15,22-23 16,-23 23-16,0-23 16,0 1-16,-45-46 15,0 45 1,0-22-16,45 22 16,0 0-16,-45-22 0,0-1 15,-46 1 1,137 22-16,-46 1 15,68-1-15,23 0 16,-22 23-16,-1-22 16,45-24-16,24 46 15,44 0-15,-22 0 16,46 0-16,-1 0 0,-22 0 16,-1 0-16,1 0 15,-23 0-15,0 0 16,0 0-16,-23 0 0,0 0 15,-45 0-15,0 0 16,23 0-16,22 23 16,23 0-16,-23-23 0,1 0 15,22 22-15,0-22 16,-68 23-16,22 22 16,23-45-16,-45 23 15,0 0-15,68-23 16,-90 22-16,44 1 0,23 0 15,1-23-15,-24 22 16,46 1-16,-22-23 16,44 23-16,-22-23 15,0 23-15,45-23 16,-22 0-16,0 0 0,22 0 16,0 0-1,1 0 1,-1 0-1,0 0 1,1 0-16,-1 0 16,0 0 15,1 0-15,22 22 46,0 1-46,0 0-1,-23-23 1,23 22 15,-23-22-31,23 23 0,-22-23 16,22 23-16,0-1 15,0 1-15,0 0 32,0-1-32,0 1 15,0 0 1,0-1-16,22-22 16,-22 23-16,0 0 15,0-1 1,23-22-1,-23 23-15,23-23 16,-1 23 0,-22-1-1,23 1 1,0-23 0,-23 23-1,0-1-15,22 1 16,-22 0-1,23-1-15,0-22 32,-23 23-32,0 0 15,22-23 1,-22 23-16,23-23 16,-23 22-16,23 1 15,-1 0 1,1-23-16,0 22 15,-1 1-15,1-23 16,22 0 0,-22 0-16,0 23 15,22-23 1,-22 22-16,0-22 16,22 23-16,0-23 15,-22 0 1,0 0-16,22 0 15,-22 0-15,-1 0 0,24 0 16,-1 0 0,-22 0-1,22 0-15,0 0 16,1 0-16,-24 0 16,24 0-1,-1 0-15,1 0 16,22 0-16,0 0 15,22 0-15,-22 0 16,23 0-16,-23 0 0,23 0 16,22 0-16,-45 0 15,23 0-15,0 0 16,-23 0-16,0 0 16,0 0-16,-23 0 0,-22 0 15,0 0-15,-1 0 16,1 0-1,0 0-15,-1 0 16,1 0-16,0 0 0,22 0 16,-22 0-1,-1 0 1,1 0-16,0 0 16,-1 0-1,1 0 1,0 0-1,-1 0-15,1 0 16,0 0 0,-1 0-1,1 0 1,-46-23 62,1 23-62,-24-22-1,1 22-15,0-23 0,-1 23 16,24 0-16,-24 0 16,-22-23-16,23 1 15,0 22-15,-1-23 16,-45 0-16,1 1 0,44 22 15,-44-23-15,-1 0 16,23 23-16,23-23 16,-23 1-16,-23 22 15,0-23-15,68 0 16,-45 23-16,-22 0 0,22 0 16,22 0-16,-44 0 15,44-22-15,24 22 16,-24 0-16,1-23 15,-1 23-15,24 0 16,-1 0-16,-45 0 16,45 0-16,-45 0 15,-22 0-15,44 0 16,1 0-16,-23 0 0,45 0 16,-22 0-16,22 0 15,0 0 1,1 0-16,-1 0 15,0 0 1,-22 0 0,45 23-1,-23-23-15,1 0 16,-1 22 0,0-22-16,1 23 15,-1-23 1,0 0-1,23 23-15,-45-1 16,0 1-16,22-23 16,0 23-1,1-23-15,-1 0 16,0 0 0,23 23-1,-22-23 1,22 22 46,0 1-46,0 0 0,22-23 15,1 0-16,0 0 17,-1 0-17,1 0-15,0 0 16,-1 0-16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30T18:33:41.577"/>
    </inkml:context>
    <inkml:brush xml:id="br0">
      <inkml:brushProperty name="width" value="0.29167" units="cm"/>
      <inkml:brushProperty name="height" value="0.58333" units="cm"/>
      <inkml:brushProperty name="color" value="#FFFF00"/>
      <inkml:brushProperty name="tip" value="rectangle"/>
      <inkml:brushProperty name="rasterOp" value="maskPen"/>
      <inkml:brushProperty name="fitToCurve" value="1"/>
    </inkml:brush>
  </inkml:definitions>
  <inkml:trace contextRef="#ctx0" brushRef="#br0">2721 175 0,'386'0'188,"385"-45"-188,-136-1 0,159 46 16,-250 0-16,0 0 15,137 0-15,180 23 16,-294 0-16,68-23 15,-136 90-15,-22-67 16,-47 22-16,-21-22 16,-1-23-16,-68 23 15,-68-23-15,-45 45 0,45-22 16,-90-23-16,22 22 16,-23-22-16,-68 0 15,-22 0-15,0 23 16,-23-23-16,-45 0 15,22 0-15,-22 0 16,45 0-16,-23 0 16,23 0-16,23 0 15,45-23-15,0 23 16,68-22-16,0-46 16,-22 45-16,-24 0 15,46 1-15,-22 22 16,90-46-16,0 24 0,23 22 15,22 0-15,-22-23 16,-23-22-16,23 45 16,-68-23-16,-23 23 15,-22 0-15,-69 0 16,46 0-16,-46 0 16,1 0-16,22-23 15,22 23-15,-44 0 16,-1 0-16,1 0 0,22 23 15,-68-23-15,-23 0 16,-22 0 0,-1 0-16,1 0 31,-23 23 47,0-1-62,0 1-1,0 68 1,23 22-16,-23 0 16,0 114-16,0 0 0,0 91 15,0-24 1,0 47-16,-46 44 0,-44 91 15,-24-22-15,1 158 16,-1-90-16,-44-46 16,44-136-16,24-113 15,-24-23-15,46 46 16,0-114-16,23-46 16,-23 1-16,68-23 15,-46-45-15,46-1 16,-22 1-16,-1-23 15,0 0 32,1 0-31,-1 0 15,23-23-15,-23 23-16,1 0 15,-1-22 1,-90 22-16,-228-68 16,-316 0-16,-613-136 15,272-46-15,-45 46 16,226 68-16,-67 45 16,90 1-16,0 90 15,91-46-15,68 69 16,-68-23-16,68 23 0,68 22 15,0 0-15,0 23 16,-68-22-16,-22 22 16,-69-23-16,227 46 15,-91-23-15,114-46 16,45 24-16,23-23 16,113 45-16,-22-68 15,44 22-15,92-22 16,68 0-16,45 0 15,45 0-15,0 0 16,-22 0-16,45-22 47,0-1-16,0 0 0,0 1-15,0-1 15,0 0-15,0 0-16,0-45 16,0-45-16,23-91 15,22-68-15,0-68 16,46-23-16,-23 0 15,23 23-15,-1 0 16,1 67-16,0 24 16,-23 45-16,-23 22 15,23 1-15,-22 90 16,-24 23-16,1 0 16,0-23-16,-1 23 15,1 0-15,0 46 16,-23-24-16,22 1 15,1 22 1,-23 1-16,0-1 16,0 0-16,0-22 15,23 22-15,-1-22 16,1 0-16,0 22 16,0-45-16,-23 22 0,22 24 15,-22-24-15,0 1 16,0 0-1,0 22-15,0 0 16,0 1 15,0-1-31,0 0 47,23 1-31,0-1-1,22-22-15,0-1 0,1-22 16,-1-22 0,68 21-16,-45 1 0,0-22 15,23-1-15,-23 46 16,-22-23-16,-1 22 16,0 24-16,-45-1 15,23 23-15,0-23 16,-1 1-1,1 22-15,0 0 16,22 0 0,-45-23-16,23 23 15,-1 0-15,1-23 0,0 23 16,-1 0-16,1 0 16,22 0-1,-22 0 1,0 0-16,-1 0 15,24 0-15,45 0 0,-1 0 16,46 0-16,46 0 16,90 0-16,-45 0 15,-1 0-15,-44 0 16,-23 0-16,-46 0 16,23 0-16,-22 0 15,-24 0-15,-44 0 16,112 0-16,-90 0 15,23 0-15,-46 0 16,1 0-16,45 0 16,-69 0-16,1 0 0,22 0 15,-22 0 1,-46 23 93,1-23-109,-1 23 16,0-1-16,-45 1 16,-23 0-16,23-1 0,-22 24 15,-24-24-15,-67 69 16,67-46-16,-90 46 15,68 0-15,46-69 16,-1 24-16,-45-1 16,68-22-16,22 22 0,-22-45 15,0 46-15,23-24 16,0 1 0,22 0-16,-22-23 15,22 0-15,0 22 16,1-22-1,-1 0 1,23 23 0,0 0-16,0-1 78,0 1-78,-23-23 31,23 23-15,0-1-16,-22-22 15,22 23 1,-23-23-16,23 45 16,0-22-16,-23-23 15,0 0 1,23 23-16,0-1 15,0 1 48,0 0-32,0-1-15,0 1 15,23 0 0,0-23-15,-23 23 0,0 22-16,23-45 15,-23 23 1,0-1-16,0 1 15,22 0 1,-22-1 0,0 1 15,23-23-15,-23 23-16,23-23 15,-1 0 1,-22 22-1,0 1-15,23-23 32,-23 23-32</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1-30T18:33:48.326"/>
    </inkml:context>
    <inkml:brush xml:id="br0">
      <inkml:brushProperty name="width" value="0.29167" units="cm"/>
      <inkml:brushProperty name="height" value="0.58333" units="cm"/>
      <inkml:brushProperty name="color" value="#FFFF00"/>
      <inkml:brushProperty name="tip" value="rectangle"/>
      <inkml:brushProperty name="rasterOp" value="maskPen"/>
      <inkml:brushProperty name="fitToCurve" value="1"/>
    </inkml:brush>
  </inkml:definitions>
  <inkml:trace contextRef="#ctx0" brushRef="#br0">48 1704 0,'113'0'219,"159"23"-204,23 22-15,-23-45 16,68 23-16,-22 0 15,22 22-15,-45-22 16,0-1-16,-23 24 0,45-46 16,-90 22-16,-46 1 15,23 0-15,-67 45 16,-24-46-16,46 1 16,-46 0-16,23-1 15,23 1-15,0 45 16,-1-45-16,47 0 0,-92-23 15,46 0-15,-1 22 16,24-22-16,-23 0 16,-1 0-16,24 0 15,-23 0-15,-1 0 0,-44 0 16,-1-22-16,23 22 16,-22-23-16,-24 23 15,1-23-15,-46 23 16,1 0-16,-1-23 0,-22 23 15,-1-22 17,-22-1 15,-22 23-47,22-23 15,-68 1-15,-46-1 16,-113-22-16,-158-1 15,-114-44-15,-68-1 16,45 23-16,46 45 16,45-22-16,68 45 15,23-23-15,45 23 16,-45-22-16,23 22 0,22 0 16,68 0-16,0 0 15,69 0-15,-69 0 16,45 0-16,-44 0 15,22 22-15,90-22 16,1 0-16,45 0 16,0 0-16,45 0 15,-22 0-15,-1 0 0,24 0 32,-1 0-32,23-22 15,-23 22 1,23-23 15,23 23 0,0 0-31,-23-23 16,22 23 0,1 0-16,0 0 15,-1-23-15,46 1 16,0-1-16,23-22 0,22-1 15,24-44-15,-1 44 16,90-44-16,-21-1 16,44 0-16,-68 46 15,1-23-15,45 22 16,-1-22-16,24 23 16,-23 0-16,-23-1 0,-23 24 15,1-46-15,-24 22 16,1 24-16,-45-1 15,-24 0-15,-22 1 16,23 22-16,-68-23 0,-1 23 16,1 0-16,-23-23 78,0 1-63,-91 22-15,-90 0 16,-69 0-16,-90 22 16,-91 1-16,91 22 15,45-45-15,69 0 0,112 23 16,1-23-16,-46 23 16,0-23-16,1 22 15,-1-22-15,0 0 16,46 0-16,45 0 15,22 23-15,-22-23 0,23 0 16,-1 0 0,24 0-16,-1 0 31,0 0-15,46 0 62,0 0-63,90 23 1,46-1-16,0 1 16,67-23-16,24 23 15,22-23-15,23 0 16,90 45-16,24-22 0,-24 22 15,-45-22-15,-45-1 16,23 24-16,-46-24 16,-23 1-1,23 22-15,-45-22 0,136 45 16,-68-45-16,-91 0 16,23-1-16,-68-22 15,22 46-15,-45-24 0,-23-22 16,46 0-16,-23 0 15,23 0-15,-91 0 16,23 0-16,-46 0 16,23 0-16,-22 0 0,-24 0 15,1 0-15,0 0 16,-1 0 15,-44 0 79,-1 0-95,-45 0-15,-46 0 16,-112 0-16,-409 0 15,-749 68-15,432-22 0,476-69 16,-341-68-16,-45 46 16,477 22-16,45-22 15,-1 22-15,-21 1 16,135 22-16,68-46 0,68 23 16,-22 23-16,68 0 15,-1 0-15,1 0 16,22 0-16,0 0 15,46 0 64,0 0-79,45 0 15,68 23 1,91-23-16,45 0 15,249 0-15,-67 0 16,158 0-16,114 46 0,-250-1 16,-90-22-16,-69-1 15,46 24-15,-68-46 16,23 0-16,-24 22 16,1-22-16,-23 0 15,-45 0-15,-23 0 0,-22 0 16,44 0-16,-112 0 15,22 0-15,-91 0 16,23 0-16,-22 0 16,-24 0-16,1 0 0,0 0 15,-46 0 48,23-22-48,-23 22 1,1 0-16,-46-23 16,0 23-16,-68-23 15,-159-22-15,-45 22 16,22 1-16,23-24 16,-45 23-16,68 23 15,-114 0-15,137 0 16,-23 0-16,45 0 0,0 0 15,0 23-15,-22 45 16,67-45-16,-90 22 16,0 1-16,159-24 15,-23 1-15,0 45 0,68-45 16,22-23-16,1 22 16,22-22-16,23 23 15,0 0 32,46-1-31,-24-22-16,69 46 15,45 22-15,136 22 16,0 1-16,0 0 16,91 0-16,-68-23 0,-23-23 15,68 23-15,-67-45 16,-92-23-1,69 45-15,-92-22 0,-90-23 0,23 0 16,0 0-16,-23 0 16,0 0-16,0 0 15,0 0-15,0 0 16,0 22-16,23-22 16,-23 0-16,-23 23 0,46-23 15,-46 0-15,-22 0 16,45 0-16,-23 0 15,1 23-15,-1-23 16,0 0-16,-22 0 0,45 0 16,-23 0-16,46 22 15,68-22-15,-68 0 16,-1 0-16,24 0 16,-1 0-16,-45 0 0,45 0 15,-22 0-15,23 0 16,-24 0-16,24 0 15,-24 0-15,1-22 16,-46 22-16,46 0 0,-45-23 16,-24 23-16,46 0 15,-22 0-15,-1-23 16,23 23-16,0 0 16,23-22-16,-69 22 15,46-23-15,-22 23 0,-1-23 16,1 23-16,-1-45 15,0 45-15,1-23 16,-24 23-16,1-22 16,0 22-16,-1 0 15,1-23-15,0 23 16,-1-23-16,1 23 31,-23-22 0,0-1 1,-23 23-17,1 0-15,-1-23 16,-45 1 0,0 22-1,-182-91-15,-135 0 16,-114-45-16,-113-23 0,340 69 15,-295-114-15,226 158 16,24-22-16,45 0 16,113 23-16,46 22 15,-23 0-15,90 23 0,23 0 16,1 0-16,-1 0 16,0 0-1,46 0 32,0 0-31,-1 0-1,47 0-15,180 0 16,250 0-16,204 0 0,-91 0 16,-135 0-16,-92 0 15,-67 0-15,-1 0 16,23 0-16,-90 0 15,67 0-15,-135 0 16,22 0-16,-68 0 0,-91 0 16,23 0-16,-45 0 15,-46 0 95,1 0-110,-1 0 0,23-22 15,-91-1 1,-68 0-16,-22 23 16,-137-90-16,-158 22 0,-136-91 15,-137 23-15,296 22 16,67 69-16,46-23 15,0 0-15,45 45 16,68 23-16,23 0 0,91 0 16,0 0-16,44 0 15,-21 0-15,44 23 16,-22 0-16,23-23 16,-23 22-1,45-22-15,1 23 0,22 0 16,0-1 15,0 1-31,22 22 16,46-22-1,0 45-15,46 0 16,67 0-16,46 0 0,22 23 16,24 0-16,21-1 15,-44-44-15,-23 44 16,-23 1-16,-45-23 0,113-22 15,-91 22-15,-90-23 16,22-22-16,-22-1 16,0 1-16,-23 0 15,-23-1-15,0-22 0,23 0 16,-45 0-16,45 0 16,-23 0-1,-22 0 1,0 23-1,-23 0 1,23-23 0,-1 22-16,1-22 15,0 23 1,22 22-16,0-45 0,23 46 16,-22-1-16,22 0 15,-68-22-15,22-23 16,1 23-16,0-23 15,-23 23-15,22-23 16,-22 22-16,23-22 16,0 0-1,-23 23 1,22-23-16,1 0 16,0 0-16,-1 0 0,1 0 15,0 0-15,0 0 16,-1 0-16,1 0 15,0 0-15,-1 0 16,1 0-16,0 0 16,-1 0-1,1 0 17,0 0-32,-1 0 15,1 0 1,0 0-16,-1-23 15,24 23 1,-24 0-16,1-22 0,22 22 16,-22 0-1,22 0-15,1 0 16,45 0-16,-23 0 16,-23 0-16,23 0 15,-23 0-15,-22 0 0,22 0 16,-22 0-16,0 0 15,-1 0 1,1 0 0,-23 22-1,23-22 1,-1 23 15,1 0-15,0-23-16,-1 22 15,24-22 1,-24 0 0,1 0-16,0 0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FEAD6B-ED5F-4B08-AB07-C0AE309AB755}" type="datetimeFigureOut">
              <a:rPr lang="en-US" smtClean="0"/>
              <a:pPr/>
              <a:t>12/3/2020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86669B4-01C1-4E4B-AB46-70C878C78BF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EAD6B-ED5F-4B08-AB07-C0AE309AB75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669B4-01C1-4E4B-AB46-70C878C78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EAD6B-ED5F-4B08-AB07-C0AE309AB75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669B4-01C1-4E4B-AB46-70C878C78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4FEAD6B-ED5F-4B08-AB07-C0AE309AB755}"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669B4-01C1-4E4B-AB46-70C878C78BF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FEAD6B-ED5F-4B08-AB07-C0AE309AB755}" type="datetimeFigureOut">
              <a:rPr lang="en-US" smtClean="0"/>
              <a:pPr/>
              <a:t>12/3/2020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86669B4-01C1-4E4B-AB46-70C878C78B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4FEAD6B-ED5F-4B08-AB07-C0AE309AB755}"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669B4-01C1-4E4B-AB46-70C878C78BF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4FEAD6B-ED5F-4B08-AB07-C0AE309AB755}"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6669B4-01C1-4E4B-AB46-70C878C78BF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FEAD6B-ED5F-4B08-AB07-C0AE309AB755}"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6669B4-01C1-4E4B-AB46-70C878C78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EAD6B-ED5F-4B08-AB07-C0AE309AB755}"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669B4-01C1-4E4B-AB46-70C878C78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FEAD6B-ED5F-4B08-AB07-C0AE309AB755}"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669B4-01C1-4E4B-AB46-70C878C78BF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FEAD6B-ED5F-4B08-AB07-C0AE309AB755}" type="datetimeFigureOut">
              <a:rPr lang="en-US" smtClean="0"/>
              <a:pPr/>
              <a:t>12/3/2020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86669B4-01C1-4E4B-AB46-70C878C78BF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4FEAD6B-ED5F-4B08-AB07-C0AE309AB755}" type="datetimeFigureOut">
              <a:rPr lang="en-US" smtClean="0"/>
              <a:pPr/>
              <a:t>12/3/2020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86669B4-01C1-4E4B-AB46-70C878C78B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5.emf"/><Relationship Id="rId5" Type="http://schemas.openxmlformats.org/officeDocument/2006/relationships/image" Target="../media/image20.png"/><Relationship Id="rId10" Type="http://schemas.openxmlformats.org/officeDocument/2006/relationships/customXml" Target="../ink/ink1.xml"/><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6.png"/><Relationship Id="rId7" Type="http://schemas.openxmlformats.org/officeDocument/2006/relationships/customXml" Target="../ink/ink3.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customXml" Target="../ink/ink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smtClean="0"/>
              <a:t>Syntax Analyzer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Productions</a:t>
            </a:r>
            <a:endParaRPr lang="en-US" dirty="0"/>
          </a:p>
        </p:txBody>
      </p:sp>
      <p:sp>
        <p:nvSpPr>
          <p:cNvPr id="3" name="Content Placeholder 2"/>
          <p:cNvSpPr>
            <a:spLocks noGrp="1"/>
          </p:cNvSpPr>
          <p:nvPr>
            <p:ph sz="quarter" idx="1"/>
          </p:nvPr>
        </p:nvSpPr>
        <p:spPr/>
        <p:txBody>
          <a:bodyPr/>
          <a:lstStyle/>
          <a:p>
            <a:r>
              <a:rPr lang="en-US" dirty="0" smtClean="0"/>
              <a:t>If we have a good idea of the common errors that might be encountered, we can augment the grammar for the language at hand with productions that generate the erroneous constructs</a:t>
            </a:r>
          </a:p>
          <a:p>
            <a:r>
              <a:rPr lang="en-US" dirty="0" smtClean="0"/>
              <a:t>We then use the grammar augmented by these error productions to construct a parser</a:t>
            </a:r>
          </a:p>
          <a:p>
            <a:r>
              <a:rPr lang="en-US" dirty="0" smtClean="0"/>
              <a:t> If an error production is used by the parser, we can generate appropriate error diagnostics to indicate the erroneous construct that has been recognized in the input.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Corrections</a:t>
            </a:r>
            <a:endParaRPr lang="en-US" dirty="0"/>
          </a:p>
        </p:txBody>
      </p:sp>
      <p:sp>
        <p:nvSpPr>
          <p:cNvPr id="3" name="Content Placeholder 2"/>
          <p:cNvSpPr>
            <a:spLocks noGrp="1"/>
          </p:cNvSpPr>
          <p:nvPr>
            <p:ph sz="quarter" idx="1"/>
          </p:nvPr>
        </p:nvSpPr>
        <p:spPr/>
        <p:txBody>
          <a:bodyPr>
            <a:normAutofit/>
          </a:bodyPr>
          <a:lstStyle/>
          <a:p>
            <a:pPr algn="just"/>
            <a:r>
              <a:rPr lang="en-US" dirty="0" smtClean="0"/>
              <a:t>Ideally, we would like a compiler to make as few changes as possible in processing an incorrect input string. </a:t>
            </a:r>
          </a:p>
          <a:p>
            <a:pPr algn="just"/>
            <a:r>
              <a:rPr lang="en-US" dirty="0" smtClean="0"/>
              <a:t>There are algorithms for choosing a minimal sequence of changes to obtain a globally least-cost correction. </a:t>
            </a:r>
          </a:p>
          <a:p>
            <a:pPr algn="just"/>
            <a:r>
              <a:rPr lang="en-US" dirty="0" smtClean="0"/>
              <a:t>Given an incorrect input string x and grammar G, these algorithms will find a parse tree for a related string y, such that the number of insertions, deletions, and changes of tokens required to transform x into y is as small as possible. </a:t>
            </a:r>
          </a:p>
          <a:p>
            <a:pPr algn="just"/>
            <a:r>
              <a:rPr lang="en-US" dirty="0" smtClean="0"/>
              <a:t>These methods are in general too costly to implement in terms of time and space so these are of theoretical aspects.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CONTEXT-FREE GRAMMARS</a:t>
            </a:r>
            <a:endParaRPr lang="en-US" dirty="0"/>
          </a:p>
        </p:txBody>
      </p:sp>
      <p:sp>
        <p:nvSpPr>
          <p:cNvPr id="3" name="Content Placeholder 2"/>
          <p:cNvSpPr>
            <a:spLocks noGrp="1"/>
          </p:cNvSpPr>
          <p:nvPr>
            <p:ph sz="quarter" idx="1"/>
          </p:nvPr>
        </p:nvSpPr>
        <p:spPr/>
        <p:txBody>
          <a:bodyPr>
            <a:normAutofit/>
          </a:bodyPr>
          <a:lstStyle/>
          <a:p>
            <a:pPr algn="just"/>
            <a:r>
              <a:rPr lang="en-US" dirty="0" smtClean="0"/>
              <a:t>Systematically describe the syntax of programming language constructs like expressions and statements</a:t>
            </a:r>
          </a:p>
          <a:p>
            <a:pPr algn="just"/>
            <a:r>
              <a:rPr lang="en-US" dirty="0" smtClean="0"/>
              <a:t>Terminals are the basic symbols from which strings are formed. The terminals are the keywords if , then and else.</a:t>
            </a:r>
          </a:p>
          <a:p>
            <a:pPr algn="just"/>
            <a:r>
              <a:rPr lang="en-US" dirty="0" err="1" smtClean="0"/>
              <a:t>Nonterminals</a:t>
            </a:r>
            <a:r>
              <a:rPr lang="en-US" dirty="0" smtClean="0"/>
              <a:t> are syntactic variables that denote sets of strings. Stmt and </a:t>
            </a:r>
            <a:r>
              <a:rPr lang="en-US" dirty="0" err="1" smtClean="0"/>
              <a:t>Expr</a:t>
            </a:r>
            <a:r>
              <a:rPr lang="en-US" dirty="0" smtClean="0"/>
              <a:t> are </a:t>
            </a:r>
            <a:r>
              <a:rPr lang="en-US" dirty="0" err="1" smtClean="0"/>
              <a:t>nonterminals</a:t>
            </a:r>
            <a:r>
              <a:rPr lang="en-US" dirty="0" smtClean="0"/>
              <a:t> .The </a:t>
            </a:r>
            <a:r>
              <a:rPr lang="en-US" dirty="0" err="1" smtClean="0"/>
              <a:t>nonterminals</a:t>
            </a:r>
            <a:r>
              <a:rPr lang="en-US" dirty="0" smtClean="0"/>
              <a:t> define sets of strings that help define the language generated by the grammar. They also impose a hierarchical structure on the language that is useful for Both syntax analysis and translation.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t>In a grammar, one </a:t>
            </a:r>
            <a:r>
              <a:rPr lang="en-US" dirty="0" err="1" smtClean="0"/>
              <a:t>nonterminal</a:t>
            </a:r>
            <a:r>
              <a:rPr lang="en-US" dirty="0" smtClean="0"/>
              <a:t> is distinguished as </a:t>
            </a:r>
            <a:r>
              <a:rPr lang="en-US" i="1" dirty="0" smtClean="0"/>
              <a:t>the start symbol, and </a:t>
            </a:r>
            <a:r>
              <a:rPr lang="en-US" dirty="0" smtClean="0"/>
              <a:t>the set of strings it denotes is the language defined by the grammar.</a:t>
            </a:r>
          </a:p>
          <a:p>
            <a:pPr algn="just"/>
            <a:r>
              <a:rPr lang="en-US" dirty="0" smtClean="0"/>
              <a:t>The productions of a grammar specify the manner in which the terminals and </a:t>
            </a:r>
            <a:r>
              <a:rPr lang="en-US" dirty="0" err="1" smtClean="0"/>
              <a:t>nonterminals</a:t>
            </a:r>
            <a:r>
              <a:rPr lang="en-US" dirty="0" smtClean="0"/>
              <a:t> can be combined to form strings. Each production consists of a </a:t>
            </a:r>
            <a:r>
              <a:rPr lang="en-US" dirty="0" err="1" smtClean="0"/>
              <a:t>nonterminal</a:t>
            </a:r>
            <a:r>
              <a:rPr lang="en-US" dirty="0" smtClean="0"/>
              <a:t> followed by </a:t>
            </a:r>
            <a:r>
              <a:rPr lang="en-US" smtClean="0"/>
              <a:t>an arrow, </a:t>
            </a:r>
            <a:r>
              <a:rPr lang="en-US" dirty="0" smtClean="0"/>
              <a:t>followed by a string of </a:t>
            </a:r>
            <a:r>
              <a:rPr lang="en-US" dirty="0" err="1" smtClean="0"/>
              <a:t>nonterminals</a:t>
            </a:r>
            <a:r>
              <a:rPr lang="en-US" dirty="0" smtClean="0"/>
              <a:t> and terminals.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295400" y="1600200"/>
            <a:ext cx="6353175" cy="381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71600" y="1981200"/>
            <a:ext cx="2257425" cy="3905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143000" y="2362200"/>
            <a:ext cx="7086600"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Notational Conventions</a:t>
            </a:r>
            <a:endParaRPr lang="en-US" dirty="0"/>
          </a:p>
        </p:txBody>
      </p:sp>
      <p:pic>
        <p:nvPicPr>
          <p:cNvPr id="3074" name="Picture 2"/>
          <p:cNvPicPr>
            <a:picLocks noChangeAspect="1" noChangeArrowheads="1"/>
          </p:cNvPicPr>
          <p:nvPr/>
        </p:nvPicPr>
        <p:blipFill>
          <a:blip r:embed="rId2"/>
          <a:srcRect/>
          <a:stretch>
            <a:fillRect/>
          </a:stretch>
        </p:blipFill>
        <p:spPr bwMode="auto">
          <a:xfrm>
            <a:off x="1314450" y="1371600"/>
            <a:ext cx="7296150"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752600" y="4572000"/>
            <a:ext cx="712470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sp>
        <p:nvSpPr>
          <p:cNvPr id="4" name="Rectangle 3"/>
          <p:cNvSpPr/>
          <p:nvPr/>
        </p:nvSpPr>
        <p:spPr>
          <a:xfrm>
            <a:off x="1143000" y="1600200"/>
            <a:ext cx="76962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srcRect/>
          <a:stretch>
            <a:fillRect/>
          </a:stretch>
        </p:blipFill>
        <p:spPr bwMode="auto">
          <a:xfrm>
            <a:off x="0" y="742950"/>
            <a:ext cx="9144000" cy="5372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1143000" y="1447800"/>
            <a:ext cx="6705600" cy="4953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143000" y="1981200"/>
            <a:ext cx="2819400" cy="381000"/>
          </a:xfrm>
          <a:prstGeom prst="rect">
            <a:avLst/>
          </a:prstGeom>
          <a:noFill/>
          <a:ln w="9525">
            <a:noFill/>
            <a:miter lim="800000"/>
            <a:headEnd/>
            <a:tailEnd/>
          </a:ln>
          <a:effectLst/>
        </p:spPr>
      </p:pic>
      <p:pic>
        <p:nvPicPr>
          <p:cNvPr id="5127" name="Picture 7"/>
          <p:cNvPicPr>
            <a:picLocks noChangeAspect="1" noChangeArrowheads="1"/>
          </p:cNvPicPr>
          <p:nvPr/>
        </p:nvPicPr>
        <p:blipFill>
          <a:blip r:embed="rId4"/>
          <a:srcRect/>
          <a:stretch>
            <a:fillRect/>
          </a:stretch>
        </p:blipFill>
        <p:spPr bwMode="auto">
          <a:xfrm>
            <a:off x="914400" y="2395538"/>
            <a:ext cx="7391400" cy="3014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We could write the previous grammar as </a:t>
            </a:r>
            <a:endParaRPr lang="en-US" dirty="0"/>
          </a:p>
        </p:txBody>
      </p:sp>
      <p:pic>
        <p:nvPicPr>
          <p:cNvPr id="6146" name="Picture 2"/>
          <p:cNvPicPr>
            <a:picLocks noChangeAspect="1" noChangeArrowheads="1"/>
          </p:cNvPicPr>
          <p:nvPr/>
        </p:nvPicPr>
        <p:blipFill>
          <a:blip r:embed="rId2"/>
          <a:srcRect/>
          <a:stretch>
            <a:fillRect/>
          </a:stretch>
        </p:blipFill>
        <p:spPr bwMode="auto">
          <a:xfrm>
            <a:off x="1828800" y="2057400"/>
            <a:ext cx="4876800" cy="1447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90600" y="4572000"/>
            <a:ext cx="4343400" cy="552450"/>
          </a:xfrm>
          <a:prstGeom prst="rect">
            <a:avLst/>
          </a:prstGeom>
          <a:noFill/>
          <a:ln w="9525">
            <a:noFill/>
            <a:miter lim="800000"/>
            <a:headEnd/>
            <a:tailEnd/>
          </a:ln>
          <a:effectLst/>
        </p:spPr>
      </p:pic>
      <p:sp>
        <p:nvSpPr>
          <p:cNvPr id="15" name="TextBox 14"/>
          <p:cNvSpPr txBox="1"/>
          <p:nvPr/>
        </p:nvSpPr>
        <p:spPr>
          <a:xfrm>
            <a:off x="914400" y="3810000"/>
            <a:ext cx="7848600" cy="830997"/>
          </a:xfrm>
          <a:prstGeom prst="rect">
            <a:avLst/>
          </a:prstGeom>
          <a:noFill/>
        </p:spPr>
        <p:txBody>
          <a:bodyPr wrap="square" rtlCol="0">
            <a:spAutoFit/>
          </a:bodyPr>
          <a:lstStyle/>
          <a:p>
            <a:r>
              <a:rPr lang="en-US" sz="2400" dirty="0" smtClean="0"/>
              <a:t>For the below grammar  we have two  derivations </a:t>
            </a:r>
            <a:r>
              <a:rPr lang="en-US" sz="2400" dirty="0" err="1" smtClean="0"/>
              <a:t>ie</a:t>
            </a:r>
            <a:r>
              <a:rPr lang="en-US" sz="2400" dirty="0" smtClean="0"/>
              <a:t>. Leftmost derivation and rightmost derivation for the string </a:t>
            </a:r>
            <a:endParaRPr lang="en-US" sz="2400" dirty="0"/>
          </a:p>
        </p:txBody>
      </p:sp>
      <p:pic>
        <p:nvPicPr>
          <p:cNvPr id="6148" name="Picture 4"/>
          <p:cNvPicPr>
            <a:picLocks noChangeAspect="1" noChangeArrowheads="1"/>
          </p:cNvPicPr>
          <p:nvPr/>
        </p:nvPicPr>
        <p:blipFill>
          <a:blip r:embed="rId4"/>
          <a:srcRect/>
          <a:stretch>
            <a:fillRect/>
          </a:stretch>
        </p:blipFill>
        <p:spPr bwMode="auto">
          <a:xfrm>
            <a:off x="6629400" y="4267200"/>
            <a:ext cx="1143000" cy="3333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228600" y="5181600"/>
            <a:ext cx="3962400" cy="1276350"/>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4343400" y="5105400"/>
            <a:ext cx="4114801"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Elimination of Left Recursion</a:t>
            </a:r>
            <a:endParaRPr lang="en-US" dirty="0"/>
          </a:p>
        </p:txBody>
      </p:sp>
      <p:pic>
        <p:nvPicPr>
          <p:cNvPr id="7170" name="Picture 2"/>
          <p:cNvPicPr>
            <a:picLocks noChangeAspect="1" noChangeArrowheads="1"/>
          </p:cNvPicPr>
          <p:nvPr/>
        </p:nvPicPr>
        <p:blipFill>
          <a:blip r:embed="rId2"/>
          <a:srcRect/>
          <a:stretch>
            <a:fillRect/>
          </a:stretch>
        </p:blipFill>
        <p:spPr bwMode="auto">
          <a:xfrm>
            <a:off x="914400" y="1447800"/>
            <a:ext cx="7620000" cy="7620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066800" y="2133600"/>
            <a:ext cx="7667625" cy="333375"/>
          </a:xfrm>
          <a:prstGeom prst="rect">
            <a:avLst/>
          </a:prstGeom>
          <a:noFill/>
          <a:ln w="9525">
            <a:noFill/>
            <a:miter lim="800000"/>
            <a:headEnd/>
            <a:tailEnd/>
          </a:ln>
          <a:effectLst/>
        </p:spPr>
      </p:pic>
      <p:pic>
        <p:nvPicPr>
          <p:cNvPr id="7172" name="Picture 4"/>
          <p:cNvPicPr>
            <a:picLocks noGrp="1" noChangeAspect="1" noChangeArrowheads="1"/>
          </p:cNvPicPr>
          <p:nvPr>
            <p:ph sz="quarter" idx="1"/>
          </p:nvPr>
        </p:nvPicPr>
        <p:blipFill>
          <a:blip r:embed="rId4"/>
          <a:srcRect/>
          <a:stretch>
            <a:fillRect/>
          </a:stretch>
        </p:blipFill>
        <p:spPr bwMode="auto">
          <a:xfrm>
            <a:off x="1143000" y="2438400"/>
            <a:ext cx="1019175" cy="276225"/>
          </a:xfrm>
          <a:prstGeom prst="rect">
            <a:avLst/>
          </a:prstGeom>
          <a:noFill/>
          <a:ln w="9525">
            <a:noFill/>
            <a:miter lim="800000"/>
            <a:headEnd/>
            <a:tailEnd/>
          </a:ln>
          <a:effectLst/>
        </p:spPr>
      </p:pic>
      <p:sp>
        <p:nvSpPr>
          <p:cNvPr id="8" name="TextBox 7"/>
          <p:cNvSpPr txBox="1"/>
          <p:nvPr/>
        </p:nvSpPr>
        <p:spPr>
          <a:xfrm>
            <a:off x="1219200" y="2819400"/>
            <a:ext cx="3733800" cy="369332"/>
          </a:xfrm>
          <a:prstGeom prst="rect">
            <a:avLst/>
          </a:prstGeom>
          <a:noFill/>
        </p:spPr>
        <p:txBody>
          <a:bodyPr wrap="square" rtlCol="0">
            <a:spAutoFit/>
          </a:bodyPr>
          <a:lstStyle/>
          <a:p>
            <a:r>
              <a:rPr lang="en-US" dirty="0" smtClean="0"/>
              <a:t>If we have left recursive grammar  like </a:t>
            </a:r>
            <a:endParaRPr lang="en-US" dirty="0"/>
          </a:p>
        </p:txBody>
      </p:sp>
      <p:pic>
        <p:nvPicPr>
          <p:cNvPr id="7173" name="Picture 5"/>
          <p:cNvPicPr>
            <a:picLocks noChangeAspect="1" noChangeArrowheads="1"/>
          </p:cNvPicPr>
          <p:nvPr/>
        </p:nvPicPr>
        <p:blipFill>
          <a:blip r:embed="rId5"/>
          <a:srcRect/>
          <a:stretch>
            <a:fillRect/>
          </a:stretch>
        </p:blipFill>
        <p:spPr bwMode="auto">
          <a:xfrm>
            <a:off x="4572001" y="2895600"/>
            <a:ext cx="1066800" cy="361950"/>
          </a:xfrm>
          <a:prstGeom prst="rect">
            <a:avLst/>
          </a:prstGeom>
          <a:noFill/>
          <a:ln w="9525">
            <a:noFill/>
            <a:miter lim="800000"/>
            <a:headEnd/>
            <a:tailEnd/>
          </a:ln>
          <a:effectLst/>
        </p:spPr>
      </p:pic>
      <p:sp>
        <p:nvSpPr>
          <p:cNvPr id="11" name="TextBox 10"/>
          <p:cNvSpPr txBox="1"/>
          <p:nvPr/>
        </p:nvSpPr>
        <p:spPr>
          <a:xfrm>
            <a:off x="1219200" y="3200400"/>
            <a:ext cx="7924800" cy="369332"/>
          </a:xfrm>
          <a:prstGeom prst="rect">
            <a:avLst/>
          </a:prstGeom>
          <a:noFill/>
        </p:spPr>
        <p:txBody>
          <a:bodyPr wrap="square" rtlCol="0">
            <a:spAutoFit/>
          </a:bodyPr>
          <a:lstStyle/>
          <a:p>
            <a:r>
              <a:rPr lang="en-US" dirty="0" smtClean="0"/>
              <a:t>Then after elimination of left recursion the grammar will having following production. </a:t>
            </a:r>
            <a:endParaRPr lang="en-US" dirty="0"/>
          </a:p>
        </p:txBody>
      </p:sp>
      <p:pic>
        <p:nvPicPr>
          <p:cNvPr id="7174" name="Picture 6"/>
          <p:cNvPicPr>
            <a:picLocks noChangeAspect="1" noChangeArrowheads="1"/>
          </p:cNvPicPr>
          <p:nvPr/>
        </p:nvPicPr>
        <p:blipFill>
          <a:blip r:embed="rId6"/>
          <a:srcRect/>
          <a:stretch>
            <a:fillRect/>
          </a:stretch>
        </p:blipFill>
        <p:spPr bwMode="auto">
          <a:xfrm>
            <a:off x="3733800" y="3505200"/>
            <a:ext cx="1485900" cy="609601"/>
          </a:xfrm>
          <a:prstGeom prst="rect">
            <a:avLst/>
          </a:prstGeom>
          <a:noFill/>
          <a:ln w="9525">
            <a:noFill/>
            <a:miter lim="800000"/>
            <a:headEnd/>
            <a:tailEnd/>
          </a:ln>
          <a:effectLst/>
        </p:spPr>
      </p:pic>
      <p:pic>
        <p:nvPicPr>
          <p:cNvPr id="7175" name="Picture 7"/>
          <p:cNvPicPr>
            <a:picLocks noChangeAspect="1" noChangeArrowheads="1"/>
          </p:cNvPicPr>
          <p:nvPr/>
        </p:nvPicPr>
        <p:blipFill>
          <a:blip r:embed="rId7"/>
          <a:srcRect/>
          <a:stretch>
            <a:fillRect/>
          </a:stretch>
        </p:blipFill>
        <p:spPr bwMode="auto">
          <a:xfrm>
            <a:off x="1066800" y="4343400"/>
            <a:ext cx="5534025" cy="381000"/>
          </a:xfrm>
          <a:prstGeom prst="rect">
            <a:avLst/>
          </a:prstGeom>
          <a:noFill/>
          <a:ln w="9525">
            <a:noFill/>
            <a:miter lim="800000"/>
            <a:headEnd/>
            <a:tailEnd/>
          </a:ln>
          <a:effectLst/>
        </p:spPr>
      </p:pic>
      <p:pic>
        <p:nvPicPr>
          <p:cNvPr id="7176" name="Picture 8"/>
          <p:cNvPicPr>
            <a:picLocks noChangeAspect="1" noChangeArrowheads="1"/>
          </p:cNvPicPr>
          <p:nvPr/>
        </p:nvPicPr>
        <p:blipFill>
          <a:blip r:embed="rId8"/>
          <a:srcRect/>
          <a:stretch>
            <a:fillRect/>
          </a:stretch>
        </p:blipFill>
        <p:spPr bwMode="auto">
          <a:xfrm>
            <a:off x="1066800" y="4648200"/>
            <a:ext cx="1981200" cy="1066800"/>
          </a:xfrm>
          <a:prstGeom prst="rect">
            <a:avLst/>
          </a:prstGeom>
          <a:noFill/>
          <a:ln w="9525">
            <a:noFill/>
            <a:miter lim="800000"/>
            <a:headEnd/>
            <a:tailEnd/>
          </a:ln>
          <a:effectLst/>
        </p:spPr>
      </p:pic>
      <p:pic>
        <p:nvPicPr>
          <p:cNvPr id="7177" name="Picture 9"/>
          <p:cNvPicPr>
            <a:picLocks noChangeAspect="1" noChangeArrowheads="1"/>
          </p:cNvPicPr>
          <p:nvPr/>
        </p:nvPicPr>
        <p:blipFill>
          <a:blip r:embed="rId9"/>
          <a:srcRect/>
          <a:stretch>
            <a:fillRect/>
          </a:stretch>
        </p:blipFill>
        <p:spPr bwMode="auto">
          <a:xfrm>
            <a:off x="762000" y="5638800"/>
            <a:ext cx="7715250" cy="7429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1167544" y="1999736"/>
              <a:ext cx="7993080" cy="609480"/>
            </p14:xfrm>
          </p:contentPart>
        </mc:Choice>
        <mc:Fallback xmlns="">
          <p:pic>
            <p:nvPicPr>
              <p:cNvPr id="3" name="Ink 2"/>
              <p:cNvPicPr/>
              <p:nvPr/>
            </p:nvPicPr>
            <p:blipFill>
              <a:blip r:embed="rId11"/>
              <a:stretch>
                <a:fillRect/>
              </a:stretch>
            </p:blipFill>
            <p:spPr>
              <a:xfrm>
                <a:off x="1114984" y="1894976"/>
                <a:ext cx="8098200" cy="81936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ROLE OF THE PARSER</a:t>
            </a:r>
            <a:endParaRPr lang="en-US" dirty="0"/>
          </a:p>
        </p:txBody>
      </p:sp>
      <p:sp>
        <p:nvSpPr>
          <p:cNvPr id="3" name="Content Placeholder 2"/>
          <p:cNvSpPr>
            <a:spLocks noGrp="1"/>
          </p:cNvSpPr>
          <p:nvPr>
            <p:ph sz="quarter" idx="1"/>
          </p:nvPr>
        </p:nvSpPr>
        <p:spPr/>
        <p:txBody>
          <a:bodyPr/>
          <a:lstStyle/>
          <a:p>
            <a:pPr algn="just"/>
            <a:r>
              <a:rPr lang="en-US" dirty="0" smtClean="0"/>
              <a:t>In our compiler model, the parser obtains a string of tokens from the lexical analyzer.</a:t>
            </a:r>
          </a:p>
          <a:p>
            <a:pPr algn="just"/>
            <a:r>
              <a:rPr lang="en-US" dirty="0" smtClean="0"/>
              <a:t>It verifies that the string of token names can be generated by the grammar for the source language. </a:t>
            </a:r>
          </a:p>
          <a:p>
            <a:pPr algn="just"/>
            <a:r>
              <a:rPr lang="en-US" dirty="0" smtClean="0"/>
              <a:t>The parser report any syntax errors in an intelligible fashion and to recover from commonly occurring errors to continue processing the remainder of the program.</a:t>
            </a:r>
          </a:p>
          <a:p>
            <a:pPr algn="just"/>
            <a:r>
              <a:rPr lang="en-US" dirty="0" smtClean="0"/>
              <a:t> Conceptually, for well-formed programs, the parser constructs a parse tree and passes it to the rest of the compiler for further processing.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2667000" y="1524000"/>
            <a:ext cx="1933575" cy="1381125"/>
          </a:xfrm>
          <a:prstGeom prst="rect">
            <a:avLst/>
          </a:prstGeom>
          <a:noFill/>
          <a:ln w="9525">
            <a:noFill/>
            <a:miter lim="800000"/>
            <a:headEnd/>
            <a:tailEnd/>
          </a:ln>
          <a:effectLst/>
        </p:spPr>
      </p:pic>
      <p:sp>
        <p:nvSpPr>
          <p:cNvPr id="6" name="TextBox 5"/>
          <p:cNvSpPr txBox="1"/>
          <p:nvPr/>
        </p:nvSpPr>
        <p:spPr>
          <a:xfrm>
            <a:off x="1371600" y="3124200"/>
            <a:ext cx="3962400" cy="369332"/>
          </a:xfrm>
          <a:prstGeom prst="rect">
            <a:avLst/>
          </a:prstGeom>
          <a:noFill/>
        </p:spPr>
        <p:txBody>
          <a:bodyPr wrap="square" rtlCol="0">
            <a:spAutoFit/>
          </a:bodyPr>
          <a:lstStyle/>
          <a:p>
            <a:r>
              <a:rPr lang="en-US" dirty="0" smtClean="0"/>
              <a:t>If we have these production like </a:t>
            </a:r>
            <a:endParaRPr lang="en-US" dirty="0"/>
          </a:p>
        </p:txBody>
      </p:sp>
      <p:pic>
        <p:nvPicPr>
          <p:cNvPr id="8195" name="Picture 3"/>
          <p:cNvPicPr>
            <a:picLocks noChangeAspect="1" noChangeArrowheads="1"/>
          </p:cNvPicPr>
          <p:nvPr/>
        </p:nvPicPr>
        <p:blipFill>
          <a:blip r:embed="rId3"/>
          <a:srcRect/>
          <a:stretch>
            <a:fillRect/>
          </a:stretch>
        </p:blipFill>
        <p:spPr bwMode="auto">
          <a:xfrm>
            <a:off x="1905000" y="3429000"/>
            <a:ext cx="5438775" cy="628650"/>
          </a:xfrm>
          <a:prstGeom prst="rect">
            <a:avLst/>
          </a:prstGeom>
          <a:noFill/>
          <a:ln w="9525">
            <a:noFill/>
            <a:miter lim="800000"/>
            <a:headEnd/>
            <a:tailEnd/>
          </a:ln>
          <a:effectLst/>
        </p:spPr>
      </p:pic>
      <p:sp>
        <p:nvSpPr>
          <p:cNvPr id="8" name="TextBox 7"/>
          <p:cNvSpPr txBox="1"/>
          <p:nvPr/>
        </p:nvSpPr>
        <p:spPr>
          <a:xfrm>
            <a:off x="1828800" y="4038600"/>
            <a:ext cx="5105400" cy="369332"/>
          </a:xfrm>
          <a:prstGeom prst="rect">
            <a:avLst/>
          </a:prstGeom>
          <a:noFill/>
        </p:spPr>
        <p:txBody>
          <a:bodyPr wrap="square" rtlCol="0">
            <a:spAutoFit/>
          </a:bodyPr>
          <a:lstStyle/>
          <a:p>
            <a:r>
              <a:rPr lang="en-US" dirty="0" smtClean="0"/>
              <a:t>Then after removal of left recursion the grammar will be</a:t>
            </a:r>
            <a:endParaRPr lang="en-US" dirty="0"/>
          </a:p>
        </p:txBody>
      </p:sp>
      <p:pic>
        <p:nvPicPr>
          <p:cNvPr id="8196" name="Picture 4"/>
          <p:cNvPicPr>
            <a:picLocks noChangeAspect="1" noChangeArrowheads="1"/>
          </p:cNvPicPr>
          <p:nvPr/>
        </p:nvPicPr>
        <p:blipFill>
          <a:blip r:embed="rId4"/>
          <a:srcRect/>
          <a:stretch>
            <a:fillRect/>
          </a:stretch>
        </p:blipFill>
        <p:spPr bwMode="auto">
          <a:xfrm>
            <a:off x="1600200" y="4419600"/>
            <a:ext cx="3867150" cy="6096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759304" y="3219056"/>
              <a:ext cx="6940080" cy="2260800"/>
            </p14:xfrm>
          </p:contentPart>
        </mc:Choice>
        <mc:Fallback xmlns="">
          <p:pic>
            <p:nvPicPr>
              <p:cNvPr id="7" name="Ink 6"/>
              <p:cNvPicPr/>
              <p:nvPr/>
            </p:nvPicPr>
            <p:blipFill>
              <a:blip r:embed="rId6"/>
              <a:stretch>
                <a:fillRect/>
              </a:stretch>
            </p:blipFill>
            <p:spPr>
              <a:xfrm>
                <a:off x="706744" y="3114296"/>
                <a:ext cx="7045200" cy="2470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1615744" y="4211576"/>
              <a:ext cx="3691440" cy="843840"/>
            </p14:xfrm>
          </p:contentPart>
        </mc:Choice>
        <mc:Fallback xmlns="">
          <p:pic>
            <p:nvPicPr>
              <p:cNvPr id="9" name="Ink 8"/>
              <p:cNvPicPr/>
              <p:nvPr/>
            </p:nvPicPr>
            <p:blipFill>
              <a:blip r:embed="rId8"/>
              <a:stretch>
                <a:fillRect/>
              </a:stretch>
            </p:blipFill>
            <p:spPr>
              <a:xfrm>
                <a:off x="1563544" y="4106816"/>
                <a:ext cx="3796200" cy="105372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295400" y="1905000"/>
            <a:ext cx="2133600" cy="762000"/>
          </a:xfrm>
          <a:prstGeom prst="rect">
            <a:avLst/>
          </a:prstGeom>
          <a:noFill/>
          <a:ln w="9525">
            <a:noFill/>
            <a:miter lim="800000"/>
            <a:headEnd/>
            <a:tailEnd/>
          </a:ln>
          <a:effectLst/>
        </p:spPr>
      </p:pic>
      <p:sp>
        <p:nvSpPr>
          <p:cNvPr id="6" name="TextBox 5"/>
          <p:cNvSpPr txBox="1"/>
          <p:nvPr/>
        </p:nvSpPr>
        <p:spPr>
          <a:xfrm>
            <a:off x="1371600" y="1600200"/>
            <a:ext cx="4038600" cy="369332"/>
          </a:xfrm>
          <a:prstGeom prst="rect">
            <a:avLst/>
          </a:prstGeom>
          <a:noFill/>
        </p:spPr>
        <p:txBody>
          <a:bodyPr wrap="square" rtlCol="0">
            <a:spAutoFit/>
          </a:bodyPr>
          <a:lstStyle/>
          <a:p>
            <a:r>
              <a:rPr lang="en-US" dirty="0" smtClean="0"/>
              <a:t>Consider the grammar</a:t>
            </a:r>
            <a:endParaRPr lang="en-US" dirty="0"/>
          </a:p>
        </p:txBody>
      </p:sp>
      <p:pic>
        <p:nvPicPr>
          <p:cNvPr id="9219" name="Picture 3"/>
          <p:cNvPicPr>
            <a:picLocks noChangeAspect="1" noChangeArrowheads="1"/>
          </p:cNvPicPr>
          <p:nvPr/>
        </p:nvPicPr>
        <p:blipFill>
          <a:blip r:embed="rId3"/>
          <a:srcRect/>
          <a:stretch>
            <a:fillRect/>
          </a:stretch>
        </p:blipFill>
        <p:spPr bwMode="auto">
          <a:xfrm>
            <a:off x="1219200" y="2438400"/>
            <a:ext cx="2638425" cy="504825"/>
          </a:xfrm>
          <a:prstGeom prst="rect">
            <a:avLst/>
          </a:prstGeom>
          <a:noFill/>
          <a:ln w="9525">
            <a:noFill/>
            <a:miter lim="800000"/>
            <a:headEnd/>
            <a:tailEnd/>
          </a:ln>
          <a:effectLst/>
        </p:spPr>
      </p:pic>
      <p:sp>
        <p:nvSpPr>
          <p:cNvPr id="8" name="TextBox 7"/>
          <p:cNvSpPr txBox="1"/>
          <p:nvPr/>
        </p:nvSpPr>
        <p:spPr>
          <a:xfrm>
            <a:off x="1371600" y="2819400"/>
            <a:ext cx="6324600" cy="369332"/>
          </a:xfrm>
          <a:prstGeom prst="rect">
            <a:avLst/>
          </a:prstGeom>
          <a:noFill/>
        </p:spPr>
        <p:txBody>
          <a:bodyPr wrap="square" rtlCol="0">
            <a:spAutoFit/>
          </a:bodyPr>
          <a:lstStyle/>
          <a:p>
            <a:r>
              <a:rPr lang="en-US" dirty="0" smtClean="0"/>
              <a:t>After removal of left recursion the final grammar will be obtained as</a:t>
            </a:r>
            <a:endParaRPr lang="en-US" dirty="0"/>
          </a:p>
        </p:txBody>
      </p:sp>
      <p:pic>
        <p:nvPicPr>
          <p:cNvPr id="9220" name="Picture 4"/>
          <p:cNvPicPr>
            <a:picLocks noGrp="1" noChangeAspect="1" noChangeArrowheads="1"/>
          </p:cNvPicPr>
          <p:nvPr>
            <p:ph sz="quarter" idx="1"/>
          </p:nvPr>
        </p:nvPicPr>
        <p:blipFill>
          <a:blip r:embed="rId4"/>
          <a:srcRect/>
          <a:stretch>
            <a:fillRect/>
          </a:stretch>
        </p:blipFill>
        <p:spPr bwMode="auto">
          <a:xfrm>
            <a:off x="1295400" y="3124200"/>
            <a:ext cx="2457450" cy="120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457200" y="381000"/>
            <a:ext cx="8534400" cy="838200"/>
          </a:xfrm>
        </p:spPr>
        <p:txBody>
          <a:bodyPr/>
          <a:lstStyle/>
          <a:p>
            <a:pPr eaLnBrk="1" hangingPunct="1"/>
            <a:r>
              <a:rPr lang="en-US" dirty="0" smtClean="0"/>
              <a:t>Left recursion elimination (cont.)</a:t>
            </a:r>
          </a:p>
        </p:txBody>
      </p:sp>
      <p:sp>
        <p:nvSpPr>
          <p:cNvPr id="19459" name="Content Placeholder 4"/>
          <p:cNvSpPr>
            <a:spLocks noGrp="1"/>
          </p:cNvSpPr>
          <p:nvPr>
            <p:ph idx="1"/>
          </p:nvPr>
        </p:nvSpPr>
        <p:spPr/>
        <p:txBody>
          <a:bodyPr>
            <a:normAutofit/>
          </a:bodyPr>
          <a:lstStyle/>
          <a:p>
            <a:pPr eaLnBrk="1" hangingPunct="1">
              <a:lnSpc>
                <a:spcPct val="80000"/>
              </a:lnSpc>
            </a:pPr>
            <a:r>
              <a:rPr lang="en-US" sz="2400" dirty="0" smtClean="0"/>
              <a:t>There are cases like following</a:t>
            </a:r>
          </a:p>
          <a:p>
            <a:pPr lvl="1" eaLnBrk="1" hangingPunct="1">
              <a:lnSpc>
                <a:spcPct val="80000"/>
              </a:lnSpc>
            </a:pPr>
            <a:r>
              <a:rPr lang="en-US" sz="2200" dirty="0" smtClean="0"/>
              <a:t>S -&gt; </a:t>
            </a:r>
            <a:r>
              <a:rPr lang="en-US" sz="2200" dirty="0" err="1" smtClean="0"/>
              <a:t>Aa</a:t>
            </a:r>
            <a:r>
              <a:rPr lang="en-US" sz="2200" dirty="0" smtClean="0"/>
              <a:t> | b</a:t>
            </a:r>
          </a:p>
          <a:p>
            <a:pPr lvl="1" eaLnBrk="1" hangingPunct="1">
              <a:lnSpc>
                <a:spcPct val="80000"/>
              </a:lnSpc>
            </a:pPr>
            <a:r>
              <a:rPr lang="en-US" sz="2200" dirty="0" smtClean="0"/>
              <a:t>A -&gt; Ac | </a:t>
            </a:r>
            <a:r>
              <a:rPr lang="en-US" sz="2200" dirty="0" err="1" smtClean="0"/>
              <a:t>Sd</a:t>
            </a:r>
            <a:r>
              <a:rPr lang="en-US" sz="2200" dirty="0" smtClean="0"/>
              <a:t> | </a:t>
            </a:r>
            <a:r>
              <a:rPr lang="en-US" sz="2200" dirty="0" smtClean="0">
                <a:latin typeface="MS Mincho" pitchFamily="49" charset="-128"/>
                <a:ea typeface="MS Mincho" pitchFamily="49" charset="-128"/>
              </a:rPr>
              <a:t>ɛ</a:t>
            </a:r>
          </a:p>
          <a:p>
            <a:pPr eaLnBrk="1" hangingPunct="1">
              <a:lnSpc>
                <a:spcPct val="80000"/>
              </a:lnSpc>
            </a:pPr>
            <a:r>
              <a:rPr lang="en-US" sz="2400" dirty="0" smtClean="0"/>
              <a:t>Left recursion elimination algorithm:</a:t>
            </a:r>
          </a:p>
          <a:p>
            <a:pPr lvl="1" eaLnBrk="1" hangingPunct="1">
              <a:lnSpc>
                <a:spcPct val="80000"/>
              </a:lnSpc>
            </a:pPr>
            <a:r>
              <a:rPr lang="en-US" sz="2200" dirty="0" smtClean="0"/>
              <a:t>Arrange the </a:t>
            </a:r>
            <a:r>
              <a:rPr lang="en-US" sz="2200" dirty="0" err="1" smtClean="0"/>
              <a:t>nonterminals</a:t>
            </a:r>
            <a:r>
              <a:rPr lang="en-US" sz="2200" dirty="0" smtClean="0"/>
              <a:t> in some order A1,A2,…,An.</a:t>
            </a:r>
          </a:p>
          <a:p>
            <a:pPr lvl="1" eaLnBrk="1" hangingPunct="1">
              <a:lnSpc>
                <a:spcPct val="80000"/>
              </a:lnSpc>
            </a:pPr>
            <a:r>
              <a:rPr lang="en-US" sz="2200" dirty="0" smtClean="0"/>
              <a:t>For (each </a:t>
            </a:r>
            <a:r>
              <a:rPr lang="en-US" sz="2200" dirty="0" err="1" smtClean="0"/>
              <a:t>i</a:t>
            </a:r>
            <a:r>
              <a:rPr lang="en-US" sz="2200" dirty="0" smtClean="0"/>
              <a:t> from 1 to n) {</a:t>
            </a:r>
          </a:p>
          <a:p>
            <a:pPr lvl="2" eaLnBrk="1" hangingPunct="1">
              <a:lnSpc>
                <a:spcPct val="80000"/>
              </a:lnSpc>
            </a:pPr>
            <a:r>
              <a:rPr lang="en-US" sz="1900" dirty="0" smtClean="0"/>
              <a:t>For (each j from 1 to i-1) {</a:t>
            </a:r>
          </a:p>
          <a:p>
            <a:pPr lvl="3" eaLnBrk="1" hangingPunct="1">
              <a:lnSpc>
                <a:spcPct val="80000"/>
              </a:lnSpc>
            </a:pPr>
            <a:r>
              <a:rPr lang="en-US" sz="1900" dirty="0" smtClean="0"/>
              <a:t>Replace each production of the form Ai-&gt; </a:t>
            </a:r>
            <a:r>
              <a:rPr lang="en-US" sz="1900" dirty="0" err="1" smtClean="0"/>
              <a:t>Aj</a:t>
            </a:r>
            <a:r>
              <a:rPr lang="en-US" sz="1900" dirty="0" smtClean="0"/>
              <a:t> </a:t>
            </a:r>
            <a:r>
              <a:rPr lang="el-GR" sz="1900" dirty="0" smtClean="0">
                <a:latin typeface="MS Mincho" pitchFamily="49" charset="-128"/>
                <a:ea typeface="MS Mincho" pitchFamily="49" charset="-128"/>
              </a:rPr>
              <a:t>γ</a:t>
            </a:r>
            <a:r>
              <a:rPr lang="en-US" sz="1900" dirty="0" smtClean="0"/>
              <a:t> by the production Ai -&gt; </a:t>
            </a:r>
            <a:r>
              <a:rPr lang="el-GR" sz="1900" dirty="0" smtClean="0">
                <a:latin typeface="MS Mincho" pitchFamily="49" charset="-128"/>
                <a:ea typeface="MS Mincho" pitchFamily="49" charset="-128"/>
              </a:rPr>
              <a:t>δ</a:t>
            </a:r>
            <a:r>
              <a:rPr lang="en-US" sz="1900" dirty="0" smtClean="0"/>
              <a:t>1 </a:t>
            </a:r>
            <a:r>
              <a:rPr lang="el-GR" sz="1900" dirty="0" smtClean="0">
                <a:latin typeface="MS Mincho" pitchFamily="49" charset="-128"/>
                <a:ea typeface="MS Mincho" pitchFamily="49" charset="-128"/>
              </a:rPr>
              <a:t>γ </a:t>
            </a:r>
            <a:r>
              <a:rPr lang="en-US" sz="1900" dirty="0" smtClean="0"/>
              <a:t>| </a:t>
            </a:r>
            <a:r>
              <a:rPr lang="el-GR" sz="1900" dirty="0" smtClean="0">
                <a:latin typeface="MS Mincho" pitchFamily="49" charset="-128"/>
                <a:ea typeface="MS Mincho" pitchFamily="49" charset="-128"/>
              </a:rPr>
              <a:t>δ</a:t>
            </a:r>
            <a:r>
              <a:rPr lang="en-US" sz="1900" dirty="0" smtClean="0"/>
              <a:t>2 </a:t>
            </a:r>
            <a:r>
              <a:rPr lang="el-GR" sz="1900" dirty="0" smtClean="0">
                <a:latin typeface="MS Mincho" pitchFamily="49" charset="-128"/>
                <a:ea typeface="MS Mincho" pitchFamily="49" charset="-128"/>
              </a:rPr>
              <a:t>γ </a:t>
            </a:r>
            <a:r>
              <a:rPr lang="en-US" sz="1900" dirty="0" smtClean="0"/>
              <a:t>| … |</a:t>
            </a:r>
            <a:r>
              <a:rPr lang="el-GR" sz="1900" dirty="0" smtClean="0">
                <a:latin typeface="MS Mincho" pitchFamily="49" charset="-128"/>
                <a:ea typeface="MS Mincho" pitchFamily="49" charset="-128"/>
              </a:rPr>
              <a:t>δ</a:t>
            </a:r>
            <a:r>
              <a:rPr lang="en-US" sz="1500" dirty="0" smtClean="0"/>
              <a:t>k</a:t>
            </a:r>
            <a:r>
              <a:rPr lang="el-GR" sz="1900" dirty="0" smtClean="0">
                <a:latin typeface="MS Mincho" pitchFamily="49" charset="-128"/>
                <a:ea typeface="MS Mincho" pitchFamily="49" charset="-128"/>
              </a:rPr>
              <a:t> γ</a:t>
            </a:r>
            <a:r>
              <a:rPr lang="en-US" sz="1900" dirty="0" smtClean="0">
                <a:latin typeface="MS Mincho" pitchFamily="49" charset="-128"/>
                <a:ea typeface="MS Mincho" pitchFamily="49" charset="-128"/>
              </a:rPr>
              <a:t> </a:t>
            </a:r>
            <a:r>
              <a:rPr lang="en-US" sz="1900" dirty="0" smtClean="0"/>
              <a:t>where </a:t>
            </a:r>
            <a:r>
              <a:rPr lang="en-US" sz="1900" dirty="0" err="1" smtClean="0"/>
              <a:t>Aj</a:t>
            </a:r>
            <a:r>
              <a:rPr lang="en-US" sz="1900" dirty="0" smtClean="0"/>
              <a:t>-&gt;</a:t>
            </a:r>
            <a:r>
              <a:rPr lang="el-GR" sz="1900" dirty="0" smtClean="0">
                <a:latin typeface="MS Mincho" pitchFamily="49" charset="-128"/>
                <a:ea typeface="MS Mincho" pitchFamily="49" charset="-128"/>
              </a:rPr>
              <a:t> δ</a:t>
            </a:r>
            <a:r>
              <a:rPr lang="en-US" sz="1900" dirty="0" smtClean="0"/>
              <a:t>1 </a:t>
            </a:r>
            <a:r>
              <a:rPr lang="el-GR" sz="1900" dirty="0" smtClean="0">
                <a:latin typeface="MS Mincho" pitchFamily="49" charset="-128"/>
                <a:ea typeface="MS Mincho" pitchFamily="49" charset="-128"/>
              </a:rPr>
              <a:t> </a:t>
            </a:r>
            <a:r>
              <a:rPr lang="en-US" sz="1900" dirty="0" smtClean="0"/>
              <a:t>| </a:t>
            </a:r>
            <a:r>
              <a:rPr lang="el-GR" sz="1900" dirty="0" smtClean="0">
                <a:latin typeface="MS Mincho" pitchFamily="49" charset="-128"/>
                <a:ea typeface="MS Mincho" pitchFamily="49" charset="-128"/>
              </a:rPr>
              <a:t>δ</a:t>
            </a:r>
            <a:r>
              <a:rPr lang="en-US" sz="1900" dirty="0" smtClean="0"/>
              <a:t>2 </a:t>
            </a:r>
            <a:r>
              <a:rPr lang="el-GR" sz="1900" dirty="0" smtClean="0">
                <a:latin typeface="MS Mincho" pitchFamily="49" charset="-128"/>
                <a:ea typeface="MS Mincho" pitchFamily="49" charset="-128"/>
              </a:rPr>
              <a:t> </a:t>
            </a:r>
            <a:r>
              <a:rPr lang="en-US" sz="1900" dirty="0" smtClean="0"/>
              <a:t>| … |</a:t>
            </a:r>
            <a:r>
              <a:rPr lang="el-GR" sz="1900" dirty="0" smtClean="0">
                <a:latin typeface="MS Mincho" pitchFamily="49" charset="-128"/>
                <a:ea typeface="MS Mincho" pitchFamily="49" charset="-128"/>
              </a:rPr>
              <a:t>δ</a:t>
            </a:r>
            <a:r>
              <a:rPr lang="en-US" sz="1100" dirty="0" smtClean="0"/>
              <a:t>k</a:t>
            </a:r>
            <a:r>
              <a:rPr lang="el-GR" sz="1900" dirty="0" smtClean="0">
                <a:latin typeface="MS Mincho" pitchFamily="49" charset="-128"/>
                <a:ea typeface="MS Mincho" pitchFamily="49" charset="-128"/>
              </a:rPr>
              <a:t> </a:t>
            </a:r>
            <a:r>
              <a:rPr lang="en-US" sz="1900" dirty="0" smtClean="0"/>
              <a:t>are all current </a:t>
            </a:r>
            <a:r>
              <a:rPr lang="en-US" sz="1900" dirty="0" err="1" smtClean="0"/>
              <a:t>Aj</a:t>
            </a:r>
            <a:r>
              <a:rPr lang="en-US" sz="1900" dirty="0" smtClean="0"/>
              <a:t> productions</a:t>
            </a:r>
          </a:p>
          <a:p>
            <a:pPr lvl="3" eaLnBrk="1" hangingPunct="1">
              <a:lnSpc>
                <a:spcPct val="80000"/>
              </a:lnSpc>
            </a:pPr>
            <a:r>
              <a:rPr lang="en-US" sz="1900" dirty="0" smtClean="0"/>
              <a:t>}</a:t>
            </a:r>
          </a:p>
          <a:p>
            <a:pPr lvl="3" eaLnBrk="1" hangingPunct="1">
              <a:lnSpc>
                <a:spcPct val="80000"/>
              </a:lnSpc>
            </a:pPr>
            <a:r>
              <a:rPr lang="en-US" sz="1900" dirty="0" smtClean="0"/>
              <a:t>Eliminate left recursion among the Ai-productions</a:t>
            </a:r>
          </a:p>
          <a:p>
            <a:pPr lvl="2" eaLnBrk="1" hangingPunct="1">
              <a:lnSpc>
                <a:spcPct val="80000"/>
              </a:lnSpc>
            </a:pPr>
            <a:r>
              <a:rPr lang="en-US" sz="1900"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pPr eaLnBrk="1" hangingPunct="1"/>
            <a:r>
              <a:rPr lang="en-US" smtClean="0"/>
              <a:t>Left factoring</a:t>
            </a:r>
          </a:p>
        </p:txBody>
      </p:sp>
      <p:sp>
        <p:nvSpPr>
          <p:cNvPr id="20483" name="Content Placeholder 5"/>
          <p:cNvSpPr>
            <a:spLocks noGrp="1"/>
          </p:cNvSpPr>
          <p:nvPr>
            <p:ph idx="1"/>
          </p:nvPr>
        </p:nvSpPr>
        <p:spPr/>
        <p:txBody>
          <a:bodyPr>
            <a:normAutofit/>
          </a:bodyPr>
          <a:lstStyle/>
          <a:p>
            <a:pPr eaLnBrk="1" hangingPunct="1">
              <a:lnSpc>
                <a:spcPct val="90000"/>
              </a:lnSpc>
            </a:pPr>
            <a:r>
              <a:rPr lang="en-US" sz="2400" smtClean="0"/>
              <a:t>Left factoring is a grammar transformation that is useful for producing a grammar suitable for predictive or top-down parsing.</a:t>
            </a:r>
          </a:p>
          <a:p>
            <a:pPr eaLnBrk="1" hangingPunct="1">
              <a:lnSpc>
                <a:spcPct val="90000"/>
              </a:lnSpc>
            </a:pPr>
            <a:r>
              <a:rPr lang="en-US" sz="2400" smtClean="0"/>
              <a:t>Consider following grammar:</a:t>
            </a:r>
          </a:p>
          <a:p>
            <a:pPr lvl="1" eaLnBrk="1" hangingPunct="1">
              <a:lnSpc>
                <a:spcPct val="90000"/>
              </a:lnSpc>
            </a:pPr>
            <a:r>
              <a:rPr lang="en-US" sz="2200" smtClean="0"/>
              <a:t>Stmt -&gt; </a:t>
            </a:r>
            <a:r>
              <a:rPr lang="en-US" sz="2200" b="1" smtClean="0"/>
              <a:t>if</a:t>
            </a:r>
            <a:r>
              <a:rPr lang="en-US" sz="2200" smtClean="0"/>
              <a:t> expr </a:t>
            </a:r>
            <a:r>
              <a:rPr lang="en-US" sz="2200" b="1" smtClean="0"/>
              <a:t>then</a:t>
            </a:r>
            <a:r>
              <a:rPr lang="en-US" sz="2200" smtClean="0"/>
              <a:t> stmt </a:t>
            </a:r>
            <a:r>
              <a:rPr lang="en-US" sz="2200" b="1" smtClean="0"/>
              <a:t>else</a:t>
            </a:r>
            <a:r>
              <a:rPr lang="en-US" sz="2200" smtClean="0"/>
              <a:t> stmt</a:t>
            </a:r>
          </a:p>
          <a:p>
            <a:pPr lvl="1" eaLnBrk="1" hangingPunct="1">
              <a:lnSpc>
                <a:spcPct val="90000"/>
              </a:lnSpc>
            </a:pPr>
            <a:r>
              <a:rPr lang="en-US" sz="2200" smtClean="0"/>
              <a:t>          | </a:t>
            </a:r>
            <a:r>
              <a:rPr lang="en-US" sz="2200" b="1" smtClean="0"/>
              <a:t>if</a:t>
            </a:r>
            <a:r>
              <a:rPr lang="en-US" sz="2200" smtClean="0"/>
              <a:t> expr </a:t>
            </a:r>
            <a:r>
              <a:rPr lang="en-US" sz="2200" b="1" smtClean="0"/>
              <a:t>then</a:t>
            </a:r>
            <a:r>
              <a:rPr lang="en-US" sz="2200" smtClean="0"/>
              <a:t> stmt</a:t>
            </a:r>
          </a:p>
          <a:p>
            <a:pPr eaLnBrk="1" hangingPunct="1">
              <a:lnSpc>
                <a:spcPct val="90000"/>
              </a:lnSpc>
            </a:pPr>
            <a:r>
              <a:rPr lang="en-US" sz="2400" smtClean="0"/>
              <a:t>On seeing input </a:t>
            </a:r>
            <a:r>
              <a:rPr lang="en-US" sz="2400" b="1" smtClean="0"/>
              <a:t>if</a:t>
            </a:r>
            <a:r>
              <a:rPr lang="en-US" sz="2400" smtClean="0"/>
              <a:t> it is not clear for the parser which production to use</a:t>
            </a:r>
          </a:p>
          <a:p>
            <a:pPr eaLnBrk="1" hangingPunct="1">
              <a:lnSpc>
                <a:spcPct val="90000"/>
              </a:lnSpc>
            </a:pPr>
            <a:r>
              <a:rPr lang="en-US" sz="2400" smtClean="0"/>
              <a:t>We can easily perform left factoring:</a:t>
            </a:r>
          </a:p>
          <a:p>
            <a:pPr lvl="1" eaLnBrk="1" hangingPunct="1">
              <a:lnSpc>
                <a:spcPct val="90000"/>
              </a:lnSpc>
            </a:pPr>
            <a:r>
              <a:rPr lang="en-US" sz="2200" smtClean="0"/>
              <a:t>If we have A-&gt;</a:t>
            </a:r>
            <a:r>
              <a:rPr lang="el-GR" sz="2200" smtClean="0">
                <a:latin typeface="MS Mincho" pitchFamily="49" charset="-128"/>
                <a:ea typeface="MS Mincho" pitchFamily="49" charset="-128"/>
              </a:rPr>
              <a:t>αβ</a:t>
            </a:r>
            <a:r>
              <a:rPr lang="en-US" sz="2200" smtClean="0"/>
              <a:t>1</a:t>
            </a:r>
            <a:r>
              <a:rPr lang="el-GR" sz="2200" smtClean="0">
                <a:latin typeface="MS Mincho" pitchFamily="49" charset="-128"/>
                <a:ea typeface="MS Mincho" pitchFamily="49" charset="-128"/>
              </a:rPr>
              <a:t> </a:t>
            </a:r>
            <a:r>
              <a:rPr lang="en-US" sz="2200" smtClean="0">
                <a:latin typeface="MS Mincho" pitchFamily="49" charset="-128"/>
                <a:ea typeface="MS Mincho" pitchFamily="49" charset="-128"/>
              </a:rPr>
              <a:t>| </a:t>
            </a:r>
            <a:r>
              <a:rPr lang="el-GR" sz="2200" smtClean="0">
                <a:latin typeface="MS Mincho" pitchFamily="49" charset="-128"/>
                <a:ea typeface="MS Mincho" pitchFamily="49" charset="-128"/>
              </a:rPr>
              <a:t>αβ</a:t>
            </a:r>
            <a:r>
              <a:rPr lang="en-US" sz="2200" smtClean="0"/>
              <a:t>2   then we replace it with</a:t>
            </a:r>
          </a:p>
          <a:p>
            <a:pPr lvl="2" eaLnBrk="1" hangingPunct="1">
              <a:lnSpc>
                <a:spcPct val="90000"/>
              </a:lnSpc>
            </a:pPr>
            <a:r>
              <a:rPr lang="en-US" sz="1900" smtClean="0"/>
              <a:t>A  -&gt; </a:t>
            </a:r>
            <a:r>
              <a:rPr lang="el-GR" sz="1900" smtClean="0">
                <a:latin typeface="MS Mincho" pitchFamily="49" charset="-128"/>
                <a:ea typeface="MS Mincho" pitchFamily="49" charset="-128"/>
              </a:rPr>
              <a:t>α</a:t>
            </a:r>
            <a:r>
              <a:rPr lang="en-US" sz="1900" smtClean="0"/>
              <a:t>A’</a:t>
            </a:r>
          </a:p>
          <a:p>
            <a:pPr lvl="2" eaLnBrk="1" hangingPunct="1">
              <a:lnSpc>
                <a:spcPct val="90000"/>
              </a:lnSpc>
            </a:pPr>
            <a:r>
              <a:rPr lang="en-US" sz="1900" smtClean="0"/>
              <a:t>A’ -&gt;  </a:t>
            </a:r>
            <a:r>
              <a:rPr lang="el-GR" sz="1900" smtClean="0">
                <a:latin typeface="MS Mincho" pitchFamily="49" charset="-128"/>
                <a:ea typeface="MS Mincho" pitchFamily="49" charset="-128"/>
              </a:rPr>
              <a:t>β</a:t>
            </a:r>
            <a:r>
              <a:rPr lang="en-US" sz="1900" smtClean="0"/>
              <a:t>1</a:t>
            </a:r>
            <a:r>
              <a:rPr lang="el-GR" sz="1900" smtClean="0">
                <a:latin typeface="MS Mincho" pitchFamily="49" charset="-128"/>
                <a:ea typeface="MS Mincho" pitchFamily="49" charset="-128"/>
              </a:rPr>
              <a:t> </a:t>
            </a:r>
            <a:r>
              <a:rPr lang="en-US" sz="1900" smtClean="0">
                <a:latin typeface="MS Mincho" pitchFamily="49" charset="-128"/>
                <a:ea typeface="MS Mincho" pitchFamily="49" charset="-128"/>
              </a:rPr>
              <a:t>| </a:t>
            </a:r>
            <a:r>
              <a:rPr lang="el-GR" sz="1900" smtClean="0">
                <a:latin typeface="MS Mincho" pitchFamily="49" charset="-128"/>
                <a:ea typeface="MS Mincho" pitchFamily="49" charset="-128"/>
              </a:rPr>
              <a:t>β</a:t>
            </a:r>
            <a:r>
              <a:rPr lang="en-US" sz="1900" smtClean="0"/>
              <a:t>2</a:t>
            </a:r>
          </a:p>
          <a:p>
            <a:pPr lvl="1" eaLnBrk="1" hangingPunct="1">
              <a:lnSpc>
                <a:spcPct val="90000"/>
              </a:lnSpc>
            </a:pPr>
            <a:endParaRPr lang="en-US" sz="2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Left Factoring</a:t>
            </a:r>
            <a:endParaRPr lang="en-US" dirty="0"/>
          </a:p>
        </p:txBody>
      </p:sp>
      <p:pic>
        <p:nvPicPr>
          <p:cNvPr id="10243" name="Picture 3"/>
          <p:cNvPicPr>
            <a:picLocks noChangeAspect="1" noChangeArrowheads="1"/>
          </p:cNvPicPr>
          <p:nvPr/>
        </p:nvPicPr>
        <p:blipFill>
          <a:blip r:embed="rId2"/>
          <a:srcRect/>
          <a:stretch>
            <a:fillRect/>
          </a:stretch>
        </p:blipFill>
        <p:spPr bwMode="auto">
          <a:xfrm>
            <a:off x="1447800" y="2514600"/>
            <a:ext cx="4953000" cy="533400"/>
          </a:xfrm>
          <a:prstGeom prst="rect">
            <a:avLst/>
          </a:prstGeom>
          <a:noFill/>
          <a:ln w="9525">
            <a:noFill/>
            <a:miter lim="800000"/>
            <a:headEnd/>
            <a:tailEnd/>
          </a:ln>
          <a:effectLst/>
        </p:spPr>
      </p:pic>
      <p:sp>
        <p:nvSpPr>
          <p:cNvPr id="7" name="TextBox 6"/>
          <p:cNvSpPr txBox="1"/>
          <p:nvPr/>
        </p:nvSpPr>
        <p:spPr>
          <a:xfrm>
            <a:off x="1371600" y="3352800"/>
            <a:ext cx="6400800" cy="738664"/>
          </a:xfrm>
          <a:prstGeom prst="rect">
            <a:avLst/>
          </a:prstGeom>
          <a:noFill/>
        </p:spPr>
        <p:txBody>
          <a:bodyPr wrap="square" rtlCol="0">
            <a:spAutoFit/>
          </a:bodyPr>
          <a:lstStyle/>
          <a:p>
            <a:r>
              <a:rPr lang="en-US" sz="2400" b="1" dirty="0" smtClean="0"/>
              <a:t>left-factored, the original  productions become</a:t>
            </a:r>
          </a:p>
          <a:p>
            <a:endParaRPr lang="en-US" dirty="0"/>
          </a:p>
        </p:txBody>
      </p:sp>
      <p:pic>
        <p:nvPicPr>
          <p:cNvPr id="10244" name="Picture 4"/>
          <p:cNvPicPr>
            <a:picLocks noGrp="1" noChangeAspect="1" noChangeArrowheads="1"/>
          </p:cNvPicPr>
          <p:nvPr>
            <p:ph sz="quarter" idx="1"/>
          </p:nvPr>
        </p:nvPicPr>
        <p:blipFill>
          <a:blip r:embed="rId3"/>
          <a:srcRect/>
          <a:stretch>
            <a:fillRect/>
          </a:stretch>
        </p:blipFill>
        <p:spPr bwMode="auto">
          <a:xfrm>
            <a:off x="1676400" y="3733800"/>
            <a:ext cx="2438400" cy="733425"/>
          </a:xfrm>
          <a:prstGeom prst="rect">
            <a:avLst/>
          </a:prstGeom>
          <a:noFill/>
          <a:ln w="9525">
            <a:noFill/>
            <a:miter lim="800000"/>
            <a:headEnd/>
            <a:tailEnd/>
          </a:ln>
          <a:effectLst/>
        </p:spPr>
      </p:pic>
      <p:sp>
        <p:nvSpPr>
          <p:cNvPr id="9" name="Rectangle 8"/>
          <p:cNvSpPr/>
          <p:nvPr/>
        </p:nvSpPr>
        <p:spPr>
          <a:xfrm>
            <a:off x="990600" y="4721662"/>
            <a:ext cx="7238999" cy="383738"/>
          </a:xfrm>
          <a:prstGeom prst="rect">
            <a:avLst/>
          </a:prstGeom>
        </p:spPr>
        <p:txBody>
          <a:bodyPr wrap="square">
            <a:spAutoFit/>
          </a:bodyPr>
          <a:lstStyle/>
          <a:p>
            <a:r>
              <a:rPr lang="en-US" dirty="0" smtClean="0"/>
              <a:t>If we have another production like </a:t>
            </a:r>
            <a:endParaRPr lang="en-US" dirty="0"/>
          </a:p>
        </p:txBody>
      </p:sp>
      <p:pic>
        <p:nvPicPr>
          <p:cNvPr id="10" name="Picture 5"/>
          <p:cNvPicPr>
            <a:picLocks noChangeAspect="1" noChangeArrowheads="1"/>
          </p:cNvPicPr>
          <p:nvPr/>
        </p:nvPicPr>
        <p:blipFill>
          <a:blip r:embed="rId4"/>
          <a:srcRect/>
          <a:stretch>
            <a:fillRect/>
          </a:stretch>
        </p:blipFill>
        <p:spPr bwMode="auto">
          <a:xfrm>
            <a:off x="4114800" y="4724400"/>
            <a:ext cx="2495550" cy="771525"/>
          </a:xfrm>
          <a:prstGeom prst="rect">
            <a:avLst/>
          </a:prstGeom>
          <a:noFill/>
          <a:ln w="9525">
            <a:noFill/>
            <a:miter lim="800000"/>
            <a:headEnd/>
            <a:tailEnd/>
          </a:ln>
          <a:effectLst/>
        </p:spPr>
      </p:pic>
      <p:pic>
        <p:nvPicPr>
          <p:cNvPr id="11" name="Picture 6"/>
          <p:cNvPicPr>
            <a:picLocks noChangeAspect="1" noChangeArrowheads="1"/>
          </p:cNvPicPr>
          <p:nvPr/>
        </p:nvPicPr>
        <p:blipFill>
          <a:blip r:embed="rId5"/>
          <a:srcRect/>
          <a:stretch>
            <a:fillRect/>
          </a:stretch>
        </p:blipFill>
        <p:spPr bwMode="auto">
          <a:xfrm>
            <a:off x="1295400" y="5486400"/>
            <a:ext cx="3638550" cy="438150"/>
          </a:xfrm>
          <a:prstGeom prst="rect">
            <a:avLst/>
          </a:prstGeom>
          <a:noFill/>
          <a:ln w="9525">
            <a:noFill/>
            <a:miter lim="800000"/>
            <a:headEnd/>
            <a:tailEnd/>
          </a:ln>
          <a:effectLst/>
        </p:spPr>
      </p:pic>
      <p:pic>
        <p:nvPicPr>
          <p:cNvPr id="12" name="Picture 7"/>
          <p:cNvPicPr>
            <a:picLocks noChangeAspect="1" noChangeArrowheads="1"/>
          </p:cNvPicPr>
          <p:nvPr/>
        </p:nvPicPr>
        <p:blipFill>
          <a:blip r:embed="rId6"/>
          <a:srcRect/>
          <a:stretch>
            <a:fillRect/>
          </a:stretch>
        </p:blipFill>
        <p:spPr bwMode="auto">
          <a:xfrm>
            <a:off x="5334000" y="5486400"/>
            <a:ext cx="1905000"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TOP-DOWN PARSING</a:t>
            </a:r>
            <a:endParaRPr lang="en-US" dirty="0"/>
          </a:p>
        </p:txBody>
      </p:sp>
      <p:sp>
        <p:nvSpPr>
          <p:cNvPr id="3" name="Content Placeholder 2"/>
          <p:cNvSpPr>
            <a:spLocks noGrp="1"/>
          </p:cNvSpPr>
          <p:nvPr>
            <p:ph sz="quarter" idx="1"/>
          </p:nvPr>
        </p:nvSpPr>
        <p:spPr/>
        <p:txBody>
          <a:bodyPr/>
          <a:lstStyle/>
          <a:p>
            <a:r>
              <a:rPr lang="en-US" b="1" dirty="0" smtClean="0"/>
              <a:t>Top-down parsing can be viewed as an attempt to find a leftmost derivation for</a:t>
            </a:r>
            <a:r>
              <a:rPr lang="en-US" dirty="0" smtClean="0"/>
              <a:t> </a:t>
            </a:r>
            <a:r>
              <a:rPr lang="en-US" b="1" dirty="0" smtClean="0"/>
              <a:t>an input string.</a:t>
            </a:r>
          </a:p>
          <a:p>
            <a:r>
              <a:rPr lang="en-US" b="1" dirty="0" smtClean="0"/>
              <a:t>It can be viewed as an attempt to construct a parse tree for the input starring from the root and creating the nodes of the parse tree in preorder.</a:t>
            </a:r>
          </a:p>
          <a:p>
            <a:endParaRPr lang="en-US" dirty="0"/>
          </a:p>
        </p:txBody>
      </p:sp>
      <p:pic>
        <p:nvPicPr>
          <p:cNvPr id="11267" name="Picture 3"/>
          <p:cNvPicPr>
            <a:picLocks noChangeAspect="1" noChangeArrowheads="1"/>
          </p:cNvPicPr>
          <p:nvPr/>
        </p:nvPicPr>
        <p:blipFill>
          <a:blip r:embed="rId2"/>
          <a:srcRect/>
          <a:stretch>
            <a:fillRect/>
          </a:stretch>
        </p:blipFill>
        <p:spPr bwMode="auto">
          <a:xfrm>
            <a:off x="1905000" y="4495800"/>
            <a:ext cx="2809875" cy="1552575"/>
          </a:xfrm>
          <a:prstGeom prst="rect">
            <a:avLst/>
          </a:prstGeom>
          <a:noFill/>
          <a:ln w="9525">
            <a:noFill/>
            <a:miter lim="800000"/>
            <a:headEnd/>
            <a:tailEnd/>
          </a:ln>
          <a:effectLst/>
        </p:spPr>
      </p:pic>
      <p:sp>
        <p:nvSpPr>
          <p:cNvPr id="8" name="TextBox 7"/>
          <p:cNvSpPr txBox="1"/>
          <p:nvPr/>
        </p:nvSpPr>
        <p:spPr>
          <a:xfrm>
            <a:off x="1371600" y="3962400"/>
            <a:ext cx="2362200" cy="461665"/>
          </a:xfrm>
          <a:prstGeom prst="rect">
            <a:avLst/>
          </a:prstGeom>
          <a:noFill/>
        </p:spPr>
        <p:txBody>
          <a:bodyPr wrap="square" rtlCol="0">
            <a:spAutoFit/>
          </a:bodyPr>
          <a:lstStyle/>
          <a:p>
            <a:r>
              <a:rPr lang="en-US" sz="2400" dirty="0" smtClean="0"/>
              <a:t>For the input string  </a:t>
            </a:r>
            <a:endParaRPr lang="en-US" sz="2400" dirty="0"/>
          </a:p>
        </p:txBody>
      </p:sp>
      <p:pic>
        <p:nvPicPr>
          <p:cNvPr id="11268" name="Picture 4"/>
          <p:cNvPicPr>
            <a:picLocks noChangeAspect="1" noChangeArrowheads="1"/>
          </p:cNvPicPr>
          <p:nvPr/>
        </p:nvPicPr>
        <p:blipFill>
          <a:blip r:embed="rId3"/>
          <a:srcRect/>
          <a:stretch>
            <a:fillRect/>
          </a:stretch>
        </p:blipFill>
        <p:spPr bwMode="auto">
          <a:xfrm>
            <a:off x="3733800" y="4038600"/>
            <a:ext cx="1066800" cy="352425"/>
          </a:xfrm>
          <a:prstGeom prst="rect">
            <a:avLst/>
          </a:prstGeom>
          <a:noFill/>
          <a:ln w="9525">
            <a:noFill/>
            <a:miter lim="800000"/>
            <a:headEnd/>
            <a:tailEnd/>
          </a:ln>
          <a:effectLst/>
        </p:spPr>
      </p:pic>
      <p:sp>
        <p:nvSpPr>
          <p:cNvPr id="10" name="TextBox 9"/>
          <p:cNvSpPr txBox="1"/>
          <p:nvPr/>
        </p:nvSpPr>
        <p:spPr>
          <a:xfrm>
            <a:off x="4876800" y="4038600"/>
            <a:ext cx="4114800" cy="1200329"/>
          </a:xfrm>
          <a:prstGeom prst="rect">
            <a:avLst/>
          </a:prstGeom>
          <a:noFill/>
        </p:spPr>
        <p:txBody>
          <a:bodyPr wrap="square" rtlCol="0">
            <a:spAutoFit/>
          </a:bodyPr>
          <a:lstStyle/>
          <a:p>
            <a:r>
              <a:rPr lang="en-US" sz="2400" dirty="0" smtClean="0"/>
              <a:t>By using the following grammar the construction of top down parser is shown on next slide.</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sz="quarter" idx="1"/>
          </p:nvPr>
        </p:nvPicPr>
        <p:blipFill>
          <a:blip r:embed="rId2"/>
          <a:srcRect/>
          <a:stretch>
            <a:fillRect/>
          </a:stretch>
        </p:blipFill>
        <p:spPr bwMode="auto">
          <a:xfrm>
            <a:off x="990600" y="609600"/>
            <a:ext cx="7696200" cy="54102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3"/>
          <a:srcRect/>
          <a:stretch>
            <a:fillRect/>
          </a:stretch>
        </p:blipFill>
        <p:spPr bwMode="auto">
          <a:xfrm>
            <a:off x="3581400" y="6019800"/>
            <a:ext cx="3124200"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First and Follow</a:t>
            </a:r>
          </a:p>
        </p:txBody>
      </p:sp>
      <p:sp>
        <p:nvSpPr>
          <p:cNvPr id="3" name="Content Placeholder 2"/>
          <p:cNvSpPr>
            <a:spLocks noGrp="1"/>
          </p:cNvSpPr>
          <p:nvPr>
            <p:ph idx="1"/>
          </p:nvPr>
        </p:nvSpPr>
        <p:spPr/>
        <p:txBody>
          <a:bodyPr>
            <a:normAutofit/>
          </a:bodyPr>
          <a:lstStyle/>
          <a:p>
            <a:pPr>
              <a:lnSpc>
                <a:spcPct val="90000"/>
              </a:lnSpc>
            </a:pPr>
            <a:r>
              <a:rPr lang="en-US" sz="2400" smtClean="0"/>
              <a:t>First() is set of terminals that begins strings derived from </a:t>
            </a:r>
          </a:p>
          <a:p>
            <a:pPr>
              <a:lnSpc>
                <a:spcPct val="90000"/>
              </a:lnSpc>
            </a:pPr>
            <a:r>
              <a:rPr lang="en-US" sz="2400" smtClean="0"/>
              <a:t>If </a:t>
            </a:r>
            <a:r>
              <a:rPr lang="el-GR" sz="2400" smtClean="0">
                <a:latin typeface="MS Mincho" pitchFamily="49" charset="-128"/>
                <a:ea typeface="MS Mincho" pitchFamily="49" charset="-128"/>
              </a:rPr>
              <a:t>α</a:t>
            </a:r>
            <a:r>
              <a:rPr lang="en-US" sz="2400" smtClean="0"/>
              <a:t>=&gt;</a:t>
            </a:r>
            <a:r>
              <a:rPr lang="en-US" sz="2400" smtClean="0">
                <a:latin typeface="MS Mincho" pitchFamily="49" charset="-128"/>
                <a:ea typeface="MS Mincho" pitchFamily="49" charset="-128"/>
              </a:rPr>
              <a:t>ɛ</a:t>
            </a:r>
            <a:r>
              <a:rPr lang="en-US" sz="2400" smtClean="0"/>
              <a:t> then is also in First(</a:t>
            </a:r>
            <a:r>
              <a:rPr lang="en-US" sz="2400" smtClean="0">
                <a:latin typeface="MS Mincho" pitchFamily="49" charset="-128"/>
                <a:ea typeface="MS Mincho" pitchFamily="49" charset="-128"/>
              </a:rPr>
              <a:t>ɛ</a:t>
            </a:r>
            <a:r>
              <a:rPr lang="en-US" sz="2400" smtClean="0"/>
              <a:t>)</a:t>
            </a:r>
          </a:p>
          <a:p>
            <a:pPr marL="273050" lvl="2" indent="-273050">
              <a:lnSpc>
                <a:spcPct val="90000"/>
              </a:lnSpc>
              <a:buClr>
                <a:srgbClr val="0BD0D9"/>
              </a:buClr>
              <a:buSzPct val="95000"/>
            </a:pPr>
            <a:r>
              <a:rPr lang="en-US" sz="2400" smtClean="0"/>
              <a:t>In predictive parsing when we have A-&gt; </a:t>
            </a:r>
            <a:r>
              <a:rPr lang="el-GR" sz="2400" smtClean="0">
                <a:latin typeface="MS Mincho" pitchFamily="49" charset="-128"/>
                <a:ea typeface="MS Mincho" pitchFamily="49" charset="-128"/>
              </a:rPr>
              <a:t>α</a:t>
            </a:r>
            <a:r>
              <a:rPr lang="en-US" sz="2400" smtClean="0"/>
              <a:t>|</a:t>
            </a:r>
            <a:r>
              <a:rPr lang="el-GR" sz="2400" smtClean="0">
                <a:latin typeface="MS Mincho" pitchFamily="49" charset="-128"/>
                <a:ea typeface="MS Mincho" pitchFamily="49" charset="-128"/>
              </a:rPr>
              <a:t>β</a:t>
            </a:r>
            <a:r>
              <a:rPr lang="en-US" sz="2400" smtClean="0"/>
              <a:t>, if First(</a:t>
            </a:r>
            <a:r>
              <a:rPr lang="el-GR" sz="2400" smtClean="0">
                <a:latin typeface="MS Mincho" pitchFamily="49" charset="-128"/>
                <a:ea typeface="MS Mincho" pitchFamily="49" charset="-128"/>
              </a:rPr>
              <a:t>α</a:t>
            </a:r>
            <a:r>
              <a:rPr lang="en-US" sz="2400" smtClean="0"/>
              <a:t>) and First(</a:t>
            </a:r>
            <a:r>
              <a:rPr lang="el-GR" sz="2400" smtClean="0">
                <a:latin typeface="MS Mincho" pitchFamily="49" charset="-128"/>
                <a:ea typeface="MS Mincho" pitchFamily="49" charset="-128"/>
              </a:rPr>
              <a:t>β</a:t>
            </a:r>
            <a:r>
              <a:rPr lang="en-US" sz="2400" smtClean="0"/>
              <a:t>) are disjoint sets then we can select appropriate A-production by looking at the next input</a:t>
            </a:r>
          </a:p>
          <a:p>
            <a:pPr>
              <a:lnSpc>
                <a:spcPct val="90000"/>
              </a:lnSpc>
            </a:pPr>
            <a:r>
              <a:rPr lang="en-US" sz="2400" smtClean="0"/>
              <a:t>Follow(A), for any nonterminal A, is set of terminals a that can appear immediately after A in some sentential form</a:t>
            </a:r>
          </a:p>
          <a:p>
            <a:pPr lvl="1">
              <a:lnSpc>
                <a:spcPct val="90000"/>
              </a:lnSpc>
            </a:pPr>
            <a:r>
              <a:rPr lang="en-US" sz="2200" smtClean="0"/>
              <a:t>If we have S =&gt; </a:t>
            </a:r>
            <a:r>
              <a:rPr lang="el-GR" sz="2200" smtClean="0">
                <a:latin typeface="MS Mincho" pitchFamily="49" charset="-128"/>
                <a:ea typeface="MS Mincho" pitchFamily="49" charset="-128"/>
              </a:rPr>
              <a:t>α</a:t>
            </a:r>
            <a:r>
              <a:rPr lang="en-US" sz="2200" smtClean="0"/>
              <a:t>Aa</a:t>
            </a:r>
            <a:r>
              <a:rPr lang="el-GR" sz="2200" smtClean="0">
                <a:latin typeface="MS Mincho" pitchFamily="49" charset="-128"/>
                <a:ea typeface="MS Mincho" pitchFamily="49" charset="-128"/>
              </a:rPr>
              <a:t>β</a:t>
            </a:r>
            <a:r>
              <a:rPr lang="en-US" sz="2200" smtClean="0"/>
              <a:t> for some </a:t>
            </a:r>
            <a:r>
              <a:rPr lang="el-GR" sz="2200" smtClean="0">
                <a:latin typeface="MS Mincho" pitchFamily="49" charset="-128"/>
                <a:ea typeface="MS Mincho" pitchFamily="49" charset="-128"/>
              </a:rPr>
              <a:t>α</a:t>
            </a:r>
            <a:r>
              <a:rPr lang="en-US" sz="2200" smtClean="0"/>
              <a:t>and </a:t>
            </a:r>
            <a:r>
              <a:rPr lang="el-GR" sz="2200" smtClean="0">
                <a:latin typeface="MS Mincho" pitchFamily="49" charset="-128"/>
                <a:ea typeface="MS Mincho" pitchFamily="49" charset="-128"/>
              </a:rPr>
              <a:t>β</a:t>
            </a:r>
            <a:r>
              <a:rPr lang="en-US" sz="2200" smtClean="0"/>
              <a:t>then a is in Follow(A)</a:t>
            </a:r>
          </a:p>
          <a:p>
            <a:pPr>
              <a:lnSpc>
                <a:spcPct val="90000"/>
              </a:lnSpc>
            </a:pPr>
            <a:r>
              <a:rPr lang="en-US" sz="2400" smtClean="0"/>
              <a:t>If A can be the rightmost symbol in some sentential form, then $ is in Follow(A)</a:t>
            </a:r>
          </a:p>
        </p:txBody>
      </p:sp>
      <p:sp>
        <p:nvSpPr>
          <p:cNvPr id="26628" name="TextBox 4"/>
          <p:cNvSpPr txBox="1">
            <a:spLocks noChangeArrowheads="1"/>
          </p:cNvSpPr>
          <p:nvPr/>
        </p:nvSpPr>
        <p:spPr bwMode="auto">
          <a:xfrm>
            <a:off x="1371600" y="2286000"/>
            <a:ext cx="300038" cy="369888"/>
          </a:xfrm>
          <a:prstGeom prst="rect">
            <a:avLst/>
          </a:prstGeom>
          <a:noFill/>
          <a:ln w="9525">
            <a:noFill/>
            <a:miter lim="800000"/>
            <a:headEnd/>
            <a:tailEnd/>
          </a:ln>
        </p:spPr>
        <p:txBody>
          <a:bodyPr wrap="none">
            <a:spAutoFit/>
          </a:bodyPr>
          <a:lstStyle/>
          <a:p>
            <a:r>
              <a:rPr lang="en-US" sz="1800"/>
              <a:t>*</a:t>
            </a:r>
          </a:p>
        </p:txBody>
      </p:sp>
      <p:sp>
        <p:nvSpPr>
          <p:cNvPr id="26629" name="TextBox 5"/>
          <p:cNvSpPr txBox="1">
            <a:spLocks noChangeArrowheads="1"/>
          </p:cNvSpPr>
          <p:nvPr/>
        </p:nvSpPr>
        <p:spPr bwMode="auto">
          <a:xfrm>
            <a:off x="2595563" y="4419600"/>
            <a:ext cx="300037" cy="369888"/>
          </a:xfrm>
          <a:prstGeom prst="rect">
            <a:avLst/>
          </a:prstGeom>
          <a:noFill/>
          <a:ln w="9525">
            <a:noFill/>
            <a:miter lim="800000"/>
            <a:headEnd/>
            <a:tailEnd/>
          </a:ln>
        </p:spPr>
        <p:txBody>
          <a:bodyPr wrap="none">
            <a:spAutoFit/>
          </a:bodyPr>
          <a:lstStyle/>
          <a:p>
            <a:r>
              <a:rPr lang="en-US" sz="180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Computing First</a:t>
            </a:r>
          </a:p>
        </p:txBody>
      </p:sp>
      <p:sp>
        <p:nvSpPr>
          <p:cNvPr id="3" name="Content Placeholder 2"/>
          <p:cNvSpPr>
            <a:spLocks noGrp="1"/>
          </p:cNvSpPr>
          <p:nvPr>
            <p:ph idx="1"/>
          </p:nvPr>
        </p:nvSpPr>
        <p:spPr/>
        <p:txBody>
          <a:bodyPr/>
          <a:lstStyle/>
          <a:p>
            <a:pPr>
              <a:defRPr/>
            </a:pPr>
            <a:r>
              <a:rPr lang="en-US" dirty="0" smtClean="0"/>
              <a:t>To compute First(X) for all grammar symbols X, apply following rules until no more terminals or </a:t>
            </a:r>
            <a:r>
              <a:rPr lang="en-US" dirty="0" smtClean="0">
                <a:latin typeface="MS Mincho" pitchFamily="49" charset="-128"/>
                <a:ea typeface="MS Mincho" pitchFamily="49" charset="-128"/>
              </a:rPr>
              <a:t>ɛ </a:t>
            </a:r>
            <a:r>
              <a:rPr lang="en-US" dirty="0" smtClean="0"/>
              <a:t>can be added to any First set:</a:t>
            </a:r>
          </a:p>
          <a:p>
            <a:pPr marL="850900" lvl="1" indent="-457200">
              <a:buFont typeface="+mj-lt"/>
              <a:buAutoNum type="arabicPeriod"/>
              <a:defRPr/>
            </a:pPr>
            <a:r>
              <a:rPr lang="en-US" dirty="0" smtClean="0"/>
              <a:t>If X is a terminal then First(X) = {X}.</a:t>
            </a:r>
          </a:p>
          <a:p>
            <a:pPr marL="850900" lvl="1" indent="-457200">
              <a:buFont typeface="+mj-lt"/>
              <a:buAutoNum type="arabicPeriod"/>
              <a:defRPr/>
            </a:pPr>
            <a:r>
              <a:rPr lang="en-US" dirty="0" smtClean="0"/>
              <a:t>If X is a </a:t>
            </a:r>
            <a:r>
              <a:rPr lang="en-US" dirty="0" err="1" smtClean="0"/>
              <a:t>nonterminal</a:t>
            </a:r>
            <a:r>
              <a:rPr lang="en-US" dirty="0" smtClean="0"/>
              <a:t> and X-&gt;Y1Y2…</a:t>
            </a:r>
            <a:r>
              <a:rPr lang="en-US" dirty="0" err="1" smtClean="0"/>
              <a:t>Yk</a:t>
            </a:r>
            <a:r>
              <a:rPr lang="en-US" dirty="0" smtClean="0"/>
              <a:t> is a production for some k&gt;=1, then place a in First(X) if for some </a:t>
            </a:r>
            <a:r>
              <a:rPr lang="en-US" dirty="0" err="1" smtClean="0"/>
              <a:t>i</a:t>
            </a:r>
            <a:r>
              <a:rPr lang="en-US" dirty="0" smtClean="0"/>
              <a:t> a is in First(Yi) and </a:t>
            </a:r>
            <a:r>
              <a:rPr lang="en-US" dirty="0" smtClean="0">
                <a:latin typeface="MS Mincho" pitchFamily="49" charset="-128"/>
                <a:ea typeface="MS Mincho" pitchFamily="49" charset="-128"/>
              </a:rPr>
              <a:t>ɛ </a:t>
            </a:r>
            <a:r>
              <a:rPr lang="en-US" dirty="0" smtClean="0"/>
              <a:t>is in all of First(Y1),…,First(Yi-1) that is Y1…Yi-1 =&gt; </a:t>
            </a:r>
            <a:r>
              <a:rPr lang="en-US" dirty="0" smtClean="0">
                <a:latin typeface="MS Mincho" pitchFamily="49" charset="-128"/>
                <a:ea typeface="MS Mincho" pitchFamily="49" charset="-128"/>
              </a:rPr>
              <a:t>ɛ. </a:t>
            </a:r>
            <a:r>
              <a:rPr lang="en-US" dirty="0" smtClean="0"/>
              <a:t>if </a:t>
            </a:r>
            <a:r>
              <a:rPr lang="en-US" dirty="0" smtClean="0">
                <a:latin typeface="MS Mincho" pitchFamily="49" charset="-128"/>
                <a:ea typeface="MS Mincho" pitchFamily="49" charset="-128"/>
              </a:rPr>
              <a:t>ɛ</a:t>
            </a:r>
            <a:r>
              <a:rPr lang="en-US" dirty="0" smtClean="0"/>
              <a:t> is in First(</a:t>
            </a:r>
            <a:r>
              <a:rPr lang="en-US" dirty="0" err="1" smtClean="0"/>
              <a:t>Yj</a:t>
            </a:r>
            <a:r>
              <a:rPr lang="en-US" dirty="0" smtClean="0"/>
              <a:t>) for j=1,…,k then add </a:t>
            </a:r>
            <a:r>
              <a:rPr lang="en-US" dirty="0" smtClean="0">
                <a:latin typeface="MS Mincho" pitchFamily="49" charset="-128"/>
                <a:ea typeface="MS Mincho" pitchFamily="49" charset="-128"/>
              </a:rPr>
              <a:t>ɛ </a:t>
            </a:r>
            <a:r>
              <a:rPr lang="en-US" dirty="0" smtClean="0"/>
              <a:t>to First(X).</a:t>
            </a:r>
          </a:p>
          <a:p>
            <a:pPr marL="850900" lvl="1" indent="-457200">
              <a:buFont typeface="+mj-lt"/>
              <a:buAutoNum type="arabicPeriod"/>
              <a:defRPr/>
            </a:pPr>
            <a:r>
              <a:rPr lang="en-US" dirty="0" smtClean="0"/>
              <a:t>If X-&gt;</a:t>
            </a:r>
            <a:r>
              <a:rPr lang="en-US" dirty="0" smtClean="0">
                <a:latin typeface="MS Mincho" pitchFamily="49" charset="-128"/>
                <a:ea typeface="MS Mincho" pitchFamily="49" charset="-128"/>
              </a:rPr>
              <a:t> ɛ </a:t>
            </a:r>
            <a:r>
              <a:rPr lang="en-US" dirty="0" smtClean="0"/>
              <a:t>is a production then add </a:t>
            </a:r>
            <a:r>
              <a:rPr lang="en-US" dirty="0" smtClean="0">
                <a:latin typeface="MS Mincho" pitchFamily="49" charset="-128"/>
                <a:ea typeface="MS Mincho" pitchFamily="49" charset="-128"/>
              </a:rPr>
              <a:t>ɛ </a:t>
            </a:r>
            <a:r>
              <a:rPr lang="en-US" dirty="0" smtClean="0"/>
              <a:t>to First(X)</a:t>
            </a:r>
          </a:p>
          <a:p>
            <a:pPr marL="484187" indent="-457200">
              <a:defRPr/>
            </a:pPr>
            <a:r>
              <a:rPr lang="en-US" dirty="0" smtClean="0"/>
              <a:t>Example!</a:t>
            </a:r>
            <a:endParaRPr lang="en-US" dirty="0"/>
          </a:p>
        </p:txBody>
      </p:sp>
      <p:sp>
        <p:nvSpPr>
          <p:cNvPr id="27652" name="TextBox 3"/>
          <p:cNvSpPr txBox="1">
            <a:spLocks noChangeArrowheads="1"/>
          </p:cNvSpPr>
          <p:nvPr/>
        </p:nvSpPr>
        <p:spPr bwMode="auto">
          <a:xfrm>
            <a:off x="2667000" y="4659313"/>
            <a:ext cx="300038" cy="369887"/>
          </a:xfrm>
          <a:prstGeom prst="rect">
            <a:avLst/>
          </a:prstGeom>
          <a:noFill/>
          <a:ln w="9525">
            <a:noFill/>
            <a:miter lim="800000"/>
            <a:headEnd/>
            <a:tailEnd/>
          </a:ln>
        </p:spPr>
        <p:txBody>
          <a:bodyPr wrap="none">
            <a:spAutoFit/>
          </a:bodyPr>
          <a:lstStyle/>
          <a:p>
            <a:r>
              <a:rPr lang="en-US" sz="1800"/>
              <a:t>*</a:t>
            </a:r>
          </a:p>
        </p:txBody>
      </p:sp>
      <p:sp>
        <p:nvSpPr>
          <p:cNvPr id="27653" name="TextBox 4"/>
          <p:cNvSpPr txBox="1">
            <a:spLocks noChangeArrowheads="1"/>
          </p:cNvSpPr>
          <p:nvPr/>
        </p:nvSpPr>
        <p:spPr bwMode="auto">
          <a:xfrm>
            <a:off x="1371600" y="2286000"/>
            <a:ext cx="300038" cy="369888"/>
          </a:xfrm>
          <a:prstGeom prst="rect">
            <a:avLst/>
          </a:prstGeom>
          <a:noFill/>
          <a:ln w="9525">
            <a:noFill/>
            <a:miter lim="800000"/>
            <a:headEnd/>
            <a:tailEnd/>
          </a:ln>
        </p:spPr>
        <p:txBody>
          <a:bodyPr wrap="none">
            <a:spAutoFit/>
          </a:bodyPr>
          <a:lstStyle/>
          <a:p>
            <a:r>
              <a:rPr lang="en-US" sz="180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Computing follow</a:t>
            </a:r>
          </a:p>
        </p:txBody>
      </p:sp>
      <p:sp>
        <p:nvSpPr>
          <p:cNvPr id="3" name="Content Placeholder 2"/>
          <p:cNvSpPr>
            <a:spLocks noGrp="1"/>
          </p:cNvSpPr>
          <p:nvPr>
            <p:ph idx="1"/>
          </p:nvPr>
        </p:nvSpPr>
        <p:spPr/>
        <p:txBody>
          <a:bodyPr/>
          <a:lstStyle/>
          <a:p>
            <a:r>
              <a:rPr lang="en-US" smtClean="0"/>
              <a:t>To compute First(A) for all nonterminals A, apply following rules until nothing can be added to any follow set:</a:t>
            </a:r>
          </a:p>
          <a:p>
            <a:pPr marL="850900" lvl="1" indent="-457200">
              <a:buFont typeface="Calibri" pitchFamily="34" charset="0"/>
              <a:buAutoNum type="arabicPeriod"/>
            </a:pPr>
            <a:r>
              <a:rPr lang="en-US" smtClean="0"/>
              <a:t>Place $ in Follow(S) where S is the start symbol</a:t>
            </a:r>
          </a:p>
          <a:p>
            <a:pPr marL="850900" lvl="1" indent="-457200">
              <a:buFont typeface="Calibri" pitchFamily="34" charset="0"/>
              <a:buAutoNum type="arabicPeriod"/>
            </a:pPr>
            <a:r>
              <a:rPr lang="en-US" smtClean="0"/>
              <a:t>If there is a production A-&gt; </a:t>
            </a:r>
            <a:r>
              <a:rPr lang="el-GR" smtClean="0">
                <a:latin typeface="MS Mincho" pitchFamily="49" charset="-128"/>
                <a:ea typeface="MS Mincho" pitchFamily="49" charset="-128"/>
              </a:rPr>
              <a:t>α</a:t>
            </a:r>
            <a:r>
              <a:rPr lang="en-US" smtClean="0">
                <a:latin typeface="MS Mincho" pitchFamily="49" charset="-128"/>
                <a:ea typeface="MS Mincho" pitchFamily="49" charset="-128"/>
              </a:rPr>
              <a:t>B</a:t>
            </a:r>
            <a:r>
              <a:rPr lang="el-GR" smtClean="0">
                <a:latin typeface="MS Mincho" pitchFamily="49" charset="-128"/>
                <a:ea typeface="MS Mincho" pitchFamily="49" charset="-128"/>
              </a:rPr>
              <a:t>β </a:t>
            </a:r>
            <a:r>
              <a:rPr lang="en-US" smtClean="0"/>
              <a:t>then everything in First(</a:t>
            </a:r>
            <a:r>
              <a:rPr lang="el-GR" smtClean="0">
                <a:latin typeface="MS Mincho" pitchFamily="49" charset="-128"/>
                <a:ea typeface="MS Mincho" pitchFamily="49" charset="-128"/>
              </a:rPr>
              <a:t>β</a:t>
            </a:r>
            <a:r>
              <a:rPr lang="en-US" smtClean="0"/>
              <a:t>) except </a:t>
            </a:r>
            <a:r>
              <a:rPr lang="en-US" smtClean="0">
                <a:latin typeface="MS Mincho" pitchFamily="49" charset="-128"/>
                <a:ea typeface="MS Mincho" pitchFamily="49" charset="-128"/>
              </a:rPr>
              <a:t>ɛ </a:t>
            </a:r>
            <a:r>
              <a:rPr lang="en-US" smtClean="0"/>
              <a:t>is in Follow(B).</a:t>
            </a:r>
          </a:p>
          <a:p>
            <a:pPr marL="850900" lvl="1" indent="-457200">
              <a:buFont typeface="Calibri" pitchFamily="34" charset="0"/>
              <a:buAutoNum type="arabicPeriod"/>
            </a:pPr>
            <a:r>
              <a:rPr lang="en-US" smtClean="0"/>
              <a:t>If there is a production A-&gt;B or a production               A-&gt;</a:t>
            </a:r>
            <a:r>
              <a:rPr lang="el-GR" smtClean="0">
                <a:latin typeface="MS Mincho" pitchFamily="49" charset="-128"/>
                <a:ea typeface="MS Mincho" pitchFamily="49" charset="-128"/>
              </a:rPr>
              <a:t>α</a:t>
            </a:r>
            <a:r>
              <a:rPr lang="en-US" smtClean="0"/>
              <a:t>B</a:t>
            </a:r>
            <a:r>
              <a:rPr lang="el-GR" smtClean="0">
                <a:latin typeface="MS Mincho" pitchFamily="49" charset="-128"/>
                <a:ea typeface="MS Mincho" pitchFamily="49" charset="-128"/>
              </a:rPr>
              <a:t>β </a:t>
            </a:r>
            <a:r>
              <a:rPr lang="en-US" smtClean="0"/>
              <a:t>where First(</a:t>
            </a:r>
            <a:r>
              <a:rPr lang="el-GR" smtClean="0">
                <a:latin typeface="MS Mincho" pitchFamily="49" charset="-128"/>
                <a:ea typeface="MS Mincho" pitchFamily="49" charset="-128"/>
              </a:rPr>
              <a:t>β</a:t>
            </a:r>
            <a:r>
              <a:rPr lang="en-US" smtClean="0"/>
              <a:t>) contains </a:t>
            </a:r>
            <a:r>
              <a:rPr lang="en-US" smtClean="0">
                <a:latin typeface="MS Mincho" pitchFamily="49" charset="-128"/>
                <a:ea typeface="MS Mincho" pitchFamily="49" charset="-128"/>
              </a:rPr>
              <a:t>ɛ</a:t>
            </a:r>
            <a:r>
              <a:rPr lang="en-US" smtClean="0"/>
              <a:t>, then everything in Follow(A) is in Follow(B)</a:t>
            </a:r>
          </a:p>
          <a:p>
            <a:r>
              <a:rPr lang="en-US" smtClean="0"/>
              <a:t>Example!</a:t>
            </a:r>
          </a:p>
          <a:p>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ROLE OF THE PARSER</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990600" y="1600200"/>
            <a:ext cx="7543799"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685800" y="533400"/>
            <a:ext cx="76962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33400" y="0"/>
            <a:ext cx="8382000" cy="602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28599" y="0"/>
            <a:ext cx="8915401"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914400" y="685800"/>
            <a:ext cx="7924800" cy="3752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LL(1) Grammars</a:t>
            </a:r>
          </a:p>
        </p:txBody>
      </p:sp>
      <p:sp>
        <p:nvSpPr>
          <p:cNvPr id="29699" name="Content Placeholder 2"/>
          <p:cNvSpPr>
            <a:spLocks noGrp="1"/>
          </p:cNvSpPr>
          <p:nvPr>
            <p:ph idx="1"/>
          </p:nvPr>
        </p:nvSpPr>
        <p:spPr/>
        <p:txBody>
          <a:bodyPr>
            <a:normAutofit fontScale="92500" lnSpcReduction="20000"/>
          </a:bodyPr>
          <a:lstStyle/>
          <a:p>
            <a:pPr>
              <a:defRPr/>
            </a:pPr>
            <a:r>
              <a:rPr lang="en-US" dirty="0" smtClean="0"/>
              <a:t>Predictive parsers are those recursive descent parsers needing no backtracking</a:t>
            </a:r>
          </a:p>
          <a:p>
            <a:pPr>
              <a:defRPr/>
            </a:pPr>
            <a:r>
              <a:rPr lang="en-US" dirty="0" smtClean="0">
                <a:solidFill>
                  <a:srgbClr val="FF0000"/>
                </a:solidFill>
              </a:rPr>
              <a:t>Grammars for which we can create predictive parsers are called LL(1)</a:t>
            </a:r>
          </a:p>
          <a:p>
            <a:pPr lvl="1">
              <a:defRPr/>
            </a:pPr>
            <a:r>
              <a:rPr lang="en-US" dirty="0" smtClean="0">
                <a:solidFill>
                  <a:srgbClr val="FF0000"/>
                </a:solidFill>
              </a:rPr>
              <a:t>The first L means scanning input from left to right</a:t>
            </a:r>
          </a:p>
          <a:p>
            <a:pPr lvl="1">
              <a:defRPr/>
            </a:pPr>
            <a:r>
              <a:rPr lang="en-US" dirty="0" smtClean="0">
                <a:solidFill>
                  <a:srgbClr val="FF0000"/>
                </a:solidFill>
              </a:rPr>
              <a:t>The second L means leftmost derivation</a:t>
            </a:r>
          </a:p>
          <a:p>
            <a:pPr lvl="1">
              <a:defRPr/>
            </a:pPr>
            <a:r>
              <a:rPr lang="en-US" dirty="0" smtClean="0">
                <a:solidFill>
                  <a:srgbClr val="FF0000"/>
                </a:solidFill>
              </a:rPr>
              <a:t>And 1 stands for using one input symbol for </a:t>
            </a:r>
            <a:r>
              <a:rPr lang="en-US" dirty="0" err="1" smtClean="0">
                <a:solidFill>
                  <a:srgbClr val="FF0000"/>
                </a:solidFill>
              </a:rPr>
              <a:t>lookahead</a:t>
            </a:r>
            <a:endParaRPr lang="en-US" dirty="0" smtClean="0">
              <a:solidFill>
                <a:srgbClr val="FF0000"/>
              </a:solidFill>
            </a:endParaRPr>
          </a:p>
          <a:p>
            <a:pPr>
              <a:defRPr/>
            </a:pPr>
            <a:r>
              <a:rPr lang="en-US" dirty="0" smtClean="0"/>
              <a:t>A grammar G is LL(1) if and only if whenever A-&gt; </a:t>
            </a:r>
            <a:r>
              <a:rPr lang="el-GR" dirty="0" smtClean="0">
                <a:latin typeface="MS Mincho" pitchFamily="49" charset="-128"/>
                <a:ea typeface="MS Mincho" pitchFamily="49" charset="-128"/>
              </a:rPr>
              <a:t>α</a:t>
            </a:r>
            <a:r>
              <a:rPr lang="en-US" dirty="0" smtClean="0">
                <a:latin typeface="MS Mincho" pitchFamily="49" charset="-128"/>
                <a:ea typeface="MS Mincho" pitchFamily="49" charset="-128"/>
              </a:rPr>
              <a:t>|</a:t>
            </a:r>
            <a:r>
              <a:rPr lang="el-GR" dirty="0" smtClean="0">
                <a:latin typeface="MS Mincho" pitchFamily="49" charset="-128"/>
                <a:ea typeface="MS Mincho" pitchFamily="49" charset="-128"/>
              </a:rPr>
              <a:t>β</a:t>
            </a:r>
            <a:r>
              <a:rPr lang="en-US" dirty="0" smtClean="0"/>
              <a:t>are two distinct productions of G, the following conditions hold:</a:t>
            </a:r>
          </a:p>
          <a:p>
            <a:pPr lvl="1">
              <a:defRPr/>
            </a:pPr>
            <a:r>
              <a:rPr lang="en-US" dirty="0" smtClean="0"/>
              <a:t>For no terminal a do </a:t>
            </a:r>
            <a:r>
              <a:rPr lang="el-GR" dirty="0" smtClean="0">
                <a:latin typeface="MS Mincho" pitchFamily="49" charset="-128"/>
                <a:ea typeface="MS Mincho" pitchFamily="49" charset="-128"/>
              </a:rPr>
              <a:t>α</a:t>
            </a:r>
            <a:r>
              <a:rPr lang="en-US" dirty="0" smtClean="0"/>
              <a:t>and</a:t>
            </a:r>
            <a:r>
              <a:rPr lang="el-GR" dirty="0" smtClean="0">
                <a:latin typeface="MS Mincho" pitchFamily="49" charset="-128"/>
                <a:ea typeface="MS Mincho" pitchFamily="49" charset="-128"/>
              </a:rPr>
              <a:t>β </a:t>
            </a:r>
            <a:r>
              <a:rPr lang="en-US" dirty="0" smtClean="0"/>
              <a:t>both derive strings beginning with a</a:t>
            </a:r>
          </a:p>
          <a:p>
            <a:pPr lvl="1">
              <a:defRPr/>
            </a:pPr>
            <a:r>
              <a:rPr lang="en-US" dirty="0" smtClean="0"/>
              <a:t>At most one of </a:t>
            </a:r>
            <a:r>
              <a:rPr lang="el-GR" dirty="0" smtClean="0">
                <a:latin typeface="MS Mincho" pitchFamily="49" charset="-128"/>
                <a:ea typeface="MS Mincho" pitchFamily="49" charset="-128"/>
              </a:rPr>
              <a:t>α</a:t>
            </a:r>
            <a:r>
              <a:rPr lang="en-US" dirty="0" smtClean="0">
                <a:latin typeface="MS Mincho" pitchFamily="49" charset="-128"/>
                <a:ea typeface="MS Mincho" pitchFamily="49" charset="-128"/>
              </a:rPr>
              <a:t> </a:t>
            </a:r>
            <a:r>
              <a:rPr lang="en-US" dirty="0" smtClean="0"/>
              <a:t>or </a:t>
            </a:r>
            <a:r>
              <a:rPr lang="el-GR" dirty="0" smtClean="0">
                <a:latin typeface="MS Mincho" pitchFamily="49" charset="-128"/>
                <a:ea typeface="MS Mincho" pitchFamily="49" charset="-128"/>
              </a:rPr>
              <a:t>β</a:t>
            </a:r>
            <a:r>
              <a:rPr lang="en-US" dirty="0" smtClean="0"/>
              <a:t>can derive empty string</a:t>
            </a:r>
          </a:p>
          <a:p>
            <a:pPr lvl="1">
              <a:defRPr/>
            </a:pPr>
            <a:r>
              <a:rPr lang="en-US" dirty="0" smtClean="0"/>
              <a:t>If </a:t>
            </a:r>
            <a:r>
              <a:rPr lang="el-GR" dirty="0" smtClean="0">
                <a:latin typeface="MS Mincho" pitchFamily="49" charset="-128"/>
                <a:ea typeface="MS Mincho" pitchFamily="49" charset="-128"/>
              </a:rPr>
              <a:t>α</a:t>
            </a:r>
            <a:r>
              <a:rPr lang="en-US" dirty="0" smtClean="0"/>
              <a:t>=&gt; </a:t>
            </a:r>
            <a:r>
              <a:rPr lang="en-US" dirty="0" smtClean="0">
                <a:latin typeface="MS Mincho" pitchFamily="49" charset="-128"/>
                <a:ea typeface="MS Mincho" pitchFamily="49" charset="-128"/>
              </a:rPr>
              <a:t>ɛ </a:t>
            </a:r>
            <a:r>
              <a:rPr lang="en-US" dirty="0" smtClean="0"/>
              <a:t>then </a:t>
            </a:r>
            <a:r>
              <a:rPr lang="el-GR" dirty="0" smtClean="0">
                <a:latin typeface="MS Mincho" pitchFamily="49" charset="-128"/>
                <a:ea typeface="MS Mincho" pitchFamily="49" charset="-128"/>
              </a:rPr>
              <a:t>β</a:t>
            </a:r>
            <a:r>
              <a:rPr lang="en-US" dirty="0" smtClean="0"/>
              <a:t>does not derive any string beginning with a terminal in Follow(A).</a:t>
            </a:r>
          </a:p>
        </p:txBody>
      </p:sp>
      <p:sp>
        <p:nvSpPr>
          <p:cNvPr id="29700" name="TextBox 3"/>
          <p:cNvSpPr txBox="1">
            <a:spLocks noChangeArrowheads="1"/>
          </p:cNvSpPr>
          <p:nvPr/>
        </p:nvSpPr>
        <p:spPr bwMode="auto">
          <a:xfrm>
            <a:off x="1617663" y="5453063"/>
            <a:ext cx="287337" cy="338137"/>
          </a:xfrm>
          <a:prstGeom prst="rect">
            <a:avLst/>
          </a:prstGeom>
          <a:noFill/>
          <a:ln w="9525">
            <a:noFill/>
            <a:miter lim="800000"/>
            <a:headEnd/>
            <a:tailEnd/>
          </a:ln>
        </p:spPr>
        <p:txBody>
          <a:bodyPr wrap="none">
            <a:spAutoFit/>
          </a:bodyPr>
          <a:lstStyle/>
          <a:p>
            <a:r>
              <a:rPr lang="en-US" sz="160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smtClean="0"/>
              <a:t>Construction of predictive parsing table</a:t>
            </a:r>
          </a:p>
        </p:txBody>
      </p:sp>
      <p:sp>
        <p:nvSpPr>
          <p:cNvPr id="3" name="Content Placeholder 2"/>
          <p:cNvSpPr>
            <a:spLocks noGrp="1"/>
          </p:cNvSpPr>
          <p:nvPr>
            <p:ph idx="1"/>
          </p:nvPr>
        </p:nvSpPr>
        <p:spPr/>
        <p:txBody>
          <a:bodyPr/>
          <a:lstStyle/>
          <a:p>
            <a:pPr>
              <a:defRPr/>
            </a:pPr>
            <a:r>
              <a:rPr lang="en-US" dirty="0" smtClean="0"/>
              <a:t>For each production A-&gt;</a:t>
            </a:r>
            <a:r>
              <a:rPr lang="el-GR" dirty="0" smtClean="0">
                <a:latin typeface="MS Mincho" pitchFamily="49" charset="-128"/>
                <a:ea typeface="MS Mincho" pitchFamily="49" charset="-128"/>
              </a:rPr>
              <a:t>α</a:t>
            </a:r>
            <a:r>
              <a:rPr lang="en-US" dirty="0" smtClean="0"/>
              <a:t> in grammar do the following:</a:t>
            </a:r>
          </a:p>
          <a:p>
            <a:pPr marL="850900" lvl="1" indent="-457200">
              <a:buFont typeface="+mj-lt"/>
              <a:buAutoNum type="arabicPeriod"/>
              <a:defRPr/>
            </a:pPr>
            <a:r>
              <a:rPr lang="en-US" dirty="0" smtClean="0"/>
              <a:t>For each terminal a in First(</a:t>
            </a:r>
            <a:r>
              <a:rPr lang="el-GR" dirty="0" smtClean="0">
                <a:latin typeface="MS Mincho" pitchFamily="49" charset="-128"/>
                <a:ea typeface="MS Mincho" pitchFamily="49" charset="-128"/>
              </a:rPr>
              <a:t>α</a:t>
            </a:r>
            <a:r>
              <a:rPr lang="en-US" dirty="0" smtClean="0"/>
              <a:t>) add A-&gt; in M[</a:t>
            </a:r>
            <a:r>
              <a:rPr lang="en-US" dirty="0" err="1" smtClean="0"/>
              <a:t>A,a</a:t>
            </a:r>
            <a:r>
              <a:rPr lang="en-US" dirty="0" smtClean="0"/>
              <a:t>]</a:t>
            </a:r>
          </a:p>
          <a:p>
            <a:pPr marL="850900" lvl="1" indent="-457200">
              <a:buFont typeface="+mj-lt"/>
              <a:buAutoNum type="arabicPeriod"/>
              <a:defRPr/>
            </a:pPr>
            <a:r>
              <a:rPr lang="en-US" dirty="0" smtClean="0"/>
              <a:t>If </a:t>
            </a:r>
            <a:r>
              <a:rPr lang="en-US" dirty="0" smtClean="0">
                <a:latin typeface="MS Mincho" pitchFamily="49" charset="-128"/>
                <a:ea typeface="MS Mincho" pitchFamily="49" charset="-128"/>
              </a:rPr>
              <a:t>ɛ </a:t>
            </a:r>
            <a:r>
              <a:rPr lang="en-US" dirty="0" smtClean="0"/>
              <a:t>is in First(</a:t>
            </a:r>
            <a:r>
              <a:rPr lang="el-GR" dirty="0" smtClean="0">
                <a:latin typeface="MS Mincho" pitchFamily="49" charset="-128"/>
                <a:ea typeface="MS Mincho" pitchFamily="49" charset="-128"/>
              </a:rPr>
              <a:t>α</a:t>
            </a:r>
            <a:r>
              <a:rPr lang="en-US" dirty="0" smtClean="0"/>
              <a:t>), then for each terminal b in Follow(A) add A-&gt;</a:t>
            </a:r>
            <a:r>
              <a:rPr lang="en-US" dirty="0" smtClean="0">
                <a:latin typeface="MS Mincho" pitchFamily="49" charset="-128"/>
                <a:ea typeface="MS Mincho" pitchFamily="49" charset="-128"/>
              </a:rPr>
              <a:t> ɛ</a:t>
            </a:r>
            <a:r>
              <a:rPr lang="en-US" dirty="0" smtClean="0"/>
              <a:t> to M[</a:t>
            </a:r>
            <a:r>
              <a:rPr lang="en-US" dirty="0" err="1" smtClean="0"/>
              <a:t>A,b</a:t>
            </a:r>
            <a:r>
              <a:rPr lang="en-US" dirty="0" smtClean="0"/>
              <a:t>]. If </a:t>
            </a:r>
            <a:r>
              <a:rPr lang="en-US" dirty="0" smtClean="0">
                <a:latin typeface="MS Mincho" pitchFamily="49" charset="-128"/>
                <a:ea typeface="MS Mincho" pitchFamily="49" charset="-128"/>
              </a:rPr>
              <a:t>ɛ </a:t>
            </a:r>
            <a:r>
              <a:rPr lang="en-US" dirty="0" smtClean="0"/>
              <a:t>is in First(</a:t>
            </a:r>
            <a:r>
              <a:rPr lang="el-GR" dirty="0" smtClean="0">
                <a:latin typeface="MS Mincho" pitchFamily="49" charset="-128"/>
                <a:ea typeface="MS Mincho" pitchFamily="49" charset="-128"/>
              </a:rPr>
              <a:t>α</a:t>
            </a:r>
            <a:r>
              <a:rPr lang="en-US" dirty="0" smtClean="0"/>
              <a:t>) and $ is in Follow(A), add A-&gt;</a:t>
            </a:r>
            <a:r>
              <a:rPr lang="en-US" dirty="0" smtClean="0">
                <a:latin typeface="MS Mincho" pitchFamily="49" charset="-128"/>
                <a:ea typeface="MS Mincho" pitchFamily="49" charset="-128"/>
              </a:rPr>
              <a:t> ɛ</a:t>
            </a:r>
            <a:r>
              <a:rPr lang="en-US" dirty="0" smtClean="0"/>
              <a:t> to M[A,$] as well</a:t>
            </a:r>
          </a:p>
          <a:p>
            <a:pPr marL="484187" indent="-457200">
              <a:defRPr/>
            </a:pPr>
            <a:r>
              <a:rPr lang="en-US" dirty="0" smtClean="0"/>
              <a:t>If after performing the above, there is no production in M[</a:t>
            </a:r>
            <a:r>
              <a:rPr lang="en-US" dirty="0" err="1" smtClean="0"/>
              <a:t>A,a</a:t>
            </a:r>
            <a:r>
              <a:rPr lang="en-US" dirty="0" smtClean="0"/>
              <a:t>] then set M[</a:t>
            </a:r>
            <a:r>
              <a:rPr lang="en-US" dirty="0" err="1" smtClean="0"/>
              <a:t>A,a</a:t>
            </a:r>
            <a:r>
              <a:rPr lang="en-US" dirty="0" smtClean="0"/>
              <a:t>] to error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704850"/>
            <a:ext cx="8229600" cy="666750"/>
          </a:xfrm>
        </p:spPr>
        <p:txBody>
          <a:bodyPr>
            <a:normAutofit fontScale="90000"/>
          </a:bodyPr>
          <a:lstStyle/>
          <a:p>
            <a:r>
              <a:rPr lang="en-US" smtClean="0"/>
              <a:t>Example</a:t>
            </a:r>
          </a:p>
        </p:txBody>
      </p:sp>
      <p:sp>
        <p:nvSpPr>
          <p:cNvPr id="31747" name="Rectangle 5"/>
          <p:cNvSpPr>
            <a:spLocks noChangeArrowheads="1"/>
          </p:cNvSpPr>
          <p:nvPr/>
        </p:nvSpPr>
        <p:spPr bwMode="auto">
          <a:xfrm>
            <a:off x="685800" y="1371600"/>
            <a:ext cx="2362200" cy="1754188"/>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a:t>E -&gt; TE’</a:t>
            </a:r>
          </a:p>
          <a:p>
            <a:pPr marL="457200" indent="-457200">
              <a:lnSpc>
                <a:spcPct val="90000"/>
              </a:lnSpc>
              <a:buFont typeface="Wingdings 2" pitchFamily="18" charset="2"/>
              <a:buNone/>
            </a:pPr>
            <a:r>
              <a:rPr lang="en-US"/>
              <a:t>E’ -&gt; +TE’ | </a:t>
            </a:r>
            <a:r>
              <a:rPr lang="en-US">
                <a:latin typeface="MS Mincho" pitchFamily="49" charset="-128"/>
                <a:ea typeface="MS Mincho" pitchFamily="49" charset="-128"/>
              </a:rPr>
              <a:t>Ɛ</a:t>
            </a:r>
          </a:p>
          <a:p>
            <a:pPr marL="457200" indent="-457200">
              <a:lnSpc>
                <a:spcPct val="90000"/>
              </a:lnSpc>
              <a:buFont typeface="Wingdings 2" pitchFamily="18" charset="2"/>
              <a:buNone/>
            </a:pPr>
            <a:r>
              <a:rPr lang="en-US"/>
              <a:t>T -&gt; FT’</a:t>
            </a:r>
          </a:p>
          <a:p>
            <a:pPr marL="457200" indent="-457200">
              <a:lnSpc>
                <a:spcPct val="90000"/>
              </a:lnSpc>
              <a:buFont typeface="Wingdings 2" pitchFamily="18" charset="2"/>
              <a:buNone/>
            </a:pPr>
            <a:r>
              <a:rPr lang="en-US"/>
              <a:t>T’ -&gt; *FT’ | </a:t>
            </a:r>
            <a:r>
              <a:rPr lang="en-US">
                <a:latin typeface="MS Mincho" pitchFamily="49" charset="-128"/>
                <a:ea typeface="MS Mincho" pitchFamily="49" charset="-128"/>
              </a:rPr>
              <a:t>Ɛ</a:t>
            </a:r>
          </a:p>
          <a:p>
            <a:pPr marL="457200" indent="-457200">
              <a:lnSpc>
                <a:spcPct val="90000"/>
              </a:lnSpc>
              <a:buFont typeface="Wingdings 2" pitchFamily="18" charset="2"/>
              <a:buNone/>
            </a:pPr>
            <a:r>
              <a:rPr lang="en-US"/>
              <a:t>F -&gt; (E) | </a:t>
            </a:r>
            <a:r>
              <a:rPr lang="en-US" b="1"/>
              <a:t>id</a:t>
            </a:r>
          </a:p>
        </p:txBody>
      </p:sp>
      <p:sp>
        <p:nvSpPr>
          <p:cNvPr id="31748" name="Rectangle 5"/>
          <p:cNvSpPr>
            <a:spLocks noChangeArrowheads="1"/>
          </p:cNvSpPr>
          <p:nvPr/>
        </p:nvSpPr>
        <p:spPr bwMode="auto">
          <a:xfrm>
            <a:off x="4038600" y="1219200"/>
            <a:ext cx="609600" cy="1754188"/>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a:t>F</a:t>
            </a:r>
          </a:p>
          <a:p>
            <a:pPr marL="457200" indent="-457200">
              <a:lnSpc>
                <a:spcPct val="90000"/>
              </a:lnSpc>
              <a:buFont typeface="Wingdings 2" pitchFamily="18" charset="2"/>
              <a:buNone/>
            </a:pPr>
            <a:r>
              <a:rPr lang="en-US"/>
              <a:t>T</a:t>
            </a:r>
          </a:p>
          <a:p>
            <a:pPr marL="457200" indent="-457200">
              <a:lnSpc>
                <a:spcPct val="90000"/>
              </a:lnSpc>
              <a:buFont typeface="Wingdings 2" pitchFamily="18" charset="2"/>
              <a:buNone/>
            </a:pPr>
            <a:r>
              <a:rPr lang="en-US"/>
              <a:t>E</a:t>
            </a:r>
          </a:p>
          <a:p>
            <a:pPr marL="457200" indent="-457200">
              <a:lnSpc>
                <a:spcPct val="90000"/>
              </a:lnSpc>
              <a:buFont typeface="Wingdings 2" pitchFamily="18" charset="2"/>
              <a:buNone/>
            </a:pPr>
            <a:r>
              <a:rPr lang="en-US"/>
              <a:t>E’</a:t>
            </a:r>
          </a:p>
          <a:p>
            <a:pPr marL="457200" indent="-457200">
              <a:lnSpc>
                <a:spcPct val="90000"/>
              </a:lnSpc>
              <a:buFont typeface="Wingdings 2" pitchFamily="18" charset="2"/>
              <a:buNone/>
            </a:pPr>
            <a:r>
              <a:rPr lang="en-US"/>
              <a:t>T’</a:t>
            </a:r>
          </a:p>
        </p:txBody>
      </p:sp>
      <p:cxnSp>
        <p:nvCxnSpPr>
          <p:cNvPr id="7" name="Straight Connector 6"/>
          <p:cNvCxnSpPr/>
          <p:nvPr/>
        </p:nvCxnSpPr>
        <p:spPr>
          <a:xfrm>
            <a:off x="4114800" y="1143000"/>
            <a:ext cx="472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618707" y="1867694"/>
            <a:ext cx="1905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751" name="TextBox 9"/>
          <p:cNvSpPr txBox="1">
            <a:spLocks noChangeArrowheads="1"/>
          </p:cNvSpPr>
          <p:nvPr/>
        </p:nvSpPr>
        <p:spPr bwMode="auto">
          <a:xfrm>
            <a:off x="5257800" y="609600"/>
            <a:ext cx="749300" cy="461963"/>
          </a:xfrm>
          <a:prstGeom prst="rect">
            <a:avLst/>
          </a:prstGeom>
          <a:noFill/>
          <a:ln w="9525">
            <a:noFill/>
            <a:miter lim="800000"/>
            <a:headEnd/>
            <a:tailEnd/>
          </a:ln>
        </p:spPr>
        <p:txBody>
          <a:bodyPr wrap="none">
            <a:spAutoFit/>
          </a:bodyPr>
          <a:lstStyle/>
          <a:p>
            <a:r>
              <a:rPr lang="en-US"/>
              <a:t>First</a:t>
            </a:r>
          </a:p>
        </p:txBody>
      </p:sp>
      <p:cxnSp>
        <p:nvCxnSpPr>
          <p:cNvPr id="11" name="Straight Connector 10"/>
          <p:cNvCxnSpPr/>
          <p:nvPr/>
        </p:nvCxnSpPr>
        <p:spPr>
          <a:xfrm rot="5400000">
            <a:off x="5906294" y="1942306"/>
            <a:ext cx="1905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753" name="TextBox 11"/>
          <p:cNvSpPr txBox="1">
            <a:spLocks noChangeArrowheads="1"/>
          </p:cNvSpPr>
          <p:nvPr/>
        </p:nvSpPr>
        <p:spPr bwMode="auto">
          <a:xfrm>
            <a:off x="7467600" y="685800"/>
            <a:ext cx="1057275" cy="461963"/>
          </a:xfrm>
          <a:prstGeom prst="rect">
            <a:avLst/>
          </a:prstGeom>
          <a:noFill/>
          <a:ln w="9525">
            <a:noFill/>
            <a:miter lim="800000"/>
            <a:headEnd/>
            <a:tailEnd/>
          </a:ln>
        </p:spPr>
        <p:txBody>
          <a:bodyPr wrap="none">
            <a:spAutoFit/>
          </a:bodyPr>
          <a:lstStyle/>
          <a:p>
            <a:r>
              <a:rPr lang="en-US"/>
              <a:t>Follow</a:t>
            </a:r>
          </a:p>
        </p:txBody>
      </p:sp>
      <p:sp>
        <p:nvSpPr>
          <p:cNvPr id="31754" name="TextBox 12"/>
          <p:cNvSpPr txBox="1">
            <a:spLocks noChangeArrowheads="1"/>
          </p:cNvSpPr>
          <p:nvPr/>
        </p:nvSpPr>
        <p:spPr bwMode="auto">
          <a:xfrm>
            <a:off x="5181600" y="1219200"/>
            <a:ext cx="779463" cy="400050"/>
          </a:xfrm>
          <a:prstGeom prst="rect">
            <a:avLst/>
          </a:prstGeom>
          <a:noFill/>
          <a:ln w="9525">
            <a:noFill/>
            <a:miter lim="800000"/>
            <a:headEnd/>
            <a:tailEnd/>
          </a:ln>
        </p:spPr>
        <p:txBody>
          <a:bodyPr wrap="none">
            <a:spAutoFit/>
          </a:bodyPr>
          <a:lstStyle/>
          <a:p>
            <a:r>
              <a:rPr lang="en-US" sz="2000"/>
              <a:t>{(,id}</a:t>
            </a:r>
          </a:p>
        </p:txBody>
      </p:sp>
      <p:sp>
        <p:nvSpPr>
          <p:cNvPr id="31755" name="TextBox 13"/>
          <p:cNvSpPr txBox="1">
            <a:spLocks noChangeArrowheads="1"/>
          </p:cNvSpPr>
          <p:nvPr/>
        </p:nvSpPr>
        <p:spPr bwMode="auto">
          <a:xfrm>
            <a:off x="5181600" y="1504950"/>
            <a:ext cx="779463" cy="400050"/>
          </a:xfrm>
          <a:prstGeom prst="rect">
            <a:avLst/>
          </a:prstGeom>
          <a:noFill/>
          <a:ln w="9525">
            <a:noFill/>
            <a:miter lim="800000"/>
            <a:headEnd/>
            <a:tailEnd/>
          </a:ln>
        </p:spPr>
        <p:txBody>
          <a:bodyPr wrap="none">
            <a:spAutoFit/>
          </a:bodyPr>
          <a:lstStyle/>
          <a:p>
            <a:r>
              <a:rPr lang="en-US" sz="2000"/>
              <a:t>{(,id}</a:t>
            </a:r>
          </a:p>
        </p:txBody>
      </p:sp>
      <p:sp>
        <p:nvSpPr>
          <p:cNvPr id="31756" name="TextBox 14"/>
          <p:cNvSpPr txBox="1">
            <a:spLocks noChangeArrowheads="1"/>
          </p:cNvSpPr>
          <p:nvPr/>
        </p:nvSpPr>
        <p:spPr bwMode="auto">
          <a:xfrm>
            <a:off x="5181600" y="1828800"/>
            <a:ext cx="779463" cy="400050"/>
          </a:xfrm>
          <a:prstGeom prst="rect">
            <a:avLst/>
          </a:prstGeom>
          <a:noFill/>
          <a:ln w="9525">
            <a:noFill/>
            <a:miter lim="800000"/>
            <a:headEnd/>
            <a:tailEnd/>
          </a:ln>
        </p:spPr>
        <p:txBody>
          <a:bodyPr wrap="none">
            <a:spAutoFit/>
          </a:bodyPr>
          <a:lstStyle/>
          <a:p>
            <a:r>
              <a:rPr lang="en-US" sz="2000"/>
              <a:t>{(,id}</a:t>
            </a:r>
          </a:p>
        </p:txBody>
      </p:sp>
      <p:sp>
        <p:nvSpPr>
          <p:cNvPr id="31757" name="TextBox 15"/>
          <p:cNvSpPr txBox="1">
            <a:spLocks noChangeArrowheads="1"/>
          </p:cNvSpPr>
          <p:nvPr/>
        </p:nvSpPr>
        <p:spPr bwMode="auto">
          <a:xfrm>
            <a:off x="5181600" y="2133600"/>
            <a:ext cx="768350" cy="400050"/>
          </a:xfrm>
          <a:prstGeom prst="rect">
            <a:avLst/>
          </a:prstGeom>
          <a:noFill/>
          <a:ln w="9525">
            <a:noFill/>
            <a:miter lim="800000"/>
            <a:headEnd/>
            <a:tailEnd/>
          </a:ln>
        </p:spPr>
        <p:txBody>
          <a:bodyPr wrap="none">
            <a:spAutoFit/>
          </a:bodyPr>
          <a:lstStyle/>
          <a:p>
            <a:r>
              <a:rPr lang="en-US" sz="2000"/>
              <a:t>{+,</a:t>
            </a:r>
            <a:r>
              <a:rPr lang="en-US" sz="2000">
                <a:latin typeface="MS Mincho" pitchFamily="49" charset="-128"/>
                <a:ea typeface="MS Mincho" pitchFamily="49" charset="-128"/>
              </a:rPr>
              <a:t>ɛ</a:t>
            </a:r>
            <a:r>
              <a:rPr lang="en-US" sz="2000"/>
              <a:t>}</a:t>
            </a:r>
          </a:p>
        </p:txBody>
      </p:sp>
      <p:sp>
        <p:nvSpPr>
          <p:cNvPr id="31758" name="TextBox 16"/>
          <p:cNvSpPr txBox="1">
            <a:spLocks noChangeArrowheads="1"/>
          </p:cNvSpPr>
          <p:nvPr/>
        </p:nvSpPr>
        <p:spPr bwMode="auto">
          <a:xfrm>
            <a:off x="5189538" y="2514600"/>
            <a:ext cx="752475" cy="400050"/>
          </a:xfrm>
          <a:prstGeom prst="rect">
            <a:avLst/>
          </a:prstGeom>
          <a:noFill/>
          <a:ln w="9525">
            <a:noFill/>
            <a:miter lim="800000"/>
            <a:headEnd/>
            <a:tailEnd/>
          </a:ln>
        </p:spPr>
        <p:txBody>
          <a:bodyPr wrap="none">
            <a:spAutoFit/>
          </a:bodyPr>
          <a:lstStyle/>
          <a:p>
            <a:r>
              <a:rPr lang="en-US" sz="2000"/>
              <a:t>{*,</a:t>
            </a:r>
            <a:r>
              <a:rPr lang="en-US" sz="2000">
                <a:latin typeface="MS Mincho" pitchFamily="49" charset="-128"/>
                <a:ea typeface="MS Mincho" pitchFamily="49" charset="-128"/>
              </a:rPr>
              <a:t>ɛ</a:t>
            </a:r>
            <a:r>
              <a:rPr lang="en-US" sz="2000"/>
              <a:t>}</a:t>
            </a:r>
          </a:p>
        </p:txBody>
      </p:sp>
      <p:sp>
        <p:nvSpPr>
          <p:cNvPr id="31759" name="TextBox 17"/>
          <p:cNvSpPr txBox="1">
            <a:spLocks noChangeArrowheads="1"/>
          </p:cNvSpPr>
          <p:nvPr/>
        </p:nvSpPr>
        <p:spPr bwMode="auto">
          <a:xfrm>
            <a:off x="7391400" y="1219200"/>
            <a:ext cx="1301750" cy="400050"/>
          </a:xfrm>
          <a:prstGeom prst="rect">
            <a:avLst/>
          </a:prstGeom>
          <a:noFill/>
          <a:ln w="9525">
            <a:noFill/>
            <a:miter lim="800000"/>
            <a:headEnd/>
            <a:tailEnd/>
          </a:ln>
        </p:spPr>
        <p:txBody>
          <a:bodyPr wrap="none">
            <a:spAutoFit/>
          </a:bodyPr>
          <a:lstStyle/>
          <a:p>
            <a:r>
              <a:rPr lang="en-US" sz="2000"/>
              <a:t>{+, *, ), $}</a:t>
            </a:r>
          </a:p>
        </p:txBody>
      </p:sp>
      <p:sp>
        <p:nvSpPr>
          <p:cNvPr id="31760" name="TextBox 18"/>
          <p:cNvSpPr txBox="1">
            <a:spLocks noChangeArrowheads="1"/>
          </p:cNvSpPr>
          <p:nvPr/>
        </p:nvSpPr>
        <p:spPr bwMode="auto">
          <a:xfrm>
            <a:off x="7391400" y="1504950"/>
            <a:ext cx="1046163" cy="400050"/>
          </a:xfrm>
          <a:prstGeom prst="rect">
            <a:avLst/>
          </a:prstGeom>
          <a:noFill/>
          <a:ln w="9525">
            <a:noFill/>
            <a:miter lim="800000"/>
            <a:headEnd/>
            <a:tailEnd/>
          </a:ln>
        </p:spPr>
        <p:txBody>
          <a:bodyPr wrap="none">
            <a:spAutoFit/>
          </a:bodyPr>
          <a:lstStyle/>
          <a:p>
            <a:r>
              <a:rPr lang="en-US" sz="2000"/>
              <a:t>{+, ), $}</a:t>
            </a:r>
          </a:p>
        </p:txBody>
      </p:sp>
      <p:sp>
        <p:nvSpPr>
          <p:cNvPr id="31761" name="TextBox 19"/>
          <p:cNvSpPr txBox="1">
            <a:spLocks noChangeArrowheads="1"/>
          </p:cNvSpPr>
          <p:nvPr/>
        </p:nvSpPr>
        <p:spPr bwMode="auto">
          <a:xfrm>
            <a:off x="7467600" y="2495550"/>
            <a:ext cx="1046163" cy="400050"/>
          </a:xfrm>
          <a:prstGeom prst="rect">
            <a:avLst/>
          </a:prstGeom>
          <a:noFill/>
          <a:ln w="9525">
            <a:noFill/>
            <a:miter lim="800000"/>
            <a:headEnd/>
            <a:tailEnd/>
          </a:ln>
        </p:spPr>
        <p:txBody>
          <a:bodyPr wrap="none">
            <a:spAutoFit/>
          </a:bodyPr>
          <a:lstStyle/>
          <a:p>
            <a:r>
              <a:rPr lang="en-US" sz="2000"/>
              <a:t>{+, ), $}</a:t>
            </a:r>
          </a:p>
        </p:txBody>
      </p:sp>
      <p:sp>
        <p:nvSpPr>
          <p:cNvPr id="31762" name="TextBox 20"/>
          <p:cNvSpPr txBox="1">
            <a:spLocks noChangeArrowheads="1"/>
          </p:cNvSpPr>
          <p:nvPr/>
        </p:nvSpPr>
        <p:spPr bwMode="auto">
          <a:xfrm>
            <a:off x="7467600" y="1828800"/>
            <a:ext cx="773113" cy="400050"/>
          </a:xfrm>
          <a:prstGeom prst="rect">
            <a:avLst/>
          </a:prstGeom>
          <a:noFill/>
          <a:ln w="9525">
            <a:noFill/>
            <a:miter lim="800000"/>
            <a:headEnd/>
            <a:tailEnd/>
          </a:ln>
        </p:spPr>
        <p:txBody>
          <a:bodyPr wrap="none">
            <a:spAutoFit/>
          </a:bodyPr>
          <a:lstStyle/>
          <a:p>
            <a:r>
              <a:rPr lang="en-US" sz="2000"/>
              <a:t>{), $}</a:t>
            </a:r>
          </a:p>
        </p:txBody>
      </p:sp>
      <p:sp>
        <p:nvSpPr>
          <p:cNvPr id="31763" name="TextBox 21"/>
          <p:cNvSpPr txBox="1">
            <a:spLocks noChangeArrowheads="1"/>
          </p:cNvSpPr>
          <p:nvPr/>
        </p:nvSpPr>
        <p:spPr bwMode="auto">
          <a:xfrm>
            <a:off x="7467600" y="2190750"/>
            <a:ext cx="773113" cy="400050"/>
          </a:xfrm>
          <a:prstGeom prst="rect">
            <a:avLst/>
          </a:prstGeom>
          <a:noFill/>
          <a:ln w="9525">
            <a:noFill/>
            <a:miter lim="800000"/>
            <a:headEnd/>
            <a:tailEnd/>
          </a:ln>
        </p:spPr>
        <p:txBody>
          <a:bodyPr wrap="none">
            <a:spAutoFit/>
          </a:bodyPr>
          <a:lstStyle/>
          <a:p>
            <a:r>
              <a:rPr lang="en-US" sz="2000"/>
              <a:t>{), $}</a:t>
            </a:r>
          </a:p>
        </p:txBody>
      </p:sp>
      <p:cxnSp>
        <p:nvCxnSpPr>
          <p:cNvPr id="24" name="Straight Connector 23"/>
          <p:cNvCxnSpPr/>
          <p:nvPr/>
        </p:nvCxnSpPr>
        <p:spPr>
          <a:xfrm>
            <a:off x="762000" y="3810000"/>
            <a:ext cx="807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52401" y="5029200"/>
            <a:ext cx="36576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31766" name="Rectangle 5"/>
          <p:cNvSpPr>
            <a:spLocks noChangeArrowheads="1"/>
          </p:cNvSpPr>
          <p:nvPr/>
        </p:nvSpPr>
        <p:spPr bwMode="auto">
          <a:xfrm>
            <a:off x="1371600" y="3810000"/>
            <a:ext cx="609600" cy="3084513"/>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a:t>E</a:t>
            </a:r>
          </a:p>
          <a:p>
            <a:pPr marL="457200" indent="-457200">
              <a:lnSpc>
                <a:spcPct val="90000"/>
              </a:lnSpc>
              <a:buFont typeface="Wingdings 2" pitchFamily="18" charset="2"/>
              <a:buNone/>
            </a:pPr>
            <a:endParaRPr lang="en-US"/>
          </a:p>
          <a:p>
            <a:pPr marL="457200" indent="-457200">
              <a:lnSpc>
                <a:spcPct val="90000"/>
              </a:lnSpc>
              <a:buFont typeface="Wingdings 2" pitchFamily="18" charset="2"/>
              <a:buNone/>
            </a:pPr>
            <a:r>
              <a:rPr lang="en-US"/>
              <a:t>E’</a:t>
            </a:r>
          </a:p>
          <a:p>
            <a:pPr marL="457200" indent="-457200">
              <a:lnSpc>
                <a:spcPct val="90000"/>
              </a:lnSpc>
              <a:buFont typeface="Wingdings 2" pitchFamily="18" charset="2"/>
              <a:buNone/>
            </a:pPr>
            <a:endParaRPr lang="en-US"/>
          </a:p>
          <a:p>
            <a:pPr marL="457200" indent="-457200">
              <a:lnSpc>
                <a:spcPct val="90000"/>
              </a:lnSpc>
              <a:buFont typeface="Wingdings 2" pitchFamily="18" charset="2"/>
              <a:buNone/>
            </a:pPr>
            <a:r>
              <a:rPr lang="en-US"/>
              <a:t>T</a:t>
            </a:r>
          </a:p>
          <a:p>
            <a:pPr marL="457200" indent="-457200">
              <a:lnSpc>
                <a:spcPct val="90000"/>
              </a:lnSpc>
              <a:buFont typeface="Wingdings 2" pitchFamily="18" charset="2"/>
              <a:buNone/>
            </a:pPr>
            <a:endParaRPr lang="en-US"/>
          </a:p>
          <a:p>
            <a:pPr marL="457200" indent="-457200">
              <a:lnSpc>
                <a:spcPct val="90000"/>
              </a:lnSpc>
              <a:buFont typeface="Wingdings 2" pitchFamily="18" charset="2"/>
              <a:buNone/>
            </a:pPr>
            <a:r>
              <a:rPr lang="en-US"/>
              <a:t>T’</a:t>
            </a:r>
          </a:p>
          <a:p>
            <a:pPr marL="457200" indent="-457200">
              <a:lnSpc>
                <a:spcPct val="90000"/>
              </a:lnSpc>
              <a:buFont typeface="Wingdings 2" pitchFamily="18" charset="2"/>
              <a:buNone/>
            </a:pPr>
            <a:endParaRPr lang="en-US"/>
          </a:p>
          <a:p>
            <a:pPr marL="457200" indent="-457200">
              <a:lnSpc>
                <a:spcPct val="90000"/>
              </a:lnSpc>
              <a:buFont typeface="Wingdings 2" pitchFamily="18" charset="2"/>
              <a:buNone/>
            </a:pPr>
            <a:r>
              <a:rPr lang="en-US"/>
              <a:t>F</a:t>
            </a:r>
          </a:p>
        </p:txBody>
      </p:sp>
      <p:sp>
        <p:nvSpPr>
          <p:cNvPr id="31767" name="TextBox 29"/>
          <p:cNvSpPr txBox="1">
            <a:spLocks noChangeArrowheads="1"/>
          </p:cNvSpPr>
          <p:nvPr/>
        </p:nvSpPr>
        <p:spPr bwMode="auto">
          <a:xfrm>
            <a:off x="990600" y="3178175"/>
            <a:ext cx="1143000" cy="708025"/>
          </a:xfrm>
          <a:prstGeom prst="rect">
            <a:avLst/>
          </a:prstGeom>
          <a:noFill/>
          <a:ln w="9525">
            <a:noFill/>
            <a:miter lim="800000"/>
            <a:headEnd/>
            <a:tailEnd/>
          </a:ln>
        </p:spPr>
        <p:txBody>
          <a:bodyPr>
            <a:spAutoFit/>
          </a:bodyPr>
          <a:lstStyle/>
          <a:p>
            <a:r>
              <a:rPr lang="en-US" sz="2000"/>
              <a:t>Non -</a:t>
            </a:r>
          </a:p>
          <a:p>
            <a:r>
              <a:rPr lang="en-US" sz="2000"/>
              <a:t>terminal</a:t>
            </a:r>
          </a:p>
        </p:txBody>
      </p:sp>
      <p:cxnSp>
        <p:nvCxnSpPr>
          <p:cNvPr id="33" name="Straight Connector 32"/>
          <p:cNvCxnSpPr/>
          <p:nvPr/>
        </p:nvCxnSpPr>
        <p:spPr>
          <a:xfrm flipV="1">
            <a:off x="1981200" y="3352800"/>
            <a:ext cx="6781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1769" name="TextBox 33"/>
          <p:cNvSpPr txBox="1">
            <a:spLocks noChangeArrowheads="1"/>
          </p:cNvSpPr>
          <p:nvPr/>
        </p:nvSpPr>
        <p:spPr bwMode="auto">
          <a:xfrm>
            <a:off x="4724400" y="2967038"/>
            <a:ext cx="1868488" cy="461962"/>
          </a:xfrm>
          <a:prstGeom prst="rect">
            <a:avLst/>
          </a:prstGeom>
          <a:noFill/>
          <a:ln w="9525">
            <a:noFill/>
            <a:miter lim="800000"/>
            <a:headEnd/>
            <a:tailEnd/>
          </a:ln>
        </p:spPr>
        <p:txBody>
          <a:bodyPr wrap="none">
            <a:spAutoFit/>
          </a:bodyPr>
          <a:lstStyle/>
          <a:p>
            <a:r>
              <a:rPr lang="en-US"/>
              <a:t>Input Symbol</a:t>
            </a:r>
          </a:p>
        </p:txBody>
      </p:sp>
      <p:sp>
        <p:nvSpPr>
          <p:cNvPr id="31770" name="TextBox 34"/>
          <p:cNvSpPr txBox="1">
            <a:spLocks noChangeArrowheads="1"/>
          </p:cNvSpPr>
          <p:nvPr/>
        </p:nvSpPr>
        <p:spPr bwMode="auto">
          <a:xfrm>
            <a:off x="2667000" y="3352800"/>
            <a:ext cx="423863" cy="461963"/>
          </a:xfrm>
          <a:prstGeom prst="rect">
            <a:avLst/>
          </a:prstGeom>
          <a:noFill/>
          <a:ln w="9525">
            <a:noFill/>
            <a:miter lim="800000"/>
            <a:headEnd/>
            <a:tailEnd/>
          </a:ln>
        </p:spPr>
        <p:txBody>
          <a:bodyPr wrap="none">
            <a:spAutoFit/>
          </a:bodyPr>
          <a:lstStyle/>
          <a:p>
            <a:r>
              <a:rPr lang="en-US"/>
              <a:t>id</a:t>
            </a:r>
          </a:p>
        </p:txBody>
      </p:sp>
      <p:sp>
        <p:nvSpPr>
          <p:cNvPr id="31771" name="TextBox 35"/>
          <p:cNvSpPr txBox="1">
            <a:spLocks noChangeArrowheads="1"/>
          </p:cNvSpPr>
          <p:nvPr/>
        </p:nvSpPr>
        <p:spPr bwMode="auto">
          <a:xfrm>
            <a:off x="3733800" y="3352800"/>
            <a:ext cx="357188" cy="461963"/>
          </a:xfrm>
          <a:prstGeom prst="rect">
            <a:avLst/>
          </a:prstGeom>
          <a:noFill/>
          <a:ln w="9525">
            <a:noFill/>
            <a:miter lim="800000"/>
            <a:headEnd/>
            <a:tailEnd/>
          </a:ln>
        </p:spPr>
        <p:txBody>
          <a:bodyPr wrap="none">
            <a:spAutoFit/>
          </a:bodyPr>
          <a:lstStyle/>
          <a:p>
            <a:r>
              <a:rPr lang="en-US"/>
              <a:t>+</a:t>
            </a:r>
          </a:p>
        </p:txBody>
      </p:sp>
      <p:sp>
        <p:nvSpPr>
          <p:cNvPr id="31772" name="TextBox 36"/>
          <p:cNvSpPr txBox="1">
            <a:spLocks noChangeArrowheads="1"/>
          </p:cNvSpPr>
          <p:nvPr/>
        </p:nvSpPr>
        <p:spPr bwMode="auto">
          <a:xfrm>
            <a:off x="4757738" y="3424238"/>
            <a:ext cx="338137" cy="461962"/>
          </a:xfrm>
          <a:prstGeom prst="rect">
            <a:avLst/>
          </a:prstGeom>
          <a:noFill/>
          <a:ln w="9525">
            <a:noFill/>
            <a:miter lim="800000"/>
            <a:headEnd/>
            <a:tailEnd/>
          </a:ln>
        </p:spPr>
        <p:txBody>
          <a:bodyPr wrap="none">
            <a:spAutoFit/>
          </a:bodyPr>
          <a:lstStyle/>
          <a:p>
            <a:r>
              <a:rPr lang="en-US"/>
              <a:t>*</a:t>
            </a:r>
          </a:p>
        </p:txBody>
      </p:sp>
      <p:sp>
        <p:nvSpPr>
          <p:cNvPr id="31773" name="TextBox 37"/>
          <p:cNvSpPr txBox="1">
            <a:spLocks noChangeArrowheads="1"/>
          </p:cNvSpPr>
          <p:nvPr/>
        </p:nvSpPr>
        <p:spPr bwMode="auto">
          <a:xfrm>
            <a:off x="5715000" y="3352800"/>
            <a:ext cx="287338" cy="461963"/>
          </a:xfrm>
          <a:prstGeom prst="rect">
            <a:avLst/>
          </a:prstGeom>
          <a:noFill/>
          <a:ln w="9525">
            <a:noFill/>
            <a:miter lim="800000"/>
            <a:headEnd/>
            <a:tailEnd/>
          </a:ln>
        </p:spPr>
        <p:txBody>
          <a:bodyPr wrap="none">
            <a:spAutoFit/>
          </a:bodyPr>
          <a:lstStyle/>
          <a:p>
            <a:r>
              <a:rPr lang="en-US"/>
              <a:t>(</a:t>
            </a:r>
          </a:p>
        </p:txBody>
      </p:sp>
      <p:sp>
        <p:nvSpPr>
          <p:cNvPr id="31774" name="TextBox 38"/>
          <p:cNvSpPr txBox="1">
            <a:spLocks noChangeArrowheads="1"/>
          </p:cNvSpPr>
          <p:nvPr/>
        </p:nvSpPr>
        <p:spPr bwMode="auto">
          <a:xfrm>
            <a:off x="6799263" y="3352800"/>
            <a:ext cx="287337" cy="461963"/>
          </a:xfrm>
          <a:prstGeom prst="rect">
            <a:avLst/>
          </a:prstGeom>
          <a:noFill/>
          <a:ln w="9525">
            <a:noFill/>
            <a:miter lim="800000"/>
            <a:headEnd/>
            <a:tailEnd/>
          </a:ln>
        </p:spPr>
        <p:txBody>
          <a:bodyPr wrap="none">
            <a:spAutoFit/>
          </a:bodyPr>
          <a:lstStyle/>
          <a:p>
            <a:r>
              <a:rPr lang="en-US"/>
              <a:t>)</a:t>
            </a:r>
          </a:p>
        </p:txBody>
      </p:sp>
      <p:sp>
        <p:nvSpPr>
          <p:cNvPr id="31775" name="TextBox 39"/>
          <p:cNvSpPr txBox="1">
            <a:spLocks noChangeArrowheads="1"/>
          </p:cNvSpPr>
          <p:nvPr/>
        </p:nvSpPr>
        <p:spPr bwMode="auto">
          <a:xfrm>
            <a:off x="7967663" y="3352800"/>
            <a:ext cx="338137" cy="461963"/>
          </a:xfrm>
          <a:prstGeom prst="rect">
            <a:avLst/>
          </a:prstGeom>
          <a:noFill/>
          <a:ln w="9525">
            <a:noFill/>
            <a:miter lim="800000"/>
            <a:headEnd/>
            <a:tailEnd/>
          </a:ln>
        </p:spPr>
        <p:txBody>
          <a:bodyPr wrap="none">
            <a:spAutoFit/>
          </a:bodyPr>
          <a:lstStyle/>
          <a:p>
            <a:r>
              <a:rPr lang="en-US"/>
              <a:t>$</a:t>
            </a:r>
          </a:p>
        </p:txBody>
      </p:sp>
      <p:cxnSp>
        <p:nvCxnSpPr>
          <p:cNvPr id="42" name="Straight Connector 41"/>
          <p:cNvCxnSpPr/>
          <p:nvPr/>
        </p:nvCxnSpPr>
        <p:spPr>
          <a:xfrm rot="5400000">
            <a:off x="15240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6670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37338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8006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8674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010400" y="5105400"/>
            <a:ext cx="3429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a:spLocks noChangeArrowheads="1"/>
          </p:cNvSpPr>
          <p:nvPr/>
        </p:nvSpPr>
        <p:spPr bwMode="auto">
          <a:xfrm>
            <a:off x="2057400" y="3810000"/>
            <a:ext cx="1093788"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E -&gt; TE’</a:t>
            </a:r>
          </a:p>
        </p:txBody>
      </p:sp>
      <p:sp>
        <p:nvSpPr>
          <p:cNvPr id="49" name="Rectangle 48"/>
          <p:cNvSpPr>
            <a:spLocks noChangeArrowheads="1"/>
          </p:cNvSpPr>
          <p:nvPr/>
        </p:nvSpPr>
        <p:spPr bwMode="auto">
          <a:xfrm>
            <a:off x="5459413" y="3810000"/>
            <a:ext cx="1093787"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E -&gt; TE’</a:t>
            </a:r>
          </a:p>
        </p:txBody>
      </p:sp>
      <p:sp>
        <p:nvSpPr>
          <p:cNvPr id="50" name="Rectangle 49"/>
          <p:cNvSpPr>
            <a:spLocks noChangeArrowheads="1"/>
          </p:cNvSpPr>
          <p:nvPr/>
        </p:nvSpPr>
        <p:spPr bwMode="auto">
          <a:xfrm>
            <a:off x="3200400" y="4419600"/>
            <a:ext cx="1354138" cy="400050"/>
          </a:xfrm>
          <a:prstGeom prst="rect">
            <a:avLst/>
          </a:prstGeom>
          <a:noFill/>
          <a:ln w="9525">
            <a:noFill/>
            <a:miter lim="800000"/>
            <a:headEnd/>
            <a:tailEnd/>
          </a:ln>
        </p:spPr>
        <p:txBody>
          <a:bodyPr wrap="none">
            <a:spAutoFit/>
          </a:bodyPr>
          <a:lstStyle/>
          <a:p>
            <a:r>
              <a:rPr lang="en-US" sz="2000"/>
              <a:t>E’ -&gt; +TE’ </a:t>
            </a:r>
          </a:p>
        </p:txBody>
      </p:sp>
      <p:sp>
        <p:nvSpPr>
          <p:cNvPr id="53" name="Rectangle 52"/>
          <p:cNvSpPr>
            <a:spLocks noChangeArrowheads="1"/>
          </p:cNvSpPr>
          <p:nvPr/>
        </p:nvSpPr>
        <p:spPr bwMode="auto">
          <a:xfrm>
            <a:off x="6629400" y="4430713"/>
            <a:ext cx="900113" cy="36988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E’ -&gt; </a:t>
            </a:r>
            <a:r>
              <a:rPr lang="en-US" sz="2000">
                <a:latin typeface="MS Mincho" pitchFamily="49" charset="-128"/>
                <a:ea typeface="MS Mincho" pitchFamily="49" charset="-128"/>
              </a:rPr>
              <a:t>Ɛ</a:t>
            </a:r>
          </a:p>
        </p:txBody>
      </p:sp>
      <p:sp>
        <p:nvSpPr>
          <p:cNvPr id="54" name="Rectangle 53"/>
          <p:cNvSpPr>
            <a:spLocks noChangeArrowheads="1"/>
          </p:cNvSpPr>
          <p:nvPr/>
        </p:nvSpPr>
        <p:spPr bwMode="auto">
          <a:xfrm>
            <a:off x="7696200" y="4419600"/>
            <a:ext cx="900113"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E’ -&gt; </a:t>
            </a:r>
            <a:r>
              <a:rPr lang="en-US" sz="2000">
                <a:latin typeface="MS Mincho" pitchFamily="49" charset="-128"/>
                <a:ea typeface="MS Mincho" pitchFamily="49" charset="-128"/>
              </a:rPr>
              <a:t>Ɛ</a:t>
            </a:r>
          </a:p>
        </p:txBody>
      </p:sp>
      <p:sp>
        <p:nvSpPr>
          <p:cNvPr id="55" name="Rectangle 54"/>
          <p:cNvSpPr>
            <a:spLocks noChangeArrowheads="1"/>
          </p:cNvSpPr>
          <p:nvPr/>
        </p:nvSpPr>
        <p:spPr bwMode="auto">
          <a:xfrm>
            <a:off x="2044700" y="5105400"/>
            <a:ext cx="1079500"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T -&gt; FT’</a:t>
            </a:r>
          </a:p>
        </p:txBody>
      </p:sp>
      <p:sp>
        <p:nvSpPr>
          <p:cNvPr id="56" name="Rectangle 55"/>
          <p:cNvSpPr>
            <a:spLocks noChangeArrowheads="1"/>
          </p:cNvSpPr>
          <p:nvPr/>
        </p:nvSpPr>
        <p:spPr bwMode="auto">
          <a:xfrm>
            <a:off x="5410200" y="5105400"/>
            <a:ext cx="1079500"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T -&gt; FT’</a:t>
            </a:r>
          </a:p>
        </p:txBody>
      </p:sp>
      <p:sp>
        <p:nvSpPr>
          <p:cNvPr id="57" name="Rectangle 56"/>
          <p:cNvSpPr>
            <a:spLocks noChangeArrowheads="1"/>
          </p:cNvSpPr>
          <p:nvPr/>
        </p:nvSpPr>
        <p:spPr bwMode="auto">
          <a:xfrm>
            <a:off x="4267200" y="5715000"/>
            <a:ext cx="1323975" cy="400050"/>
          </a:xfrm>
          <a:prstGeom prst="rect">
            <a:avLst/>
          </a:prstGeom>
          <a:noFill/>
          <a:ln w="9525">
            <a:noFill/>
            <a:miter lim="800000"/>
            <a:headEnd/>
            <a:tailEnd/>
          </a:ln>
        </p:spPr>
        <p:txBody>
          <a:bodyPr wrap="none">
            <a:spAutoFit/>
          </a:bodyPr>
          <a:lstStyle/>
          <a:p>
            <a:r>
              <a:rPr lang="en-US" sz="2000"/>
              <a:t>T’ -&gt; *FT’ </a:t>
            </a:r>
          </a:p>
        </p:txBody>
      </p:sp>
      <p:sp>
        <p:nvSpPr>
          <p:cNvPr id="58" name="Rectangle 57"/>
          <p:cNvSpPr>
            <a:spLocks noChangeArrowheads="1"/>
          </p:cNvSpPr>
          <p:nvPr/>
        </p:nvSpPr>
        <p:spPr bwMode="auto">
          <a:xfrm>
            <a:off x="3352800" y="5791200"/>
            <a:ext cx="900113"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T’ -&gt; </a:t>
            </a:r>
            <a:r>
              <a:rPr lang="en-US" sz="2000">
                <a:latin typeface="MS Mincho" pitchFamily="49" charset="-128"/>
                <a:ea typeface="MS Mincho" pitchFamily="49" charset="-128"/>
              </a:rPr>
              <a:t>Ɛ</a:t>
            </a:r>
          </a:p>
        </p:txBody>
      </p:sp>
      <p:sp>
        <p:nvSpPr>
          <p:cNvPr id="59" name="Rectangle 58"/>
          <p:cNvSpPr>
            <a:spLocks noChangeArrowheads="1"/>
          </p:cNvSpPr>
          <p:nvPr/>
        </p:nvSpPr>
        <p:spPr bwMode="auto">
          <a:xfrm>
            <a:off x="6553200" y="5715000"/>
            <a:ext cx="900113"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T’ -&gt; </a:t>
            </a:r>
            <a:r>
              <a:rPr lang="en-US" sz="2000">
                <a:latin typeface="MS Mincho" pitchFamily="49" charset="-128"/>
                <a:ea typeface="MS Mincho" pitchFamily="49" charset="-128"/>
              </a:rPr>
              <a:t>Ɛ</a:t>
            </a:r>
          </a:p>
        </p:txBody>
      </p:sp>
      <p:sp>
        <p:nvSpPr>
          <p:cNvPr id="60" name="Rectangle 59"/>
          <p:cNvSpPr>
            <a:spLocks noChangeArrowheads="1"/>
          </p:cNvSpPr>
          <p:nvPr/>
        </p:nvSpPr>
        <p:spPr bwMode="auto">
          <a:xfrm>
            <a:off x="7772400" y="5715000"/>
            <a:ext cx="900113" cy="36988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T’ -&gt; </a:t>
            </a:r>
            <a:r>
              <a:rPr lang="en-US" sz="2000">
                <a:latin typeface="MS Mincho" pitchFamily="49" charset="-128"/>
                <a:ea typeface="MS Mincho" pitchFamily="49" charset="-128"/>
              </a:rPr>
              <a:t>Ɛ</a:t>
            </a:r>
          </a:p>
        </p:txBody>
      </p:sp>
      <p:sp>
        <p:nvSpPr>
          <p:cNvPr id="61" name="Rectangle 60"/>
          <p:cNvSpPr>
            <a:spLocks noChangeArrowheads="1"/>
          </p:cNvSpPr>
          <p:nvPr/>
        </p:nvSpPr>
        <p:spPr bwMode="auto">
          <a:xfrm>
            <a:off x="5410200" y="6457950"/>
            <a:ext cx="1076325" cy="400050"/>
          </a:xfrm>
          <a:prstGeom prst="rect">
            <a:avLst/>
          </a:prstGeom>
          <a:noFill/>
          <a:ln w="9525">
            <a:noFill/>
            <a:miter lim="800000"/>
            <a:headEnd/>
            <a:tailEnd/>
          </a:ln>
        </p:spPr>
        <p:txBody>
          <a:bodyPr wrap="none">
            <a:spAutoFit/>
          </a:bodyPr>
          <a:lstStyle/>
          <a:p>
            <a:r>
              <a:rPr lang="en-US" sz="2000"/>
              <a:t>F -&gt; (E) </a:t>
            </a:r>
          </a:p>
        </p:txBody>
      </p:sp>
      <p:sp>
        <p:nvSpPr>
          <p:cNvPr id="62" name="Rectangle 61"/>
          <p:cNvSpPr>
            <a:spLocks noChangeArrowheads="1"/>
          </p:cNvSpPr>
          <p:nvPr/>
        </p:nvSpPr>
        <p:spPr bwMode="auto">
          <a:xfrm>
            <a:off x="2133600" y="6488113"/>
            <a:ext cx="898525" cy="36988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F -&gt; </a:t>
            </a:r>
            <a:r>
              <a:rPr lang="en-US" sz="2000" b="1"/>
              <a:t>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linds(horizontal)">
                                      <p:cBhvr>
                                        <p:cTn id="15" dur="500"/>
                                        <p:tgtEl>
                                          <p:spTgt spid="5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linds(horizontal)">
                                      <p:cBhvr>
                                        <p:cTn id="18" dur="500"/>
                                        <p:tgtEl>
                                          <p:spTgt spid="5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blinds(horizontal)">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linds(horizontal)">
                                      <p:cBhvr>
                                        <p:cTn id="26" dur="500"/>
                                        <p:tgtEl>
                                          <p:spTgt spid="5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linds(horizontal)">
                                      <p:cBhvr>
                                        <p:cTn id="29" dur="500"/>
                                        <p:tgtEl>
                                          <p:spTgt spid="5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linds(horizontal)">
                                      <p:cBhvr>
                                        <p:cTn id="37" dur="500"/>
                                        <p:tgtEl>
                                          <p:spTgt spid="5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linds(horizontal)">
                                      <p:cBhvr>
                                        <p:cTn id="40" dur="500"/>
                                        <p:tgtEl>
                                          <p:spTgt spid="5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blinds(horizontal)">
                                      <p:cBhvr>
                                        <p:cTn id="43" dur="500"/>
                                        <p:tgtEl>
                                          <p:spTgt spid="6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linds(horizontal)">
                                      <p:cBhvr>
                                        <p:cTn id="48" dur="500"/>
                                        <p:tgtEl>
                                          <p:spTgt spid="6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3" grpId="0"/>
      <p:bldP spid="54" grpId="0"/>
      <p:bldP spid="55" grpId="0"/>
      <p:bldP spid="56" grpId="0"/>
      <p:bldP spid="57" grpId="0"/>
      <p:bldP spid="58" grpId="0"/>
      <p:bldP spid="59" grpId="0"/>
      <p:bldP spid="60" grpId="0"/>
      <p:bldP spid="61" grpId="0"/>
      <p:bldP spid="6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smtClean="0"/>
              <a:t>Another example</a:t>
            </a:r>
          </a:p>
        </p:txBody>
      </p:sp>
      <p:sp>
        <p:nvSpPr>
          <p:cNvPr id="32771" name="Rectangle 5"/>
          <p:cNvSpPr>
            <a:spLocks noChangeArrowheads="1"/>
          </p:cNvSpPr>
          <p:nvPr/>
        </p:nvSpPr>
        <p:spPr bwMode="auto">
          <a:xfrm>
            <a:off x="685800" y="1970088"/>
            <a:ext cx="2362200" cy="1077912"/>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a:t>S -&gt; iEtSS’ | a</a:t>
            </a:r>
          </a:p>
          <a:p>
            <a:pPr marL="457200" indent="-457200">
              <a:lnSpc>
                <a:spcPct val="90000"/>
              </a:lnSpc>
              <a:buFont typeface="Wingdings 2" pitchFamily="18" charset="2"/>
              <a:buNone/>
            </a:pPr>
            <a:r>
              <a:rPr lang="en-US"/>
              <a:t>S’ -&gt; eS | </a:t>
            </a:r>
            <a:r>
              <a:rPr lang="en-US">
                <a:latin typeface="MS Mincho" pitchFamily="49" charset="-128"/>
                <a:ea typeface="MS Mincho" pitchFamily="49" charset="-128"/>
              </a:rPr>
              <a:t>Ɛ</a:t>
            </a:r>
          </a:p>
          <a:p>
            <a:pPr marL="457200" indent="-457200">
              <a:lnSpc>
                <a:spcPct val="90000"/>
              </a:lnSpc>
              <a:buFont typeface="Wingdings 2" pitchFamily="18" charset="2"/>
              <a:buNone/>
            </a:pPr>
            <a:r>
              <a:rPr lang="en-US"/>
              <a:t>E -&gt; b</a:t>
            </a:r>
          </a:p>
        </p:txBody>
      </p:sp>
      <p:cxnSp>
        <p:nvCxnSpPr>
          <p:cNvPr id="24" name="Straight Connector 23"/>
          <p:cNvCxnSpPr/>
          <p:nvPr/>
        </p:nvCxnSpPr>
        <p:spPr>
          <a:xfrm>
            <a:off x="762000" y="4113213"/>
            <a:ext cx="8077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86594" y="4799806"/>
            <a:ext cx="2590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2774" name="Rectangle 5"/>
          <p:cNvSpPr>
            <a:spLocks noChangeArrowheads="1"/>
          </p:cNvSpPr>
          <p:nvPr/>
        </p:nvSpPr>
        <p:spPr bwMode="auto">
          <a:xfrm>
            <a:off x="1371600" y="4113213"/>
            <a:ext cx="609600" cy="1735137"/>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a:t>S</a:t>
            </a:r>
          </a:p>
          <a:p>
            <a:pPr marL="457200" indent="-457200">
              <a:lnSpc>
                <a:spcPct val="90000"/>
              </a:lnSpc>
              <a:buFont typeface="Wingdings 2" pitchFamily="18" charset="2"/>
              <a:buNone/>
            </a:pPr>
            <a:endParaRPr lang="en-US"/>
          </a:p>
          <a:p>
            <a:pPr marL="457200" indent="-457200">
              <a:lnSpc>
                <a:spcPct val="90000"/>
              </a:lnSpc>
              <a:buFont typeface="Wingdings 2" pitchFamily="18" charset="2"/>
              <a:buNone/>
            </a:pPr>
            <a:r>
              <a:rPr lang="en-US"/>
              <a:t>S’</a:t>
            </a:r>
          </a:p>
          <a:p>
            <a:pPr marL="457200" indent="-457200">
              <a:lnSpc>
                <a:spcPct val="90000"/>
              </a:lnSpc>
              <a:buFont typeface="Wingdings 2" pitchFamily="18" charset="2"/>
              <a:buNone/>
            </a:pPr>
            <a:endParaRPr lang="en-US"/>
          </a:p>
          <a:p>
            <a:pPr marL="457200" indent="-457200">
              <a:lnSpc>
                <a:spcPct val="90000"/>
              </a:lnSpc>
              <a:buFont typeface="Wingdings 2" pitchFamily="18" charset="2"/>
              <a:buNone/>
            </a:pPr>
            <a:r>
              <a:rPr lang="en-US"/>
              <a:t>E</a:t>
            </a:r>
          </a:p>
        </p:txBody>
      </p:sp>
      <p:sp>
        <p:nvSpPr>
          <p:cNvPr id="32775" name="TextBox 29"/>
          <p:cNvSpPr txBox="1">
            <a:spLocks noChangeArrowheads="1"/>
          </p:cNvSpPr>
          <p:nvPr/>
        </p:nvSpPr>
        <p:spPr bwMode="auto">
          <a:xfrm>
            <a:off x="990600" y="3481388"/>
            <a:ext cx="1143000" cy="701675"/>
          </a:xfrm>
          <a:prstGeom prst="rect">
            <a:avLst/>
          </a:prstGeom>
          <a:noFill/>
          <a:ln w="9525">
            <a:noFill/>
            <a:miter lim="800000"/>
            <a:headEnd/>
            <a:tailEnd/>
          </a:ln>
        </p:spPr>
        <p:txBody>
          <a:bodyPr>
            <a:spAutoFit/>
          </a:bodyPr>
          <a:lstStyle/>
          <a:p>
            <a:r>
              <a:rPr lang="en-US" sz="2000"/>
              <a:t>Non -</a:t>
            </a:r>
          </a:p>
          <a:p>
            <a:r>
              <a:rPr lang="en-US" sz="2000"/>
              <a:t>terminal</a:t>
            </a:r>
          </a:p>
        </p:txBody>
      </p:sp>
      <p:cxnSp>
        <p:nvCxnSpPr>
          <p:cNvPr id="33" name="Straight Connector 32"/>
          <p:cNvCxnSpPr/>
          <p:nvPr/>
        </p:nvCxnSpPr>
        <p:spPr>
          <a:xfrm flipV="1">
            <a:off x="1981200" y="3656013"/>
            <a:ext cx="6781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32777" name="TextBox 33"/>
          <p:cNvSpPr txBox="1">
            <a:spLocks noChangeArrowheads="1"/>
          </p:cNvSpPr>
          <p:nvPr/>
        </p:nvSpPr>
        <p:spPr bwMode="auto">
          <a:xfrm>
            <a:off x="4724400" y="3270250"/>
            <a:ext cx="1851025" cy="457200"/>
          </a:xfrm>
          <a:prstGeom prst="rect">
            <a:avLst/>
          </a:prstGeom>
          <a:noFill/>
          <a:ln w="9525">
            <a:noFill/>
            <a:miter lim="800000"/>
            <a:headEnd/>
            <a:tailEnd/>
          </a:ln>
        </p:spPr>
        <p:txBody>
          <a:bodyPr wrap="none">
            <a:spAutoFit/>
          </a:bodyPr>
          <a:lstStyle/>
          <a:p>
            <a:r>
              <a:rPr lang="en-US"/>
              <a:t>Input Symbol</a:t>
            </a:r>
          </a:p>
        </p:txBody>
      </p:sp>
      <p:sp>
        <p:nvSpPr>
          <p:cNvPr id="32778" name="TextBox 34"/>
          <p:cNvSpPr txBox="1">
            <a:spLocks noChangeArrowheads="1"/>
          </p:cNvSpPr>
          <p:nvPr/>
        </p:nvSpPr>
        <p:spPr bwMode="auto">
          <a:xfrm>
            <a:off x="2667000" y="3656013"/>
            <a:ext cx="319088" cy="457200"/>
          </a:xfrm>
          <a:prstGeom prst="rect">
            <a:avLst/>
          </a:prstGeom>
          <a:noFill/>
          <a:ln w="9525">
            <a:noFill/>
            <a:miter lim="800000"/>
            <a:headEnd/>
            <a:tailEnd/>
          </a:ln>
        </p:spPr>
        <p:txBody>
          <a:bodyPr wrap="none">
            <a:spAutoFit/>
          </a:bodyPr>
          <a:lstStyle/>
          <a:p>
            <a:r>
              <a:rPr lang="en-US"/>
              <a:t>a</a:t>
            </a:r>
          </a:p>
        </p:txBody>
      </p:sp>
      <p:sp>
        <p:nvSpPr>
          <p:cNvPr id="32779" name="TextBox 35"/>
          <p:cNvSpPr txBox="1">
            <a:spLocks noChangeArrowheads="1"/>
          </p:cNvSpPr>
          <p:nvPr/>
        </p:nvSpPr>
        <p:spPr bwMode="auto">
          <a:xfrm>
            <a:off x="3733800" y="3656013"/>
            <a:ext cx="336550" cy="457200"/>
          </a:xfrm>
          <a:prstGeom prst="rect">
            <a:avLst/>
          </a:prstGeom>
          <a:noFill/>
          <a:ln w="9525">
            <a:noFill/>
            <a:miter lim="800000"/>
            <a:headEnd/>
            <a:tailEnd/>
          </a:ln>
        </p:spPr>
        <p:txBody>
          <a:bodyPr wrap="none">
            <a:spAutoFit/>
          </a:bodyPr>
          <a:lstStyle/>
          <a:p>
            <a:r>
              <a:rPr lang="en-US"/>
              <a:t>b</a:t>
            </a:r>
          </a:p>
        </p:txBody>
      </p:sp>
      <p:sp>
        <p:nvSpPr>
          <p:cNvPr id="32780" name="TextBox 36"/>
          <p:cNvSpPr txBox="1">
            <a:spLocks noChangeArrowheads="1"/>
          </p:cNvSpPr>
          <p:nvPr/>
        </p:nvSpPr>
        <p:spPr bwMode="auto">
          <a:xfrm>
            <a:off x="4757738" y="3727450"/>
            <a:ext cx="319087" cy="457200"/>
          </a:xfrm>
          <a:prstGeom prst="rect">
            <a:avLst/>
          </a:prstGeom>
          <a:noFill/>
          <a:ln w="9525">
            <a:noFill/>
            <a:miter lim="800000"/>
            <a:headEnd/>
            <a:tailEnd/>
          </a:ln>
        </p:spPr>
        <p:txBody>
          <a:bodyPr wrap="none">
            <a:spAutoFit/>
          </a:bodyPr>
          <a:lstStyle/>
          <a:p>
            <a:r>
              <a:rPr lang="en-US"/>
              <a:t>e</a:t>
            </a:r>
          </a:p>
        </p:txBody>
      </p:sp>
      <p:sp>
        <p:nvSpPr>
          <p:cNvPr id="32781" name="TextBox 37"/>
          <p:cNvSpPr txBox="1">
            <a:spLocks noChangeArrowheads="1"/>
          </p:cNvSpPr>
          <p:nvPr/>
        </p:nvSpPr>
        <p:spPr bwMode="auto">
          <a:xfrm>
            <a:off x="5715000" y="3656013"/>
            <a:ext cx="268288" cy="457200"/>
          </a:xfrm>
          <a:prstGeom prst="rect">
            <a:avLst/>
          </a:prstGeom>
          <a:noFill/>
          <a:ln w="9525">
            <a:noFill/>
            <a:miter lim="800000"/>
            <a:headEnd/>
            <a:tailEnd/>
          </a:ln>
        </p:spPr>
        <p:txBody>
          <a:bodyPr wrap="none">
            <a:spAutoFit/>
          </a:bodyPr>
          <a:lstStyle/>
          <a:p>
            <a:r>
              <a:rPr lang="en-US"/>
              <a:t>i</a:t>
            </a:r>
          </a:p>
        </p:txBody>
      </p:sp>
      <p:sp>
        <p:nvSpPr>
          <p:cNvPr id="32782" name="TextBox 38"/>
          <p:cNvSpPr txBox="1">
            <a:spLocks noChangeArrowheads="1"/>
          </p:cNvSpPr>
          <p:nvPr/>
        </p:nvSpPr>
        <p:spPr bwMode="auto">
          <a:xfrm>
            <a:off x="6799263" y="3656013"/>
            <a:ext cx="268287" cy="457200"/>
          </a:xfrm>
          <a:prstGeom prst="rect">
            <a:avLst/>
          </a:prstGeom>
          <a:noFill/>
          <a:ln w="9525">
            <a:noFill/>
            <a:miter lim="800000"/>
            <a:headEnd/>
            <a:tailEnd/>
          </a:ln>
        </p:spPr>
        <p:txBody>
          <a:bodyPr wrap="none">
            <a:spAutoFit/>
          </a:bodyPr>
          <a:lstStyle/>
          <a:p>
            <a:r>
              <a:rPr lang="en-US"/>
              <a:t>t</a:t>
            </a:r>
          </a:p>
        </p:txBody>
      </p:sp>
      <p:sp>
        <p:nvSpPr>
          <p:cNvPr id="32783" name="TextBox 39"/>
          <p:cNvSpPr txBox="1">
            <a:spLocks noChangeArrowheads="1"/>
          </p:cNvSpPr>
          <p:nvPr/>
        </p:nvSpPr>
        <p:spPr bwMode="auto">
          <a:xfrm>
            <a:off x="7967663" y="3656013"/>
            <a:ext cx="336550" cy="457200"/>
          </a:xfrm>
          <a:prstGeom prst="rect">
            <a:avLst/>
          </a:prstGeom>
          <a:noFill/>
          <a:ln w="9525">
            <a:noFill/>
            <a:miter lim="800000"/>
            <a:headEnd/>
            <a:tailEnd/>
          </a:ln>
        </p:spPr>
        <p:txBody>
          <a:bodyPr wrap="none">
            <a:spAutoFit/>
          </a:bodyPr>
          <a:lstStyle/>
          <a:p>
            <a:r>
              <a:rPr lang="en-US"/>
              <a:t>$</a:t>
            </a:r>
          </a:p>
        </p:txBody>
      </p:sp>
      <p:cxnSp>
        <p:nvCxnSpPr>
          <p:cNvPr id="42" name="Straight Connector 41"/>
          <p:cNvCxnSpPr/>
          <p:nvPr/>
        </p:nvCxnSpPr>
        <p:spPr>
          <a:xfrm rot="5400000">
            <a:off x="2056606" y="4876007"/>
            <a:ext cx="23637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199606" y="4876007"/>
            <a:ext cx="23637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152106" y="4914107"/>
            <a:ext cx="24399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371306" y="4914107"/>
            <a:ext cx="24399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23806" y="4952207"/>
            <a:ext cx="2516187"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428706" y="4990307"/>
            <a:ext cx="2592387"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a:spLocks noChangeArrowheads="1"/>
          </p:cNvSpPr>
          <p:nvPr/>
        </p:nvSpPr>
        <p:spPr bwMode="auto">
          <a:xfrm>
            <a:off x="2057400" y="4113213"/>
            <a:ext cx="792163" cy="366712"/>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S -&gt; a</a:t>
            </a:r>
          </a:p>
        </p:txBody>
      </p:sp>
      <p:sp>
        <p:nvSpPr>
          <p:cNvPr id="49" name="Rectangle 48"/>
          <p:cNvSpPr>
            <a:spLocks noChangeArrowheads="1"/>
          </p:cNvSpPr>
          <p:nvPr/>
        </p:nvSpPr>
        <p:spPr bwMode="auto">
          <a:xfrm>
            <a:off x="5334000" y="4113213"/>
            <a:ext cx="1341438" cy="366712"/>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S -&gt; iEtSS’</a:t>
            </a:r>
          </a:p>
        </p:txBody>
      </p:sp>
      <p:sp>
        <p:nvSpPr>
          <p:cNvPr id="50" name="Rectangle 49"/>
          <p:cNvSpPr>
            <a:spLocks noChangeArrowheads="1"/>
          </p:cNvSpPr>
          <p:nvPr/>
        </p:nvSpPr>
        <p:spPr bwMode="auto">
          <a:xfrm>
            <a:off x="4405313" y="4648200"/>
            <a:ext cx="1081087" cy="762000"/>
          </a:xfrm>
          <a:prstGeom prst="rect">
            <a:avLst/>
          </a:prstGeom>
          <a:noFill/>
          <a:ln w="9525">
            <a:noFill/>
            <a:miter lim="800000"/>
            <a:headEnd/>
            <a:tailEnd/>
          </a:ln>
        </p:spPr>
        <p:txBody>
          <a:bodyPr wrap="none">
            <a:spAutoFit/>
          </a:bodyPr>
          <a:lstStyle/>
          <a:p>
            <a:r>
              <a:rPr lang="en-US" sz="2000"/>
              <a:t>S’ -&gt; </a:t>
            </a:r>
            <a:r>
              <a:rPr lang="en-US"/>
              <a:t>Ɛ</a:t>
            </a:r>
            <a:endParaRPr lang="en-US" sz="2000"/>
          </a:p>
          <a:p>
            <a:r>
              <a:rPr lang="en-US" sz="2000"/>
              <a:t>S’ -&gt; eS </a:t>
            </a:r>
          </a:p>
        </p:txBody>
      </p:sp>
      <p:sp>
        <p:nvSpPr>
          <p:cNvPr id="54" name="Rectangle 53"/>
          <p:cNvSpPr>
            <a:spLocks noChangeArrowheads="1"/>
          </p:cNvSpPr>
          <p:nvPr/>
        </p:nvSpPr>
        <p:spPr bwMode="auto">
          <a:xfrm>
            <a:off x="7696200" y="4722813"/>
            <a:ext cx="917575" cy="366712"/>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S’ -&gt; </a:t>
            </a:r>
            <a:r>
              <a:rPr lang="en-US" sz="2000">
                <a:latin typeface="MS Mincho" pitchFamily="49" charset="-128"/>
                <a:ea typeface="MS Mincho" pitchFamily="49" charset="-128"/>
              </a:rPr>
              <a:t>Ɛ</a:t>
            </a:r>
          </a:p>
        </p:txBody>
      </p:sp>
      <p:sp>
        <p:nvSpPr>
          <p:cNvPr id="55" name="Rectangle 54"/>
          <p:cNvSpPr>
            <a:spLocks noChangeArrowheads="1"/>
          </p:cNvSpPr>
          <p:nvPr/>
        </p:nvSpPr>
        <p:spPr bwMode="auto">
          <a:xfrm>
            <a:off x="3268663" y="5424488"/>
            <a:ext cx="820737" cy="366712"/>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2000"/>
              <a:t>E -&gt;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linds(horizont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linds(horizontal)">
                                      <p:cBhvr>
                                        <p:cTn id="15" dur="500"/>
                                        <p:tgtEl>
                                          <p:spTgt spid="5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linds(horizontal)">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blinds(horizontal)">
                                      <p:cBhvr>
                                        <p:cTn id="2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4" grpId="0"/>
      <p:bldP spid="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304800" y="704850"/>
            <a:ext cx="8458200" cy="1143000"/>
          </a:xfrm>
        </p:spPr>
        <p:txBody>
          <a:bodyPr/>
          <a:lstStyle/>
          <a:p>
            <a:r>
              <a:rPr lang="en-US" sz="4600" smtClean="0"/>
              <a:t>Non-recursive predicting parsing</a:t>
            </a:r>
          </a:p>
        </p:txBody>
      </p:sp>
      <p:sp>
        <p:nvSpPr>
          <p:cNvPr id="33795" name="Rectangle 4"/>
          <p:cNvSpPr>
            <a:spLocks noChangeArrowheads="1"/>
          </p:cNvSpPr>
          <p:nvPr/>
        </p:nvSpPr>
        <p:spPr bwMode="auto">
          <a:xfrm>
            <a:off x="3733800" y="2438400"/>
            <a:ext cx="2514600" cy="304800"/>
          </a:xfrm>
          <a:prstGeom prst="rect">
            <a:avLst/>
          </a:prstGeom>
          <a:noFill/>
          <a:ln w="9525">
            <a:solidFill>
              <a:schemeClr val="tx1"/>
            </a:solidFill>
            <a:miter lim="800000"/>
            <a:headEnd/>
            <a:tailEnd/>
          </a:ln>
        </p:spPr>
        <p:txBody>
          <a:bodyPr wrap="none" anchor="ctr"/>
          <a:lstStyle/>
          <a:p>
            <a:endParaRPr lang="en-US"/>
          </a:p>
        </p:txBody>
      </p:sp>
      <p:sp>
        <p:nvSpPr>
          <p:cNvPr id="33796" name="Line 5"/>
          <p:cNvSpPr>
            <a:spLocks noChangeShapeType="1"/>
          </p:cNvSpPr>
          <p:nvPr/>
        </p:nvSpPr>
        <p:spPr bwMode="auto">
          <a:xfrm>
            <a:off x="4038600" y="2438400"/>
            <a:ext cx="0" cy="304800"/>
          </a:xfrm>
          <a:prstGeom prst="line">
            <a:avLst/>
          </a:prstGeom>
          <a:noFill/>
          <a:ln w="9525">
            <a:solidFill>
              <a:schemeClr val="tx1"/>
            </a:solidFill>
            <a:round/>
            <a:headEnd/>
            <a:tailEnd/>
          </a:ln>
        </p:spPr>
        <p:txBody>
          <a:bodyPr/>
          <a:lstStyle/>
          <a:p>
            <a:endParaRPr lang="en-US"/>
          </a:p>
        </p:txBody>
      </p:sp>
      <p:sp>
        <p:nvSpPr>
          <p:cNvPr id="33797" name="Line 6"/>
          <p:cNvSpPr>
            <a:spLocks noChangeShapeType="1"/>
          </p:cNvSpPr>
          <p:nvPr/>
        </p:nvSpPr>
        <p:spPr bwMode="auto">
          <a:xfrm>
            <a:off x="4343400" y="2438400"/>
            <a:ext cx="0" cy="304800"/>
          </a:xfrm>
          <a:prstGeom prst="line">
            <a:avLst/>
          </a:prstGeom>
          <a:noFill/>
          <a:ln w="9525">
            <a:solidFill>
              <a:schemeClr val="tx1"/>
            </a:solidFill>
            <a:round/>
            <a:headEnd/>
            <a:tailEnd/>
          </a:ln>
        </p:spPr>
        <p:txBody>
          <a:bodyPr/>
          <a:lstStyle/>
          <a:p>
            <a:endParaRPr lang="en-US"/>
          </a:p>
        </p:txBody>
      </p:sp>
      <p:sp>
        <p:nvSpPr>
          <p:cNvPr id="33798" name="Line 7"/>
          <p:cNvSpPr>
            <a:spLocks noChangeShapeType="1"/>
          </p:cNvSpPr>
          <p:nvPr/>
        </p:nvSpPr>
        <p:spPr bwMode="auto">
          <a:xfrm>
            <a:off x="4648200" y="2438400"/>
            <a:ext cx="0" cy="304800"/>
          </a:xfrm>
          <a:prstGeom prst="line">
            <a:avLst/>
          </a:prstGeom>
          <a:noFill/>
          <a:ln w="9525">
            <a:solidFill>
              <a:schemeClr val="tx1"/>
            </a:solidFill>
            <a:round/>
            <a:headEnd/>
            <a:tailEnd/>
          </a:ln>
        </p:spPr>
        <p:txBody>
          <a:bodyPr/>
          <a:lstStyle/>
          <a:p>
            <a:endParaRPr lang="en-US"/>
          </a:p>
        </p:txBody>
      </p:sp>
      <p:sp>
        <p:nvSpPr>
          <p:cNvPr id="33799" name="Line 8"/>
          <p:cNvSpPr>
            <a:spLocks noChangeShapeType="1"/>
          </p:cNvSpPr>
          <p:nvPr/>
        </p:nvSpPr>
        <p:spPr bwMode="auto">
          <a:xfrm>
            <a:off x="4953000" y="2438400"/>
            <a:ext cx="0" cy="304800"/>
          </a:xfrm>
          <a:prstGeom prst="line">
            <a:avLst/>
          </a:prstGeom>
          <a:noFill/>
          <a:ln w="9525">
            <a:solidFill>
              <a:schemeClr val="tx1"/>
            </a:solidFill>
            <a:round/>
            <a:headEnd/>
            <a:tailEnd/>
          </a:ln>
        </p:spPr>
        <p:txBody>
          <a:bodyPr/>
          <a:lstStyle/>
          <a:p>
            <a:endParaRPr lang="en-US"/>
          </a:p>
        </p:txBody>
      </p:sp>
      <p:sp>
        <p:nvSpPr>
          <p:cNvPr id="33800" name="Line 9"/>
          <p:cNvSpPr>
            <a:spLocks noChangeShapeType="1"/>
          </p:cNvSpPr>
          <p:nvPr/>
        </p:nvSpPr>
        <p:spPr bwMode="auto">
          <a:xfrm>
            <a:off x="5257800" y="2438400"/>
            <a:ext cx="0" cy="304800"/>
          </a:xfrm>
          <a:prstGeom prst="line">
            <a:avLst/>
          </a:prstGeom>
          <a:noFill/>
          <a:ln w="9525">
            <a:solidFill>
              <a:schemeClr val="tx1"/>
            </a:solidFill>
            <a:round/>
            <a:headEnd/>
            <a:tailEnd/>
          </a:ln>
        </p:spPr>
        <p:txBody>
          <a:bodyPr/>
          <a:lstStyle/>
          <a:p>
            <a:endParaRPr lang="en-US"/>
          </a:p>
        </p:txBody>
      </p:sp>
      <p:sp>
        <p:nvSpPr>
          <p:cNvPr id="33801" name="Line 10"/>
          <p:cNvSpPr>
            <a:spLocks noChangeShapeType="1"/>
          </p:cNvSpPr>
          <p:nvPr/>
        </p:nvSpPr>
        <p:spPr bwMode="auto">
          <a:xfrm>
            <a:off x="5562600" y="2438400"/>
            <a:ext cx="0" cy="304800"/>
          </a:xfrm>
          <a:prstGeom prst="line">
            <a:avLst/>
          </a:prstGeom>
          <a:noFill/>
          <a:ln w="9525">
            <a:solidFill>
              <a:schemeClr val="tx1"/>
            </a:solidFill>
            <a:round/>
            <a:headEnd/>
            <a:tailEnd/>
          </a:ln>
        </p:spPr>
        <p:txBody>
          <a:bodyPr/>
          <a:lstStyle/>
          <a:p>
            <a:endParaRPr lang="en-US"/>
          </a:p>
        </p:txBody>
      </p:sp>
      <p:sp>
        <p:nvSpPr>
          <p:cNvPr id="33802" name="Line 11"/>
          <p:cNvSpPr>
            <a:spLocks noChangeShapeType="1"/>
          </p:cNvSpPr>
          <p:nvPr/>
        </p:nvSpPr>
        <p:spPr bwMode="auto">
          <a:xfrm>
            <a:off x="5867400" y="2438400"/>
            <a:ext cx="0" cy="304800"/>
          </a:xfrm>
          <a:prstGeom prst="line">
            <a:avLst/>
          </a:prstGeom>
          <a:noFill/>
          <a:ln w="9525">
            <a:solidFill>
              <a:schemeClr val="tx1"/>
            </a:solidFill>
            <a:round/>
            <a:headEnd/>
            <a:tailEnd/>
          </a:ln>
        </p:spPr>
        <p:txBody>
          <a:bodyPr/>
          <a:lstStyle/>
          <a:p>
            <a:endParaRPr lang="en-US"/>
          </a:p>
        </p:txBody>
      </p:sp>
      <p:sp>
        <p:nvSpPr>
          <p:cNvPr id="33803" name="Text Box 12"/>
          <p:cNvSpPr txBox="1">
            <a:spLocks noChangeArrowheads="1"/>
          </p:cNvSpPr>
          <p:nvPr/>
        </p:nvSpPr>
        <p:spPr bwMode="auto">
          <a:xfrm>
            <a:off x="4997450" y="2362200"/>
            <a:ext cx="285750" cy="366713"/>
          </a:xfrm>
          <a:prstGeom prst="rect">
            <a:avLst/>
          </a:prstGeom>
          <a:noFill/>
          <a:ln w="9525">
            <a:noFill/>
            <a:miter lim="800000"/>
            <a:headEnd/>
            <a:tailEnd/>
          </a:ln>
        </p:spPr>
        <p:txBody>
          <a:bodyPr wrap="none">
            <a:spAutoFit/>
          </a:bodyPr>
          <a:lstStyle/>
          <a:p>
            <a:r>
              <a:rPr lang="en-US" sz="1800"/>
              <a:t>a</a:t>
            </a:r>
          </a:p>
        </p:txBody>
      </p:sp>
      <p:sp>
        <p:nvSpPr>
          <p:cNvPr id="33804" name="Text Box 13"/>
          <p:cNvSpPr txBox="1">
            <a:spLocks noChangeArrowheads="1"/>
          </p:cNvSpPr>
          <p:nvPr/>
        </p:nvSpPr>
        <p:spPr bwMode="auto">
          <a:xfrm>
            <a:off x="5276850" y="2362200"/>
            <a:ext cx="312738" cy="366713"/>
          </a:xfrm>
          <a:prstGeom prst="rect">
            <a:avLst/>
          </a:prstGeom>
          <a:noFill/>
          <a:ln w="9525">
            <a:noFill/>
            <a:miter lim="800000"/>
            <a:headEnd/>
            <a:tailEnd/>
          </a:ln>
        </p:spPr>
        <p:txBody>
          <a:bodyPr wrap="none">
            <a:spAutoFit/>
          </a:bodyPr>
          <a:lstStyle/>
          <a:p>
            <a:r>
              <a:rPr lang="en-US" sz="1800"/>
              <a:t>+</a:t>
            </a:r>
          </a:p>
        </p:txBody>
      </p:sp>
      <p:sp>
        <p:nvSpPr>
          <p:cNvPr id="33805" name="Text Box 14"/>
          <p:cNvSpPr txBox="1">
            <a:spLocks noChangeArrowheads="1"/>
          </p:cNvSpPr>
          <p:nvPr/>
        </p:nvSpPr>
        <p:spPr bwMode="auto">
          <a:xfrm>
            <a:off x="5581650" y="2362200"/>
            <a:ext cx="298450" cy="366713"/>
          </a:xfrm>
          <a:prstGeom prst="rect">
            <a:avLst/>
          </a:prstGeom>
          <a:noFill/>
          <a:ln w="9525">
            <a:noFill/>
            <a:miter lim="800000"/>
            <a:headEnd/>
            <a:tailEnd/>
          </a:ln>
        </p:spPr>
        <p:txBody>
          <a:bodyPr wrap="none">
            <a:spAutoFit/>
          </a:bodyPr>
          <a:lstStyle/>
          <a:p>
            <a:r>
              <a:rPr lang="en-US" sz="1800"/>
              <a:t>b</a:t>
            </a:r>
          </a:p>
        </p:txBody>
      </p:sp>
      <p:sp>
        <p:nvSpPr>
          <p:cNvPr id="33806" name="Text Box 15"/>
          <p:cNvSpPr txBox="1">
            <a:spLocks noChangeArrowheads="1"/>
          </p:cNvSpPr>
          <p:nvPr/>
        </p:nvSpPr>
        <p:spPr bwMode="auto">
          <a:xfrm>
            <a:off x="5886450" y="2362200"/>
            <a:ext cx="298450" cy="366713"/>
          </a:xfrm>
          <a:prstGeom prst="rect">
            <a:avLst/>
          </a:prstGeom>
          <a:noFill/>
          <a:ln w="9525">
            <a:noFill/>
            <a:miter lim="800000"/>
            <a:headEnd/>
            <a:tailEnd/>
          </a:ln>
        </p:spPr>
        <p:txBody>
          <a:bodyPr wrap="none">
            <a:spAutoFit/>
          </a:bodyPr>
          <a:lstStyle/>
          <a:p>
            <a:r>
              <a:rPr lang="en-US" sz="1800"/>
              <a:t>$</a:t>
            </a:r>
          </a:p>
        </p:txBody>
      </p:sp>
      <p:sp>
        <p:nvSpPr>
          <p:cNvPr id="33807" name="Rectangle 16"/>
          <p:cNvSpPr>
            <a:spLocks noChangeArrowheads="1"/>
          </p:cNvSpPr>
          <p:nvPr/>
        </p:nvSpPr>
        <p:spPr bwMode="auto">
          <a:xfrm>
            <a:off x="3886200" y="3581400"/>
            <a:ext cx="1981200" cy="1143000"/>
          </a:xfrm>
          <a:prstGeom prst="rect">
            <a:avLst/>
          </a:prstGeom>
          <a:solidFill>
            <a:schemeClr val="accent1"/>
          </a:solidFill>
          <a:ln w="9525">
            <a:solidFill>
              <a:schemeClr val="tx1"/>
            </a:solidFill>
            <a:miter lim="800000"/>
            <a:headEnd/>
            <a:tailEnd/>
          </a:ln>
        </p:spPr>
        <p:txBody>
          <a:bodyPr wrap="none" anchor="ctr"/>
          <a:lstStyle/>
          <a:p>
            <a:pPr algn="ctr"/>
            <a:r>
              <a:rPr lang="en-US"/>
              <a:t>Predictive</a:t>
            </a:r>
          </a:p>
          <a:p>
            <a:pPr algn="ctr"/>
            <a:r>
              <a:rPr lang="en-US"/>
              <a:t>parsing </a:t>
            </a:r>
          </a:p>
          <a:p>
            <a:pPr algn="ctr"/>
            <a:r>
              <a:rPr lang="en-US"/>
              <a:t>program</a:t>
            </a:r>
          </a:p>
        </p:txBody>
      </p:sp>
      <p:sp>
        <p:nvSpPr>
          <p:cNvPr id="33808" name="Line 17"/>
          <p:cNvSpPr>
            <a:spLocks noChangeShapeType="1"/>
          </p:cNvSpPr>
          <p:nvPr/>
        </p:nvSpPr>
        <p:spPr bwMode="auto">
          <a:xfrm flipV="1">
            <a:off x="4800600" y="2743200"/>
            <a:ext cx="304800" cy="838200"/>
          </a:xfrm>
          <a:prstGeom prst="line">
            <a:avLst/>
          </a:prstGeom>
          <a:noFill/>
          <a:ln w="9525">
            <a:solidFill>
              <a:schemeClr val="tx1"/>
            </a:solidFill>
            <a:round/>
            <a:headEnd/>
            <a:tailEnd type="triangle" w="med" len="med"/>
          </a:ln>
        </p:spPr>
        <p:txBody>
          <a:bodyPr/>
          <a:lstStyle/>
          <a:p>
            <a:endParaRPr lang="en-US"/>
          </a:p>
        </p:txBody>
      </p:sp>
      <p:sp>
        <p:nvSpPr>
          <p:cNvPr id="33809" name="Line 18"/>
          <p:cNvSpPr>
            <a:spLocks noChangeShapeType="1"/>
          </p:cNvSpPr>
          <p:nvPr/>
        </p:nvSpPr>
        <p:spPr bwMode="auto">
          <a:xfrm>
            <a:off x="5867400" y="4114800"/>
            <a:ext cx="1066800" cy="0"/>
          </a:xfrm>
          <a:prstGeom prst="line">
            <a:avLst/>
          </a:prstGeom>
          <a:noFill/>
          <a:ln w="9525">
            <a:solidFill>
              <a:schemeClr val="tx1"/>
            </a:solidFill>
            <a:round/>
            <a:headEnd/>
            <a:tailEnd type="triangle" w="med" len="med"/>
          </a:ln>
        </p:spPr>
        <p:txBody>
          <a:bodyPr/>
          <a:lstStyle/>
          <a:p>
            <a:endParaRPr lang="en-US"/>
          </a:p>
        </p:txBody>
      </p:sp>
      <p:sp>
        <p:nvSpPr>
          <p:cNvPr id="33810" name="Text Box 19"/>
          <p:cNvSpPr txBox="1">
            <a:spLocks noChangeArrowheads="1"/>
          </p:cNvSpPr>
          <p:nvPr/>
        </p:nvSpPr>
        <p:spPr bwMode="auto">
          <a:xfrm>
            <a:off x="6934200" y="3810000"/>
            <a:ext cx="962025" cy="457200"/>
          </a:xfrm>
          <a:prstGeom prst="rect">
            <a:avLst/>
          </a:prstGeom>
          <a:noFill/>
          <a:ln w="9525">
            <a:noFill/>
            <a:miter lim="800000"/>
            <a:headEnd/>
            <a:tailEnd/>
          </a:ln>
        </p:spPr>
        <p:txBody>
          <a:bodyPr wrap="none">
            <a:spAutoFit/>
          </a:bodyPr>
          <a:lstStyle/>
          <a:p>
            <a:r>
              <a:rPr lang="en-US"/>
              <a:t>output</a:t>
            </a:r>
          </a:p>
        </p:txBody>
      </p:sp>
      <p:sp>
        <p:nvSpPr>
          <p:cNvPr id="33811" name="Rectangle 20"/>
          <p:cNvSpPr>
            <a:spLocks noChangeArrowheads="1"/>
          </p:cNvSpPr>
          <p:nvPr/>
        </p:nvSpPr>
        <p:spPr bwMode="auto">
          <a:xfrm>
            <a:off x="4191000" y="5486400"/>
            <a:ext cx="1524000" cy="990600"/>
          </a:xfrm>
          <a:prstGeom prst="rect">
            <a:avLst/>
          </a:prstGeom>
          <a:noFill/>
          <a:ln w="9525">
            <a:solidFill>
              <a:schemeClr val="tx1"/>
            </a:solidFill>
            <a:miter lim="800000"/>
            <a:headEnd/>
            <a:tailEnd/>
          </a:ln>
        </p:spPr>
        <p:txBody>
          <a:bodyPr wrap="none" anchor="ctr"/>
          <a:lstStyle/>
          <a:p>
            <a:pPr algn="ctr"/>
            <a:r>
              <a:rPr lang="en-US"/>
              <a:t>Parsing</a:t>
            </a:r>
          </a:p>
          <a:p>
            <a:pPr algn="ctr"/>
            <a:r>
              <a:rPr lang="en-US"/>
              <a:t>Table</a:t>
            </a:r>
          </a:p>
          <a:p>
            <a:pPr algn="ctr"/>
            <a:r>
              <a:rPr lang="en-US"/>
              <a:t>M</a:t>
            </a:r>
          </a:p>
        </p:txBody>
      </p:sp>
      <p:sp>
        <p:nvSpPr>
          <p:cNvPr id="33812" name="Line 21"/>
          <p:cNvSpPr>
            <a:spLocks noChangeShapeType="1"/>
          </p:cNvSpPr>
          <p:nvPr/>
        </p:nvSpPr>
        <p:spPr bwMode="auto">
          <a:xfrm>
            <a:off x="4876800" y="4724400"/>
            <a:ext cx="0" cy="762000"/>
          </a:xfrm>
          <a:prstGeom prst="line">
            <a:avLst/>
          </a:prstGeom>
          <a:noFill/>
          <a:ln w="9525">
            <a:solidFill>
              <a:schemeClr val="tx1"/>
            </a:solidFill>
            <a:round/>
            <a:headEnd/>
            <a:tailEnd type="triangle" w="med" len="med"/>
          </a:ln>
        </p:spPr>
        <p:txBody>
          <a:bodyPr/>
          <a:lstStyle/>
          <a:p>
            <a:endParaRPr lang="en-US"/>
          </a:p>
        </p:txBody>
      </p:sp>
      <p:sp>
        <p:nvSpPr>
          <p:cNvPr id="33813" name="Text Box 22"/>
          <p:cNvSpPr txBox="1">
            <a:spLocks noChangeArrowheads="1"/>
          </p:cNvSpPr>
          <p:nvPr/>
        </p:nvSpPr>
        <p:spPr bwMode="auto">
          <a:xfrm>
            <a:off x="1355725" y="4079875"/>
            <a:ext cx="809625" cy="457200"/>
          </a:xfrm>
          <a:prstGeom prst="rect">
            <a:avLst/>
          </a:prstGeom>
          <a:noFill/>
          <a:ln w="9525">
            <a:noFill/>
            <a:miter lim="800000"/>
            <a:headEnd/>
            <a:tailEnd/>
          </a:ln>
        </p:spPr>
        <p:txBody>
          <a:bodyPr wrap="none">
            <a:spAutoFit/>
          </a:bodyPr>
          <a:lstStyle/>
          <a:p>
            <a:r>
              <a:rPr lang="en-US"/>
              <a:t>stack</a:t>
            </a:r>
          </a:p>
        </p:txBody>
      </p:sp>
      <p:sp>
        <p:nvSpPr>
          <p:cNvPr id="33814" name="Rectangle 23"/>
          <p:cNvSpPr>
            <a:spLocks noChangeArrowheads="1"/>
          </p:cNvSpPr>
          <p:nvPr/>
        </p:nvSpPr>
        <p:spPr bwMode="auto">
          <a:xfrm>
            <a:off x="2362200" y="4038600"/>
            <a:ext cx="381000" cy="1600200"/>
          </a:xfrm>
          <a:prstGeom prst="rect">
            <a:avLst/>
          </a:prstGeom>
          <a:noFill/>
          <a:ln w="9525">
            <a:solidFill>
              <a:schemeClr val="tx1"/>
            </a:solidFill>
            <a:miter lim="800000"/>
            <a:headEnd/>
            <a:tailEnd/>
          </a:ln>
        </p:spPr>
        <p:txBody>
          <a:bodyPr wrap="none" anchor="ctr"/>
          <a:lstStyle/>
          <a:p>
            <a:pPr algn="ctr"/>
            <a:r>
              <a:rPr lang="en-US"/>
              <a:t>X</a:t>
            </a:r>
          </a:p>
          <a:p>
            <a:pPr algn="ctr"/>
            <a:r>
              <a:rPr lang="en-US"/>
              <a:t>Y</a:t>
            </a:r>
          </a:p>
          <a:p>
            <a:pPr algn="ctr"/>
            <a:r>
              <a:rPr lang="en-US"/>
              <a:t>Z</a:t>
            </a:r>
          </a:p>
          <a:p>
            <a:pPr algn="ctr"/>
            <a:r>
              <a:rPr lang="en-US"/>
              <a:t>$</a:t>
            </a:r>
          </a:p>
        </p:txBody>
      </p:sp>
      <p:sp>
        <p:nvSpPr>
          <p:cNvPr id="33815" name="Line 24"/>
          <p:cNvSpPr>
            <a:spLocks noChangeShapeType="1"/>
          </p:cNvSpPr>
          <p:nvPr/>
        </p:nvSpPr>
        <p:spPr bwMode="auto">
          <a:xfrm flipH="1">
            <a:off x="2819400" y="4267200"/>
            <a:ext cx="1066800" cy="0"/>
          </a:xfrm>
          <a:prstGeom prst="line">
            <a:avLst/>
          </a:prstGeom>
          <a:noFill/>
          <a:ln w="9525">
            <a:solidFill>
              <a:schemeClr val="tx1"/>
            </a:solidFill>
            <a:round/>
            <a:headEnd/>
            <a:tailEnd type="triangle" w="med" len="med"/>
          </a:ln>
        </p:spPr>
        <p:txBody>
          <a:bodyPr/>
          <a:lstStyle/>
          <a:p>
            <a:endParaRPr lang="en-US"/>
          </a:p>
        </p:txBody>
      </p:sp>
      <p:sp>
        <p:nvSpPr>
          <p:cNvPr id="33816" name="Line 25"/>
          <p:cNvSpPr>
            <a:spLocks noChangeShapeType="1"/>
          </p:cNvSpPr>
          <p:nvPr/>
        </p:nvSpPr>
        <p:spPr bwMode="auto">
          <a:xfrm>
            <a:off x="2362200" y="4495800"/>
            <a:ext cx="381000" cy="0"/>
          </a:xfrm>
          <a:prstGeom prst="line">
            <a:avLst/>
          </a:prstGeom>
          <a:noFill/>
          <a:ln w="9525">
            <a:solidFill>
              <a:schemeClr val="tx1"/>
            </a:solidFill>
            <a:round/>
            <a:headEnd/>
            <a:tailEnd/>
          </a:ln>
        </p:spPr>
        <p:txBody>
          <a:bodyPr/>
          <a:lstStyle/>
          <a:p>
            <a:endParaRPr lang="en-US"/>
          </a:p>
        </p:txBody>
      </p:sp>
      <p:sp>
        <p:nvSpPr>
          <p:cNvPr id="33817" name="Line 26"/>
          <p:cNvSpPr>
            <a:spLocks noChangeShapeType="1"/>
          </p:cNvSpPr>
          <p:nvPr/>
        </p:nvSpPr>
        <p:spPr bwMode="auto">
          <a:xfrm>
            <a:off x="2362200" y="4800600"/>
            <a:ext cx="381000" cy="0"/>
          </a:xfrm>
          <a:prstGeom prst="line">
            <a:avLst/>
          </a:prstGeom>
          <a:noFill/>
          <a:ln w="9525">
            <a:solidFill>
              <a:schemeClr val="tx1"/>
            </a:solidFill>
            <a:round/>
            <a:headEnd/>
            <a:tailEnd/>
          </a:ln>
        </p:spPr>
        <p:txBody>
          <a:bodyPr/>
          <a:lstStyle/>
          <a:p>
            <a:endParaRPr lang="en-US"/>
          </a:p>
        </p:txBody>
      </p:sp>
      <p:sp>
        <p:nvSpPr>
          <p:cNvPr id="33818" name="Line 27"/>
          <p:cNvSpPr>
            <a:spLocks noChangeShapeType="1"/>
          </p:cNvSpPr>
          <p:nvPr/>
        </p:nvSpPr>
        <p:spPr bwMode="auto">
          <a:xfrm>
            <a:off x="2362200" y="5181600"/>
            <a:ext cx="3810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smtClean="0"/>
              <a:t>Predictive parsing algorithm</a:t>
            </a:r>
          </a:p>
        </p:txBody>
      </p:sp>
      <p:sp>
        <p:nvSpPr>
          <p:cNvPr id="34819" name="Rectangle 3"/>
          <p:cNvSpPr>
            <a:spLocks noGrp="1"/>
          </p:cNvSpPr>
          <p:nvPr>
            <p:ph type="body" idx="1"/>
          </p:nvPr>
        </p:nvSpPr>
        <p:spPr/>
        <p:txBody>
          <a:bodyPr/>
          <a:lstStyle/>
          <a:p>
            <a:pPr>
              <a:lnSpc>
                <a:spcPct val="80000"/>
              </a:lnSpc>
              <a:buFont typeface="Wingdings 2" pitchFamily="18" charset="2"/>
              <a:buNone/>
            </a:pPr>
            <a:r>
              <a:rPr lang="en-US" sz="2200" smtClean="0"/>
              <a:t>Set ip point to the first symbol of w;</a:t>
            </a:r>
          </a:p>
          <a:p>
            <a:pPr>
              <a:lnSpc>
                <a:spcPct val="80000"/>
              </a:lnSpc>
              <a:buFont typeface="Wingdings 2" pitchFamily="18" charset="2"/>
              <a:buNone/>
            </a:pPr>
            <a:r>
              <a:rPr lang="en-US" sz="2200" smtClean="0"/>
              <a:t>Set X to the top stack symbol;</a:t>
            </a:r>
          </a:p>
          <a:p>
            <a:pPr>
              <a:lnSpc>
                <a:spcPct val="80000"/>
              </a:lnSpc>
              <a:buFont typeface="Wingdings 2" pitchFamily="18" charset="2"/>
              <a:buNone/>
            </a:pPr>
            <a:r>
              <a:rPr lang="en-US" sz="2200" smtClean="0"/>
              <a:t>While (X&lt;&gt;$) { /* stack is not empty */</a:t>
            </a:r>
          </a:p>
          <a:p>
            <a:pPr>
              <a:lnSpc>
                <a:spcPct val="80000"/>
              </a:lnSpc>
              <a:buFont typeface="Wingdings 2" pitchFamily="18" charset="2"/>
              <a:buNone/>
            </a:pPr>
            <a:r>
              <a:rPr lang="en-US" sz="2200" smtClean="0"/>
              <a:t>	if (X is a) pop the stack and advance ip;</a:t>
            </a:r>
          </a:p>
          <a:p>
            <a:pPr>
              <a:lnSpc>
                <a:spcPct val="80000"/>
              </a:lnSpc>
              <a:buFont typeface="Wingdings 2" pitchFamily="18" charset="2"/>
              <a:buNone/>
            </a:pPr>
            <a:r>
              <a:rPr lang="en-US" sz="2200" smtClean="0"/>
              <a:t>	else if (X is a terminal) error();</a:t>
            </a:r>
          </a:p>
          <a:p>
            <a:pPr>
              <a:lnSpc>
                <a:spcPct val="80000"/>
              </a:lnSpc>
              <a:buFont typeface="Wingdings 2" pitchFamily="18" charset="2"/>
              <a:buNone/>
            </a:pPr>
            <a:r>
              <a:rPr lang="en-US" sz="2200" smtClean="0"/>
              <a:t>	else if (M[X,a] is an error entry) error();</a:t>
            </a:r>
          </a:p>
          <a:p>
            <a:pPr>
              <a:lnSpc>
                <a:spcPct val="80000"/>
              </a:lnSpc>
              <a:buFont typeface="Wingdings 2" pitchFamily="18" charset="2"/>
              <a:buNone/>
            </a:pPr>
            <a:r>
              <a:rPr lang="en-US" sz="2200" smtClean="0"/>
              <a:t>	else if (M[X,a] = X-&gt;Y1Y2..Yk) {</a:t>
            </a:r>
          </a:p>
          <a:p>
            <a:pPr>
              <a:lnSpc>
                <a:spcPct val="80000"/>
              </a:lnSpc>
              <a:buFont typeface="Wingdings 2" pitchFamily="18" charset="2"/>
              <a:buNone/>
            </a:pPr>
            <a:r>
              <a:rPr lang="en-US" sz="2200" smtClean="0"/>
              <a:t>		output the production X-&gt;Y1Y2..Yk;</a:t>
            </a:r>
          </a:p>
          <a:p>
            <a:pPr>
              <a:lnSpc>
                <a:spcPct val="80000"/>
              </a:lnSpc>
              <a:buFont typeface="Wingdings 2" pitchFamily="18" charset="2"/>
              <a:buNone/>
            </a:pPr>
            <a:r>
              <a:rPr lang="en-US" sz="2200" smtClean="0"/>
              <a:t>		pop the stack;</a:t>
            </a:r>
          </a:p>
          <a:p>
            <a:pPr>
              <a:lnSpc>
                <a:spcPct val="80000"/>
              </a:lnSpc>
              <a:buFont typeface="Wingdings 2" pitchFamily="18" charset="2"/>
              <a:buNone/>
            </a:pPr>
            <a:r>
              <a:rPr lang="en-US" sz="2200" smtClean="0"/>
              <a:t>		push Yk,…,Y2,Y1 on to the stack with Y1 on top;</a:t>
            </a:r>
          </a:p>
          <a:p>
            <a:pPr>
              <a:lnSpc>
                <a:spcPct val="80000"/>
              </a:lnSpc>
              <a:buFont typeface="Wingdings 2" pitchFamily="18" charset="2"/>
              <a:buNone/>
            </a:pPr>
            <a:r>
              <a:rPr lang="en-US" sz="2200" smtClean="0"/>
              <a:t>	}</a:t>
            </a:r>
          </a:p>
          <a:p>
            <a:pPr>
              <a:lnSpc>
                <a:spcPct val="80000"/>
              </a:lnSpc>
              <a:buFont typeface="Wingdings 2" pitchFamily="18" charset="2"/>
              <a:buNone/>
            </a:pPr>
            <a:r>
              <a:rPr lang="en-US" sz="2200" smtClean="0"/>
              <a:t>	set X to the top stack symbol;</a:t>
            </a:r>
          </a:p>
          <a:p>
            <a:pPr>
              <a:lnSpc>
                <a:spcPct val="80000"/>
              </a:lnSpc>
              <a:buFont typeface="Wingdings 2" pitchFamily="18" charset="2"/>
              <a:buNone/>
            </a:pPr>
            <a:r>
              <a:rPr lang="en-US" sz="220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Parser</a:t>
            </a:r>
            <a:endParaRPr lang="en-US" dirty="0"/>
          </a:p>
        </p:txBody>
      </p:sp>
      <p:sp>
        <p:nvSpPr>
          <p:cNvPr id="3" name="Content Placeholder 2"/>
          <p:cNvSpPr>
            <a:spLocks noGrp="1"/>
          </p:cNvSpPr>
          <p:nvPr>
            <p:ph sz="quarter" idx="1"/>
          </p:nvPr>
        </p:nvSpPr>
        <p:spPr/>
        <p:txBody>
          <a:bodyPr>
            <a:normAutofit/>
          </a:bodyPr>
          <a:lstStyle/>
          <a:p>
            <a:pPr algn="just"/>
            <a:r>
              <a:rPr lang="en-US" dirty="0" smtClean="0"/>
              <a:t>There are three general types of parsers for grammars: universal, top-down, and bottom-up. </a:t>
            </a:r>
          </a:p>
          <a:p>
            <a:pPr algn="just"/>
            <a:r>
              <a:rPr lang="en-US" dirty="0" smtClean="0">
                <a:solidFill>
                  <a:srgbClr val="FF0000"/>
                </a:solidFill>
              </a:rPr>
              <a:t>Universal parsing </a:t>
            </a:r>
            <a:r>
              <a:rPr lang="en-US" dirty="0" smtClean="0"/>
              <a:t>methods such as the </a:t>
            </a:r>
            <a:r>
              <a:rPr lang="en-US" dirty="0" err="1" smtClean="0"/>
              <a:t>Cocke</a:t>
            </a:r>
            <a:r>
              <a:rPr lang="en-US" dirty="0" smtClean="0"/>
              <a:t>-Younger-</a:t>
            </a:r>
            <a:r>
              <a:rPr lang="en-US" dirty="0" err="1" smtClean="0"/>
              <a:t>Kasami</a:t>
            </a:r>
            <a:r>
              <a:rPr lang="en-US" dirty="0" smtClean="0"/>
              <a:t> algorithm and </a:t>
            </a:r>
            <a:r>
              <a:rPr lang="en-US" dirty="0" err="1" smtClean="0"/>
              <a:t>Earley's</a:t>
            </a:r>
            <a:r>
              <a:rPr lang="en-US" dirty="0" smtClean="0"/>
              <a:t> algorithm </a:t>
            </a:r>
            <a:r>
              <a:rPr lang="en-US" dirty="0" smtClean="0">
                <a:solidFill>
                  <a:srgbClr val="FF0000"/>
                </a:solidFill>
              </a:rPr>
              <a:t>can parse any grammar. </a:t>
            </a:r>
          </a:p>
          <a:p>
            <a:pPr algn="just"/>
            <a:r>
              <a:rPr lang="en-US" dirty="0" smtClean="0"/>
              <a:t>These general methods are, however, </a:t>
            </a:r>
            <a:r>
              <a:rPr lang="en-US" dirty="0" smtClean="0">
                <a:solidFill>
                  <a:srgbClr val="FF0000"/>
                </a:solidFill>
              </a:rPr>
              <a:t>too inefficient </a:t>
            </a:r>
            <a:r>
              <a:rPr lang="en-US" dirty="0" smtClean="0"/>
              <a:t>to use in production compilers. </a:t>
            </a:r>
          </a:p>
          <a:p>
            <a:pPr algn="just"/>
            <a:r>
              <a:rPr lang="en-US" dirty="0" smtClean="0"/>
              <a:t>Top-down methods build parse trees from the top (root) to the bottom (leaves), while bottom-up methods start from the leaves and work their way up to the root.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533400" y="228600"/>
            <a:ext cx="8382000" cy="5791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57400" y="6019800"/>
            <a:ext cx="5543550" cy="5334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US" smtClean="0"/>
              <a:t>Example</a:t>
            </a:r>
          </a:p>
        </p:txBody>
      </p:sp>
      <p:sp>
        <p:nvSpPr>
          <p:cNvPr id="35843" name="Rectangle 3"/>
          <p:cNvSpPr>
            <a:spLocks noGrp="1"/>
          </p:cNvSpPr>
          <p:nvPr>
            <p:ph type="body" idx="1"/>
          </p:nvPr>
        </p:nvSpPr>
        <p:spPr/>
        <p:txBody>
          <a:bodyPr/>
          <a:lstStyle/>
          <a:p>
            <a:r>
              <a:rPr lang="en-US" smtClean="0"/>
              <a:t>id+id*id$</a:t>
            </a:r>
          </a:p>
        </p:txBody>
      </p:sp>
      <p:sp>
        <p:nvSpPr>
          <p:cNvPr id="35844" name="Line 4"/>
          <p:cNvSpPr>
            <a:spLocks noChangeShapeType="1"/>
          </p:cNvSpPr>
          <p:nvPr/>
        </p:nvSpPr>
        <p:spPr bwMode="auto">
          <a:xfrm>
            <a:off x="1295400" y="2743200"/>
            <a:ext cx="7086600" cy="0"/>
          </a:xfrm>
          <a:prstGeom prst="line">
            <a:avLst/>
          </a:prstGeom>
          <a:noFill/>
          <a:ln w="9525">
            <a:solidFill>
              <a:schemeClr val="tx1"/>
            </a:solidFill>
            <a:round/>
            <a:headEnd/>
            <a:tailEnd/>
          </a:ln>
        </p:spPr>
        <p:txBody>
          <a:bodyPr/>
          <a:lstStyle/>
          <a:p>
            <a:endParaRPr lang="en-US"/>
          </a:p>
        </p:txBody>
      </p:sp>
      <p:sp>
        <p:nvSpPr>
          <p:cNvPr id="35845" name="Line 5"/>
          <p:cNvSpPr>
            <a:spLocks noChangeShapeType="1"/>
          </p:cNvSpPr>
          <p:nvPr/>
        </p:nvSpPr>
        <p:spPr bwMode="auto">
          <a:xfrm>
            <a:off x="1295400" y="3124200"/>
            <a:ext cx="7086600" cy="0"/>
          </a:xfrm>
          <a:prstGeom prst="line">
            <a:avLst/>
          </a:prstGeom>
          <a:noFill/>
          <a:ln w="9525">
            <a:solidFill>
              <a:schemeClr val="tx1"/>
            </a:solidFill>
            <a:round/>
            <a:headEnd/>
            <a:tailEnd/>
          </a:ln>
        </p:spPr>
        <p:txBody>
          <a:bodyPr/>
          <a:lstStyle/>
          <a:p>
            <a:endParaRPr lang="en-US"/>
          </a:p>
        </p:txBody>
      </p:sp>
      <p:sp>
        <p:nvSpPr>
          <p:cNvPr id="35846" name="Text Box 6"/>
          <p:cNvSpPr txBox="1">
            <a:spLocks noChangeArrowheads="1"/>
          </p:cNvSpPr>
          <p:nvPr/>
        </p:nvSpPr>
        <p:spPr bwMode="auto">
          <a:xfrm>
            <a:off x="1584325" y="2708275"/>
            <a:ext cx="1249363" cy="457200"/>
          </a:xfrm>
          <a:prstGeom prst="rect">
            <a:avLst/>
          </a:prstGeom>
          <a:noFill/>
          <a:ln w="9525">
            <a:noFill/>
            <a:miter lim="800000"/>
            <a:headEnd/>
            <a:tailEnd/>
          </a:ln>
        </p:spPr>
        <p:txBody>
          <a:bodyPr wrap="none">
            <a:spAutoFit/>
          </a:bodyPr>
          <a:lstStyle/>
          <a:p>
            <a:r>
              <a:rPr lang="en-US"/>
              <a:t>Matched</a:t>
            </a:r>
          </a:p>
        </p:txBody>
      </p:sp>
      <p:sp>
        <p:nvSpPr>
          <p:cNvPr id="35847" name="Text Box 7"/>
          <p:cNvSpPr txBox="1">
            <a:spLocks noChangeArrowheads="1"/>
          </p:cNvSpPr>
          <p:nvPr/>
        </p:nvSpPr>
        <p:spPr bwMode="auto">
          <a:xfrm>
            <a:off x="3475038" y="2667000"/>
            <a:ext cx="860425" cy="457200"/>
          </a:xfrm>
          <a:prstGeom prst="rect">
            <a:avLst/>
          </a:prstGeom>
          <a:noFill/>
          <a:ln w="9525">
            <a:noFill/>
            <a:miter lim="800000"/>
            <a:headEnd/>
            <a:tailEnd/>
          </a:ln>
        </p:spPr>
        <p:txBody>
          <a:bodyPr wrap="none">
            <a:spAutoFit/>
          </a:bodyPr>
          <a:lstStyle/>
          <a:p>
            <a:r>
              <a:rPr lang="en-US"/>
              <a:t>Stack</a:t>
            </a:r>
          </a:p>
        </p:txBody>
      </p:sp>
      <p:sp>
        <p:nvSpPr>
          <p:cNvPr id="35848" name="Text Box 8"/>
          <p:cNvSpPr txBox="1">
            <a:spLocks noChangeArrowheads="1"/>
          </p:cNvSpPr>
          <p:nvPr/>
        </p:nvSpPr>
        <p:spPr bwMode="auto">
          <a:xfrm>
            <a:off x="5151438" y="2667000"/>
            <a:ext cx="827087" cy="457200"/>
          </a:xfrm>
          <a:prstGeom prst="rect">
            <a:avLst/>
          </a:prstGeom>
          <a:noFill/>
          <a:ln w="9525">
            <a:noFill/>
            <a:miter lim="800000"/>
            <a:headEnd/>
            <a:tailEnd/>
          </a:ln>
        </p:spPr>
        <p:txBody>
          <a:bodyPr wrap="none">
            <a:spAutoFit/>
          </a:bodyPr>
          <a:lstStyle/>
          <a:p>
            <a:r>
              <a:rPr lang="en-US"/>
              <a:t>Input</a:t>
            </a:r>
          </a:p>
        </p:txBody>
      </p:sp>
      <p:sp>
        <p:nvSpPr>
          <p:cNvPr id="35849" name="Text Box 9"/>
          <p:cNvSpPr txBox="1">
            <a:spLocks noChangeArrowheads="1"/>
          </p:cNvSpPr>
          <p:nvPr/>
        </p:nvSpPr>
        <p:spPr bwMode="auto">
          <a:xfrm>
            <a:off x="7132638" y="2667000"/>
            <a:ext cx="1012825" cy="457200"/>
          </a:xfrm>
          <a:prstGeom prst="rect">
            <a:avLst/>
          </a:prstGeom>
          <a:noFill/>
          <a:ln w="9525">
            <a:noFill/>
            <a:miter lim="800000"/>
            <a:headEnd/>
            <a:tailEnd/>
          </a:ln>
        </p:spPr>
        <p:txBody>
          <a:bodyPr wrap="none">
            <a:spAutoFit/>
          </a:bodyPr>
          <a:lstStyle/>
          <a:p>
            <a:r>
              <a:rPr lang="en-US"/>
              <a:t>Action</a:t>
            </a:r>
          </a:p>
        </p:txBody>
      </p:sp>
      <p:sp>
        <p:nvSpPr>
          <p:cNvPr id="35850" name="Text Box 10"/>
          <p:cNvSpPr txBox="1">
            <a:spLocks noChangeArrowheads="1"/>
          </p:cNvSpPr>
          <p:nvPr/>
        </p:nvSpPr>
        <p:spPr bwMode="auto">
          <a:xfrm>
            <a:off x="3821113" y="3124200"/>
            <a:ext cx="522287" cy="457200"/>
          </a:xfrm>
          <a:prstGeom prst="rect">
            <a:avLst/>
          </a:prstGeom>
          <a:noFill/>
          <a:ln w="9525">
            <a:noFill/>
            <a:miter lim="800000"/>
            <a:headEnd/>
            <a:tailEnd/>
          </a:ln>
        </p:spPr>
        <p:txBody>
          <a:bodyPr wrap="none">
            <a:spAutoFit/>
          </a:bodyPr>
          <a:lstStyle/>
          <a:p>
            <a:r>
              <a:rPr lang="en-US"/>
              <a:t>E$</a:t>
            </a:r>
          </a:p>
        </p:txBody>
      </p:sp>
      <p:sp>
        <p:nvSpPr>
          <p:cNvPr id="35851" name="Text Box 11"/>
          <p:cNvSpPr txBox="1">
            <a:spLocks noChangeArrowheads="1"/>
          </p:cNvSpPr>
          <p:nvPr/>
        </p:nvSpPr>
        <p:spPr bwMode="auto">
          <a:xfrm>
            <a:off x="5029200" y="3124200"/>
            <a:ext cx="1370013" cy="457200"/>
          </a:xfrm>
          <a:prstGeom prst="rect">
            <a:avLst/>
          </a:prstGeom>
          <a:noFill/>
          <a:ln w="9525">
            <a:noFill/>
            <a:miter lim="800000"/>
            <a:headEnd/>
            <a:tailEnd/>
          </a:ln>
        </p:spPr>
        <p:txBody>
          <a:bodyPr wrap="none">
            <a:spAutoFit/>
          </a:bodyPr>
          <a:lstStyle/>
          <a:p>
            <a:r>
              <a:rPr lang="en-US"/>
              <a:t>id+id*id$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52400" y="0"/>
            <a:ext cx="8839200" cy="1143000"/>
          </a:xfrm>
        </p:spPr>
        <p:txBody>
          <a:bodyPr/>
          <a:lstStyle/>
          <a:p>
            <a:r>
              <a:rPr lang="en-US" sz="4400" dirty="0" smtClean="0"/>
              <a:t>Error recovery in predictive parsing</a:t>
            </a:r>
          </a:p>
        </p:txBody>
      </p:sp>
      <p:sp>
        <p:nvSpPr>
          <p:cNvPr id="36867" name="Rectangle 3"/>
          <p:cNvSpPr>
            <a:spLocks noGrp="1"/>
          </p:cNvSpPr>
          <p:nvPr>
            <p:ph type="body" idx="1"/>
          </p:nvPr>
        </p:nvSpPr>
        <p:spPr>
          <a:xfrm>
            <a:off x="914400" y="1447800"/>
            <a:ext cx="7772400" cy="4572000"/>
          </a:xfrm>
        </p:spPr>
        <p:txBody>
          <a:bodyPr/>
          <a:lstStyle/>
          <a:p>
            <a:r>
              <a:rPr lang="en-US" sz="2200" dirty="0" smtClean="0"/>
              <a:t>Panic mode</a:t>
            </a:r>
          </a:p>
          <a:p>
            <a:pPr lvl="1"/>
            <a:r>
              <a:rPr lang="en-US" sz="2000" dirty="0" smtClean="0"/>
              <a:t>Place all symbols in Follow(A) into synchronization set for </a:t>
            </a:r>
            <a:r>
              <a:rPr lang="en-US" sz="2000" dirty="0" err="1" smtClean="0"/>
              <a:t>nonterminal</a:t>
            </a:r>
            <a:r>
              <a:rPr lang="en-US" sz="2000" dirty="0" smtClean="0"/>
              <a:t> A: skip tokens until an element of Follow(A) is seen and pop A from stack.</a:t>
            </a:r>
          </a:p>
          <a:p>
            <a:pPr lvl="1"/>
            <a:r>
              <a:rPr lang="en-US" sz="2000" dirty="0" smtClean="0"/>
              <a:t>Add to the synchronization set of lower level construct the symbols that begin higher level constructs</a:t>
            </a:r>
          </a:p>
          <a:p>
            <a:pPr lvl="1"/>
            <a:r>
              <a:rPr lang="en-US" sz="2000" dirty="0" smtClean="0"/>
              <a:t>Add symbols in First(A) to the synchronization set of </a:t>
            </a:r>
            <a:r>
              <a:rPr lang="en-US" sz="2000" dirty="0" err="1" smtClean="0"/>
              <a:t>nonterminal</a:t>
            </a:r>
            <a:r>
              <a:rPr lang="en-US" sz="2000" dirty="0" smtClean="0"/>
              <a:t> A</a:t>
            </a:r>
          </a:p>
          <a:p>
            <a:pPr lvl="1"/>
            <a:r>
              <a:rPr lang="en-US" sz="2000" dirty="0" smtClean="0"/>
              <a:t>If a </a:t>
            </a:r>
            <a:r>
              <a:rPr lang="en-US" sz="2000" dirty="0" err="1" smtClean="0"/>
              <a:t>nonterminal</a:t>
            </a:r>
            <a:r>
              <a:rPr lang="en-US" sz="2000" dirty="0" smtClean="0"/>
              <a:t> can generate the empty string then the production deriving can be used as a default</a:t>
            </a:r>
          </a:p>
          <a:p>
            <a:pPr lvl="1"/>
            <a:r>
              <a:rPr lang="en-US" sz="2000" dirty="0" smtClean="0"/>
              <a:t>If a terminal on top of the stack cannot be matched, pop the terminal, issue a message saying that the terminal was inserted</a:t>
            </a:r>
          </a:p>
          <a:p>
            <a:pPr lvl="1"/>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smtClean="0"/>
              <a:t>Example</a:t>
            </a:r>
          </a:p>
        </p:txBody>
      </p:sp>
      <p:cxnSp>
        <p:nvCxnSpPr>
          <p:cNvPr id="24" name="Straight Connector 23"/>
          <p:cNvCxnSpPr/>
          <p:nvPr/>
        </p:nvCxnSpPr>
        <p:spPr>
          <a:xfrm>
            <a:off x="3276600" y="1143000"/>
            <a:ext cx="57991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995613" y="1914525"/>
            <a:ext cx="23129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7893" name="Rectangle 5"/>
          <p:cNvSpPr>
            <a:spLocks noChangeArrowheads="1"/>
          </p:cNvSpPr>
          <p:nvPr/>
        </p:nvSpPr>
        <p:spPr bwMode="auto">
          <a:xfrm>
            <a:off x="3714750" y="1143000"/>
            <a:ext cx="436563" cy="2078038"/>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sz="1600"/>
              <a:t>E</a:t>
            </a:r>
          </a:p>
          <a:p>
            <a:pPr marL="457200" indent="-457200">
              <a:lnSpc>
                <a:spcPct val="90000"/>
              </a:lnSpc>
              <a:buFont typeface="Wingdings 2" pitchFamily="18" charset="2"/>
              <a:buNone/>
            </a:pPr>
            <a:endParaRPr lang="en-US" sz="1600"/>
          </a:p>
          <a:p>
            <a:pPr marL="457200" indent="-457200">
              <a:lnSpc>
                <a:spcPct val="90000"/>
              </a:lnSpc>
              <a:buFont typeface="Wingdings 2" pitchFamily="18" charset="2"/>
              <a:buNone/>
            </a:pPr>
            <a:r>
              <a:rPr lang="en-US" sz="1600"/>
              <a:t>E’</a:t>
            </a:r>
          </a:p>
          <a:p>
            <a:pPr marL="457200" indent="-457200">
              <a:lnSpc>
                <a:spcPct val="90000"/>
              </a:lnSpc>
              <a:buFont typeface="Wingdings 2" pitchFamily="18" charset="2"/>
              <a:buNone/>
            </a:pPr>
            <a:endParaRPr lang="en-US" sz="1600"/>
          </a:p>
          <a:p>
            <a:pPr marL="457200" indent="-457200">
              <a:lnSpc>
                <a:spcPct val="90000"/>
              </a:lnSpc>
              <a:buFont typeface="Wingdings 2" pitchFamily="18" charset="2"/>
              <a:buNone/>
            </a:pPr>
            <a:r>
              <a:rPr lang="en-US" sz="1600"/>
              <a:t>T</a:t>
            </a:r>
          </a:p>
          <a:p>
            <a:pPr marL="457200" indent="-457200">
              <a:lnSpc>
                <a:spcPct val="90000"/>
              </a:lnSpc>
              <a:buFont typeface="Wingdings 2" pitchFamily="18" charset="2"/>
              <a:buNone/>
            </a:pPr>
            <a:endParaRPr lang="en-US" sz="1600"/>
          </a:p>
          <a:p>
            <a:pPr marL="457200" indent="-457200">
              <a:lnSpc>
                <a:spcPct val="90000"/>
              </a:lnSpc>
              <a:buFont typeface="Wingdings 2" pitchFamily="18" charset="2"/>
              <a:buNone/>
            </a:pPr>
            <a:r>
              <a:rPr lang="en-US" sz="1600"/>
              <a:t>T’</a:t>
            </a:r>
          </a:p>
          <a:p>
            <a:pPr marL="457200" indent="-457200">
              <a:lnSpc>
                <a:spcPct val="90000"/>
              </a:lnSpc>
              <a:buFont typeface="Wingdings 2" pitchFamily="18" charset="2"/>
              <a:buNone/>
            </a:pPr>
            <a:endParaRPr lang="en-US" sz="1600"/>
          </a:p>
          <a:p>
            <a:pPr marL="457200" indent="-457200">
              <a:lnSpc>
                <a:spcPct val="90000"/>
              </a:lnSpc>
              <a:buFont typeface="Wingdings 2" pitchFamily="18" charset="2"/>
              <a:buNone/>
            </a:pPr>
            <a:r>
              <a:rPr lang="en-US" sz="1600"/>
              <a:t>F</a:t>
            </a:r>
          </a:p>
        </p:txBody>
      </p:sp>
      <p:sp>
        <p:nvSpPr>
          <p:cNvPr id="37894" name="TextBox 29"/>
          <p:cNvSpPr txBox="1">
            <a:spLocks noChangeArrowheads="1"/>
          </p:cNvSpPr>
          <p:nvPr/>
        </p:nvSpPr>
        <p:spPr bwMode="auto">
          <a:xfrm>
            <a:off x="3276600" y="609600"/>
            <a:ext cx="984250" cy="581025"/>
          </a:xfrm>
          <a:prstGeom prst="rect">
            <a:avLst/>
          </a:prstGeom>
          <a:noFill/>
          <a:ln w="9525">
            <a:noFill/>
            <a:miter lim="800000"/>
            <a:headEnd/>
            <a:tailEnd/>
          </a:ln>
        </p:spPr>
        <p:txBody>
          <a:bodyPr>
            <a:spAutoFit/>
          </a:bodyPr>
          <a:lstStyle/>
          <a:p>
            <a:r>
              <a:rPr lang="en-US" sz="1600"/>
              <a:t>Non -</a:t>
            </a:r>
          </a:p>
          <a:p>
            <a:r>
              <a:rPr lang="en-US" sz="1600"/>
              <a:t>terminal</a:t>
            </a:r>
          </a:p>
        </p:txBody>
      </p:sp>
      <p:cxnSp>
        <p:nvCxnSpPr>
          <p:cNvPr id="33" name="Straight Connector 32"/>
          <p:cNvCxnSpPr/>
          <p:nvPr/>
        </p:nvCxnSpPr>
        <p:spPr>
          <a:xfrm flipV="1">
            <a:off x="4151313" y="854075"/>
            <a:ext cx="4868862" cy="47625"/>
          </a:xfrm>
          <a:prstGeom prst="line">
            <a:avLst/>
          </a:prstGeom>
        </p:spPr>
        <p:style>
          <a:lnRef idx="1">
            <a:schemeClr val="accent1"/>
          </a:lnRef>
          <a:fillRef idx="0">
            <a:schemeClr val="accent1"/>
          </a:fillRef>
          <a:effectRef idx="0">
            <a:schemeClr val="accent1"/>
          </a:effectRef>
          <a:fontRef idx="minor">
            <a:schemeClr val="tx1"/>
          </a:fontRef>
        </p:style>
      </p:cxnSp>
      <p:sp>
        <p:nvSpPr>
          <p:cNvPr id="37896" name="TextBox 33"/>
          <p:cNvSpPr txBox="1">
            <a:spLocks noChangeArrowheads="1"/>
          </p:cNvSpPr>
          <p:nvPr/>
        </p:nvSpPr>
        <p:spPr bwMode="auto">
          <a:xfrm>
            <a:off x="6119813" y="609600"/>
            <a:ext cx="1298575" cy="336550"/>
          </a:xfrm>
          <a:prstGeom prst="rect">
            <a:avLst/>
          </a:prstGeom>
          <a:noFill/>
          <a:ln w="9525">
            <a:noFill/>
            <a:miter lim="800000"/>
            <a:headEnd/>
            <a:tailEnd/>
          </a:ln>
        </p:spPr>
        <p:txBody>
          <a:bodyPr wrap="none">
            <a:spAutoFit/>
          </a:bodyPr>
          <a:lstStyle/>
          <a:p>
            <a:r>
              <a:rPr lang="en-US" sz="1600"/>
              <a:t>Input Symbol</a:t>
            </a:r>
          </a:p>
        </p:txBody>
      </p:sp>
      <p:sp>
        <p:nvSpPr>
          <p:cNvPr id="37897" name="TextBox 34"/>
          <p:cNvSpPr txBox="1">
            <a:spLocks noChangeArrowheads="1"/>
          </p:cNvSpPr>
          <p:nvPr/>
        </p:nvSpPr>
        <p:spPr bwMode="auto">
          <a:xfrm>
            <a:off x="4645025" y="854075"/>
            <a:ext cx="342900" cy="336550"/>
          </a:xfrm>
          <a:prstGeom prst="rect">
            <a:avLst/>
          </a:prstGeom>
          <a:noFill/>
          <a:ln w="9525">
            <a:noFill/>
            <a:miter lim="800000"/>
            <a:headEnd/>
            <a:tailEnd/>
          </a:ln>
        </p:spPr>
        <p:txBody>
          <a:bodyPr wrap="none">
            <a:spAutoFit/>
          </a:bodyPr>
          <a:lstStyle/>
          <a:p>
            <a:r>
              <a:rPr lang="en-US" sz="1600"/>
              <a:t>id</a:t>
            </a:r>
          </a:p>
        </p:txBody>
      </p:sp>
      <p:sp>
        <p:nvSpPr>
          <p:cNvPr id="37898" name="TextBox 35"/>
          <p:cNvSpPr txBox="1">
            <a:spLocks noChangeArrowheads="1"/>
          </p:cNvSpPr>
          <p:nvPr/>
        </p:nvSpPr>
        <p:spPr bwMode="auto">
          <a:xfrm>
            <a:off x="5410200" y="854075"/>
            <a:ext cx="298450" cy="336550"/>
          </a:xfrm>
          <a:prstGeom prst="rect">
            <a:avLst/>
          </a:prstGeom>
          <a:noFill/>
          <a:ln w="9525">
            <a:noFill/>
            <a:miter lim="800000"/>
            <a:headEnd/>
            <a:tailEnd/>
          </a:ln>
        </p:spPr>
        <p:txBody>
          <a:bodyPr wrap="none">
            <a:spAutoFit/>
          </a:bodyPr>
          <a:lstStyle/>
          <a:p>
            <a:r>
              <a:rPr lang="en-US" sz="1600"/>
              <a:t>+</a:t>
            </a:r>
          </a:p>
        </p:txBody>
      </p:sp>
      <p:sp>
        <p:nvSpPr>
          <p:cNvPr id="37899" name="TextBox 36"/>
          <p:cNvSpPr txBox="1">
            <a:spLocks noChangeArrowheads="1"/>
          </p:cNvSpPr>
          <p:nvPr/>
        </p:nvSpPr>
        <p:spPr bwMode="auto">
          <a:xfrm>
            <a:off x="6145213" y="900113"/>
            <a:ext cx="285750" cy="336550"/>
          </a:xfrm>
          <a:prstGeom prst="rect">
            <a:avLst/>
          </a:prstGeom>
          <a:noFill/>
          <a:ln w="9525">
            <a:noFill/>
            <a:miter lim="800000"/>
            <a:headEnd/>
            <a:tailEnd/>
          </a:ln>
        </p:spPr>
        <p:txBody>
          <a:bodyPr wrap="none">
            <a:spAutoFit/>
          </a:bodyPr>
          <a:lstStyle/>
          <a:p>
            <a:r>
              <a:rPr lang="en-US" sz="1600"/>
              <a:t>*</a:t>
            </a:r>
          </a:p>
        </p:txBody>
      </p:sp>
      <p:sp>
        <p:nvSpPr>
          <p:cNvPr id="37900" name="TextBox 37"/>
          <p:cNvSpPr txBox="1">
            <a:spLocks noChangeArrowheads="1"/>
          </p:cNvSpPr>
          <p:nvPr/>
        </p:nvSpPr>
        <p:spPr bwMode="auto">
          <a:xfrm>
            <a:off x="6832600" y="854075"/>
            <a:ext cx="252413" cy="336550"/>
          </a:xfrm>
          <a:prstGeom prst="rect">
            <a:avLst/>
          </a:prstGeom>
          <a:noFill/>
          <a:ln w="9525">
            <a:noFill/>
            <a:miter lim="800000"/>
            <a:headEnd/>
            <a:tailEnd/>
          </a:ln>
        </p:spPr>
        <p:txBody>
          <a:bodyPr wrap="none">
            <a:spAutoFit/>
          </a:bodyPr>
          <a:lstStyle/>
          <a:p>
            <a:r>
              <a:rPr lang="en-US" sz="1600"/>
              <a:t>(</a:t>
            </a:r>
          </a:p>
        </p:txBody>
      </p:sp>
      <p:sp>
        <p:nvSpPr>
          <p:cNvPr id="37901" name="TextBox 38"/>
          <p:cNvSpPr txBox="1">
            <a:spLocks noChangeArrowheads="1"/>
          </p:cNvSpPr>
          <p:nvPr/>
        </p:nvSpPr>
        <p:spPr bwMode="auto">
          <a:xfrm>
            <a:off x="7610475" y="854075"/>
            <a:ext cx="252413" cy="336550"/>
          </a:xfrm>
          <a:prstGeom prst="rect">
            <a:avLst/>
          </a:prstGeom>
          <a:noFill/>
          <a:ln w="9525">
            <a:noFill/>
            <a:miter lim="800000"/>
            <a:headEnd/>
            <a:tailEnd/>
          </a:ln>
        </p:spPr>
        <p:txBody>
          <a:bodyPr wrap="none">
            <a:spAutoFit/>
          </a:bodyPr>
          <a:lstStyle/>
          <a:p>
            <a:r>
              <a:rPr lang="en-US" sz="1600"/>
              <a:t>)</a:t>
            </a:r>
          </a:p>
        </p:txBody>
      </p:sp>
      <p:sp>
        <p:nvSpPr>
          <p:cNvPr id="37902" name="TextBox 39"/>
          <p:cNvSpPr txBox="1">
            <a:spLocks noChangeArrowheads="1"/>
          </p:cNvSpPr>
          <p:nvPr/>
        </p:nvSpPr>
        <p:spPr bwMode="auto">
          <a:xfrm>
            <a:off x="8450263" y="854075"/>
            <a:ext cx="285750" cy="336550"/>
          </a:xfrm>
          <a:prstGeom prst="rect">
            <a:avLst/>
          </a:prstGeom>
          <a:noFill/>
          <a:ln w="9525">
            <a:noFill/>
            <a:miter lim="800000"/>
            <a:headEnd/>
            <a:tailEnd/>
          </a:ln>
        </p:spPr>
        <p:txBody>
          <a:bodyPr wrap="none">
            <a:spAutoFit/>
          </a:bodyPr>
          <a:lstStyle/>
          <a:p>
            <a:r>
              <a:rPr lang="en-US" sz="1600"/>
              <a:t>$</a:t>
            </a:r>
          </a:p>
        </p:txBody>
      </p:sp>
      <p:cxnSp>
        <p:nvCxnSpPr>
          <p:cNvPr id="42" name="Straight Connector 41"/>
          <p:cNvCxnSpPr/>
          <p:nvPr/>
        </p:nvCxnSpPr>
        <p:spPr>
          <a:xfrm rot="5400000">
            <a:off x="3969544"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4790281"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556250" y="1958975"/>
            <a:ext cx="2170113" cy="55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322219"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088187" y="1958976"/>
            <a:ext cx="2170113" cy="55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908131" y="1959769"/>
            <a:ext cx="2170113" cy="53975"/>
          </a:xfrm>
          <a:prstGeom prst="line">
            <a:avLst/>
          </a:prstGeom>
        </p:spPr>
        <p:style>
          <a:lnRef idx="1">
            <a:schemeClr val="accent1"/>
          </a:lnRef>
          <a:fillRef idx="0">
            <a:schemeClr val="accent1"/>
          </a:fillRef>
          <a:effectRef idx="0">
            <a:schemeClr val="accent1"/>
          </a:effectRef>
          <a:fontRef idx="minor">
            <a:schemeClr val="tx1"/>
          </a:fontRef>
        </p:style>
      </p:cxnSp>
      <p:sp>
        <p:nvSpPr>
          <p:cNvPr id="37909" name="Rectangle 47"/>
          <p:cNvSpPr>
            <a:spLocks noChangeArrowheads="1"/>
          </p:cNvSpPr>
          <p:nvPr/>
        </p:nvSpPr>
        <p:spPr bwMode="auto">
          <a:xfrm>
            <a:off x="4206875" y="1143000"/>
            <a:ext cx="908050"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E -&gt; TE’</a:t>
            </a:r>
          </a:p>
        </p:txBody>
      </p:sp>
      <p:sp>
        <p:nvSpPr>
          <p:cNvPr id="37910" name="Rectangle 48"/>
          <p:cNvSpPr>
            <a:spLocks noChangeArrowheads="1"/>
          </p:cNvSpPr>
          <p:nvPr/>
        </p:nvSpPr>
        <p:spPr bwMode="auto">
          <a:xfrm>
            <a:off x="6648450" y="1143000"/>
            <a:ext cx="908050"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E -&gt; TE’</a:t>
            </a:r>
          </a:p>
        </p:txBody>
      </p:sp>
      <p:sp>
        <p:nvSpPr>
          <p:cNvPr id="37911" name="Rectangle 49"/>
          <p:cNvSpPr>
            <a:spLocks noChangeArrowheads="1"/>
          </p:cNvSpPr>
          <p:nvPr/>
        </p:nvSpPr>
        <p:spPr bwMode="auto">
          <a:xfrm>
            <a:off x="4953000" y="1530350"/>
            <a:ext cx="1141413" cy="336550"/>
          </a:xfrm>
          <a:prstGeom prst="rect">
            <a:avLst/>
          </a:prstGeom>
          <a:noFill/>
          <a:ln w="9525">
            <a:noFill/>
            <a:miter lim="800000"/>
            <a:headEnd/>
            <a:tailEnd/>
          </a:ln>
        </p:spPr>
        <p:txBody>
          <a:bodyPr wrap="none">
            <a:spAutoFit/>
          </a:bodyPr>
          <a:lstStyle/>
          <a:p>
            <a:r>
              <a:rPr lang="en-US" sz="1600"/>
              <a:t>E’ -&gt; +TE’ </a:t>
            </a:r>
          </a:p>
        </p:txBody>
      </p:sp>
      <p:sp>
        <p:nvSpPr>
          <p:cNvPr id="37912" name="Rectangle 52"/>
          <p:cNvSpPr>
            <a:spLocks noChangeArrowheads="1"/>
          </p:cNvSpPr>
          <p:nvPr/>
        </p:nvSpPr>
        <p:spPr bwMode="auto">
          <a:xfrm>
            <a:off x="7489825" y="1536700"/>
            <a:ext cx="782638"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E’ -&gt; </a:t>
            </a:r>
            <a:r>
              <a:rPr lang="en-US" sz="1600">
                <a:latin typeface="MS Mincho" pitchFamily="49" charset="-128"/>
                <a:ea typeface="MS Mincho" pitchFamily="49" charset="-128"/>
              </a:rPr>
              <a:t>Ɛ</a:t>
            </a:r>
          </a:p>
        </p:txBody>
      </p:sp>
      <p:sp>
        <p:nvSpPr>
          <p:cNvPr id="37913" name="Rectangle 53"/>
          <p:cNvSpPr>
            <a:spLocks noChangeArrowheads="1"/>
          </p:cNvSpPr>
          <p:nvPr/>
        </p:nvSpPr>
        <p:spPr bwMode="auto">
          <a:xfrm>
            <a:off x="8256588" y="1530350"/>
            <a:ext cx="782637"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E’ -&gt; </a:t>
            </a:r>
            <a:r>
              <a:rPr lang="en-US" sz="1600">
                <a:latin typeface="MS Mincho" pitchFamily="49" charset="-128"/>
                <a:ea typeface="MS Mincho" pitchFamily="49" charset="-128"/>
              </a:rPr>
              <a:t>Ɛ</a:t>
            </a:r>
          </a:p>
        </p:txBody>
      </p:sp>
      <p:sp>
        <p:nvSpPr>
          <p:cNvPr id="37914" name="Rectangle 54"/>
          <p:cNvSpPr>
            <a:spLocks noChangeArrowheads="1"/>
          </p:cNvSpPr>
          <p:nvPr/>
        </p:nvSpPr>
        <p:spPr bwMode="auto">
          <a:xfrm>
            <a:off x="4197350" y="1962150"/>
            <a:ext cx="896938"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T -&gt; FT’</a:t>
            </a:r>
          </a:p>
        </p:txBody>
      </p:sp>
      <p:sp>
        <p:nvSpPr>
          <p:cNvPr id="37915" name="Rectangle 55"/>
          <p:cNvSpPr>
            <a:spLocks noChangeArrowheads="1"/>
          </p:cNvSpPr>
          <p:nvPr/>
        </p:nvSpPr>
        <p:spPr bwMode="auto">
          <a:xfrm>
            <a:off x="6613525" y="1962150"/>
            <a:ext cx="896938"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T -&gt; FT’</a:t>
            </a:r>
          </a:p>
        </p:txBody>
      </p:sp>
      <p:sp>
        <p:nvSpPr>
          <p:cNvPr id="37916" name="Rectangle 56"/>
          <p:cNvSpPr>
            <a:spLocks noChangeArrowheads="1"/>
          </p:cNvSpPr>
          <p:nvPr/>
        </p:nvSpPr>
        <p:spPr bwMode="auto">
          <a:xfrm>
            <a:off x="5794375" y="2347913"/>
            <a:ext cx="1117600" cy="336550"/>
          </a:xfrm>
          <a:prstGeom prst="rect">
            <a:avLst/>
          </a:prstGeom>
          <a:noFill/>
          <a:ln w="9525">
            <a:noFill/>
            <a:miter lim="800000"/>
            <a:headEnd/>
            <a:tailEnd/>
          </a:ln>
        </p:spPr>
        <p:txBody>
          <a:bodyPr wrap="none">
            <a:spAutoFit/>
          </a:bodyPr>
          <a:lstStyle/>
          <a:p>
            <a:r>
              <a:rPr lang="en-US" sz="1600"/>
              <a:t>T’ -&gt; *FT’ </a:t>
            </a:r>
          </a:p>
        </p:txBody>
      </p:sp>
      <p:sp>
        <p:nvSpPr>
          <p:cNvPr id="37917" name="Rectangle 57"/>
          <p:cNvSpPr>
            <a:spLocks noChangeArrowheads="1"/>
          </p:cNvSpPr>
          <p:nvPr/>
        </p:nvSpPr>
        <p:spPr bwMode="auto">
          <a:xfrm>
            <a:off x="5029200" y="2397125"/>
            <a:ext cx="782638"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T’ -&gt; </a:t>
            </a:r>
            <a:r>
              <a:rPr lang="en-US" sz="1600">
                <a:latin typeface="MS Mincho" pitchFamily="49" charset="-128"/>
                <a:ea typeface="MS Mincho" pitchFamily="49" charset="-128"/>
              </a:rPr>
              <a:t>Ɛ</a:t>
            </a:r>
          </a:p>
        </p:txBody>
      </p:sp>
      <p:sp>
        <p:nvSpPr>
          <p:cNvPr id="37918" name="Rectangle 58"/>
          <p:cNvSpPr>
            <a:spLocks noChangeArrowheads="1"/>
          </p:cNvSpPr>
          <p:nvPr/>
        </p:nvSpPr>
        <p:spPr bwMode="auto">
          <a:xfrm>
            <a:off x="7434263" y="2347913"/>
            <a:ext cx="782637"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T’ -&gt; </a:t>
            </a:r>
            <a:r>
              <a:rPr lang="en-US" sz="1600">
                <a:latin typeface="MS Mincho" pitchFamily="49" charset="-128"/>
                <a:ea typeface="MS Mincho" pitchFamily="49" charset="-128"/>
              </a:rPr>
              <a:t>Ɛ</a:t>
            </a:r>
          </a:p>
        </p:txBody>
      </p:sp>
      <p:sp>
        <p:nvSpPr>
          <p:cNvPr id="37919" name="Rectangle 59"/>
          <p:cNvSpPr>
            <a:spLocks noChangeArrowheads="1"/>
          </p:cNvSpPr>
          <p:nvPr/>
        </p:nvSpPr>
        <p:spPr bwMode="auto">
          <a:xfrm>
            <a:off x="8308975" y="2347913"/>
            <a:ext cx="782638"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T’ -&gt; </a:t>
            </a:r>
            <a:r>
              <a:rPr lang="en-US" sz="1600">
                <a:latin typeface="MS Mincho" pitchFamily="49" charset="-128"/>
                <a:ea typeface="MS Mincho" pitchFamily="49" charset="-128"/>
              </a:rPr>
              <a:t>Ɛ</a:t>
            </a:r>
          </a:p>
        </p:txBody>
      </p:sp>
      <p:sp>
        <p:nvSpPr>
          <p:cNvPr id="37920" name="Rectangle 60"/>
          <p:cNvSpPr>
            <a:spLocks noChangeArrowheads="1"/>
          </p:cNvSpPr>
          <p:nvPr/>
        </p:nvSpPr>
        <p:spPr bwMode="auto">
          <a:xfrm>
            <a:off x="6613525" y="2819400"/>
            <a:ext cx="892175" cy="336550"/>
          </a:xfrm>
          <a:prstGeom prst="rect">
            <a:avLst/>
          </a:prstGeom>
          <a:noFill/>
          <a:ln w="9525">
            <a:noFill/>
            <a:miter lim="800000"/>
            <a:headEnd/>
            <a:tailEnd/>
          </a:ln>
        </p:spPr>
        <p:txBody>
          <a:bodyPr wrap="none">
            <a:spAutoFit/>
          </a:bodyPr>
          <a:lstStyle/>
          <a:p>
            <a:r>
              <a:rPr lang="en-US" sz="1600"/>
              <a:t>F -&gt; (E) </a:t>
            </a:r>
          </a:p>
        </p:txBody>
      </p:sp>
      <p:sp>
        <p:nvSpPr>
          <p:cNvPr id="37921" name="Rectangle 61"/>
          <p:cNvSpPr>
            <a:spLocks noChangeArrowheads="1"/>
          </p:cNvSpPr>
          <p:nvPr/>
        </p:nvSpPr>
        <p:spPr bwMode="auto">
          <a:xfrm>
            <a:off x="4260850" y="2838450"/>
            <a:ext cx="750888"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t>F -&gt; </a:t>
            </a:r>
            <a:r>
              <a:rPr lang="en-US" sz="1600" b="1"/>
              <a:t>id</a:t>
            </a:r>
          </a:p>
        </p:txBody>
      </p:sp>
      <p:sp>
        <p:nvSpPr>
          <p:cNvPr id="37922" name="Rectangle 54"/>
          <p:cNvSpPr>
            <a:spLocks noChangeArrowheads="1"/>
          </p:cNvSpPr>
          <p:nvPr/>
        </p:nvSpPr>
        <p:spPr bwMode="auto">
          <a:xfrm>
            <a:off x="7418388" y="1135063"/>
            <a:ext cx="658812"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23" name="Rectangle 54"/>
          <p:cNvSpPr>
            <a:spLocks noChangeArrowheads="1"/>
          </p:cNvSpPr>
          <p:nvPr/>
        </p:nvSpPr>
        <p:spPr bwMode="auto">
          <a:xfrm>
            <a:off x="8256588" y="1143000"/>
            <a:ext cx="658812"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24" name="Rectangle 54"/>
          <p:cNvSpPr>
            <a:spLocks noChangeArrowheads="1"/>
          </p:cNvSpPr>
          <p:nvPr/>
        </p:nvSpPr>
        <p:spPr bwMode="auto">
          <a:xfrm>
            <a:off x="5181600" y="1897063"/>
            <a:ext cx="658813"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25" name="Rectangle 54"/>
          <p:cNvSpPr>
            <a:spLocks noChangeArrowheads="1"/>
          </p:cNvSpPr>
          <p:nvPr/>
        </p:nvSpPr>
        <p:spPr bwMode="auto">
          <a:xfrm>
            <a:off x="7467600" y="1905000"/>
            <a:ext cx="658813"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26" name="Rectangle 54"/>
          <p:cNvSpPr>
            <a:spLocks noChangeArrowheads="1"/>
          </p:cNvSpPr>
          <p:nvPr/>
        </p:nvSpPr>
        <p:spPr bwMode="auto">
          <a:xfrm>
            <a:off x="8256588" y="1897063"/>
            <a:ext cx="658812"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27" name="Rectangle 54"/>
          <p:cNvSpPr>
            <a:spLocks noChangeArrowheads="1"/>
          </p:cNvSpPr>
          <p:nvPr/>
        </p:nvSpPr>
        <p:spPr bwMode="auto">
          <a:xfrm>
            <a:off x="5029200" y="2811463"/>
            <a:ext cx="658813"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28" name="Rectangle 54"/>
          <p:cNvSpPr>
            <a:spLocks noChangeArrowheads="1"/>
          </p:cNvSpPr>
          <p:nvPr/>
        </p:nvSpPr>
        <p:spPr bwMode="auto">
          <a:xfrm>
            <a:off x="5867400" y="2819400"/>
            <a:ext cx="658813" cy="312738"/>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29" name="Rectangle 54"/>
          <p:cNvSpPr>
            <a:spLocks noChangeArrowheads="1"/>
          </p:cNvSpPr>
          <p:nvPr/>
        </p:nvSpPr>
        <p:spPr bwMode="auto">
          <a:xfrm>
            <a:off x="7418388" y="2811463"/>
            <a:ext cx="658812"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30" name="Rectangle 54"/>
          <p:cNvSpPr>
            <a:spLocks noChangeArrowheads="1"/>
          </p:cNvSpPr>
          <p:nvPr/>
        </p:nvSpPr>
        <p:spPr bwMode="auto">
          <a:xfrm>
            <a:off x="8256588" y="2811463"/>
            <a:ext cx="658812" cy="312737"/>
          </a:xfrm>
          <a:prstGeom prst="rect">
            <a:avLst/>
          </a:prstGeom>
          <a:noFill/>
          <a:ln w="9525">
            <a:noFill/>
            <a:miter lim="800000"/>
            <a:headEnd/>
            <a:tailEnd/>
          </a:ln>
        </p:spPr>
        <p:txBody>
          <a:bodyPr wrap="none">
            <a:spAutoFit/>
          </a:bodyPr>
          <a:lstStyle/>
          <a:p>
            <a:pPr marL="457200" indent="-457200">
              <a:lnSpc>
                <a:spcPct val="90000"/>
              </a:lnSpc>
              <a:buFont typeface="Wingdings 2" pitchFamily="18" charset="2"/>
              <a:buNone/>
            </a:pPr>
            <a:r>
              <a:rPr lang="en-US" sz="1600">
                <a:solidFill>
                  <a:schemeClr val="accent2"/>
                </a:solidFill>
              </a:rPr>
              <a:t>synch</a:t>
            </a:r>
          </a:p>
        </p:txBody>
      </p:sp>
      <p:sp>
        <p:nvSpPr>
          <p:cNvPr id="37931" name="Line 45"/>
          <p:cNvSpPr>
            <a:spLocks noChangeShapeType="1"/>
          </p:cNvSpPr>
          <p:nvPr/>
        </p:nvSpPr>
        <p:spPr bwMode="auto">
          <a:xfrm>
            <a:off x="914400" y="3429000"/>
            <a:ext cx="6096000" cy="0"/>
          </a:xfrm>
          <a:prstGeom prst="line">
            <a:avLst/>
          </a:prstGeom>
          <a:noFill/>
          <a:ln w="9525">
            <a:solidFill>
              <a:schemeClr val="tx1"/>
            </a:solidFill>
            <a:round/>
            <a:headEnd/>
            <a:tailEnd/>
          </a:ln>
        </p:spPr>
        <p:txBody>
          <a:bodyPr/>
          <a:lstStyle/>
          <a:p>
            <a:endParaRPr lang="en-US"/>
          </a:p>
        </p:txBody>
      </p:sp>
      <p:sp>
        <p:nvSpPr>
          <p:cNvPr id="37932" name="Line 46"/>
          <p:cNvSpPr>
            <a:spLocks noChangeShapeType="1"/>
          </p:cNvSpPr>
          <p:nvPr/>
        </p:nvSpPr>
        <p:spPr bwMode="auto">
          <a:xfrm>
            <a:off x="838200" y="3810000"/>
            <a:ext cx="6172200" cy="0"/>
          </a:xfrm>
          <a:prstGeom prst="line">
            <a:avLst/>
          </a:prstGeom>
          <a:noFill/>
          <a:ln w="9525">
            <a:solidFill>
              <a:schemeClr val="tx1"/>
            </a:solidFill>
            <a:round/>
            <a:headEnd/>
            <a:tailEnd/>
          </a:ln>
        </p:spPr>
        <p:txBody>
          <a:bodyPr/>
          <a:lstStyle/>
          <a:p>
            <a:endParaRPr lang="en-US"/>
          </a:p>
        </p:txBody>
      </p:sp>
      <p:sp>
        <p:nvSpPr>
          <p:cNvPr id="37933" name="Text Box 48"/>
          <p:cNvSpPr txBox="1">
            <a:spLocks noChangeArrowheads="1"/>
          </p:cNvSpPr>
          <p:nvPr/>
        </p:nvSpPr>
        <p:spPr bwMode="auto">
          <a:xfrm>
            <a:off x="2103438" y="3352800"/>
            <a:ext cx="860425" cy="457200"/>
          </a:xfrm>
          <a:prstGeom prst="rect">
            <a:avLst/>
          </a:prstGeom>
          <a:noFill/>
          <a:ln w="9525">
            <a:noFill/>
            <a:miter lim="800000"/>
            <a:headEnd/>
            <a:tailEnd/>
          </a:ln>
        </p:spPr>
        <p:txBody>
          <a:bodyPr wrap="none">
            <a:spAutoFit/>
          </a:bodyPr>
          <a:lstStyle/>
          <a:p>
            <a:r>
              <a:rPr lang="en-US"/>
              <a:t>Stack</a:t>
            </a:r>
          </a:p>
        </p:txBody>
      </p:sp>
      <p:sp>
        <p:nvSpPr>
          <p:cNvPr id="37934" name="Text Box 49"/>
          <p:cNvSpPr txBox="1">
            <a:spLocks noChangeArrowheads="1"/>
          </p:cNvSpPr>
          <p:nvPr/>
        </p:nvSpPr>
        <p:spPr bwMode="auto">
          <a:xfrm>
            <a:off x="3779838" y="3352800"/>
            <a:ext cx="827087" cy="457200"/>
          </a:xfrm>
          <a:prstGeom prst="rect">
            <a:avLst/>
          </a:prstGeom>
          <a:noFill/>
          <a:ln w="9525">
            <a:noFill/>
            <a:miter lim="800000"/>
            <a:headEnd/>
            <a:tailEnd/>
          </a:ln>
        </p:spPr>
        <p:txBody>
          <a:bodyPr wrap="none">
            <a:spAutoFit/>
          </a:bodyPr>
          <a:lstStyle/>
          <a:p>
            <a:r>
              <a:rPr lang="en-US"/>
              <a:t>Input</a:t>
            </a:r>
          </a:p>
        </p:txBody>
      </p:sp>
      <p:sp>
        <p:nvSpPr>
          <p:cNvPr id="37935" name="Text Box 50"/>
          <p:cNvSpPr txBox="1">
            <a:spLocks noChangeArrowheads="1"/>
          </p:cNvSpPr>
          <p:nvPr/>
        </p:nvSpPr>
        <p:spPr bwMode="auto">
          <a:xfrm>
            <a:off x="5761038" y="3352800"/>
            <a:ext cx="1012825" cy="457200"/>
          </a:xfrm>
          <a:prstGeom prst="rect">
            <a:avLst/>
          </a:prstGeom>
          <a:noFill/>
          <a:ln w="9525">
            <a:noFill/>
            <a:miter lim="800000"/>
            <a:headEnd/>
            <a:tailEnd/>
          </a:ln>
        </p:spPr>
        <p:txBody>
          <a:bodyPr wrap="none">
            <a:spAutoFit/>
          </a:bodyPr>
          <a:lstStyle/>
          <a:p>
            <a:r>
              <a:rPr lang="en-US"/>
              <a:t>Action</a:t>
            </a:r>
          </a:p>
        </p:txBody>
      </p:sp>
      <p:sp>
        <p:nvSpPr>
          <p:cNvPr id="37936" name="Text Box 51"/>
          <p:cNvSpPr txBox="1">
            <a:spLocks noChangeArrowheads="1"/>
          </p:cNvSpPr>
          <p:nvPr/>
        </p:nvSpPr>
        <p:spPr bwMode="auto">
          <a:xfrm>
            <a:off x="2449513" y="3859213"/>
            <a:ext cx="466725" cy="396875"/>
          </a:xfrm>
          <a:prstGeom prst="rect">
            <a:avLst/>
          </a:prstGeom>
          <a:noFill/>
          <a:ln w="9525">
            <a:noFill/>
            <a:miter lim="800000"/>
            <a:headEnd/>
            <a:tailEnd/>
          </a:ln>
        </p:spPr>
        <p:txBody>
          <a:bodyPr wrap="none">
            <a:spAutoFit/>
          </a:bodyPr>
          <a:lstStyle/>
          <a:p>
            <a:r>
              <a:rPr lang="en-US" sz="2000"/>
              <a:t>E$</a:t>
            </a:r>
          </a:p>
        </p:txBody>
      </p:sp>
      <p:sp>
        <p:nvSpPr>
          <p:cNvPr id="37937" name="Text Box 52"/>
          <p:cNvSpPr txBox="1">
            <a:spLocks noChangeArrowheads="1"/>
          </p:cNvSpPr>
          <p:nvPr/>
        </p:nvSpPr>
        <p:spPr bwMode="auto">
          <a:xfrm>
            <a:off x="3657600" y="3859213"/>
            <a:ext cx="1058863" cy="396875"/>
          </a:xfrm>
          <a:prstGeom prst="rect">
            <a:avLst/>
          </a:prstGeom>
          <a:noFill/>
          <a:ln w="9525">
            <a:noFill/>
            <a:miter lim="800000"/>
            <a:headEnd/>
            <a:tailEnd/>
          </a:ln>
        </p:spPr>
        <p:txBody>
          <a:bodyPr wrap="none">
            <a:spAutoFit/>
          </a:bodyPr>
          <a:lstStyle/>
          <a:p>
            <a:r>
              <a:rPr lang="en-US" sz="2000"/>
              <a:t>)id*+id$</a:t>
            </a:r>
          </a:p>
        </p:txBody>
      </p:sp>
      <p:sp>
        <p:nvSpPr>
          <p:cNvPr id="37938" name="Text Box 53"/>
          <p:cNvSpPr txBox="1">
            <a:spLocks noChangeArrowheads="1"/>
          </p:cNvSpPr>
          <p:nvPr/>
        </p:nvSpPr>
        <p:spPr bwMode="auto">
          <a:xfrm>
            <a:off x="5614988" y="3859213"/>
            <a:ext cx="1458912" cy="396875"/>
          </a:xfrm>
          <a:prstGeom prst="rect">
            <a:avLst/>
          </a:prstGeom>
          <a:noFill/>
          <a:ln w="9525">
            <a:noFill/>
            <a:miter lim="800000"/>
            <a:headEnd/>
            <a:tailEnd/>
          </a:ln>
        </p:spPr>
        <p:txBody>
          <a:bodyPr wrap="none">
            <a:spAutoFit/>
          </a:bodyPr>
          <a:lstStyle/>
          <a:p>
            <a:r>
              <a:rPr lang="en-US" sz="2000"/>
              <a:t>Error, Skip )</a:t>
            </a:r>
          </a:p>
        </p:txBody>
      </p:sp>
      <p:sp>
        <p:nvSpPr>
          <p:cNvPr id="37939" name="Text Box 54"/>
          <p:cNvSpPr txBox="1">
            <a:spLocks noChangeArrowheads="1"/>
          </p:cNvSpPr>
          <p:nvPr/>
        </p:nvSpPr>
        <p:spPr bwMode="auto">
          <a:xfrm>
            <a:off x="2449513" y="4164013"/>
            <a:ext cx="466725" cy="396875"/>
          </a:xfrm>
          <a:prstGeom prst="rect">
            <a:avLst/>
          </a:prstGeom>
          <a:noFill/>
          <a:ln w="9525">
            <a:noFill/>
            <a:miter lim="800000"/>
            <a:headEnd/>
            <a:tailEnd/>
          </a:ln>
        </p:spPr>
        <p:txBody>
          <a:bodyPr wrap="none">
            <a:spAutoFit/>
          </a:bodyPr>
          <a:lstStyle/>
          <a:p>
            <a:r>
              <a:rPr lang="en-US" sz="2000"/>
              <a:t>E$</a:t>
            </a:r>
          </a:p>
        </p:txBody>
      </p:sp>
      <p:sp>
        <p:nvSpPr>
          <p:cNvPr id="37940" name="Text Box 55"/>
          <p:cNvSpPr txBox="1">
            <a:spLocks noChangeArrowheads="1"/>
          </p:cNvSpPr>
          <p:nvPr/>
        </p:nvSpPr>
        <p:spPr bwMode="auto">
          <a:xfrm>
            <a:off x="3749675" y="4164013"/>
            <a:ext cx="974725" cy="396875"/>
          </a:xfrm>
          <a:prstGeom prst="rect">
            <a:avLst/>
          </a:prstGeom>
          <a:noFill/>
          <a:ln w="9525">
            <a:noFill/>
            <a:miter lim="800000"/>
            <a:headEnd/>
            <a:tailEnd/>
          </a:ln>
        </p:spPr>
        <p:txBody>
          <a:bodyPr wrap="none">
            <a:spAutoFit/>
          </a:bodyPr>
          <a:lstStyle/>
          <a:p>
            <a:r>
              <a:rPr lang="en-US" sz="2000"/>
              <a:t>id*+id$</a:t>
            </a:r>
          </a:p>
        </p:txBody>
      </p:sp>
      <p:sp>
        <p:nvSpPr>
          <p:cNvPr id="37941" name="Rectangle 56"/>
          <p:cNvSpPr>
            <a:spLocks noChangeArrowheads="1"/>
          </p:cNvSpPr>
          <p:nvPr/>
        </p:nvSpPr>
        <p:spPr bwMode="auto">
          <a:xfrm>
            <a:off x="5599113" y="4164013"/>
            <a:ext cx="1724025" cy="396875"/>
          </a:xfrm>
          <a:prstGeom prst="rect">
            <a:avLst/>
          </a:prstGeom>
          <a:noFill/>
          <a:ln w="9525">
            <a:noFill/>
            <a:miter lim="800000"/>
            <a:headEnd/>
            <a:tailEnd/>
          </a:ln>
        </p:spPr>
        <p:txBody>
          <a:bodyPr wrap="none">
            <a:spAutoFit/>
          </a:bodyPr>
          <a:lstStyle/>
          <a:p>
            <a:r>
              <a:rPr lang="en-US" sz="2000"/>
              <a:t>id is in First(E)</a:t>
            </a:r>
          </a:p>
        </p:txBody>
      </p:sp>
      <p:sp>
        <p:nvSpPr>
          <p:cNvPr id="37942" name="Text Box 57"/>
          <p:cNvSpPr txBox="1">
            <a:spLocks noChangeArrowheads="1"/>
          </p:cNvSpPr>
          <p:nvPr/>
        </p:nvSpPr>
        <p:spPr bwMode="auto">
          <a:xfrm>
            <a:off x="2209800" y="4403725"/>
            <a:ext cx="706438" cy="396875"/>
          </a:xfrm>
          <a:prstGeom prst="rect">
            <a:avLst/>
          </a:prstGeom>
          <a:noFill/>
          <a:ln w="9525">
            <a:noFill/>
            <a:miter lim="800000"/>
            <a:headEnd/>
            <a:tailEnd/>
          </a:ln>
        </p:spPr>
        <p:txBody>
          <a:bodyPr wrap="none">
            <a:spAutoFit/>
          </a:bodyPr>
          <a:lstStyle/>
          <a:p>
            <a:r>
              <a:rPr lang="en-US" sz="2000"/>
              <a:t>TE’$</a:t>
            </a:r>
          </a:p>
        </p:txBody>
      </p:sp>
      <p:sp>
        <p:nvSpPr>
          <p:cNvPr id="37943" name="Text Box 58"/>
          <p:cNvSpPr txBox="1">
            <a:spLocks noChangeArrowheads="1"/>
          </p:cNvSpPr>
          <p:nvPr/>
        </p:nvSpPr>
        <p:spPr bwMode="auto">
          <a:xfrm>
            <a:off x="3749675" y="4403725"/>
            <a:ext cx="974725" cy="396875"/>
          </a:xfrm>
          <a:prstGeom prst="rect">
            <a:avLst/>
          </a:prstGeom>
          <a:noFill/>
          <a:ln w="9525">
            <a:noFill/>
            <a:miter lim="800000"/>
            <a:headEnd/>
            <a:tailEnd/>
          </a:ln>
        </p:spPr>
        <p:txBody>
          <a:bodyPr wrap="none">
            <a:spAutoFit/>
          </a:bodyPr>
          <a:lstStyle/>
          <a:p>
            <a:r>
              <a:rPr lang="en-US" sz="2000"/>
              <a:t>id*+id$</a:t>
            </a:r>
          </a:p>
        </p:txBody>
      </p:sp>
      <p:sp>
        <p:nvSpPr>
          <p:cNvPr id="37944" name="Text Box 59"/>
          <p:cNvSpPr txBox="1">
            <a:spLocks noChangeArrowheads="1"/>
          </p:cNvSpPr>
          <p:nvPr/>
        </p:nvSpPr>
        <p:spPr bwMode="auto">
          <a:xfrm>
            <a:off x="1981200" y="4648200"/>
            <a:ext cx="931863" cy="396875"/>
          </a:xfrm>
          <a:prstGeom prst="rect">
            <a:avLst/>
          </a:prstGeom>
          <a:noFill/>
          <a:ln w="9525">
            <a:noFill/>
            <a:miter lim="800000"/>
            <a:headEnd/>
            <a:tailEnd/>
          </a:ln>
        </p:spPr>
        <p:txBody>
          <a:bodyPr wrap="none">
            <a:spAutoFit/>
          </a:bodyPr>
          <a:lstStyle/>
          <a:p>
            <a:r>
              <a:rPr lang="en-US" sz="2000"/>
              <a:t>FT’E’$</a:t>
            </a:r>
          </a:p>
        </p:txBody>
      </p:sp>
      <p:sp>
        <p:nvSpPr>
          <p:cNvPr id="37945" name="Text Box 60"/>
          <p:cNvSpPr txBox="1">
            <a:spLocks noChangeArrowheads="1"/>
          </p:cNvSpPr>
          <p:nvPr/>
        </p:nvSpPr>
        <p:spPr bwMode="auto">
          <a:xfrm>
            <a:off x="3749675" y="4632325"/>
            <a:ext cx="974725" cy="396875"/>
          </a:xfrm>
          <a:prstGeom prst="rect">
            <a:avLst/>
          </a:prstGeom>
          <a:noFill/>
          <a:ln w="9525">
            <a:noFill/>
            <a:miter lim="800000"/>
            <a:headEnd/>
            <a:tailEnd/>
          </a:ln>
        </p:spPr>
        <p:txBody>
          <a:bodyPr wrap="none">
            <a:spAutoFit/>
          </a:bodyPr>
          <a:lstStyle/>
          <a:p>
            <a:r>
              <a:rPr lang="en-US" sz="2000"/>
              <a:t>id*+id$</a:t>
            </a:r>
          </a:p>
        </p:txBody>
      </p:sp>
      <p:sp>
        <p:nvSpPr>
          <p:cNvPr id="37946" name="Text Box 61"/>
          <p:cNvSpPr txBox="1">
            <a:spLocks noChangeArrowheads="1"/>
          </p:cNvSpPr>
          <p:nvPr/>
        </p:nvSpPr>
        <p:spPr bwMode="auto">
          <a:xfrm>
            <a:off x="1905000" y="4876800"/>
            <a:ext cx="987425" cy="396875"/>
          </a:xfrm>
          <a:prstGeom prst="rect">
            <a:avLst/>
          </a:prstGeom>
          <a:noFill/>
          <a:ln w="9525">
            <a:noFill/>
            <a:miter lim="800000"/>
            <a:headEnd/>
            <a:tailEnd/>
          </a:ln>
        </p:spPr>
        <p:txBody>
          <a:bodyPr wrap="none">
            <a:spAutoFit/>
          </a:bodyPr>
          <a:lstStyle/>
          <a:p>
            <a:r>
              <a:rPr lang="en-US" sz="2000"/>
              <a:t>idT’E’$</a:t>
            </a:r>
          </a:p>
        </p:txBody>
      </p:sp>
      <p:sp>
        <p:nvSpPr>
          <p:cNvPr id="37947" name="Text Box 62"/>
          <p:cNvSpPr txBox="1">
            <a:spLocks noChangeArrowheads="1"/>
          </p:cNvSpPr>
          <p:nvPr/>
        </p:nvSpPr>
        <p:spPr bwMode="auto">
          <a:xfrm>
            <a:off x="3733800" y="4860925"/>
            <a:ext cx="974725" cy="396875"/>
          </a:xfrm>
          <a:prstGeom prst="rect">
            <a:avLst/>
          </a:prstGeom>
          <a:noFill/>
          <a:ln w="9525">
            <a:noFill/>
            <a:miter lim="800000"/>
            <a:headEnd/>
            <a:tailEnd/>
          </a:ln>
        </p:spPr>
        <p:txBody>
          <a:bodyPr wrap="none">
            <a:spAutoFit/>
          </a:bodyPr>
          <a:lstStyle/>
          <a:p>
            <a:r>
              <a:rPr lang="en-US" sz="2000"/>
              <a:t>id*+id$</a:t>
            </a:r>
          </a:p>
        </p:txBody>
      </p:sp>
      <p:sp>
        <p:nvSpPr>
          <p:cNvPr id="37948" name="Text Box 63"/>
          <p:cNvSpPr txBox="1">
            <a:spLocks noChangeArrowheads="1"/>
          </p:cNvSpPr>
          <p:nvPr/>
        </p:nvSpPr>
        <p:spPr bwMode="auto">
          <a:xfrm>
            <a:off x="2105025" y="5105400"/>
            <a:ext cx="790575" cy="396875"/>
          </a:xfrm>
          <a:prstGeom prst="rect">
            <a:avLst/>
          </a:prstGeom>
          <a:noFill/>
          <a:ln w="9525">
            <a:noFill/>
            <a:miter lim="800000"/>
            <a:headEnd/>
            <a:tailEnd/>
          </a:ln>
        </p:spPr>
        <p:txBody>
          <a:bodyPr wrap="none">
            <a:spAutoFit/>
          </a:bodyPr>
          <a:lstStyle/>
          <a:p>
            <a:r>
              <a:rPr lang="en-US" sz="2000"/>
              <a:t>T’E’$</a:t>
            </a:r>
          </a:p>
        </p:txBody>
      </p:sp>
      <p:sp>
        <p:nvSpPr>
          <p:cNvPr id="37949" name="Text Box 64"/>
          <p:cNvSpPr txBox="1">
            <a:spLocks noChangeArrowheads="1"/>
          </p:cNvSpPr>
          <p:nvPr/>
        </p:nvSpPr>
        <p:spPr bwMode="auto">
          <a:xfrm>
            <a:off x="3946525" y="5089525"/>
            <a:ext cx="777875" cy="396875"/>
          </a:xfrm>
          <a:prstGeom prst="rect">
            <a:avLst/>
          </a:prstGeom>
          <a:noFill/>
          <a:ln w="9525">
            <a:noFill/>
            <a:miter lim="800000"/>
            <a:headEnd/>
            <a:tailEnd/>
          </a:ln>
        </p:spPr>
        <p:txBody>
          <a:bodyPr wrap="none">
            <a:spAutoFit/>
          </a:bodyPr>
          <a:lstStyle/>
          <a:p>
            <a:r>
              <a:rPr lang="en-US" sz="2000"/>
              <a:t>*+id$</a:t>
            </a:r>
          </a:p>
        </p:txBody>
      </p:sp>
      <p:sp>
        <p:nvSpPr>
          <p:cNvPr id="37950" name="Text Box 65"/>
          <p:cNvSpPr txBox="1">
            <a:spLocks noChangeArrowheads="1"/>
          </p:cNvSpPr>
          <p:nvPr/>
        </p:nvSpPr>
        <p:spPr bwMode="auto">
          <a:xfrm>
            <a:off x="1828800" y="5318125"/>
            <a:ext cx="1058863" cy="396875"/>
          </a:xfrm>
          <a:prstGeom prst="rect">
            <a:avLst/>
          </a:prstGeom>
          <a:noFill/>
          <a:ln w="9525">
            <a:noFill/>
            <a:miter lim="800000"/>
            <a:headEnd/>
            <a:tailEnd/>
          </a:ln>
        </p:spPr>
        <p:txBody>
          <a:bodyPr wrap="none">
            <a:spAutoFit/>
          </a:bodyPr>
          <a:lstStyle/>
          <a:p>
            <a:r>
              <a:rPr lang="en-US" sz="2000"/>
              <a:t>*FT’E’$</a:t>
            </a:r>
          </a:p>
        </p:txBody>
      </p:sp>
      <p:sp>
        <p:nvSpPr>
          <p:cNvPr id="37951" name="Text Box 66"/>
          <p:cNvSpPr txBox="1">
            <a:spLocks noChangeArrowheads="1"/>
          </p:cNvSpPr>
          <p:nvPr/>
        </p:nvSpPr>
        <p:spPr bwMode="auto">
          <a:xfrm>
            <a:off x="3946525" y="5318125"/>
            <a:ext cx="777875" cy="396875"/>
          </a:xfrm>
          <a:prstGeom prst="rect">
            <a:avLst/>
          </a:prstGeom>
          <a:noFill/>
          <a:ln w="9525">
            <a:noFill/>
            <a:miter lim="800000"/>
            <a:headEnd/>
            <a:tailEnd/>
          </a:ln>
        </p:spPr>
        <p:txBody>
          <a:bodyPr wrap="none">
            <a:spAutoFit/>
          </a:bodyPr>
          <a:lstStyle/>
          <a:p>
            <a:r>
              <a:rPr lang="en-US" sz="2000"/>
              <a:t>*+id$</a:t>
            </a:r>
          </a:p>
        </p:txBody>
      </p:sp>
      <p:sp>
        <p:nvSpPr>
          <p:cNvPr id="37952" name="Text Box 67"/>
          <p:cNvSpPr txBox="1">
            <a:spLocks noChangeArrowheads="1"/>
          </p:cNvSpPr>
          <p:nvPr/>
        </p:nvSpPr>
        <p:spPr bwMode="auto">
          <a:xfrm>
            <a:off x="4073525" y="5546725"/>
            <a:ext cx="650875" cy="396875"/>
          </a:xfrm>
          <a:prstGeom prst="rect">
            <a:avLst/>
          </a:prstGeom>
          <a:noFill/>
          <a:ln w="9525">
            <a:noFill/>
            <a:miter lim="800000"/>
            <a:headEnd/>
            <a:tailEnd/>
          </a:ln>
        </p:spPr>
        <p:txBody>
          <a:bodyPr wrap="none">
            <a:spAutoFit/>
          </a:bodyPr>
          <a:lstStyle/>
          <a:p>
            <a:r>
              <a:rPr lang="en-US" sz="2000"/>
              <a:t>+id$</a:t>
            </a:r>
          </a:p>
        </p:txBody>
      </p:sp>
      <p:sp>
        <p:nvSpPr>
          <p:cNvPr id="37953" name="Text Box 68"/>
          <p:cNvSpPr txBox="1">
            <a:spLocks noChangeArrowheads="1"/>
          </p:cNvSpPr>
          <p:nvPr/>
        </p:nvSpPr>
        <p:spPr bwMode="auto">
          <a:xfrm>
            <a:off x="1963738" y="5546725"/>
            <a:ext cx="931862" cy="396875"/>
          </a:xfrm>
          <a:prstGeom prst="rect">
            <a:avLst/>
          </a:prstGeom>
          <a:noFill/>
          <a:ln w="9525">
            <a:noFill/>
            <a:miter lim="800000"/>
            <a:headEnd/>
            <a:tailEnd/>
          </a:ln>
        </p:spPr>
        <p:txBody>
          <a:bodyPr wrap="none">
            <a:spAutoFit/>
          </a:bodyPr>
          <a:lstStyle/>
          <a:p>
            <a:r>
              <a:rPr lang="en-US" sz="2000"/>
              <a:t>FT’E’$</a:t>
            </a:r>
          </a:p>
        </p:txBody>
      </p:sp>
      <p:sp>
        <p:nvSpPr>
          <p:cNvPr id="37954" name="Text Box 69"/>
          <p:cNvSpPr txBox="1">
            <a:spLocks noChangeArrowheads="1"/>
          </p:cNvSpPr>
          <p:nvPr/>
        </p:nvSpPr>
        <p:spPr bwMode="auto">
          <a:xfrm>
            <a:off x="5399088" y="5546725"/>
            <a:ext cx="2322512" cy="396875"/>
          </a:xfrm>
          <a:prstGeom prst="rect">
            <a:avLst/>
          </a:prstGeom>
          <a:noFill/>
          <a:ln w="9525">
            <a:noFill/>
            <a:miter lim="800000"/>
            <a:headEnd/>
            <a:tailEnd/>
          </a:ln>
        </p:spPr>
        <p:txBody>
          <a:bodyPr wrap="none">
            <a:spAutoFit/>
          </a:bodyPr>
          <a:lstStyle/>
          <a:p>
            <a:r>
              <a:rPr lang="en-US" sz="2000"/>
              <a:t>Error, M[F,+]=synch</a:t>
            </a:r>
          </a:p>
        </p:txBody>
      </p:sp>
      <p:sp>
        <p:nvSpPr>
          <p:cNvPr id="37955" name="Text Box 70"/>
          <p:cNvSpPr txBox="1">
            <a:spLocks noChangeArrowheads="1"/>
          </p:cNvSpPr>
          <p:nvPr/>
        </p:nvSpPr>
        <p:spPr bwMode="auto">
          <a:xfrm>
            <a:off x="4048125" y="5775325"/>
            <a:ext cx="650875" cy="396875"/>
          </a:xfrm>
          <a:prstGeom prst="rect">
            <a:avLst/>
          </a:prstGeom>
          <a:noFill/>
          <a:ln w="9525">
            <a:noFill/>
            <a:miter lim="800000"/>
            <a:headEnd/>
            <a:tailEnd/>
          </a:ln>
        </p:spPr>
        <p:txBody>
          <a:bodyPr wrap="none">
            <a:spAutoFit/>
          </a:bodyPr>
          <a:lstStyle/>
          <a:p>
            <a:r>
              <a:rPr lang="en-US" sz="2000"/>
              <a:t>+id$</a:t>
            </a:r>
          </a:p>
        </p:txBody>
      </p:sp>
      <p:sp>
        <p:nvSpPr>
          <p:cNvPr id="37956" name="Text Box 71"/>
          <p:cNvSpPr txBox="1">
            <a:spLocks noChangeArrowheads="1"/>
          </p:cNvSpPr>
          <p:nvPr/>
        </p:nvSpPr>
        <p:spPr bwMode="auto">
          <a:xfrm>
            <a:off x="2105025" y="5775325"/>
            <a:ext cx="790575" cy="396875"/>
          </a:xfrm>
          <a:prstGeom prst="rect">
            <a:avLst/>
          </a:prstGeom>
          <a:noFill/>
          <a:ln w="9525">
            <a:noFill/>
            <a:miter lim="800000"/>
            <a:headEnd/>
            <a:tailEnd/>
          </a:ln>
        </p:spPr>
        <p:txBody>
          <a:bodyPr wrap="none">
            <a:spAutoFit/>
          </a:bodyPr>
          <a:lstStyle/>
          <a:p>
            <a:r>
              <a:rPr lang="en-US" sz="2000"/>
              <a:t>T’E’$</a:t>
            </a:r>
          </a:p>
        </p:txBody>
      </p:sp>
      <p:sp>
        <p:nvSpPr>
          <p:cNvPr id="37957" name="Text Box 72"/>
          <p:cNvSpPr txBox="1">
            <a:spLocks noChangeArrowheads="1"/>
          </p:cNvSpPr>
          <p:nvPr/>
        </p:nvSpPr>
        <p:spPr bwMode="auto">
          <a:xfrm>
            <a:off x="5373688" y="5775325"/>
            <a:ext cx="1954212" cy="396875"/>
          </a:xfrm>
          <a:prstGeom prst="rect">
            <a:avLst/>
          </a:prstGeom>
          <a:noFill/>
          <a:ln w="9525">
            <a:noFill/>
            <a:miter lim="800000"/>
            <a:headEnd/>
            <a:tailEnd/>
          </a:ln>
        </p:spPr>
        <p:txBody>
          <a:bodyPr wrap="none">
            <a:spAutoFit/>
          </a:bodyPr>
          <a:lstStyle/>
          <a:p>
            <a:r>
              <a:rPr lang="en-US" sz="2000"/>
              <a:t>F has been poped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30352" y="1316736"/>
            <a:ext cx="7772400" cy="1362456"/>
          </a:xfrm>
        </p:spPr>
        <p:txBody>
          <a:bodyPr tIns="0">
            <a:noAutofit/>
            <a:scene3d>
              <a:camera prst="orthographicFront"/>
              <a:lightRig rig="freezing" dir="t">
                <a:rot lat="0" lon="0" rev="5640000"/>
              </a:lightRig>
            </a:scene3d>
            <a:sp3d prstMaterial="flat">
              <a:bevelT w="38100" h="38100"/>
            </a:sp3d>
          </a:bodyPr>
          <a:lstStyle/>
          <a:p>
            <a:pPr>
              <a:defRPr/>
            </a:pPr>
            <a:r>
              <a:rPr lang="en-US" sz="5600" b="1" dirty="0" smtClean="0">
                <a:ln w="635">
                  <a:noFill/>
                </a:ln>
                <a:solidFill>
                  <a:schemeClr val="accent4">
                    <a:tint val="90000"/>
                    <a:satMod val="125000"/>
                  </a:schemeClr>
                </a:solidFill>
                <a:effectLst>
                  <a:outerShdw blurRad="38100" dist="25400" dir="5400000" algn="tl" rotWithShape="0">
                    <a:srgbClr val="000000">
                      <a:alpha val="43000"/>
                    </a:srgbClr>
                  </a:outerShdw>
                </a:effectLst>
              </a:rPr>
              <a:t>Bottom-up Parsing</a:t>
            </a:r>
            <a:endParaRPr lang="en-US" sz="5600" b="1" dirty="0">
              <a:ln w="635">
                <a:noFill/>
              </a:ln>
              <a:solidFill>
                <a:schemeClr val="accent4">
                  <a:tint val="90000"/>
                  <a:satMod val="125000"/>
                </a:schemeClr>
              </a:solidFill>
              <a:effectLst>
                <a:outerShdw blurRad="38100" dist="25400" dir="5400000" algn="tl" rotWithShape="0">
                  <a:srgbClr val="000000">
                    <a:alpha val="43000"/>
                  </a:srgbClr>
                </a:outerShdw>
              </a:effectLst>
            </a:endParaRPr>
          </a:p>
        </p:txBody>
      </p:sp>
      <p:sp>
        <p:nvSpPr>
          <p:cNvPr id="38915" name="Text Placeholder 4"/>
          <p:cNvSpPr>
            <a:spLocks noGrp="1"/>
          </p:cNvSpPr>
          <p:nvPr>
            <p:ph type="body" idx="4294967295"/>
          </p:nvPr>
        </p:nvSpPr>
        <p:spPr>
          <a:xfrm>
            <a:off x="530225" y="2705100"/>
            <a:ext cx="7772400" cy="1509713"/>
          </a:xfrm>
        </p:spPr>
        <p:txBody>
          <a:bodyPr lIns="45720" rIns="45720"/>
          <a:lstStyle/>
          <a:p>
            <a:pPr marL="0" indent="0">
              <a:buFont typeface="Wingdings 2" pitchFamily="18" charset="2"/>
              <a:buNone/>
            </a:pPr>
            <a:endParaRPr lang="en-US" sz="22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Introduction</a:t>
            </a:r>
          </a:p>
        </p:txBody>
      </p:sp>
      <p:sp>
        <p:nvSpPr>
          <p:cNvPr id="39939" name="Content Placeholder 2"/>
          <p:cNvSpPr>
            <a:spLocks noGrp="1"/>
          </p:cNvSpPr>
          <p:nvPr>
            <p:ph idx="1"/>
          </p:nvPr>
        </p:nvSpPr>
        <p:spPr>
          <a:xfrm>
            <a:off x="457200" y="1935163"/>
            <a:ext cx="8229600" cy="1798637"/>
          </a:xfrm>
        </p:spPr>
        <p:txBody>
          <a:bodyPr/>
          <a:lstStyle/>
          <a:p>
            <a:r>
              <a:rPr lang="en-US" smtClean="0"/>
              <a:t>Constructs parse tree for an input string beginning at the leaves (the bottom) and working towards the root (the top)</a:t>
            </a:r>
          </a:p>
          <a:p>
            <a:r>
              <a:rPr lang="en-US" smtClean="0"/>
              <a:t>Example: id*id</a:t>
            </a:r>
          </a:p>
          <a:p>
            <a:endParaRPr lang="en-US" smtClean="0"/>
          </a:p>
        </p:txBody>
      </p:sp>
      <p:sp>
        <p:nvSpPr>
          <p:cNvPr id="39940" name="Rectangle 3"/>
          <p:cNvSpPr>
            <a:spLocks noChangeArrowheads="1"/>
          </p:cNvSpPr>
          <p:nvPr/>
        </p:nvSpPr>
        <p:spPr bwMode="auto">
          <a:xfrm>
            <a:off x="685800" y="4038600"/>
            <a:ext cx="4572000" cy="1089025"/>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a:t>E -&gt; E + T | T</a:t>
            </a:r>
          </a:p>
          <a:p>
            <a:pPr marL="457200" indent="-457200">
              <a:lnSpc>
                <a:spcPct val="90000"/>
              </a:lnSpc>
              <a:buFont typeface="Wingdings 2" pitchFamily="18" charset="2"/>
              <a:buNone/>
            </a:pPr>
            <a:r>
              <a:rPr lang="en-US"/>
              <a:t>T -&gt; T * F | F</a:t>
            </a:r>
          </a:p>
          <a:p>
            <a:pPr marL="457200" indent="-457200">
              <a:lnSpc>
                <a:spcPct val="90000"/>
              </a:lnSpc>
              <a:buFont typeface="Wingdings 2" pitchFamily="18" charset="2"/>
              <a:buNone/>
            </a:pPr>
            <a:r>
              <a:rPr lang="en-US"/>
              <a:t>F -&gt; (E) | </a:t>
            </a:r>
            <a:r>
              <a:rPr lang="en-US" b="1"/>
              <a:t>id</a:t>
            </a:r>
          </a:p>
        </p:txBody>
      </p:sp>
      <p:sp>
        <p:nvSpPr>
          <p:cNvPr id="103" name="TextBox 62"/>
          <p:cNvSpPr txBox="1">
            <a:spLocks noChangeArrowheads="1"/>
          </p:cNvSpPr>
          <p:nvPr/>
        </p:nvSpPr>
        <p:spPr bwMode="auto">
          <a:xfrm>
            <a:off x="4343400" y="4724400"/>
            <a:ext cx="357188" cy="338138"/>
          </a:xfrm>
          <a:prstGeom prst="rect">
            <a:avLst/>
          </a:prstGeom>
          <a:noFill/>
          <a:ln w="9525">
            <a:noFill/>
            <a:miter lim="800000"/>
            <a:headEnd/>
            <a:tailEnd/>
          </a:ln>
        </p:spPr>
        <p:txBody>
          <a:bodyPr wrap="none">
            <a:spAutoFit/>
          </a:bodyPr>
          <a:lstStyle/>
          <a:p>
            <a:r>
              <a:rPr lang="en-US" sz="1600" b="1"/>
              <a:t>id</a:t>
            </a:r>
          </a:p>
        </p:txBody>
      </p:sp>
      <p:sp>
        <p:nvSpPr>
          <p:cNvPr id="109" name="TextBox 62"/>
          <p:cNvSpPr txBox="1">
            <a:spLocks noChangeArrowheads="1"/>
          </p:cNvSpPr>
          <p:nvPr/>
        </p:nvSpPr>
        <p:spPr bwMode="auto">
          <a:xfrm>
            <a:off x="4343400" y="4114800"/>
            <a:ext cx="762000" cy="338138"/>
          </a:xfrm>
          <a:prstGeom prst="rect">
            <a:avLst/>
          </a:prstGeom>
          <a:noFill/>
          <a:ln w="9525">
            <a:noFill/>
            <a:miter lim="800000"/>
            <a:headEnd/>
            <a:tailEnd/>
          </a:ln>
        </p:spPr>
        <p:txBody>
          <a:bodyPr>
            <a:spAutoFit/>
          </a:bodyPr>
          <a:lstStyle/>
          <a:p>
            <a:r>
              <a:rPr lang="en-US" sz="1600" b="1"/>
              <a:t>F * id</a:t>
            </a:r>
          </a:p>
        </p:txBody>
      </p:sp>
      <p:cxnSp>
        <p:nvCxnSpPr>
          <p:cNvPr id="111" name="Straight Connector 110"/>
          <p:cNvCxnSpPr/>
          <p:nvPr/>
        </p:nvCxnSpPr>
        <p:spPr>
          <a:xfrm rot="5400000">
            <a:off x="43799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9944" name="TextBox 62"/>
          <p:cNvSpPr txBox="1">
            <a:spLocks noChangeArrowheads="1"/>
          </p:cNvSpPr>
          <p:nvPr/>
        </p:nvSpPr>
        <p:spPr bwMode="auto">
          <a:xfrm flipH="1">
            <a:off x="3429000" y="4114800"/>
            <a:ext cx="685800" cy="338138"/>
          </a:xfrm>
          <a:prstGeom prst="rect">
            <a:avLst/>
          </a:prstGeom>
          <a:noFill/>
          <a:ln w="9525">
            <a:noFill/>
            <a:miter lim="800000"/>
            <a:headEnd/>
            <a:tailEnd/>
          </a:ln>
        </p:spPr>
        <p:txBody>
          <a:bodyPr>
            <a:spAutoFit/>
          </a:bodyPr>
          <a:lstStyle/>
          <a:p>
            <a:r>
              <a:rPr lang="en-US" sz="1600" b="1"/>
              <a:t>id*id</a:t>
            </a:r>
          </a:p>
        </p:txBody>
      </p:sp>
      <p:sp>
        <p:nvSpPr>
          <p:cNvPr id="123" name="TextBox 62"/>
          <p:cNvSpPr txBox="1">
            <a:spLocks noChangeArrowheads="1"/>
          </p:cNvSpPr>
          <p:nvPr/>
        </p:nvSpPr>
        <p:spPr bwMode="auto">
          <a:xfrm>
            <a:off x="5257800" y="4114800"/>
            <a:ext cx="762000" cy="338138"/>
          </a:xfrm>
          <a:prstGeom prst="rect">
            <a:avLst/>
          </a:prstGeom>
          <a:noFill/>
          <a:ln w="9525">
            <a:noFill/>
            <a:miter lim="800000"/>
            <a:headEnd/>
            <a:tailEnd/>
          </a:ln>
        </p:spPr>
        <p:txBody>
          <a:bodyPr>
            <a:spAutoFit/>
          </a:bodyPr>
          <a:lstStyle/>
          <a:p>
            <a:r>
              <a:rPr lang="en-US" sz="1600" b="1"/>
              <a:t>T * id</a:t>
            </a:r>
          </a:p>
        </p:txBody>
      </p:sp>
      <p:cxnSp>
        <p:nvCxnSpPr>
          <p:cNvPr id="124" name="Straight Connector 123"/>
          <p:cNvCxnSpPr/>
          <p:nvPr/>
        </p:nvCxnSpPr>
        <p:spPr>
          <a:xfrm rot="5400000">
            <a:off x="52943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62"/>
          <p:cNvSpPr txBox="1">
            <a:spLocks noChangeArrowheads="1"/>
          </p:cNvSpPr>
          <p:nvPr/>
        </p:nvSpPr>
        <p:spPr bwMode="auto">
          <a:xfrm>
            <a:off x="5257800" y="5300663"/>
            <a:ext cx="357188" cy="338137"/>
          </a:xfrm>
          <a:prstGeom prst="rect">
            <a:avLst/>
          </a:prstGeom>
          <a:noFill/>
          <a:ln w="9525">
            <a:noFill/>
            <a:miter lim="800000"/>
            <a:headEnd/>
            <a:tailEnd/>
          </a:ln>
        </p:spPr>
        <p:txBody>
          <a:bodyPr wrap="none">
            <a:spAutoFit/>
          </a:bodyPr>
          <a:lstStyle/>
          <a:p>
            <a:r>
              <a:rPr lang="en-US" sz="1600" b="1"/>
              <a:t>id</a:t>
            </a:r>
          </a:p>
        </p:txBody>
      </p:sp>
      <p:cxnSp>
        <p:nvCxnSpPr>
          <p:cNvPr id="126" name="Straight Connector 125"/>
          <p:cNvCxnSpPr/>
          <p:nvPr/>
        </p:nvCxnSpPr>
        <p:spPr>
          <a:xfrm rot="5400000">
            <a:off x="5294313" y="51419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Box 62"/>
          <p:cNvSpPr txBox="1">
            <a:spLocks noChangeArrowheads="1"/>
          </p:cNvSpPr>
          <p:nvPr/>
        </p:nvSpPr>
        <p:spPr bwMode="auto">
          <a:xfrm>
            <a:off x="5253038" y="4724400"/>
            <a:ext cx="309562" cy="338138"/>
          </a:xfrm>
          <a:prstGeom prst="rect">
            <a:avLst/>
          </a:prstGeom>
          <a:noFill/>
          <a:ln w="9525">
            <a:noFill/>
            <a:miter lim="800000"/>
            <a:headEnd/>
            <a:tailEnd/>
          </a:ln>
        </p:spPr>
        <p:txBody>
          <a:bodyPr wrap="none">
            <a:spAutoFit/>
          </a:bodyPr>
          <a:lstStyle/>
          <a:p>
            <a:r>
              <a:rPr lang="en-US" sz="1600" b="1"/>
              <a:t>F</a:t>
            </a:r>
          </a:p>
        </p:txBody>
      </p:sp>
      <p:sp>
        <p:nvSpPr>
          <p:cNvPr id="128" name="TextBox 62"/>
          <p:cNvSpPr txBox="1">
            <a:spLocks noChangeArrowheads="1"/>
          </p:cNvSpPr>
          <p:nvPr/>
        </p:nvSpPr>
        <p:spPr bwMode="auto">
          <a:xfrm>
            <a:off x="6096000" y="4114800"/>
            <a:ext cx="762000" cy="338138"/>
          </a:xfrm>
          <a:prstGeom prst="rect">
            <a:avLst/>
          </a:prstGeom>
          <a:noFill/>
          <a:ln w="9525">
            <a:noFill/>
            <a:miter lim="800000"/>
            <a:headEnd/>
            <a:tailEnd/>
          </a:ln>
        </p:spPr>
        <p:txBody>
          <a:bodyPr>
            <a:spAutoFit/>
          </a:bodyPr>
          <a:lstStyle/>
          <a:p>
            <a:r>
              <a:rPr lang="en-US" sz="1600" b="1"/>
              <a:t>T * F</a:t>
            </a:r>
          </a:p>
        </p:txBody>
      </p:sp>
      <p:cxnSp>
        <p:nvCxnSpPr>
          <p:cNvPr id="129" name="Straight Connector 128"/>
          <p:cNvCxnSpPr/>
          <p:nvPr/>
        </p:nvCxnSpPr>
        <p:spPr>
          <a:xfrm rot="5400000">
            <a:off x="61325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62"/>
          <p:cNvSpPr txBox="1">
            <a:spLocks noChangeArrowheads="1"/>
          </p:cNvSpPr>
          <p:nvPr/>
        </p:nvSpPr>
        <p:spPr bwMode="auto">
          <a:xfrm>
            <a:off x="6096000" y="5300663"/>
            <a:ext cx="357188" cy="338137"/>
          </a:xfrm>
          <a:prstGeom prst="rect">
            <a:avLst/>
          </a:prstGeom>
          <a:noFill/>
          <a:ln w="9525">
            <a:noFill/>
            <a:miter lim="800000"/>
            <a:headEnd/>
            <a:tailEnd/>
          </a:ln>
        </p:spPr>
        <p:txBody>
          <a:bodyPr wrap="none">
            <a:spAutoFit/>
          </a:bodyPr>
          <a:lstStyle/>
          <a:p>
            <a:r>
              <a:rPr lang="en-US" sz="1600" b="1"/>
              <a:t>id</a:t>
            </a:r>
          </a:p>
        </p:txBody>
      </p:sp>
      <p:cxnSp>
        <p:nvCxnSpPr>
          <p:cNvPr id="131" name="Straight Connector 130"/>
          <p:cNvCxnSpPr/>
          <p:nvPr/>
        </p:nvCxnSpPr>
        <p:spPr>
          <a:xfrm rot="5400000">
            <a:off x="6132513" y="51419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62"/>
          <p:cNvSpPr txBox="1">
            <a:spLocks noChangeArrowheads="1"/>
          </p:cNvSpPr>
          <p:nvPr/>
        </p:nvSpPr>
        <p:spPr bwMode="auto">
          <a:xfrm>
            <a:off x="6091238" y="4724400"/>
            <a:ext cx="309562" cy="338138"/>
          </a:xfrm>
          <a:prstGeom prst="rect">
            <a:avLst/>
          </a:prstGeom>
          <a:noFill/>
          <a:ln w="9525">
            <a:noFill/>
            <a:miter lim="800000"/>
            <a:headEnd/>
            <a:tailEnd/>
          </a:ln>
        </p:spPr>
        <p:txBody>
          <a:bodyPr wrap="none">
            <a:spAutoFit/>
          </a:bodyPr>
          <a:lstStyle/>
          <a:p>
            <a:r>
              <a:rPr lang="en-US" sz="1600" b="1"/>
              <a:t>F</a:t>
            </a:r>
          </a:p>
        </p:txBody>
      </p:sp>
      <p:sp>
        <p:nvSpPr>
          <p:cNvPr id="133" name="TextBox 62"/>
          <p:cNvSpPr txBox="1">
            <a:spLocks noChangeArrowheads="1"/>
          </p:cNvSpPr>
          <p:nvPr/>
        </p:nvSpPr>
        <p:spPr bwMode="auto">
          <a:xfrm>
            <a:off x="6400800" y="4691063"/>
            <a:ext cx="357188" cy="338137"/>
          </a:xfrm>
          <a:prstGeom prst="rect">
            <a:avLst/>
          </a:prstGeom>
          <a:noFill/>
          <a:ln w="9525">
            <a:noFill/>
            <a:miter lim="800000"/>
            <a:headEnd/>
            <a:tailEnd/>
          </a:ln>
        </p:spPr>
        <p:txBody>
          <a:bodyPr wrap="none">
            <a:spAutoFit/>
          </a:bodyPr>
          <a:lstStyle/>
          <a:p>
            <a:r>
              <a:rPr lang="en-US" sz="1600" b="1"/>
              <a:t>id</a:t>
            </a:r>
          </a:p>
        </p:txBody>
      </p:sp>
      <p:cxnSp>
        <p:nvCxnSpPr>
          <p:cNvPr id="134" name="Straight Connector 133"/>
          <p:cNvCxnSpPr/>
          <p:nvPr/>
        </p:nvCxnSpPr>
        <p:spPr>
          <a:xfrm rot="5400000">
            <a:off x="6437313" y="45323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62"/>
          <p:cNvSpPr txBox="1">
            <a:spLocks noChangeArrowheads="1"/>
          </p:cNvSpPr>
          <p:nvPr/>
        </p:nvSpPr>
        <p:spPr bwMode="auto">
          <a:xfrm>
            <a:off x="7010400" y="4648200"/>
            <a:ext cx="762000" cy="338138"/>
          </a:xfrm>
          <a:prstGeom prst="rect">
            <a:avLst/>
          </a:prstGeom>
          <a:noFill/>
          <a:ln w="9525">
            <a:noFill/>
            <a:miter lim="800000"/>
            <a:headEnd/>
            <a:tailEnd/>
          </a:ln>
        </p:spPr>
        <p:txBody>
          <a:bodyPr>
            <a:spAutoFit/>
          </a:bodyPr>
          <a:lstStyle/>
          <a:p>
            <a:r>
              <a:rPr lang="en-US" sz="1600" b="1"/>
              <a:t>T * F</a:t>
            </a:r>
          </a:p>
        </p:txBody>
      </p:sp>
      <p:cxnSp>
        <p:nvCxnSpPr>
          <p:cNvPr id="136" name="Straight Connector 135"/>
          <p:cNvCxnSpPr/>
          <p:nvPr/>
        </p:nvCxnSpPr>
        <p:spPr>
          <a:xfrm rot="5400000">
            <a:off x="7046913" y="5067300"/>
            <a:ext cx="230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62"/>
          <p:cNvSpPr txBox="1">
            <a:spLocks noChangeArrowheads="1"/>
          </p:cNvSpPr>
          <p:nvPr/>
        </p:nvSpPr>
        <p:spPr bwMode="auto">
          <a:xfrm>
            <a:off x="7010400" y="5834063"/>
            <a:ext cx="357188" cy="338137"/>
          </a:xfrm>
          <a:prstGeom prst="rect">
            <a:avLst/>
          </a:prstGeom>
          <a:noFill/>
          <a:ln w="9525">
            <a:noFill/>
            <a:miter lim="800000"/>
            <a:headEnd/>
            <a:tailEnd/>
          </a:ln>
        </p:spPr>
        <p:txBody>
          <a:bodyPr wrap="none">
            <a:spAutoFit/>
          </a:bodyPr>
          <a:lstStyle/>
          <a:p>
            <a:r>
              <a:rPr lang="en-US" sz="1600" b="1"/>
              <a:t>id</a:t>
            </a:r>
          </a:p>
        </p:txBody>
      </p:sp>
      <p:cxnSp>
        <p:nvCxnSpPr>
          <p:cNvPr id="138" name="Straight Connector 137"/>
          <p:cNvCxnSpPr/>
          <p:nvPr/>
        </p:nvCxnSpPr>
        <p:spPr>
          <a:xfrm rot="5400000">
            <a:off x="7046913" y="56753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62"/>
          <p:cNvSpPr txBox="1">
            <a:spLocks noChangeArrowheads="1"/>
          </p:cNvSpPr>
          <p:nvPr/>
        </p:nvSpPr>
        <p:spPr bwMode="auto">
          <a:xfrm>
            <a:off x="7005638" y="5257800"/>
            <a:ext cx="309562" cy="338138"/>
          </a:xfrm>
          <a:prstGeom prst="rect">
            <a:avLst/>
          </a:prstGeom>
          <a:noFill/>
          <a:ln w="9525">
            <a:noFill/>
            <a:miter lim="800000"/>
            <a:headEnd/>
            <a:tailEnd/>
          </a:ln>
        </p:spPr>
        <p:txBody>
          <a:bodyPr wrap="none">
            <a:spAutoFit/>
          </a:bodyPr>
          <a:lstStyle/>
          <a:p>
            <a:r>
              <a:rPr lang="en-US" sz="1600" b="1"/>
              <a:t>F</a:t>
            </a:r>
          </a:p>
        </p:txBody>
      </p:sp>
      <p:sp>
        <p:nvSpPr>
          <p:cNvPr id="140" name="TextBox 62"/>
          <p:cNvSpPr txBox="1">
            <a:spLocks noChangeArrowheads="1"/>
          </p:cNvSpPr>
          <p:nvPr/>
        </p:nvSpPr>
        <p:spPr bwMode="auto">
          <a:xfrm>
            <a:off x="7315200" y="5224463"/>
            <a:ext cx="357188" cy="338137"/>
          </a:xfrm>
          <a:prstGeom prst="rect">
            <a:avLst/>
          </a:prstGeom>
          <a:noFill/>
          <a:ln w="9525">
            <a:noFill/>
            <a:miter lim="800000"/>
            <a:headEnd/>
            <a:tailEnd/>
          </a:ln>
        </p:spPr>
        <p:txBody>
          <a:bodyPr wrap="none">
            <a:spAutoFit/>
          </a:bodyPr>
          <a:lstStyle/>
          <a:p>
            <a:r>
              <a:rPr lang="en-US" sz="1600" b="1"/>
              <a:t>id</a:t>
            </a:r>
          </a:p>
        </p:txBody>
      </p:sp>
      <p:cxnSp>
        <p:nvCxnSpPr>
          <p:cNvPr id="141" name="Straight Connector 140"/>
          <p:cNvCxnSpPr/>
          <p:nvPr/>
        </p:nvCxnSpPr>
        <p:spPr>
          <a:xfrm rot="5400000">
            <a:off x="7351713" y="5065713"/>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62"/>
          <p:cNvSpPr txBox="1">
            <a:spLocks noChangeArrowheads="1"/>
          </p:cNvSpPr>
          <p:nvPr/>
        </p:nvSpPr>
        <p:spPr bwMode="auto">
          <a:xfrm>
            <a:off x="7158038" y="4081463"/>
            <a:ext cx="309562" cy="338137"/>
          </a:xfrm>
          <a:prstGeom prst="rect">
            <a:avLst/>
          </a:prstGeom>
          <a:noFill/>
          <a:ln w="9525">
            <a:noFill/>
            <a:miter lim="800000"/>
            <a:headEnd/>
            <a:tailEnd/>
          </a:ln>
        </p:spPr>
        <p:txBody>
          <a:bodyPr wrap="none">
            <a:spAutoFit/>
          </a:bodyPr>
          <a:lstStyle/>
          <a:p>
            <a:r>
              <a:rPr lang="en-US" sz="1600" b="1"/>
              <a:t>F</a:t>
            </a:r>
          </a:p>
        </p:txBody>
      </p:sp>
      <p:cxnSp>
        <p:nvCxnSpPr>
          <p:cNvPr id="143" name="Straight Connector 142"/>
          <p:cNvCxnSpPr/>
          <p:nvPr/>
        </p:nvCxnSpPr>
        <p:spPr>
          <a:xfrm rot="5400000">
            <a:off x="71993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42" idx="2"/>
          </p:cNvCxnSpPr>
          <p:nvPr/>
        </p:nvCxnSpPr>
        <p:spPr>
          <a:xfrm rot="5400000">
            <a:off x="7121525" y="4459288"/>
            <a:ext cx="230188" cy="15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42" idx="2"/>
          </p:cNvCxnSpPr>
          <p:nvPr/>
        </p:nvCxnSpPr>
        <p:spPr>
          <a:xfrm rot="16200000" flipH="1">
            <a:off x="7273925" y="4457700"/>
            <a:ext cx="230188" cy="153988"/>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62"/>
          <p:cNvSpPr txBox="1">
            <a:spLocks noChangeArrowheads="1"/>
          </p:cNvSpPr>
          <p:nvPr/>
        </p:nvSpPr>
        <p:spPr bwMode="auto">
          <a:xfrm>
            <a:off x="7924800" y="5214938"/>
            <a:ext cx="762000" cy="339725"/>
          </a:xfrm>
          <a:prstGeom prst="rect">
            <a:avLst/>
          </a:prstGeom>
          <a:noFill/>
          <a:ln w="9525">
            <a:noFill/>
            <a:miter lim="800000"/>
            <a:headEnd/>
            <a:tailEnd/>
          </a:ln>
        </p:spPr>
        <p:txBody>
          <a:bodyPr>
            <a:spAutoFit/>
          </a:bodyPr>
          <a:lstStyle/>
          <a:p>
            <a:r>
              <a:rPr lang="en-US" sz="1600" b="1"/>
              <a:t>T * F</a:t>
            </a:r>
          </a:p>
        </p:txBody>
      </p:sp>
      <p:cxnSp>
        <p:nvCxnSpPr>
          <p:cNvPr id="149" name="Straight Connector 148"/>
          <p:cNvCxnSpPr/>
          <p:nvPr/>
        </p:nvCxnSpPr>
        <p:spPr>
          <a:xfrm rot="5400000">
            <a:off x="7961313" y="5634038"/>
            <a:ext cx="230187"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0" name="TextBox 62"/>
          <p:cNvSpPr txBox="1">
            <a:spLocks noChangeArrowheads="1"/>
          </p:cNvSpPr>
          <p:nvPr/>
        </p:nvSpPr>
        <p:spPr bwMode="auto">
          <a:xfrm>
            <a:off x="7924800" y="6400800"/>
            <a:ext cx="357188" cy="338138"/>
          </a:xfrm>
          <a:prstGeom prst="rect">
            <a:avLst/>
          </a:prstGeom>
          <a:noFill/>
          <a:ln w="9525">
            <a:noFill/>
            <a:miter lim="800000"/>
            <a:headEnd/>
            <a:tailEnd/>
          </a:ln>
        </p:spPr>
        <p:txBody>
          <a:bodyPr wrap="none">
            <a:spAutoFit/>
          </a:bodyPr>
          <a:lstStyle/>
          <a:p>
            <a:r>
              <a:rPr lang="en-US" sz="1600" b="1"/>
              <a:t>id</a:t>
            </a:r>
          </a:p>
        </p:txBody>
      </p:sp>
      <p:cxnSp>
        <p:nvCxnSpPr>
          <p:cNvPr id="151" name="Straight Connector 150"/>
          <p:cNvCxnSpPr/>
          <p:nvPr/>
        </p:nvCxnSpPr>
        <p:spPr>
          <a:xfrm rot="5400000">
            <a:off x="7962107" y="6242844"/>
            <a:ext cx="228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2" name="TextBox 62"/>
          <p:cNvSpPr txBox="1">
            <a:spLocks noChangeArrowheads="1"/>
          </p:cNvSpPr>
          <p:nvPr/>
        </p:nvSpPr>
        <p:spPr bwMode="auto">
          <a:xfrm>
            <a:off x="7920038" y="5824538"/>
            <a:ext cx="309562" cy="339725"/>
          </a:xfrm>
          <a:prstGeom prst="rect">
            <a:avLst/>
          </a:prstGeom>
          <a:noFill/>
          <a:ln w="9525">
            <a:noFill/>
            <a:miter lim="800000"/>
            <a:headEnd/>
            <a:tailEnd/>
          </a:ln>
        </p:spPr>
        <p:txBody>
          <a:bodyPr wrap="none">
            <a:spAutoFit/>
          </a:bodyPr>
          <a:lstStyle/>
          <a:p>
            <a:r>
              <a:rPr lang="en-US" sz="1600" b="1"/>
              <a:t>F</a:t>
            </a:r>
          </a:p>
        </p:txBody>
      </p:sp>
      <p:sp>
        <p:nvSpPr>
          <p:cNvPr id="153" name="TextBox 62"/>
          <p:cNvSpPr txBox="1">
            <a:spLocks noChangeArrowheads="1"/>
          </p:cNvSpPr>
          <p:nvPr/>
        </p:nvSpPr>
        <p:spPr bwMode="auto">
          <a:xfrm>
            <a:off x="8229600" y="5791200"/>
            <a:ext cx="357188" cy="338138"/>
          </a:xfrm>
          <a:prstGeom prst="rect">
            <a:avLst/>
          </a:prstGeom>
          <a:noFill/>
          <a:ln w="9525">
            <a:noFill/>
            <a:miter lim="800000"/>
            <a:headEnd/>
            <a:tailEnd/>
          </a:ln>
        </p:spPr>
        <p:txBody>
          <a:bodyPr wrap="none">
            <a:spAutoFit/>
          </a:bodyPr>
          <a:lstStyle/>
          <a:p>
            <a:r>
              <a:rPr lang="en-US" sz="1600" b="1"/>
              <a:t>id</a:t>
            </a:r>
          </a:p>
        </p:txBody>
      </p:sp>
      <p:cxnSp>
        <p:nvCxnSpPr>
          <p:cNvPr id="154" name="Straight Connector 153"/>
          <p:cNvCxnSpPr/>
          <p:nvPr/>
        </p:nvCxnSpPr>
        <p:spPr>
          <a:xfrm rot="5400000">
            <a:off x="8266907" y="5633244"/>
            <a:ext cx="228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5" name="TextBox 62"/>
          <p:cNvSpPr txBox="1">
            <a:spLocks noChangeArrowheads="1"/>
          </p:cNvSpPr>
          <p:nvPr/>
        </p:nvSpPr>
        <p:spPr bwMode="auto">
          <a:xfrm>
            <a:off x="8072438" y="4648200"/>
            <a:ext cx="309562" cy="338138"/>
          </a:xfrm>
          <a:prstGeom prst="rect">
            <a:avLst/>
          </a:prstGeom>
          <a:noFill/>
          <a:ln w="9525">
            <a:noFill/>
            <a:miter lim="800000"/>
            <a:headEnd/>
            <a:tailEnd/>
          </a:ln>
        </p:spPr>
        <p:txBody>
          <a:bodyPr wrap="none">
            <a:spAutoFit/>
          </a:bodyPr>
          <a:lstStyle/>
          <a:p>
            <a:r>
              <a:rPr lang="en-US" sz="1600" b="1"/>
              <a:t>F</a:t>
            </a:r>
          </a:p>
        </p:txBody>
      </p:sp>
      <p:cxnSp>
        <p:nvCxnSpPr>
          <p:cNvPr id="156" name="Straight Connector 155"/>
          <p:cNvCxnSpPr/>
          <p:nvPr/>
        </p:nvCxnSpPr>
        <p:spPr>
          <a:xfrm rot="5400000">
            <a:off x="8113713" y="5100638"/>
            <a:ext cx="23018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55" idx="2"/>
          </p:cNvCxnSpPr>
          <p:nvPr/>
        </p:nvCxnSpPr>
        <p:spPr>
          <a:xfrm rot="5400000">
            <a:off x="8035925" y="5026026"/>
            <a:ext cx="230187" cy="15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55" idx="2"/>
          </p:cNvCxnSpPr>
          <p:nvPr/>
        </p:nvCxnSpPr>
        <p:spPr>
          <a:xfrm rot="16200000" flipH="1">
            <a:off x="8188325" y="5024438"/>
            <a:ext cx="230187" cy="153988"/>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62"/>
          <p:cNvSpPr txBox="1">
            <a:spLocks noChangeArrowheads="1"/>
          </p:cNvSpPr>
          <p:nvPr/>
        </p:nvSpPr>
        <p:spPr bwMode="auto">
          <a:xfrm>
            <a:off x="8072438" y="4081463"/>
            <a:ext cx="320675" cy="338137"/>
          </a:xfrm>
          <a:prstGeom prst="rect">
            <a:avLst/>
          </a:prstGeom>
          <a:noFill/>
          <a:ln w="9525">
            <a:noFill/>
            <a:miter lim="800000"/>
            <a:headEnd/>
            <a:tailEnd/>
          </a:ln>
        </p:spPr>
        <p:txBody>
          <a:bodyPr wrap="none">
            <a:spAutoFit/>
          </a:bodyPr>
          <a:lstStyle/>
          <a:p>
            <a:r>
              <a:rPr lang="en-US" sz="1600" b="1"/>
              <a:t>E</a:t>
            </a:r>
          </a:p>
        </p:txBody>
      </p:sp>
      <p:cxnSp>
        <p:nvCxnSpPr>
          <p:cNvPr id="160" name="Straight Connector 159"/>
          <p:cNvCxnSpPr/>
          <p:nvPr/>
        </p:nvCxnSpPr>
        <p:spPr>
          <a:xfrm rot="5400000">
            <a:off x="8113713" y="4533900"/>
            <a:ext cx="230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blinds(horizontal)">
                                      <p:cBhvr>
                                        <p:cTn id="10" dur="500"/>
                                        <p:tgtEl>
                                          <p:spTgt spid="109"/>
                                        </p:tgtEl>
                                      </p:cBhvr>
                                    </p:animEffect>
                                  </p:childTnLst>
                                </p:cTn>
                              </p:par>
                              <p:par>
                                <p:cTn id="11" presetID="3" presetClass="entr" presetSubtype="1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blinds(horizontal)">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blinds(horizontal)">
                                      <p:cBhvr>
                                        <p:cTn id="18" dur="500"/>
                                        <p:tgtEl>
                                          <p:spTgt spid="123"/>
                                        </p:tgtEl>
                                      </p:cBhvr>
                                    </p:animEffect>
                                  </p:childTnLst>
                                </p:cTn>
                              </p:par>
                              <p:par>
                                <p:cTn id="19" presetID="3" presetClass="entr" presetSubtype="1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blinds(horizontal)">
                                      <p:cBhvr>
                                        <p:cTn id="21" dur="500"/>
                                        <p:tgtEl>
                                          <p:spTgt spid="12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5"/>
                                        </p:tgtEl>
                                        <p:attrNameLst>
                                          <p:attrName>style.visibility</p:attrName>
                                        </p:attrNameLst>
                                      </p:cBhvr>
                                      <p:to>
                                        <p:strVal val="visible"/>
                                      </p:to>
                                    </p:set>
                                    <p:animEffect transition="in" filter="blinds(horizontal)">
                                      <p:cBhvr>
                                        <p:cTn id="24" dur="500"/>
                                        <p:tgtEl>
                                          <p:spTgt spid="125"/>
                                        </p:tgtEl>
                                      </p:cBhvr>
                                    </p:animEffect>
                                  </p:childTnLst>
                                </p:cTn>
                              </p:par>
                              <p:par>
                                <p:cTn id="25" presetID="3" presetClass="entr" presetSubtype="1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blinds(horizontal)">
                                      <p:cBhvr>
                                        <p:cTn id="27" dur="500"/>
                                        <p:tgtEl>
                                          <p:spTgt spid="12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blinds(horizontal)">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blinds(horizontal)">
                                      <p:cBhvr>
                                        <p:cTn id="35" dur="500"/>
                                        <p:tgtEl>
                                          <p:spTgt spid="128"/>
                                        </p:tgtEl>
                                      </p:cBhvr>
                                    </p:animEffect>
                                  </p:childTnLst>
                                </p:cTn>
                              </p:par>
                              <p:par>
                                <p:cTn id="36" presetID="3" presetClass="entr" presetSubtype="10" fill="hold" nodeType="withEffect">
                                  <p:stCondLst>
                                    <p:cond delay="0"/>
                                  </p:stCondLst>
                                  <p:childTnLst>
                                    <p:set>
                                      <p:cBhvr>
                                        <p:cTn id="37" dur="1" fill="hold">
                                          <p:stCondLst>
                                            <p:cond delay="0"/>
                                          </p:stCondLst>
                                        </p:cTn>
                                        <p:tgtEl>
                                          <p:spTgt spid="129"/>
                                        </p:tgtEl>
                                        <p:attrNameLst>
                                          <p:attrName>style.visibility</p:attrName>
                                        </p:attrNameLst>
                                      </p:cBhvr>
                                      <p:to>
                                        <p:strVal val="visible"/>
                                      </p:to>
                                    </p:set>
                                    <p:animEffect transition="in" filter="blinds(horizontal)">
                                      <p:cBhvr>
                                        <p:cTn id="38" dur="500"/>
                                        <p:tgtEl>
                                          <p:spTgt spid="12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blinds(horizontal)">
                                      <p:cBhvr>
                                        <p:cTn id="41" dur="500"/>
                                        <p:tgtEl>
                                          <p:spTgt spid="130"/>
                                        </p:tgtEl>
                                      </p:cBhvr>
                                    </p:animEffect>
                                  </p:childTnLst>
                                </p:cTn>
                              </p:par>
                              <p:par>
                                <p:cTn id="42" presetID="3" presetClass="entr" presetSubtype="10" fill="hold" nodeType="with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blinds(horizontal)">
                                      <p:cBhvr>
                                        <p:cTn id="44" dur="500"/>
                                        <p:tgtEl>
                                          <p:spTgt spid="13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blinds(horizontal)">
                                      <p:cBhvr>
                                        <p:cTn id="47" dur="500"/>
                                        <p:tgtEl>
                                          <p:spTgt spid="13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3"/>
                                        </p:tgtEl>
                                        <p:attrNameLst>
                                          <p:attrName>style.visibility</p:attrName>
                                        </p:attrNameLst>
                                      </p:cBhvr>
                                      <p:to>
                                        <p:strVal val="visible"/>
                                      </p:to>
                                    </p:set>
                                    <p:animEffect transition="in" filter="blinds(horizontal)">
                                      <p:cBhvr>
                                        <p:cTn id="50" dur="500"/>
                                        <p:tgtEl>
                                          <p:spTgt spid="133"/>
                                        </p:tgtEl>
                                      </p:cBhvr>
                                    </p:animEffect>
                                  </p:childTnLst>
                                </p:cTn>
                              </p:par>
                              <p:par>
                                <p:cTn id="51" presetID="3" presetClass="entr" presetSubtype="10" fill="hold" nodeType="with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blinds(horizontal)">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35"/>
                                        </p:tgtEl>
                                        <p:attrNameLst>
                                          <p:attrName>style.visibility</p:attrName>
                                        </p:attrNameLst>
                                      </p:cBhvr>
                                      <p:to>
                                        <p:strVal val="visible"/>
                                      </p:to>
                                    </p:set>
                                    <p:animEffect transition="in" filter="blinds(horizontal)">
                                      <p:cBhvr>
                                        <p:cTn id="58" dur="500"/>
                                        <p:tgtEl>
                                          <p:spTgt spid="135"/>
                                        </p:tgtEl>
                                      </p:cBhvr>
                                    </p:animEffect>
                                  </p:childTnLst>
                                </p:cTn>
                              </p:par>
                              <p:par>
                                <p:cTn id="59" presetID="3" presetClass="entr" presetSubtype="10" fill="hold" nodeType="withEffect">
                                  <p:stCondLst>
                                    <p:cond delay="0"/>
                                  </p:stCondLst>
                                  <p:childTnLst>
                                    <p:set>
                                      <p:cBhvr>
                                        <p:cTn id="60" dur="1" fill="hold">
                                          <p:stCondLst>
                                            <p:cond delay="0"/>
                                          </p:stCondLst>
                                        </p:cTn>
                                        <p:tgtEl>
                                          <p:spTgt spid="136"/>
                                        </p:tgtEl>
                                        <p:attrNameLst>
                                          <p:attrName>style.visibility</p:attrName>
                                        </p:attrNameLst>
                                      </p:cBhvr>
                                      <p:to>
                                        <p:strVal val="visible"/>
                                      </p:to>
                                    </p:set>
                                    <p:animEffect transition="in" filter="blinds(horizontal)">
                                      <p:cBhvr>
                                        <p:cTn id="61" dur="500"/>
                                        <p:tgtEl>
                                          <p:spTgt spid="13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37"/>
                                        </p:tgtEl>
                                        <p:attrNameLst>
                                          <p:attrName>style.visibility</p:attrName>
                                        </p:attrNameLst>
                                      </p:cBhvr>
                                      <p:to>
                                        <p:strVal val="visible"/>
                                      </p:to>
                                    </p:set>
                                    <p:animEffect transition="in" filter="blinds(horizontal)">
                                      <p:cBhvr>
                                        <p:cTn id="64" dur="500"/>
                                        <p:tgtEl>
                                          <p:spTgt spid="137"/>
                                        </p:tgtEl>
                                      </p:cBhvr>
                                    </p:animEffect>
                                  </p:childTnLst>
                                </p:cTn>
                              </p:par>
                              <p:par>
                                <p:cTn id="65" presetID="3" presetClass="entr" presetSubtype="10" fill="hold" nodeType="withEffect">
                                  <p:stCondLst>
                                    <p:cond delay="0"/>
                                  </p:stCondLst>
                                  <p:childTnLst>
                                    <p:set>
                                      <p:cBhvr>
                                        <p:cTn id="66" dur="1" fill="hold">
                                          <p:stCondLst>
                                            <p:cond delay="0"/>
                                          </p:stCondLst>
                                        </p:cTn>
                                        <p:tgtEl>
                                          <p:spTgt spid="138"/>
                                        </p:tgtEl>
                                        <p:attrNameLst>
                                          <p:attrName>style.visibility</p:attrName>
                                        </p:attrNameLst>
                                      </p:cBhvr>
                                      <p:to>
                                        <p:strVal val="visible"/>
                                      </p:to>
                                    </p:set>
                                    <p:animEffect transition="in" filter="blinds(horizontal)">
                                      <p:cBhvr>
                                        <p:cTn id="67" dur="500"/>
                                        <p:tgtEl>
                                          <p:spTgt spid="13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39"/>
                                        </p:tgtEl>
                                        <p:attrNameLst>
                                          <p:attrName>style.visibility</p:attrName>
                                        </p:attrNameLst>
                                      </p:cBhvr>
                                      <p:to>
                                        <p:strVal val="visible"/>
                                      </p:to>
                                    </p:set>
                                    <p:animEffect transition="in" filter="blinds(horizontal)">
                                      <p:cBhvr>
                                        <p:cTn id="70" dur="500"/>
                                        <p:tgtEl>
                                          <p:spTgt spid="139"/>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blinds(horizontal)">
                                      <p:cBhvr>
                                        <p:cTn id="73" dur="500"/>
                                        <p:tgtEl>
                                          <p:spTgt spid="140"/>
                                        </p:tgtEl>
                                      </p:cBhvr>
                                    </p:animEffect>
                                  </p:childTnLst>
                                </p:cTn>
                              </p:par>
                              <p:par>
                                <p:cTn id="74" presetID="3" presetClass="entr" presetSubtype="10" fill="hold"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blinds(horizontal)">
                                      <p:cBhvr>
                                        <p:cTn id="76" dur="500"/>
                                        <p:tgtEl>
                                          <p:spTgt spid="14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animEffect transition="in" filter="blinds(horizontal)">
                                      <p:cBhvr>
                                        <p:cTn id="79" dur="500"/>
                                        <p:tgtEl>
                                          <p:spTgt spid="142"/>
                                        </p:tgtEl>
                                      </p:cBhvr>
                                    </p:animEffect>
                                  </p:childTnLst>
                                </p:cTn>
                              </p:par>
                              <p:par>
                                <p:cTn id="80" presetID="3" presetClass="entr" presetSubtype="10" fill="hold" nodeType="with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blinds(horizontal)">
                                      <p:cBhvr>
                                        <p:cTn id="82" dur="500"/>
                                        <p:tgtEl>
                                          <p:spTgt spid="143"/>
                                        </p:tgtEl>
                                      </p:cBhvr>
                                    </p:animEffect>
                                  </p:childTnLst>
                                </p:cTn>
                              </p:par>
                              <p:par>
                                <p:cTn id="83" presetID="3" presetClass="entr" presetSubtype="1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blinds(horizontal)">
                                      <p:cBhvr>
                                        <p:cTn id="85" dur="500"/>
                                        <p:tgtEl>
                                          <p:spTgt spid="144"/>
                                        </p:tgtEl>
                                      </p:cBhvr>
                                    </p:animEffect>
                                  </p:childTnLst>
                                </p:cTn>
                              </p:par>
                              <p:par>
                                <p:cTn id="86" presetID="3" presetClass="entr" presetSubtype="10" fill="hold" nodeType="withEffect">
                                  <p:stCondLst>
                                    <p:cond delay="0"/>
                                  </p:stCondLst>
                                  <p:childTnLst>
                                    <p:set>
                                      <p:cBhvr>
                                        <p:cTn id="87" dur="1" fill="hold">
                                          <p:stCondLst>
                                            <p:cond delay="0"/>
                                          </p:stCondLst>
                                        </p:cTn>
                                        <p:tgtEl>
                                          <p:spTgt spid="146"/>
                                        </p:tgtEl>
                                        <p:attrNameLst>
                                          <p:attrName>style.visibility</p:attrName>
                                        </p:attrNameLst>
                                      </p:cBhvr>
                                      <p:to>
                                        <p:strVal val="visible"/>
                                      </p:to>
                                    </p:set>
                                    <p:animEffect transition="in" filter="blinds(horizontal)">
                                      <p:cBhvr>
                                        <p:cTn id="88" dur="500"/>
                                        <p:tgtEl>
                                          <p:spTgt spid="14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48"/>
                                        </p:tgtEl>
                                        <p:attrNameLst>
                                          <p:attrName>style.visibility</p:attrName>
                                        </p:attrNameLst>
                                      </p:cBhvr>
                                      <p:to>
                                        <p:strVal val="visible"/>
                                      </p:to>
                                    </p:set>
                                    <p:animEffect transition="in" filter="blinds(horizontal)">
                                      <p:cBhvr>
                                        <p:cTn id="93" dur="500"/>
                                        <p:tgtEl>
                                          <p:spTgt spid="148"/>
                                        </p:tgtEl>
                                      </p:cBhvr>
                                    </p:animEffect>
                                  </p:childTnLst>
                                </p:cTn>
                              </p:par>
                              <p:par>
                                <p:cTn id="94" presetID="3" presetClass="entr" presetSubtype="10" fill="hold" nodeType="withEffect">
                                  <p:stCondLst>
                                    <p:cond delay="0"/>
                                  </p:stCondLst>
                                  <p:childTnLst>
                                    <p:set>
                                      <p:cBhvr>
                                        <p:cTn id="95" dur="1" fill="hold">
                                          <p:stCondLst>
                                            <p:cond delay="0"/>
                                          </p:stCondLst>
                                        </p:cTn>
                                        <p:tgtEl>
                                          <p:spTgt spid="149"/>
                                        </p:tgtEl>
                                        <p:attrNameLst>
                                          <p:attrName>style.visibility</p:attrName>
                                        </p:attrNameLst>
                                      </p:cBhvr>
                                      <p:to>
                                        <p:strVal val="visible"/>
                                      </p:to>
                                    </p:set>
                                    <p:animEffect transition="in" filter="blinds(horizontal)">
                                      <p:cBhvr>
                                        <p:cTn id="96" dur="500"/>
                                        <p:tgtEl>
                                          <p:spTgt spid="14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50"/>
                                        </p:tgtEl>
                                        <p:attrNameLst>
                                          <p:attrName>style.visibility</p:attrName>
                                        </p:attrNameLst>
                                      </p:cBhvr>
                                      <p:to>
                                        <p:strVal val="visible"/>
                                      </p:to>
                                    </p:set>
                                    <p:animEffect transition="in" filter="blinds(horizontal)">
                                      <p:cBhvr>
                                        <p:cTn id="99" dur="500"/>
                                        <p:tgtEl>
                                          <p:spTgt spid="150"/>
                                        </p:tgtEl>
                                      </p:cBhvr>
                                    </p:animEffect>
                                  </p:childTnLst>
                                </p:cTn>
                              </p:par>
                              <p:par>
                                <p:cTn id="100" presetID="3" presetClass="entr" presetSubtype="10" fill="hold" nodeType="withEffect">
                                  <p:stCondLst>
                                    <p:cond delay="0"/>
                                  </p:stCondLst>
                                  <p:childTnLst>
                                    <p:set>
                                      <p:cBhvr>
                                        <p:cTn id="101" dur="1" fill="hold">
                                          <p:stCondLst>
                                            <p:cond delay="0"/>
                                          </p:stCondLst>
                                        </p:cTn>
                                        <p:tgtEl>
                                          <p:spTgt spid="151"/>
                                        </p:tgtEl>
                                        <p:attrNameLst>
                                          <p:attrName>style.visibility</p:attrName>
                                        </p:attrNameLst>
                                      </p:cBhvr>
                                      <p:to>
                                        <p:strVal val="visible"/>
                                      </p:to>
                                    </p:set>
                                    <p:animEffect transition="in" filter="blinds(horizontal)">
                                      <p:cBhvr>
                                        <p:cTn id="102" dur="500"/>
                                        <p:tgtEl>
                                          <p:spTgt spid="15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52"/>
                                        </p:tgtEl>
                                        <p:attrNameLst>
                                          <p:attrName>style.visibility</p:attrName>
                                        </p:attrNameLst>
                                      </p:cBhvr>
                                      <p:to>
                                        <p:strVal val="visible"/>
                                      </p:to>
                                    </p:set>
                                    <p:animEffect transition="in" filter="blinds(horizontal)">
                                      <p:cBhvr>
                                        <p:cTn id="105" dur="500"/>
                                        <p:tgtEl>
                                          <p:spTgt spid="15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53"/>
                                        </p:tgtEl>
                                        <p:attrNameLst>
                                          <p:attrName>style.visibility</p:attrName>
                                        </p:attrNameLst>
                                      </p:cBhvr>
                                      <p:to>
                                        <p:strVal val="visible"/>
                                      </p:to>
                                    </p:set>
                                    <p:animEffect transition="in" filter="blinds(horizontal)">
                                      <p:cBhvr>
                                        <p:cTn id="108" dur="500"/>
                                        <p:tgtEl>
                                          <p:spTgt spid="153"/>
                                        </p:tgtEl>
                                      </p:cBhvr>
                                    </p:animEffect>
                                  </p:childTnLst>
                                </p:cTn>
                              </p:par>
                              <p:par>
                                <p:cTn id="109" presetID="3" presetClass="entr" presetSubtype="10" fill="hold" nodeType="withEffect">
                                  <p:stCondLst>
                                    <p:cond delay="0"/>
                                  </p:stCondLst>
                                  <p:childTnLst>
                                    <p:set>
                                      <p:cBhvr>
                                        <p:cTn id="110" dur="1" fill="hold">
                                          <p:stCondLst>
                                            <p:cond delay="0"/>
                                          </p:stCondLst>
                                        </p:cTn>
                                        <p:tgtEl>
                                          <p:spTgt spid="154"/>
                                        </p:tgtEl>
                                        <p:attrNameLst>
                                          <p:attrName>style.visibility</p:attrName>
                                        </p:attrNameLst>
                                      </p:cBhvr>
                                      <p:to>
                                        <p:strVal val="visible"/>
                                      </p:to>
                                    </p:set>
                                    <p:animEffect transition="in" filter="blinds(horizontal)">
                                      <p:cBhvr>
                                        <p:cTn id="111" dur="500"/>
                                        <p:tgtEl>
                                          <p:spTgt spid="154"/>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155"/>
                                        </p:tgtEl>
                                        <p:attrNameLst>
                                          <p:attrName>style.visibility</p:attrName>
                                        </p:attrNameLst>
                                      </p:cBhvr>
                                      <p:to>
                                        <p:strVal val="visible"/>
                                      </p:to>
                                    </p:set>
                                    <p:animEffect transition="in" filter="blinds(horizontal)">
                                      <p:cBhvr>
                                        <p:cTn id="114" dur="500"/>
                                        <p:tgtEl>
                                          <p:spTgt spid="155"/>
                                        </p:tgtEl>
                                      </p:cBhvr>
                                    </p:animEffect>
                                  </p:childTnLst>
                                </p:cTn>
                              </p:par>
                              <p:par>
                                <p:cTn id="115" presetID="3" presetClass="entr" presetSubtype="10" fill="hold" nodeType="withEffect">
                                  <p:stCondLst>
                                    <p:cond delay="0"/>
                                  </p:stCondLst>
                                  <p:childTnLst>
                                    <p:set>
                                      <p:cBhvr>
                                        <p:cTn id="116" dur="1" fill="hold">
                                          <p:stCondLst>
                                            <p:cond delay="0"/>
                                          </p:stCondLst>
                                        </p:cTn>
                                        <p:tgtEl>
                                          <p:spTgt spid="156"/>
                                        </p:tgtEl>
                                        <p:attrNameLst>
                                          <p:attrName>style.visibility</p:attrName>
                                        </p:attrNameLst>
                                      </p:cBhvr>
                                      <p:to>
                                        <p:strVal val="visible"/>
                                      </p:to>
                                    </p:set>
                                    <p:animEffect transition="in" filter="blinds(horizontal)">
                                      <p:cBhvr>
                                        <p:cTn id="117" dur="500"/>
                                        <p:tgtEl>
                                          <p:spTgt spid="156"/>
                                        </p:tgtEl>
                                      </p:cBhvr>
                                    </p:animEffect>
                                  </p:childTnLst>
                                </p:cTn>
                              </p:par>
                              <p:par>
                                <p:cTn id="118" presetID="3" presetClass="entr" presetSubtype="10" fill="hold" nodeType="withEffect">
                                  <p:stCondLst>
                                    <p:cond delay="0"/>
                                  </p:stCondLst>
                                  <p:childTnLst>
                                    <p:set>
                                      <p:cBhvr>
                                        <p:cTn id="119" dur="1" fill="hold">
                                          <p:stCondLst>
                                            <p:cond delay="0"/>
                                          </p:stCondLst>
                                        </p:cTn>
                                        <p:tgtEl>
                                          <p:spTgt spid="157"/>
                                        </p:tgtEl>
                                        <p:attrNameLst>
                                          <p:attrName>style.visibility</p:attrName>
                                        </p:attrNameLst>
                                      </p:cBhvr>
                                      <p:to>
                                        <p:strVal val="visible"/>
                                      </p:to>
                                    </p:set>
                                    <p:animEffect transition="in" filter="blinds(horizontal)">
                                      <p:cBhvr>
                                        <p:cTn id="120" dur="500"/>
                                        <p:tgtEl>
                                          <p:spTgt spid="157"/>
                                        </p:tgtEl>
                                      </p:cBhvr>
                                    </p:animEffect>
                                  </p:childTnLst>
                                </p:cTn>
                              </p:par>
                              <p:par>
                                <p:cTn id="121" presetID="3" presetClass="entr" presetSubtype="10" fill="hold" nodeType="withEffect">
                                  <p:stCondLst>
                                    <p:cond delay="0"/>
                                  </p:stCondLst>
                                  <p:childTnLst>
                                    <p:set>
                                      <p:cBhvr>
                                        <p:cTn id="122" dur="1" fill="hold">
                                          <p:stCondLst>
                                            <p:cond delay="0"/>
                                          </p:stCondLst>
                                        </p:cTn>
                                        <p:tgtEl>
                                          <p:spTgt spid="158"/>
                                        </p:tgtEl>
                                        <p:attrNameLst>
                                          <p:attrName>style.visibility</p:attrName>
                                        </p:attrNameLst>
                                      </p:cBhvr>
                                      <p:to>
                                        <p:strVal val="visible"/>
                                      </p:to>
                                    </p:set>
                                    <p:animEffect transition="in" filter="blinds(horizontal)">
                                      <p:cBhvr>
                                        <p:cTn id="123" dur="500"/>
                                        <p:tgtEl>
                                          <p:spTgt spid="158"/>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59"/>
                                        </p:tgtEl>
                                        <p:attrNameLst>
                                          <p:attrName>style.visibility</p:attrName>
                                        </p:attrNameLst>
                                      </p:cBhvr>
                                      <p:to>
                                        <p:strVal val="visible"/>
                                      </p:to>
                                    </p:set>
                                    <p:animEffect transition="in" filter="blinds(horizontal)">
                                      <p:cBhvr>
                                        <p:cTn id="126" dur="500"/>
                                        <p:tgtEl>
                                          <p:spTgt spid="159"/>
                                        </p:tgtEl>
                                      </p:cBhvr>
                                    </p:animEffect>
                                  </p:childTnLst>
                                </p:cTn>
                              </p:par>
                              <p:par>
                                <p:cTn id="127" presetID="3" presetClass="entr" presetSubtype="1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animEffect transition="in" filter="blinds(horizontal)">
                                      <p:cBhvr>
                                        <p:cTn id="12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9" grpId="0"/>
      <p:bldP spid="123" grpId="0"/>
      <p:bldP spid="125" grpId="0"/>
      <p:bldP spid="127" grpId="0"/>
      <p:bldP spid="128" grpId="0"/>
      <p:bldP spid="130" grpId="0"/>
      <p:bldP spid="132" grpId="0"/>
      <p:bldP spid="133" grpId="0"/>
      <p:bldP spid="135" grpId="0"/>
      <p:bldP spid="137" grpId="0"/>
      <p:bldP spid="139" grpId="0"/>
      <p:bldP spid="140" grpId="0"/>
      <p:bldP spid="142" grpId="0"/>
      <p:bldP spid="148" grpId="0"/>
      <p:bldP spid="150" grpId="0"/>
      <p:bldP spid="152" grpId="0"/>
      <p:bldP spid="153" grpId="0"/>
      <p:bldP spid="155" grpId="0"/>
      <p:bldP spid="1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Shift-reduce parser</a:t>
            </a:r>
          </a:p>
        </p:txBody>
      </p:sp>
      <p:sp>
        <p:nvSpPr>
          <p:cNvPr id="40963" name="Content Placeholder 2"/>
          <p:cNvSpPr>
            <a:spLocks noGrp="1"/>
          </p:cNvSpPr>
          <p:nvPr>
            <p:ph idx="1"/>
          </p:nvPr>
        </p:nvSpPr>
        <p:spPr/>
        <p:txBody>
          <a:bodyPr>
            <a:normAutofit lnSpcReduction="10000"/>
          </a:bodyPr>
          <a:lstStyle/>
          <a:p>
            <a:r>
              <a:rPr lang="en-US" smtClean="0"/>
              <a:t>The general idea is to shift some symbols of input to the stack until a reduction can be applied</a:t>
            </a:r>
          </a:p>
          <a:p>
            <a:r>
              <a:rPr lang="en-US" smtClean="0"/>
              <a:t>At each reduction step, a specific substring matching the body of a production is replaced by the nonterminal at the head of the production</a:t>
            </a:r>
          </a:p>
          <a:p>
            <a:r>
              <a:rPr lang="en-US" smtClean="0"/>
              <a:t>The key decisions during bottom-up parsing are about when to reduce and about what production to apply</a:t>
            </a:r>
          </a:p>
          <a:p>
            <a:r>
              <a:rPr lang="en-US" smtClean="0"/>
              <a:t>A reduction is a reverse of a step in a derivation</a:t>
            </a:r>
          </a:p>
          <a:p>
            <a:r>
              <a:rPr lang="en-US" smtClean="0"/>
              <a:t>The goal of a bottom-up parser is to construct a derivation in reverse:</a:t>
            </a:r>
          </a:p>
          <a:p>
            <a:pPr lvl="1"/>
            <a:r>
              <a:rPr lang="en-US" smtClean="0"/>
              <a:t>E=&gt;T=&gt;T*F=&gt;T*id=&gt;F*id=&gt;id*id</a:t>
            </a:r>
          </a:p>
          <a:p>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Handle pruning</a:t>
            </a:r>
          </a:p>
        </p:txBody>
      </p:sp>
      <p:sp>
        <p:nvSpPr>
          <p:cNvPr id="41987" name="Content Placeholder 2"/>
          <p:cNvSpPr>
            <a:spLocks noGrp="1"/>
          </p:cNvSpPr>
          <p:nvPr>
            <p:ph idx="1"/>
          </p:nvPr>
        </p:nvSpPr>
        <p:spPr>
          <a:xfrm>
            <a:off x="457200" y="1935163"/>
            <a:ext cx="8229600" cy="1570037"/>
          </a:xfrm>
        </p:spPr>
        <p:txBody>
          <a:bodyPr/>
          <a:lstStyle/>
          <a:p>
            <a:r>
              <a:rPr lang="en-US" smtClean="0"/>
              <a:t>A Handle is a substring that matches the body of a production and whose reduction represents one step along the reverse of a rightmost derivation</a:t>
            </a:r>
          </a:p>
          <a:p>
            <a:endParaRPr lang="en-US" smtClean="0"/>
          </a:p>
        </p:txBody>
      </p:sp>
      <p:sp>
        <p:nvSpPr>
          <p:cNvPr id="41988" name="TextBox 3"/>
          <p:cNvSpPr txBox="1">
            <a:spLocks noChangeArrowheads="1"/>
          </p:cNvSpPr>
          <p:nvPr/>
        </p:nvSpPr>
        <p:spPr bwMode="auto">
          <a:xfrm>
            <a:off x="685800" y="3581400"/>
            <a:ext cx="2795588" cy="461963"/>
          </a:xfrm>
          <a:prstGeom prst="rect">
            <a:avLst/>
          </a:prstGeom>
          <a:noFill/>
          <a:ln w="9525">
            <a:noFill/>
            <a:miter lim="800000"/>
            <a:headEnd/>
            <a:tailEnd/>
          </a:ln>
        </p:spPr>
        <p:txBody>
          <a:bodyPr wrap="none">
            <a:spAutoFit/>
          </a:bodyPr>
          <a:lstStyle/>
          <a:p>
            <a:r>
              <a:rPr lang="en-US"/>
              <a:t>Right sentential form</a:t>
            </a:r>
          </a:p>
        </p:txBody>
      </p:sp>
      <p:sp>
        <p:nvSpPr>
          <p:cNvPr id="41989" name="TextBox 4"/>
          <p:cNvSpPr txBox="1">
            <a:spLocks noChangeArrowheads="1"/>
          </p:cNvSpPr>
          <p:nvPr/>
        </p:nvSpPr>
        <p:spPr bwMode="auto">
          <a:xfrm>
            <a:off x="3727450" y="3581400"/>
            <a:ext cx="1073150" cy="461963"/>
          </a:xfrm>
          <a:prstGeom prst="rect">
            <a:avLst/>
          </a:prstGeom>
          <a:noFill/>
          <a:ln w="9525">
            <a:noFill/>
            <a:miter lim="800000"/>
            <a:headEnd/>
            <a:tailEnd/>
          </a:ln>
        </p:spPr>
        <p:txBody>
          <a:bodyPr wrap="none">
            <a:spAutoFit/>
          </a:bodyPr>
          <a:lstStyle/>
          <a:p>
            <a:r>
              <a:rPr lang="en-US"/>
              <a:t>Handle</a:t>
            </a:r>
          </a:p>
        </p:txBody>
      </p:sp>
      <p:sp>
        <p:nvSpPr>
          <p:cNvPr id="41990" name="TextBox 5"/>
          <p:cNvSpPr txBox="1">
            <a:spLocks noChangeArrowheads="1"/>
          </p:cNvSpPr>
          <p:nvPr/>
        </p:nvSpPr>
        <p:spPr bwMode="auto">
          <a:xfrm>
            <a:off x="5251450" y="3581400"/>
            <a:ext cx="2771775" cy="461963"/>
          </a:xfrm>
          <a:prstGeom prst="rect">
            <a:avLst/>
          </a:prstGeom>
          <a:noFill/>
          <a:ln w="9525">
            <a:noFill/>
            <a:miter lim="800000"/>
            <a:headEnd/>
            <a:tailEnd/>
          </a:ln>
        </p:spPr>
        <p:txBody>
          <a:bodyPr wrap="none">
            <a:spAutoFit/>
          </a:bodyPr>
          <a:lstStyle/>
          <a:p>
            <a:r>
              <a:rPr lang="en-US"/>
              <a:t>Reducing production</a:t>
            </a:r>
          </a:p>
        </p:txBody>
      </p:sp>
      <p:cxnSp>
        <p:nvCxnSpPr>
          <p:cNvPr id="8" name="Straight Connector 7"/>
          <p:cNvCxnSpPr/>
          <p:nvPr/>
        </p:nvCxnSpPr>
        <p:spPr>
          <a:xfrm>
            <a:off x="457200" y="3581400"/>
            <a:ext cx="807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 y="4113213"/>
            <a:ext cx="80772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57401" y="5105400"/>
            <a:ext cx="3048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504407" y="5104606"/>
            <a:ext cx="3048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1995" name="TextBox 12"/>
          <p:cNvSpPr txBox="1">
            <a:spLocks noChangeArrowheads="1"/>
          </p:cNvSpPr>
          <p:nvPr/>
        </p:nvSpPr>
        <p:spPr bwMode="auto">
          <a:xfrm>
            <a:off x="2536825" y="4114800"/>
            <a:ext cx="815975" cy="461963"/>
          </a:xfrm>
          <a:prstGeom prst="rect">
            <a:avLst/>
          </a:prstGeom>
          <a:noFill/>
          <a:ln w="9525">
            <a:noFill/>
            <a:miter lim="800000"/>
            <a:headEnd/>
            <a:tailEnd/>
          </a:ln>
        </p:spPr>
        <p:txBody>
          <a:bodyPr wrap="none">
            <a:spAutoFit/>
          </a:bodyPr>
          <a:lstStyle/>
          <a:p>
            <a:r>
              <a:rPr lang="en-US"/>
              <a:t>id*id</a:t>
            </a:r>
          </a:p>
        </p:txBody>
      </p:sp>
      <p:sp>
        <p:nvSpPr>
          <p:cNvPr id="41996" name="TextBox 13"/>
          <p:cNvSpPr txBox="1">
            <a:spLocks noChangeArrowheads="1"/>
          </p:cNvSpPr>
          <p:nvPr/>
        </p:nvSpPr>
        <p:spPr bwMode="auto">
          <a:xfrm>
            <a:off x="4071938" y="4110038"/>
            <a:ext cx="423862" cy="461962"/>
          </a:xfrm>
          <a:prstGeom prst="rect">
            <a:avLst/>
          </a:prstGeom>
          <a:noFill/>
          <a:ln w="9525">
            <a:noFill/>
            <a:miter lim="800000"/>
            <a:headEnd/>
            <a:tailEnd/>
          </a:ln>
        </p:spPr>
        <p:txBody>
          <a:bodyPr wrap="none">
            <a:spAutoFit/>
          </a:bodyPr>
          <a:lstStyle/>
          <a:p>
            <a:r>
              <a:rPr lang="en-US"/>
              <a:t>id</a:t>
            </a:r>
          </a:p>
        </p:txBody>
      </p:sp>
      <p:sp>
        <p:nvSpPr>
          <p:cNvPr id="41997" name="TextBox 14"/>
          <p:cNvSpPr txBox="1">
            <a:spLocks noChangeArrowheads="1"/>
          </p:cNvSpPr>
          <p:nvPr/>
        </p:nvSpPr>
        <p:spPr bwMode="auto">
          <a:xfrm>
            <a:off x="5291138" y="4114800"/>
            <a:ext cx="871537" cy="461963"/>
          </a:xfrm>
          <a:prstGeom prst="rect">
            <a:avLst/>
          </a:prstGeom>
          <a:noFill/>
          <a:ln w="9525">
            <a:noFill/>
            <a:miter lim="800000"/>
            <a:headEnd/>
            <a:tailEnd/>
          </a:ln>
        </p:spPr>
        <p:txBody>
          <a:bodyPr wrap="none">
            <a:spAutoFit/>
          </a:bodyPr>
          <a:lstStyle/>
          <a:p>
            <a:r>
              <a:rPr lang="en-US"/>
              <a:t>F-&gt;id</a:t>
            </a:r>
          </a:p>
        </p:txBody>
      </p:sp>
      <p:sp>
        <p:nvSpPr>
          <p:cNvPr id="41998" name="TextBox 15"/>
          <p:cNvSpPr txBox="1">
            <a:spLocks noChangeArrowheads="1"/>
          </p:cNvSpPr>
          <p:nvPr/>
        </p:nvSpPr>
        <p:spPr bwMode="auto">
          <a:xfrm>
            <a:off x="2536825" y="4491038"/>
            <a:ext cx="749300" cy="461962"/>
          </a:xfrm>
          <a:prstGeom prst="rect">
            <a:avLst/>
          </a:prstGeom>
          <a:noFill/>
          <a:ln w="9525">
            <a:noFill/>
            <a:miter lim="800000"/>
            <a:headEnd/>
            <a:tailEnd/>
          </a:ln>
        </p:spPr>
        <p:txBody>
          <a:bodyPr wrap="none">
            <a:spAutoFit/>
          </a:bodyPr>
          <a:lstStyle/>
          <a:p>
            <a:r>
              <a:rPr lang="en-US"/>
              <a:t>F*id</a:t>
            </a:r>
          </a:p>
        </p:txBody>
      </p:sp>
      <p:sp>
        <p:nvSpPr>
          <p:cNvPr id="41999" name="TextBox 16"/>
          <p:cNvSpPr txBox="1">
            <a:spLocks noChangeArrowheads="1"/>
          </p:cNvSpPr>
          <p:nvPr/>
        </p:nvSpPr>
        <p:spPr bwMode="auto">
          <a:xfrm>
            <a:off x="4071938" y="4491038"/>
            <a:ext cx="357187" cy="461962"/>
          </a:xfrm>
          <a:prstGeom prst="rect">
            <a:avLst/>
          </a:prstGeom>
          <a:noFill/>
          <a:ln w="9525">
            <a:noFill/>
            <a:miter lim="800000"/>
            <a:headEnd/>
            <a:tailEnd/>
          </a:ln>
        </p:spPr>
        <p:txBody>
          <a:bodyPr wrap="none">
            <a:spAutoFit/>
          </a:bodyPr>
          <a:lstStyle/>
          <a:p>
            <a:r>
              <a:rPr lang="en-US"/>
              <a:t>F</a:t>
            </a:r>
          </a:p>
        </p:txBody>
      </p:sp>
      <p:sp>
        <p:nvSpPr>
          <p:cNvPr id="42000" name="TextBox 17"/>
          <p:cNvSpPr txBox="1">
            <a:spLocks noChangeArrowheads="1"/>
          </p:cNvSpPr>
          <p:nvPr/>
        </p:nvSpPr>
        <p:spPr bwMode="auto">
          <a:xfrm>
            <a:off x="4038600" y="4876800"/>
            <a:ext cx="423863" cy="461963"/>
          </a:xfrm>
          <a:prstGeom prst="rect">
            <a:avLst/>
          </a:prstGeom>
          <a:noFill/>
          <a:ln w="9525">
            <a:noFill/>
            <a:miter lim="800000"/>
            <a:headEnd/>
            <a:tailEnd/>
          </a:ln>
        </p:spPr>
        <p:txBody>
          <a:bodyPr wrap="none">
            <a:spAutoFit/>
          </a:bodyPr>
          <a:lstStyle/>
          <a:p>
            <a:r>
              <a:rPr lang="en-US"/>
              <a:t>id</a:t>
            </a:r>
          </a:p>
        </p:txBody>
      </p:sp>
      <p:sp>
        <p:nvSpPr>
          <p:cNvPr id="42001" name="TextBox 18"/>
          <p:cNvSpPr txBox="1">
            <a:spLocks noChangeArrowheads="1"/>
          </p:cNvSpPr>
          <p:nvPr/>
        </p:nvSpPr>
        <p:spPr bwMode="auto">
          <a:xfrm>
            <a:off x="5300663" y="4495800"/>
            <a:ext cx="792162" cy="461963"/>
          </a:xfrm>
          <a:prstGeom prst="rect">
            <a:avLst/>
          </a:prstGeom>
          <a:noFill/>
          <a:ln w="9525">
            <a:noFill/>
            <a:miter lim="800000"/>
            <a:headEnd/>
            <a:tailEnd/>
          </a:ln>
        </p:spPr>
        <p:txBody>
          <a:bodyPr wrap="none">
            <a:spAutoFit/>
          </a:bodyPr>
          <a:lstStyle/>
          <a:p>
            <a:r>
              <a:rPr lang="en-US"/>
              <a:t>T-&gt;F</a:t>
            </a:r>
          </a:p>
        </p:txBody>
      </p:sp>
      <p:sp>
        <p:nvSpPr>
          <p:cNvPr id="42002" name="TextBox 19"/>
          <p:cNvSpPr txBox="1">
            <a:spLocks noChangeArrowheads="1"/>
          </p:cNvSpPr>
          <p:nvPr/>
        </p:nvSpPr>
        <p:spPr bwMode="auto">
          <a:xfrm>
            <a:off x="2511425" y="4876800"/>
            <a:ext cx="765175" cy="461963"/>
          </a:xfrm>
          <a:prstGeom prst="rect">
            <a:avLst/>
          </a:prstGeom>
          <a:noFill/>
          <a:ln w="9525">
            <a:noFill/>
            <a:miter lim="800000"/>
            <a:headEnd/>
            <a:tailEnd/>
          </a:ln>
        </p:spPr>
        <p:txBody>
          <a:bodyPr wrap="none">
            <a:spAutoFit/>
          </a:bodyPr>
          <a:lstStyle/>
          <a:p>
            <a:r>
              <a:rPr lang="en-US"/>
              <a:t>T*id</a:t>
            </a:r>
          </a:p>
        </p:txBody>
      </p:sp>
      <p:sp>
        <p:nvSpPr>
          <p:cNvPr id="42003" name="TextBox 20"/>
          <p:cNvSpPr txBox="1">
            <a:spLocks noChangeArrowheads="1"/>
          </p:cNvSpPr>
          <p:nvPr/>
        </p:nvSpPr>
        <p:spPr bwMode="auto">
          <a:xfrm>
            <a:off x="5305425" y="4872038"/>
            <a:ext cx="869950" cy="461962"/>
          </a:xfrm>
          <a:prstGeom prst="rect">
            <a:avLst/>
          </a:prstGeom>
          <a:noFill/>
          <a:ln w="9525">
            <a:noFill/>
            <a:miter lim="800000"/>
            <a:headEnd/>
            <a:tailEnd/>
          </a:ln>
        </p:spPr>
        <p:txBody>
          <a:bodyPr wrap="none">
            <a:spAutoFit/>
          </a:bodyPr>
          <a:lstStyle/>
          <a:p>
            <a:r>
              <a:rPr lang="en-US"/>
              <a:t>F-&gt;id</a:t>
            </a:r>
          </a:p>
        </p:txBody>
      </p:sp>
      <p:sp>
        <p:nvSpPr>
          <p:cNvPr id="42004" name="TextBox 21"/>
          <p:cNvSpPr txBox="1">
            <a:spLocks noChangeArrowheads="1"/>
          </p:cNvSpPr>
          <p:nvPr/>
        </p:nvSpPr>
        <p:spPr bwMode="auto">
          <a:xfrm>
            <a:off x="2514600" y="5329238"/>
            <a:ext cx="696913" cy="461962"/>
          </a:xfrm>
          <a:prstGeom prst="rect">
            <a:avLst/>
          </a:prstGeom>
          <a:noFill/>
          <a:ln w="9525">
            <a:noFill/>
            <a:miter lim="800000"/>
            <a:headEnd/>
            <a:tailEnd/>
          </a:ln>
        </p:spPr>
        <p:txBody>
          <a:bodyPr wrap="none">
            <a:spAutoFit/>
          </a:bodyPr>
          <a:lstStyle/>
          <a:p>
            <a:r>
              <a:rPr lang="en-US"/>
              <a:t>T*F</a:t>
            </a:r>
          </a:p>
        </p:txBody>
      </p:sp>
      <p:sp>
        <p:nvSpPr>
          <p:cNvPr id="42005" name="TextBox 22"/>
          <p:cNvSpPr txBox="1">
            <a:spLocks noChangeArrowheads="1"/>
          </p:cNvSpPr>
          <p:nvPr/>
        </p:nvSpPr>
        <p:spPr bwMode="auto">
          <a:xfrm>
            <a:off x="3962400" y="5334000"/>
            <a:ext cx="696913" cy="461963"/>
          </a:xfrm>
          <a:prstGeom prst="rect">
            <a:avLst/>
          </a:prstGeom>
          <a:noFill/>
          <a:ln w="9525">
            <a:noFill/>
            <a:miter lim="800000"/>
            <a:headEnd/>
            <a:tailEnd/>
          </a:ln>
        </p:spPr>
        <p:txBody>
          <a:bodyPr wrap="none">
            <a:spAutoFit/>
          </a:bodyPr>
          <a:lstStyle/>
          <a:p>
            <a:r>
              <a:rPr lang="en-US"/>
              <a:t>T*F</a:t>
            </a:r>
          </a:p>
        </p:txBody>
      </p:sp>
      <p:sp>
        <p:nvSpPr>
          <p:cNvPr id="42006" name="TextBox 24"/>
          <p:cNvSpPr txBox="1">
            <a:spLocks noChangeArrowheads="1"/>
          </p:cNvSpPr>
          <p:nvPr/>
        </p:nvSpPr>
        <p:spPr bwMode="auto">
          <a:xfrm>
            <a:off x="5300663" y="5334000"/>
            <a:ext cx="1162050" cy="461963"/>
          </a:xfrm>
          <a:prstGeom prst="rect">
            <a:avLst/>
          </a:prstGeom>
          <a:noFill/>
          <a:ln w="9525">
            <a:noFill/>
            <a:miter lim="800000"/>
            <a:headEnd/>
            <a:tailEnd/>
          </a:ln>
        </p:spPr>
        <p:txBody>
          <a:bodyPr wrap="none">
            <a:spAutoFit/>
          </a:bodyPr>
          <a:lstStyle/>
          <a:p>
            <a:r>
              <a:rPr lang="en-US"/>
              <a:t>E-&gt;T*F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Shift reduce parsing</a:t>
            </a:r>
          </a:p>
        </p:txBody>
      </p:sp>
      <p:sp>
        <p:nvSpPr>
          <p:cNvPr id="43011" name="Content Placeholder 2"/>
          <p:cNvSpPr>
            <a:spLocks noGrp="1"/>
          </p:cNvSpPr>
          <p:nvPr>
            <p:ph idx="1"/>
          </p:nvPr>
        </p:nvSpPr>
        <p:spPr/>
        <p:txBody>
          <a:bodyPr/>
          <a:lstStyle/>
          <a:p>
            <a:r>
              <a:rPr lang="en-US" smtClean="0"/>
              <a:t>A stack is used to hold grammar symbols</a:t>
            </a:r>
          </a:p>
          <a:p>
            <a:r>
              <a:rPr lang="en-US" smtClean="0"/>
              <a:t>Handle always appear on top of the stack</a:t>
            </a:r>
          </a:p>
          <a:p>
            <a:r>
              <a:rPr lang="en-US" smtClean="0"/>
              <a:t>Initial configuration:</a:t>
            </a:r>
          </a:p>
          <a:p>
            <a:pPr lvl="1">
              <a:buFont typeface="Wingdings 2" pitchFamily="18" charset="2"/>
              <a:buNone/>
            </a:pPr>
            <a:r>
              <a:rPr lang="en-US" smtClean="0"/>
              <a:t>Stack	 Input</a:t>
            </a:r>
          </a:p>
          <a:p>
            <a:pPr lvl="1">
              <a:buFont typeface="Wingdings 2" pitchFamily="18" charset="2"/>
              <a:buNone/>
            </a:pPr>
            <a:r>
              <a:rPr lang="en-US" smtClean="0"/>
              <a:t>$			      w$</a:t>
            </a:r>
          </a:p>
          <a:p>
            <a:r>
              <a:rPr lang="en-US" smtClean="0"/>
              <a:t>Acceptance configuration</a:t>
            </a:r>
          </a:p>
          <a:p>
            <a:pPr lvl="1">
              <a:buFont typeface="Wingdings 2" pitchFamily="18" charset="2"/>
              <a:buNone/>
            </a:pPr>
            <a:r>
              <a:rPr lang="en-US" smtClean="0"/>
              <a:t>Stack	 Input</a:t>
            </a:r>
          </a:p>
          <a:p>
            <a:pPr lvl="1">
              <a:buFont typeface="Wingdings 2" pitchFamily="18" charset="2"/>
              <a:buNone/>
            </a:pPr>
            <a:r>
              <a:rPr lang="en-US" smtClean="0"/>
              <a:t>$S		         $</a:t>
            </a:r>
          </a:p>
          <a:p>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Shift reduce parsing (cont.)</a:t>
            </a:r>
          </a:p>
        </p:txBody>
      </p:sp>
      <p:sp>
        <p:nvSpPr>
          <p:cNvPr id="44035" name="Content Placeholder 2"/>
          <p:cNvSpPr>
            <a:spLocks noGrp="1"/>
          </p:cNvSpPr>
          <p:nvPr>
            <p:ph idx="1"/>
          </p:nvPr>
        </p:nvSpPr>
        <p:spPr>
          <a:xfrm>
            <a:off x="457200" y="1935163"/>
            <a:ext cx="3352800" cy="4389437"/>
          </a:xfrm>
        </p:spPr>
        <p:txBody>
          <a:bodyPr/>
          <a:lstStyle/>
          <a:p>
            <a:r>
              <a:rPr lang="en-US" smtClean="0"/>
              <a:t>Basic operations:</a:t>
            </a:r>
          </a:p>
          <a:p>
            <a:pPr lvl="1"/>
            <a:r>
              <a:rPr lang="en-US" smtClean="0"/>
              <a:t>Shift</a:t>
            </a:r>
          </a:p>
          <a:p>
            <a:pPr lvl="1"/>
            <a:r>
              <a:rPr lang="en-US" smtClean="0"/>
              <a:t>Reduce</a:t>
            </a:r>
          </a:p>
          <a:p>
            <a:pPr lvl="1"/>
            <a:r>
              <a:rPr lang="en-US" smtClean="0"/>
              <a:t>Accept</a:t>
            </a:r>
          </a:p>
          <a:p>
            <a:pPr lvl="1"/>
            <a:r>
              <a:rPr lang="en-US" smtClean="0"/>
              <a:t>Error</a:t>
            </a:r>
          </a:p>
          <a:p>
            <a:r>
              <a:rPr lang="en-US" smtClean="0"/>
              <a:t>Example: id*id</a:t>
            </a:r>
          </a:p>
        </p:txBody>
      </p:sp>
      <p:cxnSp>
        <p:nvCxnSpPr>
          <p:cNvPr id="5" name="Straight Connector 4"/>
          <p:cNvCxnSpPr/>
          <p:nvPr/>
        </p:nvCxnSpPr>
        <p:spPr>
          <a:xfrm>
            <a:off x="4419600" y="2514600"/>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419600" y="2970213"/>
            <a:ext cx="381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4038" name="TextBox 9"/>
          <p:cNvSpPr txBox="1">
            <a:spLocks noChangeArrowheads="1"/>
          </p:cNvSpPr>
          <p:nvPr/>
        </p:nvSpPr>
        <p:spPr bwMode="auto">
          <a:xfrm>
            <a:off x="4495800" y="2514600"/>
            <a:ext cx="866775" cy="461963"/>
          </a:xfrm>
          <a:prstGeom prst="rect">
            <a:avLst/>
          </a:prstGeom>
          <a:noFill/>
          <a:ln w="9525">
            <a:noFill/>
            <a:miter lim="800000"/>
            <a:headEnd/>
            <a:tailEnd/>
          </a:ln>
        </p:spPr>
        <p:txBody>
          <a:bodyPr wrap="none">
            <a:spAutoFit/>
          </a:bodyPr>
          <a:lstStyle/>
          <a:p>
            <a:r>
              <a:rPr lang="en-US"/>
              <a:t>Stack</a:t>
            </a:r>
          </a:p>
        </p:txBody>
      </p:sp>
      <p:sp>
        <p:nvSpPr>
          <p:cNvPr id="44039" name="TextBox 10"/>
          <p:cNvSpPr txBox="1">
            <a:spLocks noChangeArrowheads="1"/>
          </p:cNvSpPr>
          <p:nvPr/>
        </p:nvSpPr>
        <p:spPr bwMode="auto">
          <a:xfrm>
            <a:off x="5762625" y="2509838"/>
            <a:ext cx="833438" cy="461962"/>
          </a:xfrm>
          <a:prstGeom prst="rect">
            <a:avLst/>
          </a:prstGeom>
          <a:noFill/>
          <a:ln w="9525">
            <a:noFill/>
            <a:miter lim="800000"/>
            <a:headEnd/>
            <a:tailEnd/>
          </a:ln>
        </p:spPr>
        <p:txBody>
          <a:bodyPr wrap="none">
            <a:spAutoFit/>
          </a:bodyPr>
          <a:lstStyle/>
          <a:p>
            <a:r>
              <a:rPr lang="en-US"/>
              <a:t>Input</a:t>
            </a:r>
          </a:p>
        </p:txBody>
      </p:sp>
      <p:sp>
        <p:nvSpPr>
          <p:cNvPr id="44040" name="TextBox 11"/>
          <p:cNvSpPr txBox="1">
            <a:spLocks noChangeArrowheads="1"/>
          </p:cNvSpPr>
          <p:nvPr/>
        </p:nvSpPr>
        <p:spPr bwMode="auto">
          <a:xfrm>
            <a:off x="6905625" y="2514600"/>
            <a:ext cx="1020763" cy="461963"/>
          </a:xfrm>
          <a:prstGeom prst="rect">
            <a:avLst/>
          </a:prstGeom>
          <a:noFill/>
          <a:ln w="9525">
            <a:noFill/>
            <a:miter lim="800000"/>
            <a:headEnd/>
            <a:tailEnd/>
          </a:ln>
        </p:spPr>
        <p:txBody>
          <a:bodyPr wrap="none">
            <a:spAutoFit/>
          </a:bodyPr>
          <a:lstStyle/>
          <a:p>
            <a:r>
              <a:rPr lang="en-US"/>
              <a:t>Action</a:t>
            </a:r>
          </a:p>
        </p:txBody>
      </p:sp>
      <p:sp>
        <p:nvSpPr>
          <p:cNvPr id="44041" name="TextBox 12"/>
          <p:cNvSpPr txBox="1">
            <a:spLocks noChangeArrowheads="1"/>
          </p:cNvSpPr>
          <p:nvPr/>
        </p:nvSpPr>
        <p:spPr bwMode="auto">
          <a:xfrm>
            <a:off x="4572000" y="2971800"/>
            <a:ext cx="338138" cy="461963"/>
          </a:xfrm>
          <a:prstGeom prst="rect">
            <a:avLst/>
          </a:prstGeom>
          <a:noFill/>
          <a:ln w="9525">
            <a:noFill/>
            <a:miter lim="800000"/>
            <a:headEnd/>
            <a:tailEnd/>
          </a:ln>
        </p:spPr>
        <p:txBody>
          <a:bodyPr wrap="none">
            <a:spAutoFit/>
          </a:bodyPr>
          <a:lstStyle/>
          <a:p>
            <a:r>
              <a:rPr lang="en-US"/>
              <a:t>$</a:t>
            </a:r>
          </a:p>
        </p:txBody>
      </p:sp>
      <p:sp>
        <p:nvSpPr>
          <p:cNvPr id="44042" name="TextBox 13"/>
          <p:cNvSpPr txBox="1">
            <a:spLocks noChangeArrowheads="1"/>
          </p:cNvSpPr>
          <p:nvPr/>
        </p:nvSpPr>
        <p:spPr bwMode="auto">
          <a:xfrm>
            <a:off x="4572000" y="3352800"/>
            <a:ext cx="577850" cy="461963"/>
          </a:xfrm>
          <a:prstGeom prst="rect">
            <a:avLst/>
          </a:prstGeom>
          <a:noFill/>
          <a:ln w="9525">
            <a:noFill/>
            <a:miter lim="800000"/>
            <a:headEnd/>
            <a:tailEnd/>
          </a:ln>
        </p:spPr>
        <p:txBody>
          <a:bodyPr wrap="none">
            <a:spAutoFit/>
          </a:bodyPr>
          <a:lstStyle/>
          <a:p>
            <a:r>
              <a:rPr lang="en-US"/>
              <a:t>$id</a:t>
            </a:r>
          </a:p>
        </p:txBody>
      </p:sp>
      <p:sp>
        <p:nvSpPr>
          <p:cNvPr id="44043" name="TextBox 14"/>
          <p:cNvSpPr txBox="1">
            <a:spLocks noChangeArrowheads="1"/>
          </p:cNvSpPr>
          <p:nvPr/>
        </p:nvSpPr>
        <p:spPr bwMode="auto">
          <a:xfrm>
            <a:off x="5681663" y="2971800"/>
            <a:ext cx="969962" cy="461963"/>
          </a:xfrm>
          <a:prstGeom prst="rect">
            <a:avLst/>
          </a:prstGeom>
          <a:noFill/>
          <a:ln w="9525">
            <a:noFill/>
            <a:miter lim="800000"/>
            <a:headEnd/>
            <a:tailEnd/>
          </a:ln>
        </p:spPr>
        <p:txBody>
          <a:bodyPr wrap="none">
            <a:spAutoFit/>
          </a:bodyPr>
          <a:lstStyle/>
          <a:p>
            <a:r>
              <a:rPr lang="en-US"/>
              <a:t>id*id$</a:t>
            </a:r>
          </a:p>
        </p:txBody>
      </p:sp>
      <p:sp>
        <p:nvSpPr>
          <p:cNvPr id="44044" name="TextBox 15"/>
          <p:cNvSpPr txBox="1">
            <a:spLocks noChangeArrowheads="1"/>
          </p:cNvSpPr>
          <p:nvPr/>
        </p:nvSpPr>
        <p:spPr bwMode="auto">
          <a:xfrm>
            <a:off x="6900863" y="2971800"/>
            <a:ext cx="730250" cy="461963"/>
          </a:xfrm>
          <a:prstGeom prst="rect">
            <a:avLst/>
          </a:prstGeom>
          <a:noFill/>
          <a:ln w="9525">
            <a:noFill/>
            <a:miter lim="800000"/>
            <a:headEnd/>
            <a:tailEnd/>
          </a:ln>
        </p:spPr>
        <p:txBody>
          <a:bodyPr wrap="none">
            <a:spAutoFit/>
          </a:bodyPr>
          <a:lstStyle/>
          <a:p>
            <a:r>
              <a:rPr lang="en-US"/>
              <a:t>shift</a:t>
            </a:r>
          </a:p>
        </p:txBody>
      </p:sp>
      <p:sp>
        <p:nvSpPr>
          <p:cNvPr id="44045" name="TextBox 16"/>
          <p:cNvSpPr txBox="1">
            <a:spLocks noChangeArrowheads="1"/>
          </p:cNvSpPr>
          <p:nvPr/>
        </p:nvSpPr>
        <p:spPr bwMode="auto">
          <a:xfrm>
            <a:off x="5943600" y="3348038"/>
            <a:ext cx="731838" cy="461962"/>
          </a:xfrm>
          <a:prstGeom prst="rect">
            <a:avLst/>
          </a:prstGeom>
          <a:noFill/>
          <a:ln w="9525">
            <a:noFill/>
            <a:miter lim="800000"/>
            <a:headEnd/>
            <a:tailEnd/>
          </a:ln>
        </p:spPr>
        <p:txBody>
          <a:bodyPr wrap="none">
            <a:spAutoFit/>
          </a:bodyPr>
          <a:lstStyle/>
          <a:p>
            <a:r>
              <a:rPr lang="en-US"/>
              <a:t>*id$</a:t>
            </a:r>
          </a:p>
        </p:txBody>
      </p:sp>
      <p:sp>
        <p:nvSpPr>
          <p:cNvPr id="44046" name="TextBox 17"/>
          <p:cNvSpPr txBox="1">
            <a:spLocks noChangeArrowheads="1"/>
          </p:cNvSpPr>
          <p:nvPr/>
        </p:nvSpPr>
        <p:spPr bwMode="auto">
          <a:xfrm>
            <a:off x="6934200" y="3348038"/>
            <a:ext cx="2151063" cy="461962"/>
          </a:xfrm>
          <a:prstGeom prst="rect">
            <a:avLst/>
          </a:prstGeom>
          <a:noFill/>
          <a:ln w="9525">
            <a:noFill/>
            <a:miter lim="800000"/>
            <a:headEnd/>
            <a:tailEnd/>
          </a:ln>
        </p:spPr>
        <p:txBody>
          <a:bodyPr wrap="none">
            <a:spAutoFit/>
          </a:bodyPr>
          <a:lstStyle/>
          <a:p>
            <a:r>
              <a:rPr lang="en-US"/>
              <a:t>reduce by F-&gt;id</a:t>
            </a:r>
          </a:p>
        </p:txBody>
      </p:sp>
      <p:sp>
        <p:nvSpPr>
          <p:cNvPr id="44047" name="TextBox 18"/>
          <p:cNvSpPr txBox="1">
            <a:spLocks noChangeArrowheads="1"/>
          </p:cNvSpPr>
          <p:nvPr/>
        </p:nvSpPr>
        <p:spPr bwMode="auto">
          <a:xfrm>
            <a:off x="4572000" y="3652838"/>
            <a:ext cx="509588" cy="461962"/>
          </a:xfrm>
          <a:prstGeom prst="rect">
            <a:avLst/>
          </a:prstGeom>
          <a:noFill/>
          <a:ln w="9525">
            <a:noFill/>
            <a:miter lim="800000"/>
            <a:headEnd/>
            <a:tailEnd/>
          </a:ln>
        </p:spPr>
        <p:txBody>
          <a:bodyPr wrap="none">
            <a:spAutoFit/>
          </a:bodyPr>
          <a:lstStyle/>
          <a:p>
            <a:r>
              <a:rPr lang="en-US"/>
              <a:t>$F</a:t>
            </a:r>
          </a:p>
        </p:txBody>
      </p:sp>
      <p:sp>
        <p:nvSpPr>
          <p:cNvPr id="44048" name="TextBox 19"/>
          <p:cNvSpPr txBox="1">
            <a:spLocks noChangeArrowheads="1"/>
          </p:cNvSpPr>
          <p:nvPr/>
        </p:nvSpPr>
        <p:spPr bwMode="auto">
          <a:xfrm>
            <a:off x="5943600" y="3648075"/>
            <a:ext cx="731838" cy="461963"/>
          </a:xfrm>
          <a:prstGeom prst="rect">
            <a:avLst/>
          </a:prstGeom>
          <a:noFill/>
          <a:ln w="9525">
            <a:noFill/>
            <a:miter lim="800000"/>
            <a:headEnd/>
            <a:tailEnd/>
          </a:ln>
        </p:spPr>
        <p:txBody>
          <a:bodyPr wrap="none">
            <a:spAutoFit/>
          </a:bodyPr>
          <a:lstStyle/>
          <a:p>
            <a:r>
              <a:rPr lang="en-US"/>
              <a:t>*id$</a:t>
            </a:r>
          </a:p>
        </p:txBody>
      </p:sp>
      <p:sp>
        <p:nvSpPr>
          <p:cNvPr id="44049" name="TextBox 20"/>
          <p:cNvSpPr txBox="1">
            <a:spLocks noChangeArrowheads="1"/>
          </p:cNvSpPr>
          <p:nvPr/>
        </p:nvSpPr>
        <p:spPr bwMode="auto">
          <a:xfrm>
            <a:off x="6934200" y="3648075"/>
            <a:ext cx="2066925" cy="461963"/>
          </a:xfrm>
          <a:prstGeom prst="rect">
            <a:avLst/>
          </a:prstGeom>
          <a:noFill/>
          <a:ln w="9525">
            <a:noFill/>
            <a:miter lim="800000"/>
            <a:headEnd/>
            <a:tailEnd/>
          </a:ln>
        </p:spPr>
        <p:txBody>
          <a:bodyPr wrap="none">
            <a:spAutoFit/>
          </a:bodyPr>
          <a:lstStyle/>
          <a:p>
            <a:r>
              <a:rPr lang="en-US"/>
              <a:t>reduce by T-&gt;F</a:t>
            </a:r>
          </a:p>
        </p:txBody>
      </p:sp>
      <p:sp>
        <p:nvSpPr>
          <p:cNvPr id="44050" name="TextBox 21"/>
          <p:cNvSpPr txBox="1">
            <a:spLocks noChangeArrowheads="1"/>
          </p:cNvSpPr>
          <p:nvPr/>
        </p:nvSpPr>
        <p:spPr bwMode="auto">
          <a:xfrm>
            <a:off x="4572000" y="3957638"/>
            <a:ext cx="525463" cy="461962"/>
          </a:xfrm>
          <a:prstGeom prst="rect">
            <a:avLst/>
          </a:prstGeom>
          <a:noFill/>
          <a:ln w="9525">
            <a:noFill/>
            <a:miter lim="800000"/>
            <a:headEnd/>
            <a:tailEnd/>
          </a:ln>
        </p:spPr>
        <p:txBody>
          <a:bodyPr wrap="none">
            <a:spAutoFit/>
          </a:bodyPr>
          <a:lstStyle/>
          <a:p>
            <a:r>
              <a:rPr lang="en-US"/>
              <a:t>$T</a:t>
            </a:r>
          </a:p>
        </p:txBody>
      </p:sp>
      <p:sp>
        <p:nvSpPr>
          <p:cNvPr id="44051" name="TextBox 22"/>
          <p:cNvSpPr txBox="1">
            <a:spLocks noChangeArrowheads="1"/>
          </p:cNvSpPr>
          <p:nvPr/>
        </p:nvSpPr>
        <p:spPr bwMode="auto">
          <a:xfrm>
            <a:off x="5943600" y="3952875"/>
            <a:ext cx="731838" cy="461963"/>
          </a:xfrm>
          <a:prstGeom prst="rect">
            <a:avLst/>
          </a:prstGeom>
          <a:noFill/>
          <a:ln w="9525">
            <a:noFill/>
            <a:miter lim="800000"/>
            <a:headEnd/>
            <a:tailEnd/>
          </a:ln>
        </p:spPr>
        <p:txBody>
          <a:bodyPr wrap="none">
            <a:spAutoFit/>
          </a:bodyPr>
          <a:lstStyle/>
          <a:p>
            <a:r>
              <a:rPr lang="en-US"/>
              <a:t>*id$</a:t>
            </a:r>
          </a:p>
        </p:txBody>
      </p:sp>
      <p:sp>
        <p:nvSpPr>
          <p:cNvPr id="44052" name="TextBox 23"/>
          <p:cNvSpPr txBox="1">
            <a:spLocks noChangeArrowheads="1"/>
          </p:cNvSpPr>
          <p:nvPr/>
        </p:nvSpPr>
        <p:spPr bwMode="auto">
          <a:xfrm>
            <a:off x="6934200" y="3952875"/>
            <a:ext cx="731838" cy="461963"/>
          </a:xfrm>
          <a:prstGeom prst="rect">
            <a:avLst/>
          </a:prstGeom>
          <a:noFill/>
          <a:ln w="9525">
            <a:noFill/>
            <a:miter lim="800000"/>
            <a:headEnd/>
            <a:tailEnd/>
          </a:ln>
        </p:spPr>
        <p:txBody>
          <a:bodyPr wrap="none">
            <a:spAutoFit/>
          </a:bodyPr>
          <a:lstStyle/>
          <a:p>
            <a:r>
              <a:rPr lang="en-US"/>
              <a:t>shift</a:t>
            </a:r>
          </a:p>
        </p:txBody>
      </p:sp>
      <p:sp>
        <p:nvSpPr>
          <p:cNvPr id="44053" name="TextBox 24"/>
          <p:cNvSpPr txBox="1">
            <a:spLocks noChangeArrowheads="1"/>
          </p:cNvSpPr>
          <p:nvPr/>
        </p:nvSpPr>
        <p:spPr bwMode="auto">
          <a:xfrm>
            <a:off x="4554538" y="4262438"/>
            <a:ext cx="679450" cy="461962"/>
          </a:xfrm>
          <a:prstGeom prst="rect">
            <a:avLst/>
          </a:prstGeom>
          <a:noFill/>
          <a:ln w="9525">
            <a:noFill/>
            <a:miter lim="800000"/>
            <a:headEnd/>
            <a:tailEnd/>
          </a:ln>
        </p:spPr>
        <p:txBody>
          <a:bodyPr wrap="none">
            <a:spAutoFit/>
          </a:bodyPr>
          <a:lstStyle/>
          <a:p>
            <a:r>
              <a:rPr lang="en-US"/>
              <a:t>$T*</a:t>
            </a:r>
          </a:p>
        </p:txBody>
      </p:sp>
      <p:sp>
        <p:nvSpPr>
          <p:cNvPr id="44054" name="TextBox 25"/>
          <p:cNvSpPr txBox="1">
            <a:spLocks noChangeArrowheads="1"/>
          </p:cNvSpPr>
          <p:nvPr/>
        </p:nvSpPr>
        <p:spPr bwMode="auto">
          <a:xfrm>
            <a:off x="6096000" y="4257675"/>
            <a:ext cx="577850" cy="461963"/>
          </a:xfrm>
          <a:prstGeom prst="rect">
            <a:avLst/>
          </a:prstGeom>
          <a:noFill/>
          <a:ln w="9525">
            <a:noFill/>
            <a:miter lim="800000"/>
            <a:headEnd/>
            <a:tailEnd/>
          </a:ln>
        </p:spPr>
        <p:txBody>
          <a:bodyPr wrap="none">
            <a:spAutoFit/>
          </a:bodyPr>
          <a:lstStyle/>
          <a:p>
            <a:r>
              <a:rPr lang="en-US"/>
              <a:t>id$</a:t>
            </a:r>
          </a:p>
        </p:txBody>
      </p:sp>
      <p:sp>
        <p:nvSpPr>
          <p:cNvPr id="44055" name="TextBox 26"/>
          <p:cNvSpPr txBox="1">
            <a:spLocks noChangeArrowheads="1"/>
          </p:cNvSpPr>
          <p:nvPr/>
        </p:nvSpPr>
        <p:spPr bwMode="auto">
          <a:xfrm>
            <a:off x="6916738" y="4257675"/>
            <a:ext cx="730250" cy="461963"/>
          </a:xfrm>
          <a:prstGeom prst="rect">
            <a:avLst/>
          </a:prstGeom>
          <a:noFill/>
          <a:ln w="9525">
            <a:noFill/>
            <a:miter lim="800000"/>
            <a:headEnd/>
            <a:tailEnd/>
          </a:ln>
        </p:spPr>
        <p:txBody>
          <a:bodyPr wrap="none">
            <a:spAutoFit/>
          </a:bodyPr>
          <a:lstStyle/>
          <a:p>
            <a:r>
              <a:rPr lang="en-US"/>
              <a:t>shift</a:t>
            </a:r>
          </a:p>
        </p:txBody>
      </p:sp>
      <p:sp>
        <p:nvSpPr>
          <p:cNvPr id="44056" name="TextBox 27"/>
          <p:cNvSpPr txBox="1">
            <a:spLocks noChangeArrowheads="1"/>
          </p:cNvSpPr>
          <p:nvPr/>
        </p:nvSpPr>
        <p:spPr bwMode="auto">
          <a:xfrm>
            <a:off x="4525963" y="4643438"/>
            <a:ext cx="919162" cy="461962"/>
          </a:xfrm>
          <a:prstGeom prst="rect">
            <a:avLst/>
          </a:prstGeom>
          <a:noFill/>
          <a:ln w="9525">
            <a:noFill/>
            <a:miter lim="800000"/>
            <a:headEnd/>
            <a:tailEnd/>
          </a:ln>
        </p:spPr>
        <p:txBody>
          <a:bodyPr wrap="none">
            <a:spAutoFit/>
          </a:bodyPr>
          <a:lstStyle/>
          <a:p>
            <a:r>
              <a:rPr lang="en-US"/>
              <a:t>$T*id</a:t>
            </a:r>
          </a:p>
        </p:txBody>
      </p:sp>
      <p:sp>
        <p:nvSpPr>
          <p:cNvPr id="44057" name="TextBox 28"/>
          <p:cNvSpPr txBox="1">
            <a:spLocks noChangeArrowheads="1"/>
          </p:cNvSpPr>
          <p:nvPr/>
        </p:nvSpPr>
        <p:spPr bwMode="auto">
          <a:xfrm>
            <a:off x="6367463" y="4638675"/>
            <a:ext cx="338137" cy="461963"/>
          </a:xfrm>
          <a:prstGeom prst="rect">
            <a:avLst/>
          </a:prstGeom>
          <a:noFill/>
          <a:ln w="9525">
            <a:noFill/>
            <a:miter lim="800000"/>
            <a:headEnd/>
            <a:tailEnd/>
          </a:ln>
        </p:spPr>
        <p:txBody>
          <a:bodyPr wrap="none">
            <a:spAutoFit/>
          </a:bodyPr>
          <a:lstStyle/>
          <a:p>
            <a:r>
              <a:rPr lang="en-US"/>
              <a:t>$</a:t>
            </a:r>
          </a:p>
        </p:txBody>
      </p:sp>
      <p:sp>
        <p:nvSpPr>
          <p:cNvPr id="44058" name="TextBox 30"/>
          <p:cNvSpPr txBox="1">
            <a:spLocks noChangeArrowheads="1"/>
          </p:cNvSpPr>
          <p:nvPr/>
        </p:nvSpPr>
        <p:spPr bwMode="auto">
          <a:xfrm>
            <a:off x="6916738" y="4572000"/>
            <a:ext cx="2151062" cy="461963"/>
          </a:xfrm>
          <a:prstGeom prst="rect">
            <a:avLst/>
          </a:prstGeom>
          <a:noFill/>
          <a:ln w="9525">
            <a:noFill/>
            <a:miter lim="800000"/>
            <a:headEnd/>
            <a:tailEnd/>
          </a:ln>
        </p:spPr>
        <p:txBody>
          <a:bodyPr wrap="none">
            <a:spAutoFit/>
          </a:bodyPr>
          <a:lstStyle/>
          <a:p>
            <a:r>
              <a:rPr lang="en-US"/>
              <a:t>reduce by F-&gt;id</a:t>
            </a:r>
          </a:p>
        </p:txBody>
      </p:sp>
      <p:sp>
        <p:nvSpPr>
          <p:cNvPr id="44059" name="TextBox 31"/>
          <p:cNvSpPr txBox="1">
            <a:spLocks noChangeArrowheads="1"/>
          </p:cNvSpPr>
          <p:nvPr/>
        </p:nvSpPr>
        <p:spPr bwMode="auto">
          <a:xfrm>
            <a:off x="4525963" y="4948238"/>
            <a:ext cx="852487" cy="461962"/>
          </a:xfrm>
          <a:prstGeom prst="rect">
            <a:avLst/>
          </a:prstGeom>
          <a:noFill/>
          <a:ln w="9525">
            <a:noFill/>
            <a:miter lim="800000"/>
            <a:headEnd/>
            <a:tailEnd/>
          </a:ln>
        </p:spPr>
        <p:txBody>
          <a:bodyPr wrap="none">
            <a:spAutoFit/>
          </a:bodyPr>
          <a:lstStyle/>
          <a:p>
            <a:r>
              <a:rPr lang="en-US"/>
              <a:t>$T*F</a:t>
            </a:r>
          </a:p>
        </p:txBody>
      </p:sp>
      <p:sp>
        <p:nvSpPr>
          <p:cNvPr id="44060" name="TextBox 32"/>
          <p:cNvSpPr txBox="1">
            <a:spLocks noChangeArrowheads="1"/>
          </p:cNvSpPr>
          <p:nvPr/>
        </p:nvSpPr>
        <p:spPr bwMode="auto">
          <a:xfrm>
            <a:off x="6367463" y="4943475"/>
            <a:ext cx="338137" cy="461963"/>
          </a:xfrm>
          <a:prstGeom prst="rect">
            <a:avLst/>
          </a:prstGeom>
          <a:noFill/>
          <a:ln w="9525">
            <a:noFill/>
            <a:miter lim="800000"/>
            <a:headEnd/>
            <a:tailEnd/>
          </a:ln>
        </p:spPr>
        <p:txBody>
          <a:bodyPr wrap="none">
            <a:spAutoFit/>
          </a:bodyPr>
          <a:lstStyle/>
          <a:p>
            <a:r>
              <a:rPr lang="en-US"/>
              <a:t>$</a:t>
            </a:r>
          </a:p>
        </p:txBody>
      </p:sp>
      <p:sp>
        <p:nvSpPr>
          <p:cNvPr id="44061" name="TextBox 33"/>
          <p:cNvSpPr txBox="1">
            <a:spLocks noChangeArrowheads="1"/>
          </p:cNvSpPr>
          <p:nvPr/>
        </p:nvSpPr>
        <p:spPr bwMode="auto">
          <a:xfrm>
            <a:off x="6781800" y="4876800"/>
            <a:ext cx="2408238" cy="461963"/>
          </a:xfrm>
          <a:prstGeom prst="rect">
            <a:avLst/>
          </a:prstGeom>
          <a:noFill/>
          <a:ln w="9525">
            <a:noFill/>
            <a:miter lim="800000"/>
            <a:headEnd/>
            <a:tailEnd/>
          </a:ln>
        </p:spPr>
        <p:txBody>
          <a:bodyPr wrap="none">
            <a:spAutoFit/>
          </a:bodyPr>
          <a:lstStyle/>
          <a:p>
            <a:r>
              <a:rPr lang="en-US"/>
              <a:t>reduce by T-&gt;T*F</a:t>
            </a:r>
          </a:p>
        </p:txBody>
      </p:sp>
      <p:sp>
        <p:nvSpPr>
          <p:cNvPr id="44062" name="TextBox 34"/>
          <p:cNvSpPr txBox="1">
            <a:spLocks noChangeArrowheads="1"/>
          </p:cNvSpPr>
          <p:nvPr/>
        </p:nvSpPr>
        <p:spPr bwMode="auto">
          <a:xfrm>
            <a:off x="4495800" y="5253038"/>
            <a:ext cx="525463" cy="461962"/>
          </a:xfrm>
          <a:prstGeom prst="rect">
            <a:avLst/>
          </a:prstGeom>
          <a:noFill/>
          <a:ln w="9525">
            <a:noFill/>
            <a:miter lim="800000"/>
            <a:headEnd/>
            <a:tailEnd/>
          </a:ln>
        </p:spPr>
        <p:txBody>
          <a:bodyPr wrap="none">
            <a:spAutoFit/>
          </a:bodyPr>
          <a:lstStyle/>
          <a:p>
            <a:r>
              <a:rPr lang="en-US"/>
              <a:t>$T</a:t>
            </a:r>
          </a:p>
        </p:txBody>
      </p:sp>
      <p:sp>
        <p:nvSpPr>
          <p:cNvPr id="44063" name="TextBox 35"/>
          <p:cNvSpPr txBox="1">
            <a:spLocks noChangeArrowheads="1"/>
          </p:cNvSpPr>
          <p:nvPr/>
        </p:nvSpPr>
        <p:spPr bwMode="auto">
          <a:xfrm>
            <a:off x="6335713" y="5248275"/>
            <a:ext cx="339725" cy="461963"/>
          </a:xfrm>
          <a:prstGeom prst="rect">
            <a:avLst/>
          </a:prstGeom>
          <a:noFill/>
          <a:ln w="9525">
            <a:noFill/>
            <a:miter lim="800000"/>
            <a:headEnd/>
            <a:tailEnd/>
          </a:ln>
        </p:spPr>
        <p:txBody>
          <a:bodyPr wrap="none">
            <a:spAutoFit/>
          </a:bodyPr>
          <a:lstStyle/>
          <a:p>
            <a:r>
              <a:rPr lang="en-US"/>
              <a:t>$</a:t>
            </a:r>
          </a:p>
        </p:txBody>
      </p:sp>
      <p:sp>
        <p:nvSpPr>
          <p:cNvPr id="44064" name="TextBox 36"/>
          <p:cNvSpPr txBox="1">
            <a:spLocks noChangeArrowheads="1"/>
          </p:cNvSpPr>
          <p:nvPr/>
        </p:nvSpPr>
        <p:spPr bwMode="auto">
          <a:xfrm>
            <a:off x="6884988" y="5181600"/>
            <a:ext cx="2152650" cy="461963"/>
          </a:xfrm>
          <a:prstGeom prst="rect">
            <a:avLst/>
          </a:prstGeom>
          <a:noFill/>
          <a:ln w="9525">
            <a:noFill/>
            <a:miter lim="800000"/>
            <a:headEnd/>
            <a:tailEnd/>
          </a:ln>
        </p:spPr>
        <p:txBody>
          <a:bodyPr wrap="none">
            <a:spAutoFit/>
          </a:bodyPr>
          <a:lstStyle/>
          <a:p>
            <a:r>
              <a:rPr lang="en-US"/>
              <a:t>reduce by E-&gt;T</a:t>
            </a:r>
          </a:p>
        </p:txBody>
      </p:sp>
      <p:sp>
        <p:nvSpPr>
          <p:cNvPr id="44065" name="TextBox 37"/>
          <p:cNvSpPr txBox="1">
            <a:spLocks noChangeArrowheads="1"/>
          </p:cNvSpPr>
          <p:nvPr/>
        </p:nvSpPr>
        <p:spPr bwMode="auto">
          <a:xfrm>
            <a:off x="4495800" y="5557838"/>
            <a:ext cx="525463" cy="461962"/>
          </a:xfrm>
          <a:prstGeom prst="rect">
            <a:avLst/>
          </a:prstGeom>
          <a:noFill/>
          <a:ln w="9525">
            <a:noFill/>
            <a:miter lim="800000"/>
            <a:headEnd/>
            <a:tailEnd/>
          </a:ln>
        </p:spPr>
        <p:txBody>
          <a:bodyPr wrap="none">
            <a:spAutoFit/>
          </a:bodyPr>
          <a:lstStyle/>
          <a:p>
            <a:r>
              <a:rPr lang="en-US"/>
              <a:t>$E</a:t>
            </a:r>
          </a:p>
        </p:txBody>
      </p:sp>
      <p:sp>
        <p:nvSpPr>
          <p:cNvPr id="44066" name="TextBox 38"/>
          <p:cNvSpPr txBox="1">
            <a:spLocks noChangeArrowheads="1"/>
          </p:cNvSpPr>
          <p:nvPr/>
        </p:nvSpPr>
        <p:spPr bwMode="auto">
          <a:xfrm>
            <a:off x="6335713" y="5553075"/>
            <a:ext cx="339725" cy="461963"/>
          </a:xfrm>
          <a:prstGeom prst="rect">
            <a:avLst/>
          </a:prstGeom>
          <a:noFill/>
          <a:ln w="9525">
            <a:noFill/>
            <a:miter lim="800000"/>
            <a:headEnd/>
            <a:tailEnd/>
          </a:ln>
        </p:spPr>
        <p:txBody>
          <a:bodyPr wrap="none">
            <a:spAutoFit/>
          </a:bodyPr>
          <a:lstStyle/>
          <a:p>
            <a:r>
              <a:rPr lang="en-US"/>
              <a:t>$</a:t>
            </a:r>
          </a:p>
        </p:txBody>
      </p:sp>
      <p:sp>
        <p:nvSpPr>
          <p:cNvPr id="44067" name="TextBox 39"/>
          <p:cNvSpPr txBox="1">
            <a:spLocks noChangeArrowheads="1"/>
          </p:cNvSpPr>
          <p:nvPr/>
        </p:nvSpPr>
        <p:spPr bwMode="auto">
          <a:xfrm>
            <a:off x="6884988" y="5486400"/>
            <a:ext cx="968375" cy="461963"/>
          </a:xfrm>
          <a:prstGeom prst="rect">
            <a:avLst/>
          </a:prstGeom>
          <a:noFill/>
          <a:ln w="9525">
            <a:noFill/>
            <a:miter lim="800000"/>
            <a:headEnd/>
            <a:tailEnd/>
          </a:ln>
        </p:spPr>
        <p:txBody>
          <a:bodyPr wrap="none">
            <a:spAutoFit/>
          </a:bodyPr>
          <a:lstStyle/>
          <a:p>
            <a:r>
              <a:rPr lang="en-US"/>
              <a:t>accept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Errors</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Lexical errors include misspellings of identifiers, keywords, or operators</a:t>
            </a:r>
          </a:p>
          <a:p>
            <a:pPr algn="just"/>
            <a:r>
              <a:rPr lang="en-US" dirty="0" smtClean="0"/>
              <a:t>Syntactic errors include misplaced semicolons or extra or missing braces; that is, “{" or \}”. As another example, in C or Java, the appearance of a case statement without an enclosing switch is a syntactic error </a:t>
            </a:r>
          </a:p>
          <a:p>
            <a:pPr algn="just"/>
            <a:r>
              <a:rPr lang="en-US" dirty="0" smtClean="0"/>
              <a:t>Semantic errors include type mismatches between operators and operands, e.g., the return of a value in a Java method with result type void.</a:t>
            </a:r>
          </a:p>
          <a:p>
            <a:pPr algn="just"/>
            <a:r>
              <a:rPr lang="en-US" dirty="0" smtClean="0"/>
              <a:t>Logical errors can be anything from incorrect reasoning on the part of the programmer to the use in a C program of the assignment operator =instead of the comparison operator ==.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US" smtClean="0"/>
              <a:t>Handle will appear on top of the stack</a:t>
            </a:r>
          </a:p>
        </p:txBody>
      </p:sp>
      <p:cxnSp>
        <p:nvCxnSpPr>
          <p:cNvPr id="5" name="Straight Connector 4"/>
          <p:cNvCxnSpPr/>
          <p:nvPr/>
        </p:nvCxnSpPr>
        <p:spPr>
          <a:xfrm rot="5400000">
            <a:off x="762000" y="2362200"/>
            <a:ext cx="1219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5064" idx="1"/>
          </p:cNvCxnSpPr>
          <p:nvPr/>
        </p:nvCxnSpPr>
        <p:spPr>
          <a:xfrm rot="10800000" flipV="1">
            <a:off x="1219200" y="2589213"/>
            <a:ext cx="887413" cy="99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19200" y="3581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63" name="TextBox 17"/>
          <p:cNvSpPr txBox="1">
            <a:spLocks noChangeArrowheads="1"/>
          </p:cNvSpPr>
          <p:nvPr/>
        </p:nvSpPr>
        <p:spPr bwMode="auto">
          <a:xfrm>
            <a:off x="2133600" y="1905000"/>
            <a:ext cx="355600" cy="461963"/>
          </a:xfrm>
          <a:prstGeom prst="rect">
            <a:avLst/>
          </a:prstGeom>
          <a:noFill/>
          <a:ln w="9525">
            <a:noFill/>
            <a:miter lim="800000"/>
            <a:headEnd/>
            <a:tailEnd/>
          </a:ln>
        </p:spPr>
        <p:txBody>
          <a:bodyPr wrap="none">
            <a:spAutoFit/>
          </a:bodyPr>
          <a:lstStyle/>
          <a:p>
            <a:r>
              <a:rPr lang="en-US"/>
              <a:t>S</a:t>
            </a:r>
          </a:p>
        </p:txBody>
      </p:sp>
      <p:sp>
        <p:nvSpPr>
          <p:cNvPr id="45064" name="TextBox 18"/>
          <p:cNvSpPr txBox="1">
            <a:spLocks noChangeArrowheads="1"/>
          </p:cNvSpPr>
          <p:nvPr/>
        </p:nvSpPr>
        <p:spPr bwMode="auto">
          <a:xfrm>
            <a:off x="2106613" y="2357438"/>
            <a:ext cx="407987" cy="461962"/>
          </a:xfrm>
          <a:prstGeom prst="rect">
            <a:avLst/>
          </a:prstGeom>
          <a:noFill/>
          <a:ln w="9525">
            <a:noFill/>
            <a:miter lim="800000"/>
            <a:headEnd/>
            <a:tailEnd/>
          </a:ln>
        </p:spPr>
        <p:txBody>
          <a:bodyPr wrap="none">
            <a:spAutoFit/>
          </a:bodyPr>
          <a:lstStyle/>
          <a:p>
            <a:r>
              <a:rPr lang="en-US"/>
              <a:t>A</a:t>
            </a:r>
          </a:p>
        </p:txBody>
      </p:sp>
      <p:sp>
        <p:nvSpPr>
          <p:cNvPr id="45065" name="TextBox 19"/>
          <p:cNvSpPr txBox="1">
            <a:spLocks noChangeArrowheads="1"/>
          </p:cNvSpPr>
          <p:nvPr/>
        </p:nvSpPr>
        <p:spPr bwMode="auto">
          <a:xfrm>
            <a:off x="2106613" y="2738438"/>
            <a:ext cx="390525" cy="461962"/>
          </a:xfrm>
          <a:prstGeom prst="rect">
            <a:avLst/>
          </a:prstGeom>
          <a:noFill/>
          <a:ln w="9525">
            <a:noFill/>
            <a:miter lim="800000"/>
            <a:headEnd/>
            <a:tailEnd/>
          </a:ln>
        </p:spPr>
        <p:txBody>
          <a:bodyPr wrap="none">
            <a:spAutoFit/>
          </a:bodyPr>
          <a:lstStyle/>
          <a:p>
            <a:r>
              <a:rPr lang="en-US"/>
              <a:t>B</a:t>
            </a:r>
          </a:p>
        </p:txBody>
      </p:sp>
      <p:cxnSp>
        <p:nvCxnSpPr>
          <p:cNvPr id="22" name="Straight Connector 21"/>
          <p:cNvCxnSpPr/>
          <p:nvPr/>
        </p:nvCxnSpPr>
        <p:spPr>
          <a:xfrm rot="5400000">
            <a:off x="1752600" y="32004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800" y="3581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2286000" y="3276600"/>
            <a:ext cx="457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5064" idx="3"/>
          </p:cNvCxnSpPr>
          <p:nvPr/>
        </p:nvCxnSpPr>
        <p:spPr>
          <a:xfrm>
            <a:off x="2514600" y="2589213"/>
            <a:ext cx="685800" cy="992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2819400" y="3581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2476500" y="2400300"/>
            <a:ext cx="12954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3528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73" name="TextBox 39"/>
          <p:cNvSpPr txBox="1">
            <a:spLocks noChangeArrowheads="1"/>
          </p:cNvSpPr>
          <p:nvPr/>
        </p:nvSpPr>
        <p:spPr bwMode="auto">
          <a:xfrm>
            <a:off x="650875" y="3429000"/>
            <a:ext cx="492125" cy="461963"/>
          </a:xfrm>
          <a:prstGeom prst="rect">
            <a:avLst/>
          </a:prstGeom>
          <a:noFill/>
          <a:ln w="9525">
            <a:noFill/>
            <a:miter lim="800000"/>
            <a:headEnd/>
            <a:tailEnd/>
          </a:ln>
        </p:spPr>
        <p:txBody>
          <a:bodyPr wrap="none">
            <a:spAutoFit/>
          </a:bodyPr>
          <a:lstStyle/>
          <a:p>
            <a:r>
              <a:rPr lang="el-GR">
                <a:latin typeface="MS Mincho" pitchFamily="49" charset="-128"/>
                <a:ea typeface="MS Mincho" pitchFamily="49" charset="-128"/>
              </a:rPr>
              <a:t>α</a:t>
            </a:r>
            <a:endParaRPr lang="en-US"/>
          </a:p>
        </p:txBody>
      </p:sp>
      <p:sp>
        <p:nvSpPr>
          <p:cNvPr id="45074" name="TextBox 40"/>
          <p:cNvSpPr txBox="1">
            <a:spLocks noChangeArrowheads="1"/>
          </p:cNvSpPr>
          <p:nvPr/>
        </p:nvSpPr>
        <p:spPr bwMode="auto">
          <a:xfrm>
            <a:off x="1108075" y="3500438"/>
            <a:ext cx="492125" cy="461962"/>
          </a:xfrm>
          <a:prstGeom prst="rect">
            <a:avLst/>
          </a:prstGeom>
          <a:noFill/>
          <a:ln w="9525">
            <a:noFill/>
            <a:miter lim="800000"/>
            <a:headEnd/>
            <a:tailEnd/>
          </a:ln>
        </p:spPr>
        <p:txBody>
          <a:bodyPr wrap="none">
            <a:spAutoFit/>
          </a:bodyPr>
          <a:lstStyle/>
          <a:p>
            <a:r>
              <a:rPr lang="el-GR">
                <a:latin typeface="MS Mincho" pitchFamily="49" charset="-128"/>
                <a:ea typeface="MS Mincho" pitchFamily="49" charset="-128"/>
              </a:rPr>
              <a:t>β</a:t>
            </a:r>
            <a:endParaRPr lang="en-US"/>
          </a:p>
        </p:txBody>
      </p:sp>
      <p:sp>
        <p:nvSpPr>
          <p:cNvPr id="45075" name="TextBox 41"/>
          <p:cNvSpPr txBox="1">
            <a:spLocks noChangeArrowheads="1"/>
          </p:cNvSpPr>
          <p:nvPr/>
        </p:nvSpPr>
        <p:spPr bwMode="auto">
          <a:xfrm>
            <a:off x="1870075" y="3505200"/>
            <a:ext cx="492125" cy="461963"/>
          </a:xfrm>
          <a:prstGeom prst="rect">
            <a:avLst/>
          </a:prstGeom>
          <a:noFill/>
          <a:ln w="9525">
            <a:noFill/>
            <a:miter lim="800000"/>
            <a:headEnd/>
            <a:tailEnd/>
          </a:ln>
        </p:spPr>
        <p:txBody>
          <a:bodyPr wrap="none">
            <a:spAutoFit/>
          </a:bodyPr>
          <a:lstStyle/>
          <a:p>
            <a:r>
              <a:rPr lang="el-GR">
                <a:latin typeface="MS Mincho" pitchFamily="49" charset="-128"/>
                <a:ea typeface="MS Mincho" pitchFamily="49" charset="-128"/>
              </a:rPr>
              <a:t>γ</a:t>
            </a:r>
            <a:endParaRPr lang="en-US"/>
          </a:p>
        </p:txBody>
      </p:sp>
      <p:sp>
        <p:nvSpPr>
          <p:cNvPr id="45076" name="TextBox 42"/>
          <p:cNvSpPr txBox="1">
            <a:spLocks noChangeArrowheads="1"/>
          </p:cNvSpPr>
          <p:nvPr/>
        </p:nvSpPr>
        <p:spPr bwMode="auto">
          <a:xfrm>
            <a:off x="2743200" y="3581400"/>
            <a:ext cx="338138" cy="461963"/>
          </a:xfrm>
          <a:prstGeom prst="rect">
            <a:avLst/>
          </a:prstGeom>
          <a:noFill/>
          <a:ln w="9525">
            <a:noFill/>
            <a:miter lim="800000"/>
            <a:headEnd/>
            <a:tailEnd/>
          </a:ln>
        </p:spPr>
        <p:txBody>
          <a:bodyPr wrap="none">
            <a:spAutoFit/>
          </a:bodyPr>
          <a:lstStyle/>
          <a:p>
            <a:r>
              <a:rPr lang="en-US">
                <a:latin typeface="MS Mincho" pitchFamily="49" charset="-128"/>
                <a:ea typeface="MS Mincho" pitchFamily="49" charset="-128"/>
              </a:rPr>
              <a:t>y</a:t>
            </a:r>
            <a:endParaRPr lang="en-US"/>
          </a:p>
        </p:txBody>
      </p:sp>
      <p:sp>
        <p:nvSpPr>
          <p:cNvPr id="45077" name="TextBox 43"/>
          <p:cNvSpPr txBox="1">
            <a:spLocks noChangeArrowheads="1"/>
          </p:cNvSpPr>
          <p:nvPr/>
        </p:nvSpPr>
        <p:spPr bwMode="auto">
          <a:xfrm>
            <a:off x="3241675" y="3505200"/>
            <a:ext cx="338138" cy="461963"/>
          </a:xfrm>
          <a:prstGeom prst="rect">
            <a:avLst/>
          </a:prstGeom>
          <a:noFill/>
          <a:ln w="9525">
            <a:noFill/>
            <a:miter lim="800000"/>
            <a:headEnd/>
            <a:tailEnd/>
          </a:ln>
        </p:spPr>
        <p:txBody>
          <a:bodyPr wrap="none">
            <a:spAutoFit/>
          </a:bodyPr>
          <a:lstStyle/>
          <a:p>
            <a:r>
              <a:rPr lang="en-US">
                <a:latin typeface="MS Mincho" pitchFamily="49" charset="-128"/>
                <a:ea typeface="MS Mincho" pitchFamily="49" charset="-128"/>
              </a:rPr>
              <a:t>z</a:t>
            </a:r>
            <a:endParaRPr lang="en-US"/>
          </a:p>
        </p:txBody>
      </p:sp>
      <p:cxnSp>
        <p:nvCxnSpPr>
          <p:cNvPr id="46" name="Straight Connector 45"/>
          <p:cNvCxnSpPr/>
          <p:nvPr/>
        </p:nvCxnSpPr>
        <p:spPr>
          <a:xfrm rot="5400000">
            <a:off x="2209006" y="2364582"/>
            <a:ext cx="155575"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79" name="TextBox 47"/>
          <p:cNvSpPr txBox="1">
            <a:spLocks noChangeArrowheads="1"/>
          </p:cNvSpPr>
          <p:nvPr/>
        </p:nvSpPr>
        <p:spPr bwMode="auto">
          <a:xfrm>
            <a:off x="838200" y="4186238"/>
            <a:ext cx="866775" cy="461962"/>
          </a:xfrm>
          <a:prstGeom prst="rect">
            <a:avLst/>
          </a:prstGeom>
          <a:noFill/>
          <a:ln w="9525">
            <a:noFill/>
            <a:miter lim="800000"/>
            <a:headEnd/>
            <a:tailEnd/>
          </a:ln>
        </p:spPr>
        <p:txBody>
          <a:bodyPr wrap="none">
            <a:spAutoFit/>
          </a:bodyPr>
          <a:lstStyle/>
          <a:p>
            <a:r>
              <a:rPr lang="en-US"/>
              <a:t>Stack</a:t>
            </a:r>
          </a:p>
        </p:txBody>
      </p:sp>
      <p:sp>
        <p:nvSpPr>
          <p:cNvPr id="45080" name="TextBox 48"/>
          <p:cNvSpPr txBox="1">
            <a:spLocks noChangeArrowheads="1"/>
          </p:cNvSpPr>
          <p:nvPr/>
        </p:nvSpPr>
        <p:spPr bwMode="auto">
          <a:xfrm>
            <a:off x="2366963" y="4181475"/>
            <a:ext cx="833437" cy="461963"/>
          </a:xfrm>
          <a:prstGeom prst="rect">
            <a:avLst/>
          </a:prstGeom>
          <a:noFill/>
          <a:ln w="9525">
            <a:noFill/>
            <a:miter lim="800000"/>
            <a:headEnd/>
            <a:tailEnd/>
          </a:ln>
        </p:spPr>
        <p:txBody>
          <a:bodyPr wrap="none">
            <a:spAutoFit/>
          </a:bodyPr>
          <a:lstStyle/>
          <a:p>
            <a:r>
              <a:rPr lang="en-US"/>
              <a:t>Input</a:t>
            </a:r>
          </a:p>
        </p:txBody>
      </p:sp>
      <p:sp>
        <p:nvSpPr>
          <p:cNvPr id="45081" name="TextBox 49"/>
          <p:cNvSpPr txBox="1">
            <a:spLocks noChangeArrowheads="1"/>
          </p:cNvSpPr>
          <p:nvPr/>
        </p:nvSpPr>
        <p:spPr bwMode="auto">
          <a:xfrm>
            <a:off x="914400" y="4643438"/>
            <a:ext cx="1262063" cy="461962"/>
          </a:xfrm>
          <a:prstGeom prst="rect">
            <a:avLst/>
          </a:prstGeom>
          <a:noFill/>
          <a:ln w="9525">
            <a:noFill/>
            <a:miter lim="800000"/>
            <a:headEnd/>
            <a:tailEnd/>
          </a:ln>
        </p:spPr>
        <p:txBody>
          <a:bodyPr>
            <a:spAutoFit/>
          </a:bodyPr>
          <a:lstStyle/>
          <a:p>
            <a:r>
              <a:rPr lang="en-US"/>
              <a:t>$</a:t>
            </a:r>
            <a:r>
              <a:rPr lang="el-GR">
                <a:latin typeface="MS Mincho" pitchFamily="49" charset="-128"/>
                <a:ea typeface="MS Mincho" pitchFamily="49" charset="-128"/>
              </a:rPr>
              <a:t>αβγ</a:t>
            </a:r>
            <a:endParaRPr lang="en-US"/>
          </a:p>
        </p:txBody>
      </p:sp>
      <p:sp>
        <p:nvSpPr>
          <p:cNvPr id="45082" name="TextBox 50"/>
          <p:cNvSpPr txBox="1">
            <a:spLocks noChangeArrowheads="1"/>
          </p:cNvSpPr>
          <p:nvPr/>
        </p:nvSpPr>
        <p:spPr bwMode="auto">
          <a:xfrm>
            <a:off x="2459038" y="4643438"/>
            <a:ext cx="628650" cy="461962"/>
          </a:xfrm>
          <a:prstGeom prst="rect">
            <a:avLst/>
          </a:prstGeom>
          <a:noFill/>
          <a:ln w="9525">
            <a:noFill/>
            <a:miter lim="800000"/>
            <a:headEnd/>
            <a:tailEnd/>
          </a:ln>
        </p:spPr>
        <p:txBody>
          <a:bodyPr wrap="none">
            <a:spAutoFit/>
          </a:bodyPr>
          <a:lstStyle/>
          <a:p>
            <a:r>
              <a:rPr lang="en-US"/>
              <a:t>yz$</a:t>
            </a:r>
          </a:p>
        </p:txBody>
      </p:sp>
      <p:sp>
        <p:nvSpPr>
          <p:cNvPr id="45083" name="TextBox 51"/>
          <p:cNvSpPr txBox="1">
            <a:spLocks noChangeArrowheads="1"/>
          </p:cNvSpPr>
          <p:nvPr/>
        </p:nvSpPr>
        <p:spPr bwMode="auto">
          <a:xfrm>
            <a:off x="871538" y="5024438"/>
            <a:ext cx="1262062" cy="461962"/>
          </a:xfrm>
          <a:prstGeom prst="rect">
            <a:avLst/>
          </a:prstGeom>
          <a:noFill/>
          <a:ln w="9525">
            <a:noFill/>
            <a:miter lim="800000"/>
            <a:headEnd/>
            <a:tailEnd/>
          </a:ln>
        </p:spPr>
        <p:txBody>
          <a:bodyPr>
            <a:spAutoFit/>
          </a:bodyPr>
          <a:lstStyle/>
          <a:p>
            <a:r>
              <a:rPr lang="en-US"/>
              <a:t>$</a:t>
            </a:r>
            <a:r>
              <a:rPr lang="el-GR">
                <a:latin typeface="MS Mincho" pitchFamily="49" charset="-128"/>
                <a:ea typeface="MS Mincho" pitchFamily="49" charset="-128"/>
              </a:rPr>
              <a:t>αβ</a:t>
            </a:r>
            <a:r>
              <a:rPr lang="en-US">
                <a:latin typeface="MS Mincho" pitchFamily="49" charset="-128"/>
                <a:ea typeface="MS Mincho" pitchFamily="49" charset="-128"/>
              </a:rPr>
              <a:t>B</a:t>
            </a:r>
            <a:endParaRPr lang="en-US"/>
          </a:p>
        </p:txBody>
      </p:sp>
      <p:sp>
        <p:nvSpPr>
          <p:cNvPr id="45084" name="TextBox 52"/>
          <p:cNvSpPr txBox="1">
            <a:spLocks noChangeArrowheads="1"/>
          </p:cNvSpPr>
          <p:nvPr/>
        </p:nvSpPr>
        <p:spPr bwMode="auto">
          <a:xfrm>
            <a:off x="2495550" y="5024438"/>
            <a:ext cx="628650" cy="461962"/>
          </a:xfrm>
          <a:prstGeom prst="rect">
            <a:avLst/>
          </a:prstGeom>
          <a:noFill/>
          <a:ln w="9525">
            <a:noFill/>
            <a:miter lim="800000"/>
            <a:headEnd/>
            <a:tailEnd/>
          </a:ln>
        </p:spPr>
        <p:txBody>
          <a:bodyPr wrap="none">
            <a:spAutoFit/>
          </a:bodyPr>
          <a:lstStyle/>
          <a:p>
            <a:r>
              <a:rPr lang="en-US"/>
              <a:t>yz$</a:t>
            </a:r>
          </a:p>
        </p:txBody>
      </p:sp>
      <p:cxnSp>
        <p:nvCxnSpPr>
          <p:cNvPr id="54" name="Straight Connector 53"/>
          <p:cNvCxnSpPr/>
          <p:nvPr/>
        </p:nvCxnSpPr>
        <p:spPr>
          <a:xfrm rot="5400000">
            <a:off x="2208213" y="2740025"/>
            <a:ext cx="157162"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86" name="TextBox 54"/>
          <p:cNvSpPr txBox="1">
            <a:spLocks noChangeArrowheads="1"/>
          </p:cNvSpPr>
          <p:nvPr/>
        </p:nvSpPr>
        <p:spPr bwMode="auto">
          <a:xfrm>
            <a:off x="871538" y="5405438"/>
            <a:ext cx="1262062" cy="461962"/>
          </a:xfrm>
          <a:prstGeom prst="rect">
            <a:avLst/>
          </a:prstGeom>
          <a:noFill/>
          <a:ln w="9525">
            <a:noFill/>
            <a:miter lim="800000"/>
            <a:headEnd/>
            <a:tailEnd/>
          </a:ln>
        </p:spPr>
        <p:txBody>
          <a:bodyPr>
            <a:spAutoFit/>
          </a:bodyPr>
          <a:lstStyle/>
          <a:p>
            <a:r>
              <a:rPr lang="en-US"/>
              <a:t>$</a:t>
            </a:r>
            <a:r>
              <a:rPr lang="el-GR">
                <a:latin typeface="MS Mincho" pitchFamily="49" charset="-128"/>
                <a:ea typeface="MS Mincho" pitchFamily="49" charset="-128"/>
              </a:rPr>
              <a:t>αβ</a:t>
            </a:r>
            <a:r>
              <a:rPr lang="en-US">
                <a:latin typeface="MS Mincho" pitchFamily="49" charset="-128"/>
                <a:ea typeface="MS Mincho" pitchFamily="49" charset="-128"/>
              </a:rPr>
              <a:t>By</a:t>
            </a:r>
            <a:endParaRPr lang="en-US"/>
          </a:p>
        </p:txBody>
      </p:sp>
      <p:sp>
        <p:nvSpPr>
          <p:cNvPr id="45087" name="TextBox 55"/>
          <p:cNvSpPr txBox="1">
            <a:spLocks noChangeArrowheads="1"/>
          </p:cNvSpPr>
          <p:nvPr/>
        </p:nvSpPr>
        <p:spPr bwMode="auto">
          <a:xfrm>
            <a:off x="2649538" y="5405438"/>
            <a:ext cx="474662" cy="461962"/>
          </a:xfrm>
          <a:prstGeom prst="rect">
            <a:avLst/>
          </a:prstGeom>
          <a:noFill/>
          <a:ln w="9525">
            <a:noFill/>
            <a:miter lim="800000"/>
            <a:headEnd/>
            <a:tailEnd/>
          </a:ln>
        </p:spPr>
        <p:txBody>
          <a:bodyPr wrap="none">
            <a:spAutoFit/>
          </a:bodyPr>
          <a:lstStyle/>
          <a:p>
            <a:r>
              <a:rPr lang="en-US"/>
              <a:t>z$</a:t>
            </a:r>
          </a:p>
        </p:txBody>
      </p:sp>
      <p:cxnSp>
        <p:nvCxnSpPr>
          <p:cNvPr id="57" name="Straight Connector 56"/>
          <p:cNvCxnSpPr/>
          <p:nvPr/>
        </p:nvCxnSpPr>
        <p:spPr>
          <a:xfrm rot="5400000">
            <a:off x="4953000" y="2362200"/>
            <a:ext cx="1219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530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410200" y="35814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91" name="TextBox 60"/>
          <p:cNvSpPr txBox="1">
            <a:spLocks noChangeArrowheads="1"/>
          </p:cNvSpPr>
          <p:nvPr/>
        </p:nvSpPr>
        <p:spPr bwMode="auto">
          <a:xfrm>
            <a:off x="6324600" y="1905000"/>
            <a:ext cx="355600" cy="461963"/>
          </a:xfrm>
          <a:prstGeom prst="rect">
            <a:avLst/>
          </a:prstGeom>
          <a:noFill/>
          <a:ln w="9525">
            <a:noFill/>
            <a:miter lim="800000"/>
            <a:headEnd/>
            <a:tailEnd/>
          </a:ln>
        </p:spPr>
        <p:txBody>
          <a:bodyPr wrap="none">
            <a:spAutoFit/>
          </a:bodyPr>
          <a:lstStyle/>
          <a:p>
            <a:r>
              <a:rPr lang="en-US"/>
              <a:t>S</a:t>
            </a:r>
          </a:p>
        </p:txBody>
      </p:sp>
      <p:sp>
        <p:nvSpPr>
          <p:cNvPr id="45092" name="TextBox 61"/>
          <p:cNvSpPr txBox="1">
            <a:spLocks noChangeArrowheads="1"/>
          </p:cNvSpPr>
          <p:nvPr/>
        </p:nvSpPr>
        <p:spPr bwMode="auto">
          <a:xfrm>
            <a:off x="6858000" y="2895600"/>
            <a:ext cx="407988" cy="461963"/>
          </a:xfrm>
          <a:prstGeom prst="rect">
            <a:avLst/>
          </a:prstGeom>
          <a:noFill/>
          <a:ln w="9525">
            <a:noFill/>
            <a:miter lim="800000"/>
            <a:headEnd/>
            <a:tailEnd/>
          </a:ln>
        </p:spPr>
        <p:txBody>
          <a:bodyPr wrap="none">
            <a:spAutoFit/>
          </a:bodyPr>
          <a:lstStyle/>
          <a:p>
            <a:r>
              <a:rPr lang="en-US"/>
              <a:t>A</a:t>
            </a:r>
          </a:p>
        </p:txBody>
      </p:sp>
      <p:sp>
        <p:nvSpPr>
          <p:cNvPr id="45093" name="TextBox 62"/>
          <p:cNvSpPr txBox="1">
            <a:spLocks noChangeArrowheads="1"/>
          </p:cNvSpPr>
          <p:nvPr/>
        </p:nvSpPr>
        <p:spPr bwMode="auto">
          <a:xfrm>
            <a:off x="5638800" y="2895600"/>
            <a:ext cx="390525" cy="461963"/>
          </a:xfrm>
          <a:prstGeom prst="rect">
            <a:avLst/>
          </a:prstGeom>
          <a:noFill/>
          <a:ln w="9525">
            <a:noFill/>
            <a:miter lim="800000"/>
            <a:headEnd/>
            <a:tailEnd/>
          </a:ln>
        </p:spPr>
        <p:txBody>
          <a:bodyPr wrap="none">
            <a:spAutoFit/>
          </a:bodyPr>
          <a:lstStyle/>
          <a:p>
            <a:r>
              <a:rPr lang="en-US"/>
              <a:t>B</a:t>
            </a:r>
          </a:p>
        </p:txBody>
      </p:sp>
      <p:cxnSp>
        <p:nvCxnSpPr>
          <p:cNvPr id="65" name="Straight Connector 64"/>
          <p:cNvCxnSpPr/>
          <p:nvPr/>
        </p:nvCxnSpPr>
        <p:spPr>
          <a:xfrm>
            <a:off x="6096000" y="3581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6781800" y="35814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6667500" y="2400300"/>
            <a:ext cx="12954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7543800" y="35814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5098" name="TextBox 70"/>
          <p:cNvSpPr txBox="1">
            <a:spLocks noChangeArrowheads="1"/>
          </p:cNvSpPr>
          <p:nvPr/>
        </p:nvSpPr>
        <p:spPr bwMode="auto">
          <a:xfrm>
            <a:off x="4841875" y="3429000"/>
            <a:ext cx="492125" cy="461963"/>
          </a:xfrm>
          <a:prstGeom prst="rect">
            <a:avLst/>
          </a:prstGeom>
          <a:noFill/>
          <a:ln w="9525">
            <a:noFill/>
            <a:miter lim="800000"/>
            <a:headEnd/>
            <a:tailEnd/>
          </a:ln>
        </p:spPr>
        <p:txBody>
          <a:bodyPr wrap="none">
            <a:spAutoFit/>
          </a:bodyPr>
          <a:lstStyle/>
          <a:p>
            <a:r>
              <a:rPr lang="el-GR">
                <a:latin typeface="MS Mincho" pitchFamily="49" charset="-128"/>
                <a:ea typeface="MS Mincho" pitchFamily="49" charset="-128"/>
              </a:rPr>
              <a:t>α</a:t>
            </a:r>
            <a:endParaRPr lang="en-US"/>
          </a:p>
        </p:txBody>
      </p:sp>
      <p:sp>
        <p:nvSpPr>
          <p:cNvPr id="45099" name="TextBox 72"/>
          <p:cNvSpPr txBox="1">
            <a:spLocks noChangeArrowheads="1"/>
          </p:cNvSpPr>
          <p:nvPr/>
        </p:nvSpPr>
        <p:spPr bwMode="auto">
          <a:xfrm>
            <a:off x="5410200" y="3505200"/>
            <a:ext cx="492125" cy="461963"/>
          </a:xfrm>
          <a:prstGeom prst="rect">
            <a:avLst/>
          </a:prstGeom>
          <a:noFill/>
          <a:ln w="9525">
            <a:noFill/>
            <a:miter lim="800000"/>
            <a:headEnd/>
            <a:tailEnd/>
          </a:ln>
        </p:spPr>
        <p:txBody>
          <a:bodyPr wrap="none">
            <a:spAutoFit/>
          </a:bodyPr>
          <a:lstStyle/>
          <a:p>
            <a:r>
              <a:rPr lang="el-GR">
                <a:latin typeface="MS Mincho" pitchFamily="49" charset="-128"/>
                <a:ea typeface="MS Mincho" pitchFamily="49" charset="-128"/>
              </a:rPr>
              <a:t>γ</a:t>
            </a:r>
            <a:endParaRPr lang="en-US"/>
          </a:p>
        </p:txBody>
      </p:sp>
      <p:sp>
        <p:nvSpPr>
          <p:cNvPr id="45100" name="TextBox 73"/>
          <p:cNvSpPr txBox="1">
            <a:spLocks noChangeArrowheads="1"/>
          </p:cNvSpPr>
          <p:nvPr/>
        </p:nvSpPr>
        <p:spPr bwMode="auto">
          <a:xfrm>
            <a:off x="6934200" y="3581400"/>
            <a:ext cx="338138" cy="461963"/>
          </a:xfrm>
          <a:prstGeom prst="rect">
            <a:avLst/>
          </a:prstGeom>
          <a:noFill/>
          <a:ln w="9525">
            <a:noFill/>
            <a:miter lim="800000"/>
            <a:headEnd/>
            <a:tailEnd/>
          </a:ln>
        </p:spPr>
        <p:txBody>
          <a:bodyPr wrap="none">
            <a:spAutoFit/>
          </a:bodyPr>
          <a:lstStyle/>
          <a:p>
            <a:r>
              <a:rPr lang="en-US">
                <a:latin typeface="MS Mincho" pitchFamily="49" charset="-128"/>
                <a:ea typeface="MS Mincho" pitchFamily="49" charset="-128"/>
              </a:rPr>
              <a:t>y</a:t>
            </a:r>
            <a:endParaRPr lang="en-US"/>
          </a:p>
        </p:txBody>
      </p:sp>
      <p:sp>
        <p:nvSpPr>
          <p:cNvPr id="45101" name="TextBox 74"/>
          <p:cNvSpPr txBox="1">
            <a:spLocks noChangeArrowheads="1"/>
          </p:cNvSpPr>
          <p:nvPr/>
        </p:nvSpPr>
        <p:spPr bwMode="auto">
          <a:xfrm>
            <a:off x="7432675" y="3505200"/>
            <a:ext cx="338138" cy="461963"/>
          </a:xfrm>
          <a:prstGeom prst="rect">
            <a:avLst/>
          </a:prstGeom>
          <a:noFill/>
          <a:ln w="9525">
            <a:noFill/>
            <a:miter lim="800000"/>
            <a:headEnd/>
            <a:tailEnd/>
          </a:ln>
        </p:spPr>
        <p:txBody>
          <a:bodyPr wrap="none">
            <a:spAutoFit/>
          </a:bodyPr>
          <a:lstStyle/>
          <a:p>
            <a:r>
              <a:rPr lang="en-US">
                <a:latin typeface="MS Mincho" pitchFamily="49" charset="-128"/>
                <a:ea typeface="MS Mincho" pitchFamily="49" charset="-128"/>
              </a:rPr>
              <a:t>z</a:t>
            </a:r>
            <a:endParaRPr lang="en-US"/>
          </a:p>
        </p:txBody>
      </p:sp>
      <p:cxnSp>
        <p:nvCxnSpPr>
          <p:cNvPr id="76" name="Straight Connector 75"/>
          <p:cNvCxnSpPr/>
          <p:nvPr/>
        </p:nvCxnSpPr>
        <p:spPr>
          <a:xfrm rot="16200000" flipH="1">
            <a:off x="6364288" y="2401888"/>
            <a:ext cx="684212" cy="455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5868194" y="2437606"/>
            <a:ext cx="609600" cy="458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5372100" y="33147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5751513" y="3392487"/>
            <a:ext cx="306388" cy="74613"/>
          </a:xfrm>
          <a:prstGeom prst="line">
            <a:avLst/>
          </a:prstGeom>
        </p:spPr>
        <p:style>
          <a:lnRef idx="1">
            <a:schemeClr val="accent1"/>
          </a:lnRef>
          <a:fillRef idx="0">
            <a:schemeClr val="accent1"/>
          </a:fillRef>
          <a:effectRef idx="0">
            <a:schemeClr val="accent1"/>
          </a:effectRef>
          <a:fontRef idx="minor">
            <a:schemeClr val="tx1"/>
          </a:fontRef>
        </p:style>
      </p:cxnSp>
      <p:sp>
        <p:nvSpPr>
          <p:cNvPr id="45106" name="TextBox 87"/>
          <p:cNvSpPr txBox="1">
            <a:spLocks noChangeArrowheads="1"/>
          </p:cNvSpPr>
          <p:nvPr/>
        </p:nvSpPr>
        <p:spPr bwMode="auto">
          <a:xfrm>
            <a:off x="6215063" y="3581400"/>
            <a:ext cx="338137" cy="461963"/>
          </a:xfrm>
          <a:prstGeom prst="rect">
            <a:avLst/>
          </a:prstGeom>
          <a:noFill/>
          <a:ln w="9525">
            <a:noFill/>
            <a:miter lim="800000"/>
            <a:headEnd/>
            <a:tailEnd/>
          </a:ln>
        </p:spPr>
        <p:txBody>
          <a:bodyPr wrap="none">
            <a:spAutoFit/>
          </a:bodyPr>
          <a:lstStyle/>
          <a:p>
            <a:r>
              <a:rPr lang="en-US">
                <a:latin typeface="MS Mincho" pitchFamily="49" charset="-128"/>
                <a:ea typeface="MS Mincho" pitchFamily="49" charset="-128"/>
              </a:rPr>
              <a:t>x</a:t>
            </a:r>
            <a:endParaRPr lang="en-US"/>
          </a:p>
        </p:txBody>
      </p:sp>
      <p:cxnSp>
        <p:nvCxnSpPr>
          <p:cNvPr id="92" name="Straight Connector 91"/>
          <p:cNvCxnSpPr/>
          <p:nvPr/>
        </p:nvCxnSpPr>
        <p:spPr>
          <a:xfrm rot="5400000">
            <a:off x="6705600" y="33528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7124700" y="3314700"/>
            <a:ext cx="3048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5109" name="TextBox 94"/>
          <p:cNvSpPr txBox="1">
            <a:spLocks noChangeArrowheads="1"/>
          </p:cNvSpPr>
          <p:nvPr/>
        </p:nvSpPr>
        <p:spPr bwMode="auto">
          <a:xfrm>
            <a:off x="5029200" y="4195763"/>
            <a:ext cx="866775" cy="461962"/>
          </a:xfrm>
          <a:prstGeom prst="rect">
            <a:avLst/>
          </a:prstGeom>
          <a:noFill/>
          <a:ln w="9525">
            <a:noFill/>
            <a:miter lim="800000"/>
            <a:headEnd/>
            <a:tailEnd/>
          </a:ln>
        </p:spPr>
        <p:txBody>
          <a:bodyPr wrap="none">
            <a:spAutoFit/>
          </a:bodyPr>
          <a:lstStyle/>
          <a:p>
            <a:r>
              <a:rPr lang="en-US"/>
              <a:t>Stack</a:t>
            </a:r>
          </a:p>
        </p:txBody>
      </p:sp>
      <p:sp>
        <p:nvSpPr>
          <p:cNvPr id="45110" name="TextBox 95"/>
          <p:cNvSpPr txBox="1">
            <a:spLocks noChangeArrowheads="1"/>
          </p:cNvSpPr>
          <p:nvPr/>
        </p:nvSpPr>
        <p:spPr bwMode="auto">
          <a:xfrm>
            <a:off x="6557963" y="4191000"/>
            <a:ext cx="833437" cy="461963"/>
          </a:xfrm>
          <a:prstGeom prst="rect">
            <a:avLst/>
          </a:prstGeom>
          <a:noFill/>
          <a:ln w="9525">
            <a:noFill/>
            <a:miter lim="800000"/>
            <a:headEnd/>
            <a:tailEnd/>
          </a:ln>
        </p:spPr>
        <p:txBody>
          <a:bodyPr wrap="none">
            <a:spAutoFit/>
          </a:bodyPr>
          <a:lstStyle/>
          <a:p>
            <a:r>
              <a:rPr lang="en-US"/>
              <a:t>Input</a:t>
            </a:r>
          </a:p>
        </p:txBody>
      </p:sp>
      <p:sp>
        <p:nvSpPr>
          <p:cNvPr id="45111" name="TextBox 96"/>
          <p:cNvSpPr txBox="1">
            <a:spLocks noChangeArrowheads="1"/>
          </p:cNvSpPr>
          <p:nvPr/>
        </p:nvSpPr>
        <p:spPr bwMode="auto">
          <a:xfrm>
            <a:off x="5105400" y="4652963"/>
            <a:ext cx="1262063" cy="461962"/>
          </a:xfrm>
          <a:prstGeom prst="rect">
            <a:avLst/>
          </a:prstGeom>
          <a:noFill/>
          <a:ln w="9525">
            <a:noFill/>
            <a:miter lim="800000"/>
            <a:headEnd/>
            <a:tailEnd/>
          </a:ln>
        </p:spPr>
        <p:txBody>
          <a:bodyPr>
            <a:spAutoFit/>
          </a:bodyPr>
          <a:lstStyle/>
          <a:p>
            <a:r>
              <a:rPr lang="en-US"/>
              <a:t>$</a:t>
            </a:r>
            <a:r>
              <a:rPr lang="el-GR">
                <a:latin typeface="MS Mincho" pitchFamily="49" charset="-128"/>
                <a:ea typeface="MS Mincho" pitchFamily="49" charset="-128"/>
              </a:rPr>
              <a:t>αγ</a:t>
            </a:r>
            <a:endParaRPr lang="en-US"/>
          </a:p>
        </p:txBody>
      </p:sp>
      <p:sp>
        <p:nvSpPr>
          <p:cNvPr id="45112" name="TextBox 97"/>
          <p:cNvSpPr txBox="1">
            <a:spLocks noChangeArrowheads="1"/>
          </p:cNvSpPr>
          <p:nvPr/>
        </p:nvSpPr>
        <p:spPr bwMode="auto">
          <a:xfrm>
            <a:off x="6650038" y="4652963"/>
            <a:ext cx="782637" cy="461962"/>
          </a:xfrm>
          <a:prstGeom prst="rect">
            <a:avLst/>
          </a:prstGeom>
          <a:noFill/>
          <a:ln w="9525">
            <a:noFill/>
            <a:miter lim="800000"/>
            <a:headEnd/>
            <a:tailEnd/>
          </a:ln>
        </p:spPr>
        <p:txBody>
          <a:bodyPr wrap="none">
            <a:spAutoFit/>
          </a:bodyPr>
          <a:lstStyle/>
          <a:p>
            <a:r>
              <a:rPr lang="en-US"/>
              <a:t>xyz$</a:t>
            </a:r>
          </a:p>
        </p:txBody>
      </p:sp>
      <p:sp>
        <p:nvSpPr>
          <p:cNvPr id="45113" name="TextBox 98"/>
          <p:cNvSpPr txBox="1">
            <a:spLocks noChangeArrowheads="1"/>
          </p:cNvSpPr>
          <p:nvPr/>
        </p:nvSpPr>
        <p:spPr bwMode="auto">
          <a:xfrm>
            <a:off x="5062538" y="5033963"/>
            <a:ext cx="1262062" cy="461962"/>
          </a:xfrm>
          <a:prstGeom prst="rect">
            <a:avLst/>
          </a:prstGeom>
          <a:noFill/>
          <a:ln w="9525">
            <a:noFill/>
            <a:miter lim="800000"/>
            <a:headEnd/>
            <a:tailEnd/>
          </a:ln>
        </p:spPr>
        <p:txBody>
          <a:bodyPr>
            <a:spAutoFit/>
          </a:bodyPr>
          <a:lstStyle/>
          <a:p>
            <a:r>
              <a:rPr lang="en-US"/>
              <a:t>$</a:t>
            </a:r>
            <a:r>
              <a:rPr lang="el-GR">
                <a:latin typeface="MS Mincho" pitchFamily="49" charset="-128"/>
                <a:ea typeface="MS Mincho" pitchFamily="49" charset="-128"/>
              </a:rPr>
              <a:t>α</a:t>
            </a:r>
            <a:r>
              <a:rPr lang="en-US">
                <a:latin typeface="MS Mincho" pitchFamily="49" charset="-128"/>
                <a:ea typeface="MS Mincho" pitchFamily="49" charset="-128"/>
              </a:rPr>
              <a:t>Bxy</a:t>
            </a:r>
            <a:endParaRPr lang="en-US"/>
          </a:p>
        </p:txBody>
      </p:sp>
      <p:sp>
        <p:nvSpPr>
          <p:cNvPr id="45114" name="TextBox 99"/>
          <p:cNvSpPr txBox="1">
            <a:spLocks noChangeArrowheads="1"/>
          </p:cNvSpPr>
          <p:nvPr/>
        </p:nvSpPr>
        <p:spPr bwMode="auto">
          <a:xfrm>
            <a:off x="6916738" y="5033963"/>
            <a:ext cx="474662" cy="461962"/>
          </a:xfrm>
          <a:prstGeom prst="rect">
            <a:avLst/>
          </a:prstGeom>
          <a:noFill/>
          <a:ln w="9525">
            <a:noFill/>
            <a:miter lim="800000"/>
            <a:headEnd/>
            <a:tailEnd/>
          </a:ln>
        </p:spPr>
        <p:txBody>
          <a:bodyPr wrap="none">
            <a:spAutoFit/>
          </a:bodyPr>
          <a:lstStyle/>
          <a:p>
            <a:r>
              <a:rPr lang="en-US"/>
              <a:t>z$</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Conflicts during shit reduce parsing</a:t>
            </a:r>
          </a:p>
        </p:txBody>
      </p:sp>
      <p:sp>
        <p:nvSpPr>
          <p:cNvPr id="46083" name="Content Placeholder 2"/>
          <p:cNvSpPr>
            <a:spLocks noGrp="1"/>
          </p:cNvSpPr>
          <p:nvPr>
            <p:ph idx="1"/>
          </p:nvPr>
        </p:nvSpPr>
        <p:spPr/>
        <p:txBody>
          <a:bodyPr/>
          <a:lstStyle/>
          <a:p>
            <a:r>
              <a:rPr lang="en-US" smtClean="0"/>
              <a:t>Two kind of conflicts</a:t>
            </a:r>
          </a:p>
          <a:p>
            <a:pPr lvl="1"/>
            <a:r>
              <a:rPr lang="en-US" smtClean="0"/>
              <a:t>Shift/reduce conflict</a:t>
            </a:r>
          </a:p>
          <a:p>
            <a:pPr lvl="1"/>
            <a:r>
              <a:rPr lang="en-US" smtClean="0"/>
              <a:t>Reduce/reduce conflict</a:t>
            </a:r>
          </a:p>
          <a:p>
            <a:r>
              <a:rPr lang="en-US" smtClean="0"/>
              <a:t>Example:</a:t>
            </a:r>
          </a:p>
        </p:txBody>
      </p:sp>
      <p:pic>
        <p:nvPicPr>
          <p:cNvPr id="46084" name="Picture 4"/>
          <p:cNvPicPr>
            <a:picLocks noChangeAspect="1" noChangeArrowheads="1"/>
          </p:cNvPicPr>
          <p:nvPr/>
        </p:nvPicPr>
        <p:blipFill>
          <a:blip r:embed="rId2"/>
          <a:srcRect/>
          <a:stretch>
            <a:fillRect/>
          </a:stretch>
        </p:blipFill>
        <p:spPr bwMode="auto">
          <a:xfrm>
            <a:off x="1171575" y="3957638"/>
            <a:ext cx="3019425" cy="1147762"/>
          </a:xfrm>
          <a:prstGeom prst="rect">
            <a:avLst/>
          </a:prstGeom>
          <a:noFill/>
          <a:ln w="9525">
            <a:noFill/>
            <a:miter lim="800000"/>
            <a:headEnd/>
            <a:tailEnd/>
          </a:ln>
        </p:spPr>
      </p:pic>
      <p:sp>
        <p:nvSpPr>
          <p:cNvPr id="46085" name="TextBox 4"/>
          <p:cNvSpPr txBox="1">
            <a:spLocks noChangeArrowheads="1"/>
          </p:cNvSpPr>
          <p:nvPr/>
        </p:nvSpPr>
        <p:spPr bwMode="auto">
          <a:xfrm>
            <a:off x="2057400" y="5562600"/>
            <a:ext cx="866775" cy="461963"/>
          </a:xfrm>
          <a:prstGeom prst="rect">
            <a:avLst/>
          </a:prstGeom>
          <a:noFill/>
          <a:ln w="9525">
            <a:noFill/>
            <a:miter lim="800000"/>
            <a:headEnd/>
            <a:tailEnd/>
          </a:ln>
        </p:spPr>
        <p:txBody>
          <a:bodyPr wrap="none">
            <a:spAutoFit/>
          </a:bodyPr>
          <a:lstStyle/>
          <a:p>
            <a:r>
              <a:rPr lang="en-US"/>
              <a:t>Stack</a:t>
            </a:r>
          </a:p>
        </p:txBody>
      </p:sp>
      <p:sp>
        <p:nvSpPr>
          <p:cNvPr id="46086" name="TextBox 5"/>
          <p:cNvSpPr txBox="1">
            <a:spLocks noChangeArrowheads="1"/>
          </p:cNvSpPr>
          <p:nvPr/>
        </p:nvSpPr>
        <p:spPr bwMode="auto">
          <a:xfrm>
            <a:off x="5486400" y="5486400"/>
            <a:ext cx="833438" cy="461963"/>
          </a:xfrm>
          <a:prstGeom prst="rect">
            <a:avLst/>
          </a:prstGeom>
          <a:noFill/>
          <a:ln w="9525">
            <a:noFill/>
            <a:miter lim="800000"/>
            <a:headEnd/>
            <a:tailEnd/>
          </a:ln>
        </p:spPr>
        <p:txBody>
          <a:bodyPr wrap="none">
            <a:spAutoFit/>
          </a:bodyPr>
          <a:lstStyle/>
          <a:p>
            <a:r>
              <a:rPr lang="en-US"/>
              <a:t>Input</a:t>
            </a:r>
          </a:p>
        </p:txBody>
      </p:sp>
      <p:sp>
        <p:nvSpPr>
          <p:cNvPr id="46087" name="TextBox 7"/>
          <p:cNvSpPr txBox="1">
            <a:spLocks noChangeArrowheads="1"/>
          </p:cNvSpPr>
          <p:nvPr/>
        </p:nvSpPr>
        <p:spPr bwMode="auto">
          <a:xfrm>
            <a:off x="5334000" y="6019800"/>
            <a:ext cx="1201738" cy="461963"/>
          </a:xfrm>
          <a:prstGeom prst="rect">
            <a:avLst/>
          </a:prstGeom>
          <a:noFill/>
          <a:ln w="9525">
            <a:noFill/>
            <a:miter lim="800000"/>
            <a:headEnd/>
            <a:tailEnd/>
          </a:ln>
        </p:spPr>
        <p:txBody>
          <a:bodyPr wrap="none">
            <a:spAutoFit/>
          </a:bodyPr>
          <a:lstStyle/>
          <a:p>
            <a:r>
              <a:rPr lang="en-US"/>
              <a:t>else …$</a:t>
            </a:r>
          </a:p>
        </p:txBody>
      </p:sp>
      <p:sp>
        <p:nvSpPr>
          <p:cNvPr id="46088" name="TextBox 8"/>
          <p:cNvSpPr txBox="1">
            <a:spLocks noChangeArrowheads="1"/>
          </p:cNvSpPr>
          <p:nvPr/>
        </p:nvSpPr>
        <p:spPr bwMode="auto">
          <a:xfrm>
            <a:off x="1371600" y="6019800"/>
            <a:ext cx="2667000" cy="461963"/>
          </a:xfrm>
          <a:prstGeom prst="rect">
            <a:avLst/>
          </a:prstGeom>
          <a:noFill/>
          <a:ln w="9525">
            <a:noFill/>
            <a:miter lim="800000"/>
            <a:headEnd/>
            <a:tailEnd/>
          </a:ln>
        </p:spPr>
        <p:txBody>
          <a:bodyPr>
            <a:spAutoFit/>
          </a:bodyPr>
          <a:lstStyle/>
          <a:p>
            <a:r>
              <a:rPr lang="en-US"/>
              <a:t>… if expr then stmt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Reduce/reduce conflict</a:t>
            </a:r>
          </a:p>
        </p:txBody>
      </p:sp>
      <p:sp>
        <p:nvSpPr>
          <p:cNvPr id="47107" name="TextBox 3"/>
          <p:cNvSpPr txBox="1">
            <a:spLocks noChangeArrowheads="1"/>
          </p:cNvSpPr>
          <p:nvPr/>
        </p:nvSpPr>
        <p:spPr bwMode="auto">
          <a:xfrm>
            <a:off x="304800" y="2133600"/>
            <a:ext cx="5373688" cy="3416300"/>
          </a:xfrm>
          <a:prstGeom prst="rect">
            <a:avLst/>
          </a:prstGeom>
          <a:noFill/>
          <a:ln w="9525">
            <a:noFill/>
            <a:miter lim="800000"/>
            <a:headEnd/>
            <a:tailEnd/>
          </a:ln>
        </p:spPr>
        <p:txBody>
          <a:bodyPr wrap="none">
            <a:spAutoFit/>
          </a:bodyPr>
          <a:lstStyle/>
          <a:p>
            <a:r>
              <a:rPr lang="en-US"/>
              <a:t>stmt -&gt; id(parameter_list)</a:t>
            </a:r>
          </a:p>
          <a:p>
            <a:r>
              <a:rPr lang="en-US"/>
              <a:t>stmt -&gt; expr:=expr</a:t>
            </a:r>
          </a:p>
          <a:p>
            <a:r>
              <a:rPr lang="en-US"/>
              <a:t>parameter_list-&gt;parameter_list, parameter</a:t>
            </a:r>
          </a:p>
          <a:p>
            <a:r>
              <a:rPr lang="en-US"/>
              <a:t>parameter_list-&gt;parameter</a:t>
            </a:r>
          </a:p>
          <a:p>
            <a:r>
              <a:rPr lang="en-US"/>
              <a:t>parameter-&gt;id</a:t>
            </a:r>
          </a:p>
          <a:p>
            <a:r>
              <a:rPr lang="en-US"/>
              <a:t>expr-&gt;id(expr_list)</a:t>
            </a:r>
          </a:p>
          <a:p>
            <a:r>
              <a:rPr lang="en-US"/>
              <a:t>expr-&gt;id</a:t>
            </a:r>
          </a:p>
          <a:p>
            <a:r>
              <a:rPr lang="en-US"/>
              <a:t>expr_list-&gt;expr_list, expr</a:t>
            </a:r>
          </a:p>
          <a:p>
            <a:r>
              <a:rPr lang="en-US"/>
              <a:t>expr_list-&gt;expr</a:t>
            </a:r>
          </a:p>
        </p:txBody>
      </p:sp>
      <p:sp>
        <p:nvSpPr>
          <p:cNvPr id="47108" name="TextBox 4"/>
          <p:cNvSpPr txBox="1">
            <a:spLocks noChangeArrowheads="1"/>
          </p:cNvSpPr>
          <p:nvPr/>
        </p:nvSpPr>
        <p:spPr bwMode="auto">
          <a:xfrm>
            <a:off x="4495800" y="4953000"/>
            <a:ext cx="866775" cy="461963"/>
          </a:xfrm>
          <a:prstGeom prst="rect">
            <a:avLst/>
          </a:prstGeom>
          <a:noFill/>
          <a:ln w="9525">
            <a:noFill/>
            <a:miter lim="800000"/>
            <a:headEnd/>
            <a:tailEnd/>
          </a:ln>
        </p:spPr>
        <p:txBody>
          <a:bodyPr wrap="none">
            <a:spAutoFit/>
          </a:bodyPr>
          <a:lstStyle/>
          <a:p>
            <a:r>
              <a:rPr lang="en-US"/>
              <a:t>Stack</a:t>
            </a:r>
          </a:p>
        </p:txBody>
      </p:sp>
      <p:sp>
        <p:nvSpPr>
          <p:cNvPr id="47109" name="TextBox 5"/>
          <p:cNvSpPr txBox="1">
            <a:spLocks noChangeArrowheads="1"/>
          </p:cNvSpPr>
          <p:nvPr/>
        </p:nvSpPr>
        <p:spPr bwMode="auto">
          <a:xfrm>
            <a:off x="7924800" y="4876800"/>
            <a:ext cx="833438" cy="461963"/>
          </a:xfrm>
          <a:prstGeom prst="rect">
            <a:avLst/>
          </a:prstGeom>
          <a:noFill/>
          <a:ln w="9525">
            <a:noFill/>
            <a:miter lim="800000"/>
            <a:headEnd/>
            <a:tailEnd/>
          </a:ln>
        </p:spPr>
        <p:txBody>
          <a:bodyPr wrap="none">
            <a:spAutoFit/>
          </a:bodyPr>
          <a:lstStyle/>
          <a:p>
            <a:r>
              <a:rPr lang="en-US"/>
              <a:t>Input</a:t>
            </a:r>
          </a:p>
        </p:txBody>
      </p:sp>
      <p:sp>
        <p:nvSpPr>
          <p:cNvPr id="47110" name="TextBox 6"/>
          <p:cNvSpPr txBox="1">
            <a:spLocks noChangeArrowheads="1"/>
          </p:cNvSpPr>
          <p:nvPr/>
        </p:nvSpPr>
        <p:spPr bwMode="auto">
          <a:xfrm>
            <a:off x="7772400" y="5410200"/>
            <a:ext cx="1141413" cy="461963"/>
          </a:xfrm>
          <a:prstGeom prst="rect">
            <a:avLst/>
          </a:prstGeom>
          <a:noFill/>
          <a:ln w="9525">
            <a:noFill/>
            <a:miter lim="800000"/>
            <a:headEnd/>
            <a:tailEnd/>
          </a:ln>
        </p:spPr>
        <p:txBody>
          <a:bodyPr wrap="none">
            <a:spAutoFit/>
          </a:bodyPr>
          <a:lstStyle/>
          <a:p>
            <a:r>
              <a:rPr lang="en-US"/>
              <a:t>,id) …$</a:t>
            </a:r>
          </a:p>
        </p:txBody>
      </p:sp>
      <p:sp>
        <p:nvSpPr>
          <p:cNvPr id="47111" name="TextBox 7"/>
          <p:cNvSpPr txBox="1">
            <a:spLocks noChangeArrowheads="1"/>
          </p:cNvSpPr>
          <p:nvPr/>
        </p:nvSpPr>
        <p:spPr bwMode="auto">
          <a:xfrm>
            <a:off x="3810000" y="5410200"/>
            <a:ext cx="2667000" cy="461963"/>
          </a:xfrm>
          <a:prstGeom prst="rect">
            <a:avLst/>
          </a:prstGeom>
          <a:noFill/>
          <a:ln w="9525">
            <a:noFill/>
            <a:miter lim="800000"/>
            <a:headEnd/>
            <a:tailEnd/>
          </a:ln>
        </p:spPr>
        <p:txBody>
          <a:bodyPr>
            <a:spAutoFit/>
          </a:bodyPr>
          <a:lstStyle/>
          <a:p>
            <a:r>
              <a:rPr lang="en-US"/>
              <a:t>… id(id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LR Parsing</a:t>
            </a:r>
          </a:p>
        </p:txBody>
      </p:sp>
      <p:sp>
        <p:nvSpPr>
          <p:cNvPr id="3" name="Content Placeholder 2"/>
          <p:cNvSpPr>
            <a:spLocks noGrp="1"/>
          </p:cNvSpPr>
          <p:nvPr>
            <p:ph idx="1"/>
          </p:nvPr>
        </p:nvSpPr>
        <p:spPr/>
        <p:txBody>
          <a:bodyPr>
            <a:normAutofit/>
          </a:bodyPr>
          <a:lstStyle/>
          <a:p>
            <a:pPr>
              <a:defRPr/>
            </a:pPr>
            <a:r>
              <a:rPr lang="en-US" dirty="0" smtClean="0"/>
              <a:t>The most prevalent type of bottom-up parsers</a:t>
            </a:r>
          </a:p>
          <a:p>
            <a:pPr>
              <a:defRPr/>
            </a:pPr>
            <a:r>
              <a:rPr lang="en-US" dirty="0" smtClean="0"/>
              <a:t>LR(k), mostly interested on parsers with k&lt;=1</a:t>
            </a:r>
          </a:p>
          <a:p>
            <a:pPr>
              <a:defRPr/>
            </a:pPr>
            <a:r>
              <a:rPr lang="en-US" dirty="0" smtClean="0"/>
              <a:t>Why LR parsers?</a:t>
            </a:r>
          </a:p>
          <a:p>
            <a:pPr lvl="1">
              <a:defRPr/>
            </a:pPr>
            <a:r>
              <a:rPr lang="en-US" dirty="0" smtClean="0"/>
              <a:t>Table driven</a:t>
            </a:r>
          </a:p>
          <a:p>
            <a:pPr lvl="1">
              <a:defRPr/>
            </a:pPr>
            <a:r>
              <a:rPr lang="en-US" dirty="0" smtClean="0"/>
              <a:t>Can be constructed to recognize all programming language constructs</a:t>
            </a:r>
          </a:p>
          <a:p>
            <a:pPr lvl="1">
              <a:defRPr/>
            </a:pPr>
            <a:r>
              <a:rPr lang="en-US" dirty="0" smtClean="0"/>
              <a:t>Most general non-backtracking shift-reduce parsing method</a:t>
            </a:r>
          </a:p>
          <a:p>
            <a:pPr lvl="1">
              <a:defRPr/>
            </a:pPr>
            <a:r>
              <a:rPr lang="en-US" dirty="0" smtClean="0"/>
              <a:t>Can detect a syntactic error as soon as it is possible to do so</a:t>
            </a:r>
          </a:p>
          <a:p>
            <a:pPr lvl="1">
              <a:defRPr/>
            </a:pPr>
            <a:r>
              <a:rPr lang="en-US" dirty="0" smtClean="0"/>
              <a:t>Class of grammars for which we can construct LR parsers are superset of those which we can construct LL parsers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States of an LR parser</a:t>
            </a:r>
          </a:p>
        </p:txBody>
      </p:sp>
      <p:sp>
        <p:nvSpPr>
          <p:cNvPr id="49155" name="Content Placeholder 2"/>
          <p:cNvSpPr>
            <a:spLocks noGrp="1"/>
          </p:cNvSpPr>
          <p:nvPr>
            <p:ph idx="1"/>
          </p:nvPr>
        </p:nvSpPr>
        <p:spPr/>
        <p:txBody>
          <a:bodyPr/>
          <a:lstStyle/>
          <a:p>
            <a:r>
              <a:rPr lang="en-US" smtClean="0"/>
              <a:t>States represent set of items</a:t>
            </a:r>
          </a:p>
          <a:p>
            <a:r>
              <a:rPr lang="en-US" smtClean="0"/>
              <a:t>An LR(0) item of G is a production of G with the dot at some position of the body:</a:t>
            </a:r>
          </a:p>
          <a:p>
            <a:pPr lvl="1"/>
            <a:r>
              <a:rPr lang="en-US" smtClean="0"/>
              <a:t>For A-&gt;XYZ we have following items</a:t>
            </a:r>
          </a:p>
          <a:p>
            <a:pPr lvl="2"/>
            <a:r>
              <a:rPr lang="en-US" smtClean="0"/>
              <a:t>A-&gt;.XYZ</a:t>
            </a:r>
          </a:p>
          <a:p>
            <a:pPr lvl="2"/>
            <a:r>
              <a:rPr lang="en-US" smtClean="0"/>
              <a:t>A-&gt;X.YZ</a:t>
            </a:r>
          </a:p>
          <a:p>
            <a:pPr lvl="2"/>
            <a:r>
              <a:rPr lang="en-US" smtClean="0"/>
              <a:t>A-&gt;XY.Z</a:t>
            </a:r>
          </a:p>
          <a:p>
            <a:pPr lvl="2"/>
            <a:r>
              <a:rPr lang="en-US" smtClean="0"/>
              <a:t>A-&gt;XYZ.</a:t>
            </a:r>
          </a:p>
          <a:p>
            <a:pPr lvl="1"/>
            <a:r>
              <a:rPr lang="en-US" smtClean="0"/>
              <a:t>In a state having A-&gt;.XYZ we hope to see a string derivable from XYZ next on the input.</a:t>
            </a:r>
          </a:p>
          <a:p>
            <a:pPr lvl="1"/>
            <a:r>
              <a:rPr lang="en-US" smtClean="0"/>
              <a:t>What about A-&gt;X.YZ?</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r>
              <a:rPr lang="en-US" smtClean="0"/>
              <a:t>Constructing canonical LR(0) item sets</a:t>
            </a:r>
          </a:p>
        </p:txBody>
      </p:sp>
      <p:sp>
        <p:nvSpPr>
          <p:cNvPr id="50179" name="Content Placeholder 2"/>
          <p:cNvSpPr>
            <a:spLocks noGrp="1"/>
          </p:cNvSpPr>
          <p:nvPr>
            <p:ph idx="1"/>
          </p:nvPr>
        </p:nvSpPr>
        <p:spPr>
          <a:xfrm>
            <a:off x="457200" y="1828800"/>
            <a:ext cx="8229600" cy="2713038"/>
          </a:xfrm>
        </p:spPr>
        <p:txBody>
          <a:bodyPr>
            <a:normAutofit fontScale="92500" lnSpcReduction="20000"/>
          </a:bodyPr>
          <a:lstStyle/>
          <a:p>
            <a:r>
              <a:rPr lang="en-US" sz="2000" smtClean="0"/>
              <a:t>Augmented grammar:</a:t>
            </a:r>
          </a:p>
          <a:p>
            <a:pPr lvl="1"/>
            <a:r>
              <a:rPr lang="en-US" sz="2000" smtClean="0"/>
              <a:t>G with addition of a production: S’-&gt;S</a:t>
            </a:r>
          </a:p>
          <a:p>
            <a:r>
              <a:rPr lang="en-US" sz="2000" smtClean="0"/>
              <a:t>Closure of item sets:</a:t>
            </a:r>
          </a:p>
          <a:p>
            <a:pPr lvl="1"/>
            <a:r>
              <a:rPr lang="en-US" sz="2000" smtClean="0"/>
              <a:t>If I is a set of items, closure(I) is a set of items constructed from I by the following rules:</a:t>
            </a:r>
          </a:p>
          <a:p>
            <a:pPr lvl="2"/>
            <a:r>
              <a:rPr lang="en-US" sz="2000" smtClean="0"/>
              <a:t>Add every item in I to closure(I)</a:t>
            </a:r>
          </a:p>
          <a:p>
            <a:pPr lvl="2"/>
            <a:r>
              <a:rPr lang="en-US" sz="2000" smtClean="0"/>
              <a:t>If A-&gt;</a:t>
            </a:r>
            <a:r>
              <a:rPr lang="el-GR" sz="2000" smtClean="0"/>
              <a:t>α</a:t>
            </a:r>
            <a:r>
              <a:rPr lang="en-US" sz="2000" smtClean="0"/>
              <a:t>.B</a:t>
            </a:r>
            <a:r>
              <a:rPr lang="el-GR" sz="2000" smtClean="0"/>
              <a:t>β</a:t>
            </a:r>
            <a:r>
              <a:rPr lang="en-US" sz="2000" smtClean="0"/>
              <a:t> is in closure(I) and B-&gt;</a:t>
            </a:r>
            <a:r>
              <a:rPr lang="el-GR" sz="2000" smtClean="0"/>
              <a:t>γ</a:t>
            </a:r>
            <a:r>
              <a:rPr lang="en-US" sz="2000" smtClean="0"/>
              <a:t> is a production then add the item B-&gt;.</a:t>
            </a:r>
            <a:r>
              <a:rPr lang="el-GR" sz="2000" smtClean="0"/>
              <a:t>γ</a:t>
            </a:r>
            <a:r>
              <a:rPr lang="en-US" sz="2000" smtClean="0"/>
              <a:t> to clsoure(I).</a:t>
            </a:r>
          </a:p>
          <a:p>
            <a:r>
              <a:rPr lang="en-US" sz="2000" smtClean="0"/>
              <a:t>Example:</a:t>
            </a:r>
          </a:p>
          <a:p>
            <a:pPr lvl="2"/>
            <a:endParaRPr lang="en-US" sz="2000" smtClean="0"/>
          </a:p>
        </p:txBody>
      </p:sp>
      <p:sp>
        <p:nvSpPr>
          <p:cNvPr id="50180" name="Rectangle 3"/>
          <p:cNvSpPr>
            <a:spLocks noChangeArrowheads="1"/>
          </p:cNvSpPr>
          <p:nvPr/>
        </p:nvSpPr>
        <p:spPr bwMode="auto">
          <a:xfrm>
            <a:off x="1981200" y="4800600"/>
            <a:ext cx="3810000" cy="1422400"/>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a:t>E’-&gt;E</a:t>
            </a:r>
          </a:p>
          <a:p>
            <a:pPr marL="457200" indent="-457200">
              <a:lnSpc>
                <a:spcPct val="90000"/>
              </a:lnSpc>
              <a:buFont typeface="Wingdings 2" pitchFamily="18" charset="2"/>
              <a:buNone/>
            </a:pPr>
            <a:r>
              <a:rPr lang="en-US"/>
              <a:t>E -&gt; E + T | T</a:t>
            </a:r>
          </a:p>
          <a:p>
            <a:pPr marL="457200" indent="-457200">
              <a:lnSpc>
                <a:spcPct val="90000"/>
              </a:lnSpc>
              <a:buFont typeface="Wingdings 2" pitchFamily="18" charset="2"/>
              <a:buNone/>
            </a:pPr>
            <a:r>
              <a:rPr lang="en-US"/>
              <a:t>T -&gt; T * F | F</a:t>
            </a:r>
          </a:p>
          <a:p>
            <a:pPr marL="457200" indent="-457200">
              <a:lnSpc>
                <a:spcPct val="90000"/>
              </a:lnSpc>
              <a:buFont typeface="Wingdings 2" pitchFamily="18" charset="2"/>
              <a:buNone/>
            </a:pPr>
            <a:r>
              <a:rPr lang="en-US"/>
              <a:t>F -&gt; (E) | </a:t>
            </a:r>
            <a:r>
              <a:rPr lang="en-US" b="1"/>
              <a:t>id</a:t>
            </a:r>
          </a:p>
        </p:txBody>
      </p:sp>
      <p:sp>
        <p:nvSpPr>
          <p:cNvPr id="5" name="Rectangle 4"/>
          <p:cNvSpPr/>
          <p:nvPr/>
        </p:nvSpPr>
        <p:spPr>
          <a:xfrm>
            <a:off x="5257800" y="4648200"/>
            <a:ext cx="33528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I0=closure({[E’-&gt;.E]}</a:t>
            </a:r>
          </a:p>
          <a:p>
            <a:pPr>
              <a:defRPr/>
            </a:pPr>
            <a:r>
              <a:rPr lang="en-US" sz="1800" dirty="0"/>
              <a:t>E’-&gt;.E</a:t>
            </a:r>
          </a:p>
          <a:p>
            <a:pPr>
              <a:defRPr/>
            </a:pPr>
            <a:r>
              <a:rPr lang="en-US" sz="1800" dirty="0"/>
              <a:t>E-&gt;.E+T</a:t>
            </a:r>
          </a:p>
          <a:p>
            <a:pPr>
              <a:defRPr/>
            </a:pPr>
            <a:r>
              <a:rPr lang="en-US" sz="1800" dirty="0"/>
              <a:t>E-&gt;.T</a:t>
            </a:r>
          </a:p>
          <a:p>
            <a:pPr>
              <a:defRPr/>
            </a:pPr>
            <a:r>
              <a:rPr lang="en-US" sz="1800" dirty="0"/>
              <a:t>T-&gt;.T*F</a:t>
            </a:r>
          </a:p>
          <a:p>
            <a:pPr>
              <a:defRPr/>
            </a:pPr>
            <a:r>
              <a:rPr lang="en-US" sz="1800" dirty="0"/>
              <a:t>T-&gt;.F</a:t>
            </a:r>
          </a:p>
          <a:p>
            <a:pPr>
              <a:defRPr/>
            </a:pPr>
            <a:r>
              <a:rPr lang="en-US" sz="1800" dirty="0"/>
              <a:t>F-&gt;.(E)</a:t>
            </a:r>
          </a:p>
          <a:p>
            <a:pPr>
              <a:defRPr/>
            </a:pPr>
            <a:r>
              <a:rPr lang="en-US" sz="1800" dirty="0"/>
              <a:t>F-&gt;.id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smtClean="0"/>
              <a:t>Constructing canonical LR(0) item sets (cont.)</a:t>
            </a:r>
          </a:p>
        </p:txBody>
      </p:sp>
      <p:sp>
        <p:nvSpPr>
          <p:cNvPr id="51203" name="Content Placeholder 2"/>
          <p:cNvSpPr>
            <a:spLocks noGrp="1"/>
          </p:cNvSpPr>
          <p:nvPr>
            <p:ph idx="1"/>
          </p:nvPr>
        </p:nvSpPr>
        <p:spPr>
          <a:xfrm>
            <a:off x="457200" y="1935163"/>
            <a:ext cx="8229600" cy="1722437"/>
          </a:xfrm>
        </p:spPr>
        <p:txBody>
          <a:bodyPr/>
          <a:lstStyle/>
          <a:p>
            <a:r>
              <a:rPr lang="en-US" smtClean="0"/>
              <a:t>Goto (I,X) where I is an item set and X is a grammar symbol is closure of set of all items [A-&gt;</a:t>
            </a:r>
            <a:r>
              <a:rPr lang="el-GR" sz="2800" smtClean="0"/>
              <a:t> α</a:t>
            </a:r>
            <a:r>
              <a:rPr lang="en-US" sz="2800" smtClean="0"/>
              <a:t>X. </a:t>
            </a:r>
            <a:r>
              <a:rPr lang="el-GR" sz="2800" smtClean="0"/>
              <a:t>β</a:t>
            </a:r>
            <a:r>
              <a:rPr lang="en-US" sz="2800" smtClean="0"/>
              <a:t>] </a:t>
            </a:r>
            <a:r>
              <a:rPr lang="en-US" sz="2400" smtClean="0"/>
              <a:t>where [A-&gt;</a:t>
            </a:r>
            <a:r>
              <a:rPr lang="el-GR" sz="2400" smtClean="0"/>
              <a:t> α</a:t>
            </a:r>
            <a:r>
              <a:rPr lang="en-US" sz="2400" smtClean="0"/>
              <a:t>.X </a:t>
            </a:r>
            <a:r>
              <a:rPr lang="el-GR" sz="2400" smtClean="0"/>
              <a:t>β</a:t>
            </a:r>
            <a:r>
              <a:rPr lang="en-US" sz="2400" smtClean="0"/>
              <a:t>] is in I</a:t>
            </a:r>
          </a:p>
          <a:p>
            <a:r>
              <a:rPr lang="en-US" sz="2400" smtClean="0"/>
              <a:t>Example</a:t>
            </a:r>
            <a:endParaRPr lang="en-US" smtClean="0"/>
          </a:p>
        </p:txBody>
      </p:sp>
      <p:sp>
        <p:nvSpPr>
          <p:cNvPr id="4" name="Rectangle 3"/>
          <p:cNvSpPr/>
          <p:nvPr/>
        </p:nvSpPr>
        <p:spPr>
          <a:xfrm>
            <a:off x="533400" y="3886200"/>
            <a:ext cx="22860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I0=closure({[E’-&gt;.E]}</a:t>
            </a:r>
          </a:p>
          <a:p>
            <a:pPr>
              <a:defRPr/>
            </a:pPr>
            <a:r>
              <a:rPr lang="en-US" sz="1800" dirty="0"/>
              <a:t>E’-&gt;.E</a:t>
            </a:r>
          </a:p>
          <a:p>
            <a:pPr>
              <a:defRPr/>
            </a:pPr>
            <a:r>
              <a:rPr lang="en-US" sz="1800" dirty="0"/>
              <a:t>E-&gt;.E+T</a:t>
            </a:r>
          </a:p>
          <a:p>
            <a:pPr>
              <a:defRPr/>
            </a:pPr>
            <a:r>
              <a:rPr lang="en-US" sz="1800" dirty="0"/>
              <a:t>E-&gt;.T</a:t>
            </a:r>
          </a:p>
          <a:p>
            <a:pPr>
              <a:defRPr/>
            </a:pPr>
            <a:r>
              <a:rPr lang="en-US" sz="1800" dirty="0"/>
              <a:t>T-&gt;.T*F</a:t>
            </a:r>
          </a:p>
          <a:p>
            <a:pPr>
              <a:defRPr/>
            </a:pPr>
            <a:r>
              <a:rPr lang="en-US" sz="1800" dirty="0"/>
              <a:t>T-&gt;.F</a:t>
            </a:r>
          </a:p>
          <a:p>
            <a:pPr>
              <a:defRPr/>
            </a:pPr>
            <a:r>
              <a:rPr lang="en-US" sz="1800" dirty="0"/>
              <a:t>F-&gt;.(E)</a:t>
            </a:r>
          </a:p>
          <a:p>
            <a:pPr>
              <a:defRPr/>
            </a:pPr>
            <a:r>
              <a:rPr lang="en-US" sz="1800" dirty="0"/>
              <a:t>F-&gt;.id</a:t>
            </a:r>
          </a:p>
        </p:txBody>
      </p:sp>
      <p:cxnSp>
        <p:nvCxnSpPr>
          <p:cNvPr id="6" name="Straight Arrow Connector 5"/>
          <p:cNvCxnSpPr/>
          <p:nvPr/>
        </p:nvCxnSpPr>
        <p:spPr>
          <a:xfrm flipV="1">
            <a:off x="2819400" y="37338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06" name="TextBox 6"/>
          <p:cNvSpPr txBox="1">
            <a:spLocks noChangeArrowheads="1"/>
          </p:cNvSpPr>
          <p:nvPr/>
        </p:nvSpPr>
        <p:spPr bwMode="auto">
          <a:xfrm>
            <a:off x="3581400" y="3505200"/>
            <a:ext cx="371475" cy="461963"/>
          </a:xfrm>
          <a:prstGeom prst="rect">
            <a:avLst/>
          </a:prstGeom>
          <a:noFill/>
          <a:ln w="9525">
            <a:noFill/>
            <a:miter lim="800000"/>
            <a:headEnd/>
            <a:tailEnd/>
          </a:ln>
        </p:spPr>
        <p:txBody>
          <a:bodyPr wrap="none">
            <a:spAutoFit/>
          </a:bodyPr>
          <a:lstStyle/>
          <a:p>
            <a:r>
              <a:rPr lang="en-US"/>
              <a:t>E</a:t>
            </a:r>
          </a:p>
        </p:txBody>
      </p:sp>
      <p:sp>
        <p:nvSpPr>
          <p:cNvPr id="8" name="Rectangle 7"/>
          <p:cNvSpPr/>
          <p:nvPr/>
        </p:nvSpPr>
        <p:spPr>
          <a:xfrm>
            <a:off x="4267200" y="31242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I1</a:t>
            </a:r>
          </a:p>
          <a:p>
            <a:pPr>
              <a:defRPr/>
            </a:pPr>
            <a:r>
              <a:rPr lang="en-US" sz="1800" dirty="0"/>
              <a:t>E’-&gt;E.</a:t>
            </a:r>
          </a:p>
          <a:p>
            <a:pPr>
              <a:defRPr/>
            </a:pPr>
            <a:r>
              <a:rPr lang="en-US" sz="1800" dirty="0"/>
              <a:t>E-&gt;E.+T</a:t>
            </a:r>
          </a:p>
        </p:txBody>
      </p:sp>
      <p:sp>
        <p:nvSpPr>
          <p:cNvPr id="10" name="Rectangle 9"/>
          <p:cNvSpPr/>
          <p:nvPr/>
        </p:nvSpPr>
        <p:spPr>
          <a:xfrm>
            <a:off x="4191000" y="41910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I2</a:t>
            </a:r>
          </a:p>
          <a:p>
            <a:pPr>
              <a:defRPr/>
            </a:pPr>
            <a:r>
              <a:rPr lang="en-US" sz="1800" dirty="0"/>
              <a:t>E’-&gt;T.</a:t>
            </a:r>
          </a:p>
          <a:p>
            <a:pPr>
              <a:defRPr/>
            </a:pPr>
            <a:r>
              <a:rPr lang="en-US" sz="1800" dirty="0"/>
              <a:t>T-&gt;T.*F</a:t>
            </a:r>
          </a:p>
        </p:txBody>
      </p:sp>
      <p:cxnSp>
        <p:nvCxnSpPr>
          <p:cNvPr id="11" name="Straight Arrow Connector 10"/>
          <p:cNvCxnSpPr>
            <a:endCxn id="10" idx="1"/>
          </p:cNvCxnSpPr>
          <p:nvPr/>
        </p:nvCxnSpPr>
        <p:spPr>
          <a:xfrm>
            <a:off x="2819400" y="4495800"/>
            <a:ext cx="1371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10" name="TextBox 12"/>
          <p:cNvSpPr txBox="1">
            <a:spLocks noChangeArrowheads="1"/>
          </p:cNvSpPr>
          <p:nvPr/>
        </p:nvSpPr>
        <p:spPr bwMode="auto">
          <a:xfrm>
            <a:off x="3505200" y="4186238"/>
            <a:ext cx="371475" cy="461962"/>
          </a:xfrm>
          <a:prstGeom prst="rect">
            <a:avLst/>
          </a:prstGeom>
          <a:noFill/>
          <a:ln w="9525">
            <a:noFill/>
            <a:miter lim="800000"/>
            <a:headEnd/>
            <a:tailEnd/>
          </a:ln>
        </p:spPr>
        <p:txBody>
          <a:bodyPr wrap="none">
            <a:spAutoFit/>
          </a:bodyPr>
          <a:lstStyle/>
          <a:p>
            <a:r>
              <a:rPr lang="en-US"/>
              <a:t>T</a:t>
            </a:r>
          </a:p>
        </p:txBody>
      </p:sp>
      <p:sp>
        <p:nvSpPr>
          <p:cNvPr id="14" name="Rectangle 13"/>
          <p:cNvSpPr/>
          <p:nvPr/>
        </p:nvSpPr>
        <p:spPr>
          <a:xfrm>
            <a:off x="4191000" y="51054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I4</a:t>
            </a:r>
          </a:p>
          <a:p>
            <a:pPr>
              <a:defRPr/>
            </a:pPr>
            <a:r>
              <a:rPr lang="en-US" sz="1200" dirty="0"/>
              <a:t>F-&gt;(.E)</a:t>
            </a:r>
          </a:p>
          <a:p>
            <a:pPr>
              <a:defRPr/>
            </a:pPr>
            <a:r>
              <a:rPr lang="en-US" sz="1200" dirty="0"/>
              <a:t>E-&gt;.E+T</a:t>
            </a:r>
          </a:p>
          <a:p>
            <a:pPr>
              <a:defRPr/>
            </a:pPr>
            <a:r>
              <a:rPr lang="en-US" sz="1200" dirty="0"/>
              <a:t>E-&gt;.T</a:t>
            </a:r>
          </a:p>
          <a:p>
            <a:pPr>
              <a:defRPr/>
            </a:pPr>
            <a:r>
              <a:rPr lang="en-US" sz="1200" dirty="0"/>
              <a:t>T-&gt;.T*F</a:t>
            </a:r>
          </a:p>
          <a:p>
            <a:pPr>
              <a:defRPr/>
            </a:pPr>
            <a:r>
              <a:rPr lang="en-US" sz="1200" dirty="0"/>
              <a:t>T-&gt;.F</a:t>
            </a:r>
          </a:p>
          <a:p>
            <a:pPr>
              <a:defRPr/>
            </a:pPr>
            <a:r>
              <a:rPr lang="en-US" sz="1200" dirty="0"/>
              <a:t>F-&gt;.(E)</a:t>
            </a:r>
          </a:p>
          <a:p>
            <a:pPr>
              <a:defRPr/>
            </a:pPr>
            <a:r>
              <a:rPr lang="en-US" sz="1200" dirty="0"/>
              <a:t>F-&gt;.id</a:t>
            </a:r>
          </a:p>
        </p:txBody>
      </p:sp>
      <p:cxnSp>
        <p:nvCxnSpPr>
          <p:cNvPr id="15" name="Straight Arrow Connector 14"/>
          <p:cNvCxnSpPr/>
          <p:nvPr/>
        </p:nvCxnSpPr>
        <p:spPr>
          <a:xfrm>
            <a:off x="2819400" y="5524500"/>
            <a:ext cx="1371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213" name="TextBox 15"/>
          <p:cNvSpPr txBox="1">
            <a:spLocks noChangeArrowheads="1"/>
          </p:cNvSpPr>
          <p:nvPr/>
        </p:nvSpPr>
        <p:spPr bwMode="auto">
          <a:xfrm>
            <a:off x="3276600" y="5181600"/>
            <a:ext cx="287338" cy="461963"/>
          </a:xfrm>
          <a:prstGeom prst="rect">
            <a:avLst/>
          </a:prstGeom>
          <a:noFill/>
          <a:ln w="9525">
            <a:noFill/>
            <a:miter lim="800000"/>
            <a:headEnd/>
            <a:tailEnd/>
          </a:ln>
        </p:spPr>
        <p:txBody>
          <a:bodyPr wrap="none">
            <a:spAutoFit/>
          </a:bodyPr>
          <a:lstStyle/>
          <a:p>
            <a:r>
              <a:rPr 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Closure algorithm</a:t>
            </a:r>
          </a:p>
        </p:txBody>
      </p:sp>
      <p:sp>
        <p:nvSpPr>
          <p:cNvPr id="52227" name="Content Placeholder 2"/>
          <p:cNvSpPr>
            <a:spLocks noGrp="1"/>
          </p:cNvSpPr>
          <p:nvPr>
            <p:ph idx="1"/>
          </p:nvPr>
        </p:nvSpPr>
        <p:spPr/>
        <p:txBody>
          <a:bodyPr/>
          <a:lstStyle/>
          <a:p>
            <a:pPr>
              <a:buFont typeface="Wingdings 2" pitchFamily="18" charset="2"/>
              <a:buNone/>
            </a:pPr>
            <a:r>
              <a:rPr lang="en-US" smtClean="0"/>
              <a:t>SetOfItems CLOSURE(I) {</a:t>
            </a:r>
          </a:p>
          <a:p>
            <a:pPr>
              <a:buFont typeface="Wingdings 2" pitchFamily="18" charset="2"/>
              <a:buNone/>
            </a:pPr>
            <a:r>
              <a:rPr lang="en-US" smtClean="0"/>
              <a:t>	J=I;</a:t>
            </a:r>
          </a:p>
          <a:p>
            <a:pPr>
              <a:buFont typeface="Wingdings 2" pitchFamily="18" charset="2"/>
              <a:buNone/>
            </a:pPr>
            <a:r>
              <a:rPr lang="en-US" smtClean="0"/>
              <a:t>	repeat</a:t>
            </a:r>
          </a:p>
          <a:p>
            <a:pPr>
              <a:buFont typeface="Wingdings 2" pitchFamily="18" charset="2"/>
              <a:buNone/>
            </a:pPr>
            <a:r>
              <a:rPr lang="en-US" smtClean="0"/>
              <a:t>		for (each item A-&gt;</a:t>
            </a:r>
            <a:r>
              <a:rPr lang="en-US" sz="2800" smtClean="0"/>
              <a:t> </a:t>
            </a:r>
            <a:r>
              <a:rPr lang="el-GR" sz="2800" smtClean="0"/>
              <a:t>α</a:t>
            </a:r>
            <a:r>
              <a:rPr lang="en-US" sz="2800" smtClean="0"/>
              <a:t>.B</a:t>
            </a:r>
            <a:r>
              <a:rPr lang="el-GR" sz="2800" smtClean="0"/>
              <a:t>β</a:t>
            </a:r>
            <a:r>
              <a:rPr lang="en-US" sz="2800" smtClean="0"/>
              <a:t> in J)</a:t>
            </a:r>
          </a:p>
          <a:p>
            <a:pPr>
              <a:buFont typeface="Wingdings 2" pitchFamily="18" charset="2"/>
              <a:buNone/>
            </a:pPr>
            <a:r>
              <a:rPr lang="en-US" sz="2800" smtClean="0"/>
              <a:t>			for (each prodcution B-&gt;</a:t>
            </a:r>
            <a:r>
              <a:rPr lang="el-GR" sz="2800" smtClean="0"/>
              <a:t>γ</a:t>
            </a:r>
            <a:r>
              <a:rPr lang="en-US" sz="2800" smtClean="0"/>
              <a:t> of G)</a:t>
            </a:r>
          </a:p>
          <a:p>
            <a:pPr>
              <a:buFont typeface="Wingdings 2" pitchFamily="18" charset="2"/>
              <a:buNone/>
            </a:pPr>
            <a:r>
              <a:rPr lang="en-US" sz="2800" smtClean="0"/>
              <a:t>				if (B-&gt;.</a:t>
            </a:r>
            <a:r>
              <a:rPr lang="el-GR" sz="2800" smtClean="0"/>
              <a:t>γ</a:t>
            </a:r>
            <a:r>
              <a:rPr lang="en-US" sz="2800" smtClean="0"/>
              <a:t> is not in J)</a:t>
            </a:r>
          </a:p>
          <a:p>
            <a:pPr>
              <a:buFont typeface="Wingdings 2" pitchFamily="18" charset="2"/>
              <a:buNone/>
            </a:pPr>
            <a:r>
              <a:rPr lang="en-US" sz="2800" smtClean="0"/>
              <a:t>					add </a:t>
            </a:r>
            <a:r>
              <a:rPr lang="en-US" sz="2400" smtClean="0"/>
              <a:t>B-&gt;.</a:t>
            </a:r>
            <a:r>
              <a:rPr lang="el-GR" sz="2400" smtClean="0"/>
              <a:t>γ</a:t>
            </a:r>
            <a:r>
              <a:rPr lang="en-US" sz="2400" smtClean="0"/>
              <a:t> to J;</a:t>
            </a:r>
          </a:p>
          <a:p>
            <a:pPr>
              <a:buFont typeface="Wingdings 2" pitchFamily="18" charset="2"/>
              <a:buNone/>
            </a:pPr>
            <a:r>
              <a:rPr lang="en-US" sz="2400" smtClean="0"/>
              <a:t>	until no more items are added to J on one round;</a:t>
            </a:r>
          </a:p>
          <a:p>
            <a:pPr>
              <a:buFont typeface="Wingdings 2" pitchFamily="18" charset="2"/>
              <a:buNone/>
            </a:pPr>
            <a:r>
              <a:rPr lang="en-US" sz="2400" smtClean="0"/>
              <a:t>	return J;</a:t>
            </a:r>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GOTO algorithm</a:t>
            </a:r>
          </a:p>
        </p:txBody>
      </p:sp>
      <p:sp>
        <p:nvSpPr>
          <p:cNvPr id="53251" name="Content Placeholder 2"/>
          <p:cNvSpPr>
            <a:spLocks noGrp="1"/>
          </p:cNvSpPr>
          <p:nvPr>
            <p:ph idx="1"/>
          </p:nvPr>
        </p:nvSpPr>
        <p:spPr/>
        <p:txBody>
          <a:bodyPr/>
          <a:lstStyle/>
          <a:p>
            <a:pPr>
              <a:buFont typeface="Wingdings 2" pitchFamily="18" charset="2"/>
              <a:buNone/>
            </a:pPr>
            <a:r>
              <a:rPr lang="en-US" smtClean="0"/>
              <a:t>SetOfItems  GOTO(I,X) {</a:t>
            </a:r>
          </a:p>
          <a:p>
            <a:pPr>
              <a:buFont typeface="Wingdings 2" pitchFamily="18" charset="2"/>
              <a:buNone/>
            </a:pPr>
            <a:r>
              <a:rPr lang="en-US" smtClean="0"/>
              <a:t>   J=empty;</a:t>
            </a:r>
          </a:p>
          <a:p>
            <a:pPr>
              <a:buFont typeface="Wingdings 2" pitchFamily="18" charset="2"/>
              <a:buNone/>
            </a:pPr>
            <a:r>
              <a:rPr lang="en-US" smtClean="0"/>
              <a:t>	if (</a:t>
            </a:r>
            <a:r>
              <a:rPr lang="en-US" sz="2800" smtClean="0"/>
              <a:t>A-&gt;</a:t>
            </a:r>
            <a:r>
              <a:rPr lang="el-GR" sz="2800" smtClean="0"/>
              <a:t> α</a:t>
            </a:r>
            <a:r>
              <a:rPr lang="en-US" sz="2800" smtClean="0"/>
              <a:t>.X </a:t>
            </a:r>
            <a:r>
              <a:rPr lang="el-GR" sz="2800" smtClean="0"/>
              <a:t>β</a:t>
            </a:r>
            <a:r>
              <a:rPr lang="en-US" sz="2800" smtClean="0"/>
              <a:t> is in I) </a:t>
            </a:r>
          </a:p>
          <a:p>
            <a:pPr>
              <a:buFont typeface="Wingdings 2" pitchFamily="18" charset="2"/>
              <a:buNone/>
            </a:pPr>
            <a:r>
              <a:rPr lang="en-US" sz="2800" smtClean="0"/>
              <a:t>		add CLOSURE(</a:t>
            </a:r>
            <a:r>
              <a:rPr lang="en-US" sz="2400" smtClean="0"/>
              <a:t>A-&gt;</a:t>
            </a:r>
            <a:r>
              <a:rPr lang="el-GR" sz="2400" smtClean="0"/>
              <a:t> α</a:t>
            </a:r>
            <a:r>
              <a:rPr lang="en-US" sz="2400" smtClean="0"/>
              <a:t>X. </a:t>
            </a:r>
            <a:r>
              <a:rPr lang="el-GR" sz="2400" smtClean="0"/>
              <a:t>β</a:t>
            </a:r>
            <a:r>
              <a:rPr lang="en-US" sz="2400" smtClean="0"/>
              <a:t> ) to J;</a:t>
            </a:r>
          </a:p>
          <a:p>
            <a:pPr>
              <a:buFont typeface="Wingdings 2" pitchFamily="18" charset="2"/>
              <a:buNone/>
            </a:pPr>
            <a:r>
              <a:rPr lang="en-US" sz="2400" smtClean="0"/>
              <a:t>	return J;</a:t>
            </a:r>
          </a:p>
          <a:p>
            <a:pPr>
              <a:buFont typeface="Wingdings 2" pitchFamily="18" charset="2"/>
              <a:buNone/>
            </a:pPr>
            <a:r>
              <a:rPr lang="en-US" sz="2400" smtClean="0"/>
              <a:t>}</a:t>
            </a:r>
            <a:endParaRPr lang="en-US" smtClean="0"/>
          </a:p>
          <a:p>
            <a:pPr>
              <a:buFont typeface="Wingdings 2" pitchFamily="18" charset="2"/>
              <a:buNone/>
            </a:pPr>
            <a:endParaRPr lang="en-U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Canonical LR(0) items</a:t>
            </a:r>
          </a:p>
        </p:txBody>
      </p:sp>
      <p:sp>
        <p:nvSpPr>
          <p:cNvPr id="54275" name="Content Placeholder 2"/>
          <p:cNvSpPr>
            <a:spLocks noGrp="1"/>
          </p:cNvSpPr>
          <p:nvPr>
            <p:ph idx="1"/>
          </p:nvPr>
        </p:nvSpPr>
        <p:spPr/>
        <p:txBody>
          <a:bodyPr/>
          <a:lstStyle/>
          <a:p>
            <a:pPr>
              <a:buFont typeface="Wingdings 2" pitchFamily="18" charset="2"/>
              <a:buNone/>
            </a:pPr>
            <a:r>
              <a:rPr lang="en-US" smtClean="0"/>
              <a:t>Void items(G’) {</a:t>
            </a:r>
          </a:p>
          <a:p>
            <a:pPr>
              <a:buFont typeface="Wingdings 2" pitchFamily="18" charset="2"/>
              <a:buNone/>
            </a:pPr>
            <a:r>
              <a:rPr lang="en-US" smtClean="0"/>
              <a:t>	C= CLOSURE({[S’-&gt;.S]});</a:t>
            </a:r>
          </a:p>
          <a:p>
            <a:pPr>
              <a:buFont typeface="Wingdings 2" pitchFamily="18" charset="2"/>
              <a:buNone/>
            </a:pPr>
            <a:r>
              <a:rPr lang="en-US" smtClean="0"/>
              <a:t>	repeat</a:t>
            </a:r>
          </a:p>
          <a:p>
            <a:pPr>
              <a:buFont typeface="Wingdings 2" pitchFamily="18" charset="2"/>
              <a:buNone/>
            </a:pPr>
            <a:r>
              <a:rPr lang="en-US" smtClean="0"/>
              <a:t>		for (each set of items I in C)</a:t>
            </a:r>
          </a:p>
          <a:p>
            <a:pPr>
              <a:buFont typeface="Wingdings 2" pitchFamily="18" charset="2"/>
              <a:buNone/>
            </a:pPr>
            <a:r>
              <a:rPr lang="en-US" smtClean="0"/>
              <a:t>		   for (each grammar symbol X)</a:t>
            </a:r>
          </a:p>
          <a:p>
            <a:pPr>
              <a:buFont typeface="Wingdings 2" pitchFamily="18" charset="2"/>
              <a:buNone/>
            </a:pPr>
            <a:r>
              <a:rPr lang="en-US" smtClean="0"/>
              <a:t>		      if (GOTO(I,X) is not empty and not in C)</a:t>
            </a:r>
          </a:p>
          <a:p>
            <a:pPr>
              <a:buFont typeface="Wingdings 2" pitchFamily="18" charset="2"/>
              <a:buNone/>
            </a:pPr>
            <a:r>
              <a:rPr lang="en-US" smtClean="0"/>
              <a:t>			add GOTO(I,X) to C;</a:t>
            </a:r>
          </a:p>
          <a:p>
            <a:pPr>
              <a:buFont typeface="Wingdings 2" pitchFamily="18" charset="2"/>
              <a:buNone/>
            </a:pPr>
            <a:r>
              <a:rPr lang="en-US" smtClean="0"/>
              <a:t>	until no new set of items are added to C on a round;</a:t>
            </a:r>
          </a:p>
          <a:p>
            <a:pPr>
              <a:buFont typeface="Wingdings 2" pitchFamily="18" charset="2"/>
              <a:buNone/>
            </a:pPr>
            <a:r>
              <a:rPr lang="en-US"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Role of error handler in a parser  </a:t>
            </a:r>
            <a:endParaRPr lang="en-US" dirty="0"/>
          </a:p>
        </p:txBody>
      </p:sp>
      <p:sp>
        <p:nvSpPr>
          <p:cNvPr id="3" name="Content Placeholder 2"/>
          <p:cNvSpPr>
            <a:spLocks noGrp="1"/>
          </p:cNvSpPr>
          <p:nvPr>
            <p:ph sz="quarter" idx="1"/>
          </p:nvPr>
        </p:nvSpPr>
        <p:spPr/>
        <p:txBody>
          <a:bodyPr/>
          <a:lstStyle/>
          <a:p>
            <a:pPr algn="just"/>
            <a:r>
              <a:rPr lang="en-US" dirty="0" smtClean="0"/>
              <a:t>Report the presence of errors clearly and accurately.</a:t>
            </a:r>
          </a:p>
          <a:p>
            <a:pPr algn="just"/>
            <a:r>
              <a:rPr lang="en-US" dirty="0" smtClean="0"/>
              <a:t>Recover from each error quickly enough to detect subsequent errors.</a:t>
            </a:r>
          </a:p>
          <a:p>
            <a:pPr algn="just"/>
            <a:r>
              <a:rPr lang="en-US" dirty="0" smtClean="0"/>
              <a:t> Add minimal overhead to the processing of correct programs.</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0" y="0"/>
            <a:ext cx="8229600" cy="1143000"/>
          </a:xfrm>
        </p:spPr>
        <p:txBody>
          <a:bodyPr/>
          <a:lstStyle/>
          <a:p>
            <a:r>
              <a:rPr lang="en-US" smtClean="0"/>
              <a:t>Example</a:t>
            </a:r>
          </a:p>
        </p:txBody>
      </p:sp>
      <p:sp>
        <p:nvSpPr>
          <p:cNvPr id="55299" name="Rectangle 3"/>
          <p:cNvSpPr>
            <a:spLocks noChangeArrowheads="1"/>
          </p:cNvSpPr>
          <p:nvPr/>
        </p:nvSpPr>
        <p:spPr bwMode="auto">
          <a:xfrm>
            <a:off x="5334000" y="0"/>
            <a:ext cx="3810000" cy="1089025"/>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sz="1800"/>
              <a:t>E’-&gt;E</a:t>
            </a:r>
          </a:p>
          <a:p>
            <a:pPr marL="457200" indent="-457200">
              <a:lnSpc>
                <a:spcPct val="90000"/>
              </a:lnSpc>
              <a:buFont typeface="Wingdings 2" pitchFamily="18" charset="2"/>
              <a:buNone/>
            </a:pPr>
            <a:r>
              <a:rPr lang="en-US" sz="1800"/>
              <a:t>E -&gt; E + T | T</a:t>
            </a:r>
          </a:p>
          <a:p>
            <a:pPr marL="457200" indent="-457200">
              <a:lnSpc>
                <a:spcPct val="90000"/>
              </a:lnSpc>
              <a:buFont typeface="Wingdings 2" pitchFamily="18" charset="2"/>
              <a:buNone/>
            </a:pPr>
            <a:r>
              <a:rPr lang="en-US" sz="1800"/>
              <a:t>T -&gt; T * F | F</a:t>
            </a:r>
          </a:p>
          <a:p>
            <a:pPr marL="457200" indent="-457200">
              <a:lnSpc>
                <a:spcPct val="90000"/>
              </a:lnSpc>
              <a:buFont typeface="Wingdings 2" pitchFamily="18" charset="2"/>
              <a:buNone/>
            </a:pPr>
            <a:r>
              <a:rPr lang="en-US" sz="1800"/>
              <a:t>F -&gt; (E) | </a:t>
            </a:r>
            <a:r>
              <a:rPr lang="en-US" sz="1800" b="1"/>
              <a:t>id</a:t>
            </a:r>
          </a:p>
        </p:txBody>
      </p:sp>
      <p:sp>
        <p:nvSpPr>
          <p:cNvPr id="5" name="Rectangle 4"/>
          <p:cNvSpPr/>
          <p:nvPr/>
        </p:nvSpPr>
        <p:spPr>
          <a:xfrm>
            <a:off x="152400" y="2286000"/>
            <a:ext cx="1981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I0=closure({[E’-&gt;.E]}</a:t>
            </a:r>
          </a:p>
          <a:p>
            <a:pPr>
              <a:defRPr/>
            </a:pPr>
            <a:r>
              <a:rPr lang="en-US" sz="1400" dirty="0"/>
              <a:t>E’-&gt;.E</a:t>
            </a:r>
          </a:p>
          <a:p>
            <a:pPr>
              <a:defRPr/>
            </a:pPr>
            <a:r>
              <a:rPr lang="en-US" sz="1400" dirty="0"/>
              <a:t>E-&gt;.E+T</a:t>
            </a:r>
          </a:p>
          <a:p>
            <a:pPr>
              <a:defRPr/>
            </a:pPr>
            <a:r>
              <a:rPr lang="en-US" sz="1400" dirty="0"/>
              <a:t>E-&gt;.T</a:t>
            </a:r>
          </a:p>
          <a:p>
            <a:pPr>
              <a:defRPr/>
            </a:pPr>
            <a:r>
              <a:rPr lang="en-US" sz="1400" dirty="0"/>
              <a:t>T-&gt;.T*F</a:t>
            </a:r>
          </a:p>
          <a:p>
            <a:pPr>
              <a:defRPr/>
            </a:pPr>
            <a:r>
              <a:rPr lang="en-US" sz="1400" dirty="0"/>
              <a:t>T-&gt;.F</a:t>
            </a:r>
          </a:p>
          <a:p>
            <a:pPr>
              <a:defRPr/>
            </a:pPr>
            <a:r>
              <a:rPr lang="en-US" sz="1400" dirty="0"/>
              <a:t>F-&gt;.(E)</a:t>
            </a:r>
          </a:p>
          <a:p>
            <a:pPr>
              <a:defRPr/>
            </a:pPr>
            <a:r>
              <a:rPr lang="en-US" sz="1400" dirty="0"/>
              <a:t>F-&gt;.id</a:t>
            </a:r>
          </a:p>
        </p:txBody>
      </p:sp>
      <p:cxnSp>
        <p:nvCxnSpPr>
          <p:cNvPr id="6" name="Straight Arrow Connector 5"/>
          <p:cNvCxnSpPr/>
          <p:nvPr/>
        </p:nvCxnSpPr>
        <p:spPr>
          <a:xfrm flipV="1">
            <a:off x="2133600" y="19812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02" name="TextBox 6"/>
          <p:cNvSpPr txBox="1">
            <a:spLocks noChangeArrowheads="1"/>
          </p:cNvSpPr>
          <p:nvPr/>
        </p:nvSpPr>
        <p:spPr bwMode="auto">
          <a:xfrm>
            <a:off x="2971800" y="1752600"/>
            <a:ext cx="371475" cy="461963"/>
          </a:xfrm>
          <a:prstGeom prst="rect">
            <a:avLst/>
          </a:prstGeom>
          <a:noFill/>
          <a:ln w="9525">
            <a:noFill/>
            <a:miter lim="800000"/>
            <a:headEnd/>
            <a:tailEnd/>
          </a:ln>
        </p:spPr>
        <p:txBody>
          <a:bodyPr wrap="none">
            <a:spAutoFit/>
          </a:bodyPr>
          <a:lstStyle/>
          <a:p>
            <a:r>
              <a:rPr lang="en-US"/>
              <a:t>E</a:t>
            </a:r>
          </a:p>
        </p:txBody>
      </p:sp>
      <p:sp>
        <p:nvSpPr>
          <p:cNvPr id="8" name="Rectangle 7"/>
          <p:cNvSpPr/>
          <p:nvPr/>
        </p:nvSpPr>
        <p:spPr>
          <a:xfrm>
            <a:off x="3505200" y="13716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I1</a:t>
            </a:r>
          </a:p>
          <a:p>
            <a:pPr>
              <a:defRPr/>
            </a:pPr>
            <a:r>
              <a:rPr lang="en-US" sz="1800" dirty="0"/>
              <a:t>E’-&gt;E.</a:t>
            </a:r>
          </a:p>
          <a:p>
            <a:pPr>
              <a:defRPr/>
            </a:pPr>
            <a:r>
              <a:rPr lang="en-US" sz="1800" dirty="0"/>
              <a:t>E-&gt;E.+T</a:t>
            </a:r>
          </a:p>
        </p:txBody>
      </p:sp>
      <p:sp>
        <p:nvSpPr>
          <p:cNvPr id="9" name="Rectangle 8"/>
          <p:cNvSpPr/>
          <p:nvPr/>
        </p:nvSpPr>
        <p:spPr>
          <a:xfrm>
            <a:off x="3581400" y="22860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I2</a:t>
            </a:r>
          </a:p>
          <a:p>
            <a:pPr>
              <a:defRPr/>
            </a:pPr>
            <a:r>
              <a:rPr lang="en-US" sz="1800" dirty="0"/>
              <a:t>E’-&gt;T.</a:t>
            </a:r>
          </a:p>
          <a:p>
            <a:pPr>
              <a:defRPr/>
            </a:pPr>
            <a:r>
              <a:rPr lang="en-US" sz="1800" dirty="0"/>
              <a:t>T-&gt;T.*F</a:t>
            </a:r>
          </a:p>
        </p:txBody>
      </p:sp>
      <p:cxnSp>
        <p:nvCxnSpPr>
          <p:cNvPr id="10" name="Straight Arrow Connector 9"/>
          <p:cNvCxnSpPr>
            <a:endCxn id="9" idx="1"/>
          </p:cNvCxnSpPr>
          <p:nvPr/>
        </p:nvCxnSpPr>
        <p:spPr>
          <a:xfrm>
            <a:off x="2133600" y="2590800"/>
            <a:ext cx="14478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06" name="TextBox 12"/>
          <p:cNvSpPr txBox="1">
            <a:spLocks noChangeArrowheads="1"/>
          </p:cNvSpPr>
          <p:nvPr/>
        </p:nvSpPr>
        <p:spPr bwMode="auto">
          <a:xfrm>
            <a:off x="2895600" y="2286000"/>
            <a:ext cx="371475" cy="461963"/>
          </a:xfrm>
          <a:prstGeom prst="rect">
            <a:avLst/>
          </a:prstGeom>
          <a:noFill/>
          <a:ln w="9525">
            <a:noFill/>
            <a:miter lim="800000"/>
            <a:headEnd/>
            <a:tailEnd/>
          </a:ln>
        </p:spPr>
        <p:txBody>
          <a:bodyPr wrap="none">
            <a:spAutoFit/>
          </a:bodyPr>
          <a:lstStyle/>
          <a:p>
            <a:r>
              <a:rPr lang="en-US"/>
              <a:t>T</a:t>
            </a:r>
          </a:p>
        </p:txBody>
      </p:sp>
      <p:sp>
        <p:nvSpPr>
          <p:cNvPr id="12" name="Rectangle 11"/>
          <p:cNvSpPr/>
          <p:nvPr/>
        </p:nvSpPr>
        <p:spPr>
          <a:xfrm>
            <a:off x="3581400" y="40386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I4</a:t>
            </a:r>
          </a:p>
          <a:p>
            <a:pPr>
              <a:defRPr/>
            </a:pPr>
            <a:r>
              <a:rPr lang="en-US" sz="1200" dirty="0"/>
              <a:t>F-&gt;(.E)</a:t>
            </a:r>
          </a:p>
          <a:p>
            <a:pPr>
              <a:defRPr/>
            </a:pPr>
            <a:r>
              <a:rPr lang="en-US" sz="1200" dirty="0"/>
              <a:t>E-&gt;.E+T</a:t>
            </a:r>
          </a:p>
          <a:p>
            <a:pPr>
              <a:defRPr/>
            </a:pPr>
            <a:r>
              <a:rPr lang="en-US" sz="1200" dirty="0"/>
              <a:t>E-&gt;.T</a:t>
            </a:r>
          </a:p>
          <a:p>
            <a:pPr>
              <a:defRPr/>
            </a:pPr>
            <a:r>
              <a:rPr lang="en-US" sz="1200" dirty="0"/>
              <a:t>T-&gt;.T*F</a:t>
            </a:r>
          </a:p>
          <a:p>
            <a:pPr>
              <a:defRPr/>
            </a:pPr>
            <a:r>
              <a:rPr lang="en-US" sz="1200" dirty="0"/>
              <a:t>T-&gt;.F</a:t>
            </a:r>
          </a:p>
          <a:p>
            <a:pPr>
              <a:defRPr/>
            </a:pPr>
            <a:r>
              <a:rPr lang="en-US" sz="1200" dirty="0"/>
              <a:t>F-&gt;.(E)</a:t>
            </a:r>
          </a:p>
          <a:p>
            <a:pPr>
              <a:defRPr/>
            </a:pPr>
            <a:r>
              <a:rPr lang="en-US" sz="1200" dirty="0"/>
              <a:t>F-&gt;.id</a:t>
            </a:r>
          </a:p>
        </p:txBody>
      </p:sp>
      <p:cxnSp>
        <p:nvCxnSpPr>
          <p:cNvPr id="13" name="Straight Arrow Connector 12"/>
          <p:cNvCxnSpPr/>
          <p:nvPr/>
        </p:nvCxnSpPr>
        <p:spPr>
          <a:xfrm>
            <a:off x="2133600" y="37338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09" name="TextBox 15"/>
          <p:cNvSpPr txBox="1">
            <a:spLocks noChangeArrowheads="1"/>
          </p:cNvSpPr>
          <p:nvPr/>
        </p:nvSpPr>
        <p:spPr bwMode="auto">
          <a:xfrm>
            <a:off x="2667000" y="3581400"/>
            <a:ext cx="287338" cy="461963"/>
          </a:xfrm>
          <a:prstGeom prst="rect">
            <a:avLst/>
          </a:prstGeom>
          <a:noFill/>
          <a:ln w="9525">
            <a:noFill/>
            <a:miter lim="800000"/>
            <a:headEnd/>
            <a:tailEnd/>
          </a:ln>
        </p:spPr>
        <p:txBody>
          <a:bodyPr wrap="none">
            <a:spAutoFit/>
          </a:bodyPr>
          <a:lstStyle/>
          <a:p>
            <a:r>
              <a:rPr lang="en-US"/>
              <a:t>(</a:t>
            </a:r>
          </a:p>
        </p:txBody>
      </p:sp>
      <p:cxnSp>
        <p:nvCxnSpPr>
          <p:cNvPr id="21" name="Straight Arrow Connector 20"/>
          <p:cNvCxnSpPr/>
          <p:nvPr/>
        </p:nvCxnSpPr>
        <p:spPr>
          <a:xfrm>
            <a:off x="2133600" y="3238500"/>
            <a:ext cx="1371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05200" y="32766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I5</a:t>
            </a:r>
          </a:p>
          <a:p>
            <a:pPr>
              <a:defRPr/>
            </a:pPr>
            <a:r>
              <a:rPr lang="en-US" sz="1800" dirty="0"/>
              <a:t>F-&gt;id.</a:t>
            </a:r>
          </a:p>
        </p:txBody>
      </p:sp>
      <p:sp>
        <p:nvSpPr>
          <p:cNvPr id="55312" name="TextBox 12"/>
          <p:cNvSpPr txBox="1">
            <a:spLocks noChangeArrowheads="1"/>
          </p:cNvSpPr>
          <p:nvPr/>
        </p:nvSpPr>
        <p:spPr bwMode="auto">
          <a:xfrm>
            <a:off x="2752725" y="2967038"/>
            <a:ext cx="423863" cy="461962"/>
          </a:xfrm>
          <a:prstGeom prst="rect">
            <a:avLst/>
          </a:prstGeom>
          <a:noFill/>
          <a:ln w="9525">
            <a:noFill/>
            <a:miter lim="800000"/>
            <a:headEnd/>
            <a:tailEnd/>
          </a:ln>
        </p:spPr>
        <p:txBody>
          <a:bodyPr wrap="none">
            <a:spAutoFit/>
          </a:bodyPr>
          <a:lstStyle/>
          <a:p>
            <a:r>
              <a:rPr lang="en-US"/>
              <a:t>id</a:t>
            </a:r>
          </a:p>
        </p:txBody>
      </p:sp>
      <p:sp>
        <p:nvSpPr>
          <p:cNvPr id="27" name="Rectangle 26"/>
          <p:cNvSpPr/>
          <p:nvPr/>
        </p:nvSpPr>
        <p:spPr>
          <a:xfrm>
            <a:off x="3429000" y="58674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I3</a:t>
            </a:r>
          </a:p>
          <a:p>
            <a:pPr>
              <a:defRPr/>
            </a:pPr>
            <a:r>
              <a:rPr lang="en-US" sz="1800" dirty="0"/>
              <a:t>T&gt;F.</a:t>
            </a:r>
          </a:p>
        </p:txBody>
      </p:sp>
      <p:cxnSp>
        <p:nvCxnSpPr>
          <p:cNvPr id="28" name="Straight Arrow Connector 27"/>
          <p:cNvCxnSpPr/>
          <p:nvPr/>
        </p:nvCxnSpPr>
        <p:spPr>
          <a:xfrm rot="16200000" flipH="1">
            <a:off x="1371600" y="3962400"/>
            <a:ext cx="20574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p:cNvCxnSpPr>
          <p:nvPr/>
        </p:nvCxnSpPr>
        <p:spPr>
          <a:xfrm>
            <a:off x="4800600" y="1790700"/>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16" name="TextBox 31"/>
          <p:cNvSpPr txBox="1">
            <a:spLocks noChangeArrowheads="1"/>
          </p:cNvSpPr>
          <p:nvPr/>
        </p:nvSpPr>
        <p:spPr bwMode="auto">
          <a:xfrm>
            <a:off x="4953000" y="1447800"/>
            <a:ext cx="371475" cy="461963"/>
          </a:xfrm>
          <a:prstGeom prst="rect">
            <a:avLst/>
          </a:prstGeom>
          <a:noFill/>
          <a:ln w="9525">
            <a:noFill/>
            <a:miter lim="800000"/>
            <a:headEnd/>
            <a:tailEnd/>
          </a:ln>
        </p:spPr>
        <p:txBody>
          <a:bodyPr wrap="none">
            <a:spAutoFit/>
          </a:bodyPr>
          <a:lstStyle/>
          <a:p>
            <a:r>
              <a:rPr lang="en-US"/>
              <a:t>+</a:t>
            </a:r>
          </a:p>
        </p:txBody>
      </p:sp>
      <p:sp>
        <p:nvSpPr>
          <p:cNvPr id="33" name="Rectangle 32"/>
          <p:cNvSpPr/>
          <p:nvPr/>
        </p:nvSpPr>
        <p:spPr>
          <a:xfrm>
            <a:off x="5562600" y="1143000"/>
            <a:ext cx="1143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I6</a:t>
            </a:r>
          </a:p>
          <a:p>
            <a:pPr>
              <a:defRPr/>
            </a:pPr>
            <a:r>
              <a:rPr lang="en-US" sz="1200" dirty="0"/>
              <a:t>E-&gt;E+.T</a:t>
            </a:r>
          </a:p>
          <a:p>
            <a:pPr>
              <a:defRPr/>
            </a:pPr>
            <a:r>
              <a:rPr lang="en-US" sz="1200" dirty="0"/>
              <a:t>T-&gt;.T*F</a:t>
            </a:r>
          </a:p>
          <a:p>
            <a:pPr>
              <a:defRPr/>
            </a:pPr>
            <a:r>
              <a:rPr lang="en-US" sz="1200" dirty="0"/>
              <a:t>T-&gt;.F</a:t>
            </a:r>
          </a:p>
          <a:p>
            <a:pPr>
              <a:defRPr/>
            </a:pPr>
            <a:r>
              <a:rPr lang="en-US" sz="1200" dirty="0"/>
              <a:t>F-&gt;.(E)</a:t>
            </a:r>
          </a:p>
          <a:p>
            <a:pPr>
              <a:defRPr/>
            </a:pPr>
            <a:r>
              <a:rPr lang="en-US" sz="1200" dirty="0"/>
              <a:t>F-&gt;.id</a:t>
            </a:r>
          </a:p>
        </p:txBody>
      </p:sp>
      <p:cxnSp>
        <p:nvCxnSpPr>
          <p:cNvPr id="34" name="Straight Arrow Connector 33"/>
          <p:cNvCxnSpPr/>
          <p:nvPr/>
        </p:nvCxnSpPr>
        <p:spPr>
          <a:xfrm>
            <a:off x="4876800" y="2705100"/>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19" name="TextBox 34"/>
          <p:cNvSpPr txBox="1">
            <a:spLocks noChangeArrowheads="1"/>
          </p:cNvSpPr>
          <p:nvPr/>
        </p:nvSpPr>
        <p:spPr bwMode="auto">
          <a:xfrm>
            <a:off x="4800600" y="2438400"/>
            <a:ext cx="338138" cy="461963"/>
          </a:xfrm>
          <a:prstGeom prst="rect">
            <a:avLst/>
          </a:prstGeom>
          <a:noFill/>
          <a:ln w="9525">
            <a:noFill/>
            <a:miter lim="800000"/>
            <a:headEnd/>
            <a:tailEnd/>
          </a:ln>
        </p:spPr>
        <p:txBody>
          <a:bodyPr wrap="none">
            <a:spAutoFit/>
          </a:bodyPr>
          <a:lstStyle/>
          <a:p>
            <a:r>
              <a:rPr lang="en-US"/>
              <a:t>*</a:t>
            </a:r>
          </a:p>
        </p:txBody>
      </p:sp>
      <p:sp>
        <p:nvSpPr>
          <p:cNvPr id="37" name="Rectangle 36"/>
          <p:cNvSpPr/>
          <p:nvPr/>
        </p:nvSpPr>
        <p:spPr>
          <a:xfrm>
            <a:off x="5638800" y="23622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I7</a:t>
            </a:r>
          </a:p>
          <a:p>
            <a:pPr>
              <a:defRPr/>
            </a:pPr>
            <a:r>
              <a:rPr lang="en-US" sz="1200" dirty="0"/>
              <a:t>T-&gt;T*.F</a:t>
            </a:r>
          </a:p>
          <a:p>
            <a:pPr>
              <a:defRPr/>
            </a:pPr>
            <a:r>
              <a:rPr lang="en-US" sz="1200" dirty="0"/>
              <a:t>F-&gt;.(E)</a:t>
            </a:r>
          </a:p>
          <a:p>
            <a:pPr>
              <a:defRPr/>
            </a:pPr>
            <a:r>
              <a:rPr lang="en-US" sz="1200" dirty="0"/>
              <a:t>F-&gt;.id</a:t>
            </a:r>
          </a:p>
        </p:txBody>
      </p:sp>
      <p:cxnSp>
        <p:nvCxnSpPr>
          <p:cNvPr id="38" name="Straight Arrow Connector 37"/>
          <p:cNvCxnSpPr/>
          <p:nvPr/>
        </p:nvCxnSpPr>
        <p:spPr>
          <a:xfrm>
            <a:off x="4724400" y="4724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22" name="TextBox 39"/>
          <p:cNvSpPr txBox="1">
            <a:spLocks noChangeArrowheads="1"/>
          </p:cNvSpPr>
          <p:nvPr/>
        </p:nvSpPr>
        <p:spPr bwMode="auto">
          <a:xfrm>
            <a:off x="4953000" y="4338638"/>
            <a:ext cx="371475" cy="461962"/>
          </a:xfrm>
          <a:prstGeom prst="rect">
            <a:avLst/>
          </a:prstGeom>
          <a:noFill/>
          <a:ln w="9525">
            <a:noFill/>
            <a:miter lim="800000"/>
            <a:headEnd/>
            <a:tailEnd/>
          </a:ln>
        </p:spPr>
        <p:txBody>
          <a:bodyPr wrap="none">
            <a:spAutoFit/>
          </a:bodyPr>
          <a:lstStyle/>
          <a:p>
            <a:r>
              <a:rPr lang="en-US"/>
              <a:t>E</a:t>
            </a:r>
          </a:p>
        </p:txBody>
      </p:sp>
      <p:sp>
        <p:nvSpPr>
          <p:cNvPr id="41" name="Rectangle 40"/>
          <p:cNvSpPr/>
          <p:nvPr/>
        </p:nvSpPr>
        <p:spPr>
          <a:xfrm>
            <a:off x="5562600" y="42672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I8</a:t>
            </a:r>
          </a:p>
          <a:p>
            <a:pPr>
              <a:defRPr/>
            </a:pPr>
            <a:r>
              <a:rPr lang="en-US" sz="1400" dirty="0"/>
              <a:t>E-&gt;E.+T</a:t>
            </a:r>
          </a:p>
          <a:p>
            <a:pPr>
              <a:defRPr/>
            </a:pPr>
            <a:r>
              <a:rPr lang="en-US" sz="1400" dirty="0"/>
              <a:t>F-&gt;(E.)</a:t>
            </a:r>
          </a:p>
        </p:txBody>
      </p:sp>
      <p:cxnSp>
        <p:nvCxnSpPr>
          <p:cNvPr id="42" name="Straight Arrow Connector 41"/>
          <p:cNvCxnSpPr/>
          <p:nvPr/>
        </p:nvCxnSpPr>
        <p:spPr>
          <a:xfrm>
            <a:off x="6705600" y="4729163"/>
            <a:ext cx="8382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25" name="TextBox 42"/>
          <p:cNvSpPr txBox="1">
            <a:spLocks noChangeArrowheads="1"/>
          </p:cNvSpPr>
          <p:nvPr/>
        </p:nvSpPr>
        <p:spPr bwMode="auto">
          <a:xfrm>
            <a:off x="6858000" y="4343400"/>
            <a:ext cx="287338" cy="461963"/>
          </a:xfrm>
          <a:prstGeom prst="rect">
            <a:avLst/>
          </a:prstGeom>
          <a:noFill/>
          <a:ln w="9525">
            <a:noFill/>
            <a:miter lim="800000"/>
            <a:headEnd/>
            <a:tailEnd/>
          </a:ln>
        </p:spPr>
        <p:txBody>
          <a:bodyPr wrap="none">
            <a:spAutoFit/>
          </a:bodyPr>
          <a:lstStyle/>
          <a:p>
            <a:r>
              <a:rPr lang="en-US"/>
              <a:t>)</a:t>
            </a:r>
          </a:p>
        </p:txBody>
      </p:sp>
      <p:sp>
        <p:nvSpPr>
          <p:cNvPr id="44" name="Rectangle 43"/>
          <p:cNvSpPr/>
          <p:nvPr/>
        </p:nvSpPr>
        <p:spPr>
          <a:xfrm>
            <a:off x="7543800" y="43434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a:solidFill>
                  <a:srgbClr val="FFFFFF"/>
                </a:solidFill>
                <a:cs typeface="Arial" pitchFamily="34" charset="0"/>
              </a:rPr>
              <a:t>I11</a:t>
            </a:r>
          </a:p>
          <a:p>
            <a:pPr algn="ctr"/>
            <a:endParaRPr lang="en-US" sz="1400">
              <a:solidFill>
                <a:srgbClr val="FFFFFF"/>
              </a:solidFill>
              <a:cs typeface="Arial" pitchFamily="34" charset="0"/>
            </a:endParaRPr>
          </a:p>
          <a:p>
            <a:r>
              <a:rPr lang="en-US" sz="1400">
                <a:solidFill>
                  <a:srgbClr val="FFFFFF"/>
                </a:solidFill>
                <a:cs typeface="Arial" pitchFamily="34" charset="0"/>
              </a:rPr>
              <a:t>F-&gt;(E).</a:t>
            </a:r>
          </a:p>
        </p:txBody>
      </p:sp>
      <p:sp>
        <p:nvSpPr>
          <p:cNvPr id="45" name="Rectangle 44"/>
          <p:cNvSpPr/>
          <p:nvPr/>
        </p:nvSpPr>
        <p:spPr>
          <a:xfrm>
            <a:off x="7543800" y="11430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a:solidFill>
                  <a:srgbClr val="FFFFFF"/>
                </a:solidFill>
                <a:cs typeface="Arial" pitchFamily="34" charset="0"/>
              </a:rPr>
              <a:t>I9</a:t>
            </a:r>
          </a:p>
          <a:p>
            <a:pPr algn="ctr"/>
            <a:endParaRPr lang="en-US" sz="1400">
              <a:solidFill>
                <a:srgbClr val="FFFFFF"/>
              </a:solidFill>
              <a:cs typeface="Arial" pitchFamily="34" charset="0"/>
            </a:endParaRPr>
          </a:p>
          <a:p>
            <a:r>
              <a:rPr lang="en-US" sz="1400">
                <a:solidFill>
                  <a:srgbClr val="FFFFFF"/>
                </a:solidFill>
                <a:cs typeface="Arial" pitchFamily="34" charset="0"/>
              </a:rPr>
              <a:t>E-&gt;E+T.</a:t>
            </a:r>
          </a:p>
          <a:p>
            <a:r>
              <a:rPr lang="en-US" sz="1400">
                <a:solidFill>
                  <a:srgbClr val="FFFFFF"/>
                </a:solidFill>
                <a:cs typeface="Arial" pitchFamily="34" charset="0"/>
              </a:rPr>
              <a:t>T-&gt;T.*F</a:t>
            </a:r>
          </a:p>
        </p:txBody>
      </p:sp>
      <p:cxnSp>
        <p:nvCxnSpPr>
          <p:cNvPr id="46" name="Straight Arrow Connector 45"/>
          <p:cNvCxnSpPr>
            <a:stCxn id="33" idx="3"/>
          </p:cNvCxnSpPr>
          <p:nvPr/>
        </p:nvCxnSpPr>
        <p:spPr>
          <a:xfrm>
            <a:off x="6705600" y="1676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29" name="TextBox 46"/>
          <p:cNvSpPr txBox="1">
            <a:spLocks noChangeArrowheads="1"/>
          </p:cNvSpPr>
          <p:nvPr/>
        </p:nvSpPr>
        <p:spPr bwMode="auto">
          <a:xfrm>
            <a:off x="6858000" y="1295400"/>
            <a:ext cx="371475" cy="461963"/>
          </a:xfrm>
          <a:prstGeom prst="rect">
            <a:avLst/>
          </a:prstGeom>
          <a:noFill/>
          <a:ln w="9525">
            <a:noFill/>
            <a:miter lim="800000"/>
            <a:headEnd/>
            <a:tailEnd/>
          </a:ln>
        </p:spPr>
        <p:txBody>
          <a:bodyPr wrap="none">
            <a:spAutoFit/>
          </a:bodyPr>
          <a:lstStyle/>
          <a:p>
            <a:r>
              <a:rPr lang="en-US"/>
              <a:t>T</a:t>
            </a:r>
          </a:p>
        </p:txBody>
      </p:sp>
      <p:sp>
        <p:nvSpPr>
          <p:cNvPr id="50" name="Rectangle 49"/>
          <p:cNvSpPr/>
          <p:nvPr/>
        </p:nvSpPr>
        <p:spPr>
          <a:xfrm>
            <a:off x="7620000" y="22860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a:solidFill>
                  <a:srgbClr val="FFFFFF"/>
                </a:solidFill>
                <a:cs typeface="Arial" pitchFamily="34" charset="0"/>
              </a:rPr>
              <a:t>I10</a:t>
            </a:r>
          </a:p>
          <a:p>
            <a:pPr algn="ctr"/>
            <a:endParaRPr lang="en-US" sz="1400">
              <a:solidFill>
                <a:srgbClr val="FFFFFF"/>
              </a:solidFill>
              <a:cs typeface="Arial" pitchFamily="34" charset="0"/>
            </a:endParaRPr>
          </a:p>
          <a:p>
            <a:r>
              <a:rPr lang="en-US" sz="1400">
                <a:solidFill>
                  <a:srgbClr val="FFFFFF"/>
                </a:solidFill>
                <a:cs typeface="Arial" pitchFamily="34" charset="0"/>
              </a:rPr>
              <a:t>T-&gt;T*F.</a:t>
            </a:r>
          </a:p>
        </p:txBody>
      </p:sp>
      <p:cxnSp>
        <p:nvCxnSpPr>
          <p:cNvPr id="51" name="Straight Arrow Connector 50"/>
          <p:cNvCxnSpPr/>
          <p:nvPr/>
        </p:nvCxnSpPr>
        <p:spPr>
          <a:xfrm>
            <a:off x="6781800" y="2738438"/>
            <a:ext cx="8382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32" name="TextBox 51"/>
          <p:cNvSpPr txBox="1">
            <a:spLocks noChangeArrowheads="1"/>
          </p:cNvSpPr>
          <p:nvPr/>
        </p:nvSpPr>
        <p:spPr bwMode="auto">
          <a:xfrm>
            <a:off x="6781800" y="2357438"/>
            <a:ext cx="355600" cy="461962"/>
          </a:xfrm>
          <a:prstGeom prst="rect">
            <a:avLst/>
          </a:prstGeom>
          <a:noFill/>
          <a:ln w="9525">
            <a:noFill/>
            <a:miter lim="800000"/>
            <a:headEnd/>
            <a:tailEnd/>
          </a:ln>
        </p:spPr>
        <p:txBody>
          <a:bodyPr wrap="none">
            <a:spAutoFit/>
          </a:bodyPr>
          <a:lstStyle/>
          <a:p>
            <a:r>
              <a:rPr lang="en-US"/>
              <a:t>F</a:t>
            </a:r>
          </a:p>
        </p:txBody>
      </p:sp>
      <p:cxnSp>
        <p:nvCxnSpPr>
          <p:cNvPr id="54" name="Straight Arrow Connector 53"/>
          <p:cNvCxnSpPr/>
          <p:nvPr/>
        </p:nvCxnSpPr>
        <p:spPr>
          <a:xfrm rot="10800000" flipV="1">
            <a:off x="4800600" y="31242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34" name="TextBox 12"/>
          <p:cNvSpPr txBox="1">
            <a:spLocks noChangeArrowheads="1"/>
          </p:cNvSpPr>
          <p:nvPr/>
        </p:nvSpPr>
        <p:spPr bwMode="auto">
          <a:xfrm>
            <a:off x="5029200" y="2819400"/>
            <a:ext cx="423863" cy="461963"/>
          </a:xfrm>
          <a:prstGeom prst="rect">
            <a:avLst/>
          </a:prstGeom>
          <a:noFill/>
          <a:ln w="9525">
            <a:noFill/>
            <a:miter lim="800000"/>
            <a:headEnd/>
            <a:tailEnd/>
          </a:ln>
        </p:spPr>
        <p:txBody>
          <a:bodyPr wrap="none">
            <a:spAutoFit/>
          </a:bodyPr>
          <a:lstStyle/>
          <a:p>
            <a:r>
              <a:rPr lang="en-US"/>
              <a:t>id</a:t>
            </a:r>
          </a:p>
        </p:txBody>
      </p:sp>
      <p:cxnSp>
        <p:nvCxnSpPr>
          <p:cNvPr id="57" name="Straight Arrow Connector 56"/>
          <p:cNvCxnSpPr/>
          <p:nvPr/>
        </p:nvCxnSpPr>
        <p:spPr>
          <a:xfrm rot="5400000">
            <a:off x="4686300" y="24003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5400000" flipH="1" flipV="1">
            <a:off x="6438900" y="3543300"/>
            <a:ext cx="762000" cy="685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6400801" y="2743200"/>
            <a:ext cx="1524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67056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39" name="TextBox 67"/>
          <p:cNvSpPr txBox="1">
            <a:spLocks noChangeArrowheads="1"/>
          </p:cNvSpPr>
          <p:nvPr/>
        </p:nvSpPr>
        <p:spPr bwMode="auto">
          <a:xfrm>
            <a:off x="7086600" y="3505200"/>
            <a:ext cx="355600" cy="461963"/>
          </a:xfrm>
          <a:prstGeom prst="rect">
            <a:avLst/>
          </a:prstGeom>
          <a:noFill/>
          <a:ln w="9525">
            <a:noFill/>
            <a:miter lim="800000"/>
            <a:headEnd/>
            <a:tailEnd/>
          </a:ln>
        </p:spPr>
        <p:txBody>
          <a:bodyPr wrap="none">
            <a:spAutoFit/>
          </a:bodyPr>
          <a:lstStyle/>
          <a:p>
            <a:r>
              <a:rPr lang="en-US"/>
              <a:t>+</a:t>
            </a:r>
          </a:p>
        </p:txBody>
      </p:sp>
      <p:cxnSp>
        <p:nvCxnSpPr>
          <p:cNvPr id="70" name="Straight Arrow Connector 69"/>
          <p:cNvCxnSpPr/>
          <p:nvPr/>
        </p:nvCxnSpPr>
        <p:spPr>
          <a:xfrm rot="10800000">
            <a:off x="3200400" y="9906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41" name="TextBox 70"/>
          <p:cNvSpPr txBox="1">
            <a:spLocks noChangeArrowheads="1"/>
          </p:cNvSpPr>
          <p:nvPr/>
        </p:nvSpPr>
        <p:spPr bwMode="auto">
          <a:xfrm>
            <a:off x="3733800" y="914400"/>
            <a:ext cx="338138" cy="461963"/>
          </a:xfrm>
          <a:prstGeom prst="rect">
            <a:avLst/>
          </a:prstGeom>
          <a:noFill/>
          <a:ln w="9525">
            <a:noFill/>
            <a:miter lim="800000"/>
            <a:headEnd/>
            <a:tailEnd/>
          </a:ln>
        </p:spPr>
        <p:txBody>
          <a:bodyPr wrap="none">
            <a:spAutoFit/>
          </a:bodyPr>
          <a:lstStyle/>
          <a:p>
            <a:r>
              <a:rPr lang="en-US"/>
              <a:t>$</a:t>
            </a:r>
          </a:p>
        </p:txBody>
      </p:sp>
      <p:sp>
        <p:nvSpPr>
          <p:cNvPr id="55342" name="TextBox 71"/>
          <p:cNvSpPr txBox="1">
            <a:spLocks noChangeArrowheads="1"/>
          </p:cNvSpPr>
          <p:nvPr/>
        </p:nvSpPr>
        <p:spPr bwMode="auto">
          <a:xfrm>
            <a:off x="2971800" y="609600"/>
            <a:ext cx="593725" cy="461963"/>
          </a:xfrm>
          <a:prstGeom prst="rect">
            <a:avLst/>
          </a:prstGeom>
          <a:noFill/>
          <a:ln w="9525">
            <a:noFill/>
            <a:miter lim="800000"/>
            <a:headEnd/>
            <a:tailEnd/>
          </a:ln>
        </p:spPr>
        <p:txBody>
          <a:bodyPr wrap="none">
            <a:spAutoFit/>
          </a:bodyPr>
          <a:lstStyle/>
          <a:p>
            <a:r>
              <a:rPr lang="en-US"/>
              <a:t>acc</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Use of LR(0) automaton</a:t>
            </a:r>
          </a:p>
        </p:txBody>
      </p:sp>
      <p:sp>
        <p:nvSpPr>
          <p:cNvPr id="56323" name="Content Placeholder 2"/>
          <p:cNvSpPr>
            <a:spLocks noGrp="1"/>
          </p:cNvSpPr>
          <p:nvPr>
            <p:ph idx="1"/>
          </p:nvPr>
        </p:nvSpPr>
        <p:spPr/>
        <p:txBody>
          <a:bodyPr/>
          <a:lstStyle/>
          <a:p>
            <a:r>
              <a:rPr lang="en-US" smtClean="0"/>
              <a:t>Example: id*id</a:t>
            </a:r>
          </a:p>
        </p:txBody>
      </p:sp>
      <p:graphicFrame>
        <p:nvGraphicFramePr>
          <p:cNvPr id="4" name="Table 3"/>
          <p:cNvGraphicFramePr>
            <a:graphicFrameLocks noGrp="1"/>
          </p:cNvGraphicFramePr>
          <p:nvPr/>
        </p:nvGraphicFramePr>
        <p:xfrm>
          <a:off x="1447800" y="2514600"/>
          <a:ext cx="6781800" cy="3714750"/>
        </p:xfrm>
        <a:graphic>
          <a:graphicData uri="http://schemas.openxmlformats.org/drawingml/2006/table">
            <a:tbl>
              <a:tblPr/>
              <a:tblGrid>
                <a:gridCol w="685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Stack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Symbols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Input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Action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id*id$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Shift to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Reduce by F-&gt;id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Reduce by T-&gt;F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Shift to 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Shift to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0275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Reduce by F-&gt;id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02710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Reduce by T-&gt;T*F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7"/>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Reduce by E-&gt;T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8"/>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accept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LR-Parsing model</a:t>
            </a:r>
          </a:p>
        </p:txBody>
      </p:sp>
      <p:graphicFrame>
        <p:nvGraphicFramePr>
          <p:cNvPr id="4" name="Table 3"/>
          <p:cNvGraphicFramePr>
            <a:graphicFrameLocks noGrp="1"/>
          </p:cNvGraphicFramePr>
          <p:nvPr/>
        </p:nvGraphicFramePr>
        <p:xfrm>
          <a:off x="2667000" y="2286000"/>
          <a:ext cx="4495800" cy="371475"/>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a1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ai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57363" name="TextBox 4"/>
          <p:cNvSpPr txBox="1">
            <a:spLocks noChangeArrowheads="1"/>
          </p:cNvSpPr>
          <p:nvPr/>
        </p:nvSpPr>
        <p:spPr bwMode="auto">
          <a:xfrm>
            <a:off x="1524000" y="2286000"/>
            <a:ext cx="1092200" cy="461963"/>
          </a:xfrm>
          <a:prstGeom prst="rect">
            <a:avLst/>
          </a:prstGeom>
          <a:noFill/>
          <a:ln w="9525">
            <a:noFill/>
            <a:miter lim="800000"/>
            <a:headEnd/>
            <a:tailEnd/>
          </a:ln>
        </p:spPr>
        <p:txBody>
          <a:bodyPr wrap="none">
            <a:spAutoFit/>
          </a:bodyPr>
          <a:lstStyle/>
          <a:p>
            <a:r>
              <a:rPr lang="en-US"/>
              <a:t>INPUT</a:t>
            </a:r>
          </a:p>
        </p:txBody>
      </p:sp>
      <p:sp>
        <p:nvSpPr>
          <p:cNvPr id="6" name="Rectangle 5"/>
          <p:cNvSpPr/>
          <p:nvPr/>
        </p:nvSpPr>
        <p:spPr>
          <a:xfrm>
            <a:off x="3505200" y="3352800"/>
            <a:ext cx="2590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LR Parsing Program</a:t>
            </a:r>
          </a:p>
        </p:txBody>
      </p:sp>
      <p:cxnSp>
        <p:nvCxnSpPr>
          <p:cNvPr id="8" name="Straight Arrow Connector 7"/>
          <p:cNvCxnSpPr>
            <a:stCxn id="6" idx="1"/>
          </p:cNvCxnSpPr>
          <p:nvPr/>
        </p:nvCxnSpPr>
        <p:spPr>
          <a:xfrm rot="10800000">
            <a:off x="2438400" y="4038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1600200" y="3886200"/>
          <a:ext cx="838200" cy="1463040"/>
        </p:xfrm>
        <a:graphic>
          <a:graphicData uri="http://schemas.openxmlformats.org/drawingml/2006/table">
            <a:tbl>
              <a:tblPr/>
              <a:tblGrid>
                <a:gridCol w="838200">
                  <a:extLst>
                    <a:ext uri="{9D8B030D-6E8A-4147-A177-3AD203B41FA5}">
                      <a16:colId xmlns:a16="http://schemas.microsoft.com/office/drawing/2014/main" val="20000"/>
                    </a:ext>
                  </a:extLst>
                </a:gridCol>
              </a:tblGrid>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onstantia" pitchFamily="18" charset="0"/>
                          <a:cs typeface="Arial" pitchFamily="34" charset="0"/>
                        </a:rPr>
                        <a:t>Sm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Sm-1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1"/>
                  </a:ext>
                </a:extLst>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2"/>
                  </a:ext>
                </a:extLst>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3657600" y="5334000"/>
          <a:ext cx="2286000" cy="37084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70840">
                <a:tc>
                  <a:txBody>
                    <a:bodyPr/>
                    <a:lstStyle/>
                    <a:p>
                      <a:r>
                        <a:rPr lang="en-US" dirty="0" smtClean="0"/>
                        <a:t>ACTION</a:t>
                      </a:r>
                      <a:endParaRPr lang="en-US" dirty="0"/>
                    </a:p>
                  </a:txBody>
                  <a:tcPr/>
                </a:tc>
                <a:tc>
                  <a:txBody>
                    <a:bodyPr/>
                    <a:lstStyle/>
                    <a:p>
                      <a:r>
                        <a:rPr lang="en-US" dirty="0" smtClean="0"/>
                        <a:t>GOTO</a:t>
                      </a:r>
                      <a:endParaRPr lang="en-US" dirty="0"/>
                    </a:p>
                  </a:txBody>
                  <a:tcP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a:xfrm flipV="1">
            <a:off x="6096000" y="39624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p:cNvCxnSpPr>
          <p:nvPr/>
        </p:nvCxnSpPr>
        <p:spPr>
          <a:xfrm rot="16200000" flipV="1">
            <a:off x="4267200" y="28194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388" name="TextBox 15"/>
          <p:cNvSpPr txBox="1">
            <a:spLocks noChangeArrowheads="1"/>
          </p:cNvSpPr>
          <p:nvPr/>
        </p:nvSpPr>
        <p:spPr bwMode="auto">
          <a:xfrm>
            <a:off x="7620000" y="3733800"/>
            <a:ext cx="1039813" cy="461963"/>
          </a:xfrm>
          <a:prstGeom prst="rect">
            <a:avLst/>
          </a:prstGeom>
          <a:noFill/>
          <a:ln w="9525">
            <a:noFill/>
            <a:miter lim="800000"/>
            <a:headEnd/>
            <a:tailEnd/>
          </a:ln>
        </p:spPr>
        <p:txBody>
          <a:bodyPr wrap="none">
            <a:spAutoFit/>
          </a:bodyPr>
          <a:lstStyle/>
          <a:p>
            <a:r>
              <a:rPr lang="en-US"/>
              <a:t>Output</a:t>
            </a:r>
          </a:p>
        </p:txBody>
      </p:sp>
      <p:cxnSp>
        <p:nvCxnSpPr>
          <p:cNvPr id="18" name="Straight Arrow Connector 17"/>
          <p:cNvCxnSpPr/>
          <p:nvPr/>
        </p:nvCxnSpPr>
        <p:spPr>
          <a:xfrm rot="5400000">
            <a:off x="4000500" y="48387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53000" y="48006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LR parsing algorithm</a:t>
            </a:r>
          </a:p>
        </p:txBody>
      </p:sp>
      <p:sp>
        <p:nvSpPr>
          <p:cNvPr id="3" name="Content Placeholder 2"/>
          <p:cNvSpPr>
            <a:spLocks noGrp="1"/>
          </p:cNvSpPr>
          <p:nvPr>
            <p:ph idx="1"/>
          </p:nvPr>
        </p:nvSpPr>
        <p:spPr/>
        <p:txBody>
          <a:bodyPr>
            <a:normAutofit/>
          </a:bodyPr>
          <a:lstStyle/>
          <a:p>
            <a:pPr>
              <a:lnSpc>
                <a:spcPct val="80000"/>
              </a:lnSpc>
              <a:buFont typeface="Wingdings 2" pitchFamily="18" charset="2"/>
              <a:buNone/>
            </a:pPr>
            <a:r>
              <a:rPr lang="en-US" sz="2000" smtClean="0"/>
              <a:t>let a be the first symbol of w$;</a:t>
            </a:r>
          </a:p>
          <a:p>
            <a:pPr>
              <a:lnSpc>
                <a:spcPct val="80000"/>
              </a:lnSpc>
              <a:buFont typeface="Wingdings 2" pitchFamily="18" charset="2"/>
              <a:buNone/>
            </a:pPr>
            <a:r>
              <a:rPr lang="en-US" sz="2000" smtClean="0"/>
              <a:t>while(1) { /*repeat forever */</a:t>
            </a:r>
          </a:p>
          <a:p>
            <a:pPr>
              <a:lnSpc>
                <a:spcPct val="80000"/>
              </a:lnSpc>
              <a:buFont typeface="Wingdings 2" pitchFamily="18" charset="2"/>
              <a:buNone/>
            </a:pPr>
            <a:r>
              <a:rPr lang="en-US" sz="2000" smtClean="0"/>
              <a:t>	let s be the state on top of the stack;</a:t>
            </a:r>
          </a:p>
          <a:p>
            <a:pPr>
              <a:lnSpc>
                <a:spcPct val="80000"/>
              </a:lnSpc>
              <a:buFont typeface="Wingdings 2" pitchFamily="18" charset="2"/>
              <a:buNone/>
            </a:pPr>
            <a:r>
              <a:rPr lang="en-US" sz="2000" smtClean="0"/>
              <a:t>	if (ACTION[s,a] = shift t) {</a:t>
            </a:r>
          </a:p>
          <a:p>
            <a:pPr>
              <a:lnSpc>
                <a:spcPct val="80000"/>
              </a:lnSpc>
              <a:buFont typeface="Wingdings 2" pitchFamily="18" charset="2"/>
              <a:buNone/>
            </a:pPr>
            <a:r>
              <a:rPr lang="en-US" sz="2000" smtClean="0"/>
              <a:t>		push t onto the stack;</a:t>
            </a:r>
          </a:p>
          <a:p>
            <a:pPr>
              <a:lnSpc>
                <a:spcPct val="80000"/>
              </a:lnSpc>
              <a:buFont typeface="Wingdings 2" pitchFamily="18" charset="2"/>
              <a:buNone/>
            </a:pPr>
            <a:r>
              <a:rPr lang="en-US" sz="2000" smtClean="0"/>
              <a:t>		let a be the next input symbol;</a:t>
            </a:r>
          </a:p>
          <a:p>
            <a:pPr>
              <a:lnSpc>
                <a:spcPct val="80000"/>
              </a:lnSpc>
              <a:buFont typeface="Wingdings 2" pitchFamily="18" charset="2"/>
              <a:buNone/>
            </a:pPr>
            <a:r>
              <a:rPr lang="en-US" sz="2000" smtClean="0"/>
              <a:t>	} else if (ACTION[s,a] = reduce A-&gt;</a:t>
            </a:r>
            <a:r>
              <a:rPr lang="el-GR" sz="2000" smtClean="0"/>
              <a:t>β</a:t>
            </a:r>
            <a:r>
              <a:rPr lang="en-US" sz="2000" smtClean="0"/>
              <a:t>) {</a:t>
            </a:r>
          </a:p>
          <a:p>
            <a:pPr>
              <a:lnSpc>
                <a:spcPct val="80000"/>
              </a:lnSpc>
              <a:buFont typeface="Wingdings 2" pitchFamily="18" charset="2"/>
              <a:buNone/>
            </a:pPr>
            <a:r>
              <a:rPr lang="en-US" sz="2000" smtClean="0"/>
              <a:t>		pop |</a:t>
            </a:r>
            <a:r>
              <a:rPr lang="el-GR" sz="2000" smtClean="0"/>
              <a:t>β</a:t>
            </a:r>
            <a:r>
              <a:rPr lang="en-US" sz="2000" smtClean="0"/>
              <a:t>| symbols of the stack;</a:t>
            </a:r>
          </a:p>
          <a:p>
            <a:pPr>
              <a:lnSpc>
                <a:spcPct val="80000"/>
              </a:lnSpc>
              <a:buFont typeface="Wingdings 2" pitchFamily="18" charset="2"/>
              <a:buNone/>
            </a:pPr>
            <a:r>
              <a:rPr lang="en-US" sz="2000" smtClean="0"/>
              <a:t>		let state t now be on top of the stack;</a:t>
            </a:r>
          </a:p>
          <a:p>
            <a:pPr>
              <a:lnSpc>
                <a:spcPct val="80000"/>
              </a:lnSpc>
              <a:buFont typeface="Wingdings 2" pitchFamily="18" charset="2"/>
              <a:buNone/>
            </a:pPr>
            <a:r>
              <a:rPr lang="en-US" sz="2000" smtClean="0"/>
              <a:t>		push GOTO[t,A] onto the stack;</a:t>
            </a:r>
          </a:p>
          <a:p>
            <a:pPr>
              <a:lnSpc>
                <a:spcPct val="80000"/>
              </a:lnSpc>
              <a:buFont typeface="Wingdings 2" pitchFamily="18" charset="2"/>
              <a:buNone/>
            </a:pPr>
            <a:r>
              <a:rPr lang="en-US" sz="2000" smtClean="0"/>
              <a:t>		output the production A-&gt;</a:t>
            </a:r>
            <a:r>
              <a:rPr lang="el-GR" sz="2000" smtClean="0"/>
              <a:t>β</a:t>
            </a:r>
            <a:r>
              <a:rPr lang="en-US" sz="2000" smtClean="0"/>
              <a:t>;</a:t>
            </a:r>
          </a:p>
          <a:p>
            <a:pPr>
              <a:lnSpc>
                <a:spcPct val="80000"/>
              </a:lnSpc>
              <a:buFont typeface="Wingdings 2" pitchFamily="18" charset="2"/>
              <a:buNone/>
            </a:pPr>
            <a:r>
              <a:rPr lang="en-US" sz="2000" smtClean="0"/>
              <a:t>	} else if (ACTION[s,a]=accept) break; /* parsing is done */</a:t>
            </a:r>
          </a:p>
          <a:p>
            <a:pPr>
              <a:lnSpc>
                <a:spcPct val="80000"/>
              </a:lnSpc>
              <a:buFont typeface="Wingdings 2" pitchFamily="18" charset="2"/>
              <a:buNone/>
            </a:pPr>
            <a:r>
              <a:rPr lang="en-US" sz="2000" smtClean="0"/>
              <a:t>	else call error-recovery routine;</a:t>
            </a:r>
          </a:p>
          <a:p>
            <a:pPr>
              <a:lnSpc>
                <a:spcPct val="80000"/>
              </a:lnSpc>
              <a:buFont typeface="Wingdings 2" pitchFamily="18" charset="2"/>
              <a:buNone/>
            </a:pPr>
            <a:r>
              <a:rPr lang="en-US" sz="2000" smtClean="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52400" y="0"/>
            <a:ext cx="8229600" cy="762000"/>
          </a:xfrm>
        </p:spPr>
        <p:txBody>
          <a:bodyPr/>
          <a:lstStyle/>
          <a:p>
            <a:r>
              <a:rPr lang="en-US" smtClean="0"/>
              <a:t>Example</a:t>
            </a:r>
          </a:p>
        </p:txBody>
      </p:sp>
      <p:sp>
        <p:nvSpPr>
          <p:cNvPr id="59395" name="Rectangle 3"/>
          <p:cNvSpPr>
            <a:spLocks noChangeArrowheads="1"/>
          </p:cNvSpPr>
          <p:nvPr/>
        </p:nvSpPr>
        <p:spPr bwMode="auto">
          <a:xfrm>
            <a:off x="4648200" y="152400"/>
            <a:ext cx="2667000" cy="1836738"/>
          </a:xfrm>
          <a:prstGeom prst="rect">
            <a:avLst/>
          </a:prstGeom>
          <a:noFill/>
          <a:ln w="9525">
            <a:noFill/>
            <a:miter lim="800000"/>
            <a:headEnd/>
            <a:tailEnd/>
          </a:ln>
        </p:spPr>
        <p:txBody>
          <a:bodyPr>
            <a:spAutoFit/>
          </a:bodyPr>
          <a:lstStyle/>
          <a:p>
            <a:pPr marL="457200" indent="-457200">
              <a:lnSpc>
                <a:spcPct val="90000"/>
              </a:lnSpc>
              <a:buFont typeface="Wingdings 2" pitchFamily="18" charset="2"/>
              <a:buNone/>
            </a:pPr>
            <a:r>
              <a:rPr lang="en-US" sz="1800"/>
              <a:t>(0) E’-&gt;E</a:t>
            </a:r>
          </a:p>
          <a:p>
            <a:pPr marL="457200" indent="-457200">
              <a:lnSpc>
                <a:spcPct val="90000"/>
              </a:lnSpc>
              <a:buFont typeface="Wingdings 2" pitchFamily="18" charset="2"/>
              <a:buNone/>
            </a:pPr>
            <a:r>
              <a:rPr lang="en-US" sz="1800"/>
              <a:t>(1) E -&gt; E + T</a:t>
            </a:r>
          </a:p>
          <a:p>
            <a:pPr marL="457200" indent="-457200">
              <a:lnSpc>
                <a:spcPct val="90000"/>
              </a:lnSpc>
              <a:buFont typeface="Wingdings 2" pitchFamily="18" charset="2"/>
              <a:buNone/>
            </a:pPr>
            <a:r>
              <a:rPr lang="en-US" sz="1800"/>
              <a:t>(2) E-&gt; T</a:t>
            </a:r>
          </a:p>
          <a:p>
            <a:pPr marL="457200" indent="-457200">
              <a:lnSpc>
                <a:spcPct val="90000"/>
              </a:lnSpc>
              <a:buFont typeface="Wingdings 2" pitchFamily="18" charset="2"/>
              <a:buNone/>
            </a:pPr>
            <a:r>
              <a:rPr lang="en-US" sz="1800"/>
              <a:t>(3) T -&gt; T * F </a:t>
            </a:r>
          </a:p>
          <a:p>
            <a:pPr marL="457200" indent="-457200">
              <a:lnSpc>
                <a:spcPct val="90000"/>
              </a:lnSpc>
              <a:buFont typeface="Wingdings 2" pitchFamily="18" charset="2"/>
              <a:buNone/>
            </a:pPr>
            <a:r>
              <a:rPr lang="en-US" sz="1800"/>
              <a:t>(4) T-&gt; F</a:t>
            </a:r>
          </a:p>
          <a:p>
            <a:pPr marL="457200" indent="-457200">
              <a:lnSpc>
                <a:spcPct val="90000"/>
              </a:lnSpc>
              <a:buFont typeface="Wingdings 2" pitchFamily="18" charset="2"/>
              <a:buNone/>
            </a:pPr>
            <a:r>
              <a:rPr lang="en-US" sz="1800"/>
              <a:t>(5) F -&gt; (E) </a:t>
            </a:r>
          </a:p>
          <a:p>
            <a:pPr marL="457200" indent="-457200">
              <a:lnSpc>
                <a:spcPct val="90000"/>
              </a:lnSpc>
              <a:buFont typeface="Wingdings 2" pitchFamily="18" charset="2"/>
              <a:buNone/>
            </a:pPr>
            <a:r>
              <a:rPr lang="en-US" sz="1800"/>
              <a:t>(6) F</a:t>
            </a:r>
            <a:r>
              <a:rPr lang="en-US" sz="1800" b="1"/>
              <a:t>-&gt;id</a:t>
            </a:r>
          </a:p>
        </p:txBody>
      </p:sp>
      <p:graphicFrame>
        <p:nvGraphicFramePr>
          <p:cNvPr id="5" name="Table 4"/>
          <p:cNvGraphicFramePr>
            <a:graphicFrameLocks noGrp="1"/>
          </p:cNvGraphicFramePr>
          <p:nvPr/>
        </p:nvGraphicFramePr>
        <p:xfrm>
          <a:off x="76200" y="838200"/>
          <a:ext cx="4343400" cy="4838700"/>
        </p:xfrm>
        <a:graphic>
          <a:graphicData uri="http://schemas.openxmlformats.org/drawingml/2006/table">
            <a:tbl>
              <a:tblPr/>
              <a:tblGrid>
                <a:gridCol w="712788">
                  <a:extLst>
                    <a:ext uri="{9D8B030D-6E8A-4147-A177-3AD203B41FA5}">
                      <a16:colId xmlns:a16="http://schemas.microsoft.com/office/drawing/2014/main" val="20000"/>
                    </a:ext>
                  </a:extLst>
                </a:gridCol>
                <a:gridCol w="427037">
                  <a:extLst>
                    <a:ext uri="{9D8B030D-6E8A-4147-A177-3AD203B41FA5}">
                      <a16:colId xmlns:a16="http://schemas.microsoft.com/office/drawing/2014/main" val="20001"/>
                    </a:ext>
                  </a:extLst>
                </a:gridCol>
                <a:gridCol w="355600">
                  <a:extLst>
                    <a:ext uri="{9D8B030D-6E8A-4147-A177-3AD203B41FA5}">
                      <a16:colId xmlns:a16="http://schemas.microsoft.com/office/drawing/2014/main" val="20002"/>
                    </a:ext>
                  </a:extLst>
                </a:gridCol>
                <a:gridCol w="355600">
                  <a:extLst>
                    <a:ext uri="{9D8B030D-6E8A-4147-A177-3AD203B41FA5}">
                      <a16:colId xmlns:a16="http://schemas.microsoft.com/office/drawing/2014/main" val="20003"/>
                    </a:ext>
                  </a:extLst>
                </a:gridCol>
                <a:gridCol w="427038">
                  <a:extLst>
                    <a:ext uri="{9D8B030D-6E8A-4147-A177-3AD203B41FA5}">
                      <a16:colId xmlns:a16="http://schemas.microsoft.com/office/drawing/2014/main" val="20004"/>
                    </a:ext>
                  </a:extLst>
                </a:gridCol>
                <a:gridCol w="427037">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355600">
                  <a:extLst>
                    <a:ext uri="{9D8B030D-6E8A-4147-A177-3AD203B41FA5}">
                      <a16:colId xmlns:a16="http://schemas.microsoft.com/office/drawing/2014/main" val="20007"/>
                    </a:ext>
                  </a:extLst>
                </a:gridCol>
                <a:gridCol w="427038">
                  <a:extLst>
                    <a:ext uri="{9D8B030D-6E8A-4147-A177-3AD203B41FA5}">
                      <a16:colId xmlns:a16="http://schemas.microsoft.com/office/drawing/2014/main" val="20008"/>
                    </a:ext>
                  </a:extLst>
                </a:gridCol>
                <a:gridCol w="427037">
                  <a:extLst>
                    <a:ext uri="{9D8B030D-6E8A-4147-A177-3AD203B41FA5}">
                      <a16:colId xmlns:a16="http://schemas.microsoft.com/office/drawing/2014/main" val="20009"/>
                    </a:ext>
                  </a:extLst>
                </a:gridCol>
              </a:tblGrid>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STATE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ACTON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GOTO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1"/>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2"/>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3"/>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4"/>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5"/>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6"/>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7"/>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8"/>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9"/>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10"/>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11"/>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12"/>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13"/>
                  </a:ext>
                </a:extLst>
              </a:tr>
            </a:tbl>
          </a:graphicData>
        </a:graphic>
      </p:graphicFrame>
      <p:sp>
        <p:nvSpPr>
          <p:cNvPr id="59556" name="TextBox 5"/>
          <p:cNvSpPr txBox="1">
            <a:spLocks noChangeArrowheads="1"/>
          </p:cNvSpPr>
          <p:nvPr/>
        </p:nvSpPr>
        <p:spPr bwMode="auto">
          <a:xfrm>
            <a:off x="7010400" y="1366838"/>
            <a:ext cx="1365250" cy="461962"/>
          </a:xfrm>
          <a:prstGeom prst="rect">
            <a:avLst/>
          </a:prstGeom>
          <a:noFill/>
          <a:ln w="9525">
            <a:noFill/>
            <a:miter lim="800000"/>
            <a:headEnd/>
            <a:tailEnd/>
          </a:ln>
        </p:spPr>
        <p:txBody>
          <a:bodyPr wrap="none">
            <a:spAutoFit/>
          </a:bodyPr>
          <a:lstStyle/>
          <a:p>
            <a:r>
              <a:rPr lang="en-US"/>
              <a:t>id*id+id?</a:t>
            </a:r>
          </a:p>
        </p:txBody>
      </p:sp>
      <p:graphicFrame>
        <p:nvGraphicFramePr>
          <p:cNvPr id="6" name="Table 5"/>
          <p:cNvGraphicFramePr>
            <a:graphicFrameLocks noGrp="1"/>
          </p:cNvGraphicFramePr>
          <p:nvPr/>
        </p:nvGraphicFramePr>
        <p:xfrm>
          <a:off x="4800600" y="2057400"/>
          <a:ext cx="4038600" cy="4663440"/>
        </p:xfrm>
        <a:graphic>
          <a:graphicData uri="http://schemas.openxmlformats.org/drawingml/2006/table">
            <a:tbl>
              <a:tblPr/>
              <a:tblGrid>
                <a:gridCol w="533400">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88265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Stack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Symbols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Input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Action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id*id+id$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Shift to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1"/>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F-&gt;id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2"/>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T-&gt;F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3"/>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Shift to 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4"/>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027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Shift to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0275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F-&gt;id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6"/>
                  </a:ext>
                </a:extLst>
              </a:tr>
              <a:tr h="428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02710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T-&gt;T*F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7"/>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E-&gt;T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Shift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9"/>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Shift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10"/>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0165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F-&gt;id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11"/>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0163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T-&gt;F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12"/>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0169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Reduce by E-&gt;E+T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13"/>
                  </a:ext>
                </a:extLst>
              </a:tr>
              <a:tr h="271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accept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Constructing SLR parsing table</a:t>
            </a:r>
          </a:p>
        </p:txBody>
      </p:sp>
      <p:sp>
        <p:nvSpPr>
          <p:cNvPr id="3" name="Content Placeholder 2"/>
          <p:cNvSpPr>
            <a:spLocks noGrp="1"/>
          </p:cNvSpPr>
          <p:nvPr>
            <p:ph idx="1"/>
          </p:nvPr>
        </p:nvSpPr>
        <p:spPr/>
        <p:txBody>
          <a:bodyPr>
            <a:normAutofit/>
          </a:bodyPr>
          <a:lstStyle/>
          <a:p>
            <a:pPr>
              <a:lnSpc>
                <a:spcPct val="80000"/>
              </a:lnSpc>
            </a:pPr>
            <a:r>
              <a:rPr lang="en-US" sz="2400" smtClean="0"/>
              <a:t>Method</a:t>
            </a:r>
          </a:p>
          <a:p>
            <a:pPr lvl="1">
              <a:lnSpc>
                <a:spcPct val="80000"/>
              </a:lnSpc>
            </a:pPr>
            <a:r>
              <a:rPr lang="en-US" sz="2200" smtClean="0"/>
              <a:t>Construct C={I0,I1, … , In}, the collection of LR(0) items for G’</a:t>
            </a:r>
          </a:p>
          <a:p>
            <a:pPr lvl="1">
              <a:lnSpc>
                <a:spcPct val="80000"/>
              </a:lnSpc>
            </a:pPr>
            <a:r>
              <a:rPr lang="en-US" sz="2200" smtClean="0"/>
              <a:t>State i is constructed from state Ii:</a:t>
            </a:r>
          </a:p>
          <a:p>
            <a:pPr lvl="2">
              <a:lnSpc>
                <a:spcPct val="80000"/>
              </a:lnSpc>
            </a:pPr>
            <a:r>
              <a:rPr lang="en-US" sz="1900" smtClean="0"/>
              <a:t>If [A-&gt;</a:t>
            </a:r>
            <a:r>
              <a:rPr lang="el-GR" sz="1900" smtClean="0"/>
              <a:t>α</a:t>
            </a:r>
            <a:r>
              <a:rPr lang="en-US" sz="1900" smtClean="0"/>
              <a:t>.a</a:t>
            </a:r>
            <a:r>
              <a:rPr lang="el-GR" sz="1900" smtClean="0"/>
              <a:t>β</a:t>
            </a:r>
            <a:r>
              <a:rPr lang="en-US" sz="1900" smtClean="0"/>
              <a:t>] is in Ii and Goto(Ii,a)=Ij, then set ACTION[i,a] to “shift j”</a:t>
            </a:r>
          </a:p>
          <a:p>
            <a:pPr lvl="2">
              <a:lnSpc>
                <a:spcPct val="80000"/>
              </a:lnSpc>
            </a:pPr>
            <a:r>
              <a:rPr lang="en-US" sz="1900" smtClean="0"/>
              <a:t>If [A-&gt;</a:t>
            </a:r>
            <a:r>
              <a:rPr lang="el-GR" sz="1900" smtClean="0"/>
              <a:t>α</a:t>
            </a:r>
            <a:r>
              <a:rPr lang="en-US" sz="1900" smtClean="0"/>
              <a:t>.] is in Ii, then set ACTION[i,a] to “reduce A-&gt;</a:t>
            </a:r>
            <a:r>
              <a:rPr lang="el-GR" sz="1900" smtClean="0"/>
              <a:t>α</a:t>
            </a:r>
            <a:r>
              <a:rPr lang="en-US" sz="1900" smtClean="0"/>
              <a:t>” for all a in follow(A)</a:t>
            </a:r>
          </a:p>
          <a:p>
            <a:pPr lvl="2">
              <a:lnSpc>
                <a:spcPct val="80000"/>
              </a:lnSpc>
            </a:pPr>
            <a:r>
              <a:rPr lang="en-US" sz="1900" smtClean="0"/>
              <a:t>If {S’-&gt;.S] is in Ii, then set ACTION[I,$] to “Accept”</a:t>
            </a:r>
          </a:p>
          <a:p>
            <a:pPr lvl="1">
              <a:lnSpc>
                <a:spcPct val="80000"/>
              </a:lnSpc>
            </a:pPr>
            <a:r>
              <a:rPr lang="en-US" sz="2200" smtClean="0"/>
              <a:t>If any conflicts appears then we say that the grammar is not SLR(1).</a:t>
            </a:r>
          </a:p>
          <a:p>
            <a:pPr lvl="1">
              <a:lnSpc>
                <a:spcPct val="80000"/>
              </a:lnSpc>
            </a:pPr>
            <a:r>
              <a:rPr lang="en-US" sz="2200" smtClean="0"/>
              <a:t>If GOTO(Ii,A) = Ij then GOTO[i,A]=j</a:t>
            </a:r>
          </a:p>
          <a:p>
            <a:pPr lvl="1">
              <a:lnSpc>
                <a:spcPct val="80000"/>
              </a:lnSpc>
            </a:pPr>
            <a:r>
              <a:rPr lang="en-US" sz="2200" smtClean="0"/>
              <a:t>All entries not defined by above rules are made “error”</a:t>
            </a:r>
          </a:p>
          <a:p>
            <a:pPr lvl="1">
              <a:lnSpc>
                <a:spcPct val="80000"/>
              </a:lnSpc>
            </a:pPr>
            <a:r>
              <a:rPr lang="en-US" sz="2200" smtClean="0"/>
              <a:t>The initial state of the parser is the one constructed from the set of items containing [S’-&gt;.S]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US" smtClean="0"/>
              <a:t>Example grammar which is not SLR(1)</a:t>
            </a:r>
          </a:p>
        </p:txBody>
      </p:sp>
      <p:sp>
        <p:nvSpPr>
          <p:cNvPr id="61443" name="TextBox 3"/>
          <p:cNvSpPr txBox="1">
            <a:spLocks noChangeArrowheads="1"/>
          </p:cNvSpPr>
          <p:nvPr/>
        </p:nvSpPr>
        <p:spPr bwMode="auto">
          <a:xfrm>
            <a:off x="3429000" y="1295400"/>
            <a:ext cx="1771650" cy="1200150"/>
          </a:xfrm>
          <a:prstGeom prst="rect">
            <a:avLst/>
          </a:prstGeom>
          <a:noFill/>
          <a:ln w="9525">
            <a:noFill/>
            <a:miter lim="800000"/>
            <a:headEnd/>
            <a:tailEnd/>
          </a:ln>
        </p:spPr>
        <p:txBody>
          <a:bodyPr wrap="none">
            <a:spAutoFit/>
          </a:bodyPr>
          <a:lstStyle/>
          <a:p>
            <a:r>
              <a:rPr lang="en-US"/>
              <a:t>S -&gt; L=R | R</a:t>
            </a:r>
          </a:p>
          <a:p>
            <a:r>
              <a:rPr lang="en-US"/>
              <a:t>L -&gt; *R | id</a:t>
            </a:r>
          </a:p>
          <a:p>
            <a:r>
              <a:rPr lang="en-US"/>
              <a:t>R -&gt; L</a:t>
            </a:r>
          </a:p>
        </p:txBody>
      </p:sp>
      <p:sp>
        <p:nvSpPr>
          <p:cNvPr id="61444" name="TextBox 4"/>
          <p:cNvSpPr txBox="1">
            <a:spLocks noChangeArrowheads="1"/>
          </p:cNvSpPr>
          <p:nvPr/>
        </p:nvSpPr>
        <p:spPr bwMode="auto">
          <a:xfrm>
            <a:off x="381000" y="2554288"/>
            <a:ext cx="1285875" cy="2246312"/>
          </a:xfrm>
          <a:prstGeom prst="rect">
            <a:avLst/>
          </a:prstGeom>
          <a:noFill/>
          <a:ln w="9525">
            <a:noFill/>
            <a:miter lim="800000"/>
            <a:headEnd/>
            <a:tailEnd/>
          </a:ln>
        </p:spPr>
        <p:txBody>
          <a:bodyPr wrap="none">
            <a:spAutoFit/>
          </a:bodyPr>
          <a:lstStyle/>
          <a:p>
            <a:r>
              <a:rPr lang="en-US" sz="2000"/>
              <a:t>I0</a:t>
            </a:r>
          </a:p>
          <a:p>
            <a:r>
              <a:rPr lang="en-US" sz="2000"/>
              <a:t>S’-&gt;.S</a:t>
            </a:r>
          </a:p>
          <a:p>
            <a:r>
              <a:rPr lang="en-US" sz="2000"/>
              <a:t>S -&gt; .L=R </a:t>
            </a:r>
          </a:p>
          <a:p>
            <a:r>
              <a:rPr lang="en-US" sz="2000"/>
              <a:t>S-&gt;.R</a:t>
            </a:r>
          </a:p>
          <a:p>
            <a:r>
              <a:rPr lang="en-US" sz="2000"/>
              <a:t>L -&gt; .*R | </a:t>
            </a:r>
          </a:p>
          <a:p>
            <a:r>
              <a:rPr lang="en-US" sz="2000"/>
              <a:t>L-&gt;.id</a:t>
            </a:r>
          </a:p>
          <a:p>
            <a:r>
              <a:rPr lang="en-US" sz="2000"/>
              <a:t>R -&gt;. L</a:t>
            </a:r>
          </a:p>
        </p:txBody>
      </p:sp>
      <p:sp>
        <p:nvSpPr>
          <p:cNvPr id="61445" name="TextBox 5"/>
          <p:cNvSpPr txBox="1">
            <a:spLocks noChangeArrowheads="1"/>
          </p:cNvSpPr>
          <p:nvPr/>
        </p:nvSpPr>
        <p:spPr bwMode="auto">
          <a:xfrm>
            <a:off x="2066925" y="2554288"/>
            <a:ext cx="847725" cy="708025"/>
          </a:xfrm>
          <a:prstGeom prst="rect">
            <a:avLst/>
          </a:prstGeom>
          <a:noFill/>
          <a:ln w="9525">
            <a:noFill/>
            <a:miter lim="800000"/>
            <a:headEnd/>
            <a:tailEnd/>
          </a:ln>
        </p:spPr>
        <p:txBody>
          <a:bodyPr wrap="none">
            <a:spAutoFit/>
          </a:bodyPr>
          <a:lstStyle/>
          <a:p>
            <a:r>
              <a:rPr lang="en-US" sz="2000"/>
              <a:t>I1</a:t>
            </a:r>
          </a:p>
          <a:p>
            <a:r>
              <a:rPr lang="en-US" sz="2000"/>
              <a:t>S’-&gt;S.</a:t>
            </a:r>
          </a:p>
        </p:txBody>
      </p:sp>
      <p:sp>
        <p:nvSpPr>
          <p:cNvPr id="61446" name="TextBox 6"/>
          <p:cNvSpPr txBox="1">
            <a:spLocks noChangeArrowheads="1"/>
          </p:cNvSpPr>
          <p:nvPr/>
        </p:nvSpPr>
        <p:spPr bwMode="auto">
          <a:xfrm>
            <a:off x="1901825" y="3479800"/>
            <a:ext cx="1222375" cy="1016000"/>
          </a:xfrm>
          <a:prstGeom prst="rect">
            <a:avLst/>
          </a:prstGeom>
          <a:noFill/>
          <a:ln w="9525">
            <a:noFill/>
            <a:miter lim="800000"/>
            <a:headEnd/>
            <a:tailEnd/>
          </a:ln>
        </p:spPr>
        <p:txBody>
          <a:bodyPr wrap="none">
            <a:spAutoFit/>
          </a:bodyPr>
          <a:lstStyle/>
          <a:p>
            <a:r>
              <a:rPr lang="en-US" sz="2000"/>
              <a:t>I2</a:t>
            </a:r>
          </a:p>
          <a:p>
            <a:r>
              <a:rPr lang="en-US" sz="2000"/>
              <a:t>S -&gt;L.=R </a:t>
            </a:r>
          </a:p>
          <a:p>
            <a:r>
              <a:rPr lang="en-US" sz="2000"/>
              <a:t>R -&gt;L.</a:t>
            </a:r>
          </a:p>
        </p:txBody>
      </p:sp>
      <p:sp>
        <p:nvSpPr>
          <p:cNvPr id="61447" name="TextBox 7"/>
          <p:cNvSpPr txBox="1">
            <a:spLocks noChangeArrowheads="1"/>
          </p:cNvSpPr>
          <p:nvPr/>
        </p:nvSpPr>
        <p:spPr bwMode="auto">
          <a:xfrm>
            <a:off x="3335338" y="2568575"/>
            <a:ext cx="855662" cy="708025"/>
          </a:xfrm>
          <a:prstGeom prst="rect">
            <a:avLst/>
          </a:prstGeom>
          <a:noFill/>
          <a:ln w="9525">
            <a:noFill/>
            <a:miter lim="800000"/>
            <a:headEnd/>
            <a:tailEnd/>
          </a:ln>
        </p:spPr>
        <p:txBody>
          <a:bodyPr wrap="none">
            <a:spAutoFit/>
          </a:bodyPr>
          <a:lstStyle/>
          <a:p>
            <a:r>
              <a:rPr lang="en-US" sz="2000"/>
              <a:t>I3</a:t>
            </a:r>
          </a:p>
          <a:p>
            <a:r>
              <a:rPr lang="en-US" sz="2000"/>
              <a:t>S -&gt;R.</a:t>
            </a:r>
          </a:p>
        </p:txBody>
      </p:sp>
      <p:sp>
        <p:nvSpPr>
          <p:cNvPr id="61448" name="TextBox 8"/>
          <p:cNvSpPr txBox="1">
            <a:spLocks noChangeArrowheads="1"/>
          </p:cNvSpPr>
          <p:nvPr/>
        </p:nvSpPr>
        <p:spPr bwMode="auto">
          <a:xfrm>
            <a:off x="3352800" y="3429000"/>
            <a:ext cx="935038" cy="1631950"/>
          </a:xfrm>
          <a:prstGeom prst="rect">
            <a:avLst/>
          </a:prstGeom>
          <a:noFill/>
          <a:ln w="9525">
            <a:noFill/>
            <a:miter lim="800000"/>
            <a:headEnd/>
            <a:tailEnd/>
          </a:ln>
        </p:spPr>
        <p:txBody>
          <a:bodyPr wrap="none">
            <a:spAutoFit/>
          </a:bodyPr>
          <a:lstStyle/>
          <a:p>
            <a:r>
              <a:rPr lang="en-US" sz="2000"/>
              <a:t>I4</a:t>
            </a:r>
          </a:p>
          <a:p>
            <a:r>
              <a:rPr lang="en-US" sz="2000"/>
              <a:t>L-&gt;*.R</a:t>
            </a:r>
          </a:p>
          <a:p>
            <a:r>
              <a:rPr lang="en-US" sz="2000"/>
              <a:t>R-&gt;.L</a:t>
            </a:r>
          </a:p>
          <a:p>
            <a:r>
              <a:rPr lang="en-US" sz="2000"/>
              <a:t>L-&gt;.*R</a:t>
            </a:r>
          </a:p>
          <a:p>
            <a:r>
              <a:rPr lang="en-US" sz="2000"/>
              <a:t>L-&gt;.id</a:t>
            </a:r>
          </a:p>
        </p:txBody>
      </p:sp>
      <p:sp>
        <p:nvSpPr>
          <p:cNvPr id="61449" name="TextBox 9"/>
          <p:cNvSpPr txBox="1">
            <a:spLocks noChangeArrowheads="1"/>
          </p:cNvSpPr>
          <p:nvPr/>
        </p:nvSpPr>
        <p:spPr bwMode="auto">
          <a:xfrm>
            <a:off x="4935538" y="2568575"/>
            <a:ext cx="952500" cy="708025"/>
          </a:xfrm>
          <a:prstGeom prst="rect">
            <a:avLst/>
          </a:prstGeom>
          <a:noFill/>
          <a:ln w="9525">
            <a:noFill/>
            <a:miter lim="800000"/>
            <a:headEnd/>
            <a:tailEnd/>
          </a:ln>
        </p:spPr>
        <p:txBody>
          <a:bodyPr wrap="none">
            <a:spAutoFit/>
          </a:bodyPr>
          <a:lstStyle/>
          <a:p>
            <a:r>
              <a:rPr lang="en-US" sz="2000"/>
              <a:t>I5</a:t>
            </a:r>
          </a:p>
          <a:p>
            <a:r>
              <a:rPr lang="en-US" sz="2000"/>
              <a:t>L -&gt; id.</a:t>
            </a:r>
          </a:p>
        </p:txBody>
      </p:sp>
      <p:sp>
        <p:nvSpPr>
          <p:cNvPr id="61450" name="TextBox 10"/>
          <p:cNvSpPr txBox="1">
            <a:spLocks noChangeArrowheads="1"/>
          </p:cNvSpPr>
          <p:nvPr/>
        </p:nvSpPr>
        <p:spPr bwMode="auto">
          <a:xfrm>
            <a:off x="4932363" y="3429000"/>
            <a:ext cx="1093787" cy="1631950"/>
          </a:xfrm>
          <a:prstGeom prst="rect">
            <a:avLst/>
          </a:prstGeom>
          <a:noFill/>
          <a:ln w="9525">
            <a:noFill/>
            <a:miter lim="800000"/>
            <a:headEnd/>
            <a:tailEnd/>
          </a:ln>
        </p:spPr>
        <p:txBody>
          <a:bodyPr wrap="none">
            <a:spAutoFit/>
          </a:bodyPr>
          <a:lstStyle/>
          <a:p>
            <a:r>
              <a:rPr lang="en-US" sz="2000"/>
              <a:t>I6</a:t>
            </a:r>
          </a:p>
          <a:p>
            <a:r>
              <a:rPr lang="en-US" sz="2000"/>
              <a:t>S-&gt;L=.R</a:t>
            </a:r>
          </a:p>
          <a:p>
            <a:r>
              <a:rPr lang="en-US" sz="2000"/>
              <a:t>R-&gt;.L</a:t>
            </a:r>
          </a:p>
          <a:p>
            <a:r>
              <a:rPr lang="en-US" sz="2000"/>
              <a:t>L-&gt;.*R</a:t>
            </a:r>
          </a:p>
          <a:p>
            <a:r>
              <a:rPr lang="en-US" sz="2000"/>
              <a:t>L-&gt;.id</a:t>
            </a:r>
          </a:p>
        </p:txBody>
      </p:sp>
      <p:sp>
        <p:nvSpPr>
          <p:cNvPr id="61451" name="TextBox 11"/>
          <p:cNvSpPr txBox="1">
            <a:spLocks noChangeArrowheads="1"/>
          </p:cNvSpPr>
          <p:nvPr/>
        </p:nvSpPr>
        <p:spPr bwMode="auto">
          <a:xfrm>
            <a:off x="6477000" y="2568575"/>
            <a:ext cx="1054100" cy="708025"/>
          </a:xfrm>
          <a:prstGeom prst="rect">
            <a:avLst/>
          </a:prstGeom>
          <a:noFill/>
          <a:ln w="9525">
            <a:noFill/>
            <a:miter lim="800000"/>
            <a:headEnd/>
            <a:tailEnd/>
          </a:ln>
        </p:spPr>
        <p:txBody>
          <a:bodyPr wrap="none">
            <a:spAutoFit/>
          </a:bodyPr>
          <a:lstStyle/>
          <a:p>
            <a:r>
              <a:rPr lang="en-US" sz="2000"/>
              <a:t>I7</a:t>
            </a:r>
          </a:p>
          <a:p>
            <a:r>
              <a:rPr lang="en-US" sz="2000"/>
              <a:t>L -&gt; *R.</a:t>
            </a:r>
          </a:p>
        </p:txBody>
      </p:sp>
      <p:sp>
        <p:nvSpPr>
          <p:cNvPr id="61452" name="TextBox 12"/>
          <p:cNvSpPr txBox="1">
            <a:spLocks noChangeArrowheads="1"/>
          </p:cNvSpPr>
          <p:nvPr/>
        </p:nvSpPr>
        <p:spPr bwMode="auto">
          <a:xfrm>
            <a:off x="6532563" y="3559175"/>
            <a:ext cx="935037" cy="708025"/>
          </a:xfrm>
          <a:prstGeom prst="rect">
            <a:avLst/>
          </a:prstGeom>
          <a:noFill/>
          <a:ln w="9525">
            <a:noFill/>
            <a:miter lim="800000"/>
            <a:headEnd/>
            <a:tailEnd/>
          </a:ln>
        </p:spPr>
        <p:txBody>
          <a:bodyPr wrap="none">
            <a:spAutoFit/>
          </a:bodyPr>
          <a:lstStyle/>
          <a:p>
            <a:r>
              <a:rPr lang="en-US" sz="2000"/>
              <a:t>I8</a:t>
            </a:r>
          </a:p>
          <a:p>
            <a:r>
              <a:rPr lang="en-US" sz="2000"/>
              <a:t>R -&gt; L.</a:t>
            </a:r>
          </a:p>
        </p:txBody>
      </p:sp>
      <p:sp>
        <p:nvSpPr>
          <p:cNvPr id="61453" name="TextBox 13"/>
          <p:cNvSpPr txBox="1">
            <a:spLocks noChangeArrowheads="1"/>
          </p:cNvSpPr>
          <p:nvPr/>
        </p:nvSpPr>
        <p:spPr bwMode="auto">
          <a:xfrm>
            <a:off x="6553200" y="4397375"/>
            <a:ext cx="1222375" cy="708025"/>
          </a:xfrm>
          <a:prstGeom prst="rect">
            <a:avLst/>
          </a:prstGeom>
          <a:noFill/>
          <a:ln w="9525">
            <a:noFill/>
            <a:miter lim="800000"/>
            <a:headEnd/>
            <a:tailEnd/>
          </a:ln>
        </p:spPr>
        <p:txBody>
          <a:bodyPr wrap="none">
            <a:spAutoFit/>
          </a:bodyPr>
          <a:lstStyle/>
          <a:p>
            <a:r>
              <a:rPr lang="en-US" sz="2000"/>
              <a:t>I9</a:t>
            </a:r>
          </a:p>
          <a:p>
            <a:r>
              <a:rPr lang="en-US" sz="2000"/>
              <a:t>S -&gt; L=R.</a:t>
            </a:r>
          </a:p>
        </p:txBody>
      </p:sp>
      <p:sp>
        <p:nvSpPr>
          <p:cNvPr id="15" name="Rounded Rectangle 14"/>
          <p:cNvSpPr/>
          <p:nvPr/>
        </p:nvSpPr>
        <p:spPr>
          <a:xfrm>
            <a:off x="1828800" y="3352800"/>
            <a:ext cx="12954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cxnSp>
        <p:nvCxnSpPr>
          <p:cNvPr id="17" name="Straight Connector 16"/>
          <p:cNvCxnSpPr/>
          <p:nvPr/>
        </p:nvCxnSpPr>
        <p:spPr>
          <a:xfrm>
            <a:off x="2438400" y="5867400"/>
            <a:ext cx="2362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3048000" y="5257800"/>
            <a:ext cx="882650" cy="400050"/>
          </a:xfrm>
          <a:prstGeom prst="rect">
            <a:avLst/>
          </a:prstGeom>
          <a:noFill/>
          <a:ln w="9525">
            <a:noFill/>
            <a:miter lim="800000"/>
            <a:headEnd/>
            <a:tailEnd/>
          </a:ln>
        </p:spPr>
        <p:txBody>
          <a:bodyPr wrap="none">
            <a:spAutoFit/>
          </a:bodyPr>
          <a:lstStyle/>
          <a:p>
            <a:r>
              <a:rPr lang="en-US" sz="2000"/>
              <a:t>Action</a:t>
            </a:r>
          </a:p>
        </p:txBody>
      </p:sp>
      <p:sp>
        <p:nvSpPr>
          <p:cNvPr id="22" name="TextBox 21"/>
          <p:cNvSpPr txBox="1">
            <a:spLocks noChangeArrowheads="1"/>
          </p:cNvSpPr>
          <p:nvPr/>
        </p:nvSpPr>
        <p:spPr bwMode="auto">
          <a:xfrm>
            <a:off x="3328988" y="5543550"/>
            <a:ext cx="328612" cy="400050"/>
          </a:xfrm>
          <a:prstGeom prst="rect">
            <a:avLst/>
          </a:prstGeom>
          <a:noFill/>
          <a:ln w="9525">
            <a:noFill/>
            <a:miter lim="800000"/>
            <a:headEnd/>
            <a:tailEnd/>
          </a:ln>
        </p:spPr>
        <p:txBody>
          <a:bodyPr wrap="none">
            <a:spAutoFit/>
          </a:bodyPr>
          <a:lstStyle/>
          <a:p>
            <a:r>
              <a:rPr lang="en-US" sz="2000"/>
              <a:t>=</a:t>
            </a:r>
          </a:p>
        </p:txBody>
      </p:sp>
      <p:sp>
        <p:nvSpPr>
          <p:cNvPr id="23" name="TextBox 22"/>
          <p:cNvSpPr txBox="1">
            <a:spLocks noChangeArrowheads="1"/>
          </p:cNvSpPr>
          <p:nvPr/>
        </p:nvSpPr>
        <p:spPr bwMode="auto">
          <a:xfrm>
            <a:off x="1676400" y="6153150"/>
            <a:ext cx="312738" cy="400050"/>
          </a:xfrm>
          <a:prstGeom prst="rect">
            <a:avLst/>
          </a:prstGeom>
          <a:noFill/>
          <a:ln w="9525">
            <a:noFill/>
            <a:miter lim="800000"/>
            <a:headEnd/>
            <a:tailEnd/>
          </a:ln>
        </p:spPr>
        <p:txBody>
          <a:bodyPr wrap="none">
            <a:spAutoFit/>
          </a:bodyPr>
          <a:lstStyle/>
          <a:p>
            <a:r>
              <a:rPr lang="en-US" sz="2000"/>
              <a:t>2</a:t>
            </a:r>
          </a:p>
        </p:txBody>
      </p:sp>
      <p:sp>
        <p:nvSpPr>
          <p:cNvPr id="26" name="TextBox 25"/>
          <p:cNvSpPr txBox="1">
            <a:spLocks noChangeArrowheads="1"/>
          </p:cNvSpPr>
          <p:nvPr/>
        </p:nvSpPr>
        <p:spPr bwMode="auto">
          <a:xfrm>
            <a:off x="3048000" y="6019800"/>
            <a:ext cx="1436688" cy="646113"/>
          </a:xfrm>
          <a:prstGeom prst="rect">
            <a:avLst/>
          </a:prstGeom>
          <a:noFill/>
          <a:ln w="9525">
            <a:noFill/>
            <a:miter lim="800000"/>
            <a:headEnd/>
            <a:tailEnd/>
          </a:ln>
        </p:spPr>
        <p:txBody>
          <a:bodyPr wrap="none">
            <a:spAutoFit/>
          </a:bodyPr>
          <a:lstStyle/>
          <a:p>
            <a:r>
              <a:rPr lang="en-US" sz="1800"/>
              <a:t>Shift 6</a:t>
            </a:r>
          </a:p>
          <a:p>
            <a:r>
              <a:rPr lang="en-US" sz="1800"/>
              <a:t>Reduce R-&gt;L</a:t>
            </a:r>
          </a:p>
        </p:txBody>
      </p:sp>
      <p:cxnSp>
        <p:nvCxnSpPr>
          <p:cNvPr id="28" name="Straight Arrow Connector 27"/>
          <p:cNvCxnSpPr>
            <a:stCxn id="15" idx="2"/>
          </p:cNvCxnSpPr>
          <p:nvPr/>
        </p:nvCxnSpPr>
        <p:spPr>
          <a:xfrm rot="16200000" flipH="1">
            <a:off x="2419350" y="4705350"/>
            <a:ext cx="4572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linds(horizontal)">
                                      <p:cBhvr>
                                        <p:cTn id="16" dur="500"/>
                                        <p:tgtEl>
                                          <p:spTgt spid="22"/>
                                        </p:tgtEl>
                                      </p:cBhvr>
                                    </p:animEffect>
                                  </p:childTnLst>
                                </p:cTn>
                              </p:par>
                              <p:par>
                                <p:cTn id="17" presetID="3"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22" grpId="0"/>
      <p:bldP spid="23" grpId="0"/>
      <p:bldP spid="2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More powerful LR parsers</a:t>
            </a:r>
          </a:p>
        </p:txBody>
      </p:sp>
      <p:sp>
        <p:nvSpPr>
          <p:cNvPr id="62467" name="Content Placeholder 2"/>
          <p:cNvSpPr>
            <a:spLocks noGrp="1"/>
          </p:cNvSpPr>
          <p:nvPr>
            <p:ph idx="1"/>
          </p:nvPr>
        </p:nvSpPr>
        <p:spPr/>
        <p:txBody>
          <a:bodyPr/>
          <a:lstStyle/>
          <a:p>
            <a:r>
              <a:rPr lang="en-US" smtClean="0"/>
              <a:t>Canonical-LR or just LR method</a:t>
            </a:r>
          </a:p>
          <a:p>
            <a:pPr lvl="1"/>
            <a:r>
              <a:rPr lang="en-US" smtClean="0"/>
              <a:t>Use lookahead symbols for items: LR(1) items</a:t>
            </a:r>
          </a:p>
          <a:p>
            <a:pPr lvl="1"/>
            <a:r>
              <a:rPr lang="en-US" smtClean="0"/>
              <a:t>Results in a large collection of items</a:t>
            </a:r>
          </a:p>
          <a:p>
            <a:r>
              <a:rPr lang="en-US" smtClean="0"/>
              <a:t>LALR: lookaheads are introduced in LR(0) items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Canonical LR(1) items</a:t>
            </a:r>
          </a:p>
        </p:txBody>
      </p:sp>
      <p:sp>
        <p:nvSpPr>
          <p:cNvPr id="63491" name="Content Placeholder 2"/>
          <p:cNvSpPr>
            <a:spLocks noGrp="1"/>
          </p:cNvSpPr>
          <p:nvPr>
            <p:ph idx="1"/>
          </p:nvPr>
        </p:nvSpPr>
        <p:spPr/>
        <p:txBody>
          <a:bodyPr/>
          <a:lstStyle/>
          <a:p>
            <a:r>
              <a:rPr lang="en-US" smtClean="0"/>
              <a:t>In LR(1) items each item is in the form: [A-&gt;</a:t>
            </a:r>
            <a:r>
              <a:rPr lang="el-GR" smtClean="0"/>
              <a:t>α</a:t>
            </a:r>
            <a:r>
              <a:rPr lang="en-US" smtClean="0"/>
              <a:t>.</a:t>
            </a:r>
            <a:r>
              <a:rPr lang="el-GR" smtClean="0"/>
              <a:t>β</a:t>
            </a:r>
            <a:r>
              <a:rPr lang="en-US" smtClean="0"/>
              <a:t>,a]</a:t>
            </a:r>
          </a:p>
          <a:p>
            <a:r>
              <a:rPr lang="en-US" smtClean="0"/>
              <a:t>An LR(1) item [A-&gt;</a:t>
            </a:r>
            <a:r>
              <a:rPr lang="el-GR" smtClean="0"/>
              <a:t>α</a:t>
            </a:r>
            <a:r>
              <a:rPr lang="en-US" smtClean="0"/>
              <a:t>.</a:t>
            </a:r>
            <a:r>
              <a:rPr lang="el-GR" smtClean="0"/>
              <a:t>β</a:t>
            </a:r>
            <a:r>
              <a:rPr lang="en-US" smtClean="0"/>
              <a:t>,a] is valid for a viable prefix </a:t>
            </a:r>
            <a:r>
              <a:rPr lang="el-GR" smtClean="0"/>
              <a:t>γ</a:t>
            </a:r>
            <a:r>
              <a:rPr lang="en-US" smtClean="0"/>
              <a:t> if there is a derivation S=&gt;</a:t>
            </a:r>
            <a:r>
              <a:rPr lang="el-GR" smtClean="0"/>
              <a:t>δ</a:t>
            </a:r>
            <a:r>
              <a:rPr lang="en-US" smtClean="0"/>
              <a:t>Aw=&gt;</a:t>
            </a:r>
            <a:r>
              <a:rPr lang="el-GR" smtClean="0"/>
              <a:t>δ</a:t>
            </a:r>
            <a:r>
              <a:rPr lang="en-US" smtClean="0"/>
              <a:t>α</a:t>
            </a:r>
            <a:r>
              <a:rPr lang="el-GR" smtClean="0"/>
              <a:t>β</a:t>
            </a:r>
            <a:r>
              <a:rPr lang="en-US" smtClean="0"/>
              <a:t>w, where</a:t>
            </a:r>
          </a:p>
          <a:p>
            <a:pPr lvl="1"/>
            <a:r>
              <a:rPr lang="el-GR" smtClean="0"/>
              <a:t>Γ</a:t>
            </a:r>
            <a:r>
              <a:rPr lang="en-US" smtClean="0"/>
              <a:t>=</a:t>
            </a:r>
            <a:r>
              <a:rPr lang="el-GR" smtClean="0"/>
              <a:t> δ</a:t>
            </a:r>
            <a:r>
              <a:rPr lang="en-US" smtClean="0"/>
              <a:t>α</a:t>
            </a:r>
          </a:p>
          <a:p>
            <a:pPr lvl="1"/>
            <a:r>
              <a:rPr lang="en-US" smtClean="0"/>
              <a:t>Either a is the first symbol of w, or w is </a:t>
            </a:r>
            <a:r>
              <a:rPr lang="el-GR" smtClean="0"/>
              <a:t>ε</a:t>
            </a:r>
            <a:r>
              <a:rPr lang="en-US" smtClean="0"/>
              <a:t> and a is $</a:t>
            </a:r>
          </a:p>
          <a:p>
            <a:r>
              <a:rPr lang="en-US" smtClean="0"/>
              <a:t>Example:</a:t>
            </a:r>
          </a:p>
          <a:p>
            <a:pPr lvl="1"/>
            <a:r>
              <a:rPr lang="en-US" smtClean="0"/>
              <a:t>S-&gt;BB</a:t>
            </a:r>
          </a:p>
          <a:p>
            <a:pPr lvl="1"/>
            <a:r>
              <a:rPr lang="en-US" smtClean="0"/>
              <a:t>B-&gt;aB|b</a:t>
            </a:r>
          </a:p>
        </p:txBody>
      </p:sp>
      <p:sp>
        <p:nvSpPr>
          <p:cNvPr id="63492" name="TextBox 3"/>
          <p:cNvSpPr txBox="1">
            <a:spLocks noChangeArrowheads="1"/>
          </p:cNvSpPr>
          <p:nvPr/>
        </p:nvSpPr>
        <p:spPr bwMode="auto">
          <a:xfrm>
            <a:off x="3810000" y="2743200"/>
            <a:ext cx="338138" cy="461963"/>
          </a:xfrm>
          <a:prstGeom prst="rect">
            <a:avLst/>
          </a:prstGeom>
          <a:noFill/>
          <a:ln w="9525">
            <a:noFill/>
            <a:miter lim="800000"/>
            <a:headEnd/>
            <a:tailEnd/>
          </a:ln>
        </p:spPr>
        <p:txBody>
          <a:bodyPr wrap="none">
            <a:spAutoFit/>
          </a:bodyPr>
          <a:lstStyle/>
          <a:p>
            <a:r>
              <a:rPr lang="en-US"/>
              <a:t>*</a:t>
            </a:r>
          </a:p>
        </p:txBody>
      </p:sp>
      <p:sp>
        <p:nvSpPr>
          <p:cNvPr id="63493" name="TextBox 4"/>
          <p:cNvSpPr txBox="1">
            <a:spLocks noChangeArrowheads="1"/>
          </p:cNvSpPr>
          <p:nvPr/>
        </p:nvSpPr>
        <p:spPr bwMode="auto">
          <a:xfrm>
            <a:off x="4800600" y="3048000"/>
            <a:ext cx="414338" cy="338138"/>
          </a:xfrm>
          <a:prstGeom prst="rect">
            <a:avLst/>
          </a:prstGeom>
          <a:noFill/>
          <a:ln w="9525">
            <a:noFill/>
            <a:miter lim="800000"/>
            <a:headEnd/>
            <a:tailEnd/>
          </a:ln>
        </p:spPr>
        <p:txBody>
          <a:bodyPr wrap="none">
            <a:spAutoFit/>
          </a:bodyPr>
          <a:lstStyle/>
          <a:p>
            <a:r>
              <a:rPr lang="en-US" sz="1600"/>
              <a:t>rm</a:t>
            </a:r>
          </a:p>
        </p:txBody>
      </p:sp>
      <p:sp>
        <p:nvSpPr>
          <p:cNvPr id="63494" name="Rectangle 6"/>
          <p:cNvSpPr>
            <a:spLocks noChangeArrowheads="1"/>
          </p:cNvSpPr>
          <p:nvPr/>
        </p:nvSpPr>
        <p:spPr bwMode="auto">
          <a:xfrm>
            <a:off x="3886200" y="4495800"/>
            <a:ext cx="2720975" cy="461963"/>
          </a:xfrm>
          <a:prstGeom prst="rect">
            <a:avLst/>
          </a:prstGeom>
          <a:noFill/>
          <a:ln w="9525">
            <a:noFill/>
            <a:miter lim="800000"/>
            <a:headEnd/>
            <a:tailEnd/>
          </a:ln>
        </p:spPr>
        <p:txBody>
          <a:bodyPr wrap="none">
            <a:spAutoFit/>
          </a:bodyPr>
          <a:lstStyle/>
          <a:p>
            <a:r>
              <a:rPr lang="en-US"/>
              <a:t>S=&gt;aaBab=&gt;aaaBab</a:t>
            </a:r>
          </a:p>
        </p:txBody>
      </p:sp>
      <p:sp>
        <p:nvSpPr>
          <p:cNvPr id="63495" name="TextBox 7"/>
          <p:cNvSpPr txBox="1">
            <a:spLocks noChangeArrowheads="1"/>
          </p:cNvSpPr>
          <p:nvPr/>
        </p:nvSpPr>
        <p:spPr bwMode="auto">
          <a:xfrm>
            <a:off x="4081463" y="4414838"/>
            <a:ext cx="338137" cy="461962"/>
          </a:xfrm>
          <a:prstGeom prst="rect">
            <a:avLst/>
          </a:prstGeom>
          <a:noFill/>
          <a:ln w="9525">
            <a:noFill/>
            <a:miter lim="800000"/>
            <a:headEnd/>
            <a:tailEnd/>
          </a:ln>
        </p:spPr>
        <p:txBody>
          <a:bodyPr wrap="none">
            <a:spAutoFit/>
          </a:bodyPr>
          <a:lstStyle/>
          <a:p>
            <a:r>
              <a:rPr lang="en-US"/>
              <a:t>*</a:t>
            </a:r>
          </a:p>
        </p:txBody>
      </p:sp>
      <p:sp>
        <p:nvSpPr>
          <p:cNvPr id="63496" name="TextBox 8"/>
          <p:cNvSpPr txBox="1">
            <a:spLocks noChangeArrowheads="1"/>
          </p:cNvSpPr>
          <p:nvPr/>
        </p:nvSpPr>
        <p:spPr bwMode="auto">
          <a:xfrm>
            <a:off x="5181600" y="4724400"/>
            <a:ext cx="414338" cy="338138"/>
          </a:xfrm>
          <a:prstGeom prst="rect">
            <a:avLst/>
          </a:prstGeom>
          <a:noFill/>
          <a:ln w="9525">
            <a:noFill/>
            <a:miter lim="800000"/>
            <a:headEnd/>
            <a:tailEnd/>
          </a:ln>
        </p:spPr>
        <p:txBody>
          <a:bodyPr wrap="none">
            <a:spAutoFit/>
          </a:bodyPr>
          <a:lstStyle/>
          <a:p>
            <a:r>
              <a:rPr lang="en-US" sz="1600"/>
              <a:t>rm</a:t>
            </a:r>
          </a:p>
        </p:txBody>
      </p:sp>
      <p:sp>
        <p:nvSpPr>
          <p:cNvPr id="63497" name="TextBox 9"/>
          <p:cNvSpPr txBox="1">
            <a:spLocks noChangeArrowheads="1"/>
          </p:cNvSpPr>
          <p:nvPr/>
        </p:nvSpPr>
        <p:spPr bwMode="auto">
          <a:xfrm>
            <a:off x="3962400" y="5029200"/>
            <a:ext cx="4346575" cy="830263"/>
          </a:xfrm>
          <a:prstGeom prst="rect">
            <a:avLst/>
          </a:prstGeom>
          <a:noFill/>
          <a:ln w="9525">
            <a:noFill/>
            <a:miter lim="800000"/>
            <a:headEnd/>
            <a:tailEnd/>
          </a:ln>
        </p:spPr>
        <p:txBody>
          <a:bodyPr wrap="none">
            <a:spAutoFit/>
          </a:bodyPr>
          <a:lstStyle/>
          <a:p>
            <a:r>
              <a:rPr lang="en-US"/>
              <a:t>Item [B-&gt;a.B,a] is valid for </a:t>
            </a:r>
            <a:r>
              <a:rPr lang="el-GR"/>
              <a:t>γ</a:t>
            </a:r>
            <a:r>
              <a:rPr lang="en-US"/>
              <a:t>=aaa</a:t>
            </a:r>
          </a:p>
          <a:p>
            <a:r>
              <a:rPr lang="en-US"/>
              <a:t>and w=ab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0"/>
            <a:ext cx="8229600" cy="1143000"/>
          </a:xfrm>
        </p:spPr>
        <p:txBody>
          <a:bodyPr/>
          <a:lstStyle/>
          <a:p>
            <a:r>
              <a:rPr lang="en-US" smtClean="0"/>
              <a:t>Constructing LR(1) sets of items</a:t>
            </a:r>
          </a:p>
        </p:txBody>
      </p:sp>
      <p:sp>
        <p:nvSpPr>
          <p:cNvPr id="3" name="Content Placeholder 2"/>
          <p:cNvSpPr>
            <a:spLocks noGrp="1"/>
          </p:cNvSpPr>
          <p:nvPr>
            <p:ph idx="1"/>
          </p:nvPr>
        </p:nvSpPr>
        <p:spPr>
          <a:xfrm>
            <a:off x="457200" y="1143000"/>
            <a:ext cx="8229600" cy="5638800"/>
          </a:xfrm>
        </p:spPr>
        <p:txBody>
          <a:bodyPr>
            <a:normAutofit fontScale="92500" lnSpcReduction="10000"/>
          </a:bodyPr>
          <a:lstStyle/>
          <a:p>
            <a:pPr>
              <a:lnSpc>
                <a:spcPct val="80000"/>
              </a:lnSpc>
              <a:buFont typeface="Wingdings 2" pitchFamily="18" charset="2"/>
              <a:buNone/>
            </a:pPr>
            <a:r>
              <a:rPr lang="en-US" sz="1400" smtClean="0"/>
              <a:t>SetOfItems Closure(I) {</a:t>
            </a:r>
          </a:p>
          <a:p>
            <a:pPr>
              <a:lnSpc>
                <a:spcPct val="80000"/>
              </a:lnSpc>
              <a:buFont typeface="Wingdings 2" pitchFamily="18" charset="2"/>
              <a:buNone/>
            </a:pPr>
            <a:r>
              <a:rPr lang="en-US" sz="1400" smtClean="0"/>
              <a:t>	repeat</a:t>
            </a:r>
          </a:p>
          <a:p>
            <a:pPr>
              <a:lnSpc>
                <a:spcPct val="80000"/>
              </a:lnSpc>
              <a:buFont typeface="Wingdings 2" pitchFamily="18" charset="2"/>
              <a:buNone/>
            </a:pPr>
            <a:r>
              <a:rPr lang="en-US" sz="1400" smtClean="0"/>
              <a:t>		for (each item [A-&gt;</a:t>
            </a:r>
            <a:r>
              <a:rPr lang="el-GR" sz="1400" smtClean="0"/>
              <a:t>α</a:t>
            </a:r>
            <a:r>
              <a:rPr lang="en-US" sz="1400" smtClean="0"/>
              <a:t>.B</a:t>
            </a:r>
            <a:r>
              <a:rPr lang="el-GR" sz="1400" smtClean="0"/>
              <a:t>β</a:t>
            </a:r>
            <a:r>
              <a:rPr lang="en-US" sz="1400" smtClean="0"/>
              <a:t>,a] in I)</a:t>
            </a:r>
          </a:p>
          <a:p>
            <a:pPr>
              <a:lnSpc>
                <a:spcPct val="80000"/>
              </a:lnSpc>
              <a:buFont typeface="Wingdings 2" pitchFamily="18" charset="2"/>
              <a:buNone/>
            </a:pPr>
            <a:r>
              <a:rPr lang="en-US" sz="1400" smtClean="0"/>
              <a:t>			for (each production B-&gt;</a:t>
            </a:r>
            <a:r>
              <a:rPr lang="el-GR" sz="1400" smtClean="0"/>
              <a:t>γ</a:t>
            </a:r>
            <a:r>
              <a:rPr lang="en-US" sz="1400" smtClean="0"/>
              <a:t> in G’)</a:t>
            </a:r>
          </a:p>
          <a:p>
            <a:pPr>
              <a:lnSpc>
                <a:spcPct val="80000"/>
              </a:lnSpc>
              <a:buFont typeface="Wingdings 2" pitchFamily="18" charset="2"/>
              <a:buNone/>
            </a:pPr>
            <a:r>
              <a:rPr lang="en-US" sz="1400" smtClean="0"/>
              <a:t>				for (each terminal b in First(</a:t>
            </a:r>
            <a:r>
              <a:rPr lang="el-GR" sz="1400" smtClean="0"/>
              <a:t>β</a:t>
            </a:r>
            <a:r>
              <a:rPr lang="en-US" sz="1400" smtClean="0"/>
              <a:t>a))</a:t>
            </a:r>
          </a:p>
          <a:p>
            <a:pPr>
              <a:lnSpc>
                <a:spcPct val="80000"/>
              </a:lnSpc>
              <a:buFont typeface="Wingdings 2" pitchFamily="18" charset="2"/>
              <a:buNone/>
            </a:pPr>
            <a:r>
              <a:rPr lang="en-US" sz="1400" smtClean="0"/>
              <a:t>					add [B-&gt;.</a:t>
            </a:r>
            <a:r>
              <a:rPr lang="el-GR" sz="1400" smtClean="0"/>
              <a:t>γ</a:t>
            </a:r>
            <a:r>
              <a:rPr lang="en-US" sz="1400" smtClean="0"/>
              <a:t>, b] to set I;</a:t>
            </a:r>
          </a:p>
          <a:p>
            <a:pPr>
              <a:lnSpc>
                <a:spcPct val="80000"/>
              </a:lnSpc>
              <a:buFont typeface="Wingdings 2" pitchFamily="18" charset="2"/>
              <a:buNone/>
            </a:pPr>
            <a:r>
              <a:rPr lang="en-US" sz="1400" smtClean="0"/>
              <a:t>	until no more items are added to I;</a:t>
            </a:r>
          </a:p>
          <a:p>
            <a:pPr>
              <a:lnSpc>
                <a:spcPct val="80000"/>
              </a:lnSpc>
              <a:buFont typeface="Wingdings 2" pitchFamily="18" charset="2"/>
              <a:buNone/>
            </a:pPr>
            <a:r>
              <a:rPr lang="en-US" sz="1400" smtClean="0"/>
              <a:t>	return I;</a:t>
            </a:r>
          </a:p>
          <a:p>
            <a:pPr>
              <a:lnSpc>
                <a:spcPct val="80000"/>
              </a:lnSpc>
              <a:buFont typeface="Wingdings 2" pitchFamily="18" charset="2"/>
              <a:buNone/>
            </a:pPr>
            <a:r>
              <a:rPr lang="en-US" sz="1400" smtClean="0"/>
              <a:t>}</a:t>
            </a:r>
          </a:p>
          <a:p>
            <a:pPr>
              <a:lnSpc>
                <a:spcPct val="80000"/>
              </a:lnSpc>
              <a:buFont typeface="Wingdings 2" pitchFamily="18" charset="2"/>
              <a:buNone/>
            </a:pPr>
            <a:endParaRPr lang="en-US" sz="1400" smtClean="0"/>
          </a:p>
          <a:p>
            <a:pPr>
              <a:lnSpc>
                <a:spcPct val="80000"/>
              </a:lnSpc>
              <a:buFont typeface="Wingdings 2" pitchFamily="18" charset="2"/>
              <a:buNone/>
            </a:pPr>
            <a:r>
              <a:rPr lang="en-US" sz="1400" smtClean="0"/>
              <a:t>SetOfItems Goto(I,X) {</a:t>
            </a:r>
          </a:p>
          <a:p>
            <a:pPr>
              <a:lnSpc>
                <a:spcPct val="80000"/>
              </a:lnSpc>
              <a:buFont typeface="Wingdings 2" pitchFamily="18" charset="2"/>
              <a:buNone/>
            </a:pPr>
            <a:r>
              <a:rPr lang="en-US" sz="1400" smtClean="0"/>
              <a:t>	initialize J to be the empty set;</a:t>
            </a:r>
          </a:p>
          <a:p>
            <a:pPr>
              <a:lnSpc>
                <a:spcPct val="80000"/>
              </a:lnSpc>
              <a:buFont typeface="Wingdings 2" pitchFamily="18" charset="2"/>
              <a:buNone/>
            </a:pPr>
            <a:r>
              <a:rPr lang="en-US" sz="1400" smtClean="0"/>
              <a:t>	for (each item [A-&gt;</a:t>
            </a:r>
            <a:r>
              <a:rPr lang="el-GR" sz="1400" smtClean="0"/>
              <a:t>α</a:t>
            </a:r>
            <a:r>
              <a:rPr lang="en-US" sz="1400" smtClean="0"/>
              <a:t>.X</a:t>
            </a:r>
            <a:r>
              <a:rPr lang="el-GR" sz="1400" smtClean="0"/>
              <a:t>β</a:t>
            </a:r>
            <a:r>
              <a:rPr lang="en-US" sz="1400" smtClean="0"/>
              <a:t>,a] in I)</a:t>
            </a:r>
          </a:p>
          <a:p>
            <a:pPr>
              <a:lnSpc>
                <a:spcPct val="80000"/>
              </a:lnSpc>
              <a:buFont typeface="Wingdings 2" pitchFamily="18" charset="2"/>
              <a:buNone/>
            </a:pPr>
            <a:r>
              <a:rPr lang="en-US" sz="1400" smtClean="0"/>
              <a:t>		add item [A-&gt;</a:t>
            </a:r>
            <a:r>
              <a:rPr lang="el-GR" sz="1400" smtClean="0"/>
              <a:t>α</a:t>
            </a:r>
            <a:r>
              <a:rPr lang="en-US" sz="1400" smtClean="0"/>
              <a:t>X.</a:t>
            </a:r>
            <a:r>
              <a:rPr lang="el-GR" sz="1400" smtClean="0"/>
              <a:t>β</a:t>
            </a:r>
            <a:r>
              <a:rPr lang="en-US" sz="1400" smtClean="0"/>
              <a:t>,a] to set J;</a:t>
            </a:r>
          </a:p>
          <a:p>
            <a:pPr>
              <a:lnSpc>
                <a:spcPct val="80000"/>
              </a:lnSpc>
              <a:buFont typeface="Wingdings 2" pitchFamily="18" charset="2"/>
              <a:buNone/>
            </a:pPr>
            <a:r>
              <a:rPr lang="en-US" sz="1400" smtClean="0"/>
              <a:t>	return closure(J);</a:t>
            </a:r>
          </a:p>
          <a:p>
            <a:pPr>
              <a:lnSpc>
                <a:spcPct val="80000"/>
              </a:lnSpc>
              <a:buFont typeface="Wingdings 2" pitchFamily="18" charset="2"/>
              <a:buNone/>
            </a:pPr>
            <a:r>
              <a:rPr lang="en-US" sz="1400" smtClean="0"/>
              <a:t>}</a:t>
            </a:r>
          </a:p>
          <a:p>
            <a:pPr>
              <a:lnSpc>
                <a:spcPct val="80000"/>
              </a:lnSpc>
              <a:buFont typeface="Wingdings 2" pitchFamily="18" charset="2"/>
              <a:buNone/>
            </a:pPr>
            <a:endParaRPr lang="en-US" sz="1400" smtClean="0"/>
          </a:p>
          <a:p>
            <a:pPr>
              <a:lnSpc>
                <a:spcPct val="80000"/>
              </a:lnSpc>
              <a:buFont typeface="Wingdings 2" pitchFamily="18" charset="2"/>
              <a:buNone/>
            </a:pPr>
            <a:r>
              <a:rPr lang="en-US" sz="1400" smtClean="0"/>
              <a:t>void items(G’){</a:t>
            </a:r>
          </a:p>
          <a:p>
            <a:pPr>
              <a:lnSpc>
                <a:spcPct val="80000"/>
              </a:lnSpc>
              <a:buFont typeface="Wingdings 2" pitchFamily="18" charset="2"/>
              <a:buNone/>
            </a:pPr>
            <a:r>
              <a:rPr lang="en-US" sz="1400" smtClean="0"/>
              <a:t>	initialize C to Closure({[S’-&gt;.S,$]});</a:t>
            </a:r>
          </a:p>
          <a:p>
            <a:pPr>
              <a:lnSpc>
                <a:spcPct val="80000"/>
              </a:lnSpc>
              <a:buFont typeface="Wingdings 2" pitchFamily="18" charset="2"/>
              <a:buNone/>
            </a:pPr>
            <a:r>
              <a:rPr lang="en-US" sz="1400" smtClean="0"/>
              <a:t>	repeat</a:t>
            </a:r>
          </a:p>
          <a:p>
            <a:pPr>
              <a:lnSpc>
                <a:spcPct val="80000"/>
              </a:lnSpc>
              <a:buFont typeface="Wingdings 2" pitchFamily="18" charset="2"/>
              <a:buNone/>
            </a:pPr>
            <a:r>
              <a:rPr lang="en-US" sz="1400" smtClean="0"/>
              <a:t>		for (each set of items I in C)</a:t>
            </a:r>
          </a:p>
          <a:p>
            <a:pPr>
              <a:lnSpc>
                <a:spcPct val="80000"/>
              </a:lnSpc>
              <a:buFont typeface="Wingdings 2" pitchFamily="18" charset="2"/>
              <a:buNone/>
            </a:pPr>
            <a:r>
              <a:rPr lang="en-US" sz="1400" smtClean="0"/>
              <a:t>			for (each grammar symbol X)</a:t>
            </a:r>
          </a:p>
          <a:p>
            <a:pPr>
              <a:lnSpc>
                <a:spcPct val="80000"/>
              </a:lnSpc>
              <a:buFont typeface="Wingdings 2" pitchFamily="18" charset="2"/>
              <a:buNone/>
            </a:pPr>
            <a:r>
              <a:rPr lang="en-US" sz="1400" smtClean="0"/>
              <a:t>				if (Goto(I,X) is not empty and not in C)</a:t>
            </a:r>
          </a:p>
          <a:p>
            <a:pPr>
              <a:lnSpc>
                <a:spcPct val="80000"/>
              </a:lnSpc>
              <a:buFont typeface="Wingdings 2" pitchFamily="18" charset="2"/>
              <a:buNone/>
            </a:pPr>
            <a:r>
              <a:rPr lang="en-US" sz="1400" smtClean="0"/>
              <a:t>					add Goto(I,X) to C;</a:t>
            </a:r>
          </a:p>
          <a:p>
            <a:pPr>
              <a:lnSpc>
                <a:spcPct val="80000"/>
              </a:lnSpc>
              <a:buFont typeface="Wingdings 2" pitchFamily="18" charset="2"/>
              <a:buNone/>
            </a:pPr>
            <a:r>
              <a:rPr lang="en-US" sz="1400" smtClean="0"/>
              <a:t>	until no new sets of items are added to C;</a:t>
            </a:r>
          </a:p>
          <a:p>
            <a:pPr>
              <a:lnSpc>
                <a:spcPct val="80000"/>
              </a:lnSpc>
              <a:buFont typeface="Wingdings 2" pitchFamily="18" charset="2"/>
              <a:buNone/>
            </a:pPr>
            <a:r>
              <a:rPr lang="en-US" sz="140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Error-Recovery Strategies</a:t>
            </a:r>
            <a:endParaRPr lang="en-US" dirty="0"/>
          </a:p>
        </p:txBody>
      </p:sp>
      <p:sp>
        <p:nvSpPr>
          <p:cNvPr id="3" name="Content Placeholder 2"/>
          <p:cNvSpPr>
            <a:spLocks noGrp="1"/>
          </p:cNvSpPr>
          <p:nvPr>
            <p:ph sz="quarter" idx="1"/>
          </p:nvPr>
        </p:nvSpPr>
        <p:spPr/>
        <p:txBody>
          <a:bodyPr/>
          <a:lstStyle/>
          <a:p>
            <a:r>
              <a:rPr lang="en-US" dirty="0" smtClean="0"/>
              <a:t>Panic Mode Recovery</a:t>
            </a:r>
          </a:p>
          <a:p>
            <a:r>
              <a:rPr lang="en-US" dirty="0" smtClean="0"/>
              <a:t>Phrase level</a:t>
            </a:r>
          </a:p>
          <a:p>
            <a:r>
              <a:rPr lang="en-US" dirty="0" smtClean="0"/>
              <a:t>Error productions</a:t>
            </a:r>
          </a:p>
          <a:p>
            <a:r>
              <a:rPr lang="en-US" dirty="0" smtClean="0"/>
              <a:t>Global correction</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Example</a:t>
            </a:r>
          </a:p>
        </p:txBody>
      </p:sp>
      <p:sp>
        <p:nvSpPr>
          <p:cNvPr id="65539" name="Content Placeholder 2"/>
          <p:cNvSpPr>
            <a:spLocks noGrp="1"/>
          </p:cNvSpPr>
          <p:nvPr>
            <p:ph idx="1"/>
          </p:nvPr>
        </p:nvSpPr>
        <p:spPr/>
        <p:txBody>
          <a:bodyPr/>
          <a:lstStyle/>
          <a:p>
            <a:pPr>
              <a:buFont typeface="Wingdings 2" pitchFamily="18" charset="2"/>
              <a:buNone/>
            </a:pPr>
            <a:r>
              <a:rPr lang="en-US" smtClean="0"/>
              <a:t>S’-&gt;S</a:t>
            </a:r>
          </a:p>
          <a:p>
            <a:pPr>
              <a:buFont typeface="Wingdings 2" pitchFamily="18" charset="2"/>
              <a:buNone/>
            </a:pPr>
            <a:r>
              <a:rPr lang="en-US" smtClean="0"/>
              <a:t>S-&gt;CC</a:t>
            </a:r>
          </a:p>
          <a:p>
            <a:pPr>
              <a:buFont typeface="Wingdings 2" pitchFamily="18" charset="2"/>
              <a:buNone/>
            </a:pPr>
            <a:r>
              <a:rPr lang="en-US" smtClean="0"/>
              <a:t>C-&gt;cC</a:t>
            </a:r>
          </a:p>
          <a:p>
            <a:pPr>
              <a:buFont typeface="Wingdings 2" pitchFamily="18" charset="2"/>
              <a:buNone/>
            </a:pPr>
            <a:r>
              <a:rPr lang="en-US" smtClean="0"/>
              <a:t>C-&gt;d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Canonical LR(1) parsing table</a:t>
            </a:r>
          </a:p>
        </p:txBody>
      </p:sp>
      <p:sp>
        <p:nvSpPr>
          <p:cNvPr id="3" name="Content Placeholder 2"/>
          <p:cNvSpPr>
            <a:spLocks noGrp="1"/>
          </p:cNvSpPr>
          <p:nvPr>
            <p:ph idx="1"/>
          </p:nvPr>
        </p:nvSpPr>
        <p:spPr/>
        <p:txBody>
          <a:bodyPr>
            <a:normAutofit/>
          </a:bodyPr>
          <a:lstStyle/>
          <a:p>
            <a:pPr>
              <a:lnSpc>
                <a:spcPct val="80000"/>
              </a:lnSpc>
            </a:pPr>
            <a:r>
              <a:rPr lang="en-US" sz="2400" smtClean="0"/>
              <a:t>Method</a:t>
            </a:r>
          </a:p>
          <a:p>
            <a:pPr lvl="1">
              <a:lnSpc>
                <a:spcPct val="80000"/>
              </a:lnSpc>
            </a:pPr>
            <a:r>
              <a:rPr lang="en-US" sz="2200" smtClean="0"/>
              <a:t>Construct C={I0,I1, … , In}, the collection of LR(1) items for G’</a:t>
            </a:r>
          </a:p>
          <a:p>
            <a:pPr lvl="1">
              <a:lnSpc>
                <a:spcPct val="80000"/>
              </a:lnSpc>
            </a:pPr>
            <a:r>
              <a:rPr lang="en-US" sz="2200" smtClean="0"/>
              <a:t>State i is constructed from state Ii:</a:t>
            </a:r>
          </a:p>
          <a:p>
            <a:pPr lvl="2">
              <a:lnSpc>
                <a:spcPct val="80000"/>
              </a:lnSpc>
            </a:pPr>
            <a:r>
              <a:rPr lang="en-US" sz="1900" smtClean="0"/>
              <a:t>If [A-&gt;</a:t>
            </a:r>
            <a:r>
              <a:rPr lang="el-GR" sz="1900" smtClean="0"/>
              <a:t>α</a:t>
            </a:r>
            <a:r>
              <a:rPr lang="en-US" sz="1900" smtClean="0"/>
              <a:t>.a</a:t>
            </a:r>
            <a:r>
              <a:rPr lang="el-GR" sz="1900" smtClean="0"/>
              <a:t>β</a:t>
            </a:r>
            <a:r>
              <a:rPr lang="en-US" sz="1900" smtClean="0"/>
              <a:t>, b] is in Ii and Goto(Ii,a)=Ij, then set ACTION[i,a] to “shift j”</a:t>
            </a:r>
          </a:p>
          <a:p>
            <a:pPr lvl="2">
              <a:lnSpc>
                <a:spcPct val="80000"/>
              </a:lnSpc>
            </a:pPr>
            <a:r>
              <a:rPr lang="en-US" sz="1900" smtClean="0"/>
              <a:t>If [A-&gt;</a:t>
            </a:r>
            <a:r>
              <a:rPr lang="el-GR" sz="1900" smtClean="0"/>
              <a:t>α</a:t>
            </a:r>
            <a:r>
              <a:rPr lang="en-US" sz="1900" smtClean="0"/>
              <a:t>., a] is in Ii, then set ACTION[i,a] to “reduce A-&gt;</a:t>
            </a:r>
            <a:r>
              <a:rPr lang="el-GR" sz="1900" smtClean="0"/>
              <a:t>α</a:t>
            </a:r>
            <a:r>
              <a:rPr lang="en-US" sz="1900" smtClean="0"/>
              <a:t>”</a:t>
            </a:r>
          </a:p>
          <a:p>
            <a:pPr lvl="2">
              <a:lnSpc>
                <a:spcPct val="80000"/>
              </a:lnSpc>
            </a:pPr>
            <a:r>
              <a:rPr lang="en-US" sz="1900" smtClean="0"/>
              <a:t>If {S’-&gt;.S,$] is in Ii, then set ACTION[I,$] to “Accept”</a:t>
            </a:r>
          </a:p>
          <a:p>
            <a:pPr lvl="1">
              <a:lnSpc>
                <a:spcPct val="80000"/>
              </a:lnSpc>
            </a:pPr>
            <a:r>
              <a:rPr lang="en-US" sz="2200" smtClean="0"/>
              <a:t>If any conflicts appears then we say that the grammar is not LR(1).</a:t>
            </a:r>
          </a:p>
          <a:p>
            <a:pPr lvl="1">
              <a:lnSpc>
                <a:spcPct val="80000"/>
              </a:lnSpc>
            </a:pPr>
            <a:r>
              <a:rPr lang="en-US" sz="2200" smtClean="0"/>
              <a:t>If GOTO(Ii,A) = Ij then GOTO[i,A]=j</a:t>
            </a:r>
          </a:p>
          <a:p>
            <a:pPr lvl="1">
              <a:lnSpc>
                <a:spcPct val="80000"/>
              </a:lnSpc>
            </a:pPr>
            <a:r>
              <a:rPr lang="en-US" sz="2200" smtClean="0"/>
              <a:t>All entries not defined by above rules are made “error”</a:t>
            </a:r>
          </a:p>
          <a:p>
            <a:pPr lvl="1">
              <a:lnSpc>
                <a:spcPct val="80000"/>
              </a:lnSpc>
            </a:pPr>
            <a:r>
              <a:rPr lang="en-US" sz="2200" smtClean="0"/>
              <a:t>The initial state of the parser is the one constructed from the set of items containing [S’-&gt;.S,$]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Example</a:t>
            </a:r>
          </a:p>
        </p:txBody>
      </p:sp>
      <p:sp>
        <p:nvSpPr>
          <p:cNvPr id="67587" name="Content Placeholder 2"/>
          <p:cNvSpPr>
            <a:spLocks noGrp="1"/>
          </p:cNvSpPr>
          <p:nvPr>
            <p:ph idx="1"/>
          </p:nvPr>
        </p:nvSpPr>
        <p:spPr/>
        <p:txBody>
          <a:bodyPr/>
          <a:lstStyle/>
          <a:p>
            <a:pPr>
              <a:buFont typeface="Wingdings 2" pitchFamily="18" charset="2"/>
              <a:buNone/>
            </a:pPr>
            <a:r>
              <a:rPr lang="en-US" smtClean="0"/>
              <a:t>S’-&gt;S</a:t>
            </a:r>
          </a:p>
          <a:p>
            <a:pPr>
              <a:buFont typeface="Wingdings 2" pitchFamily="18" charset="2"/>
              <a:buNone/>
            </a:pPr>
            <a:r>
              <a:rPr lang="en-US" smtClean="0"/>
              <a:t>S-&gt;CC</a:t>
            </a:r>
          </a:p>
          <a:p>
            <a:pPr>
              <a:buFont typeface="Wingdings 2" pitchFamily="18" charset="2"/>
              <a:buNone/>
            </a:pPr>
            <a:r>
              <a:rPr lang="en-US" smtClean="0"/>
              <a:t>C-&gt;cC</a:t>
            </a:r>
          </a:p>
          <a:p>
            <a:pPr>
              <a:buFont typeface="Wingdings 2" pitchFamily="18" charset="2"/>
              <a:buNone/>
            </a:pPr>
            <a:r>
              <a:rPr lang="en-US" smtClean="0"/>
              <a:t>C-&gt;d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LALR Parsing Table</a:t>
            </a:r>
          </a:p>
        </p:txBody>
      </p:sp>
      <p:sp>
        <p:nvSpPr>
          <p:cNvPr id="68611" name="Content Placeholder 2"/>
          <p:cNvSpPr>
            <a:spLocks noGrp="1"/>
          </p:cNvSpPr>
          <p:nvPr>
            <p:ph idx="1"/>
          </p:nvPr>
        </p:nvSpPr>
        <p:spPr>
          <a:xfrm>
            <a:off x="457200" y="1935163"/>
            <a:ext cx="8229600" cy="1112837"/>
          </a:xfrm>
        </p:spPr>
        <p:txBody>
          <a:bodyPr/>
          <a:lstStyle/>
          <a:p>
            <a:r>
              <a:rPr lang="en-US" smtClean="0"/>
              <a:t>For the previous example we had:</a:t>
            </a:r>
          </a:p>
        </p:txBody>
      </p:sp>
      <p:sp>
        <p:nvSpPr>
          <p:cNvPr id="68612" name="TextBox 3"/>
          <p:cNvSpPr txBox="1">
            <a:spLocks noChangeArrowheads="1"/>
          </p:cNvSpPr>
          <p:nvPr/>
        </p:nvSpPr>
        <p:spPr bwMode="auto">
          <a:xfrm>
            <a:off x="1066800" y="2743200"/>
            <a:ext cx="2057400" cy="1200150"/>
          </a:xfrm>
          <a:prstGeom prst="rect">
            <a:avLst/>
          </a:prstGeom>
          <a:noFill/>
          <a:ln w="9525">
            <a:noFill/>
            <a:miter lim="800000"/>
            <a:headEnd/>
            <a:tailEnd/>
          </a:ln>
        </p:spPr>
        <p:txBody>
          <a:bodyPr>
            <a:spAutoFit/>
          </a:bodyPr>
          <a:lstStyle/>
          <a:p>
            <a:pPr algn="ctr"/>
            <a:r>
              <a:rPr lang="en-US"/>
              <a:t>I4</a:t>
            </a:r>
          </a:p>
          <a:p>
            <a:r>
              <a:rPr lang="en-US"/>
              <a:t>C-&gt;d.	,   c/d</a:t>
            </a:r>
          </a:p>
          <a:p>
            <a:endParaRPr lang="en-US"/>
          </a:p>
        </p:txBody>
      </p:sp>
      <p:sp>
        <p:nvSpPr>
          <p:cNvPr id="68613" name="TextBox 4"/>
          <p:cNvSpPr txBox="1">
            <a:spLocks noChangeArrowheads="1"/>
          </p:cNvSpPr>
          <p:nvPr/>
        </p:nvSpPr>
        <p:spPr bwMode="auto">
          <a:xfrm>
            <a:off x="1066800" y="4191000"/>
            <a:ext cx="2057400" cy="1200150"/>
          </a:xfrm>
          <a:prstGeom prst="rect">
            <a:avLst/>
          </a:prstGeom>
          <a:noFill/>
          <a:ln w="9525">
            <a:noFill/>
            <a:miter lim="800000"/>
            <a:headEnd/>
            <a:tailEnd/>
          </a:ln>
        </p:spPr>
        <p:txBody>
          <a:bodyPr>
            <a:spAutoFit/>
          </a:bodyPr>
          <a:lstStyle/>
          <a:p>
            <a:pPr algn="ctr"/>
            <a:r>
              <a:rPr lang="en-US"/>
              <a:t>I7</a:t>
            </a:r>
          </a:p>
          <a:p>
            <a:r>
              <a:rPr lang="en-US"/>
              <a:t>C-&gt;d.	,   $</a:t>
            </a:r>
          </a:p>
          <a:p>
            <a:endParaRPr lang="en-US"/>
          </a:p>
        </p:txBody>
      </p:sp>
      <p:cxnSp>
        <p:nvCxnSpPr>
          <p:cNvPr id="7" name="Straight Arrow Connector 6"/>
          <p:cNvCxnSpPr/>
          <p:nvPr/>
        </p:nvCxnSpPr>
        <p:spPr>
          <a:xfrm>
            <a:off x="3429000" y="3124200"/>
            <a:ext cx="1676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352800" y="3962400"/>
            <a:ext cx="1676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616" name="TextBox 9"/>
          <p:cNvSpPr txBox="1">
            <a:spLocks noChangeArrowheads="1"/>
          </p:cNvSpPr>
          <p:nvPr/>
        </p:nvSpPr>
        <p:spPr bwMode="auto">
          <a:xfrm>
            <a:off x="5257800" y="3276600"/>
            <a:ext cx="2057400" cy="1200150"/>
          </a:xfrm>
          <a:prstGeom prst="rect">
            <a:avLst/>
          </a:prstGeom>
          <a:noFill/>
          <a:ln w="9525">
            <a:noFill/>
            <a:miter lim="800000"/>
            <a:headEnd/>
            <a:tailEnd/>
          </a:ln>
        </p:spPr>
        <p:txBody>
          <a:bodyPr>
            <a:spAutoFit/>
          </a:bodyPr>
          <a:lstStyle/>
          <a:p>
            <a:pPr algn="ctr"/>
            <a:r>
              <a:rPr lang="en-US"/>
              <a:t>I47</a:t>
            </a:r>
          </a:p>
          <a:p>
            <a:r>
              <a:rPr lang="en-US"/>
              <a:t>C-&gt;d.	,   c/d/$</a:t>
            </a:r>
          </a:p>
          <a:p>
            <a:endParaRPr lang="en-US"/>
          </a:p>
        </p:txBody>
      </p:sp>
      <p:sp>
        <p:nvSpPr>
          <p:cNvPr id="11" name="Content Placeholder 2"/>
          <p:cNvSpPr txBox="1">
            <a:spLocks/>
          </p:cNvSpPr>
          <p:nvPr/>
        </p:nvSpPr>
        <p:spPr bwMode="auto">
          <a:xfrm>
            <a:off x="304800" y="5410200"/>
            <a:ext cx="8229600" cy="1112838"/>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buFont typeface="Wingdings 2" pitchFamily="18" charset="2"/>
              <a:buChar char=""/>
              <a:defRPr/>
            </a:pPr>
            <a:r>
              <a:rPr lang="en-US" sz="2600" dirty="0">
                <a:latin typeface="+mn-lt"/>
                <a:cs typeface="+mn-cs"/>
              </a:rPr>
              <a:t>State merges cant produce Shift-Reduce conflicts. Why?</a:t>
            </a:r>
          </a:p>
          <a:p>
            <a:pPr marL="273050" indent="-273050" eaLnBrk="0" hangingPunct="0">
              <a:spcBef>
                <a:spcPct val="20000"/>
              </a:spcBef>
              <a:buClr>
                <a:srgbClr val="0BD0D9"/>
              </a:buClr>
              <a:buSzPct val="95000"/>
              <a:buFont typeface="Wingdings 2" pitchFamily="18" charset="2"/>
              <a:buChar char=""/>
              <a:defRPr/>
            </a:pPr>
            <a:r>
              <a:rPr lang="en-US" sz="2600" dirty="0">
                <a:latin typeface="+mn-lt"/>
                <a:cs typeface="+mn-cs"/>
              </a:rPr>
              <a:t>But it may produce reduce-reduce conflict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of RR conflict in state merging</a:t>
            </a:r>
            <a:endParaRPr lang="en-US" dirty="0"/>
          </a:p>
        </p:txBody>
      </p:sp>
      <p:sp>
        <p:nvSpPr>
          <p:cNvPr id="69635" name="Content Placeholder 2"/>
          <p:cNvSpPr>
            <a:spLocks noGrp="1"/>
          </p:cNvSpPr>
          <p:nvPr>
            <p:ph idx="1"/>
          </p:nvPr>
        </p:nvSpPr>
        <p:spPr/>
        <p:txBody>
          <a:bodyPr/>
          <a:lstStyle/>
          <a:p>
            <a:pPr>
              <a:buFont typeface="Wingdings 2" pitchFamily="18" charset="2"/>
              <a:buNone/>
            </a:pPr>
            <a:r>
              <a:rPr lang="en-US" smtClean="0"/>
              <a:t>S’-&gt;S</a:t>
            </a:r>
          </a:p>
          <a:p>
            <a:pPr>
              <a:buFont typeface="Wingdings 2" pitchFamily="18" charset="2"/>
              <a:buNone/>
            </a:pPr>
            <a:r>
              <a:rPr lang="en-US" smtClean="0"/>
              <a:t>S -&gt; aAd | bBd | aBe | bAe</a:t>
            </a:r>
          </a:p>
          <a:p>
            <a:pPr>
              <a:buFont typeface="Wingdings 2" pitchFamily="18" charset="2"/>
              <a:buNone/>
            </a:pPr>
            <a:r>
              <a:rPr lang="en-US" smtClean="0"/>
              <a:t>A -&gt; c</a:t>
            </a:r>
          </a:p>
          <a:p>
            <a:pPr>
              <a:buFont typeface="Wingdings 2" pitchFamily="18" charset="2"/>
              <a:buNone/>
            </a:pPr>
            <a:r>
              <a:rPr lang="en-US" smtClean="0"/>
              <a:t>B -&gt; c</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normAutofit fontScale="90000"/>
          </a:bodyPr>
          <a:lstStyle/>
          <a:p>
            <a:r>
              <a:rPr lang="en-US" smtClean="0"/>
              <a:t>An easy but space-consuming LALR table construction</a:t>
            </a:r>
          </a:p>
        </p:txBody>
      </p:sp>
      <p:sp>
        <p:nvSpPr>
          <p:cNvPr id="70659" name="Content Placeholder 2"/>
          <p:cNvSpPr>
            <a:spLocks noGrp="1"/>
          </p:cNvSpPr>
          <p:nvPr>
            <p:ph idx="1"/>
          </p:nvPr>
        </p:nvSpPr>
        <p:spPr/>
        <p:txBody>
          <a:bodyPr>
            <a:normAutofit/>
          </a:bodyPr>
          <a:lstStyle/>
          <a:p>
            <a:pPr>
              <a:defRPr/>
            </a:pPr>
            <a:r>
              <a:rPr lang="en-US" dirty="0" smtClean="0"/>
              <a:t>Method:</a:t>
            </a:r>
          </a:p>
          <a:p>
            <a:pPr marL="850900" lvl="1" indent="-457200">
              <a:buFont typeface="Calibri" pitchFamily="34" charset="0"/>
              <a:buAutoNum type="arabicPeriod"/>
              <a:defRPr/>
            </a:pPr>
            <a:r>
              <a:rPr lang="en-US" dirty="0" smtClean="0"/>
              <a:t>Construct C={I0,I1,…,In} the collection of LR(1) items.</a:t>
            </a:r>
          </a:p>
          <a:p>
            <a:pPr marL="850900" lvl="1" indent="-457200">
              <a:buFont typeface="Calibri" pitchFamily="34" charset="0"/>
              <a:buAutoNum type="arabicPeriod"/>
              <a:defRPr/>
            </a:pPr>
            <a:r>
              <a:rPr lang="en-US" dirty="0" smtClean="0"/>
              <a:t>For each core among the set of LR(1) items, find all sets having that core, and replace these sets by their union.</a:t>
            </a:r>
          </a:p>
          <a:p>
            <a:pPr marL="850900" lvl="1" indent="-457200">
              <a:buFont typeface="Calibri" pitchFamily="34" charset="0"/>
              <a:buAutoNum type="arabicPeriod"/>
              <a:defRPr/>
            </a:pPr>
            <a:r>
              <a:rPr lang="en-US" dirty="0" smtClean="0"/>
              <a:t>Let C’={J0,J1,…,</a:t>
            </a:r>
            <a:r>
              <a:rPr lang="en-US" dirty="0" err="1" smtClean="0"/>
              <a:t>Jm</a:t>
            </a:r>
            <a:r>
              <a:rPr lang="en-US" dirty="0" smtClean="0"/>
              <a:t>} be the resulting sets. The parsing actions for state </a:t>
            </a:r>
            <a:r>
              <a:rPr lang="en-US" dirty="0" err="1" smtClean="0"/>
              <a:t>i</a:t>
            </a:r>
            <a:r>
              <a:rPr lang="en-US" dirty="0" smtClean="0"/>
              <a:t>, is constructed from </a:t>
            </a:r>
            <a:r>
              <a:rPr lang="en-US" dirty="0" err="1" smtClean="0"/>
              <a:t>Ji</a:t>
            </a:r>
            <a:r>
              <a:rPr lang="en-US" dirty="0" smtClean="0"/>
              <a:t> as before. If there is a conflict grammar is not LALR(1).</a:t>
            </a:r>
          </a:p>
          <a:p>
            <a:pPr marL="850900" lvl="1" indent="-457200">
              <a:buFont typeface="Calibri" pitchFamily="34" charset="0"/>
              <a:buAutoNum type="arabicPeriod"/>
              <a:defRPr/>
            </a:pPr>
            <a:r>
              <a:rPr lang="en-US" dirty="0" smtClean="0"/>
              <a:t>If J is the union of one or more sets of LR(1) items, that is J = I1 UI2…</a:t>
            </a:r>
            <a:r>
              <a:rPr lang="en-US" dirty="0" err="1" smtClean="0"/>
              <a:t>IIk</a:t>
            </a:r>
            <a:r>
              <a:rPr lang="en-US" dirty="0" smtClean="0"/>
              <a:t> then the cores of </a:t>
            </a:r>
            <a:r>
              <a:rPr lang="en-US" dirty="0" err="1" smtClean="0"/>
              <a:t>Goto</a:t>
            </a:r>
            <a:r>
              <a:rPr lang="en-US" dirty="0" smtClean="0"/>
              <a:t>(I1,X), …, </a:t>
            </a:r>
            <a:r>
              <a:rPr lang="en-US" dirty="0" err="1" smtClean="0"/>
              <a:t>Goto</a:t>
            </a:r>
            <a:r>
              <a:rPr lang="en-US" dirty="0" smtClean="0"/>
              <a:t>(</a:t>
            </a:r>
            <a:r>
              <a:rPr lang="en-US" dirty="0" err="1" smtClean="0"/>
              <a:t>Ik,X</a:t>
            </a:r>
            <a:r>
              <a:rPr lang="en-US" dirty="0" smtClean="0"/>
              <a:t>) are the same and is a state like K, then we set </a:t>
            </a:r>
            <a:r>
              <a:rPr lang="en-US" dirty="0" err="1" smtClean="0"/>
              <a:t>Goto</a:t>
            </a:r>
            <a:r>
              <a:rPr lang="en-US" dirty="0" smtClean="0"/>
              <a:t>(J,X) =k.</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Compaction of LR parsing table</a:t>
            </a:r>
          </a:p>
        </p:txBody>
      </p:sp>
      <p:sp>
        <p:nvSpPr>
          <p:cNvPr id="71683" name="Content Placeholder 2"/>
          <p:cNvSpPr>
            <a:spLocks noGrp="1"/>
          </p:cNvSpPr>
          <p:nvPr>
            <p:ph idx="1"/>
          </p:nvPr>
        </p:nvSpPr>
        <p:spPr/>
        <p:txBody>
          <a:bodyPr/>
          <a:lstStyle/>
          <a:p>
            <a:r>
              <a:rPr lang="en-US" smtClean="0"/>
              <a:t>Many rows of action tables are identical</a:t>
            </a:r>
          </a:p>
          <a:p>
            <a:pPr lvl="1"/>
            <a:r>
              <a:rPr lang="en-US" smtClean="0"/>
              <a:t>Store those rows separately and have pointers to them from different states</a:t>
            </a:r>
          </a:p>
          <a:p>
            <a:pPr lvl="1"/>
            <a:r>
              <a:rPr lang="en-US" smtClean="0"/>
              <a:t>Make lists of (terminal-symbol, action) for each state</a:t>
            </a:r>
          </a:p>
          <a:p>
            <a:pPr lvl="1"/>
            <a:r>
              <a:rPr lang="en-US" smtClean="0"/>
              <a:t>Implement Goto table by having a link list for each nonterinal in the form (current state, next state)</a:t>
            </a:r>
          </a:p>
          <a:p>
            <a:pPr lvl="1"/>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200" y="704850"/>
            <a:ext cx="8229600" cy="438150"/>
          </a:xfrm>
        </p:spPr>
        <p:txBody>
          <a:bodyPr>
            <a:normAutofit fontScale="90000"/>
          </a:bodyPr>
          <a:lstStyle/>
          <a:p>
            <a:r>
              <a:rPr lang="en-US" smtClean="0"/>
              <a:t>Using ambiguous grammars</a:t>
            </a:r>
          </a:p>
        </p:txBody>
      </p:sp>
      <p:sp>
        <p:nvSpPr>
          <p:cNvPr id="72707" name="Content Placeholder 2"/>
          <p:cNvSpPr>
            <a:spLocks noGrp="1"/>
          </p:cNvSpPr>
          <p:nvPr>
            <p:ph idx="1"/>
          </p:nvPr>
        </p:nvSpPr>
        <p:spPr>
          <a:xfrm>
            <a:off x="381000" y="1295400"/>
            <a:ext cx="1371600" cy="2027238"/>
          </a:xfrm>
        </p:spPr>
        <p:txBody>
          <a:bodyPr/>
          <a:lstStyle/>
          <a:p>
            <a:pPr>
              <a:buFont typeface="Wingdings 2" pitchFamily="18" charset="2"/>
              <a:buNone/>
            </a:pPr>
            <a:r>
              <a:rPr lang="en-US" smtClean="0"/>
              <a:t>E-&gt;E+E</a:t>
            </a:r>
          </a:p>
          <a:p>
            <a:pPr>
              <a:buFont typeface="Wingdings 2" pitchFamily="18" charset="2"/>
              <a:buNone/>
            </a:pPr>
            <a:r>
              <a:rPr lang="en-US" smtClean="0"/>
              <a:t>E-&gt;E*E</a:t>
            </a:r>
          </a:p>
          <a:p>
            <a:pPr>
              <a:buFont typeface="Wingdings 2" pitchFamily="18" charset="2"/>
              <a:buNone/>
            </a:pPr>
            <a:r>
              <a:rPr lang="en-US" smtClean="0"/>
              <a:t>E-&gt;(E)</a:t>
            </a:r>
          </a:p>
          <a:p>
            <a:pPr>
              <a:buFont typeface="Wingdings 2" pitchFamily="18" charset="2"/>
              <a:buNone/>
            </a:pPr>
            <a:r>
              <a:rPr lang="en-US" smtClean="0"/>
              <a:t>E-&gt;id</a:t>
            </a:r>
          </a:p>
        </p:txBody>
      </p:sp>
      <p:sp>
        <p:nvSpPr>
          <p:cNvPr id="72708" name="TextBox 3"/>
          <p:cNvSpPr txBox="1">
            <a:spLocks noChangeArrowheads="1"/>
          </p:cNvSpPr>
          <p:nvPr/>
        </p:nvSpPr>
        <p:spPr bwMode="auto">
          <a:xfrm>
            <a:off x="228600" y="3817938"/>
            <a:ext cx="1019175" cy="1322387"/>
          </a:xfrm>
          <a:prstGeom prst="rect">
            <a:avLst/>
          </a:prstGeom>
          <a:noFill/>
          <a:ln w="9525">
            <a:noFill/>
            <a:miter lim="800000"/>
            <a:headEnd/>
            <a:tailEnd/>
          </a:ln>
        </p:spPr>
        <p:txBody>
          <a:bodyPr wrap="none">
            <a:spAutoFit/>
          </a:bodyPr>
          <a:lstStyle/>
          <a:p>
            <a:r>
              <a:rPr lang="en-US" sz="1600"/>
              <a:t>I0: E’-&gt;.E</a:t>
            </a:r>
          </a:p>
          <a:p>
            <a:r>
              <a:rPr lang="en-US" sz="1600"/>
              <a:t>E-&gt;.E+E</a:t>
            </a:r>
          </a:p>
          <a:p>
            <a:r>
              <a:rPr lang="en-US" sz="1600"/>
              <a:t>E-&gt;.E*E</a:t>
            </a:r>
          </a:p>
          <a:p>
            <a:r>
              <a:rPr lang="en-US" sz="1600"/>
              <a:t>E-&gt;.(E)</a:t>
            </a:r>
          </a:p>
          <a:p>
            <a:r>
              <a:rPr lang="en-US" sz="1600"/>
              <a:t>E-&gt;.id</a:t>
            </a:r>
          </a:p>
        </p:txBody>
      </p:sp>
      <p:sp>
        <p:nvSpPr>
          <p:cNvPr id="72709" name="TextBox 4"/>
          <p:cNvSpPr txBox="1">
            <a:spLocks noChangeArrowheads="1"/>
          </p:cNvSpPr>
          <p:nvPr/>
        </p:nvSpPr>
        <p:spPr bwMode="auto">
          <a:xfrm>
            <a:off x="1600200" y="3817938"/>
            <a:ext cx="1019175" cy="830262"/>
          </a:xfrm>
          <a:prstGeom prst="rect">
            <a:avLst/>
          </a:prstGeom>
          <a:noFill/>
          <a:ln w="9525">
            <a:noFill/>
            <a:miter lim="800000"/>
            <a:headEnd/>
            <a:tailEnd/>
          </a:ln>
        </p:spPr>
        <p:txBody>
          <a:bodyPr wrap="none">
            <a:spAutoFit/>
          </a:bodyPr>
          <a:lstStyle/>
          <a:p>
            <a:r>
              <a:rPr lang="en-US" sz="1600"/>
              <a:t>I1: E’-&gt;E.</a:t>
            </a:r>
          </a:p>
          <a:p>
            <a:r>
              <a:rPr lang="en-US" sz="1600"/>
              <a:t>E-&gt;E.+E</a:t>
            </a:r>
          </a:p>
          <a:p>
            <a:r>
              <a:rPr lang="en-US" sz="1600"/>
              <a:t>E-&gt;E.*E</a:t>
            </a:r>
          </a:p>
        </p:txBody>
      </p:sp>
      <p:sp>
        <p:nvSpPr>
          <p:cNvPr id="72710" name="TextBox 5"/>
          <p:cNvSpPr txBox="1">
            <a:spLocks noChangeArrowheads="1"/>
          </p:cNvSpPr>
          <p:nvPr/>
        </p:nvSpPr>
        <p:spPr bwMode="auto">
          <a:xfrm>
            <a:off x="2895600" y="3817938"/>
            <a:ext cx="1089025" cy="1322387"/>
          </a:xfrm>
          <a:prstGeom prst="rect">
            <a:avLst/>
          </a:prstGeom>
          <a:noFill/>
          <a:ln w="9525">
            <a:noFill/>
            <a:miter lim="800000"/>
            <a:headEnd/>
            <a:tailEnd/>
          </a:ln>
        </p:spPr>
        <p:txBody>
          <a:bodyPr wrap="none">
            <a:spAutoFit/>
          </a:bodyPr>
          <a:lstStyle/>
          <a:p>
            <a:r>
              <a:rPr lang="en-US" sz="1600"/>
              <a:t>I2: E-&gt;(.E)</a:t>
            </a:r>
          </a:p>
          <a:p>
            <a:r>
              <a:rPr lang="en-US" sz="1600"/>
              <a:t>E-&gt;.E+E</a:t>
            </a:r>
          </a:p>
          <a:p>
            <a:r>
              <a:rPr lang="en-US" sz="1600"/>
              <a:t>E-&gt;.E*E</a:t>
            </a:r>
          </a:p>
          <a:p>
            <a:r>
              <a:rPr lang="en-US" sz="1600"/>
              <a:t>E-&gt;.(E)</a:t>
            </a:r>
          </a:p>
          <a:p>
            <a:r>
              <a:rPr lang="en-US" sz="1600"/>
              <a:t>E-&gt;.id</a:t>
            </a:r>
          </a:p>
        </p:txBody>
      </p:sp>
      <p:sp>
        <p:nvSpPr>
          <p:cNvPr id="72711" name="TextBox 6"/>
          <p:cNvSpPr txBox="1">
            <a:spLocks noChangeArrowheads="1"/>
          </p:cNvSpPr>
          <p:nvPr/>
        </p:nvSpPr>
        <p:spPr bwMode="auto">
          <a:xfrm>
            <a:off x="228600" y="5334000"/>
            <a:ext cx="985838" cy="338138"/>
          </a:xfrm>
          <a:prstGeom prst="rect">
            <a:avLst/>
          </a:prstGeom>
          <a:noFill/>
          <a:ln w="9525">
            <a:noFill/>
            <a:miter lim="800000"/>
            <a:headEnd/>
            <a:tailEnd/>
          </a:ln>
        </p:spPr>
        <p:txBody>
          <a:bodyPr wrap="none">
            <a:spAutoFit/>
          </a:bodyPr>
          <a:lstStyle/>
          <a:p>
            <a:r>
              <a:rPr lang="en-US" sz="1600"/>
              <a:t>I3: E-&gt;.id</a:t>
            </a:r>
          </a:p>
        </p:txBody>
      </p:sp>
      <p:sp>
        <p:nvSpPr>
          <p:cNvPr id="72712" name="TextBox 7"/>
          <p:cNvSpPr txBox="1">
            <a:spLocks noChangeArrowheads="1"/>
          </p:cNvSpPr>
          <p:nvPr/>
        </p:nvSpPr>
        <p:spPr bwMode="auto">
          <a:xfrm>
            <a:off x="1573213" y="5189538"/>
            <a:ext cx="1192212" cy="1322387"/>
          </a:xfrm>
          <a:prstGeom prst="rect">
            <a:avLst/>
          </a:prstGeom>
          <a:noFill/>
          <a:ln w="9525">
            <a:noFill/>
            <a:miter lim="800000"/>
            <a:headEnd/>
            <a:tailEnd/>
          </a:ln>
        </p:spPr>
        <p:txBody>
          <a:bodyPr wrap="none">
            <a:spAutoFit/>
          </a:bodyPr>
          <a:lstStyle/>
          <a:p>
            <a:r>
              <a:rPr lang="en-US" sz="1600"/>
              <a:t>I4: E-&gt;E+.E</a:t>
            </a:r>
          </a:p>
          <a:p>
            <a:r>
              <a:rPr lang="en-US" sz="1600"/>
              <a:t>E-&gt;.E+E</a:t>
            </a:r>
          </a:p>
          <a:p>
            <a:r>
              <a:rPr lang="en-US" sz="1600"/>
              <a:t>E-&gt;.E*E</a:t>
            </a:r>
          </a:p>
          <a:p>
            <a:r>
              <a:rPr lang="en-US" sz="1600"/>
              <a:t>E-&gt;.(E)</a:t>
            </a:r>
          </a:p>
          <a:p>
            <a:r>
              <a:rPr lang="en-US" sz="1600"/>
              <a:t>E-&gt;.id</a:t>
            </a:r>
          </a:p>
        </p:txBody>
      </p:sp>
      <p:sp>
        <p:nvSpPr>
          <p:cNvPr id="72713" name="TextBox 8"/>
          <p:cNvSpPr txBox="1">
            <a:spLocks noChangeArrowheads="1"/>
          </p:cNvSpPr>
          <p:nvPr/>
        </p:nvSpPr>
        <p:spPr bwMode="auto">
          <a:xfrm>
            <a:off x="3021013" y="5189538"/>
            <a:ext cx="1230312" cy="1568450"/>
          </a:xfrm>
          <a:prstGeom prst="rect">
            <a:avLst/>
          </a:prstGeom>
          <a:noFill/>
          <a:ln w="9525">
            <a:noFill/>
            <a:miter lim="800000"/>
            <a:headEnd/>
            <a:tailEnd/>
          </a:ln>
        </p:spPr>
        <p:txBody>
          <a:bodyPr wrap="none">
            <a:spAutoFit/>
          </a:bodyPr>
          <a:lstStyle/>
          <a:p>
            <a:r>
              <a:rPr lang="en-US" sz="1600"/>
              <a:t>I5:  E-&gt;E*.E</a:t>
            </a:r>
          </a:p>
          <a:p>
            <a:r>
              <a:rPr lang="en-US" sz="1600"/>
              <a:t>E-&gt;(.E)</a:t>
            </a:r>
          </a:p>
          <a:p>
            <a:r>
              <a:rPr lang="en-US" sz="1600"/>
              <a:t>E-&gt;.E+E</a:t>
            </a:r>
          </a:p>
          <a:p>
            <a:r>
              <a:rPr lang="en-US" sz="1600"/>
              <a:t>E-&gt;.E*E</a:t>
            </a:r>
          </a:p>
          <a:p>
            <a:r>
              <a:rPr lang="en-US" sz="1600"/>
              <a:t>E-&gt;.(E)</a:t>
            </a:r>
          </a:p>
          <a:p>
            <a:r>
              <a:rPr lang="en-US" sz="1600"/>
              <a:t>E-&gt;.id</a:t>
            </a:r>
          </a:p>
        </p:txBody>
      </p:sp>
      <p:sp>
        <p:nvSpPr>
          <p:cNvPr id="72714" name="TextBox 9"/>
          <p:cNvSpPr txBox="1">
            <a:spLocks noChangeArrowheads="1"/>
          </p:cNvSpPr>
          <p:nvPr/>
        </p:nvSpPr>
        <p:spPr bwMode="auto">
          <a:xfrm>
            <a:off x="4295775" y="5189538"/>
            <a:ext cx="1087438" cy="830262"/>
          </a:xfrm>
          <a:prstGeom prst="rect">
            <a:avLst/>
          </a:prstGeom>
          <a:noFill/>
          <a:ln w="9525">
            <a:noFill/>
            <a:miter lim="800000"/>
            <a:headEnd/>
            <a:tailEnd/>
          </a:ln>
        </p:spPr>
        <p:txBody>
          <a:bodyPr wrap="none">
            <a:spAutoFit/>
          </a:bodyPr>
          <a:lstStyle/>
          <a:p>
            <a:r>
              <a:rPr lang="en-US" sz="1600"/>
              <a:t>I6: E-&gt;(E.)</a:t>
            </a:r>
          </a:p>
          <a:p>
            <a:r>
              <a:rPr lang="en-US" sz="1600"/>
              <a:t>E-&gt;E.+E</a:t>
            </a:r>
          </a:p>
          <a:p>
            <a:r>
              <a:rPr lang="en-US" sz="1600"/>
              <a:t>E-&gt;E.*E</a:t>
            </a:r>
          </a:p>
        </p:txBody>
      </p:sp>
      <p:sp>
        <p:nvSpPr>
          <p:cNvPr id="72715" name="TextBox 10"/>
          <p:cNvSpPr txBox="1">
            <a:spLocks noChangeArrowheads="1"/>
          </p:cNvSpPr>
          <p:nvPr/>
        </p:nvSpPr>
        <p:spPr bwMode="auto">
          <a:xfrm>
            <a:off x="5591175" y="5189538"/>
            <a:ext cx="1190625" cy="830262"/>
          </a:xfrm>
          <a:prstGeom prst="rect">
            <a:avLst/>
          </a:prstGeom>
          <a:noFill/>
          <a:ln w="9525">
            <a:noFill/>
            <a:miter lim="800000"/>
            <a:headEnd/>
            <a:tailEnd/>
          </a:ln>
        </p:spPr>
        <p:txBody>
          <a:bodyPr wrap="none">
            <a:spAutoFit/>
          </a:bodyPr>
          <a:lstStyle/>
          <a:p>
            <a:r>
              <a:rPr lang="en-US" sz="1600"/>
              <a:t>I7: E-&gt;E+E.</a:t>
            </a:r>
          </a:p>
          <a:p>
            <a:r>
              <a:rPr lang="en-US" sz="1600"/>
              <a:t>E-&gt;E.+E</a:t>
            </a:r>
          </a:p>
          <a:p>
            <a:r>
              <a:rPr lang="en-US" sz="1600"/>
              <a:t>E-&gt;E.*E</a:t>
            </a:r>
          </a:p>
        </p:txBody>
      </p:sp>
      <p:sp>
        <p:nvSpPr>
          <p:cNvPr id="72716" name="TextBox 11"/>
          <p:cNvSpPr txBox="1">
            <a:spLocks noChangeArrowheads="1"/>
          </p:cNvSpPr>
          <p:nvPr/>
        </p:nvSpPr>
        <p:spPr bwMode="auto">
          <a:xfrm>
            <a:off x="4281488" y="6103938"/>
            <a:ext cx="1177925" cy="830262"/>
          </a:xfrm>
          <a:prstGeom prst="rect">
            <a:avLst/>
          </a:prstGeom>
          <a:noFill/>
          <a:ln w="9525">
            <a:noFill/>
            <a:miter lim="800000"/>
            <a:headEnd/>
            <a:tailEnd/>
          </a:ln>
        </p:spPr>
        <p:txBody>
          <a:bodyPr wrap="none">
            <a:spAutoFit/>
          </a:bodyPr>
          <a:lstStyle/>
          <a:p>
            <a:r>
              <a:rPr lang="en-US" sz="1600"/>
              <a:t>I8: E-&gt;E*E.</a:t>
            </a:r>
          </a:p>
          <a:p>
            <a:r>
              <a:rPr lang="en-US" sz="1600"/>
              <a:t> E-&gt;E.+E</a:t>
            </a:r>
          </a:p>
          <a:p>
            <a:r>
              <a:rPr lang="en-US" sz="1600"/>
              <a:t>E-&gt;E.*E</a:t>
            </a:r>
          </a:p>
        </p:txBody>
      </p:sp>
      <p:sp>
        <p:nvSpPr>
          <p:cNvPr id="72717" name="TextBox 12"/>
          <p:cNvSpPr txBox="1">
            <a:spLocks noChangeArrowheads="1"/>
          </p:cNvSpPr>
          <p:nvPr/>
        </p:nvSpPr>
        <p:spPr bwMode="auto">
          <a:xfrm>
            <a:off x="5611813" y="6103938"/>
            <a:ext cx="1089025" cy="338137"/>
          </a:xfrm>
          <a:prstGeom prst="rect">
            <a:avLst/>
          </a:prstGeom>
          <a:noFill/>
          <a:ln w="9525">
            <a:noFill/>
            <a:miter lim="800000"/>
            <a:headEnd/>
            <a:tailEnd/>
          </a:ln>
        </p:spPr>
        <p:txBody>
          <a:bodyPr wrap="none">
            <a:spAutoFit/>
          </a:bodyPr>
          <a:lstStyle/>
          <a:p>
            <a:r>
              <a:rPr lang="en-US" sz="1600"/>
              <a:t>I9: E-&gt;(E).</a:t>
            </a:r>
          </a:p>
        </p:txBody>
      </p:sp>
      <p:graphicFrame>
        <p:nvGraphicFramePr>
          <p:cNvPr id="14" name="Table 13"/>
          <p:cNvGraphicFramePr>
            <a:graphicFrameLocks noGrp="1"/>
          </p:cNvGraphicFramePr>
          <p:nvPr/>
        </p:nvGraphicFramePr>
        <p:xfrm>
          <a:off x="4419600" y="1066800"/>
          <a:ext cx="4267200" cy="4054475"/>
        </p:xfrm>
        <a:graphic>
          <a:graphicData uri="http://schemas.openxmlformats.org/drawingml/2006/table">
            <a:tbl>
              <a:tblPr/>
              <a:tblGrid>
                <a:gridCol w="871538">
                  <a:extLst>
                    <a:ext uri="{9D8B030D-6E8A-4147-A177-3AD203B41FA5}">
                      <a16:colId xmlns:a16="http://schemas.microsoft.com/office/drawing/2014/main" val="20000"/>
                    </a:ext>
                  </a:extLst>
                </a:gridCol>
                <a:gridCol w="522287">
                  <a:extLst>
                    <a:ext uri="{9D8B030D-6E8A-4147-A177-3AD203B41FA5}">
                      <a16:colId xmlns:a16="http://schemas.microsoft.com/office/drawing/2014/main" val="20001"/>
                    </a:ext>
                  </a:extLst>
                </a:gridCol>
                <a:gridCol w="434975">
                  <a:extLst>
                    <a:ext uri="{9D8B030D-6E8A-4147-A177-3AD203B41FA5}">
                      <a16:colId xmlns:a16="http://schemas.microsoft.com/office/drawing/2014/main" val="20002"/>
                    </a:ext>
                  </a:extLst>
                </a:gridCol>
                <a:gridCol w="434975">
                  <a:extLst>
                    <a:ext uri="{9D8B030D-6E8A-4147-A177-3AD203B41FA5}">
                      <a16:colId xmlns:a16="http://schemas.microsoft.com/office/drawing/2014/main" val="20003"/>
                    </a:ext>
                  </a:extLst>
                </a:gridCol>
                <a:gridCol w="522288">
                  <a:extLst>
                    <a:ext uri="{9D8B030D-6E8A-4147-A177-3AD203B41FA5}">
                      <a16:colId xmlns:a16="http://schemas.microsoft.com/office/drawing/2014/main" val="20004"/>
                    </a:ext>
                  </a:extLst>
                </a:gridCol>
                <a:gridCol w="522287">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434975">
                  <a:extLst>
                    <a:ext uri="{9D8B030D-6E8A-4147-A177-3AD203B41FA5}">
                      <a16:colId xmlns:a16="http://schemas.microsoft.com/office/drawing/2014/main" val="20007"/>
                    </a:ext>
                  </a:extLst>
                </a:gridCol>
              </a:tblGrid>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STATE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ACTON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FF"/>
                          </a:solidFill>
                          <a:effectLst/>
                          <a:latin typeface="Constantia" pitchFamily="18" charset="0"/>
                          <a:cs typeface="Arial" pitchFamily="34" charset="0"/>
                        </a:rPr>
                        <a:t>GOTO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id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1"/>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2"/>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Acc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3"/>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4"/>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5"/>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6"/>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7"/>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8"/>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S5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09"/>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10"/>
                  </a:ext>
                </a:extLst>
              </a:tr>
              <a:tr h="327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Constantia" pitchFamily="18" charset="0"/>
                          <a:cs typeface="Arial" pitchFamily="34" charset="0"/>
                        </a:rPr>
                        <a:t>R3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Constantia" pitchFamily="18"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D5EA"/>
                    </a:solid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Panic Mode Recovery</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With this method, on discovering an error, the parser discards input symbols one at a time until one of a designated set of synchronizing tokens is found. </a:t>
            </a:r>
          </a:p>
          <a:p>
            <a:pPr algn="just"/>
            <a:r>
              <a:rPr lang="en-US" dirty="0" smtClean="0"/>
              <a:t>The synchronizing tokens are usually delimiters, such as semicolon or }, whose role in the source program is clear and unambiguous. </a:t>
            </a:r>
          </a:p>
          <a:p>
            <a:pPr algn="just"/>
            <a:r>
              <a:rPr lang="en-US" dirty="0" smtClean="0"/>
              <a:t>The compiler designer must select the synchronizing tokens appropriate for the source language. </a:t>
            </a:r>
          </a:p>
          <a:p>
            <a:pPr algn="just"/>
            <a:r>
              <a:rPr lang="en-US" dirty="0" smtClean="0"/>
              <a:t>While panic-mode correction often skips a considerable amount of input without checking it for additional errors, it has the advantage of simplicity, and, unlike some methods to be considered later, is guaranteed not to go into an infinite loop.</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 Level </a:t>
            </a:r>
            <a:endParaRPr lang="en-US" dirty="0"/>
          </a:p>
        </p:txBody>
      </p:sp>
      <p:sp>
        <p:nvSpPr>
          <p:cNvPr id="3" name="Content Placeholder 2"/>
          <p:cNvSpPr>
            <a:spLocks noGrp="1"/>
          </p:cNvSpPr>
          <p:nvPr>
            <p:ph sz="quarter" idx="1"/>
          </p:nvPr>
        </p:nvSpPr>
        <p:spPr/>
        <p:txBody>
          <a:bodyPr>
            <a:normAutofit fontScale="62500" lnSpcReduction="20000"/>
          </a:bodyPr>
          <a:lstStyle/>
          <a:p>
            <a:pPr algn="just"/>
            <a:r>
              <a:rPr lang="en-US" sz="3700" dirty="0" smtClean="0"/>
              <a:t>On discovering an error, a parser may perform local correction on the remaining input; that is, it may replace a prefix of the remaining input by some string that allows the parser to continue. </a:t>
            </a:r>
          </a:p>
          <a:p>
            <a:pPr algn="just"/>
            <a:r>
              <a:rPr lang="en-US" sz="3700" dirty="0" smtClean="0"/>
              <a:t>A typical local correction would be to replace a comma by a semicolon, delete an extraneous semicolon, or insert a missing semicolon. </a:t>
            </a:r>
          </a:p>
          <a:p>
            <a:pPr algn="just"/>
            <a:r>
              <a:rPr lang="en-US" sz="3700" dirty="0" smtClean="0"/>
              <a:t>Be careful while choosing the replacements that do not lead to infinite loops, as would be the case, </a:t>
            </a:r>
            <a:r>
              <a:rPr lang="en-US" sz="3700" i="1" dirty="0" smtClean="0"/>
              <a:t>for </a:t>
            </a:r>
            <a:r>
              <a:rPr lang="en-US" sz="3700" dirty="0" smtClean="0"/>
              <a:t>example, if we always inserted something on the input ahead of the current input symbol. </a:t>
            </a:r>
          </a:p>
          <a:p>
            <a:pPr algn="just"/>
            <a:r>
              <a:rPr lang="en-US" sz="3700" dirty="0" smtClean="0"/>
              <a:t>This type of replacement can correct any input string and has been used in several error-repairing compilers. The method was first used with top-down parsing. </a:t>
            </a:r>
            <a:r>
              <a:rPr lang="en-US" sz="3700" dirty="0" smtClean="0">
                <a:solidFill>
                  <a:srgbClr val="FF0000"/>
                </a:solidFill>
              </a:rPr>
              <a:t>Its major drawback is the difficulty it has in coping with situations in which the actual error has occurred before the point of detection.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4052</TotalTime>
  <Words>5011</Words>
  <Application>Microsoft Office PowerPoint</Application>
  <PresentationFormat>On-screen Show (4:3)</PresentationFormat>
  <Paragraphs>1108</Paragraphs>
  <Slides>77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Cambria</vt:lpstr>
      <vt:lpstr>Constantia</vt:lpstr>
      <vt:lpstr>Franklin Gothic Book</vt:lpstr>
      <vt:lpstr>MS Mincho</vt:lpstr>
      <vt:lpstr>Perpetua</vt:lpstr>
      <vt:lpstr>Wingdings 2</vt:lpstr>
      <vt:lpstr>Equity</vt:lpstr>
      <vt:lpstr>Syntax Analyzer</vt:lpstr>
      <vt:lpstr>THE ROLE OF THE PARSER</vt:lpstr>
      <vt:lpstr>THE ROLE OF THE PARSER</vt:lpstr>
      <vt:lpstr>Types of Parser</vt:lpstr>
      <vt:lpstr>Programming Errors</vt:lpstr>
      <vt:lpstr>Role of error handler in a parser  </vt:lpstr>
      <vt:lpstr>Error-Recovery Strategies</vt:lpstr>
      <vt:lpstr>Panic Mode Recovery</vt:lpstr>
      <vt:lpstr>Phrase Level </vt:lpstr>
      <vt:lpstr>Error Productions</vt:lpstr>
      <vt:lpstr>Global Corrections</vt:lpstr>
      <vt:lpstr>CONTEXT-FREE GRAMMARS</vt:lpstr>
      <vt:lpstr>PowerPoint Presentation</vt:lpstr>
      <vt:lpstr>PowerPoint Presentation</vt:lpstr>
      <vt:lpstr>Notational Conventions</vt:lpstr>
      <vt:lpstr>PowerPoint Presentation</vt:lpstr>
      <vt:lpstr>PowerPoint Presentation</vt:lpstr>
      <vt:lpstr>PowerPoint Presentation</vt:lpstr>
      <vt:lpstr>Elimination of Left Recursion</vt:lpstr>
      <vt:lpstr>PowerPoint Presentation</vt:lpstr>
      <vt:lpstr>PowerPoint Presentation</vt:lpstr>
      <vt:lpstr>Left recursion elimination (cont.)</vt:lpstr>
      <vt:lpstr>Left factoring</vt:lpstr>
      <vt:lpstr>Left Factoring</vt:lpstr>
      <vt:lpstr>TOP-DOWN PARSING</vt:lpstr>
      <vt:lpstr>PowerPoint Presentation</vt:lpstr>
      <vt:lpstr>First and Follow</vt:lpstr>
      <vt:lpstr>Computing First</vt:lpstr>
      <vt:lpstr>Computing follow</vt:lpstr>
      <vt:lpstr>PowerPoint Presentation</vt:lpstr>
      <vt:lpstr>PowerPoint Presentation</vt:lpstr>
      <vt:lpstr>PowerPoint Presentation</vt:lpstr>
      <vt:lpstr>PowerPoint Presentation</vt:lpstr>
      <vt:lpstr>LL(1) Grammars</vt:lpstr>
      <vt:lpstr>Construction of predictive parsing table</vt:lpstr>
      <vt:lpstr>Example</vt:lpstr>
      <vt:lpstr>Another example</vt:lpstr>
      <vt:lpstr>Non-recursive predicting parsing</vt:lpstr>
      <vt:lpstr>Predictive parsing algorithm</vt:lpstr>
      <vt:lpstr>PowerPoint Presentation</vt:lpstr>
      <vt:lpstr>Example</vt:lpstr>
      <vt:lpstr>Error recovery in predictive parsing</vt:lpstr>
      <vt:lpstr>Example</vt:lpstr>
      <vt:lpstr>Bottom-up Parsing</vt:lpstr>
      <vt:lpstr>Introduction</vt:lpstr>
      <vt:lpstr>Shift-reduce parser</vt:lpstr>
      <vt:lpstr>Handle pruning</vt:lpstr>
      <vt:lpstr>Shift reduce parsing</vt:lpstr>
      <vt:lpstr>Shift reduce parsing (cont.)</vt:lpstr>
      <vt:lpstr>Handle will appear on top of the stack</vt:lpstr>
      <vt:lpstr>Conflicts during shit reduce parsing</vt:lpstr>
      <vt:lpstr>Reduce/reduce conflict</vt:lpstr>
      <vt:lpstr>LR Parsing</vt:lpstr>
      <vt:lpstr>States of an LR parser</vt:lpstr>
      <vt:lpstr>Constructing canonical LR(0) item sets</vt:lpstr>
      <vt:lpstr>Constructing canonical LR(0) item sets (cont.)</vt:lpstr>
      <vt:lpstr>Closure algorithm</vt:lpstr>
      <vt:lpstr>GOTO algorithm</vt:lpstr>
      <vt:lpstr>Canonical LR(0) items</vt:lpstr>
      <vt:lpstr>Example</vt:lpstr>
      <vt:lpstr>Use of LR(0) automaton</vt:lpstr>
      <vt:lpstr>LR-Parsing model</vt:lpstr>
      <vt:lpstr>LR parsing algorithm</vt:lpstr>
      <vt:lpstr>Example</vt:lpstr>
      <vt:lpstr>Constructing SLR parsing table</vt:lpstr>
      <vt:lpstr>Example grammar which is not SLR(1)</vt:lpstr>
      <vt:lpstr>More powerful LR parsers</vt:lpstr>
      <vt:lpstr>Canonical LR(1) items</vt:lpstr>
      <vt:lpstr>Constructing LR(1) sets of items</vt:lpstr>
      <vt:lpstr>Example</vt:lpstr>
      <vt:lpstr>Canonical LR(1) parsing table</vt:lpstr>
      <vt:lpstr>Example</vt:lpstr>
      <vt:lpstr>LALR Parsing Table</vt:lpstr>
      <vt:lpstr>Example of RR conflict in state merging</vt:lpstr>
      <vt:lpstr>An easy but space-consuming LALR table construction</vt:lpstr>
      <vt:lpstr>Compaction of LR parsing table</vt:lpstr>
      <vt:lpstr>Using ambiguous grammars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Analyzer</dc:title>
  <dc:creator>hp india</dc:creator>
  <cp:lastModifiedBy>ANKIT GOYAL</cp:lastModifiedBy>
  <cp:revision>122</cp:revision>
  <dcterms:created xsi:type="dcterms:W3CDTF">2020-10-08T20:24:12Z</dcterms:created>
  <dcterms:modified xsi:type="dcterms:W3CDTF">2020-12-03T19:35:19Z</dcterms:modified>
</cp:coreProperties>
</file>