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5" r:id="rId21"/>
    <p:sldId id="276" r:id="rId22"/>
    <p:sldId id="283" r:id="rId23"/>
    <p:sldId id="277" r:id="rId24"/>
    <p:sldId id="279" r:id="rId25"/>
    <p:sldId id="280" r:id="rId26"/>
    <p:sldId id="278" r:id="rId27"/>
    <p:sldId id="366" r:id="rId28"/>
    <p:sldId id="285" r:id="rId29"/>
    <p:sldId id="284" r:id="rId30"/>
    <p:sldId id="286" r:id="rId31"/>
    <p:sldId id="290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8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CompilersCompilers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zh-TW"/>
              <a:t>Code Generation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Code Generation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91B133-8F92-41F1-92C8-2D872BC1D65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Compilers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208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Code Generation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036A49-8263-4EBD-8319-32F997F4E25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TW"/>
              <a:t>Compilers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Code Generation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C2A98-D7DA-4962-9B37-F8CFB6DE676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6A15C-6EDF-4322-B125-91677B50F7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1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A741D-CB6C-45AB-8041-14D98EF29B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3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A7767-3A24-4DAD-BB0F-8523C6845A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8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CC127-7298-4EE9-9222-045D93F7E2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41042-FE35-42E8-8837-41E768E991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8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E5658-B0F3-47C4-B99D-4D2C1E291A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79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CF263-E40F-4456-8351-C18FB95F82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847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81874-7088-4549-8653-33F92FA149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7A36D-36EE-4BA0-AF9F-37B21CE650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282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02B28-BBFD-4700-85C9-9ED8CAB768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48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97CC8-F55C-4D29-8393-52A493C19F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6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4EF604-8E3D-48CC-89E1-EEADC14B21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012E-3BE7-4776-8C5A-2FD1D34834EE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Code Generation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target machine</a:t>
            </a:r>
          </a:p>
          <a:p>
            <a:r>
              <a:rPr lang="en-US" altLang="zh-TW"/>
              <a:t>Instruction selection and register allocation</a:t>
            </a:r>
          </a:p>
          <a:p>
            <a:r>
              <a:rPr lang="en-US" altLang="zh-TW"/>
              <a:t>Basic blocks and flow graphs</a:t>
            </a:r>
          </a:p>
          <a:p>
            <a:r>
              <a:rPr lang="en-US" altLang="zh-TW"/>
              <a:t>A simple code generator</a:t>
            </a:r>
          </a:p>
          <a:p>
            <a:r>
              <a:rPr lang="en-US" altLang="zh-TW"/>
              <a:t>Peephole optimization</a:t>
            </a:r>
          </a:p>
          <a:p>
            <a:r>
              <a:rPr lang="en-US" altLang="zh-TW"/>
              <a:t>Instruction selector generator</a:t>
            </a:r>
          </a:p>
          <a:p>
            <a:r>
              <a:rPr lang="en-US" altLang="zh-TW"/>
              <a:t>Graph-coloring register allocator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4F64-A6F0-452D-AA9F-A794617C720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Basic Blocks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basic block</a:t>
            </a:r>
            <a:r>
              <a:rPr lang="en-US" altLang="zh-TW"/>
              <a:t> is a sequence of consecutive statements in which control enters at the beginning and leaves at the end without halt or possibility of branching except at the end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481-DA32-41B4-99B4-18C897098214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Syntax-Directed Translation Scheme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The parsing method is efficient and well understood</a:t>
            </a:r>
          </a:p>
          <a:p>
            <a:pPr>
              <a:lnSpc>
                <a:spcPct val="120000"/>
              </a:lnSpc>
            </a:pPr>
            <a:r>
              <a:rPr lang="en-US" altLang="zh-TW"/>
              <a:t>It is relatively easy to retarget the code generator</a:t>
            </a:r>
          </a:p>
          <a:p>
            <a:pPr>
              <a:lnSpc>
                <a:spcPct val="120000"/>
              </a:lnSpc>
            </a:pPr>
            <a:r>
              <a:rPr lang="en-US" altLang="zh-TW"/>
              <a:t>The code generator can be made more efficient by adding special-case productions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EBB8-9EC6-4171-8BFA-B9338B37358A}" type="slidenum">
              <a:rPr lang="en-US" altLang="zh-TW"/>
              <a:pPr/>
              <a:t>101</a:t>
            </a:fld>
            <a:endParaRPr lang="en-US" altLang="zh-TW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Disadvantages of Syntax-Directed Translation Scheme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4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A left-to-right order of evaluation is fixed</a:t>
            </a:r>
          </a:p>
          <a:p>
            <a:pPr>
              <a:lnSpc>
                <a:spcPct val="120000"/>
              </a:lnSpc>
            </a:pPr>
            <a:r>
              <a:rPr lang="en-US" altLang="zh-TW"/>
              <a:t>The machine description grammar can become inordinately large</a:t>
            </a:r>
          </a:p>
          <a:p>
            <a:pPr>
              <a:lnSpc>
                <a:spcPct val="120000"/>
              </a:lnSpc>
            </a:pPr>
            <a:r>
              <a:rPr lang="en-US" altLang="zh-TW"/>
              <a:t>Context free grammar is usually highly ambiguous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ABB-4682-4110-A4C2-F8297597329C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Coloring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TW"/>
              <a:t>In the first pass, target machine instructions are </a:t>
            </a:r>
            <a:r>
              <a:rPr lang="en-US" altLang="zh-TW" i="1">
                <a:solidFill>
                  <a:srgbClr val="FF9900"/>
                </a:solidFill>
              </a:rPr>
              <a:t>selected</a:t>
            </a:r>
            <a:r>
              <a:rPr lang="en-US" altLang="zh-TW"/>
              <a:t> as though there were an </a:t>
            </a:r>
            <a:r>
              <a:rPr lang="en-US" altLang="zh-TW" i="1">
                <a:solidFill>
                  <a:srgbClr val="FF9900"/>
                </a:solidFill>
              </a:rPr>
              <a:t>infinite </a:t>
            </a:r>
            <a:r>
              <a:rPr lang="en-US" altLang="zh-TW"/>
              <a:t>number of </a:t>
            </a:r>
            <a:r>
              <a:rPr lang="en-US" altLang="zh-TW" i="1">
                <a:solidFill>
                  <a:srgbClr val="FF9900"/>
                </a:solidFill>
              </a:rPr>
              <a:t>symbolic</a:t>
            </a:r>
            <a:r>
              <a:rPr lang="en-US" altLang="zh-TW"/>
              <a:t> registers</a:t>
            </a:r>
          </a:p>
          <a:p>
            <a:r>
              <a:rPr lang="en-US" altLang="zh-TW"/>
              <a:t>In the second pass, </a:t>
            </a:r>
            <a:r>
              <a:rPr lang="en-US" altLang="zh-TW" i="1">
                <a:solidFill>
                  <a:srgbClr val="FF9900"/>
                </a:solidFill>
              </a:rPr>
              <a:t>physical</a:t>
            </a:r>
            <a:r>
              <a:rPr lang="en-US" altLang="zh-TW"/>
              <a:t> registers are assigned to </a:t>
            </a:r>
            <a:r>
              <a:rPr lang="en-US" altLang="zh-TW" i="1">
                <a:solidFill>
                  <a:srgbClr val="FF9900"/>
                </a:solidFill>
              </a:rPr>
              <a:t>symbolic</a:t>
            </a:r>
            <a:r>
              <a:rPr lang="en-US" altLang="zh-TW"/>
              <a:t> registers using </a:t>
            </a:r>
            <a:r>
              <a:rPr lang="en-US" altLang="zh-TW" i="1">
                <a:solidFill>
                  <a:srgbClr val="FF9900"/>
                </a:solidFill>
              </a:rPr>
              <a:t>graph coloring algorithms</a:t>
            </a:r>
            <a:endParaRPr lang="en-US" altLang="zh-TW"/>
          </a:p>
          <a:p>
            <a:r>
              <a:rPr lang="en-US" altLang="zh-TW"/>
              <a:t>During the second pass, if a register is needed when all available registers are used, some of the used registers must be </a:t>
            </a:r>
            <a:r>
              <a:rPr lang="en-US" altLang="zh-TW" i="1">
                <a:solidFill>
                  <a:srgbClr val="FF9900"/>
                </a:solidFill>
              </a:rPr>
              <a:t>spilled</a:t>
            </a:r>
            <a:endParaRPr lang="en-US" altLang="zh-TW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A44B-D812-4464-90C8-0272AFD4FB56}" type="slidenum">
              <a:rPr lang="en-US" altLang="zh-TW"/>
              <a:pPr/>
              <a:t>103</a:t>
            </a:fld>
            <a:endParaRPr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Interference Graph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For each procedure, a </a:t>
            </a:r>
            <a:r>
              <a:rPr lang="en-US" altLang="zh-TW" i="1">
                <a:solidFill>
                  <a:srgbClr val="FF9900"/>
                </a:solidFill>
              </a:rPr>
              <a:t>register-interference graph</a:t>
            </a:r>
            <a:r>
              <a:rPr lang="en-US" altLang="zh-TW"/>
              <a:t> is constructed</a:t>
            </a:r>
          </a:p>
          <a:p>
            <a:pPr>
              <a:lnSpc>
                <a:spcPct val="120000"/>
              </a:lnSpc>
            </a:pPr>
            <a:r>
              <a:rPr lang="en-US" altLang="zh-TW"/>
              <a:t>The nodes in the graph are </a:t>
            </a:r>
            <a:r>
              <a:rPr lang="en-US" altLang="zh-TW" i="1">
                <a:solidFill>
                  <a:srgbClr val="FF9900"/>
                </a:solidFill>
              </a:rPr>
              <a:t>symbolic registers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An edge connects two nodes if one is </a:t>
            </a:r>
            <a:r>
              <a:rPr lang="en-US" altLang="zh-TW" i="1">
                <a:solidFill>
                  <a:srgbClr val="FF9900"/>
                </a:solidFill>
              </a:rPr>
              <a:t>live</a:t>
            </a:r>
            <a:r>
              <a:rPr lang="en-US" altLang="zh-TW"/>
              <a:t> at a point where the other is </a:t>
            </a:r>
            <a:r>
              <a:rPr lang="en-US" altLang="zh-TW" i="1">
                <a:solidFill>
                  <a:srgbClr val="FF9900"/>
                </a:solidFill>
              </a:rPr>
              <a:t>defined</a:t>
            </a:r>
            <a:endParaRPr lang="en-US" altLang="zh-TW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771-572E-48BC-9E15-211ED1312723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K-Colorable Graphs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A graph is said to be </a:t>
            </a:r>
            <a:r>
              <a:rPr lang="en-US" altLang="zh-TW" i="1">
                <a:solidFill>
                  <a:srgbClr val="FF9900"/>
                </a:solidFill>
              </a:rPr>
              <a:t>k-colorable</a:t>
            </a:r>
            <a:r>
              <a:rPr lang="en-US" altLang="zh-TW"/>
              <a:t> if each node can be assigned one of the </a:t>
            </a:r>
            <a:r>
              <a:rPr lang="en-US" altLang="zh-TW" i="1">
                <a:solidFill>
                  <a:srgbClr val="FF9900"/>
                </a:solidFill>
              </a:rPr>
              <a:t>k</a:t>
            </a:r>
            <a:r>
              <a:rPr lang="en-US" altLang="zh-TW"/>
              <a:t> colors such that no two adjacent nodes have the same color</a:t>
            </a:r>
          </a:p>
          <a:p>
            <a:pPr>
              <a:lnSpc>
                <a:spcPct val="110000"/>
              </a:lnSpc>
            </a:pPr>
            <a:r>
              <a:rPr lang="en-US" altLang="zh-TW"/>
              <a:t>A </a:t>
            </a:r>
            <a:r>
              <a:rPr lang="en-US" altLang="zh-TW" i="1">
                <a:solidFill>
                  <a:srgbClr val="FF9900"/>
                </a:solidFill>
              </a:rPr>
              <a:t>color</a:t>
            </a:r>
            <a:r>
              <a:rPr lang="en-US" altLang="zh-TW"/>
              <a:t> represents a </a:t>
            </a:r>
            <a:r>
              <a:rPr lang="en-US" altLang="zh-TW" i="1">
                <a:solidFill>
                  <a:srgbClr val="FF9900"/>
                </a:solidFill>
              </a:rPr>
              <a:t>register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/>
              <a:t>The problem of determining whether a graph is </a:t>
            </a:r>
            <a:r>
              <a:rPr lang="en-US" altLang="zh-TW" i="1">
                <a:solidFill>
                  <a:srgbClr val="FF9900"/>
                </a:solidFill>
              </a:rPr>
              <a:t>k-colorable</a:t>
            </a:r>
            <a:r>
              <a:rPr lang="en-US" altLang="zh-TW"/>
              <a:t> is NP-complete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9F1-4971-470A-AC23-56F18D426255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Graph Coloring Algorithm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343400"/>
          </a:xfrm>
        </p:spPr>
        <p:txBody>
          <a:bodyPr/>
          <a:lstStyle/>
          <a:p>
            <a:r>
              <a:rPr lang="en-US" altLang="zh-TW"/>
              <a:t>Remove a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r>
              <a:rPr lang="en-US" altLang="zh-TW"/>
              <a:t> and its edges if it has </a:t>
            </a:r>
            <a:r>
              <a:rPr lang="en-US" altLang="zh-TW" i="1">
                <a:solidFill>
                  <a:srgbClr val="FF9900"/>
                </a:solidFill>
              </a:rPr>
              <a:t>fewer</a:t>
            </a:r>
            <a:r>
              <a:rPr lang="en-US" altLang="zh-TW"/>
              <a:t> than </a:t>
            </a:r>
            <a:r>
              <a:rPr lang="en-US" altLang="zh-TW" i="1">
                <a:solidFill>
                  <a:srgbClr val="FF9900"/>
                </a:solidFill>
              </a:rPr>
              <a:t>k</a:t>
            </a:r>
            <a:r>
              <a:rPr lang="en-US" altLang="zh-TW"/>
              <a:t> neighbors</a:t>
            </a:r>
          </a:p>
          <a:p>
            <a:r>
              <a:rPr lang="en-US" altLang="zh-TW"/>
              <a:t>Repeat the removing step above until we end up with the </a:t>
            </a:r>
            <a:r>
              <a:rPr lang="en-US" altLang="zh-TW" i="1">
                <a:solidFill>
                  <a:srgbClr val="FF9900"/>
                </a:solidFill>
              </a:rPr>
              <a:t>empty</a:t>
            </a:r>
            <a:r>
              <a:rPr lang="en-US" altLang="zh-TW"/>
              <a:t> graph or a graph in which each node has </a:t>
            </a:r>
            <a:r>
              <a:rPr lang="en-US" altLang="zh-TW" i="1">
                <a:solidFill>
                  <a:srgbClr val="FF9900"/>
                </a:solidFill>
              </a:rPr>
              <a:t>k</a:t>
            </a:r>
            <a:r>
              <a:rPr lang="en-US" altLang="zh-TW"/>
              <a:t> or </a:t>
            </a:r>
            <a:r>
              <a:rPr lang="en-US" altLang="zh-TW" i="1">
                <a:solidFill>
                  <a:srgbClr val="FF9900"/>
                </a:solidFill>
              </a:rPr>
              <a:t>more</a:t>
            </a:r>
            <a:r>
              <a:rPr lang="en-US" altLang="zh-TW"/>
              <a:t> adjacent nodes</a:t>
            </a:r>
          </a:p>
          <a:p>
            <a:r>
              <a:rPr lang="en-US" altLang="zh-TW"/>
              <a:t>In the latter case, a node is </a:t>
            </a:r>
            <a:r>
              <a:rPr lang="en-US" altLang="zh-TW" i="1">
                <a:solidFill>
                  <a:srgbClr val="FF9900"/>
                </a:solidFill>
              </a:rPr>
              <a:t>selected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FF9900"/>
                </a:solidFill>
              </a:rPr>
              <a:t>spilled</a:t>
            </a:r>
            <a:r>
              <a:rPr lang="en-US" altLang="zh-TW"/>
              <a:t> by deleting that node and its edges, and the removing step above continues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2F3E-C096-4D33-A704-308AC363837D}" type="slidenum">
              <a:rPr lang="en-US" altLang="zh-TW"/>
              <a:pPr/>
              <a:t>106</a:t>
            </a:fld>
            <a:endParaRPr lang="en-US" altLang="zh-TW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Graph Coloring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The nodes in the graph can be colored in the </a:t>
            </a:r>
            <a:r>
              <a:rPr lang="en-US" altLang="zh-TW" i="1">
                <a:solidFill>
                  <a:srgbClr val="FF9900"/>
                </a:solidFill>
              </a:rPr>
              <a:t>reverse</a:t>
            </a:r>
            <a:r>
              <a:rPr lang="en-US" altLang="zh-TW"/>
              <a:t> order in which they are removed</a:t>
            </a:r>
          </a:p>
          <a:p>
            <a:pPr>
              <a:lnSpc>
                <a:spcPct val="120000"/>
              </a:lnSpc>
            </a:pPr>
            <a:r>
              <a:rPr lang="en-US" altLang="zh-TW"/>
              <a:t>Each node can be assigned a color </a:t>
            </a:r>
            <a:r>
              <a:rPr lang="en-US" altLang="zh-TW" i="1">
                <a:solidFill>
                  <a:srgbClr val="FF9900"/>
                </a:solidFill>
              </a:rPr>
              <a:t>not</a:t>
            </a:r>
            <a:r>
              <a:rPr lang="en-US" altLang="zh-TW"/>
              <a:t> assigned to any of its neighbors</a:t>
            </a:r>
          </a:p>
          <a:p>
            <a:pPr>
              <a:lnSpc>
                <a:spcPct val="120000"/>
              </a:lnSpc>
            </a:pPr>
            <a:r>
              <a:rPr lang="en-US" altLang="zh-TW"/>
              <a:t>Spilled nodes can be assigned </a:t>
            </a:r>
            <a:r>
              <a:rPr lang="en-US" altLang="zh-TW" i="1">
                <a:solidFill>
                  <a:srgbClr val="FF9900"/>
                </a:solidFill>
              </a:rPr>
              <a:t>any</a:t>
            </a:r>
            <a:r>
              <a:rPr lang="en-US" altLang="zh-TW"/>
              <a:t> color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132-E8F3-4C8F-A767-2ED6A0D3B480}" type="slidenum">
              <a:rPr lang="en-US" altLang="zh-TW"/>
              <a:pPr/>
              <a:t>107</a:t>
            </a:fld>
            <a:endParaRPr lang="en-US" altLang="zh-TW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905000" y="2438400"/>
            <a:ext cx="2225675" cy="1600200"/>
            <a:chOff x="1632" y="1344"/>
            <a:chExt cx="1402" cy="1008"/>
          </a:xfrm>
        </p:grpSpPr>
        <p:grpSp>
          <p:nvGrpSpPr>
            <p:cNvPr id="116740" name="Group 4"/>
            <p:cNvGrpSpPr>
              <a:grpSpLocks/>
            </p:cNvGrpSpPr>
            <p:nvPr/>
          </p:nvGrpSpPr>
          <p:grpSpPr bwMode="auto">
            <a:xfrm>
              <a:off x="1632" y="1706"/>
              <a:ext cx="250" cy="288"/>
              <a:chOff x="1632" y="1706"/>
              <a:chExt cx="250" cy="288"/>
            </a:xfrm>
          </p:grpSpPr>
          <p:sp>
            <p:nvSpPr>
              <p:cNvPr id="116741" name="Text Box 5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116742" name="Oval 6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43" name="Group 7"/>
            <p:cNvGrpSpPr>
              <a:grpSpLocks/>
            </p:cNvGrpSpPr>
            <p:nvPr/>
          </p:nvGrpSpPr>
          <p:grpSpPr bwMode="auto">
            <a:xfrm>
              <a:off x="1968" y="1344"/>
              <a:ext cx="250" cy="288"/>
              <a:chOff x="1632" y="1706"/>
              <a:chExt cx="250" cy="288"/>
            </a:xfrm>
          </p:grpSpPr>
          <p:sp>
            <p:nvSpPr>
              <p:cNvPr id="116744" name="Text Box 8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3</a:t>
                </a:r>
              </a:p>
            </p:txBody>
          </p:sp>
          <p:sp>
            <p:nvSpPr>
              <p:cNvPr id="116745" name="Oval 9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46" name="Group 10"/>
            <p:cNvGrpSpPr>
              <a:grpSpLocks/>
            </p:cNvGrpSpPr>
            <p:nvPr/>
          </p:nvGrpSpPr>
          <p:grpSpPr bwMode="auto">
            <a:xfrm>
              <a:off x="2304" y="1728"/>
              <a:ext cx="250" cy="288"/>
              <a:chOff x="1632" y="1706"/>
              <a:chExt cx="250" cy="288"/>
            </a:xfrm>
          </p:grpSpPr>
          <p:sp>
            <p:nvSpPr>
              <p:cNvPr id="116747" name="Text Box 11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  <p:sp>
            <p:nvSpPr>
              <p:cNvPr id="116748" name="Oval 12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49" name="Group 13"/>
            <p:cNvGrpSpPr>
              <a:grpSpLocks/>
            </p:cNvGrpSpPr>
            <p:nvPr/>
          </p:nvGrpSpPr>
          <p:grpSpPr bwMode="auto">
            <a:xfrm>
              <a:off x="1968" y="2064"/>
              <a:ext cx="250" cy="288"/>
              <a:chOff x="1632" y="1706"/>
              <a:chExt cx="250" cy="288"/>
            </a:xfrm>
          </p:grpSpPr>
          <p:sp>
            <p:nvSpPr>
              <p:cNvPr id="116750" name="Text Box 14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2</a:t>
                </a:r>
              </a:p>
            </p:txBody>
          </p:sp>
          <p:sp>
            <p:nvSpPr>
              <p:cNvPr id="116751" name="Oval 15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52" name="Group 16"/>
            <p:cNvGrpSpPr>
              <a:grpSpLocks/>
            </p:cNvGrpSpPr>
            <p:nvPr/>
          </p:nvGrpSpPr>
          <p:grpSpPr bwMode="auto">
            <a:xfrm>
              <a:off x="2784" y="1728"/>
              <a:ext cx="250" cy="288"/>
              <a:chOff x="1632" y="1706"/>
              <a:chExt cx="250" cy="288"/>
            </a:xfrm>
          </p:grpSpPr>
          <p:sp>
            <p:nvSpPr>
              <p:cNvPr id="116753" name="Text Box 17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5</a:t>
                </a:r>
              </a:p>
            </p:txBody>
          </p:sp>
          <p:sp>
            <p:nvSpPr>
              <p:cNvPr id="116754" name="Oval 18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2064" y="158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56" name="Line 20"/>
            <p:cNvSpPr>
              <a:spLocks noChangeShapeType="1"/>
            </p:cNvSpPr>
            <p:nvPr/>
          </p:nvSpPr>
          <p:spPr bwMode="auto">
            <a:xfrm flipH="1">
              <a:off x="1824" y="15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>
              <a:off x="1824" y="192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>
              <a:off x="2160" y="15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 flipH="1">
              <a:off x="2160" y="19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2544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2208" y="1536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62" name="Group 26"/>
          <p:cNvGrpSpPr>
            <a:grpSpLocks/>
          </p:cNvGrpSpPr>
          <p:nvPr/>
        </p:nvGrpSpPr>
        <p:grpSpPr bwMode="auto">
          <a:xfrm>
            <a:off x="5410200" y="2438400"/>
            <a:ext cx="1692275" cy="1600200"/>
            <a:chOff x="3600" y="1536"/>
            <a:chExt cx="1066" cy="1008"/>
          </a:xfrm>
        </p:grpSpPr>
        <p:grpSp>
          <p:nvGrpSpPr>
            <p:cNvPr id="116763" name="Group 27"/>
            <p:cNvGrpSpPr>
              <a:grpSpLocks/>
            </p:cNvGrpSpPr>
            <p:nvPr/>
          </p:nvGrpSpPr>
          <p:grpSpPr bwMode="auto">
            <a:xfrm>
              <a:off x="3600" y="1536"/>
              <a:ext cx="250" cy="288"/>
              <a:chOff x="1632" y="1706"/>
              <a:chExt cx="250" cy="288"/>
            </a:xfrm>
          </p:grpSpPr>
          <p:sp>
            <p:nvSpPr>
              <p:cNvPr id="116764" name="Text Box 28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3</a:t>
                </a:r>
              </a:p>
            </p:txBody>
          </p:sp>
          <p:sp>
            <p:nvSpPr>
              <p:cNvPr id="116765" name="Oval 29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66" name="Group 30"/>
            <p:cNvGrpSpPr>
              <a:grpSpLocks/>
            </p:cNvGrpSpPr>
            <p:nvPr/>
          </p:nvGrpSpPr>
          <p:grpSpPr bwMode="auto">
            <a:xfrm>
              <a:off x="3936" y="1920"/>
              <a:ext cx="250" cy="288"/>
              <a:chOff x="1632" y="1706"/>
              <a:chExt cx="250" cy="288"/>
            </a:xfrm>
          </p:grpSpPr>
          <p:sp>
            <p:nvSpPr>
              <p:cNvPr id="116767" name="Text Box 31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  <p:sp>
            <p:nvSpPr>
              <p:cNvPr id="116768" name="Oval 32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69" name="Group 33"/>
            <p:cNvGrpSpPr>
              <a:grpSpLocks/>
            </p:cNvGrpSpPr>
            <p:nvPr/>
          </p:nvGrpSpPr>
          <p:grpSpPr bwMode="auto">
            <a:xfrm>
              <a:off x="3600" y="2256"/>
              <a:ext cx="250" cy="288"/>
              <a:chOff x="1632" y="1706"/>
              <a:chExt cx="250" cy="288"/>
            </a:xfrm>
          </p:grpSpPr>
          <p:sp>
            <p:nvSpPr>
              <p:cNvPr id="116770" name="Text Box 34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2</a:t>
                </a:r>
              </a:p>
            </p:txBody>
          </p:sp>
          <p:sp>
            <p:nvSpPr>
              <p:cNvPr id="116771" name="Oval 35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72" name="Group 36"/>
            <p:cNvGrpSpPr>
              <a:grpSpLocks/>
            </p:cNvGrpSpPr>
            <p:nvPr/>
          </p:nvGrpSpPr>
          <p:grpSpPr bwMode="auto">
            <a:xfrm>
              <a:off x="4416" y="1920"/>
              <a:ext cx="250" cy="288"/>
              <a:chOff x="1632" y="1706"/>
              <a:chExt cx="250" cy="288"/>
            </a:xfrm>
          </p:grpSpPr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5</a:t>
                </a:r>
              </a:p>
            </p:txBody>
          </p:sp>
          <p:sp>
            <p:nvSpPr>
              <p:cNvPr id="116774" name="Oval 38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3696" y="17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>
              <a:off x="3792" y="177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H="1">
              <a:off x="3792" y="216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4176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3840" y="172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80" name="Group 44"/>
          <p:cNvGrpSpPr>
            <a:grpSpLocks/>
          </p:cNvGrpSpPr>
          <p:nvPr/>
        </p:nvGrpSpPr>
        <p:grpSpPr bwMode="auto">
          <a:xfrm>
            <a:off x="1905000" y="4495800"/>
            <a:ext cx="1692275" cy="1066800"/>
            <a:chOff x="1200" y="2832"/>
            <a:chExt cx="1066" cy="672"/>
          </a:xfrm>
        </p:grpSpPr>
        <p:grpSp>
          <p:nvGrpSpPr>
            <p:cNvPr id="116781" name="Group 45"/>
            <p:cNvGrpSpPr>
              <a:grpSpLocks/>
            </p:cNvGrpSpPr>
            <p:nvPr/>
          </p:nvGrpSpPr>
          <p:grpSpPr bwMode="auto">
            <a:xfrm>
              <a:off x="1200" y="2832"/>
              <a:ext cx="250" cy="288"/>
              <a:chOff x="1632" y="1706"/>
              <a:chExt cx="250" cy="288"/>
            </a:xfrm>
          </p:grpSpPr>
          <p:sp>
            <p:nvSpPr>
              <p:cNvPr id="116782" name="Text Box 46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3</a:t>
                </a:r>
              </a:p>
            </p:txBody>
          </p:sp>
          <p:sp>
            <p:nvSpPr>
              <p:cNvPr id="116783" name="Oval 47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84" name="Group 48"/>
            <p:cNvGrpSpPr>
              <a:grpSpLocks/>
            </p:cNvGrpSpPr>
            <p:nvPr/>
          </p:nvGrpSpPr>
          <p:grpSpPr bwMode="auto">
            <a:xfrm>
              <a:off x="1536" y="3216"/>
              <a:ext cx="250" cy="288"/>
              <a:chOff x="1632" y="1706"/>
              <a:chExt cx="250" cy="288"/>
            </a:xfrm>
          </p:grpSpPr>
          <p:sp>
            <p:nvSpPr>
              <p:cNvPr id="116785" name="Text Box 49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  <p:sp>
            <p:nvSpPr>
              <p:cNvPr id="116786" name="Oval 50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87" name="Group 51"/>
            <p:cNvGrpSpPr>
              <a:grpSpLocks/>
            </p:cNvGrpSpPr>
            <p:nvPr/>
          </p:nvGrpSpPr>
          <p:grpSpPr bwMode="auto">
            <a:xfrm>
              <a:off x="2016" y="3216"/>
              <a:ext cx="250" cy="288"/>
              <a:chOff x="1632" y="1706"/>
              <a:chExt cx="250" cy="288"/>
            </a:xfrm>
          </p:grpSpPr>
          <p:sp>
            <p:nvSpPr>
              <p:cNvPr id="116788" name="Text Box 52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5</a:t>
                </a:r>
              </a:p>
            </p:txBody>
          </p:sp>
          <p:sp>
            <p:nvSpPr>
              <p:cNvPr id="116789" name="Oval 53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>
              <a:off x="1392" y="307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91" name="Line 55"/>
            <p:cNvSpPr>
              <a:spLocks noChangeShapeType="1"/>
            </p:cNvSpPr>
            <p:nvPr/>
          </p:nvSpPr>
          <p:spPr bwMode="auto">
            <a:xfrm>
              <a:off x="1776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>
              <a:off x="1440" y="302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93" name="Group 57"/>
          <p:cNvGrpSpPr>
            <a:grpSpLocks/>
          </p:cNvGrpSpPr>
          <p:nvPr/>
        </p:nvGrpSpPr>
        <p:grpSpPr bwMode="auto">
          <a:xfrm>
            <a:off x="4572000" y="5029200"/>
            <a:ext cx="1158875" cy="457200"/>
            <a:chOff x="2880" y="3168"/>
            <a:chExt cx="730" cy="288"/>
          </a:xfrm>
        </p:grpSpPr>
        <p:grpSp>
          <p:nvGrpSpPr>
            <p:cNvPr id="116794" name="Group 58"/>
            <p:cNvGrpSpPr>
              <a:grpSpLocks/>
            </p:cNvGrpSpPr>
            <p:nvPr/>
          </p:nvGrpSpPr>
          <p:grpSpPr bwMode="auto">
            <a:xfrm>
              <a:off x="2880" y="3168"/>
              <a:ext cx="250" cy="288"/>
              <a:chOff x="1632" y="1706"/>
              <a:chExt cx="250" cy="288"/>
            </a:xfrm>
          </p:grpSpPr>
          <p:sp>
            <p:nvSpPr>
              <p:cNvPr id="116795" name="Text Box 59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  <p:sp>
            <p:nvSpPr>
              <p:cNvPr id="116796" name="Oval 60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6797" name="Group 61"/>
            <p:cNvGrpSpPr>
              <a:grpSpLocks/>
            </p:cNvGrpSpPr>
            <p:nvPr/>
          </p:nvGrpSpPr>
          <p:grpSpPr bwMode="auto">
            <a:xfrm>
              <a:off x="3360" y="3168"/>
              <a:ext cx="250" cy="288"/>
              <a:chOff x="1632" y="1706"/>
              <a:chExt cx="250" cy="288"/>
            </a:xfrm>
          </p:grpSpPr>
          <p:sp>
            <p:nvSpPr>
              <p:cNvPr id="116798" name="Text Box 62"/>
              <p:cNvSpPr txBox="1">
                <a:spLocks noChangeArrowheads="1"/>
              </p:cNvSpPr>
              <p:nvPr/>
            </p:nvSpPr>
            <p:spPr bwMode="auto">
              <a:xfrm>
                <a:off x="1670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5</a:t>
                </a:r>
              </a:p>
            </p:txBody>
          </p:sp>
          <p:sp>
            <p:nvSpPr>
              <p:cNvPr id="116799" name="Oval 63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800" name="Line 64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801" name="Group 65"/>
          <p:cNvGrpSpPr>
            <a:grpSpLocks/>
          </p:cNvGrpSpPr>
          <p:nvPr/>
        </p:nvGrpSpPr>
        <p:grpSpPr bwMode="auto">
          <a:xfrm>
            <a:off x="6705600" y="5029200"/>
            <a:ext cx="396875" cy="457200"/>
            <a:chOff x="1632" y="1706"/>
            <a:chExt cx="250" cy="288"/>
          </a:xfrm>
        </p:grpSpPr>
        <p:sp>
          <p:nvSpPr>
            <p:cNvPr id="116802" name="Text Box 66"/>
            <p:cNvSpPr txBox="1">
              <a:spLocks noChangeArrowheads="1"/>
            </p:cNvSpPr>
            <p:nvPr/>
          </p:nvSpPr>
          <p:spPr bwMode="auto">
            <a:xfrm>
              <a:off x="1670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116803" name="Oval 67"/>
            <p:cNvSpPr>
              <a:spLocks noChangeArrowheads="1"/>
            </p:cNvSpPr>
            <p:nvPr/>
          </p:nvSpPr>
          <p:spPr bwMode="auto">
            <a:xfrm>
              <a:off x="1632" y="172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6804" name="AutoShape 68"/>
          <p:cNvSpPr>
            <a:spLocks noChangeArrowheads="1"/>
          </p:cNvSpPr>
          <p:nvPr/>
        </p:nvSpPr>
        <p:spPr bwMode="auto">
          <a:xfrm>
            <a:off x="4648200" y="3200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805" name="AutoShape 69"/>
          <p:cNvSpPr>
            <a:spLocks noChangeArrowheads="1"/>
          </p:cNvSpPr>
          <p:nvPr/>
        </p:nvSpPr>
        <p:spPr bwMode="auto">
          <a:xfrm>
            <a:off x="38862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806" name="AutoShape 70"/>
          <p:cNvSpPr>
            <a:spLocks noChangeArrowheads="1"/>
          </p:cNvSpPr>
          <p:nvPr/>
        </p:nvSpPr>
        <p:spPr bwMode="auto">
          <a:xfrm>
            <a:off x="60198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807" name="AutoShape 71"/>
          <p:cNvSpPr>
            <a:spLocks noChangeArrowheads="1"/>
          </p:cNvSpPr>
          <p:nvPr/>
        </p:nvSpPr>
        <p:spPr bwMode="auto">
          <a:xfrm rot="8754668">
            <a:off x="4038600" y="4191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8069-EF96-43C6-A67E-36D9FA1C1017}" type="slidenum">
              <a:rPr lang="en-US" altLang="zh-TW"/>
              <a:pPr/>
              <a:t>108</a:t>
            </a:fld>
            <a:endParaRPr lang="en-US" altLang="zh-TW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905000" y="2438400"/>
            <a:ext cx="2216150" cy="1600200"/>
            <a:chOff x="1200" y="1536"/>
            <a:chExt cx="1396" cy="1008"/>
          </a:xfrm>
        </p:grpSpPr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1200" y="19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200" y="192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66" name="Text Box 6"/>
            <p:cNvSpPr txBox="1">
              <a:spLocks noChangeArrowheads="1"/>
            </p:cNvSpPr>
            <p:nvPr/>
          </p:nvSpPr>
          <p:spPr bwMode="auto">
            <a:xfrm>
              <a:off x="1536" y="153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536" y="155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1872" y="19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872" y="194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0" name="Text Box 10"/>
            <p:cNvSpPr txBox="1">
              <a:spLocks noChangeArrowheads="1"/>
            </p:cNvSpPr>
            <p:nvPr/>
          </p:nvSpPr>
          <p:spPr bwMode="auto">
            <a:xfrm>
              <a:off x="1536" y="225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771" name="Oval 11"/>
            <p:cNvSpPr>
              <a:spLocks noChangeArrowheads="1"/>
            </p:cNvSpPr>
            <p:nvPr/>
          </p:nvSpPr>
          <p:spPr bwMode="auto">
            <a:xfrm>
              <a:off x="1536" y="227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2" name="Text Box 12"/>
            <p:cNvSpPr txBox="1">
              <a:spLocks noChangeArrowheads="1"/>
            </p:cNvSpPr>
            <p:nvPr/>
          </p:nvSpPr>
          <p:spPr bwMode="auto">
            <a:xfrm>
              <a:off x="2352" y="19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2352" y="194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1632" y="17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 flipH="1">
              <a:off x="1392" y="177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392" y="211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1728" y="177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1728" y="216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2112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1776" y="172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781" name="Group 21"/>
          <p:cNvGrpSpPr>
            <a:grpSpLocks/>
          </p:cNvGrpSpPr>
          <p:nvPr/>
        </p:nvGrpSpPr>
        <p:grpSpPr bwMode="auto">
          <a:xfrm>
            <a:off x="5410200" y="2438400"/>
            <a:ext cx="1682750" cy="1600200"/>
            <a:chOff x="3408" y="1536"/>
            <a:chExt cx="1060" cy="1008"/>
          </a:xfrm>
        </p:grpSpPr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3408" y="153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3408" y="155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3744" y="19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3744" y="194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3408" y="225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3408" y="227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4224" y="19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789" name="Oval 29"/>
            <p:cNvSpPr>
              <a:spLocks noChangeArrowheads="1"/>
            </p:cNvSpPr>
            <p:nvPr/>
          </p:nvSpPr>
          <p:spPr bwMode="auto">
            <a:xfrm>
              <a:off x="4224" y="194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>
              <a:off x="3504" y="17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>
              <a:off x="3600" y="177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 flipH="1">
              <a:off x="3600" y="216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>
              <a:off x="3984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>
              <a:off x="3648" y="172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795" name="Group 35"/>
          <p:cNvGrpSpPr>
            <a:grpSpLocks/>
          </p:cNvGrpSpPr>
          <p:nvPr/>
        </p:nvGrpSpPr>
        <p:grpSpPr bwMode="auto">
          <a:xfrm>
            <a:off x="1905000" y="4495800"/>
            <a:ext cx="1682750" cy="1066800"/>
            <a:chOff x="1200" y="2832"/>
            <a:chExt cx="1060" cy="672"/>
          </a:xfrm>
        </p:grpSpPr>
        <p:sp>
          <p:nvSpPr>
            <p:cNvPr id="117796" name="Text Box 36"/>
            <p:cNvSpPr txBox="1">
              <a:spLocks noChangeArrowheads="1"/>
            </p:cNvSpPr>
            <p:nvPr/>
          </p:nvSpPr>
          <p:spPr bwMode="auto">
            <a:xfrm>
              <a:off x="1200" y="28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17797" name="Oval 37"/>
            <p:cNvSpPr>
              <a:spLocks noChangeArrowheads="1"/>
            </p:cNvSpPr>
            <p:nvPr/>
          </p:nvSpPr>
          <p:spPr bwMode="auto">
            <a:xfrm>
              <a:off x="1200" y="285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798" name="Text Box 38"/>
            <p:cNvSpPr txBox="1">
              <a:spLocks noChangeArrowheads="1"/>
            </p:cNvSpPr>
            <p:nvPr/>
          </p:nvSpPr>
          <p:spPr bwMode="auto">
            <a:xfrm>
              <a:off x="1536" y="32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117799" name="Oval 39"/>
            <p:cNvSpPr>
              <a:spLocks noChangeArrowheads="1"/>
            </p:cNvSpPr>
            <p:nvPr/>
          </p:nvSpPr>
          <p:spPr bwMode="auto">
            <a:xfrm>
              <a:off x="1536" y="323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00" name="Text Box 40"/>
            <p:cNvSpPr txBox="1">
              <a:spLocks noChangeArrowheads="1"/>
            </p:cNvSpPr>
            <p:nvPr/>
          </p:nvSpPr>
          <p:spPr bwMode="auto">
            <a:xfrm>
              <a:off x="2016" y="321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801" name="Oval 41"/>
            <p:cNvSpPr>
              <a:spLocks noChangeArrowheads="1"/>
            </p:cNvSpPr>
            <p:nvPr/>
          </p:nvSpPr>
          <p:spPr bwMode="auto">
            <a:xfrm>
              <a:off x="2016" y="323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02" name="Line 42"/>
            <p:cNvSpPr>
              <a:spLocks noChangeShapeType="1"/>
            </p:cNvSpPr>
            <p:nvPr/>
          </p:nvSpPr>
          <p:spPr bwMode="auto">
            <a:xfrm>
              <a:off x="1392" y="307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03" name="Line 43"/>
            <p:cNvSpPr>
              <a:spLocks noChangeShapeType="1"/>
            </p:cNvSpPr>
            <p:nvPr/>
          </p:nvSpPr>
          <p:spPr bwMode="auto">
            <a:xfrm>
              <a:off x="1776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04" name="Line 44"/>
            <p:cNvSpPr>
              <a:spLocks noChangeShapeType="1"/>
            </p:cNvSpPr>
            <p:nvPr/>
          </p:nvSpPr>
          <p:spPr bwMode="auto">
            <a:xfrm>
              <a:off x="1440" y="302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805" name="Group 45"/>
          <p:cNvGrpSpPr>
            <a:grpSpLocks/>
          </p:cNvGrpSpPr>
          <p:nvPr/>
        </p:nvGrpSpPr>
        <p:grpSpPr bwMode="auto">
          <a:xfrm>
            <a:off x="4572000" y="5029200"/>
            <a:ext cx="1149350" cy="457200"/>
            <a:chOff x="2880" y="3168"/>
            <a:chExt cx="724" cy="288"/>
          </a:xfrm>
        </p:grpSpPr>
        <p:sp>
          <p:nvSpPr>
            <p:cNvPr id="117806" name="Text Box 46"/>
            <p:cNvSpPr txBox="1">
              <a:spLocks noChangeArrowheads="1"/>
            </p:cNvSpPr>
            <p:nvPr/>
          </p:nvSpPr>
          <p:spPr bwMode="auto">
            <a:xfrm>
              <a:off x="2880" y="31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117807" name="Oval 47"/>
            <p:cNvSpPr>
              <a:spLocks noChangeArrowheads="1"/>
            </p:cNvSpPr>
            <p:nvPr/>
          </p:nvSpPr>
          <p:spPr bwMode="auto">
            <a:xfrm>
              <a:off x="2880" y="319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08" name="Text Box 48"/>
            <p:cNvSpPr txBox="1">
              <a:spLocks noChangeArrowheads="1"/>
            </p:cNvSpPr>
            <p:nvPr/>
          </p:nvSpPr>
          <p:spPr bwMode="auto">
            <a:xfrm>
              <a:off x="3360" y="31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809" name="Oval 49"/>
            <p:cNvSpPr>
              <a:spLocks noChangeArrowheads="1"/>
            </p:cNvSpPr>
            <p:nvPr/>
          </p:nvSpPr>
          <p:spPr bwMode="auto">
            <a:xfrm>
              <a:off x="3360" y="319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810" name="Line 50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811" name="Group 51"/>
          <p:cNvGrpSpPr>
            <a:grpSpLocks/>
          </p:cNvGrpSpPr>
          <p:nvPr/>
        </p:nvGrpSpPr>
        <p:grpSpPr bwMode="auto">
          <a:xfrm>
            <a:off x="6705600" y="5029200"/>
            <a:ext cx="387350" cy="457200"/>
            <a:chOff x="4224" y="3168"/>
            <a:chExt cx="244" cy="288"/>
          </a:xfrm>
        </p:grpSpPr>
        <p:sp>
          <p:nvSpPr>
            <p:cNvPr id="117812" name="Text Box 52"/>
            <p:cNvSpPr txBox="1">
              <a:spLocks noChangeArrowheads="1"/>
            </p:cNvSpPr>
            <p:nvPr/>
          </p:nvSpPr>
          <p:spPr bwMode="auto">
            <a:xfrm>
              <a:off x="4224" y="31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17813" name="Oval 53"/>
            <p:cNvSpPr>
              <a:spLocks noChangeArrowheads="1"/>
            </p:cNvSpPr>
            <p:nvPr/>
          </p:nvSpPr>
          <p:spPr bwMode="auto">
            <a:xfrm>
              <a:off x="4224" y="319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7814" name="AutoShape 54"/>
          <p:cNvSpPr>
            <a:spLocks noChangeArrowheads="1"/>
          </p:cNvSpPr>
          <p:nvPr/>
        </p:nvSpPr>
        <p:spPr bwMode="auto">
          <a:xfrm flipH="1">
            <a:off x="4648200" y="3200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815" name="AutoShape 55"/>
          <p:cNvSpPr>
            <a:spLocks noChangeArrowheads="1"/>
          </p:cNvSpPr>
          <p:nvPr/>
        </p:nvSpPr>
        <p:spPr bwMode="auto">
          <a:xfrm flipH="1">
            <a:off x="38100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816" name="AutoShape 56"/>
          <p:cNvSpPr>
            <a:spLocks noChangeArrowheads="1"/>
          </p:cNvSpPr>
          <p:nvPr/>
        </p:nvSpPr>
        <p:spPr bwMode="auto">
          <a:xfrm flipH="1">
            <a:off x="6019800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817" name="AutoShape 57"/>
          <p:cNvSpPr>
            <a:spLocks noChangeArrowheads="1"/>
          </p:cNvSpPr>
          <p:nvPr/>
        </p:nvSpPr>
        <p:spPr bwMode="auto">
          <a:xfrm rot="8754668" flipH="1" flipV="1">
            <a:off x="4038600" y="4191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F488-B83E-44E3-A096-0313702DADD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905000"/>
            <a:ext cx="36750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prod  :=  0</a:t>
            </a:r>
          </a:p>
          <a:p>
            <a:r>
              <a:rPr lang="en-US" altLang="zh-TW"/>
              <a:t>(2)	i  :=  1</a:t>
            </a:r>
          </a:p>
          <a:p>
            <a:r>
              <a:rPr lang="en-US" altLang="zh-TW">
                <a:solidFill>
                  <a:srgbClr val="FF3300"/>
                </a:solidFill>
              </a:rPr>
              <a:t>(3)</a:t>
            </a:r>
            <a:r>
              <a:rPr lang="en-US" altLang="zh-TW"/>
              <a:t>	t1  :=  4  *  i</a:t>
            </a:r>
          </a:p>
          <a:p>
            <a:r>
              <a:rPr lang="en-US" altLang="zh-TW"/>
              <a:t>(4)	t2  :=  a[t1]</a:t>
            </a:r>
          </a:p>
          <a:p>
            <a:r>
              <a:rPr lang="en-US" altLang="zh-TW"/>
              <a:t>(5)	t3  :=  4  *  i</a:t>
            </a:r>
          </a:p>
          <a:p>
            <a:r>
              <a:rPr lang="en-US" altLang="zh-TW"/>
              <a:t>(6)	t4  :=  b[t3]</a:t>
            </a:r>
          </a:p>
          <a:p>
            <a:r>
              <a:rPr lang="en-US" altLang="zh-TW"/>
              <a:t>(7)	t5  :=  t2  *  t4</a:t>
            </a:r>
          </a:p>
          <a:p>
            <a:r>
              <a:rPr lang="en-US" altLang="zh-TW"/>
              <a:t>(8)	t6  :=  prod  +  t5</a:t>
            </a:r>
          </a:p>
          <a:p>
            <a:r>
              <a:rPr lang="en-US" altLang="zh-TW"/>
              <a:t>(9)	prod  :=  t6</a:t>
            </a:r>
          </a:p>
          <a:p>
            <a:r>
              <a:rPr lang="en-US" altLang="zh-TW"/>
              <a:t>(10)	t7  :=  i  +  1</a:t>
            </a:r>
          </a:p>
          <a:p>
            <a:r>
              <a:rPr lang="en-US" altLang="zh-TW"/>
              <a:t>(11)	i  :=  t7</a:t>
            </a:r>
          </a:p>
          <a:p>
            <a:r>
              <a:rPr lang="en-US" altLang="zh-TW"/>
              <a:t>(12)	</a:t>
            </a:r>
            <a:r>
              <a:rPr lang="en-US" altLang="zh-TW">
                <a:solidFill>
                  <a:srgbClr val="FF3300"/>
                </a:solidFill>
              </a:rPr>
              <a:t>if  i  &lt;=  20  goto  (3)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905000" y="2667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905000" y="1905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981200" y="64008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0521-FDA9-4A94-8A83-6110F50E2C9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/>
              <a:t>Flow Graphs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8006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flow graph</a:t>
            </a:r>
            <a:r>
              <a:rPr lang="en-US" altLang="zh-TW"/>
              <a:t> is a directed graph</a:t>
            </a:r>
          </a:p>
          <a:p>
            <a:r>
              <a:rPr lang="en-US" altLang="zh-TW"/>
              <a:t>The </a:t>
            </a:r>
            <a:r>
              <a:rPr lang="en-US" altLang="zh-TW" i="1">
                <a:solidFill>
                  <a:srgbClr val="FF3300"/>
                </a:solidFill>
              </a:rPr>
              <a:t>nodes</a:t>
            </a:r>
            <a:r>
              <a:rPr lang="en-US" altLang="zh-TW"/>
              <a:t> in the graph are </a:t>
            </a:r>
            <a:r>
              <a:rPr lang="en-US" altLang="zh-TW" i="1">
                <a:solidFill>
                  <a:srgbClr val="FF3300"/>
                </a:solidFill>
              </a:rPr>
              <a:t>basic blocks</a:t>
            </a:r>
          </a:p>
          <a:p>
            <a:r>
              <a:rPr lang="en-US" altLang="zh-TW"/>
              <a:t>There is an </a:t>
            </a:r>
            <a:r>
              <a:rPr lang="en-US" altLang="zh-TW" i="1">
                <a:solidFill>
                  <a:srgbClr val="FF3300"/>
                </a:solidFill>
              </a:rPr>
              <a:t>edge</a:t>
            </a:r>
            <a:r>
              <a:rPr lang="en-US" altLang="zh-TW"/>
              <a:t> from B</a:t>
            </a:r>
            <a:r>
              <a:rPr lang="en-US" altLang="zh-TW" baseline="-25000"/>
              <a:t>1</a:t>
            </a:r>
            <a:r>
              <a:rPr lang="en-US" altLang="zh-TW"/>
              <a:t> to B</a:t>
            </a:r>
            <a:r>
              <a:rPr lang="en-US" altLang="zh-TW" baseline="-25000"/>
              <a:t>2</a:t>
            </a:r>
            <a:r>
              <a:rPr lang="en-US" altLang="zh-TW"/>
              <a:t> iff B</a:t>
            </a:r>
            <a:r>
              <a:rPr lang="en-US" altLang="zh-TW" baseline="-25000"/>
              <a:t>2</a:t>
            </a:r>
            <a:r>
              <a:rPr lang="en-US" altLang="zh-TW"/>
              <a:t> immediately follows B</a:t>
            </a:r>
            <a:r>
              <a:rPr lang="en-US" altLang="zh-TW" baseline="-25000"/>
              <a:t>1</a:t>
            </a:r>
            <a:r>
              <a:rPr lang="en-US" altLang="zh-TW"/>
              <a:t> in some execution sequence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r>
              <a:rPr lang="en-US" altLang="zh-TW">
                <a:solidFill>
                  <a:srgbClr val="FF3300"/>
                </a:solidFill>
              </a:rPr>
              <a:t> immediately follows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in program text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there is a jump from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to 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B</a:t>
            </a:r>
            <a:r>
              <a:rPr lang="en-US" altLang="zh-TW" baseline="-25000"/>
              <a:t>1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predecessor</a:t>
            </a:r>
            <a:r>
              <a:rPr lang="en-US" altLang="zh-TW"/>
              <a:t> of B</a:t>
            </a:r>
            <a:r>
              <a:rPr lang="en-US" altLang="zh-TW" baseline="-25000"/>
              <a:t>2</a:t>
            </a:r>
            <a:r>
              <a:rPr lang="en-US" altLang="zh-TW"/>
              <a:t>, B</a:t>
            </a:r>
            <a:r>
              <a:rPr lang="en-US" altLang="zh-TW" baseline="-25000"/>
              <a:t>2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successor</a:t>
            </a:r>
            <a:r>
              <a:rPr lang="en-US" altLang="zh-TW"/>
              <a:t> of B</a:t>
            </a:r>
            <a:r>
              <a:rPr lang="en-US" altLang="zh-TW" baseline="-25000"/>
              <a:t>1</a:t>
            </a:r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F50B-ABD2-4DFD-B0D5-9E845D4B82F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36750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prod  :=  0</a:t>
            </a:r>
          </a:p>
          <a:p>
            <a:r>
              <a:rPr lang="en-US" altLang="zh-TW"/>
              <a:t>(2)	i  :=  1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FF3300"/>
                </a:solidFill>
              </a:rPr>
              <a:t>(3)</a:t>
            </a:r>
            <a:r>
              <a:rPr lang="en-US" altLang="zh-TW"/>
              <a:t>	t1  :=  4  *  i</a:t>
            </a:r>
          </a:p>
          <a:p>
            <a:r>
              <a:rPr lang="en-US" altLang="zh-TW"/>
              <a:t>(4)	t2  :=  a[t1]</a:t>
            </a:r>
          </a:p>
          <a:p>
            <a:r>
              <a:rPr lang="en-US" altLang="zh-TW"/>
              <a:t>(5)	t3  :=  4  *  i</a:t>
            </a:r>
          </a:p>
          <a:p>
            <a:r>
              <a:rPr lang="en-US" altLang="zh-TW"/>
              <a:t>(6)	t4  :=  b[t3]</a:t>
            </a:r>
          </a:p>
          <a:p>
            <a:r>
              <a:rPr lang="en-US" altLang="zh-TW"/>
              <a:t>(7)	t5  :=  t2  *  t4</a:t>
            </a:r>
          </a:p>
          <a:p>
            <a:r>
              <a:rPr lang="en-US" altLang="zh-TW"/>
              <a:t>(8)	t6  :=  prod  +  t5</a:t>
            </a:r>
          </a:p>
          <a:p>
            <a:r>
              <a:rPr lang="en-US" altLang="zh-TW"/>
              <a:t>(9)	prod  :=  t6</a:t>
            </a:r>
          </a:p>
          <a:p>
            <a:r>
              <a:rPr lang="en-US" altLang="zh-TW"/>
              <a:t>(10)	t7  :=  i  +  1</a:t>
            </a:r>
          </a:p>
          <a:p>
            <a:r>
              <a:rPr lang="en-US" altLang="zh-TW"/>
              <a:t>(11)	i  :=  t7</a:t>
            </a:r>
          </a:p>
          <a:p>
            <a:r>
              <a:rPr lang="en-US" altLang="zh-TW"/>
              <a:t>(12)	</a:t>
            </a:r>
            <a:r>
              <a:rPr lang="en-US" altLang="zh-TW">
                <a:solidFill>
                  <a:srgbClr val="FF3300"/>
                </a:solidFill>
              </a:rPr>
              <a:t>if  i  &lt;=  20  goto  (3)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514600" y="1447800"/>
            <a:ext cx="4038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514600" y="2590800"/>
            <a:ext cx="4038600" cy="3733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4958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495800" y="632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2133600" y="6477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2133600" y="2438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2133600" y="2438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588125" y="1557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588125" y="4149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6C0-ECB8-4FA4-8D21-044E5A3FB8A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zh-TW" b="1"/>
              <a:t>Construction of Basic Blocks</a:t>
            </a: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r>
              <a:rPr lang="en-US" altLang="zh-TW"/>
              <a:t>Determine the set of </a:t>
            </a:r>
            <a:r>
              <a:rPr lang="en-US" altLang="zh-TW" i="1">
                <a:solidFill>
                  <a:srgbClr val="FF3300"/>
                </a:solidFill>
              </a:rPr>
              <a:t>leaders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 first statement is a leader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 target of a jump is a leader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any statement immediately following a jump is a leader</a:t>
            </a:r>
          </a:p>
          <a:p>
            <a:r>
              <a:rPr lang="en-US" altLang="zh-TW"/>
              <a:t>For each leader, its basic block consists of the leader and all statements up to but not including the next leader or the end of the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B4ED-E5EE-4084-A5D1-3190CE43027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Representation of Basic Blocks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Each basic block is represented by a record consisting of</a:t>
            </a:r>
          </a:p>
          <a:p>
            <a:pPr lvl="1"/>
            <a:r>
              <a:rPr lang="en-US" altLang="zh-TW"/>
              <a:t>a count of the number of statements</a:t>
            </a:r>
          </a:p>
          <a:p>
            <a:pPr lvl="1"/>
            <a:r>
              <a:rPr lang="en-US" altLang="zh-TW"/>
              <a:t>a pointer to the leader</a:t>
            </a:r>
          </a:p>
          <a:p>
            <a:pPr lvl="1"/>
            <a:r>
              <a:rPr lang="en-US" altLang="zh-TW"/>
              <a:t>a list of predecessors</a:t>
            </a:r>
          </a:p>
          <a:p>
            <a:pPr lvl="1"/>
            <a:r>
              <a:rPr lang="en-US" altLang="zh-TW"/>
              <a:t>a list of successors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6D67-8929-4AB2-8296-7C562110E77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Define and 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three address statement  x :=  y + z  is said to </a:t>
            </a:r>
            <a:r>
              <a:rPr lang="en-US" altLang="zh-TW" i="1">
                <a:solidFill>
                  <a:srgbClr val="FF3300"/>
                </a:solidFill>
              </a:rPr>
              <a:t>define</a:t>
            </a:r>
            <a:r>
              <a:rPr lang="en-US" altLang="zh-TW"/>
              <a:t> x and to </a:t>
            </a:r>
            <a:r>
              <a:rPr lang="en-US" altLang="zh-TW" i="1">
                <a:solidFill>
                  <a:srgbClr val="FF3300"/>
                </a:solidFill>
              </a:rPr>
              <a:t>use</a:t>
            </a:r>
            <a:r>
              <a:rPr lang="en-US" altLang="zh-TW"/>
              <a:t> y and z</a:t>
            </a:r>
          </a:p>
          <a:p>
            <a:r>
              <a:rPr lang="en-US" altLang="zh-TW"/>
              <a:t>A name is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in a basic block at a given point if its value is used after that point, perhaps in another basic block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0CD7-EA0F-4947-B681-CB5F633DBC7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Next-Use Information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16013" y="2133600"/>
            <a:ext cx="66929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	</a:t>
            </a:r>
            <a:r>
              <a:rPr lang="en-US" altLang="zh-TW" sz="2800" i="1">
                <a:solidFill>
                  <a:schemeClr val="accent2"/>
                </a:solidFill>
              </a:rPr>
              <a:t>i</a:t>
            </a:r>
            <a:r>
              <a:rPr lang="en-US" altLang="zh-TW" sz="2800"/>
              <a:t>:	x  :=  …</a:t>
            </a:r>
          </a:p>
          <a:p>
            <a:r>
              <a:rPr lang="en-US" altLang="zh-TW" sz="2800"/>
              <a:t>	</a:t>
            </a:r>
          </a:p>
          <a:p>
            <a:r>
              <a:rPr lang="en-US" altLang="zh-TW" sz="2800"/>
              <a:t>		…		no  assignment to  x</a:t>
            </a:r>
          </a:p>
          <a:p>
            <a:endParaRPr lang="en-US" altLang="zh-TW" sz="2800"/>
          </a:p>
          <a:p>
            <a:r>
              <a:rPr lang="en-US" altLang="zh-TW" sz="2800"/>
              <a:t>	</a:t>
            </a:r>
            <a:r>
              <a:rPr lang="en-US" altLang="zh-TW" sz="2800" i="1">
                <a:solidFill>
                  <a:schemeClr val="accent2"/>
                </a:solidFill>
              </a:rPr>
              <a:t>j</a:t>
            </a:r>
            <a:r>
              <a:rPr lang="en-US" altLang="zh-TW" sz="2800"/>
              <a:t>:	y  :=  … x …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Statement  </a:t>
            </a:r>
            <a:r>
              <a:rPr lang="en-US" altLang="zh-TW" sz="2800" i="1">
                <a:solidFill>
                  <a:schemeClr val="accent2"/>
                </a:solidFill>
              </a:rPr>
              <a:t>j</a:t>
            </a:r>
            <a:r>
              <a:rPr lang="en-US" altLang="zh-TW" sz="2800"/>
              <a:t>  </a:t>
            </a:r>
            <a:r>
              <a:rPr lang="en-US" altLang="zh-TW" sz="2800" i="1">
                <a:solidFill>
                  <a:srgbClr val="FF3300"/>
                </a:solidFill>
              </a:rPr>
              <a:t>uses</a:t>
            </a:r>
            <a:r>
              <a:rPr lang="en-US" altLang="zh-TW" sz="2800"/>
              <a:t> the value of  x  </a:t>
            </a:r>
            <a:r>
              <a:rPr lang="en-US" altLang="zh-TW" sz="2800" i="1">
                <a:solidFill>
                  <a:srgbClr val="FF3300"/>
                </a:solidFill>
              </a:rPr>
              <a:t>defined</a:t>
            </a:r>
            <a:r>
              <a:rPr lang="en-US" altLang="zh-TW" sz="2800"/>
              <a:t> at  </a:t>
            </a:r>
            <a:r>
              <a:rPr lang="en-US" altLang="zh-TW" sz="2800" i="1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041D-4F1E-4ADE-AFA3-EBDEEE64D11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642143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a  :=  </a:t>
            </a:r>
            <a:r>
              <a:rPr lang="en-US" altLang="zh-TW">
                <a:solidFill>
                  <a:schemeClr val="accent2"/>
                </a:solidFill>
              </a:rPr>
              <a:t>b</a:t>
            </a:r>
            <a:r>
              <a:rPr lang="en-US" altLang="zh-TW"/>
              <a:t>  +  </a:t>
            </a:r>
            <a:r>
              <a:rPr lang="en-US" altLang="zh-TW">
                <a:solidFill>
                  <a:schemeClr val="accent2"/>
                </a:solidFill>
              </a:rPr>
              <a:t>c</a:t>
            </a:r>
            <a:r>
              <a:rPr lang="en-US" altLang="zh-TW"/>
              <a:t>		 a:(2,3,5), c:(4), d:(2)</a:t>
            </a:r>
          </a:p>
          <a:p>
            <a:endParaRPr lang="en-US" altLang="zh-TW"/>
          </a:p>
          <a:p>
            <a:r>
              <a:rPr lang="en-US" altLang="zh-TW"/>
              <a:t>(2)	e  :=  a  +  </a:t>
            </a:r>
            <a:r>
              <a:rPr lang="en-US" altLang="zh-TW">
                <a:solidFill>
                  <a:schemeClr val="accent2"/>
                </a:solidFill>
              </a:rPr>
              <a:t>d</a:t>
            </a:r>
            <a:r>
              <a:rPr lang="en-US" altLang="zh-TW"/>
              <a:t>		 a:(3,5), c:(4), e:(3) </a:t>
            </a:r>
          </a:p>
          <a:p>
            <a:endParaRPr lang="en-US" altLang="zh-TW"/>
          </a:p>
          <a:p>
            <a:r>
              <a:rPr lang="en-US" altLang="zh-TW"/>
              <a:t>(3)	f  :=  e  -  a		 a:(5), c:(4), f:(4)</a:t>
            </a:r>
          </a:p>
          <a:p>
            <a:endParaRPr lang="en-US" altLang="zh-TW"/>
          </a:p>
          <a:p>
            <a:r>
              <a:rPr lang="en-US" altLang="zh-TW"/>
              <a:t>(4)	e  :=  f  +  </a:t>
            </a:r>
            <a:r>
              <a:rPr lang="en-US" altLang="zh-TW">
                <a:solidFill>
                  <a:schemeClr val="accent2"/>
                </a:solidFill>
              </a:rPr>
              <a:t>c</a:t>
            </a:r>
            <a:r>
              <a:rPr lang="en-US" altLang="zh-TW"/>
              <a:t>		 a:(5), e:(5)</a:t>
            </a:r>
          </a:p>
          <a:p>
            <a:endParaRPr lang="en-US" altLang="zh-TW"/>
          </a:p>
          <a:p>
            <a:r>
              <a:rPr lang="en-US" altLang="zh-TW"/>
              <a:t>(5)	</a:t>
            </a:r>
            <a:r>
              <a:rPr lang="en-US" altLang="zh-TW">
                <a:solidFill>
                  <a:srgbClr val="FF3300"/>
                </a:solidFill>
              </a:rPr>
              <a:t>g</a:t>
            </a:r>
            <a:r>
              <a:rPr lang="en-US" altLang="zh-TW"/>
              <a:t>  :=  e  -  a		 g:(</a:t>
            </a:r>
            <a:r>
              <a:rPr lang="en-US" altLang="zh-TW">
                <a:solidFill>
                  <a:srgbClr val="FF3300"/>
                </a:solidFill>
              </a:rPr>
              <a:t>?</a:t>
            </a:r>
            <a:r>
              <a:rPr lang="en-US" altLang="zh-TW"/>
              <a:t>)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667000" y="5029200"/>
            <a:ext cx="685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667000" y="4267200"/>
            <a:ext cx="6858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667000" y="3581400"/>
            <a:ext cx="685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667000" y="2895600"/>
            <a:ext cx="6858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67000" y="2895600"/>
            <a:ext cx="1752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419600" y="32004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3886200" y="3505200"/>
            <a:ext cx="533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667000" y="2895600"/>
            <a:ext cx="19050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572000" y="3048000"/>
            <a:ext cx="0" cy="1981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3962400" y="5029200"/>
            <a:ext cx="609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905000" y="6096000"/>
            <a:ext cx="568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b,  c,  d  are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at the beginning of the block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334000" y="18288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b:(1), c:(1,4), d:(2)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4FDB-3C83-4ACD-BD48-C95AE95AFE0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TW" b="1"/>
              <a:t>Computing Next Uses</a:t>
            </a: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572000"/>
          </a:xfrm>
        </p:spPr>
        <p:txBody>
          <a:bodyPr/>
          <a:lstStyle/>
          <a:p>
            <a:r>
              <a:rPr lang="en-US" altLang="zh-TW"/>
              <a:t>Scan statements “</a:t>
            </a:r>
            <a:r>
              <a:rPr lang="en-US" altLang="zh-TW" i="1">
                <a:solidFill>
                  <a:srgbClr val="006600"/>
                </a:solidFill>
              </a:rPr>
              <a:t>i</a:t>
            </a:r>
            <a:r>
              <a:rPr lang="en-US" altLang="zh-TW"/>
              <a:t>:  </a:t>
            </a:r>
            <a:r>
              <a:rPr lang="en-US" altLang="zh-TW" i="1">
                <a:solidFill>
                  <a:schemeClr val="accent2"/>
                </a:solidFill>
              </a:rPr>
              <a:t>x</a:t>
            </a:r>
            <a:r>
              <a:rPr lang="en-US" altLang="zh-TW"/>
              <a:t>  :=  </a:t>
            </a:r>
            <a:r>
              <a:rPr lang="en-US" altLang="zh-TW" i="1">
                <a:solidFill>
                  <a:schemeClr val="accent2"/>
                </a:solidFill>
              </a:rPr>
              <a:t>y</a:t>
            </a:r>
            <a:r>
              <a:rPr lang="en-US" altLang="zh-TW"/>
              <a:t>  op  </a:t>
            </a:r>
            <a:r>
              <a:rPr lang="en-US" altLang="zh-TW" i="1">
                <a:solidFill>
                  <a:schemeClr val="accent2"/>
                </a:solidFill>
              </a:rPr>
              <a:t>z</a:t>
            </a:r>
            <a:r>
              <a:rPr lang="en-US" altLang="zh-TW"/>
              <a:t>” </a:t>
            </a:r>
            <a:r>
              <a:rPr lang="en-US" altLang="zh-TW" i="1">
                <a:solidFill>
                  <a:srgbClr val="FF3300"/>
                </a:solidFill>
              </a:rPr>
              <a:t>backward</a:t>
            </a:r>
          </a:p>
          <a:p>
            <a:r>
              <a:rPr lang="en-US" altLang="zh-TW"/>
              <a:t>Attach to statement </a:t>
            </a:r>
            <a:r>
              <a:rPr lang="en-US" altLang="zh-TW" i="1">
                <a:solidFill>
                  <a:srgbClr val="006600"/>
                </a:solidFill>
              </a:rPr>
              <a:t>i</a:t>
            </a:r>
            <a:r>
              <a:rPr lang="en-US" altLang="zh-TW" i="1"/>
              <a:t> </a:t>
            </a:r>
            <a:r>
              <a:rPr lang="en-US" altLang="zh-TW"/>
              <a:t>the information currently found in the symbol table regarding the </a:t>
            </a:r>
            <a:r>
              <a:rPr lang="en-US" altLang="zh-TW" i="1">
                <a:solidFill>
                  <a:srgbClr val="FF3300"/>
                </a:solidFill>
              </a:rPr>
              <a:t>next uses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FF3300"/>
                </a:solidFill>
              </a:rPr>
              <a:t>liveness</a:t>
            </a:r>
            <a:r>
              <a:rPr lang="en-US" altLang="zh-TW"/>
              <a:t> of </a:t>
            </a:r>
            <a:r>
              <a:rPr lang="en-US" altLang="zh-TW" i="1">
                <a:solidFill>
                  <a:schemeClr val="accent2"/>
                </a:solidFill>
              </a:rPr>
              <a:t>x</a:t>
            </a:r>
            <a:r>
              <a:rPr lang="en-US" altLang="zh-TW"/>
              <a:t>, </a:t>
            </a:r>
            <a:r>
              <a:rPr lang="en-US" altLang="zh-TW" i="1">
                <a:solidFill>
                  <a:schemeClr val="accent2"/>
                </a:solidFill>
              </a:rPr>
              <a:t>y</a:t>
            </a:r>
            <a:r>
              <a:rPr lang="en-US" altLang="zh-TW"/>
              <a:t>, and </a:t>
            </a:r>
            <a:r>
              <a:rPr lang="en-US" altLang="zh-TW" i="1">
                <a:solidFill>
                  <a:schemeClr val="accent2"/>
                </a:solidFill>
              </a:rPr>
              <a:t>z</a:t>
            </a:r>
          </a:p>
          <a:p>
            <a:r>
              <a:rPr lang="en-US" altLang="zh-TW"/>
              <a:t>In the symbol table, set </a:t>
            </a:r>
            <a:r>
              <a:rPr lang="en-US" altLang="zh-TW" i="1">
                <a:solidFill>
                  <a:schemeClr val="accent2"/>
                </a:solidFill>
              </a:rPr>
              <a:t>x</a:t>
            </a:r>
            <a:r>
              <a:rPr lang="en-US" altLang="zh-TW"/>
              <a:t> to “</a:t>
            </a:r>
            <a:r>
              <a:rPr lang="en-US" altLang="zh-TW" i="1">
                <a:solidFill>
                  <a:srgbClr val="FF3300"/>
                </a:solidFill>
              </a:rPr>
              <a:t>not live</a:t>
            </a:r>
            <a:r>
              <a:rPr lang="en-US" altLang="zh-TW"/>
              <a:t>” and clear the </a:t>
            </a:r>
            <a:r>
              <a:rPr lang="en-US" altLang="zh-TW" i="1">
                <a:solidFill>
                  <a:srgbClr val="FF3300"/>
                </a:solidFill>
              </a:rPr>
              <a:t>next uses</a:t>
            </a:r>
            <a:r>
              <a:rPr lang="en-US" altLang="zh-TW"/>
              <a:t>” of </a:t>
            </a:r>
            <a:r>
              <a:rPr lang="en-US" altLang="zh-TW" i="1">
                <a:solidFill>
                  <a:schemeClr val="accent2"/>
                </a:solidFill>
              </a:rPr>
              <a:t>x</a:t>
            </a:r>
            <a:endParaRPr lang="en-US" altLang="zh-TW"/>
          </a:p>
          <a:p>
            <a:r>
              <a:rPr lang="en-US" altLang="zh-TW"/>
              <a:t>In the symbol table, set </a:t>
            </a:r>
            <a:r>
              <a:rPr lang="en-US" altLang="zh-TW" i="1">
                <a:solidFill>
                  <a:schemeClr val="accent2"/>
                </a:solidFill>
              </a:rPr>
              <a:t>y</a:t>
            </a:r>
            <a:r>
              <a:rPr lang="en-US" altLang="zh-TW"/>
              <a:t> and </a:t>
            </a:r>
            <a:r>
              <a:rPr lang="en-US" altLang="zh-TW" i="1">
                <a:solidFill>
                  <a:schemeClr val="accent2"/>
                </a:solidFill>
              </a:rPr>
              <a:t>z</a:t>
            </a:r>
            <a:r>
              <a:rPr lang="en-US" altLang="zh-TW"/>
              <a:t> to “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” and add </a:t>
            </a:r>
            <a:r>
              <a:rPr lang="en-US" altLang="zh-TW" i="1">
                <a:solidFill>
                  <a:srgbClr val="006600"/>
                </a:solidFill>
              </a:rPr>
              <a:t>i </a:t>
            </a:r>
            <a:r>
              <a:rPr lang="en-US" altLang="zh-TW"/>
              <a:t>to the “</a:t>
            </a:r>
            <a:r>
              <a:rPr lang="en-US" altLang="zh-TW" i="1">
                <a:solidFill>
                  <a:srgbClr val="FF3300"/>
                </a:solidFill>
              </a:rPr>
              <a:t>next uses</a:t>
            </a:r>
            <a:r>
              <a:rPr lang="en-US" altLang="zh-TW"/>
              <a:t>” of </a:t>
            </a:r>
            <a:r>
              <a:rPr lang="en-US" altLang="zh-TW" i="1">
                <a:solidFill>
                  <a:schemeClr val="accent2"/>
                </a:solidFill>
              </a:rPr>
              <a:t>y</a:t>
            </a:r>
            <a:r>
              <a:rPr lang="en-US" altLang="zh-TW"/>
              <a:t> and </a:t>
            </a:r>
            <a:r>
              <a:rPr lang="en-US" altLang="zh-TW" i="1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477000" y="382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7308850" y="5661025"/>
            <a:ext cx="1079500" cy="792163"/>
          </a:xfrm>
          <a:prstGeom prst="borderCallout1">
            <a:avLst>
              <a:gd name="adj1" fmla="val 14431"/>
              <a:gd name="adj2" fmla="val -7060"/>
              <a:gd name="adj3" fmla="val -9218"/>
              <a:gd name="adj4" fmla="val -2808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rgbClr val="FF3300"/>
                </a:solidFill>
              </a:rPr>
              <a:t>among blocks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067175" y="6165850"/>
            <a:ext cx="1873250" cy="431800"/>
          </a:xfrm>
          <a:prstGeom prst="borderCallout1">
            <a:avLst>
              <a:gd name="adj1" fmla="val 26472"/>
              <a:gd name="adj2" fmla="val -4069"/>
              <a:gd name="adj3" fmla="val -6986"/>
              <a:gd name="adj4" fmla="val -15509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rgbClr val="FF3300"/>
                </a:solidFill>
              </a:rPr>
              <a:t>within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1EB5-6295-4FAB-931C-CF3E466182F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TW" b="1"/>
              <a:t>The Target Machine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altLang="zh-TW" sz="2800"/>
              <a:t>A byte addressable machine with four bytes to a word and </a:t>
            </a:r>
            <a:r>
              <a:rPr lang="en-US" altLang="zh-TW" sz="2800" i="1"/>
              <a:t>n</a:t>
            </a:r>
            <a:r>
              <a:rPr lang="en-US" altLang="zh-TW" sz="2800"/>
              <a:t> general purpose registers</a:t>
            </a:r>
            <a:endParaRPr lang="en-US" altLang="zh-TW"/>
          </a:p>
          <a:p>
            <a:r>
              <a:rPr lang="en-US" altLang="zh-TW" sz="2800"/>
              <a:t>Two address instructions</a:t>
            </a:r>
            <a:endParaRPr lang="en-US" altLang="zh-TW"/>
          </a:p>
          <a:p>
            <a:pPr lvl="1"/>
            <a:r>
              <a:rPr lang="en-US" altLang="zh-TW" sz="2400" i="1"/>
              <a:t>op</a:t>
            </a:r>
            <a:r>
              <a:rPr lang="en-US" altLang="zh-TW" sz="2400"/>
              <a:t>	</a:t>
            </a:r>
            <a:r>
              <a:rPr lang="en-US" altLang="zh-TW" sz="2400" i="1"/>
              <a:t>source</a:t>
            </a:r>
            <a:r>
              <a:rPr lang="en-US" altLang="zh-TW" sz="2400"/>
              <a:t>,  </a:t>
            </a:r>
            <a:r>
              <a:rPr lang="en-US" altLang="zh-TW" sz="2400" i="1"/>
              <a:t>destination</a:t>
            </a:r>
            <a:endParaRPr lang="en-US" altLang="zh-TW"/>
          </a:p>
          <a:p>
            <a:r>
              <a:rPr lang="en-US" altLang="zh-TW" sz="2800"/>
              <a:t>Six addressing modes</a:t>
            </a:r>
            <a:endParaRPr lang="en-US" altLang="zh-TW"/>
          </a:p>
          <a:p>
            <a:pPr lvl="1"/>
            <a:r>
              <a:rPr lang="en-US" altLang="zh-TW" sz="2400"/>
              <a:t>absolute		    M			M		1</a:t>
            </a:r>
          </a:p>
          <a:p>
            <a:pPr lvl="1"/>
            <a:r>
              <a:rPr lang="en-US" altLang="zh-TW" sz="2400"/>
              <a:t>register		    R			R		0</a:t>
            </a:r>
          </a:p>
          <a:p>
            <a:pPr lvl="1"/>
            <a:r>
              <a:rPr lang="en-US" altLang="zh-TW" sz="2400"/>
              <a:t>indexed		   c(R)		   c+content(R)	1</a:t>
            </a:r>
          </a:p>
          <a:p>
            <a:pPr lvl="1"/>
            <a:r>
              <a:rPr lang="en-US" altLang="zh-TW" sz="2400"/>
              <a:t>ind register	    *R		    content(R)		0</a:t>
            </a:r>
          </a:p>
          <a:p>
            <a:pPr lvl="1"/>
            <a:r>
              <a:rPr lang="en-US" altLang="zh-TW" sz="2400"/>
              <a:t>ind indexed	  *c(R)	       content(c+content(R))	1</a:t>
            </a:r>
          </a:p>
          <a:p>
            <a:pPr lvl="1"/>
            <a:r>
              <a:rPr lang="en-US" altLang="zh-TW" sz="2400"/>
              <a:t>literal		     #c			c		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9E7F-9858-478B-BF6A-7FDAA0CCF10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 Simple Code Generator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07375" cy="4495800"/>
          </a:xfrm>
        </p:spPr>
        <p:txBody>
          <a:bodyPr/>
          <a:lstStyle/>
          <a:p>
            <a:r>
              <a:rPr lang="en-US" altLang="zh-TW"/>
              <a:t>Consider each statement in a </a:t>
            </a:r>
            <a:r>
              <a:rPr lang="en-US" altLang="zh-TW" i="1">
                <a:solidFill>
                  <a:srgbClr val="FF3300"/>
                </a:solidFill>
              </a:rPr>
              <a:t>basic block</a:t>
            </a:r>
            <a:r>
              <a:rPr lang="en-US" altLang="zh-TW"/>
              <a:t> in turn, </a:t>
            </a:r>
            <a:r>
              <a:rPr lang="en-US" altLang="zh-TW" i="1">
                <a:solidFill>
                  <a:srgbClr val="FF3300"/>
                </a:solidFill>
              </a:rPr>
              <a:t>remembering if operands are in registers</a:t>
            </a:r>
          </a:p>
          <a:p>
            <a:r>
              <a:rPr lang="en-US" altLang="zh-TW"/>
              <a:t>Assume that</a:t>
            </a:r>
          </a:p>
          <a:p>
            <a:pPr lvl="1"/>
            <a:r>
              <a:rPr lang="en-US" altLang="zh-TW"/>
              <a:t>each operator has a corresponding target language operator</a:t>
            </a:r>
          </a:p>
          <a:p>
            <a:pPr lvl="1"/>
            <a:r>
              <a:rPr lang="en-US" altLang="zh-TW"/>
              <a:t>computed results can be left in registers as long as possible, unless</a:t>
            </a:r>
          </a:p>
          <a:p>
            <a:pPr lvl="2"/>
            <a:r>
              <a:rPr lang="en-US" altLang="zh-TW" i="1">
                <a:solidFill>
                  <a:srgbClr val="FF3300"/>
                </a:solidFill>
              </a:rPr>
              <a:t>out of registers</a:t>
            </a:r>
          </a:p>
          <a:p>
            <a:pPr lvl="2"/>
            <a:r>
              <a:rPr lang="en-US" altLang="zh-TW" i="1">
                <a:solidFill>
                  <a:srgbClr val="FF3300"/>
                </a:solidFill>
              </a:rPr>
              <a:t>at the end of a basic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3442-9518-4307-A61B-80168B23649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Register and Address Descriptors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1242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register descriptor</a:t>
            </a:r>
            <a:r>
              <a:rPr lang="en-US" altLang="zh-TW"/>
              <a:t> keeps track of what is currently in each </a:t>
            </a:r>
            <a:r>
              <a:rPr lang="en-US" altLang="zh-TW" i="1">
                <a:solidFill>
                  <a:srgbClr val="FF3300"/>
                </a:solidFill>
              </a:rPr>
              <a:t>register</a:t>
            </a:r>
          </a:p>
          <a:p>
            <a:r>
              <a:rPr lang="en-US" altLang="zh-TW"/>
              <a:t>An </a:t>
            </a:r>
            <a:r>
              <a:rPr lang="en-US" altLang="zh-TW" i="1">
                <a:solidFill>
                  <a:srgbClr val="FF3300"/>
                </a:solidFill>
              </a:rPr>
              <a:t>address descriptor</a:t>
            </a:r>
            <a:r>
              <a:rPr lang="en-US" altLang="zh-TW"/>
              <a:t> keeps track of the </a:t>
            </a:r>
            <a:r>
              <a:rPr lang="en-US" altLang="zh-TW" i="1">
                <a:solidFill>
                  <a:srgbClr val="FF3300"/>
                </a:solidFill>
              </a:rPr>
              <a:t>location</a:t>
            </a:r>
            <a:r>
              <a:rPr lang="en-US" altLang="zh-TW"/>
              <a:t>(</a:t>
            </a:r>
            <a:r>
              <a:rPr lang="en-US" altLang="zh-TW" i="1">
                <a:solidFill>
                  <a:srgbClr val="FF3300"/>
                </a:solidFill>
              </a:rPr>
              <a:t>s</a:t>
            </a:r>
            <a:r>
              <a:rPr lang="en-US" altLang="zh-TW"/>
              <a:t>) where the current </a:t>
            </a:r>
            <a:r>
              <a:rPr lang="en-US" altLang="zh-TW" i="1">
                <a:solidFill>
                  <a:srgbClr val="FF3300"/>
                </a:solidFill>
              </a:rPr>
              <a:t>value</a:t>
            </a:r>
            <a:r>
              <a:rPr lang="en-US" altLang="zh-TW"/>
              <a:t> of the </a:t>
            </a:r>
            <a:r>
              <a:rPr lang="en-US" altLang="zh-TW" i="1">
                <a:solidFill>
                  <a:srgbClr val="FF3300"/>
                </a:solidFill>
              </a:rPr>
              <a:t>name</a:t>
            </a:r>
            <a:r>
              <a:rPr lang="en-US" altLang="zh-TW"/>
              <a:t> can be found at run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68B-97DF-487F-974D-CD66348D0F4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4993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	     </a:t>
            </a:r>
            <a:r>
              <a:rPr lang="en-US" altLang="zh-TW">
                <a:solidFill>
                  <a:srgbClr val="FF3300"/>
                </a:solidFill>
              </a:rPr>
              <a:t>d  :=  (a  -  b)  +  (a  -  c)  +  (a  -  c)</a:t>
            </a:r>
          </a:p>
          <a:p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 ] [ ]</a:t>
            </a:r>
          </a:p>
          <a:p>
            <a:r>
              <a:rPr lang="en-US" altLang="zh-TW"/>
              <a:t>t   :=  a  -  b	MOV  a,  R0		</a:t>
            </a:r>
            <a:r>
              <a:rPr lang="en-US" altLang="zh-TW">
                <a:solidFill>
                  <a:schemeClr val="accent2"/>
                </a:solidFill>
              </a:rPr>
              <a:t>[R0:(t)]</a:t>
            </a:r>
            <a:r>
              <a:rPr lang="en-US" altLang="zh-TW"/>
              <a:t>	</a:t>
            </a:r>
          </a:p>
          <a:p>
            <a:r>
              <a:rPr lang="en-US" altLang="zh-TW"/>
              <a:t>		SUB   b,  R0		</a:t>
            </a:r>
            <a:r>
              <a:rPr lang="en-US" altLang="zh-TW">
                <a:solidFill>
                  <a:schemeClr val="accent2"/>
                </a:solidFill>
              </a:rPr>
              <a:t>[t:(R0)]</a:t>
            </a:r>
          </a:p>
          <a:p>
            <a:r>
              <a:rPr lang="en-US" altLang="zh-TW"/>
              <a:t>u  :=  a  -  c	MOV  a,  R1		</a:t>
            </a:r>
            <a:r>
              <a:rPr lang="en-US" altLang="zh-TW">
                <a:solidFill>
                  <a:schemeClr val="accent2"/>
                </a:solidFill>
              </a:rPr>
              <a:t>[R0:(t), R1:(u)]</a:t>
            </a:r>
          </a:p>
          <a:p>
            <a:r>
              <a:rPr lang="en-US" altLang="zh-TW"/>
              <a:t>		SUB   c,  R1		</a:t>
            </a:r>
            <a:r>
              <a:rPr lang="en-US" altLang="zh-TW">
                <a:solidFill>
                  <a:schemeClr val="accent2"/>
                </a:solidFill>
              </a:rPr>
              <a:t>[t:(R0), u:(R1)]</a:t>
            </a:r>
          </a:p>
          <a:p>
            <a:r>
              <a:rPr lang="en-US" altLang="zh-TW"/>
              <a:t>v  :=  t  +  u	ADD  R1,  R0		</a:t>
            </a:r>
            <a:r>
              <a:rPr lang="en-US" altLang="zh-TW">
                <a:solidFill>
                  <a:schemeClr val="accent2"/>
                </a:solidFill>
              </a:rPr>
              <a:t>[R0:(v), R1:(u)]</a:t>
            </a: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[v:(R0), u:(R1)]</a:t>
            </a:r>
          </a:p>
          <a:p>
            <a:r>
              <a:rPr lang="en-US" altLang="zh-TW"/>
              <a:t>d  :=  v  +  u	ADD  R1,  R0		</a:t>
            </a:r>
            <a:r>
              <a:rPr lang="en-US" altLang="zh-TW">
                <a:solidFill>
                  <a:schemeClr val="accent2"/>
                </a:solidFill>
              </a:rPr>
              <a:t>[R0:(d)]</a:t>
            </a: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[d:(R0)]</a:t>
            </a:r>
          </a:p>
          <a:p>
            <a:r>
              <a:rPr lang="en-US" altLang="zh-TW"/>
              <a:t>		MOV  R0,  d		</a:t>
            </a:r>
            <a:r>
              <a:rPr lang="en-US" altLang="zh-TW">
                <a:solidFill>
                  <a:schemeClr val="accent2"/>
                </a:solidFill>
              </a:rPr>
              <a:t>[ ] [ ]</a:t>
            </a:r>
            <a:r>
              <a:rPr lang="en-US" altLang="zh-TW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629-B150-4F8F-91F3-17ED469A31C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Code Generation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724400"/>
          </a:xfrm>
        </p:spPr>
        <p:txBody>
          <a:bodyPr/>
          <a:lstStyle/>
          <a:p>
            <a:r>
              <a:rPr lang="en-US" altLang="zh-TW" sz="2800"/>
              <a:t>Consider an instruction of the form “</a:t>
            </a:r>
            <a:r>
              <a:rPr lang="en-US" altLang="zh-TW" sz="2800">
                <a:solidFill>
                  <a:srgbClr val="FF3300"/>
                </a:solidFill>
              </a:rPr>
              <a:t>x  :=  y  </a:t>
            </a:r>
            <a:r>
              <a:rPr lang="en-US" altLang="zh-TW" sz="2800" b="1">
                <a:solidFill>
                  <a:srgbClr val="FF3300"/>
                </a:solidFill>
              </a:rPr>
              <a:t>op</a:t>
            </a:r>
            <a:r>
              <a:rPr lang="en-US" altLang="zh-TW" sz="2800">
                <a:solidFill>
                  <a:srgbClr val="FF3300"/>
                </a:solidFill>
              </a:rPr>
              <a:t>  z</a:t>
            </a:r>
            <a:r>
              <a:rPr lang="en-US" altLang="zh-TW" sz="2800"/>
              <a:t>”</a:t>
            </a:r>
          </a:p>
          <a:p>
            <a:r>
              <a:rPr lang="en-US" altLang="zh-TW" sz="2800"/>
              <a:t>Invoke </a:t>
            </a:r>
            <a:r>
              <a:rPr lang="en-US" altLang="zh-TW" sz="2800" b="1">
                <a:solidFill>
                  <a:srgbClr val="FF3300"/>
                </a:solidFill>
              </a:rPr>
              <a:t>getreg</a:t>
            </a:r>
            <a:r>
              <a:rPr lang="en-US" altLang="zh-TW" sz="2800"/>
              <a:t> to determine the location </a:t>
            </a:r>
            <a:r>
              <a:rPr lang="en-US" altLang="zh-TW" sz="2800" i="1">
                <a:solidFill>
                  <a:schemeClr val="accent2"/>
                </a:solidFill>
              </a:rPr>
              <a:t>L</a:t>
            </a:r>
            <a:r>
              <a:rPr lang="en-US" altLang="zh-TW" sz="2800"/>
              <a:t> where the result of  “y op z” will be placed</a:t>
            </a:r>
          </a:p>
          <a:p>
            <a:r>
              <a:rPr lang="en-US" altLang="zh-TW" sz="2800"/>
              <a:t>Determine a current location </a:t>
            </a:r>
            <a:r>
              <a:rPr lang="en-US" altLang="zh-TW" sz="2800" i="1">
                <a:solidFill>
                  <a:schemeClr val="accent2"/>
                </a:solidFill>
              </a:rPr>
              <a:t>y’</a:t>
            </a:r>
            <a:r>
              <a:rPr lang="en-US" altLang="zh-TW" sz="2800"/>
              <a:t> of </a:t>
            </a:r>
            <a:r>
              <a:rPr lang="en-US" altLang="zh-TW" sz="2800">
                <a:solidFill>
                  <a:schemeClr val="accent2"/>
                </a:solidFill>
              </a:rPr>
              <a:t>y</a:t>
            </a:r>
            <a:r>
              <a:rPr lang="en-US" altLang="zh-TW" sz="2800"/>
              <a:t> from the address descriptor (register location preferred). </a:t>
            </a:r>
            <a:br>
              <a:rPr lang="en-US" altLang="zh-TW" sz="2800"/>
            </a:br>
            <a:r>
              <a:rPr lang="en-US" altLang="zh-TW" sz="2800"/>
              <a:t>If </a:t>
            </a:r>
            <a:r>
              <a:rPr lang="en-US" altLang="zh-TW" sz="2800" i="1">
                <a:solidFill>
                  <a:schemeClr val="accent2"/>
                </a:solidFill>
              </a:rPr>
              <a:t>y’</a:t>
            </a:r>
            <a:r>
              <a:rPr lang="en-US" altLang="zh-TW" sz="2800"/>
              <a:t> is not</a:t>
            </a:r>
            <a:r>
              <a:rPr lang="en-US" altLang="zh-TW" sz="2800">
                <a:solidFill>
                  <a:schemeClr val="accent2"/>
                </a:solidFill>
              </a:rPr>
              <a:t> </a:t>
            </a:r>
            <a:r>
              <a:rPr lang="en-US" altLang="zh-TW" sz="2800" i="1">
                <a:solidFill>
                  <a:schemeClr val="accent2"/>
                </a:solidFill>
              </a:rPr>
              <a:t>L</a:t>
            </a:r>
            <a:r>
              <a:rPr lang="en-US" altLang="zh-TW" sz="2800"/>
              <a:t>, generate “</a:t>
            </a:r>
            <a:r>
              <a:rPr lang="en-US" altLang="zh-TW" sz="2800">
                <a:solidFill>
                  <a:srgbClr val="FF3300"/>
                </a:solidFill>
              </a:rPr>
              <a:t>MOV    </a:t>
            </a:r>
            <a:r>
              <a:rPr lang="en-US" altLang="zh-TW" sz="2800" i="1">
                <a:solidFill>
                  <a:srgbClr val="FF3300"/>
                </a:solidFill>
              </a:rPr>
              <a:t>y’</a:t>
            </a:r>
            <a:r>
              <a:rPr lang="en-US" altLang="zh-TW" sz="2800">
                <a:solidFill>
                  <a:srgbClr val="FF3300"/>
                </a:solidFill>
              </a:rPr>
              <a:t>,  </a:t>
            </a:r>
            <a:r>
              <a:rPr lang="en-US" altLang="zh-TW" sz="2800" i="1">
                <a:solidFill>
                  <a:srgbClr val="FF3300"/>
                </a:solidFill>
              </a:rPr>
              <a:t>L</a:t>
            </a:r>
            <a:r>
              <a:rPr lang="en-US" altLang="zh-TW" sz="2800"/>
              <a:t>”</a:t>
            </a:r>
          </a:p>
          <a:p>
            <a:r>
              <a:rPr lang="en-US" altLang="zh-TW" sz="2800"/>
              <a:t>Generate “</a:t>
            </a:r>
            <a:r>
              <a:rPr lang="en-US" altLang="zh-TW" sz="2800" b="1">
                <a:solidFill>
                  <a:srgbClr val="FF3300"/>
                </a:solidFill>
              </a:rPr>
              <a:t>op</a:t>
            </a:r>
            <a:r>
              <a:rPr lang="en-US" altLang="zh-TW" sz="2800">
                <a:solidFill>
                  <a:srgbClr val="FF3300"/>
                </a:solidFill>
              </a:rPr>
              <a:t>  </a:t>
            </a:r>
            <a:r>
              <a:rPr lang="en-US" altLang="zh-TW" sz="2800" i="1">
                <a:solidFill>
                  <a:srgbClr val="FF3300"/>
                </a:solidFill>
              </a:rPr>
              <a:t>z’</a:t>
            </a:r>
            <a:r>
              <a:rPr lang="en-US" altLang="zh-TW" sz="2800">
                <a:solidFill>
                  <a:srgbClr val="FF3300"/>
                </a:solidFill>
              </a:rPr>
              <a:t>,  </a:t>
            </a:r>
            <a:r>
              <a:rPr lang="en-US" altLang="zh-TW" sz="2800" i="1">
                <a:solidFill>
                  <a:srgbClr val="FF3300"/>
                </a:solidFill>
              </a:rPr>
              <a:t>L</a:t>
            </a:r>
            <a:r>
              <a:rPr lang="en-US" altLang="zh-TW" sz="2800"/>
              <a:t>”, where </a:t>
            </a:r>
            <a:r>
              <a:rPr lang="en-US" altLang="zh-TW" sz="2800" i="1">
                <a:solidFill>
                  <a:schemeClr val="accent2"/>
                </a:solidFill>
              </a:rPr>
              <a:t>z’</a:t>
            </a:r>
            <a:r>
              <a:rPr lang="en-US" altLang="zh-TW" sz="2800"/>
              <a:t> is a current location of </a:t>
            </a:r>
            <a:r>
              <a:rPr lang="en-US" altLang="zh-TW" sz="2800">
                <a:solidFill>
                  <a:schemeClr val="accent2"/>
                </a:solidFill>
              </a:rPr>
              <a:t>z</a:t>
            </a:r>
            <a:r>
              <a:rPr lang="en-US" altLang="zh-TW" sz="2800"/>
              <a:t> from the address descriptor.</a:t>
            </a:r>
          </a:p>
          <a:p>
            <a:r>
              <a:rPr lang="en-US" altLang="zh-TW" sz="2800"/>
              <a:t>Update the address and register descriptors for </a:t>
            </a:r>
            <a:r>
              <a:rPr lang="en-US" altLang="zh-TW" sz="2800">
                <a:solidFill>
                  <a:schemeClr val="accent2"/>
                </a:solidFill>
              </a:rPr>
              <a:t>x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chemeClr val="accent2"/>
                </a:solidFill>
              </a:rPr>
              <a:t>y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chemeClr val="accent2"/>
                </a:solidFill>
              </a:rPr>
              <a:t>z</a:t>
            </a:r>
            <a:r>
              <a:rPr lang="en-US" altLang="zh-TW" sz="2800"/>
              <a:t>, and </a:t>
            </a:r>
            <a:r>
              <a:rPr lang="en-US" altLang="zh-TW" sz="2800" i="1">
                <a:solidFill>
                  <a:schemeClr val="accent2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54-D448-4D2A-9DD3-913AAD1FA7C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Code Generation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Consider an instruction of the form “</a:t>
            </a:r>
            <a:r>
              <a:rPr lang="en-US" altLang="zh-TW">
                <a:solidFill>
                  <a:srgbClr val="FF3300"/>
                </a:solidFill>
              </a:rPr>
              <a:t>x := y</a:t>
            </a:r>
            <a:r>
              <a:rPr lang="en-US" altLang="zh-TW"/>
              <a:t>”</a:t>
            </a:r>
          </a:p>
          <a:p>
            <a:r>
              <a:rPr lang="en-US" altLang="zh-TW"/>
              <a:t>If </a:t>
            </a:r>
            <a:r>
              <a:rPr lang="en-US" altLang="zh-TW">
                <a:solidFill>
                  <a:schemeClr val="accent2"/>
                </a:solidFill>
              </a:rPr>
              <a:t>y</a:t>
            </a:r>
            <a:r>
              <a:rPr lang="en-US" altLang="zh-TW"/>
              <a:t> is in a register, change the register and address descriptors</a:t>
            </a:r>
          </a:p>
          <a:p>
            <a:r>
              <a:rPr lang="en-US" altLang="zh-TW"/>
              <a:t>If </a:t>
            </a:r>
            <a:r>
              <a:rPr lang="en-US" altLang="zh-TW">
                <a:solidFill>
                  <a:schemeClr val="accent2"/>
                </a:solidFill>
              </a:rPr>
              <a:t>y</a:t>
            </a:r>
            <a:r>
              <a:rPr lang="en-US" altLang="zh-TW"/>
              <a:t> is in memory,</a:t>
            </a:r>
            <a:r>
              <a:rPr lang="en-US" altLang="zh-TW" sz="2800"/>
              <a:t> </a:t>
            </a:r>
          </a:p>
          <a:p>
            <a:pPr lvl="1"/>
            <a:r>
              <a:rPr lang="en-US" altLang="zh-TW"/>
              <a:t>if </a:t>
            </a:r>
            <a:r>
              <a:rPr lang="en-US" altLang="zh-TW">
                <a:solidFill>
                  <a:schemeClr val="accent2"/>
                </a:solidFill>
              </a:rPr>
              <a:t>x</a:t>
            </a:r>
            <a:r>
              <a:rPr lang="en-US" altLang="zh-TW"/>
              <a:t> has next use in the block, invoke </a:t>
            </a:r>
            <a:r>
              <a:rPr lang="en-US" altLang="zh-TW" b="1">
                <a:solidFill>
                  <a:srgbClr val="FF3300"/>
                </a:solidFill>
              </a:rPr>
              <a:t>getreg</a:t>
            </a:r>
            <a:r>
              <a:rPr lang="en-US" altLang="zh-TW"/>
              <a:t> to find a register</a:t>
            </a:r>
            <a:r>
              <a:rPr lang="en-US" altLang="zh-TW" i="1"/>
              <a:t> </a:t>
            </a:r>
            <a:r>
              <a:rPr lang="en-US" altLang="zh-TW" i="1">
                <a:solidFill>
                  <a:schemeClr val="accent2"/>
                </a:solidFill>
              </a:rPr>
              <a:t>r</a:t>
            </a:r>
            <a:r>
              <a:rPr lang="en-US" altLang="zh-TW"/>
              <a:t>, generate “</a:t>
            </a:r>
            <a:r>
              <a:rPr lang="en-US" altLang="zh-TW">
                <a:solidFill>
                  <a:srgbClr val="FF3300"/>
                </a:solidFill>
              </a:rPr>
              <a:t>MOV   y, </a:t>
            </a:r>
            <a:r>
              <a:rPr lang="en-US" altLang="zh-TW" i="1">
                <a:solidFill>
                  <a:srgbClr val="FF3300"/>
                </a:solidFill>
              </a:rPr>
              <a:t> r</a:t>
            </a:r>
            <a:r>
              <a:rPr lang="en-US" altLang="zh-TW"/>
              <a:t>”, and make</a:t>
            </a:r>
            <a:r>
              <a:rPr lang="en-US" altLang="zh-TW" i="1"/>
              <a:t> </a:t>
            </a:r>
            <a:r>
              <a:rPr lang="en-US" altLang="zh-TW" i="1">
                <a:solidFill>
                  <a:schemeClr val="accent2"/>
                </a:solidFill>
              </a:rPr>
              <a:t>r</a:t>
            </a:r>
            <a:r>
              <a:rPr lang="en-US" altLang="zh-TW" i="1"/>
              <a:t> </a:t>
            </a:r>
            <a:r>
              <a:rPr lang="en-US" altLang="zh-TW"/>
              <a:t>the location of </a:t>
            </a:r>
            <a:r>
              <a:rPr lang="en-US" altLang="zh-TW">
                <a:solidFill>
                  <a:schemeClr val="accent2"/>
                </a:solidFill>
              </a:rPr>
              <a:t>x</a:t>
            </a:r>
          </a:p>
          <a:p>
            <a:pPr lvl="1"/>
            <a:r>
              <a:rPr lang="en-US" altLang="zh-TW"/>
              <a:t>otherwise, generate “</a:t>
            </a:r>
            <a:r>
              <a:rPr lang="en-US" altLang="zh-TW">
                <a:solidFill>
                  <a:srgbClr val="FF3300"/>
                </a:solidFill>
              </a:rPr>
              <a:t>MOV   y,  x</a:t>
            </a:r>
            <a:r>
              <a:rPr lang="en-US" altLang="zh-TW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722B-04C5-4F34-BC61-7FCE0EA549A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Code Generation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Once all statements in the basic block are processed, we store those names that are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FF3300"/>
                </a:solidFill>
              </a:rPr>
              <a:t>on exit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FF3300"/>
                </a:solidFill>
              </a:rPr>
              <a:t>not in their memory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F18-04B0-4111-A9DB-F7A2D26EED73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/>
              <a:t>The Function getreg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5105400"/>
          </a:xfrm>
        </p:spPr>
        <p:txBody>
          <a:bodyPr/>
          <a:lstStyle/>
          <a:p>
            <a:r>
              <a:rPr lang="en-US" altLang="zh-TW" sz="2800"/>
              <a:t>Consider an instruction of the form “</a:t>
            </a:r>
            <a:r>
              <a:rPr lang="en-US" altLang="zh-TW" sz="2800">
                <a:solidFill>
                  <a:srgbClr val="FF3300"/>
                </a:solidFill>
              </a:rPr>
              <a:t>x  :=  y  </a:t>
            </a:r>
            <a:r>
              <a:rPr lang="en-US" altLang="zh-TW" sz="2800" b="1">
                <a:solidFill>
                  <a:srgbClr val="FF3300"/>
                </a:solidFill>
              </a:rPr>
              <a:t>op</a:t>
            </a:r>
            <a:r>
              <a:rPr lang="en-US" altLang="zh-TW" sz="2800">
                <a:solidFill>
                  <a:srgbClr val="FF3300"/>
                </a:solidFill>
              </a:rPr>
              <a:t>  z</a:t>
            </a:r>
            <a:r>
              <a:rPr lang="en-US" altLang="zh-TW" sz="2800"/>
              <a:t>”</a:t>
            </a:r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accent2"/>
                </a:solidFill>
              </a:rPr>
              <a:t>y</a:t>
            </a:r>
            <a:r>
              <a:rPr lang="en-US" altLang="zh-TW" sz="2800"/>
              <a:t> is in a register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r>
              <a:rPr lang="en-US" altLang="zh-TW" sz="2800"/>
              <a:t> that holds the value of no other names, and </a:t>
            </a:r>
            <a:r>
              <a:rPr lang="en-US" altLang="zh-TW" sz="2800">
                <a:solidFill>
                  <a:schemeClr val="accent2"/>
                </a:solidFill>
              </a:rPr>
              <a:t>y</a:t>
            </a:r>
            <a:r>
              <a:rPr lang="en-US" altLang="zh-TW" sz="2800"/>
              <a:t> is </a:t>
            </a:r>
            <a:r>
              <a:rPr lang="en-US" altLang="zh-TW" sz="2800" i="1">
                <a:solidFill>
                  <a:srgbClr val="FF3300"/>
                </a:solidFill>
              </a:rPr>
              <a:t>not live</a:t>
            </a:r>
            <a:r>
              <a:rPr lang="en-US" altLang="zh-TW" sz="2800"/>
              <a:t> and </a:t>
            </a:r>
            <a:r>
              <a:rPr lang="en-US" altLang="zh-TW" sz="2800" i="1">
                <a:solidFill>
                  <a:srgbClr val="FF3300"/>
                </a:solidFill>
              </a:rPr>
              <a:t>no next uses</a:t>
            </a:r>
            <a:r>
              <a:rPr lang="en-US" altLang="zh-TW" sz="2800"/>
              <a:t> after this statement, return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endParaRPr lang="en-US" altLang="zh-TW" sz="2800">
              <a:solidFill>
                <a:schemeClr val="accent2"/>
              </a:solidFill>
            </a:endParaRPr>
          </a:p>
          <a:p>
            <a:r>
              <a:rPr lang="en-US" altLang="zh-TW" sz="2800"/>
              <a:t>Otherwise, return an </a:t>
            </a:r>
            <a:r>
              <a:rPr lang="en-US" altLang="zh-TW" sz="2800" i="1">
                <a:solidFill>
                  <a:srgbClr val="FF3300"/>
                </a:solidFill>
              </a:rPr>
              <a:t>empty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FF3300"/>
                </a:solidFill>
              </a:rPr>
              <a:t>register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r>
              <a:rPr lang="en-US" altLang="zh-TW" sz="2800"/>
              <a:t> if there is one</a:t>
            </a:r>
          </a:p>
          <a:p>
            <a:r>
              <a:rPr lang="en-US" altLang="zh-TW" sz="2800"/>
              <a:t>Otherwise, if </a:t>
            </a:r>
            <a:r>
              <a:rPr lang="en-US" altLang="zh-TW" sz="2800">
                <a:solidFill>
                  <a:schemeClr val="accent2"/>
                </a:solidFill>
              </a:rPr>
              <a:t>x</a:t>
            </a:r>
            <a:r>
              <a:rPr lang="en-US" altLang="zh-TW" sz="2800"/>
              <a:t> has a </a:t>
            </a:r>
            <a:r>
              <a:rPr lang="en-US" altLang="zh-TW" sz="2800" i="1">
                <a:solidFill>
                  <a:srgbClr val="FF3300"/>
                </a:solidFill>
              </a:rPr>
              <a:t>next use</a:t>
            </a:r>
            <a:r>
              <a:rPr lang="en-US" altLang="zh-TW" sz="2800"/>
              <a:t> in the block, or </a:t>
            </a:r>
            <a:r>
              <a:rPr lang="en-US" altLang="zh-TW" sz="2800" b="1">
                <a:solidFill>
                  <a:srgbClr val="FF3300"/>
                </a:solidFill>
              </a:rPr>
              <a:t>op</a:t>
            </a:r>
            <a:r>
              <a:rPr lang="en-US" altLang="zh-TW" sz="2800"/>
              <a:t> is an operator requiring a register, find an </a:t>
            </a:r>
            <a:r>
              <a:rPr lang="en-US" altLang="zh-TW" sz="2800" i="1">
                <a:solidFill>
                  <a:srgbClr val="FF3300"/>
                </a:solidFill>
              </a:rPr>
              <a:t>occupied register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r>
              <a:rPr lang="en-US" altLang="zh-TW" sz="2800"/>
              <a:t>. Store the value of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r>
              <a:rPr lang="en-US" altLang="zh-TW" sz="2800"/>
              <a:t>, update address descriptor, and return </a:t>
            </a:r>
            <a:r>
              <a:rPr lang="en-US" altLang="zh-TW" sz="2800" i="1">
                <a:solidFill>
                  <a:schemeClr val="accent2"/>
                </a:solidFill>
              </a:rPr>
              <a:t>r</a:t>
            </a:r>
            <a:endParaRPr lang="en-US" altLang="zh-TW" sz="2800">
              <a:solidFill>
                <a:schemeClr val="accent2"/>
              </a:solidFill>
            </a:endParaRPr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accent2"/>
                </a:solidFill>
              </a:rPr>
              <a:t>x</a:t>
            </a:r>
            <a:r>
              <a:rPr lang="en-US" altLang="zh-TW" sz="2800"/>
              <a:t> has no next use, or no suitable occupied register can be found, return the </a:t>
            </a:r>
            <a:r>
              <a:rPr lang="en-US" altLang="zh-TW" sz="2800" i="1">
                <a:solidFill>
                  <a:srgbClr val="FF3300"/>
                </a:solidFill>
              </a:rPr>
              <a:t>memory location</a:t>
            </a:r>
            <a:r>
              <a:rPr lang="en-US" altLang="zh-TW" sz="2800"/>
              <a:t> of </a:t>
            </a:r>
            <a:r>
              <a:rPr lang="en-US" altLang="zh-TW" sz="2800">
                <a:solidFill>
                  <a:schemeClr val="accent2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F78C-9DD2-4C6E-80AD-3A1819B0D3CE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74993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	     </a:t>
            </a:r>
            <a:r>
              <a:rPr lang="en-US" altLang="zh-TW">
                <a:solidFill>
                  <a:srgbClr val="FF3300"/>
                </a:solidFill>
              </a:rPr>
              <a:t>d  :=  (a  -  b)  +  (a  -  c)  +  (a  -  c)</a:t>
            </a:r>
          </a:p>
          <a:p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 ] [ ]</a:t>
            </a:r>
          </a:p>
          <a:p>
            <a:r>
              <a:rPr lang="en-US" altLang="zh-TW"/>
              <a:t>t   :=  a  -  b	MOV  a,  R0		</a:t>
            </a:r>
            <a:r>
              <a:rPr lang="en-US" altLang="zh-TW">
                <a:solidFill>
                  <a:schemeClr val="accent2"/>
                </a:solidFill>
              </a:rPr>
              <a:t>[R0:(t)]</a:t>
            </a:r>
            <a:r>
              <a:rPr lang="en-US" altLang="zh-TW"/>
              <a:t>	</a:t>
            </a:r>
          </a:p>
          <a:p>
            <a:r>
              <a:rPr lang="en-US" altLang="zh-TW"/>
              <a:t>		SUB   b,  R0		</a:t>
            </a:r>
            <a:r>
              <a:rPr lang="en-US" altLang="zh-TW">
                <a:solidFill>
                  <a:schemeClr val="accent2"/>
                </a:solidFill>
              </a:rPr>
              <a:t>[t:(R0)]</a:t>
            </a:r>
          </a:p>
          <a:p>
            <a:r>
              <a:rPr lang="en-US" altLang="zh-TW"/>
              <a:t>u  :=  a  -  c	MOV  a,  R1		</a:t>
            </a:r>
            <a:r>
              <a:rPr lang="en-US" altLang="zh-TW">
                <a:solidFill>
                  <a:schemeClr val="accent2"/>
                </a:solidFill>
              </a:rPr>
              <a:t>[R0:(t), R1:(u)]</a:t>
            </a:r>
          </a:p>
          <a:p>
            <a:r>
              <a:rPr lang="en-US" altLang="zh-TW"/>
              <a:t>		SUB   c,  R1		</a:t>
            </a:r>
            <a:r>
              <a:rPr lang="en-US" altLang="zh-TW">
                <a:solidFill>
                  <a:schemeClr val="accent2"/>
                </a:solidFill>
              </a:rPr>
              <a:t>[t:(R0), u:(R1)]</a:t>
            </a:r>
          </a:p>
          <a:p>
            <a:r>
              <a:rPr lang="en-US" altLang="zh-TW"/>
              <a:t>v  :=  t  +  u	ADD  R1,  R0		</a:t>
            </a:r>
            <a:r>
              <a:rPr lang="en-US" altLang="zh-TW">
                <a:solidFill>
                  <a:schemeClr val="accent2"/>
                </a:solidFill>
              </a:rPr>
              <a:t>[R0:(v), R1:(u)]</a:t>
            </a: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[v:(R0), u:(R1)]</a:t>
            </a:r>
          </a:p>
          <a:p>
            <a:r>
              <a:rPr lang="en-US" altLang="zh-TW"/>
              <a:t>d  :=  v  +  u	ADD  R1,  R0		</a:t>
            </a:r>
            <a:r>
              <a:rPr lang="en-US" altLang="zh-TW">
                <a:solidFill>
                  <a:schemeClr val="accent2"/>
                </a:solidFill>
              </a:rPr>
              <a:t>[R0:(d)]</a:t>
            </a:r>
          </a:p>
          <a:p>
            <a:r>
              <a:rPr lang="en-US" altLang="zh-TW"/>
              <a:t>					</a:t>
            </a:r>
            <a:r>
              <a:rPr lang="en-US" altLang="zh-TW">
                <a:solidFill>
                  <a:schemeClr val="accent2"/>
                </a:solidFill>
              </a:rPr>
              <a:t>[d:(R0)]</a:t>
            </a:r>
          </a:p>
          <a:p>
            <a:r>
              <a:rPr lang="en-US" altLang="zh-TW"/>
              <a:t>		MOV  R0,  d		</a:t>
            </a:r>
            <a:r>
              <a:rPr lang="en-US" altLang="zh-TW">
                <a:solidFill>
                  <a:schemeClr val="accent2"/>
                </a:solidFill>
              </a:rPr>
              <a:t>[ ] [ ]</a:t>
            </a:r>
            <a:r>
              <a:rPr lang="en-US" altLang="zh-TW"/>
              <a:t>	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50A3-588D-492D-B447-F5D2EA54C6E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Indexing and Pointer Operations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86000"/>
            <a:ext cx="76215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                      i  in  Ri             i  in  Mi             i  in Si(A)</a:t>
            </a:r>
          </a:p>
          <a:p>
            <a:r>
              <a:rPr lang="en-US" altLang="zh-TW"/>
              <a:t>a := b[i]    MOV b(Ri), R    MOV Mi, R      MOV Si(A), R</a:t>
            </a:r>
          </a:p>
          <a:p>
            <a:r>
              <a:rPr lang="en-US" altLang="zh-TW"/>
              <a:t>                                            MOV b(R), R    MOV b(R), R</a:t>
            </a:r>
          </a:p>
          <a:p>
            <a:r>
              <a:rPr lang="en-US" altLang="zh-TW"/>
              <a:t>a[i] := b    MOV b, a(Ri)     MOV Mi, R      MOV Si(A), R</a:t>
            </a:r>
          </a:p>
          <a:p>
            <a:r>
              <a:rPr lang="en-US" altLang="zh-TW"/>
              <a:t>                                            MOV b, a(R)     MOV b, a(R)</a:t>
            </a:r>
          </a:p>
          <a:p>
            <a:endParaRPr lang="en-US" altLang="zh-TW"/>
          </a:p>
          <a:p>
            <a:r>
              <a:rPr lang="en-US" altLang="zh-TW"/>
              <a:t>	         p  in  Rp            p  in  Mp            p  in  Sp(A)</a:t>
            </a:r>
          </a:p>
          <a:p>
            <a:r>
              <a:rPr lang="en-US" altLang="zh-TW"/>
              <a:t>a := *p      MOV *Rp, R      MOV Mp, R     MOV Sp(A), R</a:t>
            </a:r>
          </a:p>
          <a:p>
            <a:r>
              <a:rPr lang="en-US" altLang="zh-TW"/>
              <a:t>                                             MOV *R, R      MOV  *R, R</a:t>
            </a:r>
          </a:p>
          <a:p>
            <a:r>
              <a:rPr lang="en-US" altLang="zh-TW"/>
              <a:t>*p := a      MOV a, *Rp       MOV Mp, R     Mov a, R</a:t>
            </a:r>
          </a:p>
          <a:p>
            <a:r>
              <a:rPr lang="en-US" altLang="zh-TW"/>
              <a:t>                                             MOV a, *R       MOV R, *Sp(A)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A5D-AEF1-41C4-B000-4A7E07F4AB8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Conditional Statements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zh-TW"/>
              <a:t>Condition codes</a:t>
            </a:r>
            <a:br>
              <a:rPr lang="en-US" altLang="zh-TW"/>
            </a:br>
            <a:r>
              <a:rPr lang="en-US" altLang="zh-TW"/>
              <a:t>	if  x  &lt;  y  goto  z		CMP   x,  y</a:t>
            </a:r>
            <a:br>
              <a:rPr lang="en-US" altLang="zh-TW"/>
            </a:br>
            <a:r>
              <a:rPr lang="en-US" altLang="zh-TW"/>
              <a:t>						CJ&lt;     z</a:t>
            </a:r>
          </a:p>
          <a:p>
            <a:r>
              <a:rPr lang="en-US" altLang="zh-TW"/>
              <a:t>Conditon code descriptors</a:t>
            </a:r>
            <a:br>
              <a:rPr lang="en-US" altLang="zh-TW"/>
            </a:br>
            <a:r>
              <a:rPr lang="en-US" altLang="zh-TW"/>
              <a:t>	x  :=  y  +  z			MOV  y, R0</a:t>
            </a:r>
            <a:br>
              <a:rPr lang="en-US" altLang="zh-TW"/>
            </a:br>
            <a:r>
              <a:rPr lang="en-US" altLang="zh-TW"/>
              <a:t>	if  x  &lt;  0  goto  z		ADD   z,  R0</a:t>
            </a:r>
            <a:br>
              <a:rPr lang="en-US" altLang="zh-TW"/>
            </a:br>
            <a:r>
              <a:rPr lang="en-US" altLang="zh-TW"/>
              <a:t>						MOV  R0,  x</a:t>
            </a:r>
            <a:br>
              <a:rPr lang="en-US" altLang="zh-TW"/>
            </a:br>
            <a:r>
              <a:rPr lang="en-US" altLang="zh-TW"/>
              <a:t>						CJ&lt;     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E4F-5E84-4549-AD5F-225AB6FFDCB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95600" y="2159000"/>
            <a:ext cx="36925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MOV		R0,   M</a:t>
            </a:r>
          </a:p>
          <a:p>
            <a:r>
              <a:rPr lang="en-US" altLang="zh-TW" sz="2800"/>
              <a:t>MOV		4 (R0),  M</a:t>
            </a:r>
          </a:p>
          <a:p>
            <a:r>
              <a:rPr lang="en-US" altLang="zh-TW" sz="2800"/>
              <a:t>MOV		*R0,  M</a:t>
            </a:r>
          </a:p>
          <a:p>
            <a:r>
              <a:rPr lang="en-US" altLang="zh-TW" sz="2800"/>
              <a:t>MOV		*4 (R0),  M</a:t>
            </a:r>
          </a:p>
          <a:p>
            <a:r>
              <a:rPr lang="en-US" altLang="zh-TW" sz="2800"/>
              <a:t>MOV		#1,  R0</a:t>
            </a:r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FBFF-5E19-46B6-B4CE-AA1E50EDF88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Global Register Allocation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2590800"/>
          </a:xfrm>
        </p:spPr>
        <p:txBody>
          <a:bodyPr/>
          <a:lstStyle/>
          <a:p>
            <a:r>
              <a:rPr lang="en-US" altLang="zh-TW"/>
              <a:t>Keep live variables in registers across block boundaries</a:t>
            </a:r>
          </a:p>
          <a:p>
            <a:r>
              <a:rPr lang="en-US" altLang="zh-TW"/>
              <a:t>Keep variables frequently used in inner loops in registers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AF3-45F3-43AF-9997-8FC64D6A4546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Loops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/>
              <a:t>loop</a:t>
            </a:r>
            <a:r>
              <a:rPr lang="en-US" altLang="zh-TW"/>
              <a:t> is a collection of nodes such that</a:t>
            </a:r>
          </a:p>
          <a:p>
            <a:pPr lvl="1"/>
            <a:r>
              <a:rPr lang="en-US" altLang="zh-TW"/>
              <a:t>all nodes in the collection are strongly connected</a:t>
            </a:r>
          </a:p>
          <a:p>
            <a:pPr lvl="1"/>
            <a:r>
              <a:rPr lang="en-US" altLang="zh-TW"/>
              <a:t>the collection of nodes has a unique entry</a:t>
            </a:r>
          </a:p>
          <a:p>
            <a:r>
              <a:rPr lang="en-US" altLang="zh-TW"/>
              <a:t>An </a:t>
            </a:r>
            <a:r>
              <a:rPr lang="en-US" altLang="zh-TW" i="1"/>
              <a:t>inner loop</a:t>
            </a:r>
            <a:r>
              <a:rPr lang="en-US" altLang="zh-TW"/>
              <a:t> is one that contains no other loops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1C3E-8100-4EF6-A634-611E30FA0C44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Variable Usage Counts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572000"/>
          </a:xfrm>
        </p:spPr>
        <p:txBody>
          <a:bodyPr/>
          <a:lstStyle/>
          <a:p>
            <a:r>
              <a:rPr lang="en-US" altLang="zh-TW"/>
              <a:t>Savings</a:t>
            </a:r>
          </a:p>
          <a:p>
            <a:pPr lvl="1"/>
            <a:r>
              <a:rPr lang="en-US" altLang="zh-TW"/>
              <a:t>Count a saving of one for each use of x in loop L that is not preceded by an assignment to x in the same block</a:t>
            </a:r>
          </a:p>
          <a:p>
            <a:pPr lvl="1"/>
            <a:r>
              <a:rPr lang="en-US" altLang="zh-TW"/>
              <a:t>Save two units if we can avoid a store of x at the end of a block</a:t>
            </a:r>
          </a:p>
          <a:p>
            <a:r>
              <a:rPr lang="en-US" altLang="zh-TW"/>
              <a:t>Costs</a:t>
            </a:r>
          </a:p>
          <a:p>
            <a:pPr lvl="1"/>
            <a:r>
              <a:rPr lang="en-US" altLang="zh-TW"/>
              <a:t>Cost two units if x is live at the entry or exit of the inner loop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E919-0115-4F8E-B74C-2551CF0A177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grpSp>
        <p:nvGrpSpPr>
          <p:cNvPr id="35876" name="Group 36"/>
          <p:cNvGrpSpPr>
            <a:grpSpLocks/>
          </p:cNvGrpSpPr>
          <p:nvPr/>
        </p:nvGrpSpPr>
        <p:grpSpPr bwMode="auto">
          <a:xfrm>
            <a:off x="1143000" y="1828800"/>
            <a:ext cx="7110413" cy="4683125"/>
            <a:chOff x="480" y="1130"/>
            <a:chExt cx="4479" cy="2950"/>
          </a:xfrm>
        </p:grpSpPr>
        <p:sp>
          <p:nvSpPr>
            <p:cNvPr id="35843" name="Text Box 3"/>
            <p:cNvSpPr txBox="1">
              <a:spLocks noChangeArrowheads="1"/>
            </p:cNvSpPr>
            <p:nvPr/>
          </p:nvSpPr>
          <p:spPr bwMode="auto">
            <a:xfrm>
              <a:off x="1958" y="1514"/>
              <a:ext cx="84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 := b + c</a:t>
              </a:r>
            </a:p>
            <a:p>
              <a:r>
                <a:rPr lang="en-US" altLang="zh-TW"/>
                <a:t>d := d - b</a:t>
              </a:r>
            </a:p>
            <a:p>
              <a:r>
                <a:rPr lang="en-US" altLang="zh-TW"/>
                <a:t>e := a + f</a:t>
              </a:r>
            </a:p>
          </p:txBody>
        </p:sp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758" y="2618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f := a - d</a:t>
              </a: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3350" y="2570"/>
              <a:ext cx="83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 := d + f</a:t>
              </a:r>
            </a:p>
            <a:p>
              <a:r>
                <a:rPr lang="en-US" altLang="zh-TW"/>
                <a:t>e := a - c</a:t>
              </a: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1968" y="3456"/>
              <a:ext cx="8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 := d + c</a:t>
              </a: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872" y="1488"/>
              <a:ext cx="1008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312" y="2544"/>
              <a:ext cx="912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720" y="2592"/>
              <a:ext cx="86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872" y="34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H="1">
              <a:off x="1104" y="2304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352" y="2304"/>
              <a:ext cx="13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2400" y="3120"/>
              <a:ext cx="13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1104" y="2928"/>
              <a:ext cx="12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2400" y="3792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744" y="3120"/>
              <a:ext cx="57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2400" y="37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>
              <a:off x="480" y="408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V="1">
              <a:off x="480" y="1296"/>
              <a:ext cx="0" cy="2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352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480" y="129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1536" y="17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B1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1584" y="259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B2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2976" y="259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B3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1536" y="345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B4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736" y="379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b,c,d,e,f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390" y="1130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b,c,d,f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1632" y="379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b,c,d,e,f</a:t>
              </a: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624" y="292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c,d,e,f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2160" y="312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c,d,e,f</a:t>
              </a:r>
            </a:p>
          </p:txBody>
        </p:sp>
        <p:sp>
          <p:nvSpPr>
            <p:cNvPr id="35871" name="Text Box 31"/>
            <p:cNvSpPr txBox="1">
              <a:spLocks noChangeArrowheads="1"/>
            </p:cNvSpPr>
            <p:nvPr/>
          </p:nvSpPr>
          <p:spPr bwMode="auto">
            <a:xfrm>
              <a:off x="3312" y="316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b,c,d,e,f</a:t>
              </a:r>
            </a:p>
          </p:txBody>
        </p:sp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4358" y="3146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b,d,e,f</a:t>
              </a:r>
            </a:p>
          </p:txBody>
        </p:sp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3696" y="2256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a,c,d,f</a:t>
              </a:r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576" y="2304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a,c,d,e</a:t>
              </a: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016" y="2352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a,c,d,e,f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02F0-A312-47F4-BDC0-40A1E013C2E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57400" y="1905000"/>
            <a:ext cx="53133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use(a, B1) = 0,    use(a, B2) = 1</a:t>
            </a:r>
          </a:p>
          <a:p>
            <a:r>
              <a:rPr lang="en-US" altLang="zh-TW"/>
              <a:t>use(a, B3) = 1,    use(a, B4) = 0</a:t>
            </a:r>
          </a:p>
          <a:p>
            <a:r>
              <a:rPr lang="en-US" altLang="zh-TW"/>
              <a:t>live(a, B1) = 1,    live(a, B2) = 0</a:t>
            </a:r>
          </a:p>
          <a:p>
            <a:r>
              <a:rPr lang="en-US" altLang="zh-TW"/>
              <a:t>live(a, B3) = 0,    live(a, B4) = 0</a:t>
            </a:r>
          </a:p>
          <a:p>
            <a:endParaRPr lang="en-US" altLang="zh-TW"/>
          </a:p>
          <a:p>
            <a:r>
              <a:rPr lang="en-US" altLang="zh-TW"/>
              <a:t>save(a) = (0+1+1+0) + 2 </a:t>
            </a:r>
            <a:r>
              <a:rPr lang="en-US" altLang="zh-TW">
                <a:sym typeface="Symbol" panose="05050102010706020507" pitchFamily="18" charset="2"/>
              </a:rPr>
              <a:t> (1+0+0+0) = 4</a:t>
            </a:r>
          </a:p>
          <a:p>
            <a:endParaRPr lang="en-US" altLang="zh-TW">
              <a:sym typeface="Symbol" panose="05050102010706020507" pitchFamily="18" charset="2"/>
            </a:endParaRPr>
          </a:p>
          <a:p>
            <a:r>
              <a:rPr lang="en-US" altLang="zh-TW">
                <a:sym typeface="Symbol" panose="05050102010706020507" pitchFamily="18" charset="2"/>
              </a:rPr>
              <a:t>save(b) = 5  </a:t>
            </a:r>
          </a:p>
          <a:p>
            <a:r>
              <a:rPr lang="en-US" altLang="zh-TW">
                <a:sym typeface="Symbol" panose="05050102010706020507" pitchFamily="18" charset="2"/>
              </a:rPr>
              <a:t>save(c) = 3  </a:t>
            </a:r>
          </a:p>
          <a:p>
            <a:r>
              <a:rPr lang="en-US" altLang="zh-TW">
                <a:sym typeface="Symbol" panose="05050102010706020507" pitchFamily="18" charset="2"/>
              </a:rPr>
              <a:t>save(d) = 6  </a:t>
            </a:r>
          </a:p>
          <a:p>
            <a:r>
              <a:rPr lang="en-US" altLang="zh-TW">
                <a:sym typeface="Symbol" panose="05050102010706020507" pitchFamily="18" charset="2"/>
              </a:rPr>
              <a:t>save(e) = 4  </a:t>
            </a:r>
          </a:p>
          <a:p>
            <a:r>
              <a:rPr lang="en-US" altLang="zh-TW">
                <a:sym typeface="Symbol" panose="05050102010706020507" pitchFamily="18" charset="2"/>
              </a:rPr>
              <a:t>save(f) = 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9ADB-CF57-4EB0-8F3B-CF8D2CDAA64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grpSp>
        <p:nvGrpSpPr>
          <p:cNvPr id="38956" name="Group 44"/>
          <p:cNvGrpSpPr>
            <a:grpSpLocks/>
          </p:cNvGrpSpPr>
          <p:nvPr/>
        </p:nvGrpSpPr>
        <p:grpSpPr bwMode="auto">
          <a:xfrm>
            <a:off x="609600" y="1371600"/>
            <a:ext cx="7931150" cy="5334000"/>
            <a:chOff x="240" y="864"/>
            <a:chExt cx="4996" cy="3360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1632" y="1536"/>
              <a:ext cx="24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R1, R0;  ADD  c, Ro</a:t>
              </a:r>
            </a:p>
            <a:p>
              <a:r>
                <a:rPr lang="en-US" altLang="zh-TW"/>
                <a:t>SUB   R1, R2;  MOV  R0, R3</a:t>
              </a:r>
            </a:p>
            <a:p>
              <a:r>
                <a:rPr lang="en-US" altLang="zh-TW"/>
                <a:t>ADD  f, R3;      MOV  R3, e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384" y="2496"/>
              <a:ext cx="23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R0, R3;  SUB  R2, R3</a:t>
              </a:r>
            </a:p>
            <a:p>
              <a:r>
                <a:rPr lang="en-US" altLang="zh-TW"/>
                <a:t>MOV  R3,  f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2976" y="2496"/>
              <a:ext cx="225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R2, R1;  ADD  f, R1</a:t>
              </a:r>
            </a:p>
            <a:p>
              <a:r>
                <a:rPr lang="en-US" altLang="zh-TW"/>
                <a:t>MOV  R0, R1;  SUB  c, R3</a:t>
              </a:r>
            </a:p>
            <a:p>
              <a:r>
                <a:rPr lang="en-US" altLang="zh-TW"/>
                <a:t>MOV  R3, e</a:t>
              </a: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384" y="3456"/>
              <a:ext cx="2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R2, R1;  ADD  c, R1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1632" y="1536"/>
              <a:ext cx="24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976" y="2496"/>
              <a:ext cx="225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84" y="2496"/>
              <a:ext cx="235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84" y="3456"/>
              <a:ext cx="2352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1536" y="2304"/>
              <a:ext cx="13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2928" y="2304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>
              <a:off x="1536" y="3264"/>
              <a:ext cx="26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536" y="302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53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176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H="1">
              <a:off x="240" y="3792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240" y="1392"/>
              <a:ext cx="0" cy="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2832" y="12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240" y="1392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4080" y="17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B1</a:t>
              </a: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384" y="22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B2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4896" y="22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B3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384" y="31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B4</a:t>
              </a:r>
            </a:p>
          </p:txBody>
        </p: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2976" y="3456"/>
              <a:ext cx="21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R1, b;  MOV  R2, d</a:t>
              </a:r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2976" y="3456"/>
              <a:ext cx="2256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384" y="3936"/>
              <a:ext cx="21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R1, b;  MOV  R2, d</a:t>
              </a:r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384" y="3936"/>
              <a:ext cx="2352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3" name="Text Box 41"/>
            <p:cNvSpPr txBox="1">
              <a:spLocks noChangeArrowheads="1"/>
            </p:cNvSpPr>
            <p:nvPr/>
          </p:nvSpPr>
          <p:spPr bwMode="auto">
            <a:xfrm>
              <a:off x="1632" y="1056"/>
              <a:ext cx="21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MOV  b, R1;  MOV  d, R2</a:t>
              </a:r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1632" y="1056"/>
              <a:ext cx="2448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2832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AF32-315D-4DF2-82A5-90D01097F49B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Register Assignment for Outer Loops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953000"/>
          </a:xfrm>
        </p:spPr>
        <p:txBody>
          <a:bodyPr/>
          <a:lstStyle/>
          <a:p>
            <a:r>
              <a:rPr lang="en-US" altLang="zh-TW" sz="2800"/>
              <a:t>Apply the same idea for inner loops to progressively larger loops</a:t>
            </a:r>
          </a:p>
          <a:p>
            <a:r>
              <a:rPr lang="en-US" altLang="zh-TW" sz="2800"/>
              <a:t>If an outer loop L1 contains an inner loop L2, a name allocated a register in L2 need not be allocated a register in L1-L2</a:t>
            </a:r>
          </a:p>
          <a:p>
            <a:r>
              <a:rPr lang="en-US" altLang="zh-TW" sz="2800"/>
              <a:t>If name x is allocated a register in L1 but not L2, need store x on entrance to L2 and load x on exit from L2</a:t>
            </a:r>
          </a:p>
          <a:p>
            <a:r>
              <a:rPr lang="en-US" altLang="zh-TW" sz="2800"/>
              <a:t>If name x is allocated a register in L2 but not L1, need load x on entrance to L2 and store x on exit from L2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D5A-97C2-43F0-B777-0DC338BE7AC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Peephole Optimization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Improve the performance of the target program by examining and transforming a short sequence of target instructions</a:t>
            </a:r>
          </a:p>
          <a:p>
            <a:r>
              <a:rPr lang="en-US" altLang="zh-TW"/>
              <a:t>May need repeated passes over the code</a:t>
            </a:r>
          </a:p>
          <a:p>
            <a:r>
              <a:rPr lang="en-US" altLang="zh-TW"/>
              <a:t>Can also be applied directly after intermediate code generation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87D-D9DD-44F7-A3F5-3B58597A53C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6172200" cy="4572000"/>
          </a:xfrm>
        </p:spPr>
        <p:txBody>
          <a:bodyPr/>
          <a:lstStyle/>
          <a:p>
            <a:r>
              <a:rPr lang="en-US" altLang="zh-TW"/>
              <a:t>Redundant loads and stores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sz="2800"/>
              <a:t>MOV	R0, a</a:t>
            </a:r>
            <a:br>
              <a:rPr lang="en-US" altLang="zh-TW" sz="2800"/>
            </a:br>
            <a:r>
              <a:rPr lang="en-US" altLang="zh-TW" sz="2800"/>
              <a:t>	MOV	a, Ro</a:t>
            </a:r>
            <a:endParaRPr lang="en-US" altLang="zh-TW"/>
          </a:p>
          <a:p>
            <a:r>
              <a:rPr lang="en-US" altLang="zh-TW"/>
              <a:t>Algebraic Simplification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sz="2800"/>
              <a:t>x  :=  x  +  0</a:t>
            </a:r>
            <a:br>
              <a:rPr lang="en-US" altLang="zh-TW" sz="2800"/>
            </a:br>
            <a:r>
              <a:rPr lang="en-US" altLang="zh-TW" sz="2800"/>
              <a:t>	x  :=  x  *  1</a:t>
            </a:r>
          </a:p>
          <a:p>
            <a:r>
              <a:rPr lang="en-US" altLang="zh-TW"/>
              <a:t>Constant folding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sz="2800"/>
              <a:t>x  :=  2 + 3		x  :=  5</a:t>
            </a:r>
            <a:br>
              <a:rPr lang="en-US" altLang="zh-TW" sz="2800"/>
            </a:br>
            <a:r>
              <a:rPr lang="en-US" altLang="zh-TW" sz="2800"/>
              <a:t>	y  :=  x  +  3		y  :=  8</a:t>
            </a:r>
            <a:r>
              <a:rPr lang="en-US" altLang="zh-TW"/>
              <a:t>	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4572000" y="5867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6AEA-8BC2-4F83-915A-3D9189BC445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r>
              <a:rPr lang="en-US" altLang="zh-TW"/>
              <a:t>Unreachable code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sz="2800"/>
              <a:t>#define  debug  0</a:t>
            </a:r>
            <a:br>
              <a:rPr lang="en-US" altLang="zh-TW" sz="2800"/>
            </a:br>
            <a:r>
              <a:rPr lang="en-US" altLang="zh-TW" sz="2800"/>
              <a:t>	if  (debug)  (print  debugging  information)</a:t>
            </a:r>
            <a:br>
              <a:rPr lang="en-US" altLang="zh-TW" sz="2800"/>
            </a:br>
            <a:r>
              <a:rPr lang="en-US" altLang="zh-TW" sz="2800"/>
              <a:t>	</a:t>
            </a:r>
            <a:br>
              <a:rPr lang="en-US" altLang="zh-TW" sz="2800"/>
            </a:br>
            <a:r>
              <a:rPr lang="en-US" altLang="zh-TW" sz="2800"/>
              <a:t>	if  0  &lt;&gt;  1  goto  L1</a:t>
            </a:r>
            <a:br>
              <a:rPr lang="en-US" altLang="zh-TW" sz="2800"/>
            </a:br>
            <a:r>
              <a:rPr lang="en-US" altLang="zh-TW" sz="2800"/>
              <a:t>       print  debugging  information</a:t>
            </a:r>
            <a:br>
              <a:rPr lang="en-US" altLang="zh-TW" sz="2800"/>
            </a:br>
            <a:r>
              <a:rPr lang="en-US" altLang="zh-TW" sz="2800"/>
              <a:t>L1:</a:t>
            </a:r>
            <a:br>
              <a:rPr lang="en-US" altLang="zh-TW" sz="2800"/>
            </a:b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>	if  1  goto  L1</a:t>
            </a:r>
            <a:br>
              <a:rPr lang="en-US" altLang="zh-TW" sz="2800"/>
            </a:br>
            <a:r>
              <a:rPr lang="en-US" altLang="zh-TW" sz="2800"/>
              <a:t>       print  debugging  information</a:t>
            </a:r>
            <a:br>
              <a:rPr lang="en-US" altLang="zh-TW" sz="2800"/>
            </a:br>
            <a:r>
              <a:rPr lang="en-US" altLang="zh-TW" sz="2800"/>
              <a:t>L1: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DDE-7B53-48B7-979F-8B6E06BAA63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Instruction Costs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Cost of an instruction = 1 + costs of source and destination addressing modes</a:t>
            </a:r>
          </a:p>
          <a:p>
            <a:r>
              <a:rPr lang="en-US" altLang="zh-TW"/>
              <a:t>This cost corresponds to the length (in words) of the instruction</a:t>
            </a:r>
          </a:p>
          <a:p>
            <a:r>
              <a:rPr lang="en-US" altLang="zh-TW"/>
              <a:t>Minimize instruction length also tend to minimize the instruction execution time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1A-C71A-41F0-97AA-3262D2B5E5D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r>
              <a:rPr lang="en-US" altLang="zh-TW"/>
              <a:t>Flow-of-control optimization</a:t>
            </a:r>
            <a:br>
              <a:rPr lang="en-US" altLang="zh-TW"/>
            </a:b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>	goto  L1			goto  L2</a:t>
            </a:r>
            <a:br>
              <a:rPr lang="en-US" altLang="zh-TW" sz="2800"/>
            </a:br>
            <a:r>
              <a:rPr lang="en-US" altLang="zh-TW" sz="2800"/>
              <a:t>	…				…</a:t>
            </a:r>
            <a:br>
              <a:rPr lang="en-US" altLang="zh-TW" sz="2800"/>
            </a:br>
            <a:r>
              <a:rPr lang="en-US" altLang="zh-TW" sz="2800"/>
              <a:t>L1: goto  L2		    L2: goto  L2</a:t>
            </a:r>
            <a:br>
              <a:rPr lang="en-US" altLang="zh-TW" sz="2800"/>
            </a:b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>	goto  L1			if  a &lt; b  goto  L2</a:t>
            </a:r>
            <a:br>
              <a:rPr lang="en-US" altLang="zh-TW" sz="2800"/>
            </a:br>
            <a:r>
              <a:rPr lang="en-US" altLang="zh-TW" sz="2800"/>
              <a:t>	…				goto  L3</a:t>
            </a:r>
            <a:br>
              <a:rPr lang="en-US" altLang="zh-TW" sz="2800"/>
            </a:br>
            <a:r>
              <a:rPr lang="en-US" altLang="zh-TW" sz="2800"/>
              <a:t>L1: if  a &lt; b  goto  L2		…</a:t>
            </a:r>
            <a:br>
              <a:rPr lang="en-US" altLang="zh-TW" sz="2800"/>
            </a:br>
            <a:r>
              <a:rPr lang="en-US" altLang="zh-TW" sz="2800"/>
              <a:t>L3:				    L3:</a:t>
            </a:r>
            <a:endParaRPr lang="en-US" altLang="zh-TW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4495800" y="3429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95800" y="51816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371600" y="4495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D0F-C087-4EB6-B0C5-DE184072C383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altLang="zh-TW"/>
              <a:t>Reduction in strength: replace expensive operations by cheaper ones</a:t>
            </a:r>
          </a:p>
          <a:p>
            <a:pPr lvl="1"/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 x * x</a:t>
            </a:r>
          </a:p>
          <a:p>
            <a:pPr lvl="1"/>
            <a:r>
              <a:rPr lang="en-US" altLang="zh-TW">
                <a:sym typeface="Symbol" panose="05050102010706020507" pitchFamily="18" charset="2"/>
              </a:rPr>
              <a:t>fixed-point multiplication and division by a power of 2  shift</a:t>
            </a:r>
          </a:p>
          <a:p>
            <a:pPr lvl="1"/>
            <a:r>
              <a:rPr lang="en-US" altLang="zh-TW">
                <a:sym typeface="Symbol" panose="05050102010706020507" pitchFamily="18" charset="2"/>
              </a:rPr>
              <a:t>floating-point division by a constant  floating-point multiplication by a constant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125-3BC5-495F-BE8D-FF0B125E11A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Use of machine Idioms: hardware instructions for certain specific operations</a:t>
            </a:r>
          </a:p>
          <a:p>
            <a:pPr lvl="1"/>
            <a:r>
              <a:rPr lang="en-US" altLang="zh-TW"/>
              <a:t>auto-increment and auto-decrement addressing mode (push or pop stack in parameter passing)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2E28-2C51-4FCF-9803-E7EE06C30F7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DAG Representation of Blocks</a:t>
            </a: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5438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Easy to determine:</a:t>
            </a:r>
          </a:p>
          <a:p>
            <a:pPr>
              <a:lnSpc>
                <a:spcPct val="110000"/>
              </a:lnSpc>
            </a:pPr>
            <a:r>
              <a:rPr lang="en-US" altLang="zh-TW" i="1">
                <a:solidFill>
                  <a:srgbClr val="FF9900"/>
                </a:solidFill>
              </a:rPr>
              <a:t>common subexpressions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 i="1">
                <a:solidFill>
                  <a:srgbClr val="FF9900"/>
                </a:solidFill>
              </a:rPr>
              <a:t>names</a:t>
            </a:r>
            <a:r>
              <a:rPr lang="en-US" altLang="zh-TW"/>
              <a:t> used in the block but </a:t>
            </a:r>
            <a:r>
              <a:rPr lang="en-US" altLang="zh-TW" i="1">
                <a:solidFill>
                  <a:srgbClr val="FF9900"/>
                </a:solidFill>
              </a:rPr>
              <a:t>evaluated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FF9900"/>
                </a:solidFill>
              </a:rPr>
              <a:t>outside</a:t>
            </a:r>
            <a:r>
              <a:rPr lang="en-US" altLang="zh-TW"/>
              <a:t> the block</a:t>
            </a:r>
          </a:p>
          <a:p>
            <a:pPr>
              <a:lnSpc>
                <a:spcPct val="110000"/>
              </a:lnSpc>
            </a:pPr>
            <a:r>
              <a:rPr lang="en-US" altLang="zh-TW" i="1">
                <a:solidFill>
                  <a:srgbClr val="FF9900"/>
                </a:solidFill>
              </a:rPr>
              <a:t>names</a:t>
            </a:r>
            <a:r>
              <a:rPr lang="en-US" altLang="zh-TW"/>
              <a:t> whose values could be </a:t>
            </a:r>
            <a:r>
              <a:rPr lang="en-US" altLang="zh-TW" i="1">
                <a:solidFill>
                  <a:srgbClr val="FF9900"/>
                </a:solidFill>
              </a:rPr>
              <a:t>used outside</a:t>
            </a:r>
            <a:r>
              <a:rPr lang="en-US" altLang="zh-TW"/>
              <a:t> the block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9E02-2CD4-4985-8C85-64C2B6F0301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DAG Representation of Blocks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Leaves labeled by </a:t>
            </a:r>
            <a:r>
              <a:rPr lang="en-US" altLang="zh-TW" i="1">
                <a:solidFill>
                  <a:srgbClr val="FF9900"/>
                </a:solidFill>
              </a:rPr>
              <a:t>unique identifiers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Interior nodes labeled by </a:t>
            </a:r>
            <a:r>
              <a:rPr lang="en-US" altLang="zh-TW" i="1">
                <a:solidFill>
                  <a:srgbClr val="FF9900"/>
                </a:solidFill>
              </a:rPr>
              <a:t>operator symbols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Nodes optionally given a sequence of </a:t>
            </a:r>
            <a:r>
              <a:rPr lang="en-US" altLang="zh-TW" i="1">
                <a:solidFill>
                  <a:srgbClr val="FF9900"/>
                </a:solidFill>
              </a:rPr>
              <a:t>identifiers</a:t>
            </a:r>
            <a:r>
              <a:rPr lang="en-US" altLang="zh-TW"/>
              <a:t>, having the value represented by the nodes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DC7-5110-4AAE-8417-B8A3BF397DB9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36623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(1)	t1 := 4 * i</a:t>
            </a:r>
          </a:p>
          <a:p>
            <a:r>
              <a:rPr lang="en-US" altLang="zh-TW" sz="2800"/>
              <a:t>(2)	t2 := a[t1]</a:t>
            </a:r>
          </a:p>
          <a:p>
            <a:r>
              <a:rPr lang="en-US" altLang="zh-TW" sz="2800"/>
              <a:t>(3)	t3 := 4 * i</a:t>
            </a:r>
          </a:p>
          <a:p>
            <a:r>
              <a:rPr lang="en-US" altLang="zh-TW" sz="2800"/>
              <a:t>(4)	t4 := b[t3]</a:t>
            </a:r>
          </a:p>
          <a:p>
            <a:r>
              <a:rPr lang="en-US" altLang="zh-TW" sz="2800"/>
              <a:t>(5)	t5 := t2 * t4</a:t>
            </a:r>
          </a:p>
          <a:p>
            <a:r>
              <a:rPr lang="en-US" altLang="zh-TW" sz="2800"/>
              <a:t>(6)	t6 := prod + t5</a:t>
            </a:r>
          </a:p>
          <a:p>
            <a:r>
              <a:rPr lang="en-US" altLang="zh-TW" sz="2800"/>
              <a:t>(7)	prod := t6</a:t>
            </a:r>
          </a:p>
          <a:p>
            <a:r>
              <a:rPr lang="en-US" altLang="zh-TW" sz="2800"/>
              <a:t>(8)	t7 := i + 1</a:t>
            </a:r>
          </a:p>
          <a:p>
            <a:r>
              <a:rPr lang="en-US" altLang="zh-TW" sz="2800"/>
              <a:t>(9)	i := t7</a:t>
            </a:r>
          </a:p>
          <a:p>
            <a:r>
              <a:rPr lang="en-US" altLang="zh-TW" sz="2800"/>
              <a:t>(10)	if i &lt;= 20 goto (1)</a:t>
            </a:r>
            <a:endParaRPr lang="en-US" altLang="zh-TW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4572000" y="2057400"/>
            <a:ext cx="3587750" cy="4149725"/>
            <a:chOff x="2544" y="1322"/>
            <a:chExt cx="2260" cy="2614"/>
          </a:xfrm>
        </p:grpSpPr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3888" y="36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3552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4272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4224" y="2640"/>
              <a:ext cx="346" cy="336"/>
              <a:chOff x="4886" y="2832"/>
              <a:chExt cx="346" cy="336"/>
            </a:xfrm>
          </p:grpSpPr>
          <p:sp>
            <p:nvSpPr>
              <p:cNvPr id="53257" name="Text Box 9"/>
              <p:cNvSpPr txBox="1">
                <a:spLocks noChangeArrowheads="1"/>
              </p:cNvSpPr>
              <p:nvPr/>
            </p:nvSpPr>
            <p:spPr bwMode="auto">
              <a:xfrm>
                <a:off x="4886" y="2858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&lt;=</a:t>
                </a:r>
              </a:p>
            </p:txBody>
          </p:sp>
          <p:sp>
            <p:nvSpPr>
              <p:cNvPr id="53258" name="Oval 10"/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3259" name="Group 11"/>
            <p:cNvGrpSpPr>
              <a:grpSpLocks/>
            </p:cNvGrpSpPr>
            <p:nvPr/>
          </p:nvGrpSpPr>
          <p:grpSpPr bwMode="auto">
            <a:xfrm>
              <a:off x="3600" y="3168"/>
              <a:ext cx="336" cy="362"/>
              <a:chOff x="3600" y="3072"/>
              <a:chExt cx="336" cy="362"/>
            </a:xfrm>
          </p:grpSpPr>
          <p:sp>
            <p:nvSpPr>
              <p:cNvPr id="53260" name="Text Box 12"/>
              <p:cNvSpPr txBox="1">
                <a:spLocks noChangeArrowheads="1"/>
              </p:cNvSpPr>
              <p:nvPr/>
            </p:nvSpPr>
            <p:spPr bwMode="auto">
              <a:xfrm>
                <a:off x="3638" y="314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*</a:t>
                </a:r>
              </a:p>
            </p:txBody>
          </p:sp>
          <p:sp>
            <p:nvSpPr>
              <p:cNvPr id="53261" name="Oval 1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3262" name="Group 14"/>
            <p:cNvGrpSpPr>
              <a:grpSpLocks/>
            </p:cNvGrpSpPr>
            <p:nvPr/>
          </p:nvGrpSpPr>
          <p:grpSpPr bwMode="auto">
            <a:xfrm>
              <a:off x="3360" y="2640"/>
              <a:ext cx="336" cy="336"/>
              <a:chOff x="3264" y="2640"/>
              <a:chExt cx="336" cy="336"/>
            </a:xfrm>
          </p:grpSpPr>
          <p:sp>
            <p:nvSpPr>
              <p:cNvPr id="53263" name="Text Box 15"/>
              <p:cNvSpPr txBox="1">
                <a:spLocks noChangeArrowheads="1"/>
              </p:cNvSpPr>
              <p:nvPr/>
            </p:nvSpPr>
            <p:spPr bwMode="auto">
              <a:xfrm>
                <a:off x="3302" y="266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[]</a:t>
                </a:r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3265" name="Group 17"/>
            <p:cNvGrpSpPr>
              <a:grpSpLocks/>
            </p:cNvGrpSpPr>
            <p:nvPr/>
          </p:nvGrpSpPr>
          <p:grpSpPr bwMode="auto">
            <a:xfrm>
              <a:off x="2928" y="1584"/>
              <a:ext cx="336" cy="336"/>
              <a:chOff x="4128" y="2160"/>
              <a:chExt cx="336" cy="336"/>
            </a:xfrm>
          </p:grpSpPr>
          <p:sp>
            <p:nvSpPr>
              <p:cNvPr id="53266" name="Text Box 18"/>
              <p:cNvSpPr txBox="1">
                <a:spLocks noChangeArrowheads="1"/>
              </p:cNvSpPr>
              <p:nvPr/>
            </p:nvSpPr>
            <p:spPr bwMode="auto">
              <a:xfrm>
                <a:off x="4166" y="218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3264" y="31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grpSp>
          <p:nvGrpSpPr>
            <p:cNvPr id="53269" name="Group 21"/>
            <p:cNvGrpSpPr>
              <a:grpSpLocks/>
            </p:cNvGrpSpPr>
            <p:nvPr/>
          </p:nvGrpSpPr>
          <p:grpSpPr bwMode="auto">
            <a:xfrm>
              <a:off x="2928" y="2640"/>
              <a:ext cx="336" cy="336"/>
              <a:chOff x="3264" y="2640"/>
              <a:chExt cx="336" cy="336"/>
            </a:xfrm>
          </p:grpSpPr>
          <p:sp>
            <p:nvSpPr>
              <p:cNvPr id="53270" name="Text Box 22"/>
              <p:cNvSpPr txBox="1">
                <a:spLocks noChangeArrowheads="1"/>
              </p:cNvSpPr>
              <p:nvPr/>
            </p:nvSpPr>
            <p:spPr bwMode="auto">
              <a:xfrm>
                <a:off x="3302" y="266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[]</a:t>
                </a:r>
              </a:p>
            </p:txBody>
          </p:sp>
          <p:sp>
            <p:nvSpPr>
              <p:cNvPr id="53271" name="Oval 2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832" y="31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>
              <a:off x="3600" y="29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>
              <a:off x="3840" y="350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5" name="Line 27"/>
            <p:cNvSpPr>
              <a:spLocks noChangeShapeType="1"/>
            </p:cNvSpPr>
            <p:nvPr/>
          </p:nvSpPr>
          <p:spPr bwMode="auto">
            <a:xfrm flipH="1">
              <a:off x="3648" y="350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 flipH="1">
              <a:off x="3360" y="29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>
              <a:off x="3360" y="2448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3278" name="Group 30"/>
            <p:cNvGrpSpPr>
              <a:grpSpLocks/>
            </p:cNvGrpSpPr>
            <p:nvPr/>
          </p:nvGrpSpPr>
          <p:grpSpPr bwMode="auto">
            <a:xfrm>
              <a:off x="3120" y="2112"/>
              <a:ext cx="336" cy="362"/>
              <a:chOff x="3600" y="3072"/>
              <a:chExt cx="336" cy="362"/>
            </a:xfrm>
          </p:grpSpPr>
          <p:sp>
            <p:nvSpPr>
              <p:cNvPr id="53279" name="Text Box 31"/>
              <p:cNvSpPr txBox="1">
                <a:spLocks noChangeArrowheads="1"/>
              </p:cNvSpPr>
              <p:nvPr/>
            </p:nvSpPr>
            <p:spPr bwMode="auto">
              <a:xfrm>
                <a:off x="3638" y="314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*</a:t>
                </a:r>
              </a:p>
            </p:txBody>
          </p:sp>
          <p:sp>
            <p:nvSpPr>
              <p:cNvPr id="53280" name="Oval 32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 flipH="1">
              <a:off x="3120" y="2448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 flipH="1">
              <a:off x="2928" y="29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3168" y="2976"/>
              <a:ext cx="52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3168" y="192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 flipH="1">
              <a:off x="2928" y="192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6" name="Text Box 38"/>
            <p:cNvSpPr txBox="1">
              <a:spLocks noChangeArrowheads="1"/>
            </p:cNvSpPr>
            <p:nvPr/>
          </p:nvSpPr>
          <p:spPr bwMode="auto">
            <a:xfrm>
              <a:off x="2544" y="206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prod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 flipH="1">
              <a:off x="4032" y="350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3288" name="Group 40"/>
            <p:cNvGrpSpPr>
              <a:grpSpLocks/>
            </p:cNvGrpSpPr>
            <p:nvPr/>
          </p:nvGrpSpPr>
          <p:grpSpPr bwMode="auto">
            <a:xfrm>
              <a:off x="4032" y="3168"/>
              <a:ext cx="336" cy="336"/>
              <a:chOff x="4128" y="2160"/>
              <a:chExt cx="336" cy="336"/>
            </a:xfrm>
          </p:grpSpPr>
          <p:sp>
            <p:nvSpPr>
              <p:cNvPr id="53289" name="Text Box 41"/>
              <p:cNvSpPr txBox="1">
                <a:spLocks noChangeArrowheads="1"/>
              </p:cNvSpPr>
              <p:nvPr/>
            </p:nvSpPr>
            <p:spPr bwMode="auto">
              <a:xfrm>
                <a:off x="4166" y="218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53290" name="Oval 42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291" name="Line 43"/>
            <p:cNvSpPr>
              <a:spLocks noChangeShapeType="1"/>
            </p:cNvSpPr>
            <p:nvPr/>
          </p:nvSpPr>
          <p:spPr bwMode="auto">
            <a:xfrm>
              <a:off x="4272" y="350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 flipH="1">
              <a:off x="4224" y="29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4464" y="29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4" name="Text Box 46"/>
            <p:cNvSpPr txBox="1">
              <a:spLocks noChangeArrowheads="1"/>
            </p:cNvSpPr>
            <p:nvPr/>
          </p:nvSpPr>
          <p:spPr bwMode="auto">
            <a:xfrm>
              <a:off x="4464" y="31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20</a:t>
              </a:r>
            </a:p>
          </p:txBody>
        </p: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3648" y="288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t1,t3</a:t>
              </a:r>
              <a:endParaRPr lang="en-US" altLang="zh-TW"/>
            </a:p>
          </p:txBody>
        </p:sp>
        <p:sp>
          <p:nvSpPr>
            <p:cNvPr id="53296" name="Text Box 48"/>
            <p:cNvSpPr txBox="1">
              <a:spLocks noChangeArrowheads="1"/>
            </p:cNvSpPr>
            <p:nvPr/>
          </p:nvSpPr>
          <p:spPr bwMode="auto">
            <a:xfrm>
              <a:off x="3446" y="237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t4</a:t>
              </a:r>
              <a:endParaRPr lang="en-US" altLang="zh-TW"/>
            </a:p>
          </p:txBody>
        </p:sp>
        <p:sp>
          <p:nvSpPr>
            <p:cNvPr id="53297" name="Text Box 49"/>
            <p:cNvSpPr txBox="1">
              <a:spLocks noChangeArrowheads="1"/>
            </p:cNvSpPr>
            <p:nvPr/>
          </p:nvSpPr>
          <p:spPr bwMode="auto">
            <a:xfrm>
              <a:off x="2880" y="240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t2</a:t>
              </a:r>
              <a:endParaRPr lang="en-US" altLang="zh-TW"/>
            </a:p>
          </p:txBody>
        </p:sp>
        <p:sp>
          <p:nvSpPr>
            <p:cNvPr id="53298" name="Text Box 50"/>
            <p:cNvSpPr txBox="1">
              <a:spLocks noChangeArrowheads="1"/>
            </p:cNvSpPr>
            <p:nvPr/>
          </p:nvSpPr>
          <p:spPr bwMode="auto">
            <a:xfrm>
              <a:off x="3254" y="185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t5</a:t>
              </a:r>
              <a:endParaRPr lang="en-US" altLang="zh-TW"/>
            </a:p>
          </p:txBody>
        </p:sp>
        <p:sp>
          <p:nvSpPr>
            <p:cNvPr id="53299" name="Text Box 51"/>
            <p:cNvSpPr txBox="1">
              <a:spLocks noChangeArrowheads="1"/>
            </p:cNvSpPr>
            <p:nvPr/>
          </p:nvSpPr>
          <p:spPr bwMode="auto">
            <a:xfrm>
              <a:off x="3062" y="1322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t6, prod</a:t>
              </a:r>
              <a:endParaRPr lang="en-US" altLang="zh-TW"/>
            </a:p>
          </p:txBody>
        </p:sp>
        <p:sp>
          <p:nvSpPr>
            <p:cNvPr id="53300" name="Text Box 52"/>
            <p:cNvSpPr txBox="1">
              <a:spLocks noChangeArrowheads="1"/>
            </p:cNvSpPr>
            <p:nvPr/>
          </p:nvSpPr>
          <p:spPr bwMode="auto">
            <a:xfrm>
              <a:off x="4464" y="24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(1)</a:t>
              </a:r>
              <a:endParaRPr lang="en-US" altLang="zh-TW"/>
            </a:p>
          </p:txBody>
        </p:sp>
        <p:sp>
          <p:nvSpPr>
            <p:cNvPr id="53301" name="Text Box 53"/>
            <p:cNvSpPr txBox="1">
              <a:spLocks noChangeArrowheads="1"/>
            </p:cNvSpPr>
            <p:nvPr/>
          </p:nvSpPr>
          <p:spPr bwMode="auto">
            <a:xfrm>
              <a:off x="4320" y="3312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9900"/>
                  </a:solidFill>
                </a:rPr>
                <a:t>t7, i</a:t>
              </a:r>
              <a:endParaRPr lang="en-US" altLang="zh-TW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72BC-A71C-403F-B614-F910ABDA2A4F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Constructing a DAG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Consider  </a:t>
            </a:r>
            <a:r>
              <a:rPr lang="en-US" altLang="zh-TW" i="1"/>
              <a:t>x</a:t>
            </a:r>
            <a:r>
              <a:rPr lang="en-US" altLang="zh-TW"/>
              <a:t> := </a:t>
            </a:r>
            <a:r>
              <a:rPr lang="en-US" altLang="zh-TW" i="1"/>
              <a:t>y</a:t>
            </a:r>
            <a:r>
              <a:rPr lang="en-US" altLang="zh-TW"/>
              <a:t> op </a:t>
            </a:r>
            <a:r>
              <a:rPr lang="en-US" altLang="zh-TW" i="1"/>
              <a:t>z</a:t>
            </a:r>
            <a:r>
              <a:rPr lang="en-US" altLang="zh-TW"/>
              <a:t>. Other statements can be handled similarly</a:t>
            </a:r>
          </a:p>
          <a:p>
            <a:pPr>
              <a:lnSpc>
                <a:spcPct val="120000"/>
              </a:lnSpc>
            </a:pPr>
            <a:r>
              <a:rPr lang="en-US" altLang="zh-TW"/>
              <a:t>If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y</a:t>
            </a:r>
            <a:r>
              <a:rPr lang="en-US" altLang="zh-TW"/>
              <a:t>) is undefined, create a leaf labeled </a:t>
            </a:r>
            <a:r>
              <a:rPr lang="en-US" altLang="zh-TW" i="1"/>
              <a:t>y</a:t>
            </a:r>
            <a:r>
              <a:rPr lang="en-US" altLang="zh-TW"/>
              <a:t> and let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y</a:t>
            </a:r>
            <a:r>
              <a:rPr lang="en-US" altLang="zh-TW"/>
              <a:t>) be this leaf. If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 is undefined, create a leaf labeled </a:t>
            </a:r>
            <a:r>
              <a:rPr lang="en-US" altLang="zh-TW" i="1"/>
              <a:t>z</a:t>
            </a:r>
            <a:r>
              <a:rPr lang="en-US" altLang="zh-TW"/>
              <a:t> and let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 be that leaf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5A62-BDEB-4E1C-AC79-8E95E2E899B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Constructing a DAG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Determine if there is a node labeled op, whose left child is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y</a:t>
            </a:r>
            <a:r>
              <a:rPr lang="en-US" altLang="zh-TW"/>
              <a:t>) and its right child is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). If not, create such a node. Let </a:t>
            </a:r>
            <a:r>
              <a:rPr lang="en-US" altLang="zh-TW" i="1"/>
              <a:t>n</a:t>
            </a:r>
            <a:r>
              <a:rPr lang="en-US" altLang="zh-TW"/>
              <a:t> be the node found or created.</a:t>
            </a:r>
          </a:p>
          <a:p>
            <a:pPr>
              <a:lnSpc>
                <a:spcPct val="110000"/>
              </a:lnSpc>
            </a:pPr>
            <a:r>
              <a:rPr lang="en-US" altLang="zh-TW"/>
              <a:t>Delete </a:t>
            </a:r>
            <a:r>
              <a:rPr lang="en-US" altLang="zh-TW" i="1"/>
              <a:t>x</a:t>
            </a:r>
            <a:r>
              <a:rPr lang="en-US" altLang="zh-TW"/>
              <a:t> from the list of attached identifiers for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). Append </a:t>
            </a:r>
            <a:r>
              <a:rPr lang="en-US" altLang="zh-TW" i="1"/>
              <a:t>x</a:t>
            </a:r>
            <a:r>
              <a:rPr lang="en-US" altLang="zh-TW"/>
              <a:t> to the list of attached identifiers for the node </a:t>
            </a:r>
            <a:r>
              <a:rPr lang="en-US" altLang="zh-TW" i="1"/>
              <a:t>n</a:t>
            </a:r>
            <a:r>
              <a:rPr lang="en-US" altLang="zh-TW"/>
              <a:t> and set </a:t>
            </a:r>
            <a:r>
              <a:rPr lang="en-US" altLang="zh-TW" i="1"/>
              <a:t>node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to </a:t>
            </a:r>
            <a:r>
              <a:rPr lang="en-US" altLang="zh-TW" i="1"/>
              <a:t>n</a:t>
            </a:r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D6BF-C6F1-4EAB-8EA7-CBBE22049227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 b="1"/>
              <a:t>Reconstructing Quadruples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410200"/>
          </a:xfrm>
        </p:spPr>
        <p:txBody>
          <a:bodyPr/>
          <a:lstStyle/>
          <a:p>
            <a:r>
              <a:rPr lang="en-US" altLang="zh-TW"/>
              <a:t>Evaluate the interior nodes in </a:t>
            </a:r>
            <a:r>
              <a:rPr lang="en-US" altLang="zh-TW" i="1"/>
              <a:t>topological order</a:t>
            </a:r>
            <a:endParaRPr lang="en-US" altLang="zh-TW"/>
          </a:p>
          <a:p>
            <a:r>
              <a:rPr lang="en-US" altLang="zh-TW"/>
              <a:t>Assign the evaluated value to one of its attached identifier </a:t>
            </a:r>
            <a:r>
              <a:rPr lang="en-US" altLang="zh-TW" i="1"/>
              <a:t>x</a:t>
            </a:r>
            <a:r>
              <a:rPr lang="en-US" altLang="zh-TW"/>
              <a:t>, preferring one whose value is needed outside the block</a:t>
            </a:r>
          </a:p>
          <a:p>
            <a:r>
              <a:rPr lang="en-US" altLang="zh-TW"/>
              <a:t>If there is no attached identifier, create a </a:t>
            </a:r>
            <a:r>
              <a:rPr lang="en-US" altLang="zh-TW" i="1"/>
              <a:t>new temp</a:t>
            </a:r>
            <a:r>
              <a:rPr lang="en-US" altLang="zh-TW"/>
              <a:t> to hold the value</a:t>
            </a:r>
          </a:p>
          <a:p>
            <a:r>
              <a:rPr lang="en-US" altLang="zh-TW"/>
              <a:t>If there are additional attached identifiers </a:t>
            </a:r>
            <a:r>
              <a:rPr lang="en-US" altLang="zh-TW" i="1"/>
              <a:t>y</a:t>
            </a:r>
            <a:r>
              <a:rPr lang="en-US" altLang="zh-TW"/>
              <a:t>1, </a:t>
            </a:r>
            <a:r>
              <a:rPr lang="en-US" altLang="zh-TW" i="1"/>
              <a:t>y</a:t>
            </a:r>
            <a:r>
              <a:rPr lang="en-US" altLang="zh-TW"/>
              <a:t>2, …, </a:t>
            </a:r>
            <a:r>
              <a:rPr lang="en-US" altLang="zh-TW" i="1"/>
              <a:t>yk</a:t>
            </a:r>
            <a:r>
              <a:rPr lang="en-US" altLang="zh-TW"/>
              <a:t> whose values are also needed outside the block, add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i="1"/>
              <a:t>y</a:t>
            </a:r>
            <a:r>
              <a:rPr lang="en-US" altLang="zh-TW"/>
              <a:t>1 := </a:t>
            </a:r>
            <a:r>
              <a:rPr lang="en-US" altLang="zh-TW" i="1"/>
              <a:t>x</a:t>
            </a:r>
            <a:r>
              <a:rPr lang="en-US" altLang="zh-TW"/>
              <a:t>,  </a:t>
            </a:r>
            <a:r>
              <a:rPr lang="en-US" altLang="zh-TW" i="1"/>
              <a:t>y</a:t>
            </a:r>
            <a:r>
              <a:rPr lang="en-US" altLang="zh-TW"/>
              <a:t>2 := </a:t>
            </a:r>
            <a:r>
              <a:rPr lang="en-US" altLang="zh-TW" i="1"/>
              <a:t>x</a:t>
            </a:r>
            <a:r>
              <a:rPr lang="en-US" altLang="zh-TW"/>
              <a:t>, …,  </a:t>
            </a:r>
            <a:r>
              <a:rPr lang="en-US" altLang="zh-TW" i="1"/>
              <a:t>yk</a:t>
            </a:r>
            <a:r>
              <a:rPr lang="en-US" altLang="zh-TW"/>
              <a:t> := </a:t>
            </a:r>
            <a:r>
              <a:rPr lang="en-US" altLang="zh-TW" i="1"/>
              <a:t>x</a:t>
            </a:r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E77D-E67C-4DD9-978B-A13381750C99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3662363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(1)	t1 := 4 * i</a:t>
            </a:r>
          </a:p>
          <a:p>
            <a:r>
              <a:rPr lang="en-US" altLang="zh-TW" sz="2800"/>
              <a:t>(2)	t2 := a[t1]</a:t>
            </a:r>
          </a:p>
          <a:p>
            <a:r>
              <a:rPr lang="en-US" altLang="zh-TW" sz="2800"/>
              <a:t>(3)	t3 := b[t1]</a:t>
            </a:r>
          </a:p>
          <a:p>
            <a:r>
              <a:rPr lang="en-US" altLang="zh-TW" sz="2800"/>
              <a:t>(4)	t4 := t2 * t3</a:t>
            </a:r>
          </a:p>
          <a:p>
            <a:r>
              <a:rPr lang="en-US" altLang="zh-TW" sz="2800"/>
              <a:t>(5)	prod := prod + t4</a:t>
            </a:r>
          </a:p>
          <a:p>
            <a:r>
              <a:rPr lang="en-US" altLang="zh-TW" sz="2800"/>
              <a:t>(6)	i := i + 1</a:t>
            </a:r>
          </a:p>
          <a:p>
            <a:r>
              <a:rPr lang="en-US" altLang="zh-TW" sz="2800"/>
              <a:t>(7)	if i &lt;= 20 goto (1)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819400" y="56737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86000" y="5673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429000" y="5673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3352800" y="4073525"/>
            <a:ext cx="549275" cy="533400"/>
            <a:chOff x="4886" y="2832"/>
            <a:chExt cx="346" cy="336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886" y="2858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&lt;=</a:t>
              </a:r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4896" y="283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354" name="Group 10"/>
          <p:cNvGrpSpPr>
            <a:grpSpLocks/>
          </p:cNvGrpSpPr>
          <p:nvPr/>
        </p:nvGrpSpPr>
        <p:grpSpPr bwMode="auto">
          <a:xfrm>
            <a:off x="2362200" y="4911725"/>
            <a:ext cx="533400" cy="574675"/>
            <a:chOff x="3600" y="3072"/>
            <a:chExt cx="336" cy="362"/>
          </a:xfrm>
        </p:grpSpPr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3638" y="31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57356" name="Oval 12"/>
            <p:cNvSpPr>
              <a:spLocks noChangeArrowheads="1"/>
            </p:cNvSpPr>
            <p:nvPr/>
          </p:nvSpPr>
          <p:spPr bwMode="auto">
            <a:xfrm>
              <a:off x="3600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1981200" y="4073525"/>
            <a:ext cx="533400" cy="533400"/>
            <a:chOff x="3264" y="2640"/>
            <a:chExt cx="336" cy="336"/>
          </a:xfrm>
        </p:grpSpPr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3302" y="266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[]</a:t>
              </a:r>
            </a:p>
          </p:txBody>
        </p:sp>
        <p:sp>
          <p:nvSpPr>
            <p:cNvPr id="57359" name="Oval 15"/>
            <p:cNvSpPr>
              <a:spLocks noChangeArrowheads="1"/>
            </p:cNvSpPr>
            <p:nvPr/>
          </p:nvSpPr>
          <p:spPr bwMode="auto">
            <a:xfrm>
              <a:off x="3264" y="264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1295400" y="2397125"/>
            <a:ext cx="533400" cy="533400"/>
            <a:chOff x="4128" y="2160"/>
            <a:chExt cx="336" cy="336"/>
          </a:xfrm>
        </p:grpSpPr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4166" y="218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57362" name="Oval 18"/>
            <p:cNvSpPr>
              <a:spLocks noChangeArrowheads="1"/>
            </p:cNvSpPr>
            <p:nvPr/>
          </p:nvSpPr>
          <p:spPr bwMode="auto">
            <a:xfrm>
              <a:off x="4128" y="216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828800" y="4835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</a:p>
        </p:txBody>
      </p: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1295400" y="4073525"/>
            <a:ext cx="533400" cy="533400"/>
            <a:chOff x="3264" y="2640"/>
            <a:chExt cx="336" cy="336"/>
          </a:xfrm>
        </p:grpSpPr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3302" y="266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[]</a:t>
              </a: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264" y="264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143000" y="483552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2362200" y="46069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2743200" y="54451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H="1">
            <a:off x="2438400" y="54451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1981200" y="46069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1981200" y="37687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7373" name="Group 29"/>
          <p:cNvGrpSpPr>
            <a:grpSpLocks/>
          </p:cNvGrpSpPr>
          <p:nvPr/>
        </p:nvGrpSpPr>
        <p:grpSpPr bwMode="auto">
          <a:xfrm>
            <a:off x="1600200" y="3235325"/>
            <a:ext cx="533400" cy="574675"/>
            <a:chOff x="3600" y="3072"/>
            <a:chExt cx="336" cy="362"/>
          </a:xfrm>
        </p:grpSpPr>
        <p:sp>
          <p:nvSpPr>
            <p:cNvPr id="57374" name="Text Box 30"/>
            <p:cNvSpPr txBox="1">
              <a:spLocks noChangeArrowheads="1"/>
            </p:cNvSpPr>
            <p:nvPr/>
          </p:nvSpPr>
          <p:spPr bwMode="auto">
            <a:xfrm>
              <a:off x="3638" y="31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3600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76" name="Line 32"/>
          <p:cNvSpPr>
            <a:spLocks noChangeShapeType="1"/>
          </p:cNvSpPr>
          <p:nvPr/>
        </p:nvSpPr>
        <p:spPr bwMode="auto">
          <a:xfrm flipH="1">
            <a:off x="1600200" y="37687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 flipH="1">
            <a:off x="1295400" y="46069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1676400" y="4606925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1676400" y="29305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1295400" y="29305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85800" y="315912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prod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3048000" y="54451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3048000" y="4911725"/>
            <a:ext cx="533400" cy="533400"/>
            <a:chOff x="4128" y="2160"/>
            <a:chExt cx="336" cy="336"/>
          </a:xfrm>
        </p:grpSpPr>
        <p:sp>
          <p:nvSpPr>
            <p:cNvPr id="57384" name="Text Box 40"/>
            <p:cNvSpPr txBox="1">
              <a:spLocks noChangeArrowheads="1"/>
            </p:cNvSpPr>
            <p:nvPr/>
          </p:nvSpPr>
          <p:spPr bwMode="auto">
            <a:xfrm>
              <a:off x="4166" y="218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57385" name="Oval 41"/>
            <p:cNvSpPr>
              <a:spLocks noChangeArrowheads="1"/>
            </p:cNvSpPr>
            <p:nvPr/>
          </p:nvSpPr>
          <p:spPr bwMode="auto">
            <a:xfrm>
              <a:off x="4128" y="216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3429000" y="54451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3352800" y="46069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3733800" y="4606925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3733800" y="48355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20</a:t>
            </a:r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1508125" y="1981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prod</a:t>
            </a:r>
            <a:endParaRPr lang="en-US" altLang="zh-TW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3733800" y="36925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(1)</a:t>
            </a:r>
            <a:endParaRPr lang="en-US" altLang="zh-TW"/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971800" y="4495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 i</a:t>
            </a:r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1D80-F129-434C-8D4B-E7B7C127F5F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52600" y="2209800"/>
            <a:ext cx="58483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MOV		R0,   R1			1</a:t>
            </a:r>
          </a:p>
          <a:p>
            <a:r>
              <a:rPr lang="en-US" altLang="zh-TW" sz="2800"/>
              <a:t>MOV		R0,  M			2</a:t>
            </a:r>
          </a:p>
          <a:p>
            <a:r>
              <a:rPr lang="en-US" altLang="zh-TW" sz="2800"/>
              <a:t>MOV		#1,  R0			2</a:t>
            </a:r>
            <a:endParaRPr lang="en-US" altLang="zh-TW"/>
          </a:p>
          <a:p>
            <a:r>
              <a:rPr lang="en-US" altLang="zh-TW" sz="2800"/>
              <a:t>MOV		4 (R0),  *12 (R1)		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279A-5475-455E-9A6A-AF8C35F20CFF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zh-TW" b="1"/>
              <a:t>Arrays, Pointers, Procedure Calls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5537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x := a[i]			x := a[i]</a:t>
            </a:r>
          </a:p>
          <a:p>
            <a:r>
              <a:rPr lang="en-US" altLang="zh-TW" sz="2800"/>
              <a:t>a[j] := y			z := x</a:t>
            </a:r>
          </a:p>
          <a:p>
            <a:r>
              <a:rPr lang="en-US" altLang="zh-TW" sz="2800"/>
              <a:t>z := a[i]			a[j] := y</a:t>
            </a:r>
          </a:p>
          <a:p>
            <a:r>
              <a:rPr lang="en-US" altLang="zh-TW" sz="2800"/>
              <a:t>=&gt; </a:t>
            </a:r>
            <a:r>
              <a:rPr lang="en-US" altLang="zh-TW" sz="2800" i="1">
                <a:solidFill>
                  <a:srgbClr val="FF9900"/>
                </a:solidFill>
              </a:rPr>
              <a:t>range analysis</a:t>
            </a:r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*p := w</a:t>
            </a:r>
          </a:p>
          <a:p>
            <a:r>
              <a:rPr lang="en-US" altLang="zh-TW" sz="2800"/>
              <a:t>=&gt; </a:t>
            </a:r>
            <a:r>
              <a:rPr lang="en-US" altLang="zh-TW" sz="2800" i="1">
                <a:solidFill>
                  <a:srgbClr val="FF9900"/>
                </a:solidFill>
              </a:rPr>
              <a:t>aliasing analysis</a:t>
            </a:r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side effects caused by procedure calls</a:t>
            </a:r>
          </a:p>
          <a:p>
            <a:r>
              <a:rPr lang="en-US" altLang="zh-TW" sz="2800"/>
              <a:t>=&gt; </a:t>
            </a:r>
            <a:r>
              <a:rPr lang="en-US" altLang="zh-TW" sz="2800" i="1">
                <a:solidFill>
                  <a:srgbClr val="FF9900"/>
                </a:solidFill>
              </a:rPr>
              <a:t>inter-procedural analysis</a:t>
            </a:r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8A4-0492-40AF-BC84-F55089F072B8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zh-TW" b="1"/>
              <a:t>Ordering Rules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Any evaluation of or assignment to an element of array </a:t>
            </a:r>
            <a:r>
              <a:rPr lang="en-US" altLang="zh-TW" i="1"/>
              <a:t>a</a:t>
            </a:r>
            <a:r>
              <a:rPr lang="en-US" altLang="zh-TW"/>
              <a:t> must follow the previous assignment of that array if there is one</a:t>
            </a:r>
          </a:p>
          <a:p>
            <a:pPr>
              <a:lnSpc>
                <a:spcPct val="120000"/>
              </a:lnSpc>
            </a:pPr>
            <a:r>
              <a:rPr lang="en-US" altLang="zh-TW"/>
              <a:t>Any assignment to an element of array </a:t>
            </a:r>
            <a:r>
              <a:rPr lang="en-US" altLang="zh-TW" i="1"/>
              <a:t>a</a:t>
            </a:r>
            <a:r>
              <a:rPr lang="en-US" altLang="zh-TW"/>
              <a:t> must follow any previous evaluation of </a:t>
            </a:r>
            <a:r>
              <a:rPr lang="en-US" altLang="zh-TW" i="1"/>
              <a:t>a</a:t>
            </a:r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D5E0-F5B1-4AD4-8963-82DA91E30702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Ordering Rules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Any use of any identifier must follow the previous procedure call or indirect assignment through a pointer if there is one</a:t>
            </a:r>
          </a:p>
          <a:p>
            <a:pPr>
              <a:lnSpc>
                <a:spcPct val="120000"/>
              </a:lnSpc>
            </a:pPr>
            <a:r>
              <a:rPr lang="en-US" altLang="zh-TW"/>
              <a:t>Any procedure call or indirect assignment through a pointer must follow all previous evaluations of any identifier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F10-77B8-4781-8E4D-7C620323ABBF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Generating Code From DAGs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17859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t1 := a + b</a:t>
            </a:r>
          </a:p>
          <a:p>
            <a:r>
              <a:rPr lang="en-US" altLang="zh-TW" sz="2800"/>
              <a:t>t2 := c + d</a:t>
            </a:r>
          </a:p>
          <a:p>
            <a:r>
              <a:rPr lang="en-US" altLang="zh-TW" sz="2800"/>
              <a:t>t3 := e - t2</a:t>
            </a:r>
          </a:p>
          <a:p>
            <a:r>
              <a:rPr lang="en-US" altLang="zh-TW" sz="2800"/>
              <a:t>t4 := t1 - t3</a:t>
            </a:r>
            <a:endParaRPr lang="en-US" altLang="zh-TW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724400" y="1981200"/>
            <a:ext cx="31972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(1)	MOV	  a, R0</a:t>
            </a:r>
          </a:p>
          <a:p>
            <a:r>
              <a:rPr lang="en-US" altLang="zh-TW" sz="2800"/>
              <a:t>(2)	ADD	  b, R0</a:t>
            </a:r>
          </a:p>
          <a:p>
            <a:r>
              <a:rPr lang="en-US" altLang="zh-TW" sz="2800"/>
              <a:t>(3)	MOV	  c, R1</a:t>
            </a:r>
          </a:p>
          <a:p>
            <a:r>
              <a:rPr lang="en-US" altLang="zh-TW" sz="2800"/>
              <a:t>(4)	ADD	  d, R1</a:t>
            </a:r>
          </a:p>
          <a:p>
            <a:r>
              <a:rPr lang="en-US" altLang="zh-TW" sz="2800"/>
              <a:t>(5)	MOV	  R0, t1</a:t>
            </a:r>
          </a:p>
          <a:p>
            <a:r>
              <a:rPr lang="en-US" altLang="zh-TW" sz="2800"/>
              <a:t>(6)	MOV   e, R0</a:t>
            </a:r>
          </a:p>
          <a:p>
            <a:r>
              <a:rPr lang="en-US" altLang="zh-TW" sz="2800"/>
              <a:t>(7)	SUB	  R1, R0</a:t>
            </a:r>
          </a:p>
          <a:p>
            <a:r>
              <a:rPr lang="en-US" altLang="zh-TW" sz="2800"/>
              <a:t>(8)	MOV	  t1, R1</a:t>
            </a:r>
          </a:p>
          <a:p>
            <a:r>
              <a:rPr lang="en-US" altLang="zh-TW" sz="2800"/>
              <a:t>(9)	SUB	  R0, R1</a:t>
            </a:r>
          </a:p>
          <a:p>
            <a:r>
              <a:rPr lang="en-US" altLang="zh-TW" sz="2800"/>
              <a:t>(10)	MOV	  R1, t4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1371600" y="3886200"/>
            <a:ext cx="2819400" cy="2286000"/>
            <a:chOff x="528" y="2544"/>
            <a:chExt cx="1776" cy="1440"/>
          </a:xfrm>
        </p:grpSpPr>
        <p:grpSp>
          <p:nvGrpSpPr>
            <p:cNvPr id="61446" name="Group 6"/>
            <p:cNvGrpSpPr>
              <a:grpSpLocks/>
            </p:cNvGrpSpPr>
            <p:nvPr/>
          </p:nvGrpSpPr>
          <p:grpSpPr bwMode="auto">
            <a:xfrm>
              <a:off x="1056" y="2688"/>
              <a:ext cx="250" cy="288"/>
              <a:chOff x="854" y="2714"/>
              <a:chExt cx="250" cy="288"/>
            </a:xfrm>
          </p:grpSpPr>
          <p:sp>
            <p:nvSpPr>
              <p:cNvPr id="61447" name="Text Box 7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1448" name="Oval 8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1449" name="Group 9"/>
            <p:cNvGrpSpPr>
              <a:grpSpLocks/>
            </p:cNvGrpSpPr>
            <p:nvPr/>
          </p:nvGrpSpPr>
          <p:grpSpPr bwMode="auto">
            <a:xfrm>
              <a:off x="720" y="2976"/>
              <a:ext cx="250" cy="288"/>
              <a:chOff x="854" y="2714"/>
              <a:chExt cx="250" cy="288"/>
            </a:xfrm>
          </p:grpSpPr>
          <p:sp>
            <p:nvSpPr>
              <p:cNvPr id="61450" name="Text Box 10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1451" name="Oval 11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392" y="2976"/>
              <a:ext cx="250" cy="288"/>
              <a:chOff x="854" y="2714"/>
              <a:chExt cx="250" cy="288"/>
            </a:xfrm>
          </p:grpSpPr>
          <p:sp>
            <p:nvSpPr>
              <p:cNvPr id="61453" name="Text Box 13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1454" name="Oval 1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1455" name="Group 15"/>
            <p:cNvGrpSpPr>
              <a:grpSpLocks/>
            </p:cNvGrpSpPr>
            <p:nvPr/>
          </p:nvGrpSpPr>
          <p:grpSpPr bwMode="auto">
            <a:xfrm>
              <a:off x="1680" y="3360"/>
              <a:ext cx="250" cy="288"/>
              <a:chOff x="854" y="2714"/>
              <a:chExt cx="250" cy="288"/>
            </a:xfrm>
          </p:grpSpPr>
          <p:sp>
            <p:nvSpPr>
              <p:cNvPr id="61456" name="Text Box 16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1457" name="Oval 17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 flipH="1">
              <a:off x="912" y="2928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1200" y="2928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1584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 flipH="1">
              <a:off x="1344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912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 flipH="1">
              <a:off x="672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1872" y="360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H="1">
              <a:off x="1632" y="3600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528" y="331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960" y="33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b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1248" y="331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e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1488" y="369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c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1470" name="Text Box 30"/>
            <p:cNvSpPr txBox="1">
              <a:spLocks noChangeArrowheads="1"/>
            </p:cNvSpPr>
            <p:nvPr/>
          </p:nvSpPr>
          <p:spPr bwMode="auto">
            <a:xfrm>
              <a:off x="1968" y="36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576" y="278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t1</a:t>
              </a: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auto">
            <a:xfrm>
              <a:off x="1824" y="316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t2</a:t>
              </a:r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1584" y="283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t3</a:t>
              </a:r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1248" y="254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t4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8467-4D23-4B96-959E-D612586BECC9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Rearranging the Order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52600" y="1905000"/>
            <a:ext cx="17859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t2 := c + d</a:t>
            </a:r>
          </a:p>
          <a:p>
            <a:r>
              <a:rPr lang="en-US" altLang="zh-TW" sz="2800"/>
              <a:t>t3 := e - t2</a:t>
            </a:r>
          </a:p>
          <a:p>
            <a:r>
              <a:rPr lang="en-US" altLang="zh-TW" sz="2800"/>
              <a:t>t1 := a + b</a:t>
            </a:r>
          </a:p>
          <a:p>
            <a:r>
              <a:rPr lang="en-US" altLang="zh-TW" sz="2800"/>
              <a:t>t4 := t1 - t3</a:t>
            </a:r>
            <a:endParaRPr lang="en-US" altLang="zh-TW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876800" y="2311400"/>
            <a:ext cx="31972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(1)	MOV	  c, R0</a:t>
            </a:r>
          </a:p>
          <a:p>
            <a:r>
              <a:rPr lang="en-US" altLang="zh-TW" sz="2800"/>
              <a:t>(2)	ADD	  d, R0</a:t>
            </a:r>
          </a:p>
          <a:p>
            <a:r>
              <a:rPr lang="en-US" altLang="zh-TW" sz="2800"/>
              <a:t>(3)	MOV	  e, R1</a:t>
            </a:r>
          </a:p>
          <a:p>
            <a:r>
              <a:rPr lang="en-US" altLang="zh-TW" sz="2800"/>
              <a:t>(4)	SUB	  R0, R1</a:t>
            </a:r>
          </a:p>
          <a:p>
            <a:r>
              <a:rPr lang="en-US" altLang="zh-TW" sz="2800"/>
              <a:t>(5)	MOV   a, R0</a:t>
            </a:r>
          </a:p>
          <a:p>
            <a:r>
              <a:rPr lang="en-US" altLang="zh-TW" sz="2800"/>
              <a:t>(6)	ADD	  b, R0</a:t>
            </a:r>
          </a:p>
          <a:p>
            <a:r>
              <a:rPr lang="en-US" altLang="zh-TW" sz="2800"/>
              <a:t>(7)	SUB	  R1, R0</a:t>
            </a:r>
          </a:p>
          <a:p>
            <a:r>
              <a:rPr lang="en-US" altLang="zh-TW" sz="2800"/>
              <a:t>(8)	MOV	  R0, t4</a:t>
            </a:r>
            <a:endParaRPr lang="en-US" altLang="zh-TW"/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371600" y="3886200"/>
            <a:ext cx="2819400" cy="2286000"/>
            <a:chOff x="528" y="2544"/>
            <a:chExt cx="1776" cy="1440"/>
          </a:xfrm>
        </p:grpSpPr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1056" y="2688"/>
              <a:ext cx="250" cy="288"/>
              <a:chOff x="854" y="2714"/>
              <a:chExt cx="250" cy="288"/>
            </a:xfrm>
          </p:grpSpPr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2472" name="Oval 8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2473" name="Group 9"/>
            <p:cNvGrpSpPr>
              <a:grpSpLocks/>
            </p:cNvGrpSpPr>
            <p:nvPr/>
          </p:nvGrpSpPr>
          <p:grpSpPr bwMode="auto">
            <a:xfrm>
              <a:off x="720" y="2976"/>
              <a:ext cx="250" cy="288"/>
              <a:chOff x="854" y="2714"/>
              <a:chExt cx="250" cy="288"/>
            </a:xfrm>
          </p:grpSpPr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2475" name="Oval 11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2476" name="Group 12"/>
            <p:cNvGrpSpPr>
              <a:grpSpLocks/>
            </p:cNvGrpSpPr>
            <p:nvPr/>
          </p:nvGrpSpPr>
          <p:grpSpPr bwMode="auto">
            <a:xfrm>
              <a:off x="1392" y="2976"/>
              <a:ext cx="250" cy="288"/>
              <a:chOff x="854" y="2714"/>
              <a:chExt cx="250" cy="288"/>
            </a:xfrm>
          </p:grpSpPr>
          <p:sp>
            <p:nvSpPr>
              <p:cNvPr id="62477" name="Text Box 13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2478" name="Oval 1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2479" name="Group 15"/>
            <p:cNvGrpSpPr>
              <a:grpSpLocks/>
            </p:cNvGrpSpPr>
            <p:nvPr/>
          </p:nvGrpSpPr>
          <p:grpSpPr bwMode="auto">
            <a:xfrm>
              <a:off x="1680" y="3360"/>
              <a:ext cx="250" cy="288"/>
              <a:chOff x="854" y="2714"/>
              <a:chExt cx="250" cy="288"/>
            </a:xfrm>
          </p:grpSpPr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2481" name="Oval 17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flipH="1">
              <a:off x="912" y="2928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1200" y="2928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1584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H="1">
              <a:off x="1344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912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H="1">
              <a:off x="672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1872" y="360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>
              <a:off x="1632" y="3600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528" y="331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960" y="33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b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248" y="331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e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488" y="369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c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1968" y="36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576" y="278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t1</a:t>
              </a:r>
            </a:p>
          </p:txBody>
        </p:sp>
        <p:sp>
          <p:nvSpPr>
            <p:cNvPr id="62496" name="Text Box 32"/>
            <p:cNvSpPr txBox="1">
              <a:spLocks noChangeArrowheads="1"/>
            </p:cNvSpPr>
            <p:nvPr/>
          </p:nvSpPr>
          <p:spPr bwMode="auto">
            <a:xfrm>
              <a:off x="1824" y="316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t2</a:t>
              </a:r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1584" y="283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t3</a:t>
              </a:r>
            </a:p>
          </p:txBody>
        </p:sp>
        <p:sp>
          <p:nvSpPr>
            <p:cNvPr id="62498" name="Text Box 34"/>
            <p:cNvSpPr txBox="1">
              <a:spLocks noChangeArrowheads="1"/>
            </p:cNvSpPr>
            <p:nvPr/>
          </p:nvSpPr>
          <p:spPr bwMode="auto">
            <a:xfrm>
              <a:off x="1248" y="254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t4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24E7-50C9-4380-BC14-ECFABBF65695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 Heuristic Ordering for DAG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Attempt as far as possible to make the evaluation of a node immediately follow the evaluation of its left most argument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55A3-3973-4872-99F9-0FF28EA43C72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Node Listing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1405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/>
              <a:t>while</a:t>
            </a:r>
            <a:r>
              <a:rPr lang="en-US" altLang="zh-TW" sz="2800"/>
              <a:t> unlisted interior nodes remain </a:t>
            </a:r>
            <a:r>
              <a:rPr lang="en-US" altLang="zh-TW" sz="2800" b="1"/>
              <a:t>do begin</a:t>
            </a:r>
            <a:endParaRPr lang="en-US" altLang="zh-TW" sz="2800"/>
          </a:p>
          <a:p>
            <a:r>
              <a:rPr lang="en-US" altLang="zh-TW" sz="2800"/>
              <a:t>    select an unlisted node </a:t>
            </a:r>
            <a:r>
              <a:rPr lang="en-US" altLang="zh-TW" sz="2800" i="1"/>
              <a:t>n</a:t>
            </a:r>
            <a:r>
              <a:rPr lang="en-US" altLang="zh-TW" sz="2800"/>
              <a:t>, all of whose </a:t>
            </a:r>
          </a:p>
          <a:p>
            <a:r>
              <a:rPr lang="en-US" altLang="zh-TW" sz="2800"/>
              <a:t>    parents have been listed;</a:t>
            </a:r>
          </a:p>
          <a:p>
            <a:r>
              <a:rPr lang="en-US" altLang="zh-TW" sz="2800"/>
              <a:t>    list </a:t>
            </a:r>
            <a:r>
              <a:rPr lang="en-US" altLang="zh-TW" sz="2800" i="1"/>
              <a:t>n</a:t>
            </a:r>
            <a:r>
              <a:rPr lang="en-US" altLang="zh-TW" sz="2800"/>
              <a:t>;</a:t>
            </a:r>
          </a:p>
          <a:p>
            <a:r>
              <a:rPr lang="en-US" altLang="zh-TW" sz="2800"/>
              <a:t>    </a:t>
            </a:r>
            <a:r>
              <a:rPr lang="en-US" altLang="zh-TW" sz="2800" b="1"/>
              <a:t>while</a:t>
            </a:r>
            <a:r>
              <a:rPr lang="en-US" altLang="zh-TW" sz="2800"/>
              <a:t> the leftmost child </a:t>
            </a:r>
            <a:r>
              <a:rPr lang="en-US" altLang="zh-TW" sz="2800" i="1"/>
              <a:t>m</a:t>
            </a:r>
            <a:r>
              <a:rPr lang="en-US" altLang="zh-TW" sz="2800"/>
              <a:t> of </a:t>
            </a:r>
            <a:r>
              <a:rPr lang="en-US" altLang="zh-TW" sz="2800" i="1"/>
              <a:t>n</a:t>
            </a:r>
            <a:r>
              <a:rPr lang="en-US" altLang="zh-TW" sz="2800"/>
              <a:t> has no unlisted</a:t>
            </a:r>
          </a:p>
          <a:p>
            <a:r>
              <a:rPr lang="en-US" altLang="zh-TW" sz="2800"/>
              <a:t>    parents and is not a leaf </a:t>
            </a:r>
            <a:r>
              <a:rPr lang="en-US" altLang="zh-TW" sz="2800" b="1"/>
              <a:t>do begin</a:t>
            </a:r>
            <a:endParaRPr lang="en-US" altLang="zh-TW" sz="2800"/>
          </a:p>
          <a:p>
            <a:r>
              <a:rPr lang="en-US" altLang="zh-TW" sz="2800"/>
              <a:t>        list </a:t>
            </a:r>
            <a:r>
              <a:rPr lang="en-US" altLang="zh-TW" sz="2800" i="1"/>
              <a:t>m</a:t>
            </a:r>
            <a:r>
              <a:rPr lang="en-US" altLang="zh-TW" sz="2800"/>
              <a:t>;</a:t>
            </a:r>
          </a:p>
          <a:p>
            <a:r>
              <a:rPr lang="en-US" altLang="zh-TW" sz="2800"/>
              <a:t>        </a:t>
            </a:r>
            <a:r>
              <a:rPr lang="en-US" altLang="zh-TW" sz="2800" i="1"/>
              <a:t>n</a:t>
            </a:r>
            <a:r>
              <a:rPr lang="en-US" altLang="zh-TW" sz="2800"/>
              <a:t> := </a:t>
            </a:r>
            <a:r>
              <a:rPr lang="en-US" altLang="zh-TW" sz="2800" i="1"/>
              <a:t>m</a:t>
            </a:r>
            <a:r>
              <a:rPr lang="en-US" altLang="zh-TW" sz="2800"/>
              <a:t>;</a:t>
            </a:r>
          </a:p>
          <a:p>
            <a:r>
              <a:rPr lang="en-US" altLang="zh-TW" sz="2800"/>
              <a:t>    </a:t>
            </a:r>
            <a:r>
              <a:rPr lang="en-US" altLang="zh-TW" sz="2800" b="1"/>
              <a:t>end</a:t>
            </a:r>
            <a:endParaRPr lang="en-US" altLang="zh-TW" sz="2800"/>
          </a:p>
          <a:p>
            <a:r>
              <a:rPr lang="en-US" altLang="zh-TW" sz="2800" b="1"/>
              <a:t>end</a:t>
            </a:r>
            <a:endParaRPr lang="en-US" altLang="zh-TW"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BE9-61D4-4E85-8998-33FA1BF78B20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838200" y="2209800"/>
            <a:ext cx="3581400" cy="3429000"/>
            <a:chOff x="576" y="1680"/>
            <a:chExt cx="2256" cy="2160"/>
          </a:xfrm>
        </p:grpSpPr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>
              <a:off x="2592" y="2400"/>
              <a:ext cx="4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2592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1824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grpSp>
          <p:nvGrpSpPr>
            <p:cNvPr id="65544" name="Group 8"/>
            <p:cNvGrpSpPr>
              <a:grpSpLocks/>
            </p:cNvGrpSpPr>
            <p:nvPr/>
          </p:nvGrpSpPr>
          <p:grpSpPr bwMode="auto">
            <a:xfrm>
              <a:off x="1056" y="2832"/>
              <a:ext cx="250" cy="288"/>
              <a:chOff x="854" y="2714"/>
              <a:chExt cx="250" cy="288"/>
            </a:xfrm>
          </p:grpSpPr>
          <p:sp>
            <p:nvSpPr>
              <p:cNvPr id="65545" name="Text Box 9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5546" name="Oval 10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5547" name="Group 11"/>
            <p:cNvGrpSpPr>
              <a:grpSpLocks/>
            </p:cNvGrpSpPr>
            <p:nvPr/>
          </p:nvGrpSpPr>
          <p:grpSpPr bwMode="auto">
            <a:xfrm>
              <a:off x="768" y="3216"/>
              <a:ext cx="250" cy="288"/>
              <a:chOff x="854" y="2714"/>
              <a:chExt cx="250" cy="288"/>
            </a:xfrm>
          </p:grpSpPr>
          <p:sp>
            <p:nvSpPr>
              <p:cNvPr id="65548" name="Text Box 12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5549" name="Oval 13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5550" name="Group 14"/>
            <p:cNvGrpSpPr>
              <a:grpSpLocks/>
            </p:cNvGrpSpPr>
            <p:nvPr/>
          </p:nvGrpSpPr>
          <p:grpSpPr bwMode="auto">
            <a:xfrm>
              <a:off x="1632" y="2544"/>
              <a:ext cx="250" cy="288"/>
              <a:chOff x="854" y="2714"/>
              <a:chExt cx="250" cy="288"/>
            </a:xfrm>
          </p:grpSpPr>
          <p:sp>
            <p:nvSpPr>
              <p:cNvPr id="65551" name="Text Box 15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*</a:t>
                </a:r>
              </a:p>
            </p:txBody>
          </p:sp>
          <p:sp>
            <p:nvSpPr>
              <p:cNvPr id="65552" name="Oval 16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H="1">
              <a:off x="1296" y="2784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1248" y="307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flipH="1">
              <a:off x="960" y="307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960" y="345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H="1">
              <a:off x="720" y="34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576" y="35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1008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b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65560" name="Text Box 24"/>
            <p:cNvSpPr txBox="1">
              <a:spLocks noChangeArrowheads="1"/>
            </p:cNvSpPr>
            <p:nvPr/>
          </p:nvSpPr>
          <p:spPr bwMode="auto">
            <a:xfrm>
              <a:off x="1296" y="316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c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grpSp>
          <p:nvGrpSpPr>
            <p:cNvPr id="65561" name="Group 25"/>
            <p:cNvGrpSpPr>
              <a:grpSpLocks/>
            </p:cNvGrpSpPr>
            <p:nvPr/>
          </p:nvGrpSpPr>
          <p:grpSpPr bwMode="auto">
            <a:xfrm>
              <a:off x="1968" y="2832"/>
              <a:ext cx="864" cy="624"/>
              <a:chOff x="2016" y="2688"/>
              <a:chExt cx="864" cy="624"/>
            </a:xfrm>
          </p:grpSpPr>
          <p:grpSp>
            <p:nvGrpSpPr>
              <p:cNvPr id="65562" name="Group 26"/>
              <p:cNvGrpSpPr>
                <a:grpSpLocks/>
              </p:cNvGrpSpPr>
              <p:nvPr/>
            </p:nvGrpSpPr>
            <p:grpSpPr bwMode="auto">
              <a:xfrm>
                <a:off x="2256" y="2688"/>
                <a:ext cx="250" cy="288"/>
                <a:chOff x="854" y="2714"/>
                <a:chExt cx="250" cy="288"/>
              </a:xfrm>
            </p:grpSpPr>
            <p:sp>
              <p:nvSpPr>
                <p:cNvPr id="655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54" y="2714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</a:t>
                  </a:r>
                </a:p>
              </p:txBody>
            </p:sp>
            <p:sp>
              <p:nvSpPr>
                <p:cNvPr id="65564" name="Oval 28"/>
                <p:cNvSpPr>
                  <a:spLocks noChangeArrowheads="1"/>
                </p:cNvSpPr>
                <p:nvPr/>
              </p:nvSpPr>
              <p:spPr bwMode="auto">
                <a:xfrm>
                  <a:off x="864" y="2736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67" name="Text Box 31"/>
              <p:cNvSpPr txBox="1">
                <a:spLocks noChangeArrowheads="1"/>
              </p:cNvSpPr>
              <p:nvPr/>
            </p:nvSpPr>
            <p:spPr bwMode="auto">
              <a:xfrm>
                <a:off x="2016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d</a:t>
                </a:r>
                <a:r>
                  <a:rPr lang="en-US" altLang="zh-TW" baseline="-25000"/>
                  <a:t>0</a:t>
                </a:r>
                <a:endParaRPr lang="en-US" altLang="zh-TW"/>
              </a:p>
            </p:txBody>
          </p: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e</a:t>
                </a:r>
                <a:r>
                  <a:rPr lang="en-US" altLang="zh-TW" baseline="-25000"/>
                  <a:t>0</a:t>
                </a:r>
                <a:endParaRPr lang="en-US" altLang="zh-TW"/>
              </a:p>
            </p:txBody>
          </p:sp>
        </p:grp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1824" y="2784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1056" y="2400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5572" name="Group 36"/>
            <p:cNvGrpSpPr>
              <a:grpSpLocks/>
            </p:cNvGrpSpPr>
            <p:nvPr/>
          </p:nvGrpSpPr>
          <p:grpSpPr bwMode="auto">
            <a:xfrm>
              <a:off x="2400" y="2160"/>
              <a:ext cx="250" cy="288"/>
              <a:chOff x="854" y="2714"/>
              <a:chExt cx="250" cy="288"/>
            </a:xfrm>
          </p:grpSpPr>
          <p:sp>
            <p:nvSpPr>
              <p:cNvPr id="65573" name="Text Box 37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-</a:t>
                </a:r>
              </a:p>
            </p:txBody>
          </p:sp>
          <p:sp>
            <p:nvSpPr>
              <p:cNvPr id="65574" name="Oval 38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5575" name="Group 39"/>
            <p:cNvGrpSpPr>
              <a:grpSpLocks/>
            </p:cNvGrpSpPr>
            <p:nvPr/>
          </p:nvGrpSpPr>
          <p:grpSpPr bwMode="auto">
            <a:xfrm>
              <a:off x="864" y="2160"/>
              <a:ext cx="250" cy="288"/>
              <a:chOff x="854" y="2714"/>
              <a:chExt cx="250" cy="288"/>
            </a:xfrm>
          </p:grpSpPr>
          <p:sp>
            <p:nvSpPr>
              <p:cNvPr id="65576" name="Text Box 40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65577" name="Oval 41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 flipH="1">
              <a:off x="1824" y="2400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H="1">
              <a:off x="864" y="2400"/>
              <a:ext cx="4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5580" name="Group 44"/>
            <p:cNvGrpSpPr>
              <a:grpSpLocks/>
            </p:cNvGrpSpPr>
            <p:nvPr/>
          </p:nvGrpSpPr>
          <p:grpSpPr bwMode="auto">
            <a:xfrm>
              <a:off x="1632" y="1824"/>
              <a:ext cx="250" cy="288"/>
              <a:chOff x="854" y="2714"/>
              <a:chExt cx="250" cy="288"/>
            </a:xfrm>
          </p:grpSpPr>
          <p:sp>
            <p:nvSpPr>
              <p:cNvPr id="65581" name="Text Box 45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*</a:t>
                </a:r>
              </a:p>
            </p:txBody>
          </p:sp>
          <p:sp>
            <p:nvSpPr>
              <p:cNvPr id="65582" name="Oval 46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 flipH="1">
              <a:off x="1056" y="2064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4" name="Line 48"/>
            <p:cNvSpPr>
              <a:spLocks noChangeShapeType="1"/>
            </p:cNvSpPr>
            <p:nvPr/>
          </p:nvSpPr>
          <p:spPr bwMode="auto">
            <a:xfrm>
              <a:off x="1824" y="2064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5" name="Text Box 49"/>
            <p:cNvSpPr txBox="1">
              <a:spLocks noChangeArrowheads="1"/>
            </p:cNvSpPr>
            <p:nvPr/>
          </p:nvSpPr>
          <p:spPr bwMode="auto">
            <a:xfrm>
              <a:off x="1776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>
              <a:off x="1248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65587" name="Text Box 51"/>
            <p:cNvSpPr txBox="1">
              <a:spLocks noChangeArrowheads="1"/>
            </p:cNvSpPr>
            <p:nvPr/>
          </p:nvSpPr>
          <p:spPr bwMode="auto">
            <a:xfrm>
              <a:off x="235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7</a:t>
              </a:r>
            </a:p>
          </p:txBody>
        </p:sp>
      </p:grp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5181600" y="2514600"/>
            <a:ext cx="18669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t7 := d + e</a:t>
            </a:r>
          </a:p>
          <a:p>
            <a:r>
              <a:rPr lang="en-US" altLang="zh-TW" sz="2800"/>
              <a:t>t6 := a + b</a:t>
            </a:r>
          </a:p>
          <a:p>
            <a:r>
              <a:rPr lang="en-US" altLang="zh-TW" sz="2800"/>
              <a:t>t5 := t6 - c</a:t>
            </a:r>
          </a:p>
          <a:p>
            <a:r>
              <a:rPr lang="en-US" altLang="zh-TW" sz="2800"/>
              <a:t>t4 := t5 * t7</a:t>
            </a:r>
          </a:p>
          <a:p>
            <a:r>
              <a:rPr lang="en-US" altLang="zh-TW" sz="2800"/>
              <a:t>t3 := t4 - e</a:t>
            </a:r>
          </a:p>
          <a:p>
            <a:r>
              <a:rPr lang="en-US" altLang="zh-TW" sz="2800"/>
              <a:t>t2 := t6 + t4</a:t>
            </a:r>
          </a:p>
          <a:p>
            <a:r>
              <a:rPr lang="en-US" altLang="zh-TW" sz="2800"/>
              <a:t>t1 := t2 * t3</a:t>
            </a:r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AFB2-6D41-4BC1-8290-1D4E054F9A4C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Generating Code From Trees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There exists an algorithm that determines the </a:t>
            </a:r>
            <a:r>
              <a:rPr lang="en-US" altLang="zh-TW" i="1">
                <a:solidFill>
                  <a:srgbClr val="FF9900"/>
                </a:solidFill>
              </a:rPr>
              <a:t>optimal</a:t>
            </a:r>
            <a:r>
              <a:rPr lang="en-US" altLang="zh-TW"/>
              <a:t> order in which to evaluate statements in a block when the dag representation of the block is a </a:t>
            </a:r>
            <a:r>
              <a:rPr lang="en-US" altLang="zh-TW" i="1">
                <a:solidFill>
                  <a:srgbClr val="FF9900"/>
                </a:solidFill>
              </a:rPr>
              <a:t>tree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Optimal order here means the order that yields the </a:t>
            </a:r>
            <a:r>
              <a:rPr lang="en-US" altLang="zh-TW" i="1">
                <a:solidFill>
                  <a:srgbClr val="FF9900"/>
                </a:solidFill>
              </a:rPr>
              <a:t>shortest instruction sequence</a:t>
            </a:r>
            <a:r>
              <a:rPr lang="en-US" altLang="zh-TW"/>
              <a:t> 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DC2-B5DA-4E39-8E96-C41C9BA20DA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Optimal Ordering for Trees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Label each node of the tree </a:t>
            </a:r>
            <a:r>
              <a:rPr lang="en-US" altLang="zh-TW" i="1">
                <a:solidFill>
                  <a:srgbClr val="FF9900"/>
                </a:solidFill>
              </a:rPr>
              <a:t>bottom-up</a:t>
            </a:r>
            <a:r>
              <a:rPr lang="en-US" altLang="zh-TW"/>
              <a:t> with an integer denoting </a:t>
            </a:r>
            <a:r>
              <a:rPr lang="en-US" altLang="zh-TW" i="1">
                <a:solidFill>
                  <a:srgbClr val="FF9900"/>
                </a:solidFill>
              </a:rPr>
              <a:t>fewest</a:t>
            </a:r>
            <a:r>
              <a:rPr lang="en-US" altLang="zh-TW"/>
              <a:t> number of registers required to evaluate the tree with no stores of immediate results</a:t>
            </a:r>
          </a:p>
          <a:p>
            <a:pPr>
              <a:lnSpc>
                <a:spcPct val="110000"/>
              </a:lnSpc>
            </a:pPr>
            <a:r>
              <a:rPr lang="en-US" altLang="zh-TW"/>
              <a:t>Generate code during a tree traversal by first evaluating the operand requiring </a:t>
            </a:r>
            <a:r>
              <a:rPr lang="en-US" altLang="zh-TW" i="1">
                <a:solidFill>
                  <a:srgbClr val="FF9900"/>
                </a:solidFill>
              </a:rPr>
              <a:t>more registers</a:t>
            </a: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C10-0698-4026-8721-39D1AE200CD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6803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		   Consider  a  :=  b  +  c</a:t>
            </a:r>
          </a:p>
          <a:p>
            <a:endParaRPr lang="en-US" altLang="zh-TW" sz="2800"/>
          </a:p>
          <a:p>
            <a:r>
              <a:rPr lang="en-US" altLang="zh-TW" sz="2800"/>
              <a:t>1.  MOV	b,  R0			2.  MOV	b,  a</a:t>
            </a:r>
          </a:p>
          <a:p>
            <a:r>
              <a:rPr lang="en-US" altLang="zh-TW" sz="2800"/>
              <a:t>     ADD	c,  R0			     ADD	c,  a</a:t>
            </a:r>
          </a:p>
          <a:p>
            <a:r>
              <a:rPr lang="en-US" altLang="zh-TW" sz="2800"/>
              <a:t>     MOV	R0,  a</a:t>
            </a:r>
          </a:p>
          <a:p>
            <a:endParaRPr lang="en-US" altLang="zh-TW" sz="2800"/>
          </a:p>
          <a:p>
            <a:r>
              <a:rPr lang="en-US" altLang="zh-TW" sz="2800"/>
              <a:t>3.  R0, R1, R2 contains		4.  R1, R2 contains</a:t>
            </a:r>
          </a:p>
          <a:p>
            <a:r>
              <a:rPr lang="en-US" altLang="zh-TW" sz="2800"/>
              <a:t>     the addresses of a, b, c		     the values of b, c</a:t>
            </a:r>
          </a:p>
          <a:p>
            <a:r>
              <a:rPr lang="en-US" altLang="zh-TW" sz="2800"/>
              <a:t>     MOV	*R1,  *R0		     ADD	R2,  R1</a:t>
            </a:r>
          </a:p>
          <a:p>
            <a:r>
              <a:rPr lang="en-US" altLang="zh-TW" sz="2800"/>
              <a:t>     ADD	*R2,  *R0		     MOV	R1,  a</a:t>
            </a:r>
            <a:endParaRPr lang="en-US" altLang="zh-TW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BC-19BA-4D5B-975A-7F0C4A8B6BD3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The Labeling Algorithm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90733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FF9900"/>
                </a:solidFill>
              </a:rPr>
              <a:t>if</a:t>
            </a:r>
            <a:r>
              <a:rPr lang="en-US" altLang="zh-TW" sz="2800"/>
              <a:t> </a:t>
            </a:r>
            <a:r>
              <a:rPr lang="en-US" altLang="zh-TW" sz="2800" i="1"/>
              <a:t>n</a:t>
            </a:r>
            <a:r>
              <a:rPr lang="en-US" altLang="zh-TW" sz="2800"/>
              <a:t> is a leaf </a:t>
            </a:r>
            <a:r>
              <a:rPr lang="en-US" altLang="zh-TW" sz="2800" b="1">
                <a:solidFill>
                  <a:srgbClr val="FF9900"/>
                </a:solidFill>
              </a:rPr>
              <a:t>then</a:t>
            </a:r>
            <a:endParaRPr lang="en-US" altLang="zh-TW" sz="2800"/>
          </a:p>
          <a:p>
            <a:r>
              <a:rPr lang="en-US" altLang="zh-TW" sz="2800"/>
              <a:t>    </a:t>
            </a:r>
            <a:r>
              <a:rPr lang="en-US" altLang="zh-TW" sz="2800" b="1">
                <a:solidFill>
                  <a:srgbClr val="FF9900"/>
                </a:solidFill>
              </a:rPr>
              <a:t>if</a:t>
            </a:r>
            <a:r>
              <a:rPr lang="en-US" altLang="zh-TW" sz="2800"/>
              <a:t> </a:t>
            </a:r>
            <a:r>
              <a:rPr lang="en-US" altLang="zh-TW" sz="2800" i="1"/>
              <a:t>n</a:t>
            </a:r>
            <a:r>
              <a:rPr lang="en-US" altLang="zh-TW" sz="2800"/>
              <a:t> is the leftmost child of its parent </a:t>
            </a:r>
            <a:r>
              <a:rPr lang="en-US" altLang="zh-TW" sz="2800" b="1">
                <a:solidFill>
                  <a:srgbClr val="FF9900"/>
                </a:solidFill>
              </a:rPr>
              <a:t>then</a:t>
            </a:r>
            <a:endParaRPr lang="en-US" altLang="zh-TW" sz="2800"/>
          </a:p>
          <a:p>
            <a:r>
              <a:rPr lang="en-US" altLang="zh-TW" sz="2800"/>
              <a:t>        </a:t>
            </a:r>
            <a:r>
              <a:rPr lang="en-US" altLang="zh-TW" sz="2800" i="1"/>
              <a:t>label</a:t>
            </a:r>
            <a:r>
              <a:rPr lang="en-US" altLang="zh-TW" sz="2800"/>
              <a:t>(</a:t>
            </a:r>
            <a:r>
              <a:rPr lang="en-US" altLang="zh-TW" sz="2800" i="1"/>
              <a:t>n</a:t>
            </a:r>
            <a:r>
              <a:rPr lang="en-US" altLang="zh-TW" sz="2800"/>
              <a:t>) := 1</a:t>
            </a:r>
          </a:p>
          <a:p>
            <a:r>
              <a:rPr lang="en-US" altLang="zh-TW" sz="2800"/>
              <a:t>    </a:t>
            </a:r>
            <a:r>
              <a:rPr lang="en-US" altLang="zh-TW" sz="2800" b="1">
                <a:solidFill>
                  <a:srgbClr val="FF9900"/>
                </a:solidFill>
              </a:rPr>
              <a:t>else</a:t>
            </a:r>
            <a:endParaRPr lang="en-US" altLang="zh-TW" sz="2800"/>
          </a:p>
          <a:p>
            <a:r>
              <a:rPr lang="en-US" altLang="zh-TW" sz="2800"/>
              <a:t>        </a:t>
            </a:r>
            <a:r>
              <a:rPr lang="en-US" altLang="zh-TW" sz="2800" i="1"/>
              <a:t>label</a:t>
            </a:r>
            <a:r>
              <a:rPr lang="en-US" altLang="zh-TW" sz="2800"/>
              <a:t>(</a:t>
            </a:r>
            <a:r>
              <a:rPr lang="en-US" altLang="zh-TW" sz="2800" i="1"/>
              <a:t>n</a:t>
            </a:r>
            <a:r>
              <a:rPr lang="en-US" altLang="zh-TW" sz="2800"/>
              <a:t>) := 0</a:t>
            </a:r>
          </a:p>
          <a:p>
            <a:r>
              <a:rPr lang="en-US" altLang="zh-TW" sz="2800" b="1">
                <a:solidFill>
                  <a:srgbClr val="FF9900"/>
                </a:solidFill>
              </a:rPr>
              <a:t>else begin</a:t>
            </a:r>
            <a:endParaRPr lang="en-US" altLang="zh-TW" sz="2800"/>
          </a:p>
          <a:p>
            <a:r>
              <a:rPr lang="en-US" altLang="zh-TW" sz="2800"/>
              <a:t>    let </a:t>
            </a:r>
            <a:r>
              <a:rPr lang="en-US" altLang="zh-TW" sz="2800" i="1"/>
              <a:t>n</a:t>
            </a:r>
            <a:r>
              <a:rPr lang="en-US" altLang="zh-TW" sz="2800" baseline="-25000"/>
              <a:t>1</a:t>
            </a:r>
            <a:r>
              <a:rPr lang="en-US" altLang="zh-TW" sz="2800"/>
              <a:t>, </a:t>
            </a:r>
            <a:r>
              <a:rPr lang="en-US" altLang="zh-TW" sz="2800" i="1"/>
              <a:t>n</a:t>
            </a:r>
            <a:r>
              <a:rPr lang="en-US" altLang="zh-TW" sz="2800" baseline="-25000"/>
              <a:t>2</a:t>
            </a:r>
            <a:r>
              <a:rPr lang="en-US" altLang="zh-TW" sz="2800"/>
              <a:t>, …, </a:t>
            </a:r>
            <a:r>
              <a:rPr lang="en-US" altLang="zh-TW" sz="2800" i="1"/>
              <a:t>n</a:t>
            </a:r>
            <a:r>
              <a:rPr lang="en-US" altLang="zh-TW" sz="2800" i="1" baseline="-25000"/>
              <a:t>k</a:t>
            </a:r>
            <a:r>
              <a:rPr lang="en-US" altLang="zh-TW" sz="2800"/>
              <a:t> be the children of  </a:t>
            </a:r>
            <a:r>
              <a:rPr lang="en-US" altLang="zh-TW" sz="2800" i="1"/>
              <a:t>n</a:t>
            </a:r>
            <a:r>
              <a:rPr lang="en-US" altLang="zh-TW" sz="2800"/>
              <a:t> ordered by</a:t>
            </a:r>
          </a:p>
          <a:p>
            <a:r>
              <a:rPr lang="en-US" altLang="zh-TW" sz="2800"/>
              <a:t>       label so that </a:t>
            </a:r>
            <a:r>
              <a:rPr lang="en-US" altLang="zh-TW" sz="2800" i="1"/>
              <a:t>label</a:t>
            </a:r>
            <a:r>
              <a:rPr lang="en-US" altLang="zh-TW" sz="2800"/>
              <a:t>(</a:t>
            </a:r>
            <a:r>
              <a:rPr lang="en-US" altLang="zh-TW" sz="2800" i="1"/>
              <a:t>n</a:t>
            </a:r>
            <a:r>
              <a:rPr lang="en-US" altLang="zh-TW" sz="2800" baseline="-25000"/>
              <a:t>1</a:t>
            </a:r>
            <a:r>
              <a:rPr lang="en-US" altLang="zh-TW" sz="2800"/>
              <a:t>) </a:t>
            </a:r>
            <a:r>
              <a:rPr lang="en-US" altLang="zh-TW" sz="2800">
                <a:sym typeface="Symbol" panose="05050102010706020507" pitchFamily="18" charset="2"/>
              </a:rPr>
              <a:t> </a:t>
            </a:r>
            <a:r>
              <a:rPr lang="en-US" altLang="zh-TW" sz="2800" i="1">
                <a:sym typeface="Symbol" panose="05050102010706020507" pitchFamily="18" charset="2"/>
              </a:rPr>
              <a:t>label</a:t>
            </a:r>
            <a:r>
              <a:rPr lang="en-US" altLang="zh-TW" sz="2800">
                <a:sym typeface="Symbol" panose="05050102010706020507" pitchFamily="18" charset="2"/>
              </a:rPr>
              <a:t>(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 baseline="-25000">
                <a:sym typeface="Symbol" panose="05050102010706020507" pitchFamily="18" charset="2"/>
              </a:rPr>
              <a:t>2</a:t>
            </a:r>
            <a:r>
              <a:rPr lang="en-US" altLang="zh-TW" sz="2800">
                <a:sym typeface="Symbol" panose="05050102010706020507" pitchFamily="18" charset="2"/>
              </a:rPr>
              <a:t>)  …  </a:t>
            </a:r>
            <a:r>
              <a:rPr lang="en-US" altLang="zh-TW" sz="2800" i="1">
                <a:sym typeface="Symbol" panose="05050102010706020507" pitchFamily="18" charset="2"/>
              </a:rPr>
              <a:t>label</a:t>
            </a:r>
            <a:r>
              <a:rPr lang="en-US" altLang="zh-TW" sz="2800">
                <a:sym typeface="Symbol" panose="05050102010706020507" pitchFamily="18" charset="2"/>
              </a:rPr>
              <a:t>(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 i="1" baseline="-25000">
                <a:sym typeface="Symbol" panose="05050102010706020507" pitchFamily="18" charset="2"/>
              </a:rPr>
              <a:t>k</a:t>
            </a:r>
            <a:r>
              <a:rPr lang="en-US" altLang="zh-TW" sz="2800">
                <a:sym typeface="Symbol" panose="05050102010706020507" pitchFamily="18" charset="2"/>
              </a:rPr>
              <a:t>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    </a:t>
            </a:r>
            <a:r>
              <a:rPr lang="en-US" altLang="zh-TW" sz="2800" i="1">
                <a:sym typeface="Symbol" panose="05050102010706020507" pitchFamily="18" charset="2"/>
              </a:rPr>
              <a:t>label</a:t>
            </a:r>
            <a:r>
              <a:rPr lang="en-US" altLang="zh-TW" sz="2800">
                <a:sym typeface="Symbol" panose="05050102010706020507" pitchFamily="18" charset="2"/>
              </a:rPr>
              <a:t>(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>
                <a:sym typeface="Symbol" panose="05050102010706020507" pitchFamily="18" charset="2"/>
              </a:rPr>
              <a:t>) := max</a:t>
            </a:r>
            <a:r>
              <a:rPr lang="en-US" altLang="zh-TW" sz="2800" baseline="-25000">
                <a:sym typeface="Symbol" panose="05050102010706020507" pitchFamily="18" charset="2"/>
              </a:rPr>
              <a:t>1 </a:t>
            </a:r>
            <a:r>
              <a:rPr lang="en-US" altLang="zh-TW" sz="2800" i="1" baseline="-25000">
                <a:sym typeface="Symbol" panose="05050102010706020507" pitchFamily="18" charset="2"/>
              </a:rPr>
              <a:t>i</a:t>
            </a:r>
            <a:r>
              <a:rPr lang="en-US" altLang="zh-TW" sz="2800" baseline="-25000">
                <a:sym typeface="Symbol" panose="05050102010706020507" pitchFamily="18" charset="2"/>
              </a:rPr>
              <a:t>  </a:t>
            </a:r>
            <a:r>
              <a:rPr lang="en-US" altLang="zh-TW" sz="2800" i="1" baseline="-25000">
                <a:sym typeface="Symbol" panose="05050102010706020507" pitchFamily="18" charset="2"/>
              </a:rPr>
              <a:t>k</a:t>
            </a:r>
            <a:r>
              <a:rPr lang="en-US" altLang="zh-TW" sz="2800">
                <a:sym typeface="Symbol" panose="05050102010706020507" pitchFamily="18" charset="2"/>
              </a:rPr>
              <a:t>(</a:t>
            </a:r>
            <a:r>
              <a:rPr lang="en-US" altLang="zh-TW" sz="2800" i="1">
                <a:sym typeface="Symbol" panose="05050102010706020507" pitchFamily="18" charset="2"/>
              </a:rPr>
              <a:t>label</a:t>
            </a:r>
            <a:r>
              <a:rPr lang="en-US" altLang="zh-TW" sz="2800">
                <a:sym typeface="Symbol" panose="05050102010706020507" pitchFamily="18" charset="2"/>
              </a:rPr>
              <a:t>(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 i="1" baseline="-25000">
                <a:sym typeface="Symbol" panose="05050102010706020507" pitchFamily="18" charset="2"/>
              </a:rPr>
              <a:t>i</a:t>
            </a:r>
            <a:r>
              <a:rPr lang="en-US" altLang="zh-TW" sz="2800">
                <a:sym typeface="Symbol" panose="05050102010706020507" pitchFamily="18" charset="2"/>
              </a:rPr>
              <a:t>) + </a:t>
            </a:r>
            <a:r>
              <a:rPr lang="en-US" altLang="zh-TW" sz="2800" i="1">
                <a:sym typeface="Symbol" panose="05050102010706020507" pitchFamily="18" charset="2"/>
              </a:rPr>
              <a:t>i</a:t>
            </a:r>
            <a:r>
              <a:rPr lang="en-US" altLang="zh-TW" sz="2800">
                <a:sym typeface="Symbol" panose="05050102010706020507" pitchFamily="18" charset="2"/>
              </a:rPr>
              <a:t> - 1)</a:t>
            </a:r>
          </a:p>
          <a:p>
            <a:r>
              <a:rPr lang="en-US" altLang="zh-TW" sz="2800" b="1">
                <a:solidFill>
                  <a:srgbClr val="FF9900"/>
                </a:solidFill>
                <a:sym typeface="Symbol" panose="05050102010706020507" pitchFamily="18" charset="2"/>
              </a:rPr>
              <a:t>end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ADDB-8603-4856-AED5-09A012A65946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2895600" y="3581400"/>
            <a:ext cx="3765550" cy="2590800"/>
            <a:chOff x="720" y="2016"/>
            <a:chExt cx="2372" cy="1632"/>
          </a:xfrm>
        </p:grpSpPr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1008" y="2544"/>
              <a:ext cx="265" cy="288"/>
              <a:chOff x="854" y="2714"/>
              <a:chExt cx="265" cy="288"/>
            </a:xfrm>
          </p:grpSpPr>
          <p:sp>
            <p:nvSpPr>
              <p:cNvPr id="69637" name="Text Box 5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t1</a:t>
                </a:r>
              </a:p>
            </p:txBody>
          </p:sp>
          <p:sp>
            <p:nvSpPr>
              <p:cNvPr id="69638" name="Oval 6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639" name="Group 7"/>
            <p:cNvGrpSpPr>
              <a:grpSpLocks/>
            </p:cNvGrpSpPr>
            <p:nvPr/>
          </p:nvGrpSpPr>
          <p:grpSpPr bwMode="auto">
            <a:xfrm>
              <a:off x="1584" y="2256"/>
              <a:ext cx="265" cy="288"/>
              <a:chOff x="854" y="2714"/>
              <a:chExt cx="265" cy="288"/>
            </a:xfrm>
          </p:grpSpPr>
          <p:sp>
            <p:nvSpPr>
              <p:cNvPr id="69640" name="Text Box 8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t4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H="1">
              <a:off x="1248" y="2496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1200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 flipH="1">
              <a:off x="912" y="278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9645" name="Group 13"/>
            <p:cNvGrpSpPr>
              <a:grpSpLocks/>
            </p:cNvGrpSpPr>
            <p:nvPr/>
          </p:nvGrpSpPr>
          <p:grpSpPr bwMode="auto">
            <a:xfrm>
              <a:off x="2448" y="2976"/>
              <a:ext cx="265" cy="288"/>
              <a:chOff x="854" y="2714"/>
              <a:chExt cx="265" cy="288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t2</a:t>
                </a:r>
              </a:p>
            </p:txBody>
          </p:sp>
          <p:sp>
            <p:nvSpPr>
              <p:cNvPr id="69647" name="Oval 15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2640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H="1">
              <a:off x="2400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768" y="292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1344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2256" y="336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grpSp>
          <p:nvGrpSpPr>
            <p:cNvPr id="69653" name="Group 21"/>
            <p:cNvGrpSpPr>
              <a:grpSpLocks/>
            </p:cNvGrpSpPr>
            <p:nvPr/>
          </p:nvGrpSpPr>
          <p:grpSpPr bwMode="auto">
            <a:xfrm>
              <a:off x="2160" y="2544"/>
              <a:ext cx="265" cy="288"/>
              <a:chOff x="854" y="2714"/>
              <a:chExt cx="265" cy="288"/>
            </a:xfrm>
          </p:grpSpPr>
          <p:sp>
            <p:nvSpPr>
              <p:cNvPr id="69654" name="Text Box 22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t3</a:t>
                </a:r>
              </a:p>
            </p:txBody>
          </p:sp>
          <p:sp>
            <p:nvSpPr>
              <p:cNvPr id="69655" name="Oval 23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 flipH="1">
              <a:off x="2112" y="278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2736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968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e</a:t>
              </a:r>
            </a:p>
          </p:txBody>
        </p:sp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720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>
              <a:off x="1776" y="2496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62" name="Text Box 30"/>
            <p:cNvSpPr txBox="1">
              <a:spLocks noChangeArrowheads="1"/>
            </p:cNvSpPr>
            <p:nvPr/>
          </p:nvSpPr>
          <p:spPr bwMode="auto">
            <a:xfrm>
              <a:off x="172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69663" name="Text Box 31"/>
            <p:cNvSpPr txBox="1">
              <a:spLocks noChangeArrowheads="1"/>
            </p:cNvSpPr>
            <p:nvPr/>
          </p:nvSpPr>
          <p:spPr bwMode="auto">
            <a:xfrm>
              <a:off x="1200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69664" name="Text Box 32"/>
            <p:cNvSpPr txBox="1">
              <a:spLocks noChangeArrowheads="1"/>
            </p:cNvSpPr>
            <p:nvPr/>
          </p:nvSpPr>
          <p:spPr bwMode="auto">
            <a:xfrm>
              <a:off x="2304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69665" name="Text Box 33"/>
            <p:cNvSpPr txBox="1">
              <a:spLocks noChangeArrowheads="1"/>
            </p:cNvSpPr>
            <p:nvPr/>
          </p:nvSpPr>
          <p:spPr bwMode="auto">
            <a:xfrm>
              <a:off x="139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69666" name="Text Box 34"/>
            <p:cNvSpPr txBox="1">
              <a:spLocks noChangeArrowheads="1"/>
            </p:cNvSpPr>
            <p:nvPr/>
          </p:nvSpPr>
          <p:spPr bwMode="auto">
            <a:xfrm>
              <a:off x="2160" y="31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69667" name="Text Box 35"/>
            <p:cNvSpPr txBox="1">
              <a:spLocks noChangeArrowheads="1"/>
            </p:cNvSpPr>
            <p:nvPr/>
          </p:nvSpPr>
          <p:spPr bwMode="auto">
            <a:xfrm>
              <a:off x="2880" y="31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69668" name="Text Box 36"/>
            <p:cNvSpPr txBox="1">
              <a:spLocks noChangeArrowheads="1"/>
            </p:cNvSpPr>
            <p:nvPr/>
          </p:nvSpPr>
          <p:spPr bwMode="auto">
            <a:xfrm>
              <a:off x="2592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69669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69670" name="Oval 38"/>
            <p:cNvSpPr>
              <a:spLocks noChangeArrowheads="1"/>
            </p:cNvSpPr>
            <p:nvPr/>
          </p:nvSpPr>
          <p:spPr bwMode="auto">
            <a:xfrm>
              <a:off x="768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1" name="Oval 39"/>
            <p:cNvSpPr>
              <a:spLocks noChangeArrowheads="1"/>
            </p:cNvSpPr>
            <p:nvPr/>
          </p:nvSpPr>
          <p:spPr bwMode="auto">
            <a:xfrm>
              <a:off x="1344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2" name="Oval 40"/>
            <p:cNvSpPr>
              <a:spLocks noChangeArrowheads="1"/>
            </p:cNvSpPr>
            <p:nvPr/>
          </p:nvSpPr>
          <p:spPr bwMode="auto">
            <a:xfrm>
              <a:off x="1968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3" name="Oval 41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4" name="Oval 42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1447800" y="1828800"/>
            <a:ext cx="3827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For binary interior nodes:</a:t>
            </a:r>
            <a:endParaRPr lang="en-US" altLang="zh-TW"/>
          </a:p>
        </p:txBody>
      </p:sp>
      <p:grpSp>
        <p:nvGrpSpPr>
          <p:cNvPr id="69676" name="Group 44"/>
          <p:cNvGrpSpPr>
            <a:grpSpLocks/>
          </p:cNvGrpSpPr>
          <p:nvPr/>
        </p:nvGrpSpPr>
        <p:grpSpPr bwMode="auto">
          <a:xfrm>
            <a:off x="2133600" y="2438400"/>
            <a:ext cx="5167313" cy="946150"/>
            <a:chOff x="624" y="1680"/>
            <a:chExt cx="3255" cy="596"/>
          </a:xfrm>
        </p:grpSpPr>
        <p:sp>
          <p:nvSpPr>
            <p:cNvPr id="69677" name="AutoShape 45"/>
            <p:cNvSpPr>
              <a:spLocks/>
            </p:cNvSpPr>
            <p:nvPr/>
          </p:nvSpPr>
          <p:spPr bwMode="auto">
            <a:xfrm>
              <a:off x="1680" y="172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8" name="Text Box 46"/>
            <p:cNvSpPr txBox="1">
              <a:spLocks noChangeArrowheads="1"/>
            </p:cNvSpPr>
            <p:nvPr/>
          </p:nvSpPr>
          <p:spPr bwMode="auto">
            <a:xfrm>
              <a:off x="624" y="1792"/>
              <a:ext cx="1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/>
                <a:t>label</a:t>
              </a:r>
              <a:r>
                <a:rPr lang="en-US" altLang="zh-TW" sz="2800"/>
                <a:t>(</a:t>
              </a:r>
              <a:r>
                <a:rPr lang="en-US" altLang="zh-TW" sz="2800" i="1"/>
                <a:t>n</a:t>
              </a:r>
              <a:r>
                <a:rPr lang="en-US" altLang="zh-TW" sz="2800"/>
                <a:t>) = </a:t>
              </a:r>
            </a:p>
          </p:txBody>
        </p:sp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1824" y="1680"/>
              <a:ext cx="205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max(</a:t>
              </a:r>
              <a:r>
                <a:rPr lang="en-US" altLang="zh-TW" sz="2800" i="1"/>
                <a:t>l</a:t>
              </a:r>
              <a:r>
                <a:rPr lang="en-US" altLang="zh-TW" sz="2800"/>
                <a:t>1, </a:t>
              </a:r>
              <a:r>
                <a:rPr lang="en-US" altLang="zh-TW" sz="2800" i="1"/>
                <a:t>l</a:t>
              </a:r>
              <a:r>
                <a:rPr lang="en-US" altLang="zh-TW" sz="2800"/>
                <a:t>2),  if </a:t>
              </a:r>
              <a:r>
                <a:rPr lang="en-US" altLang="zh-TW" sz="2800" i="1"/>
                <a:t>l</a:t>
              </a:r>
              <a:r>
                <a:rPr lang="en-US" altLang="zh-TW" sz="2800"/>
                <a:t>1 </a:t>
              </a:r>
              <a:r>
                <a:rPr lang="en-US" altLang="zh-TW" sz="2800">
                  <a:sym typeface="Symbol" panose="05050102010706020507" pitchFamily="18" charset="2"/>
                </a:rPr>
                <a:t></a:t>
              </a:r>
              <a:r>
                <a:rPr lang="en-US" altLang="zh-TW" sz="2800"/>
                <a:t> </a:t>
              </a:r>
              <a:r>
                <a:rPr lang="en-US" altLang="zh-TW" sz="2800" i="1"/>
                <a:t>l</a:t>
              </a:r>
              <a:r>
                <a:rPr lang="en-US" altLang="zh-TW" sz="2800"/>
                <a:t>2</a:t>
              </a:r>
            </a:p>
            <a:p>
              <a:r>
                <a:rPr lang="en-US" altLang="zh-TW" sz="2800" i="1"/>
                <a:t>l</a:t>
              </a:r>
              <a:r>
                <a:rPr lang="en-US" altLang="zh-TW" sz="2800"/>
                <a:t>1 + 1,          if </a:t>
              </a:r>
              <a:r>
                <a:rPr lang="en-US" altLang="zh-TW" sz="2800" i="1"/>
                <a:t>l</a:t>
              </a:r>
              <a:r>
                <a:rPr lang="en-US" altLang="zh-TW" sz="2800"/>
                <a:t>1 </a:t>
              </a:r>
              <a:r>
                <a:rPr lang="en-US" altLang="zh-TW" sz="2800">
                  <a:sym typeface="Symbol" panose="05050102010706020507" pitchFamily="18" charset="2"/>
                </a:rPr>
                <a:t>=</a:t>
              </a:r>
              <a:r>
                <a:rPr lang="en-US" altLang="zh-TW" sz="2800"/>
                <a:t> </a:t>
              </a:r>
              <a:r>
                <a:rPr lang="en-US" altLang="zh-TW" sz="2800" i="1"/>
                <a:t>l</a:t>
              </a:r>
              <a:r>
                <a:rPr lang="en-US" altLang="zh-TW" sz="2800"/>
                <a:t>2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C7E8-F1E4-4457-8F18-C5DD93666139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Code Generation From a Labeled Tree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zh-TW"/>
              <a:t>Use a stack </a:t>
            </a:r>
            <a:r>
              <a:rPr lang="en-US" altLang="zh-TW" i="1">
                <a:solidFill>
                  <a:srgbClr val="FF9900"/>
                </a:solidFill>
              </a:rPr>
              <a:t>rstack</a:t>
            </a:r>
            <a:r>
              <a:rPr lang="en-US" altLang="zh-TW"/>
              <a:t> to allocate </a:t>
            </a:r>
            <a:r>
              <a:rPr lang="en-US" altLang="zh-TW" i="1">
                <a:solidFill>
                  <a:srgbClr val="FF9900"/>
                </a:solidFill>
              </a:rPr>
              <a:t>registers</a:t>
            </a:r>
            <a:r>
              <a:rPr lang="en-US" altLang="zh-TW"/>
              <a:t> R0, R1, …, R(</a:t>
            </a:r>
            <a:r>
              <a:rPr lang="en-US" altLang="zh-TW" i="1"/>
              <a:t>r</a:t>
            </a:r>
            <a:r>
              <a:rPr lang="en-US" altLang="zh-TW"/>
              <a:t>-1)</a:t>
            </a:r>
          </a:p>
          <a:p>
            <a:r>
              <a:rPr lang="en-US" altLang="zh-TW"/>
              <a:t>The value of a tree is always computed in the top register on </a:t>
            </a:r>
            <a:r>
              <a:rPr lang="en-US" altLang="zh-TW" i="1"/>
              <a:t>rstack</a:t>
            </a:r>
            <a:endParaRPr lang="en-US" altLang="zh-TW"/>
          </a:p>
          <a:p>
            <a:r>
              <a:rPr lang="en-US" altLang="zh-TW"/>
              <a:t>The function </a:t>
            </a:r>
            <a:r>
              <a:rPr lang="en-US" altLang="zh-TW" i="1">
                <a:solidFill>
                  <a:srgbClr val="FF9900"/>
                </a:solidFill>
              </a:rPr>
              <a:t>swap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 interchanges the top two registers on </a:t>
            </a:r>
            <a:r>
              <a:rPr lang="en-US" altLang="zh-TW" i="1"/>
              <a:t>rstack</a:t>
            </a:r>
            <a:endParaRPr lang="en-US" altLang="zh-TW"/>
          </a:p>
          <a:p>
            <a:r>
              <a:rPr lang="en-US" altLang="zh-TW"/>
              <a:t>Use a stack </a:t>
            </a:r>
            <a:r>
              <a:rPr lang="en-US" altLang="zh-TW" i="1">
                <a:solidFill>
                  <a:srgbClr val="FF9900"/>
                </a:solidFill>
              </a:rPr>
              <a:t>tstack</a:t>
            </a:r>
            <a:r>
              <a:rPr lang="en-US" altLang="zh-TW"/>
              <a:t> to allocate </a:t>
            </a:r>
            <a:r>
              <a:rPr lang="en-US" altLang="zh-TW" i="1">
                <a:solidFill>
                  <a:srgbClr val="FF9900"/>
                </a:solidFill>
              </a:rPr>
              <a:t>temporary memory locations</a:t>
            </a:r>
            <a:r>
              <a:rPr lang="en-US" altLang="zh-TW"/>
              <a:t> T0, T1, ...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FE9-331A-4A45-AD6E-058B4A51C39A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Cases Analysis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5029200" y="1905000"/>
            <a:ext cx="1447800" cy="1482725"/>
            <a:chOff x="2208" y="2832"/>
            <a:chExt cx="912" cy="934"/>
          </a:xfrm>
        </p:grpSpPr>
        <p:grpSp>
          <p:nvGrpSpPr>
            <p:cNvPr id="71684" name="Group 4"/>
            <p:cNvGrpSpPr>
              <a:grpSpLocks/>
            </p:cNvGrpSpPr>
            <p:nvPr/>
          </p:nvGrpSpPr>
          <p:grpSpPr bwMode="auto">
            <a:xfrm>
              <a:off x="2496" y="2832"/>
              <a:ext cx="308" cy="310"/>
              <a:chOff x="2016" y="3120"/>
              <a:chExt cx="308" cy="310"/>
            </a:xfrm>
          </p:grpSpPr>
          <p:sp>
            <p:nvSpPr>
              <p:cNvPr id="71685" name="Text Box 5"/>
              <p:cNvSpPr txBox="1">
                <a:spLocks noChangeArrowheads="1"/>
              </p:cNvSpPr>
              <p:nvPr/>
            </p:nvSpPr>
            <p:spPr bwMode="auto">
              <a:xfrm>
                <a:off x="2016" y="312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op</a:t>
                </a:r>
                <a:endParaRPr lang="en-US" altLang="zh-TW"/>
              </a:p>
            </p:txBody>
          </p:sp>
          <p:sp>
            <p:nvSpPr>
              <p:cNvPr id="71686" name="Oval 6"/>
              <p:cNvSpPr>
                <a:spLocks noChangeArrowheads="1"/>
              </p:cNvSpPr>
              <p:nvPr/>
            </p:nvSpPr>
            <p:spPr bwMode="auto">
              <a:xfrm>
                <a:off x="2016" y="314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687" name="Group 7"/>
            <p:cNvGrpSpPr>
              <a:grpSpLocks/>
            </p:cNvGrpSpPr>
            <p:nvPr/>
          </p:nvGrpSpPr>
          <p:grpSpPr bwMode="auto">
            <a:xfrm>
              <a:off x="2208" y="3456"/>
              <a:ext cx="288" cy="310"/>
              <a:chOff x="2016" y="3120"/>
              <a:chExt cx="288" cy="310"/>
            </a:xfrm>
          </p:grpSpPr>
          <p:sp>
            <p:nvSpPr>
              <p:cNvPr id="71688" name="Text Box 8"/>
              <p:cNvSpPr txBox="1">
                <a:spLocks noChangeArrowheads="1"/>
              </p:cNvSpPr>
              <p:nvPr/>
            </p:nvSpPr>
            <p:spPr bwMode="auto">
              <a:xfrm>
                <a:off x="2016" y="312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n</a:t>
                </a:r>
                <a:r>
                  <a:rPr lang="en-US" altLang="zh-TW" baseline="-25000"/>
                  <a:t>1</a:t>
                </a:r>
                <a:endParaRPr lang="en-US" altLang="zh-TW"/>
              </a:p>
            </p:txBody>
          </p:sp>
          <p:sp>
            <p:nvSpPr>
              <p:cNvPr id="71689" name="Oval 9"/>
              <p:cNvSpPr>
                <a:spLocks noChangeArrowheads="1"/>
              </p:cNvSpPr>
              <p:nvPr/>
            </p:nvSpPr>
            <p:spPr bwMode="auto">
              <a:xfrm>
                <a:off x="2016" y="314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690" name="Group 10"/>
            <p:cNvGrpSpPr>
              <a:grpSpLocks/>
            </p:cNvGrpSpPr>
            <p:nvPr/>
          </p:nvGrpSpPr>
          <p:grpSpPr bwMode="auto">
            <a:xfrm>
              <a:off x="2832" y="3456"/>
              <a:ext cx="288" cy="310"/>
              <a:chOff x="2016" y="3120"/>
              <a:chExt cx="288" cy="310"/>
            </a:xfrm>
          </p:grpSpPr>
          <p:sp>
            <p:nvSpPr>
              <p:cNvPr id="71691" name="Text Box 11"/>
              <p:cNvSpPr txBox="1">
                <a:spLocks noChangeArrowheads="1"/>
              </p:cNvSpPr>
              <p:nvPr/>
            </p:nvSpPr>
            <p:spPr bwMode="auto">
              <a:xfrm>
                <a:off x="2016" y="312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n</a:t>
                </a:r>
                <a:r>
                  <a:rPr lang="en-US" altLang="zh-TW" baseline="-25000"/>
                  <a:t>2</a:t>
                </a:r>
                <a:endParaRPr lang="en-US" altLang="zh-TW"/>
              </a:p>
            </p:txBody>
          </p:sp>
          <p:sp>
            <p:nvSpPr>
              <p:cNvPr id="71692" name="Oval 12"/>
              <p:cNvSpPr>
                <a:spLocks noChangeArrowheads="1"/>
              </p:cNvSpPr>
              <p:nvPr/>
            </p:nvSpPr>
            <p:spPr bwMode="auto">
              <a:xfrm>
                <a:off x="2016" y="314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H="1">
              <a:off x="2400" y="3120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2688" y="3120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2667000" y="2362200"/>
            <a:ext cx="609600" cy="1025525"/>
            <a:chOff x="1872" y="1728"/>
            <a:chExt cx="384" cy="646"/>
          </a:xfrm>
        </p:grpSpPr>
        <p:grpSp>
          <p:nvGrpSpPr>
            <p:cNvPr id="71696" name="Group 16"/>
            <p:cNvGrpSpPr>
              <a:grpSpLocks/>
            </p:cNvGrpSpPr>
            <p:nvPr/>
          </p:nvGrpSpPr>
          <p:grpSpPr bwMode="auto">
            <a:xfrm>
              <a:off x="1872" y="2064"/>
              <a:ext cx="288" cy="310"/>
              <a:chOff x="1872" y="2042"/>
              <a:chExt cx="288" cy="310"/>
            </a:xfrm>
          </p:grpSpPr>
          <p:sp>
            <p:nvSpPr>
              <p:cNvPr id="71697" name="Text Box 17"/>
              <p:cNvSpPr txBox="1">
                <a:spLocks noChangeArrowheads="1"/>
              </p:cNvSpPr>
              <p:nvPr/>
            </p:nvSpPr>
            <p:spPr bwMode="auto">
              <a:xfrm>
                <a:off x="191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n</a:t>
                </a:r>
                <a:endParaRPr lang="en-US" altLang="zh-TW"/>
              </a:p>
            </p:txBody>
          </p:sp>
          <p:sp>
            <p:nvSpPr>
              <p:cNvPr id="71698" name="Oval 18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 flipH="1">
              <a:off x="2064" y="1728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200400" y="2895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name</a:t>
            </a:r>
            <a:endParaRPr lang="en-US" altLang="zh-TW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6553200" y="2895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name</a:t>
            </a:r>
            <a:endParaRPr lang="en-US" altLang="zh-TW"/>
          </a:p>
        </p:txBody>
      </p:sp>
      <p:grpSp>
        <p:nvGrpSpPr>
          <p:cNvPr id="71702" name="Group 22"/>
          <p:cNvGrpSpPr>
            <a:grpSpLocks/>
          </p:cNvGrpSpPr>
          <p:nvPr/>
        </p:nvGrpSpPr>
        <p:grpSpPr bwMode="auto">
          <a:xfrm>
            <a:off x="838200" y="4114800"/>
            <a:ext cx="7283450" cy="2057400"/>
            <a:chOff x="480" y="2784"/>
            <a:chExt cx="4588" cy="1296"/>
          </a:xfrm>
        </p:grpSpPr>
        <p:grpSp>
          <p:nvGrpSpPr>
            <p:cNvPr id="71703" name="Group 23"/>
            <p:cNvGrpSpPr>
              <a:grpSpLocks/>
            </p:cNvGrpSpPr>
            <p:nvPr/>
          </p:nvGrpSpPr>
          <p:grpSpPr bwMode="auto">
            <a:xfrm>
              <a:off x="912" y="2784"/>
              <a:ext cx="912" cy="934"/>
              <a:chOff x="2208" y="2832"/>
              <a:chExt cx="912" cy="934"/>
            </a:xfrm>
          </p:grpSpPr>
          <p:grpSp>
            <p:nvGrpSpPr>
              <p:cNvPr id="71704" name="Group 24"/>
              <p:cNvGrpSpPr>
                <a:grpSpLocks/>
              </p:cNvGrpSpPr>
              <p:nvPr/>
            </p:nvGrpSpPr>
            <p:grpSpPr bwMode="auto">
              <a:xfrm>
                <a:off x="2496" y="2832"/>
                <a:ext cx="308" cy="310"/>
                <a:chOff x="2016" y="3120"/>
                <a:chExt cx="308" cy="310"/>
              </a:xfrm>
            </p:grpSpPr>
            <p:sp>
              <p:nvSpPr>
                <p:cNvPr id="7170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op</a:t>
                  </a:r>
                  <a:endParaRPr lang="en-US" altLang="zh-TW"/>
                </a:p>
              </p:txBody>
            </p:sp>
            <p:sp>
              <p:nvSpPr>
                <p:cNvPr id="71706" name="Oval 26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07" name="Group 27"/>
              <p:cNvGrpSpPr>
                <a:grpSpLocks/>
              </p:cNvGrpSpPr>
              <p:nvPr/>
            </p:nvGrpSpPr>
            <p:grpSpPr bwMode="auto">
              <a:xfrm>
                <a:off x="2208" y="3456"/>
                <a:ext cx="288" cy="310"/>
                <a:chOff x="2016" y="3120"/>
                <a:chExt cx="288" cy="310"/>
              </a:xfrm>
            </p:grpSpPr>
            <p:sp>
              <p:nvSpPr>
                <p:cNvPr id="7170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1</a:t>
                  </a:r>
                  <a:endParaRPr lang="en-US" altLang="zh-TW"/>
                </a:p>
              </p:txBody>
            </p:sp>
            <p:sp>
              <p:nvSpPr>
                <p:cNvPr id="71709" name="Oval 29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10" name="Group 30"/>
              <p:cNvGrpSpPr>
                <a:grpSpLocks/>
              </p:cNvGrpSpPr>
              <p:nvPr/>
            </p:nvGrpSpPr>
            <p:grpSpPr bwMode="auto">
              <a:xfrm>
                <a:off x="2832" y="3456"/>
                <a:ext cx="288" cy="310"/>
                <a:chOff x="2016" y="3120"/>
                <a:chExt cx="288" cy="310"/>
              </a:xfrm>
            </p:grpSpPr>
            <p:sp>
              <p:nvSpPr>
                <p:cNvPr id="717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2</a:t>
                  </a:r>
                  <a:endParaRPr lang="en-US" altLang="zh-TW"/>
                </a:p>
              </p:txBody>
            </p:sp>
            <p:sp>
              <p:nvSpPr>
                <p:cNvPr id="71712" name="Oval 32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1713" name="Line 33"/>
              <p:cNvSpPr>
                <a:spLocks noChangeShapeType="1"/>
              </p:cNvSpPr>
              <p:nvPr/>
            </p:nvSpPr>
            <p:spPr bwMode="auto">
              <a:xfrm flipH="1">
                <a:off x="2400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14" name="Line 34"/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715" name="Group 35"/>
            <p:cNvGrpSpPr>
              <a:grpSpLocks/>
            </p:cNvGrpSpPr>
            <p:nvPr/>
          </p:nvGrpSpPr>
          <p:grpSpPr bwMode="auto">
            <a:xfrm>
              <a:off x="2448" y="2784"/>
              <a:ext cx="912" cy="934"/>
              <a:chOff x="2208" y="2832"/>
              <a:chExt cx="912" cy="934"/>
            </a:xfrm>
          </p:grpSpPr>
          <p:grpSp>
            <p:nvGrpSpPr>
              <p:cNvPr id="71716" name="Group 36"/>
              <p:cNvGrpSpPr>
                <a:grpSpLocks/>
              </p:cNvGrpSpPr>
              <p:nvPr/>
            </p:nvGrpSpPr>
            <p:grpSpPr bwMode="auto">
              <a:xfrm>
                <a:off x="2496" y="2832"/>
                <a:ext cx="308" cy="310"/>
                <a:chOff x="2016" y="3120"/>
                <a:chExt cx="308" cy="310"/>
              </a:xfrm>
            </p:grpSpPr>
            <p:sp>
              <p:nvSpPr>
                <p:cNvPr id="717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op</a:t>
                  </a:r>
                  <a:endParaRPr lang="en-US" altLang="zh-TW"/>
                </a:p>
              </p:txBody>
            </p:sp>
            <p:sp>
              <p:nvSpPr>
                <p:cNvPr id="71718" name="Oval 38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19" name="Group 39"/>
              <p:cNvGrpSpPr>
                <a:grpSpLocks/>
              </p:cNvGrpSpPr>
              <p:nvPr/>
            </p:nvGrpSpPr>
            <p:grpSpPr bwMode="auto">
              <a:xfrm>
                <a:off x="2208" y="3456"/>
                <a:ext cx="288" cy="310"/>
                <a:chOff x="2016" y="3120"/>
                <a:chExt cx="288" cy="310"/>
              </a:xfrm>
            </p:grpSpPr>
            <p:sp>
              <p:nvSpPr>
                <p:cNvPr id="717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1</a:t>
                  </a:r>
                  <a:endParaRPr lang="en-US" altLang="zh-TW"/>
                </a:p>
              </p:txBody>
            </p:sp>
            <p:sp>
              <p:nvSpPr>
                <p:cNvPr id="71721" name="Oval 41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22" name="Group 42"/>
              <p:cNvGrpSpPr>
                <a:grpSpLocks/>
              </p:cNvGrpSpPr>
              <p:nvPr/>
            </p:nvGrpSpPr>
            <p:grpSpPr bwMode="auto">
              <a:xfrm>
                <a:off x="2832" y="3456"/>
                <a:ext cx="288" cy="310"/>
                <a:chOff x="2016" y="3120"/>
                <a:chExt cx="288" cy="310"/>
              </a:xfrm>
            </p:grpSpPr>
            <p:sp>
              <p:nvSpPr>
                <p:cNvPr id="717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2</a:t>
                  </a:r>
                  <a:endParaRPr lang="en-US" altLang="zh-TW"/>
                </a:p>
              </p:txBody>
            </p:sp>
            <p:sp>
              <p:nvSpPr>
                <p:cNvPr id="71724" name="Oval 44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1725" name="Line 45"/>
              <p:cNvSpPr>
                <a:spLocks noChangeShapeType="1"/>
              </p:cNvSpPr>
              <p:nvPr/>
            </p:nvSpPr>
            <p:spPr bwMode="auto">
              <a:xfrm flipH="1">
                <a:off x="2400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6" name="Line 46"/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727" name="Group 47"/>
            <p:cNvGrpSpPr>
              <a:grpSpLocks/>
            </p:cNvGrpSpPr>
            <p:nvPr/>
          </p:nvGrpSpPr>
          <p:grpSpPr bwMode="auto">
            <a:xfrm>
              <a:off x="3984" y="2784"/>
              <a:ext cx="912" cy="934"/>
              <a:chOff x="2208" y="2832"/>
              <a:chExt cx="912" cy="934"/>
            </a:xfrm>
          </p:grpSpPr>
          <p:grpSp>
            <p:nvGrpSpPr>
              <p:cNvPr id="71728" name="Group 48"/>
              <p:cNvGrpSpPr>
                <a:grpSpLocks/>
              </p:cNvGrpSpPr>
              <p:nvPr/>
            </p:nvGrpSpPr>
            <p:grpSpPr bwMode="auto">
              <a:xfrm>
                <a:off x="2496" y="2832"/>
                <a:ext cx="308" cy="310"/>
                <a:chOff x="2016" y="3120"/>
                <a:chExt cx="308" cy="310"/>
              </a:xfrm>
            </p:grpSpPr>
            <p:sp>
              <p:nvSpPr>
                <p:cNvPr id="717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op</a:t>
                  </a:r>
                  <a:endParaRPr lang="en-US" altLang="zh-TW"/>
                </a:p>
              </p:txBody>
            </p:sp>
            <p:sp>
              <p:nvSpPr>
                <p:cNvPr id="71730" name="Oval 50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31" name="Group 51"/>
              <p:cNvGrpSpPr>
                <a:grpSpLocks/>
              </p:cNvGrpSpPr>
              <p:nvPr/>
            </p:nvGrpSpPr>
            <p:grpSpPr bwMode="auto">
              <a:xfrm>
                <a:off x="2208" y="3456"/>
                <a:ext cx="288" cy="310"/>
                <a:chOff x="2016" y="3120"/>
                <a:chExt cx="288" cy="310"/>
              </a:xfrm>
            </p:grpSpPr>
            <p:sp>
              <p:nvSpPr>
                <p:cNvPr id="7173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1</a:t>
                  </a:r>
                  <a:endParaRPr lang="en-US" altLang="zh-TW"/>
                </a:p>
              </p:txBody>
            </p:sp>
            <p:sp>
              <p:nvSpPr>
                <p:cNvPr id="71733" name="Oval 53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1734" name="Group 54"/>
              <p:cNvGrpSpPr>
                <a:grpSpLocks/>
              </p:cNvGrpSpPr>
              <p:nvPr/>
            </p:nvGrpSpPr>
            <p:grpSpPr bwMode="auto">
              <a:xfrm>
                <a:off x="2832" y="3456"/>
                <a:ext cx="288" cy="310"/>
                <a:chOff x="2016" y="3120"/>
                <a:chExt cx="288" cy="310"/>
              </a:xfrm>
            </p:grpSpPr>
            <p:sp>
              <p:nvSpPr>
                <p:cNvPr id="7173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016" y="312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n</a:t>
                  </a:r>
                  <a:r>
                    <a:rPr lang="en-US" altLang="zh-TW" baseline="-25000"/>
                    <a:t>2</a:t>
                  </a:r>
                  <a:endParaRPr lang="en-US" altLang="zh-TW"/>
                </a:p>
              </p:txBody>
            </p:sp>
            <p:sp>
              <p:nvSpPr>
                <p:cNvPr id="71736" name="Oval 56"/>
                <p:cNvSpPr>
                  <a:spLocks noChangeArrowheads="1"/>
                </p:cNvSpPr>
                <p:nvPr/>
              </p:nvSpPr>
              <p:spPr bwMode="auto">
                <a:xfrm>
                  <a:off x="2016" y="3142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1737" name="Line 57"/>
              <p:cNvSpPr>
                <a:spLocks noChangeShapeType="1"/>
              </p:cNvSpPr>
              <p:nvPr/>
            </p:nvSpPr>
            <p:spPr bwMode="auto">
              <a:xfrm flipH="1">
                <a:off x="2400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8" name="Line 58"/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739" name="Text Box 59"/>
            <p:cNvSpPr txBox="1">
              <a:spLocks noChangeArrowheads="1"/>
            </p:cNvSpPr>
            <p:nvPr/>
          </p:nvSpPr>
          <p:spPr bwMode="auto">
            <a:xfrm>
              <a:off x="480" y="3792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sym typeface="Symbol" panose="05050102010706020507" pitchFamily="18" charset="2"/>
                </a:rPr>
                <a:t>label</a:t>
              </a:r>
              <a:r>
                <a:rPr lang="en-US" altLang="zh-TW">
                  <a:sym typeface="Symbol" panose="05050102010706020507" pitchFamily="18" charset="2"/>
                </a:rPr>
                <a:t>(</a:t>
              </a:r>
              <a:r>
                <a:rPr lang="en-US" altLang="zh-TW" i="1">
                  <a:sym typeface="Symbol" panose="05050102010706020507" pitchFamily="18" charset="2"/>
                </a:rPr>
                <a:t>n</a:t>
              </a:r>
              <a:r>
                <a:rPr lang="en-US" altLang="zh-TW" baseline="-25000"/>
                <a:t>1</a:t>
              </a:r>
              <a:r>
                <a:rPr lang="en-US" altLang="zh-TW">
                  <a:sym typeface="Symbol" panose="05050102010706020507" pitchFamily="18" charset="2"/>
                </a:rPr>
                <a:t>) &lt; </a:t>
              </a:r>
              <a:r>
                <a:rPr lang="en-US" altLang="zh-TW" i="1">
                  <a:sym typeface="Symbol" panose="05050102010706020507" pitchFamily="18" charset="2"/>
                </a:rPr>
                <a:t>label</a:t>
              </a:r>
              <a:r>
                <a:rPr lang="en-US" altLang="zh-TW">
                  <a:sym typeface="Symbol" panose="05050102010706020507" pitchFamily="18" charset="2"/>
                </a:rPr>
                <a:t>(</a:t>
              </a:r>
              <a:r>
                <a:rPr lang="en-US" altLang="zh-TW" i="1">
                  <a:sym typeface="Symbol" panose="05050102010706020507" pitchFamily="18" charset="2"/>
                </a:rPr>
                <a:t>n</a:t>
              </a:r>
              <a:r>
                <a:rPr lang="en-US" altLang="zh-TW" baseline="-25000"/>
                <a:t>2</a:t>
              </a:r>
              <a:r>
                <a:rPr lang="en-US" altLang="zh-TW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71740" name="Rectangle 60"/>
            <p:cNvSpPr>
              <a:spLocks noChangeArrowheads="1"/>
            </p:cNvSpPr>
            <p:nvPr/>
          </p:nvSpPr>
          <p:spPr bwMode="auto">
            <a:xfrm>
              <a:off x="2160" y="3792"/>
              <a:ext cx="1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sym typeface="Symbol" panose="05050102010706020507" pitchFamily="18" charset="2"/>
                </a:rPr>
                <a:t>label</a:t>
              </a:r>
              <a:r>
                <a:rPr lang="en-US" altLang="zh-TW">
                  <a:sym typeface="Symbol" panose="05050102010706020507" pitchFamily="18" charset="2"/>
                </a:rPr>
                <a:t>(</a:t>
              </a:r>
              <a:r>
                <a:rPr lang="en-US" altLang="zh-TW" i="1">
                  <a:sym typeface="Symbol" panose="05050102010706020507" pitchFamily="18" charset="2"/>
                </a:rPr>
                <a:t>n</a:t>
              </a:r>
              <a:r>
                <a:rPr lang="en-US" altLang="zh-TW" baseline="-25000"/>
                <a:t>2</a:t>
              </a:r>
              <a:r>
                <a:rPr lang="en-US" altLang="zh-TW">
                  <a:sym typeface="Symbol" panose="05050102010706020507" pitchFamily="18" charset="2"/>
                </a:rPr>
                <a:t>)  </a:t>
              </a:r>
              <a:r>
                <a:rPr lang="en-US" altLang="zh-TW" i="1">
                  <a:sym typeface="Symbol" panose="05050102010706020507" pitchFamily="18" charset="2"/>
                </a:rPr>
                <a:t>label</a:t>
              </a:r>
              <a:r>
                <a:rPr lang="en-US" altLang="zh-TW">
                  <a:sym typeface="Symbol" panose="05050102010706020507" pitchFamily="18" charset="2"/>
                </a:rPr>
                <a:t>(</a:t>
              </a:r>
              <a:r>
                <a:rPr lang="en-US" altLang="zh-TW" i="1">
                  <a:sym typeface="Symbol" panose="05050102010706020507" pitchFamily="18" charset="2"/>
                </a:rPr>
                <a:t>n</a:t>
              </a:r>
              <a:r>
                <a:rPr lang="en-US" altLang="zh-TW" baseline="-25000"/>
                <a:t>1</a:t>
              </a:r>
              <a:r>
                <a:rPr lang="en-US" altLang="zh-TW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71741" name="Rectangle 61"/>
            <p:cNvSpPr>
              <a:spLocks noChangeArrowheads="1"/>
            </p:cNvSpPr>
            <p:nvPr/>
          </p:nvSpPr>
          <p:spPr bwMode="auto">
            <a:xfrm>
              <a:off x="3840" y="3792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both labels </a:t>
              </a:r>
              <a:r>
                <a:rPr lang="en-US" altLang="zh-TW">
                  <a:sym typeface="Symbol" panose="05050102010706020507" pitchFamily="18" charset="2"/>
                </a:rPr>
                <a:t></a:t>
              </a:r>
              <a:r>
                <a:rPr lang="en-US" altLang="zh-TW"/>
                <a:t> </a:t>
              </a:r>
              <a:r>
                <a:rPr lang="en-US" altLang="zh-TW" i="1"/>
                <a:t>r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EEC5-9696-458C-A3E1-30D82168E21B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The Function </a:t>
            </a:r>
            <a:r>
              <a:rPr lang="en-US" altLang="zh-TW" b="1" i="1"/>
              <a:t>gencode</a:t>
            </a:r>
            <a:endParaRPr lang="en-US" altLang="zh-TW" b="1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356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/>
              <a:t>procedure</a:t>
            </a:r>
            <a:r>
              <a:rPr lang="en-US" altLang="zh-TW"/>
              <a:t>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1"/>
              <a:t>begin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/>
              <a:t>  </a:t>
            </a:r>
            <a:r>
              <a:rPr lang="en-US" altLang="zh-TW" b="1"/>
              <a:t>if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 is a left leaf representing operand </a:t>
            </a:r>
            <a:r>
              <a:rPr lang="en-US" altLang="zh-TW" i="1"/>
              <a:t>name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/>
              <a:t>          and </a:t>
            </a:r>
            <a:r>
              <a:rPr lang="en-US" altLang="zh-TW" i="1"/>
              <a:t>n</a:t>
            </a:r>
            <a:r>
              <a:rPr lang="en-US" altLang="zh-TW"/>
              <a:t> is the leftmost child of its parent </a:t>
            </a:r>
            <a:r>
              <a:rPr lang="en-US" altLang="zh-TW" b="1"/>
              <a:t>then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'MOV' || </a:t>
            </a:r>
            <a:r>
              <a:rPr lang="en-US" altLang="zh-TW" i="1"/>
              <a:t>name</a:t>
            </a:r>
            <a:r>
              <a:rPr lang="en-US" altLang="zh-TW"/>
              <a:t> || ','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/>
              <a:t>  </a:t>
            </a:r>
            <a:r>
              <a:rPr lang="en-US" altLang="zh-TW" b="1"/>
              <a:t>else</a:t>
            </a:r>
            <a:r>
              <a:rPr lang="en-US" altLang="zh-TW"/>
              <a:t> </a:t>
            </a:r>
            <a:r>
              <a:rPr lang="en-US" altLang="zh-TW" b="1"/>
              <a:t>if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 is an interior node with operator </a:t>
            </a:r>
            <a:r>
              <a:rPr lang="en-US" altLang="zh-TW" i="1"/>
              <a:t>op</a:t>
            </a:r>
            <a:r>
              <a:rPr lang="en-US" altLang="zh-TW"/>
              <a:t>, </a:t>
            </a:r>
          </a:p>
          <a:p>
            <a:pPr>
              <a:lnSpc>
                <a:spcPct val="110000"/>
              </a:lnSpc>
            </a:pPr>
            <a:r>
              <a:rPr lang="en-US" altLang="zh-TW"/>
              <a:t>          left child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and right child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 b="1"/>
              <a:t>then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en-US" altLang="zh-TW"/>
              <a:t>    </a:t>
            </a:r>
            <a:r>
              <a:rPr lang="en-US" altLang="zh-TW" b="1"/>
              <a:t>if</a:t>
            </a:r>
            <a:r>
              <a:rPr lang="en-US" altLang="zh-TW"/>
              <a:t> label(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) = 0 </a:t>
            </a:r>
            <a:r>
              <a:rPr lang="en-US" altLang="zh-TW" b="1"/>
              <a:t>then</a:t>
            </a:r>
            <a:r>
              <a:rPr lang="en-US" altLang="zh-TW"/>
              <a:t> /* case 1 */</a:t>
            </a:r>
          </a:p>
          <a:p>
            <a:pPr>
              <a:lnSpc>
                <a:spcPct val="110000"/>
              </a:lnSpc>
            </a:pPr>
            <a:r>
              <a:rPr lang="en-US" altLang="zh-TW"/>
              <a:t>    </a:t>
            </a:r>
            <a:r>
              <a:rPr lang="en-US" altLang="zh-TW" b="1"/>
              <a:t>else</a:t>
            </a:r>
            <a:r>
              <a:rPr lang="en-US" altLang="zh-TW"/>
              <a:t> </a:t>
            </a:r>
            <a:r>
              <a:rPr lang="en-US" altLang="zh-TW" b="1"/>
              <a:t>if</a:t>
            </a:r>
            <a:r>
              <a:rPr lang="en-US" altLang="zh-TW"/>
              <a:t> 1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1</a:t>
            </a:r>
            <a:r>
              <a:rPr lang="en-US" altLang="zh-TW">
                <a:sym typeface="Symbol" panose="05050102010706020507" pitchFamily="18" charset="2"/>
              </a:rPr>
              <a:t>) &lt;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) and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1</a:t>
            </a:r>
            <a:r>
              <a:rPr lang="en-US" altLang="zh-TW">
                <a:sym typeface="Symbol" panose="05050102010706020507" pitchFamily="18" charset="2"/>
              </a:rPr>
              <a:t>) &lt; 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then </a:t>
            </a:r>
            <a:r>
              <a:rPr lang="en-US" altLang="zh-TW"/>
              <a:t>/* case 2 */</a:t>
            </a:r>
            <a:endParaRPr lang="en-US" altLang="zh-TW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TW">
                <a:sym typeface="Symbol" panose="05050102010706020507" pitchFamily="18" charset="2"/>
              </a:rPr>
              <a:t>    </a:t>
            </a:r>
            <a:r>
              <a:rPr lang="en-US" altLang="zh-TW" b="1">
                <a:sym typeface="Symbol" panose="05050102010706020507" pitchFamily="18" charset="2"/>
              </a:rPr>
              <a:t>else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/>
              <a:t>1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) 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1</a:t>
            </a:r>
            <a:r>
              <a:rPr lang="en-US" altLang="zh-TW">
                <a:sym typeface="Symbol" panose="05050102010706020507" pitchFamily="18" charset="2"/>
              </a:rPr>
              <a:t>) and </a:t>
            </a:r>
            <a:r>
              <a:rPr lang="en-US" altLang="zh-TW" i="1">
                <a:sym typeface="Symbol" panose="05050102010706020507" pitchFamily="18" charset="2"/>
              </a:rPr>
              <a:t>label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) &lt; 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then </a:t>
            </a:r>
            <a:r>
              <a:rPr lang="en-US" altLang="zh-TW"/>
              <a:t>/* case 3 */</a:t>
            </a:r>
            <a:endParaRPr lang="en-US" altLang="zh-TW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TW">
                <a:sym typeface="Symbol" panose="05050102010706020507" pitchFamily="18" charset="2"/>
              </a:rPr>
              <a:t>    </a:t>
            </a:r>
            <a:r>
              <a:rPr lang="en-US" altLang="zh-TW" b="1">
                <a:sym typeface="Symbol" panose="05050102010706020507" pitchFamily="18" charset="2"/>
              </a:rPr>
              <a:t>else </a:t>
            </a:r>
            <a:r>
              <a:rPr lang="en-US" altLang="zh-TW"/>
              <a:t>/* case 4, both labels </a:t>
            </a:r>
            <a:r>
              <a:rPr lang="en-US" altLang="zh-TW">
                <a:sym typeface="Symbol" panose="05050102010706020507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r</a:t>
            </a:r>
            <a:r>
              <a:rPr lang="en-US" altLang="zh-TW"/>
              <a:t> */</a:t>
            </a:r>
            <a:endParaRPr lang="en-US" altLang="zh-TW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TW" b="1">
                <a:sym typeface="Symbol" panose="05050102010706020507" pitchFamily="18" charset="2"/>
              </a:rPr>
              <a:t>end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F895-A5AA-421C-A9FA-C15A44FA26F7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TW" b="1"/>
              <a:t>The Function </a:t>
            </a:r>
            <a:r>
              <a:rPr lang="en-US" altLang="zh-TW" b="1" i="1"/>
              <a:t>gencode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752600" y="1295400"/>
            <a:ext cx="56721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/* case 1 */</a:t>
            </a:r>
          </a:p>
          <a:p>
            <a:r>
              <a:rPr lang="en-US" altLang="zh-TW" b="1"/>
              <a:t>begin</a:t>
            </a:r>
            <a:endParaRPr lang="en-US" altLang="zh-TW"/>
          </a:p>
          <a:p>
            <a:r>
              <a:rPr lang="en-US" altLang="zh-TW"/>
              <a:t>    let </a:t>
            </a:r>
            <a:r>
              <a:rPr lang="en-US" altLang="zh-TW" i="1"/>
              <a:t>name</a:t>
            </a:r>
            <a:r>
              <a:rPr lang="en-US" altLang="zh-TW"/>
              <a:t> be the operand represented by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;</a:t>
            </a:r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</a:t>
            </a:r>
            <a:r>
              <a:rPr lang="en-US" altLang="zh-TW" i="1"/>
              <a:t>op</a:t>
            </a:r>
            <a:r>
              <a:rPr lang="en-US" altLang="zh-TW"/>
              <a:t> || </a:t>
            </a:r>
            <a:r>
              <a:rPr lang="en-US" altLang="zh-TW" i="1"/>
              <a:t>name</a:t>
            </a:r>
            <a:r>
              <a:rPr lang="en-US" altLang="zh-TW"/>
              <a:t> || ','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</a:t>
            </a:r>
          </a:p>
          <a:p>
            <a:r>
              <a:rPr lang="en-US" altLang="zh-TW" b="1"/>
              <a:t>end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/* case 2 */</a:t>
            </a:r>
          </a:p>
          <a:p>
            <a:r>
              <a:rPr lang="en-US" altLang="zh-TW" b="1"/>
              <a:t>begin</a:t>
            </a:r>
            <a:endParaRPr lang="en-US" altLang="zh-TW"/>
          </a:p>
          <a:p>
            <a:r>
              <a:rPr lang="en-US" altLang="zh-TW"/>
              <a:t>    </a:t>
            </a:r>
            <a:r>
              <a:rPr lang="en-US" altLang="zh-TW" i="1"/>
              <a:t>swap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); </a:t>
            </a:r>
          </a:p>
          <a:p>
            <a:r>
              <a:rPr lang="en-US" altLang="zh-TW"/>
              <a:t>    </a:t>
            </a:r>
            <a:r>
              <a:rPr lang="en-US" altLang="zh-TW" i="1"/>
              <a:t>R</a:t>
            </a:r>
            <a:r>
              <a:rPr lang="en-US" altLang="zh-TW"/>
              <a:t> := </a:t>
            </a:r>
            <a:r>
              <a:rPr lang="en-US" altLang="zh-TW" i="1"/>
              <a:t>pop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</a:t>
            </a:r>
            <a:r>
              <a:rPr lang="en-US" altLang="zh-TW" i="1"/>
              <a:t>op</a:t>
            </a:r>
            <a:r>
              <a:rPr lang="en-US" altLang="zh-TW"/>
              <a:t> || </a:t>
            </a:r>
            <a:r>
              <a:rPr lang="en-US" altLang="zh-TW" i="1"/>
              <a:t>R</a:t>
            </a:r>
            <a:r>
              <a:rPr lang="en-US" altLang="zh-TW"/>
              <a:t> || ','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i="1"/>
              <a:t>push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, </a:t>
            </a:r>
            <a:r>
              <a:rPr lang="en-US" altLang="zh-TW" i="1"/>
              <a:t>R</a:t>
            </a:r>
            <a:r>
              <a:rPr lang="en-US" altLang="zh-TW"/>
              <a:t>);   </a:t>
            </a:r>
            <a:r>
              <a:rPr lang="en-US" altLang="zh-TW" i="1"/>
              <a:t>swap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</a:t>
            </a:r>
          </a:p>
          <a:p>
            <a:r>
              <a:rPr lang="en-US" altLang="zh-TW" b="1"/>
              <a:t>end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4510-C663-44FC-A4BC-F15DFC4175E6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b="1"/>
              <a:t>The Function </a:t>
            </a:r>
            <a:r>
              <a:rPr lang="en-US" altLang="zh-TW" b="1" i="1"/>
              <a:t>gencode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09800" y="1066800"/>
            <a:ext cx="479901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/* case 3 */</a:t>
            </a:r>
          </a:p>
          <a:p>
            <a:r>
              <a:rPr lang="en-US" altLang="zh-TW" b="1"/>
              <a:t>begin</a:t>
            </a:r>
            <a:endParaRPr lang="en-US" altLang="zh-TW"/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i="1"/>
              <a:t>R</a:t>
            </a:r>
            <a:r>
              <a:rPr lang="en-US" altLang="zh-TW"/>
              <a:t> := </a:t>
            </a:r>
            <a:r>
              <a:rPr lang="en-US" altLang="zh-TW" i="1"/>
              <a:t>pop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</a:t>
            </a:r>
            <a:r>
              <a:rPr lang="en-US" altLang="zh-TW" i="1"/>
              <a:t>op</a:t>
            </a:r>
            <a:r>
              <a:rPr lang="en-US" altLang="zh-TW"/>
              <a:t> || </a:t>
            </a:r>
            <a:r>
              <a:rPr lang="en-US" altLang="zh-TW" i="1"/>
              <a:t>R</a:t>
            </a:r>
            <a:r>
              <a:rPr lang="en-US" altLang="zh-TW"/>
              <a:t> || ','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i="1"/>
              <a:t>push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, </a:t>
            </a:r>
            <a:r>
              <a:rPr lang="en-US" altLang="zh-TW" i="1"/>
              <a:t>R</a:t>
            </a:r>
            <a:r>
              <a:rPr lang="en-US" altLang="zh-TW"/>
              <a:t>);</a:t>
            </a:r>
          </a:p>
          <a:p>
            <a:r>
              <a:rPr lang="en-US" altLang="zh-TW" b="1"/>
              <a:t>end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/* case 4 */</a:t>
            </a:r>
          </a:p>
          <a:p>
            <a:r>
              <a:rPr lang="en-US" altLang="zh-TW" b="1"/>
              <a:t>begin</a:t>
            </a:r>
            <a:endParaRPr lang="en-US" altLang="zh-TW"/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);    </a:t>
            </a:r>
            <a:r>
              <a:rPr lang="en-US" altLang="zh-TW" i="1"/>
              <a:t>T</a:t>
            </a:r>
            <a:r>
              <a:rPr lang="en-US" altLang="zh-TW"/>
              <a:t> := </a:t>
            </a:r>
            <a:r>
              <a:rPr lang="en-US" altLang="zh-TW" i="1"/>
              <a:t>pop</a:t>
            </a:r>
            <a:r>
              <a:rPr lang="en-US" altLang="zh-TW"/>
              <a:t>(</a:t>
            </a:r>
            <a:r>
              <a:rPr lang="en-US" altLang="zh-TW" i="1"/>
              <a:t>tstack</a:t>
            </a:r>
            <a:r>
              <a:rPr lang="en-US" altLang="zh-TW"/>
              <a:t>); 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'MOV'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 || ',' || </a:t>
            </a:r>
            <a:r>
              <a:rPr lang="en-US" altLang="zh-TW" i="1"/>
              <a:t>T</a:t>
            </a:r>
            <a:r>
              <a:rPr lang="en-US" altLang="zh-TW"/>
              <a:t>;  </a:t>
            </a:r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);    </a:t>
            </a:r>
            <a:r>
              <a:rPr lang="en-US" altLang="zh-TW" i="1"/>
              <a:t>push</a:t>
            </a:r>
            <a:r>
              <a:rPr lang="en-US" altLang="zh-TW"/>
              <a:t>(</a:t>
            </a:r>
            <a:r>
              <a:rPr lang="en-US" altLang="zh-TW" i="1"/>
              <a:t>tstack</a:t>
            </a:r>
            <a:r>
              <a:rPr lang="en-US" altLang="zh-TW"/>
              <a:t>, </a:t>
            </a:r>
            <a:r>
              <a:rPr lang="en-US" altLang="zh-TW" i="1"/>
              <a:t> T</a:t>
            </a:r>
            <a:r>
              <a:rPr lang="en-US" altLang="zh-TW"/>
              <a:t>);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</a:t>
            </a:r>
            <a:r>
              <a:rPr lang="en-US" altLang="zh-TW" i="1"/>
              <a:t>op</a:t>
            </a:r>
            <a:r>
              <a:rPr lang="en-US" altLang="zh-TW"/>
              <a:t> || </a:t>
            </a:r>
            <a:r>
              <a:rPr lang="en-US" altLang="zh-TW" i="1"/>
              <a:t>T</a:t>
            </a:r>
            <a:r>
              <a:rPr lang="en-US" altLang="zh-TW"/>
              <a:t> || ',' || </a:t>
            </a:r>
            <a:r>
              <a:rPr lang="en-US" altLang="zh-TW" i="1"/>
              <a:t>top</a:t>
            </a:r>
            <a:r>
              <a:rPr lang="en-US" altLang="zh-TW"/>
              <a:t>(</a:t>
            </a:r>
            <a:r>
              <a:rPr lang="en-US" altLang="zh-TW" i="1"/>
              <a:t>rstack</a:t>
            </a:r>
            <a:r>
              <a:rPr lang="en-US" altLang="zh-TW"/>
              <a:t>);</a:t>
            </a:r>
          </a:p>
          <a:p>
            <a:r>
              <a:rPr lang="en-US" altLang="zh-TW" b="1"/>
              <a:t>end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9503-A018-4629-AE7C-92718C53619F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533400" y="2286000"/>
            <a:ext cx="3765550" cy="2590800"/>
            <a:chOff x="720" y="2016"/>
            <a:chExt cx="2372" cy="1632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1008" y="2544"/>
              <a:ext cx="265" cy="288"/>
              <a:chOff x="854" y="2714"/>
              <a:chExt cx="265" cy="288"/>
            </a:xfrm>
          </p:grpSpPr>
          <p:sp>
            <p:nvSpPr>
              <p:cNvPr id="75781" name="Text Box 5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t1</a:t>
                </a:r>
              </a:p>
            </p:txBody>
          </p:sp>
          <p:sp>
            <p:nvSpPr>
              <p:cNvPr id="75782" name="Oval 6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5783" name="Group 7"/>
            <p:cNvGrpSpPr>
              <a:grpSpLocks/>
            </p:cNvGrpSpPr>
            <p:nvPr/>
          </p:nvGrpSpPr>
          <p:grpSpPr bwMode="auto">
            <a:xfrm>
              <a:off x="1584" y="2256"/>
              <a:ext cx="265" cy="288"/>
              <a:chOff x="854" y="2714"/>
              <a:chExt cx="265" cy="288"/>
            </a:xfrm>
          </p:grpSpPr>
          <p:sp>
            <p:nvSpPr>
              <p:cNvPr id="75784" name="Text Box 8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t4</a:t>
                </a:r>
              </a:p>
            </p:txBody>
          </p:sp>
          <p:sp>
            <p:nvSpPr>
              <p:cNvPr id="75785" name="Oval 9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 flipH="1">
              <a:off x="1248" y="2496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1200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912" y="278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5789" name="Group 13"/>
            <p:cNvGrpSpPr>
              <a:grpSpLocks/>
            </p:cNvGrpSpPr>
            <p:nvPr/>
          </p:nvGrpSpPr>
          <p:grpSpPr bwMode="auto">
            <a:xfrm>
              <a:off x="2448" y="2976"/>
              <a:ext cx="265" cy="288"/>
              <a:chOff x="854" y="2714"/>
              <a:chExt cx="265" cy="288"/>
            </a:xfrm>
          </p:grpSpPr>
          <p:sp>
            <p:nvSpPr>
              <p:cNvPr id="75790" name="Text Box 14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t2</a:t>
                </a: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2640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H="1">
              <a:off x="2400" y="32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68" y="292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1344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256" y="336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grpSp>
          <p:nvGrpSpPr>
            <p:cNvPr id="75797" name="Group 21"/>
            <p:cNvGrpSpPr>
              <a:grpSpLocks/>
            </p:cNvGrpSpPr>
            <p:nvPr/>
          </p:nvGrpSpPr>
          <p:grpSpPr bwMode="auto">
            <a:xfrm>
              <a:off x="2160" y="2544"/>
              <a:ext cx="265" cy="288"/>
              <a:chOff x="854" y="2714"/>
              <a:chExt cx="265" cy="288"/>
            </a:xfrm>
          </p:grpSpPr>
          <p:sp>
            <p:nvSpPr>
              <p:cNvPr id="75798" name="Text Box 22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t3</a:t>
                </a:r>
              </a:p>
            </p:txBody>
          </p:sp>
          <p:sp>
            <p:nvSpPr>
              <p:cNvPr id="75799" name="Oval 23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 flipH="1">
              <a:off x="2112" y="278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736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1968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e</a:t>
              </a:r>
            </a:p>
          </p:txBody>
        </p:sp>
        <p:sp>
          <p:nvSpPr>
            <p:cNvPr id="75804" name="Text Box 28"/>
            <p:cNvSpPr txBox="1">
              <a:spLocks noChangeArrowheads="1"/>
            </p:cNvSpPr>
            <p:nvPr/>
          </p:nvSpPr>
          <p:spPr bwMode="auto">
            <a:xfrm>
              <a:off x="720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1776" y="2496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72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75807" name="Text Box 31"/>
            <p:cNvSpPr txBox="1">
              <a:spLocks noChangeArrowheads="1"/>
            </p:cNvSpPr>
            <p:nvPr/>
          </p:nvSpPr>
          <p:spPr bwMode="auto">
            <a:xfrm>
              <a:off x="1200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304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75809" name="Text Box 33"/>
            <p:cNvSpPr txBox="1">
              <a:spLocks noChangeArrowheads="1"/>
            </p:cNvSpPr>
            <p:nvPr/>
          </p:nvSpPr>
          <p:spPr bwMode="auto">
            <a:xfrm>
              <a:off x="139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2160" y="31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5811" name="Text Box 35"/>
            <p:cNvSpPr txBox="1">
              <a:spLocks noChangeArrowheads="1"/>
            </p:cNvSpPr>
            <p:nvPr/>
          </p:nvSpPr>
          <p:spPr bwMode="auto">
            <a:xfrm>
              <a:off x="2880" y="31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2592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5813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5814" name="Oval 38"/>
            <p:cNvSpPr>
              <a:spLocks noChangeArrowheads="1"/>
            </p:cNvSpPr>
            <p:nvPr/>
          </p:nvSpPr>
          <p:spPr bwMode="auto">
            <a:xfrm>
              <a:off x="768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1344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16" name="Oval 40"/>
            <p:cNvSpPr>
              <a:spLocks noChangeArrowheads="1"/>
            </p:cNvSpPr>
            <p:nvPr/>
          </p:nvSpPr>
          <p:spPr bwMode="auto">
            <a:xfrm>
              <a:off x="1968" y="297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17" name="Oval 41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18" name="Oval 42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495800" y="1447800"/>
            <a:ext cx="40925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gencode</a:t>
            </a:r>
            <a:r>
              <a:rPr lang="en-US" altLang="zh-TW"/>
              <a:t>(t4)  [R1, R0]	     /* 2 */</a:t>
            </a:r>
          </a:p>
          <a:p>
            <a:r>
              <a:rPr lang="en-US" altLang="zh-TW"/>
              <a:t>  </a:t>
            </a:r>
            <a:r>
              <a:rPr lang="en-US" altLang="zh-TW" i="1"/>
              <a:t>gencode</a:t>
            </a:r>
            <a:r>
              <a:rPr lang="en-US" altLang="zh-TW"/>
              <a:t>(t3)  [R0, R1]    /* 3 */</a:t>
            </a:r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(e)  [R0, R1]   /* 0 */</a:t>
            </a:r>
          </a:p>
          <a:p>
            <a:r>
              <a:rPr lang="en-US" altLang="zh-TW"/>
              <a:t>      </a:t>
            </a:r>
            <a:r>
              <a:rPr lang="en-US" altLang="zh-TW" b="1"/>
              <a:t>print</a:t>
            </a:r>
            <a:r>
              <a:rPr lang="en-US" altLang="zh-TW"/>
              <a:t> MOV e, R1</a:t>
            </a:r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(t2)  [R0]        /* 1 */</a:t>
            </a:r>
          </a:p>
          <a:p>
            <a:r>
              <a:rPr lang="en-US" altLang="zh-TW"/>
              <a:t>      </a:t>
            </a:r>
            <a:r>
              <a:rPr lang="en-US" altLang="zh-TW" i="1"/>
              <a:t>gencode</a:t>
            </a:r>
            <a:r>
              <a:rPr lang="en-US" altLang="zh-TW"/>
              <a:t>(c)  [R0]       /* 0 */ </a:t>
            </a:r>
          </a:p>
          <a:p>
            <a:r>
              <a:rPr lang="en-US" altLang="zh-TW"/>
              <a:t>        </a:t>
            </a:r>
            <a:r>
              <a:rPr lang="en-US" altLang="zh-TW" b="1"/>
              <a:t>print</a:t>
            </a:r>
            <a:r>
              <a:rPr lang="en-US" altLang="zh-TW"/>
              <a:t> MOV c, R0</a:t>
            </a:r>
          </a:p>
          <a:p>
            <a:r>
              <a:rPr lang="en-US" altLang="zh-TW"/>
              <a:t>      </a:t>
            </a:r>
            <a:r>
              <a:rPr lang="en-US" altLang="zh-TW" b="1"/>
              <a:t>print</a:t>
            </a:r>
            <a:r>
              <a:rPr lang="en-US" altLang="zh-TW"/>
              <a:t> ADD d, R0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SUB R0, R1</a:t>
            </a:r>
          </a:p>
          <a:p>
            <a:r>
              <a:rPr lang="en-US" altLang="zh-TW"/>
              <a:t>  </a:t>
            </a:r>
            <a:r>
              <a:rPr lang="en-US" altLang="zh-TW" i="1"/>
              <a:t>gencode</a:t>
            </a:r>
            <a:r>
              <a:rPr lang="en-US" altLang="zh-TW"/>
              <a:t>(t1)  [R0]          /* 1 */</a:t>
            </a:r>
          </a:p>
          <a:p>
            <a:r>
              <a:rPr lang="en-US" altLang="zh-TW"/>
              <a:t>    </a:t>
            </a:r>
            <a:r>
              <a:rPr lang="en-US" altLang="zh-TW" i="1"/>
              <a:t>gencode</a:t>
            </a:r>
            <a:r>
              <a:rPr lang="en-US" altLang="zh-TW"/>
              <a:t>(a)  [R0]         /* 0 */</a:t>
            </a:r>
          </a:p>
          <a:p>
            <a:r>
              <a:rPr lang="en-US" altLang="zh-TW"/>
              <a:t>      </a:t>
            </a:r>
            <a:r>
              <a:rPr lang="en-US" altLang="zh-TW" b="1"/>
              <a:t>print</a:t>
            </a:r>
            <a:r>
              <a:rPr lang="en-US" altLang="zh-TW"/>
              <a:t> MOV a, R0</a:t>
            </a:r>
          </a:p>
          <a:p>
            <a:r>
              <a:rPr lang="en-US" altLang="zh-TW"/>
              <a:t>    </a:t>
            </a:r>
            <a:r>
              <a:rPr lang="en-US" altLang="zh-TW" b="1"/>
              <a:t>print</a:t>
            </a:r>
            <a:r>
              <a:rPr lang="en-US" altLang="zh-TW"/>
              <a:t> ADD b, R0</a:t>
            </a:r>
          </a:p>
          <a:p>
            <a:r>
              <a:rPr lang="en-US" altLang="zh-TW"/>
              <a:t>  </a:t>
            </a:r>
            <a:r>
              <a:rPr lang="en-US" altLang="zh-TW" b="1"/>
              <a:t>print</a:t>
            </a:r>
            <a:r>
              <a:rPr lang="en-US" altLang="zh-TW"/>
              <a:t> SUB R1, R0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3352800" y="41910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2879725" y="34702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</a:t>
            </a:r>
          </a:p>
        </p:txBody>
      </p: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990600" y="3505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1981200" y="3048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6EA9-A1AC-47AA-AFA7-60673E667F6F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Multiregister Operations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00400"/>
          </a:xfrm>
        </p:spPr>
        <p:txBody>
          <a:bodyPr/>
          <a:lstStyle/>
          <a:p>
            <a:r>
              <a:rPr lang="en-US" altLang="zh-TW"/>
              <a:t>Some operations like multiplication, division, or a function call normally require more than one register</a:t>
            </a:r>
          </a:p>
          <a:p>
            <a:r>
              <a:rPr lang="en-US" altLang="zh-TW"/>
              <a:t>The labeling algorithm needs to ensure that </a:t>
            </a:r>
            <a:r>
              <a:rPr lang="en-US" altLang="zh-TW" i="1"/>
              <a:t>label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is always at least the number of registers required by the operation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676400" y="5181600"/>
            <a:ext cx="5522913" cy="946150"/>
            <a:chOff x="624" y="1680"/>
            <a:chExt cx="3479" cy="596"/>
          </a:xfrm>
        </p:grpSpPr>
        <p:sp>
          <p:nvSpPr>
            <p:cNvPr id="76805" name="AutoShape 5"/>
            <p:cNvSpPr>
              <a:spLocks/>
            </p:cNvSpPr>
            <p:nvPr/>
          </p:nvSpPr>
          <p:spPr bwMode="auto">
            <a:xfrm>
              <a:off x="1680" y="172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1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/>
                <a:t>label</a:t>
              </a:r>
              <a:r>
                <a:rPr lang="en-US" altLang="zh-TW" sz="2800"/>
                <a:t>(</a:t>
              </a:r>
              <a:r>
                <a:rPr lang="en-US" altLang="zh-TW" sz="2800" i="1"/>
                <a:t>n</a:t>
              </a:r>
              <a:r>
                <a:rPr lang="en-US" altLang="zh-TW" sz="2800"/>
                <a:t>) = 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1824" y="1680"/>
              <a:ext cx="227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max(</a:t>
              </a:r>
              <a:r>
                <a:rPr lang="en-US" altLang="zh-TW" sz="2800">
                  <a:solidFill>
                    <a:srgbClr val="FF9900"/>
                  </a:solidFill>
                </a:rPr>
                <a:t>2</a:t>
              </a:r>
              <a:r>
                <a:rPr lang="en-US" altLang="zh-TW" sz="2800"/>
                <a:t>, </a:t>
              </a:r>
              <a:r>
                <a:rPr lang="en-US" altLang="zh-TW" sz="2800" i="1"/>
                <a:t>l</a:t>
              </a:r>
              <a:r>
                <a:rPr lang="en-US" altLang="zh-TW" sz="2800"/>
                <a:t>1, </a:t>
              </a:r>
              <a:r>
                <a:rPr lang="en-US" altLang="zh-TW" sz="2800" i="1"/>
                <a:t>l</a:t>
              </a:r>
              <a:r>
                <a:rPr lang="en-US" altLang="zh-TW" sz="2800"/>
                <a:t>2),  if </a:t>
              </a:r>
              <a:r>
                <a:rPr lang="en-US" altLang="zh-TW" sz="2800" i="1"/>
                <a:t>l</a:t>
              </a:r>
              <a:r>
                <a:rPr lang="en-US" altLang="zh-TW" sz="2800"/>
                <a:t>1 </a:t>
              </a:r>
              <a:r>
                <a:rPr lang="en-US" altLang="zh-TW" sz="2800">
                  <a:sym typeface="Symbol" panose="05050102010706020507" pitchFamily="18" charset="2"/>
                </a:rPr>
                <a:t></a:t>
              </a:r>
              <a:r>
                <a:rPr lang="en-US" altLang="zh-TW" sz="2800"/>
                <a:t> </a:t>
              </a:r>
              <a:r>
                <a:rPr lang="en-US" altLang="zh-TW" sz="2800" i="1"/>
                <a:t>l</a:t>
              </a:r>
              <a:r>
                <a:rPr lang="en-US" altLang="zh-TW" sz="2800"/>
                <a:t>2</a:t>
              </a:r>
            </a:p>
            <a:p>
              <a:r>
                <a:rPr lang="en-US" altLang="zh-TW" sz="2800" i="1"/>
                <a:t>l</a:t>
              </a:r>
              <a:r>
                <a:rPr lang="en-US" altLang="zh-TW" sz="2800"/>
                <a:t>1 + 1,              if </a:t>
              </a:r>
              <a:r>
                <a:rPr lang="en-US" altLang="zh-TW" sz="2800" i="1"/>
                <a:t>l</a:t>
              </a:r>
              <a:r>
                <a:rPr lang="en-US" altLang="zh-TW" sz="2800"/>
                <a:t>1 </a:t>
              </a:r>
              <a:r>
                <a:rPr lang="en-US" altLang="zh-TW" sz="2800">
                  <a:sym typeface="Symbol" panose="05050102010706020507" pitchFamily="18" charset="2"/>
                </a:rPr>
                <a:t>=</a:t>
              </a:r>
              <a:r>
                <a:rPr lang="en-US" altLang="zh-TW" sz="2800"/>
                <a:t> </a:t>
              </a:r>
              <a:r>
                <a:rPr lang="en-US" altLang="zh-TW" sz="2800" i="1"/>
                <a:t>l</a:t>
              </a:r>
              <a:r>
                <a:rPr lang="en-US" altLang="zh-TW" sz="2800"/>
                <a:t>2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B10E-326A-41BD-98DE-2FAF8680CF98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b="1"/>
              <a:t>Algebraic Properties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447800" y="1752600"/>
            <a:ext cx="5594350" cy="1676400"/>
            <a:chOff x="912" y="960"/>
            <a:chExt cx="3524" cy="1056"/>
          </a:xfrm>
        </p:grpSpPr>
        <p:grpSp>
          <p:nvGrpSpPr>
            <p:cNvPr id="77828" name="Group 4"/>
            <p:cNvGrpSpPr>
              <a:grpSpLocks/>
            </p:cNvGrpSpPr>
            <p:nvPr/>
          </p:nvGrpSpPr>
          <p:grpSpPr bwMode="auto">
            <a:xfrm>
              <a:off x="1392" y="1104"/>
              <a:ext cx="240" cy="288"/>
              <a:chOff x="1392" y="1248"/>
              <a:chExt cx="240" cy="288"/>
            </a:xfrm>
          </p:grpSpPr>
          <p:sp>
            <p:nvSpPr>
              <p:cNvPr id="77829" name="Text Box 5"/>
              <p:cNvSpPr txBox="1">
                <a:spLocks noChangeArrowheads="1"/>
              </p:cNvSpPr>
              <p:nvPr/>
            </p:nvSpPr>
            <p:spPr bwMode="auto">
              <a:xfrm>
                <a:off x="1392" y="124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77830" name="Oval 6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2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 flipH="1">
              <a:off x="1248" y="134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832" name="Group 8"/>
            <p:cNvGrpSpPr>
              <a:grpSpLocks/>
            </p:cNvGrpSpPr>
            <p:nvPr/>
          </p:nvGrpSpPr>
          <p:grpSpPr bwMode="auto">
            <a:xfrm>
              <a:off x="1104" y="1489"/>
              <a:ext cx="240" cy="288"/>
              <a:chOff x="1392" y="1249"/>
              <a:chExt cx="240" cy="288"/>
            </a:xfrm>
          </p:grpSpPr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49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/>
              </a:p>
            </p:txBody>
          </p:sp>
          <p:sp>
            <p:nvSpPr>
              <p:cNvPr id="77834" name="Oval 10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2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1584" y="134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836" name="Group 12"/>
            <p:cNvGrpSpPr>
              <a:grpSpLocks/>
            </p:cNvGrpSpPr>
            <p:nvPr/>
          </p:nvGrpSpPr>
          <p:grpSpPr bwMode="auto">
            <a:xfrm>
              <a:off x="1584" y="1489"/>
              <a:ext cx="528" cy="527"/>
              <a:chOff x="1584" y="1633"/>
              <a:chExt cx="528" cy="527"/>
            </a:xfrm>
          </p:grpSpPr>
          <p:grpSp>
            <p:nvGrpSpPr>
              <p:cNvPr id="77837" name="Group 13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778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839" name="Oval 15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840" name="Text Box 16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baseline="-25000"/>
                  <a:t>1</a:t>
                </a:r>
                <a:endParaRPr lang="en-US" altLang="zh-TW"/>
              </a:p>
            </p:txBody>
          </p:sp>
          <p:sp>
            <p:nvSpPr>
              <p:cNvPr id="77841" name="Line 17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3" name="Line 19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844" name="Group 20"/>
            <p:cNvGrpSpPr>
              <a:grpSpLocks/>
            </p:cNvGrpSpPr>
            <p:nvPr/>
          </p:nvGrpSpPr>
          <p:grpSpPr bwMode="auto">
            <a:xfrm>
              <a:off x="3264" y="1104"/>
              <a:ext cx="960" cy="912"/>
              <a:chOff x="3264" y="1199"/>
              <a:chExt cx="960" cy="912"/>
            </a:xfrm>
          </p:grpSpPr>
          <p:grpSp>
            <p:nvGrpSpPr>
              <p:cNvPr id="77845" name="Group 21"/>
              <p:cNvGrpSpPr>
                <a:grpSpLocks/>
              </p:cNvGrpSpPr>
              <p:nvPr/>
            </p:nvGrpSpPr>
            <p:grpSpPr bwMode="auto">
              <a:xfrm>
                <a:off x="3696" y="1199"/>
                <a:ext cx="240" cy="288"/>
                <a:chOff x="1392" y="1248"/>
                <a:chExt cx="240" cy="288"/>
              </a:xfrm>
            </p:grpSpPr>
            <p:sp>
              <p:nvSpPr>
                <p:cNvPr id="77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92" y="1248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</a:t>
                  </a:r>
                </a:p>
              </p:txBody>
            </p:sp>
            <p:sp>
              <p:nvSpPr>
                <p:cNvPr id="77847" name="Oval 23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848" name="Line 24"/>
              <p:cNvSpPr>
                <a:spLocks noChangeShapeType="1"/>
              </p:cNvSpPr>
              <p:nvPr/>
            </p:nvSpPr>
            <p:spPr bwMode="auto">
              <a:xfrm flipH="1">
                <a:off x="3552" y="1439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7849" name="Group 25"/>
              <p:cNvGrpSpPr>
                <a:grpSpLocks/>
              </p:cNvGrpSpPr>
              <p:nvPr/>
            </p:nvGrpSpPr>
            <p:grpSpPr bwMode="auto">
              <a:xfrm>
                <a:off x="3984" y="1584"/>
                <a:ext cx="240" cy="288"/>
                <a:chOff x="1392" y="1249"/>
                <a:chExt cx="240" cy="288"/>
              </a:xfrm>
            </p:grpSpPr>
            <p:sp>
              <p:nvSpPr>
                <p:cNvPr id="778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851" name="Oval 27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852" name="Line 28"/>
              <p:cNvSpPr>
                <a:spLocks noChangeShapeType="1"/>
              </p:cNvSpPr>
              <p:nvPr/>
            </p:nvSpPr>
            <p:spPr bwMode="auto">
              <a:xfrm>
                <a:off x="3888" y="1439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7853" name="Group 29"/>
              <p:cNvGrpSpPr>
                <a:grpSpLocks/>
              </p:cNvGrpSpPr>
              <p:nvPr/>
            </p:nvGrpSpPr>
            <p:grpSpPr bwMode="auto">
              <a:xfrm>
                <a:off x="3264" y="1584"/>
                <a:ext cx="528" cy="527"/>
                <a:chOff x="1584" y="1633"/>
                <a:chExt cx="528" cy="527"/>
              </a:xfrm>
            </p:grpSpPr>
            <p:grpSp>
              <p:nvGrpSpPr>
                <p:cNvPr id="77854" name="Group 30"/>
                <p:cNvGrpSpPr>
                  <a:grpSpLocks/>
                </p:cNvGrpSpPr>
                <p:nvPr/>
              </p:nvGrpSpPr>
              <p:grpSpPr bwMode="auto">
                <a:xfrm>
                  <a:off x="1728" y="1633"/>
                  <a:ext cx="240" cy="288"/>
                  <a:chOff x="1392" y="1249"/>
                  <a:chExt cx="240" cy="288"/>
                </a:xfrm>
              </p:grpSpPr>
              <p:sp>
                <p:nvSpPr>
                  <p:cNvPr id="7785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249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en-US"/>
                  </a:p>
                </p:txBody>
              </p:sp>
              <p:sp>
                <p:nvSpPr>
                  <p:cNvPr id="77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296"/>
                    <a:ext cx="240" cy="2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85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28" y="1872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T</a:t>
                  </a:r>
                  <a:r>
                    <a:rPr lang="en-US" altLang="zh-TW" baseline="-25000"/>
                    <a:t>1</a:t>
                  </a:r>
                  <a:endParaRPr lang="en-US" altLang="zh-TW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584" y="1872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auto">
                <a:xfrm>
                  <a:off x="1584" y="216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912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77862" name="Text Box 38"/>
            <p:cNvSpPr txBox="1">
              <a:spLocks noChangeArrowheads="1"/>
            </p:cNvSpPr>
            <p:nvPr/>
          </p:nvSpPr>
          <p:spPr bwMode="auto">
            <a:xfrm>
              <a:off x="1968" y="139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l</a:t>
              </a:r>
              <a:endParaRPr lang="en-US" altLang="zh-TW"/>
            </a:p>
          </p:txBody>
        </p:sp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1584" y="960"/>
              <a:ext cx="8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max(2, </a:t>
              </a:r>
              <a:r>
                <a:rPr lang="en-US" altLang="zh-TW" i="1"/>
                <a:t>l</a:t>
              </a:r>
              <a:r>
                <a:rPr lang="en-US" altLang="zh-TW"/>
                <a:t>)</a:t>
              </a:r>
            </a:p>
          </p:txBody>
        </p:sp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3216" y="139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l</a:t>
              </a:r>
              <a:endParaRPr lang="en-US" altLang="zh-TW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4224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936" y="1008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l</a:t>
              </a:r>
              <a:endParaRPr lang="en-US" altLang="zh-TW"/>
            </a:p>
          </p:txBody>
        </p:sp>
        <p:sp>
          <p:nvSpPr>
            <p:cNvPr id="77867" name="AutoShape 43"/>
            <p:cNvSpPr>
              <a:spLocks noChangeArrowheads="1"/>
            </p:cNvSpPr>
            <p:nvPr/>
          </p:nvSpPr>
          <p:spPr bwMode="auto">
            <a:xfrm>
              <a:off x="2592" y="1392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7868" name="Group 44"/>
          <p:cNvGrpSpPr>
            <a:grpSpLocks/>
          </p:cNvGrpSpPr>
          <p:nvPr/>
        </p:nvGrpSpPr>
        <p:grpSpPr bwMode="auto">
          <a:xfrm>
            <a:off x="4953000" y="3810000"/>
            <a:ext cx="3276600" cy="2590800"/>
            <a:chOff x="3168" y="2544"/>
            <a:chExt cx="2064" cy="1632"/>
          </a:xfrm>
        </p:grpSpPr>
        <p:grpSp>
          <p:nvGrpSpPr>
            <p:cNvPr id="77869" name="Group 45"/>
            <p:cNvGrpSpPr>
              <a:grpSpLocks/>
            </p:cNvGrpSpPr>
            <p:nvPr/>
          </p:nvGrpSpPr>
          <p:grpSpPr bwMode="auto">
            <a:xfrm>
              <a:off x="4224" y="3312"/>
              <a:ext cx="528" cy="527"/>
              <a:chOff x="1584" y="1633"/>
              <a:chExt cx="528" cy="527"/>
            </a:xfrm>
          </p:grpSpPr>
          <p:grpSp>
            <p:nvGrpSpPr>
              <p:cNvPr id="77870" name="Group 46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7787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872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873" name="Text Box 49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i="1" baseline="-25000"/>
                  <a:t>i</a:t>
                </a:r>
                <a:r>
                  <a:rPr lang="en-US" altLang="zh-TW" baseline="-25000"/>
                  <a:t>3</a:t>
                </a:r>
                <a:endParaRPr lang="en-US" altLang="zh-TW"/>
              </a:p>
            </p:txBody>
          </p:sp>
          <p:sp>
            <p:nvSpPr>
              <p:cNvPr id="77874" name="Line 50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75" name="Line 51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76" name="Line 52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877" name="Group 53"/>
            <p:cNvGrpSpPr>
              <a:grpSpLocks/>
            </p:cNvGrpSpPr>
            <p:nvPr/>
          </p:nvGrpSpPr>
          <p:grpSpPr bwMode="auto">
            <a:xfrm>
              <a:off x="3168" y="3264"/>
              <a:ext cx="1104" cy="912"/>
              <a:chOff x="672" y="3216"/>
              <a:chExt cx="1104" cy="912"/>
            </a:xfrm>
          </p:grpSpPr>
          <p:grpSp>
            <p:nvGrpSpPr>
              <p:cNvPr id="77878" name="Group 54"/>
              <p:cNvGrpSpPr>
                <a:grpSpLocks/>
              </p:cNvGrpSpPr>
              <p:nvPr/>
            </p:nvGrpSpPr>
            <p:grpSpPr bwMode="auto">
              <a:xfrm>
                <a:off x="672" y="3216"/>
                <a:ext cx="960" cy="912"/>
                <a:chOff x="3264" y="1199"/>
                <a:chExt cx="960" cy="912"/>
              </a:xfrm>
            </p:grpSpPr>
            <p:grpSp>
              <p:nvGrpSpPr>
                <p:cNvPr id="77879" name="Group 55"/>
                <p:cNvGrpSpPr>
                  <a:grpSpLocks/>
                </p:cNvGrpSpPr>
                <p:nvPr/>
              </p:nvGrpSpPr>
              <p:grpSpPr bwMode="auto">
                <a:xfrm>
                  <a:off x="3696" y="1199"/>
                  <a:ext cx="240" cy="288"/>
                  <a:chOff x="1392" y="1248"/>
                  <a:chExt cx="240" cy="288"/>
                </a:xfrm>
              </p:grpSpPr>
              <p:sp>
                <p:nvSpPr>
                  <p:cNvPr id="7788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248"/>
                    <a:ext cx="22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+</a:t>
                    </a:r>
                  </a:p>
                </p:txBody>
              </p:sp>
              <p:sp>
                <p:nvSpPr>
                  <p:cNvPr id="7788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296"/>
                    <a:ext cx="240" cy="2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88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552" y="1439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883" name="Group 59"/>
                <p:cNvGrpSpPr>
                  <a:grpSpLocks/>
                </p:cNvGrpSpPr>
                <p:nvPr/>
              </p:nvGrpSpPr>
              <p:grpSpPr bwMode="auto">
                <a:xfrm>
                  <a:off x="3984" y="1584"/>
                  <a:ext cx="240" cy="288"/>
                  <a:chOff x="1392" y="1249"/>
                  <a:chExt cx="240" cy="288"/>
                </a:xfrm>
              </p:grpSpPr>
              <p:sp>
                <p:nvSpPr>
                  <p:cNvPr id="77884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249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en-US"/>
                  </a:p>
                </p:txBody>
              </p:sp>
              <p:sp>
                <p:nvSpPr>
                  <p:cNvPr id="7788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296"/>
                    <a:ext cx="240" cy="2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886" name="Line 62"/>
                <p:cNvSpPr>
                  <a:spLocks noChangeShapeType="1"/>
                </p:cNvSpPr>
                <p:nvPr/>
              </p:nvSpPr>
              <p:spPr bwMode="auto">
                <a:xfrm>
                  <a:off x="3888" y="1439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887" name="Group 63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528" cy="527"/>
                  <a:chOff x="1584" y="1633"/>
                  <a:chExt cx="528" cy="527"/>
                </a:xfrm>
              </p:grpSpPr>
              <p:grpSp>
                <p:nvGrpSpPr>
                  <p:cNvPr id="7788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728" y="1633"/>
                    <a:ext cx="240" cy="288"/>
                    <a:chOff x="1392" y="1249"/>
                    <a:chExt cx="240" cy="288"/>
                  </a:xfrm>
                </p:grpSpPr>
                <p:sp>
                  <p:nvSpPr>
                    <p:cNvPr id="77889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2" y="1249"/>
                      <a:ext cx="11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en-US"/>
                    </a:p>
                  </p:txBody>
                </p:sp>
                <p:sp>
                  <p:nvSpPr>
                    <p:cNvPr id="77890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296"/>
                      <a:ext cx="240" cy="21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77891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872"/>
                    <a:ext cx="3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i="1"/>
                      <a:t>T</a:t>
                    </a:r>
                    <a:r>
                      <a:rPr lang="en-US" altLang="zh-TW" i="1" baseline="-25000"/>
                      <a:t>i</a:t>
                    </a:r>
                    <a:r>
                      <a:rPr lang="en-US" altLang="zh-TW" baseline="-25000"/>
                      <a:t>1</a:t>
                    </a:r>
                    <a:endParaRPr lang="en-US" altLang="zh-TW"/>
                  </a:p>
                </p:txBody>
              </p:sp>
              <p:sp>
                <p:nvSpPr>
                  <p:cNvPr id="77892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872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89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89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160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7895" name="Group 71"/>
              <p:cNvGrpSpPr>
                <a:grpSpLocks/>
              </p:cNvGrpSpPr>
              <p:nvPr/>
            </p:nvGrpSpPr>
            <p:grpSpPr bwMode="auto">
              <a:xfrm>
                <a:off x="1248" y="3840"/>
                <a:ext cx="528" cy="288"/>
                <a:chOff x="4080" y="3359"/>
                <a:chExt cx="528" cy="288"/>
              </a:xfrm>
            </p:grpSpPr>
            <p:sp>
              <p:nvSpPr>
                <p:cNvPr id="7789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224" y="3359"/>
                  <a:ext cx="3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T</a:t>
                  </a:r>
                  <a:r>
                    <a:rPr lang="en-US" altLang="zh-TW" i="1" baseline="-25000"/>
                    <a:t>i</a:t>
                  </a:r>
                  <a:r>
                    <a:rPr lang="en-US" altLang="zh-TW" baseline="-25000"/>
                    <a:t>2</a:t>
                  </a:r>
                  <a:endParaRPr lang="en-US" altLang="zh-TW"/>
                </a:p>
              </p:txBody>
            </p:sp>
            <p:sp>
              <p:nvSpPr>
                <p:cNvPr id="7789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080" y="3359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898" name="Line 74"/>
                <p:cNvSpPr>
                  <a:spLocks noChangeShapeType="1"/>
                </p:cNvSpPr>
                <p:nvPr/>
              </p:nvSpPr>
              <p:spPr bwMode="auto">
                <a:xfrm>
                  <a:off x="4416" y="3359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899" name="Line 75"/>
                <p:cNvSpPr>
                  <a:spLocks noChangeShapeType="1"/>
                </p:cNvSpPr>
                <p:nvPr/>
              </p:nvSpPr>
              <p:spPr bwMode="auto">
                <a:xfrm>
                  <a:off x="4080" y="3647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7900" name="Group 76"/>
            <p:cNvGrpSpPr>
              <a:grpSpLocks/>
            </p:cNvGrpSpPr>
            <p:nvPr/>
          </p:nvGrpSpPr>
          <p:grpSpPr bwMode="auto">
            <a:xfrm>
              <a:off x="3936" y="2880"/>
              <a:ext cx="240" cy="289"/>
              <a:chOff x="3984" y="2688"/>
              <a:chExt cx="240" cy="289"/>
            </a:xfrm>
          </p:grpSpPr>
          <p:grpSp>
            <p:nvGrpSpPr>
              <p:cNvPr id="77901" name="Group 77"/>
              <p:cNvGrpSpPr>
                <a:grpSpLocks/>
              </p:cNvGrpSpPr>
              <p:nvPr/>
            </p:nvGrpSpPr>
            <p:grpSpPr bwMode="auto">
              <a:xfrm>
                <a:off x="3984" y="2689"/>
                <a:ext cx="240" cy="288"/>
                <a:chOff x="1392" y="1249"/>
                <a:chExt cx="240" cy="288"/>
              </a:xfrm>
            </p:grpSpPr>
            <p:sp>
              <p:nvSpPr>
                <p:cNvPr id="7790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03" name="Oval 79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04" name="Text Box 80"/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</p:grpSp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 flipH="1">
              <a:off x="3792" y="312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>
              <a:off x="4128" y="312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07" name="Group 83"/>
            <p:cNvGrpSpPr>
              <a:grpSpLocks/>
            </p:cNvGrpSpPr>
            <p:nvPr/>
          </p:nvGrpSpPr>
          <p:grpSpPr bwMode="auto">
            <a:xfrm>
              <a:off x="4704" y="3072"/>
              <a:ext cx="528" cy="527"/>
              <a:chOff x="1584" y="1633"/>
              <a:chExt cx="528" cy="527"/>
            </a:xfrm>
          </p:grpSpPr>
          <p:grpSp>
            <p:nvGrpSpPr>
              <p:cNvPr id="77908" name="Group 84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7790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10" name="Oval 86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11" name="Text Box 87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i="1" baseline="-25000"/>
                  <a:t>i</a:t>
                </a:r>
                <a:r>
                  <a:rPr lang="en-US" altLang="zh-TW" baseline="-25000"/>
                  <a:t>4</a:t>
                </a:r>
                <a:endParaRPr lang="en-US" altLang="zh-TW"/>
              </a:p>
            </p:txBody>
          </p:sp>
          <p:sp>
            <p:nvSpPr>
              <p:cNvPr id="77912" name="Line 88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13" name="Line 89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14" name="Line 90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15" name="Group 91"/>
            <p:cNvGrpSpPr>
              <a:grpSpLocks/>
            </p:cNvGrpSpPr>
            <p:nvPr/>
          </p:nvGrpSpPr>
          <p:grpSpPr bwMode="auto">
            <a:xfrm>
              <a:off x="4272" y="2544"/>
              <a:ext cx="240" cy="289"/>
              <a:chOff x="3984" y="2688"/>
              <a:chExt cx="240" cy="289"/>
            </a:xfrm>
          </p:grpSpPr>
          <p:grpSp>
            <p:nvGrpSpPr>
              <p:cNvPr id="77916" name="Group 92"/>
              <p:cNvGrpSpPr>
                <a:grpSpLocks/>
              </p:cNvGrpSpPr>
              <p:nvPr/>
            </p:nvGrpSpPr>
            <p:grpSpPr bwMode="auto">
              <a:xfrm>
                <a:off x="3984" y="2689"/>
                <a:ext cx="240" cy="288"/>
                <a:chOff x="1392" y="1249"/>
                <a:chExt cx="240" cy="288"/>
              </a:xfrm>
            </p:grpSpPr>
            <p:sp>
              <p:nvSpPr>
                <p:cNvPr id="7791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18" name="Oval 94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19" name="Text Box 95"/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</p:grpSp>
        <p:sp>
          <p:nvSpPr>
            <p:cNvPr id="77920" name="Line 96"/>
            <p:cNvSpPr>
              <a:spLocks noChangeShapeType="1"/>
            </p:cNvSpPr>
            <p:nvPr/>
          </p:nvSpPr>
          <p:spPr bwMode="auto">
            <a:xfrm flipH="1">
              <a:off x="4128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21" name="Line 97"/>
            <p:cNvSpPr>
              <a:spLocks noChangeShapeType="1"/>
            </p:cNvSpPr>
            <p:nvPr/>
          </p:nvSpPr>
          <p:spPr bwMode="auto">
            <a:xfrm>
              <a:off x="4464" y="2784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922" name="AutoShape 98"/>
          <p:cNvSpPr>
            <a:spLocks noChangeArrowheads="1"/>
          </p:cNvSpPr>
          <p:nvPr/>
        </p:nvSpPr>
        <p:spPr bwMode="auto">
          <a:xfrm>
            <a:off x="4191000" y="45720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7923" name="Group 99"/>
          <p:cNvGrpSpPr>
            <a:grpSpLocks/>
          </p:cNvGrpSpPr>
          <p:nvPr/>
        </p:nvGrpSpPr>
        <p:grpSpPr bwMode="auto">
          <a:xfrm>
            <a:off x="838200" y="3810000"/>
            <a:ext cx="2971800" cy="2590800"/>
            <a:chOff x="336" y="2496"/>
            <a:chExt cx="1872" cy="1632"/>
          </a:xfrm>
        </p:grpSpPr>
        <p:grpSp>
          <p:nvGrpSpPr>
            <p:cNvPr id="77924" name="Group 100"/>
            <p:cNvGrpSpPr>
              <a:grpSpLocks/>
            </p:cNvGrpSpPr>
            <p:nvPr/>
          </p:nvGrpSpPr>
          <p:grpSpPr bwMode="auto">
            <a:xfrm>
              <a:off x="1008" y="2496"/>
              <a:ext cx="240" cy="288"/>
              <a:chOff x="1392" y="1248"/>
              <a:chExt cx="240" cy="288"/>
            </a:xfrm>
          </p:grpSpPr>
          <p:sp>
            <p:nvSpPr>
              <p:cNvPr id="77925" name="Text Box 101"/>
              <p:cNvSpPr txBox="1">
                <a:spLocks noChangeArrowheads="1"/>
              </p:cNvSpPr>
              <p:nvPr/>
            </p:nvSpPr>
            <p:spPr bwMode="auto">
              <a:xfrm>
                <a:off x="1392" y="124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77926" name="Oval 102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2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927" name="Line 103"/>
            <p:cNvSpPr>
              <a:spLocks noChangeShapeType="1"/>
            </p:cNvSpPr>
            <p:nvPr/>
          </p:nvSpPr>
          <p:spPr bwMode="auto">
            <a:xfrm flipH="1">
              <a:off x="720" y="2736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28" name="Line 104"/>
            <p:cNvSpPr>
              <a:spLocks noChangeShapeType="1"/>
            </p:cNvSpPr>
            <p:nvPr/>
          </p:nvSpPr>
          <p:spPr bwMode="auto">
            <a:xfrm>
              <a:off x="1200" y="273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29" name="Group 105"/>
            <p:cNvGrpSpPr>
              <a:grpSpLocks/>
            </p:cNvGrpSpPr>
            <p:nvPr/>
          </p:nvGrpSpPr>
          <p:grpSpPr bwMode="auto">
            <a:xfrm>
              <a:off x="336" y="2928"/>
              <a:ext cx="528" cy="527"/>
              <a:chOff x="1584" y="1633"/>
              <a:chExt cx="528" cy="527"/>
            </a:xfrm>
          </p:grpSpPr>
          <p:grpSp>
            <p:nvGrpSpPr>
              <p:cNvPr id="77930" name="Group 106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7793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32" name="Oval 108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33" name="Text Box 109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baseline="-25000"/>
                  <a:t>1</a:t>
                </a:r>
                <a:endParaRPr lang="en-US" altLang="zh-TW"/>
              </a:p>
            </p:txBody>
          </p:sp>
          <p:sp>
            <p:nvSpPr>
              <p:cNvPr id="77934" name="Line 110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35" name="Line 111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36" name="Line 112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37" name="Group 113"/>
            <p:cNvGrpSpPr>
              <a:grpSpLocks/>
            </p:cNvGrpSpPr>
            <p:nvPr/>
          </p:nvGrpSpPr>
          <p:grpSpPr bwMode="auto">
            <a:xfrm>
              <a:off x="1680" y="3360"/>
              <a:ext cx="528" cy="527"/>
              <a:chOff x="1584" y="1633"/>
              <a:chExt cx="528" cy="527"/>
            </a:xfrm>
          </p:grpSpPr>
          <p:grpSp>
            <p:nvGrpSpPr>
              <p:cNvPr id="77938" name="Group 114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7793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40" name="Oval 116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41" name="Text Box 117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baseline="-25000"/>
                  <a:t>4</a:t>
                </a:r>
                <a:endParaRPr lang="en-US" altLang="zh-TW"/>
              </a:p>
            </p:txBody>
          </p:sp>
          <p:sp>
            <p:nvSpPr>
              <p:cNvPr id="77942" name="Line 118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43" name="Line 119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44" name="Line 120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45" name="Group 121"/>
            <p:cNvGrpSpPr>
              <a:grpSpLocks/>
            </p:cNvGrpSpPr>
            <p:nvPr/>
          </p:nvGrpSpPr>
          <p:grpSpPr bwMode="auto">
            <a:xfrm>
              <a:off x="576" y="3216"/>
              <a:ext cx="1104" cy="912"/>
              <a:chOff x="672" y="3216"/>
              <a:chExt cx="1104" cy="912"/>
            </a:xfrm>
          </p:grpSpPr>
          <p:grpSp>
            <p:nvGrpSpPr>
              <p:cNvPr id="77946" name="Group 122"/>
              <p:cNvGrpSpPr>
                <a:grpSpLocks/>
              </p:cNvGrpSpPr>
              <p:nvPr/>
            </p:nvGrpSpPr>
            <p:grpSpPr bwMode="auto">
              <a:xfrm>
                <a:off x="672" y="3216"/>
                <a:ext cx="960" cy="912"/>
                <a:chOff x="3264" y="1199"/>
                <a:chExt cx="960" cy="912"/>
              </a:xfrm>
            </p:grpSpPr>
            <p:grpSp>
              <p:nvGrpSpPr>
                <p:cNvPr id="77947" name="Group 123"/>
                <p:cNvGrpSpPr>
                  <a:grpSpLocks/>
                </p:cNvGrpSpPr>
                <p:nvPr/>
              </p:nvGrpSpPr>
              <p:grpSpPr bwMode="auto">
                <a:xfrm>
                  <a:off x="3696" y="1199"/>
                  <a:ext cx="240" cy="288"/>
                  <a:chOff x="1392" y="1248"/>
                  <a:chExt cx="240" cy="288"/>
                </a:xfrm>
              </p:grpSpPr>
              <p:sp>
                <p:nvSpPr>
                  <p:cNvPr id="77948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248"/>
                    <a:ext cx="22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+</a:t>
                    </a:r>
                  </a:p>
                </p:txBody>
              </p:sp>
              <p:sp>
                <p:nvSpPr>
                  <p:cNvPr id="7794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296"/>
                    <a:ext cx="240" cy="2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950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3552" y="1439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951" name="Group 127"/>
                <p:cNvGrpSpPr>
                  <a:grpSpLocks/>
                </p:cNvGrpSpPr>
                <p:nvPr/>
              </p:nvGrpSpPr>
              <p:grpSpPr bwMode="auto">
                <a:xfrm>
                  <a:off x="3984" y="1584"/>
                  <a:ext cx="240" cy="288"/>
                  <a:chOff x="1392" y="1249"/>
                  <a:chExt cx="240" cy="288"/>
                </a:xfrm>
              </p:grpSpPr>
              <p:sp>
                <p:nvSpPr>
                  <p:cNvPr id="7795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249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en-US"/>
                  </a:p>
                </p:txBody>
              </p:sp>
              <p:sp>
                <p:nvSpPr>
                  <p:cNvPr id="779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296"/>
                    <a:ext cx="240" cy="2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954" name="Line 130"/>
                <p:cNvSpPr>
                  <a:spLocks noChangeShapeType="1"/>
                </p:cNvSpPr>
                <p:nvPr/>
              </p:nvSpPr>
              <p:spPr bwMode="auto">
                <a:xfrm>
                  <a:off x="3888" y="1439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955" name="Group 131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528" cy="527"/>
                  <a:chOff x="1584" y="1633"/>
                  <a:chExt cx="528" cy="527"/>
                </a:xfrm>
              </p:grpSpPr>
              <p:grpSp>
                <p:nvGrpSpPr>
                  <p:cNvPr id="77956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728" y="1633"/>
                    <a:ext cx="240" cy="288"/>
                    <a:chOff x="1392" y="1249"/>
                    <a:chExt cx="240" cy="288"/>
                  </a:xfrm>
                </p:grpSpPr>
                <p:sp>
                  <p:nvSpPr>
                    <p:cNvPr id="77957" name="Text Box 1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2" y="1249"/>
                      <a:ext cx="11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en-US"/>
                    </a:p>
                  </p:txBody>
                </p:sp>
                <p:sp>
                  <p:nvSpPr>
                    <p:cNvPr id="77958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296"/>
                      <a:ext cx="240" cy="21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77959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872"/>
                    <a:ext cx="28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i="1"/>
                      <a:t>T</a:t>
                    </a:r>
                    <a:r>
                      <a:rPr lang="en-US" altLang="zh-TW" baseline="-25000"/>
                      <a:t>2</a:t>
                    </a:r>
                    <a:endParaRPr lang="en-US" altLang="zh-TW"/>
                  </a:p>
                </p:txBody>
              </p:sp>
              <p:sp>
                <p:nvSpPr>
                  <p:cNvPr id="77960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872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961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9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160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7963" name="Group 139"/>
              <p:cNvGrpSpPr>
                <a:grpSpLocks/>
              </p:cNvGrpSpPr>
              <p:nvPr/>
            </p:nvGrpSpPr>
            <p:grpSpPr bwMode="auto">
              <a:xfrm>
                <a:off x="1248" y="3840"/>
                <a:ext cx="528" cy="288"/>
                <a:chOff x="4080" y="3359"/>
                <a:chExt cx="528" cy="288"/>
              </a:xfrm>
            </p:grpSpPr>
            <p:sp>
              <p:nvSpPr>
                <p:cNvPr id="7796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224" y="3359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i="1"/>
                    <a:t>T</a:t>
                  </a:r>
                  <a:r>
                    <a:rPr lang="en-US" altLang="zh-TW" baseline="-25000"/>
                    <a:t>3</a:t>
                  </a:r>
                  <a:endParaRPr lang="en-US" altLang="zh-TW"/>
                </a:p>
              </p:txBody>
            </p:sp>
            <p:sp>
              <p:nvSpPr>
                <p:cNvPr id="7796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4080" y="3359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966" name="Line 142"/>
                <p:cNvSpPr>
                  <a:spLocks noChangeShapeType="1"/>
                </p:cNvSpPr>
                <p:nvPr/>
              </p:nvSpPr>
              <p:spPr bwMode="auto">
                <a:xfrm>
                  <a:off x="4416" y="3359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967" name="Line 143"/>
                <p:cNvSpPr>
                  <a:spLocks noChangeShapeType="1"/>
                </p:cNvSpPr>
                <p:nvPr/>
              </p:nvSpPr>
              <p:spPr bwMode="auto">
                <a:xfrm>
                  <a:off x="4080" y="3647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7968" name="Group 144"/>
            <p:cNvGrpSpPr>
              <a:grpSpLocks/>
            </p:cNvGrpSpPr>
            <p:nvPr/>
          </p:nvGrpSpPr>
          <p:grpSpPr bwMode="auto">
            <a:xfrm>
              <a:off x="1344" y="2880"/>
              <a:ext cx="240" cy="289"/>
              <a:chOff x="1392" y="2640"/>
              <a:chExt cx="240" cy="289"/>
            </a:xfrm>
          </p:grpSpPr>
          <p:grpSp>
            <p:nvGrpSpPr>
              <p:cNvPr id="77969" name="Group 145"/>
              <p:cNvGrpSpPr>
                <a:grpSpLocks/>
              </p:cNvGrpSpPr>
              <p:nvPr/>
            </p:nvGrpSpPr>
            <p:grpSpPr bwMode="auto">
              <a:xfrm>
                <a:off x="1392" y="2641"/>
                <a:ext cx="240" cy="288"/>
                <a:chOff x="1392" y="1249"/>
                <a:chExt cx="240" cy="288"/>
              </a:xfrm>
            </p:grpSpPr>
            <p:sp>
              <p:nvSpPr>
                <p:cNvPr id="77970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77971" name="Oval 147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972" name="Text Box 148"/>
              <p:cNvSpPr txBox="1">
                <a:spLocks noChangeArrowheads="1"/>
              </p:cNvSpPr>
              <p:nvPr/>
            </p:nvSpPr>
            <p:spPr bwMode="auto">
              <a:xfrm>
                <a:off x="1392" y="264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</p:grpSp>
        <p:sp>
          <p:nvSpPr>
            <p:cNvPr id="77973" name="Line 149"/>
            <p:cNvSpPr>
              <a:spLocks noChangeShapeType="1"/>
            </p:cNvSpPr>
            <p:nvPr/>
          </p:nvSpPr>
          <p:spPr bwMode="auto">
            <a:xfrm flipH="1">
              <a:off x="1200" y="312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74" name="Line 150"/>
            <p:cNvSpPr>
              <a:spLocks noChangeShapeType="1"/>
            </p:cNvSpPr>
            <p:nvPr/>
          </p:nvSpPr>
          <p:spPr bwMode="auto">
            <a:xfrm>
              <a:off x="1536" y="3120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975" name="Text Box 151"/>
          <p:cNvSpPr txBox="1">
            <a:spLocks noChangeArrowheads="1"/>
          </p:cNvSpPr>
          <p:nvPr/>
        </p:nvSpPr>
        <p:spPr bwMode="auto">
          <a:xfrm>
            <a:off x="3505200" y="2895600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commutative</a:t>
            </a:r>
          </a:p>
        </p:txBody>
      </p:sp>
      <p:sp>
        <p:nvSpPr>
          <p:cNvPr id="77976" name="Text Box 152"/>
          <p:cNvSpPr txBox="1">
            <a:spLocks noChangeArrowheads="1"/>
          </p:cNvSpPr>
          <p:nvPr/>
        </p:nvSpPr>
        <p:spPr bwMode="auto">
          <a:xfrm>
            <a:off x="3581400" y="5029200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commutative</a:t>
            </a:r>
          </a:p>
        </p:txBody>
      </p:sp>
      <p:sp>
        <p:nvSpPr>
          <p:cNvPr id="77977" name="Text Box 153"/>
          <p:cNvSpPr txBox="1">
            <a:spLocks noChangeArrowheads="1"/>
          </p:cNvSpPr>
          <p:nvPr/>
        </p:nvSpPr>
        <p:spPr bwMode="auto">
          <a:xfrm>
            <a:off x="3657600" y="4114800"/>
            <a:ext cx="151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associative</a:t>
            </a:r>
          </a:p>
        </p:txBody>
      </p:sp>
      <p:sp>
        <p:nvSpPr>
          <p:cNvPr id="77978" name="Text Box 154"/>
          <p:cNvSpPr txBox="1">
            <a:spLocks noChangeArrowheads="1"/>
          </p:cNvSpPr>
          <p:nvPr/>
        </p:nvSpPr>
        <p:spPr bwMode="auto">
          <a:xfrm>
            <a:off x="4191000" y="5715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largest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9EAC-1248-4620-943D-3C19519982D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Instruction Selection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343400"/>
          </a:xfrm>
        </p:spPr>
        <p:txBody>
          <a:bodyPr/>
          <a:lstStyle/>
          <a:p>
            <a:r>
              <a:rPr lang="en-US" altLang="zh-TW"/>
              <a:t>Code skeleton</a:t>
            </a:r>
            <a:br>
              <a:rPr lang="en-US" altLang="zh-TW"/>
            </a:br>
            <a:r>
              <a:rPr lang="en-US" altLang="zh-TW" sz="2400"/>
              <a:t>     x  :=  y  +  z	        a  :=  b  +  c	        d  :=  a  +  e</a:t>
            </a:r>
            <a:br>
              <a:rPr lang="en-US" altLang="zh-TW" sz="2400"/>
            </a:br>
            <a:r>
              <a:rPr lang="en-US" altLang="zh-TW" sz="2400"/>
              <a:t>     MOV	y, R0	        MOV    b,  R0	        MOV    a,  R0</a:t>
            </a:r>
            <a:br>
              <a:rPr lang="en-US" altLang="zh-TW" sz="2400"/>
            </a:br>
            <a:r>
              <a:rPr lang="en-US" altLang="zh-TW" sz="2400"/>
              <a:t>     ADD	z,  R0	        ADD     c,  R0	        ADD     e,  R0</a:t>
            </a:r>
            <a:br>
              <a:rPr lang="en-US" altLang="zh-TW" sz="2400"/>
            </a:br>
            <a:r>
              <a:rPr lang="en-US" altLang="zh-TW" sz="2400"/>
              <a:t>     MOV	R0,  x	        MOV    R0,  a	        MOV    R0,  d</a:t>
            </a:r>
            <a:br>
              <a:rPr lang="en-US" altLang="zh-TW" sz="2400"/>
            </a:br>
            <a:endParaRPr lang="en-US" altLang="zh-TW" sz="2400"/>
          </a:p>
          <a:p>
            <a:r>
              <a:rPr lang="en-US" altLang="zh-TW"/>
              <a:t>Multiple choices</a:t>
            </a:r>
            <a:br>
              <a:rPr lang="en-US" altLang="zh-TW"/>
            </a:br>
            <a:r>
              <a:rPr lang="en-US" altLang="zh-TW" sz="2400"/>
              <a:t>     a  :=  a  +  1	        MOV    a,  R0	        INC       a	</a:t>
            </a:r>
            <a:br>
              <a:rPr lang="en-US" altLang="zh-TW" sz="2400"/>
            </a:br>
            <a:r>
              <a:rPr lang="en-US" altLang="zh-TW" sz="2400"/>
              <a:t>			        ADD    #1, R0</a:t>
            </a:r>
            <a:br>
              <a:rPr lang="en-US" altLang="zh-TW" sz="2400"/>
            </a:br>
            <a:r>
              <a:rPr lang="en-US" altLang="zh-TW" sz="2400"/>
              <a:t>			        MOV    R0,  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6EBB-305B-4E2A-9DC5-4F809AF86947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Common Subexpressions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Nodes with more than one parent in a dag are called </a:t>
            </a:r>
            <a:r>
              <a:rPr lang="en-US" altLang="zh-TW" i="1">
                <a:solidFill>
                  <a:srgbClr val="FF9900"/>
                </a:solidFill>
              </a:rPr>
              <a:t>shared nodes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Optimal code generation for dags on both a one-register machine or an unlimited number of registers machine are NP-complete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13E-D941-411F-8132-51B9DC3F9AC6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Partitioning a DAG into Trees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Partition a dag into a set of trees by finding for each root and shared node </a:t>
            </a:r>
            <a:r>
              <a:rPr lang="en-US" altLang="zh-TW" i="1"/>
              <a:t>n</a:t>
            </a:r>
            <a:r>
              <a:rPr lang="en-US" altLang="zh-TW"/>
              <a:t>, the </a:t>
            </a:r>
            <a:r>
              <a:rPr lang="en-US" altLang="zh-TW" i="1">
                <a:solidFill>
                  <a:srgbClr val="FF9900"/>
                </a:solidFill>
              </a:rPr>
              <a:t>maximal</a:t>
            </a:r>
            <a:r>
              <a:rPr lang="en-US" altLang="zh-TW"/>
              <a:t> subtree with </a:t>
            </a:r>
            <a:r>
              <a:rPr lang="en-US" altLang="zh-TW" i="1"/>
              <a:t>n</a:t>
            </a:r>
            <a:r>
              <a:rPr lang="en-US" altLang="zh-TW"/>
              <a:t> as root that includes no other shared nodes, except as leaves</a:t>
            </a:r>
          </a:p>
          <a:p>
            <a:r>
              <a:rPr lang="en-US" altLang="zh-TW"/>
              <a:t>Determine a code generation </a:t>
            </a:r>
            <a:r>
              <a:rPr lang="en-US" altLang="zh-TW" i="1">
                <a:solidFill>
                  <a:srgbClr val="FF9900"/>
                </a:solidFill>
              </a:rPr>
              <a:t>ordering</a:t>
            </a:r>
            <a:r>
              <a:rPr lang="en-US" altLang="zh-TW"/>
              <a:t> for the trees</a:t>
            </a:r>
          </a:p>
          <a:p>
            <a:r>
              <a:rPr lang="en-US" altLang="zh-TW"/>
              <a:t>Generate code for each tree using the algorithms for generating code from trees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1F83-0735-48D0-8B31-8F9FE849C088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810000" y="3124200"/>
            <a:ext cx="762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100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382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590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1371600" y="3810000"/>
            <a:ext cx="396875" cy="457200"/>
            <a:chOff x="854" y="2714"/>
            <a:chExt cx="250" cy="288"/>
          </a:xfrm>
        </p:grpSpPr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854" y="271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80905" name="Oval 9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914400" y="4419600"/>
            <a:ext cx="396875" cy="457200"/>
            <a:chOff x="854" y="2714"/>
            <a:chExt cx="250" cy="288"/>
          </a:xfrm>
        </p:grpSpPr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08" name="Oval 12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09" name="Group 13"/>
          <p:cNvGrpSpPr>
            <a:grpSpLocks/>
          </p:cNvGrpSpPr>
          <p:nvPr/>
        </p:nvGrpSpPr>
        <p:grpSpPr bwMode="auto">
          <a:xfrm>
            <a:off x="2286000" y="3352800"/>
            <a:ext cx="396875" cy="457200"/>
            <a:chOff x="854" y="2714"/>
            <a:chExt cx="250" cy="288"/>
          </a:xfrm>
        </p:grpSpPr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11" name="Oval 15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1752600" y="373380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1676400" y="4191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1219200" y="4191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1219200" y="48006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838200" y="4800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609600" y="4953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a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1295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b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752600" y="43434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c</a:t>
            </a:r>
            <a:r>
              <a:rPr lang="en-US" altLang="zh-TW" baseline="-25000"/>
              <a:t>0</a:t>
            </a:r>
            <a:endParaRPr lang="en-US" altLang="zh-TW"/>
          </a:p>
        </p:txBody>
      </p:sp>
      <p:grpSp>
        <p:nvGrpSpPr>
          <p:cNvPr id="80920" name="Group 24"/>
          <p:cNvGrpSpPr>
            <a:grpSpLocks/>
          </p:cNvGrpSpPr>
          <p:nvPr/>
        </p:nvGrpSpPr>
        <p:grpSpPr bwMode="auto">
          <a:xfrm>
            <a:off x="2819400" y="3810000"/>
            <a:ext cx="1371600" cy="990600"/>
            <a:chOff x="2016" y="2688"/>
            <a:chExt cx="864" cy="624"/>
          </a:xfrm>
        </p:grpSpPr>
        <p:grpSp>
          <p:nvGrpSpPr>
            <p:cNvPr id="80921" name="Group 25"/>
            <p:cNvGrpSpPr>
              <a:grpSpLocks/>
            </p:cNvGrpSpPr>
            <p:nvPr/>
          </p:nvGrpSpPr>
          <p:grpSpPr bwMode="auto">
            <a:xfrm>
              <a:off x="2256" y="2688"/>
              <a:ext cx="250" cy="288"/>
              <a:chOff x="854" y="2714"/>
              <a:chExt cx="250" cy="288"/>
            </a:xfrm>
          </p:grpSpPr>
          <p:sp>
            <p:nvSpPr>
              <p:cNvPr id="80922" name="Text Box 26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80923" name="Oval 27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2448" y="292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 flipH="1">
              <a:off x="2208" y="292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201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  <p:sp>
          <p:nvSpPr>
            <p:cNvPr id="80927" name="Text Box 31"/>
            <p:cNvSpPr txBox="1">
              <a:spLocks noChangeArrowheads="1"/>
            </p:cNvSpPr>
            <p:nvPr/>
          </p:nvSpPr>
          <p:spPr bwMode="auto">
            <a:xfrm>
              <a:off x="2544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e</a:t>
              </a:r>
              <a:r>
                <a:rPr lang="en-US" altLang="zh-TW" baseline="-25000"/>
                <a:t>0</a:t>
              </a:r>
              <a:endParaRPr lang="en-US" altLang="zh-TW"/>
            </a:p>
          </p:txBody>
        </p:sp>
      </p:grp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6858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2590800" y="373380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1371600" y="31242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31" name="Group 35"/>
          <p:cNvGrpSpPr>
            <a:grpSpLocks/>
          </p:cNvGrpSpPr>
          <p:nvPr/>
        </p:nvGrpSpPr>
        <p:grpSpPr bwMode="auto">
          <a:xfrm>
            <a:off x="3505200" y="2743200"/>
            <a:ext cx="396875" cy="457200"/>
            <a:chOff x="854" y="2714"/>
            <a:chExt cx="250" cy="288"/>
          </a:xfrm>
        </p:grpSpPr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854" y="271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80933" name="Oval 37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34" name="Group 38"/>
          <p:cNvGrpSpPr>
            <a:grpSpLocks/>
          </p:cNvGrpSpPr>
          <p:nvPr/>
        </p:nvGrpSpPr>
        <p:grpSpPr bwMode="auto">
          <a:xfrm>
            <a:off x="1066800" y="2743200"/>
            <a:ext cx="396875" cy="457200"/>
            <a:chOff x="854" y="2714"/>
            <a:chExt cx="250" cy="288"/>
          </a:xfrm>
        </p:grpSpPr>
        <p:sp>
          <p:nvSpPr>
            <p:cNvPr id="80935" name="Text Box 39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36" name="Oval 40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37" name="Line 41"/>
          <p:cNvSpPr>
            <a:spLocks noChangeShapeType="1"/>
          </p:cNvSpPr>
          <p:nvPr/>
        </p:nvSpPr>
        <p:spPr bwMode="auto">
          <a:xfrm flipH="1">
            <a:off x="2590800" y="31242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H="1">
            <a:off x="1066800" y="3124200"/>
            <a:ext cx="76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39" name="Group 43"/>
          <p:cNvGrpSpPr>
            <a:grpSpLocks/>
          </p:cNvGrpSpPr>
          <p:nvPr/>
        </p:nvGrpSpPr>
        <p:grpSpPr bwMode="auto">
          <a:xfrm>
            <a:off x="2286000" y="2209800"/>
            <a:ext cx="396875" cy="457200"/>
            <a:chOff x="854" y="2714"/>
            <a:chExt cx="250" cy="288"/>
          </a:xfrm>
        </p:grpSpPr>
        <p:sp>
          <p:nvSpPr>
            <p:cNvPr id="80940" name="Text Box 44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41" name="Oval 45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42" name="Line 46"/>
          <p:cNvSpPr>
            <a:spLocks noChangeShapeType="1"/>
          </p:cNvSpPr>
          <p:nvPr/>
        </p:nvSpPr>
        <p:spPr bwMode="auto">
          <a:xfrm flipH="1">
            <a:off x="1371600" y="2590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43" name="Line 47"/>
          <p:cNvSpPr>
            <a:spLocks noChangeShapeType="1"/>
          </p:cNvSpPr>
          <p:nvPr/>
        </p:nvSpPr>
        <p:spPr bwMode="auto">
          <a:xfrm>
            <a:off x="2590800" y="2590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44" name="Text Box 48"/>
          <p:cNvSpPr txBox="1">
            <a:spLocks noChangeArrowheads="1"/>
          </p:cNvSpPr>
          <p:nvPr/>
        </p:nvSpPr>
        <p:spPr bwMode="auto">
          <a:xfrm>
            <a:off x="25146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16764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34290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7</a:t>
            </a:r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655320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80948" name="Text Box 52"/>
          <p:cNvSpPr txBox="1">
            <a:spLocks noChangeArrowheads="1"/>
          </p:cNvSpPr>
          <p:nvPr/>
        </p:nvSpPr>
        <p:spPr bwMode="auto">
          <a:xfrm>
            <a:off x="7772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80949" name="Text Box 53"/>
          <p:cNvSpPr txBox="1">
            <a:spLocks noChangeArrowheads="1"/>
          </p:cNvSpPr>
          <p:nvPr/>
        </p:nvSpPr>
        <p:spPr bwMode="auto">
          <a:xfrm>
            <a:off x="48006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4648200" y="2743200"/>
            <a:ext cx="396875" cy="457200"/>
            <a:chOff x="854" y="2714"/>
            <a:chExt cx="250" cy="288"/>
          </a:xfrm>
        </p:grpSpPr>
        <p:sp>
          <p:nvSpPr>
            <p:cNvPr id="80951" name="Text Box 55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52" name="Oval 56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53" name="Group 57"/>
          <p:cNvGrpSpPr>
            <a:grpSpLocks/>
          </p:cNvGrpSpPr>
          <p:nvPr/>
        </p:nvGrpSpPr>
        <p:grpSpPr bwMode="auto">
          <a:xfrm>
            <a:off x="5486400" y="2743200"/>
            <a:ext cx="396875" cy="457200"/>
            <a:chOff x="854" y="2714"/>
            <a:chExt cx="250" cy="288"/>
          </a:xfrm>
        </p:grpSpPr>
        <p:sp>
          <p:nvSpPr>
            <p:cNvPr id="80954" name="Text Box 58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55" name="Oval 59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56" name="Group 60"/>
          <p:cNvGrpSpPr>
            <a:grpSpLocks/>
          </p:cNvGrpSpPr>
          <p:nvPr/>
        </p:nvGrpSpPr>
        <p:grpSpPr bwMode="auto">
          <a:xfrm>
            <a:off x="7086600" y="2743200"/>
            <a:ext cx="396875" cy="457200"/>
            <a:chOff x="854" y="2714"/>
            <a:chExt cx="250" cy="288"/>
          </a:xfrm>
        </p:grpSpPr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58" name="Oval 62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59" name="Text Box 63"/>
          <p:cNvSpPr txBox="1">
            <a:spLocks noChangeArrowheads="1"/>
          </p:cNvSpPr>
          <p:nvPr/>
        </p:nvSpPr>
        <p:spPr bwMode="auto">
          <a:xfrm>
            <a:off x="7924800" y="259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e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0960" name="Text Box 64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80961" name="Line 65"/>
          <p:cNvSpPr>
            <a:spLocks noChangeShapeType="1"/>
          </p:cNvSpPr>
          <p:nvPr/>
        </p:nvSpPr>
        <p:spPr bwMode="auto">
          <a:xfrm>
            <a:off x="5334000" y="2438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62" name="Group 66"/>
          <p:cNvGrpSpPr>
            <a:grpSpLocks/>
          </p:cNvGrpSpPr>
          <p:nvPr/>
        </p:nvGrpSpPr>
        <p:grpSpPr bwMode="auto">
          <a:xfrm>
            <a:off x="7467600" y="2057400"/>
            <a:ext cx="396875" cy="457200"/>
            <a:chOff x="854" y="2714"/>
            <a:chExt cx="250" cy="288"/>
          </a:xfrm>
        </p:grpSpPr>
        <p:sp>
          <p:nvSpPr>
            <p:cNvPr id="80963" name="Text Box 67"/>
            <p:cNvSpPr txBox="1">
              <a:spLocks noChangeArrowheads="1"/>
            </p:cNvSpPr>
            <p:nvPr/>
          </p:nvSpPr>
          <p:spPr bwMode="auto">
            <a:xfrm>
              <a:off x="854" y="271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80964" name="Oval 68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65" name="Group 69"/>
          <p:cNvGrpSpPr>
            <a:grpSpLocks/>
          </p:cNvGrpSpPr>
          <p:nvPr/>
        </p:nvGrpSpPr>
        <p:grpSpPr bwMode="auto">
          <a:xfrm>
            <a:off x="5029200" y="2057400"/>
            <a:ext cx="396875" cy="457200"/>
            <a:chOff x="854" y="2714"/>
            <a:chExt cx="250" cy="288"/>
          </a:xfrm>
        </p:grpSpPr>
        <p:sp>
          <p:nvSpPr>
            <p:cNvPr id="80966" name="Text Box 70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67" name="Oval 71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68" name="Line 72"/>
          <p:cNvSpPr>
            <a:spLocks noChangeShapeType="1"/>
          </p:cNvSpPr>
          <p:nvPr/>
        </p:nvSpPr>
        <p:spPr bwMode="auto">
          <a:xfrm flipH="1">
            <a:off x="4876800" y="2438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69" name="Group 73"/>
          <p:cNvGrpSpPr>
            <a:grpSpLocks/>
          </p:cNvGrpSpPr>
          <p:nvPr/>
        </p:nvGrpSpPr>
        <p:grpSpPr bwMode="auto">
          <a:xfrm>
            <a:off x="6248400" y="1524000"/>
            <a:ext cx="396875" cy="457200"/>
            <a:chOff x="854" y="2714"/>
            <a:chExt cx="250" cy="288"/>
          </a:xfrm>
        </p:grpSpPr>
        <p:sp>
          <p:nvSpPr>
            <p:cNvPr id="80970" name="Text Box 74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71" name="Oval 75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72" name="Line 76"/>
          <p:cNvSpPr>
            <a:spLocks noChangeShapeType="1"/>
          </p:cNvSpPr>
          <p:nvPr/>
        </p:nvSpPr>
        <p:spPr bwMode="auto">
          <a:xfrm flipH="1">
            <a:off x="5334000" y="19050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73" name="Line 77"/>
          <p:cNvSpPr>
            <a:spLocks noChangeShapeType="1"/>
          </p:cNvSpPr>
          <p:nvPr/>
        </p:nvSpPr>
        <p:spPr bwMode="auto">
          <a:xfrm>
            <a:off x="6553200" y="19050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74" name="Text Box 78"/>
          <p:cNvSpPr txBox="1">
            <a:spLocks noChangeArrowheads="1"/>
          </p:cNvSpPr>
          <p:nvPr/>
        </p:nvSpPr>
        <p:spPr bwMode="auto">
          <a:xfrm>
            <a:off x="6934200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80975" name="Text Box 79"/>
          <p:cNvSpPr txBox="1">
            <a:spLocks noChangeArrowheads="1"/>
          </p:cNvSpPr>
          <p:nvPr/>
        </p:nvSpPr>
        <p:spPr bwMode="auto">
          <a:xfrm>
            <a:off x="5715000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80976" name="Line 80"/>
          <p:cNvSpPr>
            <a:spLocks noChangeShapeType="1"/>
          </p:cNvSpPr>
          <p:nvPr/>
        </p:nvSpPr>
        <p:spPr bwMode="auto">
          <a:xfrm flipH="1">
            <a:off x="7315200" y="2438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77" name="Line 81"/>
          <p:cNvSpPr>
            <a:spLocks noChangeShapeType="1"/>
          </p:cNvSpPr>
          <p:nvPr/>
        </p:nvSpPr>
        <p:spPr bwMode="auto">
          <a:xfrm>
            <a:off x="7772400" y="2438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6629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78486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7</a:t>
            </a:r>
          </a:p>
        </p:txBody>
      </p:sp>
      <p:sp>
        <p:nvSpPr>
          <p:cNvPr id="80980" name="Text Box 84"/>
          <p:cNvSpPr txBox="1">
            <a:spLocks noChangeArrowheads="1"/>
          </p:cNvSpPr>
          <p:nvPr/>
        </p:nvSpPr>
        <p:spPr bwMode="auto">
          <a:xfrm>
            <a:off x="48768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grpSp>
        <p:nvGrpSpPr>
          <p:cNvPr id="80981" name="Group 85"/>
          <p:cNvGrpSpPr>
            <a:grpSpLocks/>
          </p:cNvGrpSpPr>
          <p:nvPr/>
        </p:nvGrpSpPr>
        <p:grpSpPr bwMode="auto">
          <a:xfrm>
            <a:off x="4724400" y="4495800"/>
            <a:ext cx="396875" cy="457200"/>
            <a:chOff x="854" y="2714"/>
            <a:chExt cx="250" cy="288"/>
          </a:xfrm>
        </p:grpSpPr>
        <p:sp>
          <p:nvSpPr>
            <p:cNvPr id="80982" name="Text Box 86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80010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e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44958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5410200" y="4191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87" name="Group 91"/>
          <p:cNvGrpSpPr>
            <a:grpSpLocks/>
          </p:cNvGrpSpPr>
          <p:nvPr/>
        </p:nvGrpSpPr>
        <p:grpSpPr bwMode="auto">
          <a:xfrm>
            <a:off x="7543800" y="3810000"/>
            <a:ext cx="396875" cy="457200"/>
            <a:chOff x="854" y="2714"/>
            <a:chExt cx="250" cy="288"/>
          </a:xfrm>
        </p:grpSpPr>
        <p:sp>
          <p:nvSpPr>
            <p:cNvPr id="80988" name="Text Box 92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0990" name="Group 94"/>
          <p:cNvGrpSpPr>
            <a:grpSpLocks/>
          </p:cNvGrpSpPr>
          <p:nvPr/>
        </p:nvGrpSpPr>
        <p:grpSpPr bwMode="auto">
          <a:xfrm>
            <a:off x="5105400" y="3810000"/>
            <a:ext cx="396875" cy="457200"/>
            <a:chOff x="854" y="2714"/>
            <a:chExt cx="250" cy="288"/>
          </a:xfrm>
        </p:grpSpPr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854" y="271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80992" name="Oval 96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93" name="Line 97"/>
          <p:cNvSpPr>
            <a:spLocks noChangeShapeType="1"/>
          </p:cNvSpPr>
          <p:nvPr/>
        </p:nvSpPr>
        <p:spPr bwMode="auto">
          <a:xfrm flipH="1">
            <a:off x="4953000" y="4191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994" name="Group 98"/>
          <p:cNvGrpSpPr>
            <a:grpSpLocks/>
          </p:cNvGrpSpPr>
          <p:nvPr/>
        </p:nvGrpSpPr>
        <p:grpSpPr bwMode="auto">
          <a:xfrm>
            <a:off x="6324600" y="3276600"/>
            <a:ext cx="396875" cy="457200"/>
            <a:chOff x="854" y="2714"/>
            <a:chExt cx="250" cy="288"/>
          </a:xfrm>
        </p:grpSpPr>
        <p:sp>
          <p:nvSpPr>
            <p:cNvPr id="80995" name="Text Box 99"/>
            <p:cNvSpPr txBox="1">
              <a:spLocks noChangeArrowheads="1"/>
            </p:cNvSpPr>
            <p:nvPr/>
          </p:nvSpPr>
          <p:spPr bwMode="auto">
            <a:xfrm>
              <a:off x="854" y="27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80996" name="Oval 100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97" name="Line 101"/>
          <p:cNvSpPr>
            <a:spLocks noChangeShapeType="1"/>
          </p:cNvSpPr>
          <p:nvPr/>
        </p:nvSpPr>
        <p:spPr bwMode="auto">
          <a:xfrm flipH="1">
            <a:off x="5410200" y="36576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98" name="Line 102"/>
          <p:cNvSpPr>
            <a:spLocks noChangeShapeType="1"/>
          </p:cNvSpPr>
          <p:nvPr/>
        </p:nvSpPr>
        <p:spPr bwMode="auto">
          <a:xfrm>
            <a:off x="6629400" y="36576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99" name="Line 103"/>
          <p:cNvSpPr>
            <a:spLocks noChangeShapeType="1"/>
          </p:cNvSpPr>
          <p:nvPr/>
        </p:nvSpPr>
        <p:spPr bwMode="auto">
          <a:xfrm flipH="1">
            <a:off x="7391400" y="4191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000" name="Line 104"/>
          <p:cNvSpPr>
            <a:spLocks noChangeShapeType="1"/>
          </p:cNvSpPr>
          <p:nvPr/>
        </p:nvSpPr>
        <p:spPr bwMode="auto">
          <a:xfrm>
            <a:off x="7848600" y="4191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001" name="Text Box 105"/>
          <p:cNvSpPr txBox="1">
            <a:spLocks noChangeArrowheads="1"/>
          </p:cNvSpPr>
          <p:nvPr/>
        </p:nvSpPr>
        <p:spPr bwMode="auto">
          <a:xfrm>
            <a:off x="7010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e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1002" name="Text Box 106"/>
          <p:cNvSpPr txBox="1">
            <a:spLocks noChangeArrowheads="1"/>
          </p:cNvSpPr>
          <p:nvPr/>
        </p:nvSpPr>
        <p:spPr bwMode="auto">
          <a:xfrm>
            <a:off x="70866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d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1003" name="Text Box 107"/>
          <p:cNvSpPr txBox="1">
            <a:spLocks noChangeArrowheads="1"/>
          </p:cNvSpPr>
          <p:nvPr/>
        </p:nvSpPr>
        <p:spPr bwMode="auto">
          <a:xfrm>
            <a:off x="55626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c</a:t>
            </a:r>
            <a:r>
              <a:rPr lang="en-US" altLang="zh-TW" baseline="-25000"/>
              <a:t>0</a:t>
            </a:r>
            <a:endParaRPr lang="en-US" altLang="zh-TW"/>
          </a:p>
        </p:txBody>
      </p:sp>
      <p:grpSp>
        <p:nvGrpSpPr>
          <p:cNvPr id="81004" name="Group 108"/>
          <p:cNvGrpSpPr>
            <a:grpSpLocks/>
          </p:cNvGrpSpPr>
          <p:nvPr/>
        </p:nvGrpSpPr>
        <p:grpSpPr bwMode="auto">
          <a:xfrm>
            <a:off x="5638800" y="5334000"/>
            <a:ext cx="396875" cy="457200"/>
            <a:chOff x="854" y="2714"/>
            <a:chExt cx="250" cy="288"/>
          </a:xfrm>
        </p:grpSpPr>
        <p:sp>
          <p:nvSpPr>
            <p:cNvPr id="81005" name="Text Box 109"/>
            <p:cNvSpPr txBox="1">
              <a:spLocks noChangeArrowheads="1"/>
            </p:cNvSpPr>
            <p:nvPr/>
          </p:nvSpPr>
          <p:spPr bwMode="auto">
            <a:xfrm>
              <a:off x="854" y="271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81006" name="Oval 110"/>
            <p:cNvSpPr>
              <a:spLocks noChangeArrowheads="1"/>
            </p:cNvSpPr>
            <p:nvPr/>
          </p:nvSpPr>
          <p:spPr bwMode="auto">
            <a:xfrm>
              <a:off x="864" y="273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1007" name="Line 111"/>
          <p:cNvSpPr>
            <a:spLocks noChangeShapeType="1"/>
          </p:cNvSpPr>
          <p:nvPr/>
        </p:nvSpPr>
        <p:spPr bwMode="auto">
          <a:xfrm>
            <a:off x="5943600" y="5715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008" name="Line 112"/>
          <p:cNvSpPr>
            <a:spLocks noChangeShapeType="1"/>
          </p:cNvSpPr>
          <p:nvPr/>
        </p:nvSpPr>
        <p:spPr bwMode="auto">
          <a:xfrm flipH="1">
            <a:off x="5562600" y="5715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009" name="Text Box 113"/>
          <p:cNvSpPr txBox="1">
            <a:spLocks noChangeArrowheads="1"/>
          </p:cNvSpPr>
          <p:nvPr/>
        </p:nvSpPr>
        <p:spPr bwMode="auto">
          <a:xfrm>
            <a:off x="5334000" y="58674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a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1010" name="Text Box 114"/>
          <p:cNvSpPr txBox="1">
            <a:spLocks noChangeArrowheads="1"/>
          </p:cNvSpPr>
          <p:nvPr/>
        </p:nvSpPr>
        <p:spPr bwMode="auto">
          <a:xfrm>
            <a:off x="6019800" y="586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b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81011" name="Text Box 115"/>
          <p:cNvSpPr txBox="1">
            <a:spLocks noChangeArrowheads="1"/>
          </p:cNvSpPr>
          <p:nvPr/>
        </p:nvSpPr>
        <p:spPr bwMode="auto">
          <a:xfrm>
            <a:off x="54102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C36-3919-4D14-96D9-B419434F355F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Code Generation</a:t>
            </a:r>
            <a:endParaRPr lang="en-US" altLang="zh-TW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6482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 i="1">
                <a:solidFill>
                  <a:srgbClr val="FF9900"/>
                </a:solidFill>
              </a:rPr>
              <a:t>dynamic programming</a:t>
            </a:r>
            <a:r>
              <a:rPr lang="en-US" altLang="zh-TW"/>
              <a:t> algorithm applies to a </a:t>
            </a:r>
            <a:r>
              <a:rPr lang="en-US" altLang="zh-TW" i="1">
                <a:solidFill>
                  <a:srgbClr val="FF9900"/>
                </a:solidFill>
              </a:rPr>
              <a:t>broad</a:t>
            </a:r>
            <a:r>
              <a:rPr lang="en-US" altLang="zh-TW"/>
              <a:t> class of </a:t>
            </a:r>
            <a:r>
              <a:rPr lang="en-US" altLang="zh-TW" i="1">
                <a:solidFill>
                  <a:srgbClr val="FF9900"/>
                </a:solidFill>
              </a:rPr>
              <a:t>register</a:t>
            </a:r>
            <a:r>
              <a:rPr lang="en-US" altLang="zh-TW"/>
              <a:t> machines with </a:t>
            </a:r>
            <a:r>
              <a:rPr lang="en-US" altLang="zh-TW" i="1">
                <a:solidFill>
                  <a:srgbClr val="FF9900"/>
                </a:solidFill>
              </a:rPr>
              <a:t>complex</a:t>
            </a:r>
            <a:r>
              <a:rPr lang="en-US" altLang="zh-TW"/>
              <a:t> instruction sets</a:t>
            </a:r>
          </a:p>
          <a:p>
            <a:r>
              <a:rPr lang="en-US" altLang="zh-TW"/>
              <a:t>Machines has </a:t>
            </a:r>
            <a:r>
              <a:rPr lang="en-US" altLang="zh-TW" i="1">
                <a:solidFill>
                  <a:srgbClr val="FF9900"/>
                </a:solidFill>
              </a:rPr>
              <a:t>r</a:t>
            </a:r>
            <a:r>
              <a:rPr lang="en-US" altLang="zh-TW"/>
              <a:t> interchangeable registers</a:t>
            </a:r>
          </a:p>
          <a:p>
            <a:r>
              <a:rPr lang="en-US" altLang="zh-TW"/>
              <a:t>Machines has instructions of the form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>
                <a:solidFill>
                  <a:srgbClr val="FF9900"/>
                </a:solidFill>
              </a:rPr>
              <a:t>R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 =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where </a:t>
            </a:r>
            <a:r>
              <a:rPr lang="en-US" altLang="zh-TW" i="1"/>
              <a:t>E</a:t>
            </a:r>
            <a:r>
              <a:rPr lang="en-US" altLang="zh-TW"/>
              <a:t> is any expression containing operators, registers, and memory locations. If </a:t>
            </a:r>
            <a:r>
              <a:rPr lang="en-US" altLang="zh-TW" i="1"/>
              <a:t>E</a:t>
            </a:r>
            <a:r>
              <a:rPr lang="en-US" altLang="zh-TW"/>
              <a:t> involves registers, then R</a:t>
            </a:r>
            <a:r>
              <a:rPr lang="en-US" altLang="zh-TW" i="1"/>
              <a:t>i</a:t>
            </a:r>
            <a:r>
              <a:rPr lang="en-US" altLang="zh-TW"/>
              <a:t> must be one of them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8C89-8468-4011-89A7-559046250E48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The </a:t>
            </a:r>
            <a:r>
              <a:rPr lang="en-US" altLang="zh-TW" i="1">
                <a:solidFill>
                  <a:srgbClr val="FF9900"/>
                </a:solidFill>
              </a:rPr>
              <a:t>dynamic programming</a:t>
            </a:r>
            <a:r>
              <a:rPr lang="en-US" altLang="zh-TW"/>
              <a:t> algorithm partitions the problem of generating optimal code for an expression into sub-problems of generating optimal code for the sub-expressions of the given expression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3429000" y="4648200"/>
            <a:ext cx="1752600" cy="1447800"/>
            <a:chOff x="3312" y="2976"/>
            <a:chExt cx="1104" cy="912"/>
          </a:xfrm>
        </p:grpSpPr>
        <p:grpSp>
          <p:nvGrpSpPr>
            <p:cNvPr id="82949" name="Group 5"/>
            <p:cNvGrpSpPr>
              <a:grpSpLocks/>
            </p:cNvGrpSpPr>
            <p:nvPr/>
          </p:nvGrpSpPr>
          <p:grpSpPr bwMode="auto">
            <a:xfrm>
              <a:off x="3744" y="2976"/>
              <a:ext cx="240" cy="288"/>
              <a:chOff x="1392" y="1248"/>
              <a:chExt cx="240" cy="288"/>
            </a:xfrm>
          </p:grpSpPr>
          <p:sp>
            <p:nvSpPr>
              <p:cNvPr id="82950" name="Text Box 6"/>
              <p:cNvSpPr txBox="1">
                <a:spLocks noChangeArrowheads="1"/>
              </p:cNvSpPr>
              <p:nvPr/>
            </p:nvSpPr>
            <p:spPr bwMode="auto">
              <a:xfrm>
                <a:off x="1392" y="124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82951" name="Oval 7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2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 flipH="1">
              <a:off x="3600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3936" y="321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2954" name="Group 10"/>
            <p:cNvGrpSpPr>
              <a:grpSpLocks/>
            </p:cNvGrpSpPr>
            <p:nvPr/>
          </p:nvGrpSpPr>
          <p:grpSpPr bwMode="auto">
            <a:xfrm>
              <a:off x="3312" y="3361"/>
              <a:ext cx="528" cy="527"/>
              <a:chOff x="1584" y="1633"/>
              <a:chExt cx="528" cy="527"/>
            </a:xfrm>
          </p:grpSpPr>
          <p:grpSp>
            <p:nvGrpSpPr>
              <p:cNvPr id="82955" name="Group 11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829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82957" name="Oval 13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82958" name="Text Box 14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baseline="-25000"/>
                  <a:t>1</a:t>
                </a:r>
                <a:endParaRPr lang="en-US" altLang="zh-TW"/>
              </a:p>
            </p:txBody>
          </p:sp>
          <p:sp>
            <p:nvSpPr>
              <p:cNvPr id="82959" name="Line 15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960" name="Line 16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961" name="Line 17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2962" name="Group 18"/>
            <p:cNvGrpSpPr>
              <a:grpSpLocks/>
            </p:cNvGrpSpPr>
            <p:nvPr/>
          </p:nvGrpSpPr>
          <p:grpSpPr bwMode="auto">
            <a:xfrm>
              <a:off x="3888" y="3360"/>
              <a:ext cx="528" cy="527"/>
              <a:chOff x="1584" y="1633"/>
              <a:chExt cx="528" cy="527"/>
            </a:xfrm>
          </p:grpSpPr>
          <p:grpSp>
            <p:nvGrpSpPr>
              <p:cNvPr id="82963" name="Group 19"/>
              <p:cNvGrpSpPr>
                <a:grpSpLocks/>
              </p:cNvGrpSpPr>
              <p:nvPr/>
            </p:nvGrpSpPr>
            <p:grpSpPr bwMode="auto">
              <a:xfrm>
                <a:off x="1728" y="1633"/>
                <a:ext cx="240" cy="288"/>
                <a:chOff x="1392" y="1249"/>
                <a:chExt cx="240" cy="288"/>
              </a:xfrm>
            </p:grpSpPr>
            <p:sp>
              <p:nvSpPr>
                <p:cNvPr id="829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4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82965" name="Oval 21"/>
                <p:cNvSpPr>
                  <a:spLocks noChangeArrowheads="1"/>
                </p:cNvSpPr>
                <p:nvPr/>
              </p:nvSpPr>
              <p:spPr bwMode="auto">
                <a:xfrm>
                  <a:off x="1392" y="1296"/>
                  <a:ext cx="240" cy="21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82966" name="Text Box 22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i="1"/>
                  <a:t>T</a:t>
                </a:r>
                <a:r>
                  <a:rPr lang="en-US" altLang="zh-TW" baseline="-25000"/>
                  <a:t>2</a:t>
                </a:r>
                <a:endParaRPr lang="en-US" altLang="zh-TW"/>
              </a:p>
            </p:txBody>
          </p:sp>
          <p:sp>
            <p:nvSpPr>
              <p:cNvPr id="82967" name="Line 23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968" name="Line 24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969" name="Line 25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6814-B7F9-4C1E-8981-713AAB27988A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Contiguous Evaluation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say a program </a:t>
            </a:r>
            <a:r>
              <a:rPr lang="en-US" altLang="zh-TW" i="1">
                <a:solidFill>
                  <a:srgbClr val="FF9900"/>
                </a:solidFill>
              </a:rPr>
              <a:t>P</a:t>
            </a:r>
            <a:r>
              <a:rPr lang="en-US" altLang="zh-TW"/>
              <a:t> evaluates a tree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FF9900"/>
                </a:solidFill>
              </a:rPr>
              <a:t>contiguously</a:t>
            </a:r>
            <a:r>
              <a:rPr lang="en-US" altLang="zh-TW"/>
              <a:t> if </a:t>
            </a:r>
          </a:p>
          <a:p>
            <a:r>
              <a:rPr lang="en-US" altLang="zh-TW"/>
              <a:t>it first evaluates those subtrees of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that need to be computed into </a:t>
            </a:r>
            <a:r>
              <a:rPr lang="en-US" altLang="zh-TW" i="1">
                <a:solidFill>
                  <a:srgbClr val="FF9900"/>
                </a:solidFill>
              </a:rPr>
              <a:t>memory</a:t>
            </a:r>
            <a:endParaRPr lang="en-US" altLang="zh-TW"/>
          </a:p>
          <a:p>
            <a:r>
              <a:rPr lang="en-US" altLang="zh-TW"/>
              <a:t>it then evaluates the subtrees of the root in </a:t>
            </a:r>
            <a:r>
              <a:rPr lang="en-US" altLang="zh-TW" i="1">
                <a:solidFill>
                  <a:srgbClr val="FF9900"/>
                </a:solidFill>
              </a:rPr>
              <a:t>either</a:t>
            </a:r>
            <a:r>
              <a:rPr lang="en-US" altLang="zh-TW"/>
              <a:t> order</a:t>
            </a:r>
          </a:p>
          <a:p>
            <a:r>
              <a:rPr lang="en-US" altLang="zh-TW"/>
              <a:t>it finally evaluates the root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249-9474-4E76-A53C-2600D2689508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Optimally Contiguous Program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For the machines defined above, given any program </a:t>
            </a:r>
            <a:r>
              <a:rPr lang="en-US" altLang="zh-TW" i="1">
                <a:solidFill>
                  <a:srgbClr val="FF9900"/>
                </a:solidFill>
              </a:rPr>
              <a:t>P</a:t>
            </a:r>
            <a:r>
              <a:rPr lang="en-US" altLang="zh-TW"/>
              <a:t> to evaluate an expression tree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, we can find an </a:t>
            </a:r>
            <a:r>
              <a:rPr lang="en-US" altLang="zh-TW" i="1">
                <a:solidFill>
                  <a:srgbClr val="FF9900"/>
                </a:solidFill>
              </a:rPr>
              <a:t>equivalent</a:t>
            </a:r>
            <a:r>
              <a:rPr lang="en-US" altLang="zh-TW"/>
              <a:t> program </a:t>
            </a:r>
            <a:r>
              <a:rPr lang="en-US" altLang="zh-TW" i="1">
                <a:solidFill>
                  <a:srgbClr val="FF9900"/>
                </a:solidFill>
              </a:rPr>
              <a:t>P</a:t>
            </a:r>
            <a:r>
              <a:rPr lang="en-US" altLang="zh-TW"/>
              <a:t>' such that</a:t>
            </a:r>
          </a:p>
          <a:p>
            <a:pPr lvl="1">
              <a:lnSpc>
                <a:spcPct val="110000"/>
              </a:lnSpc>
            </a:pPr>
            <a:r>
              <a:rPr lang="en-US" altLang="zh-TW"/>
              <a:t>P' is of no higher cost than P</a:t>
            </a:r>
          </a:p>
          <a:p>
            <a:pPr lvl="1">
              <a:lnSpc>
                <a:spcPct val="110000"/>
              </a:lnSpc>
            </a:pPr>
            <a:r>
              <a:rPr lang="en-US" altLang="zh-TW"/>
              <a:t>P' uses no more registers than P</a:t>
            </a:r>
          </a:p>
          <a:p>
            <a:pPr lvl="1">
              <a:lnSpc>
                <a:spcPct val="110000"/>
              </a:lnSpc>
            </a:pPr>
            <a:r>
              <a:rPr lang="en-US" altLang="zh-TW"/>
              <a:t>P' evaluates the tree in a contiguous fashion</a:t>
            </a:r>
          </a:p>
          <a:p>
            <a:pPr>
              <a:lnSpc>
                <a:spcPct val="110000"/>
              </a:lnSpc>
            </a:pPr>
            <a:r>
              <a:rPr lang="en-US" altLang="zh-TW"/>
              <a:t>This implies that every expression tree can be evaluated </a:t>
            </a:r>
            <a:r>
              <a:rPr lang="en-US" altLang="zh-TW" i="1">
                <a:solidFill>
                  <a:srgbClr val="FF9900"/>
                </a:solidFill>
              </a:rPr>
              <a:t>optimally</a:t>
            </a:r>
            <a:r>
              <a:rPr lang="en-US" altLang="zh-TW"/>
              <a:t> by a </a:t>
            </a:r>
            <a:r>
              <a:rPr lang="en-US" altLang="zh-TW" i="1">
                <a:solidFill>
                  <a:srgbClr val="FF9900"/>
                </a:solidFill>
              </a:rPr>
              <a:t>contiguous</a:t>
            </a:r>
            <a:r>
              <a:rPr lang="en-US" altLang="zh-TW"/>
              <a:t> program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B2C3-84AB-4E59-A328-2B1BEF46F310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i="1">
                <a:solidFill>
                  <a:srgbClr val="FF9900"/>
                </a:solidFill>
              </a:rPr>
              <a:t>Phase 1</a:t>
            </a:r>
            <a:r>
              <a:rPr lang="en-US" altLang="zh-TW"/>
              <a:t>: compute bottom-up for each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r>
              <a:rPr lang="en-US" altLang="zh-TW"/>
              <a:t> of the expression tree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an array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/>
              <a:t> of costs, in which the </a:t>
            </a:r>
            <a:r>
              <a:rPr lang="en-US" altLang="zh-TW" i="1"/>
              <a:t>i</a:t>
            </a:r>
            <a:r>
              <a:rPr lang="en-US" altLang="zh-TW"/>
              <a:t>th component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>
                <a:solidFill>
                  <a:srgbClr val="FF9900"/>
                </a:solidFill>
              </a:rPr>
              <a:t>[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]</a:t>
            </a:r>
            <a:r>
              <a:rPr lang="en-US" altLang="zh-TW"/>
              <a:t> is the optimal cost of computing the subtree </a:t>
            </a:r>
            <a:r>
              <a:rPr lang="en-US" altLang="zh-TW" i="1">
                <a:solidFill>
                  <a:srgbClr val="FF9900"/>
                </a:solidFill>
              </a:rPr>
              <a:t>S</a:t>
            </a:r>
            <a:r>
              <a:rPr lang="en-US" altLang="zh-TW"/>
              <a:t> rooted at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r>
              <a:rPr lang="en-US" altLang="zh-TW"/>
              <a:t> into </a:t>
            </a:r>
            <a:r>
              <a:rPr lang="en-US" altLang="zh-TW" i="1">
                <a:solidFill>
                  <a:srgbClr val="FF9900"/>
                </a:solidFill>
              </a:rPr>
              <a:t>a register</a:t>
            </a:r>
            <a:r>
              <a:rPr lang="en-US" altLang="zh-TW"/>
              <a:t>, assuming 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/>
              <a:t> registers are available for the computation.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>
                <a:solidFill>
                  <a:srgbClr val="FF9900"/>
                </a:solidFill>
              </a:rPr>
              <a:t>[0]</a:t>
            </a:r>
            <a:r>
              <a:rPr lang="en-US" altLang="zh-TW"/>
              <a:t> is the optimal cost of computing the subtree </a:t>
            </a:r>
            <a:r>
              <a:rPr lang="en-US" altLang="zh-TW" i="1">
                <a:solidFill>
                  <a:srgbClr val="FF9900"/>
                </a:solidFill>
              </a:rPr>
              <a:t>S</a:t>
            </a:r>
            <a:r>
              <a:rPr lang="en-US" altLang="zh-TW"/>
              <a:t> into </a:t>
            </a:r>
            <a:r>
              <a:rPr lang="en-US" altLang="zh-TW" i="1">
                <a:solidFill>
                  <a:srgbClr val="FF9900"/>
                </a:solidFill>
              </a:rPr>
              <a:t>memory</a:t>
            </a:r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BCC-4B84-4698-A88D-BE61AA04E58D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Algorithm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/>
              <a:t>To compute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>
                <a:solidFill>
                  <a:srgbClr val="FF9900"/>
                </a:solidFill>
              </a:rPr>
              <a:t>[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]</a:t>
            </a:r>
            <a:r>
              <a:rPr lang="en-US" altLang="zh-TW"/>
              <a:t> at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r>
              <a:rPr lang="en-US" altLang="zh-TW"/>
              <a:t>, consider each machine instruction </a:t>
            </a:r>
            <a:r>
              <a:rPr lang="en-US" altLang="zh-TW" i="1">
                <a:solidFill>
                  <a:srgbClr val="FF9900"/>
                </a:solidFill>
              </a:rPr>
              <a:t>R</a:t>
            </a:r>
            <a:r>
              <a:rPr lang="en-US" altLang="zh-TW">
                <a:solidFill>
                  <a:srgbClr val="FF9900"/>
                </a:solidFill>
              </a:rPr>
              <a:t> :=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> whose expression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FF9900"/>
                </a:solidFill>
              </a:rPr>
              <a:t>matches</a:t>
            </a:r>
            <a:r>
              <a:rPr lang="en-US" altLang="zh-TW"/>
              <a:t> the subexpression rooted at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Determine the costs of evaluating the </a:t>
            </a:r>
            <a:r>
              <a:rPr lang="en-US" altLang="zh-TW" i="1">
                <a:solidFill>
                  <a:srgbClr val="FF9900"/>
                </a:solidFill>
              </a:rPr>
              <a:t>operands</a:t>
            </a:r>
            <a:r>
              <a:rPr lang="en-US" altLang="zh-TW"/>
              <a:t> of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> by examining the cost vectors at the corresponding descendants of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0E6-620F-45E2-B73D-CF21ADEC0E66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Algorithm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/>
              <a:t>For those operands of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> that are registers, consider all possible orders in which the corresponding subtrees of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can be evaluated into registers</a:t>
            </a:r>
          </a:p>
          <a:p>
            <a:pPr>
              <a:lnSpc>
                <a:spcPct val="110000"/>
              </a:lnSpc>
            </a:pPr>
            <a:r>
              <a:rPr lang="en-US" altLang="zh-TW"/>
              <a:t>In each ordering, the first subtree corresponding to a register operand can be evaluated using 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/>
              <a:t> available registers, the second using 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-1</a:t>
            </a:r>
            <a:r>
              <a:rPr lang="en-US" altLang="zh-TW"/>
              <a:t> registers, and so 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BE4-E853-4275-B493-6E87E479C68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Register Allocation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6934200" cy="2971800"/>
          </a:xfrm>
        </p:spPr>
        <p:txBody>
          <a:bodyPr/>
          <a:lstStyle/>
          <a:p>
            <a:r>
              <a:rPr lang="en-US" altLang="zh-TW"/>
              <a:t>Register allocation: select the set of variables that will reside in registers</a:t>
            </a:r>
          </a:p>
          <a:p>
            <a:r>
              <a:rPr lang="en-US" altLang="zh-TW"/>
              <a:t>Register assignment: pick the specific register that a variable will reside in</a:t>
            </a:r>
          </a:p>
          <a:p>
            <a:r>
              <a:rPr lang="en-US" altLang="zh-TW"/>
              <a:t>The problem is NP-complete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6F63-56FE-4AB7-A803-5025A6FBE6B6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Algorithm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zh-TW"/>
              <a:t>For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r>
              <a:rPr lang="en-US" altLang="zh-TW"/>
              <a:t>, add in the cost of the instruction </a:t>
            </a:r>
            <a:r>
              <a:rPr lang="en-US" altLang="zh-TW" i="1">
                <a:solidFill>
                  <a:srgbClr val="FF9900"/>
                </a:solidFill>
              </a:rPr>
              <a:t>R</a:t>
            </a:r>
            <a:r>
              <a:rPr lang="en-US" altLang="zh-TW">
                <a:solidFill>
                  <a:srgbClr val="FF9900"/>
                </a:solidFill>
              </a:rPr>
              <a:t> := </a:t>
            </a:r>
            <a:r>
              <a:rPr lang="en-US" altLang="zh-TW" i="1">
                <a:solidFill>
                  <a:srgbClr val="FF9900"/>
                </a:solidFill>
              </a:rPr>
              <a:t>E</a:t>
            </a:r>
            <a:r>
              <a:rPr lang="en-US" altLang="zh-TW"/>
              <a:t> that was used to match node </a:t>
            </a:r>
            <a:r>
              <a:rPr lang="en-US" altLang="zh-TW" i="1">
                <a:solidFill>
                  <a:srgbClr val="FF9900"/>
                </a:solidFill>
              </a:rPr>
              <a:t>n</a:t>
            </a:r>
            <a:endParaRPr lang="en-US" altLang="zh-TW"/>
          </a:p>
          <a:p>
            <a:r>
              <a:rPr lang="en-US" altLang="zh-TW"/>
              <a:t>The value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>
                <a:solidFill>
                  <a:srgbClr val="FF9900"/>
                </a:solidFill>
              </a:rPr>
              <a:t>[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]</a:t>
            </a:r>
            <a:r>
              <a:rPr lang="en-US" altLang="zh-TW"/>
              <a:t> is then the minimum cost over all possible orders</a:t>
            </a:r>
          </a:p>
          <a:p>
            <a:r>
              <a:rPr lang="en-US" altLang="zh-TW"/>
              <a:t>At each node, store the instruction used to achieve the best cost for </a:t>
            </a:r>
            <a:r>
              <a:rPr lang="en-US" altLang="zh-TW" i="1">
                <a:solidFill>
                  <a:srgbClr val="FF9900"/>
                </a:solidFill>
              </a:rPr>
              <a:t>C</a:t>
            </a:r>
            <a:r>
              <a:rPr lang="en-US" altLang="zh-TW">
                <a:solidFill>
                  <a:srgbClr val="FF9900"/>
                </a:solidFill>
              </a:rPr>
              <a:t>[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r>
              <a:rPr lang="en-US" altLang="zh-TW">
                <a:solidFill>
                  <a:srgbClr val="FF9900"/>
                </a:solidFill>
              </a:rPr>
              <a:t>]</a:t>
            </a:r>
            <a:r>
              <a:rPr lang="en-US" altLang="zh-TW"/>
              <a:t> for each </a:t>
            </a:r>
            <a:r>
              <a:rPr lang="en-US" altLang="zh-TW" i="1">
                <a:solidFill>
                  <a:srgbClr val="FF9900"/>
                </a:solidFill>
              </a:rPr>
              <a:t>i</a:t>
            </a:r>
            <a:endParaRPr lang="en-US" altLang="zh-TW"/>
          </a:p>
          <a:p>
            <a:r>
              <a:rPr lang="en-US" altLang="zh-TW"/>
              <a:t>The smallest cost in the vector gives the minimum cost of evaluating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endParaRPr lang="en-US" altLang="zh-TW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259E-0C7E-4179-AD2C-CCF946BDFE08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i="1">
                <a:solidFill>
                  <a:srgbClr val="FF9900"/>
                </a:solidFill>
              </a:rPr>
              <a:t>Phase 2</a:t>
            </a:r>
            <a:r>
              <a:rPr lang="en-US" altLang="zh-TW"/>
              <a:t>: traverse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and use the cost vectors to determine which subtrees of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must be computed into memory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solidFill>
                  <a:srgbClr val="FF9900"/>
                </a:solidFill>
              </a:rPr>
              <a:t>Phase 3</a:t>
            </a:r>
            <a:r>
              <a:rPr lang="en-US" altLang="zh-TW"/>
              <a:t>: traverse </a:t>
            </a:r>
            <a:r>
              <a:rPr lang="en-US" altLang="zh-TW" i="1">
                <a:solidFill>
                  <a:srgbClr val="FF9900"/>
                </a:solidFill>
              </a:rPr>
              <a:t>T</a:t>
            </a:r>
            <a:r>
              <a:rPr lang="en-US" altLang="zh-TW"/>
              <a:t> and use the cost vectors and associated instructions to generate the final target code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28A-EF03-4F89-8866-3A344202D5F8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2469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Consider a machine with two registers R0 and R1</a:t>
            </a:r>
          </a:p>
          <a:p>
            <a:r>
              <a:rPr lang="en-US" altLang="zh-TW" sz="2800"/>
              <a:t>and instructions</a:t>
            </a:r>
          </a:p>
          <a:p>
            <a:r>
              <a:rPr lang="en-US" altLang="zh-TW" sz="2800"/>
              <a:t>   R</a:t>
            </a:r>
            <a:r>
              <a:rPr lang="en-US" altLang="zh-TW" sz="2800" i="1"/>
              <a:t>i</a:t>
            </a:r>
            <a:r>
              <a:rPr lang="en-US" altLang="zh-TW" sz="2800"/>
              <a:t> := M</a:t>
            </a:r>
            <a:r>
              <a:rPr lang="en-US" altLang="zh-TW" sz="2800" i="1"/>
              <a:t>j</a:t>
            </a:r>
            <a:r>
              <a:rPr lang="en-US" altLang="zh-TW" sz="2800"/>
              <a:t>		M</a:t>
            </a:r>
            <a:r>
              <a:rPr lang="en-US" altLang="zh-TW" sz="2800" i="1"/>
              <a:t>i</a:t>
            </a:r>
            <a:r>
              <a:rPr lang="en-US" altLang="zh-TW" sz="2800"/>
              <a:t> := R</a:t>
            </a:r>
            <a:r>
              <a:rPr lang="en-US" altLang="zh-TW" sz="2800" i="1"/>
              <a:t>i</a:t>
            </a:r>
            <a:r>
              <a:rPr lang="en-US" altLang="zh-TW" sz="2800"/>
              <a:t>		R</a:t>
            </a:r>
            <a:r>
              <a:rPr lang="en-US" altLang="zh-TW" sz="2800" i="1"/>
              <a:t>i</a:t>
            </a:r>
            <a:r>
              <a:rPr lang="en-US" altLang="zh-TW" sz="2800"/>
              <a:t> := R</a:t>
            </a:r>
            <a:r>
              <a:rPr lang="en-US" altLang="zh-TW" sz="2800" i="1"/>
              <a:t>j</a:t>
            </a:r>
            <a:endParaRPr lang="en-US" altLang="zh-TW" sz="2800"/>
          </a:p>
          <a:p>
            <a:r>
              <a:rPr lang="en-US" altLang="zh-TW" sz="2800"/>
              <a:t>   R</a:t>
            </a:r>
            <a:r>
              <a:rPr lang="en-US" altLang="zh-TW" sz="2800" i="1"/>
              <a:t>i</a:t>
            </a:r>
            <a:r>
              <a:rPr lang="en-US" altLang="zh-TW" sz="2800"/>
              <a:t> := R</a:t>
            </a:r>
            <a:r>
              <a:rPr lang="en-US" altLang="zh-TW" sz="2800" i="1"/>
              <a:t>i</a:t>
            </a:r>
            <a:r>
              <a:rPr lang="en-US" altLang="zh-TW" sz="2800"/>
              <a:t> </a:t>
            </a:r>
            <a:r>
              <a:rPr lang="en-US" altLang="zh-TW" sz="2800" i="1"/>
              <a:t>op</a:t>
            </a:r>
            <a:r>
              <a:rPr lang="en-US" altLang="zh-TW" sz="2800"/>
              <a:t> R</a:t>
            </a:r>
            <a:r>
              <a:rPr lang="en-US" altLang="zh-TW" sz="2800" i="1"/>
              <a:t>j</a:t>
            </a:r>
            <a:r>
              <a:rPr lang="en-US" altLang="zh-TW" sz="2800"/>
              <a:t>	R</a:t>
            </a:r>
            <a:r>
              <a:rPr lang="en-US" altLang="zh-TW" sz="2800" i="1"/>
              <a:t>i</a:t>
            </a:r>
            <a:r>
              <a:rPr lang="en-US" altLang="zh-TW" sz="2800"/>
              <a:t> := R</a:t>
            </a:r>
            <a:r>
              <a:rPr lang="en-US" altLang="zh-TW" sz="2800" i="1"/>
              <a:t>i</a:t>
            </a:r>
            <a:r>
              <a:rPr lang="en-US" altLang="zh-TW" sz="2800"/>
              <a:t> </a:t>
            </a:r>
            <a:r>
              <a:rPr lang="en-US" altLang="zh-TW" sz="2800" i="1"/>
              <a:t>op</a:t>
            </a:r>
            <a:r>
              <a:rPr lang="en-US" altLang="zh-TW" sz="2800"/>
              <a:t> M</a:t>
            </a:r>
            <a:r>
              <a:rPr lang="en-US" altLang="zh-TW" sz="2800" i="1"/>
              <a:t>j</a:t>
            </a:r>
            <a:endParaRPr lang="en-US" altLang="zh-TW" sz="2800"/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304800" y="4038600"/>
            <a:ext cx="8464550" cy="2209800"/>
            <a:chOff x="192" y="2544"/>
            <a:chExt cx="5332" cy="1392"/>
          </a:xfrm>
        </p:grpSpPr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1248" y="297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91142" name="Oval 6"/>
            <p:cNvSpPr>
              <a:spLocks noChangeArrowheads="1"/>
            </p:cNvSpPr>
            <p:nvPr/>
          </p:nvSpPr>
          <p:spPr bwMode="auto">
            <a:xfrm>
              <a:off x="1210" y="299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1143" name="Group 7"/>
            <p:cNvGrpSpPr>
              <a:grpSpLocks/>
            </p:cNvGrpSpPr>
            <p:nvPr/>
          </p:nvGrpSpPr>
          <p:grpSpPr bwMode="auto">
            <a:xfrm>
              <a:off x="2352" y="2640"/>
              <a:ext cx="250" cy="288"/>
              <a:chOff x="854" y="2714"/>
              <a:chExt cx="250" cy="288"/>
            </a:xfrm>
          </p:grpSpPr>
          <p:sp>
            <p:nvSpPr>
              <p:cNvPr id="91144" name="Text Box 8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91145" name="Oval 9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440" y="2880"/>
              <a:ext cx="96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192" y="3168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(0, 1, 1)</a:t>
              </a:r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2592" y="2544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(8, 8, 7)</a:t>
              </a:r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576" y="2736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(3, 2, 2)</a:t>
              </a:r>
            </a:p>
          </p:txBody>
        </p: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864" y="3312"/>
              <a:ext cx="265" cy="288"/>
              <a:chOff x="1440" y="3360"/>
              <a:chExt cx="265" cy="288"/>
            </a:xfrm>
          </p:grpSpPr>
          <p:sp>
            <p:nvSpPr>
              <p:cNvPr id="91151" name="Text Box 15"/>
              <p:cNvSpPr txBox="1">
                <a:spLocks noChangeArrowheads="1"/>
              </p:cNvSpPr>
              <p:nvPr/>
            </p:nvSpPr>
            <p:spPr bwMode="auto">
              <a:xfrm>
                <a:off x="1440" y="336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91152" name="Oval 16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1153" name="Group 17"/>
            <p:cNvGrpSpPr>
              <a:grpSpLocks/>
            </p:cNvGrpSpPr>
            <p:nvPr/>
          </p:nvGrpSpPr>
          <p:grpSpPr bwMode="auto">
            <a:xfrm>
              <a:off x="1632" y="3312"/>
              <a:ext cx="336" cy="288"/>
              <a:chOff x="2016" y="3360"/>
              <a:chExt cx="336" cy="288"/>
            </a:xfrm>
          </p:grpSpPr>
          <p:sp>
            <p:nvSpPr>
              <p:cNvPr id="91154" name="Text Box 18"/>
              <p:cNvSpPr txBox="1">
                <a:spLocks noChangeArrowheads="1"/>
              </p:cNvSpPr>
              <p:nvPr/>
            </p:nvSpPr>
            <p:spPr bwMode="auto">
              <a:xfrm>
                <a:off x="2016" y="33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91155" name="Oval 19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>
              <a:off x="1392" y="3216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4176" y="326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/</a:t>
              </a:r>
            </a:p>
          </p:txBody>
        </p:sp>
        <p:sp>
          <p:nvSpPr>
            <p:cNvPr id="91158" name="Oval 22"/>
            <p:cNvSpPr>
              <a:spLocks noChangeArrowheads="1"/>
            </p:cNvSpPr>
            <p:nvPr/>
          </p:nvSpPr>
          <p:spPr bwMode="auto">
            <a:xfrm>
              <a:off x="4128" y="331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3600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91160" name="Oval 24"/>
            <p:cNvSpPr>
              <a:spLocks noChangeArrowheads="1"/>
            </p:cNvSpPr>
            <p:nvPr/>
          </p:nvSpPr>
          <p:spPr bwMode="auto">
            <a:xfrm>
              <a:off x="3562" y="304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61" name="Line 25"/>
            <p:cNvSpPr>
              <a:spLocks noChangeShapeType="1"/>
            </p:cNvSpPr>
            <p:nvPr/>
          </p:nvSpPr>
          <p:spPr bwMode="auto">
            <a:xfrm>
              <a:off x="2544" y="2880"/>
              <a:ext cx="100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62" name="Text Box 26"/>
            <p:cNvSpPr txBox="1">
              <a:spLocks noChangeArrowheads="1"/>
            </p:cNvSpPr>
            <p:nvPr/>
          </p:nvSpPr>
          <p:spPr bwMode="auto">
            <a:xfrm>
              <a:off x="3696" y="2736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(5, 5, 4)</a:t>
              </a:r>
            </a:p>
          </p:txBody>
        </p:sp>
        <p:sp>
          <p:nvSpPr>
            <p:cNvPr id="91163" name="Text Box 27"/>
            <p:cNvSpPr txBox="1">
              <a:spLocks noChangeArrowheads="1"/>
            </p:cNvSpPr>
            <p:nvPr/>
          </p:nvSpPr>
          <p:spPr bwMode="auto">
            <a:xfrm>
              <a:off x="2592" y="312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(0, 1, 1)</a:t>
              </a:r>
            </a:p>
          </p:txBody>
        </p:sp>
        <p:sp>
          <p:nvSpPr>
            <p:cNvPr id="91164" name="Text Box 28"/>
            <p:cNvSpPr txBox="1">
              <a:spLocks noChangeArrowheads="1"/>
            </p:cNvSpPr>
            <p:nvPr/>
          </p:nvSpPr>
          <p:spPr bwMode="auto">
            <a:xfrm>
              <a:off x="4800" y="360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(0, 1, 1)</a:t>
              </a:r>
            </a:p>
          </p:txBody>
        </p:sp>
        <p:sp>
          <p:nvSpPr>
            <p:cNvPr id="91165" name="Text Box 29"/>
            <p:cNvSpPr txBox="1">
              <a:spLocks noChangeArrowheads="1"/>
            </p:cNvSpPr>
            <p:nvPr/>
          </p:nvSpPr>
          <p:spPr bwMode="auto">
            <a:xfrm>
              <a:off x="4320" y="3072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(3, 2, 2)</a:t>
              </a:r>
            </a:p>
          </p:txBody>
        </p:sp>
        <p:grpSp>
          <p:nvGrpSpPr>
            <p:cNvPr id="91166" name="Group 30"/>
            <p:cNvGrpSpPr>
              <a:grpSpLocks/>
            </p:cNvGrpSpPr>
            <p:nvPr/>
          </p:nvGrpSpPr>
          <p:grpSpPr bwMode="auto">
            <a:xfrm>
              <a:off x="3216" y="3360"/>
              <a:ext cx="336" cy="288"/>
              <a:chOff x="2640" y="3360"/>
              <a:chExt cx="336" cy="288"/>
            </a:xfrm>
          </p:grpSpPr>
          <p:sp>
            <p:nvSpPr>
              <p:cNvPr id="91167" name="Text Box 31"/>
              <p:cNvSpPr txBox="1">
                <a:spLocks noChangeArrowheads="1"/>
              </p:cNvSpPr>
              <p:nvPr/>
            </p:nvSpPr>
            <p:spPr bwMode="auto">
              <a:xfrm>
                <a:off x="2640" y="33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e</a:t>
                </a:r>
              </a:p>
            </p:txBody>
          </p:sp>
          <p:sp>
            <p:nvSpPr>
              <p:cNvPr id="91168" name="Oval 32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1169" name="Group 33"/>
            <p:cNvGrpSpPr>
              <a:grpSpLocks/>
            </p:cNvGrpSpPr>
            <p:nvPr/>
          </p:nvGrpSpPr>
          <p:grpSpPr bwMode="auto">
            <a:xfrm>
              <a:off x="3792" y="3648"/>
              <a:ext cx="265" cy="288"/>
              <a:chOff x="2928" y="3792"/>
              <a:chExt cx="265" cy="288"/>
            </a:xfrm>
          </p:grpSpPr>
          <p:sp>
            <p:nvSpPr>
              <p:cNvPr id="91170" name="Text Box 34"/>
              <p:cNvSpPr txBox="1">
                <a:spLocks noChangeArrowheads="1"/>
              </p:cNvSpPr>
              <p:nvPr/>
            </p:nvSpPr>
            <p:spPr bwMode="auto">
              <a:xfrm>
                <a:off x="2928" y="37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c</a:t>
                </a:r>
              </a:p>
            </p:txBody>
          </p:sp>
          <p:sp>
            <p:nvSpPr>
              <p:cNvPr id="91171" name="Oval 35"/>
              <p:cNvSpPr>
                <a:spLocks noChangeArrowheads="1"/>
              </p:cNvSpPr>
              <p:nvPr/>
            </p:nvSpPr>
            <p:spPr bwMode="auto">
              <a:xfrm>
                <a:off x="2928" y="384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1172" name="Group 36"/>
            <p:cNvGrpSpPr>
              <a:grpSpLocks/>
            </p:cNvGrpSpPr>
            <p:nvPr/>
          </p:nvGrpSpPr>
          <p:grpSpPr bwMode="auto">
            <a:xfrm>
              <a:off x="4560" y="3648"/>
              <a:ext cx="336" cy="288"/>
              <a:chOff x="3936" y="3504"/>
              <a:chExt cx="336" cy="288"/>
            </a:xfrm>
          </p:grpSpPr>
          <p:sp>
            <p:nvSpPr>
              <p:cNvPr id="91173" name="Text Box 37"/>
              <p:cNvSpPr txBox="1">
                <a:spLocks noChangeArrowheads="1"/>
              </p:cNvSpPr>
              <p:nvPr/>
            </p:nvSpPr>
            <p:spPr bwMode="auto">
              <a:xfrm>
                <a:off x="3936" y="35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d</a:t>
                </a:r>
              </a:p>
            </p:txBody>
          </p:sp>
          <p:sp>
            <p:nvSpPr>
              <p:cNvPr id="91174" name="Oval 38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1175" name="Line 39"/>
            <p:cNvSpPr>
              <a:spLocks noChangeShapeType="1"/>
            </p:cNvSpPr>
            <p:nvPr/>
          </p:nvSpPr>
          <p:spPr bwMode="auto">
            <a:xfrm>
              <a:off x="3744" y="3264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4272" y="355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 flipH="1">
              <a:off x="3360" y="326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 flipH="1">
              <a:off x="3936" y="355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79" name="Line 43"/>
            <p:cNvSpPr>
              <a:spLocks noChangeShapeType="1"/>
            </p:cNvSpPr>
            <p:nvPr/>
          </p:nvSpPr>
          <p:spPr bwMode="auto">
            <a:xfrm flipH="1">
              <a:off x="1008" y="321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80" name="Text Box 44"/>
            <p:cNvSpPr txBox="1">
              <a:spLocks noChangeArrowheads="1"/>
            </p:cNvSpPr>
            <p:nvPr/>
          </p:nvSpPr>
          <p:spPr bwMode="auto">
            <a:xfrm>
              <a:off x="1824" y="312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(0, 1, 1)</a:t>
              </a:r>
            </a:p>
          </p:txBody>
        </p:sp>
        <p:sp>
          <p:nvSpPr>
            <p:cNvPr id="91181" name="Text Box 45"/>
            <p:cNvSpPr txBox="1">
              <a:spLocks noChangeArrowheads="1"/>
            </p:cNvSpPr>
            <p:nvPr/>
          </p:nvSpPr>
          <p:spPr bwMode="auto">
            <a:xfrm>
              <a:off x="3072" y="3648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(0, 1, 1)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DEC2-9E91-47CA-8781-4C8B1400B73C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81000" y="1447800"/>
            <a:ext cx="8464550" cy="2209800"/>
            <a:chOff x="192" y="2544"/>
            <a:chExt cx="5332" cy="1392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1248" y="297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210" y="299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166" name="Group 6"/>
            <p:cNvGrpSpPr>
              <a:grpSpLocks/>
            </p:cNvGrpSpPr>
            <p:nvPr/>
          </p:nvGrpSpPr>
          <p:grpSpPr bwMode="auto">
            <a:xfrm>
              <a:off x="2352" y="2640"/>
              <a:ext cx="250" cy="288"/>
              <a:chOff x="854" y="2714"/>
              <a:chExt cx="250" cy="288"/>
            </a:xfrm>
          </p:grpSpPr>
          <p:sp>
            <p:nvSpPr>
              <p:cNvPr id="92167" name="Text Box 7"/>
              <p:cNvSpPr txBox="1">
                <a:spLocks noChangeArrowheads="1"/>
              </p:cNvSpPr>
              <p:nvPr/>
            </p:nvSpPr>
            <p:spPr bwMode="auto">
              <a:xfrm>
                <a:off x="854" y="271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92168" name="Oval 8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H="1">
              <a:off x="1440" y="2880"/>
              <a:ext cx="96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192" y="3168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</a:t>
              </a:r>
              <a:r>
                <a:rPr lang="en-US" altLang="zh-TW" u="sng">
                  <a:solidFill>
                    <a:srgbClr val="FF9900"/>
                  </a:solidFill>
                </a:rPr>
                <a:t>1</a:t>
              </a:r>
              <a:r>
                <a:rPr lang="en-US" altLang="zh-TW"/>
                <a:t>, 1)</a:t>
              </a:r>
            </a:p>
          </p:txBody>
        </p:sp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2592" y="2544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(8, 8, </a:t>
              </a:r>
              <a:r>
                <a:rPr lang="en-US" altLang="zh-TW" u="sng">
                  <a:solidFill>
                    <a:srgbClr val="FF9900"/>
                  </a:solidFill>
                </a:rPr>
                <a:t>7</a:t>
              </a:r>
              <a:r>
                <a:rPr lang="en-US" altLang="zh-TW"/>
                <a:t>)</a:t>
              </a: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576" y="2736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(3, </a:t>
              </a:r>
              <a:r>
                <a:rPr lang="en-US" altLang="zh-TW" u="sng">
                  <a:solidFill>
                    <a:srgbClr val="FF9900"/>
                  </a:solidFill>
                </a:rPr>
                <a:t>2</a:t>
              </a:r>
              <a:r>
                <a:rPr lang="en-US" altLang="zh-TW"/>
                <a:t>, 2)</a:t>
              </a:r>
            </a:p>
          </p:txBody>
        </p:sp>
        <p:grpSp>
          <p:nvGrpSpPr>
            <p:cNvPr id="92173" name="Group 13"/>
            <p:cNvGrpSpPr>
              <a:grpSpLocks/>
            </p:cNvGrpSpPr>
            <p:nvPr/>
          </p:nvGrpSpPr>
          <p:grpSpPr bwMode="auto">
            <a:xfrm>
              <a:off x="864" y="3312"/>
              <a:ext cx="265" cy="288"/>
              <a:chOff x="1440" y="3360"/>
              <a:chExt cx="265" cy="288"/>
            </a:xfrm>
          </p:grpSpPr>
          <p:sp>
            <p:nvSpPr>
              <p:cNvPr id="92174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36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92175" name="Oval 1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2176" name="Group 16"/>
            <p:cNvGrpSpPr>
              <a:grpSpLocks/>
            </p:cNvGrpSpPr>
            <p:nvPr/>
          </p:nvGrpSpPr>
          <p:grpSpPr bwMode="auto">
            <a:xfrm>
              <a:off x="1632" y="3312"/>
              <a:ext cx="336" cy="288"/>
              <a:chOff x="2016" y="3360"/>
              <a:chExt cx="336" cy="288"/>
            </a:xfrm>
          </p:grpSpPr>
          <p:sp>
            <p:nvSpPr>
              <p:cNvPr id="92177" name="Text Box 17"/>
              <p:cNvSpPr txBox="1">
                <a:spLocks noChangeArrowheads="1"/>
              </p:cNvSpPr>
              <p:nvPr/>
            </p:nvSpPr>
            <p:spPr bwMode="auto">
              <a:xfrm>
                <a:off x="2016" y="33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92178" name="Oval 18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1392" y="3216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4176" y="326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/</a:t>
              </a:r>
            </a:p>
          </p:txBody>
        </p:sp>
        <p:sp>
          <p:nvSpPr>
            <p:cNvPr id="92181" name="Oval 21"/>
            <p:cNvSpPr>
              <a:spLocks noChangeArrowheads="1"/>
            </p:cNvSpPr>
            <p:nvPr/>
          </p:nvSpPr>
          <p:spPr bwMode="auto">
            <a:xfrm>
              <a:off x="4128" y="331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3600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92183" name="Oval 23"/>
            <p:cNvSpPr>
              <a:spLocks noChangeArrowheads="1"/>
            </p:cNvSpPr>
            <p:nvPr/>
          </p:nvSpPr>
          <p:spPr bwMode="auto">
            <a:xfrm>
              <a:off x="3562" y="304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>
              <a:off x="2544" y="2880"/>
              <a:ext cx="100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5" name="Text Box 25"/>
            <p:cNvSpPr txBox="1">
              <a:spLocks noChangeArrowheads="1"/>
            </p:cNvSpPr>
            <p:nvPr/>
          </p:nvSpPr>
          <p:spPr bwMode="auto">
            <a:xfrm>
              <a:off x="3696" y="2736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(5, 5, </a:t>
              </a:r>
              <a:r>
                <a:rPr lang="en-US" altLang="zh-TW" u="sng">
                  <a:solidFill>
                    <a:srgbClr val="FF9900"/>
                  </a:solidFill>
                </a:rPr>
                <a:t>4</a:t>
              </a:r>
              <a:r>
                <a:rPr lang="en-US" altLang="zh-TW"/>
                <a:t>)</a:t>
              </a:r>
            </a:p>
          </p:txBody>
        </p:sp>
        <p:sp>
          <p:nvSpPr>
            <p:cNvPr id="92186" name="Text Box 26"/>
            <p:cNvSpPr txBox="1">
              <a:spLocks noChangeArrowheads="1"/>
            </p:cNvSpPr>
            <p:nvPr/>
          </p:nvSpPr>
          <p:spPr bwMode="auto">
            <a:xfrm>
              <a:off x="2592" y="312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</a:t>
              </a:r>
              <a:r>
                <a:rPr lang="en-US" altLang="zh-TW" u="sng">
                  <a:solidFill>
                    <a:srgbClr val="FF9900"/>
                  </a:solidFill>
                </a:rPr>
                <a:t>1</a:t>
              </a:r>
              <a:r>
                <a:rPr lang="en-US" altLang="zh-TW"/>
                <a:t>, 1)</a:t>
              </a:r>
            </a:p>
          </p:txBody>
        </p:sp>
        <p:sp>
          <p:nvSpPr>
            <p:cNvPr id="92187" name="Text Box 27"/>
            <p:cNvSpPr txBox="1">
              <a:spLocks noChangeArrowheads="1"/>
            </p:cNvSpPr>
            <p:nvPr/>
          </p:nvSpPr>
          <p:spPr bwMode="auto">
            <a:xfrm>
              <a:off x="4800" y="360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en-US" altLang="zh-TW" u="sng">
                  <a:solidFill>
                    <a:srgbClr val="FF9900"/>
                  </a:solidFill>
                </a:rPr>
                <a:t>0</a:t>
              </a:r>
              <a:r>
                <a:rPr lang="en-US" altLang="zh-TW"/>
                <a:t>, 1, 1)</a:t>
              </a:r>
            </a:p>
          </p:txBody>
        </p:sp>
        <p:sp>
          <p:nvSpPr>
            <p:cNvPr id="92188" name="Text Box 28"/>
            <p:cNvSpPr txBox="1">
              <a:spLocks noChangeArrowheads="1"/>
            </p:cNvSpPr>
            <p:nvPr/>
          </p:nvSpPr>
          <p:spPr bwMode="auto">
            <a:xfrm>
              <a:off x="4320" y="3072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(3, </a:t>
              </a:r>
              <a:r>
                <a:rPr lang="en-US" altLang="zh-TW" u="sng">
                  <a:solidFill>
                    <a:srgbClr val="FF9900"/>
                  </a:solidFill>
                </a:rPr>
                <a:t>2</a:t>
              </a:r>
              <a:r>
                <a:rPr lang="en-US" altLang="zh-TW"/>
                <a:t>, 2)</a:t>
              </a:r>
            </a:p>
          </p:txBody>
        </p:sp>
        <p:grpSp>
          <p:nvGrpSpPr>
            <p:cNvPr id="92189" name="Group 29"/>
            <p:cNvGrpSpPr>
              <a:grpSpLocks/>
            </p:cNvGrpSpPr>
            <p:nvPr/>
          </p:nvGrpSpPr>
          <p:grpSpPr bwMode="auto">
            <a:xfrm>
              <a:off x="3216" y="3360"/>
              <a:ext cx="336" cy="288"/>
              <a:chOff x="2640" y="3360"/>
              <a:chExt cx="336" cy="288"/>
            </a:xfrm>
          </p:grpSpPr>
          <p:sp>
            <p:nvSpPr>
              <p:cNvPr id="9219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3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c</a:t>
                </a:r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2192" name="Group 32"/>
            <p:cNvGrpSpPr>
              <a:grpSpLocks/>
            </p:cNvGrpSpPr>
            <p:nvPr/>
          </p:nvGrpSpPr>
          <p:grpSpPr bwMode="auto">
            <a:xfrm>
              <a:off x="3792" y="3648"/>
              <a:ext cx="265" cy="288"/>
              <a:chOff x="2928" y="3792"/>
              <a:chExt cx="265" cy="288"/>
            </a:xfrm>
          </p:grpSpPr>
          <p:sp>
            <p:nvSpPr>
              <p:cNvPr id="92193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7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d</a:t>
                </a:r>
              </a:p>
            </p:txBody>
          </p:sp>
          <p:sp>
            <p:nvSpPr>
              <p:cNvPr id="92194" name="Oval 34"/>
              <p:cNvSpPr>
                <a:spLocks noChangeArrowheads="1"/>
              </p:cNvSpPr>
              <p:nvPr/>
            </p:nvSpPr>
            <p:spPr bwMode="auto">
              <a:xfrm>
                <a:off x="2928" y="384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2195" name="Group 35"/>
            <p:cNvGrpSpPr>
              <a:grpSpLocks/>
            </p:cNvGrpSpPr>
            <p:nvPr/>
          </p:nvGrpSpPr>
          <p:grpSpPr bwMode="auto">
            <a:xfrm>
              <a:off x="4560" y="3648"/>
              <a:ext cx="336" cy="288"/>
              <a:chOff x="3936" y="3504"/>
              <a:chExt cx="336" cy="288"/>
            </a:xfrm>
          </p:grpSpPr>
          <p:sp>
            <p:nvSpPr>
              <p:cNvPr id="92196" name="Text Box 36"/>
              <p:cNvSpPr txBox="1">
                <a:spLocks noChangeArrowheads="1"/>
              </p:cNvSpPr>
              <p:nvPr/>
            </p:nvSpPr>
            <p:spPr bwMode="auto">
              <a:xfrm>
                <a:off x="3936" y="35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/>
                  <a:t>e</a:t>
                </a:r>
              </a:p>
            </p:txBody>
          </p:sp>
          <p:sp>
            <p:nvSpPr>
              <p:cNvPr id="92197" name="Oval 37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744" y="3264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>
              <a:off x="4272" y="355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H="1">
              <a:off x="3360" y="326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H="1">
              <a:off x="3936" y="355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flipH="1">
              <a:off x="1008" y="321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03" name="Text Box 43"/>
            <p:cNvSpPr txBox="1">
              <a:spLocks noChangeArrowheads="1"/>
            </p:cNvSpPr>
            <p:nvPr/>
          </p:nvSpPr>
          <p:spPr bwMode="auto">
            <a:xfrm>
              <a:off x="1824" y="312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en-US" altLang="zh-TW" u="sng">
                  <a:solidFill>
                    <a:srgbClr val="FF9900"/>
                  </a:solidFill>
                </a:rPr>
                <a:t>0</a:t>
              </a:r>
              <a:r>
                <a:rPr lang="en-US" altLang="zh-TW"/>
                <a:t>, 1, 1)</a:t>
              </a:r>
            </a:p>
          </p:txBody>
        </p:sp>
        <p:sp>
          <p:nvSpPr>
            <p:cNvPr id="92204" name="Text Box 44"/>
            <p:cNvSpPr txBox="1">
              <a:spLocks noChangeArrowheads="1"/>
            </p:cNvSpPr>
            <p:nvPr/>
          </p:nvSpPr>
          <p:spPr bwMode="auto">
            <a:xfrm>
              <a:off x="3072" y="3648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(0, </a:t>
              </a:r>
              <a:r>
                <a:rPr lang="en-US" altLang="zh-TW" u="sng">
                  <a:solidFill>
                    <a:srgbClr val="FF9900"/>
                  </a:solidFill>
                </a:rPr>
                <a:t>1</a:t>
              </a:r>
              <a:r>
                <a:rPr lang="en-US" altLang="zh-TW"/>
                <a:t>, 1)</a:t>
              </a:r>
            </a:p>
          </p:txBody>
        </p:sp>
      </p:grp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2514600" y="3505200"/>
            <a:ext cx="22812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R0 := c</a:t>
            </a:r>
          </a:p>
          <a:p>
            <a:r>
              <a:rPr lang="en-US" altLang="zh-TW" sz="2800"/>
              <a:t>R1 := d</a:t>
            </a:r>
          </a:p>
          <a:p>
            <a:r>
              <a:rPr lang="en-US" altLang="zh-TW" sz="2800"/>
              <a:t>R1 := R1 / e</a:t>
            </a:r>
          </a:p>
          <a:p>
            <a:r>
              <a:rPr lang="en-US" altLang="zh-TW" sz="2800"/>
              <a:t>R0 := R0 * R1</a:t>
            </a:r>
          </a:p>
          <a:p>
            <a:r>
              <a:rPr lang="en-US" altLang="zh-TW" sz="2800"/>
              <a:t>R1 := a</a:t>
            </a:r>
          </a:p>
          <a:p>
            <a:r>
              <a:rPr lang="en-US" altLang="zh-TW" sz="2800"/>
              <a:t>R1 := R1 - b</a:t>
            </a:r>
          </a:p>
          <a:p>
            <a:r>
              <a:rPr lang="en-US" altLang="zh-TW" sz="2800"/>
              <a:t>R1 := R1 + R0</a:t>
            </a:r>
            <a:endParaRPr lang="en-US" altLang="zh-TW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161B-C0D1-4DDA-936F-DB2C5E12AD41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Code Generator Generators</a:t>
            </a:r>
            <a:endParaRPr lang="en-US" altLang="zh-TW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altLang="zh-TW"/>
              <a:t>A tool to automatically construct the </a:t>
            </a:r>
            <a:r>
              <a:rPr lang="en-US" altLang="zh-TW" i="1">
                <a:solidFill>
                  <a:srgbClr val="FF9900"/>
                </a:solidFill>
              </a:rPr>
              <a:t>instruction selection</a:t>
            </a:r>
            <a:r>
              <a:rPr lang="en-US" altLang="zh-TW"/>
              <a:t> phrase of a code generator</a:t>
            </a:r>
          </a:p>
          <a:p>
            <a:r>
              <a:rPr lang="en-US" altLang="zh-TW"/>
              <a:t>Such tools may use </a:t>
            </a:r>
            <a:r>
              <a:rPr lang="en-US" altLang="zh-TW" i="1">
                <a:solidFill>
                  <a:srgbClr val="FF9900"/>
                </a:solidFill>
              </a:rPr>
              <a:t>tree grammars</a:t>
            </a:r>
            <a:r>
              <a:rPr lang="en-US" altLang="zh-TW"/>
              <a:t> or </a:t>
            </a:r>
            <a:r>
              <a:rPr lang="en-US" altLang="zh-TW" i="1">
                <a:solidFill>
                  <a:srgbClr val="FF9900"/>
                </a:solidFill>
              </a:rPr>
              <a:t>context free grammars</a:t>
            </a:r>
            <a:r>
              <a:rPr lang="en-US" altLang="zh-TW"/>
              <a:t> to describe the </a:t>
            </a:r>
            <a:r>
              <a:rPr lang="en-US" altLang="zh-TW" i="1">
                <a:solidFill>
                  <a:srgbClr val="FF9900"/>
                </a:solidFill>
              </a:rPr>
              <a:t>target machines</a:t>
            </a:r>
            <a:endParaRPr lang="en-US" altLang="zh-TW"/>
          </a:p>
          <a:p>
            <a:r>
              <a:rPr lang="en-US" altLang="zh-TW" i="1">
                <a:solidFill>
                  <a:srgbClr val="FF9900"/>
                </a:solidFill>
              </a:rPr>
              <a:t>Register allocation</a:t>
            </a:r>
            <a:r>
              <a:rPr lang="en-US" altLang="zh-TW"/>
              <a:t> will be implemented as a separate mechanism</a:t>
            </a:r>
          </a:p>
          <a:p>
            <a:r>
              <a:rPr lang="en-US" altLang="zh-TW" i="1">
                <a:solidFill>
                  <a:srgbClr val="FF9900"/>
                </a:solidFill>
              </a:rPr>
              <a:t>Graph coloring</a:t>
            </a:r>
            <a:r>
              <a:rPr lang="en-US" altLang="zh-TW"/>
              <a:t> is one of  the approaches for register allocation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20B-C2A1-4CF5-9687-379A7CA8912A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 Rewriting</a:t>
            </a:r>
            <a:endParaRPr lang="en-US" altLang="zh-TW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876800" y="1905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581400" y="2438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553200" y="2438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486400" y="33528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mem</a:t>
            </a:r>
            <a:r>
              <a:rPr lang="en-US" altLang="zh-TW" sz="2800" baseline="-25000"/>
              <a:t>b</a:t>
            </a:r>
            <a:endParaRPr lang="en-US" altLang="zh-TW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7162800" y="33528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590800" y="3962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029200" y="48006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876800" y="3962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810000" y="5486400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i</a:t>
            </a:r>
            <a:endParaRPr lang="en-US" altLang="zh-TW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371600" y="4800600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a</a:t>
            </a:r>
            <a:endParaRPr lang="en-US" altLang="zh-TW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3184525" y="4791075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5638800" y="54864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4191000" y="22860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5410200" y="22860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6172200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6858000" y="28956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>
            <a:off x="3886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2895600" y="37338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4038600" y="3733800"/>
            <a:ext cx="990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 flipH="1">
            <a:off x="21336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28956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1816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 flipH="1">
            <a:off x="4495800" y="5181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5" name="Line 27"/>
          <p:cNvSpPr>
            <a:spLocks noChangeShapeType="1"/>
          </p:cNvSpPr>
          <p:nvPr/>
        </p:nvSpPr>
        <p:spPr bwMode="auto">
          <a:xfrm>
            <a:off x="5334000" y="51816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974725" y="2124075"/>
            <a:ext cx="188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9900"/>
                </a:solidFill>
              </a:rPr>
              <a:t>a[i] := b + 1</a:t>
            </a:r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377-CC64-4CF2-BB31-A9682A974B2A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 Rewriting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r>
              <a:rPr lang="en-US" altLang="zh-TW"/>
              <a:t>The code is generated by </a:t>
            </a:r>
            <a:r>
              <a:rPr lang="en-US" altLang="zh-TW" i="1">
                <a:solidFill>
                  <a:srgbClr val="FF9900"/>
                </a:solidFill>
              </a:rPr>
              <a:t>reducing</a:t>
            </a:r>
            <a:r>
              <a:rPr lang="en-US" altLang="zh-TW"/>
              <a:t> the input tree into a single node using a sequence of </a:t>
            </a:r>
            <a:r>
              <a:rPr lang="en-US" altLang="zh-TW" i="1">
                <a:solidFill>
                  <a:srgbClr val="FF9900"/>
                </a:solidFill>
              </a:rPr>
              <a:t>tree-rewriting rules</a:t>
            </a:r>
            <a:endParaRPr lang="en-US" altLang="zh-TW"/>
          </a:p>
          <a:p>
            <a:r>
              <a:rPr lang="en-US" altLang="zh-TW"/>
              <a:t>Each tree rewriting rule is of the form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i="1">
                <a:solidFill>
                  <a:srgbClr val="FF9900"/>
                </a:solidFill>
              </a:rPr>
              <a:t>replacement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 </a:t>
            </a:r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template</a:t>
            </a:r>
            <a:r>
              <a:rPr lang="en-US" altLang="zh-TW">
                <a:sym typeface="Symbol" panose="05050102010706020507" pitchFamily="18" charset="2"/>
              </a:rPr>
              <a:t>  { </a:t>
            </a:r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action</a:t>
            </a:r>
            <a:r>
              <a:rPr lang="en-US" altLang="zh-TW">
                <a:sym typeface="Symbol" panose="05050102010706020507" pitchFamily="18" charset="2"/>
              </a:rPr>
              <a:t> }</a:t>
            </a:r>
          </a:p>
          <a:p>
            <a:pPr lvl="1"/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replacement</a:t>
            </a:r>
            <a:r>
              <a:rPr lang="en-US" altLang="zh-TW">
                <a:sym typeface="Symbol" panose="05050102010706020507" pitchFamily="18" charset="2"/>
              </a:rPr>
              <a:t> is a single node</a:t>
            </a:r>
          </a:p>
          <a:p>
            <a:pPr lvl="1"/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template</a:t>
            </a:r>
            <a:r>
              <a:rPr lang="en-US" altLang="zh-TW">
                <a:sym typeface="Symbol" panose="05050102010706020507" pitchFamily="18" charset="2"/>
              </a:rPr>
              <a:t> is a tree</a:t>
            </a:r>
          </a:p>
          <a:p>
            <a:pPr lvl="1"/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action</a:t>
            </a:r>
            <a:r>
              <a:rPr lang="en-US" altLang="zh-TW">
                <a:sym typeface="Symbol" panose="05050102010706020507" pitchFamily="18" charset="2"/>
              </a:rPr>
              <a:t> is a code fragment</a:t>
            </a:r>
          </a:p>
          <a:p>
            <a:r>
              <a:rPr lang="en-US" altLang="zh-TW">
                <a:sym typeface="Symbol" panose="05050102010706020507" pitchFamily="18" charset="2"/>
              </a:rPr>
              <a:t>A set of tree-rewriting rules is called a </a:t>
            </a:r>
            <a:r>
              <a:rPr lang="en-US" altLang="zh-TW" i="1">
                <a:solidFill>
                  <a:srgbClr val="FF9900"/>
                </a:solidFill>
                <a:sym typeface="Symbol" panose="05050102010706020507" pitchFamily="18" charset="2"/>
              </a:rPr>
              <a:t>tree-translation scheme</a:t>
            </a:r>
            <a:endParaRPr lang="en-US" altLang="zh-TW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AE71-C75A-4D0B-B224-AB37FE698DFC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219200" y="2657475"/>
            <a:ext cx="70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i="1" baseline="-25000"/>
              <a:t>i</a:t>
            </a:r>
            <a:endParaRPr lang="en-US" altLang="zh-TW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301875" y="2667000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ym typeface="Symbol" panose="05050102010706020507" pitchFamily="18" charset="2"/>
              </a:rPr>
              <a:t></a:t>
            </a:r>
            <a:endParaRPr lang="en-US" altLang="zh-TW">
              <a:sym typeface="Symbol" panose="05050102010706020507" pitchFamily="18" charset="2"/>
            </a:endParaRP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3063875" y="2362200"/>
            <a:ext cx="2212975" cy="1357313"/>
            <a:chOff x="2352" y="2016"/>
            <a:chExt cx="1394" cy="855"/>
          </a:xfrm>
        </p:grpSpPr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2928" y="2016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+</a:t>
              </a:r>
              <a:endParaRPr lang="en-US" altLang="zh-TW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2352" y="2544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reg</a:t>
              </a:r>
              <a:r>
                <a:rPr lang="en-US" altLang="zh-TW" sz="2800" i="1" baseline="-25000"/>
                <a:t>i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3302" y="2538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reg</a:t>
              </a:r>
              <a:r>
                <a:rPr lang="en-US" altLang="zh-TW" sz="2800" i="1" baseline="-25000"/>
                <a:t>j</a:t>
              </a:r>
              <a:endParaRPr lang="en-US" altLang="zh-TW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 flipH="1">
              <a:off x="2640" y="22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120" y="22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5715000" y="2733675"/>
            <a:ext cx="241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{ ADD R</a:t>
            </a:r>
            <a:r>
              <a:rPr lang="en-US" altLang="zh-TW" sz="2800" i="1"/>
              <a:t>j</a:t>
            </a:r>
            <a:r>
              <a:rPr lang="en-US" altLang="zh-TW" sz="2800"/>
              <a:t>, R</a:t>
            </a:r>
            <a:r>
              <a:rPr lang="en-US" altLang="zh-TW" sz="2800" i="1"/>
              <a:t>i</a:t>
            </a:r>
            <a:r>
              <a:rPr lang="en-US" altLang="zh-TW" sz="2800"/>
              <a:t> }</a:t>
            </a:r>
            <a:endParaRPr lang="en-US" altLang="zh-TW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33400" y="4351338"/>
            <a:ext cx="813276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Each tree template represents a computation performed</a:t>
            </a:r>
          </a:p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by the sequence of machines instructions emitted by the</a:t>
            </a:r>
          </a:p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associated action</a:t>
            </a:r>
            <a:endParaRPr lang="en-US" altLang="zh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BA73-DF26-4FAA-B050-8DE56E49750F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 Rewriting Rules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838200" y="1676400"/>
            <a:ext cx="7451725" cy="4689475"/>
            <a:chOff x="758" y="1222"/>
            <a:chExt cx="4694" cy="2954"/>
          </a:xfrm>
        </p:grpSpPr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758" y="127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(1)</a:t>
              </a:r>
            </a:p>
          </p:txBody>
        </p:sp>
        <p:sp>
          <p:nvSpPr>
            <p:cNvPr id="97285" name="Text Box 5"/>
            <p:cNvSpPr txBox="1">
              <a:spLocks noChangeArrowheads="1"/>
            </p:cNvSpPr>
            <p:nvPr/>
          </p:nvSpPr>
          <p:spPr bwMode="auto">
            <a:xfrm>
              <a:off x="1622" y="1222"/>
              <a:ext cx="1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</a:t>
              </a:r>
              <a:r>
                <a:rPr lang="en-US" altLang="zh-TW" i="1" baseline="-25000"/>
                <a:t>i</a:t>
              </a:r>
              <a:r>
                <a:rPr lang="en-US" altLang="zh-TW"/>
                <a:t>   </a:t>
              </a:r>
              <a:r>
                <a:rPr lang="en-US" altLang="zh-TW" b="1">
                  <a:sym typeface="Symbol" panose="05050102010706020507" pitchFamily="18" charset="2"/>
                </a:rPr>
                <a:t></a:t>
              </a:r>
              <a:r>
                <a:rPr lang="en-US" altLang="zh-TW"/>
                <a:t>  const</a:t>
              </a:r>
              <a:r>
                <a:rPr lang="en-US" altLang="zh-TW" baseline="-25000"/>
                <a:t>c</a:t>
              </a:r>
              <a:endParaRPr lang="en-US" altLang="zh-TW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3840" y="1248"/>
              <a:ext cx="1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 MOV  #c,  R</a:t>
              </a:r>
              <a:r>
                <a:rPr lang="en-US" altLang="zh-TW" i="1"/>
                <a:t>i</a:t>
              </a:r>
              <a:r>
                <a:rPr lang="en-US" altLang="zh-TW"/>
                <a:t> }</a:t>
              </a:r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768" y="16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(2)</a:t>
              </a:r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1632" y="1584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</a:t>
              </a:r>
              <a:r>
                <a:rPr lang="en-US" altLang="zh-TW" i="1" baseline="-25000"/>
                <a:t>i</a:t>
              </a:r>
              <a:r>
                <a:rPr lang="en-US" altLang="zh-TW"/>
                <a:t>   </a:t>
              </a:r>
              <a:r>
                <a:rPr lang="en-US" altLang="zh-TW" b="1">
                  <a:sym typeface="Symbol" panose="05050102010706020507" pitchFamily="18" charset="2"/>
                </a:rPr>
                <a:t></a:t>
              </a:r>
              <a:r>
                <a:rPr lang="en-US" altLang="zh-TW"/>
                <a:t>  mem</a:t>
              </a:r>
              <a:r>
                <a:rPr lang="en-US" altLang="zh-TW" baseline="-25000"/>
                <a:t>a</a:t>
              </a:r>
              <a:endParaRPr lang="en-US" altLang="zh-TW"/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3840" y="1584"/>
              <a:ext cx="1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 MOV  a,  R</a:t>
              </a:r>
              <a:r>
                <a:rPr lang="en-US" altLang="zh-TW" i="1"/>
                <a:t>i</a:t>
              </a:r>
              <a:r>
                <a:rPr lang="en-US" altLang="zh-TW"/>
                <a:t> }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768" y="206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(3)</a:t>
              </a:r>
            </a:p>
          </p:txBody>
        </p:sp>
        <p:grpSp>
          <p:nvGrpSpPr>
            <p:cNvPr id="97291" name="Group 11"/>
            <p:cNvGrpSpPr>
              <a:grpSpLocks/>
            </p:cNvGrpSpPr>
            <p:nvPr/>
          </p:nvGrpSpPr>
          <p:grpSpPr bwMode="auto">
            <a:xfrm>
              <a:off x="1632" y="1920"/>
              <a:ext cx="1789" cy="576"/>
              <a:chOff x="1632" y="2208"/>
              <a:chExt cx="1789" cy="576"/>
            </a:xfrm>
          </p:grpSpPr>
          <p:grpSp>
            <p:nvGrpSpPr>
              <p:cNvPr id="97292" name="Group 12"/>
              <p:cNvGrpSpPr>
                <a:grpSpLocks/>
              </p:cNvGrpSpPr>
              <p:nvPr/>
            </p:nvGrpSpPr>
            <p:grpSpPr bwMode="auto">
              <a:xfrm>
                <a:off x="2400" y="2208"/>
                <a:ext cx="1021" cy="576"/>
                <a:chOff x="2832" y="2352"/>
                <a:chExt cx="1021" cy="576"/>
              </a:xfrm>
            </p:grpSpPr>
            <p:sp>
              <p:nvSpPr>
                <p:cNvPr id="97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168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:=</a:t>
                  </a:r>
                </a:p>
              </p:txBody>
            </p:sp>
            <p:sp>
              <p:nvSpPr>
                <p:cNvPr id="972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2" y="2640"/>
                  <a:ext cx="5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mem</a:t>
                  </a:r>
                  <a:r>
                    <a:rPr lang="en-US" altLang="zh-TW" baseline="-25000"/>
                    <a:t>a</a:t>
                  </a:r>
                </a:p>
              </p:txBody>
            </p:sp>
            <p:sp>
              <p:nvSpPr>
                <p:cNvPr id="972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456" y="2640"/>
                  <a:ext cx="3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reg</a:t>
                  </a:r>
                  <a:r>
                    <a:rPr lang="en-US" altLang="zh-TW" i="1" baseline="-25000"/>
                    <a:t>i</a:t>
                  </a:r>
                  <a:endParaRPr lang="en-US" altLang="zh-TW"/>
                </a:p>
              </p:txBody>
            </p:sp>
            <p:sp>
              <p:nvSpPr>
                <p:cNvPr id="9729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120" y="2544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297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97298" name="Text Box 18"/>
              <p:cNvSpPr txBox="1">
                <a:spLocks noChangeArrowheads="1"/>
              </p:cNvSpPr>
              <p:nvPr/>
            </p:nvSpPr>
            <p:spPr bwMode="auto">
              <a:xfrm>
                <a:off x="1632" y="2304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mem   </a:t>
                </a:r>
                <a:r>
                  <a:rPr lang="en-US" altLang="zh-TW" b="1">
                    <a:sym typeface="Symbol" panose="05050102010706020507" pitchFamily="18" charset="2"/>
                  </a:rPr>
                  <a:t></a:t>
                </a:r>
              </a:p>
            </p:txBody>
          </p:sp>
        </p:grp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3840" y="2016"/>
              <a:ext cx="1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 MOV  R</a:t>
              </a:r>
              <a:r>
                <a:rPr lang="en-US" altLang="zh-TW" i="1"/>
                <a:t>i</a:t>
              </a:r>
              <a:r>
                <a:rPr lang="en-US" altLang="zh-TW"/>
                <a:t>, a }</a:t>
              </a:r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768" y="268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(4)</a:t>
              </a:r>
            </a:p>
          </p:txBody>
        </p:sp>
        <p:grpSp>
          <p:nvGrpSpPr>
            <p:cNvPr id="97301" name="Group 21"/>
            <p:cNvGrpSpPr>
              <a:grpSpLocks/>
            </p:cNvGrpSpPr>
            <p:nvPr/>
          </p:nvGrpSpPr>
          <p:grpSpPr bwMode="auto">
            <a:xfrm>
              <a:off x="1632" y="2496"/>
              <a:ext cx="1789" cy="864"/>
              <a:chOff x="1632" y="2880"/>
              <a:chExt cx="1789" cy="864"/>
            </a:xfrm>
          </p:grpSpPr>
          <p:sp>
            <p:nvSpPr>
              <p:cNvPr id="973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2880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:=</a:t>
                </a:r>
              </a:p>
            </p:txBody>
          </p:sp>
          <p:sp>
            <p:nvSpPr>
              <p:cNvPr id="97303" name="Text Box 23"/>
              <p:cNvSpPr txBox="1">
                <a:spLocks noChangeArrowheads="1"/>
              </p:cNvSpPr>
              <p:nvPr/>
            </p:nvSpPr>
            <p:spPr bwMode="auto">
              <a:xfrm>
                <a:off x="2448" y="316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ind</a:t>
                </a:r>
                <a:endParaRPr lang="en-US" altLang="zh-TW" baseline="-25000"/>
              </a:p>
            </p:txBody>
          </p:sp>
          <p:sp>
            <p:nvSpPr>
              <p:cNvPr id="97304" name="Text Box 24"/>
              <p:cNvSpPr txBox="1">
                <a:spLocks noChangeArrowheads="1"/>
              </p:cNvSpPr>
              <p:nvPr/>
            </p:nvSpPr>
            <p:spPr bwMode="auto">
              <a:xfrm>
                <a:off x="3024" y="3168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reg</a:t>
                </a:r>
                <a:r>
                  <a:rPr lang="en-US" altLang="zh-TW" i="1" baseline="-25000"/>
                  <a:t>j</a:t>
                </a:r>
                <a:endParaRPr lang="en-US" altLang="zh-TW"/>
              </a:p>
            </p:txBody>
          </p:sp>
          <p:sp>
            <p:nvSpPr>
              <p:cNvPr id="97305" name="Line 25"/>
              <p:cNvSpPr>
                <a:spLocks noChangeShapeType="1"/>
              </p:cNvSpPr>
              <p:nvPr/>
            </p:nvSpPr>
            <p:spPr bwMode="auto">
              <a:xfrm flipH="1">
                <a:off x="2688" y="3072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06" name="Line 26"/>
              <p:cNvSpPr>
                <a:spLocks noChangeShapeType="1"/>
              </p:cNvSpPr>
              <p:nvPr/>
            </p:nvSpPr>
            <p:spPr bwMode="auto">
              <a:xfrm>
                <a:off x="2976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07" name="Text Box 27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mem   </a:t>
                </a:r>
                <a:r>
                  <a:rPr lang="en-US" altLang="zh-TW" b="1">
                    <a:sym typeface="Symbol" panose="05050102010706020507" pitchFamily="18" charset="2"/>
                  </a:rPr>
                  <a:t></a:t>
                </a:r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448" y="3456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reg</a:t>
                </a:r>
                <a:r>
                  <a:rPr lang="en-US" altLang="zh-TW" i="1" baseline="-25000"/>
                  <a:t>i</a:t>
                </a:r>
                <a:endParaRPr lang="en-US" altLang="zh-TW"/>
              </a:p>
            </p:txBody>
          </p:sp>
          <p:sp>
            <p:nvSpPr>
              <p:cNvPr id="97309" name="Line 29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3840" y="2640"/>
              <a:ext cx="14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 MOV  R</a:t>
              </a:r>
              <a:r>
                <a:rPr lang="en-US" altLang="zh-TW" i="1"/>
                <a:t>j</a:t>
              </a:r>
              <a:r>
                <a:rPr lang="en-US" altLang="zh-TW"/>
                <a:t>, *R</a:t>
              </a:r>
              <a:r>
                <a:rPr lang="en-US" altLang="zh-TW" i="1"/>
                <a:t>i</a:t>
              </a:r>
              <a:r>
                <a:rPr lang="en-US" altLang="zh-TW"/>
                <a:t> }</a:t>
              </a:r>
            </a:p>
          </p:txBody>
        </p:sp>
        <p:grpSp>
          <p:nvGrpSpPr>
            <p:cNvPr id="97311" name="Group 31"/>
            <p:cNvGrpSpPr>
              <a:grpSpLocks/>
            </p:cNvGrpSpPr>
            <p:nvPr/>
          </p:nvGrpSpPr>
          <p:grpSpPr bwMode="auto">
            <a:xfrm>
              <a:off x="1632" y="3312"/>
              <a:ext cx="1789" cy="864"/>
              <a:chOff x="2400" y="3312"/>
              <a:chExt cx="1789" cy="864"/>
            </a:xfrm>
          </p:grpSpPr>
          <p:sp>
            <p:nvSpPr>
              <p:cNvPr id="97312" name="Text Box 32"/>
              <p:cNvSpPr txBox="1">
                <a:spLocks noChangeArrowheads="1"/>
              </p:cNvSpPr>
              <p:nvPr/>
            </p:nvSpPr>
            <p:spPr bwMode="auto">
              <a:xfrm>
                <a:off x="3552" y="360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</a:t>
                </a:r>
              </a:p>
            </p:txBody>
          </p:sp>
          <p:sp>
            <p:nvSpPr>
              <p:cNvPr id="97313" name="Text Box 33"/>
              <p:cNvSpPr txBox="1">
                <a:spLocks noChangeArrowheads="1"/>
              </p:cNvSpPr>
              <p:nvPr/>
            </p:nvSpPr>
            <p:spPr bwMode="auto">
              <a:xfrm>
                <a:off x="3168" y="3888"/>
                <a:ext cx="5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const</a:t>
                </a:r>
                <a:r>
                  <a:rPr lang="en-US" altLang="zh-TW" baseline="-25000"/>
                  <a:t>c</a:t>
                </a:r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3792" y="3888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reg</a:t>
                </a:r>
                <a:r>
                  <a:rPr lang="en-US" altLang="zh-TW" i="1" baseline="-25000"/>
                  <a:t>j</a:t>
                </a:r>
                <a:endParaRPr lang="en-US" altLang="zh-TW"/>
              </a:p>
            </p:txBody>
          </p:sp>
          <p:sp>
            <p:nvSpPr>
              <p:cNvPr id="97315" name="Line 35"/>
              <p:cNvSpPr>
                <a:spLocks noChangeShapeType="1"/>
              </p:cNvSpPr>
              <p:nvPr/>
            </p:nvSpPr>
            <p:spPr bwMode="auto">
              <a:xfrm flipH="1">
                <a:off x="3456" y="3792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16" name="Line 36"/>
              <p:cNvSpPr>
                <a:spLocks noChangeShapeType="1"/>
              </p:cNvSpPr>
              <p:nvPr/>
            </p:nvSpPr>
            <p:spPr bwMode="auto">
              <a:xfrm>
                <a:off x="3744" y="379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400" y="3696"/>
                <a:ext cx="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reg</a:t>
                </a:r>
                <a:r>
                  <a:rPr lang="en-US" altLang="zh-TW" i="1" baseline="-25000"/>
                  <a:t>i</a:t>
                </a:r>
                <a:r>
                  <a:rPr lang="en-US" altLang="zh-TW"/>
                  <a:t>   </a:t>
                </a:r>
                <a:r>
                  <a:rPr lang="en-US" altLang="zh-TW" b="1">
                    <a:sym typeface="Symbol" panose="05050102010706020507" pitchFamily="18" charset="2"/>
                  </a:rPr>
                  <a:t></a:t>
                </a:r>
              </a:p>
            </p:txBody>
          </p:sp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>
                <a:off x="3648" y="355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1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ind</a:t>
                </a:r>
              </a:p>
            </p:txBody>
          </p:sp>
        </p:grpSp>
        <p:sp>
          <p:nvSpPr>
            <p:cNvPr id="97320" name="Text Box 40"/>
            <p:cNvSpPr txBox="1">
              <a:spLocks noChangeArrowheads="1"/>
            </p:cNvSpPr>
            <p:nvPr/>
          </p:nvSpPr>
          <p:spPr bwMode="auto">
            <a:xfrm>
              <a:off x="768" y="374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(5)</a:t>
              </a:r>
            </a:p>
          </p:txBody>
        </p:sp>
        <p:sp>
          <p:nvSpPr>
            <p:cNvPr id="97321" name="Text Box 41"/>
            <p:cNvSpPr txBox="1">
              <a:spLocks noChangeArrowheads="1"/>
            </p:cNvSpPr>
            <p:nvPr/>
          </p:nvSpPr>
          <p:spPr bwMode="auto">
            <a:xfrm>
              <a:off x="3840" y="3648"/>
              <a:ext cx="1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 MOV  c(R</a:t>
              </a:r>
              <a:r>
                <a:rPr lang="en-US" altLang="zh-TW" i="1"/>
                <a:t>j</a:t>
              </a:r>
              <a:r>
                <a:rPr lang="en-US" altLang="zh-TW"/>
                <a:t>), R</a:t>
              </a:r>
              <a:r>
                <a:rPr lang="en-US" altLang="zh-TW" i="1"/>
                <a:t>i</a:t>
              </a:r>
              <a:r>
                <a:rPr lang="en-US" altLang="zh-TW"/>
                <a:t> }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450C-2D2F-4979-B881-6A2E42E4DCAB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 Rewriting Rules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838200" y="2286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(6)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116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i</a:t>
            </a:r>
            <a:r>
              <a:rPr lang="en-US" altLang="zh-TW"/>
              <a:t>   </a:t>
            </a:r>
            <a:r>
              <a:rPr lang="en-US" altLang="zh-TW" b="1">
                <a:sym typeface="Symbol" panose="05050102010706020507" pitchFamily="18" charset="2"/>
              </a:rPr>
              <a:t>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15000" y="22098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 ADD  c(R</a:t>
            </a:r>
            <a:r>
              <a:rPr lang="en-US" altLang="zh-TW" i="1"/>
              <a:t>j</a:t>
            </a:r>
            <a:r>
              <a:rPr lang="en-US" altLang="zh-TW"/>
              <a:t>), R</a:t>
            </a:r>
            <a:r>
              <a:rPr lang="en-US" altLang="zh-TW" i="1"/>
              <a:t>i</a:t>
            </a:r>
            <a:r>
              <a:rPr lang="en-US" altLang="zh-TW"/>
              <a:t> }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054475" y="5451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191000" y="58674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const</a:t>
            </a:r>
            <a:r>
              <a:rPr lang="en-US" altLang="zh-TW" baseline="-25000"/>
              <a:t>1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3902075" y="5756275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4359275" y="5756275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225675" y="5603875"/>
            <a:ext cx="116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i</a:t>
            </a:r>
            <a:r>
              <a:rPr lang="en-US" altLang="zh-TW"/>
              <a:t>   </a:t>
            </a:r>
            <a:r>
              <a:rPr lang="en-US" altLang="zh-TW" b="1">
                <a:sym typeface="Symbol" panose="05050102010706020507" pitchFamily="18" charset="2"/>
              </a:rPr>
              <a:t>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854075" y="56800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(8)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730875" y="5527675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 INC  R</a:t>
            </a:r>
            <a:r>
              <a:rPr lang="en-US" altLang="zh-TW" i="1"/>
              <a:t>i</a:t>
            </a:r>
            <a:r>
              <a:rPr lang="en-US" altLang="zh-TW"/>
              <a:t> }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581400" y="5867400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i</a:t>
            </a:r>
            <a:endParaRPr lang="en-US" altLang="zh-TW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4038600" y="4038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4419600" y="4495800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j</a:t>
            </a:r>
            <a:endParaRPr lang="en-US" altLang="zh-TW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3886200" y="43434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4343400" y="43434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2209800" y="4191000"/>
            <a:ext cx="116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i</a:t>
            </a:r>
            <a:r>
              <a:rPr lang="en-US" altLang="zh-TW"/>
              <a:t>   </a:t>
            </a:r>
            <a:r>
              <a:rPr lang="en-US" altLang="zh-TW" b="1">
                <a:sym typeface="Symbol" panose="05050102010706020507" pitchFamily="18" charset="2"/>
              </a:rPr>
              <a:t>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838200" y="4267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(7)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715000" y="41148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 ADD  R</a:t>
            </a:r>
            <a:r>
              <a:rPr lang="en-US" altLang="zh-TW" i="1"/>
              <a:t>j</a:t>
            </a:r>
            <a:r>
              <a:rPr lang="en-US" altLang="zh-TW"/>
              <a:t>, R</a:t>
            </a:r>
            <a:r>
              <a:rPr lang="en-US" altLang="zh-TW" i="1"/>
              <a:t>i</a:t>
            </a:r>
            <a:r>
              <a:rPr lang="en-US" altLang="zh-TW"/>
              <a:t> }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3565525" y="4454525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reg</a:t>
            </a:r>
            <a:r>
              <a:rPr lang="en-US" altLang="zh-TW" i="1" baseline="-25000"/>
              <a:t>i</a:t>
            </a:r>
            <a:endParaRPr lang="en-US" altLang="zh-TW"/>
          </a:p>
        </p:txBody>
      </p:sp>
      <p:grpSp>
        <p:nvGrpSpPr>
          <p:cNvPr id="98326" name="Group 22"/>
          <p:cNvGrpSpPr>
            <a:grpSpLocks/>
          </p:cNvGrpSpPr>
          <p:nvPr/>
        </p:nvGrpSpPr>
        <p:grpSpPr bwMode="auto">
          <a:xfrm>
            <a:off x="3505200" y="1752600"/>
            <a:ext cx="1849438" cy="1905000"/>
            <a:chOff x="2208" y="1248"/>
            <a:chExt cx="1165" cy="1200"/>
          </a:xfrm>
        </p:grpSpPr>
        <p:sp>
          <p:nvSpPr>
            <p:cNvPr id="98327" name="Text Box 23"/>
            <p:cNvSpPr txBox="1">
              <a:spLocks noChangeArrowheads="1"/>
            </p:cNvSpPr>
            <p:nvPr/>
          </p:nvSpPr>
          <p:spPr bwMode="auto">
            <a:xfrm>
              <a:off x="2544" y="124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98328" name="Text Box 24"/>
            <p:cNvSpPr txBox="1">
              <a:spLocks noChangeArrowheads="1"/>
            </p:cNvSpPr>
            <p:nvPr/>
          </p:nvSpPr>
          <p:spPr bwMode="auto">
            <a:xfrm>
              <a:off x="2688" y="15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ind</a:t>
              </a:r>
              <a:endParaRPr lang="en-US" altLang="zh-TW" baseline="-25000"/>
            </a:p>
          </p:txBody>
        </p:sp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2976" y="2160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</a:t>
              </a:r>
              <a:r>
                <a:rPr lang="en-US" altLang="zh-TW" i="1" baseline="-25000"/>
                <a:t>j</a:t>
              </a:r>
              <a:endParaRPr lang="en-US" altLang="zh-TW"/>
            </a:p>
          </p:txBody>
        </p:sp>
        <p:sp>
          <p:nvSpPr>
            <p:cNvPr id="98330" name="Line 26"/>
            <p:cNvSpPr>
              <a:spLocks noChangeShapeType="1"/>
            </p:cNvSpPr>
            <p:nvPr/>
          </p:nvSpPr>
          <p:spPr bwMode="auto">
            <a:xfrm flipH="1">
              <a:off x="2448" y="1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2736" y="144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2208" y="153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</a:t>
              </a:r>
              <a:r>
                <a:rPr lang="en-US" altLang="zh-TW" i="1" baseline="-25000"/>
                <a:t>i</a:t>
              </a:r>
              <a:endParaRPr lang="en-US" altLang="zh-TW"/>
            </a:p>
          </p:txBody>
        </p:sp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>
              <a:off x="2880" y="182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4" name="Text Box 30"/>
            <p:cNvSpPr txBox="1">
              <a:spLocks noChangeArrowheads="1"/>
            </p:cNvSpPr>
            <p:nvPr/>
          </p:nvSpPr>
          <p:spPr bwMode="auto">
            <a:xfrm>
              <a:off x="2794" y="189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2400" y="2160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const</a:t>
              </a:r>
              <a:r>
                <a:rPr lang="en-US" altLang="zh-TW" baseline="-25000"/>
                <a:t>c</a:t>
              </a:r>
            </a:p>
          </p:txBody>
        </p:sp>
        <p:sp>
          <p:nvSpPr>
            <p:cNvPr id="98336" name="Line 32"/>
            <p:cNvSpPr>
              <a:spLocks noChangeShapeType="1"/>
            </p:cNvSpPr>
            <p:nvPr/>
          </p:nvSpPr>
          <p:spPr bwMode="auto">
            <a:xfrm flipH="1">
              <a:off x="2698" y="209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7" name="Line 33"/>
            <p:cNvSpPr>
              <a:spLocks noChangeShapeType="1"/>
            </p:cNvSpPr>
            <p:nvPr/>
          </p:nvSpPr>
          <p:spPr bwMode="auto">
            <a:xfrm>
              <a:off x="2986" y="209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CAB7-69EC-4267-8C01-4BD185D1716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36725" y="2174875"/>
            <a:ext cx="56451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  :=  a  +  b			t  :=  a  +  b</a:t>
            </a:r>
          </a:p>
          <a:p>
            <a:r>
              <a:rPr lang="en-US" altLang="zh-TW"/>
              <a:t>t  :=  t  *  c			t  :=  t  +  c</a:t>
            </a:r>
          </a:p>
          <a:p>
            <a:r>
              <a:rPr lang="en-US" altLang="zh-TW"/>
              <a:t>t  :=  t  /  d			t  :=  t  /  d</a:t>
            </a:r>
          </a:p>
          <a:p>
            <a:endParaRPr lang="en-US" altLang="zh-TW"/>
          </a:p>
          <a:p>
            <a:r>
              <a:rPr lang="en-US" altLang="zh-TW"/>
              <a:t>MOV	a,  R1			MOV	a,  R0</a:t>
            </a:r>
          </a:p>
          <a:p>
            <a:r>
              <a:rPr lang="en-US" altLang="zh-TW"/>
              <a:t>ADD	b,  R1			ADD	b,  R0</a:t>
            </a:r>
          </a:p>
          <a:p>
            <a:r>
              <a:rPr lang="en-US" altLang="zh-TW"/>
              <a:t>MUL	c,  R0			ADD	c,  R0</a:t>
            </a:r>
          </a:p>
          <a:p>
            <a:r>
              <a:rPr lang="en-US" altLang="zh-TW"/>
              <a:t>DIV	d,  R0			SRDA	R0,  32</a:t>
            </a:r>
          </a:p>
          <a:p>
            <a:r>
              <a:rPr lang="en-US" altLang="zh-TW"/>
              <a:t>MOV	R1,  t			DIV	d,  R0</a:t>
            </a:r>
          </a:p>
          <a:p>
            <a:r>
              <a:rPr lang="en-US" altLang="zh-TW"/>
              <a:t>				MOV	R1,  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A779-8790-4182-8752-D2B3A2D08289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572000" y="1905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276600" y="2438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mem</a:t>
            </a:r>
            <a:r>
              <a:rPr lang="en-US" altLang="zh-TW" sz="2800" baseline="-25000"/>
              <a:t>b</a:t>
            </a:r>
            <a:endParaRPr lang="en-US" altLang="zh-TW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858000" y="33528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429000" y="33528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2286000" y="3962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724400" y="48006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4572000" y="3962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505200" y="5486400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i</a:t>
            </a:r>
            <a:endParaRPr lang="en-US" altLang="zh-TW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1066800" y="4800600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a</a:t>
            </a:r>
            <a:endParaRPr lang="en-US" altLang="zh-TW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2879725" y="4791075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5334000" y="54864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3886200" y="22860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5105400" y="22860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 flipH="1">
            <a:off x="5867400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6553200" y="28956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35814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 flipH="1">
            <a:off x="2590800" y="37338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3733800" y="3733800"/>
            <a:ext cx="990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 flipH="1">
            <a:off x="18288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25908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48768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H="1">
            <a:off x="4191000" y="5181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5029200" y="51816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762000" y="4648200"/>
            <a:ext cx="1600200" cy="9144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1295400" y="5638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(1)</a:t>
            </a:r>
            <a:endParaRPr lang="en-US" altLang="zh-TW"/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33400" y="6019800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MOV  #a, R0 }</a:t>
            </a:r>
            <a:endParaRPr lang="en-US" altLang="zh-TW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C6A-F786-4771-9913-422575CF7387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572000" y="1905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276600" y="2438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mem</a:t>
            </a:r>
            <a:r>
              <a:rPr lang="en-US" altLang="zh-TW" sz="2800" baseline="-25000"/>
              <a:t>b</a:t>
            </a:r>
            <a:endParaRPr lang="en-US" altLang="zh-TW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858000" y="33528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429000" y="33528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286000" y="3962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4724400" y="48006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4572000" y="3962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505200" y="5486400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i</a:t>
            </a:r>
            <a:endParaRPr lang="en-US" altLang="zh-TW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0</a:t>
            </a:r>
            <a:endParaRPr lang="en-US" altLang="zh-TW"/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2879725" y="4791075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5334000" y="54864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3886200" y="22860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5105400" y="22860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>
            <a:off x="5867400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6553200" y="28956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35814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H="1">
            <a:off x="2590800" y="37338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3733800" y="3733800"/>
            <a:ext cx="990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H="1">
            <a:off x="18288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2590800" y="4343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48768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 flipH="1">
            <a:off x="4191000" y="5181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5029200" y="51816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1219200" y="3886200"/>
            <a:ext cx="2590800" cy="15240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209800" y="5486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(7)</a:t>
            </a:r>
            <a:endParaRPr lang="en-US" altLang="zh-TW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95400" y="5943600"/>
            <a:ext cx="229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ADD  SP, R0 }</a:t>
            </a:r>
            <a:endParaRPr lang="en-US" altLang="zh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87B2-846B-46F7-B17F-29C272009044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572000" y="1905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276600" y="2438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mem</a:t>
            </a:r>
            <a:r>
              <a:rPr lang="en-US" altLang="zh-TW" sz="2800" baseline="-25000"/>
              <a:t>b</a:t>
            </a:r>
            <a:endParaRPr lang="en-US" altLang="zh-TW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858000" y="33528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429000" y="33528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724400" y="48006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4572000" y="3962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505200" y="5486400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i</a:t>
            </a:r>
            <a:endParaRPr lang="en-US" altLang="zh-TW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2209800" y="38862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0</a:t>
            </a:r>
            <a:endParaRPr lang="en-US" altLang="zh-TW"/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5334000" y="54864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sp</a:t>
            </a:r>
            <a:endParaRPr lang="en-US" altLang="zh-TW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 flipH="1">
            <a:off x="3886200" y="22860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5105400" y="22860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H="1">
            <a:off x="5867400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6553200" y="28956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35814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 flipH="1">
            <a:off x="2590800" y="37338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6" name="Line 20"/>
          <p:cNvSpPr>
            <a:spLocks noChangeShapeType="1"/>
          </p:cNvSpPr>
          <p:nvPr/>
        </p:nvSpPr>
        <p:spPr bwMode="auto">
          <a:xfrm>
            <a:off x="3733800" y="3733800"/>
            <a:ext cx="990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>
            <a:off x="48768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8" name="Line 22"/>
          <p:cNvSpPr>
            <a:spLocks noChangeShapeType="1"/>
          </p:cNvSpPr>
          <p:nvPr/>
        </p:nvSpPr>
        <p:spPr bwMode="auto">
          <a:xfrm flipH="1">
            <a:off x="4191000" y="5181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5029200" y="51816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3429000" y="3886200"/>
            <a:ext cx="2819400" cy="22098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819400" y="5257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(5)</a:t>
            </a:r>
            <a:endParaRPr lang="en-US" altLang="zh-TW"/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1905000" y="3429000"/>
            <a:ext cx="4495800" cy="28956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1295400" y="5638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</a:rPr>
              <a:t>(6)</a:t>
            </a:r>
            <a:endParaRPr lang="en-US" altLang="zh-TW"/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324600" y="510540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MOV  i (SP), R1 }</a:t>
            </a:r>
            <a:endParaRPr lang="en-US" altLang="zh-TW"/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533400" y="2819400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</a:rPr>
              <a:t>{ ADD  i (SP), R0 }</a:t>
            </a:r>
            <a:endParaRPr lang="en-US" altLang="zh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E0A-745A-4205-852F-D9CC03CAB223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0" y="2209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514600" y="27432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486400" y="2743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419600" y="36576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mem</a:t>
            </a:r>
            <a:r>
              <a:rPr lang="en-US" altLang="zh-TW" sz="2800" baseline="-25000"/>
              <a:t>b</a:t>
            </a:r>
            <a:endParaRPr lang="en-US" altLang="zh-TW"/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096000" y="36576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438400" y="36576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0</a:t>
            </a:r>
            <a:endParaRPr lang="en-US" altLang="zh-TW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3124200" y="2590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343400" y="25908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5105400" y="32004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5791200" y="32004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28194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4267200" y="3581400"/>
            <a:ext cx="1295400" cy="7620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648200" y="44196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(2)</a:t>
            </a:r>
            <a:endParaRPr lang="en-US" altLang="zh-TW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733800" y="48768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MOV  b, R1 }</a:t>
            </a:r>
            <a:endParaRPr lang="en-US" altLang="zh-TW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DE71-582B-4ACD-9D67-2E68DE3BEAAD}" type="slidenum">
              <a:rPr lang="en-US" altLang="zh-TW"/>
              <a:pPr/>
              <a:t>94</a:t>
            </a:fld>
            <a:endParaRPr lang="en-US" altLang="zh-TW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733800" y="2209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410200" y="2743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48200" y="36576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867400" y="36576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2362200" y="36576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0</a:t>
            </a:r>
            <a:endParaRPr lang="en-US" altLang="zh-TW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H="1">
            <a:off x="3048000" y="2590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4267200" y="25908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H="1">
            <a:off x="5029200" y="32004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5715000" y="32004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27432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4495800" y="2743200"/>
            <a:ext cx="2514600" cy="16002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541020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(8)</a:t>
            </a:r>
            <a:endParaRPr lang="en-US" altLang="zh-TW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4800600" y="4876800"/>
            <a:ext cx="173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INC   R1 }</a:t>
            </a:r>
            <a:endParaRPr lang="en-US" altLang="zh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B3AD-F3C4-4D6C-8177-F95EC873396D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419600" y="2209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:=</a:t>
            </a:r>
            <a:endParaRPr lang="en-US" altLang="zh-TW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124200" y="27432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ind</a:t>
            </a:r>
            <a:endParaRPr lang="en-US" altLang="zh-TW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638800" y="27432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1</a:t>
            </a:r>
            <a:endParaRPr lang="en-US" altLang="zh-TW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048000" y="365760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baseline="-25000"/>
              <a:t>0</a:t>
            </a:r>
            <a:endParaRPr lang="en-US" altLang="zh-TW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>
            <a:off x="3733800" y="2590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953000" y="259080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34290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2743200" y="2057400"/>
            <a:ext cx="3810000" cy="2286000"/>
          </a:xfrm>
          <a:prstGeom prst="rect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(4)</a:t>
            </a:r>
            <a:endParaRPr lang="en-US" altLang="zh-TW"/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429000" y="4800600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00"/>
                </a:solidFill>
              </a:rPr>
              <a:t>{ MOV   R1, *R0 }</a:t>
            </a:r>
            <a:endParaRPr lang="en-US" altLang="zh-TW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837D-5D80-450A-A35D-01235EF4702C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Tree Pattern Matching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 i="1">
                <a:solidFill>
                  <a:srgbClr val="FF9900"/>
                </a:solidFill>
              </a:rPr>
              <a:t>tree pattern matching</a:t>
            </a:r>
            <a:r>
              <a:rPr lang="en-US" altLang="zh-TW"/>
              <a:t> algorithm can be implemented by extending the </a:t>
            </a:r>
            <a:r>
              <a:rPr lang="en-US" altLang="zh-TW" i="1">
                <a:solidFill>
                  <a:srgbClr val="FF9900"/>
                </a:solidFill>
              </a:rPr>
              <a:t>multiple-keyword pattern matching algorithm</a:t>
            </a:r>
            <a:endParaRPr lang="en-US" altLang="zh-TW"/>
          </a:p>
          <a:p>
            <a:r>
              <a:rPr lang="en-US" altLang="zh-TW"/>
              <a:t>Each </a:t>
            </a:r>
            <a:r>
              <a:rPr lang="en-US" altLang="zh-TW" i="1">
                <a:solidFill>
                  <a:srgbClr val="FF9900"/>
                </a:solidFill>
              </a:rPr>
              <a:t>tree template</a:t>
            </a:r>
            <a:r>
              <a:rPr lang="en-US" altLang="zh-TW"/>
              <a:t> is represented by a set of </a:t>
            </a:r>
            <a:r>
              <a:rPr lang="en-US" altLang="zh-TW" i="1">
                <a:solidFill>
                  <a:srgbClr val="FF9900"/>
                </a:solidFill>
              </a:rPr>
              <a:t>strings</a:t>
            </a:r>
            <a:r>
              <a:rPr lang="en-US" altLang="zh-TW"/>
              <a:t>, each of which represents a </a:t>
            </a:r>
            <a:r>
              <a:rPr lang="en-US" altLang="zh-TW" i="1">
                <a:solidFill>
                  <a:srgbClr val="FF9900"/>
                </a:solidFill>
              </a:rPr>
              <a:t>path</a:t>
            </a:r>
            <a:r>
              <a:rPr lang="en-US" altLang="zh-TW"/>
              <a:t> from the root to a leave</a:t>
            </a:r>
          </a:p>
          <a:p>
            <a:r>
              <a:rPr lang="en-US" altLang="zh-TW"/>
              <a:t>Each rule is associated with </a:t>
            </a:r>
            <a:r>
              <a:rPr lang="en-US" altLang="zh-TW" i="1">
                <a:solidFill>
                  <a:srgbClr val="FF9900"/>
                </a:solidFill>
              </a:rPr>
              <a:t>cost</a:t>
            </a:r>
            <a:r>
              <a:rPr lang="en-US" altLang="zh-TW"/>
              <a:t> information</a:t>
            </a:r>
          </a:p>
          <a:p>
            <a:r>
              <a:rPr lang="en-US" altLang="zh-TW"/>
              <a:t>The </a:t>
            </a:r>
            <a:r>
              <a:rPr lang="en-US" altLang="zh-TW" i="1">
                <a:solidFill>
                  <a:srgbClr val="FF9900"/>
                </a:solidFill>
              </a:rPr>
              <a:t>dynamic programming algorithm</a:t>
            </a:r>
            <a:r>
              <a:rPr lang="en-US" altLang="zh-TW"/>
              <a:t> can be used to select an </a:t>
            </a:r>
            <a:r>
              <a:rPr lang="en-US" altLang="zh-TW" i="1">
                <a:solidFill>
                  <a:srgbClr val="FF9900"/>
                </a:solidFill>
              </a:rPr>
              <a:t>optimal</a:t>
            </a:r>
            <a:r>
              <a:rPr lang="en-US" altLang="zh-TW"/>
              <a:t> sequence of matches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3386-2B4B-46A3-BCF7-64D0BB9F716C}" type="slidenum">
              <a:rPr lang="en-US" altLang="zh-TW"/>
              <a:pPr/>
              <a:t>97</a:t>
            </a:fld>
            <a:endParaRPr lang="en-US" altLang="zh-TW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Semantic Predicates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19200" y="2657475"/>
            <a:ext cx="70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i="1" baseline="-25000"/>
              <a:t>i</a:t>
            </a:r>
            <a:endParaRPr lang="en-US" altLang="zh-TW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301875" y="2667000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ym typeface="Symbol" panose="05050102010706020507" pitchFamily="18" charset="2"/>
              </a:rPr>
              <a:t></a:t>
            </a:r>
            <a:endParaRPr lang="en-US" altLang="zh-TW">
              <a:sym typeface="Symbol" panose="05050102010706020507" pitchFamily="18" charset="2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978275" y="2362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+</a:t>
            </a:r>
            <a:endParaRPr lang="en-US" altLang="zh-TW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63875" y="3200400"/>
            <a:ext cx="70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reg</a:t>
            </a:r>
            <a:r>
              <a:rPr lang="en-US" altLang="zh-TW" sz="2800" i="1" baseline="-25000"/>
              <a:t>i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419600" y="3200400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const</a:t>
            </a:r>
            <a:r>
              <a:rPr lang="en-US" altLang="zh-TW" sz="2800" baseline="-25000"/>
              <a:t>c</a:t>
            </a:r>
            <a:endParaRPr lang="en-US" altLang="zh-TW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521075" y="2743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4283075" y="2743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91200" y="2362200"/>
            <a:ext cx="3067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{ </a:t>
            </a:r>
            <a:r>
              <a:rPr lang="en-US" altLang="zh-TW" sz="2800" b="1">
                <a:solidFill>
                  <a:srgbClr val="FF9900"/>
                </a:solidFill>
              </a:rPr>
              <a:t>if</a:t>
            </a:r>
            <a:r>
              <a:rPr lang="en-US" altLang="zh-TW" sz="2800"/>
              <a:t>  c = 1 </a:t>
            </a:r>
            <a:r>
              <a:rPr lang="en-US" altLang="zh-TW" sz="2800" b="1">
                <a:solidFill>
                  <a:srgbClr val="FF9900"/>
                </a:solidFill>
              </a:rPr>
              <a:t>then</a:t>
            </a:r>
            <a:endParaRPr lang="en-US" altLang="zh-TW" sz="2800"/>
          </a:p>
          <a:p>
            <a:r>
              <a:rPr lang="en-US" altLang="zh-TW" sz="2800"/>
              <a:t>	INC  R</a:t>
            </a:r>
            <a:r>
              <a:rPr lang="en-US" altLang="zh-TW" sz="2800" i="1"/>
              <a:t>i</a:t>
            </a:r>
            <a:endParaRPr lang="en-US" altLang="zh-TW" sz="2800"/>
          </a:p>
          <a:p>
            <a:r>
              <a:rPr lang="en-US" altLang="zh-TW" sz="2800"/>
              <a:t>   </a:t>
            </a:r>
            <a:r>
              <a:rPr lang="en-US" altLang="zh-TW" sz="2800" b="1">
                <a:solidFill>
                  <a:srgbClr val="FF9900"/>
                </a:solidFill>
              </a:rPr>
              <a:t>else</a:t>
            </a:r>
            <a:endParaRPr lang="en-US" altLang="zh-TW" sz="2800"/>
          </a:p>
          <a:p>
            <a:r>
              <a:rPr lang="en-US" altLang="zh-TW" sz="2800"/>
              <a:t>	ADD #c, R</a:t>
            </a:r>
            <a:r>
              <a:rPr lang="en-US" altLang="zh-TW" sz="2800" i="1"/>
              <a:t>i</a:t>
            </a:r>
            <a:r>
              <a:rPr lang="en-US" altLang="zh-TW" sz="2800"/>
              <a:t> }</a:t>
            </a:r>
            <a:endParaRPr lang="en-US" altLang="zh-TW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609600" y="4579938"/>
            <a:ext cx="81629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The general use of semantic actions and predicates can </a:t>
            </a:r>
          </a:p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provide greater flexibility and ease of description than</a:t>
            </a:r>
          </a:p>
          <a:p>
            <a:pPr>
              <a:lnSpc>
                <a:spcPct val="120000"/>
              </a:lnSpc>
            </a:pPr>
            <a:r>
              <a:rPr lang="en-US" altLang="zh-TW" sz="2800" i="1">
                <a:solidFill>
                  <a:srgbClr val="FF9900"/>
                </a:solidFill>
              </a:rPr>
              <a:t>a purely grammatical specification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DB-12FB-49B7-8B24-EA945690B247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Pattern Matching by Parsing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 altLang="zh-TW"/>
              <a:t>Use an LR parser to do the pattern matching</a:t>
            </a:r>
          </a:p>
          <a:p>
            <a:r>
              <a:rPr lang="en-US" altLang="zh-TW"/>
              <a:t>The input </a:t>
            </a:r>
            <a:r>
              <a:rPr lang="en-US" altLang="zh-TW" i="1">
                <a:solidFill>
                  <a:srgbClr val="FF9900"/>
                </a:solidFill>
              </a:rPr>
              <a:t>tree</a:t>
            </a:r>
            <a:r>
              <a:rPr lang="en-US" altLang="zh-TW"/>
              <a:t> can be treated as a </a:t>
            </a:r>
            <a:r>
              <a:rPr lang="en-US" altLang="zh-TW" i="1">
                <a:solidFill>
                  <a:srgbClr val="FF9900"/>
                </a:solidFill>
              </a:rPr>
              <a:t>string</a:t>
            </a:r>
            <a:r>
              <a:rPr lang="en-US" altLang="zh-TW"/>
              <a:t> by using its </a:t>
            </a:r>
            <a:r>
              <a:rPr lang="en-US" altLang="zh-TW" i="1">
                <a:solidFill>
                  <a:srgbClr val="FF9900"/>
                </a:solidFill>
              </a:rPr>
              <a:t>prefix</a:t>
            </a:r>
            <a:r>
              <a:rPr lang="en-US" altLang="zh-TW"/>
              <a:t> representation</a:t>
            </a:r>
            <a:br>
              <a:rPr lang="en-US" altLang="zh-TW"/>
            </a:br>
            <a:r>
              <a:rPr lang="en-US" altLang="zh-TW"/>
              <a:t>	:=  ind  +  +  const</a:t>
            </a:r>
            <a:r>
              <a:rPr lang="en-US" altLang="zh-TW" baseline="-25000"/>
              <a:t>a</a:t>
            </a:r>
            <a:r>
              <a:rPr lang="en-US" altLang="zh-TW"/>
              <a:t>  reg</a:t>
            </a:r>
            <a:r>
              <a:rPr lang="en-US" altLang="zh-TW" baseline="-25000"/>
              <a:t>sp</a:t>
            </a:r>
            <a:r>
              <a:rPr lang="en-US" altLang="zh-TW"/>
              <a:t>  ind  +</a:t>
            </a:r>
            <a:br>
              <a:rPr lang="en-US" altLang="zh-TW"/>
            </a:br>
            <a:r>
              <a:rPr lang="en-US" altLang="zh-TW"/>
              <a:t>	const</a:t>
            </a:r>
            <a:r>
              <a:rPr lang="en-US" altLang="zh-TW" baseline="-25000"/>
              <a:t>i</a:t>
            </a:r>
            <a:r>
              <a:rPr lang="en-US" altLang="zh-TW"/>
              <a:t>  reg</a:t>
            </a:r>
            <a:r>
              <a:rPr lang="en-US" altLang="zh-TW" baseline="-25000"/>
              <a:t>sp</a:t>
            </a:r>
            <a:r>
              <a:rPr lang="en-US" altLang="zh-TW"/>
              <a:t>  +  mem</a:t>
            </a:r>
            <a:r>
              <a:rPr lang="en-US" altLang="zh-TW" baseline="-25000"/>
              <a:t>b</a:t>
            </a:r>
            <a:r>
              <a:rPr lang="en-US" altLang="zh-TW"/>
              <a:t>  const</a:t>
            </a:r>
            <a:r>
              <a:rPr lang="en-US" altLang="zh-TW" baseline="-25000"/>
              <a:t>1</a:t>
            </a:r>
            <a:endParaRPr lang="en-US" altLang="zh-TW"/>
          </a:p>
          <a:p>
            <a:r>
              <a:rPr lang="en-US" altLang="zh-TW"/>
              <a:t>The tree-translation scheme can be converted into a syntax-directed translation scheme by replacing the tree templates with their prefix representations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B2F9-27E2-4856-BAFC-8F5C290D4458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Syntax-Directed Translation Scheme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2090738"/>
            <a:ext cx="8061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b="1"/>
              <a:t>(1)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const</a:t>
            </a:r>
            <a:r>
              <a:rPr lang="en-US" altLang="zh-TW" b="1" baseline="-25000"/>
              <a:t>c</a:t>
            </a:r>
            <a:r>
              <a:rPr lang="en-US" altLang="zh-TW" b="1"/>
              <a:t>			{ MOV  #c,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(2)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mem</a:t>
            </a:r>
            <a:r>
              <a:rPr lang="en-US" altLang="zh-TW" b="1" baseline="-25000"/>
              <a:t>a</a:t>
            </a:r>
            <a:r>
              <a:rPr lang="en-US" altLang="zh-TW" b="1"/>
              <a:t>			{ MOV  a,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(3) 	mem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:=  mem</a:t>
            </a:r>
            <a:r>
              <a:rPr lang="en-US" altLang="zh-TW" b="1" baseline="-25000"/>
              <a:t>a</a:t>
            </a:r>
            <a:r>
              <a:rPr lang="en-US" altLang="zh-TW" b="1"/>
              <a:t>  reg</a:t>
            </a:r>
            <a:r>
              <a:rPr lang="en-US" altLang="zh-TW" b="1" i="1" baseline="-25000"/>
              <a:t>i</a:t>
            </a:r>
            <a:r>
              <a:rPr lang="en-US" altLang="zh-TW" b="1"/>
              <a:t>		{ MOV  R</a:t>
            </a:r>
            <a:r>
              <a:rPr lang="en-US" altLang="zh-TW" b="1" i="1"/>
              <a:t>i</a:t>
            </a:r>
            <a:r>
              <a:rPr lang="en-US" altLang="zh-TW" b="1"/>
              <a:t>, a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(4) 	mem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:=  ind  reg</a:t>
            </a:r>
            <a:r>
              <a:rPr lang="en-US" altLang="zh-TW" b="1" i="1" baseline="-25000"/>
              <a:t>i</a:t>
            </a:r>
            <a:r>
              <a:rPr lang="en-US" altLang="zh-TW" b="1"/>
              <a:t>  reg</a:t>
            </a:r>
            <a:r>
              <a:rPr lang="en-US" altLang="zh-TW" b="1" i="1" baseline="-25000"/>
              <a:t>j</a:t>
            </a:r>
            <a:r>
              <a:rPr lang="en-US" altLang="zh-TW" b="1"/>
              <a:t>		{ MOV  R</a:t>
            </a:r>
            <a:r>
              <a:rPr lang="en-US" altLang="zh-TW" b="1" i="1"/>
              <a:t>j</a:t>
            </a:r>
            <a:r>
              <a:rPr lang="en-US" altLang="zh-TW" b="1"/>
              <a:t>, *R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(5) 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ind  + const</a:t>
            </a:r>
            <a:r>
              <a:rPr lang="en-US" altLang="zh-TW" b="1" baseline="-25000"/>
              <a:t>c</a:t>
            </a:r>
            <a:r>
              <a:rPr lang="en-US" altLang="zh-TW" b="1"/>
              <a:t> reg</a:t>
            </a:r>
            <a:r>
              <a:rPr lang="en-US" altLang="zh-TW" b="1" i="1" baseline="-25000"/>
              <a:t>j</a:t>
            </a:r>
            <a:r>
              <a:rPr lang="en-US" altLang="zh-TW" b="1"/>
              <a:t>		{ MOV  c(R</a:t>
            </a:r>
            <a:r>
              <a:rPr lang="en-US" altLang="zh-TW" b="1" i="1"/>
              <a:t>j</a:t>
            </a:r>
            <a:r>
              <a:rPr lang="en-US" altLang="zh-TW" b="1"/>
              <a:t>),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(6) 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+  reg</a:t>
            </a:r>
            <a:r>
              <a:rPr lang="en-US" altLang="zh-TW" b="1" i="1" baseline="-25000"/>
              <a:t>i</a:t>
            </a:r>
            <a:r>
              <a:rPr lang="en-US" altLang="zh-TW" b="1"/>
              <a:t>  ind  + const</a:t>
            </a:r>
            <a:r>
              <a:rPr lang="en-US" altLang="zh-TW" b="1" baseline="-25000"/>
              <a:t>c</a:t>
            </a:r>
            <a:r>
              <a:rPr lang="en-US" altLang="zh-TW" b="1"/>
              <a:t> reg</a:t>
            </a:r>
            <a:r>
              <a:rPr lang="en-US" altLang="zh-TW" b="1" i="1" baseline="-25000"/>
              <a:t>j</a:t>
            </a:r>
            <a:r>
              <a:rPr lang="en-US" altLang="zh-TW" b="1"/>
              <a:t>	{ ADD  c(R</a:t>
            </a:r>
            <a:r>
              <a:rPr lang="en-US" altLang="zh-TW" b="1" i="1"/>
              <a:t>j</a:t>
            </a:r>
            <a:r>
              <a:rPr lang="en-US" altLang="zh-TW" b="1"/>
              <a:t>),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(7) 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+  reg</a:t>
            </a:r>
            <a:r>
              <a:rPr lang="en-US" altLang="zh-TW" b="1" i="1" baseline="-25000"/>
              <a:t>i</a:t>
            </a:r>
            <a:r>
              <a:rPr lang="en-US" altLang="zh-TW" b="1"/>
              <a:t>  reg</a:t>
            </a:r>
            <a:r>
              <a:rPr lang="en-US" altLang="zh-TW" b="1" i="1" baseline="-25000"/>
              <a:t>j</a:t>
            </a:r>
            <a:r>
              <a:rPr lang="en-US" altLang="zh-TW" b="1"/>
              <a:t>			{ ADD  R</a:t>
            </a:r>
            <a:r>
              <a:rPr lang="en-US" altLang="zh-TW" b="1" i="1"/>
              <a:t>j</a:t>
            </a:r>
            <a:r>
              <a:rPr lang="en-US" altLang="zh-TW" b="1"/>
              <a:t>,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</a:p>
          <a:p>
            <a:pPr>
              <a:lnSpc>
                <a:spcPct val="140000"/>
              </a:lnSpc>
            </a:pPr>
            <a:r>
              <a:rPr lang="en-US" altLang="zh-TW" b="1"/>
              <a:t>(8) 	reg</a:t>
            </a:r>
            <a:r>
              <a:rPr lang="en-US" altLang="zh-TW" b="1" i="1" baseline="-25000"/>
              <a:t>i</a:t>
            </a:r>
            <a:r>
              <a:rPr lang="en-US" altLang="zh-TW" b="1"/>
              <a:t>   </a:t>
            </a:r>
            <a:r>
              <a:rPr lang="en-US" altLang="zh-TW" b="1">
                <a:sym typeface="Symbol" panose="05050102010706020507" pitchFamily="18" charset="2"/>
              </a:rPr>
              <a:t></a:t>
            </a:r>
            <a:r>
              <a:rPr lang="en-US" altLang="zh-TW" b="1"/>
              <a:t>   +  reg</a:t>
            </a:r>
            <a:r>
              <a:rPr lang="en-US" altLang="zh-TW" b="1" i="1" baseline="-25000"/>
              <a:t>i</a:t>
            </a:r>
            <a:r>
              <a:rPr lang="en-US" altLang="zh-TW" b="1"/>
              <a:t> const</a:t>
            </a:r>
            <a:r>
              <a:rPr lang="en-US" altLang="zh-TW" b="1" baseline="-25000"/>
              <a:t>1</a:t>
            </a:r>
            <a:r>
              <a:rPr lang="en-US" altLang="zh-TW" b="1" i="1" baseline="-25000"/>
              <a:t> </a:t>
            </a:r>
            <a:r>
              <a:rPr lang="en-US" altLang="zh-TW" b="1"/>
              <a:t>		{ INC   R</a:t>
            </a:r>
            <a:r>
              <a:rPr lang="en-US" altLang="zh-TW" b="1" i="1"/>
              <a:t>i</a:t>
            </a:r>
            <a:r>
              <a:rPr lang="en-US" altLang="zh-TW" b="1"/>
              <a:t> }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4603</Words>
  <Application>Microsoft Office PowerPoint</Application>
  <PresentationFormat>On-screen Show (4:3)</PresentationFormat>
  <Paragraphs>1176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Times New Roman</vt:lpstr>
      <vt:lpstr>新細明體</vt:lpstr>
      <vt:lpstr>Symbol</vt:lpstr>
      <vt:lpstr>預設簡報設計</vt:lpstr>
      <vt:lpstr>Code Generation</vt:lpstr>
      <vt:lpstr>The Target Machine</vt:lpstr>
      <vt:lpstr>Examples</vt:lpstr>
      <vt:lpstr>Instruction Costs</vt:lpstr>
      <vt:lpstr>Examples</vt:lpstr>
      <vt:lpstr>An Example</vt:lpstr>
      <vt:lpstr>Instruction Selection</vt:lpstr>
      <vt:lpstr>Register Allocation</vt:lpstr>
      <vt:lpstr>An Example</vt:lpstr>
      <vt:lpstr>Basic Blocks</vt:lpstr>
      <vt:lpstr>An Example</vt:lpstr>
      <vt:lpstr>Flow Graphs</vt:lpstr>
      <vt:lpstr>An Example</vt:lpstr>
      <vt:lpstr>Construction of Basic Blocks</vt:lpstr>
      <vt:lpstr>Representation of Basic Blocks</vt:lpstr>
      <vt:lpstr>Define and Use</vt:lpstr>
      <vt:lpstr>Next-Use Information</vt:lpstr>
      <vt:lpstr>An Example</vt:lpstr>
      <vt:lpstr>Computing Next Uses</vt:lpstr>
      <vt:lpstr>A Simple Code Generator</vt:lpstr>
      <vt:lpstr>Register and Address Descriptors</vt:lpstr>
      <vt:lpstr>An Example</vt:lpstr>
      <vt:lpstr>Code Generation Algorithm</vt:lpstr>
      <vt:lpstr>Code Generation Algorithm</vt:lpstr>
      <vt:lpstr>Code Generation Algorithm</vt:lpstr>
      <vt:lpstr>The Function getreg</vt:lpstr>
      <vt:lpstr>An Example</vt:lpstr>
      <vt:lpstr>Indexing and Pointer Operations</vt:lpstr>
      <vt:lpstr>Conditional Statements</vt:lpstr>
      <vt:lpstr>Global Register Allocation</vt:lpstr>
      <vt:lpstr>Loops</vt:lpstr>
      <vt:lpstr>Variable Usage Counts</vt:lpstr>
      <vt:lpstr>An Example</vt:lpstr>
      <vt:lpstr>An Example</vt:lpstr>
      <vt:lpstr>An Example</vt:lpstr>
      <vt:lpstr>Register Assignment for Outer Loops</vt:lpstr>
      <vt:lpstr>Peephole Optimization</vt:lpstr>
      <vt:lpstr>Examples</vt:lpstr>
      <vt:lpstr>Examples</vt:lpstr>
      <vt:lpstr>Examples</vt:lpstr>
      <vt:lpstr>Examples</vt:lpstr>
      <vt:lpstr>Examples</vt:lpstr>
      <vt:lpstr>DAG Representation of Blocks</vt:lpstr>
      <vt:lpstr>DAG Representation of Blocks</vt:lpstr>
      <vt:lpstr>An Example</vt:lpstr>
      <vt:lpstr>Constructing a DAG</vt:lpstr>
      <vt:lpstr>Constructing a DAG</vt:lpstr>
      <vt:lpstr>Reconstructing Quadruples</vt:lpstr>
      <vt:lpstr>An Example</vt:lpstr>
      <vt:lpstr>Arrays, Pointers, Procedure Calls</vt:lpstr>
      <vt:lpstr>Ordering Rules</vt:lpstr>
      <vt:lpstr>Ordering Rules</vt:lpstr>
      <vt:lpstr>Generating Code From DAGs</vt:lpstr>
      <vt:lpstr>Rearranging the Order</vt:lpstr>
      <vt:lpstr>A Heuristic Ordering for DAG</vt:lpstr>
      <vt:lpstr>Node Listing Algorithm</vt:lpstr>
      <vt:lpstr>An Example</vt:lpstr>
      <vt:lpstr>Generating Code From Trees</vt:lpstr>
      <vt:lpstr>Optimal Ordering for Trees</vt:lpstr>
      <vt:lpstr>The Labeling Algorithm</vt:lpstr>
      <vt:lpstr>An Example</vt:lpstr>
      <vt:lpstr>Code Generation From a Labeled Tree</vt:lpstr>
      <vt:lpstr>Cases Analysis</vt:lpstr>
      <vt:lpstr>The Function gencode</vt:lpstr>
      <vt:lpstr>The Function gencode</vt:lpstr>
      <vt:lpstr>The Function gencode</vt:lpstr>
      <vt:lpstr>An Example</vt:lpstr>
      <vt:lpstr>Multiregister Operations</vt:lpstr>
      <vt:lpstr>Algebraic Properties</vt:lpstr>
      <vt:lpstr>Common Subexpressions</vt:lpstr>
      <vt:lpstr>Partitioning a DAG into Trees</vt:lpstr>
      <vt:lpstr>An Example</vt:lpstr>
      <vt:lpstr>Dynamic Programming Code Generation</vt:lpstr>
      <vt:lpstr>Dynamic Programming</vt:lpstr>
      <vt:lpstr>Contiguous Evaluation</vt:lpstr>
      <vt:lpstr>Optimally Contiguous Program</vt:lpstr>
      <vt:lpstr>Dynamic Programming Algorithm</vt:lpstr>
      <vt:lpstr>Dynamic Programming Algorithm</vt:lpstr>
      <vt:lpstr>Dynamic Programming Algorithm</vt:lpstr>
      <vt:lpstr>Dynamic Programming Algorithm</vt:lpstr>
      <vt:lpstr>Dynamic Programming Algorithm</vt:lpstr>
      <vt:lpstr>An Example</vt:lpstr>
      <vt:lpstr>An Example</vt:lpstr>
      <vt:lpstr>Code Generator Generators</vt:lpstr>
      <vt:lpstr>Tree Rewriting</vt:lpstr>
      <vt:lpstr>Tree Rewriting</vt:lpstr>
      <vt:lpstr>An Example</vt:lpstr>
      <vt:lpstr>Tree Rewriting Rules</vt:lpstr>
      <vt:lpstr>Tree Rewriting Rules</vt:lpstr>
      <vt:lpstr>An Example</vt:lpstr>
      <vt:lpstr>An Example</vt:lpstr>
      <vt:lpstr>An Example</vt:lpstr>
      <vt:lpstr>An Example</vt:lpstr>
      <vt:lpstr>An Example</vt:lpstr>
      <vt:lpstr>An Example</vt:lpstr>
      <vt:lpstr>Tree Pattern Matching</vt:lpstr>
      <vt:lpstr>Semantic Predicates</vt:lpstr>
      <vt:lpstr>Pattern Matching by Parsing</vt:lpstr>
      <vt:lpstr>Syntax-Directed Translation Scheme</vt:lpstr>
      <vt:lpstr>Advantages of Syntax-Directed Translation Scheme</vt:lpstr>
      <vt:lpstr>Disadvantages of Syntax-Directed Translation Scheme</vt:lpstr>
      <vt:lpstr>Graph Coloring</vt:lpstr>
      <vt:lpstr>Interference Graph</vt:lpstr>
      <vt:lpstr>K-Colorable Graphs</vt:lpstr>
      <vt:lpstr>A Graph Coloring Algorithm</vt:lpstr>
      <vt:lpstr>A Graph Coloring Algorithm</vt:lpstr>
      <vt:lpstr>An Example</vt:lpstr>
      <vt:lpstr>An Example</vt:lpstr>
    </vt:vector>
  </TitlesOfParts>
  <Company>中正大學資工所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林迺衛</dc:creator>
  <cp:lastModifiedBy>ANKIT GOYAL</cp:lastModifiedBy>
  <cp:revision>16</cp:revision>
  <cp:lastPrinted>1998-01-03T12:27:12Z</cp:lastPrinted>
  <dcterms:created xsi:type="dcterms:W3CDTF">1997-12-18T07:49:34Z</dcterms:created>
  <dcterms:modified xsi:type="dcterms:W3CDTF">2020-11-30T11:24:41Z</dcterms:modified>
</cp:coreProperties>
</file>