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7" r:id="rId2"/>
    <p:sldId id="258" r:id="rId3"/>
    <p:sldId id="278" r:id="rId4"/>
    <p:sldId id="259" r:id="rId5"/>
    <p:sldId id="309" r:id="rId6"/>
    <p:sldId id="260" r:id="rId7"/>
    <p:sldId id="261" r:id="rId8"/>
    <p:sldId id="263" r:id="rId9"/>
    <p:sldId id="314" r:id="rId10"/>
    <p:sldId id="265" r:id="rId11"/>
    <p:sldId id="262" r:id="rId12"/>
    <p:sldId id="256" r:id="rId13"/>
    <p:sldId id="266" r:id="rId14"/>
    <p:sldId id="264" r:id="rId15"/>
    <p:sldId id="310" r:id="rId16"/>
    <p:sldId id="267" r:id="rId17"/>
    <p:sldId id="268" r:id="rId18"/>
    <p:sldId id="270" r:id="rId19"/>
    <p:sldId id="271" r:id="rId20"/>
    <p:sldId id="272" r:id="rId21"/>
    <p:sldId id="294" r:id="rId22"/>
    <p:sldId id="273" r:id="rId23"/>
    <p:sldId id="274" r:id="rId24"/>
    <p:sldId id="275" r:id="rId25"/>
    <p:sldId id="276" r:id="rId26"/>
    <p:sldId id="295" r:id="rId27"/>
    <p:sldId id="296" r:id="rId28"/>
    <p:sldId id="298" r:id="rId29"/>
    <p:sldId id="297" r:id="rId30"/>
    <p:sldId id="311" r:id="rId31"/>
    <p:sldId id="279" r:id="rId32"/>
    <p:sldId id="300" r:id="rId33"/>
    <p:sldId id="287" r:id="rId34"/>
    <p:sldId id="288" r:id="rId35"/>
    <p:sldId id="291" r:id="rId36"/>
    <p:sldId id="281" r:id="rId37"/>
    <p:sldId id="289" r:id="rId38"/>
    <p:sldId id="315" r:id="rId39"/>
    <p:sldId id="316" r:id="rId40"/>
    <p:sldId id="292" r:id="rId41"/>
    <p:sldId id="293" r:id="rId42"/>
    <p:sldId id="282" r:id="rId43"/>
    <p:sldId id="312" r:id="rId44"/>
    <p:sldId id="283" r:id="rId45"/>
    <p:sldId id="299" r:id="rId46"/>
    <p:sldId id="307" r:id="rId47"/>
    <p:sldId id="308" r:id="rId48"/>
    <p:sldId id="284" r:id="rId49"/>
    <p:sldId id="301" r:id="rId50"/>
    <p:sldId id="285" r:id="rId51"/>
    <p:sldId id="302" r:id="rId52"/>
    <p:sldId id="305" r:id="rId53"/>
    <p:sldId id="304" r:id="rId54"/>
    <p:sldId id="303" r:id="rId55"/>
    <p:sldId id="286" r:id="rId56"/>
    <p:sldId id="306" r:id="rId57"/>
    <p:sldId id="313" r:id="rId58"/>
    <p:sldId id="290"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84" autoAdjust="0"/>
  </p:normalViewPr>
  <p:slideViewPr>
    <p:cSldViewPr snapToGrid="0" snapToObjects="1">
      <p:cViewPr>
        <p:scale>
          <a:sx n="70" d="100"/>
          <a:sy n="70" d="100"/>
        </p:scale>
        <p:origin x="-1608"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4D6221-6626-6149-AAB7-78C051EFAEC4}" type="datetimeFigureOut">
              <a:rPr lang="en-US" smtClean="0"/>
              <a:t>10/30/16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7C2B7B-7F19-EC4A-882E-0CBA487FEC0C}" type="slidenum">
              <a:rPr lang="en-US" smtClean="0"/>
              <a:t>‹#›</a:t>
            </a:fld>
            <a:endParaRPr lang="en-US" dirty="0"/>
          </a:p>
        </p:txBody>
      </p:sp>
    </p:spTree>
    <p:extLst>
      <p:ext uri="{BB962C8B-B14F-4D97-AF65-F5344CB8AC3E}">
        <p14:creationId xmlns:p14="http://schemas.microsoft.com/office/powerpoint/2010/main" val="40937765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23</a:t>
            </a:fld>
            <a:endParaRPr lang="en-US" dirty="0"/>
          </a:p>
        </p:txBody>
      </p:sp>
    </p:spTree>
    <p:extLst>
      <p:ext uri="{BB962C8B-B14F-4D97-AF65-F5344CB8AC3E}">
        <p14:creationId xmlns:p14="http://schemas.microsoft.com/office/powerpoint/2010/main" val="713325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pruning, high bias high variance</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49</a:t>
            </a:fld>
            <a:endParaRPr lang="en-US" dirty="0"/>
          </a:p>
        </p:txBody>
      </p:sp>
    </p:spTree>
    <p:extLst>
      <p:ext uri="{BB962C8B-B14F-4D97-AF65-F5344CB8AC3E}">
        <p14:creationId xmlns:p14="http://schemas.microsoft.com/office/powerpoint/2010/main" val="363914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equivalent to leave-one-out cross-validation error </a:t>
            </a:r>
            <a:endParaRPr lang="en-US" dirty="0" smtClean="0"/>
          </a:p>
          <a:p>
            <a:r>
              <a:rPr lang="en-US" dirty="0" smtClean="0"/>
              <a:t>1/N</a:t>
            </a:r>
            <a:r>
              <a:rPr lang="en-US" baseline="0" dirty="0" smtClean="0"/>
              <a:t> to choose, 1-1/N not to choose,  (1-1/N)N and (1-1/N) 1-(1-1/N)N 1-e^(-1)</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51</a:t>
            </a:fld>
            <a:endParaRPr lang="en-US" dirty="0"/>
          </a:p>
        </p:txBody>
      </p:sp>
    </p:spTree>
    <p:extLst>
      <p:ext uri="{BB962C8B-B14F-4D97-AF65-F5344CB8AC3E}">
        <p14:creationId xmlns:p14="http://schemas.microsoft.com/office/powerpoint/2010/main" val="214136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24</a:t>
            </a:fld>
            <a:endParaRPr lang="en-US" dirty="0"/>
          </a:p>
        </p:txBody>
      </p:sp>
    </p:spTree>
    <p:extLst>
      <p:ext uri="{BB962C8B-B14F-4D97-AF65-F5344CB8AC3E}">
        <p14:creationId xmlns:p14="http://schemas.microsoft.com/office/powerpoint/2010/main" val="713325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is zero this is the full tree … a large</a:t>
            </a:r>
            <a:r>
              <a:rPr lang="en-US" baseline="0" dirty="0" smtClean="0"/>
              <a:t> only root node</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25</a:t>
            </a:fld>
            <a:endParaRPr lang="en-US" dirty="0"/>
          </a:p>
        </p:txBody>
      </p:sp>
    </p:spTree>
    <p:extLst>
      <p:ext uri="{BB962C8B-B14F-4D97-AF65-F5344CB8AC3E}">
        <p14:creationId xmlns:p14="http://schemas.microsoft.com/office/powerpoint/2010/main" val="121040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come test</a:t>
            </a:r>
            <a:r>
              <a:rPr lang="en-US" baseline="0" dirty="0" smtClean="0"/>
              <a:t> has error bars</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28</a:t>
            </a:fld>
            <a:endParaRPr lang="en-US" dirty="0"/>
          </a:p>
        </p:txBody>
      </p:sp>
    </p:spTree>
    <p:extLst>
      <p:ext uri="{BB962C8B-B14F-4D97-AF65-F5344CB8AC3E}">
        <p14:creationId xmlns:p14="http://schemas.microsoft.com/office/powerpoint/2010/main" val="420964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come test</a:t>
            </a:r>
            <a:r>
              <a:rPr lang="en-US" baseline="0" dirty="0" smtClean="0"/>
              <a:t> has error bars</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29</a:t>
            </a:fld>
            <a:endParaRPr lang="en-US" dirty="0"/>
          </a:p>
        </p:txBody>
      </p:sp>
    </p:spTree>
    <p:extLst>
      <p:ext uri="{BB962C8B-B14F-4D97-AF65-F5344CB8AC3E}">
        <p14:creationId xmlns:p14="http://schemas.microsoft.com/office/powerpoint/2010/main" val="420964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gain or </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36</a:t>
            </a:fld>
            <a:endParaRPr lang="en-US" dirty="0"/>
          </a:p>
        </p:txBody>
      </p:sp>
    </p:spTree>
    <p:extLst>
      <p:ext uri="{BB962C8B-B14F-4D97-AF65-F5344CB8AC3E}">
        <p14:creationId xmlns:p14="http://schemas.microsoft.com/office/powerpoint/2010/main" val="747782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Categorical variables such as Thal test </a:t>
            </a:r>
          </a:p>
          <a:p>
            <a:r>
              <a:rPr lang="en-US" baseline="0" dirty="0" smtClean="0"/>
              <a:t>Note: Yes and Yes ! Purity is important here. Right is 100% where left 7/11. Important when predicting</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41</a:t>
            </a:fld>
            <a:endParaRPr lang="en-US" dirty="0"/>
          </a:p>
        </p:txBody>
      </p:sp>
    </p:spTree>
    <p:extLst>
      <p:ext uri="{BB962C8B-B14F-4D97-AF65-F5344CB8AC3E}">
        <p14:creationId xmlns:p14="http://schemas.microsoft.com/office/powerpoint/2010/main" val="3950882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46</a:t>
            </a:fld>
            <a:endParaRPr lang="en-US" dirty="0"/>
          </a:p>
        </p:txBody>
      </p:sp>
    </p:spTree>
    <p:extLst>
      <p:ext uri="{BB962C8B-B14F-4D97-AF65-F5344CB8AC3E}">
        <p14:creationId xmlns:p14="http://schemas.microsoft.com/office/powerpoint/2010/main" val="1453831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 purpose method,</a:t>
            </a:r>
            <a:r>
              <a:rPr lang="en-US" baseline="0" dirty="0" smtClean="0"/>
              <a:t> here only for decision trees</a:t>
            </a:r>
            <a:endParaRPr lang="en-US" dirty="0"/>
          </a:p>
        </p:txBody>
      </p:sp>
      <p:sp>
        <p:nvSpPr>
          <p:cNvPr id="4" name="Slide Number Placeholder 3"/>
          <p:cNvSpPr>
            <a:spLocks noGrp="1"/>
          </p:cNvSpPr>
          <p:nvPr>
            <p:ph type="sldNum" sz="quarter" idx="10"/>
          </p:nvPr>
        </p:nvSpPr>
        <p:spPr/>
        <p:txBody>
          <a:bodyPr/>
          <a:lstStyle/>
          <a:p>
            <a:fld id="{7B7C2B7B-7F19-EC4A-882E-0CBA487FEC0C}" type="slidenum">
              <a:rPr lang="en-US" smtClean="0"/>
              <a:t>48</a:t>
            </a:fld>
            <a:endParaRPr lang="en-US" dirty="0"/>
          </a:p>
        </p:txBody>
      </p:sp>
    </p:spTree>
    <p:extLst>
      <p:ext uri="{BB962C8B-B14F-4D97-AF65-F5344CB8AC3E}">
        <p14:creationId xmlns:p14="http://schemas.microsoft.com/office/powerpoint/2010/main" val="363914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18625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96098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65427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1217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328725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643537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383876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423381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173326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264245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B8A1F1-3535-3847-9941-417799702369}" type="datetimeFigureOut">
              <a:rPr lang="en-US" smtClean="0"/>
              <a:t>10/30/16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C37E96-61B4-A74B-91B5-FB303DD29DB1}" type="slidenum">
              <a:rPr lang="en-US" smtClean="0"/>
              <a:t>‹#›</a:t>
            </a:fld>
            <a:endParaRPr lang="en-US" dirty="0"/>
          </a:p>
        </p:txBody>
      </p:sp>
    </p:spTree>
    <p:extLst>
      <p:ext uri="{BB962C8B-B14F-4D97-AF65-F5344CB8AC3E}">
        <p14:creationId xmlns:p14="http://schemas.microsoft.com/office/powerpoint/2010/main" val="9125545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8A1F1-3535-3847-9941-417799702369}" type="datetimeFigureOut">
              <a:rPr lang="en-US" smtClean="0"/>
              <a:t>10/30/16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37E96-61B4-A74B-91B5-FB303DD29DB1}" type="slidenum">
              <a:rPr lang="en-US" smtClean="0"/>
              <a:t>‹#›</a:t>
            </a:fld>
            <a:endParaRPr lang="en-US" dirty="0"/>
          </a:p>
        </p:txBody>
      </p:sp>
    </p:spTree>
    <p:extLst>
      <p:ext uri="{BB962C8B-B14F-4D97-AF65-F5344CB8AC3E}">
        <p14:creationId xmlns:p14="http://schemas.microsoft.com/office/powerpoint/2010/main" val="2886885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atweb.stanford.edu/~tibs/ElemStatLearn/printings/ESLII_print1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15. Decision Trees¶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CS 109A/AC 209A/STAT 121A Data Science:</a:t>
            </a:r>
          </a:p>
          <a:p>
            <a:pPr marL="0" indent="0">
              <a:buNone/>
            </a:pPr>
            <a:r>
              <a:rPr lang="en-US" sz="2400" dirty="0"/>
              <a:t>H</a:t>
            </a:r>
            <a:r>
              <a:rPr lang="en-US" sz="2400" dirty="0" smtClean="0"/>
              <a:t>arvard University</a:t>
            </a:r>
          </a:p>
          <a:p>
            <a:pPr marL="0" indent="0">
              <a:buNone/>
            </a:pPr>
            <a:r>
              <a:rPr lang="en-US" sz="2400" dirty="0" smtClean="0"/>
              <a:t>Fall 2016 </a:t>
            </a:r>
          </a:p>
          <a:p>
            <a:pPr marL="0" indent="0">
              <a:buNone/>
            </a:pPr>
            <a:endParaRPr lang="en-US" sz="2400" dirty="0" smtClean="0"/>
          </a:p>
          <a:p>
            <a:pPr marL="0" indent="0">
              <a:buNone/>
            </a:pPr>
            <a:r>
              <a:rPr lang="en-US" sz="2400" dirty="0" smtClean="0"/>
              <a:t>Instructors: P. Protopapas, K. Rader, W. Pan</a:t>
            </a:r>
            <a:endParaRPr lang="en-US" sz="2400" dirty="0"/>
          </a:p>
        </p:txBody>
      </p:sp>
    </p:spTree>
    <p:extLst>
      <p:ext uri="{BB962C8B-B14F-4D97-AF65-F5344CB8AC3E}">
        <p14:creationId xmlns:p14="http://schemas.microsoft.com/office/powerpoint/2010/main" val="33295337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Segment the predictor space into sub-regions and we learn from the training set the value to predict as the mean or mode or median of the respond variable of the training examples that are in that segment.</a:t>
            </a:r>
          </a:p>
        </p:txBody>
      </p:sp>
    </p:spTree>
    <p:extLst>
      <p:ext uri="{BB962C8B-B14F-4D97-AF65-F5344CB8AC3E}">
        <p14:creationId xmlns:p14="http://schemas.microsoft.com/office/powerpoint/2010/main" val="12215329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Trees?</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What would you do tonight? Decide amongst the following:</a:t>
            </a:r>
          </a:p>
          <a:p>
            <a:pPr marL="0" indent="0">
              <a:buNone/>
            </a:pPr>
            <a:endParaRPr lang="en-US" sz="2800" dirty="0" smtClean="0"/>
          </a:p>
          <a:p>
            <a:pPr marL="0" indent="0">
              <a:buNone/>
            </a:pPr>
            <a:endParaRPr lang="en-US" sz="2800" dirty="0"/>
          </a:p>
          <a:p>
            <a:pPr>
              <a:spcAft>
                <a:spcPts val="1200"/>
              </a:spcAft>
            </a:pPr>
            <a:r>
              <a:rPr lang="en-US" sz="2800" dirty="0" smtClean="0"/>
              <a:t>Finish homework</a:t>
            </a:r>
          </a:p>
          <a:p>
            <a:pPr>
              <a:spcAft>
                <a:spcPts val="1200"/>
              </a:spcAft>
            </a:pPr>
            <a:r>
              <a:rPr lang="en-US" sz="2800" dirty="0" smtClean="0"/>
              <a:t>Go to a party </a:t>
            </a:r>
          </a:p>
          <a:p>
            <a:pPr>
              <a:spcAft>
                <a:spcPts val="1200"/>
              </a:spcAft>
            </a:pPr>
            <a:r>
              <a:rPr lang="en-US" sz="2800" dirty="0" smtClean="0"/>
              <a:t>Read a book </a:t>
            </a:r>
          </a:p>
          <a:p>
            <a:pPr>
              <a:spcAft>
                <a:spcPts val="1200"/>
              </a:spcAft>
            </a:pPr>
            <a:r>
              <a:rPr lang="en-US" sz="2800" dirty="0" smtClean="0"/>
              <a:t>Hang out with friends</a:t>
            </a:r>
            <a:endParaRPr lang="en-US" sz="2800" dirty="0" smtClean="0"/>
          </a:p>
          <a:p>
            <a:pPr marL="0" indent="0">
              <a:buNone/>
            </a:pPr>
            <a:endParaRPr lang="en-US" sz="2800" dirty="0" smtClean="0"/>
          </a:p>
        </p:txBody>
      </p:sp>
    </p:spTree>
    <p:extLst>
      <p:ext uri="{BB962C8B-B14F-4D97-AF65-F5344CB8AC3E}">
        <p14:creationId xmlns:p14="http://schemas.microsoft.com/office/powerpoint/2010/main" val="664184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8727" y="646545"/>
            <a:ext cx="2909455" cy="969819"/>
          </a:xfrm>
          <a:prstGeom prst="rect">
            <a:avLst/>
          </a:prstGeom>
          <a:gradFill flip="none" rotWithShape="1">
            <a:gsLst>
              <a:gs pos="0">
                <a:schemeClr val="accent1">
                  <a:tint val="100000"/>
                  <a:shade val="100000"/>
                  <a:satMod val="130000"/>
                  <a:alpha val="30000"/>
                </a:schemeClr>
              </a:gs>
              <a:gs pos="100000">
                <a:schemeClr val="accent1">
                  <a:tint val="50000"/>
                  <a:shade val="100000"/>
                  <a:satMod val="3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Homework Deadline tonight?</a:t>
            </a:r>
            <a:endParaRPr lang="en-US" sz="2400" dirty="0">
              <a:solidFill>
                <a:schemeClr val="tx1"/>
              </a:solidFill>
            </a:endParaRPr>
          </a:p>
        </p:txBody>
      </p:sp>
      <p:grpSp>
        <p:nvGrpSpPr>
          <p:cNvPr id="51" name="Group 50"/>
          <p:cNvGrpSpPr/>
          <p:nvPr/>
        </p:nvGrpSpPr>
        <p:grpSpPr>
          <a:xfrm>
            <a:off x="4433455" y="1358006"/>
            <a:ext cx="2983344" cy="1731558"/>
            <a:chOff x="4433455" y="1358006"/>
            <a:chExt cx="2983344" cy="1731558"/>
          </a:xfrm>
        </p:grpSpPr>
        <p:sp>
          <p:nvSpPr>
            <p:cNvPr id="5" name="Rectangle 4"/>
            <p:cNvSpPr/>
            <p:nvPr/>
          </p:nvSpPr>
          <p:spPr>
            <a:xfrm>
              <a:off x="5052290" y="2119745"/>
              <a:ext cx="2364509" cy="969819"/>
            </a:xfrm>
            <a:prstGeom prst="rect">
              <a:avLst/>
            </a:prstGeom>
            <a:solidFill>
              <a:schemeClr val="accent3">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Do homework</a:t>
              </a:r>
              <a:endParaRPr lang="en-US" sz="2400" dirty="0">
                <a:solidFill>
                  <a:schemeClr val="tx1"/>
                </a:solidFill>
              </a:endParaRPr>
            </a:p>
          </p:txBody>
        </p:sp>
        <p:cxnSp>
          <p:nvCxnSpPr>
            <p:cNvPr id="9" name="Straight Arrow Connector 8"/>
            <p:cNvCxnSpPr>
              <a:stCxn id="4" idx="2"/>
              <a:endCxn id="5" idx="0"/>
            </p:cNvCxnSpPr>
            <p:nvPr/>
          </p:nvCxnSpPr>
          <p:spPr>
            <a:xfrm>
              <a:off x="4433455" y="1616364"/>
              <a:ext cx="1801090" cy="503381"/>
            </a:xfrm>
            <a:prstGeom prst="straightConnector1">
              <a:avLst/>
            </a:prstGeom>
            <a:ln>
              <a:solidFill>
                <a:schemeClr val="accent3">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075283" y="1358006"/>
              <a:ext cx="678741" cy="523220"/>
            </a:xfrm>
            <a:prstGeom prst="rect">
              <a:avLst/>
            </a:prstGeom>
            <a:noFill/>
          </p:spPr>
          <p:txBody>
            <a:bodyPr wrap="none" rtlCol="0">
              <a:spAutoFit/>
            </a:bodyPr>
            <a:lstStyle/>
            <a:p>
              <a:r>
                <a:rPr lang="en-US" sz="2800" dirty="0" smtClean="0"/>
                <a:t>Yes</a:t>
              </a:r>
              <a:endParaRPr lang="en-US" dirty="0"/>
            </a:p>
          </p:txBody>
        </p:sp>
      </p:grpSp>
      <p:grpSp>
        <p:nvGrpSpPr>
          <p:cNvPr id="50" name="Group 49"/>
          <p:cNvGrpSpPr/>
          <p:nvPr/>
        </p:nvGrpSpPr>
        <p:grpSpPr>
          <a:xfrm>
            <a:off x="1505527" y="1596525"/>
            <a:ext cx="2927928" cy="1640820"/>
            <a:chOff x="1505527" y="1596525"/>
            <a:chExt cx="2927928" cy="1640820"/>
          </a:xfrm>
        </p:grpSpPr>
        <p:sp>
          <p:nvSpPr>
            <p:cNvPr id="11" name="Rectangle 10"/>
            <p:cNvSpPr/>
            <p:nvPr/>
          </p:nvSpPr>
          <p:spPr>
            <a:xfrm>
              <a:off x="1505527" y="2267526"/>
              <a:ext cx="2364509" cy="969819"/>
            </a:xfrm>
            <a:prstGeom prst="rect">
              <a:avLst/>
            </a:prstGeom>
            <a:solidFill>
              <a:schemeClr val="accent1">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Party invitation?</a:t>
              </a:r>
              <a:endParaRPr lang="en-US" sz="2400" dirty="0">
                <a:solidFill>
                  <a:schemeClr val="tx1"/>
                </a:solidFill>
              </a:endParaRPr>
            </a:p>
          </p:txBody>
        </p:sp>
        <p:grpSp>
          <p:nvGrpSpPr>
            <p:cNvPr id="16" name="Group 15"/>
            <p:cNvGrpSpPr/>
            <p:nvPr/>
          </p:nvGrpSpPr>
          <p:grpSpPr>
            <a:xfrm>
              <a:off x="2520107" y="1596525"/>
              <a:ext cx="1913348" cy="671001"/>
              <a:chOff x="2520107" y="1596525"/>
              <a:chExt cx="1913348" cy="671001"/>
            </a:xfrm>
          </p:grpSpPr>
          <p:cxnSp>
            <p:nvCxnSpPr>
              <p:cNvPr id="12" name="Straight Arrow Connector 11"/>
              <p:cNvCxnSpPr>
                <a:stCxn id="4" idx="2"/>
                <a:endCxn id="11" idx="0"/>
              </p:cNvCxnSpPr>
              <p:nvPr/>
            </p:nvCxnSpPr>
            <p:spPr>
              <a:xfrm flipH="1">
                <a:off x="2687782" y="1616364"/>
                <a:ext cx="1745673" cy="651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520107" y="1596525"/>
                <a:ext cx="605805" cy="523220"/>
              </a:xfrm>
              <a:prstGeom prst="rect">
                <a:avLst/>
              </a:prstGeom>
              <a:noFill/>
            </p:spPr>
            <p:txBody>
              <a:bodyPr wrap="none" rtlCol="0">
                <a:spAutoFit/>
              </a:bodyPr>
              <a:lstStyle/>
              <a:p>
                <a:r>
                  <a:rPr lang="en-US" sz="2800" dirty="0" smtClean="0"/>
                  <a:t>No</a:t>
                </a:r>
                <a:endParaRPr lang="en-US" dirty="0"/>
              </a:p>
            </p:txBody>
          </p:sp>
        </p:grpSp>
      </p:grpSp>
      <p:grpSp>
        <p:nvGrpSpPr>
          <p:cNvPr id="53" name="Group 52"/>
          <p:cNvGrpSpPr/>
          <p:nvPr/>
        </p:nvGrpSpPr>
        <p:grpSpPr>
          <a:xfrm>
            <a:off x="798348" y="3237345"/>
            <a:ext cx="2364509" cy="1623712"/>
            <a:chOff x="798348" y="3237345"/>
            <a:chExt cx="2364509" cy="1623712"/>
          </a:xfrm>
        </p:grpSpPr>
        <p:grpSp>
          <p:nvGrpSpPr>
            <p:cNvPr id="17" name="Group 16"/>
            <p:cNvGrpSpPr/>
            <p:nvPr/>
          </p:nvGrpSpPr>
          <p:grpSpPr>
            <a:xfrm>
              <a:off x="1521279" y="3237345"/>
              <a:ext cx="1166503" cy="653893"/>
              <a:chOff x="2971388" y="1481070"/>
              <a:chExt cx="1166503" cy="653893"/>
            </a:xfrm>
          </p:grpSpPr>
          <p:cxnSp>
            <p:nvCxnSpPr>
              <p:cNvPr id="18" name="Straight Arrow Connector 17"/>
              <p:cNvCxnSpPr>
                <a:stCxn id="11" idx="2"/>
                <a:endCxn id="21" idx="0"/>
              </p:cNvCxnSpPr>
              <p:nvPr/>
            </p:nvCxnSpPr>
            <p:spPr>
              <a:xfrm flipH="1">
                <a:off x="3430712" y="1481070"/>
                <a:ext cx="707179" cy="6538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971388" y="1528618"/>
                <a:ext cx="605805" cy="523220"/>
              </a:xfrm>
              <a:prstGeom prst="rect">
                <a:avLst/>
              </a:prstGeom>
              <a:noFill/>
            </p:spPr>
            <p:txBody>
              <a:bodyPr wrap="none" rtlCol="0">
                <a:spAutoFit/>
              </a:bodyPr>
              <a:lstStyle/>
              <a:p>
                <a:r>
                  <a:rPr lang="en-US" sz="2800" dirty="0" smtClean="0"/>
                  <a:t>No</a:t>
                </a:r>
                <a:endParaRPr lang="en-US" dirty="0"/>
              </a:p>
            </p:txBody>
          </p:sp>
        </p:grpSp>
        <p:sp>
          <p:nvSpPr>
            <p:cNvPr id="21" name="Rectangle 20"/>
            <p:cNvSpPr/>
            <p:nvPr/>
          </p:nvSpPr>
          <p:spPr>
            <a:xfrm>
              <a:off x="798348" y="3891238"/>
              <a:ext cx="2364509" cy="969819"/>
            </a:xfrm>
            <a:prstGeom prst="rect">
              <a:avLst/>
            </a:prstGeom>
            <a:solidFill>
              <a:schemeClr val="accent1">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Do I have friends</a:t>
              </a:r>
            </a:p>
          </p:txBody>
        </p:sp>
      </p:grpSp>
      <p:grpSp>
        <p:nvGrpSpPr>
          <p:cNvPr id="52" name="Group 51"/>
          <p:cNvGrpSpPr/>
          <p:nvPr/>
        </p:nvGrpSpPr>
        <p:grpSpPr>
          <a:xfrm>
            <a:off x="2687782" y="3138738"/>
            <a:ext cx="3546762" cy="1716658"/>
            <a:chOff x="2687782" y="3138738"/>
            <a:chExt cx="3546762" cy="1716658"/>
          </a:xfrm>
        </p:grpSpPr>
        <p:grpSp>
          <p:nvGrpSpPr>
            <p:cNvPr id="24" name="Group 23"/>
            <p:cNvGrpSpPr/>
            <p:nvPr/>
          </p:nvGrpSpPr>
          <p:grpSpPr>
            <a:xfrm>
              <a:off x="2687782" y="3138738"/>
              <a:ext cx="2364508" cy="746839"/>
              <a:chOff x="1824421" y="1181151"/>
              <a:chExt cx="2364508" cy="746839"/>
            </a:xfrm>
          </p:grpSpPr>
          <p:cxnSp>
            <p:nvCxnSpPr>
              <p:cNvPr id="25" name="Straight Arrow Connector 24"/>
              <p:cNvCxnSpPr>
                <a:stCxn id="11" idx="2"/>
                <a:endCxn id="29" idx="0"/>
              </p:cNvCxnSpPr>
              <p:nvPr/>
            </p:nvCxnSpPr>
            <p:spPr>
              <a:xfrm>
                <a:off x="1824421" y="1279758"/>
                <a:ext cx="2364508" cy="648232"/>
              </a:xfrm>
              <a:prstGeom prst="straightConnector1">
                <a:avLst/>
              </a:prstGeom>
              <a:ln>
                <a:solidFill>
                  <a:srgbClr val="77933C"/>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87098" y="1181151"/>
                <a:ext cx="678741" cy="523220"/>
              </a:xfrm>
              <a:prstGeom prst="rect">
                <a:avLst/>
              </a:prstGeom>
              <a:noFill/>
            </p:spPr>
            <p:txBody>
              <a:bodyPr wrap="none" rtlCol="0">
                <a:spAutoFit/>
              </a:bodyPr>
              <a:lstStyle/>
              <a:p>
                <a:r>
                  <a:rPr lang="en-US" sz="2800" dirty="0" smtClean="0"/>
                  <a:t>Yes</a:t>
                </a:r>
                <a:endParaRPr lang="en-US" dirty="0"/>
              </a:p>
            </p:txBody>
          </p:sp>
        </p:grpSp>
        <p:sp>
          <p:nvSpPr>
            <p:cNvPr id="29" name="Rectangle 28"/>
            <p:cNvSpPr/>
            <p:nvPr/>
          </p:nvSpPr>
          <p:spPr>
            <a:xfrm>
              <a:off x="3870035" y="3885577"/>
              <a:ext cx="2364509" cy="969819"/>
            </a:xfrm>
            <a:prstGeom prst="rect">
              <a:avLst/>
            </a:prstGeom>
            <a:solidFill>
              <a:schemeClr val="accent3">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Go to the party</a:t>
              </a:r>
            </a:p>
          </p:txBody>
        </p:sp>
      </p:grpSp>
      <p:grpSp>
        <p:nvGrpSpPr>
          <p:cNvPr id="58" name="Group 57"/>
          <p:cNvGrpSpPr/>
          <p:nvPr/>
        </p:nvGrpSpPr>
        <p:grpSpPr>
          <a:xfrm>
            <a:off x="706581" y="4861057"/>
            <a:ext cx="2364509" cy="1584037"/>
            <a:chOff x="706581" y="4861057"/>
            <a:chExt cx="2364509" cy="1584037"/>
          </a:xfrm>
        </p:grpSpPr>
        <p:cxnSp>
          <p:nvCxnSpPr>
            <p:cNvPr id="36" name="Straight Arrow Connector 35"/>
            <p:cNvCxnSpPr>
              <a:stCxn id="21" idx="2"/>
              <a:endCxn id="30" idx="0"/>
            </p:cNvCxnSpPr>
            <p:nvPr/>
          </p:nvCxnSpPr>
          <p:spPr>
            <a:xfrm flipH="1">
              <a:off x="1888836" y="4861057"/>
              <a:ext cx="91767" cy="6142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706581" y="4887524"/>
              <a:ext cx="2364509" cy="1557570"/>
              <a:chOff x="706581" y="4887524"/>
              <a:chExt cx="2364509" cy="1557570"/>
            </a:xfrm>
          </p:grpSpPr>
          <p:sp>
            <p:nvSpPr>
              <p:cNvPr id="30" name="Rectangle 29"/>
              <p:cNvSpPr/>
              <p:nvPr/>
            </p:nvSpPr>
            <p:spPr>
              <a:xfrm>
                <a:off x="706581" y="5475275"/>
                <a:ext cx="2364509" cy="969819"/>
              </a:xfrm>
              <a:prstGeom prst="rect">
                <a:avLst/>
              </a:prstGeom>
              <a:solidFill>
                <a:srgbClr val="9BBB59">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Read a book</a:t>
                </a:r>
              </a:p>
            </p:txBody>
          </p:sp>
          <p:sp>
            <p:nvSpPr>
              <p:cNvPr id="37" name="TextBox 36"/>
              <p:cNvSpPr txBox="1"/>
              <p:nvPr/>
            </p:nvSpPr>
            <p:spPr>
              <a:xfrm>
                <a:off x="1337626" y="4887524"/>
                <a:ext cx="605805" cy="523220"/>
              </a:xfrm>
              <a:prstGeom prst="rect">
                <a:avLst/>
              </a:prstGeom>
              <a:noFill/>
            </p:spPr>
            <p:txBody>
              <a:bodyPr wrap="none" rtlCol="0">
                <a:spAutoFit/>
              </a:bodyPr>
              <a:lstStyle/>
              <a:p>
                <a:r>
                  <a:rPr lang="en-US" sz="2800" dirty="0" smtClean="0"/>
                  <a:t>No</a:t>
                </a:r>
                <a:endParaRPr lang="en-US" dirty="0"/>
              </a:p>
            </p:txBody>
          </p:sp>
        </p:grpSp>
      </p:grpSp>
      <p:grpSp>
        <p:nvGrpSpPr>
          <p:cNvPr id="57" name="Group 56"/>
          <p:cNvGrpSpPr/>
          <p:nvPr/>
        </p:nvGrpSpPr>
        <p:grpSpPr>
          <a:xfrm>
            <a:off x="1980603" y="4632203"/>
            <a:ext cx="4452523" cy="1691780"/>
            <a:chOff x="1980603" y="4632203"/>
            <a:chExt cx="4452523" cy="1691780"/>
          </a:xfrm>
        </p:grpSpPr>
        <p:sp>
          <p:nvSpPr>
            <p:cNvPr id="41" name="Rectangle 40"/>
            <p:cNvSpPr/>
            <p:nvPr/>
          </p:nvSpPr>
          <p:spPr>
            <a:xfrm>
              <a:off x="4068617" y="5354164"/>
              <a:ext cx="2364509" cy="969819"/>
            </a:xfrm>
            <a:prstGeom prst="rect">
              <a:avLst/>
            </a:prstGeom>
            <a:solidFill>
              <a:schemeClr val="accent3">
                <a:alpha val="3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rPr>
                <a:t>Hang out with friends</a:t>
              </a:r>
            </a:p>
          </p:txBody>
        </p:sp>
        <p:cxnSp>
          <p:nvCxnSpPr>
            <p:cNvPr id="42" name="Straight Arrow Connector 41"/>
            <p:cNvCxnSpPr>
              <a:stCxn id="21" idx="2"/>
              <a:endCxn id="41" idx="0"/>
            </p:cNvCxnSpPr>
            <p:nvPr/>
          </p:nvCxnSpPr>
          <p:spPr>
            <a:xfrm>
              <a:off x="1980603" y="4861057"/>
              <a:ext cx="3270269" cy="493107"/>
            </a:xfrm>
            <a:prstGeom prst="straightConnector1">
              <a:avLst/>
            </a:prstGeom>
            <a:ln>
              <a:solidFill>
                <a:srgbClr val="77933C"/>
              </a:solidFill>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3191295" y="4632203"/>
              <a:ext cx="678741" cy="523220"/>
            </a:xfrm>
            <a:prstGeom prst="rect">
              <a:avLst/>
            </a:prstGeom>
            <a:noFill/>
          </p:spPr>
          <p:txBody>
            <a:bodyPr wrap="none" rtlCol="0">
              <a:spAutoFit/>
            </a:bodyPr>
            <a:lstStyle/>
            <a:p>
              <a:r>
                <a:rPr lang="en-US" sz="2800" dirty="0" smtClean="0"/>
                <a:t>Yes</a:t>
              </a:r>
              <a:endParaRPr lang="en-US" dirty="0"/>
            </a:p>
          </p:txBody>
        </p:sp>
      </p:grpSp>
    </p:spTree>
    <p:extLst>
      <p:ext uri="{BB962C8B-B14F-4D97-AF65-F5344CB8AC3E}">
        <p14:creationId xmlns:p14="http://schemas.microsoft.com/office/powerpoint/2010/main" val="41957610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Trees?</a:t>
            </a:r>
            <a:endParaRPr lang="en-US" dirty="0"/>
          </a:p>
        </p:txBody>
      </p:sp>
      <p:sp>
        <p:nvSpPr>
          <p:cNvPr id="3" name="Content Placeholder 2"/>
          <p:cNvSpPr>
            <a:spLocks noGrp="1"/>
          </p:cNvSpPr>
          <p:nvPr>
            <p:ph idx="1"/>
          </p:nvPr>
        </p:nvSpPr>
        <p:spPr/>
        <p:txBody>
          <a:bodyPr/>
          <a:lstStyle/>
          <a:p>
            <a:pPr marL="0" indent="0">
              <a:buNone/>
            </a:pPr>
            <a:r>
              <a:rPr lang="en-US" dirty="0" smtClean="0"/>
              <a:t>We split the predictor space as brunches of a tree and therefore these methods are called decision tree methods</a:t>
            </a:r>
          </a:p>
        </p:txBody>
      </p:sp>
    </p:spTree>
    <p:extLst>
      <p:ext uri="{BB962C8B-B14F-4D97-AF65-F5344CB8AC3E}">
        <p14:creationId xmlns:p14="http://schemas.microsoft.com/office/powerpoint/2010/main" val="39923272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Forest?</a:t>
            </a:r>
            <a:endParaRPr lang="en-US" dirty="0"/>
          </a:p>
        </p:txBody>
      </p:sp>
      <p:sp>
        <p:nvSpPr>
          <p:cNvPr id="3" name="Content Placeholder 2"/>
          <p:cNvSpPr>
            <a:spLocks noGrp="1"/>
          </p:cNvSpPr>
          <p:nvPr>
            <p:ph idx="1"/>
          </p:nvPr>
        </p:nvSpPr>
        <p:spPr>
          <a:xfrm>
            <a:off x="457200" y="1473200"/>
            <a:ext cx="8229600" cy="4525963"/>
          </a:xfrm>
        </p:spPr>
        <p:txBody>
          <a:bodyPr>
            <a:normAutofit/>
          </a:bodyPr>
          <a:lstStyle/>
          <a:p>
            <a:pPr marL="0" indent="0">
              <a:buNone/>
            </a:pPr>
            <a:r>
              <a:rPr lang="en-US" sz="2400" dirty="0" smtClean="0"/>
              <a:t>Not the most powerful models but using multiple trees as in bagging, random forests and boosting yield much better results.</a:t>
            </a:r>
          </a:p>
          <a:p>
            <a:endParaRPr lang="en-US" sz="2400" dirty="0"/>
          </a:p>
        </p:txBody>
      </p:sp>
      <p:pic>
        <p:nvPicPr>
          <p:cNvPr id="4" name="Picture 3" descr="RandomForestH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374" y="2688430"/>
            <a:ext cx="5280025" cy="3960019"/>
          </a:xfrm>
          <a:prstGeom prst="rect">
            <a:avLst/>
          </a:prstGeom>
        </p:spPr>
      </p:pic>
    </p:spTree>
    <p:extLst>
      <p:ext uri="{BB962C8B-B14F-4D97-AF65-F5344CB8AC3E}">
        <p14:creationId xmlns:p14="http://schemas.microsoft.com/office/powerpoint/2010/main" val="307156305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dirty="0" smtClean="0">
                <a:solidFill>
                  <a:srgbClr val="BFBFBF"/>
                </a:solidFill>
              </a:rPr>
              <a:t>Tree based methods</a:t>
            </a:r>
          </a:p>
          <a:p>
            <a:pPr marL="0" indent="0">
              <a:spcAft>
                <a:spcPts val="1200"/>
              </a:spcAft>
              <a:buNone/>
            </a:pPr>
            <a:r>
              <a:rPr lang="en-US" dirty="0" smtClean="0"/>
              <a:t>Regression Trees</a:t>
            </a:r>
          </a:p>
          <a:p>
            <a:pPr marL="0" indent="0">
              <a:spcAft>
                <a:spcPts val="1200"/>
              </a:spcAft>
              <a:buNone/>
            </a:pPr>
            <a:r>
              <a:rPr lang="en-US" dirty="0" smtClean="0">
                <a:solidFill>
                  <a:schemeClr val="bg1">
                    <a:lumMod val="75000"/>
                  </a:schemeClr>
                </a:solidFill>
              </a:rPr>
              <a:t>Classification Trees</a:t>
            </a:r>
          </a:p>
          <a:p>
            <a:pPr marL="0" indent="0">
              <a:spcAft>
                <a:spcPts val="1200"/>
              </a:spcAft>
              <a:buNone/>
            </a:pPr>
            <a:r>
              <a:rPr lang="en-US" dirty="0" smtClean="0">
                <a:solidFill>
                  <a:schemeClr val="bg1">
                    <a:lumMod val="75000"/>
                  </a:schemeClr>
                </a:solidFill>
              </a:rPr>
              <a:t>Bagging</a:t>
            </a:r>
          </a:p>
        </p:txBody>
      </p:sp>
    </p:spTree>
    <p:extLst>
      <p:ext uri="{BB962C8B-B14F-4D97-AF65-F5344CB8AC3E}">
        <p14:creationId xmlns:p14="http://schemas.microsoft.com/office/powerpoint/2010/main" val="22059950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5" name="Content Placeholder 2"/>
          <p:cNvSpPr>
            <a:spLocks noGrp="1"/>
          </p:cNvSpPr>
          <p:nvPr>
            <p:ph idx="1"/>
          </p:nvPr>
        </p:nvSpPr>
        <p:spPr>
          <a:xfrm>
            <a:off x="457200" y="1600200"/>
            <a:ext cx="8229600" cy="4525963"/>
          </a:xfrm>
        </p:spPr>
        <p:txBody>
          <a:bodyPr>
            <a:normAutofit/>
          </a:bodyPr>
          <a:lstStyle/>
          <a:p>
            <a:pPr marL="0" indent="0">
              <a:buNone/>
            </a:pPr>
            <a:r>
              <a:rPr lang="en-US" sz="2800" b="1" u="sng" dirty="0" smtClean="0"/>
              <a:t>Build a regression tree</a:t>
            </a:r>
            <a:r>
              <a:rPr lang="en-US" sz="2800" dirty="0" smtClean="0"/>
              <a:t>:</a:t>
            </a:r>
          </a:p>
          <a:p>
            <a:pPr marL="0" indent="0">
              <a:buNone/>
            </a:pPr>
            <a:r>
              <a:rPr lang="en-US" sz="2800" dirty="0" smtClean="0"/>
              <a:t>Divide the predictor space into </a:t>
            </a:r>
            <a:r>
              <a:rPr lang="en-US" sz="2800" i="1" dirty="0" smtClean="0"/>
              <a:t>J</a:t>
            </a:r>
            <a:r>
              <a:rPr lang="en-US" sz="2800" dirty="0" smtClean="0"/>
              <a:t> distinct not overlapping regions </a:t>
            </a:r>
            <a:r>
              <a:rPr lang="en-US" sz="2800" i="1" dirty="0" smtClean="0"/>
              <a:t>R</a:t>
            </a:r>
            <a:r>
              <a:rPr lang="en-US" sz="2800" i="1" baseline="-25000" dirty="0" smtClean="0"/>
              <a:t>1</a:t>
            </a:r>
            <a:r>
              <a:rPr lang="en-US" sz="2800" i="1" dirty="0" smtClean="0"/>
              <a:t>,R</a:t>
            </a:r>
            <a:r>
              <a:rPr lang="en-US" sz="2800" i="1" baseline="-25000" dirty="0" smtClean="0"/>
              <a:t>2</a:t>
            </a:r>
            <a:r>
              <a:rPr lang="en-US" sz="2800" i="1" dirty="0" smtClean="0"/>
              <a:t>,R</a:t>
            </a:r>
            <a:r>
              <a:rPr lang="en-US" sz="2800" i="1" baseline="-25000" dirty="0" smtClean="0"/>
              <a:t>3</a:t>
            </a:r>
            <a:r>
              <a:rPr lang="en-US" sz="2800" i="1" dirty="0" smtClean="0"/>
              <a:t>,…,R</a:t>
            </a:r>
            <a:r>
              <a:rPr lang="en-US" sz="2800" i="1" baseline="-25000" dirty="0" smtClean="0"/>
              <a:t>J</a:t>
            </a:r>
          </a:p>
          <a:p>
            <a:pPr marL="0" indent="0">
              <a:buNone/>
            </a:pPr>
            <a:endParaRPr lang="en-US" sz="2800" baseline="-25000" dirty="0"/>
          </a:p>
          <a:p>
            <a:pPr marL="0" indent="0">
              <a:buNone/>
            </a:pPr>
            <a:r>
              <a:rPr lang="en-US" sz="2800" dirty="0" smtClean="0"/>
              <a:t>We make the same prediction for all observations in the same region; use the mean of responses for all training observations that are in the region</a:t>
            </a:r>
          </a:p>
          <a:p>
            <a:pPr marL="0" indent="0">
              <a:buNone/>
            </a:pPr>
            <a:endParaRPr lang="en-US" sz="2800" dirty="0"/>
          </a:p>
          <a:p>
            <a:pPr marL="0" indent="0">
              <a:buNone/>
            </a:pPr>
            <a:endParaRPr lang="en-US" sz="2800" dirty="0" smtClean="0"/>
          </a:p>
          <a:p>
            <a:pPr marL="0" indent="0">
              <a:buNone/>
            </a:pPr>
            <a:endParaRPr lang="en-US" sz="2800" dirty="0" smtClean="0"/>
          </a:p>
          <a:p>
            <a:pPr marL="0" indent="0">
              <a:buNone/>
            </a:pPr>
            <a:endParaRPr lang="en-US" sz="2800" dirty="0" smtClean="0"/>
          </a:p>
        </p:txBody>
      </p:sp>
    </p:spTree>
    <p:extLst>
      <p:ext uri="{BB962C8B-B14F-4D97-AF65-F5344CB8AC3E}">
        <p14:creationId xmlns:p14="http://schemas.microsoft.com/office/powerpoint/2010/main" val="204698513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Group 312"/>
          <p:cNvGrpSpPr/>
          <p:nvPr/>
        </p:nvGrpSpPr>
        <p:grpSpPr>
          <a:xfrm>
            <a:off x="1046688" y="470424"/>
            <a:ext cx="4793272" cy="2706688"/>
            <a:chOff x="1174750" y="611187"/>
            <a:chExt cx="4793272" cy="2706688"/>
          </a:xfrm>
          <a:solidFill>
            <a:schemeClr val="tx2">
              <a:lumMod val="20000"/>
              <a:lumOff val="80000"/>
              <a:alpha val="24000"/>
            </a:schemeClr>
          </a:solidFill>
        </p:grpSpPr>
        <p:grpSp>
          <p:nvGrpSpPr>
            <p:cNvPr id="32" name="Group 31"/>
            <p:cNvGrpSpPr/>
            <p:nvPr/>
          </p:nvGrpSpPr>
          <p:grpSpPr>
            <a:xfrm>
              <a:off x="3435350" y="2178050"/>
              <a:ext cx="1600200" cy="987425"/>
              <a:chOff x="1174750" y="904875"/>
              <a:chExt cx="1600200" cy="987425"/>
            </a:xfrm>
            <a:grpFill/>
          </p:grpSpPr>
          <p:sp>
            <p:nvSpPr>
              <p:cNvPr id="33" name="Oval 32"/>
              <p:cNvSpPr/>
              <p:nvPr/>
            </p:nvSpPr>
            <p:spPr>
              <a:xfrm>
                <a:off x="1174750" y="9525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Oval 33"/>
              <p:cNvSpPr/>
              <p:nvPr/>
            </p:nvSpPr>
            <p:spPr>
              <a:xfrm>
                <a:off x="2009775" y="9048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Oval 34"/>
              <p:cNvSpPr/>
              <p:nvPr/>
            </p:nvSpPr>
            <p:spPr>
              <a:xfrm>
                <a:off x="1704975" y="1120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Oval 35"/>
              <p:cNvSpPr/>
              <p:nvPr/>
            </p:nvSpPr>
            <p:spPr>
              <a:xfrm>
                <a:off x="2368550" y="12954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Oval 36"/>
              <p:cNvSpPr/>
              <p:nvPr/>
            </p:nvSpPr>
            <p:spPr>
              <a:xfrm>
                <a:off x="1327150" y="12636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Oval 37"/>
              <p:cNvSpPr/>
              <p:nvPr/>
            </p:nvSpPr>
            <p:spPr>
              <a:xfrm>
                <a:off x="2003425" y="1501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Oval 38"/>
              <p:cNvSpPr/>
              <p:nvPr/>
            </p:nvSpPr>
            <p:spPr>
              <a:xfrm>
                <a:off x="1685925" y="16541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Oval 39"/>
              <p:cNvSpPr/>
              <p:nvPr/>
            </p:nvSpPr>
            <p:spPr>
              <a:xfrm>
                <a:off x="2520950" y="16065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10" name="Group 309"/>
            <p:cNvGrpSpPr/>
            <p:nvPr/>
          </p:nvGrpSpPr>
          <p:grpSpPr>
            <a:xfrm>
              <a:off x="1174750" y="611187"/>
              <a:ext cx="4793272" cy="2706688"/>
              <a:chOff x="1174750" y="611187"/>
              <a:chExt cx="4793272" cy="2706688"/>
            </a:xfrm>
            <a:grpFill/>
          </p:grpSpPr>
          <p:grpSp>
            <p:nvGrpSpPr>
              <p:cNvPr id="22" name="Group 21"/>
              <p:cNvGrpSpPr/>
              <p:nvPr/>
            </p:nvGrpSpPr>
            <p:grpSpPr>
              <a:xfrm>
                <a:off x="2089150" y="611187"/>
                <a:ext cx="1600200" cy="987425"/>
                <a:chOff x="1174750" y="904875"/>
                <a:chExt cx="1600200" cy="987425"/>
              </a:xfrm>
              <a:grpFill/>
            </p:grpSpPr>
            <p:sp>
              <p:nvSpPr>
                <p:cNvPr id="5" name="Oval 4"/>
                <p:cNvSpPr/>
                <p:nvPr/>
              </p:nvSpPr>
              <p:spPr>
                <a:xfrm>
                  <a:off x="1174750" y="9525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2009775" y="9048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1704975" y="1120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p:nvPr/>
              </p:nvSpPr>
              <p:spPr>
                <a:xfrm>
                  <a:off x="2368550" y="12954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p:cNvSpPr/>
                <p:nvPr/>
              </p:nvSpPr>
              <p:spPr>
                <a:xfrm>
                  <a:off x="1327150" y="12636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a:off x="2003425" y="1501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1685925" y="16541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p:nvPr/>
              </p:nvSpPr>
              <p:spPr>
                <a:xfrm>
                  <a:off x="2520950" y="16065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1289050" y="2330450"/>
                <a:ext cx="1600200" cy="987425"/>
                <a:chOff x="1174750" y="904875"/>
                <a:chExt cx="1600200" cy="987425"/>
              </a:xfrm>
              <a:grpFill/>
            </p:grpSpPr>
            <p:sp>
              <p:nvSpPr>
                <p:cNvPr id="24" name="Oval 23"/>
                <p:cNvSpPr/>
                <p:nvPr/>
              </p:nvSpPr>
              <p:spPr>
                <a:xfrm>
                  <a:off x="1174750" y="9525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Oval 24"/>
                <p:cNvSpPr/>
                <p:nvPr/>
              </p:nvSpPr>
              <p:spPr>
                <a:xfrm>
                  <a:off x="2009775" y="9048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Oval 25"/>
                <p:cNvSpPr/>
                <p:nvPr/>
              </p:nvSpPr>
              <p:spPr>
                <a:xfrm>
                  <a:off x="1704975" y="1120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p:cNvSpPr/>
                <p:nvPr/>
              </p:nvSpPr>
              <p:spPr>
                <a:xfrm>
                  <a:off x="2368550" y="12954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a:off x="1327150" y="12636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a:off x="2003425" y="1501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Oval 29"/>
                <p:cNvSpPr/>
                <p:nvPr/>
              </p:nvSpPr>
              <p:spPr>
                <a:xfrm>
                  <a:off x="1685925" y="16541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Oval 30"/>
                <p:cNvSpPr/>
                <p:nvPr/>
              </p:nvSpPr>
              <p:spPr>
                <a:xfrm>
                  <a:off x="2520950" y="16065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1" name="Group 40"/>
              <p:cNvGrpSpPr/>
              <p:nvPr/>
            </p:nvGrpSpPr>
            <p:grpSpPr>
              <a:xfrm>
                <a:off x="1174750" y="904875"/>
                <a:ext cx="1600200" cy="987425"/>
                <a:chOff x="1174750" y="904875"/>
                <a:chExt cx="1600200" cy="987425"/>
              </a:xfrm>
              <a:grpFill/>
            </p:grpSpPr>
            <p:sp>
              <p:nvSpPr>
                <p:cNvPr id="42" name="Oval 41"/>
                <p:cNvSpPr/>
                <p:nvPr/>
              </p:nvSpPr>
              <p:spPr>
                <a:xfrm>
                  <a:off x="1174750" y="9525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Oval 42"/>
                <p:cNvSpPr/>
                <p:nvPr/>
              </p:nvSpPr>
              <p:spPr>
                <a:xfrm>
                  <a:off x="2009775" y="9048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Oval 43"/>
                <p:cNvSpPr/>
                <p:nvPr/>
              </p:nvSpPr>
              <p:spPr>
                <a:xfrm>
                  <a:off x="1704975" y="1120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Oval 44"/>
                <p:cNvSpPr/>
                <p:nvPr/>
              </p:nvSpPr>
              <p:spPr>
                <a:xfrm>
                  <a:off x="2368550" y="12954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p:cNvSpPr/>
                <p:nvPr/>
              </p:nvSpPr>
              <p:spPr>
                <a:xfrm>
                  <a:off x="1327150" y="12636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Oval 46"/>
                <p:cNvSpPr/>
                <p:nvPr/>
              </p:nvSpPr>
              <p:spPr>
                <a:xfrm>
                  <a:off x="2003425" y="1501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Oval 47"/>
                <p:cNvSpPr/>
                <p:nvPr/>
              </p:nvSpPr>
              <p:spPr>
                <a:xfrm>
                  <a:off x="1685925" y="16541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Oval 48"/>
                <p:cNvSpPr/>
                <p:nvPr/>
              </p:nvSpPr>
              <p:spPr>
                <a:xfrm>
                  <a:off x="2520950" y="16065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4367822" y="1616837"/>
                <a:ext cx="1600200" cy="987425"/>
                <a:chOff x="1174750" y="904875"/>
                <a:chExt cx="1600200" cy="987425"/>
              </a:xfrm>
              <a:grpFill/>
            </p:grpSpPr>
            <p:sp>
              <p:nvSpPr>
                <p:cNvPr id="105" name="Oval 104"/>
                <p:cNvSpPr/>
                <p:nvPr/>
              </p:nvSpPr>
              <p:spPr>
                <a:xfrm>
                  <a:off x="1174750" y="9525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Oval 105"/>
                <p:cNvSpPr/>
                <p:nvPr/>
              </p:nvSpPr>
              <p:spPr>
                <a:xfrm>
                  <a:off x="2009775" y="9048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Oval 106"/>
                <p:cNvSpPr/>
                <p:nvPr/>
              </p:nvSpPr>
              <p:spPr>
                <a:xfrm>
                  <a:off x="1704975" y="1120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Oval 107"/>
                <p:cNvSpPr/>
                <p:nvPr/>
              </p:nvSpPr>
              <p:spPr>
                <a:xfrm>
                  <a:off x="2368550" y="12954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Oval 108"/>
                <p:cNvSpPr/>
                <p:nvPr/>
              </p:nvSpPr>
              <p:spPr>
                <a:xfrm>
                  <a:off x="1327150" y="12636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Oval 109"/>
                <p:cNvSpPr/>
                <p:nvPr/>
              </p:nvSpPr>
              <p:spPr>
                <a:xfrm>
                  <a:off x="2003425" y="1501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Oval 110"/>
                <p:cNvSpPr/>
                <p:nvPr/>
              </p:nvSpPr>
              <p:spPr>
                <a:xfrm>
                  <a:off x="1685925" y="16541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Oval 111"/>
                <p:cNvSpPr/>
                <p:nvPr/>
              </p:nvSpPr>
              <p:spPr>
                <a:xfrm>
                  <a:off x="2520950" y="16065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3" name="Group 112"/>
              <p:cNvGrpSpPr/>
              <p:nvPr/>
            </p:nvGrpSpPr>
            <p:grpSpPr>
              <a:xfrm>
                <a:off x="2752725" y="2044700"/>
                <a:ext cx="1600200" cy="987425"/>
                <a:chOff x="1174750" y="904875"/>
                <a:chExt cx="1600200" cy="987425"/>
              </a:xfrm>
              <a:grpFill/>
            </p:grpSpPr>
            <p:sp>
              <p:nvSpPr>
                <p:cNvPr id="114" name="Oval 113"/>
                <p:cNvSpPr/>
                <p:nvPr/>
              </p:nvSpPr>
              <p:spPr>
                <a:xfrm>
                  <a:off x="1174750" y="9525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Oval 114"/>
                <p:cNvSpPr/>
                <p:nvPr/>
              </p:nvSpPr>
              <p:spPr>
                <a:xfrm>
                  <a:off x="2009775" y="9048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Oval 115"/>
                <p:cNvSpPr/>
                <p:nvPr/>
              </p:nvSpPr>
              <p:spPr>
                <a:xfrm>
                  <a:off x="1704975" y="1120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Oval 116"/>
                <p:cNvSpPr/>
                <p:nvPr/>
              </p:nvSpPr>
              <p:spPr>
                <a:xfrm>
                  <a:off x="2368550" y="129540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Oval 117"/>
                <p:cNvSpPr/>
                <p:nvPr/>
              </p:nvSpPr>
              <p:spPr>
                <a:xfrm>
                  <a:off x="1327150" y="12636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a:off x="2003425" y="15017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Oval 119"/>
                <p:cNvSpPr/>
                <p:nvPr/>
              </p:nvSpPr>
              <p:spPr>
                <a:xfrm>
                  <a:off x="1685925" y="1654175"/>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Oval 120"/>
                <p:cNvSpPr/>
                <p:nvPr/>
              </p:nvSpPr>
              <p:spPr>
                <a:xfrm>
                  <a:off x="2520950" y="1606550"/>
                  <a:ext cx="254000" cy="238125"/>
                </a:xfrm>
                <a:prstGeom prst="ellipse">
                  <a:avLst/>
                </a:prstGeom>
                <a:grpFill/>
                <a:ln>
                  <a:solidFill>
                    <a:schemeClr val="accent1">
                      <a:shade val="95000"/>
                      <a:satMod val="105000"/>
                      <a:alpha val="12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311" name="Group 310"/>
          <p:cNvGrpSpPr/>
          <p:nvPr/>
        </p:nvGrpSpPr>
        <p:grpSpPr>
          <a:xfrm>
            <a:off x="1839420" y="2504202"/>
            <a:ext cx="3653490" cy="3283711"/>
            <a:chOff x="1817116" y="2813431"/>
            <a:chExt cx="3653490" cy="3283711"/>
          </a:xfrm>
          <a:solidFill>
            <a:schemeClr val="accent2">
              <a:alpha val="16000"/>
            </a:schemeClr>
          </a:solidFill>
        </p:grpSpPr>
        <p:grpSp>
          <p:nvGrpSpPr>
            <p:cNvPr id="193" name="Group 192"/>
            <p:cNvGrpSpPr/>
            <p:nvPr/>
          </p:nvGrpSpPr>
          <p:grpSpPr>
            <a:xfrm>
              <a:off x="3109341" y="3265138"/>
              <a:ext cx="1464818" cy="1606359"/>
              <a:chOff x="2124075" y="4010406"/>
              <a:chExt cx="1464818" cy="1606359"/>
            </a:xfrm>
            <a:grpFill/>
          </p:grpSpPr>
          <p:grpSp>
            <p:nvGrpSpPr>
              <p:cNvPr id="185" name="Group 184"/>
              <p:cNvGrpSpPr/>
              <p:nvPr/>
            </p:nvGrpSpPr>
            <p:grpSpPr>
              <a:xfrm>
                <a:off x="2124075" y="4010406"/>
                <a:ext cx="963168" cy="977709"/>
                <a:chOff x="2124075" y="4010406"/>
                <a:chExt cx="963168" cy="977709"/>
              </a:xfrm>
              <a:grpFill/>
            </p:grpSpPr>
            <p:sp>
              <p:nvSpPr>
                <p:cNvPr id="179" name="Rectangle 178"/>
                <p:cNvSpPr>
                  <a:spLocks noChangeAspect="1"/>
                </p:cNvSpPr>
                <p:nvPr/>
              </p:nvSpPr>
              <p:spPr>
                <a:xfrm>
                  <a:off x="2124075" y="41794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0" name="Rectangle 179"/>
                <p:cNvSpPr>
                  <a:spLocks noChangeAspect="1"/>
                </p:cNvSpPr>
                <p:nvPr/>
              </p:nvSpPr>
              <p:spPr>
                <a:xfrm>
                  <a:off x="2276475" y="43318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1" name="Rectangle 180"/>
                <p:cNvSpPr>
                  <a:spLocks noChangeAspect="1"/>
                </p:cNvSpPr>
                <p:nvPr/>
              </p:nvSpPr>
              <p:spPr>
                <a:xfrm>
                  <a:off x="2716657" y="4010406"/>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2" name="Rectangle 181"/>
                <p:cNvSpPr>
                  <a:spLocks noChangeAspect="1"/>
                </p:cNvSpPr>
                <p:nvPr/>
              </p:nvSpPr>
              <p:spPr>
                <a:xfrm>
                  <a:off x="2581275" y="4353560"/>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3" name="Rectangle 182"/>
                <p:cNvSpPr>
                  <a:spLocks noChangeAspect="1"/>
                </p:cNvSpPr>
                <p:nvPr/>
              </p:nvSpPr>
              <p:spPr>
                <a:xfrm>
                  <a:off x="2176907" y="47890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4" name="Rectangle 183"/>
                <p:cNvSpPr>
                  <a:spLocks noChangeAspect="1"/>
                </p:cNvSpPr>
                <p:nvPr/>
              </p:nvSpPr>
              <p:spPr>
                <a:xfrm>
                  <a:off x="2886075" y="4544059"/>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6" name="Group 185"/>
              <p:cNvGrpSpPr/>
              <p:nvPr/>
            </p:nvGrpSpPr>
            <p:grpSpPr>
              <a:xfrm>
                <a:off x="2625725" y="4639056"/>
                <a:ext cx="963168" cy="977709"/>
                <a:chOff x="2124075" y="4010406"/>
                <a:chExt cx="963168" cy="977709"/>
              </a:xfrm>
              <a:grpFill/>
            </p:grpSpPr>
            <p:sp>
              <p:nvSpPr>
                <p:cNvPr id="187" name="Rectangle 186"/>
                <p:cNvSpPr>
                  <a:spLocks noChangeAspect="1"/>
                </p:cNvSpPr>
                <p:nvPr/>
              </p:nvSpPr>
              <p:spPr>
                <a:xfrm>
                  <a:off x="2124075" y="41794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8" name="Rectangle 187"/>
                <p:cNvSpPr>
                  <a:spLocks noChangeAspect="1"/>
                </p:cNvSpPr>
                <p:nvPr/>
              </p:nvSpPr>
              <p:spPr>
                <a:xfrm>
                  <a:off x="2276475" y="43318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9" name="Rectangle 188"/>
                <p:cNvSpPr>
                  <a:spLocks noChangeAspect="1"/>
                </p:cNvSpPr>
                <p:nvPr/>
              </p:nvSpPr>
              <p:spPr>
                <a:xfrm>
                  <a:off x="2716657" y="4010406"/>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0" name="Rectangle 189"/>
                <p:cNvSpPr>
                  <a:spLocks noChangeAspect="1"/>
                </p:cNvSpPr>
                <p:nvPr/>
              </p:nvSpPr>
              <p:spPr>
                <a:xfrm>
                  <a:off x="2581275" y="4353560"/>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1" name="Rectangle 190"/>
                <p:cNvSpPr>
                  <a:spLocks noChangeAspect="1"/>
                </p:cNvSpPr>
                <p:nvPr/>
              </p:nvSpPr>
              <p:spPr>
                <a:xfrm>
                  <a:off x="2176907" y="47890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2" name="Rectangle 191"/>
                <p:cNvSpPr>
                  <a:spLocks noChangeAspect="1"/>
                </p:cNvSpPr>
                <p:nvPr/>
              </p:nvSpPr>
              <p:spPr>
                <a:xfrm>
                  <a:off x="2886075" y="4544059"/>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94" name="Group 193"/>
            <p:cNvGrpSpPr/>
            <p:nvPr/>
          </p:nvGrpSpPr>
          <p:grpSpPr>
            <a:xfrm>
              <a:off x="4005788" y="4490783"/>
              <a:ext cx="1464818" cy="1606359"/>
              <a:chOff x="2124075" y="4010406"/>
              <a:chExt cx="1464818" cy="1606359"/>
            </a:xfrm>
            <a:grpFill/>
          </p:grpSpPr>
          <p:grpSp>
            <p:nvGrpSpPr>
              <p:cNvPr id="195" name="Group 194"/>
              <p:cNvGrpSpPr/>
              <p:nvPr/>
            </p:nvGrpSpPr>
            <p:grpSpPr>
              <a:xfrm>
                <a:off x="2124075" y="4010406"/>
                <a:ext cx="963168" cy="977709"/>
                <a:chOff x="2124075" y="4010406"/>
                <a:chExt cx="963168" cy="977709"/>
              </a:xfrm>
              <a:grpFill/>
            </p:grpSpPr>
            <p:sp>
              <p:nvSpPr>
                <p:cNvPr id="203" name="Rectangle 202"/>
                <p:cNvSpPr>
                  <a:spLocks noChangeAspect="1"/>
                </p:cNvSpPr>
                <p:nvPr/>
              </p:nvSpPr>
              <p:spPr>
                <a:xfrm>
                  <a:off x="2124075" y="41794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4" name="Rectangle 203"/>
                <p:cNvSpPr>
                  <a:spLocks noChangeAspect="1"/>
                </p:cNvSpPr>
                <p:nvPr/>
              </p:nvSpPr>
              <p:spPr>
                <a:xfrm>
                  <a:off x="2276475" y="43318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5" name="Rectangle 204"/>
                <p:cNvSpPr>
                  <a:spLocks noChangeAspect="1"/>
                </p:cNvSpPr>
                <p:nvPr/>
              </p:nvSpPr>
              <p:spPr>
                <a:xfrm>
                  <a:off x="2716657" y="4010406"/>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6" name="Rectangle 205"/>
                <p:cNvSpPr>
                  <a:spLocks noChangeAspect="1"/>
                </p:cNvSpPr>
                <p:nvPr/>
              </p:nvSpPr>
              <p:spPr>
                <a:xfrm>
                  <a:off x="2581275" y="4353560"/>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7" name="Rectangle 206"/>
                <p:cNvSpPr>
                  <a:spLocks noChangeAspect="1"/>
                </p:cNvSpPr>
                <p:nvPr/>
              </p:nvSpPr>
              <p:spPr>
                <a:xfrm>
                  <a:off x="2176907" y="47890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Rectangle 207"/>
                <p:cNvSpPr>
                  <a:spLocks noChangeAspect="1"/>
                </p:cNvSpPr>
                <p:nvPr/>
              </p:nvSpPr>
              <p:spPr>
                <a:xfrm>
                  <a:off x="2886075" y="4544059"/>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96" name="Group 195"/>
              <p:cNvGrpSpPr/>
              <p:nvPr/>
            </p:nvGrpSpPr>
            <p:grpSpPr>
              <a:xfrm>
                <a:off x="2625725" y="4639056"/>
                <a:ext cx="963168" cy="977709"/>
                <a:chOff x="2124075" y="4010406"/>
                <a:chExt cx="963168" cy="977709"/>
              </a:xfrm>
              <a:grpFill/>
            </p:grpSpPr>
            <p:sp>
              <p:nvSpPr>
                <p:cNvPr id="197" name="Rectangle 196"/>
                <p:cNvSpPr>
                  <a:spLocks noChangeAspect="1"/>
                </p:cNvSpPr>
                <p:nvPr/>
              </p:nvSpPr>
              <p:spPr>
                <a:xfrm>
                  <a:off x="2124075" y="41794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8" name="Rectangle 197"/>
                <p:cNvSpPr>
                  <a:spLocks noChangeAspect="1"/>
                </p:cNvSpPr>
                <p:nvPr/>
              </p:nvSpPr>
              <p:spPr>
                <a:xfrm>
                  <a:off x="2276475" y="43318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9" name="Rectangle 198"/>
                <p:cNvSpPr>
                  <a:spLocks noChangeAspect="1"/>
                </p:cNvSpPr>
                <p:nvPr/>
              </p:nvSpPr>
              <p:spPr>
                <a:xfrm>
                  <a:off x="2716657" y="4010406"/>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0" name="Rectangle 199"/>
                <p:cNvSpPr>
                  <a:spLocks noChangeAspect="1"/>
                </p:cNvSpPr>
                <p:nvPr/>
              </p:nvSpPr>
              <p:spPr>
                <a:xfrm>
                  <a:off x="2581275" y="4353560"/>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1" name="Rectangle 200"/>
                <p:cNvSpPr>
                  <a:spLocks noChangeAspect="1"/>
                </p:cNvSpPr>
                <p:nvPr/>
              </p:nvSpPr>
              <p:spPr>
                <a:xfrm>
                  <a:off x="2176907" y="47890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2" name="Rectangle 201"/>
                <p:cNvSpPr>
                  <a:spLocks noChangeAspect="1"/>
                </p:cNvSpPr>
                <p:nvPr/>
              </p:nvSpPr>
              <p:spPr>
                <a:xfrm>
                  <a:off x="2886075" y="4544059"/>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09" name="Group 208"/>
            <p:cNvGrpSpPr/>
            <p:nvPr/>
          </p:nvGrpSpPr>
          <p:grpSpPr>
            <a:xfrm>
              <a:off x="2124075" y="4010406"/>
              <a:ext cx="1464818" cy="1606359"/>
              <a:chOff x="2124075" y="4010406"/>
              <a:chExt cx="1464818" cy="1606359"/>
            </a:xfrm>
            <a:grpFill/>
          </p:grpSpPr>
          <p:grpSp>
            <p:nvGrpSpPr>
              <p:cNvPr id="210" name="Group 209"/>
              <p:cNvGrpSpPr/>
              <p:nvPr/>
            </p:nvGrpSpPr>
            <p:grpSpPr>
              <a:xfrm>
                <a:off x="2124075" y="4010406"/>
                <a:ext cx="963168" cy="977709"/>
                <a:chOff x="2124075" y="4010406"/>
                <a:chExt cx="963168" cy="977709"/>
              </a:xfrm>
              <a:grpFill/>
            </p:grpSpPr>
            <p:sp>
              <p:nvSpPr>
                <p:cNvPr id="218" name="Rectangle 217"/>
                <p:cNvSpPr>
                  <a:spLocks noChangeAspect="1"/>
                </p:cNvSpPr>
                <p:nvPr/>
              </p:nvSpPr>
              <p:spPr>
                <a:xfrm>
                  <a:off x="2124075" y="41794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9" name="Rectangle 218"/>
                <p:cNvSpPr>
                  <a:spLocks noChangeAspect="1"/>
                </p:cNvSpPr>
                <p:nvPr/>
              </p:nvSpPr>
              <p:spPr>
                <a:xfrm>
                  <a:off x="2276475" y="43318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0" name="Rectangle 219"/>
                <p:cNvSpPr>
                  <a:spLocks noChangeAspect="1"/>
                </p:cNvSpPr>
                <p:nvPr/>
              </p:nvSpPr>
              <p:spPr>
                <a:xfrm>
                  <a:off x="2716657" y="4010406"/>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1" name="Rectangle 220"/>
                <p:cNvSpPr>
                  <a:spLocks noChangeAspect="1"/>
                </p:cNvSpPr>
                <p:nvPr/>
              </p:nvSpPr>
              <p:spPr>
                <a:xfrm>
                  <a:off x="2581275" y="4353560"/>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2" name="Rectangle 221"/>
                <p:cNvSpPr>
                  <a:spLocks noChangeAspect="1"/>
                </p:cNvSpPr>
                <p:nvPr/>
              </p:nvSpPr>
              <p:spPr>
                <a:xfrm>
                  <a:off x="2176907" y="47890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3" name="Rectangle 222"/>
                <p:cNvSpPr>
                  <a:spLocks noChangeAspect="1"/>
                </p:cNvSpPr>
                <p:nvPr/>
              </p:nvSpPr>
              <p:spPr>
                <a:xfrm>
                  <a:off x="2886075" y="4544059"/>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11" name="Group 210"/>
              <p:cNvGrpSpPr/>
              <p:nvPr/>
            </p:nvGrpSpPr>
            <p:grpSpPr>
              <a:xfrm>
                <a:off x="2625725" y="4639056"/>
                <a:ext cx="963168" cy="977709"/>
                <a:chOff x="2124075" y="4010406"/>
                <a:chExt cx="963168" cy="977709"/>
              </a:xfrm>
              <a:grpFill/>
            </p:grpSpPr>
            <p:sp>
              <p:nvSpPr>
                <p:cNvPr id="212" name="Rectangle 211"/>
                <p:cNvSpPr>
                  <a:spLocks noChangeAspect="1"/>
                </p:cNvSpPr>
                <p:nvPr/>
              </p:nvSpPr>
              <p:spPr>
                <a:xfrm>
                  <a:off x="2124075" y="41794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3" name="Rectangle 212"/>
                <p:cNvSpPr>
                  <a:spLocks noChangeAspect="1"/>
                </p:cNvSpPr>
                <p:nvPr/>
              </p:nvSpPr>
              <p:spPr>
                <a:xfrm>
                  <a:off x="2276475" y="43318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4" name="Rectangle 213"/>
                <p:cNvSpPr>
                  <a:spLocks noChangeAspect="1"/>
                </p:cNvSpPr>
                <p:nvPr/>
              </p:nvSpPr>
              <p:spPr>
                <a:xfrm>
                  <a:off x="2716657" y="4010406"/>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5" name="Rectangle 214"/>
                <p:cNvSpPr>
                  <a:spLocks noChangeAspect="1"/>
                </p:cNvSpPr>
                <p:nvPr/>
              </p:nvSpPr>
              <p:spPr>
                <a:xfrm>
                  <a:off x="2581275" y="4353560"/>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6" name="Rectangle 215"/>
                <p:cNvSpPr>
                  <a:spLocks noChangeAspect="1"/>
                </p:cNvSpPr>
                <p:nvPr/>
              </p:nvSpPr>
              <p:spPr>
                <a:xfrm>
                  <a:off x="2176907" y="47890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7" name="Rectangle 216"/>
                <p:cNvSpPr>
                  <a:spLocks noChangeAspect="1"/>
                </p:cNvSpPr>
                <p:nvPr/>
              </p:nvSpPr>
              <p:spPr>
                <a:xfrm>
                  <a:off x="2886075" y="4544059"/>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24" name="Group 223"/>
            <p:cNvGrpSpPr/>
            <p:nvPr/>
          </p:nvGrpSpPr>
          <p:grpSpPr>
            <a:xfrm>
              <a:off x="1817116" y="2813431"/>
              <a:ext cx="1464818" cy="1606359"/>
              <a:chOff x="2124075" y="4010406"/>
              <a:chExt cx="1464818" cy="1606359"/>
            </a:xfrm>
            <a:grpFill/>
          </p:grpSpPr>
          <p:grpSp>
            <p:nvGrpSpPr>
              <p:cNvPr id="225" name="Group 224"/>
              <p:cNvGrpSpPr/>
              <p:nvPr/>
            </p:nvGrpSpPr>
            <p:grpSpPr>
              <a:xfrm>
                <a:off x="2124075" y="4010406"/>
                <a:ext cx="963168" cy="977709"/>
                <a:chOff x="2124075" y="4010406"/>
                <a:chExt cx="963168" cy="977709"/>
              </a:xfrm>
              <a:grpFill/>
            </p:grpSpPr>
            <p:sp>
              <p:nvSpPr>
                <p:cNvPr id="233" name="Rectangle 232"/>
                <p:cNvSpPr>
                  <a:spLocks noChangeAspect="1"/>
                </p:cNvSpPr>
                <p:nvPr/>
              </p:nvSpPr>
              <p:spPr>
                <a:xfrm>
                  <a:off x="2124075" y="41794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4" name="Rectangle 233"/>
                <p:cNvSpPr>
                  <a:spLocks noChangeAspect="1"/>
                </p:cNvSpPr>
                <p:nvPr/>
              </p:nvSpPr>
              <p:spPr>
                <a:xfrm>
                  <a:off x="2276475" y="43318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5" name="Rectangle 234"/>
                <p:cNvSpPr>
                  <a:spLocks noChangeAspect="1"/>
                </p:cNvSpPr>
                <p:nvPr/>
              </p:nvSpPr>
              <p:spPr>
                <a:xfrm>
                  <a:off x="2716657" y="4010406"/>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6" name="Rectangle 235"/>
                <p:cNvSpPr>
                  <a:spLocks noChangeAspect="1"/>
                </p:cNvSpPr>
                <p:nvPr/>
              </p:nvSpPr>
              <p:spPr>
                <a:xfrm>
                  <a:off x="2581275" y="4353560"/>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7" name="Rectangle 236"/>
                <p:cNvSpPr>
                  <a:spLocks noChangeAspect="1"/>
                </p:cNvSpPr>
                <p:nvPr/>
              </p:nvSpPr>
              <p:spPr>
                <a:xfrm>
                  <a:off x="2176907" y="47890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8" name="Rectangle 237"/>
                <p:cNvSpPr>
                  <a:spLocks noChangeAspect="1"/>
                </p:cNvSpPr>
                <p:nvPr/>
              </p:nvSpPr>
              <p:spPr>
                <a:xfrm>
                  <a:off x="2886075" y="4544059"/>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26" name="Group 225"/>
              <p:cNvGrpSpPr/>
              <p:nvPr/>
            </p:nvGrpSpPr>
            <p:grpSpPr>
              <a:xfrm>
                <a:off x="2625725" y="4639056"/>
                <a:ext cx="963168" cy="977709"/>
                <a:chOff x="2124075" y="4010406"/>
                <a:chExt cx="963168" cy="977709"/>
              </a:xfrm>
              <a:grpFill/>
            </p:grpSpPr>
            <p:sp>
              <p:nvSpPr>
                <p:cNvPr id="227" name="Rectangle 226"/>
                <p:cNvSpPr>
                  <a:spLocks noChangeAspect="1"/>
                </p:cNvSpPr>
                <p:nvPr/>
              </p:nvSpPr>
              <p:spPr>
                <a:xfrm>
                  <a:off x="2124075" y="41794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8" name="Rectangle 227"/>
                <p:cNvSpPr>
                  <a:spLocks noChangeAspect="1"/>
                </p:cNvSpPr>
                <p:nvPr/>
              </p:nvSpPr>
              <p:spPr>
                <a:xfrm>
                  <a:off x="2276475" y="43318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9" name="Rectangle 228"/>
                <p:cNvSpPr>
                  <a:spLocks noChangeAspect="1"/>
                </p:cNvSpPr>
                <p:nvPr/>
              </p:nvSpPr>
              <p:spPr>
                <a:xfrm>
                  <a:off x="2716657" y="4010406"/>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0" name="Rectangle 229"/>
                <p:cNvSpPr>
                  <a:spLocks noChangeAspect="1"/>
                </p:cNvSpPr>
                <p:nvPr/>
              </p:nvSpPr>
              <p:spPr>
                <a:xfrm>
                  <a:off x="2581275" y="4353560"/>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1" name="Rectangle 230"/>
                <p:cNvSpPr>
                  <a:spLocks noChangeAspect="1"/>
                </p:cNvSpPr>
                <p:nvPr/>
              </p:nvSpPr>
              <p:spPr>
                <a:xfrm>
                  <a:off x="2176907" y="4789043"/>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2" name="Rectangle 231"/>
                <p:cNvSpPr>
                  <a:spLocks noChangeAspect="1"/>
                </p:cNvSpPr>
                <p:nvPr/>
              </p:nvSpPr>
              <p:spPr>
                <a:xfrm>
                  <a:off x="2886075" y="4544059"/>
                  <a:ext cx="201168" cy="199072"/>
                </a:xfrm>
                <a:prstGeom prst="rect">
                  <a:avLst/>
                </a:prstGeom>
                <a:grpFill/>
                <a:ln>
                  <a:solidFill>
                    <a:schemeClr val="accent1">
                      <a:shade val="95000"/>
                      <a:satMod val="105000"/>
                      <a:alpha val="18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cxnSp>
        <p:nvCxnSpPr>
          <p:cNvPr id="240" name="Straight Connector 239"/>
          <p:cNvCxnSpPr/>
          <p:nvPr/>
        </p:nvCxnSpPr>
        <p:spPr>
          <a:xfrm>
            <a:off x="4939111" y="159766"/>
            <a:ext cx="29845" cy="59373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flipV="1">
            <a:off x="932353" y="3363277"/>
            <a:ext cx="4041893" cy="311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12" name="Group 311"/>
          <p:cNvGrpSpPr/>
          <p:nvPr/>
        </p:nvGrpSpPr>
        <p:grpSpPr>
          <a:xfrm>
            <a:off x="4523434" y="499063"/>
            <a:ext cx="3660776" cy="5032596"/>
            <a:chOff x="4585797" y="894969"/>
            <a:chExt cx="3660776" cy="5032596"/>
          </a:xfrm>
          <a:solidFill>
            <a:schemeClr val="accent6">
              <a:alpha val="21000"/>
            </a:schemeClr>
          </a:solidFill>
        </p:grpSpPr>
        <p:grpSp>
          <p:nvGrpSpPr>
            <p:cNvPr id="123" name="Group 122"/>
            <p:cNvGrpSpPr/>
            <p:nvPr/>
          </p:nvGrpSpPr>
          <p:grpSpPr>
            <a:xfrm>
              <a:off x="4987924" y="894969"/>
              <a:ext cx="2415198" cy="2187257"/>
              <a:chOff x="4987924" y="894969"/>
              <a:chExt cx="2415198" cy="2187257"/>
            </a:xfrm>
            <a:grpFill/>
          </p:grpSpPr>
          <p:grpSp>
            <p:nvGrpSpPr>
              <p:cNvPr id="55" name="Group 54"/>
              <p:cNvGrpSpPr/>
              <p:nvPr/>
            </p:nvGrpSpPr>
            <p:grpSpPr>
              <a:xfrm>
                <a:off x="6550024" y="1079119"/>
                <a:ext cx="516548" cy="588518"/>
                <a:chOff x="6238874" y="1037844"/>
                <a:chExt cx="516548" cy="588518"/>
              </a:xfrm>
              <a:grpFill/>
            </p:grpSpPr>
            <p:sp>
              <p:nvSpPr>
                <p:cNvPr id="56" name="Diamond 55"/>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Diamond 56"/>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Diamond 57"/>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2" name="Group 121"/>
              <p:cNvGrpSpPr/>
              <p:nvPr/>
            </p:nvGrpSpPr>
            <p:grpSpPr>
              <a:xfrm>
                <a:off x="4987924" y="894969"/>
                <a:ext cx="2415198" cy="2187257"/>
                <a:chOff x="4956174" y="1037844"/>
                <a:chExt cx="2415198" cy="2187257"/>
              </a:xfrm>
              <a:grpFill/>
            </p:grpSpPr>
            <p:grpSp>
              <p:nvGrpSpPr>
                <p:cNvPr id="54" name="Group 53"/>
                <p:cNvGrpSpPr/>
                <p:nvPr/>
              </p:nvGrpSpPr>
              <p:grpSpPr>
                <a:xfrm>
                  <a:off x="6238874" y="1037844"/>
                  <a:ext cx="516548" cy="588518"/>
                  <a:chOff x="6238874" y="1037844"/>
                  <a:chExt cx="516548" cy="588518"/>
                </a:xfrm>
                <a:grpFill/>
              </p:grpSpPr>
              <p:sp>
                <p:nvSpPr>
                  <p:cNvPr id="51" name="Diamond 50"/>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Diamond 51"/>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Diamond 52"/>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5565773" y="1667637"/>
                  <a:ext cx="827698" cy="629793"/>
                  <a:chOff x="6391274" y="1491869"/>
                  <a:chExt cx="827698" cy="629793"/>
                </a:xfrm>
                <a:grpFill/>
              </p:grpSpPr>
              <p:grpSp>
                <p:nvGrpSpPr>
                  <p:cNvPr id="59" name="Group 58"/>
                  <p:cNvGrpSpPr/>
                  <p:nvPr/>
                </p:nvGrpSpPr>
                <p:grpSpPr>
                  <a:xfrm>
                    <a:off x="6391274" y="1491869"/>
                    <a:ext cx="516548" cy="588518"/>
                    <a:chOff x="6238874" y="1037844"/>
                    <a:chExt cx="516548" cy="588518"/>
                  </a:xfrm>
                  <a:grpFill/>
                </p:grpSpPr>
                <p:sp>
                  <p:nvSpPr>
                    <p:cNvPr id="60" name="Diamond 59"/>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Diamond 60"/>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Diamond 61"/>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3" name="Group 62"/>
                  <p:cNvGrpSpPr/>
                  <p:nvPr/>
                </p:nvGrpSpPr>
                <p:grpSpPr>
                  <a:xfrm>
                    <a:off x="6702424" y="1533144"/>
                    <a:ext cx="516548" cy="588518"/>
                    <a:chOff x="6238874" y="1037844"/>
                    <a:chExt cx="516548" cy="588518"/>
                  </a:xfrm>
                  <a:grpFill/>
                </p:grpSpPr>
                <p:sp>
                  <p:nvSpPr>
                    <p:cNvPr id="64" name="Diamond 63"/>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Diamond 64"/>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Diamond 65"/>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68" name="Group 67"/>
                <p:cNvGrpSpPr/>
                <p:nvPr/>
              </p:nvGrpSpPr>
              <p:grpSpPr>
                <a:xfrm>
                  <a:off x="4956174" y="1311465"/>
                  <a:ext cx="827698" cy="629793"/>
                  <a:chOff x="6391274" y="1491869"/>
                  <a:chExt cx="827698" cy="629793"/>
                </a:xfrm>
                <a:grpFill/>
              </p:grpSpPr>
              <p:grpSp>
                <p:nvGrpSpPr>
                  <p:cNvPr id="69" name="Group 68"/>
                  <p:cNvGrpSpPr/>
                  <p:nvPr/>
                </p:nvGrpSpPr>
                <p:grpSpPr>
                  <a:xfrm>
                    <a:off x="6391274" y="1491869"/>
                    <a:ext cx="516548" cy="588518"/>
                    <a:chOff x="6238874" y="1037844"/>
                    <a:chExt cx="516548" cy="588518"/>
                  </a:xfrm>
                  <a:grpFill/>
                </p:grpSpPr>
                <p:sp>
                  <p:nvSpPr>
                    <p:cNvPr id="74" name="Diamond 73"/>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Diamond 74"/>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Diamond 75"/>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0" name="Group 69"/>
                  <p:cNvGrpSpPr/>
                  <p:nvPr/>
                </p:nvGrpSpPr>
                <p:grpSpPr>
                  <a:xfrm>
                    <a:off x="6702424" y="1533144"/>
                    <a:ext cx="516548" cy="588518"/>
                    <a:chOff x="6238874" y="1037844"/>
                    <a:chExt cx="516548" cy="588518"/>
                  </a:xfrm>
                  <a:grpFill/>
                </p:grpSpPr>
                <p:sp>
                  <p:nvSpPr>
                    <p:cNvPr id="71" name="Diamond 70"/>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Diamond 71"/>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Diamond 72"/>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77" name="Group 76"/>
                <p:cNvGrpSpPr/>
                <p:nvPr/>
              </p:nvGrpSpPr>
              <p:grpSpPr>
                <a:xfrm>
                  <a:off x="6543674" y="1644269"/>
                  <a:ext cx="827698" cy="629793"/>
                  <a:chOff x="6391274" y="1491869"/>
                  <a:chExt cx="827698" cy="629793"/>
                </a:xfrm>
                <a:grpFill/>
              </p:grpSpPr>
              <p:grpSp>
                <p:nvGrpSpPr>
                  <p:cNvPr id="78" name="Group 77"/>
                  <p:cNvGrpSpPr/>
                  <p:nvPr/>
                </p:nvGrpSpPr>
                <p:grpSpPr>
                  <a:xfrm>
                    <a:off x="6391274" y="1491869"/>
                    <a:ext cx="516548" cy="588518"/>
                    <a:chOff x="6238874" y="1037844"/>
                    <a:chExt cx="516548" cy="588518"/>
                  </a:xfrm>
                  <a:grpFill/>
                </p:grpSpPr>
                <p:sp>
                  <p:nvSpPr>
                    <p:cNvPr id="83" name="Diamond 82"/>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 name="Diamond 83"/>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5" name="Diamond 84"/>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6702424" y="1533144"/>
                    <a:ext cx="516548" cy="588518"/>
                    <a:chOff x="6238874" y="1037844"/>
                    <a:chExt cx="516548" cy="588518"/>
                  </a:xfrm>
                  <a:grpFill/>
                </p:grpSpPr>
                <p:sp>
                  <p:nvSpPr>
                    <p:cNvPr id="80" name="Diamond 79"/>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Diamond 80"/>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Diamond 81"/>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86" name="Group 85"/>
                <p:cNvGrpSpPr/>
                <p:nvPr/>
              </p:nvGrpSpPr>
              <p:grpSpPr>
                <a:xfrm>
                  <a:off x="6036773" y="2595308"/>
                  <a:ext cx="827698" cy="629793"/>
                  <a:chOff x="6391274" y="1491869"/>
                  <a:chExt cx="827698" cy="629793"/>
                </a:xfrm>
                <a:grpFill/>
              </p:grpSpPr>
              <p:grpSp>
                <p:nvGrpSpPr>
                  <p:cNvPr id="87" name="Group 86"/>
                  <p:cNvGrpSpPr/>
                  <p:nvPr/>
                </p:nvGrpSpPr>
                <p:grpSpPr>
                  <a:xfrm>
                    <a:off x="6391274" y="1491869"/>
                    <a:ext cx="516548" cy="588518"/>
                    <a:chOff x="6238874" y="1037844"/>
                    <a:chExt cx="516548" cy="588518"/>
                  </a:xfrm>
                  <a:grpFill/>
                </p:grpSpPr>
                <p:sp>
                  <p:nvSpPr>
                    <p:cNvPr id="92" name="Diamond 91"/>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Diamond 92"/>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 name="Diamond 93"/>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8" name="Group 87"/>
                  <p:cNvGrpSpPr/>
                  <p:nvPr/>
                </p:nvGrpSpPr>
                <p:grpSpPr>
                  <a:xfrm>
                    <a:off x="6702424" y="1533144"/>
                    <a:ext cx="516548" cy="588518"/>
                    <a:chOff x="6238874" y="1037844"/>
                    <a:chExt cx="516548" cy="588518"/>
                  </a:xfrm>
                  <a:grpFill/>
                </p:grpSpPr>
                <p:sp>
                  <p:nvSpPr>
                    <p:cNvPr id="89" name="Diamond 88"/>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Diamond 89"/>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1" name="Diamond 90"/>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95" name="Group 94"/>
                <p:cNvGrpSpPr/>
                <p:nvPr/>
              </p:nvGrpSpPr>
              <p:grpSpPr>
                <a:xfrm>
                  <a:off x="5472722" y="2206053"/>
                  <a:ext cx="827698" cy="629793"/>
                  <a:chOff x="6391274" y="1491869"/>
                  <a:chExt cx="827698" cy="629793"/>
                </a:xfrm>
                <a:grpFill/>
              </p:grpSpPr>
              <p:grpSp>
                <p:nvGrpSpPr>
                  <p:cNvPr id="96" name="Group 95"/>
                  <p:cNvGrpSpPr/>
                  <p:nvPr/>
                </p:nvGrpSpPr>
                <p:grpSpPr>
                  <a:xfrm>
                    <a:off x="6391274" y="1491869"/>
                    <a:ext cx="516548" cy="588518"/>
                    <a:chOff x="6238874" y="1037844"/>
                    <a:chExt cx="516548" cy="588518"/>
                  </a:xfrm>
                  <a:grpFill/>
                </p:grpSpPr>
                <p:sp>
                  <p:nvSpPr>
                    <p:cNvPr id="101" name="Diamond 100"/>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 name="Diamond 101"/>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 name="Diamond 102"/>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6702424" y="1533144"/>
                    <a:ext cx="516548" cy="588518"/>
                    <a:chOff x="6238874" y="1037844"/>
                    <a:chExt cx="516548" cy="588518"/>
                  </a:xfrm>
                  <a:grpFill/>
                </p:grpSpPr>
                <p:sp>
                  <p:nvSpPr>
                    <p:cNvPr id="98" name="Diamond 97"/>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 name="Diamond 98"/>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 name="Diamond 99"/>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nvGrpSpPr>
            <p:cNvPr id="124" name="Group 123"/>
            <p:cNvGrpSpPr/>
            <p:nvPr/>
          </p:nvGrpSpPr>
          <p:grpSpPr>
            <a:xfrm>
              <a:off x="4585797" y="2984500"/>
              <a:ext cx="2415198" cy="2187257"/>
              <a:chOff x="4987924" y="894969"/>
              <a:chExt cx="2415198" cy="2187257"/>
            </a:xfrm>
            <a:grpFill/>
          </p:grpSpPr>
          <p:grpSp>
            <p:nvGrpSpPr>
              <p:cNvPr id="125" name="Group 124"/>
              <p:cNvGrpSpPr/>
              <p:nvPr/>
            </p:nvGrpSpPr>
            <p:grpSpPr>
              <a:xfrm>
                <a:off x="6550024" y="1079119"/>
                <a:ext cx="516548" cy="588518"/>
                <a:chOff x="6238874" y="1037844"/>
                <a:chExt cx="516548" cy="588518"/>
              </a:xfrm>
              <a:grpFill/>
            </p:grpSpPr>
            <p:sp>
              <p:nvSpPr>
                <p:cNvPr id="176" name="Diamond 175"/>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Diamond 176"/>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8" name="Diamond 177"/>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6" name="Group 125"/>
              <p:cNvGrpSpPr/>
              <p:nvPr/>
            </p:nvGrpSpPr>
            <p:grpSpPr>
              <a:xfrm>
                <a:off x="4987924" y="894969"/>
                <a:ext cx="2415198" cy="2187257"/>
                <a:chOff x="4956174" y="1037844"/>
                <a:chExt cx="2415198" cy="2187257"/>
              </a:xfrm>
              <a:grpFill/>
            </p:grpSpPr>
            <p:grpSp>
              <p:nvGrpSpPr>
                <p:cNvPr id="127" name="Group 126"/>
                <p:cNvGrpSpPr/>
                <p:nvPr/>
              </p:nvGrpSpPr>
              <p:grpSpPr>
                <a:xfrm>
                  <a:off x="6238874" y="1037844"/>
                  <a:ext cx="516548" cy="588518"/>
                  <a:chOff x="6238874" y="1037844"/>
                  <a:chExt cx="516548" cy="588518"/>
                </a:xfrm>
                <a:grpFill/>
              </p:grpSpPr>
              <p:sp>
                <p:nvSpPr>
                  <p:cNvPr id="173" name="Diamond 172"/>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4" name="Diamond 173"/>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5" name="Diamond 174"/>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8" name="Group 127"/>
                <p:cNvGrpSpPr/>
                <p:nvPr/>
              </p:nvGrpSpPr>
              <p:grpSpPr>
                <a:xfrm>
                  <a:off x="5565773" y="1667637"/>
                  <a:ext cx="827698" cy="629793"/>
                  <a:chOff x="6391274" y="1491869"/>
                  <a:chExt cx="827698" cy="629793"/>
                </a:xfrm>
                <a:grpFill/>
              </p:grpSpPr>
              <p:grpSp>
                <p:nvGrpSpPr>
                  <p:cNvPr id="165" name="Group 164"/>
                  <p:cNvGrpSpPr/>
                  <p:nvPr/>
                </p:nvGrpSpPr>
                <p:grpSpPr>
                  <a:xfrm>
                    <a:off x="6391274" y="1491869"/>
                    <a:ext cx="516548" cy="588518"/>
                    <a:chOff x="6238874" y="1037844"/>
                    <a:chExt cx="516548" cy="588518"/>
                  </a:xfrm>
                  <a:grpFill/>
                </p:grpSpPr>
                <p:sp>
                  <p:nvSpPr>
                    <p:cNvPr id="170" name="Diamond 169"/>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 name="Diamond 170"/>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2" name="Diamond 171"/>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6" name="Group 165"/>
                  <p:cNvGrpSpPr/>
                  <p:nvPr/>
                </p:nvGrpSpPr>
                <p:grpSpPr>
                  <a:xfrm>
                    <a:off x="6702424" y="1533144"/>
                    <a:ext cx="516548" cy="588518"/>
                    <a:chOff x="6238874" y="1037844"/>
                    <a:chExt cx="516548" cy="588518"/>
                  </a:xfrm>
                  <a:grpFill/>
                </p:grpSpPr>
                <p:sp>
                  <p:nvSpPr>
                    <p:cNvPr id="167" name="Diamond 166"/>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Diamond 167"/>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9" name="Diamond 168"/>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29" name="Group 128"/>
                <p:cNvGrpSpPr/>
                <p:nvPr/>
              </p:nvGrpSpPr>
              <p:grpSpPr>
                <a:xfrm>
                  <a:off x="4956174" y="1311465"/>
                  <a:ext cx="827698" cy="629793"/>
                  <a:chOff x="6391274" y="1491869"/>
                  <a:chExt cx="827698" cy="629793"/>
                </a:xfrm>
                <a:grpFill/>
              </p:grpSpPr>
              <p:grpSp>
                <p:nvGrpSpPr>
                  <p:cNvPr id="157" name="Group 156"/>
                  <p:cNvGrpSpPr/>
                  <p:nvPr/>
                </p:nvGrpSpPr>
                <p:grpSpPr>
                  <a:xfrm>
                    <a:off x="6391274" y="1491869"/>
                    <a:ext cx="516548" cy="588518"/>
                    <a:chOff x="6238874" y="1037844"/>
                    <a:chExt cx="516548" cy="588518"/>
                  </a:xfrm>
                  <a:grpFill/>
                </p:grpSpPr>
                <p:sp>
                  <p:nvSpPr>
                    <p:cNvPr id="162" name="Diamond 161"/>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3" name="Diamond 162"/>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4" name="Diamond 163"/>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58" name="Group 157"/>
                  <p:cNvGrpSpPr/>
                  <p:nvPr/>
                </p:nvGrpSpPr>
                <p:grpSpPr>
                  <a:xfrm>
                    <a:off x="6702424" y="1533144"/>
                    <a:ext cx="516548" cy="588518"/>
                    <a:chOff x="6238874" y="1037844"/>
                    <a:chExt cx="516548" cy="588518"/>
                  </a:xfrm>
                  <a:grpFill/>
                </p:grpSpPr>
                <p:sp>
                  <p:nvSpPr>
                    <p:cNvPr id="159" name="Diamond 158"/>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0" name="Diamond 159"/>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1" name="Diamond 160"/>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30" name="Group 129"/>
                <p:cNvGrpSpPr/>
                <p:nvPr/>
              </p:nvGrpSpPr>
              <p:grpSpPr>
                <a:xfrm>
                  <a:off x="6543674" y="1644269"/>
                  <a:ext cx="827698" cy="629793"/>
                  <a:chOff x="6391274" y="1491869"/>
                  <a:chExt cx="827698" cy="629793"/>
                </a:xfrm>
                <a:grpFill/>
              </p:grpSpPr>
              <p:grpSp>
                <p:nvGrpSpPr>
                  <p:cNvPr id="149" name="Group 148"/>
                  <p:cNvGrpSpPr/>
                  <p:nvPr/>
                </p:nvGrpSpPr>
                <p:grpSpPr>
                  <a:xfrm>
                    <a:off x="6391274" y="1491869"/>
                    <a:ext cx="516548" cy="588518"/>
                    <a:chOff x="6238874" y="1037844"/>
                    <a:chExt cx="516548" cy="588518"/>
                  </a:xfrm>
                  <a:grpFill/>
                </p:grpSpPr>
                <p:sp>
                  <p:nvSpPr>
                    <p:cNvPr id="154" name="Diamond 153"/>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Diamond 154"/>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Diamond 155"/>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50" name="Group 149"/>
                  <p:cNvGrpSpPr/>
                  <p:nvPr/>
                </p:nvGrpSpPr>
                <p:grpSpPr>
                  <a:xfrm>
                    <a:off x="6702424" y="1533144"/>
                    <a:ext cx="516548" cy="588518"/>
                    <a:chOff x="6238874" y="1037844"/>
                    <a:chExt cx="516548" cy="588518"/>
                  </a:xfrm>
                  <a:grpFill/>
                </p:grpSpPr>
                <p:sp>
                  <p:nvSpPr>
                    <p:cNvPr id="151" name="Diamond 150"/>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Diamond 151"/>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Diamond 152"/>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31" name="Group 130"/>
                <p:cNvGrpSpPr/>
                <p:nvPr/>
              </p:nvGrpSpPr>
              <p:grpSpPr>
                <a:xfrm>
                  <a:off x="6036773" y="2595308"/>
                  <a:ext cx="827698" cy="629793"/>
                  <a:chOff x="6391274" y="1491869"/>
                  <a:chExt cx="827698" cy="629793"/>
                </a:xfrm>
                <a:grpFill/>
              </p:grpSpPr>
              <p:grpSp>
                <p:nvGrpSpPr>
                  <p:cNvPr id="141" name="Group 140"/>
                  <p:cNvGrpSpPr/>
                  <p:nvPr/>
                </p:nvGrpSpPr>
                <p:grpSpPr>
                  <a:xfrm>
                    <a:off x="6391274" y="1491869"/>
                    <a:ext cx="516548" cy="588518"/>
                    <a:chOff x="6238874" y="1037844"/>
                    <a:chExt cx="516548" cy="588518"/>
                  </a:xfrm>
                  <a:grpFill/>
                </p:grpSpPr>
                <p:sp>
                  <p:nvSpPr>
                    <p:cNvPr id="146" name="Diamond 145"/>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7" name="Diamond 146"/>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8" name="Diamond 147"/>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2" name="Group 141"/>
                  <p:cNvGrpSpPr/>
                  <p:nvPr/>
                </p:nvGrpSpPr>
                <p:grpSpPr>
                  <a:xfrm>
                    <a:off x="6702424" y="1533144"/>
                    <a:ext cx="516548" cy="588518"/>
                    <a:chOff x="6238874" y="1037844"/>
                    <a:chExt cx="516548" cy="588518"/>
                  </a:xfrm>
                  <a:grpFill/>
                </p:grpSpPr>
                <p:sp>
                  <p:nvSpPr>
                    <p:cNvPr id="143" name="Diamond 142"/>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Diamond 143"/>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5" name="Diamond 144"/>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32" name="Group 131"/>
                <p:cNvGrpSpPr/>
                <p:nvPr/>
              </p:nvGrpSpPr>
              <p:grpSpPr>
                <a:xfrm>
                  <a:off x="5472722" y="2206053"/>
                  <a:ext cx="827698" cy="629793"/>
                  <a:chOff x="6391274" y="1491869"/>
                  <a:chExt cx="827698" cy="629793"/>
                </a:xfrm>
                <a:grpFill/>
              </p:grpSpPr>
              <p:grpSp>
                <p:nvGrpSpPr>
                  <p:cNvPr id="133" name="Group 132"/>
                  <p:cNvGrpSpPr/>
                  <p:nvPr/>
                </p:nvGrpSpPr>
                <p:grpSpPr>
                  <a:xfrm>
                    <a:off x="6391274" y="1491869"/>
                    <a:ext cx="516548" cy="588518"/>
                    <a:chOff x="6238874" y="1037844"/>
                    <a:chExt cx="516548" cy="588518"/>
                  </a:xfrm>
                  <a:grpFill/>
                </p:grpSpPr>
                <p:sp>
                  <p:nvSpPr>
                    <p:cNvPr id="138" name="Diamond 137"/>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9" name="Diamond 138"/>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Diamond 139"/>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6702424" y="1533144"/>
                    <a:ext cx="516548" cy="588518"/>
                    <a:chOff x="6238874" y="1037844"/>
                    <a:chExt cx="516548" cy="588518"/>
                  </a:xfrm>
                  <a:grpFill/>
                </p:grpSpPr>
                <p:sp>
                  <p:nvSpPr>
                    <p:cNvPr id="135" name="Diamond 134"/>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Diamond 135"/>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7" name="Diamond 136"/>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nvGrpSpPr>
            <p:cNvPr id="244" name="Group 243"/>
            <p:cNvGrpSpPr/>
            <p:nvPr/>
          </p:nvGrpSpPr>
          <p:grpSpPr>
            <a:xfrm>
              <a:off x="5831375" y="3740308"/>
              <a:ext cx="2415198" cy="2187257"/>
              <a:chOff x="4987924" y="894969"/>
              <a:chExt cx="2415198" cy="2187257"/>
            </a:xfrm>
            <a:grpFill/>
          </p:grpSpPr>
          <p:grpSp>
            <p:nvGrpSpPr>
              <p:cNvPr id="245" name="Group 244"/>
              <p:cNvGrpSpPr/>
              <p:nvPr/>
            </p:nvGrpSpPr>
            <p:grpSpPr>
              <a:xfrm>
                <a:off x="6550024" y="1079119"/>
                <a:ext cx="516548" cy="588518"/>
                <a:chOff x="6238874" y="1037844"/>
                <a:chExt cx="516548" cy="588518"/>
              </a:xfrm>
              <a:grpFill/>
            </p:grpSpPr>
            <p:sp>
              <p:nvSpPr>
                <p:cNvPr id="296" name="Diamond 295"/>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7" name="Diamond 296"/>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8" name="Diamond 297"/>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46" name="Group 245"/>
              <p:cNvGrpSpPr/>
              <p:nvPr/>
            </p:nvGrpSpPr>
            <p:grpSpPr>
              <a:xfrm>
                <a:off x="4987924" y="894969"/>
                <a:ext cx="2415198" cy="2187257"/>
                <a:chOff x="4956174" y="1037844"/>
                <a:chExt cx="2415198" cy="2187257"/>
              </a:xfrm>
              <a:grpFill/>
            </p:grpSpPr>
            <p:grpSp>
              <p:nvGrpSpPr>
                <p:cNvPr id="247" name="Group 246"/>
                <p:cNvGrpSpPr/>
                <p:nvPr/>
              </p:nvGrpSpPr>
              <p:grpSpPr>
                <a:xfrm>
                  <a:off x="6238874" y="1037844"/>
                  <a:ext cx="516548" cy="588518"/>
                  <a:chOff x="6238874" y="1037844"/>
                  <a:chExt cx="516548" cy="588518"/>
                </a:xfrm>
                <a:grpFill/>
              </p:grpSpPr>
              <p:sp>
                <p:nvSpPr>
                  <p:cNvPr id="293" name="Diamond 292"/>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Diamond 293"/>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5" name="Diamond 294"/>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48" name="Group 247"/>
                <p:cNvGrpSpPr/>
                <p:nvPr/>
              </p:nvGrpSpPr>
              <p:grpSpPr>
                <a:xfrm>
                  <a:off x="5565773" y="1667637"/>
                  <a:ext cx="827698" cy="629793"/>
                  <a:chOff x="6391274" y="1491869"/>
                  <a:chExt cx="827698" cy="629793"/>
                </a:xfrm>
                <a:grpFill/>
              </p:grpSpPr>
              <p:grpSp>
                <p:nvGrpSpPr>
                  <p:cNvPr id="285" name="Group 284"/>
                  <p:cNvGrpSpPr/>
                  <p:nvPr/>
                </p:nvGrpSpPr>
                <p:grpSpPr>
                  <a:xfrm>
                    <a:off x="6391274" y="1491869"/>
                    <a:ext cx="516548" cy="588518"/>
                    <a:chOff x="6238874" y="1037844"/>
                    <a:chExt cx="516548" cy="588518"/>
                  </a:xfrm>
                  <a:grpFill/>
                </p:grpSpPr>
                <p:sp>
                  <p:nvSpPr>
                    <p:cNvPr id="290" name="Diamond 289"/>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1" name="Diamond 290"/>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2" name="Diamond 291"/>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86" name="Group 285"/>
                  <p:cNvGrpSpPr/>
                  <p:nvPr/>
                </p:nvGrpSpPr>
                <p:grpSpPr>
                  <a:xfrm>
                    <a:off x="6702424" y="1533144"/>
                    <a:ext cx="516548" cy="588518"/>
                    <a:chOff x="6238874" y="1037844"/>
                    <a:chExt cx="516548" cy="588518"/>
                  </a:xfrm>
                  <a:grpFill/>
                </p:grpSpPr>
                <p:sp>
                  <p:nvSpPr>
                    <p:cNvPr id="287" name="Diamond 286"/>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Diamond 287"/>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Diamond 288"/>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49" name="Group 248"/>
                <p:cNvGrpSpPr/>
                <p:nvPr/>
              </p:nvGrpSpPr>
              <p:grpSpPr>
                <a:xfrm>
                  <a:off x="4956174" y="1311465"/>
                  <a:ext cx="827698" cy="629793"/>
                  <a:chOff x="6391274" y="1491869"/>
                  <a:chExt cx="827698" cy="629793"/>
                </a:xfrm>
                <a:grpFill/>
              </p:grpSpPr>
              <p:grpSp>
                <p:nvGrpSpPr>
                  <p:cNvPr id="277" name="Group 276"/>
                  <p:cNvGrpSpPr/>
                  <p:nvPr/>
                </p:nvGrpSpPr>
                <p:grpSpPr>
                  <a:xfrm>
                    <a:off x="6391274" y="1491869"/>
                    <a:ext cx="516548" cy="588518"/>
                    <a:chOff x="6238874" y="1037844"/>
                    <a:chExt cx="516548" cy="588518"/>
                  </a:xfrm>
                  <a:grpFill/>
                </p:grpSpPr>
                <p:sp>
                  <p:nvSpPr>
                    <p:cNvPr id="282" name="Diamond 281"/>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3" name="Diamond 282"/>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4" name="Diamond 283"/>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78" name="Group 277"/>
                  <p:cNvGrpSpPr/>
                  <p:nvPr/>
                </p:nvGrpSpPr>
                <p:grpSpPr>
                  <a:xfrm>
                    <a:off x="6702424" y="1533144"/>
                    <a:ext cx="516548" cy="588518"/>
                    <a:chOff x="6238874" y="1037844"/>
                    <a:chExt cx="516548" cy="588518"/>
                  </a:xfrm>
                  <a:grpFill/>
                </p:grpSpPr>
                <p:sp>
                  <p:nvSpPr>
                    <p:cNvPr id="279" name="Diamond 278"/>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0" name="Diamond 279"/>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1" name="Diamond 280"/>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50" name="Group 249"/>
                <p:cNvGrpSpPr/>
                <p:nvPr/>
              </p:nvGrpSpPr>
              <p:grpSpPr>
                <a:xfrm>
                  <a:off x="6543674" y="1644269"/>
                  <a:ext cx="827698" cy="629793"/>
                  <a:chOff x="6391274" y="1491869"/>
                  <a:chExt cx="827698" cy="629793"/>
                </a:xfrm>
                <a:grpFill/>
              </p:grpSpPr>
              <p:grpSp>
                <p:nvGrpSpPr>
                  <p:cNvPr id="269" name="Group 268"/>
                  <p:cNvGrpSpPr/>
                  <p:nvPr/>
                </p:nvGrpSpPr>
                <p:grpSpPr>
                  <a:xfrm>
                    <a:off x="6391274" y="1491869"/>
                    <a:ext cx="516548" cy="588518"/>
                    <a:chOff x="6238874" y="1037844"/>
                    <a:chExt cx="516548" cy="588518"/>
                  </a:xfrm>
                  <a:grpFill/>
                </p:grpSpPr>
                <p:sp>
                  <p:nvSpPr>
                    <p:cNvPr id="274" name="Diamond 273"/>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5" name="Diamond 274"/>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6" name="Diamond 275"/>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70" name="Group 269"/>
                  <p:cNvGrpSpPr/>
                  <p:nvPr/>
                </p:nvGrpSpPr>
                <p:grpSpPr>
                  <a:xfrm>
                    <a:off x="6702424" y="1533144"/>
                    <a:ext cx="516548" cy="588518"/>
                    <a:chOff x="6238874" y="1037844"/>
                    <a:chExt cx="516548" cy="588518"/>
                  </a:xfrm>
                  <a:grpFill/>
                </p:grpSpPr>
                <p:sp>
                  <p:nvSpPr>
                    <p:cNvPr id="271" name="Diamond 270"/>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2" name="Diamond 271"/>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3" name="Diamond 272"/>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51" name="Group 250"/>
                <p:cNvGrpSpPr/>
                <p:nvPr/>
              </p:nvGrpSpPr>
              <p:grpSpPr>
                <a:xfrm>
                  <a:off x="6036773" y="2595308"/>
                  <a:ext cx="827698" cy="629793"/>
                  <a:chOff x="6391274" y="1491869"/>
                  <a:chExt cx="827698" cy="629793"/>
                </a:xfrm>
                <a:grpFill/>
              </p:grpSpPr>
              <p:grpSp>
                <p:nvGrpSpPr>
                  <p:cNvPr id="261" name="Group 260"/>
                  <p:cNvGrpSpPr/>
                  <p:nvPr/>
                </p:nvGrpSpPr>
                <p:grpSpPr>
                  <a:xfrm>
                    <a:off x="6391274" y="1491869"/>
                    <a:ext cx="516548" cy="588518"/>
                    <a:chOff x="6238874" y="1037844"/>
                    <a:chExt cx="516548" cy="588518"/>
                  </a:xfrm>
                  <a:grpFill/>
                </p:grpSpPr>
                <p:sp>
                  <p:nvSpPr>
                    <p:cNvPr id="266" name="Diamond 265"/>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7" name="Diamond 266"/>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8" name="Diamond 267"/>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62" name="Group 261"/>
                  <p:cNvGrpSpPr/>
                  <p:nvPr/>
                </p:nvGrpSpPr>
                <p:grpSpPr>
                  <a:xfrm>
                    <a:off x="6702424" y="1533144"/>
                    <a:ext cx="516548" cy="588518"/>
                    <a:chOff x="6238874" y="1037844"/>
                    <a:chExt cx="516548" cy="588518"/>
                  </a:xfrm>
                  <a:grpFill/>
                </p:grpSpPr>
                <p:sp>
                  <p:nvSpPr>
                    <p:cNvPr id="263" name="Diamond 262"/>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4" name="Diamond 263"/>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5" name="Diamond 264"/>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52" name="Group 251"/>
                <p:cNvGrpSpPr/>
                <p:nvPr/>
              </p:nvGrpSpPr>
              <p:grpSpPr>
                <a:xfrm>
                  <a:off x="5472722" y="2206053"/>
                  <a:ext cx="827698" cy="629793"/>
                  <a:chOff x="6391274" y="1491869"/>
                  <a:chExt cx="827698" cy="629793"/>
                </a:xfrm>
                <a:grpFill/>
              </p:grpSpPr>
              <p:grpSp>
                <p:nvGrpSpPr>
                  <p:cNvPr id="253" name="Group 252"/>
                  <p:cNvGrpSpPr/>
                  <p:nvPr/>
                </p:nvGrpSpPr>
                <p:grpSpPr>
                  <a:xfrm>
                    <a:off x="6391274" y="1491869"/>
                    <a:ext cx="516548" cy="588518"/>
                    <a:chOff x="6238874" y="1037844"/>
                    <a:chExt cx="516548" cy="588518"/>
                  </a:xfrm>
                  <a:grpFill/>
                </p:grpSpPr>
                <p:sp>
                  <p:nvSpPr>
                    <p:cNvPr id="258" name="Diamond 257"/>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9" name="Diamond 258"/>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0" name="Diamond 259"/>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4" name="Group 253"/>
                  <p:cNvGrpSpPr/>
                  <p:nvPr/>
                </p:nvGrpSpPr>
                <p:grpSpPr>
                  <a:xfrm>
                    <a:off x="6702424" y="1533144"/>
                    <a:ext cx="516548" cy="588518"/>
                    <a:chOff x="6238874" y="1037844"/>
                    <a:chExt cx="516548" cy="588518"/>
                  </a:xfrm>
                  <a:grpFill/>
                </p:grpSpPr>
                <p:sp>
                  <p:nvSpPr>
                    <p:cNvPr id="255" name="Diamond 254"/>
                    <p:cNvSpPr>
                      <a:spLocks noChangeAspect="1"/>
                    </p:cNvSpPr>
                    <p:nvPr/>
                  </p:nvSpPr>
                  <p:spPr>
                    <a:xfrm>
                      <a:off x="6238874" y="12636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6" name="Diamond 255"/>
                    <p:cNvSpPr>
                      <a:spLocks noChangeAspect="1"/>
                    </p:cNvSpPr>
                    <p:nvPr/>
                  </p:nvSpPr>
                  <p:spPr>
                    <a:xfrm>
                      <a:off x="6391274" y="1416050"/>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7" name="Diamond 256"/>
                    <p:cNvSpPr>
                      <a:spLocks noChangeAspect="1"/>
                    </p:cNvSpPr>
                    <p:nvPr/>
                  </p:nvSpPr>
                  <p:spPr>
                    <a:xfrm>
                      <a:off x="6543674" y="1037844"/>
                      <a:ext cx="211748" cy="210312"/>
                    </a:xfrm>
                    <a:prstGeom prst="diamond">
                      <a:avLst/>
                    </a:prstGeom>
                    <a:grpFill/>
                    <a:ln>
                      <a:solidFill>
                        <a:schemeClr val="accent1">
                          <a:shade val="95000"/>
                          <a:satMod val="105000"/>
                          <a:alpha val="3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cxnSp>
        <p:nvCxnSpPr>
          <p:cNvPr id="301" name="Straight Arrow Connector 300"/>
          <p:cNvCxnSpPr/>
          <p:nvPr/>
        </p:nvCxnSpPr>
        <p:spPr>
          <a:xfrm>
            <a:off x="857798" y="6113017"/>
            <a:ext cx="77607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V="1">
            <a:off x="932353" y="396876"/>
            <a:ext cx="0" cy="570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5" name="TextBox 304"/>
          <p:cNvSpPr txBox="1"/>
          <p:nvPr/>
        </p:nvSpPr>
        <p:spPr>
          <a:xfrm>
            <a:off x="8102719" y="6266418"/>
            <a:ext cx="364202" cy="369332"/>
          </a:xfrm>
          <a:prstGeom prst="rect">
            <a:avLst/>
          </a:prstGeom>
          <a:noFill/>
        </p:spPr>
        <p:txBody>
          <a:bodyPr wrap="none" rtlCol="0">
            <a:spAutoFit/>
          </a:bodyPr>
          <a:lstStyle/>
          <a:p>
            <a:r>
              <a:rPr lang="en-US" dirty="0" smtClean="0"/>
              <a:t>x</a:t>
            </a:r>
            <a:r>
              <a:rPr lang="en-US" baseline="-25000" dirty="0" smtClean="0"/>
              <a:t>1</a:t>
            </a:r>
            <a:endParaRPr lang="en-US" dirty="0"/>
          </a:p>
        </p:txBody>
      </p:sp>
      <p:sp>
        <p:nvSpPr>
          <p:cNvPr id="306" name="TextBox 305"/>
          <p:cNvSpPr txBox="1"/>
          <p:nvPr/>
        </p:nvSpPr>
        <p:spPr>
          <a:xfrm>
            <a:off x="415237" y="396875"/>
            <a:ext cx="364202" cy="369332"/>
          </a:xfrm>
          <a:prstGeom prst="rect">
            <a:avLst/>
          </a:prstGeom>
          <a:noFill/>
        </p:spPr>
        <p:txBody>
          <a:bodyPr wrap="none" rtlCol="0">
            <a:spAutoFit/>
          </a:bodyPr>
          <a:lstStyle/>
          <a:p>
            <a:r>
              <a:rPr lang="en-US" dirty="0" smtClean="0"/>
              <a:t>x</a:t>
            </a:r>
            <a:r>
              <a:rPr lang="en-US" baseline="-25000" dirty="0"/>
              <a:t>2</a:t>
            </a:r>
            <a:endParaRPr lang="en-US" dirty="0"/>
          </a:p>
        </p:txBody>
      </p:sp>
      <p:sp>
        <p:nvSpPr>
          <p:cNvPr id="314" name="Oval 313"/>
          <p:cNvSpPr/>
          <p:nvPr/>
        </p:nvSpPr>
        <p:spPr>
          <a:xfrm>
            <a:off x="2673350" y="17589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5" name="Rectangle 314"/>
          <p:cNvSpPr>
            <a:spLocks noChangeAspect="1"/>
          </p:cNvSpPr>
          <p:nvPr/>
        </p:nvSpPr>
        <p:spPr>
          <a:xfrm>
            <a:off x="3370707" y="479145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6" name="Diamond 315"/>
          <p:cNvSpPr>
            <a:spLocks noChangeAspect="1"/>
          </p:cNvSpPr>
          <p:nvPr/>
        </p:nvSpPr>
        <p:spPr>
          <a:xfrm>
            <a:off x="6605097" y="3321050"/>
            <a:ext cx="211748" cy="210312"/>
          </a:xfrm>
          <a:prstGeom prst="diamond">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23" name="Group 322"/>
          <p:cNvGrpSpPr/>
          <p:nvPr/>
        </p:nvGrpSpPr>
        <p:grpSpPr>
          <a:xfrm>
            <a:off x="1049532" y="448326"/>
            <a:ext cx="7776359" cy="3609514"/>
            <a:chOff x="1049532" y="448326"/>
            <a:chExt cx="7776359" cy="3609514"/>
          </a:xfrm>
        </p:grpSpPr>
        <p:sp>
          <p:nvSpPr>
            <p:cNvPr id="320" name="TextBox 319"/>
            <p:cNvSpPr txBox="1"/>
            <p:nvPr/>
          </p:nvSpPr>
          <p:spPr>
            <a:xfrm>
              <a:off x="7879410" y="709375"/>
              <a:ext cx="946481" cy="369332"/>
            </a:xfrm>
            <a:prstGeom prst="rect">
              <a:avLst/>
            </a:prstGeom>
            <a:noFill/>
          </p:spPr>
          <p:txBody>
            <a:bodyPr wrap="none" rtlCol="0">
              <a:spAutoFit/>
            </a:bodyPr>
            <a:lstStyle/>
            <a:p>
              <a:r>
                <a:rPr lang="en-US" dirty="0" smtClean="0"/>
                <a:t>Region1</a:t>
              </a:r>
              <a:endParaRPr lang="en-US" dirty="0"/>
            </a:p>
          </p:txBody>
        </p:sp>
        <p:sp>
          <p:nvSpPr>
            <p:cNvPr id="321" name="TextBox 320"/>
            <p:cNvSpPr txBox="1"/>
            <p:nvPr/>
          </p:nvSpPr>
          <p:spPr>
            <a:xfrm>
              <a:off x="3434570" y="448326"/>
              <a:ext cx="946481" cy="369332"/>
            </a:xfrm>
            <a:prstGeom prst="rect">
              <a:avLst/>
            </a:prstGeom>
            <a:noFill/>
          </p:spPr>
          <p:txBody>
            <a:bodyPr wrap="none" rtlCol="0">
              <a:spAutoFit/>
            </a:bodyPr>
            <a:lstStyle/>
            <a:p>
              <a:r>
                <a:rPr lang="en-US" dirty="0" smtClean="0"/>
                <a:t>Region2</a:t>
              </a:r>
              <a:endParaRPr lang="en-US" dirty="0"/>
            </a:p>
          </p:txBody>
        </p:sp>
        <p:sp>
          <p:nvSpPr>
            <p:cNvPr id="322" name="TextBox 321"/>
            <p:cNvSpPr txBox="1"/>
            <p:nvPr/>
          </p:nvSpPr>
          <p:spPr>
            <a:xfrm>
              <a:off x="1049532" y="3688508"/>
              <a:ext cx="946481" cy="369332"/>
            </a:xfrm>
            <a:prstGeom prst="rect">
              <a:avLst/>
            </a:prstGeom>
            <a:noFill/>
          </p:spPr>
          <p:txBody>
            <a:bodyPr wrap="none" rtlCol="0">
              <a:spAutoFit/>
            </a:bodyPr>
            <a:lstStyle/>
            <a:p>
              <a:r>
                <a:rPr lang="en-US" dirty="0" smtClean="0"/>
                <a:t>Region3</a:t>
              </a:r>
              <a:endParaRPr lang="en-US" dirty="0"/>
            </a:p>
          </p:txBody>
        </p:sp>
      </p:grpSp>
      <p:grpSp>
        <p:nvGrpSpPr>
          <p:cNvPr id="15" name="Group 14"/>
          <p:cNvGrpSpPr/>
          <p:nvPr/>
        </p:nvGrpSpPr>
        <p:grpSpPr>
          <a:xfrm>
            <a:off x="2849197" y="1457849"/>
            <a:ext cx="4253672" cy="3016551"/>
            <a:chOff x="2849197" y="1457849"/>
            <a:chExt cx="4253672" cy="3016551"/>
          </a:xfrm>
        </p:grpSpPr>
        <p:sp>
          <p:nvSpPr>
            <p:cNvPr id="2" name="TextBox 1"/>
            <p:cNvSpPr txBox="1"/>
            <p:nvPr/>
          </p:nvSpPr>
          <p:spPr>
            <a:xfrm>
              <a:off x="3043763" y="1457849"/>
              <a:ext cx="696375" cy="369332"/>
            </a:xfrm>
            <a:prstGeom prst="rect">
              <a:avLst/>
            </a:prstGeom>
            <a:noFill/>
          </p:spPr>
          <p:txBody>
            <a:bodyPr wrap="none" rtlCol="0">
              <a:spAutoFit/>
            </a:bodyPr>
            <a:lstStyle/>
            <a:p>
              <a:r>
                <a:rPr lang="en-US" dirty="0" smtClean="0"/>
                <a:t>y=2.2</a:t>
              </a:r>
              <a:endParaRPr lang="en-US" dirty="0"/>
            </a:p>
          </p:txBody>
        </p:sp>
        <p:sp>
          <p:nvSpPr>
            <p:cNvPr id="299" name="TextBox 298"/>
            <p:cNvSpPr txBox="1"/>
            <p:nvPr/>
          </p:nvSpPr>
          <p:spPr>
            <a:xfrm>
              <a:off x="6406494" y="2500837"/>
              <a:ext cx="696375" cy="369332"/>
            </a:xfrm>
            <a:prstGeom prst="rect">
              <a:avLst/>
            </a:prstGeom>
            <a:noFill/>
          </p:spPr>
          <p:txBody>
            <a:bodyPr wrap="none" rtlCol="0">
              <a:spAutoFit/>
            </a:bodyPr>
            <a:lstStyle/>
            <a:p>
              <a:r>
                <a:rPr lang="en-US" dirty="0"/>
                <a:t>y</a:t>
              </a:r>
              <a:r>
                <a:rPr lang="en-US" dirty="0" smtClean="0"/>
                <a:t>=3.2</a:t>
              </a:r>
              <a:endParaRPr lang="en-US" dirty="0"/>
            </a:p>
          </p:txBody>
        </p:sp>
        <p:sp>
          <p:nvSpPr>
            <p:cNvPr id="300" name="TextBox 299"/>
            <p:cNvSpPr txBox="1"/>
            <p:nvPr/>
          </p:nvSpPr>
          <p:spPr>
            <a:xfrm>
              <a:off x="2849197" y="4105068"/>
              <a:ext cx="696375" cy="369332"/>
            </a:xfrm>
            <a:prstGeom prst="rect">
              <a:avLst/>
            </a:prstGeom>
            <a:noFill/>
          </p:spPr>
          <p:txBody>
            <a:bodyPr wrap="none" rtlCol="0">
              <a:spAutoFit/>
            </a:bodyPr>
            <a:lstStyle/>
            <a:p>
              <a:r>
                <a:rPr lang="en-US" dirty="0" smtClean="0"/>
                <a:t>y=5.6</a:t>
              </a:r>
              <a:endParaRPr lang="en-US" dirty="0"/>
            </a:p>
          </p:txBody>
        </p:sp>
      </p:grpSp>
    </p:spTree>
    <p:extLst>
      <p:ext uri="{BB962C8B-B14F-4D97-AF65-F5344CB8AC3E}">
        <p14:creationId xmlns:p14="http://schemas.microsoft.com/office/powerpoint/2010/main" val="2123363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the sub-regions</a:t>
            </a:r>
            <a:endParaRPr lang="en-US" dirty="0"/>
          </a:p>
        </p:txBody>
      </p:sp>
      <p:sp>
        <p:nvSpPr>
          <p:cNvPr id="3" name="Content Placeholder 2"/>
          <p:cNvSpPr>
            <a:spLocks noGrp="1"/>
          </p:cNvSpPr>
          <p:nvPr>
            <p:ph idx="1"/>
          </p:nvPr>
        </p:nvSpPr>
        <p:spPr>
          <a:xfrm>
            <a:off x="457200" y="1393825"/>
            <a:ext cx="8229600" cy="4525963"/>
          </a:xfrm>
        </p:spPr>
        <p:txBody>
          <a:bodyPr>
            <a:normAutofit/>
          </a:bodyPr>
          <a:lstStyle/>
          <a:p>
            <a:pPr marL="0" indent="0">
              <a:buNone/>
            </a:pPr>
            <a:r>
              <a:rPr lang="en-US" sz="2400" dirty="0" smtClean="0"/>
              <a:t>The </a:t>
            </a:r>
            <a:r>
              <a:rPr lang="en-US" sz="2400" dirty="0"/>
              <a:t>regions could have any shape</a:t>
            </a:r>
            <a:r>
              <a:rPr lang="en-US" sz="2400" dirty="0" smtClean="0"/>
              <a:t>.</a:t>
            </a:r>
          </a:p>
          <a:p>
            <a:pPr marL="0" indent="0">
              <a:buNone/>
            </a:pPr>
            <a:endParaRPr lang="en-US" sz="2400" dirty="0"/>
          </a:p>
        </p:txBody>
      </p:sp>
      <p:grpSp>
        <p:nvGrpSpPr>
          <p:cNvPr id="4" name="Group 3"/>
          <p:cNvGrpSpPr/>
          <p:nvPr/>
        </p:nvGrpSpPr>
        <p:grpSpPr>
          <a:xfrm>
            <a:off x="1304237" y="2539889"/>
            <a:ext cx="5963374" cy="3810111"/>
            <a:chOff x="415237" y="396875"/>
            <a:chExt cx="8410654" cy="6238875"/>
          </a:xfrm>
        </p:grpSpPr>
        <p:grpSp>
          <p:nvGrpSpPr>
            <p:cNvPr id="5" name="Group 4"/>
            <p:cNvGrpSpPr/>
            <p:nvPr/>
          </p:nvGrpSpPr>
          <p:grpSpPr>
            <a:xfrm>
              <a:off x="1046688" y="470424"/>
              <a:ext cx="4640872" cy="2706688"/>
              <a:chOff x="1174750" y="611187"/>
              <a:chExt cx="4640872" cy="2706688"/>
            </a:xfrm>
          </p:grpSpPr>
          <p:grpSp>
            <p:nvGrpSpPr>
              <p:cNvPr id="246" name="Group 245"/>
              <p:cNvGrpSpPr/>
              <p:nvPr/>
            </p:nvGrpSpPr>
            <p:grpSpPr>
              <a:xfrm>
                <a:off x="3435350" y="2178050"/>
                <a:ext cx="1600200" cy="987425"/>
                <a:chOff x="1174750" y="904875"/>
                <a:chExt cx="1600200" cy="987425"/>
              </a:xfrm>
            </p:grpSpPr>
            <p:sp>
              <p:nvSpPr>
                <p:cNvPr id="292" name="Oval 291"/>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3" name="Oval 292"/>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Oval 293"/>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5" name="Oval 294"/>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6" name="Oval 295"/>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7" name="Oval 296"/>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8" name="Oval 297"/>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9" name="Oval 298"/>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47" name="Group 246"/>
              <p:cNvGrpSpPr/>
              <p:nvPr/>
            </p:nvGrpSpPr>
            <p:grpSpPr>
              <a:xfrm>
                <a:off x="1174750" y="611187"/>
                <a:ext cx="4640872" cy="2706688"/>
                <a:chOff x="1174750" y="611187"/>
                <a:chExt cx="4640872" cy="2706688"/>
              </a:xfrm>
            </p:grpSpPr>
            <p:grpSp>
              <p:nvGrpSpPr>
                <p:cNvPr id="248" name="Group 247"/>
                <p:cNvGrpSpPr/>
                <p:nvPr/>
              </p:nvGrpSpPr>
              <p:grpSpPr>
                <a:xfrm>
                  <a:off x="2089150" y="611187"/>
                  <a:ext cx="1600200" cy="987425"/>
                  <a:chOff x="1174750" y="904875"/>
                  <a:chExt cx="1600200" cy="987425"/>
                </a:xfrm>
              </p:grpSpPr>
              <p:sp>
                <p:nvSpPr>
                  <p:cNvPr id="284" name="Oval 283"/>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5" name="Oval 284"/>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6" name="Oval 285"/>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7" name="Oval 286"/>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Oval 287"/>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Oval 288"/>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0" name="Oval 289"/>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1" name="Oval 290"/>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49" name="Group 248"/>
                <p:cNvGrpSpPr/>
                <p:nvPr/>
              </p:nvGrpSpPr>
              <p:grpSpPr>
                <a:xfrm>
                  <a:off x="1289050" y="2330450"/>
                  <a:ext cx="1600200" cy="987425"/>
                  <a:chOff x="1174750" y="904875"/>
                  <a:chExt cx="1600200" cy="987425"/>
                </a:xfrm>
              </p:grpSpPr>
              <p:sp>
                <p:nvSpPr>
                  <p:cNvPr id="276" name="Oval 275"/>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7" name="Oval 276"/>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8" name="Oval 277"/>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9" name="Oval 278"/>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0" name="Oval 279"/>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1" name="Oval 280"/>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2" name="Oval 281"/>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3" name="Oval 282"/>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0" name="Group 249"/>
                <p:cNvGrpSpPr/>
                <p:nvPr/>
              </p:nvGrpSpPr>
              <p:grpSpPr>
                <a:xfrm>
                  <a:off x="1174750" y="904875"/>
                  <a:ext cx="1600200" cy="987425"/>
                  <a:chOff x="1174750" y="904875"/>
                  <a:chExt cx="1600200" cy="987425"/>
                </a:xfrm>
              </p:grpSpPr>
              <p:sp>
                <p:nvSpPr>
                  <p:cNvPr id="268" name="Oval 267"/>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9" name="Oval 268"/>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0" name="Oval 269"/>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1" name="Oval 270"/>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2" name="Oval 271"/>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3" name="Oval 272"/>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4" name="Oval 273"/>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5" name="Oval 274"/>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1" name="Group 250"/>
                <p:cNvGrpSpPr/>
                <p:nvPr/>
              </p:nvGrpSpPr>
              <p:grpSpPr>
                <a:xfrm>
                  <a:off x="4367822" y="1616837"/>
                  <a:ext cx="1447800" cy="987425"/>
                  <a:chOff x="1174750" y="904875"/>
                  <a:chExt cx="1447800" cy="987425"/>
                </a:xfrm>
              </p:grpSpPr>
              <p:sp>
                <p:nvSpPr>
                  <p:cNvPr id="261" name="Oval 260"/>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2" name="Oval 261"/>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3" name="Oval 262"/>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4" name="Oval 263"/>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5" name="Oval 264"/>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6" name="Oval 265"/>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7" name="Oval 266"/>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2" name="Group 251"/>
                <p:cNvGrpSpPr/>
                <p:nvPr/>
              </p:nvGrpSpPr>
              <p:grpSpPr>
                <a:xfrm>
                  <a:off x="2752725" y="2044700"/>
                  <a:ext cx="1600200" cy="987425"/>
                  <a:chOff x="1174750" y="904875"/>
                  <a:chExt cx="1600200" cy="987425"/>
                </a:xfrm>
              </p:grpSpPr>
              <p:sp>
                <p:nvSpPr>
                  <p:cNvPr id="253" name="Oval 252"/>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4" name="Oval 253"/>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5" name="Oval 254"/>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6" name="Oval 255"/>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7" name="Oval 256"/>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8" name="Oval 257"/>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9" name="Oval 258"/>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0" name="Oval 259"/>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6" name="Group 5"/>
            <p:cNvGrpSpPr/>
            <p:nvPr/>
          </p:nvGrpSpPr>
          <p:grpSpPr>
            <a:xfrm>
              <a:off x="1839420" y="2673239"/>
              <a:ext cx="3653490" cy="3114674"/>
              <a:chOff x="1817116" y="2982468"/>
              <a:chExt cx="3653490" cy="3114674"/>
            </a:xfrm>
          </p:grpSpPr>
          <p:grpSp>
            <p:nvGrpSpPr>
              <p:cNvPr id="187" name="Group 186"/>
              <p:cNvGrpSpPr/>
              <p:nvPr/>
            </p:nvGrpSpPr>
            <p:grpSpPr>
              <a:xfrm>
                <a:off x="3109341" y="3265138"/>
                <a:ext cx="1464818" cy="1606359"/>
                <a:chOff x="2124075" y="4010406"/>
                <a:chExt cx="1464818" cy="1606359"/>
              </a:xfrm>
            </p:grpSpPr>
            <p:grpSp>
              <p:nvGrpSpPr>
                <p:cNvPr id="232" name="Group 231"/>
                <p:cNvGrpSpPr/>
                <p:nvPr/>
              </p:nvGrpSpPr>
              <p:grpSpPr>
                <a:xfrm>
                  <a:off x="2124075" y="4010406"/>
                  <a:ext cx="963168" cy="977709"/>
                  <a:chOff x="2124075" y="4010406"/>
                  <a:chExt cx="963168" cy="977709"/>
                </a:xfrm>
              </p:grpSpPr>
              <p:sp>
                <p:nvSpPr>
                  <p:cNvPr id="240" name="Rectangle 239"/>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1" name="Rectangle 240"/>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2" name="Rectangle 241"/>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3" name="Rectangle 242"/>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4" name="Rectangle 243"/>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5" name="Rectangle 244"/>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3" name="Group 232"/>
                <p:cNvGrpSpPr/>
                <p:nvPr/>
              </p:nvGrpSpPr>
              <p:grpSpPr>
                <a:xfrm>
                  <a:off x="2625725" y="4639056"/>
                  <a:ext cx="963168" cy="977709"/>
                  <a:chOff x="2124075" y="4010406"/>
                  <a:chExt cx="963168" cy="977709"/>
                </a:xfrm>
              </p:grpSpPr>
              <p:sp>
                <p:nvSpPr>
                  <p:cNvPr id="234" name="Rectangle 233"/>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5" name="Rectangle 234"/>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6" name="Rectangle 235"/>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7" name="Rectangle 236"/>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8" name="Rectangle 237"/>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9" name="Rectangle 238"/>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88" name="Group 187"/>
              <p:cNvGrpSpPr/>
              <p:nvPr/>
            </p:nvGrpSpPr>
            <p:grpSpPr>
              <a:xfrm>
                <a:off x="4005788" y="4490783"/>
                <a:ext cx="1464818" cy="1606359"/>
                <a:chOff x="2124075" y="4010406"/>
                <a:chExt cx="1464818" cy="1606359"/>
              </a:xfrm>
            </p:grpSpPr>
            <p:grpSp>
              <p:nvGrpSpPr>
                <p:cNvPr id="218" name="Group 217"/>
                <p:cNvGrpSpPr/>
                <p:nvPr/>
              </p:nvGrpSpPr>
              <p:grpSpPr>
                <a:xfrm>
                  <a:off x="2124075" y="4010406"/>
                  <a:ext cx="963168" cy="977709"/>
                  <a:chOff x="2124075" y="4010406"/>
                  <a:chExt cx="963168" cy="977709"/>
                </a:xfrm>
              </p:grpSpPr>
              <p:sp>
                <p:nvSpPr>
                  <p:cNvPr id="226" name="Rectangle 225"/>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7" name="Rectangle 226"/>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8" name="Rectangle 227"/>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9" name="Rectangle 228"/>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0" name="Rectangle 229"/>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1" name="Rectangle 230"/>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19" name="Group 218"/>
                <p:cNvGrpSpPr/>
                <p:nvPr/>
              </p:nvGrpSpPr>
              <p:grpSpPr>
                <a:xfrm>
                  <a:off x="2625725" y="4639056"/>
                  <a:ext cx="963168" cy="977709"/>
                  <a:chOff x="2124075" y="4010406"/>
                  <a:chExt cx="963168" cy="977709"/>
                </a:xfrm>
              </p:grpSpPr>
              <p:sp>
                <p:nvSpPr>
                  <p:cNvPr id="220" name="Rectangle 219"/>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1" name="Rectangle 220"/>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2" name="Rectangle 221"/>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3" name="Rectangle 222"/>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4" name="Rectangle 223"/>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5" name="Rectangle 224"/>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89" name="Group 188"/>
              <p:cNvGrpSpPr/>
              <p:nvPr/>
            </p:nvGrpSpPr>
            <p:grpSpPr>
              <a:xfrm>
                <a:off x="2124075" y="4010406"/>
                <a:ext cx="1464818" cy="1606359"/>
                <a:chOff x="2124075" y="4010406"/>
                <a:chExt cx="1464818" cy="1606359"/>
              </a:xfrm>
            </p:grpSpPr>
            <p:grpSp>
              <p:nvGrpSpPr>
                <p:cNvPr id="204" name="Group 203"/>
                <p:cNvGrpSpPr/>
                <p:nvPr/>
              </p:nvGrpSpPr>
              <p:grpSpPr>
                <a:xfrm>
                  <a:off x="2124075" y="4010406"/>
                  <a:ext cx="963168" cy="977709"/>
                  <a:chOff x="2124075" y="4010406"/>
                  <a:chExt cx="963168" cy="977709"/>
                </a:xfrm>
              </p:grpSpPr>
              <p:sp>
                <p:nvSpPr>
                  <p:cNvPr id="212" name="Rectangle 211"/>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3" name="Rectangle 212"/>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4" name="Rectangle 213"/>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5" name="Rectangle 214"/>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6" name="Rectangle 215"/>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7" name="Rectangle 216"/>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05" name="Group 204"/>
                <p:cNvGrpSpPr/>
                <p:nvPr/>
              </p:nvGrpSpPr>
              <p:grpSpPr>
                <a:xfrm>
                  <a:off x="2625725" y="4639056"/>
                  <a:ext cx="963168" cy="977709"/>
                  <a:chOff x="2124075" y="4010406"/>
                  <a:chExt cx="963168" cy="977709"/>
                </a:xfrm>
              </p:grpSpPr>
              <p:sp>
                <p:nvSpPr>
                  <p:cNvPr id="206" name="Rectangle 205"/>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7" name="Rectangle 206"/>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Rectangle 207"/>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0" name="Rectangle 209"/>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1" name="Rectangle 210"/>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90" name="Group 189"/>
              <p:cNvGrpSpPr/>
              <p:nvPr/>
            </p:nvGrpSpPr>
            <p:grpSpPr>
              <a:xfrm>
                <a:off x="1817116" y="2982468"/>
                <a:ext cx="1464818" cy="1437322"/>
                <a:chOff x="2124075" y="4179443"/>
                <a:chExt cx="1464818" cy="1437322"/>
              </a:xfrm>
            </p:grpSpPr>
            <p:grpSp>
              <p:nvGrpSpPr>
                <p:cNvPr id="191" name="Group 190"/>
                <p:cNvGrpSpPr/>
                <p:nvPr/>
              </p:nvGrpSpPr>
              <p:grpSpPr>
                <a:xfrm>
                  <a:off x="2124075" y="4179443"/>
                  <a:ext cx="963168" cy="808672"/>
                  <a:chOff x="2124075" y="4179443"/>
                  <a:chExt cx="963168" cy="808672"/>
                </a:xfrm>
              </p:grpSpPr>
              <p:sp>
                <p:nvSpPr>
                  <p:cNvPr id="199" name="Rectangle 198"/>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0" name="Rectangle 199"/>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1" name="Rectangle 200"/>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2" name="Rectangle 201"/>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3" name="Rectangle 202"/>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92" name="Group 191"/>
                <p:cNvGrpSpPr/>
                <p:nvPr/>
              </p:nvGrpSpPr>
              <p:grpSpPr>
                <a:xfrm>
                  <a:off x="2625725" y="4639056"/>
                  <a:ext cx="963168" cy="977709"/>
                  <a:chOff x="2124075" y="4010406"/>
                  <a:chExt cx="963168" cy="977709"/>
                </a:xfrm>
              </p:grpSpPr>
              <p:sp>
                <p:nvSpPr>
                  <p:cNvPr id="193" name="Rectangle 192"/>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4" name="Rectangle 193"/>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5" name="Rectangle 194"/>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Rectangle 195"/>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7" name="Rectangle 196"/>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8" name="Rectangle 197"/>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7" name="Group 6"/>
            <p:cNvGrpSpPr/>
            <p:nvPr/>
          </p:nvGrpSpPr>
          <p:grpSpPr>
            <a:xfrm>
              <a:off x="4523434" y="499063"/>
              <a:ext cx="3660776" cy="5032596"/>
              <a:chOff x="4585797" y="894969"/>
              <a:chExt cx="3660776" cy="5032596"/>
            </a:xfrm>
          </p:grpSpPr>
          <p:grpSp>
            <p:nvGrpSpPr>
              <p:cNvPr id="25" name="Group 24"/>
              <p:cNvGrpSpPr/>
              <p:nvPr/>
            </p:nvGrpSpPr>
            <p:grpSpPr>
              <a:xfrm>
                <a:off x="4987924" y="894969"/>
                <a:ext cx="2415198" cy="2187257"/>
                <a:chOff x="4987924" y="894969"/>
                <a:chExt cx="2415198" cy="2187257"/>
              </a:xfrm>
            </p:grpSpPr>
            <p:grpSp>
              <p:nvGrpSpPr>
                <p:cNvPr id="136" name="Group 135"/>
                <p:cNvGrpSpPr/>
                <p:nvPr/>
              </p:nvGrpSpPr>
              <p:grpSpPr>
                <a:xfrm>
                  <a:off x="6550024" y="1079119"/>
                  <a:ext cx="516548" cy="588518"/>
                  <a:chOff x="6238874" y="1037844"/>
                  <a:chExt cx="516548" cy="588518"/>
                </a:xfrm>
                <a:solidFill>
                  <a:srgbClr val="F79646"/>
                </a:solidFill>
              </p:grpSpPr>
              <p:sp>
                <p:nvSpPr>
                  <p:cNvPr id="184" name="Diamond 18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5" name="Diamond 18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6" name="Diamond 18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7" name="Group 136"/>
                <p:cNvGrpSpPr/>
                <p:nvPr/>
              </p:nvGrpSpPr>
              <p:grpSpPr>
                <a:xfrm>
                  <a:off x="4987924" y="894969"/>
                  <a:ext cx="2415198" cy="2187257"/>
                  <a:chOff x="4956174" y="1037844"/>
                  <a:chExt cx="2415198" cy="2187257"/>
                </a:xfrm>
                <a:solidFill>
                  <a:schemeClr val="accent6"/>
                </a:solidFill>
              </p:grpSpPr>
              <p:grpSp>
                <p:nvGrpSpPr>
                  <p:cNvPr id="138" name="Group 137"/>
                  <p:cNvGrpSpPr/>
                  <p:nvPr/>
                </p:nvGrpSpPr>
                <p:grpSpPr>
                  <a:xfrm>
                    <a:off x="6238874" y="1037844"/>
                    <a:ext cx="516548" cy="588518"/>
                    <a:chOff x="6238874" y="1037844"/>
                    <a:chExt cx="516548" cy="588518"/>
                  </a:xfrm>
                  <a:grpFill/>
                </p:grpSpPr>
                <p:sp>
                  <p:nvSpPr>
                    <p:cNvPr id="181" name="Diamond 18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2" name="Diamond 18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3" name="Diamond 18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9" name="Group 138"/>
                  <p:cNvGrpSpPr/>
                  <p:nvPr/>
                </p:nvGrpSpPr>
                <p:grpSpPr>
                  <a:xfrm>
                    <a:off x="5565773" y="1667637"/>
                    <a:ext cx="827698" cy="629793"/>
                    <a:chOff x="6391274" y="1491869"/>
                    <a:chExt cx="827698" cy="629793"/>
                  </a:xfrm>
                  <a:grpFill/>
                </p:grpSpPr>
                <p:grpSp>
                  <p:nvGrpSpPr>
                    <p:cNvPr id="173" name="Group 172"/>
                    <p:cNvGrpSpPr/>
                    <p:nvPr/>
                  </p:nvGrpSpPr>
                  <p:grpSpPr>
                    <a:xfrm>
                      <a:off x="6391274" y="1491869"/>
                      <a:ext cx="516548" cy="588518"/>
                      <a:chOff x="6238874" y="1037844"/>
                      <a:chExt cx="516548" cy="588518"/>
                    </a:xfrm>
                    <a:grpFill/>
                  </p:grpSpPr>
                  <p:sp>
                    <p:nvSpPr>
                      <p:cNvPr id="178" name="Diamond 17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9" name="Diamond 17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0" name="Diamond 17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74" name="Group 173"/>
                    <p:cNvGrpSpPr/>
                    <p:nvPr/>
                  </p:nvGrpSpPr>
                  <p:grpSpPr>
                    <a:xfrm>
                      <a:off x="6702424" y="1533144"/>
                      <a:ext cx="516548" cy="588518"/>
                      <a:chOff x="6238874" y="1037844"/>
                      <a:chExt cx="516548" cy="588518"/>
                    </a:xfrm>
                    <a:grpFill/>
                  </p:grpSpPr>
                  <p:sp>
                    <p:nvSpPr>
                      <p:cNvPr id="175" name="Diamond 17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6" name="Diamond 17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Diamond 17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40" name="Group 139"/>
                  <p:cNvGrpSpPr/>
                  <p:nvPr/>
                </p:nvGrpSpPr>
                <p:grpSpPr>
                  <a:xfrm>
                    <a:off x="4956174" y="1311465"/>
                    <a:ext cx="827698" cy="629793"/>
                    <a:chOff x="6391274" y="1491869"/>
                    <a:chExt cx="827698" cy="629793"/>
                  </a:xfrm>
                  <a:grpFill/>
                </p:grpSpPr>
                <p:grpSp>
                  <p:nvGrpSpPr>
                    <p:cNvPr id="165" name="Group 164"/>
                    <p:cNvGrpSpPr/>
                    <p:nvPr/>
                  </p:nvGrpSpPr>
                  <p:grpSpPr>
                    <a:xfrm>
                      <a:off x="6391274" y="1491869"/>
                      <a:ext cx="516548" cy="588518"/>
                      <a:chOff x="6238874" y="1037844"/>
                      <a:chExt cx="516548" cy="588518"/>
                    </a:xfrm>
                    <a:grpFill/>
                  </p:grpSpPr>
                  <p:sp>
                    <p:nvSpPr>
                      <p:cNvPr id="170" name="Diamond 16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 name="Diamond 17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2" name="Diamond 17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6" name="Group 165"/>
                    <p:cNvGrpSpPr/>
                    <p:nvPr/>
                  </p:nvGrpSpPr>
                  <p:grpSpPr>
                    <a:xfrm>
                      <a:off x="6702424" y="1533144"/>
                      <a:ext cx="516548" cy="588518"/>
                      <a:chOff x="6238874" y="1037844"/>
                      <a:chExt cx="516548" cy="588518"/>
                    </a:xfrm>
                    <a:grpFill/>
                  </p:grpSpPr>
                  <p:sp>
                    <p:nvSpPr>
                      <p:cNvPr id="167" name="Diamond 166"/>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Diamond 167"/>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9" name="Diamond 168"/>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41" name="Group 140"/>
                  <p:cNvGrpSpPr/>
                  <p:nvPr/>
                </p:nvGrpSpPr>
                <p:grpSpPr>
                  <a:xfrm>
                    <a:off x="6543674" y="1644269"/>
                    <a:ext cx="827698" cy="629793"/>
                    <a:chOff x="6391274" y="1491869"/>
                    <a:chExt cx="827698" cy="629793"/>
                  </a:xfrm>
                  <a:grpFill/>
                </p:grpSpPr>
                <p:grpSp>
                  <p:nvGrpSpPr>
                    <p:cNvPr id="157" name="Group 156"/>
                    <p:cNvGrpSpPr/>
                    <p:nvPr/>
                  </p:nvGrpSpPr>
                  <p:grpSpPr>
                    <a:xfrm>
                      <a:off x="6391274" y="1491869"/>
                      <a:ext cx="516548" cy="588518"/>
                      <a:chOff x="6238874" y="1037844"/>
                      <a:chExt cx="516548" cy="588518"/>
                    </a:xfrm>
                    <a:grpFill/>
                  </p:grpSpPr>
                  <p:sp>
                    <p:nvSpPr>
                      <p:cNvPr id="162" name="Diamond 16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3" name="Diamond 16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4" name="Diamond 16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58" name="Group 157"/>
                    <p:cNvGrpSpPr/>
                    <p:nvPr/>
                  </p:nvGrpSpPr>
                  <p:grpSpPr>
                    <a:xfrm>
                      <a:off x="6702424" y="1533144"/>
                      <a:ext cx="516548" cy="588518"/>
                      <a:chOff x="6238874" y="1037844"/>
                      <a:chExt cx="516548" cy="588518"/>
                    </a:xfrm>
                    <a:grpFill/>
                  </p:grpSpPr>
                  <p:sp>
                    <p:nvSpPr>
                      <p:cNvPr id="159" name="Diamond 15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0" name="Diamond 15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1" name="Diamond 16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42" name="Group 141"/>
                  <p:cNvGrpSpPr/>
                  <p:nvPr/>
                </p:nvGrpSpPr>
                <p:grpSpPr>
                  <a:xfrm>
                    <a:off x="6036773" y="2595308"/>
                    <a:ext cx="827698" cy="629793"/>
                    <a:chOff x="6391274" y="1491869"/>
                    <a:chExt cx="827698" cy="629793"/>
                  </a:xfrm>
                  <a:grpFill/>
                </p:grpSpPr>
                <p:grpSp>
                  <p:nvGrpSpPr>
                    <p:cNvPr id="149" name="Group 148"/>
                    <p:cNvGrpSpPr/>
                    <p:nvPr/>
                  </p:nvGrpSpPr>
                  <p:grpSpPr>
                    <a:xfrm>
                      <a:off x="6391274" y="1491869"/>
                      <a:ext cx="516548" cy="588518"/>
                      <a:chOff x="6238874" y="1037844"/>
                      <a:chExt cx="516548" cy="588518"/>
                    </a:xfrm>
                    <a:grpFill/>
                  </p:grpSpPr>
                  <p:sp>
                    <p:nvSpPr>
                      <p:cNvPr id="154" name="Diamond 15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Diamond 15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Diamond 15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50" name="Group 149"/>
                    <p:cNvGrpSpPr/>
                    <p:nvPr/>
                  </p:nvGrpSpPr>
                  <p:grpSpPr>
                    <a:xfrm>
                      <a:off x="6702424" y="1533144"/>
                      <a:ext cx="516548" cy="588518"/>
                      <a:chOff x="6238874" y="1037844"/>
                      <a:chExt cx="516548" cy="588518"/>
                    </a:xfrm>
                    <a:grpFill/>
                  </p:grpSpPr>
                  <p:sp>
                    <p:nvSpPr>
                      <p:cNvPr id="151" name="Diamond 15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Diamond 15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Diamond 15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43" name="Group 142"/>
                  <p:cNvGrpSpPr/>
                  <p:nvPr/>
                </p:nvGrpSpPr>
                <p:grpSpPr>
                  <a:xfrm>
                    <a:off x="5777522" y="2206053"/>
                    <a:ext cx="522898" cy="629793"/>
                    <a:chOff x="6696074" y="1491869"/>
                    <a:chExt cx="522898" cy="629793"/>
                  </a:xfrm>
                  <a:grpFill/>
                </p:grpSpPr>
                <p:sp>
                  <p:nvSpPr>
                    <p:cNvPr id="144" name="Diamond 143"/>
                    <p:cNvSpPr>
                      <a:spLocks noChangeAspect="1"/>
                    </p:cNvSpPr>
                    <p:nvPr/>
                  </p:nvSpPr>
                  <p:spPr>
                    <a:xfrm>
                      <a:off x="6696074" y="1491869"/>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5" name="Group 144"/>
                    <p:cNvGrpSpPr/>
                    <p:nvPr/>
                  </p:nvGrpSpPr>
                  <p:grpSpPr>
                    <a:xfrm>
                      <a:off x="6702424" y="1533144"/>
                      <a:ext cx="516548" cy="588518"/>
                      <a:chOff x="6238874" y="1037844"/>
                      <a:chExt cx="516548" cy="588518"/>
                    </a:xfrm>
                    <a:grpFill/>
                  </p:grpSpPr>
                  <p:sp>
                    <p:nvSpPr>
                      <p:cNvPr id="146" name="Diamond 14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7" name="Diamond 14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8" name="Diamond 14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nvGrpSpPr>
              <p:cNvPr id="26" name="Group 25"/>
              <p:cNvGrpSpPr/>
              <p:nvPr/>
            </p:nvGrpSpPr>
            <p:grpSpPr>
              <a:xfrm>
                <a:off x="4585797" y="2984500"/>
                <a:ext cx="2415198" cy="2187257"/>
                <a:chOff x="4987924" y="894969"/>
                <a:chExt cx="2415198" cy="2187257"/>
              </a:xfrm>
            </p:grpSpPr>
            <p:grpSp>
              <p:nvGrpSpPr>
                <p:cNvPr id="82" name="Group 81"/>
                <p:cNvGrpSpPr/>
                <p:nvPr/>
              </p:nvGrpSpPr>
              <p:grpSpPr>
                <a:xfrm>
                  <a:off x="6550024" y="1079119"/>
                  <a:ext cx="516548" cy="588518"/>
                  <a:chOff x="6238874" y="1037844"/>
                  <a:chExt cx="516548" cy="588518"/>
                </a:xfrm>
                <a:solidFill>
                  <a:srgbClr val="F79646"/>
                </a:solidFill>
              </p:grpSpPr>
              <p:sp>
                <p:nvSpPr>
                  <p:cNvPr id="133" name="Diamond 13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Diamond 13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Diamond 13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3" name="Group 82"/>
                <p:cNvGrpSpPr/>
                <p:nvPr/>
              </p:nvGrpSpPr>
              <p:grpSpPr>
                <a:xfrm>
                  <a:off x="4987924" y="894969"/>
                  <a:ext cx="2415198" cy="2187257"/>
                  <a:chOff x="4956174" y="1037844"/>
                  <a:chExt cx="2415198" cy="2187257"/>
                </a:xfrm>
                <a:solidFill>
                  <a:schemeClr val="accent6"/>
                </a:solidFill>
              </p:grpSpPr>
              <p:grpSp>
                <p:nvGrpSpPr>
                  <p:cNvPr id="84" name="Group 83"/>
                  <p:cNvGrpSpPr/>
                  <p:nvPr/>
                </p:nvGrpSpPr>
                <p:grpSpPr>
                  <a:xfrm>
                    <a:off x="6238874" y="1037844"/>
                    <a:ext cx="516548" cy="588518"/>
                    <a:chOff x="6238874" y="1037844"/>
                    <a:chExt cx="516548" cy="588518"/>
                  </a:xfrm>
                  <a:grpFill/>
                </p:grpSpPr>
                <p:sp>
                  <p:nvSpPr>
                    <p:cNvPr id="130" name="Diamond 12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Diamond 13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Diamond 13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5" name="Group 84"/>
                  <p:cNvGrpSpPr/>
                  <p:nvPr/>
                </p:nvGrpSpPr>
                <p:grpSpPr>
                  <a:xfrm>
                    <a:off x="5565773" y="1667637"/>
                    <a:ext cx="827698" cy="629793"/>
                    <a:chOff x="6391274" y="1491869"/>
                    <a:chExt cx="827698" cy="629793"/>
                  </a:xfrm>
                  <a:grpFill/>
                </p:grpSpPr>
                <p:grpSp>
                  <p:nvGrpSpPr>
                    <p:cNvPr id="122" name="Group 121"/>
                    <p:cNvGrpSpPr/>
                    <p:nvPr/>
                  </p:nvGrpSpPr>
                  <p:grpSpPr>
                    <a:xfrm>
                      <a:off x="6391274" y="1491869"/>
                      <a:ext cx="516548" cy="588518"/>
                      <a:chOff x="6238874" y="1037844"/>
                      <a:chExt cx="516548" cy="588518"/>
                    </a:xfrm>
                    <a:grpFill/>
                  </p:grpSpPr>
                  <p:sp>
                    <p:nvSpPr>
                      <p:cNvPr id="127" name="Diamond 126"/>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Diamond 127"/>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Diamond 128"/>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3" name="Group 122"/>
                    <p:cNvGrpSpPr/>
                    <p:nvPr/>
                  </p:nvGrpSpPr>
                  <p:grpSpPr>
                    <a:xfrm>
                      <a:off x="6702424" y="1533144"/>
                      <a:ext cx="516548" cy="588518"/>
                      <a:chOff x="6238874" y="1037844"/>
                      <a:chExt cx="516548" cy="588518"/>
                    </a:xfrm>
                    <a:grpFill/>
                  </p:grpSpPr>
                  <p:sp>
                    <p:nvSpPr>
                      <p:cNvPr id="124" name="Diamond 12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5" name="Diamond 12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6" name="Diamond 12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86" name="Group 85"/>
                  <p:cNvGrpSpPr/>
                  <p:nvPr/>
                </p:nvGrpSpPr>
                <p:grpSpPr>
                  <a:xfrm>
                    <a:off x="4956174" y="1311465"/>
                    <a:ext cx="827698" cy="629793"/>
                    <a:chOff x="6391274" y="1491869"/>
                    <a:chExt cx="827698" cy="629793"/>
                  </a:xfrm>
                  <a:grpFill/>
                </p:grpSpPr>
                <p:grpSp>
                  <p:nvGrpSpPr>
                    <p:cNvPr id="114" name="Group 113"/>
                    <p:cNvGrpSpPr/>
                    <p:nvPr/>
                  </p:nvGrpSpPr>
                  <p:grpSpPr>
                    <a:xfrm>
                      <a:off x="6391274" y="1491869"/>
                      <a:ext cx="516548" cy="588518"/>
                      <a:chOff x="6238874" y="1037844"/>
                      <a:chExt cx="516548" cy="588518"/>
                    </a:xfrm>
                    <a:grpFill/>
                  </p:grpSpPr>
                  <p:sp>
                    <p:nvSpPr>
                      <p:cNvPr id="119" name="Diamond 11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Diamond 11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Diamond 12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5" name="Group 114"/>
                    <p:cNvGrpSpPr/>
                    <p:nvPr/>
                  </p:nvGrpSpPr>
                  <p:grpSpPr>
                    <a:xfrm>
                      <a:off x="6702424" y="1533144"/>
                      <a:ext cx="516548" cy="588518"/>
                      <a:chOff x="6238874" y="1037844"/>
                      <a:chExt cx="516548" cy="588518"/>
                    </a:xfrm>
                    <a:grpFill/>
                  </p:grpSpPr>
                  <p:sp>
                    <p:nvSpPr>
                      <p:cNvPr id="116" name="Diamond 11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Diamond 11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Diamond 11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87" name="Group 86"/>
                  <p:cNvGrpSpPr/>
                  <p:nvPr/>
                </p:nvGrpSpPr>
                <p:grpSpPr>
                  <a:xfrm>
                    <a:off x="6543674" y="1644269"/>
                    <a:ext cx="827698" cy="629793"/>
                    <a:chOff x="6391274" y="1491869"/>
                    <a:chExt cx="827698" cy="629793"/>
                  </a:xfrm>
                  <a:grpFill/>
                </p:grpSpPr>
                <p:grpSp>
                  <p:nvGrpSpPr>
                    <p:cNvPr id="106" name="Group 105"/>
                    <p:cNvGrpSpPr/>
                    <p:nvPr/>
                  </p:nvGrpSpPr>
                  <p:grpSpPr>
                    <a:xfrm>
                      <a:off x="6391274" y="1491869"/>
                      <a:ext cx="516548" cy="588518"/>
                      <a:chOff x="6238874" y="1037844"/>
                      <a:chExt cx="516548" cy="588518"/>
                    </a:xfrm>
                    <a:grpFill/>
                  </p:grpSpPr>
                  <p:sp>
                    <p:nvSpPr>
                      <p:cNvPr id="111" name="Diamond 11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Diamond 11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3" name="Diamond 11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7" name="Group 106"/>
                    <p:cNvGrpSpPr/>
                    <p:nvPr/>
                  </p:nvGrpSpPr>
                  <p:grpSpPr>
                    <a:xfrm>
                      <a:off x="6702424" y="1533144"/>
                      <a:ext cx="516548" cy="588518"/>
                      <a:chOff x="6238874" y="1037844"/>
                      <a:chExt cx="516548" cy="588518"/>
                    </a:xfrm>
                    <a:grpFill/>
                  </p:grpSpPr>
                  <p:sp>
                    <p:nvSpPr>
                      <p:cNvPr id="108" name="Diamond 10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Diamond 10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Diamond 10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88" name="Group 87"/>
                  <p:cNvGrpSpPr/>
                  <p:nvPr/>
                </p:nvGrpSpPr>
                <p:grpSpPr>
                  <a:xfrm>
                    <a:off x="6036773" y="2595308"/>
                    <a:ext cx="827698" cy="629793"/>
                    <a:chOff x="6391274" y="1491869"/>
                    <a:chExt cx="827698" cy="629793"/>
                  </a:xfrm>
                  <a:grpFill/>
                </p:grpSpPr>
                <p:grpSp>
                  <p:nvGrpSpPr>
                    <p:cNvPr id="98" name="Group 97"/>
                    <p:cNvGrpSpPr/>
                    <p:nvPr/>
                  </p:nvGrpSpPr>
                  <p:grpSpPr>
                    <a:xfrm>
                      <a:off x="6391274" y="1491869"/>
                      <a:ext cx="516548" cy="588518"/>
                      <a:chOff x="6238874" y="1037844"/>
                      <a:chExt cx="516548" cy="588518"/>
                    </a:xfrm>
                    <a:grpFill/>
                  </p:grpSpPr>
                  <p:sp>
                    <p:nvSpPr>
                      <p:cNvPr id="103" name="Diamond 10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Diamond 10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Diamond 10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99" name="Group 98"/>
                    <p:cNvGrpSpPr/>
                    <p:nvPr/>
                  </p:nvGrpSpPr>
                  <p:grpSpPr>
                    <a:xfrm>
                      <a:off x="6702424" y="1533144"/>
                      <a:ext cx="516548" cy="588518"/>
                      <a:chOff x="6238874" y="1037844"/>
                      <a:chExt cx="516548" cy="588518"/>
                    </a:xfrm>
                    <a:grpFill/>
                  </p:grpSpPr>
                  <p:sp>
                    <p:nvSpPr>
                      <p:cNvPr id="100" name="Diamond 9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Diamond 10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 name="Diamond 10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89" name="Group 88"/>
                  <p:cNvGrpSpPr/>
                  <p:nvPr/>
                </p:nvGrpSpPr>
                <p:grpSpPr>
                  <a:xfrm>
                    <a:off x="5472722" y="2206053"/>
                    <a:ext cx="827698" cy="629793"/>
                    <a:chOff x="6391274" y="1491869"/>
                    <a:chExt cx="827698" cy="629793"/>
                  </a:xfrm>
                  <a:grpFill/>
                </p:grpSpPr>
                <p:grpSp>
                  <p:nvGrpSpPr>
                    <p:cNvPr id="90" name="Group 89"/>
                    <p:cNvGrpSpPr/>
                    <p:nvPr/>
                  </p:nvGrpSpPr>
                  <p:grpSpPr>
                    <a:xfrm>
                      <a:off x="6391274" y="1491869"/>
                      <a:ext cx="516548" cy="588518"/>
                      <a:chOff x="6238874" y="1037844"/>
                      <a:chExt cx="516548" cy="588518"/>
                    </a:xfrm>
                    <a:grpFill/>
                  </p:grpSpPr>
                  <p:sp>
                    <p:nvSpPr>
                      <p:cNvPr id="95" name="Diamond 9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Diamond 9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7" name="Diamond 9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91" name="Group 90"/>
                    <p:cNvGrpSpPr/>
                    <p:nvPr/>
                  </p:nvGrpSpPr>
                  <p:grpSpPr>
                    <a:xfrm>
                      <a:off x="6702424" y="1533144"/>
                      <a:ext cx="516548" cy="588518"/>
                      <a:chOff x="6238874" y="1037844"/>
                      <a:chExt cx="516548" cy="588518"/>
                    </a:xfrm>
                    <a:grpFill/>
                  </p:grpSpPr>
                  <p:sp>
                    <p:nvSpPr>
                      <p:cNvPr id="92" name="Diamond 9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Diamond 9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 name="Diamond 9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nvGrpSpPr>
              <p:cNvPr id="27" name="Group 26"/>
              <p:cNvGrpSpPr/>
              <p:nvPr/>
            </p:nvGrpSpPr>
            <p:grpSpPr>
              <a:xfrm>
                <a:off x="5831375" y="3740308"/>
                <a:ext cx="2415198" cy="2187257"/>
                <a:chOff x="4987924" y="894969"/>
                <a:chExt cx="2415198" cy="2187257"/>
              </a:xfrm>
            </p:grpSpPr>
            <p:grpSp>
              <p:nvGrpSpPr>
                <p:cNvPr id="28" name="Group 27"/>
                <p:cNvGrpSpPr/>
                <p:nvPr/>
              </p:nvGrpSpPr>
              <p:grpSpPr>
                <a:xfrm>
                  <a:off x="6550024" y="1079119"/>
                  <a:ext cx="516548" cy="588518"/>
                  <a:chOff x="6238874" y="1037844"/>
                  <a:chExt cx="516548" cy="588518"/>
                </a:xfrm>
                <a:solidFill>
                  <a:srgbClr val="F79646"/>
                </a:solidFill>
              </p:grpSpPr>
              <p:sp>
                <p:nvSpPr>
                  <p:cNvPr id="79" name="Diamond 7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Diamond 7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Diamond 8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p:nvGrpSpPr>
              <p:grpSpPr>
                <a:xfrm>
                  <a:off x="4987924" y="894969"/>
                  <a:ext cx="2415198" cy="2187257"/>
                  <a:chOff x="4956174" y="1037844"/>
                  <a:chExt cx="2415198" cy="2187257"/>
                </a:xfrm>
                <a:solidFill>
                  <a:schemeClr val="accent6"/>
                </a:solidFill>
              </p:grpSpPr>
              <p:grpSp>
                <p:nvGrpSpPr>
                  <p:cNvPr id="30" name="Group 29"/>
                  <p:cNvGrpSpPr/>
                  <p:nvPr/>
                </p:nvGrpSpPr>
                <p:grpSpPr>
                  <a:xfrm>
                    <a:off x="6238874" y="1037844"/>
                    <a:ext cx="516548" cy="588518"/>
                    <a:chOff x="6238874" y="1037844"/>
                    <a:chExt cx="516548" cy="588518"/>
                  </a:xfrm>
                  <a:grpFill/>
                </p:grpSpPr>
                <p:sp>
                  <p:nvSpPr>
                    <p:cNvPr id="76" name="Diamond 7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Diamond 7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Diamond 7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1" name="Group 30"/>
                  <p:cNvGrpSpPr/>
                  <p:nvPr/>
                </p:nvGrpSpPr>
                <p:grpSpPr>
                  <a:xfrm>
                    <a:off x="5565773" y="1667637"/>
                    <a:ext cx="827698" cy="629793"/>
                    <a:chOff x="6391274" y="1491869"/>
                    <a:chExt cx="827698" cy="629793"/>
                  </a:xfrm>
                  <a:grpFill/>
                </p:grpSpPr>
                <p:grpSp>
                  <p:nvGrpSpPr>
                    <p:cNvPr id="68" name="Group 67"/>
                    <p:cNvGrpSpPr/>
                    <p:nvPr/>
                  </p:nvGrpSpPr>
                  <p:grpSpPr>
                    <a:xfrm>
                      <a:off x="6391274" y="1491869"/>
                      <a:ext cx="516548" cy="588518"/>
                      <a:chOff x="6238874" y="1037844"/>
                      <a:chExt cx="516548" cy="588518"/>
                    </a:xfrm>
                    <a:grpFill/>
                  </p:grpSpPr>
                  <p:sp>
                    <p:nvSpPr>
                      <p:cNvPr id="73" name="Diamond 7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Diamond 7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Diamond 7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9" name="Group 68"/>
                    <p:cNvGrpSpPr/>
                    <p:nvPr/>
                  </p:nvGrpSpPr>
                  <p:grpSpPr>
                    <a:xfrm>
                      <a:off x="6702424" y="1533144"/>
                      <a:ext cx="516548" cy="588518"/>
                      <a:chOff x="6238874" y="1037844"/>
                      <a:chExt cx="516548" cy="588518"/>
                    </a:xfrm>
                    <a:grpFill/>
                  </p:grpSpPr>
                  <p:sp>
                    <p:nvSpPr>
                      <p:cNvPr id="70" name="Diamond 6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Diamond 7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Diamond 7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2" name="Group 31"/>
                  <p:cNvGrpSpPr/>
                  <p:nvPr/>
                </p:nvGrpSpPr>
                <p:grpSpPr>
                  <a:xfrm>
                    <a:off x="4956174" y="1311465"/>
                    <a:ext cx="827698" cy="629793"/>
                    <a:chOff x="6391274" y="1491869"/>
                    <a:chExt cx="827698" cy="629793"/>
                  </a:xfrm>
                  <a:grpFill/>
                </p:grpSpPr>
                <p:grpSp>
                  <p:nvGrpSpPr>
                    <p:cNvPr id="60" name="Group 59"/>
                    <p:cNvGrpSpPr/>
                    <p:nvPr/>
                  </p:nvGrpSpPr>
                  <p:grpSpPr>
                    <a:xfrm>
                      <a:off x="6391274" y="1491869"/>
                      <a:ext cx="516548" cy="588518"/>
                      <a:chOff x="6238874" y="1037844"/>
                      <a:chExt cx="516548" cy="588518"/>
                    </a:xfrm>
                    <a:grpFill/>
                  </p:grpSpPr>
                  <p:sp>
                    <p:nvSpPr>
                      <p:cNvPr id="65" name="Diamond 6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Diamond 6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Diamond 6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1" name="Group 60"/>
                    <p:cNvGrpSpPr/>
                    <p:nvPr/>
                  </p:nvGrpSpPr>
                  <p:grpSpPr>
                    <a:xfrm>
                      <a:off x="6702424" y="1533144"/>
                      <a:ext cx="516548" cy="588518"/>
                      <a:chOff x="6238874" y="1037844"/>
                      <a:chExt cx="516548" cy="588518"/>
                    </a:xfrm>
                    <a:grpFill/>
                  </p:grpSpPr>
                  <p:sp>
                    <p:nvSpPr>
                      <p:cNvPr id="62" name="Diamond 6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Diamond 6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Diamond 6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3" name="Group 32"/>
                  <p:cNvGrpSpPr/>
                  <p:nvPr/>
                </p:nvGrpSpPr>
                <p:grpSpPr>
                  <a:xfrm>
                    <a:off x="6543674" y="1644269"/>
                    <a:ext cx="827698" cy="629793"/>
                    <a:chOff x="6391274" y="1491869"/>
                    <a:chExt cx="827698" cy="629793"/>
                  </a:xfrm>
                  <a:grpFill/>
                </p:grpSpPr>
                <p:grpSp>
                  <p:nvGrpSpPr>
                    <p:cNvPr id="52" name="Group 51"/>
                    <p:cNvGrpSpPr/>
                    <p:nvPr/>
                  </p:nvGrpSpPr>
                  <p:grpSpPr>
                    <a:xfrm>
                      <a:off x="6391274" y="1491869"/>
                      <a:ext cx="516548" cy="588518"/>
                      <a:chOff x="6238874" y="1037844"/>
                      <a:chExt cx="516548" cy="588518"/>
                    </a:xfrm>
                    <a:grpFill/>
                  </p:grpSpPr>
                  <p:sp>
                    <p:nvSpPr>
                      <p:cNvPr id="57" name="Diamond 56"/>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Diamond 57"/>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Diamond 58"/>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3" name="Group 52"/>
                    <p:cNvGrpSpPr/>
                    <p:nvPr/>
                  </p:nvGrpSpPr>
                  <p:grpSpPr>
                    <a:xfrm>
                      <a:off x="6702424" y="1533144"/>
                      <a:ext cx="516548" cy="588518"/>
                      <a:chOff x="6238874" y="1037844"/>
                      <a:chExt cx="516548" cy="588518"/>
                    </a:xfrm>
                    <a:grpFill/>
                  </p:grpSpPr>
                  <p:sp>
                    <p:nvSpPr>
                      <p:cNvPr id="54" name="Diamond 5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Diamond 5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Diamond 5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4" name="Group 33"/>
                  <p:cNvGrpSpPr/>
                  <p:nvPr/>
                </p:nvGrpSpPr>
                <p:grpSpPr>
                  <a:xfrm>
                    <a:off x="6036773" y="2595308"/>
                    <a:ext cx="827698" cy="629793"/>
                    <a:chOff x="6391274" y="1491869"/>
                    <a:chExt cx="827698" cy="629793"/>
                  </a:xfrm>
                  <a:grpFill/>
                </p:grpSpPr>
                <p:grpSp>
                  <p:nvGrpSpPr>
                    <p:cNvPr id="44" name="Group 43"/>
                    <p:cNvGrpSpPr/>
                    <p:nvPr/>
                  </p:nvGrpSpPr>
                  <p:grpSpPr>
                    <a:xfrm>
                      <a:off x="6391274" y="1491869"/>
                      <a:ext cx="516548" cy="588518"/>
                      <a:chOff x="6238874" y="1037844"/>
                      <a:chExt cx="516548" cy="588518"/>
                    </a:xfrm>
                    <a:grpFill/>
                  </p:grpSpPr>
                  <p:sp>
                    <p:nvSpPr>
                      <p:cNvPr id="49" name="Diamond 4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Diamond 4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Diamond 5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5" name="Group 44"/>
                    <p:cNvGrpSpPr/>
                    <p:nvPr/>
                  </p:nvGrpSpPr>
                  <p:grpSpPr>
                    <a:xfrm>
                      <a:off x="6702424" y="1533144"/>
                      <a:ext cx="516548" cy="588518"/>
                      <a:chOff x="6238874" y="1037844"/>
                      <a:chExt cx="516548" cy="588518"/>
                    </a:xfrm>
                    <a:grpFill/>
                  </p:grpSpPr>
                  <p:sp>
                    <p:nvSpPr>
                      <p:cNvPr id="46" name="Diamond 4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Diamond 4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Diamond 4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5" name="Group 34"/>
                  <p:cNvGrpSpPr/>
                  <p:nvPr/>
                </p:nvGrpSpPr>
                <p:grpSpPr>
                  <a:xfrm>
                    <a:off x="5472722" y="2206053"/>
                    <a:ext cx="827698" cy="629793"/>
                    <a:chOff x="6391274" y="1491869"/>
                    <a:chExt cx="827698" cy="629793"/>
                  </a:xfrm>
                  <a:grpFill/>
                </p:grpSpPr>
                <p:grpSp>
                  <p:nvGrpSpPr>
                    <p:cNvPr id="36" name="Group 35"/>
                    <p:cNvGrpSpPr/>
                    <p:nvPr/>
                  </p:nvGrpSpPr>
                  <p:grpSpPr>
                    <a:xfrm>
                      <a:off x="6391274" y="1491869"/>
                      <a:ext cx="516548" cy="588518"/>
                      <a:chOff x="6238874" y="1037844"/>
                      <a:chExt cx="516548" cy="588518"/>
                    </a:xfrm>
                    <a:grpFill/>
                  </p:grpSpPr>
                  <p:sp>
                    <p:nvSpPr>
                      <p:cNvPr id="41" name="Diamond 4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 name="Diamond 4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Diamond 4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7" name="Group 36"/>
                    <p:cNvGrpSpPr/>
                    <p:nvPr/>
                  </p:nvGrpSpPr>
                  <p:grpSpPr>
                    <a:xfrm>
                      <a:off x="6702424" y="1533144"/>
                      <a:ext cx="516548" cy="588518"/>
                      <a:chOff x="6238874" y="1037844"/>
                      <a:chExt cx="516548" cy="588518"/>
                    </a:xfrm>
                    <a:grpFill/>
                  </p:grpSpPr>
                  <p:sp>
                    <p:nvSpPr>
                      <p:cNvPr id="38" name="Diamond 3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Diamond 3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Diamond 3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cxnSp>
          <p:nvCxnSpPr>
            <p:cNvPr id="8" name="Straight Arrow Connector 7"/>
            <p:cNvCxnSpPr/>
            <p:nvPr/>
          </p:nvCxnSpPr>
          <p:spPr>
            <a:xfrm>
              <a:off x="857798" y="6113017"/>
              <a:ext cx="77607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932353" y="396876"/>
              <a:ext cx="0" cy="570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8102719" y="6266418"/>
              <a:ext cx="364202" cy="369332"/>
            </a:xfrm>
            <a:prstGeom prst="rect">
              <a:avLst/>
            </a:prstGeom>
            <a:noFill/>
          </p:spPr>
          <p:txBody>
            <a:bodyPr wrap="none" rtlCol="0">
              <a:spAutoFit/>
            </a:bodyPr>
            <a:lstStyle/>
            <a:p>
              <a:r>
                <a:rPr lang="en-US" dirty="0" smtClean="0"/>
                <a:t>x</a:t>
              </a:r>
              <a:r>
                <a:rPr lang="en-US" baseline="-25000" dirty="0" smtClean="0"/>
                <a:t>1</a:t>
              </a:r>
              <a:endParaRPr lang="en-US" dirty="0"/>
            </a:p>
          </p:txBody>
        </p:sp>
        <p:sp>
          <p:nvSpPr>
            <p:cNvPr id="11" name="TextBox 10"/>
            <p:cNvSpPr txBox="1"/>
            <p:nvPr/>
          </p:nvSpPr>
          <p:spPr>
            <a:xfrm>
              <a:off x="415237" y="396875"/>
              <a:ext cx="364202" cy="369332"/>
            </a:xfrm>
            <a:prstGeom prst="rect">
              <a:avLst/>
            </a:prstGeom>
            <a:noFill/>
          </p:spPr>
          <p:txBody>
            <a:bodyPr wrap="none" rtlCol="0">
              <a:spAutoFit/>
            </a:bodyPr>
            <a:lstStyle/>
            <a:p>
              <a:r>
                <a:rPr lang="en-US" dirty="0" smtClean="0"/>
                <a:t>x</a:t>
              </a:r>
              <a:r>
                <a:rPr lang="en-US" baseline="-25000" dirty="0"/>
                <a:t>2</a:t>
              </a:r>
              <a:endParaRPr lang="en-US" dirty="0"/>
            </a:p>
          </p:txBody>
        </p:sp>
        <p:sp>
          <p:nvSpPr>
            <p:cNvPr id="12" name="Oval 11"/>
            <p:cNvSpPr/>
            <p:nvPr/>
          </p:nvSpPr>
          <p:spPr>
            <a:xfrm>
              <a:off x="2673350" y="17589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a:spLocks noChangeAspect="1"/>
            </p:cNvSpPr>
            <p:nvPr/>
          </p:nvSpPr>
          <p:spPr>
            <a:xfrm>
              <a:off x="3370707" y="479145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Diamond 13"/>
            <p:cNvSpPr>
              <a:spLocks noChangeAspect="1"/>
            </p:cNvSpPr>
            <p:nvPr/>
          </p:nvSpPr>
          <p:spPr>
            <a:xfrm>
              <a:off x="6605097" y="3321050"/>
              <a:ext cx="211748" cy="210312"/>
            </a:xfrm>
            <a:prstGeom prst="diamond">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1049532" y="448326"/>
              <a:ext cx="7776359" cy="3609514"/>
              <a:chOff x="1049532" y="448326"/>
              <a:chExt cx="7776359" cy="3609514"/>
            </a:xfrm>
          </p:grpSpPr>
          <p:sp>
            <p:nvSpPr>
              <p:cNvPr id="22" name="TextBox 21"/>
              <p:cNvSpPr txBox="1"/>
              <p:nvPr/>
            </p:nvSpPr>
            <p:spPr>
              <a:xfrm>
                <a:off x="7879410" y="709375"/>
                <a:ext cx="946481" cy="369332"/>
              </a:xfrm>
              <a:prstGeom prst="rect">
                <a:avLst/>
              </a:prstGeom>
              <a:noFill/>
            </p:spPr>
            <p:txBody>
              <a:bodyPr wrap="none" rtlCol="0">
                <a:spAutoFit/>
              </a:bodyPr>
              <a:lstStyle/>
              <a:p>
                <a:r>
                  <a:rPr lang="en-US" dirty="0" smtClean="0"/>
                  <a:t>Region1</a:t>
                </a:r>
                <a:endParaRPr lang="en-US" dirty="0"/>
              </a:p>
            </p:txBody>
          </p:sp>
          <p:sp>
            <p:nvSpPr>
              <p:cNvPr id="23" name="TextBox 22"/>
              <p:cNvSpPr txBox="1"/>
              <p:nvPr/>
            </p:nvSpPr>
            <p:spPr>
              <a:xfrm>
                <a:off x="3434570" y="448326"/>
                <a:ext cx="946481" cy="369332"/>
              </a:xfrm>
              <a:prstGeom prst="rect">
                <a:avLst/>
              </a:prstGeom>
              <a:noFill/>
            </p:spPr>
            <p:txBody>
              <a:bodyPr wrap="none" rtlCol="0">
                <a:spAutoFit/>
              </a:bodyPr>
              <a:lstStyle/>
              <a:p>
                <a:r>
                  <a:rPr lang="en-US" dirty="0" smtClean="0"/>
                  <a:t>Region2</a:t>
                </a:r>
                <a:endParaRPr lang="en-US" dirty="0"/>
              </a:p>
            </p:txBody>
          </p:sp>
          <p:sp>
            <p:nvSpPr>
              <p:cNvPr id="24" name="TextBox 23"/>
              <p:cNvSpPr txBox="1"/>
              <p:nvPr/>
            </p:nvSpPr>
            <p:spPr>
              <a:xfrm>
                <a:off x="1049532" y="3688508"/>
                <a:ext cx="946481" cy="369332"/>
              </a:xfrm>
              <a:prstGeom prst="rect">
                <a:avLst/>
              </a:prstGeom>
              <a:noFill/>
            </p:spPr>
            <p:txBody>
              <a:bodyPr wrap="none" rtlCol="0">
                <a:spAutoFit/>
              </a:bodyPr>
              <a:lstStyle/>
              <a:p>
                <a:r>
                  <a:rPr lang="en-US" dirty="0" smtClean="0"/>
                  <a:t>Region3</a:t>
                </a:r>
                <a:endParaRPr lang="en-US" dirty="0"/>
              </a:p>
            </p:txBody>
          </p:sp>
        </p:grpSp>
        <p:grpSp>
          <p:nvGrpSpPr>
            <p:cNvPr id="16" name="Group 15"/>
            <p:cNvGrpSpPr/>
            <p:nvPr/>
          </p:nvGrpSpPr>
          <p:grpSpPr>
            <a:xfrm>
              <a:off x="2849197" y="1457849"/>
              <a:ext cx="4261674" cy="3016551"/>
              <a:chOff x="2849197" y="1457849"/>
              <a:chExt cx="4261674" cy="3016551"/>
            </a:xfrm>
          </p:grpSpPr>
          <p:sp>
            <p:nvSpPr>
              <p:cNvPr id="19" name="TextBox 18"/>
              <p:cNvSpPr txBox="1"/>
              <p:nvPr/>
            </p:nvSpPr>
            <p:spPr>
              <a:xfrm>
                <a:off x="3043763" y="1457849"/>
                <a:ext cx="704377" cy="369332"/>
              </a:xfrm>
              <a:prstGeom prst="rect">
                <a:avLst/>
              </a:prstGeom>
              <a:noFill/>
            </p:spPr>
            <p:txBody>
              <a:bodyPr wrap="none" rtlCol="0">
                <a:spAutoFit/>
              </a:bodyPr>
              <a:lstStyle/>
              <a:p>
                <a:r>
                  <a:rPr lang="en-US" dirty="0" smtClean="0"/>
                  <a:t>Y=2.5</a:t>
                </a:r>
                <a:endParaRPr lang="en-US" dirty="0"/>
              </a:p>
            </p:txBody>
          </p:sp>
          <p:sp>
            <p:nvSpPr>
              <p:cNvPr id="20" name="TextBox 19"/>
              <p:cNvSpPr txBox="1"/>
              <p:nvPr/>
            </p:nvSpPr>
            <p:spPr>
              <a:xfrm>
                <a:off x="6406494" y="2500837"/>
                <a:ext cx="704377" cy="369332"/>
              </a:xfrm>
              <a:prstGeom prst="rect">
                <a:avLst/>
              </a:prstGeom>
              <a:noFill/>
            </p:spPr>
            <p:txBody>
              <a:bodyPr wrap="none" rtlCol="0">
                <a:spAutoFit/>
              </a:bodyPr>
              <a:lstStyle/>
              <a:p>
                <a:r>
                  <a:rPr lang="en-US" dirty="0" smtClean="0"/>
                  <a:t>Y=2.9</a:t>
                </a:r>
                <a:endParaRPr lang="en-US" dirty="0"/>
              </a:p>
            </p:txBody>
          </p:sp>
          <p:sp>
            <p:nvSpPr>
              <p:cNvPr id="21" name="TextBox 20"/>
              <p:cNvSpPr txBox="1"/>
              <p:nvPr/>
            </p:nvSpPr>
            <p:spPr>
              <a:xfrm>
                <a:off x="2849197" y="4105068"/>
                <a:ext cx="704377" cy="369332"/>
              </a:xfrm>
              <a:prstGeom prst="rect">
                <a:avLst/>
              </a:prstGeom>
              <a:noFill/>
            </p:spPr>
            <p:txBody>
              <a:bodyPr wrap="none" rtlCol="0">
                <a:spAutoFit/>
              </a:bodyPr>
              <a:lstStyle/>
              <a:p>
                <a:r>
                  <a:rPr lang="en-US" dirty="0" smtClean="0"/>
                  <a:t>Y=5.1</a:t>
                </a:r>
                <a:endParaRPr lang="en-US" dirty="0"/>
              </a:p>
            </p:txBody>
          </p:sp>
        </p:grpSp>
        <p:sp>
          <p:nvSpPr>
            <p:cNvPr id="17" name="Freeform 16"/>
            <p:cNvSpPr/>
            <p:nvPr/>
          </p:nvSpPr>
          <p:spPr>
            <a:xfrm>
              <a:off x="904875" y="412750"/>
              <a:ext cx="4540250" cy="2841625"/>
            </a:xfrm>
            <a:custGeom>
              <a:avLst/>
              <a:gdLst>
                <a:gd name="connsiteX0" fmla="*/ 3730625 w 4540250"/>
                <a:gd name="connsiteY0" fmla="*/ 0 h 2841625"/>
                <a:gd name="connsiteX1" fmla="*/ 3730625 w 4540250"/>
                <a:gd name="connsiteY1" fmla="*/ 1000125 h 2841625"/>
                <a:gd name="connsiteX2" fmla="*/ 4540250 w 4540250"/>
                <a:gd name="connsiteY2" fmla="*/ 1016000 h 2841625"/>
                <a:gd name="connsiteX3" fmla="*/ 4524375 w 4540250"/>
                <a:gd name="connsiteY3" fmla="*/ 2301875 h 2841625"/>
                <a:gd name="connsiteX4" fmla="*/ 3587750 w 4540250"/>
                <a:gd name="connsiteY4" fmla="*/ 2301875 h 2841625"/>
                <a:gd name="connsiteX5" fmla="*/ 3587750 w 4540250"/>
                <a:gd name="connsiteY5" fmla="*/ 2841625 h 2841625"/>
                <a:gd name="connsiteX6" fmla="*/ 2508250 w 4540250"/>
                <a:gd name="connsiteY6" fmla="*/ 2809875 h 2841625"/>
                <a:gd name="connsiteX7" fmla="*/ 2508250 w 4540250"/>
                <a:gd name="connsiteY7" fmla="*/ 2206625 h 2841625"/>
                <a:gd name="connsiteX8" fmla="*/ 0 w 4540250"/>
                <a:gd name="connsiteY8" fmla="*/ 2238375 h 284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0250" h="2841625">
                  <a:moveTo>
                    <a:pt x="3730625" y="0"/>
                  </a:moveTo>
                  <a:lnTo>
                    <a:pt x="3730625" y="1000125"/>
                  </a:lnTo>
                  <a:lnTo>
                    <a:pt x="4540250" y="1016000"/>
                  </a:lnTo>
                  <a:lnTo>
                    <a:pt x="4524375" y="2301875"/>
                  </a:lnTo>
                  <a:lnTo>
                    <a:pt x="3587750" y="2301875"/>
                  </a:lnTo>
                  <a:lnTo>
                    <a:pt x="3587750" y="2841625"/>
                  </a:lnTo>
                  <a:lnTo>
                    <a:pt x="2508250" y="2809875"/>
                  </a:lnTo>
                  <a:lnTo>
                    <a:pt x="2508250" y="2206625"/>
                  </a:lnTo>
                  <a:lnTo>
                    <a:pt x="0" y="2238375"/>
                  </a:lnTo>
                </a:path>
              </a:pathLst>
            </a:cu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8" name="Freeform 17"/>
            <p:cNvSpPr/>
            <p:nvPr/>
          </p:nvSpPr>
          <p:spPr>
            <a:xfrm>
              <a:off x="4429125" y="3286125"/>
              <a:ext cx="1158875" cy="2825750"/>
            </a:xfrm>
            <a:custGeom>
              <a:avLst/>
              <a:gdLst>
                <a:gd name="connsiteX0" fmla="*/ 0 w 1158875"/>
                <a:gd name="connsiteY0" fmla="*/ 0 h 2825750"/>
                <a:gd name="connsiteX1" fmla="*/ 0 w 1158875"/>
                <a:gd name="connsiteY1" fmla="*/ 222250 h 2825750"/>
                <a:gd name="connsiteX2" fmla="*/ 523875 w 1158875"/>
                <a:gd name="connsiteY2" fmla="*/ 238125 h 2825750"/>
                <a:gd name="connsiteX3" fmla="*/ 508000 w 1158875"/>
                <a:gd name="connsiteY3" fmla="*/ 1317625 h 2825750"/>
                <a:gd name="connsiteX4" fmla="*/ 1158875 w 1158875"/>
                <a:gd name="connsiteY4" fmla="*/ 1317625 h 2825750"/>
                <a:gd name="connsiteX5" fmla="*/ 1143000 w 1158875"/>
                <a:gd name="connsiteY5" fmla="*/ 2825750 h 282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8875" h="2825750">
                  <a:moveTo>
                    <a:pt x="0" y="0"/>
                  </a:moveTo>
                  <a:lnTo>
                    <a:pt x="0" y="222250"/>
                  </a:lnTo>
                  <a:lnTo>
                    <a:pt x="523875" y="238125"/>
                  </a:lnTo>
                  <a:lnTo>
                    <a:pt x="508000" y="1317625"/>
                  </a:lnTo>
                  <a:lnTo>
                    <a:pt x="1158875" y="1317625"/>
                  </a:lnTo>
                  <a:lnTo>
                    <a:pt x="1143000" y="2825750"/>
                  </a:lnTo>
                </a:path>
              </a:pathLst>
            </a:cu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300" name="Group 299"/>
          <p:cNvGrpSpPr/>
          <p:nvPr/>
        </p:nvGrpSpPr>
        <p:grpSpPr>
          <a:xfrm>
            <a:off x="1360481" y="2163599"/>
            <a:ext cx="7204025" cy="4446063"/>
            <a:chOff x="415237" y="159766"/>
            <a:chExt cx="8410654" cy="6475984"/>
          </a:xfrm>
        </p:grpSpPr>
        <p:grpSp>
          <p:nvGrpSpPr>
            <p:cNvPr id="301" name="Group 300"/>
            <p:cNvGrpSpPr/>
            <p:nvPr/>
          </p:nvGrpSpPr>
          <p:grpSpPr>
            <a:xfrm>
              <a:off x="1046688" y="470424"/>
              <a:ext cx="4793272" cy="2706688"/>
              <a:chOff x="1174750" y="611187"/>
              <a:chExt cx="4793272" cy="2706688"/>
            </a:xfrm>
          </p:grpSpPr>
          <p:grpSp>
            <p:nvGrpSpPr>
              <p:cNvPr id="546" name="Group 545"/>
              <p:cNvGrpSpPr/>
              <p:nvPr/>
            </p:nvGrpSpPr>
            <p:grpSpPr>
              <a:xfrm>
                <a:off x="3435350" y="2178050"/>
                <a:ext cx="1600200" cy="987425"/>
                <a:chOff x="1174750" y="904875"/>
                <a:chExt cx="1600200" cy="987425"/>
              </a:xfrm>
            </p:grpSpPr>
            <p:sp>
              <p:nvSpPr>
                <p:cNvPr id="593" name="Oval 592"/>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4" name="Oval 593"/>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5" name="Oval 594"/>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6" name="Oval 595"/>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7" name="Oval 596"/>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8" name="Oval 597"/>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9" name="Oval 598"/>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0" name="Oval 599"/>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47" name="Group 546"/>
              <p:cNvGrpSpPr/>
              <p:nvPr/>
            </p:nvGrpSpPr>
            <p:grpSpPr>
              <a:xfrm>
                <a:off x="1174750" y="611187"/>
                <a:ext cx="4793272" cy="2706688"/>
                <a:chOff x="1174750" y="611187"/>
                <a:chExt cx="4793272" cy="2706688"/>
              </a:xfrm>
            </p:grpSpPr>
            <p:grpSp>
              <p:nvGrpSpPr>
                <p:cNvPr id="548" name="Group 547"/>
                <p:cNvGrpSpPr/>
                <p:nvPr/>
              </p:nvGrpSpPr>
              <p:grpSpPr>
                <a:xfrm>
                  <a:off x="2089150" y="611187"/>
                  <a:ext cx="1600200" cy="987425"/>
                  <a:chOff x="1174750" y="904875"/>
                  <a:chExt cx="1600200" cy="987425"/>
                </a:xfrm>
              </p:grpSpPr>
              <p:sp>
                <p:nvSpPr>
                  <p:cNvPr id="585" name="Oval 584"/>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6" name="Oval 585"/>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7" name="Oval 586"/>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8" name="Oval 587"/>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9" name="Oval 588"/>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0" name="Oval 589"/>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1" name="Oval 590"/>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2" name="Oval 591"/>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49" name="Group 548"/>
                <p:cNvGrpSpPr/>
                <p:nvPr/>
              </p:nvGrpSpPr>
              <p:grpSpPr>
                <a:xfrm>
                  <a:off x="1289050" y="2330450"/>
                  <a:ext cx="1600200" cy="987425"/>
                  <a:chOff x="1174750" y="904875"/>
                  <a:chExt cx="1600200" cy="987425"/>
                </a:xfrm>
              </p:grpSpPr>
              <p:sp>
                <p:nvSpPr>
                  <p:cNvPr id="577" name="Oval 576"/>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8" name="Oval 577"/>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9" name="Oval 578"/>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0" name="Oval 579"/>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1" name="Oval 580"/>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2" name="Oval 581"/>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3" name="Oval 582"/>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4" name="Oval 583"/>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50" name="Group 549"/>
                <p:cNvGrpSpPr/>
                <p:nvPr/>
              </p:nvGrpSpPr>
              <p:grpSpPr>
                <a:xfrm>
                  <a:off x="1174750" y="904875"/>
                  <a:ext cx="1600200" cy="987425"/>
                  <a:chOff x="1174750" y="904875"/>
                  <a:chExt cx="1600200" cy="987425"/>
                </a:xfrm>
              </p:grpSpPr>
              <p:sp>
                <p:nvSpPr>
                  <p:cNvPr id="569" name="Oval 568"/>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0" name="Oval 569"/>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1" name="Oval 570"/>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2" name="Oval 571"/>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3" name="Oval 572"/>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4" name="Oval 573"/>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5" name="Oval 574"/>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6" name="Oval 575"/>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51" name="Group 550"/>
                <p:cNvGrpSpPr/>
                <p:nvPr/>
              </p:nvGrpSpPr>
              <p:grpSpPr>
                <a:xfrm>
                  <a:off x="4367822" y="1616837"/>
                  <a:ext cx="1600200" cy="987425"/>
                  <a:chOff x="1174750" y="904875"/>
                  <a:chExt cx="1600200" cy="987425"/>
                </a:xfrm>
              </p:grpSpPr>
              <p:sp>
                <p:nvSpPr>
                  <p:cNvPr id="561" name="Oval 560"/>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2" name="Oval 561"/>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3" name="Oval 562"/>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4" name="Oval 563"/>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5" name="Oval 564"/>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6" name="Oval 565"/>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7" name="Oval 566"/>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8" name="Oval 567"/>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52" name="Group 551"/>
                <p:cNvGrpSpPr/>
                <p:nvPr/>
              </p:nvGrpSpPr>
              <p:grpSpPr>
                <a:xfrm>
                  <a:off x="2752725" y="2044700"/>
                  <a:ext cx="1600200" cy="987425"/>
                  <a:chOff x="1174750" y="904875"/>
                  <a:chExt cx="1600200" cy="987425"/>
                </a:xfrm>
              </p:grpSpPr>
              <p:sp>
                <p:nvSpPr>
                  <p:cNvPr id="553" name="Oval 552"/>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4" name="Oval 553"/>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5" name="Oval 554"/>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6" name="Oval 555"/>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7" name="Oval 556"/>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8" name="Oval 557"/>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9" name="Oval 558"/>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0" name="Oval 559"/>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302" name="Group 301"/>
            <p:cNvGrpSpPr/>
            <p:nvPr/>
          </p:nvGrpSpPr>
          <p:grpSpPr>
            <a:xfrm>
              <a:off x="1839420" y="2504202"/>
              <a:ext cx="3653490" cy="3283711"/>
              <a:chOff x="1817116" y="2813431"/>
              <a:chExt cx="3653490" cy="3283711"/>
            </a:xfrm>
          </p:grpSpPr>
          <p:grpSp>
            <p:nvGrpSpPr>
              <p:cNvPr id="486" name="Group 485"/>
              <p:cNvGrpSpPr/>
              <p:nvPr/>
            </p:nvGrpSpPr>
            <p:grpSpPr>
              <a:xfrm>
                <a:off x="3109341" y="3265138"/>
                <a:ext cx="1464818" cy="1606359"/>
                <a:chOff x="2124075" y="4010406"/>
                <a:chExt cx="1464818" cy="1606359"/>
              </a:xfrm>
            </p:grpSpPr>
            <p:grpSp>
              <p:nvGrpSpPr>
                <p:cNvPr id="532" name="Group 531"/>
                <p:cNvGrpSpPr/>
                <p:nvPr/>
              </p:nvGrpSpPr>
              <p:grpSpPr>
                <a:xfrm>
                  <a:off x="2124075" y="4010406"/>
                  <a:ext cx="963168" cy="977709"/>
                  <a:chOff x="2124075" y="4010406"/>
                  <a:chExt cx="963168" cy="977709"/>
                </a:xfrm>
              </p:grpSpPr>
              <p:sp>
                <p:nvSpPr>
                  <p:cNvPr id="540" name="Rectangle 539"/>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1" name="Rectangle 540"/>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2" name="Rectangle 541"/>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3" name="Rectangle 542"/>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4" name="Rectangle 543"/>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5" name="Rectangle 544"/>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33" name="Group 532"/>
                <p:cNvGrpSpPr/>
                <p:nvPr/>
              </p:nvGrpSpPr>
              <p:grpSpPr>
                <a:xfrm>
                  <a:off x="2625725" y="4639056"/>
                  <a:ext cx="963168" cy="977709"/>
                  <a:chOff x="2124075" y="4010406"/>
                  <a:chExt cx="963168" cy="977709"/>
                </a:xfrm>
              </p:grpSpPr>
              <p:sp>
                <p:nvSpPr>
                  <p:cNvPr id="534" name="Rectangle 533"/>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5" name="Rectangle 534"/>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6" name="Rectangle 535"/>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7" name="Rectangle 536"/>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8" name="Rectangle 537"/>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9" name="Rectangle 538"/>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87" name="Group 486"/>
              <p:cNvGrpSpPr/>
              <p:nvPr/>
            </p:nvGrpSpPr>
            <p:grpSpPr>
              <a:xfrm>
                <a:off x="4005788" y="4490783"/>
                <a:ext cx="1464818" cy="1606359"/>
                <a:chOff x="2124075" y="4010406"/>
                <a:chExt cx="1464818" cy="1606359"/>
              </a:xfrm>
            </p:grpSpPr>
            <p:grpSp>
              <p:nvGrpSpPr>
                <p:cNvPr id="518" name="Group 517"/>
                <p:cNvGrpSpPr/>
                <p:nvPr/>
              </p:nvGrpSpPr>
              <p:grpSpPr>
                <a:xfrm>
                  <a:off x="2124075" y="4010406"/>
                  <a:ext cx="963168" cy="977709"/>
                  <a:chOff x="2124075" y="4010406"/>
                  <a:chExt cx="963168" cy="977709"/>
                </a:xfrm>
              </p:grpSpPr>
              <p:sp>
                <p:nvSpPr>
                  <p:cNvPr id="526" name="Rectangle 525"/>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7" name="Rectangle 526"/>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8" name="Rectangle 527"/>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9" name="Rectangle 528"/>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0" name="Rectangle 529"/>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1" name="Rectangle 530"/>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19" name="Group 518"/>
                <p:cNvGrpSpPr/>
                <p:nvPr/>
              </p:nvGrpSpPr>
              <p:grpSpPr>
                <a:xfrm>
                  <a:off x="2625725" y="4639056"/>
                  <a:ext cx="963168" cy="977709"/>
                  <a:chOff x="2124075" y="4010406"/>
                  <a:chExt cx="963168" cy="977709"/>
                </a:xfrm>
              </p:grpSpPr>
              <p:sp>
                <p:nvSpPr>
                  <p:cNvPr id="520" name="Rectangle 519"/>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1" name="Rectangle 520"/>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2" name="Rectangle 521"/>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3" name="Rectangle 522"/>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4" name="Rectangle 523"/>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5" name="Rectangle 524"/>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88" name="Group 487"/>
              <p:cNvGrpSpPr/>
              <p:nvPr/>
            </p:nvGrpSpPr>
            <p:grpSpPr>
              <a:xfrm>
                <a:off x="2124075" y="4010406"/>
                <a:ext cx="1464818" cy="1606359"/>
                <a:chOff x="2124075" y="4010406"/>
                <a:chExt cx="1464818" cy="1606359"/>
              </a:xfrm>
            </p:grpSpPr>
            <p:grpSp>
              <p:nvGrpSpPr>
                <p:cNvPr id="504" name="Group 503"/>
                <p:cNvGrpSpPr/>
                <p:nvPr/>
              </p:nvGrpSpPr>
              <p:grpSpPr>
                <a:xfrm>
                  <a:off x="2124075" y="4010406"/>
                  <a:ext cx="963168" cy="977709"/>
                  <a:chOff x="2124075" y="4010406"/>
                  <a:chExt cx="963168" cy="977709"/>
                </a:xfrm>
              </p:grpSpPr>
              <p:sp>
                <p:nvSpPr>
                  <p:cNvPr id="512" name="Rectangle 511"/>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3" name="Rectangle 512"/>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4" name="Rectangle 513"/>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5" name="Rectangle 514"/>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6" name="Rectangle 515"/>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7" name="Rectangle 516"/>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05" name="Group 504"/>
                <p:cNvGrpSpPr/>
                <p:nvPr/>
              </p:nvGrpSpPr>
              <p:grpSpPr>
                <a:xfrm>
                  <a:off x="2625725" y="4639056"/>
                  <a:ext cx="963168" cy="977709"/>
                  <a:chOff x="2124075" y="4010406"/>
                  <a:chExt cx="963168" cy="977709"/>
                </a:xfrm>
              </p:grpSpPr>
              <p:sp>
                <p:nvSpPr>
                  <p:cNvPr id="506" name="Rectangle 505"/>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7" name="Rectangle 506"/>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8" name="Rectangle 507"/>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9" name="Rectangle 508"/>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0" name="Rectangle 509"/>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1" name="Rectangle 510"/>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89" name="Group 488"/>
              <p:cNvGrpSpPr/>
              <p:nvPr/>
            </p:nvGrpSpPr>
            <p:grpSpPr>
              <a:xfrm>
                <a:off x="1817116" y="2813431"/>
                <a:ext cx="1464818" cy="1606359"/>
                <a:chOff x="2124075" y="4010406"/>
                <a:chExt cx="1464818" cy="1606359"/>
              </a:xfrm>
            </p:grpSpPr>
            <p:grpSp>
              <p:nvGrpSpPr>
                <p:cNvPr id="490" name="Group 489"/>
                <p:cNvGrpSpPr/>
                <p:nvPr/>
              </p:nvGrpSpPr>
              <p:grpSpPr>
                <a:xfrm>
                  <a:off x="2124075" y="4010406"/>
                  <a:ext cx="963168" cy="977709"/>
                  <a:chOff x="2124075" y="4010406"/>
                  <a:chExt cx="963168" cy="977709"/>
                </a:xfrm>
              </p:grpSpPr>
              <p:sp>
                <p:nvSpPr>
                  <p:cNvPr id="498" name="Rectangle 497"/>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9" name="Rectangle 498"/>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0" name="Rectangle 499"/>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1" name="Rectangle 500"/>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2" name="Rectangle 501"/>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3" name="Rectangle 502"/>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91" name="Group 490"/>
                <p:cNvGrpSpPr/>
                <p:nvPr/>
              </p:nvGrpSpPr>
              <p:grpSpPr>
                <a:xfrm>
                  <a:off x="2625725" y="4639056"/>
                  <a:ext cx="963168" cy="977709"/>
                  <a:chOff x="2124075" y="4010406"/>
                  <a:chExt cx="963168" cy="977709"/>
                </a:xfrm>
              </p:grpSpPr>
              <p:sp>
                <p:nvSpPr>
                  <p:cNvPr id="492" name="Rectangle 491"/>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3" name="Rectangle 492"/>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4" name="Rectangle 493"/>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5" name="Rectangle 494"/>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6" name="Rectangle 495"/>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7" name="Rectangle 496"/>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cxnSp>
          <p:nvCxnSpPr>
            <p:cNvPr id="303" name="Straight Connector 302"/>
            <p:cNvCxnSpPr/>
            <p:nvPr/>
          </p:nvCxnSpPr>
          <p:spPr>
            <a:xfrm>
              <a:off x="4939111" y="159766"/>
              <a:ext cx="29845" cy="59373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4" name="Straight Connector 303"/>
            <p:cNvCxnSpPr/>
            <p:nvPr/>
          </p:nvCxnSpPr>
          <p:spPr>
            <a:xfrm flipV="1">
              <a:off x="932353" y="3363277"/>
              <a:ext cx="4041893" cy="311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05" name="Group 304"/>
            <p:cNvGrpSpPr/>
            <p:nvPr/>
          </p:nvGrpSpPr>
          <p:grpSpPr>
            <a:xfrm>
              <a:off x="4523434" y="499063"/>
              <a:ext cx="3660776" cy="5032596"/>
              <a:chOff x="4585797" y="894969"/>
              <a:chExt cx="3660776" cy="5032596"/>
            </a:xfrm>
          </p:grpSpPr>
          <p:grpSp>
            <p:nvGrpSpPr>
              <p:cNvPr id="321" name="Group 320"/>
              <p:cNvGrpSpPr/>
              <p:nvPr/>
            </p:nvGrpSpPr>
            <p:grpSpPr>
              <a:xfrm>
                <a:off x="4987924" y="894969"/>
                <a:ext cx="2415198" cy="2187257"/>
                <a:chOff x="4987924" y="894969"/>
                <a:chExt cx="2415198" cy="2187257"/>
              </a:xfrm>
            </p:grpSpPr>
            <p:grpSp>
              <p:nvGrpSpPr>
                <p:cNvPr id="432" name="Group 431"/>
                <p:cNvGrpSpPr/>
                <p:nvPr/>
              </p:nvGrpSpPr>
              <p:grpSpPr>
                <a:xfrm>
                  <a:off x="6550024" y="1079119"/>
                  <a:ext cx="516548" cy="588518"/>
                  <a:chOff x="6238874" y="1037844"/>
                  <a:chExt cx="516548" cy="588518"/>
                </a:xfrm>
                <a:solidFill>
                  <a:srgbClr val="F79646"/>
                </a:solidFill>
              </p:grpSpPr>
              <p:sp>
                <p:nvSpPr>
                  <p:cNvPr id="483" name="Diamond 48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4" name="Diamond 48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5" name="Diamond 48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33" name="Group 432"/>
                <p:cNvGrpSpPr/>
                <p:nvPr/>
              </p:nvGrpSpPr>
              <p:grpSpPr>
                <a:xfrm>
                  <a:off x="4987924" y="894969"/>
                  <a:ext cx="2415198" cy="2187257"/>
                  <a:chOff x="4956174" y="1037844"/>
                  <a:chExt cx="2415198" cy="2187257"/>
                </a:xfrm>
                <a:solidFill>
                  <a:schemeClr val="accent6"/>
                </a:solidFill>
              </p:grpSpPr>
              <p:grpSp>
                <p:nvGrpSpPr>
                  <p:cNvPr id="434" name="Group 433"/>
                  <p:cNvGrpSpPr/>
                  <p:nvPr/>
                </p:nvGrpSpPr>
                <p:grpSpPr>
                  <a:xfrm>
                    <a:off x="6238874" y="1037844"/>
                    <a:ext cx="516548" cy="588518"/>
                    <a:chOff x="6238874" y="1037844"/>
                    <a:chExt cx="516548" cy="588518"/>
                  </a:xfrm>
                  <a:grpFill/>
                </p:grpSpPr>
                <p:sp>
                  <p:nvSpPr>
                    <p:cNvPr id="480" name="Diamond 47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1" name="Diamond 48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2" name="Diamond 48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35" name="Group 434"/>
                  <p:cNvGrpSpPr/>
                  <p:nvPr/>
                </p:nvGrpSpPr>
                <p:grpSpPr>
                  <a:xfrm>
                    <a:off x="5565773" y="1667637"/>
                    <a:ext cx="827698" cy="629793"/>
                    <a:chOff x="6391274" y="1491869"/>
                    <a:chExt cx="827698" cy="629793"/>
                  </a:xfrm>
                  <a:grpFill/>
                </p:grpSpPr>
                <p:grpSp>
                  <p:nvGrpSpPr>
                    <p:cNvPr id="472" name="Group 471"/>
                    <p:cNvGrpSpPr/>
                    <p:nvPr/>
                  </p:nvGrpSpPr>
                  <p:grpSpPr>
                    <a:xfrm>
                      <a:off x="6391274" y="1491869"/>
                      <a:ext cx="516548" cy="588518"/>
                      <a:chOff x="6238874" y="1037844"/>
                      <a:chExt cx="516548" cy="588518"/>
                    </a:xfrm>
                    <a:grpFill/>
                  </p:grpSpPr>
                  <p:sp>
                    <p:nvSpPr>
                      <p:cNvPr id="477" name="Diamond 476"/>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8" name="Diamond 477"/>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9" name="Diamond 478"/>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73" name="Group 472"/>
                    <p:cNvGrpSpPr/>
                    <p:nvPr/>
                  </p:nvGrpSpPr>
                  <p:grpSpPr>
                    <a:xfrm>
                      <a:off x="6702424" y="1533144"/>
                      <a:ext cx="516548" cy="588518"/>
                      <a:chOff x="6238874" y="1037844"/>
                      <a:chExt cx="516548" cy="588518"/>
                    </a:xfrm>
                    <a:grpFill/>
                  </p:grpSpPr>
                  <p:sp>
                    <p:nvSpPr>
                      <p:cNvPr id="474" name="Diamond 47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5" name="Diamond 47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6" name="Diamond 47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36" name="Group 435"/>
                  <p:cNvGrpSpPr/>
                  <p:nvPr/>
                </p:nvGrpSpPr>
                <p:grpSpPr>
                  <a:xfrm>
                    <a:off x="4956174" y="1311465"/>
                    <a:ext cx="827698" cy="629793"/>
                    <a:chOff x="6391274" y="1491869"/>
                    <a:chExt cx="827698" cy="629793"/>
                  </a:xfrm>
                  <a:grpFill/>
                </p:grpSpPr>
                <p:grpSp>
                  <p:nvGrpSpPr>
                    <p:cNvPr id="464" name="Group 463"/>
                    <p:cNvGrpSpPr/>
                    <p:nvPr/>
                  </p:nvGrpSpPr>
                  <p:grpSpPr>
                    <a:xfrm>
                      <a:off x="6391274" y="1491869"/>
                      <a:ext cx="516548" cy="588518"/>
                      <a:chOff x="6238874" y="1037844"/>
                      <a:chExt cx="516548" cy="588518"/>
                    </a:xfrm>
                    <a:grpFill/>
                  </p:grpSpPr>
                  <p:sp>
                    <p:nvSpPr>
                      <p:cNvPr id="469" name="Diamond 46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0" name="Diamond 46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1" name="Diamond 47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65" name="Group 464"/>
                    <p:cNvGrpSpPr/>
                    <p:nvPr/>
                  </p:nvGrpSpPr>
                  <p:grpSpPr>
                    <a:xfrm>
                      <a:off x="6702424" y="1533144"/>
                      <a:ext cx="516548" cy="588518"/>
                      <a:chOff x="6238874" y="1037844"/>
                      <a:chExt cx="516548" cy="588518"/>
                    </a:xfrm>
                    <a:grpFill/>
                  </p:grpSpPr>
                  <p:sp>
                    <p:nvSpPr>
                      <p:cNvPr id="466" name="Diamond 46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7" name="Diamond 46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8" name="Diamond 46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37" name="Group 436"/>
                  <p:cNvGrpSpPr/>
                  <p:nvPr/>
                </p:nvGrpSpPr>
                <p:grpSpPr>
                  <a:xfrm>
                    <a:off x="6543674" y="1644269"/>
                    <a:ext cx="827698" cy="629793"/>
                    <a:chOff x="6391274" y="1491869"/>
                    <a:chExt cx="827698" cy="629793"/>
                  </a:xfrm>
                  <a:grpFill/>
                </p:grpSpPr>
                <p:grpSp>
                  <p:nvGrpSpPr>
                    <p:cNvPr id="456" name="Group 455"/>
                    <p:cNvGrpSpPr/>
                    <p:nvPr/>
                  </p:nvGrpSpPr>
                  <p:grpSpPr>
                    <a:xfrm>
                      <a:off x="6391274" y="1491869"/>
                      <a:ext cx="516548" cy="588518"/>
                      <a:chOff x="6238874" y="1037844"/>
                      <a:chExt cx="516548" cy="588518"/>
                    </a:xfrm>
                    <a:grpFill/>
                  </p:grpSpPr>
                  <p:sp>
                    <p:nvSpPr>
                      <p:cNvPr id="461" name="Diamond 46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2" name="Diamond 46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3" name="Diamond 46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57" name="Group 456"/>
                    <p:cNvGrpSpPr/>
                    <p:nvPr/>
                  </p:nvGrpSpPr>
                  <p:grpSpPr>
                    <a:xfrm>
                      <a:off x="6702424" y="1533144"/>
                      <a:ext cx="516548" cy="588518"/>
                      <a:chOff x="6238874" y="1037844"/>
                      <a:chExt cx="516548" cy="588518"/>
                    </a:xfrm>
                    <a:grpFill/>
                  </p:grpSpPr>
                  <p:sp>
                    <p:nvSpPr>
                      <p:cNvPr id="458" name="Diamond 45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9" name="Diamond 45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0" name="Diamond 45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38" name="Group 437"/>
                  <p:cNvGrpSpPr/>
                  <p:nvPr/>
                </p:nvGrpSpPr>
                <p:grpSpPr>
                  <a:xfrm>
                    <a:off x="6036773" y="2595308"/>
                    <a:ext cx="827698" cy="629793"/>
                    <a:chOff x="6391274" y="1491869"/>
                    <a:chExt cx="827698" cy="629793"/>
                  </a:xfrm>
                  <a:grpFill/>
                </p:grpSpPr>
                <p:grpSp>
                  <p:nvGrpSpPr>
                    <p:cNvPr id="448" name="Group 447"/>
                    <p:cNvGrpSpPr/>
                    <p:nvPr/>
                  </p:nvGrpSpPr>
                  <p:grpSpPr>
                    <a:xfrm>
                      <a:off x="6391274" y="1491869"/>
                      <a:ext cx="516548" cy="588518"/>
                      <a:chOff x="6238874" y="1037844"/>
                      <a:chExt cx="516548" cy="588518"/>
                    </a:xfrm>
                    <a:grpFill/>
                  </p:grpSpPr>
                  <p:sp>
                    <p:nvSpPr>
                      <p:cNvPr id="453" name="Diamond 45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4" name="Diamond 45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5" name="Diamond 45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49" name="Group 448"/>
                    <p:cNvGrpSpPr/>
                    <p:nvPr/>
                  </p:nvGrpSpPr>
                  <p:grpSpPr>
                    <a:xfrm>
                      <a:off x="6702424" y="1533144"/>
                      <a:ext cx="516548" cy="588518"/>
                      <a:chOff x="6238874" y="1037844"/>
                      <a:chExt cx="516548" cy="588518"/>
                    </a:xfrm>
                    <a:grpFill/>
                  </p:grpSpPr>
                  <p:sp>
                    <p:nvSpPr>
                      <p:cNvPr id="450" name="Diamond 44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1" name="Diamond 45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2" name="Diamond 45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439" name="Group 438"/>
                  <p:cNvGrpSpPr/>
                  <p:nvPr/>
                </p:nvGrpSpPr>
                <p:grpSpPr>
                  <a:xfrm>
                    <a:off x="5472722" y="2206053"/>
                    <a:ext cx="827698" cy="629793"/>
                    <a:chOff x="6391274" y="1491869"/>
                    <a:chExt cx="827698" cy="629793"/>
                  </a:xfrm>
                  <a:grpFill/>
                </p:grpSpPr>
                <p:grpSp>
                  <p:nvGrpSpPr>
                    <p:cNvPr id="440" name="Group 439"/>
                    <p:cNvGrpSpPr/>
                    <p:nvPr/>
                  </p:nvGrpSpPr>
                  <p:grpSpPr>
                    <a:xfrm>
                      <a:off x="6391274" y="1491869"/>
                      <a:ext cx="516548" cy="588518"/>
                      <a:chOff x="6238874" y="1037844"/>
                      <a:chExt cx="516548" cy="588518"/>
                    </a:xfrm>
                    <a:grpFill/>
                  </p:grpSpPr>
                  <p:sp>
                    <p:nvSpPr>
                      <p:cNvPr id="445" name="Diamond 44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6" name="Diamond 44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7" name="Diamond 44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41" name="Group 440"/>
                    <p:cNvGrpSpPr/>
                    <p:nvPr/>
                  </p:nvGrpSpPr>
                  <p:grpSpPr>
                    <a:xfrm>
                      <a:off x="6702424" y="1533144"/>
                      <a:ext cx="516548" cy="588518"/>
                      <a:chOff x="6238874" y="1037844"/>
                      <a:chExt cx="516548" cy="588518"/>
                    </a:xfrm>
                    <a:grpFill/>
                  </p:grpSpPr>
                  <p:sp>
                    <p:nvSpPr>
                      <p:cNvPr id="442" name="Diamond 44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3" name="Diamond 44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4" name="Diamond 44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nvGrpSpPr>
              <p:cNvPr id="322" name="Group 321"/>
              <p:cNvGrpSpPr/>
              <p:nvPr/>
            </p:nvGrpSpPr>
            <p:grpSpPr>
              <a:xfrm>
                <a:off x="4585797" y="2984500"/>
                <a:ext cx="2415198" cy="2187257"/>
                <a:chOff x="4987924" y="894969"/>
                <a:chExt cx="2415198" cy="2187257"/>
              </a:xfrm>
            </p:grpSpPr>
            <p:grpSp>
              <p:nvGrpSpPr>
                <p:cNvPr id="378" name="Group 377"/>
                <p:cNvGrpSpPr/>
                <p:nvPr/>
              </p:nvGrpSpPr>
              <p:grpSpPr>
                <a:xfrm>
                  <a:off x="6550024" y="1079119"/>
                  <a:ext cx="516548" cy="588518"/>
                  <a:chOff x="6238874" y="1037844"/>
                  <a:chExt cx="516548" cy="588518"/>
                </a:xfrm>
                <a:solidFill>
                  <a:srgbClr val="F79646"/>
                </a:solidFill>
              </p:grpSpPr>
              <p:sp>
                <p:nvSpPr>
                  <p:cNvPr id="429" name="Diamond 42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0" name="Diamond 42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1" name="Diamond 43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79" name="Group 378"/>
                <p:cNvGrpSpPr/>
                <p:nvPr/>
              </p:nvGrpSpPr>
              <p:grpSpPr>
                <a:xfrm>
                  <a:off x="4987924" y="894969"/>
                  <a:ext cx="2415198" cy="2187257"/>
                  <a:chOff x="4956174" y="1037844"/>
                  <a:chExt cx="2415198" cy="2187257"/>
                </a:xfrm>
                <a:solidFill>
                  <a:schemeClr val="accent6"/>
                </a:solidFill>
              </p:grpSpPr>
              <p:grpSp>
                <p:nvGrpSpPr>
                  <p:cNvPr id="380" name="Group 379"/>
                  <p:cNvGrpSpPr/>
                  <p:nvPr/>
                </p:nvGrpSpPr>
                <p:grpSpPr>
                  <a:xfrm>
                    <a:off x="6238874" y="1037844"/>
                    <a:ext cx="516548" cy="588518"/>
                    <a:chOff x="6238874" y="1037844"/>
                    <a:chExt cx="516548" cy="588518"/>
                  </a:xfrm>
                  <a:grpFill/>
                </p:grpSpPr>
                <p:sp>
                  <p:nvSpPr>
                    <p:cNvPr id="426" name="Diamond 42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7" name="Diamond 42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8" name="Diamond 42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81" name="Group 380"/>
                  <p:cNvGrpSpPr/>
                  <p:nvPr/>
                </p:nvGrpSpPr>
                <p:grpSpPr>
                  <a:xfrm>
                    <a:off x="5565773" y="1667637"/>
                    <a:ext cx="827698" cy="629793"/>
                    <a:chOff x="6391274" y="1491869"/>
                    <a:chExt cx="827698" cy="629793"/>
                  </a:xfrm>
                  <a:grpFill/>
                </p:grpSpPr>
                <p:grpSp>
                  <p:nvGrpSpPr>
                    <p:cNvPr id="418" name="Group 417"/>
                    <p:cNvGrpSpPr/>
                    <p:nvPr/>
                  </p:nvGrpSpPr>
                  <p:grpSpPr>
                    <a:xfrm>
                      <a:off x="6391274" y="1491869"/>
                      <a:ext cx="516548" cy="588518"/>
                      <a:chOff x="6238874" y="1037844"/>
                      <a:chExt cx="516548" cy="588518"/>
                    </a:xfrm>
                    <a:grpFill/>
                  </p:grpSpPr>
                  <p:sp>
                    <p:nvSpPr>
                      <p:cNvPr id="423" name="Diamond 42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4" name="Diamond 42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5" name="Diamond 42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19" name="Group 418"/>
                    <p:cNvGrpSpPr/>
                    <p:nvPr/>
                  </p:nvGrpSpPr>
                  <p:grpSpPr>
                    <a:xfrm>
                      <a:off x="6702424" y="1533144"/>
                      <a:ext cx="516548" cy="588518"/>
                      <a:chOff x="6238874" y="1037844"/>
                      <a:chExt cx="516548" cy="588518"/>
                    </a:xfrm>
                    <a:grpFill/>
                  </p:grpSpPr>
                  <p:sp>
                    <p:nvSpPr>
                      <p:cNvPr id="420" name="Diamond 41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1" name="Diamond 42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2" name="Diamond 42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82" name="Group 381"/>
                  <p:cNvGrpSpPr/>
                  <p:nvPr/>
                </p:nvGrpSpPr>
                <p:grpSpPr>
                  <a:xfrm>
                    <a:off x="4956174" y="1311465"/>
                    <a:ext cx="827698" cy="629793"/>
                    <a:chOff x="6391274" y="1491869"/>
                    <a:chExt cx="827698" cy="629793"/>
                  </a:xfrm>
                  <a:grpFill/>
                </p:grpSpPr>
                <p:grpSp>
                  <p:nvGrpSpPr>
                    <p:cNvPr id="410" name="Group 409"/>
                    <p:cNvGrpSpPr/>
                    <p:nvPr/>
                  </p:nvGrpSpPr>
                  <p:grpSpPr>
                    <a:xfrm>
                      <a:off x="6391274" y="1491869"/>
                      <a:ext cx="516548" cy="588518"/>
                      <a:chOff x="6238874" y="1037844"/>
                      <a:chExt cx="516548" cy="588518"/>
                    </a:xfrm>
                    <a:grpFill/>
                  </p:grpSpPr>
                  <p:sp>
                    <p:nvSpPr>
                      <p:cNvPr id="415" name="Diamond 41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6" name="Diamond 41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7" name="Diamond 41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11" name="Group 410"/>
                    <p:cNvGrpSpPr/>
                    <p:nvPr/>
                  </p:nvGrpSpPr>
                  <p:grpSpPr>
                    <a:xfrm>
                      <a:off x="6702424" y="1533144"/>
                      <a:ext cx="516548" cy="588518"/>
                      <a:chOff x="6238874" y="1037844"/>
                      <a:chExt cx="516548" cy="588518"/>
                    </a:xfrm>
                    <a:grpFill/>
                  </p:grpSpPr>
                  <p:sp>
                    <p:nvSpPr>
                      <p:cNvPr id="412" name="Diamond 41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3" name="Diamond 41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4" name="Diamond 41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83" name="Group 382"/>
                  <p:cNvGrpSpPr/>
                  <p:nvPr/>
                </p:nvGrpSpPr>
                <p:grpSpPr>
                  <a:xfrm>
                    <a:off x="6543674" y="1644269"/>
                    <a:ext cx="827698" cy="629793"/>
                    <a:chOff x="6391274" y="1491869"/>
                    <a:chExt cx="827698" cy="629793"/>
                  </a:xfrm>
                  <a:grpFill/>
                </p:grpSpPr>
                <p:grpSp>
                  <p:nvGrpSpPr>
                    <p:cNvPr id="402" name="Group 401"/>
                    <p:cNvGrpSpPr/>
                    <p:nvPr/>
                  </p:nvGrpSpPr>
                  <p:grpSpPr>
                    <a:xfrm>
                      <a:off x="6391274" y="1491869"/>
                      <a:ext cx="516548" cy="588518"/>
                      <a:chOff x="6238874" y="1037844"/>
                      <a:chExt cx="516548" cy="588518"/>
                    </a:xfrm>
                    <a:grpFill/>
                  </p:grpSpPr>
                  <p:sp>
                    <p:nvSpPr>
                      <p:cNvPr id="407" name="Diamond 406"/>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8" name="Diamond 407"/>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9" name="Diamond 408"/>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03" name="Group 402"/>
                    <p:cNvGrpSpPr/>
                    <p:nvPr/>
                  </p:nvGrpSpPr>
                  <p:grpSpPr>
                    <a:xfrm>
                      <a:off x="6702424" y="1533144"/>
                      <a:ext cx="516548" cy="588518"/>
                      <a:chOff x="6238874" y="1037844"/>
                      <a:chExt cx="516548" cy="588518"/>
                    </a:xfrm>
                    <a:grpFill/>
                  </p:grpSpPr>
                  <p:sp>
                    <p:nvSpPr>
                      <p:cNvPr id="404" name="Diamond 40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5" name="Diamond 40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6" name="Diamond 40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84" name="Group 383"/>
                  <p:cNvGrpSpPr/>
                  <p:nvPr/>
                </p:nvGrpSpPr>
                <p:grpSpPr>
                  <a:xfrm>
                    <a:off x="6036773" y="2595308"/>
                    <a:ext cx="827698" cy="629793"/>
                    <a:chOff x="6391274" y="1491869"/>
                    <a:chExt cx="827698" cy="629793"/>
                  </a:xfrm>
                  <a:grpFill/>
                </p:grpSpPr>
                <p:grpSp>
                  <p:nvGrpSpPr>
                    <p:cNvPr id="394" name="Group 393"/>
                    <p:cNvGrpSpPr/>
                    <p:nvPr/>
                  </p:nvGrpSpPr>
                  <p:grpSpPr>
                    <a:xfrm>
                      <a:off x="6391274" y="1491869"/>
                      <a:ext cx="516548" cy="588518"/>
                      <a:chOff x="6238874" y="1037844"/>
                      <a:chExt cx="516548" cy="588518"/>
                    </a:xfrm>
                    <a:grpFill/>
                  </p:grpSpPr>
                  <p:sp>
                    <p:nvSpPr>
                      <p:cNvPr id="399" name="Diamond 39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0" name="Diamond 39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1" name="Diamond 40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95" name="Group 394"/>
                    <p:cNvGrpSpPr/>
                    <p:nvPr/>
                  </p:nvGrpSpPr>
                  <p:grpSpPr>
                    <a:xfrm>
                      <a:off x="6702424" y="1533144"/>
                      <a:ext cx="516548" cy="588518"/>
                      <a:chOff x="6238874" y="1037844"/>
                      <a:chExt cx="516548" cy="588518"/>
                    </a:xfrm>
                    <a:grpFill/>
                  </p:grpSpPr>
                  <p:sp>
                    <p:nvSpPr>
                      <p:cNvPr id="396" name="Diamond 39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7" name="Diamond 39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8" name="Diamond 39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85" name="Group 384"/>
                  <p:cNvGrpSpPr/>
                  <p:nvPr/>
                </p:nvGrpSpPr>
                <p:grpSpPr>
                  <a:xfrm>
                    <a:off x="5472722" y="2206053"/>
                    <a:ext cx="827698" cy="629793"/>
                    <a:chOff x="6391274" y="1491869"/>
                    <a:chExt cx="827698" cy="629793"/>
                  </a:xfrm>
                  <a:grpFill/>
                </p:grpSpPr>
                <p:grpSp>
                  <p:nvGrpSpPr>
                    <p:cNvPr id="386" name="Group 385"/>
                    <p:cNvGrpSpPr/>
                    <p:nvPr/>
                  </p:nvGrpSpPr>
                  <p:grpSpPr>
                    <a:xfrm>
                      <a:off x="6391274" y="1491869"/>
                      <a:ext cx="516548" cy="588518"/>
                      <a:chOff x="6238874" y="1037844"/>
                      <a:chExt cx="516548" cy="588518"/>
                    </a:xfrm>
                    <a:grpFill/>
                  </p:grpSpPr>
                  <p:sp>
                    <p:nvSpPr>
                      <p:cNvPr id="391" name="Diamond 39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2" name="Diamond 39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3" name="Diamond 39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87" name="Group 386"/>
                    <p:cNvGrpSpPr/>
                    <p:nvPr/>
                  </p:nvGrpSpPr>
                  <p:grpSpPr>
                    <a:xfrm>
                      <a:off x="6702424" y="1533144"/>
                      <a:ext cx="516548" cy="588518"/>
                      <a:chOff x="6238874" y="1037844"/>
                      <a:chExt cx="516548" cy="588518"/>
                    </a:xfrm>
                    <a:grpFill/>
                  </p:grpSpPr>
                  <p:sp>
                    <p:nvSpPr>
                      <p:cNvPr id="388" name="Diamond 38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9" name="Diamond 38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0" name="Diamond 38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nvGrpSpPr>
              <p:cNvPr id="323" name="Group 322"/>
              <p:cNvGrpSpPr/>
              <p:nvPr/>
            </p:nvGrpSpPr>
            <p:grpSpPr>
              <a:xfrm>
                <a:off x="5831375" y="3740308"/>
                <a:ext cx="2415198" cy="2187257"/>
                <a:chOff x="4987924" y="894969"/>
                <a:chExt cx="2415198" cy="2187257"/>
              </a:xfrm>
            </p:grpSpPr>
            <p:grpSp>
              <p:nvGrpSpPr>
                <p:cNvPr id="324" name="Group 323"/>
                <p:cNvGrpSpPr/>
                <p:nvPr/>
              </p:nvGrpSpPr>
              <p:grpSpPr>
                <a:xfrm>
                  <a:off x="6550024" y="1079119"/>
                  <a:ext cx="516548" cy="588518"/>
                  <a:chOff x="6238874" y="1037844"/>
                  <a:chExt cx="516548" cy="588518"/>
                </a:xfrm>
                <a:solidFill>
                  <a:srgbClr val="F79646"/>
                </a:solidFill>
              </p:grpSpPr>
              <p:sp>
                <p:nvSpPr>
                  <p:cNvPr id="375" name="Diamond 37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6" name="Diamond 37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7" name="Diamond 37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25" name="Group 324"/>
                <p:cNvGrpSpPr/>
                <p:nvPr/>
              </p:nvGrpSpPr>
              <p:grpSpPr>
                <a:xfrm>
                  <a:off x="4987924" y="894969"/>
                  <a:ext cx="2415198" cy="2187257"/>
                  <a:chOff x="4956174" y="1037844"/>
                  <a:chExt cx="2415198" cy="2187257"/>
                </a:xfrm>
                <a:solidFill>
                  <a:schemeClr val="accent6"/>
                </a:solidFill>
              </p:grpSpPr>
              <p:grpSp>
                <p:nvGrpSpPr>
                  <p:cNvPr id="326" name="Group 325"/>
                  <p:cNvGrpSpPr/>
                  <p:nvPr/>
                </p:nvGrpSpPr>
                <p:grpSpPr>
                  <a:xfrm>
                    <a:off x="6238874" y="1037844"/>
                    <a:ext cx="516548" cy="588518"/>
                    <a:chOff x="6238874" y="1037844"/>
                    <a:chExt cx="516548" cy="588518"/>
                  </a:xfrm>
                  <a:grpFill/>
                </p:grpSpPr>
                <p:sp>
                  <p:nvSpPr>
                    <p:cNvPr id="372" name="Diamond 37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3" name="Diamond 37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4" name="Diamond 37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27" name="Group 326"/>
                  <p:cNvGrpSpPr/>
                  <p:nvPr/>
                </p:nvGrpSpPr>
                <p:grpSpPr>
                  <a:xfrm>
                    <a:off x="5565773" y="1667637"/>
                    <a:ext cx="827698" cy="629793"/>
                    <a:chOff x="6391274" y="1491869"/>
                    <a:chExt cx="827698" cy="629793"/>
                  </a:xfrm>
                  <a:grpFill/>
                </p:grpSpPr>
                <p:grpSp>
                  <p:nvGrpSpPr>
                    <p:cNvPr id="364" name="Group 363"/>
                    <p:cNvGrpSpPr/>
                    <p:nvPr/>
                  </p:nvGrpSpPr>
                  <p:grpSpPr>
                    <a:xfrm>
                      <a:off x="6391274" y="1491869"/>
                      <a:ext cx="516548" cy="588518"/>
                      <a:chOff x="6238874" y="1037844"/>
                      <a:chExt cx="516548" cy="588518"/>
                    </a:xfrm>
                    <a:grpFill/>
                  </p:grpSpPr>
                  <p:sp>
                    <p:nvSpPr>
                      <p:cNvPr id="369" name="Diamond 36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0" name="Diamond 36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1" name="Diamond 37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65" name="Group 364"/>
                    <p:cNvGrpSpPr/>
                    <p:nvPr/>
                  </p:nvGrpSpPr>
                  <p:grpSpPr>
                    <a:xfrm>
                      <a:off x="6702424" y="1533144"/>
                      <a:ext cx="516548" cy="588518"/>
                      <a:chOff x="6238874" y="1037844"/>
                      <a:chExt cx="516548" cy="588518"/>
                    </a:xfrm>
                    <a:grpFill/>
                  </p:grpSpPr>
                  <p:sp>
                    <p:nvSpPr>
                      <p:cNvPr id="366" name="Diamond 36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7" name="Diamond 36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8" name="Diamond 36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28" name="Group 327"/>
                  <p:cNvGrpSpPr/>
                  <p:nvPr/>
                </p:nvGrpSpPr>
                <p:grpSpPr>
                  <a:xfrm>
                    <a:off x="4956174" y="1311465"/>
                    <a:ext cx="827698" cy="629793"/>
                    <a:chOff x="6391274" y="1491869"/>
                    <a:chExt cx="827698" cy="629793"/>
                  </a:xfrm>
                  <a:grpFill/>
                </p:grpSpPr>
                <p:grpSp>
                  <p:nvGrpSpPr>
                    <p:cNvPr id="356" name="Group 355"/>
                    <p:cNvGrpSpPr/>
                    <p:nvPr/>
                  </p:nvGrpSpPr>
                  <p:grpSpPr>
                    <a:xfrm>
                      <a:off x="6391274" y="1491869"/>
                      <a:ext cx="516548" cy="588518"/>
                      <a:chOff x="6238874" y="1037844"/>
                      <a:chExt cx="516548" cy="588518"/>
                    </a:xfrm>
                    <a:grpFill/>
                  </p:grpSpPr>
                  <p:sp>
                    <p:nvSpPr>
                      <p:cNvPr id="361" name="Diamond 36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2" name="Diamond 36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3" name="Diamond 36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57" name="Group 356"/>
                    <p:cNvGrpSpPr/>
                    <p:nvPr/>
                  </p:nvGrpSpPr>
                  <p:grpSpPr>
                    <a:xfrm>
                      <a:off x="6702424" y="1533144"/>
                      <a:ext cx="516548" cy="588518"/>
                      <a:chOff x="6238874" y="1037844"/>
                      <a:chExt cx="516548" cy="588518"/>
                    </a:xfrm>
                    <a:grpFill/>
                  </p:grpSpPr>
                  <p:sp>
                    <p:nvSpPr>
                      <p:cNvPr id="358" name="Diamond 35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9" name="Diamond 35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0" name="Diamond 35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29" name="Group 328"/>
                  <p:cNvGrpSpPr/>
                  <p:nvPr/>
                </p:nvGrpSpPr>
                <p:grpSpPr>
                  <a:xfrm>
                    <a:off x="6543674" y="1644269"/>
                    <a:ext cx="827698" cy="629793"/>
                    <a:chOff x="6391274" y="1491869"/>
                    <a:chExt cx="827698" cy="629793"/>
                  </a:xfrm>
                  <a:grpFill/>
                </p:grpSpPr>
                <p:grpSp>
                  <p:nvGrpSpPr>
                    <p:cNvPr id="348" name="Group 347"/>
                    <p:cNvGrpSpPr/>
                    <p:nvPr/>
                  </p:nvGrpSpPr>
                  <p:grpSpPr>
                    <a:xfrm>
                      <a:off x="6391274" y="1491869"/>
                      <a:ext cx="516548" cy="588518"/>
                      <a:chOff x="6238874" y="1037844"/>
                      <a:chExt cx="516548" cy="588518"/>
                    </a:xfrm>
                    <a:grpFill/>
                  </p:grpSpPr>
                  <p:sp>
                    <p:nvSpPr>
                      <p:cNvPr id="353" name="Diamond 35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4" name="Diamond 35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5" name="Diamond 35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49" name="Group 348"/>
                    <p:cNvGrpSpPr/>
                    <p:nvPr/>
                  </p:nvGrpSpPr>
                  <p:grpSpPr>
                    <a:xfrm>
                      <a:off x="6702424" y="1533144"/>
                      <a:ext cx="516548" cy="588518"/>
                      <a:chOff x="6238874" y="1037844"/>
                      <a:chExt cx="516548" cy="588518"/>
                    </a:xfrm>
                    <a:grpFill/>
                  </p:grpSpPr>
                  <p:sp>
                    <p:nvSpPr>
                      <p:cNvPr id="350" name="Diamond 34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1" name="Diamond 35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2" name="Diamond 35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30" name="Group 329"/>
                  <p:cNvGrpSpPr/>
                  <p:nvPr/>
                </p:nvGrpSpPr>
                <p:grpSpPr>
                  <a:xfrm>
                    <a:off x="6036773" y="2595308"/>
                    <a:ext cx="827698" cy="629793"/>
                    <a:chOff x="6391274" y="1491869"/>
                    <a:chExt cx="827698" cy="629793"/>
                  </a:xfrm>
                  <a:grpFill/>
                </p:grpSpPr>
                <p:grpSp>
                  <p:nvGrpSpPr>
                    <p:cNvPr id="340" name="Group 339"/>
                    <p:cNvGrpSpPr/>
                    <p:nvPr/>
                  </p:nvGrpSpPr>
                  <p:grpSpPr>
                    <a:xfrm>
                      <a:off x="6391274" y="1491869"/>
                      <a:ext cx="516548" cy="588518"/>
                      <a:chOff x="6238874" y="1037844"/>
                      <a:chExt cx="516548" cy="588518"/>
                    </a:xfrm>
                    <a:grpFill/>
                  </p:grpSpPr>
                  <p:sp>
                    <p:nvSpPr>
                      <p:cNvPr id="345" name="Diamond 34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6" name="Diamond 34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7" name="Diamond 34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41" name="Group 340"/>
                    <p:cNvGrpSpPr/>
                    <p:nvPr/>
                  </p:nvGrpSpPr>
                  <p:grpSpPr>
                    <a:xfrm>
                      <a:off x="6702424" y="1533144"/>
                      <a:ext cx="516548" cy="588518"/>
                      <a:chOff x="6238874" y="1037844"/>
                      <a:chExt cx="516548" cy="588518"/>
                    </a:xfrm>
                    <a:grpFill/>
                  </p:grpSpPr>
                  <p:sp>
                    <p:nvSpPr>
                      <p:cNvPr id="342" name="Diamond 34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3" name="Diamond 34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4" name="Diamond 34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331" name="Group 330"/>
                  <p:cNvGrpSpPr/>
                  <p:nvPr/>
                </p:nvGrpSpPr>
                <p:grpSpPr>
                  <a:xfrm>
                    <a:off x="5472722" y="2206053"/>
                    <a:ext cx="827698" cy="629793"/>
                    <a:chOff x="6391274" y="1491869"/>
                    <a:chExt cx="827698" cy="629793"/>
                  </a:xfrm>
                  <a:grpFill/>
                </p:grpSpPr>
                <p:grpSp>
                  <p:nvGrpSpPr>
                    <p:cNvPr id="332" name="Group 331"/>
                    <p:cNvGrpSpPr/>
                    <p:nvPr/>
                  </p:nvGrpSpPr>
                  <p:grpSpPr>
                    <a:xfrm>
                      <a:off x="6391274" y="1491869"/>
                      <a:ext cx="516548" cy="588518"/>
                      <a:chOff x="6238874" y="1037844"/>
                      <a:chExt cx="516548" cy="588518"/>
                    </a:xfrm>
                    <a:grpFill/>
                  </p:grpSpPr>
                  <p:sp>
                    <p:nvSpPr>
                      <p:cNvPr id="337" name="Diamond 336"/>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8" name="Diamond 337"/>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9" name="Diamond 338"/>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33" name="Group 332"/>
                    <p:cNvGrpSpPr/>
                    <p:nvPr/>
                  </p:nvGrpSpPr>
                  <p:grpSpPr>
                    <a:xfrm>
                      <a:off x="6702424" y="1533144"/>
                      <a:ext cx="516548" cy="588518"/>
                      <a:chOff x="6238874" y="1037844"/>
                      <a:chExt cx="516548" cy="588518"/>
                    </a:xfrm>
                    <a:grpFill/>
                  </p:grpSpPr>
                  <p:sp>
                    <p:nvSpPr>
                      <p:cNvPr id="334" name="Diamond 33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5" name="Diamond 33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6" name="Diamond 33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cxnSp>
          <p:nvCxnSpPr>
            <p:cNvPr id="306" name="Straight Arrow Connector 305"/>
            <p:cNvCxnSpPr/>
            <p:nvPr/>
          </p:nvCxnSpPr>
          <p:spPr>
            <a:xfrm>
              <a:off x="857798" y="6113017"/>
              <a:ext cx="77607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flipV="1">
              <a:off x="932353" y="396876"/>
              <a:ext cx="0" cy="570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8" name="TextBox 307"/>
            <p:cNvSpPr txBox="1"/>
            <p:nvPr/>
          </p:nvSpPr>
          <p:spPr>
            <a:xfrm>
              <a:off x="8102719" y="6266418"/>
              <a:ext cx="364202" cy="369332"/>
            </a:xfrm>
            <a:prstGeom prst="rect">
              <a:avLst/>
            </a:prstGeom>
            <a:noFill/>
          </p:spPr>
          <p:txBody>
            <a:bodyPr wrap="none" rtlCol="0">
              <a:spAutoFit/>
            </a:bodyPr>
            <a:lstStyle/>
            <a:p>
              <a:r>
                <a:rPr lang="en-US" dirty="0" smtClean="0"/>
                <a:t>x</a:t>
              </a:r>
              <a:r>
                <a:rPr lang="en-US" baseline="-25000" dirty="0" smtClean="0"/>
                <a:t>1</a:t>
              </a:r>
              <a:endParaRPr lang="en-US" dirty="0"/>
            </a:p>
          </p:txBody>
        </p:sp>
        <p:sp>
          <p:nvSpPr>
            <p:cNvPr id="309" name="TextBox 308"/>
            <p:cNvSpPr txBox="1"/>
            <p:nvPr/>
          </p:nvSpPr>
          <p:spPr>
            <a:xfrm>
              <a:off x="415237" y="396875"/>
              <a:ext cx="364202" cy="369332"/>
            </a:xfrm>
            <a:prstGeom prst="rect">
              <a:avLst/>
            </a:prstGeom>
            <a:noFill/>
          </p:spPr>
          <p:txBody>
            <a:bodyPr wrap="none" rtlCol="0">
              <a:spAutoFit/>
            </a:bodyPr>
            <a:lstStyle/>
            <a:p>
              <a:r>
                <a:rPr lang="en-US" dirty="0" smtClean="0"/>
                <a:t>x</a:t>
              </a:r>
              <a:r>
                <a:rPr lang="en-US" baseline="-25000" dirty="0"/>
                <a:t>2</a:t>
              </a:r>
              <a:endParaRPr lang="en-US" dirty="0"/>
            </a:p>
          </p:txBody>
        </p:sp>
        <p:sp>
          <p:nvSpPr>
            <p:cNvPr id="310" name="Oval 309"/>
            <p:cNvSpPr/>
            <p:nvPr/>
          </p:nvSpPr>
          <p:spPr>
            <a:xfrm>
              <a:off x="2673350" y="17589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1" name="Rectangle 310"/>
            <p:cNvSpPr>
              <a:spLocks noChangeAspect="1"/>
            </p:cNvSpPr>
            <p:nvPr/>
          </p:nvSpPr>
          <p:spPr>
            <a:xfrm>
              <a:off x="3370707" y="479145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2" name="Diamond 311"/>
            <p:cNvSpPr>
              <a:spLocks noChangeAspect="1"/>
            </p:cNvSpPr>
            <p:nvPr/>
          </p:nvSpPr>
          <p:spPr>
            <a:xfrm>
              <a:off x="6605097" y="3321050"/>
              <a:ext cx="211748" cy="210312"/>
            </a:xfrm>
            <a:prstGeom prst="diamond">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13" name="Group 312"/>
            <p:cNvGrpSpPr/>
            <p:nvPr/>
          </p:nvGrpSpPr>
          <p:grpSpPr>
            <a:xfrm>
              <a:off x="1049532" y="448326"/>
              <a:ext cx="7776359" cy="3609514"/>
              <a:chOff x="1049532" y="448326"/>
              <a:chExt cx="7776359" cy="3609514"/>
            </a:xfrm>
          </p:grpSpPr>
          <p:sp>
            <p:nvSpPr>
              <p:cNvPr id="318" name="TextBox 317"/>
              <p:cNvSpPr txBox="1"/>
              <p:nvPr/>
            </p:nvSpPr>
            <p:spPr>
              <a:xfrm>
                <a:off x="7879410" y="709375"/>
                <a:ext cx="946481" cy="369332"/>
              </a:xfrm>
              <a:prstGeom prst="rect">
                <a:avLst/>
              </a:prstGeom>
              <a:noFill/>
            </p:spPr>
            <p:txBody>
              <a:bodyPr wrap="none" rtlCol="0">
                <a:spAutoFit/>
              </a:bodyPr>
              <a:lstStyle/>
              <a:p>
                <a:r>
                  <a:rPr lang="en-US" dirty="0" smtClean="0"/>
                  <a:t>Region1</a:t>
                </a:r>
                <a:endParaRPr lang="en-US" dirty="0"/>
              </a:p>
            </p:txBody>
          </p:sp>
          <p:sp>
            <p:nvSpPr>
              <p:cNvPr id="319" name="TextBox 318"/>
              <p:cNvSpPr txBox="1"/>
              <p:nvPr/>
            </p:nvSpPr>
            <p:spPr>
              <a:xfrm>
                <a:off x="3434570" y="448326"/>
                <a:ext cx="946481" cy="369332"/>
              </a:xfrm>
              <a:prstGeom prst="rect">
                <a:avLst/>
              </a:prstGeom>
              <a:noFill/>
            </p:spPr>
            <p:txBody>
              <a:bodyPr wrap="none" rtlCol="0">
                <a:spAutoFit/>
              </a:bodyPr>
              <a:lstStyle/>
              <a:p>
                <a:r>
                  <a:rPr lang="en-US" dirty="0" smtClean="0"/>
                  <a:t>Region2</a:t>
                </a:r>
                <a:endParaRPr lang="en-US" dirty="0"/>
              </a:p>
            </p:txBody>
          </p:sp>
          <p:sp>
            <p:nvSpPr>
              <p:cNvPr id="320" name="TextBox 319"/>
              <p:cNvSpPr txBox="1"/>
              <p:nvPr/>
            </p:nvSpPr>
            <p:spPr>
              <a:xfrm>
                <a:off x="1049532" y="3688508"/>
                <a:ext cx="946481" cy="369332"/>
              </a:xfrm>
              <a:prstGeom prst="rect">
                <a:avLst/>
              </a:prstGeom>
              <a:noFill/>
            </p:spPr>
            <p:txBody>
              <a:bodyPr wrap="none" rtlCol="0">
                <a:spAutoFit/>
              </a:bodyPr>
              <a:lstStyle/>
              <a:p>
                <a:r>
                  <a:rPr lang="en-US" dirty="0" smtClean="0"/>
                  <a:t>Region3</a:t>
                </a:r>
                <a:endParaRPr lang="en-US" dirty="0"/>
              </a:p>
            </p:txBody>
          </p:sp>
        </p:grpSp>
        <p:grpSp>
          <p:nvGrpSpPr>
            <p:cNvPr id="314" name="Group 313"/>
            <p:cNvGrpSpPr/>
            <p:nvPr/>
          </p:nvGrpSpPr>
          <p:grpSpPr>
            <a:xfrm>
              <a:off x="2849197" y="1457849"/>
              <a:ext cx="4261674" cy="3016551"/>
              <a:chOff x="2849197" y="1457849"/>
              <a:chExt cx="4261674" cy="3016551"/>
            </a:xfrm>
          </p:grpSpPr>
          <p:sp>
            <p:nvSpPr>
              <p:cNvPr id="315" name="TextBox 314"/>
              <p:cNvSpPr txBox="1"/>
              <p:nvPr/>
            </p:nvSpPr>
            <p:spPr>
              <a:xfrm>
                <a:off x="3043763" y="1457849"/>
                <a:ext cx="696375" cy="369332"/>
              </a:xfrm>
              <a:prstGeom prst="rect">
                <a:avLst/>
              </a:prstGeom>
              <a:noFill/>
            </p:spPr>
            <p:txBody>
              <a:bodyPr wrap="none" rtlCol="0">
                <a:spAutoFit/>
              </a:bodyPr>
              <a:lstStyle/>
              <a:p>
                <a:r>
                  <a:rPr lang="en-US" dirty="0" smtClean="0"/>
                  <a:t>y=2.2</a:t>
                </a:r>
                <a:endParaRPr lang="en-US" dirty="0"/>
              </a:p>
            </p:txBody>
          </p:sp>
          <p:sp>
            <p:nvSpPr>
              <p:cNvPr id="316" name="TextBox 315"/>
              <p:cNvSpPr txBox="1"/>
              <p:nvPr/>
            </p:nvSpPr>
            <p:spPr>
              <a:xfrm>
                <a:off x="6406494" y="2500837"/>
                <a:ext cx="704377" cy="369332"/>
              </a:xfrm>
              <a:prstGeom prst="rect">
                <a:avLst/>
              </a:prstGeom>
              <a:noFill/>
            </p:spPr>
            <p:txBody>
              <a:bodyPr wrap="none" rtlCol="0">
                <a:spAutoFit/>
              </a:bodyPr>
              <a:lstStyle/>
              <a:p>
                <a:r>
                  <a:rPr lang="en-US" dirty="0" smtClean="0"/>
                  <a:t>Y=3.2</a:t>
                </a:r>
                <a:endParaRPr lang="en-US" dirty="0"/>
              </a:p>
            </p:txBody>
          </p:sp>
          <p:sp>
            <p:nvSpPr>
              <p:cNvPr id="317" name="TextBox 316"/>
              <p:cNvSpPr txBox="1"/>
              <p:nvPr/>
            </p:nvSpPr>
            <p:spPr>
              <a:xfrm>
                <a:off x="2849197" y="4105068"/>
                <a:ext cx="696375" cy="369332"/>
              </a:xfrm>
              <a:prstGeom prst="rect">
                <a:avLst/>
              </a:prstGeom>
              <a:noFill/>
            </p:spPr>
            <p:txBody>
              <a:bodyPr wrap="none" rtlCol="0">
                <a:spAutoFit/>
              </a:bodyPr>
              <a:lstStyle/>
              <a:p>
                <a:r>
                  <a:rPr lang="en-US" dirty="0" smtClean="0"/>
                  <a:t>y=5.6</a:t>
                </a:r>
                <a:endParaRPr lang="en-US" dirty="0"/>
              </a:p>
            </p:txBody>
          </p:sp>
        </p:grpSp>
      </p:grpSp>
      <p:sp>
        <p:nvSpPr>
          <p:cNvPr id="601" name="TextBox 600"/>
          <p:cNvSpPr txBox="1"/>
          <p:nvPr/>
        </p:nvSpPr>
        <p:spPr>
          <a:xfrm>
            <a:off x="460921" y="1779263"/>
            <a:ext cx="3908943" cy="830997"/>
          </a:xfrm>
          <a:prstGeom prst="rect">
            <a:avLst/>
          </a:prstGeom>
          <a:noFill/>
        </p:spPr>
        <p:txBody>
          <a:bodyPr wrap="none" rtlCol="0">
            <a:spAutoFit/>
          </a:bodyPr>
          <a:lstStyle/>
          <a:p>
            <a:r>
              <a:rPr lang="en-US" sz="2400" dirty="0" smtClean="0"/>
              <a:t>But we choose just rectangles </a:t>
            </a:r>
          </a:p>
          <a:p>
            <a:endParaRPr lang="en-US" sz="2400" dirty="0"/>
          </a:p>
        </p:txBody>
      </p:sp>
    </p:spTree>
    <p:extLst>
      <p:ext uri="{BB962C8B-B14F-4D97-AF65-F5344CB8AC3E}">
        <p14:creationId xmlns:p14="http://schemas.microsoft.com/office/powerpoint/2010/main" val="11629821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4825"/>
            <a:ext cx="8229600" cy="5638800"/>
          </a:xfrm>
        </p:spPr>
        <p:txBody>
          <a:bodyPr>
            <a:normAutofit/>
          </a:bodyPr>
          <a:lstStyle/>
          <a:p>
            <a:pPr marL="0" indent="0">
              <a:buNone/>
            </a:pPr>
            <a:r>
              <a:rPr lang="en-US" sz="2800" dirty="0" smtClean="0"/>
              <a:t>Find boxes </a:t>
            </a:r>
            <a:r>
              <a:rPr lang="en-US" sz="2800" i="1" dirty="0" smtClean="0"/>
              <a:t>R</a:t>
            </a:r>
            <a:r>
              <a:rPr lang="en-US" sz="2800" i="1" baseline="-25000" dirty="0" smtClean="0"/>
              <a:t>1</a:t>
            </a:r>
            <a:r>
              <a:rPr lang="en-US" sz="2800" i="1" dirty="0" smtClean="0"/>
              <a:t>, . . . , R</a:t>
            </a:r>
            <a:r>
              <a:rPr lang="en-US" sz="2800" i="1" baseline="-25000" dirty="0" smtClean="0"/>
              <a:t>J</a:t>
            </a:r>
            <a:r>
              <a:rPr lang="en-US" sz="2800" i="1" dirty="0" smtClean="0"/>
              <a:t> </a:t>
            </a:r>
            <a:r>
              <a:rPr lang="en-US" sz="2800" dirty="0" smtClean="0"/>
              <a:t>that minimize the RSS</a:t>
            </a:r>
          </a:p>
          <a:p>
            <a:pPr marL="0" indent="0">
              <a:buNone/>
            </a:pPr>
            <a:endParaRPr lang="en-US" sz="2800" dirty="0"/>
          </a:p>
          <a:p>
            <a:pPr marL="0" indent="0">
              <a:buNone/>
            </a:pPr>
            <a:endParaRPr lang="en-US" sz="2800" dirty="0" smtClean="0"/>
          </a:p>
          <a:p>
            <a:pPr marL="0" indent="0">
              <a:lnSpc>
                <a:spcPct val="120000"/>
              </a:lnSpc>
              <a:buNone/>
            </a:pPr>
            <a:r>
              <a:rPr lang="en-US" sz="2800" dirty="0" smtClean="0"/>
              <a:t>where          is the mean response value of all training observations in the </a:t>
            </a:r>
            <a:r>
              <a:rPr lang="en-US" sz="2800" i="1" dirty="0" smtClean="0"/>
              <a:t>R</a:t>
            </a:r>
            <a:r>
              <a:rPr lang="en-US" sz="2800" i="1" baseline="-25000" dirty="0"/>
              <a:t>j</a:t>
            </a:r>
            <a:r>
              <a:rPr lang="en-US" sz="2800" dirty="0" smtClean="0"/>
              <a:t> region</a:t>
            </a:r>
          </a:p>
          <a:p>
            <a:pPr marL="0" indent="0">
              <a:lnSpc>
                <a:spcPct val="120000"/>
              </a:lnSpc>
              <a:buNone/>
            </a:pPr>
            <a:endParaRPr lang="en-US" sz="2800" dirty="0" smtClean="0"/>
          </a:p>
          <a:p>
            <a:pPr marL="0" indent="0">
              <a:lnSpc>
                <a:spcPct val="120000"/>
              </a:lnSpc>
              <a:buNone/>
            </a:pPr>
            <a:r>
              <a:rPr lang="en-US" sz="2800" dirty="0" smtClean="0"/>
              <a:t>This computationally very expensive! </a:t>
            </a:r>
          </a:p>
          <a:p>
            <a:pPr marL="0" indent="0">
              <a:lnSpc>
                <a:spcPct val="120000"/>
              </a:lnSpc>
              <a:buNone/>
            </a:pPr>
            <a:endParaRPr lang="en-US" sz="2800" dirty="0" smtClean="0"/>
          </a:p>
          <a:p>
            <a:pPr marL="0" indent="0">
              <a:lnSpc>
                <a:spcPct val="120000"/>
              </a:lnSpc>
              <a:buNone/>
            </a:pPr>
            <a:r>
              <a:rPr lang="en-US" sz="2800" b="1" dirty="0" smtClean="0">
                <a:solidFill>
                  <a:schemeClr val="accent2"/>
                </a:solidFill>
              </a:rPr>
              <a:t>Solution: </a:t>
            </a:r>
            <a:r>
              <a:rPr lang="en-US" sz="2800" dirty="0" smtClean="0"/>
              <a:t>Top down approach, greedy approach</a:t>
            </a:r>
            <a:endParaRPr lang="en-US" sz="2800" b="1" dirty="0">
              <a:solidFill>
                <a:schemeClr val="accent2"/>
              </a:solidFill>
            </a:endParaRPr>
          </a:p>
          <a:p>
            <a:pPr marL="0" indent="0" algn="ctr">
              <a:buNone/>
            </a:pPr>
            <a:r>
              <a:rPr lang="en-US" sz="2800" dirty="0" smtClean="0"/>
              <a:t> </a:t>
            </a:r>
            <a:r>
              <a:rPr lang="en-US" sz="2800" b="1" dirty="0" smtClean="0"/>
              <a:t>recursive binary splitting </a:t>
            </a:r>
          </a:p>
          <a:p>
            <a:pPr marL="0" indent="0">
              <a:buNone/>
            </a:pPr>
            <a:endParaRPr lang="en-US" sz="2800" dirty="0" smtClean="0"/>
          </a:p>
          <a:p>
            <a:pPr marL="0" indent="0">
              <a:buNone/>
            </a:pPr>
            <a:endParaRPr lang="en-US" sz="2800" dirty="0" smtClean="0"/>
          </a:p>
          <a:p>
            <a:pPr marL="0" indent="0">
              <a:buNone/>
            </a:pPr>
            <a:endParaRPr lang="en-US" sz="2800" dirty="0"/>
          </a:p>
        </p:txBody>
      </p:sp>
      <p:pic>
        <p:nvPicPr>
          <p:cNvPr id="4" name="Picture 3"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084" y="976136"/>
            <a:ext cx="4273550" cy="1169277"/>
          </a:xfrm>
          <a:prstGeom prst="rect">
            <a:avLst/>
          </a:prstGeom>
        </p:spPr>
      </p:pic>
      <p:pic>
        <p:nvPicPr>
          <p:cNvPr id="5" name="Picture 4"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9875" y="2194802"/>
            <a:ext cx="609600" cy="495300"/>
          </a:xfrm>
          <a:prstGeom prst="rect">
            <a:avLst/>
          </a:prstGeom>
        </p:spPr>
      </p:pic>
      <p:cxnSp>
        <p:nvCxnSpPr>
          <p:cNvPr id="7" name="Straight Connector 6"/>
          <p:cNvCxnSpPr/>
          <p:nvPr/>
        </p:nvCxnSpPr>
        <p:spPr>
          <a:xfrm flipV="1">
            <a:off x="666750" y="3413125"/>
            <a:ext cx="7667625" cy="1587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91622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Projects. Milestone 3 is due Saturday </a:t>
            </a:r>
          </a:p>
          <a:p>
            <a:r>
              <a:rPr lang="en-US" dirty="0" smtClean="0"/>
              <a:t>HW5 solutions coming soon. Few students had medical emergencies so we will not release until everyone is done</a:t>
            </a:r>
            <a:endParaRPr lang="en-US" dirty="0"/>
          </a:p>
        </p:txBody>
      </p:sp>
    </p:spTree>
    <p:extLst>
      <p:ext uri="{BB962C8B-B14F-4D97-AF65-F5344CB8AC3E}">
        <p14:creationId xmlns:p14="http://schemas.microsoft.com/office/powerpoint/2010/main" val="83779371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Binary Splitting</a:t>
            </a:r>
            <a:endParaRPr lang="en-US" dirty="0"/>
          </a:p>
        </p:txBody>
      </p:sp>
      <p:sp>
        <p:nvSpPr>
          <p:cNvPr id="3" name="Content Placeholder 2"/>
          <p:cNvSpPr>
            <a:spLocks noGrp="1"/>
          </p:cNvSpPr>
          <p:nvPr>
            <p:ph idx="1"/>
          </p:nvPr>
        </p:nvSpPr>
        <p:spPr>
          <a:xfrm>
            <a:off x="457200" y="1600200"/>
            <a:ext cx="8229600" cy="4989689"/>
          </a:xfrm>
        </p:spPr>
        <p:txBody>
          <a:bodyPr>
            <a:normAutofit/>
          </a:bodyPr>
          <a:lstStyle/>
          <a:p>
            <a:pPr marL="457200" indent="-457200">
              <a:buFont typeface="+mj-lt"/>
              <a:buAutoNum type="arabicPeriod"/>
            </a:pPr>
            <a:r>
              <a:rPr lang="en-US" sz="2400" dirty="0" smtClean="0"/>
              <a:t>Consider all predictor </a:t>
            </a:r>
            <a:r>
              <a:rPr lang="en-US" sz="2400" i="1" dirty="0" smtClean="0"/>
              <a:t>X</a:t>
            </a:r>
            <a:r>
              <a:rPr lang="en-US" sz="2400" i="1" baseline="-25000" dirty="0" smtClean="0"/>
              <a:t>p</a:t>
            </a:r>
            <a:r>
              <a:rPr lang="en-US" sz="2400" baseline="-25000" dirty="0" smtClean="0"/>
              <a:t> </a:t>
            </a:r>
            <a:r>
              <a:rPr lang="en-US" sz="2400" dirty="0" smtClean="0"/>
              <a:t>and all the all possible values of the </a:t>
            </a:r>
            <a:r>
              <a:rPr lang="en-US" sz="2400" dirty="0" smtClean="0"/>
              <a:t>cutpoints</a:t>
            </a:r>
            <a:r>
              <a:rPr lang="en-US" sz="2400" dirty="0" smtClean="0"/>
              <a:t> </a:t>
            </a:r>
            <a:r>
              <a:rPr lang="en-US" sz="2400" i="1" dirty="0" smtClean="0"/>
              <a:t>s </a:t>
            </a:r>
            <a:r>
              <a:rPr lang="en-US" sz="2400" dirty="0" smtClean="0"/>
              <a:t>for each of the predictors. Choose the predictor and </a:t>
            </a:r>
            <a:r>
              <a:rPr lang="en-US" sz="2400" dirty="0" smtClean="0"/>
              <a:t>cutpoint</a:t>
            </a:r>
            <a:r>
              <a:rPr lang="en-US" sz="2400" dirty="0" smtClean="0"/>
              <a:t> </a:t>
            </a:r>
            <a:r>
              <a:rPr lang="en-US" sz="2400" dirty="0" smtClean="0"/>
              <a:t>s.t.</a:t>
            </a:r>
            <a:r>
              <a:rPr lang="en-US" sz="2400" dirty="0" smtClean="0"/>
              <a:t> it minimizes the RSS</a:t>
            </a:r>
            <a:endParaRPr lang="en-US" sz="2400" i="1" dirty="0"/>
          </a:p>
          <a:p>
            <a:pPr marL="457200" indent="-457200">
              <a:buFont typeface="+mj-lt"/>
              <a:buAutoNum type="arabicPeriod"/>
            </a:pPr>
            <a:endParaRPr lang="en-US" sz="2400" dirty="0" smtClean="0"/>
          </a:p>
          <a:p>
            <a:pPr marL="457200" indent="-457200">
              <a:buFont typeface="+mj-lt"/>
              <a:buAutoNum type="arabicPeriod"/>
            </a:pPr>
            <a:endParaRPr lang="en-US" sz="2400" dirty="0"/>
          </a:p>
          <a:p>
            <a:pPr marL="914400" lvl="1" indent="-457200">
              <a:buFont typeface="+mj-lt"/>
              <a:buAutoNum type="arabicPeriod"/>
            </a:pPr>
            <a:endParaRPr lang="en-US" sz="2400" dirty="0"/>
          </a:p>
          <a:p>
            <a:pPr marL="457200" lvl="1" indent="0">
              <a:buNone/>
            </a:pPr>
            <a:r>
              <a:rPr lang="en-US" sz="2400" dirty="0" smtClean="0"/>
              <a:t>This can be done quickly, assuming number of predictors is not very large</a:t>
            </a:r>
          </a:p>
          <a:p>
            <a:pPr marL="457200" indent="-457200">
              <a:buFont typeface="+mj-lt"/>
              <a:buAutoNum type="arabicPeriod"/>
            </a:pPr>
            <a:r>
              <a:rPr lang="en-US" sz="2400" dirty="0" smtClean="0"/>
              <a:t>Repeat #1 but only consider the sub-regions</a:t>
            </a:r>
          </a:p>
          <a:p>
            <a:pPr marL="457200" indent="-457200">
              <a:buFont typeface="+mj-lt"/>
              <a:buAutoNum type="arabicPeriod"/>
            </a:pPr>
            <a:r>
              <a:rPr lang="en-US" sz="2400" dirty="0" smtClean="0"/>
              <a:t>Stop: node contains only one class or  node contains less than </a:t>
            </a:r>
            <a:r>
              <a:rPr lang="en-US" sz="2400" i="1" dirty="0" smtClean="0"/>
              <a:t>n</a:t>
            </a:r>
            <a:r>
              <a:rPr lang="en-US" sz="2400" dirty="0" smtClean="0"/>
              <a:t> data points or max depth is reached</a:t>
            </a:r>
          </a:p>
          <a:p>
            <a:pPr marL="0" indent="0">
              <a:buNone/>
            </a:pPr>
            <a:endParaRPr lang="en-US" sz="2400" dirty="0"/>
          </a:p>
          <a:p>
            <a:pPr marL="0" indent="0">
              <a:buNone/>
            </a:pPr>
            <a:endParaRPr lang="en-US" sz="2400" dirty="0" smtClean="0"/>
          </a:p>
          <a:p>
            <a:endParaRPr lang="en-US" sz="2400" i="1" dirty="0"/>
          </a:p>
          <a:p>
            <a:endParaRPr lang="en-US" sz="2400" i="1" dirty="0"/>
          </a:p>
        </p:txBody>
      </p:sp>
      <p:pic>
        <p:nvPicPr>
          <p:cNvPr id="4" name="Picture 3"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666" y="3002840"/>
            <a:ext cx="7491236" cy="921668"/>
          </a:xfrm>
          <a:prstGeom prst="rect">
            <a:avLst/>
          </a:prstGeom>
        </p:spPr>
      </p:pic>
    </p:spTree>
    <p:extLst>
      <p:ext uri="{BB962C8B-B14F-4D97-AF65-F5344CB8AC3E}">
        <p14:creationId xmlns:p14="http://schemas.microsoft.com/office/powerpoint/2010/main" val="3228724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egressionTre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0"/>
            <a:ext cx="6764215" cy="6858000"/>
          </a:xfrm>
          <a:prstGeom prst="rect">
            <a:avLst/>
          </a:prstGeom>
        </p:spPr>
      </p:pic>
      <p:sp>
        <p:nvSpPr>
          <p:cNvPr id="5" name="Rectangle 4"/>
          <p:cNvSpPr/>
          <p:nvPr/>
        </p:nvSpPr>
        <p:spPr>
          <a:xfrm>
            <a:off x="983545" y="42333"/>
            <a:ext cx="3471334" cy="300566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103756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Overfitting	</a:t>
            </a:r>
            <a:endParaRPr lang="en-US" dirty="0"/>
          </a:p>
        </p:txBody>
      </p:sp>
      <p:sp>
        <p:nvSpPr>
          <p:cNvPr id="3" name="Content Placeholder 2"/>
          <p:cNvSpPr>
            <a:spLocks noGrp="1"/>
          </p:cNvSpPr>
          <p:nvPr>
            <p:ph idx="1"/>
          </p:nvPr>
        </p:nvSpPr>
        <p:spPr>
          <a:xfrm>
            <a:off x="457200" y="1417638"/>
            <a:ext cx="8229600" cy="4525963"/>
          </a:xfrm>
        </p:spPr>
        <p:txBody>
          <a:bodyPr>
            <a:normAutofit/>
          </a:bodyPr>
          <a:lstStyle/>
          <a:p>
            <a:pPr marL="0" indent="0">
              <a:buNone/>
            </a:pPr>
            <a:r>
              <a:rPr lang="en-US" sz="2400" dirty="0" smtClean="0"/>
              <a:t>If we keep splitting we will be reducing RSS </a:t>
            </a:r>
            <a:endParaRPr lang="en-US" sz="2400" dirty="0"/>
          </a:p>
        </p:txBody>
      </p:sp>
      <p:pic>
        <p:nvPicPr>
          <p:cNvPr id="4" name="Picture 3" descr="classification-algorithms-on-iris-dataset_48_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2009774"/>
            <a:ext cx="6718300" cy="4665973"/>
          </a:xfrm>
          <a:prstGeom prst="rect">
            <a:avLst/>
          </a:prstGeom>
        </p:spPr>
      </p:pic>
    </p:spTree>
    <p:extLst>
      <p:ext uri="{BB962C8B-B14F-4D97-AF65-F5344CB8AC3E}">
        <p14:creationId xmlns:p14="http://schemas.microsoft.com/office/powerpoint/2010/main" val="39948074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Fewer splits or fewer regions lower variance better interpretation at cost of little more bias </a:t>
            </a:r>
          </a:p>
          <a:p>
            <a:pPr marL="0" indent="0">
              <a:buNone/>
            </a:pPr>
            <a:endParaRPr lang="en-US" dirty="0" smtClean="0"/>
          </a:p>
          <a:p>
            <a:pPr marL="0" indent="0">
              <a:buNone/>
            </a:pPr>
            <a:r>
              <a:rPr lang="en-US" dirty="0" smtClean="0"/>
              <a:t>Ideas? </a:t>
            </a:r>
          </a:p>
          <a:p>
            <a:pPr marL="0" indent="0">
              <a:buNone/>
            </a:pPr>
            <a:endParaRPr lang="en-US" dirty="0" smtClean="0"/>
          </a:p>
          <a:p>
            <a:pPr marL="0" indent="0">
              <a:buNone/>
            </a:pPr>
            <a:r>
              <a:rPr lang="en-US" dirty="0" smtClean="0"/>
              <a:t>Stop splitting when RSS improvement is lower than a threshold </a:t>
            </a:r>
          </a:p>
          <a:p>
            <a:pPr marL="0" indent="0">
              <a:buNone/>
            </a:pPr>
            <a:r>
              <a:rPr lang="en-US" dirty="0"/>
              <a:t>	</a:t>
            </a:r>
            <a:r>
              <a:rPr lang="en-US" sz="2800" dirty="0" smtClean="0"/>
              <a:t>Smaller trees but not effective (short sighted)</a:t>
            </a:r>
          </a:p>
          <a:p>
            <a:pPr marL="0" indent="0">
              <a:buNone/>
            </a:pPr>
            <a:r>
              <a:rPr lang="en-US" sz="2800" dirty="0" smtClean="0"/>
              <a:t>	A split </a:t>
            </a:r>
            <a:r>
              <a:rPr lang="en-US" sz="2800" dirty="0"/>
              <a:t>early on in the tree might be followed by a very </a:t>
            </a:r>
            <a:r>
              <a:rPr lang="en-US" sz="2800" dirty="0" smtClean="0"/>
              <a:t>	good split; a </a:t>
            </a:r>
            <a:r>
              <a:rPr lang="en-US" sz="2800" dirty="0"/>
              <a:t>split that leads to a large </a:t>
            </a:r>
            <a:r>
              <a:rPr lang="en-US" sz="2800" dirty="0" smtClean="0"/>
              <a:t>reduction </a:t>
            </a:r>
            <a:r>
              <a:rPr lang="en-US" sz="2800" dirty="0"/>
              <a:t>in RSS later </a:t>
            </a:r>
            <a:r>
              <a:rPr lang="en-US" sz="2800" dirty="0" smtClean="0"/>
              <a:t>on</a:t>
            </a:r>
          </a:p>
          <a:p>
            <a:pPr marL="0" indent="0">
              <a:buNone/>
            </a:pPr>
            <a:endParaRPr lang="en-US" dirty="0" smtClean="0"/>
          </a:p>
          <a:p>
            <a:pPr marL="0" indent="0">
              <a:buNone/>
            </a:pPr>
            <a:endParaRPr lang="en-US" dirty="0" smtClean="0"/>
          </a:p>
          <a:p>
            <a:endParaRPr lang="en-US" dirty="0"/>
          </a:p>
        </p:txBody>
      </p:sp>
      <p:cxnSp>
        <p:nvCxnSpPr>
          <p:cNvPr id="4" name="Straight Connector 3"/>
          <p:cNvCxnSpPr/>
          <p:nvPr/>
        </p:nvCxnSpPr>
        <p:spPr>
          <a:xfrm flipV="1">
            <a:off x="666750" y="3413125"/>
            <a:ext cx="7667625" cy="1587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0390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Better is to grow a large tree and then look subtrees</a:t>
            </a:r>
            <a:r>
              <a:rPr lang="en-US" sz="2800" dirty="0"/>
              <a:t> </a:t>
            </a:r>
            <a:r>
              <a:rPr lang="en-US" sz="2800" dirty="0" smtClean="0"/>
              <a:t>that minimize the </a:t>
            </a:r>
            <a:r>
              <a:rPr lang="en-US" sz="2800" b="1" dirty="0" smtClean="0">
                <a:solidFill>
                  <a:srgbClr val="000090"/>
                </a:solidFill>
              </a:rPr>
              <a:t>test error</a:t>
            </a:r>
            <a:endParaRPr lang="en-US" sz="2800" b="1" dirty="0" smtClean="0"/>
          </a:p>
          <a:p>
            <a:pPr marL="0" indent="0">
              <a:buNone/>
            </a:pPr>
            <a:endParaRPr lang="en-US" sz="2800" dirty="0" smtClean="0"/>
          </a:p>
          <a:p>
            <a:pPr marL="0" indent="0">
              <a:buNone/>
            </a:pPr>
            <a:r>
              <a:rPr lang="en-US" sz="2800" dirty="0" smtClean="0"/>
              <a:t>How? </a:t>
            </a:r>
          </a:p>
          <a:p>
            <a:pPr marL="0" indent="0">
              <a:buNone/>
            </a:pPr>
            <a:endParaRPr lang="en-US" sz="2800" dirty="0"/>
          </a:p>
          <a:p>
            <a:pPr marL="0" indent="0">
              <a:buNone/>
            </a:pPr>
            <a:r>
              <a:rPr lang="en-US" sz="2800" b="1" dirty="0" smtClean="0"/>
              <a:t>Cross-validation </a:t>
            </a:r>
            <a:r>
              <a:rPr lang="en-US" sz="2800" dirty="0" smtClean="0"/>
              <a:t>of all possible subtrees?</a:t>
            </a:r>
            <a:endParaRPr lang="en-US" sz="2800" dirty="0"/>
          </a:p>
          <a:p>
            <a:pPr marL="0" indent="0">
              <a:buNone/>
            </a:pPr>
            <a:r>
              <a:rPr lang="en-US" sz="2800" dirty="0" smtClean="0"/>
              <a:t>This is too expensive </a:t>
            </a:r>
          </a:p>
          <a:p>
            <a:pPr marL="0" indent="0">
              <a:buNone/>
            </a:pPr>
            <a:endParaRPr lang="en-US" sz="2800" dirty="0" smtClean="0"/>
          </a:p>
          <a:p>
            <a:pPr marL="0" indent="0">
              <a:buNone/>
            </a:pPr>
            <a:endParaRPr lang="en-US" sz="2800" dirty="0"/>
          </a:p>
          <a:p>
            <a:pPr marL="0" indent="0">
              <a:buNone/>
            </a:pPr>
            <a:endParaRPr lang="en-US" sz="2800" dirty="0"/>
          </a:p>
        </p:txBody>
      </p:sp>
      <p:cxnSp>
        <p:nvCxnSpPr>
          <p:cNvPr id="5" name="Straight Connector 4"/>
          <p:cNvCxnSpPr/>
          <p:nvPr/>
        </p:nvCxnSpPr>
        <p:spPr>
          <a:xfrm flipV="1">
            <a:off x="513644" y="3709458"/>
            <a:ext cx="7667625" cy="1587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flipH="1">
            <a:off x="513643" y="5588000"/>
            <a:ext cx="7826023" cy="461665"/>
          </a:xfrm>
          <a:prstGeom prst="rect">
            <a:avLst/>
          </a:prstGeom>
          <a:noFill/>
          <a:ln w="28575" cmpd="sng">
            <a:solidFill>
              <a:schemeClr val="accent2"/>
            </a:solidFill>
          </a:ln>
        </p:spPr>
        <p:txBody>
          <a:bodyPr wrap="square" rtlCol="0">
            <a:spAutoFit/>
          </a:bodyPr>
          <a:lstStyle/>
          <a:p>
            <a:r>
              <a:rPr lang="en-US" sz="2400" dirty="0" smtClean="0"/>
              <a:t>Cost complexity pruning—also known as weakest link pruning</a:t>
            </a:r>
          </a:p>
        </p:txBody>
      </p:sp>
    </p:spTree>
    <p:extLst>
      <p:ext uri="{BB962C8B-B14F-4D97-AF65-F5344CB8AC3E}">
        <p14:creationId xmlns:p14="http://schemas.microsoft.com/office/powerpoint/2010/main" val="1143056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complexity pruning</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400" dirty="0" smtClean="0"/>
              <a:t>Consider a tuning parameter </a:t>
            </a:r>
            <a:r>
              <a:rPr lang="en-US" sz="2400" dirty="0" smtClean="0">
                <a:latin typeface="Symbol" charset="2"/>
                <a:cs typeface="Symbol" charset="2"/>
              </a:rPr>
              <a:t>a </a:t>
            </a:r>
            <a:r>
              <a:rPr lang="en-US" sz="2400" dirty="0" smtClean="0">
                <a:cs typeface="Symbol" charset="2"/>
              </a:rPr>
              <a:t>that for each value of </a:t>
            </a:r>
            <a:r>
              <a:rPr lang="en-US" sz="2400" dirty="0" smtClean="0">
                <a:latin typeface="Symbol" charset="2"/>
                <a:cs typeface="Symbol" charset="2"/>
              </a:rPr>
              <a:t> </a:t>
            </a:r>
            <a:r>
              <a:rPr lang="en-US" sz="2400" dirty="0" smtClean="0">
                <a:latin typeface="Symbol" charset="2"/>
                <a:cs typeface="Symbol" charset="2"/>
              </a:rPr>
              <a:t>a </a:t>
            </a:r>
            <a:r>
              <a:rPr lang="en-US" sz="2400" dirty="0" smtClean="0">
                <a:cs typeface="Symbol" charset="2"/>
              </a:rPr>
              <a:t>there is a subtree that minimizes </a:t>
            </a:r>
          </a:p>
          <a:p>
            <a:pPr marL="0" indent="0">
              <a:buNone/>
            </a:pPr>
            <a:endParaRPr lang="en-US" sz="2400" dirty="0">
              <a:latin typeface="Symbol" charset="2"/>
              <a:cs typeface="Symbol" charset="2"/>
            </a:endParaRPr>
          </a:p>
          <a:p>
            <a:pPr marL="0" indent="0">
              <a:buNone/>
            </a:pPr>
            <a:endParaRPr lang="en-US" sz="2400" dirty="0" smtClean="0">
              <a:latin typeface="Symbol" charset="2"/>
              <a:cs typeface="Symbol" charset="2"/>
            </a:endParaRPr>
          </a:p>
          <a:p>
            <a:pPr marL="0" indent="0">
              <a:buNone/>
            </a:pPr>
            <a:endParaRPr lang="en-US" sz="2400" dirty="0">
              <a:latin typeface="Symbol" charset="2"/>
              <a:cs typeface="Symbol" charset="2"/>
            </a:endParaRPr>
          </a:p>
          <a:p>
            <a:pPr marL="0" indent="0">
              <a:buNone/>
            </a:pPr>
            <a:r>
              <a:rPr lang="en-US" sz="2400" dirty="0" smtClean="0">
                <a:cs typeface="Symbol" charset="2"/>
              </a:rPr>
              <a:t>Where |T| is the number of terminal nodes. </a:t>
            </a:r>
            <a:r>
              <a:rPr lang="en-US" sz="2400" dirty="0" smtClean="0">
                <a:latin typeface="Symbol" charset="2"/>
                <a:cs typeface="Symbol" charset="2"/>
              </a:rPr>
              <a:t>a </a:t>
            </a:r>
            <a:r>
              <a:rPr lang="en-US" sz="2400" dirty="0" smtClean="0">
                <a:cs typeface="Symbol" charset="2"/>
              </a:rPr>
              <a:t>controls the complexity of the tree similarly we saw with other regularizations (e.g. LASSO). </a:t>
            </a:r>
          </a:p>
          <a:p>
            <a:pPr marL="0" indent="0">
              <a:buNone/>
            </a:pPr>
            <a:endParaRPr lang="en-US" sz="2400" dirty="0">
              <a:cs typeface="Symbol" charset="2"/>
            </a:endParaRPr>
          </a:p>
          <a:p>
            <a:pPr marL="0" indent="0">
              <a:buNone/>
            </a:pPr>
            <a:r>
              <a:rPr lang="en-US" sz="2400" dirty="0"/>
              <a:t>It turns out that as we increase α from zero </a:t>
            </a:r>
            <a:r>
              <a:rPr lang="en-US" sz="2400" dirty="0" smtClean="0"/>
              <a:t>in, </a:t>
            </a:r>
            <a:r>
              <a:rPr lang="en-US" sz="2400" dirty="0"/>
              <a:t>branches get pruned from the tree in a nested and predictable fashion, so obtaining the whole sequence of subtrees as a function of α is easy. </a:t>
            </a:r>
            <a:endParaRPr lang="en-US" sz="2400" dirty="0">
              <a:cs typeface="Symbol" charset="2"/>
            </a:endParaRPr>
          </a:p>
        </p:txBody>
      </p:sp>
      <p:pic>
        <p:nvPicPr>
          <p:cNvPr id="5" name="Picture 4"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73" y="2359554"/>
            <a:ext cx="4900083" cy="1191065"/>
          </a:xfrm>
          <a:prstGeom prst="rect">
            <a:avLst/>
          </a:prstGeom>
        </p:spPr>
      </p:pic>
      <p:sp>
        <p:nvSpPr>
          <p:cNvPr id="6" name="TextBox 5"/>
          <p:cNvSpPr txBox="1"/>
          <p:nvPr/>
        </p:nvSpPr>
        <p:spPr>
          <a:xfrm>
            <a:off x="4360333" y="179211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8118054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5089"/>
            <a:ext cx="8229600" cy="5088467"/>
          </a:xfrm>
        </p:spPr>
        <p:txBody>
          <a:bodyPr>
            <a:normAutofit/>
          </a:bodyPr>
          <a:lstStyle/>
          <a:p>
            <a:pPr marL="457200" indent="-457200">
              <a:buAutoNum type="arabicPeriod"/>
            </a:pPr>
            <a:r>
              <a:rPr lang="en-US" sz="2400" dirty="0" smtClean="0"/>
              <a:t>Use </a:t>
            </a:r>
            <a:r>
              <a:rPr lang="en-US" sz="2400" dirty="0"/>
              <a:t>recursive binary splitting to grow a large tree on the training data, stopping only when each terminal node has fewer than some minimum number of </a:t>
            </a:r>
            <a:r>
              <a:rPr lang="en-US" sz="2400" dirty="0" smtClean="0"/>
              <a:t>observations </a:t>
            </a:r>
          </a:p>
          <a:p>
            <a:pPr marL="457200" indent="-457200">
              <a:buFont typeface="Arial"/>
              <a:buAutoNum type="arabicPeriod"/>
            </a:pPr>
            <a:r>
              <a:rPr lang="en-US" sz="2400" dirty="0"/>
              <a:t>Apply cost complexity pruning to the large tree in order to obtain a sequence of best subtrees, as a function of </a:t>
            </a:r>
            <a:r>
              <a:rPr lang="en-US" sz="2400" dirty="0" smtClean="0"/>
              <a:t>α </a:t>
            </a:r>
            <a:endParaRPr lang="en-US" sz="2400" dirty="0"/>
          </a:p>
          <a:p>
            <a:pPr marL="457200" indent="-457200">
              <a:buFont typeface="Arial"/>
              <a:buAutoNum type="arabicPeriod"/>
            </a:pPr>
            <a:r>
              <a:rPr lang="en-US" sz="2400" dirty="0"/>
              <a:t>Use K-fold cross-validation to choose </a:t>
            </a:r>
            <a:r>
              <a:rPr lang="en-US" sz="2400" dirty="0" smtClean="0"/>
              <a:t>α</a:t>
            </a:r>
            <a:endParaRPr lang="en-US" sz="2400" dirty="0"/>
          </a:p>
          <a:p>
            <a:pPr marL="857250" lvl="1" indent="-457200"/>
            <a:r>
              <a:rPr lang="en-US" sz="2000" dirty="0" smtClean="0"/>
              <a:t>Repeat #1 and #2 on the k-</a:t>
            </a:r>
            <a:r>
              <a:rPr lang="en-US" sz="2000" dirty="0" smtClean="0"/>
              <a:t>th</a:t>
            </a:r>
            <a:r>
              <a:rPr lang="en-US" sz="2000" dirty="0" smtClean="0"/>
              <a:t> fold</a:t>
            </a:r>
          </a:p>
          <a:p>
            <a:pPr marL="857250" lvl="1" indent="-457200"/>
            <a:r>
              <a:rPr lang="en-US" sz="2000" dirty="0" smtClean="0"/>
              <a:t>Estimate the MSE as a function of </a:t>
            </a:r>
            <a:r>
              <a:rPr lang="en-US" sz="2000" dirty="0" smtClean="0"/>
              <a:t>α</a:t>
            </a:r>
          </a:p>
          <a:p>
            <a:pPr marL="400050" lvl="1" indent="0">
              <a:buNone/>
            </a:pPr>
            <a:r>
              <a:rPr lang="en-US" sz="2000" dirty="0" smtClean="0"/>
              <a:t>Average all and pick </a:t>
            </a:r>
            <a:r>
              <a:rPr lang="en-US" sz="2000" dirty="0" smtClean="0"/>
              <a:t>α </a:t>
            </a:r>
            <a:endParaRPr lang="en-US" sz="2000" dirty="0" smtClean="0"/>
          </a:p>
          <a:p>
            <a:pPr marL="457200" indent="-457200">
              <a:buFont typeface="Arial"/>
              <a:buAutoNum type="arabicPeriod"/>
            </a:pPr>
            <a:r>
              <a:rPr lang="en-US" sz="2400" dirty="0" smtClean="0"/>
              <a:t>Return </a:t>
            </a:r>
            <a:r>
              <a:rPr lang="en-US" sz="2400" dirty="0"/>
              <a:t>the subtree from Step 2 that corresponds to the chosen value </a:t>
            </a:r>
            <a:r>
              <a:rPr lang="en-US" sz="2400" dirty="0" smtClean="0"/>
              <a:t>of α</a:t>
            </a:r>
            <a:endParaRPr lang="en-US" sz="2400" dirty="0"/>
          </a:p>
        </p:txBody>
      </p:sp>
      <p:sp>
        <p:nvSpPr>
          <p:cNvPr id="4" name="TextBox 3"/>
          <p:cNvSpPr txBox="1"/>
          <p:nvPr/>
        </p:nvSpPr>
        <p:spPr>
          <a:xfrm>
            <a:off x="457200" y="563223"/>
            <a:ext cx="3659926" cy="461665"/>
          </a:xfrm>
          <a:prstGeom prst="rect">
            <a:avLst/>
          </a:prstGeom>
          <a:noFill/>
          <a:ln w="28575" cmpd="sng">
            <a:solidFill>
              <a:schemeClr val="accent2"/>
            </a:solidFill>
          </a:ln>
        </p:spPr>
        <p:txBody>
          <a:bodyPr wrap="none" rtlCol="0">
            <a:spAutoFit/>
          </a:bodyPr>
          <a:lstStyle/>
          <a:p>
            <a:r>
              <a:rPr lang="en-US" sz="2400" b="1" dirty="0" smtClean="0"/>
              <a:t>ALGORITHM FOR PRUNING </a:t>
            </a:r>
            <a:endParaRPr lang="en-US" sz="2400" b="1" dirty="0"/>
          </a:p>
        </p:txBody>
      </p:sp>
    </p:spTree>
    <p:extLst>
      <p:ext uri="{BB962C8B-B14F-4D97-AF65-F5344CB8AC3E}">
        <p14:creationId xmlns:p14="http://schemas.microsoft.com/office/powerpoint/2010/main" val="264338671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2866"/>
            <a:ext cx="8229600" cy="5427133"/>
          </a:xfrm>
        </p:spPr>
        <p:txBody>
          <a:bodyPr>
            <a:normAutofit fontScale="92500" lnSpcReduction="20000"/>
          </a:bodyPr>
          <a:lstStyle/>
          <a:p>
            <a:pPr marL="0" indent="0">
              <a:spcAft>
                <a:spcPts val="600"/>
              </a:spcAft>
              <a:buNone/>
            </a:pPr>
            <a:r>
              <a:rPr lang="en-US" b="1" i="1" dirty="0"/>
              <a:t>Hitters data </a:t>
            </a:r>
            <a:r>
              <a:rPr lang="en-US" b="1" i="1" dirty="0" smtClean="0"/>
              <a:t>set: </a:t>
            </a:r>
          </a:p>
          <a:p>
            <a:pPr marL="0" indent="0">
              <a:spcAft>
                <a:spcPts val="600"/>
              </a:spcAft>
              <a:buNone/>
            </a:pPr>
            <a:r>
              <a:rPr lang="en-US" dirty="0" smtClean="0">
                <a:solidFill>
                  <a:srgbClr val="0000FF"/>
                </a:solidFill>
              </a:rPr>
              <a:t>Response variable</a:t>
            </a:r>
            <a:r>
              <a:rPr lang="en-US" b="1" i="1" dirty="0" smtClean="0"/>
              <a:t>: </a:t>
            </a:r>
            <a:r>
              <a:rPr lang="en-US" dirty="0" smtClean="0"/>
              <a:t>baseball </a:t>
            </a:r>
            <a:r>
              <a:rPr lang="en-US" dirty="0"/>
              <a:t>player’s </a:t>
            </a:r>
            <a:r>
              <a:rPr lang="en-US" dirty="0" smtClean="0"/>
              <a:t>Salary</a:t>
            </a:r>
          </a:p>
          <a:p>
            <a:pPr marL="0" indent="0">
              <a:spcAft>
                <a:spcPts val="600"/>
              </a:spcAft>
              <a:buNone/>
            </a:pPr>
            <a:r>
              <a:rPr lang="en-US" dirty="0" smtClean="0">
                <a:solidFill>
                  <a:srgbClr val="0000FF"/>
                </a:solidFill>
              </a:rPr>
              <a:t>Predictors:  </a:t>
            </a:r>
          </a:p>
          <a:p>
            <a:pPr lvl="1">
              <a:spcAft>
                <a:spcPts val="600"/>
              </a:spcAft>
            </a:pPr>
            <a:r>
              <a:rPr lang="en-US" dirty="0"/>
              <a:t>	</a:t>
            </a:r>
            <a:r>
              <a:rPr lang="en-US" dirty="0" smtClean="0"/>
              <a:t>Years </a:t>
            </a:r>
            <a:r>
              <a:rPr lang="en-US" dirty="0"/>
              <a:t>(the number of years that he has played in the major leagues) </a:t>
            </a:r>
          </a:p>
          <a:p>
            <a:pPr lvl="1">
              <a:spcAft>
                <a:spcPts val="600"/>
              </a:spcAft>
            </a:pPr>
            <a:r>
              <a:rPr lang="en-US" dirty="0" smtClean="0"/>
              <a:t>	Hits </a:t>
            </a:r>
            <a:r>
              <a:rPr lang="en-US" dirty="0"/>
              <a:t>(the number of hits that he made in the previous year</a:t>
            </a:r>
            <a:r>
              <a:rPr lang="en-US" dirty="0" smtClean="0"/>
              <a:t>)</a:t>
            </a:r>
            <a:endParaRPr lang="en-US" dirty="0"/>
          </a:p>
          <a:p>
            <a:pPr lvl="1">
              <a:spcAft>
                <a:spcPts val="600"/>
              </a:spcAft>
            </a:pPr>
            <a:r>
              <a:rPr lang="en-US" dirty="0" smtClean="0"/>
              <a:t> Walks, RBI, hits, putouts</a:t>
            </a:r>
          </a:p>
          <a:p>
            <a:pPr marL="0" indent="0">
              <a:spcAft>
                <a:spcPts val="600"/>
              </a:spcAft>
              <a:buNone/>
            </a:pPr>
            <a:endParaRPr lang="en-US" dirty="0"/>
          </a:p>
          <a:p>
            <a:pPr marL="0" indent="0">
              <a:spcAft>
                <a:spcPts val="600"/>
              </a:spcAft>
              <a:buNone/>
            </a:pPr>
            <a:r>
              <a:rPr lang="en-US" dirty="0" smtClean="0"/>
              <a:t>Note: log</a:t>
            </a:r>
            <a:r>
              <a:rPr lang="en-US" dirty="0"/>
              <a:t>-transform Salary so that its distribution has more of a typical bell-shape. </a:t>
            </a:r>
          </a:p>
        </p:txBody>
      </p:sp>
    </p:spTree>
    <p:extLst>
      <p:ext uri="{BB962C8B-B14F-4D97-AF65-F5344CB8AC3E}">
        <p14:creationId xmlns:p14="http://schemas.microsoft.com/office/powerpoint/2010/main" val="414117067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seballFullTre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215900"/>
            <a:ext cx="7327900" cy="6413500"/>
          </a:xfrm>
          <a:prstGeom prst="rect">
            <a:avLst/>
          </a:prstGeom>
        </p:spPr>
      </p:pic>
    </p:spTree>
    <p:extLst>
      <p:ext uri="{BB962C8B-B14F-4D97-AF65-F5344CB8AC3E}">
        <p14:creationId xmlns:p14="http://schemas.microsoft.com/office/powerpoint/2010/main" val="37856629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unningBasebal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863600"/>
            <a:ext cx="7327900" cy="5130800"/>
          </a:xfrm>
          <a:prstGeom prst="rect">
            <a:avLst/>
          </a:prstGeom>
        </p:spPr>
      </p:pic>
    </p:spTree>
    <p:extLst>
      <p:ext uri="{BB962C8B-B14F-4D97-AF65-F5344CB8AC3E}">
        <p14:creationId xmlns:p14="http://schemas.microsoft.com/office/powerpoint/2010/main" val="1185341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t>
            </a:r>
            <a:endParaRPr lang="en-US" dirty="0"/>
          </a:p>
        </p:txBody>
      </p:sp>
      <p:sp>
        <p:nvSpPr>
          <p:cNvPr id="3" name="Content Placeholder 2"/>
          <p:cNvSpPr>
            <a:spLocks noGrp="1"/>
          </p:cNvSpPr>
          <p:nvPr>
            <p:ph idx="1"/>
          </p:nvPr>
        </p:nvSpPr>
        <p:spPr/>
        <p:txBody>
          <a:bodyPr/>
          <a:lstStyle/>
          <a:p>
            <a:pPr marL="0" indent="0">
              <a:buNone/>
            </a:pPr>
            <a:r>
              <a:rPr lang="en-US" dirty="0" smtClean="0"/>
              <a:t>Code: </a:t>
            </a:r>
            <a:r>
              <a:rPr lang="en-US" dirty="0" smtClean="0"/>
              <a:t>willbyers</a:t>
            </a:r>
            <a:endParaRPr lang="en-US" dirty="0"/>
          </a:p>
        </p:txBody>
      </p:sp>
    </p:spTree>
    <p:extLst>
      <p:ext uri="{BB962C8B-B14F-4D97-AF65-F5344CB8AC3E}">
        <p14:creationId xmlns:p14="http://schemas.microsoft.com/office/powerpoint/2010/main" val="179718679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dirty="0" smtClean="0">
                <a:solidFill>
                  <a:srgbClr val="BFBFBF"/>
                </a:solidFill>
              </a:rPr>
              <a:t>Tree based methods</a:t>
            </a:r>
          </a:p>
          <a:p>
            <a:pPr marL="0" indent="0">
              <a:spcAft>
                <a:spcPts val="1200"/>
              </a:spcAft>
              <a:buNone/>
            </a:pPr>
            <a:r>
              <a:rPr lang="en-US" dirty="0" smtClean="0">
                <a:solidFill>
                  <a:srgbClr val="BFBFBF"/>
                </a:solidFill>
              </a:rPr>
              <a:t>Regression Trees</a:t>
            </a:r>
          </a:p>
          <a:p>
            <a:pPr marL="0" indent="0">
              <a:spcAft>
                <a:spcPts val="1200"/>
              </a:spcAft>
              <a:buNone/>
            </a:pPr>
            <a:r>
              <a:rPr lang="en-US" dirty="0" smtClean="0"/>
              <a:t>Classification Trees</a:t>
            </a:r>
          </a:p>
          <a:p>
            <a:pPr marL="0" indent="0">
              <a:spcAft>
                <a:spcPts val="1200"/>
              </a:spcAft>
              <a:buNone/>
            </a:pPr>
            <a:r>
              <a:rPr lang="en-US" dirty="0" smtClean="0">
                <a:solidFill>
                  <a:srgbClr val="BFBFBF"/>
                </a:solidFill>
              </a:rPr>
              <a:t>Bagging</a:t>
            </a:r>
          </a:p>
        </p:txBody>
      </p:sp>
    </p:spTree>
    <p:extLst>
      <p:ext uri="{BB962C8B-B14F-4D97-AF65-F5344CB8AC3E}">
        <p14:creationId xmlns:p14="http://schemas.microsoft.com/office/powerpoint/2010/main" val="220599506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Trees</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Very similar to regression except </a:t>
            </a:r>
            <a:r>
              <a:rPr lang="en-US" sz="2800" dirty="0"/>
              <a:t>that it is used to predict a </a:t>
            </a:r>
            <a:r>
              <a:rPr lang="en-US" sz="2800" b="1" dirty="0">
                <a:solidFill>
                  <a:schemeClr val="accent2"/>
                </a:solidFill>
              </a:rPr>
              <a:t>qualitative</a:t>
            </a:r>
            <a:r>
              <a:rPr lang="en-US" sz="2800" dirty="0"/>
              <a:t> response rather than a quantitative </a:t>
            </a:r>
            <a:r>
              <a:rPr lang="en-US" sz="2800" dirty="0" smtClean="0"/>
              <a:t>one </a:t>
            </a:r>
          </a:p>
          <a:p>
            <a:pPr marL="0" indent="0">
              <a:buNone/>
            </a:pPr>
            <a:endParaRPr lang="en-US" sz="2800" dirty="0"/>
          </a:p>
          <a:p>
            <a:pPr marL="0" indent="0">
              <a:buNone/>
            </a:pPr>
            <a:r>
              <a:rPr lang="en-US" sz="2800" dirty="0" smtClean="0"/>
              <a:t>In regression trees we use the </a:t>
            </a:r>
            <a:r>
              <a:rPr lang="en-US" sz="2800" i="1" dirty="0" smtClean="0"/>
              <a:t>mean response </a:t>
            </a:r>
            <a:r>
              <a:rPr lang="en-US" sz="2800" dirty="0" smtClean="0"/>
              <a:t>of the training observations for classification trees we use </a:t>
            </a:r>
            <a:r>
              <a:rPr lang="en-US" sz="2800" b="1" dirty="0"/>
              <a:t>most commonly occurring </a:t>
            </a:r>
            <a:r>
              <a:rPr lang="en-US" sz="2800" b="1" dirty="0" smtClean="0"/>
              <a:t>class</a:t>
            </a:r>
          </a:p>
          <a:p>
            <a:pPr marL="0" indent="0">
              <a:buNone/>
            </a:pPr>
            <a:r>
              <a:rPr lang="en-US" sz="2800" dirty="0" smtClean="0"/>
              <a:t>Interested in the class proportions of each region</a:t>
            </a:r>
          </a:p>
          <a:p>
            <a:pPr marL="0" indent="0">
              <a:buNone/>
            </a:pPr>
            <a:endParaRPr lang="en-US" sz="2800" dirty="0" smtClean="0"/>
          </a:p>
          <a:p>
            <a:pPr marL="0" indent="0">
              <a:buNone/>
            </a:pPr>
            <a:endParaRPr lang="en-US" sz="2800" dirty="0" smtClean="0"/>
          </a:p>
          <a:p>
            <a:pPr marL="0" indent="0">
              <a:buNone/>
            </a:pPr>
            <a:endParaRPr lang="en-US" sz="2800" dirty="0"/>
          </a:p>
        </p:txBody>
      </p:sp>
    </p:spTree>
    <p:extLst>
      <p:ext uri="{BB962C8B-B14F-4D97-AF65-F5344CB8AC3E}">
        <p14:creationId xmlns:p14="http://schemas.microsoft.com/office/powerpoint/2010/main" val="105311584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Trees</a:t>
            </a:r>
            <a:endParaRPr lang="en-US" dirty="0"/>
          </a:p>
        </p:txBody>
      </p:sp>
      <p:sp>
        <p:nvSpPr>
          <p:cNvPr id="3" name="Content Placeholder 2"/>
          <p:cNvSpPr>
            <a:spLocks noGrp="1"/>
          </p:cNvSpPr>
          <p:nvPr>
            <p:ph idx="1"/>
          </p:nvPr>
        </p:nvSpPr>
        <p:spPr/>
        <p:txBody>
          <a:bodyPr>
            <a:noAutofit/>
          </a:bodyPr>
          <a:lstStyle/>
          <a:p>
            <a:pPr marL="0" indent="0">
              <a:buNone/>
            </a:pPr>
            <a:r>
              <a:rPr lang="en-US" sz="2800" dirty="0" smtClean="0"/>
              <a:t>We learn the model using recursive </a:t>
            </a:r>
            <a:r>
              <a:rPr lang="en-US" sz="2800" dirty="0"/>
              <a:t>b</a:t>
            </a:r>
            <a:r>
              <a:rPr lang="en-US" sz="2800" dirty="0" smtClean="0"/>
              <a:t>inary splitting as with the regression trees except … </a:t>
            </a:r>
          </a:p>
          <a:p>
            <a:pPr marL="0" indent="0">
              <a:buNone/>
            </a:pPr>
            <a:r>
              <a:rPr lang="en-US" sz="2800" dirty="0" smtClean="0"/>
              <a:t>RSS cannot be used as a criterion for making the binary splits</a:t>
            </a:r>
            <a:r>
              <a:rPr lang="en-US" sz="2800" dirty="0" smtClean="0"/>
              <a:t>.</a:t>
            </a:r>
          </a:p>
          <a:p>
            <a:pPr marL="0" indent="0">
              <a:buNone/>
            </a:pPr>
            <a:endParaRPr lang="en-US" sz="2800" dirty="0" smtClean="0"/>
          </a:p>
          <a:p>
            <a:pPr marL="0" indent="0">
              <a:buNone/>
            </a:pPr>
            <a:r>
              <a:rPr lang="en-US" sz="2800" dirty="0" smtClean="0"/>
              <a:t>Classification error rate:</a:t>
            </a:r>
          </a:p>
          <a:p>
            <a:pPr marL="0" indent="0">
              <a:buNone/>
            </a:pPr>
            <a:endParaRPr lang="en-US" sz="2800" dirty="0"/>
          </a:p>
          <a:p>
            <a:pPr marL="0" indent="0">
              <a:buNone/>
            </a:pPr>
            <a:endParaRPr lang="en-US" sz="2800" dirty="0" smtClean="0"/>
          </a:p>
          <a:p>
            <a:pPr marL="0" indent="0">
              <a:buNone/>
            </a:pPr>
            <a:r>
              <a:rPr lang="en-US" sz="2800" dirty="0"/>
              <a:t> </a:t>
            </a:r>
            <a:r>
              <a:rPr lang="en-US" sz="2800" dirty="0" smtClean="0"/>
              <a:t>       represents </a:t>
            </a:r>
            <a:r>
              <a:rPr lang="en-US" sz="2800" dirty="0"/>
              <a:t>the proportion of training observations in the </a:t>
            </a:r>
            <a:r>
              <a:rPr lang="en-US" sz="2800" dirty="0" smtClean="0"/>
              <a:t>m-</a:t>
            </a:r>
            <a:r>
              <a:rPr lang="en-US" sz="2800" dirty="0" smtClean="0"/>
              <a:t>th</a:t>
            </a:r>
            <a:r>
              <a:rPr lang="en-US" sz="2800" dirty="0" smtClean="0"/>
              <a:t> </a:t>
            </a:r>
            <a:r>
              <a:rPr lang="en-US" sz="2800" dirty="0"/>
              <a:t>region that are from the </a:t>
            </a:r>
            <a:r>
              <a:rPr lang="en-US" sz="2800" dirty="0" smtClean="0"/>
              <a:t>k-</a:t>
            </a:r>
            <a:r>
              <a:rPr lang="en-US" sz="2800" dirty="0" smtClean="0"/>
              <a:t>th</a:t>
            </a:r>
            <a:r>
              <a:rPr lang="en-US" sz="2800" dirty="0" smtClean="0"/>
              <a:t> class </a:t>
            </a:r>
          </a:p>
          <a:p>
            <a:pPr marL="0" indent="0">
              <a:buNone/>
            </a:pPr>
            <a:r>
              <a:rPr lang="en-US" sz="2800" dirty="0" smtClean="0"/>
              <a:t> </a:t>
            </a:r>
            <a:endParaRPr lang="en-US" sz="2800" dirty="0"/>
          </a:p>
        </p:txBody>
      </p:sp>
      <p:pic>
        <p:nvPicPr>
          <p:cNvPr id="5" name="Picture 4"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666" y="4727222"/>
            <a:ext cx="3019778" cy="563391"/>
          </a:xfrm>
          <a:prstGeom prst="rect">
            <a:avLst/>
          </a:prstGeom>
        </p:spPr>
      </p:pic>
      <p:pic>
        <p:nvPicPr>
          <p:cNvPr id="6" name="Picture 5"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287" y="5602108"/>
            <a:ext cx="580489" cy="319269"/>
          </a:xfrm>
          <a:prstGeom prst="rect">
            <a:avLst/>
          </a:prstGeom>
        </p:spPr>
      </p:pic>
    </p:spTree>
    <p:extLst>
      <p:ext uri="{BB962C8B-B14F-4D97-AF65-F5344CB8AC3E}">
        <p14:creationId xmlns:p14="http://schemas.microsoft.com/office/powerpoint/2010/main" val="9154187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 index</a:t>
            </a:r>
            <a:endParaRPr lang="en-US" dirty="0"/>
          </a:p>
        </p:txBody>
      </p:sp>
      <p:sp>
        <p:nvSpPr>
          <p:cNvPr id="3" name="Content Placeholder 2"/>
          <p:cNvSpPr>
            <a:spLocks noGrp="1"/>
          </p:cNvSpPr>
          <p:nvPr>
            <p:ph idx="1"/>
          </p:nvPr>
        </p:nvSpPr>
        <p:spPr>
          <a:xfrm>
            <a:off x="457200" y="1600200"/>
            <a:ext cx="8229600" cy="4967514"/>
          </a:xfrm>
        </p:spPr>
        <p:txBody>
          <a:bodyPr>
            <a:normAutofit fontScale="92500"/>
          </a:bodyPr>
          <a:lstStyle/>
          <a:p>
            <a:pPr marL="0" indent="0">
              <a:buNone/>
            </a:pPr>
            <a:r>
              <a:rPr lang="en-US" dirty="0" smtClean="0"/>
              <a:t>Classification error is not differentiable or sensitive enough for tree growing. </a:t>
            </a:r>
          </a:p>
          <a:p>
            <a:pPr marL="0" indent="0">
              <a:buNone/>
            </a:pPr>
            <a:endParaRPr lang="en-US" dirty="0"/>
          </a:p>
          <a:p>
            <a:pPr marL="0" indent="0">
              <a:buNone/>
            </a:pPr>
            <a:r>
              <a:rPr lang="en-US" dirty="0" smtClean="0"/>
              <a:t>Purity of the nodes, Gini index  </a:t>
            </a:r>
          </a:p>
          <a:p>
            <a:pPr marL="0" indent="0">
              <a:buNone/>
            </a:pPr>
            <a:endParaRPr lang="en-US" dirty="0"/>
          </a:p>
          <a:p>
            <a:pPr marL="0" indent="0">
              <a:buNone/>
            </a:pPr>
            <a:endParaRPr lang="en-US" dirty="0" smtClean="0"/>
          </a:p>
          <a:p>
            <a:pPr marL="0" indent="0">
              <a:buNone/>
            </a:pPr>
            <a:endParaRPr lang="en-US" dirty="0"/>
          </a:p>
          <a:p>
            <a:pPr marL="0" indent="0">
              <a:buNone/>
            </a:pPr>
            <a:r>
              <a:rPr lang="en-US" i="1" dirty="0" smtClean="0"/>
              <a:t>G</a:t>
            </a:r>
            <a:r>
              <a:rPr lang="en-US" dirty="0" smtClean="0"/>
              <a:t> takes small values when </a:t>
            </a:r>
            <a:r>
              <a:rPr lang="en-US" i="1" dirty="0" smtClean="0"/>
              <a:t>p</a:t>
            </a:r>
            <a:r>
              <a:rPr lang="en-US" i="1" baseline="-25000" dirty="0" smtClean="0"/>
              <a:t>mk</a:t>
            </a:r>
            <a:r>
              <a:rPr lang="en-US" baseline="-25000" dirty="0" smtClean="0"/>
              <a:t> </a:t>
            </a:r>
            <a:r>
              <a:rPr lang="en-US" dirty="0" smtClean="0"/>
              <a:t>is small or close to 1, therefore is a measure of purity of the nodes.</a:t>
            </a:r>
          </a:p>
        </p:txBody>
      </p:sp>
      <p:pic>
        <p:nvPicPr>
          <p:cNvPr id="5" name="Picture 4"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7" y="3874911"/>
            <a:ext cx="4343400" cy="1346200"/>
          </a:xfrm>
          <a:prstGeom prst="rect">
            <a:avLst/>
          </a:prstGeom>
        </p:spPr>
      </p:pic>
    </p:spTree>
    <p:extLst>
      <p:ext uri="{BB962C8B-B14F-4D97-AF65-F5344CB8AC3E}">
        <p14:creationId xmlns:p14="http://schemas.microsoft.com/office/powerpoint/2010/main" val="393726108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 index</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Example: </a:t>
            </a:r>
          </a:p>
          <a:p>
            <a:pPr marL="0" indent="0">
              <a:buNone/>
            </a:pPr>
            <a:r>
              <a:rPr lang="en-US" dirty="0" smtClean="0"/>
              <a:t>5 </a:t>
            </a:r>
            <a:r>
              <a:rPr lang="en-US" dirty="0" smtClean="0">
                <a:solidFill>
                  <a:srgbClr val="FF0000"/>
                </a:solidFill>
              </a:rPr>
              <a:t>red</a:t>
            </a:r>
            <a:r>
              <a:rPr lang="en-US" dirty="0" smtClean="0"/>
              <a:t>, 2 </a:t>
            </a:r>
            <a:r>
              <a:rPr lang="en-US" dirty="0" smtClean="0">
                <a:solidFill>
                  <a:srgbClr val="3366FF"/>
                </a:solidFill>
              </a:rPr>
              <a:t>blue</a:t>
            </a:r>
            <a:r>
              <a:rPr lang="en-US" dirty="0" smtClean="0"/>
              <a:t> and 3 </a:t>
            </a:r>
            <a:r>
              <a:rPr lang="en-US" dirty="0" smtClean="0">
                <a:solidFill>
                  <a:srgbClr val="008000"/>
                </a:solidFill>
              </a:rPr>
              <a:t>green</a:t>
            </a:r>
          </a:p>
          <a:p>
            <a:pPr marL="0" indent="0">
              <a:buNone/>
            </a:pPr>
            <a:endParaRPr lang="en-US" dirty="0" smtClean="0">
              <a:solidFill>
                <a:srgbClr val="008000"/>
              </a:solidFill>
            </a:endParaRPr>
          </a:p>
          <a:p>
            <a:pPr marL="0" indent="0">
              <a:buNone/>
            </a:pPr>
            <a:r>
              <a:rPr lang="en-US" dirty="0">
                <a:solidFill>
                  <a:srgbClr val="FF0000"/>
                </a:solidFill>
              </a:rPr>
              <a:t>r</a:t>
            </a:r>
            <a:r>
              <a:rPr lang="en-US" dirty="0" smtClean="0">
                <a:solidFill>
                  <a:srgbClr val="FF0000"/>
                </a:solidFill>
              </a:rPr>
              <a:t>ed:</a:t>
            </a:r>
          </a:p>
          <a:p>
            <a:pPr marL="0" indent="0">
              <a:buNone/>
            </a:pPr>
            <a:r>
              <a:rPr lang="en-US" dirty="0" smtClean="0">
                <a:solidFill>
                  <a:srgbClr val="000000"/>
                </a:solidFill>
              </a:rPr>
              <a:t>5/10*(1-5/10) = 0.25</a:t>
            </a:r>
          </a:p>
          <a:p>
            <a:pPr marL="0" indent="0">
              <a:buNone/>
            </a:pPr>
            <a:r>
              <a:rPr lang="en-US" dirty="0">
                <a:solidFill>
                  <a:srgbClr val="3366FF"/>
                </a:solidFill>
              </a:rPr>
              <a:t>b</a:t>
            </a:r>
            <a:r>
              <a:rPr lang="en-US" dirty="0" smtClean="0">
                <a:solidFill>
                  <a:srgbClr val="3366FF"/>
                </a:solidFill>
              </a:rPr>
              <a:t>lue:</a:t>
            </a:r>
          </a:p>
          <a:p>
            <a:pPr marL="0" indent="0">
              <a:buNone/>
            </a:pPr>
            <a:r>
              <a:rPr lang="en-US" dirty="0" smtClean="0">
                <a:solidFill>
                  <a:srgbClr val="000000"/>
                </a:solidFill>
              </a:rPr>
              <a:t>2/10*(1-2/10) = 0.16                     G=0.61</a:t>
            </a:r>
          </a:p>
          <a:p>
            <a:pPr marL="0" indent="0">
              <a:buNone/>
            </a:pPr>
            <a:r>
              <a:rPr lang="en-US" dirty="0">
                <a:solidFill>
                  <a:srgbClr val="008000"/>
                </a:solidFill>
              </a:rPr>
              <a:t>g</a:t>
            </a:r>
            <a:r>
              <a:rPr lang="en-US" dirty="0" smtClean="0">
                <a:solidFill>
                  <a:srgbClr val="008000"/>
                </a:solidFill>
              </a:rPr>
              <a:t>reen:</a:t>
            </a:r>
          </a:p>
          <a:p>
            <a:pPr marL="0" indent="0">
              <a:buNone/>
            </a:pPr>
            <a:r>
              <a:rPr lang="en-US" dirty="0" smtClean="0">
                <a:solidFill>
                  <a:srgbClr val="000000"/>
                </a:solidFill>
              </a:rPr>
              <a:t>3/10*(1-3/10) = 0.21 </a:t>
            </a:r>
            <a:endParaRPr lang="en-US" dirty="0">
              <a:solidFill>
                <a:srgbClr val="000000"/>
              </a:solidFill>
            </a:endParaRPr>
          </a:p>
        </p:txBody>
      </p:sp>
      <p:sp>
        <p:nvSpPr>
          <p:cNvPr id="5" name="Right Brace 4"/>
          <p:cNvSpPr/>
          <p:nvPr/>
        </p:nvSpPr>
        <p:spPr>
          <a:xfrm>
            <a:off x="4272510" y="3245556"/>
            <a:ext cx="762001" cy="2610222"/>
          </a:xfrm>
          <a:prstGeom prst="rightBrace">
            <a:avLst>
              <a:gd name="adj1" fmla="val 273125"/>
              <a:gd name="adj2" fmla="val 50603"/>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a:lstStyle/>
          <a:p>
            <a:endParaRPr lang="en-US" dirty="0"/>
          </a:p>
        </p:txBody>
      </p:sp>
    </p:spTree>
    <p:extLst>
      <p:ext uri="{BB962C8B-B14F-4D97-AF65-F5344CB8AC3E}">
        <p14:creationId xmlns:p14="http://schemas.microsoft.com/office/powerpoint/2010/main" val="308576538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Misclassification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Example: </a:t>
            </a:r>
          </a:p>
          <a:p>
            <a:pPr marL="0" indent="0">
              <a:buNone/>
            </a:pPr>
            <a:r>
              <a:rPr lang="en-US" dirty="0" smtClean="0"/>
              <a:t>5 </a:t>
            </a:r>
            <a:r>
              <a:rPr lang="en-US" dirty="0" smtClean="0">
                <a:solidFill>
                  <a:srgbClr val="FF0000"/>
                </a:solidFill>
              </a:rPr>
              <a:t>red</a:t>
            </a:r>
            <a:r>
              <a:rPr lang="en-US" dirty="0" smtClean="0"/>
              <a:t>, 2 </a:t>
            </a:r>
            <a:r>
              <a:rPr lang="en-US" dirty="0" smtClean="0">
                <a:solidFill>
                  <a:srgbClr val="3366FF"/>
                </a:solidFill>
              </a:rPr>
              <a:t>blue</a:t>
            </a:r>
            <a:r>
              <a:rPr lang="en-US" dirty="0" smtClean="0"/>
              <a:t> and 3 </a:t>
            </a:r>
            <a:r>
              <a:rPr lang="en-US" dirty="0" smtClean="0">
                <a:solidFill>
                  <a:srgbClr val="008000"/>
                </a:solidFill>
              </a:rPr>
              <a:t>green</a:t>
            </a:r>
          </a:p>
          <a:p>
            <a:pPr marL="0" indent="0">
              <a:buNone/>
            </a:pPr>
            <a:endParaRPr lang="en-US" dirty="0" smtClean="0">
              <a:solidFill>
                <a:srgbClr val="008000"/>
              </a:solidFill>
            </a:endParaRPr>
          </a:p>
          <a:p>
            <a:pPr marL="0" indent="0">
              <a:buNone/>
            </a:pPr>
            <a:r>
              <a:rPr lang="en-US" dirty="0" smtClean="0">
                <a:solidFill>
                  <a:srgbClr val="000000"/>
                </a:solidFill>
              </a:rPr>
              <a:t>Proportions </a:t>
            </a:r>
            <a:r>
              <a:rPr lang="en-US" i="1" dirty="0" smtClean="0">
                <a:solidFill>
                  <a:srgbClr val="000000"/>
                </a:solidFill>
              </a:rPr>
              <a:t>p</a:t>
            </a:r>
            <a:r>
              <a:rPr lang="en-US" i="1" baseline="-25000" dirty="0" smtClean="0">
                <a:solidFill>
                  <a:srgbClr val="000000"/>
                </a:solidFill>
              </a:rPr>
              <a:t>mk</a:t>
            </a:r>
            <a:r>
              <a:rPr lang="en-US" dirty="0" smtClean="0">
                <a:solidFill>
                  <a:srgbClr val="000000"/>
                </a:solidFill>
              </a:rPr>
              <a:t> for each class are: 5/10, 2/10, 3/10</a:t>
            </a:r>
          </a:p>
          <a:p>
            <a:pPr marL="0" indent="0">
              <a:buNone/>
            </a:pPr>
            <a:r>
              <a:rPr lang="en-US" dirty="0" smtClean="0">
                <a:solidFill>
                  <a:srgbClr val="000000"/>
                </a:solidFill>
              </a:rPr>
              <a:t>max</a:t>
            </a:r>
            <a:r>
              <a:rPr lang="en-US" baseline="-25000" dirty="0" smtClean="0">
                <a:solidFill>
                  <a:srgbClr val="000000"/>
                </a:solidFill>
              </a:rPr>
              <a:t>k</a:t>
            </a:r>
            <a:r>
              <a:rPr lang="en-US" dirty="0" smtClean="0">
                <a:solidFill>
                  <a:srgbClr val="000000"/>
                </a:solidFill>
              </a:rPr>
              <a:t>(</a:t>
            </a:r>
            <a:r>
              <a:rPr lang="en-US" i="1" dirty="0" smtClean="0">
                <a:solidFill>
                  <a:srgbClr val="000000"/>
                </a:solidFill>
              </a:rPr>
              <a:t>p</a:t>
            </a:r>
            <a:r>
              <a:rPr lang="en-US" i="1" baseline="-25000" dirty="0" smtClean="0">
                <a:solidFill>
                  <a:srgbClr val="000000"/>
                </a:solidFill>
              </a:rPr>
              <a:t>mk</a:t>
            </a:r>
            <a:r>
              <a:rPr lang="en-US" dirty="0" smtClean="0">
                <a:solidFill>
                  <a:srgbClr val="000000"/>
                </a:solidFill>
              </a:rPr>
              <a:t>) = 5/10 </a:t>
            </a:r>
          </a:p>
          <a:p>
            <a:pPr marL="0" indent="0">
              <a:buNone/>
            </a:pPr>
            <a:r>
              <a:rPr lang="en-US" dirty="0" smtClean="0">
                <a:solidFill>
                  <a:srgbClr val="000000"/>
                </a:solidFill>
              </a:rPr>
              <a:t>Classification error</a:t>
            </a:r>
          </a:p>
          <a:p>
            <a:pPr marL="0" indent="0">
              <a:buNone/>
            </a:pPr>
            <a:r>
              <a:rPr lang="en-US" dirty="0" smtClean="0">
                <a:solidFill>
                  <a:srgbClr val="000000"/>
                </a:solidFill>
              </a:rPr>
              <a:t>E = 1-1/2=1/2</a:t>
            </a:r>
          </a:p>
          <a:p>
            <a:pPr marL="0" indent="0">
              <a:buNone/>
            </a:pPr>
            <a:endParaRPr lang="en-US" dirty="0" smtClean="0">
              <a:solidFill>
                <a:srgbClr val="008000"/>
              </a:solidFill>
            </a:endParaRPr>
          </a:p>
        </p:txBody>
      </p:sp>
    </p:spTree>
    <p:extLst>
      <p:ext uri="{BB962C8B-B14F-4D97-AF65-F5344CB8AC3E}">
        <p14:creationId xmlns:p14="http://schemas.microsoft.com/office/powerpoint/2010/main" val="41570961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entropy</a:t>
            </a:r>
            <a:endParaRPr lang="en-US" dirty="0"/>
          </a:p>
        </p:txBody>
      </p:sp>
      <p:sp>
        <p:nvSpPr>
          <p:cNvPr id="3" name="Content Placeholder 2"/>
          <p:cNvSpPr>
            <a:spLocks noGrp="1"/>
          </p:cNvSpPr>
          <p:nvPr>
            <p:ph idx="1"/>
          </p:nvPr>
        </p:nvSpPr>
        <p:spPr/>
        <p:txBody>
          <a:bodyPr/>
          <a:lstStyle/>
          <a:p>
            <a:pPr marL="0" indent="0">
              <a:buNone/>
            </a:pPr>
            <a:r>
              <a:rPr lang="en-US" dirty="0" smtClean="0"/>
              <a:t>Alternative to the Gini index is cross entropy</a:t>
            </a:r>
          </a:p>
          <a:p>
            <a:pPr marL="0" indent="0">
              <a:buNone/>
            </a:pPr>
            <a:endParaRPr lang="en-US" dirty="0"/>
          </a:p>
          <a:p>
            <a:pPr marL="0" indent="0">
              <a:buNone/>
            </a:pPr>
            <a:endParaRPr lang="en-US" dirty="0" smtClean="0"/>
          </a:p>
          <a:p>
            <a:pPr marL="0" indent="0">
              <a:buNone/>
            </a:pPr>
            <a:endParaRPr lang="en-US" dirty="0"/>
          </a:p>
          <a:p>
            <a:pPr marL="0" indent="0">
              <a:buNone/>
            </a:pPr>
            <a:r>
              <a:rPr lang="en-US" i="1" dirty="0" smtClean="0"/>
              <a:t>D&gt;0</a:t>
            </a:r>
            <a:r>
              <a:rPr lang="en-US" dirty="0" smtClean="0"/>
              <a:t> and will take value near zero when </a:t>
            </a:r>
            <a:r>
              <a:rPr lang="en-US" i="1" dirty="0" smtClean="0"/>
              <a:t>p</a:t>
            </a:r>
            <a:r>
              <a:rPr lang="en-US" i="1" baseline="-25000" dirty="0" smtClean="0"/>
              <a:t>mk</a:t>
            </a:r>
            <a:r>
              <a:rPr lang="en-US" dirty="0" smtClean="0"/>
              <a:t> is either near zero or one</a:t>
            </a:r>
          </a:p>
          <a:p>
            <a:pPr marL="0" indent="0">
              <a:buNone/>
            </a:pPr>
            <a:endParaRPr lang="en-US" dirty="0"/>
          </a:p>
          <a:p>
            <a:pPr marL="0" indent="0">
              <a:buNone/>
            </a:pPr>
            <a:endParaRPr lang="en-US" dirty="0"/>
          </a:p>
        </p:txBody>
      </p:sp>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88" y="2176463"/>
            <a:ext cx="4419600" cy="1346200"/>
          </a:xfrm>
          <a:prstGeom prst="rect">
            <a:avLst/>
          </a:prstGeom>
        </p:spPr>
      </p:pic>
    </p:spTree>
    <p:extLst>
      <p:ext uri="{BB962C8B-B14F-4D97-AF65-F5344CB8AC3E}">
        <p14:creationId xmlns:p14="http://schemas.microsoft.com/office/powerpoint/2010/main" val="49220710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0-30 at 11.38.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42" y="1157111"/>
            <a:ext cx="9573315" cy="5516223"/>
          </a:xfrm>
          <a:prstGeom prst="rect">
            <a:avLst/>
          </a:prstGeom>
        </p:spPr>
      </p:pic>
      <p:sp>
        <p:nvSpPr>
          <p:cNvPr id="5" name="Rectangle 4"/>
          <p:cNvSpPr/>
          <p:nvPr/>
        </p:nvSpPr>
        <p:spPr>
          <a:xfrm>
            <a:off x="155222" y="6365557"/>
            <a:ext cx="8988778" cy="307777"/>
          </a:xfrm>
          <a:prstGeom prst="rect">
            <a:avLst/>
          </a:prstGeom>
        </p:spPr>
        <p:txBody>
          <a:bodyPr wrap="square">
            <a:spAutoFit/>
          </a:bodyPr>
          <a:lstStyle/>
          <a:p>
            <a:r>
              <a:rPr lang="en-US" sz="1400" dirty="0" smtClean="0"/>
              <a:t>Hastie et al.,”The Elements of Statistical Learning: Data Mining, Inference, and Prediction”, Springer (2009)</a:t>
            </a:r>
            <a:endParaRPr lang="en-US" sz="1400" dirty="0"/>
          </a:p>
        </p:txBody>
      </p:sp>
      <p:sp>
        <p:nvSpPr>
          <p:cNvPr id="6" name="TextBox 5"/>
          <p:cNvSpPr txBox="1"/>
          <p:nvPr/>
        </p:nvSpPr>
        <p:spPr>
          <a:xfrm>
            <a:off x="1227667" y="479778"/>
            <a:ext cx="3623032" cy="369332"/>
          </a:xfrm>
          <a:prstGeom prst="rect">
            <a:avLst/>
          </a:prstGeom>
          <a:noFill/>
        </p:spPr>
        <p:txBody>
          <a:bodyPr wrap="none" rtlCol="0">
            <a:spAutoFit/>
          </a:bodyPr>
          <a:lstStyle/>
          <a:p>
            <a:r>
              <a:rPr lang="en-US" dirty="0" smtClean="0"/>
              <a:t>Node impurity for two class problem</a:t>
            </a:r>
            <a:endParaRPr lang="en-US" dirty="0"/>
          </a:p>
        </p:txBody>
      </p:sp>
    </p:spTree>
    <p:extLst>
      <p:ext uri="{BB962C8B-B14F-4D97-AF65-F5344CB8AC3E}">
        <p14:creationId xmlns:p14="http://schemas.microsoft.com/office/powerpoint/2010/main" val="36777123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Purity Gain</a:t>
            </a:r>
            <a:endParaRPr lang="en-US" dirty="0"/>
          </a:p>
        </p:txBody>
      </p:sp>
      <p:sp>
        <p:nvSpPr>
          <p:cNvPr id="3" name="Content Placeholder 2"/>
          <p:cNvSpPr>
            <a:spLocks noGrp="1"/>
          </p:cNvSpPr>
          <p:nvPr>
            <p:ph idx="1"/>
          </p:nvPr>
        </p:nvSpPr>
        <p:spPr/>
        <p:txBody>
          <a:bodyPr/>
          <a:lstStyle/>
          <a:p>
            <a:pPr marL="0" indent="0">
              <a:buNone/>
            </a:pPr>
            <a:r>
              <a:rPr lang="en-US" dirty="0" smtClean="0"/>
              <a:t>Compare:</a:t>
            </a:r>
          </a:p>
          <a:p>
            <a:pPr marL="0" indent="0">
              <a:buNone/>
            </a:pPr>
            <a:r>
              <a:rPr lang="en-US" dirty="0" smtClean="0"/>
              <a:t>– Gini impurity of parent node</a:t>
            </a:r>
          </a:p>
          <a:p>
            <a:pPr marL="0" indent="0">
              <a:buNone/>
            </a:pPr>
            <a:r>
              <a:rPr lang="en-US" dirty="0" smtClean="0"/>
              <a:t>– Gini impurity of child nodes</a:t>
            </a:r>
            <a:endParaRPr lang="en-US" dirty="0"/>
          </a:p>
        </p:txBody>
      </p:sp>
      <p:sp>
        <p:nvSpPr>
          <p:cNvPr id="4" name="Oval 3"/>
          <p:cNvSpPr>
            <a:spLocks noChangeAspect="1"/>
          </p:cNvSpPr>
          <p:nvPr/>
        </p:nvSpPr>
        <p:spPr>
          <a:xfrm>
            <a:off x="7456714" y="2394857"/>
            <a:ext cx="326572"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8244768" y="3588657"/>
            <a:ext cx="326572"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6818086" y="3588657"/>
            <a:ext cx="326572" cy="3265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4" idx="4"/>
            <a:endCxn id="6" idx="7"/>
          </p:cNvCxnSpPr>
          <p:nvPr/>
        </p:nvCxnSpPr>
        <p:spPr>
          <a:xfrm flipH="1">
            <a:off x="7096833" y="2721429"/>
            <a:ext cx="523167" cy="9150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4" idx="4"/>
            <a:endCxn id="5" idx="1"/>
          </p:cNvCxnSpPr>
          <p:nvPr/>
        </p:nvCxnSpPr>
        <p:spPr>
          <a:xfrm>
            <a:off x="7620000" y="2721429"/>
            <a:ext cx="672593" cy="9150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70161" y="2361809"/>
            <a:ext cx="325730" cy="369332"/>
          </a:xfrm>
          <a:prstGeom prst="rect">
            <a:avLst/>
          </a:prstGeom>
          <a:noFill/>
        </p:spPr>
        <p:txBody>
          <a:bodyPr wrap="none" rtlCol="0">
            <a:spAutoFit/>
          </a:bodyPr>
          <a:lstStyle/>
          <a:p>
            <a:r>
              <a:rPr lang="en-US" b="1" dirty="0" smtClean="0"/>
              <a:t>A</a:t>
            </a:r>
            <a:endParaRPr lang="en-US" b="1" dirty="0"/>
          </a:p>
        </p:txBody>
      </p:sp>
      <p:sp>
        <p:nvSpPr>
          <p:cNvPr id="13" name="TextBox 12"/>
          <p:cNvSpPr txBox="1"/>
          <p:nvPr/>
        </p:nvSpPr>
        <p:spPr>
          <a:xfrm>
            <a:off x="6504028" y="3588657"/>
            <a:ext cx="314058" cy="369332"/>
          </a:xfrm>
          <a:prstGeom prst="rect">
            <a:avLst/>
          </a:prstGeom>
          <a:noFill/>
        </p:spPr>
        <p:txBody>
          <a:bodyPr wrap="none" rtlCol="0">
            <a:spAutoFit/>
          </a:bodyPr>
          <a:lstStyle/>
          <a:p>
            <a:r>
              <a:rPr lang="en-US" b="1" dirty="0" smtClean="0"/>
              <a:t>B</a:t>
            </a:r>
            <a:endParaRPr lang="en-US" b="1" dirty="0"/>
          </a:p>
        </p:txBody>
      </p:sp>
      <p:sp>
        <p:nvSpPr>
          <p:cNvPr id="14" name="TextBox 13"/>
          <p:cNvSpPr txBox="1"/>
          <p:nvPr/>
        </p:nvSpPr>
        <p:spPr>
          <a:xfrm>
            <a:off x="7985748" y="3588657"/>
            <a:ext cx="306845" cy="369332"/>
          </a:xfrm>
          <a:prstGeom prst="rect">
            <a:avLst/>
          </a:prstGeom>
          <a:noFill/>
        </p:spPr>
        <p:txBody>
          <a:bodyPr wrap="none" rtlCol="0">
            <a:spAutoFit/>
          </a:bodyPr>
          <a:lstStyle/>
          <a:p>
            <a:r>
              <a:rPr lang="en-US" b="1" dirty="0"/>
              <a:t>C</a:t>
            </a:r>
            <a:endParaRPr lang="en-US" b="1" dirty="0"/>
          </a:p>
        </p:txBody>
      </p:sp>
      <p:pic>
        <p:nvPicPr>
          <p:cNvPr id="15" name="Picture 14" descr="latex-imag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693" y="5110163"/>
            <a:ext cx="7327900" cy="1016000"/>
          </a:xfrm>
          <a:prstGeom prst="rect">
            <a:avLst/>
          </a:prstGeom>
          <a:ln w="38100" cmpd="sng">
            <a:solidFill>
              <a:schemeClr val="accent2"/>
            </a:solidFill>
          </a:ln>
        </p:spPr>
      </p:pic>
    </p:spTree>
    <p:extLst>
      <p:ext uri="{BB962C8B-B14F-4D97-AF65-F5344CB8AC3E}">
        <p14:creationId xmlns:p14="http://schemas.microsoft.com/office/powerpoint/2010/main" val="399411620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Pruning classification Tree	</a:t>
            </a:r>
            <a:endParaRPr lang="en-US" dirty="0"/>
          </a:p>
        </p:txBody>
      </p:sp>
      <p:sp>
        <p:nvSpPr>
          <p:cNvPr id="3" name="Content Placeholder 2"/>
          <p:cNvSpPr>
            <a:spLocks noGrp="1"/>
          </p:cNvSpPr>
          <p:nvPr>
            <p:ph idx="1"/>
          </p:nvPr>
        </p:nvSpPr>
        <p:spPr/>
        <p:txBody>
          <a:bodyPr/>
          <a:lstStyle/>
          <a:p>
            <a:r>
              <a:rPr lang="en-US" dirty="0" smtClean="0"/>
              <a:t>Use the same algorithm as for regression tree but instead of RSS use Gini index or Entropy</a:t>
            </a:r>
          </a:p>
          <a:p>
            <a:pPr marL="0" indent="0">
              <a:buNone/>
            </a:pPr>
            <a:endParaRPr lang="en-US" dirty="0" smtClean="0"/>
          </a:p>
          <a:p>
            <a:pPr marL="0" indent="0">
              <a:buNone/>
            </a:pPr>
            <a:r>
              <a:rPr lang="en-US" dirty="0" smtClean="0"/>
              <a:t>HOWEVER: classification </a:t>
            </a:r>
            <a:r>
              <a:rPr lang="en-US" dirty="0"/>
              <a:t>error rate is preferable </a:t>
            </a:r>
            <a:r>
              <a:rPr lang="en-US" dirty="0" smtClean="0"/>
              <a:t>for the final </a:t>
            </a:r>
            <a:r>
              <a:rPr lang="en-US" dirty="0"/>
              <a:t>pruned </a:t>
            </a:r>
            <a:r>
              <a:rPr lang="en-US" dirty="0" smtClean="0"/>
              <a:t>tree </a:t>
            </a:r>
          </a:p>
          <a:p>
            <a:endParaRPr lang="en-US" dirty="0"/>
          </a:p>
        </p:txBody>
      </p:sp>
    </p:spTree>
    <p:extLst>
      <p:ext uri="{BB962C8B-B14F-4D97-AF65-F5344CB8AC3E}">
        <p14:creationId xmlns:p14="http://schemas.microsoft.com/office/powerpoint/2010/main" val="2361292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dirty="0" smtClean="0"/>
              <a:t>Tree based methods</a:t>
            </a:r>
          </a:p>
          <a:p>
            <a:pPr marL="0" indent="0">
              <a:spcAft>
                <a:spcPts val="1200"/>
              </a:spcAft>
              <a:buNone/>
            </a:pPr>
            <a:r>
              <a:rPr lang="en-US" dirty="0" smtClean="0"/>
              <a:t>Regression Trees</a:t>
            </a:r>
          </a:p>
          <a:p>
            <a:pPr marL="0" indent="0">
              <a:spcAft>
                <a:spcPts val="1200"/>
              </a:spcAft>
              <a:buNone/>
            </a:pPr>
            <a:r>
              <a:rPr lang="en-US" dirty="0" smtClean="0"/>
              <a:t>Classification Trees</a:t>
            </a:r>
          </a:p>
          <a:p>
            <a:pPr marL="0" indent="0">
              <a:spcAft>
                <a:spcPts val="1200"/>
              </a:spcAft>
              <a:buNone/>
            </a:pPr>
            <a:r>
              <a:rPr lang="en-US" dirty="0" smtClean="0"/>
              <a:t>Bagging</a:t>
            </a:r>
          </a:p>
        </p:txBody>
      </p:sp>
    </p:spTree>
    <p:extLst>
      <p:ext uri="{BB962C8B-B14F-4D97-AF65-F5344CB8AC3E}">
        <p14:creationId xmlns:p14="http://schemas.microsoft.com/office/powerpoint/2010/main" val="4339008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7221"/>
            <a:ext cx="8229600" cy="5341636"/>
          </a:xfrm>
        </p:spPr>
        <p:txBody>
          <a:bodyPr>
            <a:normAutofit/>
          </a:bodyPr>
          <a:lstStyle/>
          <a:p>
            <a:pPr marL="0" indent="0">
              <a:lnSpc>
                <a:spcPct val="140000"/>
              </a:lnSpc>
              <a:buNone/>
            </a:pPr>
            <a:r>
              <a:rPr lang="en-US" sz="2400" b="1" dirty="0" smtClean="0"/>
              <a:t>Example: </a:t>
            </a:r>
            <a:r>
              <a:rPr lang="en-US" sz="2400" i="1" dirty="0" smtClean="0"/>
              <a:t>Heart data set </a:t>
            </a:r>
          </a:p>
          <a:p>
            <a:pPr>
              <a:lnSpc>
                <a:spcPct val="140000"/>
              </a:lnSpc>
            </a:pPr>
            <a:r>
              <a:rPr lang="en-US" sz="2400" dirty="0" smtClean="0"/>
              <a:t>303 </a:t>
            </a:r>
            <a:r>
              <a:rPr lang="en-US" sz="2400" dirty="0"/>
              <a:t>patients who presented with chest </a:t>
            </a:r>
            <a:r>
              <a:rPr lang="en-US" sz="2400" dirty="0" smtClean="0"/>
              <a:t>pain</a:t>
            </a:r>
          </a:p>
          <a:p>
            <a:pPr>
              <a:lnSpc>
                <a:spcPct val="140000"/>
              </a:lnSpc>
            </a:pPr>
            <a:r>
              <a:rPr lang="en-US" sz="2400" dirty="0" smtClean="0"/>
              <a:t>Response  takes values Yes/No </a:t>
            </a:r>
            <a:r>
              <a:rPr lang="en-US" sz="2400" dirty="0"/>
              <a:t>indicates the presence of heart </a:t>
            </a:r>
            <a:r>
              <a:rPr lang="en-US" sz="2400" dirty="0" smtClean="0"/>
              <a:t>disease</a:t>
            </a:r>
          </a:p>
          <a:p>
            <a:pPr>
              <a:lnSpc>
                <a:spcPct val="140000"/>
              </a:lnSpc>
            </a:pPr>
            <a:r>
              <a:rPr lang="en-US" sz="2400" dirty="0" smtClean="0"/>
              <a:t>13 predictors </a:t>
            </a:r>
            <a:r>
              <a:rPr lang="en-US" sz="2400" dirty="0"/>
              <a:t>including Age, Sex, Chol (a cholesterol measurement), and other heart and lung function </a:t>
            </a:r>
            <a:r>
              <a:rPr lang="en-US" sz="2400" dirty="0" smtClean="0"/>
              <a:t>measurements </a:t>
            </a:r>
          </a:p>
          <a:p>
            <a:pPr marL="0" indent="0">
              <a:lnSpc>
                <a:spcPct val="140000"/>
              </a:lnSpc>
              <a:buNone/>
            </a:pPr>
            <a:endParaRPr lang="en-US" sz="2400" dirty="0" smtClean="0"/>
          </a:p>
          <a:p>
            <a:pPr marL="0" indent="0">
              <a:lnSpc>
                <a:spcPct val="140000"/>
              </a:lnSpc>
              <a:buNone/>
            </a:pPr>
            <a:r>
              <a:rPr lang="en-US" sz="2400" dirty="0" smtClean="0"/>
              <a:t>Cross validation </a:t>
            </a:r>
            <a:endParaRPr lang="en-US" sz="2400" dirty="0"/>
          </a:p>
        </p:txBody>
      </p:sp>
      <p:sp>
        <p:nvSpPr>
          <p:cNvPr id="4" name="TextBox 3"/>
          <p:cNvSpPr txBox="1"/>
          <p:nvPr/>
        </p:nvSpPr>
        <p:spPr>
          <a:xfrm>
            <a:off x="3203222" y="74788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2531236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runningClassifica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0"/>
            <a:ext cx="6173270" cy="6858000"/>
          </a:xfrm>
          <a:prstGeom prst="rect">
            <a:avLst/>
          </a:prstGeom>
        </p:spPr>
      </p:pic>
      <p:sp>
        <p:nvSpPr>
          <p:cNvPr id="7" name="Oval 6"/>
          <p:cNvSpPr/>
          <p:nvPr/>
        </p:nvSpPr>
        <p:spPr>
          <a:xfrm>
            <a:off x="6434667" y="2201333"/>
            <a:ext cx="776111" cy="465667"/>
          </a:xfrm>
          <a:prstGeom prst="ellipse">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6536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752"/>
            <a:ext cx="8229600" cy="1143000"/>
          </a:xfrm>
        </p:spPr>
        <p:txBody>
          <a:bodyPr/>
          <a:lstStyle/>
          <a:p>
            <a:r>
              <a:rPr lang="en-US" dirty="0" smtClean="0"/>
              <a:t>Comparison to linear models</a:t>
            </a:r>
            <a:endParaRPr lang="en-US" dirty="0"/>
          </a:p>
        </p:txBody>
      </p:sp>
      <p:pic>
        <p:nvPicPr>
          <p:cNvPr id="4" name="Picture 3" descr="ComparisonLR.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885" y="959554"/>
            <a:ext cx="6180667" cy="6180667"/>
          </a:xfrm>
          <a:prstGeom prst="rect">
            <a:avLst/>
          </a:prstGeom>
        </p:spPr>
      </p:pic>
    </p:spTree>
    <p:extLst>
      <p:ext uri="{BB962C8B-B14F-4D97-AF65-F5344CB8AC3E}">
        <p14:creationId xmlns:p14="http://schemas.microsoft.com/office/powerpoint/2010/main" val="329370218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dirty="0" smtClean="0">
                <a:solidFill>
                  <a:srgbClr val="BFBFBF"/>
                </a:solidFill>
              </a:rPr>
              <a:t>Tree based methods</a:t>
            </a:r>
          </a:p>
          <a:p>
            <a:pPr marL="0" indent="0">
              <a:spcAft>
                <a:spcPts val="1200"/>
              </a:spcAft>
              <a:buNone/>
            </a:pPr>
            <a:r>
              <a:rPr lang="en-US" dirty="0" smtClean="0">
                <a:solidFill>
                  <a:srgbClr val="BFBFBF"/>
                </a:solidFill>
              </a:rPr>
              <a:t>Regression Trees</a:t>
            </a:r>
          </a:p>
          <a:p>
            <a:pPr marL="0" indent="0">
              <a:spcAft>
                <a:spcPts val="1200"/>
              </a:spcAft>
              <a:buNone/>
            </a:pPr>
            <a:r>
              <a:rPr lang="en-US" dirty="0" smtClean="0">
                <a:solidFill>
                  <a:srgbClr val="BFBFBF"/>
                </a:solidFill>
              </a:rPr>
              <a:t>Classification Trees</a:t>
            </a:r>
          </a:p>
          <a:p>
            <a:pPr marL="0" indent="0">
              <a:spcAft>
                <a:spcPts val="1200"/>
              </a:spcAft>
              <a:buNone/>
            </a:pPr>
            <a:r>
              <a:rPr lang="en-US" dirty="0" smtClean="0"/>
              <a:t>Bagging</a:t>
            </a:r>
          </a:p>
        </p:txBody>
      </p:sp>
    </p:spTree>
    <p:extLst>
      <p:ext uri="{BB962C8B-B14F-4D97-AF65-F5344CB8AC3E}">
        <p14:creationId xmlns:p14="http://schemas.microsoft.com/office/powerpoint/2010/main" val="220599506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tree based methods</a:t>
            </a:r>
            <a:endParaRPr lang="en-US" dirty="0"/>
          </a:p>
        </p:txBody>
      </p:sp>
      <p:sp>
        <p:nvSpPr>
          <p:cNvPr id="3" name="Content Placeholder 2"/>
          <p:cNvSpPr>
            <a:spLocks noGrp="1"/>
          </p:cNvSpPr>
          <p:nvPr>
            <p:ph idx="1"/>
          </p:nvPr>
        </p:nvSpPr>
        <p:spPr/>
        <p:txBody>
          <a:bodyPr/>
          <a:lstStyle/>
          <a:p>
            <a:pPr>
              <a:spcAft>
                <a:spcPts val="1200"/>
              </a:spcAft>
            </a:pPr>
            <a:r>
              <a:rPr lang="en-US" dirty="0" smtClean="0"/>
              <a:t>Easy to explain</a:t>
            </a:r>
          </a:p>
          <a:p>
            <a:pPr>
              <a:spcAft>
                <a:spcPts val="1200"/>
              </a:spcAft>
            </a:pPr>
            <a:r>
              <a:rPr lang="en-US" dirty="0" smtClean="0"/>
              <a:t>Handle qualitative predictors</a:t>
            </a:r>
          </a:p>
          <a:p>
            <a:pPr>
              <a:spcAft>
                <a:spcPts val="1200"/>
              </a:spcAft>
            </a:pPr>
            <a:r>
              <a:rPr lang="en-US" dirty="0" smtClean="0"/>
              <a:t>Display graphically and easy to interpret</a:t>
            </a:r>
          </a:p>
          <a:p>
            <a:pPr>
              <a:spcAft>
                <a:spcPts val="1200"/>
              </a:spcAft>
            </a:pPr>
            <a:r>
              <a:rPr lang="en-US" dirty="0" smtClean="0"/>
              <a:t>More similar to human decision making</a:t>
            </a:r>
            <a:endParaRPr lang="en-US" dirty="0"/>
          </a:p>
        </p:txBody>
      </p:sp>
    </p:spTree>
    <p:extLst>
      <p:ext uri="{BB962C8B-B14F-4D97-AF65-F5344CB8AC3E}">
        <p14:creationId xmlns:p14="http://schemas.microsoft.com/office/powerpoint/2010/main" val="415661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isadvantages</a:t>
            </a:r>
            <a:endParaRPr lang="en-US" dirty="0"/>
          </a:p>
        </p:txBody>
      </p:sp>
      <p:sp>
        <p:nvSpPr>
          <p:cNvPr id="3" name="Content Placeholder 2"/>
          <p:cNvSpPr>
            <a:spLocks noGrp="1"/>
          </p:cNvSpPr>
          <p:nvPr>
            <p:ph idx="1"/>
          </p:nvPr>
        </p:nvSpPr>
        <p:spPr/>
        <p:txBody>
          <a:bodyPr>
            <a:normAutofit/>
          </a:bodyPr>
          <a:lstStyle/>
          <a:p>
            <a:pPr>
              <a:spcAft>
                <a:spcPts val="1200"/>
              </a:spcAft>
            </a:pPr>
            <a:r>
              <a:rPr lang="en-US" dirty="0" smtClean="0"/>
              <a:t>Non robust. Sensitive to small changes in the data</a:t>
            </a:r>
          </a:p>
          <a:p>
            <a:pPr>
              <a:spcAft>
                <a:spcPts val="1200"/>
              </a:spcAft>
            </a:pPr>
            <a:r>
              <a:rPr lang="en-US" dirty="0" smtClean="0"/>
              <a:t>Trees </a:t>
            </a:r>
            <a:r>
              <a:rPr lang="en-US" dirty="0"/>
              <a:t>generally do not have the same level of predictive accuracy as some of the other regression and classification approaches </a:t>
            </a:r>
            <a:r>
              <a:rPr lang="en-US" dirty="0" smtClean="0"/>
              <a:t>we have seen </a:t>
            </a:r>
            <a:endParaRPr lang="en-US" dirty="0"/>
          </a:p>
          <a:p>
            <a:pPr>
              <a:spcAft>
                <a:spcPts val="1200"/>
              </a:spcAft>
            </a:pPr>
            <a:r>
              <a:rPr lang="en-US" dirty="0" smtClean="0"/>
              <a:t>Only axis aligned splits</a:t>
            </a:r>
          </a:p>
          <a:p>
            <a:pPr marL="0" indent="0">
              <a:spcAft>
                <a:spcPts val="1200"/>
              </a:spcAft>
              <a:buNone/>
            </a:pPr>
            <a:endParaRPr lang="en-US" dirty="0" smtClean="0"/>
          </a:p>
          <a:p>
            <a:pPr marL="0" indent="0">
              <a:buNone/>
            </a:pPr>
            <a:endParaRPr lang="en-US" sz="2800" dirty="0"/>
          </a:p>
        </p:txBody>
      </p:sp>
    </p:spTree>
    <p:extLst>
      <p:ext uri="{BB962C8B-B14F-4D97-AF65-F5344CB8AC3E}">
        <p14:creationId xmlns:p14="http://schemas.microsoft.com/office/powerpoint/2010/main" val="17283548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6"/>
            <a:ext cx="8229600" cy="1143000"/>
          </a:xfrm>
        </p:spPr>
        <p:txBody>
          <a:bodyPr/>
          <a:lstStyle/>
          <a:p>
            <a:r>
              <a:rPr lang="en-US" dirty="0" smtClean="0"/>
              <a:t>Power of the crowds</a:t>
            </a:r>
            <a:endParaRPr lang="en-US" dirty="0"/>
          </a:p>
        </p:txBody>
      </p:sp>
      <p:sp>
        <p:nvSpPr>
          <p:cNvPr id="3" name="Content Placeholder 2"/>
          <p:cNvSpPr>
            <a:spLocks noGrp="1"/>
          </p:cNvSpPr>
          <p:nvPr>
            <p:ph idx="1"/>
          </p:nvPr>
        </p:nvSpPr>
        <p:spPr/>
        <p:txBody>
          <a:bodyPr/>
          <a:lstStyle/>
          <a:p>
            <a:r>
              <a:rPr lang="en-US" dirty="0" smtClean="0"/>
              <a:t>Wisdom of the crowds</a:t>
            </a:r>
          </a:p>
          <a:p>
            <a:endParaRPr lang="en-US" dirty="0"/>
          </a:p>
          <a:p>
            <a:endParaRPr lang="en-US" dirty="0"/>
          </a:p>
        </p:txBody>
      </p:sp>
      <p:pic>
        <p:nvPicPr>
          <p:cNvPr id="4" name="Picture 3" descr="Powerofman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81781"/>
            <a:ext cx="8255000" cy="5296421"/>
          </a:xfrm>
          <a:prstGeom prst="rect">
            <a:avLst/>
          </a:prstGeom>
        </p:spPr>
      </p:pic>
      <p:sp>
        <p:nvSpPr>
          <p:cNvPr id="5" name="TextBox 4"/>
          <p:cNvSpPr txBox="1"/>
          <p:nvPr/>
        </p:nvSpPr>
        <p:spPr>
          <a:xfrm>
            <a:off x="0" y="6524954"/>
            <a:ext cx="8815234" cy="369332"/>
          </a:xfrm>
          <a:prstGeom prst="rect">
            <a:avLst/>
          </a:prstGeom>
          <a:noFill/>
        </p:spPr>
        <p:txBody>
          <a:bodyPr wrap="none" rtlCol="0">
            <a:spAutoFit/>
          </a:bodyPr>
          <a:lstStyle/>
          <a:p>
            <a:r>
              <a:rPr lang="en-US" dirty="0" smtClean="0"/>
              <a:t>http://www.scaasymposium.org/portfolio/part-v-the-power-of-innovation-and-the-market/</a:t>
            </a:r>
            <a:endParaRPr lang="en-US" dirty="0"/>
          </a:p>
        </p:txBody>
      </p:sp>
    </p:spTree>
    <p:extLst>
      <p:ext uri="{BB962C8B-B14F-4D97-AF65-F5344CB8AC3E}">
        <p14:creationId xmlns:p14="http://schemas.microsoft.com/office/powerpoint/2010/main" val="68178938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methods</a:t>
            </a:r>
            <a:endParaRPr lang="en-US" dirty="0"/>
          </a:p>
        </p:txBody>
      </p:sp>
      <p:sp>
        <p:nvSpPr>
          <p:cNvPr id="3" name="Content Placeholder 2"/>
          <p:cNvSpPr>
            <a:spLocks noGrp="1"/>
          </p:cNvSpPr>
          <p:nvPr>
            <p:ph idx="1"/>
          </p:nvPr>
        </p:nvSpPr>
        <p:spPr/>
        <p:txBody>
          <a:bodyPr/>
          <a:lstStyle/>
          <a:p>
            <a:pPr>
              <a:spcAft>
                <a:spcPts val="1800"/>
              </a:spcAft>
            </a:pPr>
            <a:r>
              <a:rPr lang="en-US" dirty="0" smtClean="0"/>
              <a:t>A single decision tree does not perform well</a:t>
            </a:r>
          </a:p>
          <a:p>
            <a:pPr>
              <a:spcAft>
                <a:spcPts val="1800"/>
              </a:spcAft>
            </a:pPr>
            <a:r>
              <a:rPr lang="en-US" dirty="0" smtClean="0"/>
              <a:t>But, it is super fast</a:t>
            </a:r>
          </a:p>
          <a:p>
            <a:pPr>
              <a:spcAft>
                <a:spcPts val="1800"/>
              </a:spcAft>
            </a:pPr>
            <a:r>
              <a:rPr lang="en-US" dirty="0" smtClean="0"/>
              <a:t>What if we learn multiple trees?</a:t>
            </a:r>
            <a:endParaRPr lang="en-US" dirty="0"/>
          </a:p>
        </p:txBody>
      </p:sp>
      <p:sp>
        <p:nvSpPr>
          <p:cNvPr id="4" name="TextBox 3"/>
          <p:cNvSpPr txBox="1"/>
          <p:nvPr/>
        </p:nvSpPr>
        <p:spPr>
          <a:xfrm>
            <a:off x="239485" y="4717143"/>
            <a:ext cx="8686799" cy="523220"/>
          </a:xfrm>
          <a:prstGeom prst="rect">
            <a:avLst/>
          </a:prstGeom>
          <a:noFill/>
          <a:ln w="28575" cmpd="sng">
            <a:solidFill>
              <a:schemeClr val="accent2"/>
            </a:solidFill>
          </a:ln>
          <a:effectLst/>
        </p:spPr>
        <p:txBody>
          <a:bodyPr wrap="square" rtlCol="0">
            <a:spAutoFit/>
          </a:bodyPr>
          <a:lstStyle/>
          <a:p>
            <a:pPr algn="ctr"/>
            <a:r>
              <a:rPr lang="en-US" sz="2800" dirty="0" smtClean="0"/>
              <a:t>We need to make sure they do not all just learn the same</a:t>
            </a:r>
            <a:endParaRPr lang="en-US" sz="2800" dirty="0"/>
          </a:p>
        </p:txBody>
      </p:sp>
    </p:spTree>
    <p:extLst>
      <p:ext uri="{BB962C8B-B14F-4D97-AF65-F5344CB8AC3E}">
        <p14:creationId xmlns:p14="http://schemas.microsoft.com/office/powerpoint/2010/main" val="40615962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800" dirty="0" smtClean="0"/>
              <a:t>If we split the data in random different ways, decision trees give different results, </a:t>
            </a:r>
            <a:r>
              <a:rPr lang="en-US" sz="2800" b="1" dirty="0" smtClean="0"/>
              <a:t>high variance.</a:t>
            </a:r>
          </a:p>
          <a:p>
            <a:pPr marL="0" indent="0">
              <a:buNone/>
            </a:pPr>
            <a:endParaRPr lang="en-US" sz="2800" b="1" dirty="0" smtClean="0"/>
          </a:p>
          <a:p>
            <a:pPr marL="0" indent="0">
              <a:buNone/>
            </a:pPr>
            <a:r>
              <a:rPr lang="en-US" sz="2800" b="1" dirty="0" smtClean="0"/>
              <a:t>Bagging: B</a:t>
            </a:r>
            <a:r>
              <a:rPr lang="en-US" sz="2800" dirty="0" smtClean="0"/>
              <a:t>ootstrap </a:t>
            </a:r>
            <a:r>
              <a:rPr lang="en-US" sz="2800" b="1" dirty="0" smtClean="0"/>
              <a:t>agg</a:t>
            </a:r>
            <a:r>
              <a:rPr lang="en-US" sz="2800" dirty="0" smtClean="0"/>
              <a:t>regat</a:t>
            </a:r>
            <a:r>
              <a:rPr lang="en-US" sz="2800" b="1" dirty="0" smtClean="0"/>
              <a:t>ing</a:t>
            </a:r>
            <a:r>
              <a:rPr lang="en-US" sz="2800" dirty="0" smtClean="0"/>
              <a:t> is a method that result in low variance. </a:t>
            </a:r>
          </a:p>
          <a:p>
            <a:pPr marL="0" indent="0">
              <a:buNone/>
            </a:pPr>
            <a:endParaRPr lang="en-US" sz="2800" dirty="0"/>
          </a:p>
          <a:p>
            <a:pPr marL="0" indent="0">
              <a:buNone/>
            </a:pPr>
            <a:r>
              <a:rPr lang="en-US" sz="2800" dirty="0" smtClean="0"/>
              <a:t>If we had multiple realizations of the data (or multiple samples) we could calculate the predictions multiple times and take the average of the fact that averaging  multiple onerous estimations produce less uncertain results</a:t>
            </a:r>
            <a:endParaRPr lang="en-US" sz="2800" dirty="0"/>
          </a:p>
        </p:txBody>
      </p:sp>
    </p:spTree>
    <p:extLst>
      <p:ext uri="{BB962C8B-B14F-4D97-AF65-F5344CB8AC3E}">
        <p14:creationId xmlns:p14="http://schemas.microsoft.com/office/powerpoint/2010/main" val="160684277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a:t>
            </a:r>
            <a:endParaRPr lang="en-US" dirty="0"/>
          </a:p>
        </p:txBody>
      </p:sp>
      <p:sp>
        <p:nvSpPr>
          <p:cNvPr id="3" name="Content Placeholder 2"/>
          <p:cNvSpPr>
            <a:spLocks noGrp="1"/>
          </p:cNvSpPr>
          <p:nvPr>
            <p:ph idx="1"/>
          </p:nvPr>
        </p:nvSpPr>
        <p:spPr>
          <a:xfrm>
            <a:off x="457200" y="1255486"/>
            <a:ext cx="8229600" cy="4967514"/>
          </a:xfrm>
        </p:spPr>
        <p:txBody>
          <a:bodyPr>
            <a:normAutofit lnSpcReduction="10000"/>
          </a:bodyPr>
          <a:lstStyle/>
          <a:p>
            <a:pPr marL="0" indent="0">
              <a:buNone/>
            </a:pPr>
            <a:r>
              <a:rPr lang="en-US" sz="2800" dirty="0" smtClean="0"/>
              <a:t>Say for each sample </a:t>
            </a:r>
            <a:r>
              <a:rPr lang="en-US" sz="2800" i="1" dirty="0" smtClean="0"/>
              <a:t>b</a:t>
            </a:r>
            <a:r>
              <a:rPr lang="en-US" sz="2800" dirty="0" smtClean="0"/>
              <a:t>, we calculate </a:t>
            </a:r>
            <a:r>
              <a:rPr lang="en-US" sz="2800" i="1" dirty="0" smtClean="0"/>
              <a:t>f</a:t>
            </a:r>
            <a:r>
              <a:rPr lang="en-US" sz="2800" i="1" baseline="30000" dirty="0" smtClean="0"/>
              <a:t>b</a:t>
            </a:r>
            <a:r>
              <a:rPr lang="en-US" sz="2800" i="1" dirty="0" smtClean="0"/>
              <a:t>(x)</a:t>
            </a:r>
            <a:r>
              <a:rPr lang="en-US" sz="2800" dirty="0" smtClean="0"/>
              <a:t>, then:</a:t>
            </a:r>
          </a:p>
          <a:p>
            <a:pPr marL="0" indent="0">
              <a:buNone/>
            </a:pPr>
            <a:endParaRPr lang="en-US" sz="2800" i="1" dirty="0"/>
          </a:p>
          <a:p>
            <a:pPr marL="0" indent="0">
              <a:buNone/>
            </a:pPr>
            <a:endParaRPr lang="en-US" sz="2800" i="1" dirty="0" smtClean="0"/>
          </a:p>
          <a:p>
            <a:pPr marL="0" indent="0">
              <a:buNone/>
            </a:pPr>
            <a:r>
              <a:rPr lang="en-US" sz="2800" dirty="0" smtClean="0"/>
              <a:t>How? </a:t>
            </a:r>
          </a:p>
          <a:p>
            <a:pPr marL="0" indent="0">
              <a:buNone/>
            </a:pPr>
            <a:endParaRPr lang="en-US" sz="2800" dirty="0"/>
          </a:p>
          <a:p>
            <a:pPr marL="0" indent="0">
              <a:buNone/>
            </a:pPr>
            <a:r>
              <a:rPr lang="en-US" sz="2800" b="1" dirty="0" smtClean="0"/>
              <a:t>Bootstrap </a:t>
            </a:r>
            <a:endParaRPr lang="en-US" sz="2800" dirty="0"/>
          </a:p>
          <a:p>
            <a:pPr marL="0" indent="0">
              <a:buNone/>
            </a:pPr>
            <a:r>
              <a:rPr lang="en-US" sz="2800" dirty="0" smtClean="0"/>
              <a:t>Construct B (hundreds) of trees (no pruning) </a:t>
            </a:r>
          </a:p>
          <a:p>
            <a:pPr marL="0" indent="0">
              <a:buNone/>
            </a:pPr>
            <a:r>
              <a:rPr lang="en-US" sz="2800" dirty="0" smtClean="0"/>
              <a:t>Learn a classifier for each bootstrap sample and average them</a:t>
            </a:r>
          </a:p>
          <a:p>
            <a:pPr marL="0" indent="0">
              <a:buNone/>
            </a:pPr>
            <a:r>
              <a:rPr lang="en-US" sz="2800" dirty="0" smtClean="0">
                <a:effectLst>
                  <a:outerShdw blurRad="38100" dist="38100" dir="2700000" algn="tl">
                    <a:srgbClr val="000000">
                      <a:alpha val="43137"/>
                    </a:srgbClr>
                  </a:outerShdw>
                </a:effectLst>
              </a:rPr>
              <a:t>Very effective</a:t>
            </a:r>
          </a:p>
          <a:p>
            <a:pPr marL="0" indent="0">
              <a:buNone/>
            </a:pPr>
            <a:endParaRPr lang="en-US" sz="2800" dirty="0"/>
          </a:p>
        </p:txBody>
      </p:sp>
      <p:pic>
        <p:nvPicPr>
          <p:cNvPr id="4" name="Picture 3" descr="latex-ima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99" y="1715964"/>
            <a:ext cx="3537857" cy="1096529"/>
          </a:xfrm>
          <a:prstGeom prst="rect">
            <a:avLst/>
          </a:prstGeom>
        </p:spPr>
      </p:pic>
      <p:cxnSp>
        <p:nvCxnSpPr>
          <p:cNvPr id="5" name="Straight Connector 4"/>
          <p:cNvCxnSpPr/>
          <p:nvPr/>
        </p:nvCxnSpPr>
        <p:spPr>
          <a:xfrm flipV="1">
            <a:off x="547915" y="3491744"/>
            <a:ext cx="7667625" cy="15875"/>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4678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marL="0" indent="0">
              <a:spcAft>
                <a:spcPts val="1200"/>
              </a:spcAft>
              <a:buNone/>
            </a:pPr>
            <a:r>
              <a:rPr lang="en-US" dirty="0" smtClean="0"/>
              <a:t>Tree based methods</a:t>
            </a:r>
          </a:p>
          <a:p>
            <a:pPr marL="0" indent="0">
              <a:spcAft>
                <a:spcPts val="1200"/>
              </a:spcAft>
              <a:buNone/>
            </a:pPr>
            <a:r>
              <a:rPr lang="en-US" dirty="0" smtClean="0">
                <a:solidFill>
                  <a:schemeClr val="bg1">
                    <a:lumMod val="85000"/>
                  </a:schemeClr>
                </a:solidFill>
              </a:rPr>
              <a:t>Regression Trees</a:t>
            </a:r>
          </a:p>
          <a:p>
            <a:pPr marL="0" indent="0">
              <a:spcAft>
                <a:spcPts val="1200"/>
              </a:spcAft>
              <a:buNone/>
            </a:pPr>
            <a:r>
              <a:rPr lang="en-US" dirty="0" smtClean="0">
                <a:solidFill>
                  <a:schemeClr val="bg1">
                    <a:lumMod val="85000"/>
                  </a:schemeClr>
                </a:solidFill>
              </a:rPr>
              <a:t>Classification Trees</a:t>
            </a:r>
          </a:p>
          <a:p>
            <a:pPr marL="0" indent="0">
              <a:spcAft>
                <a:spcPts val="1200"/>
              </a:spcAft>
              <a:buNone/>
            </a:pPr>
            <a:r>
              <a:rPr lang="en-US" dirty="0" smtClean="0">
                <a:solidFill>
                  <a:schemeClr val="bg1">
                    <a:lumMod val="85000"/>
                  </a:schemeClr>
                </a:solidFill>
              </a:rPr>
              <a:t>Bagging</a:t>
            </a:r>
          </a:p>
        </p:txBody>
      </p:sp>
    </p:spTree>
    <p:extLst>
      <p:ext uri="{BB962C8B-B14F-4D97-AF65-F5344CB8AC3E}">
        <p14:creationId xmlns:p14="http://schemas.microsoft.com/office/powerpoint/2010/main" val="30213107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79627"/>
            <a:ext cx="8229600" cy="1140506"/>
          </a:xfrm>
        </p:spPr>
        <p:txBody>
          <a:bodyPr/>
          <a:lstStyle/>
          <a:p>
            <a:pPr marL="0" indent="0">
              <a:buNone/>
            </a:pPr>
            <a:r>
              <a:rPr lang="en-US" b="1" dirty="0" smtClean="0"/>
              <a:t>Bagging for classification</a:t>
            </a:r>
            <a:r>
              <a:rPr lang="en-US" dirty="0" smtClean="0"/>
              <a:t>: </a:t>
            </a:r>
            <a:r>
              <a:rPr lang="en-US" dirty="0" smtClean="0"/>
              <a:t>Majority vote</a:t>
            </a:r>
          </a:p>
          <a:p>
            <a:pPr marL="0" indent="0">
              <a:buNone/>
            </a:pPr>
            <a:endParaRPr lang="en-US" dirty="0"/>
          </a:p>
        </p:txBody>
      </p:sp>
      <p:pic>
        <p:nvPicPr>
          <p:cNvPr id="4" name="Picture 3" descr="BaggingRegress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170" y="633863"/>
            <a:ext cx="6262914" cy="6262914"/>
          </a:xfrm>
          <a:prstGeom prst="rect">
            <a:avLst/>
          </a:prstGeom>
        </p:spPr>
      </p:pic>
      <p:cxnSp>
        <p:nvCxnSpPr>
          <p:cNvPr id="6" name="Straight Arrow Connector 5"/>
          <p:cNvCxnSpPr/>
          <p:nvPr/>
        </p:nvCxnSpPr>
        <p:spPr>
          <a:xfrm flipH="1">
            <a:off x="5950857" y="1850571"/>
            <a:ext cx="1629227" cy="544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580084" y="1611476"/>
            <a:ext cx="1109799" cy="369332"/>
          </a:xfrm>
          <a:prstGeom prst="rect">
            <a:avLst/>
          </a:prstGeom>
          <a:noFill/>
        </p:spPr>
        <p:txBody>
          <a:bodyPr wrap="none" rtlCol="0">
            <a:spAutoFit/>
          </a:bodyPr>
          <a:lstStyle/>
          <a:p>
            <a:r>
              <a:rPr lang="en-US" dirty="0" smtClean="0"/>
              <a:t>Test error</a:t>
            </a:r>
            <a:endParaRPr lang="en-US" dirty="0"/>
          </a:p>
        </p:txBody>
      </p:sp>
    </p:spTree>
    <p:extLst>
      <p:ext uri="{BB962C8B-B14F-4D97-AF65-F5344CB8AC3E}">
        <p14:creationId xmlns:p14="http://schemas.microsoft.com/office/powerpoint/2010/main" val="97241402"/>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Out-of-Bag Error Estimation </a:t>
            </a:r>
          </a:p>
        </p:txBody>
      </p:sp>
      <p:sp>
        <p:nvSpPr>
          <p:cNvPr id="3" name="Content Placeholder 2"/>
          <p:cNvSpPr>
            <a:spLocks noGrp="1"/>
          </p:cNvSpPr>
          <p:nvPr>
            <p:ph idx="1"/>
          </p:nvPr>
        </p:nvSpPr>
        <p:spPr>
          <a:xfrm>
            <a:off x="457200" y="1309913"/>
            <a:ext cx="8229600" cy="4949374"/>
          </a:xfrm>
        </p:spPr>
        <p:txBody>
          <a:bodyPr>
            <a:normAutofit/>
          </a:bodyPr>
          <a:lstStyle/>
          <a:p>
            <a:r>
              <a:rPr lang="en-US" sz="2600" dirty="0" smtClean="0"/>
              <a:t>No cross validation?</a:t>
            </a:r>
          </a:p>
          <a:p>
            <a:r>
              <a:rPr lang="en-US" sz="2600" dirty="0" smtClean="0"/>
              <a:t>Remember, in bootstrapping we sample with replacement, and therefore </a:t>
            </a:r>
            <a:r>
              <a:rPr lang="en-US" sz="2600" b="1" dirty="0" smtClean="0"/>
              <a:t>not all observations are used for each bootstrap sample</a:t>
            </a:r>
            <a:r>
              <a:rPr lang="en-US" sz="2600" dirty="0" smtClean="0"/>
              <a:t>. On average 1/3 of them are not used! </a:t>
            </a:r>
          </a:p>
          <a:p>
            <a:r>
              <a:rPr lang="en-US" sz="2600" dirty="0" smtClean="0"/>
              <a:t>We call them out-of-bag samples (OOB)</a:t>
            </a:r>
          </a:p>
          <a:p>
            <a:r>
              <a:rPr lang="en-US" sz="2600" dirty="0" smtClean="0"/>
              <a:t> We </a:t>
            </a:r>
            <a:r>
              <a:rPr lang="en-US" sz="2600" dirty="0"/>
              <a:t>can predict the response for the </a:t>
            </a:r>
            <a:r>
              <a:rPr lang="en-US" sz="2600" dirty="0" smtClean="0"/>
              <a:t>i-th </a:t>
            </a:r>
            <a:r>
              <a:rPr lang="en-US" sz="2600" dirty="0"/>
              <a:t>observation using each of the trees in which that observation was </a:t>
            </a:r>
            <a:r>
              <a:rPr lang="en-US" sz="2600" dirty="0" smtClean="0"/>
              <a:t>OOB and do this </a:t>
            </a:r>
            <a:r>
              <a:rPr lang="en-US" sz="2800" dirty="0" smtClean="0"/>
              <a:t>for </a:t>
            </a:r>
            <a:r>
              <a:rPr lang="en-US" sz="2800" i="1" dirty="0" smtClean="0"/>
              <a:t>n</a:t>
            </a:r>
            <a:r>
              <a:rPr lang="en-US" sz="2800" dirty="0" smtClean="0"/>
              <a:t> observations</a:t>
            </a:r>
          </a:p>
          <a:p>
            <a:r>
              <a:rPr lang="en-US" sz="2800" dirty="0" smtClean="0"/>
              <a:t> Calculate overall </a:t>
            </a:r>
            <a:r>
              <a:rPr lang="en-US" sz="2800" dirty="0"/>
              <a:t>OOB MSE </a:t>
            </a:r>
            <a:r>
              <a:rPr lang="en-US" sz="2800" dirty="0" smtClean="0"/>
              <a:t>or </a:t>
            </a:r>
            <a:r>
              <a:rPr lang="en-US" sz="2800" dirty="0"/>
              <a:t>classification </a:t>
            </a:r>
            <a:r>
              <a:rPr lang="en-US" sz="2800" dirty="0" smtClean="0"/>
              <a:t>error</a:t>
            </a:r>
          </a:p>
        </p:txBody>
      </p:sp>
    </p:spTree>
    <p:extLst>
      <p:ext uri="{BB962C8B-B14F-4D97-AF65-F5344CB8AC3E}">
        <p14:creationId xmlns:p14="http://schemas.microsoft.com/office/powerpoint/2010/main" val="30474823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997857" y="5914574"/>
            <a:ext cx="6948714" cy="362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1161143" y="1360717"/>
            <a:ext cx="0" cy="47897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7564097" y="6129051"/>
            <a:ext cx="382474" cy="369332"/>
          </a:xfrm>
          <a:prstGeom prst="rect">
            <a:avLst/>
          </a:prstGeom>
          <a:noFill/>
        </p:spPr>
        <p:txBody>
          <a:bodyPr wrap="none" rtlCol="0">
            <a:spAutoFit/>
          </a:bodyPr>
          <a:lstStyle/>
          <a:p>
            <a:r>
              <a:rPr lang="en-US" dirty="0" smtClean="0"/>
              <a:t>X</a:t>
            </a:r>
            <a:r>
              <a:rPr lang="en-US" baseline="-25000" dirty="0" smtClean="0"/>
              <a:t>1</a:t>
            </a:r>
            <a:endParaRPr lang="en-US" dirty="0"/>
          </a:p>
        </p:txBody>
      </p:sp>
      <p:sp>
        <p:nvSpPr>
          <p:cNvPr id="9" name="TextBox 8"/>
          <p:cNvSpPr txBox="1"/>
          <p:nvPr/>
        </p:nvSpPr>
        <p:spPr>
          <a:xfrm>
            <a:off x="615383" y="1382879"/>
            <a:ext cx="382474" cy="369332"/>
          </a:xfrm>
          <a:prstGeom prst="rect">
            <a:avLst/>
          </a:prstGeom>
          <a:noFill/>
        </p:spPr>
        <p:txBody>
          <a:bodyPr wrap="none" rtlCol="0">
            <a:spAutoFit/>
          </a:bodyPr>
          <a:lstStyle/>
          <a:p>
            <a:r>
              <a:rPr lang="en-US" dirty="0" smtClean="0"/>
              <a:t>X</a:t>
            </a:r>
            <a:r>
              <a:rPr lang="en-US" baseline="-25000" dirty="0"/>
              <a:t>2</a:t>
            </a:r>
            <a:endParaRPr lang="en-US" dirty="0"/>
          </a:p>
        </p:txBody>
      </p:sp>
      <p:sp>
        <p:nvSpPr>
          <p:cNvPr id="114" name="Oval 113"/>
          <p:cNvSpPr/>
          <p:nvPr/>
        </p:nvSpPr>
        <p:spPr>
          <a:xfrm>
            <a:off x="1832429" y="2050146"/>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Oval 114"/>
          <p:cNvSpPr/>
          <p:nvPr/>
        </p:nvSpPr>
        <p:spPr>
          <a:xfrm>
            <a:off x="2982686" y="179125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Oval 115"/>
          <p:cNvSpPr/>
          <p:nvPr/>
        </p:nvSpPr>
        <p:spPr>
          <a:xfrm>
            <a:off x="3327400" y="300083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0" name="Group 119"/>
          <p:cNvGrpSpPr/>
          <p:nvPr/>
        </p:nvGrpSpPr>
        <p:grpSpPr>
          <a:xfrm rot="19067347">
            <a:off x="2004787" y="3673845"/>
            <a:ext cx="1839685" cy="1557049"/>
            <a:chOff x="2004786" y="2967301"/>
            <a:chExt cx="1839685" cy="1557049"/>
          </a:xfrm>
        </p:grpSpPr>
        <p:sp>
          <p:nvSpPr>
            <p:cNvPr id="117" name="Oval 116"/>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Oval 117"/>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1" name="Group 120"/>
          <p:cNvGrpSpPr/>
          <p:nvPr/>
        </p:nvGrpSpPr>
        <p:grpSpPr>
          <a:xfrm rot="20886646">
            <a:off x="3443502" y="3416948"/>
            <a:ext cx="1839685" cy="1557049"/>
            <a:chOff x="2004786" y="2967301"/>
            <a:chExt cx="1839685" cy="1557049"/>
          </a:xfrm>
        </p:grpSpPr>
        <p:sp>
          <p:nvSpPr>
            <p:cNvPr id="122" name="Oval 121"/>
            <p:cNvSpPr/>
            <p:nvPr/>
          </p:nvSpPr>
          <p:spPr>
            <a:xfrm>
              <a:off x="2004786" y="3226192"/>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Oval 122"/>
            <p:cNvSpPr/>
            <p:nvPr/>
          </p:nvSpPr>
          <p:spPr>
            <a:xfrm>
              <a:off x="3155043" y="2967301"/>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4" name="Oval 123"/>
            <p:cNvSpPr/>
            <p:nvPr/>
          </p:nvSpPr>
          <p:spPr>
            <a:xfrm>
              <a:off x="3499757" y="4176878"/>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5" name="Group 124"/>
          <p:cNvGrpSpPr/>
          <p:nvPr/>
        </p:nvGrpSpPr>
        <p:grpSpPr>
          <a:xfrm rot="19067347">
            <a:off x="4712948" y="1516161"/>
            <a:ext cx="1839685" cy="1557049"/>
            <a:chOff x="2004786" y="2967301"/>
            <a:chExt cx="1839685" cy="1557049"/>
          </a:xfrm>
          <a:solidFill>
            <a:srgbClr val="77933C"/>
          </a:solidFill>
        </p:grpSpPr>
        <p:sp>
          <p:nvSpPr>
            <p:cNvPr id="126" name="Oval 125"/>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7" name="Oval 126"/>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Oval 127"/>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9" name="Group 128"/>
          <p:cNvGrpSpPr/>
          <p:nvPr/>
        </p:nvGrpSpPr>
        <p:grpSpPr>
          <a:xfrm rot="18136368">
            <a:off x="5194164" y="2570785"/>
            <a:ext cx="1839685" cy="1557049"/>
            <a:chOff x="2004786" y="2967301"/>
            <a:chExt cx="1839685" cy="1557049"/>
          </a:xfrm>
          <a:solidFill>
            <a:srgbClr val="77933C"/>
          </a:solidFill>
        </p:grpSpPr>
        <p:sp>
          <p:nvSpPr>
            <p:cNvPr id="130" name="Oval 129"/>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Oval 130"/>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Oval 131"/>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3" name="Group 132"/>
          <p:cNvGrpSpPr/>
          <p:nvPr/>
        </p:nvGrpSpPr>
        <p:grpSpPr>
          <a:xfrm rot="1536778">
            <a:off x="4375156" y="4036388"/>
            <a:ext cx="1839685" cy="1557049"/>
            <a:chOff x="2004786" y="2967301"/>
            <a:chExt cx="1839685" cy="1557049"/>
          </a:xfrm>
          <a:solidFill>
            <a:srgbClr val="77933C"/>
          </a:solidFill>
        </p:grpSpPr>
        <p:sp>
          <p:nvSpPr>
            <p:cNvPr id="134" name="Oval 133"/>
            <p:cNvSpPr/>
            <p:nvPr/>
          </p:nvSpPr>
          <p:spPr>
            <a:xfrm>
              <a:off x="2004786" y="3226192"/>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5" name="Oval 134"/>
            <p:cNvSpPr/>
            <p:nvPr/>
          </p:nvSpPr>
          <p:spPr>
            <a:xfrm>
              <a:off x="3155043" y="2967301"/>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Oval 135"/>
            <p:cNvSpPr/>
            <p:nvPr/>
          </p:nvSpPr>
          <p:spPr>
            <a:xfrm>
              <a:off x="3499757" y="4176878"/>
              <a:ext cx="344714" cy="347472"/>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7" name="Oval 136"/>
          <p:cNvSpPr/>
          <p:nvPr/>
        </p:nvSpPr>
        <p:spPr>
          <a:xfrm>
            <a:off x="4717395" y="1578475"/>
            <a:ext cx="344714" cy="34747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Freeform 137"/>
          <p:cNvSpPr/>
          <p:nvPr/>
        </p:nvSpPr>
        <p:spPr>
          <a:xfrm>
            <a:off x="4481286" y="780146"/>
            <a:ext cx="1124857" cy="48985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9" name="Freeform 138"/>
          <p:cNvSpPr/>
          <p:nvPr/>
        </p:nvSpPr>
        <p:spPr>
          <a:xfrm flipH="1">
            <a:off x="4128997" y="780146"/>
            <a:ext cx="504689"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0" name="Freeform 139"/>
          <p:cNvSpPr/>
          <p:nvPr/>
        </p:nvSpPr>
        <p:spPr>
          <a:xfrm rot="20113335">
            <a:off x="4801875" y="8188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1" name="Freeform 140"/>
          <p:cNvSpPr/>
          <p:nvPr/>
        </p:nvSpPr>
        <p:spPr>
          <a:xfrm rot="21163266">
            <a:off x="4954275" y="971250"/>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2" name="Freeform 141"/>
          <p:cNvSpPr/>
          <p:nvPr/>
        </p:nvSpPr>
        <p:spPr>
          <a:xfrm rot="20113335">
            <a:off x="5106675" y="724504"/>
            <a:ext cx="620785" cy="5050971"/>
          </a:xfrm>
          <a:custGeom>
            <a:avLst/>
            <a:gdLst>
              <a:gd name="connsiteX0" fmla="*/ 1124857 w 1124857"/>
              <a:gd name="connsiteY0" fmla="*/ 0 h 4898571"/>
              <a:gd name="connsiteX1" fmla="*/ 1124857 w 1124857"/>
              <a:gd name="connsiteY1" fmla="*/ 0 h 4898571"/>
              <a:gd name="connsiteX2" fmla="*/ 1052285 w 1124857"/>
              <a:gd name="connsiteY2" fmla="*/ 181428 h 4898571"/>
              <a:gd name="connsiteX3" fmla="*/ 1034143 w 1124857"/>
              <a:gd name="connsiteY3" fmla="*/ 235857 h 4898571"/>
              <a:gd name="connsiteX4" fmla="*/ 997857 w 1124857"/>
              <a:gd name="connsiteY4" fmla="*/ 290286 h 4898571"/>
              <a:gd name="connsiteX5" fmla="*/ 943428 w 1124857"/>
              <a:gd name="connsiteY5" fmla="*/ 399143 h 4898571"/>
              <a:gd name="connsiteX6" fmla="*/ 925285 w 1124857"/>
              <a:gd name="connsiteY6" fmla="*/ 471714 h 4898571"/>
              <a:gd name="connsiteX7" fmla="*/ 852714 w 1124857"/>
              <a:gd name="connsiteY7" fmla="*/ 616857 h 4898571"/>
              <a:gd name="connsiteX8" fmla="*/ 780143 w 1124857"/>
              <a:gd name="connsiteY8" fmla="*/ 743857 h 4898571"/>
              <a:gd name="connsiteX9" fmla="*/ 743857 w 1124857"/>
              <a:gd name="connsiteY9" fmla="*/ 889000 h 4898571"/>
              <a:gd name="connsiteX10" fmla="*/ 725714 w 1124857"/>
              <a:gd name="connsiteY10" fmla="*/ 1179286 h 4898571"/>
              <a:gd name="connsiteX11" fmla="*/ 671285 w 1124857"/>
              <a:gd name="connsiteY11" fmla="*/ 1233714 h 4898571"/>
              <a:gd name="connsiteX12" fmla="*/ 544285 w 1124857"/>
              <a:gd name="connsiteY12" fmla="*/ 1288143 h 4898571"/>
              <a:gd name="connsiteX13" fmla="*/ 435428 w 1124857"/>
              <a:gd name="connsiteY13" fmla="*/ 1397000 h 4898571"/>
              <a:gd name="connsiteX14" fmla="*/ 272143 w 1124857"/>
              <a:gd name="connsiteY14" fmla="*/ 1487714 h 4898571"/>
              <a:gd name="connsiteX15" fmla="*/ 235857 w 1124857"/>
              <a:gd name="connsiteY15" fmla="*/ 1542143 h 4898571"/>
              <a:gd name="connsiteX16" fmla="*/ 72571 w 1124857"/>
              <a:gd name="connsiteY16" fmla="*/ 1687286 h 4898571"/>
              <a:gd name="connsiteX17" fmla="*/ 0 w 1124857"/>
              <a:gd name="connsiteY17" fmla="*/ 1796143 h 4898571"/>
              <a:gd name="connsiteX18" fmla="*/ 18143 w 1124857"/>
              <a:gd name="connsiteY18" fmla="*/ 1977571 h 4898571"/>
              <a:gd name="connsiteX19" fmla="*/ 90714 w 1124857"/>
              <a:gd name="connsiteY19" fmla="*/ 2013857 h 4898571"/>
              <a:gd name="connsiteX20" fmla="*/ 199571 w 1124857"/>
              <a:gd name="connsiteY20" fmla="*/ 2086428 h 4898571"/>
              <a:gd name="connsiteX21" fmla="*/ 254000 w 1124857"/>
              <a:gd name="connsiteY21" fmla="*/ 2140857 h 4898571"/>
              <a:gd name="connsiteX22" fmla="*/ 326571 w 1124857"/>
              <a:gd name="connsiteY22" fmla="*/ 2177143 h 4898571"/>
              <a:gd name="connsiteX23" fmla="*/ 435428 w 1124857"/>
              <a:gd name="connsiteY23" fmla="*/ 2249714 h 4898571"/>
              <a:gd name="connsiteX24" fmla="*/ 508000 w 1124857"/>
              <a:gd name="connsiteY24" fmla="*/ 2431143 h 4898571"/>
              <a:gd name="connsiteX25" fmla="*/ 544285 w 1124857"/>
              <a:gd name="connsiteY25" fmla="*/ 2485571 h 4898571"/>
              <a:gd name="connsiteX26" fmla="*/ 580571 w 1124857"/>
              <a:gd name="connsiteY26" fmla="*/ 2576286 h 4898571"/>
              <a:gd name="connsiteX27" fmla="*/ 526143 w 1124857"/>
              <a:gd name="connsiteY27" fmla="*/ 2775857 h 4898571"/>
              <a:gd name="connsiteX28" fmla="*/ 489857 w 1124857"/>
              <a:gd name="connsiteY28" fmla="*/ 2848428 h 4898571"/>
              <a:gd name="connsiteX29" fmla="*/ 381000 w 1124857"/>
              <a:gd name="connsiteY29" fmla="*/ 2939143 h 4898571"/>
              <a:gd name="connsiteX30" fmla="*/ 272143 w 1124857"/>
              <a:gd name="connsiteY30" fmla="*/ 3048000 h 4898571"/>
              <a:gd name="connsiteX31" fmla="*/ 181428 w 1124857"/>
              <a:gd name="connsiteY31" fmla="*/ 3156857 h 4898571"/>
              <a:gd name="connsiteX32" fmla="*/ 163285 w 1124857"/>
              <a:gd name="connsiteY32" fmla="*/ 3211286 h 4898571"/>
              <a:gd name="connsiteX33" fmla="*/ 54428 w 1124857"/>
              <a:gd name="connsiteY33" fmla="*/ 3374571 h 4898571"/>
              <a:gd name="connsiteX34" fmla="*/ 54428 w 1124857"/>
              <a:gd name="connsiteY34" fmla="*/ 3646714 h 4898571"/>
              <a:gd name="connsiteX35" fmla="*/ 127000 w 1124857"/>
              <a:gd name="connsiteY35" fmla="*/ 3755571 h 4898571"/>
              <a:gd name="connsiteX36" fmla="*/ 163285 w 1124857"/>
              <a:gd name="connsiteY36" fmla="*/ 3828143 h 4898571"/>
              <a:gd name="connsiteX37" fmla="*/ 235857 w 1124857"/>
              <a:gd name="connsiteY37" fmla="*/ 4064000 h 4898571"/>
              <a:gd name="connsiteX38" fmla="*/ 272143 w 1124857"/>
              <a:gd name="connsiteY38" fmla="*/ 4136571 h 4898571"/>
              <a:gd name="connsiteX39" fmla="*/ 326571 w 1124857"/>
              <a:gd name="connsiteY39" fmla="*/ 4372428 h 4898571"/>
              <a:gd name="connsiteX40" fmla="*/ 344714 w 1124857"/>
              <a:gd name="connsiteY40" fmla="*/ 4572000 h 4898571"/>
              <a:gd name="connsiteX41" fmla="*/ 362857 w 1124857"/>
              <a:gd name="connsiteY41" fmla="*/ 4644571 h 4898571"/>
              <a:gd name="connsiteX42" fmla="*/ 417285 w 1124857"/>
              <a:gd name="connsiteY42" fmla="*/ 4662714 h 4898571"/>
              <a:gd name="connsiteX43" fmla="*/ 489857 w 1124857"/>
              <a:gd name="connsiteY43" fmla="*/ 4898571 h 4898571"/>
              <a:gd name="connsiteX44" fmla="*/ 489857 w 1124857"/>
              <a:gd name="connsiteY44" fmla="*/ 4898571 h 4898571"/>
              <a:gd name="connsiteX45" fmla="*/ 489857 w 1124857"/>
              <a:gd name="connsiteY45" fmla="*/ 4898571 h 48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24857" h="4898571">
                <a:moveTo>
                  <a:pt x="1124857" y="0"/>
                </a:moveTo>
                <a:lnTo>
                  <a:pt x="1124857" y="0"/>
                </a:lnTo>
                <a:cubicBezTo>
                  <a:pt x="1100666" y="60476"/>
                  <a:pt x="1075667" y="120635"/>
                  <a:pt x="1052285" y="181428"/>
                </a:cubicBezTo>
                <a:cubicBezTo>
                  <a:pt x="1045420" y="199278"/>
                  <a:pt x="1042696" y="218752"/>
                  <a:pt x="1034143" y="235857"/>
                </a:cubicBezTo>
                <a:cubicBezTo>
                  <a:pt x="1024392" y="255360"/>
                  <a:pt x="1007609" y="270783"/>
                  <a:pt x="997857" y="290286"/>
                </a:cubicBezTo>
                <a:cubicBezTo>
                  <a:pt x="922741" y="440516"/>
                  <a:pt x="1047420" y="243155"/>
                  <a:pt x="943428" y="399143"/>
                </a:cubicBezTo>
                <a:cubicBezTo>
                  <a:pt x="937380" y="423333"/>
                  <a:pt x="934875" y="448697"/>
                  <a:pt x="925285" y="471714"/>
                </a:cubicBezTo>
                <a:cubicBezTo>
                  <a:pt x="904481" y="521645"/>
                  <a:pt x="869819" y="565541"/>
                  <a:pt x="852714" y="616857"/>
                </a:cubicBezTo>
                <a:cubicBezTo>
                  <a:pt x="825009" y="699972"/>
                  <a:pt x="846046" y="655986"/>
                  <a:pt x="780143" y="743857"/>
                </a:cubicBezTo>
                <a:cubicBezTo>
                  <a:pt x="768048" y="792238"/>
                  <a:pt x="746968" y="839227"/>
                  <a:pt x="743857" y="889000"/>
                </a:cubicBezTo>
                <a:cubicBezTo>
                  <a:pt x="737809" y="985762"/>
                  <a:pt x="745687" y="1084415"/>
                  <a:pt x="725714" y="1179286"/>
                </a:cubicBezTo>
                <a:cubicBezTo>
                  <a:pt x="720428" y="1204393"/>
                  <a:pt x="692634" y="1219482"/>
                  <a:pt x="671285" y="1233714"/>
                </a:cubicBezTo>
                <a:cubicBezTo>
                  <a:pt x="533663" y="1325462"/>
                  <a:pt x="715332" y="1151306"/>
                  <a:pt x="544285" y="1288143"/>
                </a:cubicBezTo>
                <a:cubicBezTo>
                  <a:pt x="504214" y="1320200"/>
                  <a:pt x="478125" y="1368535"/>
                  <a:pt x="435428" y="1397000"/>
                </a:cubicBezTo>
                <a:cubicBezTo>
                  <a:pt x="310659" y="1480179"/>
                  <a:pt x="367943" y="1455780"/>
                  <a:pt x="272143" y="1487714"/>
                </a:cubicBezTo>
                <a:cubicBezTo>
                  <a:pt x="260048" y="1505857"/>
                  <a:pt x="251276" y="1526724"/>
                  <a:pt x="235857" y="1542143"/>
                </a:cubicBezTo>
                <a:cubicBezTo>
                  <a:pt x="126784" y="1651214"/>
                  <a:pt x="224960" y="1458702"/>
                  <a:pt x="72571" y="1687286"/>
                </a:cubicBezTo>
                <a:lnTo>
                  <a:pt x="0" y="1796143"/>
                </a:lnTo>
                <a:cubicBezTo>
                  <a:pt x="6048" y="1856619"/>
                  <a:pt x="-5233" y="1921469"/>
                  <a:pt x="18143" y="1977571"/>
                </a:cubicBezTo>
                <a:cubicBezTo>
                  <a:pt x="28545" y="2002536"/>
                  <a:pt x="67523" y="1999942"/>
                  <a:pt x="90714" y="2013857"/>
                </a:cubicBezTo>
                <a:cubicBezTo>
                  <a:pt x="128109" y="2036294"/>
                  <a:pt x="163285" y="2062238"/>
                  <a:pt x="199571" y="2086428"/>
                </a:cubicBezTo>
                <a:cubicBezTo>
                  <a:pt x="220920" y="2100660"/>
                  <a:pt x="233121" y="2125943"/>
                  <a:pt x="254000" y="2140857"/>
                </a:cubicBezTo>
                <a:cubicBezTo>
                  <a:pt x="276008" y="2156577"/>
                  <a:pt x="303380" y="2163228"/>
                  <a:pt x="326571" y="2177143"/>
                </a:cubicBezTo>
                <a:cubicBezTo>
                  <a:pt x="363966" y="2199580"/>
                  <a:pt x="435428" y="2249714"/>
                  <a:pt x="435428" y="2249714"/>
                </a:cubicBezTo>
                <a:cubicBezTo>
                  <a:pt x="572581" y="2478301"/>
                  <a:pt x="424475" y="2208406"/>
                  <a:pt x="508000" y="2431143"/>
                </a:cubicBezTo>
                <a:cubicBezTo>
                  <a:pt x="515656" y="2451559"/>
                  <a:pt x="534534" y="2466068"/>
                  <a:pt x="544285" y="2485571"/>
                </a:cubicBezTo>
                <a:cubicBezTo>
                  <a:pt x="558850" y="2514700"/>
                  <a:pt x="568476" y="2546048"/>
                  <a:pt x="580571" y="2576286"/>
                </a:cubicBezTo>
                <a:cubicBezTo>
                  <a:pt x="575028" y="2598459"/>
                  <a:pt x="546486" y="2728389"/>
                  <a:pt x="526143" y="2775857"/>
                </a:cubicBezTo>
                <a:cubicBezTo>
                  <a:pt x="515489" y="2800716"/>
                  <a:pt x="505577" y="2826420"/>
                  <a:pt x="489857" y="2848428"/>
                </a:cubicBezTo>
                <a:cubicBezTo>
                  <a:pt x="435905" y="2923961"/>
                  <a:pt x="443269" y="2883793"/>
                  <a:pt x="381000" y="2939143"/>
                </a:cubicBezTo>
                <a:cubicBezTo>
                  <a:pt x="342646" y="2973235"/>
                  <a:pt x="300608" y="3005303"/>
                  <a:pt x="272143" y="3048000"/>
                </a:cubicBezTo>
                <a:cubicBezTo>
                  <a:pt x="221624" y="3123777"/>
                  <a:pt x="251275" y="3087010"/>
                  <a:pt x="181428" y="3156857"/>
                </a:cubicBezTo>
                <a:cubicBezTo>
                  <a:pt x="175380" y="3175000"/>
                  <a:pt x="172921" y="3194767"/>
                  <a:pt x="163285" y="3211286"/>
                </a:cubicBezTo>
                <a:cubicBezTo>
                  <a:pt x="130324" y="3267790"/>
                  <a:pt x="54428" y="3374571"/>
                  <a:pt x="54428" y="3374571"/>
                </a:cubicBezTo>
                <a:cubicBezTo>
                  <a:pt x="19851" y="3478301"/>
                  <a:pt x="9584" y="3485279"/>
                  <a:pt x="54428" y="3646714"/>
                </a:cubicBezTo>
                <a:cubicBezTo>
                  <a:pt x="66100" y="3688733"/>
                  <a:pt x="107497" y="3716565"/>
                  <a:pt x="127000" y="3755571"/>
                </a:cubicBezTo>
                <a:cubicBezTo>
                  <a:pt x="139095" y="3779762"/>
                  <a:pt x="153789" y="3802819"/>
                  <a:pt x="163285" y="3828143"/>
                </a:cubicBezTo>
                <a:cubicBezTo>
                  <a:pt x="218829" y="3976263"/>
                  <a:pt x="119503" y="3831296"/>
                  <a:pt x="235857" y="4064000"/>
                </a:cubicBezTo>
                <a:cubicBezTo>
                  <a:pt x="247952" y="4088190"/>
                  <a:pt x="262900" y="4111154"/>
                  <a:pt x="272143" y="4136571"/>
                </a:cubicBezTo>
                <a:cubicBezTo>
                  <a:pt x="299275" y="4211183"/>
                  <a:pt x="317282" y="4293468"/>
                  <a:pt x="326571" y="4372428"/>
                </a:cubicBezTo>
                <a:cubicBezTo>
                  <a:pt x="334376" y="4438769"/>
                  <a:pt x="335886" y="4505788"/>
                  <a:pt x="344714" y="4572000"/>
                </a:cubicBezTo>
                <a:cubicBezTo>
                  <a:pt x="348010" y="4596716"/>
                  <a:pt x="347280" y="4625100"/>
                  <a:pt x="362857" y="4644571"/>
                </a:cubicBezTo>
                <a:cubicBezTo>
                  <a:pt x="374804" y="4659504"/>
                  <a:pt x="398897" y="4657460"/>
                  <a:pt x="417285" y="4662714"/>
                </a:cubicBezTo>
                <a:cubicBezTo>
                  <a:pt x="560262" y="4703565"/>
                  <a:pt x="489857" y="4641060"/>
                  <a:pt x="489857" y="4898571"/>
                </a:cubicBezTo>
                <a:lnTo>
                  <a:pt x="489857" y="4898571"/>
                </a:lnTo>
                <a:lnTo>
                  <a:pt x="489857" y="4898571"/>
                </a:lnTo>
              </a:path>
            </a:pathLst>
          </a:custGeom>
          <a:noFill/>
          <a:ln>
            <a:solidFill>
              <a:schemeClr val="accent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3" name="Freeform 142"/>
          <p:cNvSpPr/>
          <p:nvPr/>
        </p:nvSpPr>
        <p:spPr>
          <a:xfrm>
            <a:off x="4535714" y="562432"/>
            <a:ext cx="471715" cy="5188857"/>
          </a:xfrm>
          <a:custGeom>
            <a:avLst/>
            <a:gdLst>
              <a:gd name="connsiteX0" fmla="*/ 471715 w 471715"/>
              <a:gd name="connsiteY0" fmla="*/ 5188857 h 5188857"/>
              <a:gd name="connsiteX1" fmla="*/ 471715 w 471715"/>
              <a:gd name="connsiteY1" fmla="*/ 5188857 h 5188857"/>
              <a:gd name="connsiteX2" fmla="*/ 453572 w 471715"/>
              <a:gd name="connsiteY2" fmla="*/ 4118428 h 5188857"/>
              <a:gd name="connsiteX3" fmla="*/ 435429 w 471715"/>
              <a:gd name="connsiteY3" fmla="*/ 3955142 h 5188857"/>
              <a:gd name="connsiteX4" fmla="*/ 417286 w 471715"/>
              <a:gd name="connsiteY4" fmla="*/ 3900714 h 5188857"/>
              <a:gd name="connsiteX5" fmla="*/ 399143 w 471715"/>
              <a:gd name="connsiteY5" fmla="*/ 3646714 h 5188857"/>
              <a:gd name="connsiteX6" fmla="*/ 381000 w 471715"/>
              <a:gd name="connsiteY6" fmla="*/ 3320142 h 5188857"/>
              <a:gd name="connsiteX7" fmla="*/ 344715 w 471715"/>
              <a:gd name="connsiteY7" fmla="*/ 3175000 h 5188857"/>
              <a:gd name="connsiteX8" fmla="*/ 326572 w 471715"/>
              <a:gd name="connsiteY8" fmla="*/ 3084285 h 5188857"/>
              <a:gd name="connsiteX9" fmla="*/ 272143 w 471715"/>
              <a:gd name="connsiteY9" fmla="*/ 3011714 h 5188857"/>
              <a:gd name="connsiteX10" fmla="*/ 254000 w 471715"/>
              <a:gd name="connsiteY10" fmla="*/ 2249714 h 5188857"/>
              <a:gd name="connsiteX11" fmla="*/ 235857 w 471715"/>
              <a:gd name="connsiteY11" fmla="*/ 2159000 h 5188857"/>
              <a:gd name="connsiteX12" fmla="*/ 199572 w 471715"/>
              <a:gd name="connsiteY12" fmla="*/ 1487714 h 5188857"/>
              <a:gd name="connsiteX13" fmla="*/ 163286 w 471715"/>
              <a:gd name="connsiteY13" fmla="*/ 1288142 h 5188857"/>
              <a:gd name="connsiteX14" fmla="*/ 145143 w 471715"/>
              <a:gd name="connsiteY14" fmla="*/ 1143000 h 5188857"/>
              <a:gd name="connsiteX15" fmla="*/ 108857 w 471715"/>
              <a:gd name="connsiteY15" fmla="*/ 925285 h 5188857"/>
              <a:gd name="connsiteX16" fmla="*/ 90715 w 471715"/>
              <a:gd name="connsiteY16" fmla="*/ 762000 h 5188857"/>
              <a:gd name="connsiteX17" fmla="*/ 72572 w 471715"/>
              <a:gd name="connsiteY17" fmla="*/ 689428 h 5188857"/>
              <a:gd name="connsiteX18" fmla="*/ 36286 w 471715"/>
              <a:gd name="connsiteY18" fmla="*/ 508000 h 5188857"/>
              <a:gd name="connsiteX19" fmla="*/ 0 w 471715"/>
              <a:gd name="connsiteY19" fmla="*/ 326571 h 5188857"/>
              <a:gd name="connsiteX20" fmla="*/ 18143 w 471715"/>
              <a:gd name="connsiteY20" fmla="*/ 0 h 5188857"/>
              <a:gd name="connsiteX21" fmla="*/ 18143 w 471715"/>
              <a:gd name="connsiteY21" fmla="*/ 0 h 5188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1715" h="5188857">
                <a:moveTo>
                  <a:pt x="471715" y="5188857"/>
                </a:moveTo>
                <a:lnTo>
                  <a:pt x="471715" y="5188857"/>
                </a:lnTo>
                <a:cubicBezTo>
                  <a:pt x="465667" y="4832047"/>
                  <a:pt x="464063" y="4475135"/>
                  <a:pt x="453572" y="4118428"/>
                </a:cubicBezTo>
                <a:cubicBezTo>
                  <a:pt x="451962" y="4063688"/>
                  <a:pt x="444432" y="4009160"/>
                  <a:pt x="435429" y="3955142"/>
                </a:cubicBezTo>
                <a:cubicBezTo>
                  <a:pt x="432285" y="3936278"/>
                  <a:pt x="423334" y="3918857"/>
                  <a:pt x="417286" y="3900714"/>
                </a:cubicBezTo>
                <a:cubicBezTo>
                  <a:pt x="411238" y="3816047"/>
                  <a:pt x="404438" y="3731431"/>
                  <a:pt x="399143" y="3646714"/>
                </a:cubicBezTo>
                <a:cubicBezTo>
                  <a:pt x="392342" y="3537901"/>
                  <a:pt x="390445" y="3428757"/>
                  <a:pt x="381000" y="3320142"/>
                </a:cubicBezTo>
                <a:cubicBezTo>
                  <a:pt x="372084" y="3217612"/>
                  <a:pt x="364560" y="3254380"/>
                  <a:pt x="344715" y="3175000"/>
                </a:cubicBezTo>
                <a:cubicBezTo>
                  <a:pt x="337236" y="3145084"/>
                  <a:pt x="339096" y="3112464"/>
                  <a:pt x="326572" y="3084285"/>
                </a:cubicBezTo>
                <a:cubicBezTo>
                  <a:pt x="314291" y="3056653"/>
                  <a:pt x="290286" y="3035904"/>
                  <a:pt x="272143" y="3011714"/>
                </a:cubicBezTo>
                <a:cubicBezTo>
                  <a:pt x="266095" y="2757714"/>
                  <a:pt x="264802" y="2503556"/>
                  <a:pt x="254000" y="2249714"/>
                </a:cubicBezTo>
                <a:cubicBezTo>
                  <a:pt x="252689" y="2218905"/>
                  <a:pt x="237781" y="2189777"/>
                  <a:pt x="235857" y="2159000"/>
                </a:cubicBezTo>
                <a:cubicBezTo>
                  <a:pt x="196632" y="1531394"/>
                  <a:pt x="240979" y="1860374"/>
                  <a:pt x="199572" y="1487714"/>
                </a:cubicBezTo>
                <a:cubicBezTo>
                  <a:pt x="182476" y="1333852"/>
                  <a:pt x="195506" y="1384803"/>
                  <a:pt x="163286" y="1288142"/>
                </a:cubicBezTo>
                <a:cubicBezTo>
                  <a:pt x="157238" y="1239761"/>
                  <a:pt x="152376" y="1191218"/>
                  <a:pt x="145143" y="1143000"/>
                </a:cubicBezTo>
                <a:cubicBezTo>
                  <a:pt x="134229" y="1070241"/>
                  <a:pt x="116981" y="998408"/>
                  <a:pt x="108857" y="925285"/>
                </a:cubicBezTo>
                <a:cubicBezTo>
                  <a:pt x="102810" y="870857"/>
                  <a:pt x="99042" y="816126"/>
                  <a:pt x="90715" y="762000"/>
                </a:cubicBezTo>
                <a:cubicBezTo>
                  <a:pt x="86923" y="737355"/>
                  <a:pt x="77797" y="713810"/>
                  <a:pt x="72572" y="689428"/>
                </a:cubicBezTo>
                <a:cubicBezTo>
                  <a:pt x="59649" y="629123"/>
                  <a:pt x="45008" y="569054"/>
                  <a:pt x="36286" y="508000"/>
                </a:cubicBezTo>
                <a:cubicBezTo>
                  <a:pt x="15438" y="362068"/>
                  <a:pt x="31666" y="421569"/>
                  <a:pt x="0" y="326571"/>
                </a:cubicBezTo>
                <a:cubicBezTo>
                  <a:pt x="21156" y="72697"/>
                  <a:pt x="18143" y="181680"/>
                  <a:pt x="18143" y="0"/>
                </a:cubicBezTo>
                <a:lnTo>
                  <a:pt x="18143" y="0"/>
                </a:lnTo>
              </a:path>
            </a:pathLst>
          </a:custGeom>
          <a:ln w="7620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0242214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 decision trees</a:t>
            </a:r>
            <a:endParaRPr lang="en-US" dirty="0"/>
          </a:p>
        </p:txBody>
      </p:sp>
      <p:pic>
        <p:nvPicPr>
          <p:cNvPr id="4" name="Picture 3" descr="Screen Shot 2016-10-31 at 8.43.5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300"/>
            <a:ext cx="9144000" cy="5334820"/>
          </a:xfrm>
          <a:prstGeom prst="rect">
            <a:avLst/>
          </a:prstGeom>
        </p:spPr>
      </p:pic>
      <p:sp>
        <p:nvSpPr>
          <p:cNvPr id="5" name="Rectangle 4"/>
          <p:cNvSpPr/>
          <p:nvPr/>
        </p:nvSpPr>
        <p:spPr>
          <a:xfrm>
            <a:off x="155222" y="6519445"/>
            <a:ext cx="8988778" cy="307777"/>
          </a:xfrm>
          <a:prstGeom prst="rect">
            <a:avLst/>
          </a:prstGeom>
        </p:spPr>
        <p:txBody>
          <a:bodyPr wrap="square">
            <a:spAutoFit/>
          </a:bodyPr>
          <a:lstStyle/>
          <a:p>
            <a:r>
              <a:rPr lang="en-US" sz="1400" dirty="0" smtClean="0"/>
              <a:t>Hastie et al.,”The Elements of Statistical Learning: Data Mining, Inference, and Prediction”, Springer (2009)</a:t>
            </a:r>
            <a:endParaRPr lang="en-US" sz="1400" dirty="0"/>
          </a:p>
        </p:txBody>
      </p:sp>
    </p:spTree>
    <p:extLst>
      <p:ext uri="{BB962C8B-B14F-4D97-AF65-F5344CB8AC3E}">
        <p14:creationId xmlns:p14="http://schemas.microsoft.com/office/powerpoint/2010/main" val="342505181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Bagging</a:t>
            </a:r>
            <a:endParaRPr lang="en-US" dirty="0"/>
          </a:p>
        </p:txBody>
      </p:sp>
      <p:sp>
        <p:nvSpPr>
          <p:cNvPr id="3" name="Content Placeholder 2"/>
          <p:cNvSpPr>
            <a:spLocks noGrp="1"/>
          </p:cNvSpPr>
          <p:nvPr>
            <p:ph idx="1"/>
          </p:nvPr>
        </p:nvSpPr>
        <p:spPr/>
        <p:txBody>
          <a:bodyPr/>
          <a:lstStyle/>
          <a:p>
            <a:pPr>
              <a:spcAft>
                <a:spcPts val="1800"/>
              </a:spcAft>
            </a:pPr>
            <a:r>
              <a:rPr lang="en-US" dirty="0" smtClean="0"/>
              <a:t>Reduces overfitting (variance)</a:t>
            </a:r>
          </a:p>
          <a:p>
            <a:pPr>
              <a:spcAft>
                <a:spcPts val="1800"/>
              </a:spcAft>
            </a:pPr>
            <a:r>
              <a:rPr lang="en-US" dirty="0" smtClean="0"/>
              <a:t>Normally uses one type of classifier</a:t>
            </a:r>
          </a:p>
          <a:p>
            <a:pPr>
              <a:spcAft>
                <a:spcPts val="1800"/>
              </a:spcAft>
            </a:pPr>
            <a:r>
              <a:rPr lang="en-US" dirty="0" smtClean="0"/>
              <a:t>Decision trees are popular</a:t>
            </a:r>
          </a:p>
          <a:p>
            <a:pPr>
              <a:spcAft>
                <a:spcPts val="1800"/>
              </a:spcAft>
            </a:pPr>
            <a:r>
              <a:rPr lang="en-US" dirty="0" smtClean="0"/>
              <a:t>Easy to parallelize</a:t>
            </a:r>
            <a:endParaRPr lang="en-US" dirty="0"/>
          </a:p>
        </p:txBody>
      </p:sp>
    </p:spTree>
    <p:extLst>
      <p:ext uri="{BB962C8B-B14F-4D97-AF65-F5344CB8AC3E}">
        <p14:creationId xmlns:p14="http://schemas.microsoft.com/office/powerpoint/2010/main" val="1139141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Variable Importance Measures </a:t>
            </a:r>
          </a:p>
        </p:txBody>
      </p:sp>
      <p:sp>
        <p:nvSpPr>
          <p:cNvPr id="3" name="Content Placeholder 2"/>
          <p:cNvSpPr>
            <a:spLocks noGrp="1"/>
          </p:cNvSpPr>
          <p:nvPr>
            <p:ph idx="1"/>
          </p:nvPr>
        </p:nvSpPr>
        <p:spPr/>
        <p:txBody>
          <a:bodyPr>
            <a:normAutofit/>
          </a:bodyPr>
          <a:lstStyle/>
          <a:p>
            <a:r>
              <a:rPr lang="en-US" sz="2600" dirty="0" smtClean="0"/>
              <a:t>Bagging results </a:t>
            </a:r>
            <a:r>
              <a:rPr lang="en-US" sz="2600" dirty="0"/>
              <a:t>in improved accuracy over prediction using a single tree </a:t>
            </a:r>
            <a:endParaRPr lang="en-US" sz="2600" dirty="0" smtClean="0"/>
          </a:p>
          <a:p>
            <a:r>
              <a:rPr lang="en-US" sz="2600" dirty="0" smtClean="0"/>
              <a:t>Unfortunately, </a:t>
            </a:r>
            <a:r>
              <a:rPr lang="en-US" sz="2600" dirty="0"/>
              <a:t>difficult to interpret the resulting </a:t>
            </a:r>
            <a:r>
              <a:rPr lang="en-US" sz="2600" dirty="0" smtClean="0"/>
              <a:t>model. Bagging </a:t>
            </a:r>
            <a:r>
              <a:rPr lang="en-US" sz="2600" dirty="0"/>
              <a:t>improves prediction accuracy at the expense of interpretability. </a:t>
            </a:r>
            <a:endParaRPr lang="en-US" sz="2600" dirty="0" smtClean="0"/>
          </a:p>
          <a:p>
            <a:endParaRPr lang="en-US" sz="2600" dirty="0"/>
          </a:p>
          <a:p>
            <a:pPr marL="0" indent="0">
              <a:buNone/>
            </a:pPr>
            <a:r>
              <a:rPr lang="en-US" sz="2800" dirty="0" smtClean="0"/>
              <a:t>Calculate the total </a:t>
            </a:r>
            <a:r>
              <a:rPr lang="en-US" sz="2800" dirty="0"/>
              <a:t>amount that the </a:t>
            </a:r>
            <a:r>
              <a:rPr lang="en-US" sz="2800" dirty="0" smtClean="0"/>
              <a:t>RSS or Gini index is </a:t>
            </a:r>
            <a:r>
              <a:rPr lang="en-US" sz="2800" dirty="0"/>
              <a:t>decreased due to splits over a given predictor, averaged over all B trees. </a:t>
            </a:r>
            <a:endParaRPr lang="en-US" sz="2800" dirty="0" smtClean="0"/>
          </a:p>
          <a:p>
            <a:pPr marL="0" indent="0">
              <a:buNone/>
            </a:pPr>
            <a:endParaRPr lang="en-US" sz="2600" dirty="0" smtClean="0"/>
          </a:p>
        </p:txBody>
      </p:sp>
    </p:spTree>
    <p:extLst>
      <p:ext uri="{BB962C8B-B14F-4D97-AF65-F5344CB8AC3E}">
        <p14:creationId xmlns:p14="http://schemas.microsoft.com/office/powerpoint/2010/main" val="106568109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riableImport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2789445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flavors</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ID3, or alternative </a:t>
            </a:r>
            <a:r>
              <a:rPr lang="en-US" dirty="0" smtClean="0"/>
              <a:t>Dichotomizer</a:t>
            </a:r>
            <a:r>
              <a:rPr lang="en-US" dirty="0" smtClean="0"/>
              <a:t>, was the first of three Decision Tree implementations developed by Ross Quinlan (Quinlan, J. R. 1986. Induction of Decision Trees. Mach. Learn. 1, 1 (Mar. 1986), 81-106.)</a:t>
            </a:r>
            <a:endParaRPr lang="en-US" dirty="0"/>
          </a:p>
          <a:p>
            <a:r>
              <a:rPr lang="en-US" dirty="0" smtClean="0"/>
              <a:t>C4.5, Quinlan's next iteration. The new features (versus ID3) are: (</a:t>
            </a:r>
            <a:r>
              <a:rPr lang="en-US" dirty="0" smtClean="0"/>
              <a:t>i</a:t>
            </a:r>
            <a:r>
              <a:rPr lang="en-US" dirty="0" smtClean="0"/>
              <a:t>) accepts both continuous and discrete features; (ii) handles incomplete data points; (iii) solves over-fitting problem by (very clever) bottom-up technique usually known as "pruning"; and (iv) different weights can be applied the features that comprise the training data. </a:t>
            </a:r>
          </a:p>
          <a:p>
            <a:pPr marL="0" indent="0">
              <a:buNone/>
            </a:pPr>
            <a:r>
              <a:rPr lang="en-US" dirty="0"/>
              <a:t>	</a:t>
            </a:r>
            <a:r>
              <a:rPr lang="en-US" b="1" dirty="0" smtClean="0"/>
              <a:t>Used in orange http://</a:t>
            </a:r>
            <a:r>
              <a:rPr lang="en-US" b="1" dirty="0" smtClean="0"/>
              <a:t>orange.biolab.si</a:t>
            </a:r>
            <a:r>
              <a:rPr lang="en-US" b="1" dirty="0" smtClean="0"/>
              <a:t>/</a:t>
            </a:r>
          </a:p>
          <a:p>
            <a:r>
              <a:rPr lang="en-US" dirty="0" smtClean="0"/>
              <a:t>CART or Classification And Regression Trees is often used as a generic acronym for the term Decision Tree, though it apparently has a more specific meaning. In sum, the CART implementation is very similar to C4.5; the one notable difference is that CART uses the Gini index. </a:t>
            </a:r>
          </a:p>
          <a:p>
            <a:pPr marL="457200" lvl="1" indent="0">
              <a:buNone/>
            </a:pPr>
            <a:r>
              <a:rPr lang="en-US" b="1" dirty="0" smtClean="0"/>
              <a:t>Used in </a:t>
            </a:r>
            <a:r>
              <a:rPr lang="en-US" b="1" dirty="0" smtClean="0"/>
              <a:t>sklearn</a:t>
            </a:r>
            <a:r>
              <a:rPr lang="en-US" b="1" dirty="0" smtClean="0"/>
              <a:t> </a:t>
            </a:r>
            <a:endParaRPr lang="en-US" b="1" dirty="0"/>
          </a:p>
        </p:txBody>
      </p:sp>
    </p:spTree>
    <p:extLst>
      <p:ext uri="{BB962C8B-B14F-4D97-AF65-F5344CB8AC3E}">
        <p14:creationId xmlns:p14="http://schemas.microsoft.com/office/powerpoint/2010/main" val="281257036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a:t>
            </a:r>
            <a:endParaRPr lang="en-US" dirty="0"/>
          </a:p>
        </p:txBody>
      </p:sp>
      <p:sp>
        <p:nvSpPr>
          <p:cNvPr id="3" name="Content Placeholder 2"/>
          <p:cNvSpPr>
            <a:spLocks noGrp="1"/>
          </p:cNvSpPr>
          <p:nvPr>
            <p:ph idx="1"/>
          </p:nvPr>
        </p:nvSpPr>
        <p:spPr/>
        <p:txBody>
          <a:bodyPr/>
          <a:lstStyle/>
          <a:p>
            <a:r>
              <a:rPr lang="en-US" dirty="0" smtClean="0"/>
              <a:t>Pattern Recognition and Machine Learning, </a:t>
            </a:r>
            <a:r>
              <a:rPr lang="en-US" sz="2400" dirty="0" smtClean="0"/>
              <a:t>Christopher M. Bishop</a:t>
            </a:r>
          </a:p>
          <a:p>
            <a:r>
              <a:rPr lang="en-US" dirty="0" smtClean="0"/>
              <a:t>The Elements of Statistical Learning</a:t>
            </a:r>
          </a:p>
          <a:p>
            <a:pPr marL="400050" lvl="1" indent="0">
              <a:buNone/>
            </a:pPr>
            <a:r>
              <a:rPr lang="en-US" sz="2400" dirty="0" smtClean="0"/>
              <a:t>Trevor Hastie, Robert </a:t>
            </a:r>
            <a:r>
              <a:rPr lang="en-US" sz="2400" dirty="0" smtClean="0"/>
              <a:t>Tibshirani</a:t>
            </a:r>
            <a:r>
              <a:rPr lang="en-US" sz="2400" dirty="0" smtClean="0"/>
              <a:t>, Jerome Friedman</a:t>
            </a:r>
          </a:p>
          <a:p>
            <a:pPr marL="400050" lvl="1" indent="0">
              <a:buNone/>
            </a:pPr>
            <a:r>
              <a:rPr lang="en-US" sz="2400" dirty="0" smtClean="0">
                <a:hlinkClick r:id="rId2"/>
              </a:rPr>
              <a:t>http://statweb.stanford.edu/~tibs/</a:t>
            </a:r>
            <a:r>
              <a:rPr lang="en-US" sz="2400" dirty="0" err="1" smtClean="0">
                <a:hlinkClick r:id="rId2"/>
              </a:rPr>
              <a:t>ElemStatLearn</a:t>
            </a:r>
            <a:r>
              <a:rPr lang="en-US" sz="2400" dirty="0" smtClean="0">
                <a:hlinkClick r:id="rId2"/>
              </a:rPr>
              <a:t>/printings/ESLII_print10.pdf</a:t>
            </a:r>
            <a:endParaRPr lang="en-US" sz="2400" dirty="0" smtClean="0"/>
          </a:p>
          <a:p>
            <a:endParaRPr lang="en-US" dirty="0"/>
          </a:p>
        </p:txBody>
      </p:sp>
    </p:spTree>
    <p:extLst>
      <p:ext uri="{BB962C8B-B14F-4D97-AF65-F5344CB8AC3E}">
        <p14:creationId xmlns:p14="http://schemas.microsoft.com/office/powerpoint/2010/main" val="172623995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Tree-based methods</a:t>
            </a:r>
            <a:endParaRPr lang="en-US" dirty="0"/>
          </a:p>
        </p:txBody>
      </p:sp>
      <p:pic>
        <p:nvPicPr>
          <p:cNvPr id="5" name="Picture 4" descr="tre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500" y="1524000"/>
            <a:ext cx="4445000" cy="3810000"/>
          </a:xfrm>
          <a:prstGeom prst="rect">
            <a:avLst/>
          </a:prstGeom>
        </p:spPr>
      </p:pic>
    </p:spTree>
    <p:extLst>
      <p:ext uri="{BB962C8B-B14F-4D97-AF65-F5344CB8AC3E}">
        <p14:creationId xmlns:p14="http://schemas.microsoft.com/office/powerpoint/2010/main" val="35123472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Idea</a:t>
            </a:r>
            <a:endParaRPr lang="en-US"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28451301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 name="Group 323"/>
          <p:cNvGrpSpPr/>
          <p:nvPr/>
        </p:nvGrpSpPr>
        <p:grpSpPr>
          <a:xfrm>
            <a:off x="932353" y="747539"/>
            <a:ext cx="7137522" cy="5317489"/>
            <a:chOff x="1046688" y="470424"/>
            <a:chExt cx="7137522" cy="5317489"/>
          </a:xfrm>
        </p:grpSpPr>
        <p:grpSp>
          <p:nvGrpSpPr>
            <p:cNvPr id="313" name="Group 312"/>
            <p:cNvGrpSpPr/>
            <p:nvPr/>
          </p:nvGrpSpPr>
          <p:grpSpPr>
            <a:xfrm>
              <a:off x="1046688" y="470424"/>
              <a:ext cx="4793272" cy="2706688"/>
              <a:chOff x="1174750" y="611187"/>
              <a:chExt cx="4793272" cy="2706688"/>
            </a:xfrm>
          </p:grpSpPr>
          <p:grpSp>
            <p:nvGrpSpPr>
              <p:cNvPr id="32" name="Group 31"/>
              <p:cNvGrpSpPr/>
              <p:nvPr/>
            </p:nvGrpSpPr>
            <p:grpSpPr>
              <a:xfrm>
                <a:off x="3435350" y="2178050"/>
                <a:ext cx="1600200" cy="987425"/>
                <a:chOff x="1174750" y="904875"/>
                <a:chExt cx="1600200" cy="987425"/>
              </a:xfrm>
            </p:grpSpPr>
            <p:sp>
              <p:nvSpPr>
                <p:cNvPr id="33" name="Oval 32"/>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Oval 33"/>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Oval 34"/>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Oval 35"/>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Oval 36"/>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Oval 37"/>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Oval 38"/>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Oval 39"/>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10" name="Group 309"/>
              <p:cNvGrpSpPr/>
              <p:nvPr/>
            </p:nvGrpSpPr>
            <p:grpSpPr>
              <a:xfrm>
                <a:off x="1174750" y="611187"/>
                <a:ext cx="4793272" cy="2706688"/>
                <a:chOff x="1174750" y="611187"/>
                <a:chExt cx="4793272" cy="2706688"/>
              </a:xfrm>
            </p:grpSpPr>
            <p:grpSp>
              <p:nvGrpSpPr>
                <p:cNvPr id="22" name="Group 21"/>
                <p:cNvGrpSpPr/>
                <p:nvPr/>
              </p:nvGrpSpPr>
              <p:grpSpPr>
                <a:xfrm>
                  <a:off x="2089150" y="611187"/>
                  <a:ext cx="1600200" cy="987425"/>
                  <a:chOff x="1174750" y="904875"/>
                  <a:chExt cx="1600200" cy="987425"/>
                </a:xfrm>
              </p:grpSpPr>
              <p:sp>
                <p:nvSpPr>
                  <p:cNvPr id="5" name="Oval 4"/>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Oval 6"/>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Oval 7"/>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Oval 11"/>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Oval 12"/>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1289050" y="2330450"/>
                  <a:ext cx="1600200" cy="987425"/>
                  <a:chOff x="1174750" y="904875"/>
                  <a:chExt cx="1600200" cy="987425"/>
                </a:xfrm>
              </p:grpSpPr>
              <p:sp>
                <p:nvSpPr>
                  <p:cNvPr id="24" name="Oval 23"/>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Oval 24"/>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Oval 25"/>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Oval 27"/>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Oval 29"/>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Oval 30"/>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41" name="Group 40"/>
                <p:cNvGrpSpPr/>
                <p:nvPr/>
              </p:nvGrpSpPr>
              <p:grpSpPr>
                <a:xfrm>
                  <a:off x="1174750" y="904875"/>
                  <a:ext cx="1600200" cy="987425"/>
                  <a:chOff x="1174750" y="904875"/>
                  <a:chExt cx="1600200" cy="987425"/>
                </a:xfrm>
              </p:grpSpPr>
              <p:sp>
                <p:nvSpPr>
                  <p:cNvPr id="42" name="Oval 41"/>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3" name="Oval 42"/>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Oval 43"/>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Oval 44"/>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Oval 45"/>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Oval 46"/>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Oval 47"/>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Oval 48"/>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4" name="Group 103"/>
                <p:cNvGrpSpPr/>
                <p:nvPr/>
              </p:nvGrpSpPr>
              <p:grpSpPr>
                <a:xfrm>
                  <a:off x="4367822" y="1616837"/>
                  <a:ext cx="1600200" cy="987425"/>
                  <a:chOff x="1174750" y="904875"/>
                  <a:chExt cx="1600200" cy="987425"/>
                </a:xfrm>
              </p:grpSpPr>
              <p:sp>
                <p:nvSpPr>
                  <p:cNvPr id="105" name="Oval 104"/>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6" name="Oval 105"/>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7" name="Oval 106"/>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Oval 107"/>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9" name="Oval 108"/>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0" name="Oval 109"/>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Oval 110"/>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2" name="Oval 111"/>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3" name="Group 112"/>
                <p:cNvGrpSpPr/>
                <p:nvPr/>
              </p:nvGrpSpPr>
              <p:grpSpPr>
                <a:xfrm>
                  <a:off x="2752725" y="2044700"/>
                  <a:ext cx="1600200" cy="987425"/>
                  <a:chOff x="1174750" y="904875"/>
                  <a:chExt cx="1600200" cy="987425"/>
                </a:xfrm>
              </p:grpSpPr>
              <p:sp>
                <p:nvSpPr>
                  <p:cNvPr id="114" name="Oval 113"/>
                  <p:cNvSpPr/>
                  <p:nvPr/>
                </p:nvSpPr>
                <p:spPr>
                  <a:xfrm>
                    <a:off x="1174750" y="9525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5" name="Oval 114"/>
                  <p:cNvSpPr/>
                  <p:nvPr/>
                </p:nvSpPr>
                <p:spPr>
                  <a:xfrm>
                    <a:off x="2009775" y="9048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Oval 115"/>
                  <p:cNvSpPr/>
                  <p:nvPr/>
                </p:nvSpPr>
                <p:spPr>
                  <a:xfrm>
                    <a:off x="1704975" y="1120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Oval 116"/>
                  <p:cNvSpPr/>
                  <p:nvPr/>
                </p:nvSpPr>
                <p:spPr>
                  <a:xfrm>
                    <a:off x="2368550" y="129540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8" name="Oval 117"/>
                  <p:cNvSpPr/>
                  <p:nvPr/>
                </p:nvSpPr>
                <p:spPr>
                  <a:xfrm>
                    <a:off x="1327150" y="12636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Oval 118"/>
                  <p:cNvSpPr/>
                  <p:nvPr/>
                </p:nvSpPr>
                <p:spPr>
                  <a:xfrm>
                    <a:off x="2003425" y="15017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Oval 119"/>
                  <p:cNvSpPr/>
                  <p:nvPr/>
                </p:nvSpPr>
                <p:spPr>
                  <a:xfrm>
                    <a:off x="1685925" y="1654175"/>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Oval 120"/>
                  <p:cNvSpPr/>
                  <p:nvPr/>
                </p:nvSpPr>
                <p:spPr>
                  <a:xfrm>
                    <a:off x="2520950" y="16065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311" name="Group 310"/>
            <p:cNvGrpSpPr/>
            <p:nvPr/>
          </p:nvGrpSpPr>
          <p:grpSpPr>
            <a:xfrm>
              <a:off x="1839420" y="2504202"/>
              <a:ext cx="3653490" cy="3283711"/>
              <a:chOff x="1817116" y="2813431"/>
              <a:chExt cx="3653490" cy="3283711"/>
            </a:xfrm>
          </p:grpSpPr>
          <p:grpSp>
            <p:nvGrpSpPr>
              <p:cNvPr id="193" name="Group 192"/>
              <p:cNvGrpSpPr/>
              <p:nvPr/>
            </p:nvGrpSpPr>
            <p:grpSpPr>
              <a:xfrm>
                <a:off x="3109341" y="3265138"/>
                <a:ext cx="1464818" cy="1606359"/>
                <a:chOff x="2124075" y="4010406"/>
                <a:chExt cx="1464818" cy="1606359"/>
              </a:xfrm>
            </p:grpSpPr>
            <p:grpSp>
              <p:nvGrpSpPr>
                <p:cNvPr id="185" name="Group 184"/>
                <p:cNvGrpSpPr/>
                <p:nvPr/>
              </p:nvGrpSpPr>
              <p:grpSpPr>
                <a:xfrm>
                  <a:off x="2124075" y="4010406"/>
                  <a:ext cx="963168" cy="977709"/>
                  <a:chOff x="2124075" y="4010406"/>
                  <a:chExt cx="963168" cy="977709"/>
                </a:xfrm>
              </p:grpSpPr>
              <p:sp>
                <p:nvSpPr>
                  <p:cNvPr id="179" name="Rectangle 178"/>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0" name="Rectangle 179"/>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1" name="Rectangle 180"/>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2" name="Rectangle 181"/>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3" name="Rectangle 182"/>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4" name="Rectangle 183"/>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86" name="Group 185"/>
                <p:cNvGrpSpPr/>
                <p:nvPr/>
              </p:nvGrpSpPr>
              <p:grpSpPr>
                <a:xfrm>
                  <a:off x="2625725" y="4639056"/>
                  <a:ext cx="963168" cy="977709"/>
                  <a:chOff x="2124075" y="4010406"/>
                  <a:chExt cx="963168" cy="977709"/>
                </a:xfrm>
              </p:grpSpPr>
              <p:sp>
                <p:nvSpPr>
                  <p:cNvPr id="187" name="Rectangle 186"/>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8" name="Rectangle 187"/>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9" name="Rectangle 188"/>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0" name="Rectangle 189"/>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1" name="Rectangle 190"/>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2" name="Rectangle 191"/>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94" name="Group 193"/>
              <p:cNvGrpSpPr/>
              <p:nvPr/>
            </p:nvGrpSpPr>
            <p:grpSpPr>
              <a:xfrm>
                <a:off x="4005788" y="4490783"/>
                <a:ext cx="1464818" cy="1606359"/>
                <a:chOff x="2124075" y="4010406"/>
                <a:chExt cx="1464818" cy="1606359"/>
              </a:xfrm>
            </p:grpSpPr>
            <p:grpSp>
              <p:nvGrpSpPr>
                <p:cNvPr id="195" name="Group 194"/>
                <p:cNvGrpSpPr/>
                <p:nvPr/>
              </p:nvGrpSpPr>
              <p:grpSpPr>
                <a:xfrm>
                  <a:off x="2124075" y="4010406"/>
                  <a:ext cx="963168" cy="977709"/>
                  <a:chOff x="2124075" y="4010406"/>
                  <a:chExt cx="963168" cy="977709"/>
                </a:xfrm>
              </p:grpSpPr>
              <p:sp>
                <p:nvSpPr>
                  <p:cNvPr id="203" name="Rectangle 202"/>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4" name="Rectangle 203"/>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5" name="Rectangle 204"/>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6" name="Rectangle 205"/>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7" name="Rectangle 206"/>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Rectangle 207"/>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96" name="Group 195"/>
                <p:cNvGrpSpPr/>
                <p:nvPr/>
              </p:nvGrpSpPr>
              <p:grpSpPr>
                <a:xfrm>
                  <a:off x="2625725" y="4639056"/>
                  <a:ext cx="963168" cy="977709"/>
                  <a:chOff x="2124075" y="4010406"/>
                  <a:chExt cx="963168" cy="977709"/>
                </a:xfrm>
              </p:grpSpPr>
              <p:sp>
                <p:nvSpPr>
                  <p:cNvPr id="197" name="Rectangle 196"/>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8" name="Rectangle 197"/>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9" name="Rectangle 198"/>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0" name="Rectangle 199"/>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1" name="Rectangle 200"/>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2" name="Rectangle 201"/>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09" name="Group 208"/>
              <p:cNvGrpSpPr/>
              <p:nvPr/>
            </p:nvGrpSpPr>
            <p:grpSpPr>
              <a:xfrm>
                <a:off x="2124075" y="4010406"/>
                <a:ext cx="1464818" cy="1606359"/>
                <a:chOff x="2124075" y="4010406"/>
                <a:chExt cx="1464818" cy="1606359"/>
              </a:xfrm>
            </p:grpSpPr>
            <p:grpSp>
              <p:nvGrpSpPr>
                <p:cNvPr id="210" name="Group 209"/>
                <p:cNvGrpSpPr/>
                <p:nvPr/>
              </p:nvGrpSpPr>
              <p:grpSpPr>
                <a:xfrm>
                  <a:off x="2124075" y="4010406"/>
                  <a:ext cx="963168" cy="977709"/>
                  <a:chOff x="2124075" y="4010406"/>
                  <a:chExt cx="963168" cy="977709"/>
                </a:xfrm>
              </p:grpSpPr>
              <p:sp>
                <p:nvSpPr>
                  <p:cNvPr id="218" name="Rectangle 217"/>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9" name="Rectangle 218"/>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0" name="Rectangle 219"/>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1" name="Rectangle 220"/>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2" name="Rectangle 221"/>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3" name="Rectangle 222"/>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11" name="Group 210"/>
                <p:cNvGrpSpPr/>
                <p:nvPr/>
              </p:nvGrpSpPr>
              <p:grpSpPr>
                <a:xfrm>
                  <a:off x="2625725" y="4639056"/>
                  <a:ext cx="963168" cy="977709"/>
                  <a:chOff x="2124075" y="4010406"/>
                  <a:chExt cx="963168" cy="977709"/>
                </a:xfrm>
              </p:grpSpPr>
              <p:sp>
                <p:nvSpPr>
                  <p:cNvPr id="212" name="Rectangle 211"/>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3" name="Rectangle 212"/>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4" name="Rectangle 213"/>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5" name="Rectangle 214"/>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6" name="Rectangle 215"/>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7" name="Rectangle 216"/>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24" name="Group 223"/>
              <p:cNvGrpSpPr/>
              <p:nvPr/>
            </p:nvGrpSpPr>
            <p:grpSpPr>
              <a:xfrm>
                <a:off x="1817116" y="2813431"/>
                <a:ext cx="1464818" cy="1606359"/>
                <a:chOff x="2124075" y="4010406"/>
                <a:chExt cx="1464818" cy="1606359"/>
              </a:xfrm>
            </p:grpSpPr>
            <p:grpSp>
              <p:nvGrpSpPr>
                <p:cNvPr id="225" name="Group 224"/>
                <p:cNvGrpSpPr/>
                <p:nvPr/>
              </p:nvGrpSpPr>
              <p:grpSpPr>
                <a:xfrm>
                  <a:off x="2124075" y="4010406"/>
                  <a:ext cx="963168" cy="977709"/>
                  <a:chOff x="2124075" y="4010406"/>
                  <a:chExt cx="963168" cy="977709"/>
                </a:xfrm>
              </p:grpSpPr>
              <p:sp>
                <p:nvSpPr>
                  <p:cNvPr id="233" name="Rectangle 232"/>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4" name="Rectangle 233"/>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5" name="Rectangle 234"/>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6" name="Rectangle 235"/>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7" name="Rectangle 236"/>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8" name="Rectangle 237"/>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26" name="Group 225"/>
                <p:cNvGrpSpPr/>
                <p:nvPr/>
              </p:nvGrpSpPr>
              <p:grpSpPr>
                <a:xfrm>
                  <a:off x="2625725" y="4639056"/>
                  <a:ext cx="963168" cy="977709"/>
                  <a:chOff x="2124075" y="4010406"/>
                  <a:chExt cx="963168" cy="977709"/>
                </a:xfrm>
              </p:grpSpPr>
              <p:sp>
                <p:nvSpPr>
                  <p:cNvPr id="227" name="Rectangle 226"/>
                  <p:cNvSpPr>
                    <a:spLocks noChangeAspect="1"/>
                  </p:cNvSpPr>
                  <p:nvPr/>
                </p:nvSpPr>
                <p:spPr>
                  <a:xfrm>
                    <a:off x="2124075" y="41794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8" name="Rectangle 227"/>
                  <p:cNvSpPr>
                    <a:spLocks noChangeAspect="1"/>
                  </p:cNvSpPr>
                  <p:nvPr/>
                </p:nvSpPr>
                <p:spPr>
                  <a:xfrm>
                    <a:off x="2276475" y="43318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9" name="Rectangle 228"/>
                  <p:cNvSpPr>
                    <a:spLocks noChangeAspect="1"/>
                  </p:cNvSpPr>
                  <p:nvPr/>
                </p:nvSpPr>
                <p:spPr>
                  <a:xfrm>
                    <a:off x="2716657" y="401040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0" name="Rectangle 229"/>
                  <p:cNvSpPr>
                    <a:spLocks noChangeAspect="1"/>
                  </p:cNvSpPr>
                  <p:nvPr/>
                </p:nvSpPr>
                <p:spPr>
                  <a:xfrm>
                    <a:off x="2581275" y="4353560"/>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1" name="Rectangle 230"/>
                  <p:cNvSpPr>
                    <a:spLocks noChangeAspect="1"/>
                  </p:cNvSpPr>
                  <p:nvPr/>
                </p:nvSpPr>
                <p:spPr>
                  <a:xfrm>
                    <a:off x="2176907" y="4789043"/>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2" name="Rectangle 231"/>
                  <p:cNvSpPr>
                    <a:spLocks noChangeAspect="1"/>
                  </p:cNvSpPr>
                  <p:nvPr/>
                </p:nvSpPr>
                <p:spPr>
                  <a:xfrm>
                    <a:off x="2886075" y="4544059"/>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nvGrpSpPr>
            <p:cNvPr id="312" name="Group 311"/>
            <p:cNvGrpSpPr/>
            <p:nvPr/>
          </p:nvGrpSpPr>
          <p:grpSpPr>
            <a:xfrm>
              <a:off x="4523434" y="499063"/>
              <a:ext cx="3660776" cy="5032596"/>
              <a:chOff x="4585797" y="894969"/>
              <a:chExt cx="3660776" cy="5032596"/>
            </a:xfrm>
          </p:grpSpPr>
          <p:grpSp>
            <p:nvGrpSpPr>
              <p:cNvPr id="123" name="Group 122"/>
              <p:cNvGrpSpPr/>
              <p:nvPr/>
            </p:nvGrpSpPr>
            <p:grpSpPr>
              <a:xfrm>
                <a:off x="4987924" y="894969"/>
                <a:ext cx="2415198" cy="2187257"/>
                <a:chOff x="4987924" y="894969"/>
                <a:chExt cx="2415198" cy="2187257"/>
              </a:xfrm>
            </p:grpSpPr>
            <p:grpSp>
              <p:nvGrpSpPr>
                <p:cNvPr id="55" name="Group 54"/>
                <p:cNvGrpSpPr/>
                <p:nvPr/>
              </p:nvGrpSpPr>
              <p:grpSpPr>
                <a:xfrm>
                  <a:off x="6550024" y="1079119"/>
                  <a:ext cx="516548" cy="588518"/>
                  <a:chOff x="6238874" y="1037844"/>
                  <a:chExt cx="516548" cy="588518"/>
                </a:xfrm>
                <a:solidFill>
                  <a:srgbClr val="F79646"/>
                </a:solidFill>
              </p:grpSpPr>
              <p:sp>
                <p:nvSpPr>
                  <p:cNvPr id="56" name="Diamond 5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Diamond 5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Diamond 5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2" name="Group 121"/>
                <p:cNvGrpSpPr/>
                <p:nvPr/>
              </p:nvGrpSpPr>
              <p:grpSpPr>
                <a:xfrm>
                  <a:off x="4987924" y="894969"/>
                  <a:ext cx="2415198" cy="2187257"/>
                  <a:chOff x="4956174" y="1037844"/>
                  <a:chExt cx="2415198" cy="2187257"/>
                </a:xfrm>
                <a:solidFill>
                  <a:schemeClr val="accent6"/>
                </a:solidFill>
              </p:grpSpPr>
              <p:grpSp>
                <p:nvGrpSpPr>
                  <p:cNvPr id="54" name="Group 53"/>
                  <p:cNvGrpSpPr/>
                  <p:nvPr/>
                </p:nvGrpSpPr>
                <p:grpSpPr>
                  <a:xfrm>
                    <a:off x="6238874" y="1037844"/>
                    <a:ext cx="516548" cy="588518"/>
                    <a:chOff x="6238874" y="1037844"/>
                    <a:chExt cx="516548" cy="588518"/>
                  </a:xfrm>
                  <a:grpFill/>
                </p:grpSpPr>
                <p:sp>
                  <p:nvSpPr>
                    <p:cNvPr id="51" name="Diamond 5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Diamond 5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Diamond 5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7" name="Group 66"/>
                  <p:cNvGrpSpPr/>
                  <p:nvPr/>
                </p:nvGrpSpPr>
                <p:grpSpPr>
                  <a:xfrm>
                    <a:off x="5565773" y="1667637"/>
                    <a:ext cx="827698" cy="629793"/>
                    <a:chOff x="6391274" y="1491869"/>
                    <a:chExt cx="827698" cy="629793"/>
                  </a:xfrm>
                  <a:grpFill/>
                </p:grpSpPr>
                <p:grpSp>
                  <p:nvGrpSpPr>
                    <p:cNvPr id="59" name="Group 58"/>
                    <p:cNvGrpSpPr/>
                    <p:nvPr/>
                  </p:nvGrpSpPr>
                  <p:grpSpPr>
                    <a:xfrm>
                      <a:off x="6391274" y="1491869"/>
                      <a:ext cx="516548" cy="588518"/>
                      <a:chOff x="6238874" y="1037844"/>
                      <a:chExt cx="516548" cy="588518"/>
                    </a:xfrm>
                    <a:grpFill/>
                  </p:grpSpPr>
                  <p:sp>
                    <p:nvSpPr>
                      <p:cNvPr id="60" name="Diamond 5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Diamond 6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Diamond 6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3" name="Group 62"/>
                    <p:cNvGrpSpPr/>
                    <p:nvPr/>
                  </p:nvGrpSpPr>
                  <p:grpSpPr>
                    <a:xfrm>
                      <a:off x="6702424" y="1533144"/>
                      <a:ext cx="516548" cy="588518"/>
                      <a:chOff x="6238874" y="1037844"/>
                      <a:chExt cx="516548" cy="588518"/>
                    </a:xfrm>
                    <a:grpFill/>
                  </p:grpSpPr>
                  <p:sp>
                    <p:nvSpPr>
                      <p:cNvPr id="64" name="Diamond 6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Diamond 6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Diamond 6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68" name="Group 67"/>
                  <p:cNvGrpSpPr/>
                  <p:nvPr/>
                </p:nvGrpSpPr>
                <p:grpSpPr>
                  <a:xfrm>
                    <a:off x="4956174" y="1311465"/>
                    <a:ext cx="827698" cy="629793"/>
                    <a:chOff x="6391274" y="1491869"/>
                    <a:chExt cx="827698" cy="629793"/>
                  </a:xfrm>
                  <a:grpFill/>
                </p:grpSpPr>
                <p:grpSp>
                  <p:nvGrpSpPr>
                    <p:cNvPr id="69" name="Group 68"/>
                    <p:cNvGrpSpPr/>
                    <p:nvPr/>
                  </p:nvGrpSpPr>
                  <p:grpSpPr>
                    <a:xfrm>
                      <a:off x="6391274" y="1491869"/>
                      <a:ext cx="516548" cy="588518"/>
                      <a:chOff x="6238874" y="1037844"/>
                      <a:chExt cx="516548" cy="588518"/>
                    </a:xfrm>
                    <a:grpFill/>
                  </p:grpSpPr>
                  <p:sp>
                    <p:nvSpPr>
                      <p:cNvPr id="74" name="Diamond 7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Diamond 7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Diamond 7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0" name="Group 69"/>
                    <p:cNvGrpSpPr/>
                    <p:nvPr/>
                  </p:nvGrpSpPr>
                  <p:grpSpPr>
                    <a:xfrm>
                      <a:off x="6702424" y="1533144"/>
                      <a:ext cx="516548" cy="588518"/>
                      <a:chOff x="6238874" y="1037844"/>
                      <a:chExt cx="516548" cy="588518"/>
                    </a:xfrm>
                    <a:grpFill/>
                  </p:grpSpPr>
                  <p:sp>
                    <p:nvSpPr>
                      <p:cNvPr id="71" name="Diamond 7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Diamond 7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Diamond 7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77" name="Group 76"/>
                  <p:cNvGrpSpPr/>
                  <p:nvPr/>
                </p:nvGrpSpPr>
                <p:grpSpPr>
                  <a:xfrm>
                    <a:off x="6543674" y="1644269"/>
                    <a:ext cx="827698" cy="629793"/>
                    <a:chOff x="6391274" y="1491869"/>
                    <a:chExt cx="827698" cy="629793"/>
                  </a:xfrm>
                  <a:grpFill/>
                </p:grpSpPr>
                <p:grpSp>
                  <p:nvGrpSpPr>
                    <p:cNvPr id="78" name="Group 77"/>
                    <p:cNvGrpSpPr/>
                    <p:nvPr/>
                  </p:nvGrpSpPr>
                  <p:grpSpPr>
                    <a:xfrm>
                      <a:off x="6391274" y="1491869"/>
                      <a:ext cx="516548" cy="588518"/>
                      <a:chOff x="6238874" y="1037844"/>
                      <a:chExt cx="516548" cy="588518"/>
                    </a:xfrm>
                    <a:grpFill/>
                  </p:grpSpPr>
                  <p:sp>
                    <p:nvSpPr>
                      <p:cNvPr id="83" name="Diamond 8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 name="Diamond 8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5" name="Diamond 8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9" name="Group 78"/>
                    <p:cNvGrpSpPr/>
                    <p:nvPr/>
                  </p:nvGrpSpPr>
                  <p:grpSpPr>
                    <a:xfrm>
                      <a:off x="6702424" y="1533144"/>
                      <a:ext cx="516548" cy="588518"/>
                      <a:chOff x="6238874" y="1037844"/>
                      <a:chExt cx="516548" cy="588518"/>
                    </a:xfrm>
                    <a:grpFill/>
                  </p:grpSpPr>
                  <p:sp>
                    <p:nvSpPr>
                      <p:cNvPr id="80" name="Diamond 7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Diamond 8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Diamond 8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86" name="Group 85"/>
                  <p:cNvGrpSpPr/>
                  <p:nvPr/>
                </p:nvGrpSpPr>
                <p:grpSpPr>
                  <a:xfrm>
                    <a:off x="6036773" y="2595308"/>
                    <a:ext cx="827698" cy="629793"/>
                    <a:chOff x="6391274" y="1491869"/>
                    <a:chExt cx="827698" cy="629793"/>
                  </a:xfrm>
                  <a:grpFill/>
                </p:grpSpPr>
                <p:grpSp>
                  <p:nvGrpSpPr>
                    <p:cNvPr id="87" name="Group 86"/>
                    <p:cNvGrpSpPr/>
                    <p:nvPr/>
                  </p:nvGrpSpPr>
                  <p:grpSpPr>
                    <a:xfrm>
                      <a:off x="6391274" y="1491869"/>
                      <a:ext cx="516548" cy="588518"/>
                      <a:chOff x="6238874" y="1037844"/>
                      <a:chExt cx="516548" cy="588518"/>
                    </a:xfrm>
                    <a:grpFill/>
                  </p:grpSpPr>
                  <p:sp>
                    <p:nvSpPr>
                      <p:cNvPr id="92" name="Diamond 9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Diamond 9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4" name="Diamond 9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8" name="Group 87"/>
                    <p:cNvGrpSpPr/>
                    <p:nvPr/>
                  </p:nvGrpSpPr>
                  <p:grpSpPr>
                    <a:xfrm>
                      <a:off x="6702424" y="1533144"/>
                      <a:ext cx="516548" cy="588518"/>
                      <a:chOff x="6238874" y="1037844"/>
                      <a:chExt cx="516548" cy="588518"/>
                    </a:xfrm>
                    <a:grpFill/>
                  </p:grpSpPr>
                  <p:sp>
                    <p:nvSpPr>
                      <p:cNvPr id="89" name="Diamond 8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Diamond 8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1" name="Diamond 9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95" name="Group 94"/>
                  <p:cNvGrpSpPr/>
                  <p:nvPr/>
                </p:nvGrpSpPr>
                <p:grpSpPr>
                  <a:xfrm>
                    <a:off x="5472722" y="2206053"/>
                    <a:ext cx="827698" cy="629793"/>
                    <a:chOff x="6391274" y="1491869"/>
                    <a:chExt cx="827698" cy="629793"/>
                  </a:xfrm>
                  <a:grpFill/>
                </p:grpSpPr>
                <p:grpSp>
                  <p:nvGrpSpPr>
                    <p:cNvPr id="96" name="Group 95"/>
                    <p:cNvGrpSpPr/>
                    <p:nvPr/>
                  </p:nvGrpSpPr>
                  <p:grpSpPr>
                    <a:xfrm>
                      <a:off x="6391274" y="1491869"/>
                      <a:ext cx="516548" cy="588518"/>
                      <a:chOff x="6238874" y="1037844"/>
                      <a:chExt cx="516548" cy="588518"/>
                    </a:xfrm>
                    <a:grpFill/>
                  </p:grpSpPr>
                  <p:sp>
                    <p:nvSpPr>
                      <p:cNvPr id="101" name="Diamond 10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 name="Diamond 10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3" name="Diamond 10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97" name="Group 96"/>
                    <p:cNvGrpSpPr/>
                    <p:nvPr/>
                  </p:nvGrpSpPr>
                  <p:grpSpPr>
                    <a:xfrm>
                      <a:off x="6702424" y="1533144"/>
                      <a:ext cx="516548" cy="588518"/>
                      <a:chOff x="6238874" y="1037844"/>
                      <a:chExt cx="516548" cy="588518"/>
                    </a:xfrm>
                    <a:grpFill/>
                  </p:grpSpPr>
                  <p:sp>
                    <p:nvSpPr>
                      <p:cNvPr id="98" name="Diamond 9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9" name="Diamond 9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0" name="Diamond 9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nvGrpSpPr>
              <p:cNvPr id="124" name="Group 123"/>
              <p:cNvGrpSpPr/>
              <p:nvPr/>
            </p:nvGrpSpPr>
            <p:grpSpPr>
              <a:xfrm>
                <a:off x="4585797" y="2984500"/>
                <a:ext cx="2415198" cy="2187257"/>
                <a:chOff x="4987924" y="894969"/>
                <a:chExt cx="2415198" cy="2187257"/>
              </a:xfrm>
            </p:grpSpPr>
            <p:grpSp>
              <p:nvGrpSpPr>
                <p:cNvPr id="125" name="Group 124"/>
                <p:cNvGrpSpPr/>
                <p:nvPr/>
              </p:nvGrpSpPr>
              <p:grpSpPr>
                <a:xfrm>
                  <a:off x="6550024" y="1079119"/>
                  <a:ext cx="516548" cy="588518"/>
                  <a:chOff x="6238874" y="1037844"/>
                  <a:chExt cx="516548" cy="588518"/>
                </a:xfrm>
                <a:solidFill>
                  <a:srgbClr val="F79646"/>
                </a:solidFill>
              </p:grpSpPr>
              <p:sp>
                <p:nvSpPr>
                  <p:cNvPr id="176" name="Diamond 17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Diamond 17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8" name="Diamond 17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6" name="Group 125"/>
                <p:cNvGrpSpPr/>
                <p:nvPr/>
              </p:nvGrpSpPr>
              <p:grpSpPr>
                <a:xfrm>
                  <a:off x="4987924" y="894969"/>
                  <a:ext cx="2415198" cy="2187257"/>
                  <a:chOff x="4956174" y="1037844"/>
                  <a:chExt cx="2415198" cy="2187257"/>
                </a:xfrm>
                <a:solidFill>
                  <a:schemeClr val="accent6"/>
                </a:solidFill>
              </p:grpSpPr>
              <p:grpSp>
                <p:nvGrpSpPr>
                  <p:cNvPr id="127" name="Group 126"/>
                  <p:cNvGrpSpPr/>
                  <p:nvPr/>
                </p:nvGrpSpPr>
                <p:grpSpPr>
                  <a:xfrm>
                    <a:off x="6238874" y="1037844"/>
                    <a:ext cx="516548" cy="588518"/>
                    <a:chOff x="6238874" y="1037844"/>
                    <a:chExt cx="516548" cy="588518"/>
                  </a:xfrm>
                  <a:grpFill/>
                </p:grpSpPr>
                <p:sp>
                  <p:nvSpPr>
                    <p:cNvPr id="173" name="Diamond 17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4" name="Diamond 17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5" name="Diamond 17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8" name="Group 127"/>
                  <p:cNvGrpSpPr/>
                  <p:nvPr/>
                </p:nvGrpSpPr>
                <p:grpSpPr>
                  <a:xfrm>
                    <a:off x="5565773" y="1667637"/>
                    <a:ext cx="827698" cy="629793"/>
                    <a:chOff x="6391274" y="1491869"/>
                    <a:chExt cx="827698" cy="629793"/>
                  </a:xfrm>
                  <a:grpFill/>
                </p:grpSpPr>
                <p:grpSp>
                  <p:nvGrpSpPr>
                    <p:cNvPr id="165" name="Group 164"/>
                    <p:cNvGrpSpPr/>
                    <p:nvPr/>
                  </p:nvGrpSpPr>
                  <p:grpSpPr>
                    <a:xfrm>
                      <a:off x="6391274" y="1491869"/>
                      <a:ext cx="516548" cy="588518"/>
                      <a:chOff x="6238874" y="1037844"/>
                      <a:chExt cx="516548" cy="588518"/>
                    </a:xfrm>
                    <a:grpFill/>
                  </p:grpSpPr>
                  <p:sp>
                    <p:nvSpPr>
                      <p:cNvPr id="170" name="Diamond 16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 name="Diamond 17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2" name="Diamond 17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6" name="Group 165"/>
                    <p:cNvGrpSpPr/>
                    <p:nvPr/>
                  </p:nvGrpSpPr>
                  <p:grpSpPr>
                    <a:xfrm>
                      <a:off x="6702424" y="1533144"/>
                      <a:ext cx="516548" cy="588518"/>
                      <a:chOff x="6238874" y="1037844"/>
                      <a:chExt cx="516548" cy="588518"/>
                    </a:xfrm>
                    <a:grpFill/>
                  </p:grpSpPr>
                  <p:sp>
                    <p:nvSpPr>
                      <p:cNvPr id="167" name="Diamond 166"/>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Diamond 167"/>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9" name="Diamond 168"/>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29" name="Group 128"/>
                  <p:cNvGrpSpPr/>
                  <p:nvPr/>
                </p:nvGrpSpPr>
                <p:grpSpPr>
                  <a:xfrm>
                    <a:off x="4956174" y="1311465"/>
                    <a:ext cx="827698" cy="629793"/>
                    <a:chOff x="6391274" y="1491869"/>
                    <a:chExt cx="827698" cy="629793"/>
                  </a:xfrm>
                  <a:grpFill/>
                </p:grpSpPr>
                <p:grpSp>
                  <p:nvGrpSpPr>
                    <p:cNvPr id="157" name="Group 156"/>
                    <p:cNvGrpSpPr/>
                    <p:nvPr/>
                  </p:nvGrpSpPr>
                  <p:grpSpPr>
                    <a:xfrm>
                      <a:off x="6391274" y="1491869"/>
                      <a:ext cx="516548" cy="588518"/>
                      <a:chOff x="6238874" y="1037844"/>
                      <a:chExt cx="516548" cy="588518"/>
                    </a:xfrm>
                    <a:grpFill/>
                  </p:grpSpPr>
                  <p:sp>
                    <p:nvSpPr>
                      <p:cNvPr id="162" name="Diamond 16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3" name="Diamond 16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4" name="Diamond 16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58" name="Group 157"/>
                    <p:cNvGrpSpPr/>
                    <p:nvPr/>
                  </p:nvGrpSpPr>
                  <p:grpSpPr>
                    <a:xfrm>
                      <a:off x="6702424" y="1533144"/>
                      <a:ext cx="516548" cy="588518"/>
                      <a:chOff x="6238874" y="1037844"/>
                      <a:chExt cx="516548" cy="588518"/>
                    </a:xfrm>
                    <a:grpFill/>
                  </p:grpSpPr>
                  <p:sp>
                    <p:nvSpPr>
                      <p:cNvPr id="159" name="Diamond 15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0" name="Diamond 15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1" name="Diamond 16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30" name="Group 129"/>
                  <p:cNvGrpSpPr/>
                  <p:nvPr/>
                </p:nvGrpSpPr>
                <p:grpSpPr>
                  <a:xfrm>
                    <a:off x="6543674" y="1644269"/>
                    <a:ext cx="827698" cy="629793"/>
                    <a:chOff x="6391274" y="1491869"/>
                    <a:chExt cx="827698" cy="629793"/>
                  </a:xfrm>
                  <a:grpFill/>
                </p:grpSpPr>
                <p:grpSp>
                  <p:nvGrpSpPr>
                    <p:cNvPr id="149" name="Group 148"/>
                    <p:cNvGrpSpPr/>
                    <p:nvPr/>
                  </p:nvGrpSpPr>
                  <p:grpSpPr>
                    <a:xfrm>
                      <a:off x="6391274" y="1491869"/>
                      <a:ext cx="516548" cy="588518"/>
                      <a:chOff x="6238874" y="1037844"/>
                      <a:chExt cx="516548" cy="588518"/>
                    </a:xfrm>
                    <a:grpFill/>
                  </p:grpSpPr>
                  <p:sp>
                    <p:nvSpPr>
                      <p:cNvPr id="154" name="Diamond 15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5" name="Diamond 15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6" name="Diamond 15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50" name="Group 149"/>
                    <p:cNvGrpSpPr/>
                    <p:nvPr/>
                  </p:nvGrpSpPr>
                  <p:grpSpPr>
                    <a:xfrm>
                      <a:off x="6702424" y="1533144"/>
                      <a:ext cx="516548" cy="588518"/>
                      <a:chOff x="6238874" y="1037844"/>
                      <a:chExt cx="516548" cy="588518"/>
                    </a:xfrm>
                    <a:grpFill/>
                  </p:grpSpPr>
                  <p:sp>
                    <p:nvSpPr>
                      <p:cNvPr id="151" name="Diamond 15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2" name="Diamond 15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3" name="Diamond 15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31" name="Group 130"/>
                  <p:cNvGrpSpPr/>
                  <p:nvPr/>
                </p:nvGrpSpPr>
                <p:grpSpPr>
                  <a:xfrm>
                    <a:off x="6036773" y="2595308"/>
                    <a:ext cx="827698" cy="629793"/>
                    <a:chOff x="6391274" y="1491869"/>
                    <a:chExt cx="827698" cy="629793"/>
                  </a:xfrm>
                  <a:grpFill/>
                </p:grpSpPr>
                <p:grpSp>
                  <p:nvGrpSpPr>
                    <p:cNvPr id="141" name="Group 140"/>
                    <p:cNvGrpSpPr/>
                    <p:nvPr/>
                  </p:nvGrpSpPr>
                  <p:grpSpPr>
                    <a:xfrm>
                      <a:off x="6391274" y="1491869"/>
                      <a:ext cx="516548" cy="588518"/>
                      <a:chOff x="6238874" y="1037844"/>
                      <a:chExt cx="516548" cy="588518"/>
                    </a:xfrm>
                    <a:grpFill/>
                  </p:grpSpPr>
                  <p:sp>
                    <p:nvSpPr>
                      <p:cNvPr id="146" name="Diamond 14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7" name="Diamond 14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8" name="Diamond 14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2" name="Group 141"/>
                    <p:cNvGrpSpPr/>
                    <p:nvPr/>
                  </p:nvGrpSpPr>
                  <p:grpSpPr>
                    <a:xfrm>
                      <a:off x="6702424" y="1533144"/>
                      <a:ext cx="516548" cy="588518"/>
                      <a:chOff x="6238874" y="1037844"/>
                      <a:chExt cx="516548" cy="588518"/>
                    </a:xfrm>
                    <a:grpFill/>
                  </p:grpSpPr>
                  <p:sp>
                    <p:nvSpPr>
                      <p:cNvPr id="143" name="Diamond 14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Diamond 14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5" name="Diamond 14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132" name="Group 131"/>
                  <p:cNvGrpSpPr/>
                  <p:nvPr/>
                </p:nvGrpSpPr>
                <p:grpSpPr>
                  <a:xfrm>
                    <a:off x="5472722" y="2206053"/>
                    <a:ext cx="827698" cy="629793"/>
                    <a:chOff x="6391274" y="1491869"/>
                    <a:chExt cx="827698" cy="629793"/>
                  </a:xfrm>
                  <a:grpFill/>
                </p:grpSpPr>
                <p:grpSp>
                  <p:nvGrpSpPr>
                    <p:cNvPr id="133" name="Group 132"/>
                    <p:cNvGrpSpPr/>
                    <p:nvPr/>
                  </p:nvGrpSpPr>
                  <p:grpSpPr>
                    <a:xfrm>
                      <a:off x="6391274" y="1491869"/>
                      <a:ext cx="516548" cy="588518"/>
                      <a:chOff x="6238874" y="1037844"/>
                      <a:chExt cx="516548" cy="588518"/>
                    </a:xfrm>
                    <a:grpFill/>
                  </p:grpSpPr>
                  <p:sp>
                    <p:nvSpPr>
                      <p:cNvPr id="138" name="Diamond 13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9" name="Diamond 13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Diamond 13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34" name="Group 133"/>
                    <p:cNvGrpSpPr/>
                    <p:nvPr/>
                  </p:nvGrpSpPr>
                  <p:grpSpPr>
                    <a:xfrm>
                      <a:off x="6702424" y="1533144"/>
                      <a:ext cx="516548" cy="588518"/>
                      <a:chOff x="6238874" y="1037844"/>
                      <a:chExt cx="516548" cy="588518"/>
                    </a:xfrm>
                    <a:grpFill/>
                  </p:grpSpPr>
                  <p:sp>
                    <p:nvSpPr>
                      <p:cNvPr id="135" name="Diamond 13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Diamond 13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7" name="Diamond 13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nvGrpSpPr>
              <p:cNvPr id="244" name="Group 243"/>
              <p:cNvGrpSpPr/>
              <p:nvPr/>
            </p:nvGrpSpPr>
            <p:grpSpPr>
              <a:xfrm>
                <a:off x="5831375" y="3740308"/>
                <a:ext cx="2415198" cy="2187257"/>
                <a:chOff x="4987924" y="894969"/>
                <a:chExt cx="2415198" cy="2187257"/>
              </a:xfrm>
            </p:grpSpPr>
            <p:grpSp>
              <p:nvGrpSpPr>
                <p:cNvPr id="245" name="Group 244"/>
                <p:cNvGrpSpPr/>
                <p:nvPr/>
              </p:nvGrpSpPr>
              <p:grpSpPr>
                <a:xfrm>
                  <a:off x="6550024" y="1079119"/>
                  <a:ext cx="516548" cy="588518"/>
                  <a:chOff x="6238874" y="1037844"/>
                  <a:chExt cx="516548" cy="588518"/>
                </a:xfrm>
                <a:solidFill>
                  <a:srgbClr val="F79646"/>
                </a:solidFill>
              </p:grpSpPr>
              <p:sp>
                <p:nvSpPr>
                  <p:cNvPr id="296" name="Diamond 29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7" name="Diamond 29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8" name="Diamond 29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46" name="Group 245"/>
                <p:cNvGrpSpPr/>
                <p:nvPr/>
              </p:nvGrpSpPr>
              <p:grpSpPr>
                <a:xfrm>
                  <a:off x="4987924" y="894969"/>
                  <a:ext cx="2415198" cy="2187257"/>
                  <a:chOff x="4956174" y="1037844"/>
                  <a:chExt cx="2415198" cy="2187257"/>
                </a:xfrm>
                <a:solidFill>
                  <a:schemeClr val="accent6"/>
                </a:solidFill>
              </p:grpSpPr>
              <p:grpSp>
                <p:nvGrpSpPr>
                  <p:cNvPr id="247" name="Group 246"/>
                  <p:cNvGrpSpPr/>
                  <p:nvPr/>
                </p:nvGrpSpPr>
                <p:grpSpPr>
                  <a:xfrm>
                    <a:off x="6238874" y="1037844"/>
                    <a:ext cx="516548" cy="588518"/>
                    <a:chOff x="6238874" y="1037844"/>
                    <a:chExt cx="516548" cy="588518"/>
                  </a:xfrm>
                  <a:grpFill/>
                </p:grpSpPr>
                <p:sp>
                  <p:nvSpPr>
                    <p:cNvPr id="293" name="Diamond 29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4" name="Diamond 29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5" name="Diamond 29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48" name="Group 247"/>
                  <p:cNvGrpSpPr/>
                  <p:nvPr/>
                </p:nvGrpSpPr>
                <p:grpSpPr>
                  <a:xfrm>
                    <a:off x="5565773" y="1667637"/>
                    <a:ext cx="827698" cy="629793"/>
                    <a:chOff x="6391274" y="1491869"/>
                    <a:chExt cx="827698" cy="629793"/>
                  </a:xfrm>
                  <a:grpFill/>
                </p:grpSpPr>
                <p:grpSp>
                  <p:nvGrpSpPr>
                    <p:cNvPr id="285" name="Group 284"/>
                    <p:cNvGrpSpPr/>
                    <p:nvPr/>
                  </p:nvGrpSpPr>
                  <p:grpSpPr>
                    <a:xfrm>
                      <a:off x="6391274" y="1491869"/>
                      <a:ext cx="516548" cy="588518"/>
                      <a:chOff x="6238874" y="1037844"/>
                      <a:chExt cx="516548" cy="588518"/>
                    </a:xfrm>
                    <a:grpFill/>
                  </p:grpSpPr>
                  <p:sp>
                    <p:nvSpPr>
                      <p:cNvPr id="290" name="Diamond 289"/>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1" name="Diamond 290"/>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2" name="Diamond 291"/>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86" name="Group 285"/>
                    <p:cNvGrpSpPr/>
                    <p:nvPr/>
                  </p:nvGrpSpPr>
                  <p:grpSpPr>
                    <a:xfrm>
                      <a:off x="6702424" y="1533144"/>
                      <a:ext cx="516548" cy="588518"/>
                      <a:chOff x="6238874" y="1037844"/>
                      <a:chExt cx="516548" cy="588518"/>
                    </a:xfrm>
                    <a:grpFill/>
                  </p:grpSpPr>
                  <p:sp>
                    <p:nvSpPr>
                      <p:cNvPr id="287" name="Diamond 286"/>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Diamond 287"/>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Diamond 288"/>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49" name="Group 248"/>
                  <p:cNvGrpSpPr/>
                  <p:nvPr/>
                </p:nvGrpSpPr>
                <p:grpSpPr>
                  <a:xfrm>
                    <a:off x="4956174" y="1311465"/>
                    <a:ext cx="827698" cy="629793"/>
                    <a:chOff x="6391274" y="1491869"/>
                    <a:chExt cx="827698" cy="629793"/>
                  </a:xfrm>
                  <a:grpFill/>
                </p:grpSpPr>
                <p:grpSp>
                  <p:nvGrpSpPr>
                    <p:cNvPr id="277" name="Group 276"/>
                    <p:cNvGrpSpPr/>
                    <p:nvPr/>
                  </p:nvGrpSpPr>
                  <p:grpSpPr>
                    <a:xfrm>
                      <a:off x="6391274" y="1491869"/>
                      <a:ext cx="516548" cy="588518"/>
                      <a:chOff x="6238874" y="1037844"/>
                      <a:chExt cx="516548" cy="588518"/>
                    </a:xfrm>
                    <a:grpFill/>
                  </p:grpSpPr>
                  <p:sp>
                    <p:nvSpPr>
                      <p:cNvPr id="282" name="Diamond 281"/>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3" name="Diamond 282"/>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4" name="Diamond 283"/>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78" name="Group 277"/>
                    <p:cNvGrpSpPr/>
                    <p:nvPr/>
                  </p:nvGrpSpPr>
                  <p:grpSpPr>
                    <a:xfrm>
                      <a:off x="6702424" y="1533144"/>
                      <a:ext cx="516548" cy="588518"/>
                      <a:chOff x="6238874" y="1037844"/>
                      <a:chExt cx="516548" cy="588518"/>
                    </a:xfrm>
                    <a:grpFill/>
                  </p:grpSpPr>
                  <p:sp>
                    <p:nvSpPr>
                      <p:cNvPr id="279" name="Diamond 278"/>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0" name="Diamond 279"/>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1" name="Diamond 280"/>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50" name="Group 249"/>
                  <p:cNvGrpSpPr/>
                  <p:nvPr/>
                </p:nvGrpSpPr>
                <p:grpSpPr>
                  <a:xfrm>
                    <a:off x="6543674" y="1644269"/>
                    <a:ext cx="827698" cy="629793"/>
                    <a:chOff x="6391274" y="1491869"/>
                    <a:chExt cx="827698" cy="629793"/>
                  </a:xfrm>
                  <a:grpFill/>
                </p:grpSpPr>
                <p:grpSp>
                  <p:nvGrpSpPr>
                    <p:cNvPr id="269" name="Group 268"/>
                    <p:cNvGrpSpPr/>
                    <p:nvPr/>
                  </p:nvGrpSpPr>
                  <p:grpSpPr>
                    <a:xfrm>
                      <a:off x="6391274" y="1491869"/>
                      <a:ext cx="516548" cy="588518"/>
                      <a:chOff x="6238874" y="1037844"/>
                      <a:chExt cx="516548" cy="588518"/>
                    </a:xfrm>
                    <a:grpFill/>
                  </p:grpSpPr>
                  <p:sp>
                    <p:nvSpPr>
                      <p:cNvPr id="274" name="Diamond 273"/>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5" name="Diamond 274"/>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6" name="Diamond 275"/>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70" name="Group 269"/>
                    <p:cNvGrpSpPr/>
                    <p:nvPr/>
                  </p:nvGrpSpPr>
                  <p:grpSpPr>
                    <a:xfrm>
                      <a:off x="6702424" y="1533144"/>
                      <a:ext cx="516548" cy="588518"/>
                      <a:chOff x="6238874" y="1037844"/>
                      <a:chExt cx="516548" cy="588518"/>
                    </a:xfrm>
                    <a:grpFill/>
                  </p:grpSpPr>
                  <p:sp>
                    <p:nvSpPr>
                      <p:cNvPr id="271" name="Diamond 270"/>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2" name="Diamond 271"/>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3" name="Diamond 272"/>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51" name="Group 250"/>
                  <p:cNvGrpSpPr/>
                  <p:nvPr/>
                </p:nvGrpSpPr>
                <p:grpSpPr>
                  <a:xfrm>
                    <a:off x="6036773" y="2595308"/>
                    <a:ext cx="827698" cy="629793"/>
                    <a:chOff x="6391274" y="1491869"/>
                    <a:chExt cx="827698" cy="629793"/>
                  </a:xfrm>
                  <a:grpFill/>
                </p:grpSpPr>
                <p:grpSp>
                  <p:nvGrpSpPr>
                    <p:cNvPr id="261" name="Group 260"/>
                    <p:cNvGrpSpPr/>
                    <p:nvPr/>
                  </p:nvGrpSpPr>
                  <p:grpSpPr>
                    <a:xfrm>
                      <a:off x="6391274" y="1491869"/>
                      <a:ext cx="516548" cy="588518"/>
                      <a:chOff x="6238874" y="1037844"/>
                      <a:chExt cx="516548" cy="588518"/>
                    </a:xfrm>
                    <a:grpFill/>
                  </p:grpSpPr>
                  <p:sp>
                    <p:nvSpPr>
                      <p:cNvPr id="266" name="Diamond 265"/>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7" name="Diamond 266"/>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8" name="Diamond 267"/>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62" name="Group 261"/>
                    <p:cNvGrpSpPr/>
                    <p:nvPr/>
                  </p:nvGrpSpPr>
                  <p:grpSpPr>
                    <a:xfrm>
                      <a:off x="6702424" y="1533144"/>
                      <a:ext cx="516548" cy="588518"/>
                      <a:chOff x="6238874" y="1037844"/>
                      <a:chExt cx="516548" cy="588518"/>
                    </a:xfrm>
                    <a:grpFill/>
                  </p:grpSpPr>
                  <p:sp>
                    <p:nvSpPr>
                      <p:cNvPr id="263" name="Diamond 262"/>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4" name="Diamond 263"/>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5" name="Diamond 264"/>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nvGrpSpPr>
                  <p:cNvPr id="252" name="Group 251"/>
                  <p:cNvGrpSpPr/>
                  <p:nvPr/>
                </p:nvGrpSpPr>
                <p:grpSpPr>
                  <a:xfrm>
                    <a:off x="5472722" y="2206053"/>
                    <a:ext cx="827698" cy="629793"/>
                    <a:chOff x="6391274" y="1491869"/>
                    <a:chExt cx="827698" cy="629793"/>
                  </a:xfrm>
                  <a:grpFill/>
                </p:grpSpPr>
                <p:grpSp>
                  <p:nvGrpSpPr>
                    <p:cNvPr id="253" name="Group 252"/>
                    <p:cNvGrpSpPr/>
                    <p:nvPr/>
                  </p:nvGrpSpPr>
                  <p:grpSpPr>
                    <a:xfrm>
                      <a:off x="6391274" y="1491869"/>
                      <a:ext cx="516548" cy="588518"/>
                      <a:chOff x="6238874" y="1037844"/>
                      <a:chExt cx="516548" cy="588518"/>
                    </a:xfrm>
                    <a:grpFill/>
                  </p:grpSpPr>
                  <p:sp>
                    <p:nvSpPr>
                      <p:cNvPr id="258" name="Diamond 257"/>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9" name="Diamond 258"/>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0" name="Diamond 259"/>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4" name="Group 253"/>
                    <p:cNvGrpSpPr/>
                    <p:nvPr/>
                  </p:nvGrpSpPr>
                  <p:grpSpPr>
                    <a:xfrm>
                      <a:off x="6702424" y="1533144"/>
                      <a:ext cx="516548" cy="588518"/>
                      <a:chOff x="6238874" y="1037844"/>
                      <a:chExt cx="516548" cy="588518"/>
                    </a:xfrm>
                    <a:grpFill/>
                  </p:grpSpPr>
                  <p:sp>
                    <p:nvSpPr>
                      <p:cNvPr id="255" name="Diamond 254"/>
                      <p:cNvSpPr>
                        <a:spLocks noChangeAspect="1"/>
                      </p:cNvSpPr>
                      <p:nvPr/>
                    </p:nvSpPr>
                    <p:spPr>
                      <a:xfrm>
                        <a:off x="6238874" y="12636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6" name="Diamond 255"/>
                      <p:cNvSpPr>
                        <a:spLocks noChangeAspect="1"/>
                      </p:cNvSpPr>
                      <p:nvPr/>
                    </p:nvSpPr>
                    <p:spPr>
                      <a:xfrm>
                        <a:off x="6391274" y="1416050"/>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7" name="Diamond 256"/>
                      <p:cNvSpPr>
                        <a:spLocks noChangeAspect="1"/>
                      </p:cNvSpPr>
                      <p:nvPr/>
                    </p:nvSpPr>
                    <p:spPr>
                      <a:xfrm>
                        <a:off x="6543674" y="1037844"/>
                        <a:ext cx="211748" cy="210312"/>
                      </a:xfrm>
                      <a:prstGeom prst="diamond">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grpSp>
          </p:grpSp>
        </p:grpSp>
      </p:grpSp>
      <p:cxnSp>
        <p:nvCxnSpPr>
          <p:cNvPr id="301" name="Straight Arrow Connector 300"/>
          <p:cNvCxnSpPr/>
          <p:nvPr/>
        </p:nvCxnSpPr>
        <p:spPr>
          <a:xfrm>
            <a:off x="857798" y="6113017"/>
            <a:ext cx="77607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V="1">
            <a:off x="932353" y="396876"/>
            <a:ext cx="0" cy="57002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5" name="TextBox 304"/>
          <p:cNvSpPr txBox="1"/>
          <p:nvPr/>
        </p:nvSpPr>
        <p:spPr>
          <a:xfrm>
            <a:off x="8102719" y="6266418"/>
            <a:ext cx="364202" cy="369332"/>
          </a:xfrm>
          <a:prstGeom prst="rect">
            <a:avLst/>
          </a:prstGeom>
          <a:noFill/>
        </p:spPr>
        <p:txBody>
          <a:bodyPr wrap="none" rtlCol="0">
            <a:spAutoFit/>
          </a:bodyPr>
          <a:lstStyle/>
          <a:p>
            <a:r>
              <a:rPr lang="en-US" dirty="0" smtClean="0"/>
              <a:t>x</a:t>
            </a:r>
            <a:r>
              <a:rPr lang="en-US" baseline="-25000" dirty="0" smtClean="0"/>
              <a:t>1</a:t>
            </a:r>
            <a:endParaRPr lang="en-US" dirty="0"/>
          </a:p>
        </p:txBody>
      </p:sp>
      <p:sp>
        <p:nvSpPr>
          <p:cNvPr id="306" name="TextBox 305"/>
          <p:cNvSpPr txBox="1"/>
          <p:nvPr/>
        </p:nvSpPr>
        <p:spPr>
          <a:xfrm>
            <a:off x="415237" y="396875"/>
            <a:ext cx="364202" cy="369332"/>
          </a:xfrm>
          <a:prstGeom prst="rect">
            <a:avLst/>
          </a:prstGeom>
          <a:noFill/>
        </p:spPr>
        <p:txBody>
          <a:bodyPr wrap="none" rtlCol="0">
            <a:spAutoFit/>
          </a:bodyPr>
          <a:lstStyle/>
          <a:p>
            <a:r>
              <a:rPr lang="en-US" dirty="0" smtClean="0"/>
              <a:t>x</a:t>
            </a:r>
            <a:r>
              <a:rPr lang="en-US" baseline="-25000" dirty="0"/>
              <a:t>2</a:t>
            </a:r>
            <a:endParaRPr lang="en-US" dirty="0"/>
          </a:p>
        </p:txBody>
      </p:sp>
      <p:grpSp>
        <p:nvGrpSpPr>
          <p:cNvPr id="325" name="Group 324"/>
          <p:cNvGrpSpPr/>
          <p:nvPr/>
        </p:nvGrpSpPr>
        <p:grpSpPr>
          <a:xfrm>
            <a:off x="2673350" y="1758950"/>
            <a:ext cx="4143495" cy="3231578"/>
            <a:chOff x="2673350" y="1758950"/>
            <a:chExt cx="4143495" cy="3231578"/>
          </a:xfrm>
        </p:grpSpPr>
        <p:sp>
          <p:nvSpPr>
            <p:cNvPr id="314" name="Oval 313"/>
            <p:cNvSpPr/>
            <p:nvPr/>
          </p:nvSpPr>
          <p:spPr>
            <a:xfrm>
              <a:off x="2673350" y="1758950"/>
              <a:ext cx="254000" cy="23812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5" name="Rectangle 314"/>
            <p:cNvSpPr>
              <a:spLocks noChangeAspect="1"/>
            </p:cNvSpPr>
            <p:nvPr/>
          </p:nvSpPr>
          <p:spPr>
            <a:xfrm>
              <a:off x="3370707" y="4791456"/>
              <a:ext cx="201168" cy="199072"/>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6" name="Diamond 315"/>
            <p:cNvSpPr>
              <a:spLocks noChangeAspect="1"/>
            </p:cNvSpPr>
            <p:nvPr/>
          </p:nvSpPr>
          <p:spPr>
            <a:xfrm>
              <a:off x="6605097" y="3321050"/>
              <a:ext cx="211748" cy="210312"/>
            </a:xfrm>
            <a:prstGeom prst="diamond">
              <a:avLst/>
            </a:prstGeom>
            <a:solidFill>
              <a:srgbClr val="F7964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323" name="Group 322"/>
          <p:cNvGrpSpPr/>
          <p:nvPr/>
        </p:nvGrpSpPr>
        <p:grpSpPr>
          <a:xfrm>
            <a:off x="1049532" y="448326"/>
            <a:ext cx="7776359" cy="3609514"/>
            <a:chOff x="1049532" y="448326"/>
            <a:chExt cx="7776359" cy="3609514"/>
          </a:xfrm>
        </p:grpSpPr>
        <p:sp>
          <p:nvSpPr>
            <p:cNvPr id="320" name="TextBox 319"/>
            <p:cNvSpPr txBox="1"/>
            <p:nvPr/>
          </p:nvSpPr>
          <p:spPr>
            <a:xfrm>
              <a:off x="7879410" y="709375"/>
              <a:ext cx="946481" cy="369332"/>
            </a:xfrm>
            <a:prstGeom prst="rect">
              <a:avLst/>
            </a:prstGeom>
            <a:noFill/>
          </p:spPr>
          <p:txBody>
            <a:bodyPr wrap="none" rtlCol="0">
              <a:spAutoFit/>
            </a:bodyPr>
            <a:lstStyle/>
            <a:p>
              <a:r>
                <a:rPr lang="en-US" dirty="0" smtClean="0"/>
                <a:t>Region1</a:t>
              </a:r>
              <a:endParaRPr lang="en-US" dirty="0"/>
            </a:p>
          </p:txBody>
        </p:sp>
        <p:sp>
          <p:nvSpPr>
            <p:cNvPr id="321" name="TextBox 320"/>
            <p:cNvSpPr txBox="1"/>
            <p:nvPr/>
          </p:nvSpPr>
          <p:spPr>
            <a:xfrm>
              <a:off x="3434570" y="448326"/>
              <a:ext cx="946481" cy="369332"/>
            </a:xfrm>
            <a:prstGeom prst="rect">
              <a:avLst/>
            </a:prstGeom>
            <a:noFill/>
          </p:spPr>
          <p:txBody>
            <a:bodyPr wrap="none" rtlCol="0">
              <a:spAutoFit/>
            </a:bodyPr>
            <a:lstStyle/>
            <a:p>
              <a:r>
                <a:rPr lang="en-US" dirty="0" smtClean="0"/>
                <a:t>Region2</a:t>
              </a:r>
              <a:endParaRPr lang="en-US" dirty="0"/>
            </a:p>
          </p:txBody>
        </p:sp>
        <p:sp>
          <p:nvSpPr>
            <p:cNvPr id="322" name="TextBox 321"/>
            <p:cNvSpPr txBox="1"/>
            <p:nvPr/>
          </p:nvSpPr>
          <p:spPr>
            <a:xfrm>
              <a:off x="1049532" y="3688508"/>
              <a:ext cx="946481" cy="369332"/>
            </a:xfrm>
            <a:prstGeom prst="rect">
              <a:avLst/>
            </a:prstGeom>
            <a:noFill/>
          </p:spPr>
          <p:txBody>
            <a:bodyPr wrap="none" rtlCol="0">
              <a:spAutoFit/>
            </a:bodyPr>
            <a:lstStyle/>
            <a:p>
              <a:r>
                <a:rPr lang="en-US" dirty="0" smtClean="0"/>
                <a:t>Region3</a:t>
              </a:r>
              <a:endParaRPr lang="en-US" dirty="0"/>
            </a:p>
          </p:txBody>
        </p:sp>
      </p:grpSp>
      <p:grpSp>
        <p:nvGrpSpPr>
          <p:cNvPr id="328" name="Group 327"/>
          <p:cNvGrpSpPr/>
          <p:nvPr/>
        </p:nvGrpSpPr>
        <p:grpSpPr>
          <a:xfrm>
            <a:off x="4859425" y="159766"/>
            <a:ext cx="893920" cy="6348983"/>
            <a:chOff x="4859425" y="159766"/>
            <a:chExt cx="893920" cy="6348983"/>
          </a:xfrm>
        </p:grpSpPr>
        <p:cxnSp>
          <p:nvCxnSpPr>
            <p:cNvPr id="240" name="Straight Connector 239"/>
            <p:cNvCxnSpPr/>
            <p:nvPr/>
          </p:nvCxnSpPr>
          <p:spPr>
            <a:xfrm>
              <a:off x="4939111" y="159766"/>
              <a:ext cx="29845" cy="59373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6" name="TextBox 325"/>
            <p:cNvSpPr txBox="1"/>
            <p:nvPr/>
          </p:nvSpPr>
          <p:spPr>
            <a:xfrm>
              <a:off x="4859425" y="6139417"/>
              <a:ext cx="893920" cy="369332"/>
            </a:xfrm>
            <a:prstGeom prst="rect">
              <a:avLst/>
            </a:prstGeom>
            <a:noFill/>
          </p:spPr>
          <p:txBody>
            <a:bodyPr wrap="square" rtlCol="0">
              <a:spAutoFit/>
            </a:bodyPr>
            <a:lstStyle/>
            <a:p>
              <a:r>
                <a:rPr lang="en-US" dirty="0" smtClean="0"/>
                <a:t>x</a:t>
              </a:r>
              <a:r>
                <a:rPr lang="en-US" baseline="-25000" dirty="0" smtClean="0"/>
                <a:t>1</a:t>
              </a:r>
              <a:r>
                <a:rPr lang="en-US" baseline="30000" dirty="0" smtClean="0"/>
                <a:t>a</a:t>
              </a:r>
              <a:endParaRPr lang="en-US" dirty="0"/>
            </a:p>
          </p:txBody>
        </p:sp>
      </p:grpSp>
      <p:grpSp>
        <p:nvGrpSpPr>
          <p:cNvPr id="329" name="Group 328"/>
          <p:cNvGrpSpPr/>
          <p:nvPr/>
        </p:nvGrpSpPr>
        <p:grpSpPr>
          <a:xfrm>
            <a:off x="190833" y="3225301"/>
            <a:ext cx="4783413" cy="369332"/>
            <a:chOff x="190833" y="3225301"/>
            <a:chExt cx="4783413" cy="369332"/>
          </a:xfrm>
        </p:grpSpPr>
        <p:cxnSp>
          <p:nvCxnSpPr>
            <p:cNvPr id="241" name="Straight Connector 240"/>
            <p:cNvCxnSpPr/>
            <p:nvPr/>
          </p:nvCxnSpPr>
          <p:spPr>
            <a:xfrm flipV="1">
              <a:off x="932353" y="3363277"/>
              <a:ext cx="4041893" cy="311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27" name="TextBox 326"/>
            <p:cNvSpPr txBox="1"/>
            <p:nvPr/>
          </p:nvSpPr>
          <p:spPr>
            <a:xfrm>
              <a:off x="190833" y="3225301"/>
              <a:ext cx="893920" cy="369332"/>
            </a:xfrm>
            <a:prstGeom prst="rect">
              <a:avLst/>
            </a:prstGeom>
            <a:noFill/>
          </p:spPr>
          <p:txBody>
            <a:bodyPr wrap="square" rtlCol="0">
              <a:spAutoFit/>
            </a:bodyPr>
            <a:lstStyle/>
            <a:p>
              <a:r>
                <a:rPr lang="en-US" dirty="0" smtClean="0"/>
                <a:t>x</a:t>
              </a:r>
              <a:r>
                <a:rPr lang="en-US" baseline="-25000" dirty="0"/>
                <a:t>2</a:t>
              </a:r>
              <a:r>
                <a:rPr lang="en-US" baseline="30000" dirty="0" smtClean="0"/>
                <a:t>a</a:t>
              </a:r>
              <a:endParaRPr lang="en-US" dirty="0"/>
            </a:p>
          </p:txBody>
        </p:sp>
      </p:grpSp>
    </p:spTree>
    <p:extLst>
      <p:ext uri="{BB962C8B-B14F-4D97-AF65-F5344CB8AC3E}">
        <p14:creationId xmlns:p14="http://schemas.microsoft.com/office/powerpoint/2010/main" val="37068780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2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spect="1"/>
          </p:cNvSpPr>
          <p:nvPr/>
        </p:nvSpPr>
        <p:spPr>
          <a:xfrm>
            <a:off x="3828143" y="1233714"/>
            <a:ext cx="489857" cy="47171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5069114" y="2873829"/>
            <a:ext cx="489857" cy="47171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3018972" y="2873829"/>
            <a:ext cx="489857" cy="47171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4053114" y="4288971"/>
            <a:ext cx="489857" cy="47171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2293257" y="4288971"/>
            <a:ext cx="489857" cy="47171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Arrow Connector 9"/>
          <p:cNvCxnSpPr>
            <a:stCxn id="4" idx="4"/>
            <a:endCxn id="5" idx="1"/>
          </p:cNvCxnSpPr>
          <p:nvPr/>
        </p:nvCxnSpPr>
        <p:spPr>
          <a:xfrm>
            <a:off x="4073072" y="1705429"/>
            <a:ext cx="1067780" cy="1237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4"/>
            <a:endCxn id="6" idx="0"/>
          </p:cNvCxnSpPr>
          <p:nvPr/>
        </p:nvCxnSpPr>
        <p:spPr>
          <a:xfrm flipH="1">
            <a:off x="3263901" y="1705429"/>
            <a:ext cx="809171" cy="1168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4"/>
            <a:endCxn id="8" idx="0"/>
          </p:cNvCxnSpPr>
          <p:nvPr/>
        </p:nvCxnSpPr>
        <p:spPr>
          <a:xfrm flipH="1">
            <a:off x="2538186" y="3345544"/>
            <a:ext cx="725715" cy="9434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6" idx="4"/>
            <a:endCxn id="7" idx="1"/>
          </p:cNvCxnSpPr>
          <p:nvPr/>
        </p:nvCxnSpPr>
        <p:spPr>
          <a:xfrm>
            <a:off x="3263901" y="3345544"/>
            <a:ext cx="860951" cy="1012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4701064" y="1923143"/>
            <a:ext cx="736099" cy="369332"/>
          </a:xfrm>
          <a:prstGeom prst="rect">
            <a:avLst/>
          </a:prstGeom>
          <a:noFill/>
        </p:spPr>
        <p:txBody>
          <a:bodyPr wrap="none" rtlCol="0">
            <a:spAutoFit/>
          </a:bodyPr>
          <a:lstStyle/>
          <a:p>
            <a:r>
              <a:rPr lang="en-US" dirty="0" smtClean="0"/>
              <a:t>x</a:t>
            </a:r>
            <a:r>
              <a:rPr lang="en-US" baseline="-25000" dirty="0" smtClean="0"/>
              <a:t>1</a:t>
            </a:r>
            <a:r>
              <a:rPr lang="en-US" dirty="0" smtClean="0"/>
              <a:t>&gt;x</a:t>
            </a:r>
            <a:r>
              <a:rPr lang="en-US" baseline="-25000" dirty="0" smtClean="0"/>
              <a:t>1</a:t>
            </a:r>
            <a:r>
              <a:rPr lang="en-US" baseline="30000" dirty="0" smtClean="0"/>
              <a:t>a</a:t>
            </a:r>
            <a:endParaRPr lang="en-US" dirty="0"/>
          </a:p>
        </p:txBody>
      </p:sp>
      <p:sp>
        <p:nvSpPr>
          <p:cNvPr id="22" name="TextBox 21"/>
          <p:cNvSpPr txBox="1"/>
          <p:nvPr/>
        </p:nvSpPr>
        <p:spPr>
          <a:xfrm>
            <a:off x="2935943" y="1966686"/>
            <a:ext cx="749123" cy="369332"/>
          </a:xfrm>
          <a:prstGeom prst="rect">
            <a:avLst/>
          </a:prstGeom>
          <a:noFill/>
        </p:spPr>
        <p:txBody>
          <a:bodyPr wrap="none" rtlCol="0">
            <a:spAutoFit/>
          </a:bodyPr>
          <a:lstStyle/>
          <a:p>
            <a:r>
              <a:rPr lang="en-US" dirty="0" smtClean="0"/>
              <a:t>X</a:t>
            </a:r>
            <a:r>
              <a:rPr lang="en-US" baseline="-25000" dirty="0" smtClean="0"/>
              <a:t>1</a:t>
            </a:r>
            <a:r>
              <a:rPr lang="en-US" dirty="0"/>
              <a:t>&lt;</a:t>
            </a:r>
            <a:r>
              <a:rPr lang="en-US" dirty="0" smtClean="0"/>
              <a:t>x</a:t>
            </a:r>
            <a:r>
              <a:rPr lang="en-US" baseline="-25000" dirty="0" smtClean="0"/>
              <a:t>1</a:t>
            </a:r>
            <a:r>
              <a:rPr lang="en-US" baseline="30000" dirty="0" smtClean="0"/>
              <a:t>a</a:t>
            </a:r>
            <a:endParaRPr lang="en-US" dirty="0"/>
          </a:p>
        </p:txBody>
      </p:sp>
      <p:sp>
        <p:nvSpPr>
          <p:cNvPr id="23" name="TextBox 22"/>
          <p:cNvSpPr txBox="1"/>
          <p:nvPr/>
        </p:nvSpPr>
        <p:spPr>
          <a:xfrm>
            <a:off x="3705022" y="3545114"/>
            <a:ext cx="736099" cy="369332"/>
          </a:xfrm>
          <a:prstGeom prst="rect">
            <a:avLst/>
          </a:prstGeom>
          <a:noFill/>
        </p:spPr>
        <p:txBody>
          <a:bodyPr wrap="none" rtlCol="0">
            <a:spAutoFit/>
          </a:bodyPr>
          <a:lstStyle/>
          <a:p>
            <a:r>
              <a:rPr lang="en-US" dirty="0" smtClean="0"/>
              <a:t>x</a:t>
            </a:r>
            <a:r>
              <a:rPr lang="en-US" baseline="-25000" dirty="0" smtClean="0"/>
              <a:t>2</a:t>
            </a:r>
            <a:r>
              <a:rPr lang="en-US" dirty="0" smtClean="0"/>
              <a:t>&gt;x</a:t>
            </a:r>
            <a:r>
              <a:rPr lang="en-US" baseline="-25000" dirty="0"/>
              <a:t>2</a:t>
            </a:r>
            <a:r>
              <a:rPr lang="en-US" baseline="30000" dirty="0" smtClean="0"/>
              <a:t>a</a:t>
            </a:r>
            <a:endParaRPr lang="en-US" dirty="0"/>
          </a:p>
        </p:txBody>
      </p:sp>
      <p:sp>
        <p:nvSpPr>
          <p:cNvPr id="24" name="TextBox 23"/>
          <p:cNvSpPr txBox="1"/>
          <p:nvPr/>
        </p:nvSpPr>
        <p:spPr>
          <a:xfrm>
            <a:off x="2023607" y="3556391"/>
            <a:ext cx="749123" cy="369332"/>
          </a:xfrm>
          <a:prstGeom prst="rect">
            <a:avLst/>
          </a:prstGeom>
          <a:noFill/>
        </p:spPr>
        <p:txBody>
          <a:bodyPr wrap="none" rtlCol="0">
            <a:spAutoFit/>
          </a:bodyPr>
          <a:lstStyle/>
          <a:p>
            <a:r>
              <a:rPr lang="en-US" dirty="0" smtClean="0"/>
              <a:t>X</a:t>
            </a:r>
            <a:r>
              <a:rPr lang="en-US" baseline="-25000" dirty="0" smtClean="0"/>
              <a:t>2</a:t>
            </a:r>
            <a:r>
              <a:rPr lang="en-US" dirty="0"/>
              <a:t>&lt;</a:t>
            </a:r>
            <a:r>
              <a:rPr lang="en-US" dirty="0" smtClean="0"/>
              <a:t>x</a:t>
            </a:r>
            <a:r>
              <a:rPr lang="en-US" baseline="-25000" dirty="0" smtClean="0"/>
              <a:t>2</a:t>
            </a:r>
            <a:r>
              <a:rPr lang="en-US" baseline="30000" dirty="0" smtClean="0"/>
              <a:t>a</a:t>
            </a:r>
            <a:endParaRPr lang="en-US" dirty="0"/>
          </a:p>
        </p:txBody>
      </p:sp>
    </p:spTree>
    <p:extLst>
      <p:ext uri="{BB962C8B-B14F-4D97-AF65-F5344CB8AC3E}">
        <p14:creationId xmlns:p14="http://schemas.microsoft.com/office/powerpoint/2010/main" val="425749203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1331</TotalTime>
  <Words>1985</Words>
  <Application>Microsoft Macintosh PowerPoint</Application>
  <PresentationFormat>On-screen Show (4:3)</PresentationFormat>
  <Paragraphs>328</Paragraphs>
  <Slides>58</Slides>
  <Notes>11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Lecture 15. Decision Trees¶</vt:lpstr>
      <vt:lpstr>Announcements</vt:lpstr>
      <vt:lpstr>Quiz </vt:lpstr>
      <vt:lpstr>Outline </vt:lpstr>
      <vt:lpstr>Outline </vt:lpstr>
      <vt:lpstr>Tree-based methods</vt:lpstr>
      <vt:lpstr>Basic Idea</vt:lpstr>
      <vt:lpstr>PowerPoint Presentation</vt:lpstr>
      <vt:lpstr>PowerPoint Presentation</vt:lpstr>
      <vt:lpstr>Basic Idea</vt:lpstr>
      <vt:lpstr>Why Trees?</vt:lpstr>
      <vt:lpstr>PowerPoint Presentation</vt:lpstr>
      <vt:lpstr>Why Trees?</vt:lpstr>
      <vt:lpstr>Why Forest?</vt:lpstr>
      <vt:lpstr>Outline </vt:lpstr>
      <vt:lpstr>Regression</vt:lpstr>
      <vt:lpstr>PowerPoint Presentation</vt:lpstr>
      <vt:lpstr>Finding the sub-regions</vt:lpstr>
      <vt:lpstr>PowerPoint Presentation</vt:lpstr>
      <vt:lpstr>Recursive Binary Splitting</vt:lpstr>
      <vt:lpstr>PowerPoint Presentation</vt:lpstr>
      <vt:lpstr>Overfitting </vt:lpstr>
      <vt:lpstr>Pruning</vt:lpstr>
      <vt:lpstr>Pruning</vt:lpstr>
      <vt:lpstr>Cost complexity pruning</vt:lpstr>
      <vt:lpstr>PowerPoint Presentation</vt:lpstr>
      <vt:lpstr>PowerPoint Presentation</vt:lpstr>
      <vt:lpstr>PowerPoint Presentation</vt:lpstr>
      <vt:lpstr>PowerPoint Presentation</vt:lpstr>
      <vt:lpstr>Outline </vt:lpstr>
      <vt:lpstr>Classification Trees</vt:lpstr>
      <vt:lpstr>Classification Trees</vt:lpstr>
      <vt:lpstr>Gini index</vt:lpstr>
      <vt:lpstr>Gini index</vt:lpstr>
      <vt:lpstr>Misclassification</vt:lpstr>
      <vt:lpstr>Cross entropy</vt:lpstr>
      <vt:lpstr>PowerPoint Presentation</vt:lpstr>
      <vt:lpstr>Node Purity Gain</vt:lpstr>
      <vt:lpstr>Pruning classification Tree </vt:lpstr>
      <vt:lpstr>PowerPoint Presentation</vt:lpstr>
      <vt:lpstr>PowerPoint Presentation</vt:lpstr>
      <vt:lpstr>Comparison to linear models</vt:lpstr>
      <vt:lpstr>Outline </vt:lpstr>
      <vt:lpstr>Advantages of tree based methods</vt:lpstr>
      <vt:lpstr>Disadvantages</vt:lpstr>
      <vt:lpstr>Power of the crowds</vt:lpstr>
      <vt:lpstr>Ensemble methods</vt:lpstr>
      <vt:lpstr>Bagging </vt:lpstr>
      <vt:lpstr>Bagging </vt:lpstr>
      <vt:lpstr>PowerPoint Presentation</vt:lpstr>
      <vt:lpstr>Out-of-Bag Error Estimation </vt:lpstr>
      <vt:lpstr>PowerPoint Presentation</vt:lpstr>
      <vt:lpstr>Bagging decision trees</vt:lpstr>
      <vt:lpstr>Bagging</vt:lpstr>
      <vt:lpstr>Variable Importance Measures </vt:lpstr>
      <vt:lpstr>PowerPoint Presentation</vt:lpstr>
      <vt:lpstr>Different flavors</vt:lpstr>
      <vt:lpstr>Further reading</vt:lpstr>
    </vt:vector>
  </TitlesOfParts>
  <Company>Harvard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pavlos protopapas</dc:creator>
  <cp:lastModifiedBy>pavlos protopapas</cp:lastModifiedBy>
  <cp:revision>109</cp:revision>
  <dcterms:created xsi:type="dcterms:W3CDTF">2016-10-30T18:20:23Z</dcterms:created>
  <dcterms:modified xsi:type="dcterms:W3CDTF">2016-10-31T16:31:45Z</dcterms:modified>
</cp:coreProperties>
</file>