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  <p:sldMasterId id="2147483701" r:id="rId2"/>
  </p:sldMasterIdLst>
  <p:notesMasterIdLst>
    <p:notesMasterId r:id="rId17"/>
  </p:notesMasterIdLst>
  <p:handoutMasterIdLst>
    <p:handoutMasterId r:id="rId18"/>
  </p:handoutMasterIdLst>
  <p:sldIdLst>
    <p:sldId id="325" r:id="rId3"/>
    <p:sldId id="334" r:id="rId4"/>
    <p:sldId id="375" r:id="rId5"/>
    <p:sldId id="389" r:id="rId6"/>
    <p:sldId id="376" r:id="rId7"/>
    <p:sldId id="350" r:id="rId8"/>
    <p:sldId id="353" r:id="rId9"/>
    <p:sldId id="383" r:id="rId10"/>
    <p:sldId id="377" r:id="rId11"/>
    <p:sldId id="384" r:id="rId12"/>
    <p:sldId id="390" r:id="rId13"/>
    <p:sldId id="388" r:id="rId14"/>
    <p:sldId id="392" r:id="rId15"/>
    <p:sldId id="378" r:id="rId16"/>
  </p:sldIdLst>
  <p:sldSz cx="9144000" cy="6858000" type="letter"/>
  <p:notesSz cx="7077075" cy="9004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2034"/>
    <a:srgbClr val="EFF755"/>
    <a:srgbClr val="CC6600"/>
    <a:srgbClr val="6666FF"/>
    <a:srgbClr val="008000"/>
    <a:srgbClr val="000080"/>
    <a:srgbClr val="004000"/>
    <a:srgbClr val="9966FF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713" autoAdjust="0"/>
    <p:restoredTop sz="96226" autoAdjust="0"/>
  </p:normalViewPr>
  <p:slideViewPr>
    <p:cSldViewPr snapToGrid="0">
      <p:cViewPr varScale="1">
        <p:scale>
          <a:sx n="68" d="100"/>
          <a:sy n="68" d="100"/>
        </p:scale>
        <p:origin x="-1806" y="-90"/>
      </p:cViewPr>
      <p:guideLst>
        <p:guide orient="horz" pos="2683"/>
        <p:guide pos="28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1836" y="-96"/>
      </p:cViewPr>
      <p:guideLst>
        <p:guide orient="horz" pos="2835"/>
        <p:guide pos="222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9317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9317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9317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674688"/>
            <a:ext cx="4502150" cy="3376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636" y="4277043"/>
            <a:ext cx="5187804" cy="405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9317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</a:t>
            </a:r>
            <a:r>
              <a:rPr lang="en-US" baseline="0" dirty="0" smtClean="0"/>
              <a:t> Equation 3.0 was used with settings of: 18, 12, 8, 18, 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53042-5A96-4DBC-B738-B843823BA6D7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DC6FA-9CCE-4287-BC5E-0D385E2FAC5B}" type="slidenum">
              <a:rPr lang="en-US"/>
              <a:pPr/>
              <a:t>6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XOR: x_1, x_2, and we want to transform to x_1^2, x_2^2, x_1 x_2</a:t>
            </a:r>
          </a:p>
          <a:p>
            <a:endParaRPr lang="en-US"/>
          </a:p>
          <a:p>
            <a:r>
              <a:rPr lang="en-US"/>
              <a:t>It can also be viewed as feature extraction from the feature vector </a:t>
            </a:r>
            <a:r>
              <a:rPr lang="en-US" b="1"/>
              <a:t>x</a:t>
            </a:r>
            <a:r>
              <a:rPr lang="en-US"/>
              <a:t>, but now we extract </a:t>
            </a:r>
            <a:r>
              <a:rPr lang="en-US" i="1"/>
              <a:t>more</a:t>
            </a:r>
            <a:r>
              <a:rPr lang="en-US"/>
              <a:t> feature than the number of features in </a:t>
            </a:r>
            <a:r>
              <a:rPr lang="en-US" b="1"/>
              <a:t>x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DC6FA-9CCE-4287-BC5E-0D385E2FAC5B}" type="slidenum">
              <a:rPr lang="en-US"/>
              <a:pPr/>
              <a:t>7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XOR: x_1, x_2, and we want to transform to x_1^2, x_2^2, x_1 x_2</a:t>
            </a:r>
          </a:p>
          <a:p>
            <a:endParaRPr lang="en-US"/>
          </a:p>
          <a:p>
            <a:r>
              <a:rPr lang="en-US"/>
              <a:t>It can also be viewed as feature extraction from the feature vector </a:t>
            </a:r>
            <a:r>
              <a:rPr lang="en-US" b="1"/>
              <a:t>x</a:t>
            </a:r>
            <a:r>
              <a:rPr lang="en-US"/>
              <a:t>, but now we extract </a:t>
            </a:r>
            <a:r>
              <a:rPr lang="en-US" i="1"/>
              <a:t>more</a:t>
            </a:r>
            <a:r>
              <a:rPr lang="en-US"/>
              <a:t> feature than the number of features in </a:t>
            </a:r>
            <a:r>
              <a:rPr lang="en-US" b="1"/>
              <a:t>x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DC6FA-9CCE-4287-BC5E-0D385E2FAC5B}" type="slidenum">
              <a:rPr lang="en-US"/>
              <a:pPr/>
              <a:t>8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XOR: x_1, x_2, and we want to transform to x_1^2, x_2^2, x_1 x_2</a:t>
            </a:r>
          </a:p>
          <a:p>
            <a:endParaRPr lang="en-US"/>
          </a:p>
          <a:p>
            <a:r>
              <a:rPr lang="en-US"/>
              <a:t>It can also be viewed as feature extraction from the feature vector </a:t>
            </a:r>
            <a:r>
              <a:rPr lang="en-US" b="1"/>
              <a:t>x</a:t>
            </a:r>
            <a:r>
              <a:rPr lang="en-US"/>
              <a:t>, but now we extract </a:t>
            </a:r>
            <a:r>
              <a:rPr lang="en-US" i="1"/>
              <a:t>more</a:t>
            </a:r>
            <a:r>
              <a:rPr lang="en-US"/>
              <a:t> feature than the number of features in </a:t>
            </a:r>
            <a:r>
              <a:rPr lang="en-US" b="1"/>
              <a:t>x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DC6FA-9CCE-4287-BC5E-0D385E2FAC5B}" type="slidenum">
              <a:rPr lang="en-US"/>
              <a:pPr/>
              <a:t>9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XOR: x_1, x_2, and we want to transform to x_1^2, x_2^2, x_1 x_2</a:t>
            </a:r>
          </a:p>
          <a:p>
            <a:endParaRPr lang="en-US"/>
          </a:p>
          <a:p>
            <a:r>
              <a:rPr lang="en-US"/>
              <a:t>It can also be viewed as feature extraction from the feature vector </a:t>
            </a:r>
            <a:r>
              <a:rPr lang="en-US" b="1"/>
              <a:t>x</a:t>
            </a:r>
            <a:r>
              <a:rPr lang="en-US"/>
              <a:t>, but now we extract </a:t>
            </a:r>
            <a:r>
              <a:rPr lang="en-US" i="1"/>
              <a:t>more</a:t>
            </a:r>
            <a:r>
              <a:rPr lang="en-US"/>
              <a:t> feature than the number of features in </a:t>
            </a:r>
            <a:r>
              <a:rPr lang="en-US" b="1"/>
              <a:t>x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DC6FA-9CCE-4287-BC5E-0D385E2FAC5B}" type="slidenum">
              <a:rPr lang="en-US"/>
              <a:pPr/>
              <a:t>10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XOR: x_1, x_2, and we want to transform to x_1^2, x_2^2, x_1 x_2</a:t>
            </a:r>
          </a:p>
          <a:p>
            <a:endParaRPr lang="en-US"/>
          </a:p>
          <a:p>
            <a:r>
              <a:rPr lang="en-US"/>
              <a:t>It can also be viewed as feature extraction from the feature vector </a:t>
            </a:r>
            <a:r>
              <a:rPr lang="en-US" b="1"/>
              <a:t>x</a:t>
            </a:r>
            <a:r>
              <a:rPr lang="en-US"/>
              <a:t>, but now we extract </a:t>
            </a:r>
            <a:r>
              <a:rPr lang="en-US" i="1"/>
              <a:t>more</a:t>
            </a:r>
            <a:r>
              <a:rPr lang="en-US"/>
              <a:t> feature than the number of features in </a:t>
            </a:r>
            <a:r>
              <a:rPr lang="en-US" b="1"/>
              <a:t>x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734984-DA9D-46F7-86D2-46DD45087FB0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5E26D1-1274-47BB-A1DA-3B76A596B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734984-DA9D-46F7-86D2-46DD45087FB0}" type="datetimeFigureOut">
              <a:rPr lang="en-US" smtClean="0"/>
              <a:pPr/>
              <a:t>3/9/2009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5E26D1-1274-47BB-A1DA-3B76A596B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70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8443: Lecture </a:t>
            </a:r>
            <a:r>
              <a:rPr lang="en-US" sz="1200" b="1" dirty="0" smtClean="0">
                <a:solidFill>
                  <a:srgbClr val="892034"/>
                </a:solidFill>
              </a:rPr>
              <a:t>18, </a:t>
            </a:r>
            <a:r>
              <a:rPr lang="en-US" sz="1200" b="1" dirty="0">
                <a:solidFill>
                  <a:srgbClr val="892034"/>
                </a:solidFill>
              </a:rPr>
              <a:t>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eople.brunel.ac.uk/~mastjjb/jeb/or/decmore.html" TargetMode="External"/><Relationship Id="rId13" Type="http://schemas.openxmlformats.org/officeDocument/2006/relationships/image" Target="../media/image4.jpeg"/><Relationship Id="rId3" Type="http://schemas.openxmlformats.org/officeDocument/2006/relationships/hyperlink" Target="http://www.rii.ricoh.com/~stork/DHSch8.ppt" TargetMode="External"/><Relationship Id="rId7" Type="http://schemas.openxmlformats.org/officeDocument/2006/relationships/hyperlink" Target="http://www.decisiontrees.net/" TargetMode="External"/><Relationship Id="rId12" Type="http://schemas.openxmlformats.org/officeDocument/2006/relationships/hyperlink" Target="http://www.isip.piconepress.com/publications/courses/ece_8443/lectures/2009_spring/lecture_18.mp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utonlab.org/tutorials/dtree.html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://www.aaai.org/aitopics/pmwiki/pmwiki.php/AITopics/DecisionTrees" TargetMode="External"/><Relationship Id="rId15" Type="http://schemas.openxmlformats.org/officeDocument/2006/relationships/image" Target="../media/image5.emf"/><Relationship Id="rId10" Type="http://schemas.openxmlformats.org/officeDocument/2006/relationships/image" Target="../media/image2.png"/><Relationship Id="rId4" Type="http://schemas.openxmlformats.org/officeDocument/2006/relationships/hyperlink" Target="http://en.wikipedia.org/wiki/Decision_tree" TargetMode="External"/><Relationship Id="rId9" Type="http://schemas.openxmlformats.org/officeDocument/2006/relationships/hyperlink" Target="http://www.ece.msstate.edu/research/isip/projects/speech/software/legacy/decision_tree/index.html" TargetMode="External"/><Relationship Id="rId14" Type="http://schemas.openxmlformats.org/officeDocument/2006/relationships/hyperlink" Target="http://www.isip.piconepress.com/publications/courses/ece_8443/lectures/2009_spring/lecture_18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1338" y="1358900"/>
            <a:ext cx="4721225" cy="4548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Objectives: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Tree-Growing Via CART</a:t>
            </a:r>
            <a:br>
              <a:rPr lang="en-US" sz="1800" b="1" noProof="0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Splitting, Stopping and Pruning</a:t>
            </a:r>
            <a:br>
              <a:rPr lang="en-US" sz="1800" b="1" noProof="0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Attributes</a:t>
            </a:r>
            <a:br>
              <a:rPr lang="en-US" sz="1800" b="1" noProof="0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Node </a:t>
            </a:r>
            <a:r>
              <a:rPr lang="en-US" sz="1800" b="1" dirty="0" smtClean="0">
                <a:solidFill>
                  <a:schemeClr val="tx2"/>
                </a:solidFill>
                <a:latin typeface="+mn-lt"/>
              </a:rPr>
              <a:t>Impurity</a:t>
            </a:r>
            <a:br>
              <a:rPr lang="en-US" sz="1800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dirty="0" smtClean="0">
                <a:solidFill>
                  <a:schemeClr val="tx2"/>
                </a:solidFill>
                <a:latin typeface="+mn-lt"/>
              </a:rPr>
              <a:t>Priors and Costs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0188" indent="-230188">
              <a:spcBef>
                <a:spcPts val="1400"/>
              </a:spcBef>
              <a:buFont typeface="Arial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Resources: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800" b="1" dirty="0" smtClean="0">
                <a:solidFill>
                  <a:schemeClr val="accent2"/>
                </a:solidFill>
                <a:hlinkClick r:id="rId3"/>
              </a:rPr>
              <a:t>DHS: Chapter 8</a:t>
            </a:r>
            <a:r>
              <a:rPr lang="en-US" sz="1800" b="1" smtClean="0">
                <a:solidFill>
                  <a:schemeClr val="accent2"/>
                </a:solidFill>
              </a:rPr>
              <a:t/>
            </a:r>
            <a:br>
              <a:rPr lang="en-US" sz="1800" b="1" smtClean="0">
                <a:solidFill>
                  <a:schemeClr val="accent2"/>
                </a:solidFill>
              </a:rPr>
            </a:br>
            <a:r>
              <a:rPr lang="en-US" sz="1800" b="1" smtClean="0">
                <a:solidFill>
                  <a:srgbClr val="004000"/>
                </a:solidFill>
                <a:hlinkClick r:id="rId4"/>
              </a:rPr>
              <a:t>WIKI</a:t>
            </a:r>
            <a:r>
              <a:rPr lang="en-US" sz="1800" b="1" dirty="0" smtClean="0">
                <a:solidFill>
                  <a:srgbClr val="004000"/>
                </a:solidFill>
                <a:hlinkClick r:id="rId4"/>
              </a:rPr>
              <a:t>: Definitions</a:t>
            </a:r>
            <a:r>
              <a:rPr lang="en-US" sz="1800" b="1" dirty="0" smtClean="0">
                <a:solidFill>
                  <a:schemeClr val="accent2"/>
                </a:solidFill>
              </a:rPr>
              <a:t/>
            </a:r>
            <a:br>
              <a:rPr lang="en-US" sz="1800" b="1" dirty="0" smtClean="0">
                <a:solidFill>
                  <a:schemeClr val="accent2"/>
                </a:solidFill>
              </a:rPr>
            </a:br>
            <a:r>
              <a:rPr lang="en-US" sz="1800" b="1" dirty="0" smtClean="0">
                <a:solidFill>
                  <a:schemeClr val="accent2"/>
                </a:solidFill>
                <a:hlinkClick r:id="rId5"/>
              </a:rPr>
              <a:t>AAAI: Decision Trees</a:t>
            </a:r>
            <a:r>
              <a:rPr lang="en-US" sz="1800" b="1" dirty="0" smtClean="0">
                <a:solidFill>
                  <a:schemeClr val="accent2"/>
                </a:solidFill>
              </a:rPr>
              <a:t/>
            </a:r>
            <a:br>
              <a:rPr lang="en-US" sz="1800" b="1" dirty="0" smtClean="0">
                <a:solidFill>
                  <a:schemeClr val="accent2"/>
                </a:solidFill>
              </a:rPr>
            </a:br>
            <a:r>
              <a:rPr lang="en-US" sz="1800" b="1" dirty="0" smtClean="0">
                <a:solidFill>
                  <a:schemeClr val="accent2"/>
                </a:solidFill>
                <a:hlinkClick r:id="rId6"/>
              </a:rPr>
              <a:t>AM: Data Mining</a:t>
            </a:r>
            <a:r>
              <a:rPr lang="en-US" sz="1800" b="1" dirty="0" smtClean="0">
                <a:solidFill>
                  <a:schemeClr val="accent2"/>
                </a:solidFill>
              </a:rPr>
              <a:t/>
            </a:r>
            <a:br>
              <a:rPr lang="en-US" sz="1800" b="1" dirty="0" smtClean="0">
                <a:solidFill>
                  <a:schemeClr val="accent2"/>
                </a:solidFill>
              </a:rPr>
            </a:br>
            <a:r>
              <a:rPr lang="en-US" sz="1800" b="1" dirty="0" smtClean="0">
                <a:solidFill>
                  <a:schemeClr val="accent2"/>
                </a:solidFill>
                <a:hlinkClick r:id="rId7"/>
              </a:rPr>
              <a:t>DTDM: Resources</a:t>
            </a:r>
            <a:r>
              <a:rPr lang="en-US" sz="1800" b="1" dirty="0" smtClean="0">
                <a:solidFill>
                  <a:schemeClr val="accent2"/>
                </a:solidFill>
              </a:rPr>
              <a:t/>
            </a:r>
            <a:br>
              <a:rPr lang="en-US" sz="1800" b="1" dirty="0" smtClean="0">
                <a:solidFill>
                  <a:schemeClr val="accent2"/>
                </a:solidFill>
              </a:rPr>
            </a:br>
            <a:r>
              <a:rPr lang="en-US" sz="1800" b="1" dirty="0" smtClean="0">
                <a:solidFill>
                  <a:schemeClr val="accent2"/>
                </a:solidFill>
                <a:hlinkClick r:id="rId8"/>
              </a:rPr>
              <a:t>JB: Examples</a:t>
            </a:r>
            <a:r>
              <a:rPr lang="en-US" sz="1800" b="1" dirty="0" smtClean="0">
                <a:solidFill>
                  <a:schemeClr val="accent2"/>
                </a:solidFill>
              </a:rPr>
              <a:t/>
            </a:r>
            <a:br>
              <a:rPr lang="en-US" sz="1800" b="1" dirty="0" smtClean="0">
                <a:solidFill>
                  <a:schemeClr val="accent2"/>
                </a:solidFill>
              </a:rPr>
            </a:br>
            <a:r>
              <a:rPr lang="en-US" sz="1800" b="1" dirty="0" smtClean="0">
                <a:solidFill>
                  <a:schemeClr val="accent2"/>
                </a:solidFill>
                <a:latin typeface="+mn-lt"/>
                <a:hlinkClick r:id="rId9"/>
              </a:rPr>
              <a:t>ISIP: Software</a:t>
            </a:r>
            <a:endParaRPr lang="en-US" sz="1800" b="1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LECTURE </a:t>
            </a:r>
            <a:r>
              <a:rPr lang="en-US" b="1" dirty="0" smtClean="0">
                <a:solidFill>
                  <a:schemeClr val="accent1"/>
                </a:solidFill>
              </a:rPr>
              <a:t>18: </a:t>
            </a:r>
            <a:r>
              <a:rPr lang="en-US" b="1" dirty="0" smtClean="0">
                <a:solidFill>
                  <a:schemeClr val="accent2"/>
                </a:solidFill>
              </a:rPr>
              <a:t>DECISION TREES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78425" y="3645890"/>
            <a:ext cx="3514725" cy="21145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71606" y="1451992"/>
            <a:ext cx="3521543" cy="215074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434857" y="6116249"/>
            <a:ext cx="1942606" cy="357188"/>
            <a:chOff x="434857" y="6116249"/>
            <a:chExt cx="1942606" cy="357188"/>
          </a:xfrm>
        </p:grpSpPr>
        <p:grpSp>
          <p:nvGrpSpPr>
            <p:cNvPr id="8" name="Group 7"/>
            <p:cNvGrpSpPr/>
            <p:nvPr/>
          </p:nvGrpSpPr>
          <p:grpSpPr>
            <a:xfrm>
              <a:off x="1379779" y="6116249"/>
              <a:ext cx="997684" cy="357188"/>
              <a:chOff x="563833" y="6157254"/>
              <a:chExt cx="997684" cy="357188"/>
            </a:xfrm>
          </p:grpSpPr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563833" y="6203854"/>
                <a:ext cx="913275" cy="258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marL="176213" indent="-176213">
                  <a:lnSpc>
                    <a:spcPct val="90000"/>
                  </a:lnSpc>
                  <a:spcBef>
                    <a:spcPct val="20000"/>
                  </a:spcBef>
                  <a:tabLst>
                    <a:tab pos="6864350" algn="r"/>
                  </a:tabLst>
                </a:pPr>
                <a:r>
                  <a:rPr lang="en-US" sz="1200" b="1" dirty="0" smtClean="0">
                    <a:solidFill>
                      <a:schemeClr val="accent2"/>
                    </a:solidFill>
                  </a:rPr>
                  <a:t>Audio:</a:t>
                </a:r>
              </a:p>
            </p:txBody>
          </p:sp>
          <p:pic>
            <p:nvPicPr>
              <p:cNvPr id="13" name="Picture 12" descr="x.JPG">
                <a:hlinkClick r:id="rId12"/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5279" y="6157254"/>
                <a:ext cx="376238" cy="357188"/>
              </a:xfrm>
              <a:prstGeom prst="rect">
                <a:avLst/>
              </a:prstGeom>
            </p:spPr>
          </p:pic>
        </p:grpSp>
        <p:grpSp>
          <p:nvGrpSpPr>
            <p:cNvPr id="9" name="Group 10"/>
            <p:cNvGrpSpPr/>
            <p:nvPr/>
          </p:nvGrpSpPr>
          <p:grpSpPr>
            <a:xfrm>
              <a:off x="434857" y="6165787"/>
              <a:ext cx="885361" cy="279514"/>
              <a:chOff x="5231962" y="6231988"/>
              <a:chExt cx="885361" cy="279514"/>
            </a:xfrm>
          </p:grpSpPr>
          <p:pic>
            <p:nvPicPr>
              <p:cNvPr id="10" name="Picture 4">
                <a:hlinkClick r:id="rId14"/>
              </p:cNvPr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5745659" y="6237182"/>
                <a:ext cx="371664" cy="27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5231962" y="6231988"/>
                <a:ext cx="648333" cy="258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marL="176213" indent="-176213">
                  <a:lnSpc>
                    <a:spcPct val="90000"/>
                  </a:lnSpc>
                  <a:spcBef>
                    <a:spcPct val="20000"/>
                  </a:spcBef>
                  <a:tabLst>
                    <a:tab pos="6864350" algn="r"/>
                  </a:tabLst>
                </a:pPr>
                <a:r>
                  <a:rPr lang="en-US" sz="1200" b="1" dirty="0" smtClean="0">
                    <a:solidFill>
                      <a:schemeClr val="accent2"/>
                    </a:solidFill>
                  </a:rPr>
                  <a:t>URL: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When To Stop Splitting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423" y="652985"/>
            <a:ext cx="8728329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If we continue to grow the tree until each leaf node has the lowest impurity, then the data will be </a:t>
            </a:r>
            <a:r>
              <a:rPr lang="en-US" sz="1800" b="1" dirty="0" err="1" smtClean="0"/>
              <a:t>overfit</a:t>
            </a:r>
            <a:r>
              <a:rPr lang="en-US" sz="1800" b="1" dirty="0" smtClean="0"/>
              <a:t>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Two strategies: (1) stop tree from growing or (2) grow and then prune the tree.</a:t>
            </a:r>
          </a:p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 smtClean="0"/>
              <a:t>A traditional approach to stopping splitting relies on </a:t>
            </a:r>
            <a:r>
              <a:rPr lang="en-US" sz="1800" b="1" i="1" dirty="0" smtClean="0"/>
              <a:t>cross-validation</a:t>
            </a:r>
            <a:r>
              <a:rPr lang="en-US" sz="1800" b="1" dirty="0" smtClean="0"/>
              <a:t>:</a:t>
            </a:r>
          </a:p>
          <a:p>
            <a:pPr marL="344488" lvl="1" indent="-179388">
              <a:spcAft>
                <a:spcPts val="900"/>
              </a:spcAft>
              <a:buFont typeface="Wingdings" pitchFamily="2" charset="2"/>
              <a:buChar char="§"/>
            </a:pPr>
            <a:r>
              <a:rPr lang="en-US" sz="1800" b="1" i="1" dirty="0" smtClean="0"/>
              <a:t>Validation</a:t>
            </a:r>
            <a:r>
              <a:rPr lang="en-US" sz="1800" b="1" dirty="0" smtClean="0"/>
              <a:t>: train a tree on 90% of the data and test on 10% of the data (referred to as the held-out set).</a:t>
            </a:r>
          </a:p>
          <a:p>
            <a:pPr marL="344488" lvl="1" indent="-179388">
              <a:spcAft>
                <a:spcPts val="900"/>
              </a:spcAft>
              <a:buFont typeface="Wingdings" pitchFamily="2" charset="2"/>
              <a:buChar char="§"/>
            </a:pPr>
            <a:r>
              <a:rPr lang="en-US" sz="1800" b="1" i="1" dirty="0" smtClean="0"/>
              <a:t>Cross-validation</a:t>
            </a:r>
            <a:r>
              <a:rPr lang="en-US" sz="1800" b="1" dirty="0" smtClean="0"/>
              <a:t>: repeat for several independently chosen partitions.</a:t>
            </a:r>
          </a:p>
          <a:p>
            <a:pPr marL="344488" lvl="1" indent="-179388">
              <a:spcAft>
                <a:spcPts val="900"/>
              </a:spcAft>
              <a:buFont typeface="Wingdings" pitchFamily="2" charset="2"/>
              <a:buChar char="§"/>
            </a:pPr>
            <a:r>
              <a:rPr lang="en-US" sz="1800" b="1" i="1" dirty="0" smtClean="0"/>
              <a:t>Stopping Criterion</a:t>
            </a:r>
            <a:r>
              <a:rPr lang="en-US" sz="1800" b="1" dirty="0" smtClean="0"/>
              <a:t>: Continue splitting until the error on the held-out data is minimized.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i="1" dirty="0" smtClean="0"/>
              <a:t>Reduction In Impurity</a:t>
            </a:r>
            <a:r>
              <a:rPr lang="en-US" sz="1800" b="1" dirty="0" smtClean="0"/>
              <a:t>: stop if the candidate split leads to a marginal reduction of the impurity (drawback: leads to an unbalanced tree).</a:t>
            </a:r>
          </a:p>
          <a:p>
            <a:pPr marL="165100" indent="-16510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i="1" dirty="0" smtClean="0"/>
              <a:t>Cost-Complexity</a:t>
            </a:r>
            <a:r>
              <a:rPr lang="en-US" sz="1800" b="1" dirty="0" smtClean="0"/>
              <a:t>: use a global criterion function that combines size and impurity:                              . This approach is related to </a:t>
            </a:r>
            <a:r>
              <a:rPr lang="en-US" sz="1800" b="1" i="1" dirty="0" smtClean="0"/>
              <a:t>minimum description length</a:t>
            </a:r>
            <a:r>
              <a:rPr lang="en-US" sz="1800" b="1" dirty="0" smtClean="0"/>
              <a:t> when the impurity is based on entropy.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Other approaches based on </a:t>
            </a:r>
            <a:r>
              <a:rPr lang="en-US" sz="1800" b="1" i="1" dirty="0" smtClean="0"/>
              <a:t>statistical significance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hypothesis testing</a:t>
            </a:r>
            <a:r>
              <a:rPr lang="en-US" sz="1800" b="1" dirty="0" smtClean="0"/>
              <a:t> attempt to assess the quality of the proposed split.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23540" y="5119137"/>
          <a:ext cx="1739900" cy="457200"/>
        </p:xfrm>
        <a:graphic>
          <a:graphicData uri="http://schemas.openxmlformats.org/presentationml/2006/ole">
            <p:oleObj spid="_x0000_s56322" name="Equation" r:id="rId4" imgW="17398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Pruning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0188" y="1344350"/>
            <a:ext cx="7856137" cy="237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423" y="652985"/>
            <a:ext cx="8728329" cy="580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 smtClean="0"/>
              <a:t>The most fundamental problem with decision trees is that they "</a:t>
            </a:r>
            <a:r>
              <a:rPr lang="en-US" sz="1800" b="1" dirty="0" err="1" smtClean="0"/>
              <a:t>overfit</a:t>
            </a:r>
            <a:r>
              <a:rPr lang="en-US" sz="1800" b="1" dirty="0" smtClean="0"/>
              <a:t>" the data and hence do not provide good generalization. A solution to this problem is to prune the tree:</a:t>
            </a:r>
          </a:p>
          <a:p>
            <a:pPr marL="165100" indent="-165100">
              <a:spcBef>
                <a:spcPts val="15600"/>
              </a:spcBef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 smtClean="0"/>
              <a:t>But pruning the tree will always increase the error rate on the training set </a:t>
            </a:r>
            <a:r>
              <a:rPr lang="en-US" sz="1800" b="1" dirty="0" smtClean="0">
                <a:sym typeface="Wingdings" pitchFamily="2" charset="2"/>
              </a:rPr>
              <a:t>.</a:t>
            </a:r>
            <a:endParaRPr lang="en-US" sz="1800" b="1" dirty="0" smtClean="0"/>
          </a:p>
          <a:p>
            <a:pPr marL="165100" indent="-165100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 smtClean="0"/>
              <a:t>Cost-complexity Pruning:                              . Each node in the tree can be classified in terms of its impact on the cost-complexity if it were pruned. Nodes are successively pruned until certain heuristics are satisfied.</a:t>
            </a:r>
          </a:p>
          <a:p>
            <a:pPr marL="165100" indent="-165100"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 smtClean="0"/>
              <a:t>By pruning the nodes that are far too specific to the training set, it is hoped the tree will have better generalization. In practice, we use techniques such as cross-validation and held-out training data to better calibrate the generalization properties</a:t>
            </a:r>
            <a:r>
              <a:rPr lang="en-US" sz="1800" dirty="0" smtClean="0"/>
              <a:t>.</a:t>
            </a:r>
            <a:endParaRPr lang="en-US" sz="1800" b="1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p:oleObj spid="_x0000_s57347" name="Equation" r:id="rId5" imgW="139680" imgH="291960" progId="Equation.3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237798" y="4060643"/>
          <a:ext cx="1739900" cy="457200"/>
        </p:xfrm>
        <a:graphic>
          <a:graphicData uri="http://schemas.openxmlformats.org/presentationml/2006/ole">
            <p:oleObj spid="_x0000_s57348" name="Equation" r:id="rId6" imgW="17398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ID3 and C4.5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80455" y="674558"/>
            <a:ext cx="8725420" cy="3822491"/>
          </a:xfrm>
          <a:prstGeom prst="rect">
            <a:avLst/>
          </a:prstGeom>
        </p:spPr>
        <p:txBody>
          <a:bodyPr lIns="0" tIns="0" rIns="0" bIns="0"/>
          <a:lstStyle/>
          <a:p>
            <a:pPr marL="165100" lvl="1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Third Interactive Dichotomizer (ID3) uses nominal inputs and allows node-specific number of branches, </a:t>
            </a:r>
            <a:r>
              <a:rPr lang="en-US" sz="1800" dirty="0" err="1" smtClean="0"/>
              <a:t>B</a:t>
            </a:r>
            <a:r>
              <a:rPr lang="en-US" sz="1800" baseline="-25000" dirty="0" err="1" smtClean="0"/>
              <a:t>j</a:t>
            </a:r>
            <a:r>
              <a:rPr lang="en-US" sz="1800" b="1" dirty="0" smtClean="0"/>
              <a:t>. Growing continues until all nodes as pure.</a:t>
            </a:r>
          </a:p>
          <a:p>
            <a:pPr marL="165100" lvl="1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C4.5, the successor to ID3, is one of the most popular decision tree methods:</a:t>
            </a:r>
          </a:p>
          <a:p>
            <a:pPr marL="344488" lvl="1" indent="-179388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Handles real-valued variables;</a:t>
            </a:r>
          </a:p>
          <a:p>
            <a:pPr marL="344488" lvl="1" indent="-179388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Allows </a:t>
            </a:r>
            <a:r>
              <a:rPr lang="en-US" sz="1800" b="1" dirty="0" err="1" smtClean="0"/>
              <a:t>multiway</a:t>
            </a:r>
            <a:r>
              <a:rPr lang="en-US" sz="1800" b="1" dirty="0" smtClean="0"/>
              <a:t> splits for nominal data;</a:t>
            </a:r>
          </a:p>
          <a:p>
            <a:pPr marL="344488" lvl="1" indent="-179388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Splitting based on maximization of the information gain ratio while preserving better than average information gain;</a:t>
            </a:r>
          </a:p>
          <a:p>
            <a:pPr marL="344488" lvl="1" indent="-179388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Stopping based on node purity;</a:t>
            </a:r>
          </a:p>
          <a:p>
            <a:pPr marL="344488" lvl="1" indent="-179388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Pruning based on confidence/average node error rate (pessimistic pruning).</a:t>
            </a:r>
          </a:p>
          <a:p>
            <a:pPr marL="165100" lvl="1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Bayesian methods and other common modeling techniques have been successfully applied to decision trees.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Example Application: Parameter Tying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6350" y="2783356"/>
            <a:ext cx="51054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0455" y="674557"/>
            <a:ext cx="8725420" cy="5816183"/>
          </a:xfrm>
          <a:prstGeom prst="rect">
            <a:avLst/>
          </a:prstGeom>
        </p:spPr>
        <p:txBody>
          <a:bodyPr lIns="0" tIns="0" rIns="0" bIns="0"/>
          <a:lstStyle/>
          <a:p>
            <a:pPr marL="165100" lvl="1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Decision trees are popular for many reasons including their ability to achieve high performance on closed-set evaluations.</a:t>
            </a:r>
          </a:p>
          <a:p>
            <a:pPr marL="165100" lvl="1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They can be closely integrated with hidden Markov models to provide a very powerful methodology for clustering and reducing complexity.</a:t>
            </a:r>
          </a:p>
          <a:p>
            <a:pPr marL="165100" lvl="1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Consider the problem in speech recognition of context-dependent phonetic modeling, which can potentially involve ten thousand acoustic models.</a:t>
            </a:r>
          </a:p>
          <a:p>
            <a:pPr marL="165100" lvl="1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On what basis should we</a:t>
            </a:r>
            <a:br>
              <a:rPr lang="en-US" sz="1800" b="1" dirty="0" smtClean="0"/>
            </a:br>
            <a:r>
              <a:rPr lang="en-US" sz="1800" b="1" dirty="0" smtClean="0"/>
              <a:t>cluster or reduce the number</a:t>
            </a:r>
            <a:br>
              <a:rPr lang="en-US" sz="1800" b="1" dirty="0" smtClean="0"/>
            </a:br>
            <a:r>
              <a:rPr lang="en-US" sz="1800" b="1" dirty="0" smtClean="0"/>
              <a:t>of acoustic models?</a:t>
            </a:r>
          </a:p>
          <a:p>
            <a:pPr marL="165100" lvl="1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The questions can be drawn</a:t>
            </a:r>
            <a:br>
              <a:rPr lang="en-US" sz="1800" b="1" dirty="0" smtClean="0"/>
            </a:br>
            <a:r>
              <a:rPr lang="en-US" sz="1800" b="1" dirty="0" smtClean="0"/>
              <a:t>from linguistics (e.g., vowel,</a:t>
            </a:r>
            <a:br>
              <a:rPr lang="en-US" sz="1800" b="1" dirty="0" smtClean="0"/>
            </a:br>
            <a:r>
              <a:rPr lang="en-US" sz="1800" b="1" dirty="0" smtClean="0"/>
              <a:t>consonant, sibilant).</a:t>
            </a:r>
          </a:p>
          <a:p>
            <a:pPr marL="165100" lvl="1" indent="-1651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The tree growing process is</a:t>
            </a:r>
            <a:br>
              <a:rPr lang="en-US" sz="1800" b="1" dirty="0" smtClean="0"/>
            </a:br>
            <a:r>
              <a:rPr lang="en-US" sz="1800" b="1" dirty="0" smtClean="0"/>
              <a:t>intimately integrated into the</a:t>
            </a:r>
            <a:br>
              <a:rPr lang="en-US" sz="1800" b="1" dirty="0" smtClean="0"/>
            </a:br>
            <a:r>
              <a:rPr lang="en-US" sz="1800" b="1" dirty="0" smtClean="0"/>
              <a:t>Baum-Welch training process</a:t>
            </a:r>
            <a:br>
              <a:rPr lang="en-US" sz="1800" b="1" dirty="0" smtClean="0"/>
            </a:br>
            <a:r>
              <a:rPr lang="en-US" sz="1800" b="1" dirty="0" smtClean="0"/>
              <a:t>using the same likelihood</a:t>
            </a:r>
            <a:br>
              <a:rPr lang="en-US" sz="1800" b="1" dirty="0" smtClean="0"/>
            </a:br>
            <a:r>
              <a:rPr lang="en-US" sz="1800" b="1" dirty="0" smtClean="0"/>
              <a:t>calculations available during</a:t>
            </a:r>
            <a:br>
              <a:rPr lang="en-US" sz="1800" b="1" dirty="0" smtClean="0"/>
            </a:br>
            <a:r>
              <a:rPr lang="en-US" sz="1800" b="1" dirty="0" smtClean="0"/>
              <a:t>HMM parameter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87531" y="562705"/>
            <a:ext cx="8688388" cy="594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 smtClean="0"/>
              <a:t>A classification and regression tree (CART) algorithm can be summarized as follows:</a:t>
            </a:r>
          </a:p>
          <a:p>
            <a:pPr marL="344488" indent="-179388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 smtClean="0"/>
              <a:t> Create a set of questions that consists of all possible questions about the measured variables (phonetic context).</a:t>
            </a:r>
          </a:p>
          <a:p>
            <a:pPr marL="344488" indent="-179388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 smtClean="0"/>
              <a:t>Select a splitting criterion (likelihood).</a:t>
            </a:r>
          </a:p>
          <a:p>
            <a:pPr marL="344488" indent="-179388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 smtClean="0"/>
              <a:t>Initialization: create a tree with one node containing all the training data.</a:t>
            </a:r>
          </a:p>
          <a:p>
            <a:pPr marL="344488" indent="-179388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 smtClean="0"/>
              <a:t>Splitting: find the best question for splitting each terminal node. Split the one terminal node that results in the greatest increase in the likelihood.</a:t>
            </a:r>
          </a:p>
          <a:p>
            <a:pPr marL="344488" indent="-179388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 smtClean="0"/>
              <a:t>Stopping: if each leaf node contains data samples from the same class, or some pre-set threshold is not satisfied, stop. Otherwise, continue splitting.</a:t>
            </a:r>
          </a:p>
          <a:p>
            <a:pPr marL="344488" indent="-179388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Pruning: use an independent test set or cross-validation to prune the tree. 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 smtClean="0">
                <a:solidFill>
                  <a:schemeClr val="bg1"/>
                </a:solidFill>
              </a:rPr>
              <a:t>There are ways to estimate and incorporate priors into the decision tree (though these methods somewhat predate Bayesian methods).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 smtClean="0">
                <a:solidFill>
                  <a:schemeClr val="bg1"/>
                </a:solidFill>
              </a:rPr>
              <a:t>Decision trees can be used in many ways and closely integrated with other pattern recognition algorithms (e.g., hidden Markov models).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 smtClean="0">
                <a:solidFill>
                  <a:schemeClr val="bg1"/>
                </a:solidFill>
              </a:rPr>
              <a:t>They can be used to control complexity in a system by supporting decisions about parameter tying.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  <a:buFontTx/>
              <a:buChar char="•"/>
            </a:pPr>
            <a:r>
              <a:rPr lang="en-US" sz="1800" b="1" dirty="0" smtClean="0">
                <a:solidFill>
                  <a:schemeClr val="bg1"/>
                </a:solidFill>
              </a:rPr>
              <a:t>Computational complexity is very low for both evaluation </a:t>
            </a:r>
            <a:r>
              <a:rPr lang="en-US" sz="1800" b="1" smtClean="0">
                <a:solidFill>
                  <a:schemeClr val="bg1"/>
                </a:solidFill>
              </a:rPr>
              <a:t>and training.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Overview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9588" y="589937"/>
            <a:ext cx="8728329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Previous techniques have consisted of real-valued feature vectors (or discrete-valued) and natural measures of distance (e.g., Euclidean).</a:t>
            </a:r>
          </a:p>
          <a:p>
            <a:pPr marL="165100" indent="-16510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Consider a classification problem that involves nominal data – data described by a list of attributes (e.g., categorizing people as short or tall using gender, height, age, and ethnicity).</a:t>
            </a:r>
          </a:p>
          <a:p>
            <a:pPr marL="165100" indent="-16510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How can we use such nominal data for classification? How can we learn the categories of such data? </a:t>
            </a:r>
            <a:r>
              <a:rPr lang="en-US" sz="1800" b="1" i="1" dirty="0" err="1" smtClean="0"/>
              <a:t>Nonmetric</a:t>
            </a:r>
            <a:r>
              <a:rPr lang="en-US" sz="1800" b="1" dirty="0" smtClean="0"/>
              <a:t> methods such as decision trees provide a way to deal with such data.</a:t>
            </a:r>
          </a:p>
          <a:p>
            <a:pPr marL="165100" indent="-16510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Decision trees attempt to classify a pattern</a:t>
            </a:r>
            <a:br>
              <a:rPr lang="en-US" sz="1800" b="1" dirty="0" smtClean="0"/>
            </a:br>
            <a:r>
              <a:rPr lang="en-US" sz="1800" b="1" dirty="0" smtClean="0"/>
              <a:t>through a sequence of questions. For</a:t>
            </a:r>
            <a:br>
              <a:rPr lang="en-US" sz="1800" b="1" dirty="0" smtClean="0"/>
            </a:br>
            <a:r>
              <a:rPr lang="en-US" sz="1800" b="1" dirty="0" smtClean="0"/>
              <a:t>example, attributes such as gender and</a:t>
            </a:r>
            <a:br>
              <a:rPr lang="en-US" sz="1800" b="1" dirty="0" smtClean="0"/>
            </a:br>
            <a:r>
              <a:rPr lang="en-US" sz="1800" b="1" dirty="0" smtClean="0"/>
              <a:t>height can be used to classify people as</a:t>
            </a:r>
            <a:br>
              <a:rPr lang="en-US" sz="1800" b="1" dirty="0" smtClean="0"/>
            </a:br>
            <a:r>
              <a:rPr lang="en-US" sz="1800" b="1" dirty="0" smtClean="0"/>
              <a:t>short or tall. But the best threshold for</a:t>
            </a:r>
            <a:br>
              <a:rPr lang="en-US" sz="1800" b="1" dirty="0" smtClean="0"/>
            </a:br>
            <a:r>
              <a:rPr lang="en-US" sz="1800" b="1" dirty="0" smtClean="0"/>
              <a:t>height is gender dependent.</a:t>
            </a:r>
          </a:p>
          <a:p>
            <a:pPr marL="165100" indent="-16510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A decision tree consists of nodes and leaves, with each leaf denoting a class.</a:t>
            </a:r>
          </a:p>
          <a:p>
            <a:pPr marL="165100" indent="-16510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Classes (tall or short) are the outputs of the tree.</a:t>
            </a:r>
          </a:p>
          <a:p>
            <a:pPr marL="165100" indent="-16510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Attributes (gender and height) are a set of features that describe the data.</a:t>
            </a:r>
          </a:p>
          <a:p>
            <a:pPr marL="165100" indent="-16510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The input data consists of values of the different attributes. Using these attribute values, the decision tree generates a class as the output for each input data. 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1800" b="1" dirty="0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1410" y="2670321"/>
            <a:ext cx="3447165" cy="207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Basic Principles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rcRect t="6260"/>
          <a:stretch>
            <a:fillRect/>
          </a:stretch>
        </p:blipFill>
        <p:spPr bwMode="auto">
          <a:xfrm>
            <a:off x="4761034" y="533400"/>
            <a:ext cx="4157542" cy="23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599" y="589937"/>
            <a:ext cx="8733976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The top, or first node, is called the root node.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The last level of nodes are the leaf nodes</a:t>
            </a:r>
            <a:br>
              <a:rPr lang="en-US" sz="1800" b="1" dirty="0" smtClean="0"/>
            </a:br>
            <a:r>
              <a:rPr lang="en-US" sz="1800" b="1" dirty="0" smtClean="0"/>
              <a:t>and contain the final classification.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The intermediate nodes are the</a:t>
            </a:r>
            <a:br>
              <a:rPr lang="en-US" sz="1800" b="1" dirty="0" smtClean="0"/>
            </a:br>
            <a:r>
              <a:rPr lang="en-US" sz="1800" b="1" dirty="0" smtClean="0"/>
              <a:t>descendant or “hidden” layers.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Binary trees, like the one shown to the</a:t>
            </a:r>
            <a:br>
              <a:rPr lang="en-US" sz="1800" b="1" dirty="0" smtClean="0"/>
            </a:br>
            <a:r>
              <a:rPr lang="en-US" sz="1800" b="1" dirty="0" smtClean="0"/>
              <a:t>right, are the most popular type of tree.</a:t>
            </a:r>
            <a:br>
              <a:rPr lang="en-US" sz="1800" b="1" dirty="0" smtClean="0"/>
            </a:br>
            <a:r>
              <a:rPr lang="en-US" sz="1800" b="1" dirty="0" smtClean="0"/>
              <a:t>However, M-</a:t>
            </a:r>
            <a:r>
              <a:rPr lang="en-US" sz="1800" b="1" dirty="0" err="1" smtClean="0"/>
              <a:t>ary</a:t>
            </a:r>
            <a:r>
              <a:rPr lang="en-US" sz="1800" b="1" dirty="0" smtClean="0"/>
              <a:t> trees (M branches at each node) are possible.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Nodes can contain one more questions. In a binary tree, by convention if the answer to a question is “yes”, the left branch is selected. Note that the same question can appear in multiple places in the network.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Decision trees have several benefits over neural network-type approaches, including interpretability and data-driven learning.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Key questions include how to grow the tree, how to stop growing, and how to prune the tree to increase generalization.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Decision trees are very powerful and can give excellent performance on closed-set testing. Generalization is a challenge.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290" y="1069845"/>
            <a:ext cx="3506553" cy="345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9735" y="1123978"/>
            <a:ext cx="31908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Nonlinear Decision Surfaces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599" y="589937"/>
            <a:ext cx="87339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Decision trees can produce nonlinear decision surfaces: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55" y="4759701"/>
            <a:ext cx="8733976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They are an attractive alternative to other classifiers we have studied because they are data-driven and can give arbitrarily high levels of precision on the training data.</a:t>
            </a:r>
          </a:p>
          <a:p>
            <a:pPr marL="165100" indent="-1651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800" b="1" dirty="0" smtClean="0"/>
              <a:t>But… generalization becomes a challenge.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Classification and Regression Trees (CART)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9588" y="589937"/>
            <a:ext cx="8728329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lnSpc>
                <a:spcPct val="9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en-US" sz="1800" b="1" dirty="0" smtClean="0"/>
              <a:t>Consider a set </a:t>
            </a:r>
            <a:r>
              <a:rPr lang="en-US" sz="1800" i="1" dirty="0" smtClean="0"/>
              <a:t>D</a:t>
            </a:r>
            <a:r>
              <a:rPr lang="en-US" sz="1800" b="1" dirty="0" smtClean="0"/>
              <a:t> of labeled training data and a set of properties</a:t>
            </a:r>
            <a:br>
              <a:rPr lang="en-US" sz="1800" b="1" dirty="0" smtClean="0"/>
            </a:br>
            <a:r>
              <a:rPr lang="en-US" sz="1800" b="1" dirty="0" smtClean="0"/>
              <a:t>(or questions), </a:t>
            </a:r>
            <a:r>
              <a:rPr lang="en-US" sz="1800" i="1" dirty="0" smtClean="0"/>
              <a:t>T</a:t>
            </a:r>
            <a:r>
              <a:rPr lang="en-US" sz="1800" b="1" dirty="0" smtClean="0"/>
              <a:t>.</a:t>
            </a:r>
          </a:p>
          <a:p>
            <a:pPr marL="165100" indent="-165100">
              <a:lnSpc>
                <a:spcPct val="9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en-US" sz="1800" b="1" dirty="0" smtClean="0"/>
              <a:t>How do we organize the tree to produce the lowest classification error?</a:t>
            </a:r>
          </a:p>
          <a:p>
            <a:pPr marL="165100" indent="-165100">
              <a:lnSpc>
                <a:spcPct val="9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en-US" sz="1800" b="1" dirty="0" smtClean="0"/>
              <a:t>Any decision tree will successively split the data into smaller and smaller subsets. It would be ideal if all the samples associated with a leaf node were from the small class. Such a subset, or node, is considered </a:t>
            </a:r>
            <a:r>
              <a:rPr lang="en-US" sz="1800" b="1" i="1" dirty="0" smtClean="0"/>
              <a:t>pure</a:t>
            </a:r>
            <a:r>
              <a:rPr lang="en-US" sz="1800" b="1" dirty="0" smtClean="0"/>
              <a:t> in this case.</a:t>
            </a:r>
          </a:p>
          <a:p>
            <a:pPr marL="165100" indent="-165100">
              <a:lnSpc>
                <a:spcPct val="9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en-US" sz="1800" b="1" dirty="0" smtClean="0"/>
              <a:t>A generic tree-growing methodology, known as CART, successively splits nodes until they are pure. Six key questions:</a:t>
            </a:r>
          </a:p>
          <a:p>
            <a:pPr marL="465138" lvl="1" indent="-300038">
              <a:lnSpc>
                <a:spcPct val="90000"/>
              </a:lnSpc>
              <a:spcAft>
                <a:spcPts val="1800"/>
              </a:spcAft>
              <a:buFont typeface="+mj-lt"/>
              <a:buAutoNum type="arabicParenR"/>
            </a:pPr>
            <a:r>
              <a:rPr lang="en-US" sz="1800" b="1" dirty="0" smtClean="0"/>
              <a:t>Should the questions be binary (e.g., is gender male or female) or numeric (e.g., is height &gt;= 5’4”) or multi-valued (e.g., race)?</a:t>
            </a:r>
          </a:p>
          <a:p>
            <a:pPr marL="465138" lvl="1" indent="-300038">
              <a:lnSpc>
                <a:spcPct val="90000"/>
              </a:lnSpc>
              <a:spcAft>
                <a:spcPts val="1800"/>
              </a:spcAft>
              <a:buFont typeface="+mj-lt"/>
              <a:buAutoNum type="arabicParenR"/>
            </a:pPr>
            <a:r>
              <a:rPr lang="en-US" sz="1800" b="1" dirty="0" smtClean="0"/>
              <a:t>Which properties should be tested at each node?</a:t>
            </a:r>
          </a:p>
          <a:p>
            <a:pPr marL="465138" lvl="1" indent="-300038">
              <a:lnSpc>
                <a:spcPct val="90000"/>
              </a:lnSpc>
              <a:spcAft>
                <a:spcPts val="1800"/>
              </a:spcAft>
              <a:buFont typeface="+mj-lt"/>
              <a:buAutoNum type="arabicParenR"/>
            </a:pPr>
            <a:r>
              <a:rPr lang="en-US" sz="1800" b="1" dirty="0" smtClean="0"/>
              <a:t>When should a node be declared a leaf?</a:t>
            </a:r>
          </a:p>
          <a:p>
            <a:pPr marL="465138" lvl="1" indent="-300038">
              <a:lnSpc>
                <a:spcPct val="90000"/>
              </a:lnSpc>
              <a:spcAft>
                <a:spcPts val="1800"/>
              </a:spcAft>
              <a:buFont typeface="+mj-lt"/>
              <a:buAutoNum type="arabicParenR"/>
            </a:pPr>
            <a:r>
              <a:rPr lang="en-US" sz="1800" b="1" dirty="0" smtClean="0"/>
              <a:t>If the tree becomes too large, how can it be pruned?</a:t>
            </a:r>
          </a:p>
          <a:p>
            <a:pPr marL="465138" lvl="1" indent="-300038">
              <a:lnSpc>
                <a:spcPct val="90000"/>
              </a:lnSpc>
              <a:spcAft>
                <a:spcPts val="1800"/>
              </a:spcAft>
              <a:buFont typeface="+mj-lt"/>
              <a:buAutoNum type="arabicParenR"/>
            </a:pPr>
            <a:r>
              <a:rPr lang="en-US" sz="1800" b="1" dirty="0" smtClean="0"/>
              <a:t>If the leaf node is impure, what category should be assigned to it?</a:t>
            </a:r>
          </a:p>
          <a:p>
            <a:pPr marL="465138" lvl="1" indent="-300038">
              <a:lnSpc>
                <a:spcPct val="90000"/>
              </a:lnSpc>
              <a:spcAft>
                <a:spcPts val="1800"/>
              </a:spcAft>
              <a:buFont typeface="+mj-lt"/>
              <a:buAutoNum type="arabicParenR"/>
            </a:pPr>
            <a:r>
              <a:rPr lang="en-US" sz="1800" b="1" dirty="0" smtClean="0"/>
              <a:t>How should missing data be handled?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Operation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9344" y="577435"/>
            <a:ext cx="6316737" cy="579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Entropy-Based Splitting Criterion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199588" y="589937"/>
            <a:ext cx="8728329" cy="602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Bef>
                <a:spcPts val="25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We prefer trees that are simple and compact. Why? (Hint: Occam’s Razor).</a:t>
            </a:r>
          </a:p>
          <a:p>
            <a:pPr marL="165100" indent="-165100">
              <a:spcBef>
                <a:spcPts val="25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Hence, we seek a property query,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en-US" sz="1800" b="1" dirty="0" smtClean="0"/>
              <a:t>, that splits the data at a node to increase the purity at that node. Let </a:t>
            </a:r>
            <a:r>
              <a:rPr lang="en-US" sz="1800" dirty="0" err="1" smtClean="0"/>
              <a:t>i</a:t>
            </a:r>
            <a:r>
              <a:rPr lang="en-US" sz="1800" dirty="0" smtClean="0"/>
              <a:t>(N) </a:t>
            </a:r>
            <a:r>
              <a:rPr lang="en-US" sz="1800" b="1" dirty="0" smtClean="0"/>
              <a:t>denote the impurity of a node </a:t>
            </a:r>
            <a:r>
              <a:rPr lang="en-US" sz="1800" dirty="0" smtClean="0"/>
              <a:t>N</a:t>
            </a:r>
            <a:r>
              <a:rPr lang="en-US" sz="1800" b="1" dirty="0" smtClean="0"/>
              <a:t>.</a:t>
            </a:r>
          </a:p>
          <a:p>
            <a:pPr marL="165100" indent="-16510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To split data at a node, we need to find the question that results in the greatest entropy reduction (removes uncertainty in the data):</a:t>
            </a:r>
          </a:p>
          <a:p>
            <a:pPr marL="165100" indent="-165100">
              <a:spcBef>
                <a:spcPts val="4800"/>
              </a:spcBef>
              <a:spcAft>
                <a:spcPts val="1200"/>
              </a:spcAft>
            </a:pPr>
            <a:r>
              <a:rPr lang="en-US" sz="1800" b="1" dirty="0" smtClean="0"/>
              <a:t>	Note this will peak when the two classes are equally likely (same size).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1059857"/>
            <a:ext cx="8678864" cy="28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0850" y="5778672"/>
          <a:ext cx="2590800" cy="457200"/>
        </p:xfrm>
        <a:graphic>
          <a:graphicData uri="http://schemas.openxmlformats.org/presentationml/2006/ole">
            <p:oleObj spid="_x0000_s24583" name="Equation" r:id="rId5" imgW="25905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Alternate Splitting Criteria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199588" y="589937"/>
            <a:ext cx="8728329" cy="632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1800" b="1" dirty="0" smtClean="0"/>
              <a:t>Variance impurity:</a:t>
            </a:r>
          </a:p>
          <a:p>
            <a:pPr marL="165100" indent="-165100">
              <a:spcBef>
                <a:spcPts val="3600"/>
              </a:spcBef>
              <a:spcAft>
                <a:spcPts val="1800"/>
              </a:spcAft>
            </a:pPr>
            <a:r>
              <a:rPr lang="en-US" sz="1800" b="1" dirty="0" smtClean="0">
                <a:sym typeface="Symbol" pitchFamily="18" charset="2"/>
              </a:rPr>
              <a:t>	because this is related to the variance of a distribution associated with the two classes.</a:t>
            </a:r>
          </a:p>
          <a:p>
            <a:pPr marL="165100" indent="-165100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1800" b="1" dirty="0" err="1" smtClean="0">
                <a:sym typeface="Symbol" pitchFamily="18" charset="2"/>
              </a:rPr>
              <a:t>Gini</a:t>
            </a:r>
            <a:r>
              <a:rPr lang="en-US" sz="1800" b="1" dirty="0" smtClean="0">
                <a:sym typeface="Symbol" pitchFamily="18" charset="2"/>
              </a:rPr>
              <a:t> Impurity:</a:t>
            </a:r>
          </a:p>
          <a:p>
            <a:pPr marL="165100" indent="-165100">
              <a:spcBef>
                <a:spcPts val="3600"/>
              </a:spcBef>
              <a:spcAft>
                <a:spcPts val="1800"/>
              </a:spcAft>
            </a:pPr>
            <a:r>
              <a:rPr lang="en-US" sz="1800" b="1" dirty="0" smtClean="0">
                <a:sym typeface="Symbol" pitchFamily="18" charset="2"/>
              </a:rPr>
              <a:t>	The expected error rate at node </a:t>
            </a:r>
            <a:r>
              <a:rPr lang="en-US" sz="1800" i="1" dirty="0" smtClean="0">
                <a:sym typeface="Symbol" pitchFamily="18" charset="2"/>
              </a:rPr>
              <a:t>N</a:t>
            </a:r>
            <a:r>
              <a:rPr lang="en-US" sz="1800" b="1" dirty="0" smtClean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1800" i="1" dirty="0" smtClean="0">
                <a:sym typeface="Symbol" pitchFamily="18" charset="2"/>
              </a:rPr>
              <a:t>N</a:t>
            </a:r>
            <a:r>
              <a:rPr lang="en-US" sz="1800" b="1" dirty="0" smtClean="0">
                <a:sym typeface="Symbol" pitchFamily="18" charset="2"/>
              </a:rPr>
              <a:t>.</a:t>
            </a:r>
          </a:p>
          <a:p>
            <a:pPr marL="165100" indent="-165100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1800" b="1" dirty="0" smtClean="0">
                <a:sym typeface="Symbol" pitchFamily="18" charset="2"/>
              </a:rPr>
              <a:t>Misclassification impurity:</a:t>
            </a:r>
          </a:p>
          <a:p>
            <a:pPr marL="165100" indent="-165100">
              <a:spcBef>
                <a:spcPts val="3600"/>
              </a:spcBef>
              <a:spcAft>
                <a:spcPts val="1800"/>
              </a:spcAft>
            </a:pPr>
            <a:r>
              <a:rPr lang="en-US" sz="1800" b="1" dirty="0" smtClean="0">
                <a:sym typeface="Symbol" pitchFamily="18" charset="2"/>
              </a:rPr>
              <a:t>	measures the minimum probability that a training pattern would be misclassified at node </a:t>
            </a:r>
            <a:r>
              <a:rPr lang="en-US" sz="1800" i="1" dirty="0" smtClean="0">
                <a:sym typeface="Symbol" pitchFamily="18" charset="2"/>
              </a:rPr>
              <a:t>N</a:t>
            </a:r>
            <a:r>
              <a:rPr lang="en-US" sz="1800" b="1" dirty="0" smtClean="0">
                <a:sym typeface="Symbol" pitchFamily="18" charset="2"/>
              </a:rPr>
              <a:t>.</a:t>
            </a:r>
          </a:p>
          <a:p>
            <a:pPr marL="165100" indent="-165100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1800" b="1" dirty="0" smtClean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endParaRPr lang="en-US" sz="1800" b="1" dirty="0">
              <a:sym typeface="Symbol" pitchFamily="18" charset="2"/>
            </a:endParaRPr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450850" y="1064510"/>
          <a:ext cx="1790700" cy="292100"/>
        </p:xfrm>
        <a:graphic>
          <a:graphicData uri="http://schemas.openxmlformats.org/presentationml/2006/ole">
            <p:oleObj spid="_x0000_s53249" name="Equation" r:id="rId4" imgW="1790640" imgH="291960" progId="Equation.3">
              <p:embed/>
            </p:oleObj>
          </a:graphicData>
        </a:graphic>
      </p:graphicFrame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450850" y="2668431"/>
          <a:ext cx="3670300" cy="596900"/>
        </p:xfrm>
        <a:graphic>
          <a:graphicData uri="http://schemas.openxmlformats.org/presentationml/2006/ole">
            <p:oleObj spid="_x0000_s53250" name="Equation" r:id="rId5" imgW="3670200" imgH="59688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450850" y="4484532"/>
          <a:ext cx="1968500" cy="419100"/>
        </p:xfrm>
        <a:graphic>
          <a:graphicData uri="http://schemas.openxmlformats.org/presentationml/2006/ole">
            <p:oleObj spid="_x0000_s53251" name="Equation" r:id="rId6" imgW="19684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Choosing A Question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209423" y="652985"/>
            <a:ext cx="8728329" cy="473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 smtClean="0"/>
              <a:t>An obvious heuristic is to choose the query that maximizes the decrease in impurity: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165100" indent="-165100">
              <a:spcBef>
                <a:spcPts val="3600"/>
              </a:spcBef>
              <a:spcAft>
                <a:spcPts val="900"/>
              </a:spcAft>
            </a:pPr>
            <a:r>
              <a:rPr lang="en-US" sz="1800" b="1" dirty="0" smtClean="0"/>
              <a:t>	where </a:t>
            </a:r>
            <a:r>
              <a:rPr lang="en-US" sz="1800" i="1" dirty="0" smtClean="0"/>
              <a:t>N</a:t>
            </a:r>
            <a:r>
              <a:rPr lang="en-US" sz="1800" i="1" baseline="-25000" dirty="0" smtClean="0"/>
              <a:t>L</a:t>
            </a:r>
            <a:r>
              <a:rPr lang="en-US" sz="1800" b="1" dirty="0" smtClean="0"/>
              <a:t> and </a:t>
            </a:r>
            <a:r>
              <a:rPr lang="en-US" sz="1800" i="1" dirty="0" smtClean="0"/>
              <a:t>N</a:t>
            </a:r>
            <a:r>
              <a:rPr lang="en-US" sz="1800" i="1" baseline="-25000" dirty="0" smtClean="0"/>
              <a:t>R</a:t>
            </a:r>
            <a:r>
              <a:rPr lang="en-US" sz="1800" b="1" dirty="0" smtClean="0"/>
              <a:t> are the left and right descendant nodes,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(</a:t>
            </a:r>
            <a:r>
              <a:rPr lang="en-US" sz="1800" i="1" dirty="0" smtClean="0"/>
              <a:t>N</a:t>
            </a:r>
            <a:r>
              <a:rPr lang="en-US" sz="1800" i="1" baseline="-25000" dirty="0" smtClean="0"/>
              <a:t>L</a:t>
            </a:r>
            <a:r>
              <a:rPr lang="en-US" sz="1800" b="1" dirty="0" smtClean="0"/>
              <a:t>) and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(</a:t>
            </a:r>
            <a:r>
              <a:rPr lang="en-US" sz="1800" i="1" dirty="0" smtClean="0"/>
              <a:t>N</a:t>
            </a:r>
            <a:r>
              <a:rPr lang="en-US" sz="1800" i="1" baseline="-25000" dirty="0" smtClean="0"/>
              <a:t>R</a:t>
            </a:r>
            <a:r>
              <a:rPr lang="en-US" sz="1800" b="1" dirty="0" smtClean="0"/>
              <a:t>) are their respective impurities, and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L</a:t>
            </a:r>
            <a:r>
              <a:rPr lang="en-US" sz="1800" b="1" dirty="0" smtClean="0"/>
              <a:t> is the fraction of patterns at node </a:t>
            </a:r>
            <a:r>
              <a:rPr lang="en-US" sz="1800" i="1" dirty="0" smtClean="0"/>
              <a:t>N</a:t>
            </a:r>
            <a:r>
              <a:rPr lang="en-US" sz="1800" b="1" dirty="0" smtClean="0"/>
              <a:t> that will be assigned to </a:t>
            </a:r>
            <a:r>
              <a:rPr lang="en-US" sz="1800" i="1" dirty="0" smtClean="0"/>
              <a:t>N</a:t>
            </a:r>
            <a:r>
              <a:rPr lang="en-US" sz="1800" i="1" baseline="-25000" dirty="0" smtClean="0"/>
              <a:t>L</a:t>
            </a:r>
            <a:r>
              <a:rPr lang="en-US" sz="1800" b="1" dirty="0" smtClean="0"/>
              <a:t> when query </a:t>
            </a:r>
            <a:r>
              <a:rPr lang="en-US" sz="1800" i="1" dirty="0" smtClean="0"/>
              <a:t>T</a:t>
            </a:r>
            <a:r>
              <a:rPr lang="en-US" sz="1800" i="1" baseline="-25000" dirty="0" smtClean="0"/>
              <a:t>i</a:t>
            </a:r>
            <a:r>
              <a:rPr lang="en-US" sz="1800" b="1" dirty="0" smtClean="0"/>
              <a:t> is chosen.</a:t>
            </a:r>
          </a:p>
          <a:p>
            <a:pPr marL="165100" indent="-165100"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 smtClean="0"/>
              <a:t>This approach is considered part of a class of algorithms known as “greedy.”</a:t>
            </a:r>
          </a:p>
          <a:p>
            <a:pPr marL="165100" indent="-165100"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 smtClean="0"/>
              <a:t>Note this decision is “local” and does not guarantee an overall optimal tree.</a:t>
            </a:r>
          </a:p>
          <a:p>
            <a:pPr marL="165100" indent="-165100"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•"/>
            </a:pPr>
            <a:r>
              <a:rPr lang="en-US" sz="1800" b="1" dirty="0" smtClean="0"/>
              <a:t>A </a:t>
            </a:r>
            <a:r>
              <a:rPr lang="en-US" sz="1800" b="1" dirty="0" err="1" smtClean="0"/>
              <a:t>multiway</a:t>
            </a:r>
            <a:r>
              <a:rPr lang="en-US" sz="1800" b="1" dirty="0" smtClean="0"/>
              <a:t> split can be optimized using the gain ratio impurity:</a:t>
            </a:r>
          </a:p>
          <a:p>
            <a:pPr marL="165100" indent="-165100">
              <a:spcBef>
                <a:spcPts val="7200"/>
              </a:spcBef>
              <a:spcAft>
                <a:spcPts val="900"/>
              </a:spcAft>
            </a:pPr>
            <a:r>
              <a:rPr lang="en-US" sz="1800" b="1" dirty="0" smtClean="0"/>
              <a:t>	where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k</a:t>
            </a:r>
            <a:r>
              <a:rPr lang="en-US" sz="1800" b="1" dirty="0" smtClean="0"/>
              <a:t> is the fraction of training patterns sent to node </a:t>
            </a:r>
            <a:r>
              <a:rPr lang="en-US" sz="1800" i="1" dirty="0" err="1" smtClean="0"/>
              <a:t>N</a:t>
            </a:r>
            <a:r>
              <a:rPr lang="en-US" sz="1800" i="1" baseline="-25000" dirty="0" err="1" smtClean="0"/>
              <a:t>k</a:t>
            </a:r>
            <a:r>
              <a:rPr lang="en-US" sz="1800" b="1" dirty="0" smtClean="0"/>
              <a:t>, and </a:t>
            </a:r>
            <a:r>
              <a:rPr lang="en-US" sz="1800" i="1" dirty="0" smtClean="0"/>
              <a:t>B</a:t>
            </a:r>
            <a:r>
              <a:rPr lang="en-US" sz="1800" b="1" dirty="0" smtClean="0"/>
              <a:t> is the number of splits, and:</a:t>
            </a:r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452438" y="1380604"/>
          <a:ext cx="4089400" cy="292100"/>
        </p:xfrm>
        <a:graphic>
          <a:graphicData uri="http://schemas.openxmlformats.org/presentationml/2006/ole">
            <p:oleObj spid="_x0000_s51201" name="Equation" r:id="rId4" imgW="4089240" imgH="291960" progId="Equation.3">
              <p:embed/>
            </p:oleObj>
          </a:graphicData>
        </a:graphic>
      </p:graphicFrame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538500" y="3870143"/>
          <a:ext cx="2451100" cy="838200"/>
        </p:xfrm>
        <a:graphic>
          <a:graphicData uri="http://schemas.openxmlformats.org/presentationml/2006/ole">
            <p:oleObj spid="_x0000_s51202" name="Equation" r:id="rId5" imgW="2450880" imgH="838080" progId="Equation.3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520700" y="5610225"/>
          <a:ext cx="2311400" cy="571500"/>
        </p:xfrm>
        <a:graphic>
          <a:graphicData uri="http://schemas.openxmlformats.org/presentationml/2006/ole">
            <p:oleObj spid="_x0000_s51203" name="Equation" r:id="rId6" imgW="2311200" imgH="571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cture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18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9325</TotalTime>
  <Words>1255</Words>
  <Application>Microsoft PowerPoint</Application>
  <PresentationFormat>Letter Paper (8.5x11 in)</PresentationFormat>
  <Paragraphs>127</Paragraphs>
  <Slides>14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lecture_title</vt:lpstr>
      <vt:lpstr>lecture_default</vt:lpstr>
      <vt:lpstr>Equation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Gateway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picone</cp:lastModifiedBy>
  <cp:revision>620</cp:revision>
  <dcterms:created xsi:type="dcterms:W3CDTF">2002-09-12T17:13:32Z</dcterms:created>
  <dcterms:modified xsi:type="dcterms:W3CDTF">2009-03-09T13:52:46Z</dcterms:modified>
</cp:coreProperties>
</file>