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1" r:id="rId4"/>
    <p:sldId id="257" r:id="rId5"/>
    <p:sldId id="258" r:id="rId6"/>
    <p:sldId id="259" r:id="rId7"/>
    <p:sldId id="260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62" r:id="rId16"/>
    <p:sldId id="263" r:id="rId17"/>
    <p:sldId id="274" r:id="rId18"/>
    <p:sldId id="264" r:id="rId19"/>
    <p:sldId id="275" r:id="rId20"/>
    <p:sldId id="276" r:id="rId21"/>
    <p:sldId id="27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66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86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15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6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5FDCE0-5541-4763-BCEE-6E743789A3D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1D10-9848-43A9-861E-F8B086FEE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1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.f/o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ule0xxx.test.statefarm.com:9002/registry/admin/cache/query/endpoin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forum.test.statefarm.com/viewforum.php?f=21&amp;sid=911c4a23d8c2c9696bbb93b84f99c660" TargetMode="External"/><Relationship Id="rId7" Type="http://schemas.openxmlformats.org/officeDocument/2006/relationships/hyperlink" Target="https://techguide.opr.statefarm.org/index.php/Mule_Error_Handling_Development_Guide" TargetMode="External"/><Relationship Id="rId2" Type="http://schemas.openxmlformats.org/officeDocument/2006/relationships/hyperlink" Target="https://techguide.opr.statefarm.org/index.php/Mule_Jump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guide.opr.statefarm.org/index.php/Mule_Management_Console_(MMC)" TargetMode="External"/><Relationship Id="rId5" Type="http://schemas.openxmlformats.org/officeDocument/2006/relationships/hyperlink" Target="https://techguide.opr.statefarm.org/index.php/Mule_Blueprint" TargetMode="External"/><Relationship Id="rId4" Type="http://schemas.openxmlformats.org/officeDocument/2006/relationships/hyperlink" Target="https://techguide.opr.statefarm.org/index.php/Workstation_Setup_Guide:_Mul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158285"/>
          </a:xfrm>
        </p:spPr>
        <p:txBody>
          <a:bodyPr/>
          <a:lstStyle/>
          <a:p>
            <a:r>
              <a:rPr lang="en-US" dirty="0" smtClean="0"/>
              <a:t>Mule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2690" y="4108361"/>
            <a:ext cx="8825658" cy="1775138"/>
          </a:xfrm>
        </p:spPr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pPr algn="r"/>
            <a:r>
              <a:rPr lang="en-US" sz="2400" dirty="0" smtClean="0"/>
              <a:t>By</a:t>
            </a:r>
          </a:p>
          <a:p>
            <a:pPr algn="r"/>
            <a:r>
              <a:rPr lang="en-US" sz="2400" dirty="0" smtClean="0"/>
              <a:t>Nikhil Sharma</a:t>
            </a:r>
          </a:p>
          <a:p>
            <a:pPr algn="r"/>
            <a:r>
              <a:rPr lang="en-US" sz="2400" dirty="0" smtClean="0"/>
              <a:t>Malav </a:t>
            </a:r>
            <a:r>
              <a:rPr lang="en-US" sz="2400" dirty="0" err="1" smtClean="0"/>
              <a:t>ShaH</a:t>
            </a:r>
            <a:r>
              <a:rPr lang="en-US" sz="24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6307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5162"/>
            <a:ext cx="8946541" cy="48832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Messages can be in any format from SOAP to binary image files. Mule does not force any design constraints on the architect.</a:t>
            </a:r>
          </a:p>
          <a:p>
            <a:r>
              <a:rPr lang="en-US" dirty="0" smtClean="0"/>
              <a:t>You can deploy Mule in a variety of topologies, not just ESB. </a:t>
            </a:r>
          </a:p>
          <a:p>
            <a:r>
              <a:rPr lang="en-US" dirty="0" smtClean="0"/>
              <a:t>Because it is lightweight and embeddable, Mule can dramatically </a:t>
            </a:r>
            <a:r>
              <a:rPr lang="en-US" u="sng" dirty="0" smtClean="0"/>
              <a:t>decrease time to market and increases productivity</a:t>
            </a:r>
            <a:r>
              <a:rPr lang="en-US" dirty="0" smtClean="0"/>
              <a:t> for projects to provide secure, scalable applications that are adaptive to change and can scale up or down as needed.</a:t>
            </a:r>
          </a:p>
          <a:p>
            <a:r>
              <a:rPr lang="en-US" dirty="0" smtClean="0"/>
              <a:t> Mule's stage event-driven architecture (SEDA) makes it </a:t>
            </a:r>
            <a:r>
              <a:rPr lang="en-US" u="sng" dirty="0" smtClean="0"/>
              <a:t>highly scalable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8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895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mule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5454" y="991674"/>
            <a:ext cx="8248248" cy="5971901"/>
          </a:xfrm>
        </p:spPr>
      </p:pic>
    </p:spTree>
    <p:extLst>
      <p:ext uri="{BB962C8B-B14F-4D97-AF65-F5344CB8AC3E}">
        <p14:creationId xmlns:p14="http://schemas.microsoft.com/office/powerpoint/2010/main" val="357499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Flows provide the most powerful and flexible way to construct Mule </a:t>
            </a:r>
            <a:r>
              <a:rPr lang="en-US" dirty="0" smtClean="0"/>
              <a:t>applications.</a:t>
            </a:r>
          </a:p>
          <a:p>
            <a:r>
              <a:rPr lang="en-US" dirty="0"/>
              <a:t>At the simplest level, Flows are sequences of message-processing events.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0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2050" name="Picture 2" descr="https://docs.mulesoft.com/mule-user-guide/v/3.3/_images/BellsnWhistl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2889207"/>
            <a:ext cx="8947150" cy="252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3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the following schematic illustrates, a message that enters a flow may be:</a:t>
            </a:r>
          </a:p>
          <a:p>
            <a:r>
              <a:rPr lang="en-US" dirty="0" smtClean="0"/>
              <a:t>validated (filtered)</a:t>
            </a:r>
          </a:p>
          <a:p>
            <a:r>
              <a:rPr lang="en-US" dirty="0" smtClean="0"/>
              <a:t>enriched (appended)</a:t>
            </a:r>
          </a:p>
          <a:p>
            <a:r>
              <a:rPr lang="en-US" dirty="0" smtClean="0"/>
              <a:t>transformed into a new format</a:t>
            </a:r>
          </a:p>
          <a:p>
            <a:r>
              <a:rPr lang="en-US" dirty="0" smtClean="0"/>
              <a:t>processed by custom-coded business logic</a:t>
            </a:r>
          </a:p>
          <a:p>
            <a:r>
              <a:rPr lang="en-US" dirty="0" smtClean="0"/>
              <a:t>logged to a database</a:t>
            </a:r>
          </a:p>
          <a:p>
            <a:r>
              <a:rPr lang="en-US" dirty="0" smtClean="0"/>
              <a:t>evaluated to determine what sort of response gets returned to party that submitted the original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9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 Download STS form </a:t>
            </a:r>
            <a:r>
              <a:rPr lang="en-US" b="1" u="sng" dirty="0">
                <a:hlinkClick r:id="rId2"/>
              </a:rPr>
              <a:t>http://s.f/ost</a:t>
            </a:r>
            <a:endParaRPr lang="en-US" b="1" dirty="0"/>
          </a:p>
          <a:p>
            <a:r>
              <a:rPr lang="en-US" dirty="0"/>
              <a:t>Version - spring-tool-suite-3.8.4.RELEASE-e4.6.3-win32-x86_64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2: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sts</a:t>
            </a:r>
            <a:r>
              <a:rPr lang="en-US" dirty="0"/>
              <a:t> 3.8.4</a:t>
            </a:r>
            <a:r>
              <a:rPr lang="en-US" b="1" dirty="0"/>
              <a:t> </a:t>
            </a:r>
            <a:r>
              <a:rPr lang="en-US" dirty="0"/>
              <a:t>version from </a:t>
            </a:r>
            <a:r>
              <a:rPr lang="en-US" dirty="0" err="1"/>
              <a:t>sts</a:t>
            </a:r>
            <a:r>
              <a:rPr lang="en-US" dirty="0"/>
              <a:t> bundle in C:/Dev</a:t>
            </a:r>
          </a:p>
          <a:p>
            <a:r>
              <a:rPr lang="en-US" dirty="0"/>
              <a:t>Create a new workspace </a:t>
            </a:r>
          </a:p>
          <a:p>
            <a:r>
              <a:rPr lang="en-US" dirty="0"/>
              <a:t>Import the mule project as Maven project-&gt;Existing project-&gt;path form SVN checkout(trunk).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3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Goto</a:t>
            </a:r>
            <a:r>
              <a:rPr lang="en-US" dirty="0"/>
              <a:t> Windows-&gt;Preferences-&gt;General-&gt;Network Connections-&gt;Active Provider-Manual</a:t>
            </a:r>
          </a:p>
          <a:p>
            <a:r>
              <a:rPr lang="en-US" dirty="0"/>
              <a:t>In Http and Https change proxy Host and port.</a:t>
            </a:r>
          </a:p>
          <a:p>
            <a:r>
              <a:rPr lang="en-US" dirty="0"/>
              <a:t>Host: in00pxy1.opr.statefarm.org </a:t>
            </a:r>
          </a:p>
          <a:p>
            <a:r>
              <a:rPr lang="en-US" dirty="0"/>
              <a:t>Port:8000</a:t>
            </a:r>
          </a:p>
          <a:p>
            <a:r>
              <a:rPr lang="en-US" dirty="0"/>
              <a:t>Change Sf net password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4:</a:t>
            </a:r>
            <a:endParaRPr lang="en-US" dirty="0"/>
          </a:p>
          <a:p>
            <a:r>
              <a:rPr lang="en-US" dirty="0"/>
              <a:t>Help-&gt;Install new Software-&gt;</a:t>
            </a:r>
          </a:p>
          <a:p>
            <a:r>
              <a:rPr lang="en-US" b="1" dirty="0"/>
              <a:t>Mule studio:</a:t>
            </a:r>
            <a:r>
              <a:rPr lang="en-US" dirty="0"/>
              <a:t> https://nexus.opr.statefarm.org/repository/MuleStudioPlugin-6.3.0/</a:t>
            </a:r>
          </a:p>
          <a:p>
            <a:r>
              <a:rPr lang="en-US" b="1" dirty="0"/>
              <a:t>Mule Runtime:</a:t>
            </a:r>
            <a:r>
              <a:rPr lang="en-US" dirty="0"/>
              <a:t> http://nexus.opr.statefarm.org/repository/mule-studio-plugin-runtimes/</a:t>
            </a:r>
          </a:p>
          <a:p>
            <a:r>
              <a:rPr lang="en-US" dirty="0"/>
              <a:t>Select versions-&gt;</a:t>
            </a:r>
            <a:r>
              <a:rPr lang="en-US" dirty="0" smtClean="0"/>
              <a:t>3.8.5.</a:t>
            </a:r>
            <a:endParaRPr lang="en-US" dirty="0"/>
          </a:p>
          <a:p>
            <a:r>
              <a:rPr lang="en-US" dirty="0"/>
              <a:t>Deselect version </a:t>
            </a:r>
            <a:r>
              <a:rPr lang="en-US" dirty="0" smtClean="0"/>
              <a:t>3.4.1, 3.6.2 .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1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5:</a:t>
            </a:r>
            <a:endParaRPr lang="en-US" dirty="0"/>
          </a:p>
          <a:p>
            <a:pPr lvl="0"/>
            <a:r>
              <a:rPr lang="en-US" dirty="0"/>
              <a:t>Right Click on project select-&gt;Mule-&gt;</a:t>
            </a:r>
            <a:r>
              <a:rPr lang="en-US" dirty="0" err="1"/>
              <a:t>Anypoint</a:t>
            </a:r>
            <a:r>
              <a:rPr lang="en-US" dirty="0"/>
              <a:t> Studio</a:t>
            </a:r>
          </a:p>
          <a:p>
            <a:pPr lvl="0"/>
            <a:r>
              <a:rPr lang="en-US" dirty="0"/>
              <a:t>Then select-&gt;mule-&gt;</a:t>
            </a:r>
            <a:r>
              <a:rPr lang="en-US" dirty="0" err="1"/>
              <a:t>enableSupport</a:t>
            </a:r>
            <a:endParaRPr lang="en-US" dirty="0"/>
          </a:p>
          <a:p>
            <a:pPr lvl="0"/>
            <a:r>
              <a:rPr lang="en-US" dirty="0"/>
              <a:t>Run As-&gt; Mule Application with Maven(configure) -&gt;In Arguments </a:t>
            </a:r>
          </a:p>
          <a:p>
            <a:r>
              <a:rPr lang="en-US" dirty="0"/>
              <a:t>(</a:t>
            </a:r>
            <a:r>
              <a:rPr lang="en-US" b="1" dirty="0"/>
              <a:t>VM Argument</a:t>
            </a:r>
            <a:r>
              <a:rPr lang="en-US" dirty="0"/>
              <a:t>: </a:t>
            </a:r>
            <a:r>
              <a:rPr lang="en-US" dirty="0" smtClean="0"/>
              <a:t> -</a:t>
            </a:r>
            <a:r>
              <a:rPr lang="en-US" i="1" dirty="0" err="1"/>
              <a:t>XX:PermSize</a:t>
            </a:r>
            <a:r>
              <a:rPr lang="en-US" i="1" dirty="0"/>
              <a:t>=128M -</a:t>
            </a:r>
            <a:r>
              <a:rPr lang="en-US" i="1" dirty="0" err="1"/>
              <a:t>XX:MaxPermSize</a:t>
            </a:r>
            <a:r>
              <a:rPr lang="en-US" i="1" dirty="0"/>
              <a:t>=256M -</a:t>
            </a:r>
            <a:r>
              <a:rPr lang="en-US" i="1" dirty="0" err="1"/>
              <a:t>Dmule.srstatus</a:t>
            </a:r>
            <a:r>
              <a:rPr lang="en-US" i="1" dirty="0"/>
              <a:t>=true -</a:t>
            </a:r>
            <a:r>
              <a:rPr lang="en-US" i="1" dirty="0" err="1"/>
              <a:t>Dspring.profiles.active</a:t>
            </a:r>
            <a:r>
              <a:rPr lang="en-US" i="1" dirty="0"/>
              <a:t>=default 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versions 3.8.2+ </a:t>
            </a:r>
            <a:r>
              <a:rPr lang="en-US" i="1" dirty="0" smtClean="0"/>
              <a:t>(-</a:t>
            </a:r>
            <a:r>
              <a:rPr lang="en-US" i="1" dirty="0" err="1" smtClean="0"/>
              <a:t>Dmule.srstatus</a:t>
            </a:r>
            <a:r>
              <a:rPr lang="en-US" i="1" dirty="0" smtClean="0"/>
              <a:t>=true)  </a:t>
            </a:r>
            <a:r>
              <a:rPr lang="en-US" dirty="0" smtClean="0"/>
              <a:t>is no  more required.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Mule is using </a:t>
            </a:r>
            <a:r>
              <a:rPr lang="en-US" dirty="0" err="1" smtClean="0"/>
              <a:t>RabbitMQ</a:t>
            </a:r>
            <a:r>
              <a:rPr lang="en-US" dirty="0" smtClean="0"/>
              <a:t> – </a:t>
            </a:r>
            <a:r>
              <a:rPr lang="en-US" i="1" dirty="0" smtClean="0"/>
              <a:t>(</a:t>
            </a:r>
            <a:r>
              <a:rPr lang="en-US" i="1" dirty="0" err="1" smtClean="0"/>
              <a:t>Dspring.profiles.active</a:t>
            </a:r>
            <a:r>
              <a:rPr lang="en-US" i="1" dirty="0" smtClean="0"/>
              <a:t>=default, rabbit) </a:t>
            </a:r>
            <a:r>
              <a:rPr lang="en-US" dirty="0" smtClean="0"/>
              <a:t>is used</a:t>
            </a:r>
            <a:endParaRPr lang="en-US" dirty="0"/>
          </a:p>
          <a:p>
            <a:r>
              <a:rPr lang="en-US" b="1" dirty="0" err="1"/>
              <a:t>Jre</a:t>
            </a:r>
            <a:r>
              <a:rPr lang="en-US" b="1" dirty="0"/>
              <a:t> version</a:t>
            </a:r>
            <a:r>
              <a:rPr lang="en-US" dirty="0"/>
              <a:t>: </a:t>
            </a:r>
            <a:r>
              <a:rPr lang="en-US" dirty="0" err="1"/>
              <a:t>jdk</a:t>
            </a:r>
            <a:r>
              <a:rPr lang="en-US" dirty="0"/>
              <a:t> </a:t>
            </a:r>
            <a:r>
              <a:rPr lang="en-US" dirty="0" smtClean="0"/>
              <a:t>1.8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tatefarm</a:t>
            </a:r>
            <a:r>
              <a:rPr lang="en-US" dirty="0" smtClean="0"/>
              <a:t> specific Mule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87674" cy="4195481"/>
          </a:xfrm>
        </p:spPr>
        <p:txBody>
          <a:bodyPr/>
          <a:lstStyle/>
          <a:p>
            <a:r>
              <a:rPr lang="en-US" dirty="0" smtClean="0"/>
              <a:t>Why we are using Mule!</a:t>
            </a:r>
          </a:p>
          <a:p>
            <a:pPr lvl="1"/>
            <a:r>
              <a:rPr lang="en-US" dirty="0" smtClean="0"/>
              <a:t>For Communication between On-</a:t>
            </a:r>
            <a:r>
              <a:rPr lang="en-US" dirty="0" err="1" smtClean="0"/>
              <a:t>Platforma</a:t>
            </a:r>
            <a:r>
              <a:rPr lang="en-US" dirty="0" smtClean="0"/>
              <a:t> </a:t>
            </a:r>
            <a:r>
              <a:rPr lang="en-US" dirty="0" err="1" smtClean="0"/>
              <a:t>nd</a:t>
            </a:r>
            <a:r>
              <a:rPr lang="en-US" dirty="0" smtClean="0"/>
              <a:t> Off-Platform</a:t>
            </a:r>
          </a:p>
          <a:p>
            <a:pPr lvl="1"/>
            <a:r>
              <a:rPr lang="en-US" dirty="0" smtClean="0"/>
              <a:t>For common URL between different Environments</a:t>
            </a:r>
          </a:p>
          <a:p>
            <a:pPr lvl="1"/>
            <a:r>
              <a:rPr lang="en-US" dirty="0" smtClean="0"/>
              <a:t>For Transformation of object</a:t>
            </a:r>
          </a:p>
          <a:p>
            <a:pPr lvl="1"/>
            <a:r>
              <a:rPr lang="en-US" dirty="0" smtClean="0"/>
              <a:t>For MQs (</a:t>
            </a:r>
            <a:r>
              <a:rPr lang="en-US" dirty="0" err="1" smtClean="0"/>
              <a:t>RabbitMQ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ESB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Mule Introduction</a:t>
            </a:r>
          </a:p>
          <a:p>
            <a:r>
              <a:rPr lang="en-US" dirty="0" smtClean="0"/>
              <a:t>Mule Features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Flows</a:t>
            </a:r>
          </a:p>
          <a:p>
            <a:r>
              <a:rPr lang="en-US" dirty="0" smtClean="0"/>
              <a:t>Mule Setup</a:t>
            </a:r>
          </a:p>
          <a:p>
            <a:r>
              <a:rPr lang="en-US" dirty="0" err="1" smtClean="0"/>
              <a:t>Statefarm</a:t>
            </a:r>
            <a:r>
              <a:rPr lang="en-US" dirty="0" smtClean="0"/>
              <a:t> specific Mule usage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References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helpful for Mule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35617"/>
            <a:ext cx="10743144" cy="46256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CMP (Cloud Management Portal) (</a:t>
            </a:r>
            <a:r>
              <a:rPr lang="en-US" dirty="0" err="1" smtClean="0"/>
              <a:t>s.f</a:t>
            </a:r>
            <a:r>
              <a:rPr lang="en-US" dirty="0" smtClean="0"/>
              <a:t>/</a:t>
            </a:r>
            <a:r>
              <a:rPr lang="en-US" dirty="0" err="1" smtClean="0"/>
              <a:t>cmp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Needed for deploying Mule</a:t>
            </a:r>
          </a:p>
          <a:p>
            <a:pPr lvl="1"/>
            <a:r>
              <a:rPr lang="en-US" dirty="0" smtClean="0"/>
              <a:t>For Mule URLs</a:t>
            </a:r>
          </a:p>
          <a:p>
            <a:pPr lvl="1"/>
            <a:endParaRPr lang="en-US" dirty="0"/>
          </a:p>
          <a:p>
            <a:r>
              <a:rPr lang="en-US" dirty="0" err="1"/>
              <a:t>Trackit</a:t>
            </a:r>
            <a:r>
              <a:rPr lang="en-US" dirty="0"/>
              <a:t>	(</a:t>
            </a:r>
            <a:r>
              <a:rPr lang="en-US" dirty="0" err="1"/>
              <a:t>s.f</a:t>
            </a:r>
            <a:r>
              <a:rPr lang="en-US" dirty="0"/>
              <a:t>/</a:t>
            </a:r>
            <a:r>
              <a:rPr lang="en-US" dirty="0" err="1"/>
              <a:t>trackit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Deploy Mule</a:t>
            </a:r>
          </a:p>
          <a:p>
            <a:pPr lvl="1"/>
            <a:endParaRPr lang="en-US" dirty="0"/>
          </a:p>
          <a:p>
            <a:r>
              <a:rPr lang="en-US" dirty="0" err="1"/>
              <a:t>Tpo</a:t>
            </a:r>
            <a:r>
              <a:rPr lang="en-US" dirty="0"/>
              <a:t>	(</a:t>
            </a:r>
            <a:r>
              <a:rPr lang="en-US" dirty="0" err="1"/>
              <a:t>s.f</a:t>
            </a:r>
            <a:r>
              <a:rPr lang="en-US" dirty="0"/>
              <a:t>/</a:t>
            </a:r>
            <a:r>
              <a:rPr lang="en-US" dirty="0" err="1"/>
              <a:t>tpops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cache endpoints of </a:t>
            </a:r>
            <a:r>
              <a:rPr lang="en-US" dirty="0" smtClean="0"/>
              <a:t>Mules</a:t>
            </a:r>
          </a:p>
          <a:p>
            <a:pPr lvl="1"/>
            <a:endParaRPr lang="en-US" dirty="0"/>
          </a:p>
          <a:p>
            <a:r>
              <a:rPr lang="en-US" dirty="0"/>
              <a:t>Checking Mule Endpoints cache</a:t>
            </a:r>
          </a:p>
          <a:p>
            <a:pPr lvl="1"/>
            <a:r>
              <a:rPr lang="en-US" sz="1600" dirty="0">
                <a:hlinkClick r:id="rId2"/>
              </a:rPr>
              <a:t>http://mule0xxx.test.statefarm.com:9002/registry/admin/cache/query/endpoints</a:t>
            </a:r>
            <a:endParaRPr lang="en-US" sz="1600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63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techguide.opr.statefarm.org/index.php/Mule_Jump_Page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techforum.test.statefarm.com/viewforum.php?f=21&amp;sid=911c4a23d8c2c9696bbb93b84f99c660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https://techguide.opr.statefarm.org/index.php/Workstation_Setup_Guide:_</a:t>
            </a:r>
            <a:r>
              <a:rPr lang="en-US" dirty="0" smtClean="0">
                <a:hlinkClick r:id="rId4"/>
              </a:rPr>
              <a:t>Mule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techguide.opr.statefarm.org/index.php/Mule_Blueprint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https://techguide.opr.statefarm.org/index.php/Mule_Management_Console_(MMC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techguide.opr.statefarm.org/index.php/Mule_Error_Handling_Development_Guide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73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Thanks :)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Any 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402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Service Bus(ESB)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data transformation</a:t>
            </a:r>
          </a:p>
          <a:p>
            <a:r>
              <a:rPr lang="en-US" dirty="0" smtClean="0"/>
              <a:t>Intelligent routing</a:t>
            </a:r>
          </a:p>
          <a:p>
            <a:r>
              <a:rPr lang="en-US" dirty="0" smtClean="0"/>
              <a:t>Real time monitoring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Service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3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Mule is a lightweight Java-based enterprise service bus (ESB) and integration platform that allows developers to connect applications together quickly and easily, enabling them to exchange data.</a:t>
            </a:r>
          </a:p>
          <a:p>
            <a:endParaRPr lang="en-US" dirty="0" smtClean="0"/>
          </a:p>
          <a:p>
            <a:r>
              <a:rPr lang="en-US" dirty="0"/>
              <a:t>Rather than creating multiple point-to-point integrations between systems, services, APIs, and devices, you use Mule to create applications that intelligently manage message routing, data </a:t>
            </a:r>
            <a:r>
              <a:rPr lang="en-US" dirty="0" smtClean="0"/>
              <a:t>mapping, </a:t>
            </a:r>
            <a:r>
              <a:rPr lang="en-US" dirty="0"/>
              <a:t>reliability, security, and scalability between nodes</a:t>
            </a:r>
          </a:p>
        </p:txBody>
      </p:sp>
    </p:spTree>
    <p:extLst>
      <p:ext uri="{BB962C8B-B14F-4D97-AF65-F5344CB8AC3E}">
        <p14:creationId xmlns:p14="http://schemas.microsoft.com/office/powerpoint/2010/main" val="228394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888"/>
            <a:ext cx="8946541" cy="496051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enables </a:t>
            </a:r>
            <a:r>
              <a:rPr lang="en-US" b="1" u="sng" dirty="0"/>
              <a:t>easy integration of existing systems</a:t>
            </a:r>
            <a:r>
              <a:rPr lang="en-US" dirty="0"/>
              <a:t>, regardless of the different technologies that the applications use, including JMS, Web Services, JDBC, </a:t>
            </a:r>
            <a:r>
              <a:rPr lang="en-US" dirty="0" smtClean="0"/>
              <a:t>HTTP, </a:t>
            </a:r>
            <a:r>
              <a:rPr lang="en-US" dirty="0"/>
              <a:t>and more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Mule and other ESBs offer real value in scenarios where there are at least a few integration points or at least 3 applications to integrate. They are also well </a:t>
            </a:r>
            <a:r>
              <a:rPr lang="en-US" b="1" u="sng" dirty="0"/>
              <a:t>suited to scenarios where loose coupling, scalability and robustness are </a:t>
            </a:r>
            <a:r>
              <a:rPr lang="en-US" b="1" u="sng" dirty="0" smtClean="0"/>
              <a:t>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ESB </a:t>
            </a:r>
            <a:r>
              <a:rPr lang="en-US" b="1" u="sng" dirty="0"/>
              <a:t>manages all the interactions</a:t>
            </a:r>
            <a:r>
              <a:rPr lang="en-US" dirty="0"/>
              <a:t> between applications and components </a:t>
            </a:r>
            <a:r>
              <a:rPr lang="en-US" b="1" u="sng" dirty="0"/>
              <a:t>transparently</a:t>
            </a:r>
            <a:r>
              <a:rPr lang="en-US" dirty="0"/>
              <a:t>, regardless of whether they exist in the same virtual machine or over the Internet, and regardless of the underlying transport protocol </a:t>
            </a:r>
            <a:r>
              <a:rPr lang="en-US" dirty="0" smtClean="0"/>
              <a:t>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5466"/>
            <a:ext cx="8946541" cy="4702934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key advantage of an ESB is that it allows different applications to communicate with each other by acting as a transit system for carrying data between applications within your enterprise or across the Internet.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Mule </a:t>
            </a:r>
            <a:r>
              <a:rPr lang="en-US" dirty="0"/>
              <a:t>has powerful capabilities that include:</a:t>
            </a:r>
          </a:p>
          <a:p>
            <a:pPr lvl="1"/>
            <a:r>
              <a:rPr lang="en-US" dirty="0"/>
              <a:t>Service creation and hosting — expose and host reusable services, using the ESB as a lightweight service container</a:t>
            </a:r>
          </a:p>
          <a:p>
            <a:pPr lvl="1"/>
            <a:r>
              <a:rPr lang="en-US" dirty="0"/>
              <a:t>Service mediation — shield services from message formats and protocols, separate business logic from messaging, and enable location-independent service calls</a:t>
            </a:r>
          </a:p>
          <a:p>
            <a:pPr lvl="1"/>
            <a:r>
              <a:rPr lang="en-US" dirty="0"/>
              <a:t>Message routing — route, filter, aggregate, and re-sequence messages based on content and rules</a:t>
            </a:r>
          </a:p>
          <a:p>
            <a:pPr lvl="1"/>
            <a:r>
              <a:rPr lang="en-US" dirty="0"/>
              <a:t>Data transformation — exchange data across varying formats and transport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0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Mule is a messaging framework based on ideas from ESB architectures.</a:t>
            </a:r>
          </a:p>
          <a:p>
            <a:endParaRPr lang="en-US" dirty="0"/>
          </a:p>
          <a:p>
            <a:r>
              <a:rPr lang="en-US" dirty="0" smtClean="0"/>
              <a:t>Difference between Mule and traditional ESB is Mule only converts data as needed.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ESB we need to create an adaptor for every application you connect to the bus and convert the applications data into a single common messaging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7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ESB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To ESB or not to ESB.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Are you integrating 3 or more applications/services?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Will you need to plug in more applications in the future?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Do you need to use more than one type of communication protocol?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Do you need message routing capabilities such as forking and aggregating message flows, or content-based routing?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Do you need to publish services for consumption by other applications?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8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Mule provides many advantages over competitors, including:</a:t>
            </a:r>
          </a:p>
          <a:p>
            <a:r>
              <a:rPr lang="en-US" dirty="0" smtClean="0"/>
              <a:t>Mule </a:t>
            </a:r>
            <a:r>
              <a:rPr lang="en-US" dirty="0"/>
              <a:t>components can be any type you want. You can easily integrate anything from a "plain old Java object" (POJO) to a component from another framework.</a:t>
            </a:r>
          </a:p>
          <a:p>
            <a:r>
              <a:rPr lang="en-US" dirty="0" smtClean="0"/>
              <a:t>Mule </a:t>
            </a:r>
            <a:r>
              <a:rPr lang="en-US" dirty="0"/>
              <a:t>and the ESB model enable significant component reuse. Unlike other frameworks, Mule allows you to use your existing components without any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Components do not require any Mule-specific code to run in Mule, and there is no programmatic API required. The business logic is kept completely separate from the messaging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13413</TotalTime>
  <Words>994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Mule</vt:lpstr>
      <vt:lpstr>Contents</vt:lpstr>
      <vt:lpstr>Enterprise Service Bus(ESB) features</vt:lpstr>
      <vt:lpstr>Mule Introduction</vt:lpstr>
      <vt:lpstr>Mule features</vt:lpstr>
      <vt:lpstr>Advantage</vt:lpstr>
      <vt:lpstr>PowerPoint Presentation</vt:lpstr>
      <vt:lpstr>When to use ESB</vt:lpstr>
      <vt:lpstr>Advantages</vt:lpstr>
      <vt:lpstr>Cont…</vt:lpstr>
      <vt:lpstr>Architecture</vt:lpstr>
      <vt:lpstr>Flows</vt:lpstr>
      <vt:lpstr>Flow</vt:lpstr>
      <vt:lpstr>PowerPoint Presentation</vt:lpstr>
      <vt:lpstr>Mule Setup</vt:lpstr>
      <vt:lpstr>Cont…</vt:lpstr>
      <vt:lpstr>Cont…</vt:lpstr>
      <vt:lpstr>Cont…</vt:lpstr>
      <vt:lpstr>Statefarm specific Mule Usage</vt:lpstr>
      <vt:lpstr>Tools helpful for Mule</vt:lpstr>
      <vt:lpstr>References </vt:lpstr>
      <vt:lpstr>PowerPoint Presentation</vt:lpstr>
    </vt:vector>
  </TitlesOfParts>
  <Company>State Farm Insurance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</dc:title>
  <dc:creator>Ruchi Bhuta</dc:creator>
  <cp:lastModifiedBy>Nikhil Sharma</cp:lastModifiedBy>
  <cp:revision>69</cp:revision>
  <dcterms:created xsi:type="dcterms:W3CDTF">2018-01-23T06:01:20Z</dcterms:created>
  <dcterms:modified xsi:type="dcterms:W3CDTF">2018-05-23T15:29:00Z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-856721610</vt:i4>
  </property>
  <property fmtid="{D5CDD505-2E9C-101B-9397-08002B2CF9AE}" pid="3" name="_NewReviewCycle">
    <vt:lpwstr/>
  </property>
  <property fmtid="{D5CDD505-2E9C-101B-9397-08002B2CF9AE}" pid="4" name="_EmailSubject">
    <vt:lpwstr>Mule Soft Session  </vt:lpwstr>
  </property>
  <property fmtid="{D5CDD505-2E9C-101B-9397-08002B2CF9AE}" pid="5" name="_AuthorEmail">
    <vt:lpwstr>nikhil.sharma.wf4q@statefarm.com</vt:lpwstr>
  </property>
  <property fmtid="{D5CDD505-2E9C-101B-9397-08002B2CF9AE}" pid="6" name="_AuthorEmailDisplayName">
    <vt:lpwstr>Nikhil Sharma</vt:lpwstr>
  </property>
  <property fmtid="{D5CDD505-2E9C-101B-9397-08002B2CF9AE}" pid="7" name="_PreviousAdHocReviewCycleID">
    <vt:i4>-1872151831</vt:i4>
  </property>
</Properties>
</file>