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76" r:id="rId2"/>
    <p:sldId id="257" r:id="rId3"/>
    <p:sldId id="291" r:id="rId4"/>
    <p:sldId id="293" r:id="rId5"/>
    <p:sldId id="262" r:id="rId6"/>
    <p:sldId id="263" r:id="rId7"/>
    <p:sldId id="272" r:id="rId8"/>
    <p:sldId id="290" r:id="rId9"/>
    <p:sldId id="294" r:id="rId10"/>
    <p:sldId id="292" r:id="rId11"/>
    <p:sldId id="296" r:id="rId12"/>
    <p:sldId id="295"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84"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13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9D6969-F3D1-4E63-B68A-CA7A39E82B3C}" type="datetimeFigureOut">
              <a:rPr lang="en-US" smtClean="0"/>
              <a:pPr/>
              <a:t>8/28/2016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F48DD-16D9-4747-A9A3-2E23DD6684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CF48DD-16D9-4747-A9A3-2E23DD6684D1}"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8/28/2016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8/28/2016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8991600" cy="1828800"/>
          </a:xfrm>
        </p:spPr>
        <p:txBody>
          <a:bodyPr>
            <a:noAutofit/>
          </a:bodyPr>
          <a:lstStyle/>
          <a:p>
            <a:pPr algn="ctr"/>
            <a:br>
              <a:rPr lang="en-IN" sz="3200" dirty="0">
                <a:solidFill>
                  <a:schemeClr val="bg1"/>
                </a:solidFill>
                <a:latin typeface="Times New Roman" panose="02020603050405020304" pitchFamily="18" charset="0"/>
                <a:cs typeface="Times New Roman" panose="02020603050405020304" pitchFamily="18" charset="0"/>
              </a:rPr>
            </a:br>
            <a:br>
              <a:rPr lang="en-IN" sz="3200" dirty="0">
                <a:solidFill>
                  <a:schemeClr val="bg1"/>
                </a:solidFill>
                <a:latin typeface="Times New Roman" panose="02020603050405020304" pitchFamily="18" charset="0"/>
                <a:cs typeface="Times New Roman" panose="02020603050405020304" pitchFamily="18" charset="0"/>
              </a:rPr>
            </a:br>
            <a:br>
              <a:rPr lang="en-IN" sz="3200" dirty="0">
                <a:solidFill>
                  <a:schemeClr val="bg1"/>
                </a:solidFill>
                <a:latin typeface="Times New Roman" panose="02020603050405020304" pitchFamily="18" charset="0"/>
                <a:cs typeface="Times New Roman" panose="02020603050405020304" pitchFamily="18" charset="0"/>
              </a:rPr>
            </a:br>
            <a:r>
              <a:rPr lang="en-IN" sz="3200" dirty="0">
                <a:solidFill>
                  <a:schemeClr val="bg1"/>
                </a:solidFill>
                <a:latin typeface="Times New Roman" panose="02020603050405020304" pitchFamily="18" charset="0"/>
                <a:cs typeface="Times New Roman" panose="02020603050405020304" pitchFamily="18" charset="0"/>
              </a:rPr>
              <a:t>Facial Expression Recognition System </a:t>
            </a:r>
            <a:r>
              <a:rPr lang="en-IN" sz="2800" dirty="0">
                <a:solidFill>
                  <a:schemeClr val="bg1"/>
                </a:solidFill>
                <a:latin typeface="Times New Roman" panose="02020603050405020304" pitchFamily="18" charset="0"/>
                <a:cs typeface="Times New Roman" panose="02020603050405020304" pitchFamily="18" charset="0"/>
              </a:rPr>
              <a:t>(FERY)</a:t>
            </a:r>
            <a:br>
              <a:rPr lang="en-US" sz="320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295400" y="1981200"/>
            <a:ext cx="6400800" cy="3657600"/>
          </a:xfrm>
        </p:spPr>
        <p:txBody>
          <a:bodyPr>
            <a:normAutofit fontScale="85000" lnSpcReduction="20000"/>
          </a:bodyPr>
          <a:lstStyle/>
          <a:p>
            <a:pPr algn="ctr"/>
            <a:endParaRPr lang="en-US" dirty="0"/>
          </a:p>
          <a:p>
            <a:pPr algn="ctr"/>
            <a:r>
              <a:rPr lang="en-US" u="sng" dirty="0">
                <a:latin typeface="+mj-lt"/>
                <a:cs typeface="Arial" panose="020B0604020202020204" pitchFamily="34" charset="0"/>
              </a:rPr>
              <a:t>Presenter </a:t>
            </a:r>
          </a:p>
          <a:p>
            <a:pPr algn="ctr"/>
            <a:endParaRPr lang="en-US" u="sng" dirty="0">
              <a:latin typeface="+mj-lt"/>
              <a:cs typeface="Arial" panose="020B0604020202020204" pitchFamily="34" charset="0"/>
            </a:endParaRPr>
          </a:p>
          <a:p>
            <a:pPr algn="ctr"/>
            <a:r>
              <a:rPr lang="en-US" sz="2100" dirty="0">
                <a:latin typeface="+mj-lt"/>
                <a:cs typeface="Arial" panose="020B0604020202020204" pitchFamily="34" charset="0"/>
              </a:rPr>
              <a:t>Ankit Rajendra Gugale</a:t>
            </a:r>
          </a:p>
          <a:p>
            <a:pPr algn="ctr"/>
            <a:r>
              <a:rPr lang="en-US" sz="2100" dirty="0">
                <a:latin typeface="+mj-lt"/>
                <a:cs typeface="Arial" panose="020B0604020202020204" pitchFamily="34" charset="0"/>
              </a:rPr>
              <a:t>15210535</a:t>
            </a:r>
          </a:p>
          <a:p>
            <a:pPr algn="ctr"/>
            <a:r>
              <a:rPr lang="en-US" sz="2100" dirty="0">
                <a:latin typeface="+mj-lt"/>
                <a:cs typeface="Arial" panose="020B0604020202020204" pitchFamily="34" charset="0"/>
              </a:rPr>
              <a:t>School of Computing</a:t>
            </a:r>
          </a:p>
          <a:p>
            <a:pPr algn="ctr"/>
            <a:r>
              <a:rPr lang="en-US" sz="2100" dirty="0">
                <a:latin typeface="+mj-lt"/>
                <a:cs typeface="Arial" panose="020B0604020202020204" pitchFamily="34" charset="0"/>
              </a:rPr>
              <a:t>ankit.gugale2@mail.dcu.ie</a:t>
            </a:r>
          </a:p>
          <a:p>
            <a:pPr algn="ctr"/>
            <a:endParaRPr lang="en-US" u="sng" dirty="0">
              <a:latin typeface="+mj-lt"/>
              <a:cs typeface="Arial" panose="020B0604020202020204" pitchFamily="34" charset="0"/>
            </a:endParaRPr>
          </a:p>
          <a:p>
            <a:pPr algn="ctr"/>
            <a:r>
              <a:rPr lang="en-US" u="sng" dirty="0">
                <a:latin typeface="+mj-lt"/>
                <a:cs typeface="Arial" panose="020B0604020202020204" pitchFamily="34" charset="0"/>
              </a:rPr>
              <a:t>Supervisor</a:t>
            </a:r>
            <a:r>
              <a:rPr lang="en-US" dirty="0">
                <a:latin typeface="+mj-lt"/>
              </a:rPr>
              <a:t>:</a:t>
            </a:r>
          </a:p>
          <a:p>
            <a:pPr algn="ctr"/>
            <a:endParaRPr lang="en-US" dirty="0"/>
          </a:p>
          <a:p>
            <a:pPr algn="ctr"/>
            <a:r>
              <a:rPr lang="en-US" sz="2100" dirty="0">
                <a:latin typeface="+mj-lt"/>
                <a:cs typeface="Arial" panose="020B0604020202020204" pitchFamily="34" charset="0"/>
              </a:rPr>
              <a:t>Dr. Alistair Sutherland</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b="1" dirty="0">
                <a:latin typeface="Times New Roman" panose="02020603050405020304" pitchFamily="18" charset="0"/>
                <a:cs typeface="Times New Roman" panose="02020603050405020304" pitchFamily="18" charset="0"/>
              </a:rPr>
              <a:t>Deliverables</a:t>
            </a:r>
          </a:p>
        </p:txBody>
      </p:sp>
      <p:sp>
        <p:nvSpPr>
          <p:cNvPr id="3" name="Content Placeholder 2"/>
          <p:cNvSpPr>
            <a:spLocks noGrp="1"/>
          </p:cNvSpPr>
          <p:nvPr>
            <p:ph idx="1"/>
          </p:nvPr>
        </p:nvSpPr>
        <p:spPr>
          <a:xfrm>
            <a:off x="457200" y="1905000"/>
            <a:ext cx="8229600" cy="4419600"/>
          </a:xfrm>
        </p:spPr>
        <p:txBody>
          <a:bodyPr>
            <a:normAutofit/>
          </a:bodyPr>
          <a:lstStyle/>
          <a:p>
            <a:endParaRPr lang="en-I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Code</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Presentation</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Demo of system</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Report</a:t>
            </a:r>
          </a:p>
          <a:p>
            <a:pPr lvl="1">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All the deliverables are available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a:latin typeface="Times New Roman" panose="02020603050405020304" pitchFamily="18" charset="0"/>
                <a:cs typeface="Times New Roman" panose="02020603050405020304" pitchFamily="18" charset="0"/>
              </a:rPr>
              <a:t>    https</a:t>
            </a:r>
            <a:r>
              <a:rPr lang="en-IN" sz="2400" b="1" dirty="0">
                <a:latin typeface="Times New Roman" panose="02020603050405020304" pitchFamily="18" charset="0"/>
                <a:cs typeface="Times New Roman" panose="02020603050405020304" pitchFamily="18" charset="0"/>
              </a:rPr>
              <a:t>://github.com/ankitgugale/FERY</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23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905000"/>
            <a:ext cx="8229600" cy="4419600"/>
          </a:xfrm>
        </p:spPr>
        <p:txBody>
          <a:bodyPr>
            <a:normAutofit/>
          </a:bodyPr>
          <a:lstStyle/>
          <a:p>
            <a:r>
              <a:rPr lang="en-IN" sz="2400" dirty="0">
                <a:latin typeface="Times New Roman" panose="02020603050405020304" pitchFamily="18" charset="0"/>
                <a:cs typeface="Times New Roman" panose="02020603050405020304" pitchFamily="18" charset="0"/>
              </a:rPr>
              <a:t>Exact grouping of the six general expressions.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Providing users with a less expensive, extra equipment free and exact expression recognition based music player..</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Good accuracy and performance of system..</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Help for the music treatment to therapize a patient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95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762000"/>
          </a:xfrm>
        </p:spPr>
        <p:txBody>
          <a:bodyPr>
            <a:normAutofit/>
          </a:bodyPr>
          <a:lstStyle/>
          <a:p>
            <a:pPr algn="ctr"/>
            <a:r>
              <a:rPr lang="en-US" sz="32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457200" y="1600200"/>
            <a:ext cx="8229600" cy="4724400"/>
          </a:xfrm>
        </p:spPr>
        <p:txBody>
          <a:bodyPr>
            <a:normAutofit/>
          </a:bodyPr>
          <a:lstStyle/>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Attain more accuracy.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Launching FERY across various platforms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Making Real time image capture and recognition feasible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Integration Facial expression recognition  system (FERY) with other applications in the field of medical, science and crime investigation.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More Enhancements in next version of music player for  patients needing music therapy.</a:t>
            </a:r>
          </a:p>
          <a:p>
            <a:endParaRPr lang="en-US" dirty="0"/>
          </a:p>
        </p:txBody>
      </p:sp>
    </p:spTree>
    <p:extLst>
      <p:ext uri="{BB962C8B-B14F-4D97-AF65-F5344CB8AC3E}">
        <p14:creationId xmlns:p14="http://schemas.microsoft.com/office/powerpoint/2010/main" val="85394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solidFill>
                  <a:schemeClr val="tx1"/>
                </a:solidFill>
              </a:rPr>
              <a:t>Thank You</a:t>
            </a:r>
            <a:r>
              <a:rPr lang="en-US" dirty="0"/>
              <a:t>.</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458200" cy="1124712"/>
          </a:xfrm>
        </p:spPr>
        <p:txBody>
          <a:bodyPr>
            <a:noAutofit/>
          </a:bodyPr>
          <a:lstStyle/>
          <a:p>
            <a:pPr algn="ct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Introduction</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IN" sz="2000" dirty="0">
                <a:latin typeface="Times New Roman" panose="02020603050405020304" pitchFamily="18" charset="0"/>
                <a:cs typeface="Times New Roman" panose="02020603050405020304" pitchFamily="18" charset="0"/>
              </a:rPr>
              <a:t>Facial expression recognition system (FERY) recognises six different expression of human face.</a:t>
            </a:r>
          </a:p>
          <a:p>
            <a:pPr lvl="0"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Facial expression recognition system (FERY) is integrated with a music player, which helps in playing songs as per user expression recognised.</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Facial expression recognition system (FERY) is based on 3 phases :</a:t>
            </a:r>
          </a:p>
          <a:p>
            <a:pPr algn="just"/>
            <a:endParaRPr lang="en-IN" sz="2000" dirty="0">
              <a:latin typeface="Times New Roman" panose="02020603050405020304" pitchFamily="18" charset="0"/>
              <a:cs typeface="Times New Roman" panose="02020603050405020304" pitchFamily="18" charset="0"/>
            </a:endParaRPr>
          </a:p>
          <a:p>
            <a:pPr lvl="4"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Face Detection</a:t>
            </a:r>
          </a:p>
          <a:p>
            <a:pPr lvl="4"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Feature Extraction</a:t>
            </a:r>
          </a:p>
          <a:p>
            <a:pPr lvl="4"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Classification</a:t>
            </a:r>
          </a:p>
          <a:p>
            <a:endParaRPr lang="en-US" sz="1800" b="1"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229600" cy="685800"/>
          </a:xfrm>
        </p:spPr>
        <p:txBody>
          <a:bodyPr>
            <a:normAutofit fontScale="90000"/>
          </a:bodyPr>
          <a:lstStyle/>
          <a:p>
            <a:pPr lvl="0" algn="ct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br>
              <a:rPr lang="en-US" sz="4900" b="1" dirty="0">
                <a:solidFill>
                  <a:schemeClr val="bg2">
                    <a:lumMod val="50000"/>
                  </a:schemeClr>
                </a:solidFill>
                <a:latin typeface="Calibri" pitchFamily="34" charset="0"/>
                <a:ea typeface="Calibri" pitchFamily="34" charset="0"/>
                <a:cs typeface="Times New Roman" pitchFamily="18" charset="0"/>
              </a:rPr>
            </a:br>
            <a:r>
              <a:rPr lang="en-US" sz="3600" b="1" dirty="0">
                <a:latin typeface="Times New Roman" pitchFamily="18" charset="0"/>
                <a:cs typeface="Times New Roman" pitchFamily="18" charset="0"/>
              </a:rPr>
              <a:t>Related Work</a:t>
            </a:r>
            <a:br>
              <a:rPr lang="en-US" sz="4400" dirty="0">
                <a:solidFill>
                  <a:schemeClr val="tx1"/>
                </a:solidFill>
                <a:latin typeface="Arial" pitchFamily="34" charset="0"/>
              </a:rPr>
            </a:br>
            <a:endParaRPr lang="en-US" dirty="0"/>
          </a:p>
        </p:txBody>
      </p:sp>
      <p:sp>
        <p:nvSpPr>
          <p:cNvPr id="3" name="Content Placeholder 2"/>
          <p:cNvSpPr>
            <a:spLocks noGrp="1"/>
          </p:cNvSpPr>
          <p:nvPr>
            <p:ph idx="1"/>
          </p:nvPr>
        </p:nvSpPr>
        <p:spPr/>
        <p:txBody>
          <a:bodyPr>
            <a:normAutofit/>
          </a:bodyPr>
          <a:lstStyle/>
          <a:p>
            <a:pPr marL="342900" lvl="0" indent="-342900" algn="just" eaLnBrk="0" fontAlgn="base" hangingPunct="0">
              <a:spcBef>
                <a:spcPct val="0"/>
              </a:spcBef>
              <a:spcAft>
                <a:spcPct val="0"/>
              </a:spcAft>
              <a:buClrTx/>
              <a:buSzTx/>
              <a:buAutoNum type="arabicPeriod"/>
            </a:pPr>
            <a:r>
              <a:rPr lang="en-IN" sz="2000" dirty="0">
                <a:latin typeface="Times New Roman" panose="02020603050405020304" pitchFamily="18" charset="0"/>
                <a:cs typeface="Times New Roman" panose="02020603050405020304" pitchFamily="18" charset="0"/>
              </a:rPr>
              <a:t>Prof. </a:t>
            </a:r>
            <a:r>
              <a:rPr lang="en-IN" sz="2000" dirty="0" err="1">
                <a:latin typeface="Times New Roman" panose="02020603050405020304" pitchFamily="18" charset="0"/>
                <a:cs typeface="Times New Roman" panose="02020603050405020304" pitchFamily="18" charset="0"/>
              </a:rPr>
              <a:t>Jayshsree</a:t>
            </a:r>
            <a:r>
              <a:rPr lang="en-IN" sz="2000" dirty="0">
                <a:latin typeface="Times New Roman" panose="02020603050405020304" pitchFamily="18" charset="0"/>
                <a:cs typeface="Times New Roman" panose="02020603050405020304" pitchFamily="18" charset="0"/>
              </a:rPr>
              <a:t> proposed a system that “Tries to provide an interactive way for the user to carry out the task of creating a playlist. The author states that the working of the system is based on different mechanisms carrying out their function in a pre-defined order to achieve the expected output.</a:t>
            </a:r>
          </a:p>
          <a:p>
            <a:pPr marL="342900" lvl="0" indent="-342900" algn="just" eaLnBrk="0" fontAlgn="base" hangingPunct="0">
              <a:spcBef>
                <a:spcPct val="0"/>
              </a:spcBef>
              <a:spcAft>
                <a:spcPct val="0"/>
              </a:spcAft>
              <a:buClrTx/>
              <a:buSzTx/>
              <a:buAutoNum type="arabicPeriod"/>
            </a:pPr>
            <a:endParaRPr lang="en-IN" sz="20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ClrTx/>
              <a:buSzTx/>
              <a:buAutoNum type="arabicPeriod"/>
            </a:pPr>
            <a:r>
              <a:rPr lang="en-IN" sz="2000" dirty="0">
                <a:latin typeface="Times New Roman" panose="02020603050405020304" pitchFamily="18" charset="0"/>
                <a:cs typeface="Times New Roman" panose="02020603050405020304" pitchFamily="18" charset="0"/>
              </a:rPr>
              <a:t>S. L; Routray proposed a framework “ for expression recognition by using appearance features of selected facial patches.”</a:t>
            </a:r>
          </a:p>
          <a:p>
            <a:pPr marL="342900" lvl="0" indent="-342900" algn="just" eaLnBrk="0" fontAlgn="base" hangingPunct="0">
              <a:spcBef>
                <a:spcPct val="0"/>
              </a:spcBef>
              <a:spcAft>
                <a:spcPct val="0"/>
              </a:spcAft>
              <a:buClrTx/>
              <a:buSzTx/>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ClrTx/>
              <a:buSzTx/>
              <a:buFont typeface="Wingdings 2"/>
              <a:buAutoNum type="arabicPeriod"/>
            </a:pPr>
            <a:r>
              <a:rPr lang="en-IN" sz="2000" dirty="0">
                <a:latin typeface="Times New Roman" panose="02020603050405020304" pitchFamily="18" charset="0"/>
                <a:ea typeface="Calibri" pitchFamily="34" charset="0"/>
                <a:cs typeface="Times New Roman" panose="02020603050405020304" pitchFamily="18" charset="0"/>
              </a:rPr>
              <a:t>Omar Khan </a:t>
            </a:r>
            <a:r>
              <a:rPr lang="en-IN" sz="2000" dirty="0"/>
              <a:t> </a:t>
            </a:r>
            <a:r>
              <a:rPr lang="en-IN" sz="2000" dirty="0">
                <a:latin typeface="Times New Roman" panose="02020603050405020304" pitchFamily="18" charset="0"/>
                <a:cs typeface="Times New Roman" panose="02020603050405020304" pitchFamily="18" charset="0"/>
              </a:rPr>
              <a:t>proposed system based on facial expression extracted will generate a playlist automatically thereby reducing the effort and time involved in rendering the process manually</a:t>
            </a:r>
          </a:p>
          <a:p>
            <a:pPr marL="342900" lvl="0" indent="-342900" eaLnBrk="0" fontAlgn="base" hangingPunct="0">
              <a:spcBef>
                <a:spcPct val="0"/>
              </a:spcBef>
              <a:spcAft>
                <a:spcPct val="0"/>
              </a:spcAft>
              <a:buClrTx/>
              <a:buSzTx/>
              <a:buAutoNum type="arabicPeriod"/>
            </a:pPr>
            <a:endParaRPr lang="en-IN" sz="20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ClrTx/>
              <a:buSzTx/>
              <a:buAutoNum type="arabicPeriod"/>
            </a:pPr>
            <a:endParaRPr lang="en-IN" sz="20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ClrTx/>
              <a:buSzTx/>
              <a:buAutoNum type="arabicPeriod"/>
            </a:pPr>
            <a:endParaRPr lang="en-IN" sz="20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None/>
            </a:pPr>
            <a:endParaRPr lang="en-IN" sz="1600" dirty="0">
              <a:latin typeface="Times New Roman" panose="02020603050405020304" pitchFamily="18" charset="0"/>
              <a:ea typeface="Calibri"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a:noFill/>
        </p:spPr>
        <p:txBody>
          <a:bodyPr>
            <a:normAutofit/>
          </a:bodyPr>
          <a:lstStyle/>
          <a:p>
            <a:pPr algn="ctr"/>
            <a:r>
              <a:rPr lang="en-US" sz="3200" b="1" dirty="0">
                <a:solidFill>
                  <a:schemeClr val="tx2">
                    <a:lumMod val="75000"/>
                  </a:schemeClr>
                </a:solidFill>
                <a:latin typeface="Times New Roman" panose="02020603050405020304" pitchFamily="18" charset="0"/>
                <a:cs typeface="Times New Roman" panose="02020603050405020304" pitchFamily="18" charset="0"/>
              </a:rPr>
              <a:t>Proposed System</a:t>
            </a: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229600" cy="4572000"/>
          </a:xfrm>
          <a:prstGeom prst="rect">
            <a:avLst/>
          </a:prstGeom>
          <a:noFill/>
          <a:ln>
            <a:noFill/>
          </a:ln>
        </p:spPr>
      </p:pic>
    </p:spTree>
    <p:extLst>
      <p:ext uri="{BB962C8B-B14F-4D97-AF65-F5344CB8AC3E}">
        <p14:creationId xmlns:p14="http://schemas.microsoft.com/office/powerpoint/2010/main" val="129304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Data set</a:t>
            </a:r>
          </a:p>
        </p:txBody>
      </p:sp>
      <p:sp>
        <p:nvSpPr>
          <p:cNvPr id="3" name="Content Placeholder 2"/>
          <p:cNvSpPr>
            <a:spLocks noGrp="1"/>
          </p:cNvSpPr>
          <p:nvPr>
            <p:ph idx="1"/>
          </p:nvPr>
        </p:nvSpPr>
        <p:spPr/>
        <p:txBody>
          <a:bodyPr>
            <a:normAutofit/>
          </a:bodyPr>
          <a:lstStyle/>
          <a:p>
            <a:endParaRPr lang="en-US" dirty="0"/>
          </a:p>
          <a:p>
            <a:pPr algn="just"/>
            <a:r>
              <a:rPr lang="en-IN" sz="2000" dirty="0">
                <a:latin typeface="Times New Roman" panose="02020603050405020304" pitchFamily="18" charset="0"/>
                <a:cs typeface="Times New Roman" panose="02020603050405020304" pitchFamily="18" charset="0"/>
              </a:rPr>
              <a:t>Facial expression recognition system (FERY) is based on  JAFFE Dataset. Japanese female facial expression (JAFFE) dataset contains Images of six facial expressions posed by 10 Japanese female model.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For the development of the system, we have used 60 images from the dataset which have different expression like anger, disgust, fear, happy, sad, surprise,</a:t>
            </a:r>
          </a:p>
          <a:p>
            <a:pPr marL="0" indent="0" algn="just">
              <a:buNone/>
            </a:pP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The dataset was produced by Michael Lyons, Miyuki Kamachi, and Jiro Gyoba and images were taken at Psychology Department in Kyushu University</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ctr"/>
            <a:r>
              <a:rPr lang="en-US" sz="3200" b="1" dirty="0">
                <a:latin typeface="Times New Roman" panose="02020603050405020304" pitchFamily="18" charset="0"/>
                <a:cs typeface="Times New Roman" panose="02020603050405020304" pitchFamily="18" charset="0"/>
              </a:rPr>
              <a:t>  Components</a:t>
            </a:r>
          </a:p>
        </p:txBody>
      </p:sp>
      <p:sp>
        <p:nvSpPr>
          <p:cNvPr id="3" name="Content Placeholder 2"/>
          <p:cNvSpPr>
            <a:spLocks noGrp="1"/>
          </p:cNvSpPr>
          <p:nvPr>
            <p:ph idx="1"/>
          </p:nvPr>
        </p:nvSpPr>
        <p:spPr>
          <a:xfrm>
            <a:off x="457200" y="1752600"/>
            <a:ext cx="8229600" cy="4953000"/>
          </a:xfrm>
        </p:spPr>
        <p:txBody>
          <a:bodyPr>
            <a:normAutofit fontScale="92500" lnSpcReduction="20000"/>
          </a:bodyPr>
          <a:lstStyle/>
          <a:p>
            <a:endParaRPr lang="en-US" dirty="0"/>
          </a:p>
          <a:p>
            <a:pPr marL="0" indent="0">
              <a:buNone/>
            </a:pPr>
            <a:r>
              <a:rPr lang="en-US" b="1" dirty="0"/>
              <a:t>1. Face Detection</a:t>
            </a:r>
            <a:endParaRPr lang="en-US" dirty="0"/>
          </a:p>
          <a:p>
            <a:pPr lvl="5">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Pre-Processing</a:t>
            </a:r>
          </a:p>
          <a:p>
            <a:pPr lvl="5">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Eyes and Nose Localisation</a:t>
            </a:r>
          </a:p>
          <a:p>
            <a:pPr lvl="5">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Lip detection</a:t>
            </a:r>
          </a:p>
          <a:p>
            <a:pPr lvl="5">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Eyebrow detection</a:t>
            </a:r>
          </a:p>
          <a:p>
            <a:pPr lvl="5">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Extraction of Patches</a:t>
            </a:r>
          </a:p>
          <a:p>
            <a:pPr lvl="5">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0" indent="0">
              <a:buNone/>
            </a:pPr>
            <a:r>
              <a:rPr lang="en-US" b="1" dirty="0"/>
              <a:t>2. Feature Extraction</a:t>
            </a:r>
          </a:p>
          <a:p>
            <a:endParaRPr lang="en-US" b="1" dirty="0"/>
          </a:p>
          <a:p>
            <a:pPr marL="0" indent="0">
              <a:buNone/>
            </a:pPr>
            <a:r>
              <a:rPr lang="en-US" b="1" dirty="0"/>
              <a:t>3. Classification</a:t>
            </a:r>
          </a:p>
          <a:p>
            <a:pPr lvl="5">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3200" b="1" dirty="0">
                <a:latin typeface="Times New Roman" panose="02020603050405020304" pitchFamily="18" charset="0"/>
                <a:cs typeface="Times New Roman" panose="02020603050405020304" pitchFamily="18" charset="0"/>
              </a:rPr>
              <a:t>Music Player</a:t>
            </a:r>
          </a:p>
        </p:txBody>
      </p:sp>
      <p:sp>
        <p:nvSpPr>
          <p:cNvPr id="3" name="Content Placeholder 2"/>
          <p:cNvSpPr>
            <a:spLocks noGrp="1"/>
          </p:cNvSpPr>
          <p:nvPr>
            <p:ph idx="1"/>
          </p:nvPr>
        </p:nvSpPr>
        <p:spPr/>
        <p:txBody>
          <a:bodyPr>
            <a:normAutofit/>
          </a:bodyPr>
          <a:lstStyle/>
          <a:p>
            <a:endParaRPr lang="en-US" dirty="0"/>
          </a:p>
          <a:p>
            <a:pPr algn="just"/>
            <a:r>
              <a:rPr lang="en-IN" sz="2200" dirty="0">
                <a:latin typeface="Times New Roman" panose="02020603050405020304" pitchFamily="18" charset="0"/>
                <a:cs typeface="Times New Roman" panose="02020603050405020304" pitchFamily="18" charset="0"/>
              </a:rPr>
              <a:t>Music player consists of songs based on the expression recognised.</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As the expression of the user is recognised, songs related to that expression are displayed on the screen.</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Once the expression is classified it acts like input to the music player and on the expression recognised by the system, list of songs is displayed to the user where the user can select any music file of the desired choice from the list.</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3200" b="1" dirty="0">
                <a:latin typeface="Times New Roman" panose="02020603050405020304" pitchFamily="18" charset="0"/>
                <a:cs typeface="Times New Roman" panose="02020603050405020304" pitchFamily="18" charset="0"/>
              </a:rPr>
              <a:t>Results</a:t>
            </a:r>
          </a:p>
        </p:txBody>
      </p:sp>
      <p:sp>
        <p:nvSpPr>
          <p:cNvPr id="3" name="Rectangle 2"/>
          <p:cNvSpPr/>
          <p:nvPr/>
        </p:nvSpPr>
        <p:spPr>
          <a:xfrm>
            <a:off x="228600" y="1600200"/>
            <a:ext cx="8763000" cy="3693319"/>
          </a:xfrm>
          <a:prstGeom prst="rect">
            <a:avLst/>
          </a:prstGeom>
        </p:spPr>
        <p:txBody>
          <a:bodyPr wrap="square">
            <a:spAutoFit/>
          </a:bodyPr>
          <a:lstStyle/>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testing for the system is performed on JAFFE Database</a:t>
            </a:r>
          </a:p>
          <a:p>
            <a:pPr marL="285750" indent="-285750" algn="just">
              <a:spcAft>
                <a:spcPts val="0"/>
              </a:spcAft>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Images from JAFFE Database were used, which are a combination of different expression images like happy, sad, disgust, fear, anger. </a:t>
            </a:r>
          </a:p>
          <a:p>
            <a:pPr algn="just">
              <a:spcAft>
                <a:spcPts val="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The proposed system FERY accepted and recognised images with different expressions. The accuracy obtained by proposed system is 86.66 percent</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algn="just">
              <a:spcAft>
                <a:spcPts val="0"/>
              </a:spcAft>
            </a:pPr>
            <a:r>
              <a:rPr lang="en-IN"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1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828800"/>
          </a:xfrm>
        </p:spPr>
        <p:txBody>
          <a:bodyPr>
            <a:normAutofit fontScale="90000"/>
          </a:bodyPr>
          <a:lstStyle/>
          <a:p>
            <a:pPr algn="ctr"/>
            <a:r>
              <a:rPr lang="en-IN" dirty="0"/>
              <a:t> </a:t>
            </a:r>
            <a:r>
              <a:rPr lang="en-IN" sz="3200" b="1" dirty="0">
                <a:latin typeface="Times New Roman" panose="02020603050405020304" pitchFamily="18" charset="0"/>
                <a:cs typeface="Times New Roman" panose="02020603050405020304" pitchFamily="18" charset="0"/>
              </a:rPr>
              <a:t>Accuracy of the System</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2700" dirty="0">
                <a:solidFill>
                  <a:schemeClr val="tx1"/>
                </a:solidFill>
                <a:latin typeface="Times New Roman" panose="02020603050405020304" pitchFamily="18" charset="0"/>
                <a:cs typeface="Times New Roman" panose="02020603050405020304" pitchFamily="18" charset="0"/>
              </a:rPr>
              <a:t>The accuracy obtained by proposed system is 86.66 percent</a:t>
            </a:r>
            <a:br>
              <a:rPr lang="en-IN" dirty="0"/>
            </a:b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99" y="2819400"/>
            <a:ext cx="5791201" cy="3505200"/>
          </a:xfrm>
          <a:prstGeom prst="rect">
            <a:avLst/>
          </a:prstGeom>
          <a:noFill/>
          <a:ln>
            <a:noFill/>
          </a:ln>
        </p:spPr>
      </p:pic>
    </p:spTree>
    <p:extLst>
      <p:ext uri="{BB962C8B-B14F-4D97-AF65-F5344CB8AC3E}">
        <p14:creationId xmlns:p14="http://schemas.microsoft.com/office/powerpoint/2010/main" val="2808931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996</TotalTime>
  <Words>559</Words>
  <Application>Microsoft Office PowerPoint</Application>
  <PresentationFormat>On-screen Show (4:3)</PresentationFormat>
  <Paragraphs>115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Constantia</vt:lpstr>
      <vt:lpstr>Times New Roman</vt:lpstr>
      <vt:lpstr>Wingdings</vt:lpstr>
      <vt:lpstr>Wingdings 2</vt:lpstr>
      <vt:lpstr>Flow</vt:lpstr>
      <vt:lpstr>   Facial Expression Recognition System (FERY) </vt:lpstr>
      <vt:lpstr>  Introduction </vt:lpstr>
      <vt:lpstr>        Related Work </vt:lpstr>
      <vt:lpstr>Proposed System</vt:lpstr>
      <vt:lpstr>Data set</vt:lpstr>
      <vt:lpstr>  Components</vt:lpstr>
      <vt:lpstr>   Music Player</vt:lpstr>
      <vt:lpstr>Results</vt:lpstr>
      <vt:lpstr> Accuracy of the System  The accuracy obtained by proposed system is 86.66 percent </vt:lpstr>
      <vt:lpstr>Deliverables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 System (FERY)</dc:title>
  <dc:creator>Ankit</dc:creator>
  <cp:lastModifiedBy>Ankit gugale</cp:lastModifiedBy>
  <cp:revision>50</cp:revision>
  <dcterms:created xsi:type="dcterms:W3CDTF">2006-08-16T00:00:00Z</dcterms:created>
  <dcterms:modified xsi:type="dcterms:W3CDTF">2016-08-28T16:34:03Z</dcterms:modified>
</cp:coreProperties>
</file>