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56"/>
  </p:notesMasterIdLst>
  <p:handoutMasterIdLst>
    <p:handoutMasterId r:id="rId57"/>
  </p:handoutMasterIdLst>
  <p:sldIdLst>
    <p:sldId id="256" r:id="rId5"/>
    <p:sldId id="283" r:id="rId6"/>
    <p:sldId id="262" r:id="rId7"/>
    <p:sldId id="273" r:id="rId8"/>
    <p:sldId id="263" r:id="rId9"/>
    <p:sldId id="276" r:id="rId10"/>
    <p:sldId id="278" r:id="rId11"/>
    <p:sldId id="279" r:id="rId12"/>
    <p:sldId id="280" r:id="rId13"/>
    <p:sldId id="277" r:id="rId14"/>
    <p:sldId id="264" r:id="rId15"/>
    <p:sldId id="282" r:id="rId16"/>
    <p:sldId id="281" r:id="rId17"/>
    <p:sldId id="274" r:id="rId18"/>
    <p:sldId id="295" r:id="rId19"/>
    <p:sldId id="297" r:id="rId20"/>
    <p:sldId id="285" r:id="rId21"/>
    <p:sldId id="275" r:id="rId22"/>
    <p:sldId id="284" r:id="rId23"/>
    <p:sldId id="265" r:id="rId24"/>
    <p:sldId id="286" r:id="rId25"/>
    <p:sldId id="287" r:id="rId26"/>
    <p:sldId id="288" r:id="rId27"/>
    <p:sldId id="289" r:id="rId28"/>
    <p:sldId id="290" r:id="rId29"/>
    <p:sldId id="291" r:id="rId30"/>
    <p:sldId id="292" r:id="rId31"/>
    <p:sldId id="293" r:id="rId32"/>
    <p:sldId id="294" r:id="rId33"/>
    <p:sldId id="266" r:id="rId34"/>
    <p:sldId id="296" r:id="rId35"/>
    <p:sldId id="267" r:id="rId36"/>
    <p:sldId id="298" r:id="rId37"/>
    <p:sldId id="299" r:id="rId38"/>
    <p:sldId id="300" r:id="rId39"/>
    <p:sldId id="301" r:id="rId40"/>
    <p:sldId id="302" r:id="rId41"/>
    <p:sldId id="268" r:id="rId42"/>
    <p:sldId id="303" r:id="rId43"/>
    <p:sldId id="304" r:id="rId44"/>
    <p:sldId id="269" r:id="rId45"/>
    <p:sldId id="305" r:id="rId46"/>
    <p:sldId id="306" r:id="rId47"/>
    <p:sldId id="308" r:id="rId48"/>
    <p:sldId id="310" r:id="rId49"/>
    <p:sldId id="311" r:id="rId50"/>
    <p:sldId id="309" r:id="rId51"/>
    <p:sldId id="271" r:id="rId52"/>
    <p:sldId id="312" r:id="rId53"/>
    <p:sldId id="313" r:id="rId54"/>
    <p:sldId id="260"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0219998-0FEA-4AE5-B408-9BE952FF26FC}">
          <p14:sldIdLst>
            <p14:sldId id="256"/>
            <p14:sldId id="283"/>
            <p14:sldId id="262"/>
            <p14:sldId id="273"/>
          </p14:sldIdLst>
        </p14:section>
        <p14:section name="Module 01" id="{8C6780AE-4346-432C-8866-9BA3F04C7079}">
          <p14:sldIdLst>
            <p14:sldId id="263"/>
            <p14:sldId id="276"/>
            <p14:sldId id="278"/>
            <p14:sldId id="279"/>
            <p14:sldId id="280"/>
            <p14:sldId id="277"/>
          </p14:sldIdLst>
        </p14:section>
        <p14:section name="Module 02" id="{80EA304B-A0CB-4E6E-B372-CBB65DEF2D13}">
          <p14:sldIdLst>
            <p14:sldId id="264"/>
            <p14:sldId id="282"/>
            <p14:sldId id="281"/>
            <p14:sldId id="274"/>
            <p14:sldId id="295"/>
            <p14:sldId id="297"/>
            <p14:sldId id="285"/>
            <p14:sldId id="275"/>
            <p14:sldId id="284"/>
          </p14:sldIdLst>
        </p14:section>
        <p14:section name="Module 03" id="{48F89C42-2EBA-4B4B-BD88-FCA5CEB7010A}">
          <p14:sldIdLst>
            <p14:sldId id="265"/>
            <p14:sldId id="286"/>
            <p14:sldId id="287"/>
            <p14:sldId id="288"/>
            <p14:sldId id="289"/>
            <p14:sldId id="290"/>
            <p14:sldId id="291"/>
            <p14:sldId id="292"/>
            <p14:sldId id="293"/>
            <p14:sldId id="294"/>
          </p14:sldIdLst>
        </p14:section>
        <p14:section name="Module 04" id="{9B245B7E-BD60-44AB-BC91-E6EFBE7787CD}">
          <p14:sldIdLst>
            <p14:sldId id="266"/>
            <p14:sldId id="296"/>
          </p14:sldIdLst>
        </p14:section>
        <p14:section name="Module 05" id="{2F2ACA17-F9C0-4220-AF46-C10BDA4CABE9}">
          <p14:sldIdLst>
            <p14:sldId id="267"/>
            <p14:sldId id="298"/>
            <p14:sldId id="299"/>
            <p14:sldId id="300"/>
            <p14:sldId id="301"/>
            <p14:sldId id="302"/>
          </p14:sldIdLst>
        </p14:section>
        <p14:section name="Module 06" id="{5E3E2AB1-7216-4B54-BAE2-E08E69721A34}">
          <p14:sldIdLst>
            <p14:sldId id="268"/>
            <p14:sldId id="303"/>
            <p14:sldId id="304"/>
          </p14:sldIdLst>
        </p14:section>
        <p14:section name="Module 07" id="{A6A0CBAF-90D1-4DED-8FF2-82D0A52AC3DA}">
          <p14:sldIdLst>
            <p14:sldId id="269"/>
            <p14:sldId id="305"/>
            <p14:sldId id="306"/>
            <p14:sldId id="308"/>
            <p14:sldId id="310"/>
            <p14:sldId id="311"/>
            <p14:sldId id="309"/>
          </p14:sldIdLst>
        </p14:section>
        <p14:section name="Module 08" id="{603A006B-C879-493F-932D-30E13B675522}">
          <p14:sldIdLst>
            <p14:sldId id="271"/>
            <p14:sldId id="312"/>
            <p14:sldId id="313"/>
          </p14:sldIdLst>
        </p14:section>
        <p14:section name="Summary" id="{5A146E01-5DEA-4748-A419-33AD5DB48E31}">
          <p14:sldIdLst>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ikanth Chaganti" initials="RC" lastIdx="1" clrIdx="0">
    <p:extLst>
      <p:ext uri="{19B8F6BF-5375-455C-9EA6-DF929625EA0E}">
        <p15:presenceInfo xmlns:p15="http://schemas.microsoft.com/office/powerpoint/2012/main" userId="e599064362a82f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25" autoAdjust="0"/>
    <p:restoredTop sz="94648" autoAdjust="0"/>
  </p:normalViewPr>
  <p:slideViewPr>
    <p:cSldViewPr snapToGrid="0">
      <p:cViewPr varScale="1">
        <p:scale>
          <a:sx n="131" d="100"/>
          <a:sy n="131" d="100"/>
        </p:scale>
        <p:origin x="17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8E82BB-B9F0-4E41-B9BB-DB70AA7E7DB7}"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IN"/>
        </a:p>
      </dgm:t>
    </dgm:pt>
    <dgm:pt modelId="{7C686AF9-4451-47EE-9E07-AB22254C191D}">
      <dgm:prSet phldrT="[Text]"/>
      <dgm:spPr/>
      <dgm:t>
        <a:bodyPr/>
        <a:lstStyle/>
        <a:p>
          <a:r>
            <a:rPr lang="en-US" dirty="0"/>
            <a:t>Build</a:t>
          </a:r>
          <a:endParaRPr lang="en-IN" dirty="0"/>
        </a:p>
      </dgm:t>
    </dgm:pt>
    <dgm:pt modelId="{C7F41550-7739-4BBD-A4F5-9F7DB15431E2}" type="parTrans" cxnId="{23DF47D6-EE97-4CDB-A0E4-767C7A51DEE8}">
      <dgm:prSet/>
      <dgm:spPr/>
      <dgm:t>
        <a:bodyPr/>
        <a:lstStyle/>
        <a:p>
          <a:endParaRPr lang="en-IN"/>
        </a:p>
      </dgm:t>
    </dgm:pt>
    <dgm:pt modelId="{194229A7-2053-47CC-BB85-9492D4EC5E1A}" type="sibTrans" cxnId="{23DF47D6-EE97-4CDB-A0E4-767C7A51DEE8}">
      <dgm:prSet/>
      <dgm:spPr/>
      <dgm:t>
        <a:bodyPr/>
        <a:lstStyle/>
        <a:p>
          <a:endParaRPr lang="en-IN"/>
        </a:p>
      </dgm:t>
    </dgm:pt>
    <dgm:pt modelId="{F05F5B51-6B39-428E-B031-21D22169E5FC}">
      <dgm:prSet phldrT="[Text]"/>
      <dgm:spPr/>
      <dgm:t>
        <a:bodyPr/>
        <a:lstStyle/>
        <a:p>
          <a:r>
            <a:rPr lang="en-US" dirty="0"/>
            <a:t>Deploy</a:t>
          </a:r>
          <a:endParaRPr lang="en-IN" dirty="0"/>
        </a:p>
      </dgm:t>
    </dgm:pt>
    <dgm:pt modelId="{C1CF1F0A-D7B8-4281-9266-6C400A9A5557}" type="parTrans" cxnId="{BA58A695-249D-479D-A8C4-A2ED014B6A22}">
      <dgm:prSet/>
      <dgm:spPr/>
      <dgm:t>
        <a:bodyPr/>
        <a:lstStyle/>
        <a:p>
          <a:endParaRPr lang="en-IN"/>
        </a:p>
      </dgm:t>
    </dgm:pt>
    <dgm:pt modelId="{AA9BA3AC-3745-4726-97E4-BFB675B76FDA}" type="sibTrans" cxnId="{BA58A695-249D-479D-A8C4-A2ED014B6A22}">
      <dgm:prSet/>
      <dgm:spPr/>
      <dgm:t>
        <a:bodyPr/>
        <a:lstStyle/>
        <a:p>
          <a:endParaRPr lang="en-IN"/>
        </a:p>
      </dgm:t>
    </dgm:pt>
    <dgm:pt modelId="{C46E6BA5-5FD2-40E1-B585-17AF6DECB546}">
      <dgm:prSet phldrT="[Text]"/>
      <dgm:spPr/>
      <dgm:t>
        <a:bodyPr/>
        <a:lstStyle/>
        <a:p>
          <a:r>
            <a:rPr lang="en-US" dirty="0"/>
            <a:t>Test</a:t>
          </a:r>
          <a:endParaRPr lang="en-IN" dirty="0"/>
        </a:p>
      </dgm:t>
    </dgm:pt>
    <dgm:pt modelId="{8C535F92-42CD-4B7B-A54B-76DCC493BF26}" type="parTrans" cxnId="{FAAD17C8-C0FE-4EB8-A07C-BEFDFC9916CE}">
      <dgm:prSet/>
      <dgm:spPr/>
      <dgm:t>
        <a:bodyPr/>
        <a:lstStyle/>
        <a:p>
          <a:endParaRPr lang="en-IN"/>
        </a:p>
      </dgm:t>
    </dgm:pt>
    <dgm:pt modelId="{5BCC668F-2959-4CF4-B540-5414821612CA}" type="sibTrans" cxnId="{FAAD17C8-C0FE-4EB8-A07C-BEFDFC9916CE}">
      <dgm:prSet/>
      <dgm:spPr/>
      <dgm:t>
        <a:bodyPr/>
        <a:lstStyle/>
        <a:p>
          <a:endParaRPr lang="en-IN"/>
        </a:p>
      </dgm:t>
    </dgm:pt>
    <dgm:pt modelId="{626FB6FF-BA4D-42B2-9F76-503ABEC8DC63}">
      <dgm:prSet phldrT="[Text]"/>
      <dgm:spPr/>
      <dgm:t>
        <a:bodyPr/>
        <a:lstStyle/>
        <a:p>
          <a:r>
            <a:rPr lang="en-US" dirty="0"/>
            <a:t>Release</a:t>
          </a:r>
          <a:endParaRPr lang="en-IN" dirty="0"/>
        </a:p>
      </dgm:t>
    </dgm:pt>
    <dgm:pt modelId="{60F5749B-D63A-4AE4-BC3A-0B5C008BB102}" type="parTrans" cxnId="{FC04DEC9-5A74-4D17-A5D6-9CF29EA48702}">
      <dgm:prSet/>
      <dgm:spPr/>
      <dgm:t>
        <a:bodyPr/>
        <a:lstStyle/>
        <a:p>
          <a:endParaRPr lang="en-IN"/>
        </a:p>
      </dgm:t>
    </dgm:pt>
    <dgm:pt modelId="{1338A35B-B3A5-447A-8F5F-D6ABE2844604}" type="sibTrans" cxnId="{FC04DEC9-5A74-4D17-A5D6-9CF29EA48702}">
      <dgm:prSet/>
      <dgm:spPr/>
      <dgm:t>
        <a:bodyPr/>
        <a:lstStyle/>
        <a:p>
          <a:endParaRPr lang="en-IN"/>
        </a:p>
      </dgm:t>
    </dgm:pt>
    <dgm:pt modelId="{0709E630-1C4B-406B-8D66-0433055206BD}">
      <dgm:prSet phldrT="[Text]"/>
      <dgm:spPr/>
      <dgm:t>
        <a:bodyPr/>
        <a:lstStyle/>
        <a:p>
          <a:r>
            <a:rPr lang="en-US" dirty="0"/>
            <a:t>Develop</a:t>
          </a:r>
          <a:endParaRPr lang="en-IN" dirty="0"/>
        </a:p>
      </dgm:t>
    </dgm:pt>
    <dgm:pt modelId="{526F9B98-F2DD-4081-8FC0-70ABB297FC0A}" type="parTrans" cxnId="{C6140DDA-0DA6-40E7-A700-F39886C6BB4C}">
      <dgm:prSet/>
      <dgm:spPr/>
      <dgm:t>
        <a:bodyPr/>
        <a:lstStyle/>
        <a:p>
          <a:endParaRPr lang="en-IN"/>
        </a:p>
      </dgm:t>
    </dgm:pt>
    <dgm:pt modelId="{3A90498D-14DC-426B-8C60-D630FC4749DC}" type="sibTrans" cxnId="{C6140DDA-0DA6-40E7-A700-F39886C6BB4C}">
      <dgm:prSet/>
      <dgm:spPr/>
      <dgm:t>
        <a:bodyPr/>
        <a:lstStyle/>
        <a:p>
          <a:endParaRPr lang="en-IN"/>
        </a:p>
      </dgm:t>
    </dgm:pt>
    <dgm:pt modelId="{56271851-4A0B-413E-AFB7-C95AD5DA1E3A}" type="pres">
      <dgm:prSet presAssocID="{2F8E82BB-B9F0-4E41-B9BB-DB70AA7E7DB7}" presName="cycle" presStyleCnt="0">
        <dgm:presLayoutVars>
          <dgm:dir/>
          <dgm:resizeHandles val="exact"/>
        </dgm:presLayoutVars>
      </dgm:prSet>
      <dgm:spPr/>
    </dgm:pt>
    <dgm:pt modelId="{45CA4B5B-5E07-461E-BF6D-254B9BD71A77}" type="pres">
      <dgm:prSet presAssocID="{0709E630-1C4B-406B-8D66-0433055206BD}" presName="node" presStyleLbl="node1" presStyleIdx="0" presStyleCnt="5">
        <dgm:presLayoutVars>
          <dgm:bulletEnabled val="1"/>
        </dgm:presLayoutVars>
      </dgm:prSet>
      <dgm:spPr/>
    </dgm:pt>
    <dgm:pt modelId="{4742AA96-88B5-406A-BED1-220DFFD79809}" type="pres">
      <dgm:prSet presAssocID="{3A90498D-14DC-426B-8C60-D630FC4749DC}" presName="sibTrans" presStyleLbl="sibTrans2D1" presStyleIdx="0" presStyleCnt="5"/>
      <dgm:spPr/>
    </dgm:pt>
    <dgm:pt modelId="{0765539E-C00E-4D7C-865C-0E41A17BB090}" type="pres">
      <dgm:prSet presAssocID="{3A90498D-14DC-426B-8C60-D630FC4749DC}" presName="connectorText" presStyleLbl="sibTrans2D1" presStyleIdx="0" presStyleCnt="5"/>
      <dgm:spPr/>
    </dgm:pt>
    <dgm:pt modelId="{897CFB67-25E3-49EE-B8F0-BA56703F92E4}" type="pres">
      <dgm:prSet presAssocID="{7C686AF9-4451-47EE-9E07-AB22254C191D}" presName="node" presStyleLbl="node1" presStyleIdx="1" presStyleCnt="5">
        <dgm:presLayoutVars>
          <dgm:bulletEnabled val="1"/>
        </dgm:presLayoutVars>
      </dgm:prSet>
      <dgm:spPr/>
    </dgm:pt>
    <dgm:pt modelId="{40B06640-478E-4FD8-91E6-4AB6F1F12840}" type="pres">
      <dgm:prSet presAssocID="{194229A7-2053-47CC-BB85-9492D4EC5E1A}" presName="sibTrans" presStyleLbl="sibTrans2D1" presStyleIdx="1" presStyleCnt="5"/>
      <dgm:spPr/>
    </dgm:pt>
    <dgm:pt modelId="{FD1C9213-6125-4524-9F18-A7F6EF226060}" type="pres">
      <dgm:prSet presAssocID="{194229A7-2053-47CC-BB85-9492D4EC5E1A}" presName="connectorText" presStyleLbl="sibTrans2D1" presStyleIdx="1" presStyleCnt="5"/>
      <dgm:spPr/>
    </dgm:pt>
    <dgm:pt modelId="{344026AF-31C1-4791-9E5C-969A1E12FBE1}" type="pres">
      <dgm:prSet presAssocID="{F05F5B51-6B39-428E-B031-21D22169E5FC}" presName="node" presStyleLbl="node1" presStyleIdx="2" presStyleCnt="5">
        <dgm:presLayoutVars>
          <dgm:bulletEnabled val="1"/>
        </dgm:presLayoutVars>
      </dgm:prSet>
      <dgm:spPr/>
    </dgm:pt>
    <dgm:pt modelId="{5E75C293-E481-412F-B662-DA27532047CF}" type="pres">
      <dgm:prSet presAssocID="{AA9BA3AC-3745-4726-97E4-BFB675B76FDA}" presName="sibTrans" presStyleLbl="sibTrans2D1" presStyleIdx="2" presStyleCnt="5"/>
      <dgm:spPr/>
    </dgm:pt>
    <dgm:pt modelId="{D882D31B-06C9-4ADD-B9CB-31EDF09E9B52}" type="pres">
      <dgm:prSet presAssocID="{AA9BA3AC-3745-4726-97E4-BFB675B76FDA}" presName="connectorText" presStyleLbl="sibTrans2D1" presStyleIdx="2" presStyleCnt="5"/>
      <dgm:spPr/>
    </dgm:pt>
    <dgm:pt modelId="{7D31ADFF-EFE1-45EA-835C-F50C8713ABBB}" type="pres">
      <dgm:prSet presAssocID="{C46E6BA5-5FD2-40E1-B585-17AF6DECB546}" presName="node" presStyleLbl="node1" presStyleIdx="3" presStyleCnt="5">
        <dgm:presLayoutVars>
          <dgm:bulletEnabled val="1"/>
        </dgm:presLayoutVars>
      </dgm:prSet>
      <dgm:spPr/>
    </dgm:pt>
    <dgm:pt modelId="{C5428B3F-20A6-4530-B7ED-84981EB5F073}" type="pres">
      <dgm:prSet presAssocID="{5BCC668F-2959-4CF4-B540-5414821612CA}" presName="sibTrans" presStyleLbl="sibTrans2D1" presStyleIdx="3" presStyleCnt="5"/>
      <dgm:spPr/>
    </dgm:pt>
    <dgm:pt modelId="{B69B8E5A-6FA5-4C8B-BEB0-8D1CE9979A44}" type="pres">
      <dgm:prSet presAssocID="{5BCC668F-2959-4CF4-B540-5414821612CA}" presName="connectorText" presStyleLbl="sibTrans2D1" presStyleIdx="3" presStyleCnt="5"/>
      <dgm:spPr/>
    </dgm:pt>
    <dgm:pt modelId="{7D19B185-C290-4048-A9CF-360FDF0E41A0}" type="pres">
      <dgm:prSet presAssocID="{626FB6FF-BA4D-42B2-9F76-503ABEC8DC63}" presName="node" presStyleLbl="node1" presStyleIdx="4" presStyleCnt="5">
        <dgm:presLayoutVars>
          <dgm:bulletEnabled val="1"/>
        </dgm:presLayoutVars>
      </dgm:prSet>
      <dgm:spPr/>
    </dgm:pt>
    <dgm:pt modelId="{23AC2F4C-C85C-4174-95B4-17B53114D6AF}" type="pres">
      <dgm:prSet presAssocID="{1338A35B-B3A5-447A-8F5F-D6ABE2844604}" presName="sibTrans" presStyleLbl="sibTrans2D1" presStyleIdx="4" presStyleCnt="5"/>
      <dgm:spPr/>
    </dgm:pt>
    <dgm:pt modelId="{9B8CF98E-E8D7-47E2-8B2B-BD396C091B09}" type="pres">
      <dgm:prSet presAssocID="{1338A35B-B3A5-447A-8F5F-D6ABE2844604}" presName="connectorText" presStyleLbl="sibTrans2D1" presStyleIdx="4" presStyleCnt="5"/>
      <dgm:spPr/>
    </dgm:pt>
  </dgm:ptLst>
  <dgm:cxnLst>
    <dgm:cxn modelId="{EF95B800-F0A6-4512-80A2-6A4E185CA252}" type="presOf" srcId="{5BCC668F-2959-4CF4-B540-5414821612CA}" destId="{B69B8E5A-6FA5-4C8B-BEB0-8D1CE9979A44}" srcOrd="1" destOrd="0" presId="urn:microsoft.com/office/officeart/2005/8/layout/cycle2"/>
    <dgm:cxn modelId="{99E2D502-BB7B-4225-B173-B6DAE70A9AD2}" type="presOf" srcId="{C46E6BA5-5FD2-40E1-B585-17AF6DECB546}" destId="{7D31ADFF-EFE1-45EA-835C-F50C8713ABBB}" srcOrd="0" destOrd="0" presId="urn:microsoft.com/office/officeart/2005/8/layout/cycle2"/>
    <dgm:cxn modelId="{125F6804-CCE1-4FD2-BAD5-BCEB78F665CC}" type="presOf" srcId="{3A90498D-14DC-426B-8C60-D630FC4749DC}" destId="{0765539E-C00E-4D7C-865C-0E41A17BB090}" srcOrd="1" destOrd="0" presId="urn:microsoft.com/office/officeart/2005/8/layout/cycle2"/>
    <dgm:cxn modelId="{7BF5EC04-9935-40A7-8937-B002307CF3A1}" type="presOf" srcId="{0709E630-1C4B-406B-8D66-0433055206BD}" destId="{45CA4B5B-5E07-461E-BF6D-254B9BD71A77}" srcOrd="0" destOrd="0" presId="urn:microsoft.com/office/officeart/2005/8/layout/cycle2"/>
    <dgm:cxn modelId="{27A8E010-2BEE-479A-AAE9-DB3CF1A4E2F7}" type="presOf" srcId="{3A90498D-14DC-426B-8C60-D630FC4749DC}" destId="{4742AA96-88B5-406A-BED1-220DFFD79809}" srcOrd="0" destOrd="0" presId="urn:microsoft.com/office/officeart/2005/8/layout/cycle2"/>
    <dgm:cxn modelId="{1251D721-6AD2-40D9-A948-C64907736AAD}" type="presOf" srcId="{626FB6FF-BA4D-42B2-9F76-503ABEC8DC63}" destId="{7D19B185-C290-4048-A9CF-360FDF0E41A0}" srcOrd="0" destOrd="0" presId="urn:microsoft.com/office/officeart/2005/8/layout/cycle2"/>
    <dgm:cxn modelId="{16F0642A-D4AD-4605-ADA7-9D9CDCB4DBC8}" type="presOf" srcId="{7C686AF9-4451-47EE-9E07-AB22254C191D}" destId="{897CFB67-25E3-49EE-B8F0-BA56703F92E4}" srcOrd="0" destOrd="0" presId="urn:microsoft.com/office/officeart/2005/8/layout/cycle2"/>
    <dgm:cxn modelId="{9E1D562C-BB7A-43BC-8D3A-C86AE7C8B476}" type="presOf" srcId="{2F8E82BB-B9F0-4E41-B9BB-DB70AA7E7DB7}" destId="{56271851-4A0B-413E-AFB7-C95AD5DA1E3A}" srcOrd="0" destOrd="0" presId="urn:microsoft.com/office/officeart/2005/8/layout/cycle2"/>
    <dgm:cxn modelId="{A5BDFC32-9591-4ED1-88D2-7C92C2ED4F22}" type="presOf" srcId="{5BCC668F-2959-4CF4-B540-5414821612CA}" destId="{C5428B3F-20A6-4530-B7ED-84981EB5F073}" srcOrd="0" destOrd="0" presId="urn:microsoft.com/office/officeart/2005/8/layout/cycle2"/>
    <dgm:cxn modelId="{7BAB5878-C5C8-491E-8640-7D91997EEBE7}" type="presOf" srcId="{1338A35B-B3A5-447A-8F5F-D6ABE2844604}" destId="{9B8CF98E-E8D7-47E2-8B2B-BD396C091B09}" srcOrd="1" destOrd="0" presId="urn:microsoft.com/office/officeart/2005/8/layout/cycle2"/>
    <dgm:cxn modelId="{9B433087-81AD-415D-8CF0-5F170100D6CA}" type="presOf" srcId="{AA9BA3AC-3745-4726-97E4-BFB675B76FDA}" destId="{D882D31B-06C9-4ADD-B9CB-31EDF09E9B52}" srcOrd="1" destOrd="0" presId="urn:microsoft.com/office/officeart/2005/8/layout/cycle2"/>
    <dgm:cxn modelId="{23B0178C-7735-4F55-BFBB-E6E9F5F6D877}" type="presOf" srcId="{F05F5B51-6B39-428E-B031-21D22169E5FC}" destId="{344026AF-31C1-4791-9E5C-969A1E12FBE1}" srcOrd="0" destOrd="0" presId="urn:microsoft.com/office/officeart/2005/8/layout/cycle2"/>
    <dgm:cxn modelId="{BA58A695-249D-479D-A8C4-A2ED014B6A22}" srcId="{2F8E82BB-B9F0-4E41-B9BB-DB70AA7E7DB7}" destId="{F05F5B51-6B39-428E-B031-21D22169E5FC}" srcOrd="2" destOrd="0" parTransId="{C1CF1F0A-D7B8-4281-9266-6C400A9A5557}" sibTransId="{AA9BA3AC-3745-4726-97E4-BFB675B76FDA}"/>
    <dgm:cxn modelId="{BA0814AC-3E30-45EB-900A-A86E3FF189C8}" type="presOf" srcId="{1338A35B-B3A5-447A-8F5F-D6ABE2844604}" destId="{23AC2F4C-C85C-4174-95B4-17B53114D6AF}" srcOrd="0" destOrd="0" presId="urn:microsoft.com/office/officeart/2005/8/layout/cycle2"/>
    <dgm:cxn modelId="{930445B8-8A64-499E-889E-8CB00DA044F1}" type="presOf" srcId="{194229A7-2053-47CC-BB85-9492D4EC5E1A}" destId="{40B06640-478E-4FD8-91E6-4AB6F1F12840}" srcOrd="0" destOrd="0" presId="urn:microsoft.com/office/officeart/2005/8/layout/cycle2"/>
    <dgm:cxn modelId="{FAAD17C8-C0FE-4EB8-A07C-BEFDFC9916CE}" srcId="{2F8E82BB-B9F0-4E41-B9BB-DB70AA7E7DB7}" destId="{C46E6BA5-5FD2-40E1-B585-17AF6DECB546}" srcOrd="3" destOrd="0" parTransId="{8C535F92-42CD-4B7B-A54B-76DCC493BF26}" sibTransId="{5BCC668F-2959-4CF4-B540-5414821612CA}"/>
    <dgm:cxn modelId="{FC04DEC9-5A74-4D17-A5D6-9CF29EA48702}" srcId="{2F8E82BB-B9F0-4E41-B9BB-DB70AA7E7DB7}" destId="{626FB6FF-BA4D-42B2-9F76-503ABEC8DC63}" srcOrd="4" destOrd="0" parTransId="{60F5749B-D63A-4AE4-BC3A-0B5C008BB102}" sibTransId="{1338A35B-B3A5-447A-8F5F-D6ABE2844604}"/>
    <dgm:cxn modelId="{7DD7AECE-BB4F-497C-A2D3-BC549DE9A42B}" type="presOf" srcId="{194229A7-2053-47CC-BB85-9492D4EC5E1A}" destId="{FD1C9213-6125-4524-9F18-A7F6EF226060}" srcOrd="1" destOrd="0" presId="urn:microsoft.com/office/officeart/2005/8/layout/cycle2"/>
    <dgm:cxn modelId="{23DF47D6-EE97-4CDB-A0E4-767C7A51DEE8}" srcId="{2F8E82BB-B9F0-4E41-B9BB-DB70AA7E7DB7}" destId="{7C686AF9-4451-47EE-9E07-AB22254C191D}" srcOrd="1" destOrd="0" parTransId="{C7F41550-7739-4BBD-A4F5-9F7DB15431E2}" sibTransId="{194229A7-2053-47CC-BB85-9492D4EC5E1A}"/>
    <dgm:cxn modelId="{B90D56D7-01E2-42C0-A95C-888A2366E20E}" type="presOf" srcId="{AA9BA3AC-3745-4726-97E4-BFB675B76FDA}" destId="{5E75C293-E481-412F-B662-DA27532047CF}" srcOrd="0" destOrd="0" presId="urn:microsoft.com/office/officeart/2005/8/layout/cycle2"/>
    <dgm:cxn modelId="{C6140DDA-0DA6-40E7-A700-F39886C6BB4C}" srcId="{2F8E82BB-B9F0-4E41-B9BB-DB70AA7E7DB7}" destId="{0709E630-1C4B-406B-8D66-0433055206BD}" srcOrd="0" destOrd="0" parTransId="{526F9B98-F2DD-4081-8FC0-70ABB297FC0A}" sibTransId="{3A90498D-14DC-426B-8C60-D630FC4749DC}"/>
    <dgm:cxn modelId="{7675FE75-C466-4665-9492-53638BD9072B}" type="presParOf" srcId="{56271851-4A0B-413E-AFB7-C95AD5DA1E3A}" destId="{45CA4B5B-5E07-461E-BF6D-254B9BD71A77}" srcOrd="0" destOrd="0" presId="urn:microsoft.com/office/officeart/2005/8/layout/cycle2"/>
    <dgm:cxn modelId="{98105121-8C53-4A56-A118-E9AFFA943E43}" type="presParOf" srcId="{56271851-4A0B-413E-AFB7-C95AD5DA1E3A}" destId="{4742AA96-88B5-406A-BED1-220DFFD79809}" srcOrd="1" destOrd="0" presId="urn:microsoft.com/office/officeart/2005/8/layout/cycle2"/>
    <dgm:cxn modelId="{52CD3451-8818-411A-A7EA-D8A1B324246E}" type="presParOf" srcId="{4742AA96-88B5-406A-BED1-220DFFD79809}" destId="{0765539E-C00E-4D7C-865C-0E41A17BB090}" srcOrd="0" destOrd="0" presId="urn:microsoft.com/office/officeart/2005/8/layout/cycle2"/>
    <dgm:cxn modelId="{E4F568AE-792A-404A-ABED-73AFF8E804AD}" type="presParOf" srcId="{56271851-4A0B-413E-AFB7-C95AD5DA1E3A}" destId="{897CFB67-25E3-49EE-B8F0-BA56703F92E4}" srcOrd="2" destOrd="0" presId="urn:microsoft.com/office/officeart/2005/8/layout/cycle2"/>
    <dgm:cxn modelId="{BAD4BC66-5D10-4F7F-8E6C-7CEB05A2D570}" type="presParOf" srcId="{56271851-4A0B-413E-AFB7-C95AD5DA1E3A}" destId="{40B06640-478E-4FD8-91E6-4AB6F1F12840}" srcOrd="3" destOrd="0" presId="urn:microsoft.com/office/officeart/2005/8/layout/cycle2"/>
    <dgm:cxn modelId="{F0E66F65-C42D-4CF5-9892-88D8F5239B8E}" type="presParOf" srcId="{40B06640-478E-4FD8-91E6-4AB6F1F12840}" destId="{FD1C9213-6125-4524-9F18-A7F6EF226060}" srcOrd="0" destOrd="0" presId="urn:microsoft.com/office/officeart/2005/8/layout/cycle2"/>
    <dgm:cxn modelId="{4FBA7E7C-5E72-45E3-BF38-2E1169F7A801}" type="presParOf" srcId="{56271851-4A0B-413E-AFB7-C95AD5DA1E3A}" destId="{344026AF-31C1-4791-9E5C-969A1E12FBE1}" srcOrd="4" destOrd="0" presId="urn:microsoft.com/office/officeart/2005/8/layout/cycle2"/>
    <dgm:cxn modelId="{A1FED944-EC62-4D49-8DB5-04C8AB470676}" type="presParOf" srcId="{56271851-4A0B-413E-AFB7-C95AD5DA1E3A}" destId="{5E75C293-E481-412F-B662-DA27532047CF}" srcOrd="5" destOrd="0" presId="urn:microsoft.com/office/officeart/2005/8/layout/cycle2"/>
    <dgm:cxn modelId="{172765E5-EEE9-4FA1-91CC-83E35215BCCD}" type="presParOf" srcId="{5E75C293-E481-412F-B662-DA27532047CF}" destId="{D882D31B-06C9-4ADD-B9CB-31EDF09E9B52}" srcOrd="0" destOrd="0" presId="urn:microsoft.com/office/officeart/2005/8/layout/cycle2"/>
    <dgm:cxn modelId="{05FCA1BF-6568-4650-949B-5C68C6C4AA82}" type="presParOf" srcId="{56271851-4A0B-413E-AFB7-C95AD5DA1E3A}" destId="{7D31ADFF-EFE1-45EA-835C-F50C8713ABBB}" srcOrd="6" destOrd="0" presId="urn:microsoft.com/office/officeart/2005/8/layout/cycle2"/>
    <dgm:cxn modelId="{B2AA944E-F14E-409E-AE00-CE92305FDA81}" type="presParOf" srcId="{56271851-4A0B-413E-AFB7-C95AD5DA1E3A}" destId="{C5428B3F-20A6-4530-B7ED-84981EB5F073}" srcOrd="7" destOrd="0" presId="urn:microsoft.com/office/officeart/2005/8/layout/cycle2"/>
    <dgm:cxn modelId="{7741DB7E-6A96-4768-AF02-B0B530E54D1B}" type="presParOf" srcId="{C5428B3F-20A6-4530-B7ED-84981EB5F073}" destId="{B69B8E5A-6FA5-4C8B-BEB0-8D1CE9979A44}" srcOrd="0" destOrd="0" presId="urn:microsoft.com/office/officeart/2005/8/layout/cycle2"/>
    <dgm:cxn modelId="{256857B2-1D36-4EB6-A892-B0FB084E037F}" type="presParOf" srcId="{56271851-4A0B-413E-AFB7-C95AD5DA1E3A}" destId="{7D19B185-C290-4048-A9CF-360FDF0E41A0}" srcOrd="8" destOrd="0" presId="urn:microsoft.com/office/officeart/2005/8/layout/cycle2"/>
    <dgm:cxn modelId="{7C5F1A85-E208-4F81-A446-9C59CBD187D7}" type="presParOf" srcId="{56271851-4A0B-413E-AFB7-C95AD5DA1E3A}" destId="{23AC2F4C-C85C-4174-95B4-17B53114D6AF}" srcOrd="9" destOrd="0" presId="urn:microsoft.com/office/officeart/2005/8/layout/cycle2"/>
    <dgm:cxn modelId="{D3C3EC7F-9221-448E-A97E-17E469F36296}" type="presParOf" srcId="{23AC2F4C-C85C-4174-95B4-17B53114D6AF}" destId="{9B8CF98E-E8D7-47E2-8B2B-BD396C091B0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8E82BB-B9F0-4E41-B9BB-DB70AA7E7DB7}"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IN"/>
        </a:p>
      </dgm:t>
    </dgm:pt>
    <dgm:pt modelId="{7C686AF9-4451-47EE-9E07-AB22254C191D}">
      <dgm:prSet phldrT="[Text]"/>
      <dgm:spPr/>
      <dgm:t>
        <a:bodyPr/>
        <a:lstStyle/>
        <a:p>
          <a:r>
            <a:rPr lang="en-US" dirty="0"/>
            <a:t>Build</a:t>
          </a:r>
          <a:endParaRPr lang="en-IN" dirty="0"/>
        </a:p>
      </dgm:t>
    </dgm:pt>
    <dgm:pt modelId="{C7F41550-7739-4BBD-A4F5-9F7DB15431E2}" type="parTrans" cxnId="{23DF47D6-EE97-4CDB-A0E4-767C7A51DEE8}">
      <dgm:prSet/>
      <dgm:spPr/>
      <dgm:t>
        <a:bodyPr/>
        <a:lstStyle/>
        <a:p>
          <a:endParaRPr lang="en-IN"/>
        </a:p>
      </dgm:t>
    </dgm:pt>
    <dgm:pt modelId="{194229A7-2053-47CC-BB85-9492D4EC5E1A}" type="sibTrans" cxnId="{23DF47D6-EE97-4CDB-A0E4-767C7A51DEE8}">
      <dgm:prSet/>
      <dgm:spPr/>
      <dgm:t>
        <a:bodyPr/>
        <a:lstStyle/>
        <a:p>
          <a:endParaRPr lang="en-IN"/>
        </a:p>
      </dgm:t>
    </dgm:pt>
    <dgm:pt modelId="{F05F5B51-6B39-428E-B031-21D22169E5FC}">
      <dgm:prSet phldrT="[Text]"/>
      <dgm:spPr/>
      <dgm:t>
        <a:bodyPr/>
        <a:lstStyle/>
        <a:p>
          <a:r>
            <a:rPr lang="en-US" dirty="0"/>
            <a:t>Deploy</a:t>
          </a:r>
          <a:endParaRPr lang="en-IN" dirty="0"/>
        </a:p>
      </dgm:t>
    </dgm:pt>
    <dgm:pt modelId="{C1CF1F0A-D7B8-4281-9266-6C400A9A5557}" type="parTrans" cxnId="{BA58A695-249D-479D-A8C4-A2ED014B6A22}">
      <dgm:prSet/>
      <dgm:spPr/>
      <dgm:t>
        <a:bodyPr/>
        <a:lstStyle/>
        <a:p>
          <a:endParaRPr lang="en-IN"/>
        </a:p>
      </dgm:t>
    </dgm:pt>
    <dgm:pt modelId="{AA9BA3AC-3745-4726-97E4-BFB675B76FDA}" type="sibTrans" cxnId="{BA58A695-249D-479D-A8C4-A2ED014B6A22}">
      <dgm:prSet/>
      <dgm:spPr/>
      <dgm:t>
        <a:bodyPr/>
        <a:lstStyle/>
        <a:p>
          <a:endParaRPr lang="en-IN"/>
        </a:p>
      </dgm:t>
    </dgm:pt>
    <dgm:pt modelId="{C46E6BA5-5FD2-40E1-B585-17AF6DECB546}">
      <dgm:prSet phldrT="[Text]"/>
      <dgm:spPr/>
      <dgm:t>
        <a:bodyPr/>
        <a:lstStyle/>
        <a:p>
          <a:r>
            <a:rPr lang="en-US" dirty="0"/>
            <a:t>Test</a:t>
          </a:r>
          <a:endParaRPr lang="en-IN" dirty="0"/>
        </a:p>
      </dgm:t>
    </dgm:pt>
    <dgm:pt modelId="{8C535F92-42CD-4B7B-A54B-76DCC493BF26}" type="parTrans" cxnId="{FAAD17C8-C0FE-4EB8-A07C-BEFDFC9916CE}">
      <dgm:prSet/>
      <dgm:spPr/>
      <dgm:t>
        <a:bodyPr/>
        <a:lstStyle/>
        <a:p>
          <a:endParaRPr lang="en-IN"/>
        </a:p>
      </dgm:t>
    </dgm:pt>
    <dgm:pt modelId="{5BCC668F-2959-4CF4-B540-5414821612CA}" type="sibTrans" cxnId="{FAAD17C8-C0FE-4EB8-A07C-BEFDFC9916CE}">
      <dgm:prSet/>
      <dgm:spPr/>
      <dgm:t>
        <a:bodyPr/>
        <a:lstStyle/>
        <a:p>
          <a:endParaRPr lang="en-IN"/>
        </a:p>
      </dgm:t>
    </dgm:pt>
    <dgm:pt modelId="{626FB6FF-BA4D-42B2-9F76-503ABEC8DC63}">
      <dgm:prSet phldrT="[Text]"/>
      <dgm:spPr/>
      <dgm:t>
        <a:bodyPr/>
        <a:lstStyle/>
        <a:p>
          <a:r>
            <a:rPr lang="en-US" dirty="0"/>
            <a:t>Release</a:t>
          </a:r>
          <a:endParaRPr lang="en-IN" dirty="0"/>
        </a:p>
      </dgm:t>
    </dgm:pt>
    <dgm:pt modelId="{60F5749B-D63A-4AE4-BC3A-0B5C008BB102}" type="parTrans" cxnId="{FC04DEC9-5A74-4D17-A5D6-9CF29EA48702}">
      <dgm:prSet/>
      <dgm:spPr/>
      <dgm:t>
        <a:bodyPr/>
        <a:lstStyle/>
        <a:p>
          <a:endParaRPr lang="en-IN"/>
        </a:p>
      </dgm:t>
    </dgm:pt>
    <dgm:pt modelId="{1338A35B-B3A5-447A-8F5F-D6ABE2844604}" type="sibTrans" cxnId="{FC04DEC9-5A74-4D17-A5D6-9CF29EA48702}">
      <dgm:prSet/>
      <dgm:spPr/>
      <dgm:t>
        <a:bodyPr/>
        <a:lstStyle/>
        <a:p>
          <a:endParaRPr lang="en-IN"/>
        </a:p>
      </dgm:t>
    </dgm:pt>
    <dgm:pt modelId="{0709E630-1C4B-406B-8D66-0433055206BD}">
      <dgm:prSet phldrT="[Text]"/>
      <dgm:spPr/>
      <dgm:t>
        <a:bodyPr/>
        <a:lstStyle/>
        <a:p>
          <a:r>
            <a:rPr lang="en-US" dirty="0"/>
            <a:t>Develop</a:t>
          </a:r>
          <a:endParaRPr lang="en-IN" dirty="0"/>
        </a:p>
      </dgm:t>
    </dgm:pt>
    <dgm:pt modelId="{526F9B98-F2DD-4081-8FC0-70ABB297FC0A}" type="parTrans" cxnId="{C6140DDA-0DA6-40E7-A700-F39886C6BB4C}">
      <dgm:prSet/>
      <dgm:spPr/>
      <dgm:t>
        <a:bodyPr/>
        <a:lstStyle/>
        <a:p>
          <a:endParaRPr lang="en-IN"/>
        </a:p>
      </dgm:t>
    </dgm:pt>
    <dgm:pt modelId="{3A90498D-14DC-426B-8C60-D630FC4749DC}" type="sibTrans" cxnId="{C6140DDA-0DA6-40E7-A700-F39886C6BB4C}">
      <dgm:prSet/>
      <dgm:spPr/>
      <dgm:t>
        <a:bodyPr/>
        <a:lstStyle/>
        <a:p>
          <a:endParaRPr lang="en-IN"/>
        </a:p>
      </dgm:t>
    </dgm:pt>
    <dgm:pt modelId="{56271851-4A0B-413E-AFB7-C95AD5DA1E3A}" type="pres">
      <dgm:prSet presAssocID="{2F8E82BB-B9F0-4E41-B9BB-DB70AA7E7DB7}" presName="cycle" presStyleCnt="0">
        <dgm:presLayoutVars>
          <dgm:dir/>
          <dgm:resizeHandles val="exact"/>
        </dgm:presLayoutVars>
      </dgm:prSet>
      <dgm:spPr/>
    </dgm:pt>
    <dgm:pt modelId="{45CA4B5B-5E07-461E-BF6D-254B9BD71A77}" type="pres">
      <dgm:prSet presAssocID="{0709E630-1C4B-406B-8D66-0433055206BD}" presName="node" presStyleLbl="node1" presStyleIdx="0" presStyleCnt="5">
        <dgm:presLayoutVars>
          <dgm:bulletEnabled val="1"/>
        </dgm:presLayoutVars>
      </dgm:prSet>
      <dgm:spPr/>
    </dgm:pt>
    <dgm:pt modelId="{4742AA96-88B5-406A-BED1-220DFFD79809}" type="pres">
      <dgm:prSet presAssocID="{3A90498D-14DC-426B-8C60-D630FC4749DC}" presName="sibTrans" presStyleLbl="sibTrans2D1" presStyleIdx="0" presStyleCnt="5"/>
      <dgm:spPr/>
    </dgm:pt>
    <dgm:pt modelId="{0765539E-C00E-4D7C-865C-0E41A17BB090}" type="pres">
      <dgm:prSet presAssocID="{3A90498D-14DC-426B-8C60-D630FC4749DC}" presName="connectorText" presStyleLbl="sibTrans2D1" presStyleIdx="0" presStyleCnt="5"/>
      <dgm:spPr/>
    </dgm:pt>
    <dgm:pt modelId="{897CFB67-25E3-49EE-B8F0-BA56703F92E4}" type="pres">
      <dgm:prSet presAssocID="{7C686AF9-4451-47EE-9E07-AB22254C191D}" presName="node" presStyleLbl="node1" presStyleIdx="1" presStyleCnt="5">
        <dgm:presLayoutVars>
          <dgm:bulletEnabled val="1"/>
        </dgm:presLayoutVars>
      </dgm:prSet>
      <dgm:spPr/>
    </dgm:pt>
    <dgm:pt modelId="{40B06640-478E-4FD8-91E6-4AB6F1F12840}" type="pres">
      <dgm:prSet presAssocID="{194229A7-2053-47CC-BB85-9492D4EC5E1A}" presName="sibTrans" presStyleLbl="sibTrans2D1" presStyleIdx="1" presStyleCnt="5"/>
      <dgm:spPr/>
    </dgm:pt>
    <dgm:pt modelId="{FD1C9213-6125-4524-9F18-A7F6EF226060}" type="pres">
      <dgm:prSet presAssocID="{194229A7-2053-47CC-BB85-9492D4EC5E1A}" presName="connectorText" presStyleLbl="sibTrans2D1" presStyleIdx="1" presStyleCnt="5"/>
      <dgm:spPr/>
    </dgm:pt>
    <dgm:pt modelId="{344026AF-31C1-4791-9E5C-969A1E12FBE1}" type="pres">
      <dgm:prSet presAssocID="{F05F5B51-6B39-428E-B031-21D22169E5FC}" presName="node" presStyleLbl="node1" presStyleIdx="2" presStyleCnt="5">
        <dgm:presLayoutVars>
          <dgm:bulletEnabled val="1"/>
        </dgm:presLayoutVars>
      </dgm:prSet>
      <dgm:spPr/>
    </dgm:pt>
    <dgm:pt modelId="{5E75C293-E481-412F-B662-DA27532047CF}" type="pres">
      <dgm:prSet presAssocID="{AA9BA3AC-3745-4726-97E4-BFB675B76FDA}" presName="sibTrans" presStyleLbl="sibTrans2D1" presStyleIdx="2" presStyleCnt="5"/>
      <dgm:spPr/>
    </dgm:pt>
    <dgm:pt modelId="{D882D31B-06C9-4ADD-B9CB-31EDF09E9B52}" type="pres">
      <dgm:prSet presAssocID="{AA9BA3AC-3745-4726-97E4-BFB675B76FDA}" presName="connectorText" presStyleLbl="sibTrans2D1" presStyleIdx="2" presStyleCnt="5"/>
      <dgm:spPr/>
    </dgm:pt>
    <dgm:pt modelId="{7D31ADFF-EFE1-45EA-835C-F50C8713ABBB}" type="pres">
      <dgm:prSet presAssocID="{C46E6BA5-5FD2-40E1-B585-17AF6DECB546}" presName="node" presStyleLbl="node1" presStyleIdx="3" presStyleCnt="5">
        <dgm:presLayoutVars>
          <dgm:bulletEnabled val="1"/>
        </dgm:presLayoutVars>
      </dgm:prSet>
      <dgm:spPr/>
    </dgm:pt>
    <dgm:pt modelId="{C5428B3F-20A6-4530-B7ED-84981EB5F073}" type="pres">
      <dgm:prSet presAssocID="{5BCC668F-2959-4CF4-B540-5414821612CA}" presName="sibTrans" presStyleLbl="sibTrans2D1" presStyleIdx="3" presStyleCnt="5"/>
      <dgm:spPr/>
    </dgm:pt>
    <dgm:pt modelId="{B69B8E5A-6FA5-4C8B-BEB0-8D1CE9979A44}" type="pres">
      <dgm:prSet presAssocID="{5BCC668F-2959-4CF4-B540-5414821612CA}" presName="connectorText" presStyleLbl="sibTrans2D1" presStyleIdx="3" presStyleCnt="5"/>
      <dgm:spPr/>
    </dgm:pt>
    <dgm:pt modelId="{7D19B185-C290-4048-A9CF-360FDF0E41A0}" type="pres">
      <dgm:prSet presAssocID="{626FB6FF-BA4D-42B2-9F76-503ABEC8DC63}" presName="node" presStyleLbl="node1" presStyleIdx="4" presStyleCnt="5">
        <dgm:presLayoutVars>
          <dgm:bulletEnabled val="1"/>
        </dgm:presLayoutVars>
      </dgm:prSet>
      <dgm:spPr/>
    </dgm:pt>
    <dgm:pt modelId="{23AC2F4C-C85C-4174-95B4-17B53114D6AF}" type="pres">
      <dgm:prSet presAssocID="{1338A35B-B3A5-447A-8F5F-D6ABE2844604}" presName="sibTrans" presStyleLbl="sibTrans2D1" presStyleIdx="4" presStyleCnt="5"/>
      <dgm:spPr/>
    </dgm:pt>
    <dgm:pt modelId="{9B8CF98E-E8D7-47E2-8B2B-BD396C091B09}" type="pres">
      <dgm:prSet presAssocID="{1338A35B-B3A5-447A-8F5F-D6ABE2844604}" presName="connectorText" presStyleLbl="sibTrans2D1" presStyleIdx="4" presStyleCnt="5"/>
      <dgm:spPr/>
    </dgm:pt>
  </dgm:ptLst>
  <dgm:cxnLst>
    <dgm:cxn modelId="{EF95B800-F0A6-4512-80A2-6A4E185CA252}" type="presOf" srcId="{5BCC668F-2959-4CF4-B540-5414821612CA}" destId="{B69B8E5A-6FA5-4C8B-BEB0-8D1CE9979A44}" srcOrd="1" destOrd="0" presId="urn:microsoft.com/office/officeart/2005/8/layout/cycle2"/>
    <dgm:cxn modelId="{99E2D502-BB7B-4225-B173-B6DAE70A9AD2}" type="presOf" srcId="{C46E6BA5-5FD2-40E1-B585-17AF6DECB546}" destId="{7D31ADFF-EFE1-45EA-835C-F50C8713ABBB}" srcOrd="0" destOrd="0" presId="urn:microsoft.com/office/officeart/2005/8/layout/cycle2"/>
    <dgm:cxn modelId="{125F6804-CCE1-4FD2-BAD5-BCEB78F665CC}" type="presOf" srcId="{3A90498D-14DC-426B-8C60-D630FC4749DC}" destId="{0765539E-C00E-4D7C-865C-0E41A17BB090}" srcOrd="1" destOrd="0" presId="urn:microsoft.com/office/officeart/2005/8/layout/cycle2"/>
    <dgm:cxn modelId="{7BF5EC04-9935-40A7-8937-B002307CF3A1}" type="presOf" srcId="{0709E630-1C4B-406B-8D66-0433055206BD}" destId="{45CA4B5B-5E07-461E-BF6D-254B9BD71A77}" srcOrd="0" destOrd="0" presId="urn:microsoft.com/office/officeart/2005/8/layout/cycle2"/>
    <dgm:cxn modelId="{27A8E010-2BEE-479A-AAE9-DB3CF1A4E2F7}" type="presOf" srcId="{3A90498D-14DC-426B-8C60-D630FC4749DC}" destId="{4742AA96-88B5-406A-BED1-220DFFD79809}" srcOrd="0" destOrd="0" presId="urn:microsoft.com/office/officeart/2005/8/layout/cycle2"/>
    <dgm:cxn modelId="{1251D721-6AD2-40D9-A948-C64907736AAD}" type="presOf" srcId="{626FB6FF-BA4D-42B2-9F76-503ABEC8DC63}" destId="{7D19B185-C290-4048-A9CF-360FDF0E41A0}" srcOrd="0" destOrd="0" presId="urn:microsoft.com/office/officeart/2005/8/layout/cycle2"/>
    <dgm:cxn modelId="{16F0642A-D4AD-4605-ADA7-9D9CDCB4DBC8}" type="presOf" srcId="{7C686AF9-4451-47EE-9E07-AB22254C191D}" destId="{897CFB67-25E3-49EE-B8F0-BA56703F92E4}" srcOrd="0" destOrd="0" presId="urn:microsoft.com/office/officeart/2005/8/layout/cycle2"/>
    <dgm:cxn modelId="{9E1D562C-BB7A-43BC-8D3A-C86AE7C8B476}" type="presOf" srcId="{2F8E82BB-B9F0-4E41-B9BB-DB70AA7E7DB7}" destId="{56271851-4A0B-413E-AFB7-C95AD5DA1E3A}" srcOrd="0" destOrd="0" presId="urn:microsoft.com/office/officeart/2005/8/layout/cycle2"/>
    <dgm:cxn modelId="{A5BDFC32-9591-4ED1-88D2-7C92C2ED4F22}" type="presOf" srcId="{5BCC668F-2959-4CF4-B540-5414821612CA}" destId="{C5428B3F-20A6-4530-B7ED-84981EB5F073}" srcOrd="0" destOrd="0" presId="urn:microsoft.com/office/officeart/2005/8/layout/cycle2"/>
    <dgm:cxn modelId="{7BAB5878-C5C8-491E-8640-7D91997EEBE7}" type="presOf" srcId="{1338A35B-B3A5-447A-8F5F-D6ABE2844604}" destId="{9B8CF98E-E8D7-47E2-8B2B-BD396C091B09}" srcOrd="1" destOrd="0" presId="urn:microsoft.com/office/officeart/2005/8/layout/cycle2"/>
    <dgm:cxn modelId="{9B433087-81AD-415D-8CF0-5F170100D6CA}" type="presOf" srcId="{AA9BA3AC-3745-4726-97E4-BFB675B76FDA}" destId="{D882D31B-06C9-4ADD-B9CB-31EDF09E9B52}" srcOrd="1" destOrd="0" presId="urn:microsoft.com/office/officeart/2005/8/layout/cycle2"/>
    <dgm:cxn modelId="{23B0178C-7735-4F55-BFBB-E6E9F5F6D877}" type="presOf" srcId="{F05F5B51-6B39-428E-B031-21D22169E5FC}" destId="{344026AF-31C1-4791-9E5C-969A1E12FBE1}" srcOrd="0" destOrd="0" presId="urn:microsoft.com/office/officeart/2005/8/layout/cycle2"/>
    <dgm:cxn modelId="{BA58A695-249D-479D-A8C4-A2ED014B6A22}" srcId="{2F8E82BB-B9F0-4E41-B9BB-DB70AA7E7DB7}" destId="{F05F5B51-6B39-428E-B031-21D22169E5FC}" srcOrd="2" destOrd="0" parTransId="{C1CF1F0A-D7B8-4281-9266-6C400A9A5557}" sibTransId="{AA9BA3AC-3745-4726-97E4-BFB675B76FDA}"/>
    <dgm:cxn modelId="{BA0814AC-3E30-45EB-900A-A86E3FF189C8}" type="presOf" srcId="{1338A35B-B3A5-447A-8F5F-D6ABE2844604}" destId="{23AC2F4C-C85C-4174-95B4-17B53114D6AF}" srcOrd="0" destOrd="0" presId="urn:microsoft.com/office/officeart/2005/8/layout/cycle2"/>
    <dgm:cxn modelId="{930445B8-8A64-499E-889E-8CB00DA044F1}" type="presOf" srcId="{194229A7-2053-47CC-BB85-9492D4EC5E1A}" destId="{40B06640-478E-4FD8-91E6-4AB6F1F12840}" srcOrd="0" destOrd="0" presId="urn:microsoft.com/office/officeart/2005/8/layout/cycle2"/>
    <dgm:cxn modelId="{FAAD17C8-C0FE-4EB8-A07C-BEFDFC9916CE}" srcId="{2F8E82BB-B9F0-4E41-B9BB-DB70AA7E7DB7}" destId="{C46E6BA5-5FD2-40E1-B585-17AF6DECB546}" srcOrd="3" destOrd="0" parTransId="{8C535F92-42CD-4B7B-A54B-76DCC493BF26}" sibTransId="{5BCC668F-2959-4CF4-B540-5414821612CA}"/>
    <dgm:cxn modelId="{FC04DEC9-5A74-4D17-A5D6-9CF29EA48702}" srcId="{2F8E82BB-B9F0-4E41-B9BB-DB70AA7E7DB7}" destId="{626FB6FF-BA4D-42B2-9F76-503ABEC8DC63}" srcOrd="4" destOrd="0" parTransId="{60F5749B-D63A-4AE4-BC3A-0B5C008BB102}" sibTransId="{1338A35B-B3A5-447A-8F5F-D6ABE2844604}"/>
    <dgm:cxn modelId="{7DD7AECE-BB4F-497C-A2D3-BC549DE9A42B}" type="presOf" srcId="{194229A7-2053-47CC-BB85-9492D4EC5E1A}" destId="{FD1C9213-6125-4524-9F18-A7F6EF226060}" srcOrd="1" destOrd="0" presId="urn:microsoft.com/office/officeart/2005/8/layout/cycle2"/>
    <dgm:cxn modelId="{23DF47D6-EE97-4CDB-A0E4-767C7A51DEE8}" srcId="{2F8E82BB-B9F0-4E41-B9BB-DB70AA7E7DB7}" destId="{7C686AF9-4451-47EE-9E07-AB22254C191D}" srcOrd="1" destOrd="0" parTransId="{C7F41550-7739-4BBD-A4F5-9F7DB15431E2}" sibTransId="{194229A7-2053-47CC-BB85-9492D4EC5E1A}"/>
    <dgm:cxn modelId="{B90D56D7-01E2-42C0-A95C-888A2366E20E}" type="presOf" srcId="{AA9BA3AC-3745-4726-97E4-BFB675B76FDA}" destId="{5E75C293-E481-412F-B662-DA27532047CF}" srcOrd="0" destOrd="0" presId="urn:microsoft.com/office/officeart/2005/8/layout/cycle2"/>
    <dgm:cxn modelId="{C6140DDA-0DA6-40E7-A700-F39886C6BB4C}" srcId="{2F8E82BB-B9F0-4E41-B9BB-DB70AA7E7DB7}" destId="{0709E630-1C4B-406B-8D66-0433055206BD}" srcOrd="0" destOrd="0" parTransId="{526F9B98-F2DD-4081-8FC0-70ABB297FC0A}" sibTransId="{3A90498D-14DC-426B-8C60-D630FC4749DC}"/>
    <dgm:cxn modelId="{7675FE75-C466-4665-9492-53638BD9072B}" type="presParOf" srcId="{56271851-4A0B-413E-AFB7-C95AD5DA1E3A}" destId="{45CA4B5B-5E07-461E-BF6D-254B9BD71A77}" srcOrd="0" destOrd="0" presId="urn:microsoft.com/office/officeart/2005/8/layout/cycle2"/>
    <dgm:cxn modelId="{98105121-8C53-4A56-A118-E9AFFA943E43}" type="presParOf" srcId="{56271851-4A0B-413E-AFB7-C95AD5DA1E3A}" destId="{4742AA96-88B5-406A-BED1-220DFFD79809}" srcOrd="1" destOrd="0" presId="urn:microsoft.com/office/officeart/2005/8/layout/cycle2"/>
    <dgm:cxn modelId="{52CD3451-8818-411A-A7EA-D8A1B324246E}" type="presParOf" srcId="{4742AA96-88B5-406A-BED1-220DFFD79809}" destId="{0765539E-C00E-4D7C-865C-0E41A17BB090}" srcOrd="0" destOrd="0" presId="urn:microsoft.com/office/officeart/2005/8/layout/cycle2"/>
    <dgm:cxn modelId="{E4F568AE-792A-404A-ABED-73AFF8E804AD}" type="presParOf" srcId="{56271851-4A0B-413E-AFB7-C95AD5DA1E3A}" destId="{897CFB67-25E3-49EE-B8F0-BA56703F92E4}" srcOrd="2" destOrd="0" presId="urn:microsoft.com/office/officeart/2005/8/layout/cycle2"/>
    <dgm:cxn modelId="{BAD4BC66-5D10-4F7F-8E6C-7CEB05A2D570}" type="presParOf" srcId="{56271851-4A0B-413E-AFB7-C95AD5DA1E3A}" destId="{40B06640-478E-4FD8-91E6-4AB6F1F12840}" srcOrd="3" destOrd="0" presId="urn:microsoft.com/office/officeart/2005/8/layout/cycle2"/>
    <dgm:cxn modelId="{F0E66F65-C42D-4CF5-9892-88D8F5239B8E}" type="presParOf" srcId="{40B06640-478E-4FD8-91E6-4AB6F1F12840}" destId="{FD1C9213-6125-4524-9F18-A7F6EF226060}" srcOrd="0" destOrd="0" presId="urn:microsoft.com/office/officeart/2005/8/layout/cycle2"/>
    <dgm:cxn modelId="{4FBA7E7C-5E72-45E3-BF38-2E1169F7A801}" type="presParOf" srcId="{56271851-4A0B-413E-AFB7-C95AD5DA1E3A}" destId="{344026AF-31C1-4791-9E5C-969A1E12FBE1}" srcOrd="4" destOrd="0" presId="urn:microsoft.com/office/officeart/2005/8/layout/cycle2"/>
    <dgm:cxn modelId="{A1FED944-EC62-4D49-8DB5-04C8AB470676}" type="presParOf" srcId="{56271851-4A0B-413E-AFB7-C95AD5DA1E3A}" destId="{5E75C293-E481-412F-B662-DA27532047CF}" srcOrd="5" destOrd="0" presId="urn:microsoft.com/office/officeart/2005/8/layout/cycle2"/>
    <dgm:cxn modelId="{172765E5-EEE9-4FA1-91CC-83E35215BCCD}" type="presParOf" srcId="{5E75C293-E481-412F-B662-DA27532047CF}" destId="{D882D31B-06C9-4ADD-B9CB-31EDF09E9B52}" srcOrd="0" destOrd="0" presId="urn:microsoft.com/office/officeart/2005/8/layout/cycle2"/>
    <dgm:cxn modelId="{05FCA1BF-6568-4650-949B-5C68C6C4AA82}" type="presParOf" srcId="{56271851-4A0B-413E-AFB7-C95AD5DA1E3A}" destId="{7D31ADFF-EFE1-45EA-835C-F50C8713ABBB}" srcOrd="6" destOrd="0" presId="urn:microsoft.com/office/officeart/2005/8/layout/cycle2"/>
    <dgm:cxn modelId="{B2AA944E-F14E-409E-AE00-CE92305FDA81}" type="presParOf" srcId="{56271851-4A0B-413E-AFB7-C95AD5DA1E3A}" destId="{C5428B3F-20A6-4530-B7ED-84981EB5F073}" srcOrd="7" destOrd="0" presId="urn:microsoft.com/office/officeart/2005/8/layout/cycle2"/>
    <dgm:cxn modelId="{7741DB7E-6A96-4768-AF02-B0B530E54D1B}" type="presParOf" srcId="{C5428B3F-20A6-4530-B7ED-84981EB5F073}" destId="{B69B8E5A-6FA5-4C8B-BEB0-8D1CE9979A44}" srcOrd="0" destOrd="0" presId="urn:microsoft.com/office/officeart/2005/8/layout/cycle2"/>
    <dgm:cxn modelId="{256857B2-1D36-4EB6-A892-B0FB084E037F}" type="presParOf" srcId="{56271851-4A0B-413E-AFB7-C95AD5DA1E3A}" destId="{7D19B185-C290-4048-A9CF-360FDF0E41A0}" srcOrd="8" destOrd="0" presId="urn:microsoft.com/office/officeart/2005/8/layout/cycle2"/>
    <dgm:cxn modelId="{7C5F1A85-E208-4F81-A446-9C59CBD187D7}" type="presParOf" srcId="{56271851-4A0B-413E-AFB7-C95AD5DA1E3A}" destId="{23AC2F4C-C85C-4174-95B4-17B53114D6AF}" srcOrd="9" destOrd="0" presId="urn:microsoft.com/office/officeart/2005/8/layout/cycle2"/>
    <dgm:cxn modelId="{D3C3EC7F-9221-448E-A97E-17E469F36296}" type="presParOf" srcId="{23AC2F4C-C85C-4174-95B4-17B53114D6AF}" destId="{9B8CF98E-E8D7-47E2-8B2B-BD396C091B0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A4B5B-5E07-461E-BF6D-254B9BD71A77}">
      <dsp:nvSpPr>
        <dsp:cNvPr id="0" name=""/>
        <dsp:cNvSpPr/>
      </dsp:nvSpPr>
      <dsp:spPr>
        <a:xfrm>
          <a:off x="2874238" y="1342"/>
          <a:ext cx="1382280" cy="1382280"/>
        </a:xfrm>
        <a:prstGeom prst="ellips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Develop</a:t>
          </a:r>
          <a:endParaRPr lang="en-IN" sz="2100" kern="1200" dirty="0"/>
        </a:p>
      </dsp:txBody>
      <dsp:txXfrm>
        <a:off x="3076668" y="203772"/>
        <a:ext cx="977420" cy="977420"/>
      </dsp:txXfrm>
    </dsp:sp>
    <dsp:sp modelId="{4742AA96-88B5-406A-BED1-220DFFD79809}">
      <dsp:nvSpPr>
        <dsp:cNvPr id="0" name=""/>
        <dsp:cNvSpPr/>
      </dsp:nvSpPr>
      <dsp:spPr>
        <a:xfrm rot="2160000">
          <a:off x="4213041" y="1063581"/>
          <a:ext cx="368327" cy="46651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223593" y="1124410"/>
        <a:ext cx="257829" cy="279911"/>
      </dsp:txXfrm>
    </dsp:sp>
    <dsp:sp modelId="{897CFB67-25E3-49EE-B8F0-BA56703F92E4}">
      <dsp:nvSpPr>
        <dsp:cNvPr id="0" name=""/>
        <dsp:cNvSpPr/>
      </dsp:nvSpPr>
      <dsp:spPr>
        <a:xfrm>
          <a:off x="4554759" y="1222313"/>
          <a:ext cx="1382280" cy="1382280"/>
        </a:xfrm>
        <a:prstGeom prst="ellipse">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Build</a:t>
          </a:r>
          <a:endParaRPr lang="en-IN" sz="2100" kern="1200" dirty="0"/>
        </a:p>
      </dsp:txBody>
      <dsp:txXfrm>
        <a:off x="4757189" y="1424743"/>
        <a:ext cx="977420" cy="977420"/>
      </dsp:txXfrm>
    </dsp:sp>
    <dsp:sp modelId="{40B06640-478E-4FD8-91E6-4AB6F1F12840}">
      <dsp:nvSpPr>
        <dsp:cNvPr id="0" name=""/>
        <dsp:cNvSpPr/>
      </dsp:nvSpPr>
      <dsp:spPr>
        <a:xfrm rot="6480000">
          <a:off x="4744006" y="2658065"/>
          <a:ext cx="368327" cy="46651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4816328" y="2698824"/>
        <a:ext cx="257829" cy="279911"/>
      </dsp:txXfrm>
    </dsp:sp>
    <dsp:sp modelId="{344026AF-31C1-4791-9E5C-969A1E12FBE1}">
      <dsp:nvSpPr>
        <dsp:cNvPr id="0" name=""/>
        <dsp:cNvSpPr/>
      </dsp:nvSpPr>
      <dsp:spPr>
        <a:xfrm>
          <a:off x="3912857" y="3197884"/>
          <a:ext cx="1382280" cy="1382280"/>
        </a:xfrm>
        <a:prstGeom prst="ellipse">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Deploy</a:t>
          </a:r>
          <a:endParaRPr lang="en-IN" sz="2100" kern="1200" dirty="0"/>
        </a:p>
      </dsp:txBody>
      <dsp:txXfrm>
        <a:off x="4115287" y="3400314"/>
        <a:ext cx="977420" cy="977420"/>
      </dsp:txXfrm>
    </dsp:sp>
    <dsp:sp modelId="{5E75C293-E481-412F-B662-DA27532047CF}">
      <dsp:nvSpPr>
        <dsp:cNvPr id="0" name=""/>
        <dsp:cNvSpPr/>
      </dsp:nvSpPr>
      <dsp:spPr>
        <a:xfrm rot="10800000">
          <a:off x="3391638" y="3655764"/>
          <a:ext cx="368327" cy="46651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3502136" y="3749068"/>
        <a:ext cx="257829" cy="279911"/>
      </dsp:txXfrm>
    </dsp:sp>
    <dsp:sp modelId="{7D31ADFF-EFE1-45EA-835C-F50C8713ABBB}">
      <dsp:nvSpPr>
        <dsp:cNvPr id="0" name=""/>
        <dsp:cNvSpPr/>
      </dsp:nvSpPr>
      <dsp:spPr>
        <a:xfrm>
          <a:off x="1835618" y="3197884"/>
          <a:ext cx="1382280" cy="1382280"/>
        </a:xfrm>
        <a:prstGeom prst="ellipse">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Test</a:t>
          </a:r>
          <a:endParaRPr lang="en-IN" sz="2100" kern="1200" dirty="0"/>
        </a:p>
      </dsp:txBody>
      <dsp:txXfrm>
        <a:off x="2038048" y="3400314"/>
        <a:ext cx="977420" cy="977420"/>
      </dsp:txXfrm>
    </dsp:sp>
    <dsp:sp modelId="{C5428B3F-20A6-4530-B7ED-84981EB5F073}">
      <dsp:nvSpPr>
        <dsp:cNvPr id="0" name=""/>
        <dsp:cNvSpPr/>
      </dsp:nvSpPr>
      <dsp:spPr>
        <a:xfrm rot="15120000">
          <a:off x="2024865" y="2677893"/>
          <a:ext cx="368327" cy="46651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2097187" y="2823742"/>
        <a:ext cx="257829" cy="279911"/>
      </dsp:txXfrm>
    </dsp:sp>
    <dsp:sp modelId="{7D19B185-C290-4048-A9CF-360FDF0E41A0}">
      <dsp:nvSpPr>
        <dsp:cNvPr id="0" name=""/>
        <dsp:cNvSpPr/>
      </dsp:nvSpPr>
      <dsp:spPr>
        <a:xfrm>
          <a:off x="1193716" y="1222313"/>
          <a:ext cx="1382280" cy="1382280"/>
        </a:xfrm>
        <a:prstGeom prst="ellipse">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Release</a:t>
          </a:r>
          <a:endParaRPr lang="en-IN" sz="2100" kern="1200" dirty="0"/>
        </a:p>
      </dsp:txBody>
      <dsp:txXfrm>
        <a:off x="1396146" y="1424743"/>
        <a:ext cx="977420" cy="977420"/>
      </dsp:txXfrm>
    </dsp:sp>
    <dsp:sp modelId="{23AC2F4C-C85C-4174-95B4-17B53114D6AF}">
      <dsp:nvSpPr>
        <dsp:cNvPr id="0" name=""/>
        <dsp:cNvSpPr/>
      </dsp:nvSpPr>
      <dsp:spPr>
        <a:xfrm rot="19440000">
          <a:off x="2532520" y="1075835"/>
          <a:ext cx="368327" cy="466519"/>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2543072" y="1201614"/>
        <a:ext cx="257829" cy="279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A4B5B-5E07-461E-BF6D-254B9BD71A77}">
      <dsp:nvSpPr>
        <dsp:cNvPr id="0" name=""/>
        <dsp:cNvSpPr/>
      </dsp:nvSpPr>
      <dsp:spPr>
        <a:xfrm>
          <a:off x="2874238" y="1342"/>
          <a:ext cx="1382280" cy="1382280"/>
        </a:xfrm>
        <a:prstGeom prst="ellips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Develop</a:t>
          </a:r>
          <a:endParaRPr lang="en-IN" sz="2100" kern="1200" dirty="0"/>
        </a:p>
      </dsp:txBody>
      <dsp:txXfrm>
        <a:off x="3076668" y="203772"/>
        <a:ext cx="977420" cy="977420"/>
      </dsp:txXfrm>
    </dsp:sp>
    <dsp:sp modelId="{4742AA96-88B5-406A-BED1-220DFFD79809}">
      <dsp:nvSpPr>
        <dsp:cNvPr id="0" name=""/>
        <dsp:cNvSpPr/>
      </dsp:nvSpPr>
      <dsp:spPr>
        <a:xfrm rot="2160000">
          <a:off x="4213041" y="1063581"/>
          <a:ext cx="368327" cy="46651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223593" y="1124410"/>
        <a:ext cx="257829" cy="279911"/>
      </dsp:txXfrm>
    </dsp:sp>
    <dsp:sp modelId="{897CFB67-25E3-49EE-B8F0-BA56703F92E4}">
      <dsp:nvSpPr>
        <dsp:cNvPr id="0" name=""/>
        <dsp:cNvSpPr/>
      </dsp:nvSpPr>
      <dsp:spPr>
        <a:xfrm>
          <a:off x="4554759" y="1222313"/>
          <a:ext cx="1382280" cy="1382280"/>
        </a:xfrm>
        <a:prstGeom prst="ellipse">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Build</a:t>
          </a:r>
          <a:endParaRPr lang="en-IN" sz="2100" kern="1200" dirty="0"/>
        </a:p>
      </dsp:txBody>
      <dsp:txXfrm>
        <a:off x="4757189" y="1424743"/>
        <a:ext cx="977420" cy="977420"/>
      </dsp:txXfrm>
    </dsp:sp>
    <dsp:sp modelId="{40B06640-478E-4FD8-91E6-4AB6F1F12840}">
      <dsp:nvSpPr>
        <dsp:cNvPr id="0" name=""/>
        <dsp:cNvSpPr/>
      </dsp:nvSpPr>
      <dsp:spPr>
        <a:xfrm rot="6480000">
          <a:off x="4744006" y="2658065"/>
          <a:ext cx="368327" cy="46651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4816328" y="2698824"/>
        <a:ext cx="257829" cy="279911"/>
      </dsp:txXfrm>
    </dsp:sp>
    <dsp:sp modelId="{344026AF-31C1-4791-9E5C-969A1E12FBE1}">
      <dsp:nvSpPr>
        <dsp:cNvPr id="0" name=""/>
        <dsp:cNvSpPr/>
      </dsp:nvSpPr>
      <dsp:spPr>
        <a:xfrm>
          <a:off x="3912857" y="3197884"/>
          <a:ext cx="1382280" cy="1382280"/>
        </a:xfrm>
        <a:prstGeom prst="ellipse">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Deploy</a:t>
          </a:r>
          <a:endParaRPr lang="en-IN" sz="2100" kern="1200" dirty="0"/>
        </a:p>
      </dsp:txBody>
      <dsp:txXfrm>
        <a:off x="4115287" y="3400314"/>
        <a:ext cx="977420" cy="977420"/>
      </dsp:txXfrm>
    </dsp:sp>
    <dsp:sp modelId="{5E75C293-E481-412F-B662-DA27532047CF}">
      <dsp:nvSpPr>
        <dsp:cNvPr id="0" name=""/>
        <dsp:cNvSpPr/>
      </dsp:nvSpPr>
      <dsp:spPr>
        <a:xfrm rot="10800000">
          <a:off x="3391638" y="3655764"/>
          <a:ext cx="368327" cy="46651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3502136" y="3749068"/>
        <a:ext cx="257829" cy="279911"/>
      </dsp:txXfrm>
    </dsp:sp>
    <dsp:sp modelId="{7D31ADFF-EFE1-45EA-835C-F50C8713ABBB}">
      <dsp:nvSpPr>
        <dsp:cNvPr id="0" name=""/>
        <dsp:cNvSpPr/>
      </dsp:nvSpPr>
      <dsp:spPr>
        <a:xfrm>
          <a:off x="1835618" y="3197884"/>
          <a:ext cx="1382280" cy="1382280"/>
        </a:xfrm>
        <a:prstGeom prst="ellipse">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Test</a:t>
          </a:r>
          <a:endParaRPr lang="en-IN" sz="2100" kern="1200" dirty="0"/>
        </a:p>
      </dsp:txBody>
      <dsp:txXfrm>
        <a:off x="2038048" y="3400314"/>
        <a:ext cx="977420" cy="977420"/>
      </dsp:txXfrm>
    </dsp:sp>
    <dsp:sp modelId="{C5428B3F-20A6-4530-B7ED-84981EB5F073}">
      <dsp:nvSpPr>
        <dsp:cNvPr id="0" name=""/>
        <dsp:cNvSpPr/>
      </dsp:nvSpPr>
      <dsp:spPr>
        <a:xfrm rot="15120000">
          <a:off x="2024865" y="2677893"/>
          <a:ext cx="368327" cy="46651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2097187" y="2823742"/>
        <a:ext cx="257829" cy="279911"/>
      </dsp:txXfrm>
    </dsp:sp>
    <dsp:sp modelId="{7D19B185-C290-4048-A9CF-360FDF0E41A0}">
      <dsp:nvSpPr>
        <dsp:cNvPr id="0" name=""/>
        <dsp:cNvSpPr/>
      </dsp:nvSpPr>
      <dsp:spPr>
        <a:xfrm>
          <a:off x="1193716" y="1222313"/>
          <a:ext cx="1382280" cy="1382280"/>
        </a:xfrm>
        <a:prstGeom prst="ellipse">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Release</a:t>
          </a:r>
          <a:endParaRPr lang="en-IN" sz="2100" kern="1200" dirty="0"/>
        </a:p>
      </dsp:txBody>
      <dsp:txXfrm>
        <a:off x="1396146" y="1424743"/>
        <a:ext cx="977420" cy="977420"/>
      </dsp:txXfrm>
    </dsp:sp>
    <dsp:sp modelId="{23AC2F4C-C85C-4174-95B4-17B53114D6AF}">
      <dsp:nvSpPr>
        <dsp:cNvPr id="0" name=""/>
        <dsp:cNvSpPr/>
      </dsp:nvSpPr>
      <dsp:spPr>
        <a:xfrm rot="19440000">
          <a:off x="2532520" y="1075835"/>
          <a:ext cx="368327" cy="466519"/>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2543072" y="1201614"/>
        <a:ext cx="257829" cy="27991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11/26/2020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svg"/><Relationship Id="rId7" Type="http://schemas.openxmlformats.org/officeDocument/2006/relationships/image" Target="../media/image19.sv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21.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eanpub.com/tfaz02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rraform.io/docs/configuration/functions.html" TargetMode="External"/><Relationship Id="rId2" Type="http://schemas.openxmlformats.org/officeDocument/2006/relationships/hyperlink" Target="https://www.terraform.io/docs/configuration/expressions.html#conditional-expression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rchaganti/tfaz02h"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ugseven.com/2014/04/17/knightmare-a-devops-cautionary-tale/"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ugseven.com/2014/04/17/knightmare-a-devops-cautionary-tale/"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Terraform with azure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Zero to hero</a:t>
            </a:r>
          </a:p>
        </p:txBody>
      </p:sp>
      <p:sp>
        <p:nvSpPr>
          <p:cNvPr id="11" name="Subtitle 2">
            <a:extLst>
              <a:ext uri="{FF2B5EF4-FFF2-40B4-BE49-F238E27FC236}">
                <a16:creationId xmlns:a16="http://schemas.microsoft.com/office/drawing/2014/main" id="{3042CAB9-FC23-40C0-9E00-9C232D022181}"/>
              </a:ext>
            </a:extLst>
          </p:cNvPr>
          <p:cNvSpPr txBox="1">
            <a:spLocks/>
          </p:cNvSpPr>
          <p:nvPr/>
        </p:nvSpPr>
        <p:spPr>
          <a:xfrm>
            <a:off x="581191" y="5903345"/>
            <a:ext cx="10993546" cy="48482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dirty="0">
                <a:solidFill>
                  <a:srgbClr val="7CEBFF"/>
                </a:solidFill>
              </a:rPr>
              <a:t>Ravikanth Chaganti</a:t>
            </a:r>
          </a:p>
        </p:txBody>
      </p:sp>
      <p:sp>
        <p:nvSpPr>
          <p:cNvPr id="4" name="TextBox 3">
            <a:extLst>
              <a:ext uri="{FF2B5EF4-FFF2-40B4-BE49-F238E27FC236}">
                <a16:creationId xmlns:a16="http://schemas.microsoft.com/office/drawing/2014/main" id="{DB23D44C-61E8-466E-A339-C98C059D1740}"/>
              </a:ext>
            </a:extLst>
          </p:cNvPr>
          <p:cNvSpPr txBox="1"/>
          <p:nvPr/>
        </p:nvSpPr>
        <p:spPr>
          <a:xfrm>
            <a:off x="11008772" y="4428067"/>
            <a:ext cx="734496" cy="369332"/>
          </a:xfrm>
          <a:prstGeom prst="rect">
            <a:avLst/>
          </a:prstGeom>
          <a:noFill/>
        </p:spPr>
        <p:txBody>
          <a:bodyPr wrap="none" rtlCol="0">
            <a:spAutoFit/>
          </a:bodyPr>
          <a:lstStyle/>
          <a:p>
            <a:r>
              <a:rPr lang="en-US" dirty="0">
                <a:solidFill>
                  <a:schemeClr val="accent5">
                    <a:lumMod val="75000"/>
                  </a:schemeClr>
                </a:solidFill>
              </a:rPr>
              <a:t>v0.1.0</a:t>
            </a:r>
            <a:endParaRPr lang="en-IN" dirty="0">
              <a:solidFill>
                <a:schemeClr val="accent5">
                  <a:lumMod val="75000"/>
                </a:schemeClr>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9974-E37A-46F4-890F-3F0DCD889E2A}"/>
              </a:ext>
            </a:extLst>
          </p:cNvPr>
          <p:cNvSpPr>
            <a:spLocks noGrp="1"/>
          </p:cNvSpPr>
          <p:nvPr>
            <p:ph type="title"/>
          </p:nvPr>
        </p:nvSpPr>
        <p:spPr/>
        <p:txBody>
          <a:bodyPr/>
          <a:lstStyle/>
          <a:p>
            <a:r>
              <a:rPr lang="en-US" dirty="0"/>
              <a:t>IAC - Principles</a:t>
            </a:r>
            <a:endParaRPr lang="en-IN" dirty="0"/>
          </a:p>
        </p:txBody>
      </p:sp>
      <p:sp>
        <p:nvSpPr>
          <p:cNvPr id="3" name="Content Placeholder 2">
            <a:extLst>
              <a:ext uri="{FF2B5EF4-FFF2-40B4-BE49-F238E27FC236}">
                <a16:creationId xmlns:a16="http://schemas.microsoft.com/office/drawing/2014/main" id="{6C411956-2B16-41DD-AD5E-3B3FB22BE9EA}"/>
              </a:ext>
            </a:extLst>
          </p:cNvPr>
          <p:cNvSpPr>
            <a:spLocks noGrp="1"/>
          </p:cNvSpPr>
          <p:nvPr>
            <p:ph idx="1"/>
          </p:nvPr>
        </p:nvSpPr>
        <p:spPr/>
        <p:txBody>
          <a:bodyPr/>
          <a:lstStyle/>
          <a:p>
            <a:r>
              <a:rPr lang="en-US" dirty="0"/>
              <a:t>Imperative vs Declarative</a:t>
            </a:r>
          </a:p>
          <a:p>
            <a:r>
              <a:rPr lang="en-IN" dirty="0"/>
              <a:t>Idempotency</a:t>
            </a:r>
          </a:p>
          <a:p>
            <a:r>
              <a:rPr lang="en-IN" dirty="0"/>
              <a:t>Immutability</a:t>
            </a:r>
          </a:p>
          <a:p>
            <a:r>
              <a:rPr lang="en-IN" dirty="0"/>
              <a:t>Modularized</a:t>
            </a:r>
          </a:p>
          <a:p>
            <a:r>
              <a:rPr lang="en-IN" dirty="0"/>
              <a:t>Version controlled</a:t>
            </a:r>
          </a:p>
        </p:txBody>
      </p:sp>
    </p:spTree>
    <p:extLst>
      <p:ext uri="{BB962C8B-B14F-4D97-AF65-F5344CB8AC3E}">
        <p14:creationId xmlns:p14="http://schemas.microsoft.com/office/powerpoint/2010/main" val="194116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02 – Terraform</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Getting started</a:t>
            </a:r>
            <a:endParaRPr lang="en-IN" dirty="0"/>
          </a:p>
        </p:txBody>
      </p:sp>
    </p:spTree>
    <p:extLst>
      <p:ext uri="{BB962C8B-B14F-4D97-AF65-F5344CB8AC3E}">
        <p14:creationId xmlns:p14="http://schemas.microsoft.com/office/powerpoint/2010/main" val="326188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F62F-705A-4DCF-A319-4EC9DCFF0C4F}"/>
              </a:ext>
            </a:extLst>
          </p:cNvPr>
          <p:cNvSpPr>
            <a:spLocks noGrp="1"/>
          </p:cNvSpPr>
          <p:nvPr>
            <p:ph type="title"/>
          </p:nvPr>
        </p:nvSpPr>
        <p:spPr/>
        <p:txBody>
          <a:bodyPr/>
          <a:lstStyle/>
          <a:p>
            <a:r>
              <a:rPr lang="en-US" dirty="0"/>
              <a:t>Terraform - Introduction</a:t>
            </a:r>
            <a:endParaRPr lang="en-IN" dirty="0"/>
          </a:p>
        </p:txBody>
      </p:sp>
      <p:sp>
        <p:nvSpPr>
          <p:cNvPr id="22" name="Content Placeholder 2">
            <a:extLst>
              <a:ext uri="{FF2B5EF4-FFF2-40B4-BE49-F238E27FC236}">
                <a16:creationId xmlns:a16="http://schemas.microsoft.com/office/drawing/2014/main" id="{B7B6A6AA-309E-4F35-B31A-77466C98EEAC}"/>
              </a:ext>
            </a:extLst>
          </p:cNvPr>
          <p:cNvSpPr txBox="1">
            <a:spLocks/>
          </p:cNvSpPr>
          <p:nvPr/>
        </p:nvSpPr>
        <p:spPr>
          <a:xfrm>
            <a:off x="451625" y="2128910"/>
            <a:ext cx="11279458" cy="42343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Provisioning tool</a:t>
            </a:r>
          </a:p>
          <a:p>
            <a:r>
              <a:rPr lang="en-US" dirty="0"/>
              <a:t>Single binary download</a:t>
            </a:r>
          </a:p>
          <a:p>
            <a:pPr lvl="1"/>
            <a:r>
              <a:rPr lang="en-US" dirty="0"/>
              <a:t>Currently v0.13.5</a:t>
            </a:r>
          </a:p>
          <a:p>
            <a:r>
              <a:rPr lang="en-US" dirty="0"/>
              <a:t>Supports provisioning to multiple clouds and on-premises infrastructure through plugin model</a:t>
            </a:r>
          </a:p>
          <a:p>
            <a:r>
              <a:rPr lang="en-US" dirty="0"/>
              <a:t>Uses HashiCorp Configuration Language (HCL)</a:t>
            </a:r>
          </a:p>
          <a:p>
            <a:r>
              <a:rPr lang="en-US" dirty="0"/>
              <a:t>Two editions: Free and Enterprise</a:t>
            </a:r>
          </a:p>
          <a:p>
            <a:r>
              <a:rPr lang="en-US" dirty="0"/>
              <a:t>Terraform cloud enables complete end-to-end workflow </a:t>
            </a:r>
          </a:p>
          <a:p>
            <a:endParaRPr lang="en-US" dirty="0"/>
          </a:p>
          <a:p>
            <a:endParaRPr lang="en-US" dirty="0"/>
          </a:p>
        </p:txBody>
      </p:sp>
    </p:spTree>
    <p:extLst>
      <p:ext uri="{BB962C8B-B14F-4D97-AF65-F5344CB8AC3E}">
        <p14:creationId xmlns:p14="http://schemas.microsoft.com/office/powerpoint/2010/main" val="798934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Download and Install terraform</a:t>
            </a:r>
            <a:endParaRPr lang="en-IN" dirty="0"/>
          </a:p>
        </p:txBody>
      </p:sp>
    </p:spTree>
    <p:extLst>
      <p:ext uri="{BB962C8B-B14F-4D97-AF65-F5344CB8AC3E}">
        <p14:creationId xmlns:p14="http://schemas.microsoft.com/office/powerpoint/2010/main" val="1409254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F62F-705A-4DCF-A319-4EC9DCFF0C4F}"/>
              </a:ext>
            </a:extLst>
          </p:cNvPr>
          <p:cNvSpPr>
            <a:spLocks noGrp="1"/>
          </p:cNvSpPr>
          <p:nvPr>
            <p:ph type="title"/>
          </p:nvPr>
        </p:nvSpPr>
        <p:spPr/>
        <p:txBody>
          <a:bodyPr/>
          <a:lstStyle/>
          <a:p>
            <a:r>
              <a:rPr lang="en-US" dirty="0"/>
              <a:t>Terraform Overview</a:t>
            </a:r>
            <a:endParaRPr lang="en-IN" dirty="0"/>
          </a:p>
        </p:txBody>
      </p:sp>
      <p:pic>
        <p:nvPicPr>
          <p:cNvPr id="4" name="Graphic 3">
            <a:extLst>
              <a:ext uri="{FF2B5EF4-FFF2-40B4-BE49-F238E27FC236}">
                <a16:creationId xmlns:a16="http://schemas.microsoft.com/office/drawing/2014/main" id="{74F2DBE7-1803-456D-8015-F7F23FBDDC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2345" y="2294499"/>
            <a:ext cx="2381250" cy="571500"/>
          </a:xfrm>
          <a:prstGeom prst="rect">
            <a:avLst/>
          </a:prstGeom>
        </p:spPr>
      </p:pic>
      <p:sp>
        <p:nvSpPr>
          <p:cNvPr id="5" name="Rectangle 4">
            <a:extLst>
              <a:ext uri="{FF2B5EF4-FFF2-40B4-BE49-F238E27FC236}">
                <a16:creationId xmlns:a16="http://schemas.microsoft.com/office/drawing/2014/main" id="{F5102617-6F87-40B7-98DC-E6CD5D9E770A}"/>
              </a:ext>
            </a:extLst>
          </p:cNvPr>
          <p:cNvSpPr/>
          <p:nvPr/>
        </p:nvSpPr>
        <p:spPr>
          <a:xfrm>
            <a:off x="2873308" y="4145272"/>
            <a:ext cx="2155998" cy="38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Providers</a:t>
            </a:r>
            <a:endParaRPr lang="en-IN" dirty="0">
              <a:latin typeface="Bahnschrift Light" panose="020B0502040204020203" pitchFamily="34" charset="0"/>
            </a:endParaRPr>
          </a:p>
        </p:txBody>
      </p:sp>
      <p:sp>
        <p:nvSpPr>
          <p:cNvPr id="14" name="Rectangle 13">
            <a:extLst>
              <a:ext uri="{FF2B5EF4-FFF2-40B4-BE49-F238E27FC236}">
                <a16:creationId xmlns:a16="http://schemas.microsoft.com/office/drawing/2014/main" id="{7B08004A-29B9-455D-9F67-C2FE6A7740B0}"/>
              </a:ext>
            </a:extLst>
          </p:cNvPr>
          <p:cNvSpPr/>
          <p:nvPr/>
        </p:nvSpPr>
        <p:spPr>
          <a:xfrm>
            <a:off x="4220311" y="1992923"/>
            <a:ext cx="2466535" cy="9883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7" name="Rectangle 6">
            <a:extLst>
              <a:ext uri="{FF2B5EF4-FFF2-40B4-BE49-F238E27FC236}">
                <a16:creationId xmlns:a16="http://schemas.microsoft.com/office/drawing/2014/main" id="{0581F5A4-96A4-482F-8801-2F1569C0D657}"/>
              </a:ext>
            </a:extLst>
          </p:cNvPr>
          <p:cNvSpPr/>
          <p:nvPr/>
        </p:nvSpPr>
        <p:spPr>
          <a:xfrm>
            <a:off x="1617456" y="5331077"/>
            <a:ext cx="2155998" cy="38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Resources</a:t>
            </a:r>
            <a:endParaRPr lang="en-IN" dirty="0">
              <a:latin typeface="Bahnschrift Light" panose="020B0502040204020203" pitchFamily="34" charset="0"/>
            </a:endParaRPr>
          </a:p>
        </p:txBody>
      </p:sp>
      <p:sp>
        <p:nvSpPr>
          <p:cNvPr id="9" name="Rectangle 8">
            <a:extLst>
              <a:ext uri="{FF2B5EF4-FFF2-40B4-BE49-F238E27FC236}">
                <a16:creationId xmlns:a16="http://schemas.microsoft.com/office/drawing/2014/main" id="{0678769A-8922-48FB-AF8C-E8827695C60E}"/>
              </a:ext>
            </a:extLst>
          </p:cNvPr>
          <p:cNvSpPr/>
          <p:nvPr/>
        </p:nvSpPr>
        <p:spPr>
          <a:xfrm>
            <a:off x="4117467" y="5319925"/>
            <a:ext cx="2155998" cy="38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Data Sources</a:t>
            </a:r>
            <a:endParaRPr lang="en-IN" dirty="0">
              <a:latin typeface="Bahnschrift Light" panose="020B0502040204020203" pitchFamily="34" charset="0"/>
            </a:endParaRPr>
          </a:p>
        </p:txBody>
      </p:sp>
      <p:cxnSp>
        <p:nvCxnSpPr>
          <p:cNvPr id="11" name="Connector: Elbow 10">
            <a:extLst>
              <a:ext uri="{FF2B5EF4-FFF2-40B4-BE49-F238E27FC236}">
                <a16:creationId xmlns:a16="http://schemas.microsoft.com/office/drawing/2014/main" id="{F2D55A68-25D0-4F92-9FB3-4C0D48309050}"/>
              </a:ext>
            </a:extLst>
          </p:cNvPr>
          <p:cNvCxnSpPr>
            <a:stCxn id="5" idx="2"/>
            <a:endCxn id="7" idx="0"/>
          </p:cNvCxnSpPr>
          <p:nvPr/>
        </p:nvCxnSpPr>
        <p:spPr>
          <a:xfrm rot="5400000">
            <a:off x="2922737" y="4302506"/>
            <a:ext cx="801289" cy="12558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0AB083B5-94A6-4BA6-A796-48ED14AB3B2B}"/>
              </a:ext>
            </a:extLst>
          </p:cNvPr>
          <p:cNvCxnSpPr>
            <a:stCxn id="5" idx="2"/>
            <a:endCxn id="9" idx="0"/>
          </p:cNvCxnSpPr>
          <p:nvPr/>
        </p:nvCxnSpPr>
        <p:spPr>
          <a:xfrm rot="16200000" flipH="1">
            <a:off x="4178318" y="4302776"/>
            <a:ext cx="790137" cy="1244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A26E303-EB40-490A-83B9-B327920DA466}"/>
              </a:ext>
            </a:extLst>
          </p:cNvPr>
          <p:cNvSpPr txBox="1"/>
          <p:nvPr/>
        </p:nvSpPr>
        <p:spPr>
          <a:xfrm>
            <a:off x="4193951" y="4518061"/>
            <a:ext cx="960712" cy="369332"/>
          </a:xfrm>
          <a:prstGeom prst="rect">
            <a:avLst/>
          </a:prstGeom>
          <a:noFill/>
        </p:spPr>
        <p:txBody>
          <a:bodyPr wrap="none" rtlCol="0">
            <a:spAutoFit/>
          </a:bodyPr>
          <a:lstStyle/>
          <a:p>
            <a:pPr algn="ctr"/>
            <a:r>
              <a:rPr lang="en-US" dirty="0"/>
              <a:t>azurerm</a:t>
            </a:r>
            <a:endParaRPr lang="en-IN" dirty="0"/>
          </a:p>
        </p:txBody>
      </p:sp>
      <p:sp>
        <p:nvSpPr>
          <p:cNvPr id="23" name="TextBox 22">
            <a:extLst>
              <a:ext uri="{FF2B5EF4-FFF2-40B4-BE49-F238E27FC236}">
                <a16:creationId xmlns:a16="http://schemas.microsoft.com/office/drawing/2014/main" id="{05BFBA44-F225-40E4-91E7-163B738CBCC4}"/>
              </a:ext>
            </a:extLst>
          </p:cNvPr>
          <p:cNvSpPr txBox="1"/>
          <p:nvPr/>
        </p:nvSpPr>
        <p:spPr>
          <a:xfrm>
            <a:off x="1499701" y="5751883"/>
            <a:ext cx="2391508" cy="369332"/>
          </a:xfrm>
          <a:prstGeom prst="rect">
            <a:avLst/>
          </a:prstGeom>
          <a:noFill/>
        </p:spPr>
        <p:txBody>
          <a:bodyPr wrap="square">
            <a:spAutoFit/>
          </a:bodyPr>
          <a:lstStyle/>
          <a:p>
            <a:pPr algn="ctr"/>
            <a:r>
              <a:rPr lang="en-US" dirty="0" err="1"/>
              <a:t>azure_resource_group</a:t>
            </a:r>
            <a:endParaRPr lang="en-IN" dirty="0"/>
          </a:p>
        </p:txBody>
      </p:sp>
      <p:sp>
        <p:nvSpPr>
          <p:cNvPr id="25" name="TextBox 24">
            <a:extLst>
              <a:ext uri="{FF2B5EF4-FFF2-40B4-BE49-F238E27FC236}">
                <a16:creationId xmlns:a16="http://schemas.microsoft.com/office/drawing/2014/main" id="{E4A33507-F0F7-4C3D-B36F-C68EF61A3229}"/>
              </a:ext>
            </a:extLst>
          </p:cNvPr>
          <p:cNvSpPr txBox="1"/>
          <p:nvPr/>
        </p:nvSpPr>
        <p:spPr>
          <a:xfrm>
            <a:off x="1499701" y="6054338"/>
            <a:ext cx="2391508" cy="369332"/>
          </a:xfrm>
          <a:prstGeom prst="rect">
            <a:avLst/>
          </a:prstGeom>
          <a:noFill/>
        </p:spPr>
        <p:txBody>
          <a:bodyPr wrap="square">
            <a:spAutoFit/>
          </a:bodyPr>
          <a:lstStyle/>
          <a:p>
            <a:pPr algn="ctr"/>
            <a:r>
              <a:rPr lang="en-US" dirty="0" err="1"/>
              <a:t>azure_virtual_machine</a:t>
            </a:r>
            <a:endParaRPr lang="en-IN" dirty="0"/>
          </a:p>
        </p:txBody>
      </p:sp>
      <p:sp>
        <p:nvSpPr>
          <p:cNvPr id="27" name="TextBox 26">
            <a:extLst>
              <a:ext uri="{FF2B5EF4-FFF2-40B4-BE49-F238E27FC236}">
                <a16:creationId xmlns:a16="http://schemas.microsoft.com/office/drawing/2014/main" id="{AF382FAD-9CA6-4593-9074-95101066244C}"/>
              </a:ext>
            </a:extLst>
          </p:cNvPr>
          <p:cNvSpPr txBox="1"/>
          <p:nvPr/>
        </p:nvSpPr>
        <p:spPr>
          <a:xfrm>
            <a:off x="3999713" y="5740731"/>
            <a:ext cx="2391508" cy="369332"/>
          </a:xfrm>
          <a:prstGeom prst="rect">
            <a:avLst/>
          </a:prstGeom>
          <a:noFill/>
        </p:spPr>
        <p:txBody>
          <a:bodyPr wrap="square">
            <a:spAutoFit/>
          </a:bodyPr>
          <a:lstStyle/>
          <a:p>
            <a:pPr algn="ctr"/>
            <a:r>
              <a:rPr lang="en-US" dirty="0"/>
              <a:t>azurerm_image</a:t>
            </a:r>
            <a:endParaRPr lang="en-IN" dirty="0"/>
          </a:p>
        </p:txBody>
      </p:sp>
      <p:sp>
        <p:nvSpPr>
          <p:cNvPr id="29" name="TextBox 28">
            <a:extLst>
              <a:ext uri="{FF2B5EF4-FFF2-40B4-BE49-F238E27FC236}">
                <a16:creationId xmlns:a16="http://schemas.microsoft.com/office/drawing/2014/main" id="{EF137B54-1CDC-4636-8640-206BB76E52CF}"/>
              </a:ext>
            </a:extLst>
          </p:cNvPr>
          <p:cNvSpPr txBox="1"/>
          <p:nvPr/>
        </p:nvSpPr>
        <p:spPr>
          <a:xfrm>
            <a:off x="3999713" y="6043186"/>
            <a:ext cx="2391508" cy="369332"/>
          </a:xfrm>
          <a:prstGeom prst="rect">
            <a:avLst/>
          </a:prstGeom>
          <a:noFill/>
        </p:spPr>
        <p:txBody>
          <a:bodyPr wrap="square">
            <a:spAutoFit/>
          </a:bodyPr>
          <a:lstStyle/>
          <a:p>
            <a:pPr algn="ctr"/>
            <a:r>
              <a:rPr lang="en-US" dirty="0" err="1"/>
              <a:t>azurerm_public_ips</a:t>
            </a:r>
            <a:endParaRPr lang="en-IN" dirty="0"/>
          </a:p>
        </p:txBody>
      </p:sp>
      <p:sp>
        <p:nvSpPr>
          <p:cNvPr id="15" name="Rectangle 14">
            <a:extLst>
              <a:ext uri="{FF2B5EF4-FFF2-40B4-BE49-F238E27FC236}">
                <a16:creationId xmlns:a16="http://schemas.microsoft.com/office/drawing/2014/main" id="{F2785283-99E1-4C68-8900-44613CF0AFF3}"/>
              </a:ext>
            </a:extLst>
          </p:cNvPr>
          <p:cNvSpPr/>
          <p:nvPr/>
        </p:nvSpPr>
        <p:spPr>
          <a:xfrm>
            <a:off x="8750907" y="2858394"/>
            <a:ext cx="2155998" cy="623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Terraform Registry</a:t>
            </a:r>
            <a:endParaRPr lang="en-IN" dirty="0">
              <a:latin typeface="Bahnschrift Light" panose="020B0502040204020203" pitchFamily="34" charset="0"/>
            </a:endParaRPr>
          </a:p>
        </p:txBody>
      </p:sp>
      <p:cxnSp>
        <p:nvCxnSpPr>
          <p:cNvPr id="16" name="Connector: Elbow 15">
            <a:extLst>
              <a:ext uri="{FF2B5EF4-FFF2-40B4-BE49-F238E27FC236}">
                <a16:creationId xmlns:a16="http://schemas.microsoft.com/office/drawing/2014/main" id="{B8AF8CC7-BB9C-4249-815D-6E146B7DD7DB}"/>
              </a:ext>
            </a:extLst>
          </p:cNvPr>
          <p:cNvCxnSpPr>
            <a:cxnSpLocks/>
            <a:stCxn id="14" idx="3"/>
            <a:endCxn id="15" idx="0"/>
          </p:cNvCxnSpPr>
          <p:nvPr/>
        </p:nvCxnSpPr>
        <p:spPr>
          <a:xfrm>
            <a:off x="6686846" y="2487089"/>
            <a:ext cx="3142060" cy="3713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6E9F346-38C1-4A55-8AAD-BBB0860CBB7E}"/>
              </a:ext>
            </a:extLst>
          </p:cNvPr>
          <p:cNvSpPr/>
          <p:nvPr/>
        </p:nvSpPr>
        <p:spPr>
          <a:xfrm>
            <a:off x="4374971" y="3229753"/>
            <a:ext cx="2155998" cy="38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Plugins</a:t>
            </a:r>
            <a:endParaRPr lang="en-IN" dirty="0">
              <a:latin typeface="Bahnschrift Light" panose="020B0502040204020203" pitchFamily="34" charset="0"/>
            </a:endParaRPr>
          </a:p>
        </p:txBody>
      </p:sp>
      <p:cxnSp>
        <p:nvCxnSpPr>
          <p:cNvPr id="6" name="Connector: Elbow 5">
            <a:extLst>
              <a:ext uri="{FF2B5EF4-FFF2-40B4-BE49-F238E27FC236}">
                <a16:creationId xmlns:a16="http://schemas.microsoft.com/office/drawing/2014/main" id="{7B62C4B0-D1B2-4FC6-B167-EDC63C9FF846}"/>
              </a:ext>
            </a:extLst>
          </p:cNvPr>
          <p:cNvCxnSpPr>
            <a:stCxn id="17" idx="1"/>
            <a:endCxn id="5" idx="0"/>
          </p:cNvCxnSpPr>
          <p:nvPr/>
        </p:nvCxnSpPr>
        <p:spPr>
          <a:xfrm rot="10800000" flipV="1">
            <a:off x="3951307" y="3422010"/>
            <a:ext cx="423664" cy="7232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372EA8A-0463-4C75-95C0-F129621BD699}"/>
              </a:ext>
            </a:extLst>
          </p:cNvPr>
          <p:cNvSpPr/>
          <p:nvPr/>
        </p:nvSpPr>
        <p:spPr>
          <a:xfrm>
            <a:off x="5843771" y="4145270"/>
            <a:ext cx="2155998" cy="38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Provisioners</a:t>
            </a:r>
            <a:endParaRPr lang="en-IN" dirty="0">
              <a:latin typeface="Bahnschrift Light" panose="020B0502040204020203" pitchFamily="34" charset="0"/>
            </a:endParaRPr>
          </a:p>
        </p:txBody>
      </p:sp>
      <p:cxnSp>
        <p:nvCxnSpPr>
          <p:cNvPr id="10" name="Connector: Elbow 9">
            <a:extLst>
              <a:ext uri="{FF2B5EF4-FFF2-40B4-BE49-F238E27FC236}">
                <a16:creationId xmlns:a16="http://schemas.microsoft.com/office/drawing/2014/main" id="{74D03B94-4FDA-4CBC-A66A-B5F9C0549C47}"/>
              </a:ext>
            </a:extLst>
          </p:cNvPr>
          <p:cNvCxnSpPr>
            <a:stCxn id="17" idx="3"/>
            <a:endCxn id="20" idx="0"/>
          </p:cNvCxnSpPr>
          <p:nvPr/>
        </p:nvCxnSpPr>
        <p:spPr>
          <a:xfrm>
            <a:off x="6530969" y="3422011"/>
            <a:ext cx="390801" cy="7232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63304D5-9FBD-4457-8C93-ED2761FBCB1F}"/>
              </a:ext>
            </a:extLst>
          </p:cNvPr>
          <p:cNvSpPr txBox="1"/>
          <p:nvPr/>
        </p:nvSpPr>
        <p:spPr>
          <a:xfrm>
            <a:off x="6205996" y="4491605"/>
            <a:ext cx="1431547" cy="369332"/>
          </a:xfrm>
          <a:prstGeom prst="rect">
            <a:avLst/>
          </a:prstGeom>
          <a:noFill/>
        </p:spPr>
        <p:txBody>
          <a:bodyPr wrap="none" rtlCol="0">
            <a:spAutoFit/>
          </a:bodyPr>
          <a:lstStyle/>
          <a:p>
            <a:pPr algn="ctr"/>
            <a:r>
              <a:rPr lang="en-US" dirty="0" err="1"/>
              <a:t>remote_exec</a:t>
            </a:r>
            <a:endParaRPr lang="en-IN" dirty="0"/>
          </a:p>
        </p:txBody>
      </p:sp>
    </p:spTree>
    <p:extLst>
      <p:ext uri="{BB962C8B-B14F-4D97-AF65-F5344CB8AC3E}">
        <p14:creationId xmlns:p14="http://schemas.microsoft.com/office/powerpoint/2010/main" val="124981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7" grpId="0" animBg="1"/>
      <p:bldP spid="9" grpId="0" animBg="1"/>
      <p:bldP spid="21" grpId="0"/>
      <p:bldP spid="23" grpId="0"/>
      <p:bldP spid="25" grpId="0"/>
      <p:bldP spid="27" grpId="0"/>
      <p:bldP spid="29" grpId="0"/>
      <p:bldP spid="15" grpId="0" animBg="1"/>
      <p:bldP spid="17" grpId="0" animBg="1"/>
      <p:bldP spid="20" grpId="0" animBg="1"/>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F62F-705A-4DCF-A319-4EC9DCFF0C4F}"/>
              </a:ext>
            </a:extLst>
          </p:cNvPr>
          <p:cNvSpPr>
            <a:spLocks noGrp="1"/>
          </p:cNvSpPr>
          <p:nvPr>
            <p:ph type="title"/>
          </p:nvPr>
        </p:nvSpPr>
        <p:spPr/>
        <p:txBody>
          <a:bodyPr/>
          <a:lstStyle/>
          <a:p>
            <a:r>
              <a:rPr lang="en-US" dirty="0"/>
              <a:t>Terraform - Concepts</a:t>
            </a:r>
            <a:endParaRPr lang="en-IN" dirty="0"/>
          </a:p>
        </p:txBody>
      </p:sp>
      <p:sp>
        <p:nvSpPr>
          <p:cNvPr id="22" name="Content Placeholder 2">
            <a:extLst>
              <a:ext uri="{FF2B5EF4-FFF2-40B4-BE49-F238E27FC236}">
                <a16:creationId xmlns:a16="http://schemas.microsoft.com/office/drawing/2014/main" id="{B7B6A6AA-309E-4F35-B31A-77466C98EEAC}"/>
              </a:ext>
            </a:extLst>
          </p:cNvPr>
          <p:cNvSpPr txBox="1">
            <a:spLocks/>
          </p:cNvSpPr>
          <p:nvPr/>
        </p:nvSpPr>
        <p:spPr>
          <a:xfrm>
            <a:off x="451625" y="2128910"/>
            <a:ext cx="11279458" cy="42343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Configuration file components</a:t>
            </a:r>
          </a:p>
          <a:p>
            <a:r>
              <a:rPr lang="en-US" dirty="0"/>
              <a:t>Execution Plan</a:t>
            </a:r>
          </a:p>
          <a:p>
            <a:r>
              <a:rPr lang="en-US" dirty="0"/>
              <a:t>Resource Graph</a:t>
            </a:r>
          </a:p>
          <a:p>
            <a:r>
              <a:rPr lang="en-US" dirty="0"/>
              <a:t>State</a:t>
            </a:r>
          </a:p>
        </p:txBody>
      </p:sp>
    </p:spTree>
    <p:extLst>
      <p:ext uri="{BB962C8B-B14F-4D97-AF65-F5344CB8AC3E}">
        <p14:creationId xmlns:p14="http://schemas.microsoft.com/office/powerpoint/2010/main" val="3740043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972C-7745-4715-AE83-175CDD182C07}"/>
              </a:ext>
            </a:extLst>
          </p:cNvPr>
          <p:cNvSpPr>
            <a:spLocks noGrp="1"/>
          </p:cNvSpPr>
          <p:nvPr>
            <p:ph type="title"/>
          </p:nvPr>
        </p:nvSpPr>
        <p:spPr/>
        <p:txBody>
          <a:bodyPr/>
          <a:lstStyle/>
          <a:p>
            <a:r>
              <a:rPr lang="en-US" dirty="0"/>
              <a:t>Terraform configuration</a:t>
            </a:r>
            <a:endParaRPr lang="en-IN" dirty="0"/>
          </a:p>
        </p:txBody>
      </p:sp>
      <p:sp>
        <p:nvSpPr>
          <p:cNvPr id="3" name="Content Placeholder 2">
            <a:extLst>
              <a:ext uri="{FF2B5EF4-FFF2-40B4-BE49-F238E27FC236}">
                <a16:creationId xmlns:a16="http://schemas.microsoft.com/office/drawing/2014/main" id="{AEE660E8-909D-44BB-BFA9-852C7893A3A2}"/>
              </a:ext>
            </a:extLst>
          </p:cNvPr>
          <p:cNvSpPr txBox="1">
            <a:spLocks/>
          </p:cNvSpPr>
          <p:nvPr/>
        </p:nvSpPr>
        <p:spPr>
          <a:xfrm>
            <a:off x="451625" y="2128910"/>
            <a:ext cx="11279458" cy="42343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 </a:t>
            </a:r>
          </a:p>
        </p:txBody>
      </p:sp>
      <p:sp>
        <p:nvSpPr>
          <p:cNvPr id="5" name="TextBox 4">
            <a:extLst>
              <a:ext uri="{FF2B5EF4-FFF2-40B4-BE49-F238E27FC236}">
                <a16:creationId xmlns:a16="http://schemas.microsoft.com/office/drawing/2014/main" id="{C90C1884-2D8A-449D-847D-49BD177AA3FF}"/>
              </a:ext>
            </a:extLst>
          </p:cNvPr>
          <p:cNvSpPr txBox="1"/>
          <p:nvPr/>
        </p:nvSpPr>
        <p:spPr>
          <a:xfrm>
            <a:off x="451625" y="2002869"/>
            <a:ext cx="6096000" cy="4708981"/>
          </a:xfrm>
          <a:prstGeom prst="rect">
            <a:avLst/>
          </a:prstGeom>
          <a:noFill/>
        </p:spPr>
        <p:txBody>
          <a:bodyPr wrap="square">
            <a:spAutoFit/>
          </a:bodyPr>
          <a:lstStyle/>
          <a:p>
            <a:r>
              <a:rPr lang="en-IN" sz="1200" b="0" dirty="0">
                <a:solidFill>
                  <a:srgbClr val="0000FF"/>
                </a:solidFill>
                <a:effectLst/>
                <a:latin typeface="Consolas" panose="020B0609020204030204" pitchFamily="49" charset="0"/>
              </a:rPr>
              <a:t>provider</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"provider-type"</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attribute = </a:t>
            </a:r>
            <a:r>
              <a:rPr lang="en-IN" sz="1200" b="0" dirty="0">
                <a:solidFill>
                  <a:srgbClr val="A31515"/>
                </a:solidFill>
                <a:effectLst/>
                <a:latin typeface="Consolas" panose="020B0609020204030204" pitchFamily="49" charset="0"/>
              </a:rPr>
              <a:t>"value"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FF"/>
                </a:solidFill>
                <a:effectLst/>
                <a:latin typeface="Consolas" panose="020B0609020204030204" pitchFamily="49" charset="0"/>
              </a:rPr>
              <a:t>variable</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"variable-identifier"</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description = </a:t>
            </a:r>
            <a:r>
              <a:rPr lang="en-IN" sz="1200" b="0" dirty="0">
                <a:solidFill>
                  <a:srgbClr val="A31515"/>
                </a:solidFill>
                <a:effectLst/>
                <a:latin typeface="Consolas" panose="020B0609020204030204" pitchFamily="49" charset="0"/>
              </a:rPr>
              <a:t>"some variable"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default = </a:t>
            </a:r>
            <a:r>
              <a:rPr lang="en-IN" sz="1200" b="0" dirty="0">
                <a:solidFill>
                  <a:srgbClr val="A31515"/>
                </a:solidFill>
                <a:effectLst/>
                <a:latin typeface="Consolas" panose="020B0609020204030204" pitchFamily="49" charset="0"/>
              </a:rPr>
              <a:t>"something"</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type = </a:t>
            </a:r>
            <a:r>
              <a:rPr lang="en-IN" sz="1200" b="0" dirty="0">
                <a:solidFill>
                  <a:srgbClr val="A31515"/>
                </a:solidFill>
                <a:effectLst/>
                <a:latin typeface="Consolas" panose="020B0609020204030204" pitchFamily="49" charset="0"/>
              </a:rPr>
              <a:t>"supported-type"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FF"/>
                </a:solidFill>
                <a:effectLst/>
                <a:latin typeface="Consolas" panose="020B0609020204030204" pitchFamily="49" charset="0"/>
              </a:rPr>
              <a:t>locals</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some-name = </a:t>
            </a:r>
            <a:r>
              <a:rPr lang="en-IN" sz="1200" b="0" dirty="0">
                <a:solidFill>
                  <a:srgbClr val="A31515"/>
                </a:solidFill>
                <a:effectLst/>
                <a:latin typeface="Consolas" panose="020B0609020204030204" pitchFamily="49" charset="0"/>
              </a:rPr>
              <a:t>"some-value"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FF"/>
                </a:solidFill>
                <a:effectLst/>
                <a:latin typeface="Consolas" panose="020B0609020204030204" pitchFamily="49" charset="0"/>
              </a:rPr>
              <a:t>resource</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"resource-type"</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"resource-identifier"</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attribute = </a:t>
            </a:r>
            <a:r>
              <a:rPr lang="en-IN" sz="1200" b="0" dirty="0">
                <a:solidFill>
                  <a:srgbClr val="A31515"/>
                </a:solidFill>
                <a:effectLst/>
                <a:latin typeface="Consolas" panose="020B0609020204030204" pitchFamily="49" charset="0"/>
              </a:rPr>
              <a:t>"value"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FF"/>
                </a:solidFill>
                <a:effectLst/>
                <a:latin typeface="Consolas" panose="020B0609020204030204" pitchFamily="49" charset="0"/>
              </a:rPr>
              <a:t>data</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"data-source-type"</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"data-source-identifier"</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attribute = </a:t>
            </a:r>
            <a:r>
              <a:rPr lang="en-IN" sz="1200" b="0" dirty="0">
                <a:solidFill>
                  <a:srgbClr val="A31515"/>
                </a:solidFill>
                <a:effectLst/>
                <a:latin typeface="Consolas" panose="020B0609020204030204" pitchFamily="49" charset="0"/>
              </a:rPr>
              <a:t>"value"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FF"/>
                </a:solidFill>
                <a:effectLst/>
                <a:latin typeface="Consolas" panose="020B0609020204030204" pitchFamily="49" charset="0"/>
              </a:rPr>
              <a:t>output</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"output-identifier"</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value = </a:t>
            </a:r>
            <a:r>
              <a:rPr lang="en-IN" sz="1200" b="0" dirty="0">
                <a:solidFill>
                  <a:srgbClr val="A31515"/>
                </a:solidFill>
                <a:effectLst/>
                <a:latin typeface="Consolas" panose="020B0609020204030204" pitchFamily="49" charset="0"/>
              </a:rPr>
              <a:t>"some-expression"</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p:txBody>
      </p:sp>
      <p:sp>
        <p:nvSpPr>
          <p:cNvPr id="17" name="Content Placeholder 2">
            <a:extLst>
              <a:ext uri="{FF2B5EF4-FFF2-40B4-BE49-F238E27FC236}">
                <a16:creationId xmlns:a16="http://schemas.microsoft.com/office/drawing/2014/main" id="{D1B99553-A164-4733-8F5F-27565056B2DD}"/>
              </a:ext>
            </a:extLst>
          </p:cNvPr>
          <p:cNvSpPr txBox="1">
            <a:spLocks/>
          </p:cNvSpPr>
          <p:nvPr/>
        </p:nvSpPr>
        <p:spPr>
          <a:xfrm>
            <a:off x="5669280" y="2002870"/>
            <a:ext cx="6061804" cy="451281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Provider</a:t>
            </a:r>
            <a:r>
              <a:rPr lang="en-US" dirty="0"/>
              <a:t> defines the type of infrastructure you are deploying</a:t>
            </a:r>
          </a:p>
          <a:p>
            <a:r>
              <a:rPr lang="en-US" b="1" dirty="0"/>
              <a:t>Variable</a:t>
            </a:r>
            <a:r>
              <a:rPr lang="en-US" dirty="0"/>
              <a:t> is an input parameter; equivalent to parameters in ARM templates</a:t>
            </a:r>
          </a:p>
          <a:p>
            <a:r>
              <a:rPr lang="en-US" b="1" dirty="0"/>
              <a:t>Locals</a:t>
            </a:r>
            <a:r>
              <a:rPr lang="en-US" dirty="0"/>
              <a:t> are local key-value pairs in a configuration; equivalent to variables in ARM templates</a:t>
            </a:r>
          </a:p>
          <a:p>
            <a:r>
              <a:rPr lang="en-US" b="1" dirty="0"/>
              <a:t>Resource</a:t>
            </a:r>
            <a:r>
              <a:rPr lang="en-US" dirty="0"/>
              <a:t> identifies what resource within the infrastructure you want to provision or configure</a:t>
            </a:r>
          </a:p>
          <a:p>
            <a:r>
              <a:rPr lang="en-US" b="1" dirty="0"/>
              <a:t>Data</a:t>
            </a:r>
            <a:r>
              <a:rPr lang="en-US" dirty="0"/>
              <a:t> defines any dependent data set that you need in the configuration</a:t>
            </a:r>
          </a:p>
          <a:p>
            <a:r>
              <a:rPr lang="en-US" b="1" dirty="0"/>
              <a:t>Output</a:t>
            </a:r>
            <a:r>
              <a:rPr lang="en-US" dirty="0"/>
              <a:t> identifies the values that you want to return after the configuration is provisioned</a:t>
            </a:r>
          </a:p>
          <a:p>
            <a:endParaRPr lang="en-US" dirty="0"/>
          </a:p>
        </p:txBody>
      </p:sp>
    </p:spTree>
    <p:extLst>
      <p:ext uri="{BB962C8B-B14F-4D97-AF65-F5344CB8AC3E}">
        <p14:creationId xmlns:p14="http://schemas.microsoft.com/office/powerpoint/2010/main" val="2218412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Basic Terraform configuration</a:t>
            </a:r>
            <a:endParaRPr lang="en-IN" dirty="0"/>
          </a:p>
        </p:txBody>
      </p:sp>
    </p:spTree>
    <p:extLst>
      <p:ext uri="{BB962C8B-B14F-4D97-AF65-F5344CB8AC3E}">
        <p14:creationId xmlns:p14="http://schemas.microsoft.com/office/powerpoint/2010/main" val="2032386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779F-1B7F-4844-B465-954D4C433DC8}"/>
              </a:ext>
            </a:extLst>
          </p:cNvPr>
          <p:cNvSpPr>
            <a:spLocks noGrp="1"/>
          </p:cNvSpPr>
          <p:nvPr>
            <p:ph type="title"/>
          </p:nvPr>
        </p:nvSpPr>
        <p:spPr/>
        <p:txBody>
          <a:bodyPr/>
          <a:lstStyle/>
          <a:p>
            <a:r>
              <a:rPr lang="en-US" dirty="0"/>
              <a:t>configuration lifecycle</a:t>
            </a:r>
            <a:endParaRPr lang="en-IN" dirty="0"/>
          </a:p>
        </p:txBody>
      </p:sp>
      <p:pic>
        <p:nvPicPr>
          <p:cNvPr id="4" name="Graphic 3" descr="Document">
            <a:extLst>
              <a:ext uri="{FF2B5EF4-FFF2-40B4-BE49-F238E27FC236}">
                <a16:creationId xmlns:a16="http://schemas.microsoft.com/office/drawing/2014/main" id="{8E9137D0-4C05-4077-AFD7-B4DA1B1CDB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894" y="4453595"/>
            <a:ext cx="914400" cy="914400"/>
          </a:xfrm>
          <a:prstGeom prst="rect">
            <a:avLst/>
          </a:prstGeom>
        </p:spPr>
      </p:pic>
      <p:sp>
        <p:nvSpPr>
          <p:cNvPr id="5" name="TextBox 4">
            <a:extLst>
              <a:ext uri="{FF2B5EF4-FFF2-40B4-BE49-F238E27FC236}">
                <a16:creationId xmlns:a16="http://schemas.microsoft.com/office/drawing/2014/main" id="{85DAB968-DA29-4ADA-AD96-B9E5019448EA}"/>
              </a:ext>
            </a:extLst>
          </p:cNvPr>
          <p:cNvSpPr txBox="1"/>
          <p:nvPr/>
        </p:nvSpPr>
        <p:spPr>
          <a:xfrm>
            <a:off x="626574" y="5277723"/>
            <a:ext cx="813043" cy="369332"/>
          </a:xfrm>
          <a:prstGeom prst="rect">
            <a:avLst/>
          </a:prstGeom>
          <a:noFill/>
        </p:spPr>
        <p:txBody>
          <a:bodyPr wrap="none" rtlCol="0">
            <a:spAutoFit/>
          </a:bodyPr>
          <a:lstStyle/>
          <a:p>
            <a:pPr algn="ctr"/>
            <a:r>
              <a:rPr lang="en-US" dirty="0"/>
              <a:t>main.tf</a:t>
            </a:r>
            <a:endParaRPr lang="en-IN" dirty="0"/>
          </a:p>
        </p:txBody>
      </p:sp>
      <p:pic>
        <p:nvPicPr>
          <p:cNvPr id="7" name="Graphic 6">
            <a:extLst>
              <a:ext uri="{FF2B5EF4-FFF2-40B4-BE49-F238E27FC236}">
                <a16:creationId xmlns:a16="http://schemas.microsoft.com/office/drawing/2014/main" id="{305E18A7-7C7A-467C-B087-F0869C3AA5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00077" y="2294499"/>
            <a:ext cx="2381250" cy="571500"/>
          </a:xfrm>
          <a:prstGeom prst="rect">
            <a:avLst/>
          </a:prstGeom>
        </p:spPr>
      </p:pic>
      <p:sp>
        <p:nvSpPr>
          <p:cNvPr id="9" name="Rectangle 8">
            <a:extLst>
              <a:ext uri="{FF2B5EF4-FFF2-40B4-BE49-F238E27FC236}">
                <a16:creationId xmlns:a16="http://schemas.microsoft.com/office/drawing/2014/main" id="{102B1666-FF64-46E0-932D-D38D695282BF}"/>
              </a:ext>
            </a:extLst>
          </p:cNvPr>
          <p:cNvSpPr/>
          <p:nvPr/>
        </p:nvSpPr>
        <p:spPr>
          <a:xfrm>
            <a:off x="4858043" y="1992923"/>
            <a:ext cx="2466535" cy="9883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pic>
        <p:nvPicPr>
          <p:cNvPr id="13" name="Graphic 12" descr="Paper">
            <a:extLst>
              <a:ext uri="{FF2B5EF4-FFF2-40B4-BE49-F238E27FC236}">
                <a16:creationId xmlns:a16="http://schemas.microsoft.com/office/drawing/2014/main" id="{C20513A9-D7BD-4D27-A6C5-1D65B980D6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4094" y="4453595"/>
            <a:ext cx="914400" cy="914400"/>
          </a:xfrm>
          <a:prstGeom prst="rect">
            <a:avLst/>
          </a:prstGeom>
        </p:spPr>
      </p:pic>
      <p:sp>
        <p:nvSpPr>
          <p:cNvPr id="14" name="TextBox 13">
            <a:extLst>
              <a:ext uri="{FF2B5EF4-FFF2-40B4-BE49-F238E27FC236}">
                <a16:creationId xmlns:a16="http://schemas.microsoft.com/office/drawing/2014/main" id="{488225BA-EC47-4E59-8EE2-26BD60C6A620}"/>
              </a:ext>
            </a:extLst>
          </p:cNvPr>
          <p:cNvSpPr txBox="1"/>
          <p:nvPr/>
        </p:nvSpPr>
        <p:spPr>
          <a:xfrm>
            <a:off x="5494817" y="5277723"/>
            <a:ext cx="1192955" cy="369332"/>
          </a:xfrm>
          <a:prstGeom prst="rect">
            <a:avLst/>
          </a:prstGeom>
          <a:noFill/>
        </p:spPr>
        <p:txBody>
          <a:bodyPr wrap="none" rtlCol="0">
            <a:spAutoFit/>
          </a:bodyPr>
          <a:lstStyle/>
          <a:p>
            <a:pPr algn="ctr"/>
            <a:r>
              <a:rPr lang="en-US" dirty="0" err="1"/>
              <a:t>main.tfplan</a:t>
            </a:r>
            <a:endParaRPr lang="en-IN" dirty="0"/>
          </a:p>
        </p:txBody>
      </p:sp>
      <p:sp>
        <p:nvSpPr>
          <p:cNvPr id="17" name="TextBox 16">
            <a:extLst>
              <a:ext uri="{FF2B5EF4-FFF2-40B4-BE49-F238E27FC236}">
                <a16:creationId xmlns:a16="http://schemas.microsoft.com/office/drawing/2014/main" id="{0249667D-6FC3-4A70-AB4D-1E372FE77F4D}"/>
              </a:ext>
            </a:extLst>
          </p:cNvPr>
          <p:cNvSpPr txBox="1"/>
          <p:nvPr/>
        </p:nvSpPr>
        <p:spPr>
          <a:xfrm>
            <a:off x="2891878" y="3640581"/>
            <a:ext cx="564578" cy="369332"/>
          </a:xfrm>
          <a:prstGeom prst="rect">
            <a:avLst/>
          </a:prstGeom>
          <a:noFill/>
        </p:spPr>
        <p:txBody>
          <a:bodyPr wrap="none" rtlCol="0">
            <a:spAutoFit/>
          </a:bodyPr>
          <a:lstStyle/>
          <a:p>
            <a:pPr algn="ctr"/>
            <a:r>
              <a:rPr lang="en-US" dirty="0"/>
              <a:t>plan</a:t>
            </a:r>
            <a:endParaRPr lang="en-IN" dirty="0"/>
          </a:p>
        </p:txBody>
      </p:sp>
      <p:pic>
        <p:nvPicPr>
          <p:cNvPr id="23" name="Graphic 22" descr="Document">
            <a:extLst>
              <a:ext uri="{FF2B5EF4-FFF2-40B4-BE49-F238E27FC236}">
                <a16:creationId xmlns:a16="http://schemas.microsoft.com/office/drawing/2014/main" id="{E01B8EB5-770D-4DD5-AE4A-6011C8F1BC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32864" y="4453048"/>
            <a:ext cx="914400" cy="914400"/>
          </a:xfrm>
          <a:prstGeom prst="rect">
            <a:avLst/>
          </a:prstGeom>
        </p:spPr>
      </p:pic>
      <p:sp>
        <p:nvSpPr>
          <p:cNvPr id="24" name="TextBox 23">
            <a:extLst>
              <a:ext uri="{FF2B5EF4-FFF2-40B4-BE49-F238E27FC236}">
                <a16:creationId xmlns:a16="http://schemas.microsoft.com/office/drawing/2014/main" id="{B1270F11-96D7-42C0-883B-DC71B14732CB}"/>
              </a:ext>
            </a:extLst>
          </p:cNvPr>
          <p:cNvSpPr txBox="1"/>
          <p:nvPr/>
        </p:nvSpPr>
        <p:spPr>
          <a:xfrm>
            <a:off x="10358323" y="5277723"/>
            <a:ext cx="1263487" cy="369332"/>
          </a:xfrm>
          <a:prstGeom prst="rect">
            <a:avLst/>
          </a:prstGeom>
          <a:noFill/>
        </p:spPr>
        <p:txBody>
          <a:bodyPr wrap="none" rtlCol="0">
            <a:spAutoFit/>
          </a:bodyPr>
          <a:lstStyle/>
          <a:p>
            <a:pPr algn="ctr"/>
            <a:r>
              <a:rPr lang="en-US" dirty="0" err="1"/>
              <a:t>main.tfstate</a:t>
            </a:r>
            <a:endParaRPr lang="en-IN" dirty="0"/>
          </a:p>
        </p:txBody>
      </p:sp>
      <p:cxnSp>
        <p:nvCxnSpPr>
          <p:cNvPr id="26" name="Straight Arrow Connector 25">
            <a:extLst>
              <a:ext uri="{FF2B5EF4-FFF2-40B4-BE49-F238E27FC236}">
                <a16:creationId xmlns:a16="http://schemas.microsoft.com/office/drawing/2014/main" id="{7B488019-C5B1-4DA9-BBB2-BF70F310ECFE}"/>
              </a:ext>
            </a:extLst>
          </p:cNvPr>
          <p:cNvCxnSpPr>
            <a:cxnSpLocks/>
            <a:stCxn id="13" idx="3"/>
            <a:endCxn id="23" idx="1"/>
          </p:cNvCxnSpPr>
          <p:nvPr/>
        </p:nvCxnSpPr>
        <p:spPr>
          <a:xfrm flipV="1">
            <a:off x="6548494" y="4910248"/>
            <a:ext cx="3984370" cy="547"/>
          </a:xfrm>
          <a:prstGeom prst="straightConnector1">
            <a:avLst/>
          </a:prstGeom>
          <a:ln>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2D4421D-4E30-4450-865D-C55364EECD22}"/>
              </a:ext>
            </a:extLst>
          </p:cNvPr>
          <p:cNvSpPr txBox="1"/>
          <p:nvPr/>
        </p:nvSpPr>
        <p:spPr>
          <a:xfrm>
            <a:off x="5793595" y="3857888"/>
            <a:ext cx="661079" cy="369332"/>
          </a:xfrm>
          <a:prstGeom prst="rect">
            <a:avLst/>
          </a:prstGeom>
          <a:noFill/>
        </p:spPr>
        <p:txBody>
          <a:bodyPr wrap="square" rtlCol="0">
            <a:spAutoFit/>
          </a:bodyPr>
          <a:lstStyle/>
          <a:p>
            <a:pPr algn="ctr"/>
            <a:r>
              <a:rPr lang="en-US" dirty="0"/>
              <a:t>apply</a:t>
            </a:r>
            <a:endParaRPr lang="en-IN" dirty="0"/>
          </a:p>
        </p:txBody>
      </p:sp>
      <p:pic>
        <p:nvPicPr>
          <p:cNvPr id="33" name="Graphic 32" descr="Folder">
            <a:extLst>
              <a:ext uri="{FF2B5EF4-FFF2-40B4-BE49-F238E27FC236}">
                <a16:creationId xmlns:a16="http://schemas.microsoft.com/office/drawing/2014/main" id="{F7EC756A-E269-4F86-8942-3C10E40C568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5894" y="2033792"/>
            <a:ext cx="914400" cy="914400"/>
          </a:xfrm>
          <a:prstGeom prst="rect">
            <a:avLst/>
          </a:prstGeom>
        </p:spPr>
      </p:pic>
      <p:sp>
        <p:nvSpPr>
          <p:cNvPr id="34" name="TextBox 33">
            <a:extLst>
              <a:ext uri="{FF2B5EF4-FFF2-40B4-BE49-F238E27FC236}">
                <a16:creationId xmlns:a16="http://schemas.microsoft.com/office/drawing/2014/main" id="{70AAA953-A16C-459F-B6C7-B2CD80B5FF1C}"/>
              </a:ext>
            </a:extLst>
          </p:cNvPr>
          <p:cNvSpPr txBox="1"/>
          <p:nvPr/>
        </p:nvSpPr>
        <p:spPr>
          <a:xfrm>
            <a:off x="456494" y="2703849"/>
            <a:ext cx="1153201" cy="369332"/>
          </a:xfrm>
          <a:prstGeom prst="rect">
            <a:avLst/>
          </a:prstGeom>
          <a:noFill/>
        </p:spPr>
        <p:txBody>
          <a:bodyPr wrap="none" rtlCol="0">
            <a:spAutoFit/>
          </a:bodyPr>
          <a:lstStyle/>
          <a:p>
            <a:pPr algn="ctr"/>
            <a:r>
              <a:rPr lang="en-US" dirty="0"/>
              <a:t>.terraform</a:t>
            </a:r>
            <a:endParaRPr lang="en-IN" dirty="0"/>
          </a:p>
        </p:txBody>
      </p:sp>
      <p:cxnSp>
        <p:nvCxnSpPr>
          <p:cNvPr id="36" name="Straight Arrow Connector 35">
            <a:extLst>
              <a:ext uri="{FF2B5EF4-FFF2-40B4-BE49-F238E27FC236}">
                <a16:creationId xmlns:a16="http://schemas.microsoft.com/office/drawing/2014/main" id="{0C7D124D-F9E6-4161-9F45-B8EC1D923852}"/>
              </a:ext>
            </a:extLst>
          </p:cNvPr>
          <p:cNvCxnSpPr>
            <a:stCxn id="9" idx="1"/>
            <a:endCxn id="33" idx="3"/>
          </p:cNvCxnSpPr>
          <p:nvPr/>
        </p:nvCxnSpPr>
        <p:spPr>
          <a:xfrm flipH="1">
            <a:off x="1490294" y="2487089"/>
            <a:ext cx="3367749" cy="3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4ECA84F-02A6-4E33-A239-FA3E75D8A6B3}"/>
              </a:ext>
            </a:extLst>
          </p:cNvPr>
          <p:cNvSpPr txBox="1"/>
          <p:nvPr/>
        </p:nvSpPr>
        <p:spPr>
          <a:xfrm>
            <a:off x="2934358" y="2395583"/>
            <a:ext cx="479619" cy="369332"/>
          </a:xfrm>
          <a:prstGeom prst="rect">
            <a:avLst/>
          </a:prstGeom>
          <a:noFill/>
        </p:spPr>
        <p:txBody>
          <a:bodyPr wrap="none" rtlCol="0">
            <a:spAutoFit/>
          </a:bodyPr>
          <a:lstStyle/>
          <a:p>
            <a:pPr algn="ctr"/>
            <a:r>
              <a:rPr lang="en-US" dirty="0" err="1"/>
              <a:t>init</a:t>
            </a:r>
            <a:endParaRPr lang="en-IN" dirty="0"/>
          </a:p>
        </p:txBody>
      </p:sp>
      <p:cxnSp>
        <p:nvCxnSpPr>
          <p:cNvPr id="39" name="Connector: Curved 38">
            <a:extLst>
              <a:ext uri="{FF2B5EF4-FFF2-40B4-BE49-F238E27FC236}">
                <a16:creationId xmlns:a16="http://schemas.microsoft.com/office/drawing/2014/main" id="{35F9E362-C6D5-40B5-AE59-E0E71A193796}"/>
              </a:ext>
            </a:extLst>
          </p:cNvPr>
          <p:cNvCxnSpPr>
            <a:stCxn id="9" idx="2"/>
            <a:endCxn id="4" idx="0"/>
          </p:cNvCxnSpPr>
          <p:nvPr/>
        </p:nvCxnSpPr>
        <p:spPr>
          <a:xfrm rot="5400000">
            <a:off x="2826033" y="1188317"/>
            <a:ext cx="1472340" cy="50582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D52751B-FD22-4A9A-837F-8935C0CE2802}"/>
              </a:ext>
            </a:extLst>
          </p:cNvPr>
          <p:cNvCxnSpPr>
            <a:stCxn id="4" idx="3"/>
            <a:endCxn id="13" idx="1"/>
          </p:cNvCxnSpPr>
          <p:nvPr/>
        </p:nvCxnSpPr>
        <p:spPr>
          <a:xfrm>
            <a:off x="1490294" y="4910795"/>
            <a:ext cx="4143800" cy="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5985A0EB-6FBF-45D9-8D7D-F0530D18BABE}"/>
              </a:ext>
            </a:extLst>
          </p:cNvPr>
          <p:cNvCxnSpPr>
            <a:stCxn id="9" idx="2"/>
            <a:endCxn id="13" idx="0"/>
          </p:cNvCxnSpPr>
          <p:nvPr/>
        </p:nvCxnSpPr>
        <p:spPr>
          <a:xfrm rot="5400000">
            <a:off x="5355133" y="3717417"/>
            <a:ext cx="1472340" cy="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EDBCAA97-23DA-4C4D-91A3-2140A17D90BF}"/>
              </a:ext>
            </a:extLst>
          </p:cNvPr>
          <p:cNvCxnSpPr>
            <a:stCxn id="9" idx="2"/>
            <a:endCxn id="23" idx="0"/>
          </p:cNvCxnSpPr>
          <p:nvPr/>
        </p:nvCxnSpPr>
        <p:spPr>
          <a:xfrm rot="16200000" flipH="1">
            <a:off x="7804791" y="1267774"/>
            <a:ext cx="1471793" cy="48987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9F020B5-7212-4214-A96D-0E048C0D392F}"/>
              </a:ext>
            </a:extLst>
          </p:cNvPr>
          <p:cNvSpPr txBox="1"/>
          <p:nvPr/>
        </p:nvSpPr>
        <p:spPr>
          <a:xfrm>
            <a:off x="8515327" y="3640581"/>
            <a:ext cx="886012" cy="369332"/>
          </a:xfrm>
          <a:prstGeom prst="rect">
            <a:avLst/>
          </a:prstGeom>
          <a:noFill/>
        </p:spPr>
        <p:txBody>
          <a:bodyPr wrap="none" rtlCol="0">
            <a:spAutoFit/>
          </a:bodyPr>
          <a:lstStyle/>
          <a:p>
            <a:pPr algn="ctr"/>
            <a:r>
              <a:rPr lang="en-US" dirty="0"/>
              <a:t>destroy</a:t>
            </a:r>
            <a:endParaRPr lang="en-IN" dirty="0"/>
          </a:p>
        </p:txBody>
      </p:sp>
      <p:pic>
        <p:nvPicPr>
          <p:cNvPr id="47" name="Graphic 46" descr="Document">
            <a:extLst>
              <a:ext uri="{FF2B5EF4-FFF2-40B4-BE49-F238E27FC236}">
                <a16:creationId xmlns:a16="http://schemas.microsoft.com/office/drawing/2014/main" id="{4CF3B5D7-6D6B-4C42-AA1E-01DD5A4902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9985" y="5609490"/>
            <a:ext cx="914400" cy="914400"/>
          </a:xfrm>
          <a:prstGeom prst="rect">
            <a:avLst/>
          </a:prstGeom>
        </p:spPr>
      </p:pic>
      <p:sp>
        <p:nvSpPr>
          <p:cNvPr id="48" name="TextBox 47">
            <a:extLst>
              <a:ext uri="{FF2B5EF4-FFF2-40B4-BE49-F238E27FC236}">
                <a16:creationId xmlns:a16="http://schemas.microsoft.com/office/drawing/2014/main" id="{F985A14B-277E-4FD2-AE7F-9B206CBE8B8D}"/>
              </a:ext>
            </a:extLst>
          </p:cNvPr>
          <p:cNvSpPr txBox="1"/>
          <p:nvPr/>
        </p:nvSpPr>
        <p:spPr>
          <a:xfrm>
            <a:off x="214108" y="6433618"/>
            <a:ext cx="1666162" cy="369332"/>
          </a:xfrm>
          <a:prstGeom prst="rect">
            <a:avLst/>
          </a:prstGeom>
          <a:noFill/>
        </p:spPr>
        <p:txBody>
          <a:bodyPr wrap="none" rtlCol="0">
            <a:spAutoFit/>
          </a:bodyPr>
          <a:lstStyle/>
          <a:p>
            <a:pPr algn="ctr"/>
            <a:r>
              <a:rPr lang="en-US" dirty="0" err="1"/>
              <a:t>terraform.tfvars</a:t>
            </a:r>
            <a:endParaRPr lang="en-IN" dirty="0"/>
          </a:p>
        </p:txBody>
      </p:sp>
      <p:cxnSp>
        <p:nvCxnSpPr>
          <p:cNvPr id="50" name="Connector: Elbow 49">
            <a:extLst>
              <a:ext uri="{FF2B5EF4-FFF2-40B4-BE49-F238E27FC236}">
                <a16:creationId xmlns:a16="http://schemas.microsoft.com/office/drawing/2014/main" id="{1A02AB20-5A9B-4465-B08D-FE8B19A634E8}"/>
              </a:ext>
            </a:extLst>
          </p:cNvPr>
          <p:cNvCxnSpPr>
            <a:stCxn id="47" idx="3"/>
            <a:endCxn id="14" idx="2"/>
          </p:cNvCxnSpPr>
          <p:nvPr/>
        </p:nvCxnSpPr>
        <p:spPr>
          <a:xfrm flipV="1">
            <a:off x="1504385" y="5647055"/>
            <a:ext cx="4586910" cy="419635"/>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14EA55E8-BEB2-468E-8094-088222EA25CB}"/>
              </a:ext>
            </a:extLst>
          </p:cNvPr>
          <p:cNvCxnSpPr>
            <a:stCxn id="24" idx="2"/>
            <a:endCxn id="14" idx="2"/>
          </p:cNvCxnSpPr>
          <p:nvPr/>
        </p:nvCxnSpPr>
        <p:spPr>
          <a:xfrm rot="5400000">
            <a:off x="8540681" y="3197669"/>
            <a:ext cx="12700" cy="4898772"/>
          </a:xfrm>
          <a:prstGeom prst="bentConnector3">
            <a:avLst>
              <a:gd name="adj1" fmla="val 337180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Connector: Curved 5">
            <a:extLst>
              <a:ext uri="{FF2B5EF4-FFF2-40B4-BE49-F238E27FC236}">
                <a16:creationId xmlns:a16="http://schemas.microsoft.com/office/drawing/2014/main" id="{DAB266BE-6A57-479A-97F7-28711788C6A7}"/>
              </a:ext>
            </a:extLst>
          </p:cNvPr>
          <p:cNvCxnSpPr>
            <a:stCxn id="9" idx="1"/>
            <a:endCxn id="4" idx="0"/>
          </p:cNvCxnSpPr>
          <p:nvPr/>
        </p:nvCxnSpPr>
        <p:spPr>
          <a:xfrm rot="10800000" flipV="1">
            <a:off x="1033095" y="2487089"/>
            <a:ext cx="3824949" cy="1966506"/>
          </a:xfrm>
          <a:prstGeom prst="curvedConnector2">
            <a:avLst/>
          </a:prstGeom>
          <a:ln>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3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17" grpId="0"/>
      <p:bldP spid="24" grpId="0"/>
      <p:bldP spid="27" grpId="0"/>
      <p:bldP spid="34" grpId="0"/>
      <p:bldP spid="37" grpId="0"/>
      <p:bldP spid="46" grpId="0"/>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configuration workflow</a:t>
            </a:r>
            <a:endParaRPr lang="en-IN" dirty="0"/>
          </a:p>
        </p:txBody>
      </p:sp>
    </p:spTree>
    <p:extLst>
      <p:ext uri="{BB962C8B-B14F-4D97-AF65-F5344CB8AC3E}">
        <p14:creationId xmlns:p14="http://schemas.microsoft.com/office/powerpoint/2010/main" val="324865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1C22-8AEB-4DBB-B894-0019B5C81DD5}"/>
              </a:ext>
            </a:extLst>
          </p:cNvPr>
          <p:cNvSpPr>
            <a:spLocks noGrp="1"/>
          </p:cNvSpPr>
          <p:nvPr>
            <p:ph type="title"/>
          </p:nvPr>
        </p:nvSpPr>
        <p:spPr/>
        <p:txBody>
          <a:bodyPr/>
          <a:lstStyle/>
          <a:p>
            <a:r>
              <a:rPr lang="en-US" dirty="0"/>
              <a:t>About me</a:t>
            </a:r>
            <a:endParaRPr lang="en-IN" dirty="0"/>
          </a:p>
        </p:txBody>
      </p:sp>
      <p:sp>
        <p:nvSpPr>
          <p:cNvPr id="3" name="Content Placeholder 2">
            <a:extLst>
              <a:ext uri="{FF2B5EF4-FFF2-40B4-BE49-F238E27FC236}">
                <a16:creationId xmlns:a16="http://schemas.microsoft.com/office/drawing/2014/main" id="{1EC52ED9-236A-4FC4-B617-8FE5454F5DA1}"/>
              </a:ext>
            </a:extLst>
          </p:cNvPr>
          <p:cNvSpPr>
            <a:spLocks noGrp="1"/>
          </p:cNvSpPr>
          <p:nvPr>
            <p:ph idx="1"/>
          </p:nvPr>
        </p:nvSpPr>
        <p:spPr/>
        <p:txBody>
          <a:bodyPr/>
          <a:lstStyle/>
          <a:p>
            <a:r>
              <a:rPr lang="en-US" dirty="0"/>
              <a:t>Distinguished Member Technical Staff at Dell EMC</a:t>
            </a:r>
          </a:p>
          <a:p>
            <a:r>
              <a:rPr lang="en-US" dirty="0"/>
              <a:t>Automation fanatic</a:t>
            </a:r>
          </a:p>
          <a:p>
            <a:r>
              <a:rPr lang="en-US" dirty="0"/>
              <a:t>Microsoft MVP</a:t>
            </a:r>
          </a:p>
          <a:p>
            <a:r>
              <a:rPr lang="en-US" dirty="0"/>
              <a:t>Published Author</a:t>
            </a:r>
          </a:p>
          <a:p>
            <a:endParaRPr lang="en-IN" dirty="0"/>
          </a:p>
          <a:p>
            <a:endParaRPr lang="en-IN" dirty="0"/>
          </a:p>
          <a:p>
            <a:endParaRPr lang="en-IN" dirty="0"/>
          </a:p>
          <a:p>
            <a:endParaRPr lang="en-IN" dirty="0"/>
          </a:p>
          <a:p>
            <a:endParaRPr lang="en-US" dirty="0"/>
          </a:p>
        </p:txBody>
      </p:sp>
      <p:sp>
        <p:nvSpPr>
          <p:cNvPr id="4" name="Text Placeholder 4">
            <a:extLst>
              <a:ext uri="{FF2B5EF4-FFF2-40B4-BE49-F238E27FC236}">
                <a16:creationId xmlns:a16="http://schemas.microsoft.com/office/drawing/2014/main" id="{02646385-CF1E-492B-8D9C-3AD51B36E7B7}"/>
              </a:ext>
            </a:extLst>
          </p:cNvPr>
          <p:cNvSpPr txBox="1">
            <a:spLocks/>
          </p:cNvSpPr>
          <p:nvPr/>
        </p:nvSpPr>
        <p:spPr>
          <a:xfrm>
            <a:off x="2283793" y="6273895"/>
            <a:ext cx="5968109" cy="45657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600" dirty="0">
                <a:hlinkClick r:id="rId2"/>
              </a:rPr>
              <a:t>https://leanpub.com/tfaz02h</a:t>
            </a:r>
            <a:r>
              <a:rPr lang="en-IN" sz="3600" dirty="0"/>
              <a:t> </a:t>
            </a:r>
          </a:p>
        </p:txBody>
      </p:sp>
      <p:pic>
        <p:nvPicPr>
          <p:cNvPr id="5" name="Picture 4">
            <a:extLst>
              <a:ext uri="{FF2B5EF4-FFF2-40B4-BE49-F238E27FC236}">
                <a16:creationId xmlns:a16="http://schemas.microsoft.com/office/drawing/2014/main" id="{4C3E8059-B60E-4DC1-B39B-FE109DCDE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553" y="1859212"/>
            <a:ext cx="3088003" cy="4927664"/>
          </a:xfrm>
          <a:prstGeom prst="rect">
            <a:avLst/>
          </a:prstGeom>
          <a:ln>
            <a:solidFill>
              <a:schemeClr val="accent1"/>
            </a:solidFill>
          </a:ln>
        </p:spPr>
      </p:pic>
    </p:spTree>
    <p:extLst>
      <p:ext uri="{BB962C8B-B14F-4D97-AF65-F5344CB8AC3E}">
        <p14:creationId xmlns:p14="http://schemas.microsoft.com/office/powerpoint/2010/main" val="299883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03 –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authentication</a:t>
            </a:r>
            <a:endParaRPr lang="en-IN" dirty="0"/>
          </a:p>
        </p:txBody>
      </p:sp>
    </p:spTree>
    <p:extLst>
      <p:ext uri="{BB962C8B-B14F-4D97-AF65-F5344CB8AC3E}">
        <p14:creationId xmlns:p14="http://schemas.microsoft.com/office/powerpoint/2010/main" val="1768383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7E50-16FB-429D-A59C-D8F026E79EEE}"/>
              </a:ext>
            </a:extLst>
          </p:cNvPr>
          <p:cNvSpPr>
            <a:spLocks noGrp="1"/>
          </p:cNvSpPr>
          <p:nvPr>
            <p:ph type="title"/>
          </p:nvPr>
        </p:nvSpPr>
        <p:spPr/>
        <p:txBody>
          <a:bodyPr/>
          <a:lstStyle/>
          <a:p>
            <a:r>
              <a:rPr lang="en-US" dirty="0"/>
              <a:t>Authenticating with Azure</a:t>
            </a:r>
            <a:endParaRPr lang="en-IN" dirty="0"/>
          </a:p>
        </p:txBody>
      </p:sp>
      <p:sp>
        <p:nvSpPr>
          <p:cNvPr id="3" name="Content Placeholder 2">
            <a:extLst>
              <a:ext uri="{FF2B5EF4-FFF2-40B4-BE49-F238E27FC236}">
                <a16:creationId xmlns:a16="http://schemas.microsoft.com/office/drawing/2014/main" id="{7970F29E-D8CF-42CB-8879-E774315C2FA1}"/>
              </a:ext>
            </a:extLst>
          </p:cNvPr>
          <p:cNvSpPr>
            <a:spLocks noGrp="1"/>
          </p:cNvSpPr>
          <p:nvPr>
            <p:ph idx="1"/>
          </p:nvPr>
        </p:nvSpPr>
        <p:spPr/>
        <p:txBody>
          <a:bodyPr/>
          <a:lstStyle/>
          <a:p>
            <a:r>
              <a:rPr lang="en-US" dirty="0"/>
              <a:t>Azure Cloud Shell</a:t>
            </a:r>
          </a:p>
          <a:p>
            <a:r>
              <a:rPr lang="en-US" dirty="0"/>
              <a:t>Azure CLI</a:t>
            </a:r>
          </a:p>
          <a:p>
            <a:r>
              <a:rPr lang="en-US" dirty="0"/>
              <a:t>Azure Service Principal – Client Secret</a:t>
            </a:r>
          </a:p>
          <a:p>
            <a:r>
              <a:rPr lang="en-US" dirty="0"/>
              <a:t>Azure Service Principal – Client Certificate</a:t>
            </a:r>
          </a:p>
          <a:p>
            <a:r>
              <a:rPr lang="en-US" dirty="0"/>
              <a:t>Azure Managed System Identity (MSI)</a:t>
            </a:r>
            <a:endParaRPr lang="en-IN" dirty="0"/>
          </a:p>
        </p:txBody>
      </p:sp>
    </p:spTree>
    <p:extLst>
      <p:ext uri="{BB962C8B-B14F-4D97-AF65-F5344CB8AC3E}">
        <p14:creationId xmlns:p14="http://schemas.microsoft.com/office/powerpoint/2010/main" val="3486672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DD31-663D-4A0D-AB74-E219E0AF7649}"/>
              </a:ext>
            </a:extLst>
          </p:cNvPr>
          <p:cNvSpPr>
            <a:spLocks noGrp="1"/>
          </p:cNvSpPr>
          <p:nvPr>
            <p:ph type="title"/>
          </p:nvPr>
        </p:nvSpPr>
        <p:spPr/>
        <p:txBody>
          <a:bodyPr/>
          <a:lstStyle/>
          <a:p>
            <a:r>
              <a:rPr lang="en-US" dirty="0"/>
              <a:t>Azure Cloud Shell</a:t>
            </a:r>
            <a:endParaRPr lang="en-IN" dirty="0"/>
          </a:p>
        </p:txBody>
      </p:sp>
      <p:sp>
        <p:nvSpPr>
          <p:cNvPr id="3" name="Content Placeholder 2">
            <a:extLst>
              <a:ext uri="{FF2B5EF4-FFF2-40B4-BE49-F238E27FC236}">
                <a16:creationId xmlns:a16="http://schemas.microsoft.com/office/drawing/2014/main" id="{06096A7D-FEDA-4E34-8E33-94598C21DC41}"/>
              </a:ext>
            </a:extLst>
          </p:cNvPr>
          <p:cNvSpPr>
            <a:spLocks noGrp="1"/>
          </p:cNvSpPr>
          <p:nvPr>
            <p:ph idx="1"/>
          </p:nvPr>
        </p:nvSpPr>
        <p:spPr/>
        <p:txBody>
          <a:bodyPr/>
          <a:lstStyle/>
          <a:p>
            <a:r>
              <a:rPr lang="en-US" dirty="0"/>
              <a:t>Built into the Azure portal</a:t>
            </a:r>
          </a:p>
          <a:p>
            <a:r>
              <a:rPr lang="en-US" dirty="0"/>
              <a:t>Can be accessed via Visual Studio Code</a:t>
            </a:r>
          </a:p>
          <a:p>
            <a:r>
              <a:rPr lang="en-US" dirty="0"/>
              <a:t>Pre-authenticated</a:t>
            </a:r>
          </a:p>
          <a:p>
            <a:r>
              <a:rPr lang="en-US" dirty="0"/>
              <a:t>Comes with latest provisioning and configuration management tools</a:t>
            </a:r>
          </a:p>
          <a:p>
            <a:pPr lvl="1"/>
            <a:r>
              <a:rPr lang="en-US" dirty="0"/>
              <a:t>Terraform</a:t>
            </a:r>
          </a:p>
          <a:p>
            <a:pPr lvl="1"/>
            <a:r>
              <a:rPr lang="en-US" dirty="0"/>
              <a:t>Ansible</a:t>
            </a:r>
          </a:p>
          <a:p>
            <a:pPr lvl="1"/>
            <a:r>
              <a:rPr lang="en-US" dirty="0"/>
              <a:t>Azure CLI</a:t>
            </a:r>
          </a:p>
          <a:p>
            <a:pPr lvl="1"/>
            <a:r>
              <a:rPr lang="en-US" dirty="0"/>
              <a:t>Azure PowerShell</a:t>
            </a:r>
          </a:p>
          <a:p>
            <a:r>
              <a:rPr lang="en-US" dirty="0"/>
              <a:t>For interactive use!</a:t>
            </a:r>
          </a:p>
          <a:p>
            <a:endParaRPr lang="en-IN" dirty="0"/>
          </a:p>
        </p:txBody>
      </p:sp>
    </p:spTree>
    <p:extLst>
      <p:ext uri="{BB962C8B-B14F-4D97-AF65-F5344CB8AC3E}">
        <p14:creationId xmlns:p14="http://schemas.microsoft.com/office/powerpoint/2010/main" val="3544236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in Cloud Shell</a:t>
            </a:r>
            <a:endParaRPr lang="en-IN" dirty="0"/>
          </a:p>
        </p:txBody>
      </p:sp>
    </p:spTree>
    <p:extLst>
      <p:ext uri="{BB962C8B-B14F-4D97-AF65-F5344CB8AC3E}">
        <p14:creationId xmlns:p14="http://schemas.microsoft.com/office/powerpoint/2010/main" val="808420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DD31-663D-4A0D-AB74-E219E0AF7649}"/>
              </a:ext>
            </a:extLst>
          </p:cNvPr>
          <p:cNvSpPr>
            <a:spLocks noGrp="1"/>
          </p:cNvSpPr>
          <p:nvPr>
            <p:ph type="title"/>
          </p:nvPr>
        </p:nvSpPr>
        <p:spPr/>
        <p:txBody>
          <a:bodyPr/>
          <a:lstStyle/>
          <a:p>
            <a:r>
              <a:rPr lang="en-US" dirty="0"/>
              <a:t>Azure Service Principal – Client Secret</a:t>
            </a:r>
            <a:endParaRPr lang="en-IN" dirty="0"/>
          </a:p>
        </p:txBody>
      </p:sp>
      <p:sp>
        <p:nvSpPr>
          <p:cNvPr id="3" name="Content Placeholder 2">
            <a:extLst>
              <a:ext uri="{FF2B5EF4-FFF2-40B4-BE49-F238E27FC236}">
                <a16:creationId xmlns:a16="http://schemas.microsoft.com/office/drawing/2014/main" id="{06096A7D-FEDA-4E34-8E33-94598C21DC41}"/>
              </a:ext>
            </a:extLst>
          </p:cNvPr>
          <p:cNvSpPr>
            <a:spLocks noGrp="1"/>
          </p:cNvSpPr>
          <p:nvPr>
            <p:ph idx="1"/>
          </p:nvPr>
        </p:nvSpPr>
        <p:spPr/>
        <p:txBody>
          <a:bodyPr/>
          <a:lstStyle/>
          <a:p>
            <a:r>
              <a:rPr lang="en-US" dirty="0"/>
              <a:t>Uses Azure Active Directory application service principal</a:t>
            </a:r>
          </a:p>
          <a:p>
            <a:r>
              <a:rPr lang="en-US" dirty="0"/>
              <a:t>Client secret and client ID are required</a:t>
            </a:r>
          </a:p>
          <a:p>
            <a:pPr lvl="1"/>
            <a:r>
              <a:rPr lang="en-US" dirty="0"/>
              <a:t>Specified as a part of provider configuration</a:t>
            </a:r>
          </a:p>
          <a:p>
            <a:pPr lvl="1"/>
            <a:r>
              <a:rPr lang="en-US" dirty="0"/>
              <a:t>Specified as environment variables</a:t>
            </a:r>
          </a:p>
          <a:p>
            <a:r>
              <a:rPr lang="en-US" dirty="0"/>
              <a:t>Good for automated deployments via CI &amp; CD</a:t>
            </a:r>
            <a:endParaRPr lang="en-IN" dirty="0"/>
          </a:p>
        </p:txBody>
      </p:sp>
    </p:spTree>
    <p:extLst>
      <p:ext uri="{BB962C8B-B14F-4D97-AF65-F5344CB8AC3E}">
        <p14:creationId xmlns:p14="http://schemas.microsoft.com/office/powerpoint/2010/main" val="829771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and client secret authentication</a:t>
            </a:r>
            <a:endParaRPr lang="en-IN" dirty="0"/>
          </a:p>
        </p:txBody>
      </p:sp>
    </p:spTree>
    <p:extLst>
      <p:ext uri="{BB962C8B-B14F-4D97-AF65-F5344CB8AC3E}">
        <p14:creationId xmlns:p14="http://schemas.microsoft.com/office/powerpoint/2010/main" val="2816028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DD31-663D-4A0D-AB74-E219E0AF7649}"/>
              </a:ext>
            </a:extLst>
          </p:cNvPr>
          <p:cNvSpPr>
            <a:spLocks noGrp="1"/>
          </p:cNvSpPr>
          <p:nvPr>
            <p:ph type="title"/>
          </p:nvPr>
        </p:nvSpPr>
        <p:spPr/>
        <p:txBody>
          <a:bodyPr/>
          <a:lstStyle/>
          <a:p>
            <a:r>
              <a:rPr lang="en-US" dirty="0"/>
              <a:t>Azure Service Principal – Client Certificate</a:t>
            </a:r>
            <a:endParaRPr lang="en-IN" dirty="0"/>
          </a:p>
        </p:txBody>
      </p:sp>
      <p:sp>
        <p:nvSpPr>
          <p:cNvPr id="3" name="Content Placeholder 2">
            <a:extLst>
              <a:ext uri="{FF2B5EF4-FFF2-40B4-BE49-F238E27FC236}">
                <a16:creationId xmlns:a16="http://schemas.microsoft.com/office/drawing/2014/main" id="{06096A7D-FEDA-4E34-8E33-94598C21DC41}"/>
              </a:ext>
            </a:extLst>
          </p:cNvPr>
          <p:cNvSpPr>
            <a:spLocks noGrp="1"/>
          </p:cNvSpPr>
          <p:nvPr>
            <p:ph idx="1"/>
          </p:nvPr>
        </p:nvSpPr>
        <p:spPr/>
        <p:txBody>
          <a:bodyPr/>
          <a:lstStyle/>
          <a:p>
            <a:r>
              <a:rPr lang="en-US" dirty="0"/>
              <a:t>Uses Azure Active Directory application service principal with client </a:t>
            </a:r>
            <a:r>
              <a:rPr lang="en-US" dirty="0" err="1"/>
              <a:t>ceritificate</a:t>
            </a:r>
            <a:endParaRPr lang="en-US" dirty="0"/>
          </a:p>
          <a:p>
            <a:r>
              <a:rPr lang="en-US" dirty="0"/>
              <a:t>Client secret and certificate PFX are required</a:t>
            </a:r>
          </a:p>
          <a:p>
            <a:pPr lvl="1"/>
            <a:r>
              <a:rPr lang="en-US" dirty="0"/>
              <a:t>Specified as a part of provider configuration</a:t>
            </a:r>
          </a:p>
          <a:p>
            <a:pPr lvl="1"/>
            <a:r>
              <a:rPr lang="en-US" dirty="0"/>
              <a:t>Specified as environment variables</a:t>
            </a:r>
          </a:p>
          <a:p>
            <a:r>
              <a:rPr lang="en-US" dirty="0"/>
              <a:t>Good for automated deployments via CI &amp; CD</a:t>
            </a:r>
            <a:endParaRPr lang="en-IN" dirty="0"/>
          </a:p>
        </p:txBody>
      </p:sp>
    </p:spTree>
    <p:extLst>
      <p:ext uri="{BB962C8B-B14F-4D97-AF65-F5344CB8AC3E}">
        <p14:creationId xmlns:p14="http://schemas.microsoft.com/office/powerpoint/2010/main" val="4082874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and client Certificate authentication</a:t>
            </a:r>
            <a:endParaRPr lang="en-IN" dirty="0"/>
          </a:p>
        </p:txBody>
      </p:sp>
    </p:spTree>
    <p:extLst>
      <p:ext uri="{BB962C8B-B14F-4D97-AF65-F5344CB8AC3E}">
        <p14:creationId xmlns:p14="http://schemas.microsoft.com/office/powerpoint/2010/main" val="369643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DD31-663D-4A0D-AB74-E219E0AF7649}"/>
              </a:ext>
            </a:extLst>
          </p:cNvPr>
          <p:cNvSpPr>
            <a:spLocks noGrp="1"/>
          </p:cNvSpPr>
          <p:nvPr>
            <p:ph type="title"/>
          </p:nvPr>
        </p:nvSpPr>
        <p:spPr/>
        <p:txBody>
          <a:bodyPr/>
          <a:lstStyle/>
          <a:p>
            <a:r>
              <a:rPr lang="en-US" dirty="0"/>
              <a:t>Azure Service Principal – Managed System Identity</a:t>
            </a:r>
            <a:endParaRPr lang="en-IN" dirty="0"/>
          </a:p>
        </p:txBody>
      </p:sp>
      <p:sp>
        <p:nvSpPr>
          <p:cNvPr id="3" name="Content Placeholder 2">
            <a:extLst>
              <a:ext uri="{FF2B5EF4-FFF2-40B4-BE49-F238E27FC236}">
                <a16:creationId xmlns:a16="http://schemas.microsoft.com/office/drawing/2014/main" id="{06096A7D-FEDA-4E34-8E33-94598C21DC41}"/>
              </a:ext>
            </a:extLst>
          </p:cNvPr>
          <p:cNvSpPr>
            <a:spLocks noGrp="1"/>
          </p:cNvSpPr>
          <p:nvPr>
            <p:ph idx="1"/>
          </p:nvPr>
        </p:nvSpPr>
        <p:spPr/>
        <p:txBody>
          <a:bodyPr/>
          <a:lstStyle/>
          <a:p>
            <a:r>
              <a:rPr lang="en-US" dirty="0"/>
              <a:t>Uses Managed System Identity Endpoint in an Azure resource</a:t>
            </a:r>
          </a:p>
          <a:p>
            <a:r>
              <a:rPr lang="en-US" dirty="0"/>
              <a:t>Can either be user assigned or system assigned</a:t>
            </a:r>
          </a:p>
          <a:p>
            <a:r>
              <a:rPr lang="en-US" dirty="0"/>
              <a:t>Terraform configuration must execute in the context of the Azure resource with assigned identity</a:t>
            </a:r>
          </a:p>
          <a:p>
            <a:r>
              <a:rPr lang="en-US" dirty="0"/>
              <a:t>Good for interactive use</a:t>
            </a:r>
          </a:p>
        </p:txBody>
      </p:sp>
    </p:spTree>
    <p:extLst>
      <p:ext uri="{BB962C8B-B14F-4D97-AF65-F5344CB8AC3E}">
        <p14:creationId xmlns:p14="http://schemas.microsoft.com/office/powerpoint/2010/main" val="941736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and Managed system identity</a:t>
            </a:r>
            <a:endParaRPr lang="en-IN" dirty="0"/>
          </a:p>
        </p:txBody>
      </p:sp>
    </p:spTree>
    <p:extLst>
      <p:ext uri="{BB962C8B-B14F-4D97-AF65-F5344CB8AC3E}">
        <p14:creationId xmlns:p14="http://schemas.microsoft.com/office/powerpoint/2010/main" val="294805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58D7-4FDC-4D21-BE86-B268766445EB}"/>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70A71FDA-F2FA-48C8-97EC-172BAE31C5CB}"/>
              </a:ext>
            </a:extLst>
          </p:cNvPr>
          <p:cNvSpPr>
            <a:spLocks noGrp="1"/>
          </p:cNvSpPr>
          <p:nvPr>
            <p:ph idx="1"/>
          </p:nvPr>
        </p:nvSpPr>
        <p:spPr/>
        <p:txBody>
          <a:bodyPr>
            <a:normAutofit lnSpcReduction="10000"/>
          </a:bodyPr>
          <a:lstStyle/>
          <a:p>
            <a:r>
              <a:rPr lang="en-US" dirty="0"/>
              <a:t>Infrastructure As Code (</a:t>
            </a:r>
            <a:r>
              <a:rPr lang="en-US" dirty="0" err="1"/>
              <a:t>IaC</a:t>
            </a:r>
            <a:r>
              <a:rPr lang="en-US" dirty="0"/>
              <a:t>)</a:t>
            </a:r>
          </a:p>
          <a:p>
            <a:r>
              <a:rPr lang="en-US" dirty="0"/>
              <a:t>Terraform – Basics</a:t>
            </a:r>
          </a:p>
          <a:p>
            <a:r>
              <a:rPr lang="en-US" dirty="0"/>
              <a:t>Terraform with Azure</a:t>
            </a:r>
          </a:p>
          <a:p>
            <a:pPr lvl="1"/>
            <a:r>
              <a:rPr lang="en-US" dirty="0"/>
              <a:t>Authentication</a:t>
            </a:r>
          </a:p>
          <a:p>
            <a:pPr lvl="1"/>
            <a:r>
              <a:rPr lang="en-US" dirty="0"/>
              <a:t>Basic Configuration</a:t>
            </a:r>
          </a:p>
          <a:p>
            <a:pPr lvl="1"/>
            <a:r>
              <a:rPr lang="en-US" dirty="0"/>
              <a:t>Expressions</a:t>
            </a:r>
          </a:p>
          <a:p>
            <a:pPr lvl="1"/>
            <a:r>
              <a:rPr lang="en-US" dirty="0"/>
              <a:t>Modules</a:t>
            </a:r>
          </a:p>
          <a:p>
            <a:pPr lvl="1"/>
            <a:r>
              <a:rPr lang="en-US" dirty="0"/>
              <a:t>Workspaces</a:t>
            </a:r>
          </a:p>
          <a:p>
            <a:pPr lvl="1"/>
            <a:r>
              <a:rPr lang="en-US" dirty="0"/>
              <a:t>Backends</a:t>
            </a:r>
          </a:p>
          <a:p>
            <a:pPr lvl="1"/>
            <a:r>
              <a:rPr lang="en-US" dirty="0"/>
              <a:t>Testing and CI &amp; CD</a:t>
            </a:r>
            <a:endParaRPr lang="en-IN" dirty="0"/>
          </a:p>
        </p:txBody>
      </p:sp>
    </p:spTree>
    <p:extLst>
      <p:ext uri="{BB962C8B-B14F-4D97-AF65-F5344CB8AC3E}">
        <p14:creationId xmlns:p14="http://schemas.microsoft.com/office/powerpoint/2010/main" val="4233425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04 –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Basic azure configuration</a:t>
            </a:r>
            <a:endParaRPr lang="en-IN" dirty="0"/>
          </a:p>
        </p:txBody>
      </p:sp>
    </p:spTree>
    <p:extLst>
      <p:ext uri="{BB962C8B-B14F-4D97-AF65-F5344CB8AC3E}">
        <p14:creationId xmlns:p14="http://schemas.microsoft.com/office/powerpoint/2010/main" val="3794939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 Basic Linux VM Configuration</a:t>
            </a:r>
            <a:endParaRPr lang="en-IN" dirty="0"/>
          </a:p>
        </p:txBody>
      </p:sp>
    </p:spTree>
    <p:extLst>
      <p:ext uri="{BB962C8B-B14F-4D97-AF65-F5344CB8AC3E}">
        <p14:creationId xmlns:p14="http://schemas.microsoft.com/office/powerpoint/2010/main" val="1540297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05 –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Expressions and Functions</a:t>
            </a:r>
          </a:p>
        </p:txBody>
      </p:sp>
    </p:spTree>
    <p:extLst>
      <p:ext uri="{BB962C8B-B14F-4D97-AF65-F5344CB8AC3E}">
        <p14:creationId xmlns:p14="http://schemas.microsoft.com/office/powerpoint/2010/main" val="507379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BC10-74A6-4CA4-B5B3-96BD78E25C49}"/>
              </a:ext>
            </a:extLst>
          </p:cNvPr>
          <p:cNvSpPr>
            <a:spLocks noGrp="1"/>
          </p:cNvSpPr>
          <p:nvPr>
            <p:ph type="title"/>
          </p:nvPr>
        </p:nvSpPr>
        <p:spPr/>
        <p:txBody>
          <a:bodyPr/>
          <a:lstStyle/>
          <a:p>
            <a:r>
              <a:rPr lang="en-US" dirty="0"/>
              <a:t>Terraform - Expressions and Functions</a:t>
            </a:r>
            <a:endParaRPr lang="en-IN" dirty="0"/>
          </a:p>
        </p:txBody>
      </p:sp>
      <p:sp>
        <p:nvSpPr>
          <p:cNvPr id="3" name="Content Placeholder 2">
            <a:extLst>
              <a:ext uri="{FF2B5EF4-FFF2-40B4-BE49-F238E27FC236}">
                <a16:creationId xmlns:a16="http://schemas.microsoft.com/office/drawing/2014/main" id="{8CED9BE9-C862-4B88-8D07-BB6EDE3D016D}"/>
              </a:ext>
            </a:extLst>
          </p:cNvPr>
          <p:cNvSpPr>
            <a:spLocks noGrp="1"/>
          </p:cNvSpPr>
          <p:nvPr>
            <p:ph idx="1"/>
          </p:nvPr>
        </p:nvSpPr>
        <p:spPr/>
        <p:txBody>
          <a:bodyPr/>
          <a:lstStyle/>
          <a:p>
            <a:r>
              <a:rPr lang="en-US" dirty="0"/>
              <a:t>Conditional and loop expressions can be used to create dynamic configurations</a:t>
            </a:r>
          </a:p>
          <a:p>
            <a:pPr lvl="1"/>
            <a:r>
              <a:rPr lang="en-US" dirty="0"/>
              <a:t>Conditionals : </a:t>
            </a:r>
            <a:r>
              <a:rPr lang="en-US" dirty="0">
                <a:hlinkClick r:id="rId2"/>
              </a:rPr>
              <a:t>Expressions - Configuration Language - Terraform by HashiCorp</a:t>
            </a:r>
            <a:endParaRPr lang="en-US" dirty="0"/>
          </a:p>
          <a:p>
            <a:pPr lvl="1"/>
            <a:r>
              <a:rPr lang="en-US" dirty="0"/>
              <a:t>For : </a:t>
            </a:r>
            <a:r>
              <a:rPr lang="en-US" dirty="0">
                <a:hlinkClick r:id="rId2"/>
              </a:rPr>
              <a:t>Expressions - Configuration Language - Terraform by HashiCorp</a:t>
            </a:r>
            <a:endParaRPr lang="en-US" dirty="0"/>
          </a:p>
          <a:p>
            <a:r>
              <a:rPr lang="en-US" dirty="0"/>
              <a:t>Count parameter can be used to create multiple instances of a resource</a:t>
            </a:r>
          </a:p>
          <a:p>
            <a:r>
              <a:rPr lang="en-US" dirty="0"/>
              <a:t>HCL supports a wide range of built-in functions: </a:t>
            </a:r>
            <a:r>
              <a:rPr lang="en-US" dirty="0">
                <a:hlinkClick r:id="rId3"/>
              </a:rPr>
              <a:t>Functions - Configuration Language - Terraform by HashiCorp</a:t>
            </a:r>
            <a:endParaRPr lang="en-US" dirty="0"/>
          </a:p>
          <a:p>
            <a:endParaRPr lang="en-IN" dirty="0"/>
          </a:p>
        </p:txBody>
      </p:sp>
    </p:spTree>
    <p:extLst>
      <p:ext uri="{BB962C8B-B14F-4D97-AF65-F5344CB8AC3E}">
        <p14:creationId xmlns:p14="http://schemas.microsoft.com/office/powerpoint/2010/main" val="1453754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C6C2-44BE-4EB0-BC76-2020E8F5FC01}"/>
              </a:ext>
            </a:extLst>
          </p:cNvPr>
          <p:cNvSpPr>
            <a:spLocks noGrp="1"/>
          </p:cNvSpPr>
          <p:nvPr>
            <p:ph type="title"/>
          </p:nvPr>
        </p:nvSpPr>
        <p:spPr/>
        <p:txBody>
          <a:bodyPr/>
          <a:lstStyle/>
          <a:p>
            <a:r>
              <a:rPr lang="en-US" dirty="0"/>
              <a:t>Terraform - Conditionals</a:t>
            </a:r>
            <a:endParaRPr lang="en-IN" dirty="0"/>
          </a:p>
        </p:txBody>
      </p:sp>
      <p:sp>
        <p:nvSpPr>
          <p:cNvPr id="3" name="Content Placeholder 2">
            <a:extLst>
              <a:ext uri="{FF2B5EF4-FFF2-40B4-BE49-F238E27FC236}">
                <a16:creationId xmlns:a16="http://schemas.microsoft.com/office/drawing/2014/main" id="{97200DA9-7C3F-4C92-B055-09AF65C75194}"/>
              </a:ext>
            </a:extLst>
          </p:cNvPr>
          <p:cNvSpPr>
            <a:spLocks noGrp="1"/>
          </p:cNvSpPr>
          <p:nvPr>
            <p:ph idx="1"/>
          </p:nvPr>
        </p:nvSpPr>
        <p:spPr/>
        <p:txBody>
          <a:bodyPr/>
          <a:lstStyle/>
          <a:p>
            <a:r>
              <a:rPr lang="en-US" dirty="0"/>
              <a:t>Uses ternary operator syntax</a:t>
            </a:r>
          </a:p>
          <a:p>
            <a:r>
              <a:rPr lang="en-IN" dirty="0"/>
              <a:t>Syntax: </a:t>
            </a:r>
            <a:r>
              <a:rPr lang="sv-SE" dirty="0"/>
              <a:t>condition ? true_val : false_val</a:t>
            </a:r>
          </a:p>
          <a:p>
            <a:r>
              <a:rPr lang="en-US" dirty="0"/>
              <a:t>If condition is true then the result is </a:t>
            </a:r>
            <a:r>
              <a:rPr lang="en-US" dirty="0" err="1"/>
              <a:t>true_val</a:t>
            </a:r>
            <a:r>
              <a:rPr lang="en-US" dirty="0"/>
              <a:t>. If condition is false then the result is </a:t>
            </a:r>
            <a:r>
              <a:rPr lang="en-US" dirty="0" err="1"/>
              <a:t>false_val</a:t>
            </a:r>
            <a:r>
              <a:rPr lang="en-US" dirty="0"/>
              <a:t>.</a:t>
            </a:r>
            <a:endParaRPr lang="sv-SE" dirty="0"/>
          </a:p>
          <a:p>
            <a:r>
              <a:rPr lang="sv-SE" dirty="0"/>
              <a:t>Example: var.a != "" ? var.a : "default-a”</a:t>
            </a:r>
          </a:p>
          <a:p>
            <a:r>
              <a:rPr lang="en-US" b="0" i="0" dirty="0">
                <a:solidFill>
                  <a:srgbClr val="1D1E23"/>
                </a:solidFill>
                <a:effectLst/>
                <a:latin typeface="metro-web"/>
              </a:rPr>
              <a:t>Any of the equality, comparison, and logical operators can be used to define the condition</a:t>
            </a:r>
            <a:endParaRPr lang="en-IN" dirty="0"/>
          </a:p>
        </p:txBody>
      </p:sp>
    </p:spTree>
    <p:extLst>
      <p:ext uri="{BB962C8B-B14F-4D97-AF65-F5344CB8AC3E}">
        <p14:creationId xmlns:p14="http://schemas.microsoft.com/office/powerpoint/2010/main" val="3725926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 Conditionals</a:t>
            </a:r>
            <a:endParaRPr lang="en-IN" dirty="0"/>
          </a:p>
        </p:txBody>
      </p:sp>
    </p:spTree>
    <p:extLst>
      <p:ext uri="{BB962C8B-B14F-4D97-AF65-F5344CB8AC3E}">
        <p14:creationId xmlns:p14="http://schemas.microsoft.com/office/powerpoint/2010/main" val="219066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C6C2-44BE-4EB0-BC76-2020E8F5FC01}"/>
              </a:ext>
            </a:extLst>
          </p:cNvPr>
          <p:cNvSpPr>
            <a:spLocks noGrp="1"/>
          </p:cNvSpPr>
          <p:nvPr>
            <p:ph type="title"/>
          </p:nvPr>
        </p:nvSpPr>
        <p:spPr/>
        <p:txBody>
          <a:bodyPr/>
          <a:lstStyle/>
          <a:p>
            <a:r>
              <a:rPr lang="en-US" dirty="0"/>
              <a:t>Terraform – For Expression</a:t>
            </a:r>
            <a:endParaRPr lang="en-IN" dirty="0"/>
          </a:p>
        </p:txBody>
      </p:sp>
      <p:sp>
        <p:nvSpPr>
          <p:cNvPr id="3" name="Content Placeholder 2">
            <a:extLst>
              <a:ext uri="{FF2B5EF4-FFF2-40B4-BE49-F238E27FC236}">
                <a16:creationId xmlns:a16="http://schemas.microsoft.com/office/drawing/2014/main" id="{97200DA9-7C3F-4C92-B055-09AF65C75194}"/>
              </a:ext>
            </a:extLst>
          </p:cNvPr>
          <p:cNvSpPr>
            <a:spLocks noGrp="1"/>
          </p:cNvSpPr>
          <p:nvPr>
            <p:ph idx="1"/>
          </p:nvPr>
        </p:nvSpPr>
        <p:spPr/>
        <p:txBody>
          <a:bodyPr/>
          <a:lstStyle/>
          <a:p>
            <a:r>
              <a:rPr lang="en-US" dirty="0"/>
              <a:t>A for expression creates a complex type value by transforming another complex type value</a:t>
            </a:r>
          </a:p>
          <a:p>
            <a:r>
              <a:rPr lang="en-US" dirty="0"/>
              <a:t>The type of brackets around the for expression decide what type of result it produces.</a:t>
            </a:r>
          </a:p>
          <a:p>
            <a:pPr lvl="1"/>
            <a:r>
              <a:rPr lang="en-US" dirty="0"/>
              <a:t>[] produces a tuple : [for s in </a:t>
            </a:r>
            <a:r>
              <a:rPr lang="en-US" dirty="0" err="1"/>
              <a:t>var.list</a:t>
            </a:r>
            <a:r>
              <a:rPr lang="en-US" dirty="0"/>
              <a:t> : upper(s)]</a:t>
            </a:r>
          </a:p>
          <a:p>
            <a:pPr lvl="1"/>
            <a:r>
              <a:rPr lang="en-US" dirty="0"/>
              <a:t>{} produces an object: {for s in </a:t>
            </a:r>
            <a:r>
              <a:rPr lang="en-US" dirty="0" err="1"/>
              <a:t>var.list</a:t>
            </a:r>
            <a:r>
              <a:rPr lang="en-US" dirty="0"/>
              <a:t> : s =&gt; upper(s)}</a:t>
            </a:r>
          </a:p>
          <a:p>
            <a:r>
              <a:rPr lang="en-US" dirty="0"/>
              <a:t>A for expression can also include an optional if clause to filter elements from the source collection</a:t>
            </a:r>
          </a:p>
          <a:p>
            <a:pPr lvl="1"/>
            <a:r>
              <a:rPr lang="en-US" dirty="0"/>
              <a:t>[for s in </a:t>
            </a:r>
            <a:r>
              <a:rPr lang="en-US" dirty="0" err="1"/>
              <a:t>var.list</a:t>
            </a:r>
            <a:r>
              <a:rPr lang="en-US" dirty="0"/>
              <a:t> : upper(s) if s != ""]</a:t>
            </a:r>
          </a:p>
          <a:p>
            <a:pPr lvl="1"/>
            <a:endParaRPr lang="en-IN" dirty="0"/>
          </a:p>
        </p:txBody>
      </p:sp>
    </p:spTree>
    <p:extLst>
      <p:ext uri="{BB962C8B-B14F-4D97-AF65-F5344CB8AC3E}">
        <p14:creationId xmlns:p14="http://schemas.microsoft.com/office/powerpoint/2010/main" val="3688735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 For Expression</a:t>
            </a:r>
            <a:endParaRPr lang="en-IN" dirty="0"/>
          </a:p>
        </p:txBody>
      </p:sp>
    </p:spTree>
    <p:extLst>
      <p:ext uri="{BB962C8B-B14F-4D97-AF65-F5344CB8AC3E}">
        <p14:creationId xmlns:p14="http://schemas.microsoft.com/office/powerpoint/2010/main" val="2976125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06 –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Modules</a:t>
            </a:r>
          </a:p>
        </p:txBody>
      </p:sp>
    </p:spTree>
    <p:extLst>
      <p:ext uri="{BB962C8B-B14F-4D97-AF65-F5344CB8AC3E}">
        <p14:creationId xmlns:p14="http://schemas.microsoft.com/office/powerpoint/2010/main" val="1936972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4DFF-A592-45BA-8724-38BB29DB92A9}"/>
              </a:ext>
            </a:extLst>
          </p:cNvPr>
          <p:cNvSpPr>
            <a:spLocks noGrp="1"/>
          </p:cNvSpPr>
          <p:nvPr>
            <p:ph type="title"/>
          </p:nvPr>
        </p:nvSpPr>
        <p:spPr/>
        <p:txBody>
          <a:bodyPr/>
          <a:lstStyle/>
          <a:p>
            <a:r>
              <a:rPr lang="en-US" dirty="0"/>
              <a:t>Terraform - Modules</a:t>
            </a:r>
            <a:endParaRPr lang="en-IN" dirty="0"/>
          </a:p>
        </p:txBody>
      </p:sp>
      <p:sp>
        <p:nvSpPr>
          <p:cNvPr id="3" name="Content Placeholder 2">
            <a:extLst>
              <a:ext uri="{FF2B5EF4-FFF2-40B4-BE49-F238E27FC236}">
                <a16:creationId xmlns:a16="http://schemas.microsoft.com/office/drawing/2014/main" id="{1A449790-0735-42C4-B291-9CEA3FAA8243}"/>
              </a:ext>
            </a:extLst>
          </p:cNvPr>
          <p:cNvSpPr>
            <a:spLocks noGrp="1"/>
          </p:cNvSpPr>
          <p:nvPr>
            <p:ph idx="1"/>
          </p:nvPr>
        </p:nvSpPr>
        <p:spPr/>
        <p:txBody>
          <a:bodyPr/>
          <a:lstStyle/>
          <a:p>
            <a:r>
              <a:rPr lang="en-US" dirty="0"/>
              <a:t>A module is a container for multiple resources that are used together</a:t>
            </a:r>
          </a:p>
          <a:p>
            <a:r>
              <a:rPr lang="en-US" dirty="0"/>
              <a:t>Every Terraform configuration has at least one module – root module.</a:t>
            </a:r>
          </a:p>
          <a:p>
            <a:r>
              <a:rPr lang="en-US" dirty="0"/>
              <a:t>A module can call other modules</a:t>
            </a:r>
          </a:p>
          <a:p>
            <a:r>
              <a:rPr lang="en-US" dirty="0"/>
              <a:t>Modules can also be called multiple times within same or separate configurations</a:t>
            </a:r>
          </a:p>
          <a:p>
            <a:r>
              <a:rPr lang="en-US" dirty="0"/>
              <a:t>Must re-run terraform </a:t>
            </a:r>
            <a:r>
              <a:rPr lang="en-US" dirty="0" err="1"/>
              <a:t>init</a:t>
            </a:r>
            <a:r>
              <a:rPr lang="en-US" dirty="0"/>
              <a:t> after adding/removing/updating module blocks</a:t>
            </a:r>
            <a:endParaRPr lang="en-IN" dirty="0"/>
          </a:p>
        </p:txBody>
      </p:sp>
    </p:spTree>
    <p:extLst>
      <p:ext uri="{BB962C8B-B14F-4D97-AF65-F5344CB8AC3E}">
        <p14:creationId xmlns:p14="http://schemas.microsoft.com/office/powerpoint/2010/main" val="45598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DEA0-DE67-4096-8694-5AA3E89D24CC}"/>
              </a:ext>
            </a:extLst>
          </p:cNvPr>
          <p:cNvSpPr>
            <a:spLocks noGrp="1"/>
          </p:cNvSpPr>
          <p:nvPr>
            <p:ph type="title"/>
          </p:nvPr>
        </p:nvSpPr>
        <p:spPr/>
        <p:txBody>
          <a:bodyPr/>
          <a:lstStyle/>
          <a:p>
            <a:r>
              <a:rPr lang="en-US" dirty="0"/>
              <a:t>Prerequisites</a:t>
            </a:r>
            <a:endParaRPr lang="en-IN" dirty="0"/>
          </a:p>
        </p:txBody>
      </p:sp>
      <p:sp>
        <p:nvSpPr>
          <p:cNvPr id="3" name="Content Placeholder 2">
            <a:extLst>
              <a:ext uri="{FF2B5EF4-FFF2-40B4-BE49-F238E27FC236}">
                <a16:creationId xmlns:a16="http://schemas.microsoft.com/office/drawing/2014/main" id="{F3DE5853-4BAA-4CCC-A36D-838BEB889827}"/>
              </a:ext>
            </a:extLst>
          </p:cNvPr>
          <p:cNvSpPr>
            <a:spLocks noGrp="1"/>
          </p:cNvSpPr>
          <p:nvPr>
            <p:ph idx="1"/>
          </p:nvPr>
        </p:nvSpPr>
        <p:spPr/>
        <p:txBody>
          <a:bodyPr/>
          <a:lstStyle/>
          <a:p>
            <a:r>
              <a:rPr lang="en-US" dirty="0"/>
              <a:t>Terraform</a:t>
            </a:r>
          </a:p>
          <a:p>
            <a:r>
              <a:rPr lang="en-US" dirty="0"/>
              <a:t>Microsoft Azure Subscription</a:t>
            </a:r>
          </a:p>
          <a:p>
            <a:pPr lvl="1"/>
            <a:r>
              <a:rPr lang="en-US" dirty="0"/>
              <a:t>Contributor level access</a:t>
            </a:r>
          </a:p>
          <a:p>
            <a:r>
              <a:rPr lang="en-US" dirty="0"/>
              <a:t>Azure CLI</a:t>
            </a:r>
          </a:p>
          <a:p>
            <a:r>
              <a:rPr lang="en-US" dirty="0"/>
              <a:t>Visual Studio Code</a:t>
            </a:r>
          </a:p>
          <a:p>
            <a:pPr lvl="1"/>
            <a:r>
              <a:rPr lang="en-US" dirty="0"/>
              <a:t>Hashicorp Terraform extension</a:t>
            </a:r>
          </a:p>
          <a:p>
            <a:pPr lvl="1"/>
            <a:r>
              <a:rPr lang="en-US" dirty="0"/>
              <a:t>Azure Terraform extension</a:t>
            </a:r>
          </a:p>
          <a:p>
            <a:r>
              <a:rPr lang="en-US" dirty="0"/>
              <a:t>GitHub account for Ci &amp; CD</a:t>
            </a:r>
          </a:p>
          <a:p>
            <a:r>
              <a:rPr lang="en-US" dirty="0"/>
              <a:t>Demo code from </a:t>
            </a:r>
            <a:r>
              <a:rPr lang="en-US" dirty="0">
                <a:hlinkClick r:id="rId2"/>
              </a:rPr>
              <a:t>https://github.com/rchaganti/tfaz02h</a:t>
            </a:r>
            <a:r>
              <a:rPr lang="en-US" dirty="0"/>
              <a:t> </a:t>
            </a:r>
          </a:p>
          <a:p>
            <a:pPr lvl="1"/>
            <a:endParaRPr lang="en-IN" dirty="0"/>
          </a:p>
        </p:txBody>
      </p:sp>
    </p:spTree>
    <p:extLst>
      <p:ext uri="{BB962C8B-B14F-4D97-AF65-F5344CB8AC3E}">
        <p14:creationId xmlns:p14="http://schemas.microsoft.com/office/powerpoint/2010/main" val="1739389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 Modules</a:t>
            </a:r>
            <a:endParaRPr lang="en-IN" dirty="0"/>
          </a:p>
        </p:txBody>
      </p:sp>
    </p:spTree>
    <p:extLst>
      <p:ext uri="{BB962C8B-B14F-4D97-AF65-F5344CB8AC3E}">
        <p14:creationId xmlns:p14="http://schemas.microsoft.com/office/powerpoint/2010/main" val="2192444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07 –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Backends &amp; Workspaces</a:t>
            </a:r>
          </a:p>
        </p:txBody>
      </p:sp>
    </p:spTree>
    <p:extLst>
      <p:ext uri="{BB962C8B-B14F-4D97-AF65-F5344CB8AC3E}">
        <p14:creationId xmlns:p14="http://schemas.microsoft.com/office/powerpoint/2010/main" val="1295520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06F9-0316-4390-B5AD-2CBDFFEDDD85}"/>
              </a:ext>
            </a:extLst>
          </p:cNvPr>
          <p:cNvSpPr>
            <a:spLocks noGrp="1"/>
          </p:cNvSpPr>
          <p:nvPr>
            <p:ph type="title"/>
          </p:nvPr>
        </p:nvSpPr>
        <p:spPr/>
        <p:txBody>
          <a:bodyPr/>
          <a:lstStyle/>
          <a:p>
            <a:r>
              <a:rPr lang="en-US" dirty="0"/>
              <a:t>Terraform - </a:t>
            </a:r>
            <a:r>
              <a:rPr lang="en-US" dirty="0" err="1"/>
              <a:t>BAckends</a:t>
            </a:r>
            <a:endParaRPr lang="en-IN" dirty="0"/>
          </a:p>
        </p:txBody>
      </p:sp>
      <p:sp>
        <p:nvSpPr>
          <p:cNvPr id="3" name="Content Placeholder 2">
            <a:extLst>
              <a:ext uri="{FF2B5EF4-FFF2-40B4-BE49-F238E27FC236}">
                <a16:creationId xmlns:a16="http://schemas.microsoft.com/office/drawing/2014/main" id="{448B947B-8CD6-4B18-AF04-434E9FF52447}"/>
              </a:ext>
            </a:extLst>
          </p:cNvPr>
          <p:cNvSpPr>
            <a:spLocks noGrp="1"/>
          </p:cNvSpPr>
          <p:nvPr>
            <p:ph idx="1"/>
          </p:nvPr>
        </p:nvSpPr>
        <p:spPr/>
        <p:txBody>
          <a:bodyPr/>
          <a:lstStyle/>
          <a:p>
            <a:r>
              <a:rPr lang="en-US" dirty="0"/>
              <a:t>Terraform state file contains the information that Terraform “knows” about your infrastructure</a:t>
            </a:r>
          </a:p>
          <a:p>
            <a:pPr lvl="1"/>
            <a:r>
              <a:rPr lang="en-US" dirty="0"/>
              <a:t>Stored in </a:t>
            </a:r>
            <a:r>
              <a:rPr lang="en-US" dirty="0" err="1"/>
              <a:t>terraform.tfstate</a:t>
            </a:r>
            <a:r>
              <a:rPr lang="en-US" dirty="0"/>
              <a:t> file</a:t>
            </a:r>
          </a:p>
          <a:p>
            <a:pPr lvl="1"/>
            <a:r>
              <a:rPr lang="en-US" dirty="0"/>
              <a:t>DON’T EVER DELETE STATE FILE!</a:t>
            </a:r>
          </a:p>
          <a:p>
            <a:r>
              <a:rPr lang="en-US" dirty="0"/>
              <a:t>Local state file may be good enough for local / personal projects</a:t>
            </a:r>
          </a:p>
          <a:p>
            <a:r>
              <a:rPr lang="en-US" dirty="0"/>
              <a:t>When in a team, you will run into:</a:t>
            </a:r>
          </a:p>
          <a:p>
            <a:pPr lvl="1"/>
            <a:r>
              <a:rPr lang="en-US" dirty="0"/>
              <a:t>Shared storage for state files</a:t>
            </a:r>
          </a:p>
          <a:p>
            <a:pPr lvl="1"/>
            <a:r>
              <a:rPr lang="en-US" dirty="0"/>
              <a:t>Locking of state files</a:t>
            </a:r>
          </a:p>
          <a:p>
            <a:pPr lvl="1"/>
            <a:r>
              <a:rPr lang="en-US" dirty="0"/>
              <a:t>Isolating state files</a:t>
            </a:r>
          </a:p>
          <a:p>
            <a:r>
              <a:rPr lang="en-US" dirty="0"/>
              <a:t>Remote backends solve these issues</a:t>
            </a:r>
          </a:p>
          <a:p>
            <a:endParaRPr lang="en-IN" dirty="0"/>
          </a:p>
        </p:txBody>
      </p:sp>
    </p:spTree>
    <p:extLst>
      <p:ext uri="{BB962C8B-B14F-4D97-AF65-F5344CB8AC3E}">
        <p14:creationId xmlns:p14="http://schemas.microsoft.com/office/powerpoint/2010/main" val="155065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06F9-0316-4390-B5AD-2CBDFFEDDD85}"/>
              </a:ext>
            </a:extLst>
          </p:cNvPr>
          <p:cNvSpPr>
            <a:spLocks noGrp="1"/>
          </p:cNvSpPr>
          <p:nvPr>
            <p:ph type="title"/>
          </p:nvPr>
        </p:nvSpPr>
        <p:spPr/>
        <p:txBody>
          <a:bodyPr/>
          <a:lstStyle/>
          <a:p>
            <a:r>
              <a:rPr lang="en-US" dirty="0"/>
              <a:t>Terraform – </a:t>
            </a:r>
            <a:r>
              <a:rPr lang="en-US" dirty="0" err="1"/>
              <a:t>BackendS</a:t>
            </a:r>
            <a:endParaRPr lang="en-IN" dirty="0"/>
          </a:p>
        </p:txBody>
      </p:sp>
      <p:sp>
        <p:nvSpPr>
          <p:cNvPr id="3" name="Content Placeholder 2">
            <a:extLst>
              <a:ext uri="{FF2B5EF4-FFF2-40B4-BE49-F238E27FC236}">
                <a16:creationId xmlns:a16="http://schemas.microsoft.com/office/drawing/2014/main" id="{448B947B-8CD6-4B18-AF04-434E9FF52447}"/>
              </a:ext>
            </a:extLst>
          </p:cNvPr>
          <p:cNvSpPr>
            <a:spLocks noGrp="1"/>
          </p:cNvSpPr>
          <p:nvPr>
            <p:ph idx="1"/>
          </p:nvPr>
        </p:nvSpPr>
        <p:spPr/>
        <p:txBody>
          <a:bodyPr>
            <a:normAutofit fontScale="92500" lnSpcReduction="10000"/>
          </a:bodyPr>
          <a:lstStyle/>
          <a:p>
            <a:r>
              <a:rPr lang="en-US" dirty="0"/>
              <a:t>Local backend</a:t>
            </a:r>
            <a:br>
              <a:rPr lang="en-US" dirty="0"/>
            </a:br>
            <a:endParaRPr lang="en-US" dirty="0"/>
          </a:p>
          <a:p>
            <a:endParaRPr lang="en-US" dirty="0"/>
          </a:p>
          <a:p>
            <a:endParaRPr lang="en-US" dirty="0"/>
          </a:p>
          <a:p>
            <a:endParaRPr lang="en-US" dirty="0"/>
          </a:p>
          <a:p>
            <a:r>
              <a:rPr lang="en-US" dirty="0"/>
              <a:t>Remote backend</a:t>
            </a:r>
          </a:p>
          <a:p>
            <a:pPr lvl="1"/>
            <a:r>
              <a:rPr lang="en-US" dirty="0"/>
              <a:t>Azure</a:t>
            </a:r>
          </a:p>
          <a:p>
            <a:pPr lvl="1"/>
            <a:r>
              <a:rPr lang="en-US" dirty="0"/>
              <a:t>AWS S3</a:t>
            </a:r>
          </a:p>
          <a:p>
            <a:pPr lvl="1"/>
            <a:r>
              <a:rPr lang="en-US" dirty="0"/>
              <a:t>Consul</a:t>
            </a:r>
          </a:p>
          <a:p>
            <a:pPr lvl="1"/>
            <a:r>
              <a:rPr lang="en-US" dirty="0"/>
              <a:t>….</a:t>
            </a:r>
            <a:br>
              <a:rPr lang="en-US" dirty="0"/>
            </a:br>
            <a:endParaRPr lang="en-US" dirty="0"/>
          </a:p>
        </p:txBody>
      </p:sp>
      <p:pic>
        <p:nvPicPr>
          <p:cNvPr id="6" name="Picture 5">
            <a:extLst>
              <a:ext uri="{FF2B5EF4-FFF2-40B4-BE49-F238E27FC236}">
                <a16:creationId xmlns:a16="http://schemas.microsoft.com/office/drawing/2014/main" id="{A42038CD-3BF2-4BDA-BC89-4764195EC2F3}"/>
              </a:ext>
            </a:extLst>
          </p:cNvPr>
          <p:cNvPicPr>
            <a:picLocks noChangeAspect="1"/>
          </p:cNvPicPr>
          <p:nvPr/>
        </p:nvPicPr>
        <p:blipFill>
          <a:blip r:embed="rId2"/>
          <a:stretch>
            <a:fillRect/>
          </a:stretch>
        </p:blipFill>
        <p:spPr>
          <a:xfrm>
            <a:off x="987029" y="2735083"/>
            <a:ext cx="3774936" cy="1101684"/>
          </a:xfrm>
          <a:prstGeom prst="rect">
            <a:avLst/>
          </a:prstGeom>
        </p:spPr>
      </p:pic>
    </p:spTree>
    <p:extLst>
      <p:ext uri="{BB962C8B-B14F-4D97-AF65-F5344CB8AC3E}">
        <p14:creationId xmlns:p14="http://schemas.microsoft.com/office/powerpoint/2010/main" val="1543386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 Azure backend</a:t>
            </a:r>
            <a:endParaRPr lang="en-IN" dirty="0"/>
          </a:p>
        </p:txBody>
      </p:sp>
    </p:spTree>
    <p:extLst>
      <p:ext uri="{BB962C8B-B14F-4D97-AF65-F5344CB8AC3E}">
        <p14:creationId xmlns:p14="http://schemas.microsoft.com/office/powerpoint/2010/main" val="906346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06F9-0316-4390-B5AD-2CBDFFEDDD85}"/>
              </a:ext>
            </a:extLst>
          </p:cNvPr>
          <p:cNvSpPr>
            <a:spLocks noGrp="1"/>
          </p:cNvSpPr>
          <p:nvPr>
            <p:ph type="title"/>
          </p:nvPr>
        </p:nvSpPr>
        <p:spPr/>
        <p:txBody>
          <a:bodyPr/>
          <a:lstStyle/>
          <a:p>
            <a:r>
              <a:rPr lang="en-US" dirty="0"/>
              <a:t>Terraform – Workspaces</a:t>
            </a:r>
            <a:endParaRPr lang="en-IN" dirty="0"/>
          </a:p>
        </p:txBody>
      </p:sp>
      <p:sp>
        <p:nvSpPr>
          <p:cNvPr id="3" name="Content Placeholder 2">
            <a:extLst>
              <a:ext uri="{FF2B5EF4-FFF2-40B4-BE49-F238E27FC236}">
                <a16:creationId xmlns:a16="http://schemas.microsoft.com/office/drawing/2014/main" id="{448B947B-8CD6-4B18-AF04-434E9FF52447}"/>
              </a:ext>
            </a:extLst>
          </p:cNvPr>
          <p:cNvSpPr>
            <a:spLocks noGrp="1"/>
          </p:cNvSpPr>
          <p:nvPr>
            <p:ph idx="1"/>
          </p:nvPr>
        </p:nvSpPr>
        <p:spPr/>
        <p:txBody>
          <a:bodyPr>
            <a:normAutofit/>
          </a:bodyPr>
          <a:lstStyle/>
          <a:p>
            <a:r>
              <a:rPr lang="en-US" dirty="0"/>
              <a:t>Remote backends solve the problem of locking and enable collaboration</a:t>
            </a:r>
          </a:p>
          <a:p>
            <a:r>
              <a:rPr lang="en-US" dirty="0"/>
              <a:t>However, state isolation is still a problem.</a:t>
            </a:r>
          </a:p>
          <a:p>
            <a:r>
              <a:rPr lang="en-US" dirty="0"/>
              <a:t>Especially, when there are multiple environments to deploy to.</a:t>
            </a:r>
          </a:p>
          <a:p>
            <a:r>
              <a:rPr lang="en-US" dirty="0"/>
              <a:t>This is where workspaces play a role</a:t>
            </a:r>
          </a:p>
          <a:p>
            <a:r>
              <a:rPr lang="en-US" dirty="0"/>
              <a:t>Default workspace always exists and cannot be deleted.</a:t>
            </a:r>
          </a:p>
          <a:p>
            <a:r>
              <a:rPr lang="en-US" dirty="0"/>
              <a:t>New workspaces can be created</a:t>
            </a:r>
          </a:p>
          <a:p>
            <a:pPr lvl="1"/>
            <a:r>
              <a:rPr lang="en-US" dirty="0"/>
              <a:t>Backend initialization must be complete</a:t>
            </a:r>
            <a:br>
              <a:rPr lang="en-US" dirty="0"/>
            </a:br>
            <a:endParaRPr lang="en-US" dirty="0"/>
          </a:p>
        </p:txBody>
      </p:sp>
    </p:spTree>
    <p:extLst>
      <p:ext uri="{BB962C8B-B14F-4D97-AF65-F5344CB8AC3E}">
        <p14:creationId xmlns:p14="http://schemas.microsoft.com/office/powerpoint/2010/main" val="1309143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06F9-0316-4390-B5AD-2CBDFFEDDD85}"/>
              </a:ext>
            </a:extLst>
          </p:cNvPr>
          <p:cNvSpPr>
            <a:spLocks noGrp="1"/>
          </p:cNvSpPr>
          <p:nvPr>
            <p:ph type="title"/>
          </p:nvPr>
        </p:nvSpPr>
        <p:spPr/>
        <p:txBody>
          <a:bodyPr/>
          <a:lstStyle/>
          <a:p>
            <a:r>
              <a:rPr lang="en-US" dirty="0"/>
              <a:t>Terraform – Workspaces</a:t>
            </a:r>
            <a:endParaRPr lang="en-IN" dirty="0"/>
          </a:p>
        </p:txBody>
      </p:sp>
      <p:sp>
        <p:nvSpPr>
          <p:cNvPr id="3" name="Content Placeholder 2">
            <a:extLst>
              <a:ext uri="{FF2B5EF4-FFF2-40B4-BE49-F238E27FC236}">
                <a16:creationId xmlns:a16="http://schemas.microsoft.com/office/drawing/2014/main" id="{448B947B-8CD6-4B18-AF04-434E9FF52447}"/>
              </a:ext>
            </a:extLst>
          </p:cNvPr>
          <p:cNvSpPr>
            <a:spLocks noGrp="1"/>
          </p:cNvSpPr>
          <p:nvPr>
            <p:ph idx="1"/>
          </p:nvPr>
        </p:nvSpPr>
        <p:spPr/>
        <p:txBody>
          <a:bodyPr>
            <a:normAutofit/>
          </a:bodyPr>
          <a:lstStyle/>
          <a:p>
            <a:r>
              <a:rPr lang="en-US" dirty="0"/>
              <a:t>Workspaces can be used to dynamically change configuration parameters. </a:t>
            </a:r>
          </a:p>
          <a:p>
            <a:r>
              <a:rPr lang="en-US" dirty="0"/>
              <a:t>For example</a:t>
            </a:r>
            <a:br>
              <a:rPr lang="en-US" dirty="0"/>
            </a:br>
            <a:r>
              <a:rPr lang="en-US" dirty="0"/>
              <a:t>count = </a:t>
            </a:r>
            <a:r>
              <a:rPr lang="en-US" dirty="0" err="1"/>
              <a:t>terraform.workspace</a:t>
            </a:r>
            <a:r>
              <a:rPr lang="en-US" dirty="0"/>
              <a:t> == “staging” ? 4 : 6</a:t>
            </a:r>
          </a:p>
          <a:p>
            <a:br>
              <a:rPr lang="en-US" dirty="0"/>
            </a:br>
            <a:br>
              <a:rPr lang="en-US" dirty="0"/>
            </a:br>
            <a:endParaRPr lang="en-US" dirty="0"/>
          </a:p>
        </p:txBody>
      </p:sp>
      <p:pic>
        <p:nvPicPr>
          <p:cNvPr id="4" name="Picture 3">
            <a:extLst>
              <a:ext uri="{FF2B5EF4-FFF2-40B4-BE49-F238E27FC236}">
                <a16:creationId xmlns:a16="http://schemas.microsoft.com/office/drawing/2014/main" id="{F5DFF8A9-87D7-4601-88AE-AF5CBF4647A3}"/>
              </a:ext>
            </a:extLst>
          </p:cNvPr>
          <p:cNvPicPr>
            <a:picLocks noChangeAspect="1"/>
          </p:cNvPicPr>
          <p:nvPr/>
        </p:nvPicPr>
        <p:blipFill>
          <a:blip r:embed="rId2"/>
          <a:stretch>
            <a:fillRect/>
          </a:stretch>
        </p:blipFill>
        <p:spPr>
          <a:xfrm>
            <a:off x="942205" y="4221677"/>
            <a:ext cx="3301879" cy="1463621"/>
          </a:xfrm>
          <a:prstGeom prst="rect">
            <a:avLst/>
          </a:prstGeom>
        </p:spPr>
      </p:pic>
    </p:spTree>
    <p:extLst>
      <p:ext uri="{BB962C8B-B14F-4D97-AF65-F5344CB8AC3E}">
        <p14:creationId xmlns:p14="http://schemas.microsoft.com/office/powerpoint/2010/main" val="23233875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1DF1-CDDC-4096-9CE9-6644F7C43678}"/>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EF3F0AD-31C1-4264-9AAA-407B0A885F9E}"/>
              </a:ext>
            </a:extLst>
          </p:cNvPr>
          <p:cNvSpPr>
            <a:spLocks noGrp="1"/>
          </p:cNvSpPr>
          <p:nvPr>
            <p:ph type="body" idx="1"/>
          </p:nvPr>
        </p:nvSpPr>
        <p:spPr/>
        <p:txBody>
          <a:bodyPr/>
          <a:lstStyle/>
          <a:p>
            <a:r>
              <a:rPr lang="en-US" dirty="0"/>
              <a:t>Workspaces</a:t>
            </a:r>
            <a:endParaRPr lang="en-IN" dirty="0"/>
          </a:p>
        </p:txBody>
      </p:sp>
    </p:spTree>
    <p:extLst>
      <p:ext uri="{BB962C8B-B14F-4D97-AF65-F5344CB8AC3E}">
        <p14:creationId xmlns:p14="http://schemas.microsoft.com/office/powerpoint/2010/main" val="3539716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a:t>Module 08 </a:t>
            </a:r>
            <a:r>
              <a:rPr lang="en-US" dirty="0"/>
              <a:t>–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Testing and CI &amp; CD</a:t>
            </a:r>
          </a:p>
        </p:txBody>
      </p:sp>
    </p:spTree>
    <p:extLst>
      <p:ext uri="{BB962C8B-B14F-4D97-AF65-F5344CB8AC3E}">
        <p14:creationId xmlns:p14="http://schemas.microsoft.com/office/powerpoint/2010/main" val="3897340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E1AA-A037-4087-8789-84172DB0F409}"/>
              </a:ext>
            </a:extLst>
          </p:cNvPr>
          <p:cNvSpPr>
            <a:spLocks noGrp="1"/>
          </p:cNvSpPr>
          <p:nvPr>
            <p:ph type="title"/>
          </p:nvPr>
        </p:nvSpPr>
        <p:spPr/>
        <p:txBody>
          <a:bodyPr/>
          <a:lstStyle/>
          <a:p>
            <a:r>
              <a:rPr lang="en-US" dirty="0"/>
              <a:t>Terraform - </a:t>
            </a:r>
            <a:r>
              <a:rPr lang="en-US" dirty="0" err="1"/>
              <a:t>TEsting</a:t>
            </a:r>
            <a:endParaRPr lang="en-IN" dirty="0"/>
          </a:p>
        </p:txBody>
      </p:sp>
      <p:sp>
        <p:nvSpPr>
          <p:cNvPr id="3" name="Content Placeholder 2">
            <a:extLst>
              <a:ext uri="{FF2B5EF4-FFF2-40B4-BE49-F238E27FC236}">
                <a16:creationId xmlns:a16="http://schemas.microsoft.com/office/drawing/2014/main" id="{31B04062-7511-4F8E-89AF-F7F7C12EC0B8}"/>
              </a:ext>
            </a:extLst>
          </p:cNvPr>
          <p:cNvSpPr>
            <a:spLocks noGrp="1"/>
          </p:cNvSpPr>
          <p:nvPr>
            <p:ph idx="1"/>
          </p:nvPr>
        </p:nvSpPr>
        <p:spPr/>
        <p:txBody>
          <a:bodyPr/>
          <a:lstStyle/>
          <a:p>
            <a:r>
              <a:rPr lang="en-US" dirty="0"/>
              <a:t>Built-in “terraform validate” ensures that the syntax is correct</a:t>
            </a:r>
          </a:p>
          <a:p>
            <a:r>
              <a:rPr lang="en-IN" dirty="0"/>
              <a:t>You must perform test deployment to ensure that the configuration is functionally correct</a:t>
            </a:r>
          </a:p>
          <a:p>
            <a:pPr lvl="1"/>
            <a:r>
              <a:rPr lang="en-IN" dirty="0"/>
              <a:t>Use state isolation</a:t>
            </a:r>
          </a:p>
          <a:p>
            <a:r>
              <a:rPr lang="en-IN" dirty="0"/>
              <a:t>You must have CI &amp; CD implemented for Terraform configurations</a:t>
            </a:r>
          </a:p>
          <a:p>
            <a:pPr lvl="1"/>
            <a:r>
              <a:rPr lang="en-IN" dirty="0"/>
              <a:t>GitHub actions is a good place to start</a:t>
            </a:r>
          </a:p>
        </p:txBody>
      </p:sp>
    </p:spTree>
    <p:extLst>
      <p:ext uri="{BB962C8B-B14F-4D97-AF65-F5344CB8AC3E}">
        <p14:creationId xmlns:p14="http://schemas.microsoft.com/office/powerpoint/2010/main" val="327731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01 – Infrastructure as code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a:xfrm>
            <a:off x="581194" y="2495444"/>
            <a:ext cx="10993546" cy="590321"/>
          </a:xfrm>
        </p:spPr>
        <p:txBody>
          <a:bodyPr/>
          <a:lstStyle/>
          <a:p>
            <a:r>
              <a:rPr lang="en-US" dirty="0"/>
              <a:t>Why terraform?</a:t>
            </a:r>
            <a:endParaRPr lang="en-IN" dirty="0"/>
          </a:p>
        </p:txBody>
      </p:sp>
      <p:pic>
        <p:nvPicPr>
          <p:cNvPr id="5" name="Graphic 4" descr="Document">
            <a:extLst>
              <a:ext uri="{FF2B5EF4-FFF2-40B4-BE49-F238E27FC236}">
                <a16:creationId xmlns:a16="http://schemas.microsoft.com/office/drawing/2014/main" id="{868A1511-70EA-477A-AD1E-848AF942E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5225" y="4339905"/>
            <a:ext cx="914400" cy="914400"/>
          </a:xfrm>
          <a:prstGeom prst="rect">
            <a:avLst/>
          </a:prstGeom>
        </p:spPr>
      </p:pic>
      <p:pic>
        <p:nvPicPr>
          <p:cNvPr id="9" name="Graphic 8" descr="Laptop">
            <a:extLst>
              <a:ext uri="{FF2B5EF4-FFF2-40B4-BE49-F238E27FC236}">
                <a16:creationId xmlns:a16="http://schemas.microsoft.com/office/drawing/2014/main" id="{6CED9D82-5BF3-4E8B-93EF-A09A17C681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92685" y="5359310"/>
            <a:ext cx="914400" cy="914400"/>
          </a:xfrm>
          <a:prstGeom prst="rect">
            <a:avLst/>
          </a:prstGeom>
        </p:spPr>
      </p:pic>
      <p:pic>
        <p:nvPicPr>
          <p:cNvPr id="11" name="Graphic 10" descr="Internet">
            <a:extLst>
              <a:ext uri="{FF2B5EF4-FFF2-40B4-BE49-F238E27FC236}">
                <a16:creationId xmlns:a16="http://schemas.microsoft.com/office/drawing/2014/main" id="{01B69D03-9E89-48F9-B1F5-4F1A640582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92685" y="4339905"/>
            <a:ext cx="914400" cy="914400"/>
          </a:xfrm>
          <a:prstGeom prst="rect">
            <a:avLst/>
          </a:prstGeom>
        </p:spPr>
      </p:pic>
      <p:pic>
        <p:nvPicPr>
          <p:cNvPr id="13" name="Graphic 12" descr="Server">
            <a:extLst>
              <a:ext uri="{FF2B5EF4-FFF2-40B4-BE49-F238E27FC236}">
                <a16:creationId xmlns:a16="http://schemas.microsoft.com/office/drawing/2014/main" id="{B2E15F65-45CA-4B7D-BF6A-EF2EDC2A6A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92685" y="3320500"/>
            <a:ext cx="914400" cy="914400"/>
          </a:xfrm>
          <a:prstGeom prst="rect">
            <a:avLst/>
          </a:prstGeom>
        </p:spPr>
      </p:pic>
      <p:cxnSp>
        <p:nvCxnSpPr>
          <p:cNvPr id="17" name="Connector: Curved 16">
            <a:extLst>
              <a:ext uri="{FF2B5EF4-FFF2-40B4-BE49-F238E27FC236}">
                <a16:creationId xmlns:a16="http://schemas.microsoft.com/office/drawing/2014/main" id="{09ABB924-5A35-4C6D-9647-FF2A01CCEAB1}"/>
              </a:ext>
            </a:extLst>
          </p:cNvPr>
          <p:cNvCxnSpPr>
            <a:stCxn id="5" idx="3"/>
            <a:endCxn id="13" idx="1"/>
          </p:cNvCxnSpPr>
          <p:nvPr/>
        </p:nvCxnSpPr>
        <p:spPr>
          <a:xfrm flipV="1">
            <a:off x="3099625" y="3777700"/>
            <a:ext cx="4293060" cy="1019405"/>
          </a:xfrm>
          <a:prstGeom prst="curved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C0B87755-4C52-4A34-97C6-498348A256AA}"/>
              </a:ext>
            </a:extLst>
          </p:cNvPr>
          <p:cNvCxnSpPr>
            <a:stCxn id="5" idx="3"/>
            <a:endCxn id="11" idx="1"/>
          </p:cNvCxnSpPr>
          <p:nvPr/>
        </p:nvCxnSpPr>
        <p:spPr>
          <a:xfrm>
            <a:off x="3099625" y="4797105"/>
            <a:ext cx="4293060" cy="12700"/>
          </a:xfrm>
          <a:prstGeom prst="curved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7C00454B-F3BE-4371-A053-8E5BBC9C62FB}"/>
              </a:ext>
            </a:extLst>
          </p:cNvPr>
          <p:cNvCxnSpPr>
            <a:stCxn id="5" idx="3"/>
            <a:endCxn id="9" idx="1"/>
          </p:cNvCxnSpPr>
          <p:nvPr/>
        </p:nvCxnSpPr>
        <p:spPr>
          <a:xfrm>
            <a:off x="3099625" y="4797105"/>
            <a:ext cx="4293060" cy="1019405"/>
          </a:xfrm>
          <a:prstGeom prst="curved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Database">
            <a:extLst>
              <a:ext uri="{FF2B5EF4-FFF2-40B4-BE49-F238E27FC236}">
                <a16:creationId xmlns:a16="http://schemas.microsoft.com/office/drawing/2014/main" id="{4400B61D-CE6D-4C48-974D-B4D96561AD3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72986" y="4346255"/>
            <a:ext cx="914400" cy="914400"/>
          </a:xfrm>
          <a:prstGeom prst="rect">
            <a:avLst/>
          </a:prstGeom>
        </p:spPr>
      </p:pic>
      <p:cxnSp>
        <p:nvCxnSpPr>
          <p:cNvPr id="25" name="Straight Arrow Connector 24">
            <a:extLst>
              <a:ext uri="{FF2B5EF4-FFF2-40B4-BE49-F238E27FC236}">
                <a16:creationId xmlns:a16="http://schemas.microsoft.com/office/drawing/2014/main" id="{8A8F6348-5F11-4917-B5CF-1D468CAA7552}"/>
              </a:ext>
            </a:extLst>
          </p:cNvPr>
          <p:cNvCxnSpPr>
            <a:cxnSpLocks/>
            <a:stCxn id="11" idx="3"/>
            <a:endCxn id="23" idx="1"/>
          </p:cNvCxnSpPr>
          <p:nvPr/>
        </p:nvCxnSpPr>
        <p:spPr>
          <a:xfrm>
            <a:off x="8307085" y="4797105"/>
            <a:ext cx="765901" cy="635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4268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1DF1-CDDC-4096-9CE9-6644F7C43678}"/>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EF3F0AD-31C1-4264-9AAA-407B0A885F9E}"/>
              </a:ext>
            </a:extLst>
          </p:cNvPr>
          <p:cNvSpPr>
            <a:spLocks noGrp="1"/>
          </p:cNvSpPr>
          <p:nvPr>
            <p:ph type="body" idx="1"/>
          </p:nvPr>
        </p:nvSpPr>
        <p:spPr/>
        <p:txBody>
          <a:bodyPr/>
          <a:lstStyle/>
          <a:p>
            <a:r>
              <a:rPr lang="en-US" dirty="0"/>
              <a:t>Testing, CI &amp; CD</a:t>
            </a:r>
            <a:endParaRPr lang="en-IN" dirty="0"/>
          </a:p>
        </p:txBody>
      </p:sp>
    </p:spTree>
    <p:extLst>
      <p:ext uri="{BB962C8B-B14F-4D97-AF65-F5344CB8AC3E}">
        <p14:creationId xmlns:p14="http://schemas.microsoft.com/office/powerpoint/2010/main" val="1537871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@ravikanth</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C14B-9B53-4083-80AB-D06B86E46897}"/>
              </a:ext>
            </a:extLst>
          </p:cNvPr>
          <p:cNvSpPr>
            <a:spLocks noGrp="1"/>
          </p:cNvSpPr>
          <p:nvPr>
            <p:ph type="title"/>
          </p:nvPr>
        </p:nvSpPr>
        <p:spPr/>
        <p:txBody>
          <a:bodyPr/>
          <a:lstStyle/>
          <a:p>
            <a:r>
              <a:rPr lang="en-US" dirty="0" err="1"/>
              <a:t>Devops</a:t>
            </a:r>
            <a:r>
              <a:rPr lang="en-US" dirty="0"/>
              <a:t> and infrastructure as code</a:t>
            </a:r>
            <a:endParaRPr lang="en-IN" dirty="0"/>
          </a:p>
        </p:txBody>
      </p:sp>
      <p:sp>
        <p:nvSpPr>
          <p:cNvPr id="3" name="Content Placeholder 2">
            <a:extLst>
              <a:ext uri="{FF2B5EF4-FFF2-40B4-BE49-F238E27FC236}">
                <a16:creationId xmlns:a16="http://schemas.microsoft.com/office/drawing/2014/main" id="{7B108D35-D657-4052-85C3-9F4AF0621466}"/>
              </a:ext>
            </a:extLst>
          </p:cNvPr>
          <p:cNvSpPr>
            <a:spLocks noGrp="1"/>
          </p:cNvSpPr>
          <p:nvPr>
            <p:ph idx="1"/>
          </p:nvPr>
        </p:nvSpPr>
        <p:spPr>
          <a:xfrm>
            <a:off x="6475828" y="2180496"/>
            <a:ext cx="5134979" cy="3678303"/>
          </a:xfrm>
        </p:spPr>
        <p:txBody>
          <a:bodyPr/>
          <a:lstStyle/>
          <a:p>
            <a:r>
              <a:rPr lang="en-US" dirty="0"/>
              <a:t>Knight Capital lost ~$440 million in 45 minutes</a:t>
            </a:r>
          </a:p>
          <a:p>
            <a:r>
              <a:rPr lang="en-US" dirty="0"/>
              <a:t>Planned to replace legacy unused code with improved pricing algorithm</a:t>
            </a:r>
          </a:p>
          <a:p>
            <a:r>
              <a:rPr lang="en-US" dirty="0"/>
              <a:t>New code repurposed an old flag that was used to activate legacy unused code</a:t>
            </a:r>
          </a:p>
          <a:p>
            <a:r>
              <a:rPr lang="en-US" dirty="0"/>
              <a:t>New code was manually deployed all servers except one!</a:t>
            </a:r>
          </a:p>
          <a:p>
            <a:r>
              <a:rPr lang="en-US" dirty="0"/>
              <a:t>All hell broke loose when the 8</a:t>
            </a:r>
            <a:r>
              <a:rPr lang="en-US" baseline="30000" dirty="0"/>
              <a:t>th</a:t>
            </a:r>
            <a:r>
              <a:rPr lang="en-US" dirty="0"/>
              <a:t> server activated the legacy code and resulted in Knight Capital losing millions of dollars!</a:t>
            </a:r>
          </a:p>
          <a:p>
            <a:endParaRPr lang="en-IN" dirty="0"/>
          </a:p>
        </p:txBody>
      </p:sp>
      <p:pic>
        <p:nvPicPr>
          <p:cNvPr id="1026" name="Picture 2" descr="See the source image">
            <a:extLst>
              <a:ext uri="{FF2B5EF4-FFF2-40B4-BE49-F238E27FC236}">
                <a16:creationId xmlns:a16="http://schemas.microsoft.com/office/drawing/2014/main" id="{88E45385-472D-41DF-93AF-E2E56C41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33" y="2180496"/>
            <a:ext cx="5964816" cy="36783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3DC485-6F66-4521-9917-AFAB06745274}"/>
              </a:ext>
            </a:extLst>
          </p:cNvPr>
          <p:cNvSpPr txBox="1"/>
          <p:nvPr/>
        </p:nvSpPr>
        <p:spPr>
          <a:xfrm>
            <a:off x="322091" y="6039729"/>
            <a:ext cx="5935279" cy="369332"/>
          </a:xfrm>
          <a:prstGeom prst="rect">
            <a:avLst/>
          </a:prstGeom>
          <a:noFill/>
        </p:spPr>
        <p:txBody>
          <a:bodyPr wrap="none" rtlCol="0">
            <a:spAutoFit/>
          </a:bodyPr>
          <a:lstStyle/>
          <a:p>
            <a:r>
              <a:rPr lang="en-US" dirty="0"/>
              <a:t>Source: </a:t>
            </a:r>
            <a:r>
              <a:rPr lang="en-US" dirty="0">
                <a:hlinkClick r:id="rId3"/>
              </a:rPr>
              <a:t>Knightmare: A DevOps Cautionary Tale – Doug Seven</a:t>
            </a:r>
            <a:endParaRPr lang="en-IN" dirty="0"/>
          </a:p>
        </p:txBody>
      </p:sp>
    </p:spTree>
    <p:extLst>
      <p:ext uri="{BB962C8B-B14F-4D97-AF65-F5344CB8AC3E}">
        <p14:creationId xmlns:p14="http://schemas.microsoft.com/office/powerpoint/2010/main" val="59800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C14B-9B53-4083-80AB-D06B86E46897}"/>
              </a:ext>
            </a:extLst>
          </p:cNvPr>
          <p:cNvSpPr>
            <a:spLocks noGrp="1"/>
          </p:cNvSpPr>
          <p:nvPr>
            <p:ph type="title"/>
          </p:nvPr>
        </p:nvSpPr>
        <p:spPr/>
        <p:txBody>
          <a:bodyPr/>
          <a:lstStyle/>
          <a:p>
            <a:r>
              <a:rPr lang="en-US" dirty="0" err="1"/>
              <a:t>Devops</a:t>
            </a:r>
            <a:r>
              <a:rPr lang="en-US" dirty="0"/>
              <a:t> and infrastructure as code</a:t>
            </a:r>
            <a:endParaRPr lang="en-IN" dirty="0"/>
          </a:p>
        </p:txBody>
      </p:sp>
      <p:sp>
        <p:nvSpPr>
          <p:cNvPr id="3" name="Content Placeholder 2">
            <a:extLst>
              <a:ext uri="{FF2B5EF4-FFF2-40B4-BE49-F238E27FC236}">
                <a16:creationId xmlns:a16="http://schemas.microsoft.com/office/drawing/2014/main" id="{7B108D35-D657-4052-85C3-9F4AF0621466}"/>
              </a:ext>
            </a:extLst>
          </p:cNvPr>
          <p:cNvSpPr>
            <a:spLocks noGrp="1"/>
          </p:cNvSpPr>
          <p:nvPr>
            <p:ph idx="1"/>
          </p:nvPr>
        </p:nvSpPr>
        <p:spPr>
          <a:xfrm>
            <a:off x="6475828" y="2180496"/>
            <a:ext cx="5134979" cy="3678303"/>
          </a:xfrm>
        </p:spPr>
        <p:txBody>
          <a:bodyPr/>
          <a:lstStyle/>
          <a:p>
            <a:r>
              <a:rPr lang="en-US" dirty="0"/>
              <a:t>Lesson Learned:</a:t>
            </a:r>
          </a:p>
          <a:p>
            <a:pPr lvl="1"/>
            <a:r>
              <a:rPr lang="en-US" dirty="0"/>
              <a:t>Deploying to production the </a:t>
            </a:r>
            <a:r>
              <a:rPr lang="en-US" dirty="0" err="1"/>
              <a:t>rightway</a:t>
            </a:r>
            <a:r>
              <a:rPr lang="en-US" dirty="0"/>
              <a:t> is as important as building a great product</a:t>
            </a:r>
          </a:p>
          <a:p>
            <a:pPr lvl="1"/>
            <a:r>
              <a:rPr lang="en-US" dirty="0"/>
              <a:t>Eliminate human error: deployments have to be totally automated</a:t>
            </a:r>
          </a:p>
          <a:p>
            <a:pPr lvl="1"/>
            <a:r>
              <a:rPr lang="en-US" dirty="0"/>
              <a:t>Implementing DevOps practices could have prevented this </a:t>
            </a:r>
            <a:r>
              <a:rPr lang="en-US" b="1" dirty="0"/>
              <a:t>Knight</a:t>
            </a:r>
            <a:r>
              <a:rPr lang="en-US" dirty="0"/>
              <a:t>mare</a:t>
            </a:r>
          </a:p>
          <a:p>
            <a:pPr lvl="1"/>
            <a:endParaRPr lang="en-US" dirty="0"/>
          </a:p>
          <a:p>
            <a:endParaRPr lang="en-IN" dirty="0"/>
          </a:p>
        </p:txBody>
      </p:sp>
      <p:pic>
        <p:nvPicPr>
          <p:cNvPr id="1026" name="Picture 2" descr="See the source image">
            <a:extLst>
              <a:ext uri="{FF2B5EF4-FFF2-40B4-BE49-F238E27FC236}">
                <a16:creationId xmlns:a16="http://schemas.microsoft.com/office/drawing/2014/main" id="{88E45385-472D-41DF-93AF-E2E56C41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33" y="2180496"/>
            <a:ext cx="5964816" cy="36783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3DC485-6F66-4521-9917-AFAB06745274}"/>
              </a:ext>
            </a:extLst>
          </p:cNvPr>
          <p:cNvSpPr txBox="1"/>
          <p:nvPr/>
        </p:nvSpPr>
        <p:spPr>
          <a:xfrm>
            <a:off x="322091" y="6039729"/>
            <a:ext cx="5935279" cy="369332"/>
          </a:xfrm>
          <a:prstGeom prst="rect">
            <a:avLst/>
          </a:prstGeom>
          <a:noFill/>
        </p:spPr>
        <p:txBody>
          <a:bodyPr wrap="none" rtlCol="0">
            <a:spAutoFit/>
          </a:bodyPr>
          <a:lstStyle/>
          <a:p>
            <a:r>
              <a:rPr lang="en-US" dirty="0"/>
              <a:t>Source: </a:t>
            </a:r>
            <a:r>
              <a:rPr lang="en-US" dirty="0">
                <a:hlinkClick r:id="rId3"/>
              </a:rPr>
              <a:t>Knightmare: A DevOps Cautionary Tale – Doug Seven</a:t>
            </a:r>
            <a:endParaRPr lang="en-IN" dirty="0"/>
          </a:p>
        </p:txBody>
      </p:sp>
    </p:spTree>
    <p:extLst>
      <p:ext uri="{BB962C8B-B14F-4D97-AF65-F5344CB8AC3E}">
        <p14:creationId xmlns:p14="http://schemas.microsoft.com/office/powerpoint/2010/main" val="327895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A8DD-05C3-4B07-84AB-9BC73F23177D}"/>
              </a:ext>
            </a:extLst>
          </p:cNvPr>
          <p:cNvSpPr>
            <a:spLocks noGrp="1"/>
          </p:cNvSpPr>
          <p:nvPr>
            <p:ph type="title"/>
          </p:nvPr>
        </p:nvSpPr>
        <p:spPr/>
        <p:txBody>
          <a:bodyPr/>
          <a:lstStyle/>
          <a:p>
            <a:r>
              <a:rPr lang="en-US" dirty="0" err="1"/>
              <a:t>Devops</a:t>
            </a:r>
            <a:r>
              <a:rPr lang="en-US" dirty="0"/>
              <a:t> and infrastructure as code</a:t>
            </a:r>
            <a:endParaRPr lang="en-IN" dirty="0"/>
          </a:p>
        </p:txBody>
      </p:sp>
      <p:graphicFrame>
        <p:nvGraphicFramePr>
          <p:cNvPr id="4" name="Diagram 3">
            <a:extLst>
              <a:ext uri="{FF2B5EF4-FFF2-40B4-BE49-F238E27FC236}">
                <a16:creationId xmlns:a16="http://schemas.microsoft.com/office/drawing/2014/main" id="{AC6E30B2-DE19-41A4-A20E-F50AC6D48552}"/>
              </a:ext>
            </a:extLst>
          </p:cNvPr>
          <p:cNvGraphicFramePr/>
          <p:nvPr>
            <p:extLst>
              <p:ext uri="{D42A27DB-BD31-4B8C-83A1-F6EECF244321}">
                <p14:modId xmlns:p14="http://schemas.microsoft.com/office/powerpoint/2010/main" val="4198835308"/>
              </p:ext>
            </p:extLst>
          </p:nvPr>
        </p:nvGraphicFramePr>
        <p:xfrm>
          <a:off x="-805023" y="2044505"/>
          <a:ext cx="7130757" cy="4581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5D326938-DC96-4024-ABB7-248E34501DD3}"/>
              </a:ext>
            </a:extLst>
          </p:cNvPr>
          <p:cNvSpPr txBox="1"/>
          <p:nvPr/>
        </p:nvSpPr>
        <p:spPr>
          <a:xfrm>
            <a:off x="5500468" y="3365763"/>
            <a:ext cx="6499274" cy="1938992"/>
          </a:xfrm>
          <a:prstGeom prst="rect">
            <a:avLst/>
          </a:prstGeom>
          <a:noFill/>
        </p:spPr>
        <p:txBody>
          <a:bodyPr wrap="square">
            <a:spAutoFit/>
          </a:bodyPr>
          <a:lstStyle/>
          <a:p>
            <a:r>
              <a:rPr lang="en-IN" sz="2000" dirty="0"/>
              <a:t>DevOps is a set of practices that combines software development (Dev) and IT operations (Ops). It aims to shorten the systems development life cycle and provide continuous delivery with high software quality. DevOps is complementary with Agile software development; several DevOps aspects came from Agile methodology.</a:t>
            </a:r>
          </a:p>
        </p:txBody>
      </p:sp>
    </p:spTree>
    <p:extLst>
      <p:ext uri="{BB962C8B-B14F-4D97-AF65-F5344CB8AC3E}">
        <p14:creationId xmlns:p14="http://schemas.microsoft.com/office/powerpoint/2010/main" val="2538592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A8DD-05C3-4B07-84AB-9BC73F23177D}"/>
              </a:ext>
            </a:extLst>
          </p:cNvPr>
          <p:cNvSpPr>
            <a:spLocks noGrp="1"/>
          </p:cNvSpPr>
          <p:nvPr>
            <p:ph type="title"/>
          </p:nvPr>
        </p:nvSpPr>
        <p:spPr/>
        <p:txBody>
          <a:bodyPr/>
          <a:lstStyle/>
          <a:p>
            <a:r>
              <a:rPr lang="en-US" dirty="0" err="1"/>
              <a:t>Devops</a:t>
            </a:r>
            <a:r>
              <a:rPr lang="en-US" dirty="0"/>
              <a:t> and infrastructure as code</a:t>
            </a:r>
            <a:endParaRPr lang="en-IN" dirty="0"/>
          </a:p>
        </p:txBody>
      </p:sp>
      <p:graphicFrame>
        <p:nvGraphicFramePr>
          <p:cNvPr id="4" name="Diagram 3">
            <a:extLst>
              <a:ext uri="{FF2B5EF4-FFF2-40B4-BE49-F238E27FC236}">
                <a16:creationId xmlns:a16="http://schemas.microsoft.com/office/drawing/2014/main" id="{AC6E30B2-DE19-41A4-A20E-F50AC6D48552}"/>
              </a:ext>
            </a:extLst>
          </p:cNvPr>
          <p:cNvGraphicFramePr/>
          <p:nvPr/>
        </p:nvGraphicFramePr>
        <p:xfrm>
          <a:off x="-805023" y="2044505"/>
          <a:ext cx="7130757" cy="4581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EB37F938-974B-4638-B70C-317A67936AB9}"/>
              </a:ext>
            </a:extLst>
          </p:cNvPr>
          <p:cNvSpPr>
            <a:spLocks noGrp="1"/>
          </p:cNvSpPr>
          <p:nvPr>
            <p:ph idx="1"/>
          </p:nvPr>
        </p:nvSpPr>
        <p:spPr>
          <a:xfrm>
            <a:off x="6475829" y="2128910"/>
            <a:ext cx="5134979" cy="4234375"/>
          </a:xfrm>
        </p:spPr>
        <p:txBody>
          <a:bodyPr/>
          <a:lstStyle/>
          <a:p>
            <a:r>
              <a:rPr lang="en-US" dirty="0"/>
              <a:t>Apart from collaboration and effective communication between Development and Operations, automation is key to realizing goals of DevOps</a:t>
            </a:r>
          </a:p>
          <a:p>
            <a:r>
              <a:rPr lang="en-US" dirty="0"/>
              <a:t>Automation in the DevOps == Infrastructure as Code (</a:t>
            </a:r>
            <a:r>
              <a:rPr lang="en-US" dirty="0" err="1"/>
              <a:t>IaC</a:t>
            </a:r>
            <a:r>
              <a:rPr lang="en-US" dirty="0"/>
              <a:t>)</a:t>
            </a:r>
          </a:p>
          <a:p>
            <a:r>
              <a:rPr lang="en-US" dirty="0" err="1"/>
              <a:t>IaC</a:t>
            </a:r>
            <a:r>
              <a:rPr lang="en-US" dirty="0"/>
              <a:t> can be classified as:</a:t>
            </a:r>
          </a:p>
          <a:p>
            <a:pPr lvl="1"/>
            <a:r>
              <a:rPr lang="en-US" dirty="0"/>
              <a:t>Ad-hoc scripts</a:t>
            </a:r>
          </a:p>
          <a:p>
            <a:pPr lvl="1"/>
            <a:r>
              <a:rPr lang="en-US" dirty="0"/>
              <a:t>Configuration management</a:t>
            </a:r>
          </a:p>
          <a:p>
            <a:pPr lvl="1"/>
            <a:r>
              <a:rPr lang="en-US" dirty="0"/>
              <a:t>Server Templating</a:t>
            </a:r>
          </a:p>
          <a:p>
            <a:pPr lvl="1"/>
            <a:r>
              <a:rPr lang="en-US" dirty="0"/>
              <a:t>Provisioning</a:t>
            </a:r>
          </a:p>
        </p:txBody>
      </p:sp>
    </p:spTree>
    <p:extLst>
      <p:ext uri="{BB962C8B-B14F-4D97-AF65-F5344CB8AC3E}">
        <p14:creationId xmlns:p14="http://schemas.microsoft.com/office/powerpoint/2010/main" val="80574731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3192</TotalTime>
  <Words>1509</Words>
  <Application>Microsoft Office PowerPoint</Application>
  <PresentationFormat>Widescreen</PresentationFormat>
  <Paragraphs>281</Paragraphs>
  <Slides>51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Bahnschrift Light</vt:lpstr>
      <vt:lpstr>Calibri</vt:lpstr>
      <vt:lpstr>Consolas</vt:lpstr>
      <vt:lpstr>Gill Sans MT</vt:lpstr>
      <vt:lpstr>metro-web</vt:lpstr>
      <vt:lpstr>Wingdings 2</vt:lpstr>
      <vt:lpstr>Dividend</vt:lpstr>
      <vt:lpstr>Terraform with azure</vt:lpstr>
      <vt:lpstr>About me</vt:lpstr>
      <vt:lpstr>Agenda</vt:lpstr>
      <vt:lpstr>Prerequisites</vt:lpstr>
      <vt:lpstr>Module 01 – Infrastructure as code</vt:lpstr>
      <vt:lpstr>Devops and infrastructure as code</vt:lpstr>
      <vt:lpstr>Devops and infrastructure as code</vt:lpstr>
      <vt:lpstr>Devops and infrastructure as code</vt:lpstr>
      <vt:lpstr>Devops and infrastructure as code</vt:lpstr>
      <vt:lpstr>IAC - Principles</vt:lpstr>
      <vt:lpstr>Module 02 – Terraform</vt:lpstr>
      <vt:lpstr>Terraform - Introduction</vt:lpstr>
      <vt:lpstr>Hands On</vt:lpstr>
      <vt:lpstr>Terraform Overview</vt:lpstr>
      <vt:lpstr>Terraform - Concepts</vt:lpstr>
      <vt:lpstr>Terraform configuration</vt:lpstr>
      <vt:lpstr>Hands On</vt:lpstr>
      <vt:lpstr>configuration lifecycle</vt:lpstr>
      <vt:lpstr>Hands On</vt:lpstr>
      <vt:lpstr>Module 03 – Terraform with azure</vt:lpstr>
      <vt:lpstr>Authenticating with Azure</vt:lpstr>
      <vt:lpstr>Azure Cloud Shell</vt:lpstr>
      <vt:lpstr>Hands On</vt:lpstr>
      <vt:lpstr>Azure Service Principal – Client Secret</vt:lpstr>
      <vt:lpstr>Hands On</vt:lpstr>
      <vt:lpstr>Azure Service Principal – Client Certificate</vt:lpstr>
      <vt:lpstr>Hands On</vt:lpstr>
      <vt:lpstr>Azure Service Principal – Managed System Identity</vt:lpstr>
      <vt:lpstr>Hands On</vt:lpstr>
      <vt:lpstr>Module 04 – Terraform with azure</vt:lpstr>
      <vt:lpstr>Hands On</vt:lpstr>
      <vt:lpstr>Module 05 – Terraform with azure</vt:lpstr>
      <vt:lpstr>Terraform - Expressions and Functions</vt:lpstr>
      <vt:lpstr>Terraform - Conditionals</vt:lpstr>
      <vt:lpstr>Hands On</vt:lpstr>
      <vt:lpstr>Terraform – For Expression</vt:lpstr>
      <vt:lpstr>Hands On</vt:lpstr>
      <vt:lpstr>Module 06 – Terraform with azure</vt:lpstr>
      <vt:lpstr>Terraform - Modules</vt:lpstr>
      <vt:lpstr>Hands On</vt:lpstr>
      <vt:lpstr>Module 07 – Terraform with azure</vt:lpstr>
      <vt:lpstr>Terraform - BAckends</vt:lpstr>
      <vt:lpstr>Terraform – BackendS</vt:lpstr>
      <vt:lpstr>Hands On</vt:lpstr>
      <vt:lpstr>Terraform – Workspaces</vt:lpstr>
      <vt:lpstr>Terraform – Workspaces</vt:lpstr>
      <vt:lpstr>Hands On</vt:lpstr>
      <vt:lpstr>Module 08 – Terraform with azure</vt:lpstr>
      <vt:lpstr>Terraform - TEsting</vt:lpstr>
      <vt:lpstr>Hands 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with azure</dc:title>
  <dc:creator>Ravikanth Chaganti</dc:creator>
  <cp:lastModifiedBy>Ravikanth Chaganti</cp:lastModifiedBy>
  <cp:revision>262</cp:revision>
  <dcterms:created xsi:type="dcterms:W3CDTF">2020-10-22T06:36:18Z</dcterms:created>
  <dcterms:modified xsi:type="dcterms:W3CDTF">2020-11-26T04:06:46Z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