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57"/>
  </p:notesMasterIdLst>
  <p:handoutMasterIdLst>
    <p:handoutMasterId r:id="rId58"/>
  </p:handoutMasterIdLst>
  <p:sldIdLst>
    <p:sldId id="307" r:id="rId5"/>
    <p:sldId id="256" r:id="rId6"/>
    <p:sldId id="283" r:id="rId7"/>
    <p:sldId id="262" r:id="rId8"/>
    <p:sldId id="273" r:id="rId9"/>
    <p:sldId id="263" r:id="rId10"/>
    <p:sldId id="276" r:id="rId11"/>
    <p:sldId id="278" r:id="rId12"/>
    <p:sldId id="279" r:id="rId13"/>
    <p:sldId id="280" r:id="rId14"/>
    <p:sldId id="277" r:id="rId15"/>
    <p:sldId id="264" r:id="rId16"/>
    <p:sldId id="282" r:id="rId17"/>
    <p:sldId id="281" r:id="rId18"/>
    <p:sldId id="274" r:id="rId19"/>
    <p:sldId id="295" r:id="rId20"/>
    <p:sldId id="297" r:id="rId21"/>
    <p:sldId id="285" r:id="rId22"/>
    <p:sldId id="275" r:id="rId23"/>
    <p:sldId id="284" r:id="rId24"/>
    <p:sldId id="265" r:id="rId25"/>
    <p:sldId id="286" r:id="rId26"/>
    <p:sldId id="287" r:id="rId27"/>
    <p:sldId id="288" r:id="rId28"/>
    <p:sldId id="289" r:id="rId29"/>
    <p:sldId id="290" r:id="rId30"/>
    <p:sldId id="291" r:id="rId31"/>
    <p:sldId id="292" r:id="rId32"/>
    <p:sldId id="293" r:id="rId33"/>
    <p:sldId id="294" r:id="rId34"/>
    <p:sldId id="266" r:id="rId35"/>
    <p:sldId id="296" r:id="rId36"/>
    <p:sldId id="267" r:id="rId37"/>
    <p:sldId id="298" r:id="rId38"/>
    <p:sldId id="299" r:id="rId39"/>
    <p:sldId id="300" r:id="rId40"/>
    <p:sldId id="301" r:id="rId41"/>
    <p:sldId id="302" r:id="rId42"/>
    <p:sldId id="268" r:id="rId43"/>
    <p:sldId id="303" r:id="rId44"/>
    <p:sldId id="304" r:id="rId45"/>
    <p:sldId id="269" r:id="rId46"/>
    <p:sldId id="305" r:id="rId47"/>
    <p:sldId id="306" r:id="rId48"/>
    <p:sldId id="308" r:id="rId49"/>
    <p:sldId id="310" r:id="rId50"/>
    <p:sldId id="311" r:id="rId51"/>
    <p:sldId id="309" r:id="rId52"/>
    <p:sldId id="271" r:id="rId53"/>
    <p:sldId id="312" r:id="rId54"/>
    <p:sldId id="313" r:id="rId55"/>
    <p:sldId id="26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219998-0FEA-4AE5-B408-9BE952FF26FC}">
          <p14:sldIdLst>
            <p14:sldId id="307"/>
            <p14:sldId id="256"/>
            <p14:sldId id="283"/>
            <p14:sldId id="262"/>
            <p14:sldId id="273"/>
          </p14:sldIdLst>
        </p14:section>
        <p14:section name="Module 01" id="{8C6780AE-4346-432C-8866-9BA3F04C7079}">
          <p14:sldIdLst>
            <p14:sldId id="263"/>
            <p14:sldId id="276"/>
            <p14:sldId id="278"/>
            <p14:sldId id="279"/>
            <p14:sldId id="280"/>
            <p14:sldId id="277"/>
          </p14:sldIdLst>
        </p14:section>
        <p14:section name="Module 02" id="{80EA304B-A0CB-4E6E-B372-CBB65DEF2D13}">
          <p14:sldIdLst>
            <p14:sldId id="264"/>
            <p14:sldId id="282"/>
            <p14:sldId id="281"/>
            <p14:sldId id="274"/>
            <p14:sldId id="295"/>
            <p14:sldId id="297"/>
            <p14:sldId id="285"/>
            <p14:sldId id="275"/>
            <p14:sldId id="284"/>
          </p14:sldIdLst>
        </p14:section>
        <p14:section name="Module 03" id="{48F89C42-2EBA-4B4B-BD88-FCA5CEB7010A}">
          <p14:sldIdLst>
            <p14:sldId id="265"/>
            <p14:sldId id="286"/>
            <p14:sldId id="287"/>
            <p14:sldId id="288"/>
            <p14:sldId id="289"/>
            <p14:sldId id="290"/>
            <p14:sldId id="291"/>
            <p14:sldId id="292"/>
            <p14:sldId id="293"/>
            <p14:sldId id="294"/>
          </p14:sldIdLst>
        </p14:section>
        <p14:section name="Module 04" id="{9B245B7E-BD60-44AB-BC91-E6EFBE7787CD}">
          <p14:sldIdLst>
            <p14:sldId id="266"/>
            <p14:sldId id="296"/>
          </p14:sldIdLst>
        </p14:section>
        <p14:section name="Module 05" id="{2F2ACA17-F9C0-4220-AF46-C10BDA4CABE9}">
          <p14:sldIdLst>
            <p14:sldId id="267"/>
            <p14:sldId id="298"/>
            <p14:sldId id="299"/>
            <p14:sldId id="300"/>
            <p14:sldId id="301"/>
            <p14:sldId id="302"/>
          </p14:sldIdLst>
        </p14:section>
        <p14:section name="Module 06" id="{5E3E2AB1-7216-4B54-BAE2-E08E69721A34}">
          <p14:sldIdLst>
            <p14:sldId id="268"/>
            <p14:sldId id="303"/>
            <p14:sldId id="304"/>
          </p14:sldIdLst>
        </p14:section>
        <p14:section name="Module 07" id="{A6A0CBAF-90D1-4DED-8FF2-82D0A52AC3DA}">
          <p14:sldIdLst>
            <p14:sldId id="269"/>
            <p14:sldId id="305"/>
            <p14:sldId id="306"/>
            <p14:sldId id="308"/>
            <p14:sldId id="310"/>
            <p14:sldId id="311"/>
            <p14:sldId id="309"/>
          </p14:sldIdLst>
        </p14:section>
        <p14:section name="Module 08" id="{603A006B-C879-493F-932D-30E13B675522}">
          <p14:sldIdLst>
            <p14:sldId id="271"/>
            <p14:sldId id="312"/>
            <p14:sldId id="313"/>
          </p14:sldIdLst>
        </p14:section>
        <p14:section name="Summary" id="{5A146E01-5DEA-4748-A419-33AD5DB48E31}">
          <p14:sldIdLst>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kanth Chaganti" initials="RC" lastIdx="1" clrIdx="0">
    <p:extLst>
      <p:ext uri="{19B8F6BF-5375-455C-9EA6-DF929625EA0E}">
        <p15:presenceInfo xmlns:p15="http://schemas.microsoft.com/office/powerpoint/2012/main" userId="e599064362a82f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autoAdjust="0"/>
    <p:restoredTop sz="94648" autoAdjust="0"/>
  </p:normalViewPr>
  <p:slideViewPr>
    <p:cSldViewPr snapToGrid="0">
      <p:cViewPr varScale="1">
        <p:scale>
          <a:sx n="68" d="100"/>
          <a:sy n="68" d="100"/>
        </p:scale>
        <p:origin x="838" y="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E82BB-B9F0-4E41-B9BB-DB70AA7E7DB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7C686AF9-4451-47EE-9E07-AB22254C191D}">
      <dgm:prSet phldrT="[Text]"/>
      <dgm:spPr/>
      <dgm:t>
        <a:bodyPr/>
        <a:lstStyle/>
        <a:p>
          <a:r>
            <a:rPr lang="en-US" dirty="0"/>
            <a:t>Build</a:t>
          </a:r>
          <a:endParaRPr lang="en-IN" dirty="0"/>
        </a:p>
      </dgm:t>
    </dgm:pt>
    <dgm:pt modelId="{C7F41550-7739-4BBD-A4F5-9F7DB15431E2}" type="parTrans" cxnId="{23DF47D6-EE97-4CDB-A0E4-767C7A51DEE8}">
      <dgm:prSet/>
      <dgm:spPr/>
      <dgm:t>
        <a:bodyPr/>
        <a:lstStyle/>
        <a:p>
          <a:endParaRPr lang="en-IN"/>
        </a:p>
      </dgm:t>
    </dgm:pt>
    <dgm:pt modelId="{194229A7-2053-47CC-BB85-9492D4EC5E1A}" type="sibTrans" cxnId="{23DF47D6-EE97-4CDB-A0E4-767C7A51DEE8}">
      <dgm:prSet/>
      <dgm:spPr/>
      <dgm:t>
        <a:bodyPr/>
        <a:lstStyle/>
        <a:p>
          <a:endParaRPr lang="en-IN"/>
        </a:p>
      </dgm:t>
    </dgm:pt>
    <dgm:pt modelId="{F05F5B51-6B39-428E-B031-21D22169E5FC}">
      <dgm:prSet phldrT="[Text]"/>
      <dgm:spPr/>
      <dgm:t>
        <a:bodyPr/>
        <a:lstStyle/>
        <a:p>
          <a:r>
            <a:rPr lang="en-US" dirty="0"/>
            <a:t>Deploy</a:t>
          </a:r>
          <a:endParaRPr lang="en-IN" dirty="0"/>
        </a:p>
      </dgm:t>
    </dgm:pt>
    <dgm:pt modelId="{C1CF1F0A-D7B8-4281-9266-6C400A9A5557}" type="parTrans" cxnId="{BA58A695-249D-479D-A8C4-A2ED014B6A22}">
      <dgm:prSet/>
      <dgm:spPr/>
      <dgm:t>
        <a:bodyPr/>
        <a:lstStyle/>
        <a:p>
          <a:endParaRPr lang="en-IN"/>
        </a:p>
      </dgm:t>
    </dgm:pt>
    <dgm:pt modelId="{AA9BA3AC-3745-4726-97E4-BFB675B76FDA}" type="sibTrans" cxnId="{BA58A695-249D-479D-A8C4-A2ED014B6A22}">
      <dgm:prSet/>
      <dgm:spPr/>
      <dgm:t>
        <a:bodyPr/>
        <a:lstStyle/>
        <a:p>
          <a:endParaRPr lang="en-IN"/>
        </a:p>
      </dgm:t>
    </dgm:pt>
    <dgm:pt modelId="{C46E6BA5-5FD2-40E1-B585-17AF6DECB546}">
      <dgm:prSet phldrT="[Text]"/>
      <dgm:spPr/>
      <dgm:t>
        <a:bodyPr/>
        <a:lstStyle/>
        <a:p>
          <a:r>
            <a:rPr lang="en-US" dirty="0"/>
            <a:t>Test</a:t>
          </a:r>
          <a:endParaRPr lang="en-IN" dirty="0"/>
        </a:p>
      </dgm:t>
    </dgm:pt>
    <dgm:pt modelId="{8C535F92-42CD-4B7B-A54B-76DCC493BF26}" type="parTrans" cxnId="{FAAD17C8-C0FE-4EB8-A07C-BEFDFC9916CE}">
      <dgm:prSet/>
      <dgm:spPr/>
      <dgm:t>
        <a:bodyPr/>
        <a:lstStyle/>
        <a:p>
          <a:endParaRPr lang="en-IN"/>
        </a:p>
      </dgm:t>
    </dgm:pt>
    <dgm:pt modelId="{5BCC668F-2959-4CF4-B540-5414821612CA}" type="sibTrans" cxnId="{FAAD17C8-C0FE-4EB8-A07C-BEFDFC9916CE}">
      <dgm:prSet/>
      <dgm:spPr/>
      <dgm:t>
        <a:bodyPr/>
        <a:lstStyle/>
        <a:p>
          <a:endParaRPr lang="en-IN"/>
        </a:p>
      </dgm:t>
    </dgm:pt>
    <dgm:pt modelId="{626FB6FF-BA4D-42B2-9F76-503ABEC8DC63}">
      <dgm:prSet phldrT="[Text]"/>
      <dgm:spPr/>
      <dgm:t>
        <a:bodyPr/>
        <a:lstStyle/>
        <a:p>
          <a:r>
            <a:rPr lang="en-US" dirty="0"/>
            <a:t>Release</a:t>
          </a:r>
          <a:endParaRPr lang="en-IN" dirty="0"/>
        </a:p>
      </dgm:t>
    </dgm:pt>
    <dgm:pt modelId="{60F5749B-D63A-4AE4-BC3A-0B5C008BB102}" type="parTrans" cxnId="{FC04DEC9-5A74-4D17-A5D6-9CF29EA48702}">
      <dgm:prSet/>
      <dgm:spPr/>
      <dgm:t>
        <a:bodyPr/>
        <a:lstStyle/>
        <a:p>
          <a:endParaRPr lang="en-IN"/>
        </a:p>
      </dgm:t>
    </dgm:pt>
    <dgm:pt modelId="{1338A35B-B3A5-447A-8F5F-D6ABE2844604}" type="sibTrans" cxnId="{FC04DEC9-5A74-4D17-A5D6-9CF29EA48702}">
      <dgm:prSet/>
      <dgm:spPr/>
      <dgm:t>
        <a:bodyPr/>
        <a:lstStyle/>
        <a:p>
          <a:endParaRPr lang="en-IN"/>
        </a:p>
      </dgm:t>
    </dgm:pt>
    <dgm:pt modelId="{0709E630-1C4B-406B-8D66-0433055206BD}">
      <dgm:prSet phldrT="[Text]"/>
      <dgm:spPr/>
      <dgm:t>
        <a:bodyPr/>
        <a:lstStyle/>
        <a:p>
          <a:r>
            <a:rPr lang="en-US" dirty="0"/>
            <a:t>Develop</a:t>
          </a:r>
          <a:endParaRPr lang="en-IN" dirty="0"/>
        </a:p>
      </dgm:t>
    </dgm:pt>
    <dgm:pt modelId="{526F9B98-F2DD-4081-8FC0-70ABB297FC0A}" type="parTrans" cxnId="{C6140DDA-0DA6-40E7-A700-F39886C6BB4C}">
      <dgm:prSet/>
      <dgm:spPr/>
      <dgm:t>
        <a:bodyPr/>
        <a:lstStyle/>
        <a:p>
          <a:endParaRPr lang="en-IN"/>
        </a:p>
      </dgm:t>
    </dgm:pt>
    <dgm:pt modelId="{3A90498D-14DC-426B-8C60-D630FC4749DC}" type="sibTrans" cxnId="{C6140DDA-0DA6-40E7-A700-F39886C6BB4C}">
      <dgm:prSet/>
      <dgm:spPr/>
      <dgm:t>
        <a:bodyPr/>
        <a:lstStyle/>
        <a:p>
          <a:endParaRPr lang="en-IN"/>
        </a:p>
      </dgm:t>
    </dgm:pt>
    <dgm:pt modelId="{56271851-4A0B-413E-AFB7-C95AD5DA1E3A}" type="pres">
      <dgm:prSet presAssocID="{2F8E82BB-B9F0-4E41-B9BB-DB70AA7E7DB7}" presName="cycle" presStyleCnt="0">
        <dgm:presLayoutVars>
          <dgm:dir/>
          <dgm:resizeHandles val="exact"/>
        </dgm:presLayoutVars>
      </dgm:prSet>
      <dgm:spPr/>
    </dgm:pt>
    <dgm:pt modelId="{45CA4B5B-5E07-461E-BF6D-254B9BD71A77}" type="pres">
      <dgm:prSet presAssocID="{0709E630-1C4B-406B-8D66-0433055206BD}" presName="node" presStyleLbl="node1" presStyleIdx="0" presStyleCnt="5">
        <dgm:presLayoutVars>
          <dgm:bulletEnabled val="1"/>
        </dgm:presLayoutVars>
      </dgm:prSet>
      <dgm:spPr/>
    </dgm:pt>
    <dgm:pt modelId="{4742AA96-88B5-406A-BED1-220DFFD79809}" type="pres">
      <dgm:prSet presAssocID="{3A90498D-14DC-426B-8C60-D630FC4749DC}" presName="sibTrans" presStyleLbl="sibTrans2D1" presStyleIdx="0" presStyleCnt="5"/>
      <dgm:spPr/>
    </dgm:pt>
    <dgm:pt modelId="{0765539E-C00E-4D7C-865C-0E41A17BB090}" type="pres">
      <dgm:prSet presAssocID="{3A90498D-14DC-426B-8C60-D630FC4749DC}" presName="connectorText" presStyleLbl="sibTrans2D1" presStyleIdx="0" presStyleCnt="5"/>
      <dgm:spPr/>
    </dgm:pt>
    <dgm:pt modelId="{897CFB67-25E3-49EE-B8F0-BA56703F92E4}" type="pres">
      <dgm:prSet presAssocID="{7C686AF9-4451-47EE-9E07-AB22254C191D}" presName="node" presStyleLbl="node1" presStyleIdx="1" presStyleCnt="5">
        <dgm:presLayoutVars>
          <dgm:bulletEnabled val="1"/>
        </dgm:presLayoutVars>
      </dgm:prSet>
      <dgm:spPr/>
    </dgm:pt>
    <dgm:pt modelId="{40B06640-478E-4FD8-91E6-4AB6F1F12840}" type="pres">
      <dgm:prSet presAssocID="{194229A7-2053-47CC-BB85-9492D4EC5E1A}" presName="sibTrans" presStyleLbl="sibTrans2D1" presStyleIdx="1" presStyleCnt="5"/>
      <dgm:spPr/>
    </dgm:pt>
    <dgm:pt modelId="{FD1C9213-6125-4524-9F18-A7F6EF226060}" type="pres">
      <dgm:prSet presAssocID="{194229A7-2053-47CC-BB85-9492D4EC5E1A}" presName="connectorText" presStyleLbl="sibTrans2D1" presStyleIdx="1" presStyleCnt="5"/>
      <dgm:spPr/>
    </dgm:pt>
    <dgm:pt modelId="{344026AF-31C1-4791-9E5C-969A1E12FBE1}" type="pres">
      <dgm:prSet presAssocID="{F05F5B51-6B39-428E-B031-21D22169E5FC}" presName="node" presStyleLbl="node1" presStyleIdx="2" presStyleCnt="5">
        <dgm:presLayoutVars>
          <dgm:bulletEnabled val="1"/>
        </dgm:presLayoutVars>
      </dgm:prSet>
      <dgm:spPr/>
    </dgm:pt>
    <dgm:pt modelId="{5E75C293-E481-412F-B662-DA27532047CF}" type="pres">
      <dgm:prSet presAssocID="{AA9BA3AC-3745-4726-97E4-BFB675B76FDA}" presName="sibTrans" presStyleLbl="sibTrans2D1" presStyleIdx="2" presStyleCnt="5"/>
      <dgm:spPr/>
    </dgm:pt>
    <dgm:pt modelId="{D882D31B-06C9-4ADD-B9CB-31EDF09E9B52}" type="pres">
      <dgm:prSet presAssocID="{AA9BA3AC-3745-4726-97E4-BFB675B76FDA}" presName="connectorText" presStyleLbl="sibTrans2D1" presStyleIdx="2" presStyleCnt="5"/>
      <dgm:spPr/>
    </dgm:pt>
    <dgm:pt modelId="{7D31ADFF-EFE1-45EA-835C-F50C8713ABBB}" type="pres">
      <dgm:prSet presAssocID="{C46E6BA5-5FD2-40E1-B585-17AF6DECB546}" presName="node" presStyleLbl="node1" presStyleIdx="3" presStyleCnt="5">
        <dgm:presLayoutVars>
          <dgm:bulletEnabled val="1"/>
        </dgm:presLayoutVars>
      </dgm:prSet>
      <dgm:spPr/>
    </dgm:pt>
    <dgm:pt modelId="{C5428B3F-20A6-4530-B7ED-84981EB5F073}" type="pres">
      <dgm:prSet presAssocID="{5BCC668F-2959-4CF4-B540-5414821612CA}" presName="sibTrans" presStyleLbl="sibTrans2D1" presStyleIdx="3" presStyleCnt="5"/>
      <dgm:spPr/>
    </dgm:pt>
    <dgm:pt modelId="{B69B8E5A-6FA5-4C8B-BEB0-8D1CE9979A44}" type="pres">
      <dgm:prSet presAssocID="{5BCC668F-2959-4CF4-B540-5414821612CA}" presName="connectorText" presStyleLbl="sibTrans2D1" presStyleIdx="3" presStyleCnt="5"/>
      <dgm:spPr/>
    </dgm:pt>
    <dgm:pt modelId="{7D19B185-C290-4048-A9CF-360FDF0E41A0}" type="pres">
      <dgm:prSet presAssocID="{626FB6FF-BA4D-42B2-9F76-503ABEC8DC63}" presName="node" presStyleLbl="node1" presStyleIdx="4" presStyleCnt="5">
        <dgm:presLayoutVars>
          <dgm:bulletEnabled val="1"/>
        </dgm:presLayoutVars>
      </dgm:prSet>
      <dgm:spPr/>
    </dgm:pt>
    <dgm:pt modelId="{23AC2F4C-C85C-4174-95B4-17B53114D6AF}" type="pres">
      <dgm:prSet presAssocID="{1338A35B-B3A5-447A-8F5F-D6ABE2844604}" presName="sibTrans" presStyleLbl="sibTrans2D1" presStyleIdx="4" presStyleCnt="5"/>
      <dgm:spPr/>
    </dgm:pt>
    <dgm:pt modelId="{9B8CF98E-E8D7-47E2-8B2B-BD396C091B09}" type="pres">
      <dgm:prSet presAssocID="{1338A35B-B3A5-447A-8F5F-D6ABE2844604}" presName="connectorText" presStyleLbl="sibTrans2D1" presStyleIdx="4" presStyleCnt="5"/>
      <dgm:spPr/>
    </dgm:pt>
  </dgm:ptLst>
  <dgm:cxnLst>
    <dgm:cxn modelId="{EF95B800-F0A6-4512-80A2-6A4E185CA252}" type="presOf" srcId="{5BCC668F-2959-4CF4-B540-5414821612CA}" destId="{B69B8E5A-6FA5-4C8B-BEB0-8D1CE9979A44}" srcOrd="1" destOrd="0" presId="urn:microsoft.com/office/officeart/2005/8/layout/cycle2"/>
    <dgm:cxn modelId="{99E2D502-BB7B-4225-B173-B6DAE70A9AD2}" type="presOf" srcId="{C46E6BA5-5FD2-40E1-B585-17AF6DECB546}" destId="{7D31ADFF-EFE1-45EA-835C-F50C8713ABBB}" srcOrd="0" destOrd="0" presId="urn:microsoft.com/office/officeart/2005/8/layout/cycle2"/>
    <dgm:cxn modelId="{125F6804-CCE1-4FD2-BAD5-BCEB78F665CC}" type="presOf" srcId="{3A90498D-14DC-426B-8C60-D630FC4749DC}" destId="{0765539E-C00E-4D7C-865C-0E41A17BB090}" srcOrd="1" destOrd="0" presId="urn:microsoft.com/office/officeart/2005/8/layout/cycle2"/>
    <dgm:cxn modelId="{7BF5EC04-9935-40A7-8937-B002307CF3A1}" type="presOf" srcId="{0709E630-1C4B-406B-8D66-0433055206BD}" destId="{45CA4B5B-5E07-461E-BF6D-254B9BD71A77}" srcOrd="0" destOrd="0" presId="urn:microsoft.com/office/officeart/2005/8/layout/cycle2"/>
    <dgm:cxn modelId="{27A8E010-2BEE-479A-AAE9-DB3CF1A4E2F7}" type="presOf" srcId="{3A90498D-14DC-426B-8C60-D630FC4749DC}" destId="{4742AA96-88B5-406A-BED1-220DFFD79809}" srcOrd="0" destOrd="0" presId="urn:microsoft.com/office/officeart/2005/8/layout/cycle2"/>
    <dgm:cxn modelId="{1251D721-6AD2-40D9-A948-C64907736AAD}" type="presOf" srcId="{626FB6FF-BA4D-42B2-9F76-503ABEC8DC63}" destId="{7D19B185-C290-4048-A9CF-360FDF0E41A0}" srcOrd="0" destOrd="0" presId="urn:microsoft.com/office/officeart/2005/8/layout/cycle2"/>
    <dgm:cxn modelId="{16F0642A-D4AD-4605-ADA7-9D9CDCB4DBC8}" type="presOf" srcId="{7C686AF9-4451-47EE-9E07-AB22254C191D}" destId="{897CFB67-25E3-49EE-B8F0-BA56703F92E4}" srcOrd="0" destOrd="0" presId="urn:microsoft.com/office/officeart/2005/8/layout/cycle2"/>
    <dgm:cxn modelId="{9E1D562C-BB7A-43BC-8D3A-C86AE7C8B476}" type="presOf" srcId="{2F8E82BB-B9F0-4E41-B9BB-DB70AA7E7DB7}" destId="{56271851-4A0B-413E-AFB7-C95AD5DA1E3A}" srcOrd="0" destOrd="0" presId="urn:microsoft.com/office/officeart/2005/8/layout/cycle2"/>
    <dgm:cxn modelId="{A5BDFC32-9591-4ED1-88D2-7C92C2ED4F22}" type="presOf" srcId="{5BCC668F-2959-4CF4-B540-5414821612CA}" destId="{C5428B3F-20A6-4530-B7ED-84981EB5F073}" srcOrd="0" destOrd="0" presId="urn:microsoft.com/office/officeart/2005/8/layout/cycle2"/>
    <dgm:cxn modelId="{7BAB5878-C5C8-491E-8640-7D91997EEBE7}" type="presOf" srcId="{1338A35B-B3A5-447A-8F5F-D6ABE2844604}" destId="{9B8CF98E-E8D7-47E2-8B2B-BD396C091B09}" srcOrd="1" destOrd="0" presId="urn:microsoft.com/office/officeart/2005/8/layout/cycle2"/>
    <dgm:cxn modelId="{9B433087-81AD-415D-8CF0-5F170100D6CA}" type="presOf" srcId="{AA9BA3AC-3745-4726-97E4-BFB675B76FDA}" destId="{D882D31B-06C9-4ADD-B9CB-31EDF09E9B52}" srcOrd="1" destOrd="0" presId="urn:microsoft.com/office/officeart/2005/8/layout/cycle2"/>
    <dgm:cxn modelId="{23B0178C-7735-4F55-BFBB-E6E9F5F6D877}" type="presOf" srcId="{F05F5B51-6B39-428E-B031-21D22169E5FC}" destId="{344026AF-31C1-4791-9E5C-969A1E12FBE1}" srcOrd="0" destOrd="0" presId="urn:microsoft.com/office/officeart/2005/8/layout/cycle2"/>
    <dgm:cxn modelId="{BA58A695-249D-479D-A8C4-A2ED014B6A22}" srcId="{2F8E82BB-B9F0-4E41-B9BB-DB70AA7E7DB7}" destId="{F05F5B51-6B39-428E-B031-21D22169E5FC}" srcOrd="2" destOrd="0" parTransId="{C1CF1F0A-D7B8-4281-9266-6C400A9A5557}" sibTransId="{AA9BA3AC-3745-4726-97E4-BFB675B76FDA}"/>
    <dgm:cxn modelId="{BA0814AC-3E30-45EB-900A-A86E3FF189C8}" type="presOf" srcId="{1338A35B-B3A5-447A-8F5F-D6ABE2844604}" destId="{23AC2F4C-C85C-4174-95B4-17B53114D6AF}" srcOrd="0" destOrd="0" presId="urn:microsoft.com/office/officeart/2005/8/layout/cycle2"/>
    <dgm:cxn modelId="{930445B8-8A64-499E-889E-8CB00DA044F1}" type="presOf" srcId="{194229A7-2053-47CC-BB85-9492D4EC5E1A}" destId="{40B06640-478E-4FD8-91E6-4AB6F1F12840}" srcOrd="0" destOrd="0" presId="urn:microsoft.com/office/officeart/2005/8/layout/cycle2"/>
    <dgm:cxn modelId="{FAAD17C8-C0FE-4EB8-A07C-BEFDFC9916CE}" srcId="{2F8E82BB-B9F0-4E41-B9BB-DB70AA7E7DB7}" destId="{C46E6BA5-5FD2-40E1-B585-17AF6DECB546}" srcOrd="3" destOrd="0" parTransId="{8C535F92-42CD-4B7B-A54B-76DCC493BF26}" sibTransId="{5BCC668F-2959-4CF4-B540-5414821612CA}"/>
    <dgm:cxn modelId="{FC04DEC9-5A74-4D17-A5D6-9CF29EA48702}" srcId="{2F8E82BB-B9F0-4E41-B9BB-DB70AA7E7DB7}" destId="{626FB6FF-BA4D-42B2-9F76-503ABEC8DC63}" srcOrd="4" destOrd="0" parTransId="{60F5749B-D63A-4AE4-BC3A-0B5C008BB102}" sibTransId="{1338A35B-B3A5-447A-8F5F-D6ABE2844604}"/>
    <dgm:cxn modelId="{7DD7AECE-BB4F-497C-A2D3-BC549DE9A42B}" type="presOf" srcId="{194229A7-2053-47CC-BB85-9492D4EC5E1A}" destId="{FD1C9213-6125-4524-9F18-A7F6EF226060}" srcOrd="1" destOrd="0" presId="urn:microsoft.com/office/officeart/2005/8/layout/cycle2"/>
    <dgm:cxn modelId="{23DF47D6-EE97-4CDB-A0E4-767C7A51DEE8}" srcId="{2F8E82BB-B9F0-4E41-B9BB-DB70AA7E7DB7}" destId="{7C686AF9-4451-47EE-9E07-AB22254C191D}" srcOrd="1" destOrd="0" parTransId="{C7F41550-7739-4BBD-A4F5-9F7DB15431E2}" sibTransId="{194229A7-2053-47CC-BB85-9492D4EC5E1A}"/>
    <dgm:cxn modelId="{B90D56D7-01E2-42C0-A95C-888A2366E20E}" type="presOf" srcId="{AA9BA3AC-3745-4726-97E4-BFB675B76FDA}" destId="{5E75C293-E481-412F-B662-DA27532047CF}" srcOrd="0" destOrd="0" presId="urn:microsoft.com/office/officeart/2005/8/layout/cycle2"/>
    <dgm:cxn modelId="{C6140DDA-0DA6-40E7-A700-F39886C6BB4C}" srcId="{2F8E82BB-B9F0-4E41-B9BB-DB70AA7E7DB7}" destId="{0709E630-1C4B-406B-8D66-0433055206BD}" srcOrd="0" destOrd="0" parTransId="{526F9B98-F2DD-4081-8FC0-70ABB297FC0A}" sibTransId="{3A90498D-14DC-426B-8C60-D630FC4749DC}"/>
    <dgm:cxn modelId="{7675FE75-C466-4665-9492-53638BD9072B}" type="presParOf" srcId="{56271851-4A0B-413E-AFB7-C95AD5DA1E3A}" destId="{45CA4B5B-5E07-461E-BF6D-254B9BD71A77}" srcOrd="0" destOrd="0" presId="urn:microsoft.com/office/officeart/2005/8/layout/cycle2"/>
    <dgm:cxn modelId="{98105121-8C53-4A56-A118-E9AFFA943E43}" type="presParOf" srcId="{56271851-4A0B-413E-AFB7-C95AD5DA1E3A}" destId="{4742AA96-88B5-406A-BED1-220DFFD79809}" srcOrd="1" destOrd="0" presId="urn:microsoft.com/office/officeart/2005/8/layout/cycle2"/>
    <dgm:cxn modelId="{52CD3451-8818-411A-A7EA-D8A1B324246E}" type="presParOf" srcId="{4742AA96-88B5-406A-BED1-220DFFD79809}" destId="{0765539E-C00E-4D7C-865C-0E41A17BB090}" srcOrd="0" destOrd="0" presId="urn:microsoft.com/office/officeart/2005/8/layout/cycle2"/>
    <dgm:cxn modelId="{E4F568AE-792A-404A-ABED-73AFF8E804AD}" type="presParOf" srcId="{56271851-4A0B-413E-AFB7-C95AD5DA1E3A}" destId="{897CFB67-25E3-49EE-B8F0-BA56703F92E4}" srcOrd="2" destOrd="0" presId="urn:microsoft.com/office/officeart/2005/8/layout/cycle2"/>
    <dgm:cxn modelId="{BAD4BC66-5D10-4F7F-8E6C-7CEB05A2D570}" type="presParOf" srcId="{56271851-4A0B-413E-AFB7-C95AD5DA1E3A}" destId="{40B06640-478E-4FD8-91E6-4AB6F1F12840}" srcOrd="3" destOrd="0" presId="urn:microsoft.com/office/officeart/2005/8/layout/cycle2"/>
    <dgm:cxn modelId="{F0E66F65-C42D-4CF5-9892-88D8F5239B8E}" type="presParOf" srcId="{40B06640-478E-4FD8-91E6-4AB6F1F12840}" destId="{FD1C9213-6125-4524-9F18-A7F6EF226060}" srcOrd="0" destOrd="0" presId="urn:microsoft.com/office/officeart/2005/8/layout/cycle2"/>
    <dgm:cxn modelId="{4FBA7E7C-5E72-45E3-BF38-2E1169F7A801}" type="presParOf" srcId="{56271851-4A0B-413E-AFB7-C95AD5DA1E3A}" destId="{344026AF-31C1-4791-9E5C-969A1E12FBE1}" srcOrd="4" destOrd="0" presId="urn:microsoft.com/office/officeart/2005/8/layout/cycle2"/>
    <dgm:cxn modelId="{A1FED944-EC62-4D49-8DB5-04C8AB470676}" type="presParOf" srcId="{56271851-4A0B-413E-AFB7-C95AD5DA1E3A}" destId="{5E75C293-E481-412F-B662-DA27532047CF}" srcOrd="5" destOrd="0" presId="urn:microsoft.com/office/officeart/2005/8/layout/cycle2"/>
    <dgm:cxn modelId="{172765E5-EEE9-4FA1-91CC-83E35215BCCD}" type="presParOf" srcId="{5E75C293-E481-412F-B662-DA27532047CF}" destId="{D882D31B-06C9-4ADD-B9CB-31EDF09E9B52}" srcOrd="0" destOrd="0" presId="urn:microsoft.com/office/officeart/2005/8/layout/cycle2"/>
    <dgm:cxn modelId="{05FCA1BF-6568-4650-949B-5C68C6C4AA82}" type="presParOf" srcId="{56271851-4A0B-413E-AFB7-C95AD5DA1E3A}" destId="{7D31ADFF-EFE1-45EA-835C-F50C8713ABBB}" srcOrd="6" destOrd="0" presId="urn:microsoft.com/office/officeart/2005/8/layout/cycle2"/>
    <dgm:cxn modelId="{B2AA944E-F14E-409E-AE00-CE92305FDA81}" type="presParOf" srcId="{56271851-4A0B-413E-AFB7-C95AD5DA1E3A}" destId="{C5428B3F-20A6-4530-B7ED-84981EB5F073}" srcOrd="7" destOrd="0" presId="urn:microsoft.com/office/officeart/2005/8/layout/cycle2"/>
    <dgm:cxn modelId="{7741DB7E-6A96-4768-AF02-B0B530E54D1B}" type="presParOf" srcId="{C5428B3F-20A6-4530-B7ED-84981EB5F073}" destId="{B69B8E5A-6FA5-4C8B-BEB0-8D1CE9979A44}" srcOrd="0" destOrd="0" presId="urn:microsoft.com/office/officeart/2005/8/layout/cycle2"/>
    <dgm:cxn modelId="{256857B2-1D36-4EB6-A892-B0FB084E037F}" type="presParOf" srcId="{56271851-4A0B-413E-AFB7-C95AD5DA1E3A}" destId="{7D19B185-C290-4048-A9CF-360FDF0E41A0}" srcOrd="8" destOrd="0" presId="urn:microsoft.com/office/officeart/2005/8/layout/cycle2"/>
    <dgm:cxn modelId="{7C5F1A85-E208-4F81-A446-9C59CBD187D7}" type="presParOf" srcId="{56271851-4A0B-413E-AFB7-C95AD5DA1E3A}" destId="{23AC2F4C-C85C-4174-95B4-17B53114D6AF}" srcOrd="9" destOrd="0" presId="urn:microsoft.com/office/officeart/2005/8/layout/cycle2"/>
    <dgm:cxn modelId="{D3C3EC7F-9221-448E-A97E-17E469F36296}" type="presParOf" srcId="{23AC2F4C-C85C-4174-95B4-17B53114D6AF}" destId="{9B8CF98E-E8D7-47E2-8B2B-BD396C091B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8E82BB-B9F0-4E41-B9BB-DB70AA7E7DB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7C686AF9-4451-47EE-9E07-AB22254C191D}">
      <dgm:prSet phldrT="[Text]"/>
      <dgm:spPr/>
      <dgm:t>
        <a:bodyPr/>
        <a:lstStyle/>
        <a:p>
          <a:r>
            <a:rPr lang="en-US" dirty="0"/>
            <a:t>Build</a:t>
          </a:r>
          <a:endParaRPr lang="en-IN" dirty="0"/>
        </a:p>
      </dgm:t>
    </dgm:pt>
    <dgm:pt modelId="{C7F41550-7739-4BBD-A4F5-9F7DB15431E2}" type="parTrans" cxnId="{23DF47D6-EE97-4CDB-A0E4-767C7A51DEE8}">
      <dgm:prSet/>
      <dgm:spPr/>
      <dgm:t>
        <a:bodyPr/>
        <a:lstStyle/>
        <a:p>
          <a:endParaRPr lang="en-IN"/>
        </a:p>
      </dgm:t>
    </dgm:pt>
    <dgm:pt modelId="{194229A7-2053-47CC-BB85-9492D4EC5E1A}" type="sibTrans" cxnId="{23DF47D6-EE97-4CDB-A0E4-767C7A51DEE8}">
      <dgm:prSet/>
      <dgm:spPr/>
      <dgm:t>
        <a:bodyPr/>
        <a:lstStyle/>
        <a:p>
          <a:endParaRPr lang="en-IN"/>
        </a:p>
      </dgm:t>
    </dgm:pt>
    <dgm:pt modelId="{F05F5B51-6B39-428E-B031-21D22169E5FC}">
      <dgm:prSet phldrT="[Text]"/>
      <dgm:spPr/>
      <dgm:t>
        <a:bodyPr/>
        <a:lstStyle/>
        <a:p>
          <a:r>
            <a:rPr lang="en-US" dirty="0"/>
            <a:t>Deploy</a:t>
          </a:r>
          <a:endParaRPr lang="en-IN" dirty="0"/>
        </a:p>
      </dgm:t>
    </dgm:pt>
    <dgm:pt modelId="{C1CF1F0A-D7B8-4281-9266-6C400A9A5557}" type="parTrans" cxnId="{BA58A695-249D-479D-A8C4-A2ED014B6A22}">
      <dgm:prSet/>
      <dgm:spPr/>
      <dgm:t>
        <a:bodyPr/>
        <a:lstStyle/>
        <a:p>
          <a:endParaRPr lang="en-IN"/>
        </a:p>
      </dgm:t>
    </dgm:pt>
    <dgm:pt modelId="{AA9BA3AC-3745-4726-97E4-BFB675B76FDA}" type="sibTrans" cxnId="{BA58A695-249D-479D-A8C4-A2ED014B6A22}">
      <dgm:prSet/>
      <dgm:spPr/>
      <dgm:t>
        <a:bodyPr/>
        <a:lstStyle/>
        <a:p>
          <a:endParaRPr lang="en-IN"/>
        </a:p>
      </dgm:t>
    </dgm:pt>
    <dgm:pt modelId="{C46E6BA5-5FD2-40E1-B585-17AF6DECB546}">
      <dgm:prSet phldrT="[Text]"/>
      <dgm:spPr/>
      <dgm:t>
        <a:bodyPr/>
        <a:lstStyle/>
        <a:p>
          <a:r>
            <a:rPr lang="en-US" dirty="0"/>
            <a:t>Test</a:t>
          </a:r>
          <a:endParaRPr lang="en-IN" dirty="0"/>
        </a:p>
      </dgm:t>
    </dgm:pt>
    <dgm:pt modelId="{8C535F92-42CD-4B7B-A54B-76DCC493BF26}" type="parTrans" cxnId="{FAAD17C8-C0FE-4EB8-A07C-BEFDFC9916CE}">
      <dgm:prSet/>
      <dgm:spPr/>
      <dgm:t>
        <a:bodyPr/>
        <a:lstStyle/>
        <a:p>
          <a:endParaRPr lang="en-IN"/>
        </a:p>
      </dgm:t>
    </dgm:pt>
    <dgm:pt modelId="{5BCC668F-2959-4CF4-B540-5414821612CA}" type="sibTrans" cxnId="{FAAD17C8-C0FE-4EB8-A07C-BEFDFC9916CE}">
      <dgm:prSet/>
      <dgm:spPr/>
      <dgm:t>
        <a:bodyPr/>
        <a:lstStyle/>
        <a:p>
          <a:endParaRPr lang="en-IN"/>
        </a:p>
      </dgm:t>
    </dgm:pt>
    <dgm:pt modelId="{626FB6FF-BA4D-42B2-9F76-503ABEC8DC63}">
      <dgm:prSet phldrT="[Text]"/>
      <dgm:spPr/>
      <dgm:t>
        <a:bodyPr/>
        <a:lstStyle/>
        <a:p>
          <a:r>
            <a:rPr lang="en-US" dirty="0"/>
            <a:t>Release</a:t>
          </a:r>
          <a:endParaRPr lang="en-IN" dirty="0"/>
        </a:p>
      </dgm:t>
    </dgm:pt>
    <dgm:pt modelId="{60F5749B-D63A-4AE4-BC3A-0B5C008BB102}" type="parTrans" cxnId="{FC04DEC9-5A74-4D17-A5D6-9CF29EA48702}">
      <dgm:prSet/>
      <dgm:spPr/>
      <dgm:t>
        <a:bodyPr/>
        <a:lstStyle/>
        <a:p>
          <a:endParaRPr lang="en-IN"/>
        </a:p>
      </dgm:t>
    </dgm:pt>
    <dgm:pt modelId="{1338A35B-B3A5-447A-8F5F-D6ABE2844604}" type="sibTrans" cxnId="{FC04DEC9-5A74-4D17-A5D6-9CF29EA48702}">
      <dgm:prSet/>
      <dgm:spPr/>
      <dgm:t>
        <a:bodyPr/>
        <a:lstStyle/>
        <a:p>
          <a:endParaRPr lang="en-IN"/>
        </a:p>
      </dgm:t>
    </dgm:pt>
    <dgm:pt modelId="{0709E630-1C4B-406B-8D66-0433055206BD}">
      <dgm:prSet phldrT="[Text]"/>
      <dgm:spPr/>
      <dgm:t>
        <a:bodyPr/>
        <a:lstStyle/>
        <a:p>
          <a:r>
            <a:rPr lang="en-US" dirty="0"/>
            <a:t>Develop</a:t>
          </a:r>
          <a:endParaRPr lang="en-IN" dirty="0"/>
        </a:p>
      </dgm:t>
    </dgm:pt>
    <dgm:pt modelId="{526F9B98-F2DD-4081-8FC0-70ABB297FC0A}" type="parTrans" cxnId="{C6140DDA-0DA6-40E7-A700-F39886C6BB4C}">
      <dgm:prSet/>
      <dgm:spPr/>
      <dgm:t>
        <a:bodyPr/>
        <a:lstStyle/>
        <a:p>
          <a:endParaRPr lang="en-IN"/>
        </a:p>
      </dgm:t>
    </dgm:pt>
    <dgm:pt modelId="{3A90498D-14DC-426B-8C60-D630FC4749DC}" type="sibTrans" cxnId="{C6140DDA-0DA6-40E7-A700-F39886C6BB4C}">
      <dgm:prSet/>
      <dgm:spPr/>
      <dgm:t>
        <a:bodyPr/>
        <a:lstStyle/>
        <a:p>
          <a:endParaRPr lang="en-IN"/>
        </a:p>
      </dgm:t>
    </dgm:pt>
    <dgm:pt modelId="{56271851-4A0B-413E-AFB7-C95AD5DA1E3A}" type="pres">
      <dgm:prSet presAssocID="{2F8E82BB-B9F0-4E41-B9BB-DB70AA7E7DB7}" presName="cycle" presStyleCnt="0">
        <dgm:presLayoutVars>
          <dgm:dir/>
          <dgm:resizeHandles val="exact"/>
        </dgm:presLayoutVars>
      </dgm:prSet>
      <dgm:spPr/>
    </dgm:pt>
    <dgm:pt modelId="{45CA4B5B-5E07-461E-BF6D-254B9BD71A77}" type="pres">
      <dgm:prSet presAssocID="{0709E630-1C4B-406B-8D66-0433055206BD}" presName="node" presStyleLbl="node1" presStyleIdx="0" presStyleCnt="5">
        <dgm:presLayoutVars>
          <dgm:bulletEnabled val="1"/>
        </dgm:presLayoutVars>
      </dgm:prSet>
      <dgm:spPr/>
    </dgm:pt>
    <dgm:pt modelId="{4742AA96-88B5-406A-BED1-220DFFD79809}" type="pres">
      <dgm:prSet presAssocID="{3A90498D-14DC-426B-8C60-D630FC4749DC}" presName="sibTrans" presStyleLbl="sibTrans2D1" presStyleIdx="0" presStyleCnt="5"/>
      <dgm:spPr/>
    </dgm:pt>
    <dgm:pt modelId="{0765539E-C00E-4D7C-865C-0E41A17BB090}" type="pres">
      <dgm:prSet presAssocID="{3A90498D-14DC-426B-8C60-D630FC4749DC}" presName="connectorText" presStyleLbl="sibTrans2D1" presStyleIdx="0" presStyleCnt="5"/>
      <dgm:spPr/>
    </dgm:pt>
    <dgm:pt modelId="{897CFB67-25E3-49EE-B8F0-BA56703F92E4}" type="pres">
      <dgm:prSet presAssocID="{7C686AF9-4451-47EE-9E07-AB22254C191D}" presName="node" presStyleLbl="node1" presStyleIdx="1" presStyleCnt="5">
        <dgm:presLayoutVars>
          <dgm:bulletEnabled val="1"/>
        </dgm:presLayoutVars>
      </dgm:prSet>
      <dgm:spPr/>
    </dgm:pt>
    <dgm:pt modelId="{40B06640-478E-4FD8-91E6-4AB6F1F12840}" type="pres">
      <dgm:prSet presAssocID="{194229A7-2053-47CC-BB85-9492D4EC5E1A}" presName="sibTrans" presStyleLbl="sibTrans2D1" presStyleIdx="1" presStyleCnt="5"/>
      <dgm:spPr/>
    </dgm:pt>
    <dgm:pt modelId="{FD1C9213-6125-4524-9F18-A7F6EF226060}" type="pres">
      <dgm:prSet presAssocID="{194229A7-2053-47CC-BB85-9492D4EC5E1A}" presName="connectorText" presStyleLbl="sibTrans2D1" presStyleIdx="1" presStyleCnt="5"/>
      <dgm:spPr/>
    </dgm:pt>
    <dgm:pt modelId="{344026AF-31C1-4791-9E5C-969A1E12FBE1}" type="pres">
      <dgm:prSet presAssocID="{F05F5B51-6B39-428E-B031-21D22169E5FC}" presName="node" presStyleLbl="node1" presStyleIdx="2" presStyleCnt="5">
        <dgm:presLayoutVars>
          <dgm:bulletEnabled val="1"/>
        </dgm:presLayoutVars>
      </dgm:prSet>
      <dgm:spPr/>
    </dgm:pt>
    <dgm:pt modelId="{5E75C293-E481-412F-B662-DA27532047CF}" type="pres">
      <dgm:prSet presAssocID="{AA9BA3AC-3745-4726-97E4-BFB675B76FDA}" presName="sibTrans" presStyleLbl="sibTrans2D1" presStyleIdx="2" presStyleCnt="5"/>
      <dgm:spPr/>
    </dgm:pt>
    <dgm:pt modelId="{D882D31B-06C9-4ADD-B9CB-31EDF09E9B52}" type="pres">
      <dgm:prSet presAssocID="{AA9BA3AC-3745-4726-97E4-BFB675B76FDA}" presName="connectorText" presStyleLbl="sibTrans2D1" presStyleIdx="2" presStyleCnt="5"/>
      <dgm:spPr/>
    </dgm:pt>
    <dgm:pt modelId="{7D31ADFF-EFE1-45EA-835C-F50C8713ABBB}" type="pres">
      <dgm:prSet presAssocID="{C46E6BA5-5FD2-40E1-B585-17AF6DECB546}" presName="node" presStyleLbl="node1" presStyleIdx="3" presStyleCnt="5">
        <dgm:presLayoutVars>
          <dgm:bulletEnabled val="1"/>
        </dgm:presLayoutVars>
      </dgm:prSet>
      <dgm:spPr/>
    </dgm:pt>
    <dgm:pt modelId="{C5428B3F-20A6-4530-B7ED-84981EB5F073}" type="pres">
      <dgm:prSet presAssocID="{5BCC668F-2959-4CF4-B540-5414821612CA}" presName="sibTrans" presStyleLbl="sibTrans2D1" presStyleIdx="3" presStyleCnt="5"/>
      <dgm:spPr/>
    </dgm:pt>
    <dgm:pt modelId="{B69B8E5A-6FA5-4C8B-BEB0-8D1CE9979A44}" type="pres">
      <dgm:prSet presAssocID="{5BCC668F-2959-4CF4-B540-5414821612CA}" presName="connectorText" presStyleLbl="sibTrans2D1" presStyleIdx="3" presStyleCnt="5"/>
      <dgm:spPr/>
    </dgm:pt>
    <dgm:pt modelId="{7D19B185-C290-4048-A9CF-360FDF0E41A0}" type="pres">
      <dgm:prSet presAssocID="{626FB6FF-BA4D-42B2-9F76-503ABEC8DC63}" presName="node" presStyleLbl="node1" presStyleIdx="4" presStyleCnt="5">
        <dgm:presLayoutVars>
          <dgm:bulletEnabled val="1"/>
        </dgm:presLayoutVars>
      </dgm:prSet>
      <dgm:spPr/>
    </dgm:pt>
    <dgm:pt modelId="{23AC2F4C-C85C-4174-95B4-17B53114D6AF}" type="pres">
      <dgm:prSet presAssocID="{1338A35B-B3A5-447A-8F5F-D6ABE2844604}" presName="sibTrans" presStyleLbl="sibTrans2D1" presStyleIdx="4" presStyleCnt="5"/>
      <dgm:spPr/>
    </dgm:pt>
    <dgm:pt modelId="{9B8CF98E-E8D7-47E2-8B2B-BD396C091B09}" type="pres">
      <dgm:prSet presAssocID="{1338A35B-B3A5-447A-8F5F-D6ABE2844604}" presName="connectorText" presStyleLbl="sibTrans2D1" presStyleIdx="4" presStyleCnt="5"/>
      <dgm:spPr/>
    </dgm:pt>
  </dgm:ptLst>
  <dgm:cxnLst>
    <dgm:cxn modelId="{EF95B800-F0A6-4512-80A2-6A4E185CA252}" type="presOf" srcId="{5BCC668F-2959-4CF4-B540-5414821612CA}" destId="{B69B8E5A-6FA5-4C8B-BEB0-8D1CE9979A44}" srcOrd="1" destOrd="0" presId="urn:microsoft.com/office/officeart/2005/8/layout/cycle2"/>
    <dgm:cxn modelId="{99E2D502-BB7B-4225-B173-B6DAE70A9AD2}" type="presOf" srcId="{C46E6BA5-5FD2-40E1-B585-17AF6DECB546}" destId="{7D31ADFF-EFE1-45EA-835C-F50C8713ABBB}" srcOrd="0" destOrd="0" presId="urn:microsoft.com/office/officeart/2005/8/layout/cycle2"/>
    <dgm:cxn modelId="{125F6804-CCE1-4FD2-BAD5-BCEB78F665CC}" type="presOf" srcId="{3A90498D-14DC-426B-8C60-D630FC4749DC}" destId="{0765539E-C00E-4D7C-865C-0E41A17BB090}" srcOrd="1" destOrd="0" presId="urn:microsoft.com/office/officeart/2005/8/layout/cycle2"/>
    <dgm:cxn modelId="{7BF5EC04-9935-40A7-8937-B002307CF3A1}" type="presOf" srcId="{0709E630-1C4B-406B-8D66-0433055206BD}" destId="{45CA4B5B-5E07-461E-BF6D-254B9BD71A77}" srcOrd="0" destOrd="0" presId="urn:microsoft.com/office/officeart/2005/8/layout/cycle2"/>
    <dgm:cxn modelId="{27A8E010-2BEE-479A-AAE9-DB3CF1A4E2F7}" type="presOf" srcId="{3A90498D-14DC-426B-8C60-D630FC4749DC}" destId="{4742AA96-88B5-406A-BED1-220DFFD79809}" srcOrd="0" destOrd="0" presId="urn:microsoft.com/office/officeart/2005/8/layout/cycle2"/>
    <dgm:cxn modelId="{1251D721-6AD2-40D9-A948-C64907736AAD}" type="presOf" srcId="{626FB6FF-BA4D-42B2-9F76-503ABEC8DC63}" destId="{7D19B185-C290-4048-A9CF-360FDF0E41A0}" srcOrd="0" destOrd="0" presId="urn:microsoft.com/office/officeart/2005/8/layout/cycle2"/>
    <dgm:cxn modelId="{16F0642A-D4AD-4605-ADA7-9D9CDCB4DBC8}" type="presOf" srcId="{7C686AF9-4451-47EE-9E07-AB22254C191D}" destId="{897CFB67-25E3-49EE-B8F0-BA56703F92E4}" srcOrd="0" destOrd="0" presId="urn:microsoft.com/office/officeart/2005/8/layout/cycle2"/>
    <dgm:cxn modelId="{9E1D562C-BB7A-43BC-8D3A-C86AE7C8B476}" type="presOf" srcId="{2F8E82BB-B9F0-4E41-B9BB-DB70AA7E7DB7}" destId="{56271851-4A0B-413E-AFB7-C95AD5DA1E3A}" srcOrd="0" destOrd="0" presId="urn:microsoft.com/office/officeart/2005/8/layout/cycle2"/>
    <dgm:cxn modelId="{A5BDFC32-9591-4ED1-88D2-7C92C2ED4F22}" type="presOf" srcId="{5BCC668F-2959-4CF4-B540-5414821612CA}" destId="{C5428B3F-20A6-4530-B7ED-84981EB5F073}" srcOrd="0" destOrd="0" presId="urn:microsoft.com/office/officeart/2005/8/layout/cycle2"/>
    <dgm:cxn modelId="{7BAB5878-C5C8-491E-8640-7D91997EEBE7}" type="presOf" srcId="{1338A35B-B3A5-447A-8F5F-D6ABE2844604}" destId="{9B8CF98E-E8D7-47E2-8B2B-BD396C091B09}" srcOrd="1" destOrd="0" presId="urn:microsoft.com/office/officeart/2005/8/layout/cycle2"/>
    <dgm:cxn modelId="{9B433087-81AD-415D-8CF0-5F170100D6CA}" type="presOf" srcId="{AA9BA3AC-3745-4726-97E4-BFB675B76FDA}" destId="{D882D31B-06C9-4ADD-B9CB-31EDF09E9B52}" srcOrd="1" destOrd="0" presId="urn:microsoft.com/office/officeart/2005/8/layout/cycle2"/>
    <dgm:cxn modelId="{23B0178C-7735-4F55-BFBB-E6E9F5F6D877}" type="presOf" srcId="{F05F5B51-6B39-428E-B031-21D22169E5FC}" destId="{344026AF-31C1-4791-9E5C-969A1E12FBE1}" srcOrd="0" destOrd="0" presId="urn:microsoft.com/office/officeart/2005/8/layout/cycle2"/>
    <dgm:cxn modelId="{BA58A695-249D-479D-A8C4-A2ED014B6A22}" srcId="{2F8E82BB-B9F0-4E41-B9BB-DB70AA7E7DB7}" destId="{F05F5B51-6B39-428E-B031-21D22169E5FC}" srcOrd="2" destOrd="0" parTransId="{C1CF1F0A-D7B8-4281-9266-6C400A9A5557}" sibTransId="{AA9BA3AC-3745-4726-97E4-BFB675B76FDA}"/>
    <dgm:cxn modelId="{BA0814AC-3E30-45EB-900A-A86E3FF189C8}" type="presOf" srcId="{1338A35B-B3A5-447A-8F5F-D6ABE2844604}" destId="{23AC2F4C-C85C-4174-95B4-17B53114D6AF}" srcOrd="0" destOrd="0" presId="urn:microsoft.com/office/officeart/2005/8/layout/cycle2"/>
    <dgm:cxn modelId="{930445B8-8A64-499E-889E-8CB00DA044F1}" type="presOf" srcId="{194229A7-2053-47CC-BB85-9492D4EC5E1A}" destId="{40B06640-478E-4FD8-91E6-4AB6F1F12840}" srcOrd="0" destOrd="0" presId="urn:microsoft.com/office/officeart/2005/8/layout/cycle2"/>
    <dgm:cxn modelId="{FAAD17C8-C0FE-4EB8-A07C-BEFDFC9916CE}" srcId="{2F8E82BB-B9F0-4E41-B9BB-DB70AA7E7DB7}" destId="{C46E6BA5-5FD2-40E1-B585-17AF6DECB546}" srcOrd="3" destOrd="0" parTransId="{8C535F92-42CD-4B7B-A54B-76DCC493BF26}" sibTransId="{5BCC668F-2959-4CF4-B540-5414821612CA}"/>
    <dgm:cxn modelId="{FC04DEC9-5A74-4D17-A5D6-9CF29EA48702}" srcId="{2F8E82BB-B9F0-4E41-B9BB-DB70AA7E7DB7}" destId="{626FB6FF-BA4D-42B2-9F76-503ABEC8DC63}" srcOrd="4" destOrd="0" parTransId="{60F5749B-D63A-4AE4-BC3A-0B5C008BB102}" sibTransId="{1338A35B-B3A5-447A-8F5F-D6ABE2844604}"/>
    <dgm:cxn modelId="{7DD7AECE-BB4F-497C-A2D3-BC549DE9A42B}" type="presOf" srcId="{194229A7-2053-47CC-BB85-9492D4EC5E1A}" destId="{FD1C9213-6125-4524-9F18-A7F6EF226060}" srcOrd="1" destOrd="0" presId="urn:microsoft.com/office/officeart/2005/8/layout/cycle2"/>
    <dgm:cxn modelId="{23DF47D6-EE97-4CDB-A0E4-767C7A51DEE8}" srcId="{2F8E82BB-B9F0-4E41-B9BB-DB70AA7E7DB7}" destId="{7C686AF9-4451-47EE-9E07-AB22254C191D}" srcOrd="1" destOrd="0" parTransId="{C7F41550-7739-4BBD-A4F5-9F7DB15431E2}" sibTransId="{194229A7-2053-47CC-BB85-9492D4EC5E1A}"/>
    <dgm:cxn modelId="{B90D56D7-01E2-42C0-A95C-888A2366E20E}" type="presOf" srcId="{AA9BA3AC-3745-4726-97E4-BFB675B76FDA}" destId="{5E75C293-E481-412F-B662-DA27532047CF}" srcOrd="0" destOrd="0" presId="urn:microsoft.com/office/officeart/2005/8/layout/cycle2"/>
    <dgm:cxn modelId="{C6140DDA-0DA6-40E7-A700-F39886C6BB4C}" srcId="{2F8E82BB-B9F0-4E41-B9BB-DB70AA7E7DB7}" destId="{0709E630-1C4B-406B-8D66-0433055206BD}" srcOrd="0" destOrd="0" parTransId="{526F9B98-F2DD-4081-8FC0-70ABB297FC0A}" sibTransId="{3A90498D-14DC-426B-8C60-D630FC4749DC}"/>
    <dgm:cxn modelId="{7675FE75-C466-4665-9492-53638BD9072B}" type="presParOf" srcId="{56271851-4A0B-413E-AFB7-C95AD5DA1E3A}" destId="{45CA4B5B-5E07-461E-BF6D-254B9BD71A77}" srcOrd="0" destOrd="0" presId="urn:microsoft.com/office/officeart/2005/8/layout/cycle2"/>
    <dgm:cxn modelId="{98105121-8C53-4A56-A118-E9AFFA943E43}" type="presParOf" srcId="{56271851-4A0B-413E-AFB7-C95AD5DA1E3A}" destId="{4742AA96-88B5-406A-BED1-220DFFD79809}" srcOrd="1" destOrd="0" presId="urn:microsoft.com/office/officeart/2005/8/layout/cycle2"/>
    <dgm:cxn modelId="{52CD3451-8818-411A-A7EA-D8A1B324246E}" type="presParOf" srcId="{4742AA96-88B5-406A-BED1-220DFFD79809}" destId="{0765539E-C00E-4D7C-865C-0E41A17BB090}" srcOrd="0" destOrd="0" presId="urn:microsoft.com/office/officeart/2005/8/layout/cycle2"/>
    <dgm:cxn modelId="{E4F568AE-792A-404A-ABED-73AFF8E804AD}" type="presParOf" srcId="{56271851-4A0B-413E-AFB7-C95AD5DA1E3A}" destId="{897CFB67-25E3-49EE-B8F0-BA56703F92E4}" srcOrd="2" destOrd="0" presId="urn:microsoft.com/office/officeart/2005/8/layout/cycle2"/>
    <dgm:cxn modelId="{BAD4BC66-5D10-4F7F-8E6C-7CEB05A2D570}" type="presParOf" srcId="{56271851-4A0B-413E-AFB7-C95AD5DA1E3A}" destId="{40B06640-478E-4FD8-91E6-4AB6F1F12840}" srcOrd="3" destOrd="0" presId="urn:microsoft.com/office/officeart/2005/8/layout/cycle2"/>
    <dgm:cxn modelId="{F0E66F65-C42D-4CF5-9892-88D8F5239B8E}" type="presParOf" srcId="{40B06640-478E-4FD8-91E6-4AB6F1F12840}" destId="{FD1C9213-6125-4524-9F18-A7F6EF226060}" srcOrd="0" destOrd="0" presId="urn:microsoft.com/office/officeart/2005/8/layout/cycle2"/>
    <dgm:cxn modelId="{4FBA7E7C-5E72-45E3-BF38-2E1169F7A801}" type="presParOf" srcId="{56271851-4A0B-413E-AFB7-C95AD5DA1E3A}" destId="{344026AF-31C1-4791-9E5C-969A1E12FBE1}" srcOrd="4" destOrd="0" presId="urn:microsoft.com/office/officeart/2005/8/layout/cycle2"/>
    <dgm:cxn modelId="{A1FED944-EC62-4D49-8DB5-04C8AB470676}" type="presParOf" srcId="{56271851-4A0B-413E-AFB7-C95AD5DA1E3A}" destId="{5E75C293-E481-412F-B662-DA27532047CF}" srcOrd="5" destOrd="0" presId="urn:microsoft.com/office/officeart/2005/8/layout/cycle2"/>
    <dgm:cxn modelId="{172765E5-EEE9-4FA1-91CC-83E35215BCCD}" type="presParOf" srcId="{5E75C293-E481-412F-B662-DA27532047CF}" destId="{D882D31B-06C9-4ADD-B9CB-31EDF09E9B52}" srcOrd="0" destOrd="0" presId="urn:microsoft.com/office/officeart/2005/8/layout/cycle2"/>
    <dgm:cxn modelId="{05FCA1BF-6568-4650-949B-5C68C6C4AA82}" type="presParOf" srcId="{56271851-4A0B-413E-AFB7-C95AD5DA1E3A}" destId="{7D31ADFF-EFE1-45EA-835C-F50C8713ABBB}" srcOrd="6" destOrd="0" presId="urn:microsoft.com/office/officeart/2005/8/layout/cycle2"/>
    <dgm:cxn modelId="{B2AA944E-F14E-409E-AE00-CE92305FDA81}" type="presParOf" srcId="{56271851-4A0B-413E-AFB7-C95AD5DA1E3A}" destId="{C5428B3F-20A6-4530-B7ED-84981EB5F073}" srcOrd="7" destOrd="0" presId="urn:microsoft.com/office/officeart/2005/8/layout/cycle2"/>
    <dgm:cxn modelId="{7741DB7E-6A96-4768-AF02-B0B530E54D1B}" type="presParOf" srcId="{C5428B3F-20A6-4530-B7ED-84981EB5F073}" destId="{B69B8E5A-6FA5-4C8B-BEB0-8D1CE9979A44}" srcOrd="0" destOrd="0" presId="urn:microsoft.com/office/officeart/2005/8/layout/cycle2"/>
    <dgm:cxn modelId="{256857B2-1D36-4EB6-A892-B0FB084E037F}" type="presParOf" srcId="{56271851-4A0B-413E-AFB7-C95AD5DA1E3A}" destId="{7D19B185-C290-4048-A9CF-360FDF0E41A0}" srcOrd="8" destOrd="0" presId="urn:microsoft.com/office/officeart/2005/8/layout/cycle2"/>
    <dgm:cxn modelId="{7C5F1A85-E208-4F81-A446-9C59CBD187D7}" type="presParOf" srcId="{56271851-4A0B-413E-AFB7-C95AD5DA1E3A}" destId="{23AC2F4C-C85C-4174-95B4-17B53114D6AF}" srcOrd="9" destOrd="0" presId="urn:microsoft.com/office/officeart/2005/8/layout/cycle2"/>
    <dgm:cxn modelId="{D3C3EC7F-9221-448E-A97E-17E469F36296}" type="presParOf" srcId="{23AC2F4C-C85C-4174-95B4-17B53114D6AF}" destId="{9B8CF98E-E8D7-47E2-8B2B-BD396C091B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A4B5B-5E07-461E-BF6D-254B9BD71A77}">
      <dsp:nvSpPr>
        <dsp:cNvPr id="0" name=""/>
        <dsp:cNvSpPr/>
      </dsp:nvSpPr>
      <dsp:spPr>
        <a:xfrm>
          <a:off x="2874238" y="1342"/>
          <a:ext cx="1382280" cy="1382280"/>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Develop</a:t>
          </a:r>
          <a:endParaRPr lang="en-IN" sz="2100" kern="1200" dirty="0"/>
        </a:p>
      </dsp:txBody>
      <dsp:txXfrm>
        <a:off x="3076668" y="203772"/>
        <a:ext cx="977420" cy="977420"/>
      </dsp:txXfrm>
    </dsp:sp>
    <dsp:sp modelId="{4742AA96-88B5-406A-BED1-220DFFD79809}">
      <dsp:nvSpPr>
        <dsp:cNvPr id="0" name=""/>
        <dsp:cNvSpPr/>
      </dsp:nvSpPr>
      <dsp:spPr>
        <a:xfrm rot="2160000">
          <a:off x="4213041" y="1063581"/>
          <a:ext cx="368327" cy="4665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223593" y="1124410"/>
        <a:ext cx="257829" cy="279911"/>
      </dsp:txXfrm>
    </dsp:sp>
    <dsp:sp modelId="{897CFB67-25E3-49EE-B8F0-BA56703F92E4}">
      <dsp:nvSpPr>
        <dsp:cNvPr id="0" name=""/>
        <dsp:cNvSpPr/>
      </dsp:nvSpPr>
      <dsp:spPr>
        <a:xfrm>
          <a:off x="4554759" y="1222313"/>
          <a:ext cx="1382280" cy="1382280"/>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Build</a:t>
          </a:r>
          <a:endParaRPr lang="en-IN" sz="2100" kern="1200" dirty="0"/>
        </a:p>
      </dsp:txBody>
      <dsp:txXfrm>
        <a:off x="4757189" y="1424743"/>
        <a:ext cx="977420" cy="977420"/>
      </dsp:txXfrm>
    </dsp:sp>
    <dsp:sp modelId="{40B06640-478E-4FD8-91E6-4AB6F1F12840}">
      <dsp:nvSpPr>
        <dsp:cNvPr id="0" name=""/>
        <dsp:cNvSpPr/>
      </dsp:nvSpPr>
      <dsp:spPr>
        <a:xfrm rot="6480000">
          <a:off x="4744006" y="2658065"/>
          <a:ext cx="368327" cy="4665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816328" y="2698824"/>
        <a:ext cx="257829" cy="279911"/>
      </dsp:txXfrm>
    </dsp:sp>
    <dsp:sp modelId="{344026AF-31C1-4791-9E5C-969A1E12FBE1}">
      <dsp:nvSpPr>
        <dsp:cNvPr id="0" name=""/>
        <dsp:cNvSpPr/>
      </dsp:nvSpPr>
      <dsp:spPr>
        <a:xfrm>
          <a:off x="3912857" y="3197884"/>
          <a:ext cx="1382280" cy="1382280"/>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endParaRPr lang="en-IN" sz="2100" kern="1200" dirty="0"/>
        </a:p>
      </dsp:txBody>
      <dsp:txXfrm>
        <a:off x="4115287" y="3400314"/>
        <a:ext cx="977420" cy="977420"/>
      </dsp:txXfrm>
    </dsp:sp>
    <dsp:sp modelId="{5E75C293-E481-412F-B662-DA27532047CF}">
      <dsp:nvSpPr>
        <dsp:cNvPr id="0" name=""/>
        <dsp:cNvSpPr/>
      </dsp:nvSpPr>
      <dsp:spPr>
        <a:xfrm rot="10800000">
          <a:off x="3391638" y="3655764"/>
          <a:ext cx="368327" cy="4665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502136" y="3749068"/>
        <a:ext cx="257829" cy="279911"/>
      </dsp:txXfrm>
    </dsp:sp>
    <dsp:sp modelId="{7D31ADFF-EFE1-45EA-835C-F50C8713ABBB}">
      <dsp:nvSpPr>
        <dsp:cNvPr id="0" name=""/>
        <dsp:cNvSpPr/>
      </dsp:nvSpPr>
      <dsp:spPr>
        <a:xfrm>
          <a:off x="1835618" y="3197884"/>
          <a:ext cx="1382280" cy="1382280"/>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Test</a:t>
          </a:r>
          <a:endParaRPr lang="en-IN" sz="2100" kern="1200" dirty="0"/>
        </a:p>
      </dsp:txBody>
      <dsp:txXfrm>
        <a:off x="2038048" y="3400314"/>
        <a:ext cx="977420" cy="977420"/>
      </dsp:txXfrm>
    </dsp:sp>
    <dsp:sp modelId="{C5428B3F-20A6-4530-B7ED-84981EB5F073}">
      <dsp:nvSpPr>
        <dsp:cNvPr id="0" name=""/>
        <dsp:cNvSpPr/>
      </dsp:nvSpPr>
      <dsp:spPr>
        <a:xfrm rot="15120000">
          <a:off x="2024865" y="2677893"/>
          <a:ext cx="368327" cy="4665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2097187" y="2823742"/>
        <a:ext cx="257829" cy="279911"/>
      </dsp:txXfrm>
    </dsp:sp>
    <dsp:sp modelId="{7D19B185-C290-4048-A9CF-360FDF0E41A0}">
      <dsp:nvSpPr>
        <dsp:cNvPr id="0" name=""/>
        <dsp:cNvSpPr/>
      </dsp:nvSpPr>
      <dsp:spPr>
        <a:xfrm>
          <a:off x="1193716" y="1222313"/>
          <a:ext cx="1382280" cy="1382280"/>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Release</a:t>
          </a:r>
          <a:endParaRPr lang="en-IN" sz="2100" kern="1200" dirty="0"/>
        </a:p>
      </dsp:txBody>
      <dsp:txXfrm>
        <a:off x="1396146" y="1424743"/>
        <a:ext cx="977420" cy="977420"/>
      </dsp:txXfrm>
    </dsp:sp>
    <dsp:sp modelId="{23AC2F4C-C85C-4174-95B4-17B53114D6AF}">
      <dsp:nvSpPr>
        <dsp:cNvPr id="0" name=""/>
        <dsp:cNvSpPr/>
      </dsp:nvSpPr>
      <dsp:spPr>
        <a:xfrm rot="19440000">
          <a:off x="2532520" y="1075835"/>
          <a:ext cx="368327" cy="46651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543072" y="1201614"/>
        <a:ext cx="257829" cy="279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A4B5B-5E07-461E-BF6D-254B9BD71A77}">
      <dsp:nvSpPr>
        <dsp:cNvPr id="0" name=""/>
        <dsp:cNvSpPr/>
      </dsp:nvSpPr>
      <dsp:spPr>
        <a:xfrm>
          <a:off x="2874238" y="1342"/>
          <a:ext cx="1382280" cy="1382280"/>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Develop</a:t>
          </a:r>
          <a:endParaRPr lang="en-IN" sz="2100" kern="1200" dirty="0"/>
        </a:p>
      </dsp:txBody>
      <dsp:txXfrm>
        <a:off x="3076668" y="203772"/>
        <a:ext cx="977420" cy="977420"/>
      </dsp:txXfrm>
    </dsp:sp>
    <dsp:sp modelId="{4742AA96-88B5-406A-BED1-220DFFD79809}">
      <dsp:nvSpPr>
        <dsp:cNvPr id="0" name=""/>
        <dsp:cNvSpPr/>
      </dsp:nvSpPr>
      <dsp:spPr>
        <a:xfrm rot="2160000">
          <a:off x="4213041" y="1063581"/>
          <a:ext cx="368327" cy="4665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223593" y="1124410"/>
        <a:ext cx="257829" cy="279911"/>
      </dsp:txXfrm>
    </dsp:sp>
    <dsp:sp modelId="{897CFB67-25E3-49EE-B8F0-BA56703F92E4}">
      <dsp:nvSpPr>
        <dsp:cNvPr id="0" name=""/>
        <dsp:cNvSpPr/>
      </dsp:nvSpPr>
      <dsp:spPr>
        <a:xfrm>
          <a:off x="4554759" y="1222313"/>
          <a:ext cx="1382280" cy="1382280"/>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Build</a:t>
          </a:r>
          <a:endParaRPr lang="en-IN" sz="2100" kern="1200" dirty="0"/>
        </a:p>
      </dsp:txBody>
      <dsp:txXfrm>
        <a:off x="4757189" y="1424743"/>
        <a:ext cx="977420" cy="977420"/>
      </dsp:txXfrm>
    </dsp:sp>
    <dsp:sp modelId="{40B06640-478E-4FD8-91E6-4AB6F1F12840}">
      <dsp:nvSpPr>
        <dsp:cNvPr id="0" name=""/>
        <dsp:cNvSpPr/>
      </dsp:nvSpPr>
      <dsp:spPr>
        <a:xfrm rot="6480000">
          <a:off x="4744006" y="2658065"/>
          <a:ext cx="368327" cy="4665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816328" y="2698824"/>
        <a:ext cx="257829" cy="279911"/>
      </dsp:txXfrm>
    </dsp:sp>
    <dsp:sp modelId="{344026AF-31C1-4791-9E5C-969A1E12FBE1}">
      <dsp:nvSpPr>
        <dsp:cNvPr id="0" name=""/>
        <dsp:cNvSpPr/>
      </dsp:nvSpPr>
      <dsp:spPr>
        <a:xfrm>
          <a:off x="3912857" y="3197884"/>
          <a:ext cx="1382280" cy="1382280"/>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endParaRPr lang="en-IN" sz="2100" kern="1200" dirty="0"/>
        </a:p>
      </dsp:txBody>
      <dsp:txXfrm>
        <a:off x="4115287" y="3400314"/>
        <a:ext cx="977420" cy="977420"/>
      </dsp:txXfrm>
    </dsp:sp>
    <dsp:sp modelId="{5E75C293-E481-412F-B662-DA27532047CF}">
      <dsp:nvSpPr>
        <dsp:cNvPr id="0" name=""/>
        <dsp:cNvSpPr/>
      </dsp:nvSpPr>
      <dsp:spPr>
        <a:xfrm rot="10800000">
          <a:off x="3391638" y="3655764"/>
          <a:ext cx="368327" cy="4665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502136" y="3749068"/>
        <a:ext cx="257829" cy="279911"/>
      </dsp:txXfrm>
    </dsp:sp>
    <dsp:sp modelId="{7D31ADFF-EFE1-45EA-835C-F50C8713ABBB}">
      <dsp:nvSpPr>
        <dsp:cNvPr id="0" name=""/>
        <dsp:cNvSpPr/>
      </dsp:nvSpPr>
      <dsp:spPr>
        <a:xfrm>
          <a:off x="1835618" y="3197884"/>
          <a:ext cx="1382280" cy="1382280"/>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Test</a:t>
          </a:r>
          <a:endParaRPr lang="en-IN" sz="2100" kern="1200" dirty="0"/>
        </a:p>
      </dsp:txBody>
      <dsp:txXfrm>
        <a:off x="2038048" y="3400314"/>
        <a:ext cx="977420" cy="977420"/>
      </dsp:txXfrm>
    </dsp:sp>
    <dsp:sp modelId="{C5428B3F-20A6-4530-B7ED-84981EB5F073}">
      <dsp:nvSpPr>
        <dsp:cNvPr id="0" name=""/>
        <dsp:cNvSpPr/>
      </dsp:nvSpPr>
      <dsp:spPr>
        <a:xfrm rot="15120000">
          <a:off x="2024865" y="2677893"/>
          <a:ext cx="368327" cy="4665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2097187" y="2823742"/>
        <a:ext cx="257829" cy="279911"/>
      </dsp:txXfrm>
    </dsp:sp>
    <dsp:sp modelId="{7D19B185-C290-4048-A9CF-360FDF0E41A0}">
      <dsp:nvSpPr>
        <dsp:cNvPr id="0" name=""/>
        <dsp:cNvSpPr/>
      </dsp:nvSpPr>
      <dsp:spPr>
        <a:xfrm>
          <a:off x="1193716" y="1222313"/>
          <a:ext cx="1382280" cy="1382280"/>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Release</a:t>
          </a:r>
          <a:endParaRPr lang="en-IN" sz="2100" kern="1200" dirty="0"/>
        </a:p>
      </dsp:txBody>
      <dsp:txXfrm>
        <a:off x="1396146" y="1424743"/>
        <a:ext cx="977420" cy="977420"/>
      </dsp:txXfrm>
    </dsp:sp>
    <dsp:sp modelId="{23AC2F4C-C85C-4174-95B4-17B53114D6AF}">
      <dsp:nvSpPr>
        <dsp:cNvPr id="0" name=""/>
        <dsp:cNvSpPr/>
      </dsp:nvSpPr>
      <dsp:spPr>
        <a:xfrm rot="19440000">
          <a:off x="2532520" y="1075835"/>
          <a:ext cx="368327" cy="46651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543072" y="1201614"/>
        <a:ext cx="257829" cy="27991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11/25/2020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svg"/><Relationship Id="rId7"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npub.com/tfaz02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terraform.io/docs/configuration/functions.html" TargetMode="External"/><Relationship Id="rId2" Type="http://schemas.openxmlformats.org/officeDocument/2006/relationships/hyperlink" Target="https://www.terraform.io/docs/configuration/expressions.html#conditional-expressio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chaganti/tfaz02h"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a:t>
            </a:r>
            <a:r>
              <a:rPr lang="en-US" dirty="0" err="1"/>
              <a:t>BackendS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lstStyle/>
          <a:p>
            <a:r>
              <a:rPr lang="en-US" dirty="0"/>
              <a:t>Local backend</a:t>
            </a:r>
          </a:p>
          <a:p>
            <a:endParaRPr lang="en-US" dirty="0"/>
          </a:p>
        </p:txBody>
      </p:sp>
    </p:spTree>
    <p:extLst>
      <p:ext uri="{BB962C8B-B14F-4D97-AF65-F5344CB8AC3E}">
        <p14:creationId xmlns:p14="http://schemas.microsoft.com/office/powerpoint/2010/main" val="349664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A8DD-05C3-4B07-84AB-9BC73F23177D}"/>
              </a:ext>
            </a:extLst>
          </p:cNvPr>
          <p:cNvSpPr>
            <a:spLocks noGrp="1"/>
          </p:cNvSpPr>
          <p:nvPr>
            <p:ph type="title"/>
          </p:nvPr>
        </p:nvSpPr>
        <p:spPr/>
        <p:txBody>
          <a:bodyPr/>
          <a:lstStyle/>
          <a:p>
            <a:r>
              <a:rPr lang="en-US" dirty="0" err="1"/>
              <a:t>Devops</a:t>
            </a:r>
            <a:r>
              <a:rPr lang="en-US" dirty="0"/>
              <a:t> and infrastructure as code</a:t>
            </a:r>
            <a:endParaRPr lang="en-IN" dirty="0"/>
          </a:p>
        </p:txBody>
      </p:sp>
      <p:graphicFrame>
        <p:nvGraphicFramePr>
          <p:cNvPr id="4" name="Diagram 3">
            <a:extLst>
              <a:ext uri="{FF2B5EF4-FFF2-40B4-BE49-F238E27FC236}">
                <a16:creationId xmlns:a16="http://schemas.microsoft.com/office/drawing/2014/main" id="{AC6E30B2-DE19-41A4-A20E-F50AC6D48552}"/>
              </a:ext>
            </a:extLst>
          </p:cNvPr>
          <p:cNvGraphicFramePr/>
          <p:nvPr/>
        </p:nvGraphicFramePr>
        <p:xfrm>
          <a:off x="-805023" y="2044505"/>
          <a:ext cx="7130757" cy="4581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EB37F938-974B-4638-B70C-317A67936AB9}"/>
              </a:ext>
            </a:extLst>
          </p:cNvPr>
          <p:cNvSpPr>
            <a:spLocks noGrp="1"/>
          </p:cNvSpPr>
          <p:nvPr>
            <p:ph idx="1"/>
          </p:nvPr>
        </p:nvSpPr>
        <p:spPr>
          <a:xfrm>
            <a:off x="6475829" y="2128910"/>
            <a:ext cx="5134979" cy="4234375"/>
          </a:xfrm>
        </p:spPr>
        <p:txBody>
          <a:bodyPr/>
          <a:lstStyle/>
          <a:p>
            <a:r>
              <a:rPr lang="en-US" dirty="0"/>
              <a:t>Apart from collaboration and effective communication between Development and Operations, automation is key to realizing goals of DevOps</a:t>
            </a:r>
          </a:p>
          <a:p>
            <a:r>
              <a:rPr lang="en-US" dirty="0"/>
              <a:t>Automation in the DevOps == Infrastructure as Code (</a:t>
            </a:r>
            <a:r>
              <a:rPr lang="en-US" dirty="0" err="1"/>
              <a:t>IaC</a:t>
            </a:r>
            <a:r>
              <a:rPr lang="en-US" dirty="0"/>
              <a:t>)</a:t>
            </a:r>
          </a:p>
          <a:p>
            <a:r>
              <a:rPr lang="en-US" dirty="0" err="1"/>
              <a:t>IaC</a:t>
            </a:r>
            <a:r>
              <a:rPr lang="en-US" dirty="0"/>
              <a:t> can be classified as:</a:t>
            </a:r>
          </a:p>
          <a:p>
            <a:pPr lvl="1"/>
            <a:r>
              <a:rPr lang="en-US" dirty="0"/>
              <a:t>Ad-hoc scripts</a:t>
            </a:r>
          </a:p>
          <a:p>
            <a:pPr lvl="1"/>
            <a:r>
              <a:rPr lang="en-US" dirty="0"/>
              <a:t>Configuration management</a:t>
            </a:r>
          </a:p>
          <a:p>
            <a:pPr lvl="1"/>
            <a:r>
              <a:rPr lang="en-US" dirty="0"/>
              <a:t>Server Templating</a:t>
            </a:r>
          </a:p>
          <a:p>
            <a:pPr lvl="1"/>
            <a:r>
              <a:rPr lang="en-US" dirty="0"/>
              <a:t>Provisioning</a:t>
            </a:r>
          </a:p>
        </p:txBody>
      </p:sp>
    </p:spTree>
    <p:extLst>
      <p:ext uri="{BB962C8B-B14F-4D97-AF65-F5344CB8AC3E}">
        <p14:creationId xmlns:p14="http://schemas.microsoft.com/office/powerpoint/2010/main" val="80574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9974-E37A-46F4-890F-3F0DCD889E2A}"/>
              </a:ext>
            </a:extLst>
          </p:cNvPr>
          <p:cNvSpPr>
            <a:spLocks noGrp="1"/>
          </p:cNvSpPr>
          <p:nvPr>
            <p:ph type="title"/>
          </p:nvPr>
        </p:nvSpPr>
        <p:spPr/>
        <p:txBody>
          <a:bodyPr/>
          <a:lstStyle/>
          <a:p>
            <a:r>
              <a:rPr lang="en-US" dirty="0"/>
              <a:t>IAC - Principles</a:t>
            </a:r>
            <a:endParaRPr lang="en-IN" dirty="0"/>
          </a:p>
        </p:txBody>
      </p:sp>
      <p:sp>
        <p:nvSpPr>
          <p:cNvPr id="3" name="Content Placeholder 2">
            <a:extLst>
              <a:ext uri="{FF2B5EF4-FFF2-40B4-BE49-F238E27FC236}">
                <a16:creationId xmlns:a16="http://schemas.microsoft.com/office/drawing/2014/main" id="{6C411956-2B16-41DD-AD5E-3B3FB22BE9EA}"/>
              </a:ext>
            </a:extLst>
          </p:cNvPr>
          <p:cNvSpPr>
            <a:spLocks noGrp="1"/>
          </p:cNvSpPr>
          <p:nvPr>
            <p:ph idx="1"/>
          </p:nvPr>
        </p:nvSpPr>
        <p:spPr/>
        <p:txBody>
          <a:bodyPr/>
          <a:lstStyle/>
          <a:p>
            <a:r>
              <a:rPr lang="en-US" dirty="0"/>
              <a:t>Imperative vs Declarative</a:t>
            </a:r>
          </a:p>
          <a:p>
            <a:r>
              <a:rPr lang="en-IN" dirty="0"/>
              <a:t>Idempotency</a:t>
            </a:r>
          </a:p>
          <a:p>
            <a:r>
              <a:rPr lang="en-IN" dirty="0"/>
              <a:t>Immutability</a:t>
            </a:r>
          </a:p>
          <a:p>
            <a:r>
              <a:rPr lang="en-IN" dirty="0"/>
              <a:t>Modularized</a:t>
            </a:r>
          </a:p>
          <a:p>
            <a:r>
              <a:rPr lang="en-IN" dirty="0"/>
              <a:t>Version controlled</a:t>
            </a:r>
          </a:p>
        </p:txBody>
      </p:sp>
    </p:spTree>
    <p:extLst>
      <p:ext uri="{BB962C8B-B14F-4D97-AF65-F5344CB8AC3E}">
        <p14:creationId xmlns:p14="http://schemas.microsoft.com/office/powerpoint/2010/main" val="194116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02 – Terraform</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Getting started</a:t>
            </a:r>
            <a:endParaRPr lang="en-IN" dirty="0"/>
          </a:p>
        </p:txBody>
      </p:sp>
    </p:spTree>
    <p:extLst>
      <p:ext uri="{BB962C8B-B14F-4D97-AF65-F5344CB8AC3E}">
        <p14:creationId xmlns:p14="http://schemas.microsoft.com/office/powerpoint/2010/main" val="3261882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 Introduction</a:t>
            </a:r>
            <a:endParaRPr lang="en-IN" dirty="0"/>
          </a:p>
        </p:txBody>
      </p:sp>
      <p:sp>
        <p:nvSpPr>
          <p:cNvPr id="22" name="Content Placeholder 2">
            <a:extLst>
              <a:ext uri="{FF2B5EF4-FFF2-40B4-BE49-F238E27FC236}">
                <a16:creationId xmlns:a16="http://schemas.microsoft.com/office/drawing/2014/main" id="{B7B6A6AA-309E-4F35-B31A-77466C98EEAC}"/>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Provisioning tool</a:t>
            </a:r>
          </a:p>
          <a:p>
            <a:r>
              <a:rPr lang="en-US" dirty="0"/>
              <a:t>Single binary download</a:t>
            </a:r>
          </a:p>
          <a:p>
            <a:pPr lvl="1"/>
            <a:r>
              <a:rPr lang="en-US" dirty="0"/>
              <a:t>Currently v0.13.5</a:t>
            </a:r>
          </a:p>
          <a:p>
            <a:r>
              <a:rPr lang="en-US" dirty="0"/>
              <a:t>Supports provisioning to multiple clouds and on-premises infrastructure through plugin model</a:t>
            </a:r>
          </a:p>
          <a:p>
            <a:r>
              <a:rPr lang="en-US" dirty="0"/>
              <a:t>Uses HashiCorp Configuration Language (HCL)</a:t>
            </a:r>
          </a:p>
          <a:p>
            <a:r>
              <a:rPr lang="en-US" dirty="0"/>
              <a:t>Two editions: Free and Enterprise</a:t>
            </a:r>
          </a:p>
          <a:p>
            <a:r>
              <a:rPr lang="en-US" dirty="0"/>
              <a:t>Terraform cloud enables complete end-to-end workflow </a:t>
            </a:r>
          </a:p>
          <a:p>
            <a:endParaRPr lang="en-US" dirty="0"/>
          </a:p>
          <a:p>
            <a:endParaRPr lang="en-US" dirty="0"/>
          </a:p>
        </p:txBody>
      </p:sp>
    </p:spTree>
    <p:extLst>
      <p:ext uri="{BB962C8B-B14F-4D97-AF65-F5344CB8AC3E}">
        <p14:creationId xmlns:p14="http://schemas.microsoft.com/office/powerpoint/2010/main" val="79893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Download and Install terraform</a:t>
            </a:r>
            <a:endParaRPr lang="en-IN" dirty="0"/>
          </a:p>
        </p:txBody>
      </p:sp>
    </p:spTree>
    <p:extLst>
      <p:ext uri="{BB962C8B-B14F-4D97-AF65-F5344CB8AC3E}">
        <p14:creationId xmlns:p14="http://schemas.microsoft.com/office/powerpoint/2010/main" val="140925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Overview</a:t>
            </a:r>
            <a:endParaRPr lang="en-IN" dirty="0"/>
          </a:p>
        </p:txBody>
      </p:sp>
      <p:pic>
        <p:nvPicPr>
          <p:cNvPr id="4" name="Graphic 3">
            <a:extLst>
              <a:ext uri="{FF2B5EF4-FFF2-40B4-BE49-F238E27FC236}">
                <a16:creationId xmlns:a16="http://schemas.microsoft.com/office/drawing/2014/main" id="{74F2DBE7-1803-456D-8015-F7F23FBDDC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2345" y="2294499"/>
            <a:ext cx="2381250" cy="571500"/>
          </a:xfrm>
          <a:prstGeom prst="rect">
            <a:avLst/>
          </a:prstGeom>
        </p:spPr>
      </p:pic>
      <p:sp>
        <p:nvSpPr>
          <p:cNvPr id="5" name="Rectangle 4">
            <a:extLst>
              <a:ext uri="{FF2B5EF4-FFF2-40B4-BE49-F238E27FC236}">
                <a16:creationId xmlns:a16="http://schemas.microsoft.com/office/drawing/2014/main" id="{F5102617-6F87-40B7-98DC-E6CD5D9E770A}"/>
              </a:ext>
            </a:extLst>
          </p:cNvPr>
          <p:cNvSpPr/>
          <p:nvPr/>
        </p:nvSpPr>
        <p:spPr>
          <a:xfrm>
            <a:off x="2873308" y="4145272"/>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Providers</a:t>
            </a:r>
            <a:endParaRPr lang="en-IN" dirty="0">
              <a:latin typeface="Bahnschrift Light" panose="020B0502040204020203" pitchFamily="34" charset="0"/>
            </a:endParaRPr>
          </a:p>
        </p:txBody>
      </p:sp>
      <p:sp>
        <p:nvSpPr>
          <p:cNvPr id="14" name="Rectangle 13">
            <a:extLst>
              <a:ext uri="{FF2B5EF4-FFF2-40B4-BE49-F238E27FC236}">
                <a16:creationId xmlns:a16="http://schemas.microsoft.com/office/drawing/2014/main" id="{7B08004A-29B9-455D-9F67-C2FE6A7740B0}"/>
              </a:ext>
            </a:extLst>
          </p:cNvPr>
          <p:cNvSpPr/>
          <p:nvPr/>
        </p:nvSpPr>
        <p:spPr>
          <a:xfrm>
            <a:off x="4220311" y="1992923"/>
            <a:ext cx="2466535" cy="9883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7" name="Rectangle 6">
            <a:extLst>
              <a:ext uri="{FF2B5EF4-FFF2-40B4-BE49-F238E27FC236}">
                <a16:creationId xmlns:a16="http://schemas.microsoft.com/office/drawing/2014/main" id="{0581F5A4-96A4-482F-8801-2F1569C0D657}"/>
              </a:ext>
            </a:extLst>
          </p:cNvPr>
          <p:cNvSpPr/>
          <p:nvPr/>
        </p:nvSpPr>
        <p:spPr>
          <a:xfrm>
            <a:off x="1617456" y="5331077"/>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Resources</a:t>
            </a:r>
            <a:endParaRPr lang="en-IN" dirty="0">
              <a:latin typeface="Bahnschrift Light" panose="020B0502040204020203" pitchFamily="34" charset="0"/>
            </a:endParaRPr>
          </a:p>
        </p:txBody>
      </p:sp>
      <p:sp>
        <p:nvSpPr>
          <p:cNvPr id="9" name="Rectangle 8">
            <a:extLst>
              <a:ext uri="{FF2B5EF4-FFF2-40B4-BE49-F238E27FC236}">
                <a16:creationId xmlns:a16="http://schemas.microsoft.com/office/drawing/2014/main" id="{0678769A-8922-48FB-AF8C-E8827695C60E}"/>
              </a:ext>
            </a:extLst>
          </p:cNvPr>
          <p:cNvSpPr/>
          <p:nvPr/>
        </p:nvSpPr>
        <p:spPr>
          <a:xfrm>
            <a:off x="4117467" y="5319925"/>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Data Sources</a:t>
            </a:r>
            <a:endParaRPr lang="en-IN" dirty="0">
              <a:latin typeface="Bahnschrift Light" panose="020B0502040204020203" pitchFamily="34" charset="0"/>
            </a:endParaRPr>
          </a:p>
        </p:txBody>
      </p:sp>
      <p:cxnSp>
        <p:nvCxnSpPr>
          <p:cNvPr id="11" name="Connector: Elbow 10">
            <a:extLst>
              <a:ext uri="{FF2B5EF4-FFF2-40B4-BE49-F238E27FC236}">
                <a16:creationId xmlns:a16="http://schemas.microsoft.com/office/drawing/2014/main" id="{F2D55A68-25D0-4F92-9FB3-4C0D48309050}"/>
              </a:ext>
            </a:extLst>
          </p:cNvPr>
          <p:cNvCxnSpPr>
            <a:stCxn id="5" idx="2"/>
            <a:endCxn id="7" idx="0"/>
          </p:cNvCxnSpPr>
          <p:nvPr/>
        </p:nvCxnSpPr>
        <p:spPr>
          <a:xfrm rot="5400000">
            <a:off x="2922737" y="4302506"/>
            <a:ext cx="801289" cy="12558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AB083B5-94A6-4BA6-A796-48ED14AB3B2B}"/>
              </a:ext>
            </a:extLst>
          </p:cNvPr>
          <p:cNvCxnSpPr>
            <a:stCxn id="5" idx="2"/>
            <a:endCxn id="9" idx="0"/>
          </p:cNvCxnSpPr>
          <p:nvPr/>
        </p:nvCxnSpPr>
        <p:spPr>
          <a:xfrm rot="16200000" flipH="1">
            <a:off x="4178318" y="4302776"/>
            <a:ext cx="790137" cy="1244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A26E303-EB40-490A-83B9-B327920DA466}"/>
              </a:ext>
            </a:extLst>
          </p:cNvPr>
          <p:cNvSpPr txBox="1"/>
          <p:nvPr/>
        </p:nvSpPr>
        <p:spPr>
          <a:xfrm>
            <a:off x="4193951" y="4518061"/>
            <a:ext cx="960712" cy="369332"/>
          </a:xfrm>
          <a:prstGeom prst="rect">
            <a:avLst/>
          </a:prstGeom>
          <a:noFill/>
        </p:spPr>
        <p:txBody>
          <a:bodyPr wrap="none" rtlCol="0">
            <a:spAutoFit/>
          </a:bodyPr>
          <a:lstStyle/>
          <a:p>
            <a:pPr algn="ctr"/>
            <a:r>
              <a:rPr lang="en-US" dirty="0"/>
              <a:t>azurerm</a:t>
            </a:r>
            <a:endParaRPr lang="en-IN" dirty="0"/>
          </a:p>
        </p:txBody>
      </p:sp>
      <p:sp>
        <p:nvSpPr>
          <p:cNvPr id="23" name="TextBox 22">
            <a:extLst>
              <a:ext uri="{FF2B5EF4-FFF2-40B4-BE49-F238E27FC236}">
                <a16:creationId xmlns:a16="http://schemas.microsoft.com/office/drawing/2014/main" id="{05BFBA44-F225-40E4-91E7-163B738CBCC4}"/>
              </a:ext>
            </a:extLst>
          </p:cNvPr>
          <p:cNvSpPr txBox="1"/>
          <p:nvPr/>
        </p:nvSpPr>
        <p:spPr>
          <a:xfrm>
            <a:off x="1499701" y="5751883"/>
            <a:ext cx="2391508" cy="369332"/>
          </a:xfrm>
          <a:prstGeom prst="rect">
            <a:avLst/>
          </a:prstGeom>
          <a:noFill/>
        </p:spPr>
        <p:txBody>
          <a:bodyPr wrap="square">
            <a:spAutoFit/>
          </a:bodyPr>
          <a:lstStyle/>
          <a:p>
            <a:pPr algn="ctr"/>
            <a:r>
              <a:rPr lang="en-US" dirty="0" err="1"/>
              <a:t>azure_resource_group</a:t>
            </a:r>
            <a:endParaRPr lang="en-IN" dirty="0"/>
          </a:p>
        </p:txBody>
      </p:sp>
      <p:sp>
        <p:nvSpPr>
          <p:cNvPr id="25" name="TextBox 24">
            <a:extLst>
              <a:ext uri="{FF2B5EF4-FFF2-40B4-BE49-F238E27FC236}">
                <a16:creationId xmlns:a16="http://schemas.microsoft.com/office/drawing/2014/main" id="{E4A33507-F0F7-4C3D-B36F-C68EF61A3229}"/>
              </a:ext>
            </a:extLst>
          </p:cNvPr>
          <p:cNvSpPr txBox="1"/>
          <p:nvPr/>
        </p:nvSpPr>
        <p:spPr>
          <a:xfrm>
            <a:off x="1499701" y="6054338"/>
            <a:ext cx="2391508" cy="369332"/>
          </a:xfrm>
          <a:prstGeom prst="rect">
            <a:avLst/>
          </a:prstGeom>
          <a:noFill/>
        </p:spPr>
        <p:txBody>
          <a:bodyPr wrap="square">
            <a:spAutoFit/>
          </a:bodyPr>
          <a:lstStyle/>
          <a:p>
            <a:pPr algn="ctr"/>
            <a:r>
              <a:rPr lang="en-US" dirty="0" err="1"/>
              <a:t>azure_virtual_machine</a:t>
            </a:r>
            <a:endParaRPr lang="en-IN" dirty="0"/>
          </a:p>
        </p:txBody>
      </p:sp>
      <p:sp>
        <p:nvSpPr>
          <p:cNvPr id="27" name="TextBox 26">
            <a:extLst>
              <a:ext uri="{FF2B5EF4-FFF2-40B4-BE49-F238E27FC236}">
                <a16:creationId xmlns:a16="http://schemas.microsoft.com/office/drawing/2014/main" id="{AF382FAD-9CA6-4593-9074-95101066244C}"/>
              </a:ext>
            </a:extLst>
          </p:cNvPr>
          <p:cNvSpPr txBox="1"/>
          <p:nvPr/>
        </p:nvSpPr>
        <p:spPr>
          <a:xfrm>
            <a:off x="3999713" y="5740731"/>
            <a:ext cx="2391508" cy="369332"/>
          </a:xfrm>
          <a:prstGeom prst="rect">
            <a:avLst/>
          </a:prstGeom>
          <a:noFill/>
        </p:spPr>
        <p:txBody>
          <a:bodyPr wrap="square">
            <a:spAutoFit/>
          </a:bodyPr>
          <a:lstStyle/>
          <a:p>
            <a:pPr algn="ctr"/>
            <a:r>
              <a:rPr lang="en-US" dirty="0"/>
              <a:t>azurerm_image</a:t>
            </a:r>
            <a:endParaRPr lang="en-IN" dirty="0"/>
          </a:p>
        </p:txBody>
      </p:sp>
      <p:sp>
        <p:nvSpPr>
          <p:cNvPr id="29" name="TextBox 28">
            <a:extLst>
              <a:ext uri="{FF2B5EF4-FFF2-40B4-BE49-F238E27FC236}">
                <a16:creationId xmlns:a16="http://schemas.microsoft.com/office/drawing/2014/main" id="{EF137B54-1CDC-4636-8640-206BB76E52CF}"/>
              </a:ext>
            </a:extLst>
          </p:cNvPr>
          <p:cNvSpPr txBox="1"/>
          <p:nvPr/>
        </p:nvSpPr>
        <p:spPr>
          <a:xfrm>
            <a:off x="3999713" y="6043186"/>
            <a:ext cx="2391508" cy="369332"/>
          </a:xfrm>
          <a:prstGeom prst="rect">
            <a:avLst/>
          </a:prstGeom>
          <a:noFill/>
        </p:spPr>
        <p:txBody>
          <a:bodyPr wrap="square">
            <a:spAutoFit/>
          </a:bodyPr>
          <a:lstStyle/>
          <a:p>
            <a:pPr algn="ctr"/>
            <a:r>
              <a:rPr lang="en-US" dirty="0" err="1"/>
              <a:t>azurerm_public_ips</a:t>
            </a:r>
            <a:endParaRPr lang="en-IN" dirty="0"/>
          </a:p>
        </p:txBody>
      </p:sp>
      <p:sp>
        <p:nvSpPr>
          <p:cNvPr id="15" name="Rectangle 14">
            <a:extLst>
              <a:ext uri="{FF2B5EF4-FFF2-40B4-BE49-F238E27FC236}">
                <a16:creationId xmlns:a16="http://schemas.microsoft.com/office/drawing/2014/main" id="{F2785283-99E1-4C68-8900-44613CF0AFF3}"/>
              </a:ext>
            </a:extLst>
          </p:cNvPr>
          <p:cNvSpPr/>
          <p:nvPr/>
        </p:nvSpPr>
        <p:spPr>
          <a:xfrm>
            <a:off x="8750907" y="2858394"/>
            <a:ext cx="2155998" cy="623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Terraform Registry</a:t>
            </a:r>
            <a:endParaRPr lang="en-IN" dirty="0">
              <a:latin typeface="Bahnschrift Light" panose="020B0502040204020203" pitchFamily="34" charset="0"/>
            </a:endParaRPr>
          </a:p>
        </p:txBody>
      </p:sp>
      <p:cxnSp>
        <p:nvCxnSpPr>
          <p:cNvPr id="16" name="Connector: Elbow 15">
            <a:extLst>
              <a:ext uri="{FF2B5EF4-FFF2-40B4-BE49-F238E27FC236}">
                <a16:creationId xmlns:a16="http://schemas.microsoft.com/office/drawing/2014/main" id="{B8AF8CC7-BB9C-4249-815D-6E146B7DD7DB}"/>
              </a:ext>
            </a:extLst>
          </p:cNvPr>
          <p:cNvCxnSpPr>
            <a:cxnSpLocks/>
            <a:stCxn id="14" idx="3"/>
            <a:endCxn id="15" idx="0"/>
          </p:cNvCxnSpPr>
          <p:nvPr/>
        </p:nvCxnSpPr>
        <p:spPr>
          <a:xfrm>
            <a:off x="6686846" y="2487089"/>
            <a:ext cx="3142060" cy="37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6E9F346-38C1-4A55-8AAD-BBB0860CBB7E}"/>
              </a:ext>
            </a:extLst>
          </p:cNvPr>
          <p:cNvSpPr/>
          <p:nvPr/>
        </p:nvSpPr>
        <p:spPr>
          <a:xfrm>
            <a:off x="4374971" y="3229753"/>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Plugins</a:t>
            </a:r>
            <a:endParaRPr lang="en-IN" dirty="0">
              <a:latin typeface="Bahnschrift Light" panose="020B0502040204020203" pitchFamily="34" charset="0"/>
            </a:endParaRPr>
          </a:p>
        </p:txBody>
      </p:sp>
      <p:cxnSp>
        <p:nvCxnSpPr>
          <p:cNvPr id="6" name="Connector: Elbow 5">
            <a:extLst>
              <a:ext uri="{FF2B5EF4-FFF2-40B4-BE49-F238E27FC236}">
                <a16:creationId xmlns:a16="http://schemas.microsoft.com/office/drawing/2014/main" id="{7B62C4B0-D1B2-4FC6-B167-EDC63C9FF846}"/>
              </a:ext>
            </a:extLst>
          </p:cNvPr>
          <p:cNvCxnSpPr>
            <a:stCxn id="17" idx="1"/>
            <a:endCxn id="5" idx="0"/>
          </p:cNvCxnSpPr>
          <p:nvPr/>
        </p:nvCxnSpPr>
        <p:spPr>
          <a:xfrm rot="10800000" flipV="1">
            <a:off x="3951307" y="3422010"/>
            <a:ext cx="423664" cy="7232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372EA8A-0463-4C75-95C0-F129621BD699}"/>
              </a:ext>
            </a:extLst>
          </p:cNvPr>
          <p:cNvSpPr/>
          <p:nvPr/>
        </p:nvSpPr>
        <p:spPr>
          <a:xfrm>
            <a:off x="5843771" y="4145270"/>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Provisioners</a:t>
            </a:r>
            <a:endParaRPr lang="en-IN" dirty="0">
              <a:latin typeface="Bahnschrift Light" panose="020B0502040204020203" pitchFamily="34" charset="0"/>
            </a:endParaRPr>
          </a:p>
        </p:txBody>
      </p:sp>
      <p:cxnSp>
        <p:nvCxnSpPr>
          <p:cNvPr id="10" name="Connector: Elbow 9">
            <a:extLst>
              <a:ext uri="{FF2B5EF4-FFF2-40B4-BE49-F238E27FC236}">
                <a16:creationId xmlns:a16="http://schemas.microsoft.com/office/drawing/2014/main" id="{74D03B94-4FDA-4CBC-A66A-B5F9C0549C47}"/>
              </a:ext>
            </a:extLst>
          </p:cNvPr>
          <p:cNvCxnSpPr>
            <a:stCxn id="17" idx="3"/>
            <a:endCxn id="20" idx="0"/>
          </p:cNvCxnSpPr>
          <p:nvPr/>
        </p:nvCxnSpPr>
        <p:spPr>
          <a:xfrm>
            <a:off x="6530969" y="3422011"/>
            <a:ext cx="390801" cy="723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63304D5-9FBD-4457-8C93-ED2761FBCB1F}"/>
              </a:ext>
            </a:extLst>
          </p:cNvPr>
          <p:cNvSpPr txBox="1"/>
          <p:nvPr/>
        </p:nvSpPr>
        <p:spPr>
          <a:xfrm>
            <a:off x="6205996" y="4491605"/>
            <a:ext cx="1431547" cy="369332"/>
          </a:xfrm>
          <a:prstGeom prst="rect">
            <a:avLst/>
          </a:prstGeom>
          <a:noFill/>
        </p:spPr>
        <p:txBody>
          <a:bodyPr wrap="none" rtlCol="0">
            <a:spAutoFit/>
          </a:bodyPr>
          <a:lstStyle/>
          <a:p>
            <a:pPr algn="ctr"/>
            <a:r>
              <a:rPr lang="en-US" dirty="0" err="1"/>
              <a:t>remote_exec</a:t>
            </a:r>
            <a:endParaRPr lang="en-IN" dirty="0"/>
          </a:p>
        </p:txBody>
      </p:sp>
    </p:spTree>
    <p:extLst>
      <p:ext uri="{BB962C8B-B14F-4D97-AF65-F5344CB8AC3E}">
        <p14:creationId xmlns:p14="http://schemas.microsoft.com/office/powerpoint/2010/main" val="12498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7" grpId="0" animBg="1"/>
      <p:bldP spid="9" grpId="0" animBg="1"/>
      <p:bldP spid="21" grpId="0"/>
      <p:bldP spid="23" grpId="0"/>
      <p:bldP spid="25" grpId="0"/>
      <p:bldP spid="27" grpId="0"/>
      <p:bldP spid="29" grpId="0"/>
      <p:bldP spid="15" grpId="0" animBg="1"/>
      <p:bldP spid="17" grpId="0" animBg="1"/>
      <p:bldP spid="20" grpId="0" animBg="1"/>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 Concepts</a:t>
            </a:r>
            <a:endParaRPr lang="en-IN" dirty="0"/>
          </a:p>
        </p:txBody>
      </p:sp>
      <p:sp>
        <p:nvSpPr>
          <p:cNvPr id="22" name="Content Placeholder 2">
            <a:extLst>
              <a:ext uri="{FF2B5EF4-FFF2-40B4-BE49-F238E27FC236}">
                <a16:creationId xmlns:a16="http://schemas.microsoft.com/office/drawing/2014/main" id="{B7B6A6AA-309E-4F35-B31A-77466C98EEAC}"/>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Configuration file components</a:t>
            </a:r>
          </a:p>
          <a:p>
            <a:r>
              <a:rPr lang="en-US" dirty="0"/>
              <a:t>Execution Plan</a:t>
            </a:r>
          </a:p>
          <a:p>
            <a:r>
              <a:rPr lang="en-US" dirty="0"/>
              <a:t>Resource Graph</a:t>
            </a:r>
          </a:p>
          <a:p>
            <a:r>
              <a:rPr lang="en-US" dirty="0"/>
              <a:t>State</a:t>
            </a:r>
          </a:p>
        </p:txBody>
      </p:sp>
    </p:spTree>
    <p:extLst>
      <p:ext uri="{BB962C8B-B14F-4D97-AF65-F5344CB8AC3E}">
        <p14:creationId xmlns:p14="http://schemas.microsoft.com/office/powerpoint/2010/main" val="374004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972C-7745-4715-AE83-175CDD182C07}"/>
              </a:ext>
            </a:extLst>
          </p:cNvPr>
          <p:cNvSpPr>
            <a:spLocks noGrp="1"/>
          </p:cNvSpPr>
          <p:nvPr>
            <p:ph type="title"/>
          </p:nvPr>
        </p:nvSpPr>
        <p:spPr/>
        <p:txBody>
          <a:bodyPr/>
          <a:lstStyle/>
          <a:p>
            <a:r>
              <a:rPr lang="en-US" dirty="0"/>
              <a:t>Terraform configuration</a:t>
            </a:r>
            <a:endParaRPr lang="en-IN" dirty="0"/>
          </a:p>
        </p:txBody>
      </p:sp>
      <p:sp>
        <p:nvSpPr>
          <p:cNvPr id="3" name="Content Placeholder 2">
            <a:extLst>
              <a:ext uri="{FF2B5EF4-FFF2-40B4-BE49-F238E27FC236}">
                <a16:creationId xmlns:a16="http://schemas.microsoft.com/office/drawing/2014/main" id="{AEE660E8-909D-44BB-BFA9-852C7893A3A2}"/>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p:txBody>
      </p:sp>
      <p:sp>
        <p:nvSpPr>
          <p:cNvPr id="5" name="TextBox 4">
            <a:extLst>
              <a:ext uri="{FF2B5EF4-FFF2-40B4-BE49-F238E27FC236}">
                <a16:creationId xmlns:a16="http://schemas.microsoft.com/office/drawing/2014/main" id="{C90C1884-2D8A-449D-847D-49BD177AA3FF}"/>
              </a:ext>
            </a:extLst>
          </p:cNvPr>
          <p:cNvSpPr txBox="1"/>
          <p:nvPr/>
        </p:nvSpPr>
        <p:spPr>
          <a:xfrm>
            <a:off x="451625" y="2002869"/>
            <a:ext cx="6096000" cy="4708981"/>
          </a:xfrm>
          <a:prstGeom prst="rect">
            <a:avLst/>
          </a:prstGeom>
          <a:noFill/>
        </p:spPr>
        <p:txBody>
          <a:bodyPr wrap="square">
            <a:spAutoFit/>
          </a:bodyPr>
          <a:lstStyle/>
          <a:p>
            <a:r>
              <a:rPr lang="en-IN" sz="1200" b="0" dirty="0">
                <a:solidFill>
                  <a:srgbClr val="0000FF"/>
                </a:solidFill>
                <a:effectLst/>
                <a:latin typeface="Consolas" panose="020B0609020204030204" pitchFamily="49" charset="0"/>
              </a:rPr>
              <a:t>provider</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"provider-type"</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variable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"variable-identifier"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description = </a:t>
            </a:r>
            <a:r>
              <a:rPr lang="en-IN" sz="1200" b="0" dirty="0">
                <a:solidFill>
                  <a:srgbClr val="A31515"/>
                </a:solidFill>
                <a:effectLst/>
                <a:latin typeface="Consolas" panose="020B0609020204030204" pitchFamily="49" charset="0"/>
              </a:rPr>
              <a:t>"some variable"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default = </a:t>
            </a:r>
            <a:r>
              <a:rPr lang="en-IN" sz="1200" b="0" dirty="0">
                <a:solidFill>
                  <a:srgbClr val="A31515"/>
                </a:solidFill>
                <a:effectLst/>
                <a:latin typeface="Consolas" panose="020B0609020204030204" pitchFamily="49" charset="0"/>
              </a:rPr>
              <a:t>"something"</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type = </a:t>
            </a:r>
            <a:r>
              <a:rPr lang="en-IN" sz="1200" b="0" dirty="0">
                <a:solidFill>
                  <a:srgbClr val="A31515"/>
                </a:solidFill>
                <a:effectLst/>
                <a:latin typeface="Consolas" panose="020B0609020204030204" pitchFamily="49" charset="0"/>
              </a:rPr>
              <a:t>"supported-type"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locals</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some-name = </a:t>
            </a:r>
            <a:r>
              <a:rPr lang="en-IN" sz="1200" b="0" dirty="0">
                <a:solidFill>
                  <a:srgbClr val="A31515"/>
                </a:solidFill>
                <a:effectLst/>
                <a:latin typeface="Consolas" panose="020B0609020204030204" pitchFamily="49" charset="0"/>
              </a:rPr>
              <a:t>"some-value"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resource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"resource-type"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"resource-identifier"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data</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"data-source-type"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"data-source-identifier"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output</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"output-identifier"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value = </a:t>
            </a:r>
            <a:r>
              <a:rPr lang="en-IN" sz="1200" b="0" dirty="0">
                <a:solidFill>
                  <a:srgbClr val="A31515"/>
                </a:solidFill>
                <a:effectLst/>
                <a:latin typeface="Consolas" panose="020B0609020204030204" pitchFamily="49" charset="0"/>
              </a:rPr>
              <a:t>"some-expression"</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p:txBody>
      </p:sp>
      <p:sp>
        <p:nvSpPr>
          <p:cNvPr id="17" name="Content Placeholder 2">
            <a:extLst>
              <a:ext uri="{FF2B5EF4-FFF2-40B4-BE49-F238E27FC236}">
                <a16:creationId xmlns:a16="http://schemas.microsoft.com/office/drawing/2014/main" id="{D1B99553-A164-4733-8F5F-27565056B2DD}"/>
              </a:ext>
            </a:extLst>
          </p:cNvPr>
          <p:cNvSpPr txBox="1">
            <a:spLocks/>
          </p:cNvSpPr>
          <p:nvPr/>
        </p:nvSpPr>
        <p:spPr>
          <a:xfrm>
            <a:off x="5669280" y="2002870"/>
            <a:ext cx="6061804" cy="451281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Provider</a:t>
            </a:r>
            <a:r>
              <a:rPr lang="en-US" dirty="0"/>
              <a:t> defines the type of infrastructure you are deploying</a:t>
            </a:r>
          </a:p>
          <a:p>
            <a:r>
              <a:rPr lang="en-US" b="1" dirty="0"/>
              <a:t>Variable</a:t>
            </a:r>
            <a:r>
              <a:rPr lang="en-US" dirty="0"/>
              <a:t> is an input parameter; equivalent to parameters in ARM templates</a:t>
            </a:r>
          </a:p>
          <a:p>
            <a:r>
              <a:rPr lang="en-US" b="1" dirty="0"/>
              <a:t>Locals</a:t>
            </a:r>
            <a:r>
              <a:rPr lang="en-US" dirty="0"/>
              <a:t> are local key-value pairs in a configuration; equivalent to variables in ARM templates</a:t>
            </a:r>
          </a:p>
          <a:p>
            <a:r>
              <a:rPr lang="en-US" b="1" dirty="0"/>
              <a:t>Resource</a:t>
            </a:r>
            <a:r>
              <a:rPr lang="en-US" dirty="0"/>
              <a:t> identifies what resource within the infrastructure you want to provision or configure</a:t>
            </a:r>
          </a:p>
          <a:p>
            <a:r>
              <a:rPr lang="en-US" b="1" dirty="0"/>
              <a:t>Data</a:t>
            </a:r>
            <a:r>
              <a:rPr lang="en-US" dirty="0"/>
              <a:t> defines any dependent data set that you need in the configuration</a:t>
            </a:r>
          </a:p>
          <a:p>
            <a:r>
              <a:rPr lang="en-US" b="1" dirty="0"/>
              <a:t>Output</a:t>
            </a:r>
            <a:r>
              <a:rPr lang="en-US" dirty="0"/>
              <a:t> identifies the values that you want to return after the configuration is provisioned</a:t>
            </a:r>
          </a:p>
          <a:p>
            <a:endParaRPr lang="en-US" dirty="0"/>
          </a:p>
        </p:txBody>
      </p:sp>
    </p:spTree>
    <p:extLst>
      <p:ext uri="{BB962C8B-B14F-4D97-AF65-F5344CB8AC3E}">
        <p14:creationId xmlns:p14="http://schemas.microsoft.com/office/powerpoint/2010/main" val="22184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Basic Terraform configuration</a:t>
            </a:r>
            <a:endParaRPr lang="en-IN" dirty="0"/>
          </a:p>
        </p:txBody>
      </p:sp>
    </p:spTree>
    <p:extLst>
      <p:ext uri="{BB962C8B-B14F-4D97-AF65-F5344CB8AC3E}">
        <p14:creationId xmlns:p14="http://schemas.microsoft.com/office/powerpoint/2010/main" val="203238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779F-1B7F-4844-B465-954D4C433DC8}"/>
              </a:ext>
            </a:extLst>
          </p:cNvPr>
          <p:cNvSpPr>
            <a:spLocks noGrp="1"/>
          </p:cNvSpPr>
          <p:nvPr>
            <p:ph type="title"/>
          </p:nvPr>
        </p:nvSpPr>
        <p:spPr/>
        <p:txBody>
          <a:bodyPr/>
          <a:lstStyle/>
          <a:p>
            <a:r>
              <a:rPr lang="en-US" dirty="0"/>
              <a:t>configuration lifecycle</a:t>
            </a:r>
            <a:endParaRPr lang="en-IN" dirty="0"/>
          </a:p>
        </p:txBody>
      </p:sp>
      <p:pic>
        <p:nvPicPr>
          <p:cNvPr id="4" name="Graphic 3" descr="Document">
            <a:extLst>
              <a:ext uri="{FF2B5EF4-FFF2-40B4-BE49-F238E27FC236}">
                <a16:creationId xmlns:a16="http://schemas.microsoft.com/office/drawing/2014/main" id="{8E9137D0-4C05-4077-AFD7-B4DA1B1CDB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894" y="4453595"/>
            <a:ext cx="914400" cy="914400"/>
          </a:xfrm>
          <a:prstGeom prst="rect">
            <a:avLst/>
          </a:prstGeom>
        </p:spPr>
      </p:pic>
      <p:sp>
        <p:nvSpPr>
          <p:cNvPr id="5" name="TextBox 4">
            <a:extLst>
              <a:ext uri="{FF2B5EF4-FFF2-40B4-BE49-F238E27FC236}">
                <a16:creationId xmlns:a16="http://schemas.microsoft.com/office/drawing/2014/main" id="{85DAB968-DA29-4ADA-AD96-B9E5019448EA}"/>
              </a:ext>
            </a:extLst>
          </p:cNvPr>
          <p:cNvSpPr txBox="1"/>
          <p:nvPr/>
        </p:nvSpPr>
        <p:spPr>
          <a:xfrm>
            <a:off x="626574" y="5277723"/>
            <a:ext cx="813043" cy="369332"/>
          </a:xfrm>
          <a:prstGeom prst="rect">
            <a:avLst/>
          </a:prstGeom>
          <a:noFill/>
        </p:spPr>
        <p:txBody>
          <a:bodyPr wrap="none" rtlCol="0">
            <a:spAutoFit/>
          </a:bodyPr>
          <a:lstStyle/>
          <a:p>
            <a:pPr algn="ctr"/>
            <a:r>
              <a:rPr lang="en-US" dirty="0"/>
              <a:t>main.tf</a:t>
            </a:r>
            <a:endParaRPr lang="en-IN" dirty="0"/>
          </a:p>
        </p:txBody>
      </p:sp>
      <p:pic>
        <p:nvPicPr>
          <p:cNvPr id="7" name="Graphic 6">
            <a:extLst>
              <a:ext uri="{FF2B5EF4-FFF2-40B4-BE49-F238E27FC236}">
                <a16:creationId xmlns:a16="http://schemas.microsoft.com/office/drawing/2014/main" id="{305E18A7-7C7A-467C-B087-F0869C3AA5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00077" y="2294499"/>
            <a:ext cx="2381250" cy="571500"/>
          </a:xfrm>
          <a:prstGeom prst="rect">
            <a:avLst/>
          </a:prstGeom>
        </p:spPr>
      </p:pic>
      <p:sp>
        <p:nvSpPr>
          <p:cNvPr id="9" name="Rectangle 8">
            <a:extLst>
              <a:ext uri="{FF2B5EF4-FFF2-40B4-BE49-F238E27FC236}">
                <a16:creationId xmlns:a16="http://schemas.microsoft.com/office/drawing/2014/main" id="{102B1666-FF64-46E0-932D-D38D695282BF}"/>
              </a:ext>
            </a:extLst>
          </p:cNvPr>
          <p:cNvSpPr/>
          <p:nvPr/>
        </p:nvSpPr>
        <p:spPr>
          <a:xfrm>
            <a:off x="4858043" y="1992923"/>
            <a:ext cx="2466535" cy="9883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pic>
        <p:nvPicPr>
          <p:cNvPr id="13" name="Graphic 12" descr="Paper">
            <a:extLst>
              <a:ext uri="{FF2B5EF4-FFF2-40B4-BE49-F238E27FC236}">
                <a16:creationId xmlns:a16="http://schemas.microsoft.com/office/drawing/2014/main" id="{C20513A9-D7BD-4D27-A6C5-1D65B980D6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4094" y="4453595"/>
            <a:ext cx="914400" cy="914400"/>
          </a:xfrm>
          <a:prstGeom prst="rect">
            <a:avLst/>
          </a:prstGeom>
        </p:spPr>
      </p:pic>
      <p:sp>
        <p:nvSpPr>
          <p:cNvPr id="14" name="TextBox 13">
            <a:extLst>
              <a:ext uri="{FF2B5EF4-FFF2-40B4-BE49-F238E27FC236}">
                <a16:creationId xmlns:a16="http://schemas.microsoft.com/office/drawing/2014/main" id="{488225BA-EC47-4E59-8EE2-26BD60C6A620}"/>
              </a:ext>
            </a:extLst>
          </p:cNvPr>
          <p:cNvSpPr txBox="1"/>
          <p:nvPr/>
        </p:nvSpPr>
        <p:spPr>
          <a:xfrm>
            <a:off x="5494817" y="5277723"/>
            <a:ext cx="1192955" cy="369332"/>
          </a:xfrm>
          <a:prstGeom prst="rect">
            <a:avLst/>
          </a:prstGeom>
          <a:noFill/>
        </p:spPr>
        <p:txBody>
          <a:bodyPr wrap="none" rtlCol="0">
            <a:spAutoFit/>
          </a:bodyPr>
          <a:lstStyle/>
          <a:p>
            <a:pPr algn="ctr"/>
            <a:r>
              <a:rPr lang="en-US" dirty="0" err="1"/>
              <a:t>main.tfplan</a:t>
            </a:r>
            <a:endParaRPr lang="en-IN" dirty="0"/>
          </a:p>
        </p:txBody>
      </p:sp>
      <p:sp>
        <p:nvSpPr>
          <p:cNvPr id="17" name="TextBox 16">
            <a:extLst>
              <a:ext uri="{FF2B5EF4-FFF2-40B4-BE49-F238E27FC236}">
                <a16:creationId xmlns:a16="http://schemas.microsoft.com/office/drawing/2014/main" id="{0249667D-6FC3-4A70-AB4D-1E372FE77F4D}"/>
              </a:ext>
            </a:extLst>
          </p:cNvPr>
          <p:cNvSpPr txBox="1"/>
          <p:nvPr/>
        </p:nvSpPr>
        <p:spPr>
          <a:xfrm>
            <a:off x="2891878" y="3640581"/>
            <a:ext cx="564578" cy="369332"/>
          </a:xfrm>
          <a:prstGeom prst="rect">
            <a:avLst/>
          </a:prstGeom>
          <a:noFill/>
        </p:spPr>
        <p:txBody>
          <a:bodyPr wrap="none" rtlCol="0">
            <a:spAutoFit/>
          </a:bodyPr>
          <a:lstStyle/>
          <a:p>
            <a:pPr algn="ctr"/>
            <a:r>
              <a:rPr lang="en-US" dirty="0"/>
              <a:t>plan</a:t>
            </a:r>
            <a:endParaRPr lang="en-IN" dirty="0"/>
          </a:p>
        </p:txBody>
      </p:sp>
      <p:pic>
        <p:nvPicPr>
          <p:cNvPr id="23" name="Graphic 22" descr="Document">
            <a:extLst>
              <a:ext uri="{FF2B5EF4-FFF2-40B4-BE49-F238E27FC236}">
                <a16:creationId xmlns:a16="http://schemas.microsoft.com/office/drawing/2014/main" id="{E01B8EB5-770D-4DD5-AE4A-6011C8F1B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864" y="4453048"/>
            <a:ext cx="914400" cy="914400"/>
          </a:xfrm>
          <a:prstGeom prst="rect">
            <a:avLst/>
          </a:prstGeom>
        </p:spPr>
      </p:pic>
      <p:sp>
        <p:nvSpPr>
          <p:cNvPr id="24" name="TextBox 23">
            <a:extLst>
              <a:ext uri="{FF2B5EF4-FFF2-40B4-BE49-F238E27FC236}">
                <a16:creationId xmlns:a16="http://schemas.microsoft.com/office/drawing/2014/main" id="{B1270F11-96D7-42C0-883B-DC71B14732CB}"/>
              </a:ext>
            </a:extLst>
          </p:cNvPr>
          <p:cNvSpPr txBox="1"/>
          <p:nvPr/>
        </p:nvSpPr>
        <p:spPr>
          <a:xfrm>
            <a:off x="10358323" y="5277723"/>
            <a:ext cx="1263487" cy="369332"/>
          </a:xfrm>
          <a:prstGeom prst="rect">
            <a:avLst/>
          </a:prstGeom>
          <a:noFill/>
        </p:spPr>
        <p:txBody>
          <a:bodyPr wrap="none" rtlCol="0">
            <a:spAutoFit/>
          </a:bodyPr>
          <a:lstStyle/>
          <a:p>
            <a:pPr algn="ctr"/>
            <a:r>
              <a:rPr lang="en-US" dirty="0" err="1"/>
              <a:t>main.tfstate</a:t>
            </a:r>
            <a:endParaRPr lang="en-IN" dirty="0"/>
          </a:p>
        </p:txBody>
      </p:sp>
      <p:cxnSp>
        <p:nvCxnSpPr>
          <p:cNvPr id="26" name="Straight Arrow Connector 25">
            <a:extLst>
              <a:ext uri="{FF2B5EF4-FFF2-40B4-BE49-F238E27FC236}">
                <a16:creationId xmlns:a16="http://schemas.microsoft.com/office/drawing/2014/main" id="{7B488019-C5B1-4DA9-BBB2-BF70F310ECFE}"/>
              </a:ext>
            </a:extLst>
          </p:cNvPr>
          <p:cNvCxnSpPr>
            <a:cxnSpLocks/>
            <a:stCxn id="13" idx="3"/>
            <a:endCxn id="23" idx="1"/>
          </p:cNvCxnSpPr>
          <p:nvPr/>
        </p:nvCxnSpPr>
        <p:spPr>
          <a:xfrm flipV="1">
            <a:off x="6548494" y="4910248"/>
            <a:ext cx="3984370" cy="547"/>
          </a:xfrm>
          <a:prstGeom prst="straightConnector1">
            <a:avLst/>
          </a:prstGeom>
          <a:ln>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2D4421D-4E30-4450-865D-C55364EECD22}"/>
              </a:ext>
            </a:extLst>
          </p:cNvPr>
          <p:cNvSpPr txBox="1"/>
          <p:nvPr/>
        </p:nvSpPr>
        <p:spPr>
          <a:xfrm>
            <a:off x="5793595" y="3857888"/>
            <a:ext cx="661079" cy="369332"/>
          </a:xfrm>
          <a:prstGeom prst="rect">
            <a:avLst/>
          </a:prstGeom>
          <a:noFill/>
        </p:spPr>
        <p:txBody>
          <a:bodyPr wrap="square" rtlCol="0">
            <a:spAutoFit/>
          </a:bodyPr>
          <a:lstStyle/>
          <a:p>
            <a:pPr algn="ctr"/>
            <a:r>
              <a:rPr lang="en-US" dirty="0"/>
              <a:t>apply</a:t>
            </a:r>
            <a:endParaRPr lang="en-IN" dirty="0"/>
          </a:p>
        </p:txBody>
      </p:sp>
      <p:pic>
        <p:nvPicPr>
          <p:cNvPr id="33" name="Graphic 32" descr="Folder">
            <a:extLst>
              <a:ext uri="{FF2B5EF4-FFF2-40B4-BE49-F238E27FC236}">
                <a16:creationId xmlns:a16="http://schemas.microsoft.com/office/drawing/2014/main" id="{F7EC756A-E269-4F86-8942-3C10E40C56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5894" y="2033792"/>
            <a:ext cx="914400" cy="914400"/>
          </a:xfrm>
          <a:prstGeom prst="rect">
            <a:avLst/>
          </a:prstGeom>
        </p:spPr>
      </p:pic>
      <p:sp>
        <p:nvSpPr>
          <p:cNvPr id="34" name="TextBox 33">
            <a:extLst>
              <a:ext uri="{FF2B5EF4-FFF2-40B4-BE49-F238E27FC236}">
                <a16:creationId xmlns:a16="http://schemas.microsoft.com/office/drawing/2014/main" id="{70AAA953-A16C-459F-B6C7-B2CD80B5FF1C}"/>
              </a:ext>
            </a:extLst>
          </p:cNvPr>
          <p:cNvSpPr txBox="1"/>
          <p:nvPr/>
        </p:nvSpPr>
        <p:spPr>
          <a:xfrm>
            <a:off x="456494" y="2703849"/>
            <a:ext cx="1153201" cy="369332"/>
          </a:xfrm>
          <a:prstGeom prst="rect">
            <a:avLst/>
          </a:prstGeom>
          <a:noFill/>
        </p:spPr>
        <p:txBody>
          <a:bodyPr wrap="none" rtlCol="0">
            <a:spAutoFit/>
          </a:bodyPr>
          <a:lstStyle/>
          <a:p>
            <a:pPr algn="ctr"/>
            <a:r>
              <a:rPr lang="en-US" dirty="0"/>
              <a:t>.terraform</a:t>
            </a:r>
            <a:endParaRPr lang="en-IN" dirty="0"/>
          </a:p>
        </p:txBody>
      </p:sp>
      <p:cxnSp>
        <p:nvCxnSpPr>
          <p:cNvPr id="36" name="Straight Arrow Connector 35">
            <a:extLst>
              <a:ext uri="{FF2B5EF4-FFF2-40B4-BE49-F238E27FC236}">
                <a16:creationId xmlns:a16="http://schemas.microsoft.com/office/drawing/2014/main" id="{0C7D124D-F9E6-4161-9F45-B8EC1D923852}"/>
              </a:ext>
            </a:extLst>
          </p:cNvPr>
          <p:cNvCxnSpPr>
            <a:stCxn id="9" idx="1"/>
            <a:endCxn id="33" idx="3"/>
          </p:cNvCxnSpPr>
          <p:nvPr/>
        </p:nvCxnSpPr>
        <p:spPr>
          <a:xfrm flipH="1">
            <a:off x="1490294" y="2487089"/>
            <a:ext cx="3367749" cy="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4ECA84F-02A6-4E33-A239-FA3E75D8A6B3}"/>
              </a:ext>
            </a:extLst>
          </p:cNvPr>
          <p:cNvSpPr txBox="1"/>
          <p:nvPr/>
        </p:nvSpPr>
        <p:spPr>
          <a:xfrm>
            <a:off x="2934358" y="2395583"/>
            <a:ext cx="479619" cy="369332"/>
          </a:xfrm>
          <a:prstGeom prst="rect">
            <a:avLst/>
          </a:prstGeom>
          <a:noFill/>
        </p:spPr>
        <p:txBody>
          <a:bodyPr wrap="none" rtlCol="0">
            <a:spAutoFit/>
          </a:bodyPr>
          <a:lstStyle/>
          <a:p>
            <a:pPr algn="ctr"/>
            <a:r>
              <a:rPr lang="en-US" dirty="0" err="1"/>
              <a:t>init</a:t>
            </a:r>
            <a:endParaRPr lang="en-IN" dirty="0"/>
          </a:p>
        </p:txBody>
      </p:sp>
      <p:cxnSp>
        <p:nvCxnSpPr>
          <p:cNvPr id="39" name="Connector: Curved 38">
            <a:extLst>
              <a:ext uri="{FF2B5EF4-FFF2-40B4-BE49-F238E27FC236}">
                <a16:creationId xmlns:a16="http://schemas.microsoft.com/office/drawing/2014/main" id="{35F9E362-C6D5-40B5-AE59-E0E71A193796}"/>
              </a:ext>
            </a:extLst>
          </p:cNvPr>
          <p:cNvCxnSpPr>
            <a:stCxn id="9" idx="2"/>
            <a:endCxn id="4" idx="0"/>
          </p:cNvCxnSpPr>
          <p:nvPr/>
        </p:nvCxnSpPr>
        <p:spPr>
          <a:xfrm rot="5400000">
            <a:off x="2826033" y="1188317"/>
            <a:ext cx="1472340" cy="50582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D52751B-FD22-4A9A-837F-8935C0CE2802}"/>
              </a:ext>
            </a:extLst>
          </p:cNvPr>
          <p:cNvCxnSpPr>
            <a:stCxn id="4" idx="3"/>
            <a:endCxn id="13" idx="1"/>
          </p:cNvCxnSpPr>
          <p:nvPr/>
        </p:nvCxnSpPr>
        <p:spPr>
          <a:xfrm>
            <a:off x="1490294" y="4910795"/>
            <a:ext cx="4143800" cy="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5985A0EB-6FBF-45D9-8D7D-F0530D18BABE}"/>
              </a:ext>
            </a:extLst>
          </p:cNvPr>
          <p:cNvCxnSpPr>
            <a:stCxn id="9" idx="2"/>
            <a:endCxn id="13" idx="0"/>
          </p:cNvCxnSpPr>
          <p:nvPr/>
        </p:nvCxnSpPr>
        <p:spPr>
          <a:xfrm rot="5400000">
            <a:off x="5355133" y="3717417"/>
            <a:ext cx="1472340" cy="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EDBCAA97-23DA-4C4D-91A3-2140A17D90BF}"/>
              </a:ext>
            </a:extLst>
          </p:cNvPr>
          <p:cNvCxnSpPr>
            <a:stCxn id="9" idx="2"/>
            <a:endCxn id="23" idx="0"/>
          </p:cNvCxnSpPr>
          <p:nvPr/>
        </p:nvCxnSpPr>
        <p:spPr>
          <a:xfrm rot="16200000" flipH="1">
            <a:off x="7804791" y="1267774"/>
            <a:ext cx="1471793" cy="4898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F020B5-7212-4214-A96D-0E048C0D392F}"/>
              </a:ext>
            </a:extLst>
          </p:cNvPr>
          <p:cNvSpPr txBox="1"/>
          <p:nvPr/>
        </p:nvSpPr>
        <p:spPr>
          <a:xfrm>
            <a:off x="8515327" y="3640581"/>
            <a:ext cx="886012" cy="369332"/>
          </a:xfrm>
          <a:prstGeom prst="rect">
            <a:avLst/>
          </a:prstGeom>
          <a:noFill/>
        </p:spPr>
        <p:txBody>
          <a:bodyPr wrap="none" rtlCol="0">
            <a:spAutoFit/>
          </a:bodyPr>
          <a:lstStyle/>
          <a:p>
            <a:pPr algn="ctr"/>
            <a:r>
              <a:rPr lang="en-US" dirty="0"/>
              <a:t>destroy</a:t>
            </a:r>
            <a:endParaRPr lang="en-IN" dirty="0"/>
          </a:p>
        </p:txBody>
      </p:sp>
      <p:pic>
        <p:nvPicPr>
          <p:cNvPr id="47" name="Graphic 46" descr="Document">
            <a:extLst>
              <a:ext uri="{FF2B5EF4-FFF2-40B4-BE49-F238E27FC236}">
                <a16:creationId xmlns:a16="http://schemas.microsoft.com/office/drawing/2014/main" id="{4CF3B5D7-6D6B-4C42-AA1E-01DD5A4902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985" y="5609490"/>
            <a:ext cx="914400" cy="914400"/>
          </a:xfrm>
          <a:prstGeom prst="rect">
            <a:avLst/>
          </a:prstGeom>
        </p:spPr>
      </p:pic>
      <p:sp>
        <p:nvSpPr>
          <p:cNvPr id="48" name="TextBox 47">
            <a:extLst>
              <a:ext uri="{FF2B5EF4-FFF2-40B4-BE49-F238E27FC236}">
                <a16:creationId xmlns:a16="http://schemas.microsoft.com/office/drawing/2014/main" id="{F985A14B-277E-4FD2-AE7F-9B206CBE8B8D}"/>
              </a:ext>
            </a:extLst>
          </p:cNvPr>
          <p:cNvSpPr txBox="1"/>
          <p:nvPr/>
        </p:nvSpPr>
        <p:spPr>
          <a:xfrm>
            <a:off x="214108" y="6433618"/>
            <a:ext cx="1666162" cy="369332"/>
          </a:xfrm>
          <a:prstGeom prst="rect">
            <a:avLst/>
          </a:prstGeom>
          <a:noFill/>
        </p:spPr>
        <p:txBody>
          <a:bodyPr wrap="none" rtlCol="0">
            <a:spAutoFit/>
          </a:bodyPr>
          <a:lstStyle/>
          <a:p>
            <a:pPr algn="ctr"/>
            <a:r>
              <a:rPr lang="en-US" dirty="0" err="1"/>
              <a:t>terraform.tfvars</a:t>
            </a:r>
            <a:endParaRPr lang="en-IN" dirty="0"/>
          </a:p>
        </p:txBody>
      </p:sp>
      <p:cxnSp>
        <p:nvCxnSpPr>
          <p:cNvPr id="50" name="Connector: Elbow 49">
            <a:extLst>
              <a:ext uri="{FF2B5EF4-FFF2-40B4-BE49-F238E27FC236}">
                <a16:creationId xmlns:a16="http://schemas.microsoft.com/office/drawing/2014/main" id="{1A02AB20-5A9B-4465-B08D-FE8B19A634E8}"/>
              </a:ext>
            </a:extLst>
          </p:cNvPr>
          <p:cNvCxnSpPr>
            <a:stCxn id="47" idx="3"/>
            <a:endCxn id="14" idx="2"/>
          </p:cNvCxnSpPr>
          <p:nvPr/>
        </p:nvCxnSpPr>
        <p:spPr>
          <a:xfrm flipV="1">
            <a:off x="1504385" y="5647055"/>
            <a:ext cx="4586910" cy="4196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4EA55E8-BEB2-468E-8094-088222EA25CB}"/>
              </a:ext>
            </a:extLst>
          </p:cNvPr>
          <p:cNvCxnSpPr>
            <a:stCxn id="24" idx="2"/>
            <a:endCxn id="14" idx="2"/>
          </p:cNvCxnSpPr>
          <p:nvPr/>
        </p:nvCxnSpPr>
        <p:spPr>
          <a:xfrm rot="5400000">
            <a:off x="8540681" y="3197669"/>
            <a:ext cx="12700" cy="4898772"/>
          </a:xfrm>
          <a:prstGeom prst="bentConnector3">
            <a:avLst>
              <a:gd name="adj1" fmla="val 337180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Connector: Curved 5">
            <a:extLst>
              <a:ext uri="{FF2B5EF4-FFF2-40B4-BE49-F238E27FC236}">
                <a16:creationId xmlns:a16="http://schemas.microsoft.com/office/drawing/2014/main" id="{DAB266BE-6A57-479A-97F7-28711788C6A7}"/>
              </a:ext>
            </a:extLst>
          </p:cNvPr>
          <p:cNvCxnSpPr>
            <a:stCxn id="9" idx="1"/>
            <a:endCxn id="4" idx="0"/>
          </p:cNvCxnSpPr>
          <p:nvPr/>
        </p:nvCxnSpPr>
        <p:spPr>
          <a:xfrm rot="10800000" flipV="1">
            <a:off x="1033095" y="2487089"/>
            <a:ext cx="3824949" cy="1966506"/>
          </a:xfrm>
          <a:prstGeom prst="curvedConnector2">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17" grpId="0"/>
      <p:bldP spid="24" grpId="0"/>
      <p:bldP spid="27" grpId="0"/>
      <p:bldP spid="34" grpId="0"/>
      <p:bldP spid="37" grpId="0"/>
      <p:bldP spid="46"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Terraform with azure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Zero to hero</a:t>
            </a:r>
          </a:p>
        </p:txBody>
      </p:sp>
      <p:sp>
        <p:nvSpPr>
          <p:cNvPr id="11" name="Subtitle 2">
            <a:extLst>
              <a:ext uri="{FF2B5EF4-FFF2-40B4-BE49-F238E27FC236}">
                <a16:creationId xmlns:a16="http://schemas.microsoft.com/office/drawing/2014/main" id="{3042CAB9-FC23-40C0-9E00-9C232D022181}"/>
              </a:ext>
            </a:extLst>
          </p:cNvPr>
          <p:cNvSpPr txBox="1">
            <a:spLocks/>
          </p:cNvSpPr>
          <p:nvPr/>
        </p:nvSpPr>
        <p:spPr>
          <a:xfrm>
            <a:off x="581191" y="5903345"/>
            <a:ext cx="10993546" cy="48482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a:solidFill>
                  <a:srgbClr val="7CEBFF"/>
                </a:solidFill>
              </a:rPr>
              <a:t>Ravikanth Chaganti</a:t>
            </a:r>
          </a:p>
        </p:txBody>
      </p:sp>
      <p:sp>
        <p:nvSpPr>
          <p:cNvPr id="4" name="TextBox 3">
            <a:extLst>
              <a:ext uri="{FF2B5EF4-FFF2-40B4-BE49-F238E27FC236}">
                <a16:creationId xmlns:a16="http://schemas.microsoft.com/office/drawing/2014/main" id="{DB23D44C-61E8-466E-A339-C98C059D1740}"/>
              </a:ext>
            </a:extLst>
          </p:cNvPr>
          <p:cNvSpPr txBox="1"/>
          <p:nvPr/>
        </p:nvSpPr>
        <p:spPr>
          <a:xfrm>
            <a:off x="11008772" y="4428067"/>
            <a:ext cx="734496" cy="369332"/>
          </a:xfrm>
          <a:prstGeom prst="rect">
            <a:avLst/>
          </a:prstGeom>
          <a:noFill/>
        </p:spPr>
        <p:txBody>
          <a:bodyPr wrap="none" rtlCol="0">
            <a:spAutoFit/>
          </a:bodyPr>
          <a:lstStyle/>
          <a:p>
            <a:r>
              <a:rPr lang="en-US" dirty="0">
                <a:solidFill>
                  <a:schemeClr val="accent5">
                    <a:lumMod val="75000"/>
                  </a:schemeClr>
                </a:solidFill>
              </a:rPr>
              <a:t>v0.1.0</a:t>
            </a:r>
            <a:endParaRPr lang="en-IN" dirty="0">
              <a:solidFill>
                <a:schemeClr val="accent5">
                  <a:lumMod val="75000"/>
                </a:schemeClr>
              </a:solidFill>
            </a:endParaRPr>
          </a:p>
        </p:txBody>
      </p:sp>
    </p:spTree>
    <p:extLst>
      <p:ext uri="{BB962C8B-B14F-4D97-AF65-F5344CB8AC3E}">
        <p14:creationId xmlns:p14="http://schemas.microsoft.com/office/powerpoint/2010/main" val="148770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configuration workflow</a:t>
            </a:r>
            <a:endParaRPr lang="en-IN" dirty="0"/>
          </a:p>
        </p:txBody>
      </p:sp>
    </p:spTree>
    <p:extLst>
      <p:ext uri="{BB962C8B-B14F-4D97-AF65-F5344CB8AC3E}">
        <p14:creationId xmlns:p14="http://schemas.microsoft.com/office/powerpoint/2010/main" val="324865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03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authentication</a:t>
            </a:r>
            <a:endParaRPr lang="en-IN" dirty="0"/>
          </a:p>
        </p:txBody>
      </p:sp>
    </p:spTree>
    <p:extLst>
      <p:ext uri="{BB962C8B-B14F-4D97-AF65-F5344CB8AC3E}">
        <p14:creationId xmlns:p14="http://schemas.microsoft.com/office/powerpoint/2010/main" val="176838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7E50-16FB-429D-A59C-D8F026E79EEE}"/>
              </a:ext>
            </a:extLst>
          </p:cNvPr>
          <p:cNvSpPr>
            <a:spLocks noGrp="1"/>
          </p:cNvSpPr>
          <p:nvPr>
            <p:ph type="title"/>
          </p:nvPr>
        </p:nvSpPr>
        <p:spPr/>
        <p:txBody>
          <a:bodyPr/>
          <a:lstStyle/>
          <a:p>
            <a:r>
              <a:rPr lang="en-US" dirty="0"/>
              <a:t>Authenticating with Azure</a:t>
            </a:r>
            <a:endParaRPr lang="en-IN" dirty="0"/>
          </a:p>
        </p:txBody>
      </p:sp>
      <p:sp>
        <p:nvSpPr>
          <p:cNvPr id="3" name="Content Placeholder 2">
            <a:extLst>
              <a:ext uri="{FF2B5EF4-FFF2-40B4-BE49-F238E27FC236}">
                <a16:creationId xmlns:a16="http://schemas.microsoft.com/office/drawing/2014/main" id="{7970F29E-D8CF-42CB-8879-E774315C2FA1}"/>
              </a:ext>
            </a:extLst>
          </p:cNvPr>
          <p:cNvSpPr>
            <a:spLocks noGrp="1"/>
          </p:cNvSpPr>
          <p:nvPr>
            <p:ph idx="1"/>
          </p:nvPr>
        </p:nvSpPr>
        <p:spPr/>
        <p:txBody>
          <a:bodyPr/>
          <a:lstStyle/>
          <a:p>
            <a:r>
              <a:rPr lang="en-US" dirty="0"/>
              <a:t>Azure Cloud Shell</a:t>
            </a:r>
          </a:p>
          <a:p>
            <a:r>
              <a:rPr lang="en-US" dirty="0"/>
              <a:t>Azure CLI</a:t>
            </a:r>
          </a:p>
          <a:p>
            <a:r>
              <a:rPr lang="en-US" dirty="0"/>
              <a:t>Azure Service Principal – Client Secret</a:t>
            </a:r>
          </a:p>
          <a:p>
            <a:r>
              <a:rPr lang="en-US" dirty="0"/>
              <a:t>Azure Service Principal – Client Certificate</a:t>
            </a:r>
          </a:p>
          <a:p>
            <a:r>
              <a:rPr lang="en-US" dirty="0"/>
              <a:t>Azure Managed System Identity (MSI)</a:t>
            </a:r>
            <a:endParaRPr lang="en-IN" dirty="0"/>
          </a:p>
        </p:txBody>
      </p:sp>
    </p:spTree>
    <p:extLst>
      <p:ext uri="{BB962C8B-B14F-4D97-AF65-F5344CB8AC3E}">
        <p14:creationId xmlns:p14="http://schemas.microsoft.com/office/powerpoint/2010/main" val="3486672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Cloud Shell</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Built into the Azure portal</a:t>
            </a:r>
          </a:p>
          <a:p>
            <a:r>
              <a:rPr lang="en-US" dirty="0"/>
              <a:t>Can be accessed via Visual Studio Code</a:t>
            </a:r>
          </a:p>
          <a:p>
            <a:r>
              <a:rPr lang="en-US" dirty="0"/>
              <a:t>Pre-authenticated</a:t>
            </a:r>
          </a:p>
          <a:p>
            <a:r>
              <a:rPr lang="en-US" dirty="0"/>
              <a:t>Comes with latest provisioning and configuration management tools</a:t>
            </a:r>
          </a:p>
          <a:p>
            <a:pPr lvl="1"/>
            <a:r>
              <a:rPr lang="en-US" dirty="0"/>
              <a:t>Terraform</a:t>
            </a:r>
          </a:p>
          <a:p>
            <a:pPr lvl="1"/>
            <a:r>
              <a:rPr lang="en-US" dirty="0"/>
              <a:t>Ansible</a:t>
            </a:r>
          </a:p>
          <a:p>
            <a:pPr lvl="1"/>
            <a:r>
              <a:rPr lang="en-US" dirty="0"/>
              <a:t>Azure CLI</a:t>
            </a:r>
          </a:p>
          <a:p>
            <a:pPr lvl="1"/>
            <a:r>
              <a:rPr lang="en-US" dirty="0"/>
              <a:t>Azure PowerShell</a:t>
            </a:r>
          </a:p>
          <a:p>
            <a:r>
              <a:rPr lang="en-US" dirty="0"/>
              <a:t>For interactive use!</a:t>
            </a:r>
          </a:p>
          <a:p>
            <a:endParaRPr lang="en-IN" dirty="0"/>
          </a:p>
        </p:txBody>
      </p:sp>
    </p:spTree>
    <p:extLst>
      <p:ext uri="{BB962C8B-B14F-4D97-AF65-F5344CB8AC3E}">
        <p14:creationId xmlns:p14="http://schemas.microsoft.com/office/powerpoint/2010/main" val="354423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in Cloud Shell</a:t>
            </a:r>
            <a:endParaRPr lang="en-IN" dirty="0"/>
          </a:p>
        </p:txBody>
      </p:sp>
    </p:spTree>
    <p:extLst>
      <p:ext uri="{BB962C8B-B14F-4D97-AF65-F5344CB8AC3E}">
        <p14:creationId xmlns:p14="http://schemas.microsoft.com/office/powerpoint/2010/main" val="808420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Client Secret</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Azure Active Directory application service principal</a:t>
            </a:r>
          </a:p>
          <a:p>
            <a:r>
              <a:rPr lang="en-US" dirty="0"/>
              <a:t>Client secret and client ID are required</a:t>
            </a:r>
          </a:p>
          <a:p>
            <a:pPr lvl="1"/>
            <a:r>
              <a:rPr lang="en-US" dirty="0"/>
              <a:t>Specified as a part of provider configuration</a:t>
            </a:r>
          </a:p>
          <a:p>
            <a:pPr lvl="1"/>
            <a:r>
              <a:rPr lang="en-US" dirty="0"/>
              <a:t>Specified as environment variables</a:t>
            </a:r>
          </a:p>
          <a:p>
            <a:r>
              <a:rPr lang="en-US" dirty="0"/>
              <a:t>Good for automated deployments via CI &amp; CD</a:t>
            </a:r>
            <a:endParaRPr lang="en-IN" dirty="0"/>
          </a:p>
        </p:txBody>
      </p:sp>
    </p:spTree>
    <p:extLst>
      <p:ext uri="{BB962C8B-B14F-4D97-AF65-F5344CB8AC3E}">
        <p14:creationId xmlns:p14="http://schemas.microsoft.com/office/powerpoint/2010/main" val="82977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client secret authentication</a:t>
            </a:r>
            <a:endParaRPr lang="en-IN" dirty="0"/>
          </a:p>
        </p:txBody>
      </p:sp>
    </p:spTree>
    <p:extLst>
      <p:ext uri="{BB962C8B-B14F-4D97-AF65-F5344CB8AC3E}">
        <p14:creationId xmlns:p14="http://schemas.microsoft.com/office/powerpoint/2010/main" val="2816028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Client Certificate</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Azure Active Directory application service principal with client </a:t>
            </a:r>
            <a:r>
              <a:rPr lang="en-US" dirty="0" err="1"/>
              <a:t>ceritificate</a:t>
            </a:r>
            <a:endParaRPr lang="en-US" dirty="0"/>
          </a:p>
          <a:p>
            <a:r>
              <a:rPr lang="en-US" dirty="0"/>
              <a:t>Client secret and certificate PFX are required</a:t>
            </a:r>
          </a:p>
          <a:p>
            <a:pPr lvl="1"/>
            <a:r>
              <a:rPr lang="en-US" dirty="0"/>
              <a:t>Specified as a part of provider configuration</a:t>
            </a:r>
          </a:p>
          <a:p>
            <a:pPr lvl="1"/>
            <a:r>
              <a:rPr lang="en-US" dirty="0"/>
              <a:t>Specified as environment variables</a:t>
            </a:r>
          </a:p>
          <a:p>
            <a:r>
              <a:rPr lang="en-US" dirty="0"/>
              <a:t>Good for automated deployments via CI &amp; CD</a:t>
            </a:r>
            <a:endParaRPr lang="en-IN" dirty="0"/>
          </a:p>
        </p:txBody>
      </p:sp>
    </p:spTree>
    <p:extLst>
      <p:ext uri="{BB962C8B-B14F-4D97-AF65-F5344CB8AC3E}">
        <p14:creationId xmlns:p14="http://schemas.microsoft.com/office/powerpoint/2010/main" val="408287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client Certificate authentication</a:t>
            </a:r>
            <a:endParaRPr lang="en-IN" dirty="0"/>
          </a:p>
        </p:txBody>
      </p:sp>
    </p:spTree>
    <p:extLst>
      <p:ext uri="{BB962C8B-B14F-4D97-AF65-F5344CB8AC3E}">
        <p14:creationId xmlns:p14="http://schemas.microsoft.com/office/powerpoint/2010/main" val="369643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Managed System Identity</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Managed System Identity Endpoint in an Azure resource</a:t>
            </a:r>
          </a:p>
          <a:p>
            <a:r>
              <a:rPr lang="en-US" dirty="0"/>
              <a:t>Can either be user assigned or system assigned</a:t>
            </a:r>
          </a:p>
          <a:p>
            <a:r>
              <a:rPr lang="en-US" dirty="0"/>
              <a:t>Terraform configuration must execute in the context of the Azure resource with assigned identity</a:t>
            </a:r>
          </a:p>
          <a:p>
            <a:r>
              <a:rPr lang="en-US" dirty="0"/>
              <a:t>Good for interactive use</a:t>
            </a:r>
          </a:p>
        </p:txBody>
      </p:sp>
    </p:spTree>
    <p:extLst>
      <p:ext uri="{BB962C8B-B14F-4D97-AF65-F5344CB8AC3E}">
        <p14:creationId xmlns:p14="http://schemas.microsoft.com/office/powerpoint/2010/main" val="94173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C22-8AEB-4DBB-B894-0019B5C81DD5}"/>
              </a:ext>
            </a:extLst>
          </p:cNvPr>
          <p:cNvSpPr>
            <a:spLocks noGrp="1"/>
          </p:cNvSpPr>
          <p:nvPr>
            <p:ph type="title"/>
          </p:nvPr>
        </p:nvSpPr>
        <p:spPr/>
        <p:txBody>
          <a:bodyPr/>
          <a:lstStyle/>
          <a:p>
            <a:r>
              <a:rPr lang="en-US" dirty="0"/>
              <a:t>About me</a:t>
            </a:r>
            <a:endParaRPr lang="en-IN" dirty="0"/>
          </a:p>
        </p:txBody>
      </p:sp>
      <p:sp>
        <p:nvSpPr>
          <p:cNvPr id="3" name="Content Placeholder 2">
            <a:extLst>
              <a:ext uri="{FF2B5EF4-FFF2-40B4-BE49-F238E27FC236}">
                <a16:creationId xmlns:a16="http://schemas.microsoft.com/office/drawing/2014/main" id="{1EC52ED9-236A-4FC4-B617-8FE5454F5DA1}"/>
              </a:ext>
            </a:extLst>
          </p:cNvPr>
          <p:cNvSpPr>
            <a:spLocks noGrp="1"/>
          </p:cNvSpPr>
          <p:nvPr>
            <p:ph idx="1"/>
          </p:nvPr>
        </p:nvSpPr>
        <p:spPr/>
        <p:txBody>
          <a:bodyPr/>
          <a:lstStyle/>
          <a:p>
            <a:r>
              <a:rPr lang="en-US" dirty="0"/>
              <a:t>Distinguished Member Technical Staff at Dell EMC</a:t>
            </a:r>
          </a:p>
          <a:p>
            <a:r>
              <a:rPr lang="en-US" dirty="0"/>
              <a:t>Automation fanatic</a:t>
            </a:r>
          </a:p>
          <a:p>
            <a:r>
              <a:rPr lang="en-US" dirty="0"/>
              <a:t>Microsoft MVP</a:t>
            </a:r>
          </a:p>
          <a:p>
            <a:r>
              <a:rPr lang="en-US" dirty="0"/>
              <a:t>Published Author</a:t>
            </a:r>
          </a:p>
          <a:p>
            <a:endParaRPr lang="en-IN" dirty="0"/>
          </a:p>
          <a:p>
            <a:endParaRPr lang="en-IN" dirty="0"/>
          </a:p>
          <a:p>
            <a:endParaRPr lang="en-IN" dirty="0"/>
          </a:p>
          <a:p>
            <a:endParaRPr lang="en-IN" dirty="0"/>
          </a:p>
          <a:p>
            <a:endParaRPr lang="en-US" dirty="0"/>
          </a:p>
        </p:txBody>
      </p:sp>
      <p:sp>
        <p:nvSpPr>
          <p:cNvPr id="4" name="Text Placeholder 4">
            <a:extLst>
              <a:ext uri="{FF2B5EF4-FFF2-40B4-BE49-F238E27FC236}">
                <a16:creationId xmlns:a16="http://schemas.microsoft.com/office/drawing/2014/main" id="{02646385-CF1E-492B-8D9C-3AD51B36E7B7}"/>
              </a:ext>
            </a:extLst>
          </p:cNvPr>
          <p:cNvSpPr txBox="1">
            <a:spLocks/>
          </p:cNvSpPr>
          <p:nvPr/>
        </p:nvSpPr>
        <p:spPr>
          <a:xfrm>
            <a:off x="2283793" y="6273895"/>
            <a:ext cx="5968109" cy="45657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600" dirty="0">
                <a:hlinkClick r:id="rId2"/>
              </a:rPr>
              <a:t>https://leanpub.com/tfaz02h</a:t>
            </a:r>
            <a:r>
              <a:rPr lang="en-IN" sz="3600" dirty="0"/>
              <a:t> </a:t>
            </a:r>
          </a:p>
        </p:txBody>
      </p:sp>
      <p:pic>
        <p:nvPicPr>
          <p:cNvPr id="5" name="Picture 4">
            <a:extLst>
              <a:ext uri="{FF2B5EF4-FFF2-40B4-BE49-F238E27FC236}">
                <a16:creationId xmlns:a16="http://schemas.microsoft.com/office/drawing/2014/main" id="{4C3E8059-B60E-4DC1-B39B-FE109DCDE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553" y="1859212"/>
            <a:ext cx="3088003" cy="4927664"/>
          </a:xfrm>
          <a:prstGeom prst="rect">
            <a:avLst/>
          </a:prstGeom>
          <a:ln>
            <a:solidFill>
              <a:schemeClr val="accent1"/>
            </a:solidFill>
          </a:ln>
        </p:spPr>
      </p:pic>
    </p:spTree>
    <p:extLst>
      <p:ext uri="{BB962C8B-B14F-4D97-AF65-F5344CB8AC3E}">
        <p14:creationId xmlns:p14="http://schemas.microsoft.com/office/powerpoint/2010/main" val="299883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Managed system identity</a:t>
            </a:r>
            <a:endParaRPr lang="en-IN" dirty="0"/>
          </a:p>
        </p:txBody>
      </p:sp>
    </p:spTree>
    <p:extLst>
      <p:ext uri="{BB962C8B-B14F-4D97-AF65-F5344CB8AC3E}">
        <p14:creationId xmlns:p14="http://schemas.microsoft.com/office/powerpoint/2010/main" val="294805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04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Basic azure configuration</a:t>
            </a:r>
            <a:endParaRPr lang="en-IN" dirty="0"/>
          </a:p>
        </p:txBody>
      </p:sp>
    </p:spTree>
    <p:extLst>
      <p:ext uri="{BB962C8B-B14F-4D97-AF65-F5344CB8AC3E}">
        <p14:creationId xmlns:p14="http://schemas.microsoft.com/office/powerpoint/2010/main" val="3794939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Basic Linux VM Configuration</a:t>
            </a:r>
            <a:endParaRPr lang="en-IN" dirty="0"/>
          </a:p>
        </p:txBody>
      </p:sp>
    </p:spTree>
    <p:extLst>
      <p:ext uri="{BB962C8B-B14F-4D97-AF65-F5344CB8AC3E}">
        <p14:creationId xmlns:p14="http://schemas.microsoft.com/office/powerpoint/2010/main" val="1540297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05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Expressions and Functions</a:t>
            </a:r>
          </a:p>
        </p:txBody>
      </p:sp>
    </p:spTree>
    <p:extLst>
      <p:ext uri="{BB962C8B-B14F-4D97-AF65-F5344CB8AC3E}">
        <p14:creationId xmlns:p14="http://schemas.microsoft.com/office/powerpoint/2010/main" val="507379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BC10-74A6-4CA4-B5B3-96BD78E25C49}"/>
              </a:ext>
            </a:extLst>
          </p:cNvPr>
          <p:cNvSpPr>
            <a:spLocks noGrp="1"/>
          </p:cNvSpPr>
          <p:nvPr>
            <p:ph type="title"/>
          </p:nvPr>
        </p:nvSpPr>
        <p:spPr/>
        <p:txBody>
          <a:bodyPr/>
          <a:lstStyle/>
          <a:p>
            <a:r>
              <a:rPr lang="en-US" dirty="0"/>
              <a:t>Terraform - Expressions and Functions</a:t>
            </a:r>
            <a:endParaRPr lang="en-IN" dirty="0"/>
          </a:p>
        </p:txBody>
      </p:sp>
      <p:sp>
        <p:nvSpPr>
          <p:cNvPr id="3" name="Content Placeholder 2">
            <a:extLst>
              <a:ext uri="{FF2B5EF4-FFF2-40B4-BE49-F238E27FC236}">
                <a16:creationId xmlns:a16="http://schemas.microsoft.com/office/drawing/2014/main" id="{8CED9BE9-C862-4B88-8D07-BB6EDE3D016D}"/>
              </a:ext>
            </a:extLst>
          </p:cNvPr>
          <p:cNvSpPr>
            <a:spLocks noGrp="1"/>
          </p:cNvSpPr>
          <p:nvPr>
            <p:ph idx="1"/>
          </p:nvPr>
        </p:nvSpPr>
        <p:spPr/>
        <p:txBody>
          <a:bodyPr/>
          <a:lstStyle/>
          <a:p>
            <a:r>
              <a:rPr lang="en-US" dirty="0"/>
              <a:t>Conditional and loop expressions can be used to create dynamic configurations</a:t>
            </a:r>
          </a:p>
          <a:p>
            <a:pPr lvl="1"/>
            <a:r>
              <a:rPr lang="en-US" dirty="0"/>
              <a:t>Conditionals : </a:t>
            </a:r>
            <a:r>
              <a:rPr lang="en-US" dirty="0">
                <a:hlinkClick r:id="rId2"/>
              </a:rPr>
              <a:t>Expressions - Configuration Language - Terraform by HashiCorp</a:t>
            </a:r>
            <a:endParaRPr lang="en-US" dirty="0"/>
          </a:p>
          <a:p>
            <a:pPr lvl="1"/>
            <a:r>
              <a:rPr lang="en-US" dirty="0"/>
              <a:t>For : </a:t>
            </a:r>
            <a:r>
              <a:rPr lang="en-US" dirty="0">
                <a:hlinkClick r:id="rId2"/>
              </a:rPr>
              <a:t>Expressions - Configuration Language - Terraform by HashiCorp</a:t>
            </a:r>
            <a:endParaRPr lang="en-US" dirty="0"/>
          </a:p>
          <a:p>
            <a:r>
              <a:rPr lang="en-US" dirty="0"/>
              <a:t>Count parameter can be used to create multiple instances of a resource</a:t>
            </a:r>
          </a:p>
          <a:p>
            <a:r>
              <a:rPr lang="en-US" dirty="0"/>
              <a:t>HCL supports a wide range of built-in functions: </a:t>
            </a:r>
            <a:r>
              <a:rPr lang="en-US" dirty="0">
                <a:hlinkClick r:id="rId3"/>
              </a:rPr>
              <a:t>Functions - Configuration Language - Terraform by HashiCorp</a:t>
            </a:r>
            <a:endParaRPr lang="en-US" dirty="0"/>
          </a:p>
          <a:p>
            <a:endParaRPr lang="en-IN" dirty="0"/>
          </a:p>
        </p:txBody>
      </p:sp>
    </p:spTree>
    <p:extLst>
      <p:ext uri="{BB962C8B-B14F-4D97-AF65-F5344CB8AC3E}">
        <p14:creationId xmlns:p14="http://schemas.microsoft.com/office/powerpoint/2010/main" val="1453754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C6C2-44BE-4EB0-BC76-2020E8F5FC01}"/>
              </a:ext>
            </a:extLst>
          </p:cNvPr>
          <p:cNvSpPr>
            <a:spLocks noGrp="1"/>
          </p:cNvSpPr>
          <p:nvPr>
            <p:ph type="title"/>
          </p:nvPr>
        </p:nvSpPr>
        <p:spPr/>
        <p:txBody>
          <a:bodyPr/>
          <a:lstStyle/>
          <a:p>
            <a:r>
              <a:rPr lang="en-US" dirty="0"/>
              <a:t>Terraform - Conditionals</a:t>
            </a:r>
            <a:endParaRPr lang="en-IN" dirty="0"/>
          </a:p>
        </p:txBody>
      </p:sp>
      <p:sp>
        <p:nvSpPr>
          <p:cNvPr id="3" name="Content Placeholder 2">
            <a:extLst>
              <a:ext uri="{FF2B5EF4-FFF2-40B4-BE49-F238E27FC236}">
                <a16:creationId xmlns:a16="http://schemas.microsoft.com/office/drawing/2014/main" id="{97200DA9-7C3F-4C92-B055-09AF65C75194}"/>
              </a:ext>
            </a:extLst>
          </p:cNvPr>
          <p:cNvSpPr>
            <a:spLocks noGrp="1"/>
          </p:cNvSpPr>
          <p:nvPr>
            <p:ph idx="1"/>
          </p:nvPr>
        </p:nvSpPr>
        <p:spPr/>
        <p:txBody>
          <a:bodyPr/>
          <a:lstStyle/>
          <a:p>
            <a:r>
              <a:rPr lang="en-US" dirty="0"/>
              <a:t>Uses ternary operator syntax</a:t>
            </a:r>
          </a:p>
          <a:p>
            <a:r>
              <a:rPr lang="en-IN" dirty="0"/>
              <a:t>Syntax: </a:t>
            </a:r>
            <a:r>
              <a:rPr lang="sv-SE" dirty="0"/>
              <a:t>condition ? true_val : false_val</a:t>
            </a:r>
          </a:p>
          <a:p>
            <a:r>
              <a:rPr lang="en-US" dirty="0"/>
              <a:t>If condition is true then the result is </a:t>
            </a:r>
            <a:r>
              <a:rPr lang="en-US" dirty="0" err="1"/>
              <a:t>true_val</a:t>
            </a:r>
            <a:r>
              <a:rPr lang="en-US" dirty="0"/>
              <a:t>. If condition is false then the result is </a:t>
            </a:r>
            <a:r>
              <a:rPr lang="en-US" dirty="0" err="1"/>
              <a:t>false_val</a:t>
            </a:r>
            <a:r>
              <a:rPr lang="en-US" dirty="0"/>
              <a:t>.</a:t>
            </a:r>
            <a:endParaRPr lang="sv-SE" dirty="0"/>
          </a:p>
          <a:p>
            <a:r>
              <a:rPr lang="sv-SE" dirty="0"/>
              <a:t>Example: var.a != "" ? var.a : "default-a”</a:t>
            </a:r>
          </a:p>
          <a:p>
            <a:r>
              <a:rPr lang="en-US" b="0" i="0" dirty="0">
                <a:solidFill>
                  <a:srgbClr val="1D1E23"/>
                </a:solidFill>
                <a:effectLst/>
                <a:latin typeface="metro-web"/>
              </a:rPr>
              <a:t>Any of the equality, comparison, and logical operators can be used to define the condition</a:t>
            </a:r>
            <a:endParaRPr lang="en-IN" dirty="0"/>
          </a:p>
        </p:txBody>
      </p:sp>
    </p:spTree>
    <p:extLst>
      <p:ext uri="{BB962C8B-B14F-4D97-AF65-F5344CB8AC3E}">
        <p14:creationId xmlns:p14="http://schemas.microsoft.com/office/powerpoint/2010/main" val="3725926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Conditionals</a:t>
            </a:r>
            <a:endParaRPr lang="en-IN" dirty="0"/>
          </a:p>
        </p:txBody>
      </p:sp>
    </p:spTree>
    <p:extLst>
      <p:ext uri="{BB962C8B-B14F-4D97-AF65-F5344CB8AC3E}">
        <p14:creationId xmlns:p14="http://schemas.microsoft.com/office/powerpoint/2010/main" val="219066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C6C2-44BE-4EB0-BC76-2020E8F5FC01}"/>
              </a:ext>
            </a:extLst>
          </p:cNvPr>
          <p:cNvSpPr>
            <a:spLocks noGrp="1"/>
          </p:cNvSpPr>
          <p:nvPr>
            <p:ph type="title"/>
          </p:nvPr>
        </p:nvSpPr>
        <p:spPr/>
        <p:txBody>
          <a:bodyPr/>
          <a:lstStyle/>
          <a:p>
            <a:r>
              <a:rPr lang="en-US" dirty="0"/>
              <a:t>Terraform – For Expression</a:t>
            </a:r>
            <a:endParaRPr lang="en-IN" dirty="0"/>
          </a:p>
        </p:txBody>
      </p:sp>
      <p:sp>
        <p:nvSpPr>
          <p:cNvPr id="3" name="Content Placeholder 2">
            <a:extLst>
              <a:ext uri="{FF2B5EF4-FFF2-40B4-BE49-F238E27FC236}">
                <a16:creationId xmlns:a16="http://schemas.microsoft.com/office/drawing/2014/main" id="{97200DA9-7C3F-4C92-B055-09AF65C75194}"/>
              </a:ext>
            </a:extLst>
          </p:cNvPr>
          <p:cNvSpPr>
            <a:spLocks noGrp="1"/>
          </p:cNvSpPr>
          <p:nvPr>
            <p:ph idx="1"/>
          </p:nvPr>
        </p:nvSpPr>
        <p:spPr/>
        <p:txBody>
          <a:bodyPr/>
          <a:lstStyle/>
          <a:p>
            <a:r>
              <a:rPr lang="en-US" dirty="0"/>
              <a:t>A for expression creates a complex type value by transforming another complex type value</a:t>
            </a:r>
          </a:p>
          <a:p>
            <a:r>
              <a:rPr lang="en-US" dirty="0"/>
              <a:t>The type of brackets around the for expression decide what type of result it produces.</a:t>
            </a:r>
          </a:p>
          <a:p>
            <a:pPr lvl="1"/>
            <a:r>
              <a:rPr lang="en-US" dirty="0"/>
              <a:t>[] produces a tuple : [for s in </a:t>
            </a:r>
            <a:r>
              <a:rPr lang="en-US" dirty="0" err="1"/>
              <a:t>var.list</a:t>
            </a:r>
            <a:r>
              <a:rPr lang="en-US" dirty="0"/>
              <a:t> : upper(s)]</a:t>
            </a:r>
          </a:p>
          <a:p>
            <a:pPr lvl="1"/>
            <a:r>
              <a:rPr lang="en-US" dirty="0"/>
              <a:t>{} produces an object: {for s in </a:t>
            </a:r>
            <a:r>
              <a:rPr lang="en-US" dirty="0" err="1"/>
              <a:t>var.list</a:t>
            </a:r>
            <a:r>
              <a:rPr lang="en-US" dirty="0"/>
              <a:t> : s =&gt; upper(s)}</a:t>
            </a:r>
          </a:p>
          <a:p>
            <a:r>
              <a:rPr lang="en-US" dirty="0"/>
              <a:t>A for expression can also include an optional if clause to filter elements from the source collection</a:t>
            </a:r>
          </a:p>
          <a:p>
            <a:pPr lvl="1"/>
            <a:r>
              <a:rPr lang="en-US" dirty="0"/>
              <a:t>[for s in </a:t>
            </a:r>
            <a:r>
              <a:rPr lang="en-US" dirty="0" err="1"/>
              <a:t>var.list</a:t>
            </a:r>
            <a:r>
              <a:rPr lang="en-US" dirty="0"/>
              <a:t> : upper(s) if s != ""]</a:t>
            </a:r>
          </a:p>
          <a:p>
            <a:pPr lvl="1"/>
            <a:endParaRPr lang="en-IN" dirty="0"/>
          </a:p>
        </p:txBody>
      </p:sp>
    </p:spTree>
    <p:extLst>
      <p:ext uri="{BB962C8B-B14F-4D97-AF65-F5344CB8AC3E}">
        <p14:creationId xmlns:p14="http://schemas.microsoft.com/office/powerpoint/2010/main" val="3688735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For Expression</a:t>
            </a:r>
            <a:endParaRPr lang="en-IN" dirty="0"/>
          </a:p>
        </p:txBody>
      </p:sp>
    </p:spTree>
    <p:extLst>
      <p:ext uri="{BB962C8B-B14F-4D97-AF65-F5344CB8AC3E}">
        <p14:creationId xmlns:p14="http://schemas.microsoft.com/office/powerpoint/2010/main" val="2976125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06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Modules</a:t>
            </a:r>
          </a:p>
        </p:txBody>
      </p:sp>
    </p:spTree>
    <p:extLst>
      <p:ext uri="{BB962C8B-B14F-4D97-AF65-F5344CB8AC3E}">
        <p14:creationId xmlns:p14="http://schemas.microsoft.com/office/powerpoint/2010/main" val="193697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58D7-4FDC-4D21-BE86-B268766445EB}"/>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0A71FDA-F2FA-48C8-97EC-172BAE31C5CB}"/>
              </a:ext>
            </a:extLst>
          </p:cNvPr>
          <p:cNvSpPr>
            <a:spLocks noGrp="1"/>
          </p:cNvSpPr>
          <p:nvPr>
            <p:ph idx="1"/>
          </p:nvPr>
        </p:nvSpPr>
        <p:spPr/>
        <p:txBody>
          <a:bodyPr>
            <a:normAutofit lnSpcReduction="10000"/>
          </a:bodyPr>
          <a:lstStyle/>
          <a:p>
            <a:r>
              <a:rPr lang="en-US" dirty="0"/>
              <a:t>Infrastructure As Code (</a:t>
            </a:r>
            <a:r>
              <a:rPr lang="en-US" dirty="0" err="1"/>
              <a:t>IaC</a:t>
            </a:r>
            <a:r>
              <a:rPr lang="en-US" dirty="0"/>
              <a:t>)</a:t>
            </a:r>
          </a:p>
          <a:p>
            <a:r>
              <a:rPr lang="en-US" dirty="0"/>
              <a:t>Terraform – Basics</a:t>
            </a:r>
          </a:p>
          <a:p>
            <a:r>
              <a:rPr lang="en-US" dirty="0"/>
              <a:t>Terraform with Azure</a:t>
            </a:r>
          </a:p>
          <a:p>
            <a:pPr lvl="1"/>
            <a:r>
              <a:rPr lang="en-US" dirty="0"/>
              <a:t>Authentication</a:t>
            </a:r>
          </a:p>
          <a:p>
            <a:pPr lvl="1"/>
            <a:r>
              <a:rPr lang="en-US" dirty="0"/>
              <a:t>Basic Configuration</a:t>
            </a:r>
          </a:p>
          <a:p>
            <a:pPr lvl="1"/>
            <a:r>
              <a:rPr lang="en-US" dirty="0"/>
              <a:t>Expressions</a:t>
            </a:r>
          </a:p>
          <a:p>
            <a:pPr lvl="1"/>
            <a:r>
              <a:rPr lang="en-US" dirty="0"/>
              <a:t>Modules</a:t>
            </a:r>
          </a:p>
          <a:p>
            <a:pPr lvl="1"/>
            <a:r>
              <a:rPr lang="en-US" dirty="0"/>
              <a:t>Workspaces</a:t>
            </a:r>
          </a:p>
          <a:p>
            <a:pPr lvl="1"/>
            <a:r>
              <a:rPr lang="en-US" dirty="0"/>
              <a:t>Backends</a:t>
            </a:r>
          </a:p>
          <a:p>
            <a:pPr lvl="1"/>
            <a:r>
              <a:rPr lang="en-US" dirty="0"/>
              <a:t>Testing and CI &amp; CD</a:t>
            </a:r>
            <a:endParaRPr lang="en-IN" dirty="0"/>
          </a:p>
        </p:txBody>
      </p:sp>
    </p:spTree>
    <p:extLst>
      <p:ext uri="{BB962C8B-B14F-4D97-AF65-F5344CB8AC3E}">
        <p14:creationId xmlns:p14="http://schemas.microsoft.com/office/powerpoint/2010/main" val="4233425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4DFF-A592-45BA-8724-38BB29DB92A9}"/>
              </a:ext>
            </a:extLst>
          </p:cNvPr>
          <p:cNvSpPr>
            <a:spLocks noGrp="1"/>
          </p:cNvSpPr>
          <p:nvPr>
            <p:ph type="title"/>
          </p:nvPr>
        </p:nvSpPr>
        <p:spPr/>
        <p:txBody>
          <a:bodyPr/>
          <a:lstStyle/>
          <a:p>
            <a:r>
              <a:rPr lang="en-US" dirty="0"/>
              <a:t>Terraform - Modules</a:t>
            </a:r>
            <a:endParaRPr lang="en-IN" dirty="0"/>
          </a:p>
        </p:txBody>
      </p:sp>
      <p:sp>
        <p:nvSpPr>
          <p:cNvPr id="3" name="Content Placeholder 2">
            <a:extLst>
              <a:ext uri="{FF2B5EF4-FFF2-40B4-BE49-F238E27FC236}">
                <a16:creationId xmlns:a16="http://schemas.microsoft.com/office/drawing/2014/main" id="{1A449790-0735-42C4-B291-9CEA3FAA8243}"/>
              </a:ext>
            </a:extLst>
          </p:cNvPr>
          <p:cNvSpPr>
            <a:spLocks noGrp="1"/>
          </p:cNvSpPr>
          <p:nvPr>
            <p:ph idx="1"/>
          </p:nvPr>
        </p:nvSpPr>
        <p:spPr/>
        <p:txBody>
          <a:bodyPr/>
          <a:lstStyle/>
          <a:p>
            <a:r>
              <a:rPr lang="en-US" dirty="0"/>
              <a:t>A module is a container for multiple resources that are used together</a:t>
            </a:r>
          </a:p>
          <a:p>
            <a:r>
              <a:rPr lang="en-US" dirty="0"/>
              <a:t>Every Terraform configuration has at least one module – root module.</a:t>
            </a:r>
          </a:p>
          <a:p>
            <a:r>
              <a:rPr lang="en-US" dirty="0"/>
              <a:t>A module can call other modules</a:t>
            </a:r>
          </a:p>
          <a:p>
            <a:r>
              <a:rPr lang="en-US" dirty="0"/>
              <a:t>Modules can also be called multiple times within same or separate configurations</a:t>
            </a:r>
          </a:p>
          <a:p>
            <a:r>
              <a:rPr lang="en-US" dirty="0"/>
              <a:t>Must re-run terraform </a:t>
            </a:r>
            <a:r>
              <a:rPr lang="en-US" dirty="0" err="1"/>
              <a:t>init</a:t>
            </a:r>
            <a:r>
              <a:rPr lang="en-US" dirty="0"/>
              <a:t> after adding/removing/updating module blocks</a:t>
            </a:r>
            <a:endParaRPr lang="en-IN" dirty="0"/>
          </a:p>
        </p:txBody>
      </p:sp>
    </p:spTree>
    <p:extLst>
      <p:ext uri="{BB962C8B-B14F-4D97-AF65-F5344CB8AC3E}">
        <p14:creationId xmlns:p14="http://schemas.microsoft.com/office/powerpoint/2010/main" val="455986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Modules</a:t>
            </a:r>
            <a:endParaRPr lang="en-IN" dirty="0"/>
          </a:p>
        </p:txBody>
      </p:sp>
    </p:spTree>
    <p:extLst>
      <p:ext uri="{BB962C8B-B14F-4D97-AF65-F5344CB8AC3E}">
        <p14:creationId xmlns:p14="http://schemas.microsoft.com/office/powerpoint/2010/main" val="2192444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07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Backends &amp; Workspaces</a:t>
            </a:r>
          </a:p>
        </p:txBody>
      </p:sp>
    </p:spTree>
    <p:extLst>
      <p:ext uri="{BB962C8B-B14F-4D97-AF65-F5344CB8AC3E}">
        <p14:creationId xmlns:p14="http://schemas.microsoft.com/office/powerpoint/2010/main" val="1295520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a:t>
            </a:r>
            <a:r>
              <a:rPr lang="en-US" dirty="0" err="1"/>
              <a:t>BAckends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lstStyle/>
          <a:p>
            <a:r>
              <a:rPr lang="en-US" dirty="0"/>
              <a:t>Terraform state file contains the information that Terraform “knows” about your infrastructure</a:t>
            </a:r>
          </a:p>
          <a:p>
            <a:pPr lvl="1"/>
            <a:r>
              <a:rPr lang="en-US" dirty="0"/>
              <a:t>Stored in </a:t>
            </a:r>
            <a:r>
              <a:rPr lang="en-US" dirty="0" err="1"/>
              <a:t>terraform.tfstate</a:t>
            </a:r>
            <a:r>
              <a:rPr lang="en-US" dirty="0"/>
              <a:t> file</a:t>
            </a:r>
          </a:p>
          <a:p>
            <a:pPr lvl="1"/>
            <a:r>
              <a:rPr lang="en-US" dirty="0"/>
              <a:t>DON’T EVER DELETE STATE FILE!</a:t>
            </a:r>
          </a:p>
          <a:p>
            <a:r>
              <a:rPr lang="en-US" dirty="0"/>
              <a:t>Local state file may be good enough for local / personal projects</a:t>
            </a:r>
          </a:p>
          <a:p>
            <a:r>
              <a:rPr lang="en-US" dirty="0"/>
              <a:t>When in a team, you will run into:</a:t>
            </a:r>
          </a:p>
          <a:p>
            <a:pPr lvl="1"/>
            <a:r>
              <a:rPr lang="en-US" dirty="0"/>
              <a:t>Shared storage for state files</a:t>
            </a:r>
          </a:p>
          <a:p>
            <a:pPr lvl="1"/>
            <a:r>
              <a:rPr lang="en-US" dirty="0"/>
              <a:t>Locking of state files</a:t>
            </a:r>
          </a:p>
          <a:p>
            <a:pPr lvl="1"/>
            <a:r>
              <a:rPr lang="en-US" dirty="0"/>
              <a:t>Isolating state files</a:t>
            </a:r>
          </a:p>
          <a:p>
            <a:r>
              <a:rPr lang="en-US" dirty="0"/>
              <a:t>Remote backends solve these issues</a:t>
            </a:r>
          </a:p>
          <a:p>
            <a:endParaRPr lang="en-IN" dirty="0"/>
          </a:p>
        </p:txBody>
      </p:sp>
    </p:spTree>
    <p:extLst>
      <p:ext uri="{BB962C8B-B14F-4D97-AF65-F5344CB8AC3E}">
        <p14:creationId xmlns:p14="http://schemas.microsoft.com/office/powerpoint/2010/main" val="155065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a:t>
            </a:r>
            <a:r>
              <a:rPr lang="en-US" dirty="0" err="1"/>
              <a:t>BackendS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fontScale="92500" lnSpcReduction="10000"/>
          </a:bodyPr>
          <a:lstStyle/>
          <a:p>
            <a:r>
              <a:rPr lang="en-US" dirty="0"/>
              <a:t>Local backend</a:t>
            </a:r>
            <a:br>
              <a:rPr lang="en-US" dirty="0"/>
            </a:br>
            <a:endParaRPr lang="en-US" dirty="0"/>
          </a:p>
          <a:p>
            <a:endParaRPr lang="en-US" dirty="0"/>
          </a:p>
          <a:p>
            <a:endParaRPr lang="en-US" dirty="0"/>
          </a:p>
          <a:p>
            <a:endParaRPr lang="en-US" dirty="0"/>
          </a:p>
          <a:p>
            <a:r>
              <a:rPr lang="en-US" dirty="0"/>
              <a:t>Remote backend</a:t>
            </a:r>
          </a:p>
          <a:p>
            <a:pPr lvl="1"/>
            <a:r>
              <a:rPr lang="en-US" dirty="0"/>
              <a:t>Azure</a:t>
            </a:r>
          </a:p>
          <a:p>
            <a:pPr lvl="1"/>
            <a:r>
              <a:rPr lang="en-US" dirty="0"/>
              <a:t>AWS S3</a:t>
            </a:r>
          </a:p>
          <a:p>
            <a:pPr lvl="1"/>
            <a:r>
              <a:rPr lang="en-US" dirty="0"/>
              <a:t>Consul</a:t>
            </a:r>
          </a:p>
          <a:p>
            <a:pPr lvl="1"/>
            <a:r>
              <a:rPr lang="en-US" dirty="0"/>
              <a:t>….</a:t>
            </a:r>
            <a:br>
              <a:rPr lang="en-US" dirty="0"/>
            </a:br>
            <a:endParaRPr lang="en-US" dirty="0"/>
          </a:p>
        </p:txBody>
      </p:sp>
      <p:pic>
        <p:nvPicPr>
          <p:cNvPr id="6" name="Picture 5">
            <a:extLst>
              <a:ext uri="{FF2B5EF4-FFF2-40B4-BE49-F238E27FC236}">
                <a16:creationId xmlns:a16="http://schemas.microsoft.com/office/drawing/2014/main" id="{A42038CD-3BF2-4BDA-BC89-4764195EC2F3}"/>
              </a:ext>
            </a:extLst>
          </p:cNvPr>
          <p:cNvPicPr>
            <a:picLocks noChangeAspect="1"/>
          </p:cNvPicPr>
          <p:nvPr/>
        </p:nvPicPr>
        <p:blipFill>
          <a:blip r:embed="rId2"/>
          <a:stretch>
            <a:fillRect/>
          </a:stretch>
        </p:blipFill>
        <p:spPr>
          <a:xfrm>
            <a:off x="987029" y="2735083"/>
            <a:ext cx="3774936" cy="1101684"/>
          </a:xfrm>
          <a:prstGeom prst="rect">
            <a:avLst/>
          </a:prstGeom>
        </p:spPr>
      </p:pic>
    </p:spTree>
    <p:extLst>
      <p:ext uri="{BB962C8B-B14F-4D97-AF65-F5344CB8AC3E}">
        <p14:creationId xmlns:p14="http://schemas.microsoft.com/office/powerpoint/2010/main" val="1543386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Azure backend</a:t>
            </a:r>
            <a:endParaRPr lang="en-IN" dirty="0"/>
          </a:p>
        </p:txBody>
      </p:sp>
    </p:spTree>
    <p:extLst>
      <p:ext uri="{BB962C8B-B14F-4D97-AF65-F5344CB8AC3E}">
        <p14:creationId xmlns:p14="http://schemas.microsoft.com/office/powerpoint/2010/main" val="906346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Workspaces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a:bodyPr>
          <a:lstStyle/>
          <a:p>
            <a:r>
              <a:rPr lang="en-US" dirty="0"/>
              <a:t>Remote backends solve the problem of locking and enable collaboration</a:t>
            </a:r>
          </a:p>
          <a:p>
            <a:r>
              <a:rPr lang="en-US" dirty="0"/>
              <a:t>However, state isolation is still a problem.</a:t>
            </a:r>
          </a:p>
          <a:p>
            <a:r>
              <a:rPr lang="en-US" dirty="0"/>
              <a:t>Especially, when there are multiple environments to deploy to.</a:t>
            </a:r>
          </a:p>
          <a:p>
            <a:r>
              <a:rPr lang="en-US" dirty="0"/>
              <a:t>This is where workspaces play a role</a:t>
            </a:r>
          </a:p>
          <a:p>
            <a:r>
              <a:rPr lang="en-US" dirty="0"/>
              <a:t>Default workspace always exists and cannot be deleted.</a:t>
            </a:r>
          </a:p>
          <a:p>
            <a:r>
              <a:rPr lang="en-US" dirty="0"/>
              <a:t>New workspaces can be created</a:t>
            </a:r>
          </a:p>
          <a:p>
            <a:pPr lvl="1"/>
            <a:r>
              <a:rPr lang="en-US" dirty="0"/>
              <a:t>Backend initialization must be complete</a:t>
            </a:r>
            <a:br>
              <a:rPr lang="en-US" dirty="0"/>
            </a:br>
            <a:endParaRPr lang="en-US" dirty="0"/>
          </a:p>
        </p:txBody>
      </p:sp>
    </p:spTree>
    <p:extLst>
      <p:ext uri="{BB962C8B-B14F-4D97-AF65-F5344CB8AC3E}">
        <p14:creationId xmlns:p14="http://schemas.microsoft.com/office/powerpoint/2010/main" val="1309143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Workspaces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a:bodyPr>
          <a:lstStyle/>
          <a:p>
            <a:r>
              <a:rPr lang="en-US" dirty="0"/>
              <a:t>Workspaces can be used to dynamically change configuration parameters. </a:t>
            </a:r>
          </a:p>
          <a:p>
            <a:r>
              <a:rPr lang="en-US" dirty="0"/>
              <a:t>For example</a:t>
            </a:r>
            <a:br>
              <a:rPr lang="en-US" dirty="0"/>
            </a:br>
            <a:r>
              <a:rPr lang="en-US" dirty="0"/>
              <a:t>count = </a:t>
            </a:r>
            <a:r>
              <a:rPr lang="en-US" dirty="0" err="1"/>
              <a:t>terraform.workspace</a:t>
            </a:r>
            <a:r>
              <a:rPr lang="en-US" dirty="0"/>
              <a:t> == “staging” ? 4 : 6</a:t>
            </a:r>
          </a:p>
          <a:p>
            <a:br>
              <a:rPr lang="en-US" dirty="0"/>
            </a:br>
            <a:br>
              <a:rPr lang="en-US" dirty="0"/>
            </a:br>
            <a:endParaRPr lang="en-US" dirty="0"/>
          </a:p>
        </p:txBody>
      </p:sp>
      <p:pic>
        <p:nvPicPr>
          <p:cNvPr id="4" name="Picture 3">
            <a:extLst>
              <a:ext uri="{FF2B5EF4-FFF2-40B4-BE49-F238E27FC236}">
                <a16:creationId xmlns:a16="http://schemas.microsoft.com/office/drawing/2014/main" id="{F5DFF8A9-87D7-4601-88AE-AF5CBF4647A3}"/>
              </a:ext>
            </a:extLst>
          </p:cNvPr>
          <p:cNvPicPr>
            <a:picLocks noChangeAspect="1"/>
          </p:cNvPicPr>
          <p:nvPr/>
        </p:nvPicPr>
        <p:blipFill>
          <a:blip r:embed="rId2"/>
          <a:stretch>
            <a:fillRect/>
          </a:stretch>
        </p:blipFill>
        <p:spPr>
          <a:xfrm>
            <a:off x="942205" y="4221677"/>
            <a:ext cx="3301879" cy="1463621"/>
          </a:xfrm>
          <a:prstGeom prst="rect">
            <a:avLst/>
          </a:prstGeom>
        </p:spPr>
      </p:pic>
    </p:spTree>
    <p:extLst>
      <p:ext uri="{BB962C8B-B14F-4D97-AF65-F5344CB8AC3E}">
        <p14:creationId xmlns:p14="http://schemas.microsoft.com/office/powerpoint/2010/main" val="2323387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DF1-CDDC-4096-9CE9-6644F7C43678}"/>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EF3F0AD-31C1-4264-9AAA-407B0A885F9E}"/>
              </a:ext>
            </a:extLst>
          </p:cNvPr>
          <p:cNvSpPr>
            <a:spLocks noGrp="1"/>
          </p:cNvSpPr>
          <p:nvPr>
            <p:ph type="body" idx="1"/>
          </p:nvPr>
        </p:nvSpPr>
        <p:spPr/>
        <p:txBody>
          <a:bodyPr/>
          <a:lstStyle/>
          <a:p>
            <a:r>
              <a:rPr lang="en-US" dirty="0"/>
              <a:t>Workspaces</a:t>
            </a:r>
            <a:endParaRPr lang="en-IN" dirty="0"/>
          </a:p>
        </p:txBody>
      </p:sp>
    </p:spTree>
    <p:extLst>
      <p:ext uri="{BB962C8B-B14F-4D97-AF65-F5344CB8AC3E}">
        <p14:creationId xmlns:p14="http://schemas.microsoft.com/office/powerpoint/2010/main" val="3539716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a:t>Module 08 </a:t>
            </a:r>
            <a:r>
              <a:rPr lang="en-US" dirty="0"/>
              <a:t>–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Testing and CI &amp; CD</a:t>
            </a:r>
          </a:p>
        </p:txBody>
      </p:sp>
    </p:spTree>
    <p:extLst>
      <p:ext uri="{BB962C8B-B14F-4D97-AF65-F5344CB8AC3E}">
        <p14:creationId xmlns:p14="http://schemas.microsoft.com/office/powerpoint/2010/main" val="389734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DEA0-DE67-4096-8694-5AA3E89D24CC}"/>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F3DE5853-4BAA-4CCC-A36D-838BEB889827}"/>
              </a:ext>
            </a:extLst>
          </p:cNvPr>
          <p:cNvSpPr>
            <a:spLocks noGrp="1"/>
          </p:cNvSpPr>
          <p:nvPr>
            <p:ph idx="1"/>
          </p:nvPr>
        </p:nvSpPr>
        <p:spPr/>
        <p:txBody>
          <a:bodyPr/>
          <a:lstStyle/>
          <a:p>
            <a:r>
              <a:rPr lang="en-US" dirty="0"/>
              <a:t>Terraform</a:t>
            </a:r>
          </a:p>
          <a:p>
            <a:r>
              <a:rPr lang="en-US" dirty="0"/>
              <a:t>Microsoft Azure Subscription</a:t>
            </a:r>
          </a:p>
          <a:p>
            <a:pPr lvl="1"/>
            <a:r>
              <a:rPr lang="en-US" dirty="0"/>
              <a:t>Contributor level access</a:t>
            </a:r>
          </a:p>
          <a:p>
            <a:r>
              <a:rPr lang="en-US" dirty="0"/>
              <a:t>Azure CLI</a:t>
            </a:r>
          </a:p>
          <a:p>
            <a:r>
              <a:rPr lang="en-US" dirty="0"/>
              <a:t>Visual Studio Code</a:t>
            </a:r>
          </a:p>
          <a:p>
            <a:pPr lvl="1"/>
            <a:r>
              <a:rPr lang="en-US" dirty="0"/>
              <a:t>Hashicorp Terraform extension</a:t>
            </a:r>
          </a:p>
          <a:p>
            <a:pPr lvl="1"/>
            <a:r>
              <a:rPr lang="en-US" dirty="0"/>
              <a:t>Azure Terraform extension</a:t>
            </a:r>
          </a:p>
          <a:p>
            <a:r>
              <a:rPr lang="en-US" dirty="0"/>
              <a:t>GitHub account for Ci &amp; CD</a:t>
            </a:r>
          </a:p>
          <a:p>
            <a:r>
              <a:rPr lang="en-US" dirty="0"/>
              <a:t>Demo code from </a:t>
            </a:r>
            <a:r>
              <a:rPr lang="en-US" dirty="0">
                <a:hlinkClick r:id="rId2"/>
              </a:rPr>
              <a:t>https://github.com/rchaganti/tfaz02h</a:t>
            </a:r>
            <a:r>
              <a:rPr lang="en-US" dirty="0"/>
              <a:t> </a:t>
            </a:r>
          </a:p>
          <a:p>
            <a:pPr lvl="1"/>
            <a:endParaRPr lang="en-IN" dirty="0"/>
          </a:p>
        </p:txBody>
      </p:sp>
    </p:spTree>
    <p:extLst>
      <p:ext uri="{BB962C8B-B14F-4D97-AF65-F5344CB8AC3E}">
        <p14:creationId xmlns:p14="http://schemas.microsoft.com/office/powerpoint/2010/main" val="1739389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E1AA-A037-4087-8789-84172DB0F409}"/>
              </a:ext>
            </a:extLst>
          </p:cNvPr>
          <p:cNvSpPr>
            <a:spLocks noGrp="1"/>
          </p:cNvSpPr>
          <p:nvPr>
            <p:ph type="title"/>
          </p:nvPr>
        </p:nvSpPr>
        <p:spPr/>
        <p:txBody>
          <a:bodyPr/>
          <a:lstStyle/>
          <a:p>
            <a:r>
              <a:rPr lang="en-US" dirty="0"/>
              <a:t>Terraform - </a:t>
            </a:r>
            <a:r>
              <a:rPr lang="en-US" dirty="0" err="1"/>
              <a:t>TEsting</a:t>
            </a:r>
            <a:endParaRPr lang="en-IN" dirty="0"/>
          </a:p>
        </p:txBody>
      </p:sp>
      <p:sp>
        <p:nvSpPr>
          <p:cNvPr id="3" name="Content Placeholder 2">
            <a:extLst>
              <a:ext uri="{FF2B5EF4-FFF2-40B4-BE49-F238E27FC236}">
                <a16:creationId xmlns:a16="http://schemas.microsoft.com/office/drawing/2014/main" id="{31B04062-7511-4F8E-89AF-F7F7C12EC0B8}"/>
              </a:ext>
            </a:extLst>
          </p:cNvPr>
          <p:cNvSpPr>
            <a:spLocks noGrp="1"/>
          </p:cNvSpPr>
          <p:nvPr>
            <p:ph idx="1"/>
          </p:nvPr>
        </p:nvSpPr>
        <p:spPr/>
        <p:txBody>
          <a:bodyPr/>
          <a:lstStyle/>
          <a:p>
            <a:r>
              <a:rPr lang="en-US" dirty="0"/>
              <a:t>Built-in “terraform validate” ensures that the syntax is correct</a:t>
            </a:r>
          </a:p>
          <a:p>
            <a:r>
              <a:rPr lang="en-IN" dirty="0"/>
              <a:t>You must perform test deployment to ensure that the configuration is functionally correct</a:t>
            </a:r>
          </a:p>
          <a:p>
            <a:pPr lvl="1"/>
            <a:r>
              <a:rPr lang="en-IN" dirty="0"/>
              <a:t>Use state isolation</a:t>
            </a:r>
          </a:p>
          <a:p>
            <a:r>
              <a:rPr lang="en-IN" dirty="0"/>
              <a:t>You must have CI &amp; CD implemented for Terraform configurations</a:t>
            </a:r>
          </a:p>
          <a:p>
            <a:pPr lvl="1"/>
            <a:r>
              <a:rPr lang="en-IN" dirty="0"/>
              <a:t>GitHub actions is a good place to start</a:t>
            </a:r>
          </a:p>
        </p:txBody>
      </p:sp>
    </p:spTree>
    <p:extLst>
      <p:ext uri="{BB962C8B-B14F-4D97-AF65-F5344CB8AC3E}">
        <p14:creationId xmlns:p14="http://schemas.microsoft.com/office/powerpoint/2010/main" val="3277319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DF1-CDDC-4096-9CE9-6644F7C43678}"/>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EF3F0AD-31C1-4264-9AAA-407B0A885F9E}"/>
              </a:ext>
            </a:extLst>
          </p:cNvPr>
          <p:cNvSpPr>
            <a:spLocks noGrp="1"/>
          </p:cNvSpPr>
          <p:nvPr>
            <p:ph type="body" idx="1"/>
          </p:nvPr>
        </p:nvSpPr>
        <p:spPr/>
        <p:txBody>
          <a:bodyPr/>
          <a:lstStyle/>
          <a:p>
            <a:r>
              <a:rPr lang="en-US" dirty="0"/>
              <a:t>Testing, CI &amp; CD</a:t>
            </a:r>
            <a:endParaRPr lang="en-IN" dirty="0"/>
          </a:p>
        </p:txBody>
      </p:sp>
    </p:spTree>
    <p:extLst>
      <p:ext uri="{BB962C8B-B14F-4D97-AF65-F5344CB8AC3E}">
        <p14:creationId xmlns:p14="http://schemas.microsoft.com/office/powerpoint/2010/main" val="1537871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@ravikanth</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01 – Infrastructure as code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a:xfrm>
            <a:off x="581194" y="2495444"/>
            <a:ext cx="10993546" cy="590321"/>
          </a:xfrm>
        </p:spPr>
        <p:txBody>
          <a:bodyPr/>
          <a:lstStyle/>
          <a:p>
            <a:r>
              <a:rPr lang="en-US" dirty="0"/>
              <a:t>Why terraform?</a:t>
            </a:r>
            <a:endParaRPr lang="en-IN" dirty="0"/>
          </a:p>
        </p:txBody>
      </p:sp>
      <p:pic>
        <p:nvPicPr>
          <p:cNvPr id="5" name="Graphic 4" descr="Document">
            <a:extLst>
              <a:ext uri="{FF2B5EF4-FFF2-40B4-BE49-F238E27FC236}">
                <a16:creationId xmlns:a16="http://schemas.microsoft.com/office/drawing/2014/main" id="{868A1511-70EA-477A-AD1E-848AF942E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5225" y="4339905"/>
            <a:ext cx="914400" cy="914400"/>
          </a:xfrm>
          <a:prstGeom prst="rect">
            <a:avLst/>
          </a:prstGeom>
        </p:spPr>
      </p:pic>
      <p:pic>
        <p:nvPicPr>
          <p:cNvPr id="9" name="Graphic 8" descr="Laptop">
            <a:extLst>
              <a:ext uri="{FF2B5EF4-FFF2-40B4-BE49-F238E27FC236}">
                <a16:creationId xmlns:a16="http://schemas.microsoft.com/office/drawing/2014/main" id="{6CED9D82-5BF3-4E8B-93EF-A09A17C681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92685" y="5359310"/>
            <a:ext cx="914400" cy="914400"/>
          </a:xfrm>
          <a:prstGeom prst="rect">
            <a:avLst/>
          </a:prstGeom>
        </p:spPr>
      </p:pic>
      <p:pic>
        <p:nvPicPr>
          <p:cNvPr id="11" name="Graphic 10" descr="Internet">
            <a:extLst>
              <a:ext uri="{FF2B5EF4-FFF2-40B4-BE49-F238E27FC236}">
                <a16:creationId xmlns:a16="http://schemas.microsoft.com/office/drawing/2014/main" id="{01B69D03-9E89-48F9-B1F5-4F1A640582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2685" y="4339905"/>
            <a:ext cx="914400" cy="914400"/>
          </a:xfrm>
          <a:prstGeom prst="rect">
            <a:avLst/>
          </a:prstGeom>
        </p:spPr>
      </p:pic>
      <p:pic>
        <p:nvPicPr>
          <p:cNvPr id="13" name="Graphic 12" descr="Server">
            <a:extLst>
              <a:ext uri="{FF2B5EF4-FFF2-40B4-BE49-F238E27FC236}">
                <a16:creationId xmlns:a16="http://schemas.microsoft.com/office/drawing/2014/main" id="{B2E15F65-45CA-4B7D-BF6A-EF2EDC2A6A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92685" y="3320500"/>
            <a:ext cx="914400" cy="914400"/>
          </a:xfrm>
          <a:prstGeom prst="rect">
            <a:avLst/>
          </a:prstGeom>
        </p:spPr>
      </p:pic>
      <p:cxnSp>
        <p:nvCxnSpPr>
          <p:cNvPr id="17" name="Connector: Curved 16">
            <a:extLst>
              <a:ext uri="{FF2B5EF4-FFF2-40B4-BE49-F238E27FC236}">
                <a16:creationId xmlns:a16="http://schemas.microsoft.com/office/drawing/2014/main" id="{09ABB924-5A35-4C6D-9647-FF2A01CCEAB1}"/>
              </a:ext>
            </a:extLst>
          </p:cNvPr>
          <p:cNvCxnSpPr>
            <a:stCxn id="5" idx="3"/>
            <a:endCxn id="13" idx="1"/>
          </p:cNvCxnSpPr>
          <p:nvPr/>
        </p:nvCxnSpPr>
        <p:spPr>
          <a:xfrm flipV="1">
            <a:off x="3099625" y="3777700"/>
            <a:ext cx="4293060" cy="1019405"/>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C0B87755-4C52-4A34-97C6-498348A256AA}"/>
              </a:ext>
            </a:extLst>
          </p:cNvPr>
          <p:cNvCxnSpPr>
            <a:stCxn id="5" idx="3"/>
            <a:endCxn id="11" idx="1"/>
          </p:cNvCxnSpPr>
          <p:nvPr/>
        </p:nvCxnSpPr>
        <p:spPr>
          <a:xfrm>
            <a:off x="3099625" y="4797105"/>
            <a:ext cx="4293060" cy="12700"/>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7C00454B-F3BE-4371-A053-8E5BBC9C62FB}"/>
              </a:ext>
            </a:extLst>
          </p:cNvPr>
          <p:cNvCxnSpPr>
            <a:stCxn id="5" idx="3"/>
            <a:endCxn id="9" idx="1"/>
          </p:cNvCxnSpPr>
          <p:nvPr/>
        </p:nvCxnSpPr>
        <p:spPr>
          <a:xfrm>
            <a:off x="3099625" y="4797105"/>
            <a:ext cx="4293060" cy="1019405"/>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Database">
            <a:extLst>
              <a:ext uri="{FF2B5EF4-FFF2-40B4-BE49-F238E27FC236}">
                <a16:creationId xmlns:a16="http://schemas.microsoft.com/office/drawing/2014/main" id="{4400B61D-CE6D-4C48-974D-B4D96561AD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72986" y="4346255"/>
            <a:ext cx="914400" cy="914400"/>
          </a:xfrm>
          <a:prstGeom prst="rect">
            <a:avLst/>
          </a:prstGeom>
        </p:spPr>
      </p:pic>
      <p:cxnSp>
        <p:nvCxnSpPr>
          <p:cNvPr id="25" name="Straight Arrow Connector 24">
            <a:extLst>
              <a:ext uri="{FF2B5EF4-FFF2-40B4-BE49-F238E27FC236}">
                <a16:creationId xmlns:a16="http://schemas.microsoft.com/office/drawing/2014/main" id="{8A8F6348-5F11-4917-B5CF-1D468CAA7552}"/>
              </a:ext>
            </a:extLst>
          </p:cNvPr>
          <p:cNvCxnSpPr>
            <a:cxnSpLocks/>
            <a:stCxn id="11" idx="3"/>
            <a:endCxn id="23" idx="1"/>
          </p:cNvCxnSpPr>
          <p:nvPr/>
        </p:nvCxnSpPr>
        <p:spPr>
          <a:xfrm>
            <a:off x="8307085" y="4797105"/>
            <a:ext cx="765901" cy="63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2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14B-9B53-4083-80AB-D06B86E46897}"/>
              </a:ext>
            </a:extLst>
          </p:cNvPr>
          <p:cNvSpPr>
            <a:spLocks noGrp="1"/>
          </p:cNvSpPr>
          <p:nvPr>
            <p:ph type="title"/>
          </p:nvPr>
        </p:nvSpPr>
        <p:spPr/>
        <p:txBody>
          <a:bodyPr/>
          <a:lstStyle/>
          <a:p>
            <a:r>
              <a:rPr lang="en-US" dirty="0" err="1"/>
              <a:t>Devops</a:t>
            </a:r>
            <a:r>
              <a:rPr lang="en-US" dirty="0"/>
              <a:t> and infrastructure as code</a:t>
            </a:r>
            <a:endParaRPr lang="en-IN" dirty="0"/>
          </a:p>
        </p:txBody>
      </p:sp>
      <p:sp>
        <p:nvSpPr>
          <p:cNvPr id="3" name="Content Placeholder 2">
            <a:extLst>
              <a:ext uri="{FF2B5EF4-FFF2-40B4-BE49-F238E27FC236}">
                <a16:creationId xmlns:a16="http://schemas.microsoft.com/office/drawing/2014/main" id="{7B108D35-D657-4052-85C3-9F4AF0621466}"/>
              </a:ext>
            </a:extLst>
          </p:cNvPr>
          <p:cNvSpPr>
            <a:spLocks noGrp="1"/>
          </p:cNvSpPr>
          <p:nvPr>
            <p:ph idx="1"/>
          </p:nvPr>
        </p:nvSpPr>
        <p:spPr>
          <a:xfrm>
            <a:off x="6475828" y="2180496"/>
            <a:ext cx="5134979" cy="3678303"/>
          </a:xfrm>
        </p:spPr>
        <p:txBody>
          <a:bodyPr/>
          <a:lstStyle/>
          <a:p>
            <a:r>
              <a:rPr lang="en-US" dirty="0"/>
              <a:t>Knight Capital lost ~$440 million in 45 minutes</a:t>
            </a:r>
          </a:p>
          <a:p>
            <a:r>
              <a:rPr lang="en-US" dirty="0"/>
              <a:t>Planned to replace legacy unused code with improved pricing algorithm</a:t>
            </a:r>
          </a:p>
          <a:p>
            <a:r>
              <a:rPr lang="en-US" dirty="0"/>
              <a:t>New code repurposed an old flag that was used to activate legacy unused code</a:t>
            </a:r>
          </a:p>
          <a:p>
            <a:r>
              <a:rPr lang="en-US" dirty="0"/>
              <a:t>New code was manually deployed all servers except one!</a:t>
            </a:r>
          </a:p>
          <a:p>
            <a:r>
              <a:rPr lang="en-US" dirty="0"/>
              <a:t>All hell broke loose when the 8</a:t>
            </a:r>
            <a:r>
              <a:rPr lang="en-US" baseline="30000" dirty="0"/>
              <a:t>th</a:t>
            </a:r>
            <a:r>
              <a:rPr lang="en-US" dirty="0"/>
              <a:t> server activated the legacy code and resulted in Knight Capital losing millions of dollars!</a:t>
            </a:r>
          </a:p>
          <a:p>
            <a:endParaRPr lang="en-IN" dirty="0"/>
          </a:p>
        </p:txBody>
      </p:sp>
      <p:pic>
        <p:nvPicPr>
          <p:cNvPr id="1026" name="Picture 2" descr="See the source image">
            <a:extLst>
              <a:ext uri="{FF2B5EF4-FFF2-40B4-BE49-F238E27FC236}">
                <a16:creationId xmlns:a16="http://schemas.microsoft.com/office/drawing/2014/main" id="{88E45385-472D-41DF-93AF-E2E56C4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 y="2180496"/>
            <a:ext cx="5964816" cy="3678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C485-6F66-4521-9917-AFAB06745274}"/>
              </a:ext>
            </a:extLst>
          </p:cNvPr>
          <p:cNvSpPr txBox="1"/>
          <p:nvPr/>
        </p:nvSpPr>
        <p:spPr>
          <a:xfrm>
            <a:off x="322091" y="6039729"/>
            <a:ext cx="5935279" cy="369332"/>
          </a:xfrm>
          <a:prstGeom prst="rect">
            <a:avLst/>
          </a:prstGeom>
          <a:noFill/>
        </p:spPr>
        <p:txBody>
          <a:bodyPr wrap="none" rtlCol="0">
            <a:spAutoFit/>
          </a:bodyPr>
          <a:lstStyle/>
          <a:p>
            <a:r>
              <a:rPr lang="en-US" dirty="0"/>
              <a:t>Source: </a:t>
            </a:r>
            <a:r>
              <a:rPr lang="en-US" dirty="0">
                <a:hlinkClick r:id="rId3"/>
              </a:rPr>
              <a:t>Knightmare: A DevOps Cautionary Tale – Doug Seven</a:t>
            </a:r>
            <a:endParaRPr lang="en-IN" dirty="0"/>
          </a:p>
        </p:txBody>
      </p:sp>
    </p:spTree>
    <p:extLst>
      <p:ext uri="{BB962C8B-B14F-4D97-AF65-F5344CB8AC3E}">
        <p14:creationId xmlns:p14="http://schemas.microsoft.com/office/powerpoint/2010/main" val="59800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14B-9B53-4083-80AB-D06B86E46897}"/>
              </a:ext>
            </a:extLst>
          </p:cNvPr>
          <p:cNvSpPr>
            <a:spLocks noGrp="1"/>
          </p:cNvSpPr>
          <p:nvPr>
            <p:ph type="title"/>
          </p:nvPr>
        </p:nvSpPr>
        <p:spPr/>
        <p:txBody>
          <a:bodyPr/>
          <a:lstStyle/>
          <a:p>
            <a:r>
              <a:rPr lang="en-US" dirty="0" err="1"/>
              <a:t>Devops</a:t>
            </a:r>
            <a:r>
              <a:rPr lang="en-US" dirty="0"/>
              <a:t> and infrastructure as code</a:t>
            </a:r>
            <a:endParaRPr lang="en-IN" dirty="0"/>
          </a:p>
        </p:txBody>
      </p:sp>
      <p:sp>
        <p:nvSpPr>
          <p:cNvPr id="3" name="Content Placeholder 2">
            <a:extLst>
              <a:ext uri="{FF2B5EF4-FFF2-40B4-BE49-F238E27FC236}">
                <a16:creationId xmlns:a16="http://schemas.microsoft.com/office/drawing/2014/main" id="{7B108D35-D657-4052-85C3-9F4AF0621466}"/>
              </a:ext>
            </a:extLst>
          </p:cNvPr>
          <p:cNvSpPr>
            <a:spLocks noGrp="1"/>
          </p:cNvSpPr>
          <p:nvPr>
            <p:ph idx="1"/>
          </p:nvPr>
        </p:nvSpPr>
        <p:spPr>
          <a:xfrm>
            <a:off x="6475828" y="2180496"/>
            <a:ext cx="5134979" cy="3678303"/>
          </a:xfrm>
        </p:spPr>
        <p:txBody>
          <a:bodyPr/>
          <a:lstStyle/>
          <a:p>
            <a:r>
              <a:rPr lang="en-US" dirty="0"/>
              <a:t>Lesson Learned:</a:t>
            </a:r>
          </a:p>
          <a:p>
            <a:pPr lvl="1"/>
            <a:r>
              <a:rPr lang="en-US" dirty="0"/>
              <a:t>Deploying to production the </a:t>
            </a:r>
            <a:r>
              <a:rPr lang="en-US" dirty="0" err="1"/>
              <a:t>rightway</a:t>
            </a:r>
            <a:r>
              <a:rPr lang="en-US" dirty="0"/>
              <a:t> is as important as building a great product</a:t>
            </a:r>
          </a:p>
          <a:p>
            <a:pPr lvl="1"/>
            <a:r>
              <a:rPr lang="en-US" dirty="0"/>
              <a:t>Eliminate human error: deployments have to be totally automated</a:t>
            </a:r>
          </a:p>
          <a:p>
            <a:pPr lvl="1"/>
            <a:r>
              <a:rPr lang="en-US" dirty="0"/>
              <a:t>Implementing DevOps practices could have prevented this </a:t>
            </a:r>
            <a:r>
              <a:rPr lang="en-US" b="1" dirty="0"/>
              <a:t>Knight</a:t>
            </a:r>
            <a:r>
              <a:rPr lang="en-US" dirty="0"/>
              <a:t>mare</a:t>
            </a:r>
          </a:p>
          <a:p>
            <a:pPr lvl="1"/>
            <a:endParaRPr lang="en-US" dirty="0"/>
          </a:p>
          <a:p>
            <a:endParaRPr lang="en-IN" dirty="0"/>
          </a:p>
        </p:txBody>
      </p:sp>
      <p:pic>
        <p:nvPicPr>
          <p:cNvPr id="1026" name="Picture 2" descr="See the source image">
            <a:extLst>
              <a:ext uri="{FF2B5EF4-FFF2-40B4-BE49-F238E27FC236}">
                <a16:creationId xmlns:a16="http://schemas.microsoft.com/office/drawing/2014/main" id="{88E45385-472D-41DF-93AF-E2E56C4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 y="2180496"/>
            <a:ext cx="5964816" cy="3678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C485-6F66-4521-9917-AFAB06745274}"/>
              </a:ext>
            </a:extLst>
          </p:cNvPr>
          <p:cNvSpPr txBox="1"/>
          <p:nvPr/>
        </p:nvSpPr>
        <p:spPr>
          <a:xfrm>
            <a:off x="322091" y="6039729"/>
            <a:ext cx="5935279" cy="369332"/>
          </a:xfrm>
          <a:prstGeom prst="rect">
            <a:avLst/>
          </a:prstGeom>
          <a:noFill/>
        </p:spPr>
        <p:txBody>
          <a:bodyPr wrap="none" rtlCol="0">
            <a:spAutoFit/>
          </a:bodyPr>
          <a:lstStyle/>
          <a:p>
            <a:r>
              <a:rPr lang="en-US" dirty="0"/>
              <a:t>Source: </a:t>
            </a:r>
            <a:r>
              <a:rPr lang="en-US" dirty="0">
                <a:hlinkClick r:id="rId3"/>
              </a:rPr>
              <a:t>Knightmare: A DevOps Cautionary Tale – Doug Seven</a:t>
            </a:r>
            <a:endParaRPr lang="en-IN" dirty="0"/>
          </a:p>
        </p:txBody>
      </p:sp>
    </p:spTree>
    <p:extLst>
      <p:ext uri="{BB962C8B-B14F-4D97-AF65-F5344CB8AC3E}">
        <p14:creationId xmlns:p14="http://schemas.microsoft.com/office/powerpoint/2010/main" val="32789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A8DD-05C3-4B07-84AB-9BC73F23177D}"/>
              </a:ext>
            </a:extLst>
          </p:cNvPr>
          <p:cNvSpPr>
            <a:spLocks noGrp="1"/>
          </p:cNvSpPr>
          <p:nvPr>
            <p:ph type="title"/>
          </p:nvPr>
        </p:nvSpPr>
        <p:spPr/>
        <p:txBody>
          <a:bodyPr/>
          <a:lstStyle/>
          <a:p>
            <a:r>
              <a:rPr lang="en-US" dirty="0" err="1"/>
              <a:t>Devops</a:t>
            </a:r>
            <a:r>
              <a:rPr lang="en-US" dirty="0"/>
              <a:t> and infrastructure as code</a:t>
            </a:r>
            <a:endParaRPr lang="en-IN" dirty="0"/>
          </a:p>
        </p:txBody>
      </p:sp>
      <p:graphicFrame>
        <p:nvGraphicFramePr>
          <p:cNvPr id="4" name="Diagram 3">
            <a:extLst>
              <a:ext uri="{FF2B5EF4-FFF2-40B4-BE49-F238E27FC236}">
                <a16:creationId xmlns:a16="http://schemas.microsoft.com/office/drawing/2014/main" id="{AC6E30B2-DE19-41A4-A20E-F50AC6D48552}"/>
              </a:ext>
            </a:extLst>
          </p:cNvPr>
          <p:cNvGraphicFramePr/>
          <p:nvPr>
            <p:extLst>
              <p:ext uri="{D42A27DB-BD31-4B8C-83A1-F6EECF244321}">
                <p14:modId xmlns:p14="http://schemas.microsoft.com/office/powerpoint/2010/main" val="4198835308"/>
              </p:ext>
            </p:extLst>
          </p:nvPr>
        </p:nvGraphicFramePr>
        <p:xfrm>
          <a:off x="-805023" y="2044505"/>
          <a:ext cx="7130757" cy="4581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D326938-DC96-4024-ABB7-248E34501DD3}"/>
              </a:ext>
            </a:extLst>
          </p:cNvPr>
          <p:cNvSpPr txBox="1"/>
          <p:nvPr/>
        </p:nvSpPr>
        <p:spPr>
          <a:xfrm>
            <a:off x="5500468" y="3365763"/>
            <a:ext cx="6499274" cy="1938992"/>
          </a:xfrm>
          <a:prstGeom prst="rect">
            <a:avLst/>
          </a:prstGeom>
          <a:noFill/>
        </p:spPr>
        <p:txBody>
          <a:bodyPr wrap="square">
            <a:spAutoFit/>
          </a:bodyPr>
          <a:lstStyle/>
          <a:p>
            <a:r>
              <a:rPr lang="en-IN" sz="2000" dirty="0"/>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a:t>
            </a:r>
          </a:p>
        </p:txBody>
      </p:sp>
    </p:spTree>
    <p:extLst>
      <p:ext uri="{BB962C8B-B14F-4D97-AF65-F5344CB8AC3E}">
        <p14:creationId xmlns:p14="http://schemas.microsoft.com/office/powerpoint/2010/main" val="253859221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3192</TotalTime>
  <Words>1514</Words>
  <Application>Microsoft Office PowerPoint</Application>
  <PresentationFormat>Widescreen</PresentationFormat>
  <Paragraphs>283</Paragraphs>
  <Slides>52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Bahnschrift Light</vt:lpstr>
      <vt:lpstr>Calibri</vt:lpstr>
      <vt:lpstr>Consolas</vt:lpstr>
      <vt:lpstr>Gill Sans MT</vt:lpstr>
      <vt:lpstr>metro-web</vt:lpstr>
      <vt:lpstr>Wingdings 2</vt:lpstr>
      <vt:lpstr>Dividend</vt:lpstr>
      <vt:lpstr>Terraform – BackendS</vt:lpstr>
      <vt:lpstr>Terraform with azure</vt:lpstr>
      <vt:lpstr>About me</vt:lpstr>
      <vt:lpstr>Agenda</vt:lpstr>
      <vt:lpstr>Prerequisites</vt:lpstr>
      <vt:lpstr>Module 01 – Infrastructure as code</vt:lpstr>
      <vt:lpstr>Devops and infrastructure as code</vt:lpstr>
      <vt:lpstr>Devops and infrastructure as code</vt:lpstr>
      <vt:lpstr>Devops and infrastructure as code</vt:lpstr>
      <vt:lpstr>Devops and infrastructure as code</vt:lpstr>
      <vt:lpstr>IAC - Principles</vt:lpstr>
      <vt:lpstr>Module 02 – Terraform</vt:lpstr>
      <vt:lpstr>Terraform - Introduction</vt:lpstr>
      <vt:lpstr>Hands On</vt:lpstr>
      <vt:lpstr>Terraform Overview</vt:lpstr>
      <vt:lpstr>Terraform - Concepts</vt:lpstr>
      <vt:lpstr>Terraform configuration</vt:lpstr>
      <vt:lpstr>Hands On</vt:lpstr>
      <vt:lpstr>configuration lifecycle</vt:lpstr>
      <vt:lpstr>Hands On</vt:lpstr>
      <vt:lpstr>Module 03 – Terraform with azure</vt:lpstr>
      <vt:lpstr>Authenticating with Azure</vt:lpstr>
      <vt:lpstr>Azure Cloud Shell</vt:lpstr>
      <vt:lpstr>Hands On</vt:lpstr>
      <vt:lpstr>Azure Service Principal – Client Secret</vt:lpstr>
      <vt:lpstr>Hands On</vt:lpstr>
      <vt:lpstr>Azure Service Principal – Client Certificate</vt:lpstr>
      <vt:lpstr>Hands On</vt:lpstr>
      <vt:lpstr>Azure Service Principal – Managed System Identity</vt:lpstr>
      <vt:lpstr>Hands On</vt:lpstr>
      <vt:lpstr>Module 04 – Terraform with azure</vt:lpstr>
      <vt:lpstr>Hands On</vt:lpstr>
      <vt:lpstr>Module 05 – Terraform with azure</vt:lpstr>
      <vt:lpstr>Terraform - Expressions and Functions</vt:lpstr>
      <vt:lpstr>Terraform - Conditionals</vt:lpstr>
      <vt:lpstr>Hands On</vt:lpstr>
      <vt:lpstr>Terraform – For Expression</vt:lpstr>
      <vt:lpstr>Hands On</vt:lpstr>
      <vt:lpstr>Module 06 – Terraform with azure</vt:lpstr>
      <vt:lpstr>Terraform - Modules</vt:lpstr>
      <vt:lpstr>Hands On</vt:lpstr>
      <vt:lpstr>Module 07 – Terraform with azure</vt:lpstr>
      <vt:lpstr>Terraform - BAckends</vt:lpstr>
      <vt:lpstr>Terraform – BackendS</vt:lpstr>
      <vt:lpstr>Hands On</vt:lpstr>
      <vt:lpstr>Terraform – Workspaces</vt:lpstr>
      <vt:lpstr>Terraform – Workspaces</vt:lpstr>
      <vt:lpstr>Hands On</vt:lpstr>
      <vt:lpstr>Module 08 – Terraform with azure</vt:lpstr>
      <vt:lpstr>Terraform - TEsting</vt:lpstr>
      <vt:lpstr>Hands 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with azure</dc:title>
  <dc:creator>Ravikanth Chaganti</dc:creator>
  <cp:lastModifiedBy>Ravikanth Chaganti</cp:lastModifiedBy>
  <cp:revision>261</cp:revision>
  <dcterms:created xsi:type="dcterms:W3CDTF">2020-10-22T06:36:18Z</dcterms:created>
  <dcterms:modified xsi:type="dcterms:W3CDTF">2020-11-25T17:06:24Z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