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5018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39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1062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393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3593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0960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3503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409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6297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6/17/2021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6306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603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6/17/2021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6834343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17" r:id="rId5"/>
    <p:sldLayoutId id="2147483712"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98AFE74-EE5F-44E5-AE61-DFBB43D3573E}"/>
              </a:ext>
            </a:extLst>
          </p:cNvPr>
          <p:cNvSpPr>
            <a:spLocks noGrp="1"/>
          </p:cNvSpPr>
          <p:nvPr>
            <p:ph type="ctrTitle"/>
          </p:nvPr>
        </p:nvSpPr>
        <p:spPr>
          <a:xfrm>
            <a:off x="1243632" y="1559768"/>
            <a:ext cx="5068568" cy="3135379"/>
          </a:xfrm>
        </p:spPr>
        <p:txBody>
          <a:bodyPr>
            <a:normAutofit/>
          </a:bodyPr>
          <a:lstStyle/>
          <a:p>
            <a:r>
              <a:rPr lang="en-US" sz="6000">
                <a:latin typeface="Algerian" panose="04020705040A02060702" pitchFamily="82" charset="0"/>
              </a:rPr>
              <a:t>SciPy</a:t>
            </a:r>
            <a:endParaRPr lang="en-GB" sz="6000">
              <a:latin typeface="Algerian" panose="04020705040A02060702" pitchFamily="82" charset="0"/>
            </a:endParaRPr>
          </a:p>
        </p:txBody>
      </p:sp>
      <p:sp>
        <p:nvSpPr>
          <p:cNvPr id="14" name="Rectangle 13">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2" descr="Background pattern&#10;&#10;Description automatically generated">
            <a:extLst>
              <a:ext uri="{FF2B5EF4-FFF2-40B4-BE49-F238E27FC236}">
                <a16:creationId xmlns:a16="http://schemas.microsoft.com/office/drawing/2014/main" id="{28E7B560-B013-43E9-A2C6-4B140C2DA4B6}"/>
              </a:ext>
            </a:extLst>
          </p:cNvPr>
          <p:cNvPicPr>
            <a:picLocks noChangeAspect="1"/>
          </p:cNvPicPr>
          <p:nvPr/>
        </p:nvPicPr>
        <p:blipFill rotWithShape="1">
          <a:blip r:embed="rId2"/>
          <a:srcRect l="8813" r="23584"/>
          <a:stretch/>
        </p:blipFill>
        <p:spPr>
          <a:xfrm>
            <a:off x="7555832" y="10"/>
            <a:ext cx="4636163" cy="6857990"/>
          </a:xfrm>
          <a:prstGeom prst="rect">
            <a:avLst/>
          </a:prstGeom>
        </p:spPr>
      </p:pic>
    </p:spTree>
    <p:extLst>
      <p:ext uri="{BB962C8B-B14F-4D97-AF65-F5344CB8AC3E}">
        <p14:creationId xmlns:p14="http://schemas.microsoft.com/office/powerpoint/2010/main" val="200842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583F-DFD9-44AC-8EB3-5413DD481C9D}"/>
              </a:ext>
            </a:extLst>
          </p:cNvPr>
          <p:cNvSpPr>
            <a:spLocks noGrp="1"/>
          </p:cNvSpPr>
          <p:nvPr>
            <p:ph type="title"/>
          </p:nvPr>
        </p:nvSpPr>
        <p:spPr/>
        <p:txBody>
          <a:bodyPr/>
          <a:lstStyle/>
          <a:p>
            <a:r>
              <a:rPr lang="en-GB" dirty="0"/>
              <a:t>What is SciPy?</a:t>
            </a:r>
          </a:p>
        </p:txBody>
      </p:sp>
      <p:sp>
        <p:nvSpPr>
          <p:cNvPr id="3" name="Content Placeholder 2">
            <a:extLst>
              <a:ext uri="{FF2B5EF4-FFF2-40B4-BE49-F238E27FC236}">
                <a16:creationId xmlns:a16="http://schemas.microsoft.com/office/drawing/2014/main" id="{E8F71E37-9216-48E4-A340-760A3A08A05E}"/>
              </a:ext>
            </a:extLst>
          </p:cNvPr>
          <p:cNvSpPr>
            <a:spLocks noGrp="1"/>
          </p:cNvSpPr>
          <p:nvPr>
            <p:ph idx="1"/>
          </p:nvPr>
        </p:nvSpPr>
        <p:spPr/>
        <p:txBody>
          <a:bodyPr>
            <a:normAutofit lnSpcReduction="10000"/>
          </a:bodyPr>
          <a:lstStyle/>
          <a:p>
            <a:r>
              <a:rPr lang="en-US" sz="1800" dirty="0"/>
              <a:t>SciPy is a scientific computation library that uses NumPy underneath.</a:t>
            </a:r>
          </a:p>
          <a:p>
            <a:pPr marL="0" indent="0">
              <a:buNone/>
            </a:pPr>
            <a:endParaRPr lang="en-US" sz="1800" dirty="0"/>
          </a:p>
          <a:p>
            <a:r>
              <a:rPr lang="en-US" sz="1800" dirty="0"/>
              <a:t>SciPy stands for Scientific Python.</a:t>
            </a:r>
          </a:p>
          <a:p>
            <a:pPr marL="0" indent="0">
              <a:buNone/>
            </a:pPr>
            <a:endParaRPr lang="en-US" sz="1800" dirty="0"/>
          </a:p>
          <a:p>
            <a:r>
              <a:rPr lang="en-US" sz="1800" dirty="0"/>
              <a:t>It provides more utility functions for optimization, stats and signal processing.</a:t>
            </a:r>
          </a:p>
          <a:p>
            <a:pPr marL="0" indent="0">
              <a:buNone/>
            </a:pPr>
            <a:endParaRPr lang="en-US" sz="1800" dirty="0"/>
          </a:p>
          <a:p>
            <a:r>
              <a:rPr lang="en-US" sz="1800" dirty="0"/>
              <a:t>Like NumPy, SciPy is open source so we can use it freely.</a:t>
            </a:r>
          </a:p>
          <a:p>
            <a:pPr marL="0" indent="0">
              <a:buNone/>
            </a:pPr>
            <a:endParaRPr lang="en-US" sz="1800" dirty="0"/>
          </a:p>
          <a:p>
            <a:r>
              <a:rPr lang="en-US" sz="1800" dirty="0"/>
              <a:t>SciPy was created by NumPy's creator Travis </a:t>
            </a:r>
            <a:r>
              <a:rPr lang="en-US" sz="1800" dirty="0" err="1"/>
              <a:t>Olliphant</a:t>
            </a:r>
            <a:r>
              <a:rPr lang="en-US" sz="1800" dirty="0"/>
              <a:t>.</a:t>
            </a:r>
          </a:p>
        </p:txBody>
      </p:sp>
    </p:spTree>
    <p:extLst>
      <p:ext uri="{BB962C8B-B14F-4D97-AF65-F5344CB8AC3E}">
        <p14:creationId xmlns:p14="http://schemas.microsoft.com/office/powerpoint/2010/main" val="420869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00DA-D5B3-4F71-AC87-EE59973178B1}"/>
              </a:ext>
            </a:extLst>
          </p:cNvPr>
          <p:cNvSpPr>
            <a:spLocks noGrp="1"/>
          </p:cNvSpPr>
          <p:nvPr>
            <p:ph type="title"/>
          </p:nvPr>
        </p:nvSpPr>
        <p:spPr/>
        <p:txBody>
          <a:bodyPr/>
          <a:lstStyle/>
          <a:p>
            <a:r>
              <a:rPr lang="en-GB" dirty="0"/>
              <a:t>Why Use SciPy?</a:t>
            </a:r>
          </a:p>
        </p:txBody>
      </p:sp>
      <p:sp>
        <p:nvSpPr>
          <p:cNvPr id="3" name="Content Placeholder 2">
            <a:extLst>
              <a:ext uri="{FF2B5EF4-FFF2-40B4-BE49-F238E27FC236}">
                <a16:creationId xmlns:a16="http://schemas.microsoft.com/office/drawing/2014/main" id="{40FB82FE-DEE5-4706-A2DF-BBD41E60689C}"/>
              </a:ext>
            </a:extLst>
          </p:cNvPr>
          <p:cNvSpPr>
            <a:spLocks noGrp="1"/>
          </p:cNvSpPr>
          <p:nvPr>
            <p:ph idx="1"/>
          </p:nvPr>
        </p:nvSpPr>
        <p:spPr>
          <a:xfrm>
            <a:off x="1066800" y="1917576"/>
            <a:ext cx="8538839" cy="4297829"/>
          </a:xfrm>
        </p:spPr>
        <p:txBody>
          <a:bodyPr>
            <a:normAutofit fontScale="92500" lnSpcReduction="20000"/>
          </a:bodyPr>
          <a:lstStyle/>
          <a:p>
            <a:r>
              <a:rPr lang="en-US" sz="2000" dirty="0"/>
              <a:t>SciPy has optimized and added functions that are frequently used in NumPy and Data Science.</a:t>
            </a:r>
          </a:p>
          <a:p>
            <a:pPr marL="0" indent="0">
              <a:buNone/>
            </a:pPr>
            <a:endParaRPr lang="en-US" sz="2000" dirty="0"/>
          </a:p>
          <a:p>
            <a:r>
              <a:rPr lang="en-US" sz="2000" dirty="0"/>
              <a:t>SciPy contain significant mathematical algorithms that provide easiness to develop sophisticated and dedicated applications. </a:t>
            </a:r>
          </a:p>
          <a:p>
            <a:pPr marL="0" indent="0">
              <a:buNone/>
            </a:pPr>
            <a:endParaRPr lang="en-US" sz="2000" dirty="0"/>
          </a:p>
          <a:p>
            <a:r>
              <a:rPr lang="en-US" sz="2000" dirty="0"/>
              <a:t>Being an open-source library, it has a large community across the world to the development of its additional module, and it is much beneficial for scientific application and data scientists.</a:t>
            </a:r>
          </a:p>
          <a:p>
            <a:pPr marL="0" indent="0">
              <a:buNone/>
            </a:pPr>
            <a:endParaRPr lang="en-US" sz="2000" dirty="0"/>
          </a:p>
          <a:p>
            <a:r>
              <a:rPr lang="en-US" sz="2000" dirty="0"/>
              <a:t>SciPy is predominantly written in Python, but a few segments are written in C.</a:t>
            </a:r>
            <a:endParaRPr lang="en-GB" sz="2000" dirty="0"/>
          </a:p>
        </p:txBody>
      </p:sp>
    </p:spTree>
    <p:extLst>
      <p:ext uri="{BB962C8B-B14F-4D97-AF65-F5344CB8AC3E}">
        <p14:creationId xmlns:p14="http://schemas.microsoft.com/office/powerpoint/2010/main" val="15854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F0F8-B4E1-43A7-ABD3-FB1C0042D3BD}"/>
              </a:ext>
            </a:extLst>
          </p:cNvPr>
          <p:cNvSpPr>
            <a:spLocks noGrp="1"/>
          </p:cNvSpPr>
          <p:nvPr>
            <p:ph type="title"/>
          </p:nvPr>
        </p:nvSpPr>
        <p:spPr/>
        <p:txBody>
          <a:bodyPr/>
          <a:lstStyle/>
          <a:p>
            <a:r>
              <a:rPr lang="en-GB" dirty="0" err="1"/>
              <a:t>Numpy</a:t>
            </a:r>
            <a:r>
              <a:rPr lang="en-GB" dirty="0"/>
              <a:t> vs. SciPy</a:t>
            </a:r>
          </a:p>
        </p:txBody>
      </p:sp>
      <p:sp>
        <p:nvSpPr>
          <p:cNvPr id="3" name="Content Placeholder 2">
            <a:extLst>
              <a:ext uri="{FF2B5EF4-FFF2-40B4-BE49-F238E27FC236}">
                <a16:creationId xmlns:a16="http://schemas.microsoft.com/office/drawing/2014/main" id="{90C476BE-5076-4256-A55F-44CA197DAC3E}"/>
              </a:ext>
            </a:extLst>
          </p:cNvPr>
          <p:cNvSpPr>
            <a:spLocks noGrp="1"/>
          </p:cNvSpPr>
          <p:nvPr>
            <p:ph idx="1"/>
          </p:nvPr>
        </p:nvSpPr>
        <p:spPr>
          <a:xfrm>
            <a:off x="1066800" y="2103120"/>
            <a:ext cx="9639670" cy="3534200"/>
          </a:xfrm>
        </p:spPr>
        <p:txBody>
          <a:bodyPr>
            <a:normAutofit/>
          </a:bodyPr>
          <a:lstStyle/>
          <a:p>
            <a:r>
              <a:rPr lang="en-US" sz="2000" dirty="0" err="1"/>
              <a:t>Numpy</a:t>
            </a:r>
            <a:r>
              <a:rPr lang="en-US" sz="2000" dirty="0"/>
              <a:t> and SciPy both are used for mathematical and numerical analysis. </a:t>
            </a:r>
            <a:r>
              <a:rPr lang="en-US" sz="2000" dirty="0" err="1"/>
              <a:t>Numpy</a:t>
            </a:r>
            <a:r>
              <a:rPr lang="en-US" sz="2000" dirty="0"/>
              <a:t> is suitable for basic operations such as sorting, indexing and many more because it contains array data, whereas SciPy consists of all the numeric data.</a:t>
            </a:r>
          </a:p>
          <a:p>
            <a:endParaRPr lang="en-US" sz="2000" dirty="0"/>
          </a:p>
          <a:p>
            <a:r>
              <a:rPr lang="en-US" sz="2000" dirty="0" err="1"/>
              <a:t>Numpy</a:t>
            </a:r>
            <a:r>
              <a:rPr lang="en-US" sz="2000" dirty="0"/>
              <a:t> contains many functions that are used to resolve the linear algebra, Fourier transforms, etc. whereas SciPy library contains full featured version of the linear algebra module as well many other numerical algorithms.</a:t>
            </a:r>
            <a:endParaRPr lang="en-GB" sz="2000" dirty="0"/>
          </a:p>
        </p:txBody>
      </p:sp>
    </p:spTree>
    <p:extLst>
      <p:ext uri="{BB962C8B-B14F-4D97-AF65-F5344CB8AC3E}">
        <p14:creationId xmlns:p14="http://schemas.microsoft.com/office/powerpoint/2010/main" val="287460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F82B-1398-4A47-9C5F-4B91D8C25D31}"/>
              </a:ext>
            </a:extLst>
          </p:cNvPr>
          <p:cNvSpPr>
            <a:spLocks noGrp="1"/>
          </p:cNvSpPr>
          <p:nvPr>
            <p:ph type="title"/>
          </p:nvPr>
        </p:nvSpPr>
        <p:spPr/>
        <p:txBody>
          <a:bodyPr/>
          <a:lstStyle/>
          <a:p>
            <a:r>
              <a:rPr lang="en-GB" dirty="0"/>
              <a:t>SciPy Sub - Packages</a:t>
            </a:r>
          </a:p>
        </p:txBody>
      </p:sp>
      <p:graphicFrame>
        <p:nvGraphicFramePr>
          <p:cNvPr id="4" name="Table 4">
            <a:extLst>
              <a:ext uri="{FF2B5EF4-FFF2-40B4-BE49-F238E27FC236}">
                <a16:creationId xmlns:a16="http://schemas.microsoft.com/office/drawing/2014/main" id="{B082E57A-BEB1-4B12-8F03-471E25145565}"/>
              </a:ext>
            </a:extLst>
          </p:cNvPr>
          <p:cNvGraphicFramePr>
            <a:graphicFrameLocks noGrp="1"/>
          </p:cNvGraphicFramePr>
          <p:nvPr>
            <p:ph idx="1"/>
            <p:extLst>
              <p:ext uri="{D42A27DB-BD31-4B8C-83A1-F6EECF244321}">
                <p14:modId xmlns:p14="http://schemas.microsoft.com/office/powerpoint/2010/main" val="3039643783"/>
              </p:ext>
            </p:extLst>
          </p:nvPr>
        </p:nvGraphicFramePr>
        <p:xfrm>
          <a:off x="1066797" y="2014194"/>
          <a:ext cx="10058397" cy="4165380"/>
        </p:xfrm>
        <a:graphic>
          <a:graphicData uri="http://schemas.openxmlformats.org/drawingml/2006/table">
            <a:tbl>
              <a:tblPr firstRow="1" bandRow="1">
                <a:tableStyleId>{5C22544A-7EE6-4342-B048-85BDC9FD1C3A}</a:tableStyleId>
              </a:tblPr>
              <a:tblGrid>
                <a:gridCol w="1143740">
                  <a:extLst>
                    <a:ext uri="{9D8B030D-6E8A-4147-A177-3AD203B41FA5}">
                      <a16:colId xmlns:a16="http://schemas.microsoft.com/office/drawing/2014/main" val="2110890091"/>
                    </a:ext>
                  </a:extLst>
                </a:gridCol>
                <a:gridCol w="2902998">
                  <a:extLst>
                    <a:ext uri="{9D8B030D-6E8A-4147-A177-3AD203B41FA5}">
                      <a16:colId xmlns:a16="http://schemas.microsoft.com/office/drawing/2014/main" val="494569979"/>
                    </a:ext>
                  </a:extLst>
                </a:gridCol>
                <a:gridCol w="6011659">
                  <a:extLst>
                    <a:ext uri="{9D8B030D-6E8A-4147-A177-3AD203B41FA5}">
                      <a16:colId xmlns:a16="http://schemas.microsoft.com/office/drawing/2014/main" val="2502027075"/>
                    </a:ext>
                  </a:extLst>
                </a:gridCol>
              </a:tblGrid>
              <a:tr h="462820">
                <a:tc>
                  <a:txBody>
                    <a:bodyPr/>
                    <a:lstStyle/>
                    <a:p>
                      <a:r>
                        <a:rPr lang="en-US" dirty="0"/>
                        <a:t>Sr.</a:t>
                      </a:r>
                      <a:endParaRPr lang="en-GB" dirty="0"/>
                    </a:p>
                  </a:txBody>
                  <a:tcPr/>
                </a:tc>
                <a:tc>
                  <a:txBody>
                    <a:bodyPr/>
                    <a:lstStyle/>
                    <a:p>
                      <a:r>
                        <a:rPr lang="en-GB" dirty="0"/>
                        <a:t>Sub-Package</a:t>
                      </a:r>
                    </a:p>
                  </a:txBody>
                  <a:tcPr/>
                </a:tc>
                <a:tc>
                  <a:txBody>
                    <a:bodyPr/>
                    <a:lstStyle/>
                    <a:p>
                      <a:r>
                        <a:rPr lang="en-GB" dirty="0"/>
                        <a:t>Description</a:t>
                      </a:r>
                    </a:p>
                  </a:txBody>
                  <a:tcPr/>
                </a:tc>
                <a:extLst>
                  <a:ext uri="{0D108BD9-81ED-4DB2-BD59-A6C34878D82A}">
                    <a16:rowId xmlns:a16="http://schemas.microsoft.com/office/drawing/2014/main" val="4031624579"/>
                  </a:ext>
                </a:extLst>
              </a:tr>
              <a:tr h="462820">
                <a:tc>
                  <a:txBody>
                    <a:bodyPr/>
                    <a:lstStyle/>
                    <a:p>
                      <a:pPr algn="just" fontAlgn="t"/>
                      <a:r>
                        <a:rPr lang="en-GB" b="1" dirty="0">
                          <a:solidFill>
                            <a:srgbClr val="333333"/>
                          </a:solidFill>
                          <a:effectLst/>
                          <a:latin typeface="Inter-Bold"/>
                        </a:rPr>
                        <a:t>1.</a:t>
                      </a:r>
                      <a:endParaRPr lang="en-GB" dirty="0">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scipy.cluster</a:t>
                      </a:r>
                    </a:p>
                  </a:txBody>
                  <a:tcPr marL="76200" marR="76200" marT="76200" marB="76200"/>
                </a:tc>
                <a:tc>
                  <a:txBody>
                    <a:bodyPr/>
                    <a:lstStyle/>
                    <a:p>
                      <a:pPr algn="just" fontAlgn="t"/>
                      <a:r>
                        <a:rPr lang="en-US">
                          <a:solidFill>
                            <a:srgbClr val="333333"/>
                          </a:solidFill>
                          <a:effectLst/>
                          <a:latin typeface="Inter-Regular"/>
                        </a:rPr>
                        <a:t>Cluster algorithms are used to vector quantization/ Kmeans.</a:t>
                      </a:r>
                    </a:p>
                  </a:txBody>
                  <a:tcPr marL="76200" marR="76200" marT="76200" marB="76200"/>
                </a:tc>
                <a:extLst>
                  <a:ext uri="{0D108BD9-81ED-4DB2-BD59-A6C34878D82A}">
                    <a16:rowId xmlns:a16="http://schemas.microsoft.com/office/drawing/2014/main" val="1916413862"/>
                  </a:ext>
                </a:extLst>
              </a:tr>
              <a:tr h="462820">
                <a:tc>
                  <a:txBody>
                    <a:bodyPr/>
                    <a:lstStyle/>
                    <a:p>
                      <a:pPr algn="just" fontAlgn="t"/>
                      <a:r>
                        <a:rPr lang="en-GB" b="1">
                          <a:solidFill>
                            <a:srgbClr val="333333"/>
                          </a:solidFill>
                          <a:effectLst/>
                          <a:latin typeface="Inter-Bold"/>
                        </a:rPr>
                        <a:t>2.</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scipy.constants</a:t>
                      </a:r>
                    </a:p>
                  </a:txBody>
                  <a:tcPr marL="76200" marR="76200" marT="76200" marB="76200"/>
                </a:tc>
                <a:tc>
                  <a:txBody>
                    <a:bodyPr/>
                    <a:lstStyle/>
                    <a:p>
                      <a:pPr algn="just" fontAlgn="t"/>
                      <a:r>
                        <a:rPr lang="en-US">
                          <a:solidFill>
                            <a:srgbClr val="333333"/>
                          </a:solidFill>
                          <a:effectLst/>
                          <a:latin typeface="Inter-Regular"/>
                        </a:rPr>
                        <a:t>It represents physical and mathematical constants.</a:t>
                      </a:r>
                    </a:p>
                  </a:txBody>
                  <a:tcPr marL="76200" marR="76200" marT="76200" marB="76200"/>
                </a:tc>
                <a:extLst>
                  <a:ext uri="{0D108BD9-81ED-4DB2-BD59-A6C34878D82A}">
                    <a16:rowId xmlns:a16="http://schemas.microsoft.com/office/drawing/2014/main" val="3495397785"/>
                  </a:ext>
                </a:extLst>
              </a:tr>
              <a:tr h="462820">
                <a:tc>
                  <a:txBody>
                    <a:bodyPr/>
                    <a:lstStyle/>
                    <a:p>
                      <a:pPr algn="just" fontAlgn="t"/>
                      <a:r>
                        <a:rPr lang="en-GB" b="1">
                          <a:solidFill>
                            <a:srgbClr val="333333"/>
                          </a:solidFill>
                          <a:effectLst/>
                          <a:latin typeface="Inter-Bold"/>
                        </a:rPr>
                        <a:t>3.</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scipy.fftpack</a:t>
                      </a:r>
                    </a:p>
                  </a:txBody>
                  <a:tcPr marL="76200" marR="76200" marT="76200" marB="76200"/>
                </a:tc>
                <a:tc>
                  <a:txBody>
                    <a:bodyPr/>
                    <a:lstStyle/>
                    <a:p>
                      <a:pPr algn="just" fontAlgn="t"/>
                      <a:r>
                        <a:rPr lang="en-US">
                          <a:solidFill>
                            <a:srgbClr val="333333"/>
                          </a:solidFill>
                          <a:effectLst/>
                          <a:latin typeface="Inter-Regular"/>
                        </a:rPr>
                        <a:t>It is used for </a:t>
                      </a:r>
                      <a:r>
                        <a:rPr lang="en-US" b="1">
                          <a:solidFill>
                            <a:srgbClr val="333333"/>
                          </a:solidFill>
                          <a:effectLst/>
                          <a:latin typeface="Inter-Bold"/>
                        </a:rPr>
                        <a:t>Fourier transform</a:t>
                      </a:r>
                      <a:r>
                        <a:rPr lang="en-US">
                          <a:solidFill>
                            <a:srgbClr val="333333"/>
                          </a:solidFill>
                          <a:effectLst/>
                          <a:latin typeface="Inter-Regular"/>
                        </a:rPr>
                        <a:t>.</a:t>
                      </a:r>
                    </a:p>
                  </a:txBody>
                  <a:tcPr marL="76200" marR="76200" marT="76200" marB="76200"/>
                </a:tc>
                <a:extLst>
                  <a:ext uri="{0D108BD9-81ED-4DB2-BD59-A6C34878D82A}">
                    <a16:rowId xmlns:a16="http://schemas.microsoft.com/office/drawing/2014/main" val="1220527744"/>
                  </a:ext>
                </a:extLst>
              </a:tr>
              <a:tr h="462820">
                <a:tc>
                  <a:txBody>
                    <a:bodyPr/>
                    <a:lstStyle/>
                    <a:p>
                      <a:pPr algn="just" fontAlgn="t"/>
                      <a:r>
                        <a:rPr lang="en-GB" b="1">
                          <a:solidFill>
                            <a:srgbClr val="333333"/>
                          </a:solidFill>
                          <a:effectLst/>
                          <a:latin typeface="Inter-Bold"/>
                        </a:rPr>
                        <a:t>4.</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scipy.integrate</a:t>
                      </a:r>
                    </a:p>
                  </a:txBody>
                  <a:tcPr marL="76200" marR="76200" marT="76200" marB="76200"/>
                </a:tc>
                <a:tc>
                  <a:txBody>
                    <a:bodyPr/>
                    <a:lstStyle/>
                    <a:p>
                      <a:pPr algn="just" fontAlgn="t"/>
                      <a:r>
                        <a:rPr lang="en-GB">
                          <a:solidFill>
                            <a:srgbClr val="333333"/>
                          </a:solidFill>
                          <a:effectLst/>
                          <a:latin typeface="Inter-Regular"/>
                        </a:rPr>
                        <a:t>Integration routines</a:t>
                      </a:r>
                    </a:p>
                  </a:txBody>
                  <a:tcPr marL="76200" marR="76200" marT="76200" marB="76200"/>
                </a:tc>
                <a:extLst>
                  <a:ext uri="{0D108BD9-81ED-4DB2-BD59-A6C34878D82A}">
                    <a16:rowId xmlns:a16="http://schemas.microsoft.com/office/drawing/2014/main" val="1759409991"/>
                  </a:ext>
                </a:extLst>
              </a:tr>
              <a:tr h="462820">
                <a:tc>
                  <a:txBody>
                    <a:bodyPr/>
                    <a:lstStyle/>
                    <a:p>
                      <a:pPr algn="just" fontAlgn="t"/>
                      <a:r>
                        <a:rPr lang="en-GB" b="1">
                          <a:solidFill>
                            <a:srgbClr val="333333"/>
                          </a:solidFill>
                          <a:effectLst/>
                          <a:latin typeface="Inter-Bold"/>
                        </a:rPr>
                        <a:t>5.</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scipy.interpolation</a:t>
                      </a:r>
                    </a:p>
                  </a:txBody>
                  <a:tcPr marL="76200" marR="76200" marT="76200" marB="76200"/>
                </a:tc>
                <a:tc>
                  <a:txBody>
                    <a:bodyPr/>
                    <a:lstStyle/>
                    <a:p>
                      <a:pPr algn="just" fontAlgn="t"/>
                      <a:r>
                        <a:rPr lang="en-GB">
                          <a:solidFill>
                            <a:srgbClr val="333333"/>
                          </a:solidFill>
                          <a:effectLst/>
                          <a:latin typeface="Inter-Regular"/>
                        </a:rPr>
                        <a:t>Interpolation</a:t>
                      </a:r>
                    </a:p>
                  </a:txBody>
                  <a:tcPr marL="76200" marR="76200" marT="76200" marB="76200"/>
                </a:tc>
                <a:extLst>
                  <a:ext uri="{0D108BD9-81ED-4DB2-BD59-A6C34878D82A}">
                    <a16:rowId xmlns:a16="http://schemas.microsoft.com/office/drawing/2014/main" val="1044732760"/>
                  </a:ext>
                </a:extLst>
              </a:tr>
              <a:tr h="462820">
                <a:tc>
                  <a:txBody>
                    <a:bodyPr/>
                    <a:lstStyle/>
                    <a:p>
                      <a:pPr algn="just" fontAlgn="t"/>
                      <a:r>
                        <a:rPr lang="en-GB" b="1">
                          <a:solidFill>
                            <a:srgbClr val="333333"/>
                          </a:solidFill>
                          <a:effectLst/>
                          <a:latin typeface="Inter-Bold"/>
                        </a:rPr>
                        <a:t>6.</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scipy.linalg</a:t>
                      </a:r>
                    </a:p>
                  </a:txBody>
                  <a:tcPr marL="76200" marR="76200" marT="76200" marB="76200"/>
                </a:tc>
                <a:tc>
                  <a:txBody>
                    <a:bodyPr/>
                    <a:lstStyle/>
                    <a:p>
                      <a:pPr algn="just" fontAlgn="t"/>
                      <a:r>
                        <a:rPr lang="en-US">
                          <a:solidFill>
                            <a:srgbClr val="333333"/>
                          </a:solidFill>
                          <a:effectLst/>
                          <a:latin typeface="Inter-Regular"/>
                        </a:rPr>
                        <a:t>It is used for linear algebra routine.</a:t>
                      </a:r>
                    </a:p>
                  </a:txBody>
                  <a:tcPr marL="76200" marR="76200" marT="76200" marB="76200"/>
                </a:tc>
                <a:extLst>
                  <a:ext uri="{0D108BD9-81ED-4DB2-BD59-A6C34878D82A}">
                    <a16:rowId xmlns:a16="http://schemas.microsoft.com/office/drawing/2014/main" val="2261794540"/>
                  </a:ext>
                </a:extLst>
              </a:tr>
              <a:tr h="462820">
                <a:tc>
                  <a:txBody>
                    <a:bodyPr/>
                    <a:lstStyle/>
                    <a:p>
                      <a:pPr algn="just" fontAlgn="t"/>
                      <a:r>
                        <a:rPr lang="en-GB" b="1">
                          <a:solidFill>
                            <a:srgbClr val="333333"/>
                          </a:solidFill>
                          <a:effectLst/>
                          <a:latin typeface="Inter-Bold"/>
                        </a:rPr>
                        <a:t>7.</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scipy.io</a:t>
                      </a:r>
                    </a:p>
                  </a:txBody>
                  <a:tcPr marL="76200" marR="76200" marT="76200" marB="76200"/>
                </a:tc>
                <a:tc>
                  <a:txBody>
                    <a:bodyPr/>
                    <a:lstStyle/>
                    <a:p>
                      <a:pPr algn="just" fontAlgn="t"/>
                      <a:r>
                        <a:rPr lang="en-US">
                          <a:solidFill>
                            <a:srgbClr val="333333"/>
                          </a:solidFill>
                          <a:effectLst/>
                          <a:latin typeface="Inter-Regular"/>
                        </a:rPr>
                        <a:t>It is used for data input and output.</a:t>
                      </a:r>
                    </a:p>
                  </a:txBody>
                  <a:tcPr marL="76200" marR="76200" marT="76200" marB="76200"/>
                </a:tc>
                <a:extLst>
                  <a:ext uri="{0D108BD9-81ED-4DB2-BD59-A6C34878D82A}">
                    <a16:rowId xmlns:a16="http://schemas.microsoft.com/office/drawing/2014/main" val="3645470902"/>
                  </a:ext>
                </a:extLst>
              </a:tr>
              <a:tr h="462820">
                <a:tc>
                  <a:txBody>
                    <a:bodyPr/>
                    <a:lstStyle/>
                    <a:p>
                      <a:pPr algn="just" fontAlgn="t"/>
                      <a:r>
                        <a:rPr lang="en-GB" b="1">
                          <a:solidFill>
                            <a:srgbClr val="333333"/>
                          </a:solidFill>
                          <a:effectLst/>
                          <a:latin typeface="Inter-Bold"/>
                        </a:rPr>
                        <a:t>8.</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scipy.ndimage</a:t>
                      </a:r>
                    </a:p>
                  </a:txBody>
                  <a:tcPr marL="76200" marR="76200" marT="76200" marB="76200"/>
                </a:tc>
                <a:tc>
                  <a:txBody>
                    <a:bodyPr/>
                    <a:lstStyle/>
                    <a:p>
                      <a:pPr algn="just" fontAlgn="t"/>
                      <a:r>
                        <a:rPr lang="en-US" dirty="0">
                          <a:solidFill>
                            <a:srgbClr val="333333"/>
                          </a:solidFill>
                          <a:effectLst/>
                          <a:latin typeface="Inter-Regular"/>
                        </a:rPr>
                        <a:t>It is used for the n-dimension image.</a:t>
                      </a:r>
                    </a:p>
                  </a:txBody>
                  <a:tcPr marL="76200" marR="76200" marT="76200" marB="76200"/>
                </a:tc>
                <a:extLst>
                  <a:ext uri="{0D108BD9-81ED-4DB2-BD59-A6C34878D82A}">
                    <a16:rowId xmlns:a16="http://schemas.microsoft.com/office/drawing/2014/main" val="687398534"/>
                  </a:ext>
                </a:extLst>
              </a:tr>
            </a:tbl>
          </a:graphicData>
        </a:graphic>
      </p:graphicFrame>
    </p:spTree>
    <p:extLst>
      <p:ext uri="{BB962C8B-B14F-4D97-AF65-F5344CB8AC3E}">
        <p14:creationId xmlns:p14="http://schemas.microsoft.com/office/powerpoint/2010/main" val="185390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F82B-1398-4A47-9C5F-4B91D8C25D31}"/>
              </a:ext>
            </a:extLst>
          </p:cNvPr>
          <p:cNvSpPr>
            <a:spLocks noGrp="1"/>
          </p:cNvSpPr>
          <p:nvPr>
            <p:ph type="title"/>
          </p:nvPr>
        </p:nvSpPr>
        <p:spPr/>
        <p:txBody>
          <a:bodyPr/>
          <a:lstStyle/>
          <a:p>
            <a:r>
              <a:rPr lang="en-GB" dirty="0"/>
              <a:t>SciPy Sub - Packages</a:t>
            </a:r>
          </a:p>
        </p:txBody>
      </p:sp>
      <p:graphicFrame>
        <p:nvGraphicFramePr>
          <p:cNvPr id="4" name="Table 4">
            <a:extLst>
              <a:ext uri="{FF2B5EF4-FFF2-40B4-BE49-F238E27FC236}">
                <a16:creationId xmlns:a16="http://schemas.microsoft.com/office/drawing/2014/main" id="{B082E57A-BEB1-4B12-8F03-471E25145565}"/>
              </a:ext>
            </a:extLst>
          </p:cNvPr>
          <p:cNvGraphicFramePr>
            <a:graphicFrameLocks noGrp="1"/>
          </p:cNvGraphicFramePr>
          <p:nvPr>
            <p:ph idx="1"/>
            <p:extLst>
              <p:ext uri="{D42A27DB-BD31-4B8C-83A1-F6EECF244321}">
                <p14:modId xmlns:p14="http://schemas.microsoft.com/office/powerpoint/2010/main" val="1394332342"/>
              </p:ext>
            </p:extLst>
          </p:nvPr>
        </p:nvGraphicFramePr>
        <p:xfrm>
          <a:off x="1066797" y="2014194"/>
          <a:ext cx="10058397" cy="4165380"/>
        </p:xfrm>
        <a:graphic>
          <a:graphicData uri="http://schemas.openxmlformats.org/drawingml/2006/table">
            <a:tbl>
              <a:tblPr firstRow="1" bandRow="1">
                <a:tableStyleId>{5C22544A-7EE6-4342-B048-85BDC9FD1C3A}</a:tableStyleId>
              </a:tblPr>
              <a:tblGrid>
                <a:gridCol w="1143740">
                  <a:extLst>
                    <a:ext uri="{9D8B030D-6E8A-4147-A177-3AD203B41FA5}">
                      <a16:colId xmlns:a16="http://schemas.microsoft.com/office/drawing/2014/main" val="2110890091"/>
                    </a:ext>
                  </a:extLst>
                </a:gridCol>
                <a:gridCol w="2902998">
                  <a:extLst>
                    <a:ext uri="{9D8B030D-6E8A-4147-A177-3AD203B41FA5}">
                      <a16:colId xmlns:a16="http://schemas.microsoft.com/office/drawing/2014/main" val="494569979"/>
                    </a:ext>
                  </a:extLst>
                </a:gridCol>
                <a:gridCol w="6011659">
                  <a:extLst>
                    <a:ext uri="{9D8B030D-6E8A-4147-A177-3AD203B41FA5}">
                      <a16:colId xmlns:a16="http://schemas.microsoft.com/office/drawing/2014/main" val="2502027075"/>
                    </a:ext>
                  </a:extLst>
                </a:gridCol>
              </a:tblGrid>
              <a:tr h="462820">
                <a:tc>
                  <a:txBody>
                    <a:bodyPr/>
                    <a:lstStyle/>
                    <a:p>
                      <a:r>
                        <a:rPr lang="en-US" dirty="0"/>
                        <a:t>Sr.</a:t>
                      </a:r>
                      <a:endParaRPr lang="en-GB" dirty="0"/>
                    </a:p>
                  </a:txBody>
                  <a:tcPr/>
                </a:tc>
                <a:tc>
                  <a:txBody>
                    <a:bodyPr/>
                    <a:lstStyle/>
                    <a:p>
                      <a:r>
                        <a:rPr lang="en-GB" dirty="0"/>
                        <a:t>Sub-Package</a:t>
                      </a:r>
                    </a:p>
                  </a:txBody>
                  <a:tcPr/>
                </a:tc>
                <a:tc>
                  <a:txBody>
                    <a:bodyPr/>
                    <a:lstStyle/>
                    <a:p>
                      <a:r>
                        <a:rPr lang="en-GB" dirty="0"/>
                        <a:t>Description</a:t>
                      </a:r>
                    </a:p>
                  </a:txBody>
                  <a:tcPr/>
                </a:tc>
                <a:extLst>
                  <a:ext uri="{0D108BD9-81ED-4DB2-BD59-A6C34878D82A}">
                    <a16:rowId xmlns:a16="http://schemas.microsoft.com/office/drawing/2014/main" val="4031624579"/>
                  </a:ext>
                </a:extLst>
              </a:tr>
              <a:tr h="462820">
                <a:tc>
                  <a:txBody>
                    <a:bodyPr/>
                    <a:lstStyle/>
                    <a:p>
                      <a:pPr algn="just" fontAlgn="t"/>
                      <a:r>
                        <a:rPr lang="en-GB" b="1" dirty="0">
                          <a:solidFill>
                            <a:srgbClr val="333333"/>
                          </a:solidFill>
                          <a:effectLst/>
                          <a:latin typeface="Inter-Bold"/>
                        </a:rPr>
                        <a:t>9.</a:t>
                      </a:r>
                      <a:endParaRPr lang="en-GB" dirty="0">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scipy.odr</a:t>
                      </a:r>
                    </a:p>
                  </a:txBody>
                  <a:tcPr marL="76200" marR="76200" marT="76200" marB="76200"/>
                </a:tc>
                <a:tc>
                  <a:txBody>
                    <a:bodyPr/>
                    <a:lstStyle/>
                    <a:p>
                      <a:pPr algn="just" fontAlgn="t"/>
                      <a:r>
                        <a:rPr lang="en-GB">
                          <a:solidFill>
                            <a:srgbClr val="333333"/>
                          </a:solidFill>
                          <a:effectLst/>
                          <a:latin typeface="Inter-Regular"/>
                        </a:rPr>
                        <a:t>Orthogonal distance regression.</a:t>
                      </a:r>
                    </a:p>
                  </a:txBody>
                  <a:tcPr marL="76200" marR="76200" marT="76200" marB="76200"/>
                </a:tc>
                <a:extLst>
                  <a:ext uri="{0D108BD9-81ED-4DB2-BD59-A6C34878D82A}">
                    <a16:rowId xmlns:a16="http://schemas.microsoft.com/office/drawing/2014/main" val="1916413862"/>
                  </a:ext>
                </a:extLst>
              </a:tr>
              <a:tr h="462820">
                <a:tc>
                  <a:txBody>
                    <a:bodyPr/>
                    <a:lstStyle/>
                    <a:p>
                      <a:pPr algn="just" fontAlgn="t"/>
                      <a:r>
                        <a:rPr lang="en-GB" b="1">
                          <a:solidFill>
                            <a:srgbClr val="333333"/>
                          </a:solidFill>
                          <a:effectLst/>
                          <a:latin typeface="Inter-Bold"/>
                        </a:rPr>
                        <a:t>10.</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scipy.optimize</a:t>
                      </a:r>
                    </a:p>
                  </a:txBody>
                  <a:tcPr marL="76200" marR="76200" marT="76200" marB="76200"/>
                </a:tc>
                <a:tc>
                  <a:txBody>
                    <a:bodyPr/>
                    <a:lstStyle/>
                    <a:p>
                      <a:pPr algn="just" fontAlgn="t"/>
                      <a:r>
                        <a:rPr lang="en-US">
                          <a:solidFill>
                            <a:srgbClr val="333333"/>
                          </a:solidFill>
                          <a:effectLst/>
                          <a:latin typeface="Inter-Regular"/>
                        </a:rPr>
                        <a:t>It is used for optimization.</a:t>
                      </a:r>
                    </a:p>
                  </a:txBody>
                  <a:tcPr marL="76200" marR="76200" marT="76200" marB="76200"/>
                </a:tc>
                <a:extLst>
                  <a:ext uri="{0D108BD9-81ED-4DB2-BD59-A6C34878D82A}">
                    <a16:rowId xmlns:a16="http://schemas.microsoft.com/office/drawing/2014/main" val="3495397785"/>
                  </a:ext>
                </a:extLst>
              </a:tr>
              <a:tr h="462820">
                <a:tc>
                  <a:txBody>
                    <a:bodyPr/>
                    <a:lstStyle/>
                    <a:p>
                      <a:pPr algn="just" fontAlgn="t"/>
                      <a:r>
                        <a:rPr lang="en-GB" b="1">
                          <a:solidFill>
                            <a:srgbClr val="333333"/>
                          </a:solidFill>
                          <a:effectLst/>
                          <a:latin typeface="Inter-Bold"/>
                        </a:rPr>
                        <a:t>11.</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scipy.signal</a:t>
                      </a:r>
                    </a:p>
                  </a:txBody>
                  <a:tcPr marL="76200" marR="76200" marT="76200" marB="76200"/>
                </a:tc>
                <a:tc>
                  <a:txBody>
                    <a:bodyPr/>
                    <a:lstStyle/>
                    <a:p>
                      <a:pPr algn="just" fontAlgn="t"/>
                      <a:r>
                        <a:rPr lang="en-US">
                          <a:solidFill>
                            <a:srgbClr val="333333"/>
                          </a:solidFill>
                          <a:effectLst/>
                          <a:latin typeface="Inter-Regular"/>
                        </a:rPr>
                        <a:t>It is used in signal processing.</a:t>
                      </a:r>
                    </a:p>
                  </a:txBody>
                  <a:tcPr marL="76200" marR="76200" marT="76200" marB="76200"/>
                </a:tc>
                <a:extLst>
                  <a:ext uri="{0D108BD9-81ED-4DB2-BD59-A6C34878D82A}">
                    <a16:rowId xmlns:a16="http://schemas.microsoft.com/office/drawing/2014/main" val="1220527744"/>
                  </a:ext>
                </a:extLst>
              </a:tr>
              <a:tr h="462820">
                <a:tc>
                  <a:txBody>
                    <a:bodyPr/>
                    <a:lstStyle/>
                    <a:p>
                      <a:pPr algn="just" fontAlgn="t"/>
                      <a:r>
                        <a:rPr lang="en-GB" b="1">
                          <a:solidFill>
                            <a:srgbClr val="333333"/>
                          </a:solidFill>
                          <a:effectLst/>
                          <a:latin typeface="Inter-Bold"/>
                        </a:rPr>
                        <a:t>12.</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scipy.sparse</a:t>
                      </a:r>
                    </a:p>
                  </a:txBody>
                  <a:tcPr marL="76200" marR="76200" marT="76200" marB="76200"/>
                </a:tc>
                <a:tc>
                  <a:txBody>
                    <a:bodyPr/>
                    <a:lstStyle/>
                    <a:p>
                      <a:pPr algn="just" fontAlgn="t"/>
                      <a:r>
                        <a:rPr lang="en-US">
                          <a:solidFill>
                            <a:srgbClr val="333333"/>
                          </a:solidFill>
                          <a:effectLst/>
                          <a:latin typeface="Inter-Regular"/>
                        </a:rPr>
                        <a:t>Sparse matrices and associated routines.</a:t>
                      </a:r>
                    </a:p>
                  </a:txBody>
                  <a:tcPr marL="76200" marR="76200" marT="76200" marB="76200"/>
                </a:tc>
                <a:extLst>
                  <a:ext uri="{0D108BD9-81ED-4DB2-BD59-A6C34878D82A}">
                    <a16:rowId xmlns:a16="http://schemas.microsoft.com/office/drawing/2014/main" val="1759409991"/>
                  </a:ext>
                </a:extLst>
              </a:tr>
              <a:tr h="462820">
                <a:tc>
                  <a:txBody>
                    <a:bodyPr/>
                    <a:lstStyle/>
                    <a:p>
                      <a:pPr algn="just" fontAlgn="t"/>
                      <a:r>
                        <a:rPr lang="en-GB" b="1">
                          <a:solidFill>
                            <a:srgbClr val="333333"/>
                          </a:solidFill>
                          <a:effectLst/>
                          <a:latin typeface="Inter-Bold"/>
                        </a:rPr>
                        <a:t>13.</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scipy.spatial</a:t>
                      </a:r>
                    </a:p>
                  </a:txBody>
                  <a:tcPr marL="76200" marR="76200" marT="76200" marB="76200"/>
                </a:tc>
                <a:tc>
                  <a:txBody>
                    <a:bodyPr/>
                    <a:lstStyle/>
                    <a:p>
                      <a:pPr algn="just" fontAlgn="t"/>
                      <a:r>
                        <a:rPr lang="en-US">
                          <a:solidFill>
                            <a:srgbClr val="333333"/>
                          </a:solidFill>
                          <a:effectLst/>
                          <a:latin typeface="Inter-Regular"/>
                        </a:rPr>
                        <a:t>Spatial data structures and algorithms.</a:t>
                      </a:r>
                    </a:p>
                  </a:txBody>
                  <a:tcPr marL="76200" marR="76200" marT="76200" marB="76200"/>
                </a:tc>
                <a:extLst>
                  <a:ext uri="{0D108BD9-81ED-4DB2-BD59-A6C34878D82A}">
                    <a16:rowId xmlns:a16="http://schemas.microsoft.com/office/drawing/2014/main" val="1044732760"/>
                  </a:ext>
                </a:extLst>
              </a:tr>
              <a:tr h="462820">
                <a:tc>
                  <a:txBody>
                    <a:bodyPr/>
                    <a:lstStyle/>
                    <a:p>
                      <a:pPr algn="just" fontAlgn="t"/>
                      <a:r>
                        <a:rPr lang="en-GB" b="1">
                          <a:solidFill>
                            <a:srgbClr val="333333"/>
                          </a:solidFill>
                          <a:effectLst/>
                          <a:latin typeface="Inter-Bold"/>
                        </a:rPr>
                        <a:t>14.</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scipy.special</a:t>
                      </a:r>
                    </a:p>
                  </a:txBody>
                  <a:tcPr marL="76200" marR="76200" marT="76200" marB="76200"/>
                </a:tc>
                <a:tc>
                  <a:txBody>
                    <a:bodyPr/>
                    <a:lstStyle/>
                    <a:p>
                      <a:pPr algn="just" fontAlgn="t"/>
                      <a:r>
                        <a:rPr lang="en-GB">
                          <a:solidFill>
                            <a:srgbClr val="333333"/>
                          </a:solidFill>
                          <a:effectLst/>
                          <a:latin typeface="Inter-Regular"/>
                        </a:rPr>
                        <a:t>Special Function.</a:t>
                      </a:r>
                    </a:p>
                  </a:txBody>
                  <a:tcPr marL="76200" marR="76200" marT="76200" marB="76200"/>
                </a:tc>
                <a:extLst>
                  <a:ext uri="{0D108BD9-81ED-4DB2-BD59-A6C34878D82A}">
                    <a16:rowId xmlns:a16="http://schemas.microsoft.com/office/drawing/2014/main" val="2261794540"/>
                  </a:ext>
                </a:extLst>
              </a:tr>
              <a:tr h="462820">
                <a:tc>
                  <a:txBody>
                    <a:bodyPr/>
                    <a:lstStyle/>
                    <a:p>
                      <a:pPr algn="just" fontAlgn="t"/>
                      <a:r>
                        <a:rPr lang="en-GB" b="1">
                          <a:solidFill>
                            <a:srgbClr val="333333"/>
                          </a:solidFill>
                          <a:effectLst/>
                          <a:latin typeface="Inter-Bold"/>
                        </a:rPr>
                        <a:t>15.</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scipy.stats</a:t>
                      </a:r>
                    </a:p>
                  </a:txBody>
                  <a:tcPr marL="76200" marR="76200" marT="76200" marB="76200"/>
                </a:tc>
                <a:tc>
                  <a:txBody>
                    <a:bodyPr/>
                    <a:lstStyle/>
                    <a:p>
                      <a:pPr algn="just" fontAlgn="t"/>
                      <a:r>
                        <a:rPr lang="en-GB">
                          <a:solidFill>
                            <a:srgbClr val="333333"/>
                          </a:solidFill>
                          <a:effectLst/>
                          <a:latin typeface="Inter-Regular"/>
                        </a:rPr>
                        <a:t>Statistics.</a:t>
                      </a:r>
                    </a:p>
                  </a:txBody>
                  <a:tcPr marL="76200" marR="76200" marT="76200" marB="76200"/>
                </a:tc>
                <a:extLst>
                  <a:ext uri="{0D108BD9-81ED-4DB2-BD59-A6C34878D82A}">
                    <a16:rowId xmlns:a16="http://schemas.microsoft.com/office/drawing/2014/main" val="3645470902"/>
                  </a:ext>
                </a:extLst>
              </a:tr>
              <a:tr h="462820">
                <a:tc>
                  <a:txBody>
                    <a:bodyPr/>
                    <a:lstStyle/>
                    <a:p>
                      <a:pPr algn="just" fontAlgn="t"/>
                      <a:r>
                        <a:rPr lang="en-GB" b="1">
                          <a:solidFill>
                            <a:srgbClr val="333333"/>
                          </a:solidFill>
                          <a:effectLst/>
                          <a:latin typeface="Inter-Bold"/>
                        </a:rPr>
                        <a:t>16.</a:t>
                      </a:r>
                      <a:endParaRPr lang="en-GB">
                        <a:solidFill>
                          <a:srgbClr val="333333"/>
                        </a:solidFill>
                        <a:effectLst/>
                        <a:latin typeface="Inter-Regular"/>
                      </a:endParaRPr>
                    </a:p>
                  </a:txBody>
                  <a:tcPr marL="76200" marR="76200" marT="76200" marB="76200"/>
                </a:tc>
                <a:tc>
                  <a:txBody>
                    <a:bodyPr/>
                    <a:lstStyle/>
                    <a:p>
                      <a:pPr algn="just" fontAlgn="t"/>
                      <a:r>
                        <a:rPr lang="en-GB">
                          <a:solidFill>
                            <a:srgbClr val="333333"/>
                          </a:solidFill>
                          <a:effectLst/>
                          <a:latin typeface="Inter-Regular"/>
                        </a:rPr>
                        <a:t>scipy.weaves</a:t>
                      </a:r>
                    </a:p>
                  </a:txBody>
                  <a:tcPr marL="76200" marR="76200" marT="76200" marB="76200"/>
                </a:tc>
                <a:tc>
                  <a:txBody>
                    <a:bodyPr/>
                    <a:lstStyle/>
                    <a:p>
                      <a:pPr algn="just" fontAlgn="t"/>
                      <a:r>
                        <a:rPr lang="en-US" dirty="0">
                          <a:solidFill>
                            <a:srgbClr val="333333"/>
                          </a:solidFill>
                          <a:effectLst/>
                          <a:latin typeface="Inter-Regular"/>
                        </a:rPr>
                        <a:t>It is a tool for writing.</a:t>
                      </a:r>
                    </a:p>
                  </a:txBody>
                  <a:tcPr marL="76200" marR="76200" marT="76200" marB="76200"/>
                </a:tc>
                <a:extLst>
                  <a:ext uri="{0D108BD9-81ED-4DB2-BD59-A6C34878D82A}">
                    <a16:rowId xmlns:a16="http://schemas.microsoft.com/office/drawing/2014/main" val="687398534"/>
                  </a:ext>
                </a:extLst>
              </a:tr>
            </a:tbl>
          </a:graphicData>
        </a:graphic>
      </p:graphicFrame>
    </p:spTree>
    <p:extLst>
      <p:ext uri="{BB962C8B-B14F-4D97-AF65-F5344CB8AC3E}">
        <p14:creationId xmlns:p14="http://schemas.microsoft.com/office/powerpoint/2010/main" val="403646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9E58-8BB3-4212-BB0C-3B2B9AAD1063}"/>
              </a:ext>
            </a:extLst>
          </p:cNvPr>
          <p:cNvSpPr>
            <a:spLocks noGrp="1"/>
          </p:cNvSpPr>
          <p:nvPr>
            <p:ph type="title"/>
          </p:nvPr>
        </p:nvSpPr>
        <p:spPr/>
        <p:txBody>
          <a:bodyPr/>
          <a:lstStyle/>
          <a:p>
            <a:r>
              <a:rPr lang="en-GB" dirty="0"/>
              <a:t>Installation and Import of SciPy</a:t>
            </a:r>
          </a:p>
        </p:txBody>
      </p:sp>
      <p:sp>
        <p:nvSpPr>
          <p:cNvPr id="3" name="Content Placeholder 2">
            <a:extLst>
              <a:ext uri="{FF2B5EF4-FFF2-40B4-BE49-F238E27FC236}">
                <a16:creationId xmlns:a16="http://schemas.microsoft.com/office/drawing/2014/main" id="{59EC2C1D-09BF-44D4-8142-FA6756AFD8A2}"/>
              </a:ext>
            </a:extLst>
          </p:cNvPr>
          <p:cNvSpPr>
            <a:spLocks noGrp="1"/>
          </p:cNvSpPr>
          <p:nvPr>
            <p:ph idx="1"/>
          </p:nvPr>
        </p:nvSpPr>
        <p:spPr/>
        <p:txBody>
          <a:bodyPr>
            <a:normAutofit lnSpcReduction="10000"/>
          </a:bodyPr>
          <a:lstStyle/>
          <a:p>
            <a:r>
              <a:rPr lang="en-US" sz="1800" dirty="0"/>
              <a:t>Install it using this command:</a:t>
            </a:r>
          </a:p>
          <a:p>
            <a:pPr marL="0" indent="0">
              <a:buNone/>
            </a:pPr>
            <a:r>
              <a:rPr lang="en-US" sz="1800" dirty="0"/>
              <a:t>		C:\Users\Your Name&gt;pip install </a:t>
            </a:r>
            <a:r>
              <a:rPr lang="en-US" sz="1800" dirty="0" err="1"/>
              <a:t>scipy</a:t>
            </a:r>
            <a:endParaRPr lang="en-US" sz="1800" dirty="0"/>
          </a:p>
          <a:p>
            <a:pPr marL="0" indent="0">
              <a:buNone/>
            </a:pPr>
            <a:endParaRPr lang="en-US" sz="1800" dirty="0"/>
          </a:p>
          <a:p>
            <a:r>
              <a:rPr lang="en-GB" sz="1800" dirty="0"/>
              <a:t>from </a:t>
            </a:r>
            <a:r>
              <a:rPr lang="en-GB" sz="1800" dirty="0" err="1"/>
              <a:t>scipy</a:t>
            </a:r>
            <a:r>
              <a:rPr lang="en-GB" sz="1800" dirty="0"/>
              <a:t> import module statement:</a:t>
            </a:r>
          </a:p>
          <a:p>
            <a:pPr marL="0" indent="0">
              <a:buNone/>
            </a:pPr>
            <a:r>
              <a:rPr lang="en-GB" sz="1800" dirty="0"/>
              <a:t>		from </a:t>
            </a:r>
            <a:r>
              <a:rPr lang="en-GB" sz="1800" dirty="0" err="1"/>
              <a:t>scipy</a:t>
            </a:r>
            <a:r>
              <a:rPr lang="en-GB" sz="1800" dirty="0"/>
              <a:t> import constants</a:t>
            </a:r>
          </a:p>
          <a:p>
            <a:endParaRPr lang="en-GB" sz="1800" dirty="0"/>
          </a:p>
          <a:p>
            <a:pPr marL="0" indent="0">
              <a:buNone/>
            </a:pPr>
            <a:r>
              <a:rPr lang="fr-FR" sz="1800" dirty="0"/>
              <a:t>Example:</a:t>
            </a:r>
          </a:p>
          <a:p>
            <a:pPr marL="0" indent="0">
              <a:buNone/>
            </a:pPr>
            <a:r>
              <a:rPr lang="fr-FR" sz="1800" dirty="0"/>
              <a:t>	</a:t>
            </a:r>
            <a:r>
              <a:rPr lang="fr-FR" sz="1800" dirty="0" err="1"/>
              <a:t>from</a:t>
            </a:r>
            <a:r>
              <a:rPr lang="fr-FR" sz="1800" dirty="0"/>
              <a:t> </a:t>
            </a:r>
            <a:r>
              <a:rPr lang="fr-FR" sz="1800" dirty="0" err="1"/>
              <a:t>scipy</a:t>
            </a:r>
            <a:r>
              <a:rPr lang="fr-FR" sz="1800" dirty="0"/>
              <a:t> import constants</a:t>
            </a:r>
          </a:p>
          <a:p>
            <a:pPr marL="0" indent="0">
              <a:buNone/>
            </a:pPr>
            <a:r>
              <a:rPr lang="fr-FR" sz="1800" dirty="0"/>
              <a:t>	</a:t>
            </a:r>
            <a:r>
              <a:rPr lang="fr-FR" sz="1800" dirty="0" err="1"/>
              <a:t>print</a:t>
            </a:r>
            <a:r>
              <a:rPr lang="fr-FR" sz="1800" dirty="0"/>
              <a:t>(</a:t>
            </a:r>
            <a:r>
              <a:rPr lang="fr-FR" sz="1800" dirty="0" err="1"/>
              <a:t>constants.liter</a:t>
            </a:r>
            <a:r>
              <a:rPr lang="fr-FR" sz="1800" dirty="0"/>
              <a:t>)</a:t>
            </a:r>
          </a:p>
        </p:txBody>
      </p:sp>
    </p:spTree>
    <p:extLst>
      <p:ext uri="{BB962C8B-B14F-4D97-AF65-F5344CB8AC3E}">
        <p14:creationId xmlns:p14="http://schemas.microsoft.com/office/powerpoint/2010/main" val="3304695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03924"/>
      </a:dk2>
      <a:lt2>
        <a:srgbClr val="E8E3E2"/>
      </a:lt2>
      <a:accent1>
        <a:srgbClr val="45ADC1"/>
      </a:accent1>
      <a:accent2>
        <a:srgbClr val="35B392"/>
      </a:accent2>
      <a:accent3>
        <a:srgbClr val="41B767"/>
      </a:accent3>
      <a:accent4>
        <a:srgbClr val="42B736"/>
      </a:accent4>
      <a:accent5>
        <a:srgbClr val="78AF3E"/>
      </a:accent5>
      <a:accent6>
        <a:srgbClr val="A0A831"/>
      </a:accent6>
      <a:hlink>
        <a:srgbClr val="519130"/>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Wisp</Template>
  <TotalTime>17</TotalTime>
  <Words>462</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Garamond</vt:lpstr>
      <vt:lpstr>Inter-Bold</vt:lpstr>
      <vt:lpstr>Inter-Regular</vt:lpstr>
      <vt:lpstr>Sagona Book</vt:lpstr>
      <vt:lpstr>Sagona ExtraLight</vt:lpstr>
      <vt:lpstr>SavonVTI</vt:lpstr>
      <vt:lpstr>SciPy</vt:lpstr>
      <vt:lpstr>What is SciPy?</vt:lpstr>
      <vt:lpstr>Why Use SciPy?</vt:lpstr>
      <vt:lpstr>Numpy vs. SciPy</vt:lpstr>
      <vt:lpstr>SciPy Sub - Packages</vt:lpstr>
      <vt:lpstr>SciPy Sub - Packages</vt:lpstr>
      <vt:lpstr>Installation and Import of SciPy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SciPy</dc:title>
  <dc:creator>Vinita Saldanha</dc:creator>
  <cp:lastModifiedBy>Vinita Saldanha</cp:lastModifiedBy>
  <cp:revision>3</cp:revision>
  <dcterms:created xsi:type="dcterms:W3CDTF">2021-06-17T06:55:18Z</dcterms:created>
  <dcterms:modified xsi:type="dcterms:W3CDTF">2021-06-17T07:12:34Z</dcterms:modified>
</cp:coreProperties>
</file>