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1" r:id="rId15"/>
    <p:sldId id="270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85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6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9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5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6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7B40-D784-45CC-A9C4-098FB82E58E0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4919-04B3-425F-B118-305E5C948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46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B7A7-082E-4FF8-BC78-D62BA80C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Classification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0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206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Log Loss or Cross-Entropy Loss: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used for evaluating the performance of a classifier, whose output is a probability value between the 0 and 1.</a:t>
            </a:r>
          </a:p>
          <a:p>
            <a:r>
              <a:rPr lang="en-US" dirty="0"/>
              <a:t>For a good binary Classification model, the value of log loss should be near to 0.</a:t>
            </a:r>
          </a:p>
          <a:p>
            <a:r>
              <a:rPr lang="en-US" dirty="0"/>
              <a:t>The value of log loss increases if the predicted value deviates from the actual value.</a:t>
            </a:r>
          </a:p>
          <a:p>
            <a:r>
              <a:rPr lang="en-US" dirty="0"/>
              <a:t>The lower log loss represents the higher accuracy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6248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44765"/>
          </a:xfrm>
        </p:spPr>
        <p:txBody>
          <a:bodyPr/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0" y="1673682"/>
            <a:ext cx="10353762" cy="402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Confusion Matrix: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confusion matrix provides us a matrix/table as output and describes the performance of the model.</a:t>
            </a:r>
          </a:p>
          <a:p>
            <a:r>
              <a:rPr lang="en-US" dirty="0"/>
              <a:t>It is also known as the error matrix.</a:t>
            </a:r>
          </a:p>
          <a:p>
            <a:r>
              <a:rPr lang="en-US" dirty="0"/>
              <a:t>The matrix consists of predictions result in a summarized form, which has a total number of correct predictions and incorrect predictions. </a:t>
            </a:r>
          </a:p>
        </p:txBody>
      </p:sp>
      <p:pic>
        <p:nvPicPr>
          <p:cNvPr id="2050" name="Picture 2" descr="Classification Algorithm in Machine Learning">
            <a:extLst>
              <a:ext uri="{FF2B5EF4-FFF2-40B4-BE49-F238E27FC236}">
                <a16:creationId xmlns:a16="http://schemas.microsoft.com/office/drawing/2014/main" id="{859523F7-F09B-45F1-97C7-F54BC443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504" y="5694334"/>
            <a:ext cx="3225462" cy="8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03F339-598B-4368-B34B-19229919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16937"/>
              </p:ext>
            </p:extLst>
          </p:nvPr>
        </p:nvGraphicFramePr>
        <p:xfrm>
          <a:off x="1198485" y="5308847"/>
          <a:ext cx="6587231" cy="146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500">
                  <a:extLst>
                    <a:ext uri="{9D8B030D-6E8A-4147-A177-3AD203B41FA5}">
                      <a16:colId xmlns:a16="http://schemas.microsoft.com/office/drawing/2014/main" val="4134797142"/>
                    </a:ext>
                  </a:extLst>
                </a:gridCol>
                <a:gridCol w="2195500">
                  <a:extLst>
                    <a:ext uri="{9D8B030D-6E8A-4147-A177-3AD203B41FA5}">
                      <a16:colId xmlns:a16="http://schemas.microsoft.com/office/drawing/2014/main" val="2771032546"/>
                    </a:ext>
                  </a:extLst>
                </a:gridCol>
                <a:gridCol w="2196231">
                  <a:extLst>
                    <a:ext uri="{9D8B030D-6E8A-4147-A177-3AD203B41FA5}">
                      <a16:colId xmlns:a16="http://schemas.microsoft.com/office/drawing/2014/main" val="3868495573"/>
                    </a:ext>
                  </a:extLst>
                </a:gridCol>
              </a:tblGrid>
              <a:tr h="494529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Actual Positive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Actual Negative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11623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Predicted Positive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True Positive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False Positive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16407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Predicted Negative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False Negative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True Negative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2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44765"/>
          </a:xfrm>
        </p:spPr>
        <p:txBody>
          <a:bodyPr/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0" y="1673682"/>
            <a:ext cx="10353762" cy="206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Classification accuracy :</a:t>
            </a:r>
          </a:p>
          <a:p>
            <a:r>
              <a:rPr lang="en-US" dirty="0"/>
              <a:t>Classification accuracy shows how many of the predictions are correct.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90C7677-6900-4FEF-971B-79F2A9183D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46" y="2799153"/>
            <a:ext cx="5731510" cy="9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C26D1ED2-9132-4299-B37C-23A7DEEE3B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1598" r="3115" b="1594"/>
          <a:stretch/>
        </p:blipFill>
        <p:spPr bwMode="auto">
          <a:xfrm>
            <a:off x="8635207" y="3990200"/>
            <a:ext cx="3418840" cy="23882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7D4A66-816C-4F0D-B6D9-80C32360E683}"/>
              </a:ext>
            </a:extLst>
          </p:cNvPr>
          <p:cNvSpPr txBox="1">
            <a:spLocks/>
          </p:cNvSpPr>
          <p:nvPr/>
        </p:nvSpPr>
        <p:spPr>
          <a:xfrm>
            <a:off x="362502" y="3960396"/>
            <a:ext cx="7792906" cy="238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a model that only predicts class A. It is hard to even call it a “model” because it predicts class A without any calculation. However, since 93% of the samples are in class A, the accuracy of our model is 93%.</a:t>
            </a:r>
          </a:p>
          <a:p>
            <a:r>
              <a:rPr lang="en-US" dirty="0"/>
              <a:t>What if it is crucial to detect class B correctly and we cannot afford to misclassify any class B samples (i.e., cancer prediction)? In these cases, we need other metrics to evaluate our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4E647-551E-4F79-AA8B-3EABCF228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CEBED42-037B-4919-8A61-62D2D0B8E1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5" y="3959385"/>
            <a:ext cx="3447276" cy="1116462"/>
          </a:xfrm>
          <a:prstGeom prst="rect">
            <a:avLst/>
          </a:prstGeom>
          <a:noFill/>
        </p:spPr>
      </p:pic>
      <p:pic>
        <p:nvPicPr>
          <p:cNvPr id="4" name="Picture 3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DE6F3096-ADD8-49BC-A8FB-A737D821A8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66" y="1935921"/>
            <a:ext cx="3527175" cy="129338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42394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4. Precision and Recall: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Precision measures how good our model is when the prediction is positive.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focus of precision is positive predictions. It indicates how many positive predictions are true.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Recall measures how good our model is at correctly predicting positive classes.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focus of recall is actual positive classes. It indicates how many of the positive classes the model is able to predict correctly.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849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2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F1 Score:</a:t>
            </a:r>
          </a:p>
          <a:p>
            <a:r>
              <a:rPr lang="en-US" dirty="0"/>
              <a:t>F1 score is the weighted average of precision and recall.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 is a more useful measure than accuracy for problems with uneven class distribution because it takes into account both false positive and false negatives.</a:t>
            </a:r>
          </a:p>
          <a:p>
            <a:r>
              <a:rPr lang="en-US" dirty="0"/>
              <a:t>The best value for f1 score is 1 and the worst is 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2324627-E8F0-4AED-9544-1ED417A3D2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63" y="3142696"/>
            <a:ext cx="4634144" cy="119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70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Evaluating a Classification model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A32ECF88-5C2F-49FB-9714-C8381BAB6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596" y="2911151"/>
            <a:ext cx="5626710" cy="2400012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4" y="2096064"/>
            <a:ext cx="5393909" cy="41523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6. Sensitivity and Specificity:</a:t>
            </a:r>
          </a:p>
          <a:p>
            <a:pPr>
              <a:lnSpc>
                <a:spcPct val="110000"/>
              </a:lnSpc>
            </a:pPr>
            <a:r>
              <a:rPr lang="en-US" dirty="0"/>
              <a:t>Sensitivity, also known as the true positive rate (TPR), is the same as recall. Hence, it measures the proportion of positive class that is correctly predicted as positive.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Specificity is similar to sensitivity but focused on negative class. It measures the proportion of negative class that is correctly predicted as negative.</a:t>
            </a:r>
          </a:p>
        </p:txBody>
      </p:sp>
    </p:spTree>
    <p:extLst>
      <p:ext uri="{BB962C8B-B14F-4D97-AF65-F5344CB8AC3E}">
        <p14:creationId xmlns:p14="http://schemas.microsoft.com/office/powerpoint/2010/main" val="39238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2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AUC-ROC curve:</a:t>
            </a:r>
          </a:p>
          <a:p>
            <a:r>
              <a:rPr lang="en-US" dirty="0"/>
              <a:t>ROC curve stands for Receiver Operating Characteristics Curve and AUC stands for Area Under the Curve.</a:t>
            </a:r>
          </a:p>
          <a:p>
            <a:r>
              <a:rPr lang="en-US" dirty="0"/>
              <a:t>It is a graph that shows the performance of the classification model at different thresholds.</a:t>
            </a:r>
          </a:p>
          <a:p>
            <a:r>
              <a:rPr lang="en-US" dirty="0"/>
              <a:t>To visualize the performance of the multi-class classification model, we use the AUC-ROC Curve.</a:t>
            </a:r>
          </a:p>
          <a:p>
            <a:r>
              <a:rPr lang="en-US" dirty="0"/>
              <a:t>The ROC curve is plotted with TPR and FPR, where TPR (True Positive Rate) on Y-axis and FPR(False Positive Rate) on X-axis.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AUC-ROC curve:</a:t>
            </a:r>
          </a:p>
          <a:p>
            <a:r>
              <a:rPr lang="en-US" dirty="0"/>
              <a:t>The ROC curve is plotted with TPR and FPR, where TPR (True Positive Rate) on Y-axis and FPR(False Positive Rate) on X-axis.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35E1B8-6A61-42CD-9C36-1086D79D33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0478" y="2210935"/>
            <a:ext cx="4626815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99380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23" y="4469364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Evaluating a Classification model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02F8017-EDDD-46B0-ACD9-7388477296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794" y="1045761"/>
            <a:ext cx="10353761" cy="27856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792" y="4096139"/>
            <a:ext cx="7893698" cy="25006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7. AUC-ROC curve:</a:t>
            </a:r>
          </a:p>
          <a:p>
            <a:r>
              <a:rPr lang="en-US" sz="1800" dirty="0"/>
              <a:t>If the threshold is set to 0, the model predicts all samples as positive. In this case, TPR (sensitivity) is 1. However, FPR(1-specificity) is also 1 because there is no negative prediction. If the threshold is set to 1, both TPR and FPR become 0. Hence, it is not a good choice to set the threshold to 0 or 1.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1544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436-468C-4879-8124-6C9ED61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3BA-363D-4292-B3A3-C290481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5757593" cy="44353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7. AUC-ROC curve: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can use another metric called AUC (Area under the curve).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AUC is the area under ROC curve between (0,0) and (1,1) which can be calculated using integral calculus.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AUC basically aggregates the performance of the model at all threshold values. The best possible value of AUC is 1 which indicates a perfect classifier.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closer the AUC is to 1, the better the classifier is. In the figure below, classifier A is better than classifier B.</a:t>
            </a:r>
            <a:endParaRPr lang="en-GB" sz="18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0E78B40-7021-4F5E-BEA5-0B4F68468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7533" y="2298020"/>
            <a:ext cx="4537652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918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474-B8FE-4507-9129-050E2A1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DADA-95A4-40F4-A513-0759D5DA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Classification algorithm is a Supervised Learning technique that is used to identify the category of new observations based on training data. </a:t>
            </a:r>
          </a:p>
          <a:p>
            <a:r>
              <a:rPr lang="en-US" dirty="0"/>
              <a:t>In Classification, a program learns from the given dataset or observations and then classifies new observation into several classes or groups. Such as, Yes or No, 0 or 1, Spam or Not Spam, cat or dog, etc. </a:t>
            </a:r>
          </a:p>
          <a:p>
            <a:r>
              <a:rPr lang="en-US" dirty="0"/>
              <a:t>Classes can be called as targets/labels or categories.</a:t>
            </a:r>
          </a:p>
          <a:p>
            <a:r>
              <a:rPr lang="en-US" dirty="0"/>
              <a:t>Unlike regression, the output variable of Classification is a category, not a value, such as "Green or Blue", "fruit or animal", etc. </a:t>
            </a:r>
          </a:p>
        </p:txBody>
      </p:sp>
    </p:spTree>
    <p:extLst>
      <p:ext uri="{BB962C8B-B14F-4D97-AF65-F5344CB8AC3E}">
        <p14:creationId xmlns:p14="http://schemas.microsoft.com/office/powerpoint/2010/main" val="45106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18B-0A83-46F7-88DB-4483D84F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cases of Classification Algorithms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2C05-D333-48A6-97F3-B4A432EA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635" y="2096063"/>
            <a:ext cx="9571922" cy="42248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Email Spam Detection</a:t>
            </a:r>
          </a:p>
          <a:p>
            <a:endParaRPr lang="en-US" dirty="0"/>
          </a:p>
          <a:p>
            <a:r>
              <a:rPr lang="en-US" dirty="0"/>
              <a:t>Speech Recognition</a:t>
            </a:r>
          </a:p>
          <a:p>
            <a:endParaRPr lang="en-US" dirty="0"/>
          </a:p>
          <a:p>
            <a:r>
              <a:rPr lang="en-US" dirty="0"/>
              <a:t>Identifications of Cancer tumor cells.</a:t>
            </a:r>
          </a:p>
          <a:p>
            <a:endParaRPr lang="en-US" dirty="0"/>
          </a:p>
          <a:p>
            <a:r>
              <a:rPr lang="en-US" dirty="0"/>
              <a:t>Drugs Classification</a:t>
            </a:r>
          </a:p>
          <a:p>
            <a:endParaRPr lang="en-US" dirty="0"/>
          </a:p>
          <a:p>
            <a:r>
              <a:rPr lang="en-US" dirty="0"/>
              <a:t>Biometric Identification,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6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474-B8FE-4507-9129-050E2A1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DADA-95A4-40F4-A513-0759D5DA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the Classification algorithm is a Supervised learning technique, hence it takes labeled input data, which means it contains input with the corresponding output.</a:t>
            </a:r>
          </a:p>
          <a:p>
            <a:r>
              <a:rPr lang="en-US" dirty="0"/>
              <a:t>In classification algorithm, a discrete output function(y) is mapped to input variable(x).</a:t>
            </a:r>
          </a:p>
          <a:p>
            <a:pPr marL="0" indent="0">
              <a:buNone/>
            </a:pPr>
            <a:r>
              <a:rPr lang="en-US" dirty="0"/>
              <a:t>	y=f(x), where y = categorical output  </a:t>
            </a:r>
          </a:p>
          <a:p>
            <a:r>
              <a:rPr lang="en-US" dirty="0"/>
              <a:t>The best example of an ML classification algorithm is Email Spam Detector.</a:t>
            </a:r>
          </a:p>
          <a:p>
            <a:r>
              <a:rPr lang="en-US" dirty="0"/>
              <a:t>The main goal of the Classification algorithm is to identify the category of a given dataset, and these algorithms are mainly used to predict the output for the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42395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E0A0F-0288-4365-B7A3-E6AA4BE2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Classification Algorithm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ssification Algorithm in Machine Learning ">
            <a:extLst>
              <a:ext uri="{FF2B5EF4-FFF2-40B4-BE49-F238E27FC236}">
                <a16:creationId xmlns:a16="http://schemas.microsoft.com/office/drawing/2014/main" id="{ACC94234-BCED-42D2-9FB9-30BC3BE8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444" y="1265355"/>
            <a:ext cx="4849609" cy="429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2497-E86F-43BA-9420-8D66D04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5" y="2096064"/>
            <a:ext cx="4533381" cy="330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Classification algorithms can be better understood using the diagram. In the diagram, there are two classes, class A and Class B. These classes have features that are similar to each other and dissimilar to other classes.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0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E0A0F-0288-4365-B7A3-E6AA4BE2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Classification Algorithm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ssification Algorithm in Machine Learning ">
            <a:extLst>
              <a:ext uri="{FF2B5EF4-FFF2-40B4-BE49-F238E27FC236}">
                <a16:creationId xmlns:a16="http://schemas.microsoft.com/office/drawing/2014/main" id="{ACC94234-BCED-42D2-9FB9-30BC3BE8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444" y="1866123"/>
            <a:ext cx="3464101" cy="30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2497-E86F-43BA-9420-8D66D04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algorithm which implements the classification on a dataset is known as a classifier.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There are two types of Classifications:</a:t>
            </a:r>
          </a:p>
          <a:p>
            <a:r>
              <a:rPr lang="en-US" dirty="0">
                <a:solidFill>
                  <a:srgbClr val="FFFFFF"/>
                </a:solidFill>
              </a:rPr>
              <a:t>Binary Classifier: If the classification problem has only two possible outcomes, then it is called as Binary Classifier.</a:t>
            </a:r>
          </a:p>
          <a:p>
            <a:r>
              <a:rPr lang="en-US" dirty="0">
                <a:solidFill>
                  <a:srgbClr val="FFFFFF"/>
                </a:solidFill>
              </a:rPr>
              <a:t>Examples: YES or NO, MALE or FEMALE, SPAM or NOT SPAM, CAT or DOG, etc.</a:t>
            </a:r>
          </a:p>
        </p:txBody>
      </p:sp>
    </p:spTree>
    <p:extLst>
      <p:ext uri="{BB962C8B-B14F-4D97-AF65-F5344CB8AC3E}">
        <p14:creationId xmlns:p14="http://schemas.microsoft.com/office/powerpoint/2010/main" val="286532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E0A0F-0288-4365-B7A3-E6AA4BE2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Classification Algorithm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ssification Algorithm in Machine Learning ">
            <a:extLst>
              <a:ext uri="{FF2B5EF4-FFF2-40B4-BE49-F238E27FC236}">
                <a16:creationId xmlns:a16="http://schemas.microsoft.com/office/drawing/2014/main" id="{ACC94234-BCED-42D2-9FB9-30BC3BE8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857" y="2116025"/>
            <a:ext cx="2964561" cy="26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2497-E86F-43BA-9420-8D66D04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The algorithm which implements the classification on a dataset is known as a classifier.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There are two types of Classifications: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Multi-class Classifier: If a classification problem has more than two outcomes, then it is called as Multi-class Classifier.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Example: Classifications of types of crops, Classification of types of music.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0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EEB3-3A39-4A77-BB21-B15E4A7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Learners in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6A2D-18C9-4C8A-B73B-25E401F1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Lazy Learners: </a:t>
            </a:r>
          </a:p>
          <a:p>
            <a:r>
              <a:rPr lang="en-US" dirty="0"/>
              <a:t>Lazy Learner firstly stores the training dataset and wait until it receives the test dataset. </a:t>
            </a:r>
          </a:p>
          <a:p>
            <a:r>
              <a:rPr lang="en-US" dirty="0"/>
              <a:t>In Lazy learner case, classification is done on the basis of the most related data stored in the training dataset. </a:t>
            </a:r>
          </a:p>
          <a:p>
            <a:r>
              <a:rPr lang="en-US" dirty="0"/>
              <a:t>It takes less time in training but more time for predictions.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K-NN algorithm, 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val="4113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EEB3-3A39-4A77-BB21-B15E4A7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Learners in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6A2D-18C9-4C8A-B73B-25E401F1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49330"/>
            <a:ext cx="10353762" cy="3186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Eager Learners: </a:t>
            </a:r>
          </a:p>
          <a:p>
            <a:r>
              <a:rPr lang="en-US" dirty="0"/>
              <a:t>Eager Learners develop a classification model based on a training dataset before receiving a test dataset. </a:t>
            </a:r>
          </a:p>
          <a:p>
            <a:r>
              <a:rPr lang="en-US" dirty="0"/>
              <a:t>Opposite to Lazy learners, Eager learners take more time in training and less time in prediction.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Decision Trees, Naïve Bayes, ANN.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75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E830-2090-4261-BBE1-B24BD6DF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Classification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6232-3173-4946-BFD4-2B7D7816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784" y="2096063"/>
            <a:ext cx="9074772" cy="42159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Linear Models</a:t>
            </a:r>
          </a:p>
          <a:p>
            <a:pPr marL="0" indent="0">
              <a:buNone/>
            </a:pPr>
            <a:r>
              <a:rPr lang="en-GB" dirty="0"/>
              <a:t>	Logistic Regression</a:t>
            </a:r>
          </a:p>
          <a:p>
            <a:pPr marL="0" indent="0">
              <a:buNone/>
            </a:pPr>
            <a:r>
              <a:rPr lang="en-GB" dirty="0"/>
              <a:t>	Support Vector Machines</a:t>
            </a:r>
          </a:p>
          <a:p>
            <a:r>
              <a:rPr lang="en-GB" dirty="0"/>
              <a:t>Non-linear Models</a:t>
            </a:r>
          </a:p>
          <a:p>
            <a:pPr marL="0" indent="0">
              <a:buNone/>
            </a:pPr>
            <a:r>
              <a:rPr lang="en-GB" dirty="0"/>
              <a:t>	K-Nearest Neighbours</a:t>
            </a:r>
          </a:p>
          <a:p>
            <a:pPr marL="0" indent="0">
              <a:buNone/>
            </a:pPr>
            <a:r>
              <a:rPr lang="en-GB" dirty="0"/>
              <a:t>	Kernel SVM</a:t>
            </a:r>
          </a:p>
          <a:p>
            <a:pPr marL="0" indent="0">
              <a:buNone/>
            </a:pPr>
            <a:r>
              <a:rPr lang="en-GB" dirty="0"/>
              <a:t>	Naïve Bayes</a:t>
            </a:r>
          </a:p>
          <a:p>
            <a:pPr marL="0" indent="0">
              <a:buNone/>
            </a:pPr>
            <a:r>
              <a:rPr lang="en-GB" dirty="0"/>
              <a:t>	Decision Tree Classification</a:t>
            </a:r>
          </a:p>
          <a:p>
            <a:pPr marL="0" indent="0">
              <a:buNone/>
            </a:pPr>
            <a:r>
              <a:rPr lang="en-GB" dirty="0"/>
              <a:t>	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0196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</TotalTime>
  <Words>1340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Classification </vt:lpstr>
      <vt:lpstr>Classification Algorithm</vt:lpstr>
      <vt:lpstr>Classification Algorithm</vt:lpstr>
      <vt:lpstr>Classification Algorithm</vt:lpstr>
      <vt:lpstr>Classification Algorithm</vt:lpstr>
      <vt:lpstr>Classification Algorithm</vt:lpstr>
      <vt:lpstr>Learners in Classification Problems</vt:lpstr>
      <vt:lpstr>Learners in Classification Problems</vt:lpstr>
      <vt:lpstr>Types of Classification Algorithms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Evaluating a Classification model</vt:lpstr>
      <vt:lpstr>Use cases of Classification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</dc:title>
  <dc:creator>Vinita Saldanha</dc:creator>
  <cp:lastModifiedBy>Vinita Saldanha</cp:lastModifiedBy>
  <cp:revision>9</cp:revision>
  <dcterms:created xsi:type="dcterms:W3CDTF">2021-06-28T04:48:56Z</dcterms:created>
  <dcterms:modified xsi:type="dcterms:W3CDTF">2021-06-30T02:27:31Z</dcterms:modified>
</cp:coreProperties>
</file>