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72" r:id="rId14"/>
    <p:sldId id="273" r:id="rId15"/>
    <p:sldId id="274" r:id="rId16"/>
    <p:sldId id="275" r:id="rId17"/>
    <p:sldId id="276" r:id="rId18"/>
    <p:sldId id="277" r:id="rId19"/>
    <p:sldId id="278" r:id="rId20"/>
    <p:sldId id="269" r:id="rId21"/>
    <p:sldId id="267" r:id="rId22"/>
    <p:sldId id="27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3334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26183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436749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553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821960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898F52-2787-4BA2-BBBC-9395E9F86D50}" type="datetimeFigureOut">
              <a:rPr lang="en-US" smtClean="0"/>
              <a:pPr/>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071434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898F52-2787-4BA2-BBBC-9395E9F86D50}" type="datetimeFigureOut">
              <a:rPr lang="en-US" smtClean="0"/>
              <a:pPr/>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032685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12293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0929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46189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7758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0616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783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6536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6113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6813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4447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898F52-2787-4BA2-BBBC-9395E9F86D50}" type="datetimeFigureOut">
              <a:rPr lang="en-US" smtClean="0"/>
              <a:pPr/>
              <a:t>7/1/2021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59472014"/>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1714-DEBA-4F8C-AD94-C0DE4B812F6B}"/>
              </a:ext>
            </a:extLst>
          </p:cNvPr>
          <p:cNvSpPr>
            <a:spLocks noGrp="1"/>
          </p:cNvSpPr>
          <p:nvPr>
            <p:ph type="ctrTitle"/>
          </p:nvPr>
        </p:nvSpPr>
        <p:spPr>
          <a:xfrm>
            <a:off x="7013359" y="1064508"/>
            <a:ext cx="4829453" cy="2892612"/>
          </a:xfrm>
        </p:spPr>
        <p:txBody>
          <a:bodyPr>
            <a:normAutofit/>
          </a:bodyPr>
          <a:lstStyle/>
          <a:p>
            <a:r>
              <a:rPr lang="en-GB" sz="4000" dirty="0"/>
              <a:t>Decision Tree Classification </a:t>
            </a:r>
          </a:p>
        </p:txBody>
      </p:sp>
      <p:pic>
        <p:nvPicPr>
          <p:cNvPr id="33" name="Picture 2">
            <a:extLst>
              <a:ext uri="{FF2B5EF4-FFF2-40B4-BE49-F238E27FC236}">
                <a16:creationId xmlns:a16="http://schemas.microsoft.com/office/drawing/2014/main" id="{3E4BF919-FD1B-4625-BC37-B3540B11984C}"/>
              </a:ext>
            </a:extLst>
          </p:cNvPr>
          <p:cNvPicPr>
            <a:picLocks noChangeAspect="1"/>
          </p:cNvPicPr>
          <p:nvPr/>
        </p:nvPicPr>
        <p:blipFill rotWithShape="1">
          <a:blip r:embed="rId2"/>
          <a:srcRect t="826" r="2" b="2"/>
          <a:stretch/>
        </p:blipFill>
        <p:spPr>
          <a:xfrm>
            <a:off x="20" y="-1"/>
            <a:ext cx="6915093" cy="6858001"/>
          </a:xfrm>
          <a:prstGeom prst="rect">
            <a:avLst/>
          </a:prstGeom>
        </p:spPr>
      </p:pic>
    </p:spTree>
    <p:extLst>
      <p:ext uri="{BB962C8B-B14F-4D97-AF65-F5344CB8AC3E}">
        <p14:creationId xmlns:p14="http://schemas.microsoft.com/office/powerpoint/2010/main" val="3433795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582C-77BD-469D-9489-A1C28F8405BC}"/>
              </a:ext>
            </a:extLst>
          </p:cNvPr>
          <p:cNvSpPr>
            <a:spLocks noGrp="1"/>
          </p:cNvSpPr>
          <p:nvPr>
            <p:ph type="title"/>
          </p:nvPr>
        </p:nvSpPr>
        <p:spPr/>
        <p:txBody>
          <a:bodyPr/>
          <a:lstStyle/>
          <a:p>
            <a:r>
              <a:rPr lang="en-GB" dirty="0"/>
              <a:t>Attribute Selection Measures</a:t>
            </a:r>
          </a:p>
        </p:txBody>
      </p:sp>
      <p:sp>
        <p:nvSpPr>
          <p:cNvPr id="3" name="Content Placeholder 2">
            <a:extLst>
              <a:ext uri="{FF2B5EF4-FFF2-40B4-BE49-F238E27FC236}">
                <a16:creationId xmlns:a16="http://schemas.microsoft.com/office/drawing/2014/main" id="{FE0E8CF7-ABAE-4816-B6E7-4C7842FCC02F}"/>
              </a:ext>
            </a:extLst>
          </p:cNvPr>
          <p:cNvSpPr>
            <a:spLocks noGrp="1"/>
          </p:cNvSpPr>
          <p:nvPr>
            <p:ph idx="1"/>
          </p:nvPr>
        </p:nvSpPr>
        <p:spPr/>
        <p:txBody>
          <a:bodyPr>
            <a:normAutofit/>
          </a:bodyPr>
          <a:lstStyle/>
          <a:p>
            <a:pPr marL="0" indent="0">
              <a:buNone/>
            </a:pPr>
            <a:r>
              <a:rPr lang="en-US" dirty="0"/>
              <a:t>While implementing a Decision tree, the main issue arises that how to select the best attribute for the root node and for sub-nodes. </a:t>
            </a:r>
          </a:p>
          <a:p>
            <a:pPr marL="0" indent="0">
              <a:buNone/>
            </a:pPr>
            <a:r>
              <a:rPr lang="en-US" dirty="0"/>
              <a:t>So, to solve such problems there is a technique which is called as Attribute selection measure or ASM. </a:t>
            </a:r>
          </a:p>
          <a:p>
            <a:pPr marL="0" indent="0">
              <a:buNone/>
            </a:pPr>
            <a:r>
              <a:rPr lang="en-US" dirty="0"/>
              <a:t>By this measurement, we can easily select the best attribute for the nodes of the tree. There are two popular techniques for ASM, which are:</a:t>
            </a:r>
          </a:p>
          <a:p>
            <a:r>
              <a:rPr lang="en-US" dirty="0"/>
              <a:t>Information Gain</a:t>
            </a:r>
          </a:p>
          <a:p>
            <a:r>
              <a:rPr lang="en-US" dirty="0"/>
              <a:t>Gini Index</a:t>
            </a:r>
            <a:endParaRPr lang="en-GB" dirty="0"/>
          </a:p>
        </p:txBody>
      </p:sp>
    </p:spTree>
    <p:extLst>
      <p:ext uri="{BB962C8B-B14F-4D97-AF65-F5344CB8AC3E}">
        <p14:creationId xmlns:p14="http://schemas.microsoft.com/office/powerpoint/2010/main" val="344971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582C-77BD-469D-9489-A1C28F8405BC}"/>
              </a:ext>
            </a:extLst>
          </p:cNvPr>
          <p:cNvSpPr>
            <a:spLocks noGrp="1"/>
          </p:cNvSpPr>
          <p:nvPr>
            <p:ph type="title"/>
          </p:nvPr>
        </p:nvSpPr>
        <p:spPr/>
        <p:txBody>
          <a:bodyPr/>
          <a:lstStyle/>
          <a:p>
            <a:r>
              <a:rPr lang="en-GB" dirty="0"/>
              <a:t>Attribute Selection Measures</a:t>
            </a:r>
          </a:p>
        </p:txBody>
      </p:sp>
      <p:sp>
        <p:nvSpPr>
          <p:cNvPr id="3" name="Content Placeholder 2">
            <a:extLst>
              <a:ext uri="{FF2B5EF4-FFF2-40B4-BE49-F238E27FC236}">
                <a16:creationId xmlns:a16="http://schemas.microsoft.com/office/drawing/2014/main" id="{FE0E8CF7-ABAE-4816-B6E7-4C7842FCC02F}"/>
              </a:ext>
            </a:extLst>
          </p:cNvPr>
          <p:cNvSpPr>
            <a:spLocks noGrp="1"/>
          </p:cNvSpPr>
          <p:nvPr>
            <p:ph idx="1"/>
          </p:nvPr>
        </p:nvSpPr>
        <p:spPr>
          <a:xfrm>
            <a:off x="913795" y="2096064"/>
            <a:ext cx="10353762" cy="4152336"/>
          </a:xfrm>
        </p:spPr>
        <p:txBody>
          <a:bodyPr>
            <a:normAutofit fontScale="92500" lnSpcReduction="10000"/>
          </a:bodyPr>
          <a:lstStyle/>
          <a:p>
            <a:pPr marL="457200" indent="-457200">
              <a:buAutoNum type="arabicPeriod"/>
            </a:pPr>
            <a:r>
              <a:rPr lang="en-US" dirty="0"/>
              <a:t>Information Gain:</a:t>
            </a:r>
          </a:p>
          <a:p>
            <a:r>
              <a:rPr lang="en-US" dirty="0"/>
              <a:t>Information gain is the measurement of changes in entropy after the segmentation of a dataset based on an attribute.</a:t>
            </a:r>
          </a:p>
          <a:p>
            <a:r>
              <a:rPr lang="en-US" dirty="0"/>
              <a:t>It calculates how much information a feature provides us about a class.</a:t>
            </a:r>
          </a:p>
          <a:p>
            <a:r>
              <a:rPr lang="en-US" dirty="0"/>
              <a:t>According to the value of information gain, we split the node and build the decision tree.</a:t>
            </a:r>
          </a:p>
          <a:p>
            <a:r>
              <a:rPr lang="en-US" dirty="0"/>
              <a:t>A decision tree algorithm always tries to maximize the value of information gain, and a node/attribute having the highest information gain is split first. It can be calculated using the below formula:</a:t>
            </a:r>
          </a:p>
          <a:p>
            <a:pPr marL="0" indent="0">
              <a:buNone/>
            </a:pPr>
            <a:endParaRPr lang="en-US" dirty="0"/>
          </a:p>
          <a:p>
            <a:pPr marL="0" indent="0" algn="ctr">
              <a:buNone/>
            </a:pPr>
            <a:r>
              <a:rPr lang="en-US" sz="2200" dirty="0"/>
              <a:t>Information Gain= Entropy(S)- [(Weighted Avg) * Entropy(each feature) </a:t>
            </a:r>
            <a:endParaRPr lang="en-GB" sz="2200" dirty="0"/>
          </a:p>
        </p:txBody>
      </p:sp>
    </p:spTree>
    <p:extLst>
      <p:ext uri="{BB962C8B-B14F-4D97-AF65-F5344CB8AC3E}">
        <p14:creationId xmlns:p14="http://schemas.microsoft.com/office/powerpoint/2010/main" val="2725890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582C-77BD-469D-9489-A1C28F8405BC}"/>
              </a:ext>
            </a:extLst>
          </p:cNvPr>
          <p:cNvSpPr>
            <a:spLocks noGrp="1"/>
          </p:cNvSpPr>
          <p:nvPr>
            <p:ph type="title"/>
          </p:nvPr>
        </p:nvSpPr>
        <p:spPr/>
        <p:txBody>
          <a:bodyPr/>
          <a:lstStyle/>
          <a:p>
            <a:r>
              <a:rPr lang="en-GB" dirty="0"/>
              <a:t>Attribute Selection Measures</a:t>
            </a:r>
          </a:p>
        </p:txBody>
      </p:sp>
      <p:sp>
        <p:nvSpPr>
          <p:cNvPr id="3" name="Content Placeholder 2">
            <a:extLst>
              <a:ext uri="{FF2B5EF4-FFF2-40B4-BE49-F238E27FC236}">
                <a16:creationId xmlns:a16="http://schemas.microsoft.com/office/drawing/2014/main" id="{FE0E8CF7-ABAE-4816-B6E7-4C7842FCC02F}"/>
              </a:ext>
            </a:extLst>
          </p:cNvPr>
          <p:cNvSpPr>
            <a:spLocks noGrp="1"/>
          </p:cNvSpPr>
          <p:nvPr>
            <p:ph idx="1"/>
          </p:nvPr>
        </p:nvSpPr>
        <p:spPr>
          <a:xfrm>
            <a:off x="913795" y="2096064"/>
            <a:ext cx="10353762" cy="4242592"/>
          </a:xfrm>
        </p:spPr>
        <p:txBody>
          <a:bodyPr>
            <a:normAutofit fontScale="92500" lnSpcReduction="10000"/>
          </a:bodyPr>
          <a:lstStyle/>
          <a:p>
            <a:pPr marL="0" indent="0" algn="ctr">
              <a:buNone/>
            </a:pPr>
            <a:r>
              <a:rPr lang="en-US" sz="2200" dirty="0"/>
              <a:t>Information Gain= Entropy(S)- [(Weighted Avg) *Entropy(each feature) </a:t>
            </a:r>
          </a:p>
          <a:p>
            <a:pPr marL="0" indent="0">
              <a:buNone/>
            </a:pPr>
            <a:r>
              <a:rPr lang="en-US" sz="2200" dirty="0">
                <a:solidFill>
                  <a:srgbClr val="FFFF00"/>
                </a:solidFill>
              </a:rPr>
              <a:t>Entropy</a:t>
            </a:r>
            <a:r>
              <a:rPr lang="en-US" sz="2200" dirty="0"/>
              <a:t>: Entropy is a metric to measure the impurity in a given attribute. It specifies randomness in data. Entropy can be calculated as:</a:t>
            </a:r>
          </a:p>
          <a:p>
            <a:pPr marL="0" indent="0">
              <a:buNone/>
            </a:pPr>
            <a:endParaRPr lang="en-US" sz="2200" dirty="0"/>
          </a:p>
          <a:p>
            <a:pPr marL="0" indent="0" algn="ctr">
              <a:buNone/>
            </a:pPr>
            <a:r>
              <a:rPr lang="en-US" sz="2400" dirty="0"/>
              <a:t>Entropy(s)= -P(yes)log2 P(yes)- P(no) log2 P(no)</a:t>
            </a:r>
            <a:endParaRPr lang="en-US" sz="2200" dirty="0"/>
          </a:p>
          <a:p>
            <a:pPr marL="0" indent="0">
              <a:buNone/>
            </a:pPr>
            <a:r>
              <a:rPr lang="en-US" sz="2200" dirty="0"/>
              <a:t>Where,</a:t>
            </a:r>
          </a:p>
          <a:p>
            <a:pPr marL="0" indent="0">
              <a:buNone/>
            </a:pPr>
            <a:r>
              <a:rPr lang="en-US" sz="2200" dirty="0"/>
              <a:t>S= Total number of samples</a:t>
            </a:r>
          </a:p>
          <a:p>
            <a:pPr marL="0" indent="0">
              <a:buNone/>
            </a:pPr>
            <a:r>
              <a:rPr lang="en-US" sz="2200" dirty="0"/>
              <a:t>P(yes)= probability of yes</a:t>
            </a:r>
          </a:p>
          <a:p>
            <a:pPr marL="0" indent="0">
              <a:buNone/>
            </a:pPr>
            <a:r>
              <a:rPr lang="en-US" sz="2200" dirty="0"/>
              <a:t>P(no)= probability of no</a:t>
            </a:r>
            <a:endParaRPr lang="en-GB" sz="2200" dirty="0"/>
          </a:p>
        </p:txBody>
      </p:sp>
    </p:spTree>
    <p:extLst>
      <p:ext uri="{BB962C8B-B14F-4D97-AF65-F5344CB8AC3E}">
        <p14:creationId xmlns:p14="http://schemas.microsoft.com/office/powerpoint/2010/main" val="210448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BB0D-A68E-4627-BC34-5D6D031623CE}"/>
              </a:ext>
            </a:extLst>
          </p:cNvPr>
          <p:cNvSpPr>
            <a:spLocks noGrp="1"/>
          </p:cNvSpPr>
          <p:nvPr>
            <p:ph type="title"/>
          </p:nvPr>
        </p:nvSpPr>
        <p:spPr/>
        <p:txBody>
          <a:bodyPr/>
          <a:lstStyle/>
          <a:p>
            <a:r>
              <a:rPr lang="en-GB" dirty="0"/>
              <a:t>Information Gain &amp; entropy</a:t>
            </a:r>
          </a:p>
        </p:txBody>
      </p:sp>
      <p:sp>
        <p:nvSpPr>
          <p:cNvPr id="3" name="Content Placeholder 2">
            <a:extLst>
              <a:ext uri="{FF2B5EF4-FFF2-40B4-BE49-F238E27FC236}">
                <a16:creationId xmlns:a16="http://schemas.microsoft.com/office/drawing/2014/main" id="{88A4AE19-3EEA-4F4E-AF5B-D9DC9F3D9798}"/>
              </a:ext>
            </a:extLst>
          </p:cNvPr>
          <p:cNvSpPr>
            <a:spLocks noGrp="1"/>
          </p:cNvSpPr>
          <p:nvPr>
            <p:ph idx="1"/>
          </p:nvPr>
        </p:nvSpPr>
        <p:spPr/>
        <p:txBody>
          <a:bodyPr/>
          <a:lstStyle/>
          <a:p>
            <a:r>
              <a:rPr lang="en-US" dirty="0"/>
              <a:t>We can define a function to calculate the entropy of a group of samples based on the ratio of samples that belong to class 0 and class 1.</a:t>
            </a:r>
          </a:p>
          <a:p>
            <a:pPr marL="0" indent="0">
              <a:buNone/>
            </a:pPr>
            <a:endParaRPr lang="en-US" dirty="0"/>
          </a:p>
          <a:p>
            <a:r>
              <a:rPr lang="en-US" dirty="0"/>
              <a:t># calculate the entropy for the split in the dataset</a:t>
            </a:r>
          </a:p>
          <a:p>
            <a:r>
              <a:rPr lang="en-US" dirty="0"/>
              <a:t>def entropy(class0, class1):</a:t>
            </a:r>
          </a:p>
          <a:p>
            <a:r>
              <a:rPr lang="en-US" dirty="0"/>
              <a:t>	return -(class0 * log2(class0) + class1 * log2(class1))</a:t>
            </a:r>
          </a:p>
          <a:p>
            <a:pPr marL="0" indent="0">
              <a:buNone/>
            </a:pPr>
            <a:endParaRPr lang="en-GB" dirty="0"/>
          </a:p>
        </p:txBody>
      </p:sp>
    </p:spTree>
    <p:extLst>
      <p:ext uri="{BB962C8B-B14F-4D97-AF65-F5344CB8AC3E}">
        <p14:creationId xmlns:p14="http://schemas.microsoft.com/office/powerpoint/2010/main" val="80929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BB0D-A68E-4627-BC34-5D6D031623CE}"/>
              </a:ext>
            </a:extLst>
          </p:cNvPr>
          <p:cNvSpPr>
            <a:spLocks noGrp="1"/>
          </p:cNvSpPr>
          <p:nvPr>
            <p:ph type="title"/>
          </p:nvPr>
        </p:nvSpPr>
        <p:spPr/>
        <p:txBody>
          <a:bodyPr/>
          <a:lstStyle/>
          <a:p>
            <a:r>
              <a:rPr lang="en-GB" dirty="0"/>
              <a:t>Information Gain &amp; entropy</a:t>
            </a:r>
          </a:p>
        </p:txBody>
      </p:sp>
      <p:sp>
        <p:nvSpPr>
          <p:cNvPr id="3" name="Content Placeholder 2">
            <a:extLst>
              <a:ext uri="{FF2B5EF4-FFF2-40B4-BE49-F238E27FC236}">
                <a16:creationId xmlns:a16="http://schemas.microsoft.com/office/drawing/2014/main" id="{88A4AE19-3EEA-4F4E-AF5B-D9DC9F3D9798}"/>
              </a:ext>
            </a:extLst>
          </p:cNvPr>
          <p:cNvSpPr>
            <a:spLocks noGrp="1"/>
          </p:cNvSpPr>
          <p:nvPr>
            <p:ph idx="1"/>
          </p:nvPr>
        </p:nvSpPr>
        <p:spPr/>
        <p:txBody>
          <a:bodyPr/>
          <a:lstStyle/>
          <a:p>
            <a:r>
              <a:rPr lang="en-US" dirty="0"/>
              <a:t>consider a dataset with 20 examples, 13 for class 0 and 7 for class 1. </a:t>
            </a:r>
          </a:p>
          <a:p>
            <a:r>
              <a:rPr lang="en-US" dirty="0"/>
              <a:t># split of the main dataset</a:t>
            </a:r>
          </a:p>
          <a:p>
            <a:pPr marL="0" indent="0">
              <a:buNone/>
            </a:pPr>
            <a:r>
              <a:rPr lang="en-US" dirty="0"/>
              <a:t>	class0 = 13 / 20</a:t>
            </a:r>
          </a:p>
          <a:p>
            <a:pPr marL="0" indent="0">
              <a:buNone/>
            </a:pPr>
            <a:r>
              <a:rPr lang="en-US" dirty="0"/>
              <a:t>	class1 = 7 / 20</a:t>
            </a:r>
          </a:p>
          <a:p>
            <a:pPr marL="0" indent="0">
              <a:buNone/>
            </a:pPr>
            <a:r>
              <a:rPr lang="en-US" dirty="0"/>
              <a:t>	# calculate entropy before the change</a:t>
            </a:r>
          </a:p>
          <a:p>
            <a:pPr marL="0" indent="0">
              <a:buNone/>
            </a:pPr>
            <a:r>
              <a:rPr lang="en-US" dirty="0"/>
              <a:t>	</a:t>
            </a:r>
            <a:r>
              <a:rPr lang="en-US" dirty="0" err="1"/>
              <a:t>s_entropy</a:t>
            </a:r>
            <a:r>
              <a:rPr lang="en-US" dirty="0"/>
              <a:t> = entropy(class0, class1)</a:t>
            </a:r>
          </a:p>
          <a:p>
            <a:r>
              <a:rPr lang="en-US" dirty="0"/>
              <a:t>print('Dataset Entropy: %.3f bits' % </a:t>
            </a:r>
            <a:r>
              <a:rPr lang="en-US" dirty="0" err="1"/>
              <a:t>s_entropy</a:t>
            </a:r>
            <a:r>
              <a:rPr lang="en-US" dirty="0"/>
              <a:t>)</a:t>
            </a:r>
          </a:p>
          <a:p>
            <a:pPr marL="0" indent="0">
              <a:buNone/>
            </a:pPr>
            <a:endParaRPr lang="en-GB" dirty="0"/>
          </a:p>
        </p:txBody>
      </p:sp>
    </p:spTree>
    <p:extLst>
      <p:ext uri="{BB962C8B-B14F-4D97-AF65-F5344CB8AC3E}">
        <p14:creationId xmlns:p14="http://schemas.microsoft.com/office/powerpoint/2010/main" val="286251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BB0D-A68E-4627-BC34-5D6D031623CE}"/>
              </a:ext>
            </a:extLst>
          </p:cNvPr>
          <p:cNvSpPr>
            <a:spLocks noGrp="1"/>
          </p:cNvSpPr>
          <p:nvPr>
            <p:ph type="title"/>
          </p:nvPr>
        </p:nvSpPr>
        <p:spPr>
          <a:xfrm>
            <a:off x="913795" y="609600"/>
            <a:ext cx="10353761" cy="819705"/>
          </a:xfrm>
        </p:spPr>
        <p:txBody>
          <a:bodyPr/>
          <a:lstStyle/>
          <a:p>
            <a:r>
              <a:rPr lang="en-GB" dirty="0"/>
              <a:t>Information Gain &amp; entropy</a:t>
            </a:r>
          </a:p>
        </p:txBody>
      </p:sp>
      <p:sp>
        <p:nvSpPr>
          <p:cNvPr id="3" name="Content Placeholder 2">
            <a:extLst>
              <a:ext uri="{FF2B5EF4-FFF2-40B4-BE49-F238E27FC236}">
                <a16:creationId xmlns:a16="http://schemas.microsoft.com/office/drawing/2014/main" id="{88A4AE19-3EEA-4F4E-AF5B-D9DC9F3D9798}"/>
              </a:ext>
            </a:extLst>
          </p:cNvPr>
          <p:cNvSpPr>
            <a:spLocks noGrp="1"/>
          </p:cNvSpPr>
          <p:nvPr>
            <p:ph idx="1"/>
          </p:nvPr>
        </p:nvSpPr>
        <p:spPr>
          <a:xfrm>
            <a:off x="913795" y="1677880"/>
            <a:ext cx="10353762" cy="4944862"/>
          </a:xfrm>
        </p:spPr>
        <p:txBody>
          <a:bodyPr>
            <a:normAutofit fontScale="92500"/>
          </a:bodyPr>
          <a:lstStyle/>
          <a:p>
            <a:r>
              <a:rPr lang="en-US" dirty="0"/>
              <a:t>Now consider that one of the variables in the dataset has two unique values, say “value1” and “value2.” We are interested in calculating the information gain of this variable.</a:t>
            </a:r>
          </a:p>
          <a:p>
            <a:r>
              <a:rPr lang="en-US" dirty="0"/>
              <a:t>Let’s assume that if we split the dataset by value1, we have a group of eight samples, seven for class 0 and one for class 1. We can then calculate the entropy of this group of samples.</a:t>
            </a:r>
          </a:p>
          <a:p>
            <a:r>
              <a:rPr lang="en-US" dirty="0"/>
              <a:t># split 1 (split via value1)</a:t>
            </a:r>
          </a:p>
          <a:p>
            <a:pPr marL="0" indent="0">
              <a:buNone/>
            </a:pPr>
            <a:r>
              <a:rPr lang="en-US" dirty="0"/>
              <a:t>	s1_class0 = 7 / 8</a:t>
            </a:r>
          </a:p>
          <a:p>
            <a:pPr marL="0" indent="0">
              <a:buNone/>
            </a:pPr>
            <a:r>
              <a:rPr lang="en-US" dirty="0"/>
              <a:t>	s1_class1 = 1 / 8</a:t>
            </a:r>
          </a:p>
          <a:p>
            <a:pPr marL="0" indent="0">
              <a:buNone/>
            </a:pPr>
            <a:r>
              <a:rPr lang="en-US" dirty="0"/>
              <a:t>	# calculate the entropy of the first group</a:t>
            </a:r>
          </a:p>
          <a:p>
            <a:pPr marL="0" indent="0">
              <a:buNone/>
            </a:pPr>
            <a:r>
              <a:rPr lang="en-US" dirty="0"/>
              <a:t>	s1_entropy = entropy(s1_class0, s1_class1)</a:t>
            </a:r>
          </a:p>
          <a:p>
            <a:r>
              <a:rPr lang="en-US" dirty="0"/>
              <a:t>print('Group1 Entropy: %.3f bits' % s1_entropy)</a:t>
            </a:r>
          </a:p>
        </p:txBody>
      </p:sp>
    </p:spTree>
    <p:extLst>
      <p:ext uri="{BB962C8B-B14F-4D97-AF65-F5344CB8AC3E}">
        <p14:creationId xmlns:p14="http://schemas.microsoft.com/office/powerpoint/2010/main" val="226669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BB0D-A68E-4627-BC34-5D6D031623CE}"/>
              </a:ext>
            </a:extLst>
          </p:cNvPr>
          <p:cNvSpPr>
            <a:spLocks noGrp="1"/>
          </p:cNvSpPr>
          <p:nvPr>
            <p:ph type="title"/>
          </p:nvPr>
        </p:nvSpPr>
        <p:spPr>
          <a:xfrm>
            <a:off x="913795" y="609600"/>
            <a:ext cx="10353761" cy="819705"/>
          </a:xfrm>
        </p:spPr>
        <p:txBody>
          <a:bodyPr/>
          <a:lstStyle/>
          <a:p>
            <a:r>
              <a:rPr lang="en-GB" dirty="0"/>
              <a:t>Information Gain &amp; entropy</a:t>
            </a:r>
          </a:p>
        </p:txBody>
      </p:sp>
      <p:sp>
        <p:nvSpPr>
          <p:cNvPr id="3" name="Content Placeholder 2">
            <a:extLst>
              <a:ext uri="{FF2B5EF4-FFF2-40B4-BE49-F238E27FC236}">
                <a16:creationId xmlns:a16="http://schemas.microsoft.com/office/drawing/2014/main" id="{88A4AE19-3EEA-4F4E-AF5B-D9DC9F3D9798}"/>
              </a:ext>
            </a:extLst>
          </p:cNvPr>
          <p:cNvSpPr>
            <a:spLocks noGrp="1"/>
          </p:cNvSpPr>
          <p:nvPr>
            <p:ph idx="1"/>
          </p:nvPr>
        </p:nvSpPr>
        <p:spPr>
          <a:xfrm>
            <a:off x="919119" y="1987119"/>
            <a:ext cx="10353762" cy="4261281"/>
          </a:xfrm>
        </p:spPr>
        <p:txBody>
          <a:bodyPr>
            <a:normAutofit/>
          </a:bodyPr>
          <a:lstStyle/>
          <a:p>
            <a:r>
              <a:rPr lang="en-US" dirty="0"/>
              <a:t>Now, let’s assume that we split the dataset by value2; we have a group of 12 samples with six in each group. We would expect this group to have an entropy of 1.</a:t>
            </a:r>
          </a:p>
          <a:p>
            <a:r>
              <a:rPr lang="en-US" dirty="0"/>
              <a:t># split 2  (split via value2)</a:t>
            </a:r>
          </a:p>
          <a:p>
            <a:pPr marL="0" indent="0">
              <a:buNone/>
            </a:pPr>
            <a:r>
              <a:rPr lang="en-US" dirty="0"/>
              <a:t>	s2_class0 = 6 / 12</a:t>
            </a:r>
          </a:p>
          <a:p>
            <a:pPr marL="0" indent="0">
              <a:buNone/>
            </a:pPr>
            <a:r>
              <a:rPr lang="en-US" dirty="0"/>
              <a:t>	s2_class1 = 6 / 12</a:t>
            </a:r>
          </a:p>
          <a:p>
            <a:pPr marL="0" indent="0">
              <a:buNone/>
            </a:pPr>
            <a:r>
              <a:rPr lang="en-US" dirty="0"/>
              <a:t>	# calculate the entropy of the second group</a:t>
            </a:r>
          </a:p>
          <a:p>
            <a:pPr marL="0" indent="0">
              <a:buNone/>
            </a:pPr>
            <a:r>
              <a:rPr lang="en-US" dirty="0"/>
              <a:t>	s2_entropy = entropy(s2_class0, s2_class1)</a:t>
            </a:r>
          </a:p>
          <a:p>
            <a:r>
              <a:rPr lang="en-US" dirty="0"/>
              <a:t>print('Group2 Entropy: %.3f bits' % s2_entropy)</a:t>
            </a:r>
          </a:p>
          <a:p>
            <a:endParaRPr lang="en-US" dirty="0"/>
          </a:p>
        </p:txBody>
      </p:sp>
    </p:spTree>
    <p:extLst>
      <p:ext uri="{BB962C8B-B14F-4D97-AF65-F5344CB8AC3E}">
        <p14:creationId xmlns:p14="http://schemas.microsoft.com/office/powerpoint/2010/main" val="2473624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BB0D-A68E-4627-BC34-5D6D031623CE}"/>
              </a:ext>
            </a:extLst>
          </p:cNvPr>
          <p:cNvSpPr>
            <a:spLocks noGrp="1"/>
          </p:cNvSpPr>
          <p:nvPr>
            <p:ph type="title"/>
          </p:nvPr>
        </p:nvSpPr>
        <p:spPr>
          <a:xfrm>
            <a:off x="913795" y="609600"/>
            <a:ext cx="10353761" cy="819705"/>
          </a:xfrm>
        </p:spPr>
        <p:txBody>
          <a:bodyPr/>
          <a:lstStyle/>
          <a:p>
            <a:r>
              <a:rPr lang="en-GB" dirty="0"/>
              <a:t>Information Gain &amp; entropy</a:t>
            </a:r>
          </a:p>
        </p:txBody>
      </p:sp>
      <p:sp>
        <p:nvSpPr>
          <p:cNvPr id="3" name="Content Placeholder 2">
            <a:extLst>
              <a:ext uri="{FF2B5EF4-FFF2-40B4-BE49-F238E27FC236}">
                <a16:creationId xmlns:a16="http://schemas.microsoft.com/office/drawing/2014/main" id="{88A4AE19-3EEA-4F4E-AF5B-D9DC9F3D9798}"/>
              </a:ext>
            </a:extLst>
          </p:cNvPr>
          <p:cNvSpPr>
            <a:spLocks noGrp="1"/>
          </p:cNvSpPr>
          <p:nvPr>
            <p:ph idx="1"/>
          </p:nvPr>
        </p:nvSpPr>
        <p:spPr>
          <a:xfrm>
            <a:off x="919119" y="1987119"/>
            <a:ext cx="10353762" cy="4261281"/>
          </a:xfrm>
        </p:spPr>
        <p:txBody>
          <a:bodyPr>
            <a:normAutofit/>
          </a:bodyPr>
          <a:lstStyle/>
          <a:p>
            <a:r>
              <a:rPr lang="en-US" dirty="0"/>
              <a:t>The first variable resulted in a group of eight examples from the dataset, and the second group had the remaining 12 samples in the data set. Therefore, we have everything we need to calculate the information gain.</a:t>
            </a:r>
          </a:p>
          <a:p>
            <a:r>
              <a:rPr lang="en-US" dirty="0"/>
              <a:t>In this case, information gain can be calculated as:</a:t>
            </a:r>
          </a:p>
          <a:p>
            <a:pPr marL="0" indent="0">
              <a:buNone/>
            </a:pPr>
            <a:r>
              <a:rPr lang="en-US" dirty="0"/>
              <a:t>	Entropy(Dataset) – (Count(Group1) / Count(Dataset) * Entropy(Group1) + Count(Group2) / Count(Dataset) * Entropy(Group2))</a:t>
            </a:r>
          </a:p>
          <a:p>
            <a:r>
              <a:rPr lang="en-US" dirty="0"/>
              <a:t>Or:</a:t>
            </a:r>
          </a:p>
          <a:p>
            <a:pPr marL="0" indent="0">
              <a:buNone/>
            </a:pPr>
            <a:r>
              <a:rPr lang="en-US" dirty="0"/>
              <a:t>	Entropy(13/20, 7/20) – (8/20 * Entropy(7/8, 1/8) + 12/20 * Entropy(6/12, 6/12))</a:t>
            </a:r>
          </a:p>
          <a:p>
            <a:endParaRPr lang="en-US" dirty="0"/>
          </a:p>
        </p:txBody>
      </p:sp>
    </p:spTree>
    <p:extLst>
      <p:ext uri="{BB962C8B-B14F-4D97-AF65-F5344CB8AC3E}">
        <p14:creationId xmlns:p14="http://schemas.microsoft.com/office/powerpoint/2010/main" val="124880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BB0D-A68E-4627-BC34-5D6D031623CE}"/>
              </a:ext>
            </a:extLst>
          </p:cNvPr>
          <p:cNvSpPr>
            <a:spLocks noGrp="1"/>
          </p:cNvSpPr>
          <p:nvPr>
            <p:ph type="title"/>
          </p:nvPr>
        </p:nvSpPr>
        <p:spPr>
          <a:xfrm>
            <a:off x="913795" y="609600"/>
            <a:ext cx="10353761" cy="819705"/>
          </a:xfrm>
        </p:spPr>
        <p:txBody>
          <a:bodyPr/>
          <a:lstStyle/>
          <a:p>
            <a:r>
              <a:rPr lang="en-GB" dirty="0"/>
              <a:t>Information Gain &amp; entropy</a:t>
            </a:r>
          </a:p>
        </p:txBody>
      </p:sp>
      <p:sp>
        <p:nvSpPr>
          <p:cNvPr id="3" name="Content Placeholder 2">
            <a:extLst>
              <a:ext uri="{FF2B5EF4-FFF2-40B4-BE49-F238E27FC236}">
                <a16:creationId xmlns:a16="http://schemas.microsoft.com/office/drawing/2014/main" id="{88A4AE19-3EEA-4F4E-AF5B-D9DC9F3D9798}"/>
              </a:ext>
            </a:extLst>
          </p:cNvPr>
          <p:cNvSpPr>
            <a:spLocks noGrp="1"/>
          </p:cNvSpPr>
          <p:nvPr>
            <p:ph idx="1"/>
          </p:nvPr>
        </p:nvSpPr>
        <p:spPr>
          <a:xfrm>
            <a:off x="919119" y="1987119"/>
            <a:ext cx="10353762" cy="4261281"/>
          </a:xfrm>
        </p:spPr>
        <p:txBody>
          <a:bodyPr>
            <a:normAutofit/>
          </a:bodyPr>
          <a:lstStyle/>
          <a:p>
            <a:r>
              <a:rPr lang="en-US" dirty="0"/>
              <a:t>Or:</a:t>
            </a:r>
          </a:p>
          <a:p>
            <a:pPr marL="0" indent="0">
              <a:buNone/>
            </a:pPr>
            <a:r>
              <a:rPr lang="en-US" dirty="0"/>
              <a:t>	Entropy(13/20, 7/20) – (8/20 * Entropy(7/8, 1/8) + 12/20 * Entropy(6/12, 6/12))</a:t>
            </a:r>
          </a:p>
          <a:p>
            <a:pPr marL="0" indent="0">
              <a:buNone/>
            </a:pPr>
            <a:endParaRPr lang="en-US" dirty="0"/>
          </a:p>
          <a:p>
            <a:pPr marL="0" indent="0">
              <a:buNone/>
            </a:pPr>
            <a:r>
              <a:rPr lang="en-US" dirty="0"/>
              <a:t>Code:</a:t>
            </a:r>
          </a:p>
          <a:p>
            <a:pPr marL="0" indent="0">
              <a:buNone/>
            </a:pPr>
            <a:r>
              <a:rPr lang="en-US" dirty="0"/>
              <a:t>	# calculate the information gain</a:t>
            </a:r>
          </a:p>
          <a:p>
            <a:pPr marL="0" indent="0">
              <a:buNone/>
            </a:pPr>
            <a:r>
              <a:rPr lang="en-US" dirty="0"/>
              <a:t>	gain = </a:t>
            </a:r>
            <a:r>
              <a:rPr lang="en-US" dirty="0" err="1"/>
              <a:t>s_entropy</a:t>
            </a:r>
            <a:r>
              <a:rPr lang="en-US" dirty="0"/>
              <a:t> - (8/20 * s1_entropy + 12/20 * s2_entropy)</a:t>
            </a:r>
          </a:p>
          <a:p>
            <a:pPr marL="0" indent="0">
              <a:buNone/>
            </a:pPr>
            <a:r>
              <a:rPr lang="en-US" dirty="0"/>
              <a:t>	print('Information Gain: %.3f bits' % gain)</a:t>
            </a:r>
          </a:p>
          <a:p>
            <a:pPr marL="0" indent="0">
              <a:buNone/>
            </a:pPr>
            <a:endParaRPr lang="en-US" dirty="0"/>
          </a:p>
          <a:p>
            <a:endParaRPr lang="en-US" dirty="0"/>
          </a:p>
        </p:txBody>
      </p:sp>
    </p:spTree>
    <p:extLst>
      <p:ext uri="{BB962C8B-B14F-4D97-AF65-F5344CB8AC3E}">
        <p14:creationId xmlns:p14="http://schemas.microsoft.com/office/powerpoint/2010/main" val="660949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BB0D-A68E-4627-BC34-5D6D031623CE}"/>
              </a:ext>
            </a:extLst>
          </p:cNvPr>
          <p:cNvSpPr>
            <a:spLocks noGrp="1"/>
          </p:cNvSpPr>
          <p:nvPr>
            <p:ph type="title"/>
          </p:nvPr>
        </p:nvSpPr>
        <p:spPr>
          <a:xfrm>
            <a:off x="913795" y="609600"/>
            <a:ext cx="10353761" cy="819705"/>
          </a:xfrm>
        </p:spPr>
        <p:txBody>
          <a:bodyPr/>
          <a:lstStyle/>
          <a:p>
            <a:r>
              <a:rPr lang="en-GB" dirty="0"/>
              <a:t>Information Gain &amp; entropy</a:t>
            </a:r>
          </a:p>
        </p:txBody>
      </p:sp>
      <p:sp>
        <p:nvSpPr>
          <p:cNvPr id="3" name="Content Placeholder 2">
            <a:extLst>
              <a:ext uri="{FF2B5EF4-FFF2-40B4-BE49-F238E27FC236}">
                <a16:creationId xmlns:a16="http://schemas.microsoft.com/office/drawing/2014/main" id="{88A4AE19-3EEA-4F4E-AF5B-D9DC9F3D9798}"/>
              </a:ext>
            </a:extLst>
          </p:cNvPr>
          <p:cNvSpPr>
            <a:spLocks noGrp="1"/>
          </p:cNvSpPr>
          <p:nvPr>
            <p:ph idx="1"/>
          </p:nvPr>
        </p:nvSpPr>
        <p:spPr>
          <a:xfrm>
            <a:off x="919119" y="1987119"/>
            <a:ext cx="10353762" cy="4261281"/>
          </a:xfrm>
        </p:spPr>
        <p:txBody>
          <a:bodyPr>
            <a:normAutofit/>
          </a:bodyPr>
          <a:lstStyle/>
          <a:p>
            <a:r>
              <a:rPr lang="en-US" dirty="0"/>
              <a:t>Or:</a:t>
            </a:r>
          </a:p>
          <a:p>
            <a:pPr marL="0" indent="0">
              <a:buNone/>
            </a:pPr>
            <a:r>
              <a:rPr lang="en-US" dirty="0"/>
              <a:t>	Entropy(13/20, 7/20) – (8/20 * Entropy(7/8, 1/8) + 12/20 * Entropy(6/12, 6/12))</a:t>
            </a:r>
          </a:p>
          <a:p>
            <a:pPr marL="0" indent="0">
              <a:buNone/>
            </a:pPr>
            <a:endParaRPr lang="en-US" dirty="0"/>
          </a:p>
          <a:p>
            <a:pPr marL="0" indent="0">
              <a:buNone/>
            </a:pPr>
            <a:r>
              <a:rPr lang="en-US" dirty="0"/>
              <a:t>Code:</a:t>
            </a:r>
          </a:p>
          <a:p>
            <a:pPr marL="0" indent="0">
              <a:buNone/>
            </a:pPr>
            <a:r>
              <a:rPr lang="en-US" dirty="0"/>
              <a:t>	# calculate the information gain</a:t>
            </a:r>
          </a:p>
          <a:p>
            <a:pPr marL="0" indent="0">
              <a:buNone/>
            </a:pPr>
            <a:r>
              <a:rPr lang="en-US" dirty="0"/>
              <a:t>	gain = </a:t>
            </a:r>
            <a:r>
              <a:rPr lang="en-US" dirty="0" err="1"/>
              <a:t>s_entropy</a:t>
            </a:r>
            <a:r>
              <a:rPr lang="en-US" dirty="0"/>
              <a:t> - (8/20 * s1_entropy + 12/20 * s2_entropy)</a:t>
            </a:r>
          </a:p>
          <a:p>
            <a:pPr marL="0" indent="0">
              <a:buNone/>
            </a:pPr>
            <a:r>
              <a:rPr lang="en-US" dirty="0"/>
              <a:t>	print('Information Gain: %.3f bits' % gain)</a:t>
            </a:r>
          </a:p>
          <a:p>
            <a:pPr marL="0" indent="0">
              <a:buNone/>
            </a:pPr>
            <a:endParaRPr lang="en-US" dirty="0"/>
          </a:p>
          <a:p>
            <a:endParaRPr lang="en-US" dirty="0"/>
          </a:p>
        </p:txBody>
      </p:sp>
    </p:spTree>
    <p:extLst>
      <p:ext uri="{BB962C8B-B14F-4D97-AF65-F5344CB8AC3E}">
        <p14:creationId xmlns:p14="http://schemas.microsoft.com/office/powerpoint/2010/main" val="336636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F8A6-DE8A-4A37-A555-C4C308B43F25}"/>
              </a:ext>
            </a:extLst>
          </p:cNvPr>
          <p:cNvSpPr>
            <a:spLocks noGrp="1"/>
          </p:cNvSpPr>
          <p:nvPr>
            <p:ph type="title"/>
          </p:nvPr>
        </p:nvSpPr>
        <p:spPr/>
        <p:txBody>
          <a:bodyPr/>
          <a:lstStyle/>
          <a:p>
            <a:r>
              <a:rPr lang="en-GB" dirty="0"/>
              <a:t>Decision Tree Classification </a:t>
            </a:r>
          </a:p>
        </p:txBody>
      </p:sp>
      <p:sp>
        <p:nvSpPr>
          <p:cNvPr id="3" name="Content Placeholder 2">
            <a:extLst>
              <a:ext uri="{FF2B5EF4-FFF2-40B4-BE49-F238E27FC236}">
                <a16:creationId xmlns:a16="http://schemas.microsoft.com/office/drawing/2014/main" id="{330FF543-0706-4FAE-B268-C3A4CA5A95BD}"/>
              </a:ext>
            </a:extLst>
          </p:cNvPr>
          <p:cNvSpPr>
            <a:spLocks noGrp="1"/>
          </p:cNvSpPr>
          <p:nvPr>
            <p:ph idx="1"/>
          </p:nvPr>
        </p:nvSpPr>
        <p:spPr>
          <a:xfrm>
            <a:off x="913795" y="2096064"/>
            <a:ext cx="10353762" cy="4152336"/>
          </a:xfrm>
        </p:spPr>
        <p:txBody>
          <a:bodyPr/>
          <a:lstStyle/>
          <a:p>
            <a:r>
              <a:rPr lang="en-US" dirty="0"/>
              <a:t>It is a tree-structured classifier, where internal nodes represent the features of a dataset, branches represent the decision rules, and each leaf node represents the outcome.</a:t>
            </a:r>
          </a:p>
          <a:p>
            <a:endParaRPr lang="en-US" dirty="0"/>
          </a:p>
          <a:p>
            <a:r>
              <a:rPr lang="en-US" dirty="0"/>
              <a:t>In a Decision tree, there are two nodes, which are the Decision Node and Leaf Node. Decision nodes are used to make any decision and have multiple branches, whereas Leaf nodes are the output of those decisions and do not contain any further branches.</a:t>
            </a:r>
          </a:p>
          <a:p>
            <a:endParaRPr lang="en-US" dirty="0"/>
          </a:p>
          <a:p>
            <a:r>
              <a:rPr lang="en-US" dirty="0"/>
              <a:t>The decisions or the test are performed on the basis of features of the given dataset.</a:t>
            </a:r>
            <a:endParaRPr lang="en-GB" dirty="0"/>
          </a:p>
        </p:txBody>
      </p:sp>
    </p:spTree>
    <p:extLst>
      <p:ext uri="{BB962C8B-B14F-4D97-AF65-F5344CB8AC3E}">
        <p14:creationId xmlns:p14="http://schemas.microsoft.com/office/powerpoint/2010/main" val="102632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582C-77BD-469D-9489-A1C28F8405BC}"/>
              </a:ext>
            </a:extLst>
          </p:cNvPr>
          <p:cNvSpPr>
            <a:spLocks noGrp="1"/>
          </p:cNvSpPr>
          <p:nvPr>
            <p:ph type="title"/>
          </p:nvPr>
        </p:nvSpPr>
        <p:spPr>
          <a:xfrm>
            <a:off x="913795" y="609601"/>
            <a:ext cx="10353761" cy="753858"/>
          </a:xfrm>
        </p:spPr>
        <p:txBody>
          <a:bodyPr/>
          <a:lstStyle/>
          <a:p>
            <a:r>
              <a:rPr lang="en-GB" dirty="0"/>
              <a:t>Attribute Selection Measures</a:t>
            </a:r>
          </a:p>
        </p:txBody>
      </p:sp>
      <p:sp>
        <p:nvSpPr>
          <p:cNvPr id="3" name="Content Placeholder 2">
            <a:extLst>
              <a:ext uri="{FF2B5EF4-FFF2-40B4-BE49-F238E27FC236}">
                <a16:creationId xmlns:a16="http://schemas.microsoft.com/office/drawing/2014/main" id="{FE0E8CF7-ABAE-4816-B6E7-4C7842FCC02F}"/>
              </a:ext>
            </a:extLst>
          </p:cNvPr>
          <p:cNvSpPr>
            <a:spLocks noGrp="1"/>
          </p:cNvSpPr>
          <p:nvPr>
            <p:ph idx="1"/>
          </p:nvPr>
        </p:nvSpPr>
        <p:spPr>
          <a:xfrm>
            <a:off x="913794" y="1809412"/>
            <a:ext cx="10353762" cy="4813329"/>
          </a:xfrm>
        </p:spPr>
        <p:txBody>
          <a:bodyPr>
            <a:normAutofit fontScale="92500" lnSpcReduction="10000"/>
          </a:bodyPr>
          <a:lstStyle/>
          <a:p>
            <a:pPr marL="0" indent="0">
              <a:buNone/>
            </a:pPr>
            <a:r>
              <a:rPr lang="en-US" dirty="0"/>
              <a:t>2.   Gini Index:</a:t>
            </a:r>
          </a:p>
          <a:p>
            <a:r>
              <a:rPr lang="en-US" dirty="0"/>
              <a:t>Gini index is a measure of impurity or purity used while creating a decision tree in the CART(Classification and Regression Tree) algorithm.</a:t>
            </a:r>
          </a:p>
          <a:p>
            <a:r>
              <a:rPr lang="en-US" dirty="0"/>
              <a:t>An attribute with the low Gini index should be preferred as compared to the high Gini index.</a:t>
            </a:r>
          </a:p>
          <a:p>
            <a:r>
              <a:rPr lang="en-US" dirty="0"/>
              <a:t>It only creates binary splits, and the CART algorithm uses the Gini index to create binary splits.</a:t>
            </a:r>
          </a:p>
          <a:p>
            <a:r>
              <a:rPr lang="en-US" dirty="0"/>
              <a:t>Gini index can be calculated using the below formula:</a:t>
            </a:r>
          </a:p>
          <a:p>
            <a:pPr marL="0" indent="0">
              <a:buNone/>
            </a:pPr>
            <a:endParaRPr lang="en-US" sz="2400" dirty="0"/>
          </a:p>
          <a:p>
            <a:pPr marL="0" indent="0">
              <a:buNone/>
            </a:pPr>
            <a:r>
              <a:rPr lang="en-US" sz="2400" dirty="0"/>
              <a:t>		</a:t>
            </a:r>
          </a:p>
          <a:p>
            <a:pPr marL="0" indent="0" algn="ctr">
              <a:buNone/>
            </a:pPr>
            <a:r>
              <a:rPr lang="en-US" sz="2600" dirty="0"/>
              <a:t>Gini Index= 1- ∑jPj2</a:t>
            </a:r>
          </a:p>
        </p:txBody>
      </p:sp>
      <p:sp>
        <p:nvSpPr>
          <p:cNvPr id="4" name="Rectangle 1">
            <a:extLst>
              <a:ext uri="{FF2B5EF4-FFF2-40B4-BE49-F238E27FC236}">
                <a16:creationId xmlns:a16="http://schemas.microsoft.com/office/drawing/2014/main" id="{235EF161-F40B-468D-9D23-1F82122813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38088" rIns="91440" bIns="38088"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Arial Unicode MS" panose="020B0604020202020204" pitchFamily="34" charset="-128"/>
              </a:rPr>
              <a:t>Gini Index= 1- ∑</a:t>
            </a:r>
            <a:r>
              <a:rPr kumimoji="0" lang="en-US" altLang="en-US" sz="1200" b="0" i="0" u="none" strike="noStrike" cap="none" normalizeH="0" baseline="-30000">
                <a:ln>
                  <a:noFill/>
                </a:ln>
                <a:solidFill>
                  <a:srgbClr val="333333"/>
                </a:solidFill>
                <a:effectLst/>
                <a:latin typeface="Arial Unicode MS" panose="020B0604020202020204" pitchFamily="34" charset="-128"/>
              </a:rPr>
              <a:t>j</a:t>
            </a:r>
            <a:r>
              <a:rPr kumimoji="0" lang="en-US" altLang="en-US" sz="1200" b="0" i="0" u="none" strike="noStrike" cap="none" normalizeH="0" baseline="0">
                <a:ln>
                  <a:noFill/>
                </a:ln>
                <a:solidFill>
                  <a:srgbClr val="333333"/>
                </a:solidFill>
                <a:effectLst/>
                <a:latin typeface="Arial Unicode MS" panose="020B0604020202020204" pitchFamily="34" charset="-128"/>
              </a:rPr>
              <a:t>P</a:t>
            </a:r>
            <a:r>
              <a:rPr kumimoji="0" lang="en-US" altLang="en-US" sz="1200" b="0" i="0" u="none" strike="noStrike" cap="none" normalizeH="0" baseline="-30000">
                <a:ln>
                  <a:noFill/>
                </a:ln>
                <a:solidFill>
                  <a:srgbClr val="333333"/>
                </a:solidFill>
                <a:effectLst/>
                <a:latin typeface="Arial Unicode MS" panose="020B0604020202020204" pitchFamily="34" charset="-128"/>
              </a:rPr>
              <a:t>j</a:t>
            </a:r>
            <a:r>
              <a:rPr kumimoji="0" lang="en-US" altLang="en-US" sz="1200" b="0" i="0" u="none" strike="noStrike" cap="none" normalizeH="0" baseline="30000">
                <a:ln>
                  <a:noFill/>
                </a:ln>
                <a:solidFill>
                  <a:srgbClr val="333333"/>
                </a:solidFill>
                <a:effectLst/>
                <a:latin typeface="Arial Unicode MS" panose="020B0604020202020204" pitchFamily="34" charset="-128"/>
              </a:rPr>
              <a:t>2</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descr="Gini index formula">
            <a:extLst>
              <a:ext uri="{FF2B5EF4-FFF2-40B4-BE49-F238E27FC236}">
                <a16:creationId xmlns:a16="http://schemas.microsoft.com/office/drawing/2014/main" id="{ECB3F4B1-35D0-4D27-BA5D-F361506FCAB7}"/>
              </a:ext>
            </a:extLst>
          </p:cNvPr>
          <p:cNvPicPr/>
          <p:nvPr/>
        </p:nvPicPr>
        <p:blipFill rotWithShape="1">
          <a:blip r:embed="rId2">
            <a:extLst>
              <a:ext uri="{28A0092B-C50C-407E-A947-70E740481C1C}">
                <a14:useLocalDpi xmlns:a14="http://schemas.microsoft.com/office/drawing/2010/main" val="0"/>
              </a:ext>
            </a:extLst>
          </a:blip>
          <a:srcRect t="22389" r="44322" b="21689"/>
          <a:stretch/>
        </p:blipFill>
        <p:spPr bwMode="auto">
          <a:xfrm>
            <a:off x="3844032" y="4989250"/>
            <a:ext cx="4012706" cy="86113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146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6C17-B9CE-4CCE-8FCE-2DA2611D6E19}"/>
              </a:ext>
            </a:extLst>
          </p:cNvPr>
          <p:cNvSpPr>
            <a:spLocks noGrp="1"/>
          </p:cNvSpPr>
          <p:nvPr>
            <p:ph type="title"/>
          </p:nvPr>
        </p:nvSpPr>
        <p:spPr>
          <a:xfrm>
            <a:off x="381740" y="609600"/>
            <a:ext cx="11611992" cy="1326321"/>
          </a:xfrm>
        </p:spPr>
        <p:txBody>
          <a:bodyPr/>
          <a:lstStyle/>
          <a:p>
            <a:r>
              <a:rPr lang="en-US" dirty="0"/>
              <a:t>Pruning: Getting an Optimal Decision tree</a:t>
            </a:r>
            <a:endParaRPr lang="en-GB" dirty="0"/>
          </a:p>
        </p:txBody>
      </p:sp>
      <p:sp>
        <p:nvSpPr>
          <p:cNvPr id="3" name="Content Placeholder 2">
            <a:extLst>
              <a:ext uri="{FF2B5EF4-FFF2-40B4-BE49-F238E27FC236}">
                <a16:creationId xmlns:a16="http://schemas.microsoft.com/office/drawing/2014/main" id="{AFBD3D22-4889-4EF2-B937-E4128E2440D7}"/>
              </a:ext>
            </a:extLst>
          </p:cNvPr>
          <p:cNvSpPr>
            <a:spLocks noGrp="1"/>
          </p:cNvSpPr>
          <p:nvPr>
            <p:ph idx="1"/>
          </p:nvPr>
        </p:nvSpPr>
        <p:spPr>
          <a:xfrm>
            <a:off x="913795" y="2096063"/>
            <a:ext cx="10353762" cy="4011773"/>
          </a:xfrm>
        </p:spPr>
        <p:txBody>
          <a:bodyPr>
            <a:normAutofit/>
          </a:bodyPr>
          <a:lstStyle/>
          <a:p>
            <a:pPr marL="0" indent="0">
              <a:buNone/>
            </a:pPr>
            <a:r>
              <a:rPr lang="en-US" i="1" dirty="0"/>
              <a:t>Pruning is a process of deleting the unnecessary nodes from a tree in order to get the optimal decision tree.</a:t>
            </a:r>
          </a:p>
          <a:p>
            <a:pPr marL="0" indent="0">
              <a:buNone/>
            </a:pPr>
            <a:endParaRPr lang="en-US" dirty="0"/>
          </a:p>
          <a:p>
            <a:pPr marL="0" indent="0">
              <a:buNone/>
            </a:pPr>
            <a:r>
              <a:rPr lang="en-US" dirty="0"/>
              <a:t>A too-large tree increases the risk of overfitting, and a small tree may not capture all the important features of the dataset. Therefore, a technique that decreases the size of the learning tree without reducing accuracy is known as Pruning. There are mainly two types of tree pruning technology used:</a:t>
            </a:r>
          </a:p>
          <a:p>
            <a:r>
              <a:rPr lang="en-US" dirty="0"/>
              <a:t>Cost Complexity Pruning</a:t>
            </a:r>
          </a:p>
          <a:p>
            <a:r>
              <a:rPr lang="en-US" dirty="0"/>
              <a:t>Reduced Error Pruning.</a:t>
            </a:r>
            <a:endParaRPr lang="en-GB" dirty="0"/>
          </a:p>
        </p:txBody>
      </p:sp>
    </p:spTree>
    <p:extLst>
      <p:ext uri="{BB962C8B-B14F-4D97-AF65-F5344CB8AC3E}">
        <p14:creationId xmlns:p14="http://schemas.microsoft.com/office/powerpoint/2010/main" val="3389944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45DB-C138-4B38-8150-3032223A753D}"/>
              </a:ext>
            </a:extLst>
          </p:cNvPr>
          <p:cNvSpPr>
            <a:spLocks noGrp="1"/>
          </p:cNvSpPr>
          <p:nvPr>
            <p:ph type="title"/>
          </p:nvPr>
        </p:nvSpPr>
        <p:spPr/>
        <p:txBody>
          <a:bodyPr/>
          <a:lstStyle/>
          <a:p>
            <a:r>
              <a:rPr lang="en-US" dirty="0"/>
              <a:t>Advantages of the Decision Tree</a:t>
            </a:r>
            <a:endParaRPr lang="en-GB" dirty="0"/>
          </a:p>
        </p:txBody>
      </p:sp>
      <p:sp>
        <p:nvSpPr>
          <p:cNvPr id="3" name="Content Placeholder 2">
            <a:extLst>
              <a:ext uri="{FF2B5EF4-FFF2-40B4-BE49-F238E27FC236}">
                <a16:creationId xmlns:a16="http://schemas.microsoft.com/office/drawing/2014/main" id="{9FBB2BE7-0D97-48E8-9DD6-FD3E0956600E}"/>
              </a:ext>
            </a:extLst>
          </p:cNvPr>
          <p:cNvSpPr>
            <a:spLocks noGrp="1"/>
          </p:cNvSpPr>
          <p:nvPr>
            <p:ph idx="1"/>
          </p:nvPr>
        </p:nvSpPr>
        <p:spPr>
          <a:xfrm>
            <a:off x="913795" y="2096063"/>
            <a:ext cx="10353762" cy="4073917"/>
          </a:xfrm>
        </p:spPr>
        <p:txBody>
          <a:bodyPr>
            <a:normAutofit/>
          </a:bodyPr>
          <a:lstStyle/>
          <a:p>
            <a:r>
              <a:rPr lang="en-US" dirty="0"/>
              <a:t>It is simple to understand as it follows the same process which a human follow while making any decision in real-life.</a:t>
            </a:r>
          </a:p>
          <a:p>
            <a:endParaRPr lang="en-US" dirty="0"/>
          </a:p>
          <a:p>
            <a:r>
              <a:rPr lang="en-US" dirty="0"/>
              <a:t>It can be very useful for solving decision-related problems.</a:t>
            </a:r>
          </a:p>
          <a:p>
            <a:endParaRPr lang="en-US" dirty="0"/>
          </a:p>
          <a:p>
            <a:r>
              <a:rPr lang="en-US" dirty="0"/>
              <a:t>It helps to think about all the possible outcomes for a problem.</a:t>
            </a:r>
          </a:p>
          <a:p>
            <a:endParaRPr lang="en-US" dirty="0"/>
          </a:p>
          <a:p>
            <a:r>
              <a:rPr lang="en-US" dirty="0"/>
              <a:t>There is less requirement of data cleaning compared to other algorithms.</a:t>
            </a:r>
            <a:endParaRPr lang="en-GB" dirty="0"/>
          </a:p>
        </p:txBody>
      </p:sp>
    </p:spTree>
    <p:extLst>
      <p:ext uri="{BB962C8B-B14F-4D97-AF65-F5344CB8AC3E}">
        <p14:creationId xmlns:p14="http://schemas.microsoft.com/office/powerpoint/2010/main" val="2693281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DF37A-7140-45C8-9A1E-05CE3786E2F7}"/>
              </a:ext>
            </a:extLst>
          </p:cNvPr>
          <p:cNvSpPr>
            <a:spLocks noGrp="1"/>
          </p:cNvSpPr>
          <p:nvPr>
            <p:ph type="title"/>
          </p:nvPr>
        </p:nvSpPr>
        <p:spPr/>
        <p:txBody>
          <a:bodyPr/>
          <a:lstStyle/>
          <a:p>
            <a:r>
              <a:rPr lang="en-US" dirty="0"/>
              <a:t>Disadvantages of the Decision Tree</a:t>
            </a:r>
            <a:endParaRPr lang="en-GB" dirty="0"/>
          </a:p>
        </p:txBody>
      </p:sp>
      <p:sp>
        <p:nvSpPr>
          <p:cNvPr id="3" name="Content Placeholder 2">
            <a:extLst>
              <a:ext uri="{FF2B5EF4-FFF2-40B4-BE49-F238E27FC236}">
                <a16:creationId xmlns:a16="http://schemas.microsoft.com/office/drawing/2014/main" id="{F654B1EC-870A-407B-8F80-B220488C5390}"/>
              </a:ext>
            </a:extLst>
          </p:cNvPr>
          <p:cNvSpPr>
            <a:spLocks noGrp="1"/>
          </p:cNvSpPr>
          <p:nvPr>
            <p:ph idx="1"/>
          </p:nvPr>
        </p:nvSpPr>
        <p:spPr>
          <a:xfrm>
            <a:off x="913795" y="2158208"/>
            <a:ext cx="10353762" cy="3695136"/>
          </a:xfrm>
        </p:spPr>
        <p:txBody>
          <a:bodyPr/>
          <a:lstStyle/>
          <a:p>
            <a:r>
              <a:rPr lang="en-US" dirty="0"/>
              <a:t>The decision tree contains lots of layers, which makes it complex.</a:t>
            </a:r>
          </a:p>
          <a:p>
            <a:endParaRPr lang="en-US" dirty="0"/>
          </a:p>
          <a:p>
            <a:r>
              <a:rPr lang="en-US" dirty="0"/>
              <a:t>It may have an overfitting issue, which can be resolved using the Random Forest algorithm.</a:t>
            </a:r>
          </a:p>
          <a:p>
            <a:endParaRPr lang="en-US" dirty="0"/>
          </a:p>
          <a:p>
            <a:r>
              <a:rPr lang="en-US" dirty="0"/>
              <a:t>For more class labels, the computational complexity of the decision tree may increase.</a:t>
            </a:r>
            <a:endParaRPr lang="en-GB" dirty="0"/>
          </a:p>
        </p:txBody>
      </p:sp>
    </p:spTree>
    <p:extLst>
      <p:ext uri="{BB962C8B-B14F-4D97-AF65-F5344CB8AC3E}">
        <p14:creationId xmlns:p14="http://schemas.microsoft.com/office/powerpoint/2010/main" val="297841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6659-D754-49D3-8CB2-128D56D206D3}"/>
              </a:ext>
            </a:extLst>
          </p:cNvPr>
          <p:cNvSpPr>
            <a:spLocks noGrp="1"/>
          </p:cNvSpPr>
          <p:nvPr>
            <p:ph type="title"/>
          </p:nvPr>
        </p:nvSpPr>
        <p:spPr>
          <a:xfrm>
            <a:off x="913795" y="609600"/>
            <a:ext cx="10353761" cy="917359"/>
          </a:xfrm>
        </p:spPr>
        <p:txBody>
          <a:bodyPr/>
          <a:lstStyle/>
          <a:p>
            <a:r>
              <a:rPr lang="en-GB" dirty="0"/>
              <a:t>Decision Tree Classification </a:t>
            </a:r>
          </a:p>
        </p:txBody>
      </p:sp>
      <p:sp>
        <p:nvSpPr>
          <p:cNvPr id="3" name="Content Placeholder 2">
            <a:extLst>
              <a:ext uri="{FF2B5EF4-FFF2-40B4-BE49-F238E27FC236}">
                <a16:creationId xmlns:a16="http://schemas.microsoft.com/office/drawing/2014/main" id="{D743DB44-06AB-4E62-BB99-CF4A33203BC8}"/>
              </a:ext>
            </a:extLst>
          </p:cNvPr>
          <p:cNvSpPr>
            <a:spLocks noGrp="1"/>
          </p:cNvSpPr>
          <p:nvPr>
            <p:ph idx="1"/>
          </p:nvPr>
        </p:nvSpPr>
        <p:spPr>
          <a:xfrm>
            <a:off x="913795" y="1766657"/>
            <a:ext cx="10353762" cy="4776186"/>
          </a:xfrm>
        </p:spPr>
        <p:txBody>
          <a:bodyPr>
            <a:normAutofit lnSpcReduction="10000"/>
          </a:bodyPr>
          <a:lstStyle/>
          <a:p>
            <a:r>
              <a:rPr lang="en-US" dirty="0"/>
              <a:t>It is a graphical representation for getting all the possible solutions to a problem/decision based on given conditions.</a:t>
            </a:r>
          </a:p>
          <a:p>
            <a:endParaRPr lang="en-US" dirty="0"/>
          </a:p>
          <a:p>
            <a:r>
              <a:rPr lang="en-US" dirty="0"/>
              <a:t>It is called a decision tree because, similar to a tree, it starts with the root node, which expands on further branches and constructs a tree-like structure.</a:t>
            </a:r>
          </a:p>
          <a:p>
            <a:endParaRPr lang="en-US" dirty="0"/>
          </a:p>
          <a:p>
            <a:r>
              <a:rPr lang="en-US" dirty="0"/>
              <a:t>In order to build a tree, we use the CART algorithm, which stands for Classification and Regression Tree algorithm.</a:t>
            </a:r>
          </a:p>
          <a:p>
            <a:pPr marL="0" indent="0">
              <a:buNone/>
            </a:pPr>
            <a:endParaRPr lang="en-US" dirty="0"/>
          </a:p>
          <a:p>
            <a:r>
              <a:rPr lang="en-US" dirty="0"/>
              <a:t>A decision tree simply asks a question and based on the answer (Yes/No), it further split the tree into subtrees.</a:t>
            </a:r>
            <a:endParaRPr lang="en-GB" dirty="0"/>
          </a:p>
        </p:txBody>
      </p:sp>
    </p:spTree>
    <p:extLst>
      <p:ext uri="{BB962C8B-B14F-4D97-AF65-F5344CB8AC3E}">
        <p14:creationId xmlns:p14="http://schemas.microsoft.com/office/powerpoint/2010/main" val="204461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0560-148F-48A2-9F39-D10BB00D1851}"/>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2800" dirty="0"/>
              <a:t>Decision Tree Classification </a:t>
            </a:r>
          </a:p>
        </p:txBody>
      </p:sp>
      <p:sp>
        <p:nvSpPr>
          <p:cNvPr id="71" name="Rectangle 70">
            <a:extLst>
              <a:ext uri="{FF2B5EF4-FFF2-40B4-BE49-F238E27FC236}">
                <a16:creationId xmlns:a16="http://schemas.microsoft.com/office/drawing/2014/main" id="{85720543-1EAA-4727-8C2B-48B509D61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cision Tree Classification Algorithm">
            <a:extLst>
              <a:ext uri="{FF2B5EF4-FFF2-40B4-BE49-F238E27FC236}">
                <a16:creationId xmlns:a16="http://schemas.microsoft.com/office/drawing/2014/main" id="{BC9AF502-3F19-49E4-B0BA-38AE8A778E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4453" y="1259633"/>
            <a:ext cx="6480111" cy="4320073"/>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C9C5C1F0-28A6-4ADD-A9ED-730DC87C8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27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994A-3572-4464-AC89-67FAD38F1AF1}"/>
              </a:ext>
            </a:extLst>
          </p:cNvPr>
          <p:cNvSpPr>
            <a:spLocks noGrp="1"/>
          </p:cNvSpPr>
          <p:nvPr>
            <p:ph type="title"/>
          </p:nvPr>
        </p:nvSpPr>
        <p:spPr/>
        <p:txBody>
          <a:bodyPr/>
          <a:lstStyle/>
          <a:p>
            <a:r>
              <a:rPr lang="en-GB" dirty="0"/>
              <a:t>Why use Decision Trees?</a:t>
            </a:r>
          </a:p>
        </p:txBody>
      </p:sp>
      <p:sp>
        <p:nvSpPr>
          <p:cNvPr id="3" name="Content Placeholder 2">
            <a:extLst>
              <a:ext uri="{FF2B5EF4-FFF2-40B4-BE49-F238E27FC236}">
                <a16:creationId xmlns:a16="http://schemas.microsoft.com/office/drawing/2014/main" id="{9C9BC36E-09BF-4317-B5BB-1FD4CEEDE9C2}"/>
              </a:ext>
            </a:extLst>
          </p:cNvPr>
          <p:cNvSpPr>
            <a:spLocks noGrp="1"/>
          </p:cNvSpPr>
          <p:nvPr>
            <p:ph idx="1"/>
          </p:nvPr>
        </p:nvSpPr>
        <p:spPr>
          <a:xfrm>
            <a:off x="1961965" y="2725444"/>
            <a:ext cx="9305592" cy="3065755"/>
          </a:xfrm>
        </p:spPr>
        <p:txBody>
          <a:bodyPr/>
          <a:lstStyle/>
          <a:p>
            <a:r>
              <a:rPr lang="en-US" dirty="0"/>
              <a:t>Decision Trees usually mimic human thinking ability while making a decision, so it is easy to understand.</a:t>
            </a:r>
          </a:p>
          <a:p>
            <a:endParaRPr lang="en-US" dirty="0"/>
          </a:p>
          <a:p>
            <a:r>
              <a:rPr lang="en-US" dirty="0"/>
              <a:t>The logic behind the decision tree can be easily understood because it shows a tree-like structure.</a:t>
            </a:r>
            <a:endParaRPr lang="en-GB" dirty="0"/>
          </a:p>
        </p:txBody>
      </p:sp>
    </p:spTree>
    <p:extLst>
      <p:ext uri="{BB962C8B-B14F-4D97-AF65-F5344CB8AC3E}">
        <p14:creationId xmlns:p14="http://schemas.microsoft.com/office/powerpoint/2010/main" val="405319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7DF5-23CF-4739-9DE4-A4D41BD967A2}"/>
              </a:ext>
            </a:extLst>
          </p:cNvPr>
          <p:cNvSpPr>
            <a:spLocks noGrp="1"/>
          </p:cNvSpPr>
          <p:nvPr>
            <p:ph type="title"/>
          </p:nvPr>
        </p:nvSpPr>
        <p:spPr/>
        <p:txBody>
          <a:bodyPr/>
          <a:lstStyle/>
          <a:p>
            <a:r>
              <a:rPr lang="en-GB" dirty="0"/>
              <a:t>Decision Tree Terminologies</a:t>
            </a:r>
          </a:p>
        </p:txBody>
      </p:sp>
      <p:sp>
        <p:nvSpPr>
          <p:cNvPr id="3" name="Content Placeholder 2">
            <a:extLst>
              <a:ext uri="{FF2B5EF4-FFF2-40B4-BE49-F238E27FC236}">
                <a16:creationId xmlns:a16="http://schemas.microsoft.com/office/drawing/2014/main" id="{0B2988F3-41CC-4E31-95BC-F6C716383DBB}"/>
              </a:ext>
            </a:extLst>
          </p:cNvPr>
          <p:cNvSpPr>
            <a:spLocks noGrp="1"/>
          </p:cNvSpPr>
          <p:nvPr>
            <p:ph idx="1"/>
          </p:nvPr>
        </p:nvSpPr>
        <p:spPr>
          <a:xfrm>
            <a:off x="913795" y="2096064"/>
            <a:ext cx="10353762" cy="3674421"/>
          </a:xfrm>
        </p:spPr>
        <p:txBody>
          <a:bodyPr>
            <a:normAutofit/>
          </a:bodyPr>
          <a:lstStyle/>
          <a:p>
            <a:r>
              <a:rPr lang="en-US" dirty="0">
                <a:solidFill>
                  <a:srgbClr val="FFFF00"/>
                </a:solidFill>
              </a:rPr>
              <a:t>Root Node</a:t>
            </a:r>
            <a:r>
              <a:rPr lang="en-US" dirty="0"/>
              <a:t>: Root node is from where the decision tree starts. It represents the entire dataset, which further gets divided into two or more homogeneous sets.</a:t>
            </a:r>
          </a:p>
          <a:p>
            <a:endParaRPr lang="en-US" dirty="0"/>
          </a:p>
          <a:p>
            <a:r>
              <a:rPr lang="en-US" dirty="0">
                <a:solidFill>
                  <a:srgbClr val="FFFF00"/>
                </a:solidFill>
              </a:rPr>
              <a:t>Leaf Node: </a:t>
            </a:r>
            <a:r>
              <a:rPr lang="en-US" dirty="0"/>
              <a:t>Leaf nodes are the final output node, and the tree cannot be segregated further after getting a leaf node.</a:t>
            </a:r>
          </a:p>
          <a:p>
            <a:endParaRPr lang="en-US" dirty="0"/>
          </a:p>
          <a:p>
            <a:r>
              <a:rPr lang="en-US" dirty="0">
                <a:solidFill>
                  <a:srgbClr val="FFFF00"/>
                </a:solidFill>
              </a:rPr>
              <a:t>Splitting</a:t>
            </a:r>
            <a:r>
              <a:rPr lang="en-US" dirty="0"/>
              <a:t>: Splitting is the process of dividing the decision node/root node into sub-nodes according to the given conditions.</a:t>
            </a:r>
          </a:p>
        </p:txBody>
      </p:sp>
    </p:spTree>
    <p:extLst>
      <p:ext uri="{BB962C8B-B14F-4D97-AF65-F5344CB8AC3E}">
        <p14:creationId xmlns:p14="http://schemas.microsoft.com/office/powerpoint/2010/main" val="397313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7DF5-23CF-4739-9DE4-A4D41BD967A2}"/>
              </a:ext>
            </a:extLst>
          </p:cNvPr>
          <p:cNvSpPr>
            <a:spLocks noGrp="1"/>
          </p:cNvSpPr>
          <p:nvPr>
            <p:ph type="title"/>
          </p:nvPr>
        </p:nvSpPr>
        <p:spPr/>
        <p:txBody>
          <a:bodyPr/>
          <a:lstStyle/>
          <a:p>
            <a:r>
              <a:rPr lang="en-GB" dirty="0"/>
              <a:t>Decision Tree Terminologies</a:t>
            </a:r>
          </a:p>
        </p:txBody>
      </p:sp>
      <p:sp>
        <p:nvSpPr>
          <p:cNvPr id="3" name="Content Placeholder 2">
            <a:extLst>
              <a:ext uri="{FF2B5EF4-FFF2-40B4-BE49-F238E27FC236}">
                <a16:creationId xmlns:a16="http://schemas.microsoft.com/office/drawing/2014/main" id="{0B2988F3-41CC-4E31-95BC-F6C716383DBB}"/>
              </a:ext>
            </a:extLst>
          </p:cNvPr>
          <p:cNvSpPr>
            <a:spLocks noGrp="1"/>
          </p:cNvSpPr>
          <p:nvPr>
            <p:ph idx="1"/>
          </p:nvPr>
        </p:nvSpPr>
        <p:spPr>
          <a:xfrm>
            <a:off x="913795" y="2388093"/>
            <a:ext cx="10353762" cy="3338004"/>
          </a:xfrm>
        </p:spPr>
        <p:txBody>
          <a:bodyPr>
            <a:normAutofit/>
          </a:bodyPr>
          <a:lstStyle/>
          <a:p>
            <a:r>
              <a:rPr lang="en-US" dirty="0">
                <a:solidFill>
                  <a:srgbClr val="FFFF00"/>
                </a:solidFill>
              </a:rPr>
              <a:t>Branch/Sub Tree</a:t>
            </a:r>
            <a:r>
              <a:rPr lang="en-US" dirty="0"/>
              <a:t>: A tree formed by splitting the tree.</a:t>
            </a:r>
          </a:p>
          <a:p>
            <a:endParaRPr lang="en-US" dirty="0"/>
          </a:p>
          <a:p>
            <a:r>
              <a:rPr lang="en-US" dirty="0">
                <a:solidFill>
                  <a:srgbClr val="FFFF00"/>
                </a:solidFill>
              </a:rPr>
              <a:t>Pruning</a:t>
            </a:r>
            <a:r>
              <a:rPr lang="en-US" dirty="0"/>
              <a:t>: Pruning is the process of removing the unwanted branches from the tree.</a:t>
            </a:r>
          </a:p>
          <a:p>
            <a:endParaRPr lang="en-US" dirty="0"/>
          </a:p>
          <a:p>
            <a:r>
              <a:rPr lang="en-US" dirty="0">
                <a:solidFill>
                  <a:srgbClr val="FFFF00"/>
                </a:solidFill>
              </a:rPr>
              <a:t>Parent/Child node</a:t>
            </a:r>
            <a:r>
              <a:rPr lang="en-US" dirty="0"/>
              <a:t>: The root node of the tree is called the parent node, and other nodes are called the child nodes.</a:t>
            </a:r>
            <a:endParaRPr lang="en-GB" dirty="0"/>
          </a:p>
        </p:txBody>
      </p:sp>
    </p:spTree>
    <p:extLst>
      <p:ext uri="{BB962C8B-B14F-4D97-AF65-F5344CB8AC3E}">
        <p14:creationId xmlns:p14="http://schemas.microsoft.com/office/powerpoint/2010/main" val="22264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62FC-A45B-43A6-B354-5AE3E3AD83FF}"/>
              </a:ext>
            </a:extLst>
          </p:cNvPr>
          <p:cNvSpPr>
            <a:spLocks noGrp="1"/>
          </p:cNvSpPr>
          <p:nvPr>
            <p:ph type="title"/>
          </p:nvPr>
        </p:nvSpPr>
        <p:spPr>
          <a:xfrm>
            <a:off x="355106" y="449802"/>
            <a:ext cx="11594237" cy="988382"/>
          </a:xfrm>
        </p:spPr>
        <p:txBody>
          <a:bodyPr>
            <a:normAutofit fontScale="90000"/>
          </a:bodyPr>
          <a:lstStyle/>
          <a:p>
            <a:pPr algn="l"/>
            <a:r>
              <a:rPr lang="en-US" dirty="0"/>
              <a:t>How does the Decision Tree algorithm Work?</a:t>
            </a:r>
            <a:endParaRPr lang="en-GB" dirty="0"/>
          </a:p>
        </p:txBody>
      </p:sp>
      <p:sp>
        <p:nvSpPr>
          <p:cNvPr id="3" name="Content Placeholder 2">
            <a:extLst>
              <a:ext uri="{FF2B5EF4-FFF2-40B4-BE49-F238E27FC236}">
                <a16:creationId xmlns:a16="http://schemas.microsoft.com/office/drawing/2014/main" id="{9135CD59-591C-4CC3-93FE-8BBB702713E7}"/>
              </a:ext>
            </a:extLst>
          </p:cNvPr>
          <p:cNvSpPr>
            <a:spLocks noGrp="1"/>
          </p:cNvSpPr>
          <p:nvPr>
            <p:ph idx="1"/>
          </p:nvPr>
        </p:nvSpPr>
        <p:spPr>
          <a:xfrm>
            <a:off x="913794" y="1766656"/>
            <a:ext cx="10353762" cy="4980373"/>
          </a:xfrm>
        </p:spPr>
        <p:txBody>
          <a:bodyPr>
            <a:normAutofit lnSpcReduction="10000"/>
          </a:bodyPr>
          <a:lstStyle/>
          <a:p>
            <a:r>
              <a:rPr lang="en-US" dirty="0">
                <a:solidFill>
                  <a:srgbClr val="FFFF00"/>
                </a:solidFill>
              </a:rPr>
              <a:t>Step-1</a:t>
            </a:r>
            <a:r>
              <a:rPr lang="en-US" dirty="0"/>
              <a:t>: Begin the tree with the root node, says S, which contains the complete dataset.</a:t>
            </a:r>
          </a:p>
          <a:p>
            <a:endParaRPr lang="en-US" dirty="0"/>
          </a:p>
          <a:p>
            <a:r>
              <a:rPr lang="en-US" dirty="0">
                <a:solidFill>
                  <a:srgbClr val="FFFF00"/>
                </a:solidFill>
              </a:rPr>
              <a:t>Step-2</a:t>
            </a:r>
            <a:r>
              <a:rPr lang="en-US" dirty="0"/>
              <a:t>: Find the best attribute in the dataset using Attribute Selection Measure (ASM).</a:t>
            </a:r>
          </a:p>
          <a:p>
            <a:pPr marL="0" indent="0">
              <a:buNone/>
            </a:pPr>
            <a:endParaRPr lang="en-US" dirty="0"/>
          </a:p>
          <a:p>
            <a:r>
              <a:rPr lang="en-US" dirty="0">
                <a:solidFill>
                  <a:srgbClr val="FFFF00"/>
                </a:solidFill>
              </a:rPr>
              <a:t>Step-3</a:t>
            </a:r>
            <a:r>
              <a:rPr lang="en-US" dirty="0"/>
              <a:t>: Divide the S into subsets that contains possible values for the best attributes.</a:t>
            </a:r>
          </a:p>
          <a:p>
            <a:endParaRPr lang="en-US" dirty="0"/>
          </a:p>
          <a:p>
            <a:r>
              <a:rPr lang="en-US" dirty="0">
                <a:solidFill>
                  <a:srgbClr val="FFFF00"/>
                </a:solidFill>
              </a:rPr>
              <a:t>Step-4</a:t>
            </a:r>
            <a:r>
              <a:rPr lang="en-US" dirty="0"/>
              <a:t>: Generate the decision tree node, which contains the best attribute.</a:t>
            </a:r>
          </a:p>
          <a:p>
            <a:endParaRPr lang="en-US" dirty="0"/>
          </a:p>
          <a:p>
            <a:r>
              <a:rPr lang="en-US" dirty="0">
                <a:solidFill>
                  <a:srgbClr val="FFFF00"/>
                </a:solidFill>
              </a:rPr>
              <a:t>Step-5</a:t>
            </a:r>
            <a:r>
              <a:rPr lang="en-US" dirty="0"/>
              <a:t>: Recursively make new decision trees using the subsets of the dataset created in step -3. Continue this process until a stage is reached where you cannot further classify the nodes and called the final node as a leaf node.</a:t>
            </a:r>
            <a:endParaRPr lang="en-GB" dirty="0"/>
          </a:p>
        </p:txBody>
      </p:sp>
    </p:spTree>
    <p:extLst>
      <p:ext uri="{BB962C8B-B14F-4D97-AF65-F5344CB8AC3E}">
        <p14:creationId xmlns:p14="http://schemas.microsoft.com/office/powerpoint/2010/main" val="104210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B741-13C4-4AB9-99B3-40915640176E}"/>
              </a:ext>
            </a:extLst>
          </p:cNvPr>
          <p:cNvSpPr>
            <a:spLocks noGrp="1"/>
          </p:cNvSpPr>
          <p:nvPr>
            <p:ph type="title"/>
          </p:nvPr>
        </p:nvSpPr>
        <p:spPr>
          <a:xfrm>
            <a:off x="7872575" y="628651"/>
            <a:ext cx="3643150" cy="3495674"/>
          </a:xfrm>
        </p:spPr>
        <p:txBody>
          <a:bodyPr vert="horz" lIns="91440" tIns="45720" rIns="91440" bIns="45720" rtlCol="0" anchor="b">
            <a:normAutofit/>
          </a:bodyPr>
          <a:lstStyle/>
          <a:p>
            <a:pPr algn="l"/>
            <a:r>
              <a:rPr lang="en-US" sz="4000" dirty="0"/>
              <a:t>Decision Tree algorithm </a:t>
            </a:r>
          </a:p>
        </p:txBody>
      </p:sp>
      <p:sp>
        <p:nvSpPr>
          <p:cNvPr id="71" name="Rectangle 70">
            <a:extLst>
              <a:ext uri="{FF2B5EF4-FFF2-40B4-BE49-F238E27FC236}">
                <a16:creationId xmlns:a16="http://schemas.microsoft.com/office/drawing/2014/main" id="{EF4D69CD-AE74-4C23-93A2-2875C12B6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cision Tree Classification Algorithm">
            <a:extLst>
              <a:ext uri="{FF2B5EF4-FFF2-40B4-BE49-F238E27FC236}">
                <a16:creationId xmlns:a16="http://schemas.microsoft.com/office/drawing/2014/main" id="{9301FF93-E3DE-4AAA-ABC9-9739937F57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2374"/>
          <a:stretch/>
        </p:blipFill>
        <p:spPr bwMode="auto">
          <a:xfrm>
            <a:off x="1137490" y="1114868"/>
            <a:ext cx="5926045" cy="4628265"/>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F19B075-B8C1-4971-9B0F-1619521B0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628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Damask</Template>
  <TotalTime>90</TotalTime>
  <Words>1733</Words>
  <Application>Microsoft Office PowerPoint</Application>
  <PresentationFormat>Widescreen</PresentationFormat>
  <Paragraphs>149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 Unicode MS</vt:lpstr>
      <vt:lpstr>Arial</vt:lpstr>
      <vt:lpstr>Bookman Old Style</vt:lpstr>
      <vt:lpstr>Rockwell</vt:lpstr>
      <vt:lpstr>Damask</vt:lpstr>
      <vt:lpstr>Decision Tree Classification </vt:lpstr>
      <vt:lpstr>Decision Tree Classification </vt:lpstr>
      <vt:lpstr>Decision Tree Classification </vt:lpstr>
      <vt:lpstr>Decision Tree Classification </vt:lpstr>
      <vt:lpstr>Why use Decision Trees?</vt:lpstr>
      <vt:lpstr>Decision Tree Terminologies</vt:lpstr>
      <vt:lpstr>Decision Tree Terminologies</vt:lpstr>
      <vt:lpstr>How does the Decision Tree algorithm Work?</vt:lpstr>
      <vt:lpstr>Decision Tree algorithm </vt:lpstr>
      <vt:lpstr>Attribute Selection Measures</vt:lpstr>
      <vt:lpstr>Attribute Selection Measures</vt:lpstr>
      <vt:lpstr>Attribute Selection Measures</vt:lpstr>
      <vt:lpstr>Information Gain &amp; entropy</vt:lpstr>
      <vt:lpstr>Information Gain &amp; entropy</vt:lpstr>
      <vt:lpstr>Information Gain &amp; entropy</vt:lpstr>
      <vt:lpstr>Information Gain &amp; entropy</vt:lpstr>
      <vt:lpstr>Information Gain &amp; entropy</vt:lpstr>
      <vt:lpstr>Information Gain &amp; entropy</vt:lpstr>
      <vt:lpstr>Information Gain &amp; entropy</vt:lpstr>
      <vt:lpstr>Attribute Selection Measures</vt:lpstr>
      <vt:lpstr>Pruning: Getting an Optimal Decision tree</vt:lpstr>
      <vt:lpstr>Advantages of the Decision Tree</vt:lpstr>
      <vt:lpstr>Disadvantages of the Decision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Classification </dc:title>
  <dc:creator>Vinita Saldanha</dc:creator>
  <cp:lastModifiedBy>Vinita Saldanha</cp:lastModifiedBy>
  <cp:revision>8</cp:revision>
  <dcterms:created xsi:type="dcterms:W3CDTF">2021-06-30T07:33:09Z</dcterms:created>
  <dcterms:modified xsi:type="dcterms:W3CDTF">2021-07-01T13:07:22Z</dcterms:modified>
</cp:coreProperties>
</file>