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110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02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1699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1794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64146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43449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25403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76831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5148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741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05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727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9557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444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911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8863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926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345051-2045-45DA-935E-2E3CA1A69ADC}" type="datetimeFigureOut">
              <a:rPr lang="en-US" smtClean="0"/>
              <a:t>7/2/2021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741434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97010728-DA49-45D7-97AA-F9139F7D6055}"/>
              </a:ext>
            </a:extLst>
          </p:cNvPr>
          <p:cNvPicPr>
            <a:picLocks noChangeAspect="1"/>
          </p:cNvPicPr>
          <p:nvPr/>
        </p:nvPicPr>
        <p:blipFill rotWithShape="1">
          <a:blip r:embed="rId2">
            <a:alphaModFix amt="50000"/>
          </a:blip>
          <a:srcRect t="9616"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887C93EE-B427-4310-B717-76BA44255AF7}"/>
              </a:ext>
            </a:extLst>
          </p:cNvPr>
          <p:cNvSpPr>
            <a:spLocks noGrp="1"/>
          </p:cNvSpPr>
          <p:nvPr>
            <p:ph type="ctrTitle"/>
          </p:nvPr>
        </p:nvSpPr>
        <p:spPr>
          <a:xfrm>
            <a:off x="1524000" y="1122363"/>
            <a:ext cx="9144000" cy="3063240"/>
          </a:xfrm>
        </p:spPr>
        <p:txBody>
          <a:bodyPr>
            <a:normAutofit/>
          </a:bodyPr>
          <a:lstStyle/>
          <a:p>
            <a:pPr algn="ctr"/>
            <a:r>
              <a:rPr lang="en-GB" dirty="0"/>
              <a:t>K-Nearest </a:t>
            </a:r>
            <a:r>
              <a:rPr lang="en-GB" dirty="0" err="1"/>
              <a:t>Neighbor</a:t>
            </a:r>
            <a:r>
              <a:rPr lang="en-GB" dirty="0"/>
              <a:t>(KNN) </a:t>
            </a:r>
          </a:p>
        </p:txBody>
      </p:sp>
    </p:spTree>
    <p:extLst>
      <p:ext uri="{BB962C8B-B14F-4D97-AF65-F5344CB8AC3E}">
        <p14:creationId xmlns:p14="http://schemas.microsoft.com/office/powerpoint/2010/main" val="7927256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36E9-9D2D-431C-A913-1CF32E14E90B}"/>
              </a:ext>
            </a:extLst>
          </p:cNvPr>
          <p:cNvSpPr>
            <a:spLocks noGrp="1"/>
          </p:cNvSpPr>
          <p:nvPr>
            <p:ph type="title"/>
          </p:nvPr>
        </p:nvSpPr>
        <p:spPr>
          <a:xfrm>
            <a:off x="594804" y="609600"/>
            <a:ext cx="10892901" cy="970450"/>
          </a:xfrm>
        </p:spPr>
        <p:txBody>
          <a:bodyPr>
            <a:normAutofit fontScale="90000"/>
          </a:bodyPr>
          <a:lstStyle/>
          <a:p>
            <a:r>
              <a:rPr lang="en-US" dirty="0"/>
              <a:t>How to select the value of K in the K-NN Algorithm</a:t>
            </a:r>
            <a:endParaRPr lang="en-GB" dirty="0"/>
          </a:p>
        </p:txBody>
      </p:sp>
      <p:sp>
        <p:nvSpPr>
          <p:cNvPr id="3" name="Content Placeholder 2">
            <a:extLst>
              <a:ext uri="{FF2B5EF4-FFF2-40B4-BE49-F238E27FC236}">
                <a16:creationId xmlns:a16="http://schemas.microsoft.com/office/drawing/2014/main" id="{3EC25CAE-B7B9-4698-8144-1731828E7726}"/>
              </a:ext>
            </a:extLst>
          </p:cNvPr>
          <p:cNvSpPr>
            <a:spLocks noGrp="1"/>
          </p:cNvSpPr>
          <p:nvPr>
            <p:ph idx="1"/>
          </p:nvPr>
        </p:nvSpPr>
        <p:spPr>
          <a:xfrm>
            <a:off x="913795" y="2130640"/>
            <a:ext cx="10353762" cy="3660559"/>
          </a:xfrm>
        </p:spPr>
        <p:txBody>
          <a:bodyPr>
            <a:normAutofit/>
          </a:bodyPr>
          <a:lstStyle/>
          <a:p>
            <a:r>
              <a:rPr lang="en-US" sz="2200" dirty="0"/>
              <a:t>There is no particular way to determine the best value for "K", so we need to try some values to find the best out of them. The most preferred value for K is 5.</a:t>
            </a:r>
          </a:p>
          <a:p>
            <a:endParaRPr lang="en-US" sz="2200" dirty="0"/>
          </a:p>
          <a:p>
            <a:r>
              <a:rPr lang="en-US" sz="2200" dirty="0"/>
              <a:t>A very low value for K such as K=1 or K=2, can be noisy and lead to the effects of outliers in the model.</a:t>
            </a:r>
          </a:p>
          <a:p>
            <a:endParaRPr lang="en-US" sz="2200" dirty="0"/>
          </a:p>
          <a:p>
            <a:r>
              <a:rPr lang="en-US" sz="2200" dirty="0"/>
              <a:t>Large values for K are good, but it may find some difficulties.</a:t>
            </a:r>
            <a:endParaRPr lang="en-GB" sz="2200" dirty="0"/>
          </a:p>
        </p:txBody>
      </p:sp>
    </p:spTree>
    <p:extLst>
      <p:ext uri="{BB962C8B-B14F-4D97-AF65-F5344CB8AC3E}">
        <p14:creationId xmlns:p14="http://schemas.microsoft.com/office/powerpoint/2010/main" val="256201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433E-E0FE-473C-BB3B-81D4685EB103}"/>
              </a:ext>
            </a:extLst>
          </p:cNvPr>
          <p:cNvSpPr>
            <a:spLocks noGrp="1"/>
          </p:cNvSpPr>
          <p:nvPr>
            <p:ph type="title"/>
          </p:nvPr>
        </p:nvSpPr>
        <p:spPr/>
        <p:txBody>
          <a:bodyPr/>
          <a:lstStyle/>
          <a:p>
            <a:r>
              <a:rPr lang="en-GB" dirty="0"/>
              <a:t>Advantages and Disadvantages</a:t>
            </a:r>
          </a:p>
        </p:txBody>
      </p:sp>
      <p:sp>
        <p:nvSpPr>
          <p:cNvPr id="3" name="Content Placeholder 2">
            <a:extLst>
              <a:ext uri="{FF2B5EF4-FFF2-40B4-BE49-F238E27FC236}">
                <a16:creationId xmlns:a16="http://schemas.microsoft.com/office/drawing/2014/main" id="{0EC69B3D-CEF8-49BF-8953-5AC181801273}"/>
              </a:ext>
            </a:extLst>
          </p:cNvPr>
          <p:cNvSpPr>
            <a:spLocks noGrp="1"/>
          </p:cNvSpPr>
          <p:nvPr>
            <p:ph idx="1"/>
          </p:nvPr>
        </p:nvSpPr>
        <p:spPr>
          <a:xfrm>
            <a:off x="913795" y="1830103"/>
            <a:ext cx="10353762" cy="4058751"/>
          </a:xfrm>
        </p:spPr>
        <p:txBody>
          <a:bodyPr/>
          <a:lstStyle/>
          <a:p>
            <a:pPr marL="36900" indent="0">
              <a:buNone/>
            </a:pPr>
            <a:r>
              <a:rPr lang="en-US" dirty="0"/>
              <a:t>Advantages of KNN Algorithm:</a:t>
            </a:r>
          </a:p>
          <a:p>
            <a:r>
              <a:rPr lang="en-US" dirty="0"/>
              <a:t>It is simple to implement.</a:t>
            </a:r>
          </a:p>
          <a:p>
            <a:r>
              <a:rPr lang="en-US" dirty="0"/>
              <a:t>It is robust to the noisy training data</a:t>
            </a:r>
          </a:p>
          <a:p>
            <a:r>
              <a:rPr lang="en-US" dirty="0"/>
              <a:t>It can be more effective if the training data is large.</a:t>
            </a:r>
          </a:p>
          <a:p>
            <a:endParaRPr lang="en-US" dirty="0"/>
          </a:p>
          <a:p>
            <a:pPr marL="36900" indent="0">
              <a:buNone/>
            </a:pPr>
            <a:r>
              <a:rPr lang="en-US" dirty="0"/>
              <a:t>Disadvantages of KNN Algorithm:</a:t>
            </a:r>
          </a:p>
          <a:p>
            <a:r>
              <a:rPr lang="en-US" dirty="0"/>
              <a:t>Always needs to determine the value of K which may be complex some time.</a:t>
            </a:r>
          </a:p>
          <a:p>
            <a:r>
              <a:rPr lang="en-US" dirty="0"/>
              <a:t>The computation cost is high because of calculating the distance between the data points for all the training samples.</a:t>
            </a:r>
            <a:endParaRPr lang="en-GB" dirty="0"/>
          </a:p>
        </p:txBody>
      </p:sp>
    </p:spTree>
    <p:extLst>
      <p:ext uri="{BB962C8B-B14F-4D97-AF65-F5344CB8AC3E}">
        <p14:creationId xmlns:p14="http://schemas.microsoft.com/office/powerpoint/2010/main" val="193757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1BD4-D70D-4521-9C8C-4D5B4F8D827B}"/>
              </a:ext>
            </a:extLst>
          </p:cNvPr>
          <p:cNvSpPr>
            <a:spLocks noGrp="1"/>
          </p:cNvSpPr>
          <p:nvPr>
            <p:ph type="title"/>
          </p:nvPr>
        </p:nvSpPr>
        <p:spPr/>
        <p:txBody>
          <a:bodyPr/>
          <a:lstStyle/>
          <a:p>
            <a:r>
              <a:rPr lang="en-GB" dirty="0"/>
              <a:t>K-Nearest </a:t>
            </a:r>
            <a:r>
              <a:rPr lang="en-GB" dirty="0" err="1"/>
              <a:t>Neighbor</a:t>
            </a:r>
            <a:r>
              <a:rPr lang="en-GB" dirty="0"/>
              <a:t>(KNN) </a:t>
            </a:r>
          </a:p>
        </p:txBody>
      </p:sp>
      <p:sp>
        <p:nvSpPr>
          <p:cNvPr id="3" name="Content Placeholder 2">
            <a:extLst>
              <a:ext uri="{FF2B5EF4-FFF2-40B4-BE49-F238E27FC236}">
                <a16:creationId xmlns:a16="http://schemas.microsoft.com/office/drawing/2014/main" id="{B2AD6FD6-0C97-4263-9D9F-3D31D3080CA4}"/>
              </a:ext>
            </a:extLst>
          </p:cNvPr>
          <p:cNvSpPr>
            <a:spLocks noGrp="1"/>
          </p:cNvSpPr>
          <p:nvPr>
            <p:ph idx="1"/>
          </p:nvPr>
        </p:nvSpPr>
        <p:spPr>
          <a:xfrm>
            <a:off x="913795" y="1732449"/>
            <a:ext cx="10353762" cy="4515951"/>
          </a:xfrm>
        </p:spPr>
        <p:txBody>
          <a:bodyPr>
            <a:normAutofit lnSpcReduction="10000"/>
          </a:bodyPr>
          <a:lstStyle/>
          <a:p>
            <a:r>
              <a:rPr lang="en-US" dirty="0"/>
              <a:t>K-Nearest </a:t>
            </a:r>
            <a:r>
              <a:rPr lang="en-US" dirty="0" err="1"/>
              <a:t>Neighbour</a:t>
            </a:r>
            <a:r>
              <a:rPr lang="en-US" dirty="0"/>
              <a:t> is one of the simplest Machine Learning algorithms based on Supervised Learning technique.</a:t>
            </a:r>
          </a:p>
          <a:p>
            <a:endParaRPr lang="en-US" dirty="0"/>
          </a:p>
          <a:p>
            <a:r>
              <a:rPr lang="en-US" dirty="0"/>
              <a:t>K-NN algorithm assumes the similarity between the new case/data and available cases and put the new case into the category that is most similar to the available categories.</a:t>
            </a:r>
          </a:p>
          <a:p>
            <a:endParaRPr lang="en-US" dirty="0"/>
          </a:p>
          <a:p>
            <a:r>
              <a:rPr lang="en-US" dirty="0"/>
              <a:t>K-NN algorithm stores all the available data and classifies a new data point based on the similarity. This means when new data appears then it can be easily classified into a well suite category by using K- NN algorithm.</a:t>
            </a:r>
          </a:p>
          <a:p>
            <a:endParaRPr lang="en-US" dirty="0"/>
          </a:p>
          <a:p>
            <a:r>
              <a:rPr lang="en-US" dirty="0"/>
              <a:t>K-NN algorithm can be used for Regression as well as for Classification but mostly it is used for the Classification problems.</a:t>
            </a:r>
            <a:endParaRPr lang="en-GB" dirty="0"/>
          </a:p>
        </p:txBody>
      </p:sp>
    </p:spTree>
    <p:extLst>
      <p:ext uri="{BB962C8B-B14F-4D97-AF65-F5344CB8AC3E}">
        <p14:creationId xmlns:p14="http://schemas.microsoft.com/office/powerpoint/2010/main" val="315491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0B13-28D2-4EDB-B533-131045C55280}"/>
              </a:ext>
            </a:extLst>
          </p:cNvPr>
          <p:cNvSpPr>
            <a:spLocks noGrp="1"/>
          </p:cNvSpPr>
          <p:nvPr>
            <p:ph type="title"/>
          </p:nvPr>
        </p:nvSpPr>
        <p:spPr/>
        <p:txBody>
          <a:bodyPr/>
          <a:lstStyle/>
          <a:p>
            <a:r>
              <a:rPr lang="en-GB" dirty="0"/>
              <a:t>K-Nearest </a:t>
            </a:r>
            <a:r>
              <a:rPr lang="en-GB" dirty="0" err="1"/>
              <a:t>Neighbor</a:t>
            </a:r>
            <a:r>
              <a:rPr lang="en-GB" dirty="0"/>
              <a:t>(KNN) </a:t>
            </a:r>
          </a:p>
        </p:txBody>
      </p:sp>
      <p:sp>
        <p:nvSpPr>
          <p:cNvPr id="3" name="Content Placeholder 2">
            <a:extLst>
              <a:ext uri="{FF2B5EF4-FFF2-40B4-BE49-F238E27FC236}">
                <a16:creationId xmlns:a16="http://schemas.microsoft.com/office/drawing/2014/main" id="{ABF64A67-55FB-4D94-B503-E2AAD26EA980}"/>
              </a:ext>
            </a:extLst>
          </p:cNvPr>
          <p:cNvSpPr>
            <a:spLocks noGrp="1"/>
          </p:cNvSpPr>
          <p:nvPr>
            <p:ph idx="1"/>
          </p:nvPr>
        </p:nvSpPr>
        <p:spPr/>
        <p:txBody>
          <a:bodyPr/>
          <a:lstStyle/>
          <a:p>
            <a:r>
              <a:rPr lang="en-US" dirty="0"/>
              <a:t>K-NN is a non-parametric algorithm, which means it does not make any assumption on underlying data.</a:t>
            </a:r>
          </a:p>
          <a:p>
            <a:endParaRPr lang="en-US" dirty="0"/>
          </a:p>
          <a:p>
            <a:r>
              <a:rPr lang="en-US" dirty="0"/>
              <a:t>It is also called a lazy learner algorithm because it does not learn from the training set immediately instead it stores the dataset and at the time of classification, it performs an action on the dataset.</a:t>
            </a:r>
          </a:p>
          <a:p>
            <a:endParaRPr lang="en-US" dirty="0"/>
          </a:p>
          <a:p>
            <a:r>
              <a:rPr lang="en-US" dirty="0"/>
              <a:t>KNN algorithm at the training phase just stores the dataset and when it gets new data, then it classifies that data into a category that is much similar to the new data.</a:t>
            </a:r>
            <a:endParaRPr lang="en-GB" dirty="0"/>
          </a:p>
        </p:txBody>
      </p:sp>
    </p:spTree>
    <p:extLst>
      <p:ext uri="{BB962C8B-B14F-4D97-AF65-F5344CB8AC3E}">
        <p14:creationId xmlns:p14="http://schemas.microsoft.com/office/powerpoint/2010/main" val="226217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925F-1036-4DBA-8F6E-438171E83F7E}"/>
              </a:ext>
            </a:extLst>
          </p:cNvPr>
          <p:cNvSpPr>
            <a:spLocks noGrp="1"/>
          </p:cNvSpPr>
          <p:nvPr>
            <p:ph type="title"/>
          </p:nvPr>
        </p:nvSpPr>
        <p:spPr>
          <a:xfrm>
            <a:off x="913795" y="609600"/>
            <a:ext cx="3078749" cy="970450"/>
          </a:xfrm>
        </p:spPr>
        <p:txBody>
          <a:bodyPr anchor="b">
            <a:normAutofit/>
          </a:bodyPr>
          <a:lstStyle/>
          <a:p>
            <a:pPr algn="l"/>
            <a:r>
              <a:rPr lang="en-GB" sz="2800"/>
              <a:t>K-Nearest Neighbor(KNN) </a:t>
            </a:r>
          </a:p>
        </p:txBody>
      </p:sp>
      <p:sp>
        <p:nvSpPr>
          <p:cNvPr id="3" name="Content Placeholder 2">
            <a:extLst>
              <a:ext uri="{FF2B5EF4-FFF2-40B4-BE49-F238E27FC236}">
                <a16:creationId xmlns:a16="http://schemas.microsoft.com/office/drawing/2014/main" id="{E70A23E9-4B95-47E5-A517-BAE52F7DA395}"/>
              </a:ext>
            </a:extLst>
          </p:cNvPr>
          <p:cNvSpPr>
            <a:spLocks noGrp="1"/>
          </p:cNvSpPr>
          <p:nvPr>
            <p:ph idx="1"/>
          </p:nvPr>
        </p:nvSpPr>
        <p:spPr>
          <a:xfrm>
            <a:off x="913795" y="1732449"/>
            <a:ext cx="3560551" cy="4384266"/>
          </a:xfrm>
        </p:spPr>
        <p:txBody>
          <a:bodyPr anchor="t">
            <a:normAutofit/>
          </a:bodyPr>
          <a:lstStyle/>
          <a:p>
            <a:pPr>
              <a:lnSpc>
                <a:spcPct val="90000"/>
              </a:lnSpc>
            </a:pPr>
            <a:r>
              <a:rPr lang="en-US" sz="1800" u="sng" dirty="0"/>
              <a:t>Example</a:t>
            </a:r>
            <a:r>
              <a:rPr lang="en-US" sz="1800" dirty="0"/>
              <a:t>: Suppose, we have an image of a creature that looks similar to cat and dog, but we want to know either it is a cat or dog. </a:t>
            </a:r>
          </a:p>
          <a:p>
            <a:pPr>
              <a:lnSpc>
                <a:spcPct val="90000"/>
              </a:lnSpc>
            </a:pPr>
            <a:r>
              <a:rPr lang="en-US" sz="1800" dirty="0"/>
              <a:t>So for this identification, we can use the KNN algorithm, as it works on a similarity measure. </a:t>
            </a:r>
          </a:p>
          <a:p>
            <a:pPr>
              <a:lnSpc>
                <a:spcPct val="90000"/>
              </a:lnSpc>
            </a:pPr>
            <a:r>
              <a:rPr lang="en-US" sz="1800" dirty="0"/>
              <a:t>Our KNN model will find the similar features of the new data set to the cats and dogs images and based on the most similar features it will put it in either cat or dog category.</a:t>
            </a:r>
            <a:endParaRPr lang="en-GB" sz="1800" dirty="0"/>
          </a:p>
        </p:txBody>
      </p:sp>
      <p:sp>
        <p:nvSpPr>
          <p:cNvPr id="71" name="Rectangle 70">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K-Nearest Neighbor(KNN) Algorithm for Machine Learning">
            <a:extLst>
              <a:ext uri="{FF2B5EF4-FFF2-40B4-BE49-F238E27FC236}">
                <a16:creationId xmlns:a16="http://schemas.microsoft.com/office/drawing/2014/main" id="{F3C1D021-87B9-44F3-BA24-5D0130C1A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59" y="1875454"/>
            <a:ext cx="5609483" cy="30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2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BF94D-D7A8-4DB3-A84E-CC228E7C35A6}"/>
              </a:ext>
            </a:extLst>
          </p:cNvPr>
          <p:cNvSpPr>
            <a:spLocks noGrp="1"/>
          </p:cNvSpPr>
          <p:nvPr>
            <p:ph type="title"/>
          </p:nvPr>
        </p:nvSpPr>
        <p:spPr>
          <a:xfrm>
            <a:off x="913795" y="609600"/>
            <a:ext cx="3078749" cy="970450"/>
          </a:xfrm>
        </p:spPr>
        <p:txBody>
          <a:bodyPr anchor="b">
            <a:normAutofit/>
          </a:bodyPr>
          <a:lstStyle/>
          <a:p>
            <a:pPr algn="l"/>
            <a:r>
              <a:rPr lang="en-US" sz="2800">
                <a:ln>
                  <a:solidFill>
                    <a:srgbClr val="404040">
                      <a:alpha val="10000"/>
                    </a:srgbClr>
                  </a:solidFill>
                </a:ln>
                <a:solidFill>
                  <a:srgbClr val="DADADA"/>
                </a:solidFill>
              </a:rPr>
              <a:t>Why do we need a K-NN Algorithm?</a:t>
            </a:r>
            <a:endParaRPr lang="en-GB" sz="280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37B32835-9095-4EAA-BC2A-DEDD067AB020}"/>
              </a:ext>
            </a:extLst>
          </p:cNvPr>
          <p:cNvSpPr>
            <a:spLocks noGrp="1"/>
          </p:cNvSpPr>
          <p:nvPr>
            <p:ph idx="1"/>
          </p:nvPr>
        </p:nvSpPr>
        <p:spPr>
          <a:xfrm>
            <a:off x="755781" y="1732449"/>
            <a:ext cx="3236764" cy="4058751"/>
          </a:xfrm>
        </p:spPr>
        <p:txBody>
          <a:bodyPr anchor="t">
            <a:normAutofit/>
          </a:bodyPr>
          <a:lstStyle/>
          <a:p>
            <a:r>
              <a:rPr lang="en-US" sz="1600" dirty="0">
                <a:ln>
                  <a:solidFill>
                    <a:srgbClr val="404040">
                      <a:alpha val="10000"/>
                    </a:srgbClr>
                  </a:solidFill>
                </a:ln>
                <a:solidFill>
                  <a:srgbClr val="DADADA"/>
                </a:solidFill>
              </a:rPr>
              <a:t>Suppose there are two categories, i.e., Category A and Category B, and we have a new data point x1, so this data point will lie in which of these categories. </a:t>
            </a:r>
          </a:p>
          <a:p>
            <a:r>
              <a:rPr lang="en-US" sz="1600" dirty="0">
                <a:ln>
                  <a:solidFill>
                    <a:srgbClr val="404040">
                      <a:alpha val="10000"/>
                    </a:srgbClr>
                  </a:solidFill>
                </a:ln>
                <a:solidFill>
                  <a:srgbClr val="DADADA"/>
                </a:solidFill>
              </a:rPr>
              <a:t>To solve this type of problem, we need a K-NN algorithm. </a:t>
            </a:r>
          </a:p>
          <a:p>
            <a:r>
              <a:rPr lang="en-US" sz="1600" dirty="0">
                <a:ln>
                  <a:solidFill>
                    <a:srgbClr val="404040">
                      <a:alpha val="10000"/>
                    </a:srgbClr>
                  </a:solidFill>
                </a:ln>
                <a:solidFill>
                  <a:srgbClr val="DADADA"/>
                </a:solidFill>
              </a:rPr>
              <a:t>With the help of K-NN, we can easily identify the category or class of a particular dataset.</a:t>
            </a:r>
            <a:endParaRPr lang="en-GB" sz="1600" dirty="0">
              <a:ln>
                <a:solidFill>
                  <a:srgbClr val="404040">
                    <a:alpha val="10000"/>
                  </a:srgbClr>
                </a:solidFill>
              </a:ln>
              <a:solidFill>
                <a:srgbClr val="DADADA"/>
              </a:solidFill>
            </a:endParaRPr>
          </a:p>
        </p:txBody>
      </p:sp>
      <p:sp>
        <p:nvSpPr>
          <p:cNvPr id="73" name="Rectangle 7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Nearest Neighbor(KNN) Algorithm for Machine Learning">
            <a:extLst>
              <a:ext uri="{FF2B5EF4-FFF2-40B4-BE49-F238E27FC236}">
                <a16:creationId xmlns:a16="http://schemas.microsoft.com/office/drawing/2014/main" id="{87DEDCCC-6931-4750-B089-F13BB42BD7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9004" y="1800808"/>
            <a:ext cx="6270172" cy="313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06462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8374-351A-4EFF-9B41-382490E4F587}"/>
              </a:ext>
            </a:extLst>
          </p:cNvPr>
          <p:cNvSpPr>
            <a:spLocks noGrp="1"/>
          </p:cNvSpPr>
          <p:nvPr>
            <p:ph type="title"/>
          </p:nvPr>
        </p:nvSpPr>
        <p:spPr>
          <a:xfrm>
            <a:off x="913795" y="609600"/>
            <a:ext cx="10353762" cy="784194"/>
          </a:xfrm>
        </p:spPr>
        <p:txBody>
          <a:bodyPr/>
          <a:lstStyle/>
          <a:p>
            <a:r>
              <a:rPr lang="en-GB" dirty="0"/>
              <a:t>How does K-NN work?</a:t>
            </a:r>
          </a:p>
        </p:txBody>
      </p:sp>
      <p:sp>
        <p:nvSpPr>
          <p:cNvPr id="3" name="Content Placeholder 2">
            <a:extLst>
              <a:ext uri="{FF2B5EF4-FFF2-40B4-BE49-F238E27FC236}">
                <a16:creationId xmlns:a16="http://schemas.microsoft.com/office/drawing/2014/main" id="{D1B351BB-FB22-40C2-8A3B-15FCA397D7F3}"/>
              </a:ext>
            </a:extLst>
          </p:cNvPr>
          <p:cNvSpPr>
            <a:spLocks noGrp="1"/>
          </p:cNvSpPr>
          <p:nvPr>
            <p:ph idx="1"/>
          </p:nvPr>
        </p:nvSpPr>
        <p:spPr>
          <a:xfrm>
            <a:off x="913795" y="1732449"/>
            <a:ext cx="10353762" cy="4410899"/>
          </a:xfrm>
        </p:spPr>
        <p:txBody>
          <a:bodyPr>
            <a:normAutofit fontScale="92500" lnSpcReduction="20000"/>
          </a:bodyPr>
          <a:lstStyle/>
          <a:p>
            <a:r>
              <a:rPr lang="en-US" dirty="0"/>
              <a:t>Step-1: Select the number K of the neighbors</a:t>
            </a:r>
          </a:p>
          <a:p>
            <a:endParaRPr lang="en-US" dirty="0"/>
          </a:p>
          <a:p>
            <a:r>
              <a:rPr lang="en-US" dirty="0"/>
              <a:t>Step-2: Calculate the Euclidean distance of K number of neighbors</a:t>
            </a:r>
          </a:p>
          <a:p>
            <a:endParaRPr lang="en-US" dirty="0"/>
          </a:p>
          <a:p>
            <a:r>
              <a:rPr lang="en-US" dirty="0"/>
              <a:t>Step-3: Take the K nearest neighbors as per the calculated Euclidean distance.</a:t>
            </a:r>
          </a:p>
          <a:p>
            <a:endParaRPr lang="en-US" dirty="0"/>
          </a:p>
          <a:p>
            <a:r>
              <a:rPr lang="en-US" dirty="0"/>
              <a:t>Step-4: Among these k neighbors, count the number of the data points in each category.</a:t>
            </a:r>
          </a:p>
          <a:p>
            <a:endParaRPr lang="en-US" dirty="0"/>
          </a:p>
          <a:p>
            <a:r>
              <a:rPr lang="en-US" dirty="0"/>
              <a:t>Step-5: Assign the new data points to that category for which the number of the neighbor is maximum.</a:t>
            </a:r>
          </a:p>
          <a:p>
            <a:endParaRPr lang="en-US" dirty="0"/>
          </a:p>
          <a:p>
            <a:r>
              <a:rPr lang="en-US" dirty="0"/>
              <a:t>Step-6: Our model is ready.</a:t>
            </a:r>
            <a:endParaRPr lang="en-GB" dirty="0"/>
          </a:p>
        </p:txBody>
      </p:sp>
    </p:spTree>
    <p:extLst>
      <p:ext uri="{BB962C8B-B14F-4D97-AF65-F5344CB8AC3E}">
        <p14:creationId xmlns:p14="http://schemas.microsoft.com/office/powerpoint/2010/main" val="200662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8374-351A-4EFF-9B41-382490E4F587}"/>
              </a:ext>
            </a:extLst>
          </p:cNvPr>
          <p:cNvSpPr>
            <a:spLocks noGrp="1"/>
          </p:cNvSpPr>
          <p:nvPr>
            <p:ph type="title"/>
          </p:nvPr>
        </p:nvSpPr>
        <p:spPr>
          <a:xfrm>
            <a:off x="913795" y="609600"/>
            <a:ext cx="3078749" cy="970450"/>
          </a:xfrm>
        </p:spPr>
        <p:txBody>
          <a:bodyPr anchor="b">
            <a:normAutofit/>
          </a:bodyPr>
          <a:lstStyle/>
          <a:p>
            <a:pPr algn="l"/>
            <a:r>
              <a:rPr lang="en-GB" sz="2800" dirty="0"/>
              <a:t>How does K-NN work?</a:t>
            </a:r>
          </a:p>
        </p:txBody>
      </p:sp>
      <p:sp>
        <p:nvSpPr>
          <p:cNvPr id="3" name="Content Placeholder 2">
            <a:extLst>
              <a:ext uri="{FF2B5EF4-FFF2-40B4-BE49-F238E27FC236}">
                <a16:creationId xmlns:a16="http://schemas.microsoft.com/office/drawing/2014/main" id="{D1B351BB-FB22-40C2-8A3B-15FCA397D7F3}"/>
              </a:ext>
            </a:extLst>
          </p:cNvPr>
          <p:cNvSpPr>
            <a:spLocks noGrp="1"/>
          </p:cNvSpPr>
          <p:nvPr>
            <p:ph idx="1"/>
          </p:nvPr>
        </p:nvSpPr>
        <p:spPr>
          <a:xfrm>
            <a:off x="913795" y="1732449"/>
            <a:ext cx="3078749" cy="4058751"/>
          </a:xfrm>
        </p:spPr>
        <p:txBody>
          <a:bodyPr anchor="t">
            <a:normAutofit/>
          </a:bodyPr>
          <a:lstStyle/>
          <a:p>
            <a:r>
              <a:rPr lang="en-US" dirty="0"/>
              <a:t>Suppose we have a new data point and we need to put it in the required category.</a:t>
            </a:r>
          </a:p>
          <a:p>
            <a:pPr marL="36900" indent="0">
              <a:buNone/>
            </a:pPr>
            <a:endParaRPr lang="en-US" dirty="0"/>
          </a:p>
          <a:p>
            <a:endParaRPr lang="en-US" dirty="0"/>
          </a:p>
          <a:p>
            <a:endParaRPr lang="en-US" dirty="0"/>
          </a:p>
          <a:p>
            <a:r>
              <a:rPr lang="en-US" dirty="0"/>
              <a:t>Firstly, we will choose the number of neighbors, so we will choose the k=5.</a:t>
            </a:r>
            <a:endParaRPr lang="en-GB" dirty="0"/>
          </a:p>
        </p:txBody>
      </p:sp>
      <p:sp>
        <p:nvSpPr>
          <p:cNvPr id="71" name="Rectangle 70">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K-Nearest Neighbor(KNN) Algorithm for Machine Learning">
            <a:extLst>
              <a:ext uri="{FF2B5EF4-FFF2-40B4-BE49-F238E27FC236}">
                <a16:creationId xmlns:a16="http://schemas.microsoft.com/office/drawing/2014/main" id="{3DF7D8C3-9EED-45E0-8E9F-FA9D35AA6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167" y="1211490"/>
            <a:ext cx="5449078" cy="435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55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758C-F203-4984-AF2E-29B4ADEFB8EA}"/>
              </a:ext>
            </a:extLst>
          </p:cNvPr>
          <p:cNvSpPr>
            <a:spLocks noGrp="1"/>
          </p:cNvSpPr>
          <p:nvPr>
            <p:ph type="title"/>
          </p:nvPr>
        </p:nvSpPr>
        <p:spPr>
          <a:xfrm>
            <a:off x="913795" y="609600"/>
            <a:ext cx="3078749" cy="970450"/>
          </a:xfrm>
        </p:spPr>
        <p:txBody>
          <a:bodyPr anchor="b">
            <a:normAutofit/>
          </a:bodyPr>
          <a:lstStyle/>
          <a:p>
            <a:pPr algn="l"/>
            <a:r>
              <a:rPr lang="en-GB" sz="2800" dirty="0"/>
              <a:t>How does K-NN work?</a:t>
            </a:r>
          </a:p>
        </p:txBody>
      </p:sp>
      <p:sp>
        <p:nvSpPr>
          <p:cNvPr id="3" name="Content Placeholder 2">
            <a:extLst>
              <a:ext uri="{FF2B5EF4-FFF2-40B4-BE49-F238E27FC236}">
                <a16:creationId xmlns:a16="http://schemas.microsoft.com/office/drawing/2014/main" id="{E231D34A-7596-403F-A5F0-78B6582DBB51}"/>
              </a:ext>
            </a:extLst>
          </p:cNvPr>
          <p:cNvSpPr>
            <a:spLocks noGrp="1"/>
          </p:cNvSpPr>
          <p:nvPr>
            <p:ph idx="1"/>
          </p:nvPr>
        </p:nvSpPr>
        <p:spPr>
          <a:xfrm>
            <a:off x="913795" y="1732449"/>
            <a:ext cx="3078749" cy="4058751"/>
          </a:xfrm>
        </p:spPr>
        <p:txBody>
          <a:bodyPr anchor="t">
            <a:normAutofit/>
          </a:bodyPr>
          <a:lstStyle/>
          <a:p>
            <a:r>
              <a:rPr lang="en-US" sz="1800" dirty="0"/>
              <a:t>Next, we will calculate the Euclidean distance between the data points. </a:t>
            </a:r>
          </a:p>
          <a:p>
            <a:endParaRPr lang="en-US" sz="1800" dirty="0"/>
          </a:p>
          <a:p>
            <a:r>
              <a:rPr lang="en-US" sz="1800" dirty="0"/>
              <a:t>The Euclidean distance is the distance between two points, which we have already studied in geometry. </a:t>
            </a:r>
            <a:endParaRPr lang="en-GB" sz="1800" dirty="0"/>
          </a:p>
        </p:txBody>
      </p:sp>
      <p:sp>
        <p:nvSpPr>
          <p:cNvPr id="71" name="Rectangle 70">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K-Nearest Neighbor(KNN) Algorithm for Machine Learning">
            <a:extLst>
              <a:ext uri="{FF2B5EF4-FFF2-40B4-BE49-F238E27FC236}">
                <a16:creationId xmlns:a16="http://schemas.microsoft.com/office/drawing/2014/main" id="{3E4FE808-82AA-422F-9CEC-B40626C3C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1161105"/>
            <a:ext cx="5645021" cy="451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04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758C-F203-4984-AF2E-29B4ADEFB8EA}"/>
              </a:ext>
            </a:extLst>
          </p:cNvPr>
          <p:cNvSpPr>
            <a:spLocks noGrp="1"/>
          </p:cNvSpPr>
          <p:nvPr>
            <p:ph type="title"/>
          </p:nvPr>
        </p:nvSpPr>
        <p:spPr>
          <a:xfrm>
            <a:off x="913795" y="609600"/>
            <a:ext cx="3078749" cy="970450"/>
          </a:xfrm>
        </p:spPr>
        <p:txBody>
          <a:bodyPr anchor="b">
            <a:normAutofit/>
          </a:bodyPr>
          <a:lstStyle/>
          <a:p>
            <a:pPr algn="l"/>
            <a:r>
              <a:rPr lang="en-GB" sz="2800" dirty="0"/>
              <a:t>How does K-NN work?</a:t>
            </a:r>
          </a:p>
        </p:txBody>
      </p:sp>
      <p:sp>
        <p:nvSpPr>
          <p:cNvPr id="3" name="Content Placeholder 2">
            <a:extLst>
              <a:ext uri="{FF2B5EF4-FFF2-40B4-BE49-F238E27FC236}">
                <a16:creationId xmlns:a16="http://schemas.microsoft.com/office/drawing/2014/main" id="{E231D34A-7596-403F-A5F0-78B6582DBB51}"/>
              </a:ext>
            </a:extLst>
          </p:cNvPr>
          <p:cNvSpPr>
            <a:spLocks noGrp="1"/>
          </p:cNvSpPr>
          <p:nvPr>
            <p:ph idx="1"/>
          </p:nvPr>
        </p:nvSpPr>
        <p:spPr>
          <a:xfrm>
            <a:off x="913795" y="1580051"/>
            <a:ext cx="3078749" cy="4211150"/>
          </a:xfrm>
        </p:spPr>
        <p:txBody>
          <a:bodyPr anchor="t">
            <a:normAutofit/>
          </a:bodyPr>
          <a:lstStyle/>
          <a:p>
            <a:r>
              <a:rPr lang="en-US" sz="1800" dirty="0"/>
              <a:t>By calculating the Euclidean distance we got the nearest neighbors, as three nearest neighbors in category A and two nearest neighbors in category B.</a:t>
            </a:r>
          </a:p>
          <a:p>
            <a:endParaRPr lang="en-US" sz="1800" dirty="0"/>
          </a:p>
          <a:p>
            <a:r>
              <a:rPr lang="en-US" sz="1800" dirty="0"/>
              <a:t>As we can see the 3 nearest neighbors are from category A, hence this new data point must belong to category A</a:t>
            </a:r>
            <a:endParaRPr lang="en-GB" sz="1800" dirty="0"/>
          </a:p>
        </p:txBody>
      </p:sp>
      <p:sp>
        <p:nvSpPr>
          <p:cNvPr id="71" name="Rectangle 70">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Nearest Neighbor(KNN) Algorithm for Machine Learning">
            <a:extLst>
              <a:ext uri="{FF2B5EF4-FFF2-40B4-BE49-F238E27FC236}">
                <a16:creationId xmlns:a16="http://schemas.microsoft.com/office/drawing/2014/main" id="{3AAE44AE-B1A0-427D-B5DD-B8D569392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199" y="1111007"/>
            <a:ext cx="5626359" cy="450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08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TotalTime>
  <Words>769</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Calisto MT</vt:lpstr>
      <vt:lpstr>Wingdings 2</vt:lpstr>
      <vt:lpstr>Slate</vt:lpstr>
      <vt:lpstr>K-Nearest Neighbor(KNN) </vt:lpstr>
      <vt:lpstr>K-Nearest Neighbor(KNN) </vt:lpstr>
      <vt:lpstr>K-Nearest Neighbor(KNN) </vt:lpstr>
      <vt:lpstr>K-Nearest Neighbor(KNN) </vt:lpstr>
      <vt:lpstr>Why do we need a K-NN Algorithm?</vt:lpstr>
      <vt:lpstr>How does K-NN work?</vt:lpstr>
      <vt:lpstr>How does K-NN work?</vt:lpstr>
      <vt:lpstr>How does K-NN work?</vt:lpstr>
      <vt:lpstr>How does K-NN work?</vt:lpstr>
      <vt:lpstr>How to select the value of K in the K-NN Algorithm</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Neighbor(KNN) </dc:title>
  <dc:creator>Vinita Saldanha</dc:creator>
  <cp:lastModifiedBy>Vinita Saldanha</cp:lastModifiedBy>
  <cp:revision>5</cp:revision>
  <dcterms:created xsi:type="dcterms:W3CDTF">2021-07-02T12:12:26Z</dcterms:created>
  <dcterms:modified xsi:type="dcterms:W3CDTF">2021-07-02T12:37:50Z</dcterms:modified>
</cp:coreProperties>
</file>